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80" r:id="rId3"/>
    <p:sldId id="284" r:id="rId4"/>
    <p:sldId id="285" r:id="rId5"/>
    <p:sldId id="283" r:id="rId6"/>
    <p:sldId id="287" r:id="rId7"/>
    <p:sldId id="382" r:id="rId8"/>
    <p:sldId id="383" r:id="rId9"/>
    <p:sldId id="384" r:id="rId10"/>
    <p:sldId id="385" r:id="rId11"/>
    <p:sldId id="381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82004" autoAdjust="0"/>
  </p:normalViewPr>
  <p:slideViewPr>
    <p:cSldViewPr snapToGrid="0">
      <p:cViewPr varScale="1">
        <p:scale>
          <a:sx n="112" d="100"/>
          <a:sy n="112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209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280F8-B0C1-4FBD-A623-D957C3C2E75F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86660-BF30-482E-BDA6-912B0D4E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205F-EFDB-4614-9432-6FEA4D9F3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634DA-FC8C-4951-AF95-2BD3BEE91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DF9D2-1D66-412D-84AB-DF29D98F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E1CB9-5FF7-4099-9EF9-52F111B3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6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D3181-758E-4FEC-95F9-CF12B221B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F0F56-9155-48F5-97B0-7C3710DE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06A7B-E580-4AD9-90E8-012AF06E5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C3DBE-04AF-487C-BA25-77DD35BA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00F4B-B7A0-46C8-9C1B-25B574B85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F9E07-0233-4CCE-9ECB-083497674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B0E39-48B9-4ABC-B802-F4FEA8CEE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D57FA-C5A5-4324-A43D-201833CA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97FE-8537-442F-96D0-300C68F0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1DE1-4E0A-4381-9E01-E112D9C7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3F25-32B5-44F9-A352-DEC2EC78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FDCE7-A1C9-47DD-86CA-6CC2EB29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6B31-B829-4463-B71C-868A4F0A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92C3E-2298-4A15-82B1-0680C2EA2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F487D-B951-4E0B-AA12-AEE0DCB4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4A533-94F8-45C1-9565-518206F6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81F50-8376-4E7A-A70F-67BDECC4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F560-BDE3-4DDB-AA29-2F218E223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C1B6E-36CB-493F-AECC-78E1BE28E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56D2C-CA0B-419B-AB09-026576888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4EDFA-ED0D-4AEA-8F5F-387EAFF6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202E-7586-487C-B7A1-0CDBBF13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265EF-0D8F-401C-BC78-73200185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0437D-551A-444F-ACA7-6F8F9797C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F2760-0C8B-4163-BF91-B6A468581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3C344-65C4-4578-A9F7-B1F4149A3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48B08-501C-4C37-AB2A-5A69E6E8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C97F9-A0A3-46C4-B193-F6E80CD0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EF428-A506-4EE3-A5B1-F98E0E52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BA263-77F9-4059-A5E8-01993A73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0C37D-2B9D-480A-BF16-F937153C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0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CBDAD-C59F-4C9C-88CF-707CA5FD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EF7B6-E6A4-4F9C-BFEF-B53ECC9B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6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5925F-4054-4FD5-9818-4C6E59D6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4D1DD-C81A-4497-A337-97F4FA1E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61737-B1FA-4C86-8ED5-E113F31D2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2C10A-19FF-4177-945C-48BD1D84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75EEC-27A2-4526-9888-8DA788FB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9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3C14-1BE1-4614-B3A7-EA2F699E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6791C-61A7-42DC-B546-9FE49B8DE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1C69B-52E3-4A1D-A64E-F48AB718F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F5490-1725-4872-87DF-436C9998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AB070-467F-438B-BA3C-AE2C9F86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6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BBCDB-AC4A-485C-BFA5-B905BD88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25C57-87CF-441D-9490-685112C74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25E1-667A-4AFD-9344-B6708BBB2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AA9D2-D328-424F-AA4A-D794FCAD7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FB06-EC1A-464C-AF70-C9A50F0F59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7B5132C4-0009-4931-8188-12E0B790A5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1" y="6356350"/>
            <a:ext cx="2117220" cy="39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9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cl/fi/nmvmewvuo7vrxqdtm9mx9/AEM-52-Distribution-Jan-25-2024.zip?rlkey=07mqf75rmouajo1tio21omwgn&amp;dl=0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2883-D86E-4462-9A32-4E5B29AA3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87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AEM: a brief update &amp; </a:t>
            </a:r>
            <a:br>
              <a:rPr lang="en-US" dirty="0"/>
            </a:br>
            <a:r>
              <a:rPr lang="en-US" dirty="0"/>
              <a:t>issues to watch for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5F0C7-669A-48B9-B5B9-1EDADC249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4437"/>
            <a:ext cx="9144000" cy="2000109"/>
          </a:xfrm>
        </p:spPr>
        <p:txBody>
          <a:bodyPr>
            <a:normAutofit/>
          </a:bodyPr>
          <a:lstStyle/>
          <a:p>
            <a:r>
              <a:rPr lang="en-US" dirty="0"/>
              <a:t>Tim Brown, East-West Center</a:t>
            </a:r>
          </a:p>
          <a:p>
            <a:r>
              <a:rPr lang="en-US" dirty="0"/>
              <a:t>UNAIDS Estimation Tools Update Webinar</a:t>
            </a:r>
          </a:p>
          <a:p>
            <a:endParaRPr lang="en-US" dirty="0"/>
          </a:p>
          <a:p>
            <a:r>
              <a:rPr lang="en-US" dirty="0"/>
              <a:t>January 25, 2024</a:t>
            </a:r>
          </a:p>
        </p:txBody>
      </p:sp>
    </p:spTree>
    <p:extLst>
      <p:ext uri="{BB962C8B-B14F-4D97-AF65-F5344CB8AC3E}">
        <p14:creationId xmlns:p14="http://schemas.microsoft.com/office/powerpoint/2010/main" val="149588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FBDA-9540-C74F-9D4A-0C432995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AEM 5.2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2636-4AE3-4DEE-526C-5D375AE0E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94958"/>
          </a:xfrm>
        </p:spPr>
        <p:txBody>
          <a:bodyPr>
            <a:normAutofit/>
          </a:bodyPr>
          <a:lstStyle/>
          <a:p>
            <a:r>
              <a:rPr lang="en-US" sz="2000" dirty="0"/>
              <a:t>AEM 5.2 Baseline</a:t>
            </a:r>
          </a:p>
          <a:p>
            <a:r>
              <a:rPr lang="en-US" sz="2000" dirty="0"/>
              <a:t>AEM 5.2 Intervention Workbook</a:t>
            </a:r>
          </a:p>
          <a:p>
            <a:pPr lvl="1"/>
            <a:r>
              <a:rPr lang="en-US" sz="1800" dirty="0"/>
              <a:t>Both have </a:t>
            </a:r>
            <a:r>
              <a:rPr lang="en-US" sz="1800" dirty="0" err="1"/>
              <a:t>PrEP</a:t>
            </a:r>
            <a:r>
              <a:rPr lang="en-US" sz="1800" dirty="0"/>
              <a:t> &amp; single years after 2025</a:t>
            </a:r>
          </a:p>
          <a:p>
            <a:r>
              <a:rPr lang="en-US" sz="2000" dirty="0"/>
              <a:t>Documentation</a:t>
            </a:r>
          </a:p>
          <a:p>
            <a:pPr lvl="1"/>
            <a:r>
              <a:rPr lang="en-US" sz="1800" dirty="0"/>
              <a:t>PowerPoint on AEM-</a:t>
            </a:r>
            <a:r>
              <a:rPr lang="en-US" sz="1800" dirty="0" err="1"/>
              <a:t>PrEP</a:t>
            </a:r>
            <a:endParaRPr lang="en-US" sz="1800" dirty="0"/>
          </a:p>
          <a:p>
            <a:pPr lvl="1"/>
            <a:r>
              <a:rPr lang="en-US" sz="1800" dirty="0"/>
              <a:t>AEM 5.2 Distribution README</a:t>
            </a:r>
          </a:p>
          <a:p>
            <a:pPr lvl="2"/>
            <a:r>
              <a:rPr lang="en-US" sz="1600" dirty="0"/>
              <a:t>Detailed info on the distribution</a:t>
            </a:r>
          </a:p>
          <a:p>
            <a:pPr lvl="1"/>
            <a:r>
              <a:rPr lang="en-US" sz="1800" dirty="0" err="1"/>
              <a:t>PrEP</a:t>
            </a:r>
            <a:r>
              <a:rPr lang="en-US" sz="1800" dirty="0"/>
              <a:t> reference documents</a:t>
            </a:r>
          </a:p>
          <a:p>
            <a:pPr lvl="1"/>
            <a:r>
              <a:rPr lang="en-US" sz="1800" dirty="0"/>
              <a:t>AEM Suite manual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7F108-7835-DFBA-08D5-EFCB0B458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94958"/>
          </a:xfrm>
        </p:spPr>
        <p:txBody>
          <a:bodyPr>
            <a:normAutofit/>
          </a:bodyPr>
          <a:lstStyle/>
          <a:p>
            <a:r>
              <a:rPr lang="en-US" sz="2000" dirty="0"/>
              <a:t>AEM 5.2 Installer</a:t>
            </a:r>
          </a:p>
          <a:p>
            <a:pPr lvl="1"/>
            <a:r>
              <a:rPr lang="en-US" sz="1800" dirty="0"/>
              <a:t>AEM52_windows-x32_5_2.exe</a:t>
            </a:r>
          </a:p>
          <a:p>
            <a:r>
              <a:rPr lang="en-US" sz="2000" dirty="0"/>
              <a:t>Other AEM Workbooks</a:t>
            </a:r>
          </a:p>
          <a:p>
            <a:pPr lvl="1"/>
            <a:r>
              <a:rPr lang="en-US" sz="1800" dirty="0"/>
              <a:t>Combiner</a:t>
            </a:r>
          </a:p>
          <a:p>
            <a:pPr lvl="1"/>
            <a:r>
              <a:rPr lang="en-US" sz="1800" dirty="0"/>
              <a:t>Impact Analysis</a:t>
            </a:r>
          </a:p>
          <a:p>
            <a:pPr lvl="1"/>
            <a:r>
              <a:rPr lang="en-US" sz="1800" dirty="0"/>
              <a:t>Behavioral extractor</a:t>
            </a:r>
          </a:p>
          <a:p>
            <a:pPr lvl="1"/>
            <a:r>
              <a:rPr lang="en-US" sz="1800" dirty="0"/>
              <a:t>Regional contributions workbook</a:t>
            </a:r>
          </a:p>
          <a:p>
            <a:r>
              <a:rPr lang="en-US" sz="2000" dirty="0"/>
              <a:t>Spectrum-AEM workbooks</a:t>
            </a:r>
          </a:p>
          <a:p>
            <a:pPr lvl="1"/>
            <a:r>
              <a:rPr lang="en-US" sz="1800" dirty="0"/>
              <a:t>Spectrum-AEM compare</a:t>
            </a:r>
          </a:p>
          <a:p>
            <a:pPr lvl="1"/>
            <a:r>
              <a:rPr lang="en-US" sz="1800" dirty="0"/>
              <a:t>Pop1 Analysis Template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AD693-7025-CDB1-840F-9771A2B4ACA4}"/>
              </a:ext>
            </a:extLst>
          </p:cNvPr>
          <p:cNvSpPr txBox="1"/>
          <p:nvPr/>
        </p:nvSpPr>
        <p:spPr>
          <a:xfrm>
            <a:off x="580273" y="5520583"/>
            <a:ext cx="10773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DropBox</a:t>
            </a:r>
            <a:r>
              <a:rPr lang="en-US" sz="1400" dirty="0"/>
              <a:t> link to download:</a:t>
            </a:r>
          </a:p>
          <a:p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https://www.dropbox.com/scl/fi/nmvmewvuo7vrxqdtm9mx9/AEM-52-Distribution-Jan-25-2024.zip?rlkey=07mqf75rmouajo1tio21omwgn&amp;dl=0</a:t>
            </a:r>
            <a:r>
              <a:rPr lang="en-US" sz="1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52A48-F185-CB79-7E00-0A7E66CA1E24}"/>
              </a:ext>
            </a:extLst>
          </p:cNvPr>
          <p:cNvSpPr txBox="1"/>
          <p:nvPr/>
        </p:nvSpPr>
        <p:spPr>
          <a:xfrm>
            <a:off x="6172200" y="6234577"/>
            <a:ext cx="4245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 to: Tim Brown (tim@hawaii.edu)</a:t>
            </a:r>
          </a:p>
        </p:txBody>
      </p:sp>
    </p:spTree>
    <p:extLst>
      <p:ext uri="{BB962C8B-B14F-4D97-AF65-F5344CB8AC3E}">
        <p14:creationId xmlns:p14="http://schemas.microsoft.com/office/powerpoint/2010/main" val="426437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03F78-F71B-9B0D-869C-1A6E286F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05295-268C-3FBA-C52D-7D7FEFC1B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085F-BBE4-B2F9-64CD-FBBA5956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AEM calculate incidence impacts?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62D5-F9C6-7975-9563-A13DD36D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475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Effectiveness calculated as: </a:t>
            </a:r>
            <a:r>
              <a:rPr lang="en-US" dirty="0">
                <a:solidFill>
                  <a:schemeClr val="accent1"/>
                </a:solidFill>
              </a:rPr>
              <a:t>Effectiveness = efficacy * effective use</a:t>
            </a:r>
            <a:endParaRPr lang="en-US" dirty="0"/>
          </a:p>
          <a:p>
            <a:r>
              <a:rPr lang="en-US" dirty="0"/>
              <a:t>AEM uses coverage to turn effectiveness into a reduction in the number of population members susceptible to contracting HIV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           Susceptibility multiplier = 1 – coverage*effectiveness </a:t>
            </a:r>
          </a:p>
          <a:p>
            <a:r>
              <a:rPr lang="en-US" dirty="0"/>
              <a:t>This multiplier gives a direct reduction in number of new infections in the population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78726-159D-1FFC-84DE-F8BEA2E7E4C3}"/>
              </a:ext>
            </a:extLst>
          </p:cNvPr>
          <p:cNvSpPr txBox="1"/>
          <p:nvPr/>
        </p:nvSpPr>
        <p:spPr>
          <a:xfrm>
            <a:off x="3718096" y="3741655"/>
            <a:ext cx="6409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Example. Suppose we have 100 MSM, 10 of whom get infected in a year. The incidence rate is 10/100 = 0.1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Now put all of them on </a:t>
            </a:r>
            <a:r>
              <a:rPr lang="en-US" sz="2000" dirty="0" err="1">
                <a:solidFill>
                  <a:schemeClr val="accent1"/>
                </a:solidFill>
              </a:rPr>
              <a:t>PrEP</a:t>
            </a:r>
            <a:r>
              <a:rPr lang="en-US" sz="2000" dirty="0">
                <a:solidFill>
                  <a:schemeClr val="accent1"/>
                </a:solidFill>
              </a:rPr>
              <a:t>, 100% coverage, with 90% efficacy and 70% effective use, then incidence declines to: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     Incidence on </a:t>
            </a:r>
            <a:r>
              <a:rPr lang="en-US" sz="2000" dirty="0" err="1">
                <a:solidFill>
                  <a:schemeClr val="accent1"/>
                </a:solidFill>
              </a:rPr>
              <a:t>PrEP</a:t>
            </a:r>
            <a:r>
              <a:rPr lang="en-US" sz="2000" dirty="0">
                <a:solidFill>
                  <a:schemeClr val="accent1"/>
                </a:solidFill>
              </a:rPr>
              <a:t> = 0.1 * (1 – 1.0 * 0.9 * 0.7) = 0.037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So only 100 * 0.037 = 3.7 will get infected</a:t>
            </a:r>
          </a:p>
        </p:txBody>
      </p:sp>
    </p:spTree>
    <p:extLst>
      <p:ext uri="{BB962C8B-B14F-4D97-AF65-F5344CB8AC3E}">
        <p14:creationId xmlns:p14="http://schemas.microsoft.com/office/powerpoint/2010/main" val="399344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4ACD-3518-84B2-C553-D96FE8F0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AEM Update for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3183-45F9-CC10-8B36-525A0294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features in AEM</a:t>
            </a:r>
          </a:p>
          <a:p>
            <a:pPr lvl="1"/>
            <a:r>
              <a:rPr lang="en-US" dirty="0"/>
              <a:t>Single year data entry of behavioral, PSE and program data post 2025</a:t>
            </a:r>
          </a:p>
          <a:p>
            <a:pPr lvl="1"/>
            <a:r>
              <a:rPr lang="en-US" dirty="0" err="1"/>
              <a:t>PrEP</a:t>
            </a:r>
            <a:r>
              <a:rPr lang="en-US" dirty="0"/>
              <a:t> in both Baseline and Intervention Workbooks</a:t>
            </a:r>
          </a:p>
          <a:p>
            <a:r>
              <a:rPr lang="en-US" dirty="0"/>
              <a:t>Important things to watch for in finalizing your Spectrum file</a:t>
            </a:r>
          </a:p>
          <a:p>
            <a:pPr lvl="1"/>
            <a:r>
              <a:rPr lang="en-US" dirty="0"/>
              <a:t>Making sure ART inputs and parameters are aligned between AEM and AIM</a:t>
            </a:r>
          </a:p>
          <a:p>
            <a:pPr lvl="1"/>
            <a:r>
              <a:rPr lang="en-US" dirty="0"/>
              <a:t>Make sure AEM is set for end-year populations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6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7E9E-225C-1B21-ABCB-8E3D2281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&amp; Intervention support single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1E1F-2ADB-CF6E-241C-D47FA6232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430" y="1561320"/>
            <a:ext cx="4648200" cy="4351338"/>
          </a:xfrm>
        </p:spPr>
        <p:txBody>
          <a:bodyPr/>
          <a:lstStyle/>
          <a:p>
            <a:r>
              <a:rPr lang="en-US" dirty="0"/>
              <a:t>AEM now allows single year data entry/scenario building after 2025</a:t>
            </a:r>
          </a:p>
          <a:p>
            <a:pPr lvl="1"/>
            <a:r>
              <a:rPr lang="en-US" dirty="0"/>
              <a:t>Previously only had 2025, 2030, 2035, 2040, 2045, 2050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134FF6-EB15-0F28-123D-B2E2FD2F3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776" y="1421642"/>
            <a:ext cx="6597305" cy="28968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E0E66F-B76D-ECFE-A36D-645F3DC0F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81"/>
          <a:stretch/>
        </p:blipFill>
        <p:spPr>
          <a:xfrm>
            <a:off x="641430" y="3967141"/>
            <a:ext cx="8479629" cy="25257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320343F-CFA9-3D05-AF12-B0C85E4A137B}"/>
              </a:ext>
            </a:extLst>
          </p:cNvPr>
          <p:cNvSpPr txBox="1"/>
          <p:nvPr/>
        </p:nvSpPr>
        <p:spPr>
          <a:xfrm>
            <a:off x="9332294" y="4343833"/>
            <a:ext cx="2672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Important for strategic planning post-2025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193C3-5AB4-E66D-EC39-F7DFCB381EEF}"/>
              </a:ext>
            </a:extLst>
          </p:cNvPr>
          <p:cNvSpPr txBox="1"/>
          <p:nvPr/>
        </p:nvSpPr>
        <p:spPr>
          <a:xfrm>
            <a:off x="9332293" y="5230008"/>
            <a:ext cx="2672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Importing previous AEM workbook automatically interpolates 2025+</a:t>
            </a:r>
          </a:p>
        </p:txBody>
      </p:sp>
    </p:spTree>
    <p:extLst>
      <p:ext uri="{BB962C8B-B14F-4D97-AF65-F5344CB8AC3E}">
        <p14:creationId xmlns:p14="http://schemas.microsoft.com/office/powerpoint/2010/main" val="3248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B17C-2E8D-5853-A190-5FB5463E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AEM 5.2 workbooks add a </a:t>
            </a:r>
            <a:r>
              <a:rPr lang="en-US" dirty="0" err="1"/>
              <a:t>PrEP</a:t>
            </a:r>
            <a:r>
              <a:rPr lang="en-US" dirty="0"/>
              <a:t> page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5D68958-692A-A615-C85F-ABCFF8720039}"/>
              </a:ext>
            </a:extLst>
          </p:cNvPr>
          <p:cNvGrpSpPr/>
          <p:nvPr/>
        </p:nvGrpSpPr>
        <p:grpSpPr>
          <a:xfrm>
            <a:off x="838199" y="1360517"/>
            <a:ext cx="10515599" cy="5132359"/>
            <a:chOff x="838199" y="1360517"/>
            <a:chExt cx="10515599" cy="513235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9AC3E5D-7529-7373-8A18-AE377441C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1360517"/>
              <a:ext cx="10515599" cy="5016616"/>
            </a:xfrm>
            <a:prstGeom prst="rect">
              <a:avLst/>
            </a:prstGeom>
          </p:spPr>
        </p:pic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3E49DF7-0533-87A8-2F21-7965AFB7224C}"/>
                </a:ext>
              </a:extLst>
            </p:cNvPr>
            <p:cNvSpPr/>
            <p:nvPr/>
          </p:nvSpPr>
          <p:spPr>
            <a:xfrm>
              <a:off x="6724891" y="6088284"/>
              <a:ext cx="729205" cy="404592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584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9C57-2738-A07A-2934-58640EE2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AEM-</a:t>
            </a:r>
            <a:r>
              <a:rPr lang="en-US" dirty="0" err="1"/>
              <a:t>PrEP</a:t>
            </a:r>
            <a:r>
              <a:rPr lang="en-US" dirty="0"/>
              <a:t>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17BDC-FD73-3099-29D8-903AC6D68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947" y="158255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Key inputs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Coverage</a:t>
            </a:r>
            <a:r>
              <a:rPr lang="en-US" dirty="0"/>
              <a:t> – for a given population, the proportion of behaviors with risk of acquiring HIV that are protected by </a:t>
            </a:r>
            <a:r>
              <a:rPr lang="en-US" dirty="0" err="1"/>
              <a:t>PrEP</a:t>
            </a:r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Efficacy</a:t>
            </a:r>
            <a:r>
              <a:rPr lang="en-US" dirty="0"/>
              <a:t> – if fully following the prescribed regimen, what can </a:t>
            </a:r>
            <a:r>
              <a:rPr lang="en-US" dirty="0" err="1"/>
              <a:t>PrEP</a:t>
            </a:r>
            <a:r>
              <a:rPr lang="en-US" dirty="0"/>
              <a:t> achieve in reducing the risk of HIV acquisition?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Effective use </a:t>
            </a:r>
            <a:r>
              <a:rPr lang="en-US" dirty="0"/>
              <a:t>– what percentage of people follow the required regimen to prevent contracting HIV?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Unit cost </a:t>
            </a:r>
            <a:r>
              <a:rPr lang="en-US" dirty="0"/>
              <a:t>– what is the cost of delivering </a:t>
            </a:r>
            <a:r>
              <a:rPr lang="en-US" dirty="0" err="1"/>
              <a:t>PrEP</a:t>
            </a:r>
            <a:r>
              <a:rPr lang="en-US" dirty="0"/>
              <a:t> to one person for a year?</a:t>
            </a:r>
          </a:p>
          <a:p>
            <a:r>
              <a:rPr lang="en-US" dirty="0"/>
              <a:t>Separate entries for each key population (KP) in AEM</a:t>
            </a:r>
          </a:p>
          <a:p>
            <a:pPr lvl="1"/>
            <a:r>
              <a:rPr lang="en-US" dirty="0"/>
              <a:t>Up to 3 types of </a:t>
            </a:r>
            <a:r>
              <a:rPr lang="en-US" dirty="0" err="1"/>
              <a:t>PrEP</a:t>
            </a:r>
            <a:r>
              <a:rPr lang="en-US" dirty="0"/>
              <a:t> for each KP</a:t>
            </a:r>
          </a:p>
        </p:txBody>
      </p:sp>
    </p:spTree>
    <p:extLst>
      <p:ext uri="{BB962C8B-B14F-4D97-AF65-F5344CB8AC3E}">
        <p14:creationId xmlns:p14="http://schemas.microsoft.com/office/powerpoint/2010/main" val="275352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489E-C2F6-4088-A6EE-2091C5E0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75" y="356580"/>
            <a:ext cx="5977128" cy="1325563"/>
          </a:xfrm>
        </p:spPr>
        <p:txBody>
          <a:bodyPr/>
          <a:lstStyle/>
          <a:p>
            <a:r>
              <a:rPr lang="en-US" dirty="0" err="1"/>
              <a:t>PrEP</a:t>
            </a:r>
            <a:r>
              <a:rPr lang="en-US" dirty="0"/>
              <a:t>: Separate data entry for each sub-population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44DB3-817B-9D2E-993E-1B1286ACAE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turn </a:t>
            </a:r>
            <a:r>
              <a:rPr lang="en-US" dirty="0" err="1"/>
              <a:t>PrEP</a:t>
            </a:r>
            <a:r>
              <a:rPr lang="en-US" dirty="0"/>
              <a:t> ON, then entries displayed for that sub-pop</a:t>
            </a:r>
          </a:p>
          <a:p>
            <a:r>
              <a:rPr lang="en-US" dirty="0"/>
              <a:t>If OFF, these entries are hidden</a:t>
            </a:r>
          </a:p>
          <a:p>
            <a:r>
              <a:rPr lang="en-US" dirty="0"/>
              <a:t>Up to 3 types of </a:t>
            </a:r>
            <a:r>
              <a:rPr lang="en-US" dirty="0" err="1"/>
              <a:t>PrEP</a:t>
            </a:r>
            <a:r>
              <a:rPr lang="en-US" dirty="0"/>
              <a:t> for each sub-population</a:t>
            </a:r>
          </a:p>
          <a:p>
            <a:pPr lvl="1"/>
            <a:r>
              <a:rPr lang="en-US" dirty="0"/>
              <a:t>Each has its own coverage, efficacy, effective use and unit cost</a:t>
            </a:r>
          </a:p>
          <a:p>
            <a:pPr lvl="1"/>
            <a:r>
              <a:rPr lang="en-US" dirty="0"/>
              <a:t>These inputs can vary with time</a:t>
            </a:r>
          </a:p>
          <a:p>
            <a:r>
              <a:rPr lang="en-US" dirty="0"/>
              <a:t>Makes complexity more manageable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922DF4-4935-5665-2264-B00E1BEEE9FB}"/>
              </a:ext>
            </a:extLst>
          </p:cNvPr>
          <p:cNvGrpSpPr/>
          <p:nvPr/>
        </p:nvGrpSpPr>
        <p:grpSpPr>
          <a:xfrm>
            <a:off x="6594403" y="0"/>
            <a:ext cx="5597597" cy="6858000"/>
            <a:chOff x="6594403" y="0"/>
            <a:chExt cx="5597597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7698429-8F6A-E501-2F06-AD55E43C0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89754" y="0"/>
              <a:ext cx="5502246" cy="6858000"/>
            </a:xfrm>
            <a:prstGeom prst="rect">
              <a:avLst/>
            </a:prstGeom>
          </p:spPr>
        </p:pic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7C5E082-A964-AE43-20D2-612EE0DF2D15}"/>
                </a:ext>
              </a:extLst>
            </p:cNvPr>
            <p:cNvSpPr/>
            <p:nvPr/>
          </p:nvSpPr>
          <p:spPr>
            <a:xfrm>
              <a:off x="6594403" y="1123972"/>
              <a:ext cx="1138899" cy="341377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D81BAF1-16D6-DA07-8010-E4D4CBF3263F}"/>
                </a:ext>
              </a:extLst>
            </p:cNvPr>
            <p:cNvSpPr/>
            <p:nvPr/>
          </p:nvSpPr>
          <p:spPr>
            <a:xfrm>
              <a:off x="6594403" y="5734028"/>
              <a:ext cx="2089875" cy="1123972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201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62BC-B2E3-07A9-571E-8AAD870E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Keeping your Spectrum &amp; AEM files synchronized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EB0F-13D7-73F8-3A18-649B77D80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3" y="1690687"/>
            <a:ext cx="639454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Align ART scale-up trend in Spectrum with AEM</a:t>
            </a:r>
          </a:p>
          <a:p>
            <a:pPr lvl="1"/>
            <a:r>
              <a:rPr lang="en-US" sz="2000" dirty="0"/>
              <a:t>Rerun AEM and reimport it into Spectrum every time you change ART inputs</a:t>
            </a:r>
          </a:p>
          <a:p>
            <a:pPr lvl="1"/>
            <a:r>
              <a:rPr lang="en-US" sz="2000" dirty="0"/>
              <a:t>These affect AEM incidence inputs used by Spectrum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8B9C49-85C5-9C10-0999-13E9167A5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489" y="1690687"/>
            <a:ext cx="4281021" cy="296303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2DCF5F3-A1FD-4BE2-A654-250B2FCCE6E8}"/>
              </a:ext>
            </a:extLst>
          </p:cNvPr>
          <p:cNvGrpSpPr/>
          <p:nvPr/>
        </p:nvGrpSpPr>
        <p:grpSpPr>
          <a:xfrm>
            <a:off x="125895" y="3300957"/>
            <a:ext cx="9795772" cy="3347671"/>
            <a:chOff x="125895" y="3300957"/>
            <a:chExt cx="9795772" cy="334767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826A01-867C-AEE9-1270-AF6A25F5C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5895" y="3300957"/>
              <a:ext cx="4360647" cy="287600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CE59714-AD49-9AC9-826E-4EEC79BFEF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27952"/>
            <a:stretch/>
          </p:blipFill>
          <p:spPr>
            <a:xfrm>
              <a:off x="4084891" y="4886368"/>
              <a:ext cx="5836776" cy="1675401"/>
            </a:xfrm>
            <a:prstGeom prst="rect">
              <a:avLst/>
            </a:prstGeom>
          </p:spPr>
        </p:pic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803F135-7141-32BB-A420-F38EEDE36EA3}"/>
                </a:ext>
              </a:extLst>
            </p:cNvPr>
            <p:cNvSpPr/>
            <p:nvPr/>
          </p:nvSpPr>
          <p:spPr>
            <a:xfrm>
              <a:off x="8159261" y="5802594"/>
              <a:ext cx="1336431" cy="846034"/>
            </a:xfrm>
            <a:prstGeom prst="roundRect">
              <a:avLst/>
            </a:prstGeom>
            <a:noFill/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E8E9A4C-CAF1-5C7B-FB54-DE7FFE0BED8D}"/>
                </a:ext>
              </a:extLst>
            </p:cNvPr>
            <p:cNvSpPr/>
            <p:nvPr/>
          </p:nvSpPr>
          <p:spPr>
            <a:xfrm>
              <a:off x="2924070" y="4735281"/>
              <a:ext cx="1160822" cy="942038"/>
            </a:xfrm>
            <a:prstGeom prst="roundRect">
              <a:avLst/>
            </a:prstGeom>
            <a:noFill/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745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62BC-B2E3-07A9-571E-8AAD870E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Keeping your Spectrum &amp; AEM files synchronized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EB0F-13D7-73F8-3A18-649B77D80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05" y="1641339"/>
            <a:ext cx="612733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Use the same ART infectivity reduction and ART allocation weights in AEM &amp; Spectrum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5890853-4683-E6C0-0E28-2D9EF07A433B}"/>
              </a:ext>
            </a:extLst>
          </p:cNvPr>
          <p:cNvGrpSpPr/>
          <p:nvPr/>
        </p:nvGrpSpPr>
        <p:grpSpPr>
          <a:xfrm>
            <a:off x="588141" y="2545979"/>
            <a:ext cx="3634483" cy="1638633"/>
            <a:chOff x="920098" y="2659508"/>
            <a:chExt cx="3634483" cy="163863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D350D48-B02A-3030-64D6-D49CD2A6B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7056" y="2659508"/>
              <a:ext cx="2807525" cy="1638633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67989A-53EB-5FE6-A99F-A9A62B9FB97D}"/>
                </a:ext>
              </a:extLst>
            </p:cNvPr>
            <p:cNvSpPr txBox="1"/>
            <p:nvPr/>
          </p:nvSpPr>
          <p:spPr>
            <a:xfrm>
              <a:off x="920098" y="2659509"/>
              <a:ext cx="25350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Spectrum “HIV mortality </a:t>
              </a:r>
            </a:p>
            <a:p>
              <a:r>
                <a:rPr lang="en-US" dirty="0">
                  <a:solidFill>
                    <a:schemeClr val="accent1"/>
                  </a:solidFill>
                </a:rPr>
                <a:t>with ART” tab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D1D531-9024-B76E-4415-4A111B809094}"/>
              </a:ext>
            </a:extLst>
          </p:cNvPr>
          <p:cNvGrpSpPr/>
          <p:nvPr/>
        </p:nvGrpSpPr>
        <p:grpSpPr>
          <a:xfrm>
            <a:off x="1333178" y="4290203"/>
            <a:ext cx="5727748" cy="2157256"/>
            <a:chOff x="1333178" y="4290203"/>
            <a:chExt cx="5727748" cy="215725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DF6EE93-4008-424A-2896-0E339068D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625" y="4306159"/>
              <a:ext cx="2838301" cy="21413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61F3A7A-04AC-5B04-7751-74BD34411D6C}"/>
                </a:ext>
              </a:extLst>
            </p:cNvPr>
            <p:cNvSpPr/>
            <p:nvPr/>
          </p:nvSpPr>
          <p:spPr>
            <a:xfrm>
              <a:off x="6186719" y="4290203"/>
              <a:ext cx="874207" cy="2713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8794B41-2946-756D-E705-85A8960876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785" b="3501"/>
            <a:stretch/>
          </p:blipFill>
          <p:spPr>
            <a:xfrm>
              <a:off x="1333178" y="4425856"/>
              <a:ext cx="2685706" cy="1810968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E23E145-7271-3A55-D6BA-2403426E648F}"/>
              </a:ext>
            </a:extLst>
          </p:cNvPr>
          <p:cNvSpPr txBox="1"/>
          <p:nvPr/>
        </p:nvSpPr>
        <p:spPr>
          <a:xfrm>
            <a:off x="8488181" y="2458844"/>
            <a:ext cx="233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 AEM near bottom of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“12 Spectrum” page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21FA627-B23D-8B17-8724-59CCE550D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0671" y="3305839"/>
            <a:ext cx="4584364" cy="268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3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962BC-B2E3-07A9-571E-8AAD870E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Keeping your Spectrum &amp; AEM files synchronized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FEB0F-13D7-73F8-3A18-649B77D80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54" y="1825625"/>
            <a:ext cx="612733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Be sure to set populations to end of year on “1 Populations” page &amp; update to WPP2022</a:t>
            </a:r>
          </a:p>
          <a:p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ACEE88-F372-4FF6-C3E8-03C4AE291BE4}"/>
              </a:ext>
            </a:extLst>
          </p:cNvPr>
          <p:cNvGrpSpPr/>
          <p:nvPr/>
        </p:nvGrpSpPr>
        <p:grpSpPr>
          <a:xfrm>
            <a:off x="2684036" y="2826095"/>
            <a:ext cx="6793249" cy="2446660"/>
            <a:chOff x="3548195" y="3228029"/>
            <a:chExt cx="6193082" cy="21076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AA77F5A-10C6-EC5D-96A8-5D6C3D4EE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48195" y="3509387"/>
              <a:ext cx="6193082" cy="1826288"/>
            </a:xfrm>
            <a:prstGeom prst="rect">
              <a:avLst/>
            </a:prstGeom>
          </p:spPr>
        </p:pic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A3A3715-2755-DE66-6D80-F599B44A2E3C}"/>
                </a:ext>
              </a:extLst>
            </p:cNvPr>
            <p:cNvSpPr/>
            <p:nvPr/>
          </p:nvSpPr>
          <p:spPr>
            <a:xfrm>
              <a:off x="8410470" y="3228029"/>
              <a:ext cx="1160822" cy="942038"/>
            </a:xfrm>
            <a:prstGeom prst="roundRect">
              <a:avLst/>
            </a:prstGeom>
            <a:noFill/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947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190B8-9654-4EA4-8B12-AFB2D1D764B4}"/>
</file>

<file path=customXml/itemProps2.xml><?xml version="1.0" encoding="utf-8"?>
<ds:datastoreItem xmlns:ds="http://schemas.openxmlformats.org/officeDocument/2006/customXml" ds:itemID="{ABA4795A-3C67-4953-9B0D-46E70070329C}"/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643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AEM: a brief update &amp;  issues to watch for</vt:lpstr>
      <vt:lpstr>AEM Update for 2024</vt:lpstr>
      <vt:lpstr>Baseline &amp; Intervention support single years</vt:lpstr>
      <vt:lpstr>The AEM 5.2 workbooks add a PrEP page</vt:lpstr>
      <vt:lpstr>AEM-PrEP inputs</vt:lpstr>
      <vt:lpstr>PrEP: Separate data entry for each sub-population</vt:lpstr>
      <vt:lpstr>Keeping your Spectrum &amp; AEM files synchronized I</vt:lpstr>
      <vt:lpstr>Keeping your Spectrum &amp; AEM files synchronized II</vt:lpstr>
      <vt:lpstr>Keeping your Spectrum &amp; AEM files synchronized III</vt:lpstr>
      <vt:lpstr>AEM 5.2 Distribution</vt:lpstr>
      <vt:lpstr>Supplemental slides</vt:lpstr>
      <vt:lpstr>How does AEM calculate incidence impacts?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Brown</dc:creator>
  <cp:lastModifiedBy>Tim Brown</cp:lastModifiedBy>
  <cp:revision>365</cp:revision>
  <dcterms:created xsi:type="dcterms:W3CDTF">2021-01-13T18:39:08Z</dcterms:created>
  <dcterms:modified xsi:type="dcterms:W3CDTF">2024-01-25T06:55:28Z</dcterms:modified>
</cp:coreProperties>
</file>