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2"/>
  </p:notesMasterIdLst>
  <p:handoutMasterIdLst>
    <p:handoutMasterId r:id="rId33"/>
  </p:handoutMasterIdLst>
  <p:sldIdLst>
    <p:sldId id="256" r:id="rId5"/>
    <p:sldId id="278" r:id="rId6"/>
    <p:sldId id="1547" r:id="rId7"/>
    <p:sldId id="304" r:id="rId8"/>
    <p:sldId id="1543" r:id="rId9"/>
    <p:sldId id="319" r:id="rId10"/>
    <p:sldId id="1545" r:id="rId11"/>
    <p:sldId id="1542" r:id="rId12"/>
    <p:sldId id="257" r:id="rId13"/>
    <p:sldId id="279" r:id="rId14"/>
    <p:sldId id="282" r:id="rId15"/>
    <p:sldId id="294" r:id="rId16"/>
    <p:sldId id="295" r:id="rId17"/>
    <p:sldId id="283" r:id="rId18"/>
    <p:sldId id="258" r:id="rId19"/>
    <p:sldId id="296" r:id="rId20"/>
    <p:sldId id="259" r:id="rId21"/>
    <p:sldId id="265" r:id="rId22"/>
    <p:sldId id="266" r:id="rId23"/>
    <p:sldId id="297" r:id="rId24"/>
    <p:sldId id="261" r:id="rId25"/>
    <p:sldId id="262" r:id="rId26"/>
    <p:sldId id="263" r:id="rId27"/>
    <p:sldId id="264" r:id="rId28"/>
    <p:sldId id="285" r:id="rId29"/>
    <p:sldId id="298" r:id="rId30"/>
    <p:sldId id="525" r:id="rId31"/>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6600"/>
    <a:srgbClr val="00808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CF1DB-7F41-45C2-A4C8-A7F309CA1CA0}" v="1289" dt="2025-02-03T15:40:16.656"/>
    <p1510:client id="{B1DAFE00-0243-59CA-8612-9A42C6587B7C}" v="10" dt="2025-02-03T13:48:10.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AMONTE BARDALEZ, Patricia" userId="S::bracamontep@unaids.org::e4226962-13fa-43e1-9245-757811c3fd1d" providerId="AD" clId="Web-{B1DAFE00-0243-59CA-8612-9A42C6587B7C}"/>
    <pc:docChg chg="modSld">
      <pc:chgData name="BRACAMONTE BARDALEZ, Patricia" userId="S::bracamontep@unaids.org::e4226962-13fa-43e1-9245-757811c3fd1d" providerId="AD" clId="Web-{B1DAFE00-0243-59CA-8612-9A42C6587B7C}" dt="2025-02-03T13:48:10.678" v="8" actId="20577"/>
      <pc:docMkLst>
        <pc:docMk/>
      </pc:docMkLst>
      <pc:sldChg chg="modSp">
        <pc:chgData name="BRACAMONTE BARDALEZ, Patricia" userId="S::bracamontep@unaids.org::e4226962-13fa-43e1-9245-757811c3fd1d" providerId="AD" clId="Web-{B1DAFE00-0243-59CA-8612-9A42C6587B7C}" dt="2025-02-03T13:47:07.784" v="6" actId="20577"/>
        <pc:sldMkLst>
          <pc:docMk/>
          <pc:sldMk cId="100137037" sldId="256"/>
        </pc:sldMkLst>
        <pc:spChg chg="mod">
          <ac:chgData name="BRACAMONTE BARDALEZ, Patricia" userId="S::bracamontep@unaids.org::e4226962-13fa-43e1-9245-757811c3fd1d" providerId="AD" clId="Web-{B1DAFE00-0243-59CA-8612-9A42C6587B7C}" dt="2025-02-03T13:47:07.784" v="6" actId="20577"/>
          <ac:spMkLst>
            <pc:docMk/>
            <pc:sldMk cId="100137037" sldId="256"/>
            <ac:spMk id="2" creationId="{FBF8752D-0820-4F35-9D5D-B9D345CC6D3E}"/>
          </ac:spMkLst>
        </pc:spChg>
      </pc:sldChg>
      <pc:sldChg chg="modSp">
        <pc:chgData name="BRACAMONTE BARDALEZ, Patricia" userId="S::bracamontep@unaids.org::e4226962-13fa-43e1-9245-757811c3fd1d" providerId="AD" clId="Web-{B1DAFE00-0243-59CA-8612-9A42C6587B7C}" dt="2025-02-03T13:48:10.678" v="8" actId="20577"/>
        <pc:sldMkLst>
          <pc:docMk/>
          <pc:sldMk cId="841257460" sldId="1542"/>
        </pc:sldMkLst>
        <pc:spChg chg="mod">
          <ac:chgData name="BRACAMONTE BARDALEZ, Patricia" userId="S::bracamontep@unaids.org::e4226962-13fa-43e1-9245-757811c3fd1d" providerId="AD" clId="Web-{B1DAFE00-0243-59CA-8612-9A42C6587B7C}" dt="2025-02-03T13:48:10.678" v="8" actId="20577"/>
          <ac:spMkLst>
            <pc:docMk/>
            <pc:sldMk cId="841257460" sldId="1542"/>
            <ac:spMk id="2" creationId="{57AB3176-701D-400D-AD07-5EC591B16680}"/>
          </ac:spMkLst>
        </pc:spChg>
      </pc:sldChg>
    </pc:docChg>
  </pc:docChgLst>
  <pc:docChgLst>
    <pc:chgData name="KORENROMP, Eline Louise" userId="a44abeb2-aa4e-4d35-a6f5-0d25c352ba16" providerId="ADAL" clId="{4DDCF1DB-7F41-45C2-A4C8-A7F309CA1CA0}"/>
    <pc:docChg chg="undo custSel modSld sldOrd modNotesMaster modHandout">
      <pc:chgData name="KORENROMP, Eline Louise" userId="a44abeb2-aa4e-4d35-a6f5-0d25c352ba16" providerId="ADAL" clId="{4DDCF1DB-7F41-45C2-A4C8-A7F309CA1CA0}" dt="2025-02-03T15:40:16.656" v="1825" actId="6549"/>
      <pc:docMkLst>
        <pc:docMk/>
      </pc:docMkLst>
      <pc:sldChg chg="modSp mod">
        <pc:chgData name="KORENROMP, Eline Louise" userId="a44abeb2-aa4e-4d35-a6f5-0d25c352ba16" providerId="ADAL" clId="{4DDCF1DB-7F41-45C2-A4C8-A7F309CA1CA0}" dt="2025-02-03T13:38:42.598" v="522" actId="207"/>
        <pc:sldMkLst>
          <pc:docMk/>
          <pc:sldMk cId="549158076" sldId="257"/>
        </pc:sldMkLst>
        <pc:spChg chg="mod">
          <ac:chgData name="KORENROMP, Eline Louise" userId="a44abeb2-aa4e-4d35-a6f5-0d25c352ba16" providerId="ADAL" clId="{4DDCF1DB-7F41-45C2-A4C8-A7F309CA1CA0}" dt="2025-02-03T13:38:42.598" v="522" actId="207"/>
          <ac:spMkLst>
            <pc:docMk/>
            <pc:sldMk cId="549158076" sldId="257"/>
            <ac:spMk id="3" creationId="{0656480A-8617-45EB-8873-5267D9F83CEB}"/>
          </ac:spMkLst>
        </pc:spChg>
      </pc:sldChg>
      <pc:sldChg chg="modSp mod">
        <pc:chgData name="KORENROMP, Eline Louise" userId="a44abeb2-aa4e-4d35-a6f5-0d25c352ba16" providerId="ADAL" clId="{4DDCF1DB-7F41-45C2-A4C8-A7F309CA1CA0}" dt="2025-02-03T13:39:22.215" v="535" actId="207"/>
        <pc:sldMkLst>
          <pc:docMk/>
          <pc:sldMk cId="2239013615" sldId="261"/>
        </pc:sldMkLst>
        <pc:spChg chg="mod">
          <ac:chgData name="KORENROMP, Eline Louise" userId="a44abeb2-aa4e-4d35-a6f5-0d25c352ba16" providerId="ADAL" clId="{4DDCF1DB-7F41-45C2-A4C8-A7F309CA1CA0}" dt="2025-02-03T13:39:22.215" v="535" actId="207"/>
          <ac:spMkLst>
            <pc:docMk/>
            <pc:sldMk cId="2239013615" sldId="261"/>
            <ac:spMk id="4" creationId="{D64411E4-D50C-4890-A3F3-67C66DF81AFA}"/>
          </ac:spMkLst>
        </pc:spChg>
      </pc:sldChg>
      <pc:sldChg chg="modNotesTx">
        <pc:chgData name="KORENROMP, Eline Louise" userId="a44abeb2-aa4e-4d35-a6f5-0d25c352ba16" providerId="ADAL" clId="{4DDCF1DB-7F41-45C2-A4C8-A7F309CA1CA0}" dt="2025-02-03T13:28:06.422" v="13" actId="20577"/>
        <pc:sldMkLst>
          <pc:docMk/>
          <pc:sldMk cId="2755113686" sldId="278"/>
        </pc:sldMkLst>
      </pc:sldChg>
      <pc:sldChg chg="modSp mod">
        <pc:chgData name="KORENROMP, Eline Louise" userId="a44abeb2-aa4e-4d35-a6f5-0d25c352ba16" providerId="ADAL" clId="{4DDCF1DB-7F41-45C2-A4C8-A7F309CA1CA0}" dt="2025-02-03T13:38:48.388" v="523" actId="207"/>
        <pc:sldMkLst>
          <pc:docMk/>
          <pc:sldMk cId="1597275303" sldId="279"/>
        </pc:sldMkLst>
        <pc:spChg chg="mod">
          <ac:chgData name="KORENROMP, Eline Louise" userId="a44abeb2-aa4e-4d35-a6f5-0d25c352ba16" providerId="ADAL" clId="{4DDCF1DB-7F41-45C2-A4C8-A7F309CA1CA0}" dt="2025-02-03T13:38:48.388" v="523" actId="207"/>
          <ac:spMkLst>
            <pc:docMk/>
            <pc:sldMk cId="1597275303" sldId="279"/>
            <ac:spMk id="5" creationId="{76B98324-A6A7-4555-AF23-684121CC1FDD}"/>
          </ac:spMkLst>
        </pc:spChg>
      </pc:sldChg>
      <pc:sldChg chg="modSp mod modNotesTx">
        <pc:chgData name="KORENROMP, Eline Louise" userId="a44abeb2-aa4e-4d35-a6f5-0d25c352ba16" providerId="ADAL" clId="{4DDCF1DB-7F41-45C2-A4C8-A7F309CA1CA0}" dt="2025-02-03T15:11:26.216" v="894" actId="113"/>
        <pc:sldMkLst>
          <pc:docMk/>
          <pc:sldMk cId="2573062283" sldId="304"/>
        </pc:sldMkLst>
        <pc:spChg chg="mod">
          <ac:chgData name="KORENROMP, Eline Louise" userId="a44abeb2-aa4e-4d35-a6f5-0d25c352ba16" providerId="ADAL" clId="{4DDCF1DB-7F41-45C2-A4C8-A7F309CA1CA0}" dt="2025-02-03T15:11:26.216" v="894" actId="113"/>
          <ac:spMkLst>
            <pc:docMk/>
            <pc:sldMk cId="2573062283" sldId="304"/>
            <ac:spMk id="8" creationId="{431C2A3D-434E-4817-95B5-D04BB67ACB2E}"/>
          </ac:spMkLst>
        </pc:spChg>
      </pc:sldChg>
      <pc:sldChg chg="modSp mod modNotesTx">
        <pc:chgData name="KORENROMP, Eline Louise" userId="a44abeb2-aa4e-4d35-a6f5-0d25c352ba16" providerId="ADAL" clId="{4DDCF1DB-7F41-45C2-A4C8-A7F309CA1CA0}" dt="2025-02-03T15:16:31.350" v="1762" actId="20577"/>
        <pc:sldMkLst>
          <pc:docMk/>
          <pc:sldMk cId="4011186948" sldId="319"/>
        </pc:sldMkLst>
        <pc:spChg chg="mod">
          <ac:chgData name="KORENROMP, Eline Louise" userId="a44abeb2-aa4e-4d35-a6f5-0d25c352ba16" providerId="ADAL" clId="{4DDCF1DB-7F41-45C2-A4C8-A7F309CA1CA0}" dt="2025-02-03T15:08:10.089" v="888" actId="1076"/>
          <ac:spMkLst>
            <pc:docMk/>
            <pc:sldMk cId="4011186948" sldId="319"/>
            <ac:spMk id="2" creationId="{57AB3176-701D-400D-AD07-5EC591B16680}"/>
          </ac:spMkLst>
        </pc:spChg>
        <pc:spChg chg="mod">
          <ac:chgData name="KORENROMP, Eline Louise" userId="a44abeb2-aa4e-4d35-a6f5-0d25c352ba16" providerId="ADAL" clId="{4DDCF1DB-7F41-45C2-A4C8-A7F309CA1CA0}" dt="2025-02-03T15:06:11.826" v="835" actId="20577"/>
          <ac:spMkLst>
            <pc:docMk/>
            <pc:sldMk cId="4011186948" sldId="319"/>
            <ac:spMk id="6" creationId="{7080A27A-B45C-407A-8CCF-D944529C2B3F}"/>
          </ac:spMkLst>
        </pc:spChg>
        <pc:spChg chg="mod">
          <ac:chgData name="KORENROMP, Eline Louise" userId="a44abeb2-aa4e-4d35-a6f5-0d25c352ba16" providerId="ADAL" clId="{4DDCF1DB-7F41-45C2-A4C8-A7F309CA1CA0}" dt="2025-02-03T15:05:55.481" v="832" actId="1076"/>
          <ac:spMkLst>
            <pc:docMk/>
            <pc:sldMk cId="4011186948" sldId="319"/>
            <ac:spMk id="9" creationId="{33E0D43E-9F00-41FE-DFA3-DB1946F31020}"/>
          </ac:spMkLst>
        </pc:spChg>
        <pc:spChg chg="mod">
          <ac:chgData name="KORENROMP, Eline Louise" userId="a44abeb2-aa4e-4d35-a6f5-0d25c352ba16" providerId="ADAL" clId="{4DDCF1DB-7F41-45C2-A4C8-A7F309CA1CA0}" dt="2025-02-03T15:08:35.266" v="891" actId="14100"/>
          <ac:spMkLst>
            <pc:docMk/>
            <pc:sldMk cId="4011186948" sldId="319"/>
            <ac:spMk id="10" creationId="{C6B80883-1EEC-DB57-BDC8-7D246D3A2475}"/>
          </ac:spMkLst>
        </pc:spChg>
        <pc:picChg chg="mod modCrop">
          <ac:chgData name="KORENROMP, Eline Louise" userId="a44abeb2-aa4e-4d35-a6f5-0d25c352ba16" providerId="ADAL" clId="{4DDCF1DB-7F41-45C2-A4C8-A7F309CA1CA0}" dt="2025-02-03T15:08:31.953" v="890" actId="1076"/>
          <ac:picMkLst>
            <pc:docMk/>
            <pc:sldMk cId="4011186948" sldId="319"/>
            <ac:picMk id="7" creationId="{C8A9FC65-8045-EFD6-8A7B-7973BDC8D087}"/>
          </ac:picMkLst>
        </pc:picChg>
      </pc:sldChg>
      <pc:sldChg chg="modSp mod">
        <pc:chgData name="KORENROMP, Eline Louise" userId="a44abeb2-aa4e-4d35-a6f5-0d25c352ba16" providerId="ADAL" clId="{4DDCF1DB-7F41-45C2-A4C8-A7F309CA1CA0}" dt="2025-02-03T13:39:45.031" v="536" actId="207"/>
        <pc:sldMkLst>
          <pc:docMk/>
          <pc:sldMk cId="1453775841" sldId="525"/>
        </pc:sldMkLst>
        <pc:spChg chg="mod">
          <ac:chgData name="KORENROMP, Eline Louise" userId="a44abeb2-aa4e-4d35-a6f5-0d25c352ba16" providerId="ADAL" clId="{4DDCF1DB-7F41-45C2-A4C8-A7F309CA1CA0}" dt="2025-02-03T13:39:45.031" v="536" actId="207"/>
          <ac:spMkLst>
            <pc:docMk/>
            <pc:sldMk cId="1453775841" sldId="525"/>
            <ac:spMk id="3" creationId="{35D3819E-C639-53AF-A3C7-5B373774EF57}"/>
          </ac:spMkLst>
        </pc:spChg>
      </pc:sldChg>
      <pc:sldChg chg="modSp mod modNotesTx">
        <pc:chgData name="KORENROMP, Eline Louise" userId="a44abeb2-aa4e-4d35-a6f5-0d25c352ba16" providerId="ADAL" clId="{4DDCF1DB-7F41-45C2-A4C8-A7F309CA1CA0}" dt="2025-02-03T15:40:16.656" v="1825" actId="6549"/>
        <pc:sldMkLst>
          <pc:docMk/>
          <pc:sldMk cId="841257460" sldId="1542"/>
        </pc:sldMkLst>
        <pc:spChg chg="mod">
          <ac:chgData name="KORENROMP, Eline Louise" userId="a44abeb2-aa4e-4d35-a6f5-0d25c352ba16" providerId="ADAL" clId="{4DDCF1DB-7F41-45C2-A4C8-A7F309CA1CA0}" dt="2025-02-03T14:55:50.203" v="633" actId="20577"/>
          <ac:spMkLst>
            <pc:docMk/>
            <pc:sldMk cId="841257460" sldId="1542"/>
            <ac:spMk id="2" creationId="{57AB3176-701D-400D-AD07-5EC591B16680}"/>
          </ac:spMkLst>
        </pc:spChg>
        <pc:spChg chg="mod">
          <ac:chgData name="KORENROMP, Eline Louise" userId="a44abeb2-aa4e-4d35-a6f5-0d25c352ba16" providerId="ADAL" clId="{4DDCF1DB-7F41-45C2-A4C8-A7F309CA1CA0}" dt="2025-02-03T15:20:42.162" v="1789" actId="20577"/>
          <ac:spMkLst>
            <pc:docMk/>
            <pc:sldMk cId="841257460" sldId="1542"/>
            <ac:spMk id="6" creationId="{7080A27A-B45C-407A-8CCF-D944529C2B3F}"/>
          </ac:spMkLst>
        </pc:spChg>
      </pc:sldChg>
      <pc:sldChg chg="modSp mod modNotesTx">
        <pc:chgData name="KORENROMP, Eline Louise" userId="a44abeb2-aa4e-4d35-a6f5-0d25c352ba16" providerId="ADAL" clId="{4DDCF1DB-7F41-45C2-A4C8-A7F309CA1CA0}" dt="2025-02-03T15:15:48.934" v="1555" actId="6549"/>
        <pc:sldMkLst>
          <pc:docMk/>
          <pc:sldMk cId="931435998" sldId="1543"/>
        </pc:sldMkLst>
        <pc:spChg chg="mod">
          <ac:chgData name="KORENROMP, Eline Louise" userId="a44abeb2-aa4e-4d35-a6f5-0d25c352ba16" providerId="ADAL" clId="{4DDCF1DB-7F41-45C2-A4C8-A7F309CA1CA0}" dt="2025-02-03T15:06:48.735" v="866" actId="14100"/>
          <ac:spMkLst>
            <pc:docMk/>
            <pc:sldMk cId="931435998" sldId="1543"/>
            <ac:spMk id="2" creationId="{57AB3176-701D-400D-AD07-5EC591B16680}"/>
          </ac:spMkLst>
        </pc:spChg>
        <pc:spChg chg="mod">
          <ac:chgData name="KORENROMP, Eline Louise" userId="a44abeb2-aa4e-4d35-a6f5-0d25c352ba16" providerId="ADAL" clId="{4DDCF1DB-7F41-45C2-A4C8-A7F309CA1CA0}" dt="2025-02-03T15:07:42.401" v="875" actId="20577"/>
          <ac:spMkLst>
            <pc:docMk/>
            <pc:sldMk cId="931435998" sldId="1543"/>
            <ac:spMk id="3" creationId="{2D687076-CF05-A442-C745-4673ED69CA8B}"/>
          </ac:spMkLst>
        </pc:spChg>
      </pc:sldChg>
      <pc:sldChg chg="modSp mod">
        <pc:chgData name="KORENROMP, Eline Louise" userId="a44abeb2-aa4e-4d35-a6f5-0d25c352ba16" providerId="ADAL" clId="{4DDCF1DB-7F41-45C2-A4C8-A7F309CA1CA0}" dt="2025-02-03T13:35:10.829" v="512" actId="14734"/>
        <pc:sldMkLst>
          <pc:docMk/>
          <pc:sldMk cId="1820132138" sldId="1545"/>
        </pc:sldMkLst>
        <pc:graphicFrameChg chg="mod modGraphic">
          <ac:chgData name="KORENROMP, Eline Louise" userId="a44abeb2-aa4e-4d35-a6f5-0d25c352ba16" providerId="ADAL" clId="{4DDCF1DB-7F41-45C2-A4C8-A7F309CA1CA0}" dt="2025-02-03T13:35:10.829" v="512" actId="14734"/>
          <ac:graphicFrameMkLst>
            <pc:docMk/>
            <pc:sldMk cId="1820132138" sldId="1545"/>
            <ac:graphicFrameMk id="7" creationId="{D5882BAF-9DC5-D803-473F-BC91410BE7F2}"/>
          </ac:graphicFrameMkLst>
        </pc:graphicFrameChg>
      </pc:sldChg>
      <pc:sldChg chg="modSp mod ord modNotesTx">
        <pc:chgData name="KORENROMP, Eline Louise" userId="a44abeb2-aa4e-4d35-a6f5-0d25c352ba16" providerId="ADAL" clId="{4DDCF1DB-7F41-45C2-A4C8-A7F309CA1CA0}" dt="2025-02-03T15:17:23.521" v="1764" actId="6549"/>
        <pc:sldMkLst>
          <pc:docMk/>
          <pc:sldMk cId="3695337627" sldId="1547"/>
        </pc:sldMkLst>
        <pc:graphicFrameChg chg="modGraphic">
          <ac:chgData name="KORENROMP, Eline Louise" userId="a44abeb2-aa4e-4d35-a6f5-0d25c352ba16" providerId="ADAL" clId="{4DDCF1DB-7F41-45C2-A4C8-A7F309CA1CA0}" dt="2025-02-03T15:12:20.196" v="979" actId="207"/>
          <ac:graphicFrameMkLst>
            <pc:docMk/>
            <pc:sldMk cId="3695337627" sldId="1547"/>
            <ac:graphicFrameMk id="7" creationId="{D5882BAF-9DC5-D803-473F-BC91410BE7F2}"/>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DBB16-84E8-3E35-5827-529C42787190}"/>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CH"/>
          </a:p>
        </p:txBody>
      </p:sp>
      <p:sp>
        <p:nvSpPr>
          <p:cNvPr id="3" name="Date Placeholder 2">
            <a:extLst>
              <a:ext uri="{FF2B5EF4-FFF2-40B4-BE49-F238E27FC236}">
                <a16:creationId xmlns:a16="http://schemas.microsoft.com/office/drawing/2014/main" id="{944ADDF4-0E82-2830-2EFE-39C0A3DE6735}"/>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D1ACB8BA-3F1D-4444-A636-E93E40566E7D}" type="datetimeFigureOut">
              <a:rPr lang="en-CH" smtClean="0"/>
              <a:t>02/03/2025</a:t>
            </a:fld>
            <a:endParaRPr lang="en-CH"/>
          </a:p>
        </p:txBody>
      </p:sp>
      <p:sp>
        <p:nvSpPr>
          <p:cNvPr id="4" name="Footer Placeholder 3">
            <a:extLst>
              <a:ext uri="{FF2B5EF4-FFF2-40B4-BE49-F238E27FC236}">
                <a16:creationId xmlns:a16="http://schemas.microsoft.com/office/drawing/2014/main" id="{5DCE5437-F588-CC4F-1C00-DF13DF41C88D}"/>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B9CCCC89-E511-C325-5AE6-8C3C3CDCC36A}"/>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2589FB9A-3382-42A8-817F-60B83437281F}" type="slidenum">
              <a:rPr lang="en-CH" smtClean="0"/>
              <a:t>‹#›</a:t>
            </a:fld>
            <a:endParaRPr lang="en-CH"/>
          </a:p>
        </p:txBody>
      </p:sp>
    </p:spTree>
    <p:extLst>
      <p:ext uri="{BB962C8B-B14F-4D97-AF65-F5344CB8AC3E}">
        <p14:creationId xmlns:p14="http://schemas.microsoft.com/office/powerpoint/2010/main" val="394796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A0B8D8EE-AAF5-423A-AC87-2DB8E8E5D75F}" type="datetimeFigureOut">
              <a:rPr lang="en-US" smtClean="0"/>
              <a:t>2/3/2025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59616-E921-41D3-9E36-7E9FC31D8247}" type="slidenum">
              <a:rPr lang="en-US" smtClean="0"/>
              <a:t>1</a:t>
            </a:fld>
            <a:endParaRPr lang="en-US"/>
          </a:p>
        </p:txBody>
      </p:sp>
    </p:spTree>
    <p:extLst>
      <p:ext uri="{BB962C8B-B14F-4D97-AF65-F5344CB8AC3E}">
        <p14:creationId xmlns:p14="http://schemas.microsoft.com/office/powerpoint/2010/main" val="7033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 el menú Incidencia de Spectrum, hay tres elementos para el EPP: </a:t>
            </a:r>
          </a:p>
          <a:p>
            <a:pPr marL="176131" indent="-176131">
              <a:buFont typeface="Arial" panose="020B0604020202020204" pitchFamily="34" charset="0"/>
              <a:buChar char="•"/>
            </a:pPr>
            <a:r>
              <a:rPr lang="en-US"/>
              <a:t>"Configuración" le permite establecer la estructura epidémica y las subpoblaciones para la epidemia nacional. </a:t>
            </a:r>
          </a:p>
          <a:p>
            <a:pPr marL="176131" indent="-176131">
              <a:buFont typeface="Arial" panose="020B0604020202020204" pitchFamily="34" charset="0"/>
              <a:buChar char="•"/>
            </a:pPr>
            <a:r>
              <a:rPr lang="en-US"/>
              <a:t>En "Datos de vigilancia" puede introducir datos de prevalencia del VIH y datos de encuestas.</a:t>
            </a:r>
          </a:p>
          <a:p>
            <a:pPr marL="176131" indent="-176131">
              <a:buFont typeface="Arial" panose="020B0604020202020204" pitchFamily="34" charset="0"/>
              <a:buChar char="•"/>
            </a:pPr>
            <a:r>
              <a:rPr lang="en-US"/>
              <a:t>El "ajuste de curvas" consiste en ajustar una curva de incidencia histórica a estos datos.</a:t>
            </a:r>
          </a:p>
          <a:p>
            <a:br>
              <a:rPr lang="en-US"/>
            </a:br>
            <a:r>
              <a:rPr lang="en-US"/>
              <a:t>En primer lugar, en "Configuración" para revisar su estructura epidémica y la población. Verá uno de los tres mensajes posibles, que se muestran aquí. El primero le indica que las poblaciones han cambiado, por ejemplo al adoptar valores de población actualizados del WPP 2024 o de su Oficina Nacional de Estadística, por lo que el EPP necesita restablecer las poblaciones antes de continuar. El segundo dice que se ha cambiado el año final de la proyección, por lo que habría que añadir al EPP los tamaños de población para los años adicionales. La tercera dice que han cambiado otros datos de entrada, por ejemplo, el número de ART adultos o los parámetros de transición y mortalidad, lo que afectará al ajuste. En la ronda de 2025, el tercer mensaje aparecerá en todos los archivos del EPP, debido al refinamiento en los supuestos de mortalidad adulta, con un exceso de división de la mortalidad no relacionada con el SIDA.  En los dos primeros casos, es necesario reajustar las poblaciones antes de proceder, en el tercero, sólo es necesario reajustar, tras actualizar los datos de vigilancia o de encuestas. Las siguientes diapositivas le mostrarán cómo proceder en cada caso. Comience haciendo clic en "Aceptar" o "Reajustar" en estos cuadros de mensaje del EPP.</a:t>
            </a:r>
          </a:p>
        </p:txBody>
      </p:sp>
      <p:sp>
        <p:nvSpPr>
          <p:cNvPr id="4" name="Slide Number Placeholder 3"/>
          <p:cNvSpPr>
            <a:spLocks noGrp="1"/>
          </p:cNvSpPr>
          <p:nvPr>
            <p:ph type="sldNum" sz="quarter" idx="5"/>
          </p:nvPr>
        </p:nvSpPr>
        <p:spPr/>
        <p:txBody>
          <a:bodyPr/>
          <a:lstStyle/>
          <a:p>
            <a:fld id="{B73660D5-ED4C-41CA-8F92-89CB6C57A10E}" type="slidenum">
              <a:rPr lang="en-US" smtClean="0"/>
              <a:t>10</a:t>
            </a:fld>
            <a:endParaRPr lang="en-US"/>
          </a:p>
        </p:txBody>
      </p:sp>
    </p:spTree>
    <p:extLst>
      <p:ext uri="{BB962C8B-B14F-4D97-AF65-F5344CB8AC3E}">
        <p14:creationId xmlns:p14="http://schemas.microsoft.com/office/powerpoint/2010/main" val="332347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Esta es la página "Definir Epidemia" del EPP. En la parte derecha, verá la configuración de la epidemia para su país en términos de subpoblaciones, mostradas en azul o morado, o de subepidemias mostradas en rojo. Una subpoblación es una población clave, como las trabajadoras del sexo o los hombres que tienen relaciones sexuales con hombres, o el grupo restante de hombres y mujeres que no pertenecen a poblaciones clave. El color azul indica que se ha completado un ajuste sobre esa subpoblación basándose en los datos actuales, mientras que el morado indica que aún no se han (re)ajustado los nuevos datos. </a:t>
            </a:r>
          </a:p>
          <a:p>
            <a:r>
              <a:rPr lang="en-US"/>
              <a:t>Una subepidemia es una colección subnacional de subpoblaciones que permite modelar epidemias regionales dentro del EPP. </a:t>
            </a:r>
          </a:p>
          <a:p>
            <a:r>
              <a:rPr lang="en-US"/>
              <a:t>La mayoría de los países con epidemias concentradas dividen su epidemia en poblaciones clave, como se muestra en los ejemplos de Ucrania y Senegal. ((Es posible tener una estructura subnacional más compleja, como se muestra para Papua Nueva Guinea). La estructura varía según el país en función de las poblaciones más importantes para la epidemia, los datos disponibles y si se necesitan estimaciones de las poblaciones clave a nivel nacional o subnacional. Para cada subpoblación se debe disponer tanto de la estimación del tamaño como de los datos de prevalencia del VIH. </a:t>
            </a:r>
          </a:p>
          <a:p>
            <a:endParaRPr lang="en-US"/>
          </a:p>
          <a:p>
            <a:r>
              <a:rPr lang="en-US"/>
              <a:t>Compruebe que la estructura que ve en esta página es la deseada para su país. Si desea cambiarla, utilice los botones para añadir y eliminar subepidemias y subpoblaciones. Antes de abandonar esta página, compruebe cada subpoblación de su Estructura epidémica nacional para asegurarse de que las características de la subpoblación están configuradas correctamente. Cuando esté satisfecho, haga clic en el botón verde "Guardar y continuar" en la parte inferior derecha de esta ventana, para pasar a la página siguiente del EPP.</a:t>
            </a:r>
          </a:p>
        </p:txBody>
      </p:sp>
      <p:sp>
        <p:nvSpPr>
          <p:cNvPr id="4" name="Slide Number Placeholder 3"/>
          <p:cNvSpPr>
            <a:spLocks noGrp="1"/>
          </p:cNvSpPr>
          <p:nvPr>
            <p:ph type="sldNum" sz="quarter" idx="5"/>
          </p:nvPr>
        </p:nvSpPr>
        <p:spPr/>
        <p:txBody>
          <a:bodyPr/>
          <a:lstStyle/>
          <a:p>
            <a:fld id="{B73660D5-ED4C-41CA-8F92-89CB6C57A10E}" type="slidenum">
              <a:rPr lang="en-US" smtClean="0"/>
              <a:t>11</a:t>
            </a:fld>
            <a:endParaRPr lang="en-US"/>
          </a:p>
        </p:txBody>
      </p:sp>
    </p:spTree>
    <p:extLst>
      <p:ext uri="{BB962C8B-B14F-4D97-AF65-F5344CB8AC3E}">
        <p14:creationId xmlns:p14="http://schemas.microsoft.com/office/powerpoint/2010/main" val="125553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Esta es la página del EPP para definir las epidemias. Para las epidemias concentradas, la página se estructura en dos pestañas denominadas "Poblaciones" y "% Masculino y Rotación". En la pestaña Poblaciones, que se muestra aquí, verá una tabla que muestra la estimación del tamaño de la población. Las estimaciones de tamaño deben introducirse para cada subpoblación para cada año de la proyección. Las estimaciones de tamaño combinadas deben sumar la población nacional de 15 a 49 años que aparece en la fila inferior de la tabla. Si las estimaciones de tamaño de cada año suman la población nacional, entonces la "Población aún por asignar" de la penúltima fila es cero. Si no es así, como se ve para los años 2008 a 2010 en este ejemplo, entonces esta fila muestra el número de personas que quedan por asignar a un grupo. A continuación, deberá ajustar las distintas estimaciones de tamaño de las subpoblaciones para que sumen la población nacional. Si tiene nuevas estimaciones de tamaño para algunas subpoblaciones, por ejemplo, para las trabajadoras del sexo y los hombres que tienen relaciones sexuales con hombres, esto puede requerir mover a hombres y mujeres hacia o desde las poblaciones masculinas y femeninas restantes para garantizar que la población nacional completa se asigne correctamente a todas las subpoblaciones.</a:t>
            </a:r>
          </a:p>
        </p:txBody>
      </p:sp>
      <p:sp>
        <p:nvSpPr>
          <p:cNvPr id="4" name="Slide Number Placeholder 3"/>
          <p:cNvSpPr>
            <a:spLocks noGrp="1"/>
          </p:cNvSpPr>
          <p:nvPr>
            <p:ph type="sldNum" sz="quarter" idx="5"/>
          </p:nvPr>
        </p:nvSpPr>
        <p:spPr/>
        <p:txBody>
          <a:bodyPr/>
          <a:lstStyle/>
          <a:p>
            <a:fld id="{B73660D5-ED4C-41CA-8F92-89CB6C57A10E}" type="slidenum">
              <a:rPr lang="en-US" smtClean="0"/>
              <a:t>12</a:t>
            </a:fld>
            <a:endParaRPr lang="en-US"/>
          </a:p>
        </p:txBody>
      </p:sp>
    </p:spTree>
    <p:extLst>
      <p:ext uri="{BB962C8B-B14F-4D97-AF65-F5344CB8AC3E}">
        <p14:creationId xmlns:p14="http://schemas.microsoft.com/office/powerpoint/2010/main" val="3130673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 la pestaña "% de hombres y rotación", verá esta tabla. La primera columna muestra cada subpoblación en una fila separada. La segunda columna da el porcentaje de varones en ese grupo. Las cuatro columnas siguientes se refieren a la rotación entre subpoblaciones, que afecta al ajuste de la incidencia y la prevalencia del grupo. En resumen, la rotación indica si las personas permanecen en el grupo en el que empezaron para siempre, o se quedan sólo algunos años y luego se trasladan a otra población. Si los individuos suelen salir del grupo, active la casilla "Rotación" y especifique cuántos años permanecen en ese grupo en "tiempo en el grupo". A continuación, en la columna "Asignar prevalencia a" especifique el grupo al que se trasladan tras abandonar el grupo original. En este ejemplo, las trabajadoras del sexo permanecen en el grupo durante 7 años y luego pasan al grupo de "mujeres que permanecen". Los que abandonen el grupo de las trabajadoras del sexo serán sustituidos por individuos del grupo de "Mujeres que permanecen en el grupo". La columna "Método" especifica si el EPP debe AÑADIR las infecciones de los miembros del grupo que pasan al grupo receptor -si selecciona "Añadir prevalencia"- o REEMPLAZAR las infecciones (ya ajustadas a los datos de vigilancia del grupo receptor), si selecciona "Reemplazar prevalencia". Este concepto y su impacto en el ajuste se explican con mayor profundidad en la presentación "Under the Hood, EPP-Concentrated", en Herramientas VIH en línea. Una vez que haya ajustado las estimaciones del tamaño de la población y haya realizado los cambios necesarios en el % de hombres y de rotación, haga clic en "Guardar y continuar" para guardar dichos cambios y volver a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13</a:t>
            </a:fld>
            <a:endParaRPr lang="en-US"/>
          </a:p>
        </p:txBody>
      </p:sp>
    </p:spTree>
    <p:extLst>
      <p:ext uri="{BB962C8B-B14F-4D97-AF65-F5344CB8AC3E}">
        <p14:creationId xmlns:p14="http://schemas.microsoft.com/office/powerpoint/2010/main" val="3060649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Cuando abra el EPP a través de la opción de menú Incidencia del espectro-&gt;Configuración (EPP) es posible que reciba el mensaje "Sus proyecciones del EPP se han restablecido porque las poblaciones proporcionadas han cambiado". Esto puede ocurrir, por ejemplo, si adopta un conjunto más reciente de proyecciones de población como las de las Perspectivas de la población mundial para 2024, lo que hemos hecho este año. En este caso, las sumas de las subpoblaciones no coincidirán con las poblaciones nacionales en algunos o todos los años. La fila "Población aún por asignar" mostrará entonces valores distintos de cero; antes de salir de esta página, deberá ajustar los valores de esta fila para que todos sean cero. Esto puede hacerse manualmente año por año si decide proporcionar nuevas estimaciones de población para las distintas subpoblaciones o el EPP puede hacer el ajuste por usted. Si el único cambio significativo es que la población nacional ha aumentado o disminuido, al hacer clic en el botón "Ajustar por cambio de población" se asignará la población sobrante en las mismas proporciones que las existentes entre las subpoblaciones. Con un solo clic, este prorrateo reducirá la "Población pendiente de asignar" a cero para todos los años. Si está satisfecho con los cambios de tamaño de subpoblación propuestos por el EPP, haga clic en "Guardar y continuar" para guardar estos valores y volver a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14</a:t>
            </a:fld>
            <a:endParaRPr lang="en-US"/>
          </a:p>
        </p:txBody>
      </p:sp>
    </p:spTree>
    <p:extLst>
      <p:ext uri="{BB962C8B-B14F-4D97-AF65-F5344CB8AC3E}">
        <p14:creationId xmlns:p14="http://schemas.microsoft.com/office/powerpoint/2010/main" val="1329997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Otra posibilidad al abrir el componente Configuración del EPP es que reciba el mensaje "Sus proyecciones del EPP se han restablecido porque el año final de sus proyecciones ha cambiado". Esto ocurre cuando amplía el archivo Spectrum durante varios años. En este ejemplo, el fichero se ha ampliado de un año final de 2020 a uno de 2025. En este caso, el EPP no tiene población asignada para los años ampliados, lo que da lugar a los valores cero que se ven aquí. Para solucionarlo, una vez más puede introducir los valores manualmente o puede hacer clic en el botón "Ajustar a población cambiada" y el EPP tomará la tendencia de los tamaños de población de los últimos años y la proyectará hacia el futuro, rellenando automáticamente los valores por usted. Antes de hacer clic en "Guardar y continuar" para salir de la página y volver a Spectrum, revise estos valores generados y asegúrese de que se siente cómodo con ellos. Si es necesario, realice cualquier cambio, antes de hacer clic en "Guardar y continuar", </a:t>
            </a:r>
          </a:p>
        </p:txBody>
      </p:sp>
      <p:sp>
        <p:nvSpPr>
          <p:cNvPr id="4" name="Slide Number Placeholder 3"/>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251575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Antes de abandonar la página Definir Poblaciones, como comprobación final de sus estimaciones clave de tamaño de población, compruebe si coinciden con las estimaciones de tamaño de otros países de su región. En la guía del usuario de Spectrum encontrará una tabla (1) con estimaciones del tamaño de la población por regiones, copiada aquí en la parte inferior. Estas estimaciones se dan como proporción de la población de 15 a 49 años de hombres más mujeres (combinados). Para comparar los tamaños de población en su tabla de poblaciones del EPP, ponga la tabla del EPP en modo porcentual haciendo clic en el botón de opción "Porcentaje" situado junto a "Mostrar:". Esto convertirá la tabla en porcentajes, también de la población TOTAL (hombres + mujeres) de 15 a 49 años, como se muestra en la captura de pantalla inferior. </a:t>
            </a:r>
            <a:br>
              <a:rPr lang="en-US"/>
            </a:br>
            <a:r>
              <a:rPr lang="en-US"/>
              <a:t>Estas medianas regionales también pueden servir como "punto de referencia" y marcador de posición en su archivo EPP, si su país no dispone de ninguna estimación válida del tamaño nacional.</a:t>
            </a:r>
          </a:p>
        </p:txBody>
      </p:sp>
      <p:sp>
        <p:nvSpPr>
          <p:cNvPr id="4" name="Slide Number Placeholder 3"/>
          <p:cNvSpPr>
            <a:spLocks noGrp="1"/>
          </p:cNvSpPr>
          <p:nvPr>
            <p:ph type="sldNum" sz="quarter" idx="5"/>
          </p:nvPr>
        </p:nvSpPr>
        <p:spPr/>
        <p:txBody>
          <a:bodyPr/>
          <a:lstStyle/>
          <a:p>
            <a:fld id="{B73660D5-ED4C-41CA-8F92-89CB6C57A10E}" type="slidenum">
              <a:rPr lang="en-US" smtClean="0"/>
              <a:t>16</a:t>
            </a:fld>
            <a:endParaRPr lang="en-US"/>
          </a:p>
        </p:txBody>
      </p:sp>
    </p:spTree>
    <p:extLst>
      <p:ext uri="{BB962C8B-B14F-4D97-AF65-F5344CB8AC3E}">
        <p14:creationId xmlns:p14="http://schemas.microsoft.com/office/powerpoint/2010/main" val="381838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 siguiente paso del proceso es introducir cualquier dato nuevo de vigilancia o encuesta que esté disponible desde la última actualización de la proyección. Para ello, haga clic en la opción de menú "Incidencia-&gt;Datos de vigilancia" de AIM. Esto abrirá la página de datos de VIH del EPP, donde podrá revisar los datos de vigilancia existentes e introducir cualquier dato nuevo de vigilancia o de pruebas rutinarias de APN. A continuación, añadirá cualquier nuevo dato de encuesta antes de proceder a la adaptación. Por último, en epidemias concentradas, también puede añadir infecciones procedentes de fuera de las subpoblaciones, por ejemplo, de emigrantes retornados u otras fuentes.</a:t>
            </a:r>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225095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 página de datos sobre el VIH del EPP está estructurada como una hoja de cálculo. En primer lugar, seleccione una subpoblación en el panel Estructura epidémica nacional de la derecha. Elija el modo de datos que desea utilizar, VCV o APN -describiremos la diferencia dentro de un momento. Introduzca los datos como prevalencia en porcentaje y tamaño de la muestra para cada centro. Si dispone de datos agregados para todas las pruebas rutinarias en los centros de APN del país (o, en el caso de China o India, de la región cubierta por el archivo Spectrum), Spectrum denomina a esos datos pruebas rutinarias de APN a nivel de CENSO - introdúzcalos en las dos líneas superiores de la tabla. Cuando termine de introducir los datos de prevalencia de una subpoblación, haga clic en "Guardar y continuar" para que el EPP pase a la siguiente subpoblación. Cuando haya introducido los datos de la última subpoblación, vuelva a hacer clic en "Guardar y continuar" y el EPP le hará pasar a la página de Encuestas.</a:t>
            </a:r>
          </a:p>
        </p:txBody>
      </p:sp>
      <p:sp>
        <p:nvSpPr>
          <p:cNvPr id="4" name="Slide Number Placeholder 3"/>
          <p:cNvSpPr>
            <a:spLocks noGrp="1"/>
          </p:cNvSpPr>
          <p:nvPr>
            <p:ph type="sldNum" sz="quarter" idx="5"/>
          </p:nvPr>
        </p:nvSpPr>
        <p:spPr/>
        <p:txBody>
          <a:bodyPr/>
          <a:lstStyle/>
          <a:p>
            <a:fld id="{B73660D5-ED4C-41CA-8F92-89CB6C57A10E}" type="slidenum">
              <a:rPr lang="en-US" smtClean="0"/>
              <a:t>18</a:t>
            </a:fld>
            <a:endParaRPr lang="en-US"/>
          </a:p>
        </p:txBody>
      </p:sp>
    </p:spTree>
    <p:extLst>
      <p:ext uri="{BB962C8B-B14F-4D97-AF65-F5344CB8AC3E}">
        <p14:creationId xmlns:p14="http://schemas.microsoft.com/office/powerpoint/2010/main" val="162509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varias cosas importantes que debe saber sobre la página Datos sobre el VIH y los datos que se introducen en ella. En primer lugar, todos los datos se introducen como prevalencia en porcentaje y tamaño de la muestra. La mayoría de los datos se introducen para lugares específicos de vigilancia o de realización de pruebas y el tamaño de la muestra es el número de personas que se sometieron a las pruebas en ese lugar en ese año. Si tiene sus datos almacenados en Excel en un formato como el de la tabla de la página Datos sobre el VIH, puede copiarlos y pegarlos de Excel al EPP con Control-C y Control-V. </a:t>
            </a:r>
          </a:p>
          <a:p>
            <a:endParaRPr lang="en-US"/>
          </a:p>
          <a:p>
            <a:r>
              <a:rPr lang="en-US"/>
              <a:t>Hay dos modos de datos para la página de datos del VIH. El primer modo de datos lleva la </a:t>
            </a:r>
            <a:r>
              <a:rPr lang="en-US" err="1"/>
              <a:t>etiqueta</a:t>
            </a:r>
            <a:r>
              <a:rPr lang="en-US"/>
              <a:t> “VCV". Es para los datos tradicionales de vigilancia del VIH, es decir, muestras de poblaciones clave relevantes a nivel local o de mujeres que acuden a los servicios prenatales en lugares específicos elegidos para hacer un seguimiento de la epidemia nacional. El segundo lleva la etiqueta "APN". En las epidemias concentradas, el modo “APN" sólo se utilizará para las subpoblaciones de "</a:t>
            </a:r>
            <a:r>
              <a:rPr lang="en-US" err="1"/>
              <a:t>mujeres</a:t>
            </a:r>
            <a:r>
              <a:rPr lang="en-US"/>
              <a:t> </a:t>
            </a:r>
            <a:r>
              <a:rPr lang="en-US" err="1"/>
              <a:t>remanentes</a:t>
            </a:r>
            <a:r>
              <a:rPr lang="en-US"/>
              <a:t>" (y posiblemente de "hombres </a:t>
            </a:r>
            <a:r>
              <a:rPr lang="en-US" err="1"/>
              <a:t>remanentes</a:t>
            </a:r>
            <a:r>
              <a:rPr lang="en-US"/>
              <a:t>"), la mayoría de los datos de otras poblaciones clave se introducirán en el modo “VCV". Este modo de datos prenatales permite una mezcla tanto de datos de vigilancia, etiquetados </a:t>
            </a:r>
            <a:r>
              <a:rPr lang="en-US" err="1"/>
              <a:t>como</a:t>
            </a:r>
            <a:r>
              <a:rPr lang="en-US"/>
              <a:t> “VC" en la tabla principal, como de datos de pruebas rutinarias, etiquetados </a:t>
            </a:r>
            <a:r>
              <a:rPr lang="en-US" err="1"/>
              <a:t>como</a:t>
            </a:r>
            <a:r>
              <a:rPr lang="en-US"/>
              <a:t> “RT". Con la llegada de las pruebas rutinarias extensivas, muchos centros han interrumpido la vigilancia centinela y han pasado a utilizar en su lugar los datos de las pruebas rutinarias. En el caso de estos centros, la prevalencia y el tamaño de las muestras de la vigilancia centinela pasada y de las pruebas de rutina presentes y futuras se introducen en líneas separadas. Además, en el modo APN se pueden introducir los datos agregados de las pruebas de rutina de toda la región, que </a:t>
            </a:r>
            <a:r>
              <a:rPr lang="en-US" err="1"/>
              <a:t>denominamos</a:t>
            </a:r>
            <a:r>
              <a:rPr lang="en-US"/>
              <a:t> “APN-RT a nivel de censo". Esto se introduce en las dos líneas superiores de la tabla de datos. Dado el alcance de las pruebas que se realizan actualmente en la mayoría de los países, los datos de este tipo bien recopilados y depurados pueden ser representativos de la situación general entre las mujeres que dan a luz.</a:t>
            </a:r>
          </a:p>
          <a:p>
            <a:endParaRPr lang="en-US"/>
          </a:p>
          <a:p>
            <a:r>
              <a:rPr lang="en-US"/>
              <a:t>En la parte inferior de la página hay una serie de botones que le permiten añadir y eliminar sitios de la tabla. Para eliminar, sólo tiene que seleccionar el sitio y hacer clic en "Eliminar". Para añadir un nuevo sitio, basta con hacer clic en "Añadir" o "Añadir varios". Por último, puede mostrar una tabla de medias y medianas de todos los sitios haciendo clic en "Media/Mediana". Haga clic de nuevo para ocultar la tabla.</a:t>
            </a:r>
          </a:p>
          <a:p>
            <a:endParaRPr lang="en-US"/>
          </a:p>
          <a:p>
            <a:r>
              <a:rPr lang="en-US"/>
              <a:t>Por último, la tabla puede ajustarse para mostrar sólo la prevalencia, sólo el tamaño de las muestras, sólo los datos de </a:t>
            </a:r>
            <a:r>
              <a:rPr lang="en-US" err="1"/>
              <a:t>vigilancia</a:t>
            </a:r>
            <a:r>
              <a:rPr lang="en-US"/>
              <a:t> </a:t>
            </a:r>
            <a:r>
              <a:rPr lang="en-US" err="1"/>
              <a:t>centinela</a:t>
            </a:r>
            <a:r>
              <a:rPr lang="en-US"/>
              <a:t>, sólo los datos de las pruebas rutinarias del APN o ambos. Juegue un poco con esto utilizando los botones de opción de la parte inferior. A medida que seleccione diferentes opciones, los datos de la tabla mostrada se ajustarán en consecuencia.</a:t>
            </a:r>
          </a:p>
        </p:txBody>
      </p:sp>
      <p:sp>
        <p:nvSpPr>
          <p:cNvPr id="4" name="Slide Number Placeholder 3"/>
          <p:cNvSpPr>
            <a:spLocks noGrp="1"/>
          </p:cNvSpPr>
          <p:nvPr>
            <p:ph type="sldNum" sz="quarter" idx="5"/>
          </p:nvPr>
        </p:nvSpPr>
        <p:spPr/>
        <p:txBody>
          <a:bodyPr/>
          <a:lstStyle/>
          <a:p>
            <a:fld id="{B73660D5-ED4C-41CA-8F92-89CB6C57A10E}" type="slidenum">
              <a:rPr lang="en-US" smtClean="0"/>
              <a:t>19</a:t>
            </a:fld>
            <a:endParaRPr lang="en-US"/>
          </a:p>
        </p:txBody>
      </p:sp>
    </p:spTree>
    <p:extLst>
      <p:ext uri="{BB962C8B-B14F-4D97-AF65-F5344CB8AC3E}">
        <p14:creationId xmlns:p14="http://schemas.microsoft.com/office/powerpoint/2010/main" val="284055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 primero que </a:t>
            </a:r>
            <a:r>
              <a:rPr lang="en-US" err="1"/>
              <a:t>debe</a:t>
            </a:r>
            <a:r>
              <a:rPr lang="en-US"/>
              <a:t> </a:t>
            </a:r>
            <a:r>
              <a:rPr lang="en-US" err="1"/>
              <a:t>hacer</a:t>
            </a:r>
            <a:r>
              <a:rPr lang="en-US"/>
              <a:t> es </a:t>
            </a:r>
            <a:r>
              <a:rPr lang="en-US" err="1"/>
              <a:t>abrir</a:t>
            </a:r>
            <a:r>
              <a:rPr lang="en-US"/>
              <a:t> la </a:t>
            </a:r>
            <a:r>
              <a:rPr lang="en-US" err="1"/>
              <a:t>nueva</a:t>
            </a:r>
            <a:r>
              <a:rPr lang="en-US"/>
              <a:t> </a:t>
            </a:r>
            <a:r>
              <a:rPr lang="en-US" err="1"/>
              <a:t>versión</a:t>
            </a:r>
            <a:r>
              <a:rPr lang="en-US"/>
              <a:t> 2025 del </a:t>
            </a:r>
            <a:r>
              <a:rPr lang="en-US" err="1"/>
              <a:t>archivo</a:t>
            </a:r>
            <a:r>
              <a:rPr lang="en-US"/>
              <a:t> que </a:t>
            </a:r>
            <a:r>
              <a:rPr lang="en-US" err="1"/>
              <a:t>guardó</a:t>
            </a:r>
            <a:r>
              <a:rPr lang="en-US"/>
              <a:t> en Spectrum. Haga </a:t>
            </a:r>
            <a:r>
              <a:rPr lang="en-US" err="1"/>
              <a:t>clic</a:t>
            </a:r>
            <a:r>
              <a:rPr lang="en-US"/>
              <a:t> en la </a:t>
            </a:r>
            <a:r>
              <a:rPr lang="en-US" err="1"/>
              <a:t>pestaña</a:t>
            </a:r>
            <a:r>
              <a:rPr lang="en-US"/>
              <a:t> </a:t>
            </a:r>
            <a:r>
              <a:rPr lang="en-US" err="1"/>
              <a:t>Módulos</a:t>
            </a:r>
            <a:r>
              <a:rPr lang="en-US"/>
              <a:t> y, a </a:t>
            </a:r>
            <a:r>
              <a:rPr lang="en-US" err="1"/>
              <a:t>continuación</a:t>
            </a:r>
            <a:r>
              <a:rPr lang="en-US"/>
              <a:t>, </a:t>
            </a:r>
            <a:r>
              <a:rPr lang="en-US" err="1"/>
              <a:t>vuelva</a:t>
            </a:r>
            <a:r>
              <a:rPr lang="en-US"/>
              <a:t> a </a:t>
            </a:r>
            <a:r>
              <a:rPr lang="en-US" err="1"/>
              <a:t>hacer</a:t>
            </a:r>
            <a:r>
              <a:rPr lang="en-US"/>
              <a:t> </a:t>
            </a:r>
            <a:r>
              <a:rPr lang="en-US" err="1"/>
              <a:t>clic</a:t>
            </a:r>
            <a:r>
              <a:rPr lang="en-US"/>
              <a:t> en </a:t>
            </a:r>
            <a:r>
              <a:rPr lang="en-US" err="1"/>
              <a:t>el</a:t>
            </a:r>
            <a:r>
              <a:rPr lang="en-US"/>
              <a:t> </a:t>
            </a:r>
            <a:r>
              <a:rPr lang="en-US" err="1"/>
              <a:t>módulo</a:t>
            </a:r>
            <a:r>
              <a:rPr lang="en-US"/>
              <a:t> AIM, con lo que </a:t>
            </a:r>
            <a:r>
              <a:rPr lang="en-US" err="1"/>
              <a:t>aparecerá</a:t>
            </a:r>
            <a:r>
              <a:rPr lang="en-US"/>
              <a:t> </a:t>
            </a:r>
            <a:r>
              <a:rPr lang="en-US" err="1"/>
              <a:t>el</a:t>
            </a:r>
            <a:r>
              <a:rPr lang="en-US"/>
              <a:t> </a:t>
            </a:r>
            <a:r>
              <a:rPr lang="en-US" err="1"/>
              <a:t>menú</a:t>
            </a:r>
            <a:r>
              <a:rPr lang="en-US"/>
              <a:t> AIM. Dado que </a:t>
            </a:r>
            <a:r>
              <a:rPr lang="en-US" err="1"/>
              <a:t>queremos</a:t>
            </a:r>
            <a:r>
              <a:rPr lang="en-US"/>
              <a:t> </a:t>
            </a:r>
            <a:r>
              <a:rPr lang="en-US" err="1"/>
              <a:t>generar</a:t>
            </a:r>
            <a:r>
              <a:rPr lang="en-US"/>
              <a:t> </a:t>
            </a:r>
            <a:r>
              <a:rPr lang="en-US" err="1"/>
              <a:t>valores</a:t>
            </a:r>
            <a:r>
              <a:rPr lang="en-US"/>
              <a:t> de </a:t>
            </a:r>
            <a:r>
              <a:rPr lang="en-US" err="1"/>
              <a:t>incidencia</a:t>
            </a:r>
            <a:r>
              <a:rPr lang="en-US"/>
              <a:t> para Spectrum a </a:t>
            </a:r>
            <a:r>
              <a:rPr lang="en-US" err="1"/>
              <a:t>partir</a:t>
            </a:r>
            <a:r>
              <a:rPr lang="en-US"/>
              <a:t> de </a:t>
            </a:r>
            <a:r>
              <a:rPr lang="en-US" err="1"/>
              <a:t>los</a:t>
            </a:r>
            <a:r>
              <a:rPr lang="en-US"/>
              <a:t> </a:t>
            </a:r>
            <a:r>
              <a:rPr lang="en-US" err="1"/>
              <a:t>datos</a:t>
            </a:r>
            <a:r>
              <a:rPr lang="en-US"/>
              <a:t> de </a:t>
            </a:r>
            <a:r>
              <a:rPr lang="en-US" err="1"/>
              <a:t>tendencias</a:t>
            </a:r>
            <a:r>
              <a:rPr lang="en-US"/>
              <a:t> de </a:t>
            </a:r>
            <a:r>
              <a:rPr lang="en-US" err="1"/>
              <a:t>prevalencia</a:t>
            </a:r>
            <a:r>
              <a:rPr lang="en-US"/>
              <a:t> de </a:t>
            </a:r>
            <a:r>
              <a:rPr lang="en-US" err="1"/>
              <a:t>nuestro</a:t>
            </a:r>
            <a:r>
              <a:rPr lang="en-US"/>
              <a:t> </a:t>
            </a:r>
            <a:r>
              <a:rPr lang="en-US" err="1"/>
              <a:t>país</a:t>
            </a:r>
            <a:r>
              <a:rPr lang="en-US"/>
              <a:t>, </a:t>
            </a:r>
            <a:r>
              <a:rPr lang="en-US" err="1"/>
              <a:t>durante</a:t>
            </a:r>
            <a:r>
              <a:rPr lang="en-US"/>
              <a:t> </a:t>
            </a:r>
            <a:r>
              <a:rPr lang="en-US" err="1"/>
              <a:t>el</a:t>
            </a:r>
            <a:r>
              <a:rPr lang="en-US"/>
              <a:t> resto de </a:t>
            </a:r>
            <a:r>
              <a:rPr lang="en-US" err="1"/>
              <a:t>esta</a:t>
            </a:r>
            <a:r>
              <a:rPr lang="en-US"/>
              <a:t> </a:t>
            </a:r>
            <a:r>
              <a:rPr lang="en-US" err="1"/>
              <a:t>presentación</a:t>
            </a:r>
            <a:r>
              <a:rPr lang="en-US"/>
              <a:t> </a:t>
            </a:r>
            <a:r>
              <a:rPr lang="en-US" err="1"/>
              <a:t>trabajaremos</a:t>
            </a:r>
            <a:r>
              <a:rPr lang="en-US"/>
              <a:t> con </a:t>
            </a:r>
            <a:r>
              <a:rPr lang="en-US" err="1"/>
              <a:t>el</a:t>
            </a:r>
            <a:r>
              <a:rPr lang="en-US"/>
              <a:t> </a:t>
            </a:r>
            <a:r>
              <a:rPr lang="en-US" err="1"/>
              <a:t>menú</a:t>
            </a:r>
            <a:r>
              <a:rPr lang="en-US"/>
              <a:t> "</a:t>
            </a:r>
            <a:r>
              <a:rPr lang="en-US" err="1"/>
              <a:t>Incidencia</a:t>
            </a:r>
            <a:r>
              <a:rPr lang="en-US"/>
              <a:t>". En primer </a:t>
            </a:r>
            <a:r>
              <a:rPr lang="en-US" err="1"/>
              <a:t>lugar</a:t>
            </a:r>
            <a:r>
              <a:rPr lang="en-US"/>
              <a:t>, </a:t>
            </a:r>
            <a:r>
              <a:rPr lang="en-US" err="1"/>
              <a:t>comprobemos</a:t>
            </a:r>
            <a:r>
              <a:rPr lang="en-US"/>
              <a:t> que </a:t>
            </a:r>
            <a:r>
              <a:rPr lang="en-US" err="1"/>
              <a:t>nuestro</a:t>
            </a:r>
            <a:r>
              <a:rPr lang="en-US"/>
              <a:t> </a:t>
            </a:r>
            <a:r>
              <a:rPr lang="en-US" err="1"/>
              <a:t>archivo</a:t>
            </a:r>
            <a:r>
              <a:rPr lang="en-US"/>
              <a:t> </a:t>
            </a:r>
            <a:r>
              <a:rPr lang="en-US" err="1"/>
              <a:t>está</a:t>
            </a:r>
            <a:r>
              <a:rPr lang="en-US"/>
              <a:t> </a:t>
            </a:r>
            <a:r>
              <a:rPr lang="en-US" err="1"/>
              <a:t>configurado</a:t>
            </a:r>
            <a:r>
              <a:rPr lang="en-US"/>
              <a:t> para </a:t>
            </a:r>
            <a:r>
              <a:rPr lang="en-US" err="1"/>
              <a:t>utilizar</a:t>
            </a:r>
            <a:r>
              <a:rPr lang="en-US"/>
              <a:t> </a:t>
            </a:r>
            <a:r>
              <a:rPr lang="en-US" err="1"/>
              <a:t>el</a:t>
            </a:r>
            <a:r>
              <a:rPr lang="en-US"/>
              <a:t> EPP para sus entradas de </a:t>
            </a:r>
            <a:r>
              <a:rPr lang="en-US" err="1"/>
              <a:t>incidencia</a:t>
            </a:r>
            <a:r>
              <a:rPr lang="en-US"/>
              <a:t>. Haga </a:t>
            </a:r>
            <a:r>
              <a:rPr lang="en-US" err="1"/>
              <a:t>clic</a:t>
            </a:r>
            <a:r>
              <a:rPr lang="en-US"/>
              <a:t> en </a:t>
            </a:r>
            <a:r>
              <a:rPr lang="en-US" err="1"/>
              <a:t>el</a:t>
            </a:r>
            <a:r>
              <a:rPr lang="en-US"/>
              <a:t> </a:t>
            </a:r>
            <a:r>
              <a:rPr lang="en-US" err="1"/>
              <a:t>elemento</a:t>
            </a:r>
            <a:r>
              <a:rPr lang="en-US"/>
              <a:t> de </a:t>
            </a:r>
            <a:r>
              <a:rPr lang="en-US" err="1"/>
              <a:t>menú</a:t>
            </a:r>
            <a:r>
              <a:rPr lang="en-US"/>
              <a:t> '</a:t>
            </a:r>
            <a:r>
              <a:rPr lang="en-US" err="1"/>
              <a:t>Incidencia</a:t>
            </a:r>
            <a:r>
              <a:rPr lang="en-US"/>
              <a:t>', que </a:t>
            </a:r>
            <a:r>
              <a:rPr lang="en-US" err="1"/>
              <a:t>mostrará</a:t>
            </a:r>
            <a:r>
              <a:rPr lang="en-US"/>
              <a:t> un </a:t>
            </a:r>
            <a:r>
              <a:rPr lang="en-US" err="1"/>
              <a:t>menú</a:t>
            </a:r>
            <a:r>
              <a:rPr lang="en-US"/>
              <a:t> de </a:t>
            </a:r>
            <a:r>
              <a:rPr lang="en-US" err="1"/>
              <a:t>opciones</a:t>
            </a:r>
            <a:r>
              <a:rPr lang="en-US"/>
              <a:t> </a:t>
            </a:r>
            <a:r>
              <a:rPr lang="en-US" err="1"/>
              <a:t>más</a:t>
            </a:r>
            <a:r>
              <a:rPr lang="en-US"/>
              <a:t> </a:t>
            </a:r>
            <a:r>
              <a:rPr lang="en-US" err="1"/>
              <a:t>detallado</a:t>
            </a:r>
            <a:r>
              <a:rPr lang="en-US"/>
              <a:t>. </a:t>
            </a:r>
            <a:r>
              <a:rPr lang="en-US" err="1"/>
              <a:t>Seleccione</a:t>
            </a:r>
            <a:r>
              <a:rPr lang="en-US"/>
              <a:t> </a:t>
            </a:r>
            <a:r>
              <a:rPr lang="en-US" err="1"/>
              <a:t>el</a:t>
            </a:r>
            <a:r>
              <a:rPr lang="en-US"/>
              <a:t> primer </a:t>
            </a:r>
            <a:r>
              <a:rPr lang="en-US" err="1"/>
              <a:t>elemento</a:t>
            </a:r>
            <a:r>
              <a:rPr lang="en-US"/>
              <a:t>, '</a:t>
            </a:r>
            <a:r>
              <a:rPr lang="en-US" err="1"/>
              <a:t>Opciones</a:t>
            </a:r>
            <a:r>
              <a:rPr lang="en-US"/>
              <a:t> de </a:t>
            </a:r>
            <a:r>
              <a:rPr lang="en-US" err="1"/>
              <a:t>incidencia</a:t>
            </a:r>
            <a:r>
              <a:rPr lang="en-US"/>
              <a:t>', que </a:t>
            </a:r>
            <a:r>
              <a:rPr lang="en-US" err="1"/>
              <a:t>abrirá</a:t>
            </a:r>
            <a:r>
              <a:rPr lang="en-US"/>
              <a:t> la </a:t>
            </a:r>
            <a:r>
              <a:rPr lang="en-US" err="1"/>
              <a:t>ventana</a:t>
            </a:r>
            <a:r>
              <a:rPr lang="en-US"/>
              <a:t> </a:t>
            </a:r>
            <a:r>
              <a:rPr lang="en-US" err="1"/>
              <a:t>mostrada</a:t>
            </a:r>
            <a:r>
              <a:rPr lang="en-US"/>
              <a:t>. </a:t>
            </a:r>
            <a:r>
              <a:rPr lang="en-US" err="1"/>
              <a:t>Compruebe</a:t>
            </a:r>
            <a:r>
              <a:rPr lang="en-US"/>
              <a:t> que se ha </a:t>
            </a:r>
            <a:r>
              <a:rPr lang="en-US" err="1"/>
              <a:t>seleccionado</a:t>
            </a:r>
            <a:r>
              <a:rPr lang="en-US"/>
              <a:t> EPP o CSAVR en "</a:t>
            </a:r>
            <a:r>
              <a:rPr lang="en-US" err="1"/>
              <a:t>Metodología</a:t>
            </a:r>
            <a:r>
              <a:rPr lang="en-US"/>
              <a:t> de </a:t>
            </a:r>
            <a:r>
              <a:rPr lang="en-US" err="1"/>
              <a:t>ajuste</a:t>
            </a:r>
            <a:r>
              <a:rPr lang="en-US"/>
              <a:t> de la </a:t>
            </a:r>
            <a:r>
              <a:rPr lang="en-US" err="1"/>
              <a:t>incidencia</a:t>
            </a:r>
            <a:r>
              <a:rPr lang="en-US"/>
              <a:t>". </a:t>
            </a:r>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1871189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 mayoría de los datos de vigilancia que deben introducirse en las epidemias concentradas corresponden a poblaciones clave como las personas que se inyectan drogas, los hombres que tienen relaciones sexuales con hombres o los profesionales del sexo. Esto se hace normalmente en el modo VCV y la página de Datos del VIH aparecerá como se muestra aquí.  Cada sitio de vigilancia aparecerá como dos líneas, la primera, </a:t>
            </a:r>
            <a:r>
              <a:rPr lang="en-US" err="1"/>
              <a:t>etiquetada</a:t>
            </a:r>
            <a:r>
              <a:rPr lang="en-US"/>
              <a:t> “VC(%)" que contiene la prevalencia del VIH en porcentaje para cada año y la segunda etiquetada "(N)" que contiene el tamaño de la muestra de la medición para cada año. Si pulsa el botón "Media/Mediana", aparecerá un conjunto de medias y medianas en la parte superior de la tabla, como se muestra aquí.</a:t>
            </a:r>
          </a:p>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20</a:t>
            </a:fld>
            <a:endParaRPr lang="en-US"/>
          </a:p>
        </p:txBody>
      </p:sp>
    </p:spTree>
    <p:extLst>
      <p:ext uri="{BB962C8B-B14F-4D97-AF65-F5344CB8AC3E}">
        <p14:creationId xmlns:p14="http://schemas.microsoft.com/office/powerpoint/2010/main" val="3069227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t>Normalmente, en las epidemias concentradas sólo utilizará el modo de </a:t>
            </a:r>
            <a:r>
              <a:rPr lang="en-US" err="1"/>
              <a:t>datos</a:t>
            </a:r>
            <a:r>
              <a:rPr lang="en-US"/>
              <a:t> APN en la página Datos VIH para las poblaciones "Mujeres </a:t>
            </a:r>
            <a:r>
              <a:rPr lang="en-US" err="1"/>
              <a:t>remanentes</a:t>
            </a:r>
            <a:r>
              <a:rPr lang="en-US"/>
              <a:t>" y "Hombres </a:t>
            </a:r>
            <a:r>
              <a:rPr lang="en-US" err="1"/>
              <a:t>remanentes</a:t>
            </a:r>
            <a:r>
              <a:rPr lang="en-US"/>
              <a:t>", donde los datos utilizados para el ajuste proceden generalmente de clínicas prenatales. Sin embargo, como estas poblaciones son grandes, tienen una gran influencia en sus proyecciones nacionales. Por lo tanto, es fundamental que dedique tiempo a revisar detenidamente los datos de su clínica prenatal antes de empezar.</a:t>
            </a:r>
          </a:p>
          <a:p>
            <a:r>
              <a:rPr lang="en-US"/>
              <a:t>La calidad de los datos que introduzca afectará a los resultados de ajuste que reciba. Un buen lugar para empezar es la pestaña "Pruebas de APN" en la opción de menú "Estadísticas del programa" en Spectrum. Como se comentó en el vídeo sobre la actualización de su archivo Spectrum, esto puede ayudarle a identificar problemas con el número de pruebas en comparación con el número de primeras visitas de APN, múltiples pruebas realizadas a la misma persona y otros problemas. Le recomendamos encarecidamente que lo revise antes de introducir sus datos en el EPP.</a:t>
            </a:r>
          </a:p>
        </p:txBody>
      </p:sp>
      <p:sp>
        <p:nvSpPr>
          <p:cNvPr id="4" name="Slide Number Placeholder 3"/>
          <p:cNvSpPr>
            <a:spLocks noGrp="1"/>
          </p:cNvSpPr>
          <p:nvPr>
            <p:ph type="sldNum" sz="quarter" idx="5"/>
          </p:nvPr>
        </p:nvSpPr>
        <p:spPr/>
        <p:txBody>
          <a:bodyPr/>
          <a:lstStyle/>
          <a:p>
            <a:fld id="{B73660D5-ED4C-41CA-8F92-89CB6C57A10E}" type="slidenum">
              <a:rPr lang="en-US" smtClean="0"/>
              <a:t>21</a:t>
            </a:fld>
            <a:endParaRPr lang="en-US"/>
          </a:p>
        </p:txBody>
      </p:sp>
    </p:spTree>
    <p:extLst>
      <p:ext uri="{BB962C8B-B14F-4D97-AF65-F5344CB8AC3E}">
        <p14:creationId xmlns:p14="http://schemas.microsoft.com/office/powerpoint/2010/main" val="2479508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muchas cuestiones que pueden influir en las tendencias de prevalencia que arrojan los datos de las pruebas de rutina de </a:t>
            </a:r>
            <a:r>
              <a:rPr lang="en-US" err="1"/>
              <a:t>los</a:t>
            </a:r>
            <a:r>
              <a:rPr lang="en-US"/>
              <a:t> </a:t>
            </a:r>
            <a:r>
              <a:rPr lang="en-US" err="1"/>
              <a:t>centros</a:t>
            </a:r>
            <a:r>
              <a:rPr lang="en-US"/>
              <a:t> de APN, como los cambios en la prestación de servicios a lo largo del tiempo, la ampliación de la cobertura de las pruebas de rutina y el creciente alcance de los sistemas de notificación electrónica a medida que se extienden a más y más lugares. Todo ello puede afectar a la puntualidad y exhaustividad de los datos. También pueden influir en las tendencias epidemiológicas, por ejemplo, a medida que los sistemas se expanden, normalmente se desplazan de las zonas de mayor prevalencia a las de menor prevalencia, lo que introduce un descenso artificial de la prevalencia del VIH. Una forma de hacer frente a esto podría ser no utilizar los datos de tendencias de las pruebas rutinarias hasta que la cobertura del sistema se haya estabilizado. </a:t>
            </a:r>
          </a:p>
          <a:p>
            <a:endParaRPr lang="en-US"/>
          </a:p>
          <a:p>
            <a:r>
              <a:rPr lang="en-US"/>
              <a:t>En consecuencia, le recomendamos que antes de utilizar sus datos de APN-RT </a:t>
            </a:r>
            <a:r>
              <a:rPr lang="en-US" err="1"/>
              <a:t>considere</a:t>
            </a:r>
            <a:r>
              <a:rPr lang="en-US"/>
              <a:t> algunas de las cuestiones que aquí se presentan: ¿cómo ha ido cambiando con el tiempo su sistema de pruebas rutinarias y su cobertura geográfica y poblacional? ¿Se han incluido o no en los informes las mujeres positivas conocidas? ¿Se ha incluido sólo la primera prueba en una visita de control prenatal? ¿Se incluyen las primeras pruebas en el parto? ¿Ha tenido en cuenta los cambios en las pruebas a lo largo del tiempo, incluidos los kits utilizados y las tasas de falsos positivos en entornos de baja prevalencia, los algoritmos utilizados, las tasas de rechazo y la influencia de la falta de existencias en la realización completa de las pruebas? ¿Ha leído los informes de garantía de calidad disponibles y ha comparado los datos de prevalencia con otras fuentes como las encuestas domiciliarias?</a:t>
            </a:r>
          </a:p>
          <a:p>
            <a:endParaRPr lang="en-US"/>
          </a:p>
          <a:p>
            <a:r>
              <a:rPr lang="en-US"/>
              <a:t>Dada la importancia que tendrán las tendencias producidas por el EPP para determinar las tendencias de su estimación nacional, merece la pena dedicar algún tiempo a considerar estos factores y consultar con expertos cuando sea necesario para comprender mejor cómo influyen en sus datos y qué datos deben utilizarse o excluirse.</a:t>
            </a:r>
          </a:p>
        </p:txBody>
      </p:sp>
      <p:sp>
        <p:nvSpPr>
          <p:cNvPr id="4" name="Slide Number Placeholder 3"/>
          <p:cNvSpPr>
            <a:spLocks noGrp="1"/>
          </p:cNvSpPr>
          <p:nvPr>
            <p:ph type="sldNum" sz="quarter" idx="5"/>
          </p:nvPr>
        </p:nvSpPr>
        <p:spPr/>
        <p:txBody>
          <a:bodyPr/>
          <a:lstStyle/>
          <a:p>
            <a:fld id="{B73660D5-ED4C-41CA-8F92-89CB6C57A10E}" type="slidenum">
              <a:rPr lang="en-US" smtClean="0"/>
              <a:t>22</a:t>
            </a:fld>
            <a:endParaRPr lang="en-US"/>
          </a:p>
        </p:txBody>
      </p:sp>
    </p:spTree>
    <p:extLst>
      <p:ext uri="{BB962C8B-B14F-4D97-AF65-F5344CB8AC3E}">
        <p14:creationId xmlns:p14="http://schemas.microsoft.com/office/powerpoint/2010/main" val="2276827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 igual que Spectrum, el EPP ofrece un botón "Fuente" en la parte inferior derecha de la pantalla. Si pulsa este botón, aparecerá un cuadro de diálogo que le permitirá introducir una descripción de los ajustes, eliminaciones o cambios realizados en los datos introducidos aquí, así como cualquier otro comentario que desee hacer. Esto será de gran ayuda para la siguiente persona que utilice su archivo, ya que conocerá la fuente de los datos y los ajustes realizados. Una vez introducidos los comentarios en esta casilla, el botón "Fuente" se volverá rojo, indicando a los usuarios que hay comentarios que deben revisar sobre los datos de esta página. Le recomendamos encarecidamente que haga un uso liberal de los botones "Fuente" tanto en el EPP como en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23</a:t>
            </a:fld>
            <a:endParaRPr lang="en-US"/>
          </a:p>
        </p:txBody>
      </p:sp>
    </p:spTree>
    <p:extLst>
      <p:ext uri="{BB962C8B-B14F-4D97-AF65-F5344CB8AC3E}">
        <p14:creationId xmlns:p14="http://schemas.microsoft.com/office/powerpoint/2010/main" val="3674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Una vez que haya terminado de introducir los datos actualizados de vigilancia y pruebas rutinarias en la página de Datos del VIH, puede introducir los datos de la encuesta si dispone de alguno. Cuando haga clic en "Guardar y continuar" en la página Datos sobre el VIH después de actualizar los datos de la última subpoblación, el EPP le hará pasar a la página Encuestas, que se muestra aquí. La página Encuestas tiene una estructura basada en pestañas en la que los datos de cada encuesta individual se introducen en una pestaña separada. </a:t>
            </a:r>
          </a:p>
          <a:p>
            <a:endParaRPr lang="en-US"/>
          </a:p>
          <a:p>
            <a:r>
              <a:rPr lang="en-US"/>
              <a:t>Normalmente, la página Encuestas no se utiliza en epidemias concentradas, ya que en realidad está pensada para introducir datos de encuestas a gran escala en la subpoblación considerada y la mayoría de los países no realizan grandes encuestas entre las poblaciones clave. En la mayoría de las epidemias concentradas, la prevalencia del VIH es baja fuera de las poblaciones clave, por lo que las encuestas en la población en general también son poco frecuentes. Las encuestas a gran escala en la población general tienen dificultades para medir la prevalencia a niveles tan bajos sin utilizar muestras tan grandes que su realización resultaría prohibitivamente cara. </a:t>
            </a:r>
          </a:p>
          <a:p>
            <a:endParaRPr lang="en-US"/>
          </a:p>
          <a:p>
            <a:r>
              <a:rPr lang="en-US"/>
              <a:t>En el caso de las poblaciones clave, también es poco frecuente disponer de una encuesta representativa a nivel nacional para una población clave específica. Las encuestas integradas de vigilancia biológica y conductual no suelen ser representativas de todo el espectro de profesionales del sexo o HSH de un país y normalmente están limitadas geográficamente debido a factores de coste. Además, los lugares geográficos elegidos suelen variar de una ronda a otra. Por lo tanto, no son representativos a nivel nacional de la prevalencia en estas poblaciones clave. Lo más frecuente es que se introduzcan como fuentes de datos independientes en la página de datos sobre el VIH y/o que se utilicen para calibrar la prevalencia en una población clave específica tras el ajuste.</a:t>
            </a:r>
          </a:p>
        </p:txBody>
      </p:sp>
      <p:sp>
        <p:nvSpPr>
          <p:cNvPr id="4" name="Slide Number Placeholder 3"/>
          <p:cNvSpPr>
            <a:spLocks noGrp="1"/>
          </p:cNvSpPr>
          <p:nvPr>
            <p:ph type="sldNum" sz="quarter" idx="5"/>
          </p:nvPr>
        </p:nvSpPr>
        <p:spPr/>
        <p:txBody>
          <a:bodyPr/>
          <a:lstStyle/>
          <a:p>
            <a:fld id="{B73660D5-ED4C-41CA-8F92-89CB6C57A10E}" type="slidenum">
              <a:rPr lang="en-US" smtClean="0"/>
              <a:t>24</a:t>
            </a:fld>
            <a:endParaRPr lang="en-US"/>
          </a:p>
        </p:txBody>
      </p:sp>
    </p:spTree>
    <p:extLst>
      <p:ext uri="{BB962C8B-B14F-4D97-AF65-F5344CB8AC3E}">
        <p14:creationId xmlns:p14="http://schemas.microsoft.com/office/powerpoint/2010/main" val="1850112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 hace clic para añadir otra encuesta, deberá introducir algunos datos:</a:t>
            </a:r>
          </a:p>
          <a:p>
            <a:endParaRPr lang="en-US"/>
          </a:p>
          <a:p>
            <a:pPr marL="176131" indent="-176131">
              <a:buFont typeface="Arial" panose="020B0604020202020204" pitchFamily="34" charset="0"/>
              <a:buChar char="•"/>
            </a:pPr>
            <a:r>
              <a:rPr lang="en-US"/>
              <a:t>Debe proporcionar un nombre corto para la encuesta - éste se utilizará para describir la encuesta en la Ficha, así que manténgalo corto pero descriptivo.</a:t>
            </a:r>
          </a:p>
          <a:p>
            <a:pPr marL="176131" indent="-176131">
              <a:buFont typeface="Arial" panose="020B0604020202020204" pitchFamily="34" charset="0"/>
              <a:buChar char="•"/>
            </a:pPr>
            <a:r>
              <a:rPr lang="en-US"/>
              <a:t>Debe indicar el año en que se recogieron los datos de la encuesta. Tenga en cuenta que se trata del momento de la recogida de datos, no del momento de la publicación, que normalmente es algo posterior.</a:t>
            </a:r>
          </a:p>
          <a:p>
            <a:pPr marL="176131" indent="-176131">
              <a:buFont typeface="Arial" panose="020B0604020202020204" pitchFamily="34" charset="0"/>
              <a:buChar char="•"/>
            </a:pPr>
            <a:r>
              <a:rPr lang="en-US"/>
              <a:t>Debe dar la prevalencia y el error estándar de esta encuesta en porcentaje. </a:t>
            </a:r>
          </a:p>
          <a:p>
            <a:pPr marL="176131" indent="-176131">
              <a:buFont typeface="Arial" panose="020B0604020202020204" pitchFamily="34" charset="0"/>
              <a:buChar char="•"/>
            </a:pPr>
            <a:r>
              <a:rPr lang="en-US"/>
              <a:t>Por último, si la encuesta contenía alguna estimación de cobertura o incidencia de ART, marque las casillas "Utilizar ART en el ajuste" o "Utilizar incidencia en el ajuste" e introduzca la estimación de ART o incidencia en porcentaje y el error estándar de dicha estimación. Estas cifras de ART e incidencia se utilizarán entonces para calcular la bondad de ajuste de su proyección durante el ajuste.</a:t>
            </a:r>
          </a:p>
          <a:p>
            <a:pPr marL="176131" indent="-176131">
              <a:buFont typeface="Arial" panose="020B0604020202020204" pitchFamily="34" charset="0"/>
              <a:buChar char="•"/>
            </a:pPr>
            <a:r>
              <a:rPr lang="en-US"/>
              <a:t>Cuando termine de introducir los datos de esta encuesta, haga clic en el botón "Guardar cambios" para registrar los datos en el EPP</a:t>
            </a:r>
          </a:p>
          <a:p>
            <a:endParaRPr lang="en-US"/>
          </a:p>
          <a:p>
            <a:r>
              <a:rPr lang="en-US"/>
              <a:t>Como siempre, cuando haya terminado de introducir los nuevos datos de la encuesta para cada subpoblación, haga clic en "Guardar y continuar". Después de hacer clic en "Guardar y continuar" para la última subpoblación, accederá a la página de VIH externo con los nuevos datos de vigilancia o encuesta añadidos ahora al EPP. </a:t>
            </a:r>
          </a:p>
        </p:txBody>
      </p:sp>
      <p:sp>
        <p:nvSpPr>
          <p:cNvPr id="4" name="Slide Number Placeholder 3"/>
          <p:cNvSpPr>
            <a:spLocks noGrp="1"/>
          </p:cNvSpPr>
          <p:nvPr>
            <p:ph type="sldNum" sz="quarter" idx="5"/>
          </p:nvPr>
        </p:nvSpPr>
        <p:spPr/>
        <p:txBody>
          <a:bodyPr/>
          <a:lstStyle/>
          <a:p>
            <a:fld id="{B73660D5-ED4C-41CA-8F92-89CB6C57A10E}" type="slidenum">
              <a:rPr lang="en-US" smtClean="0"/>
              <a:t>25</a:t>
            </a:fld>
            <a:endParaRPr lang="en-US"/>
          </a:p>
        </p:txBody>
      </p:sp>
    </p:spTree>
    <p:extLst>
      <p:ext uri="{BB962C8B-B14F-4D97-AF65-F5344CB8AC3E}">
        <p14:creationId xmlns:p14="http://schemas.microsoft.com/office/powerpoint/2010/main" val="3067893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 el caso de las epidemias concentradas, también es posible añadir las infecciones procedentes de fuentes distintas a los comportamientos sexuales o de compartir agujas. Podría tratarse, por ejemplo, de un gran número de trabajadores inmigrantes o en el extranjero que se infectan fuera del país y luego regresan con esas infecciones. En un entorno de baja prevalencia, estos podrían ser contribuyentes importantes a la epidemia temprana. También podrían generarse infecciones adicionales a partir de eventos como la donación de plasma con equipos compartidos. En algunos países, este tipo de eventos han sido componentes importantes de la epidemia. La página externa del VIH permite capturar estas infecciones, que influirán en la transmisión a partir del año en que se introduzcan. Debe tenerse en cuenta que si se utiliza el modelo R-Spline o R-Trend, no se incluirán hasta después del año de inicio de la epidemia especificado por el usuario. La mayoría de los países no utilizan esta función, pero está aquí por si la necesita. Cuando esté satisfecho con los valores o si no desea introducir ningún dato adicional, simplemente haga clic en "Guardar y continuar" y el EPP le devolverá a Spectrum listo para pasar a la adaptación. En este punto, también es una buena práctica guardar su archivo de Spectrum para asegurarse de que los datos que ha introducido en el EPP se reflejarán en el archivo de Spectrum en caso de que se interrumpa su trabajo.</a:t>
            </a:r>
          </a:p>
        </p:txBody>
      </p:sp>
      <p:sp>
        <p:nvSpPr>
          <p:cNvPr id="4" name="Slide Number Placeholder 3"/>
          <p:cNvSpPr>
            <a:spLocks noGrp="1"/>
          </p:cNvSpPr>
          <p:nvPr>
            <p:ph type="sldNum" sz="quarter" idx="5"/>
          </p:nvPr>
        </p:nvSpPr>
        <p:spPr/>
        <p:txBody>
          <a:bodyPr/>
          <a:lstStyle/>
          <a:p>
            <a:fld id="{B73660D5-ED4C-41CA-8F92-89CB6C57A10E}" type="slidenum">
              <a:rPr lang="en-US" smtClean="0"/>
              <a:t>26</a:t>
            </a:fld>
            <a:endParaRPr lang="en-US"/>
          </a:p>
        </p:txBody>
      </p:sp>
    </p:spTree>
    <p:extLst>
      <p:ext uri="{BB962C8B-B14F-4D97-AF65-F5344CB8AC3E}">
        <p14:creationId xmlns:p14="http://schemas.microsoft.com/office/powerpoint/2010/main" val="3759842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2"/>
              </a:spcAft>
            </a:pP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17</a:t>
            </a:r>
            <a:endParaRPr lang="en-KE">
              <a:effectLst/>
            </a:endParaRPr>
          </a:p>
          <a:p>
            <a:pPr>
              <a:lnSpc>
                <a:spcPct val="107000"/>
              </a:lnSpc>
              <a:spcAft>
                <a:spcPts val="822"/>
              </a:spcAft>
            </a:pP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En enero-febrero, es posible que aún no disponga de los datos definitivos del programa y la vigilancia para todo el año 2024.</a:t>
            </a:r>
          </a:p>
          <a:p>
            <a:pPr>
              <a:lnSpc>
                <a:spcPct val="107000"/>
              </a:lnSpc>
              <a:spcAft>
                <a:spcPts val="822"/>
              </a:spcAft>
            </a:pPr>
            <a:r>
              <a:rPr lang="en-US" sz="1800" kern="100">
                <a:solidFill>
                  <a:srgbClr val="000000"/>
                </a:solidFill>
                <a:latin typeface="Calibri" panose="020F0502020204030204" pitchFamily="34" charset="0"/>
                <a:cs typeface="Times New Roman" panose="02020603050405020304" pitchFamily="18" charset="0"/>
              </a:rPr>
              <a:t>Su estimación final del 2025 Spectrum sólo podrá ajustarse y completarse después. </a:t>
            </a:r>
          </a:p>
          <a:p>
            <a:pPr>
              <a:lnSpc>
                <a:spcPct val="107000"/>
              </a:lnSpc>
              <a:spcAft>
                <a:spcPts val="822"/>
              </a:spcAft>
            </a:pPr>
            <a:r>
              <a:rPr lang="en-US" sz="1800" kern="100">
                <a:solidFill>
                  <a:srgbClr val="000000"/>
                </a:solidFill>
                <a:latin typeface="Calibri" panose="020F0502020204030204" pitchFamily="34" charset="0"/>
                <a:cs typeface="Times New Roman" panose="02020603050405020304" pitchFamily="18" charset="0"/>
              </a:rPr>
              <a:t>Pero mientras tanto, puede seguir adelante y hacer y revisar los borradores de ajuste del modelo, para avanzar ya todo lo posible.  </a:t>
            </a:r>
            <a:endParaRPr lang="en-KE">
              <a:effectLst/>
            </a:endParaRPr>
          </a:p>
          <a:p>
            <a:pPr marL="356958" indent="-356958">
              <a:lnSpc>
                <a:spcPct val="107000"/>
              </a:lnSpc>
              <a:spcAft>
                <a:spcPts val="822"/>
              </a:spcAft>
              <a:tabLst>
                <a:tab pos="469682" algn="l"/>
              </a:tabLst>
            </a:pPr>
            <a:endPar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56958" indent="-356958">
              <a:lnSpc>
                <a:spcPct val="107000"/>
              </a:lnSpc>
              <a:spcAft>
                <a:spcPts val="822"/>
              </a:spcAft>
              <a:tabLst>
                <a:tab pos="469682" algn="l"/>
              </a:tabLst>
            </a:pP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Lo que debe poner en Spectrum en lugar de los datos que faltan varía según el indicador: </a:t>
            </a:r>
          </a:p>
          <a:p>
            <a:pPr marL="356958" indent="-356958" defTabSz="939363">
              <a:lnSpc>
                <a:spcPct val="107000"/>
              </a:lnSpc>
              <a:spcAft>
                <a:spcPts val="822"/>
              </a:spcAft>
              <a:tabLst>
                <a:tab pos="469682" algn="l"/>
              </a:tabLst>
              <a:defRPr/>
            </a:pP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Para las cifras de TAR y PTMI: Las opciones incluyen establecer 2024 como un porcentaje objetivo basado en las cifras de 2023, o introducir datos parciales de 2024. No ponga 0 o, de lo contrario, ¡Spectrum estimaría un salto en las nuevas infecciones!</a:t>
            </a:r>
          </a:p>
          <a:p>
            <a:pPr marL="356958" indent="-356958">
              <a:lnSpc>
                <a:spcPct val="107000"/>
              </a:lnSpc>
              <a:spcAft>
                <a:spcPts val="822"/>
              </a:spcAft>
              <a:tabLst>
                <a:tab pos="469682" algn="l"/>
              </a:tabLst>
            </a:pP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Para los datos de tipo prevalencia, como los datos de las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pruebas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APN rutinarias introducidos en el EPP y el ajustador de fecundidad, puede introducir la prevalencia basada en el primer semestre (o los tres trimestres) del año.  </a:t>
            </a:r>
          </a:p>
          <a:p>
            <a:pPr marL="356958" indent="-356958">
              <a:lnSpc>
                <a:spcPct val="107000"/>
              </a:lnSpc>
              <a:spcAft>
                <a:spcPts val="822"/>
              </a:spcAft>
              <a:tabLst>
                <a:tab pos="469682" algn="l"/>
              </a:tabLst>
            </a:pP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En CSAVR, para Nuevos diagnósticos y muertes por sida: Deje en BLANCO los valores de 2024. </a:t>
            </a:r>
          </a:p>
          <a:p>
            <a:pPr marL="356958" indent="-356958">
              <a:lnSpc>
                <a:spcPct val="107000"/>
              </a:lnSpc>
              <a:spcAft>
                <a:spcPts val="822"/>
              </a:spcAft>
              <a:tabLst>
                <a:tab pos="469682" algn="l"/>
              </a:tabLst>
            </a:pPr>
            <a:endPar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56958" indent="-356958">
              <a:lnSpc>
                <a:spcPct val="107000"/>
              </a:lnSpc>
              <a:spcAft>
                <a:spcPts val="822"/>
              </a:spcAft>
              <a:tabLst>
                <a:tab pos="469682" algn="l"/>
              </a:tabLst>
            </a:pP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Todos los tipos de datos, incluso los de años parciales, pueden introducirse en Excel, a efectos de revisión de la calidad de los datos.</a:t>
            </a:r>
            <a:endParaRPr lang="en-KE" sz="1800"/>
          </a:p>
          <a:p>
            <a:pPr marL="356958" indent="-356958">
              <a:lnSpc>
                <a:spcPct val="107000"/>
              </a:lnSpc>
              <a:spcAft>
                <a:spcPts val="822"/>
              </a:spcAft>
              <a:tabLst>
                <a:tab pos="469682" algn="l"/>
              </a:tabLst>
            </a:pP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Sea cual sea su solución provisional, documente el estado provisional en su archivo Data Excel y dentro de Spectrum en los campos "Fuente" de AIM y EPP.</a:t>
            </a:r>
            <a:endParaRPr lang="en-KE">
              <a:effectLst/>
            </a:endParaRPr>
          </a:p>
          <a:p>
            <a:pPr algn="l"/>
            <a:endParaRPr lang="en-CH"/>
          </a:p>
        </p:txBody>
      </p:sp>
      <p:sp>
        <p:nvSpPr>
          <p:cNvPr id="4" name="Slide Number Placeholder 3"/>
          <p:cNvSpPr>
            <a:spLocks noGrp="1"/>
          </p:cNvSpPr>
          <p:nvPr>
            <p:ph type="sldNum" sz="quarter" idx="5"/>
          </p:nvPr>
        </p:nvSpPr>
        <p:spPr/>
        <p:txBody>
          <a:bodyPr/>
          <a:lstStyle/>
          <a:p>
            <a:pPr defTabSz="469682">
              <a:defRPr/>
            </a:pPr>
            <a:fld id="{84B6CE11-3631-4A58-9931-8E7135B8174C}" type="slidenum">
              <a:rPr lang="en-CH">
                <a:solidFill>
                  <a:prstClr val="black"/>
                </a:solidFill>
                <a:latin typeface="Calibri" panose="020F0502020204030204"/>
              </a:rPr>
              <a:pPr defTabSz="469682">
                <a:defRPr/>
              </a:pPr>
              <a:t>27</a:t>
            </a:fld>
            <a:endParaRPr lang="en-CH">
              <a:solidFill>
                <a:prstClr val="black"/>
              </a:solidFill>
              <a:latin typeface="Calibri" panose="020F0502020204030204"/>
            </a:endParaRPr>
          </a:p>
        </p:txBody>
      </p:sp>
    </p:spTree>
    <p:extLst>
      <p:ext uri="{BB962C8B-B14F-4D97-AF65-F5344CB8AC3E}">
        <p14:creationId xmlns:p14="http://schemas.microsoft.com/office/powerpoint/2010/main" val="110099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2"/>
              </a:spcAft>
            </a:pP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El CSAVR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puede</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ajustar la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incidencia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contando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con 3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tipos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datos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KE">
              <a:effectLst/>
            </a:endParaRPr>
          </a:p>
          <a:p>
            <a:pPr marL="356958" indent="-356958">
              <a:lnSpc>
                <a:spcPct val="107000"/>
              </a:lnSpc>
              <a:buFont typeface="Arial" panose="020B0604020202020204" pitchFamily="34" charset="0"/>
              <a:buChar char="•"/>
            </a:pP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Nuevos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diagnósticos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VIH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por</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primera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vez</a:t>
            </a:r>
            <a:endParaRPr lang="en-KE">
              <a:effectLst/>
            </a:endParaRPr>
          </a:p>
          <a:p>
            <a:pPr marL="356958" indent="-356958">
              <a:lnSpc>
                <a:spcPct val="107000"/>
              </a:lnSpc>
              <a:buFont typeface="Arial" panose="020B0604020202020204" pitchFamily="34" charset="0"/>
              <a:buChar char="•"/>
            </a:pP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Muertes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relacionadas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con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el</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sida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sistemas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registro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civil</a:t>
            </a:r>
            <a:endParaRPr lang="en-KE">
              <a:effectLst/>
            </a:endParaRPr>
          </a:p>
          <a:p>
            <a:pPr marL="356958" indent="-356958">
              <a:lnSpc>
                <a:spcPct val="107000"/>
              </a:lnSpc>
              <a:spcAft>
                <a:spcPts val="822"/>
              </a:spcAft>
              <a:buFont typeface="Arial" panose="020B0604020202020204" pitchFamily="34" charset="0"/>
              <a:buChar char="•"/>
            </a:pP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Opcionalmente</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Nuevos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diagnósticos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VIH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por</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categoría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recuento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células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CD4</a:t>
            </a:r>
            <a:endParaRPr lang="en-KE">
              <a:effectLst/>
            </a:endParaRPr>
          </a:p>
          <a:p>
            <a:pPr>
              <a:lnSpc>
                <a:spcPct val="107000"/>
              </a:lnSpc>
              <a:spcAft>
                <a:spcPts val="822"/>
              </a:spcAft>
            </a:pP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Las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tres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entradas son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específicas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para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adultos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mayores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15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años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Se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introducirá</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el</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total y,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si</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es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posible</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desgloses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por</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sexo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y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edad</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KE">
              <a:effectLst/>
            </a:endParaRPr>
          </a:p>
          <a:p>
            <a:pPr>
              <a:lnSpc>
                <a:spcPct val="107000"/>
              </a:lnSpc>
              <a:spcAft>
                <a:spcPts val="822"/>
              </a:spcAft>
            </a:pP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Los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datos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nuevos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diagnósticos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casos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que se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introduzcan</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el</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CSAVR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deben</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b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Incluir</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todos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diagnósticos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notificados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por</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primera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vez</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al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sistema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vigilancia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nacional</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ya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sean</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VIH o de SIDA, y para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todos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residentes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ya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sean</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nacionales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o no,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por</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lo que también se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incluyen</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inmigrantes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con un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diagnóstico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VIH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por</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primera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vez</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Por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el</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contrario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inmigrantes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que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ya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habían</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sido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diagnosticados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el</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extranjero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previamente</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seropositivos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antes de la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inmigración</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no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deberían</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introducirse</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el</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CSAVR,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sino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 AIM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Incidencia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&gt;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Inmigrantes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VIH+.</a:t>
            </a:r>
            <a:endParaRPr lang="en-KE">
              <a:effectLst/>
            </a:endParaRPr>
          </a:p>
          <a:p>
            <a:pPr marL="356958" indent="-356958">
              <a:lnSpc>
                <a:spcPct val="107000"/>
              </a:lnSpc>
            </a:pP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Cuando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introduzca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o revise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nuevos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diagnósticos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actualice</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las entradas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más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antiguas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que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puedan</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haberse</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revisado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debido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retrasos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 las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notificaciones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o a la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falta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informes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regiones o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centros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específicos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KE">
              <a:effectLst/>
            </a:endParaRPr>
          </a:p>
          <a:p>
            <a:pPr marL="356958" indent="-356958">
              <a:lnSpc>
                <a:spcPct val="107000"/>
              </a:lnSpc>
            </a:pP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Si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aún</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no se dispone de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recuentos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completos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un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año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deje</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datos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ese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año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blanco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No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introduzca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0: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el</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CSAVR lo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leería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como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si</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hubiera</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habido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0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diagnósticos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(o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muertes</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ese </a:t>
            </a:r>
            <a:r>
              <a:rPr lang="en-US"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año</a:t>
            </a:r>
            <a:r>
              <a:rPr lang="en-US" kern="10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KE">
              <a:effectLst/>
            </a:endParaRPr>
          </a:p>
          <a:p>
            <a:pPr defTabSz="968013">
              <a:defRPr/>
            </a:pPr>
            <a:endParaRPr lang="en-US"/>
          </a:p>
        </p:txBody>
      </p:sp>
      <p:sp>
        <p:nvSpPr>
          <p:cNvPr id="4" name="Slide Number Placeholder 3"/>
          <p:cNvSpPr>
            <a:spLocks noGrp="1"/>
          </p:cNvSpPr>
          <p:nvPr>
            <p:ph type="sldNum" sz="quarter" idx="5"/>
          </p:nvPr>
        </p:nvSpPr>
        <p:spPr/>
        <p:txBody>
          <a:bodyPr/>
          <a:lstStyle/>
          <a:p>
            <a:fld id="{E5F4B4AD-9710-49A7-B214-561577097D0C}" type="slidenum">
              <a:rPr lang="en-US" smtClean="0"/>
              <a:t>3</a:t>
            </a:fld>
            <a:endParaRPr lang="en-US"/>
          </a:p>
        </p:txBody>
      </p:sp>
    </p:spTree>
    <p:extLst>
      <p:ext uri="{BB962C8B-B14F-4D97-AF65-F5344CB8AC3E}">
        <p14:creationId xmlns:p14="http://schemas.microsoft.com/office/powerpoint/2010/main" val="310245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Para CSAVR, </a:t>
            </a:r>
            <a:r>
              <a:rPr lang="en-US" err="1"/>
              <a:t>introduzca</a:t>
            </a:r>
            <a:r>
              <a:rPr lang="en-US"/>
              <a:t> y </a:t>
            </a:r>
            <a:r>
              <a:rPr lang="en-US" err="1"/>
              <a:t>actualice</a:t>
            </a:r>
            <a:r>
              <a:rPr lang="en-US"/>
              <a:t> </a:t>
            </a:r>
            <a:r>
              <a:rPr lang="en-US" err="1"/>
              <a:t>los</a:t>
            </a:r>
            <a:r>
              <a:rPr lang="en-US"/>
              <a:t> </a:t>
            </a:r>
            <a:r>
              <a:rPr lang="en-US" err="1"/>
              <a:t>datos</a:t>
            </a:r>
            <a:r>
              <a:rPr lang="en-US"/>
              <a:t> a </a:t>
            </a:r>
            <a:r>
              <a:rPr lang="en-US" err="1"/>
              <a:t>los</a:t>
            </a:r>
            <a:r>
              <a:rPr lang="en-US"/>
              <a:t> que se </a:t>
            </a:r>
            <a:r>
              <a:rPr lang="en-US" err="1"/>
              <a:t>ajustará</a:t>
            </a:r>
            <a:r>
              <a:rPr lang="en-US"/>
              <a:t> </a:t>
            </a:r>
            <a:r>
              <a:rPr lang="en-US" err="1"/>
              <a:t>el</a:t>
            </a:r>
            <a:r>
              <a:rPr lang="en-US"/>
              <a:t> CSAVR, </a:t>
            </a:r>
            <a:r>
              <a:rPr lang="en-US" err="1"/>
              <a:t>incluyendo</a:t>
            </a:r>
            <a:r>
              <a:rPr lang="en-US"/>
              <a:t> a </a:t>
            </a:r>
            <a:r>
              <a:rPr lang="en-US" err="1"/>
              <a:t>todos</a:t>
            </a:r>
            <a:r>
              <a:rPr lang="en-US"/>
              <a:t> </a:t>
            </a:r>
            <a:r>
              <a:rPr lang="en-US" err="1"/>
              <a:t>los</a:t>
            </a:r>
            <a:r>
              <a:rPr lang="en-US"/>
              <a:t> </a:t>
            </a:r>
            <a:r>
              <a:rPr lang="en-US" err="1"/>
              <a:t>adultos</a:t>
            </a:r>
            <a:r>
              <a:rPr lang="en-US"/>
              <a:t> de 15 </a:t>
            </a:r>
            <a:r>
              <a:rPr lang="en-US" err="1"/>
              <a:t>años</a:t>
            </a:r>
            <a:r>
              <a:rPr lang="en-US"/>
              <a:t> y mas.  </a:t>
            </a:r>
          </a:p>
          <a:p>
            <a:endParaRPr lang="en-US"/>
          </a:p>
          <a:p>
            <a:r>
              <a:rPr lang="en-US" err="1"/>
              <a:t>Además</a:t>
            </a:r>
            <a:r>
              <a:rPr lang="en-US"/>
              <a:t> de </a:t>
            </a:r>
            <a:r>
              <a:rPr lang="en-US" err="1"/>
              <a:t>los</a:t>
            </a:r>
            <a:r>
              <a:rPr lang="en-US"/>
              <a:t> </a:t>
            </a:r>
            <a:r>
              <a:rPr lang="en-US" err="1"/>
              <a:t>totales</a:t>
            </a:r>
            <a:r>
              <a:rPr lang="en-US"/>
              <a:t> </a:t>
            </a:r>
            <a:r>
              <a:rPr lang="en-US" err="1"/>
              <a:t>anuales</a:t>
            </a:r>
            <a:r>
              <a:rPr lang="en-US"/>
              <a:t> </a:t>
            </a:r>
            <a:r>
              <a:rPr lang="en-US" err="1"/>
              <a:t>globales</a:t>
            </a:r>
            <a:r>
              <a:rPr lang="en-US"/>
              <a:t>, </a:t>
            </a:r>
            <a:r>
              <a:rPr lang="en-US" err="1"/>
              <a:t>puede</a:t>
            </a:r>
            <a:r>
              <a:rPr lang="en-US"/>
              <a:t> </a:t>
            </a:r>
            <a:r>
              <a:rPr lang="en-US" err="1"/>
              <a:t>introducir</a:t>
            </a:r>
            <a:r>
              <a:rPr lang="en-US"/>
              <a:t> </a:t>
            </a:r>
            <a:r>
              <a:rPr lang="en-US" err="1"/>
              <a:t>los</a:t>
            </a:r>
            <a:r>
              <a:rPr lang="en-US"/>
              <a:t> </a:t>
            </a:r>
            <a:r>
              <a:rPr lang="en-US" err="1"/>
              <a:t>datos</a:t>
            </a:r>
            <a:r>
              <a:rPr lang="en-US"/>
              <a:t> </a:t>
            </a:r>
            <a:r>
              <a:rPr lang="en-US" err="1"/>
              <a:t>desglosados</a:t>
            </a:r>
            <a:r>
              <a:rPr lang="en-US"/>
              <a:t> </a:t>
            </a:r>
            <a:r>
              <a:rPr lang="en-US" err="1"/>
              <a:t>por</a:t>
            </a:r>
            <a:r>
              <a:rPr lang="en-US"/>
              <a:t> </a:t>
            </a:r>
            <a:r>
              <a:rPr lang="en-US" err="1"/>
              <a:t>sexo</a:t>
            </a:r>
            <a:r>
              <a:rPr lang="en-US"/>
              <a:t> y </a:t>
            </a:r>
            <a:r>
              <a:rPr lang="en-US" err="1"/>
              <a:t>por</a:t>
            </a:r>
            <a:r>
              <a:rPr lang="en-US"/>
              <a:t> </a:t>
            </a:r>
            <a:r>
              <a:rPr lang="en-US" err="1"/>
              <a:t>grupo</a:t>
            </a:r>
            <a:r>
              <a:rPr lang="en-US"/>
              <a:t> de </a:t>
            </a:r>
            <a:r>
              <a:rPr lang="en-US" err="1"/>
              <a:t>edad</a:t>
            </a:r>
            <a:r>
              <a:rPr lang="en-US"/>
              <a:t>. Este </a:t>
            </a:r>
            <a:r>
              <a:rPr lang="en-US" err="1"/>
              <a:t>desglosado</a:t>
            </a:r>
            <a:r>
              <a:rPr lang="en-US"/>
              <a:t> se </a:t>
            </a:r>
            <a:r>
              <a:rPr lang="en-US" err="1"/>
              <a:t>puede</a:t>
            </a:r>
            <a:r>
              <a:rPr lang="en-US"/>
              <a:t> </a:t>
            </a:r>
            <a:r>
              <a:rPr lang="en-US" err="1"/>
              <a:t>ingresar</a:t>
            </a:r>
            <a:r>
              <a:rPr lang="en-US"/>
              <a:t> y ajustar </a:t>
            </a:r>
            <a:r>
              <a:rPr lang="en-US" err="1"/>
              <a:t>incluso</a:t>
            </a:r>
            <a:r>
              <a:rPr lang="en-US"/>
              <a:t> </a:t>
            </a:r>
            <a:r>
              <a:rPr lang="en-US" err="1"/>
              <a:t>si</a:t>
            </a:r>
            <a:r>
              <a:rPr lang="en-US"/>
              <a:t> no </a:t>
            </a:r>
            <a:r>
              <a:rPr lang="en-US" err="1"/>
              <a:t>esté</a:t>
            </a:r>
            <a:r>
              <a:rPr lang="en-US"/>
              <a:t> disponible para </a:t>
            </a:r>
            <a:r>
              <a:rPr lang="en-US" err="1"/>
              <a:t>todos</a:t>
            </a:r>
            <a:r>
              <a:rPr lang="en-US"/>
              <a:t> </a:t>
            </a:r>
            <a:r>
              <a:rPr lang="en-US" err="1"/>
              <a:t>los</a:t>
            </a:r>
            <a:r>
              <a:rPr lang="en-US"/>
              <a:t> </a:t>
            </a:r>
            <a:r>
              <a:rPr lang="en-US" err="1"/>
              <a:t>años</a:t>
            </a:r>
            <a:r>
              <a:rPr lang="en-US"/>
              <a:t>, o </a:t>
            </a:r>
            <a:r>
              <a:rPr lang="en-US" err="1"/>
              <a:t>si</a:t>
            </a:r>
            <a:r>
              <a:rPr lang="en-US"/>
              <a:t> la </a:t>
            </a:r>
            <a:r>
              <a:rPr lang="en-US" err="1"/>
              <a:t>suma</a:t>
            </a:r>
            <a:r>
              <a:rPr lang="en-US"/>
              <a:t> de hombres + </a:t>
            </a:r>
            <a:r>
              <a:rPr lang="en-US" err="1"/>
              <a:t>mujeres</a:t>
            </a:r>
            <a:r>
              <a:rPr lang="en-US"/>
              <a:t> o entre </a:t>
            </a:r>
            <a:r>
              <a:rPr lang="en-US" err="1"/>
              <a:t>grupos</a:t>
            </a:r>
            <a:r>
              <a:rPr lang="en-US"/>
              <a:t> de </a:t>
            </a:r>
            <a:r>
              <a:rPr lang="en-US" err="1"/>
              <a:t>edad</a:t>
            </a:r>
            <a:r>
              <a:rPr lang="en-US"/>
              <a:t> no cobra </a:t>
            </a:r>
            <a:r>
              <a:rPr lang="en-US" err="1"/>
              <a:t>el</a:t>
            </a:r>
            <a:r>
              <a:rPr lang="en-US"/>
              <a:t> total. </a:t>
            </a:r>
          </a:p>
          <a:p>
            <a:endParaRPr lang="en-US"/>
          </a:p>
          <a:p>
            <a:r>
              <a:rPr lang="en-US" err="1"/>
              <a:t>Tenga</a:t>
            </a:r>
            <a:r>
              <a:rPr lang="en-US"/>
              <a:t> </a:t>
            </a:r>
            <a:r>
              <a:rPr lang="en-US" err="1"/>
              <a:t>cuidado</a:t>
            </a:r>
            <a:r>
              <a:rPr lang="en-US"/>
              <a:t> al </a:t>
            </a:r>
            <a:r>
              <a:rPr lang="en-US" err="1"/>
              <a:t>introducir</a:t>
            </a:r>
            <a:r>
              <a:rPr lang="en-US"/>
              <a:t> ceros en </a:t>
            </a:r>
            <a:r>
              <a:rPr lang="en-US" err="1"/>
              <a:t>este</a:t>
            </a:r>
            <a:r>
              <a:rPr lang="en-US"/>
              <a:t> </a:t>
            </a:r>
            <a:r>
              <a:rPr lang="en-US" err="1"/>
              <a:t>formulario</a:t>
            </a:r>
            <a:r>
              <a:rPr lang="en-US"/>
              <a:t>. </a:t>
            </a:r>
            <a:r>
              <a:rPr lang="en-US" err="1"/>
              <a:t>Sólo</a:t>
            </a:r>
            <a:r>
              <a:rPr lang="en-US"/>
              <a:t> </a:t>
            </a:r>
            <a:r>
              <a:rPr lang="en-US" err="1"/>
              <a:t>debe</a:t>
            </a:r>
            <a:r>
              <a:rPr lang="en-US"/>
              <a:t> </a:t>
            </a:r>
            <a:r>
              <a:rPr lang="en-US" err="1"/>
              <a:t>introducir</a:t>
            </a:r>
            <a:r>
              <a:rPr lang="en-US"/>
              <a:t> ceros </a:t>
            </a:r>
            <a:r>
              <a:rPr lang="en-US" err="1"/>
              <a:t>cuando</a:t>
            </a:r>
            <a:r>
              <a:rPr lang="en-US"/>
              <a:t> </a:t>
            </a:r>
            <a:r>
              <a:rPr lang="en-US" err="1"/>
              <a:t>el</a:t>
            </a:r>
            <a:r>
              <a:rPr lang="en-US"/>
              <a:t> </a:t>
            </a:r>
            <a:r>
              <a:rPr lang="en-US" err="1"/>
              <a:t>número</a:t>
            </a:r>
            <a:r>
              <a:rPr lang="en-US"/>
              <a:t> de </a:t>
            </a:r>
            <a:r>
              <a:rPr lang="en-US" err="1"/>
              <a:t>diagnósticos</a:t>
            </a:r>
            <a:r>
              <a:rPr lang="en-US"/>
              <a:t> o </a:t>
            </a:r>
            <a:r>
              <a:rPr lang="en-US" err="1"/>
              <a:t>defunciones</a:t>
            </a:r>
            <a:r>
              <a:rPr lang="en-US"/>
              <a:t> </a:t>
            </a:r>
            <a:r>
              <a:rPr lang="en-US" err="1"/>
              <a:t>registrados</a:t>
            </a:r>
            <a:r>
              <a:rPr lang="en-US"/>
              <a:t> </a:t>
            </a:r>
            <a:r>
              <a:rPr lang="en-US" err="1"/>
              <a:t>haya</a:t>
            </a:r>
            <a:r>
              <a:rPr lang="en-US"/>
              <a:t> </a:t>
            </a:r>
            <a:r>
              <a:rPr lang="en-US" err="1"/>
              <a:t>sido</a:t>
            </a:r>
            <a:r>
              <a:rPr lang="en-US"/>
              <a:t> </a:t>
            </a:r>
            <a:r>
              <a:rPr lang="en-US" err="1"/>
              <a:t>realmente</a:t>
            </a:r>
            <a:r>
              <a:rPr lang="en-US"/>
              <a:t> cero. Si </a:t>
            </a:r>
            <a:r>
              <a:rPr lang="en-US" err="1"/>
              <a:t>su</a:t>
            </a:r>
            <a:r>
              <a:rPr lang="en-US"/>
              <a:t> </a:t>
            </a:r>
            <a:r>
              <a:rPr lang="en-US" err="1"/>
              <a:t>archivo</a:t>
            </a:r>
            <a:r>
              <a:rPr lang="en-US"/>
              <a:t> no ha </a:t>
            </a:r>
            <a:r>
              <a:rPr lang="en-US" err="1"/>
              <a:t>utilizado</a:t>
            </a:r>
            <a:r>
              <a:rPr lang="en-US"/>
              <a:t> </a:t>
            </a:r>
            <a:r>
              <a:rPr lang="en-US" err="1"/>
              <a:t>el</a:t>
            </a:r>
            <a:r>
              <a:rPr lang="en-US"/>
              <a:t> CSAVR </a:t>
            </a:r>
            <a:r>
              <a:rPr lang="en-US" err="1"/>
              <a:t>desde</a:t>
            </a:r>
            <a:r>
              <a:rPr lang="en-US"/>
              <a:t> </a:t>
            </a:r>
            <a:r>
              <a:rPr lang="en-US" err="1"/>
              <a:t>hace</a:t>
            </a:r>
            <a:r>
              <a:rPr lang="en-US"/>
              <a:t> </a:t>
            </a:r>
            <a:r>
              <a:rPr lang="en-US" err="1"/>
              <a:t>tiempo</a:t>
            </a:r>
            <a:r>
              <a:rPr lang="en-US"/>
              <a:t>, </a:t>
            </a:r>
            <a:r>
              <a:rPr lang="en-US" err="1"/>
              <a:t>por</a:t>
            </a:r>
            <a:r>
              <a:rPr lang="en-US"/>
              <a:t> </a:t>
            </a:r>
            <a:r>
              <a:rPr lang="en-US" err="1"/>
              <a:t>ejemplo</a:t>
            </a:r>
            <a:r>
              <a:rPr lang="en-US"/>
              <a:t> </a:t>
            </a:r>
            <a:r>
              <a:rPr lang="en-US" err="1"/>
              <a:t>si</a:t>
            </a:r>
            <a:r>
              <a:rPr lang="en-US"/>
              <a:t> </a:t>
            </a:r>
            <a:r>
              <a:rPr lang="en-US" err="1"/>
              <a:t>utilizó</a:t>
            </a:r>
            <a:r>
              <a:rPr lang="en-US"/>
              <a:t> </a:t>
            </a:r>
            <a:r>
              <a:rPr lang="en-US" err="1"/>
              <a:t>el</a:t>
            </a:r>
            <a:r>
              <a:rPr lang="en-US"/>
              <a:t> EPP </a:t>
            </a:r>
            <a:r>
              <a:rPr lang="en-US" err="1"/>
              <a:t>el</a:t>
            </a:r>
            <a:r>
              <a:rPr lang="en-US"/>
              <a:t> </a:t>
            </a:r>
            <a:r>
              <a:rPr lang="en-US" err="1"/>
              <a:t>año</a:t>
            </a:r>
            <a:r>
              <a:rPr lang="en-US"/>
              <a:t> </a:t>
            </a:r>
            <a:r>
              <a:rPr lang="en-US" err="1"/>
              <a:t>pasado</a:t>
            </a:r>
            <a:r>
              <a:rPr lang="en-US"/>
              <a:t> </a:t>
            </a:r>
            <a:r>
              <a:rPr lang="en-US" err="1"/>
              <a:t>pero</a:t>
            </a:r>
            <a:r>
              <a:rPr lang="en-US"/>
              <a:t> </a:t>
            </a:r>
            <a:r>
              <a:rPr lang="en-US" err="1"/>
              <a:t>quiere</a:t>
            </a:r>
            <a:r>
              <a:rPr lang="en-US"/>
              <a:t> </a:t>
            </a:r>
            <a:r>
              <a:rPr lang="en-US" err="1"/>
              <a:t>probar</a:t>
            </a:r>
            <a:r>
              <a:rPr lang="en-US"/>
              <a:t> </a:t>
            </a:r>
            <a:r>
              <a:rPr lang="en-US" err="1"/>
              <a:t>el</a:t>
            </a:r>
            <a:r>
              <a:rPr lang="en-US"/>
              <a:t> CSAVR </a:t>
            </a:r>
            <a:r>
              <a:rPr lang="en-US" err="1"/>
              <a:t>este</a:t>
            </a:r>
            <a:r>
              <a:rPr lang="en-US"/>
              <a:t> </a:t>
            </a:r>
            <a:r>
              <a:rPr lang="en-US" err="1"/>
              <a:t>año</a:t>
            </a:r>
            <a:r>
              <a:rPr lang="en-US"/>
              <a:t>, es </a:t>
            </a:r>
            <a:r>
              <a:rPr lang="en-US" err="1"/>
              <a:t>posible</a:t>
            </a:r>
            <a:r>
              <a:rPr lang="en-US"/>
              <a:t> que </a:t>
            </a:r>
            <a:r>
              <a:rPr lang="en-US" err="1"/>
              <a:t>vea</a:t>
            </a:r>
            <a:r>
              <a:rPr lang="en-US"/>
              <a:t> ceros </a:t>
            </a:r>
            <a:r>
              <a:rPr lang="en-US" err="1"/>
              <a:t>introducidos</a:t>
            </a:r>
            <a:r>
              <a:rPr lang="en-US"/>
              <a:t> en </a:t>
            </a:r>
            <a:r>
              <a:rPr lang="en-US" err="1"/>
              <a:t>algunos</a:t>
            </a:r>
            <a:r>
              <a:rPr lang="en-US"/>
              <a:t> </a:t>
            </a:r>
            <a:r>
              <a:rPr lang="en-US" err="1"/>
              <a:t>años</a:t>
            </a:r>
            <a:r>
              <a:rPr lang="en-US"/>
              <a:t> en </a:t>
            </a:r>
            <a:r>
              <a:rPr lang="en-US" err="1"/>
              <a:t>los</a:t>
            </a:r>
            <a:r>
              <a:rPr lang="en-US"/>
              <a:t> que no </a:t>
            </a:r>
            <a:r>
              <a:rPr lang="en-US" err="1"/>
              <a:t>había</a:t>
            </a:r>
            <a:r>
              <a:rPr lang="en-US"/>
              <a:t> </a:t>
            </a:r>
            <a:r>
              <a:rPr lang="en-US" err="1"/>
              <a:t>datos</a:t>
            </a:r>
            <a:r>
              <a:rPr lang="en-US"/>
              <a:t> </a:t>
            </a:r>
            <a:r>
              <a:rPr lang="en-US" err="1"/>
              <a:t>disponibles</a:t>
            </a:r>
            <a:r>
              <a:rPr lang="en-US"/>
              <a:t>. </a:t>
            </a:r>
            <a:r>
              <a:rPr lang="en-US" err="1"/>
              <a:t>Debería</a:t>
            </a:r>
            <a:r>
              <a:rPr lang="en-US"/>
              <a:t> </a:t>
            </a:r>
            <a:r>
              <a:rPr lang="en-US" err="1"/>
              <a:t>borrarlos</a:t>
            </a:r>
            <a:r>
              <a:rPr lang="en-US"/>
              <a:t>: de lo </a:t>
            </a:r>
            <a:r>
              <a:rPr lang="en-US" err="1"/>
              <a:t>contrario</a:t>
            </a:r>
            <a:r>
              <a:rPr lang="en-US"/>
              <a:t>, CSAVR </a:t>
            </a:r>
            <a:r>
              <a:rPr lang="en-US" err="1"/>
              <a:t>pensaría</a:t>
            </a:r>
            <a:r>
              <a:rPr lang="en-US"/>
              <a:t> que no </a:t>
            </a:r>
            <a:r>
              <a:rPr lang="en-US" err="1"/>
              <a:t>hubo</a:t>
            </a:r>
            <a:r>
              <a:rPr lang="en-US"/>
              <a:t> </a:t>
            </a:r>
            <a:r>
              <a:rPr lang="en-US" err="1"/>
              <a:t>muertes</a:t>
            </a:r>
            <a:r>
              <a:rPr lang="en-US"/>
              <a:t> </a:t>
            </a:r>
            <a:r>
              <a:rPr lang="en-US" err="1"/>
              <a:t>por</a:t>
            </a:r>
            <a:r>
              <a:rPr lang="en-US"/>
              <a:t> </a:t>
            </a:r>
            <a:r>
              <a:rPr lang="en-US" err="1"/>
              <a:t>sida</a:t>
            </a:r>
            <a:r>
              <a:rPr lang="en-US"/>
              <a:t> en un </a:t>
            </a:r>
            <a:r>
              <a:rPr lang="en-US" err="1"/>
              <a:t>año</a:t>
            </a:r>
            <a:r>
              <a:rPr lang="en-US"/>
              <a:t> en </a:t>
            </a:r>
            <a:r>
              <a:rPr lang="en-US" err="1"/>
              <a:t>el</a:t>
            </a:r>
            <a:r>
              <a:rPr lang="en-US"/>
              <a:t> que </a:t>
            </a:r>
            <a:r>
              <a:rPr lang="en-US" err="1"/>
              <a:t>simplemente</a:t>
            </a:r>
            <a:r>
              <a:rPr lang="en-US"/>
              <a:t> no se </a:t>
            </a:r>
            <a:r>
              <a:rPr lang="en-US" err="1"/>
              <a:t>recogieron</a:t>
            </a:r>
            <a:r>
              <a:rPr lang="en-US"/>
              <a:t> </a:t>
            </a:r>
            <a:r>
              <a:rPr lang="en-US" err="1"/>
              <a:t>esos</a:t>
            </a:r>
            <a:r>
              <a:rPr lang="en-US"/>
              <a:t> </a:t>
            </a:r>
            <a:r>
              <a:rPr lang="en-US" err="1"/>
              <a:t>datos</a:t>
            </a:r>
            <a:r>
              <a:rPr lang="en-US"/>
              <a:t>, lo que </a:t>
            </a:r>
            <a:r>
              <a:rPr lang="en-US" err="1"/>
              <a:t>sesgaría</a:t>
            </a:r>
            <a:r>
              <a:rPr lang="en-US"/>
              <a:t> sus </a:t>
            </a:r>
            <a:r>
              <a:rPr lang="en-US" err="1"/>
              <a:t>estimaciones</a:t>
            </a:r>
            <a:r>
              <a:rPr lang="en-US"/>
              <a:t>.</a:t>
            </a:r>
          </a:p>
          <a:p>
            <a:endParaRPr lang="en-US"/>
          </a:p>
          <a:p>
            <a:r>
              <a:rPr lang="en-US"/>
              <a:t>Una </a:t>
            </a:r>
            <a:r>
              <a:rPr lang="en-US" err="1"/>
              <a:t>vez</a:t>
            </a:r>
            <a:r>
              <a:rPr lang="en-US"/>
              <a:t> </a:t>
            </a:r>
            <a:r>
              <a:rPr lang="en-US" err="1"/>
              <a:t>introducidos</a:t>
            </a:r>
            <a:r>
              <a:rPr lang="en-US"/>
              <a:t> sus </a:t>
            </a:r>
            <a:r>
              <a:rPr lang="en-US" err="1"/>
              <a:t>datos</a:t>
            </a:r>
            <a:r>
              <a:rPr lang="en-US"/>
              <a:t>, </a:t>
            </a:r>
            <a:r>
              <a:rPr lang="en-US" err="1"/>
              <a:t>puede</a:t>
            </a:r>
            <a:r>
              <a:rPr lang="en-US"/>
              <a:t> pulsar "</a:t>
            </a:r>
            <a:r>
              <a:rPr lang="en-US" err="1"/>
              <a:t>Aceptar</a:t>
            </a:r>
            <a:r>
              <a:rPr lang="en-US"/>
              <a:t>" para </a:t>
            </a:r>
            <a:r>
              <a:rPr lang="en-US" err="1"/>
              <a:t>aceptar</a:t>
            </a:r>
            <a:r>
              <a:rPr lang="en-US"/>
              <a:t> </a:t>
            </a:r>
            <a:r>
              <a:rPr lang="en-US" err="1"/>
              <a:t>los</a:t>
            </a:r>
            <a:r>
              <a:rPr lang="en-US"/>
              <a:t> </a:t>
            </a:r>
            <a:r>
              <a:rPr lang="en-US" err="1"/>
              <a:t>cambios</a:t>
            </a:r>
            <a:r>
              <a:rPr lang="en-US"/>
              <a:t> y </a:t>
            </a:r>
            <a:r>
              <a:rPr lang="en-US" err="1"/>
              <a:t>salir</a:t>
            </a:r>
            <a:r>
              <a:rPr lang="en-US"/>
              <a:t> del </a:t>
            </a:r>
            <a:r>
              <a:rPr lang="en-US" err="1"/>
              <a:t>formulario</a:t>
            </a:r>
            <a:r>
              <a:rPr lang="en-US"/>
              <a:t>. </a:t>
            </a:r>
            <a:r>
              <a:rPr lang="en-US" err="1"/>
              <a:t>Ahora</a:t>
            </a:r>
            <a:r>
              <a:rPr lang="en-US"/>
              <a:t> bien, </a:t>
            </a:r>
            <a:r>
              <a:rPr lang="en-US" err="1"/>
              <a:t>si</a:t>
            </a:r>
            <a:r>
              <a:rPr lang="en-US"/>
              <a:t> </a:t>
            </a:r>
            <a:r>
              <a:rPr lang="en-US" err="1"/>
              <a:t>accidentalmente</a:t>
            </a:r>
            <a:r>
              <a:rPr lang="en-US"/>
              <a:t> ha </a:t>
            </a:r>
            <a:r>
              <a:rPr lang="en-US" err="1"/>
              <a:t>introducido</a:t>
            </a:r>
            <a:r>
              <a:rPr lang="en-US"/>
              <a:t> </a:t>
            </a:r>
            <a:r>
              <a:rPr lang="en-US" err="1"/>
              <a:t>valores</a:t>
            </a:r>
            <a:r>
              <a:rPr lang="en-US"/>
              <a:t> </a:t>
            </a:r>
            <a:r>
              <a:rPr lang="en-US" err="1"/>
              <a:t>incoherentes</a:t>
            </a:r>
            <a:r>
              <a:rPr lang="en-US"/>
              <a:t> - </a:t>
            </a:r>
            <a:r>
              <a:rPr lang="en-US" err="1"/>
              <a:t>notamente</a:t>
            </a:r>
            <a:r>
              <a:rPr lang="en-US"/>
              <a:t>, </a:t>
            </a:r>
            <a:r>
              <a:rPr lang="en-US" err="1"/>
              <a:t>si</a:t>
            </a:r>
            <a:r>
              <a:rPr lang="en-US"/>
              <a:t> </a:t>
            </a:r>
            <a:r>
              <a:rPr lang="en-US" err="1"/>
              <a:t>el</a:t>
            </a:r>
            <a:r>
              <a:rPr lang="en-US"/>
              <a:t> </a:t>
            </a:r>
            <a:r>
              <a:rPr lang="en-US" err="1"/>
              <a:t>número</a:t>
            </a:r>
            <a:r>
              <a:rPr lang="en-US"/>
              <a:t> de </a:t>
            </a:r>
            <a:r>
              <a:rPr lang="en-US" err="1"/>
              <a:t>nuevos</a:t>
            </a:r>
            <a:r>
              <a:rPr lang="en-US"/>
              <a:t> </a:t>
            </a:r>
            <a:r>
              <a:rPr lang="en-US" err="1"/>
              <a:t>diagnósticos</a:t>
            </a:r>
            <a:r>
              <a:rPr lang="en-US"/>
              <a:t> </a:t>
            </a:r>
            <a:r>
              <a:rPr lang="en-US" err="1"/>
              <a:t>por</a:t>
            </a:r>
            <a:r>
              <a:rPr lang="en-US"/>
              <a:t> </a:t>
            </a:r>
            <a:r>
              <a:rPr lang="en-US" err="1"/>
              <a:t>sexo</a:t>
            </a:r>
            <a:r>
              <a:rPr lang="en-US"/>
              <a:t> u </a:t>
            </a:r>
            <a:r>
              <a:rPr lang="en-US" err="1"/>
              <a:t>por</a:t>
            </a:r>
            <a:r>
              <a:rPr lang="en-US"/>
              <a:t> </a:t>
            </a:r>
            <a:r>
              <a:rPr lang="en-US" err="1"/>
              <a:t>grupo</a:t>
            </a:r>
            <a:r>
              <a:rPr lang="en-US"/>
              <a:t> de </a:t>
            </a:r>
            <a:r>
              <a:rPr lang="en-US" err="1"/>
              <a:t>edad</a:t>
            </a:r>
            <a:r>
              <a:rPr lang="en-US"/>
              <a:t> </a:t>
            </a:r>
            <a:r>
              <a:rPr lang="en-US" err="1"/>
              <a:t>excede</a:t>
            </a:r>
            <a:r>
              <a:rPr lang="en-US"/>
              <a:t> </a:t>
            </a:r>
            <a:r>
              <a:rPr lang="en-US" err="1"/>
              <a:t>el</a:t>
            </a:r>
            <a:r>
              <a:rPr lang="en-US"/>
              <a:t> </a:t>
            </a:r>
            <a:r>
              <a:rPr lang="en-US" err="1"/>
              <a:t>número</a:t>
            </a:r>
            <a:r>
              <a:rPr lang="en-US"/>
              <a:t> total de </a:t>
            </a:r>
            <a:r>
              <a:rPr lang="en-US" err="1"/>
              <a:t>nuevos</a:t>
            </a:r>
            <a:r>
              <a:rPr lang="en-US"/>
              <a:t> </a:t>
            </a:r>
            <a:r>
              <a:rPr lang="en-US" err="1"/>
              <a:t>diagnósticos</a:t>
            </a:r>
            <a:r>
              <a:rPr lang="en-US"/>
              <a:t> - </a:t>
            </a:r>
            <a:r>
              <a:rPr lang="en-US" err="1"/>
              <a:t>recibirá</a:t>
            </a:r>
            <a:r>
              <a:rPr lang="en-US"/>
              <a:t> un </a:t>
            </a:r>
            <a:r>
              <a:rPr lang="en-US" err="1"/>
              <a:t>mensaje</a:t>
            </a:r>
            <a:r>
              <a:rPr lang="en-US"/>
              <a:t> de error </a:t>
            </a:r>
            <a:r>
              <a:rPr lang="en-US" err="1"/>
              <a:t>cuando</a:t>
            </a:r>
            <a:r>
              <a:rPr lang="en-US"/>
              <a:t> </a:t>
            </a:r>
            <a:r>
              <a:rPr lang="en-US" err="1"/>
              <a:t>intente</a:t>
            </a:r>
            <a:r>
              <a:rPr lang="en-US"/>
              <a:t> </a:t>
            </a:r>
            <a:r>
              <a:rPr lang="en-US" err="1"/>
              <a:t>abandonar</a:t>
            </a:r>
            <a:r>
              <a:rPr lang="en-US"/>
              <a:t> </a:t>
            </a:r>
            <a:r>
              <a:rPr lang="en-US" err="1"/>
              <a:t>el</a:t>
            </a:r>
            <a:r>
              <a:rPr lang="en-US"/>
              <a:t> </a:t>
            </a:r>
            <a:r>
              <a:rPr lang="en-US" err="1"/>
              <a:t>formulario</a:t>
            </a:r>
            <a:r>
              <a:rPr lang="en-US"/>
              <a:t>. </a:t>
            </a:r>
            <a:r>
              <a:rPr lang="en-US" err="1"/>
              <a:t>Tendrá</a:t>
            </a:r>
            <a:r>
              <a:rPr lang="en-US"/>
              <a:t> que </a:t>
            </a:r>
            <a:r>
              <a:rPr lang="en-US" err="1"/>
              <a:t>corregir</a:t>
            </a:r>
            <a:r>
              <a:rPr lang="en-US"/>
              <a:t> tales </a:t>
            </a:r>
            <a:r>
              <a:rPr lang="en-US" err="1"/>
              <a:t>errores</a:t>
            </a:r>
            <a:r>
              <a:rPr lang="en-US"/>
              <a:t> antes de pasar al </a:t>
            </a:r>
            <a:r>
              <a:rPr lang="en-US" err="1"/>
              <a:t>siguiente</a:t>
            </a:r>
            <a:r>
              <a:rPr lang="en-US"/>
              <a:t> paso.</a:t>
            </a:r>
          </a:p>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4</a:t>
            </a:fld>
            <a:endParaRPr lang="en-US"/>
          </a:p>
        </p:txBody>
      </p:sp>
    </p:spTree>
    <p:extLst>
      <p:ext uri="{BB962C8B-B14F-4D97-AF65-F5344CB8AC3E}">
        <p14:creationId xmlns:p14="http://schemas.microsoft.com/office/powerpoint/2010/main" val="298369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8013">
              <a:defRPr/>
            </a:pPr>
            <a:r>
              <a:rPr lang="en-US"/>
              <a:t>Una </a:t>
            </a:r>
            <a:r>
              <a:rPr lang="en-US" err="1"/>
              <a:t>corrección</a:t>
            </a:r>
            <a:r>
              <a:rPr lang="en-US"/>
              <a:t> de </a:t>
            </a:r>
            <a:r>
              <a:rPr lang="en-US" err="1"/>
              <a:t>los</a:t>
            </a:r>
            <a:r>
              <a:rPr lang="en-US"/>
              <a:t> </a:t>
            </a:r>
            <a:r>
              <a:rPr lang="en-US" err="1"/>
              <a:t>datos</a:t>
            </a:r>
            <a:r>
              <a:rPr lang="en-US"/>
              <a:t> </a:t>
            </a:r>
            <a:r>
              <a:rPr lang="en-US" err="1"/>
              <a:t>sobre</a:t>
            </a:r>
            <a:r>
              <a:rPr lang="en-US"/>
              <a:t> </a:t>
            </a:r>
            <a:r>
              <a:rPr lang="en-US" err="1"/>
              <a:t>causas</a:t>
            </a:r>
            <a:r>
              <a:rPr lang="en-US"/>
              <a:t> de </a:t>
            </a:r>
            <a:r>
              <a:rPr lang="en-US" err="1"/>
              <a:t>muerte</a:t>
            </a:r>
            <a:r>
              <a:rPr lang="en-US"/>
              <a:t> </a:t>
            </a:r>
            <a:r>
              <a:rPr lang="en-US" err="1"/>
              <a:t>realizada</a:t>
            </a:r>
            <a:r>
              <a:rPr lang="en-US"/>
              <a:t> </a:t>
            </a:r>
            <a:r>
              <a:rPr lang="en-US" err="1"/>
              <a:t>por</a:t>
            </a:r>
            <a:r>
              <a:rPr lang="en-US"/>
              <a:t> </a:t>
            </a:r>
            <a:r>
              <a:rPr lang="en-US" err="1"/>
              <a:t>el</a:t>
            </a:r>
            <a:r>
              <a:rPr lang="en-US"/>
              <a:t> Instituto de </a:t>
            </a:r>
            <a:r>
              <a:rPr lang="en-US" err="1"/>
              <a:t>Métricas</a:t>
            </a:r>
            <a:r>
              <a:rPr lang="en-US"/>
              <a:t> y </a:t>
            </a:r>
            <a:r>
              <a:rPr lang="en-US" err="1"/>
              <a:t>Evaluación</a:t>
            </a:r>
            <a:r>
              <a:rPr lang="en-US"/>
              <a:t> </a:t>
            </a:r>
            <a:r>
              <a:rPr lang="en-US" err="1"/>
              <a:t>Sanitarias</a:t>
            </a:r>
            <a:r>
              <a:rPr lang="en-US"/>
              <a:t> (IHME) forma </a:t>
            </a:r>
            <a:r>
              <a:rPr lang="en-US" err="1"/>
              <a:t>parte</a:t>
            </a:r>
            <a:r>
              <a:rPr lang="en-US"/>
              <a:t> de la Carga Mundial de </a:t>
            </a:r>
            <a:r>
              <a:rPr lang="en-US" err="1"/>
              <a:t>Morbilidad</a:t>
            </a:r>
            <a:r>
              <a:rPr lang="en-US"/>
              <a:t>. Los </a:t>
            </a:r>
            <a:r>
              <a:rPr lang="en-US" err="1"/>
              <a:t>datos</a:t>
            </a:r>
            <a:r>
              <a:rPr lang="en-US"/>
              <a:t> </a:t>
            </a:r>
            <a:r>
              <a:rPr lang="en-US" err="1"/>
              <a:t>brutos</a:t>
            </a:r>
            <a:r>
              <a:rPr lang="en-US"/>
              <a:t> son </a:t>
            </a:r>
            <a:r>
              <a:rPr lang="en-US" err="1"/>
              <a:t>los</a:t>
            </a:r>
            <a:r>
              <a:rPr lang="en-US"/>
              <a:t> </a:t>
            </a:r>
            <a:r>
              <a:rPr lang="en-US" err="1"/>
              <a:t>enviados</a:t>
            </a:r>
            <a:r>
              <a:rPr lang="en-US"/>
              <a:t> </a:t>
            </a:r>
            <a:r>
              <a:rPr lang="en-US" err="1"/>
              <a:t>por</a:t>
            </a:r>
            <a:r>
              <a:rPr lang="en-US"/>
              <a:t> </a:t>
            </a:r>
            <a:r>
              <a:rPr lang="en-US" err="1"/>
              <a:t>los</a:t>
            </a:r>
            <a:r>
              <a:rPr lang="en-US"/>
              <a:t> </a:t>
            </a:r>
            <a:r>
              <a:rPr lang="en-US" err="1"/>
              <a:t>países</a:t>
            </a:r>
            <a:r>
              <a:rPr lang="en-US"/>
              <a:t> a la Base de Datos de </a:t>
            </a:r>
            <a:r>
              <a:rPr lang="en-US" err="1"/>
              <a:t>Mortalidad</a:t>
            </a:r>
            <a:r>
              <a:rPr lang="en-US"/>
              <a:t> de la OMS, de </a:t>
            </a:r>
            <a:r>
              <a:rPr lang="en-US" err="1"/>
              <a:t>donde</a:t>
            </a:r>
            <a:r>
              <a:rPr lang="en-US"/>
              <a:t> </a:t>
            </a:r>
            <a:r>
              <a:rPr lang="en-US" err="1"/>
              <a:t>el</a:t>
            </a:r>
            <a:r>
              <a:rPr lang="en-US"/>
              <a:t> IHME </a:t>
            </a:r>
            <a:r>
              <a:rPr lang="en-US" err="1"/>
              <a:t>los</a:t>
            </a:r>
            <a:r>
              <a:rPr lang="en-US"/>
              <a:t> </a:t>
            </a:r>
            <a:r>
              <a:rPr lang="en-US" err="1"/>
              <a:t>extrae</a:t>
            </a:r>
            <a:r>
              <a:rPr lang="en-US"/>
              <a:t> y </a:t>
            </a:r>
            <a:r>
              <a:rPr lang="en-US" err="1"/>
              <a:t>aplica</a:t>
            </a:r>
            <a:r>
              <a:rPr lang="en-US"/>
              <a:t> un </a:t>
            </a:r>
            <a:r>
              <a:rPr lang="en-US" err="1"/>
              <a:t>proceso</a:t>
            </a:r>
            <a:r>
              <a:rPr lang="en-US"/>
              <a:t> de </a:t>
            </a:r>
            <a:r>
              <a:rPr lang="en-US" err="1"/>
              <a:t>limpieza</a:t>
            </a:r>
            <a:r>
              <a:rPr lang="en-US"/>
              <a:t> de </a:t>
            </a:r>
            <a:r>
              <a:rPr lang="en-US" err="1"/>
              <a:t>tres</a:t>
            </a:r>
            <a:r>
              <a:rPr lang="en-US"/>
              <a:t> pasos. </a:t>
            </a:r>
            <a:r>
              <a:rPr lang="en-US" err="1"/>
              <a:t>Después</a:t>
            </a:r>
            <a:r>
              <a:rPr lang="en-US"/>
              <a:t>, </a:t>
            </a:r>
            <a:r>
              <a:rPr lang="en-US" err="1"/>
              <a:t>los</a:t>
            </a:r>
            <a:r>
              <a:rPr lang="en-US"/>
              <a:t> </a:t>
            </a:r>
            <a:r>
              <a:rPr lang="en-US" err="1"/>
              <a:t>datos</a:t>
            </a:r>
            <a:r>
              <a:rPr lang="en-US"/>
              <a:t> de </a:t>
            </a:r>
            <a:r>
              <a:rPr lang="en-US" err="1"/>
              <a:t>mortalidad</a:t>
            </a:r>
            <a:r>
              <a:rPr lang="en-US"/>
              <a:t> se </a:t>
            </a:r>
            <a:r>
              <a:rPr lang="en-US" err="1"/>
              <a:t>ajustan</a:t>
            </a:r>
            <a:r>
              <a:rPr lang="en-US"/>
              <a:t> para </a:t>
            </a:r>
            <a:r>
              <a:rPr lang="en-US" err="1"/>
              <a:t>corregir</a:t>
            </a:r>
            <a:r>
              <a:rPr lang="en-US"/>
              <a:t> </a:t>
            </a:r>
            <a:r>
              <a:rPr lang="en-US" err="1"/>
              <a:t>los</a:t>
            </a:r>
            <a:r>
              <a:rPr lang="en-US"/>
              <a:t> </a:t>
            </a:r>
            <a:r>
              <a:rPr lang="en-US" err="1"/>
              <a:t>errores</a:t>
            </a:r>
            <a:r>
              <a:rPr lang="en-US"/>
              <a:t> de </a:t>
            </a:r>
            <a:r>
              <a:rPr lang="en-US" err="1"/>
              <a:t>codificación</a:t>
            </a:r>
            <a:r>
              <a:rPr lang="en-US"/>
              <a:t> de la causa de </a:t>
            </a:r>
            <a:r>
              <a:rPr lang="en-US" err="1"/>
              <a:t>muerte</a:t>
            </a:r>
            <a:r>
              <a:rPr lang="en-US"/>
              <a:t>.</a:t>
            </a:r>
          </a:p>
          <a:p>
            <a:pPr defTabSz="968013">
              <a:defRPr/>
            </a:pPr>
            <a:r>
              <a:rPr lang="en-US"/>
              <a:t>Para </a:t>
            </a:r>
            <a:r>
              <a:rPr lang="en-US" err="1"/>
              <a:t>más</a:t>
            </a:r>
            <a:r>
              <a:rPr lang="en-US"/>
              <a:t> </a:t>
            </a:r>
            <a:r>
              <a:rPr lang="en-US" err="1"/>
              <a:t>detalles</a:t>
            </a:r>
            <a:r>
              <a:rPr lang="en-US"/>
              <a:t>, </a:t>
            </a:r>
            <a:r>
              <a:rPr lang="en-US" err="1"/>
              <a:t>consulte</a:t>
            </a:r>
            <a:r>
              <a:rPr lang="en-US"/>
              <a:t> </a:t>
            </a:r>
            <a:r>
              <a:rPr lang="en-US" err="1"/>
              <a:t>el</a:t>
            </a:r>
            <a:r>
              <a:rPr lang="en-US"/>
              <a:t> </a:t>
            </a:r>
            <a:r>
              <a:rPr lang="en-US" err="1"/>
              <a:t>paquete</a:t>
            </a:r>
            <a:r>
              <a:rPr lang="en-US"/>
              <a:t> de </a:t>
            </a:r>
            <a:r>
              <a:rPr lang="en-US" err="1"/>
              <a:t>diapositivas</a:t>
            </a:r>
            <a:r>
              <a:rPr lang="en-US"/>
              <a:t>: 50S_Causa-de-muerte-Sankey-diagrama-herramienta.PPT</a:t>
            </a:r>
          </a:p>
          <a:p>
            <a:pPr defTabSz="968013">
              <a:defRPr/>
            </a:pPr>
            <a:endParaRPr lang="en-US"/>
          </a:p>
        </p:txBody>
      </p:sp>
      <p:sp>
        <p:nvSpPr>
          <p:cNvPr id="4" name="Slide Number Placeholder 3"/>
          <p:cNvSpPr>
            <a:spLocks noGrp="1"/>
          </p:cNvSpPr>
          <p:nvPr>
            <p:ph type="sldNum" sz="quarter" idx="5"/>
          </p:nvPr>
        </p:nvSpPr>
        <p:spPr/>
        <p:txBody>
          <a:bodyPr/>
          <a:lstStyle/>
          <a:p>
            <a:fld id="{E5F4B4AD-9710-49A7-B214-561577097D0C}" type="slidenum">
              <a:rPr lang="en-US" smtClean="0"/>
              <a:t>5</a:t>
            </a:fld>
            <a:endParaRPr lang="en-US"/>
          </a:p>
        </p:txBody>
      </p:sp>
    </p:spTree>
    <p:extLst>
      <p:ext uri="{BB962C8B-B14F-4D97-AF65-F5344CB8AC3E}">
        <p14:creationId xmlns:p14="http://schemas.microsoft.com/office/powerpoint/2010/main" val="124672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8013">
              <a:defRPr/>
            </a:pPr>
            <a:r>
              <a:rPr lang="en-US"/>
              <a:t>El editor de </a:t>
            </a:r>
            <a:r>
              <a:rPr lang="en-US" err="1"/>
              <a:t>datos</a:t>
            </a:r>
            <a:r>
              <a:rPr lang="en-US"/>
              <a:t> de CSAVR, </a:t>
            </a:r>
            <a:r>
              <a:rPr lang="en-US" err="1"/>
              <a:t>cuenta</a:t>
            </a:r>
            <a:r>
              <a:rPr lang="en-US"/>
              <a:t> con 3 </a:t>
            </a:r>
            <a:r>
              <a:rPr lang="en-US" err="1"/>
              <a:t>cuadros</a:t>
            </a:r>
            <a:r>
              <a:rPr lang="en-US"/>
              <a:t> para </a:t>
            </a:r>
            <a:r>
              <a:rPr lang="en-US" err="1"/>
              <a:t>ingresar</a:t>
            </a:r>
            <a:r>
              <a:rPr lang="en-US"/>
              <a:t> </a:t>
            </a:r>
            <a:r>
              <a:rPr lang="en-US" err="1"/>
              <a:t>datos</a:t>
            </a:r>
            <a:r>
              <a:rPr lang="en-US"/>
              <a:t> de </a:t>
            </a:r>
            <a:r>
              <a:rPr lang="en-US" err="1"/>
              <a:t>muertes</a:t>
            </a:r>
            <a:r>
              <a:rPr lang="en-US"/>
              <a:t>, para que </a:t>
            </a:r>
            <a:r>
              <a:rPr lang="en-US" err="1"/>
              <a:t>puedan</a:t>
            </a:r>
            <a:r>
              <a:rPr lang="en-US"/>
              <a:t> </a:t>
            </a:r>
            <a:r>
              <a:rPr lang="en-US" err="1"/>
              <a:t>probar</a:t>
            </a:r>
            <a:r>
              <a:rPr lang="en-US"/>
              <a:t> y </a:t>
            </a:r>
            <a:r>
              <a:rPr lang="en-US" err="1"/>
              <a:t>comparar</a:t>
            </a:r>
            <a:r>
              <a:rPr lang="en-US"/>
              <a:t> </a:t>
            </a:r>
            <a:r>
              <a:rPr lang="en-US" err="1"/>
              <a:t>curbas</a:t>
            </a:r>
            <a:r>
              <a:rPr lang="en-US"/>
              <a:t> </a:t>
            </a:r>
            <a:r>
              <a:rPr lang="en-US" err="1"/>
              <a:t>estimadas</a:t>
            </a:r>
            <a:r>
              <a:rPr lang="en-US"/>
              <a:t> sin y con </a:t>
            </a:r>
            <a:r>
              <a:rPr lang="en-US" err="1"/>
              <a:t>adjuste</a:t>
            </a:r>
            <a:r>
              <a:rPr lang="en-US"/>
              <a:t> de </a:t>
            </a:r>
            <a:r>
              <a:rPr lang="en-US" err="1"/>
              <a:t>los</a:t>
            </a:r>
            <a:r>
              <a:rPr lang="en-US"/>
              <a:t> </a:t>
            </a:r>
            <a:r>
              <a:rPr lang="en-US" err="1"/>
              <a:t>numeros</a:t>
            </a:r>
            <a:r>
              <a:rPr lang="en-US"/>
              <a:t> de </a:t>
            </a:r>
            <a:r>
              <a:rPr lang="en-US" err="1"/>
              <a:t>muertes</a:t>
            </a:r>
            <a:r>
              <a:rPr lang="en-US"/>
              <a:t> </a:t>
            </a:r>
            <a:r>
              <a:rPr lang="en-US" err="1"/>
              <a:t>por</a:t>
            </a:r>
            <a:r>
              <a:rPr lang="en-US"/>
              <a:t> la mala </a:t>
            </a:r>
            <a:r>
              <a:rPr lang="en-US" err="1"/>
              <a:t>clasificacion</a:t>
            </a:r>
            <a:r>
              <a:rPr lang="en-US"/>
              <a:t>. </a:t>
            </a:r>
          </a:p>
          <a:p>
            <a:pPr defTabSz="968013">
              <a:defRPr/>
            </a:pPr>
            <a:r>
              <a:rPr lang="en-US"/>
              <a:t>El </a:t>
            </a:r>
            <a:r>
              <a:rPr lang="en-US" err="1"/>
              <a:t>el</a:t>
            </a:r>
            <a:r>
              <a:rPr lang="en-US"/>
              <a:t> </a:t>
            </a:r>
            <a:r>
              <a:rPr lang="en-US" err="1"/>
              <a:t>ejemplo</a:t>
            </a:r>
            <a:r>
              <a:rPr lang="en-US"/>
              <a:t>, </a:t>
            </a:r>
            <a:r>
              <a:rPr lang="en-US" err="1"/>
              <a:t>los</a:t>
            </a:r>
            <a:r>
              <a:rPr lang="en-US"/>
              <a:t> </a:t>
            </a:r>
            <a:r>
              <a:rPr lang="en-US" err="1"/>
              <a:t>datos</a:t>
            </a:r>
            <a:r>
              <a:rPr lang="en-US"/>
              <a:t> </a:t>
            </a:r>
            <a:r>
              <a:rPr lang="en-US" err="1"/>
              <a:t>originales</a:t>
            </a:r>
            <a:r>
              <a:rPr lang="en-US"/>
              <a:t> se </a:t>
            </a:r>
            <a:r>
              <a:rPr lang="en-US" err="1"/>
              <a:t>ingresaron</a:t>
            </a:r>
            <a:r>
              <a:rPr lang="en-US"/>
              <a:t> </a:t>
            </a:r>
            <a:r>
              <a:rPr lang="en-US" err="1"/>
              <a:t>como</a:t>
            </a:r>
            <a:r>
              <a:rPr lang="en-US"/>
              <a:t> la Fuente 1. </a:t>
            </a:r>
          </a:p>
          <a:p>
            <a:pPr defTabSz="968013">
              <a:defRPr/>
            </a:pPr>
            <a:r>
              <a:rPr lang="en-US"/>
              <a:t>La Fuente 2 son </a:t>
            </a:r>
            <a:r>
              <a:rPr lang="en-US" err="1"/>
              <a:t>los</a:t>
            </a:r>
            <a:r>
              <a:rPr lang="en-US"/>
              <a:t> </a:t>
            </a:r>
            <a:r>
              <a:rPr lang="en-US" err="1"/>
              <a:t>datos</a:t>
            </a:r>
            <a:r>
              <a:rPr lang="en-US"/>
              <a:t> con </a:t>
            </a:r>
            <a:r>
              <a:rPr lang="en-US" err="1"/>
              <a:t>ajuste</a:t>
            </a:r>
            <a:r>
              <a:rPr lang="en-US"/>
              <a:t> </a:t>
            </a:r>
            <a:r>
              <a:rPr lang="en-US" err="1"/>
              <a:t>por</a:t>
            </a:r>
            <a:r>
              <a:rPr lang="en-US"/>
              <a:t> la mala classification (</a:t>
            </a:r>
            <a:r>
              <a:rPr lang="en-US" err="1"/>
              <a:t>por</a:t>
            </a:r>
            <a:r>
              <a:rPr lang="en-US"/>
              <a:t> IHME). </a:t>
            </a:r>
          </a:p>
          <a:p>
            <a:pPr defTabSz="968013">
              <a:defRPr/>
            </a:pPr>
            <a:r>
              <a:rPr lang="en-US"/>
              <a:t>La Fuente 3 en </a:t>
            </a:r>
            <a:r>
              <a:rPr lang="en-US" err="1"/>
              <a:t>este</a:t>
            </a:r>
            <a:r>
              <a:rPr lang="en-US"/>
              <a:t> </a:t>
            </a:r>
            <a:r>
              <a:rPr lang="en-US" err="1"/>
              <a:t>caso</a:t>
            </a:r>
            <a:r>
              <a:rPr lang="en-US"/>
              <a:t> es un </a:t>
            </a:r>
            <a:r>
              <a:rPr lang="en-US" err="1"/>
              <a:t>hibrodo</a:t>
            </a:r>
            <a:r>
              <a:rPr lang="en-US"/>
              <a:t>.</a:t>
            </a:r>
          </a:p>
          <a:p>
            <a:pPr defTabSz="968013">
              <a:defRPr/>
            </a:pPr>
            <a:endParaRPr lang="en-US"/>
          </a:p>
          <a:p>
            <a:pPr defTabSz="968013">
              <a:defRPr/>
            </a:pPr>
            <a:endParaRPr lang="en-US"/>
          </a:p>
        </p:txBody>
      </p:sp>
      <p:sp>
        <p:nvSpPr>
          <p:cNvPr id="4" name="Slide Number Placeholder 3"/>
          <p:cNvSpPr>
            <a:spLocks noGrp="1"/>
          </p:cNvSpPr>
          <p:nvPr>
            <p:ph type="sldNum" sz="quarter" idx="5"/>
          </p:nvPr>
        </p:nvSpPr>
        <p:spPr/>
        <p:txBody>
          <a:bodyPr/>
          <a:lstStyle/>
          <a:p>
            <a:fld id="{E5F4B4AD-9710-49A7-B214-561577097D0C}" type="slidenum">
              <a:rPr lang="en-US" smtClean="0"/>
              <a:t>6</a:t>
            </a:fld>
            <a:endParaRPr lang="en-US"/>
          </a:p>
        </p:txBody>
      </p:sp>
    </p:spTree>
    <p:extLst>
      <p:ext uri="{BB962C8B-B14F-4D97-AF65-F5344CB8AC3E}">
        <p14:creationId xmlns:p14="http://schemas.microsoft.com/office/powerpoint/2010/main" val="2331045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8013">
              <a:defRPr/>
            </a:pPr>
            <a:r>
              <a:rPr lang="en-US"/>
              <a:t>El ajuste de los datos sobre causas de muerte realizado por el Instituto de Métricas y Evaluación Sanitarias (IHME) forma parte del análisis de la Carga Mundial de Morbilidad. Los datos brutos son los enviados por los países a la Base de Datos de Mortalidad de la OMS, ajustados por el IHME en un proceso de limpieza de tres pasos: códigos basura, causas </a:t>
            </a:r>
            <a:r>
              <a:rPr lang="en-US" err="1"/>
              <a:t>de muerte </a:t>
            </a:r>
            <a:r>
              <a:rPr lang="en-US"/>
              <a:t>mal definidas y otros errores de codificación de las causas de muerte. </a:t>
            </a:r>
          </a:p>
          <a:p>
            <a:pPr defTabSz="968013">
              <a:defRPr/>
            </a:pPr>
            <a:r>
              <a:rPr lang="en-US"/>
              <a:t>Para más detalles, consulte el paquete de diapositivas: 50S_Causa-de-muerte-Sankey-diagrama-herramienta.PPT</a:t>
            </a:r>
          </a:p>
          <a:p>
            <a:pPr defTabSz="968013">
              <a:defRPr/>
            </a:pPr>
            <a:endParaRPr lang="en-US"/>
          </a:p>
        </p:txBody>
      </p:sp>
      <p:sp>
        <p:nvSpPr>
          <p:cNvPr id="4" name="Slide Number Placeholder 3"/>
          <p:cNvSpPr>
            <a:spLocks noGrp="1"/>
          </p:cNvSpPr>
          <p:nvPr>
            <p:ph type="sldNum" sz="quarter" idx="5"/>
          </p:nvPr>
        </p:nvSpPr>
        <p:spPr/>
        <p:txBody>
          <a:bodyPr/>
          <a:lstStyle/>
          <a:p>
            <a:fld id="{E5F4B4AD-9710-49A7-B214-561577097D0C}" type="slidenum">
              <a:rPr lang="en-US" smtClean="0"/>
              <a:t>7</a:t>
            </a:fld>
            <a:endParaRPr lang="en-US"/>
          </a:p>
        </p:txBody>
      </p:sp>
    </p:spTree>
    <p:extLst>
      <p:ext uri="{BB962C8B-B14F-4D97-AF65-F5344CB8AC3E}">
        <p14:creationId xmlns:p14="http://schemas.microsoft.com/office/powerpoint/2010/main" val="276138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2"/>
              </a:spcAft>
            </a:pP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Los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datos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nuevos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diagnósticos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casos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que se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introduzcan</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el</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CSAVR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deben</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b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Incluir</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todos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diagnósticos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notificados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por</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primera</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vez</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al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sistema</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vigilancia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nacional</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ya</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sean</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VIH o de SIDA. </a:t>
            </a:r>
          </a:p>
          <a:p>
            <a:pPr>
              <a:lnSpc>
                <a:spcPct val="107000"/>
              </a:lnSpc>
              <a:spcAft>
                <a:spcPts val="822"/>
              </a:spcAft>
            </a:pP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Incluye</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estos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todos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residentes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ya</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sean</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nacionales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o no,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por</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lo que también se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incluyen</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inmigrantes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con un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diagnóstico</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VIH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por</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primera</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vez</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22"/>
              </a:spcAft>
            </a:pP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Por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el</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contrario</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inmigrantes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que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ya</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habían</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sido</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diagnosticados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el</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extranjero</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previamente</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seropositivos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antes de la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inmigración</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no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deberían</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introducirse</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el</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CSAVR,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sino</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 AIM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Incidencia</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&gt;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Inmigrantes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VIH+.</a:t>
            </a:r>
            <a:endParaRPr lang="en-KE">
              <a:effectLst/>
            </a:endParaRPr>
          </a:p>
          <a:p>
            <a:pPr marL="356958" indent="-356958">
              <a:lnSpc>
                <a:spcPct val="107000"/>
              </a:lnSpc>
            </a:pPr>
            <a:endPar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56958" indent="-356958">
              <a:lnSpc>
                <a:spcPct val="107000"/>
              </a:lnSpc>
            </a:pP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Si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aún</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no se dispone de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recuentos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completos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un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año</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deje</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datos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de ese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año</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en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blanco</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356958" indent="-356958">
              <a:lnSpc>
                <a:spcPct val="107000"/>
              </a:lnSpc>
            </a:pP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No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introduzca</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0: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el</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CSAVR lo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leería</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como</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si</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hubiera</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habido</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0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diagnósticos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(o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muertes</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 ese </a:t>
            </a:r>
            <a:r>
              <a:rPr lang="en-US" sz="1800" kern="100" err="1">
                <a:solidFill>
                  <a:srgbClr val="000000"/>
                </a:solidFill>
                <a:latin typeface="Calibri" panose="020F0502020204030204" pitchFamily="34" charset="0"/>
                <a:ea typeface="Calibri" panose="020F0502020204030204" pitchFamily="34" charset="0"/>
                <a:cs typeface="Times New Roman" panose="02020603050405020304" pitchFamily="18" charset="0"/>
              </a:rPr>
              <a:t>año</a:t>
            </a:r>
            <a:r>
              <a:rPr lang="en-US" sz="1800" kern="10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KE">
              <a:effectLst/>
            </a:endParaRPr>
          </a:p>
          <a:p>
            <a:pPr defTabSz="968013">
              <a:defRPr/>
            </a:pPr>
            <a:endParaRPr lang="en-US"/>
          </a:p>
        </p:txBody>
      </p:sp>
      <p:sp>
        <p:nvSpPr>
          <p:cNvPr id="4" name="Slide Number Placeholder 3"/>
          <p:cNvSpPr>
            <a:spLocks noGrp="1"/>
          </p:cNvSpPr>
          <p:nvPr>
            <p:ph type="sldNum" sz="quarter" idx="5"/>
          </p:nvPr>
        </p:nvSpPr>
        <p:spPr/>
        <p:txBody>
          <a:bodyPr/>
          <a:lstStyle/>
          <a:p>
            <a:fld id="{E5F4B4AD-9710-49A7-B214-561577097D0C}" type="slidenum">
              <a:rPr lang="en-US" smtClean="0"/>
              <a:t>8</a:t>
            </a:fld>
            <a:endParaRPr lang="en-US"/>
          </a:p>
        </p:txBody>
      </p:sp>
    </p:spTree>
    <p:extLst>
      <p:ext uri="{BB962C8B-B14F-4D97-AF65-F5344CB8AC3E}">
        <p14:creationId xmlns:p14="http://schemas.microsoft.com/office/powerpoint/2010/main" val="384191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Esta lista muestra los pasos importantes para actualizar sus proyecciones del PPE desde Spectrum. Cubriremos cada uno de ellos sucesivamente, explicando cada paso y mostrándole cómo llevar a cabo el proceso. Antes de empezar, asegúrese de haber actualizado su archivo Spectrum siguiendo los pasos para actualizar su archivo Spectrum/AIM de la versión 2024 a una nueva versión 2025. Asegúrese también de haber cotejado, limpiado y organizado cualquier nuevo dato de estimación del tamaño de los grupos de población, rotación de grupos, vigilancia o encuesta que pueda haberse recopilado desde la última actualización de su proyección.</a:t>
            </a:r>
          </a:p>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9</a:t>
            </a:fld>
            <a:endParaRPr lang="en-US"/>
          </a:p>
        </p:txBody>
      </p:sp>
    </p:spTree>
    <p:extLst>
      <p:ext uri="{BB962C8B-B14F-4D97-AF65-F5344CB8AC3E}">
        <p14:creationId xmlns:p14="http://schemas.microsoft.com/office/powerpoint/2010/main" val="337828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2/3/2025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2/3/2025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08303288"/>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Haga clic para editar el estilo del título maestro</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2" r:id="rId9"/>
    <p:sldLayoutId id="2147483849" r:id="rId10"/>
    <p:sldLayoutId id="2147483850" r:id="rId11"/>
    <p:sldLayoutId id="2147483851" r:id="rId12"/>
  </p:sldLayoutIdLst>
  <mc:AlternateContent xmlns:mc="http://schemas.openxmlformats.org/markup-compatibility/2006">
    <mc:Choice xmlns:p14="http://schemas.microsoft.com/office/powerpoint/2010/main" Requires="p14">
      <p:transition p14:dur="0" advTm="8255000"/>
    </mc:Choice>
    <mc:Fallback>
      <p:transition advTm="8255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shiny.dide.imperial.ac.uk/csavr_mortal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137160" y="1298448"/>
            <a:ext cx="8972550" cy="2544503"/>
          </a:xfrm>
        </p:spPr>
        <p:txBody>
          <a:bodyPr>
            <a:noAutofit/>
          </a:bodyPr>
          <a:lstStyle/>
          <a:p>
            <a:pPr algn="ctr"/>
            <a:r>
              <a:rPr lang="en-US" sz="4000" b="1"/>
              <a:t>Datos de </a:t>
            </a:r>
            <a:r>
              <a:rPr lang="en-US" sz="4000" b="1" err="1"/>
              <a:t>vigilancia</a:t>
            </a:r>
            <a:r>
              <a:rPr lang="en-US" sz="4000" b="1"/>
              <a:t>: </a:t>
            </a:r>
            <a:r>
              <a:rPr lang="en-US" sz="4000" b="1" err="1"/>
              <a:t>Nuevos</a:t>
            </a:r>
            <a:r>
              <a:rPr lang="en-US" sz="4000" b="1"/>
              <a:t> </a:t>
            </a:r>
            <a:r>
              <a:rPr lang="en-US" sz="4000" b="1" err="1"/>
              <a:t>casos</a:t>
            </a:r>
            <a:r>
              <a:rPr lang="en-US" sz="4000" b="1"/>
              <a:t>, </a:t>
            </a:r>
            <a:r>
              <a:rPr lang="en-US" sz="4000" b="1" err="1"/>
              <a:t>muertes</a:t>
            </a:r>
            <a:r>
              <a:rPr lang="en-US" sz="4000" b="1"/>
              <a:t> </a:t>
            </a:r>
            <a:r>
              <a:rPr lang="en-US" sz="4000" b="1" err="1"/>
              <a:t>por</a:t>
            </a:r>
            <a:r>
              <a:rPr lang="en-US" sz="4000" b="1"/>
              <a:t> VIH/SIDA y CD4 para CSAVR, </a:t>
            </a:r>
            <a:br>
              <a:rPr lang="en-US" sz="4000" b="1"/>
            </a:br>
            <a:r>
              <a:rPr lang="en-US" sz="4000" b="1" err="1"/>
              <a:t>Vigilancia</a:t>
            </a:r>
            <a:r>
              <a:rPr lang="en-US" sz="4000" b="1"/>
              <a:t> </a:t>
            </a:r>
            <a:r>
              <a:rPr lang="en-US" sz="4000" b="1" err="1"/>
              <a:t>centinela</a:t>
            </a:r>
            <a:r>
              <a:rPr lang="en-US" sz="4000" b="1"/>
              <a:t> y </a:t>
            </a:r>
            <a:r>
              <a:rPr lang="en-US" sz="4000" b="1" err="1"/>
              <a:t>prevalencia</a:t>
            </a:r>
            <a:r>
              <a:rPr lang="en-US" sz="4000" b="1"/>
              <a:t> de las </a:t>
            </a:r>
            <a:r>
              <a:rPr lang="en-US" sz="4000" b="1" err="1"/>
              <a:t>pruebas</a:t>
            </a:r>
            <a:r>
              <a:rPr lang="en-US" sz="4000" b="1"/>
              <a:t> rutinarias del </a:t>
            </a:r>
            <a:r>
              <a:rPr lang="en-US" sz="4000" b="1" err="1"/>
              <a:t>programa</a:t>
            </a:r>
            <a:r>
              <a:rPr lang="en-US" sz="4000" b="1"/>
              <a:t>  </a:t>
            </a:r>
            <a:br>
              <a:rPr lang="en-US" sz="4000" b="1"/>
            </a:br>
            <a:r>
              <a:rPr lang="en-US" sz="4000" b="1"/>
              <a:t>para </a:t>
            </a:r>
            <a:r>
              <a:rPr lang="en-US" sz="4000" b="1" err="1"/>
              <a:t>el</a:t>
            </a:r>
            <a:r>
              <a:rPr lang="en-US" sz="4000" b="1"/>
              <a:t> EPP</a:t>
            </a:r>
            <a:endParaRPr lang="en-CH" sz="4000"/>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1069848" y="4293031"/>
            <a:ext cx="7315200" cy="1671247"/>
          </a:xfrm>
        </p:spPr>
        <p:txBody>
          <a:bodyPr>
            <a:normAutofit/>
          </a:bodyPr>
          <a:lstStyle/>
          <a:p>
            <a:pPr algn="ctr"/>
            <a:r>
              <a:rPr lang="en-US" sz="2000"/>
              <a:t>Patricia </a:t>
            </a:r>
            <a:r>
              <a:rPr lang="en-US" sz="2000" err="1"/>
              <a:t>Bracamonte</a:t>
            </a:r>
            <a:r>
              <a:rPr lang="en-US" sz="2000"/>
              <a:t> &amp; Eline </a:t>
            </a:r>
            <a:r>
              <a:rPr lang="en-US" sz="2000" err="1"/>
              <a:t>Korenromp,</a:t>
            </a:r>
            <a:r>
              <a:rPr lang="en-US" sz="2000"/>
              <a:t> ONUSIDA </a:t>
            </a:r>
          </a:p>
          <a:p>
            <a:pPr algn="ctr"/>
            <a:r>
              <a:rPr lang="en-US" sz="2000" b="1">
                <a:solidFill>
                  <a:srgbClr val="D9F1F6"/>
                </a:solidFill>
                <a:cs typeface="Arial"/>
              </a:rPr>
              <a:t>Formación sobre estimaciones del VIH y uso de datos, </a:t>
            </a:r>
            <a:endParaRPr lang="en-US" sz="2000">
              <a:solidFill>
                <a:srgbClr val="000000"/>
              </a:solidFill>
              <a:cs typeface="Arial"/>
            </a:endParaRPr>
          </a:p>
          <a:p>
            <a:pPr algn="ctr"/>
            <a:r>
              <a:rPr lang="en-US" sz="2000" b="1" err="1">
                <a:solidFill>
                  <a:srgbClr val="D9F1F6"/>
                </a:solidFill>
                <a:cs typeface="Arial"/>
              </a:rPr>
              <a:t>Región</a:t>
            </a:r>
            <a:r>
              <a:rPr lang="en-US" sz="2000" b="1">
                <a:solidFill>
                  <a:srgbClr val="D9F1F6"/>
                </a:solidFill>
                <a:cs typeface="Arial"/>
              </a:rPr>
              <a:t> de Latino América, 03-07 febrero de 2025</a:t>
            </a:r>
            <a:endParaRPr lang="en-US" sz="2000" b="1">
              <a:solidFill>
                <a:srgbClr val="D9F1F6"/>
              </a:solidFill>
            </a:endParaRPr>
          </a:p>
        </p:txBody>
      </p:sp>
    </p:spTree>
    <p:extLst>
      <p:ext uri="{BB962C8B-B14F-4D97-AF65-F5344CB8AC3E}">
        <p14:creationId xmlns:p14="http://schemas.microsoft.com/office/powerpoint/2010/main" val="1001370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AD4B47-E75E-D98D-2740-5C7163077FBD}"/>
              </a:ext>
            </a:extLst>
          </p:cNvPr>
          <p:cNvPicPr>
            <a:picLocks noChangeAspect="1"/>
          </p:cNvPicPr>
          <p:nvPr/>
        </p:nvPicPr>
        <p:blipFill>
          <a:blip r:embed="rId3"/>
          <a:srcRect t="652"/>
          <a:stretch/>
        </p:blipFill>
        <p:spPr>
          <a:xfrm>
            <a:off x="3508440" y="75168"/>
            <a:ext cx="8230567" cy="2941629"/>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b="1"/>
              <a:t>Configuración </a:t>
            </a:r>
            <a:r>
              <a:rPr lang="en-US"/>
              <a:t>del EPP</a:t>
            </a:r>
            <a:br>
              <a:rPr lang="en-US"/>
            </a:br>
            <a:br>
              <a:rPr lang="en-US"/>
            </a:br>
            <a:r>
              <a:rPr lang="en-US" sz="2800"/>
              <a:t>Verá </a:t>
            </a:r>
            <a:br>
              <a:rPr lang="en-US" sz="2800"/>
            </a:br>
            <a:r>
              <a:rPr lang="en-US" sz="2800"/>
              <a:t>uno de estos tres mensajes</a:t>
            </a:r>
            <a:endParaRPr lang="en-US"/>
          </a:p>
        </p:txBody>
      </p:sp>
      <p:sp>
        <p:nvSpPr>
          <p:cNvPr id="5" name="TextBox 4">
            <a:extLst>
              <a:ext uri="{FF2B5EF4-FFF2-40B4-BE49-F238E27FC236}">
                <a16:creationId xmlns:a16="http://schemas.microsoft.com/office/drawing/2014/main" id="{76B98324-A6A7-4555-AF23-684121CC1FDD}"/>
              </a:ext>
            </a:extLst>
          </p:cNvPr>
          <p:cNvSpPr txBox="1"/>
          <p:nvPr/>
        </p:nvSpPr>
        <p:spPr>
          <a:xfrm>
            <a:off x="9400506" y="3005519"/>
            <a:ext cx="2799526" cy="3777313"/>
          </a:xfrm>
          <a:prstGeom prst="rect">
            <a:avLst/>
          </a:prstGeom>
          <a:solidFill>
            <a:schemeClr val="bg1"/>
          </a:solidFill>
        </p:spPr>
        <p:txBody>
          <a:bodyPr wrap="square" rtlCol="0">
            <a:spAutoFit/>
          </a:bodyPr>
          <a:lstStyle/>
          <a:p>
            <a:endParaRPr lang="en-US"/>
          </a:p>
          <a:p>
            <a:pPr marL="342900" indent="-342900">
              <a:buClr>
                <a:schemeClr val="accent6"/>
              </a:buClr>
              <a:buFont typeface="+mj-lt"/>
              <a:buAutoNum type="arabicPeriod"/>
            </a:pPr>
            <a:r>
              <a:rPr lang="en-US">
                <a:latin typeface="Arial" panose="020B0604020202020204" pitchFamily="34" charset="0"/>
                <a:cs typeface="Arial" panose="020B0604020202020204" pitchFamily="34" charset="0"/>
              </a:rPr>
              <a:t>Las poblaciones han cambiado</a:t>
            </a:r>
          </a:p>
          <a:p>
            <a:pPr marL="342900" indent="-342900">
              <a:buClr>
                <a:schemeClr val="accent6"/>
              </a:buClr>
              <a:buFont typeface="+mj-lt"/>
              <a:buAutoNum type="arabicPeriod"/>
            </a:pPr>
            <a:r>
              <a:rPr lang="en-US">
                <a:latin typeface="Arial" panose="020B0604020202020204" pitchFamily="34" charset="0"/>
                <a:cs typeface="Arial" panose="020B0604020202020204" pitchFamily="34" charset="0"/>
              </a:rPr>
              <a:t>El año final ha cambiado</a:t>
            </a:r>
          </a:p>
          <a:p>
            <a:pPr marL="342900" indent="-342900">
              <a:buClr>
                <a:schemeClr val="accent6"/>
              </a:buClr>
              <a:buFont typeface="+mj-lt"/>
              <a:buAutoNum type="arabicPeriod"/>
            </a:pPr>
            <a:r>
              <a:rPr lang="en-US">
                <a:latin typeface="Arial" panose="020B0604020202020204" pitchFamily="34" charset="0"/>
                <a:cs typeface="Arial" panose="020B0604020202020204" pitchFamily="34" charset="0"/>
              </a:rPr>
              <a:t>Otros insumos modificados, por ejemplo, datos de TAR </a:t>
            </a:r>
            <a:r>
              <a:rPr lang="en-US" err="1">
                <a:latin typeface="Arial" panose="020B0604020202020204" pitchFamily="34" charset="0"/>
                <a:cs typeface="Arial" panose="020B0604020202020204" pitchFamily="34" charset="0"/>
              </a:rPr>
              <a:t>adulto</a:t>
            </a:r>
            <a:r>
              <a:rPr lang="en-US">
                <a:latin typeface="Arial" panose="020B0604020202020204" pitchFamily="34" charset="0"/>
                <a:cs typeface="Arial" panose="020B0604020202020204" pitchFamily="34" charset="0"/>
              </a:rPr>
              <a:t> o parámetros de progresión / mortalidad</a:t>
            </a:r>
          </a:p>
          <a:p>
            <a:pPr marL="342900" indent="-342900">
              <a:buFont typeface="+mj-lt"/>
              <a:buAutoNum type="arabicPeriod"/>
            </a:pPr>
            <a:endParaRPr lang="en-US">
              <a:solidFill>
                <a:srgbClr val="00B050"/>
              </a:solidFill>
            </a:endParaRPr>
          </a:p>
        </p:txBody>
      </p:sp>
      <p:grpSp>
        <p:nvGrpSpPr>
          <p:cNvPr id="21" name="Group 20">
            <a:extLst>
              <a:ext uri="{FF2B5EF4-FFF2-40B4-BE49-F238E27FC236}">
                <a16:creationId xmlns:a16="http://schemas.microsoft.com/office/drawing/2014/main" id="{A25FBDD7-96F9-4505-9E96-EC4FE856C6F1}"/>
              </a:ext>
            </a:extLst>
          </p:cNvPr>
          <p:cNvGrpSpPr/>
          <p:nvPr/>
        </p:nvGrpSpPr>
        <p:grpSpPr>
          <a:xfrm>
            <a:off x="3490479" y="5071971"/>
            <a:ext cx="5857875" cy="1286543"/>
            <a:chOff x="3490479" y="5071971"/>
            <a:chExt cx="5857875" cy="1286543"/>
          </a:xfrm>
        </p:grpSpPr>
        <p:pic>
          <p:nvPicPr>
            <p:cNvPr id="11" name="Picture 10">
              <a:extLst>
                <a:ext uri="{FF2B5EF4-FFF2-40B4-BE49-F238E27FC236}">
                  <a16:creationId xmlns:a16="http://schemas.microsoft.com/office/drawing/2014/main" id="{D9DCEC72-A781-4DBD-9041-C13377F01BBD}"/>
                </a:ext>
              </a:extLst>
            </p:cNvPr>
            <p:cNvPicPr>
              <a:picLocks noChangeAspect="1"/>
            </p:cNvPicPr>
            <p:nvPr/>
          </p:nvPicPr>
          <p:blipFill>
            <a:blip r:embed="rId4"/>
            <a:stretch>
              <a:fillRect/>
            </a:stretch>
          </p:blipFill>
          <p:spPr>
            <a:xfrm>
              <a:off x="3490479" y="5071971"/>
              <a:ext cx="5857875" cy="1286543"/>
            </a:xfrm>
            <a:prstGeom prst="rect">
              <a:avLst/>
            </a:prstGeom>
          </p:spPr>
        </p:pic>
        <p:sp>
          <p:nvSpPr>
            <p:cNvPr id="16" name="TextBox 15">
              <a:extLst>
                <a:ext uri="{FF2B5EF4-FFF2-40B4-BE49-F238E27FC236}">
                  <a16:creationId xmlns:a16="http://schemas.microsoft.com/office/drawing/2014/main" id="{2D8D9B4E-CC1F-4698-A8BF-96D05A0FBEE6}"/>
                </a:ext>
              </a:extLst>
            </p:cNvPr>
            <p:cNvSpPr txBox="1"/>
            <p:nvPr/>
          </p:nvSpPr>
          <p:spPr>
            <a:xfrm>
              <a:off x="8997987" y="5894549"/>
              <a:ext cx="325315" cy="369332"/>
            </a:xfrm>
            <a:prstGeom prst="rect">
              <a:avLst/>
            </a:prstGeom>
            <a:noFill/>
          </p:spPr>
          <p:txBody>
            <a:bodyPr wrap="square" rtlCol="0">
              <a:spAutoFit/>
            </a:bodyPr>
            <a:lstStyle/>
            <a:p>
              <a:r>
                <a:rPr lang="en-US">
                  <a:solidFill>
                    <a:srgbClr val="FF0000"/>
                  </a:solidFill>
                </a:rPr>
                <a:t>3</a:t>
              </a:r>
            </a:p>
          </p:txBody>
        </p:sp>
        <p:sp>
          <p:nvSpPr>
            <p:cNvPr id="13" name="Oval 12">
              <a:extLst>
                <a:ext uri="{FF2B5EF4-FFF2-40B4-BE49-F238E27FC236}">
                  <a16:creationId xmlns:a16="http://schemas.microsoft.com/office/drawing/2014/main" id="{4D3E0011-DDAD-49A3-8463-A8628465AA2A}"/>
                </a:ext>
              </a:extLst>
            </p:cNvPr>
            <p:cNvSpPr/>
            <p:nvPr/>
          </p:nvSpPr>
          <p:spPr>
            <a:xfrm>
              <a:off x="8968285" y="5951831"/>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6D1D9E08-24FD-47AF-8ECC-B075A12724EE}"/>
              </a:ext>
            </a:extLst>
          </p:cNvPr>
          <p:cNvPicPr>
            <a:picLocks noChangeAspect="1"/>
          </p:cNvPicPr>
          <p:nvPr/>
        </p:nvPicPr>
        <p:blipFill>
          <a:blip r:embed="rId5"/>
          <a:stretch>
            <a:fillRect/>
          </a:stretch>
        </p:blipFill>
        <p:spPr>
          <a:xfrm>
            <a:off x="-1" y="-1"/>
            <a:ext cx="3456289" cy="901875"/>
          </a:xfrm>
          <a:prstGeom prst="rect">
            <a:avLst/>
          </a:prstGeom>
        </p:spPr>
      </p:pic>
      <p:grpSp>
        <p:nvGrpSpPr>
          <p:cNvPr id="20" name="Group 19">
            <a:extLst>
              <a:ext uri="{FF2B5EF4-FFF2-40B4-BE49-F238E27FC236}">
                <a16:creationId xmlns:a16="http://schemas.microsoft.com/office/drawing/2014/main" id="{A34A4F7A-E963-4545-A16F-3807A715A56D}"/>
              </a:ext>
            </a:extLst>
          </p:cNvPr>
          <p:cNvGrpSpPr/>
          <p:nvPr/>
        </p:nvGrpSpPr>
        <p:grpSpPr>
          <a:xfrm>
            <a:off x="3490479" y="3343620"/>
            <a:ext cx="5857875" cy="1594917"/>
            <a:chOff x="3490479" y="3343620"/>
            <a:chExt cx="5857875" cy="1594917"/>
          </a:xfrm>
        </p:grpSpPr>
        <p:pic>
          <p:nvPicPr>
            <p:cNvPr id="10" name="Picture 9">
              <a:extLst>
                <a:ext uri="{FF2B5EF4-FFF2-40B4-BE49-F238E27FC236}">
                  <a16:creationId xmlns:a16="http://schemas.microsoft.com/office/drawing/2014/main" id="{336DDBE9-518F-44D7-AAD7-EEB23ED00BE3}"/>
                </a:ext>
              </a:extLst>
            </p:cNvPr>
            <p:cNvPicPr>
              <a:picLocks noChangeAspect="1"/>
            </p:cNvPicPr>
            <p:nvPr/>
          </p:nvPicPr>
          <p:blipFill>
            <a:blip r:embed="rId6"/>
            <a:stretch>
              <a:fillRect/>
            </a:stretch>
          </p:blipFill>
          <p:spPr>
            <a:xfrm>
              <a:off x="3490479" y="3343620"/>
              <a:ext cx="5857875" cy="1594917"/>
            </a:xfrm>
            <a:prstGeom prst="rect">
              <a:avLst/>
            </a:prstGeom>
          </p:spPr>
        </p:pic>
        <p:sp>
          <p:nvSpPr>
            <p:cNvPr id="15" name="TextBox 14">
              <a:extLst>
                <a:ext uri="{FF2B5EF4-FFF2-40B4-BE49-F238E27FC236}">
                  <a16:creationId xmlns:a16="http://schemas.microsoft.com/office/drawing/2014/main" id="{8F228254-A4D4-4B74-B4F3-C5506AB93C55}"/>
                </a:ext>
              </a:extLst>
            </p:cNvPr>
            <p:cNvSpPr txBox="1"/>
            <p:nvPr/>
          </p:nvSpPr>
          <p:spPr>
            <a:xfrm>
              <a:off x="8976873" y="4451256"/>
              <a:ext cx="325315" cy="369332"/>
            </a:xfrm>
            <a:prstGeom prst="rect">
              <a:avLst/>
            </a:prstGeom>
            <a:noFill/>
          </p:spPr>
          <p:txBody>
            <a:bodyPr wrap="square" rtlCol="0">
              <a:spAutoFit/>
            </a:bodyPr>
            <a:lstStyle/>
            <a:p>
              <a:r>
                <a:rPr lang="en-US">
                  <a:solidFill>
                    <a:srgbClr val="FF0000"/>
                  </a:solidFill>
                </a:rPr>
                <a:t>2</a:t>
              </a:r>
            </a:p>
          </p:txBody>
        </p:sp>
        <p:sp>
          <p:nvSpPr>
            <p:cNvPr id="17" name="Oval 16">
              <a:extLst>
                <a:ext uri="{FF2B5EF4-FFF2-40B4-BE49-F238E27FC236}">
                  <a16:creationId xmlns:a16="http://schemas.microsoft.com/office/drawing/2014/main" id="{DB293A3D-1CE7-40D4-8AD2-778389279D23}"/>
                </a:ext>
              </a:extLst>
            </p:cNvPr>
            <p:cNvSpPr/>
            <p:nvPr/>
          </p:nvSpPr>
          <p:spPr>
            <a:xfrm>
              <a:off x="8955759" y="4498122"/>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CB1B344-C6F8-4D4B-A808-163864EBF892}"/>
              </a:ext>
            </a:extLst>
          </p:cNvPr>
          <p:cNvGrpSpPr/>
          <p:nvPr/>
        </p:nvGrpSpPr>
        <p:grpSpPr>
          <a:xfrm>
            <a:off x="3495709" y="1881338"/>
            <a:ext cx="5857875" cy="1362075"/>
            <a:chOff x="3495709" y="1881338"/>
            <a:chExt cx="5857875" cy="1362075"/>
          </a:xfrm>
        </p:grpSpPr>
        <p:pic>
          <p:nvPicPr>
            <p:cNvPr id="9" name="Picture 8">
              <a:extLst>
                <a:ext uri="{FF2B5EF4-FFF2-40B4-BE49-F238E27FC236}">
                  <a16:creationId xmlns:a16="http://schemas.microsoft.com/office/drawing/2014/main" id="{4EB7EE7D-D2EB-4646-AD01-B44D856989D8}"/>
                </a:ext>
              </a:extLst>
            </p:cNvPr>
            <p:cNvPicPr>
              <a:picLocks noChangeAspect="1"/>
            </p:cNvPicPr>
            <p:nvPr/>
          </p:nvPicPr>
          <p:blipFill>
            <a:blip r:embed="rId7"/>
            <a:stretch>
              <a:fillRect/>
            </a:stretch>
          </p:blipFill>
          <p:spPr>
            <a:xfrm>
              <a:off x="3495709" y="1881338"/>
              <a:ext cx="5857875" cy="1362075"/>
            </a:xfrm>
            <a:prstGeom prst="rect">
              <a:avLst/>
            </a:prstGeom>
          </p:spPr>
        </p:pic>
        <p:sp>
          <p:nvSpPr>
            <p:cNvPr id="14" name="TextBox 13">
              <a:extLst>
                <a:ext uri="{FF2B5EF4-FFF2-40B4-BE49-F238E27FC236}">
                  <a16:creationId xmlns:a16="http://schemas.microsoft.com/office/drawing/2014/main" id="{BBF9422C-14C4-43DD-A470-71CEE1948CE5}"/>
                </a:ext>
              </a:extLst>
            </p:cNvPr>
            <p:cNvSpPr txBox="1"/>
            <p:nvPr/>
          </p:nvSpPr>
          <p:spPr>
            <a:xfrm>
              <a:off x="8990339" y="2820853"/>
              <a:ext cx="325315" cy="369332"/>
            </a:xfrm>
            <a:prstGeom prst="rect">
              <a:avLst/>
            </a:prstGeom>
            <a:noFill/>
          </p:spPr>
          <p:txBody>
            <a:bodyPr wrap="square" rtlCol="0">
              <a:spAutoFit/>
            </a:bodyPr>
            <a:lstStyle/>
            <a:p>
              <a:r>
                <a:rPr lang="en-US">
                  <a:solidFill>
                    <a:srgbClr val="FF0000"/>
                  </a:solidFill>
                </a:rPr>
                <a:t>1</a:t>
              </a:r>
            </a:p>
          </p:txBody>
        </p:sp>
        <p:sp>
          <p:nvSpPr>
            <p:cNvPr id="18" name="Oval 17">
              <a:extLst>
                <a:ext uri="{FF2B5EF4-FFF2-40B4-BE49-F238E27FC236}">
                  <a16:creationId xmlns:a16="http://schemas.microsoft.com/office/drawing/2014/main" id="{1F3E3E5A-72FD-42E6-84A8-45D87B99837F}"/>
                </a:ext>
              </a:extLst>
            </p:cNvPr>
            <p:cNvSpPr/>
            <p:nvPr/>
          </p:nvSpPr>
          <p:spPr>
            <a:xfrm>
              <a:off x="8952604" y="2865065"/>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22020BA2-0052-4213-9AA1-255542F9028B}"/>
              </a:ext>
            </a:extLst>
          </p:cNvPr>
          <p:cNvSpPr/>
          <p:nvPr/>
        </p:nvSpPr>
        <p:spPr>
          <a:xfrm>
            <a:off x="9242289" y="1981773"/>
            <a:ext cx="1841307" cy="523659"/>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275303"/>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3DC283-A425-5166-E31D-AE37A8CE09B9}"/>
              </a:ext>
            </a:extLst>
          </p:cNvPr>
          <p:cNvPicPr>
            <a:picLocks noChangeAspect="1"/>
          </p:cNvPicPr>
          <p:nvPr/>
        </p:nvPicPr>
        <p:blipFill>
          <a:blip r:embed="rId3"/>
          <a:stretch>
            <a:fillRect/>
          </a:stretch>
        </p:blipFill>
        <p:spPr>
          <a:xfrm>
            <a:off x="3586346" y="180658"/>
            <a:ext cx="8531207" cy="5001052"/>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a:xfrm>
            <a:off x="74447" y="1123837"/>
            <a:ext cx="3330644" cy="4601183"/>
          </a:xfrm>
        </p:spPr>
        <p:txBody>
          <a:bodyPr>
            <a:normAutofit/>
          </a:bodyPr>
          <a:lstStyle/>
          <a:p>
            <a:r>
              <a:rPr lang="en-US" sz="3200"/>
              <a:t>Configuración del EPP: la </a:t>
            </a:r>
            <a:r>
              <a:rPr lang="en-US" sz="3200" err="1"/>
              <a:t>página</a:t>
            </a:r>
            <a:r>
              <a:rPr lang="en-US" sz="3200"/>
              <a:t> </a:t>
            </a:r>
            <a:r>
              <a:rPr lang="en-US" sz="3200" b="1" i="1" u="sng" err="1"/>
              <a:t>Definir</a:t>
            </a:r>
            <a:r>
              <a:rPr lang="en-US" sz="3200" b="1" i="1" u="sng"/>
              <a:t> Epi </a:t>
            </a:r>
            <a:br>
              <a:rPr lang="en-US"/>
            </a:br>
            <a:br>
              <a:rPr lang="en-US"/>
            </a:br>
            <a:r>
              <a:rPr lang="en-US" sz="2800"/>
              <a:t>Revise la estructura epidémica y </a:t>
            </a:r>
            <a:br>
              <a:rPr lang="en-US" sz="2800"/>
            </a:br>
            <a:r>
              <a:rPr lang="en-US" sz="2800"/>
              <a:t>características de la subpoblación</a:t>
            </a:r>
            <a:br>
              <a:rPr lang="en-US" sz="2800"/>
            </a:br>
            <a:endParaRPr lang="en-US"/>
          </a:p>
        </p:txBody>
      </p:sp>
      <p:pic>
        <p:nvPicPr>
          <p:cNvPr id="6" name="Picture 5">
            <a:extLst>
              <a:ext uri="{FF2B5EF4-FFF2-40B4-BE49-F238E27FC236}">
                <a16:creationId xmlns:a16="http://schemas.microsoft.com/office/drawing/2014/main" id="{A526C900-FB35-4865-B26B-B3B53CFDDBB0}"/>
              </a:ext>
            </a:extLst>
          </p:cNvPr>
          <p:cNvPicPr>
            <a:picLocks noChangeAspect="1"/>
          </p:cNvPicPr>
          <p:nvPr/>
        </p:nvPicPr>
        <p:blipFill rotWithShape="1">
          <a:blip r:embed="rId4"/>
          <a:srcRect l="1" t="57762" r="42613" b="2771"/>
          <a:stretch/>
        </p:blipFill>
        <p:spPr>
          <a:xfrm>
            <a:off x="-1" y="546410"/>
            <a:ext cx="3445329" cy="253690"/>
          </a:xfrm>
          <a:prstGeom prst="rect">
            <a:avLst/>
          </a:prstGeom>
        </p:spPr>
      </p:pic>
      <p:cxnSp>
        <p:nvCxnSpPr>
          <p:cNvPr id="10" name="Straight Arrow Connector 9">
            <a:extLst>
              <a:ext uri="{FF2B5EF4-FFF2-40B4-BE49-F238E27FC236}">
                <a16:creationId xmlns:a16="http://schemas.microsoft.com/office/drawing/2014/main" id="{2CF53504-3DB6-4B9C-9F98-29873FDD0EEA}"/>
              </a:ext>
            </a:extLst>
          </p:cNvPr>
          <p:cNvCxnSpPr>
            <a:cxnSpLocks/>
          </p:cNvCxnSpPr>
          <p:nvPr/>
        </p:nvCxnSpPr>
        <p:spPr>
          <a:xfrm flipH="1">
            <a:off x="8088564" y="1123837"/>
            <a:ext cx="2388034" cy="2468449"/>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F1BB03A-5C6E-4B7B-9048-FF0AB5BAB53E}"/>
              </a:ext>
            </a:extLst>
          </p:cNvPr>
          <p:cNvPicPr>
            <a:picLocks noChangeAspect="1"/>
          </p:cNvPicPr>
          <p:nvPr/>
        </p:nvPicPr>
        <p:blipFill>
          <a:blip r:embed="rId5"/>
          <a:stretch>
            <a:fillRect/>
          </a:stretch>
        </p:blipFill>
        <p:spPr>
          <a:xfrm>
            <a:off x="8088564" y="5655731"/>
            <a:ext cx="2982275" cy="523484"/>
          </a:xfrm>
          <a:prstGeom prst="rect">
            <a:avLst/>
          </a:prstGeom>
        </p:spPr>
      </p:pic>
      <p:cxnSp>
        <p:nvCxnSpPr>
          <p:cNvPr id="17" name="Straight Arrow Connector 16">
            <a:extLst>
              <a:ext uri="{FF2B5EF4-FFF2-40B4-BE49-F238E27FC236}">
                <a16:creationId xmlns:a16="http://schemas.microsoft.com/office/drawing/2014/main" id="{1D7827EA-B316-4DBF-A7D8-6054426A0670}"/>
              </a:ext>
            </a:extLst>
          </p:cNvPr>
          <p:cNvCxnSpPr>
            <a:cxnSpLocks/>
          </p:cNvCxnSpPr>
          <p:nvPr/>
        </p:nvCxnSpPr>
        <p:spPr>
          <a:xfrm flipH="1">
            <a:off x="10619438" y="4655816"/>
            <a:ext cx="354599" cy="93038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BD86407-A59C-4B26-8C0C-153F1EBE2640}"/>
              </a:ext>
            </a:extLst>
          </p:cNvPr>
          <p:cNvSpPr/>
          <p:nvPr/>
        </p:nvSpPr>
        <p:spPr>
          <a:xfrm>
            <a:off x="7661993" y="5517263"/>
            <a:ext cx="3768006" cy="825191"/>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0E1470-920A-28DF-B5A0-21CAD4D1E677}"/>
              </a:ext>
            </a:extLst>
          </p:cNvPr>
          <p:cNvPicPr>
            <a:picLocks noChangeAspect="1"/>
          </p:cNvPicPr>
          <p:nvPr/>
        </p:nvPicPr>
        <p:blipFill>
          <a:blip r:embed="rId6"/>
          <a:stretch>
            <a:fillRect/>
          </a:stretch>
        </p:blipFill>
        <p:spPr>
          <a:xfrm>
            <a:off x="3482293" y="3925110"/>
            <a:ext cx="2126170" cy="1323202"/>
          </a:xfrm>
          <a:prstGeom prst="rect">
            <a:avLst/>
          </a:prstGeom>
          <a:ln w="38100">
            <a:solidFill>
              <a:srgbClr val="C00000"/>
            </a:solidFill>
          </a:ln>
        </p:spPr>
      </p:pic>
      <p:pic>
        <p:nvPicPr>
          <p:cNvPr id="11" name="Picture 10">
            <a:extLst>
              <a:ext uri="{FF2B5EF4-FFF2-40B4-BE49-F238E27FC236}">
                <a16:creationId xmlns:a16="http://schemas.microsoft.com/office/drawing/2014/main" id="{3EAC7A53-113D-3623-73FA-960FAB36ACE0}"/>
              </a:ext>
            </a:extLst>
          </p:cNvPr>
          <p:cNvPicPr>
            <a:picLocks noChangeAspect="1"/>
          </p:cNvPicPr>
          <p:nvPr/>
        </p:nvPicPr>
        <p:blipFill>
          <a:blip r:embed="rId7"/>
          <a:stretch>
            <a:fillRect/>
          </a:stretch>
        </p:blipFill>
        <p:spPr>
          <a:xfrm>
            <a:off x="5076731" y="4644067"/>
            <a:ext cx="1780952" cy="2161905"/>
          </a:xfrm>
          <a:prstGeom prst="rect">
            <a:avLst/>
          </a:prstGeom>
          <a:ln w="38100">
            <a:solidFill>
              <a:srgbClr val="C00000"/>
            </a:solidFill>
          </a:ln>
        </p:spPr>
      </p:pic>
      <p:pic>
        <p:nvPicPr>
          <p:cNvPr id="13" name="Picture 12">
            <a:extLst>
              <a:ext uri="{FF2B5EF4-FFF2-40B4-BE49-F238E27FC236}">
                <a16:creationId xmlns:a16="http://schemas.microsoft.com/office/drawing/2014/main" id="{1149016A-BE59-1C8E-5BD7-EC20A179BFE9}"/>
              </a:ext>
            </a:extLst>
          </p:cNvPr>
          <p:cNvPicPr>
            <a:picLocks noChangeAspect="1"/>
          </p:cNvPicPr>
          <p:nvPr/>
        </p:nvPicPr>
        <p:blipFill>
          <a:blip r:embed="rId8"/>
          <a:stretch>
            <a:fillRect/>
          </a:stretch>
        </p:blipFill>
        <p:spPr>
          <a:xfrm>
            <a:off x="6702238" y="3795066"/>
            <a:ext cx="2177375" cy="1386644"/>
          </a:xfrm>
          <a:prstGeom prst="rect">
            <a:avLst/>
          </a:prstGeom>
          <a:ln w="38100">
            <a:solidFill>
              <a:srgbClr val="C00000"/>
            </a:solidFill>
          </a:ln>
        </p:spPr>
      </p:pic>
    </p:spTree>
    <p:extLst>
      <p:ext uri="{BB962C8B-B14F-4D97-AF65-F5344CB8AC3E}">
        <p14:creationId xmlns:p14="http://schemas.microsoft.com/office/powerpoint/2010/main" val="1042710575"/>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26626" y="1053157"/>
            <a:ext cx="3482251" cy="2202371"/>
          </a:xfrm>
        </p:spPr>
        <p:txBody>
          <a:bodyPr>
            <a:normAutofit fontScale="90000"/>
          </a:bodyPr>
          <a:lstStyle/>
          <a:p>
            <a:r>
              <a:rPr lang="en-US"/>
              <a:t>Configuración del EPP: </a:t>
            </a:r>
            <a:r>
              <a:rPr lang="en-US" err="1"/>
              <a:t>página</a:t>
            </a:r>
            <a:r>
              <a:rPr lang="en-US"/>
              <a:t> </a:t>
            </a:r>
            <a:br>
              <a:rPr lang="en-US"/>
            </a:br>
            <a:r>
              <a:rPr lang="en-US" b="1" i="1" u="sng" err="1"/>
              <a:t>Definir</a:t>
            </a:r>
            <a:r>
              <a:rPr lang="en-US" b="1" i="1" u="sng"/>
              <a:t> Pops</a:t>
            </a:r>
            <a:br>
              <a:rPr lang="en-US"/>
            </a:br>
            <a:r>
              <a:rPr lang="en-US"/>
              <a:t>3 cosas clave </a:t>
            </a:r>
            <a:r>
              <a:rPr lang="en-US" err="1"/>
              <a:t>configuradas</a:t>
            </a:r>
            <a:r>
              <a:rPr lang="en-US"/>
              <a:t>, para </a:t>
            </a:r>
            <a:r>
              <a:rPr lang="en-US" err="1"/>
              <a:t>cada</a:t>
            </a:r>
            <a:r>
              <a:rPr lang="en-US"/>
              <a:t> </a:t>
            </a:r>
            <a:r>
              <a:rPr lang="en-US" err="1"/>
              <a:t>subpoblación</a:t>
            </a:r>
            <a:r>
              <a:rPr lang="en-US"/>
              <a:t>:</a:t>
            </a:r>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3"/>
          <a:srcRect t="59862"/>
          <a:stretch/>
        </p:blipFill>
        <p:spPr>
          <a:xfrm>
            <a:off x="0" y="557561"/>
            <a:ext cx="3429000" cy="238500"/>
          </a:xfrm>
          <a:prstGeom prst="rect">
            <a:avLst/>
          </a:prstGeom>
        </p:spPr>
      </p:pic>
      <p:sp>
        <p:nvSpPr>
          <p:cNvPr id="15" name="TextBox 14">
            <a:extLst>
              <a:ext uri="{FF2B5EF4-FFF2-40B4-BE49-F238E27FC236}">
                <a16:creationId xmlns:a16="http://schemas.microsoft.com/office/drawing/2014/main" id="{076CFFE3-79A5-438E-82A1-180A4B666C67}"/>
              </a:ext>
            </a:extLst>
          </p:cNvPr>
          <p:cNvSpPr txBox="1"/>
          <p:nvPr/>
        </p:nvSpPr>
        <p:spPr>
          <a:xfrm>
            <a:off x="57446" y="3737679"/>
            <a:ext cx="3314106" cy="1754326"/>
          </a:xfrm>
          <a:prstGeom prst="rect">
            <a:avLst/>
          </a:prstGeom>
          <a:noFill/>
        </p:spPr>
        <p:txBody>
          <a:bodyPr wrap="square" rtlCol="0">
            <a:spAutoFit/>
          </a:bodyPr>
          <a:lstStyle/>
          <a:p>
            <a:pPr marL="180975" indent="-180975">
              <a:buFont typeface="+mj-lt"/>
              <a:buAutoNum type="arabicPeriod"/>
            </a:pPr>
            <a:r>
              <a:rPr lang="en-US" err="1">
                <a:solidFill>
                  <a:schemeClr val="bg1"/>
                </a:solidFill>
                <a:latin typeface="Arial" panose="020B0604020202020204" pitchFamily="34" charset="0"/>
                <a:cs typeface="Arial" panose="020B0604020202020204" pitchFamily="34" charset="0"/>
              </a:rPr>
              <a:t>Tamaño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estimado</a:t>
            </a:r>
            <a:r>
              <a:rPr lang="en-US">
                <a:solidFill>
                  <a:schemeClr val="bg1"/>
                </a:solidFill>
                <a:latin typeface="Arial" panose="020B0604020202020204" pitchFamily="34" charset="0"/>
                <a:cs typeface="Arial" panose="020B0604020202020204" pitchFamily="34" charset="0"/>
              </a:rPr>
              <a:t> del </a:t>
            </a:r>
            <a:r>
              <a:rPr lang="en-US" err="1">
                <a:solidFill>
                  <a:schemeClr val="bg1"/>
                </a:solidFill>
                <a:latin typeface="Arial" panose="020B0604020202020204" pitchFamily="34" charset="0"/>
                <a:cs typeface="Arial" panose="020B0604020202020204" pitchFamily="34" charset="0"/>
              </a:rPr>
              <a:t>grupo</a:t>
            </a:r>
            <a:br>
              <a:rPr lang="en-US">
                <a:solidFill>
                  <a:schemeClr val="bg1"/>
                </a:solidFill>
                <a:latin typeface="Arial" panose="020B0604020202020204" pitchFamily="34" charset="0"/>
                <a:cs typeface="Arial" panose="020B0604020202020204" pitchFamily="34" charset="0"/>
              </a:rPr>
            </a:br>
            <a:endParaRPr lang="en-US" sz="1800" b="1">
              <a:solidFill>
                <a:schemeClr val="bg1"/>
              </a:solidFill>
              <a:latin typeface="Arial" panose="020B0604020202020204" pitchFamily="34" charset="0"/>
              <a:cs typeface="Arial" panose="020B0604020202020204" pitchFamily="34" charset="0"/>
            </a:endParaRPr>
          </a:p>
          <a:p>
            <a:pPr marL="180975" indent="-180975">
              <a:buFont typeface="+mj-lt"/>
              <a:buAutoNum type="arabicPeriod"/>
            </a:pPr>
            <a:r>
              <a:rPr lang="en-US" sz="1800" b="1">
                <a:solidFill>
                  <a:schemeClr val="bg1"/>
                </a:solidFill>
                <a:latin typeface="Arial" panose="020B0604020202020204" pitchFamily="34" charset="0"/>
                <a:cs typeface="Arial" panose="020B0604020202020204" pitchFamily="34" charset="0"/>
              </a:rPr>
              <a:t>Porcentaje de hombres </a:t>
            </a:r>
            <a:br>
              <a:rPr lang="en-US" sz="1800">
                <a:solidFill>
                  <a:schemeClr val="bg1"/>
                </a:solidFill>
                <a:latin typeface="Arial" panose="020B0604020202020204" pitchFamily="34" charset="0"/>
                <a:cs typeface="Arial" panose="020B0604020202020204" pitchFamily="34" charset="0"/>
              </a:rPr>
            </a:br>
            <a:endParaRPr lang="en-US" sz="1800">
              <a:solidFill>
                <a:schemeClr val="bg1"/>
              </a:solidFill>
              <a:latin typeface="Arial" panose="020B0604020202020204" pitchFamily="34" charset="0"/>
              <a:cs typeface="Arial" panose="020B0604020202020204" pitchFamily="34" charset="0"/>
            </a:endParaRPr>
          </a:p>
          <a:p>
            <a:pPr marL="180975" indent="-180975">
              <a:buFont typeface="+mj-lt"/>
              <a:buAutoNum type="arabicPeriod"/>
            </a:pPr>
            <a:r>
              <a:rPr lang="en-US">
                <a:solidFill>
                  <a:schemeClr val="bg1"/>
                </a:solidFill>
                <a:latin typeface="Arial" panose="020B0604020202020204" pitchFamily="34" charset="0"/>
                <a:cs typeface="Arial" panose="020B0604020202020204" pitchFamily="34" charset="0"/>
              </a:rPr>
              <a:t>Variables de </a:t>
            </a:r>
            <a:r>
              <a:rPr lang="en-US" b="1" err="1">
                <a:solidFill>
                  <a:schemeClr val="bg1"/>
                </a:solidFill>
                <a:latin typeface="Arial" panose="020B0604020202020204" pitchFamily="34" charset="0"/>
                <a:cs typeface="Arial" panose="020B0604020202020204" pitchFamily="34" charset="0"/>
              </a:rPr>
              <a:t>rotación</a:t>
            </a:r>
            <a:r>
              <a:rPr lang="en-US" b="1">
                <a:solidFill>
                  <a:schemeClr val="bg1"/>
                </a:solidFill>
                <a:latin typeface="Arial" panose="020B0604020202020204" pitchFamily="34" charset="0"/>
                <a:cs typeface="Arial" panose="020B0604020202020204" pitchFamily="34" charset="0"/>
              </a:rPr>
              <a:t> </a:t>
            </a:r>
            <a:br>
              <a:rPr lang="en-US" b="1">
                <a:solidFill>
                  <a:schemeClr val="bg1"/>
                </a:solidFill>
                <a:latin typeface="Arial" panose="020B0604020202020204" pitchFamily="34" charset="0"/>
                <a:cs typeface="Arial" panose="020B0604020202020204" pitchFamily="34" charset="0"/>
              </a:rPr>
            </a:br>
            <a:r>
              <a:rPr lang="en-US">
                <a:solidFill>
                  <a:schemeClr val="bg1"/>
                </a:solidFill>
                <a:latin typeface="Arial" panose="020B0604020202020204" pitchFamily="34" charset="0"/>
                <a:cs typeface="Arial" panose="020B0604020202020204" pitchFamily="34" charset="0"/>
              </a:rPr>
              <a:t>entre </a:t>
            </a:r>
            <a:r>
              <a:rPr lang="en-US" err="1">
                <a:solidFill>
                  <a:schemeClr val="bg1"/>
                </a:solidFill>
                <a:latin typeface="Arial" panose="020B0604020202020204" pitchFamily="34" charset="0"/>
                <a:cs typeface="Arial" panose="020B0604020202020204" pitchFamily="34" charset="0"/>
              </a:rPr>
              <a:t>poblaciones</a:t>
            </a:r>
            <a:endParaRPr lang="en-US">
              <a:solidFill>
                <a:schemeClr val="bg1"/>
              </a:solidFill>
            </a:endParaRPr>
          </a:p>
        </p:txBody>
      </p:sp>
      <p:grpSp>
        <p:nvGrpSpPr>
          <p:cNvPr id="9" name="Group 8">
            <a:extLst>
              <a:ext uri="{FF2B5EF4-FFF2-40B4-BE49-F238E27FC236}">
                <a16:creationId xmlns:a16="http://schemas.microsoft.com/office/drawing/2014/main" id="{8EC0A503-33C1-BA5F-7FDC-E7055C51FDF0}"/>
              </a:ext>
            </a:extLst>
          </p:cNvPr>
          <p:cNvGrpSpPr/>
          <p:nvPr/>
        </p:nvGrpSpPr>
        <p:grpSpPr>
          <a:xfrm>
            <a:off x="3429000" y="189937"/>
            <a:ext cx="8763000" cy="6349086"/>
            <a:chOff x="3620276" y="730745"/>
            <a:chExt cx="8139784" cy="5538660"/>
          </a:xfrm>
        </p:grpSpPr>
        <p:pic>
          <p:nvPicPr>
            <p:cNvPr id="8" name="Picture 7">
              <a:extLst>
                <a:ext uri="{FF2B5EF4-FFF2-40B4-BE49-F238E27FC236}">
                  <a16:creationId xmlns:a16="http://schemas.microsoft.com/office/drawing/2014/main" id="{440248FE-C2F8-8321-20C8-4A6EF9F5FF32}"/>
                </a:ext>
              </a:extLst>
            </p:cNvPr>
            <p:cNvPicPr>
              <a:picLocks noChangeAspect="1"/>
            </p:cNvPicPr>
            <p:nvPr/>
          </p:nvPicPr>
          <p:blipFill>
            <a:blip r:embed="rId4"/>
            <a:stretch>
              <a:fillRect/>
            </a:stretch>
          </p:blipFill>
          <p:spPr>
            <a:xfrm>
              <a:off x="3620276" y="730745"/>
              <a:ext cx="8139784" cy="4771597"/>
            </a:xfrm>
            <a:prstGeom prst="rect">
              <a:avLst/>
            </a:prstGeom>
          </p:spPr>
        </p:pic>
        <p:grpSp>
          <p:nvGrpSpPr>
            <p:cNvPr id="25" name="Group 24">
              <a:extLst>
                <a:ext uri="{FF2B5EF4-FFF2-40B4-BE49-F238E27FC236}">
                  <a16:creationId xmlns:a16="http://schemas.microsoft.com/office/drawing/2014/main" id="{7A7AA741-F285-4912-9925-CD9C745235E0}"/>
                </a:ext>
              </a:extLst>
            </p:cNvPr>
            <p:cNvGrpSpPr/>
            <p:nvPr/>
          </p:nvGrpSpPr>
          <p:grpSpPr>
            <a:xfrm>
              <a:off x="3685592" y="2154343"/>
              <a:ext cx="8074468" cy="4115062"/>
              <a:chOff x="3685592" y="2154343"/>
              <a:chExt cx="8074468" cy="4115062"/>
            </a:xfrm>
          </p:grpSpPr>
          <p:pic>
            <p:nvPicPr>
              <p:cNvPr id="7" name="Picture 6">
                <a:extLst>
                  <a:ext uri="{FF2B5EF4-FFF2-40B4-BE49-F238E27FC236}">
                    <a16:creationId xmlns:a16="http://schemas.microsoft.com/office/drawing/2014/main" id="{A95B44C4-078E-4875-93A1-1D5FA9241FCA}"/>
                  </a:ext>
                </a:extLst>
              </p:cNvPr>
              <p:cNvPicPr>
                <a:picLocks noChangeAspect="1"/>
              </p:cNvPicPr>
              <p:nvPr/>
            </p:nvPicPr>
            <p:blipFill>
              <a:blip r:embed="rId5"/>
              <a:stretch>
                <a:fillRect/>
              </a:stretch>
            </p:blipFill>
            <p:spPr>
              <a:xfrm>
                <a:off x="5135243" y="5766226"/>
                <a:ext cx="3831018" cy="503179"/>
              </a:xfrm>
              <a:prstGeom prst="rect">
                <a:avLst/>
              </a:prstGeom>
              <a:ln w="38100">
                <a:solidFill>
                  <a:schemeClr val="accent1"/>
                </a:solidFill>
              </a:ln>
            </p:spPr>
          </p:pic>
          <p:cxnSp>
            <p:nvCxnSpPr>
              <p:cNvPr id="16" name="Straight Arrow Connector 15">
                <a:extLst>
                  <a:ext uri="{FF2B5EF4-FFF2-40B4-BE49-F238E27FC236}">
                    <a16:creationId xmlns:a16="http://schemas.microsoft.com/office/drawing/2014/main" id="{44753F15-6949-465C-B6A3-3135CEE21D58}"/>
                  </a:ext>
                </a:extLst>
              </p:cNvPr>
              <p:cNvCxnSpPr>
                <a:cxnSpLocks/>
              </p:cNvCxnSpPr>
              <p:nvPr/>
            </p:nvCxnSpPr>
            <p:spPr>
              <a:xfrm>
                <a:off x="4749282" y="2471584"/>
                <a:ext cx="1763485" cy="3253436"/>
              </a:xfrm>
              <a:prstGeom prst="straightConnector1">
                <a:avLst/>
              </a:prstGeom>
              <a:ln w="47625">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9F51CAA-26B6-4392-85A0-96F967671DE5}"/>
                  </a:ext>
                </a:extLst>
              </p:cNvPr>
              <p:cNvSpPr/>
              <p:nvPr/>
            </p:nvSpPr>
            <p:spPr>
              <a:xfrm>
                <a:off x="3685592" y="2154343"/>
                <a:ext cx="2127380" cy="317241"/>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1F0237FC-F9CF-4A84-B53E-912E1AE64ADD}"/>
                  </a:ext>
                </a:extLst>
              </p:cNvPr>
              <p:cNvSpPr/>
              <p:nvPr/>
            </p:nvSpPr>
            <p:spPr>
              <a:xfrm>
                <a:off x="9440840" y="2587847"/>
                <a:ext cx="2319220" cy="615820"/>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94173679"/>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20383F-4622-BB0E-6B5B-4550E1DE18BE}"/>
              </a:ext>
            </a:extLst>
          </p:cNvPr>
          <p:cNvPicPr>
            <a:picLocks noChangeAspect="1"/>
          </p:cNvPicPr>
          <p:nvPr/>
        </p:nvPicPr>
        <p:blipFill>
          <a:blip r:embed="rId3"/>
          <a:stretch>
            <a:fillRect/>
          </a:stretch>
        </p:blipFill>
        <p:spPr>
          <a:xfrm>
            <a:off x="3494316" y="849478"/>
            <a:ext cx="8634263" cy="5061465"/>
          </a:xfrm>
          <a:prstGeom prst="rect">
            <a:avLst/>
          </a:prstGeom>
        </p:spPr>
      </p:pic>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0" y="1111623"/>
            <a:ext cx="3188241" cy="1658471"/>
          </a:xfrm>
        </p:spPr>
        <p:txBody>
          <a:bodyPr>
            <a:noAutofit/>
          </a:bodyPr>
          <a:lstStyle/>
          <a:p>
            <a:r>
              <a:rPr lang="en-US" sz="2800"/>
              <a:t>Configuración del EPP: Página </a:t>
            </a:r>
            <a:r>
              <a:rPr lang="en-US" sz="2800" b="1" i="1" u="sng"/>
              <a:t>"Definir Pops</a:t>
            </a:r>
            <a:br>
              <a:rPr lang="en-US" sz="2800"/>
            </a:br>
            <a:br>
              <a:rPr lang="en-US" sz="2800"/>
            </a:br>
            <a:r>
              <a:rPr lang="en-US" sz="2400"/>
              <a:t>La pestaña "% Masculino y Rotación":</a:t>
            </a:r>
            <a:endParaRPr lang="en-US" sz="2800"/>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4"/>
          <a:srcRect t="59862"/>
          <a:stretch/>
        </p:blipFill>
        <p:spPr>
          <a:xfrm>
            <a:off x="0" y="557561"/>
            <a:ext cx="3429000" cy="238500"/>
          </a:xfrm>
          <a:prstGeom prst="rect">
            <a:avLst/>
          </a:prstGeom>
        </p:spPr>
      </p:pic>
      <p:sp>
        <p:nvSpPr>
          <p:cNvPr id="4" name="TextBox 3">
            <a:extLst>
              <a:ext uri="{FF2B5EF4-FFF2-40B4-BE49-F238E27FC236}">
                <a16:creationId xmlns:a16="http://schemas.microsoft.com/office/drawing/2014/main" id="{D1336B53-2560-667E-49F8-12CF38A83F2A}"/>
              </a:ext>
            </a:extLst>
          </p:cNvPr>
          <p:cNvSpPr txBox="1"/>
          <p:nvPr/>
        </p:nvSpPr>
        <p:spPr>
          <a:xfrm>
            <a:off x="0" y="3141710"/>
            <a:ext cx="3494316" cy="2893100"/>
          </a:xfrm>
          <a:prstGeom prst="rect">
            <a:avLst/>
          </a:prstGeom>
          <a:noFill/>
        </p:spPr>
        <p:txBody>
          <a:bodyPr wrap="square">
            <a:spAutoFit/>
          </a:bodyPr>
          <a:lstStyle/>
          <a:p>
            <a:pPr marL="273050" indent="-273050">
              <a:buFont typeface="+mj-lt"/>
              <a:buAutoNum type="arabicPeriod"/>
            </a:pPr>
            <a:r>
              <a:rPr lang="en-US" sz="1600">
                <a:solidFill>
                  <a:schemeClr val="bg1"/>
                </a:solidFill>
                <a:latin typeface="Arial" panose="020B0604020202020204" pitchFamily="34" charset="0"/>
                <a:cs typeface="Arial" panose="020B0604020202020204" pitchFamily="34" charset="0"/>
              </a:rPr>
              <a:t>% Masculino</a:t>
            </a:r>
          </a:p>
          <a:p>
            <a:pPr marL="273050" indent="-273050">
              <a:buFont typeface="+mj-lt"/>
              <a:buAutoNum type="arabicPeriod"/>
            </a:pPr>
            <a:r>
              <a:rPr lang="en-US" sz="1600" err="1">
                <a:solidFill>
                  <a:schemeClr val="bg1"/>
                </a:solidFill>
                <a:latin typeface="Arial" panose="020B0604020202020204" pitchFamily="34" charset="0"/>
                <a:cs typeface="Arial" panose="020B0604020202020204" pitchFamily="34" charset="0"/>
              </a:rPr>
              <a:t>Rotación</a:t>
            </a:r>
            <a:endParaRPr lang="en-US" sz="1600">
              <a:solidFill>
                <a:schemeClr val="bg1"/>
              </a:solidFill>
              <a:latin typeface="Arial" panose="020B0604020202020204" pitchFamily="34" charset="0"/>
              <a:cs typeface="Arial" panose="020B0604020202020204" pitchFamily="34" charset="0"/>
            </a:endParaRPr>
          </a:p>
          <a:p>
            <a:pPr marL="273050" indent="-273050">
              <a:buFont typeface="+mj-lt"/>
              <a:buAutoNum type="arabicPeriod"/>
            </a:pPr>
            <a:r>
              <a:rPr lang="en-US" sz="1600">
                <a:solidFill>
                  <a:schemeClr val="bg1"/>
                </a:solidFill>
                <a:latin typeface="Arial" panose="020B0604020202020204" pitchFamily="34" charset="0"/>
                <a:cs typeface="Arial" panose="020B0604020202020204" pitchFamily="34" charset="0"/>
              </a:rPr>
              <a:t>Años en el grupo</a:t>
            </a:r>
          </a:p>
          <a:p>
            <a:endParaRPr lang="en-US" sz="1600">
              <a:solidFill>
                <a:schemeClr val="bg1"/>
              </a:solidFill>
              <a:latin typeface="Arial" panose="020B0604020202020204" pitchFamily="34" charset="0"/>
              <a:cs typeface="Arial" panose="020B0604020202020204" pitchFamily="34" charset="0"/>
            </a:endParaRPr>
          </a:p>
          <a:p>
            <a:r>
              <a:rPr lang="en-US" sz="1600">
                <a:solidFill>
                  <a:schemeClr val="bg1"/>
                </a:solidFill>
                <a:latin typeface="Arial" panose="020B0604020202020204" pitchFamily="34" charset="0"/>
                <a:cs typeface="Arial" panose="020B0604020202020204" pitchFamily="34" charset="0"/>
              </a:rPr>
              <a:t>&amp; Para las personas que "pasan" de la sub </a:t>
            </a:r>
            <a:r>
              <a:rPr lang="en-US" sz="1600" err="1">
                <a:solidFill>
                  <a:schemeClr val="bg1"/>
                </a:solidFill>
                <a:latin typeface="Arial" panose="020B0604020202020204" pitchFamily="34" charset="0"/>
                <a:cs typeface="Arial" panose="020B0604020202020204" pitchFamily="34" charset="0"/>
              </a:rPr>
              <a:t>poblacion</a:t>
            </a:r>
            <a:r>
              <a:rPr lang="en-US" sz="1600">
                <a:solidFill>
                  <a:schemeClr val="bg1"/>
                </a:solidFill>
                <a:latin typeface="Arial" panose="020B0604020202020204" pitchFamily="34" charset="0"/>
                <a:cs typeface="Arial" panose="020B0604020202020204" pitchFamily="34" charset="0"/>
              </a:rPr>
              <a:t> a la población general y reasignan su prevalencia:</a:t>
            </a:r>
            <a:br>
              <a:rPr lang="en-US" sz="1600">
                <a:solidFill>
                  <a:schemeClr val="bg1"/>
                </a:solidFill>
                <a:latin typeface="Arial" panose="020B0604020202020204" pitchFamily="34" charset="0"/>
                <a:cs typeface="Arial" panose="020B0604020202020204" pitchFamily="34" charset="0"/>
              </a:rPr>
            </a:br>
            <a:endParaRPr lang="en-US" sz="1600">
              <a:solidFill>
                <a:schemeClr val="bg1"/>
              </a:solidFill>
              <a:latin typeface="Arial" panose="020B0604020202020204" pitchFamily="34" charset="0"/>
              <a:cs typeface="Arial" panose="020B0604020202020204" pitchFamily="34" charset="0"/>
            </a:endParaRPr>
          </a:p>
          <a:p>
            <a:pPr marL="265113" indent="-265113">
              <a:buFont typeface="+mj-lt"/>
              <a:buAutoNum type="arabicPeriod" startAt="4"/>
            </a:pPr>
            <a:r>
              <a:rPr lang="en-US" sz="1600">
                <a:solidFill>
                  <a:schemeClr val="bg1"/>
                </a:solidFill>
                <a:latin typeface="Arial" panose="020B0604020202020204" pitchFamily="34" charset="0"/>
                <a:cs typeface="Arial" panose="020B0604020202020204" pitchFamily="34" charset="0"/>
              </a:rPr>
              <a:t>Método de reasignación</a:t>
            </a:r>
          </a:p>
          <a:p>
            <a:pPr marL="265113" indent="-265113">
              <a:buFont typeface="+mj-lt"/>
              <a:buAutoNum type="arabicPeriod" startAt="4"/>
            </a:pPr>
            <a:r>
              <a:rPr lang="en-US" sz="1600">
                <a:solidFill>
                  <a:schemeClr val="bg1"/>
                </a:solidFill>
                <a:latin typeface="Arial" panose="020B0604020202020204" pitchFamily="34" charset="0"/>
                <a:cs typeface="Arial" panose="020B0604020202020204" pitchFamily="34" charset="0"/>
              </a:rPr>
              <a:t>Grupo al que asignar</a:t>
            </a:r>
            <a:br>
              <a:rPr lang="en-US" sz="1600">
                <a:latin typeface="Arial" panose="020B0604020202020204" pitchFamily="34" charset="0"/>
                <a:cs typeface="Arial" panose="020B0604020202020204" pitchFamily="34" charset="0"/>
              </a:rPr>
            </a:br>
            <a:endParaRPr lang="en-CH"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576568"/>
      </p:ext>
    </p:extLst>
  </p:cSld>
  <p:clrMapOvr>
    <a:masterClrMapping/>
  </p:clrMapOvr>
  <mc:AlternateContent xmlns:mc="http://schemas.openxmlformats.org/markup-compatibility/2006">
    <mc:Choice xmlns:p14="http://schemas.microsoft.com/office/powerpoint/2010/main" Requires="p14">
      <p:transition p14:dur="10" advTm="8255000"/>
    </mc:Choice>
    <mc:Fallback>
      <p:transition advTm="825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74246" y="1327638"/>
            <a:ext cx="3280507" cy="4397382"/>
          </a:xfrm>
        </p:spPr>
        <p:txBody>
          <a:bodyPr/>
          <a:lstStyle/>
          <a:p>
            <a:r>
              <a:rPr lang="en-US" sz="3200"/>
              <a:t>Configuración del EPP: </a:t>
            </a:r>
            <a:r>
              <a:rPr lang="en-US" sz="3200" err="1"/>
              <a:t>página</a:t>
            </a:r>
            <a:r>
              <a:rPr lang="en-US" sz="3200"/>
              <a:t> </a:t>
            </a:r>
            <a:r>
              <a:rPr lang="en-US" sz="3200" b="1" i="1" u="sng" err="1"/>
              <a:t>Definir</a:t>
            </a:r>
            <a:r>
              <a:rPr lang="en-US" sz="3200" b="1" i="1" u="sng"/>
              <a:t> Pops</a:t>
            </a:r>
            <a:br>
              <a:rPr lang="en-US"/>
            </a:br>
            <a:br>
              <a:rPr lang="en-US"/>
            </a:br>
            <a:r>
              <a:rPr lang="en-US" sz="2400"/>
              <a:t>Si la </a:t>
            </a:r>
            <a:r>
              <a:rPr lang="en-US" sz="2400" b="1"/>
              <a:t>población nacional </a:t>
            </a:r>
            <a:r>
              <a:rPr lang="en-US" sz="2400"/>
              <a:t>ha cambiado (por ejemplo, a WPP 2024) , utilice </a:t>
            </a:r>
            <a:br>
              <a:rPr lang="en-US" sz="2400"/>
            </a:br>
            <a:r>
              <a:rPr lang="en-US" sz="2400"/>
              <a:t>'Ajustar a población cambiada'</a:t>
            </a:r>
            <a:endParaRPr lang="en-US"/>
          </a:p>
        </p:txBody>
      </p:sp>
      <p:pic>
        <p:nvPicPr>
          <p:cNvPr id="12" name="Picture 11">
            <a:extLst>
              <a:ext uri="{FF2B5EF4-FFF2-40B4-BE49-F238E27FC236}">
                <a16:creationId xmlns:a16="http://schemas.microsoft.com/office/drawing/2014/main" id="{FBA75879-7645-4911-99A1-D3A8C65874B5}"/>
              </a:ext>
            </a:extLst>
          </p:cNvPr>
          <p:cNvPicPr>
            <a:picLocks noChangeAspect="1"/>
          </p:cNvPicPr>
          <p:nvPr/>
        </p:nvPicPr>
        <p:blipFill rotWithShape="1">
          <a:blip r:embed="rId3"/>
          <a:srcRect t="59862"/>
          <a:stretch/>
        </p:blipFill>
        <p:spPr>
          <a:xfrm>
            <a:off x="0" y="557561"/>
            <a:ext cx="3429000" cy="238500"/>
          </a:xfrm>
          <a:prstGeom prst="rect">
            <a:avLst/>
          </a:prstGeom>
        </p:spPr>
      </p:pic>
      <p:grpSp>
        <p:nvGrpSpPr>
          <p:cNvPr id="18" name="Group 17">
            <a:extLst>
              <a:ext uri="{FF2B5EF4-FFF2-40B4-BE49-F238E27FC236}">
                <a16:creationId xmlns:a16="http://schemas.microsoft.com/office/drawing/2014/main" id="{FFBD06CF-9EE8-485B-BCDA-70DF3C2A17F3}"/>
              </a:ext>
            </a:extLst>
          </p:cNvPr>
          <p:cNvGrpSpPr/>
          <p:nvPr/>
        </p:nvGrpSpPr>
        <p:grpSpPr>
          <a:xfrm>
            <a:off x="3599469" y="1327638"/>
            <a:ext cx="7872413" cy="4583792"/>
            <a:chOff x="3494086" y="1350901"/>
            <a:chExt cx="7872413" cy="4583792"/>
          </a:xfrm>
        </p:grpSpPr>
        <p:grpSp>
          <p:nvGrpSpPr>
            <p:cNvPr id="17" name="Group 16">
              <a:extLst>
                <a:ext uri="{FF2B5EF4-FFF2-40B4-BE49-F238E27FC236}">
                  <a16:creationId xmlns:a16="http://schemas.microsoft.com/office/drawing/2014/main" id="{7D2D0A04-CE08-433E-A3C3-A471CB80F663}"/>
                </a:ext>
              </a:extLst>
            </p:cNvPr>
            <p:cNvGrpSpPr/>
            <p:nvPr/>
          </p:nvGrpSpPr>
          <p:grpSpPr>
            <a:xfrm>
              <a:off x="3494086" y="1350901"/>
              <a:ext cx="7834993" cy="3215231"/>
              <a:chOff x="3531507" y="1819469"/>
              <a:chExt cx="7834993" cy="3215231"/>
            </a:xfrm>
          </p:grpSpPr>
          <p:pic>
            <p:nvPicPr>
              <p:cNvPr id="9" name="Picture 8">
                <a:extLst>
                  <a:ext uri="{FF2B5EF4-FFF2-40B4-BE49-F238E27FC236}">
                    <a16:creationId xmlns:a16="http://schemas.microsoft.com/office/drawing/2014/main" id="{C9E78F81-ABA8-400A-94D2-A92E6BA64897}"/>
                  </a:ext>
                </a:extLst>
              </p:cNvPr>
              <p:cNvPicPr>
                <a:picLocks noChangeAspect="1"/>
              </p:cNvPicPr>
              <p:nvPr/>
            </p:nvPicPr>
            <p:blipFill rotWithShape="1">
              <a:blip r:embed="rId4"/>
              <a:srcRect t="28186"/>
              <a:stretch/>
            </p:blipFill>
            <p:spPr>
              <a:xfrm>
                <a:off x="3531507" y="1819469"/>
                <a:ext cx="7834993" cy="3215231"/>
              </a:xfrm>
              <a:prstGeom prst="rect">
                <a:avLst/>
              </a:prstGeom>
            </p:spPr>
          </p:pic>
          <p:sp>
            <p:nvSpPr>
              <p:cNvPr id="13" name="Rectangle: Rounded Corners 12">
                <a:extLst>
                  <a:ext uri="{FF2B5EF4-FFF2-40B4-BE49-F238E27FC236}">
                    <a16:creationId xmlns:a16="http://schemas.microsoft.com/office/drawing/2014/main" id="{F82111DE-F4E7-4866-A74D-4E34250AA787}"/>
                  </a:ext>
                </a:extLst>
              </p:cNvPr>
              <p:cNvSpPr/>
              <p:nvPr/>
            </p:nvSpPr>
            <p:spPr>
              <a:xfrm>
                <a:off x="3606346" y="2939144"/>
                <a:ext cx="7685314" cy="489856"/>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0BE55C96-B6AC-453F-A9AC-99098BFB7630}"/>
                </a:ext>
              </a:extLst>
            </p:cNvPr>
            <p:cNvPicPr>
              <a:picLocks noChangeAspect="1"/>
            </p:cNvPicPr>
            <p:nvPr/>
          </p:nvPicPr>
          <p:blipFill>
            <a:blip r:embed="rId5"/>
            <a:stretch>
              <a:fillRect/>
            </a:stretch>
          </p:blipFill>
          <p:spPr>
            <a:xfrm>
              <a:off x="3531506" y="5349919"/>
              <a:ext cx="7834993" cy="584774"/>
            </a:xfrm>
            <a:prstGeom prst="rect">
              <a:avLst/>
            </a:prstGeom>
            <a:ln w="38100">
              <a:solidFill>
                <a:schemeClr val="accent5"/>
              </a:solidFill>
            </a:ln>
          </p:spPr>
        </p:pic>
        <p:sp>
          <p:nvSpPr>
            <p:cNvPr id="15" name="Rectangle: Rounded Corners 14">
              <a:extLst>
                <a:ext uri="{FF2B5EF4-FFF2-40B4-BE49-F238E27FC236}">
                  <a16:creationId xmlns:a16="http://schemas.microsoft.com/office/drawing/2014/main" id="{472C4071-09F3-48AA-AD6F-91BDA7DAFD20}"/>
                </a:ext>
              </a:extLst>
            </p:cNvPr>
            <p:cNvSpPr/>
            <p:nvPr/>
          </p:nvSpPr>
          <p:spPr>
            <a:xfrm>
              <a:off x="3531506" y="5495850"/>
              <a:ext cx="7760154" cy="238501"/>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6A34794-5656-4314-AD54-163E54535309}"/>
              </a:ext>
            </a:extLst>
          </p:cNvPr>
          <p:cNvSpPr txBox="1"/>
          <p:nvPr/>
        </p:nvSpPr>
        <p:spPr>
          <a:xfrm>
            <a:off x="3967501" y="4580819"/>
            <a:ext cx="7146472" cy="584775"/>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Pulse el botón "Ajustar a la población modificada" y el EPP arreglará las poblaciones, asignando a todos en las mismas proporciones que antes.</a:t>
            </a:r>
          </a:p>
        </p:txBody>
      </p:sp>
      <p:sp>
        <p:nvSpPr>
          <p:cNvPr id="19" name="TextBox 18">
            <a:extLst>
              <a:ext uri="{FF2B5EF4-FFF2-40B4-BE49-F238E27FC236}">
                <a16:creationId xmlns:a16="http://schemas.microsoft.com/office/drawing/2014/main" id="{7EB35459-0401-4E56-9556-C02D8AA68E5F}"/>
              </a:ext>
            </a:extLst>
          </p:cNvPr>
          <p:cNvSpPr txBox="1"/>
          <p:nvPr/>
        </p:nvSpPr>
        <p:spPr>
          <a:xfrm>
            <a:off x="3810000" y="569695"/>
            <a:ext cx="7554685"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Si la población nacional cambia, entonces las poblaciones estarán desequilibradas - seguirá habiendo población para asignar</a:t>
            </a:r>
          </a:p>
        </p:txBody>
      </p:sp>
    </p:spTree>
    <p:extLst>
      <p:ext uri="{BB962C8B-B14F-4D97-AF65-F5344CB8AC3E}">
        <p14:creationId xmlns:p14="http://schemas.microsoft.com/office/powerpoint/2010/main" val="1785841747"/>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0" y="1327638"/>
            <a:ext cx="3417770" cy="4397382"/>
          </a:xfrm>
        </p:spPr>
        <p:txBody>
          <a:bodyPr/>
          <a:lstStyle/>
          <a:p>
            <a:r>
              <a:rPr lang="en-US" sz="3200"/>
              <a:t>Configuración del EPP: </a:t>
            </a:r>
            <a:r>
              <a:rPr lang="en-US" sz="3200" err="1"/>
              <a:t>página</a:t>
            </a:r>
            <a:r>
              <a:rPr lang="en-US" sz="3200" b="1" i="1" u="sng"/>
              <a:t> </a:t>
            </a:r>
            <a:br>
              <a:rPr lang="en-US" sz="3200" b="1" i="1" u="sng"/>
            </a:br>
            <a:r>
              <a:rPr lang="en-US" sz="3200" b="1" i="1" u="sng" err="1"/>
              <a:t>Definir</a:t>
            </a:r>
            <a:r>
              <a:rPr lang="en-US" sz="3200" b="1" i="1" u="sng"/>
              <a:t> Pops</a:t>
            </a:r>
            <a:br>
              <a:rPr lang="en-US"/>
            </a:br>
            <a:br>
              <a:rPr lang="en-US"/>
            </a:br>
            <a:r>
              <a:rPr lang="en-US" sz="2400"/>
              <a:t>Si el </a:t>
            </a:r>
            <a:r>
              <a:rPr lang="en-US" sz="2400" b="1"/>
              <a:t>año final </a:t>
            </a:r>
            <a:r>
              <a:rPr lang="en-US" sz="2400"/>
              <a:t>ha cambiado, utilice también </a:t>
            </a:r>
            <a:br>
              <a:rPr lang="en-US" sz="2400"/>
            </a:br>
            <a:r>
              <a:rPr lang="en-US" sz="2400"/>
              <a:t>'Ajustar a la población </a:t>
            </a:r>
            <a:r>
              <a:rPr lang="en-US" sz="2400" err="1"/>
              <a:t>cambiada</a:t>
            </a:r>
            <a:r>
              <a:rPr lang="en-US" sz="2400"/>
              <a:t>'</a:t>
            </a:r>
            <a:endParaRPr lang="en-US"/>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3"/>
          <a:srcRect t="59862"/>
          <a:stretch/>
        </p:blipFill>
        <p:spPr>
          <a:xfrm>
            <a:off x="0" y="557561"/>
            <a:ext cx="3429000" cy="238500"/>
          </a:xfrm>
          <a:prstGeom prst="rect">
            <a:avLst/>
          </a:prstGeom>
        </p:spPr>
      </p:pic>
      <p:pic>
        <p:nvPicPr>
          <p:cNvPr id="5" name="Picture 4">
            <a:extLst>
              <a:ext uri="{FF2B5EF4-FFF2-40B4-BE49-F238E27FC236}">
                <a16:creationId xmlns:a16="http://schemas.microsoft.com/office/drawing/2014/main" id="{B81ED85C-2B23-4546-BE94-6B7EEAD80E96}"/>
              </a:ext>
            </a:extLst>
          </p:cNvPr>
          <p:cNvPicPr>
            <a:picLocks noChangeAspect="1"/>
          </p:cNvPicPr>
          <p:nvPr/>
        </p:nvPicPr>
        <p:blipFill rotWithShape="1">
          <a:blip r:embed="rId4"/>
          <a:srcRect t="28034" r="22860"/>
          <a:stretch/>
        </p:blipFill>
        <p:spPr>
          <a:xfrm>
            <a:off x="4379467" y="911504"/>
            <a:ext cx="6346197" cy="3383181"/>
          </a:xfrm>
          <a:prstGeom prst="rect">
            <a:avLst/>
          </a:prstGeom>
        </p:spPr>
      </p:pic>
      <p:sp>
        <p:nvSpPr>
          <p:cNvPr id="15" name="TextBox 14">
            <a:extLst>
              <a:ext uri="{FF2B5EF4-FFF2-40B4-BE49-F238E27FC236}">
                <a16:creationId xmlns:a16="http://schemas.microsoft.com/office/drawing/2014/main" id="{A2C43136-A05D-4898-AA92-9D3C60EFC7CD}"/>
              </a:ext>
            </a:extLst>
          </p:cNvPr>
          <p:cNvSpPr txBox="1"/>
          <p:nvPr/>
        </p:nvSpPr>
        <p:spPr>
          <a:xfrm>
            <a:off x="3810000" y="203618"/>
            <a:ext cx="7554685"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Si el año final ha cambiado, no se asignará población en </a:t>
            </a:r>
            <a:r>
              <a:rPr lang="en-US" err="1">
                <a:latin typeface="Arial" panose="020B0604020202020204" pitchFamily="34" charset="0"/>
                <a:cs typeface="Arial" panose="020B0604020202020204" pitchFamily="34" charset="0"/>
              </a:rPr>
              <a:t>el</a:t>
            </a:r>
            <a:r>
              <a:rPr lang="en-US">
                <a:latin typeface="Arial" panose="020B0604020202020204" pitchFamily="34" charset="0"/>
                <a:cs typeface="Arial" panose="020B0604020202020204" pitchFamily="34" charset="0"/>
              </a:rPr>
              <a:t> </a:t>
            </a:r>
            <a:r>
              <a:rPr lang="en-US">
                <a:solidFill>
                  <a:srgbClr val="FF0000"/>
                </a:solidFill>
                <a:latin typeface="Arial" panose="020B0604020202020204" pitchFamily="34" charset="0"/>
                <a:cs typeface="Arial" panose="020B0604020202020204" pitchFamily="34" charset="0"/>
              </a:rPr>
              <a:t>EPP</a:t>
            </a:r>
            <a:r>
              <a:rPr lang="en-US">
                <a:latin typeface="Arial" panose="020B0604020202020204" pitchFamily="34" charset="0"/>
                <a:cs typeface="Arial" panose="020B0604020202020204" pitchFamily="34" charset="0"/>
              </a:rPr>
              <a:t> para los años de la prórroga</a:t>
            </a:r>
          </a:p>
        </p:txBody>
      </p:sp>
      <p:pic>
        <p:nvPicPr>
          <p:cNvPr id="7" name="Picture 6">
            <a:extLst>
              <a:ext uri="{FF2B5EF4-FFF2-40B4-BE49-F238E27FC236}">
                <a16:creationId xmlns:a16="http://schemas.microsoft.com/office/drawing/2014/main" id="{9D1D05DB-21B7-4472-8D77-70C8D2E11800}"/>
              </a:ext>
            </a:extLst>
          </p:cNvPr>
          <p:cNvPicPr>
            <a:picLocks noChangeAspect="1"/>
          </p:cNvPicPr>
          <p:nvPr/>
        </p:nvPicPr>
        <p:blipFill>
          <a:blip r:embed="rId5"/>
          <a:stretch>
            <a:fillRect/>
          </a:stretch>
        </p:blipFill>
        <p:spPr>
          <a:xfrm>
            <a:off x="3744348" y="5060208"/>
            <a:ext cx="8194733" cy="1594174"/>
          </a:xfrm>
          <a:prstGeom prst="rect">
            <a:avLst/>
          </a:prstGeom>
        </p:spPr>
      </p:pic>
      <p:sp>
        <p:nvSpPr>
          <p:cNvPr id="18" name="TextBox 17">
            <a:extLst>
              <a:ext uri="{FF2B5EF4-FFF2-40B4-BE49-F238E27FC236}">
                <a16:creationId xmlns:a16="http://schemas.microsoft.com/office/drawing/2014/main" id="{6D081F52-FD84-41C7-A449-7A7BEFD63522}"/>
              </a:ext>
            </a:extLst>
          </p:cNvPr>
          <p:cNvSpPr txBox="1"/>
          <p:nvPr/>
        </p:nvSpPr>
        <p:spPr>
          <a:xfrm>
            <a:off x="3810000" y="4341575"/>
            <a:ext cx="7146472"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Pulse el botón "Ajustar a la población modificada" y el EPP fijará las poblaciones, asignando a cada uno según la tendencia anterior.</a:t>
            </a:r>
          </a:p>
        </p:txBody>
      </p:sp>
      <p:sp>
        <p:nvSpPr>
          <p:cNvPr id="4" name="Rectangle: Rounded Corners 3">
            <a:extLst>
              <a:ext uri="{FF2B5EF4-FFF2-40B4-BE49-F238E27FC236}">
                <a16:creationId xmlns:a16="http://schemas.microsoft.com/office/drawing/2014/main" id="{881B36CE-8048-AF41-3573-FC9EC007EC5A}"/>
              </a:ext>
            </a:extLst>
          </p:cNvPr>
          <p:cNvSpPr/>
          <p:nvPr/>
        </p:nvSpPr>
        <p:spPr>
          <a:xfrm>
            <a:off x="6142628" y="3595546"/>
            <a:ext cx="3621339" cy="550596"/>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516344"/>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91AB-E9CC-48AF-88C2-C37BD1FB6CBE}"/>
              </a:ext>
            </a:extLst>
          </p:cNvPr>
          <p:cNvSpPr>
            <a:spLocks noGrp="1"/>
          </p:cNvSpPr>
          <p:nvPr>
            <p:ph type="title" idx="4294967295"/>
          </p:nvPr>
        </p:nvSpPr>
        <p:spPr>
          <a:xfrm>
            <a:off x="0" y="152400"/>
            <a:ext cx="11557000" cy="576263"/>
          </a:xfrm>
        </p:spPr>
        <p:txBody>
          <a:bodyPr>
            <a:normAutofit fontScale="90000"/>
          </a:bodyPr>
          <a:lstStyle/>
          <a:p>
            <a:r>
              <a:rPr lang="en-US" sz="2800" b="1">
                <a:solidFill>
                  <a:srgbClr val="0041C4"/>
                </a:solidFill>
              </a:rPr>
              <a:t>Comparar las estimaciones del tamaño de la población en EPP con las medianas regionales, </a:t>
            </a:r>
            <a:r>
              <a:rPr lang="en-US" sz="2800" b="1" err="1">
                <a:solidFill>
                  <a:srgbClr val="0041C4"/>
                </a:solidFill>
              </a:rPr>
              <a:t>como</a:t>
            </a:r>
            <a:r>
              <a:rPr lang="en-US" sz="2800" b="1">
                <a:solidFill>
                  <a:srgbClr val="0041C4"/>
                </a:solidFill>
              </a:rPr>
              <a:t> "puntos de </a:t>
            </a:r>
            <a:r>
              <a:rPr lang="en-US" sz="2800" b="1" err="1">
                <a:solidFill>
                  <a:srgbClr val="0041C4"/>
                </a:solidFill>
              </a:rPr>
              <a:t>referencia</a:t>
            </a:r>
            <a:r>
              <a:rPr lang="en-US" sz="2800" b="1">
                <a:solidFill>
                  <a:srgbClr val="0041C4"/>
                </a:solidFill>
              </a:rPr>
              <a:t>"</a:t>
            </a:r>
          </a:p>
        </p:txBody>
      </p:sp>
      <p:pic>
        <p:nvPicPr>
          <p:cNvPr id="10" name="Picture 9">
            <a:extLst>
              <a:ext uri="{FF2B5EF4-FFF2-40B4-BE49-F238E27FC236}">
                <a16:creationId xmlns:a16="http://schemas.microsoft.com/office/drawing/2014/main" id="{D22BA2EA-585B-4BCC-B7DB-69EB109E59F9}"/>
              </a:ext>
            </a:extLst>
          </p:cNvPr>
          <p:cNvPicPr>
            <a:picLocks noChangeAspect="1"/>
          </p:cNvPicPr>
          <p:nvPr/>
        </p:nvPicPr>
        <p:blipFill rotWithShape="1">
          <a:blip r:embed="rId3"/>
          <a:srcRect t="59862"/>
          <a:stretch/>
        </p:blipFill>
        <p:spPr>
          <a:xfrm>
            <a:off x="235656" y="4355840"/>
            <a:ext cx="3429000" cy="238500"/>
          </a:xfrm>
          <a:prstGeom prst="rect">
            <a:avLst/>
          </a:prstGeom>
        </p:spPr>
      </p:pic>
      <p:sp>
        <p:nvSpPr>
          <p:cNvPr id="6" name="TextBox 5">
            <a:extLst>
              <a:ext uri="{FF2B5EF4-FFF2-40B4-BE49-F238E27FC236}">
                <a16:creationId xmlns:a16="http://schemas.microsoft.com/office/drawing/2014/main" id="{CA8247A1-DAF4-CB4C-BA01-F869737510E7}"/>
              </a:ext>
            </a:extLst>
          </p:cNvPr>
          <p:cNvSpPr txBox="1"/>
          <p:nvPr/>
        </p:nvSpPr>
        <p:spPr>
          <a:xfrm>
            <a:off x="6356412" y="3654408"/>
            <a:ext cx="5760116" cy="1569660"/>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NOTA: Todas las proporciones de población (Guía de Spectrum y EPP) son relativas a </a:t>
            </a:r>
            <a:r>
              <a:rPr lang="en-US" sz="1600" err="1">
                <a:latin typeface="Arial" panose="020B0604020202020204" pitchFamily="34" charset="0"/>
                <a:cs typeface="Arial" panose="020B0604020202020204" pitchFamily="34" charset="0"/>
              </a:rPr>
              <a:t>los</a:t>
            </a:r>
            <a:r>
              <a:rPr lang="en-US" sz="1600">
                <a:latin typeface="Arial" panose="020B0604020202020204" pitchFamily="34" charset="0"/>
                <a:cs typeface="Arial" panose="020B0604020202020204" pitchFamily="34" charset="0"/>
              </a:rPr>
              <a:t> hombres adultos más mujeres de 15 a 49 </a:t>
            </a:r>
            <a:r>
              <a:rPr lang="en-US" sz="1600" err="1">
                <a:latin typeface="Arial" panose="020B0604020202020204" pitchFamily="34" charset="0"/>
                <a:cs typeface="Arial" panose="020B0604020202020204" pitchFamily="34" charset="0"/>
              </a:rPr>
              <a:t>años</a:t>
            </a:r>
            <a:r>
              <a:rPr lang="en-US" sz="1600">
                <a:latin typeface="Arial" panose="020B0604020202020204" pitchFamily="34" charset="0"/>
                <a:cs typeface="Arial" panose="020B0604020202020204" pitchFamily="34" charset="0"/>
              </a:rPr>
              <a:t>.</a:t>
            </a:r>
            <a:br>
              <a:rPr lang="en-US" sz="1600">
                <a:latin typeface="Arial" panose="020B0604020202020204" pitchFamily="34" charset="0"/>
                <a:cs typeface="Arial" panose="020B0604020202020204" pitchFamily="34" charset="0"/>
              </a:rPr>
            </a:br>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Fuente de las medianas regionales: </a:t>
            </a:r>
            <a:r>
              <a:rPr lang="en-US" sz="1600" i="1">
                <a:latin typeface="Arial" panose="020B0604020202020204" pitchFamily="34" charset="0"/>
                <a:cs typeface="Arial" panose="020B0604020202020204" pitchFamily="34" charset="0"/>
              </a:rPr>
              <a:t>Guía para la actualización de las estimaciones del espectro del VIH 2025</a:t>
            </a:r>
          </a:p>
        </p:txBody>
      </p:sp>
      <p:pic>
        <p:nvPicPr>
          <p:cNvPr id="3" name="Picture 2">
            <a:extLst>
              <a:ext uri="{FF2B5EF4-FFF2-40B4-BE49-F238E27FC236}">
                <a16:creationId xmlns:a16="http://schemas.microsoft.com/office/drawing/2014/main" id="{DE069734-5CB7-4913-D30E-D577AB089CBB}"/>
              </a:ext>
            </a:extLst>
          </p:cNvPr>
          <p:cNvPicPr>
            <a:picLocks noChangeAspect="1"/>
          </p:cNvPicPr>
          <p:nvPr/>
        </p:nvPicPr>
        <p:blipFill>
          <a:blip r:embed="rId4"/>
          <a:stretch>
            <a:fillRect/>
          </a:stretch>
        </p:blipFill>
        <p:spPr>
          <a:xfrm>
            <a:off x="33614" y="727997"/>
            <a:ext cx="12124772" cy="2926411"/>
          </a:xfrm>
          <a:prstGeom prst="rect">
            <a:avLst/>
          </a:prstGeom>
        </p:spPr>
      </p:pic>
      <p:grpSp>
        <p:nvGrpSpPr>
          <p:cNvPr id="4" name="Group 3">
            <a:extLst>
              <a:ext uri="{FF2B5EF4-FFF2-40B4-BE49-F238E27FC236}">
                <a16:creationId xmlns:a16="http://schemas.microsoft.com/office/drawing/2014/main" id="{CAC48F02-E0AA-072A-98A8-5EBABEFBC4C5}"/>
              </a:ext>
            </a:extLst>
          </p:cNvPr>
          <p:cNvGrpSpPr/>
          <p:nvPr/>
        </p:nvGrpSpPr>
        <p:grpSpPr>
          <a:xfrm>
            <a:off x="2439774" y="3003966"/>
            <a:ext cx="3525091" cy="3854033"/>
            <a:chOff x="460230" y="2313991"/>
            <a:chExt cx="2334202" cy="2353707"/>
          </a:xfrm>
        </p:grpSpPr>
        <p:pic>
          <p:nvPicPr>
            <p:cNvPr id="15" name="Picture 14">
              <a:extLst>
                <a:ext uri="{FF2B5EF4-FFF2-40B4-BE49-F238E27FC236}">
                  <a16:creationId xmlns:a16="http://schemas.microsoft.com/office/drawing/2014/main" id="{55AD5F77-0C38-42F2-A316-183BB39F12D6}"/>
                </a:ext>
              </a:extLst>
            </p:cNvPr>
            <p:cNvPicPr>
              <a:picLocks noChangeAspect="1"/>
            </p:cNvPicPr>
            <p:nvPr/>
          </p:nvPicPr>
          <p:blipFill>
            <a:blip r:embed="rId5"/>
            <a:stretch>
              <a:fillRect/>
            </a:stretch>
          </p:blipFill>
          <p:spPr>
            <a:xfrm>
              <a:off x="460230" y="2313991"/>
              <a:ext cx="2334202" cy="2353707"/>
            </a:xfrm>
            <a:prstGeom prst="rect">
              <a:avLst/>
            </a:prstGeom>
          </p:spPr>
        </p:pic>
        <p:sp>
          <p:nvSpPr>
            <p:cNvPr id="14" name="Rectangle: Rounded Corners 13">
              <a:extLst>
                <a:ext uri="{FF2B5EF4-FFF2-40B4-BE49-F238E27FC236}">
                  <a16:creationId xmlns:a16="http://schemas.microsoft.com/office/drawing/2014/main" id="{D299C2D8-4C3D-4517-B897-B0546F815250}"/>
                </a:ext>
              </a:extLst>
            </p:cNvPr>
            <p:cNvSpPr/>
            <p:nvPr/>
          </p:nvSpPr>
          <p:spPr>
            <a:xfrm>
              <a:off x="460231" y="4165688"/>
              <a:ext cx="1720262" cy="298579"/>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3804093"/>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ACB383-994A-13EC-63FB-42A670DFE811}"/>
              </a:ext>
            </a:extLst>
          </p:cNvPr>
          <p:cNvGrpSpPr/>
          <p:nvPr/>
        </p:nvGrpSpPr>
        <p:grpSpPr>
          <a:xfrm>
            <a:off x="3608331" y="749393"/>
            <a:ext cx="8604451" cy="5350070"/>
            <a:chOff x="3587549" y="901874"/>
            <a:chExt cx="7624522" cy="4563112"/>
          </a:xfrm>
        </p:grpSpPr>
        <p:pic>
          <p:nvPicPr>
            <p:cNvPr id="9" name="Picture 8">
              <a:extLst>
                <a:ext uri="{FF2B5EF4-FFF2-40B4-BE49-F238E27FC236}">
                  <a16:creationId xmlns:a16="http://schemas.microsoft.com/office/drawing/2014/main" id="{99D55763-D833-E62E-0EEE-6FD379797BB8}"/>
                </a:ext>
              </a:extLst>
            </p:cNvPr>
            <p:cNvPicPr>
              <a:picLocks noChangeAspect="1"/>
            </p:cNvPicPr>
            <p:nvPr/>
          </p:nvPicPr>
          <p:blipFill>
            <a:blip r:embed="rId3"/>
            <a:stretch>
              <a:fillRect/>
            </a:stretch>
          </p:blipFill>
          <p:spPr>
            <a:xfrm>
              <a:off x="3587549" y="901874"/>
              <a:ext cx="7582958" cy="4563112"/>
            </a:xfrm>
            <a:prstGeom prst="rect">
              <a:avLst/>
            </a:prstGeom>
          </p:spPr>
        </p:pic>
        <p:sp>
          <p:nvSpPr>
            <p:cNvPr id="6" name="Oval 5">
              <a:extLst>
                <a:ext uri="{FF2B5EF4-FFF2-40B4-BE49-F238E27FC236}">
                  <a16:creationId xmlns:a16="http://schemas.microsoft.com/office/drawing/2014/main" id="{04110DD6-22A2-3601-C31C-F5325ABB7C7E}"/>
                </a:ext>
              </a:extLst>
            </p:cNvPr>
            <p:cNvSpPr/>
            <p:nvPr/>
          </p:nvSpPr>
          <p:spPr>
            <a:xfrm>
              <a:off x="9076924" y="2805448"/>
              <a:ext cx="2135147" cy="530876"/>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EADF5D6-EFAD-4D77-970C-11003BCDA814}"/>
              </a:ext>
            </a:extLst>
          </p:cNvPr>
          <p:cNvSpPr>
            <a:spLocks noGrp="1"/>
          </p:cNvSpPr>
          <p:nvPr>
            <p:ph type="title"/>
          </p:nvPr>
        </p:nvSpPr>
        <p:spPr>
          <a:xfrm>
            <a:off x="0" y="1123837"/>
            <a:ext cx="3360717" cy="4601183"/>
          </a:xfrm>
        </p:spPr>
        <p:txBody>
          <a:bodyPr/>
          <a:lstStyle/>
          <a:p>
            <a:r>
              <a:rPr lang="en-US"/>
              <a:t>A continuación, actualice los datos de vigilancia y </a:t>
            </a:r>
            <a:r>
              <a:rPr lang="en-US" b="1"/>
              <a:t>prevalencia de las</a:t>
            </a:r>
            <a:r>
              <a:rPr lang="en-US"/>
              <a:t> encuestas</a:t>
            </a:r>
            <a:br>
              <a:rPr lang="en-US"/>
            </a:br>
            <a:br>
              <a:rPr lang="en-US"/>
            </a:br>
            <a:endParaRPr lang="en-US"/>
          </a:p>
        </p:txBody>
      </p:sp>
      <p:sp>
        <p:nvSpPr>
          <p:cNvPr id="3" name="Content Placeholder 2">
            <a:extLst>
              <a:ext uri="{FF2B5EF4-FFF2-40B4-BE49-F238E27FC236}">
                <a16:creationId xmlns:a16="http://schemas.microsoft.com/office/drawing/2014/main" id="{3FCB8128-ED5B-48FF-8537-88365FFDE9C2}"/>
              </a:ext>
            </a:extLst>
          </p:cNvPr>
          <p:cNvSpPr>
            <a:spLocks noGrp="1"/>
          </p:cNvSpPr>
          <p:nvPr>
            <p:ph idx="1"/>
          </p:nvPr>
        </p:nvSpPr>
        <p:spPr>
          <a:xfrm>
            <a:off x="3608331" y="2524991"/>
            <a:ext cx="6120460" cy="3726953"/>
          </a:xfrm>
          <a:solidFill>
            <a:schemeClr val="bg1"/>
          </a:solidFill>
        </p:spPr>
        <p:txBody>
          <a:bodyPr>
            <a:normAutofit/>
          </a:bodyPr>
          <a:lstStyle/>
          <a:p>
            <a:pPr marL="457200" indent="-457200">
              <a:buFont typeface="+mj-lt"/>
              <a:buAutoNum type="arabicPeriod"/>
            </a:pPr>
            <a:r>
              <a:rPr lang="en-US">
                <a:solidFill>
                  <a:schemeClr val="tx1"/>
                </a:solidFill>
              </a:rPr>
              <a:t>Seleccione 'Incidencia-&gt;Datos de vigilancia (EPP)'.</a:t>
            </a:r>
          </a:p>
          <a:p>
            <a:pPr marL="457200" indent="-457200">
              <a:buFont typeface="+mj-lt"/>
              <a:buAutoNum type="arabicPeriod"/>
            </a:pPr>
            <a:r>
              <a:rPr lang="en-US">
                <a:solidFill>
                  <a:schemeClr val="tx1"/>
                </a:solidFill>
              </a:rPr>
              <a:t>Introduzca cualquier dato de prevalencia de </a:t>
            </a:r>
            <a:r>
              <a:rPr lang="en-US" b="1">
                <a:solidFill>
                  <a:schemeClr val="tx1"/>
                </a:solidFill>
              </a:rPr>
              <a:t>vigilancia </a:t>
            </a:r>
            <a:r>
              <a:rPr lang="en-US">
                <a:solidFill>
                  <a:schemeClr val="tx1"/>
                </a:solidFill>
              </a:rPr>
              <a:t>nuevo o corregido en la página de </a:t>
            </a:r>
            <a:br>
              <a:rPr lang="en-US">
                <a:solidFill>
                  <a:schemeClr val="tx1"/>
                </a:solidFill>
              </a:rPr>
            </a:br>
            <a:r>
              <a:rPr lang="en-US" b="1" i="1">
                <a:solidFill>
                  <a:schemeClr val="tx1"/>
                </a:solidFill>
              </a:rPr>
              <a:t>Datos VIH </a:t>
            </a:r>
            <a:r>
              <a:rPr lang="en-US">
                <a:solidFill>
                  <a:schemeClr val="tx1"/>
                </a:solidFill>
              </a:rPr>
              <a:t>del EPP</a:t>
            </a:r>
          </a:p>
          <a:p>
            <a:pPr marL="457200" indent="-457200">
              <a:buFont typeface="+mj-lt"/>
              <a:buAutoNum type="arabicPeriod"/>
            </a:pPr>
            <a:r>
              <a:rPr lang="en-US">
                <a:solidFill>
                  <a:schemeClr val="tx1"/>
                </a:solidFill>
              </a:rPr>
              <a:t>Introduzca los datos de las nuevas encuestas en la página del EPP </a:t>
            </a:r>
            <a:r>
              <a:rPr lang="en-US" b="1" i="1" err="1">
                <a:solidFill>
                  <a:schemeClr val="tx1"/>
                </a:solidFill>
              </a:rPr>
              <a:t>Encuestas</a:t>
            </a:r>
            <a:endParaRPr lang="en-US" b="1" i="1">
              <a:solidFill>
                <a:schemeClr val="tx1"/>
              </a:solidFill>
            </a:endParaRPr>
          </a:p>
          <a:p>
            <a:pPr marL="457200" indent="-457200">
              <a:buFont typeface="+mj-lt"/>
              <a:buAutoNum type="arabicPeriod"/>
            </a:pPr>
            <a:r>
              <a:rPr lang="en-US">
                <a:solidFill>
                  <a:schemeClr val="bg1">
                    <a:lumMod val="50000"/>
                  </a:schemeClr>
                </a:solidFill>
              </a:rPr>
              <a:t>Añada cualquier infección "externa" que influya en las subpoblaciones, si no está recogida en los datos de vigilancia.</a:t>
            </a:r>
          </a:p>
        </p:txBody>
      </p:sp>
      <p:pic>
        <p:nvPicPr>
          <p:cNvPr id="8" name="Picture 7">
            <a:extLst>
              <a:ext uri="{FF2B5EF4-FFF2-40B4-BE49-F238E27FC236}">
                <a16:creationId xmlns:a16="http://schemas.microsoft.com/office/drawing/2014/main" id="{5A2B467E-22E4-45E7-9792-69F1386EF73C}"/>
              </a:ext>
            </a:extLst>
          </p:cNvPr>
          <p:cNvPicPr>
            <a:picLocks noChangeAspect="1"/>
          </p:cNvPicPr>
          <p:nvPr/>
        </p:nvPicPr>
        <p:blipFill>
          <a:blip r:embed="rId4"/>
          <a:stretch>
            <a:fillRect/>
          </a:stretch>
        </p:blipFill>
        <p:spPr>
          <a:xfrm>
            <a:off x="-1" y="-1"/>
            <a:ext cx="3456289" cy="901875"/>
          </a:xfrm>
          <a:prstGeom prst="rect">
            <a:avLst/>
          </a:prstGeom>
        </p:spPr>
      </p:pic>
    </p:spTree>
    <p:extLst>
      <p:ext uri="{BB962C8B-B14F-4D97-AF65-F5344CB8AC3E}">
        <p14:creationId xmlns:p14="http://schemas.microsoft.com/office/powerpoint/2010/main" val="4026828335"/>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C62-92C9-4511-A337-D50CD0C6FEB3}"/>
              </a:ext>
            </a:extLst>
          </p:cNvPr>
          <p:cNvSpPr>
            <a:spLocks noGrp="1"/>
          </p:cNvSpPr>
          <p:nvPr>
            <p:ph type="title"/>
          </p:nvPr>
        </p:nvSpPr>
        <p:spPr>
          <a:xfrm>
            <a:off x="0" y="796154"/>
            <a:ext cx="3302598" cy="895446"/>
          </a:xfrm>
        </p:spPr>
        <p:txBody>
          <a:bodyPr>
            <a:noAutofit/>
          </a:bodyPr>
          <a:lstStyle/>
          <a:p>
            <a:r>
              <a:rPr lang="en-US" sz="3200"/>
              <a:t>EPP: </a:t>
            </a:r>
            <a:r>
              <a:rPr lang="en-US" sz="3200" err="1"/>
              <a:t>página</a:t>
            </a:r>
            <a:r>
              <a:rPr lang="en-US" sz="3200"/>
              <a:t> de </a:t>
            </a:r>
            <a:r>
              <a:rPr lang="en-US" sz="3200" b="1" i="1"/>
              <a:t>Datos VIH</a:t>
            </a:r>
          </a:p>
        </p:txBody>
      </p:sp>
      <p:sp>
        <p:nvSpPr>
          <p:cNvPr id="8" name="TextBox 7">
            <a:extLst>
              <a:ext uri="{FF2B5EF4-FFF2-40B4-BE49-F238E27FC236}">
                <a16:creationId xmlns:a16="http://schemas.microsoft.com/office/drawing/2014/main" id="{C35E663D-DC80-426B-8E46-8AA003E71FE5}"/>
              </a:ext>
            </a:extLst>
          </p:cNvPr>
          <p:cNvSpPr txBox="1"/>
          <p:nvPr/>
        </p:nvSpPr>
        <p:spPr>
          <a:xfrm>
            <a:off x="66330" y="1806463"/>
            <a:ext cx="3432517" cy="4278094"/>
          </a:xfrm>
          <a:prstGeom prst="rect">
            <a:avLst/>
          </a:prstGeom>
          <a:noFill/>
        </p:spPr>
        <p:txBody>
          <a:bodyPr wrap="square" rtlCol="0">
            <a:spAutoFit/>
          </a:bodyPr>
          <a:lstStyle/>
          <a:p>
            <a:pPr marL="342900" indent="-342900">
              <a:buFont typeface="+mj-lt"/>
              <a:buAutoNum type="arabicPeriod"/>
            </a:pPr>
            <a:r>
              <a:rPr lang="en-US" sz="1600" err="1">
                <a:solidFill>
                  <a:schemeClr val="bg1"/>
                </a:solidFill>
                <a:latin typeface="Arial" panose="020B0604020202020204" pitchFamily="34" charset="0"/>
                <a:cs typeface="Arial" panose="020B0604020202020204" pitchFamily="34" charset="0"/>
              </a:rPr>
              <a:t>Seleccionar</a:t>
            </a:r>
            <a:r>
              <a:rPr lang="en-US" sz="1600">
                <a:solidFill>
                  <a:schemeClr val="bg1"/>
                </a:solidFill>
                <a:latin typeface="Arial" panose="020B0604020202020204" pitchFamily="34" charset="0"/>
                <a:cs typeface="Arial" panose="020B0604020202020204" pitchFamily="34" charset="0"/>
              </a:rPr>
              <a:t> sub población</a:t>
            </a: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Elija el modo de introducción de datos del VIH:</a:t>
            </a:r>
          </a:p>
          <a:p>
            <a:pPr marL="800100" lvl="1" indent="-3429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VCV o APN</a:t>
            </a:r>
            <a:br>
              <a:rPr lang="en-US" sz="1600">
                <a:solidFill>
                  <a:schemeClr val="bg1"/>
                </a:solidFill>
                <a:latin typeface="Arial" panose="020B0604020202020204" pitchFamily="34" charset="0"/>
                <a:cs typeface="Arial" panose="020B0604020202020204" pitchFamily="34" charset="0"/>
              </a:rPr>
            </a:br>
            <a:endParaRPr lang="en-US" sz="160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err="1">
                <a:solidFill>
                  <a:schemeClr val="bg1"/>
                </a:solidFill>
                <a:latin typeface="Arial" panose="020B0604020202020204" pitchFamily="34" charset="0"/>
                <a:cs typeface="Arial" panose="020B0604020202020204" pitchFamily="34" charset="0"/>
              </a:rPr>
              <a:t>Introducir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prevalencia</a:t>
            </a:r>
            <a:r>
              <a:rPr lang="en-US" sz="1600">
                <a:solidFill>
                  <a:schemeClr val="bg1"/>
                </a:solidFill>
                <a:latin typeface="Arial" panose="020B0604020202020204" pitchFamily="34" charset="0"/>
                <a:cs typeface="Arial" panose="020B0604020202020204" pitchFamily="34" charset="0"/>
              </a:rPr>
              <a:t> y N </a:t>
            </a:r>
            <a:r>
              <a:rPr lang="en-US" sz="1600" i="1" u="sng" err="1">
                <a:solidFill>
                  <a:schemeClr val="bg1"/>
                </a:solidFill>
                <a:latin typeface="Arial" panose="020B0604020202020204" pitchFamily="34" charset="0"/>
                <a:cs typeface="Arial" panose="020B0604020202020204" pitchFamily="34" charset="0"/>
              </a:rPr>
              <a:t>por</a:t>
            </a:r>
            <a:r>
              <a:rPr lang="en-US" sz="1600" i="1" u="sng">
                <a:solidFill>
                  <a:schemeClr val="bg1"/>
                </a:solidFill>
                <a:latin typeface="Arial" panose="020B0604020202020204" pitchFamily="34" charset="0"/>
                <a:cs typeface="Arial" panose="020B0604020202020204" pitchFamily="34" charset="0"/>
              </a:rPr>
              <a:t> </a:t>
            </a:r>
            <a:r>
              <a:rPr lang="en-US" sz="1600" i="1" u="sng" err="1">
                <a:solidFill>
                  <a:schemeClr val="bg1"/>
                </a:solidFill>
                <a:latin typeface="Arial" panose="020B0604020202020204" pitchFamily="34" charset="0"/>
                <a:cs typeface="Arial" panose="020B0604020202020204" pitchFamily="34" charset="0"/>
              </a:rPr>
              <a:t>centro</a:t>
            </a:r>
            <a:endParaRPr lang="en-US" sz="1600" i="1" u="sng">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VC = Vigilancia Centinela</a:t>
            </a:r>
          </a:p>
          <a:p>
            <a:pPr marL="800100" lvl="1" indent="-3429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APN = </a:t>
            </a:r>
            <a:r>
              <a:rPr lang="en-US" sz="1600" err="1">
                <a:solidFill>
                  <a:schemeClr val="bg1"/>
                </a:solidFill>
                <a:latin typeface="Arial" panose="020B0604020202020204" pitchFamily="34" charset="0"/>
                <a:cs typeface="Arial" panose="020B0604020202020204" pitchFamily="34" charset="0"/>
              </a:rPr>
              <a:t>pruebas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rutinarias</a:t>
            </a:r>
            <a:r>
              <a:rPr lang="en-US" sz="1600">
                <a:solidFill>
                  <a:schemeClr val="bg1"/>
                </a:solidFill>
                <a:latin typeface="Arial" panose="020B0604020202020204" pitchFamily="34" charset="0"/>
                <a:cs typeface="Arial" panose="020B0604020202020204" pitchFamily="34" charset="0"/>
              </a:rPr>
              <a:t> </a:t>
            </a:r>
            <a:br>
              <a:rPr lang="en-US" sz="1600">
                <a:solidFill>
                  <a:schemeClr val="bg1"/>
                </a:solidFill>
                <a:latin typeface="Arial" panose="020B0604020202020204" pitchFamily="34" charset="0"/>
                <a:cs typeface="Arial" panose="020B0604020202020204" pitchFamily="34" charset="0"/>
              </a:rPr>
            </a:br>
            <a:r>
              <a:rPr lang="en-US" sz="1600">
                <a:solidFill>
                  <a:schemeClr val="bg1"/>
                </a:solidFill>
                <a:latin typeface="Arial" panose="020B0604020202020204" pitchFamily="34" charset="0"/>
                <a:cs typeface="Arial" panose="020B0604020202020204" pitchFamily="34" charset="0"/>
              </a:rPr>
              <a:t>en la APN.</a:t>
            </a:r>
            <a:br>
              <a:rPr lang="en-US" sz="1600">
                <a:solidFill>
                  <a:schemeClr val="bg1"/>
                </a:solidFill>
                <a:latin typeface="Arial" panose="020B0604020202020204" pitchFamily="34" charset="0"/>
                <a:cs typeface="Arial" panose="020B0604020202020204" pitchFamily="34" charset="0"/>
              </a:rPr>
            </a:br>
            <a:endParaRPr lang="en-US" sz="160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Si están disponibles, introduzca los datos de las pruebas rutinarias de APN también </a:t>
            </a:r>
            <a:r>
              <a:rPr lang="en-US" sz="1600" i="1">
                <a:solidFill>
                  <a:schemeClr val="bg1"/>
                </a:solidFill>
                <a:latin typeface="Arial" panose="020B0604020202020204" pitchFamily="34" charset="0"/>
                <a:cs typeface="Arial" panose="020B0604020202020204" pitchFamily="34" charset="0"/>
              </a:rPr>
              <a:t>a </a:t>
            </a:r>
            <a:r>
              <a:rPr lang="en-US" sz="1600" i="1" u="sng">
                <a:solidFill>
                  <a:schemeClr val="bg1"/>
                </a:solidFill>
                <a:latin typeface="Arial" panose="020B0604020202020204" pitchFamily="34" charset="0"/>
                <a:cs typeface="Arial" panose="020B0604020202020204" pitchFamily="34" charset="0"/>
              </a:rPr>
              <a:t>nivel de censo</a:t>
            </a:r>
            <a:br>
              <a:rPr lang="en-US" sz="1600" i="1" u="sng">
                <a:solidFill>
                  <a:schemeClr val="bg1"/>
                </a:solidFill>
                <a:latin typeface="Arial" panose="020B0604020202020204" pitchFamily="34" charset="0"/>
                <a:cs typeface="Arial" panose="020B0604020202020204" pitchFamily="34" charset="0"/>
              </a:rPr>
            </a:br>
            <a:endParaRPr lang="en-US" sz="1600" i="1" u="sng">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"Guardar y </a:t>
            </a:r>
            <a:r>
              <a:rPr lang="en-US" sz="1600" err="1">
                <a:solidFill>
                  <a:schemeClr val="bg1"/>
                </a:solidFill>
                <a:latin typeface="Arial" panose="020B0604020202020204" pitchFamily="34" charset="0"/>
                <a:cs typeface="Arial" panose="020B0604020202020204" pitchFamily="34" charset="0"/>
              </a:rPr>
              <a:t>continuar</a:t>
            </a:r>
            <a:r>
              <a:rPr lang="en-US" sz="1600">
                <a:solidFill>
                  <a:schemeClr val="bg1"/>
                </a:solidFill>
                <a:latin typeface="Arial" panose="020B0604020202020204" pitchFamily="34" charset="0"/>
                <a:cs typeface="Arial" panose="020B0604020202020204" pitchFamily="34" charset="0"/>
              </a:rPr>
              <a:t>".</a:t>
            </a:r>
            <a:endParaRPr lang="en-US" sz="1600">
              <a:solidFill>
                <a:schemeClr val="bg1"/>
              </a:solidFill>
            </a:endParaRPr>
          </a:p>
        </p:txBody>
      </p:sp>
      <p:grpSp>
        <p:nvGrpSpPr>
          <p:cNvPr id="5" name="Group 4">
            <a:extLst>
              <a:ext uri="{FF2B5EF4-FFF2-40B4-BE49-F238E27FC236}">
                <a16:creationId xmlns:a16="http://schemas.microsoft.com/office/drawing/2014/main" id="{D5483196-D6B2-181F-CC7D-FF90E8F9AA97}"/>
              </a:ext>
            </a:extLst>
          </p:cNvPr>
          <p:cNvGrpSpPr/>
          <p:nvPr/>
        </p:nvGrpSpPr>
        <p:grpSpPr>
          <a:xfrm>
            <a:off x="3551109" y="580798"/>
            <a:ext cx="8372503" cy="5240744"/>
            <a:chOff x="3623846" y="661705"/>
            <a:chExt cx="8372503" cy="5240744"/>
          </a:xfrm>
        </p:grpSpPr>
        <p:pic>
          <p:nvPicPr>
            <p:cNvPr id="4" name="Picture 3">
              <a:extLst>
                <a:ext uri="{FF2B5EF4-FFF2-40B4-BE49-F238E27FC236}">
                  <a16:creationId xmlns:a16="http://schemas.microsoft.com/office/drawing/2014/main" id="{DCA79C81-24E5-8B92-FC3B-968F3303F914}"/>
                </a:ext>
              </a:extLst>
            </p:cNvPr>
            <p:cNvPicPr>
              <a:picLocks noChangeAspect="1"/>
            </p:cNvPicPr>
            <p:nvPr/>
          </p:nvPicPr>
          <p:blipFill>
            <a:blip r:embed="rId3"/>
            <a:stretch>
              <a:fillRect/>
            </a:stretch>
          </p:blipFill>
          <p:spPr>
            <a:xfrm>
              <a:off x="3623846" y="661705"/>
              <a:ext cx="8372503" cy="5205217"/>
            </a:xfrm>
            <a:prstGeom prst="rect">
              <a:avLst/>
            </a:prstGeom>
          </p:spPr>
        </p:pic>
        <p:grpSp>
          <p:nvGrpSpPr>
            <p:cNvPr id="10" name="Group 9">
              <a:extLst>
                <a:ext uri="{FF2B5EF4-FFF2-40B4-BE49-F238E27FC236}">
                  <a16:creationId xmlns:a16="http://schemas.microsoft.com/office/drawing/2014/main" id="{C4373686-6138-457F-8357-64156C2227B9}"/>
                </a:ext>
              </a:extLst>
            </p:cNvPr>
            <p:cNvGrpSpPr/>
            <p:nvPr/>
          </p:nvGrpSpPr>
          <p:grpSpPr>
            <a:xfrm>
              <a:off x="3823937" y="1249286"/>
              <a:ext cx="7933995" cy="4653163"/>
              <a:chOff x="3823937" y="1249286"/>
              <a:chExt cx="7933995" cy="4653163"/>
            </a:xfrm>
          </p:grpSpPr>
          <p:sp>
            <p:nvSpPr>
              <p:cNvPr id="9" name="TextBox 8">
                <a:extLst>
                  <a:ext uri="{FF2B5EF4-FFF2-40B4-BE49-F238E27FC236}">
                    <a16:creationId xmlns:a16="http://schemas.microsoft.com/office/drawing/2014/main" id="{380C90ED-71AC-406B-AD01-2F56A529E719}"/>
                  </a:ext>
                </a:extLst>
              </p:cNvPr>
              <p:cNvSpPr txBox="1"/>
              <p:nvPr/>
            </p:nvSpPr>
            <p:spPr>
              <a:xfrm>
                <a:off x="11432617" y="1249286"/>
                <a:ext cx="325315" cy="523220"/>
              </a:xfrm>
              <a:prstGeom prst="rect">
                <a:avLst/>
              </a:prstGeom>
              <a:noFill/>
            </p:spPr>
            <p:txBody>
              <a:bodyPr wrap="square" rtlCol="0">
                <a:spAutoFit/>
              </a:bodyPr>
              <a:lstStyle/>
              <a:p>
                <a:r>
                  <a:rPr lang="en-US" sz="2800">
                    <a:solidFill>
                      <a:srgbClr val="FF0000"/>
                    </a:solidFill>
                  </a:rPr>
                  <a:t>1</a:t>
                </a:r>
              </a:p>
            </p:txBody>
          </p:sp>
          <p:sp>
            <p:nvSpPr>
              <p:cNvPr id="28" name="TextBox 27">
                <a:extLst>
                  <a:ext uri="{FF2B5EF4-FFF2-40B4-BE49-F238E27FC236}">
                    <a16:creationId xmlns:a16="http://schemas.microsoft.com/office/drawing/2014/main" id="{A6D68686-C610-42B3-94E4-85441CD009FA}"/>
                  </a:ext>
                </a:extLst>
              </p:cNvPr>
              <p:cNvSpPr txBox="1"/>
              <p:nvPr/>
            </p:nvSpPr>
            <p:spPr>
              <a:xfrm>
                <a:off x="11021577" y="4412210"/>
                <a:ext cx="325315" cy="523220"/>
              </a:xfrm>
              <a:prstGeom prst="rect">
                <a:avLst/>
              </a:prstGeom>
              <a:noFill/>
            </p:spPr>
            <p:txBody>
              <a:bodyPr wrap="square" rtlCol="0">
                <a:spAutoFit/>
              </a:bodyPr>
              <a:lstStyle/>
              <a:p>
                <a:r>
                  <a:rPr lang="en-US" sz="2800">
                    <a:solidFill>
                      <a:srgbClr val="FF0000"/>
                    </a:solidFill>
                  </a:rPr>
                  <a:t>5</a:t>
                </a:r>
              </a:p>
            </p:txBody>
          </p:sp>
          <p:sp>
            <p:nvSpPr>
              <p:cNvPr id="30" name="TextBox 29">
                <a:extLst>
                  <a:ext uri="{FF2B5EF4-FFF2-40B4-BE49-F238E27FC236}">
                    <a16:creationId xmlns:a16="http://schemas.microsoft.com/office/drawing/2014/main" id="{1A3FE078-FA3E-4637-AED7-F92D4D9E1DF0}"/>
                  </a:ext>
                </a:extLst>
              </p:cNvPr>
              <p:cNvSpPr txBox="1"/>
              <p:nvPr/>
            </p:nvSpPr>
            <p:spPr>
              <a:xfrm>
                <a:off x="3823937" y="1259635"/>
                <a:ext cx="325315" cy="523220"/>
              </a:xfrm>
              <a:prstGeom prst="rect">
                <a:avLst/>
              </a:prstGeom>
              <a:noFill/>
            </p:spPr>
            <p:txBody>
              <a:bodyPr wrap="square" rtlCol="0">
                <a:spAutoFit/>
              </a:bodyPr>
              <a:lstStyle/>
              <a:p>
                <a:r>
                  <a:rPr lang="en-US" sz="2800">
                    <a:solidFill>
                      <a:srgbClr val="FF0000"/>
                    </a:solidFill>
                  </a:rPr>
                  <a:t>4</a:t>
                </a:r>
              </a:p>
            </p:txBody>
          </p:sp>
          <p:sp>
            <p:nvSpPr>
              <p:cNvPr id="17" name="TextBox 16">
                <a:extLst>
                  <a:ext uri="{FF2B5EF4-FFF2-40B4-BE49-F238E27FC236}">
                    <a16:creationId xmlns:a16="http://schemas.microsoft.com/office/drawing/2014/main" id="{DF661066-2999-4121-9A9D-8BECD83F5438}"/>
                  </a:ext>
                </a:extLst>
              </p:cNvPr>
              <p:cNvSpPr txBox="1"/>
              <p:nvPr/>
            </p:nvSpPr>
            <p:spPr>
              <a:xfrm>
                <a:off x="4821730" y="5379229"/>
                <a:ext cx="325315" cy="523220"/>
              </a:xfrm>
              <a:prstGeom prst="rect">
                <a:avLst/>
              </a:prstGeom>
              <a:noFill/>
            </p:spPr>
            <p:txBody>
              <a:bodyPr wrap="square" rtlCol="0">
                <a:spAutoFit/>
              </a:bodyPr>
              <a:lstStyle/>
              <a:p>
                <a:r>
                  <a:rPr lang="en-US" sz="2800">
                    <a:solidFill>
                      <a:srgbClr val="FF0000"/>
                    </a:solidFill>
                  </a:rPr>
                  <a:t>2</a:t>
                </a:r>
              </a:p>
            </p:txBody>
          </p:sp>
          <p:sp>
            <p:nvSpPr>
              <p:cNvPr id="19" name="TextBox 18">
                <a:extLst>
                  <a:ext uri="{FF2B5EF4-FFF2-40B4-BE49-F238E27FC236}">
                    <a16:creationId xmlns:a16="http://schemas.microsoft.com/office/drawing/2014/main" id="{FA7844FA-DF73-4DC4-A5B6-B1650605A3FD}"/>
                  </a:ext>
                </a:extLst>
              </p:cNvPr>
              <p:cNvSpPr txBox="1"/>
              <p:nvPr/>
            </p:nvSpPr>
            <p:spPr>
              <a:xfrm>
                <a:off x="4026079" y="2902902"/>
                <a:ext cx="325315" cy="523220"/>
              </a:xfrm>
              <a:prstGeom prst="rect">
                <a:avLst/>
              </a:prstGeom>
              <a:noFill/>
            </p:spPr>
            <p:txBody>
              <a:bodyPr wrap="square" rtlCol="0">
                <a:spAutoFit/>
              </a:bodyPr>
              <a:lstStyle/>
              <a:p>
                <a:r>
                  <a:rPr lang="en-US" sz="2800">
                    <a:solidFill>
                      <a:srgbClr val="FF0000"/>
                    </a:solidFill>
                  </a:rPr>
                  <a:t>3</a:t>
                </a:r>
              </a:p>
            </p:txBody>
          </p:sp>
        </p:grpSp>
      </p:grpSp>
      <p:pic>
        <p:nvPicPr>
          <p:cNvPr id="6" name="Picture 5">
            <a:extLst>
              <a:ext uri="{FF2B5EF4-FFF2-40B4-BE49-F238E27FC236}">
                <a16:creationId xmlns:a16="http://schemas.microsoft.com/office/drawing/2014/main" id="{67376E6C-B8D8-439D-9C0E-08220A747679}"/>
              </a:ext>
            </a:extLst>
          </p:cNvPr>
          <p:cNvPicPr>
            <a:picLocks noChangeAspect="1"/>
          </p:cNvPicPr>
          <p:nvPr/>
        </p:nvPicPr>
        <p:blipFill>
          <a:blip r:embed="rId4"/>
          <a:stretch>
            <a:fillRect/>
          </a:stretch>
        </p:blipFill>
        <p:spPr>
          <a:xfrm>
            <a:off x="14068" y="527222"/>
            <a:ext cx="3432517" cy="268966"/>
          </a:xfrm>
          <a:prstGeom prst="rect">
            <a:avLst/>
          </a:prstGeom>
        </p:spPr>
      </p:pic>
    </p:spTree>
    <p:extLst>
      <p:ext uri="{BB962C8B-B14F-4D97-AF65-F5344CB8AC3E}">
        <p14:creationId xmlns:p14="http://schemas.microsoft.com/office/powerpoint/2010/main" val="3349565068"/>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E38B-83C2-43C3-A525-CB6EED64BDC1}"/>
              </a:ext>
            </a:extLst>
          </p:cNvPr>
          <p:cNvSpPr>
            <a:spLocks noGrp="1"/>
          </p:cNvSpPr>
          <p:nvPr>
            <p:ph type="title"/>
          </p:nvPr>
        </p:nvSpPr>
        <p:spPr>
          <a:xfrm>
            <a:off x="14068" y="1123837"/>
            <a:ext cx="3369993" cy="4601183"/>
          </a:xfrm>
        </p:spPr>
        <p:txBody>
          <a:bodyPr>
            <a:normAutofit/>
          </a:bodyPr>
          <a:lstStyle/>
          <a:p>
            <a:r>
              <a:rPr lang="en-US"/>
              <a:t>EPP: </a:t>
            </a:r>
            <a:r>
              <a:rPr lang="en-US" err="1"/>
              <a:t>página</a:t>
            </a:r>
            <a:r>
              <a:rPr lang="en-US"/>
              <a:t> de </a:t>
            </a:r>
            <a:r>
              <a:rPr lang="en-US" b="1" i="1" err="1"/>
              <a:t>datos</a:t>
            </a:r>
            <a:r>
              <a:rPr lang="en-US" b="1" i="1"/>
              <a:t> VIH</a:t>
            </a:r>
            <a:br>
              <a:rPr lang="en-US"/>
            </a:br>
            <a:br>
              <a:rPr lang="en-US"/>
            </a:br>
            <a:r>
              <a:rPr lang="en-US" sz="2200"/>
              <a:t>Todos los datos se introducen como prevalencia (%) y tamaño de la muestra (N)</a:t>
            </a:r>
            <a:br>
              <a:rPr lang="en-US" sz="2200"/>
            </a:br>
            <a:br>
              <a:rPr lang="en-US" sz="2200"/>
            </a:br>
            <a:r>
              <a:rPr lang="en-US" sz="2200"/>
              <a:t>Puede copiar y pegar desde Excel (Ctrl-C, Ctrl-V)</a:t>
            </a:r>
            <a:endParaRPr lang="en-US"/>
          </a:p>
        </p:txBody>
      </p:sp>
      <p:sp>
        <p:nvSpPr>
          <p:cNvPr id="7" name="Content Placeholder 6">
            <a:extLst>
              <a:ext uri="{FF2B5EF4-FFF2-40B4-BE49-F238E27FC236}">
                <a16:creationId xmlns:a16="http://schemas.microsoft.com/office/drawing/2014/main" id="{57D9864B-3ACC-40C4-A669-6D9B6577D515}"/>
              </a:ext>
            </a:extLst>
          </p:cNvPr>
          <p:cNvSpPr>
            <a:spLocks noGrp="1"/>
          </p:cNvSpPr>
          <p:nvPr>
            <p:ph idx="1"/>
          </p:nvPr>
        </p:nvSpPr>
        <p:spPr>
          <a:xfrm>
            <a:off x="3551274" y="527222"/>
            <a:ext cx="8187070" cy="5457526"/>
          </a:xfrm>
        </p:spPr>
        <p:txBody>
          <a:bodyPr/>
          <a:lstStyle/>
          <a:p>
            <a:r>
              <a:rPr lang="en-US">
                <a:solidFill>
                  <a:schemeClr val="tx1"/>
                </a:solidFill>
              </a:rPr>
              <a:t>Los dos modos de introducción de datos son:</a:t>
            </a:r>
          </a:p>
          <a:p>
            <a:pPr lvl="1"/>
            <a:r>
              <a:rPr lang="en-US">
                <a:solidFill>
                  <a:schemeClr val="tx1"/>
                </a:solidFill>
              </a:rPr>
              <a:t>VCV - los datos son datos tradicionales </a:t>
            </a:r>
            <a:r>
              <a:rPr lang="en-US" b="1">
                <a:solidFill>
                  <a:schemeClr val="tx1"/>
                </a:solidFill>
              </a:rPr>
              <a:t>de vigilancia centinela </a:t>
            </a:r>
            <a:r>
              <a:rPr lang="en-US">
                <a:solidFill>
                  <a:schemeClr val="tx1"/>
                </a:solidFill>
              </a:rPr>
              <a:t>del VIH</a:t>
            </a:r>
          </a:p>
          <a:p>
            <a:pPr lvl="1"/>
            <a:r>
              <a:rPr lang="en-US">
                <a:solidFill>
                  <a:schemeClr val="tx1"/>
                </a:solidFill>
              </a:rPr>
              <a:t>APN - los datos proceden de clínicas prenatales e incluyen:</a:t>
            </a:r>
          </a:p>
          <a:p>
            <a:pPr lvl="2"/>
            <a:r>
              <a:rPr lang="en-US" sz="1800">
                <a:solidFill>
                  <a:schemeClr val="tx1"/>
                </a:solidFill>
              </a:rPr>
              <a:t>Datos de </a:t>
            </a:r>
            <a:r>
              <a:rPr lang="en-US" sz="1800" b="1">
                <a:solidFill>
                  <a:schemeClr val="tx1"/>
                </a:solidFill>
              </a:rPr>
              <a:t>vigilancia centinela </a:t>
            </a:r>
            <a:r>
              <a:rPr lang="en-US" sz="1800">
                <a:solidFill>
                  <a:schemeClr val="tx1"/>
                </a:solidFill>
              </a:rPr>
              <a:t>tradicional de los </a:t>
            </a:r>
            <a:r>
              <a:rPr lang="en-US" sz="1800" b="1">
                <a:solidFill>
                  <a:schemeClr val="tx1"/>
                </a:solidFill>
              </a:rPr>
              <a:t>centros </a:t>
            </a:r>
            <a:r>
              <a:rPr lang="en-US" sz="1800">
                <a:solidFill>
                  <a:schemeClr val="tx1"/>
                </a:solidFill>
              </a:rPr>
              <a:t>(</a:t>
            </a:r>
            <a:r>
              <a:rPr lang="en-US" sz="1800" err="1">
                <a:solidFill>
                  <a:schemeClr val="tx1"/>
                </a:solidFill>
              </a:rPr>
              <a:t>filas</a:t>
            </a:r>
            <a:r>
              <a:rPr lang="en-US" sz="1800">
                <a:solidFill>
                  <a:schemeClr val="tx1"/>
                </a:solidFill>
              </a:rPr>
              <a:t> “VC")</a:t>
            </a:r>
          </a:p>
          <a:p>
            <a:pPr lvl="2"/>
            <a:r>
              <a:rPr lang="en-US" sz="1800">
                <a:solidFill>
                  <a:schemeClr val="tx1"/>
                </a:solidFill>
              </a:rPr>
              <a:t>Pruebas rutinarias en </a:t>
            </a:r>
            <a:r>
              <a:rPr lang="en-US" sz="1800" b="1">
                <a:solidFill>
                  <a:schemeClr val="tx1"/>
                </a:solidFill>
              </a:rPr>
              <a:t>centros</a:t>
            </a:r>
            <a:r>
              <a:rPr lang="en-US" sz="1800">
                <a:solidFill>
                  <a:schemeClr val="tx1"/>
                </a:solidFill>
              </a:rPr>
              <a:t> específicos de clínicas prenatales (</a:t>
            </a:r>
            <a:r>
              <a:rPr lang="en-US" sz="1800" err="1">
                <a:solidFill>
                  <a:schemeClr val="tx1"/>
                </a:solidFill>
              </a:rPr>
              <a:t>filas</a:t>
            </a:r>
            <a:r>
              <a:rPr lang="en-US" sz="1800">
                <a:solidFill>
                  <a:schemeClr val="tx1"/>
                </a:solidFill>
              </a:rPr>
              <a:t> “APN")</a:t>
            </a:r>
          </a:p>
          <a:p>
            <a:pPr lvl="2"/>
            <a:r>
              <a:rPr lang="en-US" sz="1800">
                <a:solidFill>
                  <a:schemeClr val="tx1"/>
                </a:solidFill>
              </a:rPr>
              <a:t>Datos agregados </a:t>
            </a:r>
            <a:r>
              <a:rPr lang="en-US" sz="1800" b="1">
                <a:solidFill>
                  <a:schemeClr val="tx1"/>
                </a:solidFill>
              </a:rPr>
              <a:t>a nivel censal </a:t>
            </a:r>
            <a:r>
              <a:rPr lang="en-US" sz="1800">
                <a:solidFill>
                  <a:schemeClr val="tx1"/>
                </a:solidFill>
              </a:rPr>
              <a:t>de </a:t>
            </a:r>
            <a:r>
              <a:rPr lang="en-US" sz="1800" err="1">
                <a:solidFill>
                  <a:schemeClr val="tx1"/>
                </a:solidFill>
              </a:rPr>
              <a:t>todos</a:t>
            </a:r>
            <a:r>
              <a:rPr lang="en-US" sz="1800">
                <a:solidFill>
                  <a:schemeClr val="tx1"/>
                </a:solidFill>
              </a:rPr>
              <a:t> </a:t>
            </a:r>
            <a:r>
              <a:rPr lang="en-US" sz="1800" err="1">
                <a:solidFill>
                  <a:schemeClr val="tx1"/>
                </a:solidFill>
              </a:rPr>
              <a:t>los</a:t>
            </a:r>
            <a:r>
              <a:rPr lang="en-US" sz="1800">
                <a:solidFill>
                  <a:schemeClr val="tx1"/>
                </a:solidFill>
              </a:rPr>
              <a:t> </a:t>
            </a:r>
            <a:r>
              <a:rPr lang="en-US" sz="1800" err="1">
                <a:solidFill>
                  <a:schemeClr val="tx1"/>
                </a:solidFill>
              </a:rPr>
              <a:t>centros</a:t>
            </a:r>
            <a:r>
              <a:rPr lang="en-US" sz="1800">
                <a:solidFill>
                  <a:schemeClr val="tx1"/>
                </a:solidFill>
              </a:rPr>
              <a:t> de APN de la región </a:t>
            </a:r>
            <a:br>
              <a:rPr lang="en-US" sz="1800">
                <a:solidFill>
                  <a:schemeClr val="tx1"/>
                </a:solidFill>
              </a:rPr>
            </a:br>
            <a:r>
              <a:rPr lang="en-US" sz="1800">
                <a:solidFill>
                  <a:schemeClr val="tx1"/>
                </a:solidFill>
              </a:rPr>
              <a:t>-- introducidos en la parte superior de la página)</a:t>
            </a:r>
          </a:p>
          <a:p>
            <a:r>
              <a:rPr lang="en-US">
                <a:solidFill>
                  <a:schemeClr val="tx1"/>
                </a:solidFill>
              </a:rPr>
              <a:t>Utilice los botones de la parte inferior para añadir y eliminar sitios</a:t>
            </a:r>
            <a:br>
              <a:rPr lang="en-US">
                <a:solidFill>
                  <a:schemeClr val="tx1"/>
                </a:solidFill>
              </a:rPr>
            </a:br>
            <a:endParaRPr lang="en-US">
              <a:solidFill>
                <a:schemeClr val="tx1"/>
              </a:solidFill>
            </a:endParaRPr>
          </a:p>
          <a:p>
            <a:endParaRPr lang="en-US">
              <a:solidFill>
                <a:schemeClr val="tx1"/>
              </a:solidFill>
            </a:endParaRPr>
          </a:p>
          <a:p>
            <a:r>
              <a:rPr lang="en-US">
                <a:solidFill>
                  <a:schemeClr val="tx1"/>
                </a:solidFill>
              </a:rPr>
              <a:t>La pantalla puede ajustarse para mostrar:</a:t>
            </a:r>
          </a:p>
          <a:p>
            <a:pPr lvl="1"/>
            <a:r>
              <a:rPr lang="en-US">
                <a:solidFill>
                  <a:schemeClr val="tx1"/>
                </a:solidFill>
              </a:rPr>
              <a:t>Prevalencia del VIH, tamaño de la muestra (N) o ambos</a:t>
            </a:r>
          </a:p>
          <a:p>
            <a:pPr lvl="1"/>
            <a:r>
              <a:rPr lang="en-US">
                <a:solidFill>
                  <a:schemeClr val="tx1"/>
                </a:solidFill>
              </a:rPr>
              <a:t>Mostrar sólo los </a:t>
            </a:r>
            <a:r>
              <a:rPr lang="en-US" err="1">
                <a:solidFill>
                  <a:schemeClr val="tx1"/>
                </a:solidFill>
              </a:rPr>
              <a:t>datos</a:t>
            </a:r>
            <a:r>
              <a:rPr lang="en-US">
                <a:solidFill>
                  <a:schemeClr val="tx1"/>
                </a:solidFill>
              </a:rPr>
              <a:t> VCV o los </a:t>
            </a:r>
            <a:r>
              <a:rPr lang="en-US" err="1">
                <a:solidFill>
                  <a:schemeClr val="tx1"/>
                </a:solidFill>
              </a:rPr>
              <a:t>datos</a:t>
            </a:r>
            <a:r>
              <a:rPr lang="en-US">
                <a:solidFill>
                  <a:schemeClr val="tx1"/>
                </a:solidFill>
              </a:rPr>
              <a:t> </a:t>
            </a:r>
            <a:r>
              <a:rPr lang="en-US">
                <a:solidFill>
                  <a:srgbClr val="C00000"/>
                </a:solidFill>
              </a:rPr>
              <a:t>APN</a:t>
            </a:r>
            <a:r>
              <a:rPr lang="en-US">
                <a:solidFill>
                  <a:schemeClr val="tx1"/>
                </a:solidFill>
              </a:rPr>
              <a:t>-Rutina o ambos</a:t>
            </a:r>
          </a:p>
          <a:p>
            <a:pPr lvl="1"/>
            <a:endParaRPr lang="en-US"/>
          </a:p>
        </p:txBody>
      </p:sp>
      <p:pic>
        <p:nvPicPr>
          <p:cNvPr id="8" name="Picture 7">
            <a:extLst>
              <a:ext uri="{FF2B5EF4-FFF2-40B4-BE49-F238E27FC236}">
                <a16:creationId xmlns:a16="http://schemas.microsoft.com/office/drawing/2014/main" id="{6C818BE5-0BBD-4B21-B596-29BFCC6BAE28}"/>
              </a:ext>
            </a:extLst>
          </p:cNvPr>
          <p:cNvPicPr>
            <a:picLocks noChangeAspect="1"/>
          </p:cNvPicPr>
          <p:nvPr/>
        </p:nvPicPr>
        <p:blipFill>
          <a:blip r:embed="rId3"/>
          <a:stretch>
            <a:fillRect/>
          </a:stretch>
        </p:blipFill>
        <p:spPr>
          <a:xfrm>
            <a:off x="4293917" y="3842059"/>
            <a:ext cx="6720178" cy="339648"/>
          </a:xfrm>
          <a:prstGeom prst="rect">
            <a:avLst/>
          </a:prstGeom>
          <a:ln w="38100">
            <a:solidFill>
              <a:srgbClr val="F15B40"/>
            </a:solidFill>
          </a:ln>
        </p:spPr>
      </p:pic>
      <p:pic>
        <p:nvPicPr>
          <p:cNvPr id="9" name="Picture 8">
            <a:extLst>
              <a:ext uri="{FF2B5EF4-FFF2-40B4-BE49-F238E27FC236}">
                <a16:creationId xmlns:a16="http://schemas.microsoft.com/office/drawing/2014/main" id="{A50F08EA-4D8F-4565-9134-2EF86C327452}"/>
              </a:ext>
            </a:extLst>
          </p:cNvPr>
          <p:cNvPicPr>
            <a:picLocks noChangeAspect="1"/>
          </p:cNvPicPr>
          <p:nvPr/>
        </p:nvPicPr>
        <p:blipFill>
          <a:blip r:embed="rId4"/>
          <a:stretch>
            <a:fillRect/>
          </a:stretch>
        </p:blipFill>
        <p:spPr>
          <a:xfrm>
            <a:off x="8596692" y="658824"/>
            <a:ext cx="3432518" cy="428856"/>
          </a:xfrm>
          <a:prstGeom prst="rect">
            <a:avLst/>
          </a:prstGeom>
          <a:ln w="38100">
            <a:solidFill>
              <a:srgbClr val="F15B40"/>
            </a:solidFill>
          </a:ln>
        </p:spPr>
      </p:pic>
      <p:pic>
        <p:nvPicPr>
          <p:cNvPr id="10" name="Picture 9">
            <a:extLst>
              <a:ext uri="{FF2B5EF4-FFF2-40B4-BE49-F238E27FC236}">
                <a16:creationId xmlns:a16="http://schemas.microsoft.com/office/drawing/2014/main" id="{E52D29ED-ADE8-4F08-9B58-130C0A724740}"/>
              </a:ext>
            </a:extLst>
          </p:cNvPr>
          <p:cNvPicPr>
            <a:picLocks noChangeAspect="1"/>
          </p:cNvPicPr>
          <p:nvPr/>
        </p:nvPicPr>
        <p:blipFill>
          <a:blip r:embed="rId5"/>
          <a:stretch>
            <a:fillRect/>
          </a:stretch>
        </p:blipFill>
        <p:spPr>
          <a:xfrm>
            <a:off x="5788760" y="5466766"/>
            <a:ext cx="2686031" cy="749590"/>
          </a:xfrm>
          <a:prstGeom prst="rect">
            <a:avLst/>
          </a:prstGeom>
          <a:ln w="38100">
            <a:solidFill>
              <a:srgbClr val="F15B40"/>
            </a:solidFill>
          </a:ln>
        </p:spPr>
      </p:pic>
      <p:pic>
        <p:nvPicPr>
          <p:cNvPr id="11" name="Picture 10">
            <a:extLst>
              <a:ext uri="{FF2B5EF4-FFF2-40B4-BE49-F238E27FC236}">
                <a16:creationId xmlns:a16="http://schemas.microsoft.com/office/drawing/2014/main" id="{FF233107-72C2-487F-A438-08EAC31F54A0}"/>
              </a:ext>
            </a:extLst>
          </p:cNvPr>
          <p:cNvPicPr>
            <a:picLocks noChangeAspect="1"/>
          </p:cNvPicPr>
          <p:nvPr/>
        </p:nvPicPr>
        <p:blipFill>
          <a:blip r:embed="rId6"/>
          <a:stretch>
            <a:fillRect/>
          </a:stretch>
        </p:blipFill>
        <p:spPr>
          <a:xfrm>
            <a:off x="14068" y="527222"/>
            <a:ext cx="3432517" cy="268966"/>
          </a:xfrm>
          <a:prstGeom prst="rect">
            <a:avLst/>
          </a:prstGeom>
        </p:spPr>
      </p:pic>
    </p:spTree>
    <p:extLst>
      <p:ext uri="{BB962C8B-B14F-4D97-AF65-F5344CB8AC3E}">
        <p14:creationId xmlns:p14="http://schemas.microsoft.com/office/powerpoint/2010/main" val="3081946897"/>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56E066-EA59-343D-1D43-7B5C5745E20C}"/>
              </a:ext>
            </a:extLst>
          </p:cNvPr>
          <p:cNvPicPr>
            <a:picLocks noChangeAspect="1"/>
          </p:cNvPicPr>
          <p:nvPr/>
        </p:nvPicPr>
        <p:blipFill>
          <a:blip r:embed="rId3"/>
          <a:stretch>
            <a:fillRect/>
          </a:stretch>
        </p:blipFill>
        <p:spPr>
          <a:xfrm>
            <a:off x="3577739" y="587373"/>
            <a:ext cx="7380952" cy="1609524"/>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a:t>Abra su archivo 2025</a:t>
            </a:r>
            <a:br>
              <a:rPr lang="en-US"/>
            </a:br>
            <a:br>
              <a:rPr lang="en-US"/>
            </a:br>
            <a:r>
              <a:rPr lang="en-US" sz="2800"/>
              <a:t>Compruebe que la opción Incidencia está ajustada en EPP, o CSAVR</a:t>
            </a:r>
            <a:endParaRPr lang="en-US"/>
          </a:p>
        </p:txBody>
      </p:sp>
      <p:sp>
        <p:nvSpPr>
          <p:cNvPr id="5" name="TextBox 4">
            <a:extLst>
              <a:ext uri="{FF2B5EF4-FFF2-40B4-BE49-F238E27FC236}">
                <a16:creationId xmlns:a16="http://schemas.microsoft.com/office/drawing/2014/main" id="{76B98324-A6A7-4555-AF23-684121CC1FDD}"/>
              </a:ext>
            </a:extLst>
          </p:cNvPr>
          <p:cNvSpPr txBox="1"/>
          <p:nvPr/>
        </p:nvSpPr>
        <p:spPr>
          <a:xfrm>
            <a:off x="3677919" y="2005377"/>
            <a:ext cx="4696823" cy="3416320"/>
          </a:xfrm>
          <a:prstGeom prst="rect">
            <a:avLst/>
          </a:prstGeom>
          <a:noFill/>
        </p:spPr>
        <p:txBody>
          <a:bodyPr wrap="square" rtlCol="0">
            <a:spAutoFit/>
          </a:bodyPr>
          <a:lstStyle/>
          <a:p>
            <a:endParaRPr lang="en-US"/>
          </a:p>
          <a:p>
            <a:pPr marL="342900" indent="-342900">
              <a:buClr>
                <a:srgbClr val="F15B40"/>
              </a:buClr>
              <a:buFont typeface="+mj-lt"/>
              <a:buAutoNum type="arabicPeriod"/>
            </a:pPr>
            <a:r>
              <a:rPr lang="en-US">
                <a:latin typeface="Arial" panose="020B0604020202020204" pitchFamily="34" charset="0"/>
                <a:cs typeface="Arial" panose="020B0604020202020204" pitchFamily="34" charset="0"/>
              </a:rPr>
              <a:t>Abra la nueva versión 2025 de su archivo en Spectrum</a:t>
            </a:r>
          </a:p>
          <a:p>
            <a:pPr marL="342900" indent="-342900">
              <a:buClr>
                <a:srgbClr val="F15B40"/>
              </a:buClr>
              <a:buFont typeface="+mj-lt"/>
              <a:buAutoNum type="arabicPeriod"/>
            </a:pPr>
            <a:endParaRPr lang="en-US">
              <a:latin typeface="Arial" panose="020B0604020202020204" pitchFamily="34" charset="0"/>
              <a:cs typeface="Arial" panose="020B0604020202020204" pitchFamily="34" charset="0"/>
            </a:endParaRPr>
          </a:p>
          <a:p>
            <a:pPr marL="342900" indent="-342900">
              <a:buClr>
                <a:srgbClr val="F15B40"/>
              </a:buClr>
              <a:buFont typeface="+mj-lt"/>
              <a:buAutoNum type="arabicPeriod"/>
            </a:pPr>
            <a:r>
              <a:rPr lang="en-US">
                <a:latin typeface="Arial" panose="020B0604020202020204" pitchFamily="34" charset="0"/>
                <a:cs typeface="Arial" panose="020B0604020202020204" pitchFamily="34" charset="0"/>
              </a:rPr>
              <a:t>Seleccione 'Módulos-&gt;AIM'.</a:t>
            </a:r>
          </a:p>
          <a:p>
            <a:pPr marL="342900" indent="-342900">
              <a:buClr>
                <a:srgbClr val="F15B40"/>
              </a:buClr>
              <a:buFont typeface="+mj-lt"/>
              <a:buAutoNum type="arabicPeriod"/>
            </a:pPr>
            <a:endParaRPr lang="en-US">
              <a:latin typeface="Arial" panose="020B0604020202020204" pitchFamily="34" charset="0"/>
              <a:cs typeface="Arial" panose="020B0604020202020204" pitchFamily="34" charset="0"/>
            </a:endParaRPr>
          </a:p>
          <a:p>
            <a:pPr marL="342900" indent="-342900">
              <a:buClr>
                <a:srgbClr val="F15B40"/>
              </a:buClr>
              <a:buFont typeface="+mj-lt"/>
              <a:buAutoNum type="arabicPeriod"/>
            </a:pPr>
            <a:r>
              <a:rPr lang="en-US" err="1">
                <a:latin typeface="Arial" panose="020B0604020202020204" pitchFamily="34" charset="0"/>
                <a:cs typeface="Arial" panose="020B0604020202020204" pitchFamily="34" charset="0"/>
              </a:rPr>
              <a:t>Seleccione</a:t>
            </a:r>
            <a:r>
              <a:rPr lang="en-US">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Incidencia</a:t>
            </a:r>
            <a:r>
              <a:rPr lang="en-US" b="1">
                <a:latin typeface="Arial" panose="020B0604020202020204" pitchFamily="34" charset="0"/>
                <a:cs typeface="Arial" panose="020B0604020202020204" pitchFamily="34" charset="0"/>
              </a:rPr>
              <a:t> -&gt; </a:t>
            </a:r>
            <a:br>
              <a:rPr lang="en-US" b="1">
                <a:latin typeface="Arial" panose="020B0604020202020204" pitchFamily="34" charset="0"/>
                <a:cs typeface="Arial" panose="020B0604020202020204" pitchFamily="34" charset="0"/>
              </a:rPr>
            </a:br>
            <a:r>
              <a:rPr lang="en-US" b="1" err="1">
                <a:latin typeface="Arial" panose="020B0604020202020204" pitchFamily="34" charset="0"/>
                <a:cs typeface="Arial" panose="020B0604020202020204" pitchFamily="34" charset="0"/>
              </a:rPr>
              <a:t>Opciones</a:t>
            </a:r>
            <a:r>
              <a:rPr lang="en-US" b="1">
                <a:latin typeface="Arial" panose="020B0604020202020204" pitchFamily="34" charset="0"/>
                <a:cs typeface="Arial" panose="020B0604020202020204" pitchFamily="34" charset="0"/>
              </a:rPr>
              <a:t> de incidencia</a:t>
            </a:r>
            <a:r>
              <a:rPr lang="en-US">
                <a:latin typeface="Arial" panose="020B0604020202020204" pitchFamily="34" charset="0"/>
                <a:cs typeface="Arial" panose="020B0604020202020204" pitchFamily="34" charset="0"/>
              </a:rPr>
              <a:t>'. </a:t>
            </a:r>
          </a:p>
          <a:p>
            <a:pPr marL="342900" indent="-342900">
              <a:buClr>
                <a:srgbClr val="F15B40"/>
              </a:buClr>
              <a:buFont typeface="+mj-lt"/>
              <a:buAutoNum type="arabicPeriod"/>
            </a:pPr>
            <a:endParaRPr lang="en-US">
              <a:latin typeface="Arial" panose="020B0604020202020204" pitchFamily="34" charset="0"/>
              <a:cs typeface="Arial" panose="020B0604020202020204" pitchFamily="34" charset="0"/>
            </a:endParaRPr>
          </a:p>
          <a:p>
            <a:pPr marL="342900" indent="-342900">
              <a:buClr>
                <a:srgbClr val="F15B40"/>
              </a:buClr>
              <a:buFont typeface="+mj-lt"/>
              <a:buAutoNum type="arabicPeriod"/>
            </a:pPr>
            <a:r>
              <a:rPr lang="en-US">
                <a:latin typeface="Arial" panose="020B0604020202020204" pitchFamily="34" charset="0"/>
                <a:cs typeface="Arial" panose="020B0604020202020204" pitchFamily="34" charset="0"/>
              </a:rPr>
              <a:t>Verifique que se ha </a:t>
            </a:r>
            <a:r>
              <a:rPr lang="en-US" err="1">
                <a:latin typeface="Arial" panose="020B0604020202020204" pitchFamily="34" charset="0"/>
                <a:cs typeface="Arial" panose="020B0604020202020204" pitchFamily="34" charset="0"/>
              </a:rPr>
              <a:t>seleccionado</a:t>
            </a:r>
            <a:r>
              <a:rPr lang="en-US">
                <a:latin typeface="Arial" panose="020B0604020202020204" pitchFamily="34" charset="0"/>
                <a:cs typeface="Arial" panose="020B0604020202020204" pitchFamily="34" charset="0"/>
              </a:rPr>
              <a:t>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EPP o CSAVR</a:t>
            </a:r>
          </a:p>
          <a:p>
            <a:endParaRPr lang="en-US"/>
          </a:p>
        </p:txBody>
      </p:sp>
      <p:grpSp>
        <p:nvGrpSpPr>
          <p:cNvPr id="31" name="Group 30">
            <a:extLst>
              <a:ext uri="{FF2B5EF4-FFF2-40B4-BE49-F238E27FC236}">
                <a16:creationId xmlns:a16="http://schemas.microsoft.com/office/drawing/2014/main" id="{61E7669F-7760-42EE-8514-87A6EBB9DCF1}"/>
              </a:ext>
            </a:extLst>
          </p:cNvPr>
          <p:cNvGrpSpPr/>
          <p:nvPr/>
        </p:nvGrpSpPr>
        <p:grpSpPr>
          <a:xfrm>
            <a:off x="6236658" y="1047593"/>
            <a:ext cx="969565" cy="2100902"/>
            <a:chOff x="6236658" y="1047593"/>
            <a:chExt cx="969565" cy="2100902"/>
          </a:xfrm>
        </p:grpSpPr>
        <p:cxnSp>
          <p:nvCxnSpPr>
            <p:cNvPr id="8" name="Straight Arrow Connector 7">
              <a:extLst>
                <a:ext uri="{FF2B5EF4-FFF2-40B4-BE49-F238E27FC236}">
                  <a16:creationId xmlns:a16="http://schemas.microsoft.com/office/drawing/2014/main" id="{6ABBA060-3DBB-40D8-9E47-CB1041920A09}"/>
                </a:ext>
              </a:extLst>
            </p:cNvPr>
            <p:cNvCxnSpPr>
              <a:cxnSpLocks/>
            </p:cNvCxnSpPr>
            <p:nvPr/>
          </p:nvCxnSpPr>
          <p:spPr>
            <a:xfrm flipV="1">
              <a:off x="6236658" y="1936277"/>
              <a:ext cx="504919" cy="121221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606167C-77AC-4E47-A7DA-0E3810FD5B9B}"/>
                </a:ext>
              </a:extLst>
            </p:cNvPr>
            <p:cNvSpPr/>
            <p:nvPr/>
          </p:nvSpPr>
          <p:spPr>
            <a:xfrm>
              <a:off x="6379747" y="1047593"/>
              <a:ext cx="826476" cy="863630"/>
            </a:xfrm>
            <a:prstGeom prst="ellipse">
              <a:avLst/>
            </a:prstGeom>
            <a:noFill/>
            <a:ln w="4445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47D537C-D8F1-4A35-A123-4122E8E56A57}"/>
              </a:ext>
            </a:extLst>
          </p:cNvPr>
          <p:cNvGrpSpPr/>
          <p:nvPr/>
        </p:nvGrpSpPr>
        <p:grpSpPr>
          <a:xfrm>
            <a:off x="6792985" y="1911223"/>
            <a:ext cx="4341325" cy="3114675"/>
            <a:chOff x="6792985" y="1911223"/>
            <a:chExt cx="4341325" cy="3114675"/>
          </a:xfrm>
        </p:grpSpPr>
        <p:pic>
          <p:nvPicPr>
            <p:cNvPr id="15" name="Picture 14">
              <a:extLst>
                <a:ext uri="{FF2B5EF4-FFF2-40B4-BE49-F238E27FC236}">
                  <a16:creationId xmlns:a16="http://schemas.microsoft.com/office/drawing/2014/main" id="{3C2F5D79-96C7-405F-944F-34E8870D3384}"/>
                </a:ext>
              </a:extLst>
            </p:cNvPr>
            <p:cNvPicPr>
              <a:picLocks noChangeAspect="1"/>
            </p:cNvPicPr>
            <p:nvPr/>
          </p:nvPicPr>
          <p:blipFill rotWithShape="1">
            <a:blip r:embed="rId4"/>
            <a:srcRect r="7363"/>
            <a:stretch/>
          </p:blipFill>
          <p:spPr>
            <a:xfrm>
              <a:off x="8937210" y="1911223"/>
              <a:ext cx="2197100" cy="3114675"/>
            </a:xfrm>
            <a:prstGeom prst="rect">
              <a:avLst/>
            </a:prstGeom>
          </p:spPr>
        </p:pic>
        <p:cxnSp>
          <p:nvCxnSpPr>
            <p:cNvPr id="16" name="Straight Arrow Connector 15">
              <a:extLst>
                <a:ext uri="{FF2B5EF4-FFF2-40B4-BE49-F238E27FC236}">
                  <a16:creationId xmlns:a16="http://schemas.microsoft.com/office/drawing/2014/main" id="{27CA4B8B-D4C5-4CEB-8446-9A5A95BDFFD3}"/>
                </a:ext>
              </a:extLst>
            </p:cNvPr>
            <p:cNvCxnSpPr>
              <a:cxnSpLocks/>
            </p:cNvCxnSpPr>
            <p:nvPr/>
          </p:nvCxnSpPr>
          <p:spPr>
            <a:xfrm flipV="1">
              <a:off x="6792985" y="2254687"/>
              <a:ext cx="2144224" cy="1820001"/>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85A8A1B-73CB-45F7-A04B-5EEED0B48F8C}"/>
              </a:ext>
            </a:extLst>
          </p:cNvPr>
          <p:cNvGrpSpPr/>
          <p:nvPr/>
        </p:nvGrpSpPr>
        <p:grpSpPr>
          <a:xfrm>
            <a:off x="7006160" y="5227816"/>
            <a:ext cx="4932921" cy="1647826"/>
            <a:chOff x="6288066" y="4635102"/>
            <a:chExt cx="4932921" cy="1647826"/>
          </a:xfrm>
        </p:grpSpPr>
        <p:pic>
          <p:nvPicPr>
            <p:cNvPr id="19" name="Picture 18">
              <a:extLst>
                <a:ext uri="{FF2B5EF4-FFF2-40B4-BE49-F238E27FC236}">
                  <a16:creationId xmlns:a16="http://schemas.microsoft.com/office/drawing/2014/main" id="{CABAA466-2AEC-468E-93A4-CD1DA77A47E6}"/>
                </a:ext>
              </a:extLst>
            </p:cNvPr>
            <p:cNvPicPr>
              <a:picLocks noChangeAspect="1"/>
            </p:cNvPicPr>
            <p:nvPr/>
          </p:nvPicPr>
          <p:blipFill rotWithShape="1">
            <a:blip r:embed="rId5"/>
            <a:srcRect r="9589" b="8393"/>
            <a:stretch/>
          </p:blipFill>
          <p:spPr>
            <a:xfrm>
              <a:off x="6792985" y="4635102"/>
              <a:ext cx="4428002" cy="1647826"/>
            </a:xfrm>
            <a:prstGeom prst="rect">
              <a:avLst/>
            </a:prstGeom>
          </p:spPr>
        </p:pic>
        <p:cxnSp>
          <p:nvCxnSpPr>
            <p:cNvPr id="21" name="Straight Arrow Connector 20">
              <a:extLst>
                <a:ext uri="{FF2B5EF4-FFF2-40B4-BE49-F238E27FC236}">
                  <a16:creationId xmlns:a16="http://schemas.microsoft.com/office/drawing/2014/main" id="{744C5BAC-169D-469A-8D3F-20564D925B2E}"/>
                </a:ext>
              </a:extLst>
            </p:cNvPr>
            <p:cNvCxnSpPr>
              <a:cxnSpLocks/>
            </p:cNvCxnSpPr>
            <p:nvPr/>
          </p:nvCxnSpPr>
          <p:spPr>
            <a:xfrm>
              <a:off x="6288066" y="5135671"/>
              <a:ext cx="504919" cy="11273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5113686"/>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72B931-5E12-DA88-3DDF-6C85A4DCD18C}"/>
              </a:ext>
            </a:extLst>
          </p:cNvPr>
          <p:cNvPicPr>
            <a:picLocks noChangeAspect="1"/>
          </p:cNvPicPr>
          <p:nvPr/>
        </p:nvPicPr>
        <p:blipFill>
          <a:blip r:embed="rId3"/>
          <a:stretch>
            <a:fillRect/>
          </a:stretch>
        </p:blipFill>
        <p:spPr>
          <a:xfrm>
            <a:off x="3641031" y="527223"/>
            <a:ext cx="7719962" cy="4799530"/>
          </a:xfrm>
          <a:prstGeom prst="rect">
            <a:avLst/>
          </a:prstGeom>
        </p:spPr>
      </p:pic>
      <p:sp>
        <p:nvSpPr>
          <p:cNvPr id="2" name="Title 1">
            <a:extLst>
              <a:ext uri="{FF2B5EF4-FFF2-40B4-BE49-F238E27FC236}">
                <a16:creationId xmlns:a16="http://schemas.microsoft.com/office/drawing/2014/main" id="{ABD05DC7-289C-4152-8D85-840BC51F064B}"/>
              </a:ext>
            </a:extLst>
          </p:cNvPr>
          <p:cNvSpPr>
            <a:spLocks noGrp="1"/>
          </p:cNvSpPr>
          <p:nvPr>
            <p:ph type="title"/>
          </p:nvPr>
        </p:nvSpPr>
        <p:spPr>
          <a:xfrm>
            <a:off x="14068" y="1123837"/>
            <a:ext cx="3432517" cy="4601183"/>
          </a:xfrm>
        </p:spPr>
        <p:txBody>
          <a:bodyPr>
            <a:normAutofit/>
          </a:bodyPr>
          <a:lstStyle/>
          <a:p>
            <a:r>
              <a:rPr lang="en-US" sz="2800"/>
              <a:t>En las epidemias concentradas, la mayoría de los datos se introducen en modo de </a:t>
            </a:r>
            <a:r>
              <a:rPr lang="en-US" sz="2800" b="1"/>
              <a:t>Vigilancia Centinela (VCV)</a:t>
            </a:r>
          </a:p>
        </p:txBody>
      </p:sp>
      <p:pic>
        <p:nvPicPr>
          <p:cNvPr id="4" name="Picture 3">
            <a:extLst>
              <a:ext uri="{FF2B5EF4-FFF2-40B4-BE49-F238E27FC236}">
                <a16:creationId xmlns:a16="http://schemas.microsoft.com/office/drawing/2014/main" id="{950823EB-9DEF-47E3-96AC-D6C7E3749260}"/>
              </a:ext>
            </a:extLst>
          </p:cNvPr>
          <p:cNvPicPr>
            <a:picLocks noChangeAspect="1"/>
          </p:cNvPicPr>
          <p:nvPr/>
        </p:nvPicPr>
        <p:blipFill>
          <a:blip r:embed="rId4"/>
          <a:stretch>
            <a:fillRect/>
          </a:stretch>
        </p:blipFill>
        <p:spPr>
          <a:xfrm>
            <a:off x="14068" y="527222"/>
            <a:ext cx="3432517" cy="268966"/>
          </a:xfrm>
          <a:prstGeom prst="rect">
            <a:avLst/>
          </a:prstGeom>
        </p:spPr>
      </p:pic>
      <p:pic>
        <p:nvPicPr>
          <p:cNvPr id="7" name="Picture 6">
            <a:extLst>
              <a:ext uri="{FF2B5EF4-FFF2-40B4-BE49-F238E27FC236}">
                <a16:creationId xmlns:a16="http://schemas.microsoft.com/office/drawing/2014/main" id="{980594AA-0C9A-4D11-91AA-8B60B6FE57A0}"/>
              </a:ext>
            </a:extLst>
          </p:cNvPr>
          <p:cNvPicPr>
            <a:picLocks noChangeAspect="1"/>
          </p:cNvPicPr>
          <p:nvPr/>
        </p:nvPicPr>
        <p:blipFill>
          <a:blip r:embed="rId5"/>
          <a:stretch>
            <a:fillRect/>
          </a:stretch>
        </p:blipFill>
        <p:spPr>
          <a:xfrm>
            <a:off x="4264089" y="5508672"/>
            <a:ext cx="5129488" cy="1045014"/>
          </a:xfrm>
          <a:prstGeom prst="rect">
            <a:avLst/>
          </a:prstGeom>
          <a:ln w="38100">
            <a:solidFill>
              <a:schemeClr val="accent5"/>
            </a:solidFill>
          </a:ln>
        </p:spPr>
      </p:pic>
      <p:grpSp>
        <p:nvGrpSpPr>
          <p:cNvPr id="10" name="Group 9">
            <a:extLst>
              <a:ext uri="{FF2B5EF4-FFF2-40B4-BE49-F238E27FC236}">
                <a16:creationId xmlns:a16="http://schemas.microsoft.com/office/drawing/2014/main" id="{C17412C8-95A9-329B-06D8-84BBC6FF3861}"/>
              </a:ext>
            </a:extLst>
          </p:cNvPr>
          <p:cNvGrpSpPr/>
          <p:nvPr/>
        </p:nvGrpSpPr>
        <p:grpSpPr>
          <a:xfrm>
            <a:off x="3641031" y="1731466"/>
            <a:ext cx="6361385" cy="3195097"/>
            <a:chOff x="3641031" y="1731466"/>
            <a:chExt cx="6361385" cy="3195097"/>
          </a:xfrm>
        </p:grpSpPr>
        <p:sp>
          <p:nvSpPr>
            <p:cNvPr id="6" name="Rectangle 5">
              <a:extLst>
                <a:ext uri="{FF2B5EF4-FFF2-40B4-BE49-F238E27FC236}">
                  <a16:creationId xmlns:a16="http://schemas.microsoft.com/office/drawing/2014/main" id="{EDBAC297-96BF-41C2-8909-01BCBCB942CD}"/>
                </a:ext>
              </a:extLst>
            </p:cNvPr>
            <p:cNvSpPr/>
            <p:nvPr/>
          </p:nvSpPr>
          <p:spPr>
            <a:xfrm>
              <a:off x="3641031" y="1731466"/>
              <a:ext cx="6361385" cy="354563"/>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372C95-0EE4-4535-8966-1A2FFA33F808}"/>
                </a:ext>
              </a:extLst>
            </p:cNvPr>
            <p:cNvSpPr/>
            <p:nvPr/>
          </p:nvSpPr>
          <p:spPr>
            <a:xfrm>
              <a:off x="6997959" y="4572000"/>
              <a:ext cx="1160106" cy="354563"/>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5739582"/>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9B4AFE-C8FC-0AB7-A350-DFECEDF2EDDA}"/>
              </a:ext>
            </a:extLst>
          </p:cNvPr>
          <p:cNvPicPr>
            <a:picLocks noChangeAspect="1"/>
          </p:cNvPicPr>
          <p:nvPr/>
        </p:nvPicPr>
        <p:blipFill>
          <a:blip r:embed="rId3"/>
          <a:stretch>
            <a:fillRect/>
          </a:stretch>
        </p:blipFill>
        <p:spPr>
          <a:xfrm>
            <a:off x="3550177" y="215900"/>
            <a:ext cx="8591415" cy="5906120"/>
          </a:xfrm>
          <a:prstGeom prst="rect">
            <a:avLst/>
          </a:prstGeom>
        </p:spPr>
      </p:pic>
      <p:sp>
        <p:nvSpPr>
          <p:cNvPr id="4" name="Title 3">
            <a:extLst>
              <a:ext uri="{FF2B5EF4-FFF2-40B4-BE49-F238E27FC236}">
                <a16:creationId xmlns:a16="http://schemas.microsoft.com/office/drawing/2014/main" id="{D64411E4-D50C-4890-A3F3-67C66DF81AFA}"/>
              </a:ext>
            </a:extLst>
          </p:cNvPr>
          <p:cNvSpPr>
            <a:spLocks noGrp="1"/>
          </p:cNvSpPr>
          <p:nvPr>
            <p:ph type="title"/>
          </p:nvPr>
        </p:nvSpPr>
        <p:spPr>
          <a:xfrm>
            <a:off x="0" y="1123837"/>
            <a:ext cx="3472963" cy="4601183"/>
          </a:xfrm>
        </p:spPr>
        <p:txBody>
          <a:bodyPr>
            <a:normAutofit/>
          </a:bodyPr>
          <a:lstStyle/>
          <a:p>
            <a:r>
              <a:rPr lang="en-US" sz="3200"/>
              <a:t>Antes de introducir los datos de las </a:t>
            </a:r>
            <a:r>
              <a:rPr lang="en-US" sz="2800" b="1" i="1">
                <a:solidFill>
                  <a:schemeClr val="bg1"/>
                </a:solidFill>
              </a:rPr>
              <a:t>pruebas </a:t>
            </a:r>
            <a:r>
              <a:rPr lang="en-US" sz="3200">
                <a:solidFill>
                  <a:schemeClr val="bg1"/>
                </a:solidFill>
              </a:rPr>
              <a:t>rutinarias de APN en EPP para las "</a:t>
            </a:r>
            <a:r>
              <a:rPr lang="en-US" sz="3200" err="1">
                <a:solidFill>
                  <a:schemeClr val="bg1"/>
                </a:solidFill>
              </a:rPr>
              <a:t>mujeres</a:t>
            </a:r>
            <a:r>
              <a:rPr lang="en-US" sz="3200">
                <a:solidFill>
                  <a:schemeClr val="bg1"/>
                </a:solidFill>
              </a:rPr>
              <a:t> remanentes", revíselos en </a:t>
            </a:r>
            <a:r>
              <a:rPr lang="en-US" sz="2800" b="1" i="1" err="1">
                <a:solidFill>
                  <a:schemeClr val="bg1"/>
                </a:solidFill>
              </a:rPr>
              <a:t>Estadísticas</a:t>
            </a:r>
            <a:r>
              <a:rPr lang="en-US" sz="2800" b="1" i="1">
                <a:solidFill>
                  <a:schemeClr val="bg1"/>
                </a:solidFill>
              </a:rPr>
              <a:t> del programa </a:t>
            </a:r>
            <a:r>
              <a:rPr lang="en-US" sz="2800">
                <a:solidFill>
                  <a:schemeClr val="bg1"/>
                </a:solidFill>
              </a:rPr>
              <a:t>&gt; </a:t>
            </a:r>
            <a:r>
              <a:rPr lang="en-US" sz="2800" err="1">
                <a:solidFill>
                  <a:schemeClr val="bg1"/>
                </a:solidFill>
              </a:rPr>
              <a:t>pestaña</a:t>
            </a:r>
            <a:r>
              <a:rPr lang="en-US" sz="2800">
                <a:solidFill>
                  <a:schemeClr val="bg1"/>
                </a:solidFill>
              </a:rPr>
              <a:t> </a:t>
            </a:r>
            <a:br>
              <a:rPr lang="en-US" sz="2800">
                <a:solidFill>
                  <a:schemeClr val="bg1"/>
                </a:solidFill>
              </a:rPr>
            </a:br>
            <a:r>
              <a:rPr lang="en-US" sz="2800" b="1" i="1" err="1">
                <a:solidFill>
                  <a:schemeClr val="bg1"/>
                </a:solidFill>
              </a:rPr>
              <a:t>Pruebas</a:t>
            </a:r>
            <a:r>
              <a:rPr lang="en-US" sz="2800" b="1" i="1">
                <a:solidFill>
                  <a:schemeClr val="bg1"/>
                </a:solidFill>
              </a:rPr>
              <a:t> de APN</a:t>
            </a:r>
            <a:endParaRPr lang="en-US">
              <a:solidFill>
                <a:schemeClr val="bg1"/>
              </a:solidFill>
            </a:endParaRPr>
          </a:p>
        </p:txBody>
      </p:sp>
      <p:pic>
        <p:nvPicPr>
          <p:cNvPr id="2" name="Picture 1">
            <a:extLst>
              <a:ext uri="{FF2B5EF4-FFF2-40B4-BE49-F238E27FC236}">
                <a16:creationId xmlns:a16="http://schemas.microsoft.com/office/drawing/2014/main" id="{3F3DD634-DB34-4EDD-92EA-6A656244AAB9}"/>
              </a:ext>
            </a:extLst>
          </p:cNvPr>
          <p:cNvPicPr>
            <a:picLocks noChangeAspect="1"/>
          </p:cNvPicPr>
          <p:nvPr/>
        </p:nvPicPr>
        <p:blipFill>
          <a:blip r:embed="rId4"/>
          <a:stretch>
            <a:fillRect/>
          </a:stretch>
        </p:blipFill>
        <p:spPr>
          <a:xfrm>
            <a:off x="1" y="0"/>
            <a:ext cx="3472962" cy="826895"/>
          </a:xfrm>
          <a:prstGeom prst="rect">
            <a:avLst/>
          </a:prstGeom>
        </p:spPr>
      </p:pic>
    </p:spTree>
    <p:extLst>
      <p:ext uri="{BB962C8B-B14F-4D97-AF65-F5344CB8AC3E}">
        <p14:creationId xmlns:p14="http://schemas.microsoft.com/office/powerpoint/2010/main" val="22390136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p:txBody>
          <a:bodyPr>
            <a:normAutofit fontScale="90000"/>
          </a:bodyPr>
          <a:lstStyle/>
          <a:p>
            <a:r>
              <a:rPr lang="en-US" sz="3600"/>
              <a:t>Comprenda los datos que utiliza</a:t>
            </a:r>
            <a:br>
              <a:rPr lang="en-US" sz="2800"/>
            </a:br>
            <a:br>
              <a:rPr lang="en-US" sz="2800"/>
            </a:br>
            <a:r>
              <a:rPr lang="en-US" sz="2800"/>
              <a:t>Preste atención al análisis de la calidad de los datos</a:t>
            </a:r>
            <a:br>
              <a:rPr lang="en-US" sz="2800"/>
            </a:br>
            <a:br>
              <a:rPr lang="en-US"/>
            </a:br>
            <a:r>
              <a:rPr lang="en-US" sz="2700"/>
              <a:t>Introduzca sólo datos de calidad en EPP: determinará sus tendencias nacionales</a:t>
            </a:r>
            <a:endParaRPr lang="en-US"/>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a:xfrm>
            <a:off x="3446586" y="300421"/>
            <a:ext cx="8731346" cy="6358268"/>
          </a:xfrm>
          <a:solidFill>
            <a:schemeClr val="bg1"/>
          </a:solidFill>
        </p:spPr>
        <p:txBody>
          <a:bodyPr>
            <a:normAutofit/>
          </a:bodyPr>
          <a:lstStyle/>
          <a:p>
            <a:pPr marL="0" indent="0">
              <a:buNone/>
            </a:pPr>
            <a:r>
              <a:rPr lang="en-US" sz="1800">
                <a:solidFill>
                  <a:schemeClr val="tx1"/>
                </a:solidFill>
              </a:rPr>
              <a:t>Para las poblaciones clave:</a:t>
            </a:r>
          </a:p>
          <a:p>
            <a:r>
              <a:rPr lang="en-US" sz="1800">
                <a:solidFill>
                  <a:schemeClr val="tx1"/>
                </a:solidFill>
              </a:rPr>
              <a:t>Cuando sea posible, utilice datos de </a:t>
            </a:r>
            <a:r>
              <a:rPr lang="en-US" sz="1800" b="1">
                <a:solidFill>
                  <a:schemeClr val="tx1"/>
                </a:solidFill>
              </a:rPr>
              <a:t>vigilancia </a:t>
            </a:r>
            <a:r>
              <a:rPr lang="en-US" sz="1800">
                <a:solidFill>
                  <a:schemeClr val="tx1"/>
                </a:solidFill>
              </a:rPr>
              <a:t>procedentes de un sistema sistemático de recopilación de datos.</a:t>
            </a:r>
          </a:p>
          <a:p>
            <a:r>
              <a:rPr lang="en-US" sz="1800">
                <a:solidFill>
                  <a:schemeClr val="tx1"/>
                </a:solidFill>
              </a:rPr>
              <a:t> Al ajustar las encuestas IBBS, considere si representan una tendencia real, es decir, </a:t>
            </a:r>
          </a:p>
          <a:p>
            <a:pPr lvl="1"/>
            <a:r>
              <a:rPr lang="en-US">
                <a:solidFill>
                  <a:schemeClr val="tx1"/>
                </a:solidFill>
              </a:rPr>
              <a:t>Una medida periódica en la misma población, </a:t>
            </a:r>
            <a:br>
              <a:rPr lang="en-US">
                <a:solidFill>
                  <a:schemeClr val="tx1"/>
                </a:solidFill>
              </a:rPr>
            </a:br>
            <a:r>
              <a:rPr lang="en-US">
                <a:solidFill>
                  <a:schemeClr val="tx1"/>
                </a:solidFill>
              </a:rPr>
              <a:t>repetida con una metodología coherente en encuestas sucesivas, </a:t>
            </a:r>
            <a:br>
              <a:rPr lang="en-US">
                <a:solidFill>
                  <a:schemeClr val="tx1"/>
                </a:solidFill>
              </a:rPr>
            </a:br>
            <a:r>
              <a:rPr lang="en-US">
                <a:solidFill>
                  <a:schemeClr val="tx1"/>
                </a:solidFill>
              </a:rPr>
              <a:t>es decir, sin cambiar las geolocalizaciones ni los procedimientos de muestreo</a:t>
            </a:r>
          </a:p>
          <a:p>
            <a:pPr lvl="1"/>
            <a:r>
              <a:rPr lang="en-US">
                <a:solidFill>
                  <a:schemeClr val="tx1"/>
                </a:solidFill>
              </a:rPr>
              <a:t>Si no, utilice en su lugar el IBBS para </a:t>
            </a:r>
            <a:r>
              <a:rPr lang="en-US" b="1" i="1">
                <a:solidFill>
                  <a:schemeClr val="tx1"/>
                </a:solidFill>
              </a:rPr>
              <a:t>calibrar </a:t>
            </a:r>
            <a:r>
              <a:rPr lang="en-US">
                <a:solidFill>
                  <a:schemeClr val="tx1"/>
                </a:solidFill>
              </a:rPr>
              <a:t>el nivel epidémico del EPP </a:t>
            </a:r>
            <a:br>
              <a:rPr lang="en-US">
                <a:solidFill>
                  <a:schemeClr val="tx1"/>
                </a:solidFill>
              </a:rPr>
            </a:br>
            <a:r>
              <a:rPr lang="en-US">
                <a:solidFill>
                  <a:schemeClr val="tx1"/>
                </a:solidFill>
              </a:rPr>
              <a:t>tras </a:t>
            </a:r>
            <a:r>
              <a:rPr lang="en-US" i="1">
                <a:solidFill>
                  <a:schemeClr val="tx1"/>
                </a:solidFill>
              </a:rPr>
              <a:t>ajustar </a:t>
            </a:r>
            <a:r>
              <a:rPr lang="en-US">
                <a:solidFill>
                  <a:schemeClr val="tx1"/>
                </a:solidFill>
              </a:rPr>
              <a:t>la </a:t>
            </a:r>
            <a:r>
              <a:rPr lang="en-US" i="1">
                <a:solidFill>
                  <a:schemeClr val="tx1"/>
                </a:solidFill>
              </a:rPr>
              <a:t>tendencia histórica </a:t>
            </a:r>
            <a:r>
              <a:rPr lang="en-US">
                <a:solidFill>
                  <a:schemeClr val="tx1"/>
                </a:solidFill>
              </a:rPr>
              <a:t>a (sólo) los datos de vigilancia periódica</a:t>
            </a:r>
          </a:p>
          <a:p>
            <a:r>
              <a:rPr lang="en-US" sz="1800">
                <a:solidFill>
                  <a:schemeClr val="tx1"/>
                </a:solidFill>
              </a:rPr>
              <a:t>Piense detenidamente si y cuándo utilizar </a:t>
            </a:r>
            <a:r>
              <a:rPr lang="en-US" sz="1800" b="1">
                <a:solidFill>
                  <a:schemeClr val="tx1"/>
                </a:solidFill>
              </a:rPr>
              <a:t>encuestas </a:t>
            </a:r>
            <a:r>
              <a:rPr lang="en-US" sz="1800" i="1">
                <a:solidFill>
                  <a:schemeClr val="tx1"/>
                </a:solidFill>
              </a:rPr>
              <a:t>ad hoc </a:t>
            </a:r>
            <a:r>
              <a:rPr lang="en-US" sz="1800">
                <a:solidFill>
                  <a:schemeClr val="tx1"/>
                </a:solidFill>
              </a:rPr>
              <a:t>y/</a:t>
            </a:r>
            <a:r>
              <a:rPr lang="en-US" sz="1800">
                <a:solidFill>
                  <a:srgbClr val="C00000"/>
                </a:solidFill>
              </a:rPr>
              <a:t>o</a:t>
            </a:r>
            <a:r>
              <a:rPr lang="en-US" sz="1800">
                <a:solidFill>
                  <a:schemeClr val="tx1"/>
                </a:solidFill>
              </a:rPr>
              <a:t> </a:t>
            </a:r>
            <a:r>
              <a:rPr lang="en-US" sz="1800" err="1">
                <a:solidFill>
                  <a:schemeClr val="tx1"/>
                </a:solidFill>
              </a:rPr>
              <a:t>datos</a:t>
            </a:r>
            <a:r>
              <a:rPr lang="en-US" sz="1800">
                <a:solidFill>
                  <a:schemeClr val="tx1"/>
                </a:solidFill>
              </a:rPr>
              <a:t> del</a:t>
            </a:r>
            <a:r>
              <a:rPr lang="en-US" sz="1800" b="1">
                <a:solidFill>
                  <a:schemeClr val="tx1"/>
                </a:solidFill>
              </a:rPr>
              <a:t> programa</a:t>
            </a:r>
            <a:r>
              <a:rPr lang="en-US" sz="1800">
                <a:solidFill>
                  <a:schemeClr val="tx1"/>
                </a:solidFill>
              </a:rPr>
              <a:t>.</a:t>
            </a:r>
            <a:br>
              <a:rPr lang="en-US" sz="1800">
                <a:solidFill>
                  <a:schemeClr val="tx1"/>
                </a:solidFill>
              </a:rPr>
            </a:br>
            <a:endParaRPr lang="en-US" sz="1800">
              <a:solidFill>
                <a:schemeClr val="tx1"/>
              </a:solidFill>
            </a:endParaRPr>
          </a:p>
          <a:p>
            <a:pPr marL="0" indent="0">
              <a:buNone/>
            </a:pPr>
            <a:r>
              <a:rPr lang="en-US" sz="1800">
                <a:solidFill>
                  <a:schemeClr val="tx1"/>
                </a:solidFill>
              </a:rPr>
              <a:t>Antes de utilizar los datos de la vigilancia y de </a:t>
            </a:r>
            <a:r>
              <a:rPr lang="en-US" sz="1800" err="1">
                <a:solidFill>
                  <a:schemeClr val="tx1"/>
                </a:solidFill>
              </a:rPr>
              <a:t>pruebas</a:t>
            </a:r>
            <a:r>
              <a:rPr lang="en-US" sz="1800">
                <a:solidFill>
                  <a:schemeClr val="tx1"/>
                </a:solidFill>
              </a:rPr>
              <a:t> </a:t>
            </a:r>
            <a:r>
              <a:rPr lang="en-US" sz="1800" err="1">
                <a:solidFill>
                  <a:schemeClr val="tx1"/>
                </a:solidFill>
              </a:rPr>
              <a:t>rutinarias</a:t>
            </a:r>
            <a:r>
              <a:rPr lang="en-US" sz="1800">
                <a:solidFill>
                  <a:schemeClr val="tx1"/>
                </a:solidFill>
              </a:rPr>
              <a:t> de la APN:</a:t>
            </a:r>
          </a:p>
          <a:p>
            <a:r>
              <a:rPr lang="en-US" sz="1800">
                <a:solidFill>
                  <a:schemeClr val="tx1"/>
                </a:solidFill>
              </a:rPr>
              <a:t>Busque aumentos o descensos bruscos: las tendencias reales deben ser graduales.</a:t>
            </a:r>
          </a:p>
          <a:p>
            <a:r>
              <a:rPr lang="en-US" sz="1800">
                <a:solidFill>
                  <a:schemeClr val="tx1"/>
                </a:solidFill>
              </a:rPr>
              <a:t>La APN tiene una prevalencia baja pero impulsa la </a:t>
            </a:r>
            <a:r>
              <a:rPr lang="en-US" sz="1800" err="1">
                <a:solidFill>
                  <a:schemeClr val="tx1"/>
                </a:solidFill>
              </a:rPr>
              <a:t>estimación</a:t>
            </a:r>
            <a:r>
              <a:rPr lang="en-US" sz="1800">
                <a:solidFill>
                  <a:schemeClr val="tx1"/>
                </a:solidFill>
              </a:rPr>
              <a:t> de EPP </a:t>
            </a:r>
            <a:br>
              <a:rPr lang="en-US" sz="1800">
                <a:solidFill>
                  <a:schemeClr val="tx1"/>
                </a:solidFill>
              </a:rPr>
            </a:br>
            <a:r>
              <a:rPr lang="en-US" sz="1800">
                <a:solidFill>
                  <a:schemeClr val="tx1"/>
                </a:solidFill>
              </a:rPr>
              <a:t>para la mayoría de los adultos. </a:t>
            </a:r>
          </a:p>
          <a:p>
            <a:r>
              <a:rPr lang="en-US" sz="1800">
                <a:solidFill>
                  <a:schemeClr val="tx1"/>
                </a:solidFill>
              </a:rPr>
              <a:t>Esté atento a la expansión geográfica del sistema de pruebas</a:t>
            </a:r>
          </a:p>
          <a:p>
            <a:pPr lvl="1"/>
            <a:r>
              <a:rPr lang="en-US" sz="1600">
                <a:solidFill>
                  <a:schemeClr val="tx1"/>
                </a:solidFill>
              </a:rPr>
              <a:t>Sólo se </a:t>
            </a:r>
            <a:r>
              <a:rPr lang="en-US" sz="1600" err="1">
                <a:solidFill>
                  <a:schemeClr val="tx1"/>
                </a:solidFill>
              </a:rPr>
              <a:t>ajustan</a:t>
            </a:r>
            <a:r>
              <a:rPr lang="en-US" sz="1600">
                <a:solidFill>
                  <a:schemeClr val="tx1"/>
                </a:solidFill>
              </a:rPr>
              <a:t> </a:t>
            </a:r>
            <a:r>
              <a:rPr lang="en-US" sz="1600" err="1">
                <a:solidFill>
                  <a:schemeClr val="tx1"/>
                </a:solidFill>
              </a:rPr>
              <a:t>datos</a:t>
            </a:r>
            <a:r>
              <a:rPr lang="en-US" sz="1600">
                <a:solidFill>
                  <a:schemeClr val="tx1"/>
                </a:solidFill>
              </a:rPr>
              <a:t> de </a:t>
            </a:r>
            <a:r>
              <a:rPr lang="en-US" sz="1600" err="1">
                <a:solidFill>
                  <a:schemeClr val="tx1"/>
                </a:solidFill>
              </a:rPr>
              <a:t>años</a:t>
            </a:r>
            <a:r>
              <a:rPr lang="en-US" sz="1600">
                <a:solidFill>
                  <a:schemeClr val="tx1"/>
                </a:solidFill>
              </a:rPr>
              <a:t> posteriores a la estabilización de la cobertura de las pruebas</a:t>
            </a:r>
          </a:p>
          <a:p>
            <a:r>
              <a:rPr lang="en-US" sz="1800">
                <a:solidFill>
                  <a:schemeClr val="tx1"/>
                </a:solidFill>
              </a:rPr>
              <a:t>Alinear los </a:t>
            </a:r>
            <a:r>
              <a:rPr lang="en-US" sz="1800" err="1">
                <a:solidFill>
                  <a:schemeClr val="tx1"/>
                </a:solidFill>
              </a:rPr>
              <a:t>datos</a:t>
            </a:r>
            <a:r>
              <a:rPr lang="en-US" sz="1800">
                <a:solidFill>
                  <a:schemeClr val="tx1"/>
                </a:solidFill>
              </a:rPr>
              <a:t> de la APN entre EPP y Spectrum/AIM, por coherencia</a:t>
            </a:r>
          </a:p>
          <a:p>
            <a:r>
              <a:rPr lang="en-US" sz="1800">
                <a:solidFill>
                  <a:schemeClr val="tx1"/>
                </a:solidFill>
              </a:rPr>
              <a:t>Una presentación del día 3 cubrirá cuestiones en torno a las pruebas rutinarias de APN</a:t>
            </a:r>
          </a:p>
        </p:txBody>
      </p:sp>
      <p:pic>
        <p:nvPicPr>
          <p:cNvPr id="21" name="Picture 20">
            <a:extLst>
              <a:ext uri="{FF2B5EF4-FFF2-40B4-BE49-F238E27FC236}">
                <a16:creationId xmlns:a16="http://schemas.microsoft.com/office/drawing/2014/main" id="{1F3A4F28-6A63-4ABF-B09C-9CBE485A843C}"/>
              </a:ext>
            </a:extLst>
          </p:cNvPr>
          <p:cNvPicPr>
            <a:picLocks noChangeAspect="1"/>
          </p:cNvPicPr>
          <p:nvPr/>
        </p:nvPicPr>
        <p:blipFill>
          <a:blip r:embed="rId3"/>
          <a:stretch>
            <a:fillRect/>
          </a:stretch>
        </p:blipFill>
        <p:spPr>
          <a:xfrm>
            <a:off x="14068" y="527222"/>
            <a:ext cx="3432517" cy="268966"/>
          </a:xfrm>
          <a:prstGeom prst="rect">
            <a:avLst/>
          </a:prstGeom>
        </p:spPr>
      </p:pic>
    </p:spTree>
    <p:extLst>
      <p:ext uri="{BB962C8B-B14F-4D97-AF65-F5344CB8AC3E}">
        <p14:creationId xmlns:p14="http://schemas.microsoft.com/office/powerpoint/2010/main" val="2676716282"/>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EC0203-830D-4F51-99AD-2F6112738478}"/>
              </a:ext>
            </a:extLst>
          </p:cNvPr>
          <p:cNvPicPr>
            <a:picLocks noChangeAspect="1"/>
          </p:cNvPicPr>
          <p:nvPr/>
        </p:nvPicPr>
        <p:blipFill>
          <a:blip r:embed="rId3"/>
          <a:stretch>
            <a:fillRect/>
          </a:stretch>
        </p:blipFill>
        <p:spPr>
          <a:xfrm>
            <a:off x="3504131" y="107116"/>
            <a:ext cx="3430058" cy="6589606"/>
          </a:xfrm>
          <a:prstGeom prst="rect">
            <a:avLst/>
          </a:prstGeom>
          <a:ln w="38100">
            <a:solidFill>
              <a:schemeClr val="accent5"/>
            </a:solidFill>
          </a:ln>
        </p:spPr>
      </p:pic>
      <p:sp>
        <p:nvSpPr>
          <p:cNvPr id="2" name="Title 1">
            <a:extLst>
              <a:ext uri="{FF2B5EF4-FFF2-40B4-BE49-F238E27FC236}">
                <a16:creationId xmlns:a16="http://schemas.microsoft.com/office/drawing/2014/main" id="{A16CDABE-A395-43A7-9FAE-DD3F46F44D54}"/>
              </a:ext>
            </a:extLst>
          </p:cNvPr>
          <p:cNvSpPr>
            <a:spLocks noGrp="1"/>
          </p:cNvSpPr>
          <p:nvPr>
            <p:ph type="title"/>
          </p:nvPr>
        </p:nvSpPr>
        <p:spPr>
          <a:xfrm>
            <a:off x="0" y="1123837"/>
            <a:ext cx="3446585" cy="3214247"/>
          </a:xfrm>
        </p:spPr>
        <p:txBody>
          <a:bodyPr>
            <a:normAutofit/>
          </a:bodyPr>
          <a:lstStyle/>
          <a:p>
            <a:r>
              <a:rPr lang="en-US" sz="3200" err="1"/>
              <a:t>Documentar</a:t>
            </a:r>
            <a:r>
              <a:rPr lang="en-US" sz="3200"/>
              <a:t> las </a:t>
            </a:r>
            <a:r>
              <a:rPr lang="en-US" sz="3200" err="1"/>
              <a:t>fuentes</a:t>
            </a:r>
            <a:r>
              <a:rPr lang="en-US" sz="3200"/>
              <a:t> y </a:t>
            </a:r>
            <a:r>
              <a:rPr lang="en-US" sz="3200" err="1"/>
              <a:t>cualquier</a:t>
            </a:r>
            <a:r>
              <a:rPr lang="en-US" sz="3200"/>
              <a:t> </a:t>
            </a:r>
            <a:r>
              <a:rPr lang="en-US" sz="3200" err="1"/>
              <a:t>cambio</a:t>
            </a:r>
            <a:r>
              <a:rPr lang="en-US" sz="3200"/>
              <a:t> en la selección de </a:t>
            </a:r>
            <a:r>
              <a:rPr lang="en-US" sz="3200" err="1"/>
              <a:t>datos</a:t>
            </a:r>
            <a:r>
              <a:rPr lang="en-US" sz="3200"/>
              <a:t>, en el campo </a:t>
            </a:r>
            <a:r>
              <a:rPr lang="en-US" sz="3200" i="1"/>
              <a:t>Fuente</a:t>
            </a:r>
          </a:p>
        </p:txBody>
      </p:sp>
      <p:sp>
        <p:nvSpPr>
          <p:cNvPr id="4" name="Rectangle: Rounded Corners 3">
            <a:extLst>
              <a:ext uri="{FF2B5EF4-FFF2-40B4-BE49-F238E27FC236}">
                <a16:creationId xmlns:a16="http://schemas.microsoft.com/office/drawing/2014/main" id="{6898B5C2-1EE8-4277-98BF-6FCC1A22CEB8}"/>
              </a:ext>
            </a:extLst>
          </p:cNvPr>
          <p:cNvSpPr/>
          <p:nvPr/>
        </p:nvSpPr>
        <p:spPr>
          <a:xfrm>
            <a:off x="5956196" y="5939048"/>
            <a:ext cx="881877" cy="390293"/>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F5EDCD6-8A0B-4BE2-B0D8-2ACCB22086BC}"/>
              </a:ext>
            </a:extLst>
          </p:cNvPr>
          <p:cNvPicPr>
            <a:picLocks noChangeAspect="1"/>
          </p:cNvPicPr>
          <p:nvPr/>
        </p:nvPicPr>
        <p:blipFill>
          <a:blip r:embed="rId4"/>
          <a:stretch>
            <a:fillRect/>
          </a:stretch>
        </p:blipFill>
        <p:spPr>
          <a:xfrm>
            <a:off x="7082204" y="107116"/>
            <a:ext cx="5109796" cy="4131995"/>
          </a:xfrm>
          <a:prstGeom prst="rect">
            <a:avLst/>
          </a:prstGeom>
        </p:spPr>
      </p:pic>
      <p:cxnSp>
        <p:nvCxnSpPr>
          <p:cNvPr id="8" name="Straight Arrow Connector 7">
            <a:extLst>
              <a:ext uri="{FF2B5EF4-FFF2-40B4-BE49-F238E27FC236}">
                <a16:creationId xmlns:a16="http://schemas.microsoft.com/office/drawing/2014/main" id="{5F07B7AD-2808-41E4-B68B-AC1B20E32640}"/>
              </a:ext>
            </a:extLst>
          </p:cNvPr>
          <p:cNvCxnSpPr>
            <a:cxnSpLocks/>
          </p:cNvCxnSpPr>
          <p:nvPr/>
        </p:nvCxnSpPr>
        <p:spPr>
          <a:xfrm flipV="1">
            <a:off x="6838073" y="3966210"/>
            <a:ext cx="1425817" cy="197283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56C620D-3678-4D5E-9E3D-6EDE51B09192}"/>
              </a:ext>
            </a:extLst>
          </p:cNvPr>
          <p:cNvPicPr>
            <a:picLocks noChangeAspect="1"/>
          </p:cNvPicPr>
          <p:nvPr/>
        </p:nvPicPr>
        <p:blipFill rotWithShape="1">
          <a:blip r:embed="rId5"/>
          <a:srcRect t="4394" r="8576" b="6695"/>
          <a:stretch/>
        </p:blipFill>
        <p:spPr>
          <a:xfrm>
            <a:off x="9102462" y="4628952"/>
            <a:ext cx="2293036" cy="1505243"/>
          </a:xfrm>
          <a:prstGeom prst="rect">
            <a:avLst/>
          </a:prstGeom>
        </p:spPr>
      </p:pic>
      <p:sp>
        <p:nvSpPr>
          <p:cNvPr id="11" name="TextBox 10">
            <a:extLst>
              <a:ext uri="{FF2B5EF4-FFF2-40B4-BE49-F238E27FC236}">
                <a16:creationId xmlns:a16="http://schemas.microsoft.com/office/drawing/2014/main" id="{0F2C9891-1998-4D5C-98B9-DD485BA50041}"/>
              </a:ext>
            </a:extLst>
          </p:cNvPr>
          <p:cNvSpPr txBox="1"/>
          <p:nvPr/>
        </p:nvSpPr>
        <p:spPr>
          <a:xfrm>
            <a:off x="7389628" y="5135526"/>
            <a:ext cx="1756140" cy="830997"/>
          </a:xfrm>
          <a:prstGeom prst="rect">
            <a:avLst/>
          </a:prstGeom>
          <a:noFill/>
        </p:spPr>
        <p:txBody>
          <a:bodyPr wrap="square" rtlCol="0">
            <a:spAutoFit/>
          </a:bodyPr>
          <a:lstStyle/>
          <a:p>
            <a:r>
              <a:rPr lang="en-US" sz="1600" b="1">
                <a:solidFill>
                  <a:srgbClr val="FF0000"/>
                </a:solidFill>
                <a:latin typeface="Arial" panose="020B0604020202020204" pitchFamily="34" charset="0"/>
                <a:cs typeface="Arial" panose="020B0604020202020204" pitchFamily="34" charset="0"/>
              </a:rPr>
              <a:t>Rojo </a:t>
            </a:r>
            <a:r>
              <a:rPr lang="en-US" sz="1600">
                <a:latin typeface="Arial" panose="020B0604020202020204" pitchFamily="34" charset="0"/>
                <a:cs typeface="Arial" panose="020B0604020202020204" pitchFamily="34" charset="0"/>
              </a:rPr>
              <a:t>significa</a:t>
            </a:r>
          </a:p>
          <a:p>
            <a:r>
              <a:rPr lang="en-US" sz="1600">
                <a:latin typeface="Arial" panose="020B0604020202020204" pitchFamily="34" charset="0"/>
                <a:cs typeface="Arial" panose="020B0604020202020204" pitchFamily="34" charset="0"/>
              </a:rPr>
              <a:t>Que hay </a:t>
            </a:r>
            <a:r>
              <a:rPr lang="en-US" sz="1600" err="1">
                <a:latin typeface="Arial" panose="020B0604020202020204" pitchFamily="34" charset="0"/>
                <a:cs typeface="Arial" panose="020B0604020202020204" pitchFamily="34" charset="0"/>
              </a:rPr>
              <a:t>comentarios</a:t>
            </a:r>
            <a:r>
              <a:rPr lang="en-US" sz="1600">
                <a:latin typeface="Arial" panose="020B0604020202020204" pitchFamily="34" charset="0"/>
                <a:cs typeface="Arial" panose="020B0604020202020204" pitchFamily="34" charset="0"/>
              </a:rPr>
              <a:t> aquí</a:t>
            </a:r>
          </a:p>
        </p:txBody>
      </p:sp>
      <p:pic>
        <p:nvPicPr>
          <p:cNvPr id="12" name="Picture 11">
            <a:extLst>
              <a:ext uri="{FF2B5EF4-FFF2-40B4-BE49-F238E27FC236}">
                <a16:creationId xmlns:a16="http://schemas.microsoft.com/office/drawing/2014/main" id="{204B1FE4-259B-4AF5-857F-89E0043B7D53}"/>
              </a:ext>
            </a:extLst>
          </p:cNvPr>
          <p:cNvPicPr>
            <a:picLocks noChangeAspect="1"/>
          </p:cNvPicPr>
          <p:nvPr/>
        </p:nvPicPr>
        <p:blipFill>
          <a:blip r:embed="rId6"/>
          <a:stretch>
            <a:fillRect/>
          </a:stretch>
        </p:blipFill>
        <p:spPr>
          <a:xfrm>
            <a:off x="14068" y="527222"/>
            <a:ext cx="3432517" cy="268966"/>
          </a:xfrm>
          <a:prstGeom prst="rect">
            <a:avLst/>
          </a:prstGeom>
        </p:spPr>
      </p:pic>
    </p:spTree>
    <p:extLst>
      <p:ext uri="{BB962C8B-B14F-4D97-AF65-F5344CB8AC3E}">
        <p14:creationId xmlns:p14="http://schemas.microsoft.com/office/powerpoint/2010/main" val="1845577357"/>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7F5C9-1395-C089-6D4A-AEE0F2CA1C34}"/>
              </a:ext>
            </a:extLst>
          </p:cNvPr>
          <p:cNvPicPr>
            <a:picLocks noChangeAspect="1"/>
          </p:cNvPicPr>
          <p:nvPr/>
        </p:nvPicPr>
        <p:blipFill>
          <a:blip r:embed="rId3"/>
          <a:stretch>
            <a:fillRect/>
          </a:stretch>
        </p:blipFill>
        <p:spPr>
          <a:xfrm>
            <a:off x="3496013" y="615735"/>
            <a:ext cx="8622398" cy="5360578"/>
          </a:xfrm>
          <a:prstGeom prst="rect">
            <a:avLst/>
          </a:prstGeom>
        </p:spPr>
      </p:pic>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a:xfrm>
            <a:off x="73589" y="903766"/>
            <a:ext cx="3372996" cy="5482421"/>
          </a:xfrm>
        </p:spPr>
        <p:txBody>
          <a:bodyPr>
            <a:normAutofit fontScale="90000"/>
          </a:bodyPr>
          <a:lstStyle/>
          <a:p>
            <a:r>
              <a:rPr lang="en-US" sz="3100" err="1"/>
              <a:t>Introduzca</a:t>
            </a:r>
            <a:r>
              <a:rPr lang="en-US" sz="3100"/>
              <a:t> </a:t>
            </a:r>
            <a:r>
              <a:rPr lang="en-US" sz="3100" err="1"/>
              <a:t>datos</a:t>
            </a:r>
            <a:r>
              <a:rPr lang="en-US" sz="3100"/>
              <a:t> de cualquier </a:t>
            </a:r>
            <a:r>
              <a:rPr lang="en-US" sz="3100" b="1" err="1"/>
              <a:t>encuesta</a:t>
            </a:r>
            <a:r>
              <a:rPr lang="en-US" sz="3100" b="1"/>
              <a:t> </a:t>
            </a:r>
            <a:r>
              <a:rPr lang="en-US" sz="3100"/>
              <a:t>en la página </a:t>
            </a:r>
            <a:r>
              <a:rPr lang="en-US" sz="3100" b="1" i="1"/>
              <a:t>Encuestas </a:t>
            </a:r>
            <a:r>
              <a:rPr lang="en-US" sz="3100"/>
              <a:t>del EPP </a:t>
            </a:r>
            <a:br>
              <a:rPr lang="en-US" sz="3100"/>
            </a:br>
            <a:r>
              <a:rPr lang="en-US" sz="2400" err="1"/>
              <a:t>Raramente</a:t>
            </a:r>
            <a:r>
              <a:rPr lang="en-US" sz="2400"/>
              <a:t> disponible en epidemias concentradas:</a:t>
            </a:r>
            <a:br>
              <a:rPr lang="en-US" sz="2400"/>
            </a:br>
            <a:br>
              <a:rPr lang="en-US" sz="2400"/>
            </a:br>
            <a:r>
              <a:rPr lang="en-US" sz="2400"/>
              <a:t>1. </a:t>
            </a:r>
            <a:r>
              <a:rPr lang="en-US" sz="2400" err="1"/>
              <a:t>Encuestas</a:t>
            </a:r>
            <a:r>
              <a:rPr lang="en-US" sz="2400"/>
              <a:t> </a:t>
            </a:r>
            <a:r>
              <a:rPr lang="en-US" sz="2400" b="1"/>
              <a:t>generales de población </a:t>
            </a:r>
            <a:r>
              <a:rPr lang="en-US" sz="2400"/>
              <a:t>son difíciles </a:t>
            </a:r>
            <a:br>
              <a:rPr lang="en-US" sz="2400"/>
            </a:br>
            <a:r>
              <a:rPr lang="en-US" sz="2400"/>
              <a:t>cuando la prevalencia es baja</a:t>
            </a:r>
            <a:br>
              <a:rPr lang="en-US" sz="2400"/>
            </a:br>
            <a:br>
              <a:rPr lang="en-US" sz="2400"/>
            </a:br>
            <a:r>
              <a:rPr lang="en-US" sz="2400"/>
              <a:t>2. </a:t>
            </a:r>
            <a:r>
              <a:rPr lang="en-US" sz="2400" b="1"/>
              <a:t>IBBS y otras encuestas de población clave </a:t>
            </a:r>
            <a:r>
              <a:rPr lang="en-US" sz="2400"/>
              <a:t>no </a:t>
            </a:r>
            <a:r>
              <a:rPr lang="en-US" sz="2400" err="1"/>
              <a:t>suelen</a:t>
            </a:r>
            <a:r>
              <a:rPr lang="en-US" sz="2400"/>
              <a:t> ser </a:t>
            </a:r>
            <a:r>
              <a:rPr lang="en-US" sz="2400" b="1" err="1"/>
              <a:t>representativas</a:t>
            </a:r>
            <a:r>
              <a:rPr lang="en-US" sz="2400" b="1"/>
              <a:t> </a:t>
            </a:r>
            <a:br>
              <a:rPr lang="en-US" sz="2400" b="1"/>
            </a:br>
            <a:r>
              <a:rPr lang="en-US" sz="2400"/>
              <a:t>a nivel nacional</a:t>
            </a:r>
          </a:p>
        </p:txBody>
      </p:sp>
      <p:pic>
        <p:nvPicPr>
          <p:cNvPr id="6" name="Picture 5">
            <a:extLst>
              <a:ext uri="{FF2B5EF4-FFF2-40B4-BE49-F238E27FC236}">
                <a16:creationId xmlns:a16="http://schemas.microsoft.com/office/drawing/2014/main" id="{78A351C4-E02A-43C9-993C-7F0798C6E113}"/>
              </a:ext>
            </a:extLst>
          </p:cNvPr>
          <p:cNvPicPr>
            <a:picLocks noChangeAspect="1"/>
          </p:cNvPicPr>
          <p:nvPr/>
        </p:nvPicPr>
        <p:blipFill rotWithShape="1">
          <a:blip r:embed="rId4"/>
          <a:srcRect r="23401" b="5931"/>
          <a:stretch/>
        </p:blipFill>
        <p:spPr>
          <a:xfrm>
            <a:off x="-1" y="471812"/>
            <a:ext cx="3446586" cy="287846"/>
          </a:xfrm>
          <a:prstGeom prst="rect">
            <a:avLst/>
          </a:prstGeom>
        </p:spPr>
      </p:pic>
    </p:spTree>
    <p:extLst>
      <p:ext uri="{BB962C8B-B14F-4D97-AF65-F5344CB8AC3E}">
        <p14:creationId xmlns:p14="http://schemas.microsoft.com/office/powerpoint/2010/main" val="793649746"/>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a:xfrm>
            <a:off x="-54324" y="1022114"/>
            <a:ext cx="3446586" cy="4977795"/>
          </a:xfrm>
        </p:spPr>
        <p:txBody>
          <a:bodyPr>
            <a:normAutofit fontScale="90000"/>
          </a:bodyPr>
          <a:lstStyle/>
          <a:p>
            <a:r>
              <a:rPr lang="en-US"/>
              <a:t>Para introducir </a:t>
            </a:r>
            <a:br>
              <a:rPr lang="en-US"/>
            </a:br>
            <a:r>
              <a:rPr lang="en-US"/>
              <a:t>nuevos datos de </a:t>
            </a:r>
            <a:r>
              <a:rPr lang="en-US" b="1"/>
              <a:t> </a:t>
            </a:r>
            <a:r>
              <a:rPr lang="en-US" b="1" err="1"/>
              <a:t>encuestas</a:t>
            </a:r>
            <a:br>
              <a:rPr lang="en-US"/>
            </a:br>
            <a:br>
              <a:rPr lang="en-US"/>
            </a:br>
            <a:br>
              <a:rPr lang="en-US"/>
            </a:br>
            <a:br>
              <a:rPr lang="en-US"/>
            </a:br>
            <a:br>
              <a:rPr lang="en-US"/>
            </a:br>
            <a:br>
              <a:rPr lang="en-US"/>
            </a:br>
            <a:br>
              <a:rPr lang="en-US"/>
            </a:br>
            <a:br>
              <a:rPr lang="en-US"/>
            </a:br>
            <a:endParaRPr lang="en-US"/>
          </a:p>
        </p:txBody>
      </p:sp>
      <p:pic>
        <p:nvPicPr>
          <p:cNvPr id="6" name="Picture 5">
            <a:extLst>
              <a:ext uri="{FF2B5EF4-FFF2-40B4-BE49-F238E27FC236}">
                <a16:creationId xmlns:a16="http://schemas.microsoft.com/office/drawing/2014/main" id="{78A351C4-E02A-43C9-993C-7F0798C6E113}"/>
              </a:ext>
            </a:extLst>
          </p:cNvPr>
          <p:cNvPicPr>
            <a:picLocks noChangeAspect="1"/>
          </p:cNvPicPr>
          <p:nvPr/>
        </p:nvPicPr>
        <p:blipFill rotWithShape="1">
          <a:blip r:embed="rId3"/>
          <a:srcRect r="23401" b="5931"/>
          <a:stretch/>
        </p:blipFill>
        <p:spPr>
          <a:xfrm>
            <a:off x="-1" y="471811"/>
            <a:ext cx="3446586" cy="287846"/>
          </a:xfrm>
          <a:prstGeom prst="rect">
            <a:avLst/>
          </a:prstGeom>
        </p:spPr>
      </p:pic>
      <p:sp>
        <p:nvSpPr>
          <p:cNvPr id="5" name="TextBox 4">
            <a:extLst>
              <a:ext uri="{FF2B5EF4-FFF2-40B4-BE49-F238E27FC236}">
                <a16:creationId xmlns:a16="http://schemas.microsoft.com/office/drawing/2014/main" id="{75E7E377-8EA2-412A-8C92-266D1CEE6A1A}"/>
              </a:ext>
            </a:extLst>
          </p:cNvPr>
          <p:cNvSpPr txBox="1"/>
          <p:nvPr/>
        </p:nvSpPr>
        <p:spPr>
          <a:xfrm>
            <a:off x="-54324" y="2625262"/>
            <a:ext cx="3418665" cy="3293209"/>
          </a:xfrm>
          <a:prstGeom prst="rect">
            <a:avLst/>
          </a:prstGeom>
          <a:noFill/>
        </p:spPr>
        <p:txBody>
          <a:bodyPr wrap="square" rtlCol="0">
            <a:spAutoFit/>
          </a:bodyPr>
          <a:lstStyle/>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Haga clic en "Añadir otra encuesta".</a:t>
            </a: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Proporcione un nombre corto para la encuesta</a:t>
            </a: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Introduzca el año de recogida de datos de la encuesta</a:t>
            </a: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Introduzca la prevalencia y el error estándar</a:t>
            </a:r>
          </a:p>
          <a:p>
            <a:pPr marL="342900" indent="-342900">
              <a:buFont typeface="+mj-lt"/>
              <a:buAutoNum type="arabicPeriod"/>
            </a:pPr>
            <a:r>
              <a:rPr lang="en-US" sz="1600">
                <a:solidFill>
                  <a:schemeClr val="bg1">
                    <a:lumMod val="50000"/>
                  </a:schemeClr>
                </a:solidFill>
                <a:latin typeface="Arial" panose="020B0604020202020204" pitchFamily="34" charset="0"/>
                <a:cs typeface="Arial" panose="020B0604020202020204" pitchFamily="34" charset="0"/>
              </a:rPr>
              <a:t>Si la encuesta también </a:t>
            </a:r>
            <a:r>
              <a:rPr lang="en-US" sz="1600" err="1">
                <a:solidFill>
                  <a:schemeClr val="bg1">
                    <a:lumMod val="50000"/>
                  </a:schemeClr>
                </a:solidFill>
                <a:latin typeface="Arial" panose="020B0604020202020204" pitchFamily="34" charset="0"/>
                <a:cs typeface="Arial" panose="020B0604020202020204" pitchFamily="34" charset="0"/>
              </a:rPr>
              <a:t>midió</a:t>
            </a:r>
            <a:r>
              <a:rPr lang="en-US" sz="1600">
                <a:solidFill>
                  <a:schemeClr val="bg1">
                    <a:lumMod val="50000"/>
                  </a:schemeClr>
                </a:solidFill>
                <a:latin typeface="Arial" panose="020B0604020202020204" pitchFamily="34" charset="0"/>
                <a:cs typeface="Arial" panose="020B0604020202020204" pitchFamily="34" charset="0"/>
              </a:rPr>
              <a:t> TAR o incidencia, marque la casilla e introduzca los valores</a:t>
            </a:r>
          </a:p>
          <a:p>
            <a:pPr marL="342900" indent="-342900">
              <a:buFont typeface="+mj-lt"/>
              <a:buAutoNum type="arabicPeriod"/>
            </a:pPr>
            <a:r>
              <a:rPr lang="en-US" sz="1600">
                <a:solidFill>
                  <a:schemeClr val="bg1"/>
                </a:solidFill>
                <a:latin typeface="Arial" panose="020B0604020202020204" pitchFamily="34" charset="0"/>
                <a:cs typeface="Arial" panose="020B0604020202020204" pitchFamily="34" charset="0"/>
              </a:rPr>
              <a:t>Haga clic en "Guardar cambios".</a:t>
            </a:r>
          </a:p>
        </p:txBody>
      </p:sp>
      <p:grpSp>
        <p:nvGrpSpPr>
          <p:cNvPr id="15" name="Group 14">
            <a:extLst>
              <a:ext uri="{FF2B5EF4-FFF2-40B4-BE49-F238E27FC236}">
                <a16:creationId xmlns:a16="http://schemas.microsoft.com/office/drawing/2014/main" id="{4DA648C6-135D-87E8-3A75-8965688C9A75}"/>
              </a:ext>
            </a:extLst>
          </p:cNvPr>
          <p:cNvGrpSpPr/>
          <p:nvPr/>
        </p:nvGrpSpPr>
        <p:grpSpPr>
          <a:xfrm>
            <a:off x="3466875" y="328615"/>
            <a:ext cx="8725125" cy="4689155"/>
            <a:chOff x="3506260" y="1053247"/>
            <a:chExt cx="7860239" cy="3882869"/>
          </a:xfrm>
        </p:grpSpPr>
        <p:pic>
          <p:nvPicPr>
            <p:cNvPr id="7" name="Picture 6">
              <a:extLst>
                <a:ext uri="{FF2B5EF4-FFF2-40B4-BE49-F238E27FC236}">
                  <a16:creationId xmlns:a16="http://schemas.microsoft.com/office/drawing/2014/main" id="{B2AE101B-B580-AC74-FF0F-F9BBA7B6C3ED}"/>
                </a:ext>
              </a:extLst>
            </p:cNvPr>
            <p:cNvPicPr>
              <a:picLocks noChangeAspect="1"/>
            </p:cNvPicPr>
            <p:nvPr/>
          </p:nvPicPr>
          <p:blipFill>
            <a:blip r:embed="rId4"/>
            <a:stretch>
              <a:fillRect/>
            </a:stretch>
          </p:blipFill>
          <p:spPr>
            <a:xfrm>
              <a:off x="3506260" y="1139048"/>
              <a:ext cx="7860239" cy="3797068"/>
            </a:xfrm>
            <a:prstGeom prst="rect">
              <a:avLst/>
            </a:prstGeom>
          </p:spPr>
        </p:pic>
        <p:sp>
          <p:nvSpPr>
            <p:cNvPr id="10" name="TextBox 9">
              <a:extLst>
                <a:ext uri="{FF2B5EF4-FFF2-40B4-BE49-F238E27FC236}">
                  <a16:creationId xmlns:a16="http://schemas.microsoft.com/office/drawing/2014/main" id="{3B27E22F-6C20-4E53-AD1F-415644675CB5}"/>
                </a:ext>
              </a:extLst>
            </p:cNvPr>
            <p:cNvSpPr txBox="1"/>
            <p:nvPr/>
          </p:nvSpPr>
          <p:spPr>
            <a:xfrm>
              <a:off x="7638214" y="2562186"/>
              <a:ext cx="325315" cy="433254"/>
            </a:xfrm>
            <a:prstGeom prst="rect">
              <a:avLst/>
            </a:prstGeom>
            <a:noFill/>
          </p:spPr>
          <p:txBody>
            <a:bodyPr wrap="square" rtlCol="0">
              <a:spAutoFit/>
            </a:bodyPr>
            <a:lstStyle/>
            <a:p>
              <a:r>
                <a:rPr lang="en-US" sz="2800">
                  <a:solidFill>
                    <a:schemeClr val="bg1">
                      <a:lumMod val="50000"/>
                    </a:schemeClr>
                  </a:solidFill>
                </a:rPr>
                <a:t>5</a:t>
              </a:r>
            </a:p>
          </p:txBody>
        </p:sp>
        <p:sp>
          <p:nvSpPr>
            <p:cNvPr id="11" name="TextBox 10">
              <a:extLst>
                <a:ext uri="{FF2B5EF4-FFF2-40B4-BE49-F238E27FC236}">
                  <a16:creationId xmlns:a16="http://schemas.microsoft.com/office/drawing/2014/main" id="{AD13B267-5588-49E2-9011-E43C279EF706}"/>
                </a:ext>
              </a:extLst>
            </p:cNvPr>
            <p:cNvSpPr txBox="1"/>
            <p:nvPr/>
          </p:nvSpPr>
          <p:spPr>
            <a:xfrm>
              <a:off x="4995260" y="2029985"/>
              <a:ext cx="325315" cy="523220"/>
            </a:xfrm>
            <a:prstGeom prst="rect">
              <a:avLst/>
            </a:prstGeom>
            <a:noFill/>
          </p:spPr>
          <p:txBody>
            <a:bodyPr wrap="square" rtlCol="0">
              <a:spAutoFit/>
            </a:bodyPr>
            <a:lstStyle/>
            <a:p>
              <a:r>
                <a:rPr lang="en-US" sz="2800">
                  <a:solidFill>
                    <a:srgbClr val="FF0000"/>
                  </a:solidFill>
                </a:rPr>
                <a:t>4</a:t>
              </a:r>
            </a:p>
          </p:txBody>
        </p:sp>
        <p:sp>
          <p:nvSpPr>
            <p:cNvPr id="12" name="TextBox 11">
              <a:extLst>
                <a:ext uri="{FF2B5EF4-FFF2-40B4-BE49-F238E27FC236}">
                  <a16:creationId xmlns:a16="http://schemas.microsoft.com/office/drawing/2014/main" id="{7387B737-A851-44BE-B9C6-82CCEDFB283C}"/>
                </a:ext>
              </a:extLst>
            </p:cNvPr>
            <p:cNvSpPr txBox="1"/>
            <p:nvPr/>
          </p:nvSpPr>
          <p:spPr>
            <a:xfrm>
              <a:off x="6484260" y="1627501"/>
              <a:ext cx="325315" cy="523220"/>
            </a:xfrm>
            <a:prstGeom prst="rect">
              <a:avLst/>
            </a:prstGeom>
            <a:noFill/>
          </p:spPr>
          <p:txBody>
            <a:bodyPr wrap="square" rtlCol="0">
              <a:spAutoFit/>
            </a:bodyPr>
            <a:lstStyle/>
            <a:p>
              <a:r>
                <a:rPr lang="en-US" sz="2800">
                  <a:solidFill>
                    <a:srgbClr val="FF0000"/>
                  </a:solidFill>
                </a:rPr>
                <a:t>3</a:t>
              </a:r>
            </a:p>
          </p:txBody>
        </p:sp>
        <p:sp>
          <p:nvSpPr>
            <p:cNvPr id="13" name="TextBox 12">
              <a:extLst>
                <a:ext uri="{FF2B5EF4-FFF2-40B4-BE49-F238E27FC236}">
                  <a16:creationId xmlns:a16="http://schemas.microsoft.com/office/drawing/2014/main" id="{C8133CAB-E2DE-41B6-A24D-08DAD548AA76}"/>
                </a:ext>
              </a:extLst>
            </p:cNvPr>
            <p:cNvSpPr txBox="1"/>
            <p:nvPr/>
          </p:nvSpPr>
          <p:spPr>
            <a:xfrm>
              <a:off x="5225134" y="1650677"/>
              <a:ext cx="325315" cy="523220"/>
            </a:xfrm>
            <a:prstGeom prst="rect">
              <a:avLst/>
            </a:prstGeom>
            <a:noFill/>
          </p:spPr>
          <p:txBody>
            <a:bodyPr wrap="square" rtlCol="0">
              <a:spAutoFit/>
            </a:bodyPr>
            <a:lstStyle/>
            <a:p>
              <a:r>
                <a:rPr lang="en-US" sz="2800">
                  <a:solidFill>
                    <a:srgbClr val="FF0000"/>
                  </a:solidFill>
                </a:rPr>
                <a:t>2</a:t>
              </a:r>
            </a:p>
          </p:txBody>
        </p:sp>
        <p:sp>
          <p:nvSpPr>
            <p:cNvPr id="14" name="TextBox 13">
              <a:extLst>
                <a:ext uri="{FF2B5EF4-FFF2-40B4-BE49-F238E27FC236}">
                  <a16:creationId xmlns:a16="http://schemas.microsoft.com/office/drawing/2014/main" id="{2A3AAFC4-A6B7-4B38-97B5-8B3EC019DBBF}"/>
                </a:ext>
              </a:extLst>
            </p:cNvPr>
            <p:cNvSpPr txBox="1"/>
            <p:nvPr/>
          </p:nvSpPr>
          <p:spPr>
            <a:xfrm>
              <a:off x="5119695" y="1053247"/>
              <a:ext cx="325315" cy="523220"/>
            </a:xfrm>
            <a:prstGeom prst="rect">
              <a:avLst/>
            </a:prstGeom>
            <a:noFill/>
          </p:spPr>
          <p:txBody>
            <a:bodyPr wrap="square" rtlCol="0">
              <a:spAutoFit/>
            </a:bodyPr>
            <a:lstStyle/>
            <a:p>
              <a:r>
                <a:rPr lang="en-US" sz="2800">
                  <a:solidFill>
                    <a:srgbClr val="FF0000"/>
                  </a:solidFill>
                </a:rPr>
                <a:t>1</a:t>
              </a:r>
            </a:p>
          </p:txBody>
        </p:sp>
        <p:sp>
          <p:nvSpPr>
            <p:cNvPr id="16" name="TextBox 15">
              <a:extLst>
                <a:ext uri="{FF2B5EF4-FFF2-40B4-BE49-F238E27FC236}">
                  <a16:creationId xmlns:a16="http://schemas.microsoft.com/office/drawing/2014/main" id="{61EA1077-7658-4CE9-BADC-9D6EE5D00729}"/>
                </a:ext>
              </a:extLst>
            </p:cNvPr>
            <p:cNvSpPr txBox="1"/>
            <p:nvPr/>
          </p:nvSpPr>
          <p:spPr>
            <a:xfrm>
              <a:off x="10668904" y="4186206"/>
              <a:ext cx="325315" cy="523220"/>
            </a:xfrm>
            <a:prstGeom prst="rect">
              <a:avLst/>
            </a:prstGeom>
            <a:noFill/>
          </p:spPr>
          <p:txBody>
            <a:bodyPr wrap="square" rtlCol="0">
              <a:spAutoFit/>
            </a:bodyPr>
            <a:lstStyle/>
            <a:p>
              <a:r>
                <a:rPr lang="en-US" sz="2800">
                  <a:solidFill>
                    <a:srgbClr val="FF0000"/>
                  </a:solidFill>
                </a:rPr>
                <a:t>6</a:t>
              </a:r>
            </a:p>
          </p:txBody>
        </p:sp>
      </p:grpSp>
      <p:sp>
        <p:nvSpPr>
          <p:cNvPr id="19" name="TextBox 18">
            <a:extLst>
              <a:ext uri="{FF2B5EF4-FFF2-40B4-BE49-F238E27FC236}">
                <a16:creationId xmlns:a16="http://schemas.microsoft.com/office/drawing/2014/main" id="{E28C9187-75D1-4F99-920B-79883CB40BA0}"/>
              </a:ext>
            </a:extLst>
          </p:cNvPr>
          <p:cNvSpPr txBox="1"/>
          <p:nvPr/>
        </p:nvSpPr>
        <p:spPr>
          <a:xfrm>
            <a:off x="3466875" y="4930734"/>
            <a:ext cx="8725125" cy="1477328"/>
          </a:xfrm>
          <a:prstGeom prst="rect">
            <a:avLst/>
          </a:prstGeom>
          <a:solidFill>
            <a:schemeClr val="bg1"/>
          </a:solidFill>
        </p:spPr>
        <p:txBody>
          <a:bodyPr wrap="square" rtlCol="0">
            <a:spAutoFit/>
          </a:bodyPr>
          <a:lstStyle/>
          <a:p>
            <a:r>
              <a:rPr lang="en-US">
                <a:latin typeface="Arial" panose="020B0604020202020204" pitchFamily="34" charset="0"/>
                <a:cs typeface="Arial" panose="020B0604020202020204" pitchFamily="34" charset="0"/>
              </a:rPr>
              <a:t>Si no desea que esta encuesta se incluya en el ajuste de la prevalencia, </a:t>
            </a:r>
            <a:br>
              <a:rPr lang="en-US">
                <a:latin typeface="Arial" panose="020B0604020202020204" pitchFamily="34" charset="0"/>
                <a:cs typeface="Arial" panose="020B0604020202020204" pitchFamily="34" charset="0"/>
              </a:rPr>
            </a:br>
            <a:r>
              <a:rPr lang="en-US" err="1">
                <a:latin typeface="Arial" panose="020B0604020202020204" pitchFamily="34" charset="0"/>
                <a:cs typeface="Arial" panose="020B0604020202020204" pitchFamily="34" charset="0"/>
              </a:rPr>
              <a:t>desmarque</a:t>
            </a:r>
            <a:r>
              <a:rPr lang="en-US">
                <a:latin typeface="Arial" panose="020B0604020202020204" pitchFamily="34" charset="0"/>
                <a:cs typeface="Arial" panose="020B0604020202020204" pitchFamily="34" charset="0"/>
              </a:rPr>
              <a:t> la casilla junto a "Utilizar la prevalencia de esta encuesta en el ajuste".</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Cuando haya terminado de introducir las encuestas, pulse el botón </a:t>
            </a:r>
            <a:r>
              <a:rPr lang="en-US" err="1">
                <a:latin typeface="Arial" panose="020B0604020202020204" pitchFamily="34" charset="0"/>
                <a:cs typeface="Arial" panose="020B0604020202020204" pitchFamily="34" charset="0"/>
              </a:rPr>
              <a:t>verde</a:t>
            </a:r>
            <a:r>
              <a:rPr lang="en-US">
                <a:latin typeface="Arial" panose="020B0604020202020204" pitchFamily="34" charset="0"/>
                <a:cs typeface="Arial" panose="020B0604020202020204" pitchFamily="34" charset="0"/>
              </a:rPr>
              <a:t>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"Guardar y continuar".</a:t>
            </a:r>
          </a:p>
        </p:txBody>
      </p:sp>
    </p:spTree>
    <p:extLst>
      <p:ext uri="{BB962C8B-B14F-4D97-AF65-F5344CB8AC3E}">
        <p14:creationId xmlns:p14="http://schemas.microsoft.com/office/powerpoint/2010/main" val="1059110538"/>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6D60-CA48-4745-B31B-0034CA31AAEE}"/>
              </a:ext>
            </a:extLst>
          </p:cNvPr>
          <p:cNvSpPr>
            <a:spLocks noGrp="1"/>
          </p:cNvSpPr>
          <p:nvPr>
            <p:ph type="title"/>
          </p:nvPr>
        </p:nvSpPr>
        <p:spPr/>
        <p:txBody>
          <a:bodyPr/>
          <a:lstStyle/>
          <a:p>
            <a:r>
              <a:rPr lang="en-US"/>
              <a:t>Página VIH externo</a:t>
            </a:r>
            <a:br>
              <a:rPr lang="en-US"/>
            </a:br>
            <a:br>
              <a:rPr lang="en-US"/>
            </a:br>
            <a:r>
              <a:rPr lang="en-US" sz="2000"/>
              <a:t>para </a:t>
            </a:r>
            <a:r>
              <a:rPr lang="en-US" sz="2000" err="1"/>
              <a:t>añadir</a:t>
            </a:r>
            <a:r>
              <a:rPr lang="en-US" sz="2000"/>
              <a:t> </a:t>
            </a:r>
            <a:r>
              <a:rPr lang="en-US" sz="2000" err="1"/>
              <a:t>infecciones</a:t>
            </a:r>
            <a:r>
              <a:rPr lang="en-US" sz="2000"/>
              <a:t> por VIH procedentes de fuentes externas, no incluidas en ninguna de las poblaciones (con datos de prevalencia) en la configuración del EPP.</a:t>
            </a:r>
            <a:endParaRPr lang="en-US"/>
          </a:p>
        </p:txBody>
      </p:sp>
      <p:pic>
        <p:nvPicPr>
          <p:cNvPr id="5" name="Picture 4">
            <a:extLst>
              <a:ext uri="{FF2B5EF4-FFF2-40B4-BE49-F238E27FC236}">
                <a16:creationId xmlns:a16="http://schemas.microsoft.com/office/drawing/2014/main" id="{2A8135D9-6B75-4DA5-98FD-EA90A2A702E0}"/>
              </a:ext>
            </a:extLst>
          </p:cNvPr>
          <p:cNvPicPr>
            <a:picLocks noChangeAspect="1"/>
          </p:cNvPicPr>
          <p:nvPr/>
        </p:nvPicPr>
        <p:blipFill>
          <a:blip r:embed="rId3"/>
          <a:stretch>
            <a:fillRect/>
          </a:stretch>
        </p:blipFill>
        <p:spPr>
          <a:xfrm>
            <a:off x="3559521" y="776199"/>
            <a:ext cx="8536796" cy="5307359"/>
          </a:xfrm>
          <a:prstGeom prst="rect">
            <a:avLst/>
          </a:prstGeom>
        </p:spPr>
      </p:pic>
    </p:spTree>
    <p:extLst>
      <p:ext uri="{BB962C8B-B14F-4D97-AF65-F5344CB8AC3E}">
        <p14:creationId xmlns:p14="http://schemas.microsoft.com/office/powerpoint/2010/main" val="3199327007"/>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a:xfrm>
            <a:off x="0" y="1128408"/>
            <a:ext cx="3298356" cy="4601183"/>
          </a:xfrm>
        </p:spPr>
        <p:txBody>
          <a:bodyPr/>
          <a:lstStyle/>
          <a:p>
            <a:r>
              <a:rPr lang="en-US">
                <a:latin typeface="Cambria" panose="02040503050406030204" pitchFamily="18" charset="0"/>
                <a:ea typeface="Cambria" panose="02040503050406030204" pitchFamily="18" charset="0"/>
              </a:rPr>
              <a:t>¿Y </a:t>
            </a:r>
            <a:r>
              <a:rPr lang="en-US" err="1">
                <a:latin typeface="Cambria" panose="02040503050406030204" pitchFamily="18" charset="0"/>
                <a:ea typeface="Cambria" panose="02040503050406030204" pitchFamily="18" charset="0"/>
              </a:rPr>
              <a:t>si</a:t>
            </a:r>
            <a:r>
              <a:rPr lang="en-US">
                <a:latin typeface="Cambria" panose="02040503050406030204" pitchFamily="18" charset="0"/>
                <a:ea typeface="Cambria" panose="02040503050406030204" pitchFamily="18" charset="0"/>
              </a:rPr>
              <a:t> </a:t>
            </a:r>
            <a:r>
              <a:rPr lang="en-US" err="1">
                <a:latin typeface="Cambria" panose="02040503050406030204" pitchFamily="18" charset="0"/>
                <a:ea typeface="Cambria" panose="02040503050406030204" pitchFamily="18" charset="0"/>
              </a:rPr>
              <a:t>aún</a:t>
            </a:r>
            <a:r>
              <a:rPr lang="en-US">
                <a:latin typeface="Cambria" panose="02040503050406030204" pitchFamily="18" charset="0"/>
                <a:ea typeface="Cambria" panose="02040503050406030204" pitchFamily="18" charset="0"/>
              </a:rPr>
              <a:t> </a:t>
            </a:r>
            <a:r>
              <a:rPr lang="en-US" err="1">
                <a:latin typeface="Cambria" panose="02040503050406030204" pitchFamily="18" charset="0"/>
                <a:ea typeface="Cambria" panose="02040503050406030204" pitchFamily="18" charset="0"/>
              </a:rPr>
              <a:t>están</a:t>
            </a:r>
            <a:r>
              <a:rPr lang="en-US">
                <a:latin typeface="Cambria" panose="02040503050406030204" pitchFamily="18" charset="0"/>
                <a:ea typeface="Cambria" panose="02040503050406030204" pitchFamily="18" charset="0"/>
              </a:rPr>
              <a:t> </a:t>
            </a:r>
            <a:r>
              <a:rPr lang="en-US" err="1">
                <a:latin typeface="Cambria" panose="02040503050406030204" pitchFamily="18" charset="0"/>
                <a:ea typeface="Cambria" panose="02040503050406030204" pitchFamily="18" charset="0"/>
              </a:rPr>
              <a:t>pendientes</a:t>
            </a:r>
            <a:r>
              <a:rPr lang="en-US">
                <a:latin typeface="Cambria" panose="02040503050406030204" pitchFamily="18" charset="0"/>
                <a:ea typeface="Cambria" panose="02040503050406030204" pitchFamily="18" charset="0"/>
              </a:rPr>
              <a:t> </a:t>
            </a:r>
            <a:r>
              <a:rPr lang="en-US" err="1">
                <a:latin typeface="Cambria" panose="02040503050406030204" pitchFamily="18" charset="0"/>
                <a:ea typeface="Cambria" panose="02040503050406030204" pitchFamily="18" charset="0"/>
              </a:rPr>
              <a:t>los</a:t>
            </a:r>
            <a:r>
              <a:rPr lang="en-US">
                <a:latin typeface="Cambria" panose="02040503050406030204" pitchFamily="18" charset="0"/>
                <a:ea typeface="Cambria" panose="02040503050406030204" pitchFamily="18" charset="0"/>
              </a:rPr>
              <a:t> </a:t>
            </a:r>
            <a:r>
              <a:rPr lang="en-US" err="1">
                <a:latin typeface="Cambria" panose="02040503050406030204" pitchFamily="18" charset="0"/>
                <a:ea typeface="Cambria" panose="02040503050406030204" pitchFamily="18" charset="0"/>
              </a:rPr>
              <a:t>datos</a:t>
            </a:r>
            <a:r>
              <a:rPr lang="en-US">
                <a:latin typeface="Cambria" panose="02040503050406030204" pitchFamily="18" charset="0"/>
                <a:ea typeface="Cambria" panose="02040503050406030204" pitchFamily="18" charset="0"/>
              </a:rPr>
              <a:t> </a:t>
            </a:r>
            <a:r>
              <a:rPr lang="en-US" err="1">
                <a:latin typeface="Cambria" panose="02040503050406030204" pitchFamily="18" charset="0"/>
                <a:ea typeface="Cambria" panose="02040503050406030204" pitchFamily="18" charset="0"/>
              </a:rPr>
              <a:t>definitivos</a:t>
            </a:r>
            <a:r>
              <a:rPr lang="en-US">
                <a:latin typeface="Cambria" panose="02040503050406030204" pitchFamily="18" charset="0"/>
                <a:ea typeface="Cambria" panose="02040503050406030204" pitchFamily="18" charset="0"/>
              </a:rPr>
              <a:t> de </a:t>
            </a:r>
            <a:r>
              <a:rPr lang="en-US" err="1">
                <a:latin typeface="Cambria" panose="02040503050406030204" pitchFamily="18" charset="0"/>
                <a:ea typeface="Cambria" panose="02040503050406030204" pitchFamily="18" charset="0"/>
              </a:rPr>
              <a:t>todo</a:t>
            </a:r>
            <a:r>
              <a:rPr lang="en-US">
                <a:latin typeface="Cambria" panose="02040503050406030204" pitchFamily="18" charset="0"/>
                <a:ea typeface="Cambria" panose="02040503050406030204" pitchFamily="18" charset="0"/>
              </a:rPr>
              <a:t> </a:t>
            </a:r>
            <a:r>
              <a:rPr lang="en-US" err="1">
                <a:latin typeface="Cambria" panose="02040503050406030204" pitchFamily="18" charset="0"/>
                <a:ea typeface="Cambria" panose="02040503050406030204" pitchFamily="18" charset="0"/>
              </a:rPr>
              <a:t>el</a:t>
            </a:r>
            <a:r>
              <a:rPr lang="en-US">
                <a:latin typeface="Cambria" panose="02040503050406030204" pitchFamily="18" charset="0"/>
                <a:ea typeface="Cambria" panose="02040503050406030204" pitchFamily="18" charset="0"/>
              </a:rPr>
              <a:t> </a:t>
            </a:r>
            <a:r>
              <a:rPr lang="en-US" err="1">
                <a:latin typeface="Cambria" panose="02040503050406030204" pitchFamily="18" charset="0"/>
                <a:ea typeface="Cambria" panose="02040503050406030204" pitchFamily="18" charset="0"/>
              </a:rPr>
              <a:t>año</a:t>
            </a:r>
            <a:r>
              <a:rPr lang="en-US">
                <a:latin typeface="Cambria" panose="02040503050406030204" pitchFamily="18" charset="0"/>
                <a:ea typeface="Cambria" panose="02040503050406030204" pitchFamily="18" charset="0"/>
              </a:rPr>
              <a:t> 2024?</a:t>
            </a:r>
          </a:p>
        </p:txBody>
      </p:sp>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551274" y="347241"/>
            <a:ext cx="8640725" cy="5883438"/>
          </a:xfrm>
          <a:solidFill>
            <a:schemeClr val="bg1"/>
          </a:solidFill>
        </p:spPr>
        <p:txBody>
          <a:bodyPr anchor="t">
            <a:noAutofit/>
          </a:bodyPr>
          <a:lstStyle/>
          <a:p>
            <a:r>
              <a:rPr lang="en-US" sz="1600">
                <a:solidFill>
                  <a:schemeClr val="tx1"/>
                </a:solidFill>
                <a:latin typeface="Cambria" panose="02040503050406030204" pitchFamily="18" charset="0"/>
                <a:ea typeface="Cambria" panose="02040503050406030204" pitchFamily="18" charset="0"/>
              </a:rPr>
              <a:t>En </a:t>
            </a:r>
            <a:r>
              <a:rPr lang="en-US" sz="1600" err="1">
                <a:solidFill>
                  <a:schemeClr val="tx1"/>
                </a:solidFill>
                <a:latin typeface="Cambria" panose="02040503050406030204" pitchFamily="18" charset="0"/>
                <a:ea typeface="Cambria" panose="02040503050406030204" pitchFamily="18" charset="0"/>
              </a:rPr>
              <a:t>febrero</a:t>
            </a:r>
            <a:r>
              <a:rPr lang="en-US" sz="1600">
                <a:solidFill>
                  <a:schemeClr val="tx1"/>
                </a:solidFill>
                <a:latin typeface="Cambria" panose="02040503050406030204" pitchFamily="18" charset="0"/>
                <a:ea typeface="Cambria" panose="02040503050406030204" pitchFamily="18" charset="0"/>
              </a:rPr>
              <a:t>, es posible que aún no disponga de los datos definitivos del programa, las pruebas del VIH y la vigilancia para todo el </a:t>
            </a:r>
            <a:r>
              <a:rPr lang="en-US" sz="1600" err="1">
                <a:solidFill>
                  <a:schemeClr val="tx1"/>
                </a:solidFill>
                <a:latin typeface="Cambria" panose="02040503050406030204" pitchFamily="18" charset="0"/>
                <a:ea typeface="Cambria" panose="02040503050406030204" pitchFamily="18" charset="0"/>
              </a:rPr>
              <a:t>año</a:t>
            </a:r>
            <a:r>
              <a:rPr lang="en-US" sz="1600">
                <a:solidFill>
                  <a:schemeClr val="tx1"/>
                </a:solidFill>
                <a:latin typeface="Cambria" panose="02040503050406030204" pitchFamily="18" charset="0"/>
                <a:ea typeface="Cambria" panose="02040503050406030204" pitchFamily="18" charset="0"/>
              </a:rPr>
              <a:t> 2024. </a:t>
            </a:r>
          </a:p>
          <a:p>
            <a:r>
              <a:rPr lang="en-US" sz="1600">
                <a:solidFill>
                  <a:schemeClr val="tx1"/>
                </a:solidFill>
                <a:latin typeface="Cambria" panose="02040503050406030204" pitchFamily="18" charset="0"/>
                <a:ea typeface="Cambria" panose="02040503050406030204" pitchFamily="18" charset="0"/>
              </a:rPr>
              <a:t>La estimación "definitiva" de Spectrum para 2025 tendrá que esperar a que esos </a:t>
            </a:r>
            <a:br>
              <a:rPr lang="en-US" sz="1600">
                <a:solidFill>
                  <a:schemeClr val="tx1"/>
                </a:solidFill>
                <a:latin typeface="Cambria" panose="02040503050406030204" pitchFamily="18" charset="0"/>
                <a:ea typeface="Cambria" panose="02040503050406030204" pitchFamily="18" charset="0"/>
              </a:rPr>
            </a:br>
            <a:r>
              <a:rPr lang="en-US" sz="1600">
                <a:solidFill>
                  <a:schemeClr val="tx1"/>
                </a:solidFill>
                <a:latin typeface="Cambria" panose="02040503050406030204" pitchFamily="18" charset="0"/>
                <a:ea typeface="Cambria" panose="02040503050406030204" pitchFamily="18" charset="0"/>
              </a:rPr>
              <a:t>y ser </a:t>
            </a:r>
            <a:r>
              <a:rPr lang="en-US" sz="1600" err="1">
                <a:solidFill>
                  <a:schemeClr val="tx1"/>
                </a:solidFill>
                <a:latin typeface="Cambria" panose="02040503050406030204" pitchFamily="18" charset="0"/>
                <a:ea typeface="Cambria" panose="02040503050406030204" pitchFamily="18" charset="0"/>
              </a:rPr>
              <a:t>reajustado</a:t>
            </a:r>
            <a:r>
              <a:rPr lang="en-US" sz="1600">
                <a:solidFill>
                  <a:schemeClr val="tx1"/>
                </a:solidFill>
                <a:latin typeface="Cambria" panose="02040503050406030204" pitchFamily="18" charset="0"/>
                <a:ea typeface="Cambria" panose="02040503050406030204" pitchFamily="18" charset="0"/>
              </a:rPr>
              <a:t> (modelo EPP, CSAVR o AEM, y luego AIM).</a:t>
            </a:r>
          </a:p>
          <a:p>
            <a:r>
              <a:rPr lang="en-US" sz="1600">
                <a:solidFill>
                  <a:srgbClr val="0070C0"/>
                </a:solidFill>
                <a:latin typeface="Cambria" panose="02040503050406030204" pitchFamily="18" charset="0"/>
                <a:ea typeface="Cambria" panose="02040503050406030204" pitchFamily="18" charset="0"/>
              </a:rPr>
              <a:t>Mientras tanto, tiene estas </a:t>
            </a:r>
            <a:r>
              <a:rPr lang="en-US" sz="1600" u="sng">
                <a:solidFill>
                  <a:srgbClr val="0070C0"/>
                </a:solidFill>
                <a:latin typeface="Cambria" panose="02040503050406030204" pitchFamily="18" charset="0"/>
                <a:ea typeface="Cambria" panose="02040503050406030204" pitchFamily="18" charset="0"/>
              </a:rPr>
              <a:t>opciones para un borrador del archivo Spectrum</a:t>
            </a:r>
            <a:r>
              <a:rPr lang="en-US" sz="1600">
                <a:solidFill>
                  <a:srgbClr val="0070C0"/>
                </a:solidFill>
                <a:latin typeface="Cambria" panose="02040503050406030204" pitchFamily="18" charset="0"/>
                <a:ea typeface="Cambria" panose="02040503050406030204" pitchFamily="18" charset="0"/>
              </a:rPr>
              <a:t>:</a:t>
            </a:r>
          </a:p>
          <a:p>
            <a:r>
              <a:rPr lang="en-US" sz="1600">
                <a:solidFill>
                  <a:srgbClr val="0070C0"/>
                </a:solidFill>
                <a:latin typeface="Cambria" panose="02040503050406030204" pitchFamily="18" charset="0"/>
                <a:ea typeface="Cambria" panose="02040503050406030204" pitchFamily="18" charset="0"/>
              </a:rPr>
              <a:t>TAR: </a:t>
            </a:r>
          </a:p>
          <a:p>
            <a:pPr lvl="1"/>
            <a:r>
              <a:rPr lang="en-US" sz="1600">
                <a:solidFill>
                  <a:srgbClr val="0070C0"/>
                </a:solidFill>
                <a:latin typeface="Cambria" panose="02040503050406030204" pitchFamily="18" charset="0"/>
                <a:ea typeface="Cambria" panose="02040503050406030204" pitchFamily="18" charset="0"/>
              </a:rPr>
              <a:t>Deje o actualice 2024 </a:t>
            </a:r>
            <a:r>
              <a:rPr lang="en-US" sz="1600" b="1">
                <a:solidFill>
                  <a:srgbClr val="0070C0"/>
                </a:solidFill>
                <a:latin typeface="Cambria" panose="02040503050406030204" pitchFamily="18" charset="0"/>
                <a:ea typeface="Cambria" panose="02040503050406030204" pitchFamily="18" charset="0"/>
              </a:rPr>
              <a:t>como objetivo % previsto</a:t>
            </a:r>
            <a:r>
              <a:rPr lang="en-US" sz="1600">
                <a:solidFill>
                  <a:srgbClr val="0070C0"/>
                </a:solidFill>
                <a:latin typeface="Cambria" panose="02040503050406030204" pitchFamily="18" charset="0"/>
                <a:ea typeface="Cambria" panose="02040503050406030204" pitchFamily="18" charset="0"/>
              </a:rPr>
              <a:t>, en línea con la </a:t>
            </a:r>
            <a:r>
              <a:rPr lang="en-US" sz="1600" err="1">
                <a:solidFill>
                  <a:srgbClr val="0070C0"/>
                </a:solidFill>
                <a:latin typeface="Cambria" panose="02040503050406030204" pitchFamily="18" charset="0"/>
                <a:ea typeface="Cambria" panose="02040503050406030204" pitchFamily="18" charset="0"/>
              </a:rPr>
              <a:t>cobertura</a:t>
            </a:r>
            <a:r>
              <a:rPr lang="en-US" sz="1600">
                <a:solidFill>
                  <a:srgbClr val="0070C0"/>
                </a:solidFill>
                <a:latin typeface="Cambria" panose="02040503050406030204" pitchFamily="18" charset="0"/>
                <a:ea typeface="Cambria" panose="02040503050406030204" pitchFamily="18" charset="0"/>
              </a:rPr>
              <a:t> % en 2023.</a:t>
            </a:r>
          </a:p>
          <a:p>
            <a:pPr lvl="1"/>
            <a:r>
              <a:rPr lang="en-US" sz="1600" err="1">
                <a:solidFill>
                  <a:srgbClr val="0070C0"/>
                </a:solidFill>
                <a:latin typeface="Cambria" panose="02040503050406030204" pitchFamily="18" charset="0"/>
                <a:ea typeface="Cambria" panose="02040503050406030204" pitchFamily="18" charset="0"/>
              </a:rPr>
              <a:t>Provisionalmente</a:t>
            </a:r>
            <a:r>
              <a:rPr lang="en-US" sz="1600">
                <a:solidFill>
                  <a:srgbClr val="0070C0"/>
                </a:solidFill>
                <a:latin typeface="Cambria" panose="02040503050406030204" pitchFamily="18" charset="0"/>
                <a:ea typeface="Cambria" panose="02040503050406030204" pitchFamily="18" charset="0"/>
              </a:rPr>
              <a:t>, ponga los números de 2023 para 2024.</a:t>
            </a:r>
          </a:p>
          <a:p>
            <a:pPr lvl="1"/>
            <a:r>
              <a:rPr lang="en-US" sz="1600">
                <a:solidFill>
                  <a:srgbClr val="0070C0"/>
                </a:solidFill>
                <a:latin typeface="Cambria" panose="02040503050406030204" pitchFamily="18" charset="0"/>
                <a:ea typeface="Cambria" panose="02040503050406030204" pitchFamily="18" charset="0"/>
              </a:rPr>
              <a:t>Introduzca los </a:t>
            </a:r>
            <a:r>
              <a:rPr lang="en-US" sz="1600" b="1">
                <a:solidFill>
                  <a:srgbClr val="0070C0"/>
                </a:solidFill>
                <a:latin typeface="Cambria" panose="02040503050406030204" pitchFamily="18" charset="0"/>
                <a:ea typeface="Cambria" panose="02040503050406030204" pitchFamily="18" charset="0"/>
              </a:rPr>
              <a:t>datos de la </a:t>
            </a:r>
            <a:r>
              <a:rPr lang="en-US" sz="1600">
                <a:solidFill>
                  <a:srgbClr val="0070C0"/>
                </a:solidFill>
                <a:latin typeface="Cambria" panose="02040503050406030204" pitchFamily="18" charset="0"/>
                <a:ea typeface="Cambria" panose="02040503050406030204" pitchFamily="18" charset="0"/>
              </a:rPr>
              <a:t>primera </a:t>
            </a:r>
            <a:r>
              <a:rPr lang="en-US" sz="1600" b="1">
                <a:solidFill>
                  <a:srgbClr val="0070C0"/>
                </a:solidFill>
                <a:latin typeface="Cambria" panose="02040503050406030204" pitchFamily="18" charset="0"/>
                <a:ea typeface="Cambria" panose="02040503050406030204" pitchFamily="18" charset="0"/>
              </a:rPr>
              <a:t>parte del año </a:t>
            </a:r>
            <a:r>
              <a:rPr lang="en-US" sz="1600">
                <a:solidFill>
                  <a:srgbClr val="0070C0"/>
                </a:solidFill>
                <a:latin typeface="Cambria" panose="02040503050406030204" pitchFamily="18" charset="0"/>
                <a:ea typeface="Cambria" panose="02040503050406030204" pitchFamily="18" charset="0"/>
              </a:rPr>
              <a:t>2024</a:t>
            </a:r>
          </a:p>
          <a:p>
            <a:pPr lvl="1"/>
            <a:r>
              <a:rPr lang="en-US" sz="1600" b="1">
                <a:solidFill>
                  <a:srgbClr val="0070C0"/>
                </a:solidFill>
                <a:latin typeface="Cambria" panose="02040503050406030204" pitchFamily="18" charset="0"/>
                <a:ea typeface="Cambria" panose="02040503050406030204" pitchFamily="18" charset="0"/>
              </a:rPr>
              <a:t>NO </a:t>
            </a:r>
            <a:r>
              <a:rPr lang="en-US" sz="1600">
                <a:solidFill>
                  <a:srgbClr val="0070C0"/>
                </a:solidFill>
                <a:latin typeface="Cambria" panose="02040503050406030204" pitchFamily="18" charset="0"/>
                <a:ea typeface="Cambria" panose="02040503050406030204" pitchFamily="18" charset="0"/>
              </a:rPr>
              <a:t>deje </a:t>
            </a:r>
            <a:r>
              <a:rPr lang="en-US" sz="1600" b="1">
                <a:solidFill>
                  <a:srgbClr val="0070C0"/>
                </a:solidFill>
                <a:latin typeface="Cambria" panose="02040503050406030204" pitchFamily="18" charset="0"/>
                <a:ea typeface="Cambria" panose="02040503050406030204" pitchFamily="18" charset="0"/>
              </a:rPr>
              <a:t>en blanco </a:t>
            </a:r>
            <a:r>
              <a:rPr lang="en-US" sz="1600">
                <a:solidFill>
                  <a:srgbClr val="0070C0"/>
                </a:solidFill>
                <a:latin typeface="Cambria" panose="02040503050406030204" pitchFamily="18" charset="0"/>
                <a:ea typeface="Cambria" panose="02040503050406030204" pitchFamily="18" charset="0"/>
              </a:rPr>
              <a:t>el</a:t>
            </a:r>
            <a:r>
              <a:rPr lang="en-US" sz="1600" b="1">
                <a:solidFill>
                  <a:srgbClr val="0070C0"/>
                </a:solidFill>
                <a:latin typeface="Cambria" panose="02040503050406030204" pitchFamily="18" charset="0"/>
                <a:ea typeface="Cambria" panose="02040503050406030204" pitchFamily="18" charset="0"/>
              </a:rPr>
              <a:t> TAR para adultos </a:t>
            </a:r>
            <a:br>
              <a:rPr lang="en-US" sz="1600">
                <a:solidFill>
                  <a:srgbClr val="0070C0"/>
                </a:solidFill>
                <a:latin typeface="Cambria" panose="02040503050406030204" pitchFamily="18" charset="0"/>
                <a:ea typeface="Cambria" panose="02040503050406030204" pitchFamily="18" charset="0"/>
              </a:rPr>
            </a:br>
            <a:r>
              <a:rPr lang="en-US" sz="1600">
                <a:solidFill>
                  <a:srgbClr val="0070C0"/>
                </a:solidFill>
                <a:latin typeface="Cambria" panose="02040503050406030204" pitchFamily="18" charset="0"/>
                <a:ea typeface="Cambria" panose="02040503050406030204" pitchFamily="18" charset="0"/>
              </a:rPr>
              <a:t>El TAR reduce la transmisión y la incidencia del VIH</a:t>
            </a:r>
          </a:p>
          <a:p>
            <a:r>
              <a:rPr lang="en-US" sz="1600">
                <a:solidFill>
                  <a:srgbClr val="0070C0"/>
                </a:solidFill>
                <a:latin typeface="Cambria" panose="02040503050406030204" pitchFamily="18" charset="0"/>
                <a:ea typeface="Cambria" panose="02040503050406030204" pitchFamily="18" charset="0"/>
              </a:rPr>
              <a:t>Prevalencia-tipo de datos (</a:t>
            </a:r>
            <a:r>
              <a:rPr lang="en-US" sz="1600" err="1">
                <a:solidFill>
                  <a:srgbClr val="0070C0"/>
                </a:solidFill>
                <a:latin typeface="Cambria" panose="02040503050406030204" pitchFamily="18" charset="0"/>
                <a:ea typeface="Cambria" panose="02040503050406030204" pitchFamily="18" charset="0"/>
              </a:rPr>
              <a:t>pruebas</a:t>
            </a:r>
            <a:r>
              <a:rPr lang="en-US" sz="1600">
                <a:solidFill>
                  <a:srgbClr val="0070C0"/>
                </a:solidFill>
                <a:latin typeface="Cambria" panose="02040503050406030204" pitchFamily="18" charset="0"/>
                <a:ea typeface="Cambria" panose="02040503050406030204" pitchFamily="18" charset="0"/>
              </a:rPr>
              <a:t> APN, PTMI):</a:t>
            </a:r>
          </a:p>
          <a:p>
            <a:pPr lvl="1"/>
            <a:r>
              <a:rPr lang="en-US" sz="1600">
                <a:solidFill>
                  <a:srgbClr val="0070C0"/>
                </a:solidFill>
                <a:latin typeface="Cambria" panose="02040503050406030204" pitchFamily="18" charset="0"/>
                <a:ea typeface="Cambria" panose="02040503050406030204" pitchFamily="18" charset="0"/>
              </a:rPr>
              <a:t>Introduzca los datos disponibles, por ejemplo, los 6 primeros de 9 meses - y documéntelo en el campo "Fuente" como "provisional".</a:t>
            </a:r>
          </a:p>
          <a:p>
            <a:r>
              <a:rPr lang="en-US" sz="1600">
                <a:solidFill>
                  <a:srgbClr val="0070C0"/>
                </a:solidFill>
                <a:latin typeface="Cambria" panose="02040503050406030204" pitchFamily="18" charset="0"/>
                <a:ea typeface="Cambria" panose="02040503050406030204" pitchFamily="18" charset="0"/>
              </a:rPr>
              <a:t>Nuevos diagnósticos y muertes por SIDA, para CSAVR: </a:t>
            </a:r>
            <a:br>
              <a:rPr lang="en-US" sz="1600">
                <a:solidFill>
                  <a:srgbClr val="0070C0"/>
                </a:solidFill>
                <a:latin typeface="Cambria" panose="02040503050406030204" pitchFamily="18" charset="0"/>
                <a:ea typeface="Cambria" panose="02040503050406030204" pitchFamily="18" charset="0"/>
              </a:rPr>
            </a:br>
            <a:r>
              <a:rPr lang="en-US" sz="1600" err="1">
                <a:solidFill>
                  <a:srgbClr val="0070C0"/>
                </a:solidFill>
                <a:latin typeface="Cambria" panose="02040503050406030204" pitchFamily="18" charset="0"/>
                <a:ea typeface="Cambria" panose="02040503050406030204" pitchFamily="18" charset="0"/>
              </a:rPr>
              <a:t>Deje</a:t>
            </a:r>
            <a:r>
              <a:rPr lang="en-US" sz="1600">
                <a:solidFill>
                  <a:srgbClr val="0070C0"/>
                </a:solidFill>
                <a:latin typeface="Cambria" panose="02040503050406030204" pitchFamily="18" charset="0"/>
                <a:ea typeface="Cambria" panose="02040503050406030204" pitchFamily="18" charset="0"/>
              </a:rPr>
              <a:t> los valores de 2024 </a:t>
            </a:r>
            <a:r>
              <a:rPr lang="en-US" sz="1600">
                <a:solidFill>
                  <a:schemeClr val="tx1"/>
                </a:solidFill>
                <a:latin typeface="Cambria" panose="02040503050406030204" pitchFamily="18" charset="0"/>
                <a:ea typeface="Cambria" panose="02040503050406030204" pitchFamily="18" charset="0"/>
              </a:rPr>
              <a:t>en </a:t>
            </a:r>
            <a:r>
              <a:rPr lang="en-US" sz="1600" err="1">
                <a:solidFill>
                  <a:schemeClr val="tx1"/>
                </a:solidFill>
                <a:latin typeface="Cambria" panose="02040503050406030204" pitchFamily="18" charset="0"/>
                <a:ea typeface="Cambria" panose="02040503050406030204" pitchFamily="18" charset="0"/>
              </a:rPr>
              <a:t>blanco</a:t>
            </a:r>
            <a:r>
              <a:rPr lang="en-US" sz="1600">
                <a:solidFill>
                  <a:schemeClr val="tx1"/>
                </a:solidFill>
                <a:latin typeface="Cambria" panose="02040503050406030204" pitchFamily="18" charset="0"/>
                <a:ea typeface="Cambria" panose="02040503050406030204" pitchFamily="18" charset="0"/>
              </a:rPr>
              <a:t> o </a:t>
            </a:r>
            <a:r>
              <a:rPr lang="en-US" sz="1600" err="1">
                <a:solidFill>
                  <a:schemeClr val="tx1"/>
                </a:solidFill>
                <a:latin typeface="Cambria" panose="02040503050406030204" pitchFamily="18" charset="0"/>
                <a:ea typeface="Cambria" panose="02040503050406030204" pitchFamily="18" charset="0"/>
              </a:rPr>
              <a:t>ponga</a:t>
            </a:r>
            <a:r>
              <a:rPr lang="en-US" sz="1600">
                <a:solidFill>
                  <a:schemeClr val="tx1"/>
                </a:solidFill>
                <a:latin typeface="Cambria" panose="02040503050406030204" pitchFamily="18" charset="0"/>
                <a:ea typeface="Cambria" panose="02040503050406030204" pitchFamily="18" charset="0"/>
              </a:rPr>
              <a:t> (</a:t>
            </a:r>
            <a:r>
              <a:rPr lang="en-US" sz="1600" err="1">
                <a:solidFill>
                  <a:schemeClr val="tx1"/>
                </a:solidFill>
                <a:latin typeface="Cambria" panose="02040503050406030204" pitchFamily="18" charset="0"/>
                <a:ea typeface="Cambria" panose="02040503050406030204" pitchFamily="18" charset="0"/>
              </a:rPr>
              <a:t>provisionalmente</a:t>
            </a:r>
            <a:r>
              <a:rPr lang="en-US" sz="1600">
                <a:solidFill>
                  <a:schemeClr val="tx1"/>
                </a:solidFill>
                <a:latin typeface="Cambria" panose="02040503050406030204" pitchFamily="18" charset="0"/>
                <a:ea typeface="Cambria" panose="02040503050406030204" pitchFamily="18" charset="0"/>
              </a:rPr>
              <a:t>) </a:t>
            </a:r>
            <a:r>
              <a:rPr lang="en-US" sz="1600" err="1">
                <a:solidFill>
                  <a:schemeClr val="tx1"/>
                </a:solidFill>
                <a:latin typeface="Cambria" panose="02040503050406030204" pitchFamily="18" charset="0"/>
                <a:ea typeface="Cambria" panose="02040503050406030204" pitchFamily="18" charset="0"/>
              </a:rPr>
              <a:t>los</a:t>
            </a:r>
            <a:r>
              <a:rPr lang="en-US" sz="1600">
                <a:solidFill>
                  <a:schemeClr val="tx1"/>
                </a:solidFill>
                <a:latin typeface="Cambria" panose="02040503050406030204" pitchFamily="18" charset="0"/>
                <a:ea typeface="Cambria" panose="02040503050406030204" pitchFamily="18" charset="0"/>
              </a:rPr>
              <a:t> de 2023.</a:t>
            </a:r>
          </a:p>
          <a:p>
            <a:r>
              <a:rPr lang="en-US" sz="1600">
                <a:solidFill>
                  <a:schemeClr val="tx1"/>
                </a:solidFill>
                <a:latin typeface="Cambria" panose="02040503050406030204" pitchFamily="18" charset="0"/>
                <a:ea typeface="Cambria" panose="02040503050406030204" pitchFamily="18" charset="0"/>
              </a:rPr>
              <a:t>En el </a:t>
            </a:r>
            <a:r>
              <a:rPr lang="en-US" sz="1600" u="sng">
                <a:solidFill>
                  <a:schemeClr val="tx1"/>
                </a:solidFill>
                <a:latin typeface="Cambria" panose="02040503050406030204" pitchFamily="18" charset="0"/>
                <a:ea typeface="Cambria" panose="02040503050406030204" pitchFamily="18" charset="0"/>
              </a:rPr>
              <a:t>Excel</a:t>
            </a:r>
            <a:r>
              <a:rPr lang="en-US" sz="1600">
                <a:solidFill>
                  <a:schemeClr val="tx1"/>
                </a:solidFill>
                <a:latin typeface="Cambria" panose="02040503050406030204" pitchFamily="18" charset="0"/>
                <a:ea typeface="Cambria" panose="02040503050406030204" pitchFamily="18" charset="0"/>
              </a:rPr>
              <a:t>, introduzca </a:t>
            </a:r>
            <a:r>
              <a:rPr lang="en-US" sz="1600" i="1">
                <a:solidFill>
                  <a:schemeClr val="tx1"/>
                </a:solidFill>
                <a:latin typeface="Cambria" panose="02040503050406030204" pitchFamily="18" charset="0"/>
                <a:ea typeface="Cambria" panose="02040503050406030204" pitchFamily="18" charset="0"/>
              </a:rPr>
              <a:t>TODOS </a:t>
            </a:r>
            <a:r>
              <a:rPr lang="en-US" sz="1600" err="1">
                <a:solidFill>
                  <a:schemeClr val="tx1"/>
                </a:solidFill>
                <a:latin typeface="Cambria" panose="02040503050406030204" pitchFamily="18" charset="0"/>
                <a:ea typeface="Cambria" panose="02040503050406030204" pitchFamily="18" charset="0"/>
              </a:rPr>
              <a:t>los</a:t>
            </a:r>
            <a:r>
              <a:rPr lang="en-US" sz="1600">
                <a:solidFill>
                  <a:schemeClr val="tx1"/>
                </a:solidFill>
                <a:latin typeface="Cambria" panose="02040503050406030204" pitchFamily="18" charset="0"/>
                <a:ea typeface="Cambria" panose="02040503050406030204" pitchFamily="18" charset="0"/>
              </a:rPr>
              <a:t> </a:t>
            </a:r>
            <a:r>
              <a:rPr lang="en-US" sz="1600" err="1">
                <a:solidFill>
                  <a:schemeClr val="tx1"/>
                </a:solidFill>
                <a:latin typeface="Cambria" panose="02040503050406030204" pitchFamily="18" charset="0"/>
                <a:ea typeface="Cambria" panose="02040503050406030204" pitchFamily="18" charset="0"/>
              </a:rPr>
              <a:t>datos</a:t>
            </a:r>
            <a:r>
              <a:rPr lang="en-US" sz="1600">
                <a:solidFill>
                  <a:schemeClr val="tx1"/>
                </a:solidFill>
                <a:latin typeface="Cambria" panose="02040503050406030204" pitchFamily="18" charset="0"/>
                <a:ea typeface="Cambria" panose="02040503050406030204" pitchFamily="18" charset="0"/>
              </a:rPr>
              <a:t> </a:t>
            </a:r>
            <a:r>
              <a:rPr lang="en-US" sz="1600" i="1">
                <a:solidFill>
                  <a:schemeClr val="tx1"/>
                </a:solidFill>
                <a:latin typeface="Cambria" panose="02040503050406030204" pitchFamily="18" charset="0"/>
                <a:ea typeface="Cambria" panose="02040503050406030204" pitchFamily="18" charset="0"/>
              </a:rPr>
              <a:t>aunque sólo sea una parte del año</a:t>
            </a:r>
            <a:r>
              <a:rPr lang="en-US" sz="1600">
                <a:solidFill>
                  <a:schemeClr val="tx1"/>
                </a:solidFill>
                <a:latin typeface="Cambria" panose="02040503050406030204" pitchFamily="18" charset="0"/>
                <a:ea typeface="Cambria" panose="02040503050406030204" pitchFamily="18" charset="0"/>
              </a:rPr>
              <a:t>, </a:t>
            </a:r>
            <a:br>
              <a:rPr lang="en-US" sz="1600">
                <a:solidFill>
                  <a:schemeClr val="tx1"/>
                </a:solidFill>
                <a:latin typeface="Cambria" panose="02040503050406030204" pitchFamily="18" charset="0"/>
                <a:ea typeface="Cambria" panose="02040503050406030204" pitchFamily="18" charset="0"/>
              </a:rPr>
            </a:br>
            <a:r>
              <a:rPr lang="es-ES" sz="1600" u="sng">
                <a:solidFill>
                  <a:schemeClr val="tx1"/>
                </a:solidFill>
                <a:latin typeface="Cambria" panose="02040503050406030204" pitchFamily="18" charset="0"/>
                <a:ea typeface="Cambria" panose="02040503050406030204" pitchFamily="18" charset="0"/>
              </a:rPr>
              <a:t>para la revisión de la calidad de los datos </a:t>
            </a:r>
            <a:r>
              <a:rPr lang="en-US" sz="1600">
                <a:solidFill>
                  <a:schemeClr val="tx1"/>
                </a:solidFill>
                <a:latin typeface="Cambria" panose="02040503050406030204" pitchFamily="18" charset="0"/>
                <a:ea typeface="Cambria" panose="02040503050406030204" pitchFamily="18" charset="0"/>
              </a:rPr>
              <a:t>(por ejemplo, las tasas de positividad de las pruebas correspondientes a </a:t>
            </a:r>
            <a:r>
              <a:rPr lang="en-US" sz="1600" err="1">
                <a:solidFill>
                  <a:schemeClr val="tx1"/>
                </a:solidFill>
                <a:latin typeface="Cambria" panose="02040503050406030204" pitchFamily="18" charset="0"/>
                <a:ea typeface="Cambria" panose="02040503050406030204" pitchFamily="18" charset="0"/>
              </a:rPr>
              <a:t>los</a:t>
            </a:r>
            <a:r>
              <a:rPr lang="en-US" sz="1600">
                <a:solidFill>
                  <a:schemeClr val="tx1"/>
                </a:solidFill>
                <a:latin typeface="Cambria" panose="02040503050406030204" pitchFamily="18" charset="0"/>
                <a:ea typeface="Cambria" panose="02040503050406030204" pitchFamily="18" charset="0"/>
              </a:rPr>
              <a:t> </a:t>
            </a:r>
            <a:r>
              <a:rPr lang="en-US" sz="1600" err="1">
                <a:solidFill>
                  <a:schemeClr val="tx1"/>
                </a:solidFill>
                <a:latin typeface="Cambria" panose="02040503050406030204" pitchFamily="18" charset="0"/>
                <a:ea typeface="Cambria" panose="02040503050406030204" pitchFamily="18" charset="0"/>
              </a:rPr>
              <a:t>nuevos</a:t>
            </a:r>
            <a:r>
              <a:rPr lang="en-US" sz="1600">
                <a:solidFill>
                  <a:schemeClr val="tx1"/>
                </a:solidFill>
                <a:latin typeface="Cambria" panose="02040503050406030204" pitchFamily="18" charset="0"/>
                <a:ea typeface="Cambria" panose="02040503050406030204" pitchFamily="18" charset="0"/>
              </a:rPr>
              <a:t> diagnósticos anuales)</a:t>
            </a:r>
          </a:p>
        </p:txBody>
      </p:sp>
    </p:spTree>
    <p:extLst>
      <p:ext uri="{BB962C8B-B14F-4D97-AF65-F5344CB8AC3E}">
        <p14:creationId xmlns:p14="http://schemas.microsoft.com/office/powerpoint/2010/main" val="1453775841"/>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92075"/>
            <a:ext cx="10236200" cy="885825"/>
          </a:xfrm>
        </p:spPr>
        <p:txBody>
          <a:bodyPr>
            <a:normAutofit/>
          </a:bodyPr>
          <a:lstStyle/>
          <a:p>
            <a:r>
              <a:rPr lang="en-US" b="1">
                <a:solidFill>
                  <a:srgbClr val="0070C0"/>
                </a:solidFill>
                <a:latin typeface="Arial" panose="020B0604020202020204" pitchFamily="34" charset="0"/>
                <a:ea typeface="+mn-ea"/>
                <a:cs typeface="+mn-cs"/>
              </a:rPr>
              <a:t>CSAVR: ¿Qué indicadores ajustar?</a:t>
            </a:r>
            <a:endParaRPr lang="en-CH" b="1">
              <a:solidFill>
                <a:srgbClr val="0070C0"/>
              </a:solidFill>
              <a:latin typeface="Arial" panose="020B0604020202020204" pitchFamily="34" charset="0"/>
              <a:ea typeface="+mn-ea"/>
              <a:cs typeface="+mn-cs"/>
            </a:endParaRPr>
          </a:p>
        </p:txBody>
      </p:sp>
      <p:graphicFrame>
        <p:nvGraphicFramePr>
          <p:cNvPr id="7" name="Table 7">
            <a:extLst>
              <a:ext uri="{FF2B5EF4-FFF2-40B4-BE49-F238E27FC236}">
                <a16:creationId xmlns:a16="http://schemas.microsoft.com/office/drawing/2014/main" id="{D5882BAF-9DC5-D803-473F-BC91410BE7F2}"/>
              </a:ext>
            </a:extLst>
          </p:cNvPr>
          <p:cNvGraphicFramePr>
            <a:graphicFrameLocks noGrp="1"/>
          </p:cNvGraphicFramePr>
          <p:nvPr>
            <p:extLst>
              <p:ext uri="{D42A27DB-BD31-4B8C-83A1-F6EECF244321}">
                <p14:modId xmlns:p14="http://schemas.microsoft.com/office/powerpoint/2010/main" val="508338845"/>
              </p:ext>
            </p:extLst>
          </p:nvPr>
        </p:nvGraphicFramePr>
        <p:xfrm>
          <a:off x="243607" y="1236056"/>
          <a:ext cx="11693237" cy="4754880"/>
        </p:xfrm>
        <a:graphic>
          <a:graphicData uri="http://schemas.openxmlformats.org/drawingml/2006/table">
            <a:tbl>
              <a:tblPr firstRow="1" bandRow="1">
                <a:tableStyleId>{5C22544A-7EE6-4342-B048-85BDC9FD1C3A}</a:tableStyleId>
              </a:tblPr>
              <a:tblGrid>
                <a:gridCol w="1489500">
                  <a:extLst>
                    <a:ext uri="{9D8B030D-6E8A-4147-A177-3AD203B41FA5}">
                      <a16:colId xmlns:a16="http://schemas.microsoft.com/office/drawing/2014/main" val="3856925654"/>
                    </a:ext>
                  </a:extLst>
                </a:gridCol>
                <a:gridCol w="893135">
                  <a:extLst>
                    <a:ext uri="{9D8B030D-6E8A-4147-A177-3AD203B41FA5}">
                      <a16:colId xmlns:a16="http://schemas.microsoft.com/office/drawing/2014/main" val="191684811"/>
                    </a:ext>
                  </a:extLst>
                </a:gridCol>
                <a:gridCol w="2539455">
                  <a:extLst>
                    <a:ext uri="{9D8B030D-6E8A-4147-A177-3AD203B41FA5}">
                      <a16:colId xmlns:a16="http://schemas.microsoft.com/office/drawing/2014/main" val="1315505541"/>
                    </a:ext>
                  </a:extLst>
                </a:gridCol>
                <a:gridCol w="6771147">
                  <a:extLst>
                    <a:ext uri="{9D8B030D-6E8A-4147-A177-3AD203B41FA5}">
                      <a16:colId xmlns:a16="http://schemas.microsoft.com/office/drawing/2014/main" val="4126073755"/>
                    </a:ext>
                  </a:extLst>
                </a:gridCol>
              </a:tblGrid>
              <a:tr h="370840">
                <a:tc>
                  <a:txBody>
                    <a:bodyPr/>
                    <a:lstStyle/>
                    <a:p>
                      <a:r>
                        <a:rPr lang="en-US">
                          <a:latin typeface="Calibri" panose="020F0502020204030204" pitchFamily="34" charset="0"/>
                          <a:cs typeface="Calibri" panose="020F0502020204030204" pitchFamily="34" charset="0"/>
                        </a:rPr>
                        <a:t>Indicador</a:t>
                      </a:r>
                      <a:endParaRPr lang="en-CH">
                        <a:latin typeface="Calibri" panose="020F0502020204030204" pitchFamily="34" charset="0"/>
                        <a:cs typeface="Calibri" panose="020F0502020204030204" pitchFamily="34" charset="0"/>
                      </a:endParaRPr>
                    </a:p>
                  </a:txBody>
                  <a:tcPr anchor="ctr"/>
                </a:tc>
                <a:tc>
                  <a:txBody>
                    <a:bodyPr/>
                    <a:lstStyle/>
                    <a:p>
                      <a:r>
                        <a:rPr lang="en-US">
                          <a:latin typeface="Calibri" panose="020F0502020204030204" pitchFamily="34" charset="0"/>
                          <a:cs typeface="Calibri" panose="020F0502020204030204" pitchFamily="34" charset="0"/>
                        </a:rPr>
                        <a:t>¿</a:t>
                      </a:r>
                      <a:r>
                        <a:rPr lang="en-US" err="1">
                          <a:latin typeface="Calibri" panose="020F0502020204030204" pitchFamily="34" charset="0"/>
                          <a:cs typeface="Calibri" panose="020F0502020204030204" pitchFamily="34" charset="0"/>
                        </a:rPr>
                        <a:t>Necesario</a:t>
                      </a:r>
                      <a:r>
                        <a:rPr lang="en-US">
                          <a:latin typeface="Calibri" panose="020F0502020204030204" pitchFamily="34" charset="0"/>
                          <a:cs typeface="Calibri" panose="020F0502020204030204" pitchFamily="34" charset="0"/>
                        </a:rPr>
                        <a:t>?</a:t>
                      </a:r>
                      <a:endParaRPr lang="en-CH">
                        <a:latin typeface="Calibri" panose="020F0502020204030204" pitchFamily="34" charset="0"/>
                        <a:cs typeface="Calibri" panose="020F0502020204030204" pitchFamily="34" charset="0"/>
                      </a:endParaRPr>
                    </a:p>
                  </a:txBody>
                  <a:tcPr anchor="ctr"/>
                </a:tc>
                <a:tc>
                  <a:txBody>
                    <a:bodyPr/>
                    <a:lstStyle/>
                    <a:p>
                      <a:r>
                        <a:rPr lang="en-US">
                          <a:latin typeface="Calibri" panose="020F0502020204030204" pitchFamily="34" charset="0"/>
                          <a:cs typeface="Calibri" panose="020F0502020204030204" pitchFamily="34" charset="0"/>
                        </a:rPr>
                        <a:t>Informa: </a:t>
                      </a:r>
                      <a:endParaRPr lang="en-CH">
                        <a:latin typeface="Calibri" panose="020F0502020204030204" pitchFamily="34" charset="0"/>
                        <a:cs typeface="Calibri" panose="020F0502020204030204" pitchFamily="34" charset="0"/>
                      </a:endParaRPr>
                    </a:p>
                  </a:txBody>
                  <a:tcPr anchor="ctr"/>
                </a:tc>
                <a:tc>
                  <a:txBody>
                    <a:bodyPr/>
                    <a:lstStyle/>
                    <a:p>
                      <a:r>
                        <a:rPr lang="en-US">
                          <a:latin typeface="Calibri" panose="020F0502020204030204" pitchFamily="34" charset="0"/>
                          <a:cs typeface="Calibri" panose="020F0502020204030204" pitchFamily="34" charset="0"/>
                        </a:rPr>
                        <a:t>Requisitos de datos</a:t>
                      </a:r>
                      <a:endParaRPr lang="en-CH">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91311330"/>
                  </a:ext>
                </a:extLst>
              </a:tr>
              <a:tr h="370840">
                <a:tc>
                  <a:txBody>
                    <a:bodyPr/>
                    <a:lstStyle/>
                    <a:p>
                      <a:r>
                        <a:rPr lang="en-US" b="1" err="1">
                          <a:latin typeface="Calibri" panose="020F0502020204030204" pitchFamily="34" charset="0"/>
                          <a:cs typeface="Calibri" panose="020F0502020204030204" pitchFamily="34" charset="0"/>
                        </a:rPr>
                        <a:t>Muertes</a:t>
                      </a:r>
                      <a:r>
                        <a:rPr lang="en-US" b="1">
                          <a:latin typeface="Calibri" panose="020F0502020204030204" pitchFamily="34" charset="0"/>
                          <a:cs typeface="Calibri" panose="020F0502020204030204" pitchFamily="34" charset="0"/>
                        </a:rPr>
                        <a:t> </a:t>
                      </a:r>
                      <a:r>
                        <a:rPr lang="en-US" b="1" err="1">
                          <a:latin typeface="Calibri" panose="020F0502020204030204" pitchFamily="34" charset="0"/>
                          <a:cs typeface="Calibri" panose="020F0502020204030204" pitchFamily="34" charset="0"/>
                        </a:rPr>
                        <a:t>por</a:t>
                      </a:r>
                      <a:r>
                        <a:rPr lang="en-US" b="1">
                          <a:latin typeface="Calibri" panose="020F0502020204030204" pitchFamily="34" charset="0"/>
                          <a:cs typeface="Calibri" panose="020F0502020204030204" pitchFamily="34" charset="0"/>
                        </a:rPr>
                        <a:t> </a:t>
                      </a:r>
                      <a:r>
                        <a:rPr lang="en-US" b="1" err="1">
                          <a:latin typeface="Calibri" panose="020F0502020204030204" pitchFamily="34" charset="0"/>
                          <a:cs typeface="Calibri" panose="020F0502020204030204" pitchFamily="34" charset="0"/>
                        </a:rPr>
                        <a:t>sida</a:t>
                      </a:r>
                      <a:endParaRPr lang="en-CH" b="1">
                        <a:latin typeface="Calibri" panose="020F0502020204030204" pitchFamily="34" charset="0"/>
                        <a:cs typeface="Calibri" panose="020F0502020204030204" pitchFamily="34" charset="0"/>
                      </a:endParaRPr>
                    </a:p>
                  </a:txBody>
                  <a:tcPr anchor="ctr"/>
                </a:tc>
                <a:tc>
                  <a:txBody>
                    <a:bodyPr/>
                    <a:lstStyle/>
                    <a:p>
                      <a:r>
                        <a:rPr lang="en-US" b="1">
                          <a:latin typeface="Calibri" panose="020F0502020204030204" pitchFamily="34" charset="0"/>
                          <a:cs typeface="Calibri" panose="020F0502020204030204" pitchFamily="34" charset="0"/>
                        </a:rPr>
                        <a:t>Sí</a:t>
                      </a:r>
                      <a:endParaRPr lang="en-CH" b="1">
                        <a:latin typeface="Calibri" panose="020F0502020204030204" pitchFamily="34" charset="0"/>
                        <a:cs typeface="Calibri" panose="020F0502020204030204" pitchFamily="34" charset="0"/>
                      </a:endParaRPr>
                    </a:p>
                  </a:txBody>
                  <a:tcPr anchor="ctr"/>
                </a:tc>
                <a:tc>
                  <a:txBody>
                    <a:bodyPr/>
                    <a:lstStyle/>
                    <a:p>
                      <a:r>
                        <a:rPr lang="en-US" b="0">
                          <a:latin typeface="Calibri" panose="020F0502020204030204" pitchFamily="34" charset="0"/>
                          <a:cs typeface="Calibri" panose="020F0502020204030204" pitchFamily="34" charset="0"/>
                        </a:rPr>
                        <a:t>Base para el </a:t>
                      </a:r>
                      <a:br>
                        <a:rPr lang="en-US" b="0">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nivel epidémico</a:t>
                      </a:r>
                      <a:endParaRPr lang="en-CH" b="1">
                        <a:latin typeface="Calibri" panose="020F0502020204030204" pitchFamily="34" charset="0"/>
                        <a:cs typeface="Calibri" panose="020F0502020204030204" pitchFamily="34" charset="0"/>
                      </a:endParaRPr>
                    </a:p>
                  </a:txBody>
                  <a:tcPr anchor="ctr"/>
                </a:tc>
                <a:tc>
                  <a:txBody>
                    <a:bodyPr/>
                    <a:lstStyle/>
                    <a:p>
                      <a:r>
                        <a:rPr lang="en-US">
                          <a:latin typeface="Calibri" panose="020F0502020204030204" pitchFamily="34" charset="0"/>
                          <a:cs typeface="Calibri" panose="020F0502020204030204" pitchFamily="34" charset="0"/>
                        </a:rPr>
                        <a:t>Si es posible, incluya (añada) </a:t>
                      </a:r>
                      <a:r>
                        <a:rPr lang="en-US" b="0">
                          <a:latin typeface="Calibri" panose="020F0502020204030204" pitchFamily="34" charset="0"/>
                          <a:cs typeface="Calibri" panose="020F0502020204030204" pitchFamily="34" charset="0"/>
                        </a:rPr>
                        <a:t>las muertes clasificadas erróneamente por otras causas (no relacionadas con el VIH)</a:t>
                      </a:r>
                      <a:endParaRPr lang="en-CH">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95363537"/>
                  </a:ext>
                </a:extLst>
              </a:tr>
              <a:tr h="370840">
                <a:tc>
                  <a:txBody>
                    <a:bodyPr/>
                    <a:lstStyle/>
                    <a:p>
                      <a:r>
                        <a:rPr lang="en-US" b="1">
                          <a:latin typeface="Calibri" panose="020F0502020204030204" pitchFamily="34" charset="0"/>
                          <a:cs typeface="Calibri" panose="020F0502020204030204" pitchFamily="34" charset="0"/>
                        </a:rPr>
                        <a:t>Nuevos diagnósticos de VIH</a:t>
                      </a:r>
                      <a:endParaRPr lang="en-CH" b="1">
                        <a:latin typeface="Calibri" panose="020F0502020204030204" pitchFamily="34" charset="0"/>
                        <a:cs typeface="Calibri" panose="020F0502020204030204" pitchFamily="34" charset="0"/>
                      </a:endParaRPr>
                    </a:p>
                  </a:txBody>
                  <a:tcPr anchor="ctr"/>
                </a:tc>
                <a:tc>
                  <a:txBody>
                    <a:bodyPr/>
                    <a:lstStyle/>
                    <a:p>
                      <a:r>
                        <a:rPr lang="en-US" b="1">
                          <a:latin typeface="Calibri" panose="020F0502020204030204" pitchFamily="34" charset="0"/>
                          <a:cs typeface="Calibri" panose="020F0502020204030204" pitchFamily="34" charset="0"/>
                        </a:rPr>
                        <a:t>Sí</a:t>
                      </a:r>
                      <a:endParaRPr lang="en-CH" b="1">
                        <a:latin typeface="Calibri" panose="020F0502020204030204" pitchFamily="34" charset="0"/>
                        <a:cs typeface="Calibri" panose="020F0502020204030204" pitchFamily="34" charset="0"/>
                      </a:endParaRPr>
                    </a:p>
                  </a:txBody>
                  <a:tcPr anchor="ctr"/>
                </a:tc>
                <a:tc>
                  <a:txBody>
                    <a:bodyPr/>
                    <a:lstStyle/>
                    <a:p>
                      <a:r>
                        <a:rPr lang="en-US" b="1" err="1">
                          <a:latin typeface="Calibri" panose="020F0502020204030204" pitchFamily="34" charset="0"/>
                          <a:cs typeface="Calibri" panose="020F0502020204030204" pitchFamily="34" charset="0"/>
                        </a:rPr>
                        <a:t>Conocimiento</a:t>
                      </a:r>
                      <a:r>
                        <a:rPr lang="en-US" b="1">
                          <a:latin typeface="Calibri" panose="020F0502020204030204" pitchFamily="34" charset="0"/>
                          <a:cs typeface="Calibri" panose="020F0502020204030204" pitchFamily="34" charset="0"/>
                        </a:rPr>
                        <a:t> del </a:t>
                      </a:r>
                      <a:r>
                        <a:rPr lang="en-US" b="1" err="1">
                          <a:latin typeface="Calibri" panose="020F0502020204030204" pitchFamily="34" charset="0"/>
                          <a:cs typeface="Calibri" panose="020F0502020204030204" pitchFamily="34" charset="0"/>
                        </a:rPr>
                        <a:t>estado</a:t>
                      </a:r>
                      <a:r>
                        <a:rPr lang="en-US" b="1">
                          <a:latin typeface="Calibri" panose="020F0502020204030204" pitchFamily="34" charset="0"/>
                          <a:cs typeface="Calibri" panose="020F0502020204030204" pitchFamily="34" charset="0"/>
                        </a:rPr>
                        <a:t> VIH+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y la </a:t>
                      </a:r>
                      <a:r>
                        <a:rPr lang="en-US" err="1">
                          <a:latin typeface="Calibri" panose="020F0502020204030204" pitchFamily="34" charset="0"/>
                          <a:cs typeface="Calibri" panose="020F0502020204030204" pitchFamily="34" charset="0"/>
                        </a:rPr>
                        <a:t>incidencia</a:t>
                      </a: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en </a:t>
                      </a:r>
                      <a:r>
                        <a:rPr lang="en-US" err="1">
                          <a:latin typeface="Calibri" panose="020F0502020204030204" pitchFamily="34" charset="0"/>
                          <a:cs typeface="Calibri" panose="020F0502020204030204" pitchFamily="34" charset="0"/>
                        </a:rPr>
                        <a:t>años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recientes</a:t>
                      </a:r>
                      <a:endParaRPr lang="en-CH">
                        <a:latin typeface="Calibri" panose="020F0502020204030204" pitchFamily="34" charset="0"/>
                        <a:cs typeface="Calibri" panose="020F0502020204030204" pitchFamily="34" charset="0"/>
                      </a:endParaRPr>
                    </a:p>
                  </a:txBody>
                  <a:tcPr anchor="ctr"/>
                </a:tc>
                <a:tc>
                  <a:txBody>
                    <a:bodyPr/>
                    <a:lstStyle/>
                    <a:p>
                      <a:r>
                        <a:rPr lang="en-US" err="1">
                          <a:latin typeface="Calibri" panose="020F0502020204030204" pitchFamily="34" charset="0"/>
                          <a:cs typeface="Calibri" panose="020F0502020204030204" pitchFamily="34" charset="0"/>
                        </a:rPr>
                        <a:t>Contar</a:t>
                      </a:r>
                      <a:r>
                        <a:rPr lang="en-US">
                          <a:latin typeface="Calibri" panose="020F0502020204030204" pitchFamily="34" charset="0"/>
                          <a:cs typeface="Calibri" panose="020F0502020204030204" pitchFamily="34" charset="0"/>
                        </a:rPr>
                        <a:t> </a:t>
                      </a:r>
                      <a:r>
                        <a:rPr lang="en-US" i="1" err="1">
                          <a:solidFill>
                            <a:schemeClr val="tx1"/>
                          </a:solidFill>
                          <a:latin typeface="Calibri" panose="020F0502020204030204" pitchFamily="34" charset="0"/>
                          <a:cs typeface="Calibri" panose="020F0502020204030204" pitchFamily="34" charset="0"/>
                        </a:rPr>
                        <a:t>una</a:t>
                      </a:r>
                      <a:r>
                        <a:rPr lang="en-US" i="1">
                          <a:solidFill>
                            <a:schemeClr val="tx1"/>
                          </a:solidFill>
                          <a:latin typeface="Calibri" panose="020F0502020204030204" pitchFamily="34" charset="0"/>
                          <a:cs typeface="Calibri" panose="020F0502020204030204" pitchFamily="34" charset="0"/>
                        </a:rPr>
                        <a:t> </a:t>
                      </a:r>
                      <a:r>
                        <a:rPr lang="en-US" i="1" err="1">
                          <a:solidFill>
                            <a:schemeClr val="tx1"/>
                          </a:solidFill>
                          <a:latin typeface="Calibri" panose="020F0502020204030204" pitchFamily="34" charset="0"/>
                          <a:cs typeface="Calibri" panose="020F0502020204030204" pitchFamily="34" charset="0"/>
                        </a:rPr>
                        <a:t>vez</a:t>
                      </a:r>
                      <a:r>
                        <a:rPr lang="en-US" i="1">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cada</a:t>
                      </a:r>
                      <a:r>
                        <a:rPr lang="en-US">
                          <a:solidFill>
                            <a:schemeClr val="tx1"/>
                          </a:solidFill>
                          <a:latin typeface="Calibri" panose="020F0502020204030204" pitchFamily="34" charset="0"/>
                          <a:cs typeface="Calibri" panose="020F0502020204030204" pitchFamily="34" charset="0"/>
                        </a:rPr>
                        <a:t> </a:t>
                      </a:r>
                      <a:r>
                        <a:rPr lang="en-US" i="1">
                          <a:solidFill>
                            <a:schemeClr val="tx1"/>
                          </a:solidFill>
                          <a:latin typeface="Calibri" panose="020F0502020204030204" pitchFamily="34" charset="0"/>
                          <a:cs typeface="Calibri" panose="020F0502020204030204" pitchFamily="34" charset="0"/>
                        </a:rPr>
                        <a:t>primer </a:t>
                      </a:r>
                      <a:r>
                        <a:rPr lang="en-US" err="1">
                          <a:solidFill>
                            <a:schemeClr val="tx1"/>
                          </a:solidFill>
                          <a:latin typeface="Calibri" panose="020F0502020204030204" pitchFamily="34" charset="0"/>
                          <a:cs typeface="Calibri" panose="020F0502020204030204" pitchFamily="34" charset="0"/>
                        </a:rPr>
                        <a:t>diagnóstico</a:t>
                      </a:r>
                      <a:r>
                        <a:rPr lang="en-US">
                          <a:solidFill>
                            <a:schemeClr val="tx1"/>
                          </a:solidFill>
                          <a:latin typeface="Calibri" panose="020F0502020204030204" pitchFamily="34" charset="0"/>
                          <a:cs typeface="Calibri" panose="020F0502020204030204" pitchFamily="34" charset="0"/>
                        </a:rPr>
                        <a:t> en </a:t>
                      </a:r>
                      <a:r>
                        <a:rPr lang="en-US" err="1">
                          <a:solidFill>
                            <a:schemeClr val="tx1"/>
                          </a:solidFill>
                          <a:latin typeface="Calibri" panose="020F0502020204030204" pitchFamily="34" charset="0"/>
                          <a:cs typeface="Calibri" panose="020F0502020204030204" pitchFamily="34" charset="0"/>
                        </a:rPr>
                        <a:t>el</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país</a:t>
                      </a:r>
                      <a:r>
                        <a:rPr lang="en-US">
                          <a:solidFill>
                            <a:schemeClr val="tx1"/>
                          </a:solidFill>
                          <a:latin typeface="Calibri" panose="020F0502020204030204" pitchFamily="34" charset="0"/>
                          <a:cs typeface="Calibri" panose="020F0502020204030204" pitchFamily="34" charset="0"/>
                        </a:rPr>
                        <a:t> </a:t>
                      </a:r>
                      <a:r>
                        <a:rPr lang="en-US" i="1">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err="1">
                          <a:solidFill>
                            <a:schemeClr val="tx1"/>
                          </a:solidFill>
                          <a:latin typeface="Calibri" panose="020F0502020204030204" pitchFamily="34" charset="0"/>
                          <a:cs typeface="Calibri" panose="020F0502020204030204" pitchFamily="34" charset="0"/>
                          <a:sym typeface="Wingdings" panose="05000000000000000000" pitchFamily="2" charset="2"/>
                        </a:rPr>
                        <a:t>deduplicar</a:t>
                      </a:r>
                      <a:r>
                        <a:rPr lang="en-US">
                          <a:solidFill>
                            <a:schemeClr val="tx1"/>
                          </a:solidFill>
                          <a:latin typeface="Calibri" panose="020F0502020204030204" pitchFamily="34" charset="0"/>
                          <a:cs typeface="Calibri" panose="020F0502020204030204" pitchFamily="34" charset="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err="1">
                          <a:solidFill>
                            <a:schemeClr val="tx1"/>
                          </a:solidFill>
                          <a:latin typeface="Calibri" panose="020F0502020204030204" pitchFamily="34" charset="0"/>
                          <a:cs typeface="Calibri" panose="020F0502020204030204" pitchFamily="34" charset="0"/>
                          <a:sym typeface="Wingdings" panose="05000000000000000000" pitchFamily="2" charset="2"/>
                        </a:rPr>
                        <a:t>Incluir</a:t>
                      </a:r>
                      <a:r>
                        <a:rPr lang="en-US" sz="180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sz="1800" err="1">
                          <a:solidFill>
                            <a:schemeClr val="tx1"/>
                          </a:solidFill>
                          <a:latin typeface="Calibri" panose="020F0502020204030204" pitchFamily="34" charset="0"/>
                          <a:cs typeface="Calibri" panose="020F0502020204030204" pitchFamily="34" charset="0"/>
                          <a:sym typeface="Wingdings" panose="05000000000000000000" pitchFamily="2" charset="2"/>
                        </a:rPr>
                        <a:t>los</a:t>
                      </a:r>
                      <a:r>
                        <a:rPr lang="en-US" sz="180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sz="1800" err="1">
                          <a:solidFill>
                            <a:schemeClr val="tx1"/>
                          </a:solidFill>
                          <a:latin typeface="Calibri" panose="020F0502020204030204" pitchFamily="34" charset="0"/>
                          <a:cs typeface="Calibri" panose="020F0502020204030204" pitchFamily="34" charset="0"/>
                          <a:sym typeface="Wingdings" panose="05000000000000000000" pitchFamily="2" charset="2"/>
                        </a:rPr>
                        <a:t>nuevos</a:t>
                      </a:r>
                      <a:r>
                        <a:rPr lang="en-US" sz="180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en-US" sz="1800" err="1">
                          <a:solidFill>
                            <a:schemeClr val="tx1"/>
                          </a:solidFill>
                          <a:latin typeface="Calibri" panose="020F0502020204030204" pitchFamily="34" charset="0"/>
                          <a:cs typeface="Calibri" panose="020F0502020204030204" pitchFamily="34" charset="0"/>
                          <a:sym typeface="Wingdings" panose="05000000000000000000" pitchFamily="2" charset="2"/>
                        </a:rPr>
                        <a:t>primeros</a:t>
                      </a:r>
                      <a:r>
                        <a:rPr lang="en-US" sz="180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sz="1800" err="1">
                          <a:solidFill>
                            <a:schemeClr val="tx1"/>
                          </a:solidFill>
                          <a:latin typeface="Calibri" panose="020F0502020204030204" pitchFamily="34" charset="0"/>
                          <a:cs typeface="Calibri" panose="020F0502020204030204" pitchFamily="34" charset="0"/>
                          <a:sym typeface="Wingdings" panose="05000000000000000000" pitchFamily="2" charset="2"/>
                        </a:rPr>
                        <a:t>diagnósticos</a:t>
                      </a:r>
                      <a:r>
                        <a:rPr lang="en-US" sz="1800">
                          <a:solidFill>
                            <a:schemeClr val="tx1"/>
                          </a:solidFill>
                          <a:latin typeface="Calibri" panose="020F0502020204030204" pitchFamily="34" charset="0"/>
                          <a:cs typeface="Calibri" panose="020F0502020204030204" pitchFamily="34" charset="0"/>
                          <a:sym typeface="Wingdings" panose="05000000000000000000" pitchFamily="2" charset="2"/>
                        </a:rPr>
                        <a:t> entre </a:t>
                      </a:r>
                      <a:r>
                        <a:rPr lang="en-US" sz="1800" b="1" err="1">
                          <a:solidFill>
                            <a:schemeClr val="tx1"/>
                          </a:solidFill>
                          <a:latin typeface="Calibri" panose="020F0502020204030204" pitchFamily="34" charset="0"/>
                          <a:cs typeface="Calibri" panose="020F0502020204030204" pitchFamily="34" charset="0"/>
                          <a:sym typeface="Wingdings" panose="05000000000000000000" pitchFamily="2" charset="2"/>
                        </a:rPr>
                        <a:t>los</a:t>
                      </a:r>
                      <a:r>
                        <a:rPr lang="en-US" sz="1800" b="1">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sz="1800" b="1" err="1">
                          <a:solidFill>
                            <a:schemeClr val="tx1"/>
                          </a:solidFill>
                          <a:latin typeface="Calibri" panose="020F0502020204030204" pitchFamily="34" charset="0"/>
                          <a:cs typeface="Calibri" panose="020F0502020204030204" pitchFamily="34" charset="0"/>
                          <a:sym typeface="Wingdings" panose="05000000000000000000" pitchFamily="2" charset="2"/>
                        </a:rPr>
                        <a:t>inmigrantes</a:t>
                      </a:r>
                      <a:r>
                        <a:rPr lang="en-US" sz="1800" b="1">
                          <a:solidFill>
                            <a:schemeClr val="tx1"/>
                          </a:solidFill>
                          <a:latin typeface="Calibri" panose="020F0502020204030204" pitchFamily="34" charset="0"/>
                          <a:cs typeface="Calibri" panose="020F0502020204030204" pitchFamily="34" charset="0"/>
                          <a:sym typeface="Wingdings" panose="05000000000000000000" pitchFamily="2" charset="2"/>
                        </a:rPr>
                        <a:t> </a:t>
                      </a:r>
                      <a:br>
                        <a:rPr lang="en-US" sz="1800" b="1">
                          <a:solidFill>
                            <a:schemeClr val="tx1"/>
                          </a:solidFill>
                          <a:latin typeface="Calibri" panose="020F0502020204030204" pitchFamily="34" charset="0"/>
                          <a:cs typeface="Calibri" panose="020F0502020204030204" pitchFamily="34" charset="0"/>
                          <a:sym typeface="Wingdings" panose="05000000000000000000" pitchFamily="2" charset="2"/>
                        </a:rPr>
                      </a:br>
                      <a:r>
                        <a:rPr lang="en-US" sz="1800">
                          <a:solidFill>
                            <a:schemeClr val="tx1"/>
                          </a:solidFill>
                          <a:latin typeface="Calibri" panose="020F0502020204030204" pitchFamily="34" charset="0"/>
                          <a:cs typeface="Calibri" panose="020F0502020204030204" pitchFamily="34" charset="0"/>
                          <a:sym typeface="Wingdings" panose="05000000000000000000" pitchFamily="2" charset="2"/>
                        </a:rPr>
                        <a:t>-- a </a:t>
                      </a:r>
                      <a:r>
                        <a:rPr lang="en-US" sz="1800" err="1">
                          <a:solidFill>
                            <a:schemeClr val="tx1"/>
                          </a:solidFill>
                          <a:latin typeface="Calibri" panose="020F0502020204030204" pitchFamily="34" charset="0"/>
                          <a:cs typeface="Calibri" panose="020F0502020204030204" pitchFamily="34" charset="0"/>
                          <a:sym typeface="Wingdings" panose="05000000000000000000" pitchFamily="2" charset="2"/>
                        </a:rPr>
                        <a:t>menos</a:t>
                      </a:r>
                      <a:r>
                        <a:rPr lang="en-US" sz="1800">
                          <a:solidFill>
                            <a:schemeClr val="tx1"/>
                          </a:solidFill>
                          <a:latin typeface="Calibri" panose="020F0502020204030204" pitchFamily="34" charset="0"/>
                          <a:cs typeface="Calibri" panose="020F0502020204030204" pitchFamily="34" charset="0"/>
                          <a:sym typeface="Wingdings" panose="05000000000000000000" pitchFamily="2" charset="2"/>
                        </a:rPr>
                        <a:t> que </a:t>
                      </a:r>
                      <a:r>
                        <a:rPr lang="en-US" sz="1800" err="1">
                          <a:solidFill>
                            <a:schemeClr val="tx1"/>
                          </a:solidFill>
                          <a:latin typeface="Calibri" panose="020F0502020204030204" pitchFamily="34" charset="0"/>
                          <a:cs typeface="Calibri" panose="020F0502020204030204" pitchFamily="34" charset="0"/>
                          <a:sym typeface="Wingdings" panose="05000000000000000000" pitchFamily="2" charset="2"/>
                        </a:rPr>
                        <a:t>fueran</a:t>
                      </a:r>
                      <a:r>
                        <a:rPr lang="en-US" sz="180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sz="1800" err="1">
                          <a:solidFill>
                            <a:schemeClr val="tx1"/>
                          </a:solidFill>
                          <a:latin typeface="Calibri" panose="020F0502020204030204" pitchFamily="34" charset="0"/>
                          <a:cs typeface="Calibri" panose="020F0502020204030204" pitchFamily="34" charset="0"/>
                          <a:sym typeface="Wingdings" panose="05000000000000000000" pitchFamily="2" charset="2"/>
                        </a:rPr>
                        <a:t>deportados</a:t>
                      </a:r>
                      <a:r>
                        <a:rPr lang="en-US" sz="1800">
                          <a:solidFill>
                            <a:schemeClr val="tx1"/>
                          </a:solidFill>
                          <a:latin typeface="Calibri" panose="020F0502020204030204" pitchFamily="34" charset="0"/>
                          <a:cs typeface="Calibri" panose="020F0502020204030204" pitchFamily="34" charset="0"/>
                          <a:sym typeface="Wingdings" panose="05000000000000000000" pitchFamily="2" charset="2"/>
                        </a:rPr>
                        <a:t> en </a:t>
                      </a:r>
                      <a:r>
                        <a:rPr lang="en-US" sz="1800" err="1">
                          <a:solidFill>
                            <a:schemeClr val="tx1"/>
                          </a:solidFill>
                          <a:latin typeface="Calibri" panose="020F0502020204030204" pitchFamily="34" charset="0"/>
                          <a:cs typeface="Calibri" panose="020F0502020204030204" pitchFamily="34" charset="0"/>
                          <a:sym typeface="Wingdings" panose="05000000000000000000" pitchFamily="2" charset="2"/>
                        </a:rPr>
                        <a:t>el</a:t>
                      </a:r>
                      <a:r>
                        <a:rPr lang="en-US" sz="180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US" sz="1800" err="1">
                          <a:solidFill>
                            <a:schemeClr val="tx1"/>
                          </a:solidFill>
                          <a:latin typeface="Calibri" panose="020F0502020204030204" pitchFamily="34" charset="0"/>
                          <a:cs typeface="Calibri" panose="020F0502020204030204" pitchFamily="34" charset="0"/>
                          <a:sym typeface="Wingdings" panose="05000000000000000000" pitchFamily="2" charset="2"/>
                        </a:rPr>
                        <a:t>momento</a:t>
                      </a:r>
                      <a:r>
                        <a:rPr lang="en-US" sz="1800">
                          <a:solidFill>
                            <a:schemeClr val="tx1"/>
                          </a:solidFill>
                          <a:latin typeface="Calibri" panose="020F0502020204030204" pitchFamily="34" charset="0"/>
                          <a:cs typeface="Calibri" panose="020F0502020204030204" pitchFamily="34" charset="0"/>
                          <a:sym typeface="Wingdings" panose="05000000000000000000" pitchFamily="2" charset="2"/>
                        </a:rPr>
                        <a:t> del </a:t>
                      </a:r>
                      <a:r>
                        <a:rPr lang="en-US" sz="1800" err="1">
                          <a:solidFill>
                            <a:schemeClr val="tx1"/>
                          </a:solidFill>
                          <a:latin typeface="Calibri" panose="020F0502020204030204" pitchFamily="34" charset="0"/>
                          <a:cs typeface="Calibri" panose="020F0502020204030204" pitchFamily="34" charset="0"/>
                          <a:sym typeface="Wingdings" panose="05000000000000000000" pitchFamily="2" charset="2"/>
                        </a:rPr>
                        <a:t>diagnóstico</a:t>
                      </a:r>
                      <a:endParaRPr lang="en-CH" sz="180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60520707"/>
                  </a:ext>
                </a:extLst>
              </a:tr>
              <a:tr h="0">
                <a:tc>
                  <a:txBody>
                    <a:bodyPr/>
                    <a:lstStyle/>
                    <a:p>
                      <a:r>
                        <a:rPr lang="en-US" b="0">
                          <a:solidFill>
                            <a:schemeClr val="tx1"/>
                          </a:solidFill>
                          <a:latin typeface="Calibri" panose="020F0502020204030204" pitchFamily="34" charset="0"/>
                          <a:cs typeface="Calibri" panose="020F0502020204030204" pitchFamily="34" charset="0"/>
                        </a:rPr>
                        <a:t>Recuento de CD4 en el momento del diagnóstico inicial </a:t>
                      </a:r>
                      <a:endParaRPr lang="en-CH" b="0">
                        <a:latin typeface="Calibri" panose="020F0502020204030204" pitchFamily="34" charset="0"/>
                        <a:cs typeface="Calibri" panose="020F0502020204030204" pitchFamily="34" charset="0"/>
                      </a:endParaRPr>
                    </a:p>
                  </a:txBody>
                  <a:tcPr anchor="ctr"/>
                </a:tc>
                <a:tc>
                  <a:txBody>
                    <a:bodyPr/>
                    <a:lstStyle/>
                    <a:p>
                      <a:r>
                        <a:rPr lang="en-US">
                          <a:latin typeface="Calibri" panose="020F0502020204030204" pitchFamily="34" charset="0"/>
                          <a:cs typeface="Calibri" panose="020F0502020204030204" pitchFamily="34" charset="0"/>
                        </a:rPr>
                        <a:t>Opcional</a:t>
                      </a:r>
                      <a:endParaRPr lang="en-CH">
                        <a:latin typeface="Calibri" panose="020F0502020204030204" pitchFamily="34" charset="0"/>
                        <a:cs typeface="Calibri" panose="020F0502020204030204" pitchFamily="34" charset="0"/>
                      </a:endParaRPr>
                    </a:p>
                  </a:txBody>
                  <a:tcPr anchor="ctr"/>
                </a:tc>
                <a:tc>
                  <a:txBody>
                    <a:bodyPr/>
                    <a:lstStyle/>
                    <a:p>
                      <a:r>
                        <a:rPr lang="en-US">
                          <a:latin typeface="Calibri" panose="020F0502020204030204" pitchFamily="34" charset="0"/>
                          <a:cs typeface="Calibri" panose="020F0502020204030204" pitchFamily="34" charset="0"/>
                        </a:rPr>
                        <a:t>El </a:t>
                      </a:r>
                      <a:r>
                        <a:rPr lang="en-US" b="1">
                          <a:latin typeface="Calibri" panose="020F0502020204030204" pitchFamily="34" charset="0"/>
                          <a:cs typeface="Calibri" panose="020F0502020204030204" pitchFamily="34" charset="0"/>
                        </a:rPr>
                        <a:t>desfase </a:t>
                      </a:r>
                      <a:r>
                        <a:rPr lang="en-US">
                          <a:latin typeface="Calibri" panose="020F0502020204030204" pitchFamily="34" charset="0"/>
                          <a:cs typeface="Calibri" panose="020F0502020204030204" pitchFamily="34" charset="0"/>
                        </a:rPr>
                        <a:t>entre la infección y el diagnóstico, y así </a:t>
                      </a:r>
                      <a:br>
                        <a:rPr lang="en-US">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Conocimiento del estado</a:t>
                      </a:r>
                      <a:endParaRPr lang="en-CH" b="1">
                        <a:latin typeface="Calibri" panose="020F0502020204030204" pitchFamily="34" charset="0"/>
                        <a:cs typeface="Calibri" panose="020F0502020204030204" pitchFamily="34" charset="0"/>
                      </a:endParaRPr>
                    </a:p>
                  </a:txBody>
                  <a:tcPr anchor="ctr"/>
                </a:tc>
                <a:tc>
                  <a:txBody>
                    <a:bodyPr/>
                    <a:lstStyle/>
                    <a:p>
                      <a:r>
                        <a:rPr lang="en-US" err="1">
                          <a:latin typeface="Calibri" panose="020F0502020204030204" pitchFamily="34" charset="0"/>
                          <a:cs typeface="Calibri" panose="020F0502020204030204" pitchFamily="34" charset="0"/>
                        </a:rPr>
                        <a:t>Introducir</a:t>
                      </a:r>
                      <a:r>
                        <a:rPr lang="en-US">
                          <a:latin typeface="Calibri" panose="020F0502020204030204" pitchFamily="34" charset="0"/>
                          <a:cs typeface="Calibri" panose="020F0502020204030204" pitchFamily="34" charset="0"/>
                        </a:rPr>
                        <a:t> en 4 </a:t>
                      </a:r>
                      <a:r>
                        <a:rPr lang="en-US" err="1">
                          <a:latin typeface="Calibri" panose="020F0502020204030204" pitchFamily="34" charset="0"/>
                          <a:cs typeface="Calibri" panose="020F0502020204030204" pitchFamily="34" charset="0"/>
                        </a:rPr>
                        <a:t>categorías</a:t>
                      </a:r>
                      <a:r>
                        <a:rPr lang="en-US">
                          <a:latin typeface="Calibri" panose="020F0502020204030204" pitchFamily="34" charset="0"/>
                          <a:cs typeface="Calibri" panose="020F0502020204030204" pitchFamily="34" charset="0"/>
                        </a:rPr>
                        <a:t>: &lt;200, 200-350, 350-500 &amp; &gt;500/mL</a:t>
                      </a:r>
                      <a:br>
                        <a:rPr lang="en-US">
                          <a:latin typeface="Calibri" panose="020F0502020204030204" pitchFamily="34" charset="0"/>
                          <a:cs typeface="Calibri" panose="020F0502020204030204" pitchFamily="34" charset="0"/>
                        </a:rPr>
                      </a:br>
                      <a:r>
                        <a:rPr lang="en-US" err="1">
                          <a:latin typeface="Calibri" panose="020F0502020204030204" pitchFamily="34" charset="0"/>
                          <a:cs typeface="Calibri" panose="020F0502020204030204" pitchFamily="34" charset="0"/>
                        </a:rPr>
                        <a:t>Introducir</a:t>
                      </a:r>
                      <a:r>
                        <a:rPr lang="en-US">
                          <a:latin typeface="Calibri" panose="020F0502020204030204" pitchFamily="34" charset="0"/>
                          <a:cs typeface="Calibri" panose="020F0502020204030204" pitchFamily="34" charset="0"/>
                        </a:rPr>
                        <a:t> y ajustar </a:t>
                      </a:r>
                      <a:r>
                        <a:rPr lang="en-US" err="1">
                          <a:latin typeface="Calibri" panose="020F0502020204030204" pitchFamily="34" charset="0"/>
                          <a:cs typeface="Calibri" panose="020F0502020204030204" pitchFamily="34" charset="0"/>
                        </a:rPr>
                        <a:t>el</a:t>
                      </a:r>
                      <a:r>
                        <a:rPr lang="en-US">
                          <a:latin typeface="Calibri" panose="020F0502020204030204" pitchFamily="34" charset="0"/>
                          <a:cs typeface="Calibri" panose="020F0502020204030204" pitchFamily="34" charset="0"/>
                        </a:rPr>
                        <a:t> CAVR a </a:t>
                      </a:r>
                      <a:r>
                        <a:rPr lang="en-US" err="1">
                          <a:latin typeface="Calibri" panose="020F0502020204030204" pitchFamily="34" charset="0"/>
                          <a:cs typeface="Calibri" panose="020F0502020204030204" pitchFamily="34" charset="0"/>
                        </a:rPr>
                        <a:t>los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datos</a:t>
                      </a:r>
                      <a:r>
                        <a:rPr lang="en-US">
                          <a:latin typeface="Calibri" panose="020F0502020204030204" pitchFamily="34" charset="0"/>
                          <a:cs typeface="Calibri" panose="020F0502020204030204" pitchFamily="34" charset="0"/>
                        </a:rPr>
                        <a:t> de CD4 </a:t>
                      </a:r>
                      <a:r>
                        <a:rPr lang="en-US" err="1">
                          <a:latin typeface="Calibri" panose="020F0502020204030204" pitchFamily="34" charset="0"/>
                          <a:cs typeface="Calibri" panose="020F0502020204030204" pitchFamily="34" charset="0"/>
                        </a:rPr>
                        <a:t>sólo</a:t>
                      </a:r>
                      <a:r>
                        <a:rPr lang="en-US">
                          <a:latin typeface="Calibri" panose="020F0502020204030204" pitchFamily="34" charset="0"/>
                          <a:cs typeface="Calibri" panose="020F0502020204030204" pitchFamily="34" charset="0"/>
                        </a:rPr>
                        <a:t> para </a:t>
                      </a:r>
                      <a:r>
                        <a:rPr lang="en-US" err="1">
                          <a:latin typeface="Calibri" panose="020F0502020204030204" pitchFamily="34" charset="0"/>
                          <a:cs typeface="Calibri" panose="020F0502020204030204" pitchFamily="34" charset="0"/>
                        </a:rPr>
                        <a:t>los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años</a:t>
                      </a:r>
                      <a:r>
                        <a:rPr lang="en-US">
                          <a:latin typeface="Calibri" panose="020F0502020204030204" pitchFamily="34" charset="0"/>
                          <a:cs typeface="Calibri" panose="020F0502020204030204" pitchFamily="34" charset="0"/>
                        </a:rPr>
                        <a:t> que </a:t>
                      </a:r>
                      <a:br>
                        <a:rPr lang="en-US">
                          <a:latin typeface="Calibri" panose="020F0502020204030204" pitchFamily="34" charset="0"/>
                          <a:cs typeface="Calibri" panose="020F0502020204030204" pitchFamily="34" charset="0"/>
                        </a:rPr>
                      </a:br>
                      <a:r>
                        <a:rPr lang="en-US" b="1" err="1">
                          <a:latin typeface="Calibri" panose="020F0502020204030204" pitchFamily="34" charset="0"/>
                          <a:cs typeface="Calibri" panose="020F0502020204030204" pitchFamily="34" charset="0"/>
                        </a:rPr>
                        <a:t>cubrieron</a:t>
                      </a:r>
                      <a:r>
                        <a:rPr lang="en-US" b="1">
                          <a:latin typeface="Calibri" panose="020F0502020204030204" pitchFamily="34" charset="0"/>
                          <a:cs typeface="Calibri" panose="020F0502020204030204" pitchFamily="34" charset="0"/>
                        </a:rPr>
                        <a:t> </a:t>
                      </a:r>
                      <a:r>
                        <a:rPr lang="en-US" b="1">
                          <a:solidFill>
                            <a:schemeClr val="tx1"/>
                          </a:solidFill>
                          <a:latin typeface="Calibri" panose="020F0502020204030204" pitchFamily="34" charset="0"/>
                          <a:cs typeface="Calibri" panose="020F0502020204030204" pitchFamily="34" charset="0"/>
                        </a:rPr>
                        <a:t>&gt;=80-95% </a:t>
                      </a:r>
                      <a:r>
                        <a:rPr lang="en-US" b="0">
                          <a:solidFill>
                            <a:schemeClr val="tx1"/>
                          </a:solidFill>
                          <a:latin typeface="Calibri" panose="020F0502020204030204" pitchFamily="34" charset="0"/>
                          <a:cs typeface="Calibri" panose="020F0502020204030204" pitchFamily="34" charset="0"/>
                        </a:rPr>
                        <a:t>de </a:t>
                      </a:r>
                      <a:r>
                        <a:rPr lang="en-US" b="0" err="1">
                          <a:solidFill>
                            <a:schemeClr val="tx1"/>
                          </a:solidFill>
                          <a:latin typeface="Calibri" panose="020F0502020204030204" pitchFamily="34" charset="0"/>
                          <a:cs typeface="Calibri" panose="020F0502020204030204" pitchFamily="34" charset="0"/>
                        </a:rPr>
                        <a:t>los</a:t>
                      </a:r>
                      <a:r>
                        <a:rPr lang="en-US" b="0">
                          <a:solidFill>
                            <a:schemeClr val="tx1"/>
                          </a:solidFill>
                          <a:latin typeface="Calibri" panose="020F0502020204030204" pitchFamily="34" charset="0"/>
                          <a:cs typeface="Calibri" panose="020F0502020204030204" pitchFamily="34" charset="0"/>
                        </a:rPr>
                        <a:t> </a:t>
                      </a:r>
                      <a:r>
                        <a:rPr lang="en-US" b="1" err="1">
                          <a:solidFill>
                            <a:schemeClr val="tx1"/>
                          </a:solidFill>
                          <a:latin typeface="Calibri" panose="020F0502020204030204" pitchFamily="34" charset="0"/>
                          <a:cs typeface="Calibri" panose="020F0502020204030204" pitchFamily="34" charset="0"/>
                        </a:rPr>
                        <a:t>nuevos</a:t>
                      </a:r>
                      <a:r>
                        <a:rPr lang="en-US" b="1">
                          <a:solidFill>
                            <a:schemeClr val="tx1"/>
                          </a:solidFill>
                          <a:latin typeface="Calibri" panose="020F0502020204030204" pitchFamily="34" charset="0"/>
                          <a:cs typeface="Calibri" panose="020F0502020204030204" pitchFamily="34" charset="0"/>
                        </a:rPr>
                        <a:t> </a:t>
                      </a:r>
                      <a:r>
                        <a:rPr lang="en-US" b="1" err="1">
                          <a:solidFill>
                            <a:schemeClr val="tx1"/>
                          </a:solidFill>
                          <a:latin typeface="Calibri" panose="020F0502020204030204" pitchFamily="34" charset="0"/>
                          <a:cs typeface="Calibri" panose="020F0502020204030204" pitchFamily="34" charset="0"/>
                        </a:rPr>
                        <a:t>diagnósticos</a:t>
                      </a:r>
                      <a:r>
                        <a:rPr lang="en-US" b="0">
                          <a:solidFill>
                            <a:schemeClr val="tx1"/>
                          </a:solidFill>
                          <a:latin typeface="Calibri" panose="020F0502020204030204" pitchFamily="34" charset="0"/>
                          <a:cs typeface="Calibri" panose="020F0502020204030204" pitchFamily="34" charset="0"/>
                        </a:rPr>
                        <a:t>, y </a:t>
                      </a:r>
                      <a:r>
                        <a:rPr lang="en-US" b="0" err="1">
                          <a:solidFill>
                            <a:schemeClr val="tx1"/>
                          </a:solidFill>
                          <a:latin typeface="Calibri" panose="020F0502020204030204" pitchFamily="34" charset="0"/>
                          <a:cs typeface="Calibri" panose="020F0502020204030204" pitchFamily="34" charset="0"/>
                        </a:rPr>
                        <a:t>pueden</a:t>
                      </a:r>
                      <a:r>
                        <a:rPr lang="en-US" b="0">
                          <a:solidFill>
                            <a:schemeClr val="tx1"/>
                          </a:solidFill>
                          <a:latin typeface="Calibri" panose="020F0502020204030204" pitchFamily="34" charset="0"/>
                          <a:cs typeface="Calibri" panose="020F0502020204030204" pitchFamily="34" charset="0"/>
                        </a:rPr>
                        <a:t> </a:t>
                      </a:r>
                      <a:r>
                        <a:rPr lang="en-US" b="0" err="1">
                          <a:solidFill>
                            <a:schemeClr val="tx1"/>
                          </a:solidFill>
                          <a:latin typeface="Calibri" panose="020F0502020204030204" pitchFamily="34" charset="0"/>
                          <a:cs typeface="Calibri" panose="020F0502020204030204" pitchFamily="34" charset="0"/>
                        </a:rPr>
                        <a:t>considerarse</a:t>
                      </a:r>
                      <a:r>
                        <a:rPr lang="en-US" b="0">
                          <a:solidFill>
                            <a:schemeClr val="tx1"/>
                          </a:solidFill>
                          <a:latin typeface="Calibri" panose="020F0502020204030204" pitchFamily="34" charset="0"/>
                          <a:cs typeface="Calibri" panose="020F0502020204030204" pitchFamily="34" charset="0"/>
                        </a:rPr>
                        <a:t> </a:t>
                      </a:r>
                      <a:r>
                        <a:rPr lang="en-US" b="1" err="1">
                          <a:solidFill>
                            <a:schemeClr val="tx1"/>
                          </a:solidFill>
                          <a:latin typeface="Calibri" panose="020F0502020204030204" pitchFamily="34" charset="0"/>
                          <a:cs typeface="Calibri" panose="020F0502020204030204" pitchFamily="34" charset="0"/>
                        </a:rPr>
                        <a:t>representativos</a:t>
                      </a:r>
                      <a:r>
                        <a:rPr lang="en-US" b="1">
                          <a:solidFill>
                            <a:schemeClr val="tx1"/>
                          </a:solidFill>
                          <a:latin typeface="Calibri" panose="020F0502020204030204" pitchFamily="34" charset="0"/>
                          <a:cs typeface="Calibri" panose="020F0502020204030204" pitchFamily="34" charset="0"/>
                        </a:rPr>
                        <a:t> </a:t>
                      </a:r>
                      <a:r>
                        <a:rPr lang="en-US" b="0">
                          <a:solidFill>
                            <a:schemeClr val="tx1"/>
                          </a:solidFill>
                          <a:latin typeface="Calibri" panose="020F0502020204030204" pitchFamily="34" charset="0"/>
                          <a:cs typeface="Calibri" panose="020F0502020204030204" pitchFamily="34" charset="0"/>
                        </a:rPr>
                        <a:t>de </a:t>
                      </a:r>
                      <a:r>
                        <a:rPr lang="en-US" b="0" err="1">
                          <a:solidFill>
                            <a:schemeClr val="tx1"/>
                          </a:solidFill>
                          <a:latin typeface="Calibri" panose="020F0502020204030204" pitchFamily="34" charset="0"/>
                          <a:cs typeface="Calibri" panose="020F0502020204030204" pitchFamily="34" charset="0"/>
                        </a:rPr>
                        <a:t>todos</a:t>
                      </a:r>
                      <a:r>
                        <a:rPr lang="en-US" b="0">
                          <a:solidFill>
                            <a:schemeClr val="tx1"/>
                          </a:solidFill>
                          <a:latin typeface="Calibri" panose="020F0502020204030204" pitchFamily="34" charset="0"/>
                          <a:cs typeface="Calibri" panose="020F0502020204030204" pitchFamily="34" charset="0"/>
                        </a:rPr>
                        <a:t> </a:t>
                      </a:r>
                      <a:r>
                        <a:rPr lang="en-US" b="0" err="1">
                          <a:solidFill>
                            <a:schemeClr val="tx1"/>
                          </a:solidFill>
                          <a:latin typeface="Calibri" panose="020F0502020204030204" pitchFamily="34" charset="0"/>
                          <a:cs typeface="Calibri" panose="020F0502020204030204" pitchFamily="34" charset="0"/>
                        </a:rPr>
                        <a:t>los</a:t>
                      </a:r>
                      <a:r>
                        <a:rPr lang="en-US" b="0">
                          <a:solidFill>
                            <a:schemeClr val="tx1"/>
                          </a:solidFill>
                          <a:latin typeface="Calibri" panose="020F0502020204030204" pitchFamily="34" charset="0"/>
                          <a:cs typeface="Calibri" panose="020F0502020204030204" pitchFamily="34" charset="0"/>
                        </a:rPr>
                        <a:t> </a:t>
                      </a:r>
                      <a:r>
                        <a:rPr lang="en-US" b="0" err="1">
                          <a:solidFill>
                            <a:schemeClr val="tx1"/>
                          </a:solidFill>
                          <a:latin typeface="Calibri" panose="020F0502020204030204" pitchFamily="34" charset="0"/>
                          <a:cs typeface="Calibri" panose="020F0502020204030204" pitchFamily="34" charset="0"/>
                        </a:rPr>
                        <a:t>nuevos</a:t>
                      </a:r>
                      <a:r>
                        <a:rPr lang="en-US" b="0">
                          <a:solidFill>
                            <a:schemeClr val="tx1"/>
                          </a:solidFill>
                          <a:latin typeface="Calibri" panose="020F0502020204030204" pitchFamily="34" charset="0"/>
                          <a:cs typeface="Calibri" panose="020F0502020204030204" pitchFamily="34" charset="0"/>
                        </a:rPr>
                        <a:t> </a:t>
                      </a:r>
                      <a:r>
                        <a:rPr lang="en-US" b="0" err="1">
                          <a:solidFill>
                            <a:schemeClr val="tx1"/>
                          </a:solidFill>
                          <a:latin typeface="Calibri" panose="020F0502020204030204" pitchFamily="34" charset="0"/>
                          <a:cs typeface="Calibri" panose="020F0502020204030204" pitchFamily="34" charset="0"/>
                        </a:rPr>
                        <a:t>diagnósticos</a:t>
                      </a:r>
                      <a:r>
                        <a:rPr lang="en-US" b="0">
                          <a:solidFill>
                            <a:schemeClr val="tx1"/>
                          </a:solidFill>
                          <a:latin typeface="Calibri" panose="020F0502020204030204" pitchFamily="34" charset="0"/>
                          <a:cs typeface="Calibri" panose="020F0502020204030204" pitchFamily="34" charset="0"/>
                        </a:rPr>
                        <a:t> </a:t>
                      </a:r>
                      <a:br>
                        <a:rPr lang="en-US" b="0">
                          <a:solidFill>
                            <a:schemeClr val="tx1"/>
                          </a:solidFill>
                          <a:latin typeface="Calibri" panose="020F0502020204030204" pitchFamily="34" charset="0"/>
                          <a:cs typeface="Calibri" panose="020F0502020204030204" pitchFamily="34" charset="0"/>
                        </a:rPr>
                      </a:br>
                      <a:r>
                        <a:rPr lang="en-US" b="1">
                          <a:solidFill>
                            <a:schemeClr val="tx1"/>
                          </a:solidFill>
                          <a:latin typeface="Calibri" panose="020F0502020204030204" pitchFamily="34" charset="0"/>
                          <a:cs typeface="Calibri" panose="020F0502020204030204" pitchFamily="34" charset="0"/>
                        </a:rPr>
                        <a:t>a </a:t>
                      </a:r>
                      <a:r>
                        <a:rPr lang="en-US" b="1" err="1">
                          <a:solidFill>
                            <a:schemeClr val="tx1"/>
                          </a:solidFill>
                          <a:latin typeface="Calibri" panose="020F0502020204030204" pitchFamily="34" charset="0"/>
                          <a:cs typeface="Calibri" panose="020F0502020204030204" pitchFamily="34" charset="0"/>
                        </a:rPr>
                        <a:t>nivel</a:t>
                      </a:r>
                      <a:r>
                        <a:rPr lang="en-US" b="1">
                          <a:solidFill>
                            <a:schemeClr val="tx1"/>
                          </a:solidFill>
                          <a:latin typeface="Calibri" panose="020F0502020204030204" pitchFamily="34" charset="0"/>
                          <a:cs typeface="Calibri" panose="020F0502020204030204" pitchFamily="34" charset="0"/>
                        </a:rPr>
                        <a:t> </a:t>
                      </a:r>
                      <a:r>
                        <a:rPr lang="en-US" b="1" err="1">
                          <a:solidFill>
                            <a:schemeClr val="tx1"/>
                          </a:solidFill>
                          <a:latin typeface="Calibri" panose="020F0502020204030204" pitchFamily="34" charset="0"/>
                          <a:cs typeface="Calibri" panose="020F0502020204030204" pitchFamily="34" charset="0"/>
                        </a:rPr>
                        <a:t>nacional</a:t>
                      </a:r>
                      <a:r>
                        <a:rPr lang="en-US" b="1">
                          <a:solidFill>
                            <a:schemeClr val="tx1"/>
                          </a:solidFill>
                          <a:latin typeface="Calibri" panose="020F0502020204030204" pitchFamily="34" charset="0"/>
                          <a:cs typeface="Calibri" panose="020F0502020204030204" pitchFamily="34" charset="0"/>
                        </a:rPr>
                        <a:t>.</a:t>
                      </a:r>
                    </a:p>
                    <a:p>
                      <a:endParaRPr lang="en-US" b="1">
                        <a:solidFill>
                          <a:schemeClr val="tx1"/>
                        </a:solidFill>
                        <a:latin typeface="Calibri" panose="020F0502020204030204" pitchFamily="34" charset="0"/>
                        <a:cs typeface="Calibri" panose="020F0502020204030204" pitchFamily="34" charset="0"/>
                      </a:endParaRPr>
                    </a:p>
                    <a:p>
                      <a:r>
                        <a:rPr lang="en-US" b="0" err="1">
                          <a:latin typeface="Calibri" panose="020F0502020204030204" pitchFamily="34" charset="0"/>
                          <a:cs typeface="Calibri" panose="020F0502020204030204" pitchFamily="34" charset="0"/>
                        </a:rPr>
                        <a:t>Normalmente</a:t>
                      </a:r>
                      <a:r>
                        <a:rPr lang="en-US" b="0">
                          <a:latin typeface="Calibri" panose="020F0502020204030204" pitchFamily="34" charset="0"/>
                          <a:cs typeface="Calibri" panose="020F0502020204030204" pitchFamily="34" charset="0"/>
                        </a:rPr>
                        <a:t>, </a:t>
                      </a:r>
                      <a:r>
                        <a:rPr lang="en-US" b="0" err="1">
                          <a:latin typeface="Calibri" panose="020F0502020204030204" pitchFamily="34" charset="0"/>
                          <a:cs typeface="Calibri" panose="020F0502020204030204" pitchFamily="34" charset="0"/>
                        </a:rPr>
                        <a:t>los</a:t>
                      </a:r>
                      <a:r>
                        <a:rPr lang="en-US" b="0">
                          <a:latin typeface="Calibri" panose="020F0502020204030204" pitchFamily="34" charset="0"/>
                          <a:cs typeface="Calibri" panose="020F0502020204030204" pitchFamily="34" charset="0"/>
                        </a:rPr>
                        <a:t> CD4 no </a:t>
                      </a:r>
                      <a:r>
                        <a:rPr lang="en-US" b="0" err="1">
                          <a:latin typeface="Calibri" panose="020F0502020204030204" pitchFamily="34" charset="0"/>
                          <a:cs typeface="Calibri" panose="020F0502020204030204" pitchFamily="34" charset="0"/>
                        </a:rPr>
                        <a:t>cambiarán</a:t>
                      </a:r>
                      <a:r>
                        <a:rPr lang="en-US" b="0">
                          <a:latin typeface="Calibri" panose="020F0502020204030204" pitchFamily="34" charset="0"/>
                          <a:cs typeface="Calibri" panose="020F0502020204030204" pitchFamily="34" charset="0"/>
                        </a:rPr>
                        <a:t> </a:t>
                      </a:r>
                      <a:r>
                        <a:rPr lang="en-US" b="0" err="1">
                          <a:latin typeface="Calibri" panose="020F0502020204030204" pitchFamily="34" charset="0"/>
                          <a:cs typeface="Calibri" panose="020F0502020204030204" pitchFamily="34" charset="0"/>
                        </a:rPr>
                        <a:t>mucho</a:t>
                      </a:r>
                      <a:r>
                        <a:rPr lang="en-US" b="0">
                          <a:latin typeface="Calibri" panose="020F0502020204030204" pitchFamily="34" charset="0"/>
                          <a:cs typeface="Calibri" panose="020F0502020204030204" pitchFamily="34" charset="0"/>
                        </a:rPr>
                        <a:t> </a:t>
                      </a:r>
                      <a:r>
                        <a:rPr lang="en-US" b="0" err="1">
                          <a:latin typeface="Calibri" panose="020F0502020204030204" pitchFamily="34" charset="0"/>
                          <a:cs typeface="Calibri" panose="020F0502020204030204" pitchFamily="34" charset="0"/>
                        </a:rPr>
                        <a:t>el</a:t>
                      </a:r>
                      <a:r>
                        <a:rPr lang="en-US" b="0">
                          <a:latin typeface="Calibri" panose="020F0502020204030204" pitchFamily="34" charset="0"/>
                          <a:cs typeface="Calibri" panose="020F0502020204030204" pitchFamily="34" charset="0"/>
                        </a:rPr>
                        <a:t> </a:t>
                      </a:r>
                      <a:r>
                        <a:rPr lang="en-US" b="0" err="1">
                          <a:latin typeface="Calibri" panose="020F0502020204030204" pitchFamily="34" charset="0"/>
                          <a:cs typeface="Calibri" panose="020F0502020204030204" pitchFamily="34" charset="0"/>
                        </a:rPr>
                        <a:t>ajuste</a:t>
                      </a:r>
                      <a:r>
                        <a:rPr lang="en-US" b="0">
                          <a:latin typeface="Calibri" panose="020F0502020204030204" pitchFamily="34" charset="0"/>
                          <a:cs typeface="Calibri" panose="020F0502020204030204" pitchFamily="34" charset="0"/>
                        </a:rPr>
                        <a:t>, </a:t>
                      </a:r>
                      <a:br>
                        <a:rPr lang="en-US" b="0">
                          <a:latin typeface="Calibri" panose="020F0502020204030204" pitchFamily="34" charset="0"/>
                          <a:cs typeface="Calibri" panose="020F0502020204030204" pitchFamily="34" charset="0"/>
                        </a:rPr>
                      </a:br>
                      <a:r>
                        <a:rPr lang="en-US" b="0">
                          <a:latin typeface="Calibri" panose="020F0502020204030204" pitchFamily="34" charset="0"/>
                          <a:cs typeface="Calibri" panose="020F0502020204030204" pitchFamily="34" charset="0"/>
                        </a:rPr>
                        <a:t>a </a:t>
                      </a:r>
                      <a:r>
                        <a:rPr lang="en-US" b="0" err="1">
                          <a:latin typeface="Calibri" panose="020F0502020204030204" pitchFamily="34" charset="0"/>
                          <a:cs typeface="Calibri" panose="020F0502020204030204" pitchFamily="34" charset="0"/>
                        </a:rPr>
                        <a:t>menos</a:t>
                      </a:r>
                      <a:r>
                        <a:rPr lang="en-US" b="0">
                          <a:latin typeface="Calibri" panose="020F0502020204030204" pitchFamily="34" charset="0"/>
                          <a:cs typeface="Calibri" panose="020F0502020204030204" pitchFamily="34" charset="0"/>
                        </a:rPr>
                        <a:t> que </a:t>
                      </a:r>
                      <a:r>
                        <a:rPr lang="en-US" b="0" err="1">
                          <a:latin typeface="Calibri" panose="020F0502020204030204" pitchFamily="34" charset="0"/>
                          <a:cs typeface="Calibri" panose="020F0502020204030204" pitchFamily="34" charset="0"/>
                        </a:rPr>
                        <a:t>los</a:t>
                      </a:r>
                      <a:r>
                        <a:rPr lang="en-US" b="0">
                          <a:latin typeface="Calibri" panose="020F0502020204030204" pitchFamily="34" charset="0"/>
                          <a:cs typeface="Calibri" panose="020F0502020204030204" pitchFamily="34" charset="0"/>
                        </a:rPr>
                        <a:t> </a:t>
                      </a:r>
                      <a:r>
                        <a:rPr lang="en-US" b="0" err="1">
                          <a:latin typeface="Calibri" panose="020F0502020204030204" pitchFamily="34" charset="0"/>
                          <a:cs typeface="Calibri" panose="020F0502020204030204" pitchFamily="34" charset="0"/>
                        </a:rPr>
                        <a:t>datos</a:t>
                      </a:r>
                      <a:r>
                        <a:rPr lang="en-US" b="0">
                          <a:latin typeface="Calibri" panose="020F0502020204030204" pitchFamily="34" charset="0"/>
                          <a:cs typeface="Calibri" panose="020F0502020204030204" pitchFamily="34" charset="0"/>
                        </a:rPr>
                        <a:t> de </a:t>
                      </a:r>
                      <a:r>
                        <a:rPr lang="en-US" b="0" err="1">
                          <a:latin typeface="Calibri" panose="020F0502020204030204" pitchFamily="34" charset="0"/>
                          <a:cs typeface="Calibri" panose="020F0502020204030204" pitchFamily="34" charset="0"/>
                        </a:rPr>
                        <a:t>casos</a:t>
                      </a:r>
                      <a:r>
                        <a:rPr lang="en-US" b="0">
                          <a:latin typeface="Calibri" panose="020F0502020204030204" pitchFamily="34" charset="0"/>
                          <a:cs typeface="Calibri" panose="020F0502020204030204" pitchFamily="34" charset="0"/>
                        </a:rPr>
                        <a:t> y </a:t>
                      </a:r>
                      <a:r>
                        <a:rPr lang="en-US" b="0" err="1">
                          <a:latin typeface="Calibri" panose="020F0502020204030204" pitchFamily="34" charset="0"/>
                          <a:cs typeface="Calibri" panose="020F0502020204030204" pitchFamily="34" charset="0"/>
                        </a:rPr>
                        <a:t>defunciones</a:t>
                      </a:r>
                      <a:r>
                        <a:rPr lang="en-US" b="0">
                          <a:latin typeface="Calibri" panose="020F0502020204030204" pitchFamily="34" charset="0"/>
                          <a:cs typeface="Calibri" panose="020F0502020204030204" pitchFamily="34" charset="0"/>
                        </a:rPr>
                        <a:t> </a:t>
                      </a:r>
                      <a:r>
                        <a:rPr lang="en-US" b="0" err="1">
                          <a:latin typeface="Calibri" panose="020F0502020204030204" pitchFamily="34" charset="0"/>
                          <a:cs typeface="Calibri" panose="020F0502020204030204" pitchFamily="34" charset="0"/>
                        </a:rPr>
                        <a:t>sean</a:t>
                      </a:r>
                      <a:r>
                        <a:rPr lang="en-US" b="0">
                          <a:latin typeface="Calibri" panose="020F0502020204030204" pitchFamily="34" charset="0"/>
                          <a:cs typeface="Calibri" panose="020F0502020204030204" pitchFamily="34" charset="0"/>
                        </a:rPr>
                        <a:t> poco </a:t>
                      </a:r>
                      <a:r>
                        <a:rPr lang="en-US" b="0" err="1">
                          <a:latin typeface="Calibri" panose="020F0502020204030204" pitchFamily="34" charset="0"/>
                          <a:cs typeface="Calibri" panose="020F0502020204030204" pitchFamily="34" charset="0"/>
                        </a:rPr>
                        <a:t>completos</a:t>
                      </a:r>
                      <a:r>
                        <a:rPr lang="en-US" b="0">
                          <a:latin typeface="Calibri" panose="020F0502020204030204" pitchFamily="34" charset="0"/>
                          <a:cs typeface="Calibri" panose="020F0502020204030204" pitchFamily="34" charset="0"/>
                        </a:rPr>
                        <a:t>.</a:t>
                      </a:r>
                      <a:endParaRPr lang="en-CH" b="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811039996"/>
                  </a:ext>
                </a:extLst>
              </a:tr>
            </a:tbl>
          </a:graphicData>
        </a:graphic>
      </p:graphicFrame>
    </p:spTree>
    <p:extLst>
      <p:ext uri="{BB962C8B-B14F-4D97-AF65-F5344CB8AC3E}">
        <p14:creationId xmlns:p14="http://schemas.microsoft.com/office/powerpoint/2010/main" val="36953376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93CA-BBEB-4658-A31D-5CC74319548A}"/>
              </a:ext>
            </a:extLst>
          </p:cNvPr>
          <p:cNvSpPr>
            <a:spLocks noGrp="1"/>
          </p:cNvSpPr>
          <p:nvPr>
            <p:ph type="title" idx="4294967295"/>
          </p:nvPr>
        </p:nvSpPr>
        <p:spPr>
          <a:xfrm>
            <a:off x="106326" y="231970"/>
            <a:ext cx="3255963" cy="1827213"/>
          </a:xfrm>
        </p:spPr>
        <p:txBody>
          <a:bodyPr anchor="t">
            <a:normAutofit fontScale="90000"/>
          </a:bodyPr>
          <a:lstStyle/>
          <a:p>
            <a:r>
              <a:rPr lang="en-US">
                <a:solidFill>
                  <a:srgbClr val="0041C4"/>
                </a:solidFill>
              </a:rPr>
              <a:t>Introducir/Editar</a:t>
            </a:r>
            <a:br>
              <a:rPr lang="en-US">
                <a:solidFill>
                  <a:srgbClr val="0041C4"/>
                </a:solidFill>
              </a:rPr>
            </a:br>
            <a:r>
              <a:rPr lang="en-US" b="1">
                <a:solidFill>
                  <a:srgbClr val="0041C4"/>
                </a:solidFill>
              </a:rPr>
              <a:t>los datos de vigilancia </a:t>
            </a:r>
            <a:r>
              <a:rPr lang="en-US">
                <a:solidFill>
                  <a:srgbClr val="0041C4"/>
                </a:solidFill>
              </a:rPr>
              <a:t>en </a:t>
            </a:r>
            <a:r>
              <a:rPr lang="en-US" b="1">
                <a:solidFill>
                  <a:srgbClr val="0041C4"/>
                </a:solidFill>
              </a:rPr>
              <a:t>CSAVR</a:t>
            </a:r>
          </a:p>
        </p:txBody>
      </p:sp>
      <p:sp>
        <p:nvSpPr>
          <p:cNvPr id="8" name="Content Placeholder 7">
            <a:extLst>
              <a:ext uri="{FF2B5EF4-FFF2-40B4-BE49-F238E27FC236}">
                <a16:creationId xmlns:a16="http://schemas.microsoft.com/office/drawing/2014/main" id="{431C2A3D-434E-4817-95B5-D04BB67ACB2E}"/>
              </a:ext>
            </a:extLst>
          </p:cNvPr>
          <p:cNvSpPr>
            <a:spLocks noGrp="1"/>
          </p:cNvSpPr>
          <p:nvPr>
            <p:ph idx="4294967295"/>
          </p:nvPr>
        </p:nvSpPr>
        <p:spPr>
          <a:xfrm>
            <a:off x="3995738" y="2960128"/>
            <a:ext cx="8196262" cy="3783012"/>
          </a:xfrm>
        </p:spPr>
        <p:txBody>
          <a:bodyPr anchor="b">
            <a:normAutofit fontScale="92500" lnSpcReduction="10000"/>
          </a:bodyPr>
          <a:lstStyle/>
          <a:p>
            <a:r>
              <a:rPr lang="en-US" b="1" err="1">
                <a:solidFill>
                  <a:schemeClr val="tx1"/>
                </a:solidFill>
                <a:latin typeface="Calibri" panose="020F0502020204030204" pitchFamily="34" charset="0"/>
                <a:cs typeface="Calibri" panose="020F0502020204030204" pitchFamily="34" charset="0"/>
              </a:rPr>
              <a:t>Muertes</a:t>
            </a:r>
            <a:r>
              <a:rPr lang="en-US" b="1">
                <a:solidFill>
                  <a:schemeClr val="tx1"/>
                </a:solidFill>
                <a:latin typeface="Calibri" panose="020F0502020204030204" pitchFamily="34" charset="0"/>
                <a:cs typeface="Calibri" panose="020F0502020204030204" pitchFamily="34" charset="0"/>
              </a:rPr>
              <a:t> </a:t>
            </a:r>
            <a:r>
              <a:rPr lang="en-US" b="1" err="1">
                <a:solidFill>
                  <a:schemeClr val="tx1"/>
                </a:solidFill>
                <a:latin typeface="Calibri" panose="020F0502020204030204" pitchFamily="34" charset="0"/>
                <a:cs typeface="Calibri" panose="020F0502020204030204" pitchFamily="34" charset="0"/>
              </a:rPr>
              <a:t>por</a:t>
            </a:r>
            <a:r>
              <a:rPr lang="en-US" b="1">
                <a:solidFill>
                  <a:schemeClr val="tx1"/>
                </a:solidFill>
                <a:latin typeface="Calibri" panose="020F0502020204030204" pitchFamily="34" charset="0"/>
                <a:cs typeface="Calibri" panose="020F0502020204030204" pitchFamily="34" charset="0"/>
              </a:rPr>
              <a:t> </a:t>
            </a:r>
            <a:r>
              <a:rPr lang="en-US" b="1" err="1">
                <a:solidFill>
                  <a:schemeClr val="tx1"/>
                </a:solidFill>
                <a:latin typeface="Calibri" panose="020F0502020204030204" pitchFamily="34" charset="0"/>
                <a:cs typeface="Calibri" panose="020F0502020204030204" pitchFamily="34" charset="0"/>
              </a:rPr>
              <a:t>sida</a:t>
            </a:r>
            <a:endParaRPr lang="en-US">
              <a:solidFill>
                <a:schemeClr val="tx1"/>
              </a:solidFill>
              <a:latin typeface="Calibri" panose="020F0502020204030204" pitchFamily="34" charset="0"/>
              <a:cs typeface="Calibri" panose="020F0502020204030204" pitchFamily="34" charset="0"/>
            </a:endParaRPr>
          </a:p>
          <a:p>
            <a:r>
              <a:rPr lang="en-US" b="1" err="1">
                <a:solidFill>
                  <a:schemeClr val="tx1"/>
                </a:solidFill>
                <a:latin typeface="Calibri" panose="020F0502020204030204" pitchFamily="34" charset="0"/>
                <a:cs typeface="Calibri" panose="020F0502020204030204" pitchFamily="34" charset="0"/>
              </a:rPr>
              <a:t>Nuevos</a:t>
            </a:r>
            <a:r>
              <a:rPr lang="en-US" b="1">
                <a:solidFill>
                  <a:schemeClr val="tx1"/>
                </a:solidFill>
                <a:latin typeface="Calibri" panose="020F0502020204030204" pitchFamily="34" charset="0"/>
                <a:cs typeface="Calibri" panose="020F0502020204030204" pitchFamily="34" charset="0"/>
              </a:rPr>
              <a:t> </a:t>
            </a:r>
            <a:r>
              <a:rPr lang="en-US" b="1" err="1">
                <a:solidFill>
                  <a:schemeClr val="tx1"/>
                </a:solidFill>
                <a:latin typeface="Calibri" panose="020F0502020204030204" pitchFamily="34" charset="0"/>
                <a:cs typeface="Calibri" panose="020F0502020204030204" pitchFamily="34" charset="0"/>
              </a:rPr>
              <a:t>diagnósticos</a:t>
            </a:r>
            <a:r>
              <a:rPr lang="en-US" b="1">
                <a:solidFill>
                  <a:schemeClr val="tx1"/>
                </a:solidFill>
                <a:latin typeface="Calibri" panose="020F0502020204030204" pitchFamily="34" charset="0"/>
                <a:cs typeface="Calibri" panose="020F0502020204030204" pitchFamily="34" charset="0"/>
              </a:rPr>
              <a:t> de VIH</a:t>
            </a:r>
            <a:endParaRPr lang="en-US">
              <a:solidFill>
                <a:schemeClr val="tx1"/>
              </a:solidFill>
              <a:latin typeface="Calibri" panose="020F0502020204030204" pitchFamily="34" charset="0"/>
              <a:cs typeface="Calibri" panose="020F0502020204030204" pitchFamily="34" charset="0"/>
            </a:endParaRPr>
          </a:p>
          <a:p>
            <a:r>
              <a:rPr lang="en-US" err="1">
                <a:solidFill>
                  <a:schemeClr val="tx1"/>
                </a:solidFill>
                <a:latin typeface="Calibri" panose="020F0502020204030204" pitchFamily="34" charset="0"/>
                <a:cs typeface="Calibri" panose="020F0502020204030204" pitchFamily="34" charset="0"/>
              </a:rPr>
              <a:t>Opcional</a:t>
            </a:r>
            <a:r>
              <a:rPr lang="en-US">
                <a:solidFill>
                  <a:schemeClr val="tx1"/>
                </a:solidFill>
                <a:latin typeface="Calibri" panose="020F0502020204030204" pitchFamily="34" charset="0"/>
                <a:cs typeface="Calibri" panose="020F0502020204030204" pitchFamily="34" charset="0"/>
              </a:rPr>
              <a:t>: </a:t>
            </a:r>
            <a:r>
              <a:rPr lang="en-US" b="1" err="1">
                <a:solidFill>
                  <a:schemeClr val="tx1"/>
                </a:solidFill>
                <a:latin typeface="Calibri" panose="020F0502020204030204" pitchFamily="34" charset="0"/>
                <a:cs typeface="Calibri" panose="020F0502020204030204" pitchFamily="34" charset="0"/>
              </a:rPr>
              <a:t>Recuento</a:t>
            </a:r>
            <a:r>
              <a:rPr lang="en-US" b="1">
                <a:solidFill>
                  <a:schemeClr val="tx1"/>
                </a:solidFill>
                <a:latin typeface="Calibri" panose="020F0502020204030204" pitchFamily="34" charset="0"/>
                <a:cs typeface="Calibri" panose="020F0502020204030204" pitchFamily="34" charset="0"/>
              </a:rPr>
              <a:t> de CD4 en </a:t>
            </a:r>
            <a:r>
              <a:rPr lang="en-US" b="1" err="1">
                <a:solidFill>
                  <a:schemeClr val="tx1"/>
                </a:solidFill>
                <a:latin typeface="Calibri" panose="020F0502020204030204" pitchFamily="34" charset="0"/>
                <a:cs typeface="Calibri" panose="020F0502020204030204" pitchFamily="34" charset="0"/>
              </a:rPr>
              <a:t>el</a:t>
            </a:r>
            <a:r>
              <a:rPr lang="en-US" b="1">
                <a:solidFill>
                  <a:schemeClr val="tx1"/>
                </a:solidFill>
                <a:latin typeface="Calibri" panose="020F0502020204030204" pitchFamily="34" charset="0"/>
                <a:cs typeface="Calibri" panose="020F0502020204030204" pitchFamily="34" charset="0"/>
              </a:rPr>
              <a:t> </a:t>
            </a:r>
            <a:r>
              <a:rPr lang="en-US" b="1" err="1">
                <a:solidFill>
                  <a:schemeClr val="tx1"/>
                </a:solidFill>
                <a:latin typeface="Calibri" panose="020F0502020204030204" pitchFamily="34" charset="0"/>
                <a:cs typeface="Calibri" panose="020F0502020204030204" pitchFamily="34" charset="0"/>
              </a:rPr>
              <a:t>momento</a:t>
            </a:r>
            <a:r>
              <a:rPr lang="en-US" b="1">
                <a:solidFill>
                  <a:schemeClr val="tx1"/>
                </a:solidFill>
                <a:latin typeface="Calibri" panose="020F0502020204030204" pitchFamily="34" charset="0"/>
                <a:cs typeface="Calibri" panose="020F0502020204030204" pitchFamily="34" charset="0"/>
              </a:rPr>
              <a:t> del </a:t>
            </a:r>
            <a:r>
              <a:rPr lang="en-US" b="1" err="1">
                <a:solidFill>
                  <a:schemeClr val="tx1"/>
                </a:solidFill>
                <a:latin typeface="Calibri" panose="020F0502020204030204" pitchFamily="34" charset="0"/>
                <a:cs typeface="Calibri" panose="020F0502020204030204" pitchFamily="34" charset="0"/>
              </a:rPr>
              <a:t>diagnóstico</a:t>
            </a:r>
            <a:r>
              <a:rPr lang="en-US" b="1">
                <a:solidFill>
                  <a:schemeClr val="tx1"/>
                </a:solidFill>
                <a:latin typeface="Calibri" panose="020F0502020204030204" pitchFamily="34" charset="0"/>
                <a:cs typeface="Calibri" panose="020F0502020204030204" pitchFamily="34" charset="0"/>
              </a:rPr>
              <a:t> </a:t>
            </a:r>
            <a:r>
              <a:rPr lang="en-US" b="1" err="1">
                <a:solidFill>
                  <a:schemeClr val="tx1"/>
                </a:solidFill>
                <a:latin typeface="Calibri" panose="020F0502020204030204" pitchFamily="34" charset="0"/>
                <a:cs typeface="Calibri" panose="020F0502020204030204" pitchFamily="34" charset="0"/>
              </a:rPr>
              <a:t>inicial</a:t>
            </a:r>
            <a:r>
              <a:rPr lang="en-US">
                <a:solidFill>
                  <a:schemeClr val="tx1"/>
                </a:solidFill>
                <a:latin typeface="Calibri" panose="020F0502020204030204" pitchFamily="34" charset="0"/>
                <a:cs typeface="Calibri" panose="020F0502020204030204" pitchFamily="34" charset="0"/>
              </a:rPr>
              <a:t>.</a:t>
            </a:r>
            <a:br>
              <a:rPr lang="en-US">
                <a:solidFill>
                  <a:schemeClr val="tx1"/>
                </a:solidFill>
                <a:latin typeface="Calibri" panose="020F0502020204030204" pitchFamily="34" charset="0"/>
                <a:cs typeface="Calibri" panose="020F0502020204030204" pitchFamily="34" charset="0"/>
              </a:rPr>
            </a:br>
            <a:endParaRPr lang="en-US">
              <a:solidFill>
                <a:schemeClr val="tx1"/>
              </a:solidFill>
              <a:latin typeface="Calibri" panose="020F0502020204030204" pitchFamily="34" charset="0"/>
              <a:cs typeface="Calibri" panose="020F0502020204030204" pitchFamily="34" charset="0"/>
            </a:endParaRPr>
          </a:p>
          <a:p>
            <a:r>
              <a:rPr lang="en-US" err="1">
                <a:solidFill>
                  <a:schemeClr val="tx1"/>
                </a:solidFill>
                <a:latin typeface="Calibri" panose="020F0502020204030204" pitchFamily="34" charset="0"/>
                <a:cs typeface="Calibri" panose="020F0502020204030204" pitchFamily="34" charset="0"/>
              </a:rPr>
              <a:t>Introduzca</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los</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totales</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anuales</a:t>
            </a:r>
            <a:r>
              <a:rPr lang="en-US">
                <a:solidFill>
                  <a:schemeClr val="tx1"/>
                </a:solidFill>
                <a:latin typeface="Calibri" panose="020F0502020204030204" pitchFamily="34" charset="0"/>
                <a:cs typeface="Calibri" panose="020F0502020204030204" pitchFamily="34" charset="0"/>
              </a:rPr>
              <a:t>, de las PVVIH de </a:t>
            </a:r>
            <a:r>
              <a:rPr lang="en-US" b="1" err="1">
                <a:solidFill>
                  <a:schemeClr val="tx1"/>
                </a:solidFill>
                <a:latin typeface="Calibri" panose="020F0502020204030204" pitchFamily="34" charset="0"/>
                <a:cs typeface="Calibri" panose="020F0502020204030204" pitchFamily="34" charset="0"/>
              </a:rPr>
              <a:t>más</a:t>
            </a:r>
            <a:r>
              <a:rPr lang="en-US" b="1">
                <a:solidFill>
                  <a:schemeClr val="tx1"/>
                </a:solidFill>
                <a:latin typeface="Calibri" panose="020F0502020204030204" pitchFamily="34" charset="0"/>
                <a:cs typeface="Calibri" panose="020F0502020204030204" pitchFamily="34" charset="0"/>
              </a:rPr>
              <a:t> de 15 </a:t>
            </a:r>
            <a:r>
              <a:rPr lang="en-US" b="1" err="1">
                <a:solidFill>
                  <a:schemeClr val="tx1"/>
                </a:solidFill>
                <a:latin typeface="Calibri" panose="020F0502020204030204" pitchFamily="34" charset="0"/>
                <a:cs typeface="Calibri" panose="020F0502020204030204" pitchFamily="34" charset="0"/>
              </a:rPr>
              <a:t>años</a:t>
            </a:r>
            <a:endParaRPr lang="en-US" b="1">
              <a:solidFill>
                <a:schemeClr val="tx1"/>
              </a:solidFill>
              <a:latin typeface="Calibri" panose="020F0502020204030204" pitchFamily="34" charset="0"/>
              <a:cs typeface="Calibri" panose="020F0502020204030204" pitchFamily="34" charset="0"/>
            </a:endParaRPr>
          </a:p>
          <a:p>
            <a:pPr lvl="1"/>
            <a:r>
              <a:rPr lang="en-US" err="1">
                <a:solidFill>
                  <a:schemeClr val="tx1"/>
                </a:solidFill>
                <a:latin typeface="Calibri" panose="020F0502020204030204" pitchFamily="34" charset="0"/>
                <a:cs typeface="Calibri" panose="020F0502020204030204" pitchFamily="34" charset="0"/>
              </a:rPr>
              <a:t>Desglose</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por</a:t>
            </a:r>
            <a:r>
              <a:rPr lang="en-US">
                <a:solidFill>
                  <a:schemeClr val="tx1"/>
                </a:solidFill>
                <a:latin typeface="Calibri" panose="020F0502020204030204" pitchFamily="34" charset="0"/>
                <a:cs typeface="Calibri" panose="020F0502020204030204" pitchFamily="34" charset="0"/>
              </a:rPr>
              <a:t> </a:t>
            </a:r>
            <a:r>
              <a:rPr lang="en-US" b="1" err="1">
                <a:solidFill>
                  <a:schemeClr val="tx1"/>
                </a:solidFill>
                <a:latin typeface="Calibri" panose="020F0502020204030204" pitchFamily="34" charset="0"/>
                <a:cs typeface="Calibri" panose="020F0502020204030204" pitchFamily="34" charset="0"/>
              </a:rPr>
              <a:t>sexo</a:t>
            </a:r>
            <a:r>
              <a:rPr lang="en-US" b="1">
                <a:solidFill>
                  <a:schemeClr val="tx1"/>
                </a:solidFill>
                <a:latin typeface="Calibri" panose="020F0502020204030204" pitchFamily="34" charset="0"/>
                <a:cs typeface="Calibri" panose="020F0502020204030204" pitchFamily="34" charset="0"/>
              </a:rPr>
              <a:t> y </a:t>
            </a:r>
            <a:r>
              <a:rPr lang="en-US" b="1" err="1">
                <a:solidFill>
                  <a:schemeClr val="tx1"/>
                </a:solidFill>
                <a:latin typeface="Calibri" panose="020F0502020204030204" pitchFamily="34" charset="0"/>
                <a:cs typeface="Calibri" panose="020F0502020204030204" pitchFamily="34" charset="0"/>
              </a:rPr>
              <a:t>edad</a:t>
            </a:r>
            <a:r>
              <a:rPr lang="en-US" b="1">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para </a:t>
            </a:r>
            <a:r>
              <a:rPr lang="en-US" err="1">
                <a:solidFill>
                  <a:schemeClr val="tx1"/>
                </a:solidFill>
                <a:latin typeface="Calibri" panose="020F0502020204030204" pitchFamily="34" charset="0"/>
                <a:cs typeface="Calibri" panose="020F0502020204030204" pitchFamily="34" charset="0"/>
              </a:rPr>
              <a:t>los</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años</a:t>
            </a:r>
            <a:r>
              <a:rPr lang="en-US">
                <a:solidFill>
                  <a:schemeClr val="tx1"/>
                </a:solidFill>
                <a:latin typeface="Calibri" panose="020F0502020204030204" pitchFamily="34" charset="0"/>
                <a:cs typeface="Calibri" panose="020F0502020204030204" pitchFamily="34" charset="0"/>
              </a:rPr>
              <a:t> que </a:t>
            </a:r>
            <a:r>
              <a:rPr lang="en-US" err="1">
                <a:solidFill>
                  <a:schemeClr val="tx1"/>
                </a:solidFill>
                <a:latin typeface="Calibri" panose="020F0502020204030204" pitchFamily="34" charset="0"/>
                <a:cs typeface="Calibri" panose="020F0502020204030204" pitchFamily="34" charset="0"/>
              </a:rPr>
              <a:t>cubren</a:t>
            </a:r>
            <a:r>
              <a:rPr lang="en-US">
                <a:solidFill>
                  <a:schemeClr val="tx1"/>
                </a:solidFill>
                <a:latin typeface="Calibri" panose="020F0502020204030204" pitchFamily="34" charset="0"/>
                <a:cs typeface="Calibri" panose="020F0502020204030204" pitchFamily="34" charset="0"/>
              </a:rPr>
              <a:t> la mayor </a:t>
            </a:r>
            <a:r>
              <a:rPr lang="en-US" err="1">
                <a:solidFill>
                  <a:schemeClr val="tx1"/>
                </a:solidFill>
                <a:latin typeface="Calibri" panose="020F0502020204030204" pitchFamily="34" charset="0"/>
                <a:cs typeface="Calibri" panose="020F0502020204030204" pitchFamily="34" charset="0"/>
              </a:rPr>
              <a:t>parte</a:t>
            </a:r>
            <a:r>
              <a:rPr lang="en-US">
                <a:solidFill>
                  <a:schemeClr val="tx1"/>
                </a:solidFill>
                <a:latin typeface="Calibri" panose="020F0502020204030204" pitchFamily="34" charset="0"/>
                <a:cs typeface="Calibri" panose="020F0502020204030204" pitchFamily="34" charset="0"/>
              </a:rPr>
              <a:t> o la </a:t>
            </a:r>
            <a:r>
              <a:rPr lang="en-US" err="1">
                <a:solidFill>
                  <a:schemeClr val="tx1"/>
                </a:solidFill>
                <a:latin typeface="Calibri" panose="020F0502020204030204" pitchFamily="34" charset="0"/>
                <a:cs typeface="Calibri" panose="020F0502020204030204" pitchFamily="34" charset="0"/>
              </a:rPr>
              <a:t>totalidad</a:t>
            </a:r>
            <a:r>
              <a:rPr lang="en-US">
                <a:solidFill>
                  <a:schemeClr val="tx1"/>
                </a:solidFill>
                <a:latin typeface="Calibri" panose="020F0502020204030204" pitchFamily="34" charset="0"/>
                <a:cs typeface="Calibri" panose="020F0502020204030204" pitchFamily="34" charset="0"/>
              </a:rPr>
              <a:t> del total de </a:t>
            </a:r>
            <a:r>
              <a:rPr lang="en-US" err="1">
                <a:solidFill>
                  <a:schemeClr val="tx1"/>
                </a:solidFill>
                <a:latin typeface="Calibri" panose="020F0502020204030204" pitchFamily="34" charset="0"/>
                <a:cs typeface="Calibri" panose="020F0502020204030204" pitchFamily="34" charset="0"/>
              </a:rPr>
              <a:t>mayores</a:t>
            </a:r>
            <a:r>
              <a:rPr lang="en-US">
                <a:solidFill>
                  <a:schemeClr val="tx1"/>
                </a:solidFill>
                <a:latin typeface="Calibri" panose="020F0502020204030204" pitchFamily="34" charset="0"/>
                <a:cs typeface="Calibri" panose="020F0502020204030204" pitchFamily="34" charset="0"/>
              </a:rPr>
              <a:t> de 15 </a:t>
            </a:r>
            <a:r>
              <a:rPr lang="en-US" err="1">
                <a:solidFill>
                  <a:schemeClr val="tx1"/>
                </a:solidFill>
                <a:latin typeface="Calibri" panose="020F0502020204030204" pitchFamily="34" charset="0"/>
                <a:cs typeface="Calibri" panose="020F0502020204030204" pitchFamily="34" charset="0"/>
              </a:rPr>
              <a:t>años</a:t>
            </a:r>
            <a:endParaRPr lang="en-US">
              <a:solidFill>
                <a:schemeClr val="tx1"/>
              </a:solidFill>
              <a:latin typeface="Calibri" panose="020F0502020204030204" pitchFamily="34" charset="0"/>
              <a:cs typeface="Calibri" panose="020F0502020204030204" pitchFamily="34" charset="0"/>
            </a:endParaRPr>
          </a:p>
          <a:p>
            <a:pPr lvl="1"/>
            <a:r>
              <a:rPr lang="en-US" i="1">
                <a:solidFill>
                  <a:schemeClr val="tx1"/>
                </a:solidFill>
                <a:latin typeface="Calibri" panose="020F0502020204030204" pitchFamily="34" charset="0"/>
                <a:cs typeface="Calibri" panose="020F0502020204030204" pitchFamily="34" charset="0"/>
              </a:rPr>
              <a:t>NO </a:t>
            </a:r>
            <a:r>
              <a:rPr lang="en-US" b="1" i="1" err="1">
                <a:solidFill>
                  <a:schemeClr val="tx1"/>
                </a:solidFill>
                <a:latin typeface="Calibri" panose="020F0502020204030204" pitchFamily="34" charset="0"/>
                <a:cs typeface="Calibri" panose="020F0502020204030204" pitchFamily="34" charset="0"/>
              </a:rPr>
              <a:t>imputar</a:t>
            </a:r>
            <a:r>
              <a:rPr lang="en-US" b="1">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desglose</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por</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edad</a:t>
            </a:r>
            <a:r>
              <a:rPr lang="en-US">
                <a:solidFill>
                  <a:schemeClr val="tx1"/>
                </a:solidFill>
                <a:latin typeface="Calibri" panose="020F0502020204030204" pitchFamily="34" charset="0"/>
                <a:cs typeface="Calibri" panose="020F0502020204030204" pitchFamily="34" charset="0"/>
              </a:rPr>
              <a:t> o </a:t>
            </a:r>
            <a:r>
              <a:rPr lang="en-US" err="1">
                <a:solidFill>
                  <a:schemeClr val="tx1"/>
                </a:solidFill>
                <a:latin typeface="Calibri" panose="020F0502020204030204" pitchFamily="34" charset="0"/>
                <a:cs typeface="Calibri" panose="020F0502020204030204" pitchFamily="34" charset="0"/>
              </a:rPr>
              <a:t>sexo</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si</a:t>
            </a:r>
            <a:r>
              <a:rPr lang="en-US">
                <a:solidFill>
                  <a:schemeClr val="tx1"/>
                </a:solidFill>
                <a:latin typeface="Calibri" panose="020F0502020204030204" pitchFamily="34" charset="0"/>
                <a:cs typeface="Calibri" panose="020F0502020204030204" pitchFamily="34" charset="0"/>
              </a:rPr>
              <a:t> le </a:t>
            </a:r>
            <a:r>
              <a:rPr lang="en-US" err="1">
                <a:solidFill>
                  <a:schemeClr val="tx1"/>
                </a:solidFill>
                <a:latin typeface="Calibri" panose="020F0502020204030204" pitchFamily="34" charset="0"/>
                <a:cs typeface="Calibri" panose="020F0502020204030204" pitchFamily="34" charset="0"/>
              </a:rPr>
              <a:t>faltan</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datos</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el</a:t>
            </a:r>
            <a:r>
              <a:rPr lang="en-US">
                <a:solidFill>
                  <a:schemeClr val="tx1"/>
                </a:solidFill>
                <a:latin typeface="Calibri" panose="020F0502020204030204" pitchFamily="34" charset="0"/>
                <a:cs typeface="Calibri" panose="020F0502020204030204" pitchFamily="34" charset="0"/>
              </a:rPr>
              <a:t> CSAVR lo </a:t>
            </a:r>
            <a:r>
              <a:rPr lang="en-US" err="1">
                <a:solidFill>
                  <a:schemeClr val="tx1"/>
                </a:solidFill>
                <a:latin typeface="Calibri" panose="020F0502020204030204" pitchFamily="34" charset="0"/>
                <a:cs typeface="Calibri" panose="020F0502020204030204" pitchFamily="34" charset="0"/>
              </a:rPr>
              <a:t>hará</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por</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sí</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mismo</a:t>
            </a:r>
            <a:r>
              <a:rPr lang="en-US">
                <a:solidFill>
                  <a:schemeClr val="tx1"/>
                </a:solidFill>
                <a:latin typeface="Calibri" panose="020F0502020204030204" pitchFamily="34" charset="0"/>
                <a:cs typeface="Calibri" panose="020F0502020204030204" pitchFamily="34" charset="0"/>
              </a:rPr>
              <a:t>).</a:t>
            </a:r>
          </a:p>
          <a:p>
            <a:r>
              <a:rPr lang="en-US" err="1">
                <a:solidFill>
                  <a:schemeClr val="tx1"/>
                </a:solidFill>
                <a:latin typeface="Calibri" panose="020F0502020204030204" pitchFamily="34" charset="0"/>
                <a:cs typeface="Calibri" panose="020F0502020204030204" pitchFamily="34" charset="0"/>
              </a:rPr>
              <a:t>Introduzca</a:t>
            </a:r>
            <a:r>
              <a:rPr lang="en-US">
                <a:solidFill>
                  <a:schemeClr val="tx1"/>
                </a:solidFill>
                <a:latin typeface="Calibri" panose="020F0502020204030204" pitchFamily="34" charset="0"/>
                <a:cs typeface="Calibri" panose="020F0502020204030204" pitchFamily="34" charset="0"/>
              </a:rPr>
              <a:t> ceros </a:t>
            </a:r>
            <a:r>
              <a:rPr lang="en-US" err="1">
                <a:solidFill>
                  <a:schemeClr val="tx1"/>
                </a:solidFill>
                <a:latin typeface="Calibri" panose="020F0502020204030204" pitchFamily="34" charset="0"/>
                <a:cs typeface="Calibri" panose="020F0502020204030204" pitchFamily="34" charset="0"/>
              </a:rPr>
              <a:t>sólo</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si</a:t>
            </a:r>
            <a:r>
              <a:rPr lang="en-US">
                <a:solidFill>
                  <a:schemeClr val="tx1"/>
                </a:solidFill>
                <a:latin typeface="Calibri" panose="020F0502020204030204" pitchFamily="34" charset="0"/>
                <a:cs typeface="Calibri" panose="020F0502020204030204" pitchFamily="34" charset="0"/>
              </a:rPr>
              <a:t> se </a:t>
            </a:r>
            <a:r>
              <a:rPr lang="en-US" i="1" err="1">
                <a:solidFill>
                  <a:schemeClr val="tx1"/>
                </a:solidFill>
                <a:latin typeface="Calibri" panose="020F0502020204030204" pitchFamily="34" charset="0"/>
                <a:cs typeface="Calibri" panose="020F0502020204030204" pitchFamily="34" charset="0"/>
              </a:rPr>
              <a:t>registraron</a:t>
            </a:r>
            <a:r>
              <a:rPr lang="en-US" i="1">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0 </a:t>
            </a:r>
            <a:r>
              <a:rPr lang="en-US" err="1">
                <a:solidFill>
                  <a:schemeClr val="tx1"/>
                </a:solidFill>
                <a:latin typeface="Calibri" panose="020F0502020204030204" pitchFamily="34" charset="0"/>
                <a:cs typeface="Calibri" panose="020F0502020204030204" pitchFamily="34" charset="0"/>
              </a:rPr>
              <a:t>casos</a:t>
            </a:r>
            <a:r>
              <a:rPr lang="en-US">
                <a:solidFill>
                  <a:schemeClr val="tx1"/>
                </a:solidFill>
                <a:latin typeface="Calibri" panose="020F0502020204030204" pitchFamily="34" charset="0"/>
                <a:cs typeface="Calibri" panose="020F0502020204030204" pitchFamily="34" charset="0"/>
              </a:rPr>
              <a:t> o </a:t>
            </a:r>
            <a:r>
              <a:rPr lang="en-US" err="1">
                <a:solidFill>
                  <a:schemeClr val="tx1"/>
                </a:solidFill>
                <a:latin typeface="Calibri" panose="020F0502020204030204" pitchFamily="34" charset="0"/>
                <a:cs typeface="Calibri" panose="020F0502020204030204" pitchFamily="34" charset="0"/>
              </a:rPr>
              <a:t>muertes</a:t>
            </a:r>
            <a:r>
              <a:rPr lang="en-US">
                <a:solidFill>
                  <a:schemeClr val="tx1"/>
                </a:solidFill>
                <a:latin typeface="Calibri" panose="020F0502020204030204" pitchFamily="34" charset="0"/>
                <a:cs typeface="Calibri" panose="020F0502020204030204" pitchFamily="34" charset="0"/>
              </a:rPr>
              <a:t> </a:t>
            </a:r>
            <a:br>
              <a:rPr lang="en-US" i="1">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(no para </a:t>
            </a:r>
            <a:r>
              <a:rPr lang="en-US" err="1">
                <a:solidFill>
                  <a:schemeClr val="tx1"/>
                </a:solidFill>
                <a:latin typeface="Calibri" panose="020F0502020204030204" pitchFamily="34" charset="0"/>
                <a:cs typeface="Calibri" panose="020F0502020204030204" pitchFamily="34" charset="0"/>
              </a:rPr>
              <a:t>sustituir</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datos</a:t>
            </a:r>
            <a:r>
              <a:rPr lang="en-US">
                <a:solidFill>
                  <a:schemeClr val="tx1"/>
                </a:solidFill>
                <a:latin typeface="Calibri" panose="020F0502020204030204" pitchFamily="34" charset="0"/>
                <a:cs typeface="Calibri" panose="020F0502020204030204" pitchFamily="34" charset="0"/>
              </a:rPr>
              <a:t> que </a:t>
            </a:r>
            <a:r>
              <a:rPr lang="en-US" err="1">
                <a:solidFill>
                  <a:schemeClr val="tx1"/>
                </a:solidFill>
                <a:latin typeface="Calibri" panose="020F0502020204030204" pitchFamily="34" charset="0"/>
                <a:cs typeface="Calibri" panose="020F0502020204030204" pitchFamily="34" charset="0"/>
              </a:rPr>
              <a:t>faltan</a:t>
            </a:r>
            <a:r>
              <a:rPr lang="en-US">
                <a:solidFill>
                  <a:schemeClr val="tx1"/>
                </a:solidFill>
                <a:latin typeface="Calibri" panose="020F0502020204030204" pitchFamily="34" charset="0"/>
                <a:cs typeface="Calibri" panose="020F0502020204030204" pitchFamily="34" charset="0"/>
              </a:rPr>
              <a:t>).</a:t>
            </a:r>
          </a:p>
          <a:p>
            <a:r>
              <a:rPr lang="en-US">
                <a:solidFill>
                  <a:schemeClr val="tx1"/>
                </a:solidFill>
                <a:latin typeface="Calibri" panose="020F0502020204030204" pitchFamily="34" charset="0"/>
                <a:cs typeface="Calibri" panose="020F0502020204030204" pitchFamily="34" charset="0"/>
              </a:rPr>
              <a:t>Pulse "OK" para </a:t>
            </a:r>
            <a:r>
              <a:rPr lang="en-US" err="1">
                <a:solidFill>
                  <a:schemeClr val="tx1"/>
                </a:solidFill>
                <a:latin typeface="Calibri" panose="020F0502020204030204" pitchFamily="34" charset="0"/>
                <a:cs typeface="Calibri" panose="020F0502020204030204" pitchFamily="34" charset="0"/>
              </a:rPr>
              <a:t>aceptar</a:t>
            </a:r>
            <a:r>
              <a:rPr lang="en-US">
                <a:solidFill>
                  <a:schemeClr val="tx1"/>
                </a:solidFill>
                <a:latin typeface="Calibri" panose="020F0502020204030204" pitchFamily="34" charset="0"/>
                <a:cs typeface="Calibri" panose="020F0502020204030204" pitchFamily="34" charset="0"/>
              </a:rPr>
              <a:t> sus </a:t>
            </a:r>
            <a:r>
              <a:rPr lang="en-US" err="1">
                <a:solidFill>
                  <a:schemeClr val="tx1"/>
                </a:solidFill>
                <a:latin typeface="Calibri" panose="020F0502020204030204" pitchFamily="34" charset="0"/>
                <a:cs typeface="Calibri" panose="020F0502020204030204" pitchFamily="34" charset="0"/>
              </a:rPr>
              <a:t>datos</a:t>
            </a:r>
            <a:r>
              <a:rPr lang="en-US">
                <a:solidFill>
                  <a:schemeClr val="tx1"/>
                </a:solidFill>
                <a:latin typeface="Calibri" panose="020F0502020204030204" pitchFamily="34" charset="0"/>
                <a:cs typeface="Calibri" panose="020F0502020204030204" pitchFamily="34" charset="0"/>
              </a:rPr>
              <a:t> y </a:t>
            </a:r>
            <a:r>
              <a:rPr lang="en-US" err="1">
                <a:solidFill>
                  <a:schemeClr val="tx1"/>
                </a:solidFill>
                <a:latin typeface="Calibri" panose="020F0502020204030204" pitchFamily="34" charset="0"/>
                <a:cs typeface="Calibri" panose="020F0502020204030204" pitchFamily="34" charset="0"/>
              </a:rPr>
              <a:t>salir</a:t>
            </a:r>
            <a:r>
              <a:rPr lang="en-US">
                <a:solidFill>
                  <a:schemeClr val="tx1"/>
                </a:solidFill>
                <a:latin typeface="Calibri" panose="020F0502020204030204" pitchFamily="34" charset="0"/>
                <a:cs typeface="Calibri" panose="020F0502020204030204" pitchFamily="34" charset="0"/>
              </a:rPr>
              <a:t> del </a:t>
            </a:r>
            <a:r>
              <a:rPr lang="en-US" err="1">
                <a:solidFill>
                  <a:schemeClr val="tx1"/>
                </a:solidFill>
                <a:latin typeface="Calibri" panose="020F0502020204030204" pitchFamily="34" charset="0"/>
                <a:cs typeface="Calibri" panose="020F0502020204030204" pitchFamily="34" charset="0"/>
              </a:rPr>
              <a:t>formulario</a:t>
            </a:r>
            <a:endParaRPr lang="en-US">
              <a:solidFill>
                <a:schemeClr val="tx1"/>
              </a:solidFill>
              <a:latin typeface="Calibri" panose="020F0502020204030204" pitchFamily="34" charset="0"/>
              <a:cs typeface="Calibri" panose="020F0502020204030204" pitchFamily="34" charset="0"/>
            </a:endParaRPr>
          </a:p>
        </p:txBody>
      </p:sp>
      <p:pic>
        <p:nvPicPr>
          <p:cNvPr id="6" name="Picture 5" descr="Graphical user interface, application&#10;&#10;Description automatically generated">
            <a:extLst>
              <a:ext uri="{FF2B5EF4-FFF2-40B4-BE49-F238E27FC236}">
                <a16:creationId xmlns:a16="http://schemas.microsoft.com/office/drawing/2014/main" id="{56094828-0306-4D75-4EB5-7F129243A588}"/>
              </a:ext>
            </a:extLst>
          </p:cNvPr>
          <p:cNvPicPr>
            <a:picLocks noChangeAspect="1"/>
          </p:cNvPicPr>
          <p:nvPr/>
        </p:nvPicPr>
        <p:blipFill rotWithShape="1">
          <a:blip r:embed="rId3"/>
          <a:srcRect l="1099" t="2384" r="47232" b="66395"/>
          <a:stretch/>
        </p:blipFill>
        <p:spPr>
          <a:xfrm>
            <a:off x="3477986" y="123381"/>
            <a:ext cx="8714014" cy="2827637"/>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C6F6F6E0-1AA9-0224-935E-F3577FE56093}"/>
              </a:ext>
            </a:extLst>
          </p:cNvPr>
          <p:cNvPicPr>
            <a:picLocks noChangeAspect="1"/>
          </p:cNvPicPr>
          <p:nvPr/>
        </p:nvPicPr>
        <p:blipFill>
          <a:blip r:embed="rId4"/>
          <a:stretch>
            <a:fillRect/>
          </a:stretch>
        </p:blipFill>
        <p:spPr>
          <a:xfrm>
            <a:off x="10018" y="2994561"/>
            <a:ext cx="3726503" cy="3932261"/>
          </a:xfrm>
          <a:prstGeom prst="rect">
            <a:avLst/>
          </a:prstGeom>
        </p:spPr>
      </p:pic>
    </p:spTree>
    <p:extLst>
      <p:ext uri="{BB962C8B-B14F-4D97-AF65-F5344CB8AC3E}">
        <p14:creationId xmlns:p14="http://schemas.microsoft.com/office/powerpoint/2010/main" val="2573062283"/>
      </p:ext>
    </p:extLst>
  </p:cSld>
  <p:clrMapOvr>
    <a:masterClrMapping/>
  </p:clrMapOvr>
  <mc:AlternateContent xmlns:mc="http://schemas.openxmlformats.org/markup-compatibility/2006">
    <mc:Choice xmlns:p14="http://schemas.microsoft.com/office/powerpoint/2010/main" Requires="p14">
      <p:transition p14:dur="0" advTm="75772"/>
    </mc:Choice>
    <mc:Fallback>
      <p:transition advTm="7577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ot object">
            <a:extLst>
              <a:ext uri="{FF2B5EF4-FFF2-40B4-BE49-F238E27FC236}">
                <a16:creationId xmlns:a16="http://schemas.microsoft.com/office/drawing/2014/main" id="{AA0FEAA5-C0A7-E040-1CD1-4417A45D1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50" y="3272337"/>
            <a:ext cx="6998018" cy="35856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331470" y="92075"/>
            <a:ext cx="11752898" cy="801688"/>
          </a:xfrm>
        </p:spPr>
        <p:txBody>
          <a:bodyPr>
            <a:normAutofit fontScale="90000"/>
          </a:bodyPr>
          <a:lstStyle/>
          <a:p>
            <a:r>
              <a:rPr lang="en-US" b="1" err="1">
                <a:solidFill>
                  <a:srgbClr val="0F33CB"/>
                </a:solidFill>
                <a:latin typeface="Arial" panose="020B0604020202020204" pitchFamily="34" charset="0"/>
                <a:cs typeface="Arial" panose="020B0604020202020204" pitchFamily="34" charset="0"/>
              </a:rPr>
              <a:t>Muertes</a:t>
            </a:r>
            <a:r>
              <a:rPr lang="en-US" b="1">
                <a:solidFill>
                  <a:srgbClr val="0F33CB"/>
                </a:solidFill>
                <a:latin typeface="Arial" panose="020B0604020202020204" pitchFamily="34" charset="0"/>
                <a:cs typeface="Arial" panose="020B0604020202020204" pitchFamily="34" charset="0"/>
              </a:rPr>
              <a:t> </a:t>
            </a:r>
            <a:r>
              <a:rPr lang="en-US" b="1" err="1">
                <a:solidFill>
                  <a:srgbClr val="0F33CB"/>
                </a:solidFill>
                <a:latin typeface="Arial" panose="020B0604020202020204" pitchFamily="34" charset="0"/>
                <a:cs typeface="Arial" panose="020B0604020202020204" pitchFamily="34" charset="0"/>
              </a:rPr>
              <a:t>por</a:t>
            </a:r>
            <a:r>
              <a:rPr lang="en-US" b="1">
                <a:solidFill>
                  <a:srgbClr val="0F33CB"/>
                </a:solidFill>
                <a:latin typeface="Arial" panose="020B0604020202020204" pitchFamily="34" charset="0"/>
                <a:cs typeface="Arial" panose="020B0604020202020204" pitchFamily="34" charset="0"/>
              </a:rPr>
              <a:t> </a:t>
            </a:r>
            <a:r>
              <a:rPr lang="en-US" b="1" err="1">
                <a:solidFill>
                  <a:srgbClr val="0F33CB"/>
                </a:solidFill>
                <a:latin typeface="Arial" panose="020B0604020202020204" pitchFamily="34" charset="0"/>
                <a:cs typeface="Arial" panose="020B0604020202020204" pitchFamily="34" charset="0"/>
              </a:rPr>
              <a:t>sida</a:t>
            </a:r>
            <a:r>
              <a:rPr lang="en-US" b="1">
                <a:solidFill>
                  <a:srgbClr val="0F33CB"/>
                </a:solidFill>
                <a:latin typeface="Arial" panose="020B0604020202020204" pitchFamily="34" charset="0"/>
                <a:cs typeface="Arial" panose="020B0604020202020204" pitchFamily="34" charset="0"/>
              </a:rPr>
              <a:t>: Datos de </a:t>
            </a:r>
            <a:r>
              <a:rPr lang="en-US" b="1" err="1">
                <a:solidFill>
                  <a:srgbClr val="0F33CB"/>
                </a:solidFill>
                <a:latin typeface="Arial" panose="020B0604020202020204" pitchFamily="34" charset="0"/>
                <a:cs typeface="Arial" panose="020B0604020202020204" pitchFamily="34" charset="0"/>
              </a:rPr>
              <a:t>calidad</a:t>
            </a:r>
            <a:r>
              <a:rPr lang="en-US" b="1">
                <a:solidFill>
                  <a:srgbClr val="0F33CB"/>
                </a:solidFill>
                <a:latin typeface="Arial" panose="020B0604020202020204" pitchFamily="34" charset="0"/>
                <a:cs typeface="Arial" panose="020B0604020202020204" pitchFamily="34" charset="0"/>
              </a:rPr>
              <a:t> para ajustar </a:t>
            </a:r>
            <a:r>
              <a:rPr lang="en-US" b="1" err="1">
                <a:solidFill>
                  <a:srgbClr val="0F33CB"/>
                </a:solidFill>
                <a:latin typeface="Arial" panose="020B0604020202020204" pitchFamily="34" charset="0"/>
                <a:cs typeface="Arial" panose="020B0604020202020204" pitchFamily="34" charset="0"/>
              </a:rPr>
              <a:t>el</a:t>
            </a:r>
            <a:r>
              <a:rPr lang="en-US" b="1">
                <a:solidFill>
                  <a:srgbClr val="0F33CB"/>
                </a:solidFill>
                <a:latin typeface="Arial" panose="020B0604020202020204" pitchFamily="34" charset="0"/>
                <a:cs typeface="Arial" panose="020B0604020202020204" pitchFamily="34" charset="0"/>
              </a:rPr>
              <a:t> CSAVR</a:t>
            </a:r>
            <a:endParaRPr lang="en-CH" b="1">
              <a:solidFill>
                <a:srgbClr val="0F33CB"/>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D687076-CF05-A442-C745-4673ED69CA8B}"/>
              </a:ext>
            </a:extLst>
          </p:cNvPr>
          <p:cNvSpPr txBox="1"/>
          <p:nvPr/>
        </p:nvSpPr>
        <p:spPr>
          <a:xfrm>
            <a:off x="431798" y="959338"/>
            <a:ext cx="11652570" cy="3693319"/>
          </a:xfrm>
          <a:prstGeom prst="rect">
            <a:avLst/>
          </a:prstGeom>
          <a:noFill/>
        </p:spPr>
        <p:txBody>
          <a:bodyPr wrap="square">
            <a:spAutoFit/>
          </a:bodyPr>
          <a:lstStyle/>
          <a:p>
            <a:r>
              <a:rPr lang="en-US">
                <a:latin typeface="Calibri" panose="020F0502020204030204" pitchFamily="34" charset="0"/>
                <a:cs typeface="Calibri" panose="020F0502020204030204" pitchFamily="34" charset="0"/>
              </a:rPr>
              <a:t>La </a:t>
            </a:r>
            <a:r>
              <a:rPr lang="en-US" err="1">
                <a:latin typeface="Calibri" panose="020F0502020204030204" pitchFamily="34" charset="0"/>
                <a:cs typeface="Calibri" panose="020F0502020204030204" pitchFamily="34" charset="0"/>
              </a:rPr>
              <a:t>estimación</a:t>
            </a:r>
            <a:r>
              <a:rPr lang="en-US">
                <a:latin typeface="Calibri" panose="020F0502020204030204" pitchFamily="34" charset="0"/>
                <a:cs typeface="Calibri" panose="020F0502020204030204" pitchFamily="34" charset="0"/>
              </a:rPr>
              <a:t> de la </a:t>
            </a:r>
            <a:r>
              <a:rPr lang="en-US" err="1">
                <a:latin typeface="Calibri" panose="020F0502020204030204" pitchFamily="34" charset="0"/>
                <a:cs typeface="Calibri" panose="020F0502020204030204" pitchFamily="34" charset="0"/>
              </a:rPr>
              <a:t>epidemia</a:t>
            </a:r>
            <a:r>
              <a:rPr lang="en-US">
                <a:latin typeface="Calibri" panose="020F0502020204030204" pitchFamily="34" charset="0"/>
                <a:cs typeface="Calibri" panose="020F0502020204030204" pitchFamily="34" charset="0"/>
              </a:rPr>
              <a:t> del CSAVR se </a:t>
            </a:r>
            <a:r>
              <a:rPr lang="en-US" err="1">
                <a:latin typeface="Calibri" panose="020F0502020204030204" pitchFamily="34" charset="0"/>
                <a:cs typeface="Calibri" panose="020F0502020204030204" pitchFamily="34" charset="0"/>
              </a:rPr>
              <a:t>basa</a:t>
            </a:r>
            <a:r>
              <a:rPr lang="en-US">
                <a:latin typeface="Calibri" panose="020F0502020204030204" pitchFamily="34" charset="0"/>
                <a:cs typeface="Calibri" panose="020F0502020204030204" pitchFamily="34" charset="0"/>
              </a:rPr>
              <a:t> en la </a:t>
            </a:r>
            <a:r>
              <a:rPr lang="en-US" err="1">
                <a:latin typeface="Calibri" panose="020F0502020204030204" pitchFamily="34" charset="0"/>
                <a:cs typeface="Calibri" panose="020F0502020204030204" pitchFamily="34" charset="0"/>
              </a:rPr>
              <a:t>buena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calidad</a:t>
            </a:r>
            <a:r>
              <a:rPr lang="en-US">
                <a:latin typeface="Calibri" panose="020F0502020204030204" pitchFamily="34" charset="0"/>
                <a:cs typeface="Calibri" panose="020F0502020204030204" pitchFamily="34" charset="0"/>
              </a:rPr>
              <a:t> y </a:t>
            </a:r>
            <a:r>
              <a:rPr lang="en-US" err="1">
                <a:latin typeface="Calibri" panose="020F0502020204030204" pitchFamily="34" charset="0"/>
                <a:cs typeface="Calibri" panose="020F0502020204030204" pitchFamily="34" charset="0"/>
              </a:rPr>
              <a:t>exhaustividad</a:t>
            </a:r>
            <a:r>
              <a:rPr lang="en-US">
                <a:latin typeface="Calibri" panose="020F0502020204030204" pitchFamily="34" charset="0"/>
                <a:cs typeface="Calibri" panose="020F0502020204030204" pitchFamily="34" charset="0"/>
              </a:rPr>
              <a:t> de </a:t>
            </a:r>
            <a:r>
              <a:rPr lang="en-US" err="1">
                <a:latin typeface="Calibri" panose="020F0502020204030204" pitchFamily="34" charset="0"/>
                <a:cs typeface="Calibri" panose="020F0502020204030204" pitchFamily="34" charset="0"/>
              </a:rPr>
              <a:t>los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informes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sobre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muertes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por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sida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procedentes</a:t>
            </a:r>
            <a:r>
              <a:rPr lang="en-US">
                <a:latin typeface="Calibri" panose="020F0502020204030204" pitchFamily="34" charset="0"/>
                <a:cs typeface="Calibri" panose="020F0502020204030204" pitchFamily="34" charset="0"/>
              </a:rPr>
              <a:t> del </a:t>
            </a:r>
            <a:r>
              <a:rPr lang="en-US" err="1">
                <a:latin typeface="Calibri" panose="020F0502020204030204" pitchFamily="34" charset="0"/>
                <a:cs typeface="Calibri" panose="020F0502020204030204" pitchFamily="34" charset="0"/>
              </a:rPr>
              <a:t>Registro</a:t>
            </a:r>
            <a:r>
              <a:rPr lang="en-US">
                <a:latin typeface="Calibri" panose="020F0502020204030204" pitchFamily="34" charset="0"/>
                <a:cs typeface="Calibri" panose="020F0502020204030204" pitchFamily="34" charset="0"/>
              </a:rPr>
              <a:t> Civil. </a:t>
            </a:r>
          </a:p>
          <a:p>
            <a:endParaRPr lang="en-US">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err="1">
                <a:latin typeface="Calibri" panose="020F0502020204030204" pitchFamily="34" charset="0"/>
                <a:cs typeface="Calibri" panose="020F0502020204030204" pitchFamily="34" charset="0"/>
              </a:rPr>
              <a:t>Debe</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cubrir</a:t>
            </a:r>
            <a:r>
              <a:rPr lang="en-US">
                <a:latin typeface="Calibri" panose="020F0502020204030204" pitchFamily="34" charset="0"/>
                <a:cs typeface="Calibri" panose="020F0502020204030204" pitchFamily="34" charset="0"/>
              </a:rPr>
              <a:t> no </a:t>
            </a:r>
            <a:r>
              <a:rPr lang="en-US" err="1">
                <a:latin typeface="Calibri" panose="020F0502020204030204" pitchFamily="34" charset="0"/>
                <a:cs typeface="Calibri" panose="020F0502020204030204" pitchFamily="34" charset="0"/>
              </a:rPr>
              <a:t>sólo</a:t>
            </a:r>
            <a:r>
              <a:rPr lang="en-US">
                <a:latin typeface="Calibri" panose="020F0502020204030204" pitchFamily="34" charset="0"/>
                <a:cs typeface="Calibri" panose="020F0502020204030204" pitchFamily="34" charset="0"/>
              </a:rPr>
              <a:t> a las PVVIH </a:t>
            </a:r>
            <a:r>
              <a:rPr lang="en-US" err="1">
                <a:latin typeface="Calibri" panose="020F0502020204030204" pitchFamily="34" charset="0"/>
                <a:cs typeface="Calibri" panose="020F0502020204030204" pitchFamily="34" charset="0"/>
              </a:rPr>
              <a:t>atendidas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por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el</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programa</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sino</a:t>
            </a:r>
            <a:r>
              <a:rPr lang="en-US">
                <a:latin typeface="Calibri" panose="020F0502020204030204" pitchFamily="34" charset="0"/>
                <a:cs typeface="Calibri" panose="020F0502020204030204" pitchFamily="34" charset="0"/>
              </a:rPr>
              <a:t> también a las </a:t>
            </a:r>
            <a:r>
              <a:rPr lang="en-US" b="1">
                <a:latin typeface="Calibri" panose="020F0502020204030204" pitchFamily="34" charset="0"/>
                <a:cs typeface="Calibri" panose="020F0502020204030204" pitchFamily="34" charset="0"/>
              </a:rPr>
              <a:t>no </a:t>
            </a:r>
            <a:r>
              <a:rPr lang="en-US" b="1" err="1">
                <a:latin typeface="Calibri" panose="020F0502020204030204" pitchFamily="34" charset="0"/>
                <a:cs typeface="Calibri" panose="020F0502020204030204" pitchFamily="34" charset="0"/>
              </a:rPr>
              <a:t>diagnosticadas</a:t>
            </a:r>
            <a:r>
              <a:rPr lang="en-US" b="1">
                <a:latin typeface="Calibri" panose="020F0502020204030204" pitchFamily="34" charset="0"/>
                <a:cs typeface="Calibri" panose="020F0502020204030204" pitchFamily="34" charset="0"/>
              </a:rPr>
              <a:t> y no </a:t>
            </a:r>
            <a:r>
              <a:rPr lang="en-US" b="1" err="1">
                <a:latin typeface="Calibri" panose="020F0502020204030204" pitchFamily="34" charset="0"/>
                <a:cs typeface="Calibri" panose="020F0502020204030204" pitchFamily="34" charset="0"/>
              </a:rPr>
              <a:t>atendidas</a:t>
            </a:r>
            <a:endParaRPr lang="en-US">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err="1">
                <a:latin typeface="Calibri" panose="020F0502020204030204" pitchFamily="34" charset="0"/>
                <a:cs typeface="Calibri" panose="020F0502020204030204" pitchFamily="34" charset="0"/>
              </a:rPr>
              <a:t>Algunas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muertes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por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sida</a:t>
            </a:r>
            <a:r>
              <a:rPr lang="en-US">
                <a:latin typeface="Calibri" panose="020F0502020204030204" pitchFamily="34" charset="0"/>
                <a:cs typeface="Calibri" panose="020F0502020204030204" pitchFamily="34" charset="0"/>
              </a:rPr>
              <a:t> se "</a:t>
            </a:r>
            <a:r>
              <a:rPr lang="en-US" b="1" err="1">
                <a:latin typeface="Calibri" panose="020F0502020204030204" pitchFamily="34" charset="0"/>
                <a:cs typeface="Calibri" panose="020F0502020204030204" pitchFamily="34" charset="0"/>
              </a:rPr>
              <a:t>clasifican</a:t>
            </a:r>
            <a:r>
              <a:rPr lang="en-US" b="1">
                <a:latin typeface="Calibri" panose="020F0502020204030204" pitchFamily="34" charset="0"/>
                <a:cs typeface="Calibri" panose="020F0502020204030204" pitchFamily="34" charset="0"/>
              </a:rPr>
              <a:t> </a:t>
            </a:r>
            <a:r>
              <a:rPr lang="en-US" b="1" err="1">
                <a:latin typeface="Calibri" panose="020F0502020204030204" pitchFamily="34" charset="0"/>
                <a:cs typeface="Calibri" panose="020F0502020204030204" pitchFamily="34" charset="0"/>
              </a:rPr>
              <a:t>erróneamente</a:t>
            </a:r>
            <a:r>
              <a:rPr lang="en-US" b="1">
                <a:latin typeface="Calibri" panose="020F0502020204030204" pitchFamily="34" charset="0"/>
                <a:cs typeface="Calibri" panose="020F0502020204030204" pitchFamily="34" charset="0"/>
              </a:rPr>
              <a:t>" bajo </a:t>
            </a:r>
            <a:r>
              <a:rPr lang="en-US" b="1" err="1">
                <a:latin typeface="Calibri" panose="020F0502020204030204" pitchFamily="34" charset="0"/>
                <a:cs typeface="Calibri" panose="020F0502020204030204" pitchFamily="34" charset="0"/>
              </a:rPr>
              <a:t>otras</a:t>
            </a:r>
            <a:r>
              <a:rPr lang="en-US" b="1">
                <a:latin typeface="Calibri" panose="020F0502020204030204" pitchFamily="34" charset="0"/>
                <a:cs typeface="Calibri" panose="020F0502020204030204" pitchFamily="34" charset="0"/>
              </a:rPr>
              <a:t> </a:t>
            </a:r>
            <a:r>
              <a:rPr lang="en-US" b="1" err="1">
                <a:latin typeface="Calibri" panose="020F0502020204030204" pitchFamily="34" charset="0"/>
                <a:cs typeface="Calibri" panose="020F0502020204030204" pitchFamily="34" charset="0"/>
              </a:rPr>
              <a:t>causas</a:t>
            </a:r>
            <a:r>
              <a:rPr lang="en-US" b="1">
                <a:latin typeface="Calibri" panose="020F0502020204030204" pitchFamily="34" charset="0"/>
                <a:cs typeface="Calibri" panose="020F0502020204030204" pitchFamily="34" charset="0"/>
              </a:rPr>
              <a:t> de </a:t>
            </a:r>
            <a:r>
              <a:rPr lang="en-US" b="1" err="1">
                <a:latin typeface="Calibri" panose="020F0502020204030204" pitchFamily="34" charset="0"/>
                <a:cs typeface="Calibri" panose="020F0502020204030204" pitchFamily="34" charset="0"/>
              </a:rPr>
              <a:t>muerte</a:t>
            </a:r>
            <a:r>
              <a:rPr lang="en-US" b="1">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(mal </a:t>
            </a:r>
            <a:r>
              <a:rPr lang="en-US" err="1">
                <a:latin typeface="Calibri" panose="020F0502020204030204" pitchFamily="34" charset="0"/>
                <a:cs typeface="Calibri" panose="020F0502020204030204" pitchFamily="34" charset="0"/>
              </a:rPr>
              <a:t>definidas</a:t>
            </a:r>
            <a:r>
              <a:rPr lang="en-US">
                <a:latin typeface="Calibri" panose="020F0502020204030204" pitchFamily="34" charset="0"/>
                <a:cs typeface="Calibri" panose="020F0502020204030204" pitchFamily="34" charset="0"/>
              </a:rPr>
              <a:t> o ‘</a:t>
            </a:r>
            <a:r>
              <a:rPr lang="en-US" err="1">
                <a:latin typeface="Calibri" panose="020F0502020204030204" pitchFamily="34" charset="0"/>
                <a:cs typeface="Calibri" panose="020F0502020204030204" pitchFamily="34" charset="0"/>
              </a:rPr>
              <a:t>basura</a:t>
            </a:r>
            <a:r>
              <a:rPr lang="en-US">
                <a:latin typeface="Calibri" panose="020F0502020204030204" pitchFamily="34" charset="0"/>
                <a:cs typeface="Calibri" panose="020F0502020204030204" pitchFamily="34" charset="0"/>
              </a:rPr>
              <a:t>’). </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Para </a:t>
            </a:r>
            <a:r>
              <a:rPr lang="en-US" err="1">
                <a:latin typeface="Calibri" panose="020F0502020204030204" pitchFamily="34" charset="0"/>
                <a:cs typeface="Calibri" panose="020F0502020204030204" pitchFamily="34" charset="0"/>
              </a:rPr>
              <a:t>evitar</a:t>
            </a:r>
            <a:r>
              <a:rPr lang="en-US">
                <a:latin typeface="Calibri" panose="020F0502020204030204" pitchFamily="34" charset="0"/>
                <a:cs typeface="Calibri" panose="020F0502020204030204" pitchFamily="34" charset="0"/>
              </a:rPr>
              <a:t> que CSAVR </a:t>
            </a:r>
            <a:r>
              <a:rPr lang="en-US" err="1">
                <a:latin typeface="Calibri" panose="020F0502020204030204" pitchFamily="34" charset="0"/>
                <a:cs typeface="Calibri" panose="020F0502020204030204" pitchFamily="34" charset="0"/>
              </a:rPr>
              <a:t>subestime</a:t>
            </a:r>
            <a:r>
              <a:rPr lang="en-US">
                <a:latin typeface="Calibri" panose="020F0502020204030204" pitchFamily="34" charset="0"/>
                <a:cs typeface="Calibri" panose="020F0502020204030204" pitchFamily="34" charset="0"/>
              </a:rPr>
              <a:t> la </a:t>
            </a:r>
            <a:r>
              <a:rPr lang="en-US" err="1">
                <a:latin typeface="Calibri" panose="020F0502020204030204" pitchFamily="34" charset="0"/>
                <a:cs typeface="Calibri" panose="020F0502020204030204" pitchFamily="34" charset="0"/>
              </a:rPr>
              <a:t>epidemia</a:t>
            </a:r>
            <a:r>
              <a:rPr lang="en-US">
                <a:latin typeface="Calibri" panose="020F0502020204030204" pitchFamily="34" charset="0"/>
                <a:cs typeface="Calibri" panose="020F0502020204030204" pitchFamily="34" charset="0"/>
              </a:rPr>
              <a:t>, la </a:t>
            </a:r>
            <a:r>
              <a:rPr lang="en-US" err="1">
                <a:latin typeface="Calibri" panose="020F0502020204030204" pitchFamily="34" charset="0"/>
                <a:cs typeface="Calibri" panose="020F0502020204030204" pitchFamily="34" charset="0"/>
              </a:rPr>
              <a:t>mayoría</a:t>
            </a:r>
            <a:r>
              <a:rPr lang="en-US">
                <a:latin typeface="Calibri" panose="020F0502020204030204" pitchFamily="34" charset="0"/>
                <a:cs typeface="Calibri" panose="020F0502020204030204" pitchFamily="34" charset="0"/>
              </a:rPr>
              <a:t> de </a:t>
            </a:r>
            <a:r>
              <a:rPr lang="en-US" err="1">
                <a:latin typeface="Calibri" panose="020F0502020204030204" pitchFamily="34" charset="0"/>
                <a:cs typeface="Calibri" panose="020F0502020204030204" pitchFamily="34" charset="0"/>
              </a:rPr>
              <a:t>los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países</a:t>
            </a:r>
            <a:r>
              <a:rPr lang="en-US">
                <a:latin typeface="Calibri" panose="020F0502020204030204" pitchFamily="34" charset="0"/>
                <a:cs typeface="Calibri" panose="020F0502020204030204" pitchFamily="34" charset="0"/>
              </a:rPr>
              <a:t> no </a:t>
            </a:r>
            <a:r>
              <a:rPr lang="en-US" err="1">
                <a:latin typeface="Calibri" panose="020F0502020204030204" pitchFamily="34" charset="0"/>
                <a:cs typeface="Calibri" panose="020F0502020204030204" pitchFamily="34" charset="0"/>
              </a:rPr>
              <a:t>ingresan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datos</a:t>
            </a:r>
            <a:r>
              <a:rPr lang="en-US">
                <a:latin typeface="Calibri" panose="020F0502020204030204" pitchFamily="34" charset="0"/>
                <a:cs typeface="Calibri" panose="020F0502020204030204" pitchFamily="34" charset="0"/>
              </a:rPr>
              <a:t> </a:t>
            </a:r>
            <a:r>
              <a:rPr lang="en-US" i="1" err="1">
                <a:latin typeface="Calibri" panose="020F0502020204030204" pitchFamily="34" charset="0"/>
                <a:cs typeface="Calibri" panose="020F0502020204030204" pitchFamily="34" charset="0"/>
              </a:rPr>
              <a:t>originales</a:t>
            </a:r>
            <a:r>
              <a:rPr lang="en-US" i="1">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de </a:t>
            </a:r>
            <a:r>
              <a:rPr lang="en-US" err="1">
                <a:latin typeface="Calibri" panose="020F0502020204030204" pitchFamily="34" charset="0"/>
                <a:cs typeface="Calibri" panose="020F0502020204030204" pitchFamily="34" charset="0"/>
              </a:rPr>
              <a:t>muertes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por</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sida</a:t>
            </a: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del </a:t>
            </a:r>
            <a:r>
              <a:rPr lang="en-US" err="1">
                <a:latin typeface="Calibri" panose="020F0502020204030204" pitchFamily="34" charset="0"/>
                <a:cs typeface="Calibri" panose="020F0502020204030204" pitchFamily="34" charset="0"/>
              </a:rPr>
              <a:t>Registro</a:t>
            </a:r>
            <a:r>
              <a:rPr lang="en-US">
                <a:latin typeface="Calibri" panose="020F0502020204030204" pitchFamily="34" charset="0"/>
                <a:cs typeface="Calibri" panose="020F0502020204030204" pitchFamily="34" charset="0"/>
              </a:rPr>
              <a:t> Vital, </a:t>
            </a:r>
            <a:r>
              <a:rPr lang="en-US" err="1">
                <a:latin typeface="Calibri" panose="020F0502020204030204" pitchFamily="34" charset="0"/>
                <a:cs typeface="Calibri" panose="020F0502020204030204" pitchFamily="34" charset="0"/>
              </a:rPr>
              <a:t>sino</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datos</a:t>
            </a:r>
            <a:r>
              <a:rPr lang="en-US">
                <a:latin typeface="Calibri" panose="020F0502020204030204" pitchFamily="34" charset="0"/>
                <a:cs typeface="Calibri" panose="020F0502020204030204" pitchFamily="34" charset="0"/>
              </a:rPr>
              <a:t> </a:t>
            </a:r>
            <a:r>
              <a:rPr lang="en-US" i="1" err="1">
                <a:latin typeface="Calibri" panose="020F0502020204030204" pitchFamily="34" charset="0"/>
                <a:cs typeface="Calibri" panose="020F0502020204030204" pitchFamily="34" charset="0"/>
              </a:rPr>
              <a:t>ajustados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por</a:t>
            </a:r>
            <a:r>
              <a:rPr lang="en-US">
                <a:latin typeface="Calibri" panose="020F0502020204030204" pitchFamily="34" charset="0"/>
                <a:cs typeface="Calibri" panose="020F0502020204030204" pitchFamily="34" charset="0"/>
              </a:rPr>
              <a:t> </a:t>
            </a:r>
            <a:r>
              <a:rPr lang="en-US" b="1" err="1">
                <a:latin typeface="Calibri" panose="020F0502020204030204" pitchFamily="34" charset="0"/>
                <a:cs typeface="Calibri" panose="020F0502020204030204" pitchFamily="34" charset="0"/>
              </a:rPr>
              <a:t>causas</a:t>
            </a:r>
            <a:r>
              <a:rPr lang="en-US" b="1">
                <a:latin typeface="Calibri" panose="020F0502020204030204" pitchFamily="34" charset="0"/>
                <a:cs typeface="Calibri" panose="020F0502020204030204" pitchFamily="34" charset="0"/>
              </a:rPr>
              <a:t> mal </a:t>
            </a:r>
            <a:r>
              <a:rPr lang="en-US" b="1" err="1">
                <a:latin typeface="Calibri" panose="020F0502020204030204" pitchFamily="34" charset="0"/>
                <a:cs typeface="Calibri" panose="020F0502020204030204" pitchFamily="34" charset="0"/>
              </a:rPr>
              <a:t>clasificadas</a:t>
            </a: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br>
              <a:rPr lang="en-US">
                <a:latin typeface="Calibri" panose="020F0502020204030204" pitchFamily="34" charset="0"/>
                <a:cs typeface="Calibri" panose="020F0502020204030204" pitchFamily="34" charset="0"/>
              </a:rPr>
            </a:br>
            <a:r>
              <a:rPr lang="en-US" i="1">
                <a:latin typeface="Calibri" panose="020F0502020204030204" pitchFamily="34" charset="0"/>
                <a:cs typeface="Calibri" panose="020F0502020204030204" pitchFamily="34" charset="0"/>
              </a:rPr>
              <a:t>El Instituto de </a:t>
            </a:r>
            <a:r>
              <a:rPr lang="en-US" i="1" err="1">
                <a:latin typeface="Calibri" panose="020F0502020204030204" pitchFamily="34" charset="0"/>
                <a:cs typeface="Calibri" panose="020F0502020204030204" pitchFamily="34" charset="0"/>
              </a:rPr>
              <a:t>Métricas</a:t>
            </a:r>
            <a:r>
              <a:rPr lang="en-US" i="1">
                <a:latin typeface="Calibri" panose="020F0502020204030204" pitchFamily="34" charset="0"/>
                <a:cs typeface="Calibri" panose="020F0502020204030204" pitchFamily="34" charset="0"/>
              </a:rPr>
              <a:t> y </a:t>
            </a:r>
            <a:r>
              <a:rPr lang="en-US" i="1" err="1">
                <a:latin typeface="Calibri" panose="020F0502020204030204" pitchFamily="34" charset="0"/>
                <a:cs typeface="Calibri" panose="020F0502020204030204" pitchFamily="34" charset="0"/>
              </a:rPr>
              <a:t>Evaluación</a:t>
            </a:r>
            <a:r>
              <a:rPr lang="en-US" i="1">
                <a:latin typeface="Calibri" panose="020F0502020204030204" pitchFamily="34" charset="0"/>
                <a:cs typeface="Calibri" panose="020F0502020204030204" pitchFamily="34" charset="0"/>
              </a:rPr>
              <a:t> </a:t>
            </a:r>
            <a:r>
              <a:rPr lang="en-US" i="1" err="1">
                <a:latin typeface="Calibri" panose="020F0502020204030204" pitchFamily="34" charset="0"/>
                <a:cs typeface="Calibri" panose="020F0502020204030204" pitchFamily="34" charset="0"/>
              </a:rPr>
              <a:t>Sanitarias</a:t>
            </a:r>
            <a:r>
              <a:rPr lang="en-US" i="1">
                <a:latin typeface="Calibri" panose="020F0502020204030204" pitchFamily="34" charset="0"/>
                <a:cs typeface="Calibri" panose="020F0502020204030204" pitchFamily="34" charset="0"/>
              </a:rPr>
              <a:t> (IHME) </a:t>
            </a:r>
            <a:r>
              <a:rPr lang="en-US" err="1">
                <a:latin typeface="Calibri" panose="020F0502020204030204" pitchFamily="34" charset="0"/>
                <a:cs typeface="Calibri" panose="020F0502020204030204" pitchFamily="34" charset="0"/>
              </a:rPr>
              <a:t>elabora</a:t>
            </a:r>
            <a:r>
              <a:rPr lang="en-US">
                <a:latin typeface="Calibri" panose="020F0502020204030204" pitchFamily="34" charset="0"/>
                <a:cs typeface="Calibri" panose="020F0502020204030204" pitchFamily="34" charset="0"/>
              </a:rPr>
              <a:t> un conjunto de </a:t>
            </a:r>
            <a:r>
              <a:rPr lang="en-US" err="1">
                <a:latin typeface="Calibri" panose="020F0502020204030204" pitchFamily="34" charset="0"/>
                <a:cs typeface="Calibri" panose="020F0502020204030204" pitchFamily="34" charset="0"/>
              </a:rPr>
              <a:t>datos</a:t>
            </a: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err="1">
                <a:latin typeface="Calibri" panose="020F0502020204030204" pitchFamily="34" charset="0"/>
                <a:cs typeface="Calibri" panose="020F0502020204030204" pitchFamily="34" charset="0"/>
              </a:rPr>
              <a:t>ajustados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por</a:t>
            </a:r>
            <a:r>
              <a:rPr lang="en-US">
                <a:latin typeface="Calibri" panose="020F0502020204030204" pitchFamily="34" charset="0"/>
                <a:cs typeface="Calibri" panose="020F0502020204030204" pitchFamily="34" charset="0"/>
              </a:rPr>
              <a:t> sub </a:t>
            </a:r>
            <a:r>
              <a:rPr lang="en-US" err="1">
                <a:latin typeface="Calibri" panose="020F0502020204030204" pitchFamily="34" charset="0"/>
                <a:cs typeface="Calibri" panose="020F0502020204030204" pitchFamily="34" charset="0"/>
              </a:rPr>
              <a:t>reporte</a:t>
            </a:r>
            <a:r>
              <a:rPr lang="en-US">
                <a:latin typeface="Calibri" panose="020F0502020204030204" pitchFamily="34" charset="0"/>
                <a:cs typeface="Calibri" panose="020F0502020204030204" pitchFamily="34" charset="0"/>
              </a:rPr>
              <a:t>, de </a:t>
            </a:r>
            <a:r>
              <a:rPr lang="en-US" err="1">
                <a:latin typeface="Calibri" panose="020F0502020204030204" pitchFamily="34" charset="0"/>
                <a:cs typeface="Calibri" panose="020F0502020204030204" pitchFamily="34" charset="0"/>
              </a:rPr>
              <a:t>todos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los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países</a:t>
            </a:r>
            <a:r>
              <a:rPr lang="en-US">
                <a:latin typeface="Calibri" panose="020F0502020204030204" pitchFamily="34" charset="0"/>
                <a:cs typeface="Calibri" panose="020F0502020204030204" pitchFamily="34" charset="0"/>
              </a:rPr>
              <a:t>, para la </a:t>
            </a:r>
            <a:r>
              <a:rPr lang="en-US" i="1">
                <a:latin typeface="Calibri" panose="020F0502020204030204" pitchFamily="34" charset="0"/>
                <a:cs typeface="Calibri" panose="020F0502020204030204" pitchFamily="34" charset="0"/>
              </a:rPr>
              <a:t>Carga Mundial de </a:t>
            </a:r>
            <a:r>
              <a:rPr lang="en-US" i="1" err="1">
                <a:latin typeface="Calibri" panose="020F0502020204030204" pitchFamily="34" charset="0"/>
                <a:cs typeface="Calibri" panose="020F0502020204030204" pitchFamily="34" charset="0"/>
              </a:rPr>
              <a:t>Morbilidad</a:t>
            </a:r>
            <a:r>
              <a:rPr lang="en-US">
                <a:latin typeface="Calibri" panose="020F0502020204030204" pitchFamily="34" charset="0"/>
                <a:cs typeface="Calibri" panose="020F0502020204030204" pitchFamily="34" charset="0"/>
              </a:rPr>
              <a:t>. </a:t>
            </a:r>
          </a:p>
          <a:p>
            <a:r>
              <a:rPr lang="en-US">
                <a:latin typeface="Calibri" panose="020F0502020204030204" pitchFamily="34" charset="0"/>
                <a:cs typeface="Calibri" panose="020F0502020204030204" pitchFamily="34" charset="0"/>
              </a:rPr>
              <a:t>En las </a:t>
            </a:r>
            <a:r>
              <a:rPr lang="en-US" err="1">
                <a:latin typeface="Calibri" panose="020F0502020204030204" pitchFamily="34" charset="0"/>
                <a:cs typeface="Calibri" panose="020F0502020204030204" pitchFamily="34" charset="0"/>
              </a:rPr>
              <a:t>estimaciones</a:t>
            </a:r>
            <a:r>
              <a:rPr lang="en-US">
                <a:latin typeface="Calibri" panose="020F0502020204030204" pitchFamily="34" charset="0"/>
                <a:cs typeface="Calibri" panose="020F0502020204030204" pitchFamily="34" charset="0"/>
              </a:rPr>
              <a:t> del VIH para 2024, la </a:t>
            </a:r>
            <a:r>
              <a:rPr lang="en-US" err="1">
                <a:latin typeface="Calibri" panose="020F0502020204030204" pitchFamily="34" charset="0"/>
                <a:cs typeface="Calibri" panose="020F0502020204030204" pitchFamily="34" charset="0"/>
              </a:rPr>
              <a:t>mayoría</a:t>
            </a:r>
            <a:r>
              <a:rPr lang="en-US">
                <a:latin typeface="Calibri" panose="020F0502020204030204" pitchFamily="34" charset="0"/>
                <a:cs typeface="Calibri" panose="020F0502020204030204" pitchFamily="34" charset="0"/>
              </a:rPr>
              <a:t> de </a:t>
            </a:r>
            <a:r>
              <a:rPr lang="en-US" err="1">
                <a:latin typeface="Calibri" panose="020F0502020204030204" pitchFamily="34" charset="0"/>
                <a:cs typeface="Calibri" panose="020F0502020204030204" pitchFamily="34" charset="0"/>
              </a:rPr>
              <a:t>los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países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ajustaron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el</a:t>
            </a: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CSAVR a </a:t>
            </a:r>
            <a:r>
              <a:rPr lang="en-US" err="1">
                <a:latin typeface="Calibri" panose="020F0502020204030204" pitchFamily="34" charset="0"/>
                <a:cs typeface="Calibri" panose="020F0502020204030204" pitchFamily="34" charset="0"/>
              </a:rPr>
              <a:t>estos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datos</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ajustados</a:t>
            </a:r>
            <a:r>
              <a:rPr lang="en-US">
                <a:latin typeface="Calibri" panose="020F0502020204030204" pitchFamily="34" charset="0"/>
                <a:cs typeface="Calibri" panose="020F0502020204030204" pitchFamily="34" charset="0"/>
              </a:rPr>
              <a:t> del IHME 2021-22.</a:t>
            </a:r>
            <a:r>
              <a:rPr lang="en-US">
                <a:solidFill>
                  <a:srgbClr val="FF0000"/>
                </a:solidFill>
                <a:latin typeface="Calibri" panose="020F0502020204030204" pitchFamily="34" charset="0"/>
                <a:cs typeface="Calibri" panose="020F0502020204030204" pitchFamily="34" charset="0"/>
              </a:rPr>
              <a:t>  </a:t>
            </a:r>
            <a:endParaRPr lang="en-CH" sz="1600">
              <a:solidFill>
                <a:srgbClr val="FF0000"/>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107632" y="5649594"/>
            <a:ext cx="4978718" cy="1077218"/>
          </a:xfrm>
          <a:prstGeom prst="rect">
            <a:avLst/>
          </a:prstGeom>
          <a:noFill/>
        </p:spPr>
        <p:txBody>
          <a:bodyPr wrap="square">
            <a:spAutoFit/>
          </a:bodyPr>
          <a:lstStyle/>
          <a:p>
            <a:r>
              <a:rPr lang="en-US" sz="1600">
                <a:latin typeface="Calibri" panose="020F0502020204030204" pitchFamily="34" charset="0"/>
                <a:ea typeface="Calibri" panose="020F0502020204030204" pitchFamily="34" charset="0"/>
                <a:cs typeface="Calibri" panose="020F0502020204030204" pitchFamily="34" charset="0"/>
              </a:rPr>
              <a:t>Visualizador del </a:t>
            </a:r>
            <a:r>
              <a:rPr lang="en-US" sz="1600" err="1">
                <a:latin typeface="Calibri" panose="020F0502020204030204" pitchFamily="34" charset="0"/>
                <a:ea typeface="Calibri" panose="020F0502020204030204" pitchFamily="34" charset="0"/>
                <a:cs typeface="Calibri" panose="020F0502020204030204" pitchFamily="34" charset="0"/>
              </a:rPr>
              <a:t>ajuste</a:t>
            </a:r>
            <a:r>
              <a:rPr lang="en-US" sz="1600">
                <a:latin typeface="Calibri" panose="020F0502020204030204" pitchFamily="34" charset="0"/>
                <a:ea typeface="Calibri" panose="020F0502020204030204" pitchFamily="34" charset="0"/>
                <a:cs typeface="Calibri" panose="020F0502020204030204" pitchFamily="34" charset="0"/>
              </a:rPr>
              <a:t> del IHME de las muertes por SIDA </a:t>
            </a:r>
            <a:br>
              <a:rPr lang="en-US" sz="1600">
                <a:latin typeface="Calibri" panose="020F0502020204030204" pitchFamily="34" charset="0"/>
                <a:ea typeface="Calibri" panose="020F0502020204030204" pitchFamily="34" charset="0"/>
                <a:cs typeface="Calibri" panose="020F0502020204030204" pitchFamily="34" charset="0"/>
              </a:rPr>
            </a:br>
            <a:r>
              <a:rPr lang="en-US" sz="1600">
                <a:latin typeface="Calibri" panose="020F0502020204030204" pitchFamily="34" charset="0"/>
                <a:ea typeface="Calibri" panose="020F0502020204030204" pitchFamily="34" charset="0"/>
                <a:cs typeface="Calibri" panose="020F0502020204030204" pitchFamily="34" charset="0"/>
              </a:rPr>
              <a:t>por la codificación errónea de la causa de muerte, </a:t>
            </a:r>
          </a:p>
          <a:p>
            <a:r>
              <a:rPr lang="en-US" sz="1600">
                <a:latin typeface="Calibri" panose="020F0502020204030204" pitchFamily="34" charset="0"/>
                <a:ea typeface="Calibri" panose="020F0502020204030204" pitchFamily="34" charset="0"/>
                <a:cs typeface="Calibri" panose="020F0502020204030204" pitchFamily="34" charset="0"/>
                <a:hlinkClick r:id="rId4"/>
              </a:rPr>
              <a:t>https://shiny.dide.imperial.ac.uk/csavr_mortality </a:t>
            </a:r>
          </a:p>
          <a:p>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Ejemplo: Belice</a:t>
            </a:r>
          </a:p>
        </p:txBody>
      </p:sp>
    </p:spTree>
    <p:extLst>
      <p:ext uri="{BB962C8B-B14F-4D97-AF65-F5344CB8AC3E}">
        <p14:creationId xmlns:p14="http://schemas.microsoft.com/office/powerpoint/2010/main" val="931435998"/>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321306" y="64473"/>
            <a:ext cx="11760204" cy="1181100"/>
          </a:xfrm>
        </p:spPr>
        <p:txBody>
          <a:bodyPr>
            <a:normAutofit/>
          </a:bodyPr>
          <a:lstStyle/>
          <a:p>
            <a:r>
              <a:rPr lang="en-US" b="1" err="1">
                <a:solidFill>
                  <a:srgbClr val="0F33CB"/>
                </a:solidFill>
                <a:latin typeface="Arial" panose="020B0604020202020204" pitchFamily="34" charset="0"/>
                <a:cs typeface="Arial" panose="020B0604020202020204" pitchFamily="34" charset="0"/>
              </a:rPr>
              <a:t>Muertes</a:t>
            </a:r>
            <a:r>
              <a:rPr lang="en-US" b="1">
                <a:solidFill>
                  <a:srgbClr val="0F33CB"/>
                </a:solidFill>
                <a:latin typeface="Arial" panose="020B0604020202020204" pitchFamily="34" charset="0"/>
                <a:cs typeface="Arial" panose="020B0604020202020204" pitchFamily="34" charset="0"/>
              </a:rPr>
              <a:t> </a:t>
            </a:r>
            <a:r>
              <a:rPr lang="en-US" b="1" err="1">
                <a:solidFill>
                  <a:srgbClr val="0F33CB"/>
                </a:solidFill>
                <a:latin typeface="Arial" panose="020B0604020202020204" pitchFamily="34" charset="0"/>
                <a:cs typeface="Arial" panose="020B0604020202020204" pitchFamily="34" charset="0"/>
              </a:rPr>
              <a:t>por</a:t>
            </a:r>
            <a:r>
              <a:rPr lang="en-US" b="1">
                <a:solidFill>
                  <a:srgbClr val="0F33CB"/>
                </a:solidFill>
                <a:latin typeface="Arial" panose="020B0604020202020204" pitchFamily="34" charset="0"/>
                <a:cs typeface="Arial" panose="020B0604020202020204" pitchFamily="34" charset="0"/>
              </a:rPr>
              <a:t> </a:t>
            </a:r>
            <a:r>
              <a:rPr lang="en-US" b="1" err="1">
                <a:solidFill>
                  <a:srgbClr val="0F33CB"/>
                </a:solidFill>
                <a:latin typeface="Arial" panose="020B0604020202020204" pitchFamily="34" charset="0"/>
                <a:cs typeface="Arial" panose="020B0604020202020204" pitchFamily="34" charset="0"/>
              </a:rPr>
              <a:t>sida</a:t>
            </a:r>
            <a:r>
              <a:rPr lang="en-US" b="1">
                <a:solidFill>
                  <a:srgbClr val="0F33CB"/>
                </a:solidFill>
                <a:latin typeface="Arial" panose="020B0604020202020204" pitchFamily="34" charset="0"/>
                <a:cs typeface="Arial" panose="020B0604020202020204" pitchFamily="34" charset="0"/>
              </a:rPr>
              <a:t> para CSAVR: </a:t>
            </a:r>
            <a:r>
              <a:rPr lang="en-US" b="1" err="1">
                <a:solidFill>
                  <a:srgbClr val="0F33CB"/>
                </a:solidFill>
                <a:latin typeface="Arial" panose="020B0604020202020204" pitchFamily="34" charset="0"/>
                <a:cs typeface="Arial" panose="020B0604020202020204" pitchFamily="34" charset="0"/>
              </a:rPr>
              <a:t>introduzca</a:t>
            </a:r>
            <a:r>
              <a:rPr lang="en-US" b="1">
                <a:solidFill>
                  <a:srgbClr val="0F33CB"/>
                </a:solidFill>
                <a:latin typeface="Arial" panose="020B0604020202020204" pitchFamily="34" charset="0"/>
                <a:cs typeface="Arial" panose="020B0604020202020204" pitchFamily="34" charset="0"/>
              </a:rPr>
              <a:t> y compare </a:t>
            </a:r>
            <a:r>
              <a:rPr lang="en-US" b="1" err="1">
                <a:solidFill>
                  <a:srgbClr val="0F33CB"/>
                </a:solidFill>
                <a:latin typeface="Arial" panose="020B0604020202020204" pitchFamily="34" charset="0"/>
                <a:cs typeface="Arial" panose="020B0604020202020204" pitchFamily="34" charset="0"/>
              </a:rPr>
              <a:t>estimaciones</a:t>
            </a:r>
            <a:r>
              <a:rPr lang="en-US" b="1">
                <a:solidFill>
                  <a:srgbClr val="0F33CB"/>
                </a:solidFill>
                <a:latin typeface="Arial" panose="020B0604020202020204" pitchFamily="34" charset="0"/>
                <a:cs typeface="Arial" panose="020B0604020202020204" pitchFamily="34" charset="0"/>
              </a:rPr>
              <a:t> entre hasta 3 series de </a:t>
            </a:r>
            <a:r>
              <a:rPr lang="en-US" b="1" err="1">
                <a:solidFill>
                  <a:srgbClr val="0F33CB"/>
                </a:solidFill>
                <a:latin typeface="Arial" panose="020B0604020202020204" pitchFamily="34" charset="0"/>
                <a:cs typeface="Arial" panose="020B0604020202020204" pitchFamily="34" charset="0"/>
              </a:rPr>
              <a:t>datos</a:t>
            </a:r>
            <a:endParaRPr lang="en-CH" b="1">
              <a:solidFill>
                <a:srgbClr val="0F33C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431797" y="1245573"/>
            <a:ext cx="11513068" cy="646331"/>
          </a:xfrm>
          <a:prstGeom prst="rect">
            <a:avLst/>
          </a:prstGeom>
          <a:noFill/>
        </p:spPr>
        <p:txBody>
          <a:bodyPr wrap="square">
            <a:spAutoFit/>
          </a:bodyPr>
          <a:lstStyle/>
          <a:p>
            <a:r>
              <a:rPr lang="en-US" err="1"/>
              <a:t>Introduzca</a:t>
            </a:r>
            <a:r>
              <a:rPr lang="en-US"/>
              <a:t> hasta 3 series de </a:t>
            </a:r>
            <a:r>
              <a:rPr lang="en-US" err="1"/>
              <a:t>muertes</a:t>
            </a:r>
            <a:r>
              <a:rPr lang="en-US"/>
              <a:t>, y compare </a:t>
            </a:r>
            <a:r>
              <a:rPr lang="en-US" err="1"/>
              <a:t>los</a:t>
            </a:r>
            <a:r>
              <a:rPr lang="en-US"/>
              <a:t> </a:t>
            </a:r>
            <a:r>
              <a:rPr lang="en-US" err="1"/>
              <a:t>ajustes</a:t>
            </a:r>
            <a:r>
              <a:rPr lang="en-US"/>
              <a:t>, para </a:t>
            </a:r>
            <a:r>
              <a:rPr lang="en-US" err="1"/>
              <a:t>evaluar</a:t>
            </a:r>
            <a:r>
              <a:rPr lang="en-US"/>
              <a:t> y </a:t>
            </a:r>
            <a:r>
              <a:rPr lang="en-US" err="1"/>
              <a:t>abordar</a:t>
            </a:r>
            <a:r>
              <a:rPr lang="en-US"/>
              <a:t> </a:t>
            </a:r>
            <a:r>
              <a:rPr lang="en-US" err="1"/>
              <a:t>el</a:t>
            </a:r>
            <a:r>
              <a:rPr lang="en-US"/>
              <a:t> </a:t>
            </a:r>
            <a:r>
              <a:rPr lang="en-US" err="1"/>
              <a:t>sesgo</a:t>
            </a:r>
            <a:r>
              <a:rPr lang="en-US"/>
              <a:t> </a:t>
            </a:r>
            <a:r>
              <a:rPr lang="en-US" err="1"/>
              <a:t>debido</a:t>
            </a:r>
            <a:r>
              <a:rPr lang="en-US"/>
              <a:t> a </a:t>
            </a:r>
            <a:br>
              <a:rPr lang="en-US"/>
            </a:br>
            <a:r>
              <a:rPr lang="en-US" err="1"/>
              <a:t>causas</a:t>
            </a:r>
            <a:r>
              <a:rPr lang="en-US"/>
              <a:t> de </a:t>
            </a:r>
            <a:r>
              <a:rPr lang="en-US" err="1"/>
              <a:t>muerte</a:t>
            </a:r>
            <a:r>
              <a:rPr lang="en-US"/>
              <a:t> mal </a:t>
            </a:r>
            <a:r>
              <a:rPr lang="en-US" err="1"/>
              <a:t>clasificadas</a:t>
            </a:r>
            <a:endParaRPr lang="en-US">
              <a:solidFill>
                <a:schemeClr val="tx1"/>
              </a:solidFill>
            </a:endParaRPr>
          </a:p>
        </p:txBody>
      </p:sp>
      <p:pic>
        <p:nvPicPr>
          <p:cNvPr id="7" name="Picture 6">
            <a:extLst>
              <a:ext uri="{FF2B5EF4-FFF2-40B4-BE49-F238E27FC236}">
                <a16:creationId xmlns:a16="http://schemas.microsoft.com/office/drawing/2014/main" id="{C8A9FC65-8045-EFD6-8A7B-7973BDC8D087}"/>
              </a:ext>
            </a:extLst>
          </p:cNvPr>
          <p:cNvPicPr>
            <a:picLocks noChangeAspect="1"/>
          </p:cNvPicPr>
          <p:nvPr/>
        </p:nvPicPr>
        <p:blipFill>
          <a:blip r:embed="rId3"/>
          <a:srcRect t="5541"/>
          <a:stretch/>
        </p:blipFill>
        <p:spPr>
          <a:xfrm>
            <a:off x="431797" y="2021610"/>
            <a:ext cx="8706297" cy="4594860"/>
          </a:xfrm>
          <a:prstGeom prst="rect">
            <a:avLst/>
          </a:prstGeom>
        </p:spPr>
      </p:pic>
      <p:sp>
        <p:nvSpPr>
          <p:cNvPr id="9" name="TextBox 8">
            <a:extLst>
              <a:ext uri="{FF2B5EF4-FFF2-40B4-BE49-F238E27FC236}">
                <a16:creationId xmlns:a16="http://schemas.microsoft.com/office/drawing/2014/main" id="{33E0D43E-9F00-41FE-DFA3-DB1946F31020}"/>
              </a:ext>
            </a:extLst>
          </p:cNvPr>
          <p:cNvSpPr txBox="1"/>
          <p:nvPr/>
        </p:nvSpPr>
        <p:spPr>
          <a:xfrm>
            <a:off x="2611338" y="5416141"/>
            <a:ext cx="9470172" cy="1200329"/>
          </a:xfrm>
          <a:prstGeom prst="rect">
            <a:avLst/>
          </a:prstGeom>
          <a:noFill/>
        </p:spPr>
        <p:txBody>
          <a:bodyPr wrap="square">
            <a:spAutoFit/>
          </a:bodyPr>
          <a:lstStyle/>
          <a:p>
            <a:r>
              <a:rPr lang="en-US"/>
              <a:t>ONUSIDA </a:t>
            </a:r>
            <a:r>
              <a:rPr lang="en-US" err="1"/>
              <a:t>recomienda</a:t>
            </a:r>
            <a:r>
              <a:rPr lang="en-US"/>
              <a:t> ajustar </a:t>
            </a:r>
            <a:r>
              <a:rPr lang="en-US" err="1"/>
              <a:t>el</a:t>
            </a:r>
            <a:r>
              <a:rPr lang="en-US"/>
              <a:t> CSAVR a las </a:t>
            </a:r>
            <a:r>
              <a:rPr lang="en-US" b="1" err="1"/>
              <a:t>muertes</a:t>
            </a:r>
            <a:r>
              <a:rPr lang="en-US" b="1"/>
              <a:t> </a:t>
            </a:r>
            <a:r>
              <a:rPr lang="en-US" b="1" err="1"/>
              <a:t>por</a:t>
            </a:r>
            <a:r>
              <a:rPr lang="en-US" b="1"/>
              <a:t> VIH/SIDA </a:t>
            </a:r>
            <a:r>
              <a:rPr lang="en-US" b="1" err="1"/>
              <a:t>ajustadas</a:t>
            </a:r>
            <a:r>
              <a:rPr lang="en-US" b="1"/>
              <a:t> </a:t>
            </a:r>
            <a:r>
              <a:rPr lang="en-US" b="1" err="1"/>
              <a:t>por</a:t>
            </a:r>
            <a:r>
              <a:rPr lang="en-US" b="1"/>
              <a:t> </a:t>
            </a:r>
            <a:r>
              <a:rPr lang="en-US" b="1" err="1"/>
              <a:t>errores</a:t>
            </a:r>
            <a:r>
              <a:rPr lang="en-US" b="1"/>
              <a:t> de </a:t>
            </a:r>
            <a:r>
              <a:rPr lang="en-US" b="1" err="1"/>
              <a:t>clasificación</a:t>
            </a:r>
            <a:r>
              <a:rPr lang="en-US" b="1"/>
              <a:t> </a:t>
            </a:r>
            <a:r>
              <a:rPr lang="en-US"/>
              <a:t>(</a:t>
            </a:r>
            <a:r>
              <a:rPr lang="en-US" i="1" u="sng"/>
              <a:t>Fuente 2 </a:t>
            </a:r>
            <a:r>
              <a:rPr lang="en-US"/>
              <a:t>en </a:t>
            </a:r>
            <a:r>
              <a:rPr lang="en-US" err="1"/>
              <a:t>el</a:t>
            </a:r>
            <a:r>
              <a:rPr lang="en-US"/>
              <a:t> </a:t>
            </a:r>
            <a:r>
              <a:rPr lang="en-US" err="1"/>
              <a:t>ejemplo</a:t>
            </a:r>
            <a:r>
              <a:rPr lang="en-US"/>
              <a:t>) – </a:t>
            </a:r>
            <a:r>
              <a:rPr lang="en-US" err="1"/>
              <a:t>complementadas</a:t>
            </a:r>
            <a:r>
              <a:rPr lang="en-US"/>
              <a:t> u no con </a:t>
            </a:r>
            <a:r>
              <a:rPr lang="en-US" err="1"/>
              <a:t>datos</a:t>
            </a:r>
            <a:r>
              <a:rPr lang="en-US"/>
              <a:t> </a:t>
            </a:r>
            <a:r>
              <a:rPr lang="en-US" err="1"/>
              <a:t>originales</a:t>
            </a:r>
            <a:r>
              <a:rPr lang="en-US"/>
              <a:t> (no </a:t>
            </a:r>
            <a:r>
              <a:rPr lang="en-US" err="1"/>
              <a:t>ajustados</a:t>
            </a:r>
            <a:r>
              <a:rPr lang="en-US"/>
              <a:t>) del </a:t>
            </a:r>
            <a:r>
              <a:rPr lang="en-US" err="1"/>
              <a:t>Registro</a:t>
            </a:r>
            <a:r>
              <a:rPr lang="en-US"/>
              <a:t> Civil para </a:t>
            </a:r>
            <a:r>
              <a:rPr lang="en-US" err="1"/>
              <a:t>los</a:t>
            </a:r>
            <a:r>
              <a:rPr lang="en-US"/>
              <a:t> </a:t>
            </a:r>
            <a:r>
              <a:rPr lang="en-US" err="1"/>
              <a:t>años</a:t>
            </a:r>
            <a:r>
              <a:rPr lang="en-US"/>
              <a:t> </a:t>
            </a:r>
            <a:r>
              <a:rPr lang="en-US" i="1" err="1"/>
              <a:t>recientes</a:t>
            </a:r>
            <a:r>
              <a:rPr lang="en-US" i="1"/>
              <a:t> </a:t>
            </a:r>
            <a:r>
              <a:rPr lang="en-US"/>
              <a:t>- y </a:t>
            </a:r>
            <a:r>
              <a:rPr lang="en-US" err="1"/>
              <a:t>opcionalmente</a:t>
            </a:r>
            <a:r>
              <a:rPr lang="en-US"/>
              <a:t> para </a:t>
            </a:r>
            <a:r>
              <a:rPr lang="en-US" err="1"/>
              <a:t>los</a:t>
            </a:r>
            <a:r>
              <a:rPr lang="en-US"/>
              <a:t> </a:t>
            </a:r>
            <a:r>
              <a:rPr lang="en-US" err="1"/>
              <a:t>años</a:t>
            </a:r>
            <a:r>
              <a:rPr lang="en-US"/>
              <a:t> </a:t>
            </a:r>
            <a:r>
              <a:rPr lang="en-US" i="1" err="1"/>
              <a:t>anteriores</a:t>
            </a:r>
            <a:r>
              <a:rPr lang="en-US" i="1"/>
              <a:t> a </a:t>
            </a:r>
            <a:r>
              <a:rPr lang="en-US" err="1"/>
              <a:t>los</a:t>
            </a:r>
            <a:r>
              <a:rPr lang="en-US"/>
              <a:t> </a:t>
            </a:r>
            <a:r>
              <a:rPr lang="en-US" err="1"/>
              <a:t>datos</a:t>
            </a:r>
            <a:r>
              <a:rPr lang="en-US"/>
              <a:t> </a:t>
            </a:r>
            <a:r>
              <a:rPr lang="en-US" err="1"/>
              <a:t>ajustados</a:t>
            </a:r>
            <a:r>
              <a:rPr lang="en-US"/>
              <a:t> (</a:t>
            </a:r>
            <a:r>
              <a:rPr lang="en-US" i="1" u="sng"/>
              <a:t>Fuente 3 </a:t>
            </a:r>
            <a:r>
              <a:rPr lang="en-US"/>
              <a:t>en </a:t>
            </a:r>
            <a:r>
              <a:rPr lang="en-US" err="1"/>
              <a:t>el</a:t>
            </a:r>
            <a:r>
              <a:rPr lang="en-US"/>
              <a:t> </a:t>
            </a:r>
            <a:r>
              <a:rPr lang="en-US" err="1"/>
              <a:t>ejemplo</a:t>
            </a:r>
            <a:r>
              <a:rPr lang="en-US"/>
              <a:t>). </a:t>
            </a:r>
          </a:p>
        </p:txBody>
      </p:sp>
      <p:sp>
        <p:nvSpPr>
          <p:cNvPr id="10" name="Oval 9">
            <a:extLst>
              <a:ext uri="{FF2B5EF4-FFF2-40B4-BE49-F238E27FC236}">
                <a16:creationId xmlns:a16="http://schemas.microsoft.com/office/drawing/2014/main" id="{C6B80883-1EEC-DB57-BDC8-7D246D3A2475}"/>
              </a:ext>
            </a:extLst>
          </p:cNvPr>
          <p:cNvSpPr/>
          <p:nvPr/>
        </p:nvSpPr>
        <p:spPr>
          <a:xfrm>
            <a:off x="321306" y="5416141"/>
            <a:ext cx="2042897" cy="1441859"/>
          </a:xfrm>
          <a:prstGeom prst="ellipse">
            <a:avLst/>
          </a:prstGeom>
          <a:noFill/>
          <a:ln w="4445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186948"/>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329608" y="92075"/>
            <a:ext cx="10566991" cy="1171575"/>
          </a:xfrm>
        </p:spPr>
        <p:txBody>
          <a:bodyPr>
            <a:normAutofit/>
          </a:bodyPr>
          <a:lstStyle/>
          <a:p>
            <a:r>
              <a:rPr lang="en-US" b="1">
                <a:solidFill>
                  <a:srgbClr val="0F33CB"/>
                </a:solidFill>
                <a:latin typeface="Arial" panose="020B0604020202020204" pitchFamily="34" charset="0"/>
                <a:cs typeface="Arial" panose="020B0604020202020204" pitchFamily="34" charset="0"/>
              </a:rPr>
              <a:t>Muertes por sida para ajustar: Datos ajustados del IHME y/o Registro Civil original</a:t>
            </a:r>
            <a:endParaRPr lang="en-CH" b="1">
              <a:solidFill>
                <a:srgbClr val="0F33C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431797" y="1438090"/>
            <a:ext cx="11513068" cy="1815882"/>
          </a:xfrm>
          <a:prstGeom prst="rect">
            <a:avLst/>
          </a:prstGeom>
          <a:noFill/>
        </p:spPr>
        <p:txBody>
          <a:bodyPr wrap="square">
            <a:spAutoFit/>
          </a:bodyPr>
          <a:lstStyle/>
          <a:p>
            <a:r>
              <a:rPr lang="en-US" sz="1600">
                <a:latin typeface="Calibri" panose="020F0502020204030204" pitchFamily="34" charset="0"/>
                <a:ea typeface="Calibri" panose="020F0502020204030204" pitchFamily="34" charset="0"/>
                <a:cs typeface="Calibri" panose="020F0502020204030204" pitchFamily="34" charset="0"/>
              </a:rPr>
              <a:t>Introduzca en el CSAVR hasta 3 series de </a:t>
            </a:r>
            <a:r>
              <a:rPr lang="en-US" sz="1600" err="1">
                <a:latin typeface="Calibri" panose="020F0502020204030204" pitchFamily="34" charset="0"/>
                <a:ea typeface="Calibri" panose="020F0502020204030204" pitchFamily="34" charset="0"/>
                <a:cs typeface="Calibri" panose="020F0502020204030204" pitchFamily="34" charset="0"/>
              </a:rPr>
              <a:t>muertes</a:t>
            </a:r>
            <a:r>
              <a:rPr lang="en-US" sz="1600">
                <a:latin typeface="Calibri" panose="020F0502020204030204" pitchFamily="34" charset="0"/>
                <a:ea typeface="Calibri" panose="020F0502020204030204" pitchFamily="34" charset="0"/>
                <a:cs typeface="Calibri" panose="020F0502020204030204" pitchFamily="34" charset="0"/>
              </a:rPr>
              <a:t>, para evaluar y </a:t>
            </a:r>
            <a:r>
              <a:rPr lang="en-US" sz="1600" err="1">
                <a:latin typeface="Calibri" panose="020F0502020204030204" pitchFamily="34" charset="0"/>
                <a:ea typeface="Calibri" panose="020F0502020204030204" pitchFamily="34" charset="0"/>
                <a:cs typeface="Calibri" panose="020F0502020204030204" pitchFamily="34" charset="0"/>
              </a:rPr>
              <a:t>abordar</a:t>
            </a:r>
            <a:r>
              <a:rPr lang="en-US" sz="1600">
                <a:latin typeface="Calibri" panose="020F0502020204030204" pitchFamily="34" charset="0"/>
                <a:ea typeface="Calibri" panose="020F0502020204030204" pitchFamily="34" charset="0"/>
                <a:cs typeface="Calibri" panose="020F0502020204030204" pitchFamily="34" charset="0"/>
              </a:rPr>
              <a:t> </a:t>
            </a:r>
            <a:r>
              <a:rPr lang="en-US" sz="1600" err="1">
                <a:latin typeface="Calibri" panose="020F0502020204030204" pitchFamily="34" charset="0"/>
                <a:ea typeface="Calibri" panose="020F0502020204030204" pitchFamily="34" charset="0"/>
                <a:cs typeface="Calibri" panose="020F0502020204030204" pitchFamily="34" charset="0"/>
              </a:rPr>
              <a:t>el</a:t>
            </a:r>
            <a:r>
              <a:rPr lang="en-US" sz="1600">
                <a:latin typeface="Calibri" panose="020F0502020204030204" pitchFamily="34" charset="0"/>
                <a:ea typeface="Calibri" panose="020F0502020204030204" pitchFamily="34" charset="0"/>
                <a:cs typeface="Calibri" panose="020F0502020204030204" pitchFamily="34" charset="0"/>
              </a:rPr>
              <a:t> </a:t>
            </a:r>
            <a:r>
              <a:rPr lang="en-US" sz="1600" err="1">
                <a:latin typeface="Calibri" panose="020F0502020204030204" pitchFamily="34" charset="0"/>
                <a:ea typeface="Calibri" panose="020F0502020204030204" pitchFamily="34" charset="0"/>
                <a:cs typeface="Calibri" panose="020F0502020204030204" pitchFamily="34" charset="0"/>
              </a:rPr>
              <a:t>sesgo</a:t>
            </a:r>
            <a:r>
              <a:rPr lang="en-US" sz="1600">
                <a:latin typeface="Calibri" panose="020F0502020204030204" pitchFamily="34" charset="0"/>
                <a:ea typeface="Calibri" panose="020F0502020204030204" pitchFamily="34" charset="0"/>
                <a:cs typeface="Calibri" panose="020F0502020204030204" pitchFamily="34" charset="0"/>
              </a:rPr>
              <a:t> </a:t>
            </a:r>
            <a:r>
              <a:rPr lang="en-US" sz="1600" err="1">
                <a:latin typeface="Calibri" panose="020F0502020204030204" pitchFamily="34" charset="0"/>
                <a:ea typeface="Calibri" panose="020F0502020204030204" pitchFamily="34" charset="0"/>
                <a:cs typeface="Calibri" panose="020F0502020204030204" pitchFamily="34" charset="0"/>
              </a:rPr>
              <a:t>debido</a:t>
            </a:r>
            <a:r>
              <a:rPr lang="en-US" sz="1600">
                <a:latin typeface="Calibri" panose="020F0502020204030204" pitchFamily="34" charset="0"/>
                <a:ea typeface="Calibri" panose="020F0502020204030204" pitchFamily="34" charset="0"/>
                <a:cs typeface="Calibri" panose="020F0502020204030204" pitchFamily="34" charset="0"/>
              </a:rPr>
              <a:t> a </a:t>
            </a:r>
            <a:r>
              <a:rPr lang="en-US" sz="1600" err="1">
                <a:latin typeface="Calibri" panose="020F0502020204030204" pitchFamily="34" charset="0"/>
                <a:ea typeface="Calibri" panose="020F0502020204030204" pitchFamily="34" charset="0"/>
                <a:cs typeface="Calibri" panose="020F0502020204030204" pitchFamily="34" charset="0"/>
              </a:rPr>
              <a:t>causas</a:t>
            </a:r>
            <a:r>
              <a:rPr lang="en-US" sz="1600">
                <a:latin typeface="Calibri" panose="020F0502020204030204" pitchFamily="34" charset="0"/>
                <a:ea typeface="Calibri" panose="020F0502020204030204" pitchFamily="34" charset="0"/>
                <a:cs typeface="Calibri" panose="020F0502020204030204" pitchFamily="34" charset="0"/>
              </a:rPr>
              <a:t> de </a:t>
            </a:r>
            <a:r>
              <a:rPr lang="en-US" sz="1600" err="1">
                <a:latin typeface="Calibri" panose="020F0502020204030204" pitchFamily="34" charset="0"/>
                <a:ea typeface="Calibri" panose="020F0502020204030204" pitchFamily="34" charset="0"/>
                <a:cs typeface="Calibri" panose="020F0502020204030204" pitchFamily="34" charset="0"/>
              </a:rPr>
              <a:t>muerte</a:t>
            </a:r>
            <a:r>
              <a:rPr lang="en-US" sz="1600">
                <a:latin typeface="Calibri" panose="020F0502020204030204" pitchFamily="34" charset="0"/>
                <a:ea typeface="Calibri" panose="020F0502020204030204" pitchFamily="34" charset="0"/>
                <a:cs typeface="Calibri" panose="020F0502020204030204" pitchFamily="34" charset="0"/>
              </a:rPr>
              <a:t> mal clasificadas.</a:t>
            </a:r>
          </a:p>
          <a:p>
            <a:endParaRPr lang="en-US" sz="1600">
              <a:latin typeface="Calibri" panose="020F0502020204030204" pitchFamily="34" charset="0"/>
              <a:ea typeface="Calibri" panose="020F0502020204030204" pitchFamily="34" charset="0"/>
              <a:cs typeface="Calibri" panose="020F0502020204030204" pitchFamily="34" charset="0"/>
            </a:endParaRPr>
          </a:p>
          <a:p>
            <a:r>
              <a:rPr lang="en-US" sz="1600">
                <a:latin typeface="Calibri" panose="020F0502020204030204" pitchFamily="34" charset="0"/>
                <a:ea typeface="Calibri" panose="020F0502020204030204" pitchFamily="34" charset="0"/>
                <a:cs typeface="Calibri" panose="020F0502020204030204" pitchFamily="34" charset="0"/>
              </a:rPr>
              <a:t>ONUSIDA recomienda ajustar la CSAVR a las </a:t>
            </a:r>
            <a:r>
              <a:rPr lang="en-US" sz="1600" b="1">
                <a:latin typeface="Calibri" panose="020F0502020204030204" pitchFamily="34" charset="0"/>
                <a:ea typeface="Calibri" panose="020F0502020204030204" pitchFamily="34" charset="0"/>
                <a:cs typeface="Calibri" panose="020F0502020204030204" pitchFamily="34" charset="0"/>
              </a:rPr>
              <a:t>defunciones por VIH/SIDA ajustadas a errores de clasificación </a:t>
            </a:r>
            <a:r>
              <a:rPr lang="en-US" sz="1600">
                <a:latin typeface="Calibri" panose="020F0502020204030204" pitchFamily="34" charset="0"/>
                <a:ea typeface="Calibri" panose="020F0502020204030204" pitchFamily="34" charset="0"/>
                <a:cs typeface="Calibri" panose="020F0502020204030204" pitchFamily="34" charset="0"/>
              </a:rPr>
              <a:t>- complementadas con </a:t>
            </a:r>
            <a:br>
              <a:rPr lang="en-US" sz="1600">
                <a:latin typeface="Calibri" panose="020F0502020204030204" pitchFamily="34" charset="0"/>
                <a:ea typeface="Calibri" panose="020F0502020204030204" pitchFamily="34" charset="0"/>
                <a:cs typeface="Calibri" panose="020F0502020204030204" pitchFamily="34" charset="0"/>
              </a:rPr>
            </a:br>
            <a:r>
              <a:rPr lang="en-US" sz="1600">
                <a:latin typeface="Calibri" panose="020F0502020204030204" pitchFamily="34" charset="0"/>
                <a:ea typeface="Calibri" panose="020F0502020204030204" pitchFamily="34" charset="0"/>
                <a:cs typeface="Calibri" panose="020F0502020204030204" pitchFamily="34" charset="0"/>
              </a:rPr>
              <a:t>datos originales (no ajustados) del Registro Civil para los años más recientes - y opcionalmente para los años anteriores a los datos ajustados. </a:t>
            </a:r>
          </a:p>
          <a:p>
            <a:endParaRPr lang="en-US" sz="1600">
              <a:latin typeface="Calibri" panose="020F0502020204030204" pitchFamily="34" charset="0"/>
              <a:ea typeface="Calibri" panose="020F0502020204030204" pitchFamily="34" charset="0"/>
              <a:cs typeface="Calibri" panose="020F0502020204030204" pitchFamily="34" charset="0"/>
            </a:endParaRPr>
          </a:p>
          <a:p>
            <a:r>
              <a:rPr lang="en-US" sz="1600">
                <a:latin typeface="Calibri" panose="020F0502020204030204" pitchFamily="34" charset="0"/>
                <a:ea typeface="Calibri" panose="020F0502020204030204" pitchFamily="34" charset="0"/>
                <a:cs typeface="Calibri" panose="020F0502020204030204" pitchFamily="34" charset="0"/>
              </a:rPr>
              <a:t>Una vez introducidas 3 series de datos, puede ejecutar ajustes CSAVR alternativos y comparar los resultados.  </a:t>
            </a: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Table 7">
            <a:extLst>
              <a:ext uri="{FF2B5EF4-FFF2-40B4-BE49-F238E27FC236}">
                <a16:creationId xmlns:a16="http://schemas.microsoft.com/office/drawing/2014/main" id="{D5882BAF-9DC5-D803-473F-BC91410BE7F2}"/>
              </a:ext>
            </a:extLst>
          </p:cNvPr>
          <p:cNvGraphicFramePr>
            <a:graphicFrameLocks noGrp="1"/>
          </p:cNvGraphicFramePr>
          <p:nvPr>
            <p:extLst>
              <p:ext uri="{D42A27DB-BD31-4B8C-83A1-F6EECF244321}">
                <p14:modId xmlns:p14="http://schemas.microsoft.com/office/powerpoint/2010/main" val="1946312602"/>
              </p:ext>
            </p:extLst>
          </p:nvPr>
        </p:nvGraphicFramePr>
        <p:xfrm>
          <a:off x="119269" y="3253972"/>
          <a:ext cx="12072731" cy="3291840"/>
        </p:xfrm>
        <a:graphic>
          <a:graphicData uri="http://schemas.openxmlformats.org/drawingml/2006/table">
            <a:tbl>
              <a:tblPr firstRow="1" bandRow="1">
                <a:tableStyleId>{5C22544A-7EE6-4342-B048-85BDC9FD1C3A}</a:tableStyleId>
              </a:tblPr>
              <a:tblGrid>
                <a:gridCol w="1053698">
                  <a:extLst>
                    <a:ext uri="{9D8B030D-6E8A-4147-A177-3AD203B41FA5}">
                      <a16:colId xmlns:a16="http://schemas.microsoft.com/office/drawing/2014/main" val="191684811"/>
                    </a:ext>
                  </a:extLst>
                </a:gridCol>
                <a:gridCol w="7918024">
                  <a:extLst>
                    <a:ext uri="{9D8B030D-6E8A-4147-A177-3AD203B41FA5}">
                      <a16:colId xmlns:a16="http://schemas.microsoft.com/office/drawing/2014/main" val="1315505541"/>
                    </a:ext>
                  </a:extLst>
                </a:gridCol>
                <a:gridCol w="3101009">
                  <a:extLst>
                    <a:ext uri="{9D8B030D-6E8A-4147-A177-3AD203B41FA5}">
                      <a16:colId xmlns:a16="http://schemas.microsoft.com/office/drawing/2014/main" val="4126073755"/>
                    </a:ext>
                  </a:extLst>
                </a:gridCol>
              </a:tblGrid>
              <a:tr h="370840">
                <a:tc>
                  <a:txBody>
                    <a:bodyPr/>
                    <a:lstStyle/>
                    <a:p>
                      <a:r>
                        <a:rPr lang="en-US" sz="1600"/>
                        <a:t>Fuente y </a:t>
                      </a:r>
                      <a:r>
                        <a:rPr lang="en-US" sz="1600" err="1"/>
                        <a:t>uso</a:t>
                      </a:r>
                      <a:r>
                        <a:rPr lang="en-US" sz="1600"/>
                        <a:t> en </a:t>
                      </a:r>
                      <a:r>
                        <a:rPr lang="en-US" sz="1600" err="1"/>
                        <a:t>el</a:t>
                      </a:r>
                      <a:r>
                        <a:rPr lang="en-US" sz="1600"/>
                        <a:t> </a:t>
                      </a:r>
                      <a:r>
                        <a:rPr lang="en-US" sz="1600" err="1"/>
                        <a:t>aujuste</a:t>
                      </a:r>
                      <a:endParaRPr lang="en-CH" sz="1600"/>
                    </a:p>
                  </a:txBody>
                  <a:tcPr/>
                </a:tc>
                <a:tc>
                  <a:txBody>
                    <a:bodyPr/>
                    <a:lstStyle/>
                    <a:p>
                      <a:r>
                        <a:rPr lang="en-US" sz="1600" err="1"/>
                        <a:t>Definición</a:t>
                      </a:r>
                      <a:r>
                        <a:rPr lang="en-US" sz="1600"/>
                        <a:t> y Fuente</a:t>
                      </a:r>
                      <a:endParaRPr lang="en-CH" sz="1600"/>
                    </a:p>
                  </a:txBody>
                  <a:tcPr/>
                </a:tc>
                <a:tc>
                  <a:txBody>
                    <a:bodyPr/>
                    <a:lstStyle/>
                    <a:p>
                      <a:r>
                        <a:rPr lang="en-US" sz="1600"/>
                        <a:t>Disponibilidad de datos: ejemplo</a:t>
                      </a:r>
                      <a:endParaRPr lang="en-CH" sz="1600"/>
                    </a:p>
                  </a:txBody>
                  <a:tcPr/>
                </a:tc>
                <a:extLst>
                  <a:ext uri="{0D108BD9-81ED-4DB2-BD59-A6C34878D82A}">
                    <a16:rowId xmlns:a16="http://schemas.microsoft.com/office/drawing/2014/main" val="1391311330"/>
                  </a:ext>
                </a:extLst>
              </a:tr>
              <a:tr h="370840">
                <a:tc>
                  <a:txBody>
                    <a:bodyPr/>
                    <a:lstStyle/>
                    <a:p>
                      <a:pPr marL="342900" indent="-342900">
                        <a:buAutoNum type="arabicPeriod"/>
                      </a:pPr>
                      <a:r>
                        <a:rPr lang="en-US" sz="1600"/>
                        <a:t>No</a:t>
                      </a:r>
                      <a:endParaRPr lang="en-CH" sz="1600"/>
                    </a:p>
                  </a:txBody>
                  <a:tcPr/>
                </a:tc>
                <a:tc>
                  <a:txBody>
                    <a:bodyPr/>
                    <a:lstStyle/>
                    <a:p>
                      <a:r>
                        <a:rPr lang="en-US" sz="1600" b="1" err="1"/>
                        <a:t>Informes</a:t>
                      </a:r>
                      <a:r>
                        <a:rPr lang="en-US" sz="1600" b="1"/>
                        <a:t> </a:t>
                      </a:r>
                      <a:r>
                        <a:rPr lang="en-US" sz="1600" b="1" err="1"/>
                        <a:t>originales</a:t>
                      </a:r>
                      <a:r>
                        <a:rPr lang="en-US" sz="1600" b="1"/>
                        <a:t> de </a:t>
                      </a:r>
                      <a:r>
                        <a:rPr lang="en-US" sz="1600" b="1" err="1"/>
                        <a:t>defunción</a:t>
                      </a:r>
                      <a:r>
                        <a:rPr lang="en-US" sz="1600" b="1"/>
                        <a:t> </a:t>
                      </a:r>
                      <a:r>
                        <a:rPr lang="en-US" sz="1600" b="1" err="1"/>
                        <a:t>por</a:t>
                      </a:r>
                      <a:r>
                        <a:rPr lang="en-US" sz="1600" b="1"/>
                        <a:t> VIH/SIDA, </a:t>
                      </a:r>
                      <a:r>
                        <a:rPr lang="en-US" sz="1600" err="1"/>
                        <a:t>Registro</a:t>
                      </a:r>
                      <a:r>
                        <a:rPr lang="en-US" sz="1600"/>
                        <a:t> Civil: </a:t>
                      </a:r>
                      <a:r>
                        <a:rPr lang="en-US" sz="1600" err="1"/>
                        <a:t>causas</a:t>
                      </a:r>
                      <a:r>
                        <a:rPr lang="en-US" sz="1600"/>
                        <a:t> de </a:t>
                      </a:r>
                      <a:r>
                        <a:rPr lang="en-US" sz="1600" err="1"/>
                        <a:t>defunción</a:t>
                      </a:r>
                      <a:r>
                        <a:rPr lang="en-US" sz="1600"/>
                        <a:t> "</a:t>
                      </a:r>
                      <a:r>
                        <a:rPr lang="en-US" sz="1600" err="1"/>
                        <a:t>inmediatas</a:t>
                      </a:r>
                      <a:r>
                        <a:rPr lang="en-US" sz="1600"/>
                        <a:t>" e "</a:t>
                      </a:r>
                      <a:r>
                        <a:rPr lang="en-US" sz="1600" err="1"/>
                        <a:t>intermedias</a:t>
                      </a:r>
                      <a:r>
                        <a:rPr lang="en-US" sz="1600"/>
                        <a:t>" - </a:t>
                      </a:r>
                      <a:r>
                        <a:rPr lang="en-US" sz="1600" err="1"/>
                        <a:t>pero</a:t>
                      </a:r>
                      <a:r>
                        <a:rPr lang="en-US" sz="1600"/>
                        <a:t> el VIH/SIDA </a:t>
                      </a:r>
                      <a:r>
                        <a:rPr lang="en-US" sz="1600" err="1"/>
                        <a:t>como</a:t>
                      </a:r>
                      <a:r>
                        <a:rPr lang="en-US" sz="1600"/>
                        <a:t> </a:t>
                      </a:r>
                      <a:r>
                        <a:rPr lang="en-US" sz="1600" b="1"/>
                        <a:t>causa </a:t>
                      </a:r>
                      <a:r>
                        <a:rPr lang="en-US" sz="1600" b="1" err="1"/>
                        <a:t>subyacente</a:t>
                      </a:r>
                      <a:r>
                        <a:rPr lang="en-US" sz="1600" b="1"/>
                        <a:t> </a:t>
                      </a:r>
                      <a:r>
                        <a:rPr lang="en-US" sz="1600"/>
                        <a:t>de </a:t>
                      </a:r>
                      <a:r>
                        <a:rPr lang="en-US" sz="1600" err="1"/>
                        <a:t>defunción</a:t>
                      </a:r>
                      <a:r>
                        <a:rPr lang="en-US" sz="1600"/>
                        <a:t> </a:t>
                      </a:r>
                      <a:r>
                        <a:rPr lang="en-US" sz="1600" err="1"/>
                        <a:t>suele</a:t>
                      </a:r>
                      <a:r>
                        <a:rPr lang="en-US" sz="1600"/>
                        <a:t> </a:t>
                      </a:r>
                      <a:r>
                        <a:rPr lang="en-US" sz="1600" err="1"/>
                        <a:t>estar</a:t>
                      </a:r>
                      <a:r>
                        <a:rPr lang="en-US" sz="1600"/>
                        <a:t> mal </a:t>
                      </a:r>
                      <a:r>
                        <a:rPr lang="en-US" sz="1600" err="1"/>
                        <a:t>caracterizado</a:t>
                      </a:r>
                      <a:r>
                        <a:rPr lang="en-US" sz="1600"/>
                        <a:t>, es </a:t>
                      </a:r>
                      <a:r>
                        <a:rPr lang="en-US" sz="1600" err="1"/>
                        <a:t>decir</a:t>
                      </a:r>
                      <a:r>
                        <a:rPr lang="en-US" sz="1600"/>
                        <a:t>, </a:t>
                      </a:r>
                      <a:r>
                        <a:rPr lang="en-US" sz="1600" b="1" err="1"/>
                        <a:t>infradeclarado</a:t>
                      </a:r>
                      <a:r>
                        <a:rPr lang="en-US" sz="1600" b="1"/>
                        <a:t>.</a:t>
                      </a:r>
                      <a:endParaRPr lang="en-CH" sz="1600" b="1"/>
                    </a:p>
                  </a:txBody>
                  <a:tcPr/>
                </a:tc>
                <a:tc>
                  <a:txBody>
                    <a:bodyPr/>
                    <a:lstStyle/>
                    <a:p>
                      <a:r>
                        <a:rPr lang="en-US" sz="1600"/>
                        <a:t>1988 - 2024</a:t>
                      </a:r>
                      <a:endParaRPr lang="en-CH" sz="1600"/>
                    </a:p>
                  </a:txBody>
                  <a:tcPr/>
                </a:tc>
                <a:extLst>
                  <a:ext uri="{0D108BD9-81ED-4DB2-BD59-A6C34878D82A}">
                    <a16:rowId xmlns:a16="http://schemas.microsoft.com/office/drawing/2014/main" val="2595363537"/>
                  </a:ext>
                </a:extLst>
              </a:tr>
              <a:tr h="413204">
                <a:tc>
                  <a:txBody>
                    <a:bodyPr/>
                    <a:lstStyle/>
                    <a:p>
                      <a:r>
                        <a:rPr lang="en-US" sz="1600"/>
                        <a:t>2. No</a:t>
                      </a:r>
                      <a:endParaRPr lang="en-CH" sz="1600"/>
                    </a:p>
                  </a:txBody>
                  <a:tcPr/>
                </a:tc>
                <a:tc>
                  <a:txBody>
                    <a:bodyPr/>
                    <a:lstStyle/>
                    <a:p>
                      <a:r>
                        <a:rPr lang="en-US" sz="1600"/>
                        <a:t>Conjunto de datos </a:t>
                      </a:r>
                      <a:r>
                        <a:rPr lang="en-US" sz="1600" b="1"/>
                        <a:t>del IHME </a:t>
                      </a:r>
                      <a:r>
                        <a:rPr lang="en-US" sz="1600"/>
                        <a:t>utilizado </a:t>
                      </a:r>
                      <a:r>
                        <a:rPr lang="en-US" sz="1600" b="1"/>
                        <a:t>para la </a:t>
                      </a:r>
                      <a:r>
                        <a:rPr lang="en-US" sz="1600" b="1" i="1"/>
                        <a:t>carga mundial de morbilidad </a:t>
                      </a:r>
                      <a:r>
                        <a:rPr lang="en-US" sz="1600" b="1"/>
                        <a:t>de 2021-22</a:t>
                      </a:r>
                      <a:r>
                        <a:rPr lang="en-US" sz="1600"/>
                        <a:t>, </a:t>
                      </a:r>
                      <a:r>
                        <a:rPr lang="en-US" sz="1600" b="0" err="1"/>
                        <a:t>ajustada</a:t>
                      </a:r>
                      <a:r>
                        <a:rPr lang="en-US" sz="1600" b="0"/>
                        <a:t> para </a:t>
                      </a:r>
                      <a:r>
                        <a:rPr lang="en-US" sz="1600" b="1"/>
                        <a:t>incluir las muertes clasificadas erróneamente </a:t>
                      </a:r>
                      <a:br>
                        <a:rPr lang="en-US" sz="1600" b="1"/>
                      </a:br>
                      <a:r>
                        <a:rPr lang="en-US" sz="1600" b="0"/>
                        <a:t>como otros códigos (incluida la "basura")</a:t>
                      </a:r>
                      <a:endParaRPr lang="en-CH" sz="1600" b="0"/>
                    </a:p>
                  </a:txBody>
                  <a:tcPr/>
                </a:tc>
                <a:tc>
                  <a:txBody>
                    <a:bodyPr/>
                    <a:lstStyle/>
                    <a:p>
                      <a:r>
                        <a:rPr lang="en-US" sz="1600">
                          <a:solidFill>
                            <a:srgbClr val="C00000"/>
                          </a:solidFill>
                        </a:rPr>
                        <a:t>1997 - 2021</a:t>
                      </a:r>
                      <a:endParaRPr lang="en-CH" sz="1600">
                        <a:solidFill>
                          <a:srgbClr val="C00000"/>
                        </a:solidFill>
                      </a:endParaRPr>
                    </a:p>
                  </a:txBody>
                  <a:tcPr/>
                </a:tc>
                <a:extLst>
                  <a:ext uri="{0D108BD9-81ED-4DB2-BD59-A6C34878D82A}">
                    <a16:rowId xmlns:a16="http://schemas.microsoft.com/office/drawing/2014/main" val="4260520707"/>
                  </a:ext>
                </a:extLst>
              </a:tr>
              <a:tr h="222010">
                <a:tc>
                  <a:txBody>
                    <a:bodyPr/>
                    <a:lstStyle/>
                    <a:p>
                      <a:r>
                        <a:rPr lang="en-US" sz="1600" b="1">
                          <a:solidFill>
                            <a:schemeClr val="accent3">
                              <a:lumMod val="50000"/>
                            </a:schemeClr>
                          </a:solidFill>
                        </a:rPr>
                        <a:t>3. </a:t>
                      </a:r>
                      <a:r>
                        <a:rPr lang="en-US" sz="1600" b="1" err="1">
                          <a:solidFill>
                            <a:schemeClr val="accent3">
                              <a:lumMod val="50000"/>
                            </a:schemeClr>
                          </a:solidFill>
                        </a:rPr>
                        <a:t>Sí</a:t>
                      </a:r>
                      <a:endParaRPr lang="en-CH" sz="1600" b="1">
                        <a:solidFill>
                          <a:schemeClr val="accent3">
                            <a:lumMod val="50000"/>
                          </a:schemeClr>
                        </a:solidFill>
                      </a:endParaRPr>
                    </a:p>
                  </a:txBody>
                  <a:tcPr/>
                </a:tc>
                <a:tc>
                  <a:txBody>
                    <a:bodyPr/>
                    <a:lstStyle/>
                    <a:p>
                      <a:r>
                        <a:rPr lang="en-US" sz="1600" b="1">
                          <a:solidFill>
                            <a:schemeClr val="accent3">
                              <a:lumMod val="50000"/>
                            </a:schemeClr>
                          </a:solidFill>
                        </a:rPr>
                        <a:t>Híbrido: IHME ajustado para los años disponibles </a:t>
                      </a:r>
                      <a:br>
                        <a:rPr lang="en-US" sz="1600" b="1">
                          <a:solidFill>
                            <a:schemeClr val="accent3">
                              <a:lumMod val="50000"/>
                            </a:schemeClr>
                          </a:solidFill>
                        </a:rPr>
                      </a:br>
                      <a:r>
                        <a:rPr lang="en-US" sz="1600" b="1">
                          <a:solidFill>
                            <a:schemeClr val="accent3">
                              <a:lumMod val="50000"/>
                            </a:schemeClr>
                          </a:solidFill>
                        </a:rPr>
                        <a:t>+ informes originales para otros años</a:t>
                      </a:r>
                      <a:endParaRPr lang="en-CH" sz="1600" b="1">
                        <a:solidFill>
                          <a:schemeClr val="accent3">
                            <a:lumMod val="50000"/>
                          </a:schemeClr>
                        </a:solidFill>
                      </a:endParaRPr>
                    </a:p>
                  </a:txBody>
                  <a:tcPr/>
                </a:tc>
                <a:tc>
                  <a:txBody>
                    <a:bodyPr/>
                    <a:lstStyle/>
                    <a:p>
                      <a:r>
                        <a:rPr lang="en-US" sz="1600">
                          <a:solidFill>
                            <a:schemeClr val="accent3">
                              <a:lumMod val="50000"/>
                            </a:schemeClr>
                          </a:solidFill>
                        </a:rPr>
                        <a:t>IHME 1997-2021</a:t>
                      </a:r>
                    </a:p>
                    <a:p>
                      <a:r>
                        <a:rPr lang="en-US" sz="1600">
                          <a:solidFill>
                            <a:schemeClr val="accent3">
                              <a:lumMod val="50000"/>
                            </a:schemeClr>
                          </a:solidFill>
                        </a:rPr>
                        <a:t>+ Original (sin ajustar) 2022-24</a:t>
                      </a:r>
                    </a:p>
                    <a:p>
                      <a:r>
                        <a:rPr lang="en-US" sz="1600">
                          <a:solidFill>
                            <a:schemeClr val="accent3">
                              <a:lumMod val="50000"/>
                            </a:schemeClr>
                          </a:solidFill>
                        </a:rPr>
                        <a:t>+ opcionalmente, Original 1988-96</a:t>
                      </a:r>
                      <a:endParaRPr lang="en-CH" sz="1600">
                        <a:solidFill>
                          <a:schemeClr val="accent3">
                            <a:lumMod val="50000"/>
                          </a:schemeClr>
                        </a:solidFill>
                      </a:endParaRPr>
                    </a:p>
                  </a:txBody>
                  <a:tcPr/>
                </a:tc>
                <a:extLst>
                  <a:ext uri="{0D108BD9-81ED-4DB2-BD59-A6C34878D82A}">
                    <a16:rowId xmlns:a16="http://schemas.microsoft.com/office/drawing/2014/main" val="1811039996"/>
                  </a:ext>
                </a:extLst>
              </a:tr>
            </a:tbl>
          </a:graphicData>
        </a:graphic>
      </p:graphicFrame>
    </p:spTree>
    <p:extLst>
      <p:ext uri="{BB962C8B-B14F-4D97-AF65-F5344CB8AC3E}">
        <p14:creationId xmlns:p14="http://schemas.microsoft.com/office/powerpoint/2010/main" val="1820132138"/>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a:xfrm>
            <a:off x="0" y="1123837"/>
            <a:ext cx="3486912" cy="4601183"/>
          </a:xfrm>
        </p:spPr>
        <p:txBody>
          <a:bodyPr vert="horz" lIns="91440" tIns="45720" rIns="91440" bIns="45720" rtlCol="0" anchor="ctr">
            <a:normAutofit/>
          </a:bodyPr>
          <a:lstStyle/>
          <a:p>
            <a:r>
              <a:rPr lang="en-US" err="1">
                <a:solidFill>
                  <a:schemeClr val="bg1"/>
                </a:solidFill>
                <a:latin typeface="Cambria"/>
                <a:ea typeface="Cambria"/>
              </a:rPr>
              <a:t>Nuevos</a:t>
            </a:r>
            <a:r>
              <a:rPr lang="en-US">
                <a:solidFill>
                  <a:schemeClr val="bg1"/>
                </a:solidFill>
                <a:latin typeface="Cambria"/>
                <a:ea typeface="Cambria"/>
              </a:rPr>
              <a:t> </a:t>
            </a:r>
            <a:r>
              <a:rPr lang="en-US" err="1">
                <a:solidFill>
                  <a:schemeClr val="bg1"/>
                </a:solidFill>
                <a:latin typeface="Cambria"/>
                <a:ea typeface="Cambria"/>
              </a:rPr>
              <a:t>diagnósticos</a:t>
            </a:r>
            <a:r>
              <a:rPr lang="en-US">
                <a:solidFill>
                  <a:schemeClr val="bg1"/>
                </a:solidFill>
                <a:latin typeface="Cambria"/>
                <a:ea typeface="Cambria"/>
              </a:rPr>
              <a:t> de </a:t>
            </a:r>
            <a:r>
              <a:rPr lang="en-US" err="1">
                <a:solidFill>
                  <a:schemeClr val="bg1"/>
                </a:solidFill>
                <a:latin typeface="Cambria"/>
                <a:ea typeface="Cambria"/>
              </a:rPr>
              <a:t>casos</a:t>
            </a:r>
            <a:r>
              <a:rPr lang="en-US">
                <a:solidFill>
                  <a:schemeClr val="bg1"/>
                </a:solidFill>
                <a:latin typeface="Cambria"/>
                <a:ea typeface="Cambria"/>
              </a:rPr>
              <a:t> de VIH: </a:t>
            </a:r>
            <a:br>
              <a:rPr lang="en-US">
                <a:latin typeface="Cambria" panose="02040503050406030204" pitchFamily="18" charset="0"/>
                <a:ea typeface="Cambria" panose="02040503050406030204" pitchFamily="18" charset="0"/>
              </a:rPr>
            </a:br>
            <a:r>
              <a:rPr lang="en-US">
                <a:solidFill>
                  <a:schemeClr val="bg1"/>
                </a:solidFill>
                <a:latin typeface="Cambria"/>
                <a:ea typeface="Cambria"/>
              </a:rPr>
              <a:t>Datos </a:t>
            </a:r>
            <a:br>
              <a:rPr lang="en-US">
                <a:solidFill>
                  <a:schemeClr val="bg1"/>
                </a:solidFill>
                <a:latin typeface="Cambria"/>
                <a:ea typeface="Cambria"/>
              </a:rPr>
            </a:br>
            <a:r>
              <a:rPr lang="en-US">
                <a:solidFill>
                  <a:schemeClr val="bg1"/>
                </a:solidFill>
                <a:latin typeface="Cambria"/>
                <a:ea typeface="Cambria"/>
              </a:rPr>
              <a:t>para  CSAVR</a:t>
            </a:r>
          </a:p>
        </p:txBody>
      </p:sp>
      <p:sp>
        <p:nvSpPr>
          <p:cNvPr id="6" name="TextBox 5">
            <a:extLst>
              <a:ext uri="{FF2B5EF4-FFF2-40B4-BE49-F238E27FC236}">
                <a16:creationId xmlns:a16="http://schemas.microsoft.com/office/drawing/2014/main" id="{7080A27A-B45C-407A-8CCF-D944529C2B3F}"/>
              </a:ext>
            </a:extLst>
          </p:cNvPr>
          <p:cNvSpPr txBox="1"/>
          <p:nvPr/>
        </p:nvSpPr>
        <p:spPr>
          <a:xfrm>
            <a:off x="3486912" y="769383"/>
            <a:ext cx="8705088" cy="5609844"/>
          </a:xfrm>
          <a:prstGeom prst="rect">
            <a:avLst/>
          </a:prstGeom>
        </p:spPr>
        <p:txBody>
          <a:bodyPr vert="horz" lIns="91440" tIns="45720" rIns="91440" bIns="45720" rtlCol="0" anchor="ctr">
            <a:normAutofit/>
          </a:bodyPr>
          <a:lstStyle/>
          <a:p>
            <a:pPr indent="-182880">
              <a:lnSpc>
                <a:spcPct val="90000"/>
              </a:lnSpc>
              <a:spcAft>
                <a:spcPts val="600"/>
              </a:spcAft>
              <a:buClr>
                <a:schemeClr val="accent1"/>
              </a:buClr>
              <a:buFont typeface="Wingdings 2" pitchFamily="18" charset="2"/>
              <a:buChar char=""/>
            </a:pPr>
            <a:r>
              <a:rPr lang="en-US" sz="2000" err="1">
                <a:latin typeface="Cambria" panose="02040503050406030204" pitchFamily="18" charset="0"/>
                <a:ea typeface="Cambria" panose="02040503050406030204" pitchFamily="18" charset="0"/>
              </a:rPr>
              <a:t>Sirve</a:t>
            </a:r>
            <a:r>
              <a:rPr lang="en-US" sz="2000">
                <a:latin typeface="Cambria" panose="02040503050406030204" pitchFamily="18" charset="0"/>
                <a:ea typeface="Cambria" panose="02040503050406030204" pitchFamily="18" charset="0"/>
              </a:rPr>
              <a:t> para </a:t>
            </a:r>
            <a:r>
              <a:rPr lang="en-US" sz="2000" err="1">
                <a:latin typeface="Cambria" panose="02040503050406030204" pitchFamily="18" charset="0"/>
                <a:ea typeface="Cambria" panose="02040503050406030204" pitchFamily="18" charset="0"/>
              </a:rPr>
              <a:t>informar</a:t>
            </a:r>
            <a:r>
              <a:rPr lang="en-US" sz="2000">
                <a:latin typeface="Cambria" panose="02040503050406030204" pitchFamily="18" charset="0"/>
                <a:ea typeface="Cambria" panose="02040503050406030204" pitchFamily="18" charset="0"/>
              </a:rPr>
              <a:t>: </a:t>
            </a:r>
          </a:p>
          <a:p>
            <a:pPr marL="285750" indent="-182880">
              <a:lnSpc>
                <a:spcPct val="90000"/>
              </a:lnSpc>
              <a:spcAft>
                <a:spcPts val="600"/>
              </a:spcAft>
              <a:buClr>
                <a:schemeClr val="accent1"/>
              </a:buClr>
              <a:buFont typeface="Wingdings 2" pitchFamily="18" charset="2"/>
              <a:buChar char=""/>
            </a:pPr>
            <a:r>
              <a:rPr lang="en-US" sz="2000">
                <a:latin typeface="Cambria" panose="02040503050406030204" pitchFamily="18" charset="0"/>
                <a:ea typeface="Cambria" panose="02040503050406030204" pitchFamily="18" charset="0"/>
              </a:rPr>
              <a:t>Progreso en </a:t>
            </a:r>
            <a:r>
              <a:rPr lang="en-US" sz="2000" err="1">
                <a:latin typeface="Cambria" panose="02040503050406030204" pitchFamily="18" charset="0"/>
                <a:ea typeface="Cambria" panose="02040503050406030204" pitchFamily="18" charset="0"/>
              </a:rPr>
              <a:t>el</a:t>
            </a:r>
            <a:r>
              <a:rPr lang="en-US" sz="2000">
                <a:latin typeface="Cambria" panose="02040503050406030204" pitchFamily="18" charset="0"/>
                <a:ea typeface="Cambria" panose="02040503050406030204" pitchFamily="18" charset="0"/>
              </a:rPr>
              <a:t> </a:t>
            </a:r>
            <a:r>
              <a:rPr lang="en-US" sz="2000" b="1" err="1">
                <a:latin typeface="Cambria" panose="02040503050406030204" pitchFamily="18" charset="0"/>
                <a:ea typeface="Cambria" panose="02040503050406030204" pitchFamily="18" charset="0"/>
              </a:rPr>
              <a:t>conocimiento</a:t>
            </a:r>
            <a:r>
              <a:rPr lang="en-US" sz="2000" b="1">
                <a:latin typeface="Cambria" panose="02040503050406030204" pitchFamily="18" charset="0"/>
                <a:ea typeface="Cambria" panose="02040503050406030204" pitchFamily="18" charset="0"/>
              </a:rPr>
              <a:t> del </a:t>
            </a:r>
            <a:r>
              <a:rPr lang="en-US" sz="2000" b="1" err="1">
                <a:latin typeface="Cambria" panose="02040503050406030204" pitchFamily="18" charset="0"/>
                <a:ea typeface="Cambria" panose="02040503050406030204" pitchFamily="18" charset="0"/>
              </a:rPr>
              <a:t>estado</a:t>
            </a:r>
            <a:r>
              <a:rPr lang="en-US" sz="2000" b="1">
                <a:latin typeface="Cambria" panose="02040503050406030204" pitchFamily="18" charset="0"/>
                <a:ea typeface="Cambria" panose="02040503050406030204" pitchFamily="18" charset="0"/>
              </a:rPr>
              <a:t> </a:t>
            </a:r>
            <a:r>
              <a:rPr lang="en-US" sz="2000" b="1" err="1">
                <a:latin typeface="Cambria" panose="02040503050406030204" pitchFamily="18" charset="0"/>
                <a:ea typeface="Cambria" panose="02040503050406030204" pitchFamily="18" charset="0"/>
              </a:rPr>
              <a:t>serológico</a:t>
            </a:r>
            <a:r>
              <a:rPr lang="en-US" sz="2000" b="1">
                <a:latin typeface="Cambria" panose="02040503050406030204" pitchFamily="18" charset="0"/>
                <a:ea typeface="Cambria" panose="02040503050406030204" pitchFamily="18" charset="0"/>
              </a:rPr>
              <a:t> </a:t>
            </a:r>
            <a:r>
              <a:rPr lang="en-US" sz="2000" err="1">
                <a:latin typeface="Cambria" panose="02040503050406030204" pitchFamily="18" charset="0"/>
                <a:ea typeface="Cambria" panose="02040503050406030204" pitchFamily="18" charset="0"/>
              </a:rPr>
              <a:t>respecto</a:t>
            </a:r>
            <a:r>
              <a:rPr lang="en-US" sz="2000">
                <a:latin typeface="Cambria" panose="02040503050406030204" pitchFamily="18" charset="0"/>
                <a:ea typeface="Cambria" panose="02040503050406030204" pitchFamily="18" charset="0"/>
              </a:rPr>
              <a:t> al VIH.</a:t>
            </a:r>
          </a:p>
          <a:p>
            <a:pPr marL="285750" indent="-182880">
              <a:lnSpc>
                <a:spcPct val="90000"/>
              </a:lnSpc>
              <a:spcAft>
                <a:spcPts val="600"/>
              </a:spcAft>
              <a:buClr>
                <a:schemeClr val="accent1"/>
              </a:buClr>
              <a:buFont typeface="Wingdings 2" pitchFamily="18" charset="2"/>
              <a:buChar char=""/>
            </a:pPr>
            <a:r>
              <a:rPr lang="en-US" sz="2000" b="1" err="1">
                <a:latin typeface="Cambria" panose="02040503050406030204" pitchFamily="18" charset="0"/>
                <a:ea typeface="Cambria" panose="02040503050406030204" pitchFamily="18" charset="0"/>
              </a:rPr>
              <a:t>Incidencia</a:t>
            </a:r>
            <a:r>
              <a:rPr lang="en-US" sz="2000" b="1">
                <a:latin typeface="Cambria" panose="02040503050406030204" pitchFamily="18" charset="0"/>
                <a:ea typeface="Cambria" panose="02040503050406030204" pitchFamily="18" charset="0"/>
              </a:rPr>
              <a:t> del VIH</a:t>
            </a:r>
            <a:r>
              <a:rPr lang="en-US" sz="2000">
                <a:latin typeface="Cambria" panose="02040503050406030204" pitchFamily="18" charset="0"/>
                <a:ea typeface="Cambria" panose="02040503050406030204" pitchFamily="18" charset="0"/>
              </a:rPr>
              <a:t> en </a:t>
            </a:r>
            <a:r>
              <a:rPr lang="en-US" sz="2000" err="1">
                <a:latin typeface="Cambria" panose="02040503050406030204" pitchFamily="18" charset="0"/>
                <a:ea typeface="Cambria" panose="02040503050406030204" pitchFamily="18" charset="0"/>
              </a:rPr>
              <a:t>años</a:t>
            </a:r>
            <a:r>
              <a:rPr lang="en-US" sz="2000">
                <a:latin typeface="Cambria" panose="02040503050406030204" pitchFamily="18" charset="0"/>
                <a:ea typeface="Cambria" panose="02040503050406030204" pitchFamily="18" charset="0"/>
              </a:rPr>
              <a:t> </a:t>
            </a:r>
            <a:r>
              <a:rPr lang="en-US" sz="2000" err="1">
                <a:latin typeface="Cambria" panose="02040503050406030204" pitchFamily="18" charset="0"/>
                <a:ea typeface="Cambria" panose="02040503050406030204" pitchFamily="18" charset="0"/>
              </a:rPr>
              <a:t>recientes</a:t>
            </a:r>
            <a:r>
              <a:rPr lang="en-US" sz="2000">
                <a:latin typeface="Cambria" panose="02040503050406030204" pitchFamily="18" charset="0"/>
                <a:ea typeface="Cambria" panose="02040503050406030204" pitchFamily="18" charset="0"/>
              </a:rPr>
              <a:t>, </a:t>
            </a:r>
            <a:r>
              <a:rPr lang="en-US" sz="2000" err="1">
                <a:latin typeface="Cambria" panose="02040503050406030204" pitchFamily="18" charset="0"/>
                <a:ea typeface="Cambria" panose="02040503050406030204" pitchFamily="18" charset="0"/>
              </a:rPr>
              <a:t>cuando</a:t>
            </a:r>
            <a:r>
              <a:rPr lang="en-US" sz="2000">
                <a:latin typeface="Cambria" panose="02040503050406030204" pitchFamily="18" charset="0"/>
                <a:ea typeface="Cambria" panose="02040503050406030204" pitchFamily="18" charset="0"/>
              </a:rPr>
              <a:t> las </a:t>
            </a:r>
            <a:r>
              <a:rPr lang="en-US" sz="2000" err="1">
                <a:latin typeface="Cambria" panose="02040503050406030204" pitchFamily="18" charset="0"/>
                <a:ea typeface="Cambria" panose="02040503050406030204" pitchFamily="18" charset="0"/>
              </a:rPr>
              <a:t>muertes</a:t>
            </a:r>
            <a:r>
              <a:rPr lang="en-US" sz="2000">
                <a:latin typeface="Cambria" panose="02040503050406030204" pitchFamily="18" charset="0"/>
                <a:ea typeface="Cambria" panose="02040503050406030204" pitchFamily="18" charset="0"/>
              </a:rPr>
              <a:t>, </a:t>
            </a:r>
            <a:r>
              <a:rPr lang="en-US" sz="2000" err="1">
                <a:latin typeface="Cambria" panose="02040503050406030204" pitchFamily="18" charset="0"/>
                <a:ea typeface="Cambria" panose="02040503050406030204" pitchFamily="18" charset="0"/>
              </a:rPr>
              <a:t>retrasadas</a:t>
            </a:r>
            <a:r>
              <a:rPr lang="en-US" sz="2000">
                <a:latin typeface="Cambria" panose="02040503050406030204" pitchFamily="18" charset="0"/>
                <a:ea typeface="Cambria" panose="02040503050406030204" pitchFamily="18" charset="0"/>
              </a:rPr>
              <a:t> con </a:t>
            </a:r>
            <a:r>
              <a:rPr lang="en-US" sz="2000" err="1">
                <a:latin typeface="Cambria" panose="02040503050406030204" pitchFamily="18" charset="0"/>
                <a:ea typeface="Cambria" panose="02040503050406030204" pitchFamily="18" charset="0"/>
              </a:rPr>
              <a:t>respecto</a:t>
            </a:r>
            <a:r>
              <a:rPr lang="en-US" sz="2000">
                <a:latin typeface="Cambria" panose="02040503050406030204" pitchFamily="18" charset="0"/>
                <a:ea typeface="Cambria" panose="02040503050406030204" pitchFamily="18" charset="0"/>
              </a:rPr>
              <a:t> a la </a:t>
            </a:r>
            <a:r>
              <a:rPr lang="en-US" sz="2000" err="1">
                <a:latin typeface="Cambria" panose="02040503050406030204" pitchFamily="18" charset="0"/>
                <a:ea typeface="Cambria" panose="02040503050406030204" pitchFamily="18" charset="0"/>
              </a:rPr>
              <a:t>infección</a:t>
            </a:r>
            <a:r>
              <a:rPr lang="en-US" sz="2000">
                <a:latin typeface="Cambria" panose="02040503050406030204" pitchFamily="18" charset="0"/>
                <a:ea typeface="Cambria" panose="02040503050406030204" pitchFamily="18" charset="0"/>
              </a:rPr>
              <a:t> y </a:t>
            </a:r>
            <a:r>
              <a:rPr lang="en-US" sz="2000" err="1">
                <a:latin typeface="Cambria" panose="02040503050406030204" pitchFamily="18" charset="0"/>
                <a:ea typeface="Cambria" panose="02040503050406030204" pitchFamily="18" charset="0"/>
              </a:rPr>
              <a:t>el</a:t>
            </a:r>
            <a:r>
              <a:rPr lang="en-US" sz="2000">
                <a:latin typeface="Cambria" panose="02040503050406030204" pitchFamily="18" charset="0"/>
                <a:ea typeface="Cambria" panose="02040503050406030204" pitchFamily="18" charset="0"/>
              </a:rPr>
              <a:t> </a:t>
            </a:r>
            <a:r>
              <a:rPr lang="en-US" sz="2000" err="1">
                <a:latin typeface="Cambria" panose="02040503050406030204" pitchFamily="18" charset="0"/>
                <a:ea typeface="Cambria" panose="02040503050406030204" pitchFamily="18" charset="0"/>
              </a:rPr>
              <a:t>diagnóstico</a:t>
            </a:r>
            <a:r>
              <a:rPr lang="en-US" sz="2000">
                <a:latin typeface="Cambria" panose="02040503050406030204" pitchFamily="18" charset="0"/>
                <a:ea typeface="Cambria" panose="02040503050406030204" pitchFamily="18" charset="0"/>
              </a:rPr>
              <a:t>, son </a:t>
            </a:r>
            <a:r>
              <a:rPr lang="en-US" sz="2000" err="1">
                <a:latin typeface="Cambria" panose="02040503050406030204" pitchFamily="18" charset="0"/>
                <a:ea typeface="Cambria" panose="02040503050406030204" pitchFamily="18" charset="0"/>
              </a:rPr>
              <a:t>menos</a:t>
            </a:r>
            <a:r>
              <a:rPr lang="en-US" sz="2000">
                <a:latin typeface="Cambria" panose="02040503050406030204" pitchFamily="18" charset="0"/>
                <a:ea typeface="Cambria" panose="02040503050406030204" pitchFamily="18" charset="0"/>
              </a:rPr>
              <a:t> </a:t>
            </a:r>
            <a:r>
              <a:rPr lang="en-US" sz="2000" err="1">
                <a:latin typeface="Cambria" panose="02040503050406030204" pitchFamily="18" charset="0"/>
                <a:ea typeface="Cambria" panose="02040503050406030204" pitchFamily="18" charset="0"/>
              </a:rPr>
              <a:t>informativas</a:t>
            </a:r>
            <a:r>
              <a:rPr lang="en-US" sz="2000">
                <a:latin typeface="Cambria" panose="02040503050406030204" pitchFamily="18" charset="0"/>
                <a:ea typeface="Cambria" panose="02040503050406030204" pitchFamily="18" charset="0"/>
              </a:rPr>
              <a:t>.</a:t>
            </a:r>
          </a:p>
          <a:p>
            <a:pPr indent="-182880">
              <a:lnSpc>
                <a:spcPct val="90000"/>
              </a:lnSpc>
              <a:spcAft>
                <a:spcPts val="600"/>
              </a:spcAft>
              <a:buClr>
                <a:schemeClr val="accent1"/>
              </a:buClr>
              <a:buFont typeface="Wingdings 2" pitchFamily="18" charset="2"/>
              <a:buChar char=""/>
            </a:pPr>
            <a:endParaRPr lang="en-US" sz="2000">
              <a:latin typeface="Cambria" panose="02040503050406030204" pitchFamily="18" charset="0"/>
              <a:ea typeface="Cambria" panose="02040503050406030204" pitchFamily="18" charset="0"/>
            </a:endParaRPr>
          </a:p>
          <a:p>
            <a:pPr indent="-182880">
              <a:lnSpc>
                <a:spcPct val="90000"/>
              </a:lnSpc>
              <a:spcAft>
                <a:spcPts val="600"/>
              </a:spcAft>
              <a:buClr>
                <a:schemeClr val="accent1"/>
              </a:buClr>
              <a:buFont typeface="Wingdings 2" pitchFamily="18" charset="2"/>
              <a:buChar char=""/>
            </a:pPr>
            <a:r>
              <a:rPr lang="en-US" sz="2000" err="1">
                <a:latin typeface="Cambria" panose="02040503050406030204" pitchFamily="18" charset="0"/>
                <a:ea typeface="Cambria" panose="02040503050406030204" pitchFamily="18" charset="0"/>
              </a:rPr>
              <a:t>Incluya</a:t>
            </a:r>
            <a:r>
              <a:rPr lang="en-US" sz="2000">
                <a:latin typeface="Cambria" panose="02040503050406030204" pitchFamily="18" charset="0"/>
                <a:ea typeface="Cambria" panose="02040503050406030204" pitchFamily="18" charset="0"/>
              </a:rPr>
              <a:t> </a:t>
            </a:r>
            <a:r>
              <a:rPr lang="en-US" sz="2000" err="1">
                <a:latin typeface="Cambria" panose="02040503050406030204" pitchFamily="18" charset="0"/>
                <a:ea typeface="Cambria" panose="02040503050406030204" pitchFamily="18" charset="0"/>
              </a:rPr>
              <a:t>los</a:t>
            </a:r>
            <a:r>
              <a:rPr lang="en-US" sz="2000">
                <a:latin typeface="Cambria" panose="02040503050406030204" pitchFamily="18" charset="0"/>
                <a:ea typeface="Cambria" panose="02040503050406030204" pitchFamily="18" charset="0"/>
              </a:rPr>
              <a:t> </a:t>
            </a:r>
            <a:r>
              <a:rPr lang="en-US" sz="2000" err="1">
                <a:latin typeface="Cambria" panose="02040503050406030204" pitchFamily="18" charset="0"/>
                <a:ea typeface="Cambria" panose="02040503050406030204" pitchFamily="18" charset="0"/>
              </a:rPr>
              <a:t>diagnósticos</a:t>
            </a:r>
            <a:r>
              <a:rPr lang="en-US" sz="2000">
                <a:latin typeface="Cambria" panose="02040503050406030204" pitchFamily="18" charset="0"/>
                <a:ea typeface="Cambria" panose="02040503050406030204" pitchFamily="18" charset="0"/>
              </a:rPr>
              <a:t> </a:t>
            </a:r>
            <a:r>
              <a:rPr lang="en-US" sz="2000" err="1">
                <a:latin typeface="Cambria" panose="02040503050406030204" pitchFamily="18" charset="0"/>
                <a:ea typeface="Cambria" panose="02040503050406030204" pitchFamily="18" charset="0"/>
              </a:rPr>
              <a:t>nuevos</a:t>
            </a:r>
            <a:r>
              <a:rPr lang="en-US" sz="2000">
                <a:latin typeface="Cambria" panose="02040503050406030204" pitchFamily="18" charset="0"/>
                <a:ea typeface="Cambria" panose="02040503050406030204" pitchFamily="18" charset="0"/>
              </a:rPr>
              <a:t>/</a:t>
            </a:r>
            <a:r>
              <a:rPr lang="en-US" sz="2000" err="1">
                <a:latin typeface="Cambria" panose="02040503050406030204" pitchFamily="18" charset="0"/>
                <a:ea typeface="Cambria" panose="02040503050406030204" pitchFamily="18" charset="0"/>
              </a:rPr>
              <a:t>primeros</a:t>
            </a:r>
            <a:r>
              <a:rPr lang="en-US" sz="2000">
                <a:latin typeface="Cambria" panose="02040503050406030204" pitchFamily="18" charset="0"/>
                <a:ea typeface="Cambria" panose="02040503050406030204" pitchFamily="18" charset="0"/>
              </a:rPr>
              <a:t> entre:</a:t>
            </a:r>
          </a:p>
          <a:p>
            <a:pPr marL="342900" indent="-182880">
              <a:lnSpc>
                <a:spcPct val="90000"/>
              </a:lnSpc>
              <a:spcAft>
                <a:spcPts val="600"/>
              </a:spcAft>
              <a:buClr>
                <a:schemeClr val="accent1"/>
              </a:buClr>
              <a:buFont typeface="Wingdings 2" pitchFamily="18" charset="2"/>
              <a:buChar char=""/>
            </a:pPr>
            <a:r>
              <a:rPr lang="en-US" sz="2000" b="1" err="1">
                <a:latin typeface="Cambria" panose="02040503050406030204" pitchFamily="18" charset="0"/>
                <a:ea typeface="Cambria" panose="02040503050406030204" pitchFamily="18" charset="0"/>
              </a:rPr>
              <a:t>todos</a:t>
            </a:r>
            <a:r>
              <a:rPr lang="en-US" sz="2000" b="1">
                <a:latin typeface="Cambria" panose="02040503050406030204" pitchFamily="18" charset="0"/>
                <a:ea typeface="Cambria" panose="02040503050406030204" pitchFamily="18" charset="0"/>
              </a:rPr>
              <a:t> </a:t>
            </a:r>
            <a:r>
              <a:rPr lang="en-US" sz="2000" b="1" err="1">
                <a:latin typeface="Cambria" panose="02040503050406030204" pitchFamily="18" charset="0"/>
                <a:ea typeface="Cambria" panose="02040503050406030204" pitchFamily="18" charset="0"/>
              </a:rPr>
              <a:t>los</a:t>
            </a:r>
            <a:r>
              <a:rPr lang="en-US" sz="2000" b="1">
                <a:latin typeface="Cambria" panose="02040503050406030204" pitchFamily="18" charset="0"/>
                <a:ea typeface="Cambria" panose="02040503050406030204" pitchFamily="18" charset="0"/>
              </a:rPr>
              <a:t> </a:t>
            </a:r>
            <a:r>
              <a:rPr lang="en-US" sz="2000" b="1" err="1">
                <a:latin typeface="Cambria" panose="02040503050406030204" pitchFamily="18" charset="0"/>
                <a:ea typeface="Cambria" panose="02040503050406030204" pitchFamily="18" charset="0"/>
              </a:rPr>
              <a:t>residentes</a:t>
            </a:r>
            <a:r>
              <a:rPr lang="en-US" sz="2000" b="1">
                <a:latin typeface="Cambria" panose="02040503050406030204" pitchFamily="18" charset="0"/>
                <a:ea typeface="Cambria" panose="02040503050406030204" pitchFamily="18" charset="0"/>
              </a:rPr>
              <a:t> </a:t>
            </a:r>
            <a:r>
              <a:rPr lang="en-US" sz="2000">
                <a:latin typeface="Cambria" panose="02040503050406030204" pitchFamily="18" charset="0"/>
                <a:ea typeface="Cambria" panose="02040503050406030204" pitchFamily="18" charset="0"/>
              </a:rPr>
              <a:t>(población ‘De facto’</a:t>
            </a:r>
            <a:r>
              <a:rPr lang="en-US" sz="2000" i="1">
                <a:latin typeface="Cambria" panose="02040503050406030204" pitchFamily="18" charset="0"/>
                <a:ea typeface="Cambria" panose="02040503050406030204" pitchFamily="18" charset="0"/>
              </a:rPr>
              <a:t> </a:t>
            </a:r>
            <a:r>
              <a:rPr lang="en-US" sz="2000" err="1">
                <a:latin typeface="Cambria" panose="02040503050406030204" pitchFamily="18" charset="0"/>
                <a:ea typeface="Cambria" panose="02040503050406030204" pitchFamily="18" charset="0"/>
              </a:rPr>
              <a:t>completa</a:t>
            </a:r>
            <a:r>
              <a:rPr lang="en-US" sz="2000">
                <a:latin typeface="Cambria" panose="02040503050406030204" pitchFamily="18" charset="0"/>
                <a:ea typeface="Cambria" panose="02040503050406030204" pitchFamily="18" charset="0"/>
              </a:rPr>
              <a:t>) </a:t>
            </a:r>
            <a:br>
              <a:rPr lang="en-US" sz="2000">
                <a:latin typeface="Cambria" panose="02040503050406030204" pitchFamily="18" charset="0"/>
                <a:ea typeface="Cambria" panose="02040503050406030204" pitchFamily="18" charset="0"/>
              </a:rPr>
            </a:br>
            <a:r>
              <a:rPr lang="en-US" sz="2000" err="1">
                <a:latin typeface="Cambria" panose="02040503050406030204" pitchFamily="18" charset="0"/>
                <a:ea typeface="Cambria" panose="02040503050406030204" pitchFamily="18" charset="0"/>
              </a:rPr>
              <a:t>independientemente</a:t>
            </a:r>
            <a:r>
              <a:rPr lang="en-US" sz="2000">
                <a:latin typeface="Cambria" panose="02040503050406030204" pitchFamily="18" charset="0"/>
                <a:ea typeface="Cambria" panose="02040503050406030204" pitchFamily="18" charset="0"/>
              </a:rPr>
              <a:t> de </a:t>
            </a:r>
            <a:r>
              <a:rPr lang="en-US" sz="2000" err="1">
                <a:latin typeface="Cambria" panose="02040503050406030204" pitchFamily="18" charset="0"/>
                <a:ea typeface="Cambria" panose="02040503050406030204" pitchFamily="18" charset="0"/>
              </a:rPr>
              <a:t>su</a:t>
            </a:r>
            <a:r>
              <a:rPr lang="en-US" sz="2000">
                <a:latin typeface="Cambria" panose="02040503050406030204" pitchFamily="18" charset="0"/>
                <a:ea typeface="Cambria" panose="02040503050406030204" pitchFamily="18" charset="0"/>
              </a:rPr>
              <a:t> </a:t>
            </a:r>
            <a:r>
              <a:rPr lang="en-US" sz="2000" err="1">
                <a:latin typeface="Cambria" panose="02040503050406030204" pitchFamily="18" charset="0"/>
                <a:ea typeface="Cambria" panose="02040503050406030204" pitchFamily="18" charset="0"/>
              </a:rPr>
              <a:t>nacionalidad</a:t>
            </a:r>
            <a:r>
              <a:rPr lang="en-US" sz="2000">
                <a:latin typeface="Cambria" panose="02040503050406030204" pitchFamily="18" charset="0"/>
                <a:ea typeface="Cambria" panose="02040503050406030204" pitchFamily="18" charset="0"/>
              </a:rPr>
              <a:t>.</a:t>
            </a:r>
          </a:p>
          <a:p>
            <a:pPr marL="342900" indent="-182880">
              <a:lnSpc>
                <a:spcPct val="90000"/>
              </a:lnSpc>
              <a:spcAft>
                <a:spcPts val="600"/>
              </a:spcAft>
              <a:buClr>
                <a:schemeClr val="accent1"/>
              </a:buClr>
              <a:buFont typeface="Wingdings 2" pitchFamily="18" charset="2"/>
              <a:buChar char=""/>
            </a:pPr>
            <a:r>
              <a:rPr lang="en-US" sz="2000" b="1" err="1">
                <a:latin typeface="Cambria" panose="02040503050406030204" pitchFamily="18" charset="0"/>
                <a:ea typeface="Cambria" panose="02040503050406030204" pitchFamily="18" charset="0"/>
                <a:sym typeface="Wingdings" panose="05000000000000000000" pitchFamily="2" charset="2"/>
              </a:rPr>
              <a:t>inmigrantes</a:t>
            </a:r>
            <a:r>
              <a:rPr lang="en-US" sz="2000" b="1">
                <a:latin typeface="Cambria" panose="02040503050406030204" pitchFamily="18" charset="0"/>
                <a:ea typeface="Cambria" panose="02040503050406030204" pitchFamily="18" charset="0"/>
                <a:sym typeface="Wingdings" panose="05000000000000000000" pitchFamily="2" charset="2"/>
              </a:rPr>
              <a:t> </a:t>
            </a:r>
            <a:r>
              <a:rPr lang="en-US" sz="2000">
                <a:latin typeface="Cambria" panose="02040503050406030204" pitchFamily="18" charset="0"/>
                <a:ea typeface="Cambria" panose="02040503050406030204" pitchFamily="18" charset="0"/>
                <a:sym typeface="Wingdings" panose="05000000000000000000" pitchFamily="2" charset="2"/>
              </a:rPr>
              <a:t>-- </a:t>
            </a:r>
            <a:r>
              <a:rPr lang="en-US" sz="2000" err="1">
                <a:latin typeface="Cambria" panose="02040503050406030204" pitchFamily="18" charset="0"/>
                <a:ea typeface="Cambria" panose="02040503050406030204" pitchFamily="18" charset="0"/>
                <a:sym typeface="Wingdings" panose="05000000000000000000" pitchFamily="2" charset="2"/>
              </a:rPr>
              <a:t>exceptuando</a:t>
            </a:r>
            <a:r>
              <a:rPr lang="en-US" sz="2000">
                <a:latin typeface="Cambria" panose="02040503050406030204" pitchFamily="18" charset="0"/>
                <a:ea typeface="Cambria" panose="02040503050406030204" pitchFamily="18" charset="0"/>
                <a:sym typeface="Wingdings" panose="05000000000000000000" pitchFamily="2" charset="2"/>
              </a:rPr>
              <a:t> </a:t>
            </a:r>
            <a:r>
              <a:rPr lang="en-US" sz="2000" err="1">
                <a:latin typeface="Cambria" panose="02040503050406030204" pitchFamily="18" charset="0"/>
                <a:ea typeface="Cambria" panose="02040503050406030204" pitchFamily="18" charset="0"/>
                <a:sym typeface="Wingdings" panose="05000000000000000000" pitchFamily="2" charset="2"/>
              </a:rPr>
              <a:t>los</a:t>
            </a:r>
            <a:r>
              <a:rPr lang="en-US" sz="2000">
                <a:latin typeface="Cambria" panose="02040503050406030204" pitchFamily="18" charset="0"/>
                <a:ea typeface="Cambria" panose="02040503050406030204" pitchFamily="18" charset="0"/>
                <a:sym typeface="Wingdings" panose="05000000000000000000" pitchFamily="2" charset="2"/>
              </a:rPr>
              <a:t> que </a:t>
            </a:r>
            <a:r>
              <a:rPr lang="en-US" sz="2000" err="1">
                <a:latin typeface="Cambria" panose="02040503050406030204" pitchFamily="18" charset="0"/>
                <a:ea typeface="Cambria" panose="02040503050406030204" pitchFamily="18" charset="0"/>
                <a:sym typeface="Wingdings" panose="05000000000000000000" pitchFamily="2" charset="2"/>
              </a:rPr>
              <a:t>fueran</a:t>
            </a:r>
            <a:r>
              <a:rPr lang="en-US" sz="2000">
                <a:latin typeface="Cambria" panose="02040503050406030204" pitchFamily="18" charset="0"/>
                <a:ea typeface="Cambria" panose="02040503050406030204" pitchFamily="18" charset="0"/>
                <a:sym typeface="Wingdings" panose="05000000000000000000" pitchFamily="2" charset="2"/>
              </a:rPr>
              <a:t> </a:t>
            </a:r>
            <a:r>
              <a:rPr lang="en-US" sz="2000" err="1">
                <a:latin typeface="Cambria" panose="02040503050406030204" pitchFamily="18" charset="0"/>
                <a:ea typeface="Cambria" panose="02040503050406030204" pitchFamily="18" charset="0"/>
                <a:sym typeface="Wingdings" panose="05000000000000000000" pitchFamily="2" charset="2"/>
              </a:rPr>
              <a:t>deportados</a:t>
            </a:r>
            <a:r>
              <a:rPr lang="en-US" sz="2000">
                <a:latin typeface="Cambria" panose="02040503050406030204" pitchFamily="18" charset="0"/>
                <a:ea typeface="Cambria" panose="02040503050406030204" pitchFamily="18" charset="0"/>
                <a:sym typeface="Wingdings" panose="05000000000000000000" pitchFamily="2" charset="2"/>
              </a:rPr>
              <a:t> al </a:t>
            </a:r>
            <a:r>
              <a:rPr lang="en-US" sz="2000" err="1">
                <a:latin typeface="Cambria" panose="02040503050406030204" pitchFamily="18" charset="0"/>
                <a:ea typeface="Cambria" panose="02040503050406030204" pitchFamily="18" charset="0"/>
                <a:sym typeface="Wingdings" panose="05000000000000000000" pitchFamily="2" charset="2"/>
              </a:rPr>
              <a:t>diagnosticarse</a:t>
            </a:r>
            <a:r>
              <a:rPr lang="en-US" sz="2000">
                <a:latin typeface="Cambria" panose="02040503050406030204" pitchFamily="18" charset="0"/>
                <a:ea typeface="Cambria" panose="02040503050406030204" pitchFamily="18" charset="0"/>
                <a:sym typeface="Wingdings" panose="05000000000000000000" pitchFamily="2" charset="2"/>
              </a:rPr>
              <a:t>.</a:t>
            </a:r>
          </a:p>
          <a:p>
            <a:pPr indent="-182880">
              <a:lnSpc>
                <a:spcPct val="90000"/>
              </a:lnSpc>
              <a:spcAft>
                <a:spcPts val="600"/>
              </a:spcAft>
              <a:buClr>
                <a:schemeClr val="accent1"/>
              </a:buClr>
              <a:buFont typeface="Wingdings 2" pitchFamily="18" charset="2"/>
              <a:buChar char=""/>
            </a:pPr>
            <a:endParaRPr lang="en-US" sz="2000">
              <a:latin typeface="Cambria" panose="02040503050406030204" pitchFamily="18" charset="0"/>
              <a:ea typeface="Cambria" panose="02040503050406030204" pitchFamily="18" charset="0"/>
              <a:sym typeface="Wingdings" panose="05000000000000000000" pitchFamily="2" charset="2"/>
            </a:endParaRPr>
          </a:p>
          <a:p>
            <a:pPr indent="-182880">
              <a:lnSpc>
                <a:spcPct val="90000"/>
              </a:lnSpc>
              <a:spcAft>
                <a:spcPts val="600"/>
              </a:spcAft>
              <a:buClr>
                <a:schemeClr val="accent1"/>
              </a:buClr>
              <a:buFont typeface="Wingdings 2" pitchFamily="18" charset="2"/>
              <a:buChar char=""/>
            </a:pPr>
            <a:r>
              <a:rPr lang="en-US" sz="2000" i="1">
                <a:latin typeface="Cambria" panose="02040503050406030204" pitchFamily="18" charset="0"/>
                <a:ea typeface="Cambria" panose="02040503050406030204" pitchFamily="18" charset="0"/>
                <a:sym typeface="Wingdings" panose="05000000000000000000" pitchFamily="2" charset="2"/>
              </a:rPr>
              <a:t>No </a:t>
            </a:r>
            <a:r>
              <a:rPr lang="en-US" sz="2000" err="1">
                <a:latin typeface="Cambria" panose="02040503050406030204" pitchFamily="18" charset="0"/>
                <a:ea typeface="Cambria" panose="02040503050406030204" pitchFamily="18" charset="0"/>
                <a:sym typeface="Wingdings" panose="05000000000000000000" pitchFamily="2" charset="2"/>
              </a:rPr>
              <a:t>incluya</a:t>
            </a:r>
            <a:r>
              <a:rPr lang="en-US" sz="2000">
                <a:latin typeface="Cambria" panose="02040503050406030204" pitchFamily="18" charset="0"/>
                <a:ea typeface="Cambria" panose="02040503050406030204" pitchFamily="18" charset="0"/>
                <a:sym typeface="Wingdings" panose="05000000000000000000" pitchFamily="2" charset="2"/>
              </a:rPr>
              <a:t> </a:t>
            </a:r>
            <a:r>
              <a:rPr lang="en-US" sz="2000" b="1" err="1">
                <a:latin typeface="Cambria" panose="02040503050406030204" pitchFamily="18" charset="0"/>
                <a:ea typeface="Cambria" panose="02040503050406030204" pitchFamily="18" charset="0"/>
                <a:sym typeface="Wingdings" panose="05000000000000000000" pitchFamily="2" charset="2"/>
              </a:rPr>
              <a:t>diagnósticos</a:t>
            </a:r>
            <a:r>
              <a:rPr lang="en-US" sz="2000" b="1">
                <a:latin typeface="Cambria" panose="02040503050406030204" pitchFamily="18" charset="0"/>
                <a:ea typeface="Cambria" panose="02040503050406030204" pitchFamily="18" charset="0"/>
                <a:sym typeface="Wingdings" panose="05000000000000000000" pitchFamily="2" charset="2"/>
              </a:rPr>
              <a:t> </a:t>
            </a:r>
            <a:r>
              <a:rPr lang="en-US" sz="2000" b="1" err="1">
                <a:latin typeface="Cambria" panose="02040503050406030204" pitchFamily="18" charset="0"/>
                <a:ea typeface="Cambria" panose="02040503050406030204" pitchFamily="18" charset="0"/>
                <a:sym typeface="Wingdings" panose="05000000000000000000" pitchFamily="2" charset="2"/>
              </a:rPr>
              <a:t>repetidos</a:t>
            </a:r>
            <a:r>
              <a:rPr lang="en-US" sz="2000">
                <a:latin typeface="Cambria" panose="02040503050406030204" pitchFamily="18" charset="0"/>
                <a:ea typeface="Cambria" panose="02040503050406030204" pitchFamily="18" charset="0"/>
                <a:sym typeface="Wingdings" panose="05000000000000000000" pitchFamily="2" charset="2"/>
              </a:rPr>
              <a:t>.</a:t>
            </a:r>
          </a:p>
          <a:p>
            <a:pPr indent="-182880">
              <a:lnSpc>
                <a:spcPct val="90000"/>
              </a:lnSpc>
              <a:spcAft>
                <a:spcPts val="600"/>
              </a:spcAft>
              <a:buClr>
                <a:schemeClr val="accent1"/>
              </a:buClr>
              <a:buFont typeface="Wingdings 2" pitchFamily="18" charset="2"/>
              <a:buChar char=""/>
            </a:pPr>
            <a:r>
              <a:rPr lang="en-US" sz="2000" err="1">
                <a:latin typeface="Cambria" panose="02040503050406030204" pitchFamily="18" charset="0"/>
                <a:ea typeface="Cambria" panose="02040503050406030204" pitchFamily="18" charset="0"/>
                <a:sym typeface="Wingdings" panose="05000000000000000000" pitchFamily="2" charset="2"/>
              </a:rPr>
              <a:t>Inmigrantes</a:t>
            </a:r>
            <a:r>
              <a:rPr lang="en-US" sz="2000">
                <a:latin typeface="Cambria" panose="02040503050406030204" pitchFamily="18" charset="0"/>
                <a:ea typeface="Cambria" panose="02040503050406030204" pitchFamily="18" charset="0"/>
                <a:sym typeface="Wingdings" panose="05000000000000000000" pitchFamily="2" charset="2"/>
              </a:rPr>
              <a:t> que </a:t>
            </a:r>
            <a:r>
              <a:rPr lang="en-US" sz="2000" err="1">
                <a:latin typeface="Cambria" panose="02040503050406030204" pitchFamily="18" charset="0"/>
                <a:ea typeface="Cambria" panose="02040503050406030204" pitchFamily="18" charset="0"/>
                <a:sym typeface="Wingdings" panose="05000000000000000000" pitchFamily="2" charset="2"/>
              </a:rPr>
              <a:t>entran</a:t>
            </a:r>
            <a:r>
              <a:rPr lang="en-US" sz="2000">
                <a:latin typeface="Cambria" panose="02040503050406030204" pitchFamily="18" charset="0"/>
                <a:ea typeface="Cambria" panose="02040503050406030204" pitchFamily="18" charset="0"/>
                <a:sym typeface="Wingdings" panose="05000000000000000000" pitchFamily="2" charset="2"/>
              </a:rPr>
              <a:t> con </a:t>
            </a:r>
            <a:r>
              <a:rPr lang="en-US" sz="2000" err="1">
                <a:latin typeface="Cambria" panose="02040503050406030204" pitchFamily="18" charset="0"/>
                <a:ea typeface="Cambria" panose="02040503050406030204" pitchFamily="18" charset="0"/>
                <a:sym typeface="Wingdings" panose="05000000000000000000" pitchFamily="2" charset="2"/>
              </a:rPr>
              <a:t>diagnóstico</a:t>
            </a:r>
            <a:r>
              <a:rPr lang="en-US" sz="2000">
                <a:latin typeface="Cambria" panose="02040503050406030204" pitchFamily="18" charset="0"/>
                <a:ea typeface="Cambria" panose="02040503050406030204" pitchFamily="18" charset="0"/>
                <a:sym typeface="Wingdings" panose="05000000000000000000" pitchFamily="2" charset="2"/>
              </a:rPr>
              <a:t> </a:t>
            </a:r>
            <a:r>
              <a:rPr lang="en-US" sz="2000" err="1">
                <a:latin typeface="Cambria" panose="02040503050406030204" pitchFamily="18" charset="0"/>
                <a:ea typeface="Cambria" panose="02040503050406030204" pitchFamily="18" charset="0"/>
                <a:sym typeface="Wingdings" panose="05000000000000000000" pitchFamily="2" charset="2"/>
              </a:rPr>
              <a:t>previo</a:t>
            </a:r>
            <a:r>
              <a:rPr lang="en-US" sz="2000">
                <a:latin typeface="Cambria" panose="02040503050406030204" pitchFamily="18" charset="0"/>
                <a:ea typeface="Cambria" panose="02040503050406030204" pitchFamily="18" charset="0"/>
                <a:sym typeface="Wingdings" panose="05000000000000000000" pitchFamily="2" charset="2"/>
              </a:rPr>
              <a:t> (</a:t>
            </a:r>
            <a:r>
              <a:rPr lang="en-US" sz="2000" err="1">
                <a:latin typeface="Cambria" panose="02040503050406030204" pitchFamily="18" charset="0"/>
                <a:ea typeface="Cambria" panose="02040503050406030204" pitchFamily="18" charset="0"/>
                <a:sym typeface="Wingdings" panose="05000000000000000000" pitchFamily="2" charset="2"/>
              </a:rPr>
              <a:t>positivos</a:t>
            </a:r>
            <a:r>
              <a:rPr lang="en-US" sz="2000">
                <a:latin typeface="Cambria" panose="02040503050406030204" pitchFamily="18" charset="0"/>
                <a:ea typeface="Cambria" panose="02040503050406030204" pitchFamily="18" charset="0"/>
                <a:sym typeface="Wingdings" panose="05000000000000000000" pitchFamily="2" charset="2"/>
              </a:rPr>
              <a:t> </a:t>
            </a:r>
            <a:r>
              <a:rPr lang="en-US" sz="2000" err="1">
                <a:latin typeface="Cambria" panose="02040503050406030204" pitchFamily="18" charset="0"/>
                <a:ea typeface="Cambria" panose="02040503050406030204" pitchFamily="18" charset="0"/>
                <a:sym typeface="Wingdings" panose="05000000000000000000" pitchFamily="2" charset="2"/>
              </a:rPr>
              <a:t>conocidos</a:t>
            </a:r>
            <a:r>
              <a:rPr lang="en-US" sz="2000">
                <a:latin typeface="Cambria" panose="02040503050406030204" pitchFamily="18" charset="0"/>
                <a:ea typeface="Cambria" panose="02040503050406030204" pitchFamily="18" charset="0"/>
                <a:sym typeface="Wingdings" panose="05000000000000000000" pitchFamily="2" charset="2"/>
              </a:rPr>
              <a:t>) </a:t>
            </a:r>
            <a:br>
              <a:rPr lang="en-US" sz="2000">
                <a:latin typeface="Cambria" panose="02040503050406030204" pitchFamily="18" charset="0"/>
                <a:ea typeface="Cambria" panose="02040503050406030204" pitchFamily="18" charset="0"/>
                <a:sym typeface="Wingdings" panose="05000000000000000000" pitchFamily="2" charset="2"/>
              </a:rPr>
            </a:br>
            <a:r>
              <a:rPr lang="en-US" sz="2000">
                <a:latin typeface="Cambria" panose="02040503050406030204" pitchFamily="18" charset="0"/>
                <a:ea typeface="Cambria" panose="02040503050406030204" pitchFamily="18" charset="0"/>
                <a:sym typeface="Wingdings" panose="05000000000000000000" pitchFamily="2" charset="2"/>
              </a:rPr>
              <a:t>	- no </a:t>
            </a:r>
            <a:r>
              <a:rPr lang="en-US" sz="2000" err="1">
                <a:latin typeface="Cambria" panose="02040503050406030204" pitchFamily="18" charset="0"/>
                <a:ea typeface="Cambria" panose="02040503050406030204" pitchFamily="18" charset="0"/>
                <a:sym typeface="Wingdings" panose="05000000000000000000" pitchFamily="2" charset="2"/>
              </a:rPr>
              <a:t>incluir</a:t>
            </a:r>
            <a:r>
              <a:rPr lang="en-US" sz="2000">
                <a:latin typeface="Cambria" panose="02040503050406030204" pitchFamily="18" charset="0"/>
                <a:ea typeface="Cambria" panose="02040503050406030204" pitchFamily="18" charset="0"/>
                <a:sym typeface="Wingdings" panose="05000000000000000000" pitchFamily="2" charset="2"/>
              </a:rPr>
              <a:t> en CSAVR; </a:t>
            </a:r>
            <a:br>
              <a:rPr lang="en-US" sz="2000">
                <a:latin typeface="Cambria" panose="02040503050406030204" pitchFamily="18" charset="0"/>
                <a:ea typeface="Cambria" panose="02040503050406030204" pitchFamily="18" charset="0"/>
                <a:sym typeface="Wingdings" panose="05000000000000000000" pitchFamily="2" charset="2"/>
              </a:rPr>
            </a:br>
            <a:r>
              <a:rPr lang="en-US" sz="2000">
                <a:latin typeface="Cambria" panose="02040503050406030204" pitchFamily="18" charset="0"/>
                <a:ea typeface="Cambria" panose="02040503050406030204" pitchFamily="18" charset="0"/>
                <a:sym typeface="Wingdings" panose="05000000000000000000" pitchFamily="2" charset="2"/>
              </a:rPr>
              <a:t>	</a:t>
            </a:r>
            <a:r>
              <a:rPr lang="en-US" sz="2000" err="1">
                <a:latin typeface="Cambria" panose="02040503050406030204" pitchFamily="18" charset="0"/>
                <a:ea typeface="Cambria" panose="02040503050406030204" pitchFamily="18" charset="0"/>
                <a:sym typeface="Wingdings" panose="05000000000000000000" pitchFamily="2" charset="2"/>
              </a:rPr>
              <a:t>sí</a:t>
            </a:r>
            <a:r>
              <a:rPr lang="en-US" sz="2000">
                <a:latin typeface="Cambria" panose="02040503050406030204" pitchFamily="18" charset="0"/>
                <a:ea typeface="Cambria" panose="02040503050406030204" pitchFamily="18" charset="0"/>
                <a:sym typeface="Wingdings" panose="05000000000000000000" pitchFamily="2" charset="2"/>
              </a:rPr>
              <a:t> </a:t>
            </a:r>
            <a:r>
              <a:rPr lang="en-US" sz="2000" err="1">
                <a:latin typeface="Cambria" panose="02040503050406030204" pitchFamily="18" charset="0"/>
                <a:ea typeface="Cambria" panose="02040503050406030204" pitchFamily="18" charset="0"/>
                <a:sym typeface="Wingdings" panose="05000000000000000000" pitchFamily="2" charset="2"/>
              </a:rPr>
              <a:t>incluirlos</a:t>
            </a:r>
            <a:r>
              <a:rPr lang="en-US" sz="2000">
                <a:latin typeface="Cambria" panose="02040503050406030204" pitchFamily="18" charset="0"/>
                <a:ea typeface="Cambria" panose="02040503050406030204" pitchFamily="18" charset="0"/>
                <a:sym typeface="Wingdings" panose="05000000000000000000" pitchFamily="2" charset="2"/>
              </a:rPr>
              <a:t> en </a:t>
            </a:r>
            <a:r>
              <a:rPr lang="en-US" sz="2000" i="1">
                <a:latin typeface="Cambria" panose="02040503050406030204" pitchFamily="18" charset="0"/>
                <a:ea typeface="Cambria" panose="02040503050406030204" pitchFamily="18" charset="0"/>
                <a:sym typeface="Wingdings" panose="05000000000000000000" pitchFamily="2" charset="2"/>
              </a:rPr>
              <a:t>AIM &gt; </a:t>
            </a:r>
            <a:r>
              <a:rPr lang="en-US" sz="2000" i="1" err="1">
                <a:latin typeface="Cambria" panose="02040503050406030204" pitchFamily="18" charset="0"/>
                <a:ea typeface="Cambria" panose="02040503050406030204" pitchFamily="18" charset="0"/>
                <a:sym typeface="Wingdings" panose="05000000000000000000" pitchFamily="2" charset="2"/>
              </a:rPr>
              <a:t>Migrantes</a:t>
            </a:r>
            <a:r>
              <a:rPr lang="en-US" sz="2000" i="1">
                <a:latin typeface="Cambria" panose="02040503050406030204" pitchFamily="18" charset="0"/>
                <a:ea typeface="Cambria" panose="02040503050406030204" pitchFamily="18" charset="0"/>
                <a:sym typeface="Wingdings" panose="05000000000000000000" pitchFamily="2" charset="2"/>
              </a:rPr>
              <a:t> VIH+  </a:t>
            </a:r>
            <a:r>
              <a:rPr lang="en-US" sz="2000" i="1" err="1">
                <a:latin typeface="Cambria" panose="02040503050406030204" pitchFamily="18" charset="0"/>
                <a:ea typeface="Cambria" panose="02040503050406030204" pitchFamily="18" charset="0"/>
                <a:sym typeface="Wingdings" panose="05000000000000000000" pitchFamily="2" charset="2"/>
              </a:rPr>
              <a:t>por</a:t>
            </a:r>
            <a:r>
              <a:rPr lang="en-US" sz="2000" i="1">
                <a:latin typeface="Cambria" panose="02040503050406030204" pitchFamily="18" charset="0"/>
                <a:ea typeface="Cambria" panose="02040503050406030204" pitchFamily="18" charset="0"/>
                <a:sym typeface="Wingdings" panose="05000000000000000000" pitchFamily="2" charset="2"/>
              </a:rPr>
              <a:t> </a:t>
            </a:r>
            <a:r>
              <a:rPr lang="en-US" sz="2000" i="1" err="1">
                <a:latin typeface="Cambria" panose="02040503050406030204" pitchFamily="18" charset="0"/>
                <a:ea typeface="Cambria" panose="02040503050406030204" pitchFamily="18" charset="0"/>
                <a:sym typeface="Wingdings" panose="05000000000000000000" pitchFamily="2" charset="2"/>
              </a:rPr>
              <a:t>edad</a:t>
            </a:r>
            <a:br>
              <a:rPr lang="en-US" sz="2000" i="1">
                <a:latin typeface="Cambria" panose="02040503050406030204" pitchFamily="18" charset="0"/>
                <a:ea typeface="Cambria" panose="02040503050406030204" pitchFamily="18" charset="0"/>
                <a:sym typeface="Wingdings" panose="05000000000000000000" pitchFamily="2" charset="2"/>
              </a:rPr>
            </a:br>
            <a:r>
              <a:rPr lang="en-US" sz="2000">
                <a:latin typeface="Cambria" panose="02040503050406030204" pitchFamily="18" charset="0"/>
                <a:ea typeface="Cambria" panose="02040503050406030204" pitchFamily="18" charset="0"/>
                <a:sym typeface="Wingdings" panose="05000000000000000000" pitchFamily="2" charset="2"/>
              </a:rPr>
              <a:t>	y </a:t>
            </a:r>
            <a:r>
              <a:rPr lang="en-US" sz="2000" err="1">
                <a:latin typeface="Cambria" panose="02040503050406030204" pitchFamily="18" charset="0"/>
                <a:ea typeface="Cambria" panose="02040503050406030204" pitchFamily="18" charset="0"/>
                <a:sym typeface="Wingdings" panose="05000000000000000000" pitchFamily="2" charset="2"/>
              </a:rPr>
              <a:t>como</a:t>
            </a:r>
            <a:r>
              <a:rPr lang="en-US" sz="2000">
                <a:latin typeface="Cambria" panose="02040503050406030204" pitchFamily="18" charset="0"/>
                <a:ea typeface="Cambria" panose="02040503050406030204" pitchFamily="18" charset="0"/>
                <a:sym typeface="Wingdings" panose="05000000000000000000" pitchFamily="2" charset="2"/>
              </a:rPr>
              <a:t> PVVIH </a:t>
            </a:r>
            <a:r>
              <a:rPr lang="en-US" sz="2000" err="1">
                <a:latin typeface="Cambria" panose="02040503050406030204" pitchFamily="18" charset="0"/>
                <a:ea typeface="Cambria" panose="02040503050406030204" pitchFamily="18" charset="0"/>
                <a:sym typeface="Wingdings" panose="05000000000000000000" pitchFamily="2" charset="2"/>
              </a:rPr>
              <a:t>conociendo</a:t>
            </a:r>
            <a:r>
              <a:rPr lang="en-US" sz="2000">
                <a:latin typeface="Cambria" panose="02040503050406030204" pitchFamily="18" charset="0"/>
                <a:ea typeface="Cambria" panose="02040503050406030204" pitchFamily="18" charset="0"/>
                <a:sym typeface="Wingdings" panose="05000000000000000000" pitchFamily="2" charset="2"/>
              </a:rPr>
              <a:t> </a:t>
            </a:r>
            <a:r>
              <a:rPr lang="en-US" sz="2000" err="1">
                <a:latin typeface="Cambria" panose="02040503050406030204" pitchFamily="18" charset="0"/>
                <a:ea typeface="Cambria" panose="02040503050406030204" pitchFamily="18" charset="0"/>
                <a:sym typeface="Wingdings" panose="05000000000000000000" pitchFamily="2" charset="2"/>
              </a:rPr>
              <a:t>su</a:t>
            </a:r>
            <a:r>
              <a:rPr lang="en-US" sz="2000">
                <a:latin typeface="Cambria" panose="02040503050406030204" pitchFamily="18" charset="0"/>
                <a:ea typeface="Cambria" panose="02040503050406030204" pitchFamily="18" charset="0"/>
                <a:sym typeface="Wingdings" panose="05000000000000000000" pitchFamily="2" charset="2"/>
              </a:rPr>
              <a:t> </a:t>
            </a:r>
            <a:r>
              <a:rPr lang="en-US" sz="2000" err="1">
                <a:latin typeface="Cambria" panose="02040503050406030204" pitchFamily="18" charset="0"/>
                <a:ea typeface="Cambria" panose="02040503050406030204" pitchFamily="18" charset="0"/>
                <a:sym typeface="Wingdings" panose="05000000000000000000" pitchFamily="2" charset="2"/>
              </a:rPr>
              <a:t>estado</a:t>
            </a:r>
            <a:r>
              <a:rPr lang="en-US" sz="2000">
                <a:latin typeface="Cambria" panose="02040503050406030204" pitchFamily="18" charset="0"/>
                <a:ea typeface="Cambria" panose="02040503050406030204" pitchFamily="18" charset="0"/>
                <a:sym typeface="Wingdings" panose="05000000000000000000" pitchFamily="2" charset="2"/>
              </a:rPr>
              <a:t> </a:t>
            </a:r>
            <a:r>
              <a:rPr lang="en-US" sz="2000" err="1">
                <a:latin typeface="Cambria" panose="02040503050406030204" pitchFamily="18" charset="0"/>
                <a:ea typeface="Cambria" panose="02040503050406030204" pitchFamily="18" charset="0"/>
                <a:sym typeface="Wingdings" panose="05000000000000000000" pitchFamily="2" charset="2"/>
              </a:rPr>
              <a:t>serológico</a:t>
            </a:r>
            <a:endParaRPr lang="en-US" sz="2000">
              <a:latin typeface="Cambria" panose="02040503050406030204" pitchFamily="18" charset="0"/>
              <a:ea typeface="Cambria" panose="02040503050406030204" pitchFamily="18" charset="0"/>
              <a:sym typeface="Wingdings" panose="05000000000000000000" pitchFamily="2" charset="2"/>
            </a:endParaRPr>
          </a:p>
        </p:txBody>
      </p:sp>
      <p:pic>
        <p:nvPicPr>
          <p:cNvPr id="3" name="Picture 2">
            <a:extLst>
              <a:ext uri="{FF2B5EF4-FFF2-40B4-BE49-F238E27FC236}">
                <a16:creationId xmlns:a16="http://schemas.microsoft.com/office/drawing/2014/main" id="{AF58385E-BE47-2E96-1793-0102DB2615EC}"/>
              </a:ext>
            </a:extLst>
          </p:cNvPr>
          <p:cNvPicPr>
            <a:picLocks noChangeAspect="1"/>
          </p:cNvPicPr>
          <p:nvPr/>
        </p:nvPicPr>
        <p:blipFill>
          <a:blip r:embed="rId3"/>
          <a:stretch>
            <a:fillRect/>
          </a:stretch>
        </p:blipFill>
        <p:spPr>
          <a:xfrm>
            <a:off x="10208690" y="6164915"/>
            <a:ext cx="1857375" cy="428625"/>
          </a:xfrm>
          <a:prstGeom prst="rect">
            <a:avLst/>
          </a:prstGeom>
        </p:spPr>
      </p:pic>
      <p:pic>
        <p:nvPicPr>
          <p:cNvPr id="4" name="Picture 3">
            <a:extLst>
              <a:ext uri="{FF2B5EF4-FFF2-40B4-BE49-F238E27FC236}">
                <a16:creationId xmlns:a16="http://schemas.microsoft.com/office/drawing/2014/main" id="{2FE286C4-4103-C3FC-1B6B-471BBFD24642}"/>
              </a:ext>
            </a:extLst>
          </p:cNvPr>
          <p:cNvPicPr>
            <a:picLocks noChangeAspect="1"/>
          </p:cNvPicPr>
          <p:nvPr/>
        </p:nvPicPr>
        <p:blipFill>
          <a:blip r:embed="rId4"/>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841257460"/>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a:xfrm>
            <a:off x="0" y="1123837"/>
            <a:ext cx="3440429" cy="4601183"/>
          </a:xfrm>
        </p:spPr>
        <p:txBody>
          <a:bodyPr/>
          <a:lstStyle/>
          <a:p>
            <a:r>
              <a:rPr lang="en-US" b="1"/>
              <a:t>EPP: </a:t>
            </a:r>
            <a:br>
              <a:rPr lang="en-US"/>
            </a:br>
            <a:r>
              <a:rPr lang="en-US" b="1"/>
              <a:t>Actualización de los datos de vigilancia</a:t>
            </a:r>
            <a:endParaRPr lang="en-CH"/>
          </a:p>
        </p:txBody>
      </p:sp>
      <p:sp>
        <p:nvSpPr>
          <p:cNvPr id="3" name="Content Placeholder 2">
            <a:extLst>
              <a:ext uri="{FF2B5EF4-FFF2-40B4-BE49-F238E27FC236}">
                <a16:creationId xmlns:a16="http://schemas.microsoft.com/office/drawing/2014/main" id="{0656480A-8617-45EB-8873-5267D9F83CEB}"/>
              </a:ext>
            </a:extLst>
          </p:cNvPr>
          <p:cNvSpPr>
            <a:spLocks noGrp="1"/>
          </p:cNvSpPr>
          <p:nvPr>
            <p:ph idx="1"/>
          </p:nvPr>
        </p:nvSpPr>
        <p:spPr>
          <a:xfrm>
            <a:off x="3440430" y="-171450"/>
            <a:ext cx="8751570" cy="6285171"/>
          </a:xfrm>
          <a:solidFill>
            <a:schemeClr val="bg1"/>
          </a:solidFill>
        </p:spPr>
        <p:txBody>
          <a:bodyPr>
            <a:normAutofit/>
          </a:bodyPr>
          <a:lstStyle/>
          <a:p>
            <a:pPr marL="457200" indent="-457200">
              <a:buFont typeface="+mj-lt"/>
              <a:buAutoNum type="arabicPeriod"/>
            </a:pPr>
            <a:r>
              <a:rPr lang="en-US">
                <a:solidFill>
                  <a:schemeClr val="tx1"/>
                </a:solidFill>
                <a:latin typeface="Arial" panose="020B0604020202020204" pitchFamily="34" charset="0"/>
                <a:cs typeface="Arial" panose="020B0604020202020204" pitchFamily="34" charset="0"/>
              </a:rPr>
              <a:t>Abra la </a:t>
            </a:r>
            <a:r>
              <a:rPr lang="en-US" b="1" i="1" u="sng">
                <a:solidFill>
                  <a:schemeClr val="tx1"/>
                </a:solidFill>
                <a:latin typeface="Arial" panose="020B0604020202020204" pitchFamily="34" charset="0"/>
                <a:cs typeface="Arial" panose="020B0604020202020204" pitchFamily="34" charset="0"/>
              </a:rPr>
              <a:t>configuración del EPP </a:t>
            </a:r>
            <a:r>
              <a:rPr lang="en-US">
                <a:solidFill>
                  <a:schemeClr val="tx1"/>
                </a:solidFill>
                <a:latin typeface="Arial" panose="020B0604020202020204" pitchFamily="34" charset="0"/>
                <a:cs typeface="Arial" panose="020B0604020202020204" pitchFamily="34" charset="0"/>
              </a:rPr>
              <a:t>y verifique su estructura epidémica</a:t>
            </a:r>
          </a:p>
          <a:p>
            <a:pPr marL="457200" indent="-457200">
              <a:buFont typeface="+mj-lt"/>
              <a:buAutoNum type="arabicPeriod"/>
            </a:pPr>
            <a:r>
              <a:rPr lang="en-US">
                <a:solidFill>
                  <a:schemeClr val="tx1"/>
                </a:solidFill>
                <a:latin typeface="Arial" panose="020B0604020202020204" pitchFamily="34" charset="0"/>
                <a:cs typeface="Arial" panose="020B0604020202020204" pitchFamily="34" charset="0"/>
              </a:rPr>
              <a:t>Revisar y ajustar los </a:t>
            </a:r>
            <a:r>
              <a:rPr lang="en-US" b="1">
                <a:solidFill>
                  <a:schemeClr val="tx1"/>
                </a:solidFill>
                <a:latin typeface="Arial" panose="020B0604020202020204" pitchFamily="34" charset="0"/>
                <a:cs typeface="Arial" panose="020B0604020202020204" pitchFamily="34" charset="0"/>
              </a:rPr>
              <a:t>tamaños de la población nacional </a:t>
            </a:r>
            <a:br>
              <a:rPr lang="en-US">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comparar con los valores regionales</a:t>
            </a:r>
          </a:p>
          <a:p>
            <a:pPr marL="457200" indent="-457200">
              <a:buFont typeface="+mj-lt"/>
              <a:buAutoNum type="arabicPeriod"/>
            </a:pPr>
            <a:r>
              <a:rPr lang="en-US">
                <a:solidFill>
                  <a:schemeClr val="tx1"/>
                </a:solidFill>
                <a:latin typeface="Arial" panose="020B0604020202020204" pitchFamily="34" charset="0"/>
                <a:cs typeface="Arial" panose="020B0604020202020204" pitchFamily="34" charset="0"/>
              </a:rPr>
              <a:t>Revisar el </a:t>
            </a:r>
            <a:r>
              <a:rPr lang="en-US" b="1">
                <a:solidFill>
                  <a:schemeClr val="tx1"/>
                </a:solidFill>
                <a:latin typeface="Arial" panose="020B0604020202020204" pitchFamily="34" charset="0"/>
                <a:cs typeface="Arial" panose="020B0604020202020204" pitchFamily="34" charset="0"/>
              </a:rPr>
              <a:t>porcentaje de hombres </a:t>
            </a:r>
            <a:r>
              <a:rPr lang="en-US">
                <a:solidFill>
                  <a:schemeClr val="tx1"/>
                </a:solidFill>
                <a:latin typeface="Arial" panose="020B0604020202020204" pitchFamily="34" charset="0"/>
                <a:cs typeface="Arial" panose="020B0604020202020204" pitchFamily="34" charset="0"/>
              </a:rPr>
              <a:t>y de </a:t>
            </a:r>
            <a:r>
              <a:rPr lang="en-US" b="1">
                <a:solidFill>
                  <a:schemeClr val="tx1"/>
                </a:solidFill>
                <a:latin typeface="Arial" panose="020B0604020202020204" pitchFamily="34" charset="0"/>
                <a:cs typeface="Arial" panose="020B0604020202020204" pitchFamily="34" charset="0"/>
              </a:rPr>
              <a:t>rotación </a:t>
            </a:r>
            <a:r>
              <a:rPr lang="en-US">
                <a:solidFill>
                  <a:schemeClr val="tx1"/>
                </a:solidFill>
                <a:latin typeface="Arial" panose="020B0604020202020204" pitchFamily="34" charset="0"/>
                <a:cs typeface="Arial" panose="020B0604020202020204" pitchFamily="34" charset="0"/>
              </a:rPr>
              <a:t>en cada población clave</a:t>
            </a:r>
          </a:p>
          <a:p>
            <a:pPr marL="457200" indent="-457200">
              <a:buFont typeface="+mj-lt"/>
              <a:buAutoNum type="arabicPeriod"/>
            </a:pPr>
            <a:r>
              <a:rPr lang="en-US">
                <a:solidFill>
                  <a:schemeClr val="tx1"/>
                </a:solidFill>
                <a:latin typeface="Arial" panose="020B0604020202020204" pitchFamily="34" charset="0"/>
                <a:cs typeface="Arial" panose="020B0604020202020204" pitchFamily="34" charset="0"/>
              </a:rPr>
              <a:t>Abra </a:t>
            </a:r>
            <a:r>
              <a:rPr lang="en-US" b="1">
                <a:solidFill>
                  <a:schemeClr val="tx1"/>
                </a:solidFill>
                <a:latin typeface="Arial" panose="020B0604020202020204" pitchFamily="34" charset="0"/>
                <a:cs typeface="Arial" panose="020B0604020202020204" pitchFamily="34" charset="0"/>
              </a:rPr>
              <a:t>la página de </a:t>
            </a:r>
            <a:r>
              <a:rPr lang="en-US" b="1" i="1" u="sng">
                <a:solidFill>
                  <a:schemeClr val="tx1"/>
                </a:solidFill>
                <a:latin typeface="Arial" panose="020B0604020202020204" pitchFamily="34" charset="0"/>
                <a:cs typeface="Arial" panose="020B0604020202020204" pitchFamily="34" charset="0"/>
              </a:rPr>
              <a:t>datos de vigilancia del EPP </a:t>
            </a:r>
            <a:r>
              <a:rPr lang="en-US">
                <a:solidFill>
                  <a:schemeClr val="tx1"/>
                </a:solidFill>
                <a:latin typeface="Arial" panose="020B0604020202020204" pitchFamily="34" charset="0"/>
                <a:cs typeface="Arial" panose="020B0604020202020204" pitchFamily="34" charset="0"/>
              </a:rPr>
              <a:t>e introduzca nuevos datos de vigilancia de la prevalencia (vigilancia centinela, </a:t>
            </a:r>
            <a:r>
              <a:rPr lang="en-US" err="1">
                <a:solidFill>
                  <a:schemeClr val="tx1"/>
                </a:solidFill>
                <a:latin typeface="Arial" panose="020B0604020202020204" pitchFamily="34" charset="0"/>
                <a:cs typeface="Arial" panose="020B0604020202020204" pitchFamily="34" charset="0"/>
              </a:rPr>
              <a:t>pruebas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rutinarias</a:t>
            </a:r>
            <a:r>
              <a:rPr lang="en-US">
                <a:solidFill>
                  <a:schemeClr val="tx1"/>
                </a:solidFill>
                <a:latin typeface="Arial" panose="020B0604020202020204" pitchFamily="34" charset="0"/>
                <a:cs typeface="Arial" panose="020B0604020202020204" pitchFamily="34" charset="0"/>
              </a:rPr>
              <a:t> en la APN e IBBS)</a:t>
            </a:r>
          </a:p>
          <a:p>
            <a:pPr marL="457200" indent="-457200">
              <a:buFont typeface="+mj-lt"/>
              <a:buAutoNum type="arabicPeriod"/>
            </a:pPr>
            <a:r>
              <a:rPr lang="en-US">
                <a:solidFill>
                  <a:schemeClr val="tx1"/>
                </a:solidFill>
                <a:latin typeface="Arial" panose="020B0604020202020204" pitchFamily="34" charset="0"/>
                <a:cs typeface="Arial" panose="020B0604020202020204" pitchFamily="34" charset="0"/>
              </a:rPr>
              <a:t>Vaya a </a:t>
            </a:r>
            <a:r>
              <a:rPr lang="en-US" b="1" i="1">
                <a:solidFill>
                  <a:schemeClr val="tx1"/>
                </a:solidFill>
                <a:latin typeface="Arial" panose="020B0604020202020204" pitchFamily="34" charset="0"/>
                <a:cs typeface="Arial" panose="020B0604020202020204" pitchFamily="34" charset="0"/>
              </a:rPr>
              <a:t>Encuestas </a:t>
            </a:r>
            <a:r>
              <a:rPr lang="en-US">
                <a:solidFill>
                  <a:schemeClr val="tx1"/>
                </a:solidFill>
                <a:latin typeface="Arial" panose="020B0604020202020204" pitchFamily="34" charset="0"/>
                <a:cs typeface="Arial" panose="020B0604020202020204" pitchFamily="34" charset="0"/>
              </a:rPr>
              <a:t>y actualice con </a:t>
            </a:r>
            <a:r>
              <a:rPr lang="en-US" err="1">
                <a:solidFill>
                  <a:schemeClr val="tx1"/>
                </a:solidFill>
                <a:latin typeface="Arial" panose="020B0604020202020204" pitchFamily="34" charset="0"/>
                <a:cs typeface="Arial" panose="020B0604020202020204" pitchFamily="34" charset="0"/>
              </a:rPr>
              <a:t>nuevas</a:t>
            </a:r>
            <a:r>
              <a:rPr lang="en-US">
                <a:solidFill>
                  <a:schemeClr val="tx1"/>
                </a:solidFill>
                <a:latin typeface="Arial" panose="020B0604020202020204" pitchFamily="34" charset="0"/>
                <a:cs typeface="Arial" panose="020B0604020202020204" pitchFamily="34" charset="0"/>
              </a:rPr>
              <a:t> encuestas disponibles</a:t>
            </a:r>
          </a:p>
          <a:p>
            <a:pPr marL="457200" indent="-457200">
              <a:buFont typeface="+mj-lt"/>
              <a:buAutoNum type="arabicPeriod"/>
            </a:pPr>
            <a:r>
              <a:rPr lang="en-US">
                <a:solidFill>
                  <a:schemeClr val="bg1">
                    <a:lumMod val="50000"/>
                  </a:schemeClr>
                </a:solidFill>
                <a:latin typeface="Arial" panose="020B0604020202020204" pitchFamily="34" charset="0"/>
                <a:cs typeface="Arial" panose="020B0604020202020204" pitchFamily="34" charset="0"/>
              </a:rPr>
              <a:t>Revise las entradas en la página de datos externos sobre el VIH</a:t>
            </a:r>
          </a:p>
        </p:txBody>
      </p:sp>
    </p:spTree>
    <p:extLst>
      <p:ext uri="{BB962C8B-B14F-4D97-AF65-F5344CB8AC3E}">
        <p14:creationId xmlns:p14="http://schemas.microsoft.com/office/powerpoint/2010/main" val="549158076"/>
      </p:ext>
    </p:extLst>
  </p:cSld>
  <p:clrMapOvr>
    <a:masterClrMapping/>
  </p:clrMapOvr>
  <mc:AlternateContent xmlns:mc="http://schemas.openxmlformats.org/markup-compatibility/2006">
    <mc:Choice xmlns:p14="http://schemas.microsoft.com/office/powerpoint/2010/main" Requires="p14">
      <p:transition p14:dur="0" advTm="8255000"/>
    </mc:Choice>
    <mc:Fallback>
      <p:transition advTm="8255000"/>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MediaLengthInSeconds xmlns="288ef829-98c5-46d1-83dc-c2ef7c814da2" xsi:nil="true"/>
    <SharedWithUsers xmlns="2ddeef39-65d3-4660-94f2-f063f949c57e">
      <UserInfo>
        <DisplayName>Robert Glaubius</DisplayName>
        <AccountId>5514</AccountId>
        <AccountType/>
      </UserInfo>
      <UserInfo>
        <DisplayName>SABIN, Keith</DisplayName>
        <AccountId>25</AccountId>
        <AccountType/>
      </UserInfo>
      <UserInfo>
        <DisplayName>WANYEKI, Ian</DisplayName>
        <AccountId>197</AccountId>
        <AccountType/>
      </UserInfo>
      <UserInfo>
        <DisplayName>KORENROMP, Eline Louise</DisplayName>
        <AccountId>7579</AccountId>
        <AccountType/>
      </UserInfo>
      <UserInfo>
        <DisplayName>Guy Mahiane</DisplayName>
        <AccountId>5635</AccountId>
        <AccountType/>
      </UserInfo>
      <UserInfo>
        <DisplayName>MAHY, Mary</DisplayName>
        <AccountId>20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B89F26-0F68-40FE-BA5E-A4CD92150F80}"/>
</file>

<file path=customXml/itemProps2.xml><?xml version="1.0" encoding="utf-8"?>
<ds:datastoreItem xmlns:ds="http://schemas.openxmlformats.org/officeDocument/2006/customXml" ds:itemID="{1D94F3E5-9355-45E1-AEBF-E2A170E9424C}">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E3CABA-6EB2-46BF-AEBF-59952188780E}">
  <ds:schemaRefs>
    <ds:schemaRef ds:uri="http://schemas.microsoft.com/sharepoint/v3/contenttype/fo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27</Slides>
  <Notes>27</Notes>
  <HiddenSlides>5</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Frame</vt:lpstr>
      <vt:lpstr>Datos de vigilancia: Nuevos casos, muertes por VIH/SIDA y CD4 para CSAVR,  Vigilancia centinela y prevalencia de las pruebas rutinarias del programa   para el EPP</vt:lpstr>
      <vt:lpstr>Abra su archivo 2025  Compruebe que la opción Incidencia está ajustada en EPP, o CSAVR</vt:lpstr>
      <vt:lpstr>CSAVR: ¿Qué indicadores ajustar?</vt:lpstr>
      <vt:lpstr>Introducir/Editar los datos de vigilancia en CSAVR</vt:lpstr>
      <vt:lpstr>Muertes por sida: Datos de calidad para ajustar el CSAVR</vt:lpstr>
      <vt:lpstr>Muertes por sida para CSAVR: introduzca y compare estimaciones entre hasta 3 series de datos</vt:lpstr>
      <vt:lpstr>Muertes por sida para ajustar: Datos ajustados del IHME y/o Registro Civil original</vt:lpstr>
      <vt:lpstr>Nuevos diagnósticos de casos de VIH:  Datos  para  CSAVR</vt:lpstr>
      <vt:lpstr>EPP:  Actualización de los datos de vigilancia</vt:lpstr>
      <vt:lpstr>Configuración del EPP  Verá  uno de estos tres mensajes</vt:lpstr>
      <vt:lpstr>Configuración del EPP: la página Definir Epi   Revise la estructura epidémica y  características de la subpoblación </vt:lpstr>
      <vt:lpstr>Configuración del EPP: página  Definir Pops 3 cosas clave configuradas, para cada subpoblación:</vt:lpstr>
      <vt:lpstr>Configuración del EPP: Página "Definir Pops  La pestaña "% Masculino y Rotación":</vt:lpstr>
      <vt:lpstr>Configuración del EPP: página Definir Pops  Si la población nacional ha cambiado (por ejemplo, a WPP 2024) , utilice  'Ajustar a población cambiada'</vt:lpstr>
      <vt:lpstr>Configuración del EPP: página  Definir Pops  Si el año final ha cambiado, utilice también  'Ajustar a la población cambiada'</vt:lpstr>
      <vt:lpstr>Comparar las estimaciones del tamaño de la población en EPP con las medianas regionales, como "puntos de referencia"</vt:lpstr>
      <vt:lpstr>A continuación, actualice los datos de vigilancia y prevalencia de las encuestas  </vt:lpstr>
      <vt:lpstr>EPP: página de Datos VIH</vt:lpstr>
      <vt:lpstr>EPP: página de datos VIH  Todos los datos se introducen como prevalencia (%) y tamaño de la muestra (N)  Puede copiar y pegar desde Excel (Ctrl-C, Ctrl-V)</vt:lpstr>
      <vt:lpstr>En las epidemias concentradas, la mayoría de los datos se introducen en modo de Vigilancia Centinela (VCV)</vt:lpstr>
      <vt:lpstr>Antes de introducir los datos de las pruebas rutinarias de APN en EPP para las "mujeres remanentes", revíselos en Estadísticas del programa &gt; pestaña  Pruebas de APN</vt:lpstr>
      <vt:lpstr>Comprenda los datos que utiliza  Preste atención al análisis de la calidad de los datos  Introduzca sólo datos de calidad en EPP: determinará sus tendencias nacionales</vt:lpstr>
      <vt:lpstr>Documentar las fuentes y cualquier cambio en la selección de datos, en el campo Fuente</vt:lpstr>
      <vt:lpstr>Introduzca datos de cualquier encuesta en la página Encuestas del EPP  Raramente disponible en epidemias concentradas:  1. Encuestas generales de población son difíciles  cuando la prevalencia es baja  2. IBBS y otras encuestas de población clave no suelen ser representativas  a nivel nacional</vt:lpstr>
      <vt:lpstr>Para introducir  nuevos datos de  encuestas        </vt:lpstr>
      <vt:lpstr>Página VIH externo  para añadir infecciones por VIH procedentes de fuentes externas, no incluidas en ninguna de las poblaciones (con datos de prevalencia) en la configuración del EPP.</vt:lpstr>
      <vt:lpstr>¿Y si aún están pendientes los datos definitivos de todo el año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docId:ED2C95585F0F003BE4F1B51D191EE884</cp:keywords>
  <cp:revision>1</cp:revision>
  <dcterms:created xsi:type="dcterms:W3CDTF">2020-10-27T09:55:01Z</dcterms:created>
  <dcterms:modified xsi:type="dcterms:W3CDTF">2025-02-03T15:40:27Z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