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50"/>
  </p:notesMasterIdLst>
  <p:sldIdLst>
    <p:sldId id="256" r:id="rId5"/>
    <p:sldId id="299" r:id="rId6"/>
    <p:sldId id="300" r:id="rId7"/>
    <p:sldId id="302" r:id="rId8"/>
    <p:sldId id="313" r:id="rId9"/>
    <p:sldId id="260" r:id="rId10"/>
    <p:sldId id="272" r:id="rId11"/>
    <p:sldId id="312" r:id="rId12"/>
    <p:sldId id="309" r:id="rId13"/>
    <p:sldId id="310" r:id="rId14"/>
    <p:sldId id="311" r:id="rId15"/>
    <p:sldId id="268" r:id="rId16"/>
    <p:sldId id="301" r:id="rId17"/>
    <p:sldId id="303" r:id="rId18"/>
    <p:sldId id="304" r:id="rId19"/>
    <p:sldId id="278" r:id="rId20"/>
    <p:sldId id="282" r:id="rId21"/>
    <p:sldId id="296" r:id="rId22"/>
    <p:sldId id="284" r:id="rId23"/>
    <p:sldId id="259" r:id="rId24"/>
    <p:sldId id="265" r:id="rId25"/>
    <p:sldId id="266" r:id="rId26"/>
    <p:sldId id="261" r:id="rId27"/>
    <p:sldId id="262" r:id="rId28"/>
    <p:sldId id="263" r:id="rId29"/>
    <p:sldId id="264" r:id="rId30"/>
    <p:sldId id="285" r:id="rId31"/>
    <p:sldId id="294" r:id="rId32"/>
    <p:sldId id="297" r:id="rId33"/>
    <p:sldId id="286" r:id="rId34"/>
    <p:sldId id="287" r:id="rId35"/>
    <p:sldId id="267" r:id="rId36"/>
    <p:sldId id="288" r:id="rId37"/>
    <p:sldId id="269" r:id="rId38"/>
    <p:sldId id="289" r:id="rId39"/>
    <p:sldId id="290" r:id="rId40"/>
    <p:sldId id="291" r:id="rId41"/>
    <p:sldId id="292" r:id="rId42"/>
    <p:sldId id="293" r:id="rId43"/>
    <p:sldId id="306" r:id="rId44"/>
    <p:sldId id="308" r:id="rId45"/>
    <p:sldId id="1181" r:id="rId46"/>
    <p:sldId id="307" r:id="rId47"/>
    <p:sldId id="1182" r:id="rId48"/>
    <p:sldId id="275"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C4"/>
    <a:srgbClr val="006600"/>
    <a:srgbClr val="008080"/>
    <a:srgbClr val="8E008E"/>
    <a:srgbClr val="FF66FF"/>
    <a:srgbClr val="FF1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736A29-783E-72D4-1089-FE61A41F9399}" v="100" dt="2025-01-30T16:09:01.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BY, Ehounoud Pascal" userId="S::ebye@unaids.org::ccc05fd7-08ed-4ef4-bae5-17d70c2ff906" providerId="AD" clId="Web-{A2736A29-783E-72D4-1089-FE61A41F9399}"/>
    <pc:docChg chg="modSld">
      <pc:chgData name="EBY, Ehounoud Pascal" userId="S::ebye@unaids.org::ccc05fd7-08ed-4ef4-bae5-17d70c2ff906" providerId="AD" clId="Web-{A2736A29-783E-72D4-1089-FE61A41F9399}" dt="2025-01-30T16:09:01.252" v="71" actId="20577"/>
      <pc:docMkLst>
        <pc:docMk/>
      </pc:docMkLst>
      <pc:sldChg chg="modSp">
        <pc:chgData name="EBY, Ehounoud Pascal" userId="S::ebye@unaids.org::ccc05fd7-08ed-4ef4-bae5-17d70c2ff906" providerId="AD" clId="Web-{A2736A29-783E-72D4-1089-FE61A41F9399}" dt="2025-01-30T16:06:48.510" v="59" actId="14100"/>
        <pc:sldMkLst>
          <pc:docMk/>
          <pc:sldMk cId="1458508212" sldId="307"/>
        </pc:sldMkLst>
        <pc:spChg chg="mod">
          <ac:chgData name="EBY, Ehounoud Pascal" userId="S::ebye@unaids.org::ccc05fd7-08ed-4ef4-bae5-17d70c2ff906" providerId="AD" clId="Web-{A2736A29-783E-72D4-1089-FE61A41F9399}" dt="2025-01-30T16:06:48.510" v="59" actId="14100"/>
          <ac:spMkLst>
            <pc:docMk/>
            <pc:sldMk cId="1458508212" sldId="307"/>
            <ac:spMk id="5" creationId="{DB7C8503-8202-83A5-93CA-B9841F397EC0}"/>
          </ac:spMkLst>
        </pc:spChg>
      </pc:sldChg>
      <pc:sldChg chg="modSp">
        <pc:chgData name="EBY, Ehounoud Pascal" userId="S::ebye@unaids.org::ccc05fd7-08ed-4ef4-bae5-17d70c2ff906" providerId="AD" clId="Web-{A2736A29-783E-72D4-1089-FE61A41F9399}" dt="2025-01-30T16:08:26.734" v="67" actId="20577"/>
        <pc:sldMkLst>
          <pc:docMk/>
          <pc:sldMk cId="549810997" sldId="308"/>
        </pc:sldMkLst>
        <pc:spChg chg="mod">
          <ac:chgData name="EBY, Ehounoud Pascal" userId="S::ebye@unaids.org::ccc05fd7-08ed-4ef4-bae5-17d70c2ff906" providerId="AD" clId="Web-{A2736A29-783E-72D4-1089-FE61A41F9399}" dt="2025-01-30T16:02:05.055" v="55" actId="20577"/>
          <ac:spMkLst>
            <pc:docMk/>
            <pc:sldMk cId="549810997" sldId="308"/>
            <ac:spMk id="2" creationId="{87BAAA79-F89D-FDBC-CC88-2DCD916FB3EB}"/>
          </ac:spMkLst>
        </pc:spChg>
        <pc:spChg chg="mod">
          <ac:chgData name="EBY, Ehounoud Pascal" userId="S::ebye@unaids.org::ccc05fd7-08ed-4ef4-bae5-17d70c2ff906" providerId="AD" clId="Web-{A2736A29-783E-72D4-1089-FE61A41F9399}" dt="2025-01-30T16:08:26.734" v="67" actId="20577"/>
          <ac:spMkLst>
            <pc:docMk/>
            <pc:sldMk cId="549810997" sldId="308"/>
            <ac:spMk id="6" creationId="{CD24EEDE-74F2-DE8E-E9C1-EBFD4C31B60D}"/>
          </ac:spMkLst>
        </pc:spChg>
      </pc:sldChg>
      <pc:sldChg chg="modSp">
        <pc:chgData name="EBY, Ehounoud Pascal" userId="S::ebye@unaids.org::ccc05fd7-08ed-4ef4-bae5-17d70c2ff906" providerId="AD" clId="Web-{A2736A29-783E-72D4-1089-FE61A41F9399}" dt="2025-01-30T16:08:46.282" v="70" actId="20577"/>
        <pc:sldMkLst>
          <pc:docMk/>
          <pc:sldMk cId="2112640332" sldId="1181"/>
        </pc:sldMkLst>
        <pc:spChg chg="mod">
          <ac:chgData name="EBY, Ehounoud Pascal" userId="S::ebye@unaids.org::ccc05fd7-08ed-4ef4-bae5-17d70c2ff906" providerId="AD" clId="Web-{A2736A29-783E-72D4-1089-FE61A41F9399}" dt="2025-01-30T16:08:46.282" v="70" actId="20577"/>
          <ac:spMkLst>
            <pc:docMk/>
            <pc:sldMk cId="2112640332" sldId="1181"/>
            <ac:spMk id="2" creationId="{B1EDE085-FDCC-46C9-6F0F-B6DEDD50E3A9}"/>
          </ac:spMkLst>
        </pc:spChg>
        <pc:spChg chg="mod">
          <ac:chgData name="EBY, Ehounoud Pascal" userId="S::ebye@unaids.org::ccc05fd7-08ed-4ef4-bae5-17d70c2ff906" providerId="AD" clId="Web-{A2736A29-783E-72D4-1089-FE61A41F9399}" dt="2025-01-30T16:02:22.603" v="57" actId="20577"/>
          <ac:spMkLst>
            <pc:docMk/>
            <pc:sldMk cId="2112640332" sldId="1181"/>
            <ac:spMk id="3" creationId="{43DDDAA8-CEAD-81EC-F451-73464083DCBB}"/>
          </ac:spMkLst>
        </pc:spChg>
      </pc:sldChg>
      <pc:sldChg chg="modSp">
        <pc:chgData name="EBY, Ehounoud Pascal" userId="S::ebye@unaids.org::ccc05fd7-08ed-4ef4-bae5-17d70c2ff906" providerId="AD" clId="Web-{A2736A29-783E-72D4-1089-FE61A41F9399}" dt="2025-01-30T16:09:01.252" v="71" actId="20577"/>
        <pc:sldMkLst>
          <pc:docMk/>
          <pc:sldMk cId="2522676449" sldId="1182"/>
        </pc:sldMkLst>
        <pc:spChg chg="mod">
          <ac:chgData name="EBY, Ehounoud Pascal" userId="S::ebye@unaids.org::ccc05fd7-08ed-4ef4-bae5-17d70c2ff906" providerId="AD" clId="Web-{A2736A29-783E-72D4-1089-FE61A41F9399}" dt="2025-01-30T16:09:01.252" v="71" actId="20577"/>
          <ac:spMkLst>
            <pc:docMk/>
            <pc:sldMk cId="2522676449" sldId="1182"/>
            <ac:spMk id="2" creationId="{FD84858B-BFD8-66FC-F493-8768CAD76329}"/>
          </ac:spMkLst>
        </pc:spChg>
        <pc:spChg chg="mod">
          <ac:chgData name="EBY, Ehounoud Pascal" userId="S::ebye@unaids.org::ccc05fd7-08ed-4ef4-bae5-17d70c2ff906" providerId="AD" clId="Web-{A2736A29-783E-72D4-1089-FE61A41F9399}" dt="2025-01-30T16:00:56.989" v="52" actId="20577"/>
          <ac:spMkLst>
            <pc:docMk/>
            <pc:sldMk cId="2522676449" sldId="1182"/>
            <ac:spMk id="3" creationId="{DFDA59CD-2095-AD7B-8F9D-19319D12BE98}"/>
          </ac:spMkLst>
        </pc:spChg>
      </pc:sldChg>
    </pc:docChg>
  </pc:docChgLst>
  <pc:docChgLst>
    <pc:chgData name="EBY, Ehounoud Pascal" userId="S::ebye@unaids.org::ccc05fd7-08ed-4ef4-bae5-17d70c2ff906" providerId="AD" clId="Web-{23A63FCA-F39F-8C88-CF71-7E8CE2EB980B}"/>
    <pc:docChg chg="modSld">
      <pc:chgData name="EBY, Ehounoud Pascal" userId="S::ebye@unaids.org::ccc05fd7-08ed-4ef4-bae5-17d70c2ff906" providerId="AD" clId="Web-{23A63FCA-F39F-8C88-CF71-7E8CE2EB980B}" dt="2025-01-27T20:46:29.157" v="19" actId="20577"/>
      <pc:docMkLst>
        <pc:docMk/>
      </pc:docMkLst>
      <pc:sldChg chg="modSp">
        <pc:chgData name="EBY, Ehounoud Pascal" userId="S::ebye@unaids.org::ccc05fd7-08ed-4ef4-bae5-17d70c2ff906" providerId="AD" clId="Web-{23A63FCA-F39F-8C88-CF71-7E8CE2EB980B}" dt="2025-01-27T20:45:52.749" v="2" actId="20577"/>
        <pc:sldMkLst>
          <pc:docMk/>
          <pc:sldMk cId="100137037" sldId="256"/>
        </pc:sldMkLst>
        <pc:spChg chg="mod">
          <ac:chgData name="EBY, Ehounoud Pascal" userId="S::ebye@unaids.org::ccc05fd7-08ed-4ef4-bae5-17d70c2ff906" providerId="AD" clId="Web-{23A63FCA-F39F-8C88-CF71-7E8CE2EB980B}" dt="2025-01-27T20:45:52.749" v="2" actId="20577"/>
          <ac:spMkLst>
            <pc:docMk/>
            <pc:sldMk cId="100137037" sldId="256"/>
            <ac:spMk id="2" creationId="{FBF8752D-0820-4F35-9D5D-B9D345CC6D3E}"/>
          </ac:spMkLst>
        </pc:spChg>
      </pc:sldChg>
      <pc:sldChg chg="modSp">
        <pc:chgData name="EBY, Ehounoud Pascal" userId="S::ebye@unaids.org::ccc05fd7-08ed-4ef4-bae5-17d70c2ff906" providerId="AD" clId="Web-{23A63FCA-F39F-8C88-CF71-7E8CE2EB980B}" dt="2025-01-27T20:46:29.157" v="19" actId="20577"/>
        <pc:sldMkLst>
          <pc:docMk/>
          <pc:sldMk cId="3605257249" sldId="299"/>
        </pc:sldMkLst>
        <pc:spChg chg="mod">
          <ac:chgData name="EBY, Ehounoud Pascal" userId="S::ebye@unaids.org::ccc05fd7-08ed-4ef4-bae5-17d70c2ff906" providerId="AD" clId="Web-{23A63FCA-F39F-8C88-CF71-7E8CE2EB980B}" dt="2025-01-27T20:46:29.157" v="19" actId="20577"/>
          <ac:spMkLst>
            <pc:docMk/>
            <pc:sldMk cId="3605257249" sldId="299"/>
            <ac:spMk id="3" creationId="{9FE7A77F-578A-11A1-35CA-2AA06A672A2A}"/>
          </ac:spMkLst>
        </pc:spChg>
      </pc:sldChg>
    </pc:docChg>
  </pc:docChgLst>
  <pc:docChgLst>
    <pc:chgData name="EBY, Ehounoud Pascal" userId="ccc05fd7-08ed-4ef4-bae5-17d70c2ff906" providerId="ADAL" clId="{269A7BC4-2A93-4D28-8B3F-0B9BFB13E3B2}"/>
    <pc:docChg chg="undo custSel modSld">
      <pc:chgData name="EBY, Ehounoud Pascal" userId="ccc05fd7-08ed-4ef4-bae5-17d70c2ff906" providerId="ADAL" clId="{269A7BC4-2A93-4D28-8B3F-0B9BFB13E3B2}" dt="2025-01-27T23:37:07.469" v="573" actId="20577"/>
      <pc:docMkLst>
        <pc:docMk/>
      </pc:docMkLst>
      <pc:sldChg chg="modSp mod">
        <pc:chgData name="EBY, Ehounoud Pascal" userId="ccc05fd7-08ed-4ef4-bae5-17d70c2ff906" providerId="ADAL" clId="{269A7BC4-2A93-4D28-8B3F-0B9BFB13E3B2}" dt="2025-01-27T23:28:47.900" v="547" actId="6549"/>
        <pc:sldMkLst>
          <pc:docMk/>
          <pc:sldMk cId="100137037" sldId="256"/>
        </pc:sldMkLst>
        <pc:spChg chg="mod">
          <ac:chgData name="EBY, Ehounoud Pascal" userId="ccc05fd7-08ed-4ef4-bae5-17d70c2ff906" providerId="ADAL" clId="{269A7BC4-2A93-4D28-8B3F-0B9BFB13E3B2}" dt="2025-01-27T23:28:47.900" v="547" actId="6549"/>
          <ac:spMkLst>
            <pc:docMk/>
            <pc:sldMk cId="100137037" sldId="256"/>
            <ac:spMk id="3" creationId="{39C97AB2-D1E8-48E1-B9C2-6E6C1698B16B}"/>
          </ac:spMkLst>
        </pc:spChg>
      </pc:sldChg>
      <pc:sldChg chg="modSp mod modNotesTx">
        <pc:chgData name="EBY, Ehounoud Pascal" userId="ccc05fd7-08ed-4ef4-bae5-17d70c2ff906" providerId="ADAL" clId="{269A7BC4-2A93-4D28-8B3F-0B9BFB13E3B2}" dt="2025-01-27T21:18:58.178" v="269"/>
        <pc:sldMkLst>
          <pc:docMk/>
          <pc:sldMk cId="463371657" sldId="260"/>
        </pc:sldMkLst>
        <pc:spChg chg="mod">
          <ac:chgData name="EBY, Ehounoud Pascal" userId="ccc05fd7-08ed-4ef4-bae5-17d70c2ff906" providerId="ADAL" clId="{269A7BC4-2A93-4D28-8B3F-0B9BFB13E3B2}" dt="2025-01-27T21:03:20.271" v="245" actId="20577"/>
          <ac:spMkLst>
            <pc:docMk/>
            <pc:sldMk cId="463371657" sldId="260"/>
            <ac:spMk id="2" creationId="{4F23A599-1536-4430-BFA5-E17F5305C688}"/>
          </ac:spMkLst>
        </pc:spChg>
      </pc:sldChg>
      <pc:sldChg chg="modNotesTx">
        <pc:chgData name="EBY, Ehounoud Pascal" userId="ccc05fd7-08ed-4ef4-bae5-17d70c2ff906" providerId="ADAL" clId="{269A7BC4-2A93-4D28-8B3F-0B9BFB13E3B2}" dt="2025-01-27T22:49:35.926" v="278" actId="20577"/>
        <pc:sldMkLst>
          <pc:docMk/>
          <pc:sldMk cId="2239013615" sldId="261"/>
        </pc:sldMkLst>
      </pc:sldChg>
      <pc:sldChg chg="modSp mod modNotesTx">
        <pc:chgData name="EBY, Ehounoud Pascal" userId="ccc05fd7-08ed-4ef4-bae5-17d70c2ff906" providerId="ADAL" clId="{269A7BC4-2A93-4D28-8B3F-0B9BFB13E3B2}" dt="2025-01-27T22:51:10.065" v="289" actId="20577"/>
        <pc:sldMkLst>
          <pc:docMk/>
          <pc:sldMk cId="2676716282" sldId="262"/>
        </pc:sldMkLst>
        <pc:spChg chg="mod">
          <ac:chgData name="EBY, Ehounoud Pascal" userId="ccc05fd7-08ed-4ef4-bae5-17d70c2ff906" providerId="ADAL" clId="{269A7BC4-2A93-4D28-8B3F-0B9BFB13E3B2}" dt="2025-01-27T22:50:03.853" v="284" actId="20577"/>
          <ac:spMkLst>
            <pc:docMk/>
            <pc:sldMk cId="2676716282" sldId="262"/>
            <ac:spMk id="3" creationId="{BC47A539-E9A5-49BA-ADA1-BB488B07B243}"/>
          </ac:spMkLst>
        </pc:spChg>
      </pc:sldChg>
      <pc:sldChg chg="modNotesTx">
        <pc:chgData name="EBY, Ehounoud Pascal" userId="ccc05fd7-08ed-4ef4-bae5-17d70c2ff906" providerId="ADAL" clId="{269A7BC4-2A93-4D28-8B3F-0B9BFB13E3B2}" dt="2025-01-27T21:22:26.600" v="270"/>
        <pc:sldMkLst>
          <pc:docMk/>
          <pc:sldMk cId="2820383020" sldId="272"/>
        </pc:sldMkLst>
      </pc:sldChg>
      <pc:sldChg chg="modSp mod">
        <pc:chgData name="EBY, Ehounoud Pascal" userId="ccc05fd7-08ed-4ef4-bae5-17d70c2ff906" providerId="ADAL" clId="{269A7BC4-2A93-4D28-8B3F-0B9BFB13E3B2}" dt="2025-01-27T23:27:52.004" v="513" actId="20577"/>
        <pc:sldMkLst>
          <pc:docMk/>
          <pc:sldMk cId="3956376403" sldId="275"/>
        </pc:sldMkLst>
        <pc:spChg chg="mod">
          <ac:chgData name="EBY, Ehounoud Pascal" userId="ccc05fd7-08ed-4ef4-bae5-17d70c2ff906" providerId="ADAL" clId="{269A7BC4-2A93-4D28-8B3F-0B9BFB13E3B2}" dt="2025-01-27T23:27:52.004" v="513" actId="20577"/>
          <ac:spMkLst>
            <pc:docMk/>
            <pc:sldMk cId="3956376403" sldId="275"/>
            <ac:spMk id="7" creationId="{A3904898-C347-404F-879F-757C010E8897}"/>
          </ac:spMkLst>
        </pc:spChg>
      </pc:sldChg>
      <pc:sldChg chg="modSp mod">
        <pc:chgData name="EBY, Ehounoud Pascal" userId="ccc05fd7-08ed-4ef4-bae5-17d70c2ff906" providerId="ADAL" clId="{269A7BC4-2A93-4D28-8B3F-0B9BFB13E3B2}" dt="2025-01-27T23:00:55.764" v="295" actId="1076"/>
        <pc:sldMkLst>
          <pc:docMk/>
          <pc:sldMk cId="2876298780" sldId="288"/>
        </pc:sldMkLst>
        <pc:spChg chg="mod">
          <ac:chgData name="EBY, Ehounoud Pascal" userId="ccc05fd7-08ed-4ef4-bae5-17d70c2ff906" providerId="ADAL" clId="{269A7BC4-2A93-4D28-8B3F-0B9BFB13E3B2}" dt="2025-01-27T23:00:38.484" v="291" actId="1076"/>
          <ac:spMkLst>
            <pc:docMk/>
            <pc:sldMk cId="2876298780" sldId="288"/>
            <ac:spMk id="2" creationId="{31E0F085-50DF-41B1-81B0-65CB780FD6F7}"/>
          </ac:spMkLst>
        </pc:spChg>
        <pc:spChg chg="mod">
          <ac:chgData name="EBY, Ehounoud Pascal" userId="ccc05fd7-08ed-4ef4-bae5-17d70c2ff906" providerId="ADAL" clId="{269A7BC4-2A93-4D28-8B3F-0B9BFB13E3B2}" dt="2025-01-27T23:00:55.764" v="295" actId="1076"/>
          <ac:spMkLst>
            <pc:docMk/>
            <pc:sldMk cId="2876298780" sldId="288"/>
            <ac:spMk id="7" creationId="{F137EE3F-2342-4104-817E-0EE9EF95B3F7}"/>
          </ac:spMkLst>
        </pc:spChg>
      </pc:sldChg>
      <pc:sldChg chg="modSp mod">
        <pc:chgData name="EBY, Ehounoud Pascal" userId="ccc05fd7-08ed-4ef4-bae5-17d70c2ff906" providerId="ADAL" clId="{269A7BC4-2A93-4D28-8B3F-0B9BFB13E3B2}" dt="2025-01-27T23:02:49.066" v="298" actId="14100"/>
        <pc:sldMkLst>
          <pc:docMk/>
          <pc:sldMk cId="3120925430" sldId="289"/>
        </pc:sldMkLst>
        <pc:spChg chg="mod">
          <ac:chgData name="EBY, Ehounoud Pascal" userId="ccc05fd7-08ed-4ef4-bae5-17d70c2ff906" providerId="ADAL" clId="{269A7BC4-2A93-4D28-8B3F-0B9BFB13E3B2}" dt="2025-01-27T23:02:45.307" v="297" actId="14100"/>
          <ac:spMkLst>
            <pc:docMk/>
            <pc:sldMk cId="3120925430" sldId="289"/>
            <ac:spMk id="2" creationId="{B9389C44-B0EB-4FC9-89D5-3D0D91298DE5}"/>
          </ac:spMkLst>
        </pc:spChg>
        <pc:spChg chg="mod">
          <ac:chgData name="EBY, Ehounoud Pascal" userId="ccc05fd7-08ed-4ef4-bae5-17d70c2ff906" providerId="ADAL" clId="{269A7BC4-2A93-4D28-8B3F-0B9BFB13E3B2}" dt="2025-01-27T23:02:49.066" v="298" actId="14100"/>
          <ac:spMkLst>
            <pc:docMk/>
            <pc:sldMk cId="3120925430" sldId="289"/>
            <ac:spMk id="10" creationId="{DB3D76E4-BDA5-46FA-8183-B1D19A3E2EA9}"/>
          </ac:spMkLst>
        </pc:spChg>
      </pc:sldChg>
      <pc:sldChg chg="modSp mod">
        <pc:chgData name="EBY, Ehounoud Pascal" userId="ccc05fd7-08ed-4ef4-bae5-17d70c2ff906" providerId="ADAL" clId="{269A7BC4-2A93-4D28-8B3F-0B9BFB13E3B2}" dt="2025-01-27T23:04:30.856" v="303" actId="14100"/>
        <pc:sldMkLst>
          <pc:docMk/>
          <pc:sldMk cId="4157987699" sldId="291"/>
        </pc:sldMkLst>
        <pc:spChg chg="mod">
          <ac:chgData name="EBY, Ehounoud Pascal" userId="ccc05fd7-08ed-4ef4-bae5-17d70c2ff906" providerId="ADAL" clId="{269A7BC4-2A93-4D28-8B3F-0B9BFB13E3B2}" dt="2025-01-27T23:04:25.607" v="301" actId="1076"/>
          <ac:spMkLst>
            <pc:docMk/>
            <pc:sldMk cId="4157987699" sldId="291"/>
            <ac:spMk id="2" creationId="{B9389C44-B0EB-4FC9-89D5-3D0D91298DE5}"/>
          </ac:spMkLst>
        </pc:spChg>
        <pc:spChg chg="mod">
          <ac:chgData name="EBY, Ehounoud Pascal" userId="ccc05fd7-08ed-4ef4-bae5-17d70c2ff906" providerId="ADAL" clId="{269A7BC4-2A93-4D28-8B3F-0B9BFB13E3B2}" dt="2025-01-27T23:04:30.856" v="303" actId="14100"/>
          <ac:spMkLst>
            <pc:docMk/>
            <pc:sldMk cId="4157987699" sldId="291"/>
            <ac:spMk id="8" creationId="{6826664D-54F2-48E7-88C6-DABB06EB5FC2}"/>
          </ac:spMkLst>
        </pc:spChg>
      </pc:sldChg>
      <pc:sldChg chg="modSp mod">
        <pc:chgData name="EBY, Ehounoud Pascal" userId="ccc05fd7-08ed-4ef4-bae5-17d70c2ff906" providerId="ADAL" clId="{269A7BC4-2A93-4D28-8B3F-0B9BFB13E3B2}" dt="2025-01-27T23:29:45.695" v="550" actId="14100"/>
        <pc:sldMkLst>
          <pc:docMk/>
          <pc:sldMk cId="3605257249" sldId="299"/>
        </pc:sldMkLst>
        <pc:spChg chg="mod">
          <ac:chgData name="EBY, Ehounoud Pascal" userId="ccc05fd7-08ed-4ef4-bae5-17d70c2ff906" providerId="ADAL" clId="{269A7BC4-2A93-4D28-8B3F-0B9BFB13E3B2}" dt="2025-01-27T20:48:11.865" v="1" actId="403"/>
          <ac:spMkLst>
            <pc:docMk/>
            <pc:sldMk cId="3605257249" sldId="299"/>
            <ac:spMk id="2" creationId="{84E3615C-CCDE-7D26-92FA-E0739430A5C9}"/>
          </ac:spMkLst>
        </pc:spChg>
        <pc:spChg chg="mod">
          <ac:chgData name="EBY, Ehounoud Pascal" userId="ccc05fd7-08ed-4ef4-bae5-17d70c2ff906" providerId="ADAL" clId="{269A7BC4-2A93-4D28-8B3F-0B9BFB13E3B2}" dt="2025-01-27T23:29:45.695" v="550" actId="14100"/>
          <ac:spMkLst>
            <pc:docMk/>
            <pc:sldMk cId="3605257249" sldId="299"/>
            <ac:spMk id="3" creationId="{9FE7A77F-578A-11A1-35CA-2AA06A672A2A}"/>
          </ac:spMkLst>
        </pc:spChg>
      </pc:sldChg>
      <pc:sldChg chg="modSp mod">
        <pc:chgData name="EBY, Ehounoud Pascal" userId="ccc05fd7-08ed-4ef4-bae5-17d70c2ff906" providerId="ADAL" clId="{269A7BC4-2A93-4D28-8B3F-0B9BFB13E3B2}" dt="2025-01-27T23:30:30.004" v="556" actId="6549"/>
        <pc:sldMkLst>
          <pc:docMk/>
          <pc:sldMk cId="599376527" sldId="302"/>
        </pc:sldMkLst>
        <pc:spChg chg="mod">
          <ac:chgData name="EBY, Ehounoud Pascal" userId="ccc05fd7-08ed-4ef4-bae5-17d70c2ff906" providerId="ADAL" clId="{269A7BC4-2A93-4D28-8B3F-0B9BFB13E3B2}" dt="2025-01-27T23:30:30.004" v="556" actId="6549"/>
          <ac:spMkLst>
            <pc:docMk/>
            <pc:sldMk cId="599376527" sldId="302"/>
            <ac:spMk id="4" creationId="{4FECAB54-4E75-53DF-E096-7750D0E46CA5}"/>
          </ac:spMkLst>
        </pc:spChg>
        <pc:spChg chg="mod">
          <ac:chgData name="EBY, Ehounoud Pascal" userId="ccc05fd7-08ed-4ef4-bae5-17d70c2ff906" providerId="ADAL" clId="{269A7BC4-2A93-4D28-8B3F-0B9BFB13E3B2}" dt="2025-01-27T20:50:10.542" v="14" actId="1036"/>
          <ac:spMkLst>
            <pc:docMk/>
            <pc:sldMk cId="599376527" sldId="302"/>
            <ac:spMk id="11" creationId="{9C69986B-BA4E-99F1-C556-8A4FB471B951}"/>
          </ac:spMkLst>
        </pc:spChg>
        <pc:spChg chg="mod">
          <ac:chgData name="EBY, Ehounoud Pascal" userId="ccc05fd7-08ed-4ef4-bae5-17d70c2ff906" providerId="ADAL" clId="{269A7BC4-2A93-4D28-8B3F-0B9BFB13E3B2}" dt="2025-01-27T20:51:03.071" v="52" actId="20577"/>
          <ac:spMkLst>
            <pc:docMk/>
            <pc:sldMk cId="599376527" sldId="302"/>
            <ac:spMk id="12" creationId="{48EB3A22-DC09-7EB0-5DAE-828B06D02CDC}"/>
          </ac:spMkLst>
        </pc:spChg>
        <pc:picChg chg="mod">
          <ac:chgData name="EBY, Ehounoud Pascal" userId="ccc05fd7-08ed-4ef4-bae5-17d70c2ff906" providerId="ADAL" clId="{269A7BC4-2A93-4D28-8B3F-0B9BFB13E3B2}" dt="2025-01-27T20:50:20.279" v="38" actId="1035"/>
          <ac:picMkLst>
            <pc:docMk/>
            <pc:sldMk cId="599376527" sldId="302"/>
            <ac:picMk id="6" creationId="{FDABF331-610E-C982-BA82-BF015DDC7D69}"/>
          </ac:picMkLst>
        </pc:picChg>
        <pc:picChg chg="mod">
          <ac:chgData name="EBY, Ehounoud Pascal" userId="ccc05fd7-08ed-4ef4-bae5-17d70c2ff906" providerId="ADAL" clId="{269A7BC4-2A93-4D28-8B3F-0B9BFB13E3B2}" dt="2025-01-27T20:50:20.279" v="38" actId="1035"/>
          <ac:picMkLst>
            <pc:docMk/>
            <pc:sldMk cId="599376527" sldId="302"/>
            <ac:picMk id="7" creationId="{C88C5014-ADD4-1EF9-671A-5B596B46FE7B}"/>
          </ac:picMkLst>
        </pc:picChg>
      </pc:sldChg>
      <pc:sldChg chg="modSp mod">
        <pc:chgData name="EBY, Ehounoud Pascal" userId="ccc05fd7-08ed-4ef4-bae5-17d70c2ff906" providerId="ADAL" clId="{269A7BC4-2A93-4D28-8B3F-0B9BFB13E3B2}" dt="2025-01-27T23:07:09.755" v="350" actId="1076"/>
        <pc:sldMkLst>
          <pc:docMk/>
          <pc:sldMk cId="1481265141" sldId="306"/>
        </pc:sldMkLst>
        <pc:spChg chg="mod">
          <ac:chgData name="EBY, Ehounoud Pascal" userId="ccc05fd7-08ed-4ef4-bae5-17d70c2ff906" providerId="ADAL" clId="{269A7BC4-2A93-4D28-8B3F-0B9BFB13E3B2}" dt="2025-01-27T23:07:09.755" v="350" actId="1076"/>
          <ac:spMkLst>
            <pc:docMk/>
            <pc:sldMk cId="1481265141" sldId="306"/>
            <ac:spMk id="4" creationId="{D2592551-AA8A-82A0-394E-69C8E7211C6C}"/>
          </ac:spMkLst>
        </pc:spChg>
      </pc:sldChg>
      <pc:sldChg chg="modSp mod">
        <pc:chgData name="EBY, Ehounoud Pascal" userId="ccc05fd7-08ed-4ef4-bae5-17d70c2ff906" providerId="ADAL" clId="{269A7BC4-2A93-4D28-8B3F-0B9BFB13E3B2}" dt="2025-01-27T23:11:09.666" v="485" actId="20577"/>
        <pc:sldMkLst>
          <pc:docMk/>
          <pc:sldMk cId="1458508212" sldId="307"/>
        </pc:sldMkLst>
        <pc:spChg chg="mod">
          <ac:chgData name="EBY, Ehounoud Pascal" userId="ccc05fd7-08ed-4ef4-bae5-17d70c2ff906" providerId="ADAL" clId="{269A7BC4-2A93-4D28-8B3F-0B9BFB13E3B2}" dt="2025-01-27T23:11:09.666" v="485" actId="20577"/>
          <ac:spMkLst>
            <pc:docMk/>
            <pc:sldMk cId="1458508212" sldId="307"/>
            <ac:spMk id="2" creationId="{24964B7D-DBBB-047E-B10C-E3D97558DAED}"/>
          </ac:spMkLst>
        </pc:spChg>
      </pc:sldChg>
      <pc:sldChg chg="modSp mod">
        <pc:chgData name="EBY, Ehounoud Pascal" userId="ccc05fd7-08ed-4ef4-bae5-17d70c2ff906" providerId="ADAL" clId="{269A7BC4-2A93-4D28-8B3F-0B9BFB13E3B2}" dt="2025-01-27T23:09:07.218" v="404" actId="27636"/>
        <pc:sldMkLst>
          <pc:docMk/>
          <pc:sldMk cId="549810997" sldId="308"/>
        </pc:sldMkLst>
        <pc:spChg chg="mod">
          <ac:chgData name="EBY, Ehounoud Pascal" userId="ccc05fd7-08ed-4ef4-bae5-17d70c2ff906" providerId="ADAL" clId="{269A7BC4-2A93-4D28-8B3F-0B9BFB13E3B2}" dt="2025-01-27T23:08:04.170" v="397" actId="20577"/>
          <ac:spMkLst>
            <pc:docMk/>
            <pc:sldMk cId="549810997" sldId="308"/>
            <ac:spMk id="2" creationId="{87BAAA79-F89D-FDBC-CC88-2DCD916FB3EB}"/>
          </ac:spMkLst>
        </pc:spChg>
        <pc:spChg chg="mod">
          <ac:chgData name="EBY, Ehounoud Pascal" userId="ccc05fd7-08ed-4ef4-bae5-17d70c2ff906" providerId="ADAL" clId="{269A7BC4-2A93-4D28-8B3F-0B9BFB13E3B2}" dt="2025-01-27T23:09:07.218" v="404" actId="27636"/>
          <ac:spMkLst>
            <pc:docMk/>
            <pc:sldMk cId="549810997" sldId="308"/>
            <ac:spMk id="6" creationId="{CD24EEDE-74F2-DE8E-E9C1-EBFD4C31B60D}"/>
          </ac:spMkLst>
        </pc:spChg>
      </pc:sldChg>
      <pc:sldChg chg="modSp mod modNotesTx">
        <pc:chgData name="EBY, Ehounoud Pascal" userId="ccc05fd7-08ed-4ef4-bae5-17d70c2ff906" providerId="ADAL" clId="{269A7BC4-2A93-4D28-8B3F-0B9BFB13E3B2}" dt="2025-01-27T23:37:07.469" v="573" actId="20577"/>
        <pc:sldMkLst>
          <pc:docMk/>
          <pc:sldMk cId="2769063234" sldId="313"/>
        </pc:sldMkLst>
        <pc:spChg chg="mod">
          <ac:chgData name="EBY, Ehounoud Pascal" userId="ccc05fd7-08ed-4ef4-bae5-17d70c2ff906" providerId="ADAL" clId="{269A7BC4-2A93-4D28-8B3F-0B9BFB13E3B2}" dt="2025-01-27T20:54:14.255" v="158" actId="790"/>
          <ac:spMkLst>
            <pc:docMk/>
            <pc:sldMk cId="2769063234" sldId="313"/>
            <ac:spMk id="2" creationId="{A95CBFBF-9021-4375-9587-D69A7915C92D}"/>
          </ac:spMkLst>
        </pc:spChg>
        <pc:spChg chg="mod">
          <ac:chgData name="EBY, Ehounoud Pascal" userId="ccc05fd7-08ed-4ef4-bae5-17d70c2ff906" providerId="ADAL" clId="{269A7BC4-2A93-4D28-8B3F-0B9BFB13E3B2}" dt="2025-01-27T20:52:23.573" v="105" actId="1035"/>
          <ac:spMkLst>
            <pc:docMk/>
            <pc:sldMk cId="2769063234" sldId="313"/>
            <ac:spMk id="17" creationId="{665264DE-30B0-40A9-A17E-904D86C46A51}"/>
          </ac:spMkLst>
        </pc:spChg>
        <pc:spChg chg="mod">
          <ac:chgData name="EBY, Ehounoud Pascal" userId="ccc05fd7-08ed-4ef4-bae5-17d70c2ff906" providerId="ADAL" clId="{269A7BC4-2A93-4D28-8B3F-0B9BFB13E3B2}" dt="2025-01-27T20:52:23.573" v="105" actId="1035"/>
          <ac:spMkLst>
            <pc:docMk/>
            <pc:sldMk cId="2769063234" sldId="313"/>
            <ac:spMk id="18" creationId="{DC860D7C-8CEE-492D-B800-AC205941772A}"/>
          </ac:spMkLst>
        </pc:spChg>
        <pc:spChg chg="mod">
          <ac:chgData name="EBY, Ehounoud Pascal" userId="ccc05fd7-08ed-4ef4-bae5-17d70c2ff906" providerId="ADAL" clId="{269A7BC4-2A93-4D28-8B3F-0B9BFB13E3B2}" dt="2025-01-27T20:52:41.317" v="143" actId="1035"/>
          <ac:spMkLst>
            <pc:docMk/>
            <pc:sldMk cId="2769063234" sldId="313"/>
            <ac:spMk id="29" creationId="{CD74222C-E004-468A-8208-6BF31F3E7E8D}"/>
          </ac:spMkLst>
        </pc:spChg>
        <pc:spChg chg="mod">
          <ac:chgData name="EBY, Ehounoud Pascal" userId="ccc05fd7-08ed-4ef4-bae5-17d70c2ff906" providerId="ADAL" clId="{269A7BC4-2A93-4D28-8B3F-0B9BFB13E3B2}" dt="2025-01-27T23:35:18.731" v="561" actId="20577"/>
          <ac:spMkLst>
            <pc:docMk/>
            <pc:sldMk cId="2769063234" sldId="313"/>
            <ac:spMk id="30" creationId="{63F08F6C-3F71-4C1B-A187-958B82B2AD79}"/>
          </ac:spMkLst>
        </pc:spChg>
        <pc:spChg chg="mod">
          <ac:chgData name="EBY, Ehounoud Pascal" userId="ccc05fd7-08ed-4ef4-bae5-17d70c2ff906" providerId="ADAL" clId="{269A7BC4-2A93-4D28-8B3F-0B9BFB13E3B2}" dt="2025-01-27T23:35:58.366" v="567" actId="14100"/>
          <ac:spMkLst>
            <pc:docMk/>
            <pc:sldMk cId="2769063234" sldId="313"/>
            <ac:spMk id="33" creationId="{A19F4782-92F6-44CE-BE9A-FF98F4394836}"/>
          </ac:spMkLst>
        </pc:spChg>
        <pc:spChg chg="mod">
          <ac:chgData name="EBY, Ehounoud Pascal" userId="ccc05fd7-08ed-4ef4-bae5-17d70c2ff906" providerId="ADAL" clId="{269A7BC4-2A93-4D28-8B3F-0B9BFB13E3B2}" dt="2025-01-27T23:37:07.469" v="573" actId="20577"/>
          <ac:spMkLst>
            <pc:docMk/>
            <pc:sldMk cId="2769063234" sldId="313"/>
            <ac:spMk id="34" creationId="{01221988-E1E4-4CBE-A87B-C6A155BEB973}"/>
          </ac:spMkLst>
        </pc:spChg>
        <pc:spChg chg="mod">
          <ac:chgData name="EBY, Ehounoud Pascal" userId="ccc05fd7-08ed-4ef4-bae5-17d70c2ff906" providerId="ADAL" clId="{269A7BC4-2A93-4D28-8B3F-0B9BFB13E3B2}" dt="2025-01-27T23:35:21.099" v="562" actId="20577"/>
          <ac:spMkLst>
            <pc:docMk/>
            <pc:sldMk cId="2769063234" sldId="313"/>
            <ac:spMk id="35" creationId="{93F30D50-1E0D-41A1-968D-B9D33705E331}"/>
          </ac:spMkLst>
        </pc:spChg>
        <pc:spChg chg="mod">
          <ac:chgData name="EBY, Ehounoud Pascal" userId="ccc05fd7-08ed-4ef4-bae5-17d70c2ff906" providerId="ADAL" clId="{269A7BC4-2A93-4D28-8B3F-0B9BFB13E3B2}" dt="2025-01-27T20:51:48.535" v="68" actId="1036"/>
          <ac:spMkLst>
            <pc:docMk/>
            <pc:sldMk cId="2769063234" sldId="313"/>
            <ac:spMk id="36" creationId="{EE8CA1F3-BAF7-420D-9417-56B9CA944D9C}"/>
          </ac:spMkLst>
        </pc:spChg>
        <pc:grpChg chg="mod">
          <ac:chgData name="EBY, Ehounoud Pascal" userId="ccc05fd7-08ed-4ef4-bae5-17d70c2ff906" providerId="ADAL" clId="{269A7BC4-2A93-4D28-8B3F-0B9BFB13E3B2}" dt="2025-01-27T20:51:59.776" v="70" actId="14100"/>
          <ac:grpSpMkLst>
            <pc:docMk/>
            <pc:sldMk cId="2769063234" sldId="313"/>
            <ac:grpSpMk id="37" creationId="{BF2A84F3-D3EF-43A9-814B-980084AB5222}"/>
          </ac:grpSpMkLst>
        </pc:grpChg>
        <pc:cxnChg chg="mod">
          <ac:chgData name="EBY, Ehounoud Pascal" userId="ccc05fd7-08ed-4ef4-bae5-17d70c2ff906" providerId="ADAL" clId="{269A7BC4-2A93-4D28-8B3F-0B9BFB13E3B2}" dt="2025-01-27T20:52:23.573" v="105" actId="1035"/>
          <ac:cxnSpMkLst>
            <pc:docMk/>
            <pc:sldMk cId="2769063234" sldId="313"/>
            <ac:cxnSpMk id="19" creationId="{D9401238-6BD2-490C-BBFF-D8BD3CCC92A3}"/>
          </ac:cxnSpMkLst>
        </pc:cxnChg>
        <pc:cxnChg chg="mod">
          <ac:chgData name="EBY, Ehounoud Pascal" userId="ccc05fd7-08ed-4ef4-bae5-17d70c2ff906" providerId="ADAL" clId="{269A7BC4-2A93-4D28-8B3F-0B9BFB13E3B2}" dt="2025-01-27T20:52:23.573" v="105" actId="1035"/>
          <ac:cxnSpMkLst>
            <pc:docMk/>
            <pc:sldMk cId="2769063234" sldId="313"/>
            <ac:cxnSpMk id="24" creationId="{51900312-E7A7-4D15-88FB-B7747DA2B7F5}"/>
          </ac:cxnSpMkLst>
        </pc:cxnChg>
      </pc:sldChg>
      <pc:sldChg chg="modSp mod">
        <pc:chgData name="EBY, Ehounoud Pascal" userId="ccc05fd7-08ed-4ef4-bae5-17d70c2ff906" providerId="ADAL" clId="{269A7BC4-2A93-4D28-8B3F-0B9BFB13E3B2}" dt="2025-01-27T23:10:31.485" v="480" actId="20577"/>
        <pc:sldMkLst>
          <pc:docMk/>
          <pc:sldMk cId="2112640332" sldId="1181"/>
        </pc:sldMkLst>
        <pc:spChg chg="mod">
          <ac:chgData name="EBY, Ehounoud Pascal" userId="ccc05fd7-08ed-4ef4-bae5-17d70c2ff906" providerId="ADAL" clId="{269A7BC4-2A93-4D28-8B3F-0B9BFB13E3B2}" dt="2025-01-27T23:09:54.790" v="474" actId="6549"/>
          <ac:spMkLst>
            <pc:docMk/>
            <pc:sldMk cId="2112640332" sldId="1181"/>
            <ac:spMk id="2" creationId="{B1EDE085-FDCC-46C9-6F0F-B6DEDD50E3A9}"/>
          </ac:spMkLst>
        </pc:spChg>
        <pc:spChg chg="mod">
          <ac:chgData name="EBY, Ehounoud Pascal" userId="ccc05fd7-08ed-4ef4-bae5-17d70c2ff906" providerId="ADAL" clId="{269A7BC4-2A93-4D28-8B3F-0B9BFB13E3B2}" dt="2025-01-27T23:10:31.485" v="480" actId="20577"/>
          <ac:spMkLst>
            <pc:docMk/>
            <pc:sldMk cId="2112640332" sldId="1181"/>
            <ac:spMk id="3" creationId="{43DDDAA8-CEAD-81EC-F451-73464083DCBB}"/>
          </ac:spMkLst>
        </pc:spChg>
      </pc:sldChg>
      <pc:sldChg chg="modSp mod">
        <pc:chgData name="EBY, Ehounoud Pascal" userId="ccc05fd7-08ed-4ef4-bae5-17d70c2ff906" providerId="ADAL" clId="{269A7BC4-2A93-4D28-8B3F-0B9BFB13E3B2}" dt="2025-01-27T23:12:53.583" v="511" actId="20577"/>
        <pc:sldMkLst>
          <pc:docMk/>
          <pc:sldMk cId="2522676449" sldId="1182"/>
        </pc:sldMkLst>
        <pc:spChg chg="mod">
          <ac:chgData name="EBY, Ehounoud Pascal" userId="ccc05fd7-08ed-4ef4-bae5-17d70c2ff906" providerId="ADAL" clId="{269A7BC4-2A93-4D28-8B3F-0B9BFB13E3B2}" dt="2025-01-27T23:12:19.841" v="496" actId="20577"/>
          <ac:spMkLst>
            <pc:docMk/>
            <pc:sldMk cId="2522676449" sldId="1182"/>
            <ac:spMk id="2" creationId="{FD84858B-BFD8-66FC-F493-8768CAD76329}"/>
          </ac:spMkLst>
        </pc:spChg>
        <pc:spChg chg="mod">
          <ac:chgData name="EBY, Ehounoud Pascal" userId="ccc05fd7-08ed-4ef4-bae5-17d70c2ff906" providerId="ADAL" clId="{269A7BC4-2A93-4D28-8B3F-0B9BFB13E3B2}" dt="2025-01-27T23:12:53.583" v="511" actId="20577"/>
          <ac:spMkLst>
            <pc:docMk/>
            <pc:sldMk cId="2522676449" sldId="1182"/>
            <ac:spMk id="3" creationId="{DFDA59CD-2095-AD7B-8F9D-19319D12BE9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D8EE-AAF5-423A-AC87-2DB8E8E5D75F}" type="datetimeFigureOut">
              <a:rPr lang="en-US" smtClean="0"/>
              <a:t>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sur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660D5-ED4C-41CA-8F92-89CB6C57A10E}" type="slidenum">
              <a:rPr lang="en-US" smtClean="0"/>
              <a:t>‹#›</a:t>
            </a:fld>
            <a:endParaRPr lang="en-US"/>
          </a:p>
        </p:txBody>
      </p:sp>
    </p:spTree>
    <p:extLst>
      <p:ext uri="{BB962C8B-B14F-4D97-AF65-F5344CB8AC3E}">
        <p14:creationId xmlns:p14="http://schemas.microsoft.com/office/powerpoint/2010/main" val="103468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Bonjour, je suis Tim Brown du East-West Center à Honolulu, l'un des co-développeurs du paquet d'estimations et de projections de l'ONUSIDA, généralement appelé EPP.</a:t>
            </a:r>
          </a:p>
          <a:p>
            <a:r>
              <a:rPr lang="en-US"/>
              <a:t>L'EPP est l'une des nombreuses sources possibles d'incidence du VIH pour Spectrum. Dans cette vidéo, je décrirai chacune des étapes nécessaires pour mettre à jour vos projections EPP de l'année dernière avec de </a:t>
            </a:r>
            <a:r>
              <a:rPr lang="en-US" err="1"/>
              <a:t>nouvelles</a:t>
            </a:r>
            <a:r>
              <a:rPr lang="en-US"/>
              <a:t> données de population, de surveillance et d'enquête, puis pour réajuster vos projections. Dans cette vidéo, nous nous concentrerons sur les besoins d'ajustement des projections dans les épidémies généralisées.</a:t>
            </a:r>
          </a:p>
        </p:txBody>
      </p:sp>
      <p:sp>
        <p:nvSpPr>
          <p:cNvPr id="4" name="Slide Number Placeholder 3"/>
          <p:cNvSpPr>
            <a:spLocks noGrp="1"/>
          </p:cNvSpPr>
          <p:nvPr>
            <p:ph type="sldNum" sz="quarter" idx="5"/>
          </p:nvPr>
        </p:nvSpPr>
        <p:spPr/>
        <p:txBody>
          <a:bodyPr/>
          <a:lstStyle/>
          <a:p>
            <a:fld id="{B73660D5-ED4C-41CA-8F92-89CB6C57A10E}" type="slidenum">
              <a:rPr lang="en-US" smtClean="0"/>
              <a:t>1</a:t>
            </a:fld>
            <a:endParaRPr lang="en-US"/>
          </a:p>
        </p:txBody>
      </p:sp>
    </p:spTree>
    <p:extLst>
      <p:ext uri="{BB962C8B-B14F-4D97-AF65-F5344CB8AC3E}">
        <p14:creationId xmlns:p14="http://schemas.microsoft.com/office/powerpoint/2010/main" val="414807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13</a:t>
            </a:fld>
            <a:endParaRPr lang="en-US"/>
          </a:p>
        </p:txBody>
      </p:sp>
    </p:spTree>
    <p:extLst>
      <p:ext uri="{BB962C8B-B14F-4D97-AF65-F5344CB8AC3E}">
        <p14:creationId xmlns:p14="http://schemas.microsoft.com/office/powerpoint/2010/main" val="1091759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99B67-33F6-92BA-0369-38C59B678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5F5DEA-7F44-BA67-0229-7C41F066A1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B9473E-0D6C-9F48-5791-105286E6DCB3}"/>
              </a:ext>
            </a:extLst>
          </p:cNvPr>
          <p:cNvSpPr>
            <a:spLocks noGrp="1"/>
          </p:cNvSpPr>
          <p:nvPr>
            <p:ph type="body" idx="1"/>
          </p:nvPr>
        </p:nvSpPr>
        <p:spPr/>
        <p:txBody>
          <a:bodyPr/>
          <a:lstStyle/>
          <a:p>
            <a:r>
              <a:rPr lang="en-US"/>
              <a:t>Félicitations, vous avez terminé la mise à jour de vos fits avec EPP. Voici un résumé des étapes que vous avez suivies pour mettre à jour vos projections EPP. Pour procéder à la mise à jour, il vous suffit de suivre ces étapes dans l'ordre. Vous avez maintenant fourni à Spectrum une nouvelle tendance d'incidence à utiliser dans ses calculs.</a:t>
            </a:r>
          </a:p>
        </p:txBody>
      </p:sp>
      <p:sp>
        <p:nvSpPr>
          <p:cNvPr id="4" name="Slide Number Placeholder 3">
            <a:extLst>
              <a:ext uri="{FF2B5EF4-FFF2-40B4-BE49-F238E27FC236}">
                <a16:creationId xmlns:a16="http://schemas.microsoft.com/office/drawing/2014/main" id="{0DCF0046-5E34-F3E5-D3CA-06F0629192EC}"/>
              </a:ext>
            </a:extLst>
          </p:cNvPr>
          <p:cNvSpPr>
            <a:spLocks noGrp="1"/>
          </p:cNvSpPr>
          <p:nvPr>
            <p:ph type="sldNum" sz="quarter" idx="5"/>
          </p:nvPr>
        </p:nvSpPr>
        <p:spPr/>
        <p:txBody>
          <a:bodyPr/>
          <a:lstStyle/>
          <a:p>
            <a:fld id="{B73660D5-ED4C-41CA-8F92-89CB6C57A10E}" type="slidenum">
              <a:rPr lang="en-US" smtClean="0"/>
              <a:t>14</a:t>
            </a:fld>
            <a:endParaRPr lang="en-US"/>
          </a:p>
        </p:txBody>
      </p:sp>
    </p:spTree>
    <p:extLst>
      <p:ext uri="{BB962C8B-B14F-4D97-AF65-F5344CB8AC3E}">
        <p14:creationId xmlns:p14="http://schemas.microsoft.com/office/powerpoint/2010/main" val="1964800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3DDD4-4505-D372-6D38-EE767BCFF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99C26-B912-FA34-9C5A-FAB37FE983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590141-8F45-5B50-BC9D-04A5D0CA962B}"/>
              </a:ext>
            </a:extLst>
          </p:cNvPr>
          <p:cNvSpPr>
            <a:spLocks noGrp="1"/>
          </p:cNvSpPr>
          <p:nvPr>
            <p:ph type="body" idx="1"/>
          </p:nvPr>
        </p:nvSpPr>
        <p:spPr/>
        <p:txBody>
          <a:bodyPr/>
          <a:lstStyle/>
          <a:p>
            <a:r>
              <a:rPr lang="en-US"/>
              <a:t>Félicitations, vous avez terminé la mise à jour de vos fits avec EPP. Voici un résumé des étapes que vous avez suivies pour mettre à jour vos projections EPP. Pour procéder à la mise à jour, il vous suffit de suivre ces étapes dans l'ordre. Vous avez maintenant fourni à Spectrum une nouvelle tendance d'incidence à utiliser dans ses calculs.</a:t>
            </a:r>
          </a:p>
        </p:txBody>
      </p:sp>
      <p:sp>
        <p:nvSpPr>
          <p:cNvPr id="4" name="Slide Number Placeholder 3">
            <a:extLst>
              <a:ext uri="{FF2B5EF4-FFF2-40B4-BE49-F238E27FC236}">
                <a16:creationId xmlns:a16="http://schemas.microsoft.com/office/drawing/2014/main" id="{0FA6BB64-E7FE-380E-CD55-BF247573F1EB}"/>
              </a:ext>
            </a:extLst>
          </p:cNvPr>
          <p:cNvSpPr>
            <a:spLocks noGrp="1"/>
          </p:cNvSpPr>
          <p:nvPr>
            <p:ph type="sldNum" sz="quarter" idx="5"/>
          </p:nvPr>
        </p:nvSpPr>
        <p:spPr/>
        <p:txBody>
          <a:bodyPr/>
          <a:lstStyle/>
          <a:p>
            <a:fld id="{B73660D5-ED4C-41CA-8F92-89CB6C57A10E}" type="slidenum">
              <a:rPr lang="en-US" smtClean="0"/>
              <a:t>15</a:t>
            </a:fld>
            <a:endParaRPr lang="en-US"/>
          </a:p>
        </p:txBody>
      </p:sp>
    </p:spTree>
    <p:extLst>
      <p:ext uri="{BB962C8B-B14F-4D97-AF65-F5344CB8AC3E}">
        <p14:creationId xmlns:p14="http://schemas.microsoft.com/office/powerpoint/2010/main" val="2366375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 première chose à faire est d'ouvrir la nouvelle version 2023 du fichier que vous avez sauvegardé dans Spectrum. Cliquez sur l'onglet Modules, puis cliquez à nouveau sur le module AIM, ce qui fera apparaître le menu AIM. Comme nous cherchons à générer des valeurs d'incidence pour Spectrum à partir des données de tendance de la prévalence dans notre pays, nous travaillerons dans le menu 'Incidence' pendant toute la durée de cette vidéo. Tout d'abord, vérifions que notre fichier est configuré pour utiliser EPP pour ses entrées d'incidence. Cliquez sur l'élément de menu "Incidence", ce qui fera apparaître un menu d'options plus détaillé. Sélectionnez le premier élément, "Incidence options", ce qui ouvrira la fenêtre ci-contre. Vérifiez que l'option EPP a été sélectionnée sous "Incidence fitting methodology". Si ce n'est pas le cas, il se peut que ce fichier ait été préparé avec l'une des autres options d'incidence de Spectrum, telles que l'entrée d'incidence directe, CSAVR, AEM ou ECDC. Si c'est le cas, vous devez vous référer à la vidéo correspondant à cette méthode d'incidence pour travailler avec ce fichier. </a:t>
            </a:r>
          </a:p>
        </p:txBody>
      </p:sp>
      <p:sp>
        <p:nvSpPr>
          <p:cNvPr id="4" name="Slide Number Placeholder 3"/>
          <p:cNvSpPr>
            <a:spLocks noGrp="1"/>
          </p:cNvSpPr>
          <p:nvPr>
            <p:ph type="sldNum" sz="quarter" idx="5"/>
          </p:nvPr>
        </p:nvSpPr>
        <p:spPr/>
        <p:txBody>
          <a:bodyPr/>
          <a:lstStyle/>
          <a:p>
            <a:fld id="{B73660D5-ED4C-41CA-8F92-89CB6C57A10E}" type="slidenum">
              <a:rPr lang="en-US" smtClean="0"/>
              <a:t>16</a:t>
            </a:fld>
            <a:endParaRPr lang="en-US"/>
          </a:p>
        </p:txBody>
      </p:sp>
    </p:spTree>
    <p:extLst>
      <p:ext uri="{BB962C8B-B14F-4D97-AF65-F5344CB8AC3E}">
        <p14:creationId xmlns:p14="http://schemas.microsoft.com/office/powerpoint/2010/main" val="3736455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Vous êtes sur la page EPP Define Epi.  Sur le côté droit de la page, vous verrez la structure de l'épidémie pour votre pays. Dans de nombreux pays où l'épidémie est généralisée, l'épidémie est divisée en composantes urbaines et rurales. Dans d'autres, la structure peut être assez complexe, et dans d'autres encore, il peut s'agir d'une projection unique, par exemple lorsque les pays réalisent des projections infranationales distinctes pour chaque province ou État. Vérifiez que la structure que vous voyez est celle que vous souhaitez utiliser pour votre pays. Si vous souhaitez la modifier, par exemple pour passer de projections urbaines/rurales à des projections infranationales provinciales, veuillez vérifier auprès de l'ONUSIDA car des données supplémentaires devront être générées pour votre pays. Lorsque vous êtes satisfait de votre structure, cliquez sur le bouton vert "Enregistrer et continuer" dans la partie inférieure droite de la fenêtre. Vous passerez alors à la page suivante d'EPP.</a:t>
            </a:r>
          </a:p>
        </p:txBody>
      </p:sp>
      <p:sp>
        <p:nvSpPr>
          <p:cNvPr id="4" name="Slide Number Placeholder 3"/>
          <p:cNvSpPr>
            <a:spLocks noGrp="1"/>
          </p:cNvSpPr>
          <p:nvPr>
            <p:ph type="sldNum" sz="quarter" idx="5"/>
          </p:nvPr>
        </p:nvSpPr>
        <p:spPr/>
        <p:txBody>
          <a:bodyPr/>
          <a:lstStyle/>
          <a:p>
            <a:fld id="{B73660D5-ED4C-41CA-8F92-89CB6C57A10E}" type="slidenum">
              <a:rPr lang="en-US" smtClean="0"/>
              <a:t>17</a:t>
            </a:fld>
            <a:endParaRPr lang="en-US"/>
          </a:p>
        </p:txBody>
      </p:sp>
    </p:spTree>
    <p:extLst>
      <p:ext uri="{BB962C8B-B14F-4D97-AF65-F5344CB8AC3E}">
        <p14:creationId xmlns:p14="http://schemas.microsoft.com/office/powerpoint/2010/main" val="1255530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 page suivante d'EPP est la page "Define Pops", qui vous permet de modifier les populations utilisées par EPP. Dans le cas d'épidémies à structure urbaine/rurale, EPP doit diviser la population nationale en une population urbaine et une population rurale. Cela se fait sur la base de la proportion de la population urbaine spécifiée sur cette page. Si vous venez de mettre à jour les populations sans changer l'année de fin ou si vous avez reçu le message indiquant que vous deviez réajuster vos projections, cliquez simplement sur "Sauvegarder et continuer" ici et vos populations urbaines et rurales seront automatiquement calculées et sauvegardées. Cette année, comme nous passons des populations de milieu d'année à celles de fin d'année, vous remarquerez peut-être un léger décalage entre les chiffres de l'ONU et les valeurs du pays, qui sera corrigé en acceptant les valeurs de l'ONU à condition qu'elles soient proches des valeurs fournies par l'utilisateur et mises en évidence dans la couleur bleue.</a:t>
            </a:r>
          </a:p>
          <a:p>
            <a:endParaRPr lang="en-US"/>
          </a:p>
          <a:p>
            <a:r>
              <a:rPr lang="en-US"/>
              <a:t>Si vous avez également modifié l'année de fin, vous n'aurez aucune entrée pour les années étendues - 2026 à 2030 dans ce cas. Vous pouvez soit saisir des valeurs pour ces années, puis cliquer sur "Enregistrer et continuer", soit cliquer sur "Ajuster aux valeurs de l'ONU", ce qui remplit les années supplémentaires à partir de la base de données urbaines de l'ONU, puis cliquer sur "Enregistrer et continuer". Si les valeurs du pays sont très différentes de celles de la base de données urbaine des Nations unies, vous pouvez demander au pays de saisir ses propres valeurs plutôt que d'utiliser celles des Nations unies.</a:t>
            </a:r>
          </a:p>
        </p:txBody>
      </p:sp>
      <p:sp>
        <p:nvSpPr>
          <p:cNvPr id="4" name="Slide Number Placeholder 3"/>
          <p:cNvSpPr>
            <a:spLocks noGrp="1"/>
          </p:cNvSpPr>
          <p:nvPr>
            <p:ph type="sldNum" sz="quarter" idx="5"/>
          </p:nvPr>
        </p:nvSpPr>
        <p:spPr/>
        <p:txBody>
          <a:bodyPr/>
          <a:lstStyle/>
          <a:p>
            <a:fld id="{B73660D5-ED4C-41CA-8F92-89CB6C57A10E}" type="slidenum">
              <a:rPr lang="en-US" smtClean="0"/>
              <a:t>18</a:t>
            </a:fld>
            <a:endParaRPr lang="en-US"/>
          </a:p>
        </p:txBody>
      </p:sp>
    </p:spTree>
    <p:extLst>
      <p:ext uri="{BB962C8B-B14F-4D97-AF65-F5344CB8AC3E}">
        <p14:creationId xmlns:p14="http://schemas.microsoft.com/office/powerpoint/2010/main" val="2515758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Enfin, si vous disposez d'une structure épidémique nationale composée de plusieurs projections infranationales et que la population nationale totale change, vous constaterez qu'il reste des personnes à affecter aux régions. Dans ce cas, vous pouvez résoudre le problème en cliquant sur le bouton en bas de la page intitulé "Ajuster pour la population modifiée". Les personnes restantes seront alors réparties entre les sous-populations régionales en fonction de la répartition de la population actuelle. Avant de quitter cette page, vérifiez que toutes les valeurs de la ligne intitulée "Population restant à attribuer" sont égales à zéro, puis cliquez sur "Enregistrer et continuer" pour quitter EPP et retourner à Spectrum.</a:t>
            </a:r>
          </a:p>
        </p:txBody>
      </p:sp>
      <p:sp>
        <p:nvSpPr>
          <p:cNvPr id="4" name="Slide Number Placeholder 3"/>
          <p:cNvSpPr>
            <a:spLocks noGrp="1"/>
          </p:cNvSpPr>
          <p:nvPr>
            <p:ph type="sldNum" sz="quarter" idx="5"/>
          </p:nvPr>
        </p:nvSpPr>
        <p:spPr/>
        <p:txBody>
          <a:bodyPr/>
          <a:lstStyle/>
          <a:p>
            <a:fld id="{B73660D5-ED4C-41CA-8F92-89CB6C57A10E}" type="slidenum">
              <a:rPr lang="en-US" smtClean="0"/>
              <a:t>19</a:t>
            </a:fld>
            <a:endParaRPr lang="en-US"/>
          </a:p>
        </p:txBody>
      </p:sp>
    </p:spTree>
    <p:extLst>
      <p:ext uri="{BB962C8B-B14F-4D97-AF65-F5344CB8AC3E}">
        <p14:creationId xmlns:p14="http://schemas.microsoft.com/office/powerpoint/2010/main" val="1877000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C00000"/>
                </a:solidFill>
              </a:rPr>
              <a:t>L'étape suivante du processus consiste à saisir toute nouvelle donnée de surveillance ou d'enquête disponible depuis la dernière mise à jour de la projection et à répartir l'ART entre les régions dans votre fichier de projection. Pour ce faire, cliquez sur l'option de menu "Incidence-&gt;Données de surveillance" d'AIM. La page Données VIH d'EPP s'affiche alors et vous permet de consulter les données de surveillance existantes et de saisir toute nouvelle donnée de surveillance ou de test de routine ANC. Vous pourrez ensuite ajouter toute nouvelle donnée d'enquête avant de procéder au montage. En plus des données de prévalence et d'incidence du VIH, la page Enquêtes comprend maintenant des données sur la couverture des traitements antirétroviraux provenant d'enquêtes. Enfin, vous répartirez les ARV entre les différentes régions de votre fichier de projection sur la page ART Distribution d'EPP.</a:t>
            </a:r>
          </a:p>
        </p:txBody>
      </p:sp>
      <p:sp>
        <p:nvSpPr>
          <p:cNvPr id="4" name="Slide Number Placeholder 3"/>
          <p:cNvSpPr>
            <a:spLocks noGrp="1"/>
          </p:cNvSpPr>
          <p:nvPr>
            <p:ph type="sldNum" sz="quarter" idx="5"/>
          </p:nvPr>
        </p:nvSpPr>
        <p:spPr/>
        <p:txBody>
          <a:bodyPr/>
          <a:lstStyle/>
          <a:p>
            <a:fld id="{B73660D5-ED4C-41CA-8F92-89CB6C57A10E}" type="slidenum">
              <a:rPr lang="en-US" smtClean="0"/>
              <a:t>20</a:t>
            </a:fld>
            <a:endParaRPr lang="en-US"/>
          </a:p>
        </p:txBody>
      </p:sp>
    </p:spTree>
    <p:extLst>
      <p:ext uri="{BB962C8B-B14F-4D97-AF65-F5344CB8AC3E}">
        <p14:creationId xmlns:p14="http://schemas.microsoft.com/office/powerpoint/2010/main" val="2250957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La page Données VIH d'EPP est structurée comme une feuille de calcul et est relativement simple à remplir. Tout d'abord, sélectionnez la première sous-population dans le volet Structure épidémique nationale sur la droite. Choisissez le mode de données que vous souhaitez utiliser, HSS ou ANC - nous décrirons la différence dans un instant. Saisissez les données que vous avez collectées dans la feuille de calcul sous forme de prévalence en pourcentage et de taille d'échantillon pour chaque site. Si vous disposez de données agrégées pour tous les tests de routine dans les sites de soins prénatals de la région, ce que nous appelons les données sur les tests de routine des soins prénatals au niveau du recensement, saisissez-les sur les deux premières lignes du tableau. Enfin, cliquez sur "Enregistrer et continuer" et vous passerez à la sous-population suivante. Lorsque vous avez saisi les données pour la dernière sous-population, cliquez à nouveau sur "Enregistrer et continuer" et EPP vous amènera à la page Enquêtes.</a:t>
            </a:r>
          </a:p>
        </p:txBody>
      </p:sp>
      <p:sp>
        <p:nvSpPr>
          <p:cNvPr id="4" name="Slide Number Placeholder 3"/>
          <p:cNvSpPr>
            <a:spLocks noGrp="1"/>
          </p:cNvSpPr>
          <p:nvPr>
            <p:ph type="sldNum" sz="quarter" idx="5"/>
          </p:nvPr>
        </p:nvSpPr>
        <p:spPr/>
        <p:txBody>
          <a:bodyPr/>
          <a:lstStyle/>
          <a:p>
            <a:fld id="{B73660D5-ED4C-41CA-8F92-89CB6C57A10E}" type="slidenum">
              <a:rPr lang="en-US" smtClean="0"/>
              <a:t>21</a:t>
            </a:fld>
            <a:endParaRPr lang="en-US"/>
          </a:p>
        </p:txBody>
      </p:sp>
    </p:spTree>
    <p:extLst>
      <p:ext uri="{BB962C8B-B14F-4D97-AF65-F5344CB8AC3E}">
        <p14:creationId xmlns:p14="http://schemas.microsoft.com/office/powerpoint/2010/main" val="1625098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Il y a plusieurs choses importantes que vous devez savoir à propos de la page Données VIH et des données qui y sont saisies. Tout d'abord, toutes les données sont saisies sous forme de prévalence en pourcentage et de taille d'échantillon. La plupart des données sont saisies pour des sites de surveillance ou de dépistage spécifiques et la taille de l'échantillon correspond au nombre de personnes testées dans ce site au cours de cette année. Si vos données sont stockées dans Excel dans un format similaire à celui du tableau de la page Données VIH, vous pouvez les copier et les coller d'Excel dans EPP à l'aide de Control-C et Control-V. Dans les épidémies généralisées, toutes ces données proviennent généralement des tests prénataux, qui peuvent être des tests de surveillance ou des tests de routine. </a:t>
            </a:r>
          </a:p>
          <a:p>
            <a:endParaRPr lang="en-US"/>
          </a:p>
          <a:p>
            <a:r>
              <a:rPr lang="en-US"/>
              <a:t>La page de données sur le VIH comporte deux modes de données. Le premier mode de données est intitulé "HSS". Il s'agit des données traditionnelles de surveillance du VIH, c'est-à-dire des échantillons de femmes se présentant pour des services prénatals dans des sites spécifiques choisis pour suivre l'épidémie nationale. Le second est intitulé "ANC". Ce mode de données prénatales permet de combiner les données de surveillance, désignées par "SS" dans le tableau principal, et les données des tests de routine, désignées par "RT". Avec l'avènement des tests de routine étendus, de nombreux sites ont abandonné la surveillance sentinelle et sont passés à l'utilisation des données de tests de routine à la place. Pour ces sites, la prévalence et la taille des échantillons de la surveillance sentinelle passée et des tests de routine présents et futurs sont saisies sur des lignes séparées. En outre, en mode CPN, il est possible de saisir les données agrégées des tests de routine pour l'ensemble de la région, que nous appelons "CPN-RT au niveau du recensement". Ces données sont saisies sur les deux lignes supérieures du tableau de données. Compte tenu de l'ampleur des tests effectués dans la plupart des pays, des données de ce type, bien collectées et nettoyées, peuvent être représentatives de la situation générale des femmes qui accouchent.</a:t>
            </a:r>
          </a:p>
          <a:p>
            <a:endParaRPr lang="en-US"/>
          </a:p>
          <a:p>
            <a:r>
              <a:rPr lang="en-US"/>
              <a:t>Au bas de la page se trouve une série de boutons qui vous permettent d'ajouter et de supprimer des sites du tableau. Pour supprimer un site, il suffit de le sélectionner et de cliquer sur "Supprimer". Pour ajouter un nouveau site, cliquez sur "Ajouter" ou "Ajouter plusieurs sites". Enfin, vous pouvez afficher un tableau des moyennes et des médianes de tous les sites en cliquant sur "Moyenne/Médiane". Cliquez à nouveau pour masquer le tableau.</a:t>
            </a:r>
          </a:p>
          <a:p>
            <a:endParaRPr lang="en-US"/>
          </a:p>
          <a:p>
            <a:r>
              <a:rPr lang="en-US"/>
              <a:t>Enfin, l'affichage peut être ajusté pour ne montrer que la prévalence, que les tailles d'échantillon, que les données de surveillance des CPN, que les données des tests de routine des CPN ou les deux. Jouez un peu avec cela en utilisant les boutons radio en bas de l'écran. Lorsque vous sélectionnez différentes options, les données du tableau affiché s'ajustent en conséquence.</a:t>
            </a:r>
          </a:p>
        </p:txBody>
      </p:sp>
      <p:sp>
        <p:nvSpPr>
          <p:cNvPr id="4" name="Slide Number Placeholder 3"/>
          <p:cNvSpPr>
            <a:spLocks noGrp="1"/>
          </p:cNvSpPr>
          <p:nvPr>
            <p:ph type="sldNum" sz="quarter" idx="5"/>
          </p:nvPr>
        </p:nvSpPr>
        <p:spPr/>
        <p:txBody>
          <a:bodyPr/>
          <a:lstStyle/>
          <a:p>
            <a:fld id="{B73660D5-ED4C-41CA-8F92-89CB6C57A10E}" type="slidenum">
              <a:rPr lang="en-US" smtClean="0"/>
              <a:t>22</a:t>
            </a:fld>
            <a:endParaRPr lang="en-US"/>
          </a:p>
        </p:txBody>
      </p:sp>
    </p:spTree>
    <p:extLst>
      <p:ext uri="{BB962C8B-B14F-4D97-AF65-F5344CB8AC3E}">
        <p14:creationId xmlns:p14="http://schemas.microsoft.com/office/powerpoint/2010/main" val="284055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 modélisation du VIH effraie souvent les gens parce qu'il y a beaucoup d'équations et qu'ils ne savent pas comment les traiter. Aussi, avant de présenter des équations pour éclairer notre discussion, concentrons-nous sur ce qui se passe réellement dans les modèles. Nous commençons par la population d'adultes d'un pays. Ceux-ci peuvent être divisés en deux groupes : les </a:t>
            </a:r>
            <a:r>
              <a:rPr lang="en-US" err="1"/>
              <a:t>personnes</a:t>
            </a:r>
            <a:r>
              <a:rPr lang="en-US"/>
              <a:t> </a:t>
            </a:r>
            <a:r>
              <a:rPr lang="en-US" err="1"/>
              <a:t>susceptibles</a:t>
            </a:r>
            <a:r>
              <a:rPr lang="en-US"/>
              <a:t> (S dans cette figure) et les personnes vivant avec le VIH (P dans la figure). Les </a:t>
            </a:r>
            <a:r>
              <a:rPr lang="en-US" err="1"/>
              <a:t>personnes</a:t>
            </a:r>
            <a:r>
              <a:rPr lang="en-US"/>
              <a:t> </a:t>
            </a:r>
            <a:r>
              <a:rPr lang="en-US" err="1"/>
              <a:t>susceptibles</a:t>
            </a:r>
            <a:r>
              <a:rPr lang="en-US"/>
              <a:t> sont celles qui ne vivent pas actuellement avec le VIH mais qui pourraient être infectées si elles adoptaient des comportements qui les exposent au VIH. Dans EPP, les nouveaux entrants sont ceux qui deviennent adultes à l'âge de 15 ans, puisque le modèle EPP s'intéresse généralement à la population adulte, soit de 15 à 49 ans, soit de 15 ans et plus.</a:t>
            </a:r>
          </a:p>
          <a:p>
            <a:endParaRPr lang="en-US"/>
          </a:p>
          <a:p>
            <a:r>
              <a:rPr lang="en-US"/>
              <a:t>L'équation d'équilibre est assez simple : la population </a:t>
            </a:r>
            <a:r>
              <a:rPr lang="en-US" err="1"/>
              <a:t>susceptibles</a:t>
            </a:r>
            <a:r>
              <a:rPr lang="en-US"/>
              <a:t> de l'année prochaine sera constituée des </a:t>
            </a:r>
            <a:r>
              <a:rPr lang="en-US" err="1"/>
              <a:t>personnes</a:t>
            </a:r>
            <a:r>
              <a:rPr lang="en-US"/>
              <a:t> </a:t>
            </a:r>
            <a:r>
              <a:rPr lang="en-US" err="1"/>
              <a:t>susceptibles</a:t>
            </a:r>
            <a:r>
              <a:rPr lang="en-US"/>
              <a:t> de cette année, plus les nouveaux entrants, moins les personnes décédées, moins les nouvelles infections qui passent dans le compartiment des personnes vivant avec le VIH. Le compartiment des personnes vivant avec le VIH ajoutera les nouvelles infections et soustraira les décès, qu'ils soient liés au VIH ou non (ce que nous appelons généralement la mortalité de fond). </a:t>
            </a:r>
          </a:p>
          <a:p>
            <a:endParaRPr lang="en-US"/>
          </a:p>
          <a:p>
            <a:r>
              <a:rPr lang="en-US"/>
              <a:t>Les modèles qu'EPP utilise pour s'adapter aux données permettent de calculer la partie de ce diagramme relative aux nouvelles infections.</a:t>
            </a:r>
          </a:p>
        </p:txBody>
      </p:sp>
      <p:sp>
        <p:nvSpPr>
          <p:cNvPr id="4" name="Slide Number Placeholder 3"/>
          <p:cNvSpPr>
            <a:spLocks noGrp="1"/>
          </p:cNvSpPr>
          <p:nvPr>
            <p:ph type="sldNum" sz="quarter" idx="5"/>
          </p:nvPr>
        </p:nvSpPr>
        <p:spPr/>
        <p:txBody>
          <a:bodyPr/>
          <a:lstStyle/>
          <a:p>
            <a:fld id="{61DBDAB6-B46E-4681-BA5B-21DE5884B219}" type="slidenum">
              <a:rPr lang="en-US" smtClean="0"/>
              <a:t>5</a:t>
            </a:fld>
            <a:endParaRPr lang="en-US"/>
          </a:p>
        </p:txBody>
      </p:sp>
    </p:spTree>
    <p:extLst>
      <p:ext uri="{BB962C8B-B14F-4D97-AF65-F5344CB8AC3E}">
        <p14:creationId xmlns:p14="http://schemas.microsoft.com/office/powerpoint/2010/main" val="1575828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Avant de saisir vos données de CPN, il est conseillé de prendre le temps de les examiner attentivement. La qualité des données que vous saisissez affectera les résultats d'ajustement que vous recevrez. Un bon point de départ est l'onglet "Tests de CPN" sous l'élément de menu "Statistiques du programme" dans Spectrum. Comme l'explique la vidéo sur la mise à jour de votre fichier Spectrum, cet onglet peut vous aider à identifier les problèmes liés au nombre de tests par rapport au nombre de premières visites de CPN, aux tests multiples effectués sur la même personne, et à d'autres problèmes. Nous vous recommandons vivement d'en prendre connaissance avant de saisir vos données dans EPP.</a:t>
            </a:r>
          </a:p>
        </p:txBody>
      </p:sp>
      <p:sp>
        <p:nvSpPr>
          <p:cNvPr id="4" name="Slide Number Placeholder 3"/>
          <p:cNvSpPr>
            <a:spLocks noGrp="1"/>
          </p:cNvSpPr>
          <p:nvPr>
            <p:ph type="sldNum" sz="quarter" idx="5"/>
          </p:nvPr>
        </p:nvSpPr>
        <p:spPr/>
        <p:txBody>
          <a:bodyPr/>
          <a:lstStyle/>
          <a:p>
            <a:fld id="{B73660D5-ED4C-41CA-8F92-89CB6C57A10E}" type="slidenum">
              <a:rPr lang="en-US" smtClean="0"/>
              <a:t>23</a:t>
            </a:fld>
            <a:endParaRPr lang="en-US"/>
          </a:p>
        </p:txBody>
      </p:sp>
    </p:spTree>
    <p:extLst>
      <p:ext uri="{BB962C8B-B14F-4D97-AF65-F5344CB8AC3E}">
        <p14:creationId xmlns:p14="http://schemas.microsoft.com/office/powerpoint/2010/main" val="2479508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De nombreux facteurs peuvent influencer les tendances de la prévalence produites par les données sur les tests de routine des CPN, notamment les changements dans la prestation des services au fil du temps, l'extension de la couverture des tests de routine et la portée croissante des systèmes de notification électronique à mesure qu'ils s'étendent à de plus en plus d'endroits. Tous ces éléments peuvent avoir une incidence sur l'actualité et l'exhaustivité de vos données. Ils peuvent également influencer les tendances épidémiologiques, par exemple, lorsque les systèmes se développent, ils se déplacent normalement des zones à forte prévalence vers les zones à faible prévalence, ce qui entraîne une baisse artificielle de la prévalence du VIH. Une façon de traiter ce problème pourrait être de ne pas utiliser les données de tendance des tests de routine jusqu'à ce que la couverture du système se soit stabilisée. </a:t>
            </a:r>
          </a:p>
          <a:p>
            <a:pPr marL="0" indent="0">
              <a:buNone/>
            </a:pPr>
            <a:endParaRPr lang="en-US"/>
          </a:p>
          <a:p>
            <a:pPr marL="0" indent="0">
              <a:buNone/>
            </a:pPr>
            <a:r>
              <a:rPr lang="en-US"/>
              <a:t>Par conséquent, nous vous recommandons, avant d'utiliser vos données sur les CPN-RT, d'examiner certaines des questions présentées ici : comment votre système de dépistage systématique et sa couverture géographique et démographique ont-ils évolué au fil du temps ? Les femmes dont la séropositivité est connue ont-elles été incluses dans les rapports ou non ? Seul le premier test effectué lors d'une visite de CPN a-t-il été pris en compte ? Les premiers tests effectués lors du </a:t>
            </a:r>
            <a:r>
              <a:rPr lang="en-US" err="1"/>
              <a:t>travail </a:t>
            </a:r>
            <a:r>
              <a:rPr lang="en-US"/>
              <a:t>et de l'accouchement sont-ils inclus ? Avez-vous pris en compte les changements intervenus dans les tests au fil du temps, y compris les kits utilisés et les taux de faux positifs dans les environnements à faible prévalence, les algorithmes utilisés, les taux de refus et l'influence des ruptures de stock sur l'exhaustivité des tests ? Avez-vous lu les rapports d'assurance qualité disponibles et comparé les données de prévalence avec d'autres sources telles que les enquêtes auprès des ménages ?</a:t>
            </a:r>
          </a:p>
          <a:p>
            <a:pPr marL="0" indent="0">
              <a:buNone/>
            </a:pPr>
            <a:endParaRPr lang="en-US"/>
          </a:p>
          <a:p>
            <a:pPr marL="0" indent="0">
              <a:buNone/>
            </a:pPr>
            <a:r>
              <a:rPr lang="en-US"/>
              <a:t>Étant donné l'importance des tendances produites par EPP pour déterminer les tendances de votre estimation nationale, il vaut la peine de consacrer un peu de temps à l'examen de ces facteurs et de consulter des experts si nécessaire pour mieux comprendre comment ils influencent vos données et quelles sont les données à utiliser ou à exclure.</a:t>
            </a:r>
          </a:p>
        </p:txBody>
      </p:sp>
      <p:sp>
        <p:nvSpPr>
          <p:cNvPr id="4" name="Slide Number Placeholder 3"/>
          <p:cNvSpPr>
            <a:spLocks noGrp="1"/>
          </p:cNvSpPr>
          <p:nvPr>
            <p:ph type="sldNum" sz="quarter" idx="5"/>
          </p:nvPr>
        </p:nvSpPr>
        <p:spPr/>
        <p:txBody>
          <a:bodyPr/>
          <a:lstStyle/>
          <a:p>
            <a:fld id="{B73660D5-ED4C-41CA-8F92-89CB6C57A10E}" type="slidenum">
              <a:rPr lang="en-US" smtClean="0"/>
              <a:t>24</a:t>
            </a:fld>
            <a:endParaRPr lang="en-US"/>
          </a:p>
        </p:txBody>
      </p:sp>
    </p:spTree>
    <p:extLst>
      <p:ext uri="{BB962C8B-B14F-4D97-AF65-F5344CB8AC3E}">
        <p14:creationId xmlns:p14="http://schemas.microsoft.com/office/powerpoint/2010/main" val="2276827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Comme Spectrum, EPP propose un bouton "Source" en bas à droite de l'écran. Si vous cliquez sur ce bouton, une boîte de dialogue s'ouvrira, vous permettant de saisir une description des ajustements, suppressions ou changements apportés aux données saisies ici, ainsi que tout autre commentaire que vous souhaiteriez faire. Cela sera extrêmement utile à la prochaine personne qui utilisera votre fichier, car elle connaîtra la source des données et les ajustements effectués. Une fois que vous avez saisi des commentaires dans cette case, le bouton "Source" devient rouge, indiquant aux utilisateurs qu'il y a des commentaires qu'ils doivent examiner à propos des données de cette page. Nous vous encourageons vivement à faire un usage intensif des boutons "Source", tant dans EPP que dans Spectrum.</a:t>
            </a:r>
          </a:p>
        </p:txBody>
      </p:sp>
      <p:sp>
        <p:nvSpPr>
          <p:cNvPr id="4" name="Slide Number Placeholder 3"/>
          <p:cNvSpPr>
            <a:spLocks noGrp="1"/>
          </p:cNvSpPr>
          <p:nvPr>
            <p:ph type="sldNum" sz="quarter" idx="5"/>
          </p:nvPr>
        </p:nvSpPr>
        <p:spPr/>
        <p:txBody>
          <a:bodyPr/>
          <a:lstStyle/>
          <a:p>
            <a:fld id="{B73660D5-ED4C-41CA-8F92-89CB6C57A10E}" type="slidenum">
              <a:rPr lang="en-US" smtClean="0"/>
              <a:t>25</a:t>
            </a:fld>
            <a:endParaRPr lang="en-US"/>
          </a:p>
        </p:txBody>
      </p:sp>
    </p:spTree>
    <p:extLst>
      <p:ext uri="{BB962C8B-B14F-4D97-AF65-F5344CB8AC3E}">
        <p14:creationId xmlns:p14="http://schemas.microsoft.com/office/powerpoint/2010/main" val="36746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Une fois que vous avez terminé de saisir les données de surveillance et de dépistage de routine mises à jour sur la page Données VIH, il est temps de saisir les données de toute nouvelle enquête. Lorsque vous cliquez sur "Enregistrer et continuer" sur la page Données VIH après avoir mis à jour les données pour la dernière sous-population, EPP vous fait passer à la page Enquêtes, illustrée ici. La page Enquêtes a une structure basée sur des onglets dans laquelle les données de chaque enquête individuelle sont saisies dans un onglet séparé. Normalement, lorsque vous ouvrez ce fichier, il est déjà pré-rempli avec les enquêtes dont les résultats étaient disponibles au moment de la dernière estimation. Si vous n'avez pas de données d'enquête dans ce fichier, vous pouvez essayer de cliquer sur "Importer des enquêtes". Cela permettra d'importer des enquêtes à partir d'une base de données préparée par l'ONUSIDA. Il convient de noter que toutes les enquêtes ne seront pas incluses dans cette base de données, en particulier si les résultats ne sont pas encore accessibles au public. Si vous "Importez des enquêtes" et que les enquêtes se trouvent déjà dans EPP, une boîte de dialogue d'avertissement vous indiquera celles qui sont dupliquées et vous donnera la possibilité de les importer ou de ne pas les importer. Dans EPP 2022, la page a été légèrement réorganisée et de nouvelles entrées d'enquête ont été ajoutées pour la couverture ART chez les 15-49 </a:t>
            </a:r>
            <a:r>
              <a:rPr lang="en-US" err="1"/>
              <a:t>ans </a:t>
            </a:r>
            <a:r>
              <a:rPr lang="en-US"/>
              <a:t>et son erreur standard. Si la case "Use ART in fitting" est cochée, ces données seront utilisées pendant le processus d'ajustement d'EPP pour comparer la couverture ART de l'enquête à la couverture estimée par une projection ajustée. Cela permettra de mieux aligner la couverture ART entre votre projection et la valeur observée de l'enquête.</a:t>
            </a:r>
          </a:p>
        </p:txBody>
      </p:sp>
      <p:sp>
        <p:nvSpPr>
          <p:cNvPr id="4" name="Slide Number Placeholder 3"/>
          <p:cNvSpPr>
            <a:spLocks noGrp="1"/>
          </p:cNvSpPr>
          <p:nvPr>
            <p:ph type="sldNum" sz="quarter" idx="5"/>
          </p:nvPr>
        </p:nvSpPr>
        <p:spPr/>
        <p:txBody>
          <a:bodyPr/>
          <a:lstStyle/>
          <a:p>
            <a:fld id="{B73660D5-ED4C-41CA-8F92-89CB6C57A10E}" type="slidenum">
              <a:rPr lang="en-US" smtClean="0"/>
              <a:t>26</a:t>
            </a:fld>
            <a:endParaRPr lang="en-US"/>
          </a:p>
        </p:txBody>
      </p:sp>
    </p:spTree>
    <p:extLst>
      <p:ext uri="{BB962C8B-B14F-4D97-AF65-F5344CB8AC3E}">
        <p14:creationId xmlns:p14="http://schemas.microsoft.com/office/powerpoint/2010/main" val="1850112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 vous cliquez pour ajouter une autre enquête, vous devrez saisir quelques informations :</a:t>
            </a:r>
          </a:p>
          <a:p>
            <a:endParaRPr lang="en-US"/>
          </a:p>
          <a:p>
            <a:pPr marL="171450" indent="-171450">
              <a:buFont typeface="Arial" panose="020B0604020202020204" pitchFamily="34" charset="0"/>
              <a:buChar char="•"/>
            </a:pPr>
            <a:r>
              <a:rPr lang="en-US"/>
              <a:t>Vous devez fournir un nom court pour l'enquête - ce nom sera utilisé pour décrire l'enquête sur l'onglet, il faut donc qu'il soit court mais descriptif.</a:t>
            </a:r>
          </a:p>
          <a:p>
            <a:pPr marL="171450" indent="-171450">
              <a:buFont typeface="Arial" panose="020B0604020202020204" pitchFamily="34" charset="0"/>
              <a:buChar char="•"/>
            </a:pPr>
            <a:r>
              <a:rPr lang="en-US"/>
              <a:t>Vous devez indiquer l'année au cours de laquelle les données de l'enquête ont été collectées. Notez qu'il s'agit de la date de collecte des données et non de la date de publication, qui est normalement un peu plus tardive.</a:t>
            </a:r>
          </a:p>
          <a:p>
            <a:pPr marL="171450" indent="-171450">
              <a:buFont typeface="Arial" panose="020B0604020202020204" pitchFamily="34" charset="0"/>
              <a:buChar char="•"/>
            </a:pPr>
            <a:r>
              <a:rPr lang="en-US"/>
              <a:t>Vous devez indiquer la prévalence et l'erreur type de cette enquête en pourcentage. L'erreur standard doit correspondre à l'erreur pour la région décrite, donc si vous avez des enquêtes nationales dans une épidémie structurée urbaine/rurale, vous devrez entrer la prévalence et l'erreur standard correctes pour les zones urbaines et des valeurs séparées pour les enquêtes dans les zones rurales.</a:t>
            </a:r>
          </a:p>
          <a:p>
            <a:pPr marL="171450" indent="-171450">
              <a:buFont typeface="Arial" panose="020B0604020202020204" pitchFamily="34" charset="0"/>
              <a:buChar char="•"/>
            </a:pPr>
            <a:r>
              <a:rPr lang="en-US"/>
              <a:t>Saisissez la couverture ART des 15-49 ans parmi les personnes vivant avec le VIH de cette enquête et son erreur standard. Cochez la case si vous souhaitez utiliser ces données dans votre ajustement pour la sous-population.</a:t>
            </a:r>
          </a:p>
          <a:p>
            <a:pPr marL="171450" indent="-171450">
              <a:buFont typeface="Arial" panose="020B0604020202020204" pitchFamily="34" charset="0"/>
              <a:buChar char="•"/>
            </a:pPr>
            <a:r>
              <a:rPr lang="en-US"/>
              <a:t>Enfin, si l'enquête contenait une estimation de l'incidence, cochez la case "Utiliser l'incidence dans l'ajustement" et saisissez l'estimation de l'incidence en pourcentage et l'erreur type pour cette estimation. Ces chiffres d'incidence seront ensuite utilisés pour calculer la qualité de l'ajustement de votre projection lors de l'ajustement.</a:t>
            </a:r>
          </a:p>
          <a:p>
            <a:pPr marL="171450" indent="-171450">
              <a:buFont typeface="Arial" panose="020B0604020202020204" pitchFamily="34" charset="0"/>
              <a:buChar char="•"/>
            </a:pPr>
            <a:r>
              <a:rPr lang="en-US"/>
              <a:t>Lorsque vous avez fini de saisir les données pour cette enquête, cliquez sur le bouton "Enregistrer les modifications" pour enregistrer les données dans EPP.</a:t>
            </a:r>
          </a:p>
          <a:p>
            <a:pPr marL="0" indent="0">
              <a:buFont typeface="Arial" panose="020B0604020202020204" pitchFamily="34" charset="0"/>
              <a:buNone/>
            </a:pPr>
            <a:endParaRPr lang="en-US"/>
          </a:p>
          <a:p>
            <a:pPr marL="0" indent="0">
              <a:buFont typeface="Arial" panose="020B0604020202020204" pitchFamily="34" charset="0"/>
              <a:buNone/>
            </a:pPr>
            <a:r>
              <a:rPr lang="en-US"/>
              <a:t>Comme toujours, lorsque vous avez terminé de saisir les nouvelles données d'enquête pour chaque sous-population, cliquez sur "Enregistrer et continuer". Après avoir cliqué sur "Enregistrer et continuer" pour la dernière sous-population, EPP vous amènera automatiquement à la page de distribution ART avec toutes les nouvelles données de surveillance ou d'enquête ajoutées à EPP. </a:t>
            </a:r>
          </a:p>
        </p:txBody>
      </p:sp>
      <p:sp>
        <p:nvSpPr>
          <p:cNvPr id="4" name="Slide Number Placeholder 3"/>
          <p:cNvSpPr>
            <a:spLocks noGrp="1"/>
          </p:cNvSpPr>
          <p:nvPr>
            <p:ph type="sldNum" sz="quarter" idx="5"/>
          </p:nvPr>
        </p:nvSpPr>
        <p:spPr/>
        <p:txBody>
          <a:bodyPr/>
          <a:lstStyle/>
          <a:p>
            <a:fld id="{B73660D5-ED4C-41CA-8F92-89CB6C57A10E}" type="slidenum">
              <a:rPr lang="en-US" smtClean="0"/>
              <a:t>27</a:t>
            </a:fld>
            <a:endParaRPr lang="en-US"/>
          </a:p>
        </p:txBody>
      </p:sp>
    </p:spTree>
    <p:extLst>
      <p:ext uri="{BB962C8B-B14F-4D97-AF65-F5344CB8AC3E}">
        <p14:creationId xmlns:p14="http://schemas.microsoft.com/office/powerpoint/2010/main" val="3067893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La page de distribution des ARV d'EPP n'est disponible que dans les contextes d'épidémies généralisées. Dans les pays d'ajustement qui ont plus d'une région au niveau sous-national, par </a:t>
            </a:r>
            <a:r>
              <a:rPr lang="en-US" err="1"/>
              <a:t>exemple </a:t>
            </a:r>
            <a:r>
              <a:rPr lang="en-US"/>
              <a:t>les projections urbaines/rurales ou les projections avec des régions nommées comme indiqué ici pour la Zambie, EPP doit répartir le TARV fourni par Spectrum pour les hommes et les femmes adultes entre les différentes régions. Dans le passé, cette répartition se faisait entièrement en dehors du contrôle de l'utilisateur, en estimant la proportion de personnes vivant avec le VIH dans chaque région, en divisant les ARV en fonction de ces proportions, et en utilisant ensuite les nombres d'ARV résultants dans les calculs d'EPP de l'impact des ARV pour chaque région. Sur la page Distribution des ARV d'EPP, l'utilisateur peut revoir ces modèles et les ajuster si les données sont disponibles. Lorsque vous accédez à cette page pour la première fois, les meilleures valeurs par défaut basées sur les données disponibles à EPP sont appliquées.</a:t>
            </a:r>
          </a:p>
          <a:p>
            <a:pPr marL="0" indent="0">
              <a:buFont typeface="Arial" panose="020B0604020202020204" pitchFamily="34" charset="0"/>
              <a:buNone/>
            </a:pPr>
            <a:endParaRPr lang="en-US"/>
          </a:p>
          <a:p>
            <a:pPr marL="0" indent="0">
              <a:buFont typeface="Arial" panose="020B0604020202020204" pitchFamily="34" charset="0"/>
              <a:buNone/>
            </a:pPr>
            <a:r>
              <a:rPr lang="en-US"/>
              <a:t>Si vous le souhaitez, l'utilisateur peut ensuite répartir les ART masculins et féminins fournis par Spectrum, indiqués dans la dernière ligne du tableau, entre les différentes régions en modifiant les valeurs indiquées en bleu ci-dessus. L'utilisateur effectue cette opération séparément pour les hommes et les femmes dans deux tableaux distincts accessibles par les onglets "Homme" et "Femme". Ce faisant, il est important de s'assurer que, pour chaque année, l'ART attribue des totaux à la valeur fournie par Spectrum. Si ce n'est pas le cas, lorsque vous cliquez sur "Enregistrer et continuer", EPP vous informera qu'il reste des ARV à attribuer et ne vous permettra pas d'enregistrer les résultats et de quitter la page. Vous pouvez facilement suivre cette évolution en consultant la ligne intitulée "ART restant à attribuer". Si cette ligne est égale à zéro dans tous les cas, vous êtes prêt à quitter la page.</a:t>
            </a:r>
          </a:p>
          <a:p>
            <a:pPr marL="0" indent="0">
              <a:buFont typeface="Arial" panose="020B0604020202020204" pitchFamily="34" charset="0"/>
              <a:buNone/>
            </a:pPr>
            <a:endParaRPr lang="en-US"/>
          </a:p>
          <a:p>
            <a:pPr marL="0" indent="0">
              <a:buFont typeface="Arial" panose="020B0604020202020204" pitchFamily="34" charset="0"/>
              <a:buNone/>
            </a:pPr>
            <a:r>
              <a:rPr lang="en-US"/>
              <a:t>Pour plus de détails sur l'utilisation des données de l'enquête ART de la page Enquêtes et les fonctionnalités complètes de la page Distribution ART, voir la présentation "EPP sous le capot" pour les épidémies généralisées.</a:t>
            </a:r>
          </a:p>
          <a:p>
            <a:pPr marL="0" indent="0">
              <a:buFont typeface="Arial" panose="020B0604020202020204" pitchFamily="34" charset="0"/>
              <a:buNone/>
            </a:pPr>
            <a:endParaRPr lang="en-US"/>
          </a:p>
          <a:p>
            <a:pPr marL="0" indent="0">
              <a:buFont typeface="Arial" panose="020B0604020202020204" pitchFamily="34" charset="0"/>
              <a:buNone/>
            </a:pPr>
            <a:r>
              <a:rPr lang="en-US"/>
              <a:t>Comme toujours, lorsque vous avez terminé de répartir votre ART entre les sous-populations, cliquez sur "Enregistrer et continuer". Après avoir cliqué sur "Enregistrer et continuer", EPP vous ramènera automatiquement à Spectrum. A ce stade, il est toujours bon de sauvegarder votre fichier Spectrum pour s'assurer que les données que vous avez saisies dans EPP seront stockées dans le fichier Spectrum si votre travail est interrompu.</a:t>
            </a:r>
          </a:p>
        </p:txBody>
      </p:sp>
      <p:sp>
        <p:nvSpPr>
          <p:cNvPr id="4" name="Slide Number Placeholder 3"/>
          <p:cNvSpPr>
            <a:spLocks noGrp="1"/>
          </p:cNvSpPr>
          <p:nvPr>
            <p:ph type="sldNum" sz="quarter" idx="5"/>
          </p:nvPr>
        </p:nvSpPr>
        <p:spPr/>
        <p:txBody>
          <a:bodyPr/>
          <a:lstStyle/>
          <a:p>
            <a:fld id="{B73660D5-ED4C-41CA-8F92-89CB6C57A10E}" type="slidenum">
              <a:rPr lang="en-US" smtClean="0"/>
              <a:t>28</a:t>
            </a:fld>
            <a:endParaRPr lang="en-US"/>
          </a:p>
        </p:txBody>
      </p:sp>
    </p:spTree>
    <p:extLst>
      <p:ext uri="{BB962C8B-B14F-4D97-AF65-F5344CB8AC3E}">
        <p14:creationId xmlns:p14="http://schemas.microsoft.com/office/powerpoint/2010/main" val="1604276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L'une des nouveautés d'EPP cette année est la possibilité de vérifier si le nombre total de personnes sous traitement antirétroviral dans une sous-population spécifique dépasse le nombre de personnes vivant avec le VIH dans cette sous-population. Il est évident que vous ne pouvez pas avoir plus de personnes sous TAR que de personnes vivant avec le VIH. Si vous entrez un nombre plus élevé, EPP ne tiendra pas compte de l'excès d'ART, car il ne peut jamais mettre plus de personnes sous ART qu'il n'y a de personnes vivant avec le VIH. Dans certains cas, un décalage entre ces chiffres peut survenir en raison de la manière dont vous avez réparti les traitements antirétroviraux et vous pouvez le corriger en déplaçant certains traitements antirétroviraux entre les sous-populations si les données du programme le justifient. S'il y a un décalage et que la case "Comparer ART et PVVIH" est cochée, lorsque vous cliquez sur "Enregistrer et continuer", EPP vérifiera les ART par rapport aux PVVIH et, si nécessaire, affichera une boîte d'avertissement vous informant qu'il a trouvé trop d'ART dans certaines sous-populations. Si le traitement antirétroviral est toujours inférieur à celui des personnes vivant avec le VIH, EPP enregistre les résultats et continue. Si les valeurs ne correspondent pas, la boîte d'avertissement vous indiquera exactement quelles années et quelles sous-populations présentent un excès d'ART. Si vous cliquez sur "OK", EPP enregistrera les valeurs et les laissera telles quelles. Si vous cliquez sur "Modifier", vous pourrez revenir au tableau et apporter des modifications à vos valeurs ART. Si vous ne voulez pas voir cette vérification, décochez simplement la case "Comparer ART et PVVIH" et elle ne sera plus exécutée.</a:t>
            </a:r>
          </a:p>
          <a:p>
            <a:pPr marL="0" indent="0">
              <a:buFont typeface="Arial" panose="020B0604020202020204" pitchFamily="34" charset="0"/>
              <a:buNone/>
            </a:pPr>
            <a:endParaRPr lang="en-US"/>
          </a:p>
          <a:p>
            <a:pPr marL="0" indent="0">
              <a:buFont typeface="Arial" panose="020B0604020202020204" pitchFamily="34" charset="0"/>
              <a:buNone/>
            </a:pPr>
            <a:r>
              <a:rPr lang="en-US"/>
              <a:t>Pour les personnes intéressées, cette comparaison est basée sur les traitements antirétroviraux tirés du tableau de distribution des traitements antirétroviraux et sur le nombre de personnes vivant avec le VIH tiré de la dernière projection effectuée avec ce fichier Spectrum. </a:t>
            </a:r>
          </a:p>
        </p:txBody>
      </p:sp>
      <p:sp>
        <p:nvSpPr>
          <p:cNvPr id="4" name="Slide Number Placeholder 3"/>
          <p:cNvSpPr>
            <a:spLocks noGrp="1"/>
          </p:cNvSpPr>
          <p:nvPr>
            <p:ph type="sldNum" sz="quarter" idx="5"/>
          </p:nvPr>
        </p:nvSpPr>
        <p:spPr/>
        <p:txBody>
          <a:bodyPr/>
          <a:lstStyle/>
          <a:p>
            <a:fld id="{B73660D5-ED4C-41CA-8F92-89CB6C57A10E}" type="slidenum">
              <a:rPr lang="en-US" smtClean="0"/>
              <a:t>29</a:t>
            </a:fld>
            <a:endParaRPr lang="en-US"/>
          </a:p>
        </p:txBody>
      </p:sp>
    </p:spTree>
    <p:extLst>
      <p:ext uri="{BB962C8B-B14F-4D97-AF65-F5344CB8AC3E}">
        <p14:creationId xmlns:p14="http://schemas.microsoft.com/office/powerpoint/2010/main" val="194928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Vous êtes maintenant prêt pour l'étape la plus importante de ce processus, l'ajustement de toutes les données que vous venez de fournir à EPP en tenant compte de toutes les modifications apportées aux données et aux paramètres du programme dans Spectrum. Pour lancer la page Projet EPP, dans le menu Incidence de Spectrum, sélectionnez l'option "Ajustement de courbe (EPP)". Cela lancera EPP sur la page Projet, où vous mettrez à jour vos ajustements pour inclure les effets des nouvelles données sur votre projection nationale.</a:t>
            </a:r>
          </a:p>
        </p:txBody>
      </p:sp>
      <p:sp>
        <p:nvSpPr>
          <p:cNvPr id="4" name="Slide Number Placeholder 3"/>
          <p:cNvSpPr>
            <a:spLocks noGrp="1"/>
          </p:cNvSpPr>
          <p:nvPr>
            <p:ph type="sldNum" sz="quarter" idx="5"/>
          </p:nvPr>
        </p:nvSpPr>
        <p:spPr/>
        <p:txBody>
          <a:bodyPr/>
          <a:lstStyle/>
          <a:p>
            <a:fld id="{B73660D5-ED4C-41CA-8F92-89CB6C57A10E}" type="slidenum">
              <a:rPr lang="en-US" smtClean="0"/>
              <a:t>30</a:t>
            </a:fld>
            <a:endParaRPr lang="en-US"/>
          </a:p>
        </p:txBody>
      </p:sp>
    </p:spTree>
    <p:extLst>
      <p:ext uri="{BB962C8B-B14F-4D97-AF65-F5344CB8AC3E}">
        <p14:creationId xmlns:p14="http://schemas.microsoft.com/office/powerpoint/2010/main" val="3559503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Puisque vous avez choisi de rééquiper, lorsque vous entrez dans la page du projet, seules les données à équiper seront affichées.</a:t>
            </a:r>
          </a:p>
          <a:p>
            <a:endParaRPr lang="en-US"/>
          </a:p>
          <a:p>
            <a:r>
              <a:rPr lang="en-US"/>
              <a:t>Avant de passer en revue les étapes de l'ajustement de vos données, commençons par examiner les différents types de données affichés dans le graphique. Chaque type de données utilisé dans l'ajustement a une couleur différente sur cette page :</a:t>
            </a:r>
          </a:p>
          <a:p>
            <a:endParaRPr lang="en-US"/>
          </a:p>
          <a:p>
            <a:pPr marL="228600" indent="-228600">
              <a:buAutoNum type="arabicPeriod"/>
            </a:pPr>
            <a:r>
              <a:rPr lang="en-US"/>
              <a:t>Les points de données de l'enquête sont des losanges rouges avec des barres d'erreur. Les données d'enquête jouent un rôle essentiel dans l'ajustement car elles constituent l'"étalon-or", censé représenter la prévalence réelle de la population. Si vous avez saisi des données d'enquête, assurez-vous qu'elles sont toutes affichées ici. Si ce n'est pas le cas, retournez à la page Enquêtes et assurez-vous que la case "Utiliser la prévalence de cette enquête dans l'ajustement" a été cochée pour chaque enquête que vous souhaitez inclure.</a:t>
            </a:r>
          </a:p>
          <a:p>
            <a:pPr marL="228600" indent="-228600">
              <a:buAutoNum type="arabicPeriod"/>
            </a:pPr>
            <a:r>
              <a:rPr lang="en-US"/>
              <a:t>Les données de la surveillance sentinelle ou de la surveillance ANC-Sentinel sont indiquées en vert. Chaque site est représenté par un ensemble de marqueurs connectés. Examinez attentivement ces données et si vous constatez des valeurs aberrantes ou des tendances irréalistes, envisagez de les supprimer dans le tableau des données de surveillance de la page Données VIH.</a:t>
            </a:r>
          </a:p>
          <a:p>
            <a:pPr marL="228600" indent="-228600">
              <a:buAutoNum type="arabicPeriod"/>
            </a:pPr>
            <a:r>
              <a:rPr lang="en-US"/>
              <a:t>Les sites de tests de routine ANC sont représentés en violet clair, les points de chaque site étant reliés par une ligne. Là encore, recherchez des tendances irréalistes ou des valeurs aberrantes dans les données.</a:t>
            </a:r>
          </a:p>
          <a:p>
            <a:pPr marL="228600" indent="-228600">
              <a:buAutoNum type="arabicPeriod"/>
            </a:pPr>
            <a:r>
              <a:rPr lang="en-US"/>
              <a:t>Les données des tests de routine des CPN au niveau du recensement sont affichées sous forme de losanges violets foncés. Si vous avez saisi des données sur les CPN-RT au niveau du recensement et qu'elles n'apparaissent pas ici, revenez en arrière et assurez-vous que la case "Données sur les CPN-RT au niveau du recensement" a été cochée sur la page des données sur le VIH.</a:t>
            </a:r>
          </a:p>
          <a:p>
            <a:pPr marL="228600" indent="-228600">
              <a:buAutoNum type="arabicPeriod"/>
            </a:pPr>
            <a:endParaRPr lang="en-US"/>
          </a:p>
          <a:p>
            <a:pPr marL="0" indent="0">
              <a:buNone/>
            </a:pPr>
            <a:r>
              <a:rPr lang="en-US"/>
              <a:t>Avant d'aller plus loin, assurez-vous que vous avez nettoyé toutes les données irréalistes ou incohérentes et que toutes les données que vous avez l'intention d'utiliser pour l'ajustement sont affichées.</a:t>
            </a:r>
          </a:p>
        </p:txBody>
      </p:sp>
      <p:sp>
        <p:nvSpPr>
          <p:cNvPr id="4" name="Slide Number Placeholder 3"/>
          <p:cNvSpPr>
            <a:spLocks noGrp="1"/>
          </p:cNvSpPr>
          <p:nvPr>
            <p:ph type="sldNum" sz="quarter" idx="5"/>
          </p:nvPr>
        </p:nvSpPr>
        <p:spPr/>
        <p:txBody>
          <a:bodyPr/>
          <a:lstStyle/>
          <a:p>
            <a:fld id="{B73660D5-ED4C-41CA-8F92-89CB6C57A10E}" type="slidenum">
              <a:rPr lang="en-US" smtClean="0"/>
              <a:t>31</a:t>
            </a:fld>
            <a:endParaRPr lang="en-US"/>
          </a:p>
        </p:txBody>
      </p:sp>
    </p:spTree>
    <p:extLst>
      <p:ext uri="{BB962C8B-B14F-4D97-AF65-F5344CB8AC3E}">
        <p14:creationId xmlns:p14="http://schemas.microsoft.com/office/powerpoint/2010/main" val="2787133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Après avoir examiné vos données, vous êtes maintenant prêt à procéder à l'ajustement. Pour chaque sous-population, suivez la procédure suivante :</a:t>
            </a:r>
          </a:p>
          <a:p>
            <a:endParaRPr lang="en-US"/>
          </a:p>
          <a:p>
            <a:pPr marL="228600" indent="-228600">
              <a:buAutoNum type="arabicPeriod"/>
            </a:pPr>
            <a:r>
              <a:rPr lang="en-US"/>
              <a:t>Sélectionnez la sous-population dans le volet Structure des épidémies nationales en cliquant dessus.</a:t>
            </a:r>
          </a:p>
          <a:p>
            <a:pPr marL="228600" indent="-228600">
              <a:buAutoNum type="arabicPeriod"/>
            </a:pPr>
            <a:r>
              <a:rPr lang="en-US"/>
              <a:t>Pour cette sous-population, sélectionnez le modèle que vous souhaitez utiliser. Pour la plupart des pays à épidémie généralisée, le modèle préféré est "R-Hybrid". Pour plus de détails sur les différents modèles et les critères de choix, consultez le guide de </a:t>
            </a:r>
            <a:r>
              <a:rPr lang="en-US" err="1"/>
              <a:t>démarrage rapide </a:t>
            </a:r>
            <a:r>
              <a:rPr lang="en-US"/>
              <a:t>ou la présentation "EPP sous le capot" pour les épidémies généralisées.</a:t>
            </a:r>
          </a:p>
          <a:p>
            <a:pPr marL="228600" indent="-228600">
              <a:buAutoNum type="arabicPeriod"/>
            </a:pPr>
            <a:r>
              <a:rPr lang="en-US"/>
              <a:t>Réglez le "But de l'exécution" sur "Projection nationale". L'algorithme itérera jusqu'à ce qu'il trouve suffisamment de courbes pour représenter la situation nationale avec les incertitudes appropriées. Pour les ateliers, vous pouvez utiliser le paramètre "Entraînement" qui génère moins de courbes, mais il est possible que l'algorithme n'ait pas convergé vers un bon résultat avec ce paramètre. Par conséquent, pour vos ajustements nationaux finaux, assurez-vous d'utiliser le paramètre "Projection nationale".</a:t>
            </a:r>
          </a:p>
          <a:p>
            <a:pPr marL="228600" indent="-228600">
              <a:buAutoNum type="arabicPeriod"/>
            </a:pPr>
            <a:endParaRPr lang="en-US"/>
          </a:p>
          <a:p>
            <a:pPr marL="0" indent="0">
              <a:buNone/>
            </a:pPr>
            <a:r>
              <a:rPr lang="en-US"/>
              <a:t>Répétez ce processus pour chacune de vos sous-populations. Après cela, cliquez sur le bouton "Ajuster tout". EPP va maintenant parcourir vos sous-populations en ajustant les données de chacune d'entre elles. Lorsque ce processus est terminé, ce qui peut prendre un certain temps, vous revenez à votre première sous-population et les résultats de l'ajustement s'affichent. Cliquez maintenant sur "Enregistrer tout" pour sauvegarder les résultats de vos ajustements. Si vous ne cliquez pas sur ce bouton (ou si vous ne cliquez pas sur "Enregistrer et continuer" pour chaque sous-population séparément), vous devrez procéder à un nouvel ajustement. </a:t>
            </a:r>
          </a:p>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32</a:t>
            </a:fld>
            <a:endParaRPr lang="en-US"/>
          </a:p>
        </p:txBody>
      </p:sp>
    </p:spTree>
    <p:extLst>
      <p:ext uri="{BB962C8B-B14F-4D97-AF65-F5344CB8AC3E}">
        <p14:creationId xmlns:p14="http://schemas.microsoft.com/office/powerpoint/2010/main" val="2725287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Formalisons maintenant cela en langage de geek. Ce qui se trouve dans la boîte du haut est une expression du même modèle en termes mathématiques. Ne vous inquiétez pas si vous ne comprenez pas les détails. Ce qui se trouve dans l'encadré décrit le même modèle simple que la diapositive précédente. Si vous avez compris la diapositive précédente, vous comprenez ce qui se trouve dans l'encadré.</a:t>
            </a:r>
          </a:p>
          <a:p>
            <a:endParaRPr lang="en-US"/>
          </a:p>
          <a:p>
            <a:r>
              <a:rPr lang="en-US"/>
              <a:t>La seule addition ici est la dernière équation, celle en rouge, que nous allons donc décortiquer un peu plus. Cette équation décrit la vitesse à laquelle les personnes du </a:t>
            </a:r>
            <a:r>
              <a:rPr lang="en-US" err="1"/>
              <a:t>groupe</a:t>
            </a:r>
            <a:r>
              <a:rPr lang="en-US"/>
              <a:t> </a:t>
            </a:r>
            <a:r>
              <a:rPr lang="en-US" err="1"/>
              <a:t>susceptibles</a:t>
            </a:r>
            <a:r>
              <a:rPr lang="en-US"/>
              <a:t> vont contracter le VIH. Les modélisateurs l'appellent la "force d'infection".  Le nombre de nouvelles infections correspond à la force d'infection multipliée par le nombre de </a:t>
            </a:r>
            <a:r>
              <a:rPr lang="en-US" err="1"/>
              <a:t>personnes</a:t>
            </a:r>
            <a:r>
              <a:rPr lang="en-US"/>
              <a:t> </a:t>
            </a:r>
            <a:r>
              <a:rPr lang="en-US" err="1"/>
              <a:t>susceptibles</a:t>
            </a:r>
            <a:r>
              <a:rPr lang="en-US"/>
              <a:t>. </a:t>
            </a:r>
          </a:p>
          <a:p>
            <a:endParaRPr lang="en-US"/>
          </a:p>
          <a:p>
            <a:r>
              <a:rPr lang="en-US"/>
              <a:t>La force de l'infection dépend de trois facteurs :</a:t>
            </a:r>
          </a:p>
          <a:p>
            <a:endParaRPr lang="en-US"/>
          </a:p>
          <a:p>
            <a:pPr marL="171450" indent="-171450">
              <a:buFont typeface="Arial" panose="020B0604020202020204" pitchFamily="34" charset="0"/>
              <a:buChar char="•"/>
            </a:pPr>
            <a:r>
              <a:rPr lang="en-US"/>
              <a:t>r(t) qui est le taux de transmission pour les adultes non traités - c'est ce qui sera effectivement généré par l'un des modèles d'EPP, par exemple R-Hybrid ou R-Spline, et c'est la raison pour laquelle leurs noms commencent par un "R". Dans la réalité, ce taux de transmission dépend de la fréquence des contacts à risque, de l'utilisation du préservatif et d'autres variables. Il peut varier dans le temps en fonction de l'évolution des niveaux de risque et des comportements de protection.</a:t>
            </a:r>
          </a:p>
          <a:p>
            <a:pPr marL="171450" indent="-171450">
              <a:buFont typeface="Arial" panose="020B0604020202020204" pitchFamily="34" charset="0"/>
              <a:buChar char="•"/>
            </a:pPr>
            <a:r>
              <a:rPr lang="en-US"/>
              <a:t>ρ(t) est la prévalence du VIH au moment t</a:t>
            </a:r>
          </a:p>
          <a:p>
            <a:pPr marL="171450" indent="-171450">
              <a:buFont typeface="Arial" panose="020B0604020202020204" pitchFamily="34" charset="0"/>
              <a:buChar char="•"/>
            </a:pPr>
            <a:r>
              <a:rPr lang="en-US"/>
              <a:t>α(t) est la couverture ART à l'instant t, c'est-à-dire le pourcentage de la population adulte qui suit actuellement une thérapie antirétrovirale (ART).</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En termes simples, cela signifie que le nombre de nouvelles infections sera égal au taux de transmission multiplié par la prévalence multipliée par le nombre de </a:t>
            </a:r>
            <a:r>
              <a:rPr lang="en-US" err="1"/>
              <a:t>personnes</a:t>
            </a:r>
            <a:r>
              <a:rPr lang="en-US"/>
              <a:t> </a:t>
            </a:r>
            <a:r>
              <a:rPr lang="en-US" err="1"/>
              <a:t>susceptibles</a:t>
            </a:r>
            <a:r>
              <a:rPr lang="en-US"/>
              <a:t>. Le dernier terme (1 - 0,8</a:t>
            </a:r>
            <a:r>
              <a:rPr lang="el-GR"/>
              <a:t> α</a:t>
            </a:r>
            <a:r>
              <a:rPr lang="en-US"/>
              <a:t>(t)) est une correction pour les personnes sous TARV. Le 0,8 est la réduction de la transmission du VIH sous ARV, qu'EPP obtient à partir de la valeur de Spectrum sur la page Paramètres de transition pour adultes-&gt;Mortalité VIH avec ARV. La valeur par défaut de 0,8 indique que la transmission du VIH est réduite de 80 % pour les personnes sous TARV.</a:t>
            </a:r>
          </a:p>
          <a:p>
            <a:pPr marL="0" indent="0">
              <a:buFont typeface="Arial" panose="020B0604020202020204" pitchFamily="34" charset="0"/>
              <a:buNone/>
            </a:pPr>
            <a:endParaRPr lang="en-US"/>
          </a:p>
          <a:p>
            <a:pPr marL="0" indent="0">
              <a:buFont typeface="Arial" panose="020B0604020202020204" pitchFamily="34" charset="0"/>
              <a:buNone/>
            </a:pPr>
            <a:r>
              <a:rPr lang="en-US"/>
              <a:t>Le rôle d'un modèle dans l'EPP est alors de générer différents échantillons de courbes pour r(t), que nous pouvons ensuite comparer aux données pour décider laquelle s'adapte le mieux. Une fois que nous disposons de r(t), nous pouvons calculer les nouvelles infections. </a:t>
            </a:r>
          </a:p>
        </p:txBody>
      </p:sp>
      <p:sp>
        <p:nvSpPr>
          <p:cNvPr id="4" name="Slide Number Placeholder 3"/>
          <p:cNvSpPr>
            <a:spLocks noGrp="1"/>
          </p:cNvSpPr>
          <p:nvPr>
            <p:ph type="sldNum" sz="quarter" idx="5"/>
          </p:nvPr>
        </p:nvSpPr>
        <p:spPr/>
        <p:txBody>
          <a:bodyPr/>
          <a:lstStyle/>
          <a:p>
            <a:fld id="{61DBDAB6-B46E-4681-BA5B-21DE5884B219}" type="slidenum">
              <a:rPr lang="en-US" smtClean="0"/>
              <a:t>6</a:t>
            </a:fld>
            <a:endParaRPr lang="en-US"/>
          </a:p>
        </p:txBody>
      </p:sp>
    </p:spTree>
    <p:extLst>
      <p:ext uri="{BB962C8B-B14F-4D97-AF65-F5344CB8AC3E}">
        <p14:creationId xmlns:p14="http://schemas.microsoft.com/office/powerpoint/2010/main" val="989315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Une fois l'ajustement terminé, le graphique final montrant l'ajustement pour chaque sous-population ressemblera à cette figure. Les caractéristiques notables de ce graphique sont les suivantes :</a:t>
            </a:r>
          </a:p>
          <a:p>
            <a:endParaRPr lang="en-US"/>
          </a:p>
          <a:p>
            <a:pPr marL="228600" indent="-228600">
              <a:buAutoNum type="arabicPeriod"/>
            </a:pPr>
            <a:r>
              <a:rPr lang="en-US"/>
              <a:t>La ligne rouge représente la projection bayésienne de la prévalence médiane obtenue à partir de l'ajustement de vos données.</a:t>
            </a:r>
          </a:p>
          <a:p>
            <a:pPr marL="228600" indent="-228600">
              <a:buAutoNum type="arabicPeriod"/>
            </a:pPr>
            <a:r>
              <a:rPr lang="en-US"/>
              <a:t>Les croix rouges sont les médianes bayésiennes pour chaque année.</a:t>
            </a:r>
          </a:p>
          <a:p>
            <a:pPr marL="228600" indent="-228600">
              <a:buAutoNum type="arabicPeriod"/>
            </a:pPr>
            <a:r>
              <a:rPr lang="en-US"/>
              <a:t>Les deux lignes bleues en pointillé représentent les intervalles de confiance à 95 % de la projection.</a:t>
            </a:r>
          </a:p>
          <a:p>
            <a:pPr marL="228600" indent="-228600">
              <a:buAutoNum type="arabicPeriod"/>
            </a:pPr>
            <a:r>
              <a:rPr lang="en-US"/>
              <a:t>Les lignes grises sont les rééchantillons individuels de prévalence issus de la procédure d'ajustement et sont utilisés pour établir les médianes et les intervalles de confiance bayésiens.</a:t>
            </a:r>
          </a:p>
          <a:p>
            <a:pPr marL="228600" indent="-228600">
              <a:buAutoNum type="arabicPeriod"/>
            </a:pPr>
            <a:r>
              <a:rPr lang="en-US"/>
              <a:t>La courbe verte fournit l'ajustement de la prévalence des soins prénatals. Elle n'est disponible que si le modèle âge-sexe a été utilisé ou s'il s'agit d'une épidémie généralisée utilisant le modèle non-âge-sexe et que les données sur le rapport entre la prévalence des soins prénatals et la prévalence nationale sont disponibles dans une base de données générée à partir des projections de l'année précédente.</a:t>
            </a:r>
          </a:p>
          <a:p>
            <a:pPr marL="228600" indent="-228600">
              <a:buAutoNum type="arabicPeriod"/>
            </a:pPr>
            <a:endParaRPr lang="en-US"/>
          </a:p>
          <a:p>
            <a:pPr marL="0" indent="0">
              <a:buNone/>
            </a:pPr>
            <a:r>
              <a:rPr lang="en-US"/>
              <a:t>Après avoir examiné chaque sous-population, cliquez sur le bouton vert "Enregistrer et continuer" pour passer à la sous-population suivante. Lorsque vous avez terminé de passer en revue la dernière sous-population, EPP vous fait passer à la page d'étalonnage.</a:t>
            </a:r>
          </a:p>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33</a:t>
            </a:fld>
            <a:endParaRPr lang="en-US"/>
          </a:p>
        </p:txBody>
      </p:sp>
    </p:spTree>
    <p:extLst>
      <p:ext uri="{BB962C8B-B14F-4D97-AF65-F5344CB8AC3E}">
        <p14:creationId xmlns:p14="http://schemas.microsoft.com/office/powerpoint/2010/main" val="125664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 page Calibrage vous permet de choisir de conserver les résultats de l'ajustement tels quels ou de les calibrer en fonction de l'enquête la plus récente. Ce sont les deux seules options pour les épidémies généralisées. Étant donné qu'EPP utilise une combinaison de toutes les données d'enquête, des données de dépistage systématique des CPN au niveau du recensement, des données des sites de surveillance et des données des sites de dépistage systématique dans les ajustements, les ajustements sont déjà calibrés aux meilleures valeurs possibles en tenant compte de toutes les enquêtes et de toutes les données, ainsi que de l'incertitude statistique de ces données. Par conséquent, le groupe de référence recommande vivement aux utilisateurs de laisser le calibrage par défaut pour "utiliser les résultats tels quels". Si vous êtes satisfait des résultats, cliquez simplement sur "Enregistrer et continuer" jusqu'à ce que vous ayez parcouru toutes vos sous-populations et qu'EPP vous fasse passer à la page finale des résultats de l'ajustement pour un examen final de vos données avant de renvoyer l'incidence à Spectrum.</a:t>
            </a:r>
          </a:p>
          <a:p>
            <a:pPr marL="0" indent="0">
              <a:buNone/>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34</a:t>
            </a:fld>
            <a:endParaRPr lang="en-US"/>
          </a:p>
        </p:txBody>
      </p:sp>
    </p:spTree>
    <p:extLst>
      <p:ext uri="{BB962C8B-B14F-4D97-AF65-F5344CB8AC3E}">
        <p14:creationId xmlns:p14="http://schemas.microsoft.com/office/powerpoint/2010/main" val="2171085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 page des résultats des ajustements est la dernière étape avant de retourner à Spectrum, mais elle remplit une fonction essentielle en vous permettant de revoir vos ajustements avant d'envoyer l'incidence à Spectrum.</a:t>
            </a:r>
          </a:p>
          <a:p>
            <a:endParaRPr lang="en-US"/>
          </a:p>
          <a:p>
            <a:r>
              <a:rPr lang="en-US"/>
              <a:t>Dans la série de boutons radio situés dans le coin inférieur gauche, vous sélectionnez ce que vous voulez montrer dans les graphiques. Vous avez le choix entre la prévalence, l'incidence et la population. Vous pouvez également choisir d'afficher la prévalence et l'incidence en pourcentage ou en nombre d'infections actuelles ou nouvelles. </a:t>
            </a:r>
          </a:p>
          <a:p>
            <a:endParaRPr lang="en-US"/>
          </a:p>
          <a:p>
            <a:r>
              <a:rPr lang="en-US"/>
              <a:t>Dans le volet Structure de l'épidémie nationale, vous trouverez une série de cases à cocher qui déterminent quelles projections de sous-population sont affichées sur les graphiques. La case à cocher située à côté du nom de la projection globale affichera les résultats nationaux obtenus en additionnant toutes les projections des sous-populations.</a:t>
            </a:r>
          </a:p>
          <a:p>
            <a:endParaRPr lang="en-US"/>
          </a:p>
          <a:p>
            <a:r>
              <a:rPr lang="en-US"/>
              <a:t>Enfin, vous pouvez cliquer sur le bouton "Comparer" pour charger une projection précédente et la comparer avec la projection actuelle. Nous vous recommandons vivement de consacrer un peu de temps à cette page avant de passer à Spectrum.  Examinez la prévalence et l'incidence ainsi que les contributions des différentes régions. Voyez comment votre projection mise à jour se compare à la précédente. Ceci est particulièrement important étant donné les changements dans les paramètres de l'histoire naturelle cette année.</a:t>
            </a:r>
          </a:p>
          <a:p>
            <a:endParaRPr lang="en-US"/>
          </a:p>
          <a:p>
            <a:r>
              <a:rPr lang="en-US"/>
              <a:t>Commencez par examiner les courbes de prévalence et assurez-vous que les tendances sont conformes à votre compréhension de l'épidémie et à la contribution de chaque région à l'épidémie nationale globale.</a:t>
            </a:r>
          </a:p>
          <a:p>
            <a:pPr marL="0" indent="0">
              <a:buNone/>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35</a:t>
            </a:fld>
            <a:endParaRPr lang="en-US"/>
          </a:p>
        </p:txBody>
      </p:sp>
    </p:spTree>
    <p:extLst>
      <p:ext uri="{BB962C8B-B14F-4D97-AF65-F5344CB8AC3E}">
        <p14:creationId xmlns:p14="http://schemas.microsoft.com/office/powerpoint/2010/main" val="3371981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Sélectionnez le chiffre "Incidence du VIH" et prenez le temps d'examiner les contributions de chaque région à la tendance de l'incidence nationale. Assurez-vous qu'ils correspondent à votre compréhension de l'épidémie et de sa chronologie et de son ampleur relatives dans les zones urbaines et rurales ou dans les différentes parties du pays. </a:t>
            </a:r>
          </a:p>
          <a:p>
            <a:pPr marL="0" indent="0">
              <a:buNone/>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36</a:t>
            </a:fld>
            <a:endParaRPr lang="en-US"/>
          </a:p>
        </p:txBody>
      </p:sp>
    </p:spTree>
    <p:extLst>
      <p:ext uri="{BB962C8B-B14F-4D97-AF65-F5344CB8AC3E}">
        <p14:creationId xmlns:p14="http://schemas.microsoft.com/office/powerpoint/2010/main" val="1524852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Cliquez sur le bouton "Comparer" et un écran s'affichera pour vous permettre de comparer les projections de cette année avec celles de l'année dernière.  Pour charger les projections de l'année dernière, cliquez sur le bouton "Charger". Vous verrez apparaître une boîte de dialogue qui vous permettra de localiser votre fichier Spectrum de l'année dernière - ce fichier portera l'extension PJNZ. Après avoir sélectionné le fichier et cliqué sur "Ouvrir", les graphiques vous montreront la comparaison de la prévalence et de l'incidence entre les deux projections. Les courbes rouges correspondent à votre ajustement actuel, les bleues à l'ajustement de l'année dernière. Recherchez les différences d'incidence et de prévalence entre les deux projections. Ceci est particulièrement important cette année, compte tenu des modifications apportées à de nombreux paramètres de l'histoire naturelle et de l'augmentation de l'impact des traitements antirétroviraux sur l'incidence qui ont été apportés dans Spectrum. Avant de quitter l'atelier, votre équipe nationale devrait comprendre comment les estimations de prévalence et d'incidence ont changé et être prête à expliquer ces changements à vos décideurs.</a:t>
            </a:r>
          </a:p>
          <a:p>
            <a:pPr marL="0" indent="0">
              <a:buNone/>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37</a:t>
            </a:fld>
            <a:endParaRPr lang="en-US"/>
          </a:p>
        </p:txBody>
      </p:sp>
    </p:spTree>
    <p:extLst>
      <p:ext uri="{BB962C8B-B14F-4D97-AF65-F5344CB8AC3E}">
        <p14:creationId xmlns:p14="http://schemas.microsoft.com/office/powerpoint/2010/main" val="3666003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 vous sélectionnez les onglets de l'écran Comparer, vous pouvez également comparer chaque ajustement sous-national séparément. Ceci est utile pour identifier les tendances inhabituelles dans les projections, les changements dans les résultats de l'ajustement d'une année sur l'autre, par exemple les changements dus à l'ajustement de la couverture de l'enquête ART cette année, modifiant la distribution ART parmi les régions, ou résultant de nouvelles données de surveillance, d'enquête ou de programme ART que vous avez saisies. Si vous constatez des changements significatifs ou des tendances incohérentes dans les projections, assurez-vous d'en comprendre l'origine afin de pouvoir l'expliquer aux autres lorsque vous présenterez vos résultats actualisés. Si vous avez besoin d'aide pour les interpréter, veuillez contacter l'ONUSIDA.</a:t>
            </a:r>
          </a:p>
          <a:p>
            <a:pPr marL="0" indent="0">
              <a:buNone/>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38</a:t>
            </a:fld>
            <a:endParaRPr lang="en-US"/>
          </a:p>
        </p:txBody>
      </p:sp>
    </p:spTree>
    <p:extLst>
      <p:ext uri="{BB962C8B-B14F-4D97-AF65-F5344CB8AC3E}">
        <p14:creationId xmlns:p14="http://schemas.microsoft.com/office/powerpoint/2010/main" val="1438206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Après avoir examiné vos résultats d'ajustement, la dernière étape, qui est d'une importance capitale, consiste à cliquer sur "Enregistrer les résultats". Cette étape permet de transmettre vos résultats d'incidence d'EPP à Spectrum pour finalisation. Si vous ne cliquez pas sur "Enregistrer les résultats", Spectrum fonctionnera toujours avec votre ancienne estimation de l'incidence, ne sautez donc pas cette étape. Après avoir écrit les résultats pour que Spectrum les lise, EPP redonne le contrôle à Spectrum et vous êtes prêt à passer à la définition du schéma Sexe/Age comme décrit dans la vidéo "Etapes de base pour mettre à jour votre fichier Spectrum/AIM". </a:t>
            </a:r>
          </a:p>
          <a:p>
            <a:pPr marL="0" indent="0">
              <a:buNone/>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39</a:t>
            </a:fld>
            <a:endParaRPr lang="en-US"/>
          </a:p>
        </p:txBody>
      </p:sp>
    </p:spTree>
    <p:extLst>
      <p:ext uri="{BB962C8B-B14F-4D97-AF65-F5344CB8AC3E}">
        <p14:creationId xmlns:p14="http://schemas.microsoft.com/office/powerpoint/2010/main" val="4120635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Félicitations, vous avez terminé la mise à jour de vos fits avec EPP. Voici un résumé des étapes que vous avez suivies pour mettre à jour vos projections EPP. Pour procéder à la mise à jour, il vous suffit de suivre ces étapes dans l'ordre. Vous avez maintenant fourni à Spectrum une nouvelle tendance d'incidence à utiliser dans ses calculs.</a:t>
            </a:r>
          </a:p>
        </p:txBody>
      </p:sp>
      <p:sp>
        <p:nvSpPr>
          <p:cNvPr id="4" name="Slide Number Placeholder 3"/>
          <p:cNvSpPr>
            <a:spLocks noGrp="1"/>
          </p:cNvSpPr>
          <p:nvPr>
            <p:ph type="sldNum" sz="quarter" idx="5"/>
          </p:nvPr>
        </p:nvSpPr>
        <p:spPr/>
        <p:txBody>
          <a:bodyPr/>
          <a:lstStyle/>
          <a:p>
            <a:fld id="{B73660D5-ED4C-41CA-8F92-89CB6C57A10E}" type="slidenum">
              <a:rPr lang="en-US" smtClean="0"/>
              <a:t>45</a:t>
            </a:fld>
            <a:endParaRPr lang="en-US"/>
          </a:p>
        </p:txBody>
      </p:sp>
    </p:spTree>
    <p:extLst>
      <p:ext uri="{BB962C8B-B14F-4D97-AF65-F5344CB8AC3E}">
        <p14:creationId xmlns:p14="http://schemas.microsoft.com/office/powerpoint/2010/main" val="1319620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Jeff est revenu sur l'"histoire naturelle" des épidémies de VIH et sur les données disponibles à chaque stade de l'épidémie. Il a proposé que les épidémies se déroulent en quatre phases dans la plupart des pays où l'épidémie est généralisée.</a:t>
            </a:r>
          </a:p>
          <a:p>
            <a:endParaRPr lang="en-US"/>
          </a:p>
          <a:p>
            <a:r>
              <a:rPr lang="en-US"/>
              <a:t>La phase de croissance a été une période de croissance quasi exponentielle de l'épidémie. La prévalence et l'incidence augmentaient rapidement. Mais entre le milieu des années 1980 et le milieu des années 1990, alors que la plupart des pays traversaient cette phase, les premiers systèmes de surveillance du VIH étaient limités et peu de données étaient disponibles au niveau national.</a:t>
            </a:r>
          </a:p>
          <a:p>
            <a:endParaRPr lang="en-US"/>
          </a:p>
          <a:p>
            <a:r>
              <a:rPr lang="en-US"/>
              <a:t>L'épidémie arrive ensuite à saturation lorsque les personnes présentant les niveaux de risque les plus élevés sont largement infectées, entrant ainsi dans la phase de saturation. À ce stade, la diminution du nombre de </a:t>
            </a:r>
            <a:r>
              <a:rPr lang="en-US" err="1"/>
              <a:t>personnes</a:t>
            </a:r>
            <a:r>
              <a:rPr lang="en-US"/>
              <a:t> </a:t>
            </a:r>
            <a:r>
              <a:rPr lang="en-US" err="1"/>
              <a:t>susceptibles</a:t>
            </a:r>
            <a:r>
              <a:rPr lang="en-US"/>
              <a:t> signifie que l'incidence doit commencer à baisser, ce qui, au Mozambique, commence vers l'an 2000. C'est à ce moment-là que l'incidence commence à diminuer et que l'augmentation de la prévalence se ralentit. À cette époque, la plupart des pays avaient mis en place et étendu la surveillance sentinelle des centres de soins prénatals, de sorte que des quantités croissantes de données devenaient disponibles.</a:t>
            </a:r>
          </a:p>
          <a:p>
            <a:endParaRPr lang="en-US"/>
          </a:p>
          <a:p>
            <a:r>
              <a:rPr lang="en-US"/>
              <a:t>L'épidémie entre ensuite dans une phase endémique au cours de laquelle le VIH est bien établi au sein de la population et l'épidémie commence à se stabiliser. À cette époque, dans la plupart des pays, au cours des années 2000, en plus de la surveillance sentinelle des centres de soins prénatals, les enquêtes auprès des ménages sont devenues de plus en plus courantes et fournissent également davantage de données sur la prévalence par âge et par sexe parmi les personnes interrogées.</a:t>
            </a:r>
          </a:p>
          <a:p>
            <a:endParaRPr lang="en-US"/>
          </a:p>
          <a:p>
            <a:r>
              <a:rPr lang="en-US"/>
              <a:t>Enfin, nous entrons dans une phase de contrôle dans laquelle la combinaison de la prévention et de l'extension du traitement antirétroviral a commencé à réduire l'incidence de manière substantielle. Cependant, l'influence croissante du traitement antirétroviral sur le maintien en vie des personnes réduit la mortalité à des niveaux très bas, de sorte que même si l'incidence continue de baisser, la prévalence reste élevée. C'est la situation dans laquelle se trouvent la plupart des pays. Cette période a également été caractérisée par une croissance rapide des données disponibles, les tests prénataux de routine devenant la norme, de multiples enquêtes nationales étant disponibles et des systèmes de données électroniques générant des informations pour les zones locales. Cette phase a été riche en données.</a:t>
            </a:r>
          </a:p>
          <a:p>
            <a:endParaRPr lang="en-US"/>
          </a:p>
          <a:p>
            <a:r>
              <a:rPr lang="en-US"/>
              <a:t>Si l'on examine la forme de la courbe r(t) résultant de l'ajustement de la R-Spline à la plupart de ces pays, elle a la forme illustrée ici, plate pendant une période, puis commençant à baisser avant de se stabiliser. </a:t>
            </a:r>
          </a:p>
          <a:p>
            <a:endParaRPr lang="en-US"/>
          </a:p>
          <a:p>
            <a:r>
              <a:rPr lang="en-US"/>
              <a:t> </a:t>
            </a:r>
          </a:p>
        </p:txBody>
      </p:sp>
      <p:sp>
        <p:nvSpPr>
          <p:cNvPr id="4" name="Slide Number Placeholder 3"/>
          <p:cNvSpPr>
            <a:spLocks noGrp="1"/>
          </p:cNvSpPr>
          <p:nvPr>
            <p:ph type="sldNum" sz="quarter" idx="5"/>
          </p:nvPr>
        </p:nvSpPr>
        <p:spPr/>
        <p:txBody>
          <a:bodyPr/>
          <a:lstStyle/>
          <a:p>
            <a:fld id="{61DBDAB6-B46E-4681-BA5B-21DE5884B219}" type="slidenum">
              <a:rPr lang="en-US" smtClean="0"/>
              <a:t>7</a:t>
            </a:fld>
            <a:endParaRPr lang="en-US"/>
          </a:p>
        </p:txBody>
      </p:sp>
    </p:spTree>
    <p:extLst>
      <p:ext uri="{BB962C8B-B14F-4D97-AF65-F5344CB8AC3E}">
        <p14:creationId xmlns:p14="http://schemas.microsoft.com/office/powerpoint/2010/main" val="3174960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Maintenant que nous savons ce qui entre dans la composition des modèles utilisés dans les épidémies généralisées, examinons la procédure par laquelle EPP ajuste les données, connue sous le nom d'IMIS - qui signifie Incremental Mixture Importance Sampling (échantillonnage d'importance par mélange incrémentiel).  Cette méthode a été mise au point par Adrian Raftery et Le Bao et a été développée pour la première fois dans l'article de Biometrics mentionné ici.  </a:t>
            </a:r>
          </a:p>
          <a:p>
            <a:endParaRPr lang="en-US"/>
          </a:p>
          <a:p>
            <a:r>
              <a:rPr lang="en-US"/>
              <a:t>Le processus est assez simple dans son concept. Vous commencez par générer un grand nombre d'échantillons, douze mille ou plus, des courbes r(t) du modèle que vous utilisez. Comme nous l'avons vu, chaque modèle possède un ensemble de paramètres qui lui permettent de calculer une courbe r(t) au fil du temps, comme nous venons de le voir. Mais plutôt que d'entrer des ensembles de paramètres totalement aléatoires dans le modèle pour créer un ensemble de courbes r(t), nous utilisons notre expérience passée en matière d'ajustement de ces modèles.</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61DBDAB6-B46E-4681-BA5B-21DE5884B219}" type="slidenum">
              <a:rPr lang="en-US" smtClean="0"/>
              <a:t>8</a:t>
            </a:fld>
            <a:endParaRPr lang="en-US"/>
          </a:p>
        </p:txBody>
      </p:sp>
    </p:spTree>
    <p:extLst>
      <p:ext uri="{BB962C8B-B14F-4D97-AF65-F5344CB8AC3E}">
        <p14:creationId xmlns:p14="http://schemas.microsoft.com/office/powerpoint/2010/main" val="1960256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Vous voyez ici, dans l'interface EPP, l'ensemble initial de courbes générées. Comme vous pouvez le constater, les courbes ne s'adaptent pas encore très bien aux données. La plupart d'entre elles sont basses, bien en dessous des données, mais quelques-unes s'en rapprochent. La courbe rouge représente la meilleure courbe de cette première série.</a:t>
            </a:r>
          </a:p>
        </p:txBody>
      </p:sp>
      <p:sp>
        <p:nvSpPr>
          <p:cNvPr id="4" name="Slide Number Placeholder 3"/>
          <p:cNvSpPr>
            <a:spLocks noGrp="1"/>
          </p:cNvSpPr>
          <p:nvPr>
            <p:ph type="sldNum" sz="quarter" idx="5"/>
          </p:nvPr>
        </p:nvSpPr>
        <p:spPr/>
        <p:txBody>
          <a:bodyPr/>
          <a:lstStyle/>
          <a:p>
            <a:fld id="{61DBDAB6-B46E-4681-BA5B-21DE5884B219}" type="slidenum">
              <a:rPr lang="en-US" smtClean="0"/>
              <a:t>9</a:t>
            </a:fld>
            <a:endParaRPr lang="en-US"/>
          </a:p>
        </p:txBody>
      </p:sp>
    </p:spTree>
    <p:extLst>
      <p:ext uri="{BB962C8B-B14F-4D97-AF65-F5344CB8AC3E}">
        <p14:creationId xmlns:p14="http://schemas.microsoft.com/office/powerpoint/2010/main" val="2139621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Ceci montre l'étape suivante du processus dans l'interface EPP. Nous avons maintenant généré des courbes autour de la première et nous obtenons maintenant un certain nombre de courbes qui se rapprochent des données. La meilleure courbe de cet ensemble est nettement plus proche des données que la meilleure courbe de l'ensemble précédent.</a:t>
            </a:r>
          </a:p>
        </p:txBody>
      </p:sp>
      <p:sp>
        <p:nvSpPr>
          <p:cNvPr id="4" name="Slide Number Placeholder 3"/>
          <p:cNvSpPr>
            <a:spLocks noGrp="1"/>
          </p:cNvSpPr>
          <p:nvPr>
            <p:ph type="sldNum" sz="quarter" idx="5"/>
          </p:nvPr>
        </p:nvSpPr>
        <p:spPr/>
        <p:txBody>
          <a:bodyPr/>
          <a:lstStyle/>
          <a:p>
            <a:fld id="{61DBDAB6-B46E-4681-BA5B-21DE5884B219}" type="slidenum">
              <a:rPr lang="en-US" smtClean="0"/>
              <a:t>10</a:t>
            </a:fld>
            <a:endParaRPr lang="en-US"/>
          </a:p>
        </p:txBody>
      </p:sp>
    </p:spTree>
    <p:extLst>
      <p:ext uri="{BB962C8B-B14F-4D97-AF65-F5344CB8AC3E}">
        <p14:creationId xmlns:p14="http://schemas.microsoft.com/office/powerpoint/2010/main" val="2770189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Nous répétons ensuite ce processus en générant d'autres courbes et en choisissant la meilleure, puis en générant d'autres courbes. Au fur et à mesure que le processus se poursuit, nous constatons que de plus en plus de courbes générées se rapprochent des données. En d'autres termes, notre algorithme apprend quelles combinaisons de paramètres sont les plus susceptibles de correspondre à nos données.</a:t>
            </a:r>
          </a:p>
        </p:txBody>
      </p:sp>
      <p:sp>
        <p:nvSpPr>
          <p:cNvPr id="4" name="Slide Number Placeholder 3"/>
          <p:cNvSpPr>
            <a:spLocks noGrp="1"/>
          </p:cNvSpPr>
          <p:nvPr>
            <p:ph type="sldNum" sz="quarter" idx="5"/>
          </p:nvPr>
        </p:nvSpPr>
        <p:spPr/>
        <p:txBody>
          <a:bodyPr/>
          <a:lstStyle/>
          <a:p>
            <a:fld id="{61DBDAB6-B46E-4681-BA5B-21DE5884B219}" type="slidenum">
              <a:rPr lang="en-US" smtClean="0"/>
              <a:t>11</a:t>
            </a:fld>
            <a:endParaRPr lang="en-US"/>
          </a:p>
        </p:txBody>
      </p:sp>
    </p:spTree>
    <p:extLst>
      <p:ext uri="{BB962C8B-B14F-4D97-AF65-F5344CB8AC3E}">
        <p14:creationId xmlns:p14="http://schemas.microsoft.com/office/powerpoint/2010/main" val="2608083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L'écran final d'ajustement de l'EPP montre les résultats du processus IMIS.</a:t>
            </a:r>
          </a:p>
          <a:p>
            <a:endParaRPr lang="en-US"/>
          </a:p>
          <a:p>
            <a:r>
              <a:rPr lang="en-US"/>
              <a:t>Les courbes grises ici sont les rééchantillons, c'est-à-dire les courbes qui ont été choisies parce qu'elles étaient plus proches des données. Toutes les courbes que nous avons vues plus tôt dans le processus d'ajustement et qui étaient éloignées des données n'ont pas été retenues et n'apparaissent donc pas dans l'affichage final.</a:t>
            </a:r>
          </a:p>
          <a:p>
            <a:endParaRPr lang="en-US"/>
          </a:p>
          <a:p>
            <a:r>
              <a:rPr lang="en-US"/>
              <a:t>Nous prenons ensuite la médiane de la prévalence pour chaque année à partir de ces rééchantillons et cela devient notre "meilleur ajustement", la ligne rouge dans l'affichage final de l'ajustement.</a:t>
            </a:r>
          </a:p>
          <a:p>
            <a:endParaRPr lang="en-US"/>
          </a:p>
          <a:p>
            <a:r>
              <a:rPr lang="en-US"/>
              <a:t>Enfin, nous examinons les fourchettes dans lesquelles se situent 95 % des nouveaux échantillons pour chaque année et nous les utilisons comme intervalles de confiance à 95 %, représentés par les lignes bleues en pointillé dans les figures.</a:t>
            </a:r>
          </a:p>
          <a:p>
            <a:endParaRPr lang="en-US"/>
          </a:p>
          <a:p>
            <a:r>
              <a:rPr lang="en-US"/>
              <a:t>Voilà qui conclut notre discussion sur le processus d'ajustement dans EPP. Passons maintenant à une discussion rapide sur le choix du modèle, suivie d'une discussion sur les contrôles dont vous disposez dans EPP pour influencer le processus d'ajustement.</a:t>
            </a:r>
          </a:p>
        </p:txBody>
      </p:sp>
      <p:sp>
        <p:nvSpPr>
          <p:cNvPr id="4" name="Slide Number Placeholder 3"/>
          <p:cNvSpPr>
            <a:spLocks noGrp="1"/>
          </p:cNvSpPr>
          <p:nvPr>
            <p:ph type="sldNum" sz="quarter" idx="5"/>
          </p:nvPr>
        </p:nvSpPr>
        <p:spPr/>
        <p:txBody>
          <a:bodyPr/>
          <a:lstStyle/>
          <a:p>
            <a:fld id="{61DBDAB6-B46E-4681-BA5B-21DE5884B219}" type="slidenum">
              <a:rPr lang="en-US" smtClean="0"/>
              <a:t>12</a:t>
            </a:fld>
            <a:endParaRPr lang="en-US"/>
          </a:p>
        </p:txBody>
      </p:sp>
    </p:spTree>
    <p:extLst>
      <p:ext uri="{BB962C8B-B14F-4D97-AF65-F5344CB8AC3E}">
        <p14:creationId xmlns:p14="http://schemas.microsoft.com/office/powerpoint/2010/main" val="2412511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5" name="Footer Placeholder 4"/>
          <p:cNvSpPr>
            <a:spLocks noGrp="1"/>
          </p:cNvSpPr>
          <p:nvPr>
            <p:ph type="ftr" sz="quarter" idx="11"/>
          </p:nvPr>
        </p:nvSpPr>
        <p:spPr/>
        <p:txBody>
          <a:bodyPr/>
          <a:lstStyle>
            <a:lvl1pPr>
              <a:defRPr/>
            </a:lvl1pPr>
          </a:lstStyle>
          <a:p>
            <a:r>
              <a:rPr lang="en-US"/>
              <a:t>2021 HIV Estimates</a:t>
            </a:r>
          </a:p>
        </p:txBody>
      </p:sp>
      <p:pic>
        <p:nvPicPr>
          <p:cNvPr id="9" name="Picture 11">
            <a:extLst>
              <a:ext uri="{FF2B5EF4-FFF2-40B4-BE49-F238E27FC236}">
                <a16:creationId xmlns:a16="http://schemas.microsoft.com/office/drawing/2014/main" id="{92A06A92-3B7E-4B79-979D-FA6A0F06613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42162" y="6293569"/>
            <a:ext cx="2117220" cy="3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D6DF9E9-9ECF-487D-BD8E-4790BD3AAB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983" y="6303656"/>
            <a:ext cx="1016083" cy="401637"/>
          </a:xfrm>
          <a:prstGeom prst="rect">
            <a:avLst/>
          </a:prstGeom>
        </p:spPr>
      </p:pic>
      <p:pic>
        <p:nvPicPr>
          <p:cNvPr id="11" name="Picture 10" descr="A drawing of a person&#10;&#10;Description automatically generated">
            <a:extLst>
              <a:ext uri="{FF2B5EF4-FFF2-40B4-BE49-F238E27FC236}">
                <a16:creationId xmlns:a16="http://schemas.microsoft.com/office/drawing/2014/main" id="{C33AFF44-8A1B-40A7-B156-D0461AEBFF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Footer Placeholder 6"/>
          <p:cNvSpPr>
            <a:spLocks noGrp="1"/>
          </p:cNvSpPr>
          <p:nvPr>
            <p:ph type="ftr" sz="quarter" idx="11"/>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Cliquez pour modifier le style du titre principal</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Cliquez sur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pic>
        <p:nvPicPr>
          <p:cNvPr id="9" name="Picture 11">
            <a:extLst>
              <a:ext uri="{FF2B5EF4-FFF2-40B4-BE49-F238E27FC236}">
                <a16:creationId xmlns:a16="http://schemas.microsoft.com/office/drawing/2014/main" id="{7BBA9D15-9A69-4CF1-871D-45FEBE5BCD20}"/>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342162" y="6293569"/>
            <a:ext cx="2117220" cy="3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AF83EE3D-7163-4108-997E-7E7E10F715D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28983" y="6303656"/>
            <a:ext cx="1016083" cy="401637"/>
          </a:xfrm>
          <a:prstGeom prst="rect">
            <a:avLst/>
          </a:prstGeom>
        </p:spPr>
      </p:pic>
      <p:pic>
        <p:nvPicPr>
          <p:cNvPr id="11" name="Picture 10" descr="A drawing of a person&#10;&#10;Description automatically generated">
            <a:extLst>
              <a:ext uri="{FF2B5EF4-FFF2-40B4-BE49-F238E27FC236}">
                <a16:creationId xmlns:a16="http://schemas.microsoft.com/office/drawing/2014/main" id="{D37B84D6-A711-41A6-9E1D-AD02AEA9452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hyperlink" Target="https://hivtools.unaids.org/wp-content/uploads/21G-Basic-steps-to-update-EPP-generalized.pptx" TargetMode="External"/><Relationship Id="rId2" Type="http://schemas.openxmlformats.org/officeDocument/2006/relationships/hyperlink" Target="https://hivtools.unaids.org/hiv-estimates-training-material-en/" TargetMode="External"/><Relationship Id="rId1" Type="http://schemas.openxmlformats.org/officeDocument/2006/relationships/slideLayout" Target="../slideLayouts/slideLayout2.xml"/><Relationship Id="rId4" Type="http://schemas.openxmlformats.org/officeDocument/2006/relationships/hyperlink" Target="https://hivtools.unaids.org/wp-content/uploads/40G-Under-the-hood-EPP-generalized.ppt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hivtools.unaids.org/hiv-estimates-training-material-en/"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hyperlink" Target="https://hivtools.unaids.org/wp-content/uploads/40G-Under-the-hood-EPP-generalized.pptx" TargetMode="External"/><Relationship Id="rId4" Type="http://schemas.openxmlformats.org/officeDocument/2006/relationships/hyperlink" Target="https://hivtools.unaids.org/wp-content/uploads/21G-Basic-steps-to-update-EPP-generalized.ppt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10" Type="http://schemas.openxmlformats.org/officeDocument/2006/relationships/image" Target="../media/image11.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p:nvPr>
        </p:nvSpPr>
        <p:spPr/>
        <p:txBody>
          <a:bodyPr>
            <a:noAutofit/>
          </a:bodyPr>
          <a:lstStyle/>
          <a:p>
            <a:r>
              <a:rPr lang="en-US" sz="4800"/>
              <a:t>Mise à jour </a:t>
            </a:r>
            <a:r>
              <a:rPr lang="en-US" sz="4800" err="1"/>
              <a:t>d'EPP</a:t>
            </a:r>
            <a:r>
              <a:rPr lang="en-US" sz="4800"/>
              <a:t> : </a:t>
            </a:r>
            <a:r>
              <a:rPr lang="en-US" sz="4800" err="1"/>
              <a:t>saisir</a:t>
            </a:r>
            <a:r>
              <a:rPr lang="en-US" sz="4800"/>
              <a:t> les données relatives aux CPN et aux ARV et exécuter le modèle d'ajustement de la courbe d'incidence </a:t>
            </a:r>
            <a:endParaRPr lang="en-CH" sz="4800"/>
          </a:p>
        </p:txBody>
      </p:sp>
      <p:sp>
        <p:nvSpPr>
          <p:cNvPr id="3" name="Subtitle 2">
            <a:extLst>
              <a:ext uri="{FF2B5EF4-FFF2-40B4-BE49-F238E27FC236}">
                <a16:creationId xmlns:a16="http://schemas.microsoft.com/office/drawing/2014/main" id="{39C97AB2-D1E8-48E1-B9C2-6E6C1698B16B}"/>
              </a:ext>
            </a:extLst>
          </p:cNvPr>
          <p:cNvSpPr>
            <a:spLocks noGrp="1"/>
          </p:cNvSpPr>
          <p:nvPr>
            <p:ph type="subTitle" idx="1"/>
          </p:nvPr>
        </p:nvSpPr>
        <p:spPr/>
        <p:txBody>
          <a:bodyPr>
            <a:normAutofit fontScale="92500" lnSpcReduction="20000"/>
          </a:bodyPr>
          <a:lstStyle/>
          <a:p>
            <a:r>
              <a:rPr lang="en-US"/>
              <a:t>Atelier de l'ONUSIDA sur l'estimation du VIH et l'utilisation des données (épidémies généralisées)</a:t>
            </a:r>
          </a:p>
          <a:p>
            <a:r>
              <a:rPr lang="en-US"/>
              <a:t>27-31 Janvier 2025</a:t>
            </a:r>
            <a:endParaRPr lang="en-CH"/>
          </a:p>
        </p:txBody>
      </p:sp>
    </p:spTree>
    <p:custDataLst>
      <p:tags r:id="rId1"/>
    </p:custDataLst>
    <p:extLst>
      <p:ext uri="{BB962C8B-B14F-4D97-AF65-F5344CB8AC3E}">
        <p14:creationId xmlns:p14="http://schemas.microsoft.com/office/powerpoint/2010/main" val="100137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6D37D-170A-4B81-972E-BCC674EC35BA}"/>
              </a:ext>
            </a:extLst>
          </p:cNvPr>
          <p:cNvSpPr>
            <a:spLocks noGrp="1"/>
          </p:cNvSpPr>
          <p:nvPr>
            <p:ph type="title"/>
          </p:nvPr>
        </p:nvSpPr>
        <p:spPr/>
        <p:txBody>
          <a:bodyPr/>
          <a:lstStyle/>
          <a:p>
            <a:r>
              <a:rPr lang="en-US"/>
              <a:t>Choisir l'échantillon le mieux adapté et créer d'autres échantillons autour de celui-ci</a:t>
            </a:r>
          </a:p>
        </p:txBody>
      </p:sp>
      <p:pic>
        <p:nvPicPr>
          <p:cNvPr id="4" name="Picture 3">
            <a:extLst>
              <a:ext uri="{FF2B5EF4-FFF2-40B4-BE49-F238E27FC236}">
                <a16:creationId xmlns:a16="http://schemas.microsoft.com/office/drawing/2014/main" id="{23E02C72-43B3-4AA5-953F-0AF232434D13}"/>
              </a:ext>
            </a:extLst>
          </p:cNvPr>
          <p:cNvPicPr/>
          <p:nvPr/>
        </p:nvPicPr>
        <p:blipFill rotWithShape="1">
          <a:blip r:embed="rId3"/>
          <a:srcRect l="1388" t="1196" r="1464" b="1081"/>
          <a:stretch/>
        </p:blipFill>
        <p:spPr>
          <a:xfrm>
            <a:off x="4692316" y="771525"/>
            <a:ext cx="5089358" cy="5314950"/>
          </a:xfrm>
          <a:prstGeom prst="rect">
            <a:avLst/>
          </a:prstGeom>
          <a:ln w="25400">
            <a:solidFill>
              <a:schemeClr val="accent1">
                <a:lumMod val="75000"/>
              </a:schemeClr>
            </a:solidFill>
          </a:ln>
        </p:spPr>
      </p:pic>
    </p:spTree>
    <p:extLst>
      <p:ext uri="{BB962C8B-B14F-4D97-AF65-F5344CB8AC3E}">
        <p14:creationId xmlns:p14="http://schemas.microsoft.com/office/powerpoint/2010/main" val="362336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6D37D-170A-4B81-972E-BCC674EC35BA}"/>
              </a:ext>
            </a:extLst>
          </p:cNvPr>
          <p:cNvSpPr>
            <a:spLocks noGrp="1"/>
          </p:cNvSpPr>
          <p:nvPr>
            <p:ph type="title"/>
          </p:nvPr>
        </p:nvSpPr>
        <p:spPr/>
        <p:txBody>
          <a:bodyPr>
            <a:noAutofit/>
          </a:bodyPr>
          <a:lstStyle/>
          <a:p>
            <a:r>
              <a:rPr lang="en-US" sz="2800"/>
              <a:t>Répétez ce processus pour trouver de plus en plus de courbes.</a:t>
            </a:r>
            <a:br>
              <a:rPr lang="en-US" sz="2800"/>
            </a:br>
            <a:br>
              <a:rPr lang="en-US" sz="2800"/>
            </a:br>
            <a:r>
              <a:rPr lang="en-US" sz="2800"/>
              <a:t>Au fur et à mesure que le processus se poursuit, les courbes s'adaptent de mieux en mieux</a:t>
            </a:r>
          </a:p>
        </p:txBody>
      </p:sp>
      <p:pic>
        <p:nvPicPr>
          <p:cNvPr id="3" name="Picture 2">
            <a:extLst>
              <a:ext uri="{FF2B5EF4-FFF2-40B4-BE49-F238E27FC236}">
                <a16:creationId xmlns:a16="http://schemas.microsoft.com/office/drawing/2014/main" id="{B15F83B8-EED1-4FB0-A412-05EDA8AF698D}"/>
              </a:ext>
            </a:extLst>
          </p:cNvPr>
          <p:cNvPicPr>
            <a:picLocks noChangeAspect="1"/>
          </p:cNvPicPr>
          <p:nvPr/>
        </p:nvPicPr>
        <p:blipFill>
          <a:blip r:embed="rId3"/>
          <a:stretch>
            <a:fillRect/>
          </a:stretch>
        </p:blipFill>
        <p:spPr>
          <a:xfrm>
            <a:off x="3699890" y="234509"/>
            <a:ext cx="3416863" cy="3555438"/>
          </a:xfrm>
          <a:prstGeom prst="rect">
            <a:avLst/>
          </a:prstGeom>
          <a:ln w="25400">
            <a:solidFill>
              <a:schemeClr val="accent1">
                <a:lumMod val="75000"/>
              </a:schemeClr>
            </a:solidFill>
          </a:ln>
        </p:spPr>
      </p:pic>
      <p:pic>
        <p:nvPicPr>
          <p:cNvPr id="7" name="Picture 6">
            <a:extLst>
              <a:ext uri="{FF2B5EF4-FFF2-40B4-BE49-F238E27FC236}">
                <a16:creationId xmlns:a16="http://schemas.microsoft.com/office/drawing/2014/main" id="{FDB697DE-F612-49F0-9F25-FAFFEB3D840C}"/>
              </a:ext>
            </a:extLst>
          </p:cNvPr>
          <p:cNvPicPr/>
          <p:nvPr/>
        </p:nvPicPr>
        <p:blipFill>
          <a:blip r:embed="rId4"/>
          <a:stretch>
            <a:fillRect/>
          </a:stretch>
        </p:blipFill>
        <p:spPr>
          <a:xfrm>
            <a:off x="5227901" y="3200400"/>
            <a:ext cx="3416863" cy="3555438"/>
          </a:xfrm>
          <a:prstGeom prst="rect">
            <a:avLst/>
          </a:prstGeom>
          <a:ln w="25400">
            <a:solidFill>
              <a:schemeClr val="accent1">
                <a:lumMod val="75000"/>
              </a:schemeClr>
            </a:solidFill>
          </a:ln>
        </p:spPr>
      </p:pic>
      <p:pic>
        <p:nvPicPr>
          <p:cNvPr id="6" name="Picture 5">
            <a:extLst>
              <a:ext uri="{FF2B5EF4-FFF2-40B4-BE49-F238E27FC236}">
                <a16:creationId xmlns:a16="http://schemas.microsoft.com/office/drawing/2014/main" id="{C05C526E-1C41-4AFB-8193-E9EBC413369D}"/>
              </a:ext>
            </a:extLst>
          </p:cNvPr>
          <p:cNvPicPr/>
          <p:nvPr/>
        </p:nvPicPr>
        <p:blipFill>
          <a:blip r:embed="rId5"/>
          <a:stretch>
            <a:fillRect/>
          </a:stretch>
        </p:blipFill>
        <p:spPr>
          <a:xfrm>
            <a:off x="7616242" y="895237"/>
            <a:ext cx="3416863" cy="3555438"/>
          </a:xfrm>
          <a:prstGeom prst="rect">
            <a:avLst/>
          </a:prstGeom>
          <a:ln w="25400">
            <a:solidFill>
              <a:schemeClr val="accent1">
                <a:lumMod val="75000"/>
              </a:schemeClr>
            </a:solidFill>
          </a:ln>
        </p:spPr>
      </p:pic>
    </p:spTree>
    <p:extLst>
      <p:ext uri="{BB962C8B-B14F-4D97-AF65-F5344CB8AC3E}">
        <p14:creationId xmlns:p14="http://schemas.microsoft.com/office/powerpoint/2010/main" val="74879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6D37D-170A-4B81-972E-BCC674EC35BA}"/>
              </a:ext>
            </a:extLst>
          </p:cNvPr>
          <p:cNvSpPr>
            <a:spLocks noGrp="1"/>
          </p:cNvSpPr>
          <p:nvPr>
            <p:ph type="title"/>
          </p:nvPr>
        </p:nvSpPr>
        <p:spPr>
          <a:xfrm>
            <a:off x="275692" y="839536"/>
            <a:ext cx="2947482" cy="4690304"/>
          </a:xfrm>
        </p:spPr>
        <p:txBody>
          <a:bodyPr anchor="t"/>
          <a:lstStyle/>
          <a:p>
            <a:r>
              <a:rPr lang="en-US"/>
              <a:t>EPP affiche vos résultats IMIS finaux après l'ajustement.</a:t>
            </a:r>
            <a:br>
              <a:rPr lang="en-US"/>
            </a:br>
            <a:endParaRPr lang="en-US"/>
          </a:p>
        </p:txBody>
      </p:sp>
      <p:grpSp>
        <p:nvGrpSpPr>
          <p:cNvPr id="25" name="Group 24">
            <a:extLst>
              <a:ext uri="{FF2B5EF4-FFF2-40B4-BE49-F238E27FC236}">
                <a16:creationId xmlns:a16="http://schemas.microsoft.com/office/drawing/2014/main" id="{DD4AB9BD-9DCB-4A04-92F8-77276DA73E10}"/>
              </a:ext>
            </a:extLst>
          </p:cNvPr>
          <p:cNvGrpSpPr/>
          <p:nvPr/>
        </p:nvGrpSpPr>
        <p:grpSpPr>
          <a:xfrm>
            <a:off x="4868974" y="738187"/>
            <a:ext cx="5191125" cy="5381625"/>
            <a:chOff x="4580216" y="733615"/>
            <a:chExt cx="5191125" cy="5381625"/>
          </a:xfrm>
        </p:grpSpPr>
        <p:pic>
          <p:nvPicPr>
            <p:cNvPr id="8" name="Picture 7">
              <a:extLst>
                <a:ext uri="{FF2B5EF4-FFF2-40B4-BE49-F238E27FC236}">
                  <a16:creationId xmlns:a16="http://schemas.microsoft.com/office/drawing/2014/main" id="{40F9D05C-5732-4F7C-BFBE-0B6404F6BA51}"/>
                </a:ext>
              </a:extLst>
            </p:cNvPr>
            <p:cNvPicPr/>
            <p:nvPr/>
          </p:nvPicPr>
          <p:blipFill>
            <a:blip r:embed="rId3"/>
            <a:stretch>
              <a:fillRect/>
            </a:stretch>
          </p:blipFill>
          <p:spPr>
            <a:xfrm>
              <a:off x="4580216" y="733615"/>
              <a:ext cx="5191125" cy="5381625"/>
            </a:xfrm>
            <a:prstGeom prst="rect">
              <a:avLst/>
            </a:prstGeom>
            <a:ln w="25400">
              <a:solidFill>
                <a:schemeClr val="accent1">
                  <a:lumMod val="75000"/>
                </a:schemeClr>
              </a:solidFill>
            </a:ln>
          </p:spPr>
        </p:pic>
        <p:sp>
          <p:nvSpPr>
            <p:cNvPr id="6" name="TextBox 5">
              <a:extLst>
                <a:ext uri="{FF2B5EF4-FFF2-40B4-BE49-F238E27FC236}">
                  <a16:creationId xmlns:a16="http://schemas.microsoft.com/office/drawing/2014/main" id="{7231A5F4-271A-448E-BFB8-38A6FE4285DB}"/>
                </a:ext>
              </a:extLst>
            </p:cNvPr>
            <p:cNvSpPr txBox="1"/>
            <p:nvPr/>
          </p:nvSpPr>
          <p:spPr>
            <a:xfrm>
              <a:off x="5883852" y="3532170"/>
              <a:ext cx="325315" cy="523220"/>
            </a:xfrm>
            <a:prstGeom prst="rect">
              <a:avLst/>
            </a:prstGeom>
            <a:noFill/>
          </p:spPr>
          <p:txBody>
            <a:bodyPr wrap="square" rtlCol="0">
              <a:spAutoFit/>
            </a:bodyPr>
            <a:lstStyle/>
            <a:p>
              <a:r>
                <a:rPr lang="en-US" sz="2800">
                  <a:solidFill>
                    <a:srgbClr val="FF0000"/>
                  </a:solidFill>
                </a:rPr>
                <a:t>2</a:t>
              </a:r>
            </a:p>
          </p:txBody>
        </p:sp>
        <p:sp>
          <p:nvSpPr>
            <p:cNvPr id="9" name="TextBox 8">
              <a:extLst>
                <a:ext uri="{FF2B5EF4-FFF2-40B4-BE49-F238E27FC236}">
                  <a16:creationId xmlns:a16="http://schemas.microsoft.com/office/drawing/2014/main" id="{0B7A5B11-B61E-4F01-BAA6-3116AEB79860}"/>
                </a:ext>
              </a:extLst>
            </p:cNvPr>
            <p:cNvSpPr txBox="1"/>
            <p:nvPr/>
          </p:nvSpPr>
          <p:spPr>
            <a:xfrm>
              <a:off x="6992247" y="4286256"/>
              <a:ext cx="325315" cy="523220"/>
            </a:xfrm>
            <a:prstGeom prst="rect">
              <a:avLst/>
            </a:prstGeom>
            <a:noFill/>
          </p:spPr>
          <p:txBody>
            <a:bodyPr wrap="square" rtlCol="0">
              <a:spAutoFit/>
            </a:bodyPr>
            <a:lstStyle/>
            <a:p>
              <a:r>
                <a:rPr lang="en-US" sz="2800">
                  <a:solidFill>
                    <a:srgbClr val="0041C4"/>
                  </a:solidFill>
                </a:rPr>
                <a:t>3</a:t>
              </a:r>
            </a:p>
          </p:txBody>
        </p:sp>
        <p:sp>
          <p:nvSpPr>
            <p:cNvPr id="10" name="TextBox 9">
              <a:extLst>
                <a:ext uri="{FF2B5EF4-FFF2-40B4-BE49-F238E27FC236}">
                  <a16:creationId xmlns:a16="http://schemas.microsoft.com/office/drawing/2014/main" id="{BBAC31D5-8825-40A3-9A81-197239BE18BE}"/>
                </a:ext>
              </a:extLst>
            </p:cNvPr>
            <p:cNvSpPr txBox="1"/>
            <p:nvPr/>
          </p:nvSpPr>
          <p:spPr>
            <a:xfrm>
              <a:off x="5959670" y="2438633"/>
              <a:ext cx="325315" cy="523220"/>
            </a:xfrm>
            <a:prstGeom prst="rect">
              <a:avLst/>
            </a:prstGeom>
            <a:noFill/>
          </p:spPr>
          <p:txBody>
            <a:bodyPr wrap="square" rtlCol="0">
              <a:spAutoFit/>
            </a:bodyPr>
            <a:lstStyle/>
            <a:p>
              <a:r>
                <a:rPr lang="en-US" sz="2800">
                  <a:solidFill>
                    <a:schemeClr val="tx2">
                      <a:lumMod val="60000"/>
                      <a:lumOff val="40000"/>
                    </a:schemeClr>
                  </a:solidFill>
                </a:rPr>
                <a:t>1</a:t>
              </a:r>
            </a:p>
          </p:txBody>
        </p:sp>
        <p:cxnSp>
          <p:nvCxnSpPr>
            <p:cNvPr id="13" name="Straight Arrow Connector 12">
              <a:extLst>
                <a:ext uri="{FF2B5EF4-FFF2-40B4-BE49-F238E27FC236}">
                  <a16:creationId xmlns:a16="http://schemas.microsoft.com/office/drawing/2014/main" id="{20DD9F73-0990-4F3E-BB0C-3D22A0688A1E}"/>
                </a:ext>
              </a:extLst>
            </p:cNvPr>
            <p:cNvCxnSpPr>
              <a:cxnSpLocks/>
            </p:cNvCxnSpPr>
            <p:nvPr/>
          </p:nvCxnSpPr>
          <p:spPr>
            <a:xfrm>
              <a:off x="6224723" y="3928164"/>
              <a:ext cx="472802" cy="254453"/>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FA7646D-2DD7-4F1C-BB3F-12293EC780E1}"/>
                </a:ext>
              </a:extLst>
            </p:cNvPr>
            <p:cNvCxnSpPr>
              <a:cxnSpLocks/>
            </p:cNvCxnSpPr>
            <p:nvPr/>
          </p:nvCxnSpPr>
          <p:spPr>
            <a:xfrm flipV="1">
              <a:off x="7290452" y="3928164"/>
              <a:ext cx="298530" cy="529580"/>
            </a:xfrm>
            <a:prstGeom prst="straightConnector1">
              <a:avLst/>
            </a:prstGeom>
            <a:ln w="44450">
              <a:solidFill>
                <a:srgbClr val="0041C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7E50BD5-9841-40B7-A9EB-99F6FC4851BF}"/>
                </a:ext>
              </a:extLst>
            </p:cNvPr>
            <p:cNvCxnSpPr>
              <a:cxnSpLocks/>
            </p:cNvCxnSpPr>
            <p:nvPr/>
          </p:nvCxnSpPr>
          <p:spPr>
            <a:xfrm flipV="1">
              <a:off x="7207039" y="3398380"/>
              <a:ext cx="0" cy="1039586"/>
            </a:xfrm>
            <a:prstGeom prst="straightConnector1">
              <a:avLst/>
            </a:prstGeom>
            <a:ln w="44450">
              <a:solidFill>
                <a:srgbClr val="0041C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1BCD80-92EC-4AA7-AE10-CE93AB033FC1}"/>
                </a:ext>
              </a:extLst>
            </p:cNvPr>
            <p:cNvCxnSpPr>
              <a:cxnSpLocks/>
            </p:cNvCxnSpPr>
            <p:nvPr/>
          </p:nvCxnSpPr>
          <p:spPr>
            <a:xfrm>
              <a:off x="6284985" y="2961853"/>
              <a:ext cx="536920" cy="436527"/>
            </a:xfrm>
            <a:prstGeom prst="straightConnector1">
              <a:avLst/>
            </a:prstGeom>
            <a:ln w="444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39E3692E-3982-4147-9646-1E19DFBC9106}"/>
              </a:ext>
            </a:extLst>
          </p:cNvPr>
          <p:cNvSpPr txBox="1"/>
          <p:nvPr/>
        </p:nvSpPr>
        <p:spPr>
          <a:xfrm>
            <a:off x="124087" y="3184688"/>
            <a:ext cx="2947482" cy="2308324"/>
          </a:xfrm>
          <a:prstGeom prst="rect">
            <a:avLst/>
          </a:prstGeom>
          <a:noFill/>
        </p:spPr>
        <p:txBody>
          <a:bodyPr wrap="square" rtlCol="0">
            <a:spAutoFit/>
          </a:bodyPr>
          <a:lstStyle/>
          <a:p>
            <a:endParaRPr lang="en-US"/>
          </a:p>
          <a:p>
            <a:pPr marL="342900" indent="-342900">
              <a:buFont typeface="+mj-lt"/>
              <a:buAutoNum type="arabicPeriod"/>
            </a:pPr>
            <a:r>
              <a:rPr lang="en-US"/>
              <a:t>Courbes uniques adaptées aux données (courbes en gris clair)</a:t>
            </a:r>
          </a:p>
          <a:p>
            <a:pPr marL="342900" indent="-342900">
              <a:buFont typeface="+mj-lt"/>
              <a:buAutoNum type="arabicPeriod"/>
            </a:pPr>
            <a:r>
              <a:rPr lang="en-US"/>
              <a:t>Ajustement bayésien de la prévalence médiane (courbe rouge)</a:t>
            </a:r>
          </a:p>
          <a:p>
            <a:pPr marL="342900" indent="-342900">
              <a:buFont typeface="+mj-lt"/>
              <a:buAutoNum type="arabicPeriod"/>
            </a:pPr>
            <a:r>
              <a:rPr lang="en-US"/>
              <a:t>Intervalles de confiance à 95% (courbes bleues en pointillés)</a:t>
            </a:r>
          </a:p>
          <a:p>
            <a:endParaRPr lang="en-US"/>
          </a:p>
        </p:txBody>
      </p:sp>
    </p:spTree>
    <p:extLst>
      <p:ext uri="{BB962C8B-B14F-4D97-AF65-F5344CB8AC3E}">
        <p14:creationId xmlns:p14="http://schemas.microsoft.com/office/powerpoint/2010/main" val="889525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FE5DE-09F1-AC6F-DABD-60304942F5C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6AF3DC-76DC-BE67-91FE-FEE29C4CF9C0}"/>
              </a:ext>
            </a:extLst>
          </p:cNvPr>
          <p:cNvSpPr>
            <a:spLocks noGrp="1"/>
          </p:cNvSpPr>
          <p:nvPr>
            <p:ph type="title"/>
          </p:nvPr>
        </p:nvSpPr>
        <p:spPr/>
        <p:txBody>
          <a:bodyPr/>
          <a:lstStyle/>
          <a:p>
            <a:r>
              <a:rPr lang="en-US"/>
              <a:t>2. Mise à jour de l'adéquation de l'EPP</a:t>
            </a:r>
          </a:p>
        </p:txBody>
      </p:sp>
      <p:sp>
        <p:nvSpPr>
          <p:cNvPr id="5" name="Text Placeholder 4">
            <a:extLst>
              <a:ext uri="{FF2B5EF4-FFF2-40B4-BE49-F238E27FC236}">
                <a16:creationId xmlns:a16="http://schemas.microsoft.com/office/drawing/2014/main" id="{9BB9D128-2C80-35EF-10E6-5A8EDE5DB9B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3135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1105F-21E4-1849-AC18-DF4778EC94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4A4C84-4428-D8EF-BAE3-5DBAE0A9983F}"/>
              </a:ext>
            </a:extLst>
          </p:cNvPr>
          <p:cNvSpPr>
            <a:spLocks noGrp="1"/>
          </p:cNvSpPr>
          <p:nvPr>
            <p:ph type="title"/>
          </p:nvPr>
        </p:nvSpPr>
        <p:spPr/>
        <p:txBody>
          <a:bodyPr/>
          <a:lstStyle/>
          <a:p>
            <a:r>
              <a:rPr lang="en-US"/>
              <a:t>Étapes de base de la mise à jour</a:t>
            </a:r>
            <a:br>
              <a:rPr lang="en-US"/>
            </a:br>
            <a:r>
              <a:rPr lang="en-US"/>
              <a:t>Vos projections EPP</a:t>
            </a:r>
          </a:p>
        </p:txBody>
      </p:sp>
      <p:sp>
        <p:nvSpPr>
          <p:cNvPr id="3" name="Content Placeholder 2">
            <a:extLst>
              <a:ext uri="{FF2B5EF4-FFF2-40B4-BE49-F238E27FC236}">
                <a16:creationId xmlns:a16="http://schemas.microsoft.com/office/drawing/2014/main" id="{F609D091-5D1D-20BA-298D-72519F3DAC7F}"/>
              </a:ext>
            </a:extLst>
          </p:cNvPr>
          <p:cNvSpPr>
            <a:spLocks noGrp="1"/>
          </p:cNvSpPr>
          <p:nvPr>
            <p:ph idx="1"/>
          </p:nvPr>
        </p:nvSpPr>
        <p:spPr>
          <a:xfrm>
            <a:off x="3869268" y="864108"/>
            <a:ext cx="5351734" cy="5120640"/>
          </a:xfrm>
        </p:spPr>
        <p:txBody>
          <a:bodyPr/>
          <a:lstStyle/>
          <a:p>
            <a:pPr marL="457200" indent="-457200">
              <a:buFont typeface="+mj-lt"/>
              <a:buAutoNum type="arabicPeriod"/>
            </a:pPr>
            <a:r>
              <a:rPr lang="en-US" b="1"/>
              <a:t>Configuration :</a:t>
            </a:r>
          </a:p>
          <a:p>
            <a:pPr lvl="1"/>
            <a:r>
              <a:rPr lang="en-US"/>
              <a:t>Définir la stratification infranationale de la PPE </a:t>
            </a:r>
          </a:p>
          <a:p>
            <a:pPr lvl="2"/>
            <a:r>
              <a:rPr lang="en-US"/>
              <a:t>Urbain/rural ; ou régions ; ou national unique</a:t>
            </a:r>
          </a:p>
          <a:p>
            <a:pPr lvl="1"/>
            <a:r>
              <a:rPr lang="en-US"/>
              <a:t>Taille de la population de la région d'entrée / distribution des proportions</a:t>
            </a:r>
          </a:p>
          <a:p>
            <a:pPr marL="457200" indent="-457200">
              <a:buFont typeface="+mj-lt"/>
              <a:buAutoNum type="arabicPeriod"/>
            </a:pPr>
            <a:r>
              <a:rPr lang="en-US" b="1"/>
              <a:t>Données de surveillance :</a:t>
            </a:r>
          </a:p>
          <a:p>
            <a:pPr lvl="1"/>
            <a:r>
              <a:rPr lang="en-US"/>
              <a:t>Données d'entrée par régions PPE</a:t>
            </a:r>
          </a:p>
          <a:p>
            <a:pPr lvl="2"/>
            <a:r>
              <a:rPr lang="en-US"/>
              <a:t>Tests de routine pour les soins prénatals (au niveau du recensement et du site)</a:t>
            </a:r>
          </a:p>
          <a:p>
            <a:pPr lvl="2"/>
            <a:r>
              <a:rPr lang="en-US"/>
              <a:t>Enquêtes auprès des ménages (DHS, PHIA)</a:t>
            </a:r>
          </a:p>
          <a:p>
            <a:pPr lvl="2"/>
            <a:r>
              <a:rPr lang="en-US"/>
              <a:t>Données du </a:t>
            </a:r>
            <a:r>
              <a:rPr lang="en-US" err="1"/>
              <a:t>programme </a:t>
            </a:r>
            <a:r>
              <a:rPr lang="en-US"/>
              <a:t>ART </a:t>
            </a:r>
          </a:p>
          <a:p>
            <a:pPr marL="457200" indent="-457200">
              <a:buFont typeface="+mj-lt"/>
              <a:buAutoNum type="arabicPeriod"/>
            </a:pPr>
            <a:r>
              <a:rPr lang="en-US" b="1"/>
              <a:t>Ajustement des courbes :</a:t>
            </a:r>
          </a:p>
          <a:p>
            <a:pPr lvl="1"/>
            <a:r>
              <a:rPr lang="en-US"/>
              <a:t>Appliquer le modèle EPP pour estimer la tendance de l'incidence du VIH la plus cohérente avec les données de prévalence observées</a:t>
            </a:r>
          </a:p>
        </p:txBody>
      </p:sp>
      <p:pic>
        <p:nvPicPr>
          <p:cNvPr id="8" name="Picture 7">
            <a:extLst>
              <a:ext uri="{FF2B5EF4-FFF2-40B4-BE49-F238E27FC236}">
                <a16:creationId xmlns:a16="http://schemas.microsoft.com/office/drawing/2014/main" id="{E7F40B28-0707-9940-4F7C-5C1F795CFA4D}"/>
              </a:ext>
            </a:extLst>
          </p:cNvPr>
          <p:cNvPicPr>
            <a:picLocks noChangeAspect="1"/>
          </p:cNvPicPr>
          <p:nvPr/>
        </p:nvPicPr>
        <p:blipFill rotWithShape="1">
          <a:blip r:embed="rId3"/>
          <a:srcRect r="7363"/>
          <a:stretch/>
        </p:blipFill>
        <p:spPr>
          <a:xfrm>
            <a:off x="9377609" y="1620859"/>
            <a:ext cx="2197100" cy="3114675"/>
          </a:xfrm>
          <a:prstGeom prst="rect">
            <a:avLst/>
          </a:prstGeom>
        </p:spPr>
      </p:pic>
      <p:sp>
        <p:nvSpPr>
          <p:cNvPr id="10" name="Rectangle: Rounded Corners 16">
            <a:extLst>
              <a:ext uri="{FF2B5EF4-FFF2-40B4-BE49-F238E27FC236}">
                <a16:creationId xmlns:a16="http://schemas.microsoft.com/office/drawing/2014/main" id="{47D693C7-789D-0B94-EF51-7CCB44591896}"/>
              </a:ext>
            </a:extLst>
          </p:cNvPr>
          <p:cNvSpPr/>
          <p:nvPr/>
        </p:nvSpPr>
        <p:spPr>
          <a:xfrm>
            <a:off x="9377608" y="2070915"/>
            <a:ext cx="2268959" cy="6530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193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EB543-EE00-B427-BC02-94C760FC7A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B0C31C-36A4-45F7-FD97-CE38511ED81A}"/>
              </a:ext>
            </a:extLst>
          </p:cNvPr>
          <p:cNvSpPr>
            <a:spLocks noGrp="1"/>
          </p:cNvSpPr>
          <p:nvPr>
            <p:ph type="title"/>
          </p:nvPr>
        </p:nvSpPr>
        <p:spPr/>
        <p:txBody>
          <a:bodyPr/>
          <a:lstStyle/>
          <a:p>
            <a:r>
              <a:rPr lang="en-US"/>
              <a:t>Étapes de base de la mise à jour</a:t>
            </a:r>
            <a:br>
              <a:rPr lang="en-US"/>
            </a:br>
            <a:r>
              <a:rPr lang="en-US"/>
              <a:t>Vos projections EPP</a:t>
            </a:r>
          </a:p>
        </p:txBody>
      </p:sp>
      <p:sp>
        <p:nvSpPr>
          <p:cNvPr id="7" name="TextBox 6">
            <a:extLst>
              <a:ext uri="{FF2B5EF4-FFF2-40B4-BE49-F238E27FC236}">
                <a16:creationId xmlns:a16="http://schemas.microsoft.com/office/drawing/2014/main" id="{7595CBFF-AE2B-9759-0E3C-7694E01ACD93}"/>
              </a:ext>
            </a:extLst>
          </p:cNvPr>
          <p:cNvSpPr txBox="1"/>
          <p:nvPr/>
        </p:nvSpPr>
        <p:spPr>
          <a:xfrm>
            <a:off x="3798277" y="800671"/>
            <a:ext cx="2395296" cy="1077218"/>
          </a:xfrm>
          <a:prstGeom prst="rect">
            <a:avLst/>
          </a:prstGeom>
          <a:noFill/>
          <a:ln w="31750">
            <a:solidFill>
              <a:schemeClr val="accent1">
                <a:shade val="50000"/>
              </a:schemeClr>
            </a:solidFill>
          </a:ln>
          <a:effectLst/>
        </p:spPr>
        <p:txBody>
          <a:bodyPr wrap="square" rtlCol="0">
            <a:spAutoFit/>
          </a:bodyPr>
          <a:lstStyle/>
          <a:p>
            <a:r>
              <a:rPr lang="en-US" sz="1600"/>
              <a:t>1. Ouvrez un nouveau fichier 2023 Spectrum, vérifiez que l'option d'incidence est EPP.</a:t>
            </a:r>
          </a:p>
        </p:txBody>
      </p:sp>
      <p:sp>
        <p:nvSpPr>
          <p:cNvPr id="9" name="TextBox 8">
            <a:extLst>
              <a:ext uri="{FF2B5EF4-FFF2-40B4-BE49-F238E27FC236}">
                <a16:creationId xmlns:a16="http://schemas.microsoft.com/office/drawing/2014/main" id="{C272AAC1-3E66-FA93-32F7-B3B599A078EB}"/>
              </a:ext>
            </a:extLst>
          </p:cNvPr>
          <p:cNvSpPr txBox="1"/>
          <p:nvPr/>
        </p:nvSpPr>
        <p:spPr>
          <a:xfrm>
            <a:off x="3798277" y="1998376"/>
            <a:ext cx="2395296" cy="1077218"/>
          </a:xfrm>
          <a:prstGeom prst="rect">
            <a:avLst/>
          </a:prstGeom>
          <a:noFill/>
          <a:ln w="31750">
            <a:solidFill>
              <a:schemeClr val="accent1">
                <a:shade val="50000"/>
              </a:schemeClr>
            </a:solidFill>
          </a:ln>
          <a:effectLst/>
        </p:spPr>
        <p:txBody>
          <a:bodyPr wrap="square" rtlCol="0">
            <a:spAutoFit/>
          </a:bodyPr>
          <a:lstStyle/>
          <a:p>
            <a:r>
              <a:rPr lang="en-US" sz="1600"/>
              <a:t>2. Sur la page "Définir l'épidémie", passez en revue votre structure épidémique.</a:t>
            </a:r>
          </a:p>
        </p:txBody>
      </p:sp>
      <p:sp>
        <p:nvSpPr>
          <p:cNvPr id="11" name="TextBox 10">
            <a:extLst>
              <a:ext uri="{FF2B5EF4-FFF2-40B4-BE49-F238E27FC236}">
                <a16:creationId xmlns:a16="http://schemas.microsoft.com/office/drawing/2014/main" id="{5AFA131D-6201-6455-7B43-BC7873D2E520}"/>
              </a:ext>
            </a:extLst>
          </p:cNvPr>
          <p:cNvSpPr txBox="1"/>
          <p:nvPr/>
        </p:nvSpPr>
        <p:spPr>
          <a:xfrm>
            <a:off x="3798276" y="3228570"/>
            <a:ext cx="2400301" cy="830997"/>
          </a:xfrm>
          <a:prstGeom prst="rect">
            <a:avLst/>
          </a:prstGeom>
          <a:noFill/>
          <a:ln w="31750">
            <a:solidFill>
              <a:schemeClr val="accent1">
                <a:shade val="50000"/>
              </a:schemeClr>
            </a:solidFill>
          </a:ln>
          <a:effectLst/>
        </p:spPr>
        <p:txBody>
          <a:bodyPr wrap="square" rtlCol="0">
            <a:spAutoFit/>
          </a:bodyPr>
          <a:lstStyle/>
          <a:p>
            <a:r>
              <a:rPr lang="en-US" sz="1600"/>
              <a:t>3. Révisez et ajustez votre ou vos populations sur la page "Définir les pops".</a:t>
            </a:r>
            <a:endParaRPr lang="en-US" sz="1600" i="1"/>
          </a:p>
        </p:txBody>
      </p:sp>
      <p:sp>
        <p:nvSpPr>
          <p:cNvPr id="13" name="TextBox 12">
            <a:extLst>
              <a:ext uri="{FF2B5EF4-FFF2-40B4-BE49-F238E27FC236}">
                <a16:creationId xmlns:a16="http://schemas.microsoft.com/office/drawing/2014/main" id="{22F19252-6FED-CB1D-52B9-634488DBBFDB}"/>
              </a:ext>
            </a:extLst>
          </p:cNvPr>
          <p:cNvSpPr txBox="1"/>
          <p:nvPr/>
        </p:nvSpPr>
        <p:spPr>
          <a:xfrm>
            <a:off x="3798276" y="4748128"/>
            <a:ext cx="2400300" cy="1077218"/>
          </a:xfrm>
          <a:prstGeom prst="rect">
            <a:avLst/>
          </a:prstGeom>
          <a:noFill/>
          <a:ln w="31750">
            <a:solidFill>
              <a:schemeClr val="accent1">
                <a:shade val="50000"/>
              </a:schemeClr>
            </a:solidFill>
          </a:ln>
          <a:effectLst/>
        </p:spPr>
        <p:txBody>
          <a:bodyPr wrap="square" rtlCol="0">
            <a:spAutoFit/>
          </a:bodyPr>
          <a:lstStyle/>
          <a:p>
            <a:r>
              <a:rPr lang="en-US" sz="1600"/>
              <a:t>4. Ouvrez la page Données VIH, examinez et saisissez les nouvelles données de surveillance.</a:t>
            </a:r>
          </a:p>
        </p:txBody>
      </p:sp>
      <p:sp>
        <p:nvSpPr>
          <p:cNvPr id="15" name="TextBox 14">
            <a:extLst>
              <a:ext uri="{FF2B5EF4-FFF2-40B4-BE49-F238E27FC236}">
                <a16:creationId xmlns:a16="http://schemas.microsoft.com/office/drawing/2014/main" id="{8A967DFD-51C7-4C62-7EBC-79EB73BE9A8E}"/>
              </a:ext>
            </a:extLst>
          </p:cNvPr>
          <p:cNvSpPr txBox="1"/>
          <p:nvPr/>
        </p:nvSpPr>
        <p:spPr>
          <a:xfrm>
            <a:off x="6468210" y="603718"/>
            <a:ext cx="2400300" cy="830997"/>
          </a:xfrm>
          <a:prstGeom prst="rect">
            <a:avLst/>
          </a:prstGeom>
          <a:solidFill>
            <a:schemeClr val="bg1"/>
          </a:solidFill>
          <a:ln w="31750">
            <a:solidFill>
              <a:schemeClr val="accent1">
                <a:shade val="50000"/>
              </a:schemeClr>
            </a:solidFill>
          </a:ln>
          <a:effectLst/>
        </p:spPr>
        <p:txBody>
          <a:bodyPr wrap="square" rtlCol="0">
            <a:spAutoFit/>
          </a:bodyPr>
          <a:lstStyle/>
          <a:p>
            <a:r>
              <a:rPr lang="en-US" sz="1600"/>
              <a:t>5. Saisissez de nouvelles données d'enquête sur la page Enquêtes</a:t>
            </a:r>
          </a:p>
        </p:txBody>
      </p:sp>
      <p:sp>
        <p:nvSpPr>
          <p:cNvPr id="17" name="TextBox 16">
            <a:extLst>
              <a:ext uri="{FF2B5EF4-FFF2-40B4-BE49-F238E27FC236}">
                <a16:creationId xmlns:a16="http://schemas.microsoft.com/office/drawing/2014/main" id="{8EB501F4-D4DF-776A-A55B-12DDB536CEC4}"/>
              </a:ext>
            </a:extLst>
          </p:cNvPr>
          <p:cNvSpPr txBox="1"/>
          <p:nvPr/>
        </p:nvSpPr>
        <p:spPr>
          <a:xfrm>
            <a:off x="6468210" y="2866272"/>
            <a:ext cx="2400300" cy="584775"/>
          </a:xfrm>
          <a:prstGeom prst="rect">
            <a:avLst/>
          </a:prstGeom>
          <a:noFill/>
          <a:ln w="31750">
            <a:solidFill>
              <a:schemeClr val="accent1">
                <a:shade val="50000"/>
              </a:schemeClr>
            </a:solidFill>
          </a:ln>
          <a:effectLst/>
        </p:spPr>
        <p:txBody>
          <a:bodyPr wrap="square" rtlCol="0">
            <a:spAutoFit/>
          </a:bodyPr>
          <a:lstStyle/>
          <a:p>
            <a:r>
              <a:rPr lang="en-US" sz="1600"/>
              <a:t>7. Ouvrez la page du projet EPP</a:t>
            </a:r>
            <a:endParaRPr lang="en-US" sz="1600" i="1"/>
          </a:p>
        </p:txBody>
      </p:sp>
      <p:sp>
        <p:nvSpPr>
          <p:cNvPr id="19" name="TextBox 18">
            <a:extLst>
              <a:ext uri="{FF2B5EF4-FFF2-40B4-BE49-F238E27FC236}">
                <a16:creationId xmlns:a16="http://schemas.microsoft.com/office/drawing/2014/main" id="{89B27AC3-A5B7-99C8-1A33-0F285BCF6460}"/>
              </a:ext>
            </a:extLst>
          </p:cNvPr>
          <p:cNvSpPr txBox="1"/>
          <p:nvPr/>
        </p:nvSpPr>
        <p:spPr>
          <a:xfrm>
            <a:off x="6468210" y="3909899"/>
            <a:ext cx="2400300" cy="830997"/>
          </a:xfrm>
          <a:prstGeom prst="rect">
            <a:avLst/>
          </a:prstGeom>
          <a:noFill/>
          <a:ln w="31750">
            <a:solidFill>
              <a:schemeClr val="accent1">
                <a:shade val="50000"/>
              </a:schemeClr>
            </a:solidFill>
          </a:ln>
          <a:effectLst/>
        </p:spPr>
        <p:txBody>
          <a:bodyPr wrap="square" rtlCol="0">
            <a:spAutoFit/>
          </a:bodyPr>
          <a:lstStyle/>
          <a:p>
            <a:r>
              <a:rPr lang="en-US" sz="1600"/>
              <a:t>8. Sélectionnez un modèle pour chacune de vos sous-populations.</a:t>
            </a:r>
            <a:endParaRPr lang="en-US" sz="1600" i="1"/>
          </a:p>
        </p:txBody>
      </p:sp>
      <p:sp>
        <p:nvSpPr>
          <p:cNvPr id="21" name="TextBox 20">
            <a:extLst>
              <a:ext uri="{FF2B5EF4-FFF2-40B4-BE49-F238E27FC236}">
                <a16:creationId xmlns:a16="http://schemas.microsoft.com/office/drawing/2014/main" id="{C98602F4-DB08-5C0A-B3CF-9BA3E0765B65}"/>
              </a:ext>
            </a:extLst>
          </p:cNvPr>
          <p:cNvSpPr txBox="1"/>
          <p:nvPr/>
        </p:nvSpPr>
        <p:spPr>
          <a:xfrm>
            <a:off x="6468210" y="4961568"/>
            <a:ext cx="2400300" cy="1077218"/>
          </a:xfrm>
          <a:prstGeom prst="rect">
            <a:avLst/>
          </a:prstGeom>
          <a:noFill/>
          <a:ln w="31750">
            <a:solidFill>
              <a:schemeClr val="accent1">
                <a:shade val="50000"/>
              </a:schemeClr>
            </a:solidFill>
          </a:ln>
          <a:effectLst/>
        </p:spPr>
        <p:txBody>
          <a:bodyPr wrap="square" rtlCol="0">
            <a:spAutoFit/>
          </a:bodyPr>
          <a:lstStyle/>
          <a:p>
            <a:r>
              <a:rPr lang="en-US" sz="1600"/>
              <a:t>9. Assurez-vous que vous êtes configuré pour exécuter une projection nationale.</a:t>
            </a:r>
            <a:endParaRPr lang="en-US" sz="1600" i="1"/>
          </a:p>
        </p:txBody>
      </p:sp>
      <p:sp>
        <p:nvSpPr>
          <p:cNvPr id="23" name="TextBox 22">
            <a:extLst>
              <a:ext uri="{FF2B5EF4-FFF2-40B4-BE49-F238E27FC236}">
                <a16:creationId xmlns:a16="http://schemas.microsoft.com/office/drawing/2014/main" id="{FF5A2EC6-F0EE-5360-3F86-1B2C844CFDAF}"/>
              </a:ext>
            </a:extLst>
          </p:cNvPr>
          <p:cNvSpPr txBox="1"/>
          <p:nvPr/>
        </p:nvSpPr>
        <p:spPr>
          <a:xfrm>
            <a:off x="9156312" y="627868"/>
            <a:ext cx="2400300" cy="1077218"/>
          </a:xfrm>
          <a:prstGeom prst="rect">
            <a:avLst/>
          </a:prstGeom>
          <a:solidFill>
            <a:schemeClr val="bg1"/>
          </a:solidFill>
          <a:ln w="31750">
            <a:solidFill>
              <a:schemeClr val="accent1">
                <a:shade val="50000"/>
              </a:schemeClr>
            </a:solidFill>
          </a:ln>
          <a:effectLst/>
        </p:spPr>
        <p:txBody>
          <a:bodyPr wrap="square" rtlCol="0">
            <a:spAutoFit/>
          </a:bodyPr>
          <a:lstStyle/>
          <a:p>
            <a:r>
              <a:rPr lang="en-US" sz="1600"/>
              <a:t>10. Ajustez tout et enregistrez vos projections sur la page du projet.</a:t>
            </a:r>
            <a:endParaRPr lang="en-US" sz="1600" i="1"/>
          </a:p>
        </p:txBody>
      </p:sp>
      <p:sp>
        <p:nvSpPr>
          <p:cNvPr id="25" name="TextBox 24">
            <a:extLst>
              <a:ext uri="{FF2B5EF4-FFF2-40B4-BE49-F238E27FC236}">
                <a16:creationId xmlns:a16="http://schemas.microsoft.com/office/drawing/2014/main" id="{45FA4C0A-D1DD-F49D-14BD-08CADF8132D2}"/>
              </a:ext>
            </a:extLst>
          </p:cNvPr>
          <p:cNvSpPr txBox="1"/>
          <p:nvPr/>
        </p:nvSpPr>
        <p:spPr>
          <a:xfrm>
            <a:off x="9143147" y="1827709"/>
            <a:ext cx="2400300" cy="830997"/>
          </a:xfrm>
          <a:prstGeom prst="rect">
            <a:avLst/>
          </a:prstGeom>
          <a:noFill/>
          <a:ln w="31750">
            <a:solidFill>
              <a:schemeClr val="accent1">
                <a:shade val="50000"/>
              </a:schemeClr>
            </a:solidFill>
          </a:ln>
          <a:effectLst/>
        </p:spPr>
        <p:txBody>
          <a:bodyPr wrap="square" rtlCol="0">
            <a:spAutoFit/>
          </a:bodyPr>
          <a:lstStyle/>
          <a:p>
            <a:r>
              <a:rPr lang="en-US" sz="1600"/>
              <a:t>11. Etalonnez si nécessaire sur la page d'étalonnage.</a:t>
            </a:r>
            <a:endParaRPr lang="en-US" sz="1600" i="1"/>
          </a:p>
        </p:txBody>
      </p:sp>
      <p:sp>
        <p:nvSpPr>
          <p:cNvPr id="27" name="TextBox 26">
            <a:extLst>
              <a:ext uri="{FF2B5EF4-FFF2-40B4-BE49-F238E27FC236}">
                <a16:creationId xmlns:a16="http://schemas.microsoft.com/office/drawing/2014/main" id="{0DF2288E-BC28-B1B5-2308-25F067E6B838}"/>
              </a:ext>
            </a:extLst>
          </p:cNvPr>
          <p:cNvSpPr txBox="1"/>
          <p:nvPr/>
        </p:nvSpPr>
        <p:spPr>
          <a:xfrm>
            <a:off x="9143147" y="2810002"/>
            <a:ext cx="2400300" cy="830997"/>
          </a:xfrm>
          <a:prstGeom prst="rect">
            <a:avLst/>
          </a:prstGeom>
          <a:noFill/>
          <a:ln w="31750">
            <a:solidFill>
              <a:schemeClr val="accent1">
                <a:shade val="50000"/>
              </a:schemeClr>
            </a:solidFill>
          </a:ln>
          <a:effectLst/>
        </p:spPr>
        <p:txBody>
          <a:bodyPr wrap="square" rtlCol="0">
            <a:spAutoFit/>
          </a:bodyPr>
          <a:lstStyle/>
          <a:p>
            <a:r>
              <a:rPr lang="en-US" sz="1600"/>
              <a:t>12. Examinez vos résultats sur la page Résultats de l'ajustement</a:t>
            </a:r>
            <a:endParaRPr lang="en-US" sz="1600" i="1"/>
          </a:p>
        </p:txBody>
      </p:sp>
      <p:sp>
        <p:nvSpPr>
          <p:cNvPr id="31" name="TextBox 30">
            <a:extLst>
              <a:ext uri="{FF2B5EF4-FFF2-40B4-BE49-F238E27FC236}">
                <a16:creationId xmlns:a16="http://schemas.microsoft.com/office/drawing/2014/main" id="{FB6B8595-D747-CFDE-482C-3C1E82D5100B}"/>
              </a:ext>
            </a:extLst>
          </p:cNvPr>
          <p:cNvSpPr txBox="1"/>
          <p:nvPr/>
        </p:nvSpPr>
        <p:spPr>
          <a:xfrm>
            <a:off x="9156312" y="4963463"/>
            <a:ext cx="2400300" cy="1077218"/>
          </a:xfrm>
          <a:prstGeom prst="rect">
            <a:avLst/>
          </a:prstGeom>
          <a:solidFill>
            <a:schemeClr val="bg1"/>
          </a:solidFill>
          <a:ln w="31750">
            <a:solidFill>
              <a:schemeClr val="accent1">
                <a:shade val="50000"/>
              </a:schemeClr>
            </a:solidFill>
          </a:ln>
          <a:effectLst/>
        </p:spPr>
        <p:txBody>
          <a:bodyPr wrap="square" rtlCol="0">
            <a:spAutoFit/>
          </a:bodyPr>
          <a:lstStyle/>
          <a:p>
            <a:r>
              <a:rPr lang="en-US" sz="1600"/>
              <a:t>14. Cliquez sur Sauvegarder les résultats pour revenir à l'incidence de Spectrum.</a:t>
            </a:r>
            <a:endParaRPr lang="en-US" sz="1600" i="1"/>
          </a:p>
        </p:txBody>
      </p:sp>
      <p:sp>
        <p:nvSpPr>
          <p:cNvPr id="34" name="Arrow: Down 33">
            <a:extLst>
              <a:ext uri="{FF2B5EF4-FFF2-40B4-BE49-F238E27FC236}">
                <a16:creationId xmlns:a16="http://schemas.microsoft.com/office/drawing/2014/main" id="{90772C0B-8DFC-854A-7431-79299077BF43}"/>
              </a:ext>
            </a:extLst>
          </p:cNvPr>
          <p:cNvSpPr/>
          <p:nvPr/>
        </p:nvSpPr>
        <p:spPr>
          <a:xfrm>
            <a:off x="4870512" y="1724001"/>
            <a:ext cx="167053" cy="27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Arrow: Down 35">
            <a:extLst>
              <a:ext uri="{FF2B5EF4-FFF2-40B4-BE49-F238E27FC236}">
                <a16:creationId xmlns:a16="http://schemas.microsoft.com/office/drawing/2014/main" id="{E6B47EBF-C427-E6AF-0A7A-267E2F93A085}"/>
              </a:ext>
            </a:extLst>
          </p:cNvPr>
          <p:cNvSpPr/>
          <p:nvPr/>
        </p:nvSpPr>
        <p:spPr>
          <a:xfrm>
            <a:off x="7549452" y="1269838"/>
            <a:ext cx="167053" cy="339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Arrow: Down 37">
            <a:extLst>
              <a:ext uri="{FF2B5EF4-FFF2-40B4-BE49-F238E27FC236}">
                <a16:creationId xmlns:a16="http://schemas.microsoft.com/office/drawing/2014/main" id="{56BCF1D8-B782-3E5C-33D7-F58DC170F342}"/>
              </a:ext>
            </a:extLst>
          </p:cNvPr>
          <p:cNvSpPr/>
          <p:nvPr/>
        </p:nvSpPr>
        <p:spPr>
          <a:xfrm>
            <a:off x="4855859" y="4430044"/>
            <a:ext cx="167053" cy="27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 name="Arrow: Down 39">
            <a:extLst>
              <a:ext uri="{FF2B5EF4-FFF2-40B4-BE49-F238E27FC236}">
                <a16:creationId xmlns:a16="http://schemas.microsoft.com/office/drawing/2014/main" id="{B0D4302F-63AD-7B3B-A643-D07C83ACDCCB}"/>
              </a:ext>
            </a:extLst>
          </p:cNvPr>
          <p:cNvSpPr/>
          <p:nvPr/>
        </p:nvSpPr>
        <p:spPr>
          <a:xfrm>
            <a:off x="4888097" y="2938982"/>
            <a:ext cx="167053" cy="27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Arrow: Down 42">
            <a:extLst>
              <a:ext uri="{FF2B5EF4-FFF2-40B4-BE49-F238E27FC236}">
                <a16:creationId xmlns:a16="http://schemas.microsoft.com/office/drawing/2014/main" id="{43796C2D-6371-59C5-4E3B-0A9BFA143FE7}"/>
              </a:ext>
            </a:extLst>
          </p:cNvPr>
          <p:cNvSpPr/>
          <p:nvPr/>
        </p:nvSpPr>
        <p:spPr>
          <a:xfrm>
            <a:off x="7536537" y="3548551"/>
            <a:ext cx="167053" cy="339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Arrow: Down 44">
            <a:extLst>
              <a:ext uri="{FF2B5EF4-FFF2-40B4-BE49-F238E27FC236}">
                <a16:creationId xmlns:a16="http://schemas.microsoft.com/office/drawing/2014/main" id="{7B02FCBC-5656-6C38-9756-3CAC1BA512C4}"/>
              </a:ext>
            </a:extLst>
          </p:cNvPr>
          <p:cNvSpPr/>
          <p:nvPr/>
        </p:nvSpPr>
        <p:spPr>
          <a:xfrm>
            <a:off x="7549450" y="4579780"/>
            <a:ext cx="167053" cy="339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Arrow: Down 48">
            <a:extLst>
              <a:ext uri="{FF2B5EF4-FFF2-40B4-BE49-F238E27FC236}">
                <a16:creationId xmlns:a16="http://schemas.microsoft.com/office/drawing/2014/main" id="{1577220A-CDFC-53FF-C4AE-0E24A7F1F9B8}"/>
              </a:ext>
            </a:extLst>
          </p:cNvPr>
          <p:cNvSpPr/>
          <p:nvPr/>
        </p:nvSpPr>
        <p:spPr>
          <a:xfrm>
            <a:off x="10330515" y="2488595"/>
            <a:ext cx="139065" cy="2880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Arrow: Down 50">
            <a:extLst>
              <a:ext uri="{FF2B5EF4-FFF2-40B4-BE49-F238E27FC236}">
                <a16:creationId xmlns:a16="http://schemas.microsoft.com/office/drawing/2014/main" id="{C5F8B3C4-9CE9-3AB4-A87F-5D50CC9F5857}"/>
              </a:ext>
            </a:extLst>
          </p:cNvPr>
          <p:cNvSpPr/>
          <p:nvPr/>
        </p:nvSpPr>
        <p:spPr>
          <a:xfrm>
            <a:off x="10335419" y="3472008"/>
            <a:ext cx="147939" cy="1972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Arrow: Down 52">
            <a:extLst>
              <a:ext uri="{FF2B5EF4-FFF2-40B4-BE49-F238E27FC236}">
                <a16:creationId xmlns:a16="http://schemas.microsoft.com/office/drawing/2014/main" id="{F8026581-9351-8D52-A54E-892C585C8B30}"/>
              </a:ext>
            </a:extLst>
          </p:cNvPr>
          <p:cNvSpPr/>
          <p:nvPr/>
        </p:nvSpPr>
        <p:spPr>
          <a:xfrm>
            <a:off x="10356462" y="4640025"/>
            <a:ext cx="183169" cy="2760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59" name="Straight Connector 58">
            <a:extLst>
              <a:ext uri="{FF2B5EF4-FFF2-40B4-BE49-F238E27FC236}">
                <a16:creationId xmlns:a16="http://schemas.microsoft.com/office/drawing/2014/main" id="{94319343-D275-DACC-9B1C-4DFF51F69F2B}"/>
              </a:ext>
            </a:extLst>
          </p:cNvPr>
          <p:cNvCxnSpPr>
            <a:cxnSpLocks/>
          </p:cNvCxnSpPr>
          <p:nvPr/>
        </p:nvCxnSpPr>
        <p:spPr>
          <a:xfrm flipV="1">
            <a:off x="6329680" y="926312"/>
            <a:ext cx="0" cy="4126561"/>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4F98624-5A58-578A-944B-E77C0783CA9F}"/>
              </a:ext>
            </a:extLst>
          </p:cNvPr>
          <p:cNvCxnSpPr>
            <a:cxnSpLocks/>
          </p:cNvCxnSpPr>
          <p:nvPr/>
        </p:nvCxnSpPr>
        <p:spPr>
          <a:xfrm>
            <a:off x="6201078" y="5052872"/>
            <a:ext cx="113734" cy="1"/>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D939F56-FBF9-AA1B-05A6-641562A8BFB2}"/>
              </a:ext>
            </a:extLst>
          </p:cNvPr>
          <p:cNvCxnSpPr>
            <a:cxnSpLocks/>
          </p:cNvCxnSpPr>
          <p:nvPr/>
        </p:nvCxnSpPr>
        <p:spPr>
          <a:xfrm flipH="1" flipV="1">
            <a:off x="9017783" y="1143829"/>
            <a:ext cx="4124" cy="4383212"/>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AF5BC1C-8E2D-AE41-34BB-21D87682B470}"/>
              </a:ext>
            </a:extLst>
          </p:cNvPr>
          <p:cNvCxnSpPr>
            <a:cxnSpLocks/>
          </p:cNvCxnSpPr>
          <p:nvPr/>
        </p:nvCxnSpPr>
        <p:spPr>
          <a:xfrm>
            <a:off x="8855345" y="5519292"/>
            <a:ext cx="162438"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4A6309C-A402-3714-C101-A0AD6EBEC86C}"/>
              </a:ext>
            </a:extLst>
          </p:cNvPr>
          <p:cNvCxnSpPr>
            <a:cxnSpLocks/>
            <a:endCxn id="15" idx="1"/>
          </p:cNvCxnSpPr>
          <p:nvPr/>
        </p:nvCxnSpPr>
        <p:spPr>
          <a:xfrm>
            <a:off x="6314813" y="926312"/>
            <a:ext cx="153397" cy="92905"/>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2D2840B-8B5B-5769-957A-9BDE6BEB0C92}"/>
              </a:ext>
            </a:extLst>
          </p:cNvPr>
          <p:cNvCxnSpPr>
            <a:cxnSpLocks/>
          </p:cNvCxnSpPr>
          <p:nvPr/>
        </p:nvCxnSpPr>
        <p:spPr>
          <a:xfrm>
            <a:off x="9005829" y="1131738"/>
            <a:ext cx="153397" cy="572"/>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158EBCF-1DFD-496C-F9D3-2E817D01924F}"/>
              </a:ext>
            </a:extLst>
          </p:cNvPr>
          <p:cNvSpPr txBox="1"/>
          <p:nvPr/>
        </p:nvSpPr>
        <p:spPr>
          <a:xfrm>
            <a:off x="9156312" y="3716695"/>
            <a:ext cx="2400300" cy="1077218"/>
          </a:xfrm>
          <a:prstGeom prst="rect">
            <a:avLst/>
          </a:prstGeom>
          <a:solidFill>
            <a:schemeClr val="bg1"/>
          </a:solidFill>
          <a:ln w="31750">
            <a:solidFill>
              <a:schemeClr val="accent1">
                <a:shade val="50000"/>
              </a:schemeClr>
            </a:solidFill>
          </a:ln>
          <a:effectLst/>
        </p:spPr>
        <p:txBody>
          <a:bodyPr wrap="square" rtlCol="0">
            <a:spAutoFit/>
          </a:bodyPr>
          <a:lstStyle/>
          <a:p>
            <a:r>
              <a:rPr lang="en-US" sz="1600"/>
              <a:t>13. Comparez votre nouvelle projection avec celle de l'année précédente.</a:t>
            </a:r>
            <a:endParaRPr lang="en-US" sz="1600" i="1"/>
          </a:p>
        </p:txBody>
      </p:sp>
      <p:sp>
        <p:nvSpPr>
          <p:cNvPr id="35" name="TextBox 34">
            <a:extLst>
              <a:ext uri="{FF2B5EF4-FFF2-40B4-BE49-F238E27FC236}">
                <a16:creationId xmlns:a16="http://schemas.microsoft.com/office/drawing/2014/main" id="{72940A97-E78E-74B3-4858-F12FD8FB9B10}"/>
              </a:ext>
            </a:extLst>
          </p:cNvPr>
          <p:cNvSpPr txBox="1"/>
          <p:nvPr/>
        </p:nvSpPr>
        <p:spPr>
          <a:xfrm>
            <a:off x="6468210" y="1671495"/>
            <a:ext cx="2400300" cy="1077218"/>
          </a:xfrm>
          <a:prstGeom prst="rect">
            <a:avLst/>
          </a:prstGeom>
          <a:solidFill>
            <a:schemeClr val="bg1"/>
          </a:solidFill>
          <a:ln w="31750">
            <a:solidFill>
              <a:schemeClr val="accent1">
                <a:shade val="50000"/>
              </a:schemeClr>
            </a:solidFill>
          </a:ln>
          <a:effectLst/>
        </p:spPr>
        <p:txBody>
          <a:bodyPr wrap="square" rtlCol="0">
            <a:spAutoFit/>
          </a:bodyPr>
          <a:lstStyle/>
          <a:p>
            <a:r>
              <a:rPr lang="en-US" sz="1600"/>
              <a:t>6. Répartissez votre ART entre les régions sur la page de répartition de l'ART</a:t>
            </a:r>
          </a:p>
        </p:txBody>
      </p:sp>
      <p:sp>
        <p:nvSpPr>
          <p:cNvPr id="39" name="Arrow: Down 38">
            <a:extLst>
              <a:ext uri="{FF2B5EF4-FFF2-40B4-BE49-F238E27FC236}">
                <a16:creationId xmlns:a16="http://schemas.microsoft.com/office/drawing/2014/main" id="{2CFE75CC-CBDD-A406-CE3E-91C0FCD0AF08}"/>
              </a:ext>
            </a:extLst>
          </p:cNvPr>
          <p:cNvSpPr/>
          <p:nvPr/>
        </p:nvSpPr>
        <p:spPr>
          <a:xfrm>
            <a:off x="7564674" y="2595849"/>
            <a:ext cx="167052" cy="2279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Arrow: Down 40">
            <a:extLst>
              <a:ext uri="{FF2B5EF4-FFF2-40B4-BE49-F238E27FC236}">
                <a16:creationId xmlns:a16="http://schemas.microsoft.com/office/drawing/2014/main" id="{A8086943-65B4-1322-40D6-07F6228134D0}"/>
              </a:ext>
            </a:extLst>
          </p:cNvPr>
          <p:cNvSpPr/>
          <p:nvPr/>
        </p:nvSpPr>
        <p:spPr>
          <a:xfrm>
            <a:off x="10287025" y="1557268"/>
            <a:ext cx="144475" cy="2415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839255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C63167-F373-444E-9852-008730EB5934}"/>
              </a:ext>
            </a:extLst>
          </p:cNvPr>
          <p:cNvSpPr>
            <a:spLocks noGrp="1"/>
          </p:cNvSpPr>
          <p:nvPr>
            <p:ph type="title"/>
          </p:nvPr>
        </p:nvSpPr>
        <p:spPr/>
        <p:txBody>
          <a:bodyPr/>
          <a:lstStyle/>
          <a:p>
            <a:r>
              <a:rPr lang="en-US"/>
              <a:t>Ouvrez votre fichier 2024</a:t>
            </a:r>
            <a:br>
              <a:rPr lang="en-US"/>
            </a:br>
            <a:br>
              <a:rPr lang="en-US"/>
            </a:br>
            <a:r>
              <a:rPr lang="en-US"/>
              <a:t>Vérifiez que l'option Incidence est réglée </a:t>
            </a:r>
            <a:br>
              <a:rPr lang="en-US"/>
            </a:br>
            <a:r>
              <a:rPr lang="en-US"/>
              <a:t>à EPP</a:t>
            </a:r>
          </a:p>
        </p:txBody>
      </p:sp>
      <p:sp>
        <p:nvSpPr>
          <p:cNvPr id="5" name="TextBox 4">
            <a:extLst>
              <a:ext uri="{FF2B5EF4-FFF2-40B4-BE49-F238E27FC236}">
                <a16:creationId xmlns:a16="http://schemas.microsoft.com/office/drawing/2014/main" id="{76B98324-A6A7-4555-AF23-684121CC1FDD}"/>
              </a:ext>
            </a:extLst>
          </p:cNvPr>
          <p:cNvSpPr txBox="1"/>
          <p:nvPr/>
        </p:nvSpPr>
        <p:spPr>
          <a:xfrm>
            <a:off x="3677920" y="2005377"/>
            <a:ext cx="3681242" cy="3416320"/>
          </a:xfrm>
          <a:prstGeom prst="rect">
            <a:avLst/>
          </a:prstGeom>
          <a:noFill/>
        </p:spPr>
        <p:txBody>
          <a:bodyPr wrap="square" rtlCol="0">
            <a:spAutoFit/>
          </a:bodyPr>
          <a:lstStyle/>
          <a:p>
            <a:endParaRPr lang="en-US"/>
          </a:p>
          <a:p>
            <a:pPr marL="342900" indent="-342900">
              <a:buClr>
                <a:schemeClr val="accent1"/>
              </a:buClr>
              <a:buFont typeface="+mj-lt"/>
              <a:buAutoNum type="arabicPeriod"/>
            </a:pPr>
            <a:r>
              <a:rPr lang="en-US"/>
              <a:t>Ouvrez la version 2024 de votre fichier dans Spectrum</a:t>
            </a:r>
          </a:p>
          <a:p>
            <a:pPr marL="342900" indent="-342900">
              <a:buClr>
                <a:schemeClr val="accent1"/>
              </a:buClr>
              <a:buFont typeface="+mj-lt"/>
              <a:buAutoNum type="arabicPeriod"/>
            </a:pPr>
            <a:endParaRPr lang="en-US"/>
          </a:p>
          <a:p>
            <a:pPr marL="342900" indent="-342900">
              <a:buClr>
                <a:schemeClr val="accent1"/>
              </a:buClr>
              <a:buFont typeface="+mj-lt"/>
              <a:buAutoNum type="arabicPeriod"/>
            </a:pPr>
            <a:r>
              <a:rPr lang="en-US"/>
              <a:t>Sélectionnez "Modules-&gt;AIM".</a:t>
            </a:r>
          </a:p>
          <a:p>
            <a:pPr marL="342900" indent="-342900">
              <a:buClr>
                <a:schemeClr val="accent1"/>
              </a:buClr>
              <a:buFont typeface="+mj-lt"/>
              <a:buAutoNum type="arabicPeriod"/>
            </a:pPr>
            <a:endParaRPr lang="en-US"/>
          </a:p>
          <a:p>
            <a:pPr marL="342900" indent="-342900">
              <a:buClr>
                <a:schemeClr val="accent1"/>
              </a:buClr>
              <a:buFont typeface="+mj-lt"/>
              <a:buAutoNum type="arabicPeriod"/>
            </a:pPr>
            <a:endParaRPr lang="en-US"/>
          </a:p>
          <a:p>
            <a:pPr marL="342900" indent="-342900">
              <a:buClr>
                <a:schemeClr val="accent1"/>
              </a:buClr>
              <a:buFont typeface="+mj-lt"/>
              <a:buAutoNum type="arabicPeriod"/>
            </a:pPr>
            <a:r>
              <a:rPr lang="en-US"/>
              <a:t>Sélectionnez "Incidence-&gt;Options d'incidence". </a:t>
            </a:r>
          </a:p>
          <a:p>
            <a:pPr marL="342900" indent="-342900">
              <a:buClr>
                <a:schemeClr val="accent1"/>
              </a:buClr>
              <a:buFont typeface="+mj-lt"/>
              <a:buAutoNum type="arabicPeriod"/>
            </a:pPr>
            <a:endParaRPr lang="en-US"/>
          </a:p>
          <a:p>
            <a:pPr marL="342900" indent="-342900">
              <a:buClr>
                <a:schemeClr val="accent1"/>
              </a:buClr>
              <a:buFont typeface="+mj-lt"/>
              <a:buAutoNum type="arabicPeriod"/>
            </a:pPr>
            <a:r>
              <a:rPr lang="en-US"/>
              <a:t>Vérifiez que l'option EPP est sélectionnée</a:t>
            </a:r>
          </a:p>
          <a:p>
            <a:endParaRPr lang="en-US"/>
          </a:p>
        </p:txBody>
      </p:sp>
      <p:grpSp>
        <p:nvGrpSpPr>
          <p:cNvPr id="31" name="Group 30">
            <a:extLst>
              <a:ext uri="{FF2B5EF4-FFF2-40B4-BE49-F238E27FC236}">
                <a16:creationId xmlns:a16="http://schemas.microsoft.com/office/drawing/2014/main" id="{61E7669F-7760-42EE-8514-87A6EBB9DCF1}"/>
              </a:ext>
            </a:extLst>
          </p:cNvPr>
          <p:cNvGrpSpPr/>
          <p:nvPr/>
        </p:nvGrpSpPr>
        <p:grpSpPr>
          <a:xfrm>
            <a:off x="3615837" y="503217"/>
            <a:ext cx="7486650" cy="2645278"/>
            <a:chOff x="3615837" y="503217"/>
            <a:chExt cx="7486650" cy="2645278"/>
          </a:xfrm>
        </p:grpSpPr>
        <p:pic>
          <p:nvPicPr>
            <p:cNvPr id="12" name="Picture 11">
              <a:extLst>
                <a:ext uri="{FF2B5EF4-FFF2-40B4-BE49-F238E27FC236}">
                  <a16:creationId xmlns:a16="http://schemas.microsoft.com/office/drawing/2014/main" id="{249536E0-1AB3-4554-AA64-EB11894F1E38}"/>
                </a:ext>
              </a:extLst>
            </p:cNvPr>
            <p:cNvPicPr>
              <a:picLocks noChangeAspect="1"/>
            </p:cNvPicPr>
            <p:nvPr/>
          </p:nvPicPr>
          <p:blipFill>
            <a:blip r:embed="rId3"/>
            <a:stretch>
              <a:fillRect/>
            </a:stretch>
          </p:blipFill>
          <p:spPr>
            <a:xfrm>
              <a:off x="3615837" y="503217"/>
              <a:ext cx="7486650" cy="1647825"/>
            </a:xfrm>
            <a:prstGeom prst="rect">
              <a:avLst/>
            </a:prstGeom>
          </p:spPr>
        </p:pic>
        <p:cxnSp>
          <p:nvCxnSpPr>
            <p:cNvPr id="8" name="Straight Arrow Connector 7">
              <a:extLst>
                <a:ext uri="{FF2B5EF4-FFF2-40B4-BE49-F238E27FC236}">
                  <a16:creationId xmlns:a16="http://schemas.microsoft.com/office/drawing/2014/main" id="{6ABBA060-3DBB-40D8-9E47-CB1041920A09}"/>
                </a:ext>
              </a:extLst>
            </p:cNvPr>
            <p:cNvCxnSpPr>
              <a:cxnSpLocks/>
            </p:cNvCxnSpPr>
            <p:nvPr/>
          </p:nvCxnSpPr>
          <p:spPr>
            <a:xfrm flipV="1">
              <a:off x="6236658" y="1936277"/>
              <a:ext cx="504919" cy="121221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606167C-77AC-4E47-A7DA-0E3810FD5B9B}"/>
                </a:ext>
              </a:extLst>
            </p:cNvPr>
            <p:cNvSpPr/>
            <p:nvPr/>
          </p:nvSpPr>
          <p:spPr>
            <a:xfrm>
              <a:off x="6379747" y="1047593"/>
              <a:ext cx="826476" cy="8636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947D537C-D8F1-4A35-A123-4122E8E56A57}"/>
              </a:ext>
            </a:extLst>
          </p:cNvPr>
          <p:cNvGrpSpPr/>
          <p:nvPr/>
        </p:nvGrpSpPr>
        <p:grpSpPr>
          <a:xfrm>
            <a:off x="6792985" y="1911223"/>
            <a:ext cx="4341325" cy="3114675"/>
            <a:chOff x="6792985" y="1911223"/>
            <a:chExt cx="4341325" cy="3114675"/>
          </a:xfrm>
        </p:grpSpPr>
        <p:pic>
          <p:nvPicPr>
            <p:cNvPr id="15" name="Picture 14">
              <a:extLst>
                <a:ext uri="{FF2B5EF4-FFF2-40B4-BE49-F238E27FC236}">
                  <a16:creationId xmlns:a16="http://schemas.microsoft.com/office/drawing/2014/main" id="{3C2F5D79-96C7-405F-944F-34E8870D3384}"/>
                </a:ext>
              </a:extLst>
            </p:cNvPr>
            <p:cNvPicPr>
              <a:picLocks noChangeAspect="1"/>
            </p:cNvPicPr>
            <p:nvPr/>
          </p:nvPicPr>
          <p:blipFill rotWithShape="1">
            <a:blip r:embed="rId4"/>
            <a:srcRect r="7363"/>
            <a:stretch/>
          </p:blipFill>
          <p:spPr>
            <a:xfrm>
              <a:off x="8937210" y="1911223"/>
              <a:ext cx="2197100" cy="3114675"/>
            </a:xfrm>
            <a:prstGeom prst="rect">
              <a:avLst/>
            </a:prstGeom>
          </p:spPr>
        </p:pic>
        <p:cxnSp>
          <p:nvCxnSpPr>
            <p:cNvPr id="16" name="Straight Arrow Connector 15">
              <a:extLst>
                <a:ext uri="{FF2B5EF4-FFF2-40B4-BE49-F238E27FC236}">
                  <a16:creationId xmlns:a16="http://schemas.microsoft.com/office/drawing/2014/main" id="{27CA4B8B-D4C5-4CEB-8446-9A5A95BDFFD3}"/>
                </a:ext>
              </a:extLst>
            </p:cNvPr>
            <p:cNvCxnSpPr>
              <a:cxnSpLocks/>
            </p:cNvCxnSpPr>
            <p:nvPr/>
          </p:nvCxnSpPr>
          <p:spPr>
            <a:xfrm flipV="1">
              <a:off x="6792985" y="2254687"/>
              <a:ext cx="2144224" cy="182000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F85A8A1B-73CB-45F7-A04B-5EEED0B48F8C}"/>
              </a:ext>
            </a:extLst>
          </p:cNvPr>
          <p:cNvGrpSpPr/>
          <p:nvPr/>
        </p:nvGrpSpPr>
        <p:grpSpPr>
          <a:xfrm>
            <a:off x="6290315" y="4697562"/>
            <a:ext cx="5402571" cy="1647826"/>
            <a:chOff x="6288066" y="4635102"/>
            <a:chExt cx="5402571" cy="1647826"/>
          </a:xfrm>
        </p:grpSpPr>
        <p:pic>
          <p:nvPicPr>
            <p:cNvPr id="19" name="Picture 18">
              <a:extLst>
                <a:ext uri="{FF2B5EF4-FFF2-40B4-BE49-F238E27FC236}">
                  <a16:creationId xmlns:a16="http://schemas.microsoft.com/office/drawing/2014/main" id="{CABAA466-2AEC-468E-93A4-CD1DA77A47E6}"/>
                </a:ext>
              </a:extLst>
            </p:cNvPr>
            <p:cNvPicPr>
              <a:picLocks noChangeAspect="1"/>
            </p:cNvPicPr>
            <p:nvPr/>
          </p:nvPicPr>
          <p:blipFill rotWithShape="1">
            <a:blip r:embed="rId5"/>
            <a:srcRect b="8393"/>
            <a:stretch/>
          </p:blipFill>
          <p:spPr>
            <a:xfrm>
              <a:off x="6792985" y="4635102"/>
              <a:ext cx="4897652" cy="1647826"/>
            </a:xfrm>
            <a:prstGeom prst="rect">
              <a:avLst/>
            </a:prstGeom>
          </p:spPr>
        </p:pic>
        <p:cxnSp>
          <p:nvCxnSpPr>
            <p:cNvPr id="21" name="Straight Arrow Connector 20">
              <a:extLst>
                <a:ext uri="{FF2B5EF4-FFF2-40B4-BE49-F238E27FC236}">
                  <a16:creationId xmlns:a16="http://schemas.microsoft.com/office/drawing/2014/main" id="{744C5BAC-169D-469A-8D3F-20564D925B2E}"/>
                </a:ext>
              </a:extLst>
            </p:cNvPr>
            <p:cNvCxnSpPr>
              <a:cxnSpLocks/>
            </p:cNvCxnSpPr>
            <p:nvPr/>
          </p:nvCxnSpPr>
          <p:spPr>
            <a:xfrm>
              <a:off x="6288066" y="5135671"/>
              <a:ext cx="504919" cy="11273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3853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C63167-F373-444E-9852-008730EB5934}"/>
              </a:ext>
            </a:extLst>
          </p:cNvPr>
          <p:cNvSpPr>
            <a:spLocks noGrp="1"/>
          </p:cNvSpPr>
          <p:nvPr>
            <p:ph type="title"/>
          </p:nvPr>
        </p:nvSpPr>
        <p:spPr/>
        <p:txBody>
          <a:bodyPr/>
          <a:lstStyle/>
          <a:p>
            <a:r>
              <a:rPr lang="en-US"/>
              <a:t>Page "Définir l'épi" de l'EPP</a:t>
            </a:r>
            <a:br>
              <a:rPr lang="en-US"/>
            </a:br>
            <a:br>
              <a:rPr lang="en-US"/>
            </a:br>
            <a:r>
              <a:rPr lang="en-US"/>
              <a:t>Examiner la structure de l'épidémie</a:t>
            </a:r>
            <a:br>
              <a:rPr lang="en-US"/>
            </a:br>
            <a:endParaRPr lang="en-US"/>
          </a:p>
        </p:txBody>
      </p:sp>
      <p:pic>
        <p:nvPicPr>
          <p:cNvPr id="6" name="Picture 5">
            <a:extLst>
              <a:ext uri="{FF2B5EF4-FFF2-40B4-BE49-F238E27FC236}">
                <a16:creationId xmlns:a16="http://schemas.microsoft.com/office/drawing/2014/main" id="{A526C900-FB35-4865-B26B-B3B53CFDDBB0}"/>
              </a:ext>
            </a:extLst>
          </p:cNvPr>
          <p:cNvPicPr>
            <a:picLocks noChangeAspect="1"/>
          </p:cNvPicPr>
          <p:nvPr/>
        </p:nvPicPr>
        <p:blipFill rotWithShape="1">
          <a:blip r:embed="rId3"/>
          <a:srcRect l="1" t="57762" r="42613" b="2771"/>
          <a:stretch/>
        </p:blipFill>
        <p:spPr>
          <a:xfrm>
            <a:off x="-1" y="546410"/>
            <a:ext cx="3445329" cy="253690"/>
          </a:xfrm>
          <a:prstGeom prst="rect">
            <a:avLst/>
          </a:prstGeom>
        </p:spPr>
      </p:pic>
      <p:grpSp>
        <p:nvGrpSpPr>
          <p:cNvPr id="22" name="Group 21">
            <a:extLst>
              <a:ext uri="{FF2B5EF4-FFF2-40B4-BE49-F238E27FC236}">
                <a16:creationId xmlns:a16="http://schemas.microsoft.com/office/drawing/2014/main" id="{2BAF9637-F5D7-4AED-89E5-266A6F566E91}"/>
              </a:ext>
            </a:extLst>
          </p:cNvPr>
          <p:cNvGrpSpPr/>
          <p:nvPr/>
        </p:nvGrpSpPr>
        <p:grpSpPr>
          <a:xfrm>
            <a:off x="3586347" y="175130"/>
            <a:ext cx="8397732" cy="6158763"/>
            <a:chOff x="3586347" y="175130"/>
            <a:chExt cx="8397732" cy="6158763"/>
          </a:xfrm>
        </p:grpSpPr>
        <p:pic>
          <p:nvPicPr>
            <p:cNvPr id="3" name="Picture 2">
              <a:extLst>
                <a:ext uri="{FF2B5EF4-FFF2-40B4-BE49-F238E27FC236}">
                  <a16:creationId xmlns:a16="http://schemas.microsoft.com/office/drawing/2014/main" id="{7C564D1C-67FA-4D5E-8389-CABC42FE119D}"/>
                </a:ext>
              </a:extLst>
            </p:cNvPr>
            <p:cNvPicPr>
              <a:picLocks noChangeAspect="1"/>
            </p:cNvPicPr>
            <p:nvPr/>
          </p:nvPicPr>
          <p:blipFill>
            <a:blip r:embed="rId4"/>
            <a:stretch>
              <a:fillRect/>
            </a:stretch>
          </p:blipFill>
          <p:spPr>
            <a:xfrm>
              <a:off x="3586347" y="175130"/>
              <a:ext cx="8397732" cy="4795054"/>
            </a:xfrm>
            <a:prstGeom prst="rect">
              <a:avLst/>
            </a:prstGeom>
          </p:spPr>
        </p:pic>
        <p:pic>
          <p:nvPicPr>
            <p:cNvPr id="7" name="Picture 6">
              <a:extLst>
                <a:ext uri="{FF2B5EF4-FFF2-40B4-BE49-F238E27FC236}">
                  <a16:creationId xmlns:a16="http://schemas.microsoft.com/office/drawing/2014/main" id="{A75913A2-7C7E-4D6D-8145-B86A1104E250}"/>
                </a:ext>
              </a:extLst>
            </p:cNvPr>
            <p:cNvPicPr>
              <a:picLocks noChangeAspect="1"/>
            </p:cNvPicPr>
            <p:nvPr/>
          </p:nvPicPr>
          <p:blipFill>
            <a:blip r:embed="rId5"/>
            <a:stretch>
              <a:fillRect/>
            </a:stretch>
          </p:blipFill>
          <p:spPr>
            <a:xfrm>
              <a:off x="7888392" y="1903477"/>
              <a:ext cx="2619856" cy="1225206"/>
            </a:xfrm>
            <a:prstGeom prst="rect">
              <a:avLst/>
            </a:prstGeom>
            <a:ln w="38100">
              <a:solidFill>
                <a:schemeClr val="accent1">
                  <a:lumMod val="75000"/>
                </a:schemeClr>
              </a:solidFill>
            </a:ln>
          </p:spPr>
        </p:pic>
        <p:cxnSp>
          <p:nvCxnSpPr>
            <p:cNvPr id="10" name="Straight Arrow Connector 9">
              <a:extLst>
                <a:ext uri="{FF2B5EF4-FFF2-40B4-BE49-F238E27FC236}">
                  <a16:creationId xmlns:a16="http://schemas.microsoft.com/office/drawing/2014/main" id="{2CF53504-3DB6-4B9C-9F98-29873FDD0EEA}"/>
                </a:ext>
              </a:extLst>
            </p:cNvPr>
            <p:cNvCxnSpPr>
              <a:cxnSpLocks/>
            </p:cNvCxnSpPr>
            <p:nvPr/>
          </p:nvCxnSpPr>
          <p:spPr>
            <a:xfrm flipH="1">
              <a:off x="9319627" y="1123837"/>
              <a:ext cx="1081674" cy="68863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5C3D6E3-2656-4FF2-B74B-183ABAA0E263}"/>
                </a:ext>
              </a:extLst>
            </p:cNvPr>
            <p:cNvPicPr>
              <a:picLocks noChangeAspect="1"/>
            </p:cNvPicPr>
            <p:nvPr/>
          </p:nvPicPr>
          <p:blipFill>
            <a:blip r:embed="rId6"/>
            <a:stretch>
              <a:fillRect/>
            </a:stretch>
          </p:blipFill>
          <p:spPr>
            <a:xfrm>
              <a:off x="7375330" y="3781371"/>
              <a:ext cx="2356510" cy="1351528"/>
            </a:xfrm>
            <a:prstGeom prst="rect">
              <a:avLst/>
            </a:prstGeom>
            <a:ln w="38100">
              <a:solidFill>
                <a:schemeClr val="accent1">
                  <a:lumMod val="75000"/>
                </a:schemeClr>
              </a:solidFill>
            </a:ln>
          </p:spPr>
        </p:pic>
        <p:pic>
          <p:nvPicPr>
            <p:cNvPr id="16" name="Picture 15">
              <a:extLst>
                <a:ext uri="{FF2B5EF4-FFF2-40B4-BE49-F238E27FC236}">
                  <a16:creationId xmlns:a16="http://schemas.microsoft.com/office/drawing/2014/main" id="{9F1BB03A-5C6E-4B7B-9048-FF0AB5BAB53E}"/>
                </a:ext>
              </a:extLst>
            </p:cNvPr>
            <p:cNvPicPr>
              <a:picLocks noChangeAspect="1"/>
            </p:cNvPicPr>
            <p:nvPr/>
          </p:nvPicPr>
          <p:blipFill>
            <a:blip r:embed="rId7"/>
            <a:stretch>
              <a:fillRect/>
            </a:stretch>
          </p:blipFill>
          <p:spPr>
            <a:xfrm>
              <a:off x="8054859" y="5629192"/>
              <a:ext cx="2982275" cy="523484"/>
            </a:xfrm>
            <a:prstGeom prst="rect">
              <a:avLst/>
            </a:prstGeom>
          </p:spPr>
        </p:pic>
        <p:cxnSp>
          <p:nvCxnSpPr>
            <p:cNvPr id="17" name="Straight Arrow Connector 16">
              <a:extLst>
                <a:ext uri="{FF2B5EF4-FFF2-40B4-BE49-F238E27FC236}">
                  <a16:creationId xmlns:a16="http://schemas.microsoft.com/office/drawing/2014/main" id="{1D7827EA-B316-4DBF-A7D8-6054426A0670}"/>
                </a:ext>
              </a:extLst>
            </p:cNvPr>
            <p:cNvCxnSpPr>
              <a:cxnSpLocks/>
            </p:cNvCxnSpPr>
            <p:nvPr/>
          </p:nvCxnSpPr>
          <p:spPr>
            <a:xfrm flipH="1">
              <a:off x="10587540" y="4482253"/>
              <a:ext cx="354599" cy="93038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5BD86407-A59C-4B26-8C0C-153F1EBE2640}"/>
                </a:ext>
              </a:extLst>
            </p:cNvPr>
            <p:cNvSpPr/>
            <p:nvPr/>
          </p:nvSpPr>
          <p:spPr>
            <a:xfrm>
              <a:off x="7661993" y="5508702"/>
              <a:ext cx="3768006" cy="8251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4C427618-86DE-B7BA-92B0-E335408DC6E6}"/>
              </a:ext>
            </a:extLst>
          </p:cNvPr>
          <p:cNvPicPr>
            <a:picLocks noChangeAspect="1"/>
          </p:cNvPicPr>
          <p:nvPr/>
        </p:nvPicPr>
        <p:blipFill>
          <a:blip r:embed="rId8"/>
          <a:stretch>
            <a:fillRect/>
          </a:stretch>
        </p:blipFill>
        <p:spPr>
          <a:xfrm>
            <a:off x="4079323" y="3480352"/>
            <a:ext cx="2540730" cy="2340146"/>
          </a:xfrm>
          <a:prstGeom prst="rect">
            <a:avLst/>
          </a:prstGeom>
          <a:ln w="38100">
            <a:solidFill>
              <a:schemeClr val="accent1">
                <a:lumMod val="75000"/>
              </a:schemeClr>
            </a:solidFill>
          </a:ln>
        </p:spPr>
      </p:pic>
    </p:spTree>
    <p:extLst>
      <p:ext uri="{BB962C8B-B14F-4D97-AF65-F5344CB8AC3E}">
        <p14:creationId xmlns:p14="http://schemas.microsoft.com/office/powerpoint/2010/main" val="1042710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D927A-A097-44DC-B90F-70FE01D57B1E}"/>
              </a:ext>
            </a:extLst>
          </p:cNvPr>
          <p:cNvSpPr>
            <a:spLocks noGrp="1"/>
          </p:cNvSpPr>
          <p:nvPr>
            <p:ph type="title"/>
          </p:nvPr>
        </p:nvSpPr>
        <p:spPr>
          <a:xfrm>
            <a:off x="252919" y="1327638"/>
            <a:ext cx="2947482" cy="4397382"/>
          </a:xfrm>
        </p:spPr>
        <p:txBody>
          <a:bodyPr>
            <a:normAutofit fontScale="90000"/>
          </a:bodyPr>
          <a:lstStyle/>
          <a:p>
            <a:r>
              <a:rPr lang="en-US"/>
              <a:t>Page Define Pops de l'EPP</a:t>
            </a:r>
            <a:br>
              <a:rPr lang="en-US"/>
            </a:br>
            <a:br>
              <a:rPr lang="en-US"/>
            </a:br>
            <a:br>
              <a:rPr lang="en-US"/>
            </a:br>
            <a:r>
              <a:rPr lang="en-US"/>
              <a:t>Pour les zones urbaines/rurales</a:t>
            </a:r>
            <a:br>
              <a:rPr lang="en-US"/>
            </a:br>
            <a:r>
              <a:rPr lang="en-US"/>
              <a:t>Mettre à jour les pops</a:t>
            </a:r>
          </a:p>
        </p:txBody>
      </p:sp>
      <p:sp>
        <p:nvSpPr>
          <p:cNvPr id="10" name="TextBox 9">
            <a:extLst>
              <a:ext uri="{FF2B5EF4-FFF2-40B4-BE49-F238E27FC236}">
                <a16:creationId xmlns:a16="http://schemas.microsoft.com/office/drawing/2014/main" id="{BA7A7CF2-27A1-4364-8218-948F933B0A60}"/>
              </a:ext>
            </a:extLst>
          </p:cNvPr>
          <p:cNvSpPr txBox="1"/>
          <p:nvPr/>
        </p:nvSpPr>
        <p:spPr>
          <a:xfrm>
            <a:off x="4274684" y="4037092"/>
            <a:ext cx="6759076" cy="923330"/>
          </a:xfrm>
          <a:prstGeom prst="rect">
            <a:avLst/>
          </a:prstGeom>
          <a:noFill/>
        </p:spPr>
        <p:txBody>
          <a:bodyPr wrap="square" rtlCol="0">
            <a:spAutoFit/>
          </a:bodyPr>
          <a:lstStyle/>
          <a:p>
            <a:pPr marL="457200" indent="-457200">
              <a:buAutoNum type="arabicPeriod"/>
            </a:pPr>
            <a:r>
              <a:rPr lang="en-US"/>
              <a:t>Légère incohérence dans le % urbain de la population des Nations unies et dans le % urbain de l'</a:t>
            </a:r>
            <a:r>
              <a:rPr lang="en-US" err="1"/>
              <a:t>ensemble de données.</a:t>
            </a:r>
            <a:endParaRPr lang="en-US"/>
          </a:p>
          <a:p>
            <a:pPr marL="457200" indent="-457200">
              <a:buAutoNum type="arabicPeriod"/>
            </a:pPr>
            <a:r>
              <a:rPr lang="en-US"/>
              <a:t>Zéros dans les années prolongées (2026-2030) </a:t>
            </a:r>
          </a:p>
        </p:txBody>
      </p:sp>
      <p:pic>
        <p:nvPicPr>
          <p:cNvPr id="11" name="Picture 10">
            <a:extLst>
              <a:ext uri="{FF2B5EF4-FFF2-40B4-BE49-F238E27FC236}">
                <a16:creationId xmlns:a16="http://schemas.microsoft.com/office/drawing/2014/main" id="{D2FF0E1C-5563-4489-91F7-670F849DF610}"/>
              </a:ext>
            </a:extLst>
          </p:cNvPr>
          <p:cNvPicPr>
            <a:picLocks noChangeAspect="1"/>
          </p:cNvPicPr>
          <p:nvPr/>
        </p:nvPicPr>
        <p:blipFill rotWithShape="1">
          <a:blip r:embed="rId3"/>
          <a:srcRect t="59862"/>
          <a:stretch/>
        </p:blipFill>
        <p:spPr>
          <a:xfrm>
            <a:off x="0" y="557561"/>
            <a:ext cx="3429000" cy="238500"/>
          </a:xfrm>
          <a:prstGeom prst="rect">
            <a:avLst/>
          </a:prstGeom>
        </p:spPr>
      </p:pic>
      <p:grpSp>
        <p:nvGrpSpPr>
          <p:cNvPr id="18" name="Group 17">
            <a:extLst>
              <a:ext uri="{FF2B5EF4-FFF2-40B4-BE49-F238E27FC236}">
                <a16:creationId xmlns:a16="http://schemas.microsoft.com/office/drawing/2014/main" id="{282A2DAC-6B19-130A-CC2D-797739475D68}"/>
              </a:ext>
            </a:extLst>
          </p:cNvPr>
          <p:cNvGrpSpPr/>
          <p:nvPr/>
        </p:nvGrpSpPr>
        <p:grpSpPr>
          <a:xfrm>
            <a:off x="3005227" y="215900"/>
            <a:ext cx="8666073" cy="3759251"/>
            <a:chOff x="3034266" y="286944"/>
            <a:chExt cx="8666073" cy="3759251"/>
          </a:xfrm>
        </p:grpSpPr>
        <p:pic>
          <p:nvPicPr>
            <p:cNvPr id="5" name="Picture 4">
              <a:extLst>
                <a:ext uri="{FF2B5EF4-FFF2-40B4-BE49-F238E27FC236}">
                  <a16:creationId xmlns:a16="http://schemas.microsoft.com/office/drawing/2014/main" id="{37913C9C-6181-98E4-62C6-01CC8F6007DA}"/>
                </a:ext>
              </a:extLst>
            </p:cNvPr>
            <p:cNvPicPr>
              <a:picLocks noChangeAspect="1"/>
            </p:cNvPicPr>
            <p:nvPr/>
          </p:nvPicPr>
          <p:blipFill>
            <a:blip r:embed="rId4"/>
            <a:stretch>
              <a:fillRect/>
            </a:stretch>
          </p:blipFill>
          <p:spPr>
            <a:xfrm>
              <a:off x="3690619" y="286944"/>
              <a:ext cx="8009720" cy="1755216"/>
            </a:xfrm>
            <a:prstGeom prst="rect">
              <a:avLst/>
            </a:prstGeom>
          </p:spPr>
        </p:pic>
        <p:cxnSp>
          <p:nvCxnSpPr>
            <p:cNvPr id="12" name="Straight Arrow Connector 11">
              <a:extLst>
                <a:ext uri="{FF2B5EF4-FFF2-40B4-BE49-F238E27FC236}">
                  <a16:creationId xmlns:a16="http://schemas.microsoft.com/office/drawing/2014/main" id="{A80DB885-7343-4D36-AC8C-F70B71F8724A}"/>
                </a:ext>
              </a:extLst>
            </p:cNvPr>
            <p:cNvCxnSpPr>
              <a:cxnSpLocks/>
            </p:cNvCxnSpPr>
            <p:nvPr/>
          </p:nvCxnSpPr>
          <p:spPr>
            <a:xfrm>
              <a:off x="7885195" y="2104101"/>
              <a:ext cx="0" cy="101619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C9EC3093-5721-447F-A0BA-890B5A0F5960}"/>
                </a:ext>
              </a:extLst>
            </p:cNvPr>
            <p:cNvSpPr/>
            <p:nvPr/>
          </p:nvSpPr>
          <p:spPr>
            <a:xfrm>
              <a:off x="6495138" y="1428283"/>
              <a:ext cx="3410862" cy="67581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5D866D4-8EE0-2F2C-E443-BA3D00E07870}"/>
                </a:ext>
              </a:extLst>
            </p:cNvPr>
            <p:cNvPicPr>
              <a:picLocks noChangeAspect="1"/>
            </p:cNvPicPr>
            <p:nvPr/>
          </p:nvPicPr>
          <p:blipFill rotWithShape="1">
            <a:blip r:embed="rId5"/>
            <a:srcRect b="9812"/>
            <a:stretch/>
          </p:blipFill>
          <p:spPr>
            <a:xfrm>
              <a:off x="5879901" y="3135531"/>
              <a:ext cx="5687259" cy="910664"/>
            </a:xfrm>
            <a:prstGeom prst="rect">
              <a:avLst/>
            </a:prstGeom>
          </p:spPr>
        </p:pic>
        <p:pic>
          <p:nvPicPr>
            <p:cNvPr id="17" name="Picture 16">
              <a:extLst>
                <a:ext uri="{FF2B5EF4-FFF2-40B4-BE49-F238E27FC236}">
                  <a16:creationId xmlns:a16="http://schemas.microsoft.com/office/drawing/2014/main" id="{F825EA0D-48C8-4149-8591-37F915D038B6}"/>
                </a:ext>
              </a:extLst>
            </p:cNvPr>
            <p:cNvPicPr>
              <a:picLocks noChangeAspect="1"/>
            </p:cNvPicPr>
            <p:nvPr/>
          </p:nvPicPr>
          <p:blipFill>
            <a:blip r:embed="rId6"/>
            <a:stretch>
              <a:fillRect/>
            </a:stretch>
          </p:blipFill>
          <p:spPr>
            <a:xfrm>
              <a:off x="3034266" y="3179212"/>
              <a:ext cx="2965778" cy="858117"/>
            </a:xfrm>
            <a:prstGeom prst="rect">
              <a:avLst/>
            </a:prstGeom>
          </p:spPr>
        </p:pic>
      </p:grpSp>
      <p:sp>
        <p:nvSpPr>
          <p:cNvPr id="8" name="TextBox 7">
            <a:extLst>
              <a:ext uri="{FF2B5EF4-FFF2-40B4-BE49-F238E27FC236}">
                <a16:creationId xmlns:a16="http://schemas.microsoft.com/office/drawing/2014/main" id="{C0B4C49F-8ADE-2EDE-073A-E24E86C347B6}"/>
              </a:ext>
            </a:extLst>
          </p:cNvPr>
          <p:cNvSpPr txBox="1"/>
          <p:nvPr/>
        </p:nvSpPr>
        <p:spPr>
          <a:xfrm>
            <a:off x="4274684" y="4928374"/>
            <a:ext cx="6417846" cy="400110"/>
          </a:xfrm>
          <a:prstGeom prst="rect">
            <a:avLst/>
          </a:prstGeom>
          <a:noFill/>
        </p:spPr>
        <p:txBody>
          <a:bodyPr wrap="square" rtlCol="0">
            <a:spAutoFit/>
          </a:bodyPr>
          <a:lstStyle/>
          <a:p>
            <a:r>
              <a:rPr lang="en-US" sz="2000"/>
              <a:t>Solution simple : cliquez </a:t>
            </a:r>
          </a:p>
        </p:txBody>
      </p:sp>
      <p:pic>
        <p:nvPicPr>
          <p:cNvPr id="15" name="Picture 14">
            <a:extLst>
              <a:ext uri="{FF2B5EF4-FFF2-40B4-BE49-F238E27FC236}">
                <a16:creationId xmlns:a16="http://schemas.microsoft.com/office/drawing/2014/main" id="{D0C053A1-6A35-E9AD-093D-5A4821B69F75}"/>
              </a:ext>
            </a:extLst>
          </p:cNvPr>
          <p:cNvPicPr>
            <a:picLocks noChangeAspect="1"/>
          </p:cNvPicPr>
          <p:nvPr/>
        </p:nvPicPr>
        <p:blipFill>
          <a:blip r:embed="rId7"/>
          <a:stretch>
            <a:fillRect/>
          </a:stretch>
        </p:blipFill>
        <p:spPr>
          <a:xfrm>
            <a:off x="6757757" y="4858585"/>
            <a:ext cx="2652808" cy="564792"/>
          </a:xfrm>
          <a:prstGeom prst="rect">
            <a:avLst/>
          </a:prstGeom>
        </p:spPr>
      </p:pic>
      <p:sp>
        <p:nvSpPr>
          <p:cNvPr id="19" name="TextBox 18">
            <a:extLst>
              <a:ext uri="{FF2B5EF4-FFF2-40B4-BE49-F238E27FC236}">
                <a16:creationId xmlns:a16="http://schemas.microsoft.com/office/drawing/2014/main" id="{3278F31B-8B70-6CF7-2E42-36A95866275E}"/>
              </a:ext>
            </a:extLst>
          </p:cNvPr>
          <p:cNvSpPr txBox="1"/>
          <p:nvPr/>
        </p:nvSpPr>
        <p:spPr>
          <a:xfrm>
            <a:off x="4274684" y="5536984"/>
            <a:ext cx="6759076" cy="646331"/>
          </a:xfrm>
          <a:prstGeom prst="rect">
            <a:avLst/>
          </a:prstGeom>
          <a:noFill/>
        </p:spPr>
        <p:txBody>
          <a:bodyPr wrap="square" rtlCol="0">
            <a:spAutoFit/>
          </a:bodyPr>
          <a:lstStyle/>
          <a:p>
            <a:r>
              <a:rPr lang="en-US"/>
              <a:t>Si elles sont très différentes des valeurs de l'ONU, le pays doit fournir ses valeurs.</a:t>
            </a:r>
          </a:p>
        </p:txBody>
      </p:sp>
      <p:sp>
        <p:nvSpPr>
          <p:cNvPr id="20" name="TextBox 19">
            <a:extLst>
              <a:ext uri="{FF2B5EF4-FFF2-40B4-BE49-F238E27FC236}">
                <a16:creationId xmlns:a16="http://schemas.microsoft.com/office/drawing/2014/main" id="{81103C36-448C-FEA9-D81A-C7F33930FED3}"/>
              </a:ext>
            </a:extLst>
          </p:cNvPr>
          <p:cNvSpPr txBox="1"/>
          <p:nvPr/>
        </p:nvSpPr>
        <p:spPr>
          <a:xfrm>
            <a:off x="4274684" y="6008170"/>
            <a:ext cx="6759076" cy="400110"/>
          </a:xfrm>
          <a:prstGeom prst="rect">
            <a:avLst/>
          </a:prstGeom>
          <a:noFill/>
        </p:spPr>
        <p:txBody>
          <a:bodyPr wrap="square" rtlCol="0">
            <a:spAutoFit/>
          </a:bodyPr>
          <a:lstStyle/>
          <a:p>
            <a:r>
              <a:rPr lang="en-US" sz="2000"/>
              <a:t>Cliquez sur "Enregistrer et continuer"</a:t>
            </a:r>
          </a:p>
        </p:txBody>
      </p:sp>
    </p:spTree>
    <p:extLst>
      <p:ext uri="{BB962C8B-B14F-4D97-AF65-F5344CB8AC3E}">
        <p14:creationId xmlns:p14="http://schemas.microsoft.com/office/powerpoint/2010/main" val="1481453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D927A-A097-44DC-B90F-70FE01D57B1E}"/>
              </a:ext>
            </a:extLst>
          </p:cNvPr>
          <p:cNvSpPr>
            <a:spLocks noGrp="1"/>
          </p:cNvSpPr>
          <p:nvPr>
            <p:ph type="title"/>
          </p:nvPr>
        </p:nvSpPr>
        <p:spPr>
          <a:xfrm>
            <a:off x="252919" y="1327638"/>
            <a:ext cx="2947482" cy="4397382"/>
          </a:xfrm>
        </p:spPr>
        <p:txBody>
          <a:bodyPr>
            <a:normAutofit fontScale="90000"/>
          </a:bodyPr>
          <a:lstStyle/>
          <a:p>
            <a:r>
              <a:rPr lang="en-US"/>
              <a:t>Page "Define Pops" de l'EPP</a:t>
            </a:r>
            <a:br>
              <a:rPr lang="en-US"/>
            </a:br>
            <a:br>
              <a:rPr lang="en-US"/>
            </a:br>
            <a:r>
              <a:rPr lang="en-US"/>
              <a:t>Dans tous les cas</a:t>
            </a:r>
            <a:br>
              <a:rPr lang="en-US"/>
            </a:br>
            <a:r>
              <a:rPr lang="en-US"/>
              <a:t>si vous utilisez des projections régionales</a:t>
            </a:r>
            <a:br>
              <a:rPr lang="en-US"/>
            </a:br>
            <a:r>
              <a:rPr lang="en-US"/>
              <a:t>Mettre à jour les pops</a:t>
            </a:r>
          </a:p>
        </p:txBody>
      </p:sp>
      <p:sp>
        <p:nvSpPr>
          <p:cNvPr id="10" name="TextBox 9">
            <a:extLst>
              <a:ext uri="{FF2B5EF4-FFF2-40B4-BE49-F238E27FC236}">
                <a16:creationId xmlns:a16="http://schemas.microsoft.com/office/drawing/2014/main" id="{BA7A7CF2-27A1-4364-8218-948F933B0A60}"/>
              </a:ext>
            </a:extLst>
          </p:cNvPr>
          <p:cNvSpPr txBox="1"/>
          <p:nvPr/>
        </p:nvSpPr>
        <p:spPr>
          <a:xfrm>
            <a:off x="3810000" y="569695"/>
            <a:ext cx="7554685" cy="923330"/>
          </a:xfrm>
          <a:prstGeom prst="rect">
            <a:avLst/>
          </a:prstGeom>
          <a:noFill/>
        </p:spPr>
        <p:txBody>
          <a:bodyPr wrap="square" rtlCol="0">
            <a:spAutoFit/>
          </a:bodyPr>
          <a:lstStyle/>
          <a:p>
            <a:r>
              <a:rPr lang="en-US"/>
              <a:t>Si l'on utilise une structure régionale et que la population nationale change, les populations seront déséquilibrées - il y aura toujours de la population à attribuer.</a:t>
            </a:r>
          </a:p>
        </p:txBody>
      </p:sp>
      <p:grpSp>
        <p:nvGrpSpPr>
          <p:cNvPr id="14" name="Group 13">
            <a:extLst>
              <a:ext uri="{FF2B5EF4-FFF2-40B4-BE49-F238E27FC236}">
                <a16:creationId xmlns:a16="http://schemas.microsoft.com/office/drawing/2014/main" id="{5FE8BBB0-D771-4AB4-A72F-D5E94DA026CF}"/>
              </a:ext>
            </a:extLst>
          </p:cNvPr>
          <p:cNvGrpSpPr/>
          <p:nvPr/>
        </p:nvGrpSpPr>
        <p:grpSpPr>
          <a:xfrm>
            <a:off x="3664768" y="1432073"/>
            <a:ext cx="7685314" cy="3097136"/>
            <a:chOff x="3744685" y="2710547"/>
            <a:chExt cx="7685314" cy="3097136"/>
          </a:xfrm>
        </p:grpSpPr>
        <p:pic>
          <p:nvPicPr>
            <p:cNvPr id="7" name="Picture 6">
              <a:extLst>
                <a:ext uri="{FF2B5EF4-FFF2-40B4-BE49-F238E27FC236}">
                  <a16:creationId xmlns:a16="http://schemas.microsoft.com/office/drawing/2014/main" id="{D5D9E0FE-9270-41D7-8461-D88F99FC8FE0}"/>
                </a:ext>
              </a:extLst>
            </p:cNvPr>
            <p:cNvPicPr>
              <a:picLocks noChangeAspect="1"/>
            </p:cNvPicPr>
            <p:nvPr/>
          </p:nvPicPr>
          <p:blipFill rotWithShape="1">
            <a:blip r:embed="rId3"/>
            <a:srcRect t="18898" r="136"/>
            <a:stretch/>
          </p:blipFill>
          <p:spPr>
            <a:xfrm>
              <a:off x="3810000" y="2710547"/>
              <a:ext cx="7554685" cy="3097136"/>
            </a:xfrm>
            <a:prstGeom prst="rect">
              <a:avLst/>
            </a:prstGeom>
          </p:spPr>
        </p:pic>
        <p:sp>
          <p:nvSpPr>
            <p:cNvPr id="9" name="Rectangle: Rounded Corners 8">
              <a:extLst>
                <a:ext uri="{FF2B5EF4-FFF2-40B4-BE49-F238E27FC236}">
                  <a16:creationId xmlns:a16="http://schemas.microsoft.com/office/drawing/2014/main" id="{B00A7165-31C8-4C3A-9D56-9696E865455D}"/>
                </a:ext>
              </a:extLst>
            </p:cNvPr>
            <p:cNvSpPr/>
            <p:nvPr/>
          </p:nvSpPr>
          <p:spPr>
            <a:xfrm>
              <a:off x="3744685" y="4196443"/>
              <a:ext cx="7685314" cy="293914"/>
            </a:xfrm>
            <a:prstGeom prst="round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7BBC821-1FAC-4072-8FE1-F9385D5A751F}"/>
              </a:ext>
            </a:extLst>
          </p:cNvPr>
          <p:cNvSpPr txBox="1"/>
          <p:nvPr/>
        </p:nvSpPr>
        <p:spPr>
          <a:xfrm>
            <a:off x="3948792" y="4639098"/>
            <a:ext cx="7146472" cy="923330"/>
          </a:xfrm>
          <a:prstGeom prst="rect">
            <a:avLst/>
          </a:prstGeom>
          <a:noFill/>
        </p:spPr>
        <p:txBody>
          <a:bodyPr wrap="square" rtlCol="0">
            <a:spAutoFit/>
          </a:bodyPr>
          <a:lstStyle/>
          <a:p>
            <a:r>
              <a:rPr lang="en-US"/>
              <a:t>Cliquez sur le bouton "Ajuster pour les populations modifiées" et EPP corrigera les populations, en assignant à chaque personne un numéro d'identification.</a:t>
            </a:r>
          </a:p>
        </p:txBody>
      </p:sp>
      <p:grpSp>
        <p:nvGrpSpPr>
          <p:cNvPr id="18" name="Group 17">
            <a:extLst>
              <a:ext uri="{FF2B5EF4-FFF2-40B4-BE49-F238E27FC236}">
                <a16:creationId xmlns:a16="http://schemas.microsoft.com/office/drawing/2014/main" id="{C5AEF0E3-908E-4594-B746-1AB2644B2CCB}"/>
              </a:ext>
            </a:extLst>
          </p:cNvPr>
          <p:cNvGrpSpPr/>
          <p:nvPr/>
        </p:nvGrpSpPr>
        <p:grpSpPr>
          <a:xfrm>
            <a:off x="3679371" y="5459602"/>
            <a:ext cx="7685314" cy="826891"/>
            <a:chOff x="3679371" y="5459602"/>
            <a:chExt cx="7685314" cy="826891"/>
          </a:xfrm>
        </p:grpSpPr>
        <p:pic>
          <p:nvPicPr>
            <p:cNvPr id="16" name="Picture 15">
              <a:extLst>
                <a:ext uri="{FF2B5EF4-FFF2-40B4-BE49-F238E27FC236}">
                  <a16:creationId xmlns:a16="http://schemas.microsoft.com/office/drawing/2014/main" id="{ED399243-D898-4609-BA3B-9690E60BB7E7}"/>
                </a:ext>
              </a:extLst>
            </p:cNvPr>
            <p:cNvPicPr>
              <a:picLocks noChangeAspect="1"/>
            </p:cNvPicPr>
            <p:nvPr/>
          </p:nvPicPr>
          <p:blipFill>
            <a:blip r:embed="rId4"/>
            <a:stretch>
              <a:fillRect/>
            </a:stretch>
          </p:blipFill>
          <p:spPr>
            <a:xfrm>
              <a:off x="3747910" y="5459602"/>
              <a:ext cx="7551461" cy="826891"/>
            </a:xfrm>
            <a:prstGeom prst="rect">
              <a:avLst/>
            </a:prstGeom>
          </p:spPr>
        </p:pic>
        <p:sp>
          <p:nvSpPr>
            <p:cNvPr id="17" name="Rectangle: Rounded Corners 16">
              <a:extLst>
                <a:ext uri="{FF2B5EF4-FFF2-40B4-BE49-F238E27FC236}">
                  <a16:creationId xmlns:a16="http://schemas.microsoft.com/office/drawing/2014/main" id="{16CBE8DB-4418-4006-818C-9FB0E60B1218}"/>
                </a:ext>
              </a:extLst>
            </p:cNvPr>
            <p:cNvSpPr/>
            <p:nvPr/>
          </p:nvSpPr>
          <p:spPr>
            <a:xfrm>
              <a:off x="3679371" y="5805517"/>
              <a:ext cx="7685314" cy="293914"/>
            </a:xfrm>
            <a:prstGeom prst="round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F9FAE6EC-A1BC-4582-A07B-F87B50C308EA}"/>
              </a:ext>
            </a:extLst>
          </p:cNvPr>
          <p:cNvPicPr>
            <a:picLocks noChangeAspect="1"/>
          </p:cNvPicPr>
          <p:nvPr/>
        </p:nvPicPr>
        <p:blipFill rotWithShape="1">
          <a:blip r:embed="rId5"/>
          <a:srcRect t="59862"/>
          <a:stretch/>
        </p:blipFill>
        <p:spPr>
          <a:xfrm>
            <a:off x="0" y="557561"/>
            <a:ext cx="3429000" cy="238500"/>
          </a:xfrm>
          <a:prstGeom prst="rect">
            <a:avLst/>
          </a:prstGeom>
        </p:spPr>
      </p:pic>
    </p:spTree>
    <p:extLst>
      <p:ext uri="{BB962C8B-B14F-4D97-AF65-F5344CB8AC3E}">
        <p14:creationId xmlns:p14="http://schemas.microsoft.com/office/powerpoint/2010/main" val="56616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3615C-CCDE-7D26-92FA-E0739430A5C9}"/>
              </a:ext>
            </a:extLst>
          </p:cNvPr>
          <p:cNvSpPr>
            <a:spLocks noGrp="1"/>
          </p:cNvSpPr>
          <p:nvPr>
            <p:ph type="title"/>
          </p:nvPr>
        </p:nvSpPr>
        <p:spPr/>
        <p:txBody>
          <a:bodyPr>
            <a:normAutofit/>
          </a:bodyPr>
          <a:lstStyle/>
          <a:p>
            <a:r>
              <a:rPr lang="en-US" sz="4000"/>
              <a:t>Aperçu</a:t>
            </a:r>
          </a:p>
        </p:txBody>
      </p:sp>
      <p:sp>
        <p:nvSpPr>
          <p:cNvPr id="3" name="Content Placeholder 2">
            <a:extLst>
              <a:ext uri="{FF2B5EF4-FFF2-40B4-BE49-F238E27FC236}">
                <a16:creationId xmlns:a16="http://schemas.microsoft.com/office/drawing/2014/main" id="{9FE7A77F-578A-11A1-35CA-2AA06A672A2A}"/>
              </a:ext>
            </a:extLst>
          </p:cNvPr>
          <p:cNvSpPr>
            <a:spLocks noGrp="1"/>
          </p:cNvSpPr>
          <p:nvPr>
            <p:ph idx="1"/>
          </p:nvPr>
        </p:nvSpPr>
        <p:spPr>
          <a:xfrm>
            <a:off x="3869267" y="864108"/>
            <a:ext cx="7936909" cy="5120640"/>
          </a:xfrm>
        </p:spPr>
        <p:txBody>
          <a:bodyPr>
            <a:normAutofit/>
          </a:bodyPr>
          <a:lstStyle/>
          <a:p>
            <a:pPr marL="457200" indent="-457200">
              <a:buFont typeface="+mj-lt"/>
              <a:buAutoNum type="arabicPeriod"/>
            </a:pPr>
            <a:r>
              <a:rPr lang="en-US" sz="2400"/>
              <a:t>Vue d'ensemble du modèle EPP</a:t>
            </a:r>
          </a:p>
          <a:p>
            <a:pPr marL="457200" indent="-457200">
              <a:buFont typeface="+mj-lt"/>
              <a:buAutoNum type="arabicPeriod"/>
            </a:pPr>
            <a:r>
              <a:rPr lang="en-US" sz="2400"/>
              <a:t>Étapes de base pour la mise à jour des données dans EPP :</a:t>
            </a:r>
          </a:p>
          <a:p>
            <a:pPr lvl="1"/>
            <a:r>
              <a:rPr lang="en-US" sz="2000"/>
              <a:t>Saisie des données</a:t>
            </a:r>
          </a:p>
          <a:p>
            <a:pPr lvl="1"/>
            <a:r>
              <a:rPr lang="en-US" sz="2000"/>
              <a:t>Ajustement de la courbe d'incidence</a:t>
            </a:r>
          </a:p>
          <a:p>
            <a:pPr marL="457200" indent="-457200">
              <a:buFont typeface="+mj-lt"/>
              <a:buAutoNum type="arabicPeriod"/>
            </a:pPr>
            <a:r>
              <a:rPr lang="en-US" sz="2400"/>
              <a:t>Stratifications </a:t>
            </a:r>
            <a:r>
              <a:rPr lang="en-US" sz="2400" err="1"/>
              <a:t>infranationales</a:t>
            </a:r>
            <a:r>
              <a:rPr lang="en-US" sz="2400"/>
              <a:t> EPP</a:t>
            </a:r>
          </a:p>
          <a:p>
            <a:pPr marL="0" indent="0">
              <a:buNone/>
            </a:pPr>
            <a:endParaRPr lang="en-US" sz="2400"/>
          </a:p>
          <a:p>
            <a:pPr marL="0" indent="0">
              <a:buNone/>
            </a:pPr>
            <a:r>
              <a:rPr lang="en-US" sz="2400" u="sng"/>
              <a:t>Ressources supplémentaires </a:t>
            </a:r>
            <a:r>
              <a:rPr lang="en-US" sz="2400"/>
              <a:t>: </a:t>
            </a:r>
            <a:br>
              <a:rPr lang="en-US" sz="2400"/>
            </a:br>
            <a:r>
              <a:rPr lang="en-US" sz="1800">
                <a:hlinkClick r:id="rId2"/>
              </a:rPr>
              <a:t>https://hivtools.unaids.org/hiv-estimates-training-material-en/</a:t>
            </a:r>
            <a:endParaRPr lang="en-US" sz="1800"/>
          </a:p>
          <a:p>
            <a:r>
              <a:rPr lang="en-US" sz="2400" b="1"/>
              <a:t>21G : </a:t>
            </a:r>
            <a:r>
              <a:rPr lang="en-US" sz="2400" b="1">
                <a:hlinkClick r:id="rId3"/>
              </a:rPr>
              <a:t>"</a:t>
            </a:r>
            <a:r>
              <a:rPr lang="en-US" sz="2400" b="1" i="0" u="none" strike="noStrike">
                <a:solidFill>
                  <a:srgbClr val="333333"/>
                </a:solidFill>
                <a:effectLst/>
                <a:latin typeface="-apple-system"/>
                <a:hlinkClick r:id="rId3"/>
              </a:rPr>
              <a:t>Étapes de base pour la mise à jour du PPE généralisé".</a:t>
            </a:r>
            <a:endParaRPr lang="en-US" sz="2400" b="1"/>
          </a:p>
          <a:p>
            <a:r>
              <a:rPr lang="en-US" sz="2400" b="1"/>
              <a:t>40G : </a:t>
            </a:r>
            <a:r>
              <a:rPr lang="en-US" sz="2400" b="1">
                <a:hlinkClick r:id="rId4"/>
              </a:rPr>
              <a:t>"</a:t>
            </a:r>
            <a:r>
              <a:rPr lang="en-US" sz="2400" b="1" i="0" u="none" strike="noStrike">
                <a:solidFill>
                  <a:srgbClr val="333333"/>
                </a:solidFill>
                <a:effectLst/>
                <a:latin typeface="-apple-system"/>
                <a:hlinkClick r:id="rId4"/>
              </a:rPr>
              <a:t>Sous le capot : EPP généralisé"</a:t>
            </a:r>
            <a:endParaRPr lang="en-US" sz="2400"/>
          </a:p>
          <a:p>
            <a:endParaRPr lang="en-US" sz="2400"/>
          </a:p>
        </p:txBody>
      </p:sp>
    </p:spTree>
    <p:extLst>
      <p:ext uri="{BB962C8B-B14F-4D97-AF65-F5344CB8AC3E}">
        <p14:creationId xmlns:p14="http://schemas.microsoft.com/office/powerpoint/2010/main" val="3605257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C014B-4B8C-4C61-ADAC-D05F88F462A4}"/>
              </a:ext>
            </a:extLst>
          </p:cNvPr>
          <p:cNvPicPr>
            <a:picLocks noChangeAspect="1"/>
          </p:cNvPicPr>
          <p:nvPr/>
        </p:nvPicPr>
        <p:blipFill>
          <a:blip r:embed="rId3"/>
          <a:stretch>
            <a:fillRect/>
          </a:stretch>
        </p:blipFill>
        <p:spPr>
          <a:xfrm>
            <a:off x="3812674" y="901874"/>
            <a:ext cx="7477125" cy="4505325"/>
          </a:xfrm>
          <a:prstGeom prst="rect">
            <a:avLst/>
          </a:prstGeom>
        </p:spPr>
      </p:pic>
      <p:sp>
        <p:nvSpPr>
          <p:cNvPr id="2" name="Title 1">
            <a:extLst>
              <a:ext uri="{FF2B5EF4-FFF2-40B4-BE49-F238E27FC236}">
                <a16:creationId xmlns:a16="http://schemas.microsoft.com/office/drawing/2014/main" id="{0EADF5D6-EFAD-4D77-970C-11003BCDA814}"/>
              </a:ext>
            </a:extLst>
          </p:cNvPr>
          <p:cNvSpPr>
            <a:spLocks noGrp="1"/>
          </p:cNvSpPr>
          <p:nvPr>
            <p:ph type="title"/>
          </p:nvPr>
        </p:nvSpPr>
        <p:spPr/>
        <p:txBody>
          <a:bodyPr/>
          <a:lstStyle/>
          <a:p>
            <a:r>
              <a:rPr lang="en-US"/>
              <a:t>Prochaine étape : la mise à jour des données de surveillance et d'enquête</a:t>
            </a:r>
            <a:br>
              <a:rPr lang="en-US"/>
            </a:br>
            <a:br>
              <a:rPr lang="en-US"/>
            </a:br>
            <a:endParaRPr lang="en-US"/>
          </a:p>
        </p:txBody>
      </p:sp>
      <p:sp>
        <p:nvSpPr>
          <p:cNvPr id="3" name="Content Placeholder 2">
            <a:extLst>
              <a:ext uri="{FF2B5EF4-FFF2-40B4-BE49-F238E27FC236}">
                <a16:creationId xmlns:a16="http://schemas.microsoft.com/office/drawing/2014/main" id="{3FCB8128-ED5B-48FF-8537-88365FFDE9C2}"/>
              </a:ext>
            </a:extLst>
          </p:cNvPr>
          <p:cNvSpPr>
            <a:spLocks noGrp="1"/>
          </p:cNvSpPr>
          <p:nvPr>
            <p:ph idx="1"/>
          </p:nvPr>
        </p:nvSpPr>
        <p:spPr>
          <a:xfrm>
            <a:off x="3812674" y="2648876"/>
            <a:ext cx="5162191" cy="2758323"/>
          </a:xfrm>
        </p:spPr>
        <p:txBody>
          <a:bodyPr>
            <a:normAutofit fontScale="92500" lnSpcReduction="20000"/>
          </a:bodyPr>
          <a:lstStyle/>
          <a:p>
            <a:pPr marL="457200" indent="-457200">
              <a:buFont typeface="+mj-lt"/>
              <a:buAutoNum type="arabicPeriod"/>
            </a:pPr>
            <a:r>
              <a:rPr lang="en-US">
                <a:solidFill>
                  <a:schemeClr val="tx1"/>
                </a:solidFill>
              </a:rPr>
              <a:t>Sélectionnez "Incidence-&gt;Données de surveillance (EPP)" dans Spectrum.</a:t>
            </a:r>
          </a:p>
          <a:p>
            <a:pPr marL="457200" indent="-457200">
              <a:buFont typeface="+mj-lt"/>
              <a:buAutoNum type="arabicPeriod"/>
            </a:pPr>
            <a:r>
              <a:rPr lang="en-US">
                <a:solidFill>
                  <a:schemeClr val="tx1"/>
                </a:solidFill>
              </a:rPr>
              <a:t>Saisissez toute donnée de surveillance nouvelle ou corrigée sur la page "Données VIH" d'EPP.</a:t>
            </a:r>
          </a:p>
          <a:p>
            <a:pPr marL="457200" indent="-457200">
              <a:buFont typeface="+mj-lt"/>
              <a:buAutoNum type="arabicPeriod"/>
            </a:pPr>
            <a:r>
              <a:rPr lang="en-US">
                <a:solidFill>
                  <a:schemeClr val="tx1"/>
                </a:solidFill>
              </a:rPr>
              <a:t>Saisissez toute nouvelle donnée d'enquête sur le VIH, le TARV et l'incidence sur la page Enquêtes d'EPP.</a:t>
            </a:r>
          </a:p>
          <a:p>
            <a:pPr marL="457200" indent="-457200">
              <a:buFont typeface="+mj-lt"/>
              <a:buAutoNum type="arabicPeriod"/>
            </a:pPr>
            <a:r>
              <a:rPr lang="en-US">
                <a:solidFill>
                  <a:schemeClr val="tx1"/>
                </a:solidFill>
              </a:rPr>
              <a:t>Répartir ART entre les régions sur la page Distribution ART</a:t>
            </a:r>
          </a:p>
        </p:txBody>
      </p:sp>
      <p:pic>
        <p:nvPicPr>
          <p:cNvPr id="8" name="Picture 7">
            <a:extLst>
              <a:ext uri="{FF2B5EF4-FFF2-40B4-BE49-F238E27FC236}">
                <a16:creationId xmlns:a16="http://schemas.microsoft.com/office/drawing/2014/main" id="{5A2B467E-22E4-45E7-9792-69F1386EF73C}"/>
              </a:ext>
            </a:extLst>
          </p:cNvPr>
          <p:cNvPicPr>
            <a:picLocks noChangeAspect="1"/>
          </p:cNvPicPr>
          <p:nvPr/>
        </p:nvPicPr>
        <p:blipFill>
          <a:blip r:embed="rId4"/>
          <a:stretch>
            <a:fillRect/>
          </a:stretch>
        </p:blipFill>
        <p:spPr>
          <a:xfrm>
            <a:off x="-1" y="-1"/>
            <a:ext cx="3456289" cy="901875"/>
          </a:xfrm>
          <a:prstGeom prst="rect">
            <a:avLst/>
          </a:prstGeom>
        </p:spPr>
      </p:pic>
    </p:spTree>
    <p:extLst>
      <p:ext uri="{BB962C8B-B14F-4D97-AF65-F5344CB8AC3E}">
        <p14:creationId xmlns:p14="http://schemas.microsoft.com/office/powerpoint/2010/main" val="4026828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EE8098D-9FAD-472D-985A-374C76027483}"/>
              </a:ext>
            </a:extLst>
          </p:cNvPr>
          <p:cNvPicPr>
            <a:picLocks noChangeAspect="1"/>
          </p:cNvPicPr>
          <p:nvPr/>
        </p:nvPicPr>
        <p:blipFill>
          <a:blip r:embed="rId3"/>
          <a:stretch>
            <a:fillRect/>
          </a:stretch>
        </p:blipFill>
        <p:spPr>
          <a:xfrm>
            <a:off x="0" y="531320"/>
            <a:ext cx="3446585" cy="264052"/>
          </a:xfrm>
          <a:prstGeom prst="rect">
            <a:avLst/>
          </a:prstGeom>
        </p:spPr>
      </p:pic>
      <p:sp>
        <p:nvSpPr>
          <p:cNvPr id="2" name="Title 1">
            <a:extLst>
              <a:ext uri="{FF2B5EF4-FFF2-40B4-BE49-F238E27FC236}">
                <a16:creationId xmlns:a16="http://schemas.microsoft.com/office/drawing/2014/main" id="{DC5D7C62-92C9-4511-A337-D50CD0C6FEB3}"/>
              </a:ext>
            </a:extLst>
          </p:cNvPr>
          <p:cNvSpPr>
            <a:spLocks noGrp="1"/>
          </p:cNvSpPr>
          <p:nvPr>
            <p:ph type="title"/>
          </p:nvPr>
        </p:nvSpPr>
        <p:spPr>
          <a:xfrm>
            <a:off x="143987" y="983664"/>
            <a:ext cx="3103685" cy="799192"/>
          </a:xfrm>
        </p:spPr>
        <p:txBody>
          <a:bodyPr>
            <a:normAutofit fontScale="90000"/>
          </a:bodyPr>
          <a:lstStyle/>
          <a:p>
            <a:r>
              <a:rPr lang="en-US"/>
              <a:t>Page de données sur le VIH de l'EPP</a:t>
            </a:r>
          </a:p>
        </p:txBody>
      </p:sp>
      <p:sp>
        <p:nvSpPr>
          <p:cNvPr id="8" name="TextBox 7">
            <a:extLst>
              <a:ext uri="{FF2B5EF4-FFF2-40B4-BE49-F238E27FC236}">
                <a16:creationId xmlns:a16="http://schemas.microsoft.com/office/drawing/2014/main" id="{C35E663D-DC80-426B-8E46-8AA003E71FE5}"/>
              </a:ext>
            </a:extLst>
          </p:cNvPr>
          <p:cNvSpPr txBox="1"/>
          <p:nvPr/>
        </p:nvSpPr>
        <p:spPr>
          <a:xfrm>
            <a:off x="163808" y="1782855"/>
            <a:ext cx="3061187" cy="4108817"/>
          </a:xfrm>
          <a:prstGeom prst="rect">
            <a:avLst/>
          </a:prstGeom>
          <a:noFill/>
        </p:spPr>
        <p:txBody>
          <a:bodyPr wrap="square" rtlCol="0">
            <a:spAutoFit/>
          </a:bodyPr>
          <a:lstStyle/>
          <a:p>
            <a:pPr marL="342900" indent="-342900">
              <a:buFont typeface="+mj-lt"/>
              <a:buAutoNum type="arabicPeriod"/>
            </a:pPr>
            <a:r>
              <a:rPr lang="en-US" sz="1450"/>
              <a:t>Sélectionnez la première sous-population</a:t>
            </a:r>
          </a:p>
          <a:p>
            <a:pPr marL="342900" indent="-342900">
              <a:buFont typeface="+mj-lt"/>
              <a:buAutoNum type="arabicPeriod"/>
            </a:pPr>
            <a:r>
              <a:rPr lang="en-US" sz="1450"/>
              <a:t>Choisissez le mode de données VIH :</a:t>
            </a:r>
          </a:p>
          <a:p>
            <a:pPr marL="800100" lvl="1" indent="-342900">
              <a:buFont typeface="Arial" panose="020B0604020202020204" pitchFamily="34" charset="0"/>
              <a:buChar char="•"/>
            </a:pPr>
            <a:r>
              <a:rPr lang="en-US" sz="1450"/>
              <a:t>HSS</a:t>
            </a:r>
          </a:p>
          <a:p>
            <a:pPr marL="800100" lvl="1" indent="-342900">
              <a:buFont typeface="Arial" panose="020B0604020202020204" pitchFamily="34" charset="0"/>
              <a:buChar char="•"/>
            </a:pPr>
            <a:r>
              <a:rPr lang="en-US" sz="1450"/>
              <a:t>ANC</a:t>
            </a:r>
          </a:p>
          <a:p>
            <a:pPr marL="342900" indent="-342900">
              <a:buFont typeface="+mj-lt"/>
              <a:buAutoNum type="arabicPeriod"/>
            </a:pPr>
            <a:r>
              <a:rPr lang="en-US" sz="1450"/>
              <a:t>Saisir des données dans une feuille de calcul</a:t>
            </a:r>
          </a:p>
          <a:p>
            <a:pPr marL="800100" lvl="1" indent="-342900">
              <a:buFont typeface="Arial" panose="020B0604020202020204" pitchFamily="34" charset="0"/>
              <a:buChar char="•"/>
            </a:pPr>
            <a:r>
              <a:rPr lang="en-US" sz="1450"/>
              <a:t>SS est une sentinelle</a:t>
            </a:r>
          </a:p>
          <a:p>
            <a:pPr marL="800100" lvl="1" indent="-342900">
              <a:buFont typeface="Arial" panose="020B0604020202020204" pitchFamily="34" charset="0"/>
              <a:buChar char="•"/>
            </a:pPr>
            <a:r>
              <a:rPr lang="en-US" sz="1450"/>
              <a:t>La RT est un test de routine</a:t>
            </a:r>
          </a:p>
          <a:p>
            <a:pPr marL="800100" lvl="1" indent="-342900">
              <a:buFont typeface="Arial" panose="020B0604020202020204" pitchFamily="34" charset="0"/>
              <a:buChar char="•"/>
            </a:pPr>
            <a:r>
              <a:rPr lang="en-US" sz="1450"/>
              <a:t>Entrez la prévalence et le N</a:t>
            </a:r>
          </a:p>
          <a:p>
            <a:pPr marL="342900" indent="-342900">
              <a:buFont typeface="+mj-lt"/>
              <a:buAutoNum type="arabicPeriod"/>
            </a:pPr>
            <a:r>
              <a:rPr lang="en-US" sz="1450"/>
              <a:t>Si elles sont disponibles, saisissez les données sur les tests de routine des CPN au niveau du recensement.</a:t>
            </a:r>
          </a:p>
          <a:p>
            <a:pPr marL="342900" indent="-342900">
              <a:buFont typeface="+mj-lt"/>
              <a:buAutoNum type="arabicPeriod"/>
            </a:pPr>
            <a:r>
              <a:rPr lang="en-US" sz="1450"/>
              <a:t>Cliquez sur "Enregistrer et continuer</a:t>
            </a:r>
          </a:p>
          <a:p>
            <a:endParaRPr lang="en-US" sz="1450">
              <a:solidFill>
                <a:schemeClr val="bg1"/>
              </a:solidFill>
            </a:endParaRPr>
          </a:p>
        </p:txBody>
      </p:sp>
      <p:grpSp>
        <p:nvGrpSpPr>
          <p:cNvPr id="5" name="Group 4">
            <a:extLst>
              <a:ext uri="{FF2B5EF4-FFF2-40B4-BE49-F238E27FC236}">
                <a16:creationId xmlns:a16="http://schemas.microsoft.com/office/drawing/2014/main" id="{E2F6D3BA-9C3A-4ED0-961D-BE8FBCA44F21}"/>
              </a:ext>
            </a:extLst>
          </p:cNvPr>
          <p:cNvGrpSpPr/>
          <p:nvPr/>
        </p:nvGrpSpPr>
        <p:grpSpPr>
          <a:xfrm>
            <a:off x="3623846" y="662807"/>
            <a:ext cx="8372501" cy="5239642"/>
            <a:chOff x="3623846" y="634671"/>
            <a:chExt cx="8372501" cy="5239642"/>
          </a:xfrm>
        </p:grpSpPr>
        <p:pic>
          <p:nvPicPr>
            <p:cNvPr id="4" name="Picture 3">
              <a:extLst>
                <a:ext uri="{FF2B5EF4-FFF2-40B4-BE49-F238E27FC236}">
                  <a16:creationId xmlns:a16="http://schemas.microsoft.com/office/drawing/2014/main" id="{2B576345-A249-4EEE-ADB9-90E78DBD3CB4}"/>
                </a:ext>
              </a:extLst>
            </p:cNvPr>
            <p:cNvPicPr>
              <a:picLocks noChangeAspect="1"/>
            </p:cNvPicPr>
            <p:nvPr/>
          </p:nvPicPr>
          <p:blipFill>
            <a:blip r:embed="rId4"/>
            <a:stretch>
              <a:fillRect/>
            </a:stretch>
          </p:blipFill>
          <p:spPr>
            <a:xfrm>
              <a:off x="3623846" y="634671"/>
              <a:ext cx="8372501" cy="5205216"/>
            </a:xfrm>
            <a:prstGeom prst="rect">
              <a:avLst/>
            </a:prstGeom>
          </p:spPr>
        </p:pic>
        <p:sp>
          <p:nvSpPr>
            <p:cNvPr id="9" name="TextBox 8">
              <a:extLst>
                <a:ext uri="{FF2B5EF4-FFF2-40B4-BE49-F238E27FC236}">
                  <a16:creationId xmlns:a16="http://schemas.microsoft.com/office/drawing/2014/main" id="{380C90ED-71AC-406B-AD01-2F56A529E719}"/>
                </a:ext>
              </a:extLst>
            </p:cNvPr>
            <p:cNvSpPr txBox="1"/>
            <p:nvPr/>
          </p:nvSpPr>
          <p:spPr>
            <a:xfrm>
              <a:off x="11346892" y="1371215"/>
              <a:ext cx="325315" cy="523220"/>
            </a:xfrm>
            <a:prstGeom prst="rect">
              <a:avLst/>
            </a:prstGeom>
            <a:noFill/>
          </p:spPr>
          <p:txBody>
            <a:bodyPr wrap="square" rtlCol="0">
              <a:spAutoFit/>
            </a:bodyPr>
            <a:lstStyle/>
            <a:p>
              <a:r>
                <a:rPr lang="en-US" sz="2800">
                  <a:solidFill>
                    <a:srgbClr val="FF0000"/>
                  </a:solidFill>
                </a:rPr>
                <a:t>1</a:t>
              </a:r>
            </a:p>
          </p:txBody>
        </p:sp>
        <p:sp>
          <p:nvSpPr>
            <p:cNvPr id="28" name="TextBox 27">
              <a:extLst>
                <a:ext uri="{FF2B5EF4-FFF2-40B4-BE49-F238E27FC236}">
                  <a16:creationId xmlns:a16="http://schemas.microsoft.com/office/drawing/2014/main" id="{A6D68686-C610-42B3-94E4-85441CD009FA}"/>
                </a:ext>
              </a:extLst>
            </p:cNvPr>
            <p:cNvSpPr txBox="1"/>
            <p:nvPr/>
          </p:nvSpPr>
          <p:spPr>
            <a:xfrm>
              <a:off x="11021577" y="4384074"/>
              <a:ext cx="325315" cy="523220"/>
            </a:xfrm>
            <a:prstGeom prst="rect">
              <a:avLst/>
            </a:prstGeom>
            <a:noFill/>
          </p:spPr>
          <p:txBody>
            <a:bodyPr wrap="square" rtlCol="0">
              <a:spAutoFit/>
            </a:bodyPr>
            <a:lstStyle/>
            <a:p>
              <a:r>
                <a:rPr lang="en-US" sz="2800">
                  <a:solidFill>
                    <a:srgbClr val="FF0000"/>
                  </a:solidFill>
                </a:rPr>
                <a:t>5</a:t>
              </a:r>
            </a:p>
          </p:txBody>
        </p:sp>
        <p:sp>
          <p:nvSpPr>
            <p:cNvPr id="30" name="TextBox 29">
              <a:extLst>
                <a:ext uri="{FF2B5EF4-FFF2-40B4-BE49-F238E27FC236}">
                  <a16:creationId xmlns:a16="http://schemas.microsoft.com/office/drawing/2014/main" id="{1A3FE078-FA3E-4637-AED7-F92D4D9E1DF0}"/>
                </a:ext>
              </a:extLst>
            </p:cNvPr>
            <p:cNvSpPr txBox="1"/>
            <p:nvPr/>
          </p:nvSpPr>
          <p:spPr>
            <a:xfrm>
              <a:off x="3823937" y="1231499"/>
              <a:ext cx="325315" cy="523220"/>
            </a:xfrm>
            <a:prstGeom prst="rect">
              <a:avLst/>
            </a:prstGeom>
            <a:noFill/>
          </p:spPr>
          <p:txBody>
            <a:bodyPr wrap="square" rtlCol="0">
              <a:spAutoFit/>
            </a:bodyPr>
            <a:lstStyle/>
            <a:p>
              <a:r>
                <a:rPr lang="en-US" sz="2800">
                  <a:solidFill>
                    <a:srgbClr val="FF0000"/>
                  </a:solidFill>
                </a:rPr>
                <a:t>4</a:t>
              </a:r>
            </a:p>
          </p:txBody>
        </p:sp>
        <p:sp>
          <p:nvSpPr>
            <p:cNvPr id="17" name="TextBox 16">
              <a:extLst>
                <a:ext uri="{FF2B5EF4-FFF2-40B4-BE49-F238E27FC236}">
                  <a16:creationId xmlns:a16="http://schemas.microsoft.com/office/drawing/2014/main" id="{DF661066-2999-4121-9A9D-8BECD83F5438}"/>
                </a:ext>
              </a:extLst>
            </p:cNvPr>
            <p:cNvSpPr txBox="1"/>
            <p:nvPr/>
          </p:nvSpPr>
          <p:spPr>
            <a:xfrm>
              <a:off x="4821730" y="5351093"/>
              <a:ext cx="325315" cy="523220"/>
            </a:xfrm>
            <a:prstGeom prst="rect">
              <a:avLst/>
            </a:prstGeom>
            <a:noFill/>
          </p:spPr>
          <p:txBody>
            <a:bodyPr wrap="square" rtlCol="0">
              <a:spAutoFit/>
            </a:bodyPr>
            <a:lstStyle/>
            <a:p>
              <a:r>
                <a:rPr lang="en-US" sz="2800">
                  <a:solidFill>
                    <a:srgbClr val="FF0000"/>
                  </a:solidFill>
                </a:rPr>
                <a:t>2</a:t>
              </a:r>
            </a:p>
          </p:txBody>
        </p:sp>
        <p:sp>
          <p:nvSpPr>
            <p:cNvPr id="19" name="TextBox 18">
              <a:extLst>
                <a:ext uri="{FF2B5EF4-FFF2-40B4-BE49-F238E27FC236}">
                  <a16:creationId xmlns:a16="http://schemas.microsoft.com/office/drawing/2014/main" id="{FA7844FA-DF73-4DC4-A5B6-B1650605A3FD}"/>
                </a:ext>
              </a:extLst>
            </p:cNvPr>
            <p:cNvSpPr txBox="1"/>
            <p:nvPr/>
          </p:nvSpPr>
          <p:spPr>
            <a:xfrm>
              <a:off x="4026079" y="2874766"/>
              <a:ext cx="325315" cy="523220"/>
            </a:xfrm>
            <a:prstGeom prst="rect">
              <a:avLst/>
            </a:prstGeom>
            <a:noFill/>
          </p:spPr>
          <p:txBody>
            <a:bodyPr wrap="square" rtlCol="0">
              <a:spAutoFit/>
            </a:bodyPr>
            <a:lstStyle/>
            <a:p>
              <a:r>
                <a:rPr lang="en-US" sz="2800">
                  <a:solidFill>
                    <a:srgbClr val="FF0000"/>
                  </a:solidFill>
                </a:rPr>
                <a:t>3</a:t>
              </a:r>
            </a:p>
          </p:txBody>
        </p:sp>
      </p:grpSp>
    </p:spTree>
    <p:extLst>
      <p:ext uri="{BB962C8B-B14F-4D97-AF65-F5344CB8AC3E}">
        <p14:creationId xmlns:p14="http://schemas.microsoft.com/office/powerpoint/2010/main" val="3349565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E38B-83C2-43C3-A525-CB6EED64BDC1}"/>
              </a:ext>
            </a:extLst>
          </p:cNvPr>
          <p:cNvSpPr>
            <a:spLocks noGrp="1"/>
          </p:cNvSpPr>
          <p:nvPr>
            <p:ph type="title"/>
          </p:nvPr>
        </p:nvSpPr>
        <p:spPr/>
        <p:txBody>
          <a:bodyPr>
            <a:noAutofit/>
          </a:bodyPr>
          <a:lstStyle/>
          <a:p>
            <a:r>
              <a:rPr lang="en-US" sz="2800"/>
              <a:t>Principales caractéristiques de la page de données sur le VIH d'EPP</a:t>
            </a:r>
            <a:br>
              <a:rPr lang="en-US" sz="2800"/>
            </a:br>
            <a:br>
              <a:rPr lang="en-US" sz="2800"/>
            </a:br>
            <a:r>
              <a:rPr lang="en-US" sz="2400"/>
              <a:t>Toutes les données sont saisies sous forme de prévalence (%) et de taille d'échantillon (N).</a:t>
            </a:r>
            <a:br>
              <a:rPr lang="en-US" sz="2400"/>
            </a:br>
            <a:br>
              <a:rPr lang="en-US" sz="2400"/>
            </a:br>
            <a:r>
              <a:rPr lang="en-US" sz="2400"/>
              <a:t>Possibilité de copier et coller à partir d'Excel (Ctrl-C, Ctrl-V)</a:t>
            </a:r>
            <a:endParaRPr lang="en-US" sz="2800"/>
          </a:p>
        </p:txBody>
      </p:sp>
      <p:sp>
        <p:nvSpPr>
          <p:cNvPr id="7" name="Content Placeholder 6">
            <a:extLst>
              <a:ext uri="{FF2B5EF4-FFF2-40B4-BE49-F238E27FC236}">
                <a16:creationId xmlns:a16="http://schemas.microsoft.com/office/drawing/2014/main" id="{57D9864B-3ACC-40C4-A669-6D9B6577D515}"/>
              </a:ext>
            </a:extLst>
          </p:cNvPr>
          <p:cNvSpPr>
            <a:spLocks noGrp="1"/>
          </p:cNvSpPr>
          <p:nvPr>
            <p:ph idx="1"/>
          </p:nvPr>
        </p:nvSpPr>
        <p:spPr/>
        <p:txBody>
          <a:bodyPr>
            <a:normAutofit lnSpcReduction="10000"/>
          </a:bodyPr>
          <a:lstStyle/>
          <a:p>
            <a:r>
              <a:rPr lang="en-US"/>
              <a:t>Les deux modes de données sont les suivants :</a:t>
            </a:r>
          </a:p>
          <a:p>
            <a:pPr lvl="1"/>
            <a:r>
              <a:rPr lang="en-US"/>
              <a:t>RSS - les données sont des données traditionnelles de surveillance sentinelle du VIH</a:t>
            </a:r>
          </a:p>
          <a:p>
            <a:pPr lvl="1"/>
            <a:r>
              <a:rPr lang="en-US"/>
              <a:t>CPN - les données proviennent des cliniques prénatales et comprennent :</a:t>
            </a:r>
          </a:p>
          <a:p>
            <a:pPr lvl="2"/>
            <a:r>
              <a:rPr lang="en-US"/>
              <a:t>Données de surveillance sentinelle traditionnelle provenant des sites (SS dans le tableau principal)</a:t>
            </a:r>
          </a:p>
          <a:p>
            <a:pPr lvl="2"/>
            <a:r>
              <a:rPr lang="en-US"/>
              <a:t>Tests de routine dans certains centres de soins prénatals (RT dans le tableau principal)</a:t>
            </a:r>
          </a:p>
          <a:p>
            <a:pPr lvl="2"/>
            <a:r>
              <a:rPr lang="en-US"/>
              <a:t>Données agrégées au niveau du recensement de tous les ANC de la région (saisies en haut de la page)</a:t>
            </a:r>
          </a:p>
          <a:p>
            <a:r>
              <a:rPr lang="en-US"/>
              <a:t>Vous pouvez utiliser les boutons en bas de page pour ajouter et supprimer des sites.</a:t>
            </a:r>
          </a:p>
          <a:p>
            <a:endParaRPr lang="en-US"/>
          </a:p>
          <a:p>
            <a:r>
              <a:rPr lang="en-US"/>
              <a:t>L'écran peut être réglé pour afficher :</a:t>
            </a:r>
          </a:p>
          <a:p>
            <a:pPr lvl="1"/>
            <a:r>
              <a:rPr lang="en-US"/>
              <a:t>Prévalence du VIH, taille de l'échantillon ou les deux</a:t>
            </a:r>
          </a:p>
          <a:p>
            <a:pPr lvl="1"/>
            <a:r>
              <a:rPr lang="en-US"/>
              <a:t>Afficher uniquement les données ANC-SS, les données ANC-RT ou les deux</a:t>
            </a:r>
          </a:p>
          <a:p>
            <a:pPr lvl="1"/>
            <a:endParaRPr lang="en-US"/>
          </a:p>
        </p:txBody>
      </p:sp>
      <p:pic>
        <p:nvPicPr>
          <p:cNvPr id="8" name="Picture 7">
            <a:extLst>
              <a:ext uri="{FF2B5EF4-FFF2-40B4-BE49-F238E27FC236}">
                <a16:creationId xmlns:a16="http://schemas.microsoft.com/office/drawing/2014/main" id="{6C818BE5-0BBD-4B21-B596-29BFCC6BAE28}"/>
              </a:ext>
            </a:extLst>
          </p:cNvPr>
          <p:cNvPicPr>
            <a:picLocks noChangeAspect="1"/>
          </p:cNvPicPr>
          <p:nvPr/>
        </p:nvPicPr>
        <p:blipFill>
          <a:blip r:embed="rId3"/>
          <a:stretch>
            <a:fillRect/>
          </a:stretch>
        </p:blipFill>
        <p:spPr>
          <a:xfrm>
            <a:off x="4249312" y="4176595"/>
            <a:ext cx="6720178" cy="339648"/>
          </a:xfrm>
          <a:prstGeom prst="rect">
            <a:avLst/>
          </a:prstGeom>
          <a:ln w="38100">
            <a:solidFill>
              <a:schemeClr val="accent1">
                <a:lumMod val="75000"/>
              </a:schemeClr>
            </a:solidFill>
          </a:ln>
        </p:spPr>
      </p:pic>
      <p:pic>
        <p:nvPicPr>
          <p:cNvPr id="9" name="Picture 8">
            <a:extLst>
              <a:ext uri="{FF2B5EF4-FFF2-40B4-BE49-F238E27FC236}">
                <a16:creationId xmlns:a16="http://schemas.microsoft.com/office/drawing/2014/main" id="{A50F08EA-4D8F-4565-9134-2EF86C327452}"/>
              </a:ext>
            </a:extLst>
          </p:cNvPr>
          <p:cNvPicPr>
            <a:picLocks noChangeAspect="1"/>
          </p:cNvPicPr>
          <p:nvPr/>
        </p:nvPicPr>
        <p:blipFill>
          <a:blip r:embed="rId4"/>
          <a:stretch>
            <a:fillRect/>
          </a:stretch>
        </p:blipFill>
        <p:spPr>
          <a:xfrm>
            <a:off x="7609401" y="334797"/>
            <a:ext cx="4145608" cy="428856"/>
          </a:xfrm>
          <a:prstGeom prst="rect">
            <a:avLst/>
          </a:prstGeom>
          <a:ln w="38100">
            <a:solidFill>
              <a:schemeClr val="accent1">
                <a:lumMod val="75000"/>
              </a:schemeClr>
            </a:solidFill>
          </a:ln>
        </p:spPr>
      </p:pic>
      <p:pic>
        <p:nvPicPr>
          <p:cNvPr id="10" name="Picture 9">
            <a:extLst>
              <a:ext uri="{FF2B5EF4-FFF2-40B4-BE49-F238E27FC236}">
                <a16:creationId xmlns:a16="http://schemas.microsoft.com/office/drawing/2014/main" id="{E52D29ED-ADE8-4F08-9B58-130C0A724740}"/>
              </a:ext>
            </a:extLst>
          </p:cNvPr>
          <p:cNvPicPr>
            <a:picLocks noChangeAspect="1"/>
          </p:cNvPicPr>
          <p:nvPr/>
        </p:nvPicPr>
        <p:blipFill>
          <a:blip r:embed="rId5"/>
          <a:stretch>
            <a:fillRect/>
          </a:stretch>
        </p:blipFill>
        <p:spPr>
          <a:xfrm>
            <a:off x="5752901" y="5619097"/>
            <a:ext cx="2686031" cy="749590"/>
          </a:xfrm>
          <a:prstGeom prst="rect">
            <a:avLst/>
          </a:prstGeom>
          <a:ln w="38100">
            <a:solidFill>
              <a:schemeClr val="accent1">
                <a:lumMod val="75000"/>
              </a:schemeClr>
            </a:solidFill>
          </a:ln>
        </p:spPr>
      </p:pic>
      <p:pic>
        <p:nvPicPr>
          <p:cNvPr id="3" name="Picture 2">
            <a:extLst>
              <a:ext uri="{FF2B5EF4-FFF2-40B4-BE49-F238E27FC236}">
                <a16:creationId xmlns:a16="http://schemas.microsoft.com/office/drawing/2014/main" id="{9343356C-E6DC-4429-BAA1-9117120AD277}"/>
              </a:ext>
            </a:extLst>
          </p:cNvPr>
          <p:cNvPicPr>
            <a:picLocks noChangeAspect="1"/>
          </p:cNvPicPr>
          <p:nvPr/>
        </p:nvPicPr>
        <p:blipFill>
          <a:blip r:embed="rId6"/>
          <a:stretch>
            <a:fillRect/>
          </a:stretch>
        </p:blipFill>
        <p:spPr>
          <a:xfrm>
            <a:off x="-4754" y="495406"/>
            <a:ext cx="3462828" cy="268247"/>
          </a:xfrm>
          <a:prstGeom prst="rect">
            <a:avLst/>
          </a:prstGeom>
        </p:spPr>
      </p:pic>
    </p:spTree>
    <p:extLst>
      <p:ext uri="{BB962C8B-B14F-4D97-AF65-F5344CB8AC3E}">
        <p14:creationId xmlns:p14="http://schemas.microsoft.com/office/powerpoint/2010/main" val="3081946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4411E4-D50C-4890-A3F3-67C66DF81AFA}"/>
              </a:ext>
            </a:extLst>
          </p:cNvPr>
          <p:cNvSpPr>
            <a:spLocks noGrp="1"/>
          </p:cNvSpPr>
          <p:nvPr>
            <p:ph type="title"/>
          </p:nvPr>
        </p:nvSpPr>
        <p:spPr/>
        <p:txBody>
          <a:bodyPr>
            <a:normAutofit fontScale="90000"/>
          </a:bodyPr>
          <a:lstStyle/>
          <a:p>
            <a:r>
              <a:rPr lang="en-US"/>
              <a:t>Avant de commencer, examinez vos données de CPN dans Spectrum</a:t>
            </a:r>
            <a:br>
              <a:rPr lang="en-US"/>
            </a:br>
            <a:br>
              <a:rPr lang="en-US"/>
            </a:br>
            <a:r>
              <a:rPr lang="en-US" sz="2800"/>
              <a:t>Statistiques du programme -&gt; onglet Tests ANC</a:t>
            </a:r>
            <a:endParaRPr lang="en-US"/>
          </a:p>
        </p:txBody>
      </p:sp>
      <p:pic>
        <p:nvPicPr>
          <p:cNvPr id="2" name="Picture 1">
            <a:extLst>
              <a:ext uri="{FF2B5EF4-FFF2-40B4-BE49-F238E27FC236}">
                <a16:creationId xmlns:a16="http://schemas.microsoft.com/office/drawing/2014/main" id="{3F3DD634-DB34-4EDD-92EA-6A656244AAB9}"/>
              </a:ext>
            </a:extLst>
          </p:cNvPr>
          <p:cNvPicPr>
            <a:picLocks noChangeAspect="1"/>
          </p:cNvPicPr>
          <p:nvPr/>
        </p:nvPicPr>
        <p:blipFill>
          <a:blip r:embed="rId3"/>
          <a:stretch>
            <a:fillRect/>
          </a:stretch>
        </p:blipFill>
        <p:spPr>
          <a:xfrm>
            <a:off x="1" y="0"/>
            <a:ext cx="3472962" cy="826895"/>
          </a:xfrm>
          <a:prstGeom prst="rect">
            <a:avLst/>
          </a:prstGeom>
        </p:spPr>
      </p:pic>
      <p:pic>
        <p:nvPicPr>
          <p:cNvPr id="5" name="Picture 4">
            <a:extLst>
              <a:ext uri="{FF2B5EF4-FFF2-40B4-BE49-F238E27FC236}">
                <a16:creationId xmlns:a16="http://schemas.microsoft.com/office/drawing/2014/main" id="{2883D269-4585-7A06-BA52-480FA9773787}"/>
              </a:ext>
            </a:extLst>
          </p:cNvPr>
          <p:cNvPicPr>
            <a:picLocks noChangeAspect="1"/>
          </p:cNvPicPr>
          <p:nvPr/>
        </p:nvPicPr>
        <p:blipFill>
          <a:blip r:embed="rId4"/>
          <a:stretch>
            <a:fillRect/>
          </a:stretch>
        </p:blipFill>
        <p:spPr>
          <a:xfrm>
            <a:off x="3550177" y="215900"/>
            <a:ext cx="8565622" cy="6017274"/>
          </a:xfrm>
          <a:prstGeom prst="rect">
            <a:avLst/>
          </a:prstGeom>
        </p:spPr>
      </p:pic>
    </p:spTree>
    <p:extLst>
      <p:ext uri="{BB962C8B-B14F-4D97-AF65-F5344CB8AC3E}">
        <p14:creationId xmlns:p14="http://schemas.microsoft.com/office/powerpoint/2010/main" val="2239013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E660F4-1F7A-41D2-BA86-BE4CD6FD04E4}"/>
              </a:ext>
            </a:extLst>
          </p:cNvPr>
          <p:cNvPicPr>
            <a:picLocks noChangeAspect="1"/>
          </p:cNvPicPr>
          <p:nvPr/>
        </p:nvPicPr>
        <p:blipFill>
          <a:blip r:embed="rId3"/>
          <a:stretch>
            <a:fillRect/>
          </a:stretch>
        </p:blipFill>
        <p:spPr>
          <a:xfrm>
            <a:off x="0" y="547392"/>
            <a:ext cx="3432517" cy="262975"/>
          </a:xfrm>
          <a:prstGeom prst="rect">
            <a:avLst/>
          </a:prstGeom>
        </p:spPr>
      </p:pic>
      <p:sp>
        <p:nvSpPr>
          <p:cNvPr id="2" name="Title 1">
            <a:extLst>
              <a:ext uri="{FF2B5EF4-FFF2-40B4-BE49-F238E27FC236}">
                <a16:creationId xmlns:a16="http://schemas.microsoft.com/office/drawing/2014/main" id="{302F75D2-C762-410D-A9B6-06DE55DADD66}"/>
              </a:ext>
            </a:extLst>
          </p:cNvPr>
          <p:cNvSpPr>
            <a:spLocks noGrp="1"/>
          </p:cNvSpPr>
          <p:nvPr>
            <p:ph type="title"/>
          </p:nvPr>
        </p:nvSpPr>
        <p:spPr>
          <a:xfrm>
            <a:off x="242517" y="1383565"/>
            <a:ext cx="2947482" cy="4601183"/>
          </a:xfrm>
        </p:spPr>
        <p:txBody>
          <a:bodyPr>
            <a:noAutofit/>
          </a:bodyPr>
          <a:lstStyle/>
          <a:p>
            <a:r>
              <a:rPr lang="en-US" sz="2800"/>
              <a:t>Accordez une attention particulière à l'analyse de la qualité des données</a:t>
            </a:r>
            <a:br>
              <a:rPr lang="en-US" sz="2800"/>
            </a:br>
            <a:br>
              <a:rPr lang="en-US" sz="2800"/>
            </a:br>
            <a:r>
              <a:rPr lang="en-US" sz="2800"/>
              <a:t>Ne saisissez que des données de qualité dans EPP - elles détermineront vos tendances nationales.</a:t>
            </a:r>
            <a:br>
              <a:rPr lang="en-US" sz="2800"/>
            </a:br>
            <a:endParaRPr lang="en-US" sz="2800"/>
          </a:p>
        </p:txBody>
      </p:sp>
      <p:sp>
        <p:nvSpPr>
          <p:cNvPr id="3" name="Content Placeholder 2">
            <a:extLst>
              <a:ext uri="{FF2B5EF4-FFF2-40B4-BE49-F238E27FC236}">
                <a16:creationId xmlns:a16="http://schemas.microsoft.com/office/drawing/2014/main" id="{BC47A539-E9A5-49BA-ADA1-BB488B07B243}"/>
              </a:ext>
            </a:extLst>
          </p:cNvPr>
          <p:cNvSpPr>
            <a:spLocks noGrp="1"/>
          </p:cNvSpPr>
          <p:nvPr>
            <p:ph idx="1"/>
          </p:nvPr>
        </p:nvSpPr>
        <p:spPr/>
        <p:txBody>
          <a:bodyPr>
            <a:normAutofit fontScale="85000" lnSpcReduction="10000"/>
          </a:bodyPr>
          <a:lstStyle/>
          <a:p>
            <a:r>
              <a:rPr lang="en-US"/>
              <a:t>Les données des tests de routine posent de nombreux problèmes pour discerner les véritables tendances épidémiologiques des artefacts des rapports.</a:t>
            </a:r>
          </a:p>
          <a:p>
            <a:pPr lvl="1"/>
            <a:r>
              <a:rPr lang="en-US"/>
              <a:t>La prestation de services a changé avec l'introduction des tests de routine.</a:t>
            </a:r>
          </a:p>
          <a:p>
            <a:pPr lvl="1"/>
            <a:r>
              <a:rPr lang="en-US"/>
              <a:t>La couverture augmente normalement pendant des années au fur et à mesure que le système se développe, puis se stabilise lorsqu'il arrive à maturité.</a:t>
            </a:r>
          </a:p>
          <a:p>
            <a:pPr lvl="1"/>
            <a:r>
              <a:rPr lang="en-US"/>
              <a:t>Les rapports posent souvent problème, surtout avant que les systèmes de rapports électroniques ne se généralisent. Veillez à ce qu'ils soient complets et établis en temps voulu.</a:t>
            </a:r>
          </a:p>
          <a:p>
            <a:r>
              <a:rPr lang="en-US"/>
              <a:t>Avant d'utiliser les données CPN-RT :</a:t>
            </a:r>
          </a:p>
          <a:p>
            <a:pPr lvl="1"/>
            <a:r>
              <a:rPr lang="en-US"/>
              <a:t>Recherchez les augmentations ou les diminutions brutales ; les véritables tendances doivent être stables.</a:t>
            </a:r>
          </a:p>
          <a:p>
            <a:pPr lvl="1"/>
            <a:r>
              <a:rPr lang="en-US"/>
              <a:t>Veillez à ce que les femmes dont on sait qu'elles sont déjà séropositives soient incluses.</a:t>
            </a:r>
          </a:p>
          <a:p>
            <a:pPr lvl="1"/>
            <a:r>
              <a:rPr lang="en-US"/>
              <a:t>Assurez-vous que seul le premier test effectué lors de la visite de CPN est inclus pour chaque femme.</a:t>
            </a:r>
          </a:p>
          <a:p>
            <a:pPr lvl="1"/>
            <a:r>
              <a:rPr lang="en-US"/>
              <a:t>Inclure les premiers tests effectués pendant le travail et l'accouchement</a:t>
            </a:r>
          </a:p>
          <a:p>
            <a:pPr lvl="1"/>
            <a:r>
              <a:rPr lang="en-US"/>
              <a:t>À surveiller : les faux positifs, les changements dans les algorithmes de test, les ruptures de stock et leur impact, et les taux de refus.</a:t>
            </a:r>
          </a:p>
          <a:p>
            <a:pPr lvl="1"/>
            <a:r>
              <a:rPr lang="en-US"/>
              <a:t>Tenez compte des examens d'assurance qualité et de la comparaison des résultats avec les données de l'enquête auprès des ménages pour comprendre les problèmes et les biais liés aux données.</a:t>
            </a:r>
          </a:p>
        </p:txBody>
      </p:sp>
    </p:spTree>
    <p:extLst>
      <p:ext uri="{BB962C8B-B14F-4D97-AF65-F5344CB8AC3E}">
        <p14:creationId xmlns:p14="http://schemas.microsoft.com/office/powerpoint/2010/main" val="2676716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F6D8B39-9B9F-4A48-ACA4-B325BBD1D15E}"/>
              </a:ext>
            </a:extLst>
          </p:cNvPr>
          <p:cNvPicPr>
            <a:picLocks noChangeAspect="1"/>
          </p:cNvPicPr>
          <p:nvPr/>
        </p:nvPicPr>
        <p:blipFill>
          <a:blip r:embed="rId3"/>
          <a:stretch>
            <a:fillRect/>
          </a:stretch>
        </p:blipFill>
        <p:spPr>
          <a:xfrm>
            <a:off x="14068" y="548640"/>
            <a:ext cx="3416234" cy="261727"/>
          </a:xfrm>
          <a:prstGeom prst="rect">
            <a:avLst/>
          </a:prstGeom>
        </p:spPr>
      </p:pic>
      <p:sp>
        <p:nvSpPr>
          <p:cNvPr id="2" name="Title 1">
            <a:extLst>
              <a:ext uri="{FF2B5EF4-FFF2-40B4-BE49-F238E27FC236}">
                <a16:creationId xmlns:a16="http://schemas.microsoft.com/office/drawing/2014/main" id="{A16CDABE-A395-43A7-9FAE-DD3F46F44D54}"/>
              </a:ext>
            </a:extLst>
          </p:cNvPr>
          <p:cNvSpPr>
            <a:spLocks noGrp="1"/>
          </p:cNvSpPr>
          <p:nvPr>
            <p:ph type="title"/>
          </p:nvPr>
        </p:nvSpPr>
        <p:spPr>
          <a:xfrm>
            <a:off x="252919" y="1123837"/>
            <a:ext cx="2947482" cy="1891925"/>
          </a:xfrm>
        </p:spPr>
        <p:txBody>
          <a:bodyPr>
            <a:normAutofit fontScale="90000"/>
          </a:bodyPr>
          <a:lstStyle/>
          <a:p>
            <a:r>
              <a:rPr lang="en-US"/>
              <a:t>Veillez à documenter les modifications à l'aide du bouton "Source".</a:t>
            </a:r>
          </a:p>
        </p:txBody>
      </p:sp>
      <p:pic>
        <p:nvPicPr>
          <p:cNvPr id="3" name="Picture 2">
            <a:extLst>
              <a:ext uri="{FF2B5EF4-FFF2-40B4-BE49-F238E27FC236}">
                <a16:creationId xmlns:a16="http://schemas.microsoft.com/office/drawing/2014/main" id="{0D70F0FF-2E3C-47F9-B698-D99548EE3171}"/>
              </a:ext>
            </a:extLst>
          </p:cNvPr>
          <p:cNvPicPr>
            <a:picLocks noChangeAspect="1"/>
          </p:cNvPicPr>
          <p:nvPr/>
        </p:nvPicPr>
        <p:blipFill>
          <a:blip r:embed="rId4"/>
          <a:stretch>
            <a:fillRect/>
          </a:stretch>
        </p:blipFill>
        <p:spPr>
          <a:xfrm>
            <a:off x="3853677" y="413447"/>
            <a:ext cx="3124200" cy="5791200"/>
          </a:xfrm>
          <a:prstGeom prst="rect">
            <a:avLst/>
          </a:prstGeom>
        </p:spPr>
      </p:pic>
      <p:sp>
        <p:nvSpPr>
          <p:cNvPr id="4" name="Rectangle: Rounded Corners 3">
            <a:extLst>
              <a:ext uri="{FF2B5EF4-FFF2-40B4-BE49-F238E27FC236}">
                <a16:creationId xmlns:a16="http://schemas.microsoft.com/office/drawing/2014/main" id="{6898B5C2-1EE8-4277-98BF-6FCC1A22CEB8}"/>
              </a:ext>
            </a:extLst>
          </p:cNvPr>
          <p:cNvSpPr/>
          <p:nvPr/>
        </p:nvSpPr>
        <p:spPr>
          <a:xfrm>
            <a:off x="6067863" y="5452946"/>
            <a:ext cx="881877" cy="3902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F5EDCD6-8A0B-4BE2-B0D8-2ACCB22086BC}"/>
              </a:ext>
            </a:extLst>
          </p:cNvPr>
          <p:cNvPicPr>
            <a:picLocks noChangeAspect="1"/>
          </p:cNvPicPr>
          <p:nvPr/>
        </p:nvPicPr>
        <p:blipFill>
          <a:blip r:embed="rId5"/>
          <a:stretch>
            <a:fillRect/>
          </a:stretch>
        </p:blipFill>
        <p:spPr>
          <a:xfrm>
            <a:off x="7309931" y="305312"/>
            <a:ext cx="4629150" cy="3743325"/>
          </a:xfrm>
          <a:prstGeom prst="rect">
            <a:avLst/>
          </a:prstGeom>
        </p:spPr>
      </p:pic>
      <p:cxnSp>
        <p:nvCxnSpPr>
          <p:cNvPr id="8" name="Straight Arrow Connector 7">
            <a:extLst>
              <a:ext uri="{FF2B5EF4-FFF2-40B4-BE49-F238E27FC236}">
                <a16:creationId xmlns:a16="http://schemas.microsoft.com/office/drawing/2014/main" id="{5F07B7AD-2808-41E4-B68B-AC1B20E32640}"/>
              </a:ext>
            </a:extLst>
          </p:cNvPr>
          <p:cNvCxnSpPr>
            <a:cxnSpLocks/>
          </p:cNvCxnSpPr>
          <p:nvPr/>
        </p:nvCxnSpPr>
        <p:spPr>
          <a:xfrm flipV="1">
            <a:off x="6949740" y="4048637"/>
            <a:ext cx="604611" cy="140431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56C620D-3678-4D5E-9E3D-6EDE51B09192}"/>
              </a:ext>
            </a:extLst>
          </p:cNvPr>
          <p:cNvPicPr>
            <a:picLocks noChangeAspect="1"/>
          </p:cNvPicPr>
          <p:nvPr/>
        </p:nvPicPr>
        <p:blipFill rotWithShape="1">
          <a:blip r:embed="rId6"/>
          <a:srcRect t="4394" r="8576" b="6695"/>
          <a:stretch/>
        </p:blipFill>
        <p:spPr>
          <a:xfrm>
            <a:off x="9577911" y="4614510"/>
            <a:ext cx="2293036" cy="1505243"/>
          </a:xfrm>
          <a:prstGeom prst="rect">
            <a:avLst/>
          </a:prstGeom>
        </p:spPr>
      </p:pic>
      <p:sp>
        <p:nvSpPr>
          <p:cNvPr id="11" name="TextBox 10">
            <a:extLst>
              <a:ext uri="{FF2B5EF4-FFF2-40B4-BE49-F238E27FC236}">
                <a16:creationId xmlns:a16="http://schemas.microsoft.com/office/drawing/2014/main" id="{0F2C9891-1998-4D5C-98B9-DD485BA50041}"/>
              </a:ext>
            </a:extLst>
          </p:cNvPr>
          <p:cNvSpPr txBox="1"/>
          <p:nvPr/>
        </p:nvSpPr>
        <p:spPr>
          <a:xfrm>
            <a:off x="8199275" y="4905466"/>
            <a:ext cx="1350499" cy="923330"/>
          </a:xfrm>
          <a:prstGeom prst="rect">
            <a:avLst/>
          </a:prstGeom>
          <a:noFill/>
        </p:spPr>
        <p:txBody>
          <a:bodyPr wrap="square" rtlCol="0">
            <a:spAutoFit/>
          </a:bodyPr>
          <a:lstStyle/>
          <a:p>
            <a:r>
              <a:rPr lang="en-US" b="1">
                <a:solidFill>
                  <a:srgbClr val="FF0000"/>
                </a:solidFill>
              </a:rPr>
              <a:t>Le rouge </a:t>
            </a:r>
            <a:r>
              <a:rPr lang="en-US"/>
              <a:t>signifie</a:t>
            </a:r>
          </a:p>
          <a:p>
            <a:r>
              <a:rPr lang="en-US"/>
              <a:t>Commentaires ici</a:t>
            </a:r>
          </a:p>
        </p:txBody>
      </p:sp>
    </p:spTree>
    <p:extLst>
      <p:ext uri="{BB962C8B-B14F-4D97-AF65-F5344CB8AC3E}">
        <p14:creationId xmlns:p14="http://schemas.microsoft.com/office/powerpoint/2010/main" val="1845577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BC8B76-6F3A-44CD-B560-EFBB662E34B5}"/>
              </a:ext>
            </a:extLst>
          </p:cNvPr>
          <p:cNvPicPr>
            <a:picLocks noChangeAspect="1"/>
          </p:cNvPicPr>
          <p:nvPr/>
        </p:nvPicPr>
        <p:blipFill>
          <a:blip r:embed="rId3"/>
          <a:stretch>
            <a:fillRect/>
          </a:stretch>
        </p:blipFill>
        <p:spPr>
          <a:xfrm>
            <a:off x="0" y="512488"/>
            <a:ext cx="3460344" cy="247167"/>
          </a:xfrm>
          <a:prstGeom prst="rect">
            <a:avLst/>
          </a:prstGeom>
        </p:spPr>
      </p:pic>
      <p:pic>
        <p:nvPicPr>
          <p:cNvPr id="5" name="Picture 4">
            <a:extLst>
              <a:ext uri="{FF2B5EF4-FFF2-40B4-BE49-F238E27FC236}">
                <a16:creationId xmlns:a16="http://schemas.microsoft.com/office/drawing/2014/main" id="{3BE139C6-8E34-42D8-8876-7548ACEFD089}"/>
              </a:ext>
            </a:extLst>
          </p:cNvPr>
          <p:cNvPicPr>
            <a:picLocks noChangeAspect="1"/>
          </p:cNvPicPr>
          <p:nvPr/>
        </p:nvPicPr>
        <p:blipFill>
          <a:blip r:embed="rId4"/>
          <a:stretch>
            <a:fillRect/>
          </a:stretch>
        </p:blipFill>
        <p:spPr>
          <a:xfrm>
            <a:off x="3576660" y="584355"/>
            <a:ext cx="8464405" cy="5262353"/>
          </a:xfrm>
          <a:prstGeom prst="rect">
            <a:avLst/>
          </a:prstGeom>
        </p:spPr>
      </p:pic>
      <p:sp>
        <p:nvSpPr>
          <p:cNvPr id="2" name="Title 1">
            <a:extLst>
              <a:ext uri="{FF2B5EF4-FFF2-40B4-BE49-F238E27FC236}">
                <a16:creationId xmlns:a16="http://schemas.microsoft.com/office/drawing/2014/main" id="{1C242FC6-5A1F-4CB5-986A-F430B4D4D2FA}"/>
              </a:ext>
            </a:extLst>
          </p:cNvPr>
          <p:cNvSpPr>
            <a:spLocks noGrp="1"/>
          </p:cNvSpPr>
          <p:nvPr>
            <p:ph type="title"/>
          </p:nvPr>
        </p:nvSpPr>
        <p:spPr/>
        <p:txBody>
          <a:bodyPr>
            <a:noAutofit/>
          </a:bodyPr>
          <a:lstStyle/>
          <a:p>
            <a:r>
              <a:rPr lang="en-US" sz="2800"/>
              <a:t>Saisissez les données de toute nouvelle enquête sur la page Enquêtes EPP.</a:t>
            </a:r>
            <a:br>
              <a:rPr lang="en-US" sz="2800"/>
            </a:br>
            <a:br>
              <a:rPr lang="en-US" sz="2800"/>
            </a:br>
            <a:r>
              <a:rPr lang="en-US" sz="2400"/>
              <a:t>Les enquêtes connues se trouvent déjà dans la plupart des fichiers</a:t>
            </a:r>
            <a:br>
              <a:rPr lang="en-US" sz="2400"/>
            </a:br>
            <a:br>
              <a:rPr lang="en-US" sz="2400"/>
            </a:br>
            <a:r>
              <a:rPr lang="en-US" sz="2400"/>
              <a:t>L'utilisateur peut saisir la couverture ART pour les 15-49 ans </a:t>
            </a:r>
            <a:endParaRPr lang="en-US" sz="2800"/>
          </a:p>
        </p:txBody>
      </p:sp>
    </p:spTree>
    <p:extLst>
      <p:ext uri="{BB962C8B-B14F-4D97-AF65-F5344CB8AC3E}">
        <p14:creationId xmlns:p14="http://schemas.microsoft.com/office/powerpoint/2010/main" val="793649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3268A80-2822-454B-AD83-525290230A3A}"/>
              </a:ext>
            </a:extLst>
          </p:cNvPr>
          <p:cNvPicPr>
            <a:picLocks noChangeAspect="1"/>
          </p:cNvPicPr>
          <p:nvPr/>
        </p:nvPicPr>
        <p:blipFill>
          <a:blip r:embed="rId3"/>
          <a:stretch>
            <a:fillRect/>
          </a:stretch>
        </p:blipFill>
        <p:spPr>
          <a:xfrm>
            <a:off x="0" y="623648"/>
            <a:ext cx="3460344" cy="247167"/>
          </a:xfrm>
          <a:prstGeom prst="rect">
            <a:avLst/>
          </a:prstGeom>
        </p:spPr>
      </p:pic>
      <p:pic>
        <p:nvPicPr>
          <p:cNvPr id="4" name="Picture 3">
            <a:extLst>
              <a:ext uri="{FF2B5EF4-FFF2-40B4-BE49-F238E27FC236}">
                <a16:creationId xmlns:a16="http://schemas.microsoft.com/office/drawing/2014/main" id="{66211B69-D93F-4ED8-ABAE-27FB70495C33}"/>
              </a:ext>
            </a:extLst>
          </p:cNvPr>
          <p:cNvPicPr>
            <a:picLocks noChangeAspect="1"/>
          </p:cNvPicPr>
          <p:nvPr/>
        </p:nvPicPr>
        <p:blipFill>
          <a:blip r:embed="rId4"/>
          <a:stretch>
            <a:fillRect/>
          </a:stretch>
        </p:blipFill>
        <p:spPr>
          <a:xfrm>
            <a:off x="3586346" y="979951"/>
            <a:ext cx="7849079" cy="3869546"/>
          </a:xfrm>
          <a:prstGeom prst="rect">
            <a:avLst/>
          </a:prstGeom>
        </p:spPr>
      </p:pic>
      <p:sp>
        <p:nvSpPr>
          <p:cNvPr id="2" name="Title 1">
            <a:extLst>
              <a:ext uri="{FF2B5EF4-FFF2-40B4-BE49-F238E27FC236}">
                <a16:creationId xmlns:a16="http://schemas.microsoft.com/office/drawing/2014/main" id="{1C242FC6-5A1F-4CB5-986A-F430B4D4D2FA}"/>
              </a:ext>
            </a:extLst>
          </p:cNvPr>
          <p:cNvSpPr>
            <a:spLocks noGrp="1"/>
          </p:cNvSpPr>
          <p:nvPr>
            <p:ph type="title"/>
          </p:nvPr>
        </p:nvSpPr>
        <p:spPr>
          <a:xfrm>
            <a:off x="252919" y="956090"/>
            <a:ext cx="2947482" cy="3738574"/>
          </a:xfrm>
        </p:spPr>
        <p:txBody>
          <a:bodyPr>
            <a:noAutofit/>
          </a:bodyPr>
          <a:lstStyle/>
          <a:p>
            <a:r>
              <a:rPr lang="en-US" sz="2800"/>
              <a:t>Pour saisir de nouvelles données d'enquête</a:t>
            </a:r>
            <a:br>
              <a:rPr lang="en-US" sz="2800"/>
            </a:br>
            <a:br>
              <a:rPr lang="en-US" sz="2800"/>
            </a:br>
            <a:br>
              <a:rPr lang="en-US" sz="2800"/>
            </a:br>
            <a:br>
              <a:rPr lang="en-US" sz="2800"/>
            </a:br>
            <a:br>
              <a:rPr lang="en-US" sz="2800"/>
            </a:br>
            <a:br>
              <a:rPr lang="en-US" sz="2800"/>
            </a:br>
            <a:br>
              <a:rPr lang="en-US" sz="2800"/>
            </a:br>
            <a:endParaRPr lang="en-US" sz="2800"/>
          </a:p>
        </p:txBody>
      </p:sp>
      <p:sp>
        <p:nvSpPr>
          <p:cNvPr id="5" name="TextBox 4">
            <a:extLst>
              <a:ext uri="{FF2B5EF4-FFF2-40B4-BE49-F238E27FC236}">
                <a16:creationId xmlns:a16="http://schemas.microsoft.com/office/drawing/2014/main" id="{75E7E377-8EA2-412A-8C92-266D1CEE6A1A}"/>
              </a:ext>
            </a:extLst>
          </p:cNvPr>
          <p:cNvSpPr txBox="1"/>
          <p:nvPr/>
        </p:nvSpPr>
        <p:spPr>
          <a:xfrm>
            <a:off x="234682" y="2053525"/>
            <a:ext cx="3065108" cy="3539430"/>
          </a:xfrm>
          <a:prstGeom prst="rect">
            <a:avLst/>
          </a:prstGeom>
          <a:noFill/>
        </p:spPr>
        <p:txBody>
          <a:bodyPr wrap="square" rtlCol="0">
            <a:spAutoFit/>
          </a:bodyPr>
          <a:lstStyle/>
          <a:p>
            <a:pPr marL="342900" indent="-342900">
              <a:buFont typeface="+mj-lt"/>
              <a:buAutoNum type="arabicPeriod"/>
            </a:pPr>
            <a:r>
              <a:rPr lang="en-US" sz="1600"/>
              <a:t>Cliquez sur "Ajouter une autre enquête".</a:t>
            </a:r>
          </a:p>
          <a:p>
            <a:pPr marL="342900" indent="-342900">
              <a:buFont typeface="+mj-lt"/>
              <a:buAutoNum type="arabicPeriod"/>
            </a:pPr>
            <a:r>
              <a:rPr lang="en-US" sz="1600"/>
              <a:t>Donnez un nom court à l'enquête</a:t>
            </a:r>
          </a:p>
          <a:p>
            <a:pPr marL="342900" indent="-342900">
              <a:buFont typeface="+mj-lt"/>
              <a:buAutoNum type="arabicPeriod"/>
            </a:pPr>
            <a:r>
              <a:rPr lang="en-US" sz="1600"/>
              <a:t>Saisissez l'année de l'enquête</a:t>
            </a:r>
          </a:p>
          <a:p>
            <a:pPr marL="342900" indent="-342900">
              <a:buFont typeface="+mj-lt"/>
              <a:buAutoNum type="arabicPeriod"/>
            </a:pPr>
            <a:r>
              <a:rPr lang="en-US" sz="1600"/>
              <a:t>Fournir la prévalence du VIH et l'erreur standard</a:t>
            </a:r>
          </a:p>
          <a:p>
            <a:pPr marL="342900" indent="-342900">
              <a:buFont typeface="+mj-lt"/>
              <a:buAutoNum type="arabicPeriod"/>
            </a:pPr>
            <a:r>
              <a:rPr lang="en-US" sz="1600"/>
              <a:t>Entrer 15-49 Couverture ART &amp; erreur standard</a:t>
            </a:r>
          </a:p>
          <a:p>
            <a:pPr marL="342900" indent="-342900">
              <a:buFont typeface="+mj-lt"/>
              <a:buAutoNum type="arabicPeriod"/>
            </a:pPr>
            <a:r>
              <a:rPr lang="en-US" sz="1600"/>
              <a:t>Si l'enquête a une incidence, cochez la case et entrez les valeurs.</a:t>
            </a:r>
          </a:p>
          <a:p>
            <a:pPr marL="342900" indent="-342900">
              <a:buFont typeface="+mj-lt"/>
              <a:buAutoNum type="arabicPeriod"/>
            </a:pPr>
            <a:r>
              <a:rPr lang="en-US" sz="1600"/>
              <a:t>Veillez à cliquer sur "Enregistrer les modifications</a:t>
            </a:r>
          </a:p>
        </p:txBody>
      </p:sp>
      <p:grpSp>
        <p:nvGrpSpPr>
          <p:cNvPr id="17" name="Group 16">
            <a:extLst>
              <a:ext uri="{FF2B5EF4-FFF2-40B4-BE49-F238E27FC236}">
                <a16:creationId xmlns:a16="http://schemas.microsoft.com/office/drawing/2014/main" id="{972B21DE-7193-4754-AC4A-C8A18C9F1230}"/>
              </a:ext>
            </a:extLst>
          </p:cNvPr>
          <p:cNvGrpSpPr/>
          <p:nvPr/>
        </p:nvGrpSpPr>
        <p:grpSpPr>
          <a:xfrm>
            <a:off x="5157917" y="1047786"/>
            <a:ext cx="5662630" cy="3514118"/>
            <a:chOff x="5073511" y="973307"/>
            <a:chExt cx="5662630" cy="3514118"/>
          </a:xfrm>
        </p:grpSpPr>
        <p:sp>
          <p:nvSpPr>
            <p:cNvPr id="10" name="TextBox 9">
              <a:extLst>
                <a:ext uri="{FF2B5EF4-FFF2-40B4-BE49-F238E27FC236}">
                  <a16:creationId xmlns:a16="http://schemas.microsoft.com/office/drawing/2014/main" id="{3B27E22F-6C20-4E53-AD1F-415644675CB5}"/>
                </a:ext>
              </a:extLst>
            </p:cNvPr>
            <p:cNvSpPr txBox="1"/>
            <p:nvPr/>
          </p:nvSpPr>
          <p:spPr>
            <a:xfrm>
              <a:off x="7674038" y="2578635"/>
              <a:ext cx="325315" cy="523220"/>
            </a:xfrm>
            <a:prstGeom prst="rect">
              <a:avLst/>
            </a:prstGeom>
            <a:noFill/>
          </p:spPr>
          <p:txBody>
            <a:bodyPr wrap="square" rtlCol="0">
              <a:spAutoFit/>
            </a:bodyPr>
            <a:lstStyle/>
            <a:p>
              <a:r>
                <a:rPr lang="en-US" sz="2800">
                  <a:solidFill>
                    <a:srgbClr val="FF0000"/>
                  </a:solidFill>
                </a:rPr>
                <a:t>5</a:t>
              </a:r>
            </a:p>
          </p:txBody>
        </p:sp>
        <p:sp>
          <p:nvSpPr>
            <p:cNvPr id="11" name="TextBox 10">
              <a:extLst>
                <a:ext uri="{FF2B5EF4-FFF2-40B4-BE49-F238E27FC236}">
                  <a16:creationId xmlns:a16="http://schemas.microsoft.com/office/drawing/2014/main" id="{AD13B267-5588-49E2-9011-E43C279EF706}"/>
                </a:ext>
              </a:extLst>
            </p:cNvPr>
            <p:cNvSpPr txBox="1"/>
            <p:nvPr/>
          </p:nvSpPr>
          <p:spPr>
            <a:xfrm>
              <a:off x="7674039" y="2165763"/>
              <a:ext cx="325315" cy="523220"/>
            </a:xfrm>
            <a:prstGeom prst="rect">
              <a:avLst/>
            </a:prstGeom>
            <a:noFill/>
          </p:spPr>
          <p:txBody>
            <a:bodyPr wrap="square" rtlCol="0">
              <a:spAutoFit/>
            </a:bodyPr>
            <a:lstStyle/>
            <a:p>
              <a:r>
                <a:rPr lang="en-US" sz="2800">
                  <a:solidFill>
                    <a:srgbClr val="FF0000"/>
                  </a:solidFill>
                </a:rPr>
                <a:t>4</a:t>
              </a:r>
            </a:p>
          </p:txBody>
        </p:sp>
        <p:sp>
          <p:nvSpPr>
            <p:cNvPr id="12" name="TextBox 11">
              <a:extLst>
                <a:ext uri="{FF2B5EF4-FFF2-40B4-BE49-F238E27FC236}">
                  <a16:creationId xmlns:a16="http://schemas.microsoft.com/office/drawing/2014/main" id="{7387B737-A851-44BE-B9C6-82CCEDFB283C}"/>
                </a:ext>
              </a:extLst>
            </p:cNvPr>
            <p:cNvSpPr txBox="1"/>
            <p:nvPr/>
          </p:nvSpPr>
          <p:spPr>
            <a:xfrm>
              <a:off x="6685194" y="1642543"/>
              <a:ext cx="325315" cy="523220"/>
            </a:xfrm>
            <a:prstGeom prst="rect">
              <a:avLst/>
            </a:prstGeom>
            <a:noFill/>
          </p:spPr>
          <p:txBody>
            <a:bodyPr wrap="square" rtlCol="0">
              <a:spAutoFit/>
            </a:bodyPr>
            <a:lstStyle/>
            <a:p>
              <a:r>
                <a:rPr lang="en-US" sz="2800">
                  <a:solidFill>
                    <a:srgbClr val="FF0000"/>
                  </a:solidFill>
                </a:rPr>
                <a:t>3</a:t>
              </a:r>
            </a:p>
          </p:txBody>
        </p:sp>
        <p:sp>
          <p:nvSpPr>
            <p:cNvPr id="13" name="TextBox 12">
              <a:extLst>
                <a:ext uri="{FF2B5EF4-FFF2-40B4-BE49-F238E27FC236}">
                  <a16:creationId xmlns:a16="http://schemas.microsoft.com/office/drawing/2014/main" id="{C8133CAB-E2DE-41B6-A24D-08DAD548AA76}"/>
                </a:ext>
              </a:extLst>
            </p:cNvPr>
            <p:cNvSpPr txBox="1"/>
            <p:nvPr/>
          </p:nvSpPr>
          <p:spPr>
            <a:xfrm>
              <a:off x="5425332" y="1670927"/>
              <a:ext cx="325315" cy="523220"/>
            </a:xfrm>
            <a:prstGeom prst="rect">
              <a:avLst/>
            </a:prstGeom>
            <a:noFill/>
          </p:spPr>
          <p:txBody>
            <a:bodyPr wrap="square" rtlCol="0">
              <a:spAutoFit/>
            </a:bodyPr>
            <a:lstStyle/>
            <a:p>
              <a:r>
                <a:rPr lang="en-US" sz="2800">
                  <a:solidFill>
                    <a:srgbClr val="FF0000"/>
                  </a:solidFill>
                </a:rPr>
                <a:t>2</a:t>
              </a:r>
            </a:p>
          </p:txBody>
        </p:sp>
        <p:sp>
          <p:nvSpPr>
            <p:cNvPr id="14" name="TextBox 13">
              <a:extLst>
                <a:ext uri="{FF2B5EF4-FFF2-40B4-BE49-F238E27FC236}">
                  <a16:creationId xmlns:a16="http://schemas.microsoft.com/office/drawing/2014/main" id="{2A3AAFC4-A6B7-4B38-97B5-8B3EC019DBBF}"/>
                </a:ext>
              </a:extLst>
            </p:cNvPr>
            <p:cNvSpPr txBox="1"/>
            <p:nvPr/>
          </p:nvSpPr>
          <p:spPr>
            <a:xfrm>
              <a:off x="5073511" y="973307"/>
              <a:ext cx="325315" cy="523220"/>
            </a:xfrm>
            <a:prstGeom prst="rect">
              <a:avLst/>
            </a:prstGeom>
            <a:noFill/>
          </p:spPr>
          <p:txBody>
            <a:bodyPr wrap="square" rtlCol="0">
              <a:spAutoFit/>
            </a:bodyPr>
            <a:lstStyle/>
            <a:p>
              <a:r>
                <a:rPr lang="en-US" sz="2800">
                  <a:solidFill>
                    <a:srgbClr val="FF0000"/>
                  </a:solidFill>
                </a:rPr>
                <a:t>1</a:t>
              </a:r>
            </a:p>
          </p:txBody>
        </p:sp>
        <p:sp>
          <p:nvSpPr>
            <p:cNvPr id="16" name="TextBox 15">
              <a:extLst>
                <a:ext uri="{FF2B5EF4-FFF2-40B4-BE49-F238E27FC236}">
                  <a16:creationId xmlns:a16="http://schemas.microsoft.com/office/drawing/2014/main" id="{61EA1077-7658-4CE9-BADC-9D6EE5D00729}"/>
                </a:ext>
              </a:extLst>
            </p:cNvPr>
            <p:cNvSpPr txBox="1"/>
            <p:nvPr/>
          </p:nvSpPr>
          <p:spPr>
            <a:xfrm>
              <a:off x="10410826" y="3964205"/>
              <a:ext cx="325315" cy="523220"/>
            </a:xfrm>
            <a:prstGeom prst="rect">
              <a:avLst/>
            </a:prstGeom>
            <a:noFill/>
          </p:spPr>
          <p:txBody>
            <a:bodyPr wrap="square" rtlCol="0">
              <a:spAutoFit/>
            </a:bodyPr>
            <a:lstStyle/>
            <a:p>
              <a:r>
                <a:rPr lang="en-US" sz="2800">
                  <a:solidFill>
                    <a:srgbClr val="FF0000"/>
                  </a:solidFill>
                </a:rPr>
                <a:t>7</a:t>
              </a:r>
            </a:p>
          </p:txBody>
        </p:sp>
      </p:grpSp>
      <p:sp>
        <p:nvSpPr>
          <p:cNvPr id="19" name="TextBox 18">
            <a:extLst>
              <a:ext uri="{FF2B5EF4-FFF2-40B4-BE49-F238E27FC236}">
                <a16:creationId xmlns:a16="http://schemas.microsoft.com/office/drawing/2014/main" id="{E28C9187-75D1-4F99-920B-79883CB40BA0}"/>
              </a:ext>
            </a:extLst>
          </p:cNvPr>
          <p:cNvSpPr txBox="1"/>
          <p:nvPr/>
        </p:nvSpPr>
        <p:spPr>
          <a:xfrm>
            <a:off x="3685735" y="4912556"/>
            <a:ext cx="7749692" cy="1323439"/>
          </a:xfrm>
          <a:prstGeom prst="rect">
            <a:avLst/>
          </a:prstGeom>
          <a:noFill/>
        </p:spPr>
        <p:txBody>
          <a:bodyPr wrap="square" rtlCol="0">
            <a:spAutoFit/>
          </a:bodyPr>
          <a:lstStyle/>
          <a:p>
            <a:r>
              <a:rPr lang="en-US" sz="2000"/>
              <a:t>Si vous ne souhaitez pas que tout ou partie des données de cette enquête soient incluses dans l'ajustement, décochez la case située à côté de "Utiliser la prévalence/ART/incidence dans l'ajustement</a:t>
            </a:r>
          </a:p>
          <a:p>
            <a:endParaRPr lang="en-US" sz="2000"/>
          </a:p>
          <a:p>
            <a:r>
              <a:rPr lang="en-US" sz="2000"/>
              <a:t>Une fois la saisie des enquêtes terminée, cliquez sur le bouton vert "Enregistrer et continuer".</a:t>
            </a:r>
          </a:p>
        </p:txBody>
      </p:sp>
      <p:sp>
        <p:nvSpPr>
          <p:cNvPr id="20" name="TextBox 19">
            <a:extLst>
              <a:ext uri="{FF2B5EF4-FFF2-40B4-BE49-F238E27FC236}">
                <a16:creationId xmlns:a16="http://schemas.microsoft.com/office/drawing/2014/main" id="{DDF8C8F7-B3E4-4C1C-9F45-C07F5AF296E9}"/>
              </a:ext>
            </a:extLst>
          </p:cNvPr>
          <p:cNvSpPr txBox="1"/>
          <p:nvPr/>
        </p:nvSpPr>
        <p:spPr>
          <a:xfrm>
            <a:off x="9434276" y="2995070"/>
            <a:ext cx="325315" cy="523220"/>
          </a:xfrm>
          <a:prstGeom prst="rect">
            <a:avLst/>
          </a:prstGeom>
          <a:noFill/>
        </p:spPr>
        <p:txBody>
          <a:bodyPr wrap="square" rtlCol="0">
            <a:spAutoFit/>
          </a:bodyPr>
          <a:lstStyle/>
          <a:p>
            <a:r>
              <a:rPr lang="en-US" sz="2800">
                <a:solidFill>
                  <a:srgbClr val="FF0000"/>
                </a:solidFill>
              </a:rPr>
              <a:t>6</a:t>
            </a:r>
          </a:p>
        </p:txBody>
      </p:sp>
    </p:spTree>
    <p:extLst>
      <p:ext uri="{BB962C8B-B14F-4D97-AF65-F5344CB8AC3E}">
        <p14:creationId xmlns:p14="http://schemas.microsoft.com/office/powerpoint/2010/main" val="1059110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F3AC1F-BD8D-5A14-2BF4-5058D8F7E24C}"/>
              </a:ext>
            </a:extLst>
          </p:cNvPr>
          <p:cNvPicPr>
            <a:picLocks noChangeAspect="1"/>
          </p:cNvPicPr>
          <p:nvPr/>
        </p:nvPicPr>
        <p:blipFill>
          <a:blip r:embed="rId3"/>
          <a:stretch>
            <a:fillRect/>
          </a:stretch>
        </p:blipFill>
        <p:spPr>
          <a:xfrm>
            <a:off x="3418449" y="520808"/>
            <a:ext cx="8797290" cy="5468586"/>
          </a:xfrm>
          <a:prstGeom prst="rect">
            <a:avLst/>
          </a:prstGeom>
        </p:spPr>
      </p:pic>
      <p:pic>
        <p:nvPicPr>
          <p:cNvPr id="4" name="Picture 3">
            <a:extLst>
              <a:ext uri="{FF2B5EF4-FFF2-40B4-BE49-F238E27FC236}">
                <a16:creationId xmlns:a16="http://schemas.microsoft.com/office/drawing/2014/main" id="{1FFA7452-017C-473D-B0F0-43C103AEF543}"/>
              </a:ext>
            </a:extLst>
          </p:cNvPr>
          <p:cNvPicPr>
            <a:picLocks noChangeAspect="1"/>
          </p:cNvPicPr>
          <p:nvPr/>
        </p:nvPicPr>
        <p:blipFill>
          <a:blip r:embed="rId4"/>
          <a:stretch>
            <a:fillRect/>
          </a:stretch>
        </p:blipFill>
        <p:spPr>
          <a:xfrm>
            <a:off x="4963" y="584770"/>
            <a:ext cx="3413486" cy="248757"/>
          </a:xfrm>
          <a:prstGeom prst="rect">
            <a:avLst/>
          </a:prstGeom>
          <a:ln>
            <a:solidFill>
              <a:schemeClr val="tx1"/>
            </a:solidFill>
          </a:ln>
        </p:spPr>
      </p:pic>
      <p:sp>
        <p:nvSpPr>
          <p:cNvPr id="2" name="Title 1">
            <a:extLst>
              <a:ext uri="{FF2B5EF4-FFF2-40B4-BE49-F238E27FC236}">
                <a16:creationId xmlns:a16="http://schemas.microsoft.com/office/drawing/2014/main" id="{1C242FC6-5A1F-4CB5-986A-F430B4D4D2FA}"/>
              </a:ext>
            </a:extLst>
          </p:cNvPr>
          <p:cNvSpPr>
            <a:spLocks noGrp="1"/>
          </p:cNvSpPr>
          <p:nvPr>
            <p:ph type="title"/>
          </p:nvPr>
        </p:nvSpPr>
        <p:spPr>
          <a:xfrm>
            <a:off x="252919" y="956089"/>
            <a:ext cx="2947482" cy="3666775"/>
          </a:xfrm>
        </p:spPr>
        <p:txBody>
          <a:bodyPr>
            <a:noAutofit/>
          </a:bodyPr>
          <a:lstStyle/>
          <a:p>
            <a:r>
              <a:rPr lang="en-US" sz="2800"/>
              <a:t>Distribuer votre ART dans </a:t>
            </a:r>
            <a:br>
              <a:rPr lang="en-US" sz="2800"/>
            </a:br>
            <a:r>
              <a:rPr lang="en-US" sz="2800"/>
              <a:t>différentes régions</a:t>
            </a:r>
            <a:br>
              <a:rPr lang="en-US" sz="2800"/>
            </a:br>
            <a:br>
              <a:rPr lang="en-US" sz="2800"/>
            </a:br>
            <a:br>
              <a:rPr lang="en-US" sz="2800"/>
            </a:br>
            <a:br>
              <a:rPr lang="en-US" sz="2800"/>
            </a:br>
            <a:br>
              <a:rPr lang="en-US" sz="2800"/>
            </a:br>
            <a:br>
              <a:rPr lang="en-US" sz="2800"/>
            </a:br>
            <a:br>
              <a:rPr lang="en-US" sz="2800"/>
            </a:br>
            <a:endParaRPr lang="en-US" sz="2800"/>
          </a:p>
        </p:txBody>
      </p:sp>
      <p:sp>
        <p:nvSpPr>
          <p:cNvPr id="5" name="TextBox 4">
            <a:extLst>
              <a:ext uri="{FF2B5EF4-FFF2-40B4-BE49-F238E27FC236}">
                <a16:creationId xmlns:a16="http://schemas.microsoft.com/office/drawing/2014/main" id="{75E7E377-8EA2-412A-8C92-266D1CEE6A1A}"/>
              </a:ext>
            </a:extLst>
          </p:cNvPr>
          <p:cNvSpPr txBox="1"/>
          <p:nvPr/>
        </p:nvSpPr>
        <p:spPr>
          <a:xfrm>
            <a:off x="154677" y="2088454"/>
            <a:ext cx="3065108" cy="2862322"/>
          </a:xfrm>
          <a:prstGeom prst="rect">
            <a:avLst/>
          </a:prstGeom>
          <a:noFill/>
        </p:spPr>
        <p:txBody>
          <a:bodyPr wrap="square" rtlCol="0">
            <a:spAutoFit/>
          </a:bodyPr>
          <a:lstStyle/>
          <a:p>
            <a:pPr marL="342900" indent="-342900">
              <a:buFont typeface="+mj-lt"/>
              <a:buAutoNum type="arabicPeriod"/>
            </a:pPr>
            <a:r>
              <a:rPr lang="en-US"/>
              <a:t>Répartir le TAR pour les hommes entre les différentes sous-populations ou régions</a:t>
            </a:r>
          </a:p>
          <a:p>
            <a:pPr marL="342900" indent="-342900">
              <a:buFont typeface="+mj-lt"/>
              <a:buAutoNum type="arabicPeriod"/>
            </a:pPr>
            <a:r>
              <a:rPr lang="en-US"/>
              <a:t>Répétez le processus pour les femmes dans l'onglet suivant</a:t>
            </a:r>
          </a:p>
          <a:p>
            <a:pPr marL="342900" indent="-342900">
              <a:buFont typeface="+mj-lt"/>
              <a:buAutoNum type="arabicPeriod"/>
            </a:pPr>
            <a:r>
              <a:rPr lang="en-US"/>
              <a:t>Assurez-vous que le nombre d'ART restant à attribuer est égal à zéro pour chaque année.</a:t>
            </a:r>
          </a:p>
          <a:p>
            <a:pPr marL="342900" indent="-342900">
              <a:buFont typeface="+mj-lt"/>
              <a:buAutoNum type="arabicPeriod"/>
            </a:pPr>
            <a:r>
              <a:rPr lang="en-US"/>
              <a:t>Cliquez sur "Enregistrer et continuer" pour revenir à Spectrum.</a:t>
            </a:r>
          </a:p>
        </p:txBody>
      </p:sp>
      <p:grpSp>
        <p:nvGrpSpPr>
          <p:cNvPr id="17" name="Group 16">
            <a:extLst>
              <a:ext uri="{FF2B5EF4-FFF2-40B4-BE49-F238E27FC236}">
                <a16:creationId xmlns:a16="http://schemas.microsoft.com/office/drawing/2014/main" id="{972B21DE-7193-4754-AC4A-C8A18C9F1230}"/>
              </a:ext>
            </a:extLst>
          </p:cNvPr>
          <p:cNvGrpSpPr/>
          <p:nvPr/>
        </p:nvGrpSpPr>
        <p:grpSpPr>
          <a:xfrm>
            <a:off x="3847367" y="2088454"/>
            <a:ext cx="6921709" cy="3275720"/>
            <a:chOff x="3762961" y="2013975"/>
            <a:chExt cx="6921709" cy="3275720"/>
          </a:xfrm>
        </p:grpSpPr>
        <p:sp>
          <p:nvSpPr>
            <p:cNvPr id="11" name="TextBox 10">
              <a:extLst>
                <a:ext uri="{FF2B5EF4-FFF2-40B4-BE49-F238E27FC236}">
                  <a16:creationId xmlns:a16="http://schemas.microsoft.com/office/drawing/2014/main" id="{AD13B267-5588-49E2-9011-E43C279EF706}"/>
                </a:ext>
              </a:extLst>
            </p:cNvPr>
            <p:cNvSpPr txBox="1"/>
            <p:nvPr/>
          </p:nvSpPr>
          <p:spPr>
            <a:xfrm>
              <a:off x="10359355" y="4766475"/>
              <a:ext cx="325315" cy="523220"/>
            </a:xfrm>
            <a:prstGeom prst="rect">
              <a:avLst/>
            </a:prstGeom>
            <a:noFill/>
          </p:spPr>
          <p:txBody>
            <a:bodyPr wrap="square" rtlCol="0">
              <a:spAutoFit/>
            </a:bodyPr>
            <a:lstStyle/>
            <a:p>
              <a:r>
                <a:rPr lang="en-US" sz="2800">
                  <a:solidFill>
                    <a:srgbClr val="FF0000"/>
                  </a:solidFill>
                </a:rPr>
                <a:t>4</a:t>
              </a:r>
            </a:p>
          </p:txBody>
        </p:sp>
        <p:sp>
          <p:nvSpPr>
            <p:cNvPr id="12" name="TextBox 11">
              <a:extLst>
                <a:ext uri="{FF2B5EF4-FFF2-40B4-BE49-F238E27FC236}">
                  <a16:creationId xmlns:a16="http://schemas.microsoft.com/office/drawing/2014/main" id="{7387B737-A851-44BE-B9C6-82CCEDFB283C}"/>
                </a:ext>
              </a:extLst>
            </p:cNvPr>
            <p:cNvSpPr txBox="1"/>
            <p:nvPr/>
          </p:nvSpPr>
          <p:spPr>
            <a:xfrm>
              <a:off x="3762961" y="4025165"/>
              <a:ext cx="325315" cy="523220"/>
            </a:xfrm>
            <a:prstGeom prst="rect">
              <a:avLst/>
            </a:prstGeom>
            <a:noFill/>
          </p:spPr>
          <p:txBody>
            <a:bodyPr wrap="square" rtlCol="0">
              <a:spAutoFit/>
            </a:bodyPr>
            <a:lstStyle/>
            <a:p>
              <a:r>
                <a:rPr lang="en-US" sz="2800">
                  <a:solidFill>
                    <a:srgbClr val="FF0000"/>
                  </a:solidFill>
                </a:rPr>
                <a:t>3</a:t>
              </a:r>
            </a:p>
          </p:txBody>
        </p:sp>
        <p:sp>
          <p:nvSpPr>
            <p:cNvPr id="13" name="TextBox 12">
              <a:extLst>
                <a:ext uri="{FF2B5EF4-FFF2-40B4-BE49-F238E27FC236}">
                  <a16:creationId xmlns:a16="http://schemas.microsoft.com/office/drawing/2014/main" id="{C8133CAB-E2DE-41B6-A24D-08DAD548AA76}"/>
                </a:ext>
              </a:extLst>
            </p:cNvPr>
            <p:cNvSpPr txBox="1"/>
            <p:nvPr/>
          </p:nvSpPr>
          <p:spPr>
            <a:xfrm>
              <a:off x="4589208" y="2013975"/>
              <a:ext cx="325315" cy="523220"/>
            </a:xfrm>
            <a:prstGeom prst="rect">
              <a:avLst/>
            </a:prstGeom>
            <a:noFill/>
          </p:spPr>
          <p:txBody>
            <a:bodyPr wrap="square" rtlCol="0">
              <a:spAutoFit/>
            </a:bodyPr>
            <a:lstStyle/>
            <a:p>
              <a:r>
                <a:rPr lang="en-US" sz="2800">
                  <a:solidFill>
                    <a:srgbClr val="FF0000"/>
                  </a:solidFill>
                </a:rPr>
                <a:t>2</a:t>
              </a:r>
            </a:p>
          </p:txBody>
        </p:sp>
        <p:sp>
          <p:nvSpPr>
            <p:cNvPr id="14" name="TextBox 13">
              <a:extLst>
                <a:ext uri="{FF2B5EF4-FFF2-40B4-BE49-F238E27FC236}">
                  <a16:creationId xmlns:a16="http://schemas.microsoft.com/office/drawing/2014/main" id="{2A3AAFC4-A6B7-4B38-97B5-8B3EC019DBBF}"/>
                </a:ext>
              </a:extLst>
            </p:cNvPr>
            <p:cNvSpPr txBox="1"/>
            <p:nvPr/>
          </p:nvSpPr>
          <p:spPr>
            <a:xfrm>
              <a:off x="4466512" y="2988784"/>
              <a:ext cx="325315" cy="523220"/>
            </a:xfrm>
            <a:prstGeom prst="rect">
              <a:avLst/>
            </a:prstGeom>
            <a:noFill/>
          </p:spPr>
          <p:txBody>
            <a:bodyPr wrap="square" rtlCol="0">
              <a:spAutoFit/>
            </a:bodyPr>
            <a:lstStyle/>
            <a:p>
              <a:r>
                <a:rPr lang="en-US" sz="2800">
                  <a:solidFill>
                    <a:srgbClr val="FF0000"/>
                  </a:solidFill>
                </a:rPr>
                <a:t>1</a:t>
              </a:r>
            </a:p>
          </p:txBody>
        </p:sp>
      </p:grpSp>
    </p:spTree>
    <p:extLst>
      <p:ext uri="{BB962C8B-B14F-4D97-AF65-F5344CB8AC3E}">
        <p14:creationId xmlns:p14="http://schemas.microsoft.com/office/powerpoint/2010/main" val="466613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FA7452-017C-473D-B0F0-43C103AEF543}"/>
              </a:ext>
            </a:extLst>
          </p:cNvPr>
          <p:cNvPicPr>
            <a:picLocks noChangeAspect="1"/>
          </p:cNvPicPr>
          <p:nvPr/>
        </p:nvPicPr>
        <p:blipFill>
          <a:blip r:embed="rId3"/>
          <a:stretch>
            <a:fillRect/>
          </a:stretch>
        </p:blipFill>
        <p:spPr>
          <a:xfrm>
            <a:off x="4963" y="584770"/>
            <a:ext cx="3413486" cy="248757"/>
          </a:xfrm>
          <a:prstGeom prst="rect">
            <a:avLst/>
          </a:prstGeom>
          <a:ln>
            <a:solidFill>
              <a:schemeClr val="tx1"/>
            </a:solidFill>
          </a:ln>
        </p:spPr>
      </p:pic>
      <p:sp>
        <p:nvSpPr>
          <p:cNvPr id="2" name="Title 1">
            <a:extLst>
              <a:ext uri="{FF2B5EF4-FFF2-40B4-BE49-F238E27FC236}">
                <a16:creationId xmlns:a16="http://schemas.microsoft.com/office/drawing/2014/main" id="{1C242FC6-5A1F-4CB5-986A-F430B4D4D2FA}"/>
              </a:ext>
            </a:extLst>
          </p:cNvPr>
          <p:cNvSpPr>
            <a:spLocks noGrp="1"/>
          </p:cNvSpPr>
          <p:nvPr>
            <p:ph type="title"/>
          </p:nvPr>
        </p:nvSpPr>
        <p:spPr>
          <a:xfrm>
            <a:off x="252919" y="956089"/>
            <a:ext cx="2947482" cy="5071692"/>
          </a:xfrm>
        </p:spPr>
        <p:txBody>
          <a:bodyPr>
            <a:normAutofit/>
          </a:bodyPr>
          <a:lstStyle/>
          <a:p>
            <a:r>
              <a:rPr lang="en-US" sz="2800"/>
              <a:t>Si l'option "Comparer ART et PVVIH" est cochée, EPP émettra un avertissement si le nombre de personnes sous ART dépasse le nombre de PVVIH dans n'importe quelle sous-population.</a:t>
            </a:r>
            <a:endParaRPr lang="en-US"/>
          </a:p>
        </p:txBody>
      </p:sp>
      <p:grpSp>
        <p:nvGrpSpPr>
          <p:cNvPr id="10" name="Group 9">
            <a:extLst>
              <a:ext uri="{FF2B5EF4-FFF2-40B4-BE49-F238E27FC236}">
                <a16:creationId xmlns:a16="http://schemas.microsoft.com/office/drawing/2014/main" id="{6369AD2E-CCF6-F4C8-5B8C-CA1AC6514FC1}"/>
              </a:ext>
            </a:extLst>
          </p:cNvPr>
          <p:cNvGrpSpPr/>
          <p:nvPr/>
        </p:nvGrpSpPr>
        <p:grpSpPr>
          <a:xfrm>
            <a:off x="3810314" y="280245"/>
            <a:ext cx="7185476" cy="3211690"/>
            <a:chOff x="3581714" y="584770"/>
            <a:chExt cx="7185476" cy="3211690"/>
          </a:xfrm>
        </p:grpSpPr>
        <p:pic>
          <p:nvPicPr>
            <p:cNvPr id="8" name="Picture 7">
              <a:extLst>
                <a:ext uri="{FF2B5EF4-FFF2-40B4-BE49-F238E27FC236}">
                  <a16:creationId xmlns:a16="http://schemas.microsoft.com/office/drawing/2014/main" id="{71A6961D-AFEE-04E8-A8D1-9084D3B0DF1A}"/>
                </a:ext>
              </a:extLst>
            </p:cNvPr>
            <p:cNvPicPr>
              <a:picLocks noChangeAspect="1"/>
            </p:cNvPicPr>
            <p:nvPr/>
          </p:nvPicPr>
          <p:blipFill>
            <a:blip r:embed="rId4"/>
            <a:stretch>
              <a:fillRect/>
            </a:stretch>
          </p:blipFill>
          <p:spPr>
            <a:xfrm>
              <a:off x="3581714" y="584770"/>
              <a:ext cx="7185476" cy="3211690"/>
            </a:xfrm>
            <a:prstGeom prst="rect">
              <a:avLst/>
            </a:prstGeom>
          </p:spPr>
        </p:pic>
        <p:sp>
          <p:nvSpPr>
            <p:cNvPr id="9" name="Rectangle: Rounded Corners 8">
              <a:extLst>
                <a:ext uri="{FF2B5EF4-FFF2-40B4-BE49-F238E27FC236}">
                  <a16:creationId xmlns:a16="http://schemas.microsoft.com/office/drawing/2014/main" id="{C4E9D1EC-22B9-5A67-278B-0DB0F86DBDBF}"/>
                </a:ext>
              </a:extLst>
            </p:cNvPr>
            <p:cNvSpPr/>
            <p:nvPr/>
          </p:nvSpPr>
          <p:spPr>
            <a:xfrm>
              <a:off x="6096000" y="3063240"/>
              <a:ext cx="2621280" cy="579120"/>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93CB7877-19FE-20B7-905B-2B8DD657C0AE}"/>
              </a:ext>
            </a:extLst>
          </p:cNvPr>
          <p:cNvPicPr>
            <a:picLocks noChangeAspect="1"/>
          </p:cNvPicPr>
          <p:nvPr/>
        </p:nvPicPr>
        <p:blipFill>
          <a:blip r:embed="rId5"/>
          <a:stretch>
            <a:fillRect/>
          </a:stretch>
        </p:blipFill>
        <p:spPr>
          <a:xfrm>
            <a:off x="4614987" y="3634855"/>
            <a:ext cx="5336926" cy="2942900"/>
          </a:xfrm>
          <a:prstGeom prst="rect">
            <a:avLst/>
          </a:prstGeom>
        </p:spPr>
      </p:pic>
    </p:spTree>
    <p:extLst>
      <p:ext uri="{BB962C8B-B14F-4D97-AF65-F5344CB8AC3E}">
        <p14:creationId xmlns:p14="http://schemas.microsoft.com/office/powerpoint/2010/main" val="276446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866820-692D-0675-D7FF-B67571CC9881}"/>
              </a:ext>
            </a:extLst>
          </p:cNvPr>
          <p:cNvSpPr>
            <a:spLocks noGrp="1"/>
          </p:cNvSpPr>
          <p:nvPr>
            <p:ph type="title"/>
          </p:nvPr>
        </p:nvSpPr>
        <p:spPr/>
        <p:txBody>
          <a:bodyPr/>
          <a:lstStyle/>
          <a:p>
            <a:r>
              <a:rPr lang="en-US"/>
              <a:t>1. Vue d'ensemble du modèle EPP</a:t>
            </a:r>
          </a:p>
        </p:txBody>
      </p:sp>
      <p:sp>
        <p:nvSpPr>
          <p:cNvPr id="5" name="Text Placeholder 4">
            <a:extLst>
              <a:ext uri="{FF2B5EF4-FFF2-40B4-BE49-F238E27FC236}">
                <a16:creationId xmlns:a16="http://schemas.microsoft.com/office/drawing/2014/main" id="{B2353F3D-7786-7E44-8B96-FF65D3339EC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59259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0EDDA9-1AEB-443F-AC7B-DE5ACC2FB333}"/>
              </a:ext>
            </a:extLst>
          </p:cNvPr>
          <p:cNvPicPr>
            <a:picLocks noChangeAspect="1"/>
          </p:cNvPicPr>
          <p:nvPr/>
        </p:nvPicPr>
        <p:blipFill>
          <a:blip r:embed="rId3"/>
          <a:stretch>
            <a:fillRect/>
          </a:stretch>
        </p:blipFill>
        <p:spPr>
          <a:xfrm>
            <a:off x="3812674" y="901874"/>
            <a:ext cx="7477125" cy="4505325"/>
          </a:xfrm>
          <a:prstGeom prst="rect">
            <a:avLst/>
          </a:prstGeom>
        </p:spPr>
      </p:pic>
      <p:sp>
        <p:nvSpPr>
          <p:cNvPr id="2" name="Title 1">
            <a:extLst>
              <a:ext uri="{FF2B5EF4-FFF2-40B4-BE49-F238E27FC236}">
                <a16:creationId xmlns:a16="http://schemas.microsoft.com/office/drawing/2014/main" id="{0EADF5D6-EFAD-4D77-970C-11003BCDA814}"/>
              </a:ext>
            </a:extLst>
          </p:cNvPr>
          <p:cNvSpPr>
            <a:spLocks noGrp="1"/>
          </p:cNvSpPr>
          <p:nvPr>
            <p:ph type="title"/>
          </p:nvPr>
        </p:nvSpPr>
        <p:spPr/>
        <p:txBody>
          <a:bodyPr/>
          <a:lstStyle/>
          <a:p>
            <a:r>
              <a:rPr lang="en-US"/>
              <a:t>De retour dans Spectrum et prêt à s'adapter à vos données</a:t>
            </a:r>
          </a:p>
        </p:txBody>
      </p:sp>
      <p:sp>
        <p:nvSpPr>
          <p:cNvPr id="3" name="Content Placeholder 2">
            <a:extLst>
              <a:ext uri="{FF2B5EF4-FFF2-40B4-BE49-F238E27FC236}">
                <a16:creationId xmlns:a16="http://schemas.microsoft.com/office/drawing/2014/main" id="{3FCB8128-ED5B-48FF-8537-88365FFDE9C2}"/>
              </a:ext>
            </a:extLst>
          </p:cNvPr>
          <p:cNvSpPr>
            <a:spLocks noGrp="1"/>
          </p:cNvSpPr>
          <p:nvPr>
            <p:ph idx="1"/>
          </p:nvPr>
        </p:nvSpPr>
        <p:spPr>
          <a:xfrm>
            <a:off x="3812674" y="2648876"/>
            <a:ext cx="5162191" cy="2758323"/>
          </a:xfrm>
        </p:spPr>
        <p:txBody>
          <a:bodyPr>
            <a:normAutofit lnSpcReduction="10000"/>
          </a:bodyPr>
          <a:lstStyle/>
          <a:p>
            <a:pPr marL="457200" indent="-457200">
              <a:buFont typeface="+mj-lt"/>
              <a:buAutoNum type="arabicPeriod"/>
            </a:pPr>
            <a:r>
              <a:rPr lang="en-US">
                <a:solidFill>
                  <a:schemeClr val="tx1"/>
                </a:solidFill>
              </a:rPr>
              <a:t>Sélectionnez "Incidence-&gt;Ajustement de courbe (EPP)" dans le spectre.</a:t>
            </a:r>
          </a:p>
          <a:p>
            <a:pPr marL="457200" indent="-457200">
              <a:buFont typeface="+mj-lt"/>
              <a:buAutoNum type="arabicPeriod"/>
            </a:pPr>
            <a:r>
              <a:rPr lang="en-US">
                <a:solidFill>
                  <a:schemeClr val="tx1"/>
                </a:solidFill>
              </a:rPr>
              <a:t>Examinez les données de chaque sous-population avant de procéder à l'ajustement.</a:t>
            </a:r>
          </a:p>
          <a:p>
            <a:pPr marL="457200" indent="-457200">
              <a:buFont typeface="+mj-lt"/>
              <a:buAutoNum type="arabicPeriod"/>
            </a:pPr>
            <a:r>
              <a:rPr lang="en-US">
                <a:solidFill>
                  <a:schemeClr val="tx1"/>
                </a:solidFill>
              </a:rPr>
              <a:t>Sélectionnez le modèle à utiliser pour l'ajustement de chaque projection de sous-population.</a:t>
            </a:r>
          </a:p>
          <a:p>
            <a:pPr marL="457200" indent="-457200">
              <a:buFont typeface="+mj-lt"/>
              <a:buAutoNum type="arabicPeriod"/>
            </a:pPr>
            <a:r>
              <a:rPr lang="en-US">
                <a:solidFill>
                  <a:schemeClr val="tx1"/>
                </a:solidFill>
              </a:rPr>
              <a:t>Cliquez sur "Ajuster tout".</a:t>
            </a:r>
          </a:p>
        </p:txBody>
      </p:sp>
      <p:pic>
        <p:nvPicPr>
          <p:cNvPr id="8" name="Picture 7">
            <a:extLst>
              <a:ext uri="{FF2B5EF4-FFF2-40B4-BE49-F238E27FC236}">
                <a16:creationId xmlns:a16="http://schemas.microsoft.com/office/drawing/2014/main" id="{5A2B467E-22E4-45E7-9792-69F1386EF73C}"/>
              </a:ext>
            </a:extLst>
          </p:cNvPr>
          <p:cNvPicPr>
            <a:picLocks noChangeAspect="1"/>
          </p:cNvPicPr>
          <p:nvPr/>
        </p:nvPicPr>
        <p:blipFill>
          <a:blip r:embed="rId4"/>
          <a:stretch>
            <a:fillRect/>
          </a:stretch>
        </p:blipFill>
        <p:spPr>
          <a:xfrm>
            <a:off x="-1" y="-1"/>
            <a:ext cx="3456289" cy="901875"/>
          </a:xfrm>
          <a:prstGeom prst="rect">
            <a:avLst/>
          </a:prstGeom>
        </p:spPr>
      </p:pic>
    </p:spTree>
    <p:extLst>
      <p:ext uri="{BB962C8B-B14F-4D97-AF65-F5344CB8AC3E}">
        <p14:creationId xmlns:p14="http://schemas.microsoft.com/office/powerpoint/2010/main" val="3142951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F085-50DF-41B1-81B0-65CB780FD6F7}"/>
              </a:ext>
            </a:extLst>
          </p:cNvPr>
          <p:cNvSpPr>
            <a:spLocks noGrp="1"/>
          </p:cNvSpPr>
          <p:nvPr>
            <p:ph type="title"/>
          </p:nvPr>
        </p:nvSpPr>
        <p:spPr>
          <a:xfrm>
            <a:off x="249122" y="862227"/>
            <a:ext cx="2947482" cy="4278486"/>
          </a:xfrm>
        </p:spPr>
        <p:txBody>
          <a:bodyPr>
            <a:normAutofit fontScale="90000"/>
          </a:bodyPr>
          <a:lstStyle/>
          <a:p>
            <a:r>
              <a:rPr lang="en-US"/>
              <a:t>Page du projet EPP : données</a:t>
            </a:r>
            <a:br>
              <a:rPr lang="en-US"/>
            </a:br>
            <a:br>
              <a:rPr lang="en-US"/>
            </a:br>
            <a:br>
              <a:rPr lang="en-US"/>
            </a:br>
            <a:br>
              <a:rPr lang="en-US"/>
            </a:br>
            <a:br>
              <a:rPr lang="en-US"/>
            </a:br>
            <a:br>
              <a:rPr lang="en-US"/>
            </a:br>
            <a:br>
              <a:rPr lang="en-US"/>
            </a:br>
            <a:endParaRPr lang="en-US"/>
          </a:p>
        </p:txBody>
      </p:sp>
      <p:sp>
        <p:nvSpPr>
          <p:cNvPr id="7" name="TextBox 6">
            <a:extLst>
              <a:ext uri="{FF2B5EF4-FFF2-40B4-BE49-F238E27FC236}">
                <a16:creationId xmlns:a16="http://schemas.microsoft.com/office/drawing/2014/main" id="{F137EE3F-2342-4104-817E-0EE9EF95B3F7}"/>
              </a:ext>
            </a:extLst>
          </p:cNvPr>
          <p:cNvSpPr txBox="1"/>
          <p:nvPr/>
        </p:nvSpPr>
        <p:spPr>
          <a:xfrm>
            <a:off x="182929" y="1911634"/>
            <a:ext cx="2859558" cy="4401205"/>
          </a:xfrm>
          <a:prstGeom prst="rect">
            <a:avLst/>
          </a:prstGeom>
          <a:noFill/>
        </p:spPr>
        <p:txBody>
          <a:bodyPr wrap="square" rtlCol="0">
            <a:spAutoFit/>
          </a:bodyPr>
          <a:lstStyle/>
          <a:p>
            <a:r>
              <a:rPr lang="en-US" sz="1600"/>
              <a:t>Quels types de données sont affichés sur cette page ?</a:t>
            </a:r>
          </a:p>
          <a:p>
            <a:pPr marL="342900" indent="-342900">
              <a:buFont typeface="+mj-lt"/>
              <a:buAutoNum type="arabicPeriod"/>
            </a:pPr>
            <a:r>
              <a:rPr lang="en-US" sz="1600"/>
              <a:t>Données d'enquête</a:t>
            </a:r>
          </a:p>
          <a:p>
            <a:pPr marL="342900" indent="-342900">
              <a:buFont typeface="+mj-lt"/>
              <a:buAutoNum type="arabicPeriod"/>
            </a:pPr>
            <a:r>
              <a:rPr lang="en-US" sz="1600"/>
              <a:t>Sites de surveillance sentinelle (HSS ou ANC-SS)</a:t>
            </a:r>
          </a:p>
          <a:p>
            <a:pPr marL="342900" indent="-342900">
              <a:buFont typeface="+mj-lt"/>
              <a:buAutoNum type="arabicPeriod"/>
            </a:pPr>
            <a:r>
              <a:rPr lang="en-US" sz="1600"/>
              <a:t>ANC- RT sites</a:t>
            </a:r>
          </a:p>
          <a:p>
            <a:pPr marL="342900" indent="-342900">
              <a:buFont typeface="+mj-lt"/>
              <a:buAutoNum type="arabicPeriod"/>
            </a:pPr>
            <a:r>
              <a:rPr lang="en-US" sz="1600"/>
              <a:t>Données du recensement ANC-RT</a:t>
            </a:r>
          </a:p>
          <a:p>
            <a:pPr marL="342900" indent="-342900">
              <a:buFont typeface="+mj-lt"/>
              <a:buAutoNum type="arabicPeriod"/>
            </a:pPr>
            <a:endParaRPr lang="en-US" sz="1600"/>
          </a:p>
          <a:p>
            <a:r>
              <a:rPr lang="en-US" sz="1600"/>
              <a:t>Avant d'aller plus loin :</a:t>
            </a:r>
          </a:p>
          <a:p>
            <a:pPr marL="342900" indent="-342900">
              <a:buFont typeface="Arial" panose="020B0604020202020204" pitchFamily="34" charset="0"/>
              <a:buChar char="•"/>
            </a:pPr>
            <a:r>
              <a:rPr lang="en-US" sz="1600"/>
              <a:t>Recherchez les données aberrantes et supprimez-les si nécessaire</a:t>
            </a:r>
          </a:p>
          <a:p>
            <a:pPr marL="342900" indent="-342900">
              <a:buFont typeface="Arial" panose="020B0604020202020204" pitchFamily="34" charset="0"/>
              <a:buChar char="•"/>
            </a:pPr>
            <a:r>
              <a:rPr lang="en-US" sz="1600"/>
              <a:t>Assurez-vous que toutes les données que vous souhaitez ajuster se trouvent ici.</a:t>
            </a:r>
          </a:p>
        </p:txBody>
      </p:sp>
      <p:pic>
        <p:nvPicPr>
          <p:cNvPr id="8" name="Picture 7">
            <a:extLst>
              <a:ext uri="{FF2B5EF4-FFF2-40B4-BE49-F238E27FC236}">
                <a16:creationId xmlns:a16="http://schemas.microsoft.com/office/drawing/2014/main" id="{8D4F0C9F-91E8-495B-A7DE-83396F3ADE44}"/>
              </a:ext>
            </a:extLst>
          </p:cNvPr>
          <p:cNvPicPr>
            <a:picLocks noChangeAspect="1"/>
          </p:cNvPicPr>
          <p:nvPr/>
        </p:nvPicPr>
        <p:blipFill>
          <a:blip r:embed="rId3"/>
          <a:stretch>
            <a:fillRect/>
          </a:stretch>
        </p:blipFill>
        <p:spPr>
          <a:xfrm>
            <a:off x="3562591" y="493720"/>
            <a:ext cx="8446480" cy="5605997"/>
          </a:xfrm>
          <a:prstGeom prst="rect">
            <a:avLst/>
          </a:prstGeom>
        </p:spPr>
      </p:pic>
      <p:pic>
        <p:nvPicPr>
          <p:cNvPr id="9" name="Picture 8">
            <a:extLst>
              <a:ext uri="{FF2B5EF4-FFF2-40B4-BE49-F238E27FC236}">
                <a16:creationId xmlns:a16="http://schemas.microsoft.com/office/drawing/2014/main" id="{49839DD8-48A4-4E1F-8B3A-6316E64C0C25}"/>
              </a:ext>
            </a:extLst>
          </p:cNvPr>
          <p:cNvPicPr>
            <a:picLocks noChangeAspect="1"/>
          </p:cNvPicPr>
          <p:nvPr/>
        </p:nvPicPr>
        <p:blipFill>
          <a:blip r:embed="rId4"/>
          <a:stretch>
            <a:fillRect/>
          </a:stretch>
        </p:blipFill>
        <p:spPr>
          <a:xfrm>
            <a:off x="0" y="493720"/>
            <a:ext cx="3445727" cy="261400"/>
          </a:xfrm>
          <a:prstGeom prst="rect">
            <a:avLst/>
          </a:prstGeom>
        </p:spPr>
      </p:pic>
      <p:sp>
        <p:nvSpPr>
          <p:cNvPr id="6" name="TextBox 5">
            <a:extLst>
              <a:ext uri="{FF2B5EF4-FFF2-40B4-BE49-F238E27FC236}">
                <a16:creationId xmlns:a16="http://schemas.microsoft.com/office/drawing/2014/main" id="{B648EC5E-FE9F-4BBE-8197-0D3D04A67A41}"/>
              </a:ext>
            </a:extLst>
          </p:cNvPr>
          <p:cNvSpPr txBox="1"/>
          <p:nvPr/>
        </p:nvSpPr>
        <p:spPr>
          <a:xfrm>
            <a:off x="8269107" y="3162818"/>
            <a:ext cx="325315" cy="523220"/>
          </a:xfrm>
          <a:prstGeom prst="rect">
            <a:avLst/>
          </a:prstGeom>
          <a:noFill/>
        </p:spPr>
        <p:txBody>
          <a:bodyPr wrap="square" rtlCol="0">
            <a:spAutoFit/>
          </a:bodyPr>
          <a:lstStyle/>
          <a:p>
            <a:r>
              <a:rPr lang="en-US" sz="2800">
                <a:solidFill>
                  <a:srgbClr val="FF0000"/>
                </a:solidFill>
              </a:rPr>
              <a:t>1</a:t>
            </a:r>
          </a:p>
        </p:txBody>
      </p:sp>
      <p:sp>
        <p:nvSpPr>
          <p:cNvPr id="10" name="TextBox 9">
            <a:extLst>
              <a:ext uri="{FF2B5EF4-FFF2-40B4-BE49-F238E27FC236}">
                <a16:creationId xmlns:a16="http://schemas.microsoft.com/office/drawing/2014/main" id="{A4829414-3A74-48E6-B582-2F296703D05E}"/>
              </a:ext>
            </a:extLst>
          </p:cNvPr>
          <p:cNvSpPr txBox="1"/>
          <p:nvPr/>
        </p:nvSpPr>
        <p:spPr>
          <a:xfrm>
            <a:off x="9657506" y="3162818"/>
            <a:ext cx="325315" cy="523220"/>
          </a:xfrm>
          <a:prstGeom prst="rect">
            <a:avLst/>
          </a:prstGeom>
          <a:noFill/>
        </p:spPr>
        <p:txBody>
          <a:bodyPr wrap="square" rtlCol="0">
            <a:spAutoFit/>
          </a:bodyPr>
          <a:lstStyle/>
          <a:p>
            <a:r>
              <a:rPr lang="en-US" sz="2800">
                <a:solidFill>
                  <a:srgbClr val="8E008E"/>
                </a:solidFill>
              </a:rPr>
              <a:t>4</a:t>
            </a:r>
          </a:p>
        </p:txBody>
      </p:sp>
      <p:sp>
        <p:nvSpPr>
          <p:cNvPr id="11" name="TextBox 10">
            <a:extLst>
              <a:ext uri="{FF2B5EF4-FFF2-40B4-BE49-F238E27FC236}">
                <a16:creationId xmlns:a16="http://schemas.microsoft.com/office/drawing/2014/main" id="{D1FFF20B-13A9-4132-91F2-C2FEFE6AF797}"/>
              </a:ext>
            </a:extLst>
          </p:cNvPr>
          <p:cNvSpPr txBox="1"/>
          <p:nvPr/>
        </p:nvSpPr>
        <p:spPr>
          <a:xfrm>
            <a:off x="9410250" y="2362698"/>
            <a:ext cx="325315" cy="523220"/>
          </a:xfrm>
          <a:prstGeom prst="rect">
            <a:avLst/>
          </a:prstGeom>
          <a:noFill/>
        </p:spPr>
        <p:txBody>
          <a:bodyPr wrap="square" rtlCol="0">
            <a:spAutoFit/>
          </a:bodyPr>
          <a:lstStyle/>
          <a:p>
            <a:r>
              <a:rPr lang="en-US" sz="2800">
                <a:solidFill>
                  <a:srgbClr val="FF11FF"/>
                </a:solidFill>
              </a:rPr>
              <a:t>3</a:t>
            </a:r>
          </a:p>
        </p:txBody>
      </p:sp>
      <p:sp>
        <p:nvSpPr>
          <p:cNvPr id="12" name="TextBox 11">
            <a:extLst>
              <a:ext uri="{FF2B5EF4-FFF2-40B4-BE49-F238E27FC236}">
                <a16:creationId xmlns:a16="http://schemas.microsoft.com/office/drawing/2014/main" id="{C43B2203-DE6B-498C-9B41-268F3FDCC307}"/>
              </a:ext>
            </a:extLst>
          </p:cNvPr>
          <p:cNvSpPr txBox="1"/>
          <p:nvPr/>
        </p:nvSpPr>
        <p:spPr>
          <a:xfrm>
            <a:off x="7623173" y="1400926"/>
            <a:ext cx="325315" cy="523220"/>
          </a:xfrm>
          <a:prstGeom prst="rect">
            <a:avLst/>
          </a:prstGeom>
          <a:noFill/>
        </p:spPr>
        <p:txBody>
          <a:bodyPr wrap="square" rtlCol="0">
            <a:spAutoFit/>
          </a:bodyPr>
          <a:lstStyle/>
          <a:p>
            <a:r>
              <a:rPr lang="en-US" sz="2800">
                <a:solidFill>
                  <a:schemeClr val="accent3">
                    <a:lumMod val="75000"/>
                  </a:schemeClr>
                </a:solidFill>
              </a:rPr>
              <a:t>2</a:t>
            </a:r>
          </a:p>
        </p:txBody>
      </p:sp>
      <p:sp>
        <p:nvSpPr>
          <p:cNvPr id="3" name="TextBox 2">
            <a:extLst>
              <a:ext uri="{FF2B5EF4-FFF2-40B4-BE49-F238E27FC236}">
                <a16:creationId xmlns:a16="http://schemas.microsoft.com/office/drawing/2014/main" id="{3E3C15A3-E628-4669-99E7-12E09F57831C}"/>
              </a:ext>
            </a:extLst>
          </p:cNvPr>
          <p:cNvSpPr txBox="1"/>
          <p:nvPr/>
        </p:nvSpPr>
        <p:spPr>
          <a:xfrm>
            <a:off x="3445727" y="6108474"/>
            <a:ext cx="5241244" cy="461665"/>
          </a:xfrm>
          <a:prstGeom prst="rect">
            <a:avLst/>
          </a:prstGeom>
          <a:noFill/>
        </p:spPr>
        <p:txBody>
          <a:bodyPr wrap="square" rtlCol="0">
            <a:spAutoFit/>
          </a:bodyPr>
          <a:lstStyle/>
          <a:p>
            <a:r>
              <a:rPr lang="en-US" sz="1200"/>
              <a:t>Si des enquêtes manquent, consultez la page Enquêtes : </a:t>
            </a:r>
          </a:p>
          <a:p>
            <a:r>
              <a:rPr lang="en-US" sz="1200"/>
              <a:t>S'il n'y a pas de données de recensement, consultez la page Données sur le VIH : </a:t>
            </a:r>
          </a:p>
        </p:txBody>
      </p:sp>
      <p:pic>
        <p:nvPicPr>
          <p:cNvPr id="4" name="Picture 3">
            <a:extLst>
              <a:ext uri="{FF2B5EF4-FFF2-40B4-BE49-F238E27FC236}">
                <a16:creationId xmlns:a16="http://schemas.microsoft.com/office/drawing/2014/main" id="{AF85E71E-68BD-427D-BF44-DDD298308ED1}"/>
              </a:ext>
            </a:extLst>
          </p:cNvPr>
          <p:cNvPicPr>
            <a:picLocks noChangeAspect="1"/>
          </p:cNvPicPr>
          <p:nvPr/>
        </p:nvPicPr>
        <p:blipFill>
          <a:blip r:embed="rId5"/>
          <a:stretch>
            <a:fillRect/>
          </a:stretch>
        </p:blipFill>
        <p:spPr>
          <a:xfrm>
            <a:off x="7286906" y="6165880"/>
            <a:ext cx="2420596" cy="221888"/>
          </a:xfrm>
          <a:prstGeom prst="rect">
            <a:avLst/>
          </a:prstGeom>
        </p:spPr>
      </p:pic>
      <p:pic>
        <p:nvPicPr>
          <p:cNvPr id="5" name="Picture 4">
            <a:extLst>
              <a:ext uri="{FF2B5EF4-FFF2-40B4-BE49-F238E27FC236}">
                <a16:creationId xmlns:a16="http://schemas.microsoft.com/office/drawing/2014/main" id="{8FA4FCA5-E100-4843-A065-0C5041263DD1}"/>
              </a:ext>
            </a:extLst>
          </p:cNvPr>
          <p:cNvPicPr>
            <a:picLocks noChangeAspect="1"/>
          </p:cNvPicPr>
          <p:nvPr/>
        </p:nvPicPr>
        <p:blipFill>
          <a:blip r:embed="rId6"/>
          <a:stretch>
            <a:fillRect/>
          </a:stretch>
        </p:blipFill>
        <p:spPr>
          <a:xfrm>
            <a:off x="7257206" y="6410536"/>
            <a:ext cx="2400300" cy="390525"/>
          </a:xfrm>
          <a:prstGeom prst="rect">
            <a:avLst/>
          </a:prstGeom>
        </p:spPr>
      </p:pic>
    </p:spTree>
    <p:extLst>
      <p:ext uri="{BB962C8B-B14F-4D97-AF65-F5344CB8AC3E}">
        <p14:creationId xmlns:p14="http://schemas.microsoft.com/office/powerpoint/2010/main" val="2256308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F085-50DF-41B1-81B0-65CB780FD6F7}"/>
              </a:ext>
            </a:extLst>
          </p:cNvPr>
          <p:cNvSpPr>
            <a:spLocks noGrp="1"/>
          </p:cNvSpPr>
          <p:nvPr>
            <p:ph type="title"/>
          </p:nvPr>
        </p:nvSpPr>
        <p:spPr/>
        <p:txBody>
          <a:bodyPr>
            <a:normAutofit fontScale="90000"/>
          </a:bodyPr>
          <a:lstStyle/>
          <a:p>
            <a:r>
              <a:rPr lang="en-US"/>
              <a:t>Page du projet EPP : ajustement</a:t>
            </a:r>
            <a:br>
              <a:rPr lang="en-US"/>
            </a:br>
            <a:br>
              <a:rPr lang="en-US"/>
            </a:br>
            <a:br>
              <a:rPr lang="en-US"/>
            </a:br>
            <a:br>
              <a:rPr lang="en-US"/>
            </a:br>
            <a:br>
              <a:rPr lang="en-US"/>
            </a:br>
            <a:br>
              <a:rPr lang="en-US"/>
            </a:br>
            <a:br>
              <a:rPr lang="en-US"/>
            </a:br>
            <a:endParaRPr lang="en-US"/>
          </a:p>
        </p:txBody>
      </p:sp>
      <p:sp>
        <p:nvSpPr>
          <p:cNvPr id="7" name="TextBox 6">
            <a:extLst>
              <a:ext uri="{FF2B5EF4-FFF2-40B4-BE49-F238E27FC236}">
                <a16:creationId xmlns:a16="http://schemas.microsoft.com/office/drawing/2014/main" id="{F137EE3F-2342-4104-817E-0EE9EF95B3F7}"/>
              </a:ext>
            </a:extLst>
          </p:cNvPr>
          <p:cNvSpPr txBox="1"/>
          <p:nvPr/>
        </p:nvSpPr>
        <p:spPr>
          <a:xfrm>
            <a:off x="136055" y="2362698"/>
            <a:ext cx="2859558" cy="3662541"/>
          </a:xfrm>
          <a:prstGeom prst="rect">
            <a:avLst/>
          </a:prstGeom>
          <a:noFill/>
        </p:spPr>
        <p:txBody>
          <a:bodyPr wrap="square" rtlCol="0">
            <a:spAutoFit/>
          </a:bodyPr>
          <a:lstStyle/>
          <a:p>
            <a:r>
              <a:rPr lang="en-US" sz="1600"/>
              <a:t>Pour chaque sous-population</a:t>
            </a:r>
          </a:p>
          <a:p>
            <a:pPr marL="342900" indent="-342900">
              <a:buFont typeface="+mj-lt"/>
              <a:buAutoNum type="arabicPeriod"/>
            </a:pPr>
            <a:r>
              <a:rPr lang="en-US" sz="1600"/>
              <a:t>Cliquez sur la sous-population dans la structure épidémique nationale.</a:t>
            </a:r>
          </a:p>
          <a:p>
            <a:pPr marL="342900" indent="-342900">
              <a:buFont typeface="+mj-lt"/>
              <a:buAutoNum type="arabicPeriod"/>
            </a:pPr>
            <a:r>
              <a:rPr lang="en-US" sz="1600"/>
              <a:t>Sélectionnez un modèle </a:t>
            </a:r>
          </a:p>
          <a:p>
            <a:pPr marL="342900" indent="-342900">
              <a:buFont typeface="+mj-lt"/>
              <a:buAutoNum type="arabicPeriod"/>
            </a:pPr>
            <a:r>
              <a:rPr lang="en-US" sz="1600"/>
              <a:t>Pour une projection nationale</a:t>
            </a:r>
          </a:p>
          <a:p>
            <a:r>
              <a:rPr lang="en-US" sz="1600"/>
              <a:t>Après avoir complété ce</a:t>
            </a:r>
          </a:p>
          <a:p>
            <a:pPr marL="342900" indent="-342900">
              <a:buFont typeface="+mj-lt"/>
              <a:buAutoNum type="arabicPeriod" startAt="4"/>
            </a:pPr>
            <a:r>
              <a:rPr lang="en-US" sz="1600"/>
              <a:t>Cliquez sur "Ajuster tout".</a:t>
            </a:r>
          </a:p>
          <a:p>
            <a:pPr marL="342900" indent="-342900">
              <a:buFont typeface="+mj-lt"/>
              <a:buAutoNum type="arabicPeriod" startAt="4"/>
            </a:pPr>
            <a:r>
              <a:rPr lang="en-US" sz="1600"/>
              <a:t>Lorsque le montage est terminé, cliquez sur "Enregistrer tout".</a:t>
            </a:r>
          </a:p>
          <a:p>
            <a:endParaRPr lang="en-US" sz="1600"/>
          </a:p>
        </p:txBody>
      </p:sp>
      <p:pic>
        <p:nvPicPr>
          <p:cNvPr id="8" name="Picture 7">
            <a:extLst>
              <a:ext uri="{FF2B5EF4-FFF2-40B4-BE49-F238E27FC236}">
                <a16:creationId xmlns:a16="http://schemas.microsoft.com/office/drawing/2014/main" id="{8D4F0C9F-91E8-495B-A7DE-83396F3ADE44}"/>
              </a:ext>
            </a:extLst>
          </p:cNvPr>
          <p:cNvPicPr>
            <a:picLocks noChangeAspect="1"/>
          </p:cNvPicPr>
          <p:nvPr/>
        </p:nvPicPr>
        <p:blipFill>
          <a:blip r:embed="rId3"/>
          <a:stretch>
            <a:fillRect/>
          </a:stretch>
        </p:blipFill>
        <p:spPr>
          <a:xfrm>
            <a:off x="3562591" y="493720"/>
            <a:ext cx="8480084" cy="5628300"/>
          </a:xfrm>
          <a:prstGeom prst="rect">
            <a:avLst/>
          </a:prstGeom>
        </p:spPr>
      </p:pic>
      <p:pic>
        <p:nvPicPr>
          <p:cNvPr id="9" name="Picture 8">
            <a:extLst>
              <a:ext uri="{FF2B5EF4-FFF2-40B4-BE49-F238E27FC236}">
                <a16:creationId xmlns:a16="http://schemas.microsoft.com/office/drawing/2014/main" id="{49839DD8-48A4-4E1F-8B3A-6316E64C0C25}"/>
              </a:ext>
            </a:extLst>
          </p:cNvPr>
          <p:cNvPicPr>
            <a:picLocks noChangeAspect="1"/>
          </p:cNvPicPr>
          <p:nvPr/>
        </p:nvPicPr>
        <p:blipFill>
          <a:blip r:embed="rId4"/>
          <a:stretch>
            <a:fillRect/>
          </a:stretch>
        </p:blipFill>
        <p:spPr>
          <a:xfrm>
            <a:off x="0" y="493720"/>
            <a:ext cx="3445727" cy="261400"/>
          </a:xfrm>
          <a:prstGeom prst="rect">
            <a:avLst/>
          </a:prstGeom>
        </p:spPr>
      </p:pic>
      <p:sp>
        <p:nvSpPr>
          <p:cNvPr id="10" name="TextBox 9">
            <a:extLst>
              <a:ext uri="{FF2B5EF4-FFF2-40B4-BE49-F238E27FC236}">
                <a16:creationId xmlns:a16="http://schemas.microsoft.com/office/drawing/2014/main" id="{4F3911DD-7D81-4E09-A765-61AE8325D4F4}"/>
              </a:ext>
            </a:extLst>
          </p:cNvPr>
          <p:cNvSpPr txBox="1"/>
          <p:nvPr/>
        </p:nvSpPr>
        <p:spPr>
          <a:xfrm>
            <a:off x="11213029" y="1032935"/>
            <a:ext cx="325315" cy="523220"/>
          </a:xfrm>
          <a:prstGeom prst="rect">
            <a:avLst/>
          </a:prstGeom>
          <a:noFill/>
        </p:spPr>
        <p:txBody>
          <a:bodyPr wrap="square" rtlCol="0">
            <a:spAutoFit/>
          </a:bodyPr>
          <a:lstStyle/>
          <a:p>
            <a:r>
              <a:rPr lang="en-US" sz="2800">
                <a:solidFill>
                  <a:srgbClr val="FF0000"/>
                </a:solidFill>
              </a:rPr>
              <a:t>1</a:t>
            </a:r>
          </a:p>
        </p:txBody>
      </p:sp>
      <p:sp>
        <p:nvSpPr>
          <p:cNvPr id="11" name="TextBox 10">
            <a:extLst>
              <a:ext uri="{FF2B5EF4-FFF2-40B4-BE49-F238E27FC236}">
                <a16:creationId xmlns:a16="http://schemas.microsoft.com/office/drawing/2014/main" id="{D4F40A54-DBC9-4D9C-A0FE-632A0C6672BD}"/>
              </a:ext>
            </a:extLst>
          </p:cNvPr>
          <p:cNvSpPr txBox="1"/>
          <p:nvPr/>
        </p:nvSpPr>
        <p:spPr>
          <a:xfrm>
            <a:off x="4299273" y="1294545"/>
            <a:ext cx="325315" cy="523220"/>
          </a:xfrm>
          <a:prstGeom prst="rect">
            <a:avLst/>
          </a:prstGeom>
          <a:noFill/>
        </p:spPr>
        <p:txBody>
          <a:bodyPr wrap="square" rtlCol="0">
            <a:spAutoFit/>
          </a:bodyPr>
          <a:lstStyle/>
          <a:p>
            <a:r>
              <a:rPr lang="en-US" sz="2800">
                <a:solidFill>
                  <a:srgbClr val="FF0000"/>
                </a:solidFill>
              </a:rPr>
              <a:t>2</a:t>
            </a:r>
          </a:p>
        </p:txBody>
      </p:sp>
      <p:sp>
        <p:nvSpPr>
          <p:cNvPr id="12" name="TextBox 11">
            <a:extLst>
              <a:ext uri="{FF2B5EF4-FFF2-40B4-BE49-F238E27FC236}">
                <a16:creationId xmlns:a16="http://schemas.microsoft.com/office/drawing/2014/main" id="{F706815F-D771-43DA-A7B3-4C45D4C94307}"/>
              </a:ext>
            </a:extLst>
          </p:cNvPr>
          <p:cNvSpPr txBox="1"/>
          <p:nvPr/>
        </p:nvSpPr>
        <p:spPr>
          <a:xfrm>
            <a:off x="5247126" y="2362698"/>
            <a:ext cx="325315" cy="523220"/>
          </a:xfrm>
          <a:prstGeom prst="rect">
            <a:avLst/>
          </a:prstGeom>
          <a:noFill/>
        </p:spPr>
        <p:txBody>
          <a:bodyPr wrap="square" rtlCol="0">
            <a:spAutoFit/>
          </a:bodyPr>
          <a:lstStyle/>
          <a:p>
            <a:r>
              <a:rPr lang="en-US" sz="2800">
                <a:solidFill>
                  <a:srgbClr val="FF0000"/>
                </a:solidFill>
              </a:rPr>
              <a:t>3</a:t>
            </a:r>
          </a:p>
        </p:txBody>
      </p:sp>
      <p:sp>
        <p:nvSpPr>
          <p:cNvPr id="13" name="TextBox 12">
            <a:extLst>
              <a:ext uri="{FF2B5EF4-FFF2-40B4-BE49-F238E27FC236}">
                <a16:creationId xmlns:a16="http://schemas.microsoft.com/office/drawing/2014/main" id="{9109C88B-D453-468C-A78D-FF324D3D381A}"/>
              </a:ext>
            </a:extLst>
          </p:cNvPr>
          <p:cNvSpPr txBox="1"/>
          <p:nvPr/>
        </p:nvSpPr>
        <p:spPr>
          <a:xfrm>
            <a:off x="5572441" y="1467833"/>
            <a:ext cx="325315" cy="523220"/>
          </a:xfrm>
          <a:prstGeom prst="rect">
            <a:avLst/>
          </a:prstGeom>
          <a:noFill/>
        </p:spPr>
        <p:txBody>
          <a:bodyPr wrap="square" rtlCol="0">
            <a:spAutoFit/>
          </a:bodyPr>
          <a:lstStyle/>
          <a:p>
            <a:r>
              <a:rPr lang="en-US" sz="2800">
                <a:solidFill>
                  <a:srgbClr val="FF0000"/>
                </a:solidFill>
              </a:rPr>
              <a:t>4</a:t>
            </a:r>
          </a:p>
        </p:txBody>
      </p:sp>
      <p:sp>
        <p:nvSpPr>
          <p:cNvPr id="14" name="TextBox 13">
            <a:extLst>
              <a:ext uri="{FF2B5EF4-FFF2-40B4-BE49-F238E27FC236}">
                <a16:creationId xmlns:a16="http://schemas.microsoft.com/office/drawing/2014/main" id="{AD084567-C6A3-4841-90D6-9780993F290D}"/>
              </a:ext>
            </a:extLst>
          </p:cNvPr>
          <p:cNvSpPr txBox="1"/>
          <p:nvPr/>
        </p:nvSpPr>
        <p:spPr>
          <a:xfrm>
            <a:off x="10261459" y="5463410"/>
            <a:ext cx="325315" cy="523220"/>
          </a:xfrm>
          <a:prstGeom prst="rect">
            <a:avLst/>
          </a:prstGeom>
          <a:noFill/>
        </p:spPr>
        <p:txBody>
          <a:bodyPr wrap="square" rtlCol="0">
            <a:spAutoFit/>
          </a:bodyPr>
          <a:lstStyle/>
          <a:p>
            <a:r>
              <a:rPr lang="en-US" sz="2800">
                <a:solidFill>
                  <a:srgbClr val="FF0000"/>
                </a:solidFill>
              </a:rPr>
              <a:t>5</a:t>
            </a:r>
          </a:p>
        </p:txBody>
      </p:sp>
    </p:spTree>
    <p:extLst>
      <p:ext uri="{BB962C8B-B14F-4D97-AF65-F5344CB8AC3E}">
        <p14:creationId xmlns:p14="http://schemas.microsoft.com/office/powerpoint/2010/main" val="2739463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F085-50DF-41B1-81B0-65CB780FD6F7}"/>
              </a:ext>
            </a:extLst>
          </p:cNvPr>
          <p:cNvSpPr>
            <a:spLocks noGrp="1"/>
          </p:cNvSpPr>
          <p:nvPr>
            <p:ph type="title"/>
          </p:nvPr>
        </p:nvSpPr>
        <p:spPr>
          <a:xfrm>
            <a:off x="249122" y="722115"/>
            <a:ext cx="2947482" cy="4601183"/>
          </a:xfrm>
        </p:spPr>
        <p:txBody>
          <a:bodyPr/>
          <a:lstStyle/>
          <a:p>
            <a:r>
              <a:rPr lang="en-US"/>
              <a:t>Page du projet EPP : résultats</a:t>
            </a:r>
            <a:br>
              <a:rPr lang="en-US"/>
            </a:br>
            <a:br>
              <a:rPr lang="en-US"/>
            </a:br>
            <a:br>
              <a:rPr lang="en-US"/>
            </a:br>
            <a:br>
              <a:rPr lang="en-US"/>
            </a:br>
            <a:br>
              <a:rPr lang="en-US"/>
            </a:br>
            <a:br>
              <a:rPr lang="en-US"/>
            </a:br>
            <a:br>
              <a:rPr lang="en-US"/>
            </a:br>
            <a:endParaRPr lang="en-US"/>
          </a:p>
        </p:txBody>
      </p:sp>
      <p:sp>
        <p:nvSpPr>
          <p:cNvPr id="7" name="TextBox 6">
            <a:extLst>
              <a:ext uri="{FF2B5EF4-FFF2-40B4-BE49-F238E27FC236}">
                <a16:creationId xmlns:a16="http://schemas.microsoft.com/office/drawing/2014/main" id="{F137EE3F-2342-4104-817E-0EE9EF95B3F7}"/>
              </a:ext>
            </a:extLst>
          </p:cNvPr>
          <p:cNvSpPr txBox="1"/>
          <p:nvPr/>
        </p:nvSpPr>
        <p:spPr>
          <a:xfrm>
            <a:off x="-23830" y="1953989"/>
            <a:ext cx="3376935" cy="4247317"/>
          </a:xfrm>
          <a:prstGeom prst="rect">
            <a:avLst/>
          </a:prstGeom>
          <a:noFill/>
        </p:spPr>
        <p:txBody>
          <a:bodyPr wrap="square" rtlCol="0">
            <a:spAutoFit/>
          </a:bodyPr>
          <a:lstStyle/>
          <a:p>
            <a:r>
              <a:rPr lang="en-US"/>
              <a:t>L'affichage des résultats indique</a:t>
            </a:r>
          </a:p>
          <a:p>
            <a:endParaRPr lang="en-US"/>
          </a:p>
          <a:p>
            <a:pPr marL="342900" indent="-342900">
              <a:buFont typeface="+mj-lt"/>
              <a:buAutoNum type="arabicPeriod"/>
            </a:pPr>
            <a:r>
              <a:rPr lang="en-US"/>
              <a:t>Ajustement bayésien de la prévalence médiane (courbe rouge)</a:t>
            </a:r>
          </a:p>
          <a:p>
            <a:pPr marL="342900" indent="-342900">
              <a:buFont typeface="+mj-lt"/>
              <a:buAutoNum type="arabicPeriod"/>
            </a:pPr>
            <a:r>
              <a:rPr lang="en-US"/>
              <a:t>Médianes bayésiennes annuelles (croix rouge)</a:t>
            </a:r>
          </a:p>
          <a:p>
            <a:pPr marL="342900" indent="-342900">
              <a:buFont typeface="+mj-lt"/>
              <a:buAutoNum type="arabicPeriod"/>
            </a:pPr>
            <a:r>
              <a:rPr lang="en-US"/>
              <a:t>Intervalles de confiance à 95% (courbes bleues en pointillés)</a:t>
            </a:r>
          </a:p>
          <a:p>
            <a:pPr marL="342900" indent="-342900">
              <a:buFont typeface="+mj-lt"/>
              <a:buAutoNum type="arabicPeriod"/>
            </a:pPr>
            <a:r>
              <a:rPr lang="en-US"/>
              <a:t>Courbes uniques adaptées aux données (courbes en gris clair)</a:t>
            </a:r>
          </a:p>
          <a:p>
            <a:pPr marL="342900" indent="-342900">
              <a:buFont typeface="+mj-lt"/>
              <a:buAutoNum type="arabicPeriod"/>
            </a:pPr>
            <a:r>
              <a:rPr lang="en-US"/>
              <a:t>Ajustement de la prévalence des CPN (courbe verte)</a:t>
            </a:r>
          </a:p>
          <a:p>
            <a:endParaRPr lang="en-US"/>
          </a:p>
        </p:txBody>
      </p:sp>
      <p:pic>
        <p:nvPicPr>
          <p:cNvPr id="9" name="Picture 8">
            <a:extLst>
              <a:ext uri="{FF2B5EF4-FFF2-40B4-BE49-F238E27FC236}">
                <a16:creationId xmlns:a16="http://schemas.microsoft.com/office/drawing/2014/main" id="{49839DD8-48A4-4E1F-8B3A-6316E64C0C25}"/>
              </a:ext>
            </a:extLst>
          </p:cNvPr>
          <p:cNvPicPr>
            <a:picLocks noChangeAspect="1"/>
          </p:cNvPicPr>
          <p:nvPr/>
        </p:nvPicPr>
        <p:blipFill>
          <a:blip r:embed="rId3"/>
          <a:stretch>
            <a:fillRect/>
          </a:stretch>
        </p:blipFill>
        <p:spPr>
          <a:xfrm>
            <a:off x="0" y="493720"/>
            <a:ext cx="3445727" cy="261400"/>
          </a:xfrm>
          <a:prstGeom prst="rect">
            <a:avLst/>
          </a:prstGeom>
        </p:spPr>
      </p:pic>
      <p:grpSp>
        <p:nvGrpSpPr>
          <p:cNvPr id="31" name="Group 30">
            <a:extLst>
              <a:ext uri="{FF2B5EF4-FFF2-40B4-BE49-F238E27FC236}">
                <a16:creationId xmlns:a16="http://schemas.microsoft.com/office/drawing/2014/main" id="{5B5A8D9C-BEA6-484F-A1CE-485CA9F585EC}"/>
              </a:ext>
            </a:extLst>
          </p:cNvPr>
          <p:cNvGrpSpPr/>
          <p:nvPr/>
        </p:nvGrpSpPr>
        <p:grpSpPr>
          <a:xfrm>
            <a:off x="4333364" y="577235"/>
            <a:ext cx="5501634" cy="5703529"/>
            <a:chOff x="4516244" y="421797"/>
            <a:chExt cx="5501634" cy="5703529"/>
          </a:xfrm>
        </p:grpSpPr>
        <p:pic>
          <p:nvPicPr>
            <p:cNvPr id="4" name="Picture 3">
              <a:extLst>
                <a:ext uri="{FF2B5EF4-FFF2-40B4-BE49-F238E27FC236}">
                  <a16:creationId xmlns:a16="http://schemas.microsoft.com/office/drawing/2014/main" id="{3B17CD8F-BD05-4F11-864F-BC09DC5B22BC}"/>
                </a:ext>
              </a:extLst>
            </p:cNvPr>
            <p:cNvPicPr>
              <a:picLocks noChangeAspect="1"/>
            </p:cNvPicPr>
            <p:nvPr/>
          </p:nvPicPr>
          <p:blipFill>
            <a:blip r:embed="rId4"/>
            <a:stretch>
              <a:fillRect/>
            </a:stretch>
          </p:blipFill>
          <p:spPr>
            <a:xfrm>
              <a:off x="4516244" y="421797"/>
              <a:ext cx="5501634" cy="5703529"/>
            </a:xfrm>
            <a:prstGeom prst="rect">
              <a:avLst/>
            </a:prstGeom>
          </p:spPr>
        </p:pic>
        <p:sp>
          <p:nvSpPr>
            <p:cNvPr id="10" name="TextBox 9">
              <a:extLst>
                <a:ext uri="{FF2B5EF4-FFF2-40B4-BE49-F238E27FC236}">
                  <a16:creationId xmlns:a16="http://schemas.microsoft.com/office/drawing/2014/main" id="{4F3911DD-7D81-4E09-A765-61AE8325D4F4}"/>
                </a:ext>
              </a:extLst>
            </p:cNvPr>
            <p:cNvSpPr txBox="1"/>
            <p:nvPr/>
          </p:nvSpPr>
          <p:spPr>
            <a:xfrm>
              <a:off x="7414180" y="3811635"/>
              <a:ext cx="325315" cy="523220"/>
            </a:xfrm>
            <a:prstGeom prst="rect">
              <a:avLst/>
            </a:prstGeom>
            <a:noFill/>
          </p:spPr>
          <p:txBody>
            <a:bodyPr wrap="square" rtlCol="0">
              <a:spAutoFit/>
            </a:bodyPr>
            <a:lstStyle/>
            <a:p>
              <a:r>
                <a:rPr lang="en-US" sz="2800">
                  <a:solidFill>
                    <a:srgbClr val="FF0000"/>
                  </a:solidFill>
                </a:rPr>
                <a:t>1</a:t>
              </a:r>
            </a:p>
          </p:txBody>
        </p:sp>
        <p:sp>
          <p:nvSpPr>
            <p:cNvPr id="11" name="TextBox 10">
              <a:extLst>
                <a:ext uri="{FF2B5EF4-FFF2-40B4-BE49-F238E27FC236}">
                  <a16:creationId xmlns:a16="http://schemas.microsoft.com/office/drawing/2014/main" id="{D4F40A54-DBC9-4D9C-A0FE-632A0C6672BD}"/>
                </a:ext>
              </a:extLst>
            </p:cNvPr>
            <p:cNvSpPr txBox="1"/>
            <p:nvPr/>
          </p:nvSpPr>
          <p:spPr>
            <a:xfrm>
              <a:off x="7566580" y="3398990"/>
              <a:ext cx="578614" cy="523220"/>
            </a:xfrm>
            <a:prstGeom prst="rect">
              <a:avLst/>
            </a:prstGeom>
            <a:noFill/>
          </p:spPr>
          <p:txBody>
            <a:bodyPr wrap="square" rtlCol="0">
              <a:spAutoFit/>
            </a:bodyPr>
            <a:lstStyle/>
            <a:p>
              <a:r>
                <a:rPr lang="en-US" sz="2800">
                  <a:solidFill>
                    <a:srgbClr val="FF0000"/>
                  </a:solidFill>
                </a:rPr>
                <a:t>2+ </a:t>
              </a:r>
            </a:p>
          </p:txBody>
        </p:sp>
        <p:sp>
          <p:nvSpPr>
            <p:cNvPr id="12" name="TextBox 11">
              <a:extLst>
                <a:ext uri="{FF2B5EF4-FFF2-40B4-BE49-F238E27FC236}">
                  <a16:creationId xmlns:a16="http://schemas.microsoft.com/office/drawing/2014/main" id="{F706815F-D771-43DA-A7B3-4C45D4C94307}"/>
                </a:ext>
              </a:extLst>
            </p:cNvPr>
            <p:cNvSpPr txBox="1"/>
            <p:nvPr/>
          </p:nvSpPr>
          <p:spPr>
            <a:xfrm>
              <a:off x="8930755" y="4037869"/>
              <a:ext cx="325315" cy="523220"/>
            </a:xfrm>
            <a:prstGeom prst="rect">
              <a:avLst/>
            </a:prstGeom>
            <a:noFill/>
          </p:spPr>
          <p:txBody>
            <a:bodyPr wrap="square" rtlCol="0">
              <a:spAutoFit/>
            </a:bodyPr>
            <a:lstStyle/>
            <a:p>
              <a:r>
                <a:rPr lang="en-US" sz="2800">
                  <a:solidFill>
                    <a:srgbClr val="0041C4"/>
                  </a:solidFill>
                </a:rPr>
                <a:t>3</a:t>
              </a:r>
            </a:p>
          </p:txBody>
        </p:sp>
        <p:sp>
          <p:nvSpPr>
            <p:cNvPr id="13" name="TextBox 12">
              <a:extLst>
                <a:ext uri="{FF2B5EF4-FFF2-40B4-BE49-F238E27FC236}">
                  <a16:creationId xmlns:a16="http://schemas.microsoft.com/office/drawing/2014/main" id="{9109C88B-D453-468C-A78D-FF324D3D381A}"/>
                </a:ext>
              </a:extLst>
            </p:cNvPr>
            <p:cNvSpPr txBox="1"/>
            <p:nvPr/>
          </p:nvSpPr>
          <p:spPr>
            <a:xfrm>
              <a:off x="9379088" y="2344049"/>
              <a:ext cx="325315" cy="523220"/>
            </a:xfrm>
            <a:prstGeom prst="rect">
              <a:avLst/>
            </a:prstGeom>
            <a:noFill/>
          </p:spPr>
          <p:txBody>
            <a:bodyPr wrap="square" rtlCol="0">
              <a:spAutoFit/>
            </a:bodyPr>
            <a:lstStyle/>
            <a:p>
              <a:r>
                <a:rPr lang="en-US" sz="2800">
                  <a:solidFill>
                    <a:schemeClr val="tx2">
                      <a:lumMod val="60000"/>
                      <a:lumOff val="40000"/>
                    </a:schemeClr>
                  </a:solidFill>
                </a:rPr>
                <a:t>4</a:t>
              </a:r>
            </a:p>
          </p:txBody>
        </p:sp>
        <p:sp>
          <p:nvSpPr>
            <p:cNvPr id="14" name="TextBox 13">
              <a:extLst>
                <a:ext uri="{FF2B5EF4-FFF2-40B4-BE49-F238E27FC236}">
                  <a16:creationId xmlns:a16="http://schemas.microsoft.com/office/drawing/2014/main" id="{C17286D3-8641-479F-BDAF-A7B9C01025A9}"/>
                </a:ext>
              </a:extLst>
            </p:cNvPr>
            <p:cNvSpPr txBox="1"/>
            <p:nvPr/>
          </p:nvSpPr>
          <p:spPr>
            <a:xfrm>
              <a:off x="6599844" y="1673175"/>
              <a:ext cx="325315" cy="523220"/>
            </a:xfrm>
            <a:prstGeom prst="rect">
              <a:avLst/>
            </a:prstGeom>
            <a:noFill/>
          </p:spPr>
          <p:txBody>
            <a:bodyPr wrap="square" rtlCol="0">
              <a:spAutoFit/>
            </a:bodyPr>
            <a:lstStyle/>
            <a:p>
              <a:r>
                <a:rPr lang="en-US" sz="2800">
                  <a:solidFill>
                    <a:srgbClr val="006600"/>
                  </a:solidFill>
                </a:rPr>
                <a:t>5</a:t>
              </a:r>
            </a:p>
          </p:txBody>
        </p:sp>
        <p:cxnSp>
          <p:nvCxnSpPr>
            <p:cNvPr id="6" name="Straight Arrow Connector 5">
              <a:extLst>
                <a:ext uri="{FF2B5EF4-FFF2-40B4-BE49-F238E27FC236}">
                  <a16:creationId xmlns:a16="http://schemas.microsoft.com/office/drawing/2014/main" id="{99117BF0-E493-4606-968B-6A1DAE218D37}"/>
                </a:ext>
              </a:extLst>
            </p:cNvPr>
            <p:cNvCxnSpPr>
              <a:cxnSpLocks/>
            </p:cNvCxnSpPr>
            <p:nvPr/>
          </p:nvCxnSpPr>
          <p:spPr>
            <a:xfrm>
              <a:off x="6873995" y="1994043"/>
              <a:ext cx="475157" cy="404704"/>
            </a:xfrm>
            <a:prstGeom prst="straightConnector1">
              <a:avLst/>
            </a:prstGeom>
            <a:ln w="4445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F5695A7-C32C-4DE6-B8FB-E8A1A7834E35}"/>
                </a:ext>
              </a:extLst>
            </p:cNvPr>
            <p:cNvCxnSpPr>
              <a:cxnSpLocks/>
            </p:cNvCxnSpPr>
            <p:nvPr/>
          </p:nvCxnSpPr>
          <p:spPr>
            <a:xfrm flipH="1" flipV="1">
              <a:off x="7111573" y="3770142"/>
              <a:ext cx="272480" cy="24300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20F11CF-61A6-45FF-85E7-3AFB980A5D9B}"/>
                </a:ext>
              </a:extLst>
            </p:cNvPr>
            <p:cNvCxnSpPr>
              <a:cxnSpLocks/>
            </p:cNvCxnSpPr>
            <p:nvPr/>
          </p:nvCxnSpPr>
          <p:spPr>
            <a:xfrm flipV="1">
              <a:off x="9228960" y="3807003"/>
              <a:ext cx="312785" cy="402354"/>
            </a:xfrm>
            <a:prstGeom prst="straightConnector1">
              <a:avLst/>
            </a:prstGeom>
            <a:ln w="44450">
              <a:solidFill>
                <a:srgbClr val="0041C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438A32A-D2BE-4785-B763-6F74FCC2AC2C}"/>
                </a:ext>
              </a:extLst>
            </p:cNvPr>
            <p:cNvCxnSpPr>
              <a:cxnSpLocks/>
            </p:cNvCxnSpPr>
            <p:nvPr/>
          </p:nvCxnSpPr>
          <p:spPr>
            <a:xfrm flipV="1">
              <a:off x="9145547" y="3424428"/>
              <a:ext cx="233541" cy="765150"/>
            </a:xfrm>
            <a:prstGeom prst="straightConnector1">
              <a:avLst/>
            </a:prstGeom>
            <a:ln w="44450">
              <a:solidFill>
                <a:srgbClr val="0041C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4493A06-C8E5-4D53-BF64-8D7ACAE6DA1C}"/>
                </a:ext>
              </a:extLst>
            </p:cNvPr>
            <p:cNvCxnSpPr>
              <a:cxnSpLocks/>
              <a:stCxn id="13" idx="2"/>
            </p:cNvCxnSpPr>
            <p:nvPr/>
          </p:nvCxnSpPr>
          <p:spPr>
            <a:xfrm flipH="1">
              <a:off x="9541745" y="2867269"/>
              <a:ext cx="1" cy="588002"/>
            </a:xfrm>
            <a:prstGeom prst="straightConnector1">
              <a:avLst/>
            </a:prstGeom>
            <a:ln w="444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6298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123837"/>
            <a:ext cx="3166947" cy="4317958"/>
          </a:xfrm>
        </p:spPr>
        <p:txBody>
          <a:bodyPr>
            <a:normAutofit/>
          </a:bodyPr>
          <a:lstStyle/>
          <a:p>
            <a:r>
              <a:rPr lang="en-US"/>
              <a:t>Page d'étalonnage de l'EPP</a:t>
            </a:r>
            <a:br>
              <a:rPr lang="en-US"/>
            </a:br>
            <a:br>
              <a:rPr lang="en-US"/>
            </a:br>
            <a:r>
              <a:rPr lang="en-US" sz="2400"/>
              <a:t>Il est fortement recommandé d'utiliser les résultats tels quels</a:t>
            </a:r>
            <a:br>
              <a:rPr lang="en-US" sz="2400"/>
            </a:br>
            <a:br>
              <a:rPr lang="en-US" sz="2400"/>
            </a:br>
            <a:endParaRPr lang="en-US"/>
          </a:p>
        </p:txBody>
      </p:sp>
      <p:pic>
        <p:nvPicPr>
          <p:cNvPr id="9" name="Picture 8">
            <a:extLst>
              <a:ext uri="{FF2B5EF4-FFF2-40B4-BE49-F238E27FC236}">
                <a16:creationId xmlns:a16="http://schemas.microsoft.com/office/drawing/2014/main" id="{F4AC7FA5-14D3-48DB-8A03-E64C383EF21D}"/>
              </a:ext>
            </a:extLst>
          </p:cNvPr>
          <p:cNvPicPr>
            <a:picLocks noChangeAspect="1"/>
          </p:cNvPicPr>
          <p:nvPr/>
        </p:nvPicPr>
        <p:blipFill>
          <a:blip r:embed="rId3"/>
          <a:stretch>
            <a:fillRect/>
          </a:stretch>
        </p:blipFill>
        <p:spPr>
          <a:xfrm>
            <a:off x="3514939" y="495364"/>
            <a:ext cx="8435841" cy="5598936"/>
          </a:xfrm>
          <a:prstGeom prst="rect">
            <a:avLst/>
          </a:prstGeom>
        </p:spPr>
      </p:pic>
      <p:pic>
        <p:nvPicPr>
          <p:cNvPr id="13" name="Picture 12">
            <a:extLst>
              <a:ext uri="{FF2B5EF4-FFF2-40B4-BE49-F238E27FC236}">
                <a16:creationId xmlns:a16="http://schemas.microsoft.com/office/drawing/2014/main" id="{522FF073-AB1E-4E92-A6BA-EAF7A5B8CFB5}"/>
              </a:ext>
            </a:extLst>
          </p:cNvPr>
          <p:cNvPicPr>
            <a:picLocks noChangeAspect="1"/>
          </p:cNvPicPr>
          <p:nvPr/>
        </p:nvPicPr>
        <p:blipFill>
          <a:blip r:embed="rId4"/>
          <a:stretch>
            <a:fillRect/>
          </a:stretch>
        </p:blipFill>
        <p:spPr>
          <a:xfrm>
            <a:off x="0" y="495363"/>
            <a:ext cx="3434576" cy="266059"/>
          </a:xfrm>
          <a:prstGeom prst="rect">
            <a:avLst/>
          </a:prstGeom>
        </p:spPr>
      </p:pic>
    </p:spTree>
    <p:extLst>
      <p:ext uri="{BB962C8B-B14F-4D97-AF65-F5344CB8AC3E}">
        <p14:creationId xmlns:p14="http://schemas.microsoft.com/office/powerpoint/2010/main" val="4029946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123837"/>
            <a:ext cx="3647843" cy="4317958"/>
          </a:xfrm>
        </p:spPr>
        <p:txBody>
          <a:bodyPr>
            <a:normAutofit fontScale="90000"/>
          </a:bodyPr>
          <a:lstStyle/>
          <a:p>
            <a:r>
              <a:rPr lang="en-US"/>
              <a:t>Page des résultats d'appareillage de l'EPP</a:t>
            </a:r>
            <a:br>
              <a:rPr lang="en-US"/>
            </a:br>
            <a:r>
              <a:rPr lang="en-US" sz="2400"/>
              <a:t>Une dernière chance de revoir </a:t>
            </a:r>
            <a:r>
              <a:rPr lang="en-US" sz="2400" err="1"/>
              <a:t>vos</a:t>
            </a:r>
            <a:r>
              <a:rPr lang="en-US" sz="2400"/>
              <a:t> </a:t>
            </a:r>
            <a:r>
              <a:rPr lang="en-US" sz="2400" err="1"/>
              <a:t>ajustements</a:t>
            </a:r>
            <a:r>
              <a:rPr lang="en-US" sz="2400"/>
              <a:t> avant de les confier à Spectrum.</a:t>
            </a:r>
            <a:br>
              <a:rPr lang="en-US" sz="2400"/>
            </a:br>
            <a:br>
              <a:rPr lang="en-US" sz="2400"/>
            </a:br>
            <a:br>
              <a:rPr lang="en-US" sz="2400"/>
            </a:br>
            <a:br>
              <a:rPr lang="en-US" sz="2400"/>
            </a:br>
            <a:br>
              <a:rPr lang="en-US" sz="2400"/>
            </a:br>
            <a:endParaRPr lang="en-US"/>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3"/>
          <a:stretch>
            <a:fillRect/>
          </a:stretch>
        </p:blipFill>
        <p:spPr>
          <a:xfrm>
            <a:off x="0" y="495363"/>
            <a:ext cx="3441856" cy="262920"/>
          </a:xfrm>
          <a:prstGeom prst="rect">
            <a:avLst/>
          </a:prstGeom>
        </p:spPr>
      </p:pic>
      <p:sp>
        <p:nvSpPr>
          <p:cNvPr id="10" name="TextBox 9">
            <a:extLst>
              <a:ext uri="{FF2B5EF4-FFF2-40B4-BE49-F238E27FC236}">
                <a16:creationId xmlns:a16="http://schemas.microsoft.com/office/drawing/2014/main" id="{DB3D76E4-BDA5-46FA-8183-B1D19A3E2EA9}"/>
              </a:ext>
            </a:extLst>
          </p:cNvPr>
          <p:cNvSpPr txBox="1"/>
          <p:nvPr/>
        </p:nvSpPr>
        <p:spPr>
          <a:xfrm>
            <a:off x="234174" y="3614755"/>
            <a:ext cx="3207682" cy="2585323"/>
          </a:xfrm>
          <a:prstGeom prst="rect">
            <a:avLst/>
          </a:prstGeom>
          <a:noFill/>
        </p:spPr>
        <p:txBody>
          <a:bodyPr wrap="square" rtlCol="0">
            <a:spAutoFit/>
          </a:bodyPr>
          <a:lstStyle/>
          <a:p>
            <a:pPr marL="342900" indent="-342900">
              <a:buFont typeface="+mj-lt"/>
              <a:buAutoNum type="arabicPeriod"/>
            </a:pPr>
            <a:r>
              <a:rPr lang="en-US"/>
              <a:t>Ce qu'il faut montrer : prévalence, incidence ou pop/ en pourcentage ou en nombre</a:t>
            </a:r>
          </a:p>
          <a:p>
            <a:pPr marL="342900" indent="-342900">
              <a:buFont typeface="+mj-lt"/>
              <a:buAutoNum type="arabicPeriod"/>
            </a:pPr>
            <a:r>
              <a:rPr lang="en-US"/>
              <a:t>Quelles projections afficher dans les graphiques ?</a:t>
            </a:r>
          </a:p>
          <a:p>
            <a:pPr marL="342900" indent="-342900">
              <a:buFont typeface="+mj-lt"/>
              <a:buAutoNum type="arabicPeriod"/>
            </a:pPr>
            <a:r>
              <a:rPr lang="en-US"/>
              <a:t>Comparaison avec la projection précédente</a:t>
            </a:r>
          </a:p>
          <a:p>
            <a:pPr marL="342900" indent="-342900">
              <a:buFont typeface="+mj-lt"/>
              <a:buAutoNum type="arabicPeriod"/>
            </a:pPr>
            <a:endParaRPr lang="en-US"/>
          </a:p>
        </p:txBody>
      </p:sp>
      <p:grpSp>
        <p:nvGrpSpPr>
          <p:cNvPr id="6" name="Group 5">
            <a:extLst>
              <a:ext uri="{FF2B5EF4-FFF2-40B4-BE49-F238E27FC236}">
                <a16:creationId xmlns:a16="http://schemas.microsoft.com/office/drawing/2014/main" id="{81342E97-0637-442B-8436-DE5EE7E15738}"/>
              </a:ext>
            </a:extLst>
          </p:cNvPr>
          <p:cNvGrpSpPr/>
          <p:nvPr/>
        </p:nvGrpSpPr>
        <p:grpSpPr>
          <a:xfrm>
            <a:off x="3513822" y="495363"/>
            <a:ext cx="8444004" cy="5604354"/>
            <a:chOff x="3513822" y="495363"/>
            <a:chExt cx="8444004" cy="5604354"/>
          </a:xfrm>
        </p:grpSpPr>
        <p:pic>
          <p:nvPicPr>
            <p:cNvPr id="3" name="Picture 2">
              <a:extLst>
                <a:ext uri="{FF2B5EF4-FFF2-40B4-BE49-F238E27FC236}">
                  <a16:creationId xmlns:a16="http://schemas.microsoft.com/office/drawing/2014/main" id="{BB8CC2C6-B910-4090-9145-38B2C313703C}"/>
                </a:ext>
              </a:extLst>
            </p:cNvPr>
            <p:cNvPicPr>
              <a:picLocks noChangeAspect="1"/>
            </p:cNvPicPr>
            <p:nvPr/>
          </p:nvPicPr>
          <p:blipFill>
            <a:blip r:embed="rId4"/>
            <a:stretch>
              <a:fillRect/>
            </a:stretch>
          </p:blipFill>
          <p:spPr>
            <a:xfrm>
              <a:off x="3513822" y="495363"/>
              <a:ext cx="8444004" cy="5604354"/>
            </a:xfrm>
            <a:prstGeom prst="rect">
              <a:avLst/>
            </a:prstGeom>
          </p:spPr>
        </p:pic>
        <p:sp>
          <p:nvSpPr>
            <p:cNvPr id="7" name="TextBox 6">
              <a:extLst>
                <a:ext uri="{FF2B5EF4-FFF2-40B4-BE49-F238E27FC236}">
                  <a16:creationId xmlns:a16="http://schemas.microsoft.com/office/drawing/2014/main" id="{122FA918-EB34-48A9-A7C3-D86CDD8514C0}"/>
                </a:ext>
              </a:extLst>
            </p:cNvPr>
            <p:cNvSpPr txBox="1"/>
            <p:nvPr/>
          </p:nvSpPr>
          <p:spPr>
            <a:xfrm>
              <a:off x="4610763" y="5316371"/>
              <a:ext cx="325315" cy="523220"/>
            </a:xfrm>
            <a:prstGeom prst="rect">
              <a:avLst/>
            </a:prstGeom>
            <a:noFill/>
          </p:spPr>
          <p:txBody>
            <a:bodyPr wrap="square" rtlCol="0">
              <a:spAutoFit/>
            </a:bodyPr>
            <a:lstStyle/>
            <a:p>
              <a:r>
                <a:rPr lang="en-US" sz="2800">
                  <a:solidFill>
                    <a:srgbClr val="FF0000"/>
                  </a:solidFill>
                </a:rPr>
                <a:t>1</a:t>
              </a:r>
            </a:p>
          </p:txBody>
        </p:sp>
        <p:sp>
          <p:nvSpPr>
            <p:cNvPr id="11" name="TextBox 10">
              <a:extLst>
                <a:ext uri="{FF2B5EF4-FFF2-40B4-BE49-F238E27FC236}">
                  <a16:creationId xmlns:a16="http://schemas.microsoft.com/office/drawing/2014/main" id="{AADEDD68-0915-4617-B34F-D65E9BDAEDC0}"/>
                </a:ext>
              </a:extLst>
            </p:cNvPr>
            <p:cNvSpPr txBox="1"/>
            <p:nvPr/>
          </p:nvSpPr>
          <p:spPr>
            <a:xfrm>
              <a:off x="9067533" y="5396167"/>
              <a:ext cx="325315" cy="523220"/>
            </a:xfrm>
            <a:prstGeom prst="rect">
              <a:avLst/>
            </a:prstGeom>
            <a:noFill/>
          </p:spPr>
          <p:txBody>
            <a:bodyPr wrap="square" rtlCol="0">
              <a:spAutoFit/>
            </a:bodyPr>
            <a:lstStyle/>
            <a:p>
              <a:r>
                <a:rPr lang="en-US" sz="2800">
                  <a:solidFill>
                    <a:srgbClr val="FF0000"/>
                  </a:solidFill>
                </a:rPr>
                <a:t>3</a:t>
              </a:r>
            </a:p>
          </p:txBody>
        </p:sp>
        <p:sp>
          <p:nvSpPr>
            <p:cNvPr id="12" name="TextBox 11">
              <a:extLst>
                <a:ext uri="{FF2B5EF4-FFF2-40B4-BE49-F238E27FC236}">
                  <a16:creationId xmlns:a16="http://schemas.microsoft.com/office/drawing/2014/main" id="{6299CE0E-D810-416A-8F74-EA0521662C0B}"/>
                </a:ext>
              </a:extLst>
            </p:cNvPr>
            <p:cNvSpPr txBox="1"/>
            <p:nvPr/>
          </p:nvSpPr>
          <p:spPr>
            <a:xfrm>
              <a:off x="10781103" y="1539825"/>
              <a:ext cx="325315" cy="523220"/>
            </a:xfrm>
            <a:prstGeom prst="rect">
              <a:avLst/>
            </a:prstGeom>
            <a:noFill/>
          </p:spPr>
          <p:txBody>
            <a:bodyPr wrap="square" rtlCol="0">
              <a:spAutoFit/>
            </a:bodyPr>
            <a:lstStyle/>
            <a:p>
              <a:r>
                <a:rPr lang="en-US" sz="2800">
                  <a:solidFill>
                    <a:srgbClr val="FF0000"/>
                  </a:solidFill>
                </a:rPr>
                <a:t>2</a:t>
              </a:r>
            </a:p>
          </p:txBody>
        </p:sp>
      </p:grpSp>
    </p:spTree>
    <p:extLst>
      <p:ext uri="{BB962C8B-B14F-4D97-AF65-F5344CB8AC3E}">
        <p14:creationId xmlns:p14="http://schemas.microsoft.com/office/powerpoint/2010/main" val="3120925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78D2E8-0B71-4C88-B837-FB90415F3C40}"/>
              </a:ext>
            </a:extLst>
          </p:cNvPr>
          <p:cNvPicPr>
            <a:picLocks noChangeAspect="1"/>
          </p:cNvPicPr>
          <p:nvPr/>
        </p:nvPicPr>
        <p:blipFill>
          <a:blip r:embed="rId3"/>
          <a:stretch>
            <a:fillRect/>
          </a:stretch>
        </p:blipFill>
        <p:spPr>
          <a:xfrm>
            <a:off x="3562987" y="506514"/>
            <a:ext cx="8410402" cy="5582052"/>
          </a:xfrm>
          <a:prstGeom prst="rect">
            <a:avLst/>
          </a:prstGeom>
        </p:spPr>
      </p:pic>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123837"/>
            <a:ext cx="3166947" cy="4317958"/>
          </a:xfrm>
        </p:spPr>
        <p:txBody>
          <a:bodyPr>
            <a:normAutofit fontScale="90000"/>
          </a:bodyPr>
          <a:lstStyle/>
          <a:p>
            <a:r>
              <a:rPr lang="en-US"/>
              <a:t>Page des résultats d'ajustement d'EPP</a:t>
            </a:r>
            <a:br>
              <a:rPr lang="en-US"/>
            </a:br>
            <a:br>
              <a:rPr lang="en-US"/>
            </a:br>
            <a:r>
              <a:rPr lang="en-US" sz="2400"/>
              <a:t>Prenez le temps d'examiner vos tendances en matière d'incidence</a:t>
            </a:r>
            <a:br>
              <a:rPr lang="en-US" sz="2400"/>
            </a:br>
            <a:br>
              <a:rPr lang="en-US" sz="2400"/>
            </a:br>
            <a:br>
              <a:rPr lang="en-US" sz="2400"/>
            </a:br>
            <a:br>
              <a:rPr lang="en-US" sz="2400"/>
            </a:br>
            <a:br>
              <a:rPr lang="en-US" sz="2400"/>
            </a:br>
            <a:endParaRPr lang="en-US"/>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4"/>
          <a:stretch>
            <a:fillRect/>
          </a:stretch>
        </p:blipFill>
        <p:spPr>
          <a:xfrm>
            <a:off x="0" y="495363"/>
            <a:ext cx="3441856" cy="262920"/>
          </a:xfrm>
          <a:prstGeom prst="rect">
            <a:avLst/>
          </a:prstGeom>
        </p:spPr>
      </p:pic>
    </p:spTree>
    <p:extLst>
      <p:ext uri="{BB962C8B-B14F-4D97-AF65-F5344CB8AC3E}">
        <p14:creationId xmlns:p14="http://schemas.microsoft.com/office/powerpoint/2010/main" val="998213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95702" y="1370857"/>
            <a:ext cx="3166947" cy="4317958"/>
          </a:xfrm>
        </p:spPr>
        <p:txBody>
          <a:bodyPr>
            <a:normAutofit fontScale="90000"/>
          </a:bodyPr>
          <a:lstStyle/>
          <a:p>
            <a:r>
              <a:rPr lang="en-US"/>
              <a:t>Page des résultats d'ajustement d'EPP</a:t>
            </a:r>
            <a:br>
              <a:rPr lang="en-US"/>
            </a:br>
            <a:br>
              <a:rPr lang="en-US"/>
            </a:br>
            <a:r>
              <a:rPr lang="en-US" sz="2400"/>
              <a:t>Comparez avec votre projection de </a:t>
            </a:r>
            <a:r>
              <a:rPr lang="en-US" sz="2400" err="1"/>
              <a:t>l'année</a:t>
            </a:r>
            <a:r>
              <a:rPr lang="en-US" sz="2400"/>
              <a:t> </a:t>
            </a:r>
            <a:r>
              <a:rPr lang="en-US" sz="2400" err="1"/>
              <a:t>précédente</a:t>
            </a:r>
            <a:br>
              <a:rPr lang="en-US" sz="2400"/>
            </a:br>
            <a:br>
              <a:rPr lang="en-US" sz="2400"/>
            </a:br>
            <a:br>
              <a:rPr lang="en-US" sz="2400"/>
            </a:br>
            <a:br>
              <a:rPr lang="en-US" sz="2400"/>
            </a:br>
            <a:br>
              <a:rPr lang="en-US" sz="2400"/>
            </a:br>
            <a:br>
              <a:rPr lang="en-US" sz="2400"/>
            </a:br>
            <a:br>
              <a:rPr lang="en-US" sz="2400"/>
            </a:br>
            <a:endParaRPr lang="en-US"/>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3"/>
          <a:stretch>
            <a:fillRect/>
          </a:stretch>
        </p:blipFill>
        <p:spPr>
          <a:xfrm>
            <a:off x="0" y="495363"/>
            <a:ext cx="3441856" cy="262920"/>
          </a:xfrm>
          <a:prstGeom prst="rect">
            <a:avLst/>
          </a:prstGeom>
        </p:spPr>
      </p:pic>
      <p:sp>
        <p:nvSpPr>
          <p:cNvPr id="8" name="TextBox 7">
            <a:extLst>
              <a:ext uri="{FF2B5EF4-FFF2-40B4-BE49-F238E27FC236}">
                <a16:creationId xmlns:a16="http://schemas.microsoft.com/office/drawing/2014/main" id="{6826664D-54F2-48E7-88C6-DABB06EB5FC2}"/>
              </a:ext>
            </a:extLst>
          </p:cNvPr>
          <p:cNvSpPr txBox="1"/>
          <p:nvPr/>
        </p:nvSpPr>
        <p:spPr>
          <a:xfrm>
            <a:off x="95702" y="4044644"/>
            <a:ext cx="3166946" cy="2031325"/>
          </a:xfrm>
          <a:prstGeom prst="rect">
            <a:avLst/>
          </a:prstGeom>
          <a:noFill/>
        </p:spPr>
        <p:txBody>
          <a:bodyPr wrap="square" rtlCol="0">
            <a:spAutoFit/>
          </a:bodyPr>
          <a:lstStyle/>
          <a:p>
            <a:pPr marL="342900" indent="-342900">
              <a:buFont typeface="+mj-lt"/>
              <a:buAutoNum type="arabicPeriod"/>
            </a:pPr>
            <a:r>
              <a:rPr lang="en-US"/>
              <a:t>Cliquez sur le bouton "Comparer".</a:t>
            </a:r>
          </a:p>
          <a:p>
            <a:pPr marL="342900" indent="-342900">
              <a:buFont typeface="+mj-lt"/>
              <a:buAutoNum type="arabicPeriod"/>
            </a:pPr>
            <a:r>
              <a:rPr lang="en-US"/>
              <a:t>Dans l'écran contextuel, cliquez sur "Charger".</a:t>
            </a:r>
          </a:p>
          <a:p>
            <a:pPr marL="342900" indent="-342900">
              <a:buFont typeface="+mj-lt"/>
              <a:buAutoNum type="arabicPeriod"/>
            </a:pPr>
            <a:r>
              <a:rPr lang="en-US"/>
              <a:t>Retrouvez votre dossier Spectrum de l'année précédente </a:t>
            </a:r>
          </a:p>
        </p:txBody>
      </p:sp>
      <p:grpSp>
        <p:nvGrpSpPr>
          <p:cNvPr id="5" name="Group 4">
            <a:extLst>
              <a:ext uri="{FF2B5EF4-FFF2-40B4-BE49-F238E27FC236}">
                <a16:creationId xmlns:a16="http://schemas.microsoft.com/office/drawing/2014/main" id="{E05FFE77-9BF0-47CB-A100-63F40FE15246}"/>
              </a:ext>
            </a:extLst>
          </p:cNvPr>
          <p:cNvGrpSpPr/>
          <p:nvPr/>
        </p:nvGrpSpPr>
        <p:grpSpPr>
          <a:xfrm>
            <a:off x="3645945" y="163830"/>
            <a:ext cx="8002052" cy="6174173"/>
            <a:chOff x="3645945" y="195729"/>
            <a:chExt cx="8002052" cy="6174173"/>
          </a:xfrm>
        </p:grpSpPr>
        <p:pic>
          <p:nvPicPr>
            <p:cNvPr id="3" name="Picture 2">
              <a:extLst>
                <a:ext uri="{FF2B5EF4-FFF2-40B4-BE49-F238E27FC236}">
                  <a16:creationId xmlns:a16="http://schemas.microsoft.com/office/drawing/2014/main" id="{02DC55F6-2179-4E99-82E7-28530C9A2A8E}"/>
                </a:ext>
              </a:extLst>
            </p:cNvPr>
            <p:cNvPicPr>
              <a:picLocks noChangeAspect="1"/>
            </p:cNvPicPr>
            <p:nvPr/>
          </p:nvPicPr>
          <p:blipFill>
            <a:blip r:embed="rId4"/>
            <a:stretch>
              <a:fillRect/>
            </a:stretch>
          </p:blipFill>
          <p:spPr>
            <a:xfrm>
              <a:off x="3645945" y="765521"/>
              <a:ext cx="8002052" cy="4296581"/>
            </a:xfrm>
            <a:prstGeom prst="rect">
              <a:avLst/>
            </a:prstGeom>
            <a:ln w="25400">
              <a:solidFill>
                <a:schemeClr val="accent1"/>
              </a:solidFill>
            </a:ln>
          </p:spPr>
        </p:pic>
        <p:pic>
          <p:nvPicPr>
            <p:cNvPr id="6" name="Picture 5">
              <a:extLst>
                <a:ext uri="{FF2B5EF4-FFF2-40B4-BE49-F238E27FC236}">
                  <a16:creationId xmlns:a16="http://schemas.microsoft.com/office/drawing/2014/main" id="{7CD8BDC9-1929-47B2-8ED8-D52861FD64FC}"/>
                </a:ext>
              </a:extLst>
            </p:cNvPr>
            <p:cNvPicPr>
              <a:picLocks noChangeAspect="1"/>
            </p:cNvPicPr>
            <p:nvPr/>
          </p:nvPicPr>
          <p:blipFill rotWithShape="1">
            <a:blip r:embed="rId5"/>
            <a:srcRect t="10330"/>
            <a:stretch/>
          </p:blipFill>
          <p:spPr>
            <a:xfrm>
              <a:off x="3809342" y="5291836"/>
              <a:ext cx="7342776" cy="1078066"/>
            </a:xfrm>
            <a:prstGeom prst="rect">
              <a:avLst/>
            </a:prstGeom>
            <a:ln w="25400">
              <a:solidFill>
                <a:schemeClr val="accent1"/>
              </a:solidFill>
            </a:ln>
          </p:spPr>
        </p:pic>
        <p:pic>
          <p:nvPicPr>
            <p:cNvPr id="9" name="Picture 8">
              <a:extLst>
                <a:ext uri="{FF2B5EF4-FFF2-40B4-BE49-F238E27FC236}">
                  <a16:creationId xmlns:a16="http://schemas.microsoft.com/office/drawing/2014/main" id="{1D5415A4-C825-43EE-B160-0831D3F7E545}"/>
                </a:ext>
              </a:extLst>
            </p:cNvPr>
            <p:cNvPicPr>
              <a:picLocks noChangeAspect="1"/>
            </p:cNvPicPr>
            <p:nvPr/>
          </p:nvPicPr>
          <p:blipFill>
            <a:blip r:embed="rId6"/>
            <a:stretch>
              <a:fillRect/>
            </a:stretch>
          </p:blipFill>
          <p:spPr>
            <a:xfrm>
              <a:off x="7579485" y="195729"/>
              <a:ext cx="2267312" cy="1616927"/>
            </a:xfrm>
            <a:prstGeom prst="rect">
              <a:avLst/>
            </a:prstGeom>
            <a:ln w="25400">
              <a:solidFill>
                <a:schemeClr val="accent1"/>
              </a:solidFill>
            </a:ln>
          </p:spPr>
        </p:pic>
        <p:sp>
          <p:nvSpPr>
            <p:cNvPr id="10" name="TextBox 9">
              <a:extLst>
                <a:ext uri="{FF2B5EF4-FFF2-40B4-BE49-F238E27FC236}">
                  <a16:creationId xmlns:a16="http://schemas.microsoft.com/office/drawing/2014/main" id="{E45AC46C-6325-459C-9BC9-95CA92001811}"/>
                </a:ext>
              </a:extLst>
            </p:cNvPr>
            <p:cNvSpPr txBox="1"/>
            <p:nvPr/>
          </p:nvSpPr>
          <p:spPr>
            <a:xfrm>
              <a:off x="7625903" y="5569259"/>
              <a:ext cx="325315" cy="523220"/>
            </a:xfrm>
            <a:prstGeom prst="rect">
              <a:avLst/>
            </a:prstGeom>
            <a:noFill/>
          </p:spPr>
          <p:txBody>
            <a:bodyPr wrap="square" rtlCol="0">
              <a:spAutoFit/>
            </a:bodyPr>
            <a:lstStyle/>
            <a:p>
              <a:r>
                <a:rPr lang="en-US" sz="2800">
                  <a:solidFill>
                    <a:srgbClr val="FF0000"/>
                  </a:solidFill>
                </a:rPr>
                <a:t>1</a:t>
              </a:r>
            </a:p>
          </p:txBody>
        </p:sp>
        <p:sp>
          <p:nvSpPr>
            <p:cNvPr id="11" name="TextBox 10">
              <a:extLst>
                <a:ext uri="{FF2B5EF4-FFF2-40B4-BE49-F238E27FC236}">
                  <a16:creationId xmlns:a16="http://schemas.microsoft.com/office/drawing/2014/main" id="{CC9D10E9-944E-45DF-A3BB-E7C0BBF565DE}"/>
                </a:ext>
              </a:extLst>
            </p:cNvPr>
            <p:cNvSpPr txBox="1"/>
            <p:nvPr/>
          </p:nvSpPr>
          <p:spPr>
            <a:xfrm>
              <a:off x="11322682" y="879536"/>
              <a:ext cx="325315" cy="523220"/>
            </a:xfrm>
            <a:prstGeom prst="rect">
              <a:avLst/>
            </a:prstGeom>
            <a:noFill/>
          </p:spPr>
          <p:txBody>
            <a:bodyPr wrap="square" rtlCol="0">
              <a:spAutoFit/>
            </a:bodyPr>
            <a:lstStyle/>
            <a:p>
              <a:r>
                <a:rPr lang="en-US" sz="2800">
                  <a:solidFill>
                    <a:srgbClr val="FF0000"/>
                  </a:solidFill>
                </a:rPr>
                <a:t>2</a:t>
              </a:r>
            </a:p>
          </p:txBody>
        </p:sp>
        <p:sp>
          <p:nvSpPr>
            <p:cNvPr id="12" name="TextBox 11">
              <a:extLst>
                <a:ext uri="{FF2B5EF4-FFF2-40B4-BE49-F238E27FC236}">
                  <a16:creationId xmlns:a16="http://schemas.microsoft.com/office/drawing/2014/main" id="{273A312E-C0C1-4C98-A3CB-DA1182BE4D40}"/>
                </a:ext>
              </a:extLst>
            </p:cNvPr>
            <p:cNvSpPr txBox="1"/>
            <p:nvPr/>
          </p:nvSpPr>
          <p:spPr>
            <a:xfrm>
              <a:off x="8632803" y="617926"/>
              <a:ext cx="325315" cy="523220"/>
            </a:xfrm>
            <a:prstGeom prst="rect">
              <a:avLst/>
            </a:prstGeom>
            <a:noFill/>
          </p:spPr>
          <p:txBody>
            <a:bodyPr wrap="square" rtlCol="0">
              <a:spAutoFit/>
            </a:bodyPr>
            <a:lstStyle/>
            <a:p>
              <a:r>
                <a:rPr lang="en-US" sz="2800">
                  <a:solidFill>
                    <a:srgbClr val="FF0000"/>
                  </a:solidFill>
                </a:rPr>
                <a:t>3</a:t>
              </a:r>
            </a:p>
          </p:txBody>
        </p:sp>
      </p:grpSp>
    </p:spTree>
    <p:extLst>
      <p:ext uri="{BB962C8B-B14F-4D97-AF65-F5344CB8AC3E}">
        <p14:creationId xmlns:p14="http://schemas.microsoft.com/office/powerpoint/2010/main" val="4157987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123837"/>
            <a:ext cx="3166947" cy="4317958"/>
          </a:xfrm>
        </p:spPr>
        <p:txBody>
          <a:bodyPr>
            <a:normAutofit fontScale="90000"/>
          </a:bodyPr>
          <a:lstStyle/>
          <a:p>
            <a:r>
              <a:rPr lang="en-US"/>
              <a:t>Page des résultats de l'EPP</a:t>
            </a:r>
            <a:br>
              <a:rPr lang="en-US"/>
            </a:br>
            <a:br>
              <a:rPr lang="en-US"/>
            </a:br>
            <a:r>
              <a:rPr lang="en-US" sz="2400"/>
              <a:t>Examinez les résultats nationaux et infranationaux</a:t>
            </a:r>
            <a:br>
              <a:rPr lang="en-US" sz="2400"/>
            </a:br>
            <a:br>
              <a:rPr lang="en-US" sz="2400"/>
            </a:br>
            <a:br>
              <a:rPr lang="en-US" sz="2400"/>
            </a:br>
            <a:br>
              <a:rPr lang="en-US" sz="2400"/>
            </a:br>
            <a:br>
              <a:rPr lang="en-US" sz="2400"/>
            </a:br>
            <a:endParaRPr lang="en-US"/>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3"/>
          <a:stretch>
            <a:fillRect/>
          </a:stretch>
        </p:blipFill>
        <p:spPr>
          <a:xfrm>
            <a:off x="0" y="495363"/>
            <a:ext cx="3441856" cy="262920"/>
          </a:xfrm>
          <a:prstGeom prst="rect">
            <a:avLst/>
          </a:prstGeom>
        </p:spPr>
      </p:pic>
      <p:pic>
        <p:nvPicPr>
          <p:cNvPr id="9" name="Picture 8">
            <a:extLst>
              <a:ext uri="{FF2B5EF4-FFF2-40B4-BE49-F238E27FC236}">
                <a16:creationId xmlns:a16="http://schemas.microsoft.com/office/drawing/2014/main" id="{E3D73FB6-093D-941F-AFDA-A1414E2ECE4B}"/>
              </a:ext>
            </a:extLst>
          </p:cNvPr>
          <p:cNvPicPr>
            <a:picLocks noChangeAspect="1"/>
          </p:cNvPicPr>
          <p:nvPr/>
        </p:nvPicPr>
        <p:blipFill>
          <a:blip r:embed="rId4"/>
          <a:stretch>
            <a:fillRect/>
          </a:stretch>
        </p:blipFill>
        <p:spPr>
          <a:xfrm>
            <a:off x="5195121" y="2860013"/>
            <a:ext cx="6476179" cy="3477287"/>
          </a:xfrm>
          <a:prstGeom prst="rect">
            <a:avLst/>
          </a:prstGeom>
          <a:ln w="31750">
            <a:solidFill>
              <a:schemeClr val="accent1"/>
            </a:solidFill>
          </a:ln>
        </p:spPr>
      </p:pic>
      <p:pic>
        <p:nvPicPr>
          <p:cNvPr id="11" name="Picture 10">
            <a:extLst>
              <a:ext uri="{FF2B5EF4-FFF2-40B4-BE49-F238E27FC236}">
                <a16:creationId xmlns:a16="http://schemas.microsoft.com/office/drawing/2014/main" id="{EF781DCD-E50E-6F53-FDE7-DFD6FC0CF827}"/>
              </a:ext>
            </a:extLst>
          </p:cNvPr>
          <p:cNvPicPr>
            <a:picLocks noChangeAspect="1"/>
          </p:cNvPicPr>
          <p:nvPr/>
        </p:nvPicPr>
        <p:blipFill>
          <a:blip r:embed="rId5"/>
          <a:stretch>
            <a:fillRect/>
          </a:stretch>
        </p:blipFill>
        <p:spPr>
          <a:xfrm>
            <a:off x="3612536" y="203227"/>
            <a:ext cx="6665351" cy="3578860"/>
          </a:xfrm>
          <a:prstGeom prst="rect">
            <a:avLst/>
          </a:prstGeom>
          <a:ln w="31750">
            <a:solidFill>
              <a:schemeClr val="accent1"/>
            </a:solidFill>
          </a:ln>
        </p:spPr>
      </p:pic>
    </p:spTree>
    <p:extLst>
      <p:ext uri="{BB962C8B-B14F-4D97-AF65-F5344CB8AC3E}">
        <p14:creationId xmlns:p14="http://schemas.microsoft.com/office/powerpoint/2010/main" val="1001362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D153C-9693-458C-B507-EEF9C5D7167B}"/>
              </a:ext>
            </a:extLst>
          </p:cNvPr>
          <p:cNvPicPr>
            <a:picLocks noChangeAspect="1"/>
          </p:cNvPicPr>
          <p:nvPr/>
        </p:nvPicPr>
        <p:blipFill rotWithShape="1">
          <a:blip r:embed="rId3"/>
          <a:srcRect l="55850"/>
          <a:stretch/>
        </p:blipFill>
        <p:spPr>
          <a:xfrm>
            <a:off x="3557239" y="495363"/>
            <a:ext cx="3698355" cy="5559749"/>
          </a:xfrm>
          <a:prstGeom prst="rect">
            <a:avLst/>
          </a:prstGeom>
        </p:spPr>
      </p:pic>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123837"/>
            <a:ext cx="3166947" cy="4317958"/>
          </a:xfrm>
        </p:spPr>
        <p:txBody>
          <a:bodyPr>
            <a:normAutofit fontScale="90000"/>
          </a:bodyPr>
          <a:lstStyle/>
          <a:p>
            <a:r>
              <a:rPr lang="en-US"/>
              <a:t>Page des résultats d'ajustement d'EPP</a:t>
            </a:r>
            <a:br>
              <a:rPr lang="en-US"/>
            </a:br>
            <a:br>
              <a:rPr lang="en-US"/>
            </a:br>
            <a:r>
              <a:rPr lang="en-US" sz="3200"/>
              <a:t>Pour transmettre vos résultats à Spectrum, cliquez sur "Enregistrer les résultats".</a:t>
            </a:r>
            <a:endParaRPr lang="en-US"/>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4"/>
          <a:stretch>
            <a:fillRect/>
          </a:stretch>
        </p:blipFill>
        <p:spPr>
          <a:xfrm>
            <a:off x="0" y="495363"/>
            <a:ext cx="3441856" cy="262920"/>
          </a:xfrm>
          <a:prstGeom prst="rect">
            <a:avLst/>
          </a:prstGeom>
        </p:spPr>
      </p:pic>
      <p:pic>
        <p:nvPicPr>
          <p:cNvPr id="5" name="Picture 4">
            <a:extLst>
              <a:ext uri="{FF2B5EF4-FFF2-40B4-BE49-F238E27FC236}">
                <a16:creationId xmlns:a16="http://schemas.microsoft.com/office/drawing/2014/main" id="{A4E91688-AA5F-4F55-8BBD-5373C5D8B2FF}"/>
              </a:ext>
            </a:extLst>
          </p:cNvPr>
          <p:cNvPicPr>
            <a:picLocks noChangeAspect="1"/>
          </p:cNvPicPr>
          <p:nvPr/>
        </p:nvPicPr>
        <p:blipFill>
          <a:blip r:embed="rId5"/>
          <a:stretch>
            <a:fillRect/>
          </a:stretch>
        </p:blipFill>
        <p:spPr>
          <a:xfrm>
            <a:off x="5919120" y="827505"/>
            <a:ext cx="5656041" cy="3533479"/>
          </a:xfrm>
          <a:prstGeom prst="rect">
            <a:avLst/>
          </a:prstGeom>
        </p:spPr>
      </p:pic>
      <p:sp>
        <p:nvSpPr>
          <p:cNvPr id="6" name="Rectangle: Rounded Corners 5">
            <a:extLst>
              <a:ext uri="{FF2B5EF4-FFF2-40B4-BE49-F238E27FC236}">
                <a16:creationId xmlns:a16="http://schemas.microsoft.com/office/drawing/2014/main" id="{6AC33760-CC2E-4A0C-B7EB-5B65029D40CE}"/>
              </a:ext>
            </a:extLst>
          </p:cNvPr>
          <p:cNvSpPr/>
          <p:nvPr/>
        </p:nvSpPr>
        <p:spPr>
          <a:xfrm>
            <a:off x="5497551" y="5229922"/>
            <a:ext cx="1758043" cy="379141"/>
          </a:xfrm>
          <a:prstGeom prst="round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C96A5207-70FC-4581-8B78-C301D39D7929}"/>
              </a:ext>
            </a:extLst>
          </p:cNvPr>
          <p:cNvCxnSpPr>
            <a:cxnSpLocks/>
          </p:cNvCxnSpPr>
          <p:nvPr/>
        </p:nvCxnSpPr>
        <p:spPr>
          <a:xfrm flipV="1">
            <a:off x="7255594" y="4354844"/>
            <a:ext cx="861875" cy="875078"/>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00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ECAB54-4E75-53DF-E096-7750D0E46CA5}"/>
              </a:ext>
            </a:extLst>
          </p:cNvPr>
          <p:cNvSpPr>
            <a:spLocks noGrp="1"/>
          </p:cNvSpPr>
          <p:nvPr>
            <p:ph type="title"/>
          </p:nvPr>
        </p:nvSpPr>
        <p:spPr/>
        <p:txBody>
          <a:bodyPr/>
          <a:lstStyle/>
          <a:p>
            <a:r>
              <a:rPr lang="en-US"/>
              <a:t>Objectif principal </a:t>
            </a:r>
            <a:r>
              <a:rPr lang="en-US" err="1"/>
              <a:t>d’EPP</a:t>
            </a:r>
            <a:r>
              <a:rPr lang="en-US"/>
              <a:t> : estimer la tendance de l'incidence du VIH pour le Spectrum</a:t>
            </a:r>
          </a:p>
        </p:txBody>
      </p:sp>
      <p:pic>
        <p:nvPicPr>
          <p:cNvPr id="6" name="Picture 5">
            <a:extLst>
              <a:ext uri="{FF2B5EF4-FFF2-40B4-BE49-F238E27FC236}">
                <a16:creationId xmlns:a16="http://schemas.microsoft.com/office/drawing/2014/main" id="{FDABF331-610E-C982-BA82-BF015DDC7D69}"/>
              </a:ext>
            </a:extLst>
          </p:cNvPr>
          <p:cNvPicPr>
            <a:picLocks noChangeAspect="1"/>
          </p:cNvPicPr>
          <p:nvPr/>
        </p:nvPicPr>
        <p:blipFill>
          <a:blip r:embed="rId2"/>
          <a:stretch>
            <a:fillRect/>
          </a:stretch>
        </p:blipFill>
        <p:spPr>
          <a:xfrm>
            <a:off x="7944486" y="2746892"/>
            <a:ext cx="3838142" cy="2376921"/>
          </a:xfrm>
          <a:prstGeom prst="rect">
            <a:avLst/>
          </a:prstGeom>
        </p:spPr>
      </p:pic>
      <p:pic>
        <p:nvPicPr>
          <p:cNvPr id="7" name="Picture 6">
            <a:extLst>
              <a:ext uri="{FF2B5EF4-FFF2-40B4-BE49-F238E27FC236}">
                <a16:creationId xmlns:a16="http://schemas.microsoft.com/office/drawing/2014/main" id="{C88C5014-ADD4-1EF9-671A-5B596B46FE7B}"/>
              </a:ext>
            </a:extLst>
          </p:cNvPr>
          <p:cNvPicPr>
            <a:picLocks noChangeAspect="1"/>
          </p:cNvPicPr>
          <p:nvPr/>
        </p:nvPicPr>
        <p:blipFill>
          <a:blip r:embed="rId3"/>
          <a:stretch>
            <a:fillRect/>
          </a:stretch>
        </p:blipFill>
        <p:spPr>
          <a:xfrm>
            <a:off x="3444844" y="2695571"/>
            <a:ext cx="3838980" cy="2377440"/>
          </a:xfrm>
          <a:prstGeom prst="rect">
            <a:avLst/>
          </a:prstGeom>
        </p:spPr>
      </p:pic>
      <p:sp>
        <p:nvSpPr>
          <p:cNvPr id="8" name="Right Arrow 7">
            <a:extLst>
              <a:ext uri="{FF2B5EF4-FFF2-40B4-BE49-F238E27FC236}">
                <a16:creationId xmlns:a16="http://schemas.microsoft.com/office/drawing/2014/main" id="{AB9D0B7B-49B3-3BF7-B453-ACCE5F4E6886}"/>
              </a:ext>
            </a:extLst>
          </p:cNvPr>
          <p:cNvSpPr/>
          <p:nvPr/>
        </p:nvSpPr>
        <p:spPr>
          <a:xfrm>
            <a:off x="7379962" y="3238356"/>
            <a:ext cx="427709" cy="5657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BCD60E5-E94C-CC92-E4A8-8E77F1114020}"/>
              </a:ext>
            </a:extLst>
          </p:cNvPr>
          <p:cNvSpPr txBox="1"/>
          <p:nvPr/>
        </p:nvSpPr>
        <p:spPr>
          <a:xfrm>
            <a:off x="3596256" y="354398"/>
            <a:ext cx="8097252" cy="707886"/>
          </a:xfrm>
          <a:prstGeom prst="rect">
            <a:avLst/>
          </a:prstGeom>
          <a:noFill/>
        </p:spPr>
        <p:txBody>
          <a:bodyPr wrap="square">
            <a:spAutoFit/>
          </a:bodyPr>
          <a:lstStyle/>
          <a:p>
            <a:r>
              <a:rPr lang="en-US" sz="2000" b="1"/>
              <a:t>EPP : modèle permettant de "rétro-calculer" la tendance de l'incidence du VIH à partir de la tendance de la prévalence du VIH d'une manière conforme aux principes épidémiologiques</a:t>
            </a:r>
          </a:p>
        </p:txBody>
      </p:sp>
      <p:sp>
        <p:nvSpPr>
          <p:cNvPr id="11" name="Content Placeholder 2">
            <a:extLst>
              <a:ext uri="{FF2B5EF4-FFF2-40B4-BE49-F238E27FC236}">
                <a16:creationId xmlns:a16="http://schemas.microsoft.com/office/drawing/2014/main" id="{9C69986B-BA4E-99F1-C556-8A4FB471B951}"/>
              </a:ext>
            </a:extLst>
          </p:cNvPr>
          <p:cNvSpPr txBox="1">
            <a:spLocks/>
          </p:cNvSpPr>
          <p:nvPr/>
        </p:nvSpPr>
        <p:spPr>
          <a:xfrm>
            <a:off x="3560720" y="5121761"/>
            <a:ext cx="8164629" cy="120045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Modéliser le </a:t>
            </a:r>
            <a:r>
              <a:rPr lang="en-US" sz="2400" b="1"/>
              <a:t>taux de transmission </a:t>
            </a:r>
            <a:r>
              <a:rPr lang="en-US" sz="2400"/>
              <a:t>pour représenter une épidémie cohérente avant les données de prévalence </a:t>
            </a:r>
          </a:p>
          <a:p>
            <a:r>
              <a:rPr lang="en-US" sz="2400"/>
              <a:t>Impact de la couverture des traitements antirétroviraux sur la transmission afin d'éclairer l'évolution récente de l'incidence</a:t>
            </a:r>
          </a:p>
        </p:txBody>
      </p:sp>
      <p:sp>
        <p:nvSpPr>
          <p:cNvPr id="12" name="TextBox 11">
            <a:extLst>
              <a:ext uri="{FF2B5EF4-FFF2-40B4-BE49-F238E27FC236}">
                <a16:creationId xmlns:a16="http://schemas.microsoft.com/office/drawing/2014/main" id="{48EB3A22-DC09-7EB0-5DAE-828B06D02CDC}"/>
              </a:ext>
            </a:extLst>
          </p:cNvPr>
          <p:cNvSpPr txBox="1"/>
          <p:nvPr/>
        </p:nvSpPr>
        <p:spPr>
          <a:xfrm>
            <a:off x="3698795" y="1367328"/>
            <a:ext cx="3445845" cy="861774"/>
          </a:xfrm>
          <a:prstGeom prst="rect">
            <a:avLst/>
          </a:prstGeom>
          <a:noFill/>
        </p:spPr>
        <p:txBody>
          <a:bodyPr wrap="square" rtlCol="0">
            <a:spAutoFit/>
          </a:bodyPr>
          <a:lstStyle/>
          <a:p>
            <a:r>
              <a:rPr lang="en-US" sz="1600" b="1" u="sng"/>
              <a:t>Prévalence du VIH</a:t>
            </a:r>
          </a:p>
          <a:p>
            <a:pPr marL="285750" indent="-285750">
              <a:buFont typeface="Arial" panose="020B0604020202020204" pitchFamily="34" charset="0"/>
              <a:buChar char="•"/>
            </a:pPr>
            <a:r>
              <a:rPr lang="en-US" sz="1600"/>
              <a:t>Enquête auprès des ménages</a:t>
            </a:r>
          </a:p>
          <a:p>
            <a:pPr marL="285750" indent="-285750">
              <a:buFont typeface="Arial" panose="020B0604020202020204" pitchFamily="34" charset="0"/>
              <a:buChar char="•"/>
            </a:pPr>
            <a:r>
              <a:rPr lang="en-US" sz="1600"/>
              <a:t>CPN SS, tests CPN de routine</a:t>
            </a:r>
          </a:p>
        </p:txBody>
      </p:sp>
      <p:sp>
        <p:nvSpPr>
          <p:cNvPr id="13" name="TextBox 12">
            <a:extLst>
              <a:ext uri="{FF2B5EF4-FFF2-40B4-BE49-F238E27FC236}">
                <a16:creationId xmlns:a16="http://schemas.microsoft.com/office/drawing/2014/main" id="{D0F7B233-E11B-EF11-625B-0E9DEB9ABC3A}"/>
              </a:ext>
            </a:extLst>
          </p:cNvPr>
          <p:cNvSpPr txBox="1"/>
          <p:nvPr/>
        </p:nvSpPr>
        <p:spPr>
          <a:xfrm>
            <a:off x="7643034" y="1227991"/>
            <a:ext cx="4254362" cy="1077218"/>
          </a:xfrm>
          <a:prstGeom prst="rect">
            <a:avLst/>
          </a:prstGeom>
          <a:noFill/>
        </p:spPr>
        <p:txBody>
          <a:bodyPr wrap="square" rtlCol="0">
            <a:spAutoFit/>
          </a:bodyPr>
          <a:lstStyle/>
          <a:p>
            <a:r>
              <a:rPr lang="en-US" sz="1600" b="1" u="sng"/>
              <a:t>Incidence du VIH</a:t>
            </a:r>
          </a:p>
          <a:p>
            <a:pPr marL="285750" indent="-285750">
              <a:buFont typeface="Arial" panose="020B0604020202020204" pitchFamily="34" charset="0"/>
              <a:buChar char="•"/>
            </a:pPr>
            <a:r>
              <a:rPr lang="en-US" sz="1600"/>
              <a:t>De nouvelles infections sont nécessaires pour faire évoluer la prévalence</a:t>
            </a:r>
          </a:p>
          <a:p>
            <a:pPr marL="285750" indent="-285750">
              <a:buFont typeface="Arial" panose="020B0604020202020204" pitchFamily="34" charset="0"/>
              <a:buChar char="•"/>
            </a:pPr>
            <a:r>
              <a:rPr lang="en-US" sz="1600"/>
              <a:t>Prise en compte de la progression de la maladie, de la survie, de l'impact du traitement antirétroviral</a:t>
            </a:r>
          </a:p>
        </p:txBody>
      </p:sp>
    </p:spTree>
    <p:extLst>
      <p:ext uri="{BB962C8B-B14F-4D97-AF65-F5344CB8AC3E}">
        <p14:creationId xmlns:p14="http://schemas.microsoft.com/office/powerpoint/2010/main" val="599376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C2987-7125-1795-E738-408F52A880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592551-AA8A-82A0-394E-69C8E7211C6C}"/>
              </a:ext>
            </a:extLst>
          </p:cNvPr>
          <p:cNvSpPr>
            <a:spLocks noGrp="1"/>
          </p:cNvSpPr>
          <p:nvPr>
            <p:ph type="title"/>
          </p:nvPr>
        </p:nvSpPr>
        <p:spPr>
          <a:xfrm>
            <a:off x="3886200" y="1844040"/>
            <a:ext cx="7684008" cy="2176272"/>
          </a:xfrm>
        </p:spPr>
        <p:txBody>
          <a:bodyPr/>
          <a:lstStyle/>
          <a:p>
            <a:r>
              <a:rPr lang="en-US"/>
              <a:t>4. Stratifications EPP au </a:t>
            </a:r>
            <a:r>
              <a:rPr lang="en-US" err="1"/>
              <a:t>niveau</a:t>
            </a:r>
            <a:r>
              <a:rPr lang="en-US"/>
              <a:t> </a:t>
            </a:r>
            <a:r>
              <a:rPr lang="en-US" err="1"/>
              <a:t>decentralisé</a:t>
            </a:r>
            <a:endParaRPr lang="en-US"/>
          </a:p>
        </p:txBody>
      </p:sp>
      <p:sp>
        <p:nvSpPr>
          <p:cNvPr id="5" name="Text Placeholder 4">
            <a:extLst>
              <a:ext uri="{FF2B5EF4-FFF2-40B4-BE49-F238E27FC236}">
                <a16:creationId xmlns:a16="http://schemas.microsoft.com/office/drawing/2014/main" id="{C8D67A19-A9F8-C5D8-54A0-4E5D0BED82A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81265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16987-EA7D-6AC3-8359-1E96557DA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BAAA79-F89D-FDBC-CC88-2DCD916FB3EB}"/>
              </a:ext>
            </a:extLst>
          </p:cNvPr>
          <p:cNvSpPr>
            <a:spLocks noGrp="1"/>
          </p:cNvSpPr>
          <p:nvPr>
            <p:ph type="title"/>
          </p:nvPr>
        </p:nvSpPr>
        <p:spPr/>
        <p:txBody>
          <a:bodyPr/>
          <a:lstStyle/>
          <a:p>
            <a:r>
              <a:rPr lang="fr-FR" dirty="0" err="1"/>
              <a:t>StratificationsEPP</a:t>
            </a:r>
            <a:r>
              <a:rPr lang="fr-FR" dirty="0"/>
              <a:t> </a:t>
            </a:r>
            <a:r>
              <a:rPr lang="fr-FR" dirty="0" err="1"/>
              <a:t>decentralisé</a:t>
            </a:r>
            <a:r>
              <a:rPr lang="fr-FR" dirty="0"/>
              <a:t> - contexte historique</a:t>
            </a:r>
          </a:p>
        </p:txBody>
      </p:sp>
      <p:sp>
        <p:nvSpPr>
          <p:cNvPr id="6" name="Content Placeholder 5">
            <a:extLst>
              <a:ext uri="{FF2B5EF4-FFF2-40B4-BE49-F238E27FC236}">
                <a16:creationId xmlns:a16="http://schemas.microsoft.com/office/drawing/2014/main" id="{CD24EEDE-74F2-DE8E-E9C1-EBFD4C31B60D}"/>
              </a:ext>
            </a:extLst>
          </p:cNvPr>
          <p:cNvSpPr>
            <a:spLocks noGrp="1"/>
          </p:cNvSpPr>
          <p:nvPr>
            <p:ph idx="1"/>
          </p:nvPr>
        </p:nvSpPr>
        <p:spPr>
          <a:xfrm>
            <a:off x="3733800" y="864108"/>
            <a:ext cx="7940040" cy="5612892"/>
          </a:xfrm>
        </p:spPr>
        <p:txBody>
          <a:bodyPr>
            <a:normAutofit/>
          </a:bodyPr>
          <a:lstStyle/>
          <a:p>
            <a:r>
              <a:rPr lang="fr-FR" dirty="0"/>
              <a:t>Les pays stratifient généralement les tendances de l'incidence du VIH dans EPP par sous-populations.</a:t>
            </a:r>
          </a:p>
          <a:p>
            <a:pPr lvl="1"/>
            <a:r>
              <a:rPr lang="fr-FR" b="1" dirty="0"/>
              <a:t>Urbain / rural : </a:t>
            </a:r>
            <a:r>
              <a:rPr lang="fr-FR" i="1" dirty="0"/>
              <a:t>historiquement appliqué dans la plupart des pays à "épidémie généralisée". </a:t>
            </a:r>
          </a:p>
          <a:p>
            <a:pPr lvl="1"/>
            <a:r>
              <a:rPr lang="fr-FR" b="1" dirty="0"/>
              <a:t>Régions géographiques : </a:t>
            </a:r>
            <a:r>
              <a:rPr lang="fr-FR" dirty="0"/>
              <a:t>par exemple, provinces</a:t>
            </a:r>
            <a:endParaRPr lang="fr-FR" b="1" dirty="0"/>
          </a:p>
          <a:p>
            <a:r>
              <a:rPr lang="fr-FR" dirty="0"/>
              <a:t>La stratification des ajustements EPP par sous-population était importante pour générer une épidémie nationale précise au début de l'épidémie, lorsque les données de surveillance étaient déséquilibrées.</a:t>
            </a:r>
          </a:p>
          <a:p>
            <a:pPr lvl="1"/>
            <a:r>
              <a:rPr lang="fr-FR" dirty="0"/>
              <a:t>Par exemple, les sites sentinelles de soins prénatals se trouvent de manière disproportionnée dans les zones urbaines où la prévalence est plus élevée.</a:t>
            </a:r>
          </a:p>
          <a:p>
            <a:pPr lvl="1"/>
            <a:r>
              <a:rPr lang="fr-FR" dirty="0"/>
              <a:t>Stratégie : séparer les épidémies par région </a:t>
            </a:r>
            <a:r>
              <a:rPr lang="fr-FR" dirty="0">
                <a:sym typeface="Wingdings" pitchFamily="2" charset="2"/>
              </a:rPr>
              <a:t> les pondérer en fonction de la population</a:t>
            </a:r>
            <a:endParaRPr lang="fr-FR" dirty="0"/>
          </a:p>
          <a:p>
            <a:r>
              <a:rPr lang="fr-FR" dirty="0">
                <a:sym typeface="Wingdings" pitchFamily="2" charset="2"/>
              </a:rPr>
              <a:t>Les sous-populations sont moins importantes à l'ère des données tendances représentatives au niveau national.</a:t>
            </a:r>
            <a:endParaRPr lang="fr-FR" dirty="0"/>
          </a:p>
          <a:p>
            <a:pPr lvl="1"/>
            <a:r>
              <a:rPr lang="fr-FR" dirty="0">
                <a:sym typeface="Wingdings" pitchFamily="2" charset="2"/>
              </a:rPr>
              <a:t>Enquêtes auprès des ménages</a:t>
            </a:r>
            <a:endParaRPr lang="fr-FR" dirty="0"/>
          </a:p>
          <a:p>
            <a:pPr lvl="1"/>
            <a:r>
              <a:rPr lang="fr-FR" dirty="0">
                <a:sym typeface="Wingdings" pitchFamily="2" charset="2"/>
              </a:rPr>
              <a:t>Tests de routine pour les soins prénatals avec une couverture uniformément élevée</a:t>
            </a:r>
            <a:endParaRPr lang="fr-FR" dirty="0"/>
          </a:p>
        </p:txBody>
      </p:sp>
    </p:spTree>
    <p:extLst>
      <p:ext uri="{BB962C8B-B14F-4D97-AF65-F5344CB8AC3E}">
        <p14:creationId xmlns:p14="http://schemas.microsoft.com/office/powerpoint/2010/main" val="54981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DE085-FDCC-46C9-6F0F-B6DEDD50E3A9}"/>
              </a:ext>
            </a:extLst>
          </p:cNvPr>
          <p:cNvSpPr>
            <a:spLocks noGrp="1"/>
          </p:cNvSpPr>
          <p:nvPr>
            <p:ph type="title"/>
          </p:nvPr>
        </p:nvSpPr>
        <p:spPr/>
        <p:txBody>
          <a:bodyPr/>
          <a:lstStyle/>
          <a:p>
            <a:r>
              <a:rPr lang="fr-FR" dirty="0"/>
              <a:t>Difficultés liées à la mise en place d'EPP décentralisé</a:t>
            </a:r>
          </a:p>
        </p:txBody>
      </p:sp>
      <p:sp>
        <p:nvSpPr>
          <p:cNvPr id="3" name="Content Placeholder 2">
            <a:extLst>
              <a:ext uri="{FF2B5EF4-FFF2-40B4-BE49-F238E27FC236}">
                <a16:creationId xmlns:a16="http://schemas.microsoft.com/office/drawing/2014/main" id="{43DDDAA8-CEAD-81EC-F451-73464083DCBB}"/>
              </a:ext>
            </a:extLst>
          </p:cNvPr>
          <p:cNvSpPr>
            <a:spLocks noGrp="1"/>
          </p:cNvSpPr>
          <p:nvPr>
            <p:ph idx="1"/>
          </p:nvPr>
        </p:nvSpPr>
        <p:spPr>
          <a:xfrm>
            <a:off x="3618897" y="289560"/>
            <a:ext cx="8054943" cy="6339840"/>
          </a:xfrm>
        </p:spPr>
        <p:txBody>
          <a:bodyPr>
            <a:normAutofit/>
          </a:bodyPr>
          <a:lstStyle/>
          <a:p>
            <a:r>
              <a:rPr lang="fr-FR" sz="2400" dirty="0"/>
              <a:t>Il est difficile de ventiler les données du programme entre les régions urbaines et rurales. </a:t>
            </a:r>
          </a:p>
          <a:p>
            <a:pPr lvl="1"/>
            <a:r>
              <a:rPr lang="fr-FR" sz="2000" dirty="0"/>
              <a:t>La stratification urbaine/rurale n'est pas alignée sur les systèmes d'information sanitaire</a:t>
            </a:r>
          </a:p>
          <a:p>
            <a:r>
              <a:rPr lang="fr-FR" sz="2400" dirty="0"/>
              <a:t>Attribution précise des ARV par sous-régions urbaines/rurales ou EPP</a:t>
            </a:r>
          </a:p>
          <a:p>
            <a:pPr lvl="1"/>
            <a:r>
              <a:rPr lang="fr-FR" sz="2000" dirty="0"/>
              <a:t>Une importance et un problème croissants </a:t>
            </a:r>
          </a:p>
          <a:p>
            <a:r>
              <a:rPr lang="fr-FR" sz="2400" dirty="0"/>
              <a:t>Nécessite des données internes cachées sur la structure de la population infranationale (année, sexe, groupe d'âge de 5 ans).</a:t>
            </a:r>
          </a:p>
          <a:p>
            <a:pPr lvl="1"/>
            <a:r>
              <a:rPr lang="fr-FR" sz="2000" i="1" dirty="0"/>
              <a:t>Créé en 2017 à partir des Perspectives de l'urbanisation mondiale 2016 et des fichiers PJNZ infranationaux.</a:t>
            </a:r>
          </a:p>
          <a:p>
            <a:r>
              <a:rPr lang="fr-FR" sz="2400" dirty="0"/>
              <a:t>Des fourchettes d'incertitude plus larges autour des données de prévalence des enquêtes régionales </a:t>
            </a:r>
            <a:r>
              <a:rPr lang="fr-FR" sz="2400" dirty="0">
                <a:sym typeface="Wingdings" pitchFamily="2" charset="2"/>
              </a:rPr>
              <a:t> moins de précision sur les tendances de la prévalence au niveau infranational  tendances de l'incidence</a:t>
            </a:r>
            <a:endParaRPr lang="fr-FR" sz="2400" dirty="0"/>
          </a:p>
        </p:txBody>
      </p:sp>
    </p:spTree>
    <p:extLst>
      <p:ext uri="{BB962C8B-B14F-4D97-AF65-F5344CB8AC3E}">
        <p14:creationId xmlns:p14="http://schemas.microsoft.com/office/powerpoint/2010/main" val="2112640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4B7D-DBBB-047E-B10C-E3D97558DAED}"/>
              </a:ext>
            </a:extLst>
          </p:cNvPr>
          <p:cNvSpPr>
            <a:spLocks noGrp="1"/>
          </p:cNvSpPr>
          <p:nvPr>
            <p:ph type="title"/>
          </p:nvPr>
        </p:nvSpPr>
        <p:spPr/>
        <p:txBody>
          <a:bodyPr/>
          <a:lstStyle/>
          <a:p>
            <a:r>
              <a:rPr lang="en-US"/>
              <a:t>2024 Épidémie </a:t>
            </a:r>
            <a:r>
              <a:rPr lang="en-US" err="1"/>
              <a:t>généralisée</a:t>
            </a:r>
            <a:r>
              <a:rPr lang="en-US"/>
              <a:t> Stratification EPP</a:t>
            </a:r>
          </a:p>
        </p:txBody>
      </p:sp>
      <p:graphicFrame>
        <p:nvGraphicFramePr>
          <p:cNvPr id="4" name="Content Placeholder 3">
            <a:extLst>
              <a:ext uri="{FF2B5EF4-FFF2-40B4-BE49-F238E27FC236}">
                <a16:creationId xmlns:a16="http://schemas.microsoft.com/office/drawing/2014/main" id="{59992928-AB22-3857-9F9A-5069C08813DD}"/>
              </a:ext>
            </a:extLst>
          </p:cNvPr>
          <p:cNvGraphicFramePr>
            <a:graphicFrameLocks noGrp="1"/>
          </p:cNvGraphicFramePr>
          <p:nvPr>
            <p:ph idx="1"/>
            <p:extLst>
              <p:ext uri="{D42A27DB-BD31-4B8C-83A1-F6EECF244321}">
                <p14:modId xmlns:p14="http://schemas.microsoft.com/office/powerpoint/2010/main" val="3042970202"/>
              </p:ext>
            </p:extLst>
          </p:nvPr>
        </p:nvGraphicFramePr>
        <p:xfrm>
          <a:off x="3811605" y="456318"/>
          <a:ext cx="7696200" cy="5645268"/>
        </p:xfrm>
        <a:graphic>
          <a:graphicData uri="http://schemas.openxmlformats.org/drawingml/2006/table">
            <a:tbl>
              <a:tblPr firstRow="1" bandRow="1">
                <a:tableStyleId>{5C22544A-7EE6-4342-B048-85BDC9FD1C3A}</a:tableStyleId>
              </a:tblPr>
              <a:tblGrid>
                <a:gridCol w="1444612">
                  <a:extLst>
                    <a:ext uri="{9D8B030D-6E8A-4147-A177-3AD203B41FA5}">
                      <a16:colId xmlns:a16="http://schemas.microsoft.com/office/drawing/2014/main" val="1591177213"/>
                    </a:ext>
                  </a:extLst>
                </a:gridCol>
                <a:gridCol w="2145611">
                  <a:extLst>
                    <a:ext uri="{9D8B030D-6E8A-4147-A177-3AD203B41FA5}">
                      <a16:colId xmlns:a16="http://schemas.microsoft.com/office/drawing/2014/main" val="1828704963"/>
                    </a:ext>
                  </a:extLst>
                </a:gridCol>
                <a:gridCol w="2181927">
                  <a:extLst>
                    <a:ext uri="{9D8B030D-6E8A-4147-A177-3AD203B41FA5}">
                      <a16:colId xmlns:a16="http://schemas.microsoft.com/office/drawing/2014/main" val="2442139816"/>
                    </a:ext>
                  </a:extLst>
                </a:gridCol>
                <a:gridCol w="1924050">
                  <a:extLst>
                    <a:ext uri="{9D8B030D-6E8A-4147-A177-3AD203B41FA5}">
                      <a16:colId xmlns:a16="http://schemas.microsoft.com/office/drawing/2014/main" val="872113755"/>
                    </a:ext>
                  </a:extLst>
                </a:gridCol>
              </a:tblGrid>
              <a:tr h="516568">
                <a:tc>
                  <a:txBody>
                    <a:bodyPr/>
                    <a:lstStyle/>
                    <a:p>
                      <a:endParaRPr lang="en-US" sz="1600"/>
                    </a:p>
                  </a:txBody>
                  <a:tcPr/>
                </a:tc>
                <a:tc>
                  <a:txBody>
                    <a:bodyPr/>
                    <a:lstStyle/>
                    <a:p>
                      <a:r>
                        <a:rPr lang="en-US" sz="1600"/>
                        <a:t>Urbain / Rural</a:t>
                      </a:r>
                    </a:p>
                  </a:txBody>
                  <a:tcPr/>
                </a:tc>
                <a:tc>
                  <a:txBody>
                    <a:bodyPr/>
                    <a:lstStyle/>
                    <a:p>
                      <a:r>
                        <a:rPr lang="en-US" sz="1600"/>
                        <a:t>Région infranationale</a:t>
                      </a:r>
                    </a:p>
                  </a:txBody>
                  <a:tcPr/>
                </a:tc>
                <a:tc>
                  <a:txBody>
                    <a:bodyPr/>
                    <a:lstStyle/>
                    <a:p>
                      <a:r>
                        <a:rPr lang="en-US" sz="1600"/>
                        <a:t>National unique</a:t>
                      </a:r>
                    </a:p>
                  </a:txBody>
                  <a:tcPr/>
                </a:tc>
                <a:extLst>
                  <a:ext uri="{0D108BD9-81ED-4DB2-BD59-A6C34878D82A}">
                    <a16:rowId xmlns:a16="http://schemas.microsoft.com/office/drawing/2014/main" val="1886521251"/>
                  </a:ext>
                </a:extLst>
              </a:tr>
              <a:tr h="3135106">
                <a:tc>
                  <a:txBody>
                    <a:bodyPr/>
                    <a:lstStyle/>
                    <a:p>
                      <a:r>
                        <a:rPr lang="en-US" sz="1600" b="1"/>
                        <a:t>Afrique occidentale et centrale </a:t>
                      </a:r>
                      <a:br>
                        <a:rPr lang="en-US" sz="1600" b="1"/>
                      </a:br>
                      <a:r>
                        <a:rPr lang="en-US" sz="1600" b="1"/>
                        <a:t>(Total n = 19)</a:t>
                      </a:r>
                    </a:p>
                  </a:txBody>
                  <a:tcPr/>
                </a:tc>
                <a:tc>
                  <a:txBody>
                    <a:bodyPr/>
                    <a:lstStyle/>
                    <a:p>
                      <a:r>
                        <a:rPr lang="en-US" sz="1600"/>
                        <a:t>Burundi, Bénin, Burkina Faso, Cen. Afr. Tchad, Côte d'Ivoire, Cameroun, Congo, Gabon, Ghana, Guinée, Gambie, Guinée-Bissau, Libéria, Mali, Togo, Rép. dém. Dém. du Congo, Congo, Gabon, Ghana, Guinée, Gambie, Guinée-Bissau, Liberia, Mali, Togo </a:t>
                      </a:r>
                      <a:br>
                        <a:rPr lang="en-US" sz="1600"/>
                      </a:br>
                      <a:r>
                        <a:rPr lang="en-US" sz="1600"/>
                        <a:t>(n= 17)</a:t>
                      </a:r>
                    </a:p>
                  </a:txBody>
                  <a:tcPr/>
                </a:tc>
                <a:tc>
                  <a:txBody>
                    <a:bodyPr/>
                    <a:lstStyle/>
                    <a:p>
                      <a:r>
                        <a:rPr lang="en-US" sz="1600"/>
                        <a:t>Nigeria (37 états)</a:t>
                      </a:r>
                    </a:p>
                    <a:p>
                      <a:r>
                        <a:rPr lang="en-US" sz="1600"/>
                        <a:t>(n = 1)</a:t>
                      </a:r>
                    </a:p>
                  </a:txBody>
                  <a:tcPr/>
                </a:tc>
                <a:tc>
                  <a:txBody>
                    <a:bodyPr/>
                    <a:lstStyle/>
                    <a:p>
                      <a:r>
                        <a:rPr lang="en-US" sz="1600"/>
                        <a:t>Guinée équatoriale</a:t>
                      </a:r>
                    </a:p>
                    <a:p>
                      <a:r>
                        <a:rPr lang="en-US" sz="1600"/>
                        <a:t>(n = 1)</a:t>
                      </a:r>
                    </a:p>
                  </a:txBody>
                  <a:tcPr/>
                </a:tc>
                <a:extLst>
                  <a:ext uri="{0D108BD9-81ED-4DB2-BD59-A6C34878D82A}">
                    <a16:rowId xmlns:a16="http://schemas.microsoft.com/office/drawing/2014/main" val="3049425387"/>
                  </a:ext>
                </a:extLst>
              </a:tr>
              <a:tr h="1623500">
                <a:tc>
                  <a:txBody>
                    <a:bodyPr/>
                    <a:lstStyle/>
                    <a:p>
                      <a:r>
                        <a:rPr lang="en-US" sz="1600" b="1"/>
                        <a:t>Afrique de l'Est et Afrique australe </a:t>
                      </a:r>
                      <a:br>
                        <a:rPr lang="en-US" sz="1600" b="1"/>
                      </a:br>
                      <a:r>
                        <a:rPr lang="en-US" sz="1600" b="1"/>
                        <a:t>(Total n = 16)</a:t>
                      </a:r>
                    </a:p>
                  </a:txBody>
                  <a:tcPr/>
                </a:tc>
                <a:tc>
                  <a:txBody>
                    <a:bodyPr/>
                    <a:lstStyle/>
                    <a:p>
                      <a:r>
                        <a:rPr lang="en-US" sz="1600"/>
                        <a:t>Angola, Botswana, Érythrée, Rwanda, Soudan du Sud, Ouganda </a:t>
                      </a:r>
                    </a:p>
                    <a:p>
                      <a:r>
                        <a:rPr lang="en-US" sz="1600"/>
                        <a:t>(n = 6)</a:t>
                      </a:r>
                    </a:p>
                  </a:txBody>
                  <a:tcPr/>
                </a:tc>
                <a:tc>
                  <a:txBody>
                    <a:bodyPr/>
                    <a:lstStyle/>
                    <a:p>
                      <a:r>
                        <a:rPr lang="en-US" sz="1600"/>
                        <a:t>Eswatini, Éthiopie</a:t>
                      </a:r>
                      <a:r>
                        <a:rPr lang="en-US" sz="1600" baseline="30000"/>
                        <a:t>†</a:t>
                      </a:r>
                      <a:r>
                        <a:rPr lang="en-US" sz="1600"/>
                        <a:t> , Kenya*, Mozambique, Namibie, Tanzanie, Zimbabwe* </a:t>
                      </a:r>
                      <a:br>
                        <a:rPr lang="en-US" sz="1600"/>
                      </a:br>
                      <a:r>
                        <a:rPr lang="en-US" sz="1600"/>
                        <a:t>(n = 7)</a:t>
                      </a:r>
                    </a:p>
                  </a:txBody>
                  <a:tcPr/>
                </a:tc>
                <a:tc>
                  <a:txBody>
                    <a:bodyPr/>
                    <a:lstStyle/>
                    <a:p>
                      <a:r>
                        <a:rPr lang="en-US" sz="1600"/>
                        <a:t>Lesotho</a:t>
                      </a:r>
                      <a:br>
                        <a:rPr lang="en-US" sz="1600"/>
                      </a:br>
                      <a:r>
                        <a:rPr lang="en-US" sz="1600"/>
                        <a:t>Malawi</a:t>
                      </a:r>
                    </a:p>
                    <a:p>
                      <a:r>
                        <a:rPr lang="en-US" sz="1600"/>
                        <a:t>Zambie </a:t>
                      </a:r>
                    </a:p>
                    <a:p>
                      <a:r>
                        <a:rPr lang="en-US" sz="1600"/>
                        <a:t>(n = 3)</a:t>
                      </a:r>
                    </a:p>
                  </a:txBody>
                  <a:tcPr/>
                </a:tc>
                <a:extLst>
                  <a:ext uri="{0D108BD9-81ED-4DB2-BD59-A6C34878D82A}">
                    <a16:rowId xmlns:a16="http://schemas.microsoft.com/office/drawing/2014/main" val="989461397"/>
                  </a:ext>
                </a:extLst>
              </a:tr>
            </a:tbl>
          </a:graphicData>
        </a:graphic>
      </p:graphicFrame>
      <p:sp>
        <p:nvSpPr>
          <p:cNvPr id="5" name="TextBox 4">
            <a:extLst>
              <a:ext uri="{FF2B5EF4-FFF2-40B4-BE49-F238E27FC236}">
                <a16:creationId xmlns:a16="http://schemas.microsoft.com/office/drawing/2014/main" id="{DB7C8503-8202-83A5-93CA-B9841F397EC0}"/>
              </a:ext>
            </a:extLst>
          </p:cNvPr>
          <p:cNvSpPr txBox="1"/>
          <p:nvPr/>
        </p:nvSpPr>
        <p:spPr>
          <a:xfrm>
            <a:off x="3811605" y="6097624"/>
            <a:ext cx="7115247" cy="738664"/>
          </a:xfrm>
          <a:prstGeom prst="rect">
            <a:avLst/>
          </a:prstGeom>
          <a:noFill/>
        </p:spPr>
        <p:txBody>
          <a:bodyPr wrap="square" rtlCol="0">
            <a:spAutoFit/>
          </a:bodyPr>
          <a:lstStyle/>
          <a:p>
            <a:r>
              <a:rPr lang="en-US" sz="1400"/>
              <a:t>* Le Kenya et le Zimbabwe utilisent des fichiers Spectrum PJNZ au niveau de la province.</a:t>
            </a:r>
          </a:p>
          <a:p>
            <a:r>
              <a:rPr lang="en-US" sz="1400" baseline="30000"/>
              <a:t>†</a:t>
            </a:r>
            <a:r>
              <a:rPr lang="en-US" sz="1400"/>
              <a:t> L'Éthiopie utilise les fichiers PJNZ régionaux, stratifiés par zones urbaines/rurales à l'intérieur des provinces.</a:t>
            </a:r>
          </a:p>
        </p:txBody>
      </p:sp>
    </p:spTree>
    <p:extLst>
      <p:ext uri="{BB962C8B-B14F-4D97-AF65-F5344CB8AC3E}">
        <p14:creationId xmlns:p14="http://schemas.microsoft.com/office/powerpoint/2010/main" val="1458508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858B-BFD8-66FC-F493-8768CAD76329}"/>
              </a:ext>
            </a:extLst>
          </p:cNvPr>
          <p:cNvSpPr>
            <a:spLocks noGrp="1"/>
          </p:cNvSpPr>
          <p:nvPr>
            <p:ph type="title"/>
          </p:nvPr>
        </p:nvSpPr>
        <p:spPr/>
        <p:txBody>
          <a:bodyPr/>
          <a:lstStyle/>
          <a:p>
            <a:r>
              <a:rPr lang="fr-FR" dirty="0"/>
              <a:t>Stratification EPP </a:t>
            </a:r>
            <a:r>
              <a:rPr lang="fr-FR"/>
              <a:t>décentralisé</a:t>
            </a:r>
            <a:endParaRPr lang="fr-FR" dirty="0"/>
          </a:p>
        </p:txBody>
      </p:sp>
      <p:sp>
        <p:nvSpPr>
          <p:cNvPr id="3" name="Content Placeholder 2">
            <a:extLst>
              <a:ext uri="{FF2B5EF4-FFF2-40B4-BE49-F238E27FC236}">
                <a16:creationId xmlns:a16="http://schemas.microsoft.com/office/drawing/2014/main" id="{DFDA59CD-2095-AD7B-8F9D-19319D12BE98}"/>
              </a:ext>
            </a:extLst>
          </p:cNvPr>
          <p:cNvSpPr>
            <a:spLocks noGrp="1"/>
          </p:cNvSpPr>
          <p:nvPr>
            <p:ph idx="1"/>
          </p:nvPr>
        </p:nvSpPr>
        <p:spPr>
          <a:xfrm>
            <a:off x="3869268" y="864108"/>
            <a:ext cx="7805057" cy="5120640"/>
          </a:xfrm>
        </p:spPr>
        <p:txBody>
          <a:bodyPr>
            <a:normAutofit fontScale="92500" lnSpcReduction="10000"/>
          </a:bodyPr>
          <a:lstStyle/>
          <a:p>
            <a:pPr marL="279400" indent="-279400">
              <a:buFont typeface="+mj-lt"/>
              <a:buAutoNum type="arabicPeriod"/>
            </a:pPr>
            <a:r>
              <a:rPr lang="fr-FR" sz="2400" b="1" dirty="0"/>
              <a:t>Pas de nécessité spécifique de modifier la stratification infranationale d’EPP</a:t>
            </a:r>
          </a:p>
          <a:p>
            <a:pPr lvl="1"/>
            <a:r>
              <a:rPr lang="fr-FR" sz="2000" dirty="0"/>
              <a:t>Recommander un examen plus approfondi de l'attribution des ARV et de la couverture des ARV par région EPP</a:t>
            </a:r>
          </a:p>
          <a:p>
            <a:pPr marL="279400" indent="-279400">
              <a:buFont typeface="+mj-lt"/>
              <a:buAutoNum type="arabicPeriod"/>
            </a:pPr>
            <a:r>
              <a:rPr lang="fr-FR" sz="2400" dirty="0"/>
              <a:t>Si l'ajustement de la qualité à des régions infranationales distinctes s'avère difficile, </a:t>
            </a:r>
            <a:r>
              <a:rPr lang="fr-FR" sz="2400" b="1" dirty="0"/>
              <a:t>envisagez d'essayer l'adaptation à une région nationale unique d'EPP.</a:t>
            </a:r>
          </a:p>
          <a:p>
            <a:pPr lvl="1"/>
            <a:r>
              <a:rPr lang="fr-FR" sz="2000" dirty="0"/>
              <a:t>Examiner attentivement l'impact sur les estimations</a:t>
            </a:r>
          </a:p>
          <a:p>
            <a:pPr lvl="1"/>
            <a:r>
              <a:rPr lang="fr-FR" sz="2000" dirty="0"/>
              <a:t>Contactez l'équipe chargée des estimations de l'ONUSIDA pour obtenir un soutien et une discussion - vous souhaiteriez étudier les impacts ensemble.</a:t>
            </a:r>
          </a:p>
          <a:p>
            <a:pPr marL="279400" indent="-279400">
              <a:buFont typeface="+mj-lt"/>
              <a:buAutoNum type="arabicPeriod"/>
            </a:pPr>
            <a:r>
              <a:rPr lang="fr-FR" sz="2400" b="1" u="sng" dirty="0"/>
              <a:t>Ne pas </a:t>
            </a:r>
            <a:r>
              <a:rPr lang="fr-FR" sz="2400" b="1" dirty="0"/>
              <a:t>recommander une stratification plus poussée des régions dans EPP </a:t>
            </a:r>
            <a:r>
              <a:rPr lang="fr-FR" sz="2400" dirty="0"/>
              <a:t>pour produire des estimations infranationales</a:t>
            </a:r>
            <a:r>
              <a:rPr lang="fr-FR" sz="2400" b="1" u="sng" dirty="0"/>
              <a:t>.</a:t>
            </a:r>
          </a:p>
          <a:p>
            <a:pPr lvl="1"/>
            <a:r>
              <a:rPr lang="fr-FR" sz="2000" dirty="0"/>
              <a:t>Utilisez principalement Naomi pour les estimations infranationales ; discutez avec l'équipe chargée des estimations des indicateurs prioritaires manquants.</a:t>
            </a:r>
          </a:p>
        </p:txBody>
      </p:sp>
    </p:spTree>
    <p:extLst>
      <p:ext uri="{BB962C8B-B14F-4D97-AF65-F5344CB8AC3E}">
        <p14:creationId xmlns:p14="http://schemas.microsoft.com/office/powerpoint/2010/main" val="2522676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98B9A-BADE-40E6-B6C7-C1808E6B66D0}"/>
              </a:ext>
            </a:extLst>
          </p:cNvPr>
          <p:cNvSpPr>
            <a:spLocks noGrp="1"/>
          </p:cNvSpPr>
          <p:nvPr>
            <p:ph type="title"/>
          </p:nvPr>
        </p:nvSpPr>
        <p:spPr/>
        <p:txBody>
          <a:bodyPr/>
          <a:lstStyle/>
          <a:p>
            <a:r>
              <a:rPr lang="en-US"/>
              <a:t>Étapes de base de la mise à jour</a:t>
            </a:r>
            <a:br>
              <a:rPr lang="en-US"/>
            </a:br>
            <a:r>
              <a:rPr lang="en-US"/>
              <a:t>Vos projections EPP</a:t>
            </a:r>
          </a:p>
        </p:txBody>
      </p:sp>
      <p:sp>
        <p:nvSpPr>
          <p:cNvPr id="7" name="TextBox 6">
            <a:extLst>
              <a:ext uri="{FF2B5EF4-FFF2-40B4-BE49-F238E27FC236}">
                <a16:creationId xmlns:a16="http://schemas.microsoft.com/office/drawing/2014/main" id="{A3904898-C347-404F-879F-757C010E8897}"/>
              </a:ext>
            </a:extLst>
          </p:cNvPr>
          <p:cNvSpPr txBox="1"/>
          <p:nvPr/>
        </p:nvSpPr>
        <p:spPr>
          <a:xfrm>
            <a:off x="3798277" y="357909"/>
            <a:ext cx="2395296" cy="1077218"/>
          </a:xfrm>
          <a:prstGeom prst="rect">
            <a:avLst/>
          </a:prstGeom>
          <a:noFill/>
          <a:ln w="31750">
            <a:solidFill>
              <a:schemeClr val="accent1">
                <a:shade val="50000"/>
              </a:schemeClr>
            </a:solidFill>
          </a:ln>
          <a:effectLst/>
        </p:spPr>
        <p:txBody>
          <a:bodyPr wrap="square" rtlCol="0">
            <a:spAutoFit/>
          </a:bodyPr>
          <a:lstStyle/>
          <a:p>
            <a:r>
              <a:rPr lang="en-US" sz="1600"/>
              <a:t>1. Ouvrez un nouveau </a:t>
            </a:r>
            <a:r>
              <a:rPr lang="en-US" sz="1600" err="1"/>
              <a:t>fichier</a:t>
            </a:r>
            <a:r>
              <a:rPr lang="en-US" sz="1600"/>
              <a:t> 2024 Spectrum, vérifiez que l'option d'incidence est EPP.</a:t>
            </a:r>
          </a:p>
        </p:txBody>
      </p:sp>
      <p:sp>
        <p:nvSpPr>
          <p:cNvPr id="9" name="TextBox 8">
            <a:extLst>
              <a:ext uri="{FF2B5EF4-FFF2-40B4-BE49-F238E27FC236}">
                <a16:creationId xmlns:a16="http://schemas.microsoft.com/office/drawing/2014/main" id="{E48C8039-99A8-4B6B-A56B-1CED1DA33175}"/>
              </a:ext>
            </a:extLst>
          </p:cNvPr>
          <p:cNvSpPr txBox="1"/>
          <p:nvPr/>
        </p:nvSpPr>
        <p:spPr>
          <a:xfrm>
            <a:off x="3798277" y="1555614"/>
            <a:ext cx="2395296" cy="1077218"/>
          </a:xfrm>
          <a:prstGeom prst="rect">
            <a:avLst/>
          </a:prstGeom>
          <a:noFill/>
          <a:ln w="31750">
            <a:solidFill>
              <a:schemeClr val="accent1">
                <a:shade val="50000"/>
              </a:schemeClr>
            </a:solidFill>
          </a:ln>
          <a:effectLst/>
        </p:spPr>
        <p:txBody>
          <a:bodyPr wrap="square" rtlCol="0">
            <a:spAutoFit/>
          </a:bodyPr>
          <a:lstStyle/>
          <a:p>
            <a:r>
              <a:rPr lang="en-US" sz="1600"/>
              <a:t>2. Sur la page "Définir l'épidémie", passez en revue votre structure épidémique.</a:t>
            </a:r>
          </a:p>
        </p:txBody>
      </p:sp>
      <p:sp>
        <p:nvSpPr>
          <p:cNvPr id="11" name="TextBox 10">
            <a:extLst>
              <a:ext uri="{FF2B5EF4-FFF2-40B4-BE49-F238E27FC236}">
                <a16:creationId xmlns:a16="http://schemas.microsoft.com/office/drawing/2014/main" id="{FF4A601A-EAC2-4831-BBD4-6E2D4A8831C5}"/>
              </a:ext>
            </a:extLst>
          </p:cNvPr>
          <p:cNvSpPr txBox="1"/>
          <p:nvPr/>
        </p:nvSpPr>
        <p:spPr>
          <a:xfrm>
            <a:off x="3798276" y="2785808"/>
            <a:ext cx="2400301" cy="830997"/>
          </a:xfrm>
          <a:prstGeom prst="rect">
            <a:avLst/>
          </a:prstGeom>
          <a:noFill/>
          <a:ln w="31750">
            <a:solidFill>
              <a:schemeClr val="accent1">
                <a:shade val="50000"/>
              </a:schemeClr>
            </a:solidFill>
          </a:ln>
          <a:effectLst/>
        </p:spPr>
        <p:txBody>
          <a:bodyPr wrap="square" rtlCol="0">
            <a:spAutoFit/>
          </a:bodyPr>
          <a:lstStyle/>
          <a:p>
            <a:r>
              <a:rPr lang="en-US" sz="1600"/>
              <a:t>3. Révisez et ajustez votre ou vos populations sur la page "Définir les pops".</a:t>
            </a:r>
            <a:endParaRPr lang="en-US" sz="1600" i="1"/>
          </a:p>
        </p:txBody>
      </p:sp>
      <p:sp>
        <p:nvSpPr>
          <p:cNvPr id="13" name="TextBox 12">
            <a:extLst>
              <a:ext uri="{FF2B5EF4-FFF2-40B4-BE49-F238E27FC236}">
                <a16:creationId xmlns:a16="http://schemas.microsoft.com/office/drawing/2014/main" id="{5BE61DFD-F9D0-4D56-9007-B3DA919B9744}"/>
              </a:ext>
            </a:extLst>
          </p:cNvPr>
          <p:cNvSpPr txBox="1"/>
          <p:nvPr/>
        </p:nvSpPr>
        <p:spPr>
          <a:xfrm>
            <a:off x="3798276" y="4305366"/>
            <a:ext cx="2400300" cy="1077218"/>
          </a:xfrm>
          <a:prstGeom prst="rect">
            <a:avLst/>
          </a:prstGeom>
          <a:noFill/>
          <a:ln w="31750">
            <a:solidFill>
              <a:schemeClr val="accent1">
                <a:shade val="50000"/>
              </a:schemeClr>
            </a:solidFill>
          </a:ln>
          <a:effectLst/>
        </p:spPr>
        <p:txBody>
          <a:bodyPr wrap="square" rtlCol="0">
            <a:spAutoFit/>
          </a:bodyPr>
          <a:lstStyle/>
          <a:p>
            <a:r>
              <a:rPr lang="en-US" sz="1600"/>
              <a:t>4. Ouvrez la page Données VIH, examinez et saisissez les nouvelles données de surveillance.</a:t>
            </a:r>
          </a:p>
        </p:txBody>
      </p:sp>
      <p:sp>
        <p:nvSpPr>
          <p:cNvPr id="15" name="TextBox 14">
            <a:extLst>
              <a:ext uri="{FF2B5EF4-FFF2-40B4-BE49-F238E27FC236}">
                <a16:creationId xmlns:a16="http://schemas.microsoft.com/office/drawing/2014/main" id="{CF0150A9-3B29-4DB2-943D-A859F6BFEA21}"/>
              </a:ext>
            </a:extLst>
          </p:cNvPr>
          <p:cNvSpPr txBox="1"/>
          <p:nvPr/>
        </p:nvSpPr>
        <p:spPr>
          <a:xfrm>
            <a:off x="6468210" y="160956"/>
            <a:ext cx="2400300" cy="830997"/>
          </a:xfrm>
          <a:prstGeom prst="rect">
            <a:avLst/>
          </a:prstGeom>
          <a:solidFill>
            <a:schemeClr val="bg1"/>
          </a:solidFill>
          <a:ln w="31750">
            <a:solidFill>
              <a:schemeClr val="accent1">
                <a:shade val="50000"/>
              </a:schemeClr>
            </a:solidFill>
          </a:ln>
          <a:effectLst/>
        </p:spPr>
        <p:txBody>
          <a:bodyPr wrap="square" rtlCol="0">
            <a:spAutoFit/>
          </a:bodyPr>
          <a:lstStyle/>
          <a:p>
            <a:r>
              <a:rPr lang="en-US" sz="1600"/>
              <a:t>5. Saisissez de nouvelles données d'enquête sur la page Enquêtes</a:t>
            </a:r>
          </a:p>
        </p:txBody>
      </p:sp>
      <p:sp>
        <p:nvSpPr>
          <p:cNvPr id="17" name="TextBox 16">
            <a:extLst>
              <a:ext uri="{FF2B5EF4-FFF2-40B4-BE49-F238E27FC236}">
                <a16:creationId xmlns:a16="http://schemas.microsoft.com/office/drawing/2014/main" id="{515FF41B-5E0D-471C-A1A3-12CE17A22F30}"/>
              </a:ext>
            </a:extLst>
          </p:cNvPr>
          <p:cNvSpPr txBox="1"/>
          <p:nvPr/>
        </p:nvSpPr>
        <p:spPr>
          <a:xfrm>
            <a:off x="6468210" y="2423510"/>
            <a:ext cx="2400300" cy="584775"/>
          </a:xfrm>
          <a:prstGeom prst="rect">
            <a:avLst/>
          </a:prstGeom>
          <a:noFill/>
          <a:ln w="31750">
            <a:solidFill>
              <a:schemeClr val="accent1">
                <a:shade val="50000"/>
              </a:schemeClr>
            </a:solidFill>
          </a:ln>
          <a:effectLst/>
        </p:spPr>
        <p:txBody>
          <a:bodyPr wrap="square" rtlCol="0">
            <a:spAutoFit/>
          </a:bodyPr>
          <a:lstStyle/>
          <a:p>
            <a:r>
              <a:rPr lang="en-US" sz="1600"/>
              <a:t>7. Ouvrez la page du projet EPP</a:t>
            </a:r>
            <a:endParaRPr lang="en-US" sz="1600" i="1"/>
          </a:p>
        </p:txBody>
      </p:sp>
      <p:sp>
        <p:nvSpPr>
          <p:cNvPr id="19" name="TextBox 18">
            <a:extLst>
              <a:ext uri="{FF2B5EF4-FFF2-40B4-BE49-F238E27FC236}">
                <a16:creationId xmlns:a16="http://schemas.microsoft.com/office/drawing/2014/main" id="{301E38AB-408B-48A4-B218-2119206F12AD}"/>
              </a:ext>
            </a:extLst>
          </p:cNvPr>
          <p:cNvSpPr txBox="1"/>
          <p:nvPr/>
        </p:nvSpPr>
        <p:spPr>
          <a:xfrm>
            <a:off x="6468210" y="3467137"/>
            <a:ext cx="2400300" cy="830997"/>
          </a:xfrm>
          <a:prstGeom prst="rect">
            <a:avLst/>
          </a:prstGeom>
          <a:noFill/>
          <a:ln w="31750">
            <a:solidFill>
              <a:schemeClr val="accent1">
                <a:shade val="50000"/>
              </a:schemeClr>
            </a:solidFill>
          </a:ln>
          <a:effectLst/>
        </p:spPr>
        <p:txBody>
          <a:bodyPr wrap="square" rtlCol="0">
            <a:spAutoFit/>
          </a:bodyPr>
          <a:lstStyle/>
          <a:p>
            <a:r>
              <a:rPr lang="en-US" sz="1600"/>
              <a:t>8. Sélectionnez un modèle pour chacune de vos sous-populations.</a:t>
            </a:r>
            <a:endParaRPr lang="en-US" sz="1600" i="1"/>
          </a:p>
        </p:txBody>
      </p:sp>
      <p:sp>
        <p:nvSpPr>
          <p:cNvPr id="21" name="TextBox 20">
            <a:extLst>
              <a:ext uri="{FF2B5EF4-FFF2-40B4-BE49-F238E27FC236}">
                <a16:creationId xmlns:a16="http://schemas.microsoft.com/office/drawing/2014/main" id="{EEFD5780-CA64-4DB7-9A2E-71D00CE62777}"/>
              </a:ext>
            </a:extLst>
          </p:cNvPr>
          <p:cNvSpPr txBox="1"/>
          <p:nvPr/>
        </p:nvSpPr>
        <p:spPr>
          <a:xfrm>
            <a:off x="6468210" y="4518806"/>
            <a:ext cx="2400300" cy="1077218"/>
          </a:xfrm>
          <a:prstGeom prst="rect">
            <a:avLst/>
          </a:prstGeom>
          <a:noFill/>
          <a:ln w="31750">
            <a:solidFill>
              <a:schemeClr val="accent1">
                <a:shade val="50000"/>
              </a:schemeClr>
            </a:solidFill>
          </a:ln>
          <a:effectLst/>
        </p:spPr>
        <p:txBody>
          <a:bodyPr wrap="square" rtlCol="0">
            <a:spAutoFit/>
          </a:bodyPr>
          <a:lstStyle/>
          <a:p>
            <a:r>
              <a:rPr lang="en-US" sz="1600"/>
              <a:t>9. Assurez-vous que vous êtes configuré pour exécuter une projection nationale.</a:t>
            </a:r>
            <a:endParaRPr lang="en-US" sz="1600" i="1"/>
          </a:p>
        </p:txBody>
      </p:sp>
      <p:sp>
        <p:nvSpPr>
          <p:cNvPr id="23" name="TextBox 22">
            <a:extLst>
              <a:ext uri="{FF2B5EF4-FFF2-40B4-BE49-F238E27FC236}">
                <a16:creationId xmlns:a16="http://schemas.microsoft.com/office/drawing/2014/main" id="{5BF79697-FE18-449E-B577-5242D3B4684E}"/>
              </a:ext>
            </a:extLst>
          </p:cNvPr>
          <p:cNvSpPr txBox="1"/>
          <p:nvPr/>
        </p:nvSpPr>
        <p:spPr>
          <a:xfrm>
            <a:off x="9156312" y="185106"/>
            <a:ext cx="2400300" cy="1077218"/>
          </a:xfrm>
          <a:prstGeom prst="rect">
            <a:avLst/>
          </a:prstGeom>
          <a:solidFill>
            <a:schemeClr val="bg1"/>
          </a:solidFill>
          <a:ln w="31750">
            <a:solidFill>
              <a:schemeClr val="accent1">
                <a:shade val="50000"/>
              </a:schemeClr>
            </a:solidFill>
          </a:ln>
          <a:effectLst/>
        </p:spPr>
        <p:txBody>
          <a:bodyPr wrap="square" rtlCol="0">
            <a:spAutoFit/>
          </a:bodyPr>
          <a:lstStyle/>
          <a:p>
            <a:r>
              <a:rPr lang="en-US" sz="1600"/>
              <a:t>10. Ajustez tout et enregistrez vos projections sur la page du projet.</a:t>
            </a:r>
            <a:endParaRPr lang="en-US" sz="1600" i="1"/>
          </a:p>
        </p:txBody>
      </p:sp>
      <p:sp>
        <p:nvSpPr>
          <p:cNvPr id="25" name="TextBox 24">
            <a:extLst>
              <a:ext uri="{FF2B5EF4-FFF2-40B4-BE49-F238E27FC236}">
                <a16:creationId xmlns:a16="http://schemas.microsoft.com/office/drawing/2014/main" id="{CB65D7B9-A5A8-455C-A48E-32762F8E4449}"/>
              </a:ext>
            </a:extLst>
          </p:cNvPr>
          <p:cNvSpPr txBox="1"/>
          <p:nvPr/>
        </p:nvSpPr>
        <p:spPr>
          <a:xfrm>
            <a:off x="9143147" y="1384947"/>
            <a:ext cx="2400300" cy="830997"/>
          </a:xfrm>
          <a:prstGeom prst="rect">
            <a:avLst/>
          </a:prstGeom>
          <a:noFill/>
          <a:ln w="31750">
            <a:solidFill>
              <a:schemeClr val="accent1">
                <a:shade val="50000"/>
              </a:schemeClr>
            </a:solidFill>
          </a:ln>
          <a:effectLst/>
        </p:spPr>
        <p:txBody>
          <a:bodyPr wrap="square" rtlCol="0">
            <a:spAutoFit/>
          </a:bodyPr>
          <a:lstStyle/>
          <a:p>
            <a:r>
              <a:rPr lang="en-US" sz="1600"/>
              <a:t>11. Etalonnez si nécessaire sur la page d'étalonnage.</a:t>
            </a:r>
            <a:endParaRPr lang="en-US" sz="1600" i="1"/>
          </a:p>
        </p:txBody>
      </p:sp>
      <p:sp>
        <p:nvSpPr>
          <p:cNvPr id="27" name="TextBox 26">
            <a:extLst>
              <a:ext uri="{FF2B5EF4-FFF2-40B4-BE49-F238E27FC236}">
                <a16:creationId xmlns:a16="http://schemas.microsoft.com/office/drawing/2014/main" id="{D275CC36-CB47-4E75-8E66-F81479F0EADE}"/>
              </a:ext>
            </a:extLst>
          </p:cNvPr>
          <p:cNvSpPr txBox="1"/>
          <p:nvPr/>
        </p:nvSpPr>
        <p:spPr>
          <a:xfrm>
            <a:off x="9143147" y="2367240"/>
            <a:ext cx="2400300" cy="830997"/>
          </a:xfrm>
          <a:prstGeom prst="rect">
            <a:avLst/>
          </a:prstGeom>
          <a:noFill/>
          <a:ln w="31750">
            <a:solidFill>
              <a:schemeClr val="accent1">
                <a:shade val="50000"/>
              </a:schemeClr>
            </a:solidFill>
          </a:ln>
          <a:effectLst/>
        </p:spPr>
        <p:txBody>
          <a:bodyPr wrap="square" rtlCol="0">
            <a:spAutoFit/>
          </a:bodyPr>
          <a:lstStyle/>
          <a:p>
            <a:r>
              <a:rPr lang="en-US" sz="1600"/>
              <a:t>12. Examinez vos résultats sur la page Résultats de l'ajustement</a:t>
            </a:r>
            <a:endParaRPr lang="en-US" sz="1600" i="1"/>
          </a:p>
        </p:txBody>
      </p:sp>
      <p:sp>
        <p:nvSpPr>
          <p:cNvPr id="31" name="TextBox 30">
            <a:extLst>
              <a:ext uri="{FF2B5EF4-FFF2-40B4-BE49-F238E27FC236}">
                <a16:creationId xmlns:a16="http://schemas.microsoft.com/office/drawing/2014/main" id="{B96ACFF8-F507-49F4-82A8-DB373577F033}"/>
              </a:ext>
            </a:extLst>
          </p:cNvPr>
          <p:cNvSpPr txBox="1"/>
          <p:nvPr/>
        </p:nvSpPr>
        <p:spPr>
          <a:xfrm>
            <a:off x="9156312" y="4520701"/>
            <a:ext cx="2400300" cy="1077218"/>
          </a:xfrm>
          <a:prstGeom prst="rect">
            <a:avLst/>
          </a:prstGeom>
          <a:solidFill>
            <a:schemeClr val="bg1"/>
          </a:solidFill>
          <a:ln w="31750">
            <a:solidFill>
              <a:schemeClr val="accent1">
                <a:shade val="50000"/>
              </a:schemeClr>
            </a:solidFill>
          </a:ln>
          <a:effectLst/>
        </p:spPr>
        <p:txBody>
          <a:bodyPr wrap="square" rtlCol="0">
            <a:spAutoFit/>
          </a:bodyPr>
          <a:lstStyle/>
          <a:p>
            <a:r>
              <a:rPr lang="en-US" sz="1600"/>
              <a:t>14. Cliquez sur Sauvegarder les résultats pour revenir à l'incidence de Spectrum.</a:t>
            </a:r>
            <a:endParaRPr lang="en-US" sz="1600" i="1"/>
          </a:p>
        </p:txBody>
      </p:sp>
      <p:sp>
        <p:nvSpPr>
          <p:cNvPr id="34" name="Arrow: Down 33">
            <a:extLst>
              <a:ext uri="{FF2B5EF4-FFF2-40B4-BE49-F238E27FC236}">
                <a16:creationId xmlns:a16="http://schemas.microsoft.com/office/drawing/2014/main" id="{4E0D9DA3-7CC8-4066-AE78-135484676187}"/>
              </a:ext>
            </a:extLst>
          </p:cNvPr>
          <p:cNvSpPr/>
          <p:nvPr/>
        </p:nvSpPr>
        <p:spPr>
          <a:xfrm>
            <a:off x="4870512" y="1281239"/>
            <a:ext cx="167053" cy="27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Arrow: Down 35">
            <a:extLst>
              <a:ext uri="{FF2B5EF4-FFF2-40B4-BE49-F238E27FC236}">
                <a16:creationId xmlns:a16="http://schemas.microsoft.com/office/drawing/2014/main" id="{E25EA00A-9123-463A-945C-665493EE8FF5}"/>
              </a:ext>
            </a:extLst>
          </p:cNvPr>
          <p:cNvSpPr/>
          <p:nvPr/>
        </p:nvSpPr>
        <p:spPr>
          <a:xfrm>
            <a:off x="7549452" y="827076"/>
            <a:ext cx="167053" cy="339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Arrow: Down 37">
            <a:extLst>
              <a:ext uri="{FF2B5EF4-FFF2-40B4-BE49-F238E27FC236}">
                <a16:creationId xmlns:a16="http://schemas.microsoft.com/office/drawing/2014/main" id="{0FA77570-EF38-4F6F-9768-FDE19233DA55}"/>
              </a:ext>
            </a:extLst>
          </p:cNvPr>
          <p:cNvSpPr/>
          <p:nvPr/>
        </p:nvSpPr>
        <p:spPr>
          <a:xfrm>
            <a:off x="4855859" y="3987282"/>
            <a:ext cx="167053" cy="27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 name="Arrow: Down 39">
            <a:extLst>
              <a:ext uri="{FF2B5EF4-FFF2-40B4-BE49-F238E27FC236}">
                <a16:creationId xmlns:a16="http://schemas.microsoft.com/office/drawing/2014/main" id="{440B6C80-B3F9-4218-B648-6582F839FDEA}"/>
              </a:ext>
            </a:extLst>
          </p:cNvPr>
          <p:cNvSpPr/>
          <p:nvPr/>
        </p:nvSpPr>
        <p:spPr>
          <a:xfrm>
            <a:off x="4888097" y="2496220"/>
            <a:ext cx="167053" cy="27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Arrow: Down 42">
            <a:extLst>
              <a:ext uri="{FF2B5EF4-FFF2-40B4-BE49-F238E27FC236}">
                <a16:creationId xmlns:a16="http://schemas.microsoft.com/office/drawing/2014/main" id="{22157D43-8E63-4C97-8905-D96E46DD1AE0}"/>
              </a:ext>
            </a:extLst>
          </p:cNvPr>
          <p:cNvSpPr/>
          <p:nvPr/>
        </p:nvSpPr>
        <p:spPr>
          <a:xfrm>
            <a:off x="7536537" y="3105789"/>
            <a:ext cx="167053" cy="339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Arrow: Down 44">
            <a:extLst>
              <a:ext uri="{FF2B5EF4-FFF2-40B4-BE49-F238E27FC236}">
                <a16:creationId xmlns:a16="http://schemas.microsoft.com/office/drawing/2014/main" id="{7CDD884E-4FFD-4D86-8F4E-2B977EDB5B01}"/>
              </a:ext>
            </a:extLst>
          </p:cNvPr>
          <p:cNvSpPr/>
          <p:nvPr/>
        </p:nvSpPr>
        <p:spPr>
          <a:xfrm>
            <a:off x="7549450" y="4137018"/>
            <a:ext cx="167053" cy="339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Arrow: Down 48">
            <a:extLst>
              <a:ext uri="{FF2B5EF4-FFF2-40B4-BE49-F238E27FC236}">
                <a16:creationId xmlns:a16="http://schemas.microsoft.com/office/drawing/2014/main" id="{89715005-D41E-46EC-B8CA-EE0F4FB366FC}"/>
              </a:ext>
            </a:extLst>
          </p:cNvPr>
          <p:cNvSpPr/>
          <p:nvPr/>
        </p:nvSpPr>
        <p:spPr>
          <a:xfrm>
            <a:off x="10330515" y="2045833"/>
            <a:ext cx="139065" cy="2880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Arrow: Down 50">
            <a:extLst>
              <a:ext uri="{FF2B5EF4-FFF2-40B4-BE49-F238E27FC236}">
                <a16:creationId xmlns:a16="http://schemas.microsoft.com/office/drawing/2014/main" id="{3D6A9E79-40FF-4843-9637-56E2A41A5458}"/>
              </a:ext>
            </a:extLst>
          </p:cNvPr>
          <p:cNvSpPr/>
          <p:nvPr/>
        </p:nvSpPr>
        <p:spPr>
          <a:xfrm>
            <a:off x="10335419" y="3029246"/>
            <a:ext cx="147939" cy="1972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Arrow: Down 52">
            <a:extLst>
              <a:ext uri="{FF2B5EF4-FFF2-40B4-BE49-F238E27FC236}">
                <a16:creationId xmlns:a16="http://schemas.microsoft.com/office/drawing/2014/main" id="{B70C4517-1E89-4FF2-BE84-84071D263E50}"/>
              </a:ext>
            </a:extLst>
          </p:cNvPr>
          <p:cNvSpPr/>
          <p:nvPr/>
        </p:nvSpPr>
        <p:spPr>
          <a:xfrm>
            <a:off x="10356462" y="4197263"/>
            <a:ext cx="183169" cy="2760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59" name="Straight Connector 58">
            <a:extLst>
              <a:ext uri="{FF2B5EF4-FFF2-40B4-BE49-F238E27FC236}">
                <a16:creationId xmlns:a16="http://schemas.microsoft.com/office/drawing/2014/main" id="{FCE8ED0F-FB41-4BF2-9693-B7931C053A36}"/>
              </a:ext>
            </a:extLst>
          </p:cNvPr>
          <p:cNvCxnSpPr>
            <a:cxnSpLocks/>
          </p:cNvCxnSpPr>
          <p:nvPr/>
        </p:nvCxnSpPr>
        <p:spPr>
          <a:xfrm flipV="1">
            <a:off x="6329680" y="483550"/>
            <a:ext cx="0" cy="4126561"/>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D43F372-FB0F-4A91-9228-660F7B610EA1}"/>
              </a:ext>
            </a:extLst>
          </p:cNvPr>
          <p:cNvCxnSpPr>
            <a:cxnSpLocks/>
          </p:cNvCxnSpPr>
          <p:nvPr/>
        </p:nvCxnSpPr>
        <p:spPr>
          <a:xfrm>
            <a:off x="6201078" y="4610110"/>
            <a:ext cx="113734" cy="1"/>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703EBA8-CC08-40F7-A7EB-D86575999865}"/>
              </a:ext>
            </a:extLst>
          </p:cNvPr>
          <p:cNvCxnSpPr>
            <a:cxnSpLocks/>
          </p:cNvCxnSpPr>
          <p:nvPr/>
        </p:nvCxnSpPr>
        <p:spPr>
          <a:xfrm flipH="1" flipV="1">
            <a:off x="9017783" y="701067"/>
            <a:ext cx="4124" cy="4383212"/>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103E9F3-B0CD-40E4-A7C0-1D4238D2B3B5}"/>
              </a:ext>
            </a:extLst>
          </p:cNvPr>
          <p:cNvCxnSpPr>
            <a:cxnSpLocks/>
          </p:cNvCxnSpPr>
          <p:nvPr/>
        </p:nvCxnSpPr>
        <p:spPr>
          <a:xfrm>
            <a:off x="8855345" y="5076530"/>
            <a:ext cx="162438"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7E9C292-A953-4612-91C8-D26369DEB894}"/>
              </a:ext>
            </a:extLst>
          </p:cNvPr>
          <p:cNvCxnSpPr>
            <a:cxnSpLocks/>
            <a:endCxn id="15" idx="1"/>
          </p:cNvCxnSpPr>
          <p:nvPr/>
        </p:nvCxnSpPr>
        <p:spPr>
          <a:xfrm>
            <a:off x="6314813" y="483550"/>
            <a:ext cx="153397" cy="92905"/>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2A9E257-533A-45B7-BC84-5F7A694416FC}"/>
              </a:ext>
            </a:extLst>
          </p:cNvPr>
          <p:cNvCxnSpPr>
            <a:cxnSpLocks/>
          </p:cNvCxnSpPr>
          <p:nvPr/>
        </p:nvCxnSpPr>
        <p:spPr>
          <a:xfrm>
            <a:off x="9005829" y="688976"/>
            <a:ext cx="153397" cy="572"/>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AC15236-6128-4B63-8EBA-CAD4A606FC39}"/>
              </a:ext>
            </a:extLst>
          </p:cNvPr>
          <p:cNvSpPr txBox="1"/>
          <p:nvPr/>
        </p:nvSpPr>
        <p:spPr>
          <a:xfrm>
            <a:off x="9156312" y="3273933"/>
            <a:ext cx="2400300" cy="1077218"/>
          </a:xfrm>
          <a:prstGeom prst="rect">
            <a:avLst/>
          </a:prstGeom>
          <a:solidFill>
            <a:schemeClr val="bg1"/>
          </a:solidFill>
          <a:ln w="31750">
            <a:solidFill>
              <a:schemeClr val="accent1">
                <a:shade val="50000"/>
              </a:schemeClr>
            </a:solidFill>
          </a:ln>
          <a:effectLst/>
        </p:spPr>
        <p:txBody>
          <a:bodyPr wrap="square" rtlCol="0">
            <a:spAutoFit/>
          </a:bodyPr>
          <a:lstStyle/>
          <a:p>
            <a:r>
              <a:rPr lang="en-US" sz="1600"/>
              <a:t>13. Comparez votre nouvelle projection avec celle de l'année précédente.</a:t>
            </a:r>
            <a:endParaRPr lang="en-US" sz="1600" i="1"/>
          </a:p>
        </p:txBody>
      </p:sp>
      <p:sp>
        <p:nvSpPr>
          <p:cNvPr id="35" name="TextBox 34">
            <a:extLst>
              <a:ext uri="{FF2B5EF4-FFF2-40B4-BE49-F238E27FC236}">
                <a16:creationId xmlns:a16="http://schemas.microsoft.com/office/drawing/2014/main" id="{4F6FD964-2163-48AB-86B9-DAF3C3A12ACB}"/>
              </a:ext>
            </a:extLst>
          </p:cNvPr>
          <p:cNvSpPr txBox="1"/>
          <p:nvPr/>
        </p:nvSpPr>
        <p:spPr>
          <a:xfrm>
            <a:off x="6468210" y="1228733"/>
            <a:ext cx="2400300" cy="1077218"/>
          </a:xfrm>
          <a:prstGeom prst="rect">
            <a:avLst/>
          </a:prstGeom>
          <a:solidFill>
            <a:schemeClr val="bg1"/>
          </a:solidFill>
          <a:ln w="31750">
            <a:solidFill>
              <a:schemeClr val="accent1">
                <a:shade val="50000"/>
              </a:schemeClr>
            </a:solidFill>
          </a:ln>
          <a:effectLst/>
        </p:spPr>
        <p:txBody>
          <a:bodyPr wrap="square" rtlCol="0">
            <a:spAutoFit/>
          </a:bodyPr>
          <a:lstStyle/>
          <a:p>
            <a:r>
              <a:rPr lang="en-US" sz="1600"/>
              <a:t>6. Répartissez votre ART entre les régions sur la page de répartition de l'ART</a:t>
            </a:r>
          </a:p>
        </p:txBody>
      </p:sp>
      <p:sp>
        <p:nvSpPr>
          <p:cNvPr id="39" name="Arrow: Down 38">
            <a:extLst>
              <a:ext uri="{FF2B5EF4-FFF2-40B4-BE49-F238E27FC236}">
                <a16:creationId xmlns:a16="http://schemas.microsoft.com/office/drawing/2014/main" id="{A54F7E47-0AE8-4C0D-9A3E-32A298941465}"/>
              </a:ext>
            </a:extLst>
          </p:cNvPr>
          <p:cNvSpPr/>
          <p:nvPr/>
        </p:nvSpPr>
        <p:spPr>
          <a:xfrm>
            <a:off x="7564674" y="2153087"/>
            <a:ext cx="167052" cy="2279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Arrow: Down 40">
            <a:extLst>
              <a:ext uri="{FF2B5EF4-FFF2-40B4-BE49-F238E27FC236}">
                <a16:creationId xmlns:a16="http://schemas.microsoft.com/office/drawing/2014/main" id="{98ED9DBF-D59D-4769-869C-3834F05EC619}"/>
              </a:ext>
            </a:extLst>
          </p:cNvPr>
          <p:cNvSpPr/>
          <p:nvPr/>
        </p:nvSpPr>
        <p:spPr>
          <a:xfrm>
            <a:off x="10287025" y="1114506"/>
            <a:ext cx="144475" cy="2415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7">
            <a:extLst>
              <a:ext uri="{FF2B5EF4-FFF2-40B4-BE49-F238E27FC236}">
                <a16:creationId xmlns:a16="http://schemas.microsoft.com/office/drawing/2014/main" id="{6E7A568F-1C45-CE2C-C904-D9B97C21E24C}"/>
              </a:ext>
            </a:extLst>
          </p:cNvPr>
          <p:cNvSpPr txBox="1"/>
          <p:nvPr/>
        </p:nvSpPr>
        <p:spPr>
          <a:xfrm>
            <a:off x="3798276" y="5530079"/>
            <a:ext cx="6097604" cy="1138773"/>
          </a:xfrm>
          <a:prstGeom prst="rect">
            <a:avLst/>
          </a:prstGeom>
          <a:noFill/>
        </p:spPr>
        <p:txBody>
          <a:bodyPr wrap="square">
            <a:spAutoFit/>
          </a:bodyPr>
          <a:lstStyle/>
          <a:p>
            <a:pPr marL="0" indent="0">
              <a:buNone/>
            </a:pPr>
            <a:r>
              <a:rPr lang="en-US" b="1" u="sng"/>
              <a:t>Ressources supplémentaires </a:t>
            </a:r>
            <a:r>
              <a:rPr lang="en-US" b="1"/>
              <a:t>: </a:t>
            </a:r>
            <a:br>
              <a:rPr lang="en-US"/>
            </a:br>
            <a:r>
              <a:rPr lang="en-US" sz="1400">
                <a:hlinkClick r:id="rId3"/>
              </a:rPr>
              <a:t>https://hivtools.unaids.org/hiv-estimates-training-material-en/</a:t>
            </a:r>
            <a:endParaRPr lang="en-US" sz="1400"/>
          </a:p>
          <a:p>
            <a:r>
              <a:rPr lang="en-US" b="1"/>
              <a:t>21G : </a:t>
            </a:r>
            <a:r>
              <a:rPr lang="en-US" b="1">
                <a:hlinkClick r:id="rId4"/>
              </a:rPr>
              <a:t>"</a:t>
            </a:r>
            <a:r>
              <a:rPr lang="en-US" b="1" i="0" u="none" strike="noStrike">
                <a:solidFill>
                  <a:srgbClr val="333333"/>
                </a:solidFill>
                <a:effectLst/>
                <a:latin typeface="-apple-system"/>
                <a:hlinkClick r:id="rId4"/>
              </a:rPr>
              <a:t>Étapes de base pour la mise à jour du PPE généralisé".</a:t>
            </a:r>
            <a:endParaRPr lang="en-US" b="1"/>
          </a:p>
          <a:p>
            <a:r>
              <a:rPr lang="en-US" b="1"/>
              <a:t>40G : </a:t>
            </a:r>
            <a:r>
              <a:rPr lang="en-US" b="1">
                <a:hlinkClick r:id="rId5"/>
              </a:rPr>
              <a:t>"</a:t>
            </a:r>
            <a:r>
              <a:rPr lang="en-US" b="1" i="0" u="none" strike="noStrike">
                <a:solidFill>
                  <a:srgbClr val="333333"/>
                </a:solidFill>
                <a:effectLst/>
                <a:latin typeface="-apple-system"/>
                <a:hlinkClick r:id="rId5"/>
              </a:rPr>
              <a:t>Sous le capot : EPP généralisé"</a:t>
            </a:r>
            <a:endParaRPr lang="en-US"/>
          </a:p>
        </p:txBody>
      </p:sp>
    </p:spTree>
    <p:extLst>
      <p:ext uri="{BB962C8B-B14F-4D97-AF65-F5344CB8AC3E}">
        <p14:creationId xmlns:p14="http://schemas.microsoft.com/office/powerpoint/2010/main" val="3956376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CBFBF-9021-4375-9587-D69A7915C92D}"/>
              </a:ext>
            </a:extLst>
          </p:cNvPr>
          <p:cNvSpPr>
            <a:spLocks noGrp="1"/>
          </p:cNvSpPr>
          <p:nvPr>
            <p:ph type="title"/>
          </p:nvPr>
        </p:nvSpPr>
        <p:spPr/>
        <p:txBody>
          <a:bodyPr/>
          <a:lstStyle/>
          <a:p>
            <a:r>
              <a:rPr lang="fr-FR" noProof="0"/>
              <a:t>Le modèle de base d’EPP pour les adultes en langage humains</a:t>
            </a:r>
          </a:p>
        </p:txBody>
      </p:sp>
      <p:sp>
        <p:nvSpPr>
          <p:cNvPr id="36" name="Content Placeholder 35">
            <a:extLst>
              <a:ext uri="{FF2B5EF4-FFF2-40B4-BE49-F238E27FC236}">
                <a16:creationId xmlns:a16="http://schemas.microsoft.com/office/drawing/2014/main" id="{EE8CA1F3-BAF7-420D-9417-56B9CA944D9C}"/>
              </a:ext>
            </a:extLst>
          </p:cNvPr>
          <p:cNvSpPr>
            <a:spLocks noGrp="1"/>
          </p:cNvSpPr>
          <p:nvPr>
            <p:ph idx="1"/>
          </p:nvPr>
        </p:nvSpPr>
        <p:spPr>
          <a:xfrm>
            <a:off x="3842264" y="4168902"/>
            <a:ext cx="7900648" cy="2059701"/>
          </a:xfrm>
        </p:spPr>
        <p:txBody>
          <a:bodyPr>
            <a:normAutofit fontScale="92500" lnSpcReduction="20000"/>
          </a:bodyPr>
          <a:lstStyle/>
          <a:p>
            <a:pPr marL="0" indent="0">
              <a:buNone/>
            </a:pPr>
            <a:r>
              <a:rPr lang="en-US" sz="2800"/>
              <a:t>S : susceptible d'être infecté par le VIH</a:t>
            </a:r>
          </a:p>
          <a:p>
            <a:pPr marL="0" indent="0">
              <a:buNone/>
            </a:pPr>
            <a:r>
              <a:rPr lang="en-US" sz="2800"/>
              <a:t>P : personnes vivant avec le VIH (traitées et non traitées)</a:t>
            </a:r>
          </a:p>
          <a:p>
            <a:pPr marL="0" indent="0">
              <a:buNone/>
            </a:pPr>
            <a:r>
              <a:rPr lang="en-US" sz="2400"/>
              <a:t>S</a:t>
            </a:r>
            <a:r>
              <a:rPr lang="en-US" sz="2400" baseline="-25000"/>
              <a:t>t+1 </a:t>
            </a:r>
            <a:r>
              <a:rPr lang="en-US" sz="2400"/>
              <a:t> = S</a:t>
            </a:r>
            <a:r>
              <a:rPr lang="en-US" sz="2400" baseline="-25000"/>
              <a:t>t  </a:t>
            </a:r>
            <a:r>
              <a:rPr lang="en-US" sz="2400"/>
              <a:t> + nouveaux entrants - décès non liés au VIH - nouvelles infections</a:t>
            </a:r>
          </a:p>
          <a:p>
            <a:pPr marL="0" indent="0">
              <a:buNone/>
            </a:pPr>
            <a:r>
              <a:rPr lang="en-US" sz="2400"/>
              <a:t>P</a:t>
            </a:r>
            <a:r>
              <a:rPr lang="en-US" sz="2400" baseline="-25000"/>
              <a:t>t+1 </a:t>
            </a:r>
            <a:r>
              <a:rPr lang="en-US" sz="2400"/>
              <a:t> = P</a:t>
            </a:r>
            <a:r>
              <a:rPr lang="en-US" sz="2400" baseline="-25000"/>
              <a:t>t  </a:t>
            </a:r>
            <a:r>
              <a:rPr lang="en-US" sz="2400"/>
              <a:t> + nouvelles infections - décès non liés au VIH - décès liés au VIH</a:t>
            </a:r>
          </a:p>
        </p:txBody>
      </p:sp>
      <p:grpSp>
        <p:nvGrpSpPr>
          <p:cNvPr id="37" name="Group 36">
            <a:extLst>
              <a:ext uri="{FF2B5EF4-FFF2-40B4-BE49-F238E27FC236}">
                <a16:creationId xmlns:a16="http://schemas.microsoft.com/office/drawing/2014/main" id="{BF2A84F3-D3EF-43A9-814B-980084AB5222}"/>
              </a:ext>
            </a:extLst>
          </p:cNvPr>
          <p:cNvGrpSpPr/>
          <p:nvPr/>
        </p:nvGrpSpPr>
        <p:grpSpPr>
          <a:xfrm>
            <a:off x="3478290" y="1238001"/>
            <a:ext cx="8403088" cy="2157443"/>
            <a:chOff x="3478290" y="1238001"/>
            <a:chExt cx="8403088" cy="2157443"/>
          </a:xfrm>
        </p:grpSpPr>
        <p:sp>
          <p:nvSpPr>
            <p:cNvPr id="17" name="Rectangle 16">
              <a:extLst>
                <a:ext uri="{FF2B5EF4-FFF2-40B4-BE49-F238E27FC236}">
                  <a16:creationId xmlns:a16="http://schemas.microsoft.com/office/drawing/2014/main" id="{665264DE-30B0-40A9-A17E-904D86C46A51}"/>
                </a:ext>
              </a:extLst>
            </p:cNvPr>
            <p:cNvSpPr/>
            <p:nvPr/>
          </p:nvSpPr>
          <p:spPr>
            <a:xfrm>
              <a:off x="5216479" y="1487270"/>
              <a:ext cx="1543050" cy="980214"/>
            </a:xfrm>
            <a:prstGeom prst="rect">
              <a:avLst/>
            </a:prstGeom>
            <a:solidFill>
              <a:srgbClr val="1AB8A5"/>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713"/>
                <a:t>S</a:t>
              </a:r>
            </a:p>
          </p:txBody>
        </p:sp>
        <p:sp>
          <p:nvSpPr>
            <p:cNvPr id="18" name="Rectangle 17">
              <a:extLst>
                <a:ext uri="{FF2B5EF4-FFF2-40B4-BE49-F238E27FC236}">
                  <a16:creationId xmlns:a16="http://schemas.microsoft.com/office/drawing/2014/main" id="{DC860D7C-8CEE-492D-B800-AC205941772A}"/>
                </a:ext>
              </a:extLst>
            </p:cNvPr>
            <p:cNvSpPr/>
            <p:nvPr/>
          </p:nvSpPr>
          <p:spPr>
            <a:xfrm>
              <a:off x="8105389" y="1485936"/>
              <a:ext cx="1543050" cy="980214"/>
            </a:xfrm>
            <a:prstGeom prst="rect">
              <a:avLst/>
            </a:prstGeom>
            <a:solidFill>
              <a:schemeClr val="accent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713"/>
                <a:t>P</a:t>
              </a:r>
            </a:p>
          </p:txBody>
        </p:sp>
        <p:cxnSp>
          <p:nvCxnSpPr>
            <p:cNvPr id="19" name="Straight Arrow Connector 18">
              <a:extLst>
                <a:ext uri="{FF2B5EF4-FFF2-40B4-BE49-F238E27FC236}">
                  <a16:creationId xmlns:a16="http://schemas.microsoft.com/office/drawing/2014/main" id="{D9401238-6BD2-490C-BBFF-D8BD3CCC92A3}"/>
                </a:ext>
              </a:extLst>
            </p:cNvPr>
            <p:cNvCxnSpPr/>
            <p:nvPr/>
          </p:nvCxnSpPr>
          <p:spPr>
            <a:xfrm>
              <a:off x="7016679" y="2018000"/>
              <a:ext cx="864096" cy="0"/>
            </a:xfrm>
            <a:prstGeom prst="straightConnector1">
              <a:avLst/>
            </a:prstGeom>
            <a:ln w="63500">
              <a:solidFill>
                <a:schemeClr val="accent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487E2B5-39B2-4BCB-A4B1-C74F750B4CB3}"/>
                </a:ext>
              </a:extLst>
            </p:cNvPr>
            <p:cNvCxnSpPr>
              <a:cxnSpLocks/>
            </p:cNvCxnSpPr>
            <p:nvPr/>
          </p:nvCxnSpPr>
          <p:spPr>
            <a:xfrm>
              <a:off x="5988004" y="2448289"/>
              <a:ext cx="0" cy="432048"/>
            </a:xfrm>
            <a:prstGeom prst="straightConnector1">
              <a:avLst/>
            </a:prstGeom>
            <a:ln w="63500">
              <a:solidFill>
                <a:schemeClr val="accent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77F1E85-DC12-46FF-850D-59B4EEB4C5CD}"/>
                </a:ext>
              </a:extLst>
            </p:cNvPr>
            <p:cNvCxnSpPr>
              <a:cxnSpLocks/>
            </p:cNvCxnSpPr>
            <p:nvPr/>
          </p:nvCxnSpPr>
          <p:spPr>
            <a:xfrm>
              <a:off x="8876914" y="2448289"/>
              <a:ext cx="0" cy="432048"/>
            </a:xfrm>
            <a:prstGeom prst="straightConnector1">
              <a:avLst/>
            </a:prstGeom>
            <a:ln w="63500">
              <a:solidFill>
                <a:schemeClr val="accent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75C058E-D02E-4156-992E-C35535800165}"/>
                </a:ext>
              </a:extLst>
            </p:cNvPr>
            <p:cNvCxnSpPr>
              <a:cxnSpLocks/>
            </p:cNvCxnSpPr>
            <p:nvPr/>
          </p:nvCxnSpPr>
          <p:spPr>
            <a:xfrm>
              <a:off x="9740862" y="1872225"/>
              <a:ext cx="516177" cy="0"/>
            </a:xfrm>
            <a:prstGeom prst="straightConnector1">
              <a:avLst/>
            </a:prstGeom>
            <a:ln w="63500">
              <a:solidFill>
                <a:schemeClr val="accent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1900312-E7A7-4D15-88FB-B7747DA2B7F5}"/>
                </a:ext>
              </a:extLst>
            </p:cNvPr>
            <p:cNvCxnSpPr>
              <a:cxnSpLocks/>
            </p:cNvCxnSpPr>
            <p:nvPr/>
          </p:nvCxnSpPr>
          <p:spPr>
            <a:xfrm>
              <a:off x="4526342" y="2021177"/>
              <a:ext cx="516177" cy="0"/>
            </a:xfrm>
            <a:prstGeom prst="straightConnector1">
              <a:avLst/>
            </a:prstGeom>
            <a:ln w="63500">
              <a:solidFill>
                <a:schemeClr val="accent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D74222C-E004-468A-8208-6BF31F3E7E8D}"/>
                </a:ext>
              </a:extLst>
            </p:cNvPr>
            <p:cNvSpPr txBox="1"/>
            <p:nvPr/>
          </p:nvSpPr>
          <p:spPr>
            <a:xfrm>
              <a:off x="3478290" y="1264503"/>
              <a:ext cx="1189495" cy="1200329"/>
            </a:xfrm>
            <a:prstGeom prst="rect">
              <a:avLst/>
            </a:prstGeom>
            <a:noFill/>
          </p:spPr>
          <p:txBody>
            <a:bodyPr wrap="square" rtlCol="0">
              <a:spAutoFit/>
            </a:bodyPr>
            <a:lstStyle/>
            <a:p>
              <a:r>
                <a:rPr lang="en-US"/>
                <a:t>Nouveaux entrants</a:t>
              </a:r>
            </a:p>
            <a:p>
              <a:r>
                <a:rPr lang="en-US"/>
                <a:t>à l'âge de 15 ans</a:t>
              </a:r>
            </a:p>
          </p:txBody>
        </p:sp>
        <p:sp>
          <p:nvSpPr>
            <p:cNvPr id="30" name="TextBox 29">
              <a:extLst>
                <a:ext uri="{FF2B5EF4-FFF2-40B4-BE49-F238E27FC236}">
                  <a16:creationId xmlns:a16="http://schemas.microsoft.com/office/drawing/2014/main" id="{63F08F6C-3F71-4C1B-A187-958B82B2AD79}"/>
                </a:ext>
              </a:extLst>
            </p:cNvPr>
            <p:cNvSpPr txBox="1"/>
            <p:nvPr/>
          </p:nvSpPr>
          <p:spPr>
            <a:xfrm>
              <a:off x="4667784" y="3004542"/>
              <a:ext cx="2256851" cy="369332"/>
            </a:xfrm>
            <a:prstGeom prst="rect">
              <a:avLst/>
            </a:prstGeom>
            <a:noFill/>
          </p:spPr>
          <p:txBody>
            <a:bodyPr wrap="square" rtlCol="0">
              <a:spAutoFit/>
            </a:bodyPr>
            <a:lstStyle/>
            <a:p>
              <a:pPr algn="ctr"/>
              <a:r>
                <a:rPr lang="fr-FR" noProof="0"/>
                <a:t>Décès non liés au VIH</a:t>
              </a:r>
            </a:p>
          </p:txBody>
        </p:sp>
        <p:sp>
          <p:nvSpPr>
            <p:cNvPr id="33" name="TextBox 32">
              <a:extLst>
                <a:ext uri="{FF2B5EF4-FFF2-40B4-BE49-F238E27FC236}">
                  <a16:creationId xmlns:a16="http://schemas.microsoft.com/office/drawing/2014/main" id="{A19F4782-92F6-44CE-BE9A-FF98F4394836}"/>
                </a:ext>
              </a:extLst>
            </p:cNvPr>
            <p:cNvSpPr txBox="1"/>
            <p:nvPr/>
          </p:nvSpPr>
          <p:spPr>
            <a:xfrm>
              <a:off x="10347204" y="1652877"/>
              <a:ext cx="1534174" cy="923330"/>
            </a:xfrm>
            <a:prstGeom prst="rect">
              <a:avLst/>
            </a:prstGeom>
            <a:noFill/>
          </p:spPr>
          <p:txBody>
            <a:bodyPr wrap="square" rtlCol="0">
              <a:spAutoFit/>
            </a:bodyPr>
            <a:lstStyle/>
            <a:p>
              <a:pPr algn="ctr"/>
              <a:r>
                <a:rPr lang="fr-FR" noProof="0"/>
                <a:t>Décès l</a:t>
              </a:r>
              <a:r>
                <a:rPr lang="en-US" err="1"/>
                <a:t>iés</a:t>
              </a:r>
              <a:r>
                <a:rPr lang="en-US"/>
                <a:t> au VIH </a:t>
              </a:r>
            </a:p>
            <a:p>
              <a:pPr algn="ctr"/>
              <a:r>
                <a:rPr lang="en-US"/>
                <a:t>décès</a:t>
              </a:r>
            </a:p>
          </p:txBody>
        </p:sp>
        <p:sp>
          <p:nvSpPr>
            <p:cNvPr id="34" name="TextBox 33">
              <a:extLst>
                <a:ext uri="{FF2B5EF4-FFF2-40B4-BE49-F238E27FC236}">
                  <a16:creationId xmlns:a16="http://schemas.microsoft.com/office/drawing/2014/main" id="{01221988-E1E4-4CBE-A87B-C6A155BEB973}"/>
                </a:ext>
              </a:extLst>
            </p:cNvPr>
            <p:cNvSpPr txBox="1"/>
            <p:nvPr/>
          </p:nvSpPr>
          <p:spPr>
            <a:xfrm>
              <a:off x="6898193" y="1238001"/>
              <a:ext cx="1218603" cy="646331"/>
            </a:xfrm>
            <a:prstGeom prst="rect">
              <a:avLst/>
            </a:prstGeom>
            <a:noFill/>
          </p:spPr>
          <p:txBody>
            <a:bodyPr wrap="none" rtlCol="0">
              <a:spAutoFit/>
            </a:bodyPr>
            <a:lstStyle/>
            <a:p>
              <a:pPr algn="ctr"/>
              <a:r>
                <a:rPr lang="en-US" b="1">
                  <a:solidFill>
                    <a:srgbClr val="C00000"/>
                  </a:solidFill>
                </a:rPr>
                <a:t>Nouvelles </a:t>
              </a:r>
            </a:p>
            <a:p>
              <a:pPr algn="ctr"/>
              <a:r>
                <a:rPr lang="en-US" b="1">
                  <a:solidFill>
                    <a:srgbClr val="C00000"/>
                  </a:solidFill>
                </a:rPr>
                <a:t>infections</a:t>
              </a:r>
            </a:p>
          </p:txBody>
        </p:sp>
        <p:sp>
          <p:nvSpPr>
            <p:cNvPr id="35" name="TextBox 34">
              <a:extLst>
                <a:ext uri="{FF2B5EF4-FFF2-40B4-BE49-F238E27FC236}">
                  <a16:creationId xmlns:a16="http://schemas.microsoft.com/office/drawing/2014/main" id="{93F30D50-1E0D-41A1-968D-B9D33705E331}"/>
                </a:ext>
              </a:extLst>
            </p:cNvPr>
            <p:cNvSpPr txBox="1"/>
            <p:nvPr/>
          </p:nvSpPr>
          <p:spPr>
            <a:xfrm>
              <a:off x="7825075" y="3026112"/>
              <a:ext cx="2199898" cy="369332"/>
            </a:xfrm>
            <a:prstGeom prst="rect">
              <a:avLst/>
            </a:prstGeom>
            <a:noFill/>
          </p:spPr>
          <p:txBody>
            <a:bodyPr wrap="none" rtlCol="0">
              <a:spAutoFit/>
            </a:bodyPr>
            <a:lstStyle/>
            <a:p>
              <a:pPr algn="ctr"/>
              <a:r>
                <a:rPr lang="fr-FR" noProof="0"/>
                <a:t>Décès non liés au VIH</a:t>
              </a:r>
            </a:p>
          </p:txBody>
        </p:sp>
      </p:grpSp>
    </p:spTree>
    <p:extLst>
      <p:ext uri="{BB962C8B-B14F-4D97-AF65-F5344CB8AC3E}">
        <p14:creationId xmlns:p14="http://schemas.microsoft.com/office/powerpoint/2010/main" val="276906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A599-1536-4430-BFA5-E17F5305C688}"/>
              </a:ext>
            </a:extLst>
          </p:cNvPr>
          <p:cNvSpPr>
            <a:spLocks noGrp="1"/>
          </p:cNvSpPr>
          <p:nvPr>
            <p:ph type="title"/>
          </p:nvPr>
        </p:nvSpPr>
        <p:spPr/>
        <p:txBody>
          <a:bodyPr/>
          <a:lstStyle/>
          <a:p>
            <a:r>
              <a:rPr lang="en-US"/>
              <a:t>Le modèle de base </a:t>
            </a:r>
            <a:r>
              <a:rPr lang="en-US" err="1"/>
              <a:t>d'EPP</a:t>
            </a:r>
            <a:r>
              <a:rPr lang="en-US"/>
              <a:t> en langage de geek</a:t>
            </a:r>
            <a:br>
              <a:rPr lang="en-US"/>
            </a:br>
            <a:br>
              <a:rPr lang="en-US"/>
            </a:br>
            <a:r>
              <a:rPr lang="en-US"/>
              <a:t>Calculer les nouvelles infections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E3FF8A19-23F8-449D-B669-8267FB1D076A}"/>
                  </a:ext>
                </a:extLst>
              </p:cNvPr>
              <p:cNvSpPr>
                <a:spLocks noGrp="1"/>
              </p:cNvSpPr>
              <p:nvPr>
                <p:ph idx="1"/>
              </p:nvPr>
            </p:nvSpPr>
            <p:spPr>
              <a:xfrm>
                <a:off x="4285067" y="4588015"/>
                <a:ext cx="6727464" cy="1616933"/>
              </a:xfrm>
            </p:spPr>
            <p:txBody>
              <a:bodyPr anchor="t">
                <a:normAutofit/>
              </a:bodyPr>
              <a:lstStyle/>
              <a:p>
                <a:pPr marL="0" indent="0">
                  <a:buNone/>
                </a:pPr>
                <a14:m>
                  <m:oMathPara xmlns:m="http://schemas.openxmlformats.org/officeDocument/2006/math">
                    <m:oMathParaPr>
                      <m:jc m:val="centerGroup"/>
                    </m:oMathParaPr>
                    <m:oMath xmlns:m="http://schemas.openxmlformats.org/officeDocument/2006/math">
                      <m:r>
                        <a:rPr lang="en-US" sz="1600" b="0" i="1" smtClean="0">
                          <a:solidFill>
                            <a:srgbClr val="C00000"/>
                          </a:solidFill>
                          <a:latin typeface="Cambria Math" charset="0"/>
                        </a:rPr>
                        <m:t>𝜆</m:t>
                      </m:r>
                      <m:d>
                        <m:dPr>
                          <m:ctrlPr>
                            <a:rPr lang="en-US" sz="1600" b="0" i="1" smtClean="0">
                              <a:solidFill>
                                <a:srgbClr val="C00000"/>
                              </a:solidFill>
                              <a:latin typeface="Cambria Math" panose="02040503050406030204" pitchFamily="18" charset="0"/>
                            </a:rPr>
                          </m:ctrlPr>
                        </m:dPr>
                        <m:e>
                          <m:r>
                            <a:rPr lang="en-US" sz="1600" b="0" i="1" smtClean="0">
                              <a:solidFill>
                                <a:srgbClr val="C00000"/>
                              </a:solidFill>
                              <a:latin typeface="Cambria Math" charset="0"/>
                            </a:rPr>
                            <m:t>𝑡</m:t>
                          </m:r>
                        </m:e>
                      </m:d>
                      <m:r>
                        <a:rPr lang="en-US" sz="1600" b="0" i="1" smtClean="0">
                          <a:solidFill>
                            <a:srgbClr val="C00000"/>
                          </a:solidFill>
                          <a:latin typeface="Cambria Math" charset="0"/>
                        </a:rPr>
                        <m:t>=</m:t>
                      </m:r>
                      <m:r>
                        <a:rPr lang="en-US" sz="1600" b="0" i="1" smtClean="0">
                          <a:solidFill>
                            <a:srgbClr val="C00000"/>
                          </a:solidFill>
                          <a:latin typeface="Cambria Math" panose="02040503050406030204" pitchFamily="18" charset="0"/>
                        </a:rPr>
                        <m:t>𝑟</m:t>
                      </m:r>
                      <m:d>
                        <m:dPr>
                          <m:ctrlPr>
                            <a:rPr lang="en-US" sz="1600" b="0" i="1" smtClean="0">
                              <a:solidFill>
                                <a:srgbClr val="C00000"/>
                              </a:solidFill>
                              <a:latin typeface="Cambria Math" panose="02040503050406030204" pitchFamily="18" charset="0"/>
                            </a:rPr>
                          </m:ctrlPr>
                        </m:dPr>
                        <m:e>
                          <m:r>
                            <a:rPr lang="en-US" sz="1600" b="0" i="1" smtClean="0">
                              <a:solidFill>
                                <a:srgbClr val="C00000"/>
                              </a:solidFill>
                              <a:latin typeface="Cambria Math" charset="0"/>
                            </a:rPr>
                            <m:t>𝑡</m:t>
                          </m:r>
                        </m:e>
                      </m:d>
                      <m:r>
                        <a:rPr lang="en-US" sz="1600" b="0" i="1" smtClean="0">
                          <a:solidFill>
                            <a:srgbClr val="C00000"/>
                          </a:solidFill>
                          <a:latin typeface="Cambria Math" charset="0"/>
                        </a:rPr>
                        <m:t>⋅</m:t>
                      </m:r>
                      <m:r>
                        <a:rPr lang="en-US" sz="1600" b="0" i="1" smtClean="0">
                          <a:solidFill>
                            <a:srgbClr val="C00000"/>
                          </a:solidFill>
                          <a:latin typeface="Cambria Math" charset="0"/>
                        </a:rPr>
                        <m:t>𝜌</m:t>
                      </m:r>
                      <m:d>
                        <m:dPr>
                          <m:ctrlPr>
                            <a:rPr lang="en-US" sz="1600" b="0" i="1" smtClean="0">
                              <a:solidFill>
                                <a:srgbClr val="C00000"/>
                              </a:solidFill>
                              <a:latin typeface="Cambria Math" panose="02040503050406030204" pitchFamily="18" charset="0"/>
                            </a:rPr>
                          </m:ctrlPr>
                        </m:dPr>
                        <m:e>
                          <m:r>
                            <a:rPr lang="en-US" sz="1600" b="0" i="1" smtClean="0">
                              <a:solidFill>
                                <a:srgbClr val="C00000"/>
                              </a:solidFill>
                              <a:latin typeface="Cambria Math" charset="0"/>
                            </a:rPr>
                            <m:t>𝑡</m:t>
                          </m:r>
                        </m:e>
                      </m:d>
                      <m:r>
                        <a:rPr lang="en-US" sz="1600" b="0" i="1" smtClean="0">
                          <a:solidFill>
                            <a:srgbClr val="C00000"/>
                          </a:solidFill>
                          <a:latin typeface="Cambria Math" charset="0"/>
                        </a:rPr>
                        <m:t>⋅(1−0.</m:t>
                      </m:r>
                      <m:r>
                        <a:rPr lang="en-US" sz="1600" b="0" i="1" smtClean="0">
                          <a:solidFill>
                            <a:srgbClr val="C00000"/>
                          </a:solidFill>
                          <a:latin typeface="Cambria Math" panose="02040503050406030204" pitchFamily="18" charset="0"/>
                        </a:rPr>
                        <m:t>8</m:t>
                      </m:r>
                      <m:r>
                        <a:rPr lang="en-US" sz="1600" b="0" i="1" smtClean="0">
                          <a:solidFill>
                            <a:srgbClr val="C00000"/>
                          </a:solidFill>
                          <a:latin typeface="Cambria Math" charset="0"/>
                        </a:rPr>
                        <m:t>⋅</m:t>
                      </m:r>
                      <m:r>
                        <a:rPr lang="en-US" sz="1600" b="0" i="1" smtClean="0">
                          <a:solidFill>
                            <a:srgbClr val="C00000"/>
                          </a:solidFill>
                          <a:latin typeface="Cambria Math" charset="0"/>
                        </a:rPr>
                        <m:t>𝛼</m:t>
                      </m:r>
                      <m:d>
                        <m:dPr>
                          <m:ctrlPr>
                            <a:rPr lang="en-US" sz="1600" b="0" i="1" smtClean="0">
                              <a:solidFill>
                                <a:srgbClr val="C00000"/>
                              </a:solidFill>
                              <a:latin typeface="Cambria Math" panose="02040503050406030204" pitchFamily="18" charset="0"/>
                            </a:rPr>
                          </m:ctrlPr>
                        </m:dPr>
                        <m:e>
                          <m:r>
                            <a:rPr lang="en-US" sz="1600" b="0" i="1" smtClean="0">
                              <a:solidFill>
                                <a:srgbClr val="C00000"/>
                              </a:solidFill>
                              <a:latin typeface="Cambria Math" charset="0"/>
                            </a:rPr>
                            <m:t>𝑡</m:t>
                          </m:r>
                        </m:e>
                      </m:d>
                      <m:r>
                        <a:rPr lang="en-US" sz="1600" b="0" i="1" smtClean="0">
                          <a:solidFill>
                            <a:srgbClr val="C00000"/>
                          </a:solidFill>
                          <a:latin typeface="Cambria Math" charset="0"/>
                        </a:rPr>
                        <m:t>)</m:t>
                      </m:r>
                    </m:oMath>
                  </m:oMathPara>
                </a14:m>
                <a:endParaRPr lang="en-US" sz="1600">
                  <a:solidFill>
                    <a:srgbClr val="C00000"/>
                  </a:solidFill>
                </a:endParaRPr>
              </a:p>
              <a:p>
                <a:r>
                  <a:rPr lang="en-US" sz="1600" b="1"/>
                  <a:t> Taux de transmission du VIH chez les adultes non traités</a:t>
                </a:r>
              </a:p>
              <a:p>
                <a:r>
                  <a:rPr lang="en-US" sz="1600"/>
                  <a:t> Prévalence du VIH au moment de l'enquête </a:t>
                </a:r>
              </a:p>
              <a:p>
                <a:r>
                  <a:rPr lang="en-US" sz="1600"/>
                  <a:t> Couverture ART au moment de l'enquête </a:t>
                </a:r>
              </a:p>
              <a:p>
                <a:endParaRPr lang="en-US" sz="1600"/>
              </a:p>
              <a:p>
                <a:endParaRPr lang="en-US" sz="1600"/>
              </a:p>
              <a:p>
                <a:endParaRPr lang="en-US" sz="1600" b="0"/>
              </a:p>
              <a:p>
                <a:endParaRPr lang="en-US" sz="1600"/>
              </a:p>
            </p:txBody>
          </p:sp>
        </mc:Choice>
        <mc:Fallback xmlns="">
          <p:sp>
            <p:nvSpPr>
              <p:cNvPr id="4" name="Content Placeholder 2">
                <a:extLst>
                  <a:ext uri="{FF2B5EF4-FFF2-40B4-BE49-F238E27FC236}">
                    <a16:creationId xmlns:a16="http://schemas.microsoft.com/office/drawing/2014/main" id="{E3FF8A19-23F8-449D-B669-8267FB1D076A}"/>
                  </a:ext>
                </a:extLst>
              </p:cNvPr>
              <p:cNvSpPr>
                <a:spLocks noGrp="1" noRot="1" noChangeAspect="1" noMove="1" noResize="1" noEditPoints="1" noAdjustHandles="1" noChangeArrowheads="1" noChangeShapeType="1" noTextEdit="1"/>
              </p:cNvSpPr>
              <p:nvPr>
                <p:ph idx="1"/>
              </p:nvPr>
            </p:nvSpPr>
            <p:spPr>
              <a:xfrm>
                <a:off x="4285067" y="4588015"/>
                <a:ext cx="6727464" cy="1616933"/>
              </a:xfrm>
              <a:blipFill>
                <a:blip r:embed="rId3"/>
                <a:stretch>
                  <a:fillRect l="-272"/>
                </a:stretch>
              </a:blipFill>
            </p:spPr>
            <p:txBody>
              <a:bodyPr/>
              <a:lstStyle/>
              <a:p>
                <a:r>
                  <a:rPr lang="en-KE">
                    <a:noFill/>
                  </a:rPr>
                  <a:t> </a:t>
                </a:r>
              </a:p>
            </p:txBody>
          </p:sp>
        </mc:Fallback>
      </mc:AlternateContent>
      <p:grpSp>
        <p:nvGrpSpPr>
          <p:cNvPr id="20" name="Group 19">
            <a:extLst>
              <a:ext uri="{FF2B5EF4-FFF2-40B4-BE49-F238E27FC236}">
                <a16:creationId xmlns:a16="http://schemas.microsoft.com/office/drawing/2014/main" id="{D65DE819-EC64-4651-A084-2D4863EFACB7}"/>
              </a:ext>
            </a:extLst>
          </p:cNvPr>
          <p:cNvGrpSpPr/>
          <p:nvPr/>
        </p:nvGrpSpPr>
        <p:grpSpPr>
          <a:xfrm>
            <a:off x="4506240" y="737273"/>
            <a:ext cx="6285117" cy="3513221"/>
            <a:chOff x="4414452" y="653052"/>
            <a:chExt cx="6285117" cy="3513221"/>
          </a:xfrm>
        </p:grpSpPr>
        <p:sp>
          <p:nvSpPr>
            <p:cNvPr id="19" name="Rectangle 18">
              <a:extLst>
                <a:ext uri="{FF2B5EF4-FFF2-40B4-BE49-F238E27FC236}">
                  <a16:creationId xmlns:a16="http://schemas.microsoft.com/office/drawing/2014/main" id="{63D56B49-5340-4ADD-81DB-57388D75B840}"/>
                </a:ext>
              </a:extLst>
            </p:cNvPr>
            <p:cNvSpPr/>
            <p:nvPr/>
          </p:nvSpPr>
          <p:spPr>
            <a:xfrm>
              <a:off x="4414452" y="653052"/>
              <a:ext cx="6285117" cy="351322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1E298A6-940C-45B5-8A57-05C23C71F71F}"/>
                </a:ext>
              </a:extLst>
            </p:cNvPr>
            <p:cNvGrpSpPr/>
            <p:nvPr/>
          </p:nvGrpSpPr>
          <p:grpSpPr>
            <a:xfrm>
              <a:off x="4507209" y="934435"/>
              <a:ext cx="5994179" cy="3103814"/>
              <a:chOff x="4398925" y="1340161"/>
              <a:chExt cx="5994179" cy="310381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FFCC193-E0B4-4161-9B5A-782F4BF258C9}"/>
                      </a:ext>
                    </a:extLst>
                  </p:cNvPr>
                  <p:cNvSpPr/>
                  <p:nvPr/>
                </p:nvSpPr>
                <p:spPr>
                  <a:xfrm>
                    <a:off x="5333859" y="3168369"/>
                    <a:ext cx="4086998" cy="127560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mr-IN" sz="2025" i="1" smtClean="0">
                                  <a:latin typeface="Cambria Math" panose="02040503050406030204" pitchFamily="18" charset="0"/>
                                </a:rPr>
                              </m:ctrlPr>
                            </m:fPr>
                            <m:num>
                              <m:r>
                                <a:rPr lang="en-US" sz="2025" i="1">
                                  <a:latin typeface="Cambria Math" charset="0"/>
                                </a:rPr>
                                <m:t>𝑑𝑆</m:t>
                              </m:r>
                            </m:num>
                            <m:den>
                              <m:r>
                                <a:rPr lang="en-US" sz="2025" i="1">
                                  <a:latin typeface="Cambria Math" charset="0"/>
                                </a:rPr>
                                <m:t>𝑑𝑡</m:t>
                              </m:r>
                            </m:den>
                          </m:f>
                          <m:r>
                            <a:rPr lang="en-US" sz="2025" i="1">
                              <a:latin typeface="Cambria Math" charset="0"/>
                            </a:rPr>
                            <m:t>=</m:t>
                          </m:r>
                          <m:r>
                            <a:rPr lang="en-US" sz="2025" i="1">
                              <a:latin typeface="Cambria Math" charset="0"/>
                            </a:rPr>
                            <m:t>𝐸</m:t>
                          </m:r>
                          <m:d>
                            <m:dPr>
                              <m:ctrlPr>
                                <a:rPr lang="en-US" sz="2025" i="1">
                                  <a:latin typeface="Cambria Math" panose="02040503050406030204" pitchFamily="18" charset="0"/>
                                </a:rPr>
                              </m:ctrlPr>
                            </m:dPr>
                            <m:e>
                              <m:r>
                                <a:rPr lang="en-US" sz="2025" i="1">
                                  <a:latin typeface="Cambria Math" charset="0"/>
                                </a:rPr>
                                <m:t>𝑡</m:t>
                              </m:r>
                            </m:e>
                          </m:d>
                          <m:r>
                            <a:rPr lang="en-US" sz="2025" i="1">
                              <a:latin typeface="Cambria Math" charset="0"/>
                            </a:rPr>
                            <m:t>−</m:t>
                          </m:r>
                          <m:r>
                            <a:rPr lang="en-US" sz="2025" i="1">
                              <a:latin typeface="Cambria Math" charset="0"/>
                            </a:rPr>
                            <m:t>𝜆</m:t>
                          </m:r>
                          <m:d>
                            <m:dPr>
                              <m:ctrlPr>
                                <a:rPr lang="en-US" sz="2025" i="1">
                                  <a:latin typeface="Cambria Math" panose="02040503050406030204" pitchFamily="18" charset="0"/>
                                </a:rPr>
                              </m:ctrlPr>
                            </m:dPr>
                            <m:e>
                              <m:r>
                                <a:rPr lang="en-US" sz="2025" i="1">
                                  <a:latin typeface="Cambria Math" charset="0"/>
                                </a:rPr>
                                <m:t>𝑡</m:t>
                              </m:r>
                            </m:e>
                          </m:d>
                          <m:r>
                            <a:rPr lang="en-US" sz="2025" i="1">
                              <a:latin typeface="Cambria Math" charset="0"/>
                            </a:rPr>
                            <m:t>𝑆</m:t>
                          </m:r>
                          <m:d>
                            <m:dPr>
                              <m:ctrlPr>
                                <a:rPr lang="en-US" sz="2025" i="1">
                                  <a:latin typeface="Cambria Math" panose="02040503050406030204" pitchFamily="18" charset="0"/>
                                </a:rPr>
                              </m:ctrlPr>
                            </m:dPr>
                            <m:e>
                              <m:r>
                                <a:rPr lang="en-US" sz="2025" i="1">
                                  <a:latin typeface="Cambria Math" charset="0"/>
                                </a:rPr>
                                <m:t>𝑡</m:t>
                              </m:r>
                            </m:e>
                          </m:d>
                          <m:r>
                            <a:rPr lang="en-US" sz="2025" i="1">
                              <a:latin typeface="Cambria Math" charset="0"/>
                            </a:rPr>
                            <m:t>−</m:t>
                          </m:r>
                          <m:r>
                            <a:rPr lang="en-US" sz="2025" i="1">
                              <a:latin typeface="Cambria Math" charset="0"/>
                            </a:rPr>
                            <m:t>𝜇</m:t>
                          </m:r>
                          <m:d>
                            <m:dPr>
                              <m:ctrlPr>
                                <a:rPr lang="en-US" sz="2025" i="1">
                                  <a:latin typeface="Cambria Math" panose="02040503050406030204" pitchFamily="18" charset="0"/>
                                </a:rPr>
                              </m:ctrlPr>
                            </m:dPr>
                            <m:e>
                              <m:r>
                                <a:rPr lang="en-US" sz="2025" i="1">
                                  <a:latin typeface="Cambria Math" charset="0"/>
                                </a:rPr>
                                <m:t>𝑡</m:t>
                              </m:r>
                            </m:e>
                          </m:d>
                          <m:r>
                            <a:rPr lang="en-US" sz="2025" i="1">
                              <a:latin typeface="Cambria Math" charset="0"/>
                            </a:rPr>
                            <m:t>𝑆</m:t>
                          </m:r>
                          <m:d>
                            <m:dPr>
                              <m:ctrlPr>
                                <a:rPr lang="en-US" sz="2025" i="1">
                                  <a:latin typeface="Cambria Math" panose="02040503050406030204" pitchFamily="18" charset="0"/>
                                </a:rPr>
                              </m:ctrlPr>
                            </m:dPr>
                            <m:e>
                              <m:r>
                                <a:rPr lang="en-US" sz="2025" i="1">
                                  <a:latin typeface="Cambria Math" charset="0"/>
                                </a:rPr>
                                <m:t>𝑡</m:t>
                              </m:r>
                            </m:e>
                          </m:d>
                        </m:oMath>
                      </m:oMathPara>
                    </a14:m>
                    <a:endParaRPr lang="en-US" sz="2025"/>
                  </a:p>
                  <a:p>
                    <a:pPr/>
                    <a14:m>
                      <m:oMathPara xmlns:m="http://schemas.openxmlformats.org/officeDocument/2006/math">
                        <m:oMathParaPr>
                          <m:jc m:val="centerGroup"/>
                        </m:oMathParaPr>
                        <m:oMath xmlns:m="http://schemas.openxmlformats.org/officeDocument/2006/math">
                          <m:f>
                            <m:fPr>
                              <m:ctrlPr>
                                <a:rPr lang="mr-IN" sz="2025" i="1">
                                  <a:latin typeface="Cambria Math" panose="02040503050406030204" pitchFamily="18" charset="0"/>
                                </a:rPr>
                              </m:ctrlPr>
                            </m:fPr>
                            <m:num>
                              <m:r>
                                <a:rPr lang="en-US" sz="2025" i="1">
                                  <a:latin typeface="Cambria Math" charset="0"/>
                                </a:rPr>
                                <m:t>𝑑</m:t>
                              </m:r>
                              <m:r>
                                <a:rPr lang="en-US" sz="2025" b="0" i="1" smtClean="0">
                                  <a:latin typeface="Cambria Math" panose="02040503050406030204" pitchFamily="18" charset="0"/>
                                </a:rPr>
                                <m:t>𝑃</m:t>
                              </m:r>
                            </m:num>
                            <m:den>
                              <m:r>
                                <a:rPr lang="en-US" sz="2025" i="1">
                                  <a:latin typeface="Cambria Math" charset="0"/>
                                </a:rPr>
                                <m:t>𝑑𝑡</m:t>
                              </m:r>
                            </m:den>
                          </m:f>
                          <m:r>
                            <a:rPr lang="en-US" sz="2025" i="1">
                              <a:latin typeface="Cambria Math" charset="0"/>
                            </a:rPr>
                            <m:t>=</m:t>
                          </m:r>
                          <m:r>
                            <a:rPr lang="en-US" sz="2025" i="1">
                              <a:latin typeface="Cambria Math" charset="0"/>
                            </a:rPr>
                            <m:t>𝜆</m:t>
                          </m:r>
                          <m:d>
                            <m:dPr>
                              <m:ctrlPr>
                                <a:rPr lang="en-US" sz="2025" i="1">
                                  <a:latin typeface="Cambria Math" panose="02040503050406030204" pitchFamily="18" charset="0"/>
                                </a:rPr>
                              </m:ctrlPr>
                            </m:dPr>
                            <m:e>
                              <m:r>
                                <a:rPr lang="en-US" sz="2025" i="1">
                                  <a:latin typeface="Cambria Math" charset="0"/>
                                </a:rPr>
                                <m:t>𝑡</m:t>
                              </m:r>
                            </m:e>
                          </m:d>
                          <m:r>
                            <a:rPr lang="en-US" sz="2025" i="1">
                              <a:latin typeface="Cambria Math" charset="0"/>
                            </a:rPr>
                            <m:t>𝑆</m:t>
                          </m:r>
                          <m:d>
                            <m:dPr>
                              <m:ctrlPr>
                                <a:rPr lang="en-US" sz="2025" i="1">
                                  <a:latin typeface="Cambria Math" panose="02040503050406030204" pitchFamily="18" charset="0"/>
                                </a:rPr>
                              </m:ctrlPr>
                            </m:dPr>
                            <m:e>
                              <m:r>
                                <a:rPr lang="en-US" sz="2025" i="1">
                                  <a:latin typeface="Cambria Math" charset="0"/>
                                </a:rPr>
                                <m:t>𝑡</m:t>
                              </m:r>
                            </m:e>
                          </m:d>
                          <m:r>
                            <a:rPr lang="en-US" sz="2025" i="1">
                              <a:latin typeface="Cambria Math" charset="0"/>
                            </a:rPr>
                            <m:t>−</m:t>
                          </m:r>
                          <m:r>
                            <a:rPr lang="en-US" sz="2025" i="1">
                              <a:latin typeface="Cambria Math" charset="0"/>
                            </a:rPr>
                            <m:t>𝜇</m:t>
                          </m:r>
                          <m:d>
                            <m:dPr>
                              <m:ctrlPr>
                                <a:rPr lang="en-US" sz="2025" i="1">
                                  <a:latin typeface="Cambria Math" panose="02040503050406030204" pitchFamily="18" charset="0"/>
                                </a:rPr>
                              </m:ctrlPr>
                            </m:dPr>
                            <m:e>
                              <m:r>
                                <a:rPr lang="en-US" sz="2025" i="1">
                                  <a:latin typeface="Cambria Math" charset="0"/>
                                </a:rPr>
                                <m:t>𝑡</m:t>
                              </m:r>
                            </m:e>
                          </m:d>
                          <m:r>
                            <a:rPr lang="en-US" sz="2025" b="0" i="1" smtClean="0">
                              <a:latin typeface="Cambria Math" panose="02040503050406030204" pitchFamily="18" charset="0"/>
                            </a:rPr>
                            <m:t>𝑃</m:t>
                          </m:r>
                          <m:d>
                            <m:dPr>
                              <m:ctrlPr>
                                <a:rPr lang="en-US" sz="2025" i="1">
                                  <a:latin typeface="Cambria Math" panose="02040503050406030204" pitchFamily="18" charset="0"/>
                                </a:rPr>
                              </m:ctrlPr>
                            </m:dPr>
                            <m:e>
                              <m:r>
                                <a:rPr lang="en-US" sz="2025" i="1">
                                  <a:latin typeface="Cambria Math" charset="0"/>
                                </a:rPr>
                                <m:t>𝑡</m:t>
                              </m:r>
                            </m:e>
                          </m:d>
                          <m:r>
                            <a:rPr lang="en-US" sz="2025" i="1">
                              <a:latin typeface="Cambria Math" charset="0"/>
                            </a:rPr>
                            <m:t>−</m:t>
                          </m:r>
                          <m:r>
                            <a:rPr lang="en-US" sz="2025" i="1">
                              <a:latin typeface="Cambria Math" charset="0"/>
                            </a:rPr>
                            <m:t>𝐷</m:t>
                          </m:r>
                          <m:r>
                            <a:rPr lang="en-US" sz="2025" i="1">
                              <a:latin typeface="Cambria Math" charset="0"/>
                            </a:rPr>
                            <m:t>(</m:t>
                          </m:r>
                          <m:r>
                            <a:rPr lang="en-US" sz="2025" i="1">
                              <a:latin typeface="Cambria Math" charset="0"/>
                            </a:rPr>
                            <m:t>𝑡</m:t>
                          </m:r>
                          <m:r>
                            <a:rPr lang="en-US" sz="2025" i="1">
                              <a:latin typeface="Cambria Math" charset="0"/>
                            </a:rPr>
                            <m:t>)</m:t>
                          </m:r>
                        </m:oMath>
                      </m:oMathPara>
                    </a14:m>
                    <a:endParaRPr lang="en-US" sz="2025"/>
                  </a:p>
                </p:txBody>
              </p:sp>
            </mc:Choice>
            <mc:Fallback xmlns:p14="http://schemas.microsoft.com/office/powerpoint/2010/main" xmlns:a16="http://schemas.microsoft.com/office/drawing/2014/main" xmlns="">
              <p:sp>
                <p:nvSpPr>
                  <p:cNvPr id="5" name="Rectangle 4">
                    <a:extLst>
                      <a:ext uri="{FF2B5EF4-FFF2-40B4-BE49-F238E27FC236}">
                        <a16:creationId xmlns:a16="http://schemas.microsoft.com/office/drawing/2014/main" id="{6FFCC193-E0B4-4161-9B5A-782F4BF258C9}"/>
                      </a:ext>
                    </a:extLst>
                  </p:cNvPr>
                  <p:cNvSpPr>
                    <a:spLocks noRot="1" noChangeAspect="1" noMove="1" noResize="1" noEditPoints="1" noAdjustHandles="1" noChangeArrowheads="1" noChangeShapeType="1" noTextEdit="1"/>
                  </p:cNvSpPr>
                  <p:nvPr/>
                </p:nvSpPr>
                <p:spPr>
                  <a:xfrm>
                    <a:off x="5333859" y="3168369"/>
                    <a:ext cx="4086998" cy="1275606"/>
                  </a:xfrm>
                  <a:prstGeom prst="rect">
                    <a:avLst/>
                  </a:prstGeom>
                  <a:blipFill>
                    <a:blip r:embed="rId6"/>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829DE6AA-C39E-4A9A-8171-7C53FFBA94DD}"/>
                  </a:ext>
                </a:extLst>
              </p:cNvPr>
              <p:cNvSpPr/>
              <p:nvPr/>
            </p:nvSpPr>
            <p:spPr>
              <a:xfrm>
                <a:off x="5216479" y="1341495"/>
                <a:ext cx="1543050" cy="980214"/>
              </a:xfrm>
              <a:prstGeom prst="rect">
                <a:avLst/>
              </a:prstGeom>
              <a:solidFill>
                <a:srgbClr val="1AB8A5"/>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713"/>
                  <a:t>S</a:t>
                </a:r>
              </a:p>
            </p:txBody>
          </p:sp>
          <p:sp>
            <p:nvSpPr>
              <p:cNvPr id="7" name="Rectangle 6">
                <a:extLst>
                  <a:ext uri="{FF2B5EF4-FFF2-40B4-BE49-F238E27FC236}">
                    <a16:creationId xmlns:a16="http://schemas.microsoft.com/office/drawing/2014/main" id="{DFD1C8AC-2CB6-47E0-92D6-AA69642EA740}"/>
                  </a:ext>
                </a:extLst>
              </p:cNvPr>
              <p:cNvSpPr/>
              <p:nvPr/>
            </p:nvSpPr>
            <p:spPr>
              <a:xfrm>
                <a:off x="8105389" y="1340161"/>
                <a:ext cx="1543050" cy="980214"/>
              </a:xfrm>
              <a:prstGeom prst="rect">
                <a:avLst/>
              </a:prstGeom>
              <a:solidFill>
                <a:schemeClr val="accent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713"/>
                  <a:t>P</a:t>
                </a:r>
              </a:p>
            </p:txBody>
          </p:sp>
          <p:cxnSp>
            <p:nvCxnSpPr>
              <p:cNvPr id="8" name="Straight Arrow Connector 7">
                <a:extLst>
                  <a:ext uri="{FF2B5EF4-FFF2-40B4-BE49-F238E27FC236}">
                    <a16:creationId xmlns:a16="http://schemas.microsoft.com/office/drawing/2014/main" id="{4D7A9631-C6F2-49DC-82B3-979B72BF34DD}"/>
                  </a:ext>
                </a:extLst>
              </p:cNvPr>
              <p:cNvCxnSpPr/>
              <p:nvPr/>
            </p:nvCxnSpPr>
            <p:spPr>
              <a:xfrm>
                <a:off x="7016679" y="1872225"/>
                <a:ext cx="864096" cy="0"/>
              </a:xfrm>
              <a:prstGeom prst="straightConnector1">
                <a:avLst/>
              </a:prstGeom>
              <a:ln w="63500">
                <a:solidFill>
                  <a:schemeClr val="accent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3BBD1D2-3373-4D91-AD6D-79A419F3E1A3}"/>
                      </a:ext>
                    </a:extLst>
                  </p:cNvPr>
                  <p:cNvSpPr/>
                  <p:nvPr/>
                </p:nvSpPr>
                <p:spPr>
                  <a:xfrm>
                    <a:off x="7100742" y="1427970"/>
                    <a:ext cx="6615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charset="0"/>
                            </a:rPr>
                            <m:t>𝝀</m:t>
                          </m:r>
                          <m:d>
                            <m:dPr>
                              <m:ctrlPr>
                                <a:rPr lang="en-US" b="1" i="1">
                                  <a:latin typeface="Cambria Math" panose="02040503050406030204" pitchFamily="18" charset="0"/>
                                </a:rPr>
                              </m:ctrlPr>
                            </m:dPr>
                            <m:e>
                              <m:r>
                                <a:rPr lang="en-US" b="1" i="1">
                                  <a:latin typeface="Cambria Math" charset="0"/>
                                </a:rPr>
                                <m:t>𝒕</m:t>
                              </m:r>
                            </m:e>
                          </m:d>
                        </m:oMath>
                      </m:oMathPara>
                    </a14:m>
                    <a:endParaRPr lang="en-US" b="1"/>
                  </a:p>
                </p:txBody>
              </p:sp>
            </mc:Choice>
            <mc:Fallback xmlns:p14="http://schemas.microsoft.com/office/powerpoint/2010/main" xmlns:a16="http://schemas.microsoft.com/office/drawing/2014/main" xmlns="">
              <p:sp>
                <p:nvSpPr>
                  <p:cNvPr id="9" name="Rectangle 8">
                    <a:extLst>
                      <a:ext uri="{FF2B5EF4-FFF2-40B4-BE49-F238E27FC236}">
                        <a16:creationId xmlns:a16="http://schemas.microsoft.com/office/drawing/2014/main" id="{93BBD1D2-3373-4D91-AD6D-79A419F3E1A3}"/>
                      </a:ext>
                    </a:extLst>
                  </p:cNvPr>
                  <p:cNvSpPr>
                    <a:spLocks noRot="1" noChangeAspect="1" noMove="1" noResize="1" noEditPoints="1" noAdjustHandles="1" noChangeArrowheads="1" noChangeShapeType="1" noTextEdit="1"/>
                  </p:cNvSpPr>
                  <p:nvPr/>
                </p:nvSpPr>
                <p:spPr>
                  <a:xfrm>
                    <a:off x="7100742" y="1427970"/>
                    <a:ext cx="661591" cy="369332"/>
                  </a:xfrm>
                  <a:prstGeom prst="rect">
                    <a:avLst/>
                  </a:prstGeom>
                  <a:blipFill>
                    <a:blip r:embed="rId7"/>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8CD2C1D7-FE78-47BA-ABD3-102F975FBA80}"/>
                  </a:ext>
                </a:extLst>
              </p:cNvPr>
              <p:cNvCxnSpPr>
                <a:cxnSpLocks/>
              </p:cNvCxnSpPr>
              <p:nvPr/>
            </p:nvCxnSpPr>
            <p:spPr>
              <a:xfrm>
                <a:off x="5988004" y="2448289"/>
                <a:ext cx="0" cy="432048"/>
              </a:xfrm>
              <a:prstGeom prst="straightConnector1">
                <a:avLst/>
              </a:prstGeom>
              <a:ln w="63500">
                <a:solidFill>
                  <a:schemeClr val="accent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10B1700-2564-47E4-BD1C-19459B353529}"/>
                  </a:ext>
                </a:extLst>
              </p:cNvPr>
              <p:cNvCxnSpPr>
                <a:cxnSpLocks/>
              </p:cNvCxnSpPr>
              <p:nvPr/>
            </p:nvCxnSpPr>
            <p:spPr>
              <a:xfrm>
                <a:off x="8876914" y="2448289"/>
                <a:ext cx="0" cy="432048"/>
              </a:xfrm>
              <a:prstGeom prst="straightConnector1">
                <a:avLst/>
              </a:prstGeom>
              <a:ln w="63500">
                <a:solidFill>
                  <a:schemeClr val="accent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83625C8-F898-4156-9764-64F535A44492}"/>
                  </a:ext>
                </a:extLst>
              </p:cNvPr>
              <p:cNvCxnSpPr>
                <a:cxnSpLocks/>
              </p:cNvCxnSpPr>
              <p:nvPr/>
            </p:nvCxnSpPr>
            <p:spPr>
              <a:xfrm>
                <a:off x="9740862" y="1872225"/>
                <a:ext cx="516177" cy="0"/>
              </a:xfrm>
              <a:prstGeom prst="straightConnector1">
                <a:avLst/>
              </a:prstGeom>
              <a:ln w="63500">
                <a:solidFill>
                  <a:schemeClr val="accent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46E2B2E-CFAD-416F-B121-1BB8091191A5}"/>
                  </a:ext>
                </a:extLst>
              </p:cNvPr>
              <p:cNvCxnSpPr>
                <a:cxnSpLocks/>
              </p:cNvCxnSpPr>
              <p:nvPr/>
            </p:nvCxnSpPr>
            <p:spPr>
              <a:xfrm>
                <a:off x="4526342" y="1875402"/>
                <a:ext cx="516177" cy="0"/>
              </a:xfrm>
              <a:prstGeom prst="straightConnector1">
                <a:avLst/>
              </a:prstGeom>
              <a:ln w="63500">
                <a:solidFill>
                  <a:schemeClr val="accent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4CE70A7B-4DDE-4EE0-9960-8604FE64FD18}"/>
                      </a:ext>
                    </a:extLst>
                  </p:cNvPr>
                  <p:cNvSpPr/>
                  <p:nvPr/>
                </p:nvSpPr>
                <p:spPr>
                  <a:xfrm>
                    <a:off x="4398925" y="1410821"/>
                    <a:ext cx="6907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charset="0"/>
                            </a:rPr>
                            <m:t>𝐸</m:t>
                          </m:r>
                          <m:d>
                            <m:dPr>
                              <m:ctrlPr>
                                <a:rPr lang="en-US" i="1">
                                  <a:latin typeface="Cambria Math" panose="02040503050406030204" pitchFamily="18" charset="0"/>
                                </a:rPr>
                              </m:ctrlPr>
                            </m:dPr>
                            <m:e>
                              <m:r>
                                <a:rPr lang="en-US" i="1">
                                  <a:latin typeface="Cambria Math" charset="0"/>
                                </a:rPr>
                                <m:t>𝑡</m:t>
                              </m:r>
                            </m:e>
                          </m:d>
                        </m:oMath>
                      </m:oMathPara>
                    </a14:m>
                    <a:endParaRPr lang="en-US"/>
                  </a:p>
                </p:txBody>
              </p:sp>
            </mc:Choice>
            <mc:Fallback xmlns:p14="http://schemas.microsoft.com/office/powerpoint/2010/main" xmlns:a16="http://schemas.microsoft.com/office/drawing/2014/main" xmlns="">
              <p:sp>
                <p:nvSpPr>
                  <p:cNvPr id="14" name="Rectangle 13">
                    <a:extLst>
                      <a:ext uri="{FF2B5EF4-FFF2-40B4-BE49-F238E27FC236}">
                        <a16:creationId xmlns:a16="http://schemas.microsoft.com/office/drawing/2014/main" id="{4CE70A7B-4DDE-4EE0-9960-8604FE64FD18}"/>
                      </a:ext>
                    </a:extLst>
                  </p:cNvPr>
                  <p:cNvSpPr>
                    <a:spLocks noRot="1" noChangeAspect="1" noMove="1" noResize="1" noEditPoints="1" noAdjustHandles="1" noChangeArrowheads="1" noChangeShapeType="1" noTextEdit="1"/>
                  </p:cNvSpPr>
                  <p:nvPr/>
                </p:nvSpPr>
                <p:spPr>
                  <a:xfrm>
                    <a:off x="4398925" y="1410821"/>
                    <a:ext cx="69070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ECDBE86A-9059-4E62-B15A-416C53E1CCD6}"/>
                      </a:ext>
                    </a:extLst>
                  </p:cNvPr>
                  <p:cNvSpPr/>
                  <p:nvPr/>
                </p:nvSpPr>
                <p:spPr>
                  <a:xfrm>
                    <a:off x="6065168" y="2414254"/>
                    <a:ext cx="6702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charset="0"/>
                            </a:rPr>
                            <m:t>𝜇</m:t>
                          </m:r>
                          <m:d>
                            <m:dPr>
                              <m:ctrlPr>
                                <a:rPr lang="en-US" i="1">
                                  <a:latin typeface="Cambria Math" panose="02040503050406030204" pitchFamily="18" charset="0"/>
                                </a:rPr>
                              </m:ctrlPr>
                            </m:dPr>
                            <m:e>
                              <m:r>
                                <a:rPr lang="en-US" i="1">
                                  <a:latin typeface="Cambria Math" charset="0"/>
                                </a:rPr>
                                <m:t>𝑡</m:t>
                              </m:r>
                            </m:e>
                          </m:d>
                        </m:oMath>
                      </m:oMathPara>
                    </a14:m>
                    <a:endParaRPr lang="en-US"/>
                  </a:p>
                </p:txBody>
              </p:sp>
            </mc:Choice>
            <mc:Fallback xmlns:p14="http://schemas.microsoft.com/office/powerpoint/2010/main" xmlns:a16="http://schemas.microsoft.com/office/drawing/2014/main" xmlns="">
              <p:sp>
                <p:nvSpPr>
                  <p:cNvPr id="15" name="Rectangle 14">
                    <a:extLst>
                      <a:ext uri="{FF2B5EF4-FFF2-40B4-BE49-F238E27FC236}">
                        <a16:creationId xmlns:a16="http://schemas.microsoft.com/office/drawing/2014/main" id="{ECDBE86A-9059-4E62-B15A-416C53E1CCD6}"/>
                      </a:ext>
                    </a:extLst>
                  </p:cNvPr>
                  <p:cNvSpPr>
                    <a:spLocks noRot="1" noChangeAspect="1" noMove="1" noResize="1" noEditPoints="1" noAdjustHandles="1" noChangeArrowheads="1" noChangeShapeType="1" noTextEdit="1"/>
                  </p:cNvSpPr>
                  <p:nvPr/>
                </p:nvSpPr>
                <p:spPr>
                  <a:xfrm>
                    <a:off x="6065168" y="2414254"/>
                    <a:ext cx="670247" cy="369332"/>
                  </a:xfrm>
                  <a:prstGeom prst="rect">
                    <a:avLst/>
                  </a:prstGeom>
                  <a:blipFill>
                    <a:blip r:embed="rId9"/>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1D29D90-61F3-4DA8-A827-D9A65F40BFC1}"/>
                      </a:ext>
                    </a:extLst>
                  </p:cNvPr>
                  <p:cNvSpPr/>
                  <p:nvPr/>
                </p:nvSpPr>
                <p:spPr>
                  <a:xfrm>
                    <a:off x="8967869" y="2412920"/>
                    <a:ext cx="6702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charset="0"/>
                            </a:rPr>
                            <m:t>𝜇</m:t>
                          </m:r>
                          <m:d>
                            <m:dPr>
                              <m:ctrlPr>
                                <a:rPr lang="en-US" i="1">
                                  <a:latin typeface="Cambria Math" panose="02040503050406030204" pitchFamily="18" charset="0"/>
                                </a:rPr>
                              </m:ctrlPr>
                            </m:dPr>
                            <m:e>
                              <m:r>
                                <a:rPr lang="en-US" i="1">
                                  <a:latin typeface="Cambria Math" charset="0"/>
                                </a:rPr>
                                <m:t>𝑡</m:t>
                              </m:r>
                            </m:e>
                          </m:d>
                        </m:oMath>
                      </m:oMathPara>
                    </a14:m>
                    <a:endParaRPr lang="en-US"/>
                  </a:p>
                </p:txBody>
              </p:sp>
            </mc:Choice>
            <mc:Fallback xmlns:p14="http://schemas.microsoft.com/office/powerpoint/2010/main" xmlns:a16="http://schemas.microsoft.com/office/drawing/2014/main" xmlns="">
              <p:sp>
                <p:nvSpPr>
                  <p:cNvPr id="16" name="Rectangle 15">
                    <a:extLst>
                      <a:ext uri="{FF2B5EF4-FFF2-40B4-BE49-F238E27FC236}">
                        <a16:creationId xmlns:a16="http://schemas.microsoft.com/office/drawing/2014/main" id="{11D29D90-61F3-4DA8-A827-D9A65F40BFC1}"/>
                      </a:ext>
                    </a:extLst>
                  </p:cNvPr>
                  <p:cNvSpPr>
                    <a:spLocks noRot="1" noChangeAspect="1" noMove="1" noResize="1" noEditPoints="1" noAdjustHandles="1" noChangeArrowheads="1" noChangeShapeType="1" noTextEdit="1"/>
                  </p:cNvSpPr>
                  <p:nvPr/>
                </p:nvSpPr>
                <p:spPr>
                  <a:xfrm>
                    <a:off x="8967869" y="2412920"/>
                    <a:ext cx="670247" cy="369332"/>
                  </a:xfrm>
                  <a:prstGeom prst="rect">
                    <a:avLst/>
                  </a:prstGeom>
                  <a:blipFill>
                    <a:blip r:embed="rId10"/>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1C7A3998-6F4D-48FE-8718-4968C8F05076}"/>
                      </a:ext>
                    </a:extLst>
                  </p:cNvPr>
                  <p:cNvSpPr/>
                  <p:nvPr/>
                </p:nvSpPr>
                <p:spPr>
                  <a:xfrm>
                    <a:off x="9687911" y="1427970"/>
                    <a:ext cx="7051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charset="0"/>
                            </a:rPr>
                            <m:t>𝐷</m:t>
                          </m:r>
                          <m:r>
                            <a:rPr lang="en-US" i="1">
                              <a:latin typeface="Cambria Math" charset="0"/>
                            </a:rPr>
                            <m:t>(</m:t>
                          </m:r>
                          <m:r>
                            <a:rPr lang="en-US" i="1">
                              <a:latin typeface="Cambria Math" charset="0"/>
                            </a:rPr>
                            <m:t>𝑡</m:t>
                          </m:r>
                          <m:r>
                            <a:rPr lang="en-US" i="1">
                              <a:latin typeface="Cambria Math" charset="0"/>
                            </a:rPr>
                            <m:t>)</m:t>
                          </m:r>
                        </m:oMath>
                      </m:oMathPara>
                    </a14:m>
                    <a:endParaRPr lang="en-US"/>
                  </a:p>
                </p:txBody>
              </p:sp>
            </mc:Choice>
            <mc:Fallback xmlns:p14="http://schemas.microsoft.com/office/powerpoint/2010/main" xmlns:a16="http://schemas.microsoft.com/office/drawing/2014/main" xmlns="">
              <p:sp>
                <p:nvSpPr>
                  <p:cNvPr id="17" name="Rectangle 16">
                    <a:extLst>
                      <a:ext uri="{FF2B5EF4-FFF2-40B4-BE49-F238E27FC236}">
                        <a16:creationId xmlns:a16="http://schemas.microsoft.com/office/drawing/2014/main" id="{1C7A3998-6F4D-48FE-8718-4968C8F05076}"/>
                      </a:ext>
                    </a:extLst>
                  </p:cNvPr>
                  <p:cNvSpPr>
                    <a:spLocks noRot="1" noChangeAspect="1" noMove="1" noResize="1" noEditPoints="1" noAdjustHandles="1" noChangeArrowheads="1" noChangeShapeType="1" noTextEdit="1"/>
                  </p:cNvSpPr>
                  <p:nvPr/>
                </p:nvSpPr>
                <p:spPr>
                  <a:xfrm>
                    <a:off x="9687911" y="1427970"/>
                    <a:ext cx="705193" cy="369332"/>
                  </a:xfrm>
                  <a:prstGeom prst="rect">
                    <a:avLst/>
                  </a:prstGeom>
                  <a:blipFill>
                    <a:blip r:embed="rId11"/>
                    <a:stretch>
                      <a:fillRect b="-13333"/>
                    </a:stretch>
                  </a:blipFill>
                </p:spPr>
                <p:txBody>
                  <a:bodyPr/>
                  <a:lstStyle/>
                  <a:p>
                    <a:r>
                      <a:rPr lang="en-US">
                        <a:noFill/>
                      </a:rPr>
                      <a:t> </a:t>
                    </a:r>
                  </a:p>
                </p:txBody>
              </p:sp>
            </mc:Fallback>
          </mc:AlternateContent>
        </p:grpSp>
      </p:grpSp>
      <p:pic>
        <p:nvPicPr>
          <p:cNvPr id="21" name="Picture 20">
            <a:extLst>
              <a:ext uri="{FF2B5EF4-FFF2-40B4-BE49-F238E27FC236}">
                <a16:creationId xmlns:a16="http://schemas.microsoft.com/office/drawing/2014/main" id="{8D0955CA-30CA-4E4F-81DB-B42BAF0C5C82}"/>
              </a:ext>
            </a:extLst>
          </p:cNvPr>
          <p:cNvPicPr>
            <a:picLocks noChangeAspect="1"/>
          </p:cNvPicPr>
          <p:nvPr/>
        </p:nvPicPr>
        <p:blipFill>
          <a:blip r:embed="rId12"/>
          <a:stretch>
            <a:fillRect/>
          </a:stretch>
        </p:blipFill>
        <p:spPr>
          <a:xfrm>
            <a:off x="8538945" y="5514570"/>
            <a:ext cx="3078413" cy="631139"/>
          </a:xfrm>
          <a:prstGeom prst="rect">
            <a:avLst/>
          </a:prstGeom>
        </p:spPr>
      </p:pic>
      <p:cxnSp>
        <p:nvCxnSpPr>
          <p:cNvPr id="23" name="Straight Arrow Connector 22">
            <a:extLst>
              <a:ext uri="{FF2B5EF4-FFF2-40B4-BE49-F238E27FC236}">
                <a16:creationId xmlns:a16="http://schemas.microsoft.com/office/drawing/2014/main" id="{3083DAA9-DBD2-4B30-8D3E-A28650C71237}"/>
              </a:ext>
            </a:extLst>
          </p:cNvPr>
          <p:cNvCxnSpPr/>
          <p:nvPr/>
        </p:nvCxnSpPr>
        <p:spPr>
          <a:xfrm flipH="1" flipV="1">
            <a:off x="8686800" y="4932947"/>
            <a:ext cx="625642" cy="581623"/>
          </a:xfrm>
          <a:prstGeom prst="straightConnector1">
            <a:avLst/>
          </a:prstGeom>
          <a:ln w="4445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78D9141-8A4A-4E51-8DE5-F4711ACC29E8}"/>
              </a:ext>
            </a:extLst>
          </p:cNvPr>
          <p:cNvSpPr txBox="1"/>
          <p:nvPr/>
        </p:nvSpPr>
        <p:spPr>
          <a:xfrm>
            <a:off x="6464183" y="263118"/>
            <a:ext cx="2646045" cy="369332"/>
          </a:xfrm>
          <a:prstGeom prst="rect">
            <a:avLst/>
          </a:prstGeom>
          <a:noFill/>
        </p:spPr>
        <p:txBody>
          <a:bodyPr wrap="none" rtlCol="0">
            <a:spAutoFit/>
          </a:bodyPr>
          <a:lstStyle/>
          <a:p>
            <a:r>
              <a:rPr lang="en-US" b="1" i="1"/>
              <a:t>Nouvelles infections =</a:t>
            </a:r>
            <a:r>
              <a:rPr lang="el-GR" b="1" i="1"/>
              <a:t> λ</a:t>
            </a:r>
            <a:r>
              <a:rPr lang="en-US" b="1" i="1"/>
              <a:t>(t) S(t)</a:t>
            </a:r>
          </a:p>
        </p:txBody>
      </p:sp>
    </p:spTree>
    <p:extLst>
      <p:ext uri="{BB962C8B-B14F-4D97-AF65-F5344CB8AC3E}">
        <p14:creationId xmlns:p14="http://schemas.microsoft.com/office/powerpoint/2010/main" val="463371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B900-8377-44E0-91CE-7BD1BB8211E9}"/>
              </a:ext>
            </a:extLst>
          </p:cNvPr>
          <p:cNvSpPr>
            <a:spLocks noGrp="1"/>
          </p:cNvSpPr>
          <p:nvPr>
            <p:ph type="title"/>
          </p:nvPr>
        </p:nvSpPr>
        <p:spPr/>
        <p:txBody>
          <a:bodyPr/>
          <a:lstStyle/>
          <a:p>
            <a:r>
              <a:rPr lang="en-US"/>
              <a:t>Passer en revue les étapes de l'épidémie</a:t>
            </a:r>
          </a:p>
        </p:txBody>
      </p:sp>
      <p:sp>
        <p:nvSpPr>
          <p:cNvPr id="4" name="Content Placeholder 3">
            <a:extLst>
              <a:ext uri="{FF2B5EF4-FFF2-40B4-BE49-F238E27FC236}">
                <a16:creationId xmlns:a16="http://schemas.microsoft.com/office/drawing/2014/main" id="{46E49F97-36E5-47EE-A7D2-458F104FD5DD}"/>
              </a:ext>
            </a:extLst>
          </p:cNvPr>
          <p:cNvSpPr>
            <a:spLocks noGrp="1"/>
          </p:cNvSpPr>
          <p:nvPr>
            <p:ph sz="half" idx="1"/>
          </p:nvPr>
        </p:nvSpPr>
        <p:spPr>
          <a:xfrm>
            <a:off x="3530295" y="3287090"/>
            <a:ext cx="3474720" cy="1730141"/>
          </a:xfrm>
        </p:spPr>
        <p:txBody>
          <a:bodyPr>
            <a:normAutofit/>
          </a:bodyPr>
          <a:lstStyle/>
          <a:p>
            <a:pPr marL="0" indent="0">
              <a:buNone/>
            </a:pPr>
            <a:r>
              <a:rPr lang="en-US" sz="1800">
                <a:solidFill>
                  <a:srgbClr val="0070C0"/>
                </a:solidFill>
              </a:rPr>
              <a:t>1. Phase de croissance</a:t>
            </a:r>
          </a:p>
          <a:p>
            <a:pPr marL="393700" lvl="1" indent="-190500"/>
            <a:r>
              <a:rPr lang="en-US" sz="1600"/>
              <a:t>Croissance exponentielle de l'incidence</a:t>
            </a:r>
          </a:p>
          <a:p>
            <a:pPr marL="393700" lvl="1" indent="-190500"/>
            <a:r>
              <a:rPr lang="en-US" sz="1600"/>
              <a:t>Très peu de données</a:t>
            </a:r>
          </a:p>
        </p:txBody>
      </p:sp>
      <p:sp>
        <p:nvSpPr>
          <p:cNvPr id="5" name="Content Placeholder 4">
            <a:extLst>
              <a:ext uri="{FF2B5EF4-FFF2-40B4-BE49-F238E27FC236}">
                <a16:creationId xmlns:a16="http://schemas.microsoft.com/office/drawing/2014/main" id="{A80EB702-125A-472A-88C7-97D8FB2D4A5A}"/>
              </a:ext>
            </a:extLst>
          </p:cNvPr>
          <p:cNvSpPr>
            <a:spLocks noGrp="1"/>
          </p:cNvSpPr>
          <p:nvPr>
            <p:ph sz="half" idx="2"/>
          </p:nvPr>
        </p:nvSpPr>
        <p:spPr>
          <a:xfrm>
            <a:off x="7063837" y="3287090"/>
            <a:ext cx="4406849" cy="1730141"/>
          </a:xfrm>
        </p:spPr>
        <p:txBody>
          <a:bodyPr>
            <a:normAutofit/>
          </a:bodyPr>
          <a:lstStyle/>
          <a:p>
            <a:pPr marL="0" indent="0">
              <a:buNone/>
            </a:pPr>
            <a:r>
              <a:rPr lang="en-US" sz="1800">
                <a:solidFill>
                  <a:srgbClr val="0070C0"/>
                </a:solidFill>
              </a:rPr>
              <a:t>3. Phase endémique</a:t>
            </a:r>
          </a:p>
          <a:p>
            <a:pPr marL="457200" lvl="1" indent="-190500"/>
            <a:r>
              <a:rPr lang="en-US" sz="1600"/>
              <a:t>L'épidémie se stabilise à un niveau endémique</a:t>
            </a:r>
          </a:p>
          <a:p>
            <a:pPr marL="457200" lvl="1" indent="-190500"/>
            <a:r>
              <a:rPr lang="en-US" sz="1600"/>
              <a:t>Données d'enquêtes auprès des ménages, prévalence par âge/sexe, données SS</a:t>
            </a:r>
          </a:p>
        </p:txBody>
      </p:sp>
      <p:sp>
        <p:nvSpPr>
          <p:cNvPr id="6" name="Content Placeholder 3">
            <a:extLst>
              <a:ext uri="{FF2B5EF4-FFF2-40B4-BE49-F238E27FC236}">
                <a16:creationId xmlns:a16="http://schemas.microsoft.com/office/drawing/2014/main" id="{533A0B6B-5557-49F9-9C88-5FD5CAB0322E}"/>
              </a:ext>
            </a:extLst>
          </p:cNvPr>
          <p:cNvSpPr txBox="1">
            <a:spLocks/>
          </p:cNvSpPr>
          <p:nvPr/>
        </p:nvSpPr>
        <p:spPr>
          <a:xfrm>
            <a:off x="3559706" y="4639396"/>
            <a:ext cx="3474720" cy="173014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1800">
                <a:solidFill>
                  <a:srgbClr val="0070C0"/>
                </a:solidFill>
              </a:rPr>
              <a:t>2. Phase de saturation</a:t>
            </a:r>
          </a:p>
          <a:p>
            <a:pPr marL="393700" lvl="1" indent="-190500"/>
            <a:r>
              <a:rPr lang="en-US" sz="1600"/>
              <a:t>L'épidémie sature</a:t>
            </a:r>
          </a:p>
          <a:p>
            <a:pPr marL="393700" lvl="1" indent="-190500"/>
            <a:r>
              <a:rPr lang="en-US" sz="1600"/>
              <a:t>Baisse de l'incidence</a:t>
            </a:r>
          </a:p>
          <a:p>
            <a:pPr marL="393700" lvl="1" indent="-190500"/>
            <a:r>
              <a:rPr lang="en-US" sz="1600"/>
              <a:t>Données régulières de l'ANC-SS </a:t>
            </a:r>
          </a:p>
        </p:txBody>
      </p:sp>
      <p:sp>
        <p:nvSpPr>
          <p:cNvPr id="7" name="Content Placeholder 3">
            <a:extLst>
              <a:ext uri="{FF2B5EF4-FFF2-40B4-BE49-F238E27FC236}">
                <a16:creationId xmlns:a16="http://schemas.microsoft.com/office/drawing/2014/main" id="{473F9DA1-2030-4C52-B27D-21B4A6263287}"/>
              </a:ext>
            </a:extLst>
          </p:cNvPr>
          <p:cNvSpPr txBox="1">
            <a:spLocks/>
          </p:cNvSpPr>
          <p:nvPr/>
        </p:nvSpPr>
        <p:spPr>
          <a:xfrm>
            <a:off x="7092398" y="4639395"/>
            <a:ext cx="4378288" cy="173014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1800">
                <a:solidFill>
                  <a:srgbClr val="0070C0"/>
                </a:solidFill>
              </a:rPr>
              <a:t>4. Phase de contrôle</a:t>
            </a:r>
          </a:p>
          <a:p>
            <a:pPr marL="457200" lvl="1" indent="-190500"/>
            <a:r>
              <a:rPr lang="en-US" sz="1600"/>
              <a:t>La prévention et l'extension du traitement antirétroviral réduisent le taux de transmission</a:t>
            </a:r>
          </a:p>
          <a:p>
            <a:pPr marL="457200" lvl="1" indent="-190500"/>
            <a:r>
              <a:rPr lang="en-US" sz="1600"/>
              <a:t>Nombreuses données disponibles</a:t>
            </a:r>
          </a:p>
        </p:txBody>
      </p:sp>
      <p:pic>
        <p:nvPicPr>
          <p:cNvPr id="8" name="Picture 7">
            <a:extLst>
              <a:ext uri="{FF2B5EF4-FFF2-40B4-BE49-F238E27FC236}">
                <a16:creationId xmlns:a16="http://schemas.microsoft.com/office/drawing/2014/main" id="{8C9B62CB-23F4-4409-B832-9133F5C09B06}"/>
              </a:ext>
            </a:extLst>
          </p:cNvPr>
          <p:cNvPicPr>
            <a:picLocks noChangeAspect="1"/>
          </p:cNvPicPr>
          <p:nvPr/>
        </p:nvPicPr>
        <p:blipFill>
          <a:blip r:embed="rId3"/>
          <a:stretch>
            <a:fillRect/>
          </a:stretch>
        </p:blipFill>
        <p:spPr>
          <a:xfrm>
            <a:off x="6252432" y="825500"/>
            <a:ext cx="2589929" cy="2357882"/>
          </a:xfrm>
          <a:prstGeom prst="rect">
            <a:avLst/>
          </a:prstGeom>
        </p:spPr>
      </p:pic>
      <p:pic>
        <p:nvPicPr>
          <p:cNvPr id="9" name="Picture 8">
            <a:extLst>
              <a:ext uri="{FF2B5EF4-FFF2-40B4-BE49-F238E27FC236}">
                <a16:creationId xmlns:a16="http://schemas.microsoft.com/office/drawing/2014/main" id="{35B56012-8803-4B2D-BC18-AC224E158E0A}"/>
              </a:ext>
            </a:extLst>
          </p:cNvPr>
          <p:cNvPicPr>
            <a:picLocks noChangeAspect="1"/>
          </p:cNvPicPr>
          <p:nvPr/>
        </p:nvPicPr>
        <p:blipFill>
          <a:blip r:embed="rId4"/>
          <a:stretch>
            <a:fillRect/>
          </a:stretch>
        </p:blipFill>
        <p:spPr>
          <a:xfrm>
            <a:off x="8950914" y="878911"/>
            <a:ext cx="2738684" cy="2302637"/>
          </a:xfrm>
          <a:prstGeom prst="rect">
            <a:avLst/>
          </a:prstGeom>
        </p:spPr>
      </p:pic>
      <p:pic>
        <p:nvPicPr>
          <p:cNvPr id="10" name="Picture 9">
            <a:extLst>
              <a:ext uri="{FF2B5EF4-FFF2-40B4-BE49-F238E27FC236}">
                <a16:creationId xmlns:a16="http://schemas.microsoft.com/office/drawing/2014/main" id="{84D2A084-3927-4318-A99E-6D77D4CC007D}"/>
              </a:ext>
            </a:extLst>
          </p:cNvPr>
          <p:cNvPicPr>
            <a:picLocks noChangeAspect="1"/>
          </p:cNvPicPr>
          <p:nvPr/>
        </p:nvPicPr>
        <p:blipFill>
          <a:blip r:embed="rId5"/>
          <a:stretch>
            <a:fillRect/>
          </a:stretch>
        </p:blipFill>
        <p:spPr>
          <a:xfrm>
            <a:off x="3530295" y="847689"/>
            <a:ext cx="2613584" cy="2260600"/>
          </a:xfrm>
          <a:prstGeom prst="rect">
            <a:avLst/>
          </a:prstGeom>
        </p:spPr>
      </p:pic>
    </p:spTree>
    <p:extLst>
      <p:ext uri="{BB962C8B-B14F-4D97-AF65-F5344CB8AC3E}">
        <p14:creationId xmlns:p14="http://schemas.microsoft.com/office/powerpoint/2010/main" val="2820383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EC5B3-FE39-407F-B6AA-9C110F3FF190}"/>
              </a:ext>
            </a:extLst>
          </p:cNvPr>
          <p:cNvSpPr>
            <a:spLocks noGrp="1"/>
          </p:cNvSpPr>
          <p:nvPr>
            <p:ph type="title"/>
          </p:nvPr>
        </p:nvSpPr>
        <p:spPr/>
        <p:txBody>
          <a:bodyPr/>
          <a:lstStyle/>
          <a:p>
            <a:r>
              <a:rPr lang="en-US"/>
              <a:t>Processus d'ajustement du modèle EPP bayésien</a:t>
            </a:r>
          </a:p>
        </p:txBody>
      </p:sp>
      <p:sp>
        <p:nvSpPr>
          <p:cNvPr id="3" name="Content Placeholder 2">
            <a:extLst>
              <a:ext uri="{FF2B5EF4-FFF2-40B4-BE49-F238E27FC236}">
                <a16:creationId xmlns:a16="http://schemas.microsoft.com/office/drawing/2014/main" id="{D578AE94-7085-46F1-BC88-F0EB13214560}"/>
              </a:ext>
            </a:extLst>
          </p:cNvPr>
          <p:cNvSpPr>
            <a:spLocks noGrp="1"/>
          </p:cNvSpPr>
          <p:nvPr>
            <p:ph idx="1"/>
          </p:nvPr>
        </p:nvSpPr>
        <p:spPr>
          <a:xfrm>
            <a:off x="3905363" y="707697"/>
            <a:ext cx="7315200" cy="5120640"/>
          </a:xfrm>
        </p:spPr>
        <p:txBody>
          <a:bodyPr>
            <a:normAutofit fontScale="92500" lnSpcReduction="20000"/>
          </a:bodyPr>
          <a:lstStyle/>
          <a:p>
            <a:pPr marL="457200" indent="-457200">
              <a:buFont typeface="+mj-lt"/>
              <a:buAutoNum type="arabicPeriod"/>
            </a:pPr>
            <a:r>
              <a:rPr lang="en-US"/>
              <a:t>Créez un grand nombre d'échantillons du taux de transmission [</a:t>
            </a:r>
            <a:r>
              <a:rPr lang="en-US" i="1"/>
              <a:t>r(t)</a:t>
            </a:r>
            <a:r>
              <a:rPr lang="en-US"/>
              <a:t>] à partir du modèle choisi.</a:t>
            </a:r>
          </a:p>
          <a:p>
            <a:pPr marL="845820" lvl="1" indent="-342900">
              <a:buFont typeface="+mj-lt"/>
              <a:buAutoNum type="arabicPeriod"/>
            </a:pPr>
            <a:endParaRPr lang="en-US"/>
          </a:p>
          <a:p>
            <a:pPr marL="457200" indent="-457200">
              <a:buFont typeface="+mj-lt"/>
              <a:buAutoNum type="arabicPeriod"/>
            </a:pPr>
            <a:r>
              <a:rPr lang="en-US"/>
              <a:t>Calculez le degré d'adéquation de ces échantillons avec les données</a:t>
            </a:r>
          </a:p>
          <a:p>
            <a:pPr lvl="1"/>
            <a:r>
              <a:rPr lang="en-US"/>
              <a:t>Pour ce faire, on utilise une fonction de vraisemblance qui comprend des termes pour chaque type de données : enquêtes, surveillance prénatale et données des sites de dépistage systématique, données de recensement des centres de soins prénatals et de réadaptation, et incidence.</a:t>
            </a:r>
          </a:p>
          <a:p>
            <a:pPr lvl="1"/>
            <a:r>
              <a:rPr lang="en-US"/>
              <a:t>Cette fonction décrit dans quelle mesure la prévalence de la courbe </a:t>
            </a:r>
            <a:r>
              <a:rPr lang="en-US" i="1"/>
              <a:t>r(t) </a:t>
            </a:r>
            <a:r>
              <a:rPr lang="en-US"/>
              <a:t>est proche des données.</a:t>
            </a:r>
          </a:p>
          <a:p>
            <a:pPr marL="457200" indent="-457200">
              <a:buFont typeface="+mj-lt"/>
              <a:buAutoNum type="arabicPeriod"/>
            </a:pPr>
            <a:r>
              <a:rPr lang="en-US"/>
              <a:t>Choisissez l'échantillon le plus proche des données et créez d'autres échantillons autour de lui.</a:t>
            </a:r>
          </a:p>
          <a:p>
            <a:pPr marL="457200" indent="-457200">
              <a:buFont typeface="+mj-lt"/>
              <a:buAutoNum type="arabicPeriod"/>
            </a:pPr>
            <a:r>
              <a:rPr lang="en-US"/>
              <a:t>Répétez ce processus jusqu'à ce qu'un nombre désiré de courbes soit proche des données.</a:t>
            </a:r>
          </a:p>
          <a:p>
            <a:pPr marL="457200" indent="-457200">
              <a:buFont typeface="+mj-lt"/>
              <a:buAutoNum type="arabicPeriod"/>
            </a:pPr>
            <a:r>
              <a:rPr lang="en-US"/>
              <a:t>Rééchantillonner 3 000 courbes parmi celles qui restent en se basant sur la vraisemblance.</a:t>
            </a:r>
          </a:p>
          <a:p>
            <a:pPr lvl="1"/>
            <a:r>
              <a:rPr lang="en-US">
                <a:sym typeface="Wingdings" pitchFamily="2" charset="2"/>
              </a:rPr>
              <a:t> </a:t>
            </a:r>
            <a:r>
              <a:rPr lang="en-US"/>
              <a:t>Estimations centrales et fourchettes d'incertitude statistique </a:t>
            </a:r>
          </a:p>
        </p:txBody>
      </p:sp>
      <p:sp>
        <p:nvSpPr>
          <p:cNvPr id="8" name="TextBox 7">
            <a:extLst>
              <a:ext uri="{FF2B5EF4-FFF2-40B4-BE49-F238E27FC236}">
                <a16:creationId xmlns:a16="http://schemas.microsoft.com/office/drawing/2014/main" id="{55AC1CC5-4FF8-429F-8A7E-53C9A49C1804}"/>
              </a:ext>
            </a:extLst>
          </p:cNvPr>
          <p:cNvSpPr txBox="1"/>
          <p:nvPr/>
        </p:nvSpPr>
        <p:spPr>
          <a:xfrm>
            <a:off x="4121931" y="6129127"/>
            <a:ext cx="5717591" cy="369332"/>
          </a:xfrm>
          <a:prstGeom prst="rect">
            <a:avLst/>
          </a:prstGeom>
          <a:noFill/>
        </p:spPr>
        <p:txBody>
          <a:bodyPr wrap="none" rtlCol="0">
            <a:spAutoFit/>
          </a:bodyPr>
          <a:lstStyle/>
          <a:p>
            <a:r>
              <a:rPr lang="en-US">
                <a:solidFill>
                  <a:srgbClr val="0070C0"/>
                </a:solidFill>
              </a:rPr>
              <a:t>Source : Raftery et Bao, Biometrics 2010, 66(4):1162-1173</a:t>
            </a:r>
          </a:p>
        </p:txBody>
      </p:sp>
    </p:spTree>
    <p:extLst>
      <p:ext uri="{BB962C8B-B14F-4D97-AF65-F5344CB8AC3E}">
        <p14:creationId xmlns:p14="http://schemas.microsoft.com/office/powerpoint/2010/main" val="405873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6D37D-170A-4B81-972E-BCC674EC35BA}"/>
              </a:ext>
            </a:extLst>
          </p:cNvPr>
          <p:cNvSpPr>
            <a:spLocks noGrp="1"/>
          </p:cNvSpPr>
          <p:nvPr>
            <p:ph type="title"/>
          </p:nvPr>
        </p:nvSpPr>
        <p:spPr/>
        <p:txBody>
          <a:bodyPr>
            <a:normAutofit/>
          </a:bodyPr>
          <a:lstStyle/>
          <a:p>
            <a:r>
              <a:rPr lang="en-US" sz="2800"/>
              <a:t>Créez un grand nombre d'échantillons du taux de transmission [</a:t>
            </a:r>
            <a:r>
              <a:rPr lang="en-US" sz="2800" i="1"/>
              <a:t>r(t)</a:t>
            </a:r>
            <a:r>
              <a:rPr lang="en-US" sz="2800"/>
              <a:t>] à partir du modèle choisi.</a:t>
            </a:r>
          </a:p>
        </p:txBody>
      </p:sp>
      <p:pic>
        <p:nvPicPr>
          <p:cNvPr id="5" name="Picture 4">
            <a:extLst>
              <a:ext uri="{FF2B5EF4-FFF2-40B4-BE49-F238E27FC236}">
                <a16:creationId xmlns:a16="http://schemas.microsoft.com/office/drawing/2014/main" id="{50C58333-FB21-4857-9BDD-1FD4D6ECD38F}"/>
              </a:ext>
            </a:extLst>
          </p:cNvPr>
          <p:cNvPicPr/>
          <p:nvPr/>
        </p:nvPicPr>
        <p:blipFill rotWithShape="1">
          <a:blip r:embed="rId3"/>
          <a:srcRect r="1282"/>
          <a:stretch/>
        </p:blipFill>
        <p:spPr bwMode="auto">
          <a:xfrm>
            <a:off x="4551697" y="733615"/>
            <a:ext cx="5133975" cy="5381625"/>
          </a:xfrm>
          <a:prstGeom prst="rect">
            <a:avLst/>
          </a:prstGeom>
          <a:ln w="25400">
            <a:solidFill>
              <a:schemeClr val="accent1">
                <a:lumMod val="7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82038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9" ma:contentTypeDescription="Create a new document." ma:contentTypeScope="" ma:versionID="fd2d0a4ae318738fa5f1ff72e65b2934">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37c2625be6a258cebd7413079fa12bc5"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968728D-33E7-4F4B-9A3B-85DD537D9713}">
  <ds:schemaRefs>
    <ds:schemaRef ds:uri="http://schemas.microsoft.com/sharepoint/v3/contenttype/forms"/>
  </ds:schemaRefs>
</ds:datastoreItem>
</file>

<file path=customXml/itemProps2.xml><?xml version="1.0" encoding="utf-8"?>
<ds:datastoreItem xmlns:ds="http://schemas.openxmlformats.org/officeDocument/2006/customXml" ds:itemID="{A9692809-8E1C-4271-97A1-4A6436A6D99B}">
  <ds:schemaRefs>
    <ds:schemaRef ds:uri="288ef829-98c5-46d1-83dc-c2ef7c814da2"/>
    <ds:schemaRef ds:uri="2ddeef39-65d3-4660-94f2-f063f949c5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399B658-3BFE-471C-BD00-3BF6CBC6BB18}">
  <ds:schemaRefs>
    <ds:schemaRef ds:uri="288ef829-98c5-46d1-83dc-c2ef7c814da2"/>
    <ds:schemaRef ds:uri="2ddeef39-65d3-4660-94f2-f063f949c5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TM03457475[[fn=Frame]]</Template>
  <Application>Microsoft Office PowerPoint</Application>
  <PresentationFormat>Widescreen</PresentationFormat>
  <Slides>45</Slides>
  <Notes>37</Notes>
  <HiddenSlides>3</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Frame</vt:lpstr>
      <vt:lpstr>Mise à jour d'EPP : saisir les données relatives aux CPN et aux ARV et exécuter le modèle d'ajustement de la courbe d'incidence </vt:lpstr>
      <vt:lpstr>Aperçu</vt:lpstr>
      <vt:lpstr>1. Vue d'ensemble du modèle EPP</vt:lpstr>
      <vt:lpstr>Objectif principal d’EPP : estimer la tendance de l'incidence du VIH pour le Spectrum</vt:lpstr>
      <vt:lpstr>Le modèle de base d’EPP pour les adultes en langage humains</vt:lpstr>
      <vt:lpstr>Le modèle de base d'EPP en langage de geek  Calculer les nouvelles infections</vt:lpstr>
      <vt:lpstr>Passer en revue les étapes de l'épidémie</vt:lpstr>
      <vt:lpstr>Processus d'ajustement du modèle EPP bayésien</vt:lpstr>
      <vt:lpstr>Créez un grand nombre d'échantillons du taux de transmission [r(t)] à partir du modèle choisi.</vt:lpstr>
      <vt:lpstr>Choisir l'échantillon le mieux adapté et créer d'autres échantillons autour de celui-ci</vt:lpstr>
      <vt:lpstr>Répétez ce processus pour trouver de plus en plus de courbes.  Au fur et à mesure que le processus se poursuit, les courbes s'adaptent de mieux en mieux</vt:lpstr>
      <vt:lpstr>EPP affiche vos résultats IMIS finaux après l'ajustement. </vt:lpstr>
      <vt:lpstr>2. Mise à jour de l'adéquation de l'EPP</vt:lpstr>
      <vt:lpstr>Étapes de base de la mise à jour Vos projections EPP</vt:lpstr>
      <vt:lpstr>Étapes de base de la mise à jour Vos projections EPP</vt:lpstr>
      <vt:lpstr>Ouvrez votre fichier 2024  Vérifiez que l'option Incidence est réglée  à EPP</vt:lpstr>
      <vt:lpstr>Page "Définir l'épi" de l'EPP  Examiner la structure de l'épidémie </vt:lpstr>
      <vt:lpstr>Page Define Pops de l'EPP   Pour les zones urbaines/rurales Mettre à jour les pops</vt:lpstr>
      <vt:lpstr>Page "Define Pops" de l'EPP  Dans tous les cas si vous utilisez des projections régionales Mettre à jour les pops</vt:lpstr>
      <vt:lpstr>Prochaine étape : la mise à jour des données de surveillance et d'enquête  </vt:lpstr>
      <vt:lpstr>Page de données sur le VIH de l'EPP</vt:lpstr>
      <vt:lpstr>Principales caractéristiques de la page de données sur le VIH d'EPP  Toutes les données sont saisies sous forme de prévalence (%) et de taille d'échantillon (N).  Possibilité de copier et coller à partir d'Excel (Ctrl-C, Ctrl-V)</vt:lpstr>
      <vt:lpstr>Avant de commencer, examinez vos données de CPN dans Spectrum  Statistiques du programme -&gt; onglet Tests ANC</vt:lpstr>
      <vt:lpstr>Accordez une attention particulière à l'analyse de la qualité des données  Ne saisissez que des données de qualité dans EPP - elles détermineront vos tendances nationales. </vt:lpstr>
      <vt:lpstr>Veillez à documenter les modifications à l'aide du bouton "Source".</vt:lpstr>
      <vt:lpstr>Saisissez les données de toute nouvelle enquête sur la page Enquêtes EPP.  Les enquêtes connues se trouvent déjà dans la plupart des fichiers  L'utilisateur peut saisir la couverture ART pour les 15-49 ans </vt:lpstr>
      <vt:lpstr>Pour saisir de nouvelles données d'enquête       </vt:lpstr>
      <vt:lpstr>Distribuer votre ART dans  différentes régions       </vt:lpstr>
      <vt:lpstr>Si l'option "Comparer ART et PVVIH" est cochée, EPP émettra un avertissement si le nombre de personnes sous ART dépasse le nombre de PVVIH dans n'importe quelle sous-population.</vt:lpstr>
      <vt:lpstr>De retour dans Spectrum et prêt à s'adapter à vos données</vt:lpstr>
      <vt:lpstr>Page du projet EPP : données       </vt:lpstr>
      <vt:lpstr>Page du projet EPP : ajustement       </vt:lpstr>
      <vt:lpstr>Page du projet EPP : résultats       </vt:lpstr>
      <vt:lpstr>Page d'étalonnage de l'EPP  Il est fortement recommandé d'utiliser les résultats tels quels  </vt:lpstr>
      <vt:lpstr>Page des résultats d'appareillage de l'EPP Une dernière chance de revoir vos ajustements avant de les confier à Spectrum.     </vt:lpstr>
      <vt:lpstr>Page des résultats d'ajustement d'EPP  Prenez le temps d'examiner vos tendances en matière d'incidence     </vt:lpstr>
      <vt:lpstr>Page des résultats d'ajustement d'EPP  Comparez avec votre projection de l'année précédente       </vt:lpstr>
      <vt:lpstr>Page des résultats de l'EPP  Examinez les résultats nationaux et infranationaux     </vt:lpstr>
      <vt:lpstr>Page des résultats d'ajustement d'EPP  Pour transmettre vos résultats à Spectrum, cliquez sur "Enregistrer les résultats".</vt:lpstr>
      <vt:lpstr>4. Stratifications EPP au niveau decentralisé</vt:lpstr>
      <vt:lpstr>StratificationsEPP decentralisé - contexte historique</vt:lpstr>
      <vt:lpstr>Difficultés liées à la mise en place d'EPP décentralisé</vt:lpstr>
      <vt:lpstr>2024 Épidémie généralisée Stratification EPP</vt:lpstr>
      <vt:lpstr>Stratification EPP décentralisé</vt:lpstr>
      <vt:lpstr>Étapes de base de la mise à jour Vos projections EPP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keywords>, docId:0E4EDE759DA65EF4C11A3EB3C4B899B4</cp:keywords>
  <cp:revision>32</cp:revision>
  <dcterms:created xsi:type="dcterms:W3CDTF">2020-10-27T09:55:01Z</dcterms:created>
  <dcterms:modified xsi:type="dcterms:W3CDTF">2025-01-30T16:09:02Z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