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6"/>
  </p:notesMasterIdLst>
  <p:sldIdLst>
    <p:sldId id="256" r:id="rId5"/>
    <p:sldId id="296" r:id="rId6"/>
    <p:sldId id="297" r:id="rId7"/>
    <p:sldId id="298" r:id="rId8"/>
    <p:sldId id="304" r:id="rId9"/>
    <p:sldId id="307" r:id="rId10"/>
    <p:sldId id="1542" r:id="rId11"/>
    <p:sldId id="1543" r:id="rId12"/>
    <p:sldId id="315" r:id="rId13"/>
    <p:sldId id="316" r:id="rId14"/>
    <p:sldId id="1545" r:id="rId15"/>
    <p:sldId id="319" r:id="rId16"/>
    <p:sldId id="1544" r:id="rId17"/>
    <p:sldId id="305" r:id="rId18"/>
    <p:sldId id="308" r:id="rId19"/>
    <p:sldId id="309" r:id="rId20"/>
    <p:sldId id="310" r:id="rId21"/>
    <p:sldId id="311" r:id="rId22"/>
    <p:sldId id="312" r:id="rId23"/>
    <p:sldId id="317" r:id="rId24"/>
    <p:sldId id="31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C4"/>
    <a:srgbClr val="006600"/>
    <a:srgbClr val="008080"/>
    <a:srgbClr val="8E008E"/>
    <a:srgbClr val="FF66FF"/>
    <a:srgbClr val="FF1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8D8EE-AAF5-423A-AC87-2DB8E8E5D75F}" type="datetimeFigureOut">
              <a:rPr lang="en-US" smtClean="0"/>
              <a:t>5/2/2023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660D5-ED4C-41CA-8F92-89CB6C57A10E}" type="slidenum">
              <a:rPr lang="en-US" smtClean="0"/>
              <a:t>‹#›</a:t>
            </a:fld>
            <a:endParaRPr lang="en-US"/>
          </a:p>
        </p:txBody>
      </p:sp>
    </p:spTree>
    <p:extLst>
      <p:ext uri="{BB962C8B-B14F-4D97-AF65-F5344CB8AC3E}">
        <p14:creationId xmlns:p14="http://schemas.microsoft.com/office/powerpoint/2010/main" val="10346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elancet.com/cms/10.1016/S2352-3018(21)00152-1/attachment/7371c03e-887f-4e26-a718-bae190b81c2f/mmc1.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will walk you through the basic steps of updating your Spectrum file using case surveillance and vital registration data, or CSAVR for short.</a:t>
            </a:r>
          </a:p>
          <a:p>
            <a:endParaRPr lang="en-US"/>
          </a:p>
          <a:p>
            <a:r>
              <a:rPr lang="en-US"/>
              <a:t>This presentation covers just the basic steps, and explanation of data required and data entry. You can find another presentation about CSAVR technical details, as “Under the hood CSAVR” on the HIVtools.unaids.org website. That presentation covers some in-depth methodological (mathematical and statistical) details, and some advanced features that may help if you run into problems.</a:t>
            </a:r>
          </a:p>
        </p:txBody>
      </p:sp>
      <p:sp>
        <p:nvSpPr>
          <p:cNvPr id="4" name="Slide Number Placeholder 3"/>
          <p:cNvSpPr>
            <a:spLocks noGrp="1"/>
          </p:cNvSpPr>
          <p:nvPr>
            <p:ph type="sldNum" sz="quarter" idx="5"/>
          </p:nvPr>
        </p:nvSpPr>
        <p:spPr/>
        <p:txBody>
          <a:bodyPr/>
          <a:lstStyle/>
          <a:p>
            <a:fld id="{B73660D5-ED4C-41CA-8F92-89CB6C57A10E}" type="slidenum">
              <a:rPr lang="en-US" smtClean="0"/>
              <a:t>1</a:t>
            </a:fld>
            <a:endParaRPr lang="en-US"/>
          </a:p>
        </p:txBody>
      </p:sp>
    </p:spTree>
    <p:extLst>
      <p:ext uri="{BB962C8B-B14F-4D97-AF65-F5344CB8AC3E}">
        <p14:creationId xmlns:p14="http://schemas.microsoft.com/office/powerpoint/2010/main" val="414807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fld id="{E5F4B4AD-9710-49A7-B214-561577097D0C}" type="slidenum">
              <a:rPr lang="en-US" smtClean="0"/>
              <a:t>10</a:t>
            </a:fld>
            <a:endParaRPr lang="en-US"/>
          </a:p>
        </p:txBody>
      </p:sp>
    </p:spTree>
    <p:extLst>
      <p:ext uri="{BB962C8B-B14F-4D97-AF65-F5344CB8AC3E}">
        <p14:creationId xmlns:p14="http://schemas.microsoft.com/office/powerpoint/2010/main" val="3928725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From your 2022 Spectrum file, the data (whether it was original VR, IHME or a hybrid already) will show up as Source 1. Fill the empty tables Source 2 and Source 3, with the other two options. </a:t>
            </a:r>
          </a:p>
          <a:p>
            <a:pPr defTabSz="942289">
              <a:defRPr/>
            </a:pPr>
            <a:endParaRPr lang="en-US"/>
          </a:p>
          <a:p>
            <a:pPr marL="0" marR="0" lvl="0" indent="0" algn="l" defTabSz="942289" rtl="0" eaLnBrk="1" fontAlgn="auto" latinLnBrk="0" hangingPunct="1">
              <a:lnSpc>
                <a:spcPct val="100000"/>
              </a:lnSpc>
              <a:spcBef>
                <a:spcPts val="0"/>
              </a:spcBef>
              <a:spcAft>
                <a:spcPts val="0"/>
              </a:spcAft>
              <a:buClrTx/>
              <a:buSzTx/>
              <a:buFontTx/>
              <a:buNone/>
              <a:tabLst/>
              <a:defRPr/>
            </a:pPr>
            <a:r>
              <a:rPr lang="en-US"/>
              <a:t>Cause of death data correction by the Institute of Health Metrics and Evaluation (IHME) are done as part of the Global Burden of Disease. Raw data are those submitted by countries to the WHO Mortality Database, from where IHME extracted them and applied a three-step cleaning process. After this, the mortality data are adjusted for Cause-of-death coding errors.</a:t>
            </a:r>
          </a:p>
          <a:p>
            <a:pPr marL="0" marR="0" lvl="0" indent="0" algn="l" defTabSz="942289" rtl="0" eaLnBrk="1" fontAlgn="auto" latinLnBrk="0" hangingPunct="1">
              <a:lnSpc>
                <a:spcPct val="100000"/>
              </a:lnSpc>
              <a:spcBef>
                <a:spcPts val="0"/>
              </a:spcBef>
              <a:spcAft>
                <a:spcPts val="0"/>
              </a:spcAft>
              <a:buClrTx/>
              <a:buSzTx/>
              <a:buFontTx/>
              <a:buNone/>
              <a:tabLst/>
              <a:defRPr/>
            </a:pPr>
            <a:r>
              <a:rPr lang="en-US"/>
              <a:t>For details, see slide deck: 50S_Cause-of-death-Sankey-diagram-tool.PPT</a:t>
            </a:r>
          </a:p>
          <a:p>
            <a:pPr defTabSz="942289">
              <a:defRPr/>
            </a:pPr>
            <a:endParaRPr lang="en-US"/>
          </a:p>
        </p:txBody>
      </p:sp>
      <p:sp>
        <p:nvSpPr>
          <p:cNvPr id="4" name="Slide Number Placeholder 3"/>
          <p:cNvSpPr>
            <a:spLocks noGrp="1"/>
          </p:cNvSpPr>
          <p:nvPr>
            <p:ph type="sldNum" sz="quarter" idx="5"/>
          </p:nvPr>
        </p:nvSpPr>
        <p:spPr/>
        <p:txBody>
          <a:bodyPr/>
          <a:lstStyle/>
          <a:p>
            <a:fld id="{E5F4B4AD-9710-49A7-B214-561577097D0C}" type="slidenum">
              <a:rPr lang="en-US" smtClean="0"/>
              <a:t>11</a:t>
            </a:fld>
            <a:endParaRPr lang="en-US"/>
          </a:p>
        </p:txBody>
      </p:sp>
    </p:spTree>
    <p:extLst>
      <p:ext uri="{BB962C8B-B14F-4D97-AF65-F5344CB8AC3E}">
        <p14:creationId xmlns:p14="http://schemas.microsoft.com/office/powerpoint/2010/main" val="2761383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From your 2022 Spectrum file, the data (whether it was original VR, IHME or a hybrid already) will show up as Source 1. Fill the empty tables Source 2 and Source 3, with the other two options. </a:t>
            </a:r>
          </a:p>
          <a:p>
            <a:pPr defTabSz="942289">
              <a:defRPr/>
            </a:pPr>
            <a:endParaRPr lang="en-US"/>
          </a:p>
          <a:p>
            <a:pPr marL="0" marR="0" lvl="0" indent="0" algn="l" defTabSz="942289" rtl="0" eaLnBrk="1" fontAlgn="auto" latinLnBrk="0" hangingPunct="1">
              <a:lnSpc>
                <a:spcPct val="100000"/>
              </a:lnSpc>
              <a:spcBef>
                <a:spcPts val="0"/>
              </a:spcBef>
              <a:spcAft>
                <a:spcPts val="0"/>
              </a:spcAft>
              <a:buClrTx/>
              <a:buSzTx/>
              <a:buFontTx/>
              <a:buNone/>
              <a:tabLst/>
              <a:defRPr/>
            </a:pPr>
            <a:r>
              <a:rPr lang="en-US"/>
              <a:t>Cause of death data correction by the Institute of Health Metrics and Evaluation (IHME) are done as part of the Global Burden of Disease. Raw data are those submitted by countries to the WHO Mortality Database, from where IHME extracted them and applied a three-step cleaning process. After this, the mortality data are adjusted for Cause-of-death coding errors.</a:t>
            </a:r>
          </a:p>
          <a:p>
            <a:pPr marL="0" marR="0" lvl="0" indent="0" algn="l" defTabSz="942289" rtl="0" eaLnBrk="1" fontAlgn="auto" latinLnBrk="0" hangingPunct="1">
              <a:lnSpc>
                <a:spcPct val="100000"/>
              </a:lnSpc>
              <a:spcBef>
                <a:spcPts val="0"/>
              </a:spcBef>
              <a:spcAft>
                <a:spcPts val="0"/>
              </a:spcAft>
              <a:buClrTx/>
              <a:buSzTx/>
              <a:buFontTx/>
              <a:buNone/>
              <a:tabLst/>
              <a:defRPr/>
            </a:pPr>
            <a:r>
              <a:rPr lang="en-US"/>
              <a:t>For details, see slide deck: 50S_Cause-of-death-Sankey-diagram-tool.PPT</a:t>
            </a:r>
          </a:p>
          <a:p>
            <a:pPr defTabSz="942289">
              <a:defRPr/>
            </a:pPr>
            <a:endParaRPr lang="en-US"/>
          </a:p>
        </p:txBody>
      </p:sp>
      <p:sp>
        <p:nvSpPr>
          <p:cNvPr id="4" name="Slide Number Placeholder 3"/>
          <p:cNvSpPr>
            <a:spLocks noGrp="1"/>
          </p:cNvSpPr>
          <p:nvPr>
            <p:ph type="sldNum" sz="quarter" idx="5"/>
          </p:nvPr>
        </p:nvSpPr>
        <p:spPr/>
        <p:txBody>
          <a:bodyPr/>
          <a:lstStyle/>
          <a:p>
            <a:fld id="{E5F4B4AD-9710-49A7-B214-561577097D0C}" type="slidenum">
              <a:rPr lang="en-US" smtClean="0"/>
              <a:t>12</a:t>
            </a:fld>
            <a:endParaRPr lang="en-US"/>
          </a:p>
        </p:txBody>
      </p:sp>
    </p:spTree>
    <p:extLst>
      <p:ext uri="{BB962C8B-B14F-4D97-AF65-F5344CB8AC3E}">
        <p14:creationId xmlns:p14="http://schemas.microsoft.com/office/powerpoint/2010/main" val="2331045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lists the basic steps. We’ll go into each in more detail, but you may want to refer to this slide as you work through the process of updating your Spectrum file.. </a:t>
            </a:r>
          </a:p>
          <a:p>
            <a:endParaRPr lang="en-US"/>
          </a:p>
        </p:txBody>
      </p:sp>
      <p:sp>
        <p:nvSpPr>
          <p:cNvPr id="4" name="Slide Number Placeholder 3"/>
          <p:cNvSpPr>
            <a:spLocks noGrp="1"/>
          </p:cNvSpPr>
          <p:nvPr>
            <p:ph type="sldNum" sz="quarter" idx="5"/>
          </p:nvPr>
        </p:nvSpPr>
        <p:spPr/>
        <p:txBody>
          <a:bodyPr/>
          <a:lstStyle/>
          <a:p>
            <a:fld id="{B73660D5-ED4C-41CA-8F92-89CB6C57A10E}" type="slidenum">
              <a:rPr lang="en-US" smtClean="0"/>
              <a:t>13</a:t>
            </a:fld>
            <a:endParaRPr lang="en-US"/>
          </a:p>
        </p:txBody>
      </p:sp>
    </p:spTree>
    <p:extLst>
      <p:ext uri="{BB962C8B-B14F-4D97-AF65-F5344CB8AC3E}">
        <p14:creationId xmlns:p14="http://schemas.microsoft.com/office/powerpoint/2010/main" val="224057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entered your data, you can fit HIV incidence. You can access the CSAVR fitting form in Spectrum’s “Incidence” menu, under “Fit incidence to CSAVR” by selecting “Fit incidence”. </a:t>
            </a:r>
          </a:p>
          <a:p>
            <a:endParaRPr lang="en-US"/>
          </a:p>
          <a:p>
            <a:r>
              <a:rPr lang="en-US"/>
              <a:t>This form has three tabs. The “Model fitting” tab, shown on this slide, has options for choosing what data to fit to, what incidence curve to use, and whether to perform national or training runs. And it has buttons to run model fits, and graphs to compare the model fit to your data. </a:t>
            </a:r>
          </a:p>
          <a:p>
            <a:r>
              <a:rPr lang="en-US"/>
              <a:t>The “Model comparison” tab lets you see all 4 incidence models side-by-side. </a:t>
            </a:r>
          </a:p>
        </p:txBody>
      </p:sp>
      <p:sp>
        <p:nvSpPr>
          <p:cNvPr id="4" name="Slide Number Placeholder 3"/>
          <p:cNvSpPr>
            <a:spLocks noGrp="1"/>
          </p:cNvSpPr>
          <p:nvPr>
            <p:ph type="sldNum" sz="quarter" idx="5"/>
          </p:nvPr>
        </p:nvSpPr>
        <p:spPr/>
        <p:txBody>
          <a:bodyPr/>
          <a:lstStyle/>
          <a:p>
            <a:fld id="{B73660D5-ED4C-41CA-8F92-89CB6C57A10E}" type="slidenum">
              <a:rPr lang="en-US" smtClean="0"/>
              <a:t>14</a:t>
            </a:fld>
            <a:endParaRPr lang="en-US"/>
          </a:p>
        </p:txBody>
      </p:sp>
    </p:spTree>
    <p:extLst>
      <p:ext uri="{BB962C8B-B14F-4D97-AF65-F5344CB8AC3E}">
        <p14:creationId xmlns:p14="http://schemas.microsoft.com/office/powerpoint/2010/main" val="324254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fit an incidence model, first choose which indicators to fit too, between: new HIV diagnoses, AIDS deaths and/or CD4 counts at initial diagnosis. Generally, you should use all 3 data sources if you have them.</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Next, choose which model to fit. We’ll talk about this more on the next slide. You will then choose whether to do a training run or a national run of the selected model. A national run generates uncertainty bounds but can take quite a while to run. Training runs don’t take as long, and usually find a fit that is close to the national run, but don’t generate the uncertainty bounds you need for the final file. You can find out more about the incidence models, and details on the methods used for training and national runs, in the “Under the hood” CSAVR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Once you’ve made these choices, press “Fit model” to start the model fitting algorithm. You can monitor fitting progress via the progress bar (bottom-middle), and the graphs and Akaike </a:t>
            </a:r>
            <a:r>
              <a:rPr lang="en-US" err="1"/>
              <a:t>nformation</a:t>
            </a:r>
            <a:r>
              <a:rPr lang="en-US"/>
              <a:t> criterion display at the bottom-left will update as model fitting runs.</a:t>
            </a:r>
          </a:p>
        </p:txBody>
      </p:sp>
      <p:sp>
        <p:nvSpPr>
          <p:cNvPr id="4" name="Slide Number Placeholder 3"/>
          <p:cNvSpPr>
            <a:spLocks noGrp="1"/>
          </p:cNvSpPr>
          <p:nvPr>
            <p:ph type="sldNum" sz="quarter" idx="5"/>
          </p:nvPr>
        </p:nvSpPr>
        <p:spPr/>
        <p:txBody>
          <a:bodyPr/>
          <a:lstStyle/>
          <a:p>
            <a:fld id="{B73660D5-ED4C-41CA-8F92-89CB6C57A10E}" type="slidenum">
              <a:rPr lang="en-US" smtClean="0"/>
              <a:t>15</a:t>
            </a:fld>
            <a:endParaRPr lang="en-US"/>
          </a:p>
        </p:txBody>
      </p:sp>
    </p:spTree>
    <p:extLst>
      <p:ext uri="{BB962C8B-B14F-4D97-AF65-F5344CB8AC3E}">
        <p14:creationId xmlns:p14="http://schemas.microsoft.com/office/powerpoint/2010/main" val="629763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initial CSAVR runs, to save time you may a training run of each model before doing any national runs. Once you have done training runs for each model, choose the model with lowest Akaike information criterion (AIC) – or the one . For those unfamiliar with the AIC, this criterion assigns lower scores to models that fit the data more closely while using fewer parameters. You may end up with multiple models that have similar AIC. Conventionally, we consider AIC scores similar if they are within 10 points of each other. In this case, you might look at the trends the models produce and choose the model that looks more realistic. The other two tabs of the fitting form, the “Model comparison” tab and the “Validation” tab, can help with this.</a:t>
            </a:r>
          </a:p>
        </p:txBody>
      </p:sp>
      <p:sp>
        <p:nvSpPr>
          <p:cNvPr id="4" name="Slide Number Placeholder 3"/>
          <p:cNvSpPr>
            <a:spLocks noGrp="1"/>
          </p:cNvSpPr>
          <p:nvPr>
            <p:ph type="sldNum" sz="quarter" idx="5"/>
          </p:nvPr>
        </p:nvSpPr>
        <p:spPr/>
        <p:txBody>
          <a:bodyPr/>
          <a:lstStyle/>
          <a:p>
            <a:fld id="{B73660D5-ED4C-41CA-8F92-89CB6C57A10E}" type="slidenum">
              <a:rPr lang="en-US" smtClean="0"/>
              <a:t>16</a:t>
            </a:fld>
            <a:endParaRPr lang="en-US"/>
          </a:p>
        </p:txBody>
      </p:sp>
    </p:spTree>
    <p:extLst>
      <p:ext uri="{BB962C8B-B14F-4D97-AF65-F5344CB8AC3E}">
        <p14:creationId xmlns:p14="http://schemas.microsoft.com/office/powerpoint/2010/main" val="1090983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Model comparison tab shows one curve for each incidence model. Your current model selection is shown in blue, the others in green. You can toggle between selections to highlight different curves. For the example here, the Spline curve has the best AIC, but suggests knowledge of status reached 90% between 1989 and 1994. Meanwhile, the double logistic curve in blue has similar AIC and a knowledge of status trend that seems more reasonable early on, so this country could justifiably choose the double logistic curve over the spline, provided other indicators also look reasonable.</a:t>
            </a:r>
          </a:p>
          <a:p>
            <a:endParaRPr lang="en-US"/>
          </a:p>
        </p:txBody>
      </p:sp>
      <p:sp>
        <p:nvSpPr>
          <p:cNvPr id="4" name="Slide Number Placeholder 3"/>
          <p:cNvSpPr>
            <a:spLocks noGrp="1"/>
          </p:cNvSpPr>
          <p:nvPr>
            <p:ph type="sldNum" sz="quarter" idx="5"/>
          </p:nvPr>
        </p:nvSpPr>
        <p:spPr/>
        <p:txBody>
          <a:bodyPr/>
          <a:lstStyle/>
          <a:p>
            <a:fld id="{B73660D5-ED4C-41CA-8F92-89CB6C57A10E}" type="slidenum">
              <a:rPr lang="en-US" smtClean="0"/>
              <a:t>17</a:t>
            </a:fld>
            <a:endParaRPr lang="en-US"/>
          </a:p>
        </p:txBody>
      </p:sp>
    </p:spTree>
    <p:extLst>
      <p:ext uri="{BB962C8B-B14F-4D97-AF65-F5344CB8AC3E}">
        <p14:creationId xmlns:p14="http://schemas.microsoft.com/office/powerpoint/2010/main" val="3953913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“Validation” tab shows you new diagnoses, numbers of people living with HIV, HIV-related deaths, and knowledge of status side-by-side for your selected model. By default, this shows you line graphs for both sexes summed, but you can toggle these displays to show sex-specific results, or tables with numbers (that underlie these line graphs). </a:t>
            </a:r>
          </a:p>
          <a:p>
            <a:endParaRPr lang="en-US" dirty="0"/>
          </a:p>
          <a:p>
            <a:r>
              <a:rPr lang="en-US" dirty="0"/>
              <a:t>If you entered sex-specific data, this tab helps check whether the model fits those data well. This may help choose the final best model if some models have similar AIC.</a:t>
            </a:r>
          </a:p>
          <a:p>
            <a:endParaRPr lang="en-US" dirty="0"/>
          </a:p>
        </p:txBody>
      </p:sp>
      <p:sp>
        <p:nvSpPr>
          <p:cNvPr id="4" name="Slide Number Placeholder 3"/>
          <p:cNvSpPr>
            <a:spLocks noGrp="1"/>
          </p:cNvSpPr>
          <p:nvPr>
            <p:ph type="sldNum" sz="quarter" idx="5"/>
          </p:nvPr>
        </p:nvSpPr>
        <p:spPr/>
        <p:txBody>
          <a:bodyPr/>
          <a:lstStyle/>
          <a:p>
            <a:fld id="{B73660D5-ED4C-41CA-8F92-89CB6C57A10E}" type="slidenum">
              <a:rPr lang="en-US" smtClean="0"/>
              <a:t>18</a:t>
            </a:fld>
            <a:endParaRPr lang="en-US"/>
          </a:p>
        </p:txBody>
      </p:sp>
    </p:spTree>
    <p:extLst>
      <p:ext uri="{BB962C8B-B14F-4D97-AF65-F5344CB8AC3E}">
        <p14:creationId xmlns:p14="http://schemas.microsoft.com/office/powerpoint/2010/main" val="958375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you’ve selected a model based on training runs, return to the “Model fitting” tab and perform a National run. Review the Model Comparison and Validation tabs to make sure the fit looks OK for the selected national run. Press OK to accept this fit and leave the form. Once back at the main Spectrum form, make sure to save your file, so all model fits and your final model selection are saved.</a:t>
            </a:r>
          </a:p>
        </p:txBody>
      </p:sp>
      <p:sp>
        <p:nvSpPr>
          <p:cNvPr id="4" name="Slide Number Placeholder 3"/>
          <p:cNvSpPr>
            <a:spLocks noGrp="1"/>
          </p:cNvSpPr>
          <p:nvPr>
            <p:ph type="sldNum" sz="quarter" idx="5"/>
          </p:nvPr>
        </p:nvSpPr>
        <p:spPr/>
        <p:txBody>
          <a:bodyPr/>
          <a:lstStyle/>
          <a:p>
            <a:fld id="{B73660D5-ED4C-41CA-8F92-89CB6C57A10E}" type="slidenum">
              <a:rPr lang="en-US" smtClean="0"/>
              <a:t>19</a:t>
            </a:fld>
            <a:endParaRPr lang="en-US"/>
          </a:p>
        </p:txBody>
      </p:sp>
    </p:spTree>
    <p:extLst>
      <p:ext uri="{BB962C8B-B14F-4D97-AF65-F5344CB8AC3E}">
        <p14:creationId xmlns:p14="http://schemas.microsoft.com/office/powerpoint/2010/main" val="2281588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tool we cover here is most appropriate for estimating HIV incidence from robust, historical national case surveillance and vital registration data that captures HIV-related deaths. The CSAVR fitting tool offers several curves that capture various HIV incidence trends, including steadily increasing incidence over time, incidence that peaks and declines, or epidemics that exhibit multiple peaks. Countries that don’t have these data may consider using EPP, the Estimates and Projections Package, instead.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mbria" panose="02040503050406030204" pitchFamily="18" charset="0"/>
                <a:cs typeface="Arial" panose="020B0604020202020204" pitchFamily="34" charset="0"/>
              </a:rPr>
              <a:t>Caution: If you do not have accurate data on the number of people on treatment over time, UNAIDS does not recommend using the rLogistic model. </a:t>
            </a:r>
            <a:endParaRPr lang="en-CH" sz="1800">
              <a:solidFill>
                <a:srgbClr val="000000"/>
              </a:solidFill>
              <a:effectLst/>
              <a:latin typeface="Calibri" panose="020F0502020204030204" pitchFamily="34" charset="0"/>
              <a:ea typeface="Cambria" panose="02040503050406030204" pitchFamily="18"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10"/>
          </p:nvPr>
        </p:nvSpPr>
        <p:spPr/>
        <p:txBody>
          <a:bodyPr/>
          <a:lstStyle/>
          <a:p>
            <a:fld id="{61B686BF-5D25-4A56-9397-74A4DF9E48DE}" type="slidenum">
              <a:rPr lang="en-US" smtClean="0"/>
              <a:t>2</a:t>
            </a:fld>
            <a:endParaRPr lang="en-US"/>
          </a:p>
        </p:txBody>
      </p:sp>
    </p:spTree>
    <p:extLst>
      <p:ext uri="{BB962C8B-B14F-4D97-AF65-F5344CB8AC3E}">
        <p14:creationId xmlns:p14="http://schemas.microsoft.com/office/powerpoint/2010/main" val="929454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sz="1800">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5"/>
          </p:nvPr>
        </p:nvSpPr>
        <p:spPr/>
        <p:txBody>
          <a:bodyPr/>
          <a:lstStyle/>
          <a:p>
            <a:fld id="{E5F4B4AD-9710-49A7-B214-561577097D0C}" type="slidenum">
              <a:rPr lang="en-US" smtClean="0"/>
              <a:t>20</a:t>
            </a:fld>
            <a:endParaRPr lang="en-US"/>
          </a:p>
        </p:txBody>
      </p:sp>
    </p:spTree>
    <p:extLst>
      <p:ext uri="{BB962C8B-B14F-4D97-AF65-F5344CB8AC3E}">
        <p14:creationId xmlns:p14="http://schemas.microsoft.com/office/powerpoint/2010/main" val="1739120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800">
                <a:effectLst/>
                <a:latin typeface="Times New Roman" panose="02020603050405020304" pitchFamily="18" charset="0"/>
                <a:ea typeface="Cambria" panose="02040503050406030204" pitchFamily="18" charset="0"/>
              </a:rPr>
              <a:t>(Only) AFTER setting the IRRs in AIM, under Advanced Options, fit the HIV-related fertility reduction to national ANC data, setting the Local Adjustment Factor, to ensure the correct corresponding prevalence in pregnant women (which can be different from prevalence in all adult women) and need for and coverage of PMTCT and pediatric ART. This additional step will be explained in a next presentation.</a:t>
            </a:r>
          </a:p>
        </p:txBody>
      </p:sp>
      <p:sp>
        <p:nvSpPr>
          <p:cNvPr id="4" name="Slide Number Placeholder 3"/>
          <p:cNvSpPr>
            <a:spLocks noGrp="1"/>
          </p:cNvSpPr>
          <p:nvPr>
            <p:ph type="sldNum" sz="quarter" idx="5"/>
          </p:nvPr>
        </p:nvSpPr>
        <p:spPr/>
        <p:txBody>
          <a:bodyPr/>
          <a:lstStyle/>
          <a:p>
            <a:fld id="{E5F4B4AD-9710-49A7-B214-561577097D0C}" type="slidenum">
              <a:rPr lang="en-US" smtClean="0"/>
              <a:t>21</a:t>
            </a:fld>
            <a:endParaRPr lang="en-US"/>
          </a:p>
        </p:txBody>
      </p:sp>
    </p:spTree>
    <p:extLst>
      <p:ext uri="{BB962C8B-B14F-4D97-AF65-F5344CB8AC3E}">
        <p14:creationId xmlns:p14="http://schemas.microsoft.com/office/powerpoint/2010/main" val="301643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lists the basic steps. We’ll go into each in more detail, but you may want to refer to this slide as you work through the process of updating your Spectrum file.. </a:t>
            </a:r>
          </a:p>
          <a:p>
            <a:endParaRPr lang="en-US"/>
          </a:p>
        </p:txBody>
      </p:sp>
      <p:sp>
        <p:nvSpPr>
          <p:cNvPr id="4" name="Slide Number Placeholder 3"/>
          <p:cNvSpPr>
            <a:spLocks noGrp="1"/>
          </p:cNvSpPr>
          <p:nvPr>
            <p:ph type="sldNum" sz="quarter" idx="5"/>
          </p:nvPr>
        </p:nvSpPr>
        <p:spPr/>
        <p:txBody>
          <a:bodyPr/>
          <a:lstStyle/>
          <a:p>
            <a:fld id="{B73660D5-ED4C-41CA-8F92-89CB6C57A10E}" type="slidenum">
              <a:rPr lang="en-US" smtClean="0"/>
              <a:t>3</a:t>
            </a:fld>
            <a:endParaRPr lang="en-US"/>
          </a:p>
        </p:txBody>
      </p:sp>
    </p:spTree>
    <p:extLst>
      <p:ext uri="{BB962C8B-B14F-4D97-AF65-F5344CB8AC3E}">
        <p14:creationId xmlns:p14="http://schemas.microsoft.com/office/powerpoint/2010/main" val="427027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with your 2021 Spectrum file open, you should make sure that CSAVR is selected. Make sure that you are in the AIM module of Spectrum and click on the “Incidence” menu. Select “Incidence options” from the dropdown list. That will bring up a form with a dropdown menu labeled “Select incidence fitting methodology”. Verify that “Case Surveillance and Vital Registration” is selected, or choose it from the dropdown menu if you used something else last year, then press “Ok” to accept your choice and leave the form.</a:t>
            </a:r>
          </a:p>
        </p:txBody>
      </p:sp>
      <p:sp>
        <p:nvSpPr>
          <p:cNvPr id="4" name="Slide Number Placeholder 3"/>
          <p:cNvSpPr>
            <a:spLocks noGrp="1"/>
          </p:cNvSpPr>
          <p:nvPr>
            <p:ph type="sldNum" sz="quarter" idx="5"/>
          </p:nvPr>
        </p:nvSpPr>
        <p:spPr/>
        <p:txBody>
          <a:bodyPr/>
          <a:lstStyle/>
          <a:p>
            <a:fld id="{B73660D5-ED4C-41CA-8F92-89CB6C57A10E}" type="slidenum">
              <a:rPr lang="en-US" smtClean="0"/>
              <a:t>4</a:t>
            </a:fld>
            <a:endParaRPr lang="en-US"/>
          </a:p>
        </p:txBody>
      </p:sp>
    </p:spTree>
    <p:extLst>
      <p:ext uri="{BB962C8B-B14F-4D97-AF65-F5344CB8AC3E}">
        <p14:creationId xmlns:p14="http://schemas.microsoft.com/office/powerpoint/2010/main" val="1941851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Enter and update the data that CSAVR will fit too, overall and if available by sex, and by sex and age. Besides the overall annual totals, you can enter the granular data even if these are not there for all years, or if the sum of men + women or across age groups doesn’t fully match the total. If you do enter granular data, you will need to enter the corresponding totals in the less granular tabs. </a:t>
            </a:r>
          </a:p>
          <a:p>
            <a:r>
              <a:rPr lang="en-US"/>
              <a:t>Be careful of entering zeroes into this form. You should only enter zeroes when the number of recorded diagnoses or deaths was actually zero. If your file hasn’t used CSAVR in a while, for example if you used EPP last year but want to try CSAVR this year, you may see zeroes entered in some years when there were no data available. You should delete those, otherwise CSAVR would think there were no AIDS deaths in a year where those data just weren’t collected, which would bias your incidence estimates.</a:t>
            </a:r>
          </a:p>
          <a:p>
            <a:endParaRPr lang="en-US"/>
          </a:p>
          <a:p>
            <a:r>
              <a:rPr lang="en-US"/>
              <a:t>Once your data have been entered, you can press “OK” to accept your changes and leave the form. Now, if you accidentally entered inconsistent values – for example, if the numbers of new diagnoses by sex don’t add up to the total number of new diagnoses – you will get an error message when you try to leave the form. You will need to fix those errors before moving on to the next step.</a:t>
            </a:r>
          </a:p>
          <a:p>
            <a:endParaRPr lang="en-US"/>
          </a:p>
        </p:txBody>
      </p:sp>
      <p:sp>
        <p:nvSpPr>
          <p:cNvPr id="4" name="Slide Number Placeholder 3"/>
          <p:cNvSpPr>
            <a:spLocks noGrp="1"/>
          </p:cNvSpPr>
          <p:nvPr>
            <p:ph type="sldNum" sz="quarter" idx="5"/>
          </p:nvPr>
        </p:nvSpPr>
        <p:spPr/>
        <p:txBody>
          <a:bodyPr/>
          <a:lstStyle/>
          <a:p>
            <a:fld id="{B73660D5-ED4C-41CA-8F92-89CB6C57A10E}" type="slidenum">
              <a:rPr lang="en-US" smtClean="0"/>
              <a:t>5</a:t>
            </a:fld>
            <a:endParaRPr lang="en-US"/>
          </a:p>
        </p:txBody>
      </p:sp>
    </p:spTree>
    <p:extLst>
      <p:ext uri="{BB962C8B-B14F-4D97-AF65-F5344CB8AC3E}">
        <p14:creationId xmlns:p14="http://schemas.microsoft.com/office/powerpoint/2010/main" val="298369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a:solidFill>
                  <a:schemeClr val="tx1"/>
                </a:solidFill>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IHME quality of Cause of Death country groupings:</a:t>
            </a:r>
          </a:p>
          <a:p>
            <a:r>
              <a:rPr lang="en-GB" sz="1200" u="sng">
                <a:solidFill>
                  <a:srgbClr val="000000"/>
                </a:solidFill>
                <a:effectLst/>
                <a:latin typeface="Calibri" panose="020F0502020204030204" pitchFamily="34" charset="0"/>
                <a:ea typeface="Cambria" panose="02040503050406030204" pitchFamily="18" charset="0"/>
                <a:cs typeface="Calibri" panose="020F0502020204030204" pitchFamily="34" charset="0"/>
                <a:hlinkClick r:id="rId3"/>
              </a:rPr>
              <a:t>https://www.thelancet.com/cms/10.1016/S2352-3018(21)00152-1/attachment/7371c03e-887f-4e26-a718-bae190b81c2f/mmc1.pdf</a:t>
            </a:r>
            <a:endParaRPr lang="en-CH" sz="120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pPr defTabSz="942289">
              <a:defRPr/>
            </a:pPr>
            <a:endParaRPr lang="en-US"/>
          </a:p>
        </p:txBody>
      </p:sp>
      <p:sp>
        <p:nvSpPr>
          <p:cNvPr id="4" name="Slide Number Placeholder 3"/>
          <p:cNvSpPr>
            <a:spLocks noGrp="1"/>
          </p:cNvSpPr>
          <p:nvPr>
            <p:ph type="sldNum" sz="quarter" idx="5"/>
          </p:nvPr>
        </p:nvSpPr>
        <p:spPr/>
        <p:txBody>
          <a:bodyPr/>
          <a:lstStyle/>
          <a:p>
            <a:fld id="{E5F4B4AD-9710-49A7-B214-561577097D0C}" type="slidenum">
              <a:rPr lang="en-US" smtClean="0"/>
              <a:t>6</a:t>
            </a:fld>
            <a:endParaRPr lang="en-US"/>
          </a:p>
        </p:txBody>
      </p:sp>
    </p:spTree>
    <p:extLst>
      <p:ext uri="{BB962C8B-B14F-4D97-AF65-F5344CB8AC3E}">
        <p14:creationId xmlns:p14="http://schemas.microsoft.com/office/powerpoint/2010/main" val="169639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Special cases: </a:t>
            </a:r>
          </a:p>
          <a:p>
            <a:pPr defTabSz="942289">
              <a:defRPr/>
            </a:pPr>
            <a:r>
              <a:rPr lang="en-US"/>
              <a:t>Venezuela, humanitarian crisis 2018-19: in 2023 round, recommend to put (back) into CSAVR all years of case data.</a:t>
            </a:r>
          </a:p>
          <a:p>
            <a:pPr defTabSz="942289">
              <a:defRPr/>
            </a:pPr>
            <a:r>
              <a:rPr lang="en-US"/>
              <a:t>Chile: net HIV+ immigration – include (keep) HIV+ immigrants in total CSAVR-inputted case numbers. </a:t>
            </a:r>
          </a:p>
        </p:txBody>
      </p:sp>
      <p:sp>
        <p:nvSpPr>
          <p:cNvPr id="4" name="Slide Number Placeholder 3"/>
          <p:cNvSpPr>
            <a:spLocks noGrp="1"/>
          </p:cNvSpPr>
          <p:nvPr>
            <p:ph type="sldNum" sz="quarter" idx="5"/>
          </p:nvPr>
        </p:nvSpPr>
        <p:spPr/>
        <p:txBody>
          <a:bodyPr/>
          <a:lstStyle/>
          <a:p>
            <a:fld id="{E5F4B4AD-9710-49A7-B214-561577097D0C}" type="slidenum">
              <a:rPr lang="en-US" smtClean="0"/>
              <a:t>7</a:t>
            </a:fld>
            <a:endParaRPr lang="en-US"/>
          </a:p>
        </p:txBody>
      </p:sp>
    </p:spTree>
    <p:extLst>
      <p:ext uri="{BB962C8B-B14F-4D97-AF65-F5344CB8AC3E}">
        <p14:creationId xmlns:p14="http://schemas.microsoft.com/office/powerpoint/2010/main" val="2078141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0" i="0">
                <a:solidFill>
                  <a:srgbClr val="505050"/>
                </a:solidFill>
                <a:effectLst/>
                <a:latin typeface="Source Sans Pro" panose="020B0503030403020204" pitchFamily="34" charset="0"/>
              </a:rPr>
              <a:t>https://www.thelancet.com/journals/lancet/article/PIIS0140-6736(17)32152-9/fulltext </a:t>
            </a:r>
          </a:p>
          <a:p>
            <a:pPr defTabSz="942289">
              <a:defRPr/>
            </a:pPr>
            <a:r>
              <a:rPr lang="en-US" b="0" i="0">
                <a:solidFill>
                  <a:srgbClr val="505050"/>
                </a:solidFill>
                <a:effectLst/>
                <a:latin typeface="Source Sans Pro" panose="020B0503030403020204" pitchFamily="34" charset="0"/>
              </a:rPr>
              <a:t>The IHME created a star rating system for the overall quality of cause of death data for each location in each year.</a:t>
            </a:r>
          </a:p>
          <a:p>
            <a:pPr defTabSz="942289">
              <a:defRPr/>
            </a:pPr>
            <a:r>
              <a:rPr lang="en-US" b="0" i="0">
                <a:solidFill>
                  <a:srgbClr val="505050"/>
                </a:solidFill>
                <a:effectLst/>
                <a:latin typeface="Source Sans Pro" panose="020B0503030403020204" pitchFamily="34" charset="0"/>
              </a:rPr>
              <a:t>This system represents VR completeness, percentage of deaths coded to causes that cannot be true underlying causes of death (garbage codes), </a:t>
            </a:r>
          </a:p>
          <a:p>
            <a:pPr defTabSz="942289">
              <a:defRPr/>
            </a:pPr>
            <a:r>
              <a:rPr lang="en-US" b="0" i="0">
                <a:solidFill>
                  <a:srgbClr val="505050"/>
                </a:solidFill>
                <a:effectLst/>
                <a:latin typeface="Source Sans Pro" panose="020B0503030403020204" pitchFamily="34" charset="0"/>
              </a:rPr>
              <a:t>detail of the cause list and age groups, </a:t>
            </a:r>
          </a:p>
          <a:p>
            <a:pPr defTabSz="942289">
              <a:defRPr/>
            </a:pPr>
            <a:r>
              <a:rPr lang="en-US" b="0" i="0">
                <a:solidFill>
                  <a:srgbClr val="505050"/>
                </a:solidFill>
                <a:effectLst/>
                <a:latin typeface="Source Sans Pro" panose="020B0503030403020204" pitchFamily="34" charset="0"/>
              </a:rPr>
              <a:t>and time periods covered. </a:t>
            </a:r>
          </a:p>
          <a:p>
            <a:pPr defTabSz="942289">
              <a:defRPr/>
            </a:pPr>
            <a:endParaRPr lang="en-US"/>
          </a:p>
        </p:txBody>
      </p:sp>
      <p:sp>
        <p:nvSpPr>
          <p:cNvPr id="4" name="Slide Number Placeholder 3"/>
          <p:cNvSpPr>
            <a:spLocks noGrp="1"/>
          </p:cNvSpPr>
          <p:nvPr>
            <p:ph type="sldNum" sz="quarter" idx="5"/>
          </p:nvPr>
        </p:nvSpPr>
        <p:spPr/>
        <p:txBody>
          <a:bodyPr/>
          <a:lstStyle/>
          <a:p>
            <a:fld id="{E5F4B4AD-9710-49A7-B214-561577097D0C}" type="slidenum">
              <a:rPr lang="en-US" smtClean="0"/>
              <a:t>8</a:t>
            </a:fld>
            <a:endParaRPr lang="en-US"/>
          </a:p>
        </p:txBody>
      </p:sp>
    </p:spTree>
    <p:extLst>
      <p:ext uri="{BB962C8B-B14F-4D97-AF65-F5344CB8AC3E}">
        <p14:creationId xmlns:p14="http://schemas.microsoft.com/office/powerpoint/2010/main" val="1246726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fld id="{E5F4B4AD-9710-49A7-B214-561577097D0C}" type="slidenum">
              <a:rPr lang="en-US" smtClean="0"/>
              <a:t>9</a:t>
            </a:fld>
            <a:endParaRPr lang="en-US"/>
          </a:p>
        </p:txBody>
      </p:sp>
    </p:spTree>
    <p:extLst>
      <p:ext uri="{BB962C8B-B14F-4D97-AF65-F5344CB8AC3E}">
        <p14:creationId xmlns:p14="http://schemas.microsoft.com/office/powerpoint/2010/main" val="1996792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lvl1pPr>
              <a:defRPr/>
            </a:lvl1pPr>
          </a:lstStyle>
          <a:p>
            <a:r>
              <a:rPr lang="en-US"/>
              <a:t>2021 HIV Estimates</a:t>
            </a:r>
          </a:p>
        </p:txBody>
      </p:sp>
      <p:pic>
        <p:nvPicPr>
          <p:cNvPr id="9" name="Picture 11">
            <a:extLst>
              <a:ext uri="{FF2B5EF4-FFF2-40B4-BE49-F238E27FC236}">
                <a16:creationId xmlns:a16="http://schemas.microsoft.com/office/drawing/2014/main" id="{92A06A92-3B7E-4B79-979D-FA6A0F06613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42162" y="6293569"/>
            <a:ext cx="2117220" cy="39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D6DF9E9-9ECF-487D-BD8E-4790BD3AAB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983" y="6303656"/>
            <a:ext cx="1016083" cy="401637"/>
          </a:xfrm>
          <a:prstGeom prst="rect">
            <a:avLst/>
          </a:prstGeom>
        </p:spPr>
      </p:pic>
      <p:pic>
        <p:nvPicPr>
          <p:cNvPr id="11" name="Picture 10" descr="A drawing of a person&#10;&#10;Description automatically generated">
            <a:extLst>
              <a:ext uri="{FF2B5EF4-FFF2-40B4-BE49-F238E27FC236}">
                <a16:creationId xmlns:a16="http://schemas.microsoft.com/office/drawing/2014/main" id="{C33AFF44-8A1B-40A7-B156-D0461AEBFF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3244" y="6396812"/>
            <a:ext cx="1979773" cy="2937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pic>
        <p:nvPicPr>
          <p:cNvPr id="10" name="Picture 9">
            <a:extLst>
              <a:ext uri="{FF2B5EF4-FFF2-40B4-BE49-F238E27FC236}">
                <a16:creationId xmlns:a16="http://schemas.microsoft.com/office/drawing/2014/main" id="{AF83EE3D-7163-4108-997E-7E7E10F715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983" y="6303656"/>
            <a:ext cx="1016083" cy="401637"/>
          </a:xfrm>
          <a:prstGeom prst="rect">
            <a:avLst/>
          </a:prstGeom>
        </p:spPr>
      </p:pic>
      <p:pic>
        <p:nvPicPr>
          <p:cNvPr id="11" name="Picture 10" descr="A drawing of a person&#10;&#10;Description automatically generated">
            <a:extLst>
              <a:ext uri="{FF2B5EF4-FFF2-40B4-BE49-F238E27FC236}">
                <a16:creationId xmlns:a16="http://schemas.microsoft.com/office/drawing/2014/main" id="{D37B84D6-A711-41A6-9E1D-AD02AEA9452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83244" y="6396812"/>
            <a:ext cx="1979773" cy="293735"/>
          </a:xfrm>
          <a:prstGeom prst="rect">
            <a:avLst/>
          </a:prstGeom>
        </p:spPr>
      </p:pic>
      <p:pic>
        <p:nvPicPr>
          <p:cNvPr id="12" name="Picture 11">
            <a:extLst>
              <a:ext uri="{FF2B5EF4-FFF2-40B4-BE49-F238E27FC236}">
                <a16:creationId xmlns:a16="http://schemas.microsoft.com/office/drawing/2014/main" id="{F2008626-A481-4A55-892F-80A88A747570}"/>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342162" y="6293569"/>
            <a:ext cx="2117220" cy="39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p14:dur="0" advTm="8255000"/>
    </mc:Choice>
    <mc:Fallback xmlns="">
      <p:transition advTm="8255000"/>
    </mc:Fallback>
  </mc:AlternateConten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shiny.dide.imperial.ac.uk/csavr_mortality"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thelancet.com/cms/10.1016/S2352-3018(21)00152-1/attachment/7371c03e-887f-4e26-a718-bae190b81c2f/mmc1.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shiny.dide.imperial.ac.uk/csavr_mortali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752D-0820-4F35-9D5D-B9D345CC6D3E}"/>
              </a:ext>
            </a:extLst>
          </p:cNvPr>
          <p:cNvSpPr>
            <a:spLocks noGrp="1"/>
          </p:cNvSpPr>
          <p:nvPr>
            <p:ph type="ctrTitle"/>
          </p:nvPr>
        </p:nvSpPr>
        <p:spPr>
          <a:xfrm>
            <a:off x="1069848" y="1298448"/>
            <a:ext cx="7315200" cy="2808603"/>
          </a:xfrm>
        </p:spPr>
        <p:txBody>
          <a:bodyPr>
            <a:normAutofit/>
          </a:bodyPr>
          <a:lstStyle/>
          <a:p>
            <a:pPr algn="ctr"/>
            <a:r>
              <a:rPr lang="en-US"/>
              <a:t>Basic steps to update CSAVR</a:t>
            </a:r>
            <a:endParaRPr lang="en-CH"/>
          </a:p>
        </p:txBody>
      </p:sp>
      <p:sp>
        <p:nvSpPr>
          <p:cNvPr id="3" name="Subtitle 2">
            <a:extLst>
              <a:ext uri="{FF2B5EF4-FFF2-40B4-BE49-F238E27FC236}">
                <a16:creationId xmlns:a16="http://schemas.microsoft.com/office/drawing/2014/main" id="{39C97AB2-D1E8-48E1-B9C2-6E6C1698B16B}"/>
              </a:ext>
            </a:extLst>
          </p:cNvPr>
          <p:cNvSpPr>
            <a:spLocks noGrp="1"/>
          </p:cNvSpPr>
          <p:nvPr>
            <p:ph type="subTitle" idx="1"/>
          </p:nvPr>
        </p:nvSpPr>
        <p:spPr>
          <a:xfrm>
            <a:off x="247973" y="4494508"/>
            <a:ext cx="8167242" cy="1503336"/>
          </a:xfrm>
        </p:spPr>
        <p:txBody>
          <a:bodyPr>
            <a:normAutofit fontScale="85000" lnSpcReduction="20000"/>
          </a:bodyPr>
          <a:lstStyle/>
          <a:p>
            <a:pPr eaLnBrk="1" hangingPunct="1">
              <a:lnSpc>
                <a:spcPct val="120000"/>
              </a:lnSpc>
              <a:spcBef>
                <a:spcPct val="20000"/>
              </a:spcBef>
              <a:buFont typeface="Arial" panose="020B0604020202020204" pitchFamily="34" charset="0"/>
              <a:buNone/>
            </a:pPr>
            <a:r>
              <a:rPr lang="en-US" altLang="en-US" sz="2400" b="1" dirty="0">
                <a:solidFill>
                  <a:schemeClr val="bg1"/>
                </a:solidFill>
                <a:cs typeface="Arial" panose="020B0604020202020204" pitchFamily="34" charset="0"/>
              </a:rPr>
              <a:t>Eline </a:t>
            </a:r>
            <a:r>
              <a:rPr lang="en-US" altLang="en-US" sz="2400" b="1" dirty="0" err="1">
                <a:solidFill>
                  <a:schemeClr val="bg1"/>
                </a:solidFill>
                <a:cs typeface="Arial" panose="020B0604020202020204" pitchFamily="34" charset="0"/>
              </a:rPr>
              <a:t>Korenromp,</a:t>
            </a:r>
            <a:r>
              <a:rPr lang="en-US" altLang="en-US" sz="2400" b="1" dirty="0">
                <a:solidFill>
                  <a:schemeClr val="bg1"/>
                </a:solidFill>
                <a:cs typeface="Arial" panose="020B0604020202020204" pitchFamily="34" charset="0"/>
              </a:rPr>
              <a:t> UNAIDS</a:t>
            </a:r>
            <a:br>
              <a:rPr lang="en-US" altLang="en-US" sz="2400" b="1" dirty="0">
                <a:solidFill>
                  <a:schemeClr val="bg1"/>
                </a:solidFill>
                <a:cs typeface="Arial" panose="020B0604020202020204" pitchFamily="34" charset="0"/>
              </a:rPr>
            </a:br>
            <a:endParaRPr lang="en-US" altLang="en-US" sz="2400" b="1" dirty="0">
              <a:solidFill>
                <a:schemeClr val="bg1"/>
              </a:solidFill>
              <a:cs typeface="Arial" panose="020B0604020202020204" pitchFamily="34" charset="0"/>
            </a:endParaRPr>
          </a:p>
          <a:p>
            <a:pPr eaLnBrk="1" hangingPunct="1">
              <a:lnSpc>
                <a:spcPct val="120000"/>
              </a:lnSpc>
              <a:spcBef>
                <a:spcPct val="20000"/>
              </a:spcBef>
              <a:buFont typeface="Arial" panose="020B0604020202020204" pitchFamily="34" charset="0"/>
              <a:buNone/>
            </a:pPr>
            <a:r>
              <a:rPr lang="en-US" altLang="en-US" sz="2400" b="1" dirty="0">
                <a:solidFill>
                  <a:schemeClr val="bg1"/>
                </a:solidFill>
                <a:cs typeface="Arial" panose="020B0604020202020204" pitchFamily="34" charset="0"/>
              </a:rPr>
              <a:t>UNAIDS 2023 Workshops on </a:t>
            </a:r>
          </a:p>
          <a:p>
            <a:pPr eaLnBrk="1" hangingPunct="1">
              <a:lnSpc>
                <a:spcPct val="120000"/>
              </a:lnSpc>
              <a:spcBef>
                <a:spcPct val="20000"/>
              </a:spcBef>
              <a:buFont typeface="Arial" panose="020B0604020202020204" pitchFamily="34" charset="0"/>
              <a:buNone/>
            </a:pPr>
            <a:r>
              <a:rPr lang="en-US" altLang="en-US" sz="2400" b="1" dirty="0">
                <a:solidFill>
                  <a:schemeClr val="bg1"/>
                </a:solidFill>
                <a:cs typeface="Arial" panose="020B0604020202020204" pitchFamily="34" charset="0"/>
              </a:rPr>
              <a:t>HIV Estimates and Identifying Inequalities</a:t>
            </a:r>
          </a:p>
        </p:txBody>
      </p:sp>
    </p:spTree>
    <p:extLst>
      <p:ext uri="{BB962C8B-B14F-4D97-AF65-F5344CB8AC3E}">
        <p14:creationId xmlns:p14="http://schemas.microsoft.com/office/powerpoint/2010/main" val="100137037"/>
      </p:ext>
    </p:extLst>
  </p:cSld>
  <p:clrMapOvr>
    <a:masterClrMapping/>
  </p:clrMapOvr>
  <mc:AlternateContent xmlns:mc="http://schemas.openxmlformats.org/markup-compatibility/2006" xmlns:p14="http://schemas.microsoft.com/office/powerpoint/2010/main">
    <mc:Choice Requires="p14">
      <p:transition p14:dur="10" advTm="32674"/>
    </mc:Choice>
    <mc:Fallback xmlns="">
      <p:transition advTm="3267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431798" y="92076"/>
            <a:ext cx="10236202" cy="1099416"/>
          </a:xfrm>
        </p:spPr>
        <p:txBody>
          <a:bodyPr>
            <a:normAutofit/>
          </a:bodyPr>
          <a:lstStyle/>
          <a:p>
            <a:r>
              <a:rPr lang="en-US" b="1">
                <a:solidFill>
                  <a:srgbClr val="0F33CB"/>
                </a:solidFill>
                <a:latin typeface="Arial" panose="020B0604020202020204" pitchFamily="34" charset="0"/>
                <a:cs typeface="Arial" panose="020B0604020202020204" pitchFamily="34" charset="0"/>
              </a:rPr>
              <a:t>AIDS deaths data: misclassified causes</a:t>
            </a:r>
            <a:endParaRPr lang="en-CH" b="1">
              <a:solidFill>
                <a:srgbClr val="0F33CB"/>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80A27A-B45C-407A-8CCF-D944529C2B3F}"/>
              </a:ext>
            </a:extLst>
          </p:cNvPr>
          <p:cNvSpPr txBox="1"/>
          <p:nvPr/>
        </p:nvSpPr>
        <p:spPr>
          <a:xfrm>
            <a:off x="8564416" y="1537781"/>
            <a:ext cx="3627584" cy="369332"/>
          </a:xfrm>
          <a:prstGeom prst="rect">
            <a:avLst/>
          </a:prstGeom>
          <a:noFill/>
        </p:spPr>
        <p:txBody>
          <a:bodyPr wrap="square">
            <a:spAutoFit/>
          </a:bodyPr>
          <a:lstStyle/>
          <a:p>
            <a:r>
              <a:rPr lang="en-US"/>
              <a:t>Example: St. Lucia</a:t>
            </a:r>
          </a:p>
        </p:txBody>
      </p:sp>
      <p:sp>
        <p:nvSpPr>
          <p:cNvPr id="7" name="TextBox 6">
            <a:extLst>
              <a:ext uri="{FF2B5EF4-FFF2-40B4-BE49-F238E27FC236}">
                <a16:creationId xmlns:a16="http://schemas.microsoft.com/office/drawing/2014/main" id="{7AB6E8CD-C70D-91F7-3546-541F0B2CCABA}"/>
              </a:ext>
            </a:extLst>
          </p:cNvPr>
          <p:cNvSpPr txBox="1"/>
          <p:nvPr/>
        </p:nvSpPr>
        <p:spPr>
          <a:xfrm>
            <a:off x="269440" y="1191492"/>
            <a:ext cx="7144911" cy="923330"/>
          </a:xfrm>
          <a:prstGeom prst="rect">
            <a:avLst/>
          </a:prstGeom>
          <a:solidFill>
            <a:schemeClr val="bg1"/>
          </a:solidFill>
        </p:spPr>
        <p:txBody>
          <a:bodyPr wrap="square">
            <a:spAutoFit/>
          </a:bodyPr>
          <a:lstStyle/>
          <a:p>
            <a:r>
              <a:rPr lang="en-US"/>
              <a:t>Caution: If the adjustment makes a large (&gt;2-fold) difference, scrutinize it and see which series (original or adjusted) produces more reasonable PLHIV estimates &amp; coherent cascades with adult ART coverage &lt;100%.</a:t>
            </a:r>
          </a:p>
        </p:txBody>
      </p:sp>
      <p:pic>
        <p:nvPicPr>
          <p:cNvPr id="1028" name="Picture 4" descr="Plot object">
            <a:extLst>
              <a:ext uri="{FF2B5EF4-FFF2-40B4-BE49-F238E27FC236}">
                <a16:creationId xmlns:a16="http://schemas.microsoft.com/office/drawing/2014/main" id="{DA8A9E8D-81A9-D4B8-64CD-9D463ADD9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836" y="2290908"/>
            <a:ext cx="8947729"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1D362B-D3F3-F374-8A05-7DBFAA7EAA25}"/>
              </a:ext>
            </a:extLst>
          </p:cNvPr>
          <p:cNvSpPr txBox="1"/>
          <p:nvPr/>
        </p:nvSpPr>
        <p:spPr>
          <a:xfrm>
            <a:off x="431798" y="6100908"/>
            <a:ext cx="9456121" cy="646331"/>
          </a:xfrm>
          <a:prstGeom prst="rect">
            <a:avLst/>
          </a:prstGeom>
          <a:noFill/>
        </p:spPr>
        <p:txBody>
          <a:bodyPr wrap="square">
            <a:spAutoFit/>
          </a:bodyPr>
          <a:lstStyle/>
          <a:p>
            <a:r>
              <a:rPr lang="en-US">
                <a:latin typeface="Arial" panose="020B0604020202020204" pitchFamily="34" charset="0"/>
                <a:ea typeface="Times New Roman" panose="02020603050405020304" pitchFamily="18" charset="0"/>
                <a:cs typeface="Arial" panose="020B0604020202020204" pitchFamily="34" charset="0"/>
              </a:rPr>
              <a:t>V</a:t>
            </a:r>
            <a:r>
              <a:rPr lang="en-US" sz="1800">
                <a:latin typeface="Arial" panose="020B0604020202020204" pitchFamily="34" charset="0"/>
                <a:ea typeface="Times New Roman" panose="02020603050405020304" pitchFamily="18" charset="0"/>
                <a:cs typeface="Arial" panose="020B0604020202020204" pitchFamily="34" charset="0"/>
              </a:rPr>
              <a:t>isualizer of IHME adjustment for (redistribution of) misclassified causes of deaths</a:t>
            </a:r>
          </a:p>
          <a:p>
            <a:r>
              <a:rPr lang="en-US" sz="1800">
                <a:latin typeface="Arial" panose="020B0604020202020204" pitchFamily="34" charset="0"/>
                <a:ea typeface="Times New Roman" panose="02020603050405020304" pitchFamily="18" charset="0"/>
                <a:cs typeface="Arial" panose="020B0604020202020204" pitchFamily="34" charset="0"/>
                <a:hlinkClick r:id="rId4"/>
              </a:rPr>
              <a:t>https://shiny.dide.imperial.ac.uk/csavr_mortality</a:t>
            </a:r>
            <a:r>
              <a:rPr lang="en-US" sz="1800">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026631790"/>
      </p:ext>
    </p:extLst>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431798" y="92075"/>
            <a:ext cx="11328404" cy="1292225"/>
          </a:xfrm>
        </p:spPr>
        <p:txBody>
          <a:bodyPr>
            <a:normAutofit/>
          </a:bodyPr>
          <a:lstStyle/>
          <a:p>
            <a:r>
              <a:rPr lang="en-US" b="1">
                <a:solidFill>
                  <a:srgbClr val="0F33CB"/>
                </a:solidFill>
                <a:latin typeface="Arial" panose="020B0604020202020204" pitchFamily="34" charset="0"/>
                <a:cs typeface="Arial" panose="020B0604020202020204" pitchFamily="34" charset="0"/>
              </a:rPr>
              <a:t>AIDS deaths to fit: combine IHME adjusted data</a:t>
            </a:r>
            <a:br>
              <a:rPr lang="en-US" b="1">
                <a:solidFill>
                  <a:srgbClr val="0F33CB"/>
                </a:solidFill>
                <a:latin typeface="Arial" panose="020B0604020202020204" pitchFamily="34" charset="0"/>
                <a:cs typeface="Arial" panose="020B0604020202020204" pitchFamily="34" charset="0"/>
              </a:rPr>
            </a:br>
            <a:r>
              <a:rPr lang="en-US" b="1">
                <a:solidFill>
                  <a:srgbClr val="0F33CB"/>
                </a:solidFill>
                <a:latin typeface="Arial" panose="020B0604020202020204" pitchFamily="34" charset="0"/>
                <a:cs typeface="Arial" panose="020B0604020202020204" pitchFamily="34" charset="0"/>
              </a:rPr>
              <a:t>with original Vital Registration</a:t>
            </a:r>
            <a:endParaRPr lang="en-CH" b="1">
              <a:solidFill>
                <a:srgbClr val="0F33CB"/>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80A27A-B45C-407A-8CCF-D944529C2B3F}"/>
              </a:ext>
            </a:extLst>
          </p:cNvPr>
          <p:cNvSpPr txBox="1"/>
          <p:nvPr/>
        </p:nvSpPr>
        <p:spPr>
          <a:xfrm>
            <a:off x="431797" y="1384300"/>
            <a:ext cx="11513068" cy="1754326"/>
          </a:xfrm>
          <a:prstGeom prst="rect">
            <a:avLst/>
          </a:prstGeom>
          <a:noFill/>
        </p:spPr>
        <p:txBody>
          <a:bodyPr wrap="square">
            <a:spAutoFit/>
          </a:bodyPr>
          <a:lstStyle/>
          <a:p>
            <a:r>
              <a:rPr lang="en-US">
                <a:solidFill>
                  <a:schemeClr val="tx1"/>
                </a:solidFill>
              </a:rPr>
              <a:t>En</a:t>
            </a:r>
            <a:r>
              <a:rPr lang="en-US"/>
              <a:t>ter to CSAVR up to 3 death series, to assess and address missingness due to misclassified causes of deaths.</a:t>
            </a:r>
          </a:p>
          <a:p>
            <a:endParaRPr lang="en-US"/>
          </a:p>
          <a:p>
            <a:r>
              <a:rPr lang="en-US"/>
              <a:t>UNAIDS recommends to fit CSAVR to </a:t>
            </a:r>
            <a:r>
              <a:rPr lang="en-US" b="1"/>
              <a:t>misclassification-adjusted HIV/AIDS deaths </a:t>
            </a:r>
            <a:r>
              <a:rPr lang="en-US"/>
              <a:t>– complemented with </a:t>
            </a:r>
            <a:br>
              <a:rPr lang="en-US"/>
            </a:br>
            <a:r>
              <a:rPr lang="en-US"/>
              <a:t>original (non-adjusted) Vital Registration data for more recent years – and optionally for years before the adjusted data. </a:t>
            </a:r>
          </a:p>
          <a:p>
            <a:endParaRPr lang="en-US"/>
          </a:p>
          <a:p>
            <a:r>
              <a:rPr lang="en-US"/>
              <a:t>Having entered 3 data series, you may run alternative CSAVR fits and compare results.  </a:t>
            </a:r>
            <a:endParaRPr lang="en-US">
              <a:solidFill>
                <a:schemeClr val="tx1"/>
              </a:solidFill>
            </a:endParaRPr>
          </a:p>
        </p:txBody>
      </p:sp>
      <p:graphicFrame>
        <p:nvGraphicFramePr>
          <p:cNvPr id="7" name="Table 7">
            <a:extLst>
              <a:ext uri="{FF2B5EF4-FFF2-40B4-BE49-F238E27FC236}">
                <a16:creationId xmlns:a16="http://schemas.microsoft.com/office/drawing/2014/main" id="{D5882BAF-9DC5-D803-473F-BC91410BE7F2}"/>
              </a:ext>
            </a:extLst>
          </p:cNvPr>
          <p:cNvGraphicFramePr>
            <a:graphicFrameLocks noGrp="1"/>
          </p:cNvGraphicFramePr>
          <p:nvPr/>
        </p:nvGraphicFramePr>
        <p:xfrm>
          <a:off x="247135" y="3258824"/>
          <a:ext cx="11659694" cy="3383280"/>
        </p:xfrm>
        <a:graphic>
          <a:graphicData uri="http://schemas.openxmlformats.org/drawingml/2006/table">
            <a:tbl>
              <a:tblPr firstRow="1" bandRow="1">
                <a:tableStyleId>{5C22544A-7EE6-4342-B048-85BDC9FD1C3A}</a:tableStyleId>
              </a:tblPr>
              <a:tblGrid>
                <a:gridCol w="650981">
                  <a:extLst>
                    <a:ext uri="{9D8B030D-6E8A-4147-A177-3AD203B41FA5}">
                      <a16:colId xmlns:a16="http://schemas.microsoft.com/office/drawing/2014/main" val="3856925654"/>
                    </a:ext>
                  </a:extLst>
                </a:gridCol>
                <a:gridCol w="535268">
                  <a:extLst>
                    <a:ext uri="{9D8B030D-6E8A-4147-A177-3AD203B41FA5}">
                      <a16:colId xmlns:a16="http://schemas.microsoft.com/office/drawing/2014/main" val="191684811"/>
                    </a:ext>
                  </a:extLst>
                </a:gridCol>
                <a:gridCol w="6625098">
                  <a:extLst>
                    <a:ext uri="{9D8B030D-6E8A-4147-A177-3AD203B41FA5}">
                      <a16:colId xmlns:a16="http://schemas.microsoft.com/office/drawing/2014/main" val="1315505541"/>
                    </a:ext>
                  </a:extLst>
                </a:gridCol>
                <a:gridCol w="3848347">
                  <a:extLst>
                    <a:ext uri="{9D8B030D-6E8A-4147-A177-3AD203B41FA5}">
                      <a16:colId xmlns:a16="http://schemas.microsoft.com/office/drawing/2014/main" val="4126073755"/>
                    </a:ext>
                  </a:extLst>
                </a:gridCol>
              </a:tblGrid>
              <a:tr h="370840">
                <a:tc>
                  <a:txBody>
                    <a:bodyPr/>
                    <a:lstStyle/>
                    <a:p>
                      <a:r>
                        <a:rPr lang="en-US"/>
                        <a:t>Source</a:t>
                      </a:r>
                      <a:endParaRPr lang="en-CH"/>
                    </a:p>
                  </a:txBody>
                  <a:tcPr/>
                </a:tc>
                <a:tc>
                  <a:txBody>
                    <a:bodyPr/>
                    <a:lstStyle/>
                    <a:p>
                      <a:r>
                        <a:rPr lang="en-US"/>
                        <a:t>Fit?</a:t>
                      </a:r>
                      <a:endParaRPr lang="en-CH"/>
                    </a:p>
                  </a:txBody>
                  <a:tcPr/>
                </a:tc>
                <a:tc>
                  <a:txBody>
                    <a:bodyPr/>
                    <a:lstStyle/>
                    <a:p>
                      <a:r>
                        <a:rPr lang="en-US"/>
                        <a:t>Definition &amp; Source</a:t>
                      </a:r>
                      <a:endParaRPr lang="en-CH"/>
                    </a:p>
                  </a:txBody>
                  <a:tcPr/>
                </a:tc>
                <a:tc>
                  <a:txBody>
                    <a:bodyPr/>
                    <a:lstStyle/>
                    <a:p>
                      <a:r>
                        <a:rPr lang="en-US"/>
                        <a:t>Data availability: example</a:t>
                      </a:r>
                      <a:endParaRPr lang="en-CH"/>
                    </a:p>
                  </a:txBody>
                  <a:tcPr/>
                </a:tc>
                <a:extLst>
                  <a:ext uri="{0D108BD9-81ED-4DB2-BD59-A6C34878D82A}">
                    <a16:rowId xmlns:a16="http://schemas.microsoft.com/office/drawing/2014/main" val="1391311330"/>
                  </a:ext>
                </a:extLst>
              </a:tr>
              <a:tr h="370840">
                <a:tc>
                  <a:txBody>
                    <a:bodyPr/>
                    <a:lstStyle/>
                    <a:p>
                      <a:r>
                        <a:rPr lang="en-US"/>
                        <a:t>1</a:t>
                      </a:r>
                      <a:endParaRPr lang="en-CH"/>
                    </a:p>
                  </a:txBody>
                  <a:tcPr/>
                </a:tc>
                <a:tc>
                  <a:txBody>
                    <a:bodyPr/>
                    <a:lstStyle/>
                    <a:p>
                      <a:r>
                        <a:rPr lang="en-US"/>
                        <a:t>No</a:t>
                      </a:r>
                      <a:endParaRPr lang="en-CH"/>
                    </a:p>
                  </a:txBody>
                  <a:tcPr/>
                </a:tc>
                <a:tc>
                  <a:txBody>
                    <a:bodyPr/>
                    <a:lstStyle/>
                    <a:p>
                      <a:r>
                        <a:rPr lang="en-US" b="1"/>
                        <a:t>Original HIV/AIDS death reports, </a:t>
                      </a:r>
                      <a:r>
                        <a:rPr lang="en-US"/>
                        <a:t>Vital Registration: ‘Immediate’ and ‘intermediate’ causes of death – but HIV/AIDS as </a:t>
                      </a:r>
                      <a:r>
                        <a:rPr lang="en-US" b="1"/>
                        <a:t>underlying cause </a:t>
                      </a:r>
                      <a:r>
                        <a:rPr lang="en-US"/>
                        <a:t>of death is often mis-characterized i.e. , </a:t>
                      </a:r>
                      <a:r>
                        <a:rPr lang="en-US" b="1"/>
                        <a:t>under-reported</a:t>
                      </a:r>
                      <a:endParaRPr lang="en-CH" b="1"/>
                    </a:p>
                  </a:txBody>
                  <a:tcPr/>
                </a:tc>
                <a:tc>
                  <a:txBody>
                    <a:bodyPr/>
                    <a:lstStyle/>
                    <a:p>
                      <a:r>
                        <a:rPr lang="en-US"/>
                        <a:t>1988 – 2021</a:t>
                      </a:r>
                      <a:endParaRPr lang="en-CH"/>
                    </a:p>
                  </a:txBody>
                  <a:tcPr/>
                </a:tc>
                <a:extLst>
                  <a:ext uri="{0D108BD9-81ED-4DB2-BD59-A6C34878D82A}">
                    <a16:rowId xmlns:a16="http://schemas.microsoft.com/office/drawing/2014/main" val="2595363537"/>
                  </a:ext>
                </a:extLst>
              </a:tr>
              <a:tr h="413204">
                <a:tc>
                  <a:txBody>
                    <a:bodyPr/>
                    <a:lstStyle/>
                    <a:p>
                      <a:r>
                        <a:rPr lang="en-US"/>
                        <a:t>2</a:t>
                      </a:r>
                      <a:endParaRPr lang="en-CH"/>
                    </a:p>
                  </a:txBody>
                  <a:tcPr/>
                </a:tc>
                <a:tc>
                  <a:txBody>
                    <a:bodyPr/>
                    <a:lstStyle/>
                    <a:p>
                      <a:r>
                        <a:rPr lang="en-US"/>
                        <a:t>No</a:t>
                      </a:r>
                      <a:endParaRPr lang="en-CH"/>
                    </a:p>
                  </a:txBody>
                  <a:tcPr/>
                </a:tc>
                <a:tc>
                  <a:txBody>
                    <a:bodyPr/>
                    <a:lstStyle/>
                    <a:p>
                      <a:r>
                        <a:rPr lang="en-US" b="1"/>
                        <a:t>IHME </a:t>
                      </a:r>
                      <a:r>
                        <a:rPr lang="en-US"/>
                        <a:t>dataset used </a:t>
                      </a:r>
                      <a:r>
                        <a:rPr lang="en-US" b="1"/>
                        <a:t>for 2020 </a:t>
                      </a:r>
                      <a:r>
                        <a:rPr lang="en-US" b="1" i="1"/>
                        <a:t>Global Burden of Disease</a:t>
                      </a:r>
                      <a:r>
                        <a:rPr lang="en-US"/>
                        <a:t>, </a:t>
                      </a:r>
                      <a:br>
                        <a:rPr lang="en-US"/>
                      </a:br>
                      <a:r>
                        <a:rPr lang="en-US" b="1"/>
                        <a:t>adjusted </a:t>
                      </a:r>
                      <a:r>
                        <a:rPr lang="en-US" b="0"/>
                        <a:t>up to </a:t>
                      </a:r>
                      <a:r>
                        <a:rPr lang="en-US" b="1"/>
                        <a:t>include deaths misclassified </a:t>
                      </a:r>
                      <a:br>
                        <a:rPr lang="en-US" b="1"/>
                      </a:br>
                      <a:r>
                        <a:rPr lang="en-US" b="0"/>
                        <a:t>as other (including ‘garbage’) codes</a:t>
                      </a:r>
                      <a:endParaRPr lang="en-CH" b="0"/>
                    </a:p>
                  </a:txBody>
                  <a:tcPr/>
                </a:tc>
                <a:tc>
                  <a:txBody>
                    <a:bodyPr/>
                    <a:lstStyle/>
                    <a:p>
                      <a:r>
                        <a:rPr lang="en-US">
                          <a:solidFill>
                            <a:srgbClr val="C00000"/>
                          </a:solidFill>
                        </a:rPr>
                        <a:t>1997 - 2017</a:t>
                      </a:r>
                      <a:endParaRPr lang="en-CH">
                        <a:solidFill>
                          <a:srgbClr val="C00000"/>
                        </a:solidFill>
                      </a:endParaRPr>
                    </a:p>
                  </a:txBody>
                  <a:tcPr/>
                </a:tc>
                <a:extLst>
                  <a:ext uri="{0D108BD9-81ED-4DB2-BD59-A6C34878D82A}">
                    <a16:rowId xmlns:a16="http://schemas.microsoft.com/office/drawing/2014/main" val="4260520707"/>
                  </a:ext>
                </a:extLst>
              </a:tr>
              <a:tr h="222010">
                <a:tc>
                  <a:txBody>
                    <a:bodyPr/>
                    <a:lstStyle/>
                    <a:p>
                      <a:r>
                        <a:rPr lang="en-US" b="0">
                          <a:solidFill>
                            <a:schemeClr val="accent3">
                              <a:lumMod val="50000"/>
                            </a:schemeClr>
                          </a:solidFill>
                        </a:rPr>
                        <a:t>3</a:t>
                      </a:r>
                      <a:endParaRPr lang="en-CH" b="0">
                        <a:solidFill>
                          <a:schemeClr val="accent3">
                            <a:lumMod val="50000"/>
                          </a:schemeClr>
                        </a:solidFill>
                      </a:endParaRPr>
                    </a:p>
                  </a:txBody>
                  <a:tcPr/>
                </a:tc>
                <a:tc>
                  <a:txBody>
                    <a:bodyPr/>
                    <a:lstStyle/>
                    <a:p>
                      <a:r>
                        <a:rPr lang="en-US" b="1">
                          <a:solidFill>
                            <a:schemeClr val="accent3">
                              <a:lumMod val="50000"/>
                            </a:schemeClr>
                          </a:solidFill>
                        </a:rPr>
                        <a:t>Yes</a:t>
                      </a:r>
                      <a:endParaRPr lang="en-CH" b="1">
                        <a:solidFill>
                          <a:schemeClr val="accent3">
                            <a:lumMod val="50000"/>
                          </a:schemeClr>
                        </a:solidFill>
                      </a:endParaRPr>
                    </a:p>
                  </a:txBody>
                  <a:tcPr/>
                </a:tc>
                <a:tc>
                  <a:txBody>
                    <a:bodyPr/>
                    <a:lstStyle/>
                    <a:p>
                      <a:r>
                        <a:rPr lang="en-US" b="1">
                          <a:solidFill>
                            <a:schemeClr val="accent3">
                              <a:lumMod val="50000"/>
                            </a:schemeClr>
                          </a:solidFill>
                        </a:rPr>
                        <a:t>Hybrid: IHME adjusted for years available </a:t>
                      </a:r>
                      <a:br>
                        <a:rPr lang="en-US" b="1">
                          <a:solidFill>
                            <a:schemeClr val="accent3">
                              <a:lumMod val="50000"/>
                            </a:schemeClr>
                          </a:solidFill>
                        </a:rPr>
                      </a:br>
                      <a:r>
                        <a:rPr lang="en-US" b="1">
                          <a:solidFill>
                            <a:schemeClr val="accent3">
                              <a:lumMod val="50000"/>
                            </a:schemeClr>
                          </a:solidFill>
                        </a:rPr>
                        <a:t>+ original reports for other years</a:t>
                      </a:r>
                      <a:endParaRPr lang="en-CH" b="1">
                        <a:solidFill>
                          <a:schemeClr val="accent3">
                            <a:lumMod val="50000"/>
                          </a:schemeClr>
                        </a:solidFill>
                      </a:endParaRPr>
                    </a:p>
                  </a:txBody>
                  <a:tcPr/>
                </a:tc>
                <a:tc>
                  <a:txBody>
                    <a:bodyPr/>
                    <a:lstStyle/>
                    <a:p>
                      <a:r>
                        <a:rPr lang="en-US">
                          <a:solidFill>
                            <a:schemeClr val="accent3">
                              <a:lumMod val="50000"/>
                            </a:schemeClr>
                          </a:solidFill>
                        </a:rPr>
                        <a:t>IHME 1997-2017</a:t>
                      </a:r>
                    </a:p>
                    <a:p>
                      <a:r>
                        <a:rPr lang="en-US">
                          <a:solidFill>
                            <a:schemeClr val="accent3">
                              <a:lumMod val="50000"/>
                            </a:schemeClr>
                          </a:solidFill>
                        </a:rPr>
                        <a:t>+ Unadjusted 2018-2021</a:t>
                      </a:r>
                    </a:p>
                    <a:p>
                      <a:r>
                        <a:rPr lang="en-US">
                          <a:solidFill>
                            <a:schemeClr val="accent3">
                              <a:lumMod val="50000"/>
                            </a:schemeClr>
                          </a:solidFill>
                        </a:rPr>
                        <a:t>+ optionally, Unadjusted 1988-1996</a:t>
                      </a:r>
                      <a:endParaRPr lang="en-CH">
                        <a:solidFill>
                          <a:schemeClr val="accent3">
                            <a:lumMod val="50000"/>
                          </a:schemeClr>
                        </a:solidFill>
                      </a:endParaRPr>
                    </a:p>
                  </a:txBody>
                  <a:tcPr/>
                </a:tc>
                <a:extLst>
                  <a:ext uri="{0D108BD9-81ED-4DB2-BD59-A6C34878D82A}">
                    <a16:rowId xmlns:a16="http://schemas.microsoft.com/office/drawing/2014/main" val="1811039996"/>
                  </a:ext>
                </a:extLst>
              </a:tr>
            </a:tbl>
          </a:graphicData>
        </a:graphic>
      </p:graphicFrame>
    </p:spTree>
    <p:extLst>
      <p:ext uri="{BB962C8B-B14F-4D97-AF65-F5344CB8AC3E}">
        <p14:creationId xmlns:p14="http://schemas.microsoft.com/office/powerpoint/2010/main" val="1820132138"/>
      </p:ext>
    </p:extLst>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908B990E-5F21-6312-A6DA-6BDDBA296972}"/>
              </a:ext>
            </a:extLst>
          </p:cNvPr>
          <p:cNvPicPr>
            <a:picLocks noChangeAspect="1"/>
          </p:cNvPicPr>
          <p:nvPr/>
        </p:nvPicPr>
        <p:blipFill>
          <a:blip r:embed="rId3"/>
          <a:stretch>
            <a:fillRect/>
          </a:stretch>
        </p:blipFill>
        <p:spPr>
          <a:xfrm>
            <a:off x="8345785" y="2925739"/>
            <a:ext cx="3726503" cy="3932261"/>
          </a:xfrm>
          <a:prstGeom prst="rect">
            <a:avLst/>
          </a:prstGeom>
        </p:spPr>
      </p:pic>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431797" y="92076"/>
            <a:ext cx="11328405" cy="1181554"/>
          </a:xfrm>
        </p:spPr>
        <p:txBody>
          <a:bodyPr>
            <a:normAutofit/>
          </a:bodyPr>
          <a:lstStyle/>
          <a:p>
            <a:r>
              <a:rPr lang="en-US" b="1" dirty="0">
                <a:solidFill>
                  <a:srgbClr val="0F33CB"/>
                </a:solidFill>
                <a:latin typeface="Arial" panose="020B0604020202020204" pitchFamily="34" charset="0"/>
                <a:cs typeface="Arial" panose="020B0604020202020204" pitchFamily="34" charset="0"/>
              </a:rPr>
              <a:t>AIDS deaths to fit CSAVR to: </a:t>
            </a:r>
            <a:br>
              <a:rPr lang="en-US" b="1" dirty="0">
                <a:solidFill>
                  <a:srgbClr val="0F33CB"/>
                </a:solidFill>
                <a:latin typeface="Arial" panose="020B0604020202020204" pitchFamily="34" charset="0"/>
                <a:cs typeface="Arial" panose="020B0604020202020204" pitchFamily="34" charset="0"/>
              </a:rPr>
            </a:br>
            <a:r>
              <a:rPr lang="en-US" b="1" dirty="0">
                <a:solidFill>
                  <a:srgbClr val="0F33CB"/>
                </a:solidFill>
                <a:latin typeface="Arial" panose="020B0604020202020204" pitchFamily="34" charset="0"/>
                <a:cs typeface="Arial" panose="020B0604020202020204" pitchFamily="34" charset="0"/>
              </a:rPr>
              <a:t>enter &amp; switch between up to 3 data series</a:t>
            </a:r>
            <a:endParaRPr lang="en-CH" b="1" dirty="0">
              <a:solidFill>
                <a:srgbClr val="0F33CB"/>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80A27A-B45C-407A-8CCF-D944529C2B3F}"/>
              </a:ext>
            </a:extLst>
          </p:cNvPr>
          <p:cNvSpPr txBox="1"/>
          <p:nvPr/>
        </p:nvSpPr>
        <p:spPr>
          <a:xfrm>
            <a:off x="431797" y="1384300"/>
            <a:ext cx="11513068" cy="1754326"/>
          </a:xfrm>
          <a:prstGeom prst="rect">
            <a:avLst/>
          </a:prstGeom>
          <a:noFill/>
        </p:spPr>
        <p:txBody>
          <a:bodyPr wrap="square">
            <a:spAutoFit/>
          </a:bodyPr>
          <a:lstStyle/>
          <a:p>
            <a:r>
              <a:rPr lang="en-US" dirty="0">
                <a:solidFill>
                  <a:schemeClr val="tx1"/>
                </a:solidFill>
              </a:rPr>
              <a:t>En</a:t>
            </a:r>
            <a:r>
              <a:rPr lang="en-US" dirty="0"/>
              <a:t>ter to CSAVR up to 3 death series, to assess and address missingness due to misclassified causes of deaths.</a:t>
            </a:r>
          </a:p>
          <a:p>
            <a:endParaRPr lang="en-US" dirty="0"/>
          </a:p>
          <a:p>
            <a:r>
              <a:rPr lang="en-US" dirty="0"/>
              <a:t>UNAIDS recommends to fit CSAVR to </a:t>
            </a:r>
            <a:r>
              <a:rPr lang="en-US" b="1" dirty="0"/>
              <a:t>misclassification-adjusted HIV/AIDS deaths </a:t>
            </a:r>
            <a:r>
              <a:rPr lang="en-US" dirty="0"/>
              <a:t>– complemented with </a:t>
            </a:r>
            <a:br>
              <a:rPr lang="en-US" dirty="0"/>
            </a:br>
            <a:r>
              <a:rPr lang="en-US" dirty="0"/>
              <a:t>original (non-adjusted) Vital Registration data for more recent years – and optionally for years before the adjusted data. </a:t>
            </a:r>
          </a:p>
          <a:p>
            <a:endParaRPr lang="en-US" dirty="0"/>
          </a:p>
          <a:p>
            <a:r>
              <a:rPr lang="en-US" dirty="0"/>
              <a:t>Having entered 3 data series, you may run alternative CSAVR fits and compare results.  </a:t>
            </a:r>
            <a:endParaRPr lang="en-US" dirty="0">
              <a:solidFill>
                <a:schemeClr val="tx1"/>
              </a:solidFill>
            </a:endParaRPr>
          </a:p>
        </p:txBody>
      </p:sp>
      <p:pic>
        <p:nvPicPr>
          <p:cNvPr id="3" name="Content Placeholder 4" descr="Graphical user interface, text, application, email&#10;&#10;Description automatically generated">
            <a:extLst>
              <a:ext uri="{FF2B5EF4-FFF2-40B4-BE49-F238E27FC236}">
                <a16:creationId xmlns:a16="http://schemas.microsoft.com/office/drawing/2014/main" id="{FA196335-76B6-EB57-93B9-958B17FA9902}"/>
              </a:ext>
            </a:extLst>
          </p:cNvPr>
          <p:cNvPicPr>
            <a:picLocks noChangeAspect="1"/>
          </p:cNvPicPr>
          <p:nvPr/>
        </p:nvPicPr>
        <p:blipFill rotWithShape="1">
          <a:blip r:embed="rId4"/>
          <a:srcRect r="3305" b="11395"/>
          <a:stretch/>
        </p:blipFill>
        <p:spPr>
          <a:xfrm>
            <a:off x="417678" y="3305470"/>
            <a:ext cx="5787179" cy="3301320"/>
          </a:xfrm>
          <a:prstGeom prst="rect">
            <a:avLst/>
          </a:prstGeom>
        </p:spPr>
      </p:pic>
    </p:spTree>
    <p:extLst>
      <p:ext uri="{BB962C8B-B14F-4D97-AF65-F5344CB8AC3E}">
        <p14:creationId xmlns:p14="http://schemas.microsoft.com/office/powerpoint/2010/main" val="4011186948"/>
      </p:ext>
    </p:extLst>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9D7C-BC61-4EF0-8FA7-A31E4D6C8FF4}"/>
              </a:ext>
            </a:extLst>
          </p:cNvPr>
          <p:cNvSpPr>
            <a:spLocks noGrp="1"/>
          </p:cNvSpPr>
          <p:nvPr>
            <p:ph type="title"/>
          </p:nvPr>
        </p:nvSpPr>
        <p:spPr/>
        <p:txBody>
          <a:bodyPr>
            <a:normAutofit/>
          </a:bodyPr>
          <a:lstStyle/>
          <a:p>
            <a:r>
              <a:rPr lang="en-US" sz="3200"/>
              <a:t>Basic Steps to update CSAVR: part 2, </a:t>
            </a:r>
            <a:br>
              <a:rPr lang="en-US" sz="3200"/>
            </a:br>
            <a:r>
              <a:rPr lang="en-US" sz="3200"/>
              <a:t>fitting the data</a:t>
            </a:r>
          </a:p>
        </p:txBody>
      </p:sp>
      <p:sp>
        <p:nvSpPr>
          <p:cNvPr id="3" name="Content Placeholder 2">
            <a:extLst>
              <a:ext uri="{FF2B5EF4-FFF2-40B4-BE49-F238E27FC236}">
                <a16:creationId xmlns:a16="http://schemas.microsoft.com/office/drawing/2014/main" id="{903A7F5D-9762-42FE-B392-94DF17B5DC6E}"/>
              </a:ext>
            </a:extLst>
          </p:cNvPr>
          <p:cNvSpPr>
            <a:spLocks noGrp="1"/>
          </p:cNvSpPr>
          <p:nvPr>
            <p:ph idx="1"/>
          </p:nvPr>
        </p:nvSpPr>
        <p:spPr>
          <a:xfrm>
            <a:off x="3601487" y="911860"/>
            <a:ext cx="8220399" cy="5120640"/>
          </a:xfrm>
        </p:spPr>
        <p:txBody>
          <a:bodyPr>
            <a:normAutofit fontScale="92500" lnSpcReduction="10000"/>
          </a:bodyPr>
          <a:lstStyle/>
          <a:p>
            <a:pPr marL="457200" indent="-457200">
              <a:buFont typeface="+mj-lt"/>
              <a:buAutoNum type="arabicPeriod"/>
            </a:pPr>
            <a:r>
              <a:rPr lang="en-US" dirty="0">
                <a:solidFill>
                  <a:schemeClr val="tx1"/>
                </a:solidFill>
                <a:latin typeface="Arial" panose="020B0604020202020204" pitchFamily="34" charset="0"/>
                <a:cs typeface="Arial" panose="020B0604020202020204" pitchFamily="34" charset="0"/>
              </a:rPr>
              <a:t>Open your 2022 Spectrum file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&amp; verify incidence option is set to CSAVR.</a:t>
            </a:r>
          </a:p>
          <a:p>
            <a:pPr marL="457200" indent="-457200">
              <a:buFont typeface="+mj-lt"/>
              <a:buAutoNum type="arabicPeriod"/>
            </a:pPr>
            <a:r>
              <a:rPr lang="en-US" dirty="0">
                <a:solidFill>
                  <a:schemeClr val="tx1"/>
                </a:solidFill>
                <a:latin typeface="Arial" panose="020B0604020202020204" pitchFamily="34" charset="0"/>
                <a:cs typeface="Arial" panose="020B0604020202020204" pitchFamily="34" charset="0"/>
              </a:rPr>
              <a:t>Update data: </a:t>
            </a:r>
          </a:p>
          <a:p>
            <a:pPr lvl="1"/>
            <a:r>
              <a:rPr lang="en-US" dirty="0">
                <a:solidFill>
                  <a:schemeClr val="tx1"/>
                </a:solidFill>
                <a:latin typeface="Arial" panose="020B0604020202020204" pitchFamily="34" charset="0"/>
                <a:cs typeface="Arial" panose="020B0604020202020204" pitchFamily="34" charset="0"/>
              </a:rPr>
              <a:t>HIV case diagnoses</a:t>
            </a:r>
          </a:p>
          <a:p>
            <a:pPr lvl="1"/>
            <a:r>
              <a:rPr lang="en-US" dirty="0">
                <a:solidFill>
                  <a:schemeClr val="tx1"/>
                </a:solidFill>
                <a:latin typeface="Arial" panose="020B0604020202020204" pitchFamily="34" charset="0"/>
                <a:cs typeface="Arial" panose="020B0604020202020204" pitchFamily="34" charset="0"/>
              </a:rPr>
              <a:t>AIDS deaths from Vital Registration</a:t>
            </a:r>
          </a:p>
          <a:p>
            <a:pPr lvl="1"/>
            <a:r>
              <a:rPr lang="en-US" dirty="0">
                <a:solidFill>
                  <a:schemeClr val="tx1"/>
                </a:solidFill>
                <a:latin typeface="Arial" panose="020B0604020202020204" pitchFamily="34" charset="0"/>
                <a:cs typeface="Arial" panose="020B0604020202020204" pitchFamily="34" charset="0"/>
              </a:rPr>
              <a:t>Optionally, CD4 counts at initial diagnosis</a:t>
            </a:r>
          </a:p>
          <a:p>
            <a:pPr marL="457200" indent="-457200">
              <a:buFont typeface="+mj-lt"/>
              <a:buAutoNum type="arabicPeriod"/>
            </a:pPr>
            <a:r>
              <a:rPr lang="en-US" b="1" dirty="0">
                <a:solidFill>
                  <a:schemeClr val="tx1"/>
                </a:solidFill>
                <a:latin typeface="Arial" panose="020B0604020202020204" pitchFamily="34" charset="0"/>
                <a:cs typeface="Arial" panose="020B0604020202020204" pitchFamily="34" charset="0"/>
              </a:rPr>
              <a:t>In Model fitting form, fit 4 statistical models in turn </a:t>
            </a:r>
            <a:br>
              <a:rPr lang="en-US" b="1"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 including Sex/Age Incidence Rate Ratios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if case and/or death data had this disaggregation.</a:t>
            </a:r>
          </a:p>
          <a:p>
            <a:pPr marL="457200" indent="-457200">
              <a:buFont typeface="+mj-lt"/>
              <a:buAutoNum type="arabicPeriod"/>
            </a:pPr>
            <a:r>
              <a:rPr lang="en-US" b="1" dirty="0">
                <a:solidFill>
                  <a:schemeClr val="tx1"/>
                </a:solidFill>
                <a:latin typeface="Arial" panose="020B0604020202020204" pitchFamily="34" charset="0"/>
                <a:cs typeface="Arial" panose="020B0604020202020204" pitchFamily="34" charset="0"/>
              </a:rPr>
              <a:t>Select the best-fitting model, return to AIM, save the file.</a:t>
            </a:r>
          </a:p>
          <a:p>
            <a:pPr marL="457200" indent="-457200">
              <a:buFont typeface="+mj-lt"/>
              <a:buAutoNum type="arabicPeriod"/>
            </a:pPr>
            <a:r>
              <a:rPr lang="en-US" b="1" dirty="0">
                <a:solidFill>
                  <a:schemeClr val="tx1"/>
                </a:solidFill>
                <a:latin typeface="Arial" panose="020B0604020202020204" pitchFamily="34" charset="0"/>
                <a:cs typeface="Arial" panose="020B0604020202020204" pitchFamily="34" charset="0"/>
              </a:rPr>
              <a:t>In Program Statistics &gt; Knowledge of Status,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Load CSAVR-estimated numbers of PLHIV knowing their status </a:t>
            </a:r>
            <a:br>
              <a:rPr lang="en-US" b="1"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unless</a:t>
            </a:r>
            <a:r>
              <a:rPr lang="en-US" dirty="0">
                <a:solidFill>
                  <a:schemeClr val="tx1"/>
                </a:solidFill>
                <a:latin typeface="Arial" panose="020B0604020202020204" pitchFamily="34" charset="0"/>
                <a:cs typeface="Arial" panose="020B0604020202020204" pitchFamily="34" charset="0"/>
              </a:rPr>
              <a:t> you have reliable numbers straight from program data, that are also compatible with (i.e., in between) CSAVR-estimated PLHIV and ART numbers. </a:t>
            </a:r>
          </a:p>
          <a:p>
            <a:pPr marL="457200" indent="-457200">
              <a:buFont typeface="+mj-lt"/>
              <a:buAutoNum type="arabicPeriod"/>
            </a:pPr>
            <a:r>
              <a:rPr lang="en-US" dirty="0">
                <a:solidFill>
                  <a:schemeClr val="tx1"/>
                </a:solidFill>
                <a:latin typeface="Arial" panose="020B0604020202020204" pitchFamily="34" charset="0"/>
                <a:cs typeface="Arial" panose="020B0604020202020204" pitchFamily="34" charset="0"/>
              </a:rPr>
              <a:t>If CSAVR fitted IRRs by Sex and/or Age, </a:t>
            </a:r>
            <a:br>
              <a:rPr lang="en-US"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adopt the fitted ‘Pattern from CSAVR’ into AIM.</a:t>
            </a:r>
          </a:p>
        </p:txBody>
      </p:sp>
      <p:pic>
        <p:nvPicPr>
          <p:cNvPr id="5" name="Audio 4">
            <a:hlinkClick r:id="" action="ppaction://media"/>
            <a:extLst>
              <a:ext uri="{FF2B5EF4-FFF2-40B4-BE49-F238E27FC236}">
                <a16:creationId xmlns:a16="http://schemas.microsoft.com/office/drawing/2014/main" id="{2C179BF4-A8A0-40F5-A4C5-118464B95F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2465313"/>
      </p:ext>
    </p:extLst>
  </p:cSld>
  <p:clrMapOvr>
    <a:masterClrMapping/>
  </p:clrMapOvr>
  <mc:AlternateContent xmlns:mc="http://schemas.openxmlformats.org/markup-compatibility/2006" xmlns:p14="http://schemas.microsoft.com/office/powerpoint/2010/main">
    <mc:Choice Requires="p14">
      <p:transition p14:dur="0" advTm="10273"/>
    </mc:Choice>
    <mc:Fallback xmlns="">
      <p:transition advTm="1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A610-9B0F-4596-A07D-D8349C8A1B2A}"/>
              </a:ext>
            </a:extLst>
          </p:cNvPr>
          <p:cNvSpPr>
            <a:spLocks noGrp="1"/>
          </p:cNvSpPr>
          <p:nvPr>
            <p:ph type="title"/>
          </p:nvPr>
        </p:nvSpPr>
        <p:spPr/>
        <p:txBody>
          <a:bodyPr anchor="t"/>
          <a:lstStyle/>
          <a:p>
            <a:pPr algn="ctr"/>
            <a:r>
              <a:rPr lang="en-US"/>
              <a:t>Fit incidence to CSAVR: </a:t>
            </a:r>
            <a:br>
              <a:rPr lang="en-US"/>
            </a:br>
            <a:r>
              <a:rPr lang="en-US"/>
              <a:t>Model fitting form</a:t>
            </a:r>
          </a:p>
        </p:txBody>
      </p:sp>
      <p:pic>
        <p:nvPicPr>
          <p:cNvPr id="9" name="Audio 8">
            <a:hlinkClick r:id="" action="ppaction://media"/>
            <a:extLst>
              <a:ext uri="{FF2B5EF4-FFF2-40B4-BE49-F238E27FC236}">
                <a16:creationId xmlns:a16="http://schemas.microsoft.com/office/drawing/2014/main" id="{6155D8DF-EACD-4DF9-8D44-0A53F508EB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1F905962-A731-71C5-FFBF-E224F9E2D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8487" y="1492404"/>
            <a:ext cx="8523514" cy="5396419"/>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AB389ACF-9551-E947-7225-0023E2FCBB7B}"/>
              </a:ext>
            </a:extLst>
          </p:cNvPr>
          <p:cNvPicPr>
            <a:picLocks noChangeAspect="1"/>
          </p:cNvPicPr>
          <p:nvPr/>
        </p:nvPicPr>
        <p:blipFill rotWithShape="1">
          <a:blip r:embed="rId7"/>
          <a:srcRect l="48661" t="16387" r="21786" b="36350"/>
          <a:stretch/>
        </p:blipFill>
        <p:spPr>
          <a:xfrm>
            <a:off x="-74926" y="3616666"/>
            <a:ext cx="3603172" cy="3241334"/>
          </a:xfrm>
          <a:prstGeom prst="rect">
            <a:avLst/>
          </a:prstGeom>
        </p:spPr>
      </p:pic>
    </p:spTree>
    <p:extLst>
      <p:ext uri="{BB962C8B-B14F-4D97-AF65-F5344CB8AC3E}">
        <p14:creationId xmlns:p14="http://schemas.microsoft.com/office/powerpoint/2010/main" val="1289178876"/>
      </p:ext>
    </p:extLst>
  </p:cSld>
  <p:clrMapOvr>
    <a:masterClrMapping/>
  </p:clrMapOvr>
  <mc:AlternateContent xmlns:mc="http://schemas.openxmlformats.org/markup-compatibility/2006" xmlns:p14="http://schemas.microsoft.com/office/powerpoint/2010/main">
    <mc:Choice Requires="p14">
      <p:transition p14:dur="0" advTm="68754"/>
    </mc:Choice>
    <mc:Fallback xmlns="">
      <p:transition advTm="68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C93C8A-909F-AF79-9879-4BB48E722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5403" y="755452"/>
            <a:ext cx="8500363" cy="5381762"/>
          </a:xfrm>
          <a:prstGeom prst="rect">
            <a:avLst/>
          </a:prstGeom>
        </p:spPr>
      </p:pic>
      <p:sp>
        <p:nvSpPr>
          <p:cNvPr id="2" name="Title 1">
            <a:extLst>
              <a:ext uri="{FF2B5EF4-FFF2-40B4-BE49-F238E27FC236}">
                <a16:creationId xmlns:a16="http://schemas.microsoft.com/office/drawing/2014/main" id="{CA3BECB4-4423-40BA-82C9-0D83364D3E31}"/>
              </a:ext>
            </a:extLst>
          </p:cNvPr>
          <p:cNvSpPr>
            <a:spLocks noGrp="1"/>
          </p:cNvSpPr>
          <p:nvPr>
            <p:ph type="title"/>
          </p:nvPr>
        </p:nvSpPr>
        <p:spPr/>
        <p:txBody>
          <a:bodyPr/>
          <a:lstStyle/>
          <a:p>
            <a:r>
              <a:rPr lang="en-US"/>
              <a:t>Running a CSAVR </a:t>
            </a:r>
            <a:br>
              <a:rPr lang="en-US"/>
            </a:br>
            <a:r>
              <a:rPr lang="en-US"/>
              <a:t>model fit</a:t>
            </a:r>
          </a:p>
        </p:txBody>
      </p:sp>
      <p:sp>
        <p:nvSpPr>
          <p:cNvPr id="3" name="Content Placeholder 2">
            <a:extLst>
              <a:ext uri="{FF2B5EF4-FFF2-40B4-BE49-F238E27FC236}">
                <a16:creationId xmlns:a16="http://schemas.microsoft.com/office/drawing/2014/main" id="{E655EBA5-EE96-48B0-A5DE-255A254896BF}"/>
              </a:ext>
            </a:extLst>
          </p:cNvPr>
          <p:cNvSpPr>
            <a:spLocks noGrp="1"/>
          </p:cNvSpPr>
          <p:nvPr>
            <p:ph idx="1"/>
          </p:nvPr>
        </p:nvSpPr>
        <p:spPr>
          <a:xfrm>
            <a:off x="5259211" y="769563"/>
            <a:ext cx="6716889" cy="5277048"/>
          </a:xfrm>
          <a:solidFill>
            <a:schemeClr val="bg1">
              <a:alpha val="95000"/>
            </a:schemeClr>
          </a:solidFill>
        </p:spPr>
        <p:txBody>
          <a:bodyPr anchor="t"/>
          <a:lstStyle/>
          <a:p>
            <a:pPr marL="457200" indent="-457200">
              <a:buFont typeface="+mj-lt"/>
              <a:buAutoNum type="arabicPeriod"/>
            </a:pPr>
            <a:r>
              <a:rPr lang="en-US" dirty="0">
                <a:solidFill>
                  <a:schemeClr val="tx1"/>
                </a:solidFill>
                <a:latin typeface="Calibri" panose="020F0502020204030204" pitchFamily="34" charset="0"/>
                <a:cs typeface="Calibri" panose="020F0502020204030204" pitchFamily="34" charset="0"/>
              </a:rPr>
              <a:t>Choose which data to fit to</a:t>
            </a:r>
            <a:br>
              <a:rPr lang="en-US" dirty="0">
                <a:solidFill>
                  <a:schemeClr val="tx1"/>
                </a:solidFill>
                <a:latin typeface="Calibri" panose="020F0502020204030204" pitchFamily="34" charset="0"/>
                <a:cs typeface="Calibri" panose="020F0502020204030204" pitchFamily="34" charset="0"/>
              </a:rPr>
            </a:br>
            <a:endParaRPr lang="en-US" dirty="0">
              <a:solidFill>
                <a:schemeClr val="tx1"/>
              </a:solidFill>
              <a:latin typeface="Calibri" panose="020F0502020204030204" pitchFamily="34" charset="0"/>
              <a:cs typeface="Calibri" panose="020F0502020204030204" pitchFamily="34" charset="0"/>
            </a:endParaRPr>
          </a:p>
          <a:p>
            <a:pPr marL="457200" indent="-457200">
              <a:buFont typeface="+mj-lt"/>
              <a:buAutoNum type="arabicPeriod"/>
            </a:pPr>
            <a:r>
              <a:rPr lang="en-US" dirty="0">
                <a:solidFill>
                  <a:schemeClr val="tx1"/>
                </a:solidFill>
                <a:latin typeface="Calibri" panose="020F0502020204030204" pitchFamily="34" charset="0"/>
                <a:cs typeface="Calibri" panose="020F0502020204030204" pitchFamily="34" charset="0"/>
              </a:rPr>
              <a:t>Choose which statistical model to fit</a:t>
            </a:r>
            <a:br>
              <a:rPr lang="en-US" dirty="0">
                <a:solidFill>
                  <a:schemeClr val="tx1"/>
                </a:solidFill>
                <a:latin typeface="Calibri" panose="020F0502020204030204" pitchFamily="34" charset="0"/>
                <a:cs typeface="Calibri" panose="020F0502020204030204" pitchFamily="34" charset="0"/>
              </a:rPr>
            </a:br>
            <a:endParaRPr lang="en-US" dirty="0">
              <a:solidFill>
                <a:schemeClr val="tx1"/>
              </a:solidFill>
              <a:latin typeface="Calibri" panose="020F0502020204030204" pitchFamily="34" charset="0"/>
              <a:cs typeface="Calibri" panose="020F0502020204030204" pitchFamily="34" charset="0"/>
            </a:endParaRPr>
          </a:p>
          <a:p>
            <a:pPr marL="457200" indent="-457200">
              <a:buFont typeface="+mj-lt"/>
              <a:buAutoNum type="arabicPeriod"/>
            </a:pPr>
            <a:r>
              <a:rPr lang="en-US" dirty="0">
                <a:solidFill>
                  <a:schemeClr val="tx1"/>
                </a:solidFill>
                <a:latin typeface="Calibri" panose="020F0502020204030204" pitchFamily="34" charset="0"/>
                <a:cs typeface="Calibri" panose="020F0502020204030204" pitchFamily="34" charset="0"/>
              </a:rPr>
              <a:t>Choose if also fitting Incidence Rate Ratios (IRRs) by sex and/or age, to the sex/age disaggregated data.</a:t>
            </a:r>
            <a:br>
              <a:rPr lang="en-US" dirty="0">
                <a:solidFill>
                  <a:schemeClr val="tx1"/>
                </a:solidFill>
                <a:latin typeface="Calibri" panose="020F0502020204030204" pitchFamily="34" charset="0"/>
                <a:cs typeface="Calibri" panose="020F0502020204030204" pitchFamily="34" charset="0"/>
              </a:rPr>
            </a:br>
            <a:endParaRPr lang="en-US" dirty="0">
              <a:solidFill>
                <a:schemeClr val="tx1"/>
              </a:solidFill>
              <a:latin typeface="Calibri" panose="020F0502020204030204" pitchFamily="34" charset="0"/>
              <a:cs typeface="Calibri" panose="020F0502020204030204" pitchFamily="34" charset="0"/>
            </a:endParaRPr>
          </a:p>
          <a:p>
            <a:pPr marL="457200" indent="-457200">
              <a:buFont typeface="+mj-lt"/>
              <a:buAutoNum type="arabicPeriod"/>
            </a:pPr>
            <a:r>
              <a:rPr lang="en-US" dirty="0">
                <a:solidFill>
                  <a:schemeClr val="tx1"/>
                </a:solidFill>
                <a:latin typeface="Calibri" panose="020F0502020204030204" pitchFamily="34" charset="0"/>
                <a:cs typeface="Calibri" panose="020F0502020204030204" pitchFamily="34" charset="0"/>
              </a:rPr>
              <a:t>Select Training or National run</a:t>
            </a:r>
            <a:br>
              <a:rPr lang="en-US" dirty="0">
                <a:solidFill>
                  <a:schemeClr val="tx1"/>
                </a:solidFill>
                <a:latin typeface="Calibri" panose="020F0502020204030204" pitchFamily="34" charset="0"/>
                <a:cs typeface="Calibri" panose="020F0502020204030204" pitchFamily="34" charset="0"/>
              </a:rPr>
            </a:br>
            <a:endParaRPr lang="en-US" dirty="0">
              <a:solidFill>
                <a:schemeClr val="tx1"/>
              </a:solidFill>
              <a:latin typeface="Calibri" panose="020F0502020204030204" pitchFamily="34" charset="0"/>
              <a:cs typeface="Calibri" panose="020F0502020204030204" pitchFamily="34" charset="0"/>
            </a:endParaRPr>
          </a:p>
          <a:p>
            <a:pPr marL="457200" indent="-457200">
              <a:buFont typeface="+mj-lt"/>
              <a:buAutoNum type="arabicPeriod"/>
            </a:pPr>
            <a:r>
              <a:rPr lang="en-US" dirty="0">
                <a:solidFill>
                  <a:schemeClr val="tx1"/>
                </a:solidFill>
                <a:latin typeface="Calibri" panose="020F0502020204030204" pitchFamily="34" charset="0"/>
                <a:cs typeface="Calibri" panose="020F0502020204030204" pitchFamily="34" charset="0"/>
              </a:rPr>
              <a:t>Press “Fit model”</a:t>
            </a:r>
            <a:br>
              <a:rPr lang="en-US" dirty="0">
                <a:solidFill>
                  <a:schemeClr val="tx1"/>
                </a:solidFill>
                <a:latin typeface="Calibri" panose="020F0502020204030204" pitchFamily="34" charset="0"/>
                <a:cs typeface="Calibri" panose="020F0502020204030204" pitchFamily="34" charset="0"/>
              </a:rPr>
            </a:br>
            <a:endParaRPr lang="en-US" dirty="0">
              <a:solidFill>
                <a:schemeClr val="tx1"/>
              </a:solidFill>
              <a:latin typeface="Calibri" panose="020F0502020204030204" pitchFamily="34" charset="0"/>
              <a:cs typeface="Calibri" panose="020F0502020204030204" pitchFamily="34" charset="0"/>
            </a:endParaRPr>
          </a:p>
          <a:p>
            <a:pPr marL="457200" indent="-457200">
              <a:buFont typeface="+mj-lt"/>
              <a:buAutoNum type="arabicPeriod"/>
            </a:pPr>
            <a:r>
              <a:rPr lang="en-US" dirty="0">
                <a:solidFill>
                  <a:schemeClr val="tx1"/>
                </a:solidFill>
                <a:latin typeface="Calibri" panose="020F0502020204030204" pitchFamily="34" charset="0"/>
                <a:cs typeface="Calibri" panose="020F0502020204030204" pitchFamily="34" charset="0"/>
              </a:rPr>
              <a:t>Wait for model fitting to complete</a:t>
            </a:r>
          </a:p>
          <a:p>
            <a:pPr lvl="1"/>
            <a:r>
              <a:rPr lang="en-US" dirty="0">
                <a:solidFill>
                  <a:schemeClr val="tx1"/>
                </a:solidFill>
                <a:latin typeface="Calibri" panose="020F0502020204030204" pitchFamily="34" charset="0"/>
                <a:cs typeface="Calibri" panose="020F0502020204030204" pitchFamily="34" charset="0"/>
              </a:rPr>
              <a:t>Graphs and AIC scores will update while CSAVR finds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improving model fits</a:t>
            </a:r>
          </a:p>
        </p:txBody>
      </p:sp>
      <p:cxnSp>
        <p:nvCxnSpPr>
          <p:cNvPr id="7" name="Straight Arrow Connector 6">
            <a:extLst>
              <a:ext uri="{FF2B5EF4-FFF2-40B4-BE49-F238E27FC236}">
                <a16:creationId xmlns:a16="http://schemas.microsoft.com/office/drawing/2014/main" id="{CE544C20-4AF3-4497-B672-C88CFED22732}"/>
              </a:ext>
            </a:extLst>
          </p:cNvPr>
          <p:cNvCxnSpPr>
            <a:cxnSpLocks/>
          </p:cNvCxnSpPr>
          <p:nvPr/>
        </p:nvCxnSpPr>
        <p:spPr>
          <a:xfrm flipH="1">
            <a:off x="4528457" y="1040846"/>
            <a:ext cx="690063" cy="483154"/>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3626AE-3F6A-4CF6-BC5D-F464544896ED}"/>
              </a:ext>
            </a:extLst>
          </p:cNvPr>
          <p:cNvCxnSpPr>
            <a:cxnSpLocks/>
          </p:cNvCxnSpPr>
          <p:nvPr/>
        </p:nvCxnSpPr>
        <p:spPr>
          <a:xfrm flipH="1">
            <a:off x="4376057" y="1692527"/>
            <a:ext cx="842463" cy="800302"/>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195EFEF-4ACA-4329-811A-66A4EEEEACA4}"/>
              </a:ext>
            </a:extLst>
          </p:cNvPr>
          <p:cNvCxnSpPr>
            <a:cxnSpLocks/>
          </p:cNvCxnSpPr>
          <p:nvPr/>
        </p:nvCxnSpPr>
        <p:spPr>
          <a:xfrm flipH="1">
            <a:off x="4684890" y="2393244"/>
            <a:ext cx="395111" cy="697940"/>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24" name="Audio 23">
            <a:hlinkClick r:id="" action="ppaction://media"/>
            <a:extLst>
              <a:ext uri="{FF2B5EF4-FFF2-40B4-BE49-F238E27FC236}">
                <a16:creationId xmlns:a16="http://schemas.microsoft.com/office/drawing/2014/main" id="{4AEC8250-A041-4E60-A94A-92F75E0425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5355914"/>
      </p:ext>
    </p:extLst>
  </p:cSld>
  <p:clrMapOvr>
    <a:masterClrMapping/>
  </p:clrMapOvr>
  <mc:AlternateContent xmlns:mc="http://schemas.openxmlformats.org/markup-compatibility/2006" xmlns:p14="http://schemas.microsoft.com/office/powerpoint/2010/main">
    <mc:Choice Requires="p14">
      <p:transition p14:dur="0" advTm="59868"/>
    </mc:Choice>
    <mc:Fallback xmlns="">
      <p:transition advTm="59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81F2-EFBC-4FE2-9CAC-C40EA7554BEE}"/>
              </a:ext>
            </a:extLst>
          </p:cNvPr>
          <p:cNvSpPr>
            <a:spLocks noGrp="1"/>
          </p:cNvSpPr>
          <p:nvPr>
            <p:ph type="title"/>
          </p:nvPr>
        </p:nvSpPr>
        <p:spPr/>
        <p:txBody>
          <a:bodyPr/>
          <a:lstStyle/>
          <a:p>
            <a:r>
              <a:rPr lang="en-US"/>
              <a:t>Choosing a model</a:t>
            </a:r>
          </a:p>
        </p:txBody>
      </p:sp>
      <p:sp>
        <p:nvSpPr>
          <p:cNvPr id="3" name="Content Placeholder 2">
            <a:extLst>
              <a:ext uri="{FF2B5EF4-FFF2-40B4-BE49-F238E27FC236}">
                <a16:creationId xmlns:a16="http://schemas.microsoft.com/office/drawing/2014/main" id="{7618F7B0-D1A9-4C17-B30F-E8063F559DA1}"/>
              </a:ext>
            </a:extLst>
          </p:cNvPr>
          <p:cNvSpPr>
            <a:spLocks noGrp="1"/>
          </p:cNvSpPr>
          <p:nvPr>
            <p:ph idx="1"/>
          </p:nvPr>
        </p:nvSpPr>
        <p:spPr>
          <a:xfrm>
            <a:off x="3869267" y="864108"/>
            <a:ext cx="7928285" cy="5120640"/>
          </a:xfrm>
        </p:spPr>
        <p:txBody>
          <a:bodyPr/>
          <a:lstStyle/>
          <a:p>
            <a:r>
              <a:rPr lang="en-US" dirty="0">
                <a:solidFill>
                  <a:schemeClr val="tx1"/>
                </a:solidFill>
                <a:latin typeface="Calibri" panose="020F0502020204030204" pitchFamily="34" charset="0"/>
                <a:cs typeface="Calibri" panose="020F0502020204030204" pitchFamily="34" charset="0"/>
              </a:rPr>
              <a:t>As a rule of thumb, choose the model with lowest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Akaike information criterion (AIC)</a:t>
            </a:r>
          </a:p>
          <a:p>
            <a:pPr lvl="1"/>
            <a:r>
              <a:rPr lang="en-US" dirty="0">
                <a:solidFill>
                  <a:schemeClr val="tx1"/>
                </a:solidFill>
                <a:latin typeface="Calibri" panose="020F0502020204030204" pitchFamily="34" charset="0"/>
                <a:cs typeface="Calibri" panose="020F0502020204030204" pitchFamily="34" charset="0"/>
              </a:rPr>
              <a:t>Better-fitting models with fewer parameters have lower AIC:</a:t>
            </a:r>
          </a:p>
          <a:p>
            <a:pPr lvl="1"/>
            <a:r>
              <a:rPr lang="en-US" dirty="0">
                <a:solidFill>
                  <a:schemeClr val="tx1"/>
                </a:solidFill>
                <a:latin typeface="Calibri" panose="020F0502020204030204" pitchFamily="34" charset="0"/>
                <a:cs typeface="Calibri" panose="020F0502020204030204" pitchFamily="34" charset="0"/>
              </a:rPr>
              <a:t>But, models are “similar” if AIC scores are within 10 points of one another.</a:t>
            </a:r>
            <a:br>
              <a:rPr lang="en-US" dirty="0">
                <a:solidFill>
                  <a:schemeClr val="tx1"/>
                </a:solidFill>
                <a:latin typeface="Calibri" panose="020F0502020204030204" pitchFamily="34" charset="0"/>
                <a:cs typeface="Calibri" panose="020F0502020204030204" pitchFamily="34" charset="0"/>
              </a:rPr>
            </a:br>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If multiple models have similar AIC, choose the most reasonable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one by comparing results, notably: </a:t>
            </a:r>
          </a:p>
          <a:p>
            <a:pPr lvl="1"/>
            <a:r>
              <a:rPr lang="en-US" dirty="0">
                <a:solidFill>
                  <a:schemeClr val="tx1"/>
                </a:solidFill>
                <a:latin typeface="Calibri" panose="020F0502020204030204" pitchFamily="34" charset="0"/>
                <a:cs typeface="Calibri" panose="020F0502020204030204" pitchFamily="34" charset="0"/>
              </a:rPr>
              <a:t>New infections</a:t>
            </a:r>
          </a:p>
          <a:p>
            <a:pPr lvl="1"/>
            <a:r>
              <a:rPr lang="en-US" dirty="0">
                <a:solidFill>
                  <a:schemeClr val="tx1"/>
                </a:solidFill>
                <a:latin typeface="Calibri" panose="020F0502020204030204" pitchFamily="34" charset="0"/>
                <a:cs typeface="Calibri" panose="020F0502020204030204" pitchFamily="34" charset="0"/>
              </a:rPr>
              <a:t>PLHIV</a:t>
            </a:r>
          </a:p>
          <a:p>
            <a:pPr lvl="1"/>
            <a:r>
              <a:rPr lang="en-US" dirty="0">
                <a:solidFill>
                  <a:schemeClr val="tx1"/>
                </a:solidFill>
                <a:latin typeface="Calibri" panose="020F0502020204030204" pitchFamily="34" charset="0"/>
                <a:cs typeface="Calibri" panose="020F0502020204030204" pitchFamily="34" charset="0"/>
              </a:rPr>
              <a:t>% of PLHIV knowing their status,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all over time. </a:t>
            </a:r>
          </a:p>
          <a:p>
            <a:pPr marL="502920" lvl="1" indent="0">
              <a:buNone/>
            </a:pPr>
            <a:r>
              <a:rPr lang="en-US" dirty="0">
                <a:solidFill>
                  <a:schemeClr val="tx1"/>
                </a:solidFill>
                <a:latin typeface="Calibri" panose="020F0502020204030204" pitchFamily="34" charset="0"/>
                <a:cs typeface="Calibri" panose="020F0502020204030204" pitchFamily="34" charset="0"/>
              </a:rPr>
              <a:t>… using graphs under </a:t>
            </a:r>
            <a:r>
              <a:rPr lang="en-US" b="1" dirty="0">
                <a:solidFill>
                  <a:schemeClr val="tx1"/>
                </a:solidFill>
                <a:latin typeface="Calibri" panose="020F0502020204030204" pitchFamily="34" charset="0"/>
                <a:cs typeface="Calibri" panose="020F0502020204030204" pitchFamily="34" charset="0"/>
              </a:rPr>
              <a:t>Model comparison </a:t>
            </a:r>
            <a:r>
              <a:rPr lang="en-US" dirty="0">
                <a:solidFill>
                  <a:schemeClr val="tx1"/>
                </a:solidFill>
                <a:latin typeface="Calibri" panose="020F0502020204030204" pitchFamily="34" charset="0"/>
                <a:cs typeface="Calibri" panose="020F0502020204030204" pitchFamily="34" charset="0"/>
              </a:rPr>
              <a:t>and Validation tabs.</a:t>
            </a:r>
          </a:p>
        </p:txBody>
      </p:sp>
      <p:pic>
        <p:nvPicPr>
          <p:cNvPr id="4" name="Audio 3">
            <a:hlinkClick r:id="" action="ppaction://media"/>
            <a:extLst>
              <a:ext uri="{FF2B5EF4-FFF2-40B4-BE49-F238E27FC236}">
                <a16:creationId xmlns:a16="http://schemas.microsoft.com/office/drawing/2014/main" id="{3832FDC3-B86D-4EFC-A979-50D9063588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5597930"/>
      </p:ext>
    </p:extLst>
  </p:cSld>
  <p:clrMapOvr>
    <a:masterClrMapping/>
  </p:clrMapOvr>
  <mc:AlternateContent xmlns:mc="http://schemas.openxmlformats.org/markup-compatibility/2006" xmlns:p14="http://schemas.microsoft.com/office/powerpoint/2010/main">
    <mc:Choice Requires="p14">
      <p:transition p14:dur="0" advTm="46131"/>
    </mc:Choice>
    <mc:Fallback xmlns="">
      <p:transition advTm="4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555374D6-5542-47AA-B513-68DE91D57411}"/>
              </a:ext>
            </a:extLst>
          </p:cNvPr>
          <p:cNvPicPr>
            <a:picLocks noChangeAspect="1"/>
          </p:cNvPicPr>
          <p:nvPr/>
        </p:nvPicPr>
        <p:blipFill>
          <a:blip r:embed="rId5"/>
          <a:srcRect/>
          <a:stretch/>
        </p:blipFill>
        <p:spPr>
          <a:xfrm>
            <a:off x="2462957" y="697425"/>
            <a:ext cx="9729043" cy="616057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B0C81F2-EFBC-4FE2-9CAC-C40EA7554BEE}"/>
              </a:ext>
            </a:extLst>
          </p:cNvPr>
          <p:cNvSpPr>
            <a:spLocks noGrp="1"/>
          </p:cNvSpPr>
          <p:nvPr>
            <p:ph type="title"/>
          </p:nvPr>
        </p:nvSpPr>
        <p:spPr>
          <a:xfrm>
            <a:off x="90359" y="1128408"/>
            <a:ext cx="2947482" cy="4601183"/>
          </a:xfrm>
        </p:spPr>
        <p:txBody>
          <a:bodyPr/>
          <a:lstStyle/>
          <a:p>
            <a:r>
              <a:rPr lang="en-US"/>
              <a:t>Choosing </a:t>
            </a:r>
            <a:br>
              <a:rPr lang="en-US"/>
            </a:br>
            <a:r>
              <a:rPr lang="en-US"/>
              <a:t>a model</a:t>
            </a:r>
            <a:br>
              <a:rPr lang="en-US"/>
            </a:br>
            <a:br>
              <a:rPr lang="en-US"/>
            </a:br>
            <a:r>
              <a:rPr lang="en-US" err="1"/>
              <a:t>Model</a:t>
            </a:r>
            <a:r>
              <a:rPr lang="en-US"/>
              <a:t> comparison</a:t>
            </a:r>
          </a:p>
        </p:txBody>
      </p:sp>
      <p:pic>
        <p:nvPicPr>
          <p:cNvPr id="5" name="Audio 4">
            <a:hlinkClick r:id="" action="ppaction://media"/>
            <a:extLst>
              <a:ext uri="{FF2B5EF4-FFF2-40B4-BE49-F238E27FC236}">
                <a16:creationId xmlns:a16="http://schemas.microsoft.com/office/drawing/2014/main" id="{3187D7E6-56D6-4AB2-8DEA-6AE6AF2893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93911276"/>
      </p:ext>
    </p:extLst>
  </p:cSld>
  <p:clrMapOvr>
    <a:masterClrMapping/>
  </p:clrMapOvr>
  <mc:AlternateContent xmlns:mc="http://schemas.openxmlformats.org/markup-compatibility/2006" xmlns:p14="http://schemas.microsoft.com/office/powerpoint/2010/main">
    <mc:Choice Requires="p14">
      <p:transition p14:dur="0" advTm="37449"/>
    </mc:Choice>
    <mc:Fallback xmlns="">
      <p:transition advTm="37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555374D6-5542-47AA-B513-68DE91D57411}"/>
              </a:ext>
            </a:extLst>
          </p:cNvPr>
          <p:cNvPicPr>
            <a:picLocks noChangeAspect="1"/>
          </p:cNvPicPr>
          <p:nvPr/>
        </p:nvPicPr>
        <p:blipFill>
          <a:blip r:embed="rId5"/>
          <a:srcRect/>
          <a:stretch/>
        </p:blipFill>
        <p:spPr>
          <a:xfrm>
            <a:off x="3549997" y="835378"/>
            <a:ext cx="8181981" cy="518095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B0C81F2-EFBC-4FE2-9CAC-C40EA7554BEE}"/>
              </a:ext>
            </a:extLst>
          </p:cNvPr>
          <p:cNvSpPr>
            <a:spLocks noGrp="1"/>
          </p:cNvSpPr>
          <p:nvPr>
            <p:ph type="title"/>
          </p:nvPr>
        </p:nvSpPr>
        <p:spPr/>
        <p:txBody>
          <a:bodyPr/>
          <a:lstStyle/>
          <a:p>
            <a:r>
              <a:rPr lang="en-US" dirty="0"/>
              <a:t>Choosing a model</a:t>
            </a:r>
            <a:br>
              <a:rPr lang="en-US" dirty="0"/>
            </a:br>
            <a:br>
              <a:rPr lang="en-US" dirty="0"/>
            </a:br>
            <a:r>
              <a:rPr lang="en-US" dirty="0"/>
              <a:t>Validation – </a:t>
            </a:r>
            <a:br>
              <a:rPr lang="en-US" dirty="0"/>
            </a:br>
            <a:r>
              <a:rPr lang="en-US" dirty="0"/>
              <a:t>disaggregated by sex</a:t>
            </a:r>
          </a:p>
        </p:txBody>
      </p:sp>
      <p:pic>
        <p:nvPicPr>
          <p:cNvPr id="3" name="Audio 2">
            <a:hlinkClick r:id="" action="ppaction://media"/>
            <a:extLst>
              <a:ext uri="{FF2B5EF4-FFF2-40B4-BE49-F238E27FC236}">
                <a16:creationId xmlns:a16="http://schemas.microsoft.com/office/drawing/2014/main" id="{EC4EDF43-5C19-4E0E-BD9B-08377F5626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5" name="Oval 4">
            <a:extLst>
              <a:ext uri="{FF2B5EF4-FFF2-40B4-BE49-F238E27FC236}">
                <a16:creationId xmlns:a16="http://schemas.microsoft.com/office/drawing/2014/main" id="{2ADA5F41-B1B0-07CD-3CCB-23CA042D22DC}"/>
              </a:ext>
            </a:extLst>
          </p:cNvPr>
          <p:cNvSpPr/>
          <p:nvPr/>
        </p:nvSpPr>
        <p:spPr>
          <a:xfrm>
            <a:off x="3408482" y="2272313"/>
            <a:ext cx="1011117" cy="4789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062052948"/>
      </p:ext>
    </p:extLst>
  </p:cSld>
  <p:clrMapOvr>
    <a:masterClrMapping/>
  </p:clrMapOvr>
  <mc:AlternateContent xmlns:mc="http://schemas.openxmlformats.org/markup-compatibility/2006" xmlns:p14="http://schemas.microsoft.com/office/powerpoint/2010/main">
    <mc:Choice Requires="p14">
      <p:transition p14:dur="0" advTm="30676"/>
    </mc:Choice>
    <mc:Fallback xmlns="">
      <p:transition advTm="3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823765-DEB7-47E4-B8BE-A62B6B13FBB5}"/>
              </a:ext>
            </a:extLst>
          </p:cNvPr>
          <p:cNvPicPr>
            <a:picLocks noChangeAspect="1"/>
          </p:cNvPicPr>
          <p:nvPr/>
        </p:nvPicPr>
        <p:blipFill>
          <a:blip r:embed="rId5"/>
          <a:srcRect/>
          <a:stretch/>
        </p:blipFill>
        <p:spPr>
          <a:xfrm>
            <a:off x="6172200" y="3076918"/>
            <a:ext cx="5830592" cy="369201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7A369C3-0F7E-4461-814C-01A1D9C3F1D7}"/>
              </a:ext>
            </a:extLst>
          </p:cNvPr>
          <p:cNvSpPr>
            <a:spLocks noGrp="1"/>
          </p:cNvSpPr>
          <p:nvPr>
            <p:ph type="title"/>
          </p:nvPr>
        </p:nvSpPr>
        <p:spPr/>
        <p:txBody>
          <a:bodyPr/>
          <a:lstStyle/>
          <a:p>
            <a:r>
              <a:rPr lang="en-US"/>
              <a:t>Finalizing the incidence estimate</a:t>
            </a:r>
            <a:br>
              <a:rPr lang="en-US"/>
            </a:br>
            <a:endParaRPr lang="en-US"/>
          </a:p>
        </p:txBody>
      </p:sp>
      <p:sp>
        <p:nvSpPr>
          <p:cNvPr id="3" name="Content Placeholder 2">
            <a:extLst>
              <a:ext uri="{FF2B5EF4-FFF2-40B4-BE49-F238E27FC236}">
                <a16:creationId xmlns:a16="http://schemas.microsoft.com/office/drawing/2014/main" id="{7B8B3375-3801-49DF-BD33-AC1EAD64D509}"/>
              </a:ext>
            </a:extLst>
          </p:cNvPr>
          <p:cNvSpPr>
            <a:spLocks noGrp="1"/>
          </p:cNvSpPr>
          <p:nvPr>
            <p:ph idx="1"/>
          </p:nvPr>
        </p:nvSpPr>
        <p:spPr>
          <a:xfrm>
            <a:off x="3586238" y="785024"/>
            <a:ext cx="7929797" cy="5120640"/>
          </a:xfrm>
        </p:spPr>
        <p:txBody>
          <a:bodyPr anchor="t"/>
          <a:lstStyle/>
          <a:p>
            <a:pPr marL="457200" indent="-457200">
              <a:buFont typeface="+mj-lt"/>
              <a:buAutoNum type="arabicPeriod"/>
            </a:pPr>
            <a:r>
              <a:rPr lang="en-US" dirty="0">
                <a:solidFill>
                  <a:schemeClr val="tx1"/>
                </a:solidFill>
                <a:latin typeface="Arial" panose="020B0604020202020204" pitchFamily="34" charset="0"/>
                <a:cs typeface="Arial" panose="020B0604020202020204" pitchFamily="34" charset="0"/>
              </a:rPr>
              <a:t>Perform a </a:t>
            </a:r>
            <a:r>
              <a:rPr lang="en-US" b="1" dirty="0">
                <a:solidFill>
                  <a:schemeClr val="tx1"/>
                </a:solidFill>
                <a:latin typeface="Arial" panose="020B0604020202020204" pitchFamily="34" charset="0"/>
                <a:cs typeface="Arial" panose="020B0604020202020204" pitchFamily="34" charset="0"/>
              </a:rPr>
              <a:t>National run </a:t>
            </a:r>
            <a:r>
              <a:rPr lang="en-US" dirty="0">
                <a:solidFill>
                  <a:schemeClr val="tx1"/>
                </a:solidFill>
                <a:latin typeface="Arial" panose="020B0604020202020204" pitchFamily="34" charset="0"/>
                <a:cs typeface="Arial" panose="020B0604020202020204" pitchFamily="34" charset="0"/>
              </a:rPr>
              <a:t>of your selected model to produce uncertainty bounds</a:t>
            </a:r>
          </a:p>
          <a:p>
            <a:pPr lvl="1"/>
            <a:r>
              <a:rPr lang="en-US" dirty="0">
                <a:solidFill>
                  <a:schemeClr val="tx1"/>
                </a:solidFill>
                <a:latin typeface="Arial" panose="020B0604020202020204" pitchFamily="34" charset="0"/>
                <a:cs typeface="Arial" panose="020B0604020202020204" pitchFamily="34" charset="0"/>
              </a:rPr>
              <a:t>Once complete, graphs show uncertainty bounds, as dashed lines</a:t>
            </a:r>
          </a:p>
          <a:p>
            <a:pPr marL="457200" indent="-457200">
              <a:buFont typeface="+mj-lt"/>
              <a:buAutoNum type="arabicPeriod"/>
            </a:pPr>
            <a:r>
              <a:rPr lang="en-US" dirty="0">
                <a:solidFill>
                  <a:schemeClr val="tx1"/>
                </a:solidFill>
                <a:latin typeface="Arial" panose="020B0604020202020204" pitchFamily="34" charset="0"/>
                <a:cs typeface="Arial" panose="020B0604020202020204" pitchFamily="34" charset="0"/>
              </a:rPr>
              <a:t>Review Model comparison and Validation tabs, to ensure you are satisfied with the selected model.</a:t>
            </a:r>
          </a:p>
          <a:p>
            <a:pPr marL="457200" indent="-457200">
              <a:buFont typeface="+mj-lt"/>
              <a:buAutoNum type="arabicPeriod"/>
            </a:pPr>
            <a:r>
              <a:rPr lang="en-US" dirty="0">
                <a:solidFill>
                  <a:schemeClr val="tx1"/>
                </a:solidFill>
                <a:latin typeface="Arial" panose="020B0604020202020204" pitchFamily="34" charset="0"/>
                <a:cs typeface="Arial" panose="020B0604020202020204" pitchFamily="34" charset="0"/>
              </a:rPr>
              <a:t>Ensure your preferred model is selected and press “Ok”.</a:t>
            </a:r>
          </a:p>
          <a:p>
            <a:pPr marL="457200" indent="-457200">
              <a:buFont typeface="+mj-lt"/>
              <a:buAutoNum type="arabicPeriod"/>
            </a:pPr>
            <a:r>
              <a:rPr lang="en-US" dirty="0">
                <a:solidFill>
                  <a:schemeClr val="tx1"/>
                </a:solidFill>
                <a:latin typeface="Arial" panose="020B0604020202020204" pitchFamily="34" charset="0"/>
                <a:cs typeface="Arial" panose="020B0604020202020204" pitchFamily="34" charset="0"/>
              </a:rPr>
              <a:t>Save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Spectrum file</a:t>
            </a:r>
          </a:p>
          <a:p>
            <a:pPr marL="457200" indent="-457200">
              <a:buFont typeface="+mj-lt"/>
              <a:buAutoNum type="arabicPeriod"/>
            </a:pPr>
            <a:endParaRPr lang="en-US" dirty="0"/>
          </a:p>
        </p:txBody>
      </p:sp>
      <p:sp>
        <p:nvSpPr>
          <p:cNvPr id="24" name="Oval 23">
            <a:extLst>
              <a:ext uri="{FF2B5EF4-FFF2-40B4-BE49-F238E27FC236}">
                <a16:creationId xmlns:a16="http://schemas.microsoft.com/office/drawing/2014/main" id="{4C267B1B-3DE2-4F59-B08F-123932D7F430}"/>
              </a:ext>
            </a:extLst>
          </p:cNvPr>
          <p:cNvSpPr/>
          <p:nvPr/>
        </p:nvSpPr>
        <p:spPr>
          <a:xfrm>
            <a:off x="5785592" y="4456221"/>
            <a:ext cx="365760" cy="365760"/>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1</a:t>
            </a:r>
          </a:p>
        </p:txBody>
      </p:sp>
      <p:sp>
        <p:nvSpPr>
          <p:cNvPr id="25" name="Oval 24">
            <a:extLst>
              <a:ext uri="{FF2B5EF4-FFF2-40B4-BE49-F238E27FC236}">
                <a16:creationId xmlns:a16="http://schemas.microsoft.com/office/drawing/2014/main" id="{3ED26CFF-C09D-491F-A5AE-AA5090CF3E26}"/>
              </a:ext>
            </a:extLst>
          </p:cNvPr>
          <p:cNvSpPr/>
          <p:nvPr/>
        </p:nvSpPr>
        <p:spPr>
          <a:xfrm>
            <a:off x="5730240" y="6445452"/>
            <a:ext cx="365760" cy="365760"/>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3</a:t>
            </a:r>
          </a:p>
        </p:txBody>
      </p:sp>
      <p:sp>
        <p:nvSpPr>
          <p:cNvPr id="29" name="Oval 28">
            <a:extLst>
              <a:ext uri="{FF2B5EF4-FFF2-40B4-BE49-F238E27FC236}">
                <a16:creationId xmlns:a16="http://schemas.microsoft.com/office/drawing/2014/main" id="{FE439A12-8220-422A-A4A4-2A11A2FB7872}"/>
              </a:ext>
            </a:extLst>
          </p:cNvPr>
          <p:cNvSpPr/>
          <p:nvPr/>
        </p:nvSpPr>
        <p:spPr>
          <a:xfrm>
            <a:off x="6608234" y="3405745"/>
            <a:ext cx="365760" cy="365760"/>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2</a:t>
            </a:r>
          </a:p>
        </p:txBody>
      </p:sp>
      <p:pic>
        <p:nvPicPr>
          <p:cNvPr id="30" name="Audio 29">
            <a:hlinkClick r:id="" action="ppaction://media"/>
            <a:extLst>
              <a:ext uri="{FF2B5EF4-FFF2-40B4-BE49-F238E27FC236}">
                <a16:creationId xmlns:a16="http://schemas.microsoft.com/office/drawing/2014/main" id="{C34DD467-E45B-44BD-BB5E-272F4C83CD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5668494"/>
      </p:ext>
    </p:extLst>
  </p:cSld>
  <p:clrMapOvr>
    <a:masterClrMapping/>
  </p:clrMapOvr>
  <mc:AlternateContent xmlns:mc="http://schemas.openxmlformats.org/markup-compatibility/2006" xmlns:p14="http://schemas.microsoft.com/office/powerpoint/2010/main">
    <mc:Choice Requires="p14">
      <p:transition p14:dur="0" advTm="45003"/>
    </mc:Choice>
    <mc:Fallback xmlns="">
      <p:transition advTm="45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DACE3A6E-D357-F297-5885-124F9077FC8A}"/>
              </a:ext>
            </a:extLst>
          </p:cNvPr>
          <p:cNvPicPr>
            <a:picLocks noChangeAspect="1"/>
          </p:cNvPicPr>
          <p:nvPr/>
        </p:nvPicPr>
        <p:blipFill>
          <a:blip r:embed="rId3"/>
          <a:stretch>
            <a:fillRect/>
          </a:stretch>
        </p:blipFill>
        <p:spPr>
          <a:xfrm>
            <a:off x="143434" y="403855"/>
            <a:ext cx="9556377" cy="6286146"/>
          </a:xfrm>
          <a:prstGeom prst="rect">
            <a:avLst/>
          </a:prstGeom>
        </p:spPr>
      </p:pic>
      <p:sp>
        <p:nvSpPr>
          <p:cNvPr id="53" name="TextBox 52">
            <a:extLst>
              <a:ext uri="{FF2B5EF4-FFF2-40B4-BE49-F238E27FC236}">
                <a16:creationId xmlns:a16="http://schemas.microsoft.com/office/drawing/2014/main" id="{8501DF55-BEBF-73F9-4D2A-A43A215E9E63}"/>
              </a:ext>
            </a:extLst>
          </p:cNvPr>
          <p:cNvSpPr txBox="1"/>
          <p:nvPr/>
        </p:nvSpPr>
        <p:spPr>
          <a:xfrm>
            <a:off x="8368196" y="1782840"/>
            <a:ext cx="368037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0000"/>
                </a:solidFill>
                <a:effectLst/>
                <a:latin typeface="Calibri" panose="020F0502020204030204" pitchFamily="34" charset="0"/>
                <a:ea typeface="Cambria" panose="02040503050406030204" pitchFamily="18" charset="0"/>
                <a:cs typeface="Arial" panose="020B0604020202020204" pitchFamily="34" charset="0"/>
              </a:rPr>
              <a:t>Some countries use an alternative incidence model, e.g., AEM or ECDC. Their incidence rates can be directly entered into Spectrum. </a:t>
            </a:r>
          </a:p>
        </p:txBody>
      </p:sp>
    </p:spTree>
    <p:extLst>
      <p:ext uri="{BB962C8B-B14F-4D97-AF65-F5344CB8AC3E}">
        <p14:creationId xmlns:p14="http://schemas.microsoft.com/office/powerpoint/2010/main" val="1411499287"/>
      </p:ext>
    </p:extLst>
  </p:cSld>
  <p:clrMapOvr>
    <a:masterClrMapping/>
  </p:clrMapOvr>
  <mc:AlternateContent xmlns:mc="http://schemas.openxmlformats.org/markup-compatibility/2006" xmlns:p14="http://schemas.microsoft.com/office/powerpoint/2010/main">
    <mc:Choice Requires="p14">
      <p:transition p14:dur="0" advTm="32546"/>
    </mc:Choice>
    <mc:Fallback xmlns="">
      <p:transition advTm="3254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272046" y="181375"/>
            <a:ext cx="11647907" cy="1027240"/>
          </a:xfrm>
        </p:spPr>
        <p:txBody>
          <a:bodyPr>
            <a:normAutofit fontScale="90000"/>
          </a:bodyPr>
          <a:lstStyle/>
          <a:p>
            <a:r>
              <a:rPr lang="en-US" b="1" dirty="0">
                <a:solidFill>
                  <a:srgbClr val="0F33CB"/>
                </a:solidFill>
                <a:latin typeface="Arial" panose="020B0604020202020204" pitchFamily="34" charset="0"/>
                <a:cs typeface="Arial" panose="020B0604020202020204" pitchFamily="34" charset="0"/>
              </a:rPr>
              <a:t>Knowledge of Status: Load estimate from CSAVR in AIM</a:t>
            </a:r>
            <a:endParaRPr lang="en-CH" b="1" dirty="0">
              <a:solidFill>
                <a:srgbClr val="0F33CB"/>
              </a:solidFill>
              <a:latin typeface="Arial" panose="020B060402020202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902942AB-64D5-D53E-B702-87A241499E65}"/>
              </a:ext>
            </a:extLst>
          </p:cNvPr>
          <p:cNvPicPr>
            <a:picLocks noChangeAspect="1"/>
          </p:cNvPicPr>
          <p:nvPr/>
        </p:nvPicPr>
        <p:blipFill rotWithShape="1">
          <a:blip r:embed="rId3"/>
          <a:srcRect l="922" t="937" r="34473" b="68192"/>
          <a:stretch/>
        </p:blipFill>
        <p:spPr>
          <a:xfrm>
            <a:off x="142986" y="1208614"/>
            <a:ext cx="11906026" cy="3055316"/>
          </a:xfrm>
          <a:prstGeom prst="rect">
            <a:avLst/>
          </a:prstGeom>
        </p:spPr>
      </p:pic>
      <p:sp>
        <p:nvSpPr>
          <p:cNvPr id="5" name="TextBox 4">
            <a:extLst>
              <a:ext uri="{FF2B5EF4-FFF2-40B4-BE49-F238E27FC236}">
                <a16:creationId xmlns:a16="http://schemas.microsoft.com/office/drawing/2014/main" id="{332B3B5A-BAD1-1845-B1F4-0A5D29912124}"/>
              </a:ext>
            </a:extLst>
          </p:cNvPr>
          <p:cNvSpPr txBox="1"/>
          <p:nvPr/>
        </p:nvSpPr>
        <p:spPr>
          <a:xfrm>
            <a:off x="561108" y="4429856"/>
            <a:ext cx="11069781" cy="224676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In Program Statistics &gt; Knowledge of Status,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Load the CSAVR-estimated (adult) PLHIV knowing their status.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&amp; Reload every time your incidence estimate (or IRRs by sex) change!</a:t>
            </a:r>
          </a:p>
          <a:p>
            <a:endParaRPr lang="en-CH"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Unless you have reliable numbers straight from program data, that are also compatible with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(i.e., in between) CSAVR-estimated PLHIV and reported ART numbers. </a:t>
            </a:r>
          </a:p>
        </p:txBody>
      </p:sp>
    </p:spTree>
    <p:extLst>
      <p:ext uri="{BB962C8B-B14F-4D97-AF65-F5344CB8AC3E}">
        <p14:creationId xmlns:p14="http://schemas.microsoft.com/office/powerpoint/2010/main" val="3888597682"/>
      </p:ext>
    </p:extLst>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table&#10;&#10;Description automatically generated">
            <a:extLst>
              <a:ext uri="{FF2B5EF4-FFF2-40B4-BE49-F238E27FC236}">
                <a16:creationId xmlns:a16="http://schemas.microsoft.com/office/drawing/2014/main" id="{C6A1B40F-640F-27B4-B6C3-C46AD9985E0B}"/>
              </a:ext>
            </a:extLst>
          </p:cNvPr>
          <p:cNvPicPr>
            <a:picLocks noChangeAspect="1"/>
          </p:cNvPicPr>
          <p:nvPr/>
        </p:nvPicPr>
        <p:blipFill rotWithShape="1">
          <a:blip r:embed="rId3"/>
          <a:srcRect l="452" t="3001" r="35137" b="44331"/>
          <a:stretch/>
        </p:blipFill>
        <p:spPr>
          <a:xfrm>
            <a:off x="0" y="1915886"/>
            <a:ext cx="8948057" cy="4935987"/>
          </a:xfrm>
          <a:prstGeom prst="rect">
            <a:avLst/>
          </a:prstGeom>
        </p:spPr>
      </p:pic>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272046" y="181375"/>
            <a:ext cx="11647907" cy="1027240"/>
          </a:xfrm>
        </p:spPr>
        <p:txBody>
          <a:bodyPr>
            <a:normAutofit fontScale="90000"/>
          </a:bodyPr>
          <a:lstStyle/>
          <a:p>
            <a:r>
              <a:rPr lang="en-US" b="1">
                <a:solidFill>
                  <a:srgbClr val="0F33CB"/>
                </a:solidFill>
                <a:latin typeface="Arial" panose="020B0604020202020204" pitchFamily="34" charset="0"/>
                <a:cs typeface="Arial" panose="020B0604020202020204" pitchFamily="34" charset="0"/>
              </a:rPr>
              <a:t>Import Incidence Rate Ratios (IRRs) by Sex and Age </a:t>
            </a:r>
            <a:br>
              <a:rPr lang="en-US" b="1">
                <a:solidFill>
                  <a:srgbClr val="0F33CB"/>
                </a:solidFill>
                <a:latin typeface="Arial" panose="020B0604020202020204" pitchFamily="34" charset="0"/>
                <a:cs typeface="Arial" panose="020B0604020202020204" pitchFamily="34" charset="0"/>
              </a:rPr>
            </a:br>
            <a:r>
              <a:rPr lang="en-US" b="1">
                <a:solidFill>
                  <a:srgbClr val="0F33CB"/>
                </a:solidFill>
                <a:latin typeface="Arial" panose="020B0604020202020204" pitchFamily="34" charset="0"/>
                <a:cs typeface="Arial" panose="020B0604020202020204" pitchFamily="34" charset="0"/>
              </a:rPr>
              <a:t>from CSAVR into AIM</a:t>
            </a:r>
            <a:endParaRPr lang="en-CH" b="1">
              <a:solidFill>
                <a:srgbClr val="0F33CB"/>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32B3B5A-BAD1-1845-B1F4-0A5D29912124}"/>
              </a:ext>
            </a:extLst>
          </p:cNvPr>
          <p:cNvSpPr txBox="1"/>
          <p:nvPr/>
        </p:nvSpPr>
        <p:spPr>
          <a:xfrm>
            <a:off x="561109" y="4608938"/>
            <a:ext cx="11069781" cy="369332"/>
          </a:xfrm>
          <a:prstGeom prst="rect">
            <a:avLst/>
          </a:prstGeom>
          <a:noFill/>
        </p:spPr>
        <p:txBody>
          <a:bodyPr wrap="square">
            <a:spAutoFit/>
          </a:bodyPr>
          <a:lstStyle/>
          <a:p>
            <a:r>
              <a:rPr lang="en-US">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68D954EA-7E6C-F32F-E125-620BBBDC185C}"/>
              </a:ext>
            </a:extLst>
          </p:cNvPr>
          <p:cNvSpPr txBox="1"/>
          <p:nvPr/>
        </p:nvSpPr>
        <p:spPr>
          <a:xfrm>
            <a:off x="5112327" y="1392340"/>
            <a:ext cx="6807626" cy="1015663"/>
          </a:xfrm>
          <a:prstGeom prst="rect">
            <a:avLst/>
          </a:prstGeom>
          <a:noFill/>
        </p:spPr>
        <p:txBody>
          <a:bodyPr wrap="square">
            <a:spAutoFit/>
          </a:bodyPr>
          <a:lstStyle/>
          <a:p>
            <a:r>
              <a:rPr lang="en-US" sz="2000">
                <a:latin typeface="Arial" panose="020B0604020202020204" pitchFamily="34" charset="0"/>
                <a:cs typeface="Arial" panose="020B0604020202020204" pitchFamily="34" charset="0"/>
              </a:rPr>
              <a:t>If in CSAVR you fitted IRRs by age and/or sex, then in </a:t>
            </a:r>
            <a:r>
              <a:rPr lang="en-US" sz="2000" i="1">
                <a:latin typeface="Arial" panose="020B0604020202020204" pitchFamily="34" charset="0"/>
                <a:cs typeface="Arial" panose="020B0604020202020204" pitchFamily="34" charset="0"/>
              </a:rPr>
              <a:t>AIM</a:t>
            </a:r>
            <a:r>
              <a:rPr lang="en-US" sz="2000">
                <a:latin typeface="Arial" panose="020B0604020202020204" pitchFamily="34" charset="0"/>
                <a:cs typeface="Arial" panose="020B0604020202020204" pitchFamily="34" charset="0"/>
              </a:rPr>
              <a:t> under </a:t>
            </a:r>
            <a:r>
              <a:rPr lang="en-US" sz="2000" i="1">
                <a:latin typeface="Arial" panose="020B0604020202020204" pitchFamily="34" charset="0"/>
                <a:cs typeface="Arial" panose="020B0604020202020204" pitchFamily="34" charset="0"/>
              </a:rPr>
              <a:t>Sex/Age Pattern</a:t>
            </a:r>
            <a:r>
              <a:rPr lang="en-US" sz="2000">
                <a:latin typeface="Arial" panose="020B0604020202020204" pitchFamily="34" charset="0"/>
                <a:cs typeface="Arial" panose="020B0604020202020204" pitchFamily="34" charset="0"/>
              </a:rPr>
              <a:t>, select ‘</a:t>
            </a:r>
            <a:r>
              <a:rPr lang="en-US" sz="2000" b="1" i="1">
                <a:latin typeface="Arial" panose="020B0604020202020204" pitchFamily="34" charset="0"/>
                <a:cs typeface="Arial" panose="020B0604020202020204" pitchFamily="34" charset="0"/>
              </a:rPr>
              <a:t>Pattern from CSAVR’</a:t>
            </a:r>
            <a:r>
              <a:rPr lang="en-US" sz="2000">
                <a:latin typeface="Arial" panose="020B0604020202020204" pitchFamily="34" charset="0"/>
                <a:cs typeface="Arial" panose="020B0604020202020204" pitchFamily="34" charset="0"/>
              </a:rPr>
              <a:t> , so AIM will use the same IRRs (by sex and age) as CSAVR.</a:t>
            </a:r>
            <a:endParaRPr lang="en-CH" sz="200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941A0509-B63A-F45E-B6BD-476127ECC796}"/>
              </a:ext>
            </a:extLst>
          </p:cNvPr>
          <p:cNvSpPr/>
          <p:nvPr/>
        </p:nvSpPr>
        <p:spPr>
          <a:xfrm>
            <a:off x="2315688" y="1907260"/>
            <a:ext cx="1766456" cy="49211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106543429"/>
      </p:ext>
    </p:extLst>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9D7C-BC61-4EF0-8FA7-A31E4D6C8FF4}"/>
              </a:ext>
            </a:extLst>
          </p:cNvPr>
          <p:cNvSpPr>
            <a:spLocks noGrp="1"/>
          </p:cNvSpPr>
          <p:nvPr>
            <p:ph type="title"/>
          </p:nvPr>
        </p:nvSpPr>
        <p:spPr/>
        <p:txBody>
          <a:bodyPr/>
          <a:lstStyle/>
          <a:p>
            <a:r>
              <a:rPr lang="en-US"/>
              <a:t>Basic Steps to update CSAVR: part 1, entering data</a:t>
            </a:r>
          </a:p>
        </p:txBody>
      </p:sp>
      <p:sp>
        <p:nvSpPr>
          <p:cNvPr id="3" name="Content Placeholder 2">
            <a:extLst>
              <a:ext uri="{FF2B5EF4-FFF2-40B4-BE49-F238E27FC236}">
                <a16:creationId xmlns:a16="http://schemas.microsoft.com/office/drawing/2014/main" id="{903A7F5D-9762-42FE-B392-94DF17B5DC6E}"/>
              </a:ext>
            </a:extLst>
          </p:cNvPr>
          <p:cNvSpPr>
            <a:spLocks noGrp="1"/>
          </p:cNvSpPr>
          <p:nvPr>
            <p:ph idx="1"/>
          </p:nvPr>
        </p:nvSpPr>
        <p:spPr>
          <a:xfrm>
            <a:off x="3601487" y="911860"/>
            <a:ext cx="8069813" cy="5120640"/>
          </a:xfrm>
        </p:spPr>
        <p:txBody>
          <a:bodyPr>
            <a:normAutofit fontScale="92500" lnSpcReduction="10000"/>
          </a:bodyPr>
          <a:lstStyle/>
          <a:p>
            <a:pPr marL="457200" indent="-457200">
              <a:buFont typeface="+mj-lt"/>
              <a:buAutoNum type="arabicPeriod"/>
            </a:pPr>
            <a:r>
              <a:rPr lang="en-US" b="1">
                <a:solidFill>
                  <a:schemeClr val="tx1"/>
                </a:solidFill>
                <a:latin typeface="Arial" panose="020B0604020202020204" pitchFamily="34" charset="0"/>
                <a:cs typeface="Arial" panose="020B0604020202020204" pitchFamily="34" charset="0"/>
              </a:rPr>
              <a:t>Open your 2022 Spectrum file </a:t>
            </a:r>
            <a:br>
              <a:rPr lang="en-US" b="1">
                <a:solidFill>
                  <a:schemeClr val="tx1"/>
                </a:solidFill>
                <a:latin typeface="Arial" panose="020B0604020202020204" pitchFamily="34" charset="0"/>
                <a:cs typeface="Arial" panose="020B0604020202020204" pitchFamily="34" charset="0"/>
              </a:rPr>
            </a:br>
            <a:r>
              <a:rPr lang="en-US" b="1">
                <a:solidFill>
                  <a:schemeClr val="tx1"/>
                </a:solidFill>
                <a:latin typeface="Arial" panose="020B0604020202020204" pitchFamily="34" charset="0"/>
                <a:cs typeface="Arial" panose="020B0604020202020204" pitchFamily="34" charset="0"/>
              </a:rPr>
              <a:t>&amp; verify incidence option is set to CSAVR.</a:t>
            </a:r>
          </a:p>
          <a:p>
            <a:pPr marL="457200" indent="-457200">
              <a:buFont typeface="+mj-lt"/>
              <a:buAutoNum type="arabicPeriod"/>
            </a:pPr>
            <a:r>
              <a:rPr lang="en-US" b="1">
                <a:solidFill>
                  <a:schemeClr val="tx1"/>
                </a:solidFill>
                <a:latin typeface="Arial" panose="020B0604020202020204" pitchFamily="34" charset="0"/>
                <a:cs typeface="Arial" panose="020B0604020202020204" pitchFamily="34" charset="0"/>
              </a:rPr>
              <a:t>Update data: </a:t>
            </a:r>
          </a:p>
          <a:p>
            <a:pPr lvl="1"/>
            <a:r>
              <a:rPr lang="en-US" b="1">
                <a:solidFill>
                  <a:schemeClr val="tx1"/>
                </a:solidFill>
                <a:latin typeface="Arial" panose="020B0604020202020204" pitchFamily="34" charset="0"/>
                <a:cs typeface="Arial" panose="020B0604020202020204" pitchFamily="34" charset="0"/>
              </a:rPr>
              <a:t>HIV case diagnoses</a:t>
            </a:r>
          </a:p>
          <a:p>
            <a:pPr lvl="1"/>
            <a:r>
              <a:rPr lang="en-US" b="1">
                <a:solidFill>
                  <a:schemeClr val="tx1"/>
                </a:solidFill>
                <a:latin typeface="Arial" panose="020B0604020202020204" pitchFamily="34" charset="0"/>
                <a:cs typeface="Arial" panose="020B0604020202020204" pitchFamily="34" charset="0"/>
              </a:rPr>
              <a:t>AIDS deaths from Vital Registration</a:t>
            </a:r>
          </a:p>
          <a:p>
            <a:pPr lvl="1"/>
            <a:r>
              <a:rPr lang="en-US" b="1">
                <a:solidFill>
                  <a:schemeClr val="tx1"/>
                </a:solidFill>
                <a:latin typeface="Arial" panose="020B0604020202020204" pitchFamily="34" charset="0"/>
                <a:cs typeface="Arial" panose="020B0604020202020204" pitchFamily="34" charset="0"/>
              </a:rPr>
              <a:t>Optionally, CD4 counts at initial diagnosis</a:t>
            </a:r>
          </a:p>
          <a:p>
            <a:pPr marL="457200" indent="-457200">
              <a:buFont typeface="+mj-lt"/>
              <a:buAutoNum type="arabicPeriod"/>
            </a:pPr>
            <a:r>
              <a:rPr lang="en-US">
                <a:solidFill>
                  <a:schemeClr val="tx1"/>
                </a:solidFill>
                <a:latin typeface="Arial" panose="020B0604020202020204" pitchFamily="34" charset="0"/>
                <a:cs typeface="Arial" panose="020B0604020202020204" pitchFamily="34" charset="0"/>
              </a:rPr>
              <a:t>In Model fitting form, fit 4 statistical models in turn – including Sex/Age Incidence Rate Ratios if case and/or death data had this disaggregation.</a:t>
            </a:r>
          </a:p>
          <a:p>
            <a:pPr marL="457200" indent="-457200">
              <a:buFont typeface="+mj-lt"/>
              <a:buAutoNum type="arabicPeriod"/>
            </a:pPr>
            <a:r>
              <a:rPr lang="en-US">
                <a:solidFill>
                  <a:schemeClr val="tx1"/>
                </a:solidFill>
                <a:latin typeface="Arial" panose="020B0604020202020204" pitchFamily="34" charset="0"/>
                <a:cs typeface="Arial" panose="020B0604020202020204" pitchFamily="34" charset="0"/>
              </a:rPr>
              <a:t>Select the best-fitting model, return to AIM, save the file.</a:t>
            </a:r>
          </a:p>
          <a:p>
            <a:pPr marL="457200" indent="-457200">
              <a:buFont typeface="+mj-lt"/>
              <a:buAutoNum type="arabicPeriod"/>
            </a:pPr>
            <a:r>
              <a:rPr lang="en-US">
                <a:solidFill>
                  <a:schemeClr val="tx1"/>
                </a:solidFill>
                <a:latin typeface="Arial" panose="020B0604020202020204" pitchFamily="34" charset="0"/>
                <a:cs typeface="Arial" panose="020B0604020202020204" pitchFamily="34" charset="0"/>
              </a:rPr>
              <a:t>In Program Statistics &gt; Knowledge of Status, </a:t>
            </a:r>
            <a:br>
              <a:rPr lang="en-US">
                <a:solidFill>
                  <a:schemeClr val="tx1"/>
                </a:solidFill>
                <a:latin typeface="Arial" panose="020B0604020202020204" pitchFamily="34" charset="0"/>
                <a:cs typeface="Arial" panose="020B0604020202020204" pitchFamily="34" charset="0"/>
              </a:rPr>
            </a:br>
            <a:r>
              <a:rPr lang="en-US">
                <a:solidFill>
                  <a:schemeClr val="tx1"/>
                </a:solidFill>
                <a:latin typeface="Arial" panose="020B0604020202020204" pitchFamily="34" charset="0"/>
                <a:cs typeface="Arial" panose="020B0604020202020204" pitchFamily="34" charset="0"/>
              </a:rPr>
              <a:t>Load the CSAVR-estimated numbers of PLHIV knowing their status </a:t>
            </a:r>
            <a:br>
              <a:rPr lang="en-US">
                <a:solidFill>
                  <a:schemeClr val="tx1"/>
                </a:solidFill>
                <a:latin typeface="Arial" panose="020B0604020202020204" pitchFamily="34" charset="0"/>
                <a:cs typeface="Arial" panose="020B0604020202020204" pitchFamily="34" charset="0"/>
              </a:rPr>
            </a:br>
            <a:r>
              <a:rPr lang="en-US">
                <a:solidFill>
                  <a:schemeClr val="tx1"/>
                </a:solidFill>
                <a:latin typeface="Arial" panose="020B0604020202020204" pitchFamily="34" charset="0"/>
                <a:cs typeface="Arial" panose="020B0604020202020204" pitchFamily="34" charset="0"/>
              </a:rPr>
              <a:t>– </a:t>
            </a:r>
            <a:r>
              <a:rPr lang="en-US" i="1">
                <a:solidFill>
                  <a:schemeClr val="tx1"/>
                </a:solidFill>
                <a:latin typeface="Arial" panose="020B0604020202020204" pitchFamily="34" charset="0"/>
                <a:cs typeface="Arial" panose="020B0604020202020204" pitchFamily="34" charset="0"/>
              </a:rPr>
              <a:t>unless</a:t>
            </a:r>
            <a:r>
              <a:rPr lang="en-US">
                <a:solidFill>
                  <a:schemeClr val="tx1"/>
                </a:solidFill>
                <a:latin typeface="Arial" panose="020B0604020202020204" pitchFamily="34" charset="0"/>
                <a:cs typeface="Arial" panose="020B0604020202020204" pitchFamily="34" charset="0"/>
              </a:rPr>
              <a:t> you have reliable numbers straight from program data, that are also compatible with (i.e., in between) CSAVR-estimated PLHIV and ART numbers. </a:t>
            </a:r>
          </a:p>
          <a:p>
            <a:pPr marL="457200" indent="-457200">
              <a:buFont typeface="+mj-lt"/>
              <a:buAutoNum type="arabicPeriod"/>
            </a:pPr>
            <a:r>
              <a:rPr lang="en-US">
                <a:solidFill>
                  <a:schemeClr val="tx1"/>
                </a:solidFill>
                <a:latin typeface="Arial" panose="020B0604020202020204" pitchFamily="34" charset="0"/>
                <a:cs typeface="Arial" panose="020B0604020202020204" pitchFamily="34" charset="0"/>
              </a:rPr>
              <a:t>If CSAVR fitted IRRs by Sex and/or Age, adopt the fitted </a:t>
            </a:r>
            <a:br>
              <a:rPr lang="en-US">
                <a:solidFill>
                  <a:schemeClr val="tx1"/>
                </a:solidFill>
                <a:latin typeface="Arial" panose="020B0604020202020204" pitchFamily="34" charset="0"/>
                <a:cs typeface="Arial" panose="020B0604020202020204" pitchFamily="34" charset="0"/>
              </a:rPr>
            </a:br>
            <a:r>
              <a:rPr lang="en-US">
                <a:solidFill>
                  <a:schemeClr val="tx1"/>
                </a:solidFill>
                <a:latin typeface="Arial" panose="020B0604020202020204" pitchFamily="34" charset="0"/>
                <a:cs typeface="Arial" panose="020B0604020202020204" pitchFamily="34" charset="0"/>
              </a:rPr>
              <a:t>‘pattern from CSAVR’ into AIM.</a:t>
            </a:r>
          </a:p>
        </p:txBody>
      </p:sp>
      <p:pic>
        <p:nvPicPr>
          <p:cNvPr id="5" name="Audio 4">
            <a:hlinkClick r:id="" action="ppaction://media"/>
            <a:extLst>
              <a:ext uri="{FF2B5EF4-FFF2-40B4-BE49-F238E27FC236}">
                <a16:creationId xmlns:a16="http://schemas.microsoft.com/office/drawing/2014/main" id="{2C179BF4-A8A0-40F5-A4C5-118464B95F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3917858"/>
      </p:ext>
    </p:extLst>
  </p:cSld>
  <p:clrMapOvr>
    <a:masterClrMapping/>
  </p:clrMapOvr>
  <mc:AlternateContent xmlns:mc="http://schemas.openxmlformats.org/markup-compatibility/2006" xmlns:p14="http://schemas.microsoft.com/office/powerpoint/2010/main">
    <mc:Choice Requires="p14">
      <p:transition p14:dur="0" advTm="10273"/>
    </mc:Choice>
    <mc:Fallback xmlns="">
      <p:transition advTm="1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DD94E37-154D-4E0E-A879-B6EB466CE2BF}"/>
              </a:ext>
            </a:extLst>
          </p:cNvPr>
          <p:cNvSpPr>
            <a:spLocks noGrp="1"/>
          </p:cNvSpPr>
          <p:nvPr>
            <p:ph type="title"/>
          </p:nvPr>
        </p:nvSpPr>
        <p:spPr>
          <a:xfrm>
            <a:off x="252918" y="1123837"/>
            <a:ext cx="3119311" cy="4601183"/>
          </a:xfrm>
        </p:spPr>
        <p:txBody>
          <a:bodyPr/>
          <a:lstStyle/>
          <a:p>
            <a:r>
              <a:rPr lang="en-US"/>
              <a:t>Open your 2022 Spectrum file</a:t>
            </a:r>
            <a:br>
              <a:rPr lang="en-US"/>
            </a:br>
            <a:br>
              <a:rPr lang="en-US"/>
            </a:br>
            <a:r>
              <a:rPr lang="en-US"/>
              <a:t>Verify </a:t>
            </a:r>
            <a:br>
              <a:rPr lang="en-US"/>
            </a:br>
            <a:r>
              <a:rPr lang="en-US" i="1"/>
              <a:t>Incidence option </a:t>
            </a:r>
            <a:r>
              <a:rPr lang="en-US"/>
              <a:t>is set to CSAVR</a:t>
            </a:r>
          </a:p>
        </p:txBody>
      </p:sp>
      <p:pic>
        <p:nvPicPr>
          <p:cNvPr id="10" name="Content Placeholder 9">
            <a:extLst>
              <a:ext uri="{FF2B5EF4-FFF2-40B4-BE49-F238E27FC236}">
                <a16:creationId xmlns:a16="http://schemas.microsoft.com/office/drawing/2014/main" id="{CF5251D5-CC3C-4B7C-A55D-E4CAAC727051}"/>
              </a:ext>
            </a:extLst>
          </p:cNvPr>
          <p:cNvPicPr>
            <a:picLocks noGrp="1" noChangeAspect="1"/>
          </p:cNvPicPr>
          <p:nvPr>
            <p:ph idx="1"/>
          </p:nvPr>
        </p:nvPicPr>
        <p:blipFill rotWithShape="1">
          <a:blip r:embed="rId5"/>
          <a:srcRect r="30893" b="32439"/>
          <a:stretch/>
        </p:blipFill>
        <p:spPr>
          <a:xfrm>
            <a:off x="3916017" y="406655"/>
            <a:ext cx="7609303" cy="4601157"/>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E15CD777-F3F8-4DB1-B296-9B49F0EC7501}"/>
              </a:ext>
            </a:extLst>
          </p:cNvPr>
          <p:cNvSpPr/>
          <p:nvPr/>
        </p:nvSpPr>
        <p:spPr>
          <a:xfrm>
            <a:off x="3616602" y="2027584"/>
            <a:ext cx="5666545" cy="3451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nSpc>
                <a:spcPct val="150000"/>
              </a:lnSpc>
              <a:buAutoNum type="arabicPeriod"/>
            </a:pPr>
            <a:r>
              <a:rPr lang="en-US" sz="2000">
                <a:solidFill>
                  <a:schemeClr val="tx1"/>
                </a:solidFill>
              </a:rPr>
              <a:t>Open your 2021 Spectrum file </a:t>
            </a:r>
          </a:p>
          <a:p>
            <a:pPr marL="342900" indent="-342900">
              <a:lnSpc>
                <a:spcPct val="150000"/>
              </a:lnSpc>
              <a:buAutoNum type="arabicPeriod"/>
            </a:pPr>
            <a:r>
              <a:rPr lang="en-US" sz="2000">
                <a:solidFill>
                  <a:schemeClr val="tx1"/>
                </a:solidFill>
              </a:rPr>
              <a:t>Select “Modules &gt; AIM”</a:t>
            </a:r>
          </a:p>
          <a:p>
            <a:pPr marL="342900" indent="-342900">
              <a:lnSpc>
                <a:spcPct val="150000"/>
              </a:lnSpc>
              <a:buAutoNum type="arabicPeriod"/>
            </a:pPr>
            <a:r>
              <a:rPr lang="en-US" sz="2000">
                <a:solidFill>
                  <a:schemeClr val="tx1"/>
                </a:solidFill>
              </a:rPr>
              <a:t>Select “Incidence &gt; Incidence options”</a:t>
            </a:r>
          </a:p>
          <a:p>
            <a:pPr marL="342900" indent="-342900">
              <a:lnSpc>
                <a:spcPct val="150000"/>
              </a:lnSpc>
              <a:buAutoNum type="arabicPeriod"/>
            </a:pPr>
            <a:r>
              <a:rPr lang="en-US" sz="2000">
                <a:solidFill>
                  <a:schemeClr val="tx1"/>
                </a:solidFill>
              </a:rPr>
              <a:t>Verify that CSAVR is selected</a:t>
            </a:r>
          </a:p>
        </p:txBody>
      </p:sp>
      <p:cxnSp>
        <p:nvCxnSpPr>
          <p:cNvPr id="18" name="Straight Arrow Connector 17">
            <a:extLst>
              <a:ext uri="{FF2B5EF4-FFF2-40B4-BE49-F238E27FC236}">
                <a16:creationId xmlns:a16="http://schemas.microsoft.com/office/drawing/2014/main" id="{BB33BF78-28AE-4131-B8C8-A355C4DDA947}"/>
              </a:ext>
            </a:extLst>
          </p:cNvPr>
          <p:cNvCxnSpPr>
            <a:cxnSpLocks/>
          </p:cNvCxnSpPr>
          <p:nvPr/>
        </p:nvCxnSpPr>
        <p:spPr>
          <a:xfrm flipV="1">
            <a:off x="6609522" y="1600201"/>
            <a:ext cx="491826" cy="1222512"/>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7CAB8B4-4EAC-4E28-822F-6F84864EBFDA}"/>
              </a:ext>
            </a:extLst>
          </p:cNvPr>
          <p:cNvCxnSpPr>
            <a:cxnSpLocks/>
          </p:cNvCxnSpPr>
          <p:nvPr/>
        </p:nvCxnSpPr>
        <p:spPr>
          <a:xfrm flipV="1">
            <a:off x="8130209" y="2193599"/>
            <a:ext cx="1152938" cy="1086314"/>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0DE5125-82A5-4A23-BC99-6B3F53C2BF12}"/>
              </a:ext>
            </a:extLst>
          </p:cNvPr>
          <p:cNvCxnSpPr>
            <a:cxnSpLocks/>
          </p:cNvCxnSpPr>
          <p:nvPr/>
        </p:nvCxnSpPr>
        <p:spPr>
          <a:xfrm flipH="1">
            <a:off x="6449874" y="3964764"/>
            <a:ext cx="133376" cy="1043048"/>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37" name="Audio 36">
            <a:hlinkClick r:id="" action="ppaction://media"/>
            <a:extLst>
              <a:ext uri="{FF2B5EF4-FFF2-40B4-BE49-F238E27FC236}">
                <a16:creationId xmlns:a16="http://schemas.microsoft.com/office/drawing/2014/main" id="{E0BCD35A-FDC7-4494-95E7-46891EAF0B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2" name="Picture 1">
            <a:extLst>
              <a:ext uri="{FF2B5EF4-FFF2-40B4-BE49-F238E27FC236}">
                <a16:creationId xmlns:a16="http://schemas.microsoft.com/office/drawing/2014/main" id="{F3C0362B-4280-09E6-55C6-B510A2CDCC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9607" y="4660067"/>
            <a:ext cx="8022121" cy="2145687"/>
          </a:xfrm>
          <a:prstGeom prst="rect">
            <a:avLst/>
          </a:prstGeom>
        </p:spPr>
      </p:pic>
    </p:spTree>
    <p:extLst>
      <p:ext uri="{BB962C8B-B14F-4D97-AF65-F5344CB8AC3E}">
        <p14:creationId xmlns:p14="http://schemas.microsoft.com/office/powerpoint/2010/main" val="942081679"/>
      </p:ext>
    </p:extLst>
  </p:cSld>
  <p:clrMapOvr>
    <a:masterClrMapping/>
  </p:clrMapOvr>
  <mc:AlternateContent xmlns:mc="http://schemas.openxmlformats.org/markup-compatibility/2006" xmlns:p14="http://schemas.microsoft.com/office/powerpoint/2010/main">
    <mc:Choice Requires="p14">
      <p:transition p14:dur="0" advTm="32592"/>
    </mc:Choice>
    <mc:Fallback xmlns="">
      <p:transition advTm="32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793CA-BBEB-4658-A31D-5CC74319548A}"/>
              </a:ext>
            </a:extLst>
          </p:cNvPr>
          <p:cNvSpPr>
            <a:spLocks noGrp="1"/>
          </p:cNvSpPr>
          <p:nvPr>
            <p:ph type="title"/>
          </p:nvPr>
        </p:nvSpPr>
        <p:spPr/>
        <p:txBody>
          <a:bodyPr anchor="t"/>
          <a:lstStyle/>
          <a:p>
            <a:r>
              <a:rPr lang="en-US"/>
              <a:t>Enter surveillance data into CSAVR</a:t>
            </a:r>
          </a:p>
        </p:txBody>
      </p:sp>
      <p:pic>
        <p:nvPicPr>
          <p:cNvPr id="5" name="Picture 4">
            <a:extLst>
              <a:ext uri="{FF2B5EF4-FFF2-40B4-BE49-F238E27FC236}">
                <a16:creationId xmlns:a16="http://schemas.microsoft.com/office/drawing/2014/main" id="{977D6C9C-4768-4ABA-BCAD-0DBC69B20E48}"/>
              </a:ext>
            </a:extLst>
          </p:cNvPr>
          <p:cNvPicPr>
            <a:picLocks noChangeAspect="1"/>
          </p:cNvPicPr>
          <p:nvPr/>
        </p:nvPicPr>
        <p:blipFill rotWithShape="1">
          <a:blip r:embed="rId5"/>
          <a:srcRect l="48097" t="20210" r="10426" b="33636"/>
          <a:stretch/>
        </p:blipFill>
        <p:spPr>
          <a:xfrm>
            <a:off x="109728" y="3749040"/>
            <a:ext cx="3196894" cy="2200282"/>
          </a:xfrm>
          <a:prstGeom prst="rect">
            <a:avLst/>
          </a:prstGeom>
          <a:ln w="12700">
            <a:solidFill>
              <a:schemeClr val="tx1"/>
            </a:solidFill>
          </a:ln>
        </p:spPr>
      </p:pic>
      <p:sp>
        <p:nvSpPr>
          <p:cNvPr id="8" name="Content Placeholder 7">
            <a:extLst>
              <a:ext uri="{FF2B5EF4-FFF2-40B4-BE49-F238E27FC236}">
                <a16:creationId xmlns:a16="http://schemas.microsoft.com/office/drawing/2014/main" id="{431C2A3D-434E-4817-95B5-D04BB67ACB2E}"/>
              </a:ext>
            </a:extLst>
          </p:cNvPr>
          <p:cNvSpPr>
            <a:spLocks noGrp="1"/>
          </p:cNvSpPr>
          <p:nvPr>
            <p:ph idx="1"/>
          </p:nvPr>
        </p:nvSpPr>
        <p:spPr>
          <a:xfrm>
            <a:off x="3735011" y="2951018"/>
            <a:ext cx="7936289" cy="3366655"/>
          </a:xfrm>
        </p:spPr>
        <p:txBody>
          <a:bodyPr anchor="b"/>
          <a:lstStyle/>
          <a:p>
            <a:r>
              <a:rPr lang="en-US" b="1">
                <a:solidFill>
                  <a:schemeClr val="tx1"/>
                </a:solidFill>
                <a:latin typeface="Calibri" panose="020F0502020204030204" pitchFamily="34" charset="0"/>
                <a:cs typeface="Calibri" panose="020F0502020204030204" pitchFamily="34" charset="0"/>
              </a:rPr>
              <a:t>AIDS deaths</a:t>
            </a:r>
            <a:endParaRPr lang="en-US">
              <a:solidFill>
                <a:schemeClr val="tx1"/>
              </a:solidFill>
              <a:latin typeface="Calibri" panose="020F0502020204030204" pitchFamily="34" charset="0"/>
              <a:cs typeface="Calibri" panose="020F0502020204030204" pitchFamily="34" charset="0"/>
            </a:endParaRPr>
          </a:p>
          <a:p>
            <a:r>
              <a:rPr lang="en-US" b="1">
                <a:solidFill>
                  <a:schemeClr val="tx1"/>
                </a:solidFill>
                <a:latin typeface="Calibri" panose="020F0502020204030204" pitchFamily="34" charset="0"/>
                <a:cs typeface="Calibri" panose="020F0502020204030204" pitchFamily="34" charset="0"/>
              </a:rPr>
              <a:t>New HIV diagnoses</a:t>
            </a:r>
            <a:endParaRPr lang="en-US">
              <a:solidFill>
                <a:schemeClr val="tx1"/>
              </a:solidFill>
              <a:latin typeface="Calibri" panose="020F0502020204030204" pitchFamily="34" charset="0"/>
              <a:cs typeface="Calibri" panose="020F0502020204030204" pitchFamily="34" charset="0"/>
            </a:endParaRPr>
          </a:p>
          <a:p>
            <a:r>
              <a:rPr lang="en-US">
                <a:solidFill>
                  <a:schemeClr val="tx1"/>
                </a:solidFill>
                <a:latin typeface="Calibri" panose="020F0502020204030204" pitchFamily="34" charset="0"/>
                <a:cs typeface="Calibri" panose="020F0502020204030204" pitchFamily="34" charset="0"/>
              </a:rPr>
              <a:t>Optional: </a:t>
            </a:r>
            <a:r>
              <a:rPr lang="en-US" b="1">
                <a:solidFill>
                  <a:schemeClr val="tx1"/>
                </a:solidFill>
                <a:latin typeface="Calibri" panose="020F0502020204030204" pitchFamily="34" charset="0"/>
                <a:cs typeface="Calibri" panose="020F0502020204030204" pitchFamily="34" charset="0"/>
              </a:rPr>
              <a:t>CD4 count at initial diagnosis</a:t>
            </a:r>
            <a:r>
              <a:rPr lang="en-US">
                <a:solidFill>
                  <a:schemeClr val="tx1"/>
                </a:solidFill>
                <a:latin typeface="Calibri" panose="020F0502020204030204" pitchFamily="34" charset="0"/>
                <a:cs typeface="Calibri" panose="020F0502020204030204" pitchFamily="34" charset="0"/>
              </a:rPr>
              <a:t>.</a:t>
            </a:r>
          </a:p>
          <a:p>
            <a:endParaRPr lang="en-US">
              <a:solidFill>
                <a:schemeClr val="tx1"/>
              </a:solidFill>
              <a:latin typeface="Calibri" panose="020F0502020204030204" pitchFamily="34" charset="0"/>
              <a:cs typeface="Calibri" panose="020F0502020204030204" pitchFamily="34" charset="0"/>
            </a:endParaRPr>
          </a:p>
          <a:p>
            <a:r>
              <a:rPr lang="en-US">
                <a:solidFill>
                  <a:schemeClr val="tx1"/>
                </a:solidFill>
                <a:latin typeface="Calibri" panose="020F0502020204030204" pitchFamily="34" charset="0"/>
                <a:cs typeface="Calibri" panose="020F0502020204030204" pitchFamily="34" charset="0"/>
              </a:rPr>
              <a:t>Enter annual totals (15+ years) &amp; if available by Sex, and by Age &amp; Sex </a:t>
            </a:r>
            <a:br>
              <a:rPr lang="en-US">
                <a:solidFill>
                  <a:schemeClr val="tx1"/>
                </a:solidFill>
                <a:latin typeface="Calibri" panose="020F0502020204030204" pitchFamily="34" charset="0"/>
                <a:cs typeface="Calibri" panose="020F0502020204030204" pitchFamily="34" charset="0"/>
              </a:rPr>
            </a:br>
            <a:r>
              <a:rPr lang="en-US">
                <a:solidFill>
                  <a:schemeClr val="tx1"/>
                </a:solidFill>
                <a:latin typeface="Calibri" panose="020F0502020204030204" pitchFamily="34" charset="0"/>
                <a:cs typeface="Calibri" panose="020F0502020204030204" pitchFamily="34" charset="0"/>
              </a:rPr>
              <a:t>– for years (nearly) complete relative to annual total.</a:t>
            </a:r>
          </a:p>
          <a:p>
            <a:r>
              <a:rPr lang="en-US">
                <a:solidFill>
                  <a:schemeClr val="tx1"/>
                </a:solidFill>
                <a:latin typeface="Calibri" panose="020F0502020204030204" pitchFamily="34" charset="0"/>
                <a:cs typeface="Calibri" panose="020F0502020204030204" pitchFamily="34" charset="0"/>
              </a:rPr>
              <a:t>Enter zeroes only if a </a:t>
            </a:r>
            <a:r>
              <a:rPr lang="en-US" i="1">
                <a:solidFill>
                  <a:schemeClr val="tx1"/>
                </a:solidFill>
                <a:latin typeface="Calibri" panose="020F0502020204030204" pitchFamily="34" charset="0"/>
                <a:cs typeface="Calibri" panose="020F0502020204030204" pitchFamily="34" charset="0"/>
              </a:rPr>
              <a:t>recorded number </a:t>
            </a:r>
            <a:r>
              <a:rPr lang="en-US">
                <a:solidFill>
                  <a:schemeClr val="tx1"/>
                </a:solidFill>
                <a:latin typeface="Calibri" panose="020F0502020204030204" pitchFamily="34" charset="0"/>
                <a:cs typeface="Calibri" panose="020F0502020204030204" pitchFamily="34" charset="0"/>
              </a:rPr>
              <a:t>was 0.</a:t>
            </a:r>
          </a:p>
          <a:p>
            <a:r>
              <a:rPr lang="en-US">
                <a:solidFill>
                  <a:schemeClr val="tx1"/>
                </a:solidFill>
                <a:latin typeface="Calibri" panose="020F0502020204030204" pitchFamily="34" charset="0"/>
                <a:cs typeface="Calibri" panose="020F0502020204030204" pitchFamily="34" charset="0"/>
              </a:rPr>
              <a:t>Press “OK” to accept your data and leave the form</a:t>
            </a:r>
          </a:p>
        </p:txBody>
      </p:sp>
      <p:pic>
        <p:nvPicPr>
          <p:cNvPr id="3" name="Audio 2">
            <a:hlinkClick r:id="" action="ppaction://media"/>
            <a:extLst>
              <a:ext uri="{FF2B5EF4-FFF2-40B4-BE49-F238E27FC236}">
                <a16:creationId xmlns:a16="http://schemas.microsoft.com/office/drawing/2014/main" id="{99675D55-02E6-48A4-AEDA-26EE4B1E69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56094828-0306-4D75-4EB5-7F129243A588}"/>
              </a:ext>
            </a:extLst>
          </p:cNvPr>
          <p:cNvPicPr>
            <a:picLocks noChangeAspect="1"/>
          </p:cNvPicPr>
          <p:nvPr/>
        </p:nvPicPr>
        <p:blipFill rotWithShape="1">
          <a:blip r:embed="rId7"/>
          <a:srcRect l="1099" t="2384" r="47232" b="66395"/>
          <a:stretch/>
        </p:blipFill>
        <p:spPr>
          <a:xfrm>
            <a:off x="3477986" y="123381"/>
            <a:ext cx="8714014" cy="2827637"/>
          </a:xfrm>
          <a:prstGeom prst="rect">
            <a:avLst/>
          </a:prstGeom>
        </p:spPr>
      </p:pic>
    </p:spTree>
    <p:extLst>
      <p:ext uri="{BB962C8B-B14F-4D97-AF65-F5344CB8AC3E}">
        <p14:creationId xmlns:p14="http://schemas.microsoft.com/office/powerpoint/2010/main" val="2573062283"/>
      </p:ext>
    </p:extLst>
  </p:cSld>
  <p:clrMapOvr>
    <a:masterClrMapping/>
  </p:clrMapOvr>
  <mc:AlternateContent xmlns:mc="http://schemas.openxmlformats.org/markup-compatibility/2006" xmlns:p14="http://schemas.microsoft.com/office/powerpoint/2010/main">
    <mc:Choice Requires="p14">
      <p:transition p14:dur="0" advTm="75772"/>
    </mc:Choice>
    <mc:Fallback xmlns="">
      <p:transition advTm="75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431798" y="92075"/>
            <a:ext cx="10236202" cy="1292225"/>
          </a:xfrm>
        </p:spPr>
        <p:txBody>
          <a:bodyPr>
            <a:normAutofit/>
          </a:bodyPr>
          <a:lstStyle/>
          <a:p>
            <a:r>
              <a:rPr lang="en-US" b="1">
                <a:solidFill>
                  <a:srgbClr val="0F33CB"/>
                </a:solidFill>
                <a:latin typeface="Arial" panose="020B0604020202020204" pitchFamily="34" charset="0"/>
                <a:cs typeface="Arial" panose="020B0604020202020204" pitchFamily="34" charset="0"/>
              </a:rPr>
              <a:t>Which indicators to fit in CSAVR?</a:t>
            </a:r>
            <a:endParaRPr lang="en-CH" b="1">
              <a:solidFill>
                <a:srgbClr val="0F33CB"/>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80A27A-B45C-407A-8CCF-D944529C2B3F}"/>
              </a:ext>
            </a:extLst>
          </p:cNvPr>
          <p:cNvSpPr txBox="1"/>
          <p:nvPr/>
        </p:nvSpPr>
        <p:spPr>
          <a:xfrm>
            <a:off x="546373" y="4734600"/>
            <a:ext cx="11390471" cy="2031325"/>
          </a:xfrm>
          <a:prstGeom prst="rect">
            <a:avLst/>
          </a:prstGeom>
          <a:noFill/>
        </p:spPr>
        <p:txBody>
          <a:bodyPr wrap="square">
            <a:spAutoFit/>
          </a:bodyPr>
          <a:lstStyle/>
          <a:p>
            <a:r>
              <a:rPr lang="en-US">
                <a:solidFill>
                  <a:schemeClr val="tx1"/>
                </a:solidFill>
                <a:latin typeface="Calibri" panose="020F0502020204030204" pitchFamily="34" charset="0"/>
                <a:cs typeface="Calibri" panose="020F0502020204030204" pitchFamily="34" charset="0"/>
              </a:rPr>
              <a:t>To</a:t>
            </a:r>
            <a:r>
              <a:rPr lang="en-US" b="1">
                <a:solidFill>
                  <a:schemeClr val="tx1"/>
                </a:solidFill>
                <a:latin typeface="Calibri" panose="020F0502020204030204" pitchFamily="34" charset="0"/>
                <a:cs typeface="Calibri" panose="020F0502020204030204" pitchFamily="34" charset="0"/>
              </a:rPr>
              <a:t> publish a CSAVR-based historic incidence trend</a:t>
            </a:r>
            <a:r>
              <a:rPr lang="en-US">
                <a:solidFill>
                  <a:schemeClr val="tx1"/>
                </a:solidFill>
                <a:latin typeface="Calibri" panose="020F0502020204030204" pitchFamily="34" charset="0"/>
                <a:cs typeface="Calibri" panose="020F0502020204030204" pitchFamily="34" charset="0"/>
              </a:rPr>
              <a:t>, UNAIDS requires:</a:t>
            </a:r>
            <a:br>
              <a:rPr lang="en-US">
                <a:solidFill>
                  <a:schemeClr val="tx1"/>
                </a:solidFill>
                <a:latin typeface="Calibri" panose="020F0502020204030204" pitchFamily="34" charset="0"/>
                <a:cs typeface="Calibri" panose="020F0502020204030204" pitchFamily="34" charset="0"/>
              </a:rPr>
            </a:br>
            <a:endParaRPr lang="en-US">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a:solidFill>
                  <a:schemeClr val="tx1"/>
                </a:solidFill>
                <a:latin typeface="Calibri" panose="020F0502020204030204" pitchFamily="34" charset="0"/>
                <a:cs typeface="Calibri" panose="020F0502020204030204" pitchFamily="34" charset="0"/>
              </a:rPr>
              <a:t>8 years of Deaths</a:t>
            </a:r>
            <a:r>
              <a:rPr lang="en-US">
                <a:solidFill>
                  <a:schemeClr val="tx1"/>
                </a:solidFill>
                <a:latin typeface="Calibri" panose="020F0502020204030204" pitchFamily="34" charset="0"/>
                <a:cs typeface="Calibri" panose="020F0502020204030204" pitchFamily="34" charset="0"/>
              </a:rPr>
              <a:t> data AND</a:t>
            </a:r>
            <a:r>
              <a:rPr lang="en-US">
                <a:latin typeface="Calibri" panose="020F0502020204030204" pitchFamily="34" charset="0"/>
                <a:cs typeface="Calibri" panose="020F0502020204030204" pitchFamily="34" charset="0"/>
              </a:rPr>
              <a:t> </a:t>
            </a:r>
            <a:r>
              <a:rPr lang="en-US">
                <a:solidFill>
                  <a:schemeClr val="tx1"/>
                </a:solidFill>
                <a:latin typeface="Calibri" panose="020F0502020204030204" pitchFamily="34" charset="0"/>
                <a:cs typeface="Calibri" panose="020F0502020204030204" pitchFamily="34" charset="0"/>
              </a:rPr>
              <a:t>8 years of </a:t>
            </a:r>
            <a:r>
              <a:rPr lang="en-US" b="1">
                <a:solidFill>
                  <a:schemeClr val="tx1"/>
                </a:solidFill>
                <a:latin typeface="Calibri" panose="020F0502020204030204" pitchFamily="34" charset="0"/>
                <a:cs typeface="Calibri" panose="020F0502020204030204" pitchFamily="34" charset="0"/>
              </a:rPr>
              <a:t>Case diagnoses </a:t>
            </a:r>
          </a:p>
          <a:p>
            <a:pPr marL="742950" lvl="1" indent="-285750">
              <a:buFont typeface="Arial" panose="020B0604020202020204" pitchFamily="34" charset="0"/>
              <a:buChar char="•"/>
            </a:pPr>
            <a:r>
              <a:rPr lang="en-US">
                <a:latin typeface="Calibri" panose="020F0502020204030204" pitchFamily="34" charset="0"/>
                <a:cs typeface="Calibri" panose="020F0502020204030204" pitchFamily="34" charset="0"/>
              </a:rPr>
              <a:t>Death data classified by IHME as medium or good-quality (groups 2A and 2B), not poor quality (group 2C)</a:t>
            </a:r>
            <a:br>
              <a:rPr lang="en-US">
                <a:latin typeface="Calibri" panose="020F0502020204030204" pitchFamily="34" charset="0"/>
                <a:cs typeface="Calibri" panose="020F0502020204030204" pitchFamily="34" charset="0"/>
              </a:rPr>
            </a:br>
            <a:endParaRPr lang="en-US">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solidFill>
                  <a:schemeClr val="tx1"/>
                </a:solidFill>
                <a:latin typeface="Calibri" panose="020F0502020204030204" pitchFamily="34" charset="0"/>
                <a:cs typeface="Calibri" panose="020F0502020204030204" pitchFamily="34" charset="0"/>
              </a:rPr>
              <a:t>Both cases &amp; deaths within 1990-2022</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Spectrum file covering the full </a:t>
            </a:r>
            <a:r>
              <a:rPr lang="en-US" i="1">
                <a:latin typeface="Calibri" panose="020F0502020204030204" pitchFamily="34" charset="0"/>
                <a:cs typeface="Calibri" panose="020F0502020204030204" pitchFamily="34" charset="0"/>
              </a:rPr>
              <a:t>‘de facto’ </a:t>
            </a:r>
            <a:r>
              <a:rPr lang="en-US">
                <a:latin typeface="Calibri" panose="020F0502020204030204" pitchFamily="34" charset="0"/>
                <a:cs typeface="Calibri" panose="020F0502020204030204" pitchFamily="34" charset="0"/>
              </a:rPr>
              <a:t>population: all residents including non-nationals.</a:t>
            </a:r>
            <a:endParaRPr lang="en-US">
              <a:solidFill>
                <a:schemeClr val="tx1"/>
              </a:solidFill>
              <a:latin typeface="Calibri" panose="020F0502020204030204" pitchFamily="34" charset="0"/>
              <a:cs typeface="Calibri" panose="020F0502020204030204" pitchFamily="34" charset="0"/>
            </a:endParaRPr>
          </a:p>
        </p:txBody>
      </p:sp>
      <p:graphicFrame>
        <p:nvGraphicFramePr>
          <p:cNvPr id="7" name="Table 7">
            <a:extLst>
              <a:ext uri="{FF2B5EF4-FFF2-40B4-BE49-F238E27FC236}">
                <a16:creationId xmlns:a16="http://schemas.microsoft.com/office/drawing/2014/main" id="{D5882BAF-9DC5-D803-473F-BC91410BE7F2}"/>
              </a:ext>
            </a:extLst>
          </p:cNvPr>
          <p:cNvGraphicFramePr>
            <a:graphicFrameLocks noGrp="1"/>
          </p:cNvGraphicFramePr>
          <p:nvPr>
            <p:extLst>
              <p:ext uri="{D42A27DB-BD31-4B8C-83A1-F6EECF244321}">
                <p14:modId xmlns:p14="http://schemas.microsoft.com/office/powerpoint/2010/main" val="1609874611"/>
              </p:ext>
            </p:extLst>
          </p:nvPr>
        </p:nvGraphicFramePr>
        <p:xfrm>
          <a:off x="243607" y="1236056"/>
          <a:ext cx="11693237" cy="3108960"/>
        </p:xfrm>
        <a:graphic>
          <a:graphicData uri="http://schemas.openxmlformats.org/drawingml/2006/table">
            <a:tbl>
              <a:tblPr firstRow="1" bandRow="1">
                <a:tableStyleId>{5C22544A-7EE6-4342-B048-85BDC9FD1C3A}</a:tableStyleId>
              </a:tblPr>
              <a:tblGrid>
                <a:gridCol w="1328942">
                  <a:extLst>
                    <a:ext uri="{9D8B030D-6E8A-4147-A177-3AD203B41FA5}">
                      <a16:colId xmlns:a16="http://schemas.microsoft.com/office/drawing/2014/main" val="3856925654"/>
                    </a:ext>
                  </a:extLst>
                </a:gridCol>
                <a:gridCol w="687135">
                  <a:extLst>
                    <a:ext uri="{9D8B030D-6E8A-4147-A177-3AD203B41FA5}">
                      <a16:colId xmlns:a16="http://schemas.microsoft.com/office/drawing/2014/main" val="191684811"/>
                    </a:ext>
                  </a:extLst>
                </a:gridCol>
                <a:gridCol w="2906013">
                  <a:extLst>
                    <a:ext uri="{9D8B030D-6E8A-4147-A177-3AD203B41FA5}">
                      <a16:colId xmlns:a16="http://schemas.microsoft.com/office/drawing/2014/main" val="1315505541"/>
                    </a:ext>
                  </a:extLst>
                </a:gridCol>
                <a:gridCol w="6771147">
                  <a:extLst>
                    <a:ext uri="{9D8B030D-6E8A-4147-A177-3AD203B41FA5}">
                      <a16:colId xmlns:a16="http://schemas.microsoft.com/office/drawing/2014/main" val="4126073755"/>
                    </a:ext>
                  </a:extLst>
                </a:gridCol>
              </a:tblGrid>
              <a:tr h="370840">
                <a:tc>
                  <a:txBody>
                    <a:bodyPr/>
                    <a:lstStyle/>
                    <a:p>
                      <a:r>
                        <a:rPr lang="en-US">
                          <a:latin typeface="Calibri" panose="020F0502020204030204" pitchFamily="34" charset="0"/>
                          <a:cs typeface="Calibri" panose="020F0502020204030204" pitchFamily="34" charset="0"/>
                        </a:rPr>
                        <a:t>Indicator</a:t>
                      </a:r>
                      <a:endParaRPr lang="en-CH">
                        <a:latin typeface="Calibri" panose="020F0502020204030204" pitchFamily="34" charset="0"/>
                        <a:cs typeface="Calibri" panose="020F0502020204030204" pitchFamily="34" charset="0"/>
                      </a:endParaRPr>
                    </a:p>
                  </a:txBody>
                  <a:tcPr anchor="ctr"/>
                </a:tc>
                <a:tc>
                  <a:txBody>
                    <a:bodyPr/>
                    <a:lstStyle/>
                    <a:p>
                      <a:r>
                        <a:rPr lang="en-US">
                          <a:latin typeface="Calibri" panose="020F0502020204030204" pitchFamily="34" charset="0"/>
                          <a:cs typeface="Calibri" panose="020F0502020204030204" pitchFamily="34" charset="0"/>
                        </a:rPr>
                        <a:t>Required?</a:t>
                      </a:r>
                      <a:endParaRPr lang="en-CH">
                        <a:latin typeface="Calibri" panose="020F0502020204030204" pitchFamily="34" charset="0"/>
                        <a:cs typeface="Calibri" panose="020F0502020204030204" pitchFamily="34" charset="0"/>
                      </a:endParaRPr>
                    </a:p>
                  </a:txBody>
                  <a:tcPr anchor="ctr"/>
                </a:tc>
                <a:tc>
                  <a:txBody>
                    <a:bodyPr/>
                    <a:lstStyle/>
                    <a:p>
                      <a:r>
                        <a:rPr lang="en-US">
                          <a:latin typeface="Calibri" panose="020F0502020204030204" pitchFamily="34" charset="0"/>
                          <a:cs typeface="Calibri" panose="020F0502020204030204" pitchFamily="34" charset="0"/>
                        </a:rPr>
                        <a:t>Function</a:t>
                      </a:r>
                      <a:endParaRPr lang="en-CH">
                        <a:latin typeface="Calibri" panose="020F0502020204030204" pitchFamily="34" charset="0"/>
                        <a:cs typeface="Calibri" panose="020F0502020204030204" pitchFamily="34" charset="0"/>
                      </a:endParaRPr>
                    </a:p>
                  </a:txBody>
                  <a:tcPr anchor="ctr"/>
                </a:tc>
                <a:tc>
                  <a:txBody>
                    <a:bodyPr/>
                    <a:lstStyle/>
                    <a:p>
                      <a:r>
                        <a:rPr lang="en-US">
                          <a:latin typeface="Calibri" panose="020F0502020204030204" pitchFamily="34" charset="0"/>
                          <a:cs typeface="Calibri" panose="020F0502020204030204" pitchFamily="34" charset="0"/>
                        </a:rPr>
                        <a:t>Data requirements</a:t>
                      </a:r>
                      <a:endParaRPr lang="en-CH">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391311330"/>
                  </a:ext>
                </a:extLst>
              </a:tr>
              <a:tr h="370840">
                <a:tc>
                  <a:txBody>
                    <a:bodyPr/>
                    <a:lstStyle/>
                    <a:p>
                      <a:r>
                        <a:rPr lang="en-US" b="1">
                          <a:latin typeface="Calibri" panose="020F0502020204030204" pitchFamily="34" charset="0"/>
                          <a:cs typeface="Calibri" panose="020F0502020204030204" pitchFamily="34" charset="0"/>
                        </a:rPr>
                        <a:t>AIDS deaths</a:t>
                      </a:r>
                      <a:endParaRPr lang="en-CH" b="1">
                        <a:latin typeface="Calibri" panose="020F0502020204030204" pitchFamily="34" charset="0"/>
                        <a:cs typeface="Calibri" panose="020F0502020204030204" pitchFamily="34" charset="0"/>
                      </a:endParaRPr>
                    </a:p>
                  </a:txBody>
                  <a:tcPr anchor="ctr"/>
                </a:tc>
                <a:tc>
                  <a:txBody>
                    <a:bodyPr/>
                    <a:lstStyle/>
                    <a:p>
                      <a:r>
                        <a:rPr lang="en-US" b="1">
                          <a:latin typeface="Calibri" panose="020F0502020204030204" pitchFamily="34" charset="0"/>
                          <a:cs typeface="Calibri" panose="020F0502020204030204" pitchFamily="34" charset="0"/>
                        </a:rPr>
                        <a:t>Yes</a:t>
                      </a:r>
                      <a:endParaRPr lang="en-CH" b="1">
                        <a:latin typeface="Calibri" panose="020F0502020204030204" pitchFamily="34" charset="0"/>
                        <a:cs typeface="Calibri" panose="020F0502020204030204" pitchFamily="34" charset="0"/>
                      </a:endParaRPr>
                    </a:p>
                  </a:txBody>
                  <a:tcPr anchor="ctr"/>
                </a:tc>
                <a:tc>
                  <a:txBody>
                    <a:bodyPr/>
                    <a:lstStyle/>
                    <a:p>
                      <a:r>
                        <a:rPr lang="en-US" b="1">
                          <a:latin typeface="Calibri" panose="020F0502020204030204" pitchFamily="34" charset="0"/>
                          <a:cs typeface="Calibri" panose="020F0502020204030204" pitchFamily="34" charset="0"/>
                        </a:rPr>
                        <a:t>Basis for estimating </a:t>
                      </a:r>
                      <a:br>
                        <a:rPr lang="en-US" b="1">
                          <a:latin typeface="Calibri" panose="020F0502020204030204" pitchFamily="34" charset="0"/>
                          <a:cs typeface="Calibri" panose="020F0502020204030204" pitchFamily="34" charset="0"/>
                        </a:rPr>
                      </a:br>
                      <a:r>
                        <a:rPr lang="en-US" b="1">
                          <a:latin typeface="Calibri" panose="020F0502020204030204" pitchFamily="34" charset="0"/>
                          <a:cs typeface="Calibri" panose="020F0502020204030204" pitchFamily="34" charset="0"/>
                        </a:rPr>
                        <a:t>the epidemic level</a:t>
                      </a:r>
                      <a:endParaRPr lang="en-CH" b="1">
                        <a:latin typeface="Calibri" panose="020F0502020204030204" pitchFamily="34" charset="0"/>
                        <a:cs typeface="Calibri" panose="020F0502020204030204" pitchFamily="34" charset="0"/>
                      </a:endParaRPr>
                    </a:p>
                  </a:txBody>
                  <a:tcPr anchor="ctr"/>
                </a:tc>
                <a:tc>
                  <a:txBody>
                    <a:bodyPr/>
                    <a:lstStyle/>
                    <a:p>
                      <a:r>
                        <a:rPr lang="en-US">
                          <a:latin typeface="Calibri" panose="020F0502020204030204" pitchFamily="34" charset="0"/>
                          <a:cs typeface="Calibri" panose="020F0502020204030204" pitchFamily="34" charset="0"/>
                        </a:rPr>
                        <a:t>If possible, include (add) </a:t>
                      </a:r>
                      <a:r>
                        <a:rPr lang="en-US" b="0">
                          <a:latin typeface="Calibri" panose="020F0502020204030204" pitchFamily="34" charset="0"/>
                          <a:cs typeface="Calibri" panose="020F0502020204030204" pitchFamily="34" charset="0"/>
                        </a:rPr>
                        <a:t>deaths misclassified to other (non-HIV) causes </a:t>
                      </a:r>
                      <a:r>
                        <a:rPr lang="en-US">
                          <a:latin typeface="Calibri" panose="020F0502020204030204" pitchFamily="34" charset="0"/>
                          <a:cs typeface="Calibri" panose="020F0502020204030204" pitchFamily="34" charset="0"/>
                          <a:sym typeface="Wingdings" panose="05000000000000000000" pitchFamily="2" charset="2"/>
                        </a:rPr>
                        <a:t>(next slides)</a:t>
                      </a:r>
                      <a:endParaRPr lang="en-CH">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595363537"/>
                  </a:ext>
                </a:extLst>
              </a:tr>
              <a:tr h="370840">
                <a:tc>
                  <a:txBody>
                    <a:bodyPr/>
                    <a:lstStyle/>
                    <a:p>
                      <a:r>
                        <a:rPr lang="en-US">
                          <a:latin typeface="Calibri" panose="020F0502020204030204" pitchFamily="34" charset="0"/>
                          <a:cs typeface="Calibri" panose="020F0502020204030204" pitchFamily="34" charset="0"/>
                        </a:rPr>
                        <a:t>New HIV diagnoses</a:t>
                      </a:r>
                      <a:endParaRPr lang="en-CH">
                        <a:latin typeface="Calibri" panose="020F0502020204030204" pitchFamily="34" charset="0"/>
                        <a:cs typeface="Calibri" panose="020F0502020204030204" pitchFamily="34" charset="0"/>
                      </a:endParaRPr>
                    </a:p>
                  </a:txBody>
                  <a:tcPr anchor="ctr"/>
                </a:tc>
                <a:tc>
                  <a:txBody>
                    <a:bodyPr/>
                    <a:lstStyle/>
                    <a:p>
                      <a:r>
                        <a:rPr lang="en-US">
                          <a:latin typeface="Calibri" panose="020F0502020204030204" pitchFamily="34" charset="0"/>
                          <a:cs typeface="Calibri" panose="020F0502020204030204" pitchFamily="34" charset="0"/>
                        </a:rPr>
                        <a:t>Yes</a:t>
                      </a:r>
                      <a:endParaRPr lang="en-CH">
                        <a:latin typeface="Calibri" panose="020F0502020204030204" pitchFamily="34" charset="0"/>
                        <a:cs typeface="Calibri" panose="020F0502020204030204" pitchFamily="34" charset="0"/>
                      </a:endParaRPr>
                    </a:p>
                  </a:txBody>
                  <a:tcPr anchor="ctr"/>
                </a:tc>
                <a:tc>
                  <a:txBody>
                    <a:bodyPr/>
                    <a:lstStyle/>
                    <a:p>
                      <a:r>
                        <a:rPr lang="en-US">
                          <a:latin typeface="Calibri" panose="020F0502020204030204" pitchFamily="34" charset="0"/>
                          <a:cs typeface="Calibri" panose="020F0502020204030204" pitchFamily="34" charset="0"/>
                        </a:rPr>
                        <a:t>Informs Knowledge of Status and, for recent years,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incidence </a:t>
                      </a:r>
                      <a:endParaRPr lang="en-CH">
                        <a:latin typeface="Calibri" panose="020F0502020204030204" pitchFamily="34" charset="0"/>
                        <a:cs typeface="Calibri" panose="020F0502020204030204" pitchFamily="34" charset="0"/>
                      </a:endParaRPr>
                    </a:p>
                  </a:txBody>
                  <a:tcPr anchor="ctr"/>
                </a:tc>
                <a:tc>
                  <a:txBody>
                    <a:bodyPr/>
                    <a:lstStyle/>
                    <a:p>
                      <a:r>
                        <a:rPr lang="en-US">
                          <a:latin typeface="Calibri" panose="020F0502020204030204" pitchFamily="34" charset="0"/>
                          <a:cs typeface="Calibri" panose="020F0502020204030204" pitchFamily="34" charset="0"/>
                        </a:rPr>
                        <a:t>Count </a:t>
                      </a:r>
                      <a:r>
                        <a:rPr lang="en-US">
                          <a:solidFill>
                            <a:schemeClr val="tx1"/>
                          </a:solidFill>
                          <a:latin typeface="Calibri" panose="020F0502020204030204" pitchFamily="34" charset="0"/>
                          <a:cs typeface="Calibri" panose="020F0502020204030204" pitchFamily="34" charset="0"/>
                        </a:rPr>
                        <a:t>every </a:t>
                      </a:r>
                      <a:r>
                        <a:rPr lang="en-US" i="1">
                          <a:solidFill>
                            <a:schemeClr val="tx1"/>
                          </a:solidFill>
                          <a:latin typeface="Calibri" panose="020F0502020204030204" pitchFamily="34" charset="0"/>
                          <a:cs typeface="Calibri" panose="020F0502020204030204" pitchFamily="34" charset="0"/>
                        </a:rPr>
                        <a:t>first-time</a:t>
                      </a:r>
                      <a:r>
                        <a:rPr lang="en-US">
                          <a:solidFill>
                            <a:schemeClr val="tx1"/>
                          </a:solidFill>
                          <a:latin typeface="Calibri" panose="020F0502020204030204" pitchFamily="34" charset="0"/>
                          <a:cs typeface="Calibri" panose="020F0502020204030204" pitchFamily="34" charset="0"/>
                        </a:rPr>
                        <a:t> diagnosis in the country </a:t>
                      </a:r>
                      <a:r>
                        <a:rPr lang="en-US" i="1">
                          <a:solidFill>
                            <a:schemeClr val="tx1"/>
                          </a:solidFill>
                          <a:latin typeface="Calibri" panose="020F0502020204030204" pitchFamily="34" charset="0"/>
                          <a:cs typeface="Calibri" panose="020F0502020204030204" pitchFamily="34" charset="0"/>
                        </a:rPr>
                        <a:t>once </a:t>
                      </a:r>
                      <a:br>
                        <a:rPr lang="en-US" i="1">
                          <a:solidFill>
                            <a:schemeClr val="tx1"/>
                          </a:solidFill>
                          <a:latin typeface="Calibri" panose="020F0502020204030204" pitchFamily="34" charset="0"/>
                          <a:cs typeface="Calibri" panose="020F0502020204030204" pitchFamily="34" charset="0"/>
                        </a:rPr>
                      </a:br>
                      <a:r>
                        <a:rPr lang="en-US">
                          <a:solidFill>
                            <a:schemeClr val="tx1"/>
                          </a:solidFill>
                          <a:latin typeface="Calibri" panose="020F0502020204030204" pitchFamily="34" charset="0"/>
                          <a:cs typeface="Calibri" panose="020F0502020204030204" pitchFamily="34" charset="0"/>
                          <a:sym typeface="Wingdings" panose="05000000000000000000" pitchFamily="2" charset="2"/>
                        </a:rPr>
                        <a:t> deduplicate!</a:t>
                      </a:r>
                      <a:endParaRPr lang="en-CH">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60520707"/>
                  </a:ext>
                </a:extLst>
              </a:tr>
              <a:tr h="370840">
                <a:tc>
                  <a:txBody>
                    <a:bodyPr/>
                    <a:lstStyle/>
                    <a:p>
                      <a:r>
                        <a:rPr lang="en-US" b="0">
                          <a:solidFill>
                            <a:schemeClr val="tx1"/>
                          </a:solidFill>
                          <a:latin typeface="Calibri" panose="020F0502020204030204" pitchFamily="34" charset="0"/>
                          <a:cs typeface="Calibri" panose="020F0502020204030204" pitchFamily="34" charset="0"/>
                        </a:rPr>
                        <a:t>CD4 count at initial diagnosis </a:t>
                      </a:r>
                      <a:endParaRPr lang="en-CH" b="0">
                        <a:latin typeface="Calibri" panose="020F0502020204030204" pitchFamily="34" charset="0"/>
                        <a:cs typeface="Calibri" panose="020F0502020204030204" pitchFamily="34" charset="0"/>
                      </a:endParaRPr>
                    </a:p>
                  </a:txBody>
                  <a:tcPr anchor="ctr"/>
                </a:tc>
                <a:tc>
                  <a:txBody>
                    <a:bodyPr/>
                    <a:lstStyle/>
                    <a:p>
                      <a:r>
                        <a:rPr lang="en-US">
                          <a:latin typeface="Calibri" panose="020F0502020204030204" pitchFamily="34" charset="0"/>
                          <a:cs typeface="Calibri" panose="020F0502020204030204" pitchFamily="34" charset="0"/>
                        </a:rPr>
                        <a:t>Optional</a:t>
                      </a:r>
                      <a:endParaRPr lang="en-CH">
                        <a:latin typeface="Calibri" panose="020F0502020204030204" pitchFamily="34" charset="0"/>
                        <a:cs typeface="Calibri" panose="020F0502020204030204" pitchFamily="34" charset="0"/>
                      </a:endParaRPr>
                    </a:p>
                  </a:txBody>
                  <a:tcPr anchor="ctr"/>
                </a:tc>
                <a:tc>
                  <a:txBody>
                    <a:bodyPr/>
                    <a:lstStyle/>
                    <a:p>
                      <a:r>
                        <a:rPr lang="en-US">
                          <a:latin typeface="Calibri" panose="020F0502020204030204" pitchFamily="34" charset="0"/>
                          <a:cs typeface="Calibri" panose="020F0502020204030204" pitchFamily="34" charset="0"/>
                        </a:rPr>
                        <a:t>Informs the </a:t>
                      </a:r>
                      <a:r>
                        <a:rPr lang="en-US" b="1">
                          <a:latin typeface="Calibri" panose="020F0502020204030204" pitchFamily="34" charset="0"/>
                          <a:cs typeface="Calibri" panose="020F0502020204030204" pitchFamily="34" charset="0"/>
                        </a:rPr>
                        <a:t>lag</a:t>
                      </a:r>
                      <a:r>
                        <a:rPr lang="en-US">
                          <a:latin typeface="Calibri" panose="020F0502020204030204" pitchFamily="34" charset="0"/>
                          <a:cs typeface="Calibri" panose="020F0502020204030204" pitchFamily="34" charset="0"/>
                        </a:rPr>
                        <a:t> from infection to diagnosis, and so Knowledge of Status</a:t>
                      </a:r>
                      <a:endParaRPr lang="en-CH">
                        <a:latin typeface="Calibri" panose="020F0502020204030204" pitchFamily="34" charset="0"/>
                        <a:cs typeface="Calibri" panose="020F0502020204030204" pitchFamily="34" charset="0"/>
                      </a:endParaRPr>
                    </a:p>
                  </a:txBody>
                  <a:tcPr anchor="ctr"/>
                </a:tc>
                <a:tc>
                  <a:txBody>
                    <a:bodyPr/>
                    <a:lstStyle/>
                    <a:p>
                      <a:r>
                        <a:rPr lang="en-US">
                          <a:latin typeface="Calibri" panose="020F0502020204030204" pitchFamily="34" charset="0"/>
                          <a:cs typeface="Calibri" panose="020F0502020204030204" pitchFamily="34" charset="0"/>
                        </a:rPr>
                        <a:t>Enter in 4 categories: &lt;200, 200-350, 350-500 &amp; &gt;500/mL</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Enter and fit CD4 data only for years they covered </a:t>
                      </a:r>
                      <a:br>
                        <a:rPr lang="en-US">
                          <a:latin typeface="Calibri" panose="020F0502020204030204" pitchFamily="34" charset="0"/>
                          <a:cs typeface="Calibri" panose="020F0502020204030204" pitchFamily="34" charset="0"/>
                        </a:rPr>
                      </a:br>
                      <a:r>
                        <a:rPr lang="en-US">
                          <a:solidFill>
                            <a:schemeClr val="tx1"/>
                          </a:solidFill>
                          <a:latin typeface="Calibri" panose="020F0502020204030204" pitchFamily="34" charset="0"/>
                          <a:cs typeface="Calibri" panose="020F0502020204030204" pitchFamily="34" charset="0"/>
                        </a:rPr>
                        <a:t>&gt;=80-95% of new diagnoses</a:t>
                      </a:r>
                      <a:endParaRPr lang="en-CH">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811039996"/>
                  </a:ext>
                </a:extLst>
              </a:tr>
            </a:tbl>
          </a:graphicData>
        </a:graphic>
      </p:graphicFrame>
    </p:spTree>
    <p:extLst>
      <p:ext uri="{BB962C8B-B14F-4D97-AF65-F5344CB8AC3E}">
        <p14:creationId xmlns:p14="http://schemas.microsoft.com/office/powerpoint/2010/main" val="414702798"/>
      </p:ext>
    </p:extLst>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431798" y="92075"/>
            <a:ext cx="10236202" cy="1292225"/>
          </a:xfrm>
        </p:spPr>
        <p:txBody>
          <a:bodyPr>
            <a:normAutofit/>
          </a:bodyPr>
          <a:lstStyle/>
          <a:p>
            <a:r>
              <a:rPr lang="en-US" b="1">
                <a:solidFill>
                  <a:srgbClr val="0F33CB"/>
                </a:solidFill>
                <a:latin typeface="Arial" panose="020B0604020202020204" pitchFamily="34" charset="0"/>
                <a:cs typeface="Arial" panose="020B0604020202020204" pitchFamily="34" charset="0"/>
              </a:rPr>
              <a:t>New HIV case diagnoses, in CSAVR</a:t>
            </a:r>
            <a:endParaRPr lang="en-CH" b="1">
              <a:solidFill>
                <a:srgbClr val="0F33CB"/>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80A27A-B45C-407A-8CCF-D944529C2B3F}"/>
              </a:ext>
            </a:extLst>
          </p:cNvPr>
          <p:cNvSpPr txBox="1"/>
          <p:nvPr/>
        </p:nvSpPr>
        <p:spPr>
          <a:xfrm>
            <a:off x="524717" y="1384300"/>
            <a:ext cx="11390471" cy="4401205"/>
          </a:xfrm>
          <a:prstGeom prst="rect">
            <a:avLst/>
          </a:prstGeom>
          <a:noFill/>
        </p:spPr>
        <p:txBody>
          <a:bodyPr wrap="square">
            <a:spAutoFit/>
          </a:bodyPr>
          <a:lstStyle/>
          <a:p>
            <a:r>
              <a:rPr lang="en-US" sz="2000">
                <a:latin typeface="Calibri" panose="020F0502020204030204" pitchFamily="34" charset="0"/>
                <a:cs typeface="Calibri" panose="020F0502020204030204" pitchFamily="34" charset="0"/>
              </a:rPr>
              <a:t>Serve to inform: </a:t>
            </a:r>
          </a:p>
          <a:p>
            <a:pPr marL="285750" indent="-285750">
              <a:buFont typeface="Arial" panose="020B0604020202020204" pitchFamily="34" charset="0"/>
              <a:buChar char="•"/>
            </a:pPr>
            <a:r>
              <a:rPr lang="en-US" sz="2000" b="1">
                <a:latin typeface="Calibri" panose="020F0502020204030204" pitchFamily="34" charset="0"/>
                <a:cs typeface="Calibri" panose="020F0502020204030204" pitchFamily="34" charset="0"/>
              </a:rPr>
              <a:t>Progress in Knowledge of HIV </a:t>
            </a:r>
            <a:r>
              <a:rPr lang="en-US" sz="2000" b="1" err="1">
                <a:latin typeface="Calibri" panose="020F0502020204030204" pitchFamily="34" charset="0"/>
                <a:cs typeface="Calibri" panose="020F0502020204030204" pitchFamily="34" charset="0"/>
              </a:rPr>
              <a:t>sero</a:t>
            </a:r>
            <a:r>
              <a:rPr lang="en-US" sz="2000" b="1">
                <a:latin typeface="Calibri" panose="020F0502020204030204" pitchFamily="34" charset="0"/>
                <a:cs typeface="Calibri" panose="020F0502020204030204" pitchFamily="34" charset="0"/>
              </a:rPr>
              <a:t>-status</a:t>
            </a:r>
          </a:p>
          <a:p>
            <a:pPr marL="285750" indent="-285750">
              <a:buFont typeface="Arial" panose="020B0604020202020204" pitchFamily="34" charset="0"/>
              <a:buChar char="•"/>
            </a:pPr>
            <a:r>
              <a:rPr lang="en-US" sz="2000">
                <a:solidFill>
                  <a:schemeClr val="tx1"/>
                </a:solidFill>
                <a:latin typeface="Calibri" panose="020F0502020204030204" pitchFamily="34" charset="0"/>
                <a:cs typeface="Calibri" panose="020F0502020204030204" pitchFamily="34" charset="0"/>
              </a:rPr>
              <a:t>Secondarily, HIV incidence – for recent years mainly, </a:t>
            </a:r>
            <a:br>
              <a:rPr lang="en-US" sz="2000">
                <a:solidFill>
                  <a:schemeClr val="tx1"/>
                </a:solidFill>
                <a:latin typeface="Calibri" panose="020F0502020204030204" pitchFamily="34" charset="0"/>
                <a:cs typeface="Calibri" panose="020F0502020204030204" pitchFamily="34" charset="0"/>
              </a:rPr>
            </a:br>
            <a:r>
              <a:rPr lang="en-US" sz="2000">
                <a:solidFill>
                  <a:schemeClr val="tx1"/>
                </a:solidFill>
                <a:latin typeface="Calibri" panose="020F0502020204030204" pitchFamily="34" charset="0"/>
                <a:cs typeface="Calibri" panose="020F0502020204030204" pitchFamily="34" charset="0"/>
              </a:rPr>
              <a:t>where deaths, lagging behind </a:t>
            </a:r>
            <a:r>
              <a:rPr lang="en-US" sz="2000">
                <a:latin typeface="Calibri" panose="020F0502020204030204" pitchFamily="34" charset="0"/>
                <a:cs typeface="Calibri" panose="020F0502020204030204" pitchFamily="34" charset="0"/>
              </a:rPr>
              <a:t>infection and diagnosis,</a:t>
            </a:r>
            <a:r>
              <a:rPr lang="en-US" sz="2000">
                <a:solidFill>
                  <a:schemeClr val="tx1"/>
                </a:solidFill>
                <a:latin typeface="Calibri" panose="020F0502020204030204" pitchFamily="34" charset="0"/>
                <a:cs typeface="Calibri" panose="020F0502020204030204" pitchFamily="34" charset="0"/>
              </a:rPr>
              <a:t> are less informative.</a:t>
            </a:r>
          </a:p>
          <a:p>
            <a:endParaRPr lang="en-US" sz="2000">
              <a:latin typeface="Calibri" panose="020F0502020204030204" pitchFamily="34" charset="0"/>
              <a:cs typeface="Calibri" panose="020F0502020204030204" pitchFamily="34" charset="0"/>
            </a:endParaRPr>
          </a:p>
          <a:p>
            <a:r>
              <a:rPr lang="en-US" sz="2000">
                <a:solidFill>
                  <a:schemeClr val="tx1"/>
                </a:solidFill>
                <a:latin typeface="Calibri" panose="020F0502020204030204" pitchFamily="34" charset="0"/>
                <a:cs typeface="Calibri" panose="020F0502020204030204" pitchFamily="34" charset="0"/>
              </a:rPr>
              <a:t>In 2022 round, some countries ‘suppressed’ 2020 and/or 2021 case numbers, which were below pre-2020 numbers due to COVID-related testing disruptions – to avoid under-estimating recent/current incidence. </a:t>
            </a:r>
            <a:br>
              <a:rPr lang="en-US" sz="2000">
                <a:solidFill>
                  <a:schemeClr val="tx1"/>
                </a:solidFill>
                <a:latin typeface="Calibri" panose="020F0502020204030204" pitchFamily="34" charset="0"/>
                <a:cs typeface="Calibri" panose="020F0502020204030204" pitchFamily="34" charset="0"/>
              </a:rPr>
            </a:br>
            <a:endParaRPr lang="en-US" sz="2000">
              <a:solidFill>
                <a:schemeClr val="tx1"/>
              </a:solidFill>
              <a:latin typeface="Calibri" panose="020F0502020204030204" pitchFamily="34" charset="0"/>
              <a:cs typeface="Calibri" panose="020F0502020204030204" pitchFamily="34" charset="0"/>
            </a:endParaRPr>
          </a:p>
          <a:p>
            <a:r>
              <a:rPr lang="en-US" sz="2000">
                <a:latin typeface="Calibri" panose="020F0502020204030204" pitchFamily="34" charset="0"/>
                <a:cs typeface="Calibri" panose="020F0502020204030204" pitchFamily="34" charset="0"/>
              </a:rPr>
              <a:t>In 2023 round, once adding 2021 and/or 2022 case numbers, put back </a:t>
            </a:r>
            <a:r>
              <a:rPr lang="en-US" sz="2000" b="1">
                <a:latin typeface="Calibri" panose="020F0502020204030204" pitchFamily="34" charset="0"/>
                <a:cs typeface="Calibri" panose="020F0502020204030204" pitchFamily="34" charset="0"/>
              </a:rPr>
              <a:t>all years of case data </a:t>
            </a:r>
            <a:br>
              <a:rPr lang="en-US" sz="2000">
                <a:latin typeface="Calibri" panose="020F0502020204030204" pitchFamily="34" charset="0"/>
                <a:cs typeface="Calibri" panose="020F0502020204030204" pitchFamily="34" charset="0"/>
              </a:rPr>
            </a:br>
            <a:r>
              <a:rPr lang="en-US" sz="2000">
                <a:latin typeface="Calibri" panose="020F0502020204030204" pitchFamily="34" charset="0"/>
                <a:cs typeface="Calibri" panose="020F0502020204030204" pitchFamily="34" charset="0"/>
              </a:rPr>
              <a:t>– to not over-estimate progress in Knowledge of Status. </a:t>
            </a:r>
            <a:br>
              <a:rPr lang="en-US" sz="2000">
                <a:latin typeface="Calibri" panose="020F0502020204030204" pitchFamily="34" charset="0"/>
                <a:cs typeface="Calibri" panose="020F0502020204030204" pitchFamily="34" charset="0"/>
              </a:rPr>
            </a:br>
            <a:r>
              <a:rPr lang="en-US" sz="2000">
                <a:latin typeface="Calibri" panose="020F0502020204030204" pitchFamily="34" charset="0"/>
                <a:cs typeface="Calibri" panose="020F0502020204030204" pitchFamily="34" charset="0"/>
              </a:rPr>
              <a:t>This should not bias the incidence estimate. </a:t>
            </a:r>
          </a:p>
          <a:p>
            <a:endParaRPr lang="en-US" sz="2000">
              <a:solidFill>
                <a:schemeClr val="tx1"/>
              </a:solidFill>
              <a:latin typeface="Calibri" panose="020F0502020204030204" pitchFamily="34" charset="0"/>
              <a:cs typeface="Calibri" panose="020F0502020204030204" pitchFamily="34" charset="0"/>
            </a:endParaRPr>
          </a:p>
          <a:p>
            <a:r>
              <a:rPr lang="en-US" sz="2000">
                <a:latin typeface="Calibri" panose="020F0502020204030204" pitchFamily="34" charset="0"/>
                <a:cs typeface="Calibri" panose="020F0502020204030204" pitchFamily="34" charset="0"/>
              </a:rPr>
              <a:t>Count </a:t>
            </a:r>
            <a:r>
              <a:rPr lang="en-US" sz="2000">
                <a:solidFill>
                  <a:schemeClr val="tx1"/>
                </a:solidFill>
                <a:latin typeface="Calibri" panose="020F0502020204030204" pitchFamily="34" charset="0"/>
                <a:cs typeface="Calibri" panose="020F0502020204030204" pitchFamily="34" charset="0"/>
              </a:rPr>
              <a:t>every </a:t>
            </a:r>
            <a:r>
              <a:rPr lang="en-US" sz="2000" i="1">
                <a:solidFill>
                  <a:schemeClr val="tx1"/>
                </a:solidFill>
                <a:latin typeface="Calibri" panose="020F0502020204030204" pitchFamily="34" charset="0"/>
                <a:cs typeface="Calibri" panose="020F0502020204030204" pitchFamily="34" charset="0"/>
              </a:rPr>
              <a:t>first-time</a:t>
            </a:r>
            <a:r>
              <a:rPr lang="en-US" sz="2000">
                <a:solidFill>
                  <a:schemeClr val="tx1"/>
                </a:solidFill>
                <a:latin typeface="Calibri" panose="020F0502020204030204" pitchFamily="34" charset="0"/>
                <a:cs typeface="Calibri" panose="020F0502020204030204" pitchFamily="34" charset="0"/>
              </a:rPr>
              <a:t> diagnosis in the country </a:t>
            </a:r>
            <a:r>
              <a:rPr lang="en-US" sz="2000" i="1">
                <a:solidFill>
                  <a:schemeClr val="tx1"/>
                </a:solidFill>
                <a:latin typeface="Calibri" panose="020F0502020204030204" pitchFamily="34" charset="0"/>
                <a:cs typeface="Calibri" panose="020F0502020204030204" pitchFamily="34" charset="0"/>
              </a:rPr>
              <a:t>once </a:t>
            </a:r>
            <a:r>
              <a:rPr lang="en-US" sz="2000">
                <a:solidFill>
                  <a:schemeClr val="tx1"/>
                </a:solidFill>
                <a:latin typeface="Calibri" panose="020F0502020204030204" pitchFamily="34" charset="0"/>
                <a:cs typeface="Calibri" panose="020F0502020204030204" pitchFamily="34" charset="0"/>
                <a:sym typeface="Wingdings" panose="05000000000000000000" pitchFamily="2" charset="2"/>
              </a:rPr>
              <a:t> deduplicate!</a:t>
            </a:r>
          </a:p>
          <a:p>
            <a:r>
              <a:rPr lang="en-US" sz="2000">
                <a:latin typeface="Calibri" panose="020F0502020204030204" pitchFamily="34" charset="0"/>
                <a:cs typeface="Calibri" panose="020F0502020204030204" pitchFamily="34" charset="0"/>
                <a:sym typeface="Wingdings" panose="05000000000000000000" pitchFamily="2" charset="2"/>
              </a:rPr>
              <a:t>Include new/first-time diagnoses among immigrants (unless if deported at diagnosis)</a:t>
            </a:r>
            <a:endParaRPr lang="en-CH"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9336296"/>
      </p:ext>
    </p:extLst>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431798" y="92075"/>
            <a:ext cx="11328404" cy="1292225"/>
          </a:xfrm>
        </p:spPr>
        <p:txBody>
          <a:bodyPr>
            <a:normAutofit/>
          </a:bodyPr>
          <a:lstStyle/>
          <a:p>
            <a:r>
              <a:rPr lang="en-US" b="1">
                <a:solidFill>
                  <a:srgbClr val="0F33CB"/>
                </a:solidFill>
                <a:latin typeface="Arial" panose="020B0604020202020204" pitchFamily="34" charset="0"/>
                <a:cs typeface="Arial" panose="020B0604020202020204" pitchFamily="34" charset="0"/>
              </a:rPr>
              <a:t>AIDS deaths: Which data are good to fit CSAVR?</a:t>
            </a:r>
            <a:endParaRPr lang="en-CH" b="1">
              <a:solidFill>
                <a:srgbClr val="0F33CB"/>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D687076-CF05-A442-C745-4673ED69CA8B}"/>
              </a:ext>
            </a:extLst>
          </p:cNvPr>
          <p:cNvSpPr txBox="1"/>
          <p:nvPr/>
        </p:nvSpPr>
        <p:spPr>
          <a:xfrm>
            <a:off x="527626" y="1384300"/>
            <a:ext cx="11136748" cy="5324535"/>
          </a:xfrm>
          <a:prstGeom prst="rect">
            <a:avLst/>
          </a:prstGeom>
          <a:noFill/>
        </p:spPr>
        <p:txBody>
          <a:bodyPr wrap="square">
            <a:spAutoFit/>
          </a:bodyPr>
          <a:lstStyle/>
          <a:p>
            <a:r>
              <a:rPr lang="en-US">
                <a:latin typeface="Calibri" panose="020F0502020204030204" pitchFamily="34" charset="0"/>
                <a:cs typeface="Calibri" panose="020F0502020204030204" pitchFamily="34" charset="0"/>
              </a:rPr>
              <a:t>UNAIDS recommends CSAVR for countries with medium or good quality and completeness of Cause of Deaths data. </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Using the IHME quality scoring* :</a:t>
            </a:r>
          </a:p>
          <a:p>
            <a:endParaRPr lang="en-US">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solidFill>
                  <a:srgbClr val="00B050"/>
                </a:solidFill>
                <a:latin typeface="Calibri" panose="020F0502020204030204" pitchFamily="34" charset="0"/>
                <a:cs typeface="Calibri" panose="020F0502020204030204" pitchFamily="34" charset="0"/>
              </a:rPr>
              <a:t>2A. High quality Vital Registration data</a:t>
            </a:r>
          </a:p>
          <a:p>
            <a:pPr marL="285750" indent="-285750">
              <a:buFont typeface="Arial" panose="020B0604020202020204" pitchFamily="34" charset="0"/>
              <a:buChar char="•"/>
            </a:pPr>
            <a:r>
              <a:rPr lang="en-US">
                <a:solidFill>
                  <a:srgbClr val="00B050"/>
                </a:solidFill>
                <a:latin typeface="Calibri" panose="020F0502020204030204" pitchFamily="34" charset="0"/>
                <a:cs typeface="Calibri" panose="020F0502020204030204" pitchFamily="34" charset="0"/>
              </a:rPr>
              <a:t>2B.</a:t>
            </a:r>
            <a:r>
              <a:rPr lang="en-GB" sz="1800">
                <a:solidFill>
                  <a:srgbClr val="00B050"/>
                </a:solidFill>
                <a:effectLst/>
                <a:latin typeface="Calibri" panose="020F0502020204030204" pitchFamily="34" charset="0"/>
                <a:ea typeface="Times New Roman" panose="02020603050405020304" pitchFamily="18" charset="0"/>
              </a:rPr>
              <a:t> Some usable VR data (mixture of quality)</a:t>
            </a:r>
            <a:endParaRPr lang="en-US">
              <a:solidFill>
                <a:srgbClr val="00B05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solidFill>
                  <a:srgbClr val="C00000"/>
                </a:solidFill>
                <a:latin typeface="Calibri" panose="020F0502020204030204" pitchFamily="34" charset="0"/>
                <a:cs typeface="Calibri" panose="020F0502020204030204" pitchFamily="34" charset="0"/>
              </a:rPr>
              <a:t>2C. N</a:t>
            </a:r>
            <a:r>
              <a:rPr lang="en-GB" sz="1800">
                <a:solidFill>
                  <a:srgbClr val="C00000"/>
                </a:solidFill>
                <a:effectLst/>
                <a:latin typeface="Calibri" panose="020F0502020204030204" pitchFamily="34" charset="0"/>
                <a:ea typeface="Times New Roman" panose="02020603050405020304" pitchFamily="18" charset="0"/>
              </a:rPr>
              <a:t>o useable-quality HIV-specific mortality data used by IHME</a:t>
            </a:r>
            <a:r>
              <a:rPr lang="en-US">
                <a:solidFill>
                  <a:srgbClr val="C00000"/>
                </a:solidFill>
                <a:latin typeface="Calibri" panose="020F0502020204030204" pitchFamily="34" charset="0"/>
                <a:cs typeface="Calibri" panose="020F0502020204030204" pitchFamily="34" charset="0"/>
              </a:rPr>
              <a:t> </a:t>
            </a:r>
            <a:r>
              <a:rPr lang="en-US">
                <a:solidFill>
                  <a:srgbClr val="C00000"/>
                </a:solidFill>
                <a:latin typeface="Calibri" panose="020F0502020204030204" pitchFamily="34" charset="0"/>
                <a:cs typeface="Calibri" panose="020F0502020204030204" pitchFamily="34" charset="0"/>
                <a:sym typeface="Wingdings" panose="05000000000000000000" pitchFamily="2" charset="2"/>
              </a:rPr>
              <a:t> do not fit CSAVR. </a:t>
            </a:r>
            <a:r>
              <a:rPr lang="en-US">
                <a:solidFill>
                  <a:srgbClr val="C00000"/>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1A/B: </a:t>
            </a:r>
            <a:r>
              <a:rPr lang="en-US" b="1">
                <a:latin typeface="Calibri" panose="020F0502020204030204" pitchFamily="34" charset="0"/>
                <a:cs typeface="Calibri" panose="020F0502020204030204" pitchFamily="34" charset="0"/>
              </a:rPr>
              <a:t>Prevalence data </a:t>
            </a:r>
            <a:r>
              <a:rPr lang="en-US">
                <a:latin typeface="Calibri" panose="020F0502020204030204" pitchFamily="34" charset="0"/>
                <a:cs typeface="Calibri" panose="020F0502020204030204" pitchFamily="34" charset="0"/>
              </a:rPr>
              <a:t>to estimate incidence &amp; mortality using EPP; mixed-quality VR data.</a:t>
            </a:r>
          </a:p>
          <a:p>
            <a:endParaRPr lang="en-US">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r>
              <a:rPr lang="en-US">
                <a:solidFill>
                  <a:schemeClr val="tx1"/>
                </a:solidFill>
                <a:latin typeface="Calibri" panose="020F0502020204030204" pitchFamily="34" charset="0"/>
                <a:cs typeface="Calibri" panose="020F0502020204030204" pitchFamily="34" charset="0"/>
              </a:rPr>
              <a:t>Based on: </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Completeness of death registration </a:t>
            </a:r>
            <a:r>
              <a:rPr lang="en-US">
                <a:solidFill>
                  <a:schemeClr val="tx1"/>
                </a:solidFill>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minimum threshold  </a:t>
            </a:r>
          </a:p>
          <a:p>
            <a:pPr marL="285750" indent="-285750">
              <a:buFont typeface="Arial" panose="020B0604020202020204" pitchFamily="34" charset="0"/>
              <a:buChar char="•"/>
            </a:pPr>
            <a:r>
              <a:rPr lang="en-US">
                <a:solidFill>
                  <a:schemeClr val="tx1"/>
                </a:solidFill>
                <a:latin typeface="Calibri" panose="020F0502020204030204" pitchFamily="34" charset="0"/>
                <a:cs typeface="Calibri" panose="020F0502020204030204" pitchFamily="34" charset="0"/>
              </a:rPr>
              <a:t>Contribution of garbage and ill-defined causes of deaths – maximum threshold</a:t>
            </a:r>
          </a:p>
          <a:p>
            <a:endParaRPr lang="en-US">
              <a:solidFill>
                <a:schemeClr val="tx1"/>
              </a:solidFill>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Similar to WHO/PAHO’s quality assessment;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IHME added ill-defined causes as criterion and for adjustment/redistribution.</a:t>
            </a:r>
          </a:p>
          <a:p>
            <a:br>
              <a:rPr lang="en-US">
                <a:solidFill>
                  <a:srgbClr val="000000"/>
                </a:solidFill>
                <a:effectLst/>
                <a:latin typeface="Calibri" panose="020F0502020204030204" pitchFamily="34" charset="0"/>
                <a:ea typeface="Cambria" panose="02040503050406030204" pitchFamily="18" charset="0"/>
                <a:cs typeface="Calibri" panose="020F0502020204030204" pitchFamily="34" charset="0"/>
              </a:rPr>
            </a:br>
            <a:endParaRPr lang="en-US">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r>
              <a:rPr lang="en-US">
                <a:solidFill>
                  <a:srgbClr val="000000"/>
                </a:solidFill>
                <a:effectLst/>
                <a:latin typeface="Calibri" panose="020F0502020204030204" pitchFamily="34" charset="0"/>
                <a:ea typeface="Cambria" panose="02040503050406030204" pitchFamily="18" charset="0"/>
                <a:cs typeface="Calibri" panose="020F0502020204030204" pitchFamily="34" charset="0"/>
              </a:rPr>
              <a:t>* IHME c</a:t>
            </a:r>
            <a:r>
              <a:rPr lang="en-GB" err="1">
                <a:solidFill>
                  <a:srgbClr val="000000"/>
                </a:solidFill>
                <a:effectLst/>
                <a:latin typeface="Calibri" panose="020F0502020204030204" pitchFamily="34" charset="0"/>
                <a:ea typeface="Cambria" panose="02040503050406030204" pitchFamily="18" charset="0"/>
                <a:cs typeface="Calibri" panose="020F0502020204030204" pitchFamily="34" charset="0"/>
              </a:rPr>
              <a:t>ountry</a:t>
            </a:r>
            <a:r>
              <a:rPr lang="en-GB">
                <a:solidFill>
                  <a:srgbClr val="000000"/>
                </a:solidFill>
                <a:effectLst/>
                <a:latin typeface="Calibri" panose="020F0502020204030204" pitchFamily="34" charset="0"/>
                <a:ea typeface="Cambria" panose="02040503050406030204" pitchFamily="18" charset="0"/>
                <a:cs typeface="Calibri" panose="020F0502020204030204" pitchFamily="34" charset="0"/>
              </a:rPr>
              <a:t> groups: Section 2.3 of the supplementary material (page 5) and depicted in Figure S1 on page 6 of: </a:t>
            </a:r>
            <a:r>
              <a:rPr lang="en-GB" sz="1600" u="sng">
                <a:solidFill>
                  <a:srgbClr val="000000"/>
                </a:solidFill>
                <a:effectLst/>
                <a:latin typeface="Calibri" panose="020F0502020204030204" pitchFamily="34" charset="0"/>
                <a:ea typeface="Cambria" panose="02040503050406030204" pitchFamily="18" charset="0"/>
                <a:cs typeface="Calibri" panose="020F0502020204030204" pitchFamily="34" charset="0"/>
                <a:hlinkClick r:id="rId3"/>
              </a:rPr>
              <a:t>https://www.thelancet.com/cms/10.1016/S2352-3018(21)00152-1/attachment/7371c03e-887f-4e26-a718-bae190b81c2f/mmc1.pdf</a:t>
            </a:r>
            <a:endParaRPr lang="en-CH" sz="160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31435998"/>
      </p:ext>
    </p:extLst>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431798" y="92075"/>
            <a:ext cx="10236202" cy="1292225"/>
          </a:xfrm>
        </p:spPr>
        <p:txBody>
          <a:bodyPr>
            <a:normAutofit/>
          </a:bodyPr>
          <a:lstStyle/>
          <a:p>
            <a:r>
              <a:rPr lang="en-US" b="1">
                <a:solidFill>
                  <a:srgbClr val="0F33CB"/>
                </a:solidFill>
                <a:latin typeface="Arial" panose="020B0604020202020204" pitchFamily="34" charset="0"/>
                <a:cs typeface="Arial" panose="020B0604020202020204" pitchFamily="34" charset="0"/>
              </a:rPr>
              <a:t>AIDS deaths data: misclassified causes</a:t>
            </a:r>
            <a:endParaRPr lang="en-CH" b="1">
              <a:solidFill>
                <a:srgbClr val="0F33CB"/>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80A27A-B45C-407A-8CCF-D944529C2B3F}"/>
              </a:ext>
            </a:extLst>
          </p:cNvPr>
          <p:cNvSpPr txBox="1"/>
          <p:nvPr/>
        </p:nvSpPr>
        <p:spPr>
          <a:xfrm>
            <a:off x="376380" y="1395459"/>
            <a:ext cx="1367808" cy="646331"/>
          </a:xfrm>
          <a:prstGeom prst="rect">
            <a:avLst/>
          </a:prstGeom>
          <a:noFill/>
        </p:spPr>
        <p:txBody>
          <a:bodyPr wrap="square">
            <a:spAutoFit/>
          </a:bodyPr>
          <a:lstStyle/>
          <a:p>
            <a:r>
              <a:rPr lang="en-US">
                <a:solidFill>
                  <a:schemeClr val="tx1"/>
                </a:solidFill>
              </a:rPr>
              <a:t>Example: </a:t>
            </a:r>
            <a:br>
              <a:rPr lang="en-US">
                <a:solidFill>
                  <a:schemeClr val="tx1"/>
                </a:solidFill>
              </a:rPr>
            </a:br>
            <a:r>
              <a:rPr lang="en-US">
                <a:solidFill>
                  <a:schemeClr val="tx1"/>
                </a:solidFill>
              </a:rPr>
              <a:t>Cuba</a:t>
            </a:r>
          </a:p>
        </p:txBody>
      </p:sp>
      <p:pic>
        <p:nvPicPr>
          <p:cNvPr id="2050" name="Picture 2" descr="Plot object">
            <a:extLst>
              <a:ext uri="{FF2B5EF4-FFF2-40B4-BE49-F238E27FC236}">
                <a16:creationId xmlns:a16="http://schemas.microsoft.com/office/drawing/2014/main" id="{28EB177A-D223-89E9-1971-FE5EC509E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561" y="1939636"/>
            <a:ext cx="10234007" cy="33943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D77EA2-EB9A-DC0F-3C38-E14FEC3FEAB7}"/>
              </a:ext>
            </a:extLst>
          </p:cNvPr>
          <p:cNvSpPr txBox="1"/>
          <p:nvPr/>
        </p:nvSpPr>
        <p:spPr>
          <a:xfrm>
            <a:off x="431798" y="6057037"/>
            <a:ext cx="9456121" cy="646331"/>
          </a:xfrm>
          <a:prstGeom prst="rect">
            <a:avLst/>
          </a:prstGeom>
          <a:noFill/>
        </p:spPr>
        <p:txBody>
          <a:bodyPr wrap="square">
            <a:spAutoFit/>
          </a:bodyPr>
          <a:lstStyle/>
          <a:p>
            <a:r>
              <a:rPr lang="en-US">
                <a:latin typeface="Arial" panose="020B0604020202020204" pitchFamily="34" charset="0"/>
                <a:ea typeface="Times New Roman" panose="02020603050405020304" pitchFamily="18" charset="0"/>
                <a:cs typeface="Arial" panose="020B0604020202020204" pitchFamily="34" charset="0"/>
              </a:rPr>
              <a:t>V</a:t>
            </a:r>
            <a:r>
              <a:rPr lang="en-US" sz="1800">
                <a:latin typeface="Arial" panose="020B0604020202020204" pitchFamily="34" charset="0"/>
                <a:ea typeface="Times New Roman" panose="02020603050405020304" pitchFamily="18" charset="0"/>
                <a:cs typeface="Arial" panose="020B0604020202020204" pitchFamily="34" charset="0"/>
              </a:rPr>
              <a:t>isualizer of IHME adjustment for (redistribution of) misclassified causes of deaths</a:t>
            </a:r>
          </a:p>
          <a:p>
            <a:r>
              <a:rPr lang="en-US" sz="1800">
                <a:latin typeface="Arial" panose="020B0604020202020204" pitchFamily="34" charset="0"/>
                <a:ea typeface="Times New Roman" panose="02020603050405020304" pitchFamily="18" charset="0"/>
                <a:cs typeface="Arial" panose="020B0604020202020204" pitchFamily="34" charset="0"/>
                <a:hlinkClick r:id="rId4"/>
              </a:rPr>
              <a:t>https://shiny.dide.imperial.ac.uk/csavr_mortality</a:t>
            </a:r>
            <a:r>
              <a:rPr lang="en-US" sz="1800">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305548725"/>
      </p:ext>
    </p:extLst>
  </p:cSld>
  <p:clrMapOvr>
    <a:masterClrMapping/>
  </p:clrMapOvr>
  <mc:AlternateContent xmlns:mc="http://schemas.openxmlformats.org/markup-compatibility/2006" xmlns:p14="http://schemas.microsoft.com/office/powerpoint/2010/main">
    <mc:Choice Requires="p14">
      <p:transition p14:dur="0" advTm="8255000"/>
    </mc:Choice>
    <mc:Fallback xmlns="">
      <p:transition advTm="8255000"/>
    </mc:Fallback>
  </mc:AlternateContent>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3E641F549574BB805BD9C73365D4F" ma:contentTypeVersion="17" ma:contentTypeDescription="Create a new document." ma:contentTypeScope="" ma:versionID="8482625136bccad5fea5e68a871e4699">
  <xsd:schema xmlns:xsd="http://www.w3.org/2001/XMLSchema" xmlns:xs="http://www.w3.org/2001/XMLSchema" xmlns:p="http://schemas.microsoft.com/office/2006/metadata/properties" xmlns:ns2="288ef829-98c5-46d1-83dc-c2ef7c814da2" xmlns:ns3="2ddeef39-65d3-4660-94f2-f063f949c57e" targetNamespace="http://schemas.microsoft.com/office/2006/metadata/properties" ma:root="true" ma:fieldsID="99cee5fdab9c537e456a0b77a5796a97" ns2:_="" ns3:_="">
    <xsd:import namespace="288ef829-98c5-46d1-83dc-c2ef7c814da2"/>
    <xsd:import namespace="2ddeef39-65d3-4660-94f2-f063f949c5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ef829-98c5-46d1-83dc-c2ef7c814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08808e-a4ff-498b-8b44-8869f1dca9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deef39-65d3-4660-94f2-f063f949c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1142ec6-8224-48c2-babf-013e8b339833}" ma:internalName="TaxCatchAll" ma:showField="CatchAllData" ma:web="2ddeef39-65d3-4660-94f2-f063f949c5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288ef829-98c5-46d1-83dc-c2ef7c814da2" xsi:nil="true"/>
    <TaxCatchAll xmlns="2ddeef39-65d3-4660-94f2-f063f949c57e" xsi:nil="true"/>
    <lcf76f155ced4ddcb4097134ff3c332f xmlns="288ef829-98c5-46d1-83dc-c2ef7c814da2">
      <Terms xmlns="http://schemas.microsoft.com/office/infopath/2007/PartnerControls"/>
    </lcf76f155ced4ddcb4097134ff3c332f>
    <MediaLengthInSeconds xmlns="288ef829-98c5-46d1-83dc-c2ef7c814da2" xsi:nil="true"/>
    <SharedWithUsers xmlns="2ddeef39-65d3-4660-94f2-f063f949c57e">
      <UserInfo>
        <DisplayName>Robert Glaubius</DisplayName>
        <AccountId>5514</AccountId>
        <AccountType/>
      </UserInfo>
      <UserInfo>
        <DisplayName>SABIN, Keith</DisplayName>
        <AccountId>25</AccountId>
        <AccountType/>
      </UserInfo>
      <UserInfo>
        <DisplayName>WANYEKI, Ian</DisplayName>
        <AccountId>197</AccountId>
        <AccountType/>
      </UserInfo>
      <UserInfo>
        <DisplayName>KORENROMP, Eline Louise</DisplayName>
        <AccountId>7579</AccountId>
        <AccountType/>
      </UserInfo>
      <UserInfo>
        <DisplayName>Guy Mahiane</DisplayName>
        <AccountId>5635</AccountId>
        <AccountType/>
      </UserInfo>
      <UserInfo>
        <DisplayName>MAHY, Mary</DisplayName>
        <AccountId>20</AccountId>
        <AccountType/>
      </UserInfo>
    </SharedWithUsers>
  </documentManagement>
</p:properties>
</file>

<file path=customXml/itemProps1.xml><?xml version="1.0" encoding="utf-8"?>
<ds:datastoreItem xmlns:ds="http://schemas.openxmlformats.org/officeDocument/2006/customXml" ds:itemID="{823A1788-02D1-4F04-BE99-3E8CCBEBDDC7}">
  <ds:schemaRefs>
    <ds:schemaRef ds:uri="288ef829-98c5-46d1-83dc-c2ef7c814da2"/>
    <ds:schemaRef ds:uri="2ddeef39-65d3-4660-94f2-f063f949c5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EE3CABA-6EB2-46BF-AEBF-59952188780E}">
  <ds:schemaRefs>
    <ds:schemaRef ds:uri="http://schemas.microsoft.com/sharepoint/v3/contenttype/forms"/>
  </ds:schemaRefs>
</ds:datastoreItem>
</file>

<file path=customXml/itemProps3.xml><?xml version="1.0" encoding="utf-8"?>
<ds:datastoreItem xmlns:ds="http://schemas.openxmlformats.org/officeDocument/2006/customXml" ds:itemID="{1D94F3E5-9355-45E1-AEBF-E2A170E9424C}">
  <ds:schemaRefs>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2006/metadata/properties"/>
    <ds:schemaRef ds:uri="2ddeef39-65d3-4660-94f2-f063f949c57e"/>
    <ds:schemaRef ds:uri="http://schemas.microsoft.com/office/infopath/2007/PartnerControls"/>
    <ds:schemaRef ds:uri="http://purl.org/dc/elements/1.1/"/>
    <ds:schemaRef ds:uri="http://purl.org/dc/dcmitype/"/>
    <ds:schemaRef ds:uri="288ef829-98c5-46d1-83dc-c2ef7c814da2"/>
  </ds:schemaRefs>
</ds:datastoreItem>
</file>

<file path=docProps/app.xml><?xml version="1.0" encoding="utf-8"?>
<Properties xmlns="http://schemas.openxmlformats.org/officeDocument/2006/extended-properties" xmlns:vt="http://schemas.openxmlformats.org/officeDocument/2006/docPropsVTypes">
  <Template/>
  <TotalTime>1336</TotalTime>
  <Words>3702</Words>
  <Application>Microsoft Office PowerPoint</Application>
  <PresentationFormat>Widescreen</PresentationFormat>
  <Paragraphs>232</Paragraphs>
  <Slides>21</Slides>
  <Notes>21</Notes>
  <HiddenSlides>0</HiddenSlides>
  <MMClips>10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Frame</vt:lpstr>
      <vt:lpstr>Basic steps to update CSAVR</vt:lpstr>
      <vt:lpstr>PowerPoint Presentation</vt:lpstr>
      <vt:lpstr>Basic Steps to update CSAVR: part 1, entering data</vt:lpstr>
      <vt:lpstr>Open your 2022 Spectrum file  Verify  Incidence option is set to CSAVR</vt:lpstr>
      <vt:lpstr>Enter surveillance data into CSAVR</vt:lpstr>
      <vt:lpstr>Which indicators to fit in CSAVR?</vt:lpstr>
      <vt:lpstr>New HIV case diagnoses, in CSAVR</vt:lpstr>
      <vt:lpstr>AIDS deaths: Which data are good to fit CSAVR?</vt:lpstr>
      <vt:lpstr>AIDS deaths data: misclassified causes</vt:lpstr>
      <vt:lpstr>AIDS deaths data: misclassified causes</vt:lpstr>
      <vt:lpstr>AIDS deaths to fit: combine IHME adjusted data with original Vital Registration</vt:lpstr>
      <vt:lpstr>AIDS deaths to fit CSAVR to:  enter &amp; switch between up to 3 data series</vt:lpstr>
      <vt:lpstr>Basic Steps to update CSAVR: part 2,  fitting the data</vt:lpstr>
      <vt:lpstr>Fit incidence to CSAVR:  Model fitting form</vt:lpstr>
      <vt:lpstr>Running a CSAVR  model fit</vt:lpstr>
      <vt:lpstr>Choosing a model</vt:lpstr>
      <vt:lpstr>Choosing  a model  Model comparison</vt:lpstr>
      <vt:lpstr>Choosing a model  Validation –  disaggregated by sex</vt:lpstr>
      <vt:lpstr>Finalizing the incidence estimate </vt:lpstr>
      <vt:lpstr>Knowledge of Status: Load estimate from CSAVR in AIM</vt:lpstr>
      <vt:lpstr>Import Incidence Rate Ratios (IRRs) by Sex and Age  from CSAVR into AIM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MAHY, Mary</dc:creator>
  <cp:lastModifiedBy>SABIN, Keith</cp:lastModifiedBy>
  <cp:revision>2</cp:revision>
  <dcterms:created xsi:type="dcterms:W3CDTF">2020-10-27T09:55:01Z</dcterms:created>
  <dcterms:modified xsi:type="dcterms:W3CDTF">2023-05-02T09:25:59Z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0x0101006893E641F549574BB805BD9C73365D4F</vt:lpwstr>
  </property>
  <property fmtid="{D5CDD505-2E9C-101B-9397-08002B2CF9AE}" pid="3" name="MediaServiceImageTags">
    <vt:lpwstr/>
  </property>
</Properties>
</file>