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8"/>
  </p:notesMasterIdLst>
  <p:sldIdLst>
    <p:sldId id="1546" r:id="rId5"/>
    <p:sldId id="1544" r:id="rId6"/>
    <p:sldId id="298" r:id="rId7"/>
    <p:sldId id="1547" r:id="rId8"/>
    <p:sldId id="305" r:id="rId9"/>
    <p:sldId id="308" r:id="rId10"/>
    <p:sldId id="309" r:id="rId11"/>
    <p:sldId id="310" r:id="rId12"/>
    <p:sldId id="1548" r:id="rId13"/>
    <p:sldId id="311" r:id="rId14"/>
    <p:sldId id="312" r:id="rId15"/>
    <p:sldId id="318" r:id="rId16"/>
    <p:sldId id="31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C4"/>
    <a:srgbClr val="006600"/>
    <a:srgbClr val="008080"/>
    <a:srgbClr val="8E008E"/>
    <a:srgbClr val="FF66FF"/>
    <a:srgbClr val="FF1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8D8EE-AAF5-423A-AC87-2DB8E8E5D75F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660D5-ED4C-41CA-8F92-89CB6C57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8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cms/10.1016/S2352-3018(21)00152-1/attachment/7371c03e-887f-4e26-a718-bae190b81c2f/mmc1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Эта презентация проведет вас по основным шагам обновления файла Spectrum с использованием инструмента подгонки по данным эпидемиологического надзора за случаями и записей актов гражданского состояния, сокращенно CSAVR.</a:t>
            </a:r>
          </a:p>
          <a:p>
            <a:endParaRPr lang="en-US"/>
          </a:p>
          <a:p>
            <a:r>
              <a:rPr lang="ru-RU"/>
              <a:t>Данная презентация охватывает только основные шаги, объяснение необходимых данных и ввод данных. Вы можете найти еще одну презентацию о технических деталях CSAVR под названием «Что под капотом у CSAVR» на сайте HIVtools.unaids.org. В ней раскрываются некоторые глубокие методологические (математические и статистические) детали, а также некоторые дополнительные функции, которые могут помочь, если вы столкнетесь с проблемами.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660D5-ED4C-41CA-8F92-89CB6C57A1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61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Вкладка «Валидация» показывает рядом с выбранной моделью новые диагнозы, количество людей, живущих с ВИЧ, смертность от ВИЧ и знание статуса. По умолчанию здесь показаны линейные графики для обоих полов в обобщении, но вы можете переключить отображение, чтобы показать результаты по полу или таблицы с числами (которые лежат в основе этих линейных графиков). </a:t>
            </a:r>
          </a:p>
          <a:p>
            <a:endParaRPr lang="en-US" dirty="0"/>
          </a:p>
          <a:p>
            <a:r>
              <a:rPr lang="ru-RU"/>
              <a:t>Если вы ввели данные по полу, эта вкладка поможет проверить, хорошо ли модель соответствует этим данным. Это может помочь выбрать лучшую итоговую модель, когда некоторые модели имеют схожий AIC.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660D5-ED4C-41CA-8F92-89CB6C57A1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75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Выбрав модель на основе учебных прогонов, вернитесь на вкладку «Подгонка модели» и выполните национальный прогон. Просмотрите вкладки «Сравнение моделей» и «Валидация», чтобы убедиться, что подгонка выглядит нормально для выбранного национального прогона. Нажмите OK, чтобы принять эту подгонку и покинуть форму. Вернувшись к основной форме Spectrum, не забудьте сохранить файл, чтобы все подгонки моделей и окончательный выбор модели сохранились.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660D5-ED4C-41CA-8F92-89CB6C57A1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88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ru-RU" sz="1800">
                <a:latin typeface="Times New Roman" panose="02020603050405020304" pitchFamily="18" charset="0"/>
                <a:ea typeface="Cambria" panose="02040503050406030204" pitchFamily="18" charset="0"/>
              </a:rPr>
              <a:t>(Только) ПОСЛЕ установки IRR в AIM в разделе «Дополнительные параметры» выполните подгонку снижения фертильности в связи с ВИЧ к национальным данным ДЖК, установив местный поправочный коэффициент, чтобы обеспечить правильную соответствующую распространенность среди беременных женщин (которая может отличаться от распространенности среди всех взрослых женщин) и потребность в ППМР и педиатрической АРТ вместе с охватом ими. Этот дополнительный шаг будет описан в следующей презентации.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B4AD-9710-49A7-B214-561577097D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34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80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B4AD-9710-49A7-B214-561577097D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2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 этом слайде перечислены основные шаги. Мы рассмотрим каждый из них более подробно, но вы можете обращаться к этому слайду в процессе обновления вашего файла Spectrum.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660D5-ED4C-41CA-8F92-89CB6C57A1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Откройте файл Spectrum за 2021 год и проверьте, выбран ли там CSAVR. Убедитесь, что вы находитесь в модуле AIM программы Spectrum и нажмите на меню «Заболеваемость». Выберите «Параметры заболеваемости» из выпадающего списка. В результате появится форма с выпадающим меню «Выберите метод подгонки заболеваемости». Убедитесь, что выбрана опция «Эпиднадзор за случаями и записи актов гражданского состояния», или выберите ее из выпадающего меню, если в прошлом году вы использовали что-то другое. Затем нажмите OK, чтобы принять свой выбор и покинуть форму.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660D5-ED4C-41CA-8F92-89CB6C57A1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82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Группировки стран IHME по качеству данных о причинах смертности:</a:t>
            </a:r>
          </a:p>
          <a:p>
            <a:r>
              <a:rPr lang="ru-RU" sz="1200" u="sng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3"/>
              </a:rPr>
              <a:t>https://www.thelancet.com/cms/10.1016/S2352-3018(21)00152-1/attachment/7371c03e-887f-4e26-a718-bae190b81c2f/mmc1.pdf</a:t>
            </a: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42289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B4AD-9710-49A7-B214-561577097D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53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После того как вы ввели свои данные, вы можете подогнать заболеваемость ВИЧ. Вы можете получить доступ к форме подгонки в CSAVR через меню «Заболеваемость» в Spectrum, в разделе «Подогнать заболеваемость по CSAVR», выбрав «Подогнать заболеваемость». </a:t>
            </a:r>
          </a:p>
          <a:p>
            <a:endParaRPr lang="en-US"/>
          </a:p>
          <a:p>
            <a:r>
              <a:rPr lang="ru-RU"/>
              <a:t>В этой форме три вкладки. Вкладка «Подгонка модели», показанная на этом слайде, содержит опции для выбора данных для подгонки, используемой кривой заболеваемости, а также для проведения национальных или учебных прогонов. В ней есть кнопки для запуска подгонки модели и графики для сравнения подогнанной модели с вашими данными. </a:t>
            </a:r>
          </a:p>
          <a:p>
            <a:r>
              <a:rPr lang="ru-RU"/>
              <a:t>Вкладка «Сравнение моделей» позволяет увидеть все 4 модели заболеваемости рядом друг с другом.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660D5-ED4C-41CA-8F92-89CB6C57A1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4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Чтобы подогнать модель заболеваемости, сначала необходимо выбрать, какие показатели будут использоваться: новые диагнозы ВИЧ, смертность от СПИДа и/или количество CD4 при первоначальном диагнозе. Как правило, следует использовать все 3 источника данных, если они у вас есть.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Затем выберите модель для подгонки. Это мы рассмотрим подробнее на следующем слайде. Далее вы выбираете, что делать: учебный или национальный прогон выбранной модели. Национальный прогон задает границы неопределенности, но может занять довольно много времени. Учебные прогоны занимают не так много времени, и обычно находят соответствие, близкое к национальному прогону, но не задают границы неопределенности, необходимые для окончательного файла. Вы можете узнать больше о моделях заболеваемости, а также о методах, используемых в учебных и национальных прогонах, из презентации «Что под капотом у CSAVR».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После того, как вы сделали выбор, нажмите «Подогнать модель», чтобы запустить алгоритм подгонки модели. Вы можете следить за ходом подгонки с помощью индикатора прогресса (внизу посередине), а графики и отображение информационного критерия Акаике в левом нижнем углу будут обновляться по мере выполнения подгонки модели.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660D5-ED4C-41CA-8F92-89CB6C57A1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63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 первых прогонах CSAVR вы можете для экономии времени провести учебный прогон каждой модели, прежде чем выполнять какие-либо национальные прогоны. После того, как вы провели учебные прогоны для каждой модели, выберите модель с наименьшим информационным критерием Акаике (AIC) — или ту, которая . Для тех, кто не знаком с AIC: этот критерий присваивает более низкие баллы моделям, которые точнее подгоняют данные при использовании меньшего количества параметров. В итоге вы можете получить несколько моделей с одинаковым AIC. Обычно мы считаем оценки AIC схожими, если они находятся в пределах 10 пунктов друг от друга. В этом случае вы можете посмотреть на тенденции, которые выдают модели, и выбрать модель, которая выглядит более реалистично. В этом могут помочь две другие вкладки в форме подгонки: вкладка «Сравнение моделей» и вкладка «Валидация».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660D5-ED4C-41CA-8F92-89CB6C57A1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8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 вкладке «Сравнение моделей» отображается одна кривая для каждой модели заболеваемости. Ваш текущий выбор модели отображается синим цветом, остальные — зеленым. Вы можете переключаться между выделениями, чтобы подсветить разные кривые. В приведенном здесь примере кривая Spline (Сплайн) имеет наилучший AIC, но предполагает, что знание статуса достигло 90 % между 1989 и 1994 годами. Между тем двойная логистическая кривая синего цвета имеет схожий AIC и тенденцию знания статуса, которая кажется более адекватной на ранней стадии, поэтому эта страна может обоснованно выбрать двойную логистическую кривую вместо сплайна, при условии, что другие показатели также выглядят адекватными.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660D5-ED4C-41CA-8F92-89CB6C57A1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13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 первых прогонах CSAVR вы можете для экономии времени провести учебный прогон каждой модели, прежде чем выполнять какие-либо национальные прогоны. После того, как вы провели учебные прогоны для каждой модели, выберите модель с наименьшим информационным критерием Акаике (AIC) — или ту, которая . Для тех, кто не знаком с AIC: этот критерий присваивает более низкие баллы моделям, которые точнее подгоняют данные при использовании меньшего количества параметров. В итоге вы можете получить несколько моделей с одинаковым AIC. Обычно мы считаем оценки AIC схожими, если они находятся в пределах 10 пунктов друг от друга. В этом случае вы можете посмотреть на тенденции, которые выдают модели, и выбрать модель, которая выглядит более реалистично. В этом могут помочь две другие вкладки в форме подгонки: вкладка «Сравнение моделей» и вкладка «Валидация».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660D5-ED4C-41CA-8F92-89CB6C57A1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6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2021 HIV Estimates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92A06A92-3B7E-4B79-979D-FA6A0F066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62" y="6293569"/>
            <a:ext cx="2117220" cy="39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6DF9E9-9ECF-487D-BD8E-4790BD3AAB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3" y="6303656"/>
            <a:ext cx="1016083" cy="401637"/>
          </a:xfrm>
          <a:prstGeom prst="rect">
            <a:avLst/>
          </a:prstGeom>
        </p:spPr>
      </p:pic>
      <p:pic>
        <p:nvPicPr>
          <p:cNvPr id="11" name="Picture 10" descr="A drawing of a person&#10;&#10;Description automatically generated">
            <a:extLst>
              <a:ext uri="{FF2B5EF4-FFF2-40B4-BE49-F238E27FC236}">
                <a16:creationId xmlns:a16="http://schemas.microsoft.com/office/drawing/2014/main" id="{C33AFF44-8A1B-40A7-B156-D0461AEBFF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244" y="6396812"/>
            <a:ext cx="1979773" cy="293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55000"/>
    </mc:Choice>
    <mc:Fallback xmlns="">
      <p:transition advTm="825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55000"/>
    </mc:Choice>
    <mc:Fallback xmlns="">
      <p:transition advTm="825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55000"/>
    </mc:Choice>
    <mc:Fallback xmlns="">
      <p:transition advTm="825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55000"/>
    </mc:Choice>
    <mc:Fallback xmlns="">
      <p:transition advTm="825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55000"/>
    </mc:Choice>
    <mc:Fallback xmlns="">
      <p:transition advTm="825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55000"/>
    </mc:Choice>
    <mc:Fallback xmlns="">
      <p:transition advTm="825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55000"/>
    </mc:Choice>
    <mc:Fallback xmlns="">
      <p:transition advTm="825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55000"/>
    </mc:Choice>
    <mc:Fallback xmlns="">
      <p:transition advTm="825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55000"/>
    </mc:Choice>
    <mc:Fallback xmlns="">
      <p:transition advTm="825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55000"/>
    </mc:Choice>
    <mc:Fallback xmlns="">
      <p:transition advTm="825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55000"/>
    </mc:Choice>
    <mc:Fallback xmlns="">
      <p:transition advTm="825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83EE3D-7163-4108-997E-7E7E10F715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3" y="6303656"/>
            <a:ext cx="1016083" cy="401637"/>
          </a:xfrm>
          <a:prstGeom prst="rect">
            <a:avLst/>
          </a:prstGeom>
        </p:spPr>
      </p:pic>
      <p:pic>
        <p:nvPicPr>
          <p:cNvPr id="11" name="Picture 10" descr="A drawing of a person&#10;&#10;Description automatically generated">
            <a:extLst>
              <a:ext uri="{FF2B5EF4-FFF2-40B4-BE49-F238E27FC236}">
                <a16:creationId xmlns:a16="http://schemas.microsoft.com/office/drawing/2014/main" id="{D37B84D6-A711-41A6-9E1D-AD02AEA945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244" y="6396812"/>
            <a:ext cx="1979773" cy="293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008626-A481-4A55-892F-80A88A7475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62" y="6293569"/>
            <a:ext cx="2117220" cy="39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p14:dur="0" advTm="8255000"/>
    </mc:Choice>
    <mc:Fallback xmlns="">
      <p:transition advTm="8255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em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752D-0820-4F35-9D5D-B9D345CC6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9"/>
            <a:ext cx="7315200" cy="2511552"/>
          </a:xfrm>
        </p:spPr>
        <p:txBody>
          <a:bodyPr>
            <a:normAutofit/>
          </a:bodyPr>
          <a:lstStyle/>
          <a:p>
            <a:pPr algn="ctr"/>
            <a:r>
              <a:rPr lang="ru-RU" sz="4800" b="1"/>
              <a:t>Оценка заболеваемости по CSAVR: показатели и коэффициенты возраста и пола для подгонки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97AB2-D1E8-48E1-B9C2-6E6C1698B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079" y="4576533"/>
            <a:ext cx="8373430" cy="149302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ru-RU" sz="1800" b="1" dirty="0">
                <a:solidFill>
                  <a:schemeClr val="bg1"/>
                </a:solidFill>
                <a:ea typeface="+mn-lt"/>
                <a:cs typeface="+mn-lt"/>
              </a:rPr>
              <a:t>Кит Сабин, ЮНЭЙДС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en-US" sz="1800" b="1" dirty="0">
              <a:solidFill>
                <a:schemeClr val="bg1"/>
              </a:solidFill>
              <a:cs typeface="Arial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800" b="1" dirty="0">
                <a:solidFill>
                  <a:schemeClr val="bg1"/>
                </a:solidFill>
                <a:cs typeface="Arial"/>
              </a:rPr>
              <a:t>Семинар ЮНЭЙДС по оценкам ВИЧ и выявлению неравенства</a:t>
            </a:r>
            <a:br>
              <a:rPr lang="ru-RU" sz="1800" b="1" dirty="0"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cs typeface="Arial"/>
              </a:rPr>
              <a:t>в регионе Восточной Европы и Центральной Азии </a:t>
            </a: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800" b="1" dirty="0">
                <a:solidFill>
                  <a:schemeClr val="bg1"/>
                </a:solidFill>
                <a:cs typeface="Arial"/>
              </a:rPr>
              <a:t>Кишинев, февраль — март 2023 года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674"/>
    </mc:Choice>
    <mc:Fallback xmlns="">
      <p:transition advTm="326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55374D6-5542-47AA-B513-68DE91D574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549997" y="835378"/>
            <a:ext cx="8181981" cy="5180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0C81F2-EFBC-4FE2-9CAC-C40EA7554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Валидация: анализ соответствия модели данным с разбивкой по полу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C4EDF43-5C19-4E0E-BD9B-08377F562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ADA5F41-B1B0-07CD-3CCB-23CA042D22DC}"/>
              </a:ext>
            </a:extLst>
          </p:cNvPr>
          <p:cNvSpPr/>
          <p:nvPr/>
        </p:nvSpPr>
        <p:spPr>
          <a:xfrm>
            <a:off x="3408482" y="2272313"/>
            <a:ext cx="1011117" cy="4789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6205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676"/>
    </mc:Choice>
    <mc:Fallback xmlns="">
      <p:transition advTm="30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823765-DEB7-47E4-B8BE-A62B6B13FB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72200" y="3758074"/>
            <a:ext cx="4754880" cy="3010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369C3-0F7E-4461-814C-01A1D9C3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Завершение оценки заболеваемости по CSAVR</a:t>
            </a:r>
            <a:br>
              <a:rPr lang="ru-RU"/>
            </a:b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B3375-3801-49DF-BD33-AC1EAD64D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808" y="682154"/>
            <a:ext cx="7929797" cy="5120640"/>
          </a:xfrm>
        </p:spPr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Выполните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прогон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выбранной модели для получения границ неопределенности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завершения графики показывают границы неопределенности в виде пунктирных линий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Просмотрите вкладки 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моделей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Валидация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чтобы убедиться, что вы удовлетворены выбранной моделью.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Убедитесь, что нужная вам модель выбрана, и нажмите OK.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Сохраните файл Spectrum.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C267B1B-3DE2-4F59-B08F-123932D7F430}"/>
              </a:ext>
            </a:extLst>
          </p:cNvPr>
          <p:cNvSpPr/>
          <p:nvPr/>
        </p:nvSpPr>
        <p:spPr>
          <a:xfrm>
            <a:off x="5785592" y="4905192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ED26CFF-C09D-491F-A5AE-AA5090CF3E26}"/>
              </a:ext>
            </a:extLst>
          </p:cNvPr>
          <p:cNvSpPr/>
          <p:nvPr/>
        </p:nvSpPr>
        <p:spPr>
          <a:xfrm>
            <a:off x="5750835" y="6507237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E439A12-8220-422A-A4A4-2A11A2FB7872}"/>
              </a:ext>
            </a:extLst>
          </p:cNvPr>
          <p:cNvSpPr/>
          <p:nvPr/>
        </p:nvSpPr>
        <p:spPr>
          <a:xfrm>
            <a:off x="6604115" y="4023580"/>
            <a:ext cx="365760" cy="352329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id="{C34DD467-E45B-44BD-BB5E-272F4C83CD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6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5003"/>
    </mc:Choice>
    <mc:Fallback xmlns="">
      <p:transition advTm="4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C6A1B40F-640F-27B4-B6C3-C46AD9985E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" t="3001" r="35137" b="44331"/>
          <a:stretch/>
        </p:blipFill>
        <p:spPr>
          <a:xfrm>
            <a:off x="0" y="1915886"/>
            <a:ext cx="8948057" cy="4935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B3176-701D-400D-AD07-5EC591B166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2046" y="181375"/>
            <a:ext cx="11647907" cy="1027240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rgbClr val="0F33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 коэффициентов частоты заболеваемости (IRR) по полу и возрасту из CSAVR в AIM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B3B5A-BAD1-1845-B1F4-0A5D29912124}"/>
              </a:ext>
            </a:extLst>
          </p:cNvPr>
          <p:cNvSpPr txBox="1"/>
          <p:nvPr/>
        </p:nvSpPr>
        <p:spPr>
          <a:xfrm>
            <a:off x="561109" y="4608938"/>
            <a:ext cx="11069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954EA-7E6C-F32F-E125-620BBBDC185C}"/>
              </a:ext>
            </a:extLst>
          </p:cNvPr>
          <p:cNvSpPr txBox="1"/>
          <p:nvPr/>
        </p:nvSpPr>
        <p:spPr>
          <a:xfrm>
            <a:off x="5112327" y="1392340"/>
            <a:ext cx="68076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Если в CSAVR вы подогнали IRR по возрасту и/или полу, то в </a:t>
            </a:r>
            <a:r>
              <a:rPr lang="ru-RU" sz="2000" i="1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 в разделе </a:t>
            </a:r>
            <a:r>
              <a:rPr lang="ru-RU" sz="2000" i="1">
                <a:latin typeface="Arial" panose="020B0604020202020204" pitchFamily="34" charset="0"/>
                <a:cs typeface="Arial" panose="020B0604020202020204" pitchFamily="34" charset="0"/>
              </a:rPr>
              <a:t>Структура по возрасту/полу</a:t>
            </a: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 выберите </a:t>
            </a:r>
            <a:r>
              <a:rPr lang="ru-RU" sz="2000" b="1" i="1">
                <a:latin typeface="Arial" panose="020B0604020202020204" pitchFamily="34" charset="0"/>
                <a:cs typeface="Arial" panose="020B0604020202020204" pitchFamily="34" charset="0"/>
              </a:rPr>
              <a:t>Структура из CSAVR</a:t>
            </a: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, чтобы AIM использовал те же IRR (по полу и возрасту), что и CSAVR.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1A0509-B63A-F45E-B6BD-476127ECC796}"/>
              </a:ext>
            </a:extLst>
          </p:cNvPr>
          <p:cNvSpPr/>
          <p:nvPr/>
        </p:nvSpPr>
        <p:spPr>
          <a:xfrm>
            <a:off x="2315688" y="1907260"/>
            <a:ext cx="1766456" cy="4921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065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55000"/>
    </mc:Choice>
    <mc:Fallback xmlns="">
      <p:transition advTm="825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3176-701D-400D-AD07-5EC591B166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2046" y="181375"/>
            <a:ext cx="11647907" cy="1027240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rgbClr val="0F33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 статуса: загрузка оценки из CSAVR в AIM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02942AB-64D5-D53E-B702-87A241499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2" t="937" r="34473" b="68192"/>
          <a:stretch/>
        </p:blipFill>
        <p:spPr>
          <a:xfrm>
            <a:off x="142986" y="1208614"/>
            <a:ext cx="11906026" cy="30553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2B3B5A-BAD1-1845-B1F4-0A5D29912124}"/>
              </a:ext>
            </a:extLst>
          </p:cNvPr>
          <p:cNvSpPr txBox="1"/>
          <p:nvPr/>
        </p:nvSpPr>
        <p:spPr>
          <a:xfrm>
            <a:off x="561108" y="4349846"/>
            <a:ext cx="110697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разделе «Статистика программы» &gt; «Знание статуса» загрузите данные о том, сколько (взрослых) ЛЖВ по оценке CSAVR знают о своем статусе.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Перезагружайте при каждом изменении оценки CSAVR (или IRR по полу)!</a:t>
            </a:r>
          </a:p>
          <a:p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только у вас нет надежных цифр, полученных непосредственно из данных программы, которые также совместимы с (т. е. находятся между) оцененными CSAVR показателями ЛЖВ и показателями АРТ. </a:t>
            </a:r>
          </a:p>
        </p:txBody>
      </p:sp>
    </p:spTree>
    <p:extLst>
      <p:ext uri="{BB962C8B-B14F-4D97-AF65-F5344CB8AC3E}">
        <p14:creationId xmlns:p14="http://schemas.microsoft.com/office/powerpoint/2010/main" val="38885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55000"/>
    </mc:Choice>
    <mc:Fallback xmlns="">
      <p:transition advTm="825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9D7C-BC61-4EF0-8FA7-A31E4D6C8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/>
              <a:t>Обновление CSAVR — пошагово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A7F5D-9762-42FE-B392-94DF17B5D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487" y="911860"/>
            <a:ext cx="8220399" cy="512064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Откройте файл Spectrum за 2022 год</a:t>
            </a:r>
            <a:b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убедитесь, что параметр заболеваемости установлен на CSAVR.</a:t>
            </a:r>
          </a:p>
          <a:p>
            <a:pPr marL="457200" indent="-457200">
              <a:buFont typeface="+mj-lt"/>
              <a:buAutoNum type="arabicPeriod"/>
            </a:pPr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данных: </a:t>
            </a:r>
          </a:p>
          <a:p>
            <a:pPr lvl="1"/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диагнозы случаев ВИЧ;</a:t>
            </a:r>
          </a:p>
          <a:p>
            <a:pPr lvl="1"/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 от СПИДа по данным регистрации актов гражданского состояния;</a:t>
            </a:r>
          </a:p>
          <a:p>
            <a:pPr lvl="1"/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CD4 при первоначальном диагнозе указываются по желанию.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 подгонки модели подберите поочередно 4 статистические модели</a:t>
            </a:r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включая коэффициенты частоты заболеваемости (IRR) по полу и возрасту, если данные о случаях и/или смертях имеют такую разбивку.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модель, дающую лучшее согласование, вернитесь в AIM, сохраните файл.</a:t>
            </a:r>
            <a:br>
              <a:rPr lang="ru-RU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CSAVR установил IRR по полу и/или возрасту, </a:t>
            </a:r>
            <a:b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перенесите подогнанную «Структуру из CSAVR» в AIM</a:t>
            </a:r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разделе Статистика программы &gt; Знание статуса загрузите оцененные CSAVR числа ЛЖВ, знающих свой статус</a:t>
            </a:r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</a:t>
            </a:r>
            <a:b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вас нет надежных цифр непосредственно из данных программы, которые также совместимы с (т. е. находятся между) оцененными CSAVR числами ЛЖВ и АРТ. 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C179BF4-A8A0-40F5-A4C5-118464B95F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6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273"/>
    </mc:Choice>
    <mc:Fallback xmlns="">
      <p:transition advTm="10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D94E37-154D-4E0E-A879-B6EB466C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19311" cy="4601183"/>
          </a:xfrm>
        </p:spPr>
        <p:txBody>
          <a:bodyPr/>
          <a:lstStyle/>
          <a:p>
            <a:r>
              <a:rPr lang="ru-RU"/>
              <a:t>Откройте файл Spectrum за 2022 год </a:t>
            </a:r>
            <a:br>
              <a:rPr lang="ru-RU"/>
            </a:br>
            <a:br>
              <a:rPr lang="ru-RU"/>
            </a:br>
            <a:r>
              <a:rPr lang="ru-RU"/>
              <a:t>Убедитесь, что </a:t>
            </a:r>
            <a:br>
              <a:rPr lang="ru-RU"/>
            </a:br>
            <a:r>
              <a:rPr lang="ru-RU" i="1"/>
              <a:t>параметр заболеваемости</a:t>
            </a:r>
            <a:r>
              <a:rPr lang="ru-RU"/>
              <a:t> установлен на CSAVR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F5251D5-CC3C-4B7C-A55D-E4CAAC727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30893" b="32439"/>
          <a:stretch/>
        </p:blipFill>
        <p:spPr>
          <a:xfrm>
            <a:off x="3916017" y="406655"/>
            <a:ext cx="7609303" cy="4601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5CD777-F3F8-4DB1-B296-9B49F0EC7501}"/>
              </a:ext>
            </a:extLst>
          </p:cNvPr>
          <p:cNvSpPr/>
          <p:nvPr/>
        </p:nvSpPr>
        <p:spPr>
          <a:xfrm>
            <a:off x="3616602" y="2404774"/>
            <a:ext cx="5666545" cy="3451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Откройте ваш итоговый файл Spectrum за 2022 год 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Выберите «Модули &gt; AIM»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Выберите «Заболеваемость &gt; Параметры заболеваемости»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Убедитесь, что выбран CSAVR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33BF78-28AE-4131-B8C8-A355C4DDA947}"/>
              </a:ext>
            </a:extLst>
          </p:cNvPr>
          <p:cNvCxnSpPr>
            <a:cxnSpLocks/>
          </p:cNvCxnSpPr>
          <p:nvPr/>
        </p:nvCxnSpPr>
        <p:spPr>
          <a:xfrm flipV="1">
            <a:off x="6709410" y="1600201"/>
            <a:ext cx="391938" cy="1405889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CAB8B4-4EAC-4E28-822F-6F84864EBFDA}"/>
              </a:ext>
            </a:extLst>
          </p:cNvPr>
          <p:cNvCxnSpPr>
            <a:cxnSpLocks/>
          </p:cNvCxnSpPr>
          <p:nvPr/>
        </p:nvCxnSpPr>
        <p:spPr>
          <a:xfrm flipV="1">
            <a:off x="8229600" y="2193599"/>
            <a:ext cx="1053547" cy="1235401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DE5125-82A5-4A23-BC99-6B3F53C2BF12}"/>
              </a:ext>
            </a:extLst>
          </p:cNvPr>
          <p:cNvCxnSpPr>
            <a:cxnSpLocks/>
          </p:cNvCxnSpPr>
          <p:nvPr/>
        </p:nvCxnSpPr>
        <p:spPr>
          <a:xfrm flipH="1">
            <a:off x="6990366" y="4328472"/>
            <a:ext cx="137160" cy="306986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Audio 36">
            <a:hlinkClick r:id="" action="ppaction://media"/>
            <a:extLst>
              <a:ext uri="{FF2B5EF4-FFF2-40B4-BE49-F238E27FC236}">
                <a16:creationId xmlns:a16="http://schemas.microsoft.com/office/drawing/2014/main" id="{E0BCD35A-FDC7-4494-95E7-46891EAF0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C0362B-4280-09E6-55C6-B510A2CDCC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07" y="4660067"/>
            <a:ext cx="8022121" cy="21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592"/>
    </mc:Choice>
    <mc:Fallback xmlns="">
      <p:transition advTm="32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3176-701D-400D-AD07-5EC591B166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4698" y="-205105"/>
            <a:ext cx="10236202" cy="12922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F33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показатели вводить в CSAVR?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0A27A-B45C-407A-8CCF-D944529C2B3F}"/>
              </a:ext>
            </a:extLst>
          </p:cNvPr>
          <p:cNvSpPr txBox="1"/>
          <p:nvPr/>
        </p:nvSpPr>
        <p:spPr>
          <a:xfrm>
            <a:off x="546373" y="4755416"/>
            <a:ext cx="113904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публикации исторической тенденции заболеваемости на основе CSAVR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ЮНЭЙДС требует:</a:t>
            </a:r>
            <a:b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данные о </a:t>
            </a: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смертях за 8 лет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данные о </a:t>
            </a: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диагностированных случаях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за 8 лет:</a:t>
            </a: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случаи заболевания и смерти за период 1990–2022 г.;</a:t>
            </a:r>
            <a:b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данные о смертности, классифицированные IHME как среднего или хорошего качества (группы 2A и 2B), не плохого качества (группа 2C);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файл Spectrum, охватывающий все население </a:t>
            </a:r>
            <a:r>
              <a:rPr lang="ru-RU" sz="1400" i="1" dirty="0">
                <a:latin typeface="Calibri" panose="020F0502020204030204" pitchFamily="34" charset="0"/>
                <a:cs typeface="Calibri" panose="020F0502020204030204" pitchFamily="34" charset="0"/>
              </a:rPr>
              <a:t>де-факто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: всех жителей, включая неграждан.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5882BAF-9DC5-D803-473F-BC91410BE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45008"/>
              </p:ext>
            </p:extLst>
          </p:nvPr>
        </p:nvGraphicFramePr>
        <p:xfrm>
          <a:off x="243607" y="938876"/>
          <a:ext cx="11693237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942">
                  <a:extLst>
                    <a:ext uri="{9D8B030D-6E8A-4147-A177-3AD203B41FA5}">
                      <a16:colId xmlns:a16="http://schemas.microsoft.com/office/drawing/2014/main" val="3856925654"/>
                    </a:ext>
                  </a:extLst>
                </a:gridCol>
                <a:gridCol w="1113501">
                  <a:extLst>
                    <a:ext uri="{9D8B030D-6E8A-4147-A177-3AD203B41FA5}">
                      <a16:colId xmlns:a16="http://schemas.microsoft.com/office/drawing/2014/main" val="191684811"/>
                    </a:ext>
                  </a:extLst>
                </a:gridCol>
                <a:gridCol w="2479647">
                  <a:extLst>
                    <a:ext uri="{9D8B030D-6E8A-4147-A177-3AD203B41FA5}">
                      <a16:colId xmlns:a16="http://schemas.microsoft.com/office/drawing/2014/main" val="1315505541"/>
                    </a:ext>
                  </a:extLst>
                </a:gridCol>
                <a:gridCol w="6771147">
                  <a:extLst>
                    <a:ext uri="{9D8B030D-6E8A-4147-A177-3AD203B41FA5}">
                      <a16:colId xmlns:a16="http://schemas.microsoft.com/office/drawing/2014/main" val="4126073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Требуется?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Функция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Требования к данным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31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Случаи смерти от СПИДа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Основа для оценки уровня эпидемии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По возможности включите (добавьте) </a:t>
                      </a:r>
                      <a:r>
                        <a:rPr lang="ru-RU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случаи смерти, ошибочно отнесенные к другим (не связанным с ВИЧ) причинам</a:t>
                      </a:r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(следующие слайды)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36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Новые диагнозы ВИЧ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Информирует о знании статуса и в последние годы о заболеваемости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Учесть 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каждый </a:t>
                      </a:r>
                      <a:r>
                        <a:rPr lang="ru-RU" sz="1600" 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впервые поставленный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диагноз в стране </a:t>
                      </a:r>
                      <a:r>
                        <a:rPr lang="ru-RU" sz="1600" 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один раз</a:t>
                      </a:r>
                      <a:br>
                        <a:rPr lang="ru-RU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</a:br>
                      <a:r>
                        <a:rPr lang="ru-RU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дедуплицировать!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0520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CD4 при первоначальном диагнозе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Необязательно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Информирует об </a:t>
                      </a:r>
                      <a:r>
                        <a:rPr lang="ru-RU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отставании</a:t>
                      </a:r>
                      <a:r>
                        <a:rPr lang="ru-RU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от момента инфицирования до постановки диагноза и, таким образом, о знании статуса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Ввести в 4 категориях: &lt; 200, 200–350, 350–500 и &gt; 500/мл</a:t>
                      </a:r>
                      <a:b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Ввести и подогнать данные по CD4 только за те годы, когда они охватывали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 80–95 % новых диагнозов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039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33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55000"/>
    </mc:Choice>
    <mc:Fallback xmlns="">
      <p:transition advTm="825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A610-9B0F-4596-A07D-D8349C8A1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860947"/>
            <a:ext cx="2947482" cy="4601183"/>
          </a:xfrm>
        </p:spPr>
        <p:txBody>
          <a:bodyPr anchor="t">
            <a:normAutofit/>
          </a:bodyPr>
          <a:lstStyle/>
          <a:p>
            <a:pPr algn="ctr"/>
            <a:r>
              <a:rPr lang="ru-RU" sz="3200" dirty="0"/>
              <a:t>Подогнать заболеваемость по CSAVR: </a:t>
            </a:r>
            <a:br>
              <a:rPr lang="ru-RU" sz="3200" dirty="0"/>
            </a:br>
            <a:r>
              <a:rPr lang="ru-RU" sz="3200" dirty="0"/>
              <a:t>Форма подгонки модели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6155D8DF-EACD-4DF9-8D44-0A53F508E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05962-A731-71C5-FFBF-E224F9E2DC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87" y="909407"/>
            <a:ext cx="8523514" cy="5396419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B389ACF-9551-E947-7225-0023E2FCBB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661" t="16387" r="21786" b="36350"/>
          <a:stretch/>
        </p:blipFill>
        <p:spPr>
          <a:xfrm>
            <a:off x="-74926" y="3616666"/>
            <a:ext cx="3603172" cy="324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7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8754"/>
    </mc:Choice>
    <mc:Fallback xmlns="">
      <p:transition advTm="68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C93C8A-909F-AF79-9879-4BB48E722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03" y="755452"/>
            <a:ext cx="8500363" cy="5381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3BECB4-4423-40BA-82C9-0D83364D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Выполнение подгонки модели CSAVR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5EBA5-EE96-48B0-A5DE-255A25489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211" y="769563"/>
            <a:ext cx="6716889" cy="5277048"/>
          </a:xfrm>
          <a:solidFill>
            <a:schemeClr val="bg1">
              <a:alpha val="95000"/>
            </a:schemeClr>
          </a:solidFill>
        </p:spPr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Выберите данные для подгонки</a:t>
            </a:r>
            <a:b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Выберите, какую статистическую модель применить</a:t>
            </a:r>
            <a:b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Выберите, следует ли также подгонять коэффициенты частоты заболеваемости (IRR) по полу и/или возрасту к данным, разбитым по полу/возрасту</a:t>
            </a:r>
            <a:b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Выберите учебный или национальный прогон</a:t>
            </a:r>
            <a:b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Нажмите «Подогнать модель»</a:t>
            </a:r>
            <a:b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Дождитесь завершения подгонки модели</a:t>
            </a:r>
          </a:p>
          <a:p>
            <a:pPr lvl="1"/>
            <a: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Графики и показатели AIC будут обновляться, пока CSAVR будет находить улучшения в подгонке моделей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544C20-4AF3-4497-B672-C88CFED22732}"/>
              </a:ext>
            </a:extLst>
          </p:cNvPr>
          <p:cNvCxnSpPr>
            <a:cxnSpLocks/>
          </p:cNvCxnSpPr>
          <p:nvPr/>
        </p:nvCxnSpPr>
        <p:spPr>
          <a:xfrm flipH="1">
            <a:off x="4528457" y="1040846"/>
            <a:ext cx="690063" cy="483154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3626AE-3F6A-4CF6-BC5D-F464544896ED}"/>
              </a:ext>
            </a:extLst>
          </p:cNvPr>
          <p:cNvCxnSpPr>
            <a:cxnSpLocks/>
          </p:cNvCxnSpPr>
          <p:nvPr/>
        </p:nvCxnSpPr>
        <p:spPr>
          <a:xfrm flipH="1">
            <a:off x="4376057" y="1692527"/>
            <a:ext cx="842463" cy="800302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95EFEF-4ACA-4329-811A-66A4EEEEACA4}"/>
              </a:ext>
            </a:extLst>
          </p:cNvPr>
          <p:cNvCxnSpPr>
            <a:cxnSpLocks/>
          </p:cNvCxnSpPr>
          <p:nvPr/>
        </p:nvCxnSpPr>
        <p:spPr>
          <a:xfrm flipH="1">
            <a:off x="4684890" y="2393244"/>
            <a:ext cx="395111" cy="697940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4AEC8250-A041-4E60-A94A-92F75E0425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9868"/>
    </mc:Choice>
    <mc:Fallback xmlns="">
      <p:transition advTm="59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81F2-EFBC-4FE2-9CAC-C40EA7554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Выбор модели CSAVR, дающей лучшее согласование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8F7B0-D1A9-4C17-B30F-E8063F559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928285" cy="5120640"/>
          </a:xfrm>
        </p:spPr>
        <p:txBody>
          <a:bodyPr/>
          <a:lstStyle/>
          <a:p>
            <a: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правило, выбирают модель с наименьшим информационным критерием Акаике (AIC)</a:t>
            </a:r>
          </a:p>
          <a:p>
            <a:pPr lvl="1"/>
            <a: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Более подходящие модели с меньшим количеством параметров имеют более низкий AIC</a:t>
            </a:r>
          </a:p>
          <a:p>
            <a:pPr lvl="1"/>
            <a: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Однако если показатели AIC находятся в пределах 10 пунктов друг от друга, то модели являются «похожими»</a:t>
            </a:r>
            <a:b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несколько моделей имеют одинаковый AIC, выберите наиболее разумную из них, сравнив результаты </a:t>
            </a:r>
          </a:p>
          <a:p>
            <a:pPr lvl="1"/>
            <a: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Новые случаи инфицирования</a:t>
            </a:r>
          </a:p>
          <a:p>
            <a:pPr lvl="1"/>
            <a: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ЛЖВ</a:t>
            </a:r>
          </a:p>
          <a:p>
            <a:pPr lvl="1"/>
            <a: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ЛЖВ, знающих о своем статусе, за все время. </a:t>
            </a:r>
          </a:p>
          <a:p>
            <a:pPr marL="502920" lvl="1" indent="0">
              <a:buNone/>
            </a:pPr>
            <a: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…с помощью графиков на вкладках </a:t>
            </a:r>
            <a:r>
              <a:rPr lang="ru-RU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Сравнение моделей</a:t>
            </a:r>
            <a:r>
              <a:rPr lang="ru-RU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«Валидация»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832FDC3-B86D-4EFC-A979-50D9063588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6131"/>
    </mc:Choice>
    <mc:Fallback xmlns="">
      <p:transition advTm="46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55374D6-5542-47AA-B513-68DE91D574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62957" y="697425"/>
            <a:ext cx="9729043" cy="6160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0C81F2-EFBC-4FE2-9CAC-C40EA755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9" y="1128408"/>
            <a:ext cx="2947482" cy="4601183"/>
          </a:xfrm>
        </p:spPr>
        <p:txBody>
          <a:bodyPr/>
          <a:lstStyle/>
          <a:p>
            <a:r>
              <a:rPr lang="ru-RU"/>
              <a:t>Выбор модели </a:t>
            </a:r>
            <a:br>
              <a:rPr lang="ru-RU"/>
            </a:br>
            <a:br>
              <a:rPr lang="ru-RU"/>
            </a:br>
            <a:br>
              <a:rPr lang="ru-RU"/>
            </a:br>
            <a:r>
              <a:rPr lang="ru-RU"/>
              <a:t>Сравнение моделей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187D7E6-56D6-4AB2-8DEA-6AE6AF2893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449"/>
    </mc:Choice>
    <mc:Fallback xmlns="">
      <p:transition advTm="37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81F2-EFBC-4FE2-9CAC-C40EA7554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Выбор модели CSAVR, дающей лучшее согласование (II)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832FDC3-B86D-4EFC-A979-50D9063588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6A68B-0E31-DF15-EB16-7D4AB334B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684" y="925284"/>
            <a:ext cx="6057297" cy="552777"/>
          </a:xfrm>
        </p:spPr>
        <p:txBody>
          <a:bodyPr/>
          <a:lstStyle/>
          <a:p>
            <a:r>
              <a:rPr lang="ru-RU"/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54997F-D856-BDA5-7E04-D274C35982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836" r="59240"/>
          <a:stretch/>
        </p:blipFill>
        <p:spPr>
          <a:xfrm>
            <a:off x="3902528" y="78627"/>
            <a:ext cx="4812245" cy="669160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FB5BB6-77FA-E1E9-E1D3-8436D79977F4}"/>
              </a:ext>
            </a:extLst>
          </p:cNvPr>
          <p:cNvSpPr/>
          <p:nvPr/>
        </p:nvSpPr>
        <p:spPr>
          <a:xfrm>
            <a:off x="3625702" y="3774558"/>
            <a:ext cx="5365899" cy="152045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943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6131"/>
    </mc:Choice>
    <mc:Fallback xmlns="">
      <p:transition advTm="46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88ef829-98c5-46d1-83dc-c2ef7c814da2" xsi:nil="true"/>
    <TaxCatchAll xmlns="2ddeef39-65d3-4660-94f2-f063f949c57e" xsi:nil="true"/>
    <lcf76f155ced4ddcb4097134ff3c332f xmlns="288ef829-98c5-46d1-83dc-c2ef7c814da2">
      <Terms xmlns="http://schemas.microsoft.com/office/infopath/2007/PartnerControls"/>
    </lcf76f155ced4ddcb4097134ff3c332f>
    <MediaLengthInSeconds xmlns="288ef829-98c5-46d1-83dc-c2ef7c814da2" xsi:nil="true"/>
    <SharedWithUsers xmlns="2ddeef39-65d3-4660-94f2-f063f949c57e">
      <UserInfo>
        <DisplayName>Robert Glaubius</DisplayName>
        <AccountId>5514</AccountId>
        <AccountType/>
      </UserInfo>
      <UserInfo>
        <DisplayName>SABIN, Keith</DisplayName>
        <AccountId>25</AccountId>
        <AccountType/>
      </UserInfo>
      <UserInfo>
        <DisplayName>WANYEKI, Ian</DisplayName>
        <AccountId>197</AccountId>
        <AccountType/>
      </UserInfo>
      <UserInfo>
        <DisplayName>KORENROMP, Eline Louise</DisplayName>
        <AccountId>7579</AccountId>
        <AccountType/>
      </UserInfo>
      <UserInfo>
        <DisplayName>Guy Mahiane</DisplayName>
        <AccountId>5635</AccountId>
        <AccountType/>
      </UserInfo>
      <UserInfo>
        <DisplayName>MAHY, Mary</DisplayName>
        <AccountId>20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17" ma:contentTypeDescription="Create a new document." ma:contentTypeScope="" ma:versionID="8482625136bccad5fea5e68a871e4699">
  <xsd:schema xmlns:xsd="http://www.w3.org/2001/XMLSchema" xmlns:xs="http://www.w3.org/2001/XMLSchema" xmlns:p="http://schemas.microsoft.com/office/2006/metadata/properties" xmlns:ns2="288ef829-98c5-46d1-83dc-c2ef7c814da2" xmlns:ns3="2ddeef39-65d3-4660-94f2-f063f949c57e" targetNamespace="http://schemas.microsoft.com/office/2006/metadata/properties" ma:root="true" ma:fieldsID="99cee5fdab9c537e456a0b77a5796a97" ns2:_="" ns3:_=""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94F3E5-9355-45E1-AEBF-E2A170E9424C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288ef829-98c5-46d1-83dc-c2ef7c814da2"/>
    <ds:schemaRef ds:uri="2ddeef39-65d3-4660-94f2-f063f949c57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EE3CABA-6EB2-46BF-AEBF-5995218878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3A1788-02D1-4F04-BE99-3E8CCBEBDDC7}">
  <ds:schemaRefs>
    <ds:schemaRef ds:uri="288ef829-98c5-46d1-83dc-c2ef7c814da2"/>
    <ds:schemaRef ds:uri="2ddeef39-65d3-4660-94f2-f063f949c5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2100</Words>
  <Application>Microsoft Office PowerPoint</Application>
  <PresentationFormat>Widescreen</PresentationFormat>
  <Paragraphs>119</Paragraphs>
  <Slides>13</Slides>
  <Notes>13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Frame</vt:lpstr>
      <vt:lpstr>Оценка заболеваемости по CSAVR: показатели и коэффициенты возраста и пола для подгонки</vt:lpstr>
      <vt:lpstr>Обновление CSAVR — пошагово</vt:lpstr>
      <vt:lpstr>Откройте файл Spectrum за 2022 год   Убедитесь, что  параметр заболеваемости установлен на CSAVR</vt:lpstr>
      <vt:lpstr>Какие показатели вводить в CSAVR?</vt:lpstr>
      <vt:lpstr>Подогнать заболеваемость по CSAVR:  Форма подгонки модели</vt:lpstr>
      <vt:lpstr>Выполнение подгонки модели CSAVR</vt:lpstr>
      <vt:lpstr>Выбор модели CSAVR, дающей лучшее согласование (I)</vt:lpstr>
      <vt:lpstr>Выбор модели    Сравнение моделей</vt:lpstr>
      <vt:lpstr>Выбор модели CSAVR, дающей лучшее согласование (II)</vt:lpstr>
      <vt:lpstr>Валидация: анализ соответствия модели данным с разбивкой по полу</vt:lpstr>
      <vt:lpstr>Завершение оценки заболеваемости по CSAVR </vt:lpstr>
      <vt:lpstr>Импорт коэффициентов частоты заболеваемости (IRR) по полу и возрасту из CSAVR в AIM</vt:lpstr>
      <vt:lpstr>Знание статуса: загрузка оценки из CSAVR в AIM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MAHY, Mary</dc:creator>
  <cp:lastModifiedBy>YAKUSIK, Anna</cp:lastModifiedBy>
  <cp:revision>27</cp:revision>
  <dcterms:created xsi:type="dcterms:W3CDTF">2020-10-27T09:55:01Z</dcterms:created>
  <dcterms:modified xsi:type="dcterms:W3CDTF">2023-05-02T09:35:46Z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MediaServiceImageTags">
    <vt:lpwstr/>
  </property>
</Properties>
</file>