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7" r:id="rId4"/>
    <p:sldMasterId id="2147483793" r:id="rId5"/>
    <p:sldMasterId id="2147483826" r:id="rId6"/>
    <p:sldMasterId id="2147483828" r:id="rId7"/>
  </p:sldMasterIdLst>
  <p:notesMasterIdLst>
    <p:notesMasterId r:id="rId15"/>
  </p:notesMasterIdLst>
  <p:sldIdLst>
    <p:sldId id="489" r:id="rId8"/>
    <p:sldId id="490" r:id="rId9"/>
    <p:sldId id="492" r:id="rId10"/>
    <p:sldId id="1190" r:id="rId11"/>
    <p:sldId id="493" r:id="rId12"/>
    <p:sldId id="494" r:id="rId13"/>
    <p:sldId id="1189" r:id="rId1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1">
          <p15:clr>
            <a:srgbClr val="A4A3A4"/>
          </p15:clr>
        </p15:guide>
        <p15:guide id="2" orient="horz" pos="4075">
          <p15:clr>
            <a:srgbClr val="A4A3A4"/>
          </p15:clr>
        </p15:guide>
        <p15:guide id="4" pos="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3CDF6"/>
    <a:srgbClr val="70C8BE"/>
    <a:srgbClr val="89C443"/>
    <a:srgbClr val="02AEF0"/>
    <a:srgbClr val="0092D2"/>
    <a:srgbClr val="0092CF"/>
    <a:srgbClr val="E27222"/>
    <a:srgbClr val="6FB4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34ACB-9176-4C9D-AE64-267635C67B99}" v="13" dt="2023-02-14T12:11:30.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93" autoAdjust="0"/>
    <p:restoredTop sz="94660"/>
  </p:normalViewPr>
  <p:slideViewPr>
    <p:cSldViewPr snapToGrid="0">
      <p:cViewPr varScale="1">
        <p:scale>
          <a:sx n="59" d="100"/>
          <a:sy n="59" d="100"/>
        </p:scale>
        <p:origin x="228" y="60"/>
      </p:cViewPr>
      <p:guideLst>
        <p:guide orient="horz" pos="2161"/>
        <p:guide orient="horz" pos="4075"/>
        <p:guide pos="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55434ACB-9176-4C9D-AE64-267635C67B99}"/>
    <pc:docChg chg="undo custSel addSld modSld">
      <pc:chgData name="KORENROMP, Eline Louise" userId="a44abeb2-aa4e-4d35-a6f5-0d25c352ba16" providerId="ADAL" clId="{55434ACB-9176-4C9D-AE64-267635C67B99}" dt="2023-02-14T12:11:46.202" v="1047" actId="20577"/>
      <pc:docMkLst>
        <pc:docMk/>
      </pc:docMkLst>
      <pc:sldChg chg="modSp mod">
        <pc:chgData name="KORENROMP, Eline Louise" userId="a44abeb2-aa4e-4d35-a6f5-0d25c352ba16" providerId="ADAL" clId="{55434ACB-9176-4C9D-AE64-267635C67B99}" dt="2023-02-14T11:55:08.442" v="2" actId="6549"/>
        <pc:sldMkLst>
          <pc:docMk/>
          <pc:sldMk cId="3767042115" sldId="489"/>
        </pc:sldMkLst>
        <pc:spChg chg="mod">
          <ac:chgData name="KORENROMP, Eline Louise" userId="a44abeb2-aa4e-4d35-a6f5-0d25c352ba16" providerId="ADAL" clId="{55434ACB-9176-4C9D-AE64-267635C67B99}" dt="2023-02-14T11:55:08.442" v="2" actId="6549"/>
          <ac:spMkLst>
            <pc:docMk/>
            <pc:sldMk cId="3767042115" sldId="489"/>
            <ac:spMk id="6149" creationId="{5AC8760F-9D28-D4E0-49DA-53AA1EECE2B2}"/>
          </ac:spMkLst>
        </pc:spChg>
      </pc:sldChg>
      <pc:sldChg chg="modSp mod">
        <pc:chgData name="KORENROMP, Eline Louise" userId="a44abeb2-aa4e-4d35-a6f5-0d25c352ba16" providerId="ADAL" clId="{55434ACB-9176-4C9D-AE64-267635C67B99}" dt="2023-02-14T12:03:38.912" v="800" actId="14100"/>
        <pc:sldMkLst>
          <pc:docMk/>
          <pc:sldMk cId="3902945943" sldId="492"/>
        </pc:sldMkLst>
        <pc:spChg chg="mod">
          <ac:chgData name="KORENROMP, Eline Louise" userId="a44abeb2-aa4e-4d35-a6f5-0d25c352ba16" providerId="ADAL" clId="{55434ACB-9176-4C9D-AE64-267635C67B99}" dt="2023-02-14T12:03:34.914" v="798" actId="14100"/>
          <ac:spMkLst>
            <pc:docMk/>
            <pc:sldMk cId="3902945943" sldId="492"/>
            <ac:spMk id="2" creationId="{DA97C378-C184-DC55-FC30-6A24305BEF89}"/>
          </ac:spMkLst>
        </pc:spChg>
        <pc:spChg chg="mod">
          <ac:chgData name="KORENROMP, Eline Louise" userId="a44abeb2-aa4e-4d35-a6f5-0d25c352ba16" providerId="ADAL" clId="{55434ACB-9176-4C9D-AE64-267635C67B99}" dt="2023-02-14T12:03:36.937" v="799" actId="1076"/>
          <ac:spMkLst>
            <pc:docMk/>
            <pc:sldMk cId="3902945943" sldId="492"/>
            <ac:spMk id="4" creationId="{EFD22BBD-9BB7-63BA-4044-DC7E953B63D4}"/>
          </ac:spMkLst>
        </pc:spChg>
        <pc:picChg chg="mod">
          <ac:chgData name="KORENROMP, Eline Louise" userId="a44abeb2-aa4e-4d35-a6f5-0d25c352ba16" providerId="ADAL" clId="{55434ACB-9176-4C9D-AE64-267635C67B99}" dt="2023-02-14T12:03:38.912" v="800" actId="14100"/>
          <ac:picMkLst>
            <pc:docMk/>
            <pc:sldMk cId="3902945943" sldId="492"/>
            <ac:picMk id="5" creationId="{C74F68EE-715E-6BCC-58F3-E9478044EEB8}"/>
          </ac:picMkLst>
        </pc:picChg>
      </pc:sldChg>
      <pc:sldChg chg="addSp modSp mod">
        <pc:chgData name="KORENROMP, Eline Louise" userId="a44abeb2-aa4e-4d35-a6f5-0d25c352ba16" providerId="ADAL" clId="{55434ACB-9176-4C9D-AE64-267635C67B99}" dt="2023-02-14T12:07:22.683" v="1005" actId="14100"/>
        <pc:sldMkLst>
          <pc:docMk/>
          <pc:sldMk cId="3854589761" sldId="493"/>
        </pc:sldMkLst>
        <pc:spChg chg="add mod">
          <ac:chgData name="KORENROMP, Eline Louise" userId="a44abeb2-aa4e-4d35-a6f5-0d25c352ba16" providerId="ADAL" clId="{55434ACB-9176-4C9D-AE64-267635C67B99}" dt="2023-02-14T12:07:22.683" v="1005" actId="14100"/>
          <ac:spMkLst>
            <pc:docMk/>
            <pc:sldMk cId="3854589761" sldId="493"/>
            <ac:spMk id="8" creationId="{5466470C-C93D-2EF8-1F32-FBEFC58348EB}"/>
          </ac:spMkLst>
        </pc:spChg>
        <pc:picChg chg="mod">
          <ac:chgData name="KORENROMP, Eline Louise" userId="a44abeb2-aa4e-4d35-a6f5-0d25c352ba16" providerId="ADAL" clId="{55434ACB-9176-4C9D-AE64-267635C67B99}" dt="2023-02-14T12:07:10.567" v="1001" actId="1076"/>
          <ac:picMkLst>
            <pc:docMk/>
            <pc:sldMk cId="3854589761" sldId="493"/>
            <ac:picMk id="5" creationId="{E23DA628-4A3D-F5A2-A484-6031352A78CA}"/>
          </ac:picMkLst>
        </pc:picChg>
      </pc:sldChg>
      <pc:sldChg chg="addSp delSp modSp mod">
        <pc:chgData name="KORENROMP, Eline Louise" userId="a44abeb2-aa4e-4d35-a6f5-0d25c352ba16" providerId="ADAL" clId="{55434ACB-9176-4C9D-AE64-267635C67B99}" dt="2023-02-14T12:11:46.202" v="1047" actId="20577"/>
        <pc:sldMkLst>
          <pc:docMk/>
          <pc:sldMk cId="4091761545" sldId="494"/>
        </pc:sldMkLst>
        <pc:spChg chg="mod">
          <ac:chgData name="KORENROMP, Eline Louise" userId="a44abeb2-aa4e-4d35-a6f5-0d25c352ba16" providerId="ADAL" clId="{55434ACB-9176-4C9D-AE64-267635C67B99}" dt="2023-02-14T12:11:25.530" v="1023" actId="14100"/>
          <ac:spMkLst>
            <pc:docMk/>
            <pc:sldMk cId="4091761545" sldId="494"/>
            <ac:spMk id="2" creationId="{CE2BDE2E-6495-3FFD-DB86-D875AC0650CA}"/>
          </ac:spMkLst>
        </pc:spChg>
        <pc:spChg chg="mod">
          <ac:chgData name="KORENROMP, Eline Louise" userId="a44abeb2-aa4e-4d35-a6f5-0d25c352ba16" providerId="ADAL" clId="{55434ACB-9176-4C9D-AE64-267635C67B99}" dt="2023-02-14T12:11:46.202" v="1047" actId="20577"/>
          <ac:spMkLst>
            <pc:docMk/>
            <pc:sldMk cId="4091761545" sldId="494"/>
            <ac:spMk id="3" creationId="{38058343-F6A7-4BCE-27BD-4F805221A51F}"/>
          </ac:spMkLst>
        </pc:spChg>
        <pc:picChg chg="add mod modCrop">
          <ac:chgData name="KORENROMP, Eline Louise" userId="a44abeb2-aa4e-4d35-a6f5-0d25c352ba16" providerId="ADAL" clId="{55434ACB-9176-4C9D-AE64-267635C67B99}" dt="2023-02-14T12:11:23.002" v="1022" actId="14100"/>
          <ac:picMkLst>
            <pc:docMk/>
            <pc:sldMk cId="4091761545" sldId="494"/>
            <ac:picMk id="5" creationId="{BCC61E53-F958-4299-32FD-73971C5C72B6}"/>
          </ac:picMkLst>
        </pc:picChg>
        <pc:picChg chg="del mod">
          <ac:chgData name="KORENROMP, Eline Louise" userId="a44abeb2-aa4e-4d35-a6f5-0d25c352ba16" providerId="ADAL" clId="{55434ACB-9176-4C9D-AE64-267635C67B99}" dt="2023-02-14T12:10:52.215" v="1015" actId="478"/>
          <ac:picMkLst>
            <pc:docMk/>
            <pc:sldMk cId="4091761545" sldId="494"/>
            <ac:picMk id="1026" creationId="{93C140CE-AE4C-029D-8733-23FE0C95EF0A}"/>
          </ac:picMkLst>
        </pc:picChg>
      </pc:sldChg>
      <pc:sldChg chg="delSp modSp add mod">
        <pc:chgData name="KORENROMP, Eline Louise" userId="a44abeb2-aa4e-4d35-a6f5-0d25c352ba16" providerId="ADAL" clId="{55434ACB-9176-4C9D-AE64-267635C67B99}" dt="2023-02-14T12:07:54.648" v="1013" actId="113"/>
        <pc:sldMkLst>
          <pc:docMk/>
          <pc:sldMk cId="2973390211" sldId="1190"/>
        </pc:sldMkLst>
        <pc:spChg chg="mod">
          <ac:chgData name="KORENROMP, Eline Louise" userId="a44abeb2-aa4e-4d35-a6f5-0d25c352ba16" providerId="ADAL" clId="{55434ACB-9176-4C9D-AE64-267635C67B99}" dt="2023-02-14T11:58:03.857" v="130" actId="20577"/>
          <ac:spMkLst>
            <pc:docMk/>
            <pc:sldMk cId="2973390211" sldId="1190"/>
            <ac:spMk id="2" creationId="{DA97C378-C184-DC55-FC30-6A24305BEF89}"/>
          </ac:spMkLst>
        </pc:spChg>
        <pc:spChg chg="mod">
          <ac:chgData name="KORENROMP, Eline Louise" userId="a44abeb2-aa4e-4d35-a6f5-0d25c352ba16" providerId="ADAL" clId="{55434ACB-9176-4C9D-AE64-267635C67B99}" dt="2023-02-14T12:07:54.648" v="1013" actId="113"/>
          <ac:spMkLst>
            <pc:docMk/>
            <pc:sldMk cId="2973390211" sldId="1190"/>
            <ac:spMk id="4" creationId="{EFD22BBD-9BB7-63BA-4044-DC7E953B63D4}"/>
          </ac:spMkLst>
        </pc:spChg>
        <pc:picChg chg="del">
          <ac:chgData name="KORENROMP, Eline Louise" userId="a44abeb2-aa4e-4d35-a6f5-0d25c352ba16" providerId="ADAL" clId="{55434ACB-9176-4C9D-AE64-267635C67B99}" dt="2023-02-14T11:57:42.981" v="109" actId="478"/>
          <ac:picMkLst>
            <pc:docMk/>
            <pc:sldMk cId="2973390211" sldId="1190"/>
            <ac:picMk id="5" creationId="{C74F68EE-715E-6BCC-58F3-E9478044EEB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8DD2-8BE9-4FCE-AD42-58EE198D6C87}"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20617-EDB4-4A2C-8E78-C191A3D3B818}" type="slidenum">
              <a:rPr lang="en-US" smtClean="0"/>
              <a:t>‹#›</a:t>
            </a:fld>
            <a:endParaRPr lang="en-US"/>
          </a:p>
        </p:txBody>
      </p:sp>
    </p:spTree>
    <p:extLst>
      <p:ext uri="{BB962C8B-B14F-4D97-AF65-F5344CB8AC3E}">
        <p14:creationId xmlns:p14="http://schemas.microsoft.com/office/powerpoint/2010/main" val="376986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UN Population Division has made some great resources available online for understanding the data that went into WPP2022. The Data Sources web page gives a text description of the data sources and methods. The Data Portal lets you access estimates of demographic indicators from WPP 2022 and includes some useful visualizations of the estimates alongside the empirical data that informed them. The example screenshot here shows the total fertility rate in Lesotho alongside the data used to estimate it.</a:t>
            </a:r>
          </a:p>
        </p:txBody>
      </p:sp>
      <p:sp>
        <p:nvSpPr>
          <p:cNvPr id="4" name="Slide Number Placeholder 3"/>
          <p:cNvSpPr>
            <a:spLocks noGrp="1"/>
          </p:cNvSpPr>
          <p:nvPr>
            <p:ph type="sldNum" sz="quarter" idx="5"/>
          </p:nvPr>
        </p:nvSpPr>
        <p:spPr/>
        <p:txBody>
          <a:bodyPr/>
          <a:lstStyle/>
          <a:p>
            <a:fld id="{92120617-EDB4-4A2C-8E78-C191A3D3B818}" type="slidenum">
              <a:rPr lang="en-US" smtClean="0"/>
              <a:t>5</a:t>
            </a:fld>
            <a:endParaRPr lang="en-US"/>
          </a:p>
        </p:txBody>
      </p:sp>
    </p:spTree>
    <p:extLst>
      <p:ext uri="{BB962C8B-B14F-4D97-AF65-F5344CB8AC3E}">
        <p14:creationId xmlns:p14="http://schemas.microsoft.com/office/powerpoint/2010/main" val="196138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57659616-E921-41D3-9E36-7E9FC31D8247}" type="slidenum">
              <a:rPr lang="en-US" smtClean="0"/>
              <a:t>7</a:t>
            </a:fld>
            <a:endParaRPr lang="en-US"/>
          </a:p>
        </p:txBody>
      </p:sp>
    </p:spTree>
    <p:extLst>
      <p:ext uri="{BB962C8B-B14F-4D97-AF65-F5344CB8AC3E}">
        <p14:creationId xmlns:p14="http://schemas.microsoft.com/office/powerpoint/2010/main" val="142624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89264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8" name="Picture 7" descr="A drawing of a person&#10;&#10;Description automatically generated">
            <a:extLst>
              <a:ext uri="{FF2B5EF4-FFF2-40B4-BE49-F238E27FC236}">
                <a16:creationId xmlns:a16="http://schemas.microsoft.com/office/drawing/2014/main" id="{27E9D739-2671-4723-8BDF-914AB0AC5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7" name="Picture 6">
            <a:extLst>
              <a:ext uri="{FF2B5EF4-FFF2-40B4-BE49-F238E27FC236}">
                <a16:creationId xmlns:a16="http://schemas.microsoft.com/office/drawing/2014/main" id="{6BD7DA13-0E91-250E-1B54-B2726BB44C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spTree>
    <p:extLst>
      <p:ext uri="{BB962C8B-B14F-4D97-AF65-F5344CB8AC3E}">
        <p14:creationId xmlns:p14="http://schemas.microsoft.com/office/powerpoint/2010/main" val="3618773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2635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426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5143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000A48-B11F-D2D0-C41F-79083D4F1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C0BB814-E95D-B987-483A-5D2B3E46B29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425B18D-7536-03BC-A6A7-38CFE82B91EB}"/>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charset="-128"/>
              </a:defRPr>
            </a:lvl1pPr>
          </a:lstStyle>
          <a:p>
            <a:pPr>
              <a:defRPr/>
            </a:pPr>
            <a:fld id="{04595CB1-17EC-4B57-9AEB-39E2D0C9A9CE}" type="datetimeFigureOut">
              <a:rPr lang="en-US"/>
              <a:pPr>
                <a:defRPr/>
              </a:pPr>
              <a:t>2/14/2023</a:t>
            </a:fld>
            <a:endParaRPr lang="en-US"/>
          </a:p>
        </p:txBody>
      </p:sp>
      <p:sp>
        <p:nvSpPr>
          <p:cNvPr id="5" name="Footer Placeholder 4">
            <a:extLst>
              <a:ext uri="{FF2B5EF4-FFF2-40B4-BE49-F238E27FC236}">
                <a16:creationId xmlns:a16="http://schemas.microsoft.com/office/drawing/2014/main" id="{AF6E1E6D-A47D-9616-5F12-36CE047E17D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83C01F93-5450-E8D2-0374-037CAFC8565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1F1C314-A97A-4E1C-AC20-70EBAAB75D94}" type="slidenum">
              <a:rPr lang="en-US" altLang="en-US"/>
              <a:pPr>
                <a:defRPr/>
              </a:pPr>
              <a:t>‹#›</a:t>
            </a:fld>
            <a:endParaRPr lang="en-US" altLang="en-US"/>
          </a:p>
        </p:txBody>
      </p:sp>
      <p:pic>
        <p:nvPicPr>
          <p:cNvPr id="2" name="Picture 1" descr="A drawing of a person&#10;&#10;Description automatically generated">
            <a:extLst>
              <a:ext uri="{FF2B5EF4-FFF2-40B4-BE49-F238E27FC236}">
                <a16:creationId xmlns:a16="http://schemas.microsoft.com/office/drawing/2014/main" id="{9CAB4530-0583-3C95-7835-375BB7EF6E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2CC27C-D1B2-EB15-4ED4-97FC813530A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1FFF3D5F-4B83-4310-82EC-068B8059ECE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4" name="Picture 3" descr="A drawing of a person&#10;&#10;Description automatically generated">
            <a:extLst>
              <a:ext uri="{FF2B5EF4-FFF2-40B4-BE49-F238E27FC236}">
                <a16:creationId xmlns:a16="http://schemas.microsoft.com/office/drawing/2014/main" id="{70AB521B-D51D-4F1C-E9AC-C174DFCBE3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 bg1="lt1" tx1="dk1" bg2="lt2" tx2="dk2" accent1="accent1" accent2="accent2" accent3="accent3" accent4="accent4" accent5="accent5" accent6="accent6" hlink="hlink" folHlink="folHlink"/>
  <p:sldLayoutIdLst>
    <p:sldLayoutId id="2147483881" r:id="rId1"/>
    <p:sldLayoutId id="2147483884" r:id="rId2"/>
    <p:sldLayoutId id="2147483885" r:id="rId3"/>
  </p:sldLayoutIdLst>
  <p:txStyles>
    <p:titleStyle>
      <a:lvl1pPr algn="l" rtl="0" eaLnBrk="0" fontAlgn="base" hangingPunct="0">
        <a:spcBef>
          <a:spcPct val="0"/>
        </a:spcBef>
        <a:spcAft>
          <a:spcPct val="0"/>
        </a:spcAft>
        <a:defRPr sz="4400" b="1"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421AF6-CEC7-1EB0-563F-AB3B1037D490}"/>
              </a:ext>
            </a:extLst>
          </p:cNvPr>
          <p:cNvSpPr/>
          <p:nvPr userDrawn="1"/>
        </p:nvSpPr>
        <p:spPr>
          <a:xfrm>
            <a:off x="-1" y="0"/>
            <a:ext cx="963101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CH"/>
              <a:t>                              </a:t>
            </a:r>
            <a:endParaRPr lang="en-US"/>
          </a:p>
        </p:txBody>
      </p:sp>
      <p:pic>
        <p:nvPicPr>
          <p:cNvPr id="2" name="Picture 1" descr="A drawing of a person&#10;&#10;Description automatically generated">
            <a:extLst>
              <a:ext uri="{FF2B5EF4-FFF2-40B4-BE49-F238E27FC236}">
                <a16:creationId xmlns:a16="http://schemas.microsoft.com/office/drawing/2014/main" id="{C51B9EA5-671C-7ADE-C924-6406AD767D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 bg1="lt1" tx1="dk1" bg2="lt2" tx2="dk2" accent1="accent1" accent2="accent2" accent3="accent3" accent4="accent4" accent5="accent5" accent6="accent6" hlink="hlink" folHlink="folHlink"/>
  <p:sldLayoutIdLst>
    <p:sldLayoutId id="214748388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BCD4D7-2F03-42C8-C8EC-C76717F17F4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population.un.org/wpp/Publications/Files/WPP2022_Methodology.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population.un.org/dataportal/home" TargetMode="External"/><Relationship Id="rId5" Type="http://schemas.openxmlformats.org/officeDocument/2006/relationships/image" Target="../media/image8.png"/><Relationship Id="rId4" Type="http://schemas.openxmlformats.org/officeDocument/2006/relationships/hyperlink" Target="https://population.un.org/wpp/data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1A8ED45-CF1F-4761-1257-908B2280C255}"/>
              </a:ext>
            </a:extLst>
          </p:cNvPr>
          <p:cNvSpPr txBox="1">
            <a:spLocks/>
          </p:cNvSpPr>
          <p:nvPr/>
        </p:nvSpPr>
        <p:spPr bwMode="auto">
          <a:xfrm>
            <a:off x="565149" y="1628775"/>
            <a:ext cx="838290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pPr>
            <a:r>
              <a:rPr lang="en-US" altLang="en-US" sz="3600" b="1">
                <a:solidFill>
                  <a:schemeClr val="bg1"/>
                </a:solidFill>
                <a:cs typeface="Arial" panose="020B0604020202020204" pitchFamily="34" charset="0"/>
              </a:rPr>
              <a:t>Updating Spectrum to WPP 2022</a:t>
            </a:r>
          </a:p>
        </p:txBody>
      </p:sp>
      <p:sp>
        <p:nvSpPr>
          <p:cNvPr id="6149" name="Text Placeholder 6">
            <a:extLst>
              <a:ext uri="{FF2B5EF4-FFF2-40B4-BE49-F238E27FC236}">
                <a16:creationId xmlns:a16="http://schemas.microsoft.com/office/drawing/2014/main" id="{5AC8760F-9D28-D4E0-49DA-53AA1EECE2B2}"/>
              </a:ext>
            </a:extLst>
          </p:cNvPr>
          <p:cNvSpPr txBox="1">
            <a:spLocks/>
          </p:cNvSpPr>
          <p:nvPr/>
        </p:nvSpPr>
        <p:spPr bwMode="auto">
          <a:xfrm>
            <a:off x="571499" y="4468732"/>
            <a:ext cx="3788627"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400" b="1" dirty="0">
                <a:solidFill>
                  <a:schemeClr val="bg1"/>
                </a:solidFill>
                <a:cs typeface="Arial" panose="020B0604020202020204" pitchFamily="34" charset="0"/>
              </a:rPr>
              <a:t>Redouane Betrouni, U.S. Census Bureau</a:t>
            </a:r>
          </a:p>
        </p:txBody>
      </p:sp>
      <p:sp>
        <p:nvSpPr>
          <p:cNvPr id="6150" name="Text Placeholder 6">
            <a:extLst>
              <a:ext uri="{FF2B5EF4-FFF2-40B4-BE49-F238E27FC236}">
                <a16:creationId xmlns:a16="http://schemas.microsoft.com/office/drawing/2014/main" id="{8738A2A9-4E6E-4F02-60ED-35B7DE648922}"/>
              </a:ext>
            </a:extLst>
          </p:cNvPr>
          <p:cNvSpPr txBox="1">
            <a:spLocks/>
          </p:cNvSpPr>
          <p:nvPr/>
        </p:nvSpPr>
        <p:spPr bwMode="auto">
          <a:xfrm>
            <a:off x="571499" y="5791200"/>
            <a:ext cx="7625443"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20000"/>
              </a:lnSpc>
              <a:spcBef>
                <a:spcPct val="20000"/>
              </a:spcBef>
              <a:buFont typeface="Arial" panose="020B0604020202020204" pitchFamily="34" charset="0"/>
              <a:buNone/>
            </a:pPr>
            <a:r>
              <a:rPr lang="en-US" altLang="en-US" sz="1200" b="1" dirty="0">
                <a:solidFill>
                  <a:schemeClr val="bg1"/>
                </a:solidFill>
                <a:cs typeface="Arial" panose="020B0604020202020204" pitchFamily="34" charset="0"/>
              </a:rPr>
              <a:t>UNAIDS workshop on HIV Estimates and Identifying Inequalities</a:t>
            </a:r>
            <a:br>
              <a:rPr lang="en-US" altLang="en-US" sz="1200" b="1" dirty="0">
                <a:solidFill>
                  <a:schemeClr val="bg1"/>
                </a:solidFill>
                <a:cs typeface="Arial" panose="020B0604020202020204" pitchFamily="34" charset="0"/>
              </a:rPr>
            </a:br>
            <a:r>
              <a:rPr lang="en-US" altLang="en-US" sz="1200" b="1" dirty="0">
                <a:solidFill>
                  <a:schemeClr val="bg1"/>
                </a:solidFill>
                <a:cs typeface="Arial" panose="020B0604020202020204" pitchFamily="34" charset="0"/>
              </a:rPr>
              <a:t>in the Middle-East and North Africa region </a:t>
            </a:r>
          </a:p>
          <a:p>
            <a:pPr eaLnBrk="1" hangingPunct="1">
              <a:lnSpc>
                <a:spcPct val="120000"/>
              </a:lnSpc>
              <a:spcBef>
                <a:spcPct val="20000"/>
              </a:spcBef>
              <a:buFont typeface="Arial" panose="020B0604020202020204" pitchFamily="34" charset="0"/>
              <a:buNone/>
            </a:pPr>
            <a:r>
              <a:rPr lang="en-US" altLang="en-US" sz="1200" b="1" dirty="0">
                <a:solidFill>
                  <a:schemeClr val="bg1"/>
                </a:solidFill>
                <a:cs typeface="Arial" panose="020B0604020202020204" pitchFamily="34" charset="0"/>
              </a:rPr>
              <a:t>Cairo, 19-23 February 2023</a:t>
            </a:r>
          </a:p>
        </p:txBody>
      </p:sp>
    </p:spTree>
    <p:extLst>
      <p:ext uri="{BB962C8B-B14F-4D97-AF65-F5344CB8AC3E}">
        <p14:creationId xmlns:p14="http://schemas.microsoft.com/office/powerpoint/2010/main" val="376704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15168-D802-BB55-39F9-5DFAB4224E6C}"/>
              </a:ext>
            </a:extLst>
          </p:cNvPr>
          <p:cNvSpPr>
            <a:spLocks noGrp="1"/>
          </p:cNvSpPr>
          <p:nvPr>
            <p:ph type="title"/>
          </p:nvPr>
        </p:nvSpPr>
        <p:spPr>
          <a:xfrm>
            <a:off x="609599" y="274637"/>
            <a:ext cx="4442691" cy="2582323"/>
          </a:xfrm>
        </p:spPr>
        <p:txBody>
          <a:bodyPr anchor="t"/>
          <a:lstStyle/>
          <a:p>
            <a:r>
              <a:rPr lang="en-US"/>
              <a:t>How to update the demographic inputs</a:t>
            </a:r>
          </a:p>
        </p:txBody>
      </p:sp>
      <p:sp>
        <p:nvSpPr>
          <p:cNvPr id="4" name="Content Placeholder 2">
            <a:extLst>
              <a:ext uri="{FF2B5EF4-FFF2-40B4-BE49-F238E27FC236}">
                <a16:creationId xmlns:a16="http://schemas.microsoft.com/office/drawing/2014/main" id="{19BF72D4-2570-9E0A-82DB-E9FD1BB06F59}"/>
              </a:ext>
            </a:extLst>
          </p:cNvPr>
          <p:cNvSpPr>
            <a:spLocks noGrp="1"/>
          </p:cNvSpPr>
          <p:nvPr/>
        </p:nvSpPr>
        <p:spPr>
          <a:xfrm>
            <a:off x="612648" y="2947840"/>
            <a:ext cx="4607980" cy="3354765"/>
          </a:xfrm>
          <a:prstGeom prst="rect">
            <a:avLst/>
          </a:prstGeom>
        </p:spPr>
        <p:txBody>
          <a:bodyPr vert="horz" lIns="91440" tIns="45720" rIns="91440" bIns="45720" rtlCol="0" anchor="ctr">
            <a:sp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buFont typeface="+mj-lt"/>
              <a:buAutoNum type="arabicPeriod"/>
            </a:pPr>
            <a:r>
              <a:rPr lang="en-US" dirty="0">
                <a:solidFill>
                  <a:schemeClr val="tx1"/>
                </a:solidFill>
              </a:rPr>
              <a:t>Open the projection manager</a:t>
            </a:r>
          </a:p>
          <a:p>
            <a:pPr marL="457200" indent="-457200">
              <a:buFont typeface="+mj-lt"/>
              <a:buAutoNum type="arabicPeriod"/>
            </a:pPr>
            <a:r>
              <a:rPr lang="en-US" dirty="0">
                <a:solidFill>
                  <a:schemeClr val="tx1"/>
                </a:solidFill>
              </a:rPr>
              <a:t>Change Final year to 2030</a:t>
            </a:r>
          </a:p>
          <a:p>
            <a:pPr marL="457200" indent="-457200">
              <a:buFont typeface="+mj-lt"/>
              <a:buAutoNum type="arabicPeriod"/>
            </a:pPr>
            <a:r>
              <a:rPr lang="en-US" dirty="0">
                <a:solidFill>
                  <a:schemeClr val="tx1"/>
                </a:solidFill>
              </a:rPr>
              <a:t>Click “Default data”</a:t>
            </a:r>
          </a:p>
          <a:p>
            <a:pPr marL="457200" indent="-457200">
              <a:buFont typeface="+mj-lt"/>
              <a:buAutoNum type="arabicPeriod"/>
            </a:pPr>
            <a:r>
              <a:rPr lang="en-US" dirty="0">
                <a:solidFill>
                  <a:schemeClr val="tx1"/>
                </a:solidFill>
              </a:rPr>
              <a:t>Tick the box next to “WPP 2022” to load updated demographic inputs</a:t>
            </a:r>
          </a:p>
          <a:p>
            <a:pPr marL="457200" indent="-457200">
              <a:buFont typeface="+mj-lt"/>
              <a:buAutoNum type="arabicPeriod"/>
            </a:pPr>
            <a:r>
              <a:rPr lang="en-US" dirty="0">
                <a:solidFill>
                  <a:schemeClr val="tx1"/>
                </a:solidFill>
              </a:rPr>
              <a:t>Press “OK” to leave the default data editor</a:t>
            </a:r>
          </a:p>
          <a:p>
            <a:pPr marL="457200" indent="-457200">
              <a:buFont typeface="+mj-lt"/>
              <a:buAutoNum type="arabicPeriod"/>
            </a:pPr>
            <a:r>
              <a:rPr lang="en-US" dirty="0">
                <a:solidFill>
                  <a:schemeClr val="tx1"/>
                </a:solidFill>
              </a:rPr>
              <a:t>Press “OK” again to leave projection manager</a:t>
            </a:r>
          </a:p>
        </p:txBody>
      </p:sp>
      <p:pic>
        <p:nvPicPr>
          <p:cNvPr id="5" name="Picture 4">
            <a:extLst>
              <a:ext uri="{FF2B5EF4-FFF2-40B4-BE49-F238E27FC236}">
                <a16:creationId xmlns:a16="http://schemas.microsoft.com/office/drawing/2014/main" id="{E3DED32E-E9C6-A204-549A-BFFC939D0D4F}"/>
              </a:ext>
            </a:extLst>
          </p:cNvPr>
          <p:cNvPicPr>
            <a:picLocks noChangeAspect="1"/>
          </p:cNvPicPr>
          <p:nvPr/>
        </p:nvPicPr>
        <p:blipFill>
          <a:blip r:embed="rId2"/>
          <a:stretch>
            <a:fillRect/>
          </a:stretch>
        </p:blipFill>
        <p:spPr>
          <a:xfrm>
            <a:off x="5361257" y="464517"/>
            <a:ext cx="2157413" cy="6858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DC16E04-AAD9-36DA-06C7-C3FC3FC1414B}"/>
              </a:ext>
            </a:extLst>
          </p:cNvPr>
          <p:cNvPicPr>
            <a:picLocks noChangeAspect="1"/>
          </p:cNvPicPr>
          <p:nvPr/>
        </p:nvPicPr>
        <p:blipFill>
          <a:blip r:embed="rId3"/>
          <a:stretch>
            <a:fillRect/>
          </a:stretch>
        </p:blipFill>
        <p:spPr>
          <a:xfrm>
            <a:off x="5361257" y="1217277"/>
            <a:ext cx="3443288" cy="366236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12587ED-75A6-FB0A-0523-F5099E151182}"/>
              </a:ext>
            </a:extLst>
          </p:cNvPr>
          <p:cNvPicPr>
            <a:picLocks noChangeAspect="1"/>
          </p:cNvPicPr>
          <p:nvPr/>
        </p:nvPicPr>
        <p:blipFill>
          <a:blip r:embed="rId4"/>
          <a:stretch>
            <a:fillRect/>
          </a:stretch>
        </p:blipFill>
        <p:spPr>
          <a:xfrm>
            <a:off x="8087788" y="3736009"/>
            <a:ext cx="3319463" cy="2657475"/>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a16="http://schemas.microsoft.com/office/drawing/2014/main" id="{3C7EE279-D705-97BB-BB7F-B9AD36C31E6A}"/>
              </a:ext>
            </a:extLst>
          </p:cNvPr>
          <p:cNvSpPr/>
          <p:nvPr/>
        </p:nvSpPr>
        <p:spPr>
          <a:xfrm>
            <a:off x="6480746" y="64503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Arrow: Down 8">
            <a:extLst>
              <a:ext uri="{FF2B5EF4-FFF2-40B4-BE49-F238E27FC236}">
                <a16:creationId xmlns:a16="http://schemas.microsoft.com/office/drawing/2014/main" id="{7281F2DA-BE5D-3D00-8F61-2A2EF2E6D44E}"/>
              </a:ext>
            </a:extLst>
          </p:cNvPr>
          <p:cNvSpPr/>
          <p:nvPr/>
        </p:nvSpPr>
        <p:spPr>
          <a:xfrm>
            <a:off x="6552184" y="1126790"/>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8BB633CA-5CE6-D44A-F524-A9327F251F35}"/>
              </a:ext>
            </a:extLst>
          </p:cNvPr>
          <p:cNvSpPr/>
          <p:nvPr/>
        </p:nvSpPr>
        <p:spPr>
          <a:xfrm>
            <a:off x="5361256" y="4464846"/>
            <a:ext cx="859893" cy="2476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Arrow: Down 11">
            <a:extLst>
              <a:ext uri="{FF2B5EF4-FFF2-40B4-BE49-F238E27FC236}">
                <a16:creationId xmlns:a16="http://schemas.microsoft.com/office/drawing/2014/main" id="{4A121DD2-061B-3405-25D0-869EA34D78F3}"/>
              </a:ext>
            </a:extLst>
          </p:cNvPr>
          <p:cNvSpPr/>
          <p:nvPr/>
        </p:nvSpPr>
        <p:spPr>
          <a:xfrm rot="16200000">
            <a:off x="7060454" y="3651559"/>
            <a:ext cx="314325" cy="18742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35E7FBAD-3140-8AA6-66A8-5B7FE2FD9281}"/>
              </a:ext>
            </a:extLst>
          </p:cNvPr>
          <p:cNvSpPr/>
          <p:nvPr/>
        </p:nvSpPr>
        <p:spPr>
          <a:xfrm>
            <a:off x="8004268" y="4750594"/>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Oval 2">
            <a:extLst>
              <a:ext uri="{FF2B5EF4-FFF2-40B4-BE49-F238E27FC236}">
                <a16:creationId xmlns:a16="http://schemas.microsoft.com/office/drawing/2014/main" id="{D1AEEC33-329B-CC43-A01E-A73817201851}"/>
              </a:ext>
            </a:extLst>
          </p:cNvPr>
          <p:cNvSpPr/>
          <p:nvPr/>
        </p:nvSpPr>
        <p:spPr>
          <a:xfrm>
            <a:off x="5736773" y="2178844"/>
            <a:ext cx="859893" cy="2476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81057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C378-C184-DC55-FC30-6A24305BEF89}"/>
              </a:ext>
            </a:extLst>
          </p:cNvPr>
          <p:cNvSpPr>
            <a:spLocks noGrp="1"/>
          </p:cNvSpPr>
          <p:nvPr>
            <p:ph type="title"/>
          </p:nvPr>
        </p:nvSpPr>
        <p:spPr>
          <a:xfrm>
            <a:off x="533400" y="274638"/>
            <a:ext cx="11049000" cy="879248"/>
          </a:xfrm>
        </p:spPr>
        <p:txBody>
          <a:bodyPr/>
          <a:lstStyle/>
          <a:p>
            <a:r>
              <a:rPr lang="en-US" dirty="0"/>
              <a:t>Review the population estimate</a:t>
            </a:r>
          </a:p>
        </p:txBody>
      </p:sp>
      <p:sp>
        <p:nvSpPr>
          <p:cNvPr id="4" name="Content Placeholder 2">
            <a:extLst>
              <a:ext uri="{FF2B5EF4-FFF2-40B4-BE49-F238E27FC236}">
                <a16:creationId xmlns:a16="http://schemas.microsoft.com/office/drawing/2014/main" id="{EFD22BBD-9BB7-63BA-4044-DC7E953B63D4}"/>
              </a:ext>
            </a:extLst>
          </p:cNvPr>
          <p:cNvSpPr>
            <a:spLocks noGrp="1"/>
          </p:cNvSpPr>
          <p:nvPr>
            <p:ph idx="1"/>
          </p:nvPr>
        </p:nvSpPr>
        <p:spPr>
          <a:xfrm>
            <a:off x="590550" y="1166018"/>
            <a:ext cx="10972800" cy="4525963"/>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a:solidFill>
                  <a:schemeClr val="tx1"/>
                </a:solidFill>
              </a:rPr>
              <a:t>Use ‘DemProj &gt; Results &gt; Population &gt; Total population’ to see if Spectrum’s (de facto) population estimate is close to the latest official national estimate.</a:t>
            </a:r>
          </a:p>
          <a:p>
            <a:r>
              <a:rPr lang="en-US" dirty="0">
                <a:solidFill>
                  <a:schemeClr val="tx1"/>
                </a:solidFill>
              </a:rPr>
              <a:t>UNAIDS strongly encourages countries to use WPP 2022 estimates as-is.</a:t>
            </a:r>
          </a:p>
          <a:p>
            <a:r>
              <a:rPr lang="en-US" dirty="0">
                <a:solidFill>
                  <a:schemeClr val="tx1"/>
                </a:solidFill>
              </a:rPr>
              <a:t>However, countries may wish to apply an </a:t>
            </a:r>
            <a:r>
              <a:rPr lang="en-US" i="1" dirty="0">
                <a:solidFill>
                  <a:schemeClr val="tx1"/>
                </a:solidFill>
              </a:rPr>
              <a:t>ad hoc </a:t>
            </a:r>
            <a:r>
              <a:rPr lang="en-US" dirty="0">
                <a:solidFill>
                  <a:schemeClr val="tx1"/>
                </a:solidFill>
              </a:rPr>
              <a:t>adjustment, </a:t>
            </a:r>
            <a:br>
              <a:rPr lang="en-US" dirty="0">
                <a:solidFill>
                  <a:schemeClr val="tx1"/>
                </a:solidFill>
              </a:rPr>
            </a:br>
            <a:r>
              <a:rPr lang="en-US" dirty="0">
                <a:solidFill>
                  <a:schemeClr val="tx1"/>
                </a:solidFill>
              </a:rPr>
              <a:t>multiplying the 1970 population by a scale factor, to match their own 2022 population estimate.</a:t>
            </a:r>
          </a:p>
        </p:txBody>
      </p:sp>
      <p:pic>
        <p:nvPicPr>
          <p:cNvPr id="5" name="Picture 4">
            <a:extLst>
              <a:ext uri="{FF2B5EF4-FFF2-40B4-BE49-F238E27FC236}">
                <a16:creationId xmlns:a16="http://schemas.microsoft.com/office/drawing/2014/main" id="{C74F68EE-715E-6BCC-58F3-E9478044EEB8}"/>
              </a:ext>
            </a:extLst>
          </p:cNvPr>
          <p:cNvPicPr>
            <a:picLocks noChangeAspect="1"/>
          </p:cNvPicPr>
          <p:nvPr/>
        </p:nvPicPr>
        <p:blipFill>
          <a:blip r:embed="rId2"/>
          <a:stretch>
            <a:fillRect/>
          </a:stretch>
        </p:blipFill>
        <p:spPr>
          <a:xfrm>
            <a:off x="2984047" y="3135086"/>
            <a:ext cx="5839110" cy="36115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02945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C378-C184-DC55-FC30-6A24305BEF89}"/>
              </a:ext>
            </a:extLst>
          </p:cNvPr>
          <p:cNvSpPr>
            <a:spLocks noGrp="1"/>
          </p:cNvSpPr>
          <p:nvPr>
            <p:ph type="title"/>
          </p:nvPr>
        </p:nvSpPr>
        <p:spPr/>
        <p:txBody>
          <a:bodyPr/>
          <a:lstStyle/>
          <a:p>
            <a:r>
              <a:rPr lang="en-US" dirty="0"/>
              <a:t>Improvements in WPP 2022 (from WPP 2019)</a:t>
            </a:r>
            <a:br>
              <a:rPr lang="en-US" dirty="0"/>
            </a:br>
            <a:r>
              <a:rPr lang="en-US" dirty="0"/>
              <a:t>and advantages for use in Spectrum</a:t>
            </a:r>
          </a:p>
        </p:txBody>
      </p:sp>
      <p:sp>
        <p:nvSpPr>
          <p:cNvPr id="4" name="Content Placeholder 2">
            <a:extLst>
              <a:ext uri="{FF2B5EF4-FFF2-40B4-BE49-F238E27FC236}">
                <a16:creationId xmlns:a16="http://schemas.microsoft.com/office/drawing/2014/main" id="{EFD22BBD-9BB7-63BA-4044-DC7E953B63D4}"/>
              </a:ext>
            </a:extLst>
          </p:cNvPr>
          <p:cNvSpPr>
            <a:spLocks noGrp="1"/>
          </p:cNvSpPr>
          <p:nvPr>
            <p:ph idx="1"/>
          </p:nvPr>
        </p:nvSpPr>
        <p:spPr>
          <a:xfrm>
            <a:off x="478971" y="1739219"/>
            <a:ext cx="11430000" cy="4844143"/>
          </a:xfrm>
          <a:prstGeom prst="rect">
            <a:avLst/>
          </a:prstGeom>
        </p:spPr>
        <p:txBody>
          <a:bodyPr vert="horz" lIns="91440" tIns="45720" rIns="91440" bIns="45720" rtlCol="0" anchor="t">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42900" lvl="0" indent="-342900">
              <a:lnSpc>
                <a:spcPct val="107000"/>
              </a:lnSpc>
              <a:buFont typeface="+mj-lt"/>
              <a:buAutoNum type="arabicPeriod"/>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From 5-year age groups to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single-year age groups</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Age range changed from 0-110, to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0-130 years</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Reference dates: </a:t>
            </a:r>
            <a:b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Counts-type indicators: changed from July 1</a:t>
            </a:r>
            <a:r>
              <a:rPr lang="en-US" sz="14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(WPP 2019) to January 1 (WPP 2022)</a:t>
            </a:r>
            <a:b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 ‘Rates-type indicators: changed from July 1 to June 30 (WPP 2019) to January 1 to December 31 (</a:t>
            </a:r>
            <a:r>
              <a:rPr lang="en-US" sz="14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WPp</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 2022).</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74320" indent="0">
              <a:lnSpc>
                <a:spcPct val="107000"/>
              </a:lnSpc>
              <a:spcAft>
                <a:spcPts val="800"/>
              </a:spcAft>
              <a:buNone/>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Spectrum adopted the same change in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reference dates, so is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fully consisten</a:t>
            </a: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t</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startAt="4"/>
            </a:pP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COVID effects are included </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WPP 2022 -- whereas NSOs usually do population projections after a population and housing census, so may not yet have incorporated demographic effects (fertility, mortality, and migration) of the pandemic.</a:t>
            </a:r>
          </a:p>
          <a:p>
            <a:pPr marL="0" lvl="0" indent="0">
              <a:lnSpc>
                <a:spcPct val="107000"/>
              </a:lnSpc>
              <a:buNone/>
            </a:pPr>
            <a:endParaRPr lang="en-US" sz="14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None/>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Other advantages of WPP 2022, as basis for Spectrum projections:</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WPP 2022 are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smooth over time</a:t>
            </a:r>
            <a:endParaRPr lang="en-CH"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WPP 2022 uses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historical data from census and surveys </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population models, to estimate all demographic indicators over time, in one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coherent framework</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WPP 2022 models the full </a:t>
            </a:r>
            <a:r>
              <a:rPr lang="en-US" sz="1400" b="1" i="1" dirty="0">
                <a:solidFill>
                  <a:schemeClr val="tx1"/>
                </a:solidFill>
                <a:effectLst/>
                <a:latin typeface="Arial" panose="020B0604020202020204" pitchFamily="34" charset="0"/>
                <a:ea typeface="Calibri" panose="020F0502020204030204" pitchFamily="34" charset="0"/>
                <a:cs typeface="Arial" panose="020B0604020202020204" pitchFamily="34" charset="0"/>
              </a:rPr>
              <a:t>de facto </a:t>
            </a: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population, including all residents where they reside and need services</a:t>
            </a:r>
            <a:r>
              <a:rPr lang="en-US"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CH"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339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6DF7C-00DC-1804-14F7-C732BBC0A466}"/>
              </a:ext>
            </a:extLst>
          </p:cNvPr>
          <p:cNvSpPr>
            <a:spLocks noGrp="1"/>
          </p:cNvSpPr>
          <p:nvPr>
            <p:ph type="title"/>
          </p:nvPr>
        </p:nvSpPr>
        <p:spPr/>
        <p:txBody>
          <a:bodyPr anchor="t"/>
          <a:lstStyle/>
          <a:p>
            <a:r>
              <a:rPr lang="en-US"/>
              <a:t>WPP 2022 web resources</a:t>
            </a:r>
          </a:p>
        </p:txBody>
      </p:sp>
      <p:pic>
        <p:nvPicPr>
          <p:cNvPr id="5" name="Picture 4">
            <a:extLst>
              <a:ext uri="{FF2B5EF4-FFF2-40B4-BE49-F238E27FC236}">
                <a16:creationId xmlns:a16="http://schemas.microsoft.com/office/drawing/2014/main" id="{E23DA628-4A3D-F5A2-A484-6031352A78CA}"/>
              </a:ext>
            </a:extLst>
          </p:cNvPr>
          <p:cNvPicPr>
            <a:picLocks noChangeAspect="1"/>
          </p:cNvPicPr>
          <p:nvPr/>
        </p:nvPicPr>
        <p:blipFill rotWithShape="1">
          <a:blip r:embed="rId3"/>
          <a:srcRect b="31556"/>
          <a:stretch/>
        </p:blipFill>
        <p:spPr>
          <a:xfrm>
            <a:off x="371464" y="2135907"/>
            <a:ext cx="5322570" cy="2240028"/>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C88D8BA-335E-8252-2B90-DBC55C22AF2E}"/>
              </a:ext>
            </a:extLst>
          </p:cNvPr>
          <p:cNvSpPr txBox="1"/>
          <p:nvPr/>
        </p:nvSpPr>
        <p:spPr>
          <a:xfrm>
            <a:off x="798804" y="1462712"/>
            <a:ext cx="4467890" cy="646331"/>
          </a:xfrm>
          <a:prstGeom prst="rect">
            <a:avLst/>
          </a:prstGeom>
          <a:noFill/>
        </p:spPr>
        <p:txBody>
          <a:bodyPr wrap="none" rtlCol="0">
            <a:spAutoFit/>
          </a:bodyPr>
          <a:lstStyle/>
          <a:p>
            <a:pPr algn="ctr"/>
            <a:r>
              <a:rPr lang="en-US" b="1" dirty="0">
                <a:latin typeface="+mj-lt"/>
              </a:rPr>
              <a:t>Data Sources</a:t>
            </a:r>
          </a:p>
          <a:p>
            <a:pPr algn="ctr"/>
            <a:r>
              <a:rPr lang="en-US" sz="1800" dirty="0">
                <a:latin typeface="+mj-lt"/>
                <a:hlinkClick r:id="rId4"/>
              </a:rPr>
              <a:t>https://population.un.org/wpp/datasources</a:t>
            </a:r>
            <a:endParaRPr lang="en-US" b="1" dirty="0">
              <a:latin typeface="+mj-lt"/>
            </a:endParaRPr>
          </a:p>
        </p:txBody>
      </p:sp>
      <p:pic>
        <p:nvPicPr>
          <p:cNvPr id="7" name="Picture 6">
            <a:extLst>
              <a:ext uri="{FF2B5EF4-FFF2-40B4-BE49-F238E27FC236}">
                <a16:creationId xmlns:a16="http://schemas.microsoft.com/office/drawing/2014/main" id="{1592364C-8C6E-06DB-3B38-47BD90E3987F}"/>
              </a:ext>
            </a:extLst>
          </p:cNvPr>
          <p:cNvPicPr>
            <a:picLocks noChangeAspect="1"/>
          </p:cNvPicPr>
          <p:nvPr/>
        </p:nvPicPr>
        <p:blipFill>
          <a:blip r:embed="rId5"/>
          <a:stretch>
            <a:fillRect/>
          </a:stretch>
        </p:blipFill>
        <p:spPr>
          <a:xfrm>
            <a:off x="5884081" y="2135907"/>
            <a:ext cx="5936456" cy="418338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4418939-86C2-7D04-BD05-8B95877A1C12}"/>
              </a:ext>
            </a:extLst>
          </p:cNvPr>
          <p:cNvSpPr txBox="1"/>
          <p:nvPr/>
        </p:nvSpPr>
        <p:spPr>
          <a:xfrm>
            <a:off x="6656836" y="1462712"/>
            <a:ext cx="4390946" cy="646331"/>
          </a:xfrm>
          <a:prstGeom prst="rect">
            <a:avLst/>
          </a:prstGeom>
          <a:noFill/>
        </p:spPr>
        <p:txBody>
          <a:bodyPr wrap="none" rtlCol="0">
            <a:spAutoFit/>
          </a:bodyPr>
          <a:lstStyle/>
          <a:p>
            <a:pPr algn="ctr"/>
            <a:r>
              <a:rPr lang="en-US" b="1">
                <a:latin typeface="+mj-lt"/>
              </a:rPr>
              <a:t>Data Portal</a:t>
            </a:r>
          </a:p>
          <a:p>
            <a:pPr algn="ctr"/>
            <a:r>
              <a:rPr lang="en-US" sz="1800">
                <a:latin typeface="+mj-lt"/>
                <a:hlinkClick r:id="rId6"/>
              </a:rPr>
              <a:t>https://population.un.org/dataportal/home</a:t>
            </a:r>
            <a:endParaRPr lang="en-US" b="1">
              <a:latin typeface="+mj-lt"/>
            </a:endParaRPr>
          </a:p>
        </p:txBody>
      </p:sp>
      <p:sp>
        <p:nvSpPr>
          <p:cNvPr id="8" name="TextBox 7">
            <a:extLst>
              <a:ext uri="{FF2B5EF4-FFF2-40B4-BE49-F238E27FC236}">
                <a16:creationId xmlns:a16="http://schemas.microsoft.com/office/drawing/2014/main" id="{5466470C-C93D-2EF8-1F32-FBEFC58348EB}"/>
              </a:ext>
            </a:extLst>
          </p:cNvPr>
          <p:cNvSpPr txBox="1"/>
          <p:nvPr/>
        </p:nvSpPr>
        <p:spPr>
          <a:xfrm>
            <a:off x="401154" y="4933623"/>
            <a:ext cx="5322570" cy="923330"/>
          </a:xfrm>
          <a:prstGeom prst="rect">
            <a:avLst/>
          </a:prstGeom>
          <a:noFill/>
        </p:spPr>
        <p:txBody>
          <a:bodyPr wrap="square">
            <a:spAutoFit/>
          </a:bodyPr>
          <a:lstStyle/>
          <a:p>
            <a:r>
              <a:rPr lang="en-US" sz="1800" dirty="0">
                <a:solidFill>
                  <a:srgbClr val="0070C0"/>
                </a:solidFill>
                <a:latin typeface="Arial" panose="020B0604020202020204" pitchFamily="34" charset="0"/>
                <a:ea typeface="ＭＳ Ｐゴシック"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World Population Prospects 2022: </a:t>
            </a:r>
            <a:r>
              <a:rPr lang="en-US" sz="1800" b="1" dirty="0">
                <a:solidFill>
                  <a:srgbClr val="0070C0"/>
                </a:solidFill>
                <a:latin typeface="Arial" panose="020B0604020202020204" pitchFamily="34" charset="0"/>
                <a:ea typeface="ＭＳ Ｐゴシック"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Methodology </a:t>
            </a:r>
            <a:r>
              <a:rPr lang="en-US" sz="1800" dirty="0">
                <a:solidFill>
                  <a:srgbClr val="0070C0"/>
                </a:solidFill>
                <a:latin typeface="Arial" panose="020B0604020202020204" pitchFamily="34" charset="0"/>
                <a:ea typeface="ＭＳ Ｐゴシック"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of the United Nations population estimates and projections</a:t>
            </a:r>
            <a:r>
              <a:rPr lang="en-US" sz="1800" dirty="0">
                <a:solidFill>
                  <a:srgbClr val="0070C0"/>
                </a:solidFill>
                <a:latin typeface="Arial" panose="020B0604020202020204" pitchFamily="34" charset="0"/>
                <a:ea typeface="ＭＳ Ｐゴシック" panose="020B0600070205080204" pitchFamily="34" charset="-128"/>
                <a:cs typeface="Arial" panose="020B0604020202020204" pitchFamily="34" charset="0"/>
              </a:rPr>
              <a:t> </a:t>
            </a:r>
            <a:r>
              <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(page 6)</a:t>
            </a:r>
            <a:endParaRPr lang="en-CH" dirty="0"/>
          </a:p>
        </p:txBody>
      </p:sp>
    </p:spTree>
    <p:extLst>
      <p:ext uri="{BB962C8B-B14F-4D97-AF65-F5344CB8AC3E}">
        <p14:creationId xmlns:p14="http://schemas.microsoft.com/office/powerpoint/2010/main" val="385458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DE2E-6495-3FFD-DB86-D875AC0650CA}"/>
              </a:ext>
            </a:extLst>
          </p:cNvPr>
          <p:cNvSpPr>
            <a:spLocks noGrp="1"/>
          </p:cNvSpPr>
          <p:nvPr>
            <p:ph type="title"/>
          </p:nvPr>
        </p:nvSpPr>
        <p:spPr>
          <a:xfrm>
            <a:off x="261257" y="274638"/>
            <a:ext cx="11321143" cy="639762"/>
          </a:xfrm>
        </p:spPr>
        <p:txBody>
          <a:bodyPr/>
          <a:lstStyle/>
          <a:p>
            <a:r>
              <a:rPr lang="en-US" dirty="0"/>
              <a:t>Data sources</a:t>
            </a:r>
          </a:p>
        </p:txBody>
      </p:sp>
      <p:sp>
        <p:nvSpPr>
          <p:cNvPr id="3" name="Content Placeholder 2">
            <a:extLst>
              <a:ext uri="{FF2B5EF4-FFF2-40B4-BE49-F238E27FC236}">
                <a16:creationId xmlns:a16="http://schemas.microsoft.com/office/drawing/2014/main" id="{38058343-F6A7-4BCE-27BD-4F805221A51F}"/>
              </a:ext>
            </a:extLst>
          </p:cNvPr>
          <p:cNvSpPr>
            <a:spLocks noGrp="1"/>
          </p:cNvSpPr>
          <p:nvPr>
            <p:ph idx="1"/>
          </p:nvPr>
        </p:nvSpPr>
        <p:spPr>
          <a:xfrm>
            <a:off x="391886" y="1166018"/>
            <a:ext cx="3404135" cy="4525963"/>
          </a:xfrm>
        </p:spPr>
        <p:txBody>
          <a:bodyPr/>
          <a:lstStyle/>
          <a:p>
            <a:pPr marL="0" indent="0">
              <a:buNone/>
            </a:pPr>
            <a:r>
              <a:rPr lang="en-US" sz="2400" dirty="0"/>
              <a:t>WPP 2022 data sources information can also be accessed directly within Spectrum, via the “Projection Sources” button</a:t>
            </a:r>
          </a:p>
        </p:txBody>
      </p:sp>
      <p:pic>
        <p:nvPicPr>
          <p:cNvPr id="5" name="Picture 4" descr="Graphical user interface, text&#10;&#10;Description automatically generated">
            <a:extLst>
              <a:ext uri="{FF2B5EF4-FFF2-40B4-BE49-F238E27FC236}">
                <a16:creationId xmlns:a16="http://schemas.microsoft.com/office/drawing/2014/main" id="{BCC61E53-F958-4299-32FD-73971C5C72B6}"/>
              </a:ext>
            </a:extLst>
          </p:cNvPr>
          <p:cNvPicPr>
            <a:picLocks noChangeAspect="1"/>
          </p:cNvPicPr>
          <p:nvPr/>
        </p:nvPicPr>
        <p:blipFill rotWithShape="1">
          <a:blip r:embed="rId2"/>
          <a:srcRect l="5000" r="10893" b="10671"/>
          <a:stretch/>
        </p:blipFill>
        <p:spPr>
          <a:xfrm>
            <a:off x="3563361" y="1600200"/>
            <a:ext cx="8541553" cy="5102906"/>
          </a:xfrm>
          <a:prstGeom prst="rect">
            <a:avLst/>
          </a:prstGeom>
        </p:spPr>
      </p:pic>
    </p:spTree>
    <p:extLst>
      <p:ext uri="{BB962C8B-B14F-4D97-AF65-F5344CB8AC3E}">
        <p14:creationId xmlns:p14="http://schemas.microsoft.com/office/powerpoint/2010/main" val="4091761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009578-2865-F65F-DF49-2FE3BEF7A655}"/>
              </a:ext>
            </a:extLst>
          </p:cNvPr>
          <p:cNvSpPr txBox="1"/>
          <p:nvPr/>
        </p:nvSpPr>
        <p:spPr>
          <a:xfrm>
            <a:off x="823154" y="331791"/>
            <a:ext cx="10240893" cy="1200329"/>
          </a:xfrm>
          <a:prstGeom prst="rect">
            <a:avLst/>
          </a:prstGeom>
          <a:noFill/>
        </p:spPr>
        <p:txBody>
          <a:bodyPr wrap="square" rtlCol="0">
            <a:spAutoFit/>
          </a:bodyPr>
          <a:lstStyle/>
          <a:p>
            <a:r>
              <a:rPr lang="en-US" altLang="en-US" sz="3600" b="1" dirty="0">
                <a:solidFill>
                  <a:schemeClr val="accent2"/>
                </a:solidFill>
                <a:latin typeface="+mj-lt"/>
                <a:ea typeface="+mj-ea"/>
                <a:cs typeface="+mj-cs"/>
              </a:rPr>
              <a:t>Updates to demographic inputs affect national </a:t>
            </a:r>
            <a:br>
              <a:rPr lang="en-US" altLang="en-US" sz="3600" b="1" dirty="0">
                <a:solidFill>
                  <a:schemeClr val="accent2"/>
                </a:solidFill>
                <a:latin typeface="+mj-lt"/>
                <a:ea typeface="+mj-ea"/>
                <a:cs typeface="+mj-cs"/>
              </a:rPr>
            </a:br>
            <a:r>
              <a:rPr lang="en-US" altLang="en-US" sz="3600" b="1" dirty="0">
                <a:solidFill>
                  <a:schemeClr val="accent2"/>
                </a:solidFill>
                <a:latin typeface="+mj-lt"/>
                <a:ea typeface="+mj-ea"/>
                <a:cs typeface="+mj-cs"/>
              </a:rPr>
              <a:t>HIV estimates differently from EPP and CSAVR</a:t>
            </a:r>
          </a:p>
        </p:txBody>
      </p:sp>
      <p:graphicFrame>
        <p:nvGraphicFramePr>
          <p:cNvPr id="6" name="Table 4">
            <a:extLst>
              <a:ext uri="{FF2B5EF4-FFF2-40B4-BE49-F238E27FC236}">
                <a16:creationId xmlns:a16="http://schemas.microsoft.com/office/drawing/2014/main" id="{4C2144CE-A47B-9F18-55D1-C07DE59C7B42}"/>
              </a:ext>
            </a:extLst>
          </p:cNvPr>
          <p:cNvGraphicFramePr>
            <a:graphicFrameLocks noGrp="1"/>
          </p:cNvGraphicFramePr>
          <p:nvPr>
            <p:extLst>
              <p:ext uri="{D42A27DB-BD31-4B8C-83A1-F6EECF244321}">
                <p14:modId xmlns:p14="http://schemas.microsoft.com/office/powerpoint/2010/main" val="1752132463"/>
              </p:ext>
            </p:extLst>
          </p:nvPr>
        </p:nvGraphicFramePr>
        <p:xfrm>
          <a:off x="1127954" y="1687286"/>
          <a:ext cx="9936093" cy="2936240"/>
        </p:xfrm>
        <a:graphic>
          <a:graphicData uri="http://schemas.openxmlformats.org/drawingml/2006/table">
            <a:tbl>
              <a:tblPr firstRow="1" bandRow="1">
                <a:tableStyleId>{5C22544A-7EE6-4342-B048-85BDC9FD1C3A}</a:tableStyleId>
              </a:tblPr>
              <a:tblGrid>
                <a:gridCol w="3128360">
                  <a:extLst>
                    <a:ext uri="{9D8B030D-6E8A-4147-A177-3AD203B41FA5}">
                      <a16:colId xmlns:a16="http://schemas.microsoft.com/office/drawing/2014/main" val="2744131652"/>
                    </a:ext>
                  </a:extLst>
                </a:gridCol>
                <a:gridCol w="3679372">
                  <a:extLst>
                    <a:ext uri="{9D8B030D-6E8A-4147-A177-3AD203B41FA5}">
                      <a16:colId xmlns:a16="http://schemas.microsoft.com/office/drawing/2014/main" val="1747271552"/>
                    </a:ext>
                  </a:extLst>
                </a:gridCol>
                <a:gridCol w="3128361">
                  <a:extLst>
                    <a:ext uri="{9D8B030D-6E8A-4147-A177-3AD203B41FA5}">
                      <a16:colId xmlns:a16="http://schemas.microsoft.com/office/drawing/2014/main" val="3930697101"/>
                    </a:ext>
                  </a:extLst>
                </a:gridCol>
              </a:tblGrid>
              <a:tr h="370840">
                <a:tc>
                  <a:txBody>
                    <a:bodyPr/>
                    <a:lstStyle/>
                    <a:p>
                      <a:endParaRPr lang="en-CH" sz="180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EPP</a:t>
                      </a:r>
                      <a:endParaRPr lang="en-CH" sz="1800" dirty="0">
                        <a:latin typeface="Calibri" panose="020F0502020204030204" pitchFamily="34" charset="0"/>
                        <a:cs typeface="Calibri" panose="020F0502020204030204" pitchFamily="34" charset="0"/>
                      </a:endParaRPr>
                    </a:p>
                  </a:txBody>
                  <a:tcPr/>
                </a:tc>
                <a:tc>
                  <a:txBody>
                    <a:bodyPr/>
                    <a:lstStyle/>
                    <a:p>
                      <a:r>
                        <a:rPr lang="en-US" sz="1800">
                          <a:latin typeface="Calibri" panose="020F0502020204030204" pitchFamily="34" charset="0"/>
                          <a:cs typeface="Calibri" panose="020F0502020204030204" pitchFamily="34" charset="0"/>
                        </a:rPr>
                        <a:t>CSAVR</a:t>
                      </a:r>
                      <a:endParaRPr lang="en-CH"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15311089"/>
                  </a:ext>
                </a:extLst>
              </a:tr>
              <a:tr h="370840">
                <a:tc>
                  <a:txBody>
                    <a:bodyPr/>
                    <a:lstStyle/>
                    <a:p>
                      <a:r>
                        <a:rPr lang="en-US" sz="1800" dirty="0">
                          <a:latin typeface="Calibri" panose="020F0502020204030204" pitchFamily="34" charset="0"/>
                          <a:cs typeface="Calibri" panose="020F0502020204030204" pitchFamily="34" charset="0"/>
                        </a:rPr>
                        <a:t>HIV data used in model fitting</a:t>
                      </a:r>
                      <a:endParaRPr lang="en-CH"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Prevalence </a:t>
                      </a:r>
                      <a:r>
                        <a:rPr lang="en-US" sz="1800" b="0" dirty="0">
                          <a:latin typeface="Calibri" panose="020F0502020204030204" pitchFamily="34" charset="0"/>
                          <a:cs typeface="Calibri" panose="020F0502020204030204" pitchFamily="34" charset="0"/>
                        </a:rPr>
                        <a:t>rate</a:t>
                      </a:r>
                      <a:endParaRPr lang="en-CH" sz="1800" b="0" dirty="0">
                        <a:latin typeface="Calibri" panose="020F0502020204030204" pitchFamily="34" charset="0"/>
                        <a:cs typeface="Calibri" panose="020F0502020204030204" pitchFamily="34" charset="0"/>
                      </a:endParaRPr>
                    </a:p>
                  </a:txBody>
                  <a:tcPr/>
                </a:tc>
                <a:tc>
                  <a:txBody>
                    <a:bodyPr/>
                    <a:lstStyle/>
                    <a:p>
                      <a:r>
                        <a:rPr lang="en-US" sz="1800" b="1" dirty="0">
                          <a:latin typeface="Calibri" panose="020F0502020204030204" pitchFamily="34" charset="0"/>
                          <a:cs typeface="Calibri" panose="020F0502020204030204" pitchFamily="34" charset="0"/>
                        </a:rPr>
                        <a:t>Absolute numbers </a:t>
                      </a:r>
                      <a:r>
                        <a:rPr lang="en-US" sz="1800" dirty="0">
                          <a:latin typeface="Calibri" panose="020F0502020204030204" pitchFamily="34" charset="0"/>
                          <a:cs typeface="Calibri" panose="020F0502020204030204" pitchFamily="34" charset="0"/>
                        </a:rPr>
                        <a:t>of </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case diagnoses and deaths</a:t>
                      </a:r>
                      <a:endParaRPr lang="en-CH"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82191435"/>
                  </a:ext>
                </a:extLst>
              </a:tr>
              <a:tr h="370840">
                <a:tc>
                  <a:txBody>
                    <a:bodyPr/>
                    <a:lstStyle/>
                    <a:p>
                      <a:r>
                        <a:rPr lang="en-US" sz="1800" dirty="0">
                          <a:latin typeface="Calibri" panose="020F0502020204030204" pitchFamily="34" charset="0"/>
                          <a:cs typeface="Calibri" panose="020F0502020204030204" pitchFamily="34" charset="0"/>
                        </a:rPr>
                        <a:t>Indicator passed to AIM</a:t>
                      </a:r>
                      <a:endParaRPr lang="en-CH"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Incidence </a:t>
                      </a:r>
                      <a:r>
                        <a:rPr lang="en-US" sz="1800" i="0" dirty="0">
                          <a:latin typeface="Calibri" panose="020F0502020204030204" pitchFamily="34" charset="0"/>
                          <a:cs typeface="Calibri" panose="020F0502020204030204" pitchFamily="34" charset="0"/>
                        </a:rPr>
                        <a:t>rate</a:t>
                      </a:r>
                      <a:endParaRPr lang="en-CH" sz="1800" i="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Incidence rate</a:t>
                      </a:r>
                      <a:endParaRPr lang="en-CH"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37493102"/>
                  </a:ext>
                </a:extLst>
              </a:tr>
              <a:tr h="370840">
                <a:tc>
                  <a:txBody>
                    <a:bodyPr/>
                    <a:lstStyle/>
                    <a:p>
                      <a:r>
                        <a:rPr lang="en-US" sz="1800" b="1" dirty="0">
                          <a:latin typeface="Calibri" panose="020F0502020204030204" pitchFamily="34" charset="0"/>
                          <a:cs typeface="Calibri" panose="020F0502020204030204" pitchFamily="34" charset="0"/>
                        </a:rPr>
                        <a:t>AIM-estimated </a:t>
                      </a:r>
                      <a:r>
                        <a:rPr lang="en-US" sz="1800" b="1" i="0" u="sng" dirty="0">
                          <a:latin typeface="Calibri" panose="020F0502020204030204" pitchFamily="34" charset="0"/>
                          <a:cs typeface="Calibri" panose="020F0502020204030204" pitchFamily="34" charset="0"/>
                        </a:rPr>
                        <a:t>rates</a:t>
                      </a:r>
                      <a:r>
                        <a:rPr lang="en-US" sz="1800" b="1" dirty="0">
                          <a:latin typeface="Calibri" panose="020F0502020204030204" pitchFamily="34" charset="0"/>
                          <a:cs typeface="Calibri" panose="020F0502020204030204" pitchFamily="34" charset="0"/>
                        </a:rPr>
                        <a:t>:</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incidence, prevalence, mortality</a:t>
                      </a:r>
                      <a:endParaRPr lang="en-CH" sz="1800" dirty="0">
                        <a:latin typeface="Calibri" panose="020F0502020204030204" pitchFamily="34" charset="0"/>
                        <a:cs typeface="Calibri" panose="020F0502020204030204" pitchFamily="34" charset="0"/>
                      </a:endParaRPr>
                    </a:p>
                  </a:txBody>
                  <a:tcPr/>
                </a:tc>
                <a:tc>
                  <a:txBody>
                    <a:bodyPr/>
                    <a:lstStyle/>
                    <a:p>
                      <a:r>
                        <a:rPr lang="en-US" sz="1800" b="1" dirty="0">
                          <a:solidFill>
                            <a:srgbClr val="00B050"/>
                          </a:solidFill>
                          <a:latin typeface="Calibri" panose="020F0502020204030204" pitchFamily="34" charset="0"/>
                          <a:cs typeface="Calibri" panose="020F0502020204030204" pitchFamily="34" charset="0"/>
                        </a:rPr>
                        <a:t>Unchanged</a:t>
                      </a:r>
                      <a:endParaRPr lang="en-CH" sz="1800" b="1" dirty="0">
                        <a:solidFill>
                          <a:srgbClr val="00B050"/>
                        </a:solidFill>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Larger population → lower rate</a:t>
                      </a:r>
                    </a:p>
                    <a:p>
                      <a:r>
                        <a:rPr lang="en-US" sz="1800" dirty="0">
                          <a:latin typeface="Calibri" panose="020F0502020204030204" pitchFamily="34" charset="0"/>
                          <a:cs typeface="Calibri" panose="020F0502020204030204" pitchFamily="34" charset="0"/>
                        </a:rPr>
                        <a:t>Smaller population → higher rate</a:t>
                      </a:r>
                    </a:p>
                  </a:txBody>
                  <a:tcPr/>
                </a:tc>
                <a:extLst>
                  <a:ext uri="{0D108BD9-81ED-4DB2-BD59-A6C34878D82A}">
                    <a16:rowId xmlns:a16="http://schemas.microsoft.com/office/drawing/2014/main" val="3040625664"/>
                  </a:ext>
                </a:extLst>
              </a:tr>
              <a:tr h="370840">
                <a:tc>
                  <a:txBody>
                    <a:bodyPr/>
                    <a:lstStyle/>
                    <a:p>
                      <a:r>
                        <a:rPr lang="en-US" sz="1800" b="1" dirty="0">
                          <a:latin typeface="Calibri" panose="020F0502020204030204" pitchFamily="34" charset="0"/>
                          <a:cs typeface="Calibri" panose="020F0502020204030204" pitchFamily="34" charset="0"/>
                        </a:rPr>
                        <a:t>AIM estimated </a:t>
                      </a:r>
                      <a:r>
                        <a:rPr lang="en-US" sz="1800" b="1" u="sng" dirty="0">
                          <a:latin typeface="Calibri" panose="020F0502020204030204" pitchFamily="34" charset="0"/>
                          <a:cs typeface="Calibri" panose="020F0502020204030204" pitchFamily="34" charset="0"/>
                        </a:rPr>
                        <a:t>numbers</a:t>
                      </a:r>
                      <a:r>
                        <a:rPr lang="en-US" sz="1800" dirty="0">
                          <a:latin typeface="Calibri" panose="020F0502020204030204" pitchFamily="34" charset="0"/>
                          <a:cs typeface="Calibri" panose="020F0502020204030204" pitchFamily="34" charset="0"/>
                        </a:rPr>
                        <a:t>: infections, PLHIV, deaths</a:t>
                      </a:r>
                      <a:endParaRPr lang="en-CH" sz="1800" dirty="0">
                        <a:latin typeface="Calibri" panose="020F0502020204030204" pitchFamily="34" charset="0"/>
                        <a:cs typeface="Calibri" panose="020F0502020204030204" pitchFamily="34" charset="0"/>
                      </a:endParaRPr>
                    </a:p>
                  </a:txBody>
                  <a:tcPr/>
                </a:tc>
                <a:tc>
                  <a:txBody>
                    <a:bodyPr/>
                    <a:lstStyle/>
                    <a:p>
                      <a:r>
                        <a:rPr lang="en-US" sz="1800" dirty="0">
                          <a:latin typeface="Calibri" panose="020F0502020204030204" pitchFamily="34" charset="0"/>
                          <a:cs typeface="Calibri" panose="020F0502020204030204" pitchFamily="34" charset="0"/>
                        </a:rPr>
                        <a:t>Larger population → higher number</a:t>
                      </a:r>
                    </a:p>
                    <a:p>
                      <a:r>
                        <a:rPr lang="en-US" sz="1800" dirty="0">
                          <a:latin typeface="Calibri" panose="020F0502020204030204" pitchFamily="34" charset="0"/>
                          <a:cs typeface="Calibri" panose="020F0502020204030204" pitchFamily="34" charset="0"/>
                        </a:rPr>
                        <a:t>Smaller population → lower number</a:t>
                      </a:r>
                    </a:p>
                  </a:txBody>
                  <a:tcPr/>
                </a:tc>
                <a:tc>
                  <a:txBody>
                    <a:bodyPr/>
                    <a:lstStyle/>
                    <a:p>
                      <a:r>
                        <a:rPr lang="en-US" sz="1800" b="1" dirty="0">
                          <a:solidFill>
                            <a:srgbClr val="00B050"/>
                          </a:solidFill>
                          <a:latin typeface="Calibri" panose="020F0502020204030204" pitchFamily="34" charset="0"/>
                          <a:cs typeface="Calibri" panose="020F0502020204030204" pitchFamily="34" charset="0"/>
                        </a:rPr>
                        <a:t>Unchanged</a:t>
                      </a:r>
                      <a:endParaRPr lang="en-CH" sz="1800" b="1"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25507747"/>
                  </a:ext>
                </a:extLst>
              </a:tr>
            </a:tbl>
          </a:graphicData>
        </a:graphic>
      </p:graphicFrame>
      <p:sp>
        <p:nvSpPr>
          <p:cNvPr id="8" name="TextBox 7">
            <a:extLst>
              <a:ext uri="{FF2B5EF4-FFF2-40B4-BE49-F238E27FC236}">
                <a16:creationId xmlns:a16="http://schemas.microsoft.com/office/drawing/2014/main" id="{DEC1F677-DEE2-F112-FD89-62533E4B9DB8}"/>
              </a:ext>
            </a:extLst>
          </p:cNvPr>
          <p:cNvSpPr txBox="1"/>
          <p:nvPr/>
        </p:nvSpPr>
        <p:spPr>
          <a:xfrm>
            <a:off x="239486" y="4775375"/>
            <a:ext cx="11614416" cy="1754326"/>
          </a:xfrm>
          <a:prstGeom prst="rect">
            <a:avLst/>
          </a:prstGeom>
          <a:noFill/>
        </p:spPr>
        <p:txBody>
          <a:bodyPr wrap="square">
            <a:spAutoFit/>
          </a:bodyPr>
          <a:lstStyle/>
          <a:p>
            <a:r>
              <a:rPr lang="en-US" dirty="0"/>
              <a:t>From 2023, UNAIDS recommends that </a:t>
            </a:r>
            <a:r>
              <a:rPr lang="en-US" b="1" dirty="0"/>
              <a:t>all countries estimate for the full </a:t>
            </a:r>
            <a:r>
              <a:rPr lang="en-US" b="1" i="1" dirty="0"/>
              <a:t>de facto </a:t>
            </a:r>
            <a:r>
              <a:rPr lang="en-US" b="1" dirty="0"/>
              <a:t>population</a:t>
            </a:r>
            <a:r>
              <a:rPr lang="en-US" dirty="0"/>
              <a:t>, including immigrants -- such that every person counts in some country, for prevention and/or treatment. </a:t>
            </a:r>
            <a:br>
              <a:rPr lang="en-US" dirty="0"/>
            </a:br>
            <a:endParaRPr lang="en-US" dirty="0"/>
          </a:p>
          <a:p>
            <a:r>
              <a:rPr lang="en-US" dirty="0"/>
              <a:t>This will increase population denominators for several Middle-East (Gulf) states, who had previously been estimating only nationals. Since all these use CSAVR, the population increase </a:t>
            </a:r>
            <a:r>
              <a:rPr lang="en-US"/>
              <a:t>will </a:t>
            </a:r>
            <a:br>
              <a:rPr lang="en-US"/>
            </a:br>
            <a:r>
              <a:rPr lang="en-US"/>
              <a:t>decrease estimated indicator </a:t>
            </a:r>
            <a:r>
              <a:rPr lang="en-US" i="1"/>
              <a:t>rates,</a:t>
            </a:r>
            <a:r>
              <a:rPr lang="en-US"/>
              <a:t> but </a:t>
            </a:r>
            <a:r>
              <a:rPr lang="en-US" i="1" dirty="0"/>
              <a:t>not change epidemic numbers</a:t>
            </a:r>
            <a:r>
              <a:rPr lang="en-US" dirty="0"/>
              <a:t>. </a:t>
            </a:r>
            <a:endParaRPr lang="en-CH" dirty="0"/>
          </a:p>
        </p:txBody>
      </p:sp>
      <p:sp>
        <p:nvSpPr>
          <p:cNvPr id="2" name="Oval 1">
            <a:extLst>
              <a:ext uri="{FF2B5EF4-FFF2-40B4-BE49-F238E27FC236}">
                <a16:creationId xmlns:a16="http://schemas.microsoft.com/office/drawing/2014/main" id="{A1F4E5F0-2552-FC97-AEF3-F884C8640621}"/>
              </a:ext>
            </a:extLst>
          </p:cNvPr>
          <p:cNvSpPr/>
          <p:nvPr/>
        </p:nvSpPr>
        <p:spPr>
          <a:xfrm>
            <a:off x="7794171" y="3962400"/>
            <a:ext cx="1567543" cy="5551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322443242"/>
      </p:ext>
    </p:extLst>
  </p:cSld>
  <p:clrMapOvr>
    <a:masterClrMapping/>
  </p:clrMapOvr>
</p:sld>
</file>

<file path=ppt/theme/theme1.xml><?xml version="1.0" encoding="utf-8"?>
<a:theme xmlns:a="http://schemas.openxmlformats.org/drawingml/2006/main" name="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UNAIDS Global">
      <a:dk1>
        <a:sysClr val="windowText" lastClr="000000"/>
      </a:dk1>
      <a:lt1>
        <a:sysClr val="window" lastClr="FFFFFF"/>
      </a:lt1>
      <a:dk2>
        <a:srgbClr val="70C8BE"/>
      </a:dk2>
      <a:lt2>
        <a:srgbClr val="B6AEA7"/>
      </a:lt2>
      <a:accent1>
        <a:srgbClr val="70C8BE"/>
      </a:accent1>
      <a:accent2>
        <a:srgbClr val="F15B40"/>
      </a:accent2>
      <a:accent3>
        <a:srgbClr val="00A99A"/>
      </a:accent3>
      <a:accent4>
        <a:srgbClr val="78BCC1"/>
      </a:accent4>
      <a:accent5>
        <a:srgbClr val="78A7B7"/>
      </a:accent5>
      <a:accent6>
        <a:srgbClr val="CDC8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ddeef39-65d3-4660-94f2-f063f949c57e">
      <UserInfo>
        <DisplayName>Maria Aysalastra (CENSUS/POP FED)</DisplayName>
        <AccountId>11178</AccountId>
        <AccountType/>
      </UserInfo>
      <UserInfo>
        <DisplayName>SABIN, Keith</DisplayName>
        <AccountId>25</AccountId>
        <AccountType/>
      </UserInfo>
      <UserInfo>
        <DisplayName>FEIZZADEH, Ali</DisplayName>
        <AccountId>248</AccountId>
        <AccountType/>
      </UserInfo>
      <UserInfo>
        <DisplayName>KORENROMP, Eline Louise</DisplayName>
        <AccountId>7579</AccountId>
        <AccountType/>
      </UserInfo>
    </SharedWithUsers>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00C92E-016D-403A-8CA1-DDA440B00CAD}">
  <ds:schemaRefs>
    <ds:schemaRef ds:uri="http://schemas.microsoft.com/office/2006/metadata/properties"/>
    <ds:schemaRef ds:uri="http://schemas.microsoft.com/office/infopath/2007/PartnerControls"/>
    <ds:schemaRef ds:uri="2ddeef39-65d3-4660-94f2-f063f949c57e"/>
    <ds:schemaRef ds:uri="288ef829-98c5-46d1-83dc-c2ef7c814da2"/>
  </ds:schemaRefs>
</ds:datastoreItem>
</file>

<file path=customXml/itemProps2.xml><?xml version="1.0" encoding="utf-8"?>
<ds:datastoreItem xmlns:ds="http://schemas.openxmlformats.org/officeDocument/2006/customXml" ds:itemID="{803110F1-5703-4B98-9F85-E7FD4B190DF6}">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AA385C-3F6D-406C-A4FC-68A4FF141D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680</Words>
  <Application>Microsoft Office PowerPoint</Application>
  <PresentationFormat>Widescreen</PresentationFormat>
  <Paragraphs>56</Paragraphs>
  <Slides>7</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7</vt:i4>
      </vt:variant>
    </vt:vector>
  </HeadingPairs>
  <TitlesOfParts>
    <vt:vector size="14" baseType="lpstr">
      <vt:lpstr>Arial</vt:lpstr>
      <vt:lpstr>Calibri</vt:lpstr>
      <vt:lpstr>Wingdings 2</vt:lpstr>
      <vt:lpstr>Custom Design</vt:lpstr>
      <vt:lpstr>1_Custom Design</vt:lpstr>
      <vt:lpstr>2_Custom Design</vt:lpstr>
      <vt:lpstr>3_Custom Design</vt:lpstr>
      <vt:lpstr>PowerPoint Presentation</vt:lpstr>
      <vt:lpstr>How to update the demographic inputs</vt:lpstr>
      <vt:lpstr>Review the population estimate</vt:lpstr>
      <vt:lpstr>Improvements in WPP 2022 (from WPP 2019) and advantages for use in Spectrum</vt:lpstr>
      <vt:lpstr>WPP 2022 web resources</vt:lpstr>
      <vt:lpstr>Data sources</vt:lpstr>
      <vt:lpstr>PowerPoint Presentation</vt:lpstr>
    </vt:vector>
  </TitlesOfParts>
  <Company>studiovertex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in 24 point Arial regular</dc:title>
  <dc:creator>Nathalie Gouiran</dc:creator>
  <cp:lastModifiedBy>KORENROMP, Eline Louise</cp:lastModifiedBy>
  <cp:revision>2</cp:revision>
  <cp:lastPrinted>2011-08-22T20:13:01Z</cp:lastPrinted>
  <dcterms:created xsi:type="dcterms:W3CDTF">2011-11-29T17:23:10Z</dcterms:created>
  <dcterms:modified xsi:type="dcterms:W3CDTF">2023-02-14T12:11:51Z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