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24"/>
  </p:notesMasterIdLst>
  <p:sldIdLst>
    <p:sldId id="256" r:id="rId5"/>
    <p:sldId id="720" r:id="rId6"/>
    <p:sldId id="763" r:id="rId7"/>
    <p:sldId id="764" r:id="rId8"/>
    <p:sldId id="745" r:id="rId9"/>
    <p:sldId id="749" r:id="rId10"/>
    <p:sldId id="766" r:id="rId11"/>
    <p:sldId id="767" r:id="rId12"/>
    <p:sldId id="750" r:id="rId13"/>
    <p:sldId id="751" r:id="rId14"/>
    <p:sldId id="672" r:id="rId15"/>
    <p:sldId id="677" r:id="rId16"/>
    <p:sldId id="678" r:id="rId17"/>
    <p:sldId id="722" r:id="rId18"/>
    <p:sldId id="757" r:id="rId19"/>
    <p:sldId id="756" r:id="rId20"/>
    <p:sldId id="758" r:id="rId21"/>
    <p:sldId id="490" r:id="rId22"/>
    <p:sldId id="7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F6E4F-6F17-52E4-C59D-3D32B2DCDC03}" v="1" dt="2022-12-05T05:10:00.380"/>
    <p1510:client id="{9E85D2FC-E01D-4398-ABB3-7FEB37135CB0}" v="2" dt="2022-12-05T10:13:43.153"/>
    <p1510:client id="{E1F85E05-FA0F-E21E-F3FD-498974394940}" v="2" dt="2022-12-05T06:05:41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15"/>
    <p:restoredTop sz="94648"/>
  </p:normalViewPr>
  <p:slideViewPr>
    <p:cSldViewPr snapToGrid="0">
      <p:cViewPr varScale="1">
        <p:scale>
          <a:sx n="90" d="100"/>
          <a:sy n="90" d="100"/>
        </p:scale>
        <p:origin x="2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90C9-42A9-8E46-94C9-E839C7FC3BF5}" type="datetimeFigureOut">
              <a:rPr lang="en-US" smtClean="0"/>
              <a:t>12/12/22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E6540-CCC7-6149-BAD8-15E5A85AA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1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5AAC0-1CC1-EB49-834D-EE4504773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8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1215" y="6356349"/>
            <a:ext cx="13716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r>
              <a:rPr lang="en-US"/>
              <a:t>27 October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2021 HIV Estimates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9" name="Picture 8" descr="A drawing of a person&#10;&#10;Description automatically generated">
            <a:extLst>
              <a:ext uri="{FF2B5EF4-FFF2-40B4-BE49-F238E27FC236}">
                <a16:creationId xmlns:a16="http://schemas.microsoft.com/office/drawing/2014/main" id="{6B19407E-735D-4378-94C5-F2663C555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965837-37D2-8949-ABC5-0036270E5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938" y="6252529"/>
            <a:ext cx="2834640" cy="57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58C094B6-EE20-4452-A30A-57A26827F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12/12/22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12/12/22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2FC6CD-DD06-7D4B-BAEE-181A7650250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252529"/>
            <a:ext cx="2834640" cy="572765"/>
          </a:xfrm>
          <a:prstGeom prst="rect">
            <a:avLst/>
          </a:prstGeom>
        </p:spPr>
      </p:pic>
      <p:pic>
        <p:nvPicPr>
          <p:cNvPr id="10" name="Picture 9" descr="A drawing of a person&#10;&#10;Description automatically generated">
            <a:extLst>
              <a:ext uri="{FF2B5EF4-FFF2-40B4-BE49-F238E27FC236}">
                <a16:creationId xmlns:a16="http://schemas.microsoft.com/office/drawing/2014/main" id="{A11D1D1F-3FFA-FF45-8CC5-67AD1C1CB2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53" y="6453896"/>
            <a:ext cx="1540764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dr.unaid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752D-0820-4F35-9D5D-B9D345CC6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Naomi sub-national estimates: Data review function in Naomi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97AB2-D1E8-48E1-B9C2-6E6C1698B1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2022 / January 2023</a:t>
            </a:r>
          </a:p>
          <a:p>
            <a:r>
              <a:rPr lang="en-US" i="1" dirty="0"/>
              <a:t>version 28 November 2022</a:t>
            </a:r>
            <a:endParaRPr lang="en-CH" i="1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219B0F60-4714-664A-8E5E-05C097CE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263" y="2224628"/>
            <a:ext cx="2194763" cy="253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Upload data from the ADR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naomi.unaids.org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A176C4-4099-2AE9-2016-EA7204865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034" y="646003"/>
            <a:ext cx="5458809" cy="56155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26AF2A-437A-A9AE-F854-875D5E93A4E7}"/>
              </a:ext>
            </a:extLst>
          </p:cNvPr>
          <p:cNvSpPr/>
          <p:nvPr/>
        </p:nvSpPr>
        <p:spPr>
          <a:xfrm flipV="1">
            <a:off x="4771266" y="659171"/>
            <a:ext cx="464761" cy="67977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89C690-8E87-B536-F6E3-555467E09403}"/>
              </a:ext>
            </a:extLst>
          </p:cNvPr>
          <p:cNvSpPr/>
          <p:nvPr/>
        </p:nvSpPr>
        <p:spPr>
          <a:xfrm flipV="1">
            <a:off x="4321495" y="5949840"/>
            <a:ext cx="464761" cy="26397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9632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Review data:</a:t>
            </a:r>
            <a:br>
              <a:rPr lang="en-US" dirty="0"/>
            </a:br>
            <a:r>
              <a:rPr lang="en-US" dirty="0"/>
              <a:t>Maps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37A6C-6B93-C241-93D0-238167D4C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Map + tabular view of input data</a:t>
            </a:r>
          </a:p>
          <a:p>
            <a:r>
              <a:rPr lang="en-US" dirty="0"/>
              <a:t>Select all available stratifications:</a:t>
            </a:r>
          </a:p>
          <a:p>
            <a:pPr lvl="1"/>
            <a:r>
              <a:rPr lang="en-US" dirty="0"/>
              <a:t>Admin level and areas</a:t>
            </a:r>
          </a:p>
          <a:p>
            <a:pPr lvl="1"/>
            <a:r>
              <a:rPr lang="en-US" dirty="0"/>
              <a:t>Sex and age</a:t>
            </a:r>
          </a:p>
          <a:p>
            <a:pPr lvl="1"/>
            <a:r>
              <a:rPr lang="en-US" dirty="0"/>
              <a:t>Year / period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DA8A3-D3DA-FA4C-8004-5D7CC789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48" y="3850323"/>
            <a:ext cx="2763919" cy="2222533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382F13-509D-834E-865B-B058BAD00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75" y="816793"/>
            <a:ext cx="5534026" cy="530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65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Review data:</a:t>
            </a:r>
            <a:br>
              <a:rPr lang="en-US" dirty="0"/>
            </a:br>
            <a:r>
              <a:rPr lang="en-US" dirty="0">
                <a:ea typeface="+mj-lt"/>
                <a:cs typeface="+mj-lt"/>
              </a:rPr>
              <a:t>Maps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DA8A3-D3DA-FA4C-8004-5D7CC789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48" y="3850323"/>
            <a:ext cx="2743200" cy="2205872"/>
          </a:xfrm>
          <a:prstGeom prst="rect">
            <a:avLst/>
          </a:prstGeom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A1022F-9081-4F47-BBEC-C0508ADF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Map + tabular view of input data</a:t>
            </a:r>
          </a:p>
          <a:p>
            <a:r>
              <a:rPr lang="en-US" dirty="0"/>
              <a:t>Select all available stratifications:</a:t>
            </a:r>
          </a:p>
          <a:p>
            <a:pPr lvl="1"/>
            <a:r>
              <a:rPr lang="en-US" dirty="0"/>
              <a:t>Admin level and areas</a:t>
            </a:r>
          </a:p>
          <a:p>
            <a:pPr lvl="1"/>
            <a:r>
              <a:rPr lang="en-US" dirty="0"/>
              <a:t>Sex and age</a:t>
            </a:r>
          </a:p>
          <a:p>
            <a:pPr lvl="1"/>
            <a:r>
              <a:rPr lang="en-US" dirty="0"/>
              <a:t>Year / period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A034B-0C5D-B342-A75B-0E92220FD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765750"/>
            <a:ext cx="5535637" cy="52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63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Review data:</a:t>
            </a:r>
            <a:br>
              <a:rPr lang="en-US" dirty="0"/>
            </a:br>
            <a:r>
              <a:rPr lang="en-US" dirty="0">
                <a:ea typeface="+mj-lt"/>
                <a:cs typeface="+mj-lt"/>
              </a:rPr>
              <a:t>Maps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FDA8A3-D3DA-FA4C-8004-5D7CC789B3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97996" y="3850323"/>
            <a:ext cx="2725823" cy="2222533"/>
          </a:xfrm>
          <a:prstGeom prst="rect">
            <a:avLst/>
          </a:prstGeom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Map + tabular view of input data</a:t>
            </a:r>
          </a:p>
          <a:p>
            <a:r>
              <a:rPr lang="en-US" dirty="0"/>
              <a:t>Select all available stratifications:</a:t>
            </a:r>
          </a:p>
          <a:p>
            <a:pPr lvl="1"/>
            <a:r>
              <a:rPr lang="en-US" dirty="0"/>
              <a:t>Admin level and areas</a:t>
            </a:r>
          </a:p>
          <a:p>
            <a:pPr lvl="1"/>
            <a:r>
              <a:rPr lang="en-US" dirty="0"/>
              <a:t>Sex and age</a:t>
            </a:r>
          </a:p>
          <a:p>
            <a:pPr lvl="1"/>
            <a:r>
              <a:rPr lang="en-US" dirty="0"/>
              <a:t>Year / period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A2A20-ED87-DF43-B51C-6E8927AE5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6"/>
          <a:stretch/>
        </p:blipFill>
        <p:spPr>
          <a:xfrm>
            <a:off x="3652841" y="815498"/>
            <a:ext cx="5326108" cy="525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8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Review data:</a:t>
            </a:r>
            <a:br>
              <a:rPr lang="en-US" dirty="0"/>
            </a:br>
            <a:r>
              <a:rPr lang="en-US" dirty="0"/>
              <a:t>Time series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2222532"/>
          </a:xfrm>
        </p:spPr>
        <p:txBody>
          <a:bodyPr>
            <a:normAutofit/>
          </a:bodyPr>
          <a:lstStyle/>
          <a:p>
            <a:r>
              <a:rPr lang="en-US" dirty="0"/>
              <a:t>Time series view of </a:t>
            </a:r>
            <a:r>
              <a:rPr lang="en-US" dirty="0" err="1"/>
              <a:t>programme</a:t>
            </a:r>
            <a:r>
              <a:rPr lang="en-US" dirty="0"/>
              <a:t> data (ART +ANC) with similar functionality to </a:t>
            </a:r>
            <a:r>
              <a:rPr lang="en-US" dirty="0" err="1"/>
              <a:t>ShinyRob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EA5AE-D910-E448-B08C-3901519A9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949" y="3714432"/>
            <a:ext cx="2645552" cy="222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1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Review data:</a:t>
            </a:r>
            <a:br>
              <a:rPr lang="en-US" dirty="0"/>
            </a:br>
            <a:r>
              <a:rPr lang="en-US" dirty="0"/>
              <a:t>Time series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8949" y="1347564"/>
            <a:ext cx="2763918" cy="4377456"/>
          </a:xfrm>
        </p:spPr>
        <p:txBody>
          <a:bodyPr>
            <a:normAutofit/>
          </a:bodyPr>
          <a:lstStyle/>
          <a:p>
            <a:r>
              <a:rPr lang="en-US" dirty="0"/>
              <a:t>Hover cursor for a full description of plots available:</a:t>
            </a:r>
          </a:p>
          <a:p>
            <a:pPr lvl="1"/>
            <a:r>
              <a:rPr lang="en-US" dirty="0"/>
              <a:t>ART + ANC input indicators</a:t>
            </a:r>
          </a:p>
          <a:p>
            <a:pPr lvl="1"/>
            <a:r>
              <a:rPr lang="en-US" dirty="0"/>
              <a:t>Age/sex ratios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948DC-B23D-C581-8D40-4E21692AD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808" y="1682212"/>
            <a:ext cx="5693162" cy="47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6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Review data:</a:t>
            </a:r>
            <a:br>
              <a:rPr lang="en-US" dirty="0"/>
            </a:br>
            <a:r>
              <a:rPr lang="en-US" dirty="0"/>
              <a:t>Time series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977" y="1347564"/>
            <a:ext cx="2612890" cy="437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Indicator of data quality issue:</a:t>
            </a:r>
          </a:p>
          <a:p>
            <a:r>
              <a:rPr lang="en-US" dirty="0"/>
              <a:t>Red values indicate large changes between timepoints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9DE37-411D-562C-24C6-06D36BF6C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808" y="1730152"/>
            <a:ext cx="5644303" cy="33885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62C0AD-87BA-D802-AD61-6E4BB6F76299}"/>
              </a:ext>
            </a:extLst>
          </p:cNvPr>
          <p:cNvSpPr/>
          <p:nvPr/>
        </p:nvSpPr>
        <p:spPr>
          <a:xfrm flipV="1">
            <a:off x="3495808" y="4015897"/>
            <a:ext cx="1413649" cy="57787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60708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9624E-1553-6B42-9558-423342C3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Review data:</a:t>
            </a:r>
            <a:br>
              <a:rPr lang="en-US" dirty="0"/>
            </a:br>
            <a:r>
              <a:rPr lang="en-US" dirty="0"/>
              <a:t>Time series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AB0FD-44E7-4E47-BB9A-B1CE07B7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977" y="1347564"/>
            <a:ext cx="2612890" cy="437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Indicator of data quality issue:</a:t>
            </a:r>
          </a:p>
          <a:p>
            <a:r>
              <a:rPr lang="en-US" dirty="0"/>
              <a:t>Ratios and proportions are expected to be relatively constant over time</a:t>
            </a:r>
          </a:p>
          <a:p>
            <a:r>
              <a:rPr lang="en-US" dirty="0"/>
              <a:t>Useful in identifying duplicated data</a:t>
            </a:r>
          </a:p>
          <a:p>
            <a:pPr lvl="1"/>
            <a:r>
              <a:rPr lang="en-US" dirty="0"/>
              <a:t>Ratio of </a:t>
            </a:r>
            <a:r>
              <a:rPr lang="en-US" dirty="0" err="1"/>
              <a:t>peads:adults</a:t>
            </a:r>
          </a:p>
          <a:p>
            <a:pPr lvl="1"/>
            <a:r>
              <a:rPr lang="en-US" dirty="0"/>
              <a:t>Prop &lt;15 on ART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03500-C379-A948-83F5-A21FD200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08" y="730175"/>
            <a:ext cx="5338762" cy="41869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62C0AD-87BA-D802-AD61-6E4BB6F76299}"/>
              </a:ext>
            </a:extLst>
          </p:cNvPr>
          <p:cNvSpPr/>
          <p:nvPr/>
        </p:nvSpPr>
        <p:spPr>
          <a:xfrm flipV="1">
            <a:off x="3495808" y="4015897"/>
            <a:ext cx="1413649" cy="57787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1D41EB-D5C7-F8A9-3012-35C426B3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29" y="1732115"/>
            <a:ext cx="5637762" cy="338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68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2122-4DC5-4C44-9C89-2407CFAE3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Teamwork and recap of </a:t>
            </a:r>
            <a:r>
              <a:rPr lang="en-US" b="1"/>
              <a:t>key steps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6E00B1-58E7-350C-3B75-E0662BDD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2689" y="134911"/>
            <a:ext cx="8669311" cy="65956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Team member updates</a:t>
            </a:r>
          </a:p>
          <a:p>
            <a:pPr marL="960120" lvl="1" indent="-457200">
              <a:buFont typeface="+mj-lt"/>
              <a:buAutoNum type="alphaLcPeriod"/>
            </a:pPr>
            <a:r>
              <a:rPr lang="en-US" dirty="0"/>
              <a:t>Ensure ADR teams members have access </a:t>
            </a:r>
            <a:r>
              <a:rPr lang="en-US" dirty="0">
                <a:sym typeface="Wingdings 2" panose="05020102010507070707" pitchFamily="18" charset="2"/>
              </a:rPr>
              <a:t></a:t>
            </a:r>
            <a:endParaRPr lang="en-US" dirty="0"/>
          </a:p>
          <a:p>
            <a:pPr marL="960120" lvl="1" indent="-457200">
              <a:buFont typeface="+mj-lt"/>
              <a:buAutoNum type="alphaLcPeriod"/>
            </a:pPr>
            <a:r>
              <a:rPr lang="en-US" dirty="0"/>
              <a:t>Ensure you can log into ADR and Naomi </a:t>
            </a:r>
            <a:r>
              <a:rPr lang="en-US" dirty="0">
                <a:sym typeface="Wingdings 2" panose="05020102010507070707" pitchFamily="18" charset="2"/>
              </a:rPr>
              <a:t></a:t>
            </a:r>
            <a:endParaRPr lang="en-US" dirty="0"/>
          </a:p>
          <a:p>
            <a:pPr marL="960120" lvl="1" indent="-457200">
              <a:buFont typeface="+mj-lt"/>
              <a:buAutoNum type="alphaLcPeriod"/>
            </a:pPr>
            <a:r>
              <a:rPr lang="en-US" dirty="0"/>
              <a:t>Review list of all team members and update if needed </a:t>
            </a:r>
            <a:r>
              <a:rPr lang="en-US" dirty="0">
                <a:sym typeface="Wingdings 2" panose="05020102010507070707" pitchFamily="18" charset="2"/>
              </a:rPr>
              <a:t>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Update your ART and ANC subnational data and load to your Country 2023 folder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60120" lvl="1" indent="-457200">
              <a:buFont typeface="+mj-lt"/>
              <a:buAutoNum type="alphaLcPeriod"/>
            </a:pPr>
            <a:r>
              <a:rPr lang="en-US" dirty="0"/>
              <a:t>Confirm  your geographic hierarchy </a:t>
            </a:r>
            <a:r>
              <a:rPr lang="en-US" dirty="0">
                <a:sym typeface="Wingdings 2" panose="05020102010507070707" pitchFamily="18" charset="2"/>
              </a:rPr>
              <a:t></a:t>
            </a:r>
            <a:endParaRPr lang="en-US" dirty="0"/>
          </a:p>
          <a:p>
            <a:pPr marL="960120" lvl="1" indent="-457200">
              <a:buFont typeface="+mj-lt"/>
              <a:buAutoNum type="alphaLcPeriod"/>
            </a:pPr>
            <a:r>
              <a:rPr lang="en-US" dirty="0"/>
              <a:t>Pull in new data from DHIS (or other system), (If needed ADR-DHIS can be  automated to make this easier) </a:t>
            </a:r>
            <a:r>
              <a:rPr lang="en-US" dirty="0">
                <a:sym typeface="Wingdings 2" panose="05020102010507070707" pitchFamily="18" charset="2"/>
              </a:rPr>
              <a:t></a:t>
            </a:r>
            <a:endParaRPr lang="en-US" dirty="0"/>
          </a:p>
          <a:p>
            <a:pPr marL="960120" lvl="1" indent="-457200">
              <a:buFont typeface="+mj-lt"/>
              <a:buAutoNum type="alphaLcPeriod"/>
            </a:pPr>
            <a:r>
              <a:rPr lang="en-US" dirty="0"/>
              <a:t>Ensure loaded in the correct format (no validation issues) </a:t>
            </a:r>
            <a:r>
              <a:rPr lang="en-US" dirty="0">
                <a:sym typeface="Wingdings 2" panose="05020102010507070707" pitchFamily="18" charset="2"/>
              </a:rPr>
              <a:t></a:t>
            </a:r>
            <a:endParaRPr lang="en-US" dirty="0"/>
          </a:p>
          <a:p>
            <a:pPr marL="960120" lvl="1" indent="-457200">
              <a:buFont typeface="+mj-lt"/>
              <a:buAutoNum type="alphaLcPeriod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Open Naomi and review trends in your ANC and ART subnational data</a:t>
            </a:r>
          </a:p>
          <a:p>
            <a:pPr marL="960120" lvl="1" indent="-457200">
              <a:buFont typeface="+mj-lt"/>
              <a:buAutoNum type="alphaLcPeriod"/>
            </a:pPr>
            <a:r>
              <a:rPr lang="en-US" dirty="0"/>
              <a:t>Where needed flag potential issues for correction </a:t>
            </a:r>
            <a:r>
              <a:rPr lang="en-US" dirty="0">
                <a:sym typeface="Wingdings 2" panose="05020102010507070707" pitchFamily="18" charset="2"/>
              </a:rPr>
              <a:t></a:t>
            </a:r>
            <a:endParaRPr lang="en-US" dirty="0"/>
          </a:p>
          <a:p>
            <a:pPr marL="960120" lvl="1" indent="-457200">
              <a:buFont typeface="+mj-lt"/>
              <a:buAutoNum type="alphaLcPeriod"/>
            </a:pPr>
            <a:r>
              <a:rPr lang="en-US" dirty="0"/>
              <a:t>Make changes and re-upload to ADR and review in Naomi </a:t>
            </a:r>
            <a:r>
              <a:rPr lang="en-US" dirty="0">
                <a:sym typeface="Wingdings 2" panose="05020102010507070707" pitchFamily="18" charset="2"/>
              </a:rPr>
              <a:t>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CF7DD-0E5F-CD57-745F-1584AA688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360" y="2306442"/>
            <a:ext cx="4708717" cy="11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44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842F8A-A666-54CD-1225-F702B28EB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298" y="810541"/>
            <a:ext cx="7598265" cy="52277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/>
              <a:t>Thank you.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2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5668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F086BE-62AC-AF46-A4E5-8E82B7063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51" r="12351"/>
          <a:stretch/>
        </p:blipFill>
        <p:spPr>
          <a:xfrm>
            <a:off x="7697172" y="4254018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E562AC7-29EA-EE40-99F9-081777B9D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5808" y="1862722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18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06900D9-257A-7241-9C6A-D64971E313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8641" y="1872054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0EB632-34B1-EA4B-BC28-9943712E41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85" r="12585"/>
          <a:stretch/>
        </p:blipFill>
        <p:spPr>
          <a:xfrm>
            <a:off x="4470652" y="4244706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Picture 2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9133FE5B-6ED6-0F4B-9E0B-B7B385BCAD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0432" y="4254018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A person wearing glasses&#10;&#10;Description automatically generated">
            <a:extLst>
              <a:ext uri="{FF2B5EF4-FFF2-40B4-BE49-F238E27FC236}">
                <a16:creationId xmlns:a16="http://schemas.microsoft.com/office/drawing/2014/main" id="{2D48F4EC-4C91-754F-8562-666F40FE0E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8734" y="1862722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67424A9-0F40-1447-A352-48A9A266391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973" r="13973"/>
          <a:stretch/>
        </p:blipFill>
        <p:spPr>
          <a:xfrm>
            <a:off x="6083912" y="4244706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9DEF071-3210-A04A-A3E4-2ECD5FB8F7B6}"/>
              </a:ext>
            </a:extLst>
          </p:cNvPr>
          <p:cNvSpPr txBox="1"/>
          <p:nvPr/>
        </p:nvSpPr>
        <p:spPr>
          <a:xfrm>
            <a:off x="9310432" y="392839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Oli Stevens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26EB27-8691-3F4F-AD77-C4B6AC4D49EE}"/>
              </a:ext>
            </a:extLst>
          </p:cNvPr>
          <p:cNvSpPr txBox="1"/>
          <p:nvPr/>
        </p:nvSpPr>
        <p:spPr>
          <a:xfrm>
            <a:off x="769717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Emma Russell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ADFA4E-8B9D-2240-80C8-27A2384DB04C}"/>
              </a:ext>
            </a:extLst>
          </p:cNvPr>
          <p:cNvSpPr txBox="1"/>
          <p:nvPr/>
        </p:nvSpPr>
        <p:spPr>
          <a:xfrm>
            <a:off x="608391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Alex Hill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24A6F0-2B24-B94F-91FC-64194E3F0145}"/>
              </a:ext>
            </a:extLst>
          </p:cNvPr>
          <p:cNvSpPr txBox="1"/>
          <p:nvPr/>
        </p:nvSpPr>
        <p:spPr>
          <a:xfrm>
            <a:off x="4470652" y="3919081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Rich Fitzjohn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49D422-3032-FF4D-ADDC-D784519B8236}"/>
              </a:ext>
            </a:extLst>
          </p:cNvPr>
          <p:cNvSpPr txBox="1"/>
          <p:nvPr/>
        </p:nvSpPr>
        <p:spPr>
          <a:xfrm>
            <a:off x="8493123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Nick Dolan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9ECF88-B4F8-3C4B-A3CB-B2460E58AB6C}"/>
              </a:ext>
            </a:extLst>
          </p:cNvPr>
          <p:cNvSpPr txBox="1"/>
          <p:nvPr/>
        </p:nvSpPr>
        <p:spPr>
          <a:xfrm>
            <a:off x="6900809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Rachel </a:t>
            </a:r>
            <a:r>
              <a:rPr lang="en-US" sz="1600" err="1"/>
              <a:t>Esra</a:t>
            </a:r>
            <a:endParaRPr lang="en-US" sz="16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228346-E82B-6A4D-84A1-4CC6BC8116A3}"/>
              </a:ext>
            </a:extLst>
          </p:cNvPr>
          <p:cNvSpPr txBox="1"/>
          <p:nvPr/>
        </p:nvSpPr>
        <p:spPr>
          <a:xfrm>
            <a:off x="3756418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Rob Ashton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914C98-0F49-AC4A-BBE6-CFD1C809C8C1}"/>
              </a:ext>
            </a:extLst>
          </p:cNvPr>
          <p:cNvSpPr txBox="1"/>
          <p:nvPr/>
        </p:nvSpPr>
        <p:spPr>
          <a:xfrm>
            <a:off x="10078734" y="152908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/>
              <a:t>Jeff Eaton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852A42-F46D-4C42-A17D-44C1EEAE9768}"/>
              </a:ext>
            </a:extLst>
          </p:cNvPr>
          <p:cNvSpPr txBox="1"/>
          <p:nvPr/>
        </p:nvSpPr>
        <p:spPr>
          <a:xfrm>
            <a:off x="5132314" y="1529308"/>
            <a:ext cx="1765810" cy="33832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1600"/>
              <a:t>Lekan </a:t>
            </a:r>
            <a:r>
              <a:rPr lang="en-US" sz="1600" err="1"/>
              <a:t>Anifowoshe</a:t>
            </a:r>
            <a:endParaRPr lang="en-US" sz="160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DEBE853-FBEC-FF4A-BBF9-A39133630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2500" r="12500"/>
          <a:stretch/>
        </p:blipFill>
        <p:spPr>
          <a:xfrm>
            <a:off x="5327271" y="1872054"/>
            <a:ext cx="1371600" cy="1828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3A8544B7-E60B-254B-96EC-5DB6244F6F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278" y="3124358"/>
            <a:ext cx="2194763" cy="2533338"/>
          </a:xfrm>
          <a:prstGeom prst="rect">
            <a:avLst/>
          </a:prstGeom>
        </p:spPr>
      </p:pic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649C7152-00AD-C543-BA09-526F1CB94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10" y="355500"/>
            <a:ext cx="1030094" cy="103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A5A006-BF44-CB45-9792-51A6998009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4529" y="627091"/>
            <a:ext cx="1243024" cy="32927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873DEC-ABA0-4C43-B7A7-0F83A332D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Naomi team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8C56C75A-DC1B-6C47-98E2-CF33012F00B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728" t="508" r="6832" b="508"/>
          <a:stretch/>
        </p:blipFill>
        <p:spPr>
          <a:xfrm>
            <a:off x="6924954" y="1872054"/>
            <a:ext cx="1347455" cy="181946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657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review function in Naomi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53B63B-9EFE-0A8D-85A6-DFC6C2B9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298" y="810541"/>
            <a:ext cx="7598265" cy="52277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/>
              <a:t>Logging into Naomi with an existing ADR account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/>
              <a:t>Importing data from the ADR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dirty="0"/>
              <a:t>Data review tool</a:t>
            </a:r>
          </a:p>
        </p:txBody>
      </p:sp>
    </p:spTree>
    <p:extLst>
      <p:ext uri="{BB962C8B-B14F-4D97-AF65-F5344CB8AC3E}">
        <p14:creationId xmlns:p14="http://schemas.microsoft.com/office/powerpoint/2010/main" val="24839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Naomi log in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00" y="864107"/>
            <a:ext cx="5140412" cy="52277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Logging in with SSO:</a:t>
            </a:r>
          </a:p>
          <a:p>
            <a:pPr>
              <a:lnSpc>
                <a:spcPct val="120000"/>
              </a:lnSpc>
            </a:pPr>
            <a:r>
              <a:rPr lang="en-US" dirty="0"/>
              <a:t>Click ‘Log In with </a:t>
            </a:r>
            <a:r>
              <a:rPr lang="en-US" dirty="0" err="1"/>
              <a:t>AuthO</a:t>
            </a:r>
            <a:r>
              <a:rPr lang="en-US" dirty="0"/>
              <a:t>’ </a:t>
            </a:r>
          </a:p>
          <a:p>
            <a:pPr>
              <a:lnSpc>
                <a:spcPct val="120000"/>
              </a:lnSpc>
            </a:pPr>
            <a:r>
              <a:rPr lang="en-US" dirty="0"/>
              <a:t>Login with ADR username and password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Enables: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ADR integration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Project and version saving and sharing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a typeface="+mn-lt"/>
                <a:cs typeface="+mn-lt"/>
              </a:rPr>
              <a:t>To create an account: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+mn-lt"/>
                <a:cs typeface="+mn-lt"/>
              </a:rPr>
              <a:t>Click 'Sign Up'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If you cannot log in with your historical details please contact </a:t>
            </a:r>
            <a:r>
              <a:rPr lang="en-US" dirty="0" err="1">
                <a:solidFill>
                  <a:srgbClr val="FF0000"/>
                </a:solidFill>
              </a:rPr>
              <a:t>naomi-support@imperial.ac.uk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naomi.unaids.org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5EA75B-C7F2-B1BF-F8A1-843D4313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885" y="1648119"/>
            <a:ext cx="3181927" cy="27150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4D9938-6E6E-D802-F60F-8A3121CFB9AE}"/>
              </a:ext>
            </a:extLst>
          </p:cNvPr>
          <p:cNvSpPr/>
          <p:nvPr/>
        </p:nvSpPr>
        <p:spPr>
          <a:xfrm flipV="1">
            <a:off x="3834705" y="2753997"/>
            <a:ext cx="2485664" cy="44640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628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Naomi log in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400" y="864107"/>
            <a:ext cx="5140412" cy="522777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Logging in with SSO:</a:t>
            </a:r>
          </a:p>
          <a:p>
            <a:pPr>
              <a:lnSpc>
                <a:spcPct val="120000"/>
              </a:lnSpc>
            </a:pPr>
            <a:r>
              <a:rPr lang="en-US" dirty="0"/>
              <a:t>Click ‘Log In with </a:t>
            </a:r>
            <a:r>
              <a:rPr lang="en-US" dirty="0" err="1"/>
              <a:t>AuthO</a:t>
            </a:r>
            <a:r>
              <a:rPr lang="en-US" dirty="0"/>
              <a:t>’ </a:t>
            </a:r>
          </a:p>
          <a:p>
            <a:pPr>
              <a:lnSpc>
                <a:spcPct val="120000"/>
              </a:lnSpc>
            </a:pPr>
            <a:r>
              <a:rPr lang="en-US" dirty="0"/>
              <a:t>Login with ADR username and password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Enables: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ADR integration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Project and version saving and sharing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ea typeface="+mn-lt"/>
                <a:cs typeface="+mn-lt"/>
              </a:rPr>
              <a:t>To create an account: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ea typeface="+mn-lt"/>
                <a:cs typeface="+mn-lt"/>
              </a:rPr>
              <a:t>Click 'Sign Up'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If you cannot log in with your historical details please contact </a:t>
            </a:r>
            <a:r>
              <a:rPr lang="en-US" dirty="0" err="1">
                <a:solidFill>
                  <a:srgbClr val="FF0000"/>
                </a:solidFill>
              </a:rPr>
              <a:t>naomi-support@imperial.ac.uk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naomi.unaids.org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A43AEDF-6F53-573E-B980-DBB57A5E2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877" y="1593789"/>
            <a:ext cx="2743200" cy="37743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34FD64-4152-207D-F57F-85EC8F34B7BD}"/>
              </a:ext>
            </a:extLst>
          </p:cNvPr>
          <p:cNvSpPr/>
          <p:nvPr/>
        </p:nvSpPr>
        <p:spPr>
          <a:xfrm flipV="1">
            <a:off x="3711554" y="4655148"/>
            <a:ext cx="2947482" cy="83125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534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75369" cy="4601183"/>
          </a:xfrm>
        </p:spPr>
        <p:txBody>
          <a:bodyPr/>
          <a:lstStyle/>
          <a:p>
            <a:r>
              <a:rPr lang="en-US" dirty="0"/>
              <a:t>1. Naomi log in:</a:t>
            </a:r>
            <a:br>
              <a:rPr lang="en-US" dirty="0"/>
            </a:br>
            <a:r>
              <a:rPr lang="en-US" dirty="0"/>
              <a:t>Create demo project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E9239-8545-3647-8414-FACC78342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015" y="2973489"/>
            <a:ext cx="7740098" cy="130628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Create a project from project landing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naomi.unaids.org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2E8C45-3FF3-911F-C3FB-52347D9A0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015" y="798777"/>
            <a:ext cx="7489371" cy="217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94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Upload data from the ADR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557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https://adr.unaids.org</a:t>
            </a:r>
            <a:endParaRPr lang="en-GB" b="1" i="0" u="none" strike="noStrike" dirty="0">
              <a:solidFill>
                <a:srgbClr val="C00000"/>
              </a:solidFill>
              <a:effectLst/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2B63AD-C3EF-6DFF-9A0D-F62596FEB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097" y="846328"/>
            <a:ext cx="3643143" cy="5374611"/>
          </a:xfrm>
        </p:spPr>
        <p:txBody>
          <a:bodyPr anchor="t"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US" sz="2400" dirty="0"/>
              <a:t>Log into the ADR using the same details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D8025-8EDC-0649-F38C-1703B8E3F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649" y="846328"/>
            <a:ext cx="37592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3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Upload data from the ADR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naomi.unaids.org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84AEE-18A7-B06B-8301-8416325F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83" y="637058"/>
            <a:ext cx="7782495" cy="1865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123E49-9F9C-66F1-D94D-61737F63B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272" y="3626715"/>
            <a:ext cx="8006759" cy="19816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E12A72A-FCF0-53EC-F03D-FFBABC518CCC}"/>
              </a:ext>
            </a:extLst>
          </p:cNvPr>
          <p:cNvSpPr/>
          <p:nvPr/>
        </p:nvSpPr>
        <p:spPr>
          <a:xfrm flipV="1">
            <a:off x="5614987" y="2182108"/>
            <a:ext cx="1500187" cy="39147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CD7E786-0602-F362-BC0F-869700BF04C4}"/>
              </a:ext>
            </a:extLst>
          </p:cNvPr>
          <p:cNvSpPr/>
          <p:nvPr/>
        </p:nvSpPr>
        <p:spPr>
          <a:xfrm rot="3921756">
            <a:off x="6936585" y="2646323"/>
            <a:ext cx="1214437" cy="503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CFBD96-1E37-1064-A9F3-820F19DA3C11}"/>
              </a:ext>
            </a:extLst>
          </p:cNvPr>
          <p:cNvSpPr/>
          <p:nvPr/>
        </p:nvSpPr>
        <p:spPr>
          <a:xfrm flipV="1">
            <a:off x="6525784" y="5089929"/>
            <a:ext cx="303642" cy="39147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F5C102-9E5F-2B16-8CC8-C0EB08C2DF3A}"/>
              </a:ext>
            </a:extLst>
          </p:cNvPr>
          <p:cNvSpPr/>
          <p:nvPr/>
        </p:nvSpPr>
        <p:spPr>
          <a:xfrm>
            <a:off x="4643438" y="5157788"/>
            <a:ext cx="1857375" cy="214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xxxxxxxxxxxxx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FB7D0CC-1C7E-A6CE-6423-A247E73D2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097" y="2182108"/>
            <a:ext cx="3643143" cy="24262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Click `</a:t>
            </a:r>
            <a:r>
              <a:rPr lang="en-US" sz="1600" b="1" dirty="0"/>
              <a:t>access key from ADR</a:t>
            </a:r>
            <a:r>
              <a:rPr lang="en-US" sz="1600" dirty="0"/>
              <a:t>` an you will be redirected to the ADR where you can copy your ADR key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sz="1400" dirty="0"/>
          </a:p>
          <a:p>
            <a:pPr marL="502920" lvl="1" indent="0">
              <a:lnSpc>
                <a:spcPct val="12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491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0615-7E58-8D4C-9136-87947A27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Upload data from the ADR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764AA-A8E6-454A-BB69-EC3A36709131}"/>
              </a:ext>
            </a:extLst>
          </p:cNvPr>
          <p:cNvSpPr txBox="1"/>
          <p:nvPr/>
        </p:nvSpPr>
        <p:spPr>
          <a:xfrm>
            <a:off x="252919" y="27667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naomi.unaids.org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84AEE-18A7-B06B-8301-8416325F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83" y="637058"/>
            <a:ext cx="7782495" cy="1865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306A6E-748B-5361-F227-A4FBEC15D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548" y="3159899"/>
            <a:ext cx="4032367" cy="538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111D38-14FE-94CF-A341-CD62DEB32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548" y="4114392"/>
            <a:ext cx="2145452" cy="6766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EBB2E0-D21B-99DC-5EA2-AE3DAFAC6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549" y="5312228"/>
            <a:ext cx="4011400" cy="127770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2B63AD-C3EF-6DFF-9A0D-F62596FEB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0097" y="2964426"/>
            <a:ext cx="3643143" cy="32565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Click `</a:t>
            </a:r>
            <a:r>
              <a:rPr lang="en-US" sz="1600" b="1" dirty="0"/>
              <a:t>Add</a:t>
            </a:r>
            <a:r>
              <a:rPr lang="en-US" sz="1600" dirty="0"/>
              <a:t>` to fill  in ADR key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Add ADR access key 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Click `</a:t>
            </a:r>
            <a:r>
              <a:rPr lang="en-US" sz="1600" b="1" dirty="0"/>
              <a:t>Save</a:t>
            </a:r>
            <a:r>
              <a:rPr lang="en-US" sz="1600" dirty="0"/>
              <a:t>`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Click `</a:t>
            </a:r>
            <a:r>
              <a:rPr lang="en-US" sz="1600" b="1" dirty="0"/>
              <a:t>Select ADR dataset</a:t>
            </a:r>
            <a:r>
              <a:rPr lang="en-US" sz="1600" dirty="0"/>
              <a:t>`</a:t>
            </a:r>
          </a:p>
          <a:p>
            <a:pPr>
              <a:lnSpc>
                <a:spcPct val="120000"/>
              </a:lnSpc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Select data from dropdown menu and `</a:t>
            </a:r>
            <a:r>
              <a:rPr lang="en-US" sz="1600" b="1" dirty="0"/>
              <a:t>Import</a:t>
            </a:r>
            <a:r>
              <a:rPr lang="en-US" sz="1600" dirty="0"/>
              <a:t>`</a:t>
            </a:r>
          </a:p>
          <a:p>
            <a:pPr marL="502920" lvl="1" indent="0">
              <a:lnSpc>
                <a:spcPct val="120000"/>
              </a:lnSpc>
              <a:buNone/>
            </a:pPr>
            <a:endParaRPr lang="en-US" sz="1400" dirty="0"/>
          </a:p>
          <a:p>
            <a:pPr marL="502920" lvl="1" indent="0">
              <a:lnSpc>
                <a:spcPct val="120000"/>
              </a:lnSpc>
              <a:buNone/>
            </a:pP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CF0BAD-FD72-C760-5E90-CD603990995D}"/>
              </a:ext>
            </a:extLst>
          </p:cNvPr>
          <p:cNvSpPr/>
          <p:nvPr/>
        </p:nvSpPr>
        <p:spPr>
          <a:xfrm flipV="1">
            <a:off x="6646935" y="3220271"/>
            <a:ext cx="494094" cy="39378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3AE4E7-AFDD-9C7D-3C16-24441F409FE6}"/>
              </a:ext>
            </a:extLst>
          </p:cNvPr>
          <p:cNvSpPr/>
          <p:nvPr/>
        </p:nvSpPr>
        <p:spPr>
          <a:xfrm flipV="1">
            <a:off x="3576808" y="4386362"/>
            <a:ext cx="1234678" cy="32715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704589-7616-4484-960C-DD74E961F55A}"/>
              </a:ext>
            </a:extLst>
          </p:cNvPr>
          <p:cNvSpPr/>
          <p:nvPr/>
        </p:nvSpPr>
        <p:spPr>
          <a:xfrm flipV="1">
            <a:off x="7282543" y="5725019"/>
            <a:ext cx="217714" cy="20769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4E9CC4-8E83-38E3-7CE5-39D7DD181EE9}"/>
              </a:ext>
            </a:extLst>
          </p:cNvPr>
          <p:cNvSpPr/>
          <p:nvPr/>
        </p:nvSpPr>
        <p:spPr>
          <a:xfrm flipV="1">
            <a:off x="6654495" y="6242711"/>
            <a:ext cx="464761" cy="2778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16562F-1442-BF4F-4E3C-1B278499BD30}"/>
              </a:ext>
            </a:extLst>
          </p:cNvPr>
          <p:cNvSpPr/>
          <p:nvPr/>
        </p:nvSpPr>
        <p:spPr>
          <a:xfrm flipV="1">
            <a:off x="5220906" y="2160112"/>
            <a:ext cx="494094" cy="39378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C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311466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deef39-65d3-4660-94f2-f063f949c57e">
      <UserInfo>
        <DisplayName>Eaton, Jeffrey W</DisplayName>
        <AccountId>11</AccountId>
        <AccountType/>
      </UserInfo>
      <UserInfo>
        <DisplayName>Esra, Rachel T</DisplayName>
        <AccountId>17</AccountId>
        <AccountType/>
      </UserInfo>
      <UserInfo>
        <DisplayName>Ashton, Robert</DisplayName>
        <AccountId>21</AccountId>
        <AccountType/>
      </UserInfo>
      <UserInfo>
        <DisplayName>MAHY, Mary</DisplayName>
        <AccountId>41</AccountId>
        <AccountType/>
      </UserInfo>
      <UserInfo>
        <DisplayName>Wanyeki, Ian</DisplayName>
        <AccountId>42</AccountId>
        <AccountType/>
      </UserInfo>
    </SharedWithUsers>
    <MediaLengthInSeconds xmlns="288ef829-98c5-46d1-83dc-c2ef7c814da2" xsi:nil="true"/>
    <lcf76f155ced4ddcb4097134ff3c332f xmlns="288ef829-98c5-46d1-83dc-c2ef7c814da2">
      <Terms xmlns="http://schemas.microsoft.com/office/infopath/2007/PartnerControls"/>
    </lcf76f155ced4ddcb4097134ff3c332f>
    <TaxCatchAll xmlns="2ddeef39-65d3-4660-94f2-f063f949c57e" xsi:nil="true"/>
    <_Flow_SignoffStatus xmlns="288ef829-98c5-46d1-83dc-c2ef7c814da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17" ma:contentTypeDescription="Create a new document." ma:contentTypeScope="" ma:versionID="8482625136bccad5fea5e68a871e4699">
  <xsd:schema xmlns:xsd="http://www.w3.org/2001/XMLSchema" xmlns:xs="http://www.w3.org/2001/XMLSchema" xmlns:p="http://schemas.microsoft.com/office/2006/metadata/properties" xmlns:ns2="288ef829-98c5-46d1-83dc-c2ef7c814da2" xmlns:ns3="2ddeef39-65d3-4660-94f2-f063f949c57e" targetNamespace="http://schemas.microsoft.com/office/2006/metadata/properties" ma:root="true" ma:fieldsID="99cee5fdab9c537e456a0b77a5796a97" ns2:_="" ns3:_=""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83321E-652B-4032-B115-5F043F4655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B8993C-40E4-4DF1-BE14-5D563D0F44AF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2ddeef39-65d3-4660-94f2-f063f949c57e"/>
    <ds:schemaRef ds:uri="http://www.w3.org/XML/1998/namespace"/>
    <ds:schemaRef ds:uri="http://purl.org/dc/terms/"/>
    <ds:schemaRef ds:uri="http://schemas.openxmlformats.org/package/2006/metadata/core-properties"/>
    <ds:schemaRef ds:uri="288ef829-98c5-46d1-83dc-c2ef7c814da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9F5C943-4031-459A-B0BF-E3DCB2B015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ef829-98c5-46d1-83dc-c2ef7c814da2"/>
    <ds:schemaRef ds:uri="2ddeef39-65d3-4660-94f2-f063f949c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1194</TotalTime>
  <Words>696</Words>
  <Application>Microsoft Macintosh PowerPoint</Application>
  <PresentationFormat>Widescreen</PresentationFormat>
  <Paragraphs>118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</vt:lpstr>
      <vt:lpstr>Calibri</vt:lpstr>
      <vt:lpstr>Corbel</vt:lpstr>
      <vt:lpstr>Wingdings 2</vt:lpstr>
      <vt:lpstr>Frame</vt:lpstr>
      <vt:lpstr>Naomi sub-national estimates: Data review function in Naomi</vt:lpstr>
      <vt:lpstr>Naomi team    </vt:lpstr>
      <vt:lpstr>Data review function in Naomi </vt:lpstr>
      <vt:lpstr>1. Naomi log in  </vt:lpstr>
      <vt:lpstr>1. Naomi log in </vt:lpstr>
      <vt:lpstr>1. Naomi log in: Create demo project </vt:lpstr>
      <vt:lpstr>2. Upload data from the ADR </vt:lpstr>
      <vt:lpstr>2. Upload data from the ADR </vt:lpstr>
      <vt:lpstr>2. Upload data from the ADR </vt:lpstr>
      <vt:lpstr>2. Upload data from the ADR </vt:lpstr>
      <vt:lpstr>3. Review data: Maps  </vt:lpstr>
      <vt:lpstr>3. Review data: Maps  </vt:lpstr>
      <vt:lpstr>3. Review data: Maps  </vt:lpstr>
      <vt:lpstr>3. Review data: Time series  </vt:lpstr>
      <vt:lpstr>3. Review data: Time series  </vt:lpstr>
      <vt:lpstr>3. Review data: Time series  </vt:lpstr>
      <vt:lpstr>3. Review data: Time series  </vt:lpstr>
      <vt:lpstr>Teamwork and recap of key steps    </vt:lpstr>
      <vt:lpstr>End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MAHY, Mary</dc:creator>
  <cp:lastModifiedBy>Esra, Rachel T</cp:lastModifiedBy>
  <cp:revision>45</cp:revision>
  <dcterms:created xsi:type="dcterms:W3CDTF">2020-10-27T09:55:01Z</dcterms:created>
  <dcterms:modified xsi:type="dcterms:W3CDTF">2022-12-12T11:28:15Z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