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9"/>
  </p:notesMasterIdLst>
  <p:sldIdLst>
    <p:sldId id="256" r:id="rId5"/>
    <p:sldId id="765" r:id="rId6"/>
    <p:sldId id="760" r:id="rId7"/>
    <p:sldId id="262" r:id="rId8"/>
    <p:sldId id="671" r:id="rId9"/>
    <p:sldId id="1138" r:id="rId10"/>
    <p:sldId id="1139" r:id="rId11"/>
    <p:sldId id="1150" r:id="rId12"/>
    <p:sldId id="1153" r:id="rId13"/>
    <p:sldId id="1137" r:id="rId14"/>
    <p:sldId id="1127" r:id="rId15"/>
    <p:sldId id="1128" r:id="rId16"/>
    <p:sldId id="1130" r:id="rId17"/>
    <p:sldId id="1142" r:id="rId18"/>
    <p:sldId id="1141" r:id="rId19"/>
    <p:sldId id="732" r:id="rId20"/>
    <p:sldId id="725" r:id="rId21"/>
    <p:sldId id="733" r:id="rId22"/>
    <p:sldId id="1147" r:id="rId23"/>
    <p:sldId id="747" r:id="rId24"/>
    <p:sldId id="756" r:id="rId25"/>
    <p:sldId id="710" r:id="rId26"/>
    <p:sldId id="1154" r:id="rId27"/>
    <p:sldId id="1146" r:id="rId28"/>
    <p:sldId id="1156" r:id="rId29"/>
    <p:sldId id="772" r:id="rId30"/>
    <p:sldId id="773" r:id="rId31"/>
    <p:sldId id="774" r:id="rId32"/>
    <p:sldId id="1165" r:id="rId33"/>
    <p:sldId id="1183" r:id="rId34"/>
    <p:sldId id="1184" r:id="rId35"/>
    <p:sldId id="1185" r:id="rId36"/>
    <p:sldId id="1186" r:id="rId37"/>
    <p:sldId id="114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CA7C7C-117F-BCE3-DCB5-824FC1B248D2}" name="Esra, Rachel T" initials="ERT" userId="S::rte16@ic.ac.uk::b56760d5-b8dd-442f-a0b3-7e06d059df8f" providerId="AD"/>
  <p188:author id="{FFB8FC93-931E-D4F5-A112-9D7EAB00EA5A}" name="Eaton, Jeffrey W" initials="JE" userId="S::jwe08@ic.ac.uk::276ea8c0-84f2-403e-ae35-83a79d07a4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83"/>
    <p:restoredTop sz="94718"/>
  </p:normalViewPr>
  <p:slideViewPr>
    <p:cSldViewPr snapToGrid="0">
      <p:cViewPr varScale="1">
        <p:scale>
          <a:sx n="60" d="100"/>
          <a:sy n="60" d="100"/>
        </p:scale>
        <p:origin x="20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9CE81-A9A7-CE2D-C5C7-AA09CCBFF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B0AAD8-96B1-3D7B-8529-349F9A9CB6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Sro4ZHxe4" TargetMode="External"/><Relationship Id="rId2" Type="http://schemas.openxmlformats.org/officeDocument/2006/relationships/hyperlink" Target="https://onlinelibrary.wiley.com/doi/10.1002/jia2.257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MENcuNhNPs" TargetMode="External"/><Relationship Id="rId5" Type="http://schemas.openxmlformats.org/officeDocument/2006/relationships/hyperlink" Target="https://www.youtube.com/watch?v=p7Bs6li1Rfs" TargetMode="External"/><Relationship Id="rId4" Type="http://schemas.openxmlformats.org/officeDocument/2006/relationships/hyperlink" Target="https://www.youtube.com/watch?v=zsfedL9TTX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Naomi model for subnational HIV estimation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Version 4 </a:t>
            </a:r>
            <a:r>
              <a:rPr lang="en-US" dirty="0"/>
              <a:t>December 2023</a:t>
            </a:r>
            <a:endParaRPr lang="en-CH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D3E3-B9AF-6D45-963F-1750166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Naomi model: approach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487BB-3591-BF46-96CC-AF8FD21CAF99}"/>
              </a:ext>
            </a:extLst>
          </p:cNvPr>
          <p:cNvSpPr txBox="1">
            <a:spLocks/>
          </p:cNvSpPr>
          <p:nvPr/>
        </p:nvSpPr>
        <p:spPr>
          <a:xfrm>
            <a:off x="3765096" y="925867"/>
            <a:ext cx="7315200" cy="249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Naomi is a Bayesian small-area estimation (SAE) statistical model </a:t>
            </a:r>
          </a:p>
          <a:p>
            <a:r>
              <a:rPr lang="en-US" dirty="0"/>
              <a:t>Small samples at the district level provide noisy estimates</a:t>
            </a:r>
            <a:endParaRPr lang="en-GB" dirty="0"/>
          </a:p>
          <a:p>
            <a:r>
              <a:rPr lang="en-GB" dirty="0"/>
              <a:t>SAE model uses information about the spatial relationships between neighbouring locations. </a:t>
            </a:r>
          </a:p>
          <a:p>
            <a:r>
              <a:rPr lang="en-GB" dirty="0"/>
              <a:t>Borrows data from neighbours to smooth variations in data across space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39E07-75FF-1D2E-F673-22B6627D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64" y="3423692"/>
            <a:ext cx="5869057" cy="29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8CB4-EFEF-AC57-EEA0-9E9066CE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Methods: Small area estimation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AC603-EE62-DAD1-E124-6C7A183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2942210" cy="51206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Small-area model for HIV prevalence</a:t>
            </a:r>
            <a:endParaRPr lang="en-US" dirty="0"/>
          </a:p>
          <a:p>
            <a:r>
              <a:rPr lang="en-US" dirty="0"/>
              <a:t>I</a:t>
            </a:r>
            <a:r>
              <a:rPr lang="en-US" sz="2000" dirty="0"/>
              <a:t>mprove precision and accuracy of district estimates</a:t>
            </a:r>
            <a:r>
              <a:rPr lang="en-US" dirty="0"/>
              <a:t> by combining: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Survey estimates (district HIV prevalence)</a:t>
            </a:r>
          </a:p>
          <a:p>
            <a:pPr lvl="1"/>
            <a:r>
              <a:rPr lang="en-US" b="1" dirty="0"/>
              <a:t>Auxiliary data </a:t>
            </a:r>
            <a:r>
              <a:rPr lang="en-US" dirty="0"/>
              <a:t>(ANC testing prevalence) </a:t>
            </a:r>
          </a:p>
          <a:p>
            <a:pPr lvl="1"/>
            <a:r>
              <a:rPr lang="en-US" b="1" dirty="0"/>
              <a:t>Spatial structure </a:t>
            </a:r>
            <a:r>
              <a:rPr lang="en-US" dirty="0"/>
              <a:t>(correlation between </a:t>
            </a:r>
            <a:r>
              <a:rPr lang="en-US" dirty="0" err="1"/>
              <a:t>neighbouring</a:t>
            </a:r>
            <a:r>
              <a:rPr lang="en-US" dirty="0"/>
              <a:t> districts)</a:t>
            </a:r>
            <a:endParaRPr lang="en-US" b="1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E08DC17-D546-FF74-39F1-A5C7A21A8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01"/>
          <a:stretch/>
        </p:blipFill>
        <p:spPr>
          <a:xfrm>
            <a:off x="6811478" y="1347771"/>
            <a:ext cx="4890780" cy="52066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BD96BA-3D4B-A32F-C000-889F515DE9D2}"/>
              </a:ext>
            </a:extLst>
          </p:cNvPr>
          <p:cNvSpPr txBox="1">
            <a:spLocks/>
          </p:cNvSpPr>
          <p:nvPr/>
        </p:nvSpPr>
        <p:spPr>
          <a:xfrm>
            <a:off x="3696990" y="732776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Jointly model HIV prevalence, ART coverage, and HIV incidence</a:t>
            </a:r>
          </a:p>
        </p:txBody>
      </p:sp>
    </p:spTree>
    <p:extLst>
      <p:ext uri="{BB962C8B-B14F-4D97-AF65-F5344CB8AC3E}">
        <p14:creationId xmlns:p14="http://schemas.microsoft.com/office/powerpoint/2010/main" val="15775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D1EEFDA-BFEA-7539-7FAE-8285F765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35"/>
          <a:stretch/>
        </p:blipFill>
        <p:spPr>
          <a:xfrm>
            <a:off x="6811478" y="1347771"/>
            <a:ext cx="4890780" cy="5348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38CB4-EFEF-AC57-EEA0-9E9066CE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Small area estimation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AC603-EE62-DAD1-E124-6C7A183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613" y="864108"/>
            <a:ext cx="2942210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Small-area model for ART coverage</a:t>
            </a:r>
            <a:endParaRPr lang="en-US" dirty="0"/>
          </a:p>
          <a:p>
            <a:r>
              <a:rPr lang="en-US" dirty="0"/>
              <a:t>ANC ART coverage </a:t>
            </a:r>
            <a:r>
              <a:rPr lang="en-US" i="1" dirty="0"/>
              <a:t>prior to first ANC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relative spatial pattern of population ART coverage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91778D-F531-1E96-AEAA-8CC3F9AC00CD}"/>
              </a:ext>
            </a:extLst>
          </p:cNvPr>
          <p:cNvSpPr txBox="1">
            <a:spLocks/>
          </p:cNvSpPr>
          <p:nvPr/>
        </p:nvSpPr>
        <p:spPr>
          <a:xfrm>
            <a:off x="3696990" y="732776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Jointly model HIV prevalence, ART coverage, and HIV incidence</a:t>
            </a:r>
          </a:p>
        </p:txBody>
      </p:sp>
    </p:spTree>
    <p:extLst>
      <p:ext uri="{BB962C8B-B14F-4D97-AF65-F5344CB8AC3E}">
        <p14:creationId xmlns:p14="http://schemas.microsoft.com/office/powerpoint/2010/main" val="40396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501B-058F-C1C7-1FAE-5B482E7C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District-level HIV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54B7C-8528-3A29-E8A0-7DF348207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1036385"/>
                <a:ext cx="7315200" cy="5120640"/>
              </a:xfrm>
            </p:spPr>
            <p:txBody>
              <a:bodyPr>
                <a:normAutofit/>
              </a:bodyPr>
              <a:lstStyle/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Log linear model for HIV incidence</a:t>
                </a:r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</a:t>
                </a:r>
                <a:r>
                  <a:rPr lang="en-US" i="1" dirty="0"/>
                  <a:t>very</a:t>
                </a:r>
                <a:r>
                  <a:rPr lang="en-US" dirty="0"/>
                  <a:t> low counts of recent infections in subnational areas</a:t>
                </a:r>
              </a:p>
              <a:p>
                <a:pPr lvl="1"/>
                <a:r>
                  <a:rPr lang="en-US" dirty="0"/>
                  <a:t>Not possible to make a direct survey estimate for incidence by district</a:t>
                </a:r>
                <a:endParaRPr lang="en-US" sz="900" dirty="0"/>
              </a:p>
              <a:p>
                <a:r>
                  <a:rPr lang="en-US" i="1" dirty="0"/>
                  <a:t>Basic</a:t>
                </a:r>
                <a:r>
                  <a:rPr lang="en-US" dirty="0"/>
                  <a:t> transmission dynamics: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incidence</m:t>
                          </m:r>
                        </m:e>
                      </m:d>
                      <m:r>
                        <a:rPr lang="en-US" sz="1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transmission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</m:d>
                      <m:r>
                        <a:rPr lang="en-US" sz="14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prevalenece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1400" b="0" i="1" smtClean="0">
                          <a:latin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 charset="0"/>
                            </a:rPr>
                            <m:t>⋅[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ART</m:t>
                          </m:r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coverage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pPr lvl="1"/>
                <a:r>
                  <a:rPr lang="en-US" dirty="0"/>
                  <a:t>‘My risk of infection depends on how likely I am to contact someone infectious’</a:t>
                </a:r>
              </a:p>
              <a:p>
                <a:r>
                  <a:rPr lang="en-US" sz="1800" dirty="0"/>
                  <a:t>Log-linear form for incidence by district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charset="0"/>
                          </a:rPr>
                          <m:t>log</m:t>
                        </m:r>
                        <m:r>
                          <a:rPr lang="en-US" sz="1800" i="1">
                            <a:latin typeface="Cambria Math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)=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latin typeface="Cambria Math" charset="0"/>
                      </a:rPr>
                      <m:t>log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charset="0"/>
                      </a:rPr>
                      <m:t>log</m:t>
                    </m:r>
                    <m:r>
                      <a:rPr lang="en-US" sz="18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)</m:t>
                    </m:r>
                    <m:r>
                      <a:rPr lang="en-US" sz="1800" i="1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i="1">
                        <a:latin typeface="Cambria Math" charset="0"/>
                      </a:rPr>
                      <m:t>log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1−</m:t>
                        </m:r>
                        <m:r>
                          <a:rPr lang="en-US" sz="1800" i="1">
                            <a:latin typeface="Cambria Math" charset="0"/>
                          </a:rPr>
                          <m:t>𝜔</m:t>
                        </m:r>
                        <m:r>
                          <a:rPr lang="en-US" sz="1800" i="1">
                            <a:latin typeface="Cambria Math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54B7C-8528-3A29-E8A0-7DF348207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1036385"/>
                <a:ext cx="7315200" cy="5120640"/>
              </a:xfrm>
              <a:blipFill>
                <a:blip r:embed="rId2"/>
                <a:stretch>
                  <a:fillRect l="-867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D3A06-58BE-BFFF-7C75-4CDC7EBE3B84}"/>
              </a:ext>
            </a:extLst>
          </p:cNvPr>
          <p:cNvSpPr txBox="1">
            <a:spLocks/>
          </p:cNvSpPr>
          <p:nvPr/>
        </p:nvSpPr>
        <p:spPr>
          <a:xfrm>
            <a:off x="3696990" y="732776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Jointly model HIV prevalence, ART coverage, and HIV incidence</a:t>
            </a:r>
          </a:p>
        </p:txBody>
      </p:sp>
    </p:spTree>
    <p:extLst>
      <p:ext uri="{BB962C8B-B14F-4D97-AF65-F5344CB8AC3E}">
        <p14:creationId xmlns:p14="http://schemas.microsoft.com/office/powerpoint/2010/main" val="26947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2FD1-3E0E-D63B-101D-8BDB4BF9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ART patient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7"/>
                <a:ext cx="7222802" cy="57619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Observed: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number </a:t>
                </a:r>
                <a:r>
                  <a:rPr lang="en-US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receiving ART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at health facilities in each district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Need: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number of people </a:t>
                </a: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residing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in each district who are on ART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 of ART attending:</a:t>
                </a:r>
              </a:p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all districts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that neighbor district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model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that residents in district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receive ART in district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Mechanism to balance  ART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programme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data vs. </a:t>
                </a:r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[Population] x [Prevalence] x [ART coverage]</a:t>
                </a:r>
              </a:p>
              <a:p>
                <a:pPr marL="502920" lvl="1" indent="0">
                  <a:buNone/>
                </a:pP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-45720">
                  <a:buNone/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bg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Naomi estimates:</a:t>
                </a:r>
                <a:endParaRPr lang="en-US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bg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PLHIV</a:t>
                </a:r>
                <a:r>
                  <a:rPr lang="en-US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 Number of PLHIV residing in district ( [Population] x [HIV prevalence] )</a:t>
                </a:r>
              </a:p>
              <a:p>
                <a:pPr marL="0" indent="0">
                  <a:buNone/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ART current (residents)</a:t>
                </a:r>
                <a:r>
                  <a:rPr lang="en-US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  <a:r>
                  <a:rPr lang="en-GB" dirty="0">
                    <a:solidFill>
                      <a:schemeClr val="bg1"/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n-GB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umber of PLHIV who reside in a district who are on ART</a:t>
                </a:r>
              </a:p>
              <a:p>
                <a:pPr marL="0" indent="0">
                  <a:buNone/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ART current (attending): </a:t>
                </a:r>
                <a:r>
                  <a:rPr lang="en-GB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number of people receiving ART at health facilities in a district </a:t>
                </a:r>
              </a:p>
              <a:p>
                <a:pPr marL="502920" lvl="1" indent="0">
                  <a:buNone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7"/>
                <a:ext cx="7222802" cy="5761979"/>
              </a:xfrm>
              <a:blipFill>
                <a:blip r:embed="rId2"/>
                <a:stretch>
                  <a:fillRect l="-877" t="-1542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3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2FD1-3E0E-D63B-101D-8BDB4BF9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ART patient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7"/>
                <a:ext cx="7222802" cy="57619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Observed: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number </a:t>
                </a:r>
                <a:r>
                  <a:rPr lang="en-US" b="1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receiving ART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at health facilities in each district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Need: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number of people </a:t>
                </a: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residing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in each district who are on ART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 of ART attending:</a:t>
                </a:r>
              </a:p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For all districts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that neighbor district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model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that residents in district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receive ART in district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Mechanism to balance  ART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programme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data vs. </a:t>
                </a:r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[Population] x [Prevalence] x [ART coverage]</a:t>
                </a:r>
              </a:p>
              <a:p>
                <a:pPr marL="502920" lvl="1" indent="0">
                  <a:buNone/>
                </a:pP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-45720">
                  <a:buNone/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Naomi estimates: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PLHIV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 Number of PLHIV residing in district ( [Population] x [HIV prevalence] )</a:t>
                </a:r>
              </a:p>
              <a:p>
                <a:pPr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ART current (residents)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umber of PLHIV who reside in a district who are on ART</a:t>
                </a:r>
              </a:p>
              <a:p>
                <a:pPr>
                  <a:tabLst>
                    <a:tab pos="914400" algn="l"/>
                  </a:tabLst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ART current (attending): </a:t>
                </a: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number of people receiving ART at health facilities in a district </a:t>
                </a:r>
              </a:p>
              <a:p>
                <a:pPr marL="502920" lvl="1" indent="0">
                  <a:buNone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7"/>
                <a:ext cx="7222802" cy="5761979"/>
              </a:xfrm>
              <a:blipFill>
                <a:blip r:embed="rId2"/>
                <a:stretch>
                  <a:fillRect l="-877" t="-1542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1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95B14-4DFC-DD48-BB54-DC829EE1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459" y="500832"/>
            <a:ext cx="7315200" cy="36681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Issue with target setting: Example from Botswana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B66ED-E4A4-133C-C35D-CFEE9E33FA5A}"/>
              </a:ext>
            </a:extLst>
          </p:cNvPr>
          <p:cNvSpPr txBox="1"/>
          <p:nvPr/>
        </p:nvSpPr>
        <p:spPr>
          <a:xfrm>
            <a:off x="3200401" y="5103674"/>
            <a:ext cx="8537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plhiv</a:t>
            </a:r>
            <a:r>
              <a:rPr lang="en-US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Number of PLHIV residing in district ( [Population] x [HIV prevalence] )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art_current_resident</a:t>
            </a:r>
            <a:r>
              <a:rPr lang="en-US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GB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umber of PLHIV who reside in a district who are on ART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 err="1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art_current</a:t>
            </a:r>
            <a:r>
              <a:rPr lang="en-US" b="1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(attending): </a:t>
            </a:r>
            <a:r>
              <a:rPr lang="en-GB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number of people receiving ART at health facilities in a district 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E9C83EAF-D0DA-A77E-596C-BCE28691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84956"/>
            <a:ext cx="4572000" cy="3657600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65262FAD-83B1-C1A9-4995-CB3D2BFA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33"/>
          <a:stretch/>
        </p:blipFill>
        <p:spPr>
          <a:xfrm>
            <a:off x="8682990" y="1742156"/>
            <a:ext cx="188976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C21D0D-5CDD-DEA5-AF33-B8800719D697}"/>
              </a:ext>
            </a:extLst>
          </p:cNvPr>
          <p:cNvSpPr txBox="1"/>
          <p:nvPr/>
        </p:nvSpPr>
        <p:spPr>
          <a:xfrm>
            <a:off x="10424160" y="355473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Gabarone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86307-72BA-4C09-C4E3-7FBD311F131C}"/>
              </a:ext>
            </a:extLst>
          </p:cNvPr>
          <p:cNvSpPr txBox="1"/>
          <p:nvPr/>
        </p:nvSpPr>
        <p:spPr>
          <a:xfrm>
            <a:off x="10424160" y="235818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Kweneng</a:t>
            </a:r>
            <a:r>
              <a:rPr lang="en-US" sz="1400" b="1" dirty="0"/>
              <a:t> East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EE185-3F49-F7BB-B170-39A16D968E6D}"/>
              </a:ext>
            </a:extLst>
          </p:cNvPr>
          <p:cNvSpPr txBox="1"/>
          <p:nvPr/>
        </p:nvSpPr>
        <p:spPr>
          <a:xfrm>
            <a:off x="10424160" y="1851980"/>
            <a:ext cx="88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Kgatleng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6CDA5-CF6B-63D7-3CA2-483EEBFF50C1}"/>
              </a:ext>
            </a:extLst>
          </p:cNvPr>
          <p:cNvSpPr txBox="1"/>
          <p:nvPr/>
        </p:nvSpPr>
        <p:spPr>
          <a:xfrm>
            <a:off x="10424160" y="206805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South East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21B27-4300-2C44-5794-C489B78B52CD}"/>
              </a:ext>
            </a:extLst>
          </p:cNvPr>
          <p:cNvSpPr txBox="1"/>
          <p:nvPr/>
        </p:nvSpPr>
        <p:spPr>
          <a:xfrm>
            <a:off x="8756196" y="1271002"/>
            <a:ext cx="294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Adults receiving ART in Gaborone: district of residence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5EB50A-08A3-9BA7-3356-B58F3C8D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District-level unmet Tx need</a:t>
            </a:r>
          </a:p>
        </p:txBody>
      </p:sp>
    </p:spTree>
    <p:extLst>
      <p:ext uri="{BB962C8B-B14F-4D97-AF65-F5344CB8AC3E}">
        <p14:creationId xmlns:p14="http://schemas.microsoft.com/office/powerpoint/2010/main" val="11312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D1131-C9A9-87B6-B94A-0808AC0D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51521" y="2964649"/>
            <a:ext cx="4163589" cy="3059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36E9C-A060-8427-06C5-E862492A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2195" y="2964650"/>
            <a:ext cx="4163588" cy="3059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B8933F-D02B-8B5E-F117-1C17F55B9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8"/>
                <a:ext cx="7315200" cy="1867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b="1" dirty="0"/>
                  <a:t>Challenge</a:t>
                </a:r>
                <a:r>
                  <a:rPr lang="en-GB" sz="2000" dirty="0"/>
                  <a:t>—target setting strategy: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 dirty="0" smtClean="0">
                              <a:latin typeface="Cambria Math" panose="02040503050406030204" pitchFamily="18" charset="0"/>
                            </a:rPr>
                            <m:t>Treatment</m:t>
                          </m:r>
                          <m:r>
                            <a:rPr lang="en-GB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gap</m:t>
                          </m:r>
                        </m:e>
                      </m:d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facility</m:t>
                          </m:r>
                          <m: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ART</m:t>
                          </m:r>
                          <m: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GB" sz="2000" i="0" dirty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GB" sz="2000" i="0" dirty="0" smtClean="0">
                          <a:latin typeface="Cambria Math" panose="02040503050406030204" pitchFamily="18" charset="0"/>
                        </a:rPr>
                        <m:t>resident</m:t>
                      </m:r>
                      <m:r>
                        <a:rPr lang="en-GB" sz="20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i="0" dirty="0" smtClean="0">
                          <a:latin typeface="Cambria Math" panose="02040503050406030204" pitchFamily="18" charset="0"/>
                        </a:rPr>
                        <m:t>PLHIV</m:t>
                      </m:r>
                      <m:r>
                        <a:rPr lang="en-GB" sz="2000" b="0" i="0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000" dirty="0"/>
              </a:p>
              <a:p>
                <a:r>
                  <a:rPr lang="en-GB" dirty="0"/>
                  <a:t>‘F</a:t>
                </a:r>
                <a:r>
                  <a:rPr lang="en-GB" sz="2000" dirty="0"/>
                  <a:t>acility ART current’ does not correspond to ‘resident PLHIV’ denominator</a:t>
                </a:r>
              </a:p>
              <a:p>
                <a:r>
                  <a:rPr lang="en-GB" dirty="0">
                    <a:sym typeface="Wingdings" pitchFamily="2" charset="2"/>
                  </a:rPr>
                  <a:t> Implausible representation of treatment gap</a:t>
                </a:r>
                <a:endParaRPr lang="en-GB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B8933F-D02B-8B5E-F117-1C17F55B9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8"/>
                <a:ext cx="7315200" cy="1867662"/>
              </a:xfrm>
              <a:blipFill>
                <a:blip r:embed="rId4"/>
                <a:stretch>
                  <a:fillRect l="-867" t="-135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6EAFB472-21DA-D1CA-A9C8-B9ABA8F6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District-level unmet Tx need</a:t>
            </a:r>
          </a:p>
        </p:txBody>
      </p:sp>
    </p:spTree>
    <p:extLst>
      <p:ext uri="{BB962C8B-B14F-4D97-AF65-F5344CB8AC3E}">
        <p14:creationId xmlns:p14="http://schemas.microsoft.com/office/powerpoint/2010/main" val="78039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B8933F-D02B-8B5E-F117-1C17F55B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23257" cy="22410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Additional indicator for treatment gap:</a:t>
            </a:r>
          </a:p>
          <a:p>
            <a:r>
              <a:rPr lang="en-US" sz="2400" b="1" dirty="0"/>
              <a:t>PLHIV (attending): </a:t>
            </a:r>
            <a:r>
              <a:rPr lang="en-US" sz="2400" dirty="0"/>
              <a:t>PLHIV who would seek treatment in each district </a:t>
            </a:r>
            <a:r>
              <a:rPr lang="en-US" sz="2400" dirty="0">
                <a:sym typeface="Wingdings" pitchFamily="2" charset="2"/>
              </a:rPr>
              <a:t> direct estimate of ‘treatment gap’ for </a:t>
            </a:r>
            <a:r>
              <a:rPr lang="en-US" sz="2400" u="sng" dirty="0">
                <a:sym typeface="Wingdings" pitchFamily="2" charset="2"/>
              </a:rPr>
              <a:t>facilities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in district</a:t>
            </a:r>
            <a:endParaRPr lang="en-US" dirty="0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499E690-A766-3D6F-59E3-E07F4854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73" y="2383134"/>
            <a:ext cx="4981948" cy="39855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3CEFB5-1336-8026-EE3E-5B60FBD9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District-level unmet Tx need</a:t>
            </a:r>
          </a:p>
        </p:txBody>
      </p:sp>
    </p:spTree>
    <p:extLst>
      <p:ext uri="{BB962C8B-B14F-4D97-AF65-F5344CB8AC3E}">
        <p14:creationId xmlns:p14="http://schemas.microsoft.com/office/powerpoint/2010/main" val="183946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EE714D8-7D34-393C-48D7-5E7A7A48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2410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Additional indicator for treatment gap:</a:t>
            </a:r>
          </a:p>
          <a:p>
            <a:r>
              <a:rPr lang="en-US" b="1" dirty="0"/>
              <a:t>PLHIV (attending): </a:t>
            </a:r>
            <a:r>
              <a:rPr lang="en-GB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GB" dirty="0">
                <a:effectLst/>
                <a:ea typeface="Times New Roman" panose="02020603050405020304" pitchFamily="18" charset="0"/>
                <a:cs typeface="Calibri"/>
              </a:rPr>
              <a:t>Estimated number of PLHIV who would attend health facilities in a district if 100% ART coverage.</a:t>
            </a:r>
            <a:endParaRPr lang="en-US" b="1" dirty="0">
              <a:cs typeface="Calibri"/>
            </a:endParaRPr>
          </a:p>
          <a:p>
            <a:r>
              <a:rPr lang="en-US" b="1" dirty="0"/>
              <a:t>Untreated PLHIV attending</a:t>
            </a:r>
            <a:endParaRPr lang="en-US" dirty="0"/>
          </a:p>
          <a:p>
            <a:pPr lvl="1"/>
            <a:r>
              <a:rPr lang="en-US" sz="2000" dirty="0"/>
              <a:t>PLHIV who would seek treatment in each district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direct estimate of ‘treatment gap’ for </a:t>
            </a:r>
            <a:r>
              <a:rPr lang="en-US" sz="2000" u="sng" dirty="0"/>
              <a:t>facilities</a:t>
            </a:r>
            <a:r>
              <a:rPr lang="en-US" sz="2000" b="1" dirty="0"/>
              <a:t> </a:t>
            </a:r>
            <a:r>
              <a:rPr lang="en-US" sz="2000" dirty="0"/>
              <a:t>in district.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93199E04-EA9B-6944-1B21-E24D9532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6" y="3300442"/>
            <a:ext cx="4572000" cy="3200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664CDAC-33F7-2AA5-8A73-5F77B526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Methods: </a:t>
            </a:r>
            <a:br>
              <a:rPr lang="en-US" dirty="0"/>
            </a:br>
            <a:r>
              <a:rPr lang="en-US" dirty="0"/>
              <a:t>District-level unmet Tx need</a:t>
            </a:r>
          </a:p>
        </p:txBody>
      </p:sp>
    </p:spTree>
    <p:extLst>
      <p:ext uri="{BB962C8B-B14F-4D97-AF65-F5344CB8AC3E}">
        <p14:creationId xmlns:p14="http://schemas.microsoft.com/office/powerpoint/2010/main" val="278430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C833-DD29-514B-96EE-EAD1A238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F58A-A408-CF4B-B94F-D7FB9A2F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 of Naomi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Overview of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Naomi outputs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2024 updates</a:t>
            </a:r>
          </a:p>
          <a:p>
            <a:pPr lvl="1"/>
            <a:r>
              <a:rPr lang="en-US" dirty="0"/>
              <a:t>Extended future projections</a:t>
            </a:r>
          </a:p>
          <a:p>
            <a:pPr lvl="1"/>
            <a:r>
              <a:rPr lang="en-US" dirty="0"/>
              <a:t>Data inputs: Reviewing missing data</a:t>
            </a:r>
          </a:p>
          <a:p>
            <a:pPr lvl="1"/>
            <a:r>
              <a:rPr lang="en-US" dirty="0"/>
              <a:t>Naomi outputs: Tabular results </a:t>
            </a:r>
          </a:p>
          <a:p>
            <a:pPr marL="0" indent="0">
              <a:buNone/>
            </a:pPr>
            <a:r>
              <a:rPr lang="en-US" dirty="0"/>
              <a:t>For model use: see ‘Naomi basic steps’ slide set in training materials folder</a:t>
            </a:r>
          </a:p>
        </p:txBody>
      </p:sp>
    </p:spTree>
    <p:extLst>
      <p:ext uri="{BB962C8B-B14F-4D97-AF65-F5344CB8AC3E}">
        <p14:creationId xmlns:p14="http://schemas.microsoft.com/office/powerpoint/2010/main" val="197341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Naomi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Click ‘Log In with </a:t>
            </a:r>
            <a:r>
              <a:rPr lang="en-US" dirty="0" err="1"/>
              <a:t>AuthO</a:t>
            </a:r>
            <a:r>
              <a:rPr lang="en-US" dirty="0"/>
              <a:t>’ </a:t>
            </a:r>
          </a:p>
          <a:p>
            <a:pPr>
              <a:lnSpc>
                <a:spcPct val="120000"/>
              </a:lnSpc>
            </a:pPr>
            <a:r>
              <a:rPr lang="en-US" dirty="0"/>
              <a:t>Login with Naomi username and password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Enables: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ADR integration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Project and version saving and sharing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‘Continue as guest’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Ability to upload datasets, run model, download results.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integration with ADR.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online management of projects and versions.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User login recommended to save workflow.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+mn-lt"/>
                <a:cs typeface="+mn-lt"/>
              </a:rPr>
              <a:t>To create an account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Click 'Sign Up'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you cannot log in with your historical details please contact </a:t>
            </a:r>
            <a:r>
              <a:rPr lang="en-US" dirty="0" err="1">
                <a:solidFill>
                  <a:srgbClr val="FF0000"/>
                </a:solidFill>
              </a:rPr>
              <a:t>naomi-support@imperial.ac.uk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D2EF62-ACB1-FC48-C994-D91DA3765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2217347"/>
            <a:ext cx="2743200" cy="23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9A0C5-6AE0-0445-ABD7-002FEA0A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Naomi model</a:t>
            </a:r>
            <a:br>
              <a:rPr lang="en-US" dirty="0"/>
            </a:br>
            <a:r>
              <a:rPr lang="en-US" dirty="0"/>
              <a:t>outputs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364FF-BD0B-6643-AB48-1BE1E5E55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82327"/>
            <a:ext cx="3474720" cy="5586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/>
              <a:t>Indicators</a:t>
            </a:r>
          </a:p>
          <a:p>
            <a:r>
              <a:rPr lang="en-US"/>
              <a:t>Population</a:t>
            </a:r>
          </a:p>
          <a:p>
            <a:r>
              <a:rPr lang="en-US"/>
              <a:t>HIV prevalence / PLHIV</a:t>
            </a:r>
          </a:p>
          <a:p>
            <a:r>
              <a:rPr lang="en-US"/>
              <a:t>ART coverage / Residents on ART</a:t>
            </a:r>
          </a:p>
          <a:p>
            <a:r>
              <a:rPr lang="en-US"/>
              <a:t>Awareness of HIV status</a:t>
            </a:r>
          </a:p>
          <a:p>
            <a:r>
              <a:rPr lang="en-US"/>
              <a:t>Number accessing ART at health facilities</a:t>
            </a:r>
          </a:p>
          <a:p>
            <a:r>
              <a:rPr lang="en-US"/>
              <a:t>Incidence rate / new infections</a:t>
            </a:r>
          </a:p>
          <a:p>
            <a:r>
              <a:rPr lang="en-US"/>
              <a:t>ANC clients by HIV &amp; ART status</a:t>
            </a:r>
          </a:p>
          <a:p>
            <a:pPr marL="0" indent="0">
              <a:buNone/>
            </a:pPr>
            <a:endParaRPr lang="en-US" b="1" u="sng"/>
          </a:p>
          <a:p>
            <a:pPr marL="0" indent="0">
              <a:buNone/>
            </a:pPr>
            <a:r>
              <a:rPr lang="en-US" b="1" u="sng"/>
              <a:t>Statistics</a:t>
            </a:r>
          </a:p>
          <a:p>
            <a:r>
              <a:rPr lang="en-US"/>
              <a:t>Mean / median</a:t>
            </a:r>
          </a:p>
          <a:p>
            <a:r>
              <a:rPr lang="en-US"/>
              <a:t>Standard error / 95% uncertainty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20140-0AFC-D846-8F03-BBF2B730D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882327"/>
            <a:ext cx="3474720" cy="579869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Stratifications</a:t>
            </a:r>
          </a:p>
          <a:p>
            <a:r>
              <a:rPr lang="en-US" dirty="0"/>
              <a:t>All levels of health planning hierarchy:</a:t>
            </a:r>
          </a:p>
          <a:p>
            <a:pPr lvl="1"/>
            <a:r>
              <a:rPr lang="en-US" dirty="0"/>
              <a:t>National / province / district</a:t>
            </a:r>
          </a:p>
          <a:p>
            <a:r>
              <a:rPr lang="en-US" dirty="0"/>
              <a:t>Sexes:</a:t>
            </a:r>
          </a:p>
          <a:p>
            <a:pPr lvl="1"/>
            <a:r>
              <a:rPr lang="en-US" dirty="0"/>
              <a:t>Female, male, both</a:t>
            </a:r>
          </a:p>
          <a:p>
            <a:r>
              <a:rPr lang="en-US" dirty="0"/>
              <a:t>Age groups:</a:t>
            </a:r>
          </a:p>
          <a:p>
            <a:pPr lvl="1"/>
            <a:r>
              <a:rPr lang="en-US" dirty="0"/>
              <a:t>5-year age group</a:t>
            </a:r>
          </a:p>
          <a:p>
            <a:pPr lvl="1"/>
            <a:r>
              <a:rPr lang="en-US" dirty="0"/>
              <a:t>0-14, 15-24, 25-34, 45-49, 50+</a:t>
            </a:r>
          </a:p>
          <a:p>
            <a:pPr lvl="1"/>
            <a:r>
              <a:rPr lang="en-US" dirty="0"/>
              <a:t>15-49, 15-64, 15+, all ages</a:t>
            </a:r>
          </a:p>
          <a:p>
            <a:r>
              <a:rPr lang="en-US" dirty="0"/>
              <a:t>Time points:</a:t>
            </a:r>
          </a:p>
          <a:p>
            <a:pPr lvl="1"/>
            <a:r>
              <a:rPr lang="en-US" dirty="0"/>
              <a:t>T1: Most recent HH survey</a:t>
            </a:r>
          </a:p>
          <a:p>
            <a:pPr lvl="1"/>
            <a:r>
              <a:rPr lang="en-US" dirty="0"/>
              <a:t>T2: Current - Dec 2023</a:t>
            </a:r>
          </a:p>
          <a:p>
            <a:pPr lvl="1"/>
            <a:r>
              <a:rPr lang="en-US" dirty="0"/>
              <a:t>T3 – T5: Short-term projections - Sep 2024, 2025, 2026</a:t>
            </a:r>
          </a:p>
        </p:txBody>
      </p:sp>
    </p:spTree>
    <p:extLst>
      <p:ext uri="{BB962C8B-B14F-4D97-AF65-F5344CB8AC3E}">
        <p14:creationId xmlns:p14="http://schemas.microsoft.com/office/powerpoint/2010/main" val="36142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E2FA3-84BE-F545-BD12-BD1789F7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290" y="1531620"/>
            <a:ext cx="2423160" cy="445312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Visualisations</a:t>
            </a:r>
            <a:r>
              <a:rPr lang="en-US" b="1" dirty="0"/>
              <a:t>:</a:t>
            </a:r>
          </a:p>
          <a:p>
            <a:r>
              <a:rPr lang="en-US" dirty="0" err="1"/>
              <a:t>Chloropleth</a:t>
            </a:r>
            <a:endParaRPr lang="en-US" dirty="0"/>
          </a:p>
          <a:p>
            <a:r>
              <a:rPr lang="en-US" dirty="0"/>
              <a:t>Bar chart</a:t>
            </a:r>
          </a:p>
          <a:p>
            <a:r>
              <a:rPr lang="en-US" dirty="0"/>
              <a:t>Bubble plot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Tabular results:</a:t>
            </a:r>
          </a:p>
          <a:p>
            <a:r>
              <a:rPr lang="en-US" dirty="0"/>
              <a:t>Estimates and CIs</a:t>
            </a:r>
          </a:p>
          <a:p>
            <a:r>
              <a:rPr lang="en-US" dirty="0"/>
              <a:t>Sortable and searchable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All stratifications of:</a:t>
            </a:r>
          </a:p>
          <a:p>
            <a:r>
              <a:rPr lang="en-US" dirty="0"/>
              <a:t>Indicators</a:t>
            </a:r>
          </a:p>
          <a:p>
            <a:r>
              <a:rPr lang="en-US" dirty="0"/>
              <a:t>Levels</a:t>
            </a:r>
          </a:p>
          <a:p>
            <a:r>
              <a:rPr lang="en-US" dirty="0"/>
              <a:t>Areas</a:t>
            </a:r>
          </a:p>
          <a:p>
            <a:r>
              <a:rPr lang="en-US" dirty="0"/>
              <a:t>Time points</a:t>
            </a:r>
          </a:p>
          <a:p>
            <a:r>
              <a:rPr lang="en-US" dirty="0"/>
              <a:t>Sexes</a:t>
            </a:r>
          </a:p>
          <a:p>
            <a:r>
              <a:rPr lang="en-US" dirty="0"/>
              <a:t>Age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B688F-8F91-5845-9933-E8157237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80" y="1531620"/>
            <a:ext cx="5599310" cy="4329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6FDFB-A20B-8844-91BC-60EB8E3D4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EB2DC-9906-BD17-554F-573A1B122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693" y="1483034"/>
            <a:ext cx="5667597" cy="293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A6C7B-8CFB-EC44-ABAE-41BE3CDC07FE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2A8BA0C-BE64-6751-F61E-561A20A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Naomi model</a:t>
            </a:r>
            <a:br>
              <a:rPr lang="en-US" dirty="0"/>
            </a:br>
            <a:r>
              <a:rPr lang="en-US" dirty="0"/>
              <a:t>outputs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7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E2FA3-84BE-F545-BD12-BD1789F7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290" y="1531620"/>
            <a:ext cx="2423160" cy="445312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Visualisations</a:t>
            </a:r>
            <a:r>
              <a:rPr lang="en-US" b="1" dirty="0"/>
              <a:t>:</a:t>
            </a:r>
          </a:p>
          <a:p>
            <a:r>
              <a:rPr lang="en-US" dirty="0" err="1"/>
              <a:t>Chloropleth</a:t>
            </a:r>
            <a:endParaRPr lang="en-US" dirty="0"/>
          </a:p>
          <a:p>
            <a:r>
              <a:rPr lang="en-US" dirty="0"/>
              <a:t>Bar chart</a:t>
            </a:r>
          </a:p>
          <a:p>
            <a:r>
              <a:rPr lang="en-US" dirty="0"/>
              <a:t>Bubble plot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Tabular results:</a:t>
            </a:r>
          </a:p>
          <a:p>
            <a:r>
              <a:rPr lang="en-US" dirty="0"/>
              <a:t>Estimates and CIs</a:t>
            </a:r>
          </a:p>
          <a:p>
            <a:r>
              <a:rPr lang="en-US" dirty="0"/>
              <a:t>Sortable and searchable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All stratifications of:</a:t>
            </a:r>
          </a:p>
          <a:p>
            <a:r>
              <a:rPr lang="en-US" dirty="0"/>
              <a:t>Indicators</a:t>
            </a:r>
          </a:p>
          <a:p>
            <a:r>
              <a:rPr lang="en-US" dirty="0"/>
              <a:t>Levels</a:t>
            </a:r>
          </a:p>
          <a:p>
            <a:r>
              <a:rPr lang="en-US" dirty="0"/>
              <a:t>Areas</a:t>
            </a:r>
          </a:p>
          <a:p>
            <a:r>
              <a:rPr lang="en-US" dirty="0"/>
              <a:t>Time points</a:t>
            </a:r>
          </a:p>
          <a:p>
            <a:r>
              <a:rPr lang="en-US" dirty="0"/>
              <a:t>Sexes</a:t>
            </a:r>
          </a:p>
          <a:p>
            <a:r>
              <a:rPr lang="en-US" dirty="0"/>
              <a:t>Age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6FDFB-A20B-8844-91BC-60EB8E3D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EB2DC-9906-BD17-554F-573A1B12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93" y="1483034"/>
            <a:ext cx="5667597" cy="293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A6C7B-8CFB-EC44-ABAE-41BE3CDC07FE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AAF094-3E47-0170-3CF7-D98B574E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04186" y="1418920"/>
            <a:ext cx="5574103" cy="4733564"/>
          </a:xfrm>
          <a:prstGeom prst="rect">
            <a:avLst/>
          </a:prstGeom>
          <a:effectLst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E2ACCAF-7902-0806-08D5-29EED849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Naomi model</a:t>
            </a:r>
            <a:br>
              <a:rPr lang="en-US" dirty="0"/>
            </a:br>
            <a:r>
              <a:rPr lang="en-US" dirty="0"/>
              <a:t>outputs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5A6C7B-8CFB-EC44-ABAE-41BE3CDC07FE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D9765B9-4E54-28C1-5AA5-D9FB52D8FFBF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Naomi model</a:t>
            </a:r>
            <a:br>
              <a:rPr lang="en-US" dirty="0"/>
            </a:br>
            <a:r>
              <a:rPr lang="en-US" dirty="0"/>
              <a:t>outputs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3C9B3-7D63-33E9-24D7-DFF31EAA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8"/>
          <a:stretch/>
        </p:blipFill>
        <p:spPr>
          <a:xfrm>
            <a:off x="3953954" y="646004"/>
            <a:ext cx="4885247" cy="54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BD69CA-3159-9116-99CD-F6CF132E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314" y="2371157"/>
            <a:ext cx="7460245" cy="880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4353F8-2939-2943-9460-1E9D60E4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86" y="343603"/>
            <a:ext cx="6545893" cy="1094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0F4CDA-9B4F-A1A2-3E1A-A4E3B6F443A5}"/>
              </a:ext>
            </a:extLst>
          </p:cNvPr>
          <p:cNvSpPr/>
          <p:nvPr/>
        </p:nvSpPr>
        <p:spPr>
          <a:xfrm>
            <a:off x="9271000" y="2371157"/>
            <a:ext cx="1983559" cy="54984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B408C-3B50-02C3-FBDE-D24254AFD2C9}"/>
              </a:ext>
            </a:extLst>
          </p:cNvPr>
          <p:cNvSpPr/>
          <p:nvPr/>
        </p:nvSpPr>
        <p:spPr>
          <a:xfrm>
            <a:off x="7226299" y="2371157"/>
            <a:ext cx="1955801" cy="54984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BEFBC-BC2C-E0D1-DD7A-67DA03FDAB62}"/>
              </a:ext>
            </a:extLst>
          </p:cNvPr>
          <p:cNvSpPr txBox="1"/>
          <p:nvPr/>
        </p:nvSpPr>
        <p:spPr>
          <a:xfrm>
            <a:off x="7961407" y="1984924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C2AB5-B10C-5D63-C39A-3FF6F33B9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14" y="1958587"/>
            <a:ext cx="1041400" cy="25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774CDB-4C8C-C349-923E-0186D593C451}"/>
              </a:ext>
            </a:extLst>
          </p:cNvPr>
          <p:cNvSpPr txBox="1"/>
          <p:nvPr/>
        </p:nvSpPr>
        <p:spPr>
          <a:xfrm>
            <a:off x="10048059" y="2020731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31AECA-5B95-B9FA-5EBB-366F7D637980}"/>
              </a:ext>
            </a:extLst>
          </p:cNvPr>
          <p:cNvSpPr txBox="1">
            <a:spLocks/>
          </p:cNvSpPr>
          <p:nvPr/>
        </p:nvSpPr>
        <p:spPr>
          <a:xfrm>
            <a:off x="3735699" y="1437122"/>
            <a:ext cx="7458273" cy="2937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Found in the advanced options section: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8D972A3-984D-5526-2C2D-500E5D8B6DC3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T4 – T5 future projections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5FA5E-2687-4181-6003-7C0EF7BE487C}"/>
              </a:ext>
            </a:extLst>
          </p:cNvPr>
          <p:cNvSpPr txBox="1"/>
          <p:nvPr/>
        </p:nvSpPr>
        <p:spPr>
          <a:xfrm>
            <a:off x="3675111" y="3714819"/>
            <a:ext cx="78675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T3 –T5: Quarters for short-term projection: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Informed by Spectrum inputs for transmission rate, mortality rate, and increase in ART coverage.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September 2024, December 2025 and December 2026 for PEPFAR COP 2024 Data Pack inputs.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administrative level at which </a:t>
            </a:r>
            <a:r>
              <a:rPr lang="en-US" dirty="0" err="1"/>
              <a:t>datapack</a:t>
            </a:r>
            <a:r>
              <a:rPr lang="en-US" dirty="0"/>
              <a:t> outputs are generated are prepopulated with country specific options. Please contact Naomi support or the in country PEPFAR coordinator if the available PEPFAR PSNU Level is not correct.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94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49" y="1413896"/>
            <a:ext cx="2763918" cy="4311124"/>
          </a:xfrm>
        </p:spPr>
        <p:txBody>
          <a:bodyPr>
            <a:normAutofit/>
          </a:bodyPr>
          <a:lstStyle/>
          <a:p>
            <a:r>
              <a:rPr lang="en-US" dirty="0"/>
              <a:t>Time series view of district level ART + ANC data</a:t>
            </a:r>
          </a:p>
          <a:p>
            <a:r>
              <a:rPr lang="en-US" dirty="0"/>
              <a:t>Similar functionality to </a:t>
            </a:r>
            <a:r>
              <a:rPr lang="en-US" dirty="0" err="1"/>
              <a:t>ShinyRob</a:t>
            </a:r>
            <a:r>
              <a:rPr lang="en-US" dirty="0"/>
              <a:t> (now deprecated)</a:t>
            </a:r>
          </a:p>
          <a:p>
            <a:r>
              <a:rPr lang="en-US" dirty="0"/>
              <a:t>Large changes over time are highlighted in 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A5844-E7D7-A69D-181D-6F0D05F7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68" y="794766"/>
            <a:ext cx="5480781" cy="6063233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389CE8F-EF8A-8572-8C33-4694D04ED400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Reviewing missing data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59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688" y="2184400"/>
            <a:ext cx="2763918" cy="35264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Missing observations at the district level will be highlighted in light grey or pink</a:t>
            </a:r>
          </a:p>
          <a:p>
            <a:r>
              <a:rPr lang="en-US" dirty="0">
                <a:solidFill>
                  <a:schemeClr val="tx1"/>
                </a:solidFill>
              </a:rPr>
              <a:t>Hovering mouse over missing data point will give further information on the source of the missing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A5844-E7D7-A69D-181D-6F0D05F7C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3DE4D7-32D2-6C92-BD35-5150A4FD6AB5}"/>
              </a:ext>
            </a:extLst>
          </p:cNvPr>
          <p:cNvSpPr/>
          <p:nvPr/>
        </p:nvSpPr>
        <p:spPr>
          <a:xfrm>
            <a:off x="3479800" y="1790700"/>
            <a:ext cx="5579667" cy="506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124204-5742-C6AA-C303-CB1B01DC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2" y="4024064"/>
            <a:ext cx="3619500" cy="1109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5AF639-03E0-D364-B93E-F09E05EC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774" y="2312414"/>
            <a:ext cx="3602914" cy="96266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C0E389-A2FA-340C-4E44-EE07BFE15484}"/>
              </a:ext>
            </a:extLst>
          </p:cNvPr>
          <p:cNvCxnSpPr/>
          <p:nvPr/>
        </p:nvCxnSpPr>
        <p:spPr>
          <a:xfrm>
            <a:off x="5829300" y="3200093"/>
            <a:ext cx="0" cy="1520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A034ABD-F872-9489-F181-D44AD2E75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617" y="2243327"/>
            <a:ext cx="1691183" cy="23622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561294-3F33-FD54-4329-1649BFF25FE5}"/>
              </a:ext>
            </a:extLst>
          </p:cNvPr>
          <p:cNvSpPr/>
          <p:nvPr/>
        </p:nvSpPr>
        <p:spPr>
          <a:xfrm>
            <a:off x="3566617" y="3536332"/>
            <a:ext cx="1595935" cy="5784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2D36F7A-EC86-6B24-5F5E-8C6CA6E9DE0D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Reviewing missing data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78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688" y="2184400"/>
            <a:ext cx="2763918" cy="35264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Missing observations at the district level will be flagged in higher level admin aggregates</a:t>
            </a:r>
          </a:p>
          <a:p>
            <a:r>
              <a:rPr lang="en-US" dirty="0">
                <a:solidFill>
                  <a:schemeClr val="tx1"/>
                </a:solidFill>
              </a:rPr>
              <a:t>Hovering mouse over missing data point will give further information on number of missing observations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A5844-E7D7-A69D-181D-6F0D05F7C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1"/>
          <a:stretch/>
        </p:blipFill>
        <p:spPr>
          <a:xfrm>
            <a:off x="3485468" y="794767"/>
            <a:ext cx="5480781" cy="1389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3DE4D7-32D2-6C92-BD35-5150A4FD6AB5}"/>
              </a:ext>
            </a:extLst>
          </p:cNvPr>
          <p:cNvSpPr/>
          <p:nvPr/>
        </p:nvSpPr>
        <p:spPr>
          <a:xfrm>
            <a:off x="3479800" y="1790700"/>
            <a:ext cx="5579667" cy="506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09241-97D7-839A-7FDB-08CC7F519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6"/>
          <a:stretch/>
        </p:blipFill>
        <p:spPr>
          <a:xfrm>
            <a:off x="5324791" y="2214404"/>
            <a:ext cx="3501487" cy="1383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F9CE5-B617-8F3B-55BC-17175324A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672" y="4341216"/>
            <a:ext cx="3640722" cy="13838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1B5DAF-654E-7AC3-42B5-A8ABAA51B024}"/>
              </a:ext>
            </a:extLst>
          </p:cNvPr>
          <p:cNvCxnSpPr>
            <a:cxnSpLocks/>
          </p:cNvCxnSpPr>
          <p:nvPr/>
        </p:nvCxnSpPr>
        <p:spPr>
          <a:xfrm>
            <a:off x="6032500" y="3004902"/>
            <a:ext cx="0" cy="18591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1C45433-F7F7-5F6C-A893-C37F0E2C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763" y="2273301"/>
            <a:ext cx="1693448" cy="2362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DF559D-F4D0-C29C-AB5E-48B50EB8CCFA}"/>
              </a:ext>
            </a:extLst>
          </p:cNvPr>
          <p:cNvSpPr/>
          <p:nvPr/>
        </p:nvSpPr>
        <p:spPr>
          <a:xfrm>
            <a:off x="3566617" y="3536332"/>
            <a:ext cx="1595935" cy="5784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533276F-2534-B9F2-23ED-1DFD3A61EC9E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Reviewing missing data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AC32A-2951-3048-B7E3-AD3C832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445-42E1-97BB-4BF2-B8EDD503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43" y="1531620"/>
            <a:ext cx="5881114" cy="41934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52BF66-171F-B591-E0A5-25B1C5183D55}"/>
              </a:ext>
            </a:extLst>
          </p:cNvPr>
          <p:cNvSpPr txBox="1">
            <a:spLocks/>
          </p:cNvSpPr>
          <p:nvPr/>
        </p:nvSpPr>
        <p:spPr>
          <a:xfrm>
            <a:off x="9444624" y="1531620"/>
            <a:ext cx="2156825" cy="44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New tabular data review feature:</a:t>
            </a:r>
          </a:p>
          <a:p>
            <a:r>
              <a:rPr lang="en-US" dirty="0">
                <a:solidFill>
                  <a:schemeClr val="tx1"/>
                </a:solidFill>
              </a:rPr>
              <a:t>Tabular outputs view</a:t>
            </a:r>
          </a:p>
          <a:p>
            <a:r>
              <a:rPr lang="en-US" dirty="0">
                <a:solidFill>
                  <a:schemeClr val="tx1"/>
                </a:solidFill>
              </a:rPr>
              <a:t>Tables are searchable and can be ordered by value </a:t>
            </a:r>
          </a:p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6DA8936-6A3B-235F-0D5B-278F475F8CD6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Tabular outputs 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8702A-D88E-1F4B-9283-E95E34B5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/>
              <a:t>District level HIV estimates </a:t>
            </a:r>
          </a:p>
          <a:p>
            <a:pPr>
              <a:lnSpc>
                <a:spcPct val="110000"/>
              </a:lnSpc>
            </a:pPr>
            <a:r>
              <a:rPr lang="en-US"/>
              <a:t>Increasing focus on HIV programming, targets, and resource allocation at the </a:t>
            </a:r>
            <a:r>
              <a:rPr lang="en-US" b="1"/>
              <a:t>district</a:t>
            </a:r>
            <a:r>
              <a:rPr lang="en-US"/>
              <a:t> level.</a:t>
            </a:r>
          </a:p>
          <a:p>
            <a:pPr>
              <a:lnSpc>
                <a:spcPct val="110000"/>
              </a:lnSpc>
            </a:pPr>
            <a:r>
              <a:rPr lang="en-US"/>
              <a:t>Annual targets for HIV testing and treatment based on district-level unmet need.</a:t>
            </a:r>
          </a:p>
          <a:p>
            <a:pPr lvl="1">
              <a:lnSpc>
                <a:spcPct val="110000"/>
              </a:lnSpc>
            </a:pPr>
            <a:r>
              <a:rPr lang="en-US"/>
              <a:t>Metric of local </a:t>
            </a:r>
            <a:r>
              <a:rPr lang="en-US" err="1"/>
              <a:t>programme</a:t>
            </a:r>
            <a:r>
              <a:rPr lang="en-US"/>
              <a:t> effectiveness, accountability.</a:t>
            </a:r>
          </a:p>
          <a:p>
            <a:pPr>
              <a:lnSpc>
                <a:spcPct val="110000"/>
              </a:lnSpc>
            </a:pPr>
            <a:r>
              <a:rPr lang="en-US"/>
              <a:t>Requires timely and accurate strategic information about current status of the epidemic.</a:t>
            </a:r>
          </a:p>
          <a:p>
            <a:pPr>
              <a:lnSpc>
                <a:spcPct val="110000"/>
              </a:lnSpc>
            </a:pPr>
            <a:r>
              <a:rPr lang="en-US" b="1"/>
              <a:t>Challenge: </a:t>
            </a:r>
            <a:r>
              <a:rPr lang="en-US"/>
              <a:t>Data much sparser at district level vs. province, national.</a:t>
            </a:r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82E763-F883-4F15-6117-1332991D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Naomi model: objectives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9012C3D-4356-EB79-D434-D6522CD13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4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AC32A-2951-3048-B7E3-AD3C832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445-42E1-97BB-4BF2-B8EDD503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43" y="1531620"/>
            <a:ext cx="5881114" cy="41934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52BF66-171F-B591-E0A5-25B1C5183D55}"/>
              </a:ext>
            </a:extLst>
          </p:cNvPr>
          <p:cNvSpPr txBox="1">
            <a:spLocks/>
          </p:cNvSpPr>
          <p:nvPr/>
        </p:nvSpPr>
        <p:spPr>
          <a:xfrm>
            <a:off x="9444624" y="1531620"/>
            <a:ext cx="2156825" cy="44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Table presets for:</a:t>
            </a:r>
          </a:p>
          <a:p>
            <a:r>
              <a:rPr lang="en-US" dirty="0">
                <a:solidFill>
                  <a:schemeClr val="tx1"/>
                </a:solidFill>
              </a:rPr>
              <a:t>Sex by area</a:t>
            </a:r>
          </a:p>
          <a:p>
            <a:r>
              <a:rPr lang="en-US" dirty="0">
                <a:solidFill>
                  <a:schemeClr val="tx1"/>
                </a:solidFill>
              </a:rPr>
              <a:t>Sex by 5-year age group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882BA-870B-7E5E-C27C-B00D0698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07" y="1546546"/>
            <a:ext cx="5806850" cy="41784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0AA4A0-8C09-6951-4714-7925EC81512A}"/>
              </a:ext>
            </a:extLst>
          </p:cNvPr>
          <p:cNvSpPr/>
          <p:nvPr/>
        </p:nvSpPr>
        <p:spPr>
          <a:xfrm>
            <a:off x="3671607" y="1863911"/>
            <a:ext cx="1415548" cy="9308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55893-1761-D957-391A-4E8BA67F6963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Tabular outputs 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08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AC32A-2951-3048-B7E3-AD3C832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52BF66-171F-B591-E0A5-25B1C5183D55}"/>
              </a:ext>
            </a:extLst>
          </p:cNvPr>
          <p:cNvSpPr txBox="1">
            <a:spLocks/>
          </p:cNvSpPr>
          <p:nvPr/>
        </p:nvSpPr>
        <p:spPr>
          <a:xfrm>
            <a:off x="9444624" y="1531620"/>
            <a:ext cx="2156825" cy="44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Filters for:</a:t>
            </a:r>
          </a:p>
          <a:p>
            <a:r>
              <a:rPr lang="en-US" dirty="0">
                <a:solidFill>
                  <a:schemeClr val="tx1"/>
                </a:solidFill>
              </a:rPr>
              <a:t>Admin level</a:t>
            </a:r>
          </a:p>
          <a:p>
            <a:r>
              <a:rPr lang="en-US" dirty="0">
                <a:solidFill>
                  <a:schemeClr val="tx1"/>
                </a:solidFill>
              </a:rPr>
              <a:t>Time period</a:t>
            </a:r>
          </a:p>
          <a:p>
            <a:r>
              <a:rPr lang="en-US" dirty="0">
                <a:solidFill>
                  <a:schemeClr val="tx1"/>
                </a:solidFill>
              </a:rPr>
              <a:t>Age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AA4A0-8C09-6951-4714-7925EC81512A}"/>
              </a:ext>
            </a:extLst>
          </p:cNvPr>
          <p:cNvSpPr/>
          <p:nvPr/>
        </p:nvSpPr>
        <p:spPr>
          <a:xfrm>
            <a:off x="3671607" y="1863911"/>
            <a:ext cx="1415548" cy="9308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BFE63-FB2B-0D07-6468-8F34CF57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24" y="1565404"/>
            <a:ext cx="5920244" cy="4159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7D8DF-1606-89BA-9277-5618A278C235}"/>
              </a:ext>
            </a:extLst>
          </p:cNvPr>
          <p:cNvSpPr/>
          <p:nvPr/>
        </p:nvSpPr>
        <p:spPr>
          <a:xfrm>
            <a:off x="3569603" y="2714406"/>
            <a:ext cx="1415548" cy="20636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948B005-E455-FAC0-2546-B238AC1FE6F7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Tabular outputs 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25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AC32A-2951-3048-B7E3-AD3C832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52BF66-171F-B591-E0A5-25B1C5183D55}"/>
              </a:ext>
            </a:extLst>
          </p:cNvPr>
          <p:cNvSpPr txBox="1">
            <a:spLocks/>
          </p:cNvSpPr>
          <p:nvPr/>
        </p:nvSpPr>
        <p:spPr>
          <a:xfrm>
            <a:off x="9444624" y="1531620"/>
            <a:ext cx="2156825" cy="44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Filters for:</a:t>
            </a:r>
          </a:p>
          <a:p>
            <a:r>
              <a:rPr lang="en-US" dirty="0">
                <a:solidFill>
                  <a:schemeClr val="tx1"/>
                </a:solidFill>
              </a:rPr>
              <a:t>Admin level</a:t>
            </a:r>
          </a:p>
          <a:p>
            <a:r>
              <a:rPr lang="en-US" dirty="0">
                <a:solidFill>
                  <a:schemeClr val="tx1"/>
                </a:solidFill>
              </a:rPr>
              <a:t>Time period</a:t>
            </a:r>
          </a:p>
          <a:p>
            <a:r>
              <a:rPr lang="en-US" dirty="0">
                <a:solidFill>
                  <a:schemeClr val="tx1"/>
                </a:solidFill>
              </a:rPr>
              <a:t>Age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AA4A0-8C09-6951-4714-7925EC81512A}"/>
              </a:ext>
            </a:extLst>
          </p:cNvPr>
          <p:cNvSpPr/>
          <p:nvPr/>
        </p:nvSpPr>
        <p:spPr>
          <a:xfrm>
            <a:off x="3671607" y="1863911"/>
            <a:ext cx="1415548" cy="9308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BFE63-FB2B-0D07-6468-8F34CF57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24" y="1565404"/>
            <a:ext cx="5920244" cy="4159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7D8DF-1606-89BA-9277-5618A278C235}"/>
              </a:ext>
            </a:extLst>
          </p:cNvPr>
          <p:cNvSpPr/>
          <p:nvPr/>
        </p:nvSpPr>
        <p:spPr>
          <a:xfrm>
            <a:off x="3569603" y="2714406"/>
            <a:ext cx="1415548" cy="20636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C3535F8-5D2B-6CB2-1B3E-66CC6781F57B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Tabular outputs 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42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AC32A-2951-3048-B7E3-AD3C832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445-42E1-97BB-4BF2-B8EDD503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43" y="1531620"/>
            <a:ext cx="5881114" cy="41934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652BF66-171F-B591-E0A5-25B1C5183D55}"/>
              </a:ext>
            </a:extLst>
          </p:cNvPr>
          <p:cNvSpPr txBox="1">
            <a:spLocks/>
          </p:cNvSpPr>
          <p:nvPr/>
        </p:nvSpPr>
        <p:spPr>
          <a:xfrm>
            <a:off x="9444624" y="1531620"/>
            <a:ext cx="2156825" cy="4453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`Download filtered data</a:t>
            </a:r>
            <a:r>
              <a:rPr lang="en-US" dirty="0">
                <a:solidFill>
                  <a:schemeClr val="tx1"/>
                </a:solidFill>
              </a:rPr>
              <a:t>’ will download an excel extract of the tabular data selected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882BA-870B-7E5E-C27C-B00D0698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07" y="1546546"/>
            <a:ext cx="5806850" cy="4178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9E586-A36B-5C9B-8415-46C82B3AE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343" y="1400430"/>
            <a:ext cx="5246414" cy="404799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4C233F-F843-119E-E751-AB5358AF8595}"/>
              </a:ext>
            </a:extLst>
          </p:cNvPr>
          <p:cNvSpPr/>
          <p:nvPr/>
        </p:nvSpPr>
        <p:spPr>
          <a:xfrm>
            <a:off x="5105436" y="5448425"/>
            <a:ext cx="1127939" cy="2765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EC773C2-68FF-13A9-CD91-F90D2BCAB1EE}"/>
              </a:ext>
            </a:extLst>
          </p:cNvPr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updates:</a:t>
            </a:r>
          </a:p>
          <a:p>
            <a:r>
              <a:rPr lang="en-US" dirty="0"/>
              <a:t>Tabular outputs 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publications and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474" y="864107"/>
            <a:ext cx="8136338" cy="522777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Publications:</a:t>
            </a:r>
          </a:p>
          <a:p>
            <a:pPr fontAlgn="base"/>
            <a:r>
              <a:rPr lang="en-US" dirty="0"/>
              <a:t>Naomi methods: </a:t>
            </a:r>
            <a:r>
              <a:rPr lang="en-US" u="sng" dirty="0">
                <a:hlinkClick r:id="rId2"/>
              </a:rPr>
              <a:t>https://onlinelibrary.wiley.com/doi/10.1002/jia2.25788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br>
              <a:rPr lang="en-US" dirty="0"/>
            </a:br>
            <a:r>
              <a:rPr lang="en-US" dirty="0"/>
              <a:t>Tutorials:</a:t>
            </a:r>
          </a:p>
          <a:p>
            <a:pPr fontAlgn="base"/>
            <a:r>
              <a:rPr lang="en-US" dirty="0"/>
              <a:t>Adding ADR key: </a:t>
            </a:r>
            <a:r>
              <a:rPr lang="en-US" u="sng" dirty="0">
                <a:hlinkClick r:id="rId3"/>
              </a:rPr>
              <a:t>https://www.youtube.com/watch?v=h0Sro4ZHxe4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Generating estimates: </a:t>
            </a:r>
            <a:r>
              <a:rPr lang="en-US" u="sng" dirty="0">
                <a:hlinkClick r:id="rId4"/>
              </a:rPr>
              <a:t>https://www.youtube.com/watch?v=zsfedL9TTXA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Model options: </a:t>
            </a:r>
            <a:r>
              <a:rPr lang="en-US" i="1" dirty="0"/>
              <a:t>coming soon!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</a:p>
          <a:p>
            <a:pPr fontAlgn="base"/>
            <a:r>
              <a:rPr lang="en-US" dirty="0"/>
              <a:t>Using projects history: </a:t>
            </a:r>
            <a:r>
              <a:rPr lang="en-US" u="sng" dirty="0">
                <a:hlinkClick r:id="rId5"/>
              </a:rPr>
              <a:t>https://www.youtube.com/watch?v=p7Bs6li1Rfs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Support with issues or errors: </a:t>
            </a:r>
            <a:r>
              <a:rPr lang="en-US" u="sng" dirty="0">
                <a:hlinkClick r:id="rId6"/>
              </a:rPr>
              <a:t>https://www.youtube.com/watch?v=OMENcuNhNPs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Or contact  </a:t>
            </a:r>
            <a:r>
              <a:rPr lang="en-US" dirty="0" err="1">
                <a:solidFill>
                  <a:srgbClr val="FF0000"/>
                </a:solidFill>
              </a:rPr>
              <a:t>naomi-support@imperial.ac.uk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7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0666-4FD5-2C4C-B50D-BB3B7FFA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Naomi model: objectives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2AC4-B3DA-174D-BED8-5301EB64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Develop robust district-level estimates for multiple outcomes of interest:</a:t>
            </a:r>
          </a:p>
          <a:p>
            <a:pPr lvl="1"/>
            <a:r>
              <a:rPr lang="en-US" sz="2000"/>
              <a:t>Prevalence / PLHIV</a:t>
            </a:r>
          </a:p>
          <a:p>
            <a:pPr lvl="1"/>
            <a:r>
              <a:rPr lang="en-US" sz="2000"/>
              <a:t>ART coverage &amp; unmet meet</a:t>
            </a:r>
          </a:p>
          <a:p>
            <a:pPr lvl="1"/>
            <a:r>
              <a:rPr lang="en-US" sz="2000"/>
              <a:t>New infections</a:t>
            </a:r>
          </a:p>
          <a:p>
            <a:r>
              <a:rPr lang="en-US" sz="2400"/>
              <a:t>Stratified by sex and 5-year age group</a:t>
            </a:r>
          </a:p>
          <a:p>
            <a:r>
              <a:rPr lang="en-US" sz="2400"/>
              <a:t>For current time period; short-term projection for </a:t>
            </a:r>
            <a:r>
              <a:rPr lang="en-US" sz="2400" err="1"/>
              <a:t>programme</a:t>
            </a:r>
            <a:r>
              <a:rPr lang="en-US" sz="2400"/>
              <a:t> planning</a:t>
            </a:r>
          </a:p>
          <a:p>
            <a:endParaRPr lang="en-US"/>
          </a:p>
          <a:p>
            <a:pPr marL="0" indent="0">
              <a:buNone/>
            </a:pPr>
            <a:r>
              <a:rPr lang="en-US" i="1"/>
              <a:t>Initial approaches developed in Malawi and South Africa in 2018.</a:t>
            </a:r>
          </a:p>
          <a:p>
            <a:pPr marL="0" indent="0">
              <a:buNone/>
            </a:pPr>
            <a:r>
              <a:rPr lang="en-US" i="1"/>
              <a:t>First used for UNAIDS estimates process in Dec 2019 / Jan 2020.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0D16008-0F02-4E44-829B-26AA5BCC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393" y="186117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214847" y="1529082"/>
            <a:ext cx="195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Mantra </a:t>
            </a:r>
            <a:r>
              <a:rPr lang="en-US" sz="1600" dirty="0" err="1"/>
              <a:t>Kumsumgar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Rachel </a:t>
            </a:r>
            <a:r>
              <a:rPr lang="en-US" sz="1600" err="1"/>
              <a:t>Esra</a:t>
            </a:r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9980837" y="1529082"/>
            <a:ext cx="158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Jeff Imai-Eaton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/>
              <a:t>Lekan </a:t>
            </a:r>
            <a:r>
              <a:rPr lang="en-US" sz="1600" err="1"/>
              <a:t>Anifowoshe</a:t>
            </a:r>
            <a:endParaRPr lang="en-US" sz="16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Naomi team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EB0F4E-4E5D-E83B-1775-6811402F007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964" t="10869" r="6563" b="11007"/>
          <a:stretch/>
        </p:blipFill>
        <p:spPr>
          <a:xfrm>
            <a:off x="8529763" y="1867636"/>
            <a:ext cx="127846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204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D3E3-B9AF-6D45-963F-1750166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Naomi model: approach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DE74-7FB3-8D44-82AC-F961894C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46328"/>
          </a:xfrm>
        </p:spPr>
        <p:txBody>
          <a:bodyPr/>
          <a:lstStyle/>
          <a:p>
            <a:pPr marL="0" indent="0">
              <a:buNone/>
            </a:pPr>
            <a:r>
              <a:rPr lang="en-US" err="1"/>
              <a:t>Synthesise</a:t>
            </a:r>
            <a:r>
              <a:rPr lang="en-US"/>
              <a:t> and triangulate multiple data sources available at district level.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E73A6-290A-B340-8E07-7C387B42627A}"/>
              </a:ext>
            </a:extLst>
          </p:cNvPr>
          <p:cNvSpPr txBox="1">
            <a:spLocks/>
          </p:cNvSpPr>
          <p:nvPr/>
        </p:nvSpPr>
        <p:spPr>
          <a:xfrm>
            <a:off x="3883782" y="1469998"/>
            <a:ext cx="7315200" cy="306417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/>
              <a:t>Population: 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NSO subnational projections</a:t>
            </a:r>
            <a:br>
              <a:rPr lang="en-US" dirty="0"/>
            </a:br>
            <a:r>
              <a:rPr lang="en-US" dirty="0"/>
              <a:t>(or GPW, </a:t>
            </a:r>
            <a:r>
              <a:rPr lang="en-US" dirty="0" err="1"/>
              <a:t>WorldPop</a:t>
            </a:r>
            <a:r>
              <a:rPr lang="en-US" dirty="0"/>
              <a:t>)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Spectrum national / admin 1</a:t>
            </a:r>
          </a:p>
          <a:p>
            <a:pPr>
              <a:lnSpc>
                <a:spcPct val="110000"/>
              </a:lnSpc>
            </a:pPr>
            <a:r>
              <a:rPr lang="en-US" b="1" dirty="0"/>
              <a:t>Household surveys: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HIV prevalence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ART coverage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Recent infection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Antenatal HIV testing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HIV prevalence at ANC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ART coverage prior to first ANC visit</a:t>
            </a:r>
          </a:p>
          <a:p>
            <a:pPr>
              <a:lnSpc>
                <a:spcPct val="110000"/>
              </a:lnSpc>
            </a:pPr>
            <a:r>
              <a:rPr lang="en-US" b="1" dirty="0"/>
              <a:t>Number on ART: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EMR reporting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487BB-3591-BF46-96CC-AF8FD21CAF99}"/>
              </a:ext>
            </a:extLst>
          </p:cNvPr>
          <p:cNvSpPr txBox="1">
            <a:spLocks/>
          </p:cNvSpPr>
          <p:nvPr/>
        </p:nvSpPr>
        <p:spPr>
          <a:xfrm>
            <a:off x="3869268" y="4650784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D3E3-B9AF-6D45-963F-1750166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Naomi model: approach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DE74-7FB3-8D44-82AC-F961894C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463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Synthesise</a:t>
            </a:r>
            <a:r>
              <a:rPr lang="en-US" dirty="0">
                <a:solidFill>
                  <a:schemeClr val="tx1"/>
                </a:solidFill>
              </a:rPr>
              <a:t> and triangulate multiple data sources available at district level: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E73A6-290A-B340-8E07-7C387B42627A}"/>
              </a:ext>
            </a:extLst>
          </p:cNvPr>
          <p:cNvSpPr txBox="1">
            <a:spLocks/>
          </p:cNvSpPr>
          <p:nvPr/>
        </p:nvSpPr>
        <p:spPr>
          <a:xfrm>
            <a:off x="3883782" y="1469998"/>
            <a:ext cx="7315200" cy="306417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/>
              <a:t>Population: 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NSO subnational projections</a:t>
            </a:r>
            <a:br>
              <a:rPr lang="en-US" dirty="0"/>
            </a:br>
            <a:r>
              <a:rPr lang="en-US" dirty="0"/>
              <a:t>(or GPW, </a:t>
            </a:r>
            <a:r>
              <a:rPr lang="en-US" dirty="0" err="1"/>
              <a:t>WorldPop</a:t>
            </a:r>
            <a:r>
              <a:rPr lang="en-US" dirty="0"/>
              <a:t>)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Spectrum national / admin 1</a:t>
            </a:r>
          </a:p>
          <a:p>
            <a:pPr>
              <a:lnSpc>
                <a:spcPct val="110000"/>
              </a:lnSpc>
            </a:pPr>
            <a:r>
              <a:rPr lang="en-US" b="1" dirty="0"/>
              <a:t>Household surveys: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HIV prevalence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ART coverage 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Recent infection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Antenatal HIV testing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HIV prevalence at ANC</a:t>
            </a:r>
          </a:p>
          <a:p>
            <a:pPr marL="457200" lvl="1" indent="-266700">
              <a:lnSpc>
                <a:spcPct val="110000"/>
              </a:lnSpc>
            </a:pPr>
            <a:r>
              <a:rPr lang="en-US" dirty="0"/>
              <a:t>ART coverage prior to first ANC visit</a:t>
            </a:r>
          </a:p>
          <a:p>
            <a:pPr>
              <a:lnSpc>
                <a:spcPct val="110000"/>
              </a:lnSpc>
            </a:pPr>
            <a:r>
              <a:rPr lang="en-US" b="1" dirty="0"/>
              <a:t>Number on ART: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EMR reporting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487BB-3591-BF46-96CC-AF8FD21CAF99}"/>
              </a:ext>
            </a:extLst>
          </p:cNvPr>
          <p:cNvSpPr txBox="1">
            <a:spLocks/>
          </p:cNvSpPr>
          <p:nvPr/>
        </p:nvSpPr>
        <p:spPr>
          <a:xfrm>
            <a:off x="3869268" y="4650784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4AF824-96E2-3F75-5655-D7113302791D}"/>
              </a:ext>
            </a:extLst>
          </p:cNvPr>
          <p:cNvSpPr txBox="1">
            <a:spLocks/>
          </p:cNvSpPr>
          <p:nvPr/>
        </p:nvSpPr>
        <p:spPr>
          <a:xfrm>
            <a:off x="3883782" y="4612978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Components for which district-level data are not </a:t>
            </a:r>
            <a:r>
              <a:rPr lang="en-GB" dirty="0">
                <a:solidFill>
                  <a:schemeClr val="tx1"/>
                </a:solidFill>
                <a:effectLst/>
              </a:rPr>
              <a:t>available are derived from national Spectrum model estimates: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1BDD29-C0C0-4FF3-CC61-76CC47C6F7DF}"/>
              </a:ext>
            </a:extLst>
          </p:cNvPr>
          <p:cNvSpPr txBox="1">
            <a:spLocks/>
          </p:cNvSpPr>
          <p:nvPr/>
        </p:nvSpPr>
        <p:spPr>
          <a:xfrm>
            <a:off x="3869268" y="5513726"/>
            <a:ext cx="7315200" cy="111856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2" lvl="1" indent="-285750">
              <a:lnSpc>
                <a:spcPct val="110000"/>
              </a:lnSpc>
            </a:pPr>
            <a:r>
              <a:rPr lang="en-US" dirty="0"/>
              <a:t>HIV transmission rates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HIV survival rates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Age distributions of new infections</a:t>
            </a:r>
          </a:p>
          <a:p>
            <a:pPr marL="457200" lvl="1" indent="-280988">
              <a:lnSpc>
                <a:spcPct val="110000"/>
              </a:lnSpc>
            </a:pPr>
            <a:r>
              <a:rPr lang="en-US" dirty="0"/>
              <a:t>Ratio of CLHIV to PLHIV</a:t>
            </a:r>
          </a:p>
        </p:txBody>
      </p:sp>
    </p:spTree>
    <p:extLst>
      <p:ext uri="{BB962C8B-B14F-4D97-AF65-F5344CB8AC3E}">
        <p14:creationId xmlns:p14="http://schemas.microsoft.com/office/powerpoint/2010/main" val="18914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periods in Naomi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CD8B7-604D-CD62-608D-7460775CA061}"/>
              </a:ext>
            </a:extLst>
          </p:cNvPr>
          <p:cNvSpPr txBox="1">
            <a:spLocks/>
          </p:cNvSpPr>
          <p:nvPr/>
        </p:nvSpPr>
        <p:spPr>
          <a:xfrm>
            <a:off x="3738411" y="752172"/>
            <a:ext cx="7116402" cy="44580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Naomi generates cross sectional estimates for the time of the most recent household survey (T1), the current time point (T2) and short term projections for target setting (T3-T5).</a:t>
            </a:r>
          </a:p>
          <a:p>
            <a:pPr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One step projection to extrapolate from cross-sectional survey (e.g. mid-2020) to current situation (December 2023).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Survival for HIV+ population based on Spectrum national estimates</a:t>
            </a:r>
            <a:r>
              <a:rPr lang="en-US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Accounts for effects of ART on survival</a:t>
            </a:r>
            <a:r>
              <a:rPr lang="en-US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New infections by age and sex: transmission rate from incidence model and national estimates for sex/age pattern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dirty="0" err="1">
                <a:solidFill>
                  <a:srgbClr val="595959"/>
                </a:solidFill>
                <a:latin typeface="Corbel" panose="020B0503020204020204" pitchFamily="34" charset="0"/>
              </a:rPr>
              <a:t>P</a:t>
            </a:r>
            <a:r>
              <a:rPr lang="en-US" sz="2000" b="0" i="0" u="none" strike="noStrike" dirty="0" err="1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rogramme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 data for end 2023 for calculating ART coverage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Further short-term projection 9-12 months as baseline for future policy and target setting</a:t>
            </a:r>
          </a:p>
          <a:p>
            <a:pPr algn="l" rtl="0" fontAlgn="base"/>
            <a:endParaRPr lang="en-US" dirty="0"/>
          </a:p>
          <a:p>
            <a:pPr marL="0" indent="0">
              <a:buNone/>
            </a:pPr>
            <a:r>
              <a:rPr lang="en-US" dirty="0"/>
              <a:t>If most recent survey is </a:t>
            </a:r>
            <a:r>
              <a:rPr lang="en-US" b="1" u="sng" dirty="0"/>
              <a:t>before</a:t>
            </a:r>
            <a:r>
              <a:rPr lang="en-US" dirty="0"/>
              <a:t> subnational data availability, ART and ANC </a:t>
            </a:r>
            <a:r>
              <a:rPr lang="en-US" dirty="0" err="1"/>
              <a:t>programme</a:t>
            </a:r>
            <a:r>
              <a:rPr lang="en-US" dirty="0"/>
              <a:t> data are only included at T2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380918-4E00-3CD0-9C69-7EDEDFB5D4DA}"/>
              </a:ext>
            </a:extLst>
          </p:cNvPr>
          <p:cNvCxnSpPr>
            <a:cxnSpLocks/>
          </p:cNvCxnSpPr>
          <p:nvPr/>
        </p:nvCxnSpPr>
        <p:spPr>
          <a:xfrm>
            <a:off x="4571998" y="5201389"/>
            <a:ext cx="5855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00A6E-5D91-6291-E998-1F03534CE9F2}"/>
              </a:ext>
            </a:extLst>
          </p:cNvPr>
          <p:cNvCxnSpPr>
            <a:cxnSpLocks/>
          </p:cNvCxnSpPr>
          <p:nvPr/>
        </p:nvCxnSpPr>
        <p:spPr>
          <a:xfrm>
            <a:off x="4582192" y="5190503"/>
            <a:ext cx="0" cy="3725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EC999C-E1AA-B17A-D5E1-0271B1919A96}"/>
              </a:ext>
            </a:extLst>
          </p:cNvPr>
          <p:cNvCxnSpPr>
            <a:cxnSpLocks/>
          </p:cNvCxnSpPr>
          <p:nvPr/>
        </p:nvCxnSpPr>
        <p:spPr>
          <a:xfrm>
            <a:off x="9132974" y="5201389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6616B7-C5E4-1EA9-01A6-E8165261327E}"/>
              </a:ext>
            </a:extLst>
          </p:cNvPr>
          <p:cNvCxnSpPr>
            <a:cxnSpLocks/>
          </p:cNvCxnSpPr>
          <p:nvPr/>
        </p:nvCxnSpPr>
        <p:spPr>
          <a:xfrm>
            <a:off x="8509873" y="5190503"/>
            <a:ext cx="0" cy="3725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7BF064-7F57-1098-05AF-201FE28FB90F}"/>
              </a:ext>
            </a:extLst>
          </p:cNvPr>
          <p:cNvSpPr txBox="1"/>
          <p:nvPr/>
        </p:nvSpPr>
        <p:spPr>
          <a:xfrm>
            <a:off x="4373115" y="55103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273DD-1D96-0126-D8D0-906A8A083689}"/>
              </a:ext>
            </a:extLst>
          </p:cNvPr>
          <p:cNvSpPr txBox="1"/>
          <p:nvPr/>
        </p:nvSpPr>
        <p:spPr>
          <a:xfrm>
            <a:off x="8305456" y="551032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0C6CB-9DE6-7AFB-A954-3558391BE788}"/>
              </a:ext>
            </a:extLst>
          </p:cNvPr>
          <p:cNvSpPr txBox="1"/>
          <p:nvPr/>
        </p:nvSpPr>
        <p:spPr>
          <a:xfrm>
            <a:off x="8950213" y="55103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C153-EA1D-0F90-5F0E-501D32647D9E}"/>
              </a:ext>
            </a:extLst>
          </p:cNvPr>
          <p:cNvSpPr/>
          <p:nvPr/>
        </p:nvSpPr>
        <p:spPr>
          <a:xfrm>
            <a:off x="4195609" y="5892973"/>
            <a:ext cx="903036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6A622-DA5B-4592-DBEB-778E98BCCCC1}"/>
              </a:ext>
            </a:extLst>
          </p:cNvPr>
          <p:cNvSpPr/>
          <p:nvPr/>
        </p:nvSpPr>
        <p:spPr>
          <a:xfrm>
            <a:off x="6047770" y="6309664"/>
            <a:ext cx="2462104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Programme</a:t>
            </a:r>
            <a:r>
              <a:rPr lang="en-US" dirty="0"/>
              <a:t> data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C82F77-D1AE-2A1A-02D0-49E25467699B}"/>
              </a:ext>
            </a:extLst>
          </p:cNvPr>
          <p:cNvCxnSpPr>
            <a:cxnSpLocks/>
          </p:cNvCxnSpPr>
          <p:nvPr/>
        </p:nvCxnSpPr>
        <p:spPr>
          <a:xfrm>
            <a:off x="10421000" y="5186641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943680-D916-34EE-5AD0-2718B8BAF2FC}"/>
              </a:ext>
            </a:extLst>
          </p:cNvPr>
          <p:cNvCxnSpPr>
            <a:cxnSpLocks/>
          </p:cNvCxnSpPr>
          <p:nvPr/>
        </p:nvCxnSpPr>
        <p:spPr>
          <a:xfrm>
            <a:off x="9797899" y="5190503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ACE487-7239-CC55-AD97-48B79C58DC85}"/>
              </a:ext>
            </a:extLst>
          </p:cNvPr>
          <p:cNvSpPr txBox="1"/>
          <p:nvPr/>
        </p:nvSpPr>
        <p:spPr>
          <a:xfrm>
            <a:off x="9633554" y="5501488"/>
            <a:ext cx="69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2AED5-068C-ECD6-555E-50AA9553488F}"/>
              </a:ext>
            </a:extLst>
          </p:cNvPr>
          <p:cNvSpPr txBox="1"/>
          <p:nvPr/>
        </p:nvSpPr>
        <p:spPr>
          <a:xfrm>
            <a:off x="10263471" y="5490002"/>
            <a:ext cx="69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272992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periods in Naomi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CD8B7-604D-CD62-608D-7460775CA061}"/>
              </a:ext>
            </a:extLst>
          </p:cNvPr>
          <p:cNvSpPr txBox="1">
            <a:spLocks/>
          </p:cNvSpPr>
          <p:nvPr/>
        </p:nvSpPr>
        <p:spPr>
          <a:xfrm>
            <a:off x="3738412" y="752170"/>
            <a:ext cx="7220336" cy="44580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Naomi generates cross sectional estimates for the time of the most recent household survey (T1), the current time point (T2) and short term projections for target setting (T3-T4).</a:t>
            </a:r>
          </a:p>
          <a:p>
            <a:pPr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One step projection to extrapolate from cross-sectional survey (e.g. mid-2016) to current situation (December 2022).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Survival for HIV+ population based on Spectrum national estimates</a:t>
            </a:r>
            <a:r>
              <a:rPr lang="en-US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Accounts for effects of ART on survival</a:t>
            </a:r>
            <a:r>
              <a:rPr lang="en-US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New infections by age and sex: transmission rate from incidence model and national estimates for sex/age pattern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dirty="0" err="1">
                <a:solidFill>
                  <a:srgbClr val="595959"/>
                </a:solidFill>
                <a:latin typeface="Corbel" panose="020B0503020204020204" pitchFamily="34" charset="0"/>
              </a:rPr>
              <a:t>P</a:t>
            </a:r>
            <a:r>
              <a:rPr lang="en-US" sz="2000" b="0" i="0" u="none" strike="noStrike" dirty="0" err="1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rogramme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 data for end 2023 for calculating ART coverage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Further short-term projection 9-12 months as baseline for future policy and target setting</a:t>
            </a:r>
          </a:p>
          <a:p>
            <a:pPr algn="l" rtl="0" fontAlgn="base"/>
            <a:endParaRPr lang="en-US" dirty="0"/>
          </a:p>
          <a:p>
            <a:pPr marL="0" indent="0">
              <a:buNone/>
            </a:pPr>
            <a:r>
              <a:rPr lang="en-US" dirty="0"/>
              <a:t>If subnational </a:t>
            </a:r>
            <a:r>
              <a:rPr lang="en-US" dirty="0" err="1"/>
              <a:t>programme</a:t>
            </a:r>
            <a:r>
              <a:rPr lang="en-US" dirty="0"/>
              <a:t> data is available </a:t>
            </a:r>
            <a:r>
              <a:rPr lang="en-US" b="1" u="sng" dirty="0"/>
              <a:t>at time </a:t>
            </a:r>
            <a:r>
              <a:rPr lang="en-US" dirty="0"/>
              <a:t>of survey, ART and ANC </a:t>
            </a:r>
            <a:r>
              <a:rPr lang="en-US" dirty="0" err="1"/>
              <a:t>programme</a:t>
            </a:r>
            <a:r>
              <a:rPr lang="en-US" dirty="0"/>
              <a:t> data included at T1 and T2: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380918-4E00-3CD0-9C69-7EDEDFB5D4DA}"/>
              </a:ext>
            </a:extLst>
          </p:cNvPr>
          <p:cNvCxnSpPr>
            <a:cxnSpLocks/>
          </p:cNvCxnSpPr>
          <p:nvPr/>
        </p:nvCxnSpPr>
        <p:spPr>
          <a:xfrm>
            <a:off x="4571998" y="5201389"/>
            <a:ext cx="5855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00A6E-5D91-6291-E998-1F03534CE9F2}"/>
              </a:ext>
            </a:extLst>
          </p:cNvPr>
          <p:cNvCxnSpPr>
            <a:cxnSpLocks/>
          </p:cNvCxnSpPr>
          <p:nvPr/>
        </p:nvCxnSpPr>
        <p:spPr>
          <a:xfrm>
            <a:off x="4582192" y="5190503"/>
            <a:ext cx="0" cy="3725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EC999C-E1AA-B17A-D5E1-0271B1919A96}"/>
              </a:ext>
            </a:extLst>
          </p:cNvPr>
          <p:cNvCxnSpPr>
            <a:cxnSpLocks/>
          </p:cNvCxnSpPr>
          <p:nvPr/>
        </p:nvCxnSpPr>
        <p:spPr>
          <a:xfrm>
            <a:off x="9132974" y="5201389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6616B7-C5E4-1EA9-01A6-E8165261327E}"/>
              </a:ext>
            </a:extLst>
          </p:cNvPr>
          <p:cNvCxnSpPr>
            <a:cxnSpLocks/>
          </p:cNvCxnSpPr>
          <p:nvPr/>
        </p:nvCxnSpPr>
        <p:spPr>
          <a:xfrm>
            <a:off x="8509873" y="5190503"/>
            <a:ext cx="0" cy="3725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7BF064-7F57-1098-05AF-201FE28FB90F}"/>
              </a:ext>
            </a:extLst>
          </p:cNvPr>
          <p:cNvSpPr txBox="1"/>
          <p:nvPr/>
        </p:nvSpPr>
        <p:spPr>
          <a:xfrm>
            <a:off x="4373115" y="55103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273DD-1D96-0126-D8D0-906A8A083689}"/>
              </a:ext>
            </a:extLst>
          </p:cNvPr>
          <p:cNvSpPr txBox="1"/>
          <p:nvPr/>
        </p:nvSpPr>
        <p:spPr>
          <a:xfrm>
            <a:off x="8305456" y="551032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0C6CB-9DE6-7AFB-A954-3558391BE788}"/>
              </a:ext>
            </a:extLst>
          </p:cNvPr>
          <p:cNvSpPr txBox="1"/>
          <p:nvPr/>
        </p:nvSpPr>
        <p:spPr>
          <a:xfrm>
            <a:off x="8950213" y="55103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9C153-EA1D-0F90-5F0E-501D32647D9E}"/>
              </a:ext>
            </a:extLst>
          </p:cNvPr>
          <p:cNvSpPr/>
          <p:nvPr/>
        </p:nvSpPr>
        <p:spPr>
          <a:xfrm>
            <a:off x="4195609" y="5892973"/>
            <a:ext cx="903036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6A622-DA5B-4592-DBEB-778E98BCCCC1}"/>
              </a:ext>
            </a:extLst>
          </p:cNvPr>
          <p:cNvSpPr/>
          <p:nvPr/>
        </p:nvSpPr>
        <p:spPr>
          <a:xfrm>
            <a:off x="4195609" y="6309664"/>
            <a:ext cx="4314265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Programme</a:t>
            </a:r>
            <a:r>
              <a:rPr lang="en-US" dirty="0"/>
              <a:t> data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C82F77-D1AE-2A1A-02D0-49E25467699B}"/>
              </a:ext>
            </a:extLst>
          </p:cNvPr>
          <p:cNvCxnSpPr>
            <a:cxnSpLocks/>
          </p:cNvCxnSpPr>
          <p:nvPr/>
        </p:nvCxnSpPr>
        <p:spPr>
          <a:xfrm>
            <a:off x="10421000" y="5186641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943680-D916-34EE-5AD0-2718B8BAF2FC}"/>
              </a:ext>
            </a:extLst>
          </p:cNvPr>
          <p:cNvCxnSpPr>
            <a:cxnSpLocks/>
          </p:cNvCxnSpPr>
          <p:nvPr/>
        </p:nvCxnSpPr>
        <p:spPr>
          <a:xfrm>
            <a:off x="9797899" y="5190503"/>
            <a:ext cx="0" cy="3725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ACE487-7239-CC55-AD97-48B79C58DC85}"/>
              </a:ext>
            </a:extLst>
          </p:cNvPr>
          <p:cNvSpPr txBox="1"/>
          <p:nvPr/>
        </p:nvSpPr>
        <p:spPr>
          <a:xfrm>
            <a:off x="9633554" y="5501488"/>
            <a:ext cx="69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2AED5-068C-ECD6-555E-50AA9553488F}"/>
              </a:ext>
            </a:extLst>
          </p:cNvPr>
          <p:cNvSpPr txBox="1"/>
          <p:nvPr/>
        </p:nvSpPr>
        <p:spPr>
          <a:xfrm>
            <a:off x="10263471" y="5490002"/>
            <a:ext cx="69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T5</a:t>
            </a:r>
          </a:p>
        </p:txBody>
      </p:sp>
    </p:spTree>
    <p:extLst>
      <p:ext uri="{BB962C8B-B14F-4D97-AF65-F5344CB8AC3E}">
        <p14:creationId xmlns:p14="http://schemas.microsoft.com/office/powerpoint/2010/main" val="235268435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91DB00-4FEF-46DE-849E-70CDCAE9D41B}"/>
</file>

<file path=customXml/itemProps2.xml><?xml version="1.0" encoding="utf-8"?>
<ds:datastoreItem xmlns:ds="http://schemas.openxmlformats.org/officeDocument/2006/customXml" ds:itemID="{05B8993C-40E4-4DF1-BE14-5D563D0F44AF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3e389212-b381-48da-a401-274b0f99e1a9"/>
    <ds:schemaRef ds:uri="http://schemas.openxmlformats.org/package/2006/metadata/core-properties"/>
    <ds:schemaRef ds:uri="http://schemas.microsoft.com/office/infopath/2007/PartnerControls"/>
    <ds:schemaRef ds:uri="badc1a27-8fd1-4eb7-8f25-b1d0e792ec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14308</TotalTime>
  <Words>2142</Words>
  <Application>Microsoft Office PowerPoint</Application>
  <PresentationFormat>Widescreen</PresentationFormat>
  <Paragraphs>321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Frame</vt:lpstr>
      <vt:lpstr>Naomi model for subnational HIV estimation</vt:lpstr>
      <vt:lpstr>Outline</vt:lpstr>
      <vt:lpstr> Naomi model: objectives      </vt:lpstr>
      <vt:lpstr> Naomi model: objectives      </vt:lpstr>
      <vt:lpstr>Naomi team    </vt:lpstr>
      <vt:lpstr>Naomi model: approach   </vt:lpstr>
      <vt:lpstr>Naomi model: approach   </vt:lpstr>
      <vt:lpstr>Time periods in Naomi  </vt:lpstr>
      <vt:lpstr>Time periods in Naomi  </vt:lpstr>
      <vt:lpstr>Naomi model: approach   </vt:lpstr>
      <vt:lpstr>Methods: Small area estimation</vt:lpstr>
      <vt:lpstr>Methods: Small area estimation</vt:lpstr>
      <vt:lpstr>Methods: District-level HIV incidence</vt:lpstr>
      <vt:lpstr>Methods:  ART patient mobility</vt:lpstr>
      <vt:lpstr>Methods:  ART patient mobility</vt:lpstr>
      <vt:lpstr>Methods:  District-level unmet Tx need</vt:lpstr>
      <vt:lpstr>Methods:  District-level unmet Tx need</vt:lpstr>
      <vt:lpstr>Methods:  District-level unmet Tx need</vt:lpstr>
      <vt:lpstr>Methods:  District-level unmet Tx need</vt:lpstr>
      <vt:lpstr>Running the Naomi model </vt:lpstr>
      <vt:lpstr>Naomi model outputs  </vt:lpstr>
      <vt:lpstr>Naomi model outputs  </vt:lpstr>
      <vt:lpstr>Naomi model outputs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publications and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Esra, Rachel T</cp:lastModifiedBy>
  <cp:revision>242</cp:revision>
  <dcterms:created xsi:type="dcterms:W3CDTF">2020-10-27T09:55:01Z</dcterms:created>
  <dcterms:modified xsi:type="dcterms:W3CDTF">2023-12-05T06:31:34Z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