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7" r:id="rId4"/>
    <p:sldMasterId id="2147483793" r:id="rId5"/>
    <p:sldMasterId id="2147483826" r:id="rId6"/>
    <p:sldMasterId id="2147483828" r:id="rId7"/>
  </p:sldMasterIdLst>
  <p:notesMasterIdLst>
    <p:notesMasterId r:id="rId29"/>
  </p:notesMasterIdLst>
  <p:sldIdLst>
    <p:sldId id="261" r:id="rId8"/>
    <p:sldId id="331" r:id="rId9"/>
    <p:sldId id="1561" r:id="rId10"/>
    <p:sldId id="341" r:id="rId11"/>
    <p:sldId id="1563" r:id="rId12"/>
    <p:sldId id="343" r:id="rId13"/>
    <p:sldId id="338" r:id="rId14"/>
    <p:sldId id="1564" r:id="rId15"/>
    <p:sldId id="1565" r:id="rId16"/>
    <p:sldId id="342" r:id="rId17"/>
    <p:sldId id="1562" r:id="rId18"/>
    <p:sldId id="336" r:id="rId19"/>
    <p:sldId id="1566" r:id="rId20"/>
    <p:sldId id="335" r:id="rId21"/>
    <p:sldId id="339" r:id="rId22"/>
    <p:sldId id="346" r:id="rId23"/>
    <p:sldId id="321" r:id="rId24"/>
    <p:sldId id="1567" r:id="rId25"/>
    <p:sldId id="320" r:id="rId26"/>
    <p:sldId id="314" r:id="rId27"/>
    <p:sldId id="345" r:id="rId2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orient="horz" pos="4075">
          <p15:clr>
            <a:srgbClr val="A4A3A4"/>
          </p15:clr>
        </p15:guide>
        <p15:guide id="4" pos="3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7222"/>
    <a:srgbClr val="FFFFCC"/>
    <a:srgbClr val="CCECFF"/>
    <a:srgbClr val="63CDF6"/>
    <a:srgbClr val="70C8BE"/>
    <a:srgbClr val="89C443"/>
    <a:srgbClr val="02AEF0"/>
    <a:srgbClr val="0092D2"/>
    <a:srgbClr val="0092CF"/>
    <a:srgbClr val="6FB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792" autoAdjust="0"/>
  </p:normalViewPr>
  <p:slideViewPr>
    <p:cSldViewPr snapToGrid="0">
      <p:cViewPr varScale="1">
        <p:scale>
          <a:sx n="110" d="100"/>
          <a:sy n="110" d="100"/>
        </p:scale>
        <p:origin x="516" y="108"/>
      </p:cViewPr>
      <p:guideLst>
        <p:guide orient="horz" pos="2161"/>
        <p:guide orient="horz" pos="4075"/>
        <p:guide pos="3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24"/>
    </p:cViewPr>
  </p:sorterViewPr>
  <p:notesViewPr>
    <p:cSldViewPr snapToGrid="0">
      <p:cViewPr varScale="1">
        <p:scale>
          <a:sx n="48" d="100"/>
          <a:sy n="48" d="100"/>
        </p:scale>
        <p:origin x="2684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microsoft.com/office/2016/11/relationships/changesInfo" Target="changesInfos/changesInfo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presProps" Target="presProps.xml"/><Relationship Id="rId8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WODZI, Desire Tarwireyi" userId="f2e414da-657a-4eae-9cb2-9d4947cf517c" providerId="ADAL" clId="{3DCD342D-0DEE-4064-A713-1E12DF59F9E0}"/>
    <pc:docChg chg="modSld">
      <pc:chgData name="RWODZI, Desire Tarwireyi" userId="f2e414da-657a-4eae-9cb2-9d4947cf517c" providerId="ADAL" clId="{3DCD342D-0DEE-4064-A713-1E12DF59F9E0}" dt="2023-10-27T09:04:25.935" v="1" actId="729"/>
      <pc:docMkLst>
        <pc:docMk/>
      </pc:docMkLst>
      <pc:sldChg chg="mod modShow">
        <pc:chgData name="RWODZI, Desire Tarwireyi" userId="f2e414da-657a-4eae-9cb2-9d4947cf517c" providerId="ADAL" clId="{3DCD342D-0DEE-4064-A713-1E12DF59F9E0}" dt="2023-10-27T09:04:25.935" v="1" actId="729"/>
        <pc:sldMkLst>
          <pc:docMk/>
          <pc:sldMk cId="0" sldId="261"/>
        </pc:sldMkLst>
      </pc:sldChg>
      <pc:sldChg chg="mod modShow">
        <pc:chgData name="RWODZI, Desire Tarwireyi" userId="f2e414da-657a-4eae-9cb2-9d4947cf517c" providerId="ADAL" clId="{3DCD342D-0DEE-4064-A713-1E12DF59F9E0}" dt="2023-10-27T09:04:25.935" v="1" actId="729"/>
        <pc:sldMkLst>
          <pc:docMk/>
          <pc:sldMk cId="4269904746" sldId="314"/>
        </pc:sldMkLst>
      </pc:sldChg>
      <pc:sldChg chg="mod modShow">
        <pc:chgData name="RWODZI, Desire Tarwireyi" userId="f2e414da-657a-4eae-9cb2-9d4947cf517c" providerId="ADAL" clId="{3DCD342D-0DEE-4064-A713-1E12DF59F9E0}" dt="2023-10-27T09:04:25.935" v="1" actId="729"/>
        <pc:sldMkLst>
          <pc:docMk/>
          <pc:sldMk cId="2014898822" sldId="320"/>
        </pc:sldMkLst>
      </pc:sldChg>
      <pc:sldChg chg="mod modShow">
        <pc:chgData name="RWODZI, Desire Tarwireyi" userId="f2e414da-657a-4eae-9cb2-9d4947cf517c" providerId="ADAL" clId="{3DCD342D-0DEE-4064-A713-1E12DF59F9E0}" dt="2023-10-27T09:04:25.935" v="1" actId="729"/>
        <pc:sldMkLst>
          <pc:docMk/>
          <pc:sldMk cId="3803795937" sldId="321"/>
        </pc:sldMkLst>
      </pc:sldChg>
      <pc:sldChg chg="mod modShow">
        <pc:chgData name="RWODZI, Desire Tarwireyi" userId="f2e414da-657a-4eae-9cb2-9d4947cf517c" providerId="ADAL" clId="{3DCD342D-0DEE-4064-A713-1E12DF59F9E0}" dt="2023-10-27T09:04:25.935" v="1" actId="729"/>
        <pc:sldMkLst>
          <pc:docMk/>
          <pc:sldMk cId="57345418" sldId="331"/>
        </pc:sldMkLst>
      </pc:sldChg>
      <pc:sldChg chg="mod modShow">
        <pc:chgData name="RWODZI, Desire Tarwireyi" userId="f2e414da-657a-4eae-9cb2-9d4947cf517c" providerId="ADAL" clId="{3DCD342D-0DEE-4064-A713-1E12DF59F9E0}" dt="2023-10-27T09:04:25.935" v="1" actId="729"/>
        <pc:sldMkLst>
          <pc:docMk/>
          <pc:sldMk cId="2054666509" sldId="335"/>
        </pc:sldMkLst>
      </pc:sldChg>
      <pc:sldChg chg="mod modShow">
        <pc:chgData name="RWODZI, Desire Tarwireyi" userId="f2e414da-657a-4eae-9cb2-9d4947cf517c" providerId="ADAL" clId="{3DCD342D-0DEE-4064-A713-1E12DF59F9E0}" dt="2023-10-27T09:04:25.935" v="1" actId="729"/>
        <pc:sldMkLst>
          <pc:docMk/>
          <pc:sldMk cId="2053177740" sldId="336"/>
        </pc:sldMkLst>
      </pc:sldChg>
      <pc:sldChg chg="mod modShow">
        <pc:chgData name="RWODZI, Desire Tarwireyi" userId="f2e414da-657a-4eae-9cb2-9d4947cf517c" providerId="ADAL" clId="{3DCD342D-0DEE-4064-A713-1E12DF59F9E0}" dt="2023-10-27T09:04:25.935" v="1" actId="729"/>
        <pc:sldMkLst>
          <pc:docMk/>
          <pc:sldMk cId="3071123510" sldId="338"/>
        </pc:sldMkLst>
      </pc:sldChg>
      <pc:sldChg chg="mod modShow">
        <pc:chgData name="RWODZI, Desire Tarwireyi" userId="f2e414da-657a-4eae-9cb2-9d4947cf517c" providerId="ADAL" clId="{3DCD342D-0DEE-4064-A713-1E12DF59F9E0}" dt="2023-10-27T09:04:25.935" v="1" actId="729"/>
        <pc:sldMkLst>
          <pc:docMk/>
          <pc:sldMk cId="2825030276" sldId="339"/>
        </pc:sldMkLst>
      </pc:sldChg>
      <pc:sldChg chg="mod modShow">
        <pc:chgData name="RWODZI, Desire Tarwireyi" userId="f2e414da-657a-4eae-9cb2-9d4947cf517c" providerId="ADAL" clId="{3DCD342D-0DEE-4064-A713-1E12DF59F9E0}" dt="2023-10-27T09:04:25.935" v="1" actId="729"/>
        <pc:sldMkLst>
          <pc:docMk/>
          <pc:sldMk cId="100472854" sldId="341"/>
        </pc:sldMkLst>
      </pc:sldChg>
      <pc:sldChg chg="mod modShow">
        <pc:chgData name="RWODZI, Desire Tarwireyi" userId="f2e414da-657a-4eae-9cb2-9d4947cf517c" providerId="ADAL" clId="{3DCD342D-0DEE-4064-A713-1E12DF59F9E0}" dt="2023-10-27T09:04:25.935" v="1" actId="729"/>
        <pc:sldMkLst>
          <pc:docMk/>
          <pc:sldMk cId="3610956604" sldId="342"/>
        </pc:sldMkLst>
      </pc:sldChg>
      <pc:sldChg chg="mod modShow">
        <pc:chgData name="RWODZI, Desire Tarwireyi" userId="f2e414da-657a-4eae-9cb2-9d4947cf517c" providerId="ADAL" clId="{3DCD342D-0DEE-4064-A713-1E12DF59F9E0}" dt="2023-10-27T09:04:25.935" v="1" actId="729"/>
        <pc:sldMkLst>
          <pc:docMk/>
          <pc:sldMk cId="1173236044" sldId="343"/>
        </pc:sldMkLst>
      </pc:sldChg>
      <pc:sldChg chg="mod modShow">
        <pc:chgData name="RWODZI, Desire Tarwireyi" userId="f2e414da-657a-4eae-9cb2-9d4947cf517c" providerId="ADAL" clId="{3DCD342D-0DEE-4064-A713-1E12DF59F9E0}" dt="2023-10-27T09:04:25.935" v="1" actId="729"/>
        <pc:sldMkLst>
          <pc:docMk/>
          <pc:sldMk cId="3715862132" sldId="345"/>
        </pc:sldMkLst>
      </pc:sldChg>
      <pc:sldChg chg="mod modShow">
        <pc:chgData name="RWODZI, Desire Tarwireyi" userId="f2e414da-657a-4eae-9cb2-9d4947cf517c" providerId="ADAL" clId="{3DCD342D-0DEE-4064-A713-1E12DF59F9E0}" dt="2023-10-27T09:04:25.935" v="1" actId="729"/>
        <pc:sldMkLst>
          <pc:docMk/>
          <pc:sldMk cId="2913555288" sldId="346"/>
        </pc:sldMkLst>
      </pc:sldChg>
      <pc:sldChg chg="mod modShow">
        <pc:chgData name="RWODZI, Desire Tarwireyi" userId="f2e414da-657a-4eae-9cb2-9d4947cf517c" providerId="ADAL" clId="{3DCD342D-0DEE-4064-A713-1E12DF59F9E0}" dt="2023-10-27T09:04:25.935" v="1" actId="729"/>
        <pc:sldMkLst>
          <pc:docMk/>
          <pc:sldMk cId="2179113961" sldId="1561"/>
        </pc:sldMkLst>
      </pc:sldChg>
      <pc:sldChg chg="mod modShow">
        <pc:chgData name="RWODZI, Desire Tarwireyi" userId="f2e414da-657a-4eae-9cb2-9d4947cf517c" providerId="ADAL" clId="{3DCD342D-0DEE-4064-A713-1E12DF59F9E0}" dt="2023-10-27T09:04:25.935" v="1" actId="729"/>
        <pc:sldMkLst>
          <pc:docMk/>
          <pc:sldMk cId="4293453428" sldId="1562"/>
        </pc:sldMkLst>
      </pc:sldChg>
      <pc:sldChg chg="mod modShow">
        <pc:chgData name="RWODZI, Desire Tarwireyi" userId="f2e414da-657a-4eae-9cb2-9d4947cf517c" providerId="ADAL" clId="{3DCD342D-0DEE-4064-A713-1E12DF59F9E0}" dt="2023-10-27T09:04:25.935" v="1" actId="729"/>
        <pc:sldMkLst>
          <pc:docMk/>
          <pc:sldMk cId="965281455" sldId="1563"/>
        </pc:sldMkLst>
      </pc:sldChg>
      <pc:sldChg chg="mod modShow">
        <pc:chgData name="RWODZI, Desire Tarwireyi" userId="f2e414da-657a-4eae-9cb2-9d4947cf517c" providerId="ADAL" clId="{3DCD342D-0DEE-4064-A713-1E12DF59F9E0}" dt="2023-10-27T09:04:25.935" v="1" actId="729"/>
        <pc:sldMkLst>
          <pc:docMk/>
          <pc:sldMk cId="2313677574" sldId="1564"/>
        </pc:sldMkLst>
      </pc:sldChg>
      <pc:sldChg chg="mod modShow">
        <pc:chgData name="RWODZI, Desire Tarwireyi" userId="f2e414da-657a-4eae-9cb2-9d4947cf517c" providerId="ADAL" clId="{3DCD342D-0DEE-4064-A713-1E12DF59F9E0}" dt="2023-10-27T09:04:25.935" v="1" actId="729"/>
        <pc:sldMkLst>
          <pc:docMk/>
          <pc:sldMk cId="2846412887" sldId="1565"/>
        </pc:sldMkLst>
      </pc:sldChg>
      <pc:sldChg chg="mod modShow">
        <pc:chgData name="RWODZI, Desire Tarwireyi" userId="f2e414da-657a-4eae-9cb2-9d4947cf517c" providerId="ADAL" clId="{3DCD342D-0DEE-4064-A713-1E12DF59F9E0}" dt="2023-10-27T09:04:25.935" v="1" actId="729"/>
        <pc:sldMkLst>
          <pc:docMk/>
          <pc:sldMk cId="4171581977" sldId="1566"/>
        </pc:sldMkLst>
      </pc:sldChg>
      <pc:sldChg chg="mod modShow">
        <pc:chgData name="RWODZI, Desire Tarwireyi" userId="f2e414da-657a-4eae-9cb2-9d4947cf517c" providerId="ADAL" clId="{3DCD342D-0DEE-4064-A713-1E12DF59F9E0}" dt="2023-10-27T09:04:25.935" v="1" actId="729"/>
        <pc:sldMkLst>
          <pc:docMk/>
          <pc:sldMk cId="1962402861" sldId="1567"/>
        </pc:sldMkLst>
      </pc:sldChg>
    </pc:docChg>
  </pc:docChgLst>
  <pc:docChgLst>
    <pc:chgData name="KORENROMP, Eline Louise" userId="a44abeb2-aa4e-4d35-a6f5-0d25c352ba16" providerId="ADAL" clId="{1E166E72-5C59-46F6-BFAB-AD2D0DCFEBE3}"/>
    <pc:docChg chg="custSel modSld">
      <pc:chgData name="KORENROMP, Eline Louise" userId="a44abeb2-aa4e-4d35-a6f5-0d25c352ba16" providerId="ADAL" clId="{1E166E72-5C59-46F6-BFAB-AD2D0DCFEBE3}" dt="2023-08-28T10:33:53.376" v="1009" actId="20577"/>
      <pc:docMkLst>
        <pc:docMk/>
      </pc:docMkLst>
      <pc:sldChg chg="modSp mod">
        <pc:chgData name="KORENROMP, Eline Louise" userId="a44abeb2-aa4e-4d35-a6f5-0d25c352ba16" providerId="ADAL" clId="{1E166E72-5C59-46F6-BFAB-AD2D0DCFEBE3}" dt="2023-08-28T10:33:53.376" v="1009" actId="20577"/>
        <pc:sldMkLst>
          <pc:docMk/>
          <pc:sldMk cId="3715862132" sldId="345"/>
        </pc:sldMkLst>
        <pc:spChg chg="mod">
          <ac:chgData name="KORENROMP, Eline Louise" userId="a44abeb2-aa4e-4d35-a6f5-0d25c352ba16" providerId="ADAL" clId="{1E166E72-5C59-46F6-BFAB-AD2D0DCFEBE3}" dt="2023-08-28T10:33:53.376" v="1009" actId="20577"/>
          <ac:spMkLst>
            <pc:docMk/>
            <pc:sldMk cId="3715862132" sldId="345"/>
            <ac:spMk id="3" creationId="{F775AA5C-D77C-60A5-5041-98E0700531E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48DD2-8BE9-4FCE-AD42-58EE198D6C87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20617-EDB4-4A2C-8E78-C191A3D3B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66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20617-EDB4-4A2C-8E78-C191A3D3B8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455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r>
              <a:rPr lang="en-US" dirty="0"/>
              <a:t>This is the case despite the use of IHE/GBD death data, adjusted upward to account for HIV/AIDS deaths misclassified to other causes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F4B4AD-9710-49A7-B214-561577097D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3428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422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is the case despite the use of IHE/GBD death data, adjusted upward to account for HIV/AIDS deaths misclassified to other causes</a:t>
            </a:r>
          </a:p>
          <a:p>
            <a:pPr defTabSz="942289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F4B4AD-9710-49A7-B214-561577097D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3956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F4B4AD-9710-49A7-B214-561577097D0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725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F4B4AD-9710-49A7-B214-561577097D0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402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F4B4AD-9710-49A7-B214-561577097D0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896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F4B4AD-9710-49A7-B214-561577097D0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137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F4B4AD-9710-49A7-B214-561577097D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6849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r>
              <a:rPr lang="en-US" dirty="0"/>
              <a:t>In recent estimation round, countries using CSAVR generally complied by this rule. Exceptions are Algeria, Lebanon, Libya, UAE, and Yemen, who strictly, by the IHME classification, should not 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F4B4AD-9710-49A7-B214-561577097D0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9213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F4B4AD-9710-49A7-B214-561577097D0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884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r>
              <a:rPr lang="en-US" dirty="0"/>
              <a:t>In recent estimation round, countries using CSAVR generally complied by this rule. An exception is Saint Kitts &amp; Nevis, who strictly, by the IHME classification, should not use CSAVR (which they used in 2019, before the IHME/GBD grouping was published).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F4B4AD-9710-49A7-B214-561577097D0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4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F4B4AD-9710-49A7-B214-561577097D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945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r>
              <a:rPr lang="en-US" dirty="0"/>
              <a:t>In recent estimation round, countries using CSAVR generally complied by this rule. An exception is Saint Kitts &amp; Nevis, who strictly, by the IHME classification, should not use CSAVR (which they used in 2019, before the IHME/GBD grouping was published).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F4B4AD-9710-49A7-B214-561577097D0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206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F4B4AD-9710-49A7-B214-561577097D0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48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See </a:t>
            </a:r>
            <a:r>
              <a:rPr lang="en-US" i="1"/>
              <a:t>Guide to update Spectrum.doc</a:t>
            </a:r>
            <a:r>
              <a:rPr lang="en-US"/>
              <a:t>, Decision tree Figure 1</a:t>
            </a:r>
            <a:endParaRPr lang="en-CH"/>
          </a:p>
          <a:p>
            <a:endParaRPr lang="en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71EB5F-83F3-497B-B51D-09B785C8EB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88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F4B4AD-9710-49A7-B214-561577097D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24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F4B4AD-9710-49A7-B214-561577097D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86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F4B4AD-9710-49A7-B214-561577097D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3400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r>
              <a:rPr lang="en-US" dirty="0"/>
              <a:t>The adjustment adding deaths misclassified under other causes make only a small difference to CSAVR – either with or without this adjustment the CSAVR epidemic is lower than EPP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F4B4AD-9710-49A7-B214-561577097D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486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r>
              <a:rPr lang="en-US" dirty="0"/>
              <a:t>The adjustment adding deaths misclassified under other causes make only a small difference to CSAVR – either with or without this adjustment the CSAVR epidemic is lower than EPP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F4B4AD-9710-49A7-B214-561577097D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761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F4B4AD-9710-49A7-B214-561577097D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67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9E4DE-EEAF-DC23-38EE-46D41CFD09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C06109-2D29-83C5-236D-D1A0DDC526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1EF1C-52CA-7224-D607-0B2B876B1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595CB1-17EC-4B57-9AEB-39E2D0C9A9CE}" type="datetimeFigureOut">
              <a:rPr lang="en-US"/>
              <a:pPr>
                <a:defRPr/>
              </a:pPr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D71F11-CB6B-42B7-575E-4944DDFEF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C59B5C-12EF-309C-8B72-4032E9497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F1C314-A97A-4E1C-AC20-70EBAAB75D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3634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A4EC07-70EF-A364-EB2D-4CFCF998031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59CA24-7586-DF39-6F6F-B39C5D782DA0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2640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pic>
        <p:nvPicPr>
          <p:cNvPr id="4" name="Picture 3" descr="A drawing of a person&#10;&#10;Description automatically generated">
            <a:extLst>
              <a:ext uri="{FF2B5EF4-FFF2-40B4-BE49-F238E27FC236}">
                <a16:creationId xmlns:a16="http://schemas.microsoft.com/office/drawing/2014/main" id="{58C094B6-EE20-4452-A30A-57A26827F7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907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5426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6AF67-FA26-9524-1A4B-6DD4A3A5B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6EA36-ACC9-9E10-4BD1-D862FA970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DC6FA-A1FA-5B11-8AAF-E439C74E6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FD57-13D5-4A3F-A969-2A90959542D5}" type="datetimeFigureOut">
              <a:rPr lang="LID4096" smtClean="0"/>
              <a:t>10/27/2023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CF37F-49D0-47C4-E3BE-E8EAB7CA9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50A49-E10E-8730-ECFC-398C5BD9E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093A-8952-441B-8F75-ED6F0822CD6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818333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14B1D0-5C73-C92A-ED06-0910DE650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FD57-13D5-4A3F-A969-2A90959542D5}" type="datetimeFigureOut">
              <a:rPr lang="LID4096" smtClean="0"/>
              <a:t>10/27/2023</a:t>
            </a:fld>
            <a:endParaRPr lang="LID4096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D3EE41-C62A-DA7A-373A-9C11525D7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DCB87D-2BD6-7CF6-108E-326C568BE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093A-8952-441B-8F75-ED6F0822CD6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36145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5351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7000A48-B11F-D2D0-C41F-79083D4F131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C0BB814-E95D-B987-483A-5D2B3E46B29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5B18D-7536-03BC-A6A7-38CFE82B91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4595CB1-17EC-4B57-9AEB-39E2D0C9A9CE}" type="datetimeFigureOut">
              <a:rPr lang="en-US"/>
              <a:pPr>
                <a:defRPr/>
              </a:pPr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E1E6D-A47D-9616-5F12-36CE047E17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01F93-5450-E8D2-0374-037CAFC856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1F1C314-A97A-4E1C-AC20-70EBAAB75D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" name="Picture 1" descr="A drawing of a person&#10;&#10;Description automatically generated">
            <a:extLst>
              <a:ext uri="{FF2B5EF4-FFF2-40B4-BE49-F238E27FC236}">
                <a16:creationId xmlns:a16="http://schemas.microsoft.com/office/drawing/2014/main" id="{FC06606E-8542-5298-54AB-615D6867040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2CC27C-D1B2-EB15-4ED4-97FC813530A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F3D5F-4B83-4310-82EC-068B8059EC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4" name="Picture 3" descr="A drawing of a person&#10;&#10;Description automatically generated">
            <a:extLst>
              <a:ext uri="{FF2B5EF4-FFF2-40B4-BE49-F238E27FC236}">
                <a16:creationId xmlns:a16="http://schemas.microsoft.com/office/drawing/2014/main" id="{3B3A8714-1E2B-0259-B55B-37F51725EC9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6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0421AF6-CEC7-1EB0-563F-AB3B1037D490}"/>
              </a:ext>
            </a:extLst>
          </p:cNvPr>
          <p:cNvSpPr/>
          <p:nvPr userDrawn="1"/>
        </p:nvSpPr>
        <p:spPr>
          <a:xfrm>
            <a:off x="-1" y="0"/>
            <a:ext cx="963101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CH"/>
              <a:t>                              </a:t>
            </a:r>
            <a:endParaRPr lang="en-US"/>
          </a:p>
        </p:txBody>
      </p:sp>
      <p:pic>
        <p:nvPicPr>
          <p:cNvPr id="2" name="Picture 1" descr="A drawing of a person&#10;&#10;Description automatically generated">
            <a:extLst>
              <a:ext uri="{FF2B5EF4-FFF2-40B4-BE49-F238E27FC236}">
                <a16:creationId xmlns:a16="http://schemas.microsoft.com/office/drawing/2014/main" id="{680F2A20-C225-38A4-8DF3-7FBAC916E29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4" r:id="rId2"/>
    <p:sldLayoutId id="2147483885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CBCD4D7-2F03-42C8-C8EC-C76717F17F4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emf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emf"/><Relationship Id="rId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lancet.com/cms/10.1016/S2352-3018(21)00152-1/attachment/7371c03e-887f-4e26-a718-bae190b81c2f/mmc1.pdf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lancet.com/cms/10.1016/S2352-3018(21)00152-1/attachment/7371c03e-887f-4e26-a718-bae190b81c2f/mmc1.pdf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lancet.com/cms/10.1016/S2352-3018(21)00152-1/attachment/7371c03e-887f-4e26-a718-bae190b81c2f/mmc1.pdf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lancet.com/cms/10.1016/S2352-3018(21)00152-1/attachment/7371c03e-887f-4e26-a718-bae190b81c2f/mmc1.pdf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B1A8ED45-CF1F-4761-1257-908B2280C255}"/>
              </a:ext>
            </a:extLst>
          </p:cNvPr>
          <p:cNvSpPr txBox="1">
            <a:spLocks/>
          </p:cNvSpPr>
          <p:nvPr/>
        </p:nvSpPr>
        <p:spPr bwMode="auto">
          <a:xfrm>
            <a:off x="446278" y="1916337"/>
            <a:ext cx="8865290" cy="205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sz="3600" b="1" dirty="0">
                <a:solidFill>
                  <a:schemeClr val="bg1"/>
                </a:solidFill>
                <a:latin typeface="Arial"/>
                <a:cs typeface="Arial"/>
              </a:rPr>
              <a:t>Triangulate and select</a:t>
            </a:r>
            <a:br>
              <a:rPr lang="en-US" sz="3600" b="1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3600" b="1" dirty="0">
                <a:solidFill>
                  <a:schemeClr val="bg1"/>
                </a:solidFill>
                <a:latin typeface="Arial"/>
                <a:cs typeface="Arial"/>
              </a:rPr>
              <a:t> between CSAVR with EPP; </a:t>
            </a:r>
            <a:br>
              <a:rPr lang="en-US" sz="3600" b="1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3600" b="1" dirty="0">
                <a:solidFill>
                  <a:schemeClr val="bg1"/>
                </a:solidFill>
                <a:latin typeface="Arial"/>
                <a:cs typeface="Arial"/>
              </a:rPr>
              <a:t>Requirements for publishing </a:t>
            </a:r>
            <a:br>
              <a:rPr lang="en-US" sz="3600" b="1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3600" b="1" dirty="0">
                <a:solidFill>
                  <a:schemeClr val="bg1"/>
                </a:solidFill>
                <a:latin typeface="Arial"/>
                <a:cs typeface="Arial"/>
              </a:rPr>
              <a:t>an incidence trend</a:t>
            </a:r>
            <a:endParaRPr lang="en-US" altLang="en-US" sz="36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149" name="Text Placeholder 6">
            <a:extLst>
              <a:ext uri="{FF2B5EF4-FFF2-40B4-BE49-F238E27FC236}">
                <a16:creationId xmlns:a16="http://schemas.microsoft.com/office/drawing/2014/main" id="{5AC8760F-9D28-D4E0-49DA-53AA1EECE2B2}"/>
              </a:ext>
            </a:extLst>
          </p:cNvPr>
          <p:cNvSpPr txBox="1">
            <a:spLocks/>
          </p:cNvSpPr>
          <p:nvPr/>
        </p:nvSpPr>
        <p:spPr bwMode="auto">
          <a:xfrm>
            <a:off x="571500" y="4468732"/>
            <a:ext cx="3016250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en-US" sz="16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Eline </a:t>
            </a:r>
            <a:r>
              <a:rPr lang="en-US" altLang="en-US" sz="1600" b="1" dirty="0" err="1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Korenromp</a:t>
            </a:r>
            <a:r>
              <a:rPr lang="en-US" altLang="en-US" sz="16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 (UNAIDS)</a:t>
            </a:r>
            <a:endParaRPr lang="en-US" altLang="en-US" sz="16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150" name="Text Placeholder 6">
            <a:extLst>
              <a:ext uri="{FF2B5EF4-FFF2-40B4-BE49-F238E27FC236}">
                <a16:creationId xmlns:a16="http://schemas.microsoft.com/office/drawing/2014/main" id="{8738A2A9-4E6E-4F02-60ED-35B7DE648922}"/>
              </a:ext>
            </a:extLst>
          </p:cNvPr>
          <p:cNvSpPr txBox="1">
            <a:spLocks/>
          </p:cNvSpPr>
          <p:nvPr/>
        </p:nvSpPr>
        <p:spPr bwMode="auto">
          <a:xfrm>
            <a:off x="571784" y="5562769"/>
            <a:ext cx="7536434" cy="1093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20000"/>
              </a:lnSpc>
              <a:spcBef>
                <a:spcPts val="20"/>
              </a:spcBef>
            </a:pPr>
            <a:r>
              <a:rPr lang="en-US" sz="16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UNAIDS workshop on HIV Estimates and Identifying Inequalities</a:t>
            </a:r>
            <a:br>
              <a:rPr lang="en-US" sz="1600" b="1" dirty="0">
                <a:latin typeface="Arial"/>
                <a:cs typeface="Arial"/>
              </a:rPr>
            </a:br>
            <a:r>
              <a:rPr lang="en-US" sz="16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in the Middle-East and North Africa region </a:t>
            </a:r>
            <a:endParaRPr lang="en-US" sz="1600" b="1" dirty="0">
              <a:solidFill>
                <a:schemeClr val="bg1"/>
              </a:solidFill>
              <a:ea typeface="ＭＳ Ｐゴシック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16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Cairo, 19-23 February 2023</a:t>
            </a:r>
            <a:endParaRPr lang="en-CH" dirty="0">
              <a:solidFill>
                <a:schemeClr val="bg1"/>
              </a:solidFill>
              <a:latin typeface="Arial"/>
              <a:ea typeface="ＭＳ Ｐゴシック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3176-701D-400D-AD07-5EC591B16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40" y="274637"/>
            <a:ext cx="11262360" cy="727897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Jamaica: CSAVR &amp; EPP (I)</a:t>
            </a:r>
            <a:endParaRPr lang="en-CH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75AA5C-D77C-60A5-5041-98E0700531E6}"/>
              </a:ext>
            </a:extLst>
          </p:cNvPr>
          <p:cNvSpPr txBox="1"/>
          <p:nvPr/>
        </p:nvSpPr>
        <p:spPr>
          <a:xfrm>
            <a:off x="419100" y="1349829"/>
            <a:ext cx="117729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CH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13A897-8388-5EBF-947B-5C153AA5A20B}"/>
              </a:ext>
            </a:extLst>
          </p:cNvPr>
          <p:cNvSpPr txBox="1"/>
          <p:nvPr/>
        </p:nvSpPr>
        <p:spPr>
          <a:xfrm>
            <a:off x="252075" y="5046506"/>
            <a:ext cx="6073686" cy="14773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defTabSz="942289">
              <a:defRPr/>
            </a:pPr>
            <a:r>
              <a:rPr lang="en-US" dirty="0"/>
              <a:t>CSAVR estimated </a:t>
            </a:r>
            <a:r>
              <a:rPr lang="en-US" b="1" dirty="0"/>
              <a:t>similar PLHIV, cascades and </a:t>
            </a:r>
            <a:br>
              <a:rPr lang="en-US" b="1" dirty="0"/>
            </a:br>
            <a:r>
              <a:rPr lang="en-US" b="1" dirty="0"/>
              <a:t>PMTCT coverage from around 2010</a:t>
            </a:r>
            <a:br>
              <a:rPr lang="en-US" dirty="0"/>
            </a:br>
            <a:endParaRPr lang="en-US" dirty="0"/>
          </a:p>
          <a:p>
            <a:pPr defTabSz="942289">
              <a:defRPr/>
            </a:pPr>
            <a:r>
              <a:rPr lang="en-US" dirty="0"/>
              <a:t>… following a </a:t>
            </a:r>
            <a:r>
              <a:rPr lang="en-US" b="1" dirty="0"/>
              <a:t>more gradual epidemic growth </a:t>
            </a:r>
            <a:br>
              <a:rPr lang="en-US" b="1" dirty="0"/>
            </a:br>
            <a:r>
              <a:rPr lang="en-US" dirty="0"/>
              <a:t>than EPP.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AD4DF1-4034-B8DF-BBBA-FBDD29535E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779" y="1002534"/>
            <a:ext cx="6073687" cy="34294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BD8F73F-A02E-8345-FED9-403C825D56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3506" y="155146"/>
            <a:ext cx="5628494" cy="317811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3C6B1C2-7790-D2D7-3079-D80E41B999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67233" y="3640500"/>
            <a:ext cx="5717071" cy="3228128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401B1022-C4DD-C548-2A0B-5B5E06A8B4C4}"/>
              </a:ext>
            </a:extLst>
          </p:cNvPr>
          <p:cNvSpPr/>
          <p:nvPr/>
        </p:nvSpPr>
        <p:spPr>
          <a:xfrm>
            <a:off x="5050389" y="1617016"/>
            <a:ext cx="1240067" cy="873722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610956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10BE070-3C4B-9FD7-3EBB-BF957E012C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9482" y="274637"/>
            <a:ext cx="5491607" cy="327933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7AB3176-701D-400D-AD07-5EC591B16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40" y="274637"/>
            <a:ext cx="11262360" cy="727897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Jamaica: CSAVR &amp; EPP (II)</a:t>
            </a:r>
            <a:endParaRPr lang="en-CH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13A897-8388-5EBF-947B-5C153AA5A20B}"/>
              </a:ext>
            </a:extLst>
          </p:cNvPr>
          <p:cNvSpPr txBox="1"/>
          <p:nvPr/>
        </p:nvSpPr>
        <p:spPr>
          <a:xfrm>
            <a:off x="107696" y="4908006"/>
            <a:ext cx="6197854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defTabSz="942289">
              <a:defRPr/>
            </a:pPr>
            <a:r>
              <a:rPr lang="en-US" b="1" dirty="0"/>
              <a:t>CSAVR </a:t>
            </a:r>
            <a:r>
              <a:rPr lang="en-US" dirty="0"/>
              <a:t>estimated similar PLHIV (and cascades and PMTCT coverage) from around 2010, </a:t>
            </a:r>
          </a:p>
          <a:p>
            <a:pPr defTabSz="942289">
              <a:defRPr/>
            </a:pPr>
            <a:r>
              <a:rPr lang="en-US" dirty="0"/>
              <a:t>… following a </a:t>
            </a:r>
            <a:r>
              <a:rPr lang="en-US" b="1" dirty="0"/>
              <a:t>more gradual epidemic growth </a:t>
            </a:r>
            <a:r>
              <a:rPr lang="en-US" dirty="0"/>
              <a:t>than EPP.</a:t>
            </a:r>
            <a:br>
              <a:rPr lang="en-US" dirty="0"/>
            </a:br>
            <a:endParaRPr lang="en-US" dirty="0"/>
          </a:p>
          <a:p>
            <a:pPr defTabSz="942289">
              <a:defRPr/>
            </a:pPr>
            <a:r>
              <a:rPr lang="en-US" dirty="0"/>
              <a:t>Early-year sentinel surveillance, oversampling high-prevalence sites, may have misled EPP?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6A5370-7FB5-07F9-A8FB-F959CCE189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67233" y="3742100"/>
            <a:ext cx="5717071" cy="3228128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FA43A124-401E-72F5-1847-A087A8F5EF0A}"/>
              </a:ext>
            </a:extLst>
          </p:cNvPr>
          <p:cNvSpPr/>
          <p:nvPr/>
        </p:nvSpPr>
        <p:spPr>
          <a:xfrm>
            <a:off x="10765536" y="1737360"/>
            <a:ext cx="1265553" cy="824804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A013A39-D6BE-C7AD-356A-2F8D3B602E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695" y="999954"/>
            <a:ext cx="6285633" cy="3744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53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D04286-6DF4-F551-9114-6F9A038891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558" y="3620025"/>
            <a:ext cx="5792442" cy="32379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7AB3176-701D-400D-AD07-5EC591B16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327" y="168563"/>
            <a:ext cx="11225711" cy="63033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Morocco: CSAVR &amp; EPP (I)</a:t>
            </a:r>
            <a:endParaRPr lang="en-CH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75AA5C-D77C-60A5-5041-98E0700531E6}"/>
              </a:ext>
            </a:extLst>
          </p:cNvPr>
          <p:cNvSpPr txBox="1"/>
          <p:nvPr/>
        </p:nvSpPr>
        <p:spPr>
          <a:xfrm>
            <a:off x="419100" y="1349829"/>
            <a:ext cx="117729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CH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13A897-8388-5EBF-947B-5C153AA5A20B}"/>
              </a:ext>
            </a:extLst>
          </p:cNvPr>
          <p:cNvSpPr txBox="1"/>
          <p:nvPr/>
        </p:nvSpPr>
        <p:spPr>
          <a:xfrm>
            <a:off x="338326" y="993827"/>
            <a:ext cx="523036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42289">
              <a:defRPr/>
            </a:pPr>
            <a:r>
              <a:rPr lang="en-US" dirty="0"/>
              <a:t>Fitting </a:t>
            </a:r>
            <a:r>
              <a:rPr lang="en-US" b="1" dirty="0"/>
              <a:t>reported AIDS deaths</a:t>
            </a:r>
            <a:r>
              <a:rPr lang="en-US" dirty="0"/>
              <a:t>, CSAVR produces a later &amp; lower epidemic with higher pre-2014 pediatric ART coverage than EPP. </a:t>
            </a:r>
          </a:p>
          <a:p>
            <a:pPr defTabSz="942289">
              <a:defRPr/>
            </a:pPr>
            <a:endParaRPr lang="en-US" dirty="0"/>
          </a:p>
          <a:p>
            <a:pPr defTabSz="942289">
              <a:defRPr/>
            </a:pPr>
            <a:r>
              <a:rPr lang="en-US" dirty="0"/>
              <a:t>Despite </a:t>
            </a:r>
            <a:r>
              <a:rPr lang="en-US" b="1" dirty="0"/>
              <a:t>adjusting death data for misclassified causes</a:t>
            </a:r>
            <a:r>
              <a:rPr lang="en-US" dirty="0"/>
              <a:t>.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7E695D7-B100-02D1-59BD-F0B510299D12}"/>
              </a:ext>
            </a:extLst>
          </p:cNvPr>
          <p:cNvSpPr/>
          <p:nvPr/>
        </p:nvSpPr>
        <p:spPr>
          <a:xfrm>
            <a:off x="11100816" y="4041167"/>
            <a:ext cx="768096" cy="685800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82B276-90AD-0244-FCD2-7ECE87C22F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4691" y="42255"/>
            <a:ext cx="6400305" cy="35777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C651D0A-DF40-DC65-903E-3A416A4151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740255"/>
            <a:ext cx="5634669" cy="3149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177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AA5E8D34-EAAF-3CC3-C909-500A8358C2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6720" y="3328416"/>
            <a:ext cx="5825280" cy="352958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7AB3176-701D-400D-AD07-5EC591B16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327" y="168563"/>
            <a:ext cx="11225711" cy="63033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Morocco: CSAVR &amp; EPP (II)</a:t>
            </a:r>
            <a:endParaRPr lang="en-CH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75AA5C-D77C-60A5-5041-98E0700531E6}"/>
              </a:ext>
            </a:extLst>
          </p:cNvPr>
          <p:cNvSpPr txBox="1"/>
          <p:nvPr/>
        </p:nvSpPr>
        <p:spPr>
          <a:xfrm>
            <a:off x="111250" y="882121"/>
            <a:ext cx="681787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942289">
              <a:buFont typeface="Arial" panose="020B0604020202020204" pitchFamily="34" charset="0"/>
              <a:buChar char="•"/>
              <a:defRPr/>
            </a:pPr>
            <a:r>
              <a:rPr lang="en-US" dirty="0"/>
              <a:t>EPP is more consistent with surveillance prevalence data: flattening after 2012, for both ANC and KPs</a:t>
            </a:r>
          </a:p>
          <a:p>
            <a:pPr marL="285750" indent="-285750" defTabSz="942289">
              <a:buFont typeface="Arial" panose="020B0604020202020204" pitchFamily="34" charset="0"/>
              <a:buChar char="•"/>
              <a:defRPr/>
            </a:pPr>
            <a:r>
              <a:rPr lang="en-US" dirty="0"/>
              <a:t>EPP also gives more plausible ART coverage </a:t>
            </a:r>
            <a:br>
              <a:rPr lang="en-US" dirty="0"/>
            </a:br>
            <a:r>
              <a:rPr lang="en-US" dirty="0"/>
              <a:t>(&lt;100%, including in children in recent years)</a:t>
            </a:r>
          </a:p>
          <a:p>
            <a:pPr marL="285750" indent="-285750" defTabSz="942289">
              <a:buFont typeface="Arial" panose="020B0604020202020204" pitchFamily="34" charset="0"/>
              <a:buChar char="•"/>
              <a:defRPr/>
            </a:pPr>
            <a:r>
              <a:rPr lang="en-US" dirty="0"/>
              <a:t>CSAVR better matches AIDS diagnoses and death reports.</a:t>
            </a:r>
          </a:p>
          <a:p>
            <a:pPr defTabSz="942289">
              <a:defRPr/>
            </a:pPr>
            <a:endParaRPr lang="en-US" dirty="0"/>
          </a:p>
          <a:p>
            <a:pPr marL="285750" indent="-285750" defTabSz="942289">
              <a:buFont typeface="Arial" panose="020B0604020202020204" pitchFamily="34" charset="0"/>
              <a:buChar char="•"/>
              <a:defRPr/>
            </a:pPr>
            <a:r>
              <a:rPr lang="en-US" dirty="0"/>
              <a:t>Did early surveillance over-sample high-prevalence sites?</a:t>
            </a:r>
          </a:p>
          <a:p>
            <a:pPr marL="285750" indent="-285750" defTabSz="942289">
              <a:buFont typeface="Arial" panose="020B0604020202020204" pitchFamily="34" charset="0"/>
              <a:buChar char="•"/>
              <a:defRPr/>
            </a:pPr>
            <a:r>
              <a:rPr lang="en-US" dirty="0"/>
              <a:t>Are </a:t>
            </a:r>
            <a:r>
              <a:rPr lang="en-US" b="1" dirty="0"/>
              <a:t>AIDS and AIDS deaths under-reported</a:t>
            </a:r>
            <a:r>
              <a:rPr lang="en-US" dirty="0"/>
              <a:t>?</a:t>
            </a:r>
          </a:p>
          <a:p>
            <a:endParaRPr lang="en-CH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C24CA5A-B008-2854-4E85-BFBC6AA317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438" y="3258503"/>
            <a:ext cx="5825281" cy="366941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8E897A2-60F9-0AC0-A69F-F95F1F2CC3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12637" y="85344"/>
            <a:ext cx="5579364" cy="3243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581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3176-701D-400D-AD07-5EC591B16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952" y="274638"/>
            <a:ext cx="11334448" cy="713535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Morocco: CSAVR fit</a:t>
            </a:r>
            <a:endParaRPr lang="en-CH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75AA5C-D77C-60A5-5041-98E0700531E6}"/>
              </a:ext>
            </a:extLst>
          </p:cNvPr>
          <p:cNvSpPr txBox="1"/>
          <p:nvPr/>
        </p:nvSpPr>
        <p:spPr>
          <a:xfrm>
            <a:off x="419100" y="1349829"/>
            <a:ext cx="117729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CH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A3D4657-6CC6-F63D-AC5D-3AC2DAAF30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368" y="4243321"/>
            <a:ext cx="4712260" cy="263415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980151E-AA22-03DD-DDD1-AF5B48BB96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8244" y="1357505"/>
            <a:ext cx="4376726" cy="244659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5FB6071-8CF8-714A-DEE5-4B0C9F644A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1368" y="1348363"/>
            <a:ext cx="4418581" cy="244659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7DA3186-A50A-B266-C7B2-9F5A00EEF21F}"/>
              </a:ext>
            </a:extLst>
          </p:cNvPr>
          <p:cNvSpPr txBox="1"/>
          <p:nvPr/>
        </p:nvSpPr>
        <p:spPr>
          <a:xfrm>
            <a:off x="587501" y="988173"/>
            <a:ext cx="114528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/>
              <a:t>Original registered</a:t>
            </a:r>
            <a:r>
              <a:rPr lang="en-US"/>
              <a:t> deaths, only				Misclassification-adjusted death data of GBD 2019</a:t>
            </a:r>
            <a:endParaRPr lang="en-CH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287D97B-AEB2-7007-2D80-5A7B86CD0A3A}"/>
              </a:ext>
            </a:extLst>
          </p:cNvPr>
          <p:cNvSpPr txBox="1"/>
          <p:nvPr/>
        </p:nvSpPr>
        <p:spPr>
          <a:xfrm>
            <a:off x="247952" y="3846178"/>
            <a:ext cx="119440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Original registered deaths + Adjusted GBD 2019 			</a:t>
            </a:r>
            <a:endParaRPr lang="en-CH">
              <a:solidFill>
                <a:srgbClr val="C0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DFFB27-45F6-EE83-7EBB-D157A586717E}"/>
              </a:ext>
            </a:extLst>
          </p:cNvPr>
          <p:cNvSpPr txBox="1"/>
          <p:nvPr/>
        </p:nvSpPr>
        <p:spPr>
          <a:xfrm>
            <a:off x="123063" y="1607649"/>
            <a:ext cx="5920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300</a:t>
            </a:r>
            <a:endParaRPr lang="en-CH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1E8C5B-9002-0354-1878-A34E9995820E}"/>
              </a:ext>
            </a:extLst>
          </p:cNvPr>
          <p:cNvSpPr txBox="1"/>
          <p:nvPr/>
        </p:nvSpPr>
        <p:spPr>
          <a:xfrm>
            <a:off x="2598" y="4459568"/>
            <a:ext cx="5920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350</a:t>
            </a:r>
            <a:endParaRPr lang="en-CH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CFCABB-ADBD-4DF9-8A69-604A44E19DF6}"/>
              </a:ext>
            </a:extLst>
          </p:cNvPr>
          <p:cNvSpPr txBox="1"/>
          <p:nvPr/>
        </p:nvSpPr>
        <p:spPr>
          <a:xfrm>
            <a:off x="6633519" y="1569289"/>
            <a:ext cx="5920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350</a:t>
            </a:r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054666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3176-701D-400D-AD07-5EC591B16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274638"/>
            <a:ext cx="11163300" cy="859548"/>
          </a:xfrm>
        </p:spPr>
        <p:txBody>
          <a:bodyPr>
            <a:normAutofit/>
          </a:bodyPr>
          <a:lstStyle/>
          <a:p>
            <a:r>
              <a:rPr lang="en-US" sz="3600">
                <a:latin typeface="Arial" panose="020B0604020202020204" pitchFamily="34" charset="0"/>
                <a:cs typeface="Arial" panose="020B0604020202020204" pitchFamily="34" charset="0"/>
              </a:rPr>
              <a:t>Interpretation</a:t>
            </a:r>
            <a:endParaRPr lang="en-CH" sz="3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75AA5C-D77C-60A5-5041-98E0700531E6}"/>
              </a:ext>
            </a:extLst>
          </p:cNvPr>
          <p:cNvSpPr txBox="1"/>
          <p:nvPr/>
        </p:nvSpPr>
        <p:spPr>
          <a:xfrm>
            <a:off x="279400" y="1134186"/>
            <a:ext cx="11557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CSAVR gave </a:t>
            </a:r>
            <a:r>
              <a:rPr lang="en-US" b="1" dirty="0"/>
              <a:t>similar current PLHIV </a:t>
            </a:r>
            <a:r>
              <a:rPr lang="en-US" dirty="0"/>
              <a:t>estimates, and cascades, but </a:t>
            </a:r>
            <a:r>
              <a:rPr lang="en-US" b="1" dirty="0"/>
              <a:t>later epidemic start </a:t>
            </a:r>
            <a:r>
              <a:rPr lang="en-US" dirty="0"/>
              <a:t>than EPP </a:t>
            </a:r>
            <a:br>
              <a:rPr lang="en-US" dirty="0"/>
            </a:br>
            <a:r>
              <a:rPr lang="en-US" dirty="0"/>
              <a:t>for most countries -- even when inputting deaths </a:t>
            </a:r>
            <a:r>
              <a:rPr lang="en-US" b="1" dirty="0"/>
              <a:t>misclassified to other causes to</a:t>
            </a:r>
            <a:r>
              <a:rPr lang="en-US" dirty="0"/>
              <a:t> CSAVR.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Trinidad, where EPP missed all KPs, CSAVR gives a higher epidemic.</a:t>
            </a:r>
          </a:p>
          <a:p>
            <a:endParaRPr lang="en-US" dirty="0"/>
          </a:p>
          <a:p>
            <a:r>
              <a:rPr lang="en-US" dirty="0"/>
              <a:t>Possible reasons for different epidemic start: 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HIV/AIDS </a:t>
            </a:r>
            <a:r>
              <a:rPr lang="en-US" b="1" dirty="0">
                <a:sym typeface="Wingdings" panose="05000000000000000000" pitchFamily="2" charset="2"/>
              </a:rPr>
              <a:t>death reports incomplete and/or misclassified </a:t>
            </a:r>
            <a:r>
              <a:rPr lang="en-US" dirty="0">
                <a:sym typeface="Wingdings" panose="05000000000000000000" pitchFamily="2" charset="2"/>
              </a:rPr>
              <a:t>as other causes, especially pre-2000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 CSAVR may under-estimate early incidence – and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compensate with a longer (too) sustained increase.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CSAVR fits AIDS deaths </a:t>
            </a:r>
            <a:r>
              <a:rPr lang="en-US">
                <a:sym typeface="Wingdings" panose="05000000000000000000" pitchFamily="2" charset="2"/>
              </a:rPr>
              <a:t>using Spectrum/AIM’s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assumed excess (=AIDS </a:t>
            </a:r>
            <a:r>
              <a:rPr lang="en-US">
                <a:sym typeface="Wingdings" panose="05000000000000000000" pitchFamily="2" charset="2"/>
              </a:rPr>
              <a:t>+ HIV-associated </a:t>
            </a:r>
            <a:br>
              <a:rPr lang="en-US">
                <a:sym typeface="Wingdings" panose="05000000000000000000" pitchFamily="2" charset="2"/>
              </a:rPr>
            </a:br>
            <a:r>
              <a:rPr lang="en-US">
                <a:sym typeface="Wingdings" panose="05000000000000000000" pitchFamily="2" charset="2"/>
              </a:rPr>
              <a:t>non-AIDS </a:t>
            </a:r>
            <a:r>
              <a:rPr lang="en-US" dirty="0">
                <a:sym typeface="Wingdings" panose="05000000000000000000" pitchFamily="2" charset="2"/>
              </a:rPr>
              <a:t>excess) </a:t>
            </a:r>
            <a:r>
              <a:rPr lang="en-US">
                <a:sym typeface="Wingdings" panose="05000000000000000000" pitchFamily="2" charset="2"/>
              </a:rPr>
              <a:t>death rates.</a:t>
            </a:r>
            <a:br>
              <a:rPr lang="en-US" dirty="0">
                <a:sym typeface="Wingdings" panose="05000000000000000000" pitchFamily="2" charset="2"/>
              </a:rPr>
            </a:br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Early sentinel surveillance (prevalence) </a:t>
            </a:r>
            <a:r>
              <a:rPr lang="en-US" b="1" dirty="0">
                <a:sym typeface="Wingdings" panose="05000000000000000000" pitchFamily="2" charset="2"/>
              </a:rPr>
              <a:t>over-</a:t>
            </a:r>
            <a:br>
              <a:rPr lang="en-US" b="1" dirty="0">
                <a:sym typeface="Wingdings" panose="05000000000000000000" pitchFamily="2" charset="2"/>
              </a:rPr>
            </a:br>
            <a:r>
              <a:rPr lang="en-US" b="1" dirty="0">
                <a:sym typeface="Wingdings" panose="05000000000000000000" pitchFamily="2" charset="2"/>
              </a:rPr>
              <a:t>sampled high-risk locations </a:t>
            </a:r>
            <a:br>
              <a:rPr lang="en-US" b="1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 EPP peaks too early?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Such peaks are typically not estimated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by more refined dynamic transmission models,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like </a:t>
            </a:r>
            <a:r>
              <a:rPr lang="en-US" i="1" dirty="0">
                <a:sym typeface="Wingdings" panose="05000000000000000000" pitchFamily="2" charset="2"/>
              </a:rPr>
              <a:t>Goals or Optima</a:t>
            </a:r>
            <a:r>
              <a:rPr lang="en-US" dirty="0">
                <a:sym typeface="Wingdings" panose="05000000000000000000" pitchFamily="2" charset="2"/>
              </a:rPr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9D7D56-F5D8-F8C5-A330-D6E4DF8268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429000"/>
            <a:ext cx="6073687" cy="3429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030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3176-701D-400D-AD07-5EC591B16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122238"/>
            <a:ext cx="11163300" cy="68040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Criteria for selecting EPP or CSAVR</a:t>
            </a:r>
            <a:endParaRPr lang="en-CH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75AA5C-D77C-60A5-5041-98E0700531E6}"/>
              </a:ext>
            </a:extLst>
          </p:cNvPr>
          <p:cNvSpPr txBox="1"/>
          <p:nvPr/>
        </p:nvSpPr>
        <p:spPr>
          <a:xfrm>
            <a:off x="419100" y="923042"/>
            <a:ext cx="11569700" cy="5657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ym typeface="Wingdings" panose="05000000000000000000" pitchFamily="2" charset="2"/>
              </a:rPr>
              <a:t>Quality and representativeness of input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EPP: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surveillance prevalence data, for ANC &amp; Key Populations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early </a:t>
            </a:r>
            <a:r>
              <a:rPr lang="en-US" i="1" dirty="0">
                <a:sym typeface="Wingdings" panose="05000000000000000000" pitchFamily="2" charset="2"/>
              </a:rPr>
              <a:t>and </a:t>
            </a:r>
            <a:r>
              <a:rPr lang="en-US" dirty="0">
                <a:sym typeface="Wingdings" panose="05000000000000000000" pitchFamily="2" charset="2"/>
              </a:rPr>
              <a:t>recent; representative and comparable over time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complete Census-level routine ANC testing data for recent years.</a:t>
            </a:r>
            <a:br>
              <a:rPr lang="en-US" dirty="0">
                <a:sym typeface="Wingdings" panose="05000000000000000000" pitchFamily="2" charset="2"/>
              </a:rPr>
            </a:br>
            <a:endParaRPr lang="en-US" dirty="0"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CSAVR: complete vital registration, with quality cause-of death-coding (IHME groups 2A/B) --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including early in the HIV epidemic.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i="1" dirty="0">
                <a:sym typeface="Wingdings" panose="05000000000000000000" pitchFamily="2" charset="2"/>
              </a:rPr>
              <a:t>Not</a:t>
            </a:r>
            <a:r>
              <a:rPr lang="en-US" dirty="0">
                <a:sym typeface="Wingdings" panose="05000000000000000000" pitchFamily="2" charset="2"/>
              </a:rPr>
              <a:t> program-reported deaths within the cohort of patients on ART!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Those miss the many AIDS deaths among people not yet diagnosed…</a:t>
            </a:r>
            <a:br>
              <a:rPr lang="en-US" dirty="0">
                <a:sym typeface="Wingdings" panose="05000000000000000000" pitchFamily="2" charset="2"/>
              </a:rPr>
            </a:br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Do estimation </a:t>
            </a:r>
            <a:r>
              <a:rPr lang="en-US" b="1" dirty="0">
                <a:sym typeface="Wingdings" panose="05000000000000000000" pitchFamily="2" charset="2"/>
              </a:rPr>
              <a:t>results make sense</a:t>
            </a:r>
            <a:r>
              <a:rPr lang="en-US" dirty="0">
                <a:sym typeface="Wingdings" panose="05000000000000000000" pitchFamily="2" charset="2"/>
              </a:rPr>
              <a:t>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PLHIV &gt; program-reported KOS &amp; ART – adults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Plausible scale-up in ART and PMTCT coverage over time (no peaks with subsequent dips)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If CSAVR, consistent with any good-quality ANC prevalence data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(i.e., a Fertility Local Adjustment Factor close to 1, at least within 0.5-2.5)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>
              <a:spcAft>
                <a:spcPts val="20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Choose the final model by appropriateness of input data &amp; plausibility of results, not by historic precedents!</a:t>
            </a:r>
          </a:p>
          <a:p>
            <a:pPr>
              <a:spcAft>
                <a:spcPts val="200"/>
              </a:spcAft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Nevertheless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large differences from last year‘s estimates, or between EPP and CSAVR, </a:t>
            </a: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inspire scrutiny and warrant explanation for the direction and magnitude of difference.</a:t>
            </a:r>
            <a:endParaRPr lang="en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5552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080A27A-B45C-407A-8CCF-D944529C2B3F}"/>
              </a:ext>
            </a:extLst>
          </p:cNvPr>
          <p:cNvSpPr txBox="1"/>
          <p:nvPr/>
        </p:nvSpPr>
        <p:spPr>
          <a:xfrm>
            <a:off x="623454" y="1147232"/>
            <a:ext cx="11136748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UNAIDS recommends CSAVR for countries with medium or good quality and completeness of  Cause of Deaths data: IHME groups 2A and 2B, but not group 2C.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IHME c</a:t>
            </a:r>
            <a:r>
              <a:rPr lang="en-GB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ountry</a:t>
            </a: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groups: Section 2.3 of the supplementary material (page 5) and depicted in Figure S1 on page 6 of: </a:t>
            </a:r>
            <a:r>
              <a:rPr lang="en-GB" sz="16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  <a:hlinkClick r:id="rId3"/>
              </a:rPr>
              <a:t>https://www.thelancet.com/cms/10.1016/S2352-3018(21)00152-1/attachment/7371c03e-887f-4e26-a718-bae190b81c2f/mmc1.pdf</a:t>
            </a:r>
            <a:endParaRPr lang="en-CH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Examples, Middle East &amp; North Africa region:</a:t>
            </a:r>
          </a:p>
        </p:txBody>
      </p:sp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AA11C207-3A16-0ACB-D838-522BB92776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45934"/>
              </p:ext>
            </p:extLst>
          </p:nvPr>
        </p:nvGraphicFramePr>
        <p:xfrm>
          <a:off x="727112" y="3429000"/>
          <a:ext cx="11258943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829">
                  <a:extLst>
                    <a:ext uri="{9D8B030D-6E8A-4147-A177-3AD203B41FA5}">
                      <a16:colId xmlns:a16="http://schemas.microsoft.com/office/drawing/2014/main" val="1818171197"/>
                    </a:ext>
                  </a:extLst>
                </a:gridCol>
                <a:gridCol w="1445740">
                  <a:extLst>
                    <a:ext uri="{9D8B030D-6E8A-4147-A177-3AD203B41FA5}">
                      <a16:colId xmlns:a16="http://schemas.microsoft.com/office/drawing/2014/main" val="4076683144"/>
                    </a:ext>
                  </a:extLst>
                </a:gridCol>
                <a:gridCol w="2384854">
                  <a:extLst>
                    <a:ext uri="{9D8B030D-6E8A-4147-A177-3AD203B41FA5}">
                      <a16:colId xmlns:a16="http://schemas.microsoft.com/office/drawing/2014/main" val="3515598944"/>
                    </a:ext>
                  </a:extLst>
                </a:gridCol>
                <a:gridCol w="2922230">
                  <a:extLst>
                    <a:ext uri="{9D8B030D-6E8A-4147-A177-3AD203B41FA5}">
                      <a16:colId xmlns:a16="http://schemas.microsoft.com/office/drawing/2014/main" val="3962964181"/>
                    </a:ext>
                  </a:extLst>
                </a:gridCol>
                <a:gridCol w="2273359">
                  <a:extLst>
                    <a:ext uri="{9D8B030D-6E8A-4147-A177-3AD203B41FA5}">
                      <a16:colId xmlns:a16="http://schemas.microsoft.com/office/drawing/2014/main" val="896582211"/>
                    </a:ext>
                  </a:extLst>
                </a:gridCol>
                <a:gridCol w="1056931">
                  <a:extLst>
                    <a:ext uri="{9D8B030D-6E8A-4147-A177-3AD203B41FA5}">
                      <a16:colId xmlns:a16="http://schemas.microsoft.com/office/drawing/2014/main" val="303323847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/>
                        <a:t>2A</a:t>
                      </a:r>
                      <a:endParaRPr lang="en-CH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/>
                        <a:t>1B or 2B</a:t>
                      </a:r>
                      <a:endParaRPr lang="en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CH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/>
                        <a:t>2C</a:t>
                      </a:r>
                      <a:endParaRPr lang="en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059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H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i="1"/>
                        <a:t>2022 Spectrum model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2022 Spectrum model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/>
                        <a:t>2022 Spectrum model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409452"/>
                  </a:ext>
                </a:extLst>
              </a:tr>
              <a:tr h="539990">
                <a:tc>
                  <a:txBody>
                    <a:bodyPr/>
                    <a:lstStyle/>
                    <a:p>
                      <a:r>
                        <a:rPr lang="en-US"/>
                        <a:t>Kuwait</a:t>
                      </a:r>
                      <a:endParaRPr lang="en-CH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CSAVR</a:t>
                      </a:r>
                      <a:endParaRPr lang="en-CH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BHR, EGY, IRQ, JOR, OMN, QAT, SAU, SYR</a:t>
                      </a:r>
                      <a:endParaRPr lang="en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CSAVR</a:t>
                      </a:r>
                      <a:endParaRPr lang="en-CH" i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C00000"/>
                          </a:solidFill>
                        </a:rPr>
                        <a:t>DZA, LBN, LBY, ARE, YEM</a:t>
                      </a:r>
                      <a:endParaRPr lang="en-CH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CSAVR</a:t>
                      </a:r>
                      <a:endParaRPr lang="en-CH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87348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Djibouti</a:t>
                      </a:r>
                      <a:endParaRPr lang="en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/>
                        <a:t>EPP-Conc.</a:t>
                      </a:r>
                      <a:endParaRPr lang="en-CH" i="1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SOM, SDN</a:t>
                      </a:r>
                      <a:endParaRPr lang="en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i="1"/>
                        <a:t>EPP-Conc.</a:t>
                      </a:r>
                      <a:endParaRPr lang="en-CH" i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MAR,</a:t>
                      </a:r>
                      <a:r>
                        <a:rPr lang="en-US" dirty="0"/>
                        <a:t> TUN</a:t>
                      </a:r>
                      <a:endParaRPr lang="en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EPP-Conc.</a:t>
                      </a:r>
                      <a:endParaRPr lang="en-CH" dirty="0">
                        <a:solidFill>
                          <a:schemeClr val="tx1"/>
                        </a:solidFill>
                      </a:endParaRPr>
                    </a:p>
                    <a:p>
                      <a:endParaRPr lang="en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12667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3ACC034-2E68-13FA-68D1-6CA9E5DB5905}"/>
              </a:ext>
            </a:extLst>
          </p:cNvPr>
          <p:cNvSpPr txBox="1"/>
          <p:nvPr/>
        </p:nvSpPr>
        <p:spPr>
          <a:xfrm>
            <a:off x="527626" y="339965"/>
            <a:ext cx="1027992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ea typeface="+mj-ea"/>
                <a:cs typeface="Arial" panose="020B0604020202020204" pitchFamily="34" charset="0"/>
              </a:rPr>
              <a:t>Who may use CSAVR? Quality of death data</a:t>
            </a:r>
            <a:endParaRPr lang="en-CH" sz="3200" b="1" dirty="0">
              <a:solidFill>
                <a:schemeClr val="accent2"/>
              </a:solidFill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795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8255000"/>
    </mc:Choice>
    <mc:Fallback>
      <p:transition advTm="8255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BC649AD-17A2-68C9-1CDF-6D2D37B5BF1F}"/>
              </a:ext>
            </a:extLst>
          </p:cNvPr>
          <p:cNvSpPr txBox="1"/>
          <p:nvPr/>
        </p:nvSpPr>
        <p:spPr>
          <a:xfrm>
            <a:off x="419100" y="1136414"/>
            <a:ext cx="113071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en-CH" sz="18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E1DB1D6F-014D-4334-C330-C902A0FBA8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081580"/>
              </p:ext>
            </p:extLst>
          </p:nvPr>
        </p:nvGraphicFramePr>
        <p:xfrm>
          <a:off x="224007" y="949960"/>
          <a:ext cx="11754633" cy="428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113">
                  <a:extLst>
                    <a:ext uri="{9D8B030D-6E8A-4147-A177-3AD203B41FA5}">
                      <a16:colId xmlns:a16="http://schemas.microsoft.com/office/drawing/2014/main" val="965734083"/>
                    </a:ext>
                  </a:extLst>
                </a:gridCol>
                <a:gridCol w="1730010">
                  <a:extLst>
                    <a:ext uri="{9D8B030D-6E8A-4147-A177-3AD203B41FA5}">
                      <a16:colId xmlns:a16="http://schemas.microsoft.com/office/drawing/2014/main" val="3068325170"/>
                    </a:ext>
                  </a:extLst>
                </a:gridCol>
                <a:gridCol w="885409">
                  <a:extLst>
                    <a:ext uri="{9D8B030D-6E8A-4147-A177-3AD203B41FA5}">
                      <a16:colId xmlns:a16="http://schemas.microsoft.com/office/drawing/2014/main" val="691573041"/>
                    </a:ext>
                  </a:extLst>
                </a:gridCol>
                <a:gridCol w="1231136">
                  <a:extLst>
                    <a:ext uri="{9D8B030D-6E8A-4147-A177-3AD203B41FA5}">
                      <a16:colId xmlns:a16="http://schemas.microsoft.com/office/drawing/2014/main" val="4003549529"/>
                    </a:ext>
                  </a:extLst>
                </a:gridCol>
                <a:gridCol w="893541">
                  <a:extLst>
                    <a:ext uri="{9D8B030D-6E8A-4147-A177-3AD203B41FA5}">
                      <a16:colId xmlns:a16="http://schemas.microsoft.com/office/drawing/2014/main" val="1834861359"/>
                    </a:ext>
                  </a:extLst>
                </a:gridCol>
                <a:gridCol w="5643424">
                  <a:extLst>
                    <a:ext uri="{9D8B030D-6E8A-4147-A177-3AD203B41FA5}">
                      <a16:colId xmlns:a16="http://schemas.microsoft.com/office/drawing/2014/main" val="22296294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Country</a:t>
                      </a:r>
                      <a:endParaRPr lang="en-CH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Cause-of-Death quality*</a:t>
                      </a:r>
                      <a:endParaRPr lang="en-CH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final</a:t>
                      </a:r>
                      <a:endParaRPr lang="en-CH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Trian-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gulation</a:t>
                      </a:r>
                      <a:endParaRPr lang="en-CH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final</a:t>
                      </a:r>
                      <a:endParaRPr lang="en-CH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Reason for 2023 selection / UNAIDS recommendation</a:t>
                      </a:r>
                      <a:endParaRPr lang="en-CH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6293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Trinidad</a:t>
                      </a:r>
                      <a:endParaRPr lang="en-CH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2A</a:t>
                      </a:r>
                      <a:endParaRPr lang="en-CH" sz="1400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EPP</a:t>
                      </a:r>
                      <a:endParaRPr lang="en-CH" sz="1400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CSAVR</a:t>
                      </a:r>
                      <a:endParaRPr lang="en-CH" sz="14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CSAVR?</a:t>
                      </a:r>
                      <a:endParaRPr lang="en-CH" sz="14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EPP misses Key Populations </a:t>
                      </a:r>
                      <a:br>
                        <a:rPr lang="en-US" sz="14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i="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40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CSAVR gives a larger epidemic</a:t>
                      </a:r>
                      <a:endParaRPr lang="en-CH" sz="14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4171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Jamaica</a:t>
                      </a:r>
                      <a:endParaRPr lang="en-CH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2A</a:t>
                      </a:r>
                      <a:endParaRPr lang="en-CH" sz="1400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EPP</a:t>
                      </a:r>
                      <a:endParaRPr lang="en-CH" sz="1400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CSAVR</a:t>
                      </a:r>
                      <a:endParaRPr lang="en-CH" sz="14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EPP</a:t>
                      </a:r>
                      <a:endParaRPr lang="en-CH" sz="14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H" sz="14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89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</a:t>
                      </a:r>
                      <a:endParaRPr lang="en-CH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2B</a:t>
                      </a:r>
                      <a:endParaRPr lang="en-CH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EPP</a:t>
                      </a:r>
                      <a:endParaRPr lang="en-CH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CSAVR</a:t>
                      </a:r>
                      <a:endParaRPr lang="en-CH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EPP</a:t>
                      </a:r>
                      <a:endParaRPr lang="en-CH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Pilot of CSAVR-KP model (new to-be, for 2024+)</a:t>
                      </a:r>
                      <a:endParaRPr lang="en-CH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7323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Morocco</a:t>
                      </a:r>
                      <a:endParaRPr lang="en-CH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2C</a:t>
                      </a:r>
                      <a:endParaRPr lang="en-CH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EPP</a:t>
                      </a:r>
                      <a:endParaRPr lang="en-CH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CSAVR</a:t>
                      </a:r>
                      <a:endParaRPr lang="en-CH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EPP</a:t>
                      </a:r>
                      <a:endParaRPr lang="en-CH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AIDS deaths input to CSAVR likely incomplete.</a:t>
                      </a:r>
                      <a:endParaRPr lang="en-CH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4146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Cambodia</a:t>
                      </a:r>
                      <a:endParaRPr lang="en-CH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1A</a:t>
                      </a:r>
                      <a:endParaRPr lang="en-CH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AEM</a:t>
                      </a:r>
                      <a:endParaRPr lang="en-CH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CSAVR</a:t>
                      </a:r>
                      <a:endParaRPr lang="en-CH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AEM</a:t>
                      </a:r>
                      <a:endParaRPr lang="en-CH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AIDS death data (only all-cause, ART cohort)</a:t>
                      </a:r>
                      <a:endParaRPr lang="en-CH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2717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Kazakhstan</a:t>
                      </a:r>
                      <a:endParaRPr lang="en-CH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2A</a:t>
                      </a:r>
                      <a:endParaRPr lang="en-CH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CSAVR</a:t>
                      </a:r>
                      <a:endParaRPr lang="en-CH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EPP</a:t>
                      </a:r>
                      <a:endParaRPr lang="en-CH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EPP?</a:t>
                      </a:r>
                      <a:endParaRPr lang="en-CH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Optima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model (NSP scenario analysis for Global Fund) suggested a flatter epidemic than 2022 CSAVR</a:t>
                      </a:r>
                      <a:endParaRPr lang="en-CH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4595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Uruguay</a:t>
                      </a:r>
                      <a:endParaRPr lang="en-CH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2A</a:t>
                      </a:r>
                      <a:endParaRPr lang="en-CH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EPP</a:t>
                      </a:r>
                      <a:endParaRPr lang="en-CH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2023: + CSAVR</a:t>
                      </a:r>
                      <a:endParaRPr lang="en-CH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CSAVR?</a:t>
                      </a:r>
                      <a:endParaRPr lang="en-CH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EPP 2023 draft gave lowish F-to-M ratio and &gt;100% PMTCT and pediatric ART coverage</a:t>
                      </a:r>
                      <a:endParaRPr lang="en-CH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064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Paraguay</a:t>
                      </a:r>
                      <a:endParaRPr lang="en-CH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2B</a:t>
                      </a:r>
                      <a:endParaRPr lang="en-CH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EPP</a:t>
                      </a:r>
                      <a:endParaRPr lang="en-CH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2023: + CSAVR</a:t>
                      </a:r>
                      <a:endParaRPr lang="en-CH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EPP</a:t>
                      </a:r>
                      <a:endParaRPr lang="en-CH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Knowledge-of-Status program reports above EPP-estimated PLHIV. CSAVR confirmed this problem resides in the program data, not in the estimate.</a:t>
                      </a:r>
                      <a:endParaRPr lang="en-CH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1309095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EA44161C-4896-8160-54A6-38FD01F22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007" y="74138"/>
            <a:ext cx="11358393" cy="700722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Model selection recommended for 2023</a:t>
            </a:r>
            <a:endParaRPr lang="en-CH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429094-6C0D-3F62-F834-F646496CE014}"/>
              </a:ext>
            </a:extLst>
          </p:cNvPr>
          <p:cNvSpPr txBox="1"/>
          <p:nvPr/>
        </p:nvSpPr>
        <p:spPr>
          <a:xfrm>
            <a:off x="224007" y="5449334"/>
            <a:ext cx="1183591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UNAIDS recommends CSAVR for countries with medium or good quality and completeness of  Cause of Deaths data, 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that is, IHME groups 2A and 2B, but not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group 2C.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* IHME c</a:t>
            </a:r>
            <a:r>
              <a:rPr lang="en-GB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ountry</a:t>
            </a: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groups: Section 2.3 of the supplementary material (page 5) and depicted in Figure S1 on page 6 of</a:t>
            </a:r>
            <a:r>
              <a:rPr lang="en-GB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: </a:t>
            </a:r>
            <a:r>
              <a:rPr lang="en-GB" sz="16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  <a:hlinkClick r:id="rId3"/>
              </a:rPr>
              <a:t>https://www.thelancet.com/cms/10.1016/S2352-3018(21)00152-1/attachment/7371c03e-887f-4e26-a718-bae190b81c2f</a:t>
            </a:r>
            <a:r>
              <a:rPr lang="en-GB" sz="18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  <a:hlinkClick r:id="rId3"/>
              </a:rPr>
              <a:t>/mmc1.pdf</a:t>
            </a:r>
            <a:endParaRPr lang="en-CH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4028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080A27A-B45C-407A-8CCF-D944529C2B3F}"/>
              </a:ext>
            </a:extLst>
          </p:cNvPr>
          <p:cNvSpPr txBox="1"/>
          <p:nvPr/>
        </p:nvSpPr>
        <p:spPr>
          <a:xfrm>
            <a:off x="623454" y="1147232"/>
            <a:ext cx="11136748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UNAIDS recommends CSAVR for countries with medium or good quality and completeness of  Cause of Deaths data: IHME groups 2A and 2B, but not group 2C.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IHME c</a:t>
            </a:r>
            <a:r>
              <a:rPr lang="en-GB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ountry</a:t>
            </a: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groups: Section 2.3 of the supplementary material (page 5) and depicted in Figure S1 on page 6 of: </a:t>
            </a:r>
            <a:r>
              <a:rPr lang="en-GB" sz="16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  <a:hlinkClick r:id="rId3"/>
              </a:rPr>
              <a:t>https://www.thelancet.com/cms/10.1016/S2352-3018(21)00152-1/attachment/7371c03e-887f-4e26-a718-bae190b81c2f/mmc1.pdf</a:t>
            </a:r>
            <a:endParaRPr lang="en-CH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Examples, Caribbean region:</a:t>
            </a:r>
          </a:p>
        </p:txBody>
      </p:sp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AA11C207-3A16-0ACB-D838-522BB92776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50906"/>
              </p:ext>
            </p:extLst>
          </p:nvPr>
        </p:nvGraphicFramePr>
        <p:xfrm>
          <a:off x="623454" y="3221490"/>
          <a:ext cx="11308371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4919">
                  <a:extLst>
                    <a:ext uri="{9D8B030D-6E8A-4147-A177-3AD203B41FA5}">
                      <a16:colId xmlns:a16="http://schemas.microsoft.com/office/drawing/2014/main" val="1818171197"/>
                    </a:ext>
                  </a:extLst>
                </a:gridCol>
                <a:gridCol w="1633243">
                  <a:extLst>
                    <a:ext uri="{9D8B030D-6E8A-4147-A177-3AD203B41FA5}">
                      <a16:colId xmlns:a16="http://schemas.microsoft.com/office/drawing/2014/main" val="4076683144"/>
                    </a:ext>
                  </a:extLst>
                </a:gridCol>
                <a:gridCol w="1174984">
                  <a:extLst>
                    <a:ext uri="{9D8B030D-6E8A-4147-A177-3AD203B41FA5}">
                      <a16:colId xmlns:a16="http://schemas.microsoft.com/office/drawing/2014/main" val="3515598944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1061564399"/>
                    </a:ext>
                  </a:extLst>
                </a:gridCol>
                <a:gridCol w="1767402">
                  <a:extLst>
                    <a:ext uri="{9D8B030D-6E8A-4147-A177-3AD203B41FA5}">
                      <a16:colId xmlns:a16="http://schemas.microsoft.com/office/drawing/2014/main" val="2471171880"/>
                    </a:ext>
                  </a:extLst>
                </a:gridCol>
                <a:gridCol w="1315591">
                  <a:extLst>
                    <a:ext uri="{9D8B030D-6E8A-4147-A177-3AD203B41FA5}">
                      <a16:colId xmlns:a16="http://schemas.microsoft.com/office/drawing/2014/main" val="896582211"/>
                    </a:ext>
                  </a:extLst>
                </a:gridCol>
                <a:gridCol w="1711432">
                  <a:extLst>
                    <a:ext uri="{9D8B030D-6E8A-4147-A177-3AD203B41FA5}">
                      <a16:colId xmlns:a16="http://schemas.microsoft.com/office/drawing/2014/main" val="3033238472"/>
                    </a:ext>
                  </a:extLst>
                </a:gridCol>
              </a:tblGrid>
              <a:tr h="251885">
                <a:tc gridSpan="2">
                  <a:txBody>
                    <a:bodyPr/>
                    <a:lstStyle/>
                    <a:p>
                      <a:r>
                        <a:rPr lang="en-US"/>
                        <a:t>1A or 2A</a:t>
                      </a:r>
                      <a:endParaRPr lang="en-CH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1B or 2B</a:t>
                      </a:r>
                      <a:endParaRPr lang="en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C00000"/>
                          </a:solidFill>
                        </a:rPr>
                        <a:t>2C</a:t>
                      </a:r>
                      <a:endParaRPr lang="en-CH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/>
                        <a:t>Unclassified</a:t>
                      </a:r>
                      <a:endParaRPr lang="en-CH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059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H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i="1"/>
                        <a:t>2022 Spectrum model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/>
                        <a:t>2019 Spectrum model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/>
                        <a:t>2019 Spectrum model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409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BHS, BRB, BLZ, ATG, GRD, DMA, VCT, CUB</a:t>
                      </a:r>
                      <a:endParaRPr lang="en-CH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CSAVR</a:t>
                      </a:r>
                      <a:endParaRPr lang="en-CH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NA</a:t>
                      </a:r>
                      <a:endParaRPr lang="en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C00000"/>
                          </a:solidFill>
                        </a:rPr>
                        <a:t>Saint Kitts &amp; Nevis</a:t>
                      </a:r>
                      <a:endParaRPr lang="en-CH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CSAVR</a:t>
                      </a:r>
                      <a:endParaRPr lang="en-CH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</a:rPr>
                        <a:t>Saint Lucia</a:t>
                      </a:r>
                      <a:endParaRPr lang="en-CH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chemeClr val="tx1"/>
                          </a:solidFill>
                        </a:rPr>
                        <a:t>CSAVR</a:t>
                      </a:r>
                      <a:endParaRPr lang="en-CH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87348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GUY, JAM, SUR, TTO, DOM</a:t>
                      </a:r>
                      <a:endParaRPr lang="en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/>
                        <a:t>EPP-Conc.</a:t>
                      </a:r>
                      <a:endParaRPr lang="en-CH" i="1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CH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12667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7BC7BB5-625C-628D-3E1B-54C7E9FF8D5A}"/>
              </a:ext>
            </a:extLst>
          </p:cNvPr>
          <p:cNvSpPr txBox="1"/>
          <p:nvPr/>
        </p:nvSpPr>
        <p:spPr>
          <a:xfrm>
            <a:off x="527626" y="339965"/>
            <a:ext cx="1027992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ea typeface="+mj-ea"/>
                <a:cs typeface="Arial" panose="020B0604020202020204" pitchFamily="34" charset="0"/>
              </a:rPr>
              <a:t>Who may use CSAVR? Quality of death data</a:t>
            </a:r>
            <a:endParaRPr lang="en-CH" sz="3200" b="1" dirty="0">
              <a:solidFill>
                <a:schemeClr val="accent2"/>
              </a:solidFill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898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8255000"/>
    </mc:Choice>
    <mc:Fallback>
      <p:transition advTm="825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3176-701D-400D-AD07-5EC591B16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470" y="262837"/>
            <a:ext cx="10972800" cy="1143000"/>
          </a:xfrm>
        </p:spPr>
        <p:txBody>
          <a:bodyPr>
            <a:normAutofit/>
          </a:bodyPr>
          <a:lstStyle/>
          <a:p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Triangulating models: rationale</a:t>
            </a:r>
            <a:endParaRPr lang="en-CH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75AA5C-D77C-60A5-5041-98E0700531E6}"/>
              </a:ext>
            </a:extLst>
          </p:cNvPr>
          <p:cNvSpPr txBox="1"/>
          <p:nvPr/>
        </p:nvSpPr>
        <p:spPr>
          <a:xfrm>
            <a:off x="458470" y="1526099"/>
            <a:ext cx="11275060" cy="5360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Some concentrated epidemic countries have enough years of both surveillance, survey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routine testing data to run both a prevalence-driven (e.g., EPP) and a routine reports-driven model (e.g., CSAVR). 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If capacity allows, run two suitable models alongside, compare the results, 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evaluate and try explain differences and uncertainties. </a:t>
            </a:r>
          </a:p>
          <a:p>
            <a:pPr marL="800100" lvl="1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Overall historic epidemic</a:t>
            </a:r>
          </a:p>
          <a:p>
            <a:pPr marL="800100" lvl="1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F-to-M ratio in incidence and prevalence </a:t>
            </a:r>
            <a:br>
              <a:rPr lang="en-US" sz="2000" dirty="0">
                <a:cs typeface="Arial" panose="020B0604020202020204" pitchFamily="34" charset="0"/>
              </a:rPr>
            </a:br>
            <a:r>
              <a:rPr lang="en-US" sz="2000" dirty="0">
                <a:cs typeface="Arial" panose="020B0604020202020204" pitchFamily="34" charset="0"/>
              </a:rPr>
              <a:t>(e.g. if EPP suggested a low F/M ratio than ART, Knowledge of Status and PMTCT data)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This presentation shows and examples of such triangulations, done in 2022, 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discusses the interpretation.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454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080A27A-B45C-407A-8CCF-D944529C2B3F}"/>
              </a:ext>
            </a:extLst>
          </p:cNvPr>
          <p:cNvSpPr txBox="1"/>
          <p:nvPr/>
        </p:nvSpPr>
        <p:spPr>
          <a:xfrm>
            <a:off x="527626" y="1107302"/>
            <a:ext cx="11136748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UNAIDS recommends CSAVR for countries with medium or good quality and completeness of  Cause of Deaths data: IHME groups 2A and 2B, but not group 2C.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IHME c</a:t>
            </a:r>
            <a:r>
              <a:rPr lang="en-GB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ountry</a:t>
            </a: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groups: Section 2.3 of the supplementary material (page 5) and depicted in Figure S1 on page 6 of: </a:t>
            </a:r>
            <a:r>
              <a:rPr lang="en-GB" sz="16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  <a:hlinkClick r:id="rId3"/>
              </a:rPr>
              <a:t>https://www.thelancet.com/cms/10.1016/S2352-3018(21)00152-1/attachment/7371c03e-887f-4e26-a718-bae190b81c2f/mmc1.pdf</a:t>
            </a:r>
            <a:endParaRPr lang="en-CH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Examples, Latin America region:</a:t>
            </a:r>
          </a:p>
        </p:txBody>
      </p:sp>
      <p:graphicFrame>
        <p:nvGraphicFramePr>
          <p:cNvPr id="9" name="Table 3">
            <a:extLst>
              <a:ext uri="{FF2B5EF4-FFF2-40B4-BE49-F238E27FC236}">
                <a16:creationId xmlns:a16="http://schemas.microsoft.com/office/drawing/2014/main" id="{DA6B0C21-0FD7-7C4A-3A22-1A7231147D3C}"/>
              </a:ext>
            </a:extLst>
          </p:cNvPr>
          <p:cNvGraphicFramePr>
            <a:graphicFrameLocks noGrp="1"/>
          </p:cNvGraphicFramePr>
          <p:nvPr/>
        </p:nvGraphicFramePr>
        <p:xfrm>
          <a:off x="633345" y="3290412"/>
          <a:ext cx="10925310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6105">
                  <a:extLst>
                    <a:ext uri="{9D8B030D-6E8A-4147-A177-3AD203B41FA5}">
                      <a16:colId xmlns:a16="http://schemas.microsoft.com/office/drawing/2014/main" val="1818171197"/>
                    </a:ext>
                  </a:extLst>
                </a:gridCol>
                <a:gridCol w="1743626">
                  <a:extLst>
                    <a:ext uri="{9D8B030D-6E8A-4147-A177-3AD203B41FA5}">
                      <a16:colId xmlns:a16="http://schemas.microsoft.com/office/drawing/2014/main" val="4076683144"/>
                    </a:ext>
                  </a:extLst>
                </a:gridCol>
                <a:gridCol w="1742303">
                  <a:extLst>
                    <a:ext uri="{9D8B030D-6E8A-4147-A177-3AD203B41FA5}">
                      <a16:colId xmlns:a16="http://schemas.microsoft.com/office/drawing/2014/main" val="3515598944"/>
                    </a:ext>
                  </a:extLst>
                </a:gridCol>
                <a:gridCol w="1661672">
                  <a:extLst>
                    <a:ext uri="{9D8B030D-6E8A-4147-A177-3AD203B41FA5}">
                      <a16:colId xmlns:a16="http://schemas.microsoft.com/office/drawing/2014/main" val="3962964181"/>
                    </a:ext>
                  </a:extLst>
                </a:gridCol>
                <a:gridCol w="1404505">
                  <a:extLst>
                    <a:ext uri="{9D8B030D-6E8A-4147-A177-3AD203B41FA5}">
                      <a16:colId xmlns:a16="http://schemas.microsoft.com/office/drawing/2014/main" val="896582211"/>
                    </a:ext>
                  </a:extLst>
                </a:gridCol>
                <a:gridCol w="1827099">
                  <a:extLst>
                    <a:ext uri="{9D8B030D-6E8A-4147-A177-3AD203B41FA5}">
                      <a16:colId xmlns:a16="http://schemas.microsoft.com/office/drawing/2014/main" val="303323847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/>
                        <a:t>2A</a:t>
                      </a:r>
                      <a:endParaRPr lang="en-CH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/>
                        <a:t>2B</a:t>
                      </a:r>
                      <a:endParaRPr lang="en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CH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/>
                        <a:t>2C</a:t>
                      </a:r>
                      <a:endParaRPr lang="en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059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H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i="1"/>
                        <a:t>2022 Spectrum model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2022 Spectrum model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/>
                        <a:t>2022 Spectrum model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409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ARG, CHL, CRI</a:t>
                      </a:r>
                      <a:endParaRPr lang="en-CH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CSAVR</a:t>
                      </a:r>
                      <a:endParaRPr lang="en-CH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SLV</a:t>
                      </a:r>
                      <a:endParaRPr lang="en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CSAVR</a:t>
                      </a:r>
                      <a:endParaRPr lang="en-CH" i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</a:rPr>
                        <a:t>Bolivia</a:t>
                      </a:r>
                      <a:endParaRPr lang="en-CH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</a:rPr>
                        <a:t>EPP-Conc.</a:t>
                      </a:r>
                      <a:endParaRPr lang="en-CH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87348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COL,ECU, GTM, URY</a:t>
                      </a:r>
                      <a:endParaRPr lang="en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/>
                        <a:t>EPP-Conc.</a:t>
                      </a:r>
                      <a:endParaRPr lang="en-CH" i="1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HND, NIC, PRY, PER</a:t>
                      </a:r>
                      <a:endParaRPr lang="en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i="1"/>
                        <a:t>EPP-Conc.</a:t>
                      </a:r>
                      <a:endParaRPr lang="en-CH" i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126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BRA</a:t>
                      </a:r>
                      <a:endParaRPr lang="en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/>
                        <a:t>Direct Incidence </a:t>
                      </a:r>
                      <a:br>
                        <a:rPr lang="en-US" i="1"/>
                      </a:br>
                      <a:r>
                        <a:rPr lang="en-US" i="1"/>
                        <a:t>= External model</a:t>
                      </a:r>
                      <a:endParaRPr lang="en-CH" i="1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CH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402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D6B08E3-88AC-1DC1-0DB8-CDEEB9CF6CDF}"/>
              </a:ext>
            </a:extLst>
          </p:cNvPr>
          <p:cNvSpPr txBox="1"/>
          <p:nvPr/>
        </p:nvSpPr>
        <p:spPr>
          <a:xfrm>
            <a:off x="527626" y="339965"/>
            <a:ext cx="1027992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ea typeface="+mj-ea"/>
                <a:cs typeface="Arial" panose="020B0604020202020204" pitchFamily="34" charset="0"/>
              </a:rPr>
              <a:t>Who may use CSAVR? Quality of death data</a:t>
            </a:r>
            <a:endParaRPr lang="en-CH" sz="3200" b="1" dirty="0">
              <a:solidFill>
                <a:schemeClr val="accent2"/>
              </a:solidFill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904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8255000"/>
    </mc:Choice>
    <mc:Fallback>
      <p:transition advTm="8255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3176-701D-400D-AD07-5EC591B16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340" y="274638"/>
            <a:ext cx="11163300" cy="639762"/>
          </a:xfrm>
        </p:spPr>
        <p:txBody>
          <a:bodyPr>
            <a:noAutofit/>
          </a:bodyPr>
          <a:lstStyle/>
          <a:p>
            <a:r>
              <a:rPr lang="en-US" sz="3600">
                <a:latin typeface="Arial" panose="020B0604020202020204" pitchFamily="34" charset="0"/>
                <a:cs typeface="Arial" panose="020B0604020202020204" pitchFamily="34" charset="0"/>
              </a:rPr>
              <a:t>How to run &amp; compare 2 models within Spectrum?</a:t>
            </a:r>
            <a:endParaRPr lang="en-CH" sz="3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75AA5C-D77C-60A5-5041-98E0700531E6}"/>
              </a:ext>
            </a:extLst>
          </p:cNvPr>
          <p:cNvSpPr txBox="1"/>
          <p:nvPr/>
        </p:nvSpPr>
        <p:spPr>
          <a:xfrm>
            <a:off x="474533" y="1104939"/>
            <a:ext cx="11575227" cy="5811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After complete data entry, in an initial ‘master Spectrum file’, first run EPP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US" dirty="0">
                <a:cs typeface="Arial" panose="020B0604020202020204" pitchFamily="34" charset="0"/>
              </a:rPr>
              <a:t>use ‘File -&gt; Save projection as’ to save the file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adding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‘_epp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’ to its name.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Switch the incidence model type to CSAVR, run CSAVR then use </a:t>
            </a:r>
            <a:r>
              <a:rPr lang="en-US" i="1" dirty="0">
                <a:cs typeface="Arial" panose="020B0604020202020204" pitchFamily="34" charset="0"/>
              </a:rPr>
              <a:t>‘File -&gt; Save projection as</a:t>
            </a:r>
            <a:r>
              <a:rPr lang="en-US" dirty="0">
                <a:cs typeface="Arial" panose="020B0604020202020204" pitchFamily="34" charset="0"/>
              </a:rPr>
              <a:t>’ </a:t>
            </a:r>
            <a:br>
              <a:rPr lang="en-US" dirty="0">
                <a:cs typeface="Arial" panose="020B0604020202020204" pitchFamily="34" charset="0"/>
              </a:rPr>
            </a:br>
            <a:r>
              <a:rPr lang="en-US" dirty="0">
                <a:cs typeface="Arial" panose="020B0604020202020204" pitchFamily="34" charset="0"/>
              </a:rPr>
              <a:t>to save the file with a new name ending with </a:t>
            </a:r>
            <a:r>
              <a:rPr lang="en-US" i="1" dirty="0">
                <a:cs typeface="Arial" panose="020B0604020202020204" pitchFamily="34" charset="0"/>
              </a:rPr>
              <a:t>‘_csavr</a:t>
            </a:r>
            <a:r>
              <a:rPr lang="en-US" dirty="0">
                <a:cs typeface="Arial" panose="020B0604020202020204" pitchFamily="34" charset="0"/>
              </a:rPr>
              <a:t>’.</a:t>
            </a:r>
          </a:p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Finish both files with their own respective Local Fertility Adjustment factor – and optionally, for CSAVR, update Knowledge-of-Status numbers to those estimated by CSAVR.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Open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‘_epp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’  and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‘_csavr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’ files alongside, to show Results for both: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graphs with 2 lines, or tables with 2 columns.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Resave (within Spectrum) the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‘_csavr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’ variant as new master version (without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‘_epp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’ or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‘_csavr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’), to indicate this master </a:t>
            </a:r>
            <a:r>
              <a:rPr lang="en-US" dirty="0">
                <a:cs typeface="Arial" panose="020B0604020202020204" pitchFamily="34" charset="0"/>
              </a:rPr>
              <a:t>file includes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both fits.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file, you can switch the incidence model back and forth between EPP and CSAVR.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200"/>
              </a:spcAft>
            </a:pPr>
            <a:r>
              <a:rPr lang="en-US" i="1" dirty="0">
                <a:cs typeface="Arial" panose="020B0604020202020204" pitchFamily="34" charset="0"/>
              </a:rPr>
              <a:t>Repeat this process whenever you change any AIM input data (e.g., ART) or parameter (e.g., progression rates), to avoid double data entry &amp; inconsistencies between EPP and CSAVR inputs.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200"/>
              </a:spcAft>
            </a:pPr>
            <a:r>
              <a:rPr lang="en-US" i="1" dirty="0">
                <a:cs typeface="Arial" panose="020B0604020202020204" pitchFamily="34" charset="0"/>
              </a:rPr>
              <a:t>Do not rename Spectrum files via Windows Explorer: that may mess up EPP fitting display.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862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D128E5E-6908-04EB-0EDE-12E7624BD42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029" t="-17" r="21536" b="44772"/>
          <a:stretch/>
        </p:blipFill>
        <p:spPr>
          <a:xfrm>
            <a:off x="5747658" y="157942"/>
            <a:ext cx="6444342" cy="347274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8913B21-0EB5-A046-E4A8-E77DDF9951C1}"/>
              </a:ext>
            </a:extLst>
          </p:cNvPr>
          <p:cNvSpPr txBox="1"/>
          <p:nvPr/>
        </p:nvSpPr>
        <p:spPr>
          <a:xfrm>
            <a:off x="277823" y="157318"/>
            <a:ext cx="10608582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Requirements for publishing an </a:t>
            </a:r>
            <a:br>
              <a:rPr lang="en-US" sz="2800" b="1" dirty="0">
                <a:solidFill>
                  <a:schemeClr val="accent2"/>
                </a:solidFill>
              </a:rPr>
            </a:br>
            <a:r>
              <a:rPr lang="en-US" sz="2800" b="1" dirty="0">
                <a:solidFill>
                  <a:schemeClr val="accent2"/>
                </a:solidFill>
              </a:rPr>
              <a:t>incidence trend from EPP or CSAVR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17895E-E21E-B08B-C8D0-3860F5349E1B}"/>
              </a:ext>
            </a:extLst>
          </p:cNvPr>
          <p:cNvSpPr txBox="1"/>
          <p:nvPr/>
        </p:nvSpPr>
        <p:spPr>
          <a:xfrm>
            <a:off x="437788" y="1404081"/>
            <a:ext cx="10448617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u="sng" dirty="0"/>
              <a:t>EPP: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</a:t>
            </a:r>
            <a:r>
              <a:rPr lang="en-US" b="1" dirty="0"/>
              <a:t>major key populations </a:t>
            </a:r>
            <a:r>
              <a:rPr lang="en-US" dirty="0"/>
              <a:t>covered!</a:t>
            </a:r>
            <a:br>
              <a:rPr lang="en-US" dirty="0"/>
            </a:br>
            <a:endParaRPr lang="en-US" dirty="0"/>
          </a:p>
          <a:p>
            <a:r>
              <a:rPr lang="en-US" dirty="0"/>
              <a:t>Each key population estimated based on: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</a:t>
            </a:r>
            <a:r>
              <a:rPr lang="en-US" b="1" dirty="0"/>
              <a:t>national population size estimate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 estimate of the % male in each population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 estimate of duration spent in population </a:t>
            </a:r>
            <a:br>
              <a:rPr lang="en-US" dirty="0"/>
            </a:br>
            <a:r>
              <a:rPr lang="en-US" dirty="0"/>
              <a:t>(e.g., years in sex work)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At least </a:t>
            </a:r>
            <a:r>
              <a:rPr lang="en-US" b="1" dirty="0"/>
              <a:t>3 prevalence data points over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r>
              <a:rPr lang="en-US" b="1" u="sng" dirty="0"/>
              <a:t>CSAVR: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D60644-430C-3305-97F9-F28E74EF1EC2}"/>
              </a:ext>
            </a:extLst>
          </p:cNvPr>
          <p:cNvSpPr txBox="1"/>
          <p:nvPr/>
        </p:nvSpPr>
        <p:spPr>
          <a:xfrm>
            <a:off x="437788" y="4543402"/>
            <a:ext cx="1131642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cs typeface="Arial" panose="020B0604020202020204" pitchFamily="34" charset="0"/>
              </a:rPr>
              <a:t>8 years </a:t>
            </a: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of</a:t>
            </a:r>
            <a:r>
              <a:rPr lang="en-US" b="1" dirty="0">
                <a:solidFill>
                  <a:schemeClr val="tx1"/>
                </a:solidFill>
                <a:cs typeface="Arial" panose="020B0604020202020204" pitchFamily="34" charset="0"/>
              </a:rPr>
              <a:t> HIV/AIDS deaths</a:t>
            </a: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 data AND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chemeClr val="tx1"/>
                </a:solidFill>
                <a:cs typeface="Arial" panose="020B0604020202020204" pitchFamily="34" charset="0"/>
              </a:rPr>
              <a:t>8 years </a:t>
            </a: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of </a:t>
            </a:r>
            <a:r>
              <a:rPr lang="en-US" b="1" dirty="0">
                <a:solidFill>
                  <a:schemeClr val="tx1"/>
                </a:solidFill>
                <a:cs typeface="Arial" panose="020B0604020202020204" pitchFamily="34" charset="0"/>
              </a:rPr>
              <a:t>Case diagnoses </a:t>
            </a:r>
            <a:r>
              <a:rPr lang="en-US" dirty="0">
                <a:cs typeface="Arial" panose="020B0604020202020204" pitchFamily="34" charset="0"/>
              </a:rPr>
              <a:t>(within 1990-2022)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Death data classified by IHME as medium or good-quality (groups 2A and 2B)</a:t>
            </a:r>
            <a:br>
              <a:rPr lang="en-US" dirty="0">
                <a:cs typeface="Arial" panose="020B0604020202020204" pitchFamily="34" charset="0"/>
              </a:rPr>
            </a:br>
            <a:endParaRPr lang="en-US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Spectrum file covering the full </a:t>
            </a:r>
            <a:r>
              <a:rPr lang="en-US" i="1" dirty="0">
                <a:cs typeface="Arial" panose="020B0604020202020204" pitchFamily="34" charset="0"/>
              </a:rPr>
              <a:t>‘de facto’ </a:t>
            </a:r>
            <a:r>
              <a:rPr lang="en-US" dirty="0">
                <a:cs typeface="Arial" panose="020B0604020202020204" pitchFamily="34" charset="0"/>
              </a:rPr>
              <a:t>population: all residents including non-nationals.</a:t>
            </a:r>
            <a:endParaRPr lang="en-US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113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BC649AD-17A2-68C9-1CDF-6D2D37B5BF1F}"/>
              </a:ext>
            </a:extLst>
          </p:cNvPr>
          <p:cNvSpPr txBox="1"/>
          <p:nvPr/>
        </p:nvSpPr>
        <p:spPr>
          <a:xfrm>
            <a:off x="419100" y="1136414"/>
            <a:ext cx="113071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en-CH" sz="18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E1DB1D6F-014D-4334-C330-C902A0FBA8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212107"/>
              </p:ext>
            </p:extLst>
          </p:nvPr>
        </p:nvGraphicFramePr>
        <p:xfrm>
          <a:off x="234654" y="1496205"/>
          <a:ext cx="11835424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5602">
                  <a:extLst>
                    <a:ext uri="{9D8B030D-6E8A-4147-A177-3AD203B41FA5}">
                      <a16:colId xmlns:a16="http://schemas.microsoft.com/office/drawing/2014/main" val="965734083"/>
                    </a:ext>
                  </a:extLst>
                </a:gridCol>
                <a:gridCol w="1239956">
                  <a:extLst>
                    <a:ext uri="{9D8B030D-6E8A-4147-A177-3AD203B41FA5}">
                      <a16:colId xmlns:a16="http://schemas.microsoft.com/office/drawing/2014/main" val="3068325170"/>
                    </a:ext>
                  </a:extLst>
                </a:gridCol>
                <a:gridCol w="1177959">
                  <a:extLst>
                    <a:ext uri="{9D8B030D-6E8A-4147-A177-3AD203B41FA5}">
                      <a16:colId xmlns:a16="http://schemas.microsoft.com/office/drawing/2014/main" val="691573041"/>
                    </a:ext>
                  </a:extLst>
                </a:gridCol>
                <a:gridCol w="1384618">
                  <a:extLst>
                    <a:ext uri="{9D8B030D-6E8A-4147-A177-3AD203B41FA5}">
                      <a16:colId xmlns:a16="http://schemas.microsoft.com/office/drawing/2014/main" val="4003549529"/>
                    </a:ext>
                  </a:extLst>
                </a:gridCol>
                <a:gridCol w="5967289">
                  <a:extLst>
                    <a:ext uri="{9D8B030D-6E8A-4147-A177-3AD203B41FA5}">
                      <a16:colId xmlns:a16="http://schemas.microsoft.com/office/drawing/2014/main" val="22296294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Country</a:t>
                      </a:r>
                      <a:endParaRPr lang="en-CH"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model</a:t>
                      </a:r>
                      <a:endParaRPr lang="en-CH"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final</a:t>
                      </a:r>
                      <a:endParaRPr lang="en-CH"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</a:t>
                      </a:r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trian-gulation</a:t>
                      </a:r>
                      <a:endParaRPr lang="en-CH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Motivation for triangulation</a:t>
                      </a:r>
                      <a:endParaRPr lang="en-CH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6293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Trinidad</a:t>
                      </a:r>
                      <a:endParaRPr lang="en-CH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EPP</a:t>
                      </a:r>
                      <a:endParaRPr lang="en-CH" sz="1800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EPP</a:t>
                      </a:r>
                      <a:endParaRPr lang="en-CH" sz="1800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CSAVR</a:t>
                      </a:r>
                      <a:endParaRPr lang="en-CH" sz="18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EPP misses Key Populations </a:t>
                      </a:r>
                      <a:br>
                        <a:rPr lang="en-US" sz="180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800" i="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see if</a:t>
                      </a:r>
                      <a:r>
                        <a:rPr lang="en-US" sz="180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CSAVR gives a larger epidemic</a:t>
                      </a:r>
                      <a:endParaRPr lang="en-CH" sz="18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4171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Jamaica</a:t>
                      </a:r>
                      <a:endParaRPr lang="en-CH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EPP</a:t>
                      </a:r>
                      <a:endParaRPr lang="en-CH" sz="1800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EPP</a:t>
                      </a:r>
                      <a:endParaRPr lang="en-CH" sz="1800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CSAVR</a:t>
                      </a:r>
                      <a:endParaRPr lang="en-CH" sz="18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Uncertain about 2021 EPP results</a:t>
                      </a:r>
                      <a:endParaRPr lang="en-CH" sz="18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89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Peru, Morocco</a:t>
                      </a:r>
                      <a:endParaRPr lang="en-CH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EPP</a:t>
                      </a:r>
                      <a:endParaRPr lang="en-CH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EPP</a:t>
                      </a:r>
                      <a:endParaRPr lang="en-CH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CSAVR</a:t>
                      </a:r>
                      <a:endParaRPr lang="en-CH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Pilot of CSAVR-KP model (new to-be, for 2024+)</a:t>
                      </a:r>
                      <a:endParaRPr lang="en-CH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7323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Cambodia</a:t>
                      </a:r>
                      <a:endParaRPr lang="en-CH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AEM</a:t>
                      </a:r>
                      <a:endParaRPr lang="en-CH"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AEM</a:t>
                      </a:r>
                      <a:endParaRPr lang="en-CH"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CSAVR</a:t>
                      </a:r>
                      <a:endParaRPr lang="en-CH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H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2717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Kazakhstan</a:t>
                      </a:r>
                      <a:endParaRPr lang="en-CH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 Incidence</a:t>
                      </a:r>
                      <a:endParaRPr lang="en-CH"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CSAVR</a:t>
                      </a:r>
                      <a:endParaRPr lang="en-CH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EPP</a:t>
                      </a:r>
                      <a:endParaRPr lang="en-CH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Optima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model (NSP scenario analysis for Global Fund) suggested a flatter epidemic than 2022 CSAVR</a:t>
                      </a:r>
                      <a:endParaRPr lang="en-CH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4595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Uruguay</a:t>
                      </a:r>
                      <a:endParaRPr lang="en-CH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EPP</a:t>
                      </a:r>
                      <a:endParaRPr lang="en-CH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EPP</a:t>
                      </a:r>
                      <a:endParaRPr lang="en-CH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2023: + CSAVR</a:t>
                      </a:r>
                      <a:endParaRPr lang="en-CH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EPP gave lowish F-to-M ratio and &gt;100% PMTCT and pediatric ART coverage</a:t>
                      </a:r>
                      <a:endParaRPr lang="en-CH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064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Paraguay</a:t>
                      </a:r>
                      <a:endParaRPr lang="en-CH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EPP</a:t>
                      </a:r>
                      <a:endParaRPr lang="en-CH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EPP</a:t>
                      </a:r>
                      <a:endParaRPr lang="en-CH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2023: + CSAVR</a:t>
                      </a:r>
                      <a:endParaRPr lang="en-CH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Knowledge-of-Status program data above EPP-estimated PLHIV. CSAVR helping to confirm the problem is likely in the program data, not in the estimate.</a:t>
                      </a:r>
                      <a:endParaRPr lang="en-CH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1309095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EA44161C-4896-8160-54A6-38FD01F22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Triangulations done in 2022</a:t>
            </a:r>
            <a:endParaRPr lang="en-CH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72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BB99B19-0959-4920-0E78-2E827F8A4C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1787" y="3429000"/>
            <a:ext cx="5944899" cy="33231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7AB3176-701D-400D-AD07-5EC591B16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00" y="-67084"/>
            <a:ext cx="10972800" cy="11430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Trinidad: CSAVR &amp; EPP (I)</a:t>
            </a:r>
            <a:endParaRPr lang="en-CH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75AA5C-D77C-60A5-5041-98E0700531E6}"/>
              </a:ext>
            </a:extLst>
          </p:cNvPr>
          <p:cNvSpPr txBox="1"/>
          <p:nvPr/>
        </p:nvSpPr>
        <p:spPr>
          <a:xfrm>
            <a:off x="419100" y="1349829"/>
            <a:ext cx="117729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CH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13A897-8388-5EBF-947B-5C153AA5A20B}"/>
              </a:ext>
            </a:extLst>
          </p:cNvPr>
          <p:cNvSpPr txBox="1"/>
          <p:nvPr/>
        </p:nvSpPr>
        <p:spPr>
          <a:xfrm>
            <a:off x="283891" y="5165972"/>
            <a:ext cx="5090749" cy="14773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defTabSz="942289">
              <a:defRPr/>
            </a:pPr>
            <a:r>
              <a:rPr lang="en-US" b="1" dirty="0"/>
              <a:t>EPP misses all KPs </a:t>
            </a:r>
            <a:r>
              <a:rPr lang="en-US" dirty="0"/>
              <a:t>– fitting the entire population to ANC data</a:t>
            </a:r>
            <a:br>
              <a:rPr lang="en-US" dirty="0"/>
            </a:br>
            <a:endParaRPr lang="en-US" dirty="0"/>
          </a:p>
          <a:p>
            <a:pPr defTabSz="942289">
              <a:defRPr/>
            </a:pPr>
            <a:r>
              <a:rPr lang="en-US" dirty="0"/>
              <a:t>CSAVR fits a </a:t>
            </a:r>
            <a:r>
              <a:rPr lang="en-US" i="1" dirty="0"/>
              <a:t>larger</a:t>
            </a:r>
            <a:r>
              <a:rPr lang="en-US" dirty="0"/>
              <a:t> epidemic, </a:t>
            </a:r>
          </a:p>
          <a:p>
            <a:pPr defTabSz="942289">
              <a:defRPr/>
            </a:pPr>
            <a:r>
              <a:rPr lang="en-US" dirty="0"/>
              <a:t>and so lower ART and PMTCT coverage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FE89DE5-02CD-1542-1448-2320F867A8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9974" y="155098"/>
            <a:ext cx="5856712" cy="327390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3354C29-A35B-DE34-87E3-50BEFFAC14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8200" y="869722"/>
            <a:ext cx="5623396" cy="3143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281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49A0935-AD4C-1669-F925-3A33C80E94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547" y="80318"/>
            <a:ext cx="5744552" cy="34559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7AB3176-701D-400D-AD07-5EC591B16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00" y="-67084"/>
            <a:ext cx="10972800" cy="11430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Trinidad: CSAVR &amp; EPP (II)</a:t>
            </a:r>
            <a:endParaRPr lang="en-CH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13A897-8388-5EBF-947B-5C153AA5A20B}"/>
              </a:ext>
            </a:extLst>
          </p:cNvPr>
          <p:cNvSpPr txBox="1"/>
          <p:nvPr/>
        </p:nvSpPr>
        <p:spPr>
          <a:xfrm>
            <a:off x="283891" y="5165972"/>
            <a:ext cx="5476829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defTabSz="942289">
              <a:defRPr/>
            </a:pPr>
            <a:r>
              <a:rPr lang="en-US" dirty="0"/>
              <a:t>CSAVR fits a high-</a:t>
            </a:r>
            <a:r>
              <a:rPr lang="en-US" dirty="0" err="1"/>
              <a:t>ish</a:t>
            </a:r>
            <a:r>
              <a:rPr lang="en-US" i="1" dirty="0"/>
              <a:t> </a:t>
            </a:r>
            <a:r>
              <a:rPr lang="en-US" dirty="0"/>
              <a:t>recent (and, in single logistic option, highish current) epidemic, </a:t>
            </a:r>
            <a:br>
              <a:rPr lang="en-US" dirty="0"/>
            </a:br>
            <a:r>
              <a:rPr lang="en-US" dirty="0"/>
              <a:t>EPP misses the contribution of KP.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45E6AA-AF03-F601-06B0-E5031CE518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1944" y="3536250"/>
            <a:ext cx="5992155" cy="33496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A8D1090-8054-A090-5431-263A16AB6C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01" y="938292"/>
            <a:ext cx="5910356" cy="354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236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3FB28D5-522C-2245-9E85-2166A388B8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568" y="802044"/>
            <a:ext cx="5949432" cy="33257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7AB3176-701D-400D-AD07-5EC591B16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274638"/>
            <a:ext cx="11163300" cy="52740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Peru: CSAVR &amp; EPP (I)</a:t>
            </a:r>
            <a:endParaRPr lang="en-CH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13A897-8388-5EBF-947B-5C153AA5A20B}"/>
              </a:ext>
            </a:extLst>
          </p:cNvPr>
          <p:cNvSpPr txBox="1"/>
          <p:nvPr/>
        </p:nvSpPr>
        <p:spPr>
          <a:xfrm>
            <a:off x="5219701" y="274639"/>
            <a:ext cx="63627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42289">
              <a:defRPr/>
            </a:pPr>
            <a:r>
              <a:rPr lang="en-US" dirty="0"/>
              <a:t>Fitted to AIDS deaths (with or without adjustment for misclassified causes), CSAVR produces a later, </a:t>
            </a:r>
            <a:br>
              <a:rPr lang="en-US" dirty="0"/>
            </a:br>
            <a:r>
              <a:rPr lang="en-US" dirty="0"/>
              <a:t>but then higher epidemic than </a:t>
            </a:r>
            <a:r>
              <a:rPr lang="en-US" dirty="0">
                <a:solidFill>
                  <a:srgbClr val="0000FF"/>
                </a:solidFill>
              </a:rPr>
              <a:t>EPP.</a:t>
            </a:r>
          </a:p>
          <a:p>
            <a:pPr defTabSz="942289">
              <a:defRPr/>
            </a:pP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B123B8D-3DA0-1F0B-24F1-84ECDF6839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5782" y="1199144"/>
            <a:ext cx="5042289" cy="281863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56EF928-D6CF-B246-991F-59D3C40E5C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0967" y="4039360"/>
            <a:ext cx="5008733" cy="279988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9DCC720-4798-EB3C-826B-3B9AC79885D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38744" y="4039360"/>
            <a:ext cx="5042289" cy="281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123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3176-701D-400D-AD07-5EC591B16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274638"/>
            <a:ext cx="11163300" cy="52740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Peru: CSAVR &amp; EPP (II)</a:t>
            </a:r>
            <a:endParaRPr lang="en-CH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13A897-8388-5EBF-947B-5C153AA5A20B}"/>
              </a:ext>
            </a:extLst>
          </p:cNvPr>
          <p:cNvSpPr txBox="1"/>
          <p:nvPr/>
        </p:nvSpPr>
        <p:spPr>
          <a:xfrm>
            <a:off x="341821" y="954510"/>
            <a:ext cx="668939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42289">
              <a:defRPr/>
            </a:pPr>
            <a:r>
              <a:rPr lang="en-US" dirty="0"/>
              <a:t>EPP looks more consistent with surveillance prevalence data, for both ANC and KPs: flattening after early rapid rise</a:t>
            </a:r>
            <a:br>
              <a:rPr lang="en-US" dirty="0"/>
            </a:br>
            <a:r>
              <a:rPr lang="en-US" dirty="0"/>
              <a:t>… but CSAVR better matches AIDS and death reports!</a:t>
            </a:r>
          </a:p>
          <a:p>
            <a:pPr defTabSz="942289">
              <a:defRPr/>
            </a:pPr>
            <a:endParaRPr lang="en-US" dirty="0"/>
          </a:p>
          <a:p>
            <a:pPr marL="285750" indent="-285750" defTabSz="942289">
              <a:buFont typeface="Arial" panose="020B0604020202020204" pitchFamily="34" charset="0"/>
              <a:buChar char="•"/>
              <a:defRPr/>
            </a:pPr>
            <a:r>
              <a:rPr lang="en-US" dirty="0"/>
              <a:t>Did early surveillance over-sample high-prevalence sites?</a:t>
            </a:r>
          </a:p>
          <a:p>
            <a:pPr marL="285750" indent="-285750" defTabSz="942289">
              <a:buFont typeface="Arial" panose="020B0604020202020204" pitchFamily="34" charset="0"/>
              <a:buChar char="•"/>
              <a:defRPr/>
            </a:pPr>
            <a:r>
              <a:rPr lang="en-US" dirty="0"/>
              <a:t>Were AIDS and AIDS deaths under-reported in early years?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7F1FFC-0801-D520-9A43-DEE0C775B6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3939" y="3429000"/>
            <a:ext cx="5116893" cy="34061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4E709E1-6970-F438-55AB-C470B1307C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8494" y="-97429"/>
            <a:ext cx="5188612" cy="362129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5B975A6-EBB7-50DE-1449-1CE3790121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099" y="2861303"/>
            <a:ext cx="6308565" cy="397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677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3176-701D-400D-AD07-5EC591B16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207132"/>
            <a:ext cx="11452860" cy="707887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CSAVR fit, Peru, deaths with/-out adjustment</a:t>
            </a:r>
            <a:endParaRPr lang="en-CH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75AA5C-D77C-60A5-5041-98E0700531E6}"/>
              </a:ext>
            </a:extLst>
          </p:cNvPr>
          <p:cNvSpPr txBox="1"/>
          <p:nvPr/>
        </p:nvSpPr>
        <p:spPr>
          <a:xfrm>
            <a:off x="419100" y="1349829"/>
            <a:ext cx="117729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CH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7DA3186-A50A-B266-C7B2-9F5A00EEF21F}"/>
              </a:ext>
            </a:extLst>
          </p:cNvPr>
          <p:cNvSpPr txBox="1"/>
          <p:nvPr/>
        </p:nvSpPr>
        <p:spPr>
          <a:xfrm>
            <a:off x="587501" y="988173"/>
            <a:ext cx="105778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Registered deaths					Deaths adjusted for misclassification, GBD 2020</a:t>
            </a:r>
            <a:endParaRPr lang="en-CH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6F228E-3D9F-1F90-EBCE-0C8D354AB6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49829"/>
            <a:ext cx="5948070" cy="35762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A7FD2F9-134B-9A12-5156-B88859BA58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2673" y="1349829"/>
            <a:ext cx="6216161" cy="347483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057FB7B-42FC-855C-9CB3-E21E6570DD24}"/>
              </a:ext>
            </a:extLst>
          </p:cNvPr>
          <p:cNvSpPr txBox="1"/>
          <p:nvPr/>
        </p:nvSpPr>
        <p:spPr>
          <a:xfrm>
            <a:off x="587501" y="5408162"/>
            <a:ext cx="1078774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nderreporting in VR (death certificates): around 50% pre-2017; </a:t>
            </a:r>
            <a:b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since 2017-2018 with online SINADEF system implemented,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around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30%</a:t>
            </a:r>
            <a:endParaRPr lang="en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41288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UNAIDS Global">
      <a:dk1>
        <a:sysClr val="windowText" lastClr="000000"/>
      </a:dk1>
      <a:lt1>
        <a:sysClr val="window" lastClr="FFFFFF"/>
      </a:lt1>
      <a:dk2>
        <a:srgbClr val="70C8BE"/>
      </a:dk2>
      <a:lt2>
        <a:srgbClr val="B6AEA7"/>
      </a:lt2>
      <a:accent1>
        <a:srgbClr val="70C8BE"/>
      </a:accent1>
      <a:accent2>
        <a:srgbClr val="F15B40"/>
      </a:accent2>
      <a:accent3>
        <a:srgbClr val="00A99A"/>
      </a:accent3>
      <a:accent4>
        <a:srgbClr val="78BCC1"/>
      </a:accent4>
      <a:accent5>
        <a:srgbClr val="78A7B7"/>
      </a:accent5>
      <a:accent6>
        <a:srgbClr val="CDC88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UNAIDS Global">
      <a:dk1>
        <a:sysClr val="windowText" lastClr="000000"/>
      </a:dk1>
      <a:lt1>
        <a:sysClr val="window" lastClr="FFFFFF"/>
      </a:lt1>
      <a:dk2>
        <a:srgbClr val="70C8BE"/>
      </a:dk2>
      <a:lt2>
        <a:srgbClr val="B6AEA7"/>
      </a:lt2>
      <a:accent1>
        <a:srgbClr val="70C8BE"/>
      </a:accent1>
      <a:accent2>
        <a:srgbClr val="F15B40"/>
      </a:accent2>
      <a:accent3>
        <a:srgbClr val="00A99A"/>
      </a:accent3>
      <a:accent4>
        <a:srgbClr val="78BCC1"/>
      </a:accent4>
      <a:accent5>
        <a:srgbClr val="78A7B7"/>
      </a:accent5>
      <a:accent6>
        <a:srgbClr val="CDC88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UNAIDS Global">
      <a:dk1>
        <a:sysClr val="windowText" lastClr="000000"/>
      </a:dk1>
      <a:lt1>
        <a:sysClr val="window" lastClr="FFFFFF"/>
      </a:lt1>
      <a:dk2>
        <a:srgbClr val="70C8BE"/>
      </a:dk2>
      <a:lt2>
        <a:srgbClr val="B6AEA7"/>
      </a:lt2>
      <a:accent1>
        <a:srgbClr val="70C8BE"/>
      </a:accent1>
      <a:accent2>
        <a:srgbClr val="F15B40"/>
      </a:accent2>
      <a:accent3>
        <a:srgbClr val="00A99A"/>
      </a:accent3>
      <a:accent4>
        <a:srgbClr val="78BCC1"/>
      </a:accent4>
      <a:accent5>
        <a:srgbClr val="78A7B7"/>
      </a:accent5>
      <a:accent6>
        <a:srgbClr val="CDC88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UNAIDS Global">
      <a:dk1>
        <a:sysClr val="windowText" lastClr="000000"/>
      </a:dk1>
      <a:lt1>
        <a:sysClr val="window" lastClr="FFFFFF"/>
      </a:lt1>
      <a:dk2>
        <a:srgbClr val="70C8BE"/>
      </a:dk2>
      <a:lt2>
        <a:srgbClr val="B6AEA7"/>
      </a:lt2>
      <a:accent1>
        <a:srgbClr val="70C8BE"/>
      </a:accent1>
      <a:accent2>
        <a:srgbClr val="F15B40"/>
      </a:accent2>
      <a:accent3>
        <a:srgbClr val="00A99A"/>
      </a:accent3>
      <a:accent4>
        <a:srgbClr val="78BCC1"/>
      </a:accent4>
      <a:accent5>
        <a:srgbClr val="78A7B7"/>
      </a:accent5>
      <a:accent6>
        <a:srgbClr val="CDC88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288ef829-98c5-46d1-83dc-c2ef7c814da2" xsi:nil="true"/>
    <TaxCatchAll xmlns="2ddeef39-65d3-4660-94f2-f063f949c57e" xsi:nil="true"/>
    <lcf76f155ced4ddcb4097134ff3c332f xmlns="288ef829-98c5-46d1-83dc-c2ef7c814da2">
      <Terms xmlns="http://schemas.microsoft.com/office/infopath/2007/PartnerControls"/>
    </lcf76f155ced4ddcb4097134ff3c332f>
    <SharedWithUsers xmlns="2ddeef39-65d3-4660-94f2-f063f949c57e">
      <UserInfo>
        <DisplayName>John Stover</DisplayName>
        <AccountId>2253</AccountId>
        <AccountType/>
      </UserInfo>
      <UserInfo>
        <DisplayName>Tim Brown</DisplayName>
        <AccountId>394</AccountId>
        <AccountType/>
      </UserInfo>
      <UserInfo>
        <DisplayName>Robert Glaubius</DisplayName>
        <AccountId>5514</AccountId>
        <AccountType/>
      </UserInfo>
      <UserInfo>
        <DisplayName>MAHY, Mary</DisplayName>
        <AccountId>20</AccountId>
        <AccountType/>
      </UserInfo>
      <UserInfo>
        <DisplayName>KORENROMP, Eline Louise</DisplayName>
        <AccountId>7579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3E641F549574BB805BD9C73365D4F" ma:contentTypeVersion="19" ma:contentTypeDescription="Create a new document." ma:contentTypeScope="" ma:versionID="fd2d0a4ae318738fa5f1ff72e65b2934">
  <xsd:schema xmlns:xsd="http://www.w3.org/2001/XMLSchema" xmlns:xs="http://www.w3.org/2001/XMLSchema" xmlns:p="http://schemas.microsoft.com/office/2006/metadata/properties" xmlns:ns2="288ef829-98c5-46d1-83dc-c2ef7c814da2" xmlns:ns3="2ddeef39-65d3-4660-94f2-f063f949c57e" targetNamespace="http://schemas.microsoft.com/office/2006/metadata/properties" ma:root="true" ma:fieldsID="37c2625be6a258cebd7413079fa12bc5" ns2:_="" ns3:_="">
    <xsd:import namespace="288ef829-98c5-46d1-83dc-c2ef7c814da2"/>
    <xsd:import namespace="2ddeef39-65d3-4660-94f2-f063f949c5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8ef829-98c5-46d1-83dc-c2ef7c814d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f008808e-a4ff-498b-8b44-8869f1dca9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deef39-65d3-4660-94f2-f063f949c57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f1142ec6-8224-48c2-babf-013e8b339833}" ma:internalName="TaxCatchAll" ma:showField="CatchAllData" ma:web="2ddeef39-65d3-4660-94f2-f063f949c5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20CC2A-2E30-4276-988E-BF3E9E1F3BB0}">
  <ds:schemaRefs>
    <ds:schemaRef ds:uri="http://schemas.microsoft.com/office/2006/metadata/properties"/>
    <ds:schemaRef ds:uri="http://schemas.microsoft.com/office/infopath/2007/PartnerControls"/>
    <ds:schemaRef ds:uri="288ef829-98c5-46d1-83dc-c2ef7c814da2"/>
    <ds:schemaRef ds:uri="2ddeef39-65d3-4660-94f2-f063f949c57e"/>
  </ds:schemaRefs>
</ds:datastoreItem>
</file>

<file path=customXml/itemProps2.xml><?xml version="1.0" encoding="utf-8"?>
<ds:datastoreItem xmlns:ds="http://schemas.openxmlformats.org/officeDocument/2006/customXml" ds:itemID="{B5450EED-D8B9-402D-96B2-C726C3B46E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8ef829-98c5-46d1-83dc-c2ef7c814da2"/>
    <ds:schemaRef ds:uri="2ddeef39-65d3-4660-94f2-f063f949c5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AAA385C-3F6D-406C-A4FC-68A4FF141DBF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c2e1cf9b-e1b6-44eb-8021-428c292d3eb5}" enabled="0" method="" siteId="{c2e1cf9b-e1b6-44eb-8021-428c292d3eb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2410</Words>
  <Application>Microsoft Office PowerPoint</Application>
  <PresentationFormat>Widescreen</PresentationFormat>
  <Paragraphs>308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Custom Design</vt:lpstr>
      <vt:lpstr>1_Custom Design</vt:lpstr>
      <vt:lpstr>2_Custom Design</vt:lpstr>
      <vt:lpstr>3_Custom Design</vt:lpstr>
      <vt:lpstr>PowerPoint Presentation</vt:lpstr>
      <vt:lpstr>Triangulating models: rationale</vt:lpstr>
      <vt:lpstr>PowerPoint Presentation</vt:lpstr>
      <vt:lpstr>Triangulations done in 2022</vt:lpstr>
      <vt:lpstr>Trinidad: CSAVR &amp; EPP (I)</vt:lpstr>
      <vt:lpstr>Trinidad: CSAVR &amp; EPP (II)</vt:lpstr>
      <vt:lpstr>Peru: CSAVR &amp; EPP (I)</vt:lpstr>
      <vt:lpstr>Peru: CSAVR &amp; EPP (II)</vt:lpstr>
      <vt:lpstr>CSAVR fit, Peru, deaths with/-out adjustment</vt:lpstr>
      <vt:lpstr>Jamaica: CSAVR &amp; EPP (I)</vt:lpstr>
      <vt:lpstr>Jamaica: CSAVR &amp; EPP (II)</vt:lpstr>
      <vt:lpstr>Morocco: CSAVR &amp; EPP (I)</vt:lpstr>
      <vt:lpstr>Morocco: CSAVR &amp; EPP (II)</vt:lpstr>
      <vt:lpstr>Morocco: CSAVR fit</vt:lpstr>
      <vt:lpstr>Interpretation</vt:lpstr>
      <vt:lpstr>Criteria for selecting EPP or CSAVR</vt:lpstr>
      <vt:lpstr>PowerPoint Presentation</vt:lpstr>
      <vt:lpstr>Model selection recommended for 2023</vt:lpstr>
      <vt:lpstr>PowerPoint Presentation</vt:lpstr>
      <vt:lpstr>PowerPoint Presentation</vt:lpstr>
      <vt:lpstr>How to run &amp; compare 2 models within Spectrum?</vt:lpstr>
    </vt:vector>
  </TitlesOfParts>
  <Company>studiovertex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title in 24 point Arial regular</dc:title>
  <dc:creator>Nathalie Gouiran</dc:creator>
  <cp:lastModifiedBy>RWODZI, Desire Tarwireyi</cp:lastModifiedBy>
  <cp:revision>8</cp:revision>
  <cp:lastPrinted>2011-08-22T20:13:01Z</cp:lastPrinted>
  <dcterms:created xsi:type="dcterms:W3CDTF">2011-11-29T17:23:10Z</dcterms:created>
  <dcterms:modified xsi:type="dcterms:W3CDTF">2023-10-27T09:04:30Z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0x0101006893E641F549574BB805BD9C73365D4F</vt:lpwstr>
  </property>
  <property fmtid="{D5CDD505-2E9C-101B-9397-08002B2CF9AE}" pid="3" name="MediaServiceImageTags">
    <vt:lpwstr/>
  </property>
</Properties>
</file>