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2" r:id="rId4"/>
    <p:sldMasterId id="2147483856" r:id="rId5"/>
    <p:sldMasterId id="2147483859" r:id="rId6"/>
  </p:sldMasterIdLst>
  <p:notesMasterIdLst>
    <p:notesMasterId r:id="rId28"/>
  </p:notesMasterIdLst>
  <p:sldIdLst>
    <p:sldId id="291" r:id="rId7"/>
    <p:sldId id="331" r:id="rId8"/>
    <p:sldId id="1561" r:id="rId9"/>
    <p:sldId id="341" r:id="rId10"/>
    <p:sldId id="1563" r:id="rId11"/>
    <p:sldId id="343" r:id="rId12"/>
    <p:sldId id="338" r:id="rId13"/>
    <p:sldId id="1564" r:id="rId14"/>
    <p:sldId id="1565" r:id="rId15"/>
    <p:sldId id="342" r:id="rId16"/>
    <p:sldId id="1562" r:id="rId17"/>
    <p:sldId id="336" r:id="rId18"/>
    <p:sldId id="1566" r:id="rId19"/>
    <p:sldId id="335" r:id="rId20"/>
    <p:sldId id="339" r:id="rId21"/>
    <p:sldId id="346" r:id="rId22"/>
    <p:sldId id="321" r:id="rId23"/>
    <p:sldId id="1567" r:id="rId24"/>
    <p:sldId id="320" r:id="rId25"/>
    <p:sldId id="314" r:id="rId26"/>
    <p:sldId id="34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E112BD-FC4D-406B-8886-E01A01F1EF2B}" v="4" dt="2023-12-01T09:26:37.4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66" autoAdjust="0"/>
    <p:restoredTop sz="84085"/>
  </p:normalViewPr>
  <p:slideViewPr>
    <p:cSldViewPr snapToGrid="0">
      <p:cViewPr varScale="1">
        <p:scale>
          <a:sx n="92" d="100"/>
          <a:sy n="92" d="100"/>
        </p:scale>
        <p:origin x="1356" y="9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44" d="100"/>
          <a:sy n="144" d="100"/>
        </p:scale>
        <p:origin x="2408" y="1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viewProps" Target="viewProps.xml"/><Relationship Id="rId8"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WODZI, Desire Tarwireyi" userId="f2e414da-657a-4eae-9cb2-9d4947cf517c" providerId="ADAL" clId="{3EE112BD-FC4D-406B-8886-E01A01F1EF2B}"/>
    <pc:docChg chg="delSld modSld delMainMaster">
      <pc:chgData name="RWODZI, Desire Tarwireyi" userId="f2e414da-657a-4eae-9cb2-9d4947cf517c" providerId="ADAL" clId="{3EE112BD-FC4D-406B-8886-E01A01F1EF2B}" dt="2023-12-01T09:38:40.778" v="146" actId="47"/>
      <pc:docMkLst>
        <pc:docMk/>
      </pc:docMkLst>
      <pc:sldChg chg="del">
        <pc:chgData name="RWODZI, Desire Tarwireyi" userId="f2e414da-657a-4eae-9cb2-9d4947cf517c" providerId="ADAL" clId="{3EE112BD-FC4D-406B-8886-E01A01F1EF2B}" dt="2023-12-01T09:38:31.332" v="145" actId="47"/>
        <pc:sldMkLst>
          <pc:docMk/>
          <pc:sldMk cId="100137037" sldId="256"/>
        </pc:sldMkLst>
      </pc:sldChg>
      <pc:sldChg chg="del">
        <pc:chgData name="RWODZI, Desire Tarwireyi" userId="f2e414da-657a-4eae-9cb2-9d4947cf517c" providerId="ADAL" clId="{3EE112BD-FC4D-406B-8886-E01A01F1EF2B}" dt="2023-12-01T09:38:31.332" v="145" actId="47"/>
        <pc:sldMkLst>
          <pc:docMk/>
          <pc:sldMk cId="549158076" sldId="257"/>
        </pc:sldMkLst>
      </pc:sldChg>
      <pc:sldChg chg="del">
        <pc:chgData name="RWODZI, Desire Tarwireyi" userId="f2e414da-657a-4eae-9cb2-9d4947cf517c" providerId="ADAL" clId="{3EE112BD-FC4D-406B-8886-E01A01F1EF2B}" dt="2023-12-01T09:38:31.332" v="145" actId="47"/>
        <pc:sldMkLst>
          <pc:docMk/>
          <pc:sldMk cId="242465731" sldId="258"/>
        </pc:sldMkLst>
      </pc:sldChg>
      <pc:sldChg chg="del">
        <pc:chgData name="RWODZI, Desire Tarwireyi" userId="f2e414da-657a-4eae-9cb2-9d4947cf517c" providerId="ADAL" clId="{3EE112BD-FC4D-406B-8886-E01A01F1EF2B}" dt="2023-12-01T09:38:31.332" v="145" actId="47"/>
        <pc:sldMkLst>
          <pc:docMk/>
          <pc:sldMk cId="1199578823" sldId="259"/>
        </pc:sldMkLst>
      </pc:sldChg>
      <pc:sldChg chg="del">
        <pc:chgData name="RWODZI, Desire Tarwireyi" userId="f2e414da-657a-4eae-9cb2-9d4947cf517c" providerId="ADAL" clId="{3EE112BD-FC4D-406B-8886-E01A01F1EF2B}" dt="2023-12-01T09:38:31.332" v="145" actId="47"/>
        <pc:sldMkLst>
          <pc:docMk/>
          <pc:sldMk cId="718785451" sldId="260"/>
        </pc:sldMkLst>
      </pc:sldChg>
      <pc:sldChg chg="del">
        <pc:chgData name="RWODZI, Desire Tarwireyi" userId="f2e414da-657a-4eae-9cb2-9d4947cf517c" providerId="ADAL" clId="{3EE112BD-FC4D-406B-8886-E01A01F1EF2B}" dt="2023-12-01T09:38:31.332" v="145" actId="47"/>
        <pc:sldMkLst>
          <pc:docMk/>
          <pc:sldMk cId="1177070767" sldId="261"/>
        </pc:sldMkLst>
      </pc:sldChg>
      <pc:sldChg chg="del">
        <pc:chgData name="RWODZI, Desire Tarwireyi" userId="f2e414da-657a-4eae-9cb2-9d4947cf517c" providerId="ADAL" clId="{3EE112BD-FC4D-406B-8886-E01A01F1EF2B}" dt="2023-12-01T09:38:40.778" v="146" actId="47"/>
        <pc:sldMkLst>
          <pc:docMk/>
          <pc:sldMk cId="2888350398" sldId="262"/>
        </pc:sldMkLst>
      </pc:sldChg>
      <pc:sldChg chg="del">
        <pc:chgData name="RWODZI, Desire Tarwireyi" userId="f2e414da-657a-4eae-9cb2-9d4947cf517c" providerId="ADAL" clId="{3EE112BD-FC4D-406B-8886-E01A01F1EF2B}" dt="2023-12-01T09:38:31.332" v="145" actId="47"/>
        <pc:sldMkLst>
          <pc:docMk/>
          <pc:sldMk cId="433360201" sldId="276"/>
        </pc:sldMkLst>
      </pc:sldChg>
      <pc:sldChg chg="del">
        <pc:chgData name="RWODZI, Desire Tarwireyi" userId="f2e414da-657a-4eae-9cb2-9d4947cf517c" providerId="ADAL" clId="{3EE112BD-FC4D-406B-8886-E01A01F1EF2B}" dt="2023-12-01T09:38:31.332" v="145" actId="47"/>
        <pc:sldMkLst>
          <pc:docMk/>
          <pc:sldMk cId="1167455718" sldId="277"/>
        </pc:sldMkLst>
      </pc:sldChg>
      <pc:sldChg chg="modSp del mod">
        <pc:chgData name="RWODZI, Desire Tarwireyi" userId="f2e414da-657a-4eae-9cb2-9d4947cf517c" providerId="ADAL" clId="{3EE112BD-FC4D-406B-8886-E01A01F1EF2B}" dt="2023-12-01T09:38:31.332" v="145" actId="47"/>
        <pc:sldMkLst>
          <pc:docMk/>
          <pc:sldMk cId="431472065" sldId="278"/>
        </pc:sldMkLst>
        <pc:spChg chg="mod">
          <ac:chgData name="RWODZI, Desire Tarwireyi" userId="f2e414da-657a-4eae-9cb2-9d4947cf517c" providerId="ADAL" clId="{3EE112BD-FC4D-406B-8886-E01A01F1EF2B}" dt="2023-12-01T09:22:04.748" v="0" actId="404"/>
          <ac:spMkLst>
            <pc:docMk/>
            <pc:sldMk cId="431472065" sldId="278"/>
            <ac:spMk id="5" creationId="{8C8DAEC4-7158-2651-F86B-99B36DC188D4}"/>
          </ac:spMkLst>
        </pc:spChg>
      </pc:sldChg>
      <pc:sldChg chg="modSp del mod">
        <pc:chgData name="RWODZI, Desire Tarwireyi" userId="f2e414da-657a-4eae-9cb2-9d4947cf517c" providerId="ADAL" clId="{3EE112BD-FC4D-406B-8886-E01A01F1EF2B}" dt="2023-12-01T09:38:31.332" v="145" actId="47"/>
        <pc:sldMkLst>
          <pc:docMk/>
          <pc:sldMk cId="3863148895" sldId="279"/>
        </pc:sldMkLst>
        <pc:spChg chg="mod">
          <ac:chgData name="RWODZI, Desire Tarwireyi" userId="f2e414da-657a-4eae-9cb2-9d4947cf517c" providerId="ADAL" clId="{3EE112BD-FC4D-406B-8886-E01A01F1EF2B}" dt="2023-12-01T09:22:13.352" v="2" actId="404"/>
          <ac:spMkLst>
            <pc:docMk/>
            <pc:sldMk cId="3863148895" sldId="279"/>
            <ac:spMk id="2" creationId="{F0A707A5-C6CB-3D0F-0FAC-6B4629CD14C0}"/>
          </ac:spMkLst>
        </pc:spChg>
      </pc:sldChg>
      <pc:sldChg chg="modSp del mod">
        <pc:chgData name="RWODZI, Desire Tarwireyi" userId="f2e414da-657a-4eae-9cb2-9d4947cf517c" providerId="ADAL" clId="{3EE112BD-FC4D-406B-8886-E01A01F1EF2B}" dt="2023-12-01T09:38:31.332" v="145" actId="47"/>
        <pc:sldMkLst>
          <pc:docMk/>
          <pc:sldMk cId="1472124673" sldId="280"/>
        </pc:sldMkLst>
        <pc:spChg chg="mod">
          <ac:chgData name="RWODZI, Desire Tarwireyi" userId="f2e414da-657a-4eae-9cb2-9d4947cf517c" providerId="ADAL" clId="{3EE112BD-FC4D-406B-8886-E01A01F1EF2B}" dt="2023-12-01T09:22:26.663" v="5" actId="404"/>
          <ac:spMkLst>
            <pc:docMk/>
            <pc:sldMk cId="1472124673" sldId="280"/>
            <ac:spMk id="2" creationId="{08A0944B-A570-9C99-642D-8A7371292529}"/>
          </ac:spMkLst>
        </pc:spChg>
        <pc:spChg chg="mod">
          <ac:chgData name="RWODZI, Desire Tarwireyi" userId="f2e414da-657a-4eae-9cb2-9d4947cf517c" providerId="ADAL" clId="{3EE112BD-FC4D-406B-8886-E01A01F1EF2B}" dt="2023-12-01T09:22:21.308" v="3" actId="404"/>
          <ac:spMkLst>
            <pc:docMk/>
            <pc:sldMk cId="1472124673" sldId="280"/>
            <ac:spMk id="3" creationId="{0D480324-9CEE-BD34-B60F-FC62C35B11C7}"/>
          </ac:spMkLst>
        </pc:spChg>
      </pc:sldChg>
      <pc:sldChg chg="del">
        <pc:chgData name="RWODZI, Desire Tarwireyi" userId="f2e414da-657a-4eae-9cb2-9d4947cf517c" providerId="ADAL" clId="{3EE112BD-FC4D-406B-8886-E01A01F1EF2B}" dt="2023-12-01T09:38:31.332" v="145" actId="47"/>
        <pc:sldMkLst>
          <pc:docMk/>
          <pc:sldMk cId="3059541755" sldId="281"/>
        </pc:sldMkLst>
      </pc:sldChg>
      <pc:sldChg chg="del">
        <pc:chgData name="RWODZI, Desire Tarwireyi" userId="f2e414da-657a-4eae-9cb2-9d4947cf517c" providerId="ADAL" clId="{3EE112BD-FC4D-406B-8886-E01A01F1EF2B}" dt="2023-12-01T09:38:31.332" v="145" actId="47"/>
        <pc:sldMkLst>
          <pc:docMk/>
          <pc:sldMk cId="3856099007" sldId="282"/>
        </pc:sldMkLst>
      </pc:sldChg>
      <pc:sldChg chg="del">
        <pc:chgData name="RWODZI, Desire Tarwireyi" userId="f2e414da-657a-4eae-9cb2-9d4947cf517c" providerId="ADAL" clId="{3EE112BD-FC4D-406B-8886-E01A01F1EF2B}" dt="2023-12-01T09:38:31.332" v="145" actId="47"/>
        <pc:sldMkLst>
          <pc:docMk/>
          <pc:sldMk cId="1743338365" sldId="283"/>
        </pc:sldMkLst>
      </pc:sldChg>
      <pc:sldChg chg="del">
        <pc:chgData name="RWODZI, Desire Tarwireyi" userId="f2e414da-657a-4eae-9cb2-9d4947cf517c" providerId="ADAL" clId="{3EE112BD-FC4D-406B-8886-E01A01F1EF2B}" dt="2023-12-01T09:38:31.332" v="145" actId="47"/>
        <pc:sldMkLst>
          <pc:docMk/>
          <pc:sldMk cId="957540404" sldId="284"/>
        </pc:sldMkLst>
      </pc:sldChg>
      <pc:sldChg chg="del">
        <pc:chgData name="RWODZI, Desire Tarwireyi" userId="f2e414da-657a-4eae-9cb2-9d4947cf517c" providerId="ADAL" clId="{3EE112BD-FC4D-406B-8886-E01A01F1EF2B}" dt="2023-12-01T09:38:31.332" v="145" actId="47"/>
        <pc:sldMkLst>
          <pc:docMk/>
          <pc:sldMk cId="1837807217" sldId="285"/>
        </pc:sldMkLst>
      </pc:sldChg>
      <pc:sldChg chg="del">
        <pc:chgData name="RWODZI, Desire Tarwireyi" userId="f2e414da-657a-4eae-9cb2-9d4947cf517c" providerId="ADAL" clId="{3EE112BD-FC4D-406B-8886-E01A01F1EF2B}" dt="2023-12-01T09:38:31.332" v="145" actId="47"/>
        <pc:sldMkLst>
          <pc:docMk/>
          <pc:sldMk cId="2872035794" sldId="286"/>
        </pc:sldMkLst>
      </pc:sldChg>
      <pc:sldChg chg="del">
        <pc:chgData name="RWODZI, Desire Tarwireyi" userId="f2e414da-657a-4eae-9cb2-9d4947cf517c" providerId="ADAL" clId="{3EE112BD-FC4D-406B-8886-E01A01F1EF2B}" dt="2023-12-01T09:38:31.332" v="145" actId="47"/>
        <pc:sldMkLst>
          <pc:docMk/>
          <pc:sldMk cId="1233081839" sldId="287"/>
        </pc:sldMkLst>
      </pc:sldChg>
      <pc:sldChg chg="del">
        <pc:chgData name="RWODZI, Desire Tarwireyi" userId="f2e414da-657a-4eae-9cb2-9d4947cf517c" providerId="ADAL" clId="{3EE112BD-FC4D-406B-8886-E01A01F1EF2B}" dt="2023-12-01T09:38:31.332" v="145" actId="47"/>
        <pc:sldMkLst>
          <pc:docMk/>
          <pc:sldMk cId="2840504875" sldId="288"/>
        </pc:sldMkLst>
      </pc:sldChg>
      <pc:sldChg chg="del">
        <pc:chgData name="RWODZI, Desire Tarwireyi" userId="f2e414da-657a-4eae-9cb2-9d4947cf517c" providerId="ADAL" clId="{3EE112BD-FC4D-406B-8886-E01A01F1EF2B}" dt="2023-12-01T09:38:31.332" v="145" actId="47"/>
        <pc:sldMkLst>
          <pc:docMk/>
          <pc:sldMk cId="4147978726" sldId="289"/>
        </pc:sldMkLst>
      </pc:sldChg>
      <pc:sldChg chg="del">
        <pc:chgData name="RWODZI, Desire Tarwireyi" userId="f2e414da-657a-4eae-9cb2-9d4947cf517c" providerId="ADAL" clId="{3EE112BD-FC4D-406B-8886-E01A01F1EF2B}" dt="2023-12-01T09:38:40.778" v="146" actId="47"/>
        <pc:sldMkLst>
          <pc:docMk/>
          <pc:sldMk cId="201601414" sldId="290"/>
        </pc:sldMkLst>
      </pc:sldChg>
      <pc:sldChg chg="modSp mod">
        <pc:chgData name="RWODZI, Desire Tarwireyi" userId="f2e414da-657a-4eae-9cb2-9d4947cf517c" providerId="ADAL" clId="{3EE112BD-FC4D-406B-8886-E01A01F1EF2B}" dt="2023-12-01T09:25:47.369" v="138" actId="1036"/>
        <pc:sldMkLst>
          <pc:docMk/>
          <pc:sldMk cId="4269904746" sldId="314"/>
        </pc:sldMkLst>
        <pc:spChg chg="mod">
          <ac:chgData name="RWODZI, Desire Tarwireyi" userId="f2e414da-657a-4eae-9cb2-9d4947cf517c" providerId="ADAL" clId="{3EE112BD-FC4D-406B-8886-E01A01F1EF2B}" dt="2023-12-01T09:25:47.369" v="138" actId="1036"/>
          <ac:spMkLst>
            <pc:docMk/>
            <pc:sldMk cId="4269904746" sldId="314"/>
            <ac:spMk id="6" creationId="{7080A27A-B45C-407A-8CCF-D944529C2B3F}"/>
          </ac:spMkLst>
        </pc:spChg>
      </pc:sldChg>
      <pc:sldChg chg="del">
        <pc:chgData name="RWODZI, Desire Tarwireyi" userId="f2e414da-657a-4eae-9cb2-9d4947cf517c" providerId="ADAL" clId="{3EE112BD-FC4D-406B-8886-E01A01F1EF2B}" dt="2023-12-01T09:38:40.778" v="146" actId="47"/>
        <pc:sldMkLst>
          <pc:docMk/>
          <pc:sldMk cId="3864185034" sldId="318"/>
        </pc:sldMkLst>
      </pc:sldChg>
      <pc:sldChg chg="del">
        <pc:chgData name="RWODZI, Desire Tarwireyi" userId="f2e414da-657a-4eae-9cb2-9d4947cf517c" providerId="ADAL" clId="{3EE112BD-FC4D-406B-8886-E01A01F1EF2B}" dt="2023-12-01T09:38:40.778" v="146" actId="47"/>
        <pc:sldMkLst>
          <pc:docMk/>
          <pc:sldMk cId="3031664618" sldId="319"/>
        </pc:sldMkLst>
      </pc:sldChg>
      <pc:sldChg chg="modSp mod">
        <pc:chgData name="RWODZI, Desire Tarwireyi" userId="f2e414da-657a-4eae-9cb2-9d4947cf517c" providerId="ADAL" clId="{3EE112BD-FC4D-406B-8886-E01A01F1EF2B}" dt="2023-12-01T09:25:32.614" v="118" actId="1036"/>
        <pc:sldMkLst>
          <pc:docMk/>
          <pc:sldMk cId="2014898822" sldId="320"/>
        </pc:sldMkLst>
        <pc:spChg chg="mod">
          <ac:chgData name="RWODZI, Desire Tarwireyi" userId="f2e414da-657a-4eae-9cb2-9d4947cf517c" providerId="ADAL" clId="{3EE112BD-FC4D-406B-8886-E01A01F1EF2B}" dt="2023-12-01T09:25:32.614" v="118" actId="1036"/>
          <ac:spMkLst>
            <pc:docMk/>
            <pc:sldMk cId="2014898822" sldId="320"/>
            <ac:spMk id="6" creationId="{7080A27A-B45C-407A-8CCF-D944529C2B3F}"/>
          </ac:spMkLst>
        </pc:spChg>
      </pc:sldChg>
      <pc:sldChg chg="modSp mod">
        <pc:chgData name="RWODZI, Desire Tarwireyi" userId="f2e414da-657a-4eae-9cb2-9d4947cf517c" providerId="ADAL" clId="{3EE112BD-FC4D-406B-8886-E01A01F1EF2B}" dt="2023-12-01T09:24:54.526" v="71" actId="1076"/>
        <pc:sldMkLst>
          <pc:docMk/>
          <pc:sldMk cId="3803795937" sldId="321"/>
        </pc:sldMkLst>
        <pc:spChg chg="mod">
          <ac:chgData name="RWODZI, Desire Tarwireyi" userId="f2e414da-657a-4eae-9cb2-9d4947cf517c" providerId="ADAL" clId="{3EE112BD-FC4D-406B-8886-E01A01F1EF2B}" dt="2023-12-01T09:24:54.526" v="71" actId="1076"/>
          <ac:spMkLst>
            <pc:docMk/>
            <pc:sldMk cId="3803795937" sldId="321"/>
            <ac:spMk id="7" creationId="{93ACC034-2E68-13FA-68D1-6CA9E5DB5905}"/>
          </ac:spMkLst>
        </pc:spChg>
      </pc:sldChg>
      <pc:sldChg chg="modSp mod">
        <pc:chgData name="RWODZI, Desire Tarwireyi" userId="f2e414da-657a-4eae-9cb2-9d4947cf517c" providerId="ADAL" clId="{3EE112BD-FC4D-406B-8886-E01A01F1EF2B}" dt="2023-12-01T09:24:38.596" v="69" actId="167"/>
        <pc:sldMkLst>
          <pc:docMk/>
          <pc:sldMk cId="2825030276" sldId="339"/>
        </pc:sldMkLst>
        <pc:spChg chg="mod">
          <ac:chgData name="RWODZI, Desire Tarwireyi" userId="f2e414da-657a-4eae-9cb2-9d4947cf517c" providerId="ADAL" clId="{3EE112BD-FC4D-406B-8886-E01A01F1EF2B}" dt="2023-12-01T09:24:29.628" v="67" actId="404"/>
          <ac:spMkLst>
            <pc:docMk/>
            <pc:sldMk cId="2825030276" sldId="339"/>
            <ac:spMk id="3" creationId="{F775AA5C-D77C-60A5-5041-98E0700531E6}"/>
          </ac:spMkLst>
        </pc:spChg>
        <pc:picChg chg="mod ord">
          <ac:chgData name="RWODZI, Desire Tarwireyi" userId="f2e414da-657a-4eae-9cb2-9d4947cf517c" providerId="ADAL" clId="{3EE112BD-FC4D-406B-8886-E01A01F1EF2B}" dt="2023-12-01T09:24:38.596" v="69" actId="167"/>
          <ac:picMkLst>
            <pc:docMk/>
            <pc:sldMk cId="2825030276" sldId="339"/>
            <ac:picMk id="4" creationId="{4B9D7D56-F5D8-F8C5-A330-D6E4DF8268B5}"/>
          </ac:picMkLst>
        </pc:picChg>
      </pc:sldChg>
      <pc:sldChg chg="modSp mod">
        <pc:chgData name="RWODZI, Desire Tarwireyi" userId="f2e414da-657a-4eae-9cb2-9d4947cf517c" providerId="ADAL" clId="{3EE112BD-FC4D-406B-8886-E01A01F1EF2B}" dt="2023-12-01T09:24:47.438" v="70" actId="404"/>
        <pc:sldMkLst>
          <pc:docMk/>
          <pc:sldMk cId="2913555288" sldId="346"/>
        </pc:sldMkLst>
        <pc:spChg chg="mod">
          <ac:chgData name="RWODZI, Desire Tarwireyi" userId="f2e414da-657a-4eae-9cb2-9d4947cf517c" providerId="ADAL" clId="{3EE112BD-FC4D-406B-8886-E01A01F1EF2B}" dt="2023-12-01T09:24:47.438" v="70" actId="404"/>
          <ac:spMkLst>
            <pc:docMk/>
            <pc:sldMk cId="2913555288" sldId="346"/>
            <ac:spMk id="3" creationId="{F775AA5C-D77C-60A5-5041-98E0700531E6}"/>
          </ac:spMkLst>
        </pc:spChg>
      </pc:sldChg>
      <pc:sldChg chg="modSp mod">
        <pc:chgData name="RWODZI, Desire Tarwireyi" userId="f2e414da-657a-4eae-9cb2-9d4947cf517c" providerId="ADAL" clId="{3EE112BD-FC4D-406B-8886-E01A01F1EF2B}" dt="2023-12-01T09:23:27.165" v="59" actId="1076"/>
        <pc:sldMkLst>
          <pc:docMk/>
          <pc:sldMk cId="2179113961" sldId="1561"/>
        </pc:sldMkLst>
        <pc:spChg chg="mod">
          <ac:chgData name="RWODZI, Desire Tarwireyi" userId="f2e414da-657a-4eae-9cb2-9d4947cf517c" providerId="ADAL" clId="{3EE112BD-FC4D-406B-8886-E01A01F1EF2B}" dt="2023-12-01T09:22:58.898" v="7" actId="14100"/>
          <ac:spMkLst>
            <pc:docMk/>
            <pc:sldMk cId="2179113961" sldId="1561"/>
            <ac:spMk id="4" creationId="{E217895E-E21E-B08B-C8D0-3860F5349E1B}"/>
          </ac:spMkLst>
        </pc:spChg>
        <pc:spChg chg="mod">
          <ac:chgData name="RWODZI, Desire Tarwireyi" userId="f2e414da-657a-4eae-9cb2-9d4947cf517c" providerId="ADAL" clId="{3EE112BD-FC4D-406B-8886-E01A01F1EF2B}" dt="2023-12-01T09:23:17.653" v="58" actId="1035"/>
          <ac:spMkLst>
            <pc:docMk/>
            <pc:sldMk cId="2179113961" sldId="1561"/>
            <ac:spMk id="7" creationId="{18D60644-430C-3305-97F9-F28E74EF1EC2}"/>
          </ac:spMkLst>
        </pc:spChg>
        <pc:picChg chg="mod">
          <ac:chgData name="RWODZI, Desire Tarwireyi" userId="f2e414da-657a-4eae-9cb2-9d4947cf517c" providerId="ADAL" clId="{3EE112BD-FC4D-406B-8886-E01A01F1EF2B}" dt="2023-12-01T09:23:27.165" v="59" actId="1076"/>
          <ac:picMkLst>
            <pc:docMk/>
            <pc:sldMk cId="2179113961" sldId="1561"/>
            <ac:picMk id="5" creationId="{3D128E5E-6908-04EB-0EDE-12E7624BD42D}"/>
          </ac:picMkLst>
        </pc:picChg>
      </pc:sldChg>
      <pc:sldChg chg="modSp mod">
        <pc:chgData name="RWODZI, Desire Tarwireyi" userId="f2e414da-657a-4eae-9cb2-9d4947cf517c" providerId="ADAL" clId="{3EE112BD-FC4D-406B-8886-E01A01F1EF2B}" dt="2023-12-01T09:23:47.889" v="61" actId="404"/>
        <pc:sldMkLst>
          <pc:docMk/>
          <pc:sldMk cId="4293453428" sldId="1562"/>
        </pc:sldMkLst>
        <pc:spChg chg="mod">
          <ac:chgData name="RWODZI, Desire Tarwireyi" userId="f2e414da-657a-4eae-9cb2-9d4947cf517c" providerId="ADAL" clId="{3EE112BD-FC4D-406B-8886-E01A01F1EF2B}" dt="2023-12-01T09:23:47.889" v="61" actId="404"/>
          <ac:spMkLst>
            <pc:docMk/>
            <pc:sldMk cId="4293453428" sldId="1562"/>
            <ac:spMk id="11" creationId="{0513A897-8388-5EBF-947B-5C153AA5A20B}"/>
          </ac:spMkLst>
        </pc:spChg>
      </pc:sldChg>
      <pc:sldChg chg="modSp mod">
        <pc:chgData name="RWODZI, Desire Tarwireyi" userId="f2e414da-657a-4eae-9cb2-9d4947cf517c" providerId="ADAL" clId="{3EE112BD-FC4D-406B-8886-E01A01F1EF2B}" dt="2023-12-01T09:23:57.530" v="63" actId="404"/>
        <pc:sldMkLst>
          <pc:docMk/>
          <pc:sldMk cId="4171581977" sldId="1566"/>
        </pc:sldMkLst>
        <pc:spChg chg="mod">
          <ac:chgData name="RWODZI, Desire Tarwireyi" userId="f2e414da-657a-4eae-9cb2-9d4947cf517c" providerId="ADAL" clId="{3EE112BD-FC4D-406B-8886-E01A01F1EF2B}" dt="2023-12-01T09:23:57.530" v="63" actId="404"/>
          <ac:spMkLst>
            <pc:docMk/>
            <pc:sldMk cId="4171581977" sldId="1566"/>
            <ac:spMk id="3" creationId="{F775AA5C-D77C-60A5-5041-98E0700531E6}"/>
          </ac:spMkLst>
        </pc:spChg>
      </pc:sldChg>
      <pc:sldChg chg="modSp mod">
        <pc:chgData name="RWODZI, Desire Tarwireyi" userId="f2e414da-657a-4eae-9cb2-9d4947cf517c" providerId="ADAL" clId="{3EE112BD-FC4D-406B-8886-E01A01F1EF2B}" dt="2023-12-01T09:25:14.734" v="104" actId="20577"/>
        <pc:sldMkLst>
          <pc:docMk/>
          <pc:sldMk cId="1962402861" sldId="1567"/>
        </pc:sldMkLst>
        <pc:spChg chg="mod">
          <ac:chgData name="RWODZI, Desire Tarwireyi" userId="f2e414da-657a-4eae-9cb2-9d4947cf517c" providerId="ADAL" clId="{3EE112BD-FC4D-406B-8886-E01A01F1EF2B}" dt="2023-12-01T09:25:14.734" v="104" actId="20577"/>
          <ac:spMkLst>
            <pc:docMk/>
            <pc:sldMk cId="1962402861" sldId="1567"/>
            <ac:spMk id="5" creationId="{BB429094-6C0D-3F62-F834-F646496CE014}"/>
          </ac:spMkLst>
        </pc:spChg>
      </pc:sldChg>
      <pc:sldChg chg="del">
        <pc:chgData name="RWODZI, Desire Tarwireyi" userId="f2e414da-657a-4eae-9cb2-9d4947cf517c" providerId="ADAL" clId="{3EE112BD-FC4D-406B-8886-E01A01F1EF2B}" dt="2023-12-01T09:38:40.778" v="146" actId="47"/>
        <pc:sldMkLst>
          <pc:docMk/>
          <pc:sldMk cId="0" sldId="1568"/>
        </pc:sldMkLst>
      </pc:sldChg>
      <pc:sldChg chg="del">
        <pc:chgData name="RWODZI, Desire Tarwireyi" userId="f2e414da-657a-4eae-9cb2-9d4947cf517c" providerId="ADAL" clId="{3EE112BD-FC4D-406B-8886-E01A01F1EF2B}" dt="2023-12-01T09:38:40.778" v="146" actId="47"/>
        <pc:sldMkLst>
          <pc:docMk/>
          <pc:sldMk cId="1541535875" sldId="1569"/>
        </pc:sldMkLst>
      </pc:sldChg>
      <pc:sldChg chg="del">
        <pc:chgData name="RWODZI, Desire Tarwireyi" userId="f2e414da-657a-4eae-9cb2-9d4947cf517c" providerId="ADAL" clId="{3EE112BD-FC4D-406B-8886-E01A01F1EF2B}" dt="2023-12-01T09:38:40.778" v="146" actId="47"/>
        <pc:sldMkLst>
          <pc:docMk/>
          <pc:sldMk cId="3957257339" sldId="1570"/>
        </pc:sldMkLst>
      </pc:sldChg>
      <pc:sldChg chg="del">
        <pc:chgData name="RWODZI, Desire Tarwireyi" userId="f2e414da-657a-4eae-9cb2-9d4947cf517c" providerId="ADAL" clId="{3EE112BD-FC4D-406B-8886-E01A01F1EF2B}" dt="2023-12-01T09:38:40.778" v="146" actId="47"/>
        <pc:sldMkLst>
          <pc:docMk/>
          <pc:sldMk cId="726261148" sldId="1571"/>
        </pc:sldMkLst>
      </pc:sldChg>
      <pc:sldChg chg="del">
        <pc:chgData name="RWODZI, Desire Tarwireyi" userId="f2e414da-657a-4eae-9cb2-9d4947cf517c" providerId="ADAL" clId="{3EE112BD-FC4D-406B-8886-E01A01F1EF2B}" dt="2023-12-01T09:38:40.778" v="146" actId="47"/>
        <pc:sldMkLst>
          <pc:docMk/>
          <pc:sldMk cId="755627765" sldId="1572"/>
        </pc:sldMkLst>
      </pc:sldChg>
      <pc:sldChg chg="del">
        <pc:chgData name="RWODZI, Desire Tarwireyi" userId="f2e414da-657a-4eae-9cb2-9d4947cf517c" providerId="ADAL" clId="{3EE112BD-FC4D-406B-8886-E01A01F1EF2B}" dt="2023-12-01T09:38:40.778" v="146" actId="47"/>
        <pc:sldMkLst>
          <pc:docMk/>
          <pc:sldMk cId="3873249875" sldId="1573"/>
        </pc:sldMkLst>
      </pc:sldChg>
      <pc:sldChg chg="modSp del mod">
        <pc:chgData name="RWODZI, Desire Tarwireyi" userId="f2e414da-657a-4eae-9cb2-9d4947cf517c" providerId="ADAL" clId="{3EE112BD-FC4D-406B-8886-E01A01F1EF2B}" dt="2023-12-01T09:38:40.778" v="146" actId="47"/>
        <pc:sldMkLst>
          <pc:docMk/>
          <pc:sldMk cId="1877929574" sldId="1574"/>
        </pc:sldMkLst>
        <pc:spChg chg="mod">
          <ac:chgData name="RWODZI, Desire Tarwireyi" userId="f2e414da-657a-4eae-9cb2-9d4947cf517c" providerId="ADAL" clId="{3EE112BD-FC4D-406B-8886-E01A01F1EF2B}" dt="2023-12-01T09:26:20.165" v="140" actId="404"/>
          <ac:spMkLst>
            <pc:docMk/>
            <pc:sldMk cId="1877929574" sldId="1574"/>
            <ac:spMk id="3" creationId="{62CF7DFB-E014-AA47-A7F9-495E778E7018}"/>
          </ac:spMkLst>
        </pc:spChg>
      </pc:sldChg>
      <pc:sldChg chg="del">
        <pc:chgData name="RWODZI, Desire Tarwireyi" userId="f2e414da-657a-4eae-9cb2-9d4947cf517c" providerId="ADAL" clId="{3EE112BD-FC4D-406B-8886-E01A01F1EF2B}" dt="2023-12-01T09:38:40.778" v="146" actId="47"/>
        <pc:sldMkLst>
          <pc:docMk/>
          <pc:sldMk cId="795123594" sldId="1575"/>
        </pc:sldMkLst>
      </pc:sldChg>
      <pc:sldChg chg="del">
        <pc:chgData name="RWODZI, Desire Tarwireyi" userId="f2e414da-657a-4eae-9cb2-9d4947cf517c" providerId="ADAL" clId="{3EE112BD-FC4D-406B-8886-E01A01F1EF2B}" dt="2023-12-01T09:38:40.778" v="146" actId="47"/>
        <pc:sldMkLst>
          <pc:docMk/>
          <pc:sldMk cId="3143257219" sldId="1576"/>
        </pc:sldMkLst>
      </pc:sldChg>
      <pc:sldChg chg="modSp del">
        <pc:chgData name="RWODZI, Desire Tarwireyi" userId="f2e414da-657a-4eae-9cb2-9d4947cf517c" providerId="ADAL" clId="{3EE112BD-FC4D-406B-8886-E01A01F1EF2B}" dt="2023-12-01T09:38:40.778" v="146" actId="47"/>
        <pc:sldMkLst>
          <pc:docMk/>
          <pc:sldMk cId="4259723534" sldId="1577"/>
        </pc:sldMkLst>
        <pc:spChg chg="mod">
          <ac:chgData name="RWODZI, Desire Tarwireyi" userId="f2e414da-657a-4eae-9cb2-9d4947cf517c" providerId="ADAL" clId="{3EE112BD-FC4D-406B-8886-E01A01F1EF2B}" dt="2023-12-01T09:26:37.410" v="144" actId="27636"/>
          <ac:spMkLst>
            <pc:docMk/>
            <pc:sldMk cId="4259723534" sldId="1577"/>
            <ac:spMk id="2" creationId="{3DC6AEFE-8635-04C3-5E14-C870D1155AA3}"/>
          </ac:spMkLst>
        </pc:spChg>
      </pc:sldChg>
      <pc:sldChg chg="del">
        <pc:chgData name="RWODZI, Desire Tarwireyi" userId="f2e414da-657a-4eae-9cb2-9d4947cf517c" providerId="ADAL" clId="{3EE112BD-FC4D-406B-8886-E01A01F1EF2B}" dt="2023-12-01T09:38:40.778" v="146" actId="47"/>
        <pc:sldMkLst>
          <pc:docMk/>
          <pc:sldMk cId="502516559" sldId="1578"/>
        </pc:sldMkLst>
      </pc:sldChg>
      <pc:sldChg chg="del">
        <pc:chgData name="RWODZI, Desire Tarwireyi" userId="f2e414da-657a-4eae-9cb2-9d4947cf517c" providerId="ADAL" clId="{3EE112BD-FC4D-406B-8886-E01A01F1EF2B}" dt="2023-12-01T09:38:40.778" v="146" actId="47"/>
        <pc:sldMkLst>
          <pc:docMk/>
          <pc:sldMk cId="3590534236" sldId="1579"/>
        </pc:sldMkLst>
      </pc:sldChg>
      <pc:sldChg chg="del">
        <pc:chgData name="RWODZI, Desire Tarwireyi" userId="f2e414da-657a-4eae-9cb2-9d4947cf517c" providerId="ADAL" clId="{3EE112BD-FC4D-406B-8886-E01A01F1EF2B}" dt="2023-12-01T09:38:40.778" v="146" actId="47"/>
        <pc:sldMkLst>
          <pc:docMk/>
          <pc:sldMk cId="614482431" sldId="1580"/>
        </pc:sldMkLst>
      </pc:sldChg>
      <pc:sldMasterChg chg="del delSldLayout">
        <pc:chgData name="RWODZI, Desire Tarwireyi" userId="f2e414da-657a-4eae-9cb2-9d4947cf517c" providerId="ADAL" clId="{3EE112BD-FC4D-406B-8886-E01A01F1EF2B}" dt="2023-12-01T09:38:40.778" v="146" actId="47"/>
        <pc:sldMasterMkLst>
          <pc:docMk/>
          <pc:sldMasterMk cId="0" sldId="2147483840"/>
        </pc:sldMasterMkLst>
        <pc:sldLayoutChg chg="del">
          <pc:chgData name="RWODZI, Desire Tarwireyi" userId="f2e414da-657a-4eae-9cb2-9d4947cf517c" providerId="ADAL" clId="{3EE112BD-FC4D-406B-8886-E01A01F1EF2B}" dt="2023-12-01T09:38:40.778" v="146" actId="47"/>
          <pc:sldLayoutMkLst>
            <pc:docMk/>
            <pc:sldMasterMk cId="0" sldId="2147483840"/>
            <pc:sldLayoutMk cId="0" sldId="2147483841"/>
          </pc:sldLayoutMkLst>
        </pc:sldLayoutChg>
        <pc:sldLayoutChg chg="del">
          <pc:chgData name="RWODZI, Desire Tarwireyi" userId="f2e414da-657a-4eae-9cb2-9d4947cf517c" providerId="ADAL" clId="{3EE112BD-FC4D-406B-8886-E01A01F1EF2B}" dt="2023-12-01T09:38:40.778" v="146" actId="47"/>
          <pc:sldLayoutMkLst>
            <pc:docMk/>
            <pc:sldMasterMk cId="0" sldId="2147483840"/>
            <pc:sldLayoutMk cId="0" sldId="2147483842"/>
          </pc:sldLayoutMkLst>
        </pc:sldLayoutChg>
        <pc:sldLayoutChg chg="del">
          <pc:chgData name="RWODZI, Desire Tarwireyi" userId="f2e414da-657a-4eae-9cb2-9d4947cf517c" providerId="ADAL" clId="{3EE112BD-FC4D-406B-8886-E01A01F1EF2B}" dt="2023-12-01T09:38:40.778" v="146" actId="47"/>
          <pc:sldLayoutMkLst>
            <pc:docMk/>
            <pc:sldMasterMk cId="0" sldId="2147483840"/>
            <pc:sldLayoutMk cId="0" sldId="2147483843"/>
          </pc:sldLayoutMkLst>
        </pc:sldLayoutChg>
        <pc:sldLayoutChg chg="del">
          <pc:chgData name="RWODZI, Desire Tarwireyi" userId="f2e414da-657a-4eae-9cb2-9d4947cf517c" providerId="ADAL" clId="{3EE112BD-FC4D-406B-8886-E01A01F1EF2B}" dt="2023-12-01T09:38:40.778" v="146" actId="47"/>
          <pc:sldLayoutMkLst>
            <pc:docMk/>
            <pc:sldMasterMk cId="0" sldId="2147483840"/>
            <pc:sldLayoutMk cId="0" sldId="2147483844"/>
          </pc:sldLayoutMkLst>
        </pc:sldLayoutChg>
        <pc:sldLayoutChg chg="del">
          <pc:chgData name="RWODZI, Desire Tarwireyi" userId="f2e414da-657a-4eae-9cb2-9d4947cf517c" providerId="ADAL" clId="{3EE112BD-FC4D-406B-8886-E01A01F1EF2B}" dt="2023-12-01T09:38:40.778" v="146" actId="47"/>
          <pc:sldLayoutMkLst>
            <pc:docMk/>
            <pc:sldMasterMk cId="0" sldId="2147483840"/>
            <pc:sldLayoutMk cId="0" sldId="2147483845"/>
          </pc:sldLayoutMkLst>
        </pc:sldLayoutChg>
        <pc:sldLayoutChg chg="del">
          <pc:chgData name="RWODZI, Desire Tarwireyi" userId="f2e414da-657a-4eae-9cb2-9d4947cf517c" providerId="ADAL" clId="{3EE112BD-FC4D-406B-8886-E01A01F1EF2B}" dt="2023-12-01T09:38:40.778" v="146" actId="47"/>
          <pc:sldLayoutMkLst>
            <pc:docMk/>
            <pc:sldMasterMk cId="0" sldId="2147483840"/>
            <pc:sldLayoutMk cId="0" sldId="2147483846"/>
          </pc:sldLayoutMkLst>
        </pc:sldLayoutChg>
        <pc:sldLayoutChg chg="del">
          <pc:chgData name="RWODZI, Desire Tarwireyi" userId="f2e414da-657a-4eae-9cb2-9d4947cf517c" providerId="ADAL" clId="{3EE112BD-FC4D-406B-8886-E01A01F1EF2B}" dt="2023-12-01T09:38:40.778" v="146" actId="47"/>
          <pc:sldLayoutMkLst>
            <pc:docMk/>
            <pc:sldMasterMk cId="0" sldId="2147483840"/>
            <pc:sldLayoutMk cId="0" sldId="2147483847"/>
          </pc:sldLayoutMkLst>
        </pc:sldLayoutChg>
        <pc:sldLayoutChg chg="del">
          <pc:chgData name="RWODZI, Desire Tarwireyi" userId="f2e414da-657a-4eae-9cb2-9d4947cf517c" providerId="ADAL" clId="{3EE112BD-FC4D-406B-8886-E01A01F1EF2B}" dt="2023-12-01T09:38:40.778" v="146" actId="47"/>
          <pc:sldLayoutMkLst>
            <pc:docMk/>
            <pc:sldMasterMk cId="0" sldId="2147483840"/>
            <pc:sldLayoutMk cId="0" sldId="2147483848"/>
          </pc:sldLayoutMkLst>
        </pc:sldLayoutChg>
        <pc:sldLayoutChg chg="del">
          <pc:chgData name="RWODZI, Desire Tarwireyi" userId="f2e414da-657a-4eae-9cb2-9d4947cf517c" providerId="ADAL" clId="{3EE112BD-FC4D-406B-8886-E01A01F1EF2B}" dt="2023-12-01T09:38:40.778" v="146" actId="47"/>
          <pc:sldLayoutMkLst>
            <pc:docMk/>
            <pc:sldMasterMk cId="0" sldId="2147483840"/>
            <pc:sldLayoutMk cId="0" sldId="2147483849"/>
          </pc:sldLayoutMkLst>
        </pc:sldLayoutChg>
        <pc:sldLayoutChg chg="del">
          <pc:chgData name="RWODZI, Desire Tarwireyi" userId="f2e414da-657a-4eae-9cb2-9d4947cf517c" providerId="ADAL" clId="{3EE112BD-FC4D-406B-8886-E01A01F1EF2B}" dt="2023-12-01T09:38:40.778" v="146" actId="47"/>
          <pc:sldLayoutMkLst>
            <pc:docMk/>
            <pc:sldMasterMk cId="0" sldId="2147483840"/>
            <pc:sldLayoutMk cId="0" sldId="2147483850"/>
          </pc:sldLayoutMkLst>
        </pc:sldLayoutChg>
        <pc:sldLayoutChg chg="del">
          <pc:chgData name="RWODZI, Desire Tarwireyi" userId="f2e414da-657a-4eae-9cb2-9d4947cf517c" providerId="ADAL" clId="{3EE112BD-FC4D-406B-8886-E01A01F1EF2B}" dt="2023-12-01T09:38:40.778" v="146" actId="47"/>
          <pc:sldLayoutMkLst>
            <pc:docMk/>
            <pc:sldMasterMk cId="0" sldId="2147483840"/>
            <pc:sldLayoutMk cId="0" sldId="2147483851"/>
          </pc:sldLayoutMkLst>
        </pc:sldLayoutChg>
      </pc:sldMasterChg>
      <pc:sldMasterChg chg="delSldLayout">
        <pc:chgData name="RWODZI, Desire Tarwireyi" userId="f2e414da-657a-4eae-9cb2-9d4947cf517c" providerId="ADAL" clId="{3EE112BD-FC4D-406B-8886-E01A01F1EF2B}" dt="2023-12-01T09:38:40.778" v="146" actId="47"/>
        <pc:sldMasterMkLst>
          <pc:docMk/>
          <pc:sldMasterMk cId="956742391" sldId="2147483859"/>
        </pc:sldMasterMkLst>
        <pc:sldLayoutChg chg="del">
          <pc:chgData name="RWODZI, Desire Tarwireyi" userId="f2e414da-657a-4eae-9cb2-9d4947cf517c" providerId="ADAL" clId="{3EE112BD-FC4D-406B-8886-E01A01F1EF2B}" dt="2023-12-01T09:38:40.778" v="146" actId="47"/>
          <pc:sldLayoutMkLst>
            <pc:docMk/>
            <pc:sldMasterMk cId="956742391" sldId="2147483859"/>
            <pc:sldLayoutMk cId="2023453179" sldId="2147483860"/>
          </pc:sldLayoutMkLst>
        </pc:sldLayoutChg>
        <pc:sldLayoutChg chg="del">
          <pc:chgData name="RWODZI, Desire Tarwireyi" userId="f2e414da-657a-4eae-9cb2-9d4947cf517c" providerId="ADAL" clId="{3EE112BD-FC4D-406B-8886-E01A01F1EF2B}" dt="2023-12-01T09:38:40.778" v="146" actId="47"/>
          <pc:sldLayoutMkLst>
            <pc:docMk/>
            <pc:sldMasterMk cId="956742391" sldId="2147483859"/>
            <pc:sldLayoutMk cId="3412956401" sldId="2147483861"/>
          </pc:sldLayoutMkLst>
        </pc:sldLayoutChg>
      </pc:sldMasterChg>
      <pc:sldMasterChg chg="del delSldLayout">
        <pc:chgData name="RWODZI, Desire Tarwireyi" userId="f2e414da-657a-4eae-9cb2-9d4947cf517c" providerId="ADAL" clId="{3EE112BD-FC4D-406B-8886-E01A01F1EF2B}" dt="2023-12-01T09:38:40.778" v="146" actId="47"/>
        <pc:sldMasterMkLst>
          <pc:docMk/>
          <pc:sldMasterMk cId="2203888298" sldId="2147483862"/>
        </pc:sldMasterMkLst>
        <pc:sldLayoutChg chg="del">
          <pc:chgData name="RWODZI, Desire Tarwireyi" userId="f2e414da-657a-4eae-9cb2-9d4947cf517c" providerId="ADAL" clId="{3EE112BD-FC4D-406B-8886-E01A01F1EF2B}" dt="2023-12-01T09:38:40.778" v="146" actId="47"/>
          <pc:sldLayoutMkLst>
            <pc:docMk/>
            <pc:sldMasterMk cId="2203888298" sldId="2147483862"/>
            <pc:sldLayoutMk cId="456877379" sldId="214748386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D19278-D116-8743-9757-3CD306D62E43}" type="datetimeFigureOut">
              <a:rPr lang="fr-CA" smtClean="0"/>
              <a:t>2023-12-01</a:t>
            </a:fld>
            <a:endParaRPr lang="fr-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Cliquez pour modifier les styles de texte du Master</a:t>
            </a:r>
          </a:p>
          <a:p>
            <a:pPr lvl="1"/>
            <a:r>
              <a:rPr lang="en-US" dirty="0"/>
              <a:t>Deuxième niveau</a:t>
            </a:r>
          </a:p>
          <a:p>
            <a:pPr lvl="2"/>
            <a:r>
              <a:rPr lang="en-US" dirty="0"/>
              <a:t>Troisième niveau</a:t>
            </a:r>
          </a:p>
          <a:p>
            <a:pPr lvl="3"/>
            <a:r>
              <a:rPr lang="en-US" dirty="0"/>
              <a:t>Quatrième niveau</a:t>
            </a:r>
          </a:p>
          <a:p>
            <a:pPr lvl="4"/>
            <a:r>
              <a:rPr lang="en-US" dirty="0"/>
              <a:t>Cinquième niveau</a:t>
            </a:r>
            <a:endParaRPr lang="fr-CA"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A15009-57C1-734E-ACD1-A889E0D15D45}" type="slidenum">
              <a:rPr lang="fr-CA" smtClean="0"/>
              <a:t>‹#›</a:t>
            </a:fld>
            <a:endParaRPr lang="fr-CA"/>
          </a:p>
        </p:txBody>
      </p:sp>
    </p:spTree>
    <p:extLst>
      <p:ext uri="{BB962C8B-B14F-4D97-AF65-F5344CB8AC3E}">
        <p14:creationId xmlns:p14="http://schemas.microsoft.com/office/powerpoint/2010/main" val="521354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92120617-EDB4-4A2C-8E78-C191A3D3B818}"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292245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a:t>C'est le cas malgré l'utilisation des données IHE/GBD sur les décès, corrigées à la hausse pour tenir compte des décès dus au VIH/SIDA classés à tort dans d'autres catégories.</a:t>
            </a:r>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5F4B4AD-9710-49A7-B214-561577097D0C}"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215342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42289" rtl="0" eaLnBrk="1" fontAlgn="auto" latinLnBrk="0" hangingPunct="1">
              <a:lnSpc>
                <a:spcPct val="100000"/>
              </a:lnSpc>
              <a:spcBef>
                <a:spcPts val="0"/>
              </a:spcBef>
              <a:spcAft>
                <a:spcPts val="0"/>
              </a:spcAft>
              <a:buClrTx/>
              <a:buSzTx/>
              <a:buFontTx/>
              <a:buNone/>
              <a:tabLst/>
              <a:defRPr/>
            </a:pPr>
            <a:r>
              <a:rPr lang="en-US" dirty="0"/>
              <a:t>C'est le cas malgré l'utilisation des données IHE/GBD sur les décès, corrigées à la hausse pour tenir compte des décès dus au VIH/SIDA classés à tort dans d'autres catégories.</a:t>
            </a:r>
          </a:p>
          <a:p>
            <a:pPr defTabSz="942289">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5F4B4AD-9710-49A7-B214-561577097D0C}"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7813956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5F4B4AD-9710-49A7-B214-561577097D0C}"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976772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5F4B4AD-9710-49A7-B214-561577097D0C}"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959140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5F4B4AD-9710-49A7-B214-561577097D0C}"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356989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5F4B4AD-9710-49A7-B214-561577097D0C}"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3437137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5F4B4AD-9710-49A7-B214-561577097D0C}"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366684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a:t>Lors du dernier cycle d'estimation, les pays utilisant le CSAVR se sont généralement conformés à cette règle. Les exceptions sont l'Algérie, le Liban, la Libye, les Émirats arabes unis et le Yémen, qui, selon la classification de l'IHME, ne devraient strictement pas utiliser la méthode</a:t>
            </a:r>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5F4B4AD-9710-49A7-B214-561577097D0C}"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1899213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5F4B4AD-9710-49A7-B214-561577097D0C}"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5522884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a:t>Lors du dernier cycle d'estimation, les pays utilisant la méthode CSAVR ont généralement respecté cette règle. L'exception est Saint-Kitts-et-Nevis qui, selon la classification de l'IHME, ne devrait pas utiliser la CSAVR (qu'ils ont utilisée en 2019, avant la publication de la classification IHME/GBD).</a:t>
            </a:r>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5F4B4AD-9710-49A7-B214-561577097D0C}"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966849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5F4B4AD-9710-49A7-B214-561577097D0C}"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8636945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a:t>Lors du dernier cycle d'estimation, les pays utilisant la méthode CSAVR ont généralement respecté cette règle. L'exception est Saint-Kitts-et-Nevis qui, selon la classification de l'IHME, ne devrait pas utiliser la CSAVR (qu'ils ont utilisée en 2019, avant la publication de la classification IHME/GBD).</a:t>
            </a:r>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5F4B4AD-9710-49A7-B214-561577097D0C}"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7391206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5F4B4AD-9710-49A7-B214-561577097D0C}"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21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840948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Voir le </a:t>
            </a:r>
            <a:r>
              <a:rPr lang="en-US" i="1"/>
              <a:t>guide de mise à jour de Spectrum.doc</a:t>
            </a:r>
            <a:r>
              <a:rPr lang="en-US"/>
              <a:t>, arbre de décision Figure 1</a:t>
            </a:r>
            <a:endParaRPr lang="en-CH"/>
          </a:p>
          <a:p>
            <a:endParaRPr lang="en-CH"/>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A671EB5F-83F3-497B-B51D-09B785C8EBF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267788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5F4B4AD-9710-49A7-B214-561577097D0C}"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255824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5F4B4AD-9710-49A7-B214-561577097D0C}"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538586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5F4B4AD-9710-49A7-B214-561577097D0C}"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307340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a:t>L'ajustement qui ajoute les décès classés à tort dans d'autres catégories de causes ne fait qu'une petite différence pour le CSAVR - que ce soit avec ou sans cet ajustement, l'épidémie de CSAVR est inférieure à celle d'EPP.</a:t>
            </a:r>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5F4B4AD-9710-49A7-B214-561577097D0C}"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80948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a:t>L'ajustement qui ajoute les décès mal classés dans d'autres causes ne fait qu'une petite différence pour le CSAVR - que ce soit avec ou sans cet ajustement, l'épidémie CSAVR est inférieure à l'EPP.</a:t>
            </a:r>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5F4B4AD-9710-49A7-B214-561577097D0C}"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941676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5F4B4AD-9710-49A7-B214-561577097D0C}"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322867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35950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6AF67-FA26-9524-1A4B-6DD4A3A5BA5D}"/>
              </a:ext>
            </a:extLst>
          </p:cNvPr>
          <p:cNvSpPr>
            <a:spLocks noGrp="1"/>
          </p:cNvSpPr>
          <p:nvPr>
            <p:ph type="title"/>
          </p:nvPr>
        </p:nvSpPr>
        <p:spPr/>
        <p:txBody>
          <a:bodyPr/>
          <a:lstStyle/>
          <a:p>
            <a:r>
              <a:rPr lang="en-US"/>
              <a:t>Click to edit Master title style</a:t>
            </a:r>
            <a:endParaRPr lang="LID4096"/>
          </a:p>
        </p:txBody>
      </p:sp>
      <p:sp>
        <p:nvSpPr>
          <p:cNvPr id="3" name="Content Placeholder 2">
            <a:extLst>
              <a:ext uri="{FF2B5EF4-FFF2-40B4-BE49-F238E27FC236}">
                <a16:creationId xmlns:a16="http://schemas.microsoft.com/office/drawing/2014/main" id="{92F6EA36-ACC9-9E10-4BD1-D862FA9702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58FDC6FA-A1FA-5B11-8AAF-E439C74E6C58}"/>
              </a:ext>
            </a:extLst>
          </p:cNvPr>
          <p:cNvSpPr>
            <a:spLocks noGrp="1"/>
          </p:cNvSpPr>
          <p:nvPr>
            <p:ph type="dt" sz="half" idx="10"/>
          </p:nvPr>
        </p:nvSpPr>
        <p:spPr/>
        <p:txBody>
          <a:bodyPr/>
          <a:lstStyle/>
          <a:p>
            <a:fld id="{7A62FD57-13D5-4A3F-A969-2A90959542D5}" type="datetimeFigureOut">
              <a:rPr lang="LID4096" smtClean="0"/>
              <a:t>12/01/2023</a:t>
            </a:fld>
            <a:endParaRPr lang="LID4096"/>
          </a:p>
        </p:txBody>
      </p:sp>
      <p:sp>
        <p:nvSpPr>
          <p:cNvPr id="5" name="Footer Placeholder 4">
            <a:extLst>
              <a:ext uri="{FF2B5EF4-FFF2-40B4-BE49-F238E27FC236}">
                <a16:creationId xmlns:a16="http://schemas.microsoft.com/office/drawing/2014/main" id="{A5DCF37F-49D0-47C4-E3BE-E8EAB7CA918E}"/>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CF150A49-E10E-8730-ECFC-398C5BD9E018}"/>
              </a:ext>
            </a:extLst>
          </p:cNvPr>
          <p:cNvSpPr>
            <a:spLocks noGrp="1"/>
          </p:cNvSpPr>
          <p:nvPr>
            <p:ph type="sldNum" sz="quarter" idx="12"/>
          </p:nvPr>
        </p:nvSpPr>
        <p:spPr/>
        <p:txBody>
          <a:bodyPr/>
          <a:lstStyle/>
          <a:p>
            <a:fld id="{7F7B093A-8952-441B-8F75-ED6F0822CD64}" type="slidenum">
              <a:rPr lang="LID4096" smtClean="0"/>
              <a:t>‹#›</a:t>
            </a:fld>
            <a:endParaRPr lang="LID4096"/>
          </a:p>
        </p:txBody>
      </p:sp>
    </p:spTree>
    <p:extLst>
      <p:ext uri="{BB962C8B-B14F-4D97-AF65-F5344CB8AC3E}">
        <p14:creationId xmlns:p14="http://schemas.microsoft.com/office/powerpoint/2010/main" val="1268446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14B1D0-5C73-C92A-ED06-0910DE6500CC}"/>
              </a:ext>
            </a:extLst>
          </p:cNvPr>
          <p:cNvSpPr>
            <a:spLocks noGrp="1"/>
          </p:cNvSpPr>
          <p:nvPr>
            <p:ph type="dt" sz="half" idx="10"/>
          </p:nvPr>
        </p:nvSpPr>
        <p:spPr/>
        <p:txBody>
          <a:bodyPr/>
          <a:lstStyle/>
          <a:p>
            <a:fld id="{7A62FD57-13D5-4A3F-A969-2A90959542D5}" type="datetimeFigureOut">
              <a:rPr lang="LID4096" smtClean="0"/>
              <a:t>12/01/2023</a:t>
            </a:fld>
            <a:endParaRPr lang="LID4096"/>
          </a:p>
        </p:txBody>
      </p:sp>
      <p:sp>
        <p:nvSpPr>
          <p:cNvPr id="3" name="Footer Placeholder 2">
            <a:extLst>
              <a:ext uri="{FF2B5EF4-FFF2-40B4-BE49-F238E27FC236}">
                <a16:creationId xmlns:a16="http://schemas.microsoft.com/office/drawing/2014/main" id="{B3D3EE41-C62A-DA7A-373A-9C11525D765B}"/>
              </a:ext>
            </a:extLst>
          </p:cNvPr>
          <p:cNvSpPr>
            <a:spLocks noGrp="1"/>
          </p:cNvSpPr>
          <p:nvPr>
            <p:ph type="ftr" sz="quarter" idx="11"/>
          </p:nvPr>
        </p:nvSpPr>
        <p:spPr/>
        <p:txBody>
          <a:bodyPr/>
          <a:lstStyle/>
          <a:p>
            <a:endParaRPr lang="LID4096"/>
          </a:p>
        </p:txBody>
      </p:sp>
      <p:sp>
        <p:nvSpPr>
          <p:cNvPr id="4" name="Slide Number Placeholder 3">
            <a:extLst>
              <a:ext uri="{FF2B5EF4-FFF2-40B4-BE49-F238E27FC236}">
                <a16:creationId xmlns:a16="http://schemas.microsoft.com/office/drawing/2014/main" id="{59DCB87D-2BD6-7CF6-108E-326C568BECEE}"/>
              </a:ext>
            </a:extLst>
          </p:cNvPr>
          <p:cNvSpPr>
            <a:spLocks noGrp="1"/>
          </p:cNvSpPr>
          <p:nvPr>
            <p:ph type="sldNum" sz="quarter" idx="12"/>
          </p:nvPr>
        </p:nvSpPr>
        <p:spPr/>
        <p:txBody>
          <a:bodyPr/>
          <a:lstStyle/>
          <a:p>
            <a:fld id="{7F7B093A-8952-441B-8F75-ED6F0822CD64}" type="slidenum">
              <a:rPr lang="LID4096" smtClean="0"/>
              <a:t>‹#›</a:t>
            </a:fld>
            <a:endParaRPr lang="LID4096"/>
          </a:p>
        </p:txBody>
      </p:sp>
    </p:spTree>
    <p:extLst>
      <p:ext uri="{BB962C8B-B14F-4D97-AF65-F5344CB8AC3E}">
        <p14:creationId xmlns:p14="http://schemas.microsoft.com/office/powerpoint/2010/main" val="3703257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A4EC07-70EF-A364-EB2D-4CFCF9980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Text Placeholder 2">
            <a:extLst>
              <a:ext uri="{FF2B5EF4-FFF2-40B4-BE49-F238E27FC236}">
                <a16:creationId xmlns:a16="http://schemas.microsoft.com/office/drawing/2014/main" id="{3159CA24-7586-DF39-6F6F-B39C5D782DA0}"/>
              </a:ext>
            </a:extLst>
          </p:cNvPr>
          <p:cNvSpPr>
            <a:spLocks noGrp="1"/>
          </p:cNvSpPr>
          <p:nvPr>
            <p:ph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2800"/>
            </a:lvl1pPr>
            <a:lvl2pPr>
              <a:defRPr sz="2400"/>
            </a:lvl2pPr>
            <a:lvl3pPr>
              <a:defRPr sz="2000"/>
            </a:lvl3pPr>
            <a:lvl4pPr>
              <a:defRPr sz="1800"/>
            </a:lvl4pPr>
            <a:lvl5pPr>
              <a:defRPr sz="1800"/>
            </a:lvl5p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463913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17524809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0421AF6-CEC7-1EB0-563F-AB3B1037D490}"/>
              </a:ext>
            </a:extLst>
          </p:cNvPr>
          <p:cNvSpPr/>
          <p:nvPr userDrawn="1"/>
        </p:nvSpPr>
        <p:spPr>
          <a:xfrm>
            <a:off x="-1" y="0"/>
            <a:ext cx="963101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CH"/>
              <a:t>                              </a:t>
            </a:r>
            <a:endParaRPr lang="en-US"/>
          </a:p>
        </p:txBody>
      </p:sp>
      <p:pic>
        <p:nvPicPr>
          <p:cNvPr id="2" name="Picture 1" descr="A drawing of a person&#10;&#10;Description automatically generated">
            <a:extLst>
              <a:ext uri="{FF2B5EF4-FFF2-40B4-BE49-F238E27FC236}">
                <a16:creationId xmlns:a16="http://schemas.microsoft.com/office/drawing/2014/main" id="{680F2A20-C225-38A4-8DF3-7FBAC916E29C}"/>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3015799956"/>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2CC27C-D1B2-EB15-4ED4-97FC813530AF}"/>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Cliquez pour modifier le style du titre principal</a:t>
            </a:r>
          </a:p>
        </p:txBody>
      </p:sp>
      <p:sp>
        <p:nvSpPr>
          <p:cNvPr id="3" name="Text Placeholder 2">
            <a:extLst>
              <a:ext uri="{FF2B5EF4-FFF2-40B4-BE49-F238E27FC236}">
                <a16:creationId xmlns:a16="http://schemas.microsoft.com/office/drawing/2014/main" id="{1FFF3D5F-4B83-4310-82EC-068B8059ECE6}"/>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de texte du Master</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pic>
        <p:nvPicPr>
          <p:cNvPr id="4" name="Picture 3" descr="A drawing of a person&#10;&#10;Description automatically generated">
            <a:extLst>
              <a:ext uri="{FF2B5EF4-FFF2-40B4-BE49-F238E27FC236}">
                <a16:creationId xmlns:a16="http://schemas.microsoft.com/office/drawing/2014/main" id="{3B3A8714-1E2B-0259-B55B-37F51725EC9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3713737543"/>
      </p:ext>
    </p:extLst>
  </p:cSld>
  <p:clrMap bg1="lt1" tx1="dk1" bg2="lt2" tx2="dk2" accent1="accent1" accent2="accent2" accent3="accent3" accent4="accent4" accent5="accent5" accent6="accent6" hlink="hlink" folHlink="folHlink"/>
  <p:sldLayoutIdLst>
    <p:sldLayoutId id="2147483857" r:id="rId1"/>
    <p:sldLayoutId id="2147483858" r:id="rId2"/>
  </p:sldLayoutIdLst>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7000A48-B11F-D2D0-C41F-79083D4F1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Cliquez pour modifier le style du titre principal</a:t>
            </a:r>
          </a:p>
        </p:txBody>
      </p:sp>
      <p:sp>
        <p:nvSpPr>
          <p:cNvPr id="1027" name="Text Placeholder 2">
            <a:extLst>
              <a:ext uri="{FF2B5EF4-FFF2-40B4-BE49-F238E27FC236}">
                <a16:creationId xmlns:a16="http://schemas.microsoft.com/office/drawing/2014/main" id="{9C0BB814-E95D-B987-483A-5D2B3E46B299}"/>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de texte du Master</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sp>
        <p:nvSpPr>
          <p:cNvPr id="4" name="Date Placeholder 3">
            <a:extLst>
              <a:ext uri="{FF2B5EF4-FFF2-40B4-BE49-F238E27FC236}">
                <a16:creationId xmlns:a16="http://schemas.microsoft.com/office/drawing/2014/main" id="{8425B18D-7536-03BC-A6A7-38CFE82B91EB}"/>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ＭＳ Ｐゴシック" charset="-128"/>
              </a:defRPr>
            </a:lvl1pPr>
          </a:lstStyle>
          <a:p>
            <a:pPr>
              <a:defRPr/>
            </a:pPr>
            <a:fld id="{04595CB1-17EC-4B57-9AEB-39E2D0C9A9CE}" type="datetimeFigureOut">
              <a:rPr lang="en-US"/>
              <a:t>12/1/2023</a:t>
            </a:fld>
            <a:endParaRPr lang="en-US"/>
          </a:p>
        </p:txBody>
      </p:sp>
      <p:sp>
        <p:nvSpPr>
          <p:cNvPr id="5" name="Footer Placeholder 4">
            <a:extLst>
              <a:ext uri="{FF2B5EF4-FFF2-40B4-BE49-F238E27FC236}">
                <a16:creationId xmlns:a16="http://schemas.microsoft.com/office/drawing/2014/main" id="{AF6E1E6D-A47D-9616-5F12-36CE047E17D5}"/>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128"/>
              </a:defRPr>
            </a:lvl1pPr>
          </a:lstStyle>
          <a:p>
            <a:pPr>
              <a:defRPr/>
            </a:pPr>
            <a:endParaRPr lang="en-US"/>
          </a:p>
        </p:txBody>
      </p:sp>
      <p:sp>
        <p:nvSpPr>
          <p:cNvPr id="6" name="Slide Number Placeholder 5">
            <a:extLst>
              <a:ext uri="{FF2B5EF4-FFF2-40B4-BE49-F238E27FC236}">
                <a16:creationId xmlns:a16="http://schemas.microsoft.com/office/drawing/2014/main" id="{83C01F93-5450-E8D2-0374-037CAFC8565B}"/>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E1F1C314-A97A-4E1C-AC20-70EBAAB75D94}" type="slidenum">
              <a:rPr lang="en-US" altLang="en-US"/>
              <a:t>‹#›</a:t>
            </a:fld>
            <a:endParaRPr lang="en-US" altLang="en-US"/>
          </a:p>
        </p:txBody>
      </p:sp>
      <p:pic>
        <p:nvPicPr>
          <p:cNvPr id="2" name="Picture 1" descr="A drawing of a person&#10;&#10;Description automatically generated">
            <a:extLst>
              <a:ext uri="{FF2B5EF4-FFF2-40B4-BE49-F238E27FC236}">
                <a16:creationId xmlns:a16="http://schemas.microsoft.com/office/drawing/2014/main" id="{FC06606E-8542-5298-54AB-615D6867040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956742391"/>
      </p:ext>
    </p:extLst>
  </p:cSld>
  <p:clrMap bg1="lt1" tx1="dk1" bg2="lt2" tx2="dk2" accent1="accent1" accent2="accent2" accent3="accent3" accent4="accent4" accent5="accent5" accent6="accent6" hlink="hlink" folHlink="folHlink"/>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20.png"/><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22.emf"/><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25.png"/><Relationship Id="rId4"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image" Target="../media/image28.emf"/><Relationship Id="rId4" Type="http://schemas.openxmlformats.org/officeDocument/2006/relationships/image" Target="../media/image27.png"/></Relationships>
</file>

<file path=ppt/slides/_rels/slide1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image" Target="../media/image31.png"/><Relationship Id="rId4" Type="http://schemas.openxmlformats.org/officeDocument/2006/relationships/image" Target="../media/image30.pn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ww.thelancet.com/cms/10.1016/S2352-3018(21)00152-1/attachment/7371c03e-887f-4e26-a718-bae190b81c2f/mmc1.pdf"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www.thelancet.com/cms/10.1016/S2352-3018(21)00152-1/attachment/7371c03e-887f-4e26-a718-bae190b81c2f/mmc1.pdf"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www.thelancet.com/cms/10.1016/S2352-3018(21)00152-1/attachment/7371c03e-887f-4e26-a718-bae190b81c2f/mmc1.pdf"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www.thelancet.com/cms/10.1016/S2352-3018(21)00152-1/attachment/7371c03e-887f-4e26-a718-bae190b81c2f/mmc1.pdf"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8.emf"/><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15.png"/><Relationship Id="rId4" Type="http://schemas.openxmlformats.org/officeDocument/2006/relationships/image" Target="../media/image14.emf"/></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1A8ED45-CF1F-4761-1257-908B2280C255}"/>
              </a:ext>
            </a:extLst>
          </p:cNvPr>
          <p:cNvSpPr txBox="1">
            <a:spLocks/>
          </p:cNvSpPr>
          <p:nvPr/>
        </p:nvSpPr>
        <p:spPr bwMode="auto">
          <a:xfrm>
            <a:off x="446278" y="1916337"/>
            <a:ext cx="8865290" cy="2059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90000"/>
              </a:lnSpc>
              <a:spcBef>
                <a:spcPct val="0"/>
              </a:spcBef>
              <a:spcAft>
                <a:spcPct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Arial"/>
                <a:ea typeface="ＭＳ Ｐゴシック" panose="020B0600070205080204" pitchFamily="34" charset="-128"/>
                <a:cs typeface="Arial"/>
              </a:rPr>
              <a:t>Triangulation et sélection</a:t>
            </a:r>
            <a:br>
              <a:rPr kumimoji="0" lang="en-US" sz="3600" b="1" i="0" u="none" strike="noStrike" kern="1200" cap="none" spc="0" normalizeH="0" baseline="0" noProof="0" dirty="0">
                <a:ln>
                  <a:noFill/>
                </a:ln>
                <a:solidFill>
                  <a:prstClr val="white"/>
                </a:solidFill>
                <a:effectLst/>
                <a:uLnTx/>
                <a:uFillTx/>
                <a:latin typeface="Arial"/>
                <a:ea typeface="ＭＳ Ｐゴシック" panose="020B0600070205080204" pitchFamily="34" charset="-128"/>
                <a:cs typeface="Arial"/>
              </a:rPr>
            </a:br>
            <a:r>
              <a:rPr kumimoji="0" lang="en-US" sz="3600" b="1" i="0" u="none" strike="noStrike" kern="1200" cap="none" spc="0" normalizeH="0" baseline="0" noProof="0" dirty="0">
                <a:ln>
                  <a:noFill/>
                </a:ln>
                <a:solidFill>
                  <a:prstClr val="white"/>
                </a:solidFill>
                <a:effectLst/>
                <a:uLnTx/>
                <a:uFillTx/>
                <a:latin typeface="Arial"/>
                <a:ea typeface="ＭＳ Ｐゴシック" panose="020B0600070205080204" pitchFamily="34" charset="-128"/>
                <a:cs typeface="Arial"/>
              </a:rPr>
              <a:t> entre CSAVR et EPP ; </a:t>
            </a:r>
            <a:br>
              <a:rPr kumimoji="0" lang="en-US" sz="3600" b="1" i="0" u="none" strike="noStrike" kern="1200" cap="none" spc="0" normalizeH="0" baseline="0" noProof="0" dirty="0">
                <a:ln>
                  <a:noFill/>
                </a:ln>
                <a:solidFill>
                  <a:prstClr val="white"/>
                </a:solidFill>
                <a:effectLst/>
                <a:uLnTx/>
                <a:uFillTx/>
                <a:latin typeface="Arial"/>
                <a:ea typeface="ＭＳ Ｐゴシック" panose="020B0600070205080204" pitchFamily="34" charset="-128"/>
                <a:cs typeface="Arial"/>
              </a:rPr>
            </a:br>
            <a:r>
              <a:rPr kumimoji="0" lang="en-US" sz="3600" b="1" i="0" u="none" strike="noStrike" kern="1200" cap="none" spc="0" normalizeH="0" baseline="0" noProof="0" dirty="0">
                <a:ln>
                  <a:noFill/>
                </a:ln>
                <a:solidFill>
                  <a:prstClr val="white"/>
                </a:solidFill>
                <a:effectLst/>
                <a:uLnTx/>
                <a:uFillTx/>
                <a:latin typeface="Arial"/>
                <a:ea typeface="ＭＳ Ｐゴシック" panose="020B0600070205080204" pitchFamily="34" charset="-128"/>
                <a:cs typeface="Arial"/>
              </a:rPr>
              <a:t>Exigences relatives à la publication </a:t>
            </a:r>
            <a:br>
              <a:rPr kumimoji="0" lang="en-US" sz="3600" b="1" i="0" u="none" strike="noStrike" kern="1200" cap="none" spc="0" normalizeH="0" baseline="0" noProof="0" dirty="0">
                <a:ln>
                  <a:noFill/>
                </a:ln>
                <a:solidFill>
                  <a:prstClr val="white"/>
                </a:solidFill>
                <a:effectLst/>
                <a:uLnTx/>
                <a:uFillTx/>
                <a:latin typeface="Arial"/>
                <a:ea typeface="ＭＳ Ｐゴシック" panose="020B0600070205080204" pitchFamily="34" charset="-128"/>
                <a:cs typeface="Arial"/>
              </a:rPr>
            </a:br>
            <a:r>
              <a:rPr kumimoji="0" lang="en-US" sz="3600" b="1" i="0" u="none" strike="noStrike" kern="1200" cap="none" spc="0" normalizeH="0" baseline="0" noProof="0" dirty="0">
                <a:ln>
                  <a:noFill/>
                </a:ln>
                <a:solidFill>
                  <a:prstClr val="white"/>
                </a:solidFill>
                <a:effectLst/>
                <a:uLnTx/>
                <a:uFillTx/>
                <a:latin typeface="Arial"/>
                <a:ea typeface="ＭＳ Ｐゴシック" panose="020B0600070205080204" pitchFamily="34" charset="-128"/>
                <a:cs typeface="Arial"/>
              </a:rPr>
              <a:t>d'une tendance d'incidence</a:t>
            </a:r>
            <a:endParaRPr kumimoji="0" lang="en-US" altLang="en-US" sz="3600" b="1"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6149" name="Text Placeholder 6">
            <a:extLst>
              <a:ext uri="{FF2B5EF4-FFF2-40B4-BE49-F238E27FC236}">
                <a16:creationId xmlns:a16="http://schemas.microsoft.com/office/drawing/2014/main" id="{5AC8760F-9D28-D4E0-49DA-53AA1EECE2B2}"/>
              </a:ext>
            </a:extLst>
          </p:cNvPr>
          <p:cNvSpPr txBox="1">
            <a:spLocks/>
          </p:cNvSpPr>
          <p:nvPr/>
        </p:nvSpPr>
        <p:spPr bwMode="auto">
          <a:xfrm>
            <a:off x="571500" y="4468732"/>
            <a:ext cx="3016250"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20000"/>
              </a:lnSpc>
              <a:spcBef>
                <a:spcPct val="20000"/>
              </a:spcBef>
              <a:spcAft>
                <a:spcPct val="0"/>
              </a:spcAft>
              <a:buClrTx/>
              <a:buSzTx/>
              <a:buFontTx/>
              <a:buNone/>
              <a:tabLst/>
              <a:defRPr/>
            </a:pPr>
            <a:r>
              <a:rPr kumimoji="0" lang="en-US" altLang="en-US" sz="1600" b="1" i="0" u="none" strike="noStrike" kern="1200" cap="none" spc="0" normalizeH="0" baseline="0" noProof="0" dirty="0">
                <a:ln>
                  <a:noFill/>
                </a:ln>
                <a:solidFill>
                  <a:prstClr val="white"/>
                </a:solidFill>
                <a:effectLst/>
                <a:uLnTx/>
                <a:uFillTx/>
                <a:latin typeface="Arial"/>
                <a:ea typeface="ＭＳ Ｐゴシック"/>
                <a:cs typeface="Arial"/>
              </a:rPr>
              <a:t>Eline </a:t>
            </a:r>
            <a:r>
              <a:rPr kumimoji="0" lang="en-US" altLang="en-US" sz="1600" b="1" i="0" u="none" strike="noStrike" kern="1200" cap="none" spc="0" normalizeH="0" baseline="0" noProof="0" dirty="0" err="1">
                <a:ln>
                  <a:noFill/>
                </a:ln>
                <a:solidFill>
                  <a:prstClr val="white"/>
                </a:solidFill>
                <a:effectLst/>
                <a:uLnTx/>
                <a:uFillTx/>
                <a:latin typeface="Arial"/>
                <a:ea typeface="ＭＳ Ｐゴシック"/>
                <a:cs typeface="Arial"/>
              </a:rPr>
              <a:t>Korenromp </a:t>
            </a:r>
            <a:r>
              <a:rPr kumimoji="0" lang="en-US" altLang="en-US" sz="1600" b="1" i="0" u="none" strike="noStrike" kern="1200" cap="none" spc="0" normalizeH="0" baseline="0" noProof="0" dirty="0">
                <a:ln>
                  <a:noFill/>
                </a:ln>
                <a:solidFill>
                  <a:prstClr val="white"/>
                </a:solidFill>
                <a:effectLst/>
                <a:uLnTx/>
                <a:uFillTx/>
                <a:latin typeface="Arial"/>
                <a:ea typeface="ＭＳ Ｐゴシック"/>
                <a:cs typeface="Arial"/>
              </a:rPr>
              <a:t>(ONUSIDA)</a:t>
            </a:r>
            <a:endParaRPr kumimoji="0" lang="en-US" altLang="en-US" sz="1600" b="1"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6150" name="Text Placeholder 6">
            <a:extLst>
              <a:ext uri="{FF2B5EF4-FFF2-40B4-BE49-F238E27FC236}">
                <a16:creationId xmlns:a16="http://schemas.microsoft.com/office/drawing/2014/main" id="{8738A2A9-4E6E-4F02-60ED-35B7DE648922}"/>
              </a:ext>
            </a:extLst>
          </p:cNvPr>
          <p:cNvSpPr txBox="1">
            <a:spLocks/>
          </p:cNvSpPr>
          <p:nvPr/>
        </p:nvSpPr>
        <p:spPr bwMode="auto">
          <a:xfrm>
            <a:off x="571784" y="5562769"/>
            <a:ext cx="7536434" cy="1093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0" fontAlgn="base" latinLnBrk="0" hangingPunct="0">
              <a:lnSpc>
                <a:spcPct val="120000"/>
              </a:lnSpc>
              <a:spcBef>
                <a:spcPts val="20"/>
              </a:spcBef>
              <a:spcAft>
                <a:spcPct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Arial"/>
                <a:ea typeface="ＭＳ Ｐゴシック"/>
                <a:cs typeface="Arial"/>
              </a:rPr>
              <a:t>Atelier de l'ONUSIDA sur les estimations du VIH et l'identification des inégalités</a:t>
            </a:r>
            <a:br>
              <a:rPr kumimoji="0" lang="en-US" sz="1600" b="1" i="0" u="none" strike="noStrike" kern="1200" cap="none" spc="0" normalizeH="0" baseline="0" noProof="0" dirty="0">
                <a:ln>
                  <a:noFill/>
                </a:ln>
                <a:solidFill>
                  <a:prstClr val="black"/>
                </a:solidFill>
                <a:effectLst/>
                <a:uLnTx/>
                <a:uFillTx/>
                <a:latin typeface="Arial"/>
                <a:ea typeface="ＭＳ Ｐゴシック" panose="020B0600070205080204" pitchFamily="34" charset="-128"/>
                <a:cs typeface="Arial"/>
              </a:rPr>
            </a:br>
            <a:r>
              <a:rPr kumimoji="0" lang="en-US" sz="1600" b="1" i="0" u="none" strike="noStrike" kern="1200" cap="none" spc="0" normalizeH="0" baseline="0" noProof="0" dirty="0">
                <a:ln>
                  <a:noFill/>
                </a:ln>
                <a:solidFill>
                  <a:prstClr val="white"/>
                </a:solidFill>
                <a:effectLst/>
                <a:uLnTx/>
                <a:uFillTx/>
                <a:latin typeface="Arial"/>
                <a:ea typeface="ＭＳ Ｐゴシック"/>
                <a:cs typeface="Arial"/>
              </a:rPr>
              <a:t>dans la région du Moyen-Orient et de l'Afrique du Nord </a:t>
            </a:r>
            <a:endParaRPr kumimoji="0" lang="en-US" sz="1600" b="1" i="0" u="none" strike="noStrike" kern="1200" cap="none" spc="0" normalizeH="0" baseline="0" noProof="0" dirty="0">
              <a:ln>
                <a:noFill/>
              </a:ln>
              <a:solidFill>
                <a:prstClr val="white"/>
              </a:solidFill>
              <a:effectLst/>
              <a:uLnTx/>
              <a:uFillTx/>
              <a:latin typeface="Arial" panose="020B0604020202020204" pitchFamily="34" charset="0"/>
              <a:ea typeface="ＭＳ Ｐゴシック"/>
              <a:cs typeface="Arial" panose="020B0604020202020204" pitchFamily="34" charset="0"/>
            </a:endParaRPr>
          </a:p>
          <a:p>
            <a:pPr marL="0" marR="0" lvl="0" indent="0" algn="l" defTabSz="457200" rtl="0" eaLnBrk="0" fontAlgn="base" latinLnBrk="0" hangingPunct="0">
              <a:lnSpc>
                <a:spcPct val="120000"/>
              </a:lnSpc>
              <a:spcBef>
                <a:spcPct val="20000"/>
              </a:spcBef>
              <a:spcAft>
                <a:spcPct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Arial"/>
                <a:ea typeface="ＭＳ Ｐゴシック"/>
                <a:cs typeface="Arial"/>
              </a:rPr>
              <a:t>Le Caire, 19-23 février 2023</a:t>
            </a:r>
            <a:endParaRPr kumimoji="0" lang="en-CH" sz="1800" b="0" i="0" u="none" strike="noStrike" kern="1200" cap="none" spc="0" normalizeH="0" baseline="0" noProof="0" dirty="0">
              <a:ln>
                <a:noFill/>
              </a:ln>
              <a:solidFill>
                <a:prstClr val="white"/>
              </a:solidFill>
              <a:effectLst/>
              <a:uLnTx/>
              <a:uFillTx/>
              <a:latin typeface="Arial"/>
              <a:ea typeface="ＭＳ Ｐゴシック"/>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p:nvPr>
        </p:nvSpPr>
        <p:spPr>
          <a:xfrm>
            <a:off x="320040" y="274637"/>
            <a:ext cx="11262360" cy="727897"/>
          </a:xfrm>
        </p:spPr>
        <p:txBody>
          <a:bodyPr>
            <a:normAutofit/>
          </a:bodyPr>
          <a:lstStyle/>
          <a:p>
            <a:r>
              <a:rPr lang="en-US" sz="3200" dirty="0">
                <a:latin typeface="Arial" panose="020B0604020202020204" pitchFamily="34" charset="0"/>
                <a:cs typeface="Arial" panose="020B0604020202020204" pitchFamily="34" charset="0"/>
              </a:rPr>
              <a:t>Jamaïque : CSAVR &amp; EPP (I)</a:t>
            </a:r>
            <a:endParaRPr lang="en-CH" sz="32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F775AA5C-D77C-60A5-5041-98E0700531E6}"/>
              </a:ext>
            </a:extLst>
          </p:cNvPr>
          <p:cNvSpPr txBox="1"/>
          <p:nvPr/>
        </p:nvSpPr>
        <p:spPr>
          <a:xfrm>
            <a:off x="419100" y="1349829"/>
            <a:ext cx="11772900" cy="1477328"/>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11" name="TextBox 10">
            <a:extLst>
              <a:ext uri="{FF2B5EF4-FFF2-40B4-BE49-F238E27FC236}">
                <a16:creationId xmlns:a16="http://schemas.microsoft.com/office/drawing/2014/main" id="{0513A897-8388-5EBF-947B-5C153AA5A20B}"/>
              </a:ext>
            </a:extLst>
          </p:cNvPr>
          <p:cNvSpPr txBox="1"/>
          <p:nvPr/>
        </p:nvSpPr>
        <p:spPr>
          <a:xfrm>
            <a:off x="252075" y="5046506"/>
            <a:ext cx="6073686" cy="1477328"/>
          </a:xfrm>
          <a:prstGeom prst="rect">
            <a:avLst/>
          </a:prstGeom>
          <a:solidFill>
            <a:schemeClr val="bg1"/>
          </a:solidFill>
        </p:spPr>
        <p:txBody>
          <a:bodyPr wrap="square">
            <a:spAutoFit/>
          </a:bodyPr>
          <a:lstStyle/>
          <a:p>
            <a:pPr marL="0" marR="0" lvl="0" indent="0" algn="l" defTabSz="942289"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Le CSAVR a estimé que les </a:t>
            </a: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PVVIH, les cascades et la couverture en matière de PTME étaient similaires à ceux de 2010. </a:t>
            </a:r>
            <a:b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b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couverture de la PTME à partir d'environ 2010</a:t>
            </a:r>
            <a:b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b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942289"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 en suivant une </a:t>
            </a: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croissance épidémique plus progressive </a:t>
            </a:r>
            <a:b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b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que la PPE. </a:t>
            </a:r>
          </a:p>
        </p:txBody>
      </p:sp>
      <p:pic>
        <p:nvPicPr>
          <p:cNvPr id="5" name="Picture 4">
            <a:extLst>
              <a:ext uri="{FF2B5EF4-FFF2-40B4-BE49-F238E27FC236}">
                <a16:creationId xmlns:a16="http://schemas.microsoft.com/office/drawing/2014/main" id="{C1AD4DF1-4034-B8DF-BBBA-FBDD29535E1B}"/>
              </a:ext>
            </a:extLst>
          </p:cNvPr>
          <p:cNvPicPr>
            <a:picLocks noChangeAspect="1"/>
          </p:cNvPicPr>
          <p:nvPr/>
        </p:nvPicPr>
        <p:blipFill>
          <a:blip r:embed="rId3"/>
          <a:stretch>
            <a:fillRect/>
          </a:stretch>
        </p:blipFill>
        <p:spPr>
          <a:xfrm>
            <a:off x="169779" y="1002534"/>
            <a:ext cx="6073687" cy="3429490"/>
          </a:xfrm>
          <a:prstGeom prst="rect">
            <a:avLst/>
          </a:prstGeom>
        </p:spPr>
      </p:pic>
      <p:pic>
        <p:nvPicPr>
          <p:cNvPr id="8" name="Picture 7">
            <a:extLst>
              <a:ext uri="{FF2B5EF4-FFF2-40B4-BE49-F238E27FC236}">
                <a16:creationId xmlns:a16="http://schemas.microsoft.com/office/drawing/2014/main" id="{0BD8F73F-A02E-8345-FED9-403C825D567E}"/>
              </a:ext>
            </a:extLst>
          </p:cNvPr>
          <p:cNvPicPr>
            <a:picLocks noChangeAspect="1"/>
          </p:cNvPicPr>
          <p:nvPr/>
        </p:nvPicPr>
        <p:blipFill>
          <a:blip r:embed="rId4"/>
          <a:stretch>
            <a:fillRect/>
          </a:stretch>
        </p:blipFill>
        <p:spPr>
          <a:xfrm>
            <a:off x="6563506" y="155146"/>
            <a:ext cx="5628494" cy="3178113"/>
          </a:xfrm>
          <a:prstGeom prst="rect">
            <a:avLst/>
          </a:prstGeom>
        </p:spPr>
      </p:pic>
      <p:pic>
        <p:nvPicPr>
          <p:cNvPr id="9" name="Picture 8">
            <a:extLst>
              <a:ext uri="{FF2B5EF4-FFF2-40B4-BE49-F238E27FC236}">
                <a16:creationId xmlns:a16="http://schemas.microsoft.com/office/drawing/2014/main" id="{33C6B1C2-7790-D2D7-3079-D80E41B999FB}"/>
              </a:ext>
            </a:extLst>
          </p:cNvPr>
          <p:cNvPicPr>
            <a:picLocks noChangeAspect="1"/>
          </p:cNvPicPr>
          <p:nvPr/>
        </p:nvPicPr>
        <p:blipFill>
          <a:blip r:embed="rId5"/>
          <a:stretch>
            <a:fillRect/>
          </a:stretch>
        </p:blipFill>
        <p:spPr>
          <a:xfrm>
            <a:off x="6367233" y="3640500"/>
            <a:ext cx="5717071" cy="3228128"/>
          </a:xfrm>
          <a:prstGeom prst="rect">
            <a:avLst/>
          </a:prstGeom>
        </p:spPr>
      </p:pic>
      <p:sp>
        <p:nvSpPr>
          <p:cNvPr id="4" name="Oval 3">
            <a:extLst>
              <a:ext uri="{FF2B5EF4-FFF2-40B4-BE49-F238E27FC236}">
                <a16:creationId xmlns:a16="http://schemas.microsoft.com/office/drawing/2014/main" id="{401B1022-C4DD-C548-2A0B-5B5E06A8B4C4}"/>
              </a:ext>
            </a:extLst>
          </p:cNvPr>
          <p:cNvSpPr/>
          <p:nvPr/>
        </p:nvSpPr>
        <p:spPr>
          <a:xfrm>
            <a:off x="5050389" y="1617016"/>
            <a:ext cx="1240067" cy="873722"/>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610956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10BE070-3C4B-9FD7-3EBB-BF957E012C4C}"/>
              </a:ext>
            </a:extLst>
          </p:cNvPr>
          <p:cNvPicPr>
            <a:picLocks noChangeAspect="1"/>
          </p:cNvPicPr>
          <p:nvPr/>
        </p:nvPicPr>
        <p:blipFill>
          <a:blip r:embed="rId3"/>
          <a:stretch>
            <a:fillRect/>
          </a:stretch>
        </p:blipFill>
        <p:spPr>
          <a:xfrm>
            <a:off x="6539482" y="274637"/>
            <a:ext cx="5491607" cy="3279331"/>
          </a:xfrm>
          <a:prstGeom prst="rect">
            <a:avLst/>
          </a:prstGeom>
        </p:spPr>
      </p:pic>
      <p:sp>
        <p:nvSpPr>
          <p:cNvPr id="2" name="Title 1">
            <a:extLst>
              <a:ext uri="{FF2B5EF4-FFF2-40B4-BE49-F238E27FC236}">
                <a16:creationId xmlns:a16="http://schemas.microsoft.com/office/drawing/2014/main" id="{57AB3176-701D-400D-AD07-5EC591B16680}"/>
              </a:ext>
            </a:extLst>
          </p:cNvPr>
          <p:cNvSpPr>
            <a:spLocks noGrp="1"/>
          </p:cNvSpPr>
          <p:nvPr>
            <p:ph type="title"/>
          </p:nvPr>
        </p:nvSpPr>
        <p:spPr>
          <a:xfrm>
            <a:off x="320040" y="274637"/>
            <a:ext cx="11262360" cy="727897"/>
          </a:xfrm>
        </p:spPr>
        <p:txBody>
          <a:bodyPr>
            <a:normAutofit/>
          </a:bodyPr>
          <a:lstStyle/>
          <a:p>
            <a:r>
              <a:rPr lang="en-US" sz="3200" dirty="0">
                <a:latin typeface="Arial" panose="020B0604020202020204" pitchFamily="34" charset="0"/>
                <a:cs typeface="Arial" panose="020B0604020202020204" pitchFamily="34" charset="0"/>
              </a:rPr>
              <a:t>Jamaïque : CSAVR &amp; EPP (II)</a:t>
            </a:r>
            <a:endParaRPr lang="en-CH" sz="32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0513A897-8388-5EBF-947B-5C153AA5A20B}"/>
              </a:ext>
            </a:extLst>
          </p:cNvPr>
          <p:cNvSpPr txBox="1"/>
          <p:nvPr/>
        </p:nvSpPr>
        <p:spPr>
          <a:xfrm>
            <a:off x="107696" y="4908006"/>
            <a:ext cx="6197854" cy="1600438"/>
          </a:xfrm>
          <a:prstGeom prst="rect">
            <a:avLst/>
          </a:prstGeom>
          <a:solidFill>
            <a:schemeClr val="bg1"/>
          </a:solidFill>
        </p:spPr>
        <p:txBody>
          <a:bodyPr wrap="square">
            <a:spAutoFit/>
          </a:bodyPr>
          <a:lstStyle/>
          <a:p>
            <a:pPr marL="0" marR="0" lvl="0" indent="0" algn="l" defTabSz="942289"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Le CSAVR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a estimé le nombre de PVVIH similaires (ainsi que les cascades et la couverture de la prévention de la transmission mère-enfant) à partir de 2010 environ, </a:t>
            </a:r>
          </a:p>
          <a:p>
            <a:pPr marL="0" marR="0" lvl="0" indent="0" algn="l" defTabSz="942289"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 en suivant une </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croissance épidémique plus progressive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que l'EPP.</a:t>
            </a:r>
            <a:b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b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942289"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La surveillance sentinelle du début de l'année, avec un suréchantillonnage des sites à forte prévalence, peut avoir induit en erreur l'EPP ? </a:t>
            </a:r>
          </a:p>
        </p:txBody>
      </p:sp>
      <p:pic>
        <p:nvPicPr>
          <p:cNvPr id="4" name="Picture 3">
            <a:extLst>
              <a:ext uri="{FF2B5EF4-FFF2-40B4-BE49-F238E27FC236}">
                <a16:creationId xmlns:a16="http://schemas.microsoft.com/office/drawing/2014/main" id="{D66A5370-7FB5-07F9-A8FB-F959CCE18979}"/>
              </a:ext>
            </a:extLst>
          </p:cNvPr>
          <p:cNvPicPr>
            <a:picLocks noChangeAspect="1"/>
          </p:cNvPicPr>
          <p:nvPr/>
        </p:nvPicPr>
        <p:blipFill>
          <a:blip r:embed="rId4"/>
          <a:stretch>
            <a:fillRect/>
          </a:stretch>
        </p:blipFill>
        <p:spPr>
          <a:xfrm>
            <a:off x="6367233" y="3742100"/>
            <a:ext cx="5717071" cy="3228128"/>
          </a:xfrm>
          <a:prstGeom prst="rect">
            <a:avLst/>
          </a:prstGeom>
        </p:spPr>
      </p:pic>
      <p:sp>
        <p:nvSpPr>
          <p:cNvPr id="7" name="Oval 6">
            <a:extLst>
              <a:ext uri="{FF2B5EF4-FFF2-40B4-BE49-F238E27FC236}">
                <a16:creationId xmlns:a16="http://schemas.microsoft.com/office/drawing/2014/main" id="{FA43A124-401E-72F5-1847-A087A8F5EF0A}"/>
              </a:ext>
            </a:extLst>
          </p:cNvPr>
          <p:cNvSpPr/>
          <p:nvPr/>
        </p:nvSpPr>
        <p:spPr>
          <a:xfrm>
            <a:off x="10765536" y="1737360"/>
            <a:ext cx="1265553" cy="824804"/>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a:ea typeface="+mn-ea"/>
              <a:cs typeface="+mn-cs"/>
            </a:endParaRPr>
          </a:p>
        </p:txBody>
      </p:sp>
      <p:pic>
        <p:nvPicPr>
          <p:cNvPr id="12" name="Picture 11">
            <a:extLst>
              <a:ext uri="{FF2B5EF4-FFF2-40B4-BE49-F238E27FC236}">
                <a16:creationId xmlns:a16="http://schemas.microsoft.com/office/drawing/2014/main" id="{2A013A39-D6BE-C7AD-356A-2F8D3B602E76}"/>
              </a:ext>
            </a:extLst>
          </p:cNvPr>
          <p:cNvPicPr>
            <a:picLocks noChangeAspect="1"/>
          </p:cNvPicPr>
          <p:nvPr/>
        </p:nvPicPr>
        <p:blipFill>
          <a:blip r:embed="rId5"/>
          <a:stretch>
            <a:fillRect/>
          </a:stretch>
        </p:blipFill>
        <p:spPr>
          <a:xfrm>
            <a:off x="107695" y="999954"/>
            <a:ext cx="6285633" cy="3744765"/>
          </a:xfrm>
          <a:prstGeom prst="rect">
            <a:avLst/>
          </a:prstGeom>
        </p:spPr>
      </p:pic>
    </p:spTree>
    <p:extLst>
      <p:ext uri="{BB962C8B-B14F-4D97-AF65-F5344CB8AC3E}">
        <p14:creationId xmlns:p14="http://schemas.microsoft.com/office/powerpoint/2010/main" val="4293453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9D04286-6DF4-F551-9114-6F9A038891B0}"/>
              </a:ext>
            </a:extLst>
          </p:cNvPr>
          <p:cNvPicPr>
            <a:picLocks noChangeAspect="1"/>
          </p:cNvPicPr>
          <p:nvPr/>
        </p:nvPicPr>
        <p:blipFill>
          <a:blip r:embed="rId3"/>
          <a:stretch>
            <a:fillRect/>
          </a:stretch>
        </p:blipFill>
        <p:spPr>
          <a:xfrm>
            <a:off x="6399558" y="3620025"/>
            <a:ext cx="5792442" cy="3237975"/>
          </a:xfrm>
          <a:prstGeom prst="rect">
            <a:avLst/>
          </a:prstGeom>
        </p:spPr>
      </p:pic>
      <p:sp>
        <p:nvSpPr>
          <p:cNvPr id="2" name="Title 1">
            <a:extLst>
              <a:ext uri="{FF2B5EF4-FFF2-40B4-BE49-F238E27FC236}">
                <a16:creationId xmlns:a16="http://schemas.microsoft.com/office/drawing/2014/main" id="{57AB3176-701D-400D-AD07-5EC591B16680}"/>
              </a:ext>
            </a:extLst>
          </p:cNvPr>
          <p:cNvSpPr>
            <a:spLocks noGrp="1"/>
          </p:cNvSpPr>
          <p:nvPr>
            <p:ph type="title"/>
          </p:nvPr>
        </p:nvSpPr>
        <p:spPr>
          <a:xfrm>
            <a:off x="338327" y="168563"/>
            <a:ext cx="11225711" cy="630339"/>
          </a:xfrm>
        </p:spPr>
        <p:txBody>
          <a:bodyPr>
            <a:normAutofit/>
          </a:bodyPr>
          <a:lstStyle/>
          <a:p>
            <a:r>
              <a:rPr lang="en-US" sz="3200" dirty="0">
                <a:latin typeface="Arial" panose="020B0604020202020204" pitchFamily="34" charset="0"/>
                <a:cs typeface="Arial" panose="020B0604020202020204" pitchFamily="34" charset="0"/>
              </a:rPr>
              <a:t>Maroc : CSAVR &amp; EPP (I)</a:t>
            </a:r>
            <a:endParaRPr lang="en-CH" sz="32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F775AA5C-D77C-60A5-5041-98E0700531E6}"/>
              </a:ext>
            </a:extLst>
          </p:cNvPr>
          <p:cNvSpPr txBox="1"/>
          <p:nvPr/>
        </p:nvSpPr>
        <p:spPr>
          <a:xfrm>
            <a:off x="419100" y="1349829"/>
            <a:ext cx="11772900" cy="1477328"/>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11" name="TextBox 10">
            <a:extLst>
              <a:ext uri="{FF2B5EF4-FFF2-40B4-BE49-F238E27FC236}">
                <a16:creationId xmlns:a16="http://schemas.microsoft.com/office/drawing/2014/main" id="{0513A897-8388-5EBF-947B-5C153AA5A20B}"/>
              </a:ext>
            </a:extLst>
          </p:cNvPr>
          <p:cNvSpPr txBox="1"/>
          <p:nvPr/>
        </p:nvSpPr>
        <p:spPr>
          <a:xfrm>
            <a:off x="338326" y="993827"/>
            <a:ext cx="5230369" cy="1754326"/>
          </a:xfrm>
          <a:prstGeom prst="rect">
            <a:avLst/>
          </a:prstGeom>
          <a:noFill/>
        </p:spPr>
        <p:txBody>
          <a:bodyPr wrap="square">
            <a:spAutoFit/>
          </a:bodyPr>
          <a:lstStyle/>
          <a:p>
            <a:pPr marL="0" marR="0" lvl="0" indent="0" algn="l" defTabSz="942289"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En ajustant les </a:t>
            </a: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décès dus au sida déclarés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 CSAVR produit une épidémie plus tardive et plus faible avec une couverture ART pédiatrique d'avant 2014 plus élevée qu'EPP. </a:t>
            </a:r>
          </a:p>
          <a:p>
            <a:pPr marL="0" marR="0" lvl="0" indent="0" algn="l" defTabSz="942289"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942289"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Malgré l'</a:t>
            </a: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ajustement des données de décès pour les causes mal classées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a:t>
            </a:r>
          </a:p>
        </p:txBody>
      </p:sp>
      <p:sp>
        <p:nvSpPr>
          <p:cNvPr id="12" name="Oval 11">
            <a:extLst>
              <a:ext uri="{FF2B5EF4-FFF2-40B4-BE49-F238E27FC236}">
                <a16:creationId xmlns:a16="http://schemas.microsoft.com/office/drawing/2014/main" id="{27E695D7-B100-02D1-59BD-F0B510299D12}"/>
              </a:ext>
            </a:extLst>
          </p:cNvPr>
          <p:cNvSpPr/>
          <p:nvPr/>
        </p:nvSpPr>
        <p:spPr>
          <a:xfrm>
            <a:off x="11100816" y="4041167"/>
            <a:ext cx="768096" cy="685800"/>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a:ea typeface="+mn-ea"/>
              <a:cs typeface="+mn-cs"/>
            </a:endParaRPr>
          </a:p>
        </p:txBody>
      </p:sp>
      <p:pic>
        <p:nvPicPr>
          <p:cNvPr id="5" name="Picture 4">
            <a:extLst>
              <a:ext uri="{FF2B5EF4-FFF2-40B4-BE49-F238E27FC236}">
                <a16:creationId xmlns:a16="http://schemas.microsoft.com/office/drawing/2014/main" id="{DC82B276-90AD-0244-FCD2-7ECE87C22F76}"/>
              </a:ext>
            </a:extLst>
          </p:cNvPr>
          <p:cNvPicPr>
            <a:picLocks noChangeAspect="1"/>
          </p:cNvPicPr>
          <p:nvPr/>
        </p:nvPicPr>
        <p:blipFill>
          <a:blip r:embed="rId4"/>
          <a:stretch>
            <a:fillRect/>
          </a:stretch>
        </p:blipFill>
        <p:spPr>
          <a:xfrm>
            <a:off x="5744691" y="42255"/>
            <a:ext cx="6400305" cy="3577770"/>
          </a:xfrm>
          <a:prstGeom prst="rect">
            <a:avLst/>
          </a:prstGeom>
        </p:spPr>
      </p:pic>
      <p:pic>
        <p:nvPicPr>
          <p:cNvPr id="7" name="Picture 6">
            <a:extLst>
              <a:ext uri="{FF2B5EF4-FFF2-40B4-BE49-F238E27FC236}">
                <a16:creationId xmlns:a16="http://schemas.microsoft.com/office/drawing/2014/main" id="{BC651D0A-DF40-DC65-903E-3A416A41515D}"/>
              </a:ext>
            </a:extLst>
          </p:cNvPr>
          <p:cNvPicPr>
            <a:picLocks noChangeAspect="1"/>
          </p:cNvPicPr>
          <p:nvPr/>
        </p:nvPicPr>
        <p:blipFill>
          <a:blip r:embed="rId5"/>
          <a:stretch>
            <a:fillRect/>
          </a:stretch>
        </p:blipFill>
        <p:spPr>
          <a:xfrm>
            <a:off x="0" y="3740255"/>
            <a:ext cx="5634669" cy="3149780"/>
          </a:xfrm>
          <a:prstGeom prst="rect">
            <a:avLst/>
          </a:prstGeom>
        </p:spPr>
      </p:pic>
    </p:spTree>
    <p:extLst>
      <p:ext uri="{BB962C8B-B14F-4D97-AF65-F5344CB8AC3E}">
        <p14:creationId xmlns:p14="http://schemas.microsoft.com/office/powerpoint/2010/main" val="2053177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A5E8D34-EAAF-3CC3-C909-500A8358C282}"/>
              </a:ext>
            </a:extLst>
          </p:cNvPr>
          <p:cNvPicPr>
            <a:picLocks noChangeAspect="1"/>
          </p:cNvPicPr>
          <p:nvPr/>
        </p:nvPicPr>
        <p:blipFill>
          <a:blip r:embed="rId3"/>
          <a:stretch>
            <a:fillRect/>
          </a:stretch>
        </p:blipFill>
        <p:spPr>
          <a:xfrm>
            <a:off x="6366720" y="3328416"/>
            <a:ext cx="5825280" cy="3529584"/>
          </a:xfrm>
          <a:prstGeom prst="rect">
            <a:avLst/>
          </a:prstGeom>
        </p:spPr>
      </p:pic>
      <p:sp>
        <p:nvSpPr>
          <p:cNvPr id="2" name="Title 1">
            <a:extLst>
              <a:ext uri="{FF2B5EF4-FFF2-40B4-BE49-F238E27FC236}">
                <a16:creationId xmlns:a16="http://schemas.microsoft.com/office/drawing/2014/main" id="{57AB3176-701D-400D-AD07-5EC591B16680}"/>
              </a:ext>
            </a:extLst>
          </p:cNvPr>
          <p:cNvSpPr>
            <a:spLocks noGrp="1"/>
          </p:cNvSpPr>
          <p:nvPr>
            <p:ph type="title"/>
          </p:nvPr>
        </p:nvSpPr>
        <p:spPr>
          <a:xfrm>
            <a:off x="338327" y="168563"/>
            <a:ext cx="11225711" cy="630339"/>
          </a:xfrm>
        </p:spPr>
        <p:txBody>
          <a:bodyPr>
            <a:normAutofit/>
          </a:bodyPr>
          <a:lstStyle/>
          <a:p>
            <a:r>
              <a:rPr lang="en-US" sz="3200" dirty="0">
                <a:latin typeface="Arial" panose="020B0604020202020204" pitchFamily="34" charset="0"/>
                <a:cs typeface="Arial" panose="020B0604020202020204" pitchFamily="34" charset="0"/>
              </a:rPr>
              <a:t>Maroc : CSAVR &amp; EPP (II)</a:t>
            </a:r>
            <a:endParaRPr lang="en-CH" sz="32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F775AA5C-D77C-60A5-5041-98E0700531E6}"/>
              </a:ext>
            </a:extLst>
          </p:cNvPr>
          <p:cNvSpPr txBox="1"/>
          <p:nvPr/>
        </p:nvSpPr>
        <p:spPr>
          <a:xfrm>
            <a:off x="111250" y="882121"/>
            <a:ext cx="6817870" cy="2246769"/>
          </a:xfrm>
          <a:prstGeom prst="rect">
            <a:avLst/>
          </a:prstGeom>
          <a:noFill/>
        </p:spPr>
        <p:txBody>
          <a:bodyPr wrap="square" rtlCol="0">
            <a:spAutoFit/>
          </a:bodyPr>
          <a:lstStyle/>
          <a:p>
            <a:pPr marL="285750" marR="0" lvl="0" indent="-285750" algn="l" defTabSz="942289"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L'EPP est plus cohérent avec les données de prévalence de la surveillance : stabilisation après 2012, tant pour les CPN que pour les PK.</a:t>
            </a:r>
          </a:p>
          <a:p>
            <a:pPr marL="285750" marR="0" lvl="0" indent="-285750" algn="l" defTabSz="942289"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L'EPP donne également une couverture ART plus plausible </a:t>
            </a:r>
            <a:b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b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(&lt;100%, y compris chez les enfants ces dernières années)</a:t>
            </a:r>
          </a:p>
          <a:p>
            <a:pPr marL="285750" marR="0" lvl="0" indent="-285750" algn="l" defTabSz="942289"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Le CSAVR fait mieux correspondre les diagnostics de sida et les rapports de décès.</a:t>
            </a:r>
          </a:p>
          <a:p>
            <a:pPr marL="0" marR="0" lvl="0" indent="0" algn="l" defTabSz="942289" rtl="0" eaLnBrk="0" fontAlgn="base" latinLnBrk="0" hangingPunct="0">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285750" marR="0" lvl="0" indent="-285750" algn="l" defTabSz="942289"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La surveillance précoce a-t-elle suréchantillonné les sites à forte prévalence ?</a:t>
            </a:r>
          </a:p>
          <a:p>
            <a:pPr marL="285750" marR="0" lvl="0" indent="-285750" algn="l" defTabSz="942289"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Le </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sida et les décès dus au sida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sont-ils </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sous-estimés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a:t>
            </a: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CH"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pic>
        <p:nvPicPr>
          <p:cNvPr id="17" name="Picture 16">
            <a:extLst>
              <a:ext uri="{FF2B5EF4-FFF2-40B4-BE49-F238E27FC236}">
                <a16:creationId xmlns:a16="http://schemas.microsoft.com/office/drawing/2014/main" id="{1C24CA5A-B008-2854-4E85-BFBC6AA31777}"/>
              </a:ext>
            </a:extLst>
          </p:cNvPr>
          <p:cNvPicPr>
            <a:picLocks noChangeAspect="1"/>
          </p:cNvPicPr>
          <p:nvPr/>
        </p:nvPicPr>
        <p:blipFill>
          <a:blip r:embed="rId4"/>
          <a:stretch>
            <a:fillRect/>
          </a:stretch>
        </p:blipFill>
        <p:spPr>
          <a:xfrm>
            <a:off x="541438" y="3258503"/>
            <a:ext cx="5825281" cy="3669410"/>
          </a:xfrm>
          <a:prstGeom prst="rect">
            <a:avLst/>
          </a:prstGeom>
        </p:spPr>
      </p:pic>
      <p:pic>
        <p:nvPicPr>
          <p:cNvPr id="18" name="Picture 17">
            <a:extLst>
              <a:ext uri="{FF2B5EF4-FFF2-40B4-BE49-F238E27FC236}">
                <a16:creationId xmlns:a16="http://schemas.microsoft.com/office/drawing/2014/main" id="{D8E897A2-60F9-0AC0-A69F-F95F1F2CC35F}"/>
              </a:ext>
            </a:extLst>
          </p:cNvPr>
          <p:cNvPicPr>
            <a:picLocks noChangeAspect="1"/>
          </p:cNvPicPr>
          <p:nvPr/>
        </p:nvPicPr>
        <p:blipFill>
          <a:blip r:embed="rId5"/>
          <a:stretch>
            <a:fillRect/>
          </a:stretch>
        </p:blipFill>
        <p:spPr>
          <a:xfrm>
            <a:off x="6612637" y="85344"/>
            <a:ext cx="5579364" cy="3243072"/>
          </a:xfrm>
          <a:prstGeom prst="rect">
            <a:avLst/>
          </a:prstGeom>
        </p:spPr>
      </p:pic>
    </p:spTree>
    <p:extLst>
      <p:ext uri="{BB962C8B-B14F-4D97-AF65-F5344CB8AC3E}">
        <p14:creationId xmlns:p14="http://schemas.microsoft.com/office/powerpoint/2010/main" val="4171581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p:nvPr>
        </p:nvSpPr>
        <p:spPr>
          <a:xfrm>
            <a:off x="247952" y="274638"/>
            <a:ext cx="11334448" cy="713535"/>
          </a:xfrm>
        </p:spPr>
        <p:txBody>
          <a:bodyPr>
            <a:normAutofit/>
          </a:bodyPr>
          <a:lstStyle/>
          <a:p>
            <a:r>
              <a:rPr lang="en-US" sz="3200" dirty="0">
                <a:latin typeface="Arial" panose="020B0604020202020204" pitchFamily="34" charset="0"/>
                <a:cs typeface="Arial" panose="020B0604020202020204" pitchFamily="34" charset="0"/>
              </a:rPr>
              <a:t>Maroc : CSAVR fit</a:t>
            </a:r>
            <a:endParaRPr lang="en-CH" sz="32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F775AA5C-D77C-60A5-5041-98E0700531E6}"/>
              </a:ext>
            </a:extLst>
          </p:cNvPr>
          <p:cNvSpPr txBox="1"/>
          <p:nvPr/>
        </p:nvSpPr>
        <p:spPr>
          <a:xfrm>
            <a:off x="419100" y="1349829"/>
            <a:ext cx="11772900" cy="1477328"/>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pic>
        <p:nvPicPr>
          <p:cNvPr id="9" name="Picture 8">
            <a:extLst>
              <a:ext uri="{FF2B5EF4-FFF2-40B4-BE49-F238E27FC236}">
                <a16:creationId xmlns:a16="http://schemas.microsoft.com/office/drawing/2014/main" id="{6A3D4657-6CC6-F63D-AC5D-3AC2DAAF304C}"/>
              </a:ext>
            </a:extLst>
          </p:cNvPr>
          <p:cNvPicPr>
            <a:picLocks noChangeAspect="1"/>
          </p:cNvPicPr>
          <p:nvPr/>
        </p:nvPicPr>
        <p:blipFill>
          <a:blip r:embed="rId3"/>
          <a:stretch>
            <a:fillRect/>
          </a:stretch>
        </p:blipFill>
        <p:spPr>
          <a:xfrm>
            <a:off x="391368" y="4243321"/>
            <a:ext cx="4712260" cy="2634153"/>
          </a:xfrm>
          <a:prstGeom prst="rect">
            <a:avLst/>
          </a:prstGeom>
        </p:spPr>
      </p:pic>
      <p:pic>
        <p:nvPicPr>
          <p:cNvPr id="10" name="Picture 9">
            <a:extLst>
              <a:ext uri="{FF2B5EF4-FFF2-40B4-BE49-F238E27FC236}">
                <a16:creationId xmlns:a16="http://schemas.microsoft.com/office/drawing/2014/main" id="{1980151E-AA22-03DD-DDD1-AF5B48BB964D}"/>
              </a:ext>
            </a:extLst>
          </p:cNvPr>
          <p:cNvPicPr>
            <a:picLocks noChangeAspect="1"/>
          </p:cNvPicPr>
          <p:nvPr/>
        </p:nvPicPr>
        <p:blipFill>
          <a:blip r:embed="rId4"/>
          <a:stretch>
            <a:fillRect/>
          </a:stretch>
        </p:blipFill>
        <p:spPr>
          <a:xfrm>
            <a:off x="6878244" y="1357505"/>
            <a:ext cx="4376726" cy="2446590"/>
          </a:xfrm>
          <a:prstGeom prst="rect">
            <a:avLst/>
          </a:prstGeom>
        </p:spPr>
      </p:pic>
      <p:pic>
        <p:nvPicPr>
          <p:cNvPr id="13" name="Picture 12">
            <a:extLst>
              <a:ext uri="{FF2B5EF4-FFF2-40B4-BE49-F238E27FC236}">
                <a16:creationId xmlns:a16="http://schemas.microsoft.com/office/drawing/2014/main" id="{85FB6071-8CF8-714A-DEE5-4B0C9F644A5B}"/>
              </a:ext>
            </a:extLst>
          </p:cNvPr>
          <p:cNvPicPr>
            <a:picLocks noChangeAspect="1"/>
          </p:cNvPicPr>
          <p:nvPr/>
        </p:nvPicPr>
        <p:blipFill>
          <a:blip r:embed="rId5"/>
          <a:stretch>
            <a:fillRect/>
          </a:stretch>
        </p:blipFill>
        <p:spPr>
          <a:xfrm>
            <a:off x="391368" y="1348363"/>
            <a:ext cx="4418581" cy="2446590"/>
          </a:xfrm>
          <a:prstGeom prst="rect">
            <a:avLst/>
          </a:prstGeom>
        </p:spPr>
      </p:pic>
      <p:sp>
        <p:nvSpPr>
          <p:cNvPr id="15" name="TextBox 14">
            <a:extLst>
              <a:ext uri="{FF2B5EF4-FFF2-40B4-BE49-F238E27FC236}">
                <a16:creationId xmlns:a16="http://schemas.microsoft.com/office/drawing/2014/main" id="{F7DA3186-A50A-B266-C7B2-9F5A00EEF21F}"/>
              </a:ext>
            </a:extLst>
          </p:cNvPr>
          <p:cNvSpPr txBox="1"/>
          <p:nvPr/>
        </p:nvSpPr>
        <p:spPr>
          <a:xfrm>
            <a:off x="587501" y="988173"/>
            <a:ext cx="11452860" cy="369332"/>
          </a:xfrm>
          <a:prstGeom prst="rect">
            <a:avLst/>
          </a:prstGeom>
          <a:noFill/>
        </p:spPr>
        <p:txBody>
          <a:bodyPr wrap="square">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rPr>
              <a:t>Décès </a:t>
            </a:r>
            <a:r>
              <a:rPr kumimoji="0" lang="en-US" sz="1800" b="0" i="1"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rPr>
              <a:t>enregistrés originaux</a:t>
            </a:r>
            <a:r>
              <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rPr>
              <a:t>, uniquement Données de décès ajustées sur les erreurs de classification du GBD 2019</a:t>
            </a:r>
            <a:endParaRPr kumimoji="0" lang="en-CH"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16" name="TextBox 15">
            <a:extLst>
              <a:ext uri="{FF2B5EF4-FFF2-40B4-BE49-F238E27FC236}">
                <a16:creationId xmlns:a16="http://schemas.microsoft.com/office/drawing/2014/main" id="{E287D97B-AEB2-7007-2D80-5A7B86CD0A3A}"/>
              </a:ext>
            </a:extLst>
          </p:cNvPr>
          <p:cNvSpPr txBox="1"/>
          <p:nvPr/>
        </p:nvSpPr>
        <p:spPr>
          <a:xfrm>
            <a:off x="247952" y="3846178"/>
            <a:ext cx="11944048" cy="369332"/>
          </a:xfrm>
          <a:prstGeom prst="rect">
            <a:avLst/>
          </a:prstGeom>
          <a:noFill/>
        </p:spPr>
        <p:txBody>
          <a:bodyPr wrap="square">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rPr>
              <a:t>Décès enregistrés à l'origine + GBD ajusté 2019</a:t>
            </a:r>
            <a:endParaRPr kumimoji="0" lang="en-CH" sz="1800" b="0" i="0" u="none" strike="noStrike" kern="1200" cap="none" spc="0" normalizeH="0" baseline="0" noProof="0">
              <a:ln>
                <a:noFill/>
              </a:ln>
              <a:solidFill>
                <a:srgbClr val="C00000"/>
              </a:solidFill>
              <a:effectLst/>
              <a:uLnTx/>
              <a:uFillTx/>
              <a:latin typeface="Arial" panose="020B0604020202020204" pitchFamily="34" charset="0"/>
              <a:ea typeface="ＭＳ Ｐゴシック" panose="020B0600070205080204" pitchFamily="34" charset="-128"/>
              <a:cs typeface="+mn-cs"/>
            </a:endParaRPr>
          </a:p>
        </p:txBody>
      </p:sp>
      <p:sp>
        <p:nvSpPr>
          <p:cNvPr id="5" name="TextBox 4">
            <a:extLst>
              <a:ext uri="{FF2B5EF4-FFF2-40B4-BE49-F238E27FC236}">
                <a16:creationId xmlns:a16="http://schemas.microsoft.com/office/drawing/2014/main" id="{10DFFB27-45F6-EE83-7EBB-D157A586717E}"/>
              </a:ext>
            </a:extLst>
          </p:cNvPr>
          <p:cNvSpPr txBox="1"/>
          <p:nvPr/>
        </p:nvSpPr>
        <p:spPr>
          <a:xfrm>
            <a:off x="123063" y="1607649"/>
            <a:ext cx="592074" cy="369332"/>
          </a:xfrm>
          <a:prstGeom prst="rect">
            <a:avLst/>
          </a:prstGeom>
          <a:noFill/>
        </p:spPr>
        <p:txBody>
          <a:bodyPr wrap="square">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rPr>
              <a:t>300</a:t>
            </a:r>
            <a:endParaRPr kumimoji="0" lang="en-CH"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6" name="TextBox 5">
            <a:extLst>
              <a:ext uri="{FF2B5EF4-FFF2-40B4-BE49-F238E27FC236}">
                <a16:creationId xmlns:a16="http://schemas.microsoft.com/office/drawing/2014/main" id="{DF1E8C5B-9002-0354-1878-A34E9995820E}"/>
              </a:ext>
            </a:extLst>
          </p:cNvPr>
          <p:cNvSpPr txBox="1"/>
          <p:nvPr/>
        </p:nvSpPr>
        <p:spPr>
          <a:xfrm>
            <a:off x="2598" y="4459568"/>
            <a:ext cx="592074" cy="369332"/>
          </a:xfrm>
          <a:prstGeom prst="rect">
            <a:avLst/>
          </a:prstGeom>
          <a:noFill/>
        </p:spPr>
        <p:txBody>
          <a:bodyPr wrap="square">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rPr>
              <a:t>350</a:t>
            </a:r>
            <a:endParaRPr kumimoji="0" lang="en-CH"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8" name="TextBox 7">
            <a:extLst>
              <a:ext uri="{FF2B5EF4-FFF2-40B4-BE49-F238E27FC236}">
                <a16:creationId xmlns:a16="http://schemas.microsoft.com/office/drawing/2014/main" id="{9BCFCABB-ADBD-4DF9-8A69-604A44E19DF6}"/>
              </a:ext>
            </a:extLst>
          </p:cNvPr>
          <p:cNvSpPr txBox="1"/>
          <p:nvPr/>
        </p:nvSpPr>
        <p:spPr>
          <a:xfrm>
            <a:off x="6633519" y="1569289"/>
            <a:ext cx="592074" cy="369332"/>
          </a:xfrm>
          <a:prstGeom prst="rect">
            <a:avLst/>
          </a:prstGeom>
          <a:noFill/>
        </p:spPr>
        <p:txBody>
          <a:bodyPr wrap="square">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rPr>
              <a:t>350</a:t>
            </a:r>
            <a:endParaRPr kumimoji="0" lang="en-CH"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054666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B9D7D56-F5D8-F8C5-A330-D6E4DF8268B5}"/>
              </a:ext>
            </a:extLst>
          </p:cNvPr>
          <p:cNvPicPr>
            <a:picLocks noChangeAspect="1"/>
          </p:cNvPicPr>
          <p:nvPr/>
        </p:nvPicPr>
        <p:blipFill>
          <a:blip r:embed="rId3"/>
          <a:stretch>
            <a:fillRect/>
          </a:stretch>
        </p:blipFill>
        <p:spPr>
          <a:xfrm>
            <a:off x="7751617" y="4271846"/>
            <a:ext cx="4418069" cy="2494650"/>
          </a:xfrm>
          <a:prstGeom prst="rect">
            <a:avLst/>
          </a:prstGeom>
        </p:spPr>
      </p:pic>
      <p:sp>
        <p:nvSpPr>
          <p:cNvPr id="2" name="Title 1">
            <a:extLst>
              <a:ext uri="{FF2B5EF4-FFF2-40B4-BE49-F238E27FC236}">
                <a16:creationId xmlns:a16="http://schemas.microsoft.com/office/drawing/2014/main" id="{57AB3176-701D-400D-AD07-5EC591B16680}"/>
              </a:ext>
            </a:extLst>
          </p:cNvPr>
          <p:cNvSpPr>
            <a:spLocks noGrp="1"/>
          </p:cNvSpPr>
          <p:nvPr>
            <p:ph type="title"/>
          </p:nvPr>
        </p:nvSpPr>
        <p:spPr>
          <a:xfrm>
            <a:off x="419100" y="274638"/>
            <a:ext cx="11163300" cy="859548"/>
          </a:xfrm>
        </p:spPr>
        <p:txBody>
          <a:bodyPr>
            <a:normAutofit/>
          </a:bodyPr>
          <a:lstStyle/>
          <a:p>
            <a:r>
              <a:rPr lang="en-US" sz="3600">
                <a:latin typeface="Arial" panose="020B0604020202020204" pitchFamily="34" charset="0"/>
                <a:cs typeface="Arial" panose="020B0604020202020204" pitchFamily="34" charset="0"/>
              </a:rPr>
              <a:t>Interprétation</a:t>
            </a:r>
            <a:endParaRPr lang="en-CH" sz="360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F775AA5C-D77C-60A5-5041-98E0700531E6}"/>
              </a:ext>
            </a:extLst>
          </p:cNvPr>
          <p:cNvSpPr txBox="1"/>
          <p:nvPr/>
        </p:nvSpPr>
        <p:spPr>
          <a:xfrm>
            <a:off x="279400" y="1134186"/>
            <a:ext cx="11557000" cy="4616648"/>
          </a:xfrm>
          <a:prstGeom prst="rect">
            <a:avLst/>
          </a:prstGeom>
          <a:noFill/>
        </p:spPr>
        <p:txBody>
          <a:bodyPr wrap="square" rtlCol="0">
            <a:spAutoFit/>
          </a:bodyPr>
          <a:lstStyle/>
          <a:p>
            <a:pPr marL="285750" marR="0" lvl="0"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CSAVR a donné des estimations de </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PVVIH actuelles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et des cascades </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similaires</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 mais un </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début d'épidémie plus tardif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qu'EPP </a:t>
            </a:r>
            <a:b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b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pour la plupart des pays - même lorsque l'on introduit </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dans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CSAVR des décès </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mal classés pour d'autres causes.</a:t>
            </a:r>
            <a:b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b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285750" marR="0" lvl="0"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À Trinidad, où l'EPP a manqué tous les KP, la CSAVR donne une épidémie plus élevée.</a:t>
            </a: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Raisons possibles des différents démarrages d'épidémies : </a:t>
            </a:r>
            <a:b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b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285750" marR="0" lvl="0"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Les rapports sur les décès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dus au VIH/sida </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sont incomplets et/ou classés à tort dans la catégorie des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autres causes, surtout avant 2000. </a:t>
            </a:r>
            <a:b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b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 Le CSAVR peut sous-estimer l'incidence précoce - et compenser par une augmentation plus longue (trop soutenue).</a:t>
            </a:r>
            <a:b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b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et compenser par une augmentation plus (trop) longue.</a:t>
            </a:r>
          </a:p>
          <a:p>
            <a:pPr marL="285750" marR="0" lvl="0"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CSAVR ajuste les décès dus au SIDA </a:t>
            </a:r>
            <a:r>
              <a:rPr kumimoji="0" lang="en-US"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en</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 </a:t>
            </a:r>
            <a:r>
              <a:rPr kumimoji="0" lang="en-US"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utilisant</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 </a:t>
            </a:r>
            <a:r>
              <a:rPr kumimoji="0" lang="en-US"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l'excès</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 </a:t>
            </a:r>
            <a:r>
              <a:rPr kumimoji="0" lang="en-US"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supposé</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 de Spectrum/AIM (=SIDA + VIH-</a:t>
            </a:r>
            <a:r>
              <a:rPr kumimoji="0" lang="en-US"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associé</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 </a:t>
            </a:r>
            <a:b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b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l'excès supposé de Spectrum/AIM (=SIDA + VIH-</a:t>
            </a:r>
            <a:r>
              <a:rPr kumimoji="0" lang="en-US"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associé</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 </a:t>
            </a:r>
            <a:b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b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non </a:t>
            </a:r>
            <a:r>
              <a:rPr kumimoji="0" lang="en-US"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liés</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 au VIH).</a:t>
            </a:r>
            <a:b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b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endParaRPr>
          </a:p>
          <a:p>
            <a:pPr marL="285750" marR="0" lvl="0"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La surveillance sentinelle précoce (prévalence) a </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sur-échantillonné les lieux à haut risque.</a:t>
            </a:r>
            <a:b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b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échantillonnés dans des lieux à haut risque </a:t>
            </a:r>
            <a:b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b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 Les pics de PPE sont trop précoces ? </a:t>
            </a:r>
            <a:b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b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Ces pics ne sont généralement pas estimés </a:t>
            </a:r>
            <a:b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b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par des modèles de transmission dynamique plus raffinés, </a:t>
            </a:r>
            <a:b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b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comme </a:t>
            </a:r>
            <a:r>
              <a:rPr kumimoji="0" lang="en-US" sz="1400" b="0" i="1"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Goals ou Optima</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a:t>
            </a:r>
          </a:p>
        </p:txBody>
      </p:sp>
    </p:spTree>
    <p:extLst>
      <p:ext uri="{BB962C8B-B14F-4D97-AF65-F5344CB8AC3E}">
        <p14:creationId xmlns:p14="http://schemas.microsoft.com/office/powerpoint/2010/main" val="2825030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p:nvPr>
        </p:nvSpPr>
        <p:spPr>
          <a:xfrm>
            <a:off x="419100" y="122238"/>
            <a:ext cx="11163300" cy="680402"/>
          </a:xfrm>
        </p:spPr>
        <p:txBody>
          <a:bodyPr>
            <a:normAutofit/>
          </a:bodyPr>
          <a:lstStyle/>
          <a:p>
            <a:r>
              <a:rPr lang="en-US" sz="3600" dirty="0">
                <a:latin typeface="Arial" panose="020B0604020202020204" pitchFamily="34" charset="0"/>
                <a:cs typeface="Arial" panose="020B0604020202020204" pitchFamily="34" charset="0"/>
                <a:sym typeface="Wingdings" panose="05000000000000000000" pitchFamily="2" charset="2"/>
              </a:rPr>
              <a:t>Critères de sélection de l'EPP ou de la CSAVR</a:t>
            </a:r>
            <a:endParaRPr lang="en-CH" sz="36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F775AA5C-D77C-60A5-5041-98E0700531E6}"/>
              </a:ext>
            </a:extLst>
          </p:cNvPr>
          <p:cNvSpPr txBox="1"/>
          <p:nvPr/>
        </p:nvSpPr>
        <p:spPr>
          <a:xfrm>
            <a:off x="419100" y="923042"/>
            <a:ext cx="11569700" cy="5781070"/>
          </a:xfrm>
          <a:prstGeom prst="rect">
            <a:avLst/>
          </a:prstGeom>
          <a:noFill/>
        </p:spPr>
        <p:txBody>
          <a:bodyPr wrap="square" rtlCol="0">
            <a:spAutoFit/>
          </a:bodyPr>
          <a:lstStyle/>
          <a:p>
            <a:pPr marL="285750" marR="0" lvl="0"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Qualité et représentativité des données d'entrée</a:t>
            </a:r>
          </a:p>
          <a:p>
            <a:pPr marL="742950" marR="0" lvl="1"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PPE : </a:t>
            </a:r>
          </a:p>
          <a:p>
            <a:pPr marL="1200150" marR="0" lvl="2"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données de surveillance de la prévalence, pour les soins prénatals et les populations clés </a:t>
            </a:r>
          </a:p>
          <a:p>
            <a:pPr marL="1657350" marR="0" lvl="3"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précoce </a:t>
            </a:r>
            <a:r>
              <a:rPr kumimoji="0" lang="en-US" sz="1600" b="0" i="1"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et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récent ; représentatif et comparable dans le temps</a:t>
            </a:r>
          </a:p>
          <a:p>
            <a:pPr marL="1200150" marR="0" lvl="2"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des données complètes sur les tests de routine des CPN au niveau du recensement pour les années récentes.</a:t>
            </a:r>
            <a:b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b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endParaRPr>
          </a:p>
          <a:p>
            <a:pPr marL="742950" marR="0" lvl="1"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CSAVR : enregistrement complet de l'état civil, avec un codage de qualité des causes de décès (groupes 2A/B de l'IHME). </a:t>
            </a:r>
            <a:b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b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y compris au début de l'épidémie de VIH.</a:t>
            </a:r>
          </a:p>
          <a:p>
            <a:pPr marL="1200150" marR="0" lvl="2"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600" b="0" i="1"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Pas les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décès rapportés par le programme au sein de la cohorte de patients sous TARV ! </a:t>
            </a:r>
            <a:b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b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Ces décès ne tiennent pas compte des nombreux décès dus au sida parmi les personnes qui n'ont pas encore été diagnostiquées...</a:t>
            </a:r>
            <a:b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b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endParaRPr>
          </a:p>
          <a:p>
            <a:pPr marL="285750" marR="0" lvl="0"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Les résultats de l'</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estimation ont-ils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un sens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a:t>
            </a:r>
          </a:p>
          <a:p>
            <a:pPr marL="742950" marR="0" lvl="1"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PVVIH &gt; KOS et ART rapportés par le programme - adultes</a:t>
            </a:r>
          </a:p>
          <a:p>
            <a:pPr marL="742950" marR="0" lvl="1"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Augmentation plausible de la couverture du TAR et de la PTME au fil du temps (pas de pics suivis de baisses)</a:t>
            </a:r>
          </a:p>
          <a:p>
            <a:pPr marL="742950" marR="0" lvl="1"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Si CSAVR, cohérent avec toute donnée de bonne qualité sur la prévalence des CPN </a:t>
            </a:r>
            <a:b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b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rPr>
              <a:t>(c'est-à-dire un facteur d'ajustement local de la fertilité proche de 1, au moins entre 0,5 et 2,5)</a:t>
            </a:r>
          </a:p>
          <a:p>
            <a:pPr marL="742950" marR="0" lvl="1"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sym typeface="Wingdings" panose="05000000000000000000" pitchFamily="2" charset="2"/>
            </a:endParaRPr>
          </a:p>
          <a:p>
            <a:pPr marL="0" marR="0" lvl="0" indent="0" algn="l" defTabSz="457200" rtl="0" eaLnBrk="0" fontAlgn="base" latinLnBrk="0" hangingPunct="0">
              <a:lnSpc>
                <a:spcPct val="100000"/>
              </a:lnSpc>
              <a:spcBef>
                <a:spcPct val="0"/>
              </a:spcBef>
              <a:spcAft>
                <a:spcPts val="2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Choisissez le modèle final en fonction de l'adéquation des données d'entrée et de la plausibilité des résultats, et non en fonction de précédents historiques !</a:t>
            </a:r>
          </a:p>
          <a:p>
            <a:pPr marL="0" marR="0" lvl="0" indent="0" algn="l" defTabSz="457200" rtl="0" eaLnBrk="0" fontAlgn="base" latinLnBrk="0" hangingPunct="0">
              <a:lnSpc>
                <a:spcPct val="100000"/>
              </a:lnSpc>
              <a:spcBef>
                <a:spcPct val="0"/>
              </a:spcBef>
              <a:spcAft>
                <a:spcPts val="200"/>
              </a:spcAft>
              <a:buClrTx/>
              <a:buSzTx/>
              <a:buFontTx/>
              <a:buNone/>
              <a:tabLst/>
              <a:defRPr/>
            </a:pPr>
            <a:r>
              <a:rPr kumimoji="0" lang="en-US" sz="16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Néanmoins</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 les différences importantes par rapport aux estimations de l'année dernière, ou entre EPP et CSAVR, </a:t>
            </a:r>
            <a:b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b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méritent un examen approfondi et une explication de la direction et de l'ampleur de la différence.</a:t>
            </a:r>
            <a:endParaRPr kumimoji="0" lang="en-CH"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913555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080A27A-B45C-407A-8CCF-D944529C2B3F}"/>
              </a:ext>
            </a:extLst>
          </p:cNvPr>
          <p:cNvSpPr txBox="1"/>
          <p:nvPr/>
        </p:nvSpPr>
        <p:spPr>
          <a:xfrm>
            <a:off x="623454" y="1147232"/>
            <a:ext cx="11136748" cy="2000548"/>
          </a:xfrm>
          <a:prstGeom prst="rect">
            <a:avLst/>
          </a:prstGeom>
          <a:noFill/>
        </p:spPr>
        <p:txBody>
          <a:bodyPr wrap="square">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anose="020B0600070205080204" pitchFamily="34" charset="-128"/>
                <a:cs typeface="Calibri" panose="020F0502020204030204" pitchFamily="34" charset="0"/>
              </a:rPr>
              <a:t>L'ONUSIDA recommande la CSAVR aux pays dont la qualité et l'exhaustivité des données sur les causes de décès sont moyennes ou bonnes : Groupes 2A et 2B de l'IHME, mais pas le groupe 2C.</a:t>
            </a: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anose="020B0600070205080204" pitchFamily="34" charset="-128"/>
              <a:cs typeface="Calibri" panose="020F0502020204030204" pitchFamily="34" charset="0"/>
            </a:endParaRPr>
          </a:p>
          <a:p>
            <a:pPr marL="0" marR="0" lvl="0" indent="0" algn="l" defTabSz="4572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rPr>
              <a:t>Groupes de </a:t>
            </a:r>
            <a:r>
              <a:rPr kumimoji="0" lang="en-GB" sz="1800" b="0" i="0" u="none" strike="noStrike" kern="1200" cap="none" spc="0" normalizeH="0" baseline="0" noProof="0" dirty="0" err="1">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rPr>
              <a:t>pays de l</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rPr>
              <a:t>'IHME : </a:t>
            </a: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rPr>
              <a:t>Section 2.3 du matériel supplémentaire (page 5) et représenté dans la figure S1 à la page 6 de </a:t>
            </a:r>
            <a:r>
              <a:rPr kumimoji="0" lang="en-GB" sz="1600" b="0" i="0" u="sng" strike="noStrike" kern="1200" cap="none" spc="0" normalizeH="0" baseline="0" noProof="0" dirty="0">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hlinkClick r:id="rId3"/>
              </a:rPr>
              <a:t>: https://www.thelancet.com/cms/10.1016/S2352-3018(21)00152-1/attachment/7371c03e-887f-4e26-a718-bae190b81c2f/mmc1.pdf</a:t>
            </a:r>
            <a:endParaRPr kumimoji="0" lang="en-CH" sz="1600" b="0" i="0" u="none" strike="noStrike" kern="1200" cap="none" spc="0" normalizeH="0" baseline="0" noProof="0" dirty="0">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anose="020B0600070205080204" pitchFamily="34" charset="-128"/>
              <a:cs typeface="Calibri" panose="020F0502020204030204" pitchFamily="34" charset="0"/>
            </a:endParaRPr>
          </a:p>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anose="020B0600070205080204" pitchFamily="34" charset="-128"/>
                <a:cs typeface="Calibri" panose="020F0502020204030204" pitchFamily="34" charset="0"/>
              </a:rPr>
              <a:t>Exemples, région du Moyen-Orient et de l'Afrique du Nord :</a:t>
            </a:r>
          </a:p>
        </p:txBody>
      </p:sp>
      <p:graphicFrame>
        <p:nvGraphicFramePr>
          <p:cNvPr id="5" name="Table 3">
            <a:extLst>
              <a:ext uri="{FF2B5EF4-FFF2-40B4-BE49-F238E27FC236}">
                <a16:creationId xmlns:a16="http://schemas.microsoft.com/office/drawing/2014/main" id="{AA11C207-3A16-0ACB-D838-522BB9277665}"/>
              </a:ext>
            </a:extLst>
          </p:cNvPr>
          <p:cNvGraphicFramePr>
            <a:graphicFrameLocks noGrp="1"/>
          </p:cNvGraphicFramePr>
          <p:nvPr/>
        </p:nvGraphicFramePr>
        <p:xfrm>
          <a:off x="727112" y="3429000"/>
          <a:ext cx="11258943" cy="3114040"/>
        </p:xfrm>
        <a:graphic>
          <a:graphicData uri="http://schemas.openxmlformats.org/drawingml/2006/table">
            <a:tbl>
              <a:tblPr firstRow="1" bandRow="1">
                <a:tableStyleId>{5C22544A-7EE6-4342-B048-85BDC9FD1C3A}</a:tableStyleId>
              </a:tblPr>
              <a:tblGrid>
                <a:gridCol w="1175829">
                  <a:extLst>
                    <a:ext uri="{9D8B030D-6E8A-4147-A177-3AD203B41FA5}">
                      <a16:colId xmlns:a16="http://schemas.microsoft.com/office/drawing/2014/main" val="1818171197"/>
                    </a:ext>
                  </a:extLst>
                </a:gridCol>
                <a:gridCol w="1445740">
                  <a:extLst>
                    <a:ext uri="{9D8B030D-6E8A-4147-A177-3AD203B41FA5}">
                      <a16:colId xmlns:a16="http://schemas.microsoft.com/office/drawing/2014/main" val="4076683144"/>
                    </a:ext>
                  </a:extLst>
                </a:gridCol>
                <a:gridCol w="2384854">
                  <a:extLst>
                    <a:ext uri="{9D8B030D-6E8A-4147-A177-3AD203B41FA5}">
                      <a16:colId xmlns:a16="http://schemas.microsoft.com/office/drawing/2014/main" val="3515598944"/>
                    </a:ext>
                  </a:extLst>
                </a:gridCol>
                <a:gridCol w="2922230">
                  <a:extLst>
                    <a:ext uri="{9D8B030D-6E8A-4147-A177-3AD203B41FA5}">
                      <a16:colId xmlns:a16="http://schemas.microsoft.com/office/drawing/2014/main" val="3962964181"/>
                    </a:ext>
                  </a:extLst>
                </a:gridCol>
                <a:gridCol w="2273359">
                  <a:extLst>
                    <a:ext uri="{9D8B030D-6E8A-4147-A177-3AD203B41FA5}">
                      <a16:colId xmlns:a16="http://schemas.microsoft.com/office/drawing/2014/main" val="896582211"/>
                    </a:ext>
                  </a:extLst>
                </a:gridCol>
                <a:gridCol w="1056931">
                  <a:extLst>
                    <a:ext uri="{9D8B030D-6E8A-4147-A177-3AD203B41FA5}">
                      <a16:colId xmlns:a16="http://schemas.microsoft.com/office/drawing/2014/main" val="3033238472"/>
                    </a:ext>
                  </a:extLst>
                </a:gridCol>
              </a:tblGrid>
              <a:tr h="370840">
                <a:tc gridSpan="2">
                  <a:txBody>
                    <a:bodyPr/>
                    <a:lstStyle/>
                    <a:p>
                      <a:r>
                        <a:rPr lang="en-US"/>
                        <a:t>2A</a:t>
                      </a:r>
                      <a:endParaRPr lang="en-CH"/>
                    </a:p>
                  </a:txBody>
                  <a:tcPr>
                    <a:lnR w="12700" cap="flat" cmpd="sng" algn="ctr">
                      <a:solidFill>
                        <a:schemeClr val="tx1"/>
                      </a:solidFill>
                      <a:prstDash val="solid"/>
                      <a:round/>
                      <a:headEnd type="none" w="med" len="med"/>
                      <a:tailEnd type="none" w="med" len="med"/>
                    </a:lnR>
                  </a:tcPr>
                </a:tc>
                <a:tc hMerge="1">
                  <a:txBody>
                    <a:bodyPr/>
                    <a:lstStyle/>
                    <a:p>
                      <a:endParaRPr lang="en-CH"/>
                    </a:p>
                  </a:txBody>
                  <a:tcPr/>
                </a:tc>
                <a:tc gridSpan="2">
                  <a:txBody>
                    <a:bodyPr/>
                    <a:lstStyle/>
                    <a:p>
                      <a:r>
                        <a:rPr lang="en-US"/>
                        <a:t>1B ou 2B</a:t>
                      </a:r>
                      <a:endParaRPr lang="en-CH"/>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CH"/>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gridSpan="2">
                  <a:txBody>
                    <a:bodyPr/>
                    <a:lstStyle/>
                    <a:p>
                      <a:r>
                        <a:rPr lang="en-US"/>
                        <a:t>2C</a:t>
                      </a:r>
                      <a:endParaRPr lang="en-CH"/>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CH"/>
                    </a:p>
                  </a:txBody>
                  <a:tcPr/>
                </a:tc>
                <a:extLst>
                  <a:ext uri="{0D108BD9-81ED-4DB2-BD59-A6C34878D82A}">
                    <a16:rowId xmlns:a16="http://schemas.microsoft.com/office/drawing/2014/main" val="1487059938"/>
                  </a:ext>
                </a:extLst>
              </a:tr>
              <a:tr h="370840">
                <a:tc>
                  <a:txBody>
                    <a:bodyPr/>
                    <a:lstStyle/>
                    <a:p>
                      <a:endParaRPr lang="en-CH"/>
                    </a:p>
                  </a:txBody>
                  <a:tcPr>
                    <a:lnB w="12700" cap="flat" cmpd="sng" algn="ctr">
                      <a:solidFill>
                        <a:schemeClr val="tx1"/>
                      </a:solidFill>
                      <a:prstDash val="solid"/>
                      <a:round/>
                      <a:headEnd type="none" w="med" len="med"/>
                      <a:tailEnd type="none" w="med" len="med"/>
                    </a:lnB>
                  </a:tcPr>
                </a:tc>
                <a:tc>
                  <a:txBody>
                    <a:bodyPr/>
                    <a:lstStyle/>
                    <a:p>
                      <a:r>
                        <a:rPr lang="en-US" i="1"/>
                        <a:t>2022 Modèle de spectre</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CH"/>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kern="1200">
                          <a:solidFill>
                            <a:schemeClr val="dk1"/>
                          </a:solidFill>
                          <a:latin typeface="+mn-lt"/>
                          <a:ea typeface="+mn-ea"/>
                          <a:cs typeface="+mn-cs"/>
                        </a:rPr>
                        <a:t>2022 Modèle de spectre</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CH"/>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a:t>2022 Modèle de spectre</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409452"/>
                  </a:ext>
                </a:extLst>
              </a:tr>
              <a:tr h="539990">
                <a:tc>
                  <a:txBody>
                    <a:bodyPr/>
                    <a:lstStyle/>
                    <a:p>
                      <a:r>
                        <a:rPr lang="en-US"/>
                        <a:t>Koweït</a:t>
                      </a:r>
                      <a:endParaRPr lang="en-CH"/>
                    </a:p>
                  </a:txBody>
                  <a:tcPr>
                    <a:lnT w="12700" cap="flat" cmpd="sng" algn="ctr">
                      <a:solidFill>
                        <a:schemeClr val="tx1"/>
                      </a:solidFill>
                      <a:prstDash val="solid"/>
                      <a:round/>
                      <a:headEnd type="none" w="med" len="med"/>
                      <a:tailEnd type="none" w="med" len="med"/>
                    </a:lnT>
                  </a:tcPr>
                </a:tc>
                <a:tc>
                  <a:txBody>
                    <a:bodyPr/>
                    <a:lstStyle/>
                    <a:p>
                      <a:r>
                        <a:rPr lang="en-US" i="1" dirty="0"/>
                        <a:t>CSAVR</a:t>
                      </a:r>
                      <a:endParaRPr lang="en-CH" i="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a:t>BHR, EGY, IRQ, JOR, OMN, QAT, SAU, SYR</a:t>
                      </a:r>
                      <a:endParaRPr lang="en-CH"/>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i="1" dirty="0"/>
                        <a:t>CSAVR</a:t>
                      </a:r>
                      <a:endParaRPr lang="en-CH" i="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a:solidFill>
                            <a:srgbClr val="C00000"/>
                          </a:solidFill>
                        </a:rPr>
                        <a:t>DZA, LBN, LBY, ARE, YEM</a:t>
                      </a:r>
                      <a:endParaRPr lang="en-CH">
                        <a:solidFill>
                          <a:srgbClr val="C00000"/>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dirty="0">
                          <a:solidFill>
                            <a:srgbClr val="C00000"/>
                          </a:solidFill>
                        </a:rPr>
                        <a:t>CSAVR</a:t>
                      </a:r>
                      <a:endParaRPr lang="en-CH" dirty="0">
                        <a:solidFill>
                          <a:srgbClr val="C00000"/>
                        </a:solidFill>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87348948"/>
                  </a:ext>
                </a:extLst>
              </a:tr>
              <a:tr h="370840">
                <a:tc>
                  <a:txBody>
                    <a:bodyPr/>
                    <a:lstStyle/>
                    <a:p>
                      <a:r>
                        <a:rPr lang="en-US"/>
                        <a:t>Djibouti</a:t>
                      </a:r>
                      <a:endParaRPr lang="en-CH"/>
                    </a:p>
                  </a:txBody>
                  <a:tcPr/>
                </a:tc>
                <a:tc>
                  <a:txBody>
                    <a:bodyPr/>
                    <a:lstStyle/>
                    <a:p>
                      <a:r>
                        <a:rPr lang="en-US" i="1"/>
                        <a:t>PPE-Conc.</a:t>
                      </a:r>
                      <a:endParaRPr lang="en-CH" i="1"/>
                    </a:p>
                  </a:txBody>
                  <a:tcPr>
                    <a:lnR w="12700" cap="flat" cmpd="sng" algn="ctr">
                      <a:solidFill>
                        <a:schemeClr val="tx1"/>
                      </a:solidFill>
                      <a:prstDash val="solid"/>
                      <a:round/>
                      <a:headEnd type="none" w="med" len="med"/>
                      <a:tailEnd type="none" w="med" len="med"/>
                    </a:lnR>
                  </a:tcPr>
                </a:tc>
                <a:tc>
                  <a:txBody>
                    <a:bodyPr/>
                    <a:lstStyle/>
                    <a:p>
                      <a:r>
                        <a:rPr lang="en-US"/>
                        <a:t>SOM, SDN</a:t>
                      </a:r>
                      <a:endParaRPr lang="en-CH"/>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r>
                        <a:rPr lang="en-US" i="1"/>
                        <a:t>PPE-Conc.</a:t>
                      </a:r>
                      <a:endParaRPr lang="en-CH" i="1"/>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US" b="1" dirty="0"/>
                        <a:t>MAR, </a:t>
                      </a:r>
                      <a:r>
                        <a:rPr lang="en-US" dirty="0"/>
                        <a:t>TUN</a:t>
                      </a:r>
                      <a:endParaRPr lang="en-CH" dirty="0"/>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PPE-Conc.</a:t>
                      </a:r>
                      <a:endParaRPr lang="en-CH" dirty="0">
                        <a:solidFill>
                          <a:schemeClr val="tx1"/>
                        </a:solidFill>
                      </a:endParaRPr>
                    </a:p>
                    <a:p>
                      <a:endParaRPr lang="en-CH" dirty="0"/>
                    </a:p>
                  </a:txBody>
                  <a:tcPr/>
                </a:tc>
                <a:extLst>
                  <a:ext uri="{0D108BD9-81ED-4DB2-BD59-A6C34878D82A}">
                    <a16:rowId xmlns:a16="http://schemas.microsoft.com/office/drawing/2014/main" val="1853126679"/>
                  </a:ext>
                </a:extLst>
              </a:tr>
            </a:tbl>
          </a:graphicData>
        </a:graphic>
      </p:graphicFrame>
      <p:sp>
        <p:nvSpPr>
          <p:cNvPr id="7" name="TextBox 6">
            <a:extLst>
              <a:ext uri="{FF2B5EF4-FFF2-40B4-BE49-F238E27FC236}">
                <a16:creationId xmlns:a16="http://schemas.microsoft.com/office/drawing/2014/main" id="{93ACC034-2E68-13FA-68D1-6CA9E5DB5905}"/>
              </a:ext>
            </a:extLst>
          </p:cNvPr>
          <p:cNvSpPr txBox="1"/>
          <p:nvPr/>
        </p:nvSpPr>
        <p:spPr>
          <a:xfrm>
            <a:off x="527626" y="129460"/>
            <a:ext cx="10279921" cy="584775"/>
          </a:xfrm>
          <a:prstGeom prst="rect">
            <a:avLst/>
          </a:prstGeom>
          <a:noFill/>
        </p:spPr>
        <p:txBody>
          <a:bodyPr wrap="square">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F15B40"/>
                </a:solidFill>
                <a:effectLst/>
                <a:uLnTx/>
                <a:uFillTx/>
                <a:latin typeface="Arial" panose="020B0604020202020204" pitchFamily="34" charset="0"/>
                <a:ea typeface="ＭＳ Ｐゴシック" panose="020B0600070205080204" pitchFamily="34" charset="-128"/>
                <a:cs typeface="Arial" panose="020B0604020202020204" pitchFamily="34" charset="0"/>
              </a:rPr>
              <a:t>Qui peut utiliser CSAVR ? Qualité des données sur les décès</a:t>
            </a:r>
            <a:endParaRPr kumimoji="0" lang="en-CH" sz="3200" b="1" i="0" u="none" strike="noStrike" kern="1200" cap="none" spc="0" normalizeH="0" baseline="0" noProof="0" dirty="0">
              <a:ln>
                <a:noFill/>
              </a:ln>
              <a:solidFill>
                <a:srgbClr val="F15B4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803795937"/>
      </p:ext>
    </p:extLst>
  </p:cSld>
  <p:clrMapOvr>
    <a:masterClrMapping/>
  </p:clrMapOvr>
  <mc:AlternateContent xmlns:mc="http://schemas.openxmlformats.org/markup-compatibility/2006" xmlns:p14="http://schemas.microsoft.com/office/powerpoint/2010/main">
    <mc:Choice Requires="p14">
      <p:transition p14:dur="0" advTm="8255000"/>
    </mc:Choice>
    <mc:Fallback xmlns="" xmlns:a16="http://schemas.microsoft.com/office/drawing/2014/main">
      <p:transition advTm="8255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BC649AD-17A2-68C9-1CDF-6D2D37B5BF1F}"/>
              </a:ext>
            </a:extLst>
          </p:cNvPr>
          <p:cNvSpPr txBox="1"/>
          <p:nvPr/>
        </p:nvSpPr>
        <p:spPr>
          <a:xfrm>
            <a:off x="419100" y="1136414"/>
            <a:ext cx="11307127" cy="369332"/>
          </a:xfrm>
          <a:prstGeom prst="rect">
            <a:avLst/>
          </a:prstGeom>
          <a:noFill/>
        </p:spPr>
        <p:txBody>
          <a:bodyPr wrap="square">
            <a:spAutoFit/>
          </a:bodyPr>
          <a:lstStyle/>
          <a:p>
            <a:pPr marL="0" marR="0" lvl="0" indent="0" algn="l" defTabSz="457200" rtl="0" eaLnBrk="0" fontAlgn="base" latinLnBrk="0" hangingPunct="0">
              <a:lnSpc>
                <a:spcPct val="100000"/>
              </a:lnSpc>
              <a:spcBef>
                <a:spcPct val="0"/>
              </a:spcBef>
              <a:spcAft>
                <a:spcPts val="600"/>
              </a:spcAft>
              <a:buClrTx/>
              <a:buSzTx/>
              <a:buFontTx/>
              <a:buNone/>
              <a:tabLst/>
              <a:defRPr/>
            </a:pPr>
            <a:endParaRPr kumimoji="0" lang="en-CH" sz="1800" b="0" i="0" u="none" strike="noStrike" kern="120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graphicFrame>
        <p:nvGraphicFramePr>
          <p:cNvPr id="3" name="Table 4">
            <a:extLst>
              <a:ext uri="{FF2B5EF4-FFF2-40B4-BE49-F238E27FC236}">
                <a16:creationId xmlns:a16="http://schemas.microsoft.com/office/drawing/2014/main" id="{E1DB1D6F-014D-4334-C330-C902A0FBA8E3}"/>
              </a:ext>
            </a:extLst>
          </p:cNvPr>
          <p:cNvGraphicFramePr>
            <a:graphicFrameLocks noGrp="1"/>
          </p:cNvGraphicFramePr>
          <p:nvPr/>
        </p:nvGraphicFramePr>
        <p:xfrm>
          <a:off x="224007" y="949960"/>
          <a:ext cx="11754633" cy="4795520"/>
        </p:xfrm>
        <a:graphic>
          <a:graphicData uri="http://schemas.openxmlformats.org/drawingml/2006/table">
            <a:tbl>
              <a:tblPr firstRow="1" bandRow="1">
                <a:tableStyleId>{5C22544A-7EE6-4342-B048-85BDC9FD1C3A}</a:tableStyleId>
              </a:tblPr>
              <a:tblGrid>
                <a:gridCol w="1371113">
                  <a:extLst>
                    <a:ext uri="{9D8B030D-6E8A-4147-A177-3AD203B41FA5}">
                      <a16:colId xmlns:a16="http://schemas.microsoft.com/office/drawing/2014/main" val="965734083"/>
                    </a:ext>
                  </a:extLst>
                </a:gridCol>
                <a:gridCol w="1730010">
                  <a:extLst>
                    <a:ext uri="{9D8B030D-6E8A-4147-A177-3AD203B41FA5}">
                      <a16:colId xmlns:a16="http://schemas.microsoft.com/office/drawing/2014/main" val="3068325170"/>
                    </a:ext>
                  </a:extLst>
                </a:gridCol>
                <a:gridCol w="885409">
                  <a:extLst>
                    <a:ext uri="{9D8B030D-6E8A-4147-A177-3AD203B41FA5}">
                      <a16:colId xmlns:a16="http://schemas.microsoft.com/office/drawing/2014/main" val="691573041"/>
                    </a:ext>
                  </a:extLst>
                </a:gridCol>
                <a:gridCol w="1231136">
                  <a:extLst>
                    <a:ext uri="{9D8B030D-6E8A-4147-A177-3AD203B41FA5}">
                      <a16:colId xmlns:a16="http://schemas.microsoft.com/office/drawing/2014/main" val="4003549529"/>
                    </a:ext>
                  </a:extLst>
                </a:gridCol>
                <a:gridCol w="893541">
                  <a:extLst>
                    <a:ext uri="{9D8B030D-6E8A-4147-A177-3AD203B41FA5}">
                      <a16:colId xmlns:a16="http://schemas.microsoft.com/office/drawing/2014/main" val="1834861359"/>
                    </a:ext>
                  </a:extLst>
                </a:gridCol>
                <a:gridCol w="5643424">
                  <a:extLst>
                    <a:ext uri="{9D8B030D-6E8A-4147-A177-3AD203B41FA5}">
                      <a16:colId xmlns:a16="http://schemas.microsoft.com/office/drawing/2014/main" val="2229629406"/>
                    </a:ext>
                  </a:extLst>
                </a:gridCol>
              </a:tblGrid>
              <a:tr h="0">
                <a:tc>
                  <a:txBody>
                    <a:bodyPr/>
                    <a:lstStyle/>
                    <a:p>
                      <a:r>
                        <a:rPr lang="en-US" sz="1400" dirty="0">
                          <a:latin typeface="Arial" panose="020B0604020202020204" pitchFamily="34" charset="0"/>
                          <a:cs typeface="Arial" panose="020B0604020202020204" pitchFamily="34" charset="0"/>
                        </a:rPr>
                        <a:t>Pays</a:t>
                      </a:r>
                      <a:endParaRPr lang="en-CH" sz="1400" dirty="0">
                        <a:latin typeface="Arial" panose="020B0604020202020204" pitchFamily="34" charset="0"/>
                        <a:cs typeface="Arial" panose="020B0604020202020204" pitchFamily="34" charset="0"/>
                      </a:endParaRPr>
                    </a:p>
                  </a:txBody>
                  <a:tcPr anchor="ctr"/>
                </a:tc>
                <a:tc>
                  <a:txBody>
                    <a:bodyPr/>
                    <a:lstStyle/>
                    <a:p>
                      <a:pPr algn="ctr"/>
                      <a:r>
                        <a:rPr lang="en-US" sz="1400" dirty="0">
                          <a:latin typeface="Arial" panose="020B0604020202020204" pitchFamily="34" charset="0"/>
                          <a:cs typeface="Arial" panose="020B0604020202020204" pitchFamily="34" charset="0"/>
                        </a:rPr>
                        <a:t>Qualité de la cause du décès*</a:t>
                      </a:r>
                      <a:endParaRPr lang="en-CH" sz="1400" dirty="0">
                        <a:latin typeface="Arial" panose="020B0604020202020204" pitchFamily="34" charset="0"/>
                        <a:cs typeface="Arial" panose="020B0604020202020204" pitchFamily="34" charset="0"/>
                      </a:endParaRPr>
                    </a:p>
                  </a:txBody>
                  <a:tcPr anchor="ctr"/>
                </a:tc>
                <a:tc>
                  <a:txBody>
                    <a:bodyPr/>
                    <a:lstStyle/>
                    <a:p>
                      <a:r>
                        <a:rPr lang="en-US" sz="1400" dirty="0">
                          <a:latin typeface="Arial" panose="020B0604020202020204" pitchFamily="34" charset="0"/>
                          <a:cs typeface="Arial" panose="020B0604020202020204" pitchFamily="34" charset="0"/>
                        </a:rPr>
                        <a:t>2022 finale</a:t>
                      </a:r>
                      <a:endParaRPr lang="en-CH" sz="1400" dirty="0">
                        <a:latin typeface="Arial" panose="020B0604020202020204" pitchFamily="34" charset="0"/>
                        <a:cs typeface="Arial" panose="020B0604020202020204" pitchFamily="34" charset="0"/>
                      </a:endParaRPr>
                    </a:p>
                  </a:txBody>
                  <a:tcPr anchor="ctr"/>
                </a:tc>
                <a:tc>
                  <a:txBody>
                    <a:bodyPr/>
                    <a:lstStyle/>
                    <a:p>
                      <a:r>
                        <a:rPr lang="en-US" sz="1400" dirty="0" err="1">
                          <a:latin typeface="Arial" panose="020B0604020202020204" pitchFamily="34" charset="0"/>
                          <a:cs typeface="Arial" panose="020B0604020202020204" pitchFamily="34" charset="0"/>
                        </a:rPr>
                        <a:t>Trian-gulation</a:t>
                      </a:r>
                      <a:endParaRPr lang="en-CH" sz="1400" dirty="0">
                        <a:latin typeface="Arial" panose="020B0604020202020204" pitchFamily="34" charset="0"/>
                        <a:cs typeface="Arial" panose="020B0604020202020204" pitchFamily="34" charset="0"/>
                      </a:endParaRPr>
                    </a:p>
                  </a:txBody>
                  <a:tcPr anchor="ctr"/>
                </a:tc>
                <a:tc>
                  <a:txBody>
                    <a:bodyPr/>
                    <a:lstStyle/>
                    <a:p>
                      <a:pPr algn="ctr"/>
                      <a:r>
                        <a:rPr lang="en-US" sz="1400" dirty="0">
                          <a:latin typeface="Arial" panose="020B0604020202020204" pitchFamily="34" charset="0"/>
                          <a:cs typeface="Arial" panose="020B0604020202020204" pitchFamily="34" charset="0"/>
                        </a:rPr>
                        <a:t>2023 final</a:t>
                      </a:r>
                      <a:endParaRPr lang="en-CH" sz="1400" dirty="0">
                        <a:latin typeface="Arial" panose="020B0604020202020204" pitchFamily="34" charset="0"/>
                        <a:cs typeface="Arial" panose="020B0604020202020204" pitchFamily="34" charset="0"/>
                      </a:endParaRPr>
                    </a:p>
                  </a:txBody>
                  <a:tcPr anchor="ctr"/>
                </a:tc>
                <a:tc>
                  <a:txBody>
                    <a:bodyPr/>
                    <a:lstStyle/>
                    <a:p>
                      <a:r>
                        <a:rPr lang="en-US" sz="1400" dirty="0">
                          <a:latin typeface="Arial" panose="020B0604020202020204" pitchFamily="34" charset="0"/>
                          <a:cs typeface="Arial" panose="020B0604020202020204" pitchFamily="34" charset="0"/>
                        </a:rPr>
                        <a:t>Raison de la sélection de 2023 / Recommandation de l'ONUSIDA</a:t>
                      </a:r>
                      <a:endParaRPr lang="en-CH" sz="14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016293942"/>
                  </a:ext>
                </a:extLst>
              </a:tr>
              <a:tr h="370840">
                <a:tc>
                  <a:txBody>
                    <a:bodyPr/>
                    <a:lstStyle/>
                    <a:p>
                      <a:r>
                        <a:rPr lang="en-US" sz="1400" b="1" dirty="0">
                          <a:latin typeface="Arial" panose="020B0604020202020204" pitchFamily="34" charset="0"/>
                          <a:cs typeface="Arial" panose="020B0604020202020204" pitchFamily="34" charset="0"/>
                        </a:rPr>
                        <a:t>Trinité</a:t>
                      </a:r>
                      <a:endParaRPr lang="en-CH" sz="1400" b="1" dirty="0">
                        <a:latin typeface="Arial" panose="020B0604020202020204" pitchFamily="34" charset="0"/>
                        <a:cs typeface="Arial" panose="020B0604020202020204" pitchFamily="34" charset="0"/>
                      </a:endParaRPr>
                    </a:p>
                  </a:txBody>
                  <a:tcPr anchor="ctr"/>
                </a:tc>
                <a:tc>
                  <a:txBody>
                    <a:bodyPr/>
                    <a:lstStyle/>
                    <a:p>
                      <a:pPr algn="ctr"/>
                      <a:r>
                        <a:rPr lang="en-US" sz="1400" i="0" kern="1200" dirty="0">
                          <a:solidFill>
                            <a:schemeClr val="dk1"/>
                          </a:solidFill>
                          <a:latin typeface="Arial" panose="020B0604020202020204" pitchFamily="34" charset="0"/>
                          <a:ea typeface="+mn-ea"/>
                          <a:cs typeface="Arial" panose="020B0604020202020204" pitchFamily="34" charset="0"/>
                        </a:rPr>
                        <a:t>2A</a:t>
                      </a:r>
                      <a:endParaRPr lang="en-CH" sz="1400" i="0"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r>
                        <a:rPr lang="en-US" sz="1400" i="0" kern="1200" dirty="0">
                          <a:solidFill>
                            <a:schemeClr val="dk1"/>
                          </a:solidFill>
                          <a:latin typeface="Arial" panose="020B0604020202020204" pitchFamily="34" charset="0"/>
                          <a:ea typeface="+mn-ea"/>
                          <a:cs typeface="Arial" panose="020B0604020202020204" pitchFamily="34" charset="0"/>
                        </a:rPr>
                        <a:t>PPE</a:t>
                      </a:r>
                      <a:endParaRPr lang="en-CH" sz="1400" i="0"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r>
                        <a:rPr lang="en-US" sz="1400" i="0" dirty="0">
                          <a:latin typeface="Arial" panose="020B0604020202020204" pitchFamily="34" charset="0"/>
                          <a:cs typeface="Arial" panose="020B0604020202020204" pitchFamily="34" charset="0"/>
                        </a:rPr>
                        <a:t>CSAVR</a:t>
                      </a:r>
                      <a:endParaRPr lang="en-CH" sz="1400" i="0" dirty="0">
                        <a:latin typeface="Arial" panose="020B0604020202020204" pitchFamily="34" charset="0"/>
                        <a:cs typeface="Arial" panose="020B0604020202020204" pitchFamily="34" charset="0"/>
                      </a:endParaRPr>
                    </a:p>
                  </a:txBody>
                  <a:tcPr anchor="ctr"/>
                </a:tc>
                <a:tc>
                  <a:txBody>
                    <a:bodyPr/>
                    <a:lstStyle/>
                    <a:p>
                      <a:pPr algn="ctr"/>
                      <a:r>
                        <a:rPr lang="en-US" sz="1400" i="0" dirty="0">
                          <a:latin typeface="Arial" panose="020B0604020202020204" pitchFamily="34" charset="0"/>
                          <a:cs typeface="Arial" panose="020B0604020202020204" pitchFamily="34" charset="0"/>
                        </a:rPr>
                        <a:t>CSAVR ?</a:t>
                      </a:r>
                      <a:endParaRPr lang="en-CH" sz="1400" i="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dirty="0">
                          <a:latin typeface="Arial" panose="020B0604020202020204" pitchFamily="34" charset="0"/>
                          <a:cs typeface="Arial" panose="020B0604020202020204" pitchFamily="34" charset="0"/>
                        </a:rPr>
                        <a:t>EPP ne tient pas compte des populations clés </a:t>
                      </a:r>
                      <a:br>
                        <a:rPr lang="en-US" sz="1400" b="1" i="0" dirty="0">
                          <a:latin typeface="Arial" panose="020B0604020202020204" pitchFamily="34" charset="0"/>
                          <a:cs typeface="Arial" panose="020B0604020202020204" pitchFamily="34" charset="0"/>
                        </a:rPr>
                      </a:br>
                      <a:r>
                        <a:rPr lang="en-US" sz="1400" i="0" dirty="0">
                          <a:latin typeface="Arial" panose="020B0604020202020204" pitchFamily="34" charset="0"/>
                          <a:cs typeface="Arial" panose="020B0604020202020204" pitchFamily="34" charset="0"/>
                          <a:sym typeface="Wingdings" panose="05000000000000000000" pitchFamily="2" charset="2"/>
                        </a:rPr>
                        <a:t> </a:t>
                      </a:r>
                      <a:r>
                        <a:rPr lang="en-US" sz="1400" i="0" dirty="0">
                          <a:latin typeface="Arial" panose="020B0604020202020204" pitchFamily="34" charset="0"/>
                          <a:cs typeface="Arial" panose="020B0604020202020204" pitchFamily="34" charset="0"/>
                        </a:rPr>
                        <a:t>CSAVR donne une épidémie plus importante</a:t>
                      </a:r>
                      <a:endParaRPr lang="en-CH" sz="1400" i="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974171880"/>
                  </a:ext>
                </a:extLst>
              </a:tr>
              <a:tr h="370840">
                <a:tc>
                  <a:txBody>
                    <a:bodyPr/>
                    <a:lstStyle/>
                    <a:p>
                      <a:r>
                        <a:rPr lang="en-US" sz="1400" b="0" dirty="0">
                          <a:latin typeface="Arial" panose="020B0604020202020204" pitchFamily="34" charset="0"/>
                          <a:cs typeface="Arial" panose="020B0604020202020204" pitchFamily="34" charset="0"/>
                        </a:rPr>
                        <a:t>Jamaïque</a:t>
                      </a:r>
                      <a:endParaRPr lang="en-CH" sz="1400" b="0" dirty="0">
                        <a:latin typeface="Arial" panose="020B0604020202020204" pitchFamily="34" charset="0"/>
                        <a:cs typeface="Arial" panose="020B0604020202020204" pitchFamily="34" charset="0"/>
                      </a:endParaRPr>
                    </a:p>
                  </a:txBody>
                  <a:tcPr anchor="ctr"/>
                </a:tc>
                <a:tc>
                  <a:txBody>
                    <a:bodyPr/>
                    <a:lstStyle/>
                    <a:p>
                      <a:pPr algn="ctr"/>
                      <a:r>
                        <a:rPr lang="en-US" sz="1400" i="0" kern="1200" dirty="0">
                          <a:solidFill>
                            <a:schemeClr val="dk1"/>
                          </a:solidFill>
                          <a:latin typeface="Arial" panose="020B0604020202020204" pitchFamily="34" charset="0"/>
                          <a:ea typeface="+mn-ea"/>
                          <a:cs typeface="Arial" panose="020B0604020202020204" pitchFamily="34" charset="0"/>
                        </a:rPr>
                        <a:t>2A</a:t>
                      </a:r>
                      <a:endParaRPr lang="en-CH" sz="1400" i="0"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r>
                        <a:rPr lang="en-US" sz="1400" i="0" kern="1200" dirty="0">
                          <a:solidFill>
                            <a:schemeClr val="dk1"/>
                          </a:solidFill>
                          <a:latin typeface="Arial" panose="020B0604020202020204" pitchFamily="34" charset="0"/>
                          <a:ea typeface="+mn-ea"/>
                          <a:cs typeface="Arial" panose="020B0604020202020204" pitchFamily="34" charset="0"/>
                        </a:rPr>
                        <a:t>PPE</a:t>
                      </a:r>
                      <a:endParaRPr lang="en-CH" sz="1400" i="0"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r>
                        <a:rPr lang="en-US" sz="1400" i="0" dirty="0">
                          <a:latin typeface="Arial" panose="020B0604020202020204" pitchFamily="34" charset="0"/>
                          <a:cs typeface="Arial" panose="020B0604020202020204" pitchFamily="34" charset="0"/>
                        </a:rPr>
                        <a:t>CSAVR</a:t>
                      </a:r>
                      <a:endParaRPr lang="en-CH" sz="1400" i="0" dirty="0">
                        <a:latin typeface="Arial" panose="020B0604020202020204" pitchFamily="34" charset="0"/>
                        <a:cs typeface="Arial" panose="020B0604020202020204" pitchFamily="34" charset="0"/>
                      </a:endParaRPr>
                    </a:p>
                  </a:txBody>
                  <a:tcPr anchor="ctr"/>
                </a:tc>
                <a:tc>
                  <a:txBody>
                    <a:bodyPr/>
                    <a:lstStyle/>
                    <a:p>
                      <a:pPr algn="ctr"/>
                      <a:r>
                        <a:rPr lang="en-US" sz="1400" i="0" dirty="0">
                          <a:latin typeface="Arial" panose="020B0604020202020204" pitchFamily="34" charset="0"/>
                          <a:cs typeface="Arial" panose="020B0604020202020204" pitchFamily="34" charset="0"/>
                        </a:rPr>
                        <a:t>PPE</a:t>
                      </a:r>
                      <a:endParaRPr lang="en-CH" sz="1400" i="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H" sz="1400" i="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7889162"/>
                  </a:ext>
                </a:extLst>
              </a:tr>
              <a:tr h="370840">
                <a:tc>
                  <a:txBody>
                    <a:bodyPr/>
                    <a:lstStyle/>
                    <a:p>
                      <a:r>
                        <a:rPr lang="en-US" sz="1400" b="0" dirty="0">
                          <a:latin typeface="Arial" panose="020B0604020202020204" pitchFamily="34" charset="0"/>
                          <a:cs typeface="Arial" panose="020B0604020202020204" pitchFamily="34" charset="0"/>
                        </a:rPr>
                        <a:t>Pérou</a:t>
                      </a:r>
                      <a:endParaRPr lang="en-CH" sz="1400" b="1" dirty="0">
                        <a:latin typeface="Arial" panose="020B0604020202020204" pitchFamily="34" charset="0"/>
                        <a:cs typeface="Arial" panose="020B0604020202020204" pitchFamily="34" charset="0"/>
                      </a:endParaRPr>
                    </a:p>
                  </a:txBody>
                  <a:tcPr anchor="ctr"/>
                </a:tc>
                <a:tc>
                  <a:txBody>
                    <a:bodyPr/>
                    <a:lstStyle/>
                    <a:p>
                      <a:pPr algn="ctr"/>
                      <a:r>
                        <a:rPr lang="en-US" sz="1400" dirty="0">
                          <a:latin typeface="Arial" panose="020B0604020202020204" pitchFamily="34" charset="0"/>
                          <a:cs typeface="Arial" panose="020B0604020202020204" pitchFamily="34" charset="0"/>
                        </a:rPr>
                        <a:t>2B</a:t>
                      </a:r>
                      <a:endParaRPr lang="en-CH" sz="1400" dirty="0">
                        <a:latin typeface="Arial" panose="020B0604020202020204" pitchFamily="34" charset="0"/>
                        <a:cs typeface="Arial" panose="020B0604020202020204" pitchFamily="34" charset="0"/>
                      </a:endParaRPr>
                    </a:p>
                  </a:txBody>
                  <a:tcPr anchor="ctr"/>
                </a:tc>
                <a:tc>
                  <a:txBody>
                    <a:bodyPr/>
                    <a:lstStyle/>
                    <a:p>
                      <a:r>
                        <a:rPr lang="en-US" sz="1400" b="0" dirty="0">
                          <a:latin typeface="Arial" panose="020B0604020202020204" pitchFamily="34" charset="0"/>
                          <a:cs typeface="Arial" panose="020B0604020202020204" pitchFamily="34" charset="0"/>
                        </a:rPr>
                        <a:t>PPE</a:t>
                      </a:r>
                      <a:endParaRPr lang="en-CH" sz="1400" b="0" dirty="0">
                        <a:latin typeface="Arial" panose="020B0604020202020204" pitchFamily="34" charset="0"/>
                        <a:cs typeface="Arial" panose="020B0604020202020204" pitchFamily="34" charset="0"/>
                      </a:endParaRPr>
                    </a:p>
                  </a:txBody>
                  <a:tcPr anchor="ctr"/>
                </a:tc>
                <a:tc>
                  <a:txBody>
                    <a:bodyPr/>
                    <a:lstStyle/>
                    <a:p>
                      <a:r>
                        <a:rPr lang="en-US" sz="1400" b="0" dirty="0">
                          <a:latin typeface="Arial" panose="020B0604020202020204" pitchFamily="34" charset="0"/>
                          <a:cs typeface="Arial" panose="020B0604020202020204" pitchFamily="34" charset="0"/>
                        </a:rPr>
                        <a:t>CSAVR</a:t>
                      </a:r>
                      <a:endParaRPr lang="en-CH" sz="1400" b="0" dirty="0">
                        <a:latin typeface="Arial" panose="020B0604020202020204" pitchFamily="34" charset="0"/>
                        <a:cs typeface="Arial" panose="020B0604020202020204" pitchFamily="34" charset="0"/>
                      </a:endParaRPr>
                    </a:p>
                  </a:txBody>
                  <a:tcPr anchor="ctr"/>
                </a:tc>
                <a:tc>
                  <a:txBody>
                    <a:bodyPr/>
                    <a:lstStyle/>
                    <a:p>
                      <a:pPr algn="ctr"/>
                      <a:r>
                        <a:rPr lang="en-US" sz="1400" b="0" dirty="0">
                          <a:latin typeface="Arial" panose="020B0604020202020204" pitchFamily="34" charset="0"/>
                          <a:cs typeface="Arial" panose="020B0604020202020204" pitchFamily="34" charset="0"/>
                        </a:rPr>
                        <a:t>PPE</a:t>
                      </a:r>
                      <a:endParaRPr lang="en-CH" sz="1400" b="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latin typeface="Arial" panose="020B0604020202020204" pitchFamily="34" charset="0"/>
                          <a:cs typeface="Arial" panose="020B0604020202020204" pitchFamily="34" charset="0"/>
                        </a:rPr>
                        <a:t>Pilote du modèle CSAVR-KP (nouveau à venir, pour 2024+)</a:t>
                      </a:r>
                      <a:endParaRPr lang="en-CH" sz="1400" b="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257323370"/>
                  </a:ext>
                </a:extLst>
              </a:tr>
              <a:tr h="370840">
                <a:tc>
                  <a:txBody>
                    <a:bodyPr/>
                    <a:lstStyle/>
                    <a:p>
                      <a:r>
                        <a:rPr lang="en-US" sz="1400" b="1" dirty="0">
                          <a:latin typeface="Arial" panose="020B0604020202020204" pitchFamily="34" charset="0"/>
                          <a:cs typeface="Arial" panose="020B0604020202020204" pitchFamily="34" charset="0"/>
                        </a:rPr>
                        <a:t>Maroc</a:t>
                      </a:r>
                      <a:endParaRPr lang="en-CH" sz="1400" b="1" dirty="0">
                        <a:latin typeface="Arial" panose="020B0604020202020204" pitchFamily="34" charset="0"/>
                        <a:cs typeface="Arial" panose="020B0604020202020204" pitchFamily="34" charset="0"/>
                      </a:endParaRPr>
                    </a:p>
                  </a:txBody>
                  <a:tcPr anchor="ctr"/>
                </a:tc>
                <a:tc>
                  <a:txBody>
                    <a:bodyPr/>
                    <a:lstStyle/>
                    <a:p>
                      <a:pPr algn="ctr"/>
                      <a:r>
                        <a:rPr lang="en-US" sz="1400" b="1" dirty="0">
                          <a:solidFill>
                            <a:srgbClr val="C00000"/>
                          </a:solidFill>
                          <a:latin typeface="Arial" panose="020B0604020202020204" pitchFamily="34" charset="0"/>
                          <a:cs typeface="Arial" panose="020B0604020202020204" pitchFamily="34" charset="0"/>
                        </a:rPr>
                        <a:t>2C</a:t>
                      </a:r>
                      <a:endParaRPr lang="en-CH" sz="1400" b="1" dirty="0">
                        <a:solidFill>
                          <a:srgbClr val="C00000"/>
                        </a:solidFill>
                        <a:latin typeface="Arial" panose="020B0604020202020204" pitchFamily="34" charset="0"/>
                        <a:cs typeface="Arial" panose="020B0604020202020204" pitchFamily="34" charset="0"/>
                      </a:endParaRPr>
                    </a:p>
                  </a:txBody>
                  <a:tcPr anchor="ctr"/>
                </a:tc>
                <a:tc>
                  <a:txBody>
                    <a:bodyPr/>
                    <a:lstStyle/>
                    <a:p>
                      <a:r>
                        <a:rPr lang="en-US" sz="1400" b="0" dirty="0">
                          <a:latin typeface="Arial" panose="020B0604020202020204" pitchFamily="34" charset="0"/>
                          <a:cs typeface="Arial" panose="020B0604020202020204" pitchFamily="34" charset="0"/>
                        </a:rPr>
                        <a:t>PPE</a:t>
                      </a:r>
                      <a:endParaRPr lang="en-CH" sz="1400" b="0" dirty="0">
                        <a:latin typeface="Arial" panose="020B0604020202020204" pitchFamily="34" charset="0"/>
                        <a:cs typeface="Arial" panose="020B0604020202020204" pitchFamily="34" charset="0"/>
                      </a:endParaRPr>
                    </a:p>
                  </a:txBody>
                  <a:tcPr anchor="ctr"/>
                </a:tc>
                <a:tc>
                  <a:txBody>
                    <a:bodyPr/>
                    <a:lstStyle/>
                    <a:p>
                      <a:r>
                        <a:rPr lang="en-US" sz="1400" b="0" dirty="0">
                          <a:latin typeface="Arial" panose="020B0604020202020204" pitchFamily="34" charset="0"/>
                          <a:cs typeface="Arial" panose="020B0604020202020204" pitchFamily="34" charset="0"/>
                        </a:rPr>
                        <a:t>CSAVR</a:t>
                      </a:r>
                      <a:endParaRPr lang="en-CH" sz="1400" b="0" dirty="0">
                        <a:latin typeface="Arial" panose="020B0604020202020204" pitchFamily="34" charset="0"/>
                        <a:cs typeface="Arial" panose="020B0604020202020204" pitchFamily="34" charset="0"/>
                      </a:endParaRPr>
                    </a:p>
                  </a:txBody>
                  <a:tcPr anchor="ctr"/>
                </a:tc>
                <a:tc>
                  <a:txBody>
                    <a:bodyPr/>
                    <a:lstStyle/>
                    <a:p>
                      <a:pPr algn="ctr"/>
                      <a:r>
                        <a:rPr lang="en-US" sz="1400" b="1" dirty="0">
                          <a:latin typeface="Arial" panose="020B0604020202020204" pitchFamily="34" charset="0"/>
                          <a:cs typeface="Arial" panose="020B0604020202020204" pitchFamily="34" charset="0"/>
                        </a:rPr>
                        <a:t>PPE</a:t>
                      </a:r>
                      <a:endParaRPr lang="en-CH" sz="1400" b="1"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Les données sur les décès dus au sida fournies au CSAVR sont probablement incomplètes.</a:t>
                      </a:r>
                      <a:endParaRPr lang="en-CH" sz="1400"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014146995"/>
                  </a:ext>
                </a:extLst>
              </a:tr>
              <a:tr h="370840">
                <a:tc>
                  <a:txBody>
                    <a:bodyPr/>
                    <a:lstStyle/>
                    <a:p>
                      <a:r>
                        <a:rPr lang="en-US" sz="1400" dirty="0">
                          <a:latin typeface="Arial" panose="020B0604020202020204" pitchFamily="34" charset="0"/>
                          <a:cs typeface="Arial" panose="020B0604020202020204" pitchFamily="34" charset="0"/>
                        </a:rPr>
                        <a:t>Cambodge</a:t>
                      </a:r>
                      <a:endParaRPr lang="en-CH" sz="1400" dirty="0">
                        <a:latin typeface="Arial" panose="020B0604020202020204" pitchFamily="34" charset="0"/>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1A</a:t>
                      </a:r>
                      <a:endParaRPr lang="en-CH" sz="1400" dirty="0">
                        <a:latin typeface="Arial" panose="020B0604020202020204" pitchFamily="34" charset="0"/>
                        <a:cs typeface="Arial" panose="020B0604020202020204" pitchFamily="34" charset="0"/>
                      </a:endParaRPr>
                    </a:p>
                  </a:txBody>
                  <a:tcPr anchor="ctr"/>
                </a:tc>
                <a:tc>
                  <a:txBody>
                    <a:bodyPr/>
                    <a:lstStyle/>
                    <a:p>
                      <a:r>
                        <a:rPr lang="en-US" sz="1400">
                          <a:latin typeface="Arial" panose="020B0604020202020204" pitchFamily="34" charset="0"/>
                          <a:cs typeface="Arial" panose="020B0604020202020204" pitchFamily="34" charset="0"/>
                        </a:rPr>
                        <a:t>AEM</a:t>
                      </a:r>
                      <a:endParaRPr lang="en-CH" sz="1400">
                        <a:latin typeface="Arial" panose="020B0604020202020204" pitchFamily="34" charset="0"/>
                        <a:cs typeface="Arial" panose="020B0604020202020204" pitchFamily="34" charset="0"/>
                      </a:endParaRPr>
                    </a:p>
                  </a:txBody>
                  <a:tcPr anchor="ctr"/>
                </a:tc>
                <a:tc>
                  <a:txBody>
                    <a:bodyPr/>
                    <a:lstStyle/>
                    <a:p>
                      <a:r>
                        <a:rPr lang="en-US" sz="1400" dirty="0">
                          <a:latin typeface="Arial" panose="020B0604020202020204" pitchFamily="34" charset="0"/>
                          <a:cs typeface="Arial" panose="020B0604020202020204" pitchFamily="34" charset="0"/>
                        </a:rPr>
                        <a:t>CSAVR</a:t>
                      </a:r>
                      <a:endParaRPr lang="en-CH" sz="1400" dirty="0">
                        <a:latin typeface="Arial" panose="020B0604020202020204" pitchFamily="34" charset="0"/>
                        <a:cs typeface="Arial" panose="020B0604020202020204" pitchFamily="34" charset="0"/>
                      </a:endParaRPr>
                    </a:p>
                  </a:txBody>
                  <a:tcPr anchor="ctr"/>
                </a:tc>
                <a:tc>
                  <a:txBody>
                    <a:bodyPr/>
                    <a:lstStyle/>
                    <a:p>
                      <a:pPr algn="ctr"/>
                      <a:r>
                        <a:rPr lang="en-US" sz="1400" dirty="0">
                          <a:latin typeface="Arial" panose="020B0604020202020204" pitchFamily="34" charset="0"/>
                          <a:cs typeface="Arial" panose="020B0604020202020204" pitchFamily="34" charset="0"/>
                        </a:rPr>
                        <a:t>AEM</a:t>
                      </a:r>
                      <a:endParaRPr lang="en-CH" sz="140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latin typeface="Arial" panose="020B0604020202020204" pitchFamily="34" charset="0"/>
                          <a:cs typeface="Arial" panose="020B0604020202020204" pitchFamily="34" charset="0"/>
                        </a:rPr>
                        <a:t>Pas de données sur les décès dus au SIDA (uniquement toutes causes confondues, cohorte ART)</a:t>
                      </a:r>
                      <a:endParaRPr lang="en-CH" sz="1400" b="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632717774"/>
                  </a:ext>
                </a:extLst>
              </a:tr>
              <a:tr h="370840">
                <a:tc>
                  <a:txBody>
                    <a:bodyPr/>
                    <a:lstStyle/>
                    <a:p>
                      <a:r>
                        <a:rPr lang="en-US" sz="1400" dirty="0">
                          <a:latin typeface="Arial" panose="020B0604020202020204" pitchFamily="34" charset="0"/>
                          <a:cs typeface="Arial" panose="020B0604020202020204" pitchFamily="34" charset="0"/>
                        </a:rPr>
                        <a:t>Kazakhstan</a:t>
                      </a:r>
                      <a:endParaRPr lang="en-CH" sz="1400" dirty="0">
                        <a:latin typeface="Arial" panose="020B0604020202020204" pitchFamily="34" charset="0"/>
                        <a:cs typeface="Arial" panose="020B0604020202020204" pitchFamily="34" charset="0"/>
                      </a:endParaRPr>
                    </a:p>
                  </a:txBody>
                  <a:tcPr anchor="ctr"/>
                </a:tc>
                <a:tc>
                  <a:txBody>
                    <a:bodyPr/>
                    <a:lstStyle/>
                    <a:p>
                      <a:pPr algn="ctr"/>
                      <a:r>
                        <a:rPr lang="en-US" sz="1400" dirty="0">
                          <a:latin typeface="Arial" panose="020B0604020202020204" pitchFamily="34" charset="0"/>
                          <a:cs typeface="Arial" panose="020B0604020202020204" pitchFamily="34" charset="0"/>
                        </a:rPr>
                        <a:t>2A</a:t>
                      </a:r>
                      <a:endParaRPr lang="en-CH" sz="1400" dirty="0">
                        <a:latin typeface="Arial" panose="020B0604020202020204" pitchFamily="34" charset="0"/>
                        <a:cs typeface="Arial" panose="020B0604020202020204" pitchFamily="34" charset="0"/>
                      </a:endParaRPr>
                    </a:p>
                  </a:txBody>
                  <a:tcPr anchor="ctr"/>
                </a:tc>
                <a:tc>
                  <a:txBody>
                    <a:bodyPr/>
                    <a:lstStyle/>
                    <a:p>
                      <a:r>
                        <a:rPr lang="en-US" sz="1400" dirty="0">
                          <a:latin typeface="Arial" panose="020B0604020202020204" pitchFamily="34" charset="0"/>
                          <a:cs typeface="Arial" panose="020B0604020202020204" pitchFamily="34" charset="0"/>
                        </a:rPr>
                        <a:t>CSAVR</a:t>
                      </a:r>
                      <a:endParaRPr lang="en-CH" sz="1400" dirty="0">
                        <a:latin typeface="Arial" panose="020B0604020202020204" pitchFamily="34" charset="0"/>
                        <a:cs typeface="Arial" panose="020B0604020202020204" pitchFamily="34" charset="0"/>
                      </a:endParaRPr>
                    </a:p>
                  </a:txBody>
                  <a:tcPr anchor="ctr"/>
                </a:tc>
                <a:tc>
                  <a:txBody>
                    <a:bodyPr/>
                    <a:lstStyle/>
                    <a:p>
                      <a:r>
                        <a:rPr lang="en-US" sz="1400" dirty="0">
                          <a:latin typeface="Arial" panose="020B0604020202020204" pitchFamily="34" charset="0"/>
                          <a:cs typeface="Arial" panose="020B0604020202020204" pitchFamily="34" charset="0"/>
                        </a:rPr>
                        <a:t>PPE</a:t>
                      </a:r>
                      <a:endParaRPr lang="en-CH" sz="1400" dirty="0">
                        <a:latin typeface="Arial" panose="020B0604020202020204" pitchFamily="34" charset="0"/>
                        <a:cs typeface="Arial" panose="020B0604020202020204" pitchFamily="34" charset="0"/>
                      </a:endParaRPr>
                    </a:p>
                  </a:txBody>
                  <a:tcPr anchor="ctr"/>
                </a:tc>
                <a:tc>
                  <a:txBody>
                    <a:bodyPr/>
                    <a:lstStyle/>
                    <a:p>
                      <a:pPr algn="ctr"/>
                      <a:r>
                        <a:rPr lang="en-US" sz="1400" dirty="0">
                          <a:latin typeface="Arial" panose="020B0604020202020204" pitchFamily="34" charset="0"/>
                          <a:cs typeface="Arial" panose="020B0604020202020204" pitchFamily="34" charset="0"/>
                        </a:rPr>
                        <a:t>PPE ?</a:t>
                      </a:r>
                      <a:endParaRPr lang="en-CH" sz="1400" dirty="0">
                        <a:latin typeface="Arial" panose="020B0604020202020204" pitchFamily="34" charset="0"/>
                        <a:cs typeface="Arial" panose="020B0604020202020204" pitchFamily="34" charset="0"/>
                      </a:endParaRPr>
                    </a:p>
                  </a:txBody>
                  <a:tcPr anchor="ctr"/>
                </a:tc>
                <a:tc>
                  <a:txBody>
                    <a:bodyPr/>
                    <a:lstStyle/>
                    <a:p>
                      <a:r>
                        <a:rPr lang="en-US" sz="1400" dirty="0">
                          <a:solidFill>
                            <a:schemeClr val="tx1"/>
                          </a:solidFill>
                          <a:latin typeface="Arial" panose="020B0604020202020204" pitchFamily="34" charset="0"/>
                          <a:cs typeface="Arial" panose="020B0604020202020204" pitchFamily="34" charset="0"/>
                        </a:rPr>
                        <a:t>Le modèle </a:t>
                      </a:r>
                      <a:r>
                        <a:rPr lang="en-US" sz="1400" i="1" dirty="0">
                          <a:solidFill>
                            <a:schemeClr val="tx1"/>
                          </a:solidFill>
                          <a:latin typeface="Arial" panose="020B0604020202020204" pitchFamily="34" charset="0"/>
                          <a:cs typeface="Arial" panose="020B0604020202020204" pitchFamily="34" charset="0"/>
                        </a:rPr>
                        <a:t>Optima </a:t>
                      </a:r>
                      <a:r>
                        <a:rPr lang="en-US" sz="1400" dirty="0">
                          <a:solidFill>
                            <a:schemeClr val="tx1"/>
                          </a:solidFill>
                          <a:latin typeface="Arial" panose="020B0604020202020204" pitchFamily="34" charset="0"/>
                          <a:cs typeface="Arial" panose="020B0604020202020204" pitchFamily="34" charset="0"/>
                        </a:rPr>
                        <a:t>(analyse des scénarios du PSN pour le Fonds mondial) suggère une épidémie plus plate que celle de 2022.</a:t>
                      </a:r>
                      <a:endParaRPr lang="en-CH"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094595677"/>
                  </a:ext>
                </a:extLst>
              </a:tr>
              <a:tr h="370840">
                <a:tc>
                  <a:txBody>
                    <a:bodyPr/>
                    <a:lstStyle/>
                    <a:p>
                      <a:r>
                        <a:rPr lang="en-US" sz="1400" dirty="0">
                          <a:latin typeface="Arial" panose="020B0604020202020204" pitchFamily="34" charset="0"/>
                          <a:cs typeface="Arial" panose="020B0604020202020204" pitchFamily="34" charset="0"/>
                        </a:rPr>
                        <a:t>Uruguay</a:t>
                      </a:r>
                      <a:endParaRPr lang="en-CH" sz="1400" dirty="0">
                        <a:latin typeface="Arial" panose="020B0604020202020204" pitchFamily="34" charset="0"/>
                        <a:cs typeface="Arial" panose="020B0604020202020204" pitchFamily="34" charset="0"/>
                      </a:endParaRPr>
                    </a:p>
                  </a:txBody>
                  <a:tcPr anchor="ctr"/>
                </a:tc>
                <a:tc>
                  <a:txBody>
                    <a:bodyPr/>
                    <a:lstStyle/>
                    <a:p>
                      <a:pPr algn="ctr"/>
                      <a:r>
                        <a:rPr lang="en-US" sz="1400" dirty="0">
                          <a:latin typeface="Arial" panose="020B0604020202020204" pitchFamily="34" charset="0"/>
                          <a:cs typeface="Arial" panose="020B0604020202020204" pitchFamily="34" charset="0"/>
                        </a:rPr>
                        <a:t>2A</a:t>
                      </a:r>
                      <a:endParaRPr lang="en-CH" sz="1400" dirty="0">
                        <a:latin typeface="Arial" panose="020B0604020202020204" pitchFamily="34" charset="0"/>
                        <a:cs typeface="Arial" panose="020B0604020202020204" pitchFamily="34" charset="0"/>
                      </a:endParaRPr>
                    </a:p>
                  </a:txBody>
                  <a:tcPr anchor="ctr"/>
                </a:tc>
                <a:tc>
                  <a:txBody>
                    <a:bodyPr/>
                    <a:lstStyle/>
                    <a:p>
                      <a:r>
                        <a:rPr lang="en-US" sz="1400" dirty="0">
                          <a:latin typeface="Arial" panose="020B0604020202020204" pitchFamily="34" charset="0"/>
                          <a:cs typeface="Arial" panose="020B0604020202020204" pitchFamily="34" charset="0"/>
                        </a:rPr>
                        <a:t>PPE</a:t>
                      </a:r>
                      <a:endParaRPr lang="en-CH" sz="1400" dirty="0">
                        <a:latin typeface="Arial" panose="020B0604020202020204" pitchFamily="34" charset="0"/>
                        <a:cs typeface="Arial" panose="020B0604020202020204" pitchFamily="34" charset="0"/>
                      </a:endParaRPr>
                    </a:p>
                  </a:txBody>
                  <a:tcPr anchor="ctr"/>
                </a:tc>
                <a:tc>
                  <a:txBody>
                    <a:bodyPr/>
                    <a:lstStyle/>
                    <a:p>
                      <a:r>
                        <a:rPr lang="en-US" sz="1400" dirty="0">
                          <a:latin typeface="Arial" panose="020B0604020202020204" pitchFamily="34" charset="0"/>
                          <a:cs typeface="Arial" panose="020B0604020202020204" pitchFamily="34" charset="0"/>
                        </a:rPr>
                        <a:t>2023 : + CSAVR</a:t>
                      </a:r>
                      <a:endParaRPr lang="en-CH" sz="1400" dirty="0">
                        <a:latin typeface="Arial" panose="020B0604020202020204" pitchFamily="34" charset="0"/>
                        <a:cs typeface="Arial" panose="020B0604020202020204" pitchFamily="34" charset="0"/>
                      </a:endParaRPr>
                    </a:p>
                  </a:txBody>
                  <a:tcPr anchor="ctr"/>
                </a:tc>
                <a:tc>
                  <a:txBody>
                    <a:bodyPr/>
                    <a:lstStyle/>
                    <a:p>
                      <a:pPr algn="ctr"/>
                      <a:r>
                        <a:rPr lang="en-US" sz="1400" dirty="0">
                          <a:latin typeface="Arial" panose="020B0604020202020204" pitchFamily="34" charset="0"/>
                          <a:cs typeface="Arial" panose="020B0604020202020204" pitchFamily="34" charset="0"/>
                        </a:rPr>
                        <a:t>CSAVR ?</a:t>
                      </a:r>
                      <a:endParaRPr lang="en-CH" sz="1400" dirty="0">
                        <a:latin typeface="Arial" panose="020B0604020202020204" pitchFamily="34" charset="0"/>
                        <a:cs typeface="Arial" panose="020B0604020202020204" pitchFamily="34" charset="0"/>
                      </a:endParaRPr>
                    </a:p>
                  </a:txBody>
                  <a:tcPr anchor="ctr"/>
                </a:tc>
                <a:tc>
                  <a:txBody>
                    <a:bodyPr/>
                    <a:lstStyle/>
                    <a:p>
                      <a:r>
                        <a:rPr lang="en-US" sz="1400" dirty="0">
                          <a:solidFill>
                            <a:schemeClr val="tx1"/>
                          </a:solidFill>
                          <a:latin typeface="Arial" panose="020B0604020202020204" pitchFamily="34" charset="0"/>
                          <a:cs typeface="Arial" panose="020B0604020202020204" pitchFamily="34" charset="0"/>
                        </a:rPr>
                        <a:t>Le projet de PPE 2023 prévoit un ratio F/H assez faible et une couverture de la PTME et de l'ART pédiatrique de &gt;100%.</a:t>
                      </a:r>
                      <a:endParaRPr lang="en-CH"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4274064240"/>
                  </a:ext>
                </a:extLst>
              </a:tr>
              <a:tr h="370840">
                <a:tc>
                  <a:txBody>
                    <a:bodyPr/>
                    <a:lstStyle/>
                    <a:p>
                      <a:r>
                        <a:rPr lang="en-US" sz="1400" dirty="0">
                          <a:latin typeface="Arial" panose="020B0604020202020204" pitchFamily="34" charset="0"/>
                          <a:cs typeface="Arial" panose="020B0604020202020204" pitchFamily="34" charset="0"/>
                        </a:rPr>
                        <a:t>Paraguay</a:t>
                      </a:r>
                      <a:endParaRPr lang="en-CH" sz="1400" dirty="0">
                        <a:latin typeface="Arial" panose="020B0604020202020204" pitchFamily="34" charset="0"/>
                        <a:cs typeface="Arial" panose="020B0604020202020204" pitchFamily="34" charset="0"/>
                      </a:endParaRPr>
                    </a:p>
                  </a:txBody>
                  <a:tcPr anchor="ctr"/>
                </a:tc>
                <a:tc>
                  <a:txBody>
                    <a:bodyPr/>
                    <a:lstStyle/>
                    <a:p>
                      <a:pPr algn="ctr"/>
                      <a:r>
                        <a:rPr lang="en-US" sz="1400" dirty="0">
                          <a:latin typeface="Arial" panose="020B0604020202020204" pitchFamily="34" charset="0"/>
                          <a:cs typeface="Arial" panose="020B0604020202020204" pitchFamily="34" charset="0"/>
                        </a:rPr>
                        <a:t>2B</a:t>
                      </a:r>
                      <a:endParaRPr lang="en-CH" sz="1400" dirty="0">
                        <a:latin typeface="Arial" panose="020B0604020202020204" pitchFamily="34" charset="0"/>
                        <a:cs typeface="Arial" panose="020B0604020202020204" pitchFamily="34" charset="0"/>
                      </a:endParaRPr>
                    </a:p>
                  </a:txBody>
                  <a:tcPr anchor="ctr"/>
                </a:tc>
                <a:tc>
                  <a:txBody>
                    <a:bodyPr/>
                    <a:lstStyle/>
                    <a:p>
                      <a:r>
                        <a:rPr lang="en-US" sz="1400" dirty="0">
                          <a:latin typeface="Arial" panose="020B0604020202020204" pitchFamily="34" charset="0"/>
                          <a:cs typeface="Arial" panose="020B0604020202020204" pitchFamily="34" charset="0"/>
                        </a:rPr>
                        <a:t>PPE</a:t>
                      </a:r>
                      <a:endParaRPr lang="en-CH" sz="140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2023 : + CSAVR</a:t>
                      </a:r>
                      <a:endParaRPr lang="en-CH" sz="1400" dirty="0">
                        <a:latin typeface="Arial" panose="020B0604020202020204" pitchFamily="34" charset="0"/>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PPE</a:t>
                      </a:r>
                      <a:endParaRPr lang="en-CH" sz="1400" dirty="0">
                        <a:latin typeface="Arial" panose="020B0604020202020204" pitchFamily="34" charset="0"/>
                        <a:cs typeface="Arial" panose="020B0604020202020204" pitchFamily="34" charset="0"/>
                      </a:endParaRPr>
                    </a:p>
                  </a:txBody>
                  <a:tcPr anchor="ctr"/>
                </a:tc>
                <a:tc>
                  <a:txBody>
                    <a:bodyPr/>
                    <a:lstStyle/>
                    <a:p>
                      <a:r>
                        <a:rPr lang="en-US" sz="1400" dirty="0">
                          <a:solidFill>
                            <a:schemeClr val="tx1"/>
                          </a:solidFill>
                          <a:latin typeface="Arial" panose="020B0604020202020204" pitchFamily="34" charset="0"/>
                          <a:cs typeface="Arial" panose="020B0604020202020204" pitchFamily="34" charset="0"/>
                        </a:rPr>
                        <a:t>Les rapports du programme "Connaissance du statut" sont supérieurs au nombre de PVVIH estimées par l'EPP. Le CSAVR a confirmé que ce problème réside dans les données du programme et non dans l'estimation.</a:t>
                      </a:r>
                      <a:endParaRPr lang="en-CH" sz="1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451309095"/>
                  </a:ext>
                </a:extLst>
              </a:tr>
            </a:tbl>
          </a:graphicData>
        </a:graphic>
      </p:graphicFrame>
      <p:sp>
        <p:nvSpPr>
          <p:cNvPr id="7" name="Title 1">
            <a:extLst>
              <a:ext uri="{FF2B5EF4-FFF2-40B4-BE49-F238E27FC236}">
                <a16:creationId xmlns:a16="http://schemas.microsoft.com/office/drawing/2014/main" id="{EA44161C-4896-8160-54A6-38FD01F2234C}"/>
              </a:ext>
            </a:extLst>
          </p:cNvPr>
          <p:cNvSpPr>
            <a:spLocks noGrp="1"/>
          </p:cNvSpPr>
          <p:nvPr>
            <p:ph type="title"/>
          </p:nvPr>
        </p:nvSpPr>
        <p:spPr>
          <a:xfrm>
            <a:off x="224007" y="74138"/>
            <a:ext cx="11358393" cy="700722"/>
          </a:xfrm>
        </p:spPr>
        <p:txBody>
          <a:bodyPr>
            <a:normAutofit fontScale="90000"/>
          </a:bodyPr>
          <a:lstStyle/>
          <a:p>
            <a:r>
              <a:rPr lang="en-US" sz="4000" dirty="0">
                <a:latin typeface="Arial" panose="020B0604020202020204" pitchFamily="34" charset="0"/>
                <a:cs typeface="Arial" panose="020B0604020202020204" pitchFamily="34" charset="0"/>
              </a:rPr>
              <a:t>Choix du modèle recommandé pour 2023</a:t>
            </a:r>
            <a:endParaRPr lang="en-CH" sz="4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B429094-6C0D-3F62-F834-F646496CE014}"/>
              </a:ext>
            </a:extLst>
          </p:cNvPr>
          <p:cNvSpPr txBox="1"/>
          <p:nvPr/>
        </p:nvSpPr>
        <p:spPr>
          <a:xfrm>
            <a:off x="224007" y="5761064"/>
            <a:ext cx="11835913" cy="954107"/>
          </a:xfrm>
          <a:prstGeom prst="rect">
            <a:avLst/>
          </a:prstGeom>
          <a:noFill/>
        </p:spPr>
        <p:txBody>
          <a:bodyPr wrap="square">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anose="020B0600070205080204" pitchFamily="34" charset="-128"/>
                <a:cs typeface="Calibri" panose="020F0502020204030204" pitchFamily="34" charset="0"/>
              </a:rPr>
              <a:t>L'ONUSIDA recommande la CSAVR aux pays dont la qualité et l'exhaustivité des données sur les causes de décès sont moyennes ou bonnes, </a:t>
            </a:r>
            <a:br>
              <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anose="020B0600070205080204" pitchFamily="34" charset="-128"/>
                <a:cs typeface="Calibri" panose="020F0502020204030204" pitchFamily="34" charset="0"/>
              </a:rPr>
            </a:br>
            <a:r>
              <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anose="020B0600070205080204" pitchFamily="34" charset="-128"/>
                <a:cs typeface="Calibri" panose="020F0502020204030204" pitchFamily="34" charset="0"/>
              </a:rPr>
              <a:t>c'est-à-dire les groupes 2A et 2B de l'IHME, mais pas le </a:t>
            </a:r>
            <a:r>
              <a:rPr kumimoji="0" lang="en-US" sz="1400" b="0" i="0" u="none" strike="noStrike" kern="1200" cap="none" spc="0" normalizeH="0" baseline="0" noProof="0" dirty="0">
                <a:ln>
                  <a:noFill/>
                </a:ln>
                <a:solidFill>
                  <a:srgbClr val="C00000"/>
                </a:solidFill>
                <a:effectLst/>
                <a:uLnTx/>
                <a:uFillTx/>
                <a:latin typeface="Calibri" panose="020F0502020204030204" pitchFamily="34" charset="0"/>
                <a:ea typeface="ＭＳ Ｐゴシック" panose="020B0600070205080204" pitchFamily="34" charset="-128"/>
                <a:cs typeface="Calibri" panose="020F0502020204030204" pitchFamily="34" charset="0"/>
              </a:rPr>
              <a:t>groupe 2C.</a:t>
            </a:r>
          </a:p>
          <a:p>
            <a:pPr marL="0" marR="0" lvl="0" indent="0" algn="l" defTabSz="457200" rtl="0" eaLnBrk="0" fontAlgn="base" latinLnBrk="0" hangingPunct="0">
              <a:lnSpc>
                <a:spcPct val="100000"/>
              </a:lnSpc>
              <a:spcBef>
                <a:spcPct val="0"/>
              </a:spcBef>
              <a:spcAft>
                <a:spcPct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rPr>
              <a:t>* Groupes de </a:t>
            </a:r>
            <a:r>
              <a:rPr kumimoji="0" lang="en-GB" sz="1400" b="0" i="0" u="none" strike="noStrike" kern="1200" cap="none" spc="0" normalizeH="0" baseline="0" noProof="0" dirty="0" err="1">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rPr>
              <a:t>pays</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rPr>
              <a:t> IHME : </a:t>
            </a: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rPr>
              <a:t>Section 2.3 du matériel supplémentaire (page 5) et représenté dans la figure S1 à la page 6 de </a:t>
            </a:r>
            <a:r>
              <a:rPr kumimoji="0" lang="en-GB" sz="1200" b="0" i="0" u="sng" strike="noStrike" kern="1200" cap="none" spc="0" normalizeH="0" baseline="0" noProof="0" dirty="0">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hlinkClick r:id="rId3"/>
              </a:rPr>
              <a:t>: https://www.thelancet.com/cms/10.1016/S2352-3018(21)00152-1/attachment/7371c03e-887f-4e26-a718-bae190b81c2f/mmc1</a:t>
            </a:r>
            <a:r>
              <a:rPr kumimoji="0" lang="en-GB" sz="1400" b="0" i="0" u="sng" strike="noStrike" kern="1200" cap="none" spc="0" normalizeH="0" baseline="0" noProof="0" dirty="0">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hlinkClick r:id="rId3"/>
              </a:rPr>
              <a:t>.pdf</a:t>
            </a:r>
            <a:endParaRPr kumimoji="0" lang="en-CH" sz="1400" b="0" i="0" u="none" strike="noStrike" kern="1200" cap="none" spc="0" normalizeH="0" baseline="0" noProof="0" dirty="0">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1962402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080A27A-B45C-407A-8CCF-D944529C2B3F}"/>
              </a:ext>
            </a:extLst>
          </p:cNvPr>
          <p:cNvSpPr txBox="1"/>
          <p:nvPr/>
        </p:nvSpPr>
        <p:spPr>
          <a:xfrm>
            <a:off x="623454" y="1282315"/>
            <a:ext cx="11136748" cy="1785104"/>
          </a:xfrm>
          <a:prstGeom prst="rect">
            <a:avLst/>
          </a:prstGeom>
          <a:noFill/>
        </p:spPr>
        <p:txBody>
          <a:bodyPr wrap="square">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anose="020B0600070205080204" pitchFamily="34" charset="-128"/>
                <a:cs typeface="Calibri" panose="020F0502020204030204" pitchFamily="34" charset="0"/>
              </a:rPr>
              <a:t>L'ONUSIDA recommande la CSAVR aux pays dont la qualité et l'exhaustivité des données sur les causes de décès sont moyennes ou bonnes : Groupes 2A et 2B de l'IHME, mais pas le groupe 2C.</a:t>
            </a: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anose="020B0600070205080204" pitchFamily="34" charset="-128"/>
              <a:cs typeface="Calibri" panose="020F0502020204030204" pitchFamily="34" charset="0"/>
            </a:endParaRPr>
          </a:p>
          <a:p>
            <a:pPr marL="0" marR="0" lvl="0" indent="0" algn="l"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rPr>
              <a:t>Groupes de </a:t>
            </a:r>
            <a:r>
              <a:rPr kumimoji="0" lang="en-GB" sz="1600" b="0" i="0" u="none" strike="noStrike" kern="1200" cap="none" spc="0" normalizeH="0" baseline="0" noProof="0" dirty="0" err="1">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rPr>
              <a:t>pays de l</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rPr>
              <a:t>'IHME : </a:t>
            </a:r>
            <a:r>
              <a:rPr kumimoji="0" lang="en-GB" sz="1600" b="0" i="0" u="none" strike="noStrike" kern="1200" cap="none" spc="0" normalizeH="0" baseline="0" noProof="0" dirty="0">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rPr>
              <a:t>Section 2.3 du matériel supplémentaire (page 5) et illustré dans la figure S1 à la page 6 de </a:t>
            </a:r>
            <a:r>
              <a:rPr kumimoji="0" lang="en-GB" sz="1400" b="0" i="0" u="sng" strike="noStrike" kern="1200" cap="none" spc="0" normalizeH="0" baseline="0" noProof="0" dirty="0">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hlinkClick r:id="rId3"/>
              </a:rPr>
              <a:t>: https://www.thelancet.com/cms/10.1016/S2352-3018(21)00152-1/attachment/7371c03e-887f-4e26-a718-bae190b81c2f/mmc1.pdf</a:t>
            </a:r>
            <a:endParaRPr kumimoji="0" lang="en-CH" sz="1400" b="0" i="0" u="none" strike="noStrike" kern="1200" cap="none" spc="0" normalizeH="0" baseline="0" noProof="0" dirty="0">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anose="020B0600070205080204" pitchFamily="34" charset="-128"/>
              <a:cs typeface="Calibri" panose="020F0502020204030204" pitchFamily="34" charset="0"/>
            </a:endParaRPr>
          </a:p>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anose="020B0600070205080204" pitchFamily="34" charset="-128"/>
                <a:cs typeface="Calibri" panose="020F0502020204030204" pitchFamily="34" charset="0"/>
              </a:rPr>
              <a:t>Exemples, région des Caraïbes :</a:t>
            </a:r>
          </a:p>
        </p:txBody>
      </p:sp>
      <p:graphicFrame>
        <p:nvGraphicFramePr>
          <p:cNvPr id="5" name="Table 3">
            <a:extLst>
              <a:ext uri="{FF2B5EF4-FFF2-40B4-BE49-F238E27FC236}">
                <a16:creationId xmlns:a16="http://schemas.microsoft.com/office/drawing/2014/main" id="{AA11C207-3A16-0ACB-D838-522BB9277665}"/>
              </a:ext>
            </a:extLst>
          </p:cNvPr>
          <p:cNvGraphicFramePr>
            <a:graphicFrameLocks noGrp="1"/>
          </p:cNvGraphicFramePr>
          <p:nvPr/>
        </p:nvGraphicFramePr>
        <p:xfrm>
          <a:off x="623454" y="3221490"/>
          <a:ext cx="11308371" cy="2286000"/>
        </p:xfrm>
        <a:graphic>
          <a:graphicData uri="http://schemas.openxmlformats.org/drawingml/2006/table">
            <a:tbl>
              <a:tblPr firstRow="1" bandRow="1">
                <a:tableStyleId>{5C22544A-7EE6-4342-B048-85BDC9FD1C3A}</a:tableStyleId>
              </a:tblPr>
              <a:tblGrid>
                <a:gridCol w="2384919">
                  <a:extLst>
                    <a:ext uri="{9D8B030D-6E8A-4147-A177-3AD203B41FA5}">
                      <a16:colId xmlns:a16="http://schemas.microsoft.com/office/drawing/2014/main" val="1818171197"/>
                    </a:ext>
                  </a:extLst>
                </a:gridCol>
                <a:gridCol w="1633243">
                  <a:extLst>
                    <a:ext uri="{9D8B030D-6E8A-4147-A177-3AD203B41FA5}">
                      <a16:colId xmlns:a16="http://schemas.microsoft.com/office/drawing/2014/main" val="4076683144"/>
                    </a:ext>
                  </a:extLst>
                </a:gridCol>
                <a:gridCol w="1174984">
                  <a:extLst>
                    <a:ext uri="{9D8B030D-6E8A-4147-A177-3AD203B41FA5}">
                      <a16:colId xmlns:a16="http://schemas.microsoft.com/office/drawing/2014/main" val="3515598944"/>
                    </a:ext>
                  </a:extLst>
                </a:gridCol>
                <a:gridCol w="1320800">
                  <a:extLst>
                    <a:ext uri="{9D8B030D-6E8A-4147-A177-3AD203B41FA5}">
                      <a16:colId xmlns:a16="http://schemas.microsoft.com/office/drawing/2014/main" val="1061564399"/>
                    </a:ext>
                  </a:extLst>
                </a:gridCol>
                <a:gridCol w="1767402">
                  <a:extLst>
                    <a:ext uri="{9D8B030D-6E8A-4147-A177-3AD203B41FA5}">
                      <a16:colId xmlns:a16="http://schemas.microsoft.com/office/drawing/2014/main" val="2471171880"/>
                    </a:ext>
                  </a:extLst>
                </a:gridCol>
                <a:gridCol w="1315591">
                  <a:extLst>
                    <a:ext uri="{9D8B030D-6E8A-4147-A177-3AD203B41FA5}">
                      <a16:colId xmlns:a16="http://schemas.microsoft.com/office/drawing/2014/main" val="896582211"/>
                    </a:ext>
                  </a:extLst>
                </a:gridCol>
                <a:gridCol w="1711432">
                  <a:extLst>
                    <a:ext uri="{9D8B030D-6E8A-4147-A177-3AD203B41FA5}">
                      <a16:colId xmlns:a16="http://schemas.microsoft.com/office/drawing/2014/main" val="3033238472"/>
                    </a:ext>
                  </a:extLst>
                </a:gridCol>
              </a:tblGrid>
              <a:tr h="251885">
                <a:tc gridSpan="2">
                  <a:txBody>
                    <a:bodyPr/>
                    <a:lstStyle/>
                    <a:p>
                      <a:r>
                        <a:rPr lang="en-US"/>
                        <a:t>1A ou 2A</a:t>
                      </a:r>
                      <a:endParaRPr lang="en-CH"/>
                    </a:p>
                  </a:txBody>
                  <a:tcPr>
                    <a:lnR w="12700" cap="flat" cmpd="sng" algn="ctr">
                      <a:solidFill>
                        <a:schemeClr val="tx1"/>
                      </a:solidFill>
                      <a:prstDash val="solid"/>
                      <a:round/>
                      <a:headEnd type="none" w="med" len="med"/>
                      <a:tailEnd type="none" w="med" len="med"/>
                    </a:lnR>
                  </a:tcPr>
                </a:tc>
                <a:tc hMerge="1">
                  <a:txBody>
                    <a:bodyPr/>
                    <a:lstStyle/>
                    <a:p>
                      <a:endParaRPr lang="en-CH"/>
                    </a:p>
                  </a:txBody>
                  <a:tcPr/>
                </a:tc>
                <a:tc>
                  <a:txBody>
                    <a:bodyPr/>
                    <a:lstStyle/>
                    <a:p>
                      <a:r>
                        <a:rPr lang="en-US"/>
                        <a:t>1B ou 2B</a:t>
                      </a:r>
                      <a:endParaRPr lang="en-CH"/>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r>
                        <a:rPr lang="en-US" b="1">
                          <a:solidFill>
                            <a:srgbClr val="C00000"/>
                          </a:solidFill>
                        </a:rPr>
                        <a:t>2C</a:t>
                      </a:r>
                      <a:endParaRPr lang="en-CH" b="1">
                        <a:solidFill>
                          <a:srgbClr val="C0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hMerge="1">
                  <a:txBody>
                    <a:bodyPr/>
                    <a:lstStyle/>
                    <a:p>
                      <a:endParaRPr lang="en-CH"/>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r>
                        <a:rPr lang="en-US"/>
                        <a:t>Non classé</a:t>
                      </a:r>
                      <a:endParaRPr lang="en-CH"/>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CH"/>
                    </a:p>
                  </a:txBody>
                  <a:tcPr/>
                </a:tc>
                <a:extLst>
                  <a:ext uri="{0D108BD9-81ED-4DB2-BD59-A6C34878D82A}">
                    <a16:rowId xmlns:a16="http://schemas.microsoft.com/office/drawing/2014/main" val="1487059938"/>
                  </a:ext>
                </a:extLst>
              </a:tr>
              <a:tr h="370840">
                <a:tc>
                  <a:txBody>
                    <a:bodyPr/>
                    <a:lstStyle/>
                    <a:p>
                      <a:endParaRPr lang="en-CH"/>
                    </a:p>
                  </a:txBody>
                  <a:tcPr>
                    <a:lnB w="12700" cap="flat" cmpd="sng" algn="ctr">
                      <a:solidFill>
                        <a:schemeClr val="tx1"/>
                      </a:solidFill>
                      <a:prstDash val="solid"/>
                      <a:round/>
                      <a:headEnd type="none" w="med" len="med"/>
                      <a:tailEnd type="none" w="med" len="med"/>
                    </a:lnB>
                  </a:tcPr>
                </a:tc>
                <a:tc>
                  <a:txBody>
                    <a:bodyPr/>
                    <a:lstStyle/>
                    <a:p>
                      <a:r>
                        <a:rPr lang="en-US" i="1"/>
                        <a:t>2022 Modèle de spectre</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CH"/>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CH"/>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Modèle Spectrum 2019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tcPr>
                </a:tc>
                <a:tc>
                  <a:txBody>
                    <a:bodyPr/>
                    <a:lstStyle/>
                    <a:p>
                      <a:endParaRPr lang="en-CH"/>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Modèle Spectrum 2019</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409452"/>
                  </a:ext>
                </a:extLst>
              </a:tr>
              <a:tr h="370840">
                <a:tc>
                  <a:txBody>
                    <a:bodyPr/>
                    <a:lstStyle/>
                    <a:p>
                      <a:r>
                        <a:rPr lang="en-US"/>
                        <a:t>BHS, BRB, BLZ, ATG, GRD, DMA, VCT, CUB</a:t>
                      </a:r>
                      <a:endParaRPr lang="en-CH"/>
                    </a:p>
                  </a:txBody>
                  <a:tcPr>
                    <a:lnT w="12700" cap="flat" cmpd="sng" algn="ctr">
                      <a:solidFill>
                        <a:schemeClr val="tx1"/>
                      </a:solidFill>
                      <a:prstDash val="solid"/>
                      <a:round/>
                      <a:headEnd type="none" w="med" len="med"/>
                      <a:tailEnd type="none" w="med" len="med"/>
                    </a:lnT>
                  </a:tcPr>
                </a:tc>
                <a:tc>
                  <a:txBody>
                    <a:bodyPr/>
                    <a:lstStyle/>
                    <a:p>
                      <a:r>
                        <a:rPr lang="en-US" i="1" dirty="0"/>
                        <a:t>CSAVR</a:t>
                      </a:r>
                      <a:endParaRPr lang="en-CH" i="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a:t>NA</a:t>
                      </a:r>
                      <a:endParaRPr lang="en-CH"/>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a:solidFill>
                            <a:srgbClr val="C00000"/>
                          </a:solidFill>
                        </a:rPr>
                        <a:t>Saint-Kitts-et-Nevis</a:t>
                      </a:r>
                      <a:endParaRPr lang="en-CH">
                        <a:solidFill>
                          <a:srgbClr val="C0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a:solidFill>
                            <a:srgbClr val="C00000"/>
                          </a:solidFill>
                        </a:rPr>
                        <a:t>CSAVR</a:t>
                      </a:r>
                      <a:endParaRPr lang="en-CH"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a:solidFill>
                            <a:schemeClr val="tx1"/>
                          </a:solidFill>
                        </a:rPr>
                        <a:t>Sainte-Lucie</a:t>
                      </a:r>
                      <a:endParaRPr lang="en-CH">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i="1" dirty="0">
                          <a:solidFill>
                            <a:schemeClr val="tx1"/>
                          </a:solidFill>
                        </a:rPr>
                        <a:t>CSAVR</a:t>
                      </a:r>
                      <a:endParaRPr lang="en-CH" i="1" dirty="0">
                        <a:solidFill>
                          <a:schemeClr val="tx1"/>
                        </a:solidFill>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87348948"/>
                  </a:ext>
                </a:extLst>
              </a:tr>
              <a:tr h="370840">
                <a:tc>
                  <a:txBody>
                    <a:bodyPr/>
                    <a:lstStyle/>
                    <a:p>
                      <a:r>
                        <a:rPr lang="en-US"/>
                        <a:t>GUY, JAM, SUR, TTO, DOM</a:t>
                      </a:r>
                      <a:endParaRPr lang="en-CH"/>
                    </a:p>
                  </a:txBody>
                  <a:tcPr/>
                </a:tc>
                <a:tc>
                  <a:txBody>
                    <a:bodyPr/>
                    <a:lstStyle/>
                    <a:p>
                      <a:r>
                        <a:rPr lang="en-US" i="1"/>
                        <a:t>PPE-Conc.</a:t>
                      </a:r>
                      <a:endParaRPr lang="en-CH" i="1"/>
                    </a:p>
                  </a:txBody>
                  <a:tcPr>
                    <a:lnR w="12700" cap="flat" cmpd="sng" algn="ctr">
                      <a:solidFill>
                        <a:schemeClr val="tx1"/>
                      </a:solidFill>
                      <a:prstDash val="solid"/>
                      <a:round/>
                      <a:headEnd type="none" w="med" len="med"/>
                      <a:tailEnd type="none" w="med" len="med"/>
                    </a:lnR>
                  </a:tcPr>
                </a:tc>
                <a:tc>
                  <a:txBody>
                    <a:bodyPr/>
                    <a:lstStyle/>
                    <a:p>
                      <a:endParaRPr lang="en-CH"/>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CH"/>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CH"/>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CH"/>
                    </a:p>
                  </a:txBody>
                  <a:tcPr>
                    <a:lnL w="12700" cap="flat" cmpd="sng" algn="ctr">
                      <a:solidFill>
                        <a:schemeClr val="tx1"/>
                      </a:solidFill>
                      <a:prstDash val="solid"/>
                      <a:round/>
                      <a:headEnd type="none" w="med" len="med"/>
                      <a:tailEnd type="none" w="med" len="med"/>
                    </a:lnL>
                  </a:tcPr>
                </a:tc>
                <a:tc>
                  <a:txBody>
                    <a:bodyPr/>
                    <a:lstStyle/>
                    <a:p>
                      <a:endParaRPr lang="en-CH" dirty="0"/>
                    </a:p>
                  </a:txBody>
                  <a:tcPr/>
                </a:tc>
                <a:extLst>
                  <a:ext uri="{0D108BD9-81ED-4DB2-BD59-A6C34878D82A}">
                    <a16:rowId xmlns:a16="http://schemas.microsoft.com/office/drawing/2014/main" val="1853126679"/>
                  </a:ext>
                </a:extLst>
              </a:tr>
            </a:tbl>
          </a:graphicData>
        </a:graphic>
      </p:graphicFrame>
      <p:sp>
        <p:nvSpPr>
          <p:cNvPr id="7" name="TextBox 6">
            <a:extLst>
              <a:ext uri="{FF2B5EF4-FFF2-40B4-BE49-F238E27FC236}">
                <a16:creationId xmlns:a16="http://schemas.microsoft.com/office/drawing/2014/main" id="{77BC7BB5-625C-628D-3E1B-54C7E9FF8D5A}"/>
              </a:ext>
            </a:extLst>
          </p:cNvPr>
          <p:cNvSpPr txBox="1"/>
          <p:nvPr/>
        </p:nvSpPr>
        <p:spPr>
          <a:xfrm>
            <a:off x="527626" y="339965"/>
            <a:ext cx="10279921" cy="584775"/>
          </a:xfrm>
          <a:prstGeom prst="rect">
            <a:avLst/>
          </a:prstGeom>
          <a:noFill/>
        </p:spPr>
        <p:txBody>
          <a:bodyPr wrap="square">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F15B40"/>
                </a:solidFill>
                <a:effectLst/>
                <a:uLnTx/>
                <a:uFillTx/>
                <a:latin typeface="Arial" panose="020B0604020202020204" pitchFamily="34" charset="0"/>
                <a:ea typeface="ＭＳ Ｐゴシック" panose="020B0600070205080204" pitchFamily="34" charset="-128"/>
                <a:cs typeface="Arial" panose="020B0604020202020204" pitchFamily="34" charset="0"/>
              </a:rPr>
              <a:t>Qui peut utiliser CSAVR ? Qualité des données sur les décès</a:t>
            </a:r>
            <a:endParaRPr kumimoji="0" lang="en-CH" sz="3200" b="1" i="0" u="none" strike="noStrike" kern="1200" cap="none" spc="0" normalizeH="0" baseline="0" noProof="0" dirty="0">
              <a:ln>
                <a:noFill/>
              </a:ln>
              <a:solidFill>
                <a:srgbClr val="F15B4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014898822"/>
      </p:ext>
    </p:extLst>
  </p:cSld>
  <p:clrMapOvr>
    <a:masterClrMapping/>
  </p:clrMapOvr>
  <mc:AlternateContent xmlns:mc="http://schemas.openxmlformats.org/markup-compatibility/2006" xmlns:p14="http://schemas.microsoft.com/office/powerpoint/2010/main">
    <mc:Choice Requires="p14">
      <p:transition p14:dur="0" advTm="8255000"/>
    </mc:Choice>
    <mc:Fallback xmlns="" xmlns:a16="http://schemas.microsoft.com/office/drawing/2014/main">
      <p:transition advTm="825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p:nvPr>
        </p:nvSpPr>
        <p:spPr>
          <a:xfrm>
            <a:off x="458470" y="262837"/>
            <a:ext cx="10972800" cy="1143000"/>
          </a:xfrm>
        </p:spPr>
        <p:txBody>
          <a:bodyPr>
            <a:normAutofit/>
          </a:bodyPr>
          <a:lstStyle/>
          <a:p>
            <a:r>
              <a:rPr lang="en-US" sz="4000">
                <a:latin typeface="Arial" panose="020B0604020202020204" pitchFamily="34" charset="0"/>
                <a:cs typeface="Arial" panose="020B0604020202020204" pitchFamily="34" charset="0"/>
              </a:rPr>
              <a:t>Triangulation des modèles : justification</a:t>
            </a:r>
            <a:endParaRPr lang="en-CH" sz="400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F775AA5C-D77C-60A5-5041-98E0700531E6}"/>
              </a:ext>
            </a:extLst>
          </p:cNvPr>
          <p:cNvSpPr txBox="1"/>
          <p:nvPr/>
        </p:nvSpPr>
        <p:spPr>
          <a:xfrm>
            <a:off x="458470" y="1526099"/>
            <a:ext cx="11275060" cy="5360442"/>
          </a:xfrm>
          <a:prstGeom prst="rect">
            <a:avLst/>
          </a:prstGeom>
          <a:noFill/>
        </p:spPr>
        <p:txBody>
          <a:bodyPr wrap="square" rtlCol="0">
            <a:spAutoFit/>
          </a:bodyPr>
          <a:lstStyle/>
          <a:p>
            <a:pPr marL="342900" marR="0" lvl="0" indent="-342900" algn="l" defTabSz="457200" rtl="0" eaLnBrk="0" fontAlgn="base" latinLnBrk="0" hangingPunct="0">
              <a:lnSpc>
                <a:spcPct val="100000"/>
              </a:lnSpc>
              <a:spcBef>
                <a:spcPct val="0"/>
              </a:spcBef>
              <a:spcAft>
                <a:spcPts val="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Certains pays où l'épidémie est concentrée disposent d'un nombre suffisant d'années de données de surveillance, d'enquêtes </a:t>
            </a:r>
            <a:r>
              <a:rPr kumimoji="0" lang="en-US" sz="2000" b="0" i="1"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et de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tests de routine pour utiliser à la fois un modèle axé sur la prévalence (par exemple, EPP) et un modèle axé sur les rapports de routine (par exemple, CSAVR). </a:t>
            </a:r>
            <a:b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b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342900" marR="0" lvl="0" indent="-342900" algn="l" defTabSz="457200" rtl="0" eaLnBrk="0" fontAlgn="base" latinLnBrk="0" hangingPunct="0">
              <a:lnSpc>
                <a:spcPct val="100000"/>
              </a:lnSpc>
              <a:spcBef>
                <a:spcPct val="0"/>
              </a:spcBef>
              <a:spcAft>
                <a:spcPts val="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Si la capacité le permet, faites fonctionner deux modèles appropriés en parallèle et comparez les résultats, </a:t>
            </a:r>
            <a:b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b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évaluer et tenter d'expliquer les différences et les incertitudes. </a:t>
            </a:r>
          </a:p>
          <a:p>
            <a:pPr marL="800100" marR="0" lvl="1" indent="-342900" algn="l" defTabSz="457200" rtl="0" eaLnBrk="0" fontAlgn="base" latinLnBrk="0" hangingPunct="0">
              <a:lnSpc>
                <a:spcPct val="100000"/>
              </a:lnSpc>
              <a:spcBef>
                <a:spcPct val="0"/>
              </a:spcBef>
              <a:spcAft>
                <a:spcPts val="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Épidémie historique globale</a:t>
            </a:r>
          </a:p>
          <a:p>
            <a:pPr marL="800100" marR="0" lvl="1" indent="-342900" algn="l" defTabSz="457200" rtl="0" eaLnBrk="0" fontAlgn="base" latinLnBrk="0" hangingPunct="0">
              <a:lnSpc>
                <a:spcPct val="100000"/>
              </a:lnSpc>
              <a:spcBef>
                <a:spcPct val="0"/>
              </a:spcBef>
              <a:spcAft>
                <a:spcPts val="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Rapport F/M dans l'incidence et la prévalence </a:t>
            </a:r>
            <a:b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b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(par exemple, si l'EPP suggère un faible rapport F/M par rapport aux données sur le TAR, la connaissance du statut et la PTME)</a:t>
            </a:r>
            <a:b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b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342900" marR="0" lvl="0" indent="-342900" algn="l" defTabSz="457200" rtl="0" eaLnBrk="0" fontAlgn="base" latinLnBrk="0" hangingPunct="0">
              <a:lnSpc>
                <a:spcPct val="100000"/>
              </a:lnSpc>
              <a:spcBef>
                <a:spcPct val="0"/>
              </a:spcBef>
              <a:spcAft>
                <a:spcPts val="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Cette présentation montre des exemples de triangulations de ce type, réalisées en 2022, </a:t>
            </a:r>
            <a:b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b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et en discute l'interprétation.</a:t>
            </a: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285750" marR="0" lvl="0"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285750" marR="0" lvl="0"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285750" marR="0" lvl="0"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285750" marR="0" lvl="0"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CH"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57345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080A27A-B45C-407A-8CCF-D944529C2B3F}"/>
              </a:ext>
            </a:extLst>
          </p:cNvPr>
          <p:cNvSpPr txBox="1"/>
          <p:nvPr/>
        </p:nvSpPr>
        <p:spPr>
          <a:xfrm>
            <a:off x="527626" y="1304731"/>
            <a:ext cx="11136748" cy="1785104"/>
          </a:xfrm>
          <a:prstGeom prst="rect">
            <a:avLst/>
          </a:prstGeom>
          <a:noFill/>
        </p:spPr>
        <p:txBody>
          <a:bodyPr wrap="square">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anose="020B0600070205080204" pitchFamily="34" charset="-128"/>
                <a:cs typeface="Calibri" panose="020F0502020204030204" pitchFamily="34" charset="0"/>
              </a:rPr>
              <a:t>L'ONUSIDA recommande la CSAVR aux pays dont la qualité et l'exhaustivité des données sur les causes de décès sont moyennes ou bonnes : Groupes 2A et 2B de l'IHME, mais pas le groupe 2C.</a:t>
            </a: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anose="020B0600070205080204" pitchFamily="34" charset="-128"/>
              <a:cs typeface="Calibri" panose="020F0502020204030204" pitchFamily="34" charset="0"/>
            </a:endParaRPr>
          </a:p>
          <a:p>
            <a:pPr marL="0" marR="0" lvl="0" indent="0" algn="l"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rPr>
              <a:t>Groupes de </a:t>
            </a:r>
            <a:r>
              <a:rPr kumimoji="0" lang="en-GB" sz="1600" b="0" i="0" u="none" strike="noStrike" kern="1200" cap="none" spc="0" normalizeH="0" baseline="0" noProof="0" dirty="0" err="1">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rPr>
              <a:t>pays de l</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rPr>
              <a:t>'IHME : </a:t>
            </a:r>
            <a:r>
              <a:rPr kumimoji="0" lang="en-GB" sz="1600" b="0" i="0" u="none" strike="noStrike" kern="1200" cap="none" spc="0" normalizeH="0" baseline="0" noProof="0" dirty="0">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rPr>
              <a:t>Section 2.3 du matériel supplémentaire (page 5) et représenté dans la figure S1 à la page 6 de </a:t>
            </a:r>
            <a:r>
              <a:rPr kumimoji="0" lang="en-GB" sz="1400" b="0" i="0" u="sng" strike="noStrike" kern="1200" cap="none" spc="0" normalizeH="0" baseline="0" noProof="0" dirty="0">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hlinkClick r:id="rId3"/>
              </a:rPr>
              <a:t>: https://www.thelancet.com/cms/10.1016/S2352-3018(21)00152-1/attachment/7371c03e-887f-4e26-a718-bae190b81c2f/mmc1.pdf</a:t>
            </a:r>
            <a:endParaRPr kumimoji="0" lang="en-CH" sz="1400" b="0" i="0" u="none" strike="noStrike" kern="1200" cap="none" spc="0" normalizeH="0" baseline="0" noProof="0" dirty="0">
              <a:ln>
                <a:noFill/>
              </a:ln>
              <a:solidFill>
                <a:srgbClr val="000000"/>
              </a:solidFill>
              <a:effectLst/>
              <a:uLnTx/>
              <a:uFillTx/>
              <a:latin typeface="Calibri" panose="020F0502020204030204" pitchFamily="34" charset="0"/>
              <a:ea typeface="Cambria" panose="02040503050406030204" pitchFamily="18" charset="0"/>
              <a:cs typeface="Calibri" panose="020F0502020204030204" pitchFamily="34" charset="0"/>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anose="020B0600070205080204" pitchFamily="34" charset="-128"/>
              <a:cs typeface="Calibri" panose="020F0502020204030204" pitchFamily="34" charset="0"/>
            </a:endParaRPr>
          </a:p>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ＭＳ Ｐゴシック" panose="020B0600070205080204" pitchFamily="34" charset="-128"/>
                <a:cs typeface="Calibri" panose="020F0502020204030204" pitchFamily="34" charset="0"/>
              </a:rPr>
              <a:t>Exemples, région Amérique latine :</a:t>
            </a:r>
          </a:p>
        </p:txBody>
      </p:sp>
      <p:graphicFrame>
        <p:nvGraphicFramePr>
          <p:cNvPr id="9" name="Table 3">
            <a:extLst>
              <a:ext uri="{FF2B5EF4-FFF2-40B4-BE49-F238E27FC236}">
                <a16:creationId xmlns:a16="http://schemas.microsoft.com/office/drawing/2014/main" id="{DA6B0C21-0FD7-7C4A-3A22-1A7231147D3C}"/>
              </a:ext>
            </a:extLst>
          </p:cNvPr>
          <p:cNvGraphicFramePr>
            <a:graphicFrameLocks noGrp="1"/>
          </p:cNvGraphicFramePr>
          <p:nvPr/>
        </p:nvGraphicFramePr>
        <p:xfrm>
          <a:off x="633345" y="3290412"/>
          <a:ext cx="10925310" cy="2936240"/>
        </p:xfrm>
        <a:graphic>
          <a:graphicData uri="http://schemas.openxmlformats.org/drawingml/2006/table">
            <a:tbl>
              <a:tblPr firstRow="1" bandRow="1">
                <a:tableStyleId>{5C22544A-7EE6-4342-B048-85BDC9FD1C3A}</a:tableStyleId>
              </a:tblPr>
              <a:tblGrid>
                <a:gridCol w="2546105">
                  <a:extLst>
                    <a:ext uri="{9D8B030D-6E8A-4147-A177-3AD203B41FA5}">
                      <a16:colId xmlns:a16="http://schemas.microsoft.com/office/drawing/2014/main" val="1818171197"/>
                    </a:ext>
                  </a:extLst>
                </a:gridCol>
                <a:gridCol w="1743626">
                  <a:extLst>
                    <a:ext uri="{9D8B030D-6E8A-4147-A177-3AD203B41FA5}">
                      <a16:colId xmlns:a16="http://schemas.microsoft.com/office/drawing/2014/main" val="4076683144"/>
                    </a:ext>
                  </a:extLst>
                </a:gridCol>
                <a:gridCol w="1742303">
                  <a:extLst>
                    <a:ext uri="{9D8B030D-6E8A-4147-A177-3AD203B41FA5}">
                      <a16:colId xmlns:a16="http://schemas.microsoft.com/office/drawing/2014/main" val="3515598944"/>
                    </a:ext>
                  </a:extLst>
                </a:gridCol>
                <a:gridCol w="1661672">
                  <a:extLst>
                    <a:ext uri="{9D8B030D-6E8A-4147-A177-3AD203B41FA5}">
                      <a16:colId xmlns:a16="http://schemas.microsoft.com/office/drawing/2014/main" val="3962964181"/>
                    </a:ext>
                  </a:extLst>
                </a:gridCol>
                <a:gridCol w="1404505">
                  <a:extLst>
                    <a:ext uri="{9D8B030D-6E8A-4147-A177-3AD203B41FA5}">
                      <a16:colId xmlns:a16="http://schemas.microsoft.com/office/drawing/2014/main" val="896582211"/>
                    </a:ext>
                  </a:extLst>
                </a:gridCol>
                <a:gridCol w="1827099">
                  <a:extLst>
                    <a:ext uri="{9D8B030D-6E8A-4147-A177-3AD203B41FA5}">
                      <a16:colId xmlns:a16="http://schemas.microsoft.com/office/drawing/2014/main" val="3033238472"/>
                    </a:ext>
                  </a:extLst>
                </a:gridCol>
              </a:tblGrid>
              <a:tr h="370840">
                <a:tc gridSpan="2">
                  <a:txBody>
                    <a:bodyPr/>
                    <a:lstStyle/>
                    <a:p>
                      <a:r>
                        <a:rPr lang="en-US"/>
                        <a:t>2A</a:t>
                      </a:r>
                      <a:endParaRPr lang="en-CH"/>
                    </a:p>
                  </a:txBody>
                  <a:tcPr>
                    <a:lnR w="12700" cap="flat" cmpd="sng" algn="ctr">
                      <a:solidFill>
                        <a:schemeClr val="tx1"/>
                      </a:solidFill>
                      <a:prstDash val="solid"/>
                      <a:round/>
                      <a:headEnd type="none" w="med" len="med"/>
                      <a:tailEnd type="none" w="med" len="med"/>
                    </a:lnR>
                  </a:tcPr>
                </a:tc>
                <a:tc hMerge="1">
                  <a:txBody>
                    <a:bodyPr/>
                    <a:lstStyle/>
                    <a:p>
                      <a:endParaRPr lang="en-CH"/>
                    </a:p>
                  </a:txBody>
                  <a:tcPr/>
                </a:tc>
                <a:tc gridSpan="2">
                  <a:txBody>
                    <a:bodyPr/>
                    <a:lstStyle/>
                    <a:p>
                      <a:r>
                        <a:rPr lang="en-US"/>
                        <a:t>2B</a:t>
                      </a:r>
                      <a:endParaRPr lang="en-CH"/>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CH"/>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gridSpan="2">
                  <a:txBody>
                    <a:bodyPr/>
                    <a:lstStyle/>
                    <a:p>
                      <a:r>
                        <a:rPr lang="en-US"/>
                        <a:t>2C</a:t>
                      </a:r>
                      <a:endParaRPr lang="en-CH"/>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CH"/>
                    </a:p>
                  </a:txBody>
                  <a:tcPr/>
                </a:tc>
                <a:extLst>
                  <a:ext uri="{0D108BD9-81ED-4DB2-BD59-A6C34878D82A}">
                    <a16:rowId xmlns:a16="http://schemas.microsoft.com/office/drawing/2014/main" val="1487059938"/>
                  </a:ext>
                </a:extLst>
              </a:tr>
              <a:tr h="370840">
                <a:tc>
                  <a:txBody>
                    <a:bodyPr/>
                    <a:lstStyle/>
                    <a:p>
                      <a:endParaRPr lang="en-CH"/>
                    </a:p>
                  </a:txBody>
                  <a:tcPr>
                    <a:lnB w="12700" cap="flat" cmpd="sng" algn="ctr">
                      <a:solidFill>
                        <a:schemeClr val="tx1"/>
                      </a:solidFill>
                      <a:prstDash val="solid"/>
                      <a:round/>
                      <a:headEnd type="none" w="med" len="med"/>
                      <a:tailEnd type="none" w="med" len="med"/>
                    </a:lnB>
                  </a:tcPr>
                </a:tc>
                <a:tc>
                  <a:txBody>
                    <a:bodyPr/>
                    <a:lstStyle/>
                    <a:p>
                      <a:r>
                        <a:rPr lang="en-US" i="1"/>
                        <a:t>2022 Modèle de spectre</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CH"/>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kern="1200">
                          <a:solidFill>
                            <a:schemeClr val="dk1"/>
                          </a:solidFill>
                          <a:latin typeface="+mn-lt"/>
                          <a:ea typeface="+mn-ea"/>
                          <a:cs typeface="+mn-cs"/>
                        </a:rPr>
                        <a:t>2022 Modèle de spectre</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CH"/>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a:t>2022 Modèle de spectre</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409452"/>
                  </a:ext>
                </a:extLst>
              </a:tr>
              <a:tr h="370840">
                <a:tc>
                  <a:txBody>
                    <a:bodyPr/>
                    <a:lstStyle/>
                    <a:p>
                      <a:r>
                        <a:rPr lang="en-US"/>
                        <a:t>ARG, CHL, CRI</a:t>
                      </a:r>
                      <a:endParaRPr lang="en-CH"/>
                    </a:p>
                  </a:txBody>
                  <a:tcPr>
                    <a:lnT w="12700" cap="flat" cmpd="sng" algn="ctr">
                      <a:solidFill>
                        <a:schemeClr val="tx1"/>
                      </a:solidFill>
                      <a:prstDash val="solid"/>
                      <a:round/>
                      <a:headEnd type="none" w="med" len="med"/>
                      <a:tailEnd type="none" w="med" len="med"/>
                    </a:lnT>
                  </a:tcPr>
                </a:tc>
                <a:tc>
                  <a:txBody>
                    <a:bodyPr/>
                    <a:lstStyle/>
                    <a:p>
                      <a:r>
                        <a:rPr lang="en-US" i="1" dirty="0"/>
                        <a:t>CSAVR</a:t>
                      </a:r>
                      <a:endParaRPr lang="en-CH" i="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a:t>SLV</a:t>
                      </a:r>
                      <a:endParaRPr lang="en-CH"/>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i="1" dirty="0"/>
                        <a:t>CSAVR</a:t>
                      </a:r>
                      <a:endParaRPr lang="en-CH" i="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a:solidFill>
                            <a:schemeClr val="tx1"/>
                          </a:solidFill>
                        </a:rPr>
                        <a:t>Bolivie</a:t>
                      </a:r>
                      <a:endParaRPr lang="en-CH">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a:solidFill>
                            <a:schemeClr val="tx1"/>
                          </a:solidFill>
                        </a:rPr>
                        <a:t>PPE-Conc.</a:t>
                      </a:r>
                      <a:endParaRPr lang="en-CH">
                        <a:solidFill>
                          <a:schemeClr val="tx1"/>
                        </a:solidFill>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87348948"/>
                  </a:ext>
                </a:extLst>
              </a:tr>
              <a:tr h="370840">
                <a:tc>
                  <a:txBody>
                    <a:bodyPr/>
                    <a:lstStyle/>
                    <a:p>
                      <a:r>
                        <a:rPr lang="en-US"/>
                        <a:t>COL, ECU, GTM, URY</a:t>
                      </a:r>
                      <a:endParaRPr lang="en-CH"/>
                    </a:p>
                  </a:txBody>
                  <a:tcPr/>
                </a:tc>
                <a:tc>
                  <a:txBody>
                    <a:bodyPr/>
                    <a:lstStyle/>
                    <a:p>
                      <a:r>
                        <a:rPr lang="en-US" i="1"/>
                        <a:t>PPE-Conc.</a:t>
                      </a:r>
                      <a:endParaRPr lang="en-CH" i="1"/>
                    </a:p>
                  </a:txBody>
                  <a:tcPr>
                    <a:lnR w="12700" cap="flat" cmpd="sng" algn="ctr">
                      <a:solidFill>
                        <a:schemeClr val="tx1"/>
                      </a:solidFill>
                      <a:prstDash val="solid"/>
                      <a:round/>
                      <a:headEnd type="none" w="med" len="med"/>
                      <a:tailEnd type="none" w="med" len="med"/>
                    </a:lnR>
                  </a:tcPr>
                </a:tc>
                <a:tc>
                  <a:txBody>
                    <a:bodyPr/>
                    <a:lstStyle/>
                    <a:p>
                      <a:r>
                        <a:rPr lang="en-US"/>
                        <a:t>HND, NIC, PRY, PER</a:t>
                      </a:r>
                      <a:endParaRPr lang="en-CH"/>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r>
                        <a:rPr lang="en-US" i="1"/>
                        <a:t>PPE-Conc.</a:t>
                      </a:r>
                      <a:endParaRPr lang="en-CH" i="1"/>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CH"/>
                    </a:p>
                  </a:txBody>
                  <a:tcPr>
                    <a:lnL w="12700" cap="flat" cmpd="sng" algn="ctr">
                      <a:solidFill>
                        <a:schemeClr val="tx1"/>
                      </a:solidFill>
                      <a:prstDash val="solid"/>
                      <a:round/>
                      <a:headEnd type="none" w="med" len="med"/>
                      <a:tailEnd type="none" w="med" len="med"/>
                    </a:lnL>
                  </a:tcPr>
                </a:tc>
                <a:tc>
                  <a:txBody>
                    <a:bodyPr/>
                    <a:lstStyle/>
                    <a:p>
                      <a:endParaRPr lang="en-CH"/>
                    </a:p>
                  </a:txBody>
                  <a:tcPr/>
                </a:tc>
                <a:extLst>
                  <a:ext uri="{0D108BD9-81ED-4DB2-BD59-A6C34878D82A}">
                    <a16:rowId xmlns:a16="http://schemas.microsoft.com/office/drawing/2014/main" val="1853126679"/>
                  </a:ext>
                </a:extLst>
              </a:tr>
              <a:tr h="370840">
                <a:tc>
                  <a:txBody>
                    <a:bodyPr/>
                    <a:lstStyle/>
                    <a:p>
                      <a:r>
                        <a:rPr lang="en-US"/>
                        <a:t>BRA</a:t>
                      </a:r>
                      <a:endParaRPr lang="en-CH"/>
                    </a:p>
                  </a:txBody>
                  <a:tcPr/>
                </a:tc>
                <a:tc>
                  <a:txBody>
                    <a:bodyPr/>
                    <a:lstStyle/>
                    <a:p>
                      <a:r>
                        <a:rPr lang="en-US" i="1"/>
                        <a:t>Incidence directe </a:t>
                      </a:r>
                      <a:br>
                        <a:rPr lang="en-US" i="1"/>
                      </a:br>
                      <a:r>
                        <a:rPr lang="en-US" i="1"/>
                        <a:t>= Modèle externe</a:t>
                      </a:r>
                      <a:endParaRPr lang="en-CH" i="1"/>
                    </a:p>
                  </a:txBody>
                  <a:tcPr>
                    <a:lnR w="12700" cap="flat" cmpd="sng" algn="ctr">
                      <a:solidFill>
                        <a:schemeClr val="tx1"/>
                      </a:solidFill>
                      <a:prstDash val="solid"/>
                      <a:round/>
                      <a:headEnd type="none" w="med" len="med"/>
                      <a:tailEnd type="none" w="med" len="med"/>
                    </a:lnR>
                  </a:tcPr>
                </a:tc>
                <a:tc>
                  <a:txBody>
                    <a:bodyPr/>
                    <a:lstStyle/>
                    <a:p>
                      <a:endParaRPr lang="en-CH"/>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lang="en-CH"/>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CH"/>
                    </a:p>
                  </a:txBody>
                  <a:tcPr>
                    <a:lnL w="12700" cap="flat" cmpd="sng" algn="ctr">
                      <a:solidFill>
                        <a:schemeClr val="tx1"/>
                      </a:solidFill>
                      <a:prstDash val="solid"/>
                      <a:round/>
                      <a:headEnd type="none" w="med" len="med"/>
                      <a:tailEnd type="none" w="med" len="med"/>
                    </a:lnL>
                  </a:tcPr>
                </a:tc>
                <a:tc>
                  <a:txBody>
                    <a:bodyPr/>
                    <a:lstStyle/>
                    <a:p>
                      <a:endParaRPr lang="en-CH"/>
                    </a:p>
                  </a:txBody>
                  <a:tcPr/>
                </a:tc>
                <a:extLst>
                  <a:ext uri="{0D108BD9-81ED-4DB2-BD59-A6C34878D82A}">
                    <a16:rowId xmlns:a16="http://schemas.microsoft.com/office/drawing/2014/main" val="3224021"/>
                  </a:ext>
                </a:extLst>
              </a:tr>
            </a:tbl>
          </a:graphicData>
        </a:graphic>
      </p:graphicFrame>
      <p:sp>
        <p:nvSpPr>
          <p:cNvPr id="7" name="TextBox 6">
            <a:extLst>
              <a:ext uri="{FF2B5EF4-FFF2-40B4-BE49-F238E27FC236}">
                <a16:creationId xmlns:a16="http://schemas.microsoft.com/office/drawing/2014/main" id="{CD6B08E3-88AC-1DC1-0DB8-CDEEB9CF6CDF}"/>
              </a:ext>
            </a:extLst>
          </p:cNvPr>
          <p:cNvSpPr txBox="1"/>
          <p:nvPr/>
        </p:nvSpPr>
        <p:spPr>
          <a:xfrm>
            <a:off x="527626" y="339965"/>
            <a:ext cx="10279921" cy="584775"/>
          </a:xfrm>
          <a:prstGeom prst="rect">
            <a:avLst/>
          </a:prstGeom>
          <a:noFill/>
        </p:spPr>
        <p:txBody>
          <a:bodyPr wrap="square">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F15B40"/>
                </a:solidFill>
                <a:effectLst/>
                <a:uLnTx/>
                <a:uFillTx/>
                <a:latin typeface="Arial" panose="020B0604020202020204" pitchFamily="34" charset="0"/>
                <a:ea typeface="ＭＳ Ｐゴシック" panose="020B0600070205080204" pitchFamily="34" charset="-128"/>
                <a:cs typeface="Arial" panose="020B0604020202020204" pitchFamily="34" charset="0"/>
              </a:rPr>
              <a:t>Qui peut utiliser CSAVR ? Qualité des données sur les décès</a:t>
            </a:r>
            <a:endParaRPr kumimoji="0" lang="en-CH" sz="3200" b="1" i="0" u="none" strike="noStrike" kern="1200" cap="none" spc="0" normalizeH="0" baseline="0" noProof="0" dirty="0">
              <a:ln>
                <a:noFill/>
              </a:ln>
              <a:solidFill>
                <a:srgbClr val="F15B4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269904746"/>
      </p:ext>
    </p:extLst>
  </p:cSld>
  <p:clrMapOvr>
    <a:masterClrMapping/>
  </p:clrMapOvr>
  <mc:AlternateContent xmlns:mc="http://schemas.openxmlformats.org/markup-compatibility/2006" xmlns:p14="http://schemas.microsoft.com/office/powerpoint/2010/main">
    <mc:Choice Requires="p14">
      <p:transition p14:dur="0" advTm="8255000"/>
    </mc:Choice>
    <mc:Fallback xmlns="" xmlns:a16="http://schemas.microsoft.com/office/drawing/2014/main">
      <p:transition advTm="8255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p:nvPr>
        </p:nvSpPr>
        <p:spPr>
          <a:xfrm>
            <a:off x="307340" y="274638"/>
            <a:ext cx="11163300" cy="639762"/>
          </a:xfrm>
        </p:spPr>
        <p:txBody>
          <a:bodyPr>
            <a:noAutofit/>
          </a:bodyPr>
          <a:lstStyle/>
          <a:p>
            <a:r>
              <a:rPr lang="en-US" sz="3600">
                <a:latin typeface="Arial" panose="020B0604020202020204" pitchFamily="34" charset="0"/>
                <a:cs typeface="Arial" panose="020B0604020202020204" pitchFamily="34" charset="0"/>
              </a:rPr>
              <a:t>Comment exécuter et comparer 2 modèles dans Spectrum ?</a:t>
            </a:r>
            <a:endParaRPr lang="en-CH" sz="360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F775AA5C-D77C-60A5-5041-98E0700531E6}"/>
              </a:ext>
            </a:extLst>
          </p:cNvPr>
          <p:cNvSpPr txBox="1"/>
          <p:nvPr/>
        </p:nvSpPr>
        <p:spPr>
          <a:xfrm>
            <a:off x="474533" y="1104939"/>
            <a:ext cx="11575227" cy="5811847"/>
          </a:xfrm>
          <a:prstGeom prst="rect">
            <a:avLst/>
          </a:prstGeom>
          <a:noFill/>
        </p:spPr>
        <p:txBody>
          <a:bodyPr wrap="square" rtlCol="0">
            <a:spAutoFit/>
          </a:bodyPr>
          <a:lstStyle/>
          <a:p>
            <a:pPr marL="342900" marR="0" lvl="0" indent="-342900" algn="l" defTabSz="457200" rtl="0" eaLnBrk="0" fontAlgn="base" latinLnBrk="0" hangingPunct="0">
              <a:lnSpc>
                <a:spcPct val="100000"/>
              </a:lnSpc>
              <a:spcBef>
                <a:spcPct val="0"/>
              </a:spcBef>
              <a:spcAft>
                <a:spcPts val="2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Après la saisie complète des données, dans un "fichier principal Spectrum" initial, exécutez d'abord EPP </a:t>
            </a:r>
            <a:b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b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et utiliser "File -&gt; Save projection as" pour enregistrer le fichier en ajoutant </a:t>
            </a:r>
            <a:r>
              <a:rPr kumimoji="0" lang="en-US" sz="1800" b="0" i="1"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"_epp</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 à son nom.</a:t>
            </a:r>
            <a:b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b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342900" marR="0" lvl="0" indent="-342900" algn="l" defTabSz="457200" rtl="0" eaLnBrk="0" fontAlgn="base" latinLnBrk="0" hangingPunct="0">
              <a:lnSpc>
                <a:spcPct val="100000"/>
              </a:lnSpc>
              <a:spcBef>
                <a:spcPct val="0"/>
              </a:spcBef>
              <a:spcAft>
                <a:spcPts val="2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Changez le type de modèle d'incidence en CSAVR, exécutez CSAVR puis utilisez </a:t>
            </a:r>
            <a:r>
              <a:rPr kumimoji="0" lang="en-US" sz="1800" b="0" i="1"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"File -&gt; Save projection as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a:t>
            </a:r>
            <a:r>
              <a:rPr kumimoji="0" lang="en-US" sz="1800" b="0" i="1"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 (Fichier -&gt; Enregistrer la projection sous) </a:t>
            </a:r>
            <a:b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b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pour enregistrer le fichier sous un nouveau nom se terminant par </a:t>
            </a:r>
            <a:r>
              <a:rPr kumimoji="0" lang="en-US" sz="1800" b="0" i="1"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"_csavr</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a:t>
            </a:r>
          </a:p>
          <a:p>
            <a:pPr marL="342900" marR="0" lvl="0" indent="-342900" algn="l" defTabSz="457200" rtl="0" eaLnBrk="0" fontAlgn="base" latinLnBrk="0" hangingPunct="0">
              <a:lnSpc>
                <a:spcPct val="100000"/>
              </a:lnSpc>
              <a:spcBef>
                <a:spcPct val="0"/>
              </a:spcBef>
              <a:spcAft>
                <a:spcPts val="20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342900" marR="0" lvl="0" indent="-342900" algn="l" defTabSz="457200" rtl="0" eaLnBrk="0" fontAlgn="base" latinLnBrk="0" hangingPunct="0">
              <a:lnSpc>
                <a:spcPct val="100000"/>
              </a:lnSpc>
              <a:spcBef>
                <a:spcPct val="0"/>
              </a:spcBef>
              <a:spcAft>
                <a:spcPts val="2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Terminer les deux fichiers avec leur propre facteur d'ajustement local de la fécondité - et éventuellement, pour CSAVR, mettre à jour les chiffres de la connaissance de l'état en fonction de ceux estimés par CSAVR.</a:t>
            </a:r>
            <a:b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b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342900" marR="0" lvl="0" indent="-342900" algn="l" defTabSz="457200" rtl="0" eaLnBrk="0" fontAlgn="base" latinLnBrk="0" hangingPunct="0">
              <a:lnSpc>
                <a:spcPct val="100000"/>
              </a:lnSpc>
              <a:spcBef>
                <a:spcPct val="0"/>
              </a:spcBef>
              <a:spcAft>
                <a:spcPts val="2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Ouvrez les fichiers </a:t>
            </a:r>
            <a:r>
              <a:rPr kumimoji="0" lang="en-US" sz="1800" b="0" i="1"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'_epp</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 et </a:t>
            </a:r>
            <a:r>
              <a:rPr kumimoji="0" lang="en-US" sz="1800" b="0" i="1"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'_csavr</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 en même temps, pour afficher les résultats des deux : </a:t>
            </a:r>
            <a:b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b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graphiques à 2 lignes, ou tableaux à 2 colonnes. </a:t>
            </a:r>
            <a:b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b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342900" marR="0" lvl="0" indent="-342900" algn="l" defTabSz="457200" rtl="0" eaLnBrk="0" fontAlgn="base" latinLnBrk="0" hangingPunct="0">
              <a:lnSpc>
                <a:spcPct val="100000"/>
              </a:lnSpc>
              <a:spcBef>
                <a:spcPct val="0"/>
              </a:spcBef>
              <a:spcAft>
                <a:spcPts val="2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Réenregistrez (dans Spectrum) la variante </a:t>
            </a:r>
            <a:r>
              <a:rPr kumimoji="0" lang="en-US" sz="1800" b="0" i="1"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'_csavr</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 en tant que nouvelle version principale (sans </a:t>
            </a:r>
            <a:r>
              <a:rPr kumimoji="0" lang="en-US" sz="1800" b="0" i="1"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'_epp</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 ni </a:t>
            </a:r>
            <a:r>
              <a:rPr kumimoji="0" lang="en-US" sz="1800" b="0" i="1"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'_csavr</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 afin d'indiquer que ce fichier principal inclut les deux ajustements. </a:t>
            </a:r>
            <a:b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br>
            <a:r>
              <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Dans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ce fichier, vous pouvez alterner le modèle d'incidence entre EPP et CSAVR.</a:t>
            </a:r>
            <a:b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b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457200" rtl="0" eaLnBrk="0" fontAlgn="base" latinLnBrk="0" hangingPunct="0">
              <a:lnSpc>
                <a:spcPct val="100000"/>
              </a:lnSpc>
              <a:spcBef>
                <a:spcPct val="0"/>
              </a:spcBef>
              <a:spcAft>
                <a:spcPts val="20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Répétez ce processus chaque fois que vous modifiez une donnée d'entrée de l'AIM (par exemple, ART) ou un paramètre (par exemple, les taux de progression), afin d'éviter une double saisie de données et des incohérences entre les entrées de l'EPP et du CSAVR.</a:t>
            </a:r>
            <a:b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b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457200" rtl="0" eaLnBrk="0" fontAlgn="base" latinLnBrk="0" hangingPunct="0">
              <a:lnSpc>
                <a:spcPct val="100000"/>
              </a:lnSpc>
              <a:spcBef>
                <a:spcPct val="0"/>
              </a:spcBef>
              <a:spcAft>
                <a:spcPts val="20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Ne renommez pas les fichiers Spectrum via l'explorateur Windows : cela pourrait perturber l'affichage des raccords EPP.</a:t>
            </a:r>
          </a:p>
        </p:txBody>
      </p:sp>
    </p:spTree>
    <p:extLst>
      <p:ext uri="{BB962C8B-B14F-4D97-AF65-F5344CB8AC3E}">
        <p14:creationId xmlns:p14="http://schemas.microsoft.com/office/powerpoint/2010/main" val="3715862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D128E5E-6908-04EB-0EDE-12E7624BD42D}"/>
              </a:ext>
            </a:extLst>
          </p:cNvPr>
          <p:cNvPicPr>
            <a:picLocks noChangeAspect="1"/>
          </p:cNvPicPr>
          <p:nvPr/>
        </p:nvPicPr>
        <p:blipFill rotWithShape="1">
          <a:blip r:embed="rId3"/>
          <a:srcRect l="11029" t="-17" r="21536" b="44772"/>
          <a:stretch/>
        </p:blipFill>
        <p:spPr>
          <a:xfrm>
            <a:off x="5582114" y="1477588"/>
            <a:ext cx="6444342" cy="3472747"/>
          </a:xfrm>
          <a:prstGeom prst="rect">
            <a:avLst/>
          </a:prstGeom>
          <a:solidFill>
            <a:schemeClr val="bg1"/>
          </a:solidFill>
        </p:spPr>
      </p:pic>
      <p:sp>
        <p:nvSpPr>
          <p:cNvPr id="2" name="TextBox 1">
            <a:extLst>
              <a:ext uri="{FF2B5EF4-FFF2-40B4-BE49-F238E27FC236}">
                <a16:creationId xmlns:a16="http://schemas.microsoft.com/office/drawing/2014/main" id="{88913B21-0EB5-A046-E4A8-E77DDF9951C1}"/>
              </a:ext>
            </a:extLst>
          </p:cNvPr>
          <p:cNvSpPr txBox="1"/>
          <p:nvPr/>
        </p:nvSpPr>
        <p:spPr>
          <a:xfrm>
            <a:off x="277823" y="157318"/>
            <a:ext cx="10608582" cy="954107"/>
          </a:xfrm>
          <a:prstGeom prst="rect">
            <a:avLst/>
          </a:prstGeom>
          <a:noFill/>
        </p:spPr>
        <p:txBody>
          <a:bodyPr wrap="square" lIns="91440" tIns="45720" rIns="91440" bIns="45720" rtlCol="0" anchor="t">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F15B40"/>
                </a:solidFill>
                <a:effectLst/>
                <a:uLnTx/>
                <a:uFillTx/>
                <a:latin typeface="Arial" panose="020B0604020202020204" pitchFamily="34" charset="0"/>
                <a:ea typeface="ＭＳ Ｐゴシック" panose="020B0600070205080204" pitchFamily="34" charset="-128"/>
                <a:cs typeface="+mn-cs"/>
              </a:rPr>
              <a:t>Exigences pour la publication d'une </a:t>
            </a:r>
            <a:br>
              <a:rPr kumimoji="0" lang="en-US" sz="2800" b="1" i="0" u="none" strike="noStrike" kern="1200" cap="none" spc="0" normalizeH="0" baseline="0" noProof="0" dirty="0">
                <a:ln>
                  <a:noFill/>
                </a:ln>
                <a:solidFill>
                  <a:srgbClr val="F15B40"/>
                </a:solidFill>
                <a:effectLst/>
                <a:uLnTx/>
                <a:uFillTx/>
                <a:latin typeface="Arial" panose="020B0604020202020204" pitchFamily="34" charset="0"/>
                <a:ea typeface="ＭＳ Ｐゴシック" panose="020B0600070205080204" pitchFamily="34" charset="-128"/>
                <a:cs typeface="+mn-cs"/>
              </a:rPr>
            </a:br>
            <a:r>
              <a:rPr kumimoji="0" lang="en-US" sz="2800" b="1" i="0" u="none" strike="noStrike" kern="1200" cap="none" spc="0" normalizeH="0" baseline="0" noProof="0" dirty="0">
                <a:ln>
                  <a:noFill/>
                </a:ln>
                <a:solidFill>
                  <a:srgbClr val="F15B40"/>
                </a:solidFill>
                <a:effectLst/>
                <a:uLnTx/>
                <a:uFillTx/>
                <a:latin typeface="Arial" panose="020B0604020202020204" pitchFamily="34" charset="0"/>
                <a:ea typeface="ＭＳ Ｐゴシック" panose="020B0600070205080204" pitchFamily="34" charset="-128"/>
                <a:cs typeface="+mn-cs"/>
              </a:rPr>
              <a:t>tendance de l'incidence à partir d'EPP ou de CSAVR</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4" name="TextBox 3">
            <a:extLst>
              <a:ext uri="{FF2B5EF4-FFF2-40B4-BE49-F238E27FC236}">
                <a16:creationId xmlns:a16="http://schemas.microsoft.com/office/drawing/2014/main" id="{E217895E-E21E-B08B-C8D0-3860F5349E1B}"/>
              </a:ext>
            </a:extLst>
          </p:cNvPr>
          <p:cNvSpPr txBox="1"/>
          <p:nvPr/>
        </p:nvSpPr>
        <p:spPr>
          <a:xfrm>
            <a:off x="437789" y="1404081"/>
            <a:ext cx="5204476" cy="4278094"/>
          </a:xfrm>
          <a:prstGeom prst="rect">
            <a:avLst/>
          </a:prstGeom>
          <a:noFill/>
        </p:spPr>
        <p:txBody>
          <a:bodyPr wrap="square">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600" b="1" i="0" u="sng"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PPE :</a:t>
            </a:r>
          </a:p>
          <a:p>
            <a:pPr marL="285750" marR="0" lvl="0"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Toutes les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principales populations clés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sont couvertes !</a:t>
            </a:r>
            <a:b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b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Chaque population clé est estimée sur la base de : </a:t>
            </a:r>
          </a:p>
          <a:p>
            <a:pPr marL="285750" marR="0" lvl="0"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Une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estimation de la taille de la population nationale</a:t>
            </a:r>
          </a:p>
          <a:p>
            <a:pPr marL="285750" marR="0" lvl="0"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Une estimation du pourcentage d'hommes dans chaque population</a:t>
            </a:r>
          </a:p>
          <a:p>
            <a:pPr marL="285750" marR="0" lvl="0"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Une estimation de la durée passée dans la population </a:t>
            </a:r>
            <a:b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b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(par exemple, nombre d'années passées à travailler dans l'industrie du sexe)</a:t>
            </a:r>
          </a:p>
          <a:p>
            <a:pPr marL="285750" marR="0" lvl="0"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Au moins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3 points de données de prévalence dans le temps</a:t>
            </a:r>
          </a:p>
          <a:p>
            <a:pPr marL="285750" marR="0" lvl="0"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600" b="1" i="0" u="sng"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CSAVR :</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7" name="TextBox 6">
            <a:extLst>
              <a:ext uri="{FF2B5EF4-FFF2-40B4-BE49-F238E27FC236}">
                <a16:creationId xmlns:a16="http://schemas.microsoft.com/office/drawing/2014/main" id="{18D60644-430C-3305-97F9-F28E74EF1EC2}"/>
              </a:ext>
            </a:extLst>
          </p:cNvPr>
          <p:cNvSpPr txBox="1"/>
          <p:nvPr/>
        </p:nvSpPr>
        <p:spPr>
          <a:xfrm>
            <a:off x="437788" y="5540936"/>
            <a:ext cx="11316424" cy="1077218"/>
          </a:xfrm>
          <a:prstGeom prst="rect">
            <a:avLst/>
          </a:prstGeom>
          <a:noFill/>
        </p:spPr>
        <p:txBody>
          <a:bodyPr wrap="square">
            <a:spAutoFit/>
          </a:bodyPr>
          <a:lstStyle/>
          <a:p>
            <a:pPr marL="285750" marR="0" lvl="0"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8 années de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données sur les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décès dus au VIH/SIDA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ET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8 années de diagnostics de cas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(entre 1990 et 2022)</a:t>
            </a:r>
          </a:p>
          <a:p>
            <a:pPr marL="742950" marR="0" lvl="1"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Données sur les décès classées par l'IHME comme étant de qualité moyenne ou bonne (groupes 2A et 2B)</a:t>
            </a:r>
            <a:b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b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285750" marR="0" lvl="0" indent="-285750" algn="l"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Fichier spectral couvrant l'ensemble de la population </a:t>
            </a:r>
            <a:r>
              <a:rPr kumimoji="0" lang="en-US" sz="1600" b="0" i="1"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"de facto"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 tous les résidents, y compris les non-nationaux.</a:t>
            </a:r>
          </a:p>
        </p:txBody>
      </p:sp>
    </p:spTree>
    <p:extLst>
      <p:ext uri="{BB962C8B-B14F-4D97-AF65-F5344CB8AC3E}">
        <p14:creationId xmlns:p14="http://schemas.microsoft.com/office/powerpoint/2010/main" val="2179113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BC649AD-17A2-68C9-1CDF-6D2D37B5BF1F}"/>
              </a:ext>
            </a:extLst>
          </p:cNvPr>
          <p:cNvSpPr txBox="1"/>
          <p:nvPr/>
        </p:nvSpPr>
        <p:spPr>
          <a:xfrm>
            <a:off x="419100" y="1136414"/>
            <a:ext cx="11307127" cy="369332"/>
          </a:xfrm>
          <a:prstGeom prst="rect">
            <a:avLst/>
          </a:prstGeom>
          <a:noFill/>
        </p:spPr>
        <p:txBody>
          <a:bodyPr wrap="square">
            <a:spAutoFit/>
          </a:bodyPr>
          <a:lstStyle/>
          <a:p>
            <a:pPr marL="0" marR="0" lvl="0" indent="0" algn="l" defTabSz="457200" rtl="0" eaLnBrk="0" fontAlgn="base" latinLnBrk="0" hangingPunct="0">
              <a:lnSpc>
                <a:spcPct val="100000"/>
              </a:lnSpc>
              <a:spcBef>
                <a:spcPct val="0"/>
              </a:spcBef>
              <a:spcAft>
                <a:spcPts val="600"/>
              </a:spcAft>
              <a:buClrTx/>
              <a:buSzTx/>
              <a:buFontTx/>
              <a:buNone/>
              <a:tabLst/>
              <a:defRPr/>
            </a:pPr>
            <a:endParaRPr kumimoji="0" lang="en-CH" sz="1800" b="0" i="0" u="none" strike="noStrike" kern="120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graphicFrame>
        <p:nvGraphicFramePr>
          <p:cNvPr id="3" name="Table 4">
            <a:extLst>
              <a:ext uri="{FF2B5EF4-FFF2-40B4-BE49-F238E27FC236}">
                <a16:creationId xmlns:a16="http://schemas.microsoft.com/office/drawing/2014/main" id="{E1DB1D6F-014D-4334-C330-C902A0FBA8E3}"/>
              </a:ext>
            </a:extLst>
          </p:cNvPr>
          <p:cNvGraphicFramePr>
            <a:graphicFrameLocks noGrp="1"/>
          </p:cNvGraphicFramePr>
          <p:nvPr/>
        </p:nvGraphicFramePr>
        <p:xfrm>
          <a:off x="234654" y="1496205"/>
          <a:ext cx="11835424" cy="5410200"/>
        </p:xfrm>
        <a:graphic>
          <a:graphicData uri="http://schemas.openxmlformats.org/drawingml/2006/table">
            <a:tbl>
              <a:tblPr firstRow="1" bandRow="1">
                <a:tableStyleId>{5C22544A-7EE6-4342-B048-85BDC9FD1C3A}</a:tableStyleId>
              </a:tblPr>
              <a:tblGrid>
                <a:gridCol w="2065602">
                  <a:extLst>
                    <a:ext uri="{9D8B030D-6E8A-4147-A177-3AD203B41FA5}">
                      <a16:colId xmlns:a16="http://schemas.microsoft.com/office/drawing/2014/main" val="965734083"/>
                    </a:ext>
                  </a:extLst>
                </a:gridCol>
                <a:gridCol w="1239956">
                  <a:extLst>
                    <a:ext uri="{9D8B030D-6E8A-4147-A177-3AD203B41FA5}">
                      <a16:colId xmlns:a16="http://schemas.microsoft.com/office/drawing/2014/main" val="3068325170"/>
                    </a:ext>
                  </a:extLst>
                </a:gridCol>
                <a:gridCol w="1177959">
                  <a:extLst>
                    <a:ext uri="{9D8B030D-6E8A-4147-A177-3AD203B41FA5}">
                      <a16:colId xmlns:a16="http://schemas.microsoft.com/office/drawing/2014/main" val="691573041"/>
                    </a:ext>
                  </a:extLst>
                </a:gridCol>
                <a:gridCol w="1384618">
                  <a:extLst>
                    <a:ext uri="{9D8B030D-6E8A-4147-A177-3AD203B41FA5}">
                      <a16:colId xmlns:a16="http://schemas.microsoft.com/office/drawing/2014/main" val="4003549529"/>
                    </a:ext>
                  </a:extLst>
                </a:gridCol>
                <a:gridCol w="5967289">
                  <a:extLst>
                    <a:ext uri="{9D8B030D-6E8A-4147-A177-3AD203B41FA5}">
                      <a16:colId xmlns:a16="http://schemas.microsoft.com/office/drawing/2014/main" val="2229629406"/>
                    </a:ext>
                  </a:extLst>
                </a:gridCol>
              </a:tblGrid>
              <a:tr h="0">
                <a:tc>
                  <a:txBody>
                    <a:bodyPr/>
                    <a:lstStyle/>
                    <a:p>
                      <a:r>
                        <a:rPr lang="en-US" sz="1800">
                          <a:latin typeface="Arial" panose="020B0604020202020204" pitchFamily="34" charset="0"/>
                          <a:cs typeface="Arial" panose="020B0604020202020204" pitchFamily="34" charset="0"/>
                        </a:rPr>
                        <a:t>Pays</a:t>
                      </a:r>
                      <a:endParaRPr lang="en-CH" sz="1800">
                        <a:latin typeface="Arial" panose="020B0604020202020204" pitchFamily="34" charset="0"/>
                        <a:cs typeface="Arial" panose="020B0604020202020204" pitchFamily="34" charset="0"/>
                      </a:endParaRPr>
                    </a:p>
                  </a:txBody>
                  <a:tcPr anchor="ctr"/>
                </a:tc>
                <a:tc>
                  <a:txBody>
                    <a:bodyPr/>
                    <a:lstStyle/>
                    <a:p>
                      <a:r>
                        <a:rPr lang="en-US" sz="1800">
                          <a:latin typeface="Arial" panose="020B0604020202020204" pitchFamily="34" charset="0"/>
                          <a:cs typeface="Arial" panose="020B0604020202020204" pitchFamily="34" charset="0"/>
                        </a:rPr>
                        <a:t>Modèle 2021</a:t>
                      </a:r>
                      <a:endParaRPr lang="en-CH" sz="1800">
                        <a:latin typeface="Arial" panose="020B0604020202020204" pitchFamily="34" charset="0"/>
                        <a:cs typeface="Arial" panose="020B0604020202020204" pitchFamily="34" charset="0"/>
                      </a:endParaRPr>
                    </a:p>
                  </a:txBody>
                  <a:tcPr anchor="ctr"/>
                </a:tc>
                <a:tc>
                  <a:txBody>
                    <a:bodyPr/>
                    <a:lstStyle/>
                    <a:p>
                      <a:r>
                        <a:rPr lang="en-US" sz="1800">
                          <a:latin typeface="Arial" panose="020B0604020202020204" pitchFamily="34" charset="0"/>
                          <a:cs typeface="Arial" panose="020B0604020202020204" pitchFamily="34" charset="0"/>
                        </a:rPr>
                        <a:t>2022 finale</a:t>
                      </a:r>
                      <a:endParaRPr lang="en-CH" sz="1800">
                        <a:latin typeface="Arial" panose="020B0604020202020204" pitchFamily="34" charset="0"/>
                        <a:cs typeface="Arial" panose="020B0604020202020204" pitchFamily="34" charset="0"/>
                      </a:endParaRPr>
                    </a:p>
                  </a:txBody>
                  <a:tcPr anchor="ctr"/>
                </a:tc>
                <a:tc>
                  <a:txBody>
                    <a:bodyPr/>
                    <a:lstStyle/>
                    <a:p>
                      <a:r>
                        <a:rPr lang="en-US" sz="1800" dirty="0">
                          <a:latin typeface="Arial" panose="020B0604020202020204" pitchFamily="34" charset="0"/>
                          <a:cs typeface="Arial" panose="020B0604020202020204" pitchFamily="34" charset="0"/>
                        </a:rPr>
                        <a:t>2022 </a:t>
                      </a:r>
                      <a:r>
                        <a:rPr lang="en-US" sz="1800" dirty="0" err="1">
                          <a:latin typeface="Arial" panose="020B0604020202020204" pitchFamily="34" charset="0"/>
                          <a:cs typeface="Arial" panose="020B0604020202020204" pitchFamily="34" charset="0"/>
                        </a:rPr>
                        <a:t>trian-gulation</a:t>
                      </a:r>
                      <a:endParaRPr lang="en-CH" sz="1800" dirty="0">
                        <a:latin typeface="Arial" panose="020B0604020202020204" pitchFamily="34" charset="0"/>
                        <a:cs typeface="Arial" panose="020B0604020202020204" pitchFamily="34" charset="0"/>
                      </a:endParaRPr>
                    </a:p>
                  </a:txBody>
                  <a:tcPr anchor="ctr"/>
                </a:tc>
                <a:tc>
                  <a:txBody>
                    <a:bodyPr/>
                    <a:lstStyle/>
                    <a:p>
                      <a:r>
                        <a:rPr lang="en-US" sz="1800" dirty="0">
                          <a:latin typeface="Arial" panose="020B0604020202020204" pitchFamily="34" charset="0"/>
                          <a:cs typeface="Arial" panose="020B0604020202020204" pitchFamily="34" charset="0"/>
                        </a:rPr>
                        <a:t>Motivation de la triangulation</a:t>
                      </a:r>
                      <a:endParaRPr lang="en-CH" sz="18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016293942"/>
                  </a:ext>
                </a:extLst>
              </a:tr>
              <a:tr h="370840">
                <a:tc>
                  <a:txBody>
                    <a:bodyPr/>
                    <a:lstStyle/>
                    <a:p>
                      <a:r>
                        <a:rPr lang="en-US" sz="1800" b="1" dirty="0">
                          <a:latin typeface="Arial" panose="020B0604020202020204" pitchFamily="34" charset="0"/>
                          <a:cs typeface="Arial" panose="020B0604020202020204" pitchFamily="34" charset="0"/>
                        </a:rPr>
                        <a:t>Trinité</a:t>
                      </a:r>
                      <a:endParaRPr lang="en-CH" sz="1800" b="1" dirty="0">
                        <a:latin typeface="Arial" panose="020B0604020202020204" pitchFamily="34" charset="0"/>
                        <a:cs typeface="Arial" panose="020B0604020202020204" pitchFamily="34" charset="0"/>
                      </a:endParaRPr>
                    </a:p>
                  </a:txBody>
                  <a:tcPr anchor="ctr"/>
                </a:tc>
                <a:tc>
                  <a:txBody>
                    <a:bodyPr/>
                    <a:lstStyle/>
                    <a:p>
                      <a:r>
                        <a:rPr lang="en-US" sz="1800" i="0" kern="1200" dirty="0">
                          <a:solidFill>
                            <a:schemeClr val="dk1"/>
                          </a:solidFill>
                          <a:latin typeface="Arial" panose="020B0604020202020204" pitchFamily="34" charset="0"/>
                          <a:ea typeface="+mn-ea"/>
                          <a:cs typeface="Arial" panose="020B0604020202020204" pitchFamily="34" charset="0"/>
                        </a:rPr>
                        <a:t>PPE</a:t>
                      </a:r>
                      <a:endParaRPr lang="en-CH" sz="1800" i="0"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r>
                        <a:rPr lang="en-US" sz="1800" i="0" kern="1200" dirty="0">
                          <a:solidFill>
                            <a:schemeClr val="dk1"/>
                          </a:solidFill>
                          <a:latin typeface="Arial" panose="020B0604020202020204" pitchFamily="34" charset="0"/>
                          <a:ea typeface="+mn-ea"/>
                          <a:cs typeface="Arial" panose="020B0604020202020204" pitchFamily="34" charset="0"/>
                        </a:rPr>
                        <a:t>PPE</a:t>
                      </a:r>
                      <a:endParaRPr lang="en-CH" sz="1800" i="0"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r>
                        <a:rPr lang="en-US" sz="1800" i="0" dirty="0">
                          <a:latin typeface="Arial" panose="020B0604020202020204" pitchFamily="34" charset="0"/>
                          <a:cs typeface="Arial" panose="020B0604020202020204" pitchFamily="34" charset="0"/>
                        </a:rPr>
                        <a:t>CSAVR</a:t>
                      </a:r>
                      <a:endParaRPr lang="en-CH" sz="1800" i="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latin typeface="Arial" panose="020B0604020202020204" pitchFamily="34" charset="0"/>
                          <a:cs typeface="Arial" panose="020B0604020202020204" pitchFamily="34" charset="0"/>
                        </a:rPr>
                        <a:t>EPP ne tient pas compte des populations clés </a:t>
                      </a:r>
                      <a:br>
                        <a:rPr lang="en-US" sz="1800" i="0" dirty="0">
                          <a:latin typeface="Arial" panose="020B0604020202020204" pitchFamily="34" charset="0"/>
                          <a:cs typeface="Arial" panose="020B0604020202020204" pitchFamily="34" charset="0"/>
                        </a:rPr>
                      </a:br>
                      <a:r>
                        <a:rPr lang="en-US" sz="1800" i="0" dirty="0">
                          <a:latin typeface="Arial" panose="020B0604020202020204" pitchFamily="34" charset="0"/>
                          <a:cs typeface="Arial" panose="020B0604020202020204" pitchFamily="34" charset="0"/>
                          <a:sym typeface="Wingdings" panose="05000000000000000000" pitchFamily="2" charset="2"/>
                        </a:rPr>
                        <a:t> voir si </a:t>
                      </a:r>
                      <a:r>
                        <a:rPr lang="en-US" sz="1800" i="0" dirty="0">
                          <a:latin typeface="Arial" panose="020B0604020202020204" pitchFamily="34" charset="0"/>
                          <a:cs typeface="Arial" panose="020B0604020202020204" pitchFamily="34" charset="0"/>
                        </a:rPr>
                        <a:t>CSAVR donne une épidémie plus importante</a:t>
                      </a:r>
                      <a:endParaRPr lang="en-CH" sz="1800" i="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974171880"/>
                  </a:ext>
                </a:extLst>
              </a:tr>
              <a:tr h="370840">
                <a:tc>
                  <a:txBody>
                    <a:bodyPr/>
                    <a:lstStyle/>
                    <a:p>
                      <a:r>
                        <a:rPr lang="en-US" sz="1800" b="0" dirty="0">
                          <a:latin typeface="Arial" panose="020B0604020202020204" pitchFamily="34" charset="0"/>
                          <a:cs typeface="Arial" panose="020B0604020202020204" pitchFamily="34" charset="0"/>
                        </a:rPr>
                        <a:t>Jamaïque</a:t>
                      </a:r>
                      <a:endParaRPr lang="en-CH" sz="1800" b="0" dirty="0">
                        <a:latin typeface="Arial" panose="020B0604020202020204" pitchFamily="34" charset="0"/>
                        <a:cs typeface="Arial" panose="020B0604020202020204" pitchFamily="34" charset="0"/>
                      </a:endParaRPr>
                    </a:p>
                  </a:txBody>
                  <a:tcPr anchor="ctr"/>
                </a:tc>
                <a:tc>
                  <a:txBody>
                    <a:bodyPr/>
                    <a:lstStyle/>
                    <a:p>
                      <a:r>
                        <a:rPr lang="en-US" sz="1800" i="0" kern="1200" dirty="0">
                          <a:solidFill>
                            <a:schemeClr val="dk1"/>
                          </a:solidFill>
                          <a:latin typeface="Arial" panose="020B0604020202020204" pitchFamily="34" charset="0"/>
                          <a:ea typeface="+mn-ea"/>
                          <a:cs typeface="Arial" panose="020B0604020202020204" pitchFamily="34" charset="0"/>
                        </a:rPr>
                        <a:t>PPE</a:t>
                      </a:r>
                      <a:endParaRPr lang="en-CH" sz="1800" i="0"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r>
                        <a:rPr lang="en-US" sz="1800" i="0" kern="1200" dirty="0">
                          <a:solidFill>
                            <a:schemeClr val="dk1"/>
                          </a:solidFill>
                          <a:latin typeface="Arial" panose="020B0604020202020204" pitchFamily="34" charset="0"/>
                          <a:ea typeface="+mn-ea"/>
                          <a:cs typeface="Arial" panose="020B0604020202020204" pitchFamily="34" charset="0"/>
                        </a:rPr>
                        <a:t>PPE</a:t>
                      </a:r>
                      <a:endParaRPr lang="en-CH" sz="1800" i="0"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r>
                        <a:rPr lang="en-US" sz="1800" i="0" dirty="0">
                          <a:latin typeface="Arial" panose="020B0604020202020204" pitchFamily="34" charset="0"/>
                          <a:cs typeface="Arial" panose="020B0604020202020204" pitchFamily="34" charset="0"/>
                        </a:rPr>
                        <a:t>CSAVR</a:t>
                      </a:r>
                      <a:endParaRPr lang="en-CH" sz="1800" i="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0" dirty="0">
                          <a:latin typeface="Arial" panose="020B0604020202020204" pitchFamily="34" charset="0"/>
                          <a:cs typeface="Arial" panose="020B0604020202020204" pitchFamily="34" charset="0"/>
                        </a:rPr>
                        <a:t>Incertitude quant aux résultats de l'EPP 2021</a:t>
                      </a:r>
                      <a:endParaRPr lang="en-CH" sz="1800" i="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7889162"/>
                  </a:ext>
                </a:extLst>
              </a:tr>
              <a:tr h="370840">
                <a:tc>
                  <a:txBody>
                    <a:bodyPr/>
                    <a:lstStyle/>
                    <a:p>
                      <a:r>
                        <a:rPr lang="en-US" sz="1800" b="1" dirty="0">
                          <a:latin typeface="Arial" panose="020B0604020202020204" pitchFamily="34" charset="0"/>
                          <a:cs typeface="Arial" panose="020B0604020202020204" pitchFamily="34" charset="0"/>
                        </a:rPr>
                        <a:t>Pérou, Maroc</a:t>
                      </a:r>
                      <a:endParaRPr lang="en-CH" sz="1800" b="1" dirty="0">
                        <a:latin typeface="Arial" panose="020B0604020202020204" pitchFamily="34" charset="0"/>
                        <a:cs typeface="Arial" panose="020B0604020202020204" pitchFamily="34" charset="0"/>
                      </a:endParaRPr>
                    </a:p>
                  </a:txBody>
                  <a:tcPr anchor="ctr"/>
                </a:tc>
                <a:tc>
                  <a:txBody>
                    <a:bodyPr/>
                    <a:lstStyle/>
                    <a:p>
                      <a:r>
                        <a:rPr lang="en-US" sz="1800" dirty="0">
                          <a:latin typeface="Arial" panose="020B0604020202020204" pitchFamily="34" charset="0"/>
                          <a:cs typeface="Arial" panose="020B0604020202020204" pitchFamily="34" charset="0"/>
                        </a:rPr>
                        <a:t>PPE</a:t>
                      </a:r>
                      <a:endParaRPr lang="en-CH" sz="1800" dirty="0">
                        <a:latin typeface="Arial" panose="020B0604020202020204" pitchFamily="34" charset="0"/>
                        <a:cs typeface="Arial" panose="020B0604020202020204" pitchFamily="34" charset="0"/>
                      </a:endParaRPr>
                    </a:p>
                  </a:txBody>
                  <a:tcPr anchor="ctr"/>
                </a:tc>
                <a:tc>
                  <a:txBody>
                    <a:bodyPr/>
                    <a:lstStyle/>
                    <a:p>
                      <a:r>
                        <a:rPr lang="en-US" sz="1800" b="1" dirty="0">
                          <a:latin typeface="Arial" panose="020B0604020202020204" pitchFamily="34" charset="0"/>
                          <a:cs typeface="Arial" panose="020B0604020202020204" pitchFamily="34" charset="0"/>
                        </a:rPr>
                        <a:t>PPE</a:t>
                      </a:r>
                      <a:endParaRPr lang="en-CH" sz="1800" b="1" dirty="0">
                        <a:latin typeface="Arial" panose="020B0604020202020204" pitchFamily="34" charset="0"/>
                        <a:cs typeface="Arial" panose="020B0604020202020204" pitchFamily="34" charset="0"/>
                      </a:endParaRPr>
                    </a:p>
                  </a:txBody>
                  <a:tcPr anchor="ctr"/>
                </a:tc>
                <a:tc>
                  <a:txBody>
                    <a:bodyPr/>
                    <a:lstStyle/>
                    <a:p>
                      <a:r>
                        <a:rPr lang="en-US" sz="1800" b="1" dirty="0">
                          <a:latin typeface="Arial" panose="020B0604020202020204" pitchFamily="34" charset="0"/>
                          <a:cs typeface="Arial" panose="020B0604020202020204" pitchFamily="34" charset="0"/>
                        </a:rPr>
                        <a:t>CSAVR</a:t>
                      </a:r>
                      <a:endParaRPr lang="en-CH" sz="1800" b="1" dirty="0">
                        <a:latin typeface="Arial" panose="020B0604020202020204" pitchFamily="34" charset="0"/>
                        <a:cs typeface="Arial" panose="020B0604020202020204" pitchFamily="34" charset="0"/>
                      </a:endParaRPr>
                    </a:p>
                  </a:txBody>
                  <a:tcPr anchor="ct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latin typeface="Arial" panose="020B0604020202020204" pitchFamily="34" charset="0"/>
                          <a:cs typeface="Arial" panose="020B0604020202020204" pitchFamily="34" charset="0"/>
                        </a:rPr>
                        <a:t>Pilote du modèle CSAVR-KP (nouveau à venir, pour 2024+)</a:t>
                      </a:r>
                      <a:endParaRPr lang="en-CH" sz="1800" b="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257323370"/>
                  </a:ext>
                </a:extLst>
              </a:tr>
              <a:tr h="370840">
                <a:tc>
                  <a:txBody>
                    <a:bodyPr/>
                    <a:lstStyle/>
                    <a:p>
                      <a:r>
                        <a:rPr lang="en-US" sz="1800" dirty="0">
                          <a:latin typeface="Arial" panose="020B0604020202020204" pitchFamily="34" charset="0"/>
                          <a:cs typeface="Arial" panose="020B0604020202020204" pitchFamily="34" charset="0"/>
                        </a:rPr>
                        <a:t>Cambodge</a:t>
                      </a:r>
                      <a:endParaRPr lang="en-CH" sz="180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latin typeface="Arial" panose="020B0604020202020204" pitchFamily="34" charset="0"/>
                          <a:cs typeface="Arial" panose="020B0604020202020204" pitchFamily="34" charset="0"/>
                        </a:rPr>
                        <a:t>AEM</a:t>
                      </a:r>
                      <a:endParaRPr lang="en-CH" sz="1800">
                        <a:latin typeface="Arial" panose="020B0604020202020204" pitchFamily="34" charset="0"/>
                        <a:cs typeface="Arial" panose="020B0604020202020204" pitchFamily="34" charset="0"/>
                      </a:endParaRPr>
                    </a:p>
                  </a:txBody>
                  <a:tcPr anchor="ctr"/>
                </a:tc>
                <a:tc>
                  <a:txBody>
                    <a:bodyPr/>
                    <a:lstStyle/>
                    <a:p>
                      <a:r>
                        <a:rPr lang="en-US" sz="1800">
                          <a:latin typeface="Arial" panose="020B0604020202020204" pitchFamily="34" charset="0"/>
                          <a:cs typeface="Arial" panose="020B0604020202020204" pitchFamily="34" charset="0"/>
                        </a:rPr>
                        <a:t>AEM</a:t>
                      </a:r>
                      <a:endParaRPr lang="en-CH" sz="1800">
                        <a:latin typeface="Arial" panose="020B0604020202020204" pitchFamily="34" charset="0"/>
                        <a:cs typeface="Arial" panose="020B0604020202020204" pitchFamily="34" charset="0"/>
                      </a:endParaRPr>
                    </a:p>
                  </a:txBody>
                  <a:tcPr anchor="ctr"/>
                </a:tc>
                <a:tc>
                  <a:txBody>
                    <a:bodyPr/>
                    <a:lstStyle/>
                    <a:p>
                      <a:r>
                        <a:rPr lang="en-US" sz="1800" dirty="0">
                          <a:latin typeface="Arial" panose="020B0604020202020204" pitchFamily="34" charset="0"/>
                          <a:cs typeface="Arial" panose="020B0604020202020204" pitchFamily="34" charset="0"/>
                        </a:rPr>
                        <a:t>CSAVR</a:t>
                      </a:r>
                      <a:endParaRPr lang="en-CH" sz="1800" dirty="0">
                        <a:latin typeface="Arial" panose="020B0604020202020204" pitchFamily="34" charset="0"/>
                        <a:cs typeface="Arial" panose="020B0604020202020204" pitchFamily="34" charset="0"/>
                      </a:endParaRPr>
                    </a:p>
                  </a:txBody>
                  <a:tcPr anchor="ct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H" sz="18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632717774"/>
                  </a:ext>
                </a:extLst>
              </a:tr>
              <a:tr h="370840">
                <a:tc>
                  <a:txBody>
                    <a:bodyPr/>
                    <a:lstStyle/>
                    <a:p>
                      <a:r>
                        <a:rPr lang="en-US" sz="1800" dirty="0">
                          <a:latin typeface="Arial" panose="020B0604020202020204" pitchFamily="34" charset="0"/>
                          <a:cs typeface="Arial" panose="020B0604020202020204" pitchFamily="34" charset="0"/>
                        </a:rPr>
                        <a:t>Kazakhstan</a:t>
                      </a:r>
                      <a:endParaRPr lang="en-CH" sz="1800" dirty="0">
                        <a:latin typeface="Arial" panose="020B0604020202020204" pitchFamily="34" charset="0"/>
                        <a:cs typeface="Arial" panose="020B0604020202020204" pitchFamily="34" charset="0"/>
                      </a:endParaRPr>
                    </a:p>
                  </a:txBody>
                  <a:tcPr anchor="ctr"/>
                </a:tc>
                <a:tc>
                  <a:txBody>
                    <a:bodyPr/>
                    <a:lstStyle/>
                    <a:p>
                      <a:r>
                        <a:rPr lang="en-US" sz="1800">
                          <a:latin typeface="Arial" panose="020B0604020202020204" pitchFamily="34" charset="0"/>
                          <a:cs typeface="Arial" panose="020B0604020202020204" pitchFamily="34" charset="0"/>
                        </a:rPr>
                        <a:t>Incidence directe</a:t>
                      </a:r>
                      <a:endParaRPr lang="en-CH" sz="1800">
                        <a:latin typeface="Arial" panose="020B0604020202020204" pitchFamily="34" charset="0"/>
                        <a:cs typeface="Arial" panose="020B0604020202020204" pitchFamily="34" charset="0"/>
                      </a:endParaRPr>
                    </a:p>
                  </a:txBody>
                  <a:tcPr anchor="ctr"/>
                </a:tc>
                <a:tc>
                  <a:txBody>
                    <a:bodyPr/>
                    <a:lstStyle/>
                    <a:p>
                      <a:r>
                        <a:rPr lang="en-US" sz="1800" dirty="0">
                          <a:latin typeface="Arial" panose="020B0604020202020204" pitchFamily="34" charset="0"/>
                          <a:cs typeface="Arial" panose="020B0604020202020204" pitchFamily="34" charset="0"/>
                        </a:rPr>
                        <a:t>CSAVR</a:t>
                      </a:r>
                      <a:endParaRPr lang="en-CH" sz="1800" dirty="0">
                        <a:latin typeface="Arial" panose="020B0604020202020204" pitchFamily="34" charset="0"/>
                        <a:cs typeface="Arial" panose="020B0604020202020204" pitchFamily="34" charset="0"/>
                      </a:endParaRPr>
                    </a:p>
                  </a:txBody>
                  <a:tcPr anchor="ctr"/>
                </a:tc>
                <a:tc>
                  <a:txBody>
                    <a:bodyPr/>
                    <a:lstStyle/>
                    <a:p>
                      <a:r>
                        <a:rPr lang="en-US" sz="1800" dirty="0">
                          <a:latin typeface="Arial" panose="020B0604020202020204" pitchFamily="34" charset="0"/>
                          <a:cs typeface="Arial" panose="020B0604020202020204" pitchFamily="34" charset="0"/>
                        </a:rPr>
                        <a:t>PPE</a:t>
                      </a:r>
                      <a:endParaRPr lang="en-CH" sz="1800" dirty="0">
                        <a:latin typeface="Arial" panose="020B0604020202020204" pitchFamily="34" charset="0"/>
                        <a:cs typeface="Arial" panose="020B0604020202020204" pitchFamily="34" charset="0"/>
                      </a:endParaRPr>
                    </a:p>
                  </a:txBody>
                  <a:tcPr anchor="ctr"/>
                </a:tc>
                <a:tc>
                  <a:txBody>
                    <a:bodyPr/>
                    <a:lstStyle/>
                    <a:p>
                      <a:r>
                        <a:rPr lang="en-US" sz="1800" dirty="0">
                          <a:solidFill>
                            <a:schemeClr val="tx1"/>
                          </a:solidFill>
                          <a:latin typeface="Arial" panose="020B0604020202020204" pitchFamily="34" charset="0"/>
                          <a:cs typeface="Arial" panose="020B0604020202020204" pitchFamily="34" charset="0"/>
                        </a:rPr>
                        <a:t>Le modèle </a:t>
                      </a:r>
                      <a:r>
                        <a:rPr lang="en-US" sz="1800" i="1" dirty="0">
                          <a:solidFill>
                            <a:schemeClr val="tx1"/>
                          </a:solidFill>
                          <a:latin typeface="Arial" panose="020B0604020202020204" pitchFamily="34" charset="0"/>
                          <a:cs typeface="Arial" panose="020B0604020202020204" pitchFamily="34" charset="0"/>
                        </a:rPr>
                        <a:t>Optima </a:t>
                      </a:r>
                      <a:r>
                        <a:rPr lang="en-US" sz="1800" dirty="0">
                          <a:solidFill>
                            <a:schemeClr val="tx1"/>
                          </a:solidFill>
                          <a:latin typeface="Arial" panose="020B0604020202020204" pitchFamily="34" charset="0"/>
                          <a:cs typeface="Arial" panose="020B0604020202020204" pitchFamily="34" charset="0"/>
                        </a:rPr>
                        <a:t>(analyse des scénarios du PSN pour le Fonds mondial) suggère une épidémie plus plate que celle de 2022 (CSAVR).</a:t>
                      </a:r>
                      <a:endParaRPr lang="en-CH" sz="18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094595677"/>
                  </a:ext>
                </a:extLst>
              </a:tr>
              <a:tr h="370840">
                <a:tc>
                  <a:txBody>
                    <a:bodyPr/>
                    <a:lstStyle/>
                    <a:p>
                      <a:r>
                        <a:rPr lang="en-US" sz="1800" dirty="0">
                          <a:latin typeface="Arial" panose="020B0604020202020204" pitchFamily="34" charset="0"/>
                          <a:cs typeface="Arial" panose="020B0604020202020204" pitchFamily="34" charset="0"/>
                        </a:rPr>
                        <a:t>Uruguay</a:t>
                      </a:r>
                      <a:endParaRPr lang="en-CH" sz="1800" dirty="0">
                        <a:latin typeface="Arial" panose="020B0604020202020204" pitchFamily="34" charset="0"/>
                        <a:cs typeface="Arial" panose="020B0604020202020204" pitchFamily="34" charset="0"/>
                      </a:endParaRPr>
                    </a:p>
                  </a:txBody>
                  <a:tcPr anchor="ctr"/>
                </a:tc>
                <a:tc>
                  <a:txBody>
                    <a:bodyPr/>
                    <a:lstStyle/>
                    <a:p>
                      <a:r>
                        <a:rPr lang="en-US" sz="1800" dirty="0">
                          <a:latin typeface="Arial" panose="020B0604020202020204" pitchFamily="34" charset="0"/>
                          <a:cs typeface="Arial" panose="020B0604020202020204" pitchFamily="34" charset="0"/>
                        </a:rPr>
                        <a:t>PPE</a:t>
                      </a:r>
                      <a:endParaRPr lang="en-CH" sz="1800" dirty="0">
                        <a:latin typeface="Arial" panose="020B0604020202020204" pitchFamily="34" charset="0"/>
                        <a:cs typeface="Arial" panose="020B0604020202020204" pitchFamily="34" charset="0"/>
                      </a:endParaRPr>
                    </a:p>
                  </a:txBody>
                  <a:tcPr anchor="ctr"/>
                </a:tc>
                <a:tc>
                  <a:txBody>
                    <a:bodyPr/>
                    <a:lstStyle/>
                    <a:p>
                      <a:r>
                        <a:rPr lang="en-US" sz="1800" dirty="0">
                          <a:latin typeface="Arial" panose="020B0604020202020204" pitchFamily="34" charset="0"/>
                          <a:cs typeface="Arial" panose="020B0604020202020204" pitchFamily="34" charset="0"/>
                        </a:rPr>
                        <a:t>PPE</a:t>
                      </a:r>
                      <a:endParaRPr lang="en-CH" sz="1800" dirty="0">
                        <a:latin typeface="Arial" panose="020B0604020202020204" pitchFamily="34" charset="0"/>
                        <a:cs typeface="Arial" panose="020B0604020202020204" pitchFamily="34" charset="0"/>
                      </a:endParaRPr>
                    </a:p>
                  </a:txBody>
                  <a:tcPr anchor="ctr"/>
                </a:tc>
                <a:tc>
                  <a:txBody>
                    <a:bodyPr/>
                    <a:lstStyle/>
                    <a:p>
                      <a:r>
                        <a:rPr lang="en-US" sz="1800" dirty="0">
                          <a:latin typeface="Arial" panose="020B0604020202020204" pitchFamily="34" charset="0"/>
                          <a:cs typeface="Arial" panose="020B0604020202020204" pitchFamily="34" charset="0"/>
                        </a:rPr>
                        <a:t>2023 : + CSAVR</a:t>
                      </a:r>
                      <a:endParaRPr lang="en-CH" sz="1800" dirty="0">
                        <a:latin typeface="Arial" panose="020B0604020202020204" pitchFamily="34" charset="0"/>
                        <a:cs typeface="Arial" panose="020B0604020202020204" pitchFamily="34" charset="0"/>
                      </a:endParaRPr>
                    </a:p>
                  </a:txBody>
                  <a:tcPr anchor="ctr"/>
                </a:tc>
                <a:tc>
                  <a:txBody>
                    <a:bodyPr/>
                    <a:lstStyle/>
                    <a:p>
                      <a:r>
                        <a:rPr lang="en-US" sz="1800" dirty="0">
                          <a:solidFill>
                            <a:schemeClr val="tx1"/>
                          </a:solidFill>
                          <a:latin typeface="Arial" panose="020B0604020202020204" pitchFamily="34" charset="0"/>
                          <a:cs typeface="Arial" panose="020B0604020202020204" pitchFamily="34" charset="0"/>
                        </a:rPr>
                        <a:t>L'EPP a permis d'obtenir un faible ratio F/H et une couverture PTME et TAR pédiatrique de &gt;100%.</a:t>
                      </a:r>
                      <a:endParaRPr lang="en-CH" sz="18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4274064240"/>
                  </a:ext>
                </a:extLst>
              </a:tr>
              <a:tr h="370840">
                <a:tc>
                  <a:txBody>
                    <a:bodyPr/>
                    <a:lstStyle/>
                    <a:p>
                      <a:r>
                        <a:rPr lang="en-US" sz="1800" dirty="0">
                          <a:latin typeface="Arial" panose="020B0604020202020204" pitchFamily="34" charset="0"/>
                          <a:cs typeface="Arial" panose="020B0604020202020204" pitchFamily="34" charset="0"/>
                        </a:rPr>
                        <a:t>Paraguay</a:t>
                      </a:r>
                      <a:endParaRPr lang="en-CH" sz="1800" dirty="0">
                        <a:latin typeface="Arial" panose="020B0604020202020204" pitchFamily="34" charset="0"/>
                        <a:cs typeface="Arial" panose="020B0604020202020204" pitchFamily="34" charset="0"/>
                      </a:endParaRPr>
                    </a:p>
                  </a:txBody>
                  <a:tcPr anchor="ctr"/>
                </a:tc>
                <a:tc>
                  <a:txBody>
                    <a:bodyPr/>
                    <a:lstStyle/>
                    <a:p>
                      <a:r>
                        <a:rPr lang="en-US" sz="1800" dirty="0">
                          <a:latin typeface="Arial" panose="020B0604020202020204" pitchFamily="34" charset="0"/>
                          <a:cs typeface="Arial" panose="020B0604020202020204" pitchFamily="34" charset="0"/>
                        </a:rPr>
                        <a:t>PPE</a:t>
                      </a:r>
                      <a:endParaRPr lang="en-CH" sz="1800" dirty="0">
                        <a:latin typeface="Arial" panose="020B0604020202020204" pitchFamily="34" charset="0"/>
                        <a:cs typeface="Arial" panose="020B0604020202020204" pitchFamily="34" charset="0"/>
                      </a:endParaRPr>
                    </a:p>
                  </a:txBody>
                  <a:tcPr anchor="ctr"/>
                </a:tc>
                <a:tc>
                  <a:txBody>
                    <a:bodyPr/>
                    <a:lstStyle/>
                    <a:p>
                      <a:r>
                        <a:rPr lang="en-US" sz="1800" dirty="0">
                          <a:latin typeface="Arial" panose="020B0604020202020204" pitchFamily="34" charset="0"/>
                          <a:cs typeface="Arial" panose="020B0604020202020204" pitchFamily="34" charset="0"/>
                        </a:rPr>
                        <a:t>PPE</a:t>
                      </a:r>
                      <a:endParaRPr lang="en-CH" sz="180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2023 : + CSAVR</a:t>
                      </a:r>
                      <a:endParaRPr lang="en-CH" sz="1800" dirty="0">
                        <a:latin typeface="Arial" panose="020B0604020202020204" pitchFamily="34" charset="0"/>
                        <a:cs typeface="Arial" panose="020B0604020202020204" pitchFamily="34" charset="0"/>
                      </a:endParaRPr>
                    </a:p>
                  </a:txBody>
                  <a:tcPr anchor="ctr"/>
                </a:tc>
                <a:tc>
                  <a:txBody>
                    <a:bodyPr/>
                    <a:lstStyle/>
                    <a:p>
                      <a:r>
                        <a:rPr lang="en-US" sz="1800" dirty="0">
                          <a:solidFill>
                            <a:schemeClr val="tx1"/>
                          </a:solidFill>
                          <a:latin typeface="Arial" panose="020B0604020202020204" pitchFamily="34" charset="0"/>
                          <a:cs typeface="Arial" panose="020B0604020202020204" pitchFamily="34" charset="0"/>
                        </a:rPr>
                        <a:t>Les données du programme sur la connaissance du statut sont supérieures aux estimations de l'EPP concernant les PVVIH. Le CSAVR aide à confirmer que le problème se situe probablement dans les données du programme et non dans l'estimation.</a:t>
                      </a:r>
                      <a:endParaRPr lang="en-CH" sz="18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451309095"/>
                  </a:ext>
                </a:extLst>
              </a:tr>
            </a:tbl>
          </a:graphicData>
        </a:graphic>
      </p:graphicFrame>
      <p:sp>
        <p:nvSpPr>
          <p:cNvPr id="7" name="Title 1">
            <a:extLst>
              <a:ext uri="{FF2B5EF4-FFF2-40B4-BE49-F238E27FC236}">
                <a16:creationId xmlns:a16="http://schemas.microsoft.com/office/drawing/2014/main" id="{EA44161C-4896-8160-54A6-38FD01F2234C}"/>
              </a:ext>
            </a:extLst>
          </p:cNvPr>
          <p:cNvSpPr>
            <a:spLocks noGrp="1"/>
          </p:cNvSpPr>
          <p:nvPr>
            <p:ph type="title"/>
          </p:nvPr>
        </p:nvSpPr>
        <p:spPr/>
        <p:txBody>
          <a:bodyPr>
            <a:normAutofit/>
          </a:bodyPr>
          <a:lstStyle/>
          <a:p>
            <a:r>
              <a:rPr lang="en-US" sz="4000">
                <a:latin typeface="Arial" panose="020B0604020202020204" pitchFamily="34" charset="0"/>
                <a:cs typeface="Arial" panose="020B0604020202020204" pitchFamily="34" charset="0"/>
              </a:rPr>
              <a:t>Triangulations effectuées en 2022</a:t>
            </a:r>
            <a:endParaRPr lang="en-CH" sz="4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472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BB99B19-0959-4920-0E78-2E827F8A4CA9}"/>
              </a:ext>
            </a:extLst>
          </p:cNvPr>
          <p:cNvPicPr>
            <a:picLocks noChangeAspect="1"/>
          </p:cNvPicPr>
          <p:nvPr/>
        </p:nvPicPr>
        <p:blipFill>
          <a:blip r:embed="rId3"/>
          <a:stretch>
            <a:fillRect/>
          </a:stretch>
        </p:blipFill>
        <p:spPr>
          <a:xfrm>
            <a:off x="6131787" y="3429000"/>
            <a:ext cx="5944899" cy="3323199"/>
          </a:xfrm>
          <a:prstGeom prst="rect">
            <a:avLst/>
          </a:prstGeom>
        </p:spPr>
      </p:pic>
      <p:sp>
        <p:nvSpPr>
          <p:cNvPr id="2" name="Title 1">
            <a:extLst>
              <a:ext uri="{FF2B5EF4-FFF2-40B4-BE49-F238E27FC236}">
                <a16:creationId xmlns:a16="http://schemas.microsoft.com/office/drawing/2014/main" id="{57AB3176-701D-400D-AD07-5EC591B16680}"/>
              </a:ext>
            </a:extLst>
          </p:cNvPr>
          <p:cNvSpPr>
            <a:spLocks noGrp="1"/>
          </p:cNvSpPr>
          <p:nvPr>
            <p:ph type="title"/>
          </p:nvPr>
        </p:nvSpPr>
        <p:spPr>
          <a:xfrm>
            <a:off x="158200" y="-67084"/>
            <a:ext cx="10972800" cy="1143000"/>
          </a:xfrm>
        </p:spPr>
        <p:txBody>
          <a:bodyPr>
            <a:normAutofit/>
          </a:bodyPr>
          <a:lstStyle/>
          <a:p>
            <a:r>
              <a:rPr lang="en-US" sz="3200" dirty="0">
                <a:latin typeface="Arial" panose="020B0604020202020204" pitchFamily="34" charset="0"/>
                <a:cs typeface="Arial" panose="020B0604020202020204" pitchFamily="34" charset="0"/>
              </a:rPr>
              <a:t>Trinité : CSAVR &amp; EPP (I)</a:t>
            </a:r>
            <a:endParaRPr lang="en-CH" sz="32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F775AA5C-D77C-60A5-5041-98E0700531E6}"/>
              </a:ext>
            </a:extLst>
          </p:cNvPr>
          <p:cNvSpPr txBox="1"/>
          <p:nvPr/>
        </p:nvSpPr>
        <p:spPr>
          <a:xfrm>
            <a:off x="419100" y="1349829"/>
            <a:ext cx="11772900" cy="1477328"/>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11" name="TextBox 10">
            <a:extLst>
              <a:ext uri="{FF2B5EF4-FFF2-40B4-BE49-F238E27FC236}">
                <a16:creationId xmlns:a16="http://schemas.microsoft.com/office/drawing/2014/main" id="{0513A897-8388-5EBF-947B-5C153AA5A20B}"/>
              </a:ext>
            </a:extLst>
          </p:cNvPr>
          <p:cNvSpPr txBox="1"/>
          <p:nvPr/>
        </p:nvSpPr>
        <p:spPr>
          <a:xfrm>
            <a:off x="283891" y="5165972"/>
            <a:ext cx="5090749" cy="1477328"/>
          </a:xfrm>
          <a:prstGeom prst="rect">
            <a:avLst/>
          </a:prstGeom>
          <a:solidFill>
            <a:schemeClr val="bg1"/>
          </a:solidFill>
        </p:spPr>
        <p:txBody>
          <a:bodyPr wrap="square">
            <a:spAutoFit/>
          </a:bodyPr>
          <a:lstStyle/>
          <a:p>
            <a:pPr marL="0" marR="0" lvl="0" indent="0" algn="l" defTabSz="942289"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L'EPP manque tous les KP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 ajustement de la population entière aux données de la CPN</a:t>
            </a:r>
            <a:b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b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942289"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CSAVR correspond à une épidémie </a:t>
            </a:r>
            <a:r>
              <a:rPr kumimoji="0" lang="en-US" sz="1800" b="0" i="1"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plus large, </a:t>
            </a:r>
          </a:p>
          <a:p>
            <a:pPr marL="0" marR="0" lvl="0" indent="0" algn="l" defTabSz="942289"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et donc une couverture plus faible en matière d'ART et de PTME</a:t>
            </a:r>
          </a:p>
        </p:txBody>
      </p:sp>
      <p:pic>
        <p:nvPicPr>
          <p:cNvPr id="6" name="Picture 5">
            <a:extLst>
              <a:ext uri="{FF2B5EF4-FFF2-40B4-BE49-F238E27FC236}">
                <a16:creationId xmlns:a16="http://schemas.microsoft.com/office/drawing/2014/main" id="{8FE89DE5-02CD-1542-1448-2320F867A8B8}"/>
              </a:ext>
            </a:extLst>
          </p:cNvPr>
          <p:cNvPicPr>
            <a:picLocks noChangeAspect="1"/>
          </p:cNvPicPr>
          <p:nvPr/>
        </p:nvPicPr>
        <p:blipFill>
          <a:blip r:embed="rId4"/>
          <a:stretch>
            <a:fillRect/>
          </a:stretch>
        </p:blipFill>
        <p:spPr>
          <a:xfrm>
            <a:off x="6219974" y="155098"/>
            <a:ext cx="5856712" cy="3273902"/>
          </a:xfrm>
          <a:prstGeom prst="rect">
            <a:avLst/>
          </a:prstGeom>
        </p:spPr>
      </p:pic>
      <p:pic>
        <p:nvPicPr>
          <p:cNvPr id="9" name="Picture 8">
            <a:extLst>
              <a:ext uri="{FF2B5EF4-FFF2-40B4-BE49-F238E27FC236}">
                <a16:creationId xmlns:a16="http://schemas.microsoft.com/office/drawing/2014/main" id="{E3354C29-A35B-DE34-87E3-50BEFFAC14DC}"/>
              </a:ext>
            </a:extLst>
          </p:cNvPr>
          <p:cNvPicPr>
            <a:picLocks noChangeAspect="1"/>
          </p:cNvPicPr>
          <p:nvPr/>
        </p:nvPicPr>
        <p:blipFill>
          <a:blip r:embed="rId5"/>
          <a:stretch>
            <a:fillRect/>
          </a:stretch>
        </p:blipFill>
        <p:spPr>
          <a:xfrm>
            <a:off x="158200" y="869722"/>
            <a:ext cx="5623396" cy="3143478"/>
          </a:xfrm>
          <a:prstGeom prst="rect">
            <a:avLst/>
          </a:prstGeom>
        </p:spPr>
      </p:pic>
    </p:spTree>
    <p:extLst>
      <p:ext uri="{BB962C8B-B14F-4D97-AF65-F5344CB8AC3E}">
        <p14:creationId xmlns:p14="http://schemas.microsoft.com/office/powerpoint/2010/main" val="965281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9A0935-AD4C-1669-F925-3A33C80E94DC}"/>
              </a:ext>
            </a:extLst>
          </p:cNvPr>
          <p:cNvPicPr>
            <a:picLocks noChangeAspect="1"/>
          </p:cNvPicPr>
          <p:nvPr/>
        </p:nvPicPr>
        <p:blipFill>
          <a:blip r:embed="rId3"/>
          <a:stretch>
            <a:fillRect/>
          </a:stretch>
        </p:blipFill>
        <p:spPr>
          <a:xfrm>
            <a:off x="6399547" y="80318"/>
            <a:ext cx="5744552" cy="3455932"/>
          </a:xfrm>
          <a:prstGeom prst="rect">
            <a:avLst/>
          </a:prstGeom>
        </p:spPr>
      </p:pic>
      <p:sp>
        <p:nvSpPr>
          <p:cNvPr id="2" name="Title 1">
            <a:extLst>
              <a:ext uri="{FF2B5EF4-FFF2-40B4-BE49-F238E27FC236}">
                <a16:creationId xmlns:a16="http://schemas.microsoft.com/office/drawing/2014/main" id="{57AB3176-701D-400D-AD07-5EC591B16680}"/>
              </a:ext>
            </a:extLst>
          </p:cNvPr>
          <p:cNvSpPr>
            <a:spLocks noGrp="1"/>
          </p:cNvSpPr>
          <p:nvPr>
            <p:ph type="title"/>
          </p:nvPr>
        </p:nvSpPr>
        <p:spPr>
          <a:xfrm>
            <a:off x="158200" y="-67084"/>
            <a:ext cx="10972800" cy="1143000"/>
          </a:xfrm>
        </p:spPr>
        <p:txBody>
          <a:bodyPr>
            <a:normAutofit/>
          </a:bodyPr>
          <a:lstStyle/>
          <a:p>
            <a:r>
              <a:rPr lang="en-US" sz="3200" dirty="0">
                <a:latin typeface="Arial" panose="020B0604020202020204" pitchFamily="34" charset="0"/>
                <a:cs typeface="Arial" panose="020B0604020202020204" pitchFamily="34" charset="0"/>
              </a:rPr>
              <a:t>Trinité : CSAVR &amp; EPP (II)</a:t>
            </a:r>
            <a:endParaRPr lang="en-CH" sz="32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0513A897-8388-5EBF-947B-5C153AA5A20B}"/>
              </a:ext>
            </a:extLst>
          </p:cNvPr>
          <p:cNvSpPr txBox="1"/>
          <p:nvPr/>
        </p:nvSpPr>
        <p:spPr>
          <a:xfrm>
            <a:off x="283891" y="5165972"/>
            <a:ext cx="5476829" cy="923330"/>
          </a:xfrm>
          <a:prstGeom prst="rect">
            <a:avLst/>
          </a:prstGeom>
          <a:solidFill>
            <a:schemeClr val="bg1"/>
          </a:solidFill>
        </p:spPr>
        <p:txBody>
          <a:bodyPr wrap="square">
            <a:spAutoFit/>
          </a:bodyPr>
          <a:lstStyle/>
          <a:p>
            <a:pPr marL="0" marR="0" lvl="0" indent="0" algn="l" defTabSz="942289"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CSAVR correspond à une épidémie récente </a:t>
            </a:r>
            <a:r>
              <a:rPr kumimoji="0" lang="en-US" sz="18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anose="020B0600070205080204" pitchFamily="34" charset="-128"/>
                <a:cs typeface="+mn-cs"/>
              </a:rPr>
              <a:t>élevée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(et, dans l'option logistique unique, à une épidémie actuelle élevée), </a:t>
            </a:r>
            <a:b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b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EPP ne tient pas compte de la contribution de KP.</a:t>
            </a:r>
          </a:p>
        </p:txBody>
      </p:sp>
      <p:pic>
        <p:nvPicPr>
          <p:cNvPr id="5" name="Picture 4">
            <a:extLst>
              <a:ext uri="{FF2B5EF4-FFF2-40B4-BE49-F238E27FC236}">
                <a16:creationId xmlns:a16="http://schemas.microsoft.com/office/drawing/2014/main" id="{A745E6AA-AF03-F601-06B0-E5031CE518F0}"/>
              </a:ext>
            </a:extLst>
          </p:cNvPr>
          <p:cNvPicPr>
            <a:picLocks noChangeAspect="1"/>
          </p:cNvPicPr>
          <p:nvPr/>
        </p:nvPicPr>
        <p:blipFill>
          <a:blip r:embed="rId4"/>
          <a:stretch>
            <a:fillRect/>
          </a:stretch>
        </p:blipFill>
        <p:spPr>
          <a:xfrm>
            <a:off x="6151944" y="3536250"/>
            <a:ext cx="5992155" cy="3349615"/>
          </a:xfrm>
          <a:prstGeom prst="rect">
            <a:avLst/>
          </a:prstGeom>
        </p:spPr>
      </p:pic>
      <p:pic>
        <p:nvPicPr>
          <p:cNvPr id="9" name="Picture 8">
            <a:extLst>
              <a:ext uri="{FF2B5EF4-FFF2-40B4-BE49-F238E27FC236}">
                <a16:creationId xmlns:a16="http://schemas.microsoft.com/office/drawing/2014/main" id="{4A8D1090-8054-A090-5431-263A16AB6CC6}"/>
              </a:ext>
            </a:extLst>
          </p:cNvPr>
          <p:cNvPicPr>
            <a:picLocks noChangeAspect="1"/>
          </p:cNvPicPr>
          <p:nvPr/>
        </p:nvPicPr>
        <p:blipFill>
          <a:blip r:embed="rId5"/>
          <a:stretch>
            <a:fillRect/>
          </a:stretch>
        </p:blipFill>
        <p:spPr>
          <a:xfrm>
            <a:off x="47901" y="938292"/>
            <a:ext cx="5910356" cy="3542267"/>
          </a:xfrm>
          <a:prstGeom prst="rect">
            <a:avLst/>
          </a:prstGeom>
        </p:spPr>
      </p:pic>
    </p:spTree>
    <p:extLst>
      <p:ext uri="{BB962C8B-B14F-4D97-AF65-F5344CB8AC3E}">
        <p14:creationId xmlns:p14="http://schemas.microsoft.com/office/powerpoint/2010/main" val="1173236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3FB28D5-522C-2245-9E85-2166A388B88E}"/>
              </a:ext>
            </a:extLst>
          </p:cNvPr>
          <p:cNvPicPr>
            <a:picLocks noChangeAspect="1"/>
          </p:cNvPicPr>
          <p:nvPr/>
        </p:nvPicPr>
        <p:blipFill>
          <a:blip r:embed="rId3"/>
          <a:stretch>
            <a:fillRect/>
          </a:stretch>
        </p:blipFill>
        <p:spPr>
          <a:xfrm>
            <a:off x="146568" y="802044"/>
            <a:ext cx="5949432" cy="3325733"/>
          </a:xfrm>
          <a:prstGeom prst="rect">
            <a:avLst/>
          </a:prstGeom>
        </p:spPr>
      </p:pic>
      <p:sp>
        <p:nvSpPr>
          <p:cNvPr id="2" name="Title 1">
            <a:extLst>
              <a:ext uri="{FF2B5EF4-FFF2-40B4-BE49-F238E27FC236}">
                <a16:creationId xmlns:a16="http://schemas.microsoft.com/office/drawing/2014/main" id="{57AB3176-701D-400D-AD07-5EC591B16680}"/>
              </a:ext>
            </a:extLst>
          </p:cNvPr>
          <p:cNvSpPr>
            <a:spLocks noGrp="1"/>
          </p:cNvSpPr>
          <p:nvPr>
            <p:ph type="title"/>
          </p:nvPr>
        </p:nvSpPr>
        <p:spPr>
          <a:xfrm>
            <a:off x="419100" y="274638"/>
            <a:ext cx="11163300" cy="527406"/>
          </a:xfrm>
        </p:spPr>
        <p:txBody>
          <a:bodyPr>
            <a:normAutofit fontScale="90000"/>
          </a:bodyPr>
          <a:lstStyle/>
          <a:p>
            <a:r>
              <a:rPr lang="en-US" sz="3600" dirty="0">
                <a:latin typeface="Arial" panose="020B0604020202020204" pitchFamily="34" charset="0"/>
                <a:cs typeface="Arial" panose="020B0604020202020204" pitchFamily="34" charset="0"/>
              </a:rPr>
              <a:t>Pérou : CSAVR &amp; EPP (I)</a:t>
            </a:r>
            <a:endParaRPr lang="en-CH" sz="36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0513A897-8388-5EBF-947B-5C153AA5A20B}"/>
              </a:ext>
            </a:extLst>
          </p:cNvPr>
          <p:cNvSpPr txBox="1"/>
          <p:nvPr/>
        </p:nvSpPr>
        <p:spPr>
          <a:xfrm>
            <a:off x="5219701" y="274639"/>
            <a:ext cx="6362700" cy="1200329"/>
          </a:xfrm>
          <a:prstGeom prst="rect">
            <a:avLst/>
          </a:prstGeom>
          <a:noFill/>
        </p:spPr>
        <p:txBody>
          <a:bodyPr wrap="square">
            <a:spAutoFit/>
          </a:bodyPr>
          <a:lstStyle/>
          <a:p>
            <a:pPr marL="0" marR="0" lvl="0" indent="0" algn="l" defTabSz="942289"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Ajusté aux décès dus au sida (avec ou sans ajustement pour les causes mal classées), CSAVR produit une épidémie plus tardive, </a:t>
            </a:r>
            <a:b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b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mais plus élevée que l'</a:t>
            </a:r>
            <a:r>
              <a:rPr kumimoji="0" lang="en-US" sz="18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panose="020B0600070205080204" pitchFamily="34" charset="-128"/>
                <a:cs typeface="+mn-cs"/>
              </a:rPr>
              <a:t>EPP.</a:t>
            </a:r>
          </a:p>
          <a:p>
            <a:pPr marL="0" marR="0" lvl="0" indent="0" algn="l" defTabSz="942289"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panose="020B0600070205080204" pitchFamily="34" charset="-128"/>
              <a:cs typeface="+mn-cs"/>
            </a:endParaRPr>
          </a:p>
        </p:txBody>
      </p:sp>
      <p:pic>
        <p:nvPicPr>
          <p:cNvPr id="9" name="Picture 8">
            <a:extLst>
              <a:ext uri="{FF2B5EF4-FFF2-40B4-BE49-F238E27FC236}">
                <a16:creationId xmlns:a16="http://schemas.microsoft.com/office/drawing/2014/main" id="{CB123B8D-3DA0-1F0B-24F1-84ECDF68395E}"/>
              </a:ext>
            </a:extLst>
          </p:cNvPr>
          <p:cNvPicPr>
            <a:picLocks noChangeAspect="1"/>
          </p:cNvPicPr>
          <p:nvPr/>
        </p:nvPicPr>
        <p:blipFill>
          <a:blip r:embed="rId4"/>
          <a:stretch>
            <a:fillRect/>
          </a:stretch>
        </p:blipFill>
        <p:spPr>
          <a:xfrm>
            <a:off x="6825782" y="1199144"/>
            <a:ext cx="5042289" cy="2818639"/>
          </a:xfrm>
          <a:prstGeom prst="rect">
            <a:avLst/>
          </a:prstGeom>
        </p:spPr>
      </p:pic>
      <p:pic>
        <p:nvPicPr>
          <p:cNvPr id="13" name="Picture 12">
            <a:extLst>
              <a:ext uri="{FF2B5EF4-FFF2-40B4-BE49-F238E27FC236}">
                <a16:creationId xmlns:a16="http://schemas.microsoft.com/office/drawing/2014/main" id="{356EF928-D6CF-B246-991F-59D3C40E5CBD}"/>
              </a:ext>
            </a:extLst>
          </p:cNvPr>
          <p:cNvPicPr>
            <a:picLocks noChangeAspect="1"/>
          </p:cNvPicPr>
          <p:nvPr/>
        </p:nvPicPr>
        <p:blipFill>
          <a:blip r:embed="rId5"/>
          <a:stretch>
            <a:fillRect/>
          </a:stretch>
        </p:blipFill>
        <p:spPr>
          <a:xfrm>
            <a:off x="210967" y="4039360"/>
            <a:ext cx="5008733" cy="2799882"/>
          </a:xfrm>
          <a:prstGeom prst="rect">
            <a:avLst/>
          </a:prstGeom>
        </p:spPr>
      </p:pic>
      <p:pic>
        <p:nvPicPr>
          <p:cNvPr id="15" name="Picture 14">
            <a:extLst>
              <a:ext uri="{FF2B5EF4-FFF2-40B4-BE49-F238E27FC236}">
                <a16:creationId xmlns:a16="http://schemas.microsoft.com/office/drawing/2014/main" id="{39DCC720-4798-EB3C-826B-3B9AC79885D0}"/>
              </a:ext>
            </a:extLst>
          </p:cNvPr>
          <p:cNvPicPr>
            <a:picLocks noChangeAspect="1"/>
          </p:cNvPicPr>
          <p:nvPr/>
        </p:nvPicPr>
        <p:blipFill>
          <a:blip r:embed="rId6"/>
          <a:stretch>
            <a:fillRect/>
          </a:stretch>
        </p:blipFill>
        <p:spPr>
          <a:xfrm>
            <a:off x="6938744" y="4039360"/>
            <a:ext cx="5042289" cy="2818640"/>
          </a:xfrm>
          <a:prstGeom prst="rect">
            <a:avLst/>
          </a:prstGeom>
        </p:spPr>
      </p:pic>
    </p:spTree>
    <p:extLst>
      <p:ext uri="{BB962C8B-B14F-4D97-AF65-F5344CB8AC3E}">
        <p14:creationId xmlns:p14="http://schemas.microsoft.com/office/powerpoint/2010/main" val="3071123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p:nvPr>
        </p:nvSpPr>
        <p:spPr>
          <a:xfrm>
            <a:off x="419100" y="274638"/>
            <a:ext cx="11163300" cy="527406"/>
          </a:xfrm>
        </p:spPr>
        <p:txBody>
          <a:bodyPr>
            <a:normAutofit fontScale="90000"/>
          </a:bodyPr>
          <a:lstStyle/>
          <a:p>
            <a:r>
              <a:rPr lang="en-US" sz="3600" dirty="0">
                <a:latin typeface="Arial" panose="020B0604020202020204" pitchFamily="34" charset="0"/>
                <a:cs typeface="Arial" panose="020B0604020202020204" pitchFamily="34" charset="0"/>
              </a:rPr>
              <a:t>Pérou : CSAVR &amp; EPP (II)</a:t>
            </a:r>
            <a:endParaRPr lang="en-CH" sz="36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0513A897-8388-5EBF-947B-5C153AA5A20B}"/>
              </a:ext>
            </a:extLst>
          </p:cNvPr>
          <p:cNvSpPr txBox="1"/>
          <p:nvPr/>
        </p:nvSpPr>
        <p:spPr>
          <a:xfrm>
            <a:off x="341821" y="954510"/>
            <a:ext cx="6689396" cy="1754326"/>
          </a:xfrm>
          <a:prstGeom prst="rect">
            <a:avLst/>
          </a:prstGeom>
          <a:noFill/>
        </p:spPr>
        <p:txBody>
          <a:bodyPr wrap="square">
            <a:spAutoFit/>
          </a:bodyPr>
          <a:lstStyle/>
          <a:p>
            <a:pPr marL="0" marR="0" lvl="0" indent="0" algn="l" defTabSz="942289"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L'EPP semble plus cohérent avec les données de prévalence de la surveillance, tant pour les CPN que pour les PK : stabilisation après une augmentation rapide au début.</a:t>
            </a:r>
            <a:b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b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 mais CSAVR correspond mieux aux rapports sur le SIDA et les décès !</a:t>
            </a:r>
          </a:p>
          <a:p>
            <a:pPr marL="0" marR="0" lvl="0" indent="0" algn="l" defTabSz="942289"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285750" marR="0" lvl="0" indent="-285750" algn="l" defTabSz="942289"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La surveillance précoce a-t-elle suréchantillonné les sites à forte prévalence ?</a:t>
            </a:r>
          </a:p>
          <a:p>
            <a:pPr marL="285750" marR="0" lvl="0" indent="-285750" algn="l" defTabSz="942289"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Le sida et les décès dus au sida ont-ils été sous-déclarés au cours des premières années ?</a:t>
            </a:r>
          </a:p>
        </p:txBody>
      </p:sp>
      <p:pic>
        <p:nvPicPr>
          <p:cNvPr id="4" name="Picture 3">
            <a:extLst>
              <a:ext uri="{FF2B5EF4-FFF2-40B4-BE49-F238E27FC236}">
                <a16:creationId xmlns:a16="http://schemas.microsoft.com/office/drawing/2014/main" id="{C27F1FFC-0801-D520-9A43-DEE0C775B6C8}"/>
              </a:ext>
            </a:extLst>
          </p:cNvPr>
          <p:cNvPicPr>
            <a:picLocks noChangeAspect="1"/>
          </p:cNvPicPr>
          <p:nvPr/>
        </p:nvPicPr>
        <p:blipFill>
          <a:blip r:embed="rId3"/>
          <a:stretch>
            <a:fillRect/>
          </a:stretch>
        </p:blipFill>
        <p:spPr>
          <a:xfrm>
            <a:off x="6953939" y="3429000"/>
            <a:ext cx="5116893" cy="3406140"/>
          </a:xfrm>
          <a:prstGeom prst="rect">
            <a:avLst/>
          </a:prstGeom>
        </p:spPr>
      </p:pic>
      <p:pic>
        <p:nvPicPr>
          <p:cNvPr id="8" name="Picture 7">
            <a:extLst>
              <a:ext uri="{FF2B5EF4-FFF2-40B4-BE49-F238E27FC236}">
                <a16:creationId xmlns:a16="http://schemas.microsoft.com/office/drawing/2014/main" id="{A4E709E1-6970-F438-55AB-C470B1307CAF}"/>
              </a:ext>
            </a:extLst>
          </p:cNvPr>
          <p:cNvPicPr>
            <a:picLocks noChangeAspect="1"/>
          </p:cNvPicPr>
          <p:nvPr/>
        </p:nvPicPr>
        <p:blipFill>
          <a:blip r:embed="rId4"/>
          <a:stretch>
            <a:fillRect/>
          </a:stretch>
        </p:blipFill>
        <p:spPr>
          <a:xfrm>
            <a:off x="7108494" y="-97429"/>
            <a:ext cx="5188612" cy="3621291"/>
          </a:xfrm>
          <a:prstGeom prst="rect">
            <a:avLst/>
          </a:prstGeom>
        </p:spPr>
      </p:pic>
      <p:pic>
        <p:nvPicPr>
          <p:cNvPr id="3" name="Picture 2">
            <a:extLst>
              <a:ext uri="{FF2B5EF4-FFF2-40B4-BE49-F238E27FC236}">
                <a16:creationId xmlns:a16="http://schemas.microsoft.com/office/drawing/2014/main" id="{55B975A6-EBB7-50DE-1449-1CE37901213F}"/>
              </a:ext>
            </a:extLst>
          </p:cNvPr>
          <p:cNvPicPr>
            <a:picLocks noChangeAspect="1"/>
          </p:cNvPicPr>
          <p:nvPr/>
        </p:nvPicPr>
        <p:blipFill>
          <a:blip r:embed="rId5"/>
          <a:stretch>
            <a:fillRect/>
          </a:stretch>
        </p:blipFill>
        <p:spPr>
          <a:xfrm>
            <a:off x="419099" y="2861303"/>
            <a:ext cx="6308565" cy="3973837"/>
          </a:xfrm>
          <a:prstGeom prst="rect">
            <a:avLst/>
          </a:prstGeom>
        </p:spPr>
      </p:pic>
    </p:spTree>
    <p:extLst>
      <p:ext uri="{BB962C8B-B14F-4D97-AF65-F5344CB8AC3E}">
        <p14:creationId xmlns:p14="http://schemas.microsoft.com/office/powerpoint/2010/main" val="2313677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p:nvPr>
        </p:nvSpPr>
        <p:spPr>
          <a:xfrm>
            <a:off x="419100" y="207132"/>
            <a:ext cx="11452860" cy="707887"/>
          </a:xfrm>
        </p:spPr>
        <p:txBody>
          <a:bodyPr>
            <a:normAutofit/>
          </a:bodyPr>
          <a:lstStyle/>
          <a:p>
            <a:r>
              <a:rPr lang="en-US" sz="3200" dirty="0">
                <a:latin typeface="Arial" panose="020B0604020202020204" pitchFamily="34" charset="0"/>
                <a:cs typeface="Arial" panose="020B0604020202020204" pitchFamily="34" charset="0"/>
              </a:rPr>
              <a:t>CSAVR fit, Pérou, décès avec/sans ajustement</a:t>
            </a:r>
            <a:endParaRPr lang="en-CH" sz="32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F775AA5C-D77C-60A5-5041-98E0700531E6}"/>
              </a:ext>
            </a:extLst>
          </p:cNvPr>
          <p:cNvSpPr txBox="1"/>
          <p:nvPr/>
        </p:nvSpPr>
        <p:spPr>
          <a:xfrm>
            <a:off x="419100" y="1349829"/>
            <a:ext cx="11772900" cy="1477328"/>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CH"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15" name="TextBox 14">
            <a:extLst>
              <a:ext uri="{FF2B5EF4-FFF2-40B4-BE49-F238E27FC236}">
                <a16:creationId xmlns:a16="http://schemas.microsoft.com/office/drawing/2014/main" id="{F7DA3186-A50A-B266-C7B2-9F5A00EEF21F}"/>
              </a:ext>
            </a:extLst>
          </p:cNvPr>
          <p:cNvSpPr txBox="1"/>
          <p:nvPr/>
        </p:nvSpPr>
        <p:spPr>
          <a:xfrm>
            <a:off x="587501" y="988173"/>
            <a:ext cx="10577803" cy="369332"/>
          </a:xfrm>
          <a:prstGeom prst="rect">
            <a:avLst/>
          </a:prstGeom>
          <a:noFill/>
        </p:spPr>
        <p:txBody>
          <a:bodyPr wrap="square">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Décès enregistrés Décès corrigés des erreurs de classification, GBD 2020</a:t>
            </a:r>
            <a:endParaRPr kumimoji="0" lang="en-CH"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pic>
        <p:nvPicPr>
          <p:cNvPr id="4" name="Picture 3">
            <a:extLst>
              <a:ext uri="{FF2B5EF4-FFF2-40B4-BE49-F238E27FC236}">
                <a16:creationId xmlns:a16="http://schemas.microsoft.com/office/drawing/2014/main" id="{856F228E-3D9F-1F90-EBCE-0C8D354AB671}"/>
              </a:ext>
            </a:extLst>
          </p:cNvPr>
          <p:cNvPicPr>
            <a:picLocks noChangeAspect="1"/>
          </p:cNvPicPr>
          <p:nvPr/>
        </p:nvPicPr>
        <p:blipFill>
          <a:blip r:embed="rId3"/>
          <a:stretch>
            <a:fillRect/>
          </a:stretch>
        </p:blipFill>
        <p:spPr>
          <a:xfrm>
            <a:off x="0" y="1349829"/>
            <a:ext cx="5948070" cy="3576267"/>
          </a:xfrm>
          <a:prstGeom prst="rect">
            <a:avLst/>
          </a:prstGeom>
        </p:spPr>
      </p:pic>
      <p:pic>
        <p:nvPicPr>
          <p:cNvPr id="5" name="Picture 4">
            <a:extLst>
              <a:ext uri="{FF2B5EF4-FFF2-40B4-BE49-F238E27FC236}">
                <a16:creationId xmlns:a16="http://schemas.microsoft.com/office/drawing/2014/main" id="{6A7FD2F9-134B-9A12-5156-B88859BA5865}"/>
              </a:ext>
            </a:extLst>
          </p:cNvPr>
          <p:cNvPicPr>
            <a:picLocks noChangeAspect="1"/>
          </p:cNvPicPr>
          <p:nvPr/>
        </p:nvPicPr>
        <p:blipFill>
          <a:blip r:embed="rId4"/>
          <a:stretch>
            <a:fillRect/>
          </a:stretch>
        </p:blipFill>
        <p:spPr>
          <a:xfrm>
            <a:off x="5932673" y="1349829"/>
            <a:ext cx="6216161" cy="3474834"/>
          </a:xfrm>
          <a:prstGeom prst="rect">
            <a:avLst/>
          </a:prstGeom>
        </p:spPr>
      </p:pic>
      <p:sp>
        <p:nvSpPr>
          <p:cNvPr id="7" name="TextBox 6">
            <a:extLst>
              <a:ext uri="{FF2B5EF4-FFF2-40B4-BE49-F238E27FC236}">
                <a16:creationId xmlns:a16="http://schemas.microsoft.com/office/drawing/2014/main" id="{1057FB7B-42FC-855C-9CB3-E21E6570DD24}"/>
              </a:ext>
            </a:extLst>
          </p:cNvPr>
          <p:cNvSpPr txBox="1"/>
          <p:nvPr/>
        </p:nvSpPr>
        <p:spPr>
          <a:xfrm>
            <a:off x="587501" y="5408162"/>
            <a:ext cx="10787743" cy="646331"/>
          </a:xfrm>
          <a:prstGeom prst="rect">
            <a:avLst/>
          </a:prstGeom>
          <a:noFill/>
        </p:spPr>
        <p:txBody>
          <a:bodyPr wrap="square">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Sous-déclaration dans les RV (certificats de décès) : environ 50 % avant 2017 ; </a:t>
            </a:r>
            <a:b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b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depuis 2017-2018 avec la mise en place du système SINADEF en ligne, environ 30%.</a:t>
            </a:r>
            <a:endParaRPr kumimoji="0" lang="en-CH"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846412887"/>
      </p:ext>
    </p:extLst>
  </p:cSld>
  <p:clrMapOvr>
    <a:masterClrMapping/>
  </p:clrMapOvr>
</p:sld>
</file>

<file path=ppt/theme/theme1.xml><?xml version="1.0" encoding="utf-8"?>
<a:theme xmlns:a="http://schemas.openxmlformats.org/drawingml/2006/main" name="2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17" ma:contentTypeDescription="Create a new document." ma:contentTypeScope="" ma:versionID="8482625136bccad5fea5e68a871e4699">
  <xsd:schema xmlns:xsd="http://www.w3.org/2001/XMLSchema" xmlns:xs="http://www.w3.org/2001/XMLSchema" xmlns:p="http://schemas.microsoft.com/office/2006/metadata/properties" xmlns:ns2="288ef829-98c5-46d1-83dc-c2ef7c814da2" xmlns:ns3="2ddeef39-65d3-4660-94f2-f063f949c57e" targetNamespace="http://schemas.microsoft.com/office/2006/metadata/properties" ma:root="true" ma:fieldsID="99cee5fdab9c537e456a0b77a5796a97" ns2:_="" ns3:_="">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15D504-5294-4FE5-B822-2180C736FB7B}">
  <ds:schemaRefs>
    <ds:schemaRef ds:uri="http://schemas.microsoft.com/office/2006/metadata/properties"/>
    <ds:schemaRef ds:uri="http://schemas.microsoft.com/office/infopath/2007/PartnerControls"/>
    <ds:schemaRef ds:uri="288ef829-98c5-46d1-83dc-c2ef7c814da2"/>
    <ds:schemaRef ds:uri="2ddeef39-65d3-4660-94f2-f063f949c57e"/>
  </ds:schemaRefs>
</ds:datastoreItem>
</file>

<file path=customXml/itemProps2.xml><?xml version="1.0" encoding="utf-8"?>
<ds:datastoreItem xmlns:ds="http://schemas.openxmlformats.org/officeDocument/2006/customXml" ds:itemID="{733B8385-5F05-4985-8DA5-B0C6DD5D46A2}">
  <ds:schemaRefs>
    <ds:schemaRef ds:uri="http://schemas.microsoft.com/sharepoint/v3/contenttype/forms"/>
  </ds:schemaRefs>
</ds:datastoreItem>
</file>

<file path=customXml/itemProps3.xml><?xml version="1.0" encoding="utf-8"?>
<ds:datastoreItem xmlns:ds="http://schemas.openxmlformats.org/officeDocument/2006/customXml" ds:itemID="{8E237F60-B437-41CB-B625-9ABBE76203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8ef829-98c5-46d1-83dc-c2ef7c814da2"/>
    <ds:schemaRef ds:uri="2ddeef39-65d3-4660-94f2-f063f949c5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TM03457475[[fn=Frame]]</Template>
  <TotalTime>1469</TotalTime>
  <Words>3023</Words>
  <Application>Microsoft Office PowerPoint</Application>
  <PresentationFormat>Widescreen</PresentationFormat>
  <Paragraphs>308</Paragraphs>
  <Slides>21</Slides>
  <Notes>21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21</vt:i4>
      </vt:variant>
    </vt:vector>
  </HeadingPairs>
  <TitlesOfParts>
    <vt:vector size="26" baseType="lpstr">
      <vt:lpstr>Arial</vt:lpstr>
      <vt:lpstr>Calibri</vt:lpstr>
      <vt:lpstr>2_Custom Design</vt:lpstr>
      <vt:lpstr>1_Custom Design</vt:lpstr>
      <vt:lpstr>Custom Design</vt:lpstr>
      <vt:lpstr>PowerPoint Presentation</vt:lpstr>
      <vt:lpstr>Triangulation des modèles : justification</vt:lpstr>
      <vt:lpstr>PowerPoint Presentation</vt:lpstr>
      <vt:lpstr>Triangulations effectuées en 2022</vt:lpstr>
      <vt:lpstr>Trinité : CSAVR &amp; EPP (I)</vt:lpstr>
      <vt:lpstr>Trinité : CSAVR &amp; EPP (II)</vt:lpstr>
      <vt:lpstr>Pérou : CSAVR &amp; EPP (I)</vt:lpstr>
      <vt:lpstr>Pérou : CSAVR &amp; EPP (II)</vt:lpstr>
      <vt:lpstr>CSAVR fit, Pérou, décès avec/sans ajustement</vt:lpstr>
      <vt:lpstr>Jamaïque : CSAVR &amp; EPP (I)</vt:lpstr>
      <vt:lpstr>Jamaïque : CSAVR &amp; EPP (II)</vt:lpstr>
      <vt:lpstr>Maroc : CSAVR &amp; EPP (I)</vt:lpstr>
      <vt:lpstr>Maroc : CSAVR &amp; EPP (II)</vt:lpstr>
      <vt:lpstr>Maroc : CSAVR fit</vt:lpstr>
      <vt:lpstr>Interprétation</vt:lpstr>
      <vt:lpstr>Critères de sélection de l'EPP ou de la CSAVR</vt:lpstr>
      <vt:lpstr>PowerPoint Presentation</vt:lpstr>
      <vt:lpstr>Choix du modèle recommandé pour 2023</vt:lpstr>
      <vt:lpstr>PowerPoint Presentation</vt:lpstr>
      <vt:lpstr>PowerPoint Presentation</vt:lpstr>
      <vt:lpstr>Comment exécuter et comparer 2 modèles dans Spectrum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MAHY, Mary</dc:creator>
  <cp:keywords>, docId:8F5D80E50064C8D5D0EB2D2A4F0A5341</cp:keywords>
  <cp:lastModifiedBy>RWODZI, Desire Tarwireyi</cp:lastModifiedBy>
  <cp:revision>33</cp:revision>
  <dcterms:created xsi:type="dcterms:W3CDTF">2020-10-27T09:55:01Z</dcterms:created>
  <dcterms:modified xsi:type="dcterms:W3CDTF">2023-12-01T09:38:40Z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ies>
</file>