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4"/>
    <p:sldMasterId id="2147483852" r:id="rId5"/>
  </p:sldMasterIdLst>
  <p:notesMasterIdLst>
    <p:notesMasterId r:id="rId42"/>
  </p:notesMasterIdLst>
  <p:sldIdLst>
    <p:sldId id="256" r:id="rId6"/>
    <p:sldId id="257" r:id="rId7"/>
    <p:sldId id="258" r:id="rId8"/>
    <p:sldId id="415" r:id="rId9"/>
    <p:sldId id="416" r:id="rId10"/>
    <p:sldId id="417" r:id="rId11"/>
    <p:sldId id="418" r:id="rId12"/>
    <p:sldId id="425" r:id="rId13"/>
    <p:sldId id="423" r:id="rId14"/>
    <p:sldId id="424" r:id="rId15"/>
    <p:sldId id="287" r:id="rId16"/>
    <p:sldId id="420" r:id="rId17"/>
    <p:sldId id="421" r:id="rId18"/>
    <p:sldId id="280" r:id="rId19"/>
    <p:sldId id="285" r:id="rId20"/>
    <p:sldId id="281" r:id="rId21"/>
    <p:sldId id="286" r:id="rId22"/>
    <p:sldId id="282" r:id="rId23"/>
    <p:sldId id="422" r:id="rId24"/>
    <p:sldId id="283" r:id="rId25"/>
    <p:sldId id="284" r:id="rId26"/>
    <p:sldId id="277" r:id="rId27"/>
    <p:sldId id="419" r:id="rId28"/>
    <p:sldId id="266" r:id="rId29"/>
    <p:sldId id="267" r:id="rId30"/>
    <p:sldId id="268" r:id="rId31"/>
    <p:sldId id="269" r:id="rId32"/>
    <p:sldId id="270" r:id="rId33"/>
    <p:sldId id="278" r:id="rId34"/>
    <p:sldId id="279" r:id="rId35"/>
    <p:sldId id="271" r:id="rId36"/>
    <p:sldId id="272" r:id="rId37"/>
    <p:sldId id="273" r:id="rId38"/>
    <p:sldId id="274" r:id="rId39"/>
    <p:sldId id="275" r:id="rId40"/>
    <p:sldId id="276"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46476C-A0F9-495A-B26C-614ED70EBF73}" v="5" dt="2023-01-24T19:08:13.1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15" autoAdjust="0"/>
    <p:restoredTop sz="94660"/>
  </p:normalViewPr>
  <p:slideViewPr>
    <p:cSldViewPr snapToGrid="0">
      <p:cViewPr varScale="1">
        <p:scale>
          <a:sx n="67" d="100"/>
          <a:sy n="67" d="100"/>
        </p:scale>
        <p:origin x="768" y="44"/>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144" d="100"/>
          <a:sy n="144" d="100"/>
        </p:scale>
        <p:origin x="240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87F786-A216-48D5-BA3A-DCA333BE2A2B}"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214FA0E7-0DCC-4A16-9F4F-4F313C4C6ECC}">
      <dgm:prSet phldrT="[Text]"/>
      <dgm:spPr/>
      <dgm:t>
        <a:bodyPr/>
        <a:lstStyle/>
        <a:p>
          <a:r>
            <a:rPr lang="en-US" b="1">
              <a:solidFill>
                <a:schemeClr val="tx1"/>
              </a:solidFill>
            </a:rPr>
            <a:t>Spectre</a:t>
          </a:r>
        </a:p>
      </dgm:t>
    </dgm:pt>
    <dgm:pt modelId="{70E49536-7C54-4F5B-9D98-CDD2AD4CEC70}" type="parTrans" cxnId="{1ABFD09B-139C-4836-8C75-E7E40247ADEC}">
      <dgm:prSet/>
      <dgm:spPr/>
      <dgm:t>
        <a:bodyPr/>
        <a:lstStyle/>
        <a:p>
          <a:endParaRPr lang="en-US"/>
        </a:p>
      </dgm:t>
    </dgm:pt>
    <dgm:pt modelId="{3BE8C457-75B8-4224-A45C-4D7DE180E5D1}" type="sibTrans" cxnId="{1ABFD09B-139C-4836-8C75-E7E40247ADEC}">
      <dgm:prSet/>
      <dgm:spPr/>
      <dgm:t>
        <a:bodyPr/>
        <a:lstStyle/>
        <a:p>
          <a:endParaRPr lang="en-US"/>
        </a:p>
      </dgm:t>
    </dgm:pt>
    <dgm:pt modelId="{B45CCB9E-2A45-4A66-A120-630CDB3F220D}">
      <dgm:prSet phldrT="[Text]"/>
      <dgm:spPr/>
      <dgm:t>
        <a:bodyPr/>
        <a:lstStyle/>
        <a:p>
          <a:r>
            <a:rPr lang="en-US"/>
            <a:t>Couverture ART</a:t>
          </a:r>
        </a:p>
      </dgm:t>
    </dgm:pt>
    <dgm:pt modelId="{DE8EF77E-9AF4-43FD-803B-A8DF465AEEE5}" type="parTrans" cxnId="{D5F9145D-412F-4FCE-8C90-0B5BD28CB989}">
      <dgm:prSet/>
      <dgm:spPr/>
      <dgm:t>
        <a:bodyPr/>
        <a:lstStyle/>
        <a:p>
          <a:endParaRPr lang="en-US"/>
        </a:p>
      </dgm:t>
    </dgm:pt>
    <dgm:pt modelId="{C15EE62C-7E0F-4AE9-A52E-59581FA18F77}" type="sibTrans" cxnId="{D5F9145D-412F-4FCE-8C90-0B5BD28CB989}">
      <dgm:prSet/>
      <dgm:spPr/>
      <dgm:t>
        <a:bodyPr/>
        <a:lstStyle/>
        <a:p>
          <a:endParaRPr lang="en-US"/>
        </a:p>
      </dgm:t>
    </dgm:pt>
    <dgm:pt modelId="{41F3350B-E0F4-4B49-AE98-B58B312DBC5F}">
      <dgm:prSet phldrT="[Text]"/>
      <dgm:spPr/>
      <dgm:t>
        <a:bodyPr/>
        <a:lstStyle/>
        <a:p>
          <a:r>
            <a:rPr lang="en-US" b="1">
              <a:solidFill>
                <a:schemeClr val="tx1"/>
              </a:solidFill>
            </a:rPr>
            <a:t>Enquête</a:t>
          </a:r>
        </a:p>
      </dgm:t>
    </dgm:pt>
    <dgm:pt modelId="{9210955B-F0E6-4E1C-8FB4-ADE433EA2EE4}" type="parTrans" cxnId="{F065EAB8-8756-428E-89AC-7F7E44D6931A}">
      <dgm:prSet/>
      <dgm:spPr/>
      <dgm:t>
        <a:bodyPr/>
        <a:lstStyle/>
        <a:p>
          <a:endParaRPr lang="en-US"/>
        </a:p>
      </dgm:t>
    </dgm:pt>
    <dgm:pt modelId="{1109E887-40E3-489E-8B28-96983BD0C720}" type="sibTrans" cxnId="{F065EAB8-8756-428E-89AC-7F7E44D6931A}">
      <dgm:prSet/>
      <dgm:spPr/>
      <dgm:t>
        <a:bodyPr/>
        <a:lstStyle/>
        <a:p>
          <a:endParaRPr lang="en-US"/>
        </a:p>
      </dgm:t>
    </dgm:pt>
    <dgm:pt modelId="{7755BA25-3826-4220-821E-3FCC0AF324E1}">
      <dgm:prSet phldrT="[Text]"/>
      <dgm:spPr/>
      <dgm:t>
        <a:bodyPr/>
        <a:lstStyle/>
        <a:p>
          <a:r>
            <a:rPr lang="en-US" dirty="0"/>
            <a:t>Personnes ayant déjà été testées parmi les PVVIH, par âge</a:t>
          </a:r>
        </a:p>
      </dgm:t>
    </dgm:pt>
    <dgm:pt modelId="{FD36615C-FCD3-4EA7-B5D0-8A1CB9274AFD}" type="parTrans" cxnId="{1C9567D0-6760-4F8E-A444-6873C6F9E6F2}">
      <dgm:prSet/>
      <dgm:spPr/>
      <dgm:t>
        <a:bodyPr/>
        <a:lstStyle/>
        <a:p>
          <a:endParaRPr lang="en-US"/>
        </a:p>
      </dgm:t>
    </dgm:pt>
    <dgm:pt modelId="{6CD126FC-2322-4635-A9EC-E28E5C4861EF}" type="sibTrans" cxnId="{1C9567D0-6760-4F8E-A444-6873C6F9E6F2}">
      <dgm:prSet/>
      <dgm:spPr/>
      <dgm:t>
        <a:bodyPr/>
        <a:lstStyle/>
        <a:p>
          <a:endParaRPr lang="en-US"/>
        </a:p>
      </dgm:t>
    </dgm:pt>
    <dgm:pt modelId="{15770674-0DE1-439D-8F49-9B899E3C2BAB}">
      <dgm:prSet/>
      <dgm:spPr/>
      <dgm:t>
        <a:bodyPr/>
        <a:lstStyle/>
        <a:p>
          <a:r>
            <a:rPr lang="en-US" b="1" dirty="0">
              <a:solidFill>
                <a:schemeClr val="tx1"/>
              </a:solidFill>
            </a:rPr>
            <a:t>Données du programme </a:t>
          </a:r>
        </a:p>
      </dgm:t>
    </dgm:pt>
    <dgm:pt modelId="{2AA397B2-68E0-4390-9A3A-8CDB1DAB20D2}" type="parTrans" cxnId="{C2E51E1A-A5FA-47F3-B0B2-ABF614D06263}">
      <dgm:prSet/>
      <dgm:spPr/>
      <dgm:t>
        <a:bodyPr/>
        <a:lstStyle/>
        <a:p>
          <a:endParaRPr lang="en-US"/>
        </a:p>
      </dgm:t>
    </dgm:pt>
    <dgm:pt modelId="{5D332BAD-4D46-485A-8F12-0BE3E98B30CD}" type="sibTrans" cxnId="{C2E51E1A-A5FA-47F3-B0B2-ABF614D06263}">
      <dgm:prSet/>
      <dgm:spPr/>
      <dgm:t>
        <a:bodyPr/>
        <a:lstStyle/>
        <a:p>
          <a:endParaRPr lang="en-US"/>
        </a:p>
      </dgm:t>
    </dgm:pt>
    <dgm:pt modelId="{C1E0902F-4453-4C7E-9451-731C2F483349}">
      <dgm:prSet/>
      <dgm:spPr/>
      <dgm:t>
        <a:bodyPr/>
        <a:lstStyle/>
        <a:p>
          <a:r>
            <a:rPr lang="en-US" dirty="0"/>
            <a:t>Tests VIH administrés (15+)</a:t>
          </a:r>
        </a:p>
      </dgm:t>
    </dgm:pt>
    <dgm:pt modelId="{1A8516EB-588D-4A20-8E1D-E334951CFC62}" type="parTrans" cxnId="{BC4BF782-02B2-4ABE-BBF4-22FD35A4E46E}">
      <dgm:prSet/>
      <dgm:spPr/>
      <dgm:t>
        <a:bodyPr/>
        <a:lstStyle/>
        <a:p>
          <a:endParaRPr lang="en-US"/>
        </a:p>
      </dgm:t>
    </dgm:pt>
    <dgm:pt modelId="{82E2E8F6-4D39-405E-9EEC-5C47A93AC6CC}" type="sibTrans" cxnId="{BC4BF782-02B2-4ABE-BBF4-22FD35A4E46E}">
      <dgm:prSet/>
      <dgm:spPr/>
      <dgm:t>
        <a:bodyPr/>
        <a:lstStyle/>
        <a:p>
          <a:endParaRPr lang="en-US"/>
        </a:p>
      </dgm:t>
    </dgm:pt>
    <dgm:pt modelId="{B2742ECD-7514-4348-B253-BDD0F2F7852E}">
      <dgm:prSet phldrT="[Text]"/>
      <dgm:spPr/>
      <dgm:t>
        <a:bodyPr/>
        <a:lstStyle/>
        <a:p>
          <a:r>
            <a:rPr lang="en-US" dirty="0"/>
            <a:t>Incidence du VIH</a:t>
          </a:r>
        </a:p>
      </dgm:t>
    </dgm:pt>
    <dgm:pt modelId="{5692A023-D600-4D12-BF14-23AD786879D9}" type="parTrans" cxnId="{239C065A-31B5-4F0F-99D0-E91BC95727D7}">
      <dgm:prSet/>
      <dgm:spPr/>
      <dgm:t>
        <a:bodyPr/>
        <a:lstStyle/>
        <a:p>
          <a:endParaRPr lang="en-GB"/>
        </a:p>
      </dgm:t>
    </dgm:pt>
    <dgm:pt modelId="{DF5A0C5A-7B65-49D7-98AA-9F445295AC60}" type="sibTrans" cxnId="{239C065A-31B5-4F0F-99D0-E91BC95727D7}">
      <dgm:prSet/>
      <dgm:spPr/>
      <dgm:t>
        <a:bodyPr/>
        <a:lstStyle/>
        <a:p>
          <a:endParaRPr lang="en-GB"/>
        </a:p>
      </dgm:t>
    </dgm:pt>
    <dgm:pt modelId="{28A38696-8D81-4ADE-8CC4-2B6BDB479397}">
      <dgm:prSet phldrT="[Text]"/>
      <dgm:spPr/>
      <dgm:t>
        <a:bodyPr/>
        <a:lstStyle/>
        <a:p>
          <a:r>
            <a:rPr lang="en-US"/>
            <a:t>Prévalence du VIH</a:t>
          </a:r>
        </a:p>
      </dgm:t>
    </dgm:pt>
    <dgm:pt modelId="{A2ADB9B5-71F2-4005-89AC-9AE0562FA2EC}" type="parTrans" cxnId="{00A0CB1A-68C2-4099-8655-809DE3B46892}">
      <dgm:prSet/>
      <dgm:spPr/>
      <dgm:t>
        <a:bodyPr/>
        <a:lstStyle/>
        <a:p>
          <a:endParaRPr lang="en-GB"/>
        </a:p>
      </dgm:t>
    </dgm:pt>
    <dgm:pt modelId="{FD969E60-D712-4424-A856-07CFF97FD1F7}" type="sibTrans" cxnId="{00A0CB1A-68C2-4099-8655-809DE3B46892}">
      <dgm:prSet/>
      <dgm:spPr/>
      <dgm:t>
        <a:bodyPr/>
        <a:lstStyle/>
        <a:p>
          <a:endParaRPr lang="en-GB"/>
        </a:p>
      </dgm:t>
    </dgm:pt>
    <dgm:pt modelId="{E67D0345-7A9F-4CB0-BDD8-9CB7D81D9EAE}">
      <dgm:prSet phldrT="[Text]"/>
      <dgm:spPr/>
      <dgm:t>
        <a:bodyPr/>
        <a:lstStyle/>
        <a:p>
          <a:r>
            <a:rPr lang="en-US" dirty="0"/>
            <a:t>Déjà testé parmi tous par âge (si sérologie VIH non disponible)</a:t>
          </a:r>
        </a:p>
      </dgm:t>
    </dgm:pt>
    <dgm:pt modelId="{F23B1CBF-2F3C-4774-B6A2-BF95157FC11E}" type="parTrans" cxnId="{D50314F6-9637-4FBF-B97A-44603F3293C7}">
      <dgm:prSet/>
      <dgm:spPr/>
      <dgm:t>
        <a:bodyPr/>
        <a:lstStyle/>
        <a:p>
          <a:endParaRPr lang="en-GB"/>
        </a:p>
      </dgm:t>
    </dgm:pt>
    <dgm:pt modelId="{145911EE-C480-4E4B-B1C9-F0DF9A448C45}" type="sibTrans" cxnId="{D50314F6-9637-4FBF-B97A-44603F3293C7}">
      <dgm:prSet/>
      <dgm:spPr/>
      <dgm:t>
        <a:bodyPr/>
        <a:lstStyle/>
        <a:p>
          <a:endParaRPr lang="en-GB"/>
        </a:p>
      </dgm:t>
    </dgm:pt>
    <dgm:pt modelId="{217E58BF-E235-470D-A522-4BDB6F480B4E}">
      <dgm:prSet/>
      <dgm:spPr/>
      <dgm:t>
        <a:bodyPr/>
        <a:lstStyle/>
        <a:p>
          <a:r>
            <a:rPr lang="en-US" dirty="0"/>
            <a:t>Nombre de tests positifs (15+)</a:t>
          </a:r>
        </a:p>
      </dgm:t>
    </dgm:pt>
    <dgm:pt modelId="{BE756222-B533-4C97-97BA-E5F603B9F422}" type="parTrans" cxnId="{D681A363-C62F-4C75-8491-38AF20462A8F}">
      <dgm:prSet/>
      <dgm:spPr/>
      <dgm:t>
        <a:bodyPr/>
        <a:lstStyle/>
        <a:p>
          <a:endParaRPr lang="en-GB"/>
        </a:p>
      </dgm:t>
    </dgm:pt>
    <dgm:pt modelId="{8C8B7554-C187-4259-B620-863C8DE56E89}" type="sibTrans" cxnId="{D681A363-C62F-4C75-8491-38AF20462A8F}">
      <dgm:prSet/>
      <dgm:spPr/>
      <dgm:t>
        <a:bodyPr/>
        <a:lstStyle/>
        <a:p>
          <a:endParaRPr lang="en-GB"/>
        </a:p>
      </dgm:t>
    </dgm:pt>
    <dgm:pt modelId="{4D03E2EC-18AA-457B-8D9B-E88B2E4C463F}" type="pres">
      <dgm:prSet presAssocID="{7287F786-A216-48D5-BA3A-DCA333BE2A2B}" presName="linearFlow" presStyleCnt="0">
        <dgm:presLayoutVars>
          <dgm:dir/>
          <dgm:animLvl val="lvl"/>
          <dgm:resizeHandles val="exact"/>
        </dgm:presLayoutVars>
      </dgm:prSet>
      <dgm:spPr/>
    </dgm:pt>
    <dgm:pt modelId="{E895DC75-0044-4AF6-9C30-0794F5884EE2}" type="pres">
      <dgm:prSet presAssocID="{214FA0E7-0DCC-4A16-9F4F-4F313C4C6ECC}" presName="composite" presStyleCnt="0"/>
      <dgm:spPr/>
    </dgm:pt>
    <dgm:pt modelId="{8C29AA85-784C-4313-9B11-DF6580D738F2}" type="pres">
      <dgm:prSet presAssocID="{214FA0E7-0DCC-4A16-9F4F-4F313C4C6ECC}" presName="parentText" presStyleLbl="alignNode1" presStyleIdx="0" presStyleCnt="3">
        <dgm:presLayoutVars>
          <dgm:chMax val="1"/>
          <dgm:bulletEnabled val="1"/>
        </dgm:presLayoutVars>
      </dgm:prSet>
      <dgm:spPr/>
    </dgm:pt>
    <dgm:pt modelId="{265C07E1-3CEB-4F24-BA57-E2FFDB90025E}" type="pres">
      <dgm:prSet presAssocID="{214FA0E7-0DCC-4A16-9F4F-4F313C4C6ECC}" presName="descendantText" presStyleLbl="alignAcc1" presStyleIdx="0" presStyleCnt="3">
        <dgm:presLayoutVars>
          <dgm:bulletEnabled val="1"/>
        </dgm:presLayoutVars>
      </dgm:prSet>
      <dgm:spPr/>
    </dgm:pt>
    <dgm:pt modelId="{BF640974-E060-4EF4-9757-925C74A8D817}" type="pres">
      <dgm:prSet presAssocID="{3BE8C457-75B8-4224-A45C-4D7DE180E5D1}" presName="sp" presStyleCnt="0"/>
      <dgm:spPr/>
    </dgm:pt>
    <dgm:pt modelId="{5B4C82F7-AD7F-4B01-B0E0-FDBA20FBEDE2}" type="pres">
      <dgm:prSet presAssocID="{41F3350B-E0F4-4B49-AE98-B58B312DBC5F}" presName="composite" presStyleCnt="0"/>
      <dgm:spPr/>
    </dgm:pt>
    <dgm:pt modelId="{36B1BFF0-CFDC-4A53-8702-203AE8EAD229}" type="pres">
      <dgm:prSet presAssocID="{41F3350B-E0F4-4B49-AE98-B58B312DBC5F}" presName="parentText" presStyleLbl="alignNode1" presStyleIdx="1" presStyleCnt="3">
        <dgm:presLayoutVars>
          <dgm:chMax val="1"/>
          <dgm:bulletEnabled val="1"/>
        </dgm:presLayoutVars>
      </dgm:prSet>
      <dgm:spPr/>
    </dgm:pt>
    <dgm:pt modelId="{77185EE1-C164-4856-9050-75C4DFF6828B}" type="pres">
      <dgm:prSet presAssocID="{41F3350B-E0F4-4B49-AE98-B58B312DBC5F}" presName="descendantText" presStyleLbl="alignAcc1" presStyleIdx="1" presStyleCnt="3">
        <dgm:presLayoutVars>
          <dgm:bulletEnabled val="1"/>
        </dgm:presLayoutVars>
      </dgm:prSet>
      <dgm:spPr/>
    </dgm:pt>
    <dgm:pt modelId="{AB17DD8D-A3E9-419E-B7DE-384097BDB57B}" type="pres">
      <dgm:prSet presAssocID="{1109E887-40E3-489E-8B28-96983BD0C720}" presName="sp" presStyleCnt="0"/>
      <dgm:spPr/>
    </dgm:pt>
    <dgm:pt modelId="{1671F4A7-7A38-4D6E-84AF-5B7365C8C01C}" type="pres">
      <dgm:prSet presAssocID="{15770674-0DE1-439D-8F49-9B899E3C2BAB}" presName="composite" presStyleCnt="0"/>
      <dgm:spPr/>
    </dgm:pt>
    <dgm:pt modelId="{6E8F2E6E-472A-4F41-AC00-8C086E7E21BB}" type="pres">
      <dgm:prSet presAssocID="{15770674-0DE1-439D-8F49-9B899E3C2BAB}" presName="parentText" presStyleLbl="alignNode1" presStyleIdx="2" presStyleCnt="3">
        <dgm:presLayoutVars>
          <dgm:chMax val="1"/>
          <dgm:bulletEnabled val="1"/>
        </dgm:presLayoutVars>
      </dgm:prSet>
      <dgm:spPr/>
    </dgm:pt>
    <dgm:pt modelId="{38641A67-907E-43EE-8BBA-5A2FAC31E278}" type="pres">
      <dgm:prSet presAssocID="{15770674-0DE1-439D-8F49-9B899E3C2BAB}" presName="descendantText" presStyleLbl="alignAcc1" presStyleIdx="2" presStyleCnt="3">
        <dgm:presLayoutVars>
          <dgm:bulletEnabled val="1"/>
        </dgm:presLayoutVars>
      </dgm:prSet>
      <dgm:spPr/>
    </dgm:pt>
  </dgm:ptLst>
  <dgm:cxnLst>
    <dgm:cxn modelId="{FCC90D0B-D971-8446-BC2A-6358B0479C73}" type="presOf" srcId="{214FA0E7-0DCC-4A16-9F4F-4F313C4C6ECC}" destId="{8C29AA85-784C-4313-9B11-DF6580D738F2}" srcOrd="0" destOrd="0" presId="urn:microsoft.com/office/officeart/2005/8/layout/chevron2"/>
    <dgm:cxn modelId="{F01ED40E-BC3D-7B45-B567-ABA9DEC885FC}" type="presOf" srcId="{B2742ECD-7514-4348-B253-BDD0F2F7852E}" destId="{265C07E1-3CEB-4F24-BA57-E2FFDB90025E}" srcOrd="0" destOrd="1" presId="urn:microsoft.com/office/officeart/2005/8/layout/chevron2"/>
    <dgm:cxn modelId="{C2E51E1A-A5FA-47F3-B0B2-ABF614D06263}" srcId="{7287F786-A216-48D5-BA3A-DCA333BE2A2B}" destId="{15770674-0DE1-439D-8F49-9B899E3C2BAB}" srcOrd="2" destOrd="0" parTransId="{2AA397B2-68E0-4390-9A3A-8CDB1DAB20D2}" sibTransId="{5D332BAD-4D46-485A-8F12-0BE3E98B30CD}"/>
    <dgm:cxn modelId="{00A0CB1A-68C2-4099-8655-809DE3B46892}" srcId="{214FA0E7-0DCC-4A16-9F4F-4F313C4C6ECC}" destId="{28A38696-8D81-4ADE-8CC4-2B6BDB479397}" srcOrd="2" destOrd="0" parTransId="{A2ADB9B5-71F2-4005-89AC-9AE0562FA2EC}" sibTransId="{FD969E60-D712-4424-A856-07CFF97FD1F7}"/>
    <dgm:cxn modelId="{69B01326-CA62-2845-A77C-CA4ED1F93FAB}" type="presOf" srcId="{28A38696-8D81-4ADE-8CC4-2B6BDB479397}" destId="{265C07E1-3CEB-4F24-BA57-E2FFDB90025E}" srcOrd="0" destOrd="2" presId="urn:microsoft.com/office/officeart/2005/8/layout/chevron2"/>
    <dgm:cxn modelId="{D5F9145D-412F-4FCE-8C90-0B5BD28CB989}" srcId="{214FA0E7-0DCC-4A16-9F4F-4F313C4C6ECC}" destId="{B45CCB9E-2A45-4A66-A120-630CDB3F220D}" srcOrd="0" destOrd="0" parTransId="{DE8EF77E-9AF4-43FD-803B-A8DF465AEEE5}" sibTransId="{C15EE62C-7E0F-4AE9-A52E-59581FA18F77}"/>
    <dgm:cxn modelId="{D681A363-C62F-4C75-8491-38AF20462A8F}" srcId="{15770674-0DE1-439D-8F49-9B899E3C2BAB}" destId="{217E58BF-E235-470D-A522-4BDB6F480B4E}" srcOrd="1" destOrd="0" parTransId="{BE756222-B533-4C97-97BA-E5F603B9F422}" sibTransId="{8C8B7554-C187-4259-B620-863C8DE56E89}"/>
    <dgm:cxn modelId="{239C065A-31B5-4F0F-99D0-E91BC95727D7}" srcId="{214FA0E7-0DCC-4A16-9F4F-4F313C4C6ECC}" destId="{B2742ECD-7514-4348-B253-BDD0F2F7852E}" srcOrd="1" destOrd="0" parTransId="{5692A023-D600-4D12-BF14-23AD786879D9}" sibTransId="{DF5A0C5A-7B65-49D7-98AA-9F445295AC60}"/>
    <dgm:cxn modelId="{BC4BF782-02B2-4ABE-BBF4-22FD35A4E46E}" srcId="{15770674-0DE1-439D-8F49-9B899E3C2BAB}" destId="{C1E0902F-4453-4C7E-9451-731C2F483349}" srcOrd="0" destOrd="0" parTransId="{1A8516EB-588D-4A20-8E1D-E334951CFC62}" sibTransId="{82E2E8F6-4D39-405E-9EEC-5C47A93AC6CC}"/>
    <dgm:cxn modelId="{40BB4C8A-6E1C-3942-89F8-F9F32F44D425}" type="presOf" srcId="{41F3350B-E0F4-4B49-AE98-B58B312DBC5F}" destId="{36B1BFF0-CFDC-4A53-8702-203AE8EAD229}" srcOrd="0" destOrd="0" presId="urn:microsoft.com/office/officeart/2005/8/layout/chevron2"/>
    <dgm:cxn modelId="{C1B2918D-B718-084D-B657-9987C2407C55}" type="presOf" srcId="{7755BA25-3826-4220-821E-3FCC0AF324E1}" destId="{77185EE1-C164-4856-9050-75C4DFF6828B}" srcOrd="0" destOrd="0" presId="urn:microsoft.com/office/officeart/2005/8/layout/chevron2"/>
    <dgm:cxn modelId="{8AC18095-A960-0D43-9C94-1AF5428E1540}" type="presOf" srcId="{217E58BF-E235-470D-A522-4BDB6F480B4E}" destId="{38641A67-907E-43EE-8BBA-5A2FAC31E278}" srcOrd="0" destOrd="1" presId="urn:microsoft.com/office/officeart/2005/8/layout/chevron2"/>
    <dgm:cxn modelId="{1ABFD09B-139C-4836-8C75-E7E40247ADEC}" srcId="{7287F786-A216-48D5-BA3A-DCA333BE2A2B}" destId="{214FA0E7-0DCC-4A16-9F4F-4F313C4C6ECC}" srcOrd="0" destOrd="0" parTransId="{70E49536-7C54-4F5B-9D98-CDD2AD4CEC70}" sibTransId="{3BE8C457-75B8-4224-A45C-4D7DE180E5D1}"/>
    <dgm:cxn modelId="{F065EAB8-8756-428E-89AC-7F7E44D6931A}" srcId="{7287F786-A216-48D5-BA3A-DCA333BE2A2B}" destId="{41F3350B-E0F4-4B49-AE98-B58B312DBC5F}" srcOrd="1" destOrd="0" parTransId="{9210955B-F0E6-4E1C-8FB4-ADE433EA2EE4}" sibTransId="{1109E887-40E3-489E-8B28-96983BD0C720}"/>
    <dgm:cxn modelId="{73096EC3-523C-F44D-BA7F-9D3005D239BF}" type="presOf" srcId="{E67D0345-7A9F-4CB0-BDD8-9CB7D81D9EAE}" destId="{77185EE1-C164-4856-9050-75C4DFF6828B}" srcOrd="0" destOrd="1" presId="urn:microsoft.com/office/officeart/2005/8/layout/chevron2"/>
    <dgm:cxn modelId="{694992CA-14E5-8A42-8717-20808F58D154}" type="presOf" srcId="{15770674-0DE1-439D-8F49-9B899E3C2BAB}" destId="{6E8F2E6E-472A-4F41-AC00-8C086E7E21BB}" srcOrd="0" destOrd="0" presId="urn:microsoft.com/office/officeart/2005/8/layout/chevron2"/>
    <dgm:cxn modelId="{1BCE64CB-E242-7446-A1DD-49F29B845E93}" type="presOf" srcId="{B45CCB9E-2A45-4A66-A120-630CDB3F220D}" destId="{265C07E1-3CEB-4F24-BA57-E2FFDB90025E}" srcOrd="0" destOrd="0" presId="urn:microsoft.com/office/officeart/2005/8/layout/chevron2"/>
    <dgm:cxn modelId="{1C9567D0-6760-4F8E-A444-6873C6F9E6F2}" srcId="{41F3350B-E0F4-4B49-AE98-B58B312DBC5F}" destId="{7755BA25-3826-4220-821E-3FCC0AF324E1}" srcOrd="0" destOrd="0" parTransId="{FD36615C-FCD3-4EA7-B5D0-8A1CB9274AFD}" sibTransId="{6CD126FC-2322-4635-A9EC-E28E5C4861EF}"/>
    <dgm:cxn modelId="{E4DE67DD-A957-3845-8644-4AF19B42D89D}" type="presOf" srcId="{7287F786-A216-48D5-BA3A-DCA333BE2A2B}" destId="{4D03E2EC-18AA-457B-8D9B-E88B2E4C463F}" srcOrd="0" destOrd="0" presId="urn:microsoft.com/office/officeart/2005/8/layout/chevron2"/>
    <dgm:cxn modelId="{AAAFCEEB-E4E5-B74C-B6A3-6EF544067C0B}" type="presOf" srcId="{C1E0902F-4453-4C7E-9451-731C2F483349}" destId="{38641A67-907E-43EE-8BBA-5A2FAC31E278}" srcOrd="0" destOrd="0" presId="urn:microsoft.com/office/officeart/2005/8/layout/chevron2"/>
    <dgm:cxn modelId="{D50314F6-9637-4FBF-B97A-44603F3293C7}" srcId="{41F3350B-E0F4-4B49-AE98-B58B312DBC5F}" destId="{E67D0345-7A9F-4CB0-BDD8-9CB7D81D9EAE}" srcOrd="1" destOrd="0" parTransId="{F23B1CBF-2F3C-4774-B6A2-BF95157FC11E}" sibTransId="{145911EE-C480-4E4B-B1C9-F0DF9A448C45}"/>
    <dgm:cxn modelId="{78241946-034F-5E48-98EE-B3E35891DCBF}" type="presParOf" srcId="{4D03E2EC-18AA-457B-8D9B-E88B2E4C463F}" destId="{E895DC75-0044-4AF6-9C30-0794F5884EE2}" srcOrd="0" destOrd="0" presId="urn:microsoft.com/office/officeart/2005/8/layout/chevron2"/>
    <dgm:cxn modelId="{77C35478-F818-234F-8C04-B766F7B88975}" type="presParOf" srcId="{E895DC75-0044-4AF6-9C30-0794F5884EE2}" destId="{8C29AA85-784C-4313-9B11-DF6580D738F2}" srcOrd="0" destOrd="0" presId="urn:microsoft.com/office/officeart/2005/8/layout/chevron2"/>
    <dgm:cxn modelId="{893BB2D8-939B-074C-8A76-8E54C6185A9B}" type="presParOf" srcId="{E895DC75-0044-4AF6-9C30-0794F5884EE2}" destId="{265C07E1-3CEB-4F24-BA57-E2FFDB90025E}" srcOrd="1" destOrd="0" presId="urn:microsoft.com/office/officeart/2005/8/layout/chevron2"/>
    <dgm:cxn modelId="{48364D43-5DBF-5C45-AB3C-C1FA00C37244}" type="presParOf" srcId="{4D03E2EC-18AA-457B-8D9B-E88B2E4C463F}" destId="{BF640974-E060-4EF4-9757-925C74A8D817}" srcOrd="1" destOrd="0" presId="urn:microsoft.com/office/officeart/2005/8/layout/chevron2"/>
    <dgm:cxn modelId="{D1497721-7CB9-6344-A763-CC8D5617876A}" type="presParOf" srcId="{4D03E2EC-18AA-457B-8D9B-E88B2E4C463F}" destId="{5B4C82F7-AD7F-4B01-B0E0-FDBA20FBEDE2}" srcOrd="2" destOrd="0" presId="urn:microsoft.com/office/officeart/2005/8/layout/chevron2"/>
    <dgm:cxn modelId="{BE0EE645-A71E-9043-8BB7-F68D480C352C}" type="presParOf" srcId="{5B4C82F7-AD7F-4B01-B0E0-FDBA20FBEDE2}" destId="{36B1BFF0-CFDC-4A53-8702-203AE8EAD229}" srcOrd="0" destOrd="0" presId="urn:microsoft.com/office/officeart/2005/8/layout/chevron2"/>
    <dgm:cxn modelId="{72B17D51-7ADD-F24C-9C86-050743E61B79}" type="presParOf" srcId="{5B4C82F7-AD7F-4B01-B0E0-FDBA20FBEDE2}" destId="{77185EE1-C164-4856-9050-75C4DFF6828B}" srcOrd="1" destOrd="0" presId="urn:microsoft.com/office/officeart/2005/8/layout/chevron2"/>
    <dgm:cxn modelId="{89D604C0-E0C1-D340-B1F5-070A1A597DDD}" type="presParOf" srcId="{4D03E2EC-18AA-457B-8D9B-E88B2E4C463F}" destId="{AB17DD8D-A3E9-419E-B7DE-384097BDB57B}" srcOrd="3" destOrd="0" presId="urn:microsoft.com/office/officeart/2005/8/layout/chevron2"/>
    <dgm:cxn modelId="{4DDF0529-3F93-4743-B7DB-AE84E3B3C57C}" type="presParOf" srcId="{4D03E2EC-18AA-457B-8D9B-E88B2E4C463F}" destId="{1671F4A7-7A38-4D6E-84AF-5B7365C8C01C}" srcOrd="4" destOrd="0" presId="urn:microsoft.com/office/officeart/2005/8/layout/chevron2"/>
    <dgm:cxn modelId="{64D7DC2B-3442-0748-915B-D4007A179855}" type="presParOf" srcId="{1671F4A7-7A38-4D6E-84AF-5B7365C8C01C}" destId="{6E8F2E6E-472A-4F41-AC00-8C086E7E21BB}" srcOrd="0" destOrd="0" presId="urn:microsoft.com/office/officeart/2005/8/layout/chevron2"/>
    <dgm:cxn modelId="{403B3841-11D4-3C47-81FF-2EE3D504C0E1}" type="presParOf" srcId="{1671F4A7-7A38-4D6E-84AF-5B7365C8C01C}" destId="{38641A67-907E-43EE-8BBA-5A2FAC31E27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29AA85-784C-4313-9B11-DF6580D738F2}">
      <dsp:nvSpPr>
        <dsp:cNvPr id="0" name=""/>
        <dsp:cNvSpPr/>
      </dsp:nvSpPr>
      <dsp:spPr>
        <a:xfrm rot="5400000">
          <a:off x="-274943" y="277871"/>
          <a:ext cx="1832956" cy="1283069"/>
        </a:xfrm>
        <a:prstGeom prst="chevron">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Spectre</a:t>
          </a:r>
        </a:p>
      </dsp:txBody>
      <dsp:txXfrm rot="-5400000">
        <a:off x="1" y="644463"/>
        <a:ext cx="1283069" cy="549887"/>
      </dsp:txXfrm>
    </dsp:sp>
    <dsp:sp modelId="{265C07E1-3CEB-4F24-BA57-E2FFDB90025E}">
      <dsp:nvSpPr>
        <dsp:cNvPr id="0" name=""/>
        <dsp:cNvSpPr/>
      </dsp:nvSpPr>
      <dsp:spPr>
        <a:xfrm rot="5400000">
          <a:off x="2241020" y="-955023"/>
          <a:ext cx="1191421" cy="3107324"/>
        </a:xfrm>
        <a:prstGeom prst="round2Same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a:t>Couverture ART</a:t>
          </a:r>
        </a:p>
        <a:p>
          <a:pPr marL="171450" lvl="1" indent="-171450" algn="l" defTabSz="711200">
            <a:lnSpc>
              <a:spcPct val="90000"/>
            </a:lnSpc>
            <a:spcBef>
              <a:spcPct val="0"/>
            </a:spcBef>
            <a:spcAft>
              <a:spcPct val="15000"/>
            </a:spcAft>
            <a:buChar char="•"/>
          </a:pPr>
          <a:r>
            <a:rPr lang="en-US" sz="1600" kern="1200" dirty="0"/>
            <a:t>Incidence du VIH</a:t>
          </a:r>
        </a:p>
        <a:p>
          <a:pPr marL="171450" lvl="1" indent="-171450" algn="l" defTabSz="711200">
            <a:lnSpc>
              <a:spcPct val="90000"/>
            </a:lnSpc>
            <a:spcBef>
              <a:spcPct val="0"/>
            </a:spcBef>
            <a:spcAft>
              <a:spcPct val="15000"/>
            </a:spcAft>
            <a:buChar char="•"/>
          </a:pPr>
          <a:r>
            <a:rPr lang="en-US" sz="1600" kern="1200"/>
            <a:t>Prévalence du VIH</a:t>
          </a:r>
        </a:p>
      </dsp:txBody>
      <dsp:txXfrm rot="-5400000">
        <a:off x="1283069" y="61088"/>
        <a:ext cx="3049164" cy="1075101"/>
      </dsp:txXfrm>
    </dsp:sp>
    <dsp:sp modelId="{36B1BFF0-CFDC-4A53-8702-203AE8EAD229}">
      <dsp:nvSpPr>
        <dsp:cNvPr id="0" name=""/>
        <dsp:cNvSpPr/>
      </dsp:nvSpPr>
      <dsp:spPr>
        <a:xfrm rot="5400000">
          <a:off x="-274943" y="1919102"/>
          <a:ext cx="1832956" cy="1283069"/>
        </a:xfrm>
        <a:prstGeom prst="chevron">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solidFill>
            </a:rPr>
            <a:t>Enquête</a:t>
          </a:r>
        </a:p>
      </dsp:txBody>
      <dsp:txXfrm rot="-5400000">
        <a:off x="1" y="2285694"/>
        <a:ext cx="1283069" cy="549887"/>
      </dsp:txXfrm>
    </dsp:sp>
    <dsp:sp modelId="{77185EE1-C164-4856-9050-75C4DFF6828B}">
      <dsp:nvSpPr>
        <dsp:cNvPr id="0" name=""/>
        <dsp:cNvSpPr/>
      </dsp:nvSpPr>
      <dsp:spPr>
        <a:xfrm rot="5400000">
          <a:off x="2241020" y="686207"/>
          <a:ext cx="1191421" cy="3107324"/>
        </a:xfrm>
        <a:prstGeom prst="round2Same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Personnes ayant déjà été testées parmi les PVVIH, par âge</a:t>
          </a:r>
        </a:p>
        <a:p>
          <a:pPr marL="171450" lvl="1" indent="-171450" algn="l" defTabSz="711200">
            <a:lnSpc>
              <a:spcPct val="90000"/>
            </a:lnSpc>
            <a:spcBef>
              <a:spcPct val="0"/>
            </a:spcBef>
            <a:spcAft>
              <a:spcPct val="15000"/>
            </a:spcAft>
            <a:buChar char="•"/>
          </a:pPr>
          <a:r>
            <a:rPr lang="en-US" sz="1600" kern="1200" dirty="0"/>
            <a:t>Déjà testé parmi tous par âge (si sérologie VIH non disponible)</a:t>
          </a:r>
        </a:p>
      </dsp:txBody>
      <dsp:txXfrm rot="-5400000">
        <a:off x="1283069" y="1702318"/>
        <a:ext cx="3049164" cy="1075101"/>
      </dsp:txXfrm>
    </dsp:sp>
    <dsp:sp modelId="{6E8F2E6E-472A-4F41-AC00-8C086E7E21BB}">
      <dsp:nvSpPr>
        <dsp:cNvPr id="0" name=""/>
        <dsp:cNvSpPr/>
      </dsp:nvSpPr>
      <dsp:spPr>
        <a:xfrm rot="5400000">
          <a:off x="-274943" y="3560333"/>
          <a:ext cx="1832956" cy="1283069"/>
        </a:xfrm>
        <a:prstGeom prst="chevron">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Données du programme </a:t>
          </a:r>
        </a:p>
      </dsp:txBody>
      <dsp:txXfrm rot="-5400000">
        <a:off x="1" y="3926925"/>
        <a:ext cx="1283069" cy="549887"/>
      </dsp:txXfrm>
    </dsp:sp>
    <dsp:sp modelId="{38641A67-907E-43EE-8BBA-5A2FAC31E278}">
      <dsp:nvSpPr>
        <dsp:cNvPr id="0" name=""/>
        <dsp:cNvSpPr/>
      </dsp:nvSpPr>
      <dsp:spPr>
        <a:xfrm rot="5400000">
          <a:off x="2241020" y="2327438"/>
          <a:ext cx="1191421" cy="3107324"/>
        </a:xfrm>
        <a:prstGeom prst="round2Same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Tests VIH administrés (15+)</a:t>
          </a:r>
        </a:p>
        <a:p>
          <a:pPr marL="171450" lvl="1" indent="-171450" algn="l" defTabSz="711200">
            <a:lnSpc>
              <a:spcPct val="90000"/>
            </a:lnSpc>
            <a:spcBef>
              <a:spcPct val="0"/>
            </a:spcBef>
            <a:spcAft>
              <a:spcPct val="15000"/>
            </a:spcAft>
            <a:buChar char="•"/>
          </a:pPr>
          <a:r>
            <a:rPr lang="en-US" sz="1600" kern="1200" dirty="0"/>
            <a:t>Nombre de tests positifs (15+)</a:t>
          </a:r>
        </a:p>
      </dsp:txBody>
      <dsp:txXfrm rot="-5400000">
        <a:off x="1283069" y="3343549"/>
        <a:ext cx="3049164" cy="107510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D19278-D116-8743-9757-3CD306D62E43}" type="datetimeFigureOut">
              <a:rPr lang="fr-CA" smtClean="0"/>
              <a:t>2024-03-20</a:t>
            </a:fld>
            <a:endParaRPr lang="fr-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A15009-57C1-734E-ACD1-A889E0D15D45}" type="slidenum">
              <a:rPr lang="fr-CA" smtClean="0"/>
              <a:t>‹#›</a:t>
            </a:fld>
            <a:endParaRPr lang="fr-CA"/>
          </a:p>
        </p:txBody>
      </p:sp>
    </p:spTree>
    <p:extLst>
      <p:ext uri="{BB962C8B-B14F-4D97-AF65-F5344CB8AC3E}">
        <p14:creationId xmlns:p14="http://schemas.microsoft.com/office/powerpoint/2010/main" val="521354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0A15009-57C1-734E-ACD1-A889E0D15D45}" type="slidenum">
              <a:rPr lang="fr-CA" smtClean="0"/>
              <a:t>10</a:t>
            </a:fld>
            <a:endParaRPr lang="fr-CA"/>
          </a:p>
        </p:txBody>
      </p:sp>
    </p:spTree>
    <p:extLst>
      <p:ext uri="{BB962C8B-B14F-4D97-AF65-F5344CB8AC3E}">
        <p14:creationId xmlns:p14="http://schemas.microsoft.com/office/powerpoint/2010/main" val="1774786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0A15009-57C1-734E-ACD1-A889E0D15D45}" type="slidenum">
              <a:rPr lang="fr-CA" smtClean="0"/>
              <a:t>12</a:t>
            </a:fld>
            <a:endParaRPr lang="fr-CA"/>
          </a:p>
        </p:txBody>
      </p:sp>
    </p:spTree>
    <p:extLst>
      <p:ext uri="{BB962C8B-B14F-4D97-AF65-F5344CB8AC3E}">
        <p14:creationId xmlns:p14="http://schemas.microsoft.com/office/powerpoint/2010/main" val="1901295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0A15009-57C1-734E-ACD1-A889E0D15D45}" type="slidenum">
              <a:rPr lang="fr-CA" smtClean="0"/>
              <a:t>13</a:t>
            </a:fld>
            <a:endParaRPr lang="fr-CA"/>
          </a:p>
        </p:txBody>
      </p:sp>
    </p:spTree>
    <p:extLst>
      <p:ext uri="{BB962C8B-B14F-4D97-AF65-F5344CB8AC3E}">
        <p14:creationId xmlns:p14="http://schemas.microsoft.com/office/powerpoint/2010/main" val="1626240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0A15009-57C1-734E-ACD1-A889E0D15D45}" type="slidenum">
              <a:rPr lang="fr-CA" smtClean="0"/>
              <a:t>14</a:t>
            </a:fld>
            <a:endParaRPr lang="fr-CA"/>
          </a:p>
        </p:txBody>
      </p:sp>
    </p:spTree>
    <p:extLst>
      <p:ext uri="{BB962C8B-B14F-4D97-AF65-F5344CB8AC3E}">
        <p14:creationId xmlns:p14="http://schemas.microsoft.com/office/powerpoint/2010/main" val="659438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0A15009-57C1-734E-ACD1-A889E0D15D45}" type="slidenum">
              <a:rPr lang="fr-CA" smtClean="0"/>
              <a:t>15</a:t>
            </a:fld>
            <a:endParaRPr lang="fr-CA"/>
          </a:p>
        </p:txBody>
      </p:sp>
    </p:spTree>
    <p:extLst>
      <p:ext uri="{BB962C8B-B14F-4D97-AF65-F5344CB8AC3E}">
        <p14:creationId xmlns:p14="http://schemas.microsoft.com/office/powerpoint/2010/main" val="2847337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0A15009-57C1-734E-ACD1-A889E0D15D45}" type="slidenum">
              <a:rPr lang="fr-CA" smtClean="0"/>
              <a:t>18</a:t>
            </a:fld>
            <a:endParaRPr lang="fr-CA"/>
          </a:p>
        </p:txBody>
      </p:sp>
    </p:spTree>
    <p:extLst>
      <p:ext uri="{BB962C8B-B14F-4D97-AF65-F5344CB8AC3E}">
        <p14:creationId xmlns:p14="http://schemas.microsoft.com/office/powerpoint/2010/main" val="1541284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10"/>
          </p:nvPr>
        </p:nvSpPr>
        <p:spPr/>
        <p:txBody>
          <a:bodyPr/>
          <a:lstStyle/>
          <a:p>
            <a:fld id="{F0A15009-57C1-734E-ACD1-A889E0D15D45}" type="slidenum">
              <a:rPr lang="fr-CA" smtClean="0"/>
              <a:t>26</a:t>
            </a:fld>
            <a:endParaRPr lang="fr-CA"/>
          </a:p>
        </p:txBody>
      </p:sp>
    </p:spTree>
    <p:extLst>
      <p:ext uri="{BB962C8B-B14F-4D97-AF65-F5344CB8AC3E}">
        <p14:creationId xmlns:p14="http://schemas.microsoft.com/office/powerpoint/2010/main" val="3934232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lvl1pPr>
              <a:defRPr/>
            </a:lvl1pPr>
          </a:lstStyle>
          <a:p>
            <a:r>
              <a:rPr lang="en-US" dirty="0"/>
              <a:t>2021 HIV Estimates</a:t>
            </a:r>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pic>
        <p:nvPicPr>
          <p:cNvPr id="9" name="Picture 8" descr="A drawing of a person&#10;&#10;Description automatically generated">
            <a:extLst>
              <a:ext uri="{FF2B5EF4-FFF2-40B4-BE49-F238E27FC236}">
                <a16:creationId xmlns:a16="http://schemas.microsoft.com/office/drawing/2014/main" id="{6B19407E-735D-4378-94C5-F2663C5558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22253" y="6453896"/>
            <a:ext cx="1540764" cy="228600"/>
          </a:xfrm>
          <a:prstGeom prst="rect">
            <a:avLst/>
          </a:prstGeom>
        </p:spPr>
      </p:pic>
      <p:pic>
        <p:nvPicPr>
          <p:cNvPr id="10" name="Picture 9">
            <a:extLst>
              <a:ext uri="{FF2B5EF4-FFF2-40B4-BE49-F238E27FC236}">
                <a16:creationId xmlns:a16="http://schemas.microsoft.com/office/drawing/2014/main" id="{58B397D3-BA42-FE47-99EC-964A47942E3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83156" y="6232943"/>
            <a:ext cx="3173182" cy="48853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55464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07594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97490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960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6311" y="1600201"/>
            <a:ext cx="53960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08215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7412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9403" y="188640"/>
            <a:ext cx="10972800" cy="1143000"/>
          </a:xfrm>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82018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36798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319"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6846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pic>
        <p:nvPicPr>
          <p:cNvPr id="4" name="Picture 3" descr="A drawing of a person&#10;&#10;Description automatically generated">
            <a:extLst>
              <a:ext uri="{FF2B5EF4-FFF2-40B4-BE49-F238E27FC236}">
                <a16:creationId xmlns:a16="http://schemas.microsoft.com/office/drawing/2014/main" id="{58C094B6-EE20-4452-A30A-57A26827F7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22253" y="6453896"/>
            <a:ext cx="1540764" cy="2286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30934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863909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6401" y="188913"/>
            <a:ext cx="2895599" cy="59372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188913"/>
            <a:ext cx="8506178" cy="5937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76415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3/20/2024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3/20/2024</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3/20/2024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3/20/2024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3/20/2024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3/20/2024</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3/20/2024</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935156" y="6292850"/>
            <a:ext cx="2301051"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7" name="Rectangle 2"/>
          <p:cNvSpPr>
            <a:spLocks noGrp="1" noChangeArrowheads="1"/>
          </p:cNvSpPr>
          <p:nvPr>
            <p:ph type="title"/>
          </p:nvPr>
        </p:nvSpPr>
        <p:spPr bwMode="auto">
          <a:xfrm>
            <a:off x="1219200" y="1889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Tree>
    <p:extLst>
      <p:ext uri="{BB962C8B-B14F-4D97-AF65-F5344CB8AC3E}">
        <p14:creationId xmlns:p14="http://schemas.microsoft.com/office/powerpoint/2010/main" val="311134833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dx.doi.org/10.1097/QAD.0000000000002386"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hyperlink" Target="https://doi.org/10.1101/2020.10.20.20216283"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dx.doi.org/10.1097/QAD.0000000000002386" TargetMode="External"/><Relationship Id="rId5" Type="http://schemas.openxmlformats.org/officeDocument/2006/relationships/hyperlink" Target="https://shiny90.unaids.org/" TargetMode="External"/><Relationship Id="rId10" Type="http://schemas.openxmlformats.org/officeDocument/2006/relationships/image" Target="../media/image4.png"/><Relationship Id="rId4" Type="http://schemas.openxmlformats.org/officeDocument/2006/relationships/hyperlink" Target="http://aidsinfo.unaids.org/" TargetMode="External"/><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hyperlink" Target="https://shiny90.unaids.org/"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40.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1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8752D-0820-4F35-9D5D-B9D345CC6D3E}"/>
              </a:ext>
            </a:extLst>
          </p:cNvPr>
          <p:cNvSpPr>
            <a:spLocks noGrp="1"/>
          </p:cNvSpPr>
          <p:nvPr>
            <p:ph type="ctrTitle"/>
          </p:nvPr>
        </p:nvSpPr>
        <p:spPr/>
        <p:txBody>
          <a:bodyPr>
            <a:noAutofit/>
          </a:bodyPr>
          <a:lstStyle/>
          <a:p>
            <a:r>
              <a:rPr lang="fr-FR" sz="4800" dirty="0"/>
              <a:t>Estimation du nombre de personnes connaissant leur statut sérologique dans des épidémies généralisées</a:t>
            </a:r>
          </a:p>
        </p:txBody>
      </p:sp>
      <p:sp>
        <p:nvSpPr>
          <p:cNvPr id="3" name="Subtitle 2">
            <a:extLst>
              <a:ext uri="{FF2B5EF4-FFF2-40B4-BE49-F238E27FC236}">
                <a16:creationId xmlns:a16="http://schemas.microsoft.com/office/drawing/2014/main" id="{39C97AB2-D1E8-48E1-B9C2-6E6C1698B16B}"/>
              </a:ext>
            </a:extLst>
          </p:cNvPr>
          <p:cNvSpPr>
            <a:spLocks noGrp="1"/>
          </p:cNvSpPr>
          <p:nvPr>
            <p:ph type="subTitle" idx="1"/>
          </p:nvPr>
        </p:nvSpPr>
        <p:spPr>
          <a:xfrm>
            <a:off x="1100015" y="5088367"/>
            <a:ext cx="7315200" cy="806824"/>
          </a:xfrm>
        </p:spPr>
        <p:txBody>
          <a:bodyPr>
            <a:normAutofit lnSpcReduction="10000"/>
          </a:bodyPr>
          <a:lstStyle/>
          <a:p>
            <a:r>
              <a:rPr lang="fr-FR"/>
              <a:t>Mathieu Maheu-Giroux</a:t>
            </a:r>
          </a:p>
          <a:p>
            <a:r>
              <a:rPr lang="fr-FR"/>
              <a:t>Université McGill </a:t>
            </a:r>
          </a:p>
        </p:txBody>
      </p:sp>
      <p:pic>
        <p:nvPicPr>
          <p:cNvPr id="4" name="15 Shiny90 - slide 01">
            <a:hlinkClick r:id="" action="ppaction://media"/>
            <a:extLst>
              <a:ext uri="{FF2B5EF4-FFF2-40B4-BE49-F238E27FC236}">
                <a16:creationId xmlns:a16="http://schemas.microsoft.com/office/drawing/2014/main" id="{BC05EA45-6197-4CF7-A57D-E4FD5D5510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52088" y="6063532"/>
            <a:ext cx="406400" cy="406400"/>
          </a:xfrm>
          <a:prstGeom prst="rect">
            <a:avLst/>
          </a:prstGeom>
        </p:spPr>
      </p:pic>
    </p:spTree>
    <p:extLst>
      <p:ext uri="{BB962C8B-B14F-4D97-AF65-F5344CB8AC3E}">
        <p14:creationId xmlns:p14="http://schemas.microsoft.com/office/powerpoint/2010/main" val="100137037"/>
      </p:ext>
    </p:extLst>
  </p:cSld>
  <p:clrMapOvr>
    <a:masterClrMapping/>
  </p:clrMapOvr>
  <mc:AlternateContent xmlns:mc="http://schemas.openxmlformats.org/markup-compatibility/2006" xmlns:p14="http://schemas.microsoft.com/office/powerpoint/2010/main">
    <mc:Choice Requires="p14">
      <p:transition spd="slow" p14:dur="2000" advTm="18036"/>
    </mc:Choice>
    <mc:Fallback xmlns="">
      <p:transition spd="slow" advTm="180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p:nvPr>
        </p:nvSpPr>
        <p:spPr/>
        <p:txBody>
          <a:bodyPr>
            <a:normAutofit/>
          </a:bodyPr>
          <a:lstStyle/>
          <a:p>
            <a:r>
              <a:rPr lang="en-US" sz="4400" b="1" dirty="0"/>
              <a:t>Structure du modèle</a:t>
            </a:r>
            <a:endParaRPr lang="x-none" sz="44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0484" y="1123837"/>
            <a:ext cx="4706522" cy="5088193"/>
          </a:xfrm>
          <a:prstGeom prst="rect">
            <a:avLst/>
          </a:prstGeom>
        </p:spPr>
      </p:pic>
      <p:sp>
        <p:nvSpPr>
          <p:cNvPr id="7" name="Content Placeholder 2">
            <a:extLst>
              <a:ext uri="{FF2B5EF4-FFF2-40B4-BE49-F238E27FC236}">
                <a16:creationId xmlns:a16="http://schemas.microsoft.com/office/drawing/2014/main" id="{4B87F7F3-39F5-4501-9F8E-65144E3B77C6}"/>
              </a:ext>
            </a:extLst>
          </p:cNvPr>
          <p:cNvSpPr>
            <a:spLocks noGrp="1"/>
          </p:cNvSpPr>
          <p:nvPr>
            <p:ph idx="1"/>
          </p:nvPr>
        </p:nvSpPr>
        <p:spPr>
          <a:xfrm>
            <a:off x="8374993" y="1412889"/>
            <a:ext cx="3348937" cy="4023078"/>
          </a:xfrm>
        </p:spPr>
        <p:txBody>
          <a:bodyPr>
            <a:normAutofit fontScale="92500" lnSpcReduction="10000"/>
          </a:bodyPr>
          <a:lstStyle/>
          <a:p>
            <a:pPr marL="0" indent="0">
              <a:buNone/>
            </a:pPr>
            <a:r>
              <a:rPr lang="en-US" sz="2489" dirty="0">
                <a:ea typeface="Calibri" panose="020F0502020204030204" pitchFamily="34" charset="0"/>
              </a:rPr>
              <a:t>Le recours au dépistage du VIH en fonction de :</a:t>
            </a:r>
          </a:p>
          <a:p>
            <a:pPr marL="363538" lvl="1" indent="-87313">
              <a:spcAft>
                <a:spcPts val="533"/>
              </a:spcAft>
              <a:tabLst>
                <a:tab pos="349250" algn="l"/>
              </a:tabLst>
            </a:pPr>
            <a:r>
              <a:rPr lang="en-US" sz="2133" dirty="0">
                <a:ea typeface="Calibri" panose="020F0502020204030204" pitchFamily="34" charset="0"/>
              </a:rPr>
              <a:t>Statut VIH (susceptible ou vivant avec le VIH)</a:t>
            </a:r>
          </a:p>
          <a:p>
            <a:pPr marL="363538" lvl="1" indent="-87313">
              <a:spcAft>
                <a:spcPts val="533"/>
              </a:spcAft>
              <a:tabLst>
                <a:tab pos="349250" algn="l"/>
              </a:tabLst>
            </a:pPr>
            <a:r>
              <a:rPr lang="en-US" sz="2133" dirty="0">
                <a:ea typeface="Calibri" panose="020F0502020204030204" pitchFamily="34" charset="0"/>
              </a:rPr>
              <a:t>Antécédents en matière de dépistage (jamais contre déjà testé)</a:t>
            </a:r>
          </a:p>
          <a:p>
            <a:pPr marL="363538" lvl="1" indent="-87313">
              <a:spcAft>
                <a:spcPts val="533"/>
              </a:spcAft>
              <a:tabLst>
                <a:tab pos="349250" algn="l"/>
              </a:tabLst>
            </a:pPr>
            <a:r>
              <a:rPr lang="en-US" sz="2133" dirty="0">
                <a:ea typeface="Calibri" panose="020F0502020204030204" pitchFamily="34" charset="0"/>
              </a:rPr>
              <a:t>le statut de sensibilisation au VIH ; et </a:t>
            </a:r>
          </a:p>
          <a:p>
            <a:pPr marL="363538" lvl="1" indent="-87313">
              <a:spcAft>
                <a:spcPts val="533"/>
              </a:spcAft>
              <a:tabLst>
                <a:tab pos="349250" algn="l"/>
              </a:tabLst>
            </a:pPr>
            <a:r>
              <a:rPr lang="en-US" sz="2133" dirty="0">
                <a:ea typeface="Calibri" panose="020F0502020204030204" pitchFamily="34" charset="0"/>
              </a:rPr>
              <a:t>Statut du traitement antirétroviral</a:t>
            </a:r>
          </a:p>
          <a:p>
            <a:pPr>
              <a:spcAft>
                <a:spcPts val="533"/>
              </a:spcAft>
            </a:pPr>
            <a:r>
              <a:rPr lang="en-US" sz="2533" dirty="0">
                <a:ea typeface="Calibri" panose="020F0502020204030204" pitchFamily="34" charset="0"/>
              </a:rPr>
              <a:t>Une partie d'entre eux retesteront</a:t>
            </a:r>
          </a:p>
        </p:txBody>
      </p:sp>
      <p:sp>
        <p:nvSpPr>
          <p:cNvPr id="3" name="TextBox 2">
            <a:extLst>
              <a:ext uri="{FF2B5EF4-FFF2-40B4-BE49-F238E27FC236}">
                <a16:creationId xmlns:a16="http://schemas.microsoft.com/office/drawing/2014/main" id="{7287BA1A-08F8-03A9-8B4C-F2CEF77FBCD1}"/>
              </a:ext>
            </a:extLst>
          </p:cNvPr>
          <p:cNvSpPr txBox="1"/>
          <p:nvPr/>
        </p:nvSpPr>
        <p:spPr>
          <a:xfrm>
            <a:off x="1978071" y="6126973"/>
            <a:ext cx="7605316" cy="641962"/>
          </a:xfrm>
          <a:prstGeom prst="rect">
            <a:avLst/>
          </a:prstGeom>
          <a:noFill/>
        </p:spPr>
        <p:txBody>
          <a:bodyPr wrap="square">
            <a:spAutoFit/>
          </a:bodyPr>
          <a:lstStyle/>
          <a:p>
            <a:r>
              <a:rPr lang="en-GB" dirty="0"/>
              <a:t>Tous les détails sur le modèle </a:t>
            </a:r>
            <a:r>
              <a:rPr lang="en-US" dirty="0">
                <a:solidFill>
                  <a:schemeClr val="accent3">
                    <a:lumMod val="75000"/>
                  </a:schemeClr>
                </a:solidFill>
                <a:hlinkClick r:id="rId4"/>
              </a:rPr>
              <a:t>: http://dx.doi.org/10.1097/QAD.0000000000002386</a:t>
            </a:r>
            <a:endParaRPr lang="en-US" dirty="0">
              <a:solidFill>
                <a:schemeClr val="accent3">
                  <a:lumMod val="75000"/>
                </a:schemeClr>
              </a:solidFill>
            </a:endParaRPr>
          </a:p>
        </p:txBody>
      </p:sp>
    </p:spTree>
    <p:extLst>
      <p:ext uri="{BB962C8B-B14F-4D97-AF65-F5344CB8AC3E}">
        <p14:creationId xmlns:p14="http://schemas.microsoft.com/office/powerpoint/2010/main" val="2826700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6E85D-A6FF-B0B2-C4C2-77817BB9F7C4}"/>
              </a:ext>
            </a:extLst>
          </p:cNvPr>
          <p:cNvSpPr>
            <a:spLocks noGrp="1"/>
          </p:cNvSpPr>
          <p:nvPr>
            <p:ph type="title"/>
          </p:nvPr>
        </p:nvSpPr>
        <p:spPr/>
        <p:txBody>
          <a:bodyPr/>
          <a:lstStyle/>
          <a:p>
            <a:r>
              <a:rPr lang="en-US" dirty="0"/>
              <a:t>Shiny90 : </a:t>
            </a:r>
            <a:r>
              <a:rPr lang="fr-FR" dirty="0"/>
              <a:t>Etapes</a:t>
            </a:r>
          </a:p>
        </p:txBody>
      </p:sp>
      <p:sp>
        <p:nvSpPr>
          <p:cNvPr id="8" name="TextBox 7">
            <a:extLst>
              <a:ext uri="{FF2B5EF4-FFF2-40B4-BE49-F238E27FC236}">
                <a16:creationId xmlns:a16="http://schemas.microsoft.com/office/drawing/2014/main" id="{7CED8415-BFA7-6FAB-58B7-B5A9622BC1AE}"/>
              </a:ext>
            </a:extLst>
          </p:cNvPr>
          <p:cNvSpPr txBox="1"/>
          <p:nvPr/>
        </p:nvSpPr>
        <p:spPr>
          <a:xfrm>
            <a:off x="3631621" y="1080931"/>
            <a:ext cx="7884104" cy="400110"/>
          </a:xfrm>
          <a:prstGeom prst="rect">
            <a:avLst/>
          </a:prstGeom>
          <a:noFill/>
        </p:spPr>
        <p:txBody>
          <a:bodyPr wrap="square" rtlCol="0">
            <a:spAutoFit/>
          </a:bodyPr>
          <a:lstStyle/>
          <a:p>
            <a:r>
              <a:rPr lang="en-US" sz="2000" b="1" dirty="0"/>
              <a:t>Modules &gt; AIM &gt; Statistiques du programme &gt; Connaissance du statut</a:t>
            </a:r>
          </a:p>
        </p:txBody>
      </p:sp>
      <p:pic>
        <p:nvPicPr>
          <p:cNvPr id="5" name="Picture 4">
            <a:extLst>
              <a:ext uri="{FF2B5EF4-FFF2-40B4-BE49-F238E27FC236}">
                <a16:creationId xmlns:a16="http://schemas.microsoft.com/office/drawing/2014/main" id="{C99EABED-475A-04E6-13D0-D1CD4BEE9C33}"/>
              </a:ext>
            </a:extLst>
          </p:cNvPr>
          <p:cNvPicPr>
            <a:picLocks noChangeAspect="1"/>
          </p:cNvPicPr>
          <p:nvPr/>
        </p:nvPicPr>
        <p:blipFill>
          <a:blip r:embed="rId2"/>
          <a:stretch>
            <a:fillRect/>
          </a:stretch>
        </p:blipFill>
        <p:spPr>
          <a:xfrm>
            <a:off x="4343400" y="4352925"/>
            <a:ext cx="5348493" cy="1224088"/>
          </a:xfrm>
          <a:prstGeom prst="rect">
            <a:avLst/>
          </a:prstGeom>
        </p:spPr>
      </p:pic>
      <p:pic>
        <p:nvPicPr>
          <p:cNvPr id="11" name="Picture 10">
            <a:extLst>
              <a:ext uri="{FF2B5EF4-FFF2-40B4-BE49-F238E27FC236}">
                <a16:creationId xmlns:a16="http://schemas.microsoft.com/office/drawing/2014/main" id="{606E347E-F262-A0AB-CB8F-0A0EEAA583CF}"/>
              </a:ext>
            </a:extLst>
          </p:cNvPr>
          <p:cNvPicPr>
            <a:picLocks noChangeAspect="1"/>
          </p:cNvPicPr>
          <p:nvPr/>
        </p:nvPicPr>
        <p:blipFill>
          <a:blip r:embed="rId3"/>
          <a:stretch>
            <a:fillRect/>
          </a:stretch>
        </p:blipFill>
        <p:spPr>
          <a:xfrm>
            <a:off x="3967368" y="2505075"/>
            <a:ext cx="5715000" cy="1361021"/>
          </a:xfrm>
          <a:prstGeom prst="rect">
            <a:avLst/>
          </a:prstGeom>
        </p:spPr>
      </p:pic>
    </p:spTree>
    <p:extLst>
      <p:ext uri="{BB962C8B-B14F-4D97-AF65-F5344CB8AC3E}">
        <p14:creationId xmlns:p14="http://schemas.microsoft.com/office/powerpoint/2010/main" val="1233081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8DAEC4-7158-2651-F86B-99B36DC188D4}"/>
              </a:ext>
            </a:extLst>
          </p:cNvPr>
          <p:cNvSpPr>
            <a:spLocks noGrp="1"/>
          </p:cNvSpPr>
          <p:nvPr>
            <p:ph type="title"/>
          </p:nvPr>
        </p:nvSpPr>
        <p:spPr>
          <a:xfrm>
            <a:off x="185405" y="795130"/>
            <a:ext cx="2947482" cy="5561220"/>
          </a:xfrm>
        </p:spPr>
        <p:txBody>
          <a:bodyPr>
            <a:normAutofit fontScale="90000"/>
          </a:bodyPr>
          <a:lstStyle/>
          <a:p>
            <a:r>
              <a:rPr lang="en-US" dirty="0"/>
              <a:t>Shiny90</a:t>
            </a:r>
            <a:br>
              <a:rPr lang="en-US" dirty="0"/>
            </a:br>
            <a:r>
              <a:rPr lang="en-US" dirty="0"/>
              <a:t>Exécuter dans Spectrum</a:t>
            </a:r>
            <a:br>
              <a:rPr lang="en-US" dirty="0"/>
            </a:br>
            <a:br>
              <a:rPr lang="en-US" dirty="0"/>
            </a:br>
            <a:r>
              <a:rPr lang="en-US" sz="3100" dirty="0">
                <a:solidFill>
                  <a:srgbClr val="C00000"/>
                </a:solidFill>
                <a:ea typeface="Calibri" panose="020F0502020204030204" pitchFamily="34" charset="0"/>
              </a:rPr>
              <a:t>Recommandé pour les pays ayant des enquêtes de population représentatives au niveau national avec des données du programme HTS.</a:t>
            </a:r>
            <a:br>
              <a:rPr lang="en-US" sz="7200" dirty="0"/>
            </a:br>
            <a:endParaRPr lang="en-US" dirty="0"/>
          </a:p>
        </p:txBody>
      </p:sp>
      <p:sp>
        <p:nvSpPr>
          <p:cNvPr id="4" name="Slide Number Placeholder 3">
            <a:extLst>
              <a:ext uri="{FF2B5EF4-FFF2-40B4-BE49-F238E27FC236}">
                <a16:creationId xmlns:a16="http://schemas.microsoft.com/office/drawing/2014/main" id="{B3939955-76FB-EB28-8988-C6E282C50B0F}"/>
              </a:ext>
            </a:extLst>
          </p:cNvPr>
          <p:cNvSpPr>
            <a:spLocks noGrp="1"/>
          </p:cNvSpPr>
          <p:nvPr>
            <p:ph type="sldNum" sz="quarter" idx="12"/>
          </p:nvPr>
        </p:nvSpPr>
        <p:spPr/>
        <p:txBody>
          <a:bodyPr/>
          <a:lstStyle/>
          <a:p>
            <a:fld id="{CF13D369-8700-4468-8CC4-EE7C53720160}" type="slidenum">
              <a:rPr lang="en-US" smtClean="0"/>
              <a:t>12</a:t>
            </a:fld>
            <a:endParaRPr lang="en-US"/>
          </a:p>
        </p:txBody>
      </p:sp>
      <p:sp>
        <p:nvSpPr>
          <p:cNvPr id="17" name="Rectangle 16">
            <a:extLst>
              <a:ext uri="{FF2B5EF4-FFF2-40B4-BE49-F238E27FC236}">
                <a16:creationId xmlns:a16="http://schemas.microsoft.com/office/drawing/2014/main" id="{A6E44743-01AB-F17F-8ECB-1EF705D4B4FF}"/>
              </a:ext>
            </a:extLst>
          </p:cNvPr>
          <p:cNvSpPr/>
          <p:nvPr/>
        </p:nvSpPr>
        <p:spPr>
          <a:xfrm>
            <a:off x="6163588" y="2486220"/>
            <a:ext cx="5738306" cy="185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7E2978B-E7CF-F713-7F2E-AC3C699D1DAB}"/>
              </a:ext>
            </a:extLst>
          </p:cNvPr>
          <p:cNvSpPr txBox="1"/>
          <p:nvPr/>
        </p:nvSpPr>
        <p:spPr>
          <a:xfrm>
            <a:off x="69678" y="171717"/>
            <a:ext cx="7712247" cy="369332"/>
          </a:xfrm>
          <a:prstGeom prst="rect">
            <a:avLst/>
          </a:prstGeom>
          <a:noFill/>
        </p:spPr>
        <p:txBody>
          <a:bodyPr wrap="square" rtlCol="0">
            <a:spAutoFit/>
          </a:bodyPr>
          <a:lstStyle/>
          <a:p>
            <a:r>
              <a:rPr lang="en-US" b="1" dirty="0"/>
              <a:t>Modules &gt; AIM &gt; Statistiques du programme &gt; Connaissance du statut</a:t>
            </a:r>
          </a:p>
        </p:txBody>
      </p:sp>
      <p:pic>
        <p:nvPicPr>
          <p:cNvPr id="11" name="Picture 10">
            <a:extLst>
              <a:ext uri="{FF2B5EF4-FFF2-40B4-BE49-F238E27FC236}">
                <a16:creationId xmlns:a16="http://schemas.microsoft.com/office/drawing/2014/main" id="{8B830BA5-C47F-2A01-7F53-129F356A2C05}"/>
              </a:ext>
            </a:extLst>
          </p:cNvPr>
          <p:cNvPicPr>
            <a:picLocks noChangeAspect="1"/>
          </p:cNvPicPr>
          <p:nvPr/>
        </p:nvPicPr>
        <p:blipFill>
          <a:blip r:embed="rId3"/>
          <a:stretch>
            <a:fillRect/>
          </a:stretch>
        </p:blipFill>
        <p:spPr>
          <a:xfrm>
            <a:off x="3480208" y="795130"/>
            <a:ext cx="4012383" cy="3098169"/>
          </a:xfrm>
          <a:prstGeom prst="rect">
            <a:avLst/>
          </a:prstGeom>
        </p:spPr>
      </p:pic>
      <p:sp>
        <p:nvSpPr>
          <p:cNvPr id="16" name="TextBox 15">
            <a:extLst>
              <a:ext uri="{FF2B5EF4-FFF2-40B4-BE49-F238E27FC236}">
                <a16:creationId xmlns:a16="http://schemas.microsoft.com/office/drawing/2014/main" id="{F7A1A1C0-E24A-0F7F-E1D9-60117A0A6075}"/>
              </a:ext>
            </a:extLst>
          </p:cNvPr>
          <p:cNvSpPr txBox="1"/>
          <p:nvPr/>
        </p:nvSpPr>
        <p:spPr>
          <a:xfrm>
            <a:off x="6362173" y="2743872"/>
            <a:ext cx="4271962" cy="1200329"/>
          </a:xfrm>
          <a:prstGeom prst="rect">
            <a:avLst/>
          </a:prstGeom>
          <a:noFill/>
        </p:spPr>
        <p:txBody>
          <a:bodyPr wrap="square" rtlCol="0">
            <a:spAutoFit/>
          </a:bodyPr>
          <a:lstStyle/>
          <a:p>
            <a:r>
              <a:rPr lang="en-US" sz="2400" dirty="0"/>
              <a:t>Nouveaux boutons pour lire les données des enquêtes et des programmes, exécuter Shiny90 et visualiser les résultats.</a:t>
            </a:r>
          </a:p>
        </p:txBody>
      </p:sp>
      <p:sp>
        <p:nvSpPr>
          <p:cNvPr id="15" name="Right Brace 14">
            <a:extLst>
              <a:ext uri="{FF2B5EF4-FFF2-40B4-BE49-F238E27FC236}">
                <a16:creationId xmlns:a16="http://schemas.microsoft.com/office/drawing/2014/main" id="{3F90CA25-252C-13D6-4313-C58737BDFC91}"/>
              </a:ext>
            </a:extLst>
          </p:cNvPr>
          <p:cNvSpPr/>
          <p:nvPr/>
        </p:nvSpPr>
        <p:spPr>
          <a:xfrm>
            <a:off x="5129211" y="2862896"/>
            <a:ext cx="714375" cy="1132207"/>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 name="Picture 12">
            <a:extLst>
              <a:ext uri="{FF2B5EF4-FFF2-40B4-BE49-F238E27FC236}">
                <a16:creationId xmlns:a16="http://schemas.microsoft.com/office/drawing/2014/main" id="{A260AF1B-B994-BFF0-3904-7613C00A2D5A}"/>
              </a:ext>
            </a:extLst>
          </p:cNvPr>
          <p:cNvPicPr>
            <a:picLocks noChangeAspect="1"/>
          </p:cNvPicPr>
          <p:nvPr/>
        </p:nvPicPr>
        <p:blipFill>
          <a:blip r:embed="rId4"/>
          <a:stretch>
            <a:fillRect/>
          </a:stretch>
        </p:blipFill>
        <p:spPr>
          <a:xfrm>
            <a:off x="3480208" y="4193070"/>
            <a:ext cx="3557144" cy="2493213"/>
          </a:xfrm>
          <a:prstGeom prst="rect">
            <a:avLst/>
          </a:prstGeom>
        </p:spPr>
      </p:pic>
      <p:sp>
        <p:nvSpPr>
          <p:cNvPr id="14" name="Right Brace 13">
            <a:extLst>
              <a:ext uri="{FF2B5EF4-FFF2-40B4-BE49-F238E27FC236}">
                <a16:creationId xmlns:a16="http://schemas.microsoft.com/office/drawing/2014/main" id="{5E2A3C80-59FB-945E-DA91-089812771AC5}"/>
              </a:ext>
            </a:extLst>
          </p:cNvPr>
          <p:cNvSpPr/>
          <p:nvPr/>
        </p:nvSpPr>
        <p:spPr>
          <a:xfrm>
            <a:off x="7067551" y="6356350"/>
            <a:ext cx="514350" cy="272623"/>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C615C563-6685-8D8E-9C34-5FAF561E1359}"/>
              </a:ext>
            </a:extLst>
          </p:cNvPr>
          <p:cNvSpPr txBox="1"/>
          <p:nvPr/>
        </p:nvSpPr>
        <p:spPr>
          <a:xfrm>
            <a:off x="7581901" y="5477784"/>
            <a:ext cx="4271962" cy="1200329"/>
          </a:xfrm>
          <a:prstGeom prst="rect">
            <a:avLst/>
          </a:prstGeom>
          <a:noFill/>
        </p:spPr>
        <p:txBody>
          <a:bodyPr wrap="square" rtlCol="0">
            <a:spAutoFit/>
          </a:bodyPr>
          <a:lstStyle/>
          <a:p>
            <a:r>
              <a:rPr lang="fr-FR" sz="2400" dirty="0"/>
              <a:t>Assurez-vous que les données de votre programme mises à jour sont incluses</a:t>
            </a:r>
            <a:endParaRPr lang="en-US" sz="2400" dirty="0"/>
          </a:p>
        </p:txBody>
      </p:sp>
    </p:spTree>
    <p:extLst>
      <p:ext uri="{BB962C8B-B14F-4D97-AF65-F5344CB8AC3E}">
        <p14:creationId xmlns:p14="http://schemas.microsoft.com/office/powerpoint/2010/main" val="431472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707A5-C6CB-3D0F-0FAC-6B4629CD14C0}"/>
              </a:ext>
            </a:extLst>
          </p:cNvPr>
          <p:cNvSpPr>
            <a:spLocks noGrp="1"/>
          </p:cNvSpPr>
          <p:nvPr>
            <p:ph type="title"/>
          </p:nvPr>
        </p:nvSpPr>
        <p:spPr/>
        <p:txBody>
          <a:bodyPr>
            <a:normAutofit fontScale="90000"/>
          </a:bodyPr>
          <a:lstStyle/>
          <a:p>
            <a:r>
              <a:rPr lang="en-US" dirty="0"/>
              <a:t>Données d'enquête</a:t>
            </a:r>
            <a:br>
              <a:rPr lang="en-US" dirty="0"/>
            </a:br>
            <a:br>
              <a:rPr lang="en-US" dirty="0"/>
            </a:br>
            <a:r>
              <a:rPr lang="en-US" sz="3600" dirty="0">
                <a:ln>
                  <a:solidFill>
                    <a:schemeClr val="accent6">
                      <a:lumMod val="75000"/>
                    </a:schemeClr>
                  </a:solidFill>
                </a:ln>
                <a:solidFill>
                  <a:srgbClr val="C00000"/>
                </a:solidFill>
              </a:rPr>
              <a:t>1</a:t>
            </a:r>
            <a:r>
              <a:rPr lang="en-US" baseline="30000" dirty="0">
                <a:ln>
                  <a:solidFill>
                    <a:schemeClr val="accent6">
                      <a:lumMod val="75000"/>
                    </a:schemeClr>
                  </a:solidFill>
                </a:ln>
                <a:solidFill>
                  <a:srgbClr val="C00000"/>
                </a:solidFill>
              </a:rPr>
              <a:t>st</a:t>
            </a:r>
            <a:r>
              <a:rPr lang="en-US" sz="3600" dirty="0">
                <a:ln>
                  <a:solidFill>
                    <a:schemeClr val="accent6">
                      <a:lumMod val="75000"/>
                    </a:schemeClr>
                  </a:solidFill>
                </a:ln>
                <a:solidFill>
                  <a:srgbClr val="C00000"/>
                </a:solidFill>
              </a:rPr>
              <a:t> étape</a:t>
            </a:r>
            <a:br>
              <a:rPr lang="en-US" sz="3600" dirty="0">
                <a:ln>
                  <a:solidFill>
                    <a:schemeClr val="accent6">
                      <a:lumMod val="75000"/>
                    </a:schemeClr>
                  </a:solidFill>
                </a:ln>
                <a:solidFill>
                  <a:srgbClr val="C00000"/>
                </a:solidFill>
              </a:rPr>
            </a:br>
            <a:r>
              <a:rPr lang="en-US" sz="3600" dirty="0">
                <a:ln>
                  <a:solidFill>
                    <a:schemeClr val="accent6">
                      <a:lumMod val="75000"/>
                    </a:schemeClr>
                  </a:solidFill>
                </a:ln>
                <a:solidFill>
                  <a:srgbClr val="C00000"/>
                </a:solidFill>
              </a:rPr>
              <a:t>-Charger et examiner les données de l'enquête sur le pourcentage de personnes ayant déjà subi un test de dépistage du VIH.</a:t>
            </a:r>
            <a:endParaRPr lang="en-US" dirty="0"/>
          </a:p>
        </p:txBody>
      </p:sp>
      <p:pic>
        <p:nvPicPr>
          <p:cNvPr id="4" name="Picture 3">
            <a:extLst>
              <a:ext uri="{FF2B5EF4-FFF2-40B4-BE49-F238E27FC236}">
                <a16:creationId xmlns:a16="http://schemas.microsoft.com/office/drawing/2014/main" id="{F2633D9D-D8B5-6F53-058E-291C8AF514F1}"/>
              </a:ext>
            </a:extLst>
          </p:cNvPr>
          <p:cNvPicPr>
            <a:picLocks noChangeAspect="1"/>
          </p:cNvPicPr>
          <p:nvPr/>
        </p:nvPicPr>
        <p:blipFill>
          <a:blip r:embed="rId3"/>
          <a:stretch>
            <a:fillRect/>
          </a:stretch>
        </p:blipFill>
        <p:spPr>
          <a:xfrm>
            <a:off x="3486151" y="1512744"/>
            <a:ext cx="8067674" cy="2154572"/>
          </a:xfrm>
          <a:prstGeom prst="rect">
            <a:avLst/>
          </a:prstGeom>
        </p:spPr>
      </p:pic>
      <p:sp>
        <p:nvSpPr>
          <p:cNvPr id="5" name="TextBox 4">
            <a:extLst>
              <a:ext uri="{FF2B5EF4-FFF2-40B4-BE49-F238E27FC236}">
                <a16:creationId xmlns:a16="http://schemas.microsoft.com/office/drawing/2014/main" id="{60BC20E2-FA69-7239-4175-3A1DA2AC8B64}"/>
              </a:ext>
            </a:extLst>
          </p:cNvPr>
          <p:cNvSpPr txBox="1"/>
          <p:nvPr/>
        </p:nvSpPr>
        <p:spPr>
          <a:xfrm>
            <a:off x="5557838" y="3957638"/>
            <a:ext cx="914400" cy="1754326"/>
          </a:xfrm>
          <a:prstGeom prst="rect">
            <a:avLst/>
          </a:prstGeom>
          <a:noFill/>
          <a:ln>
            <a:solidFill>
              <a:schemeClr val="accent1">
                <a:shade val="50000"/>
              </a:schemeClr>
            </a:solidFill>
          </a:ln>
        </p:spPr>
        <p:txBody>
          <a:bodyPr wrap="square" rtlCol="0">
            <a:spAutoFit/>
          </a:bodyPr>
          <a:lstStyle/>
          <a:p>
            <a:pPr algn="ctr"/>
            <a:r>
              <a:rPr lang="en-US" b="1" dirty="0"/>
              <a:t>Groupes d'âge</a:t>
            </a:r>
          </a:p>
          <a:p>
            <a:pPr algn="ctr"/>
            <a:r>
              <a:rPr lang="en-US" dirty="0"/>
              <a:t>15-24</a:t>
            </a:r>
          </a:p>
          <a:p>
            <a:pPr algn="ctr"/>
            <a:r>
              <a:rPr lang="en-US" dirty="0"/>
              <a:t>15-49</a:t>
            </a:r>
          </a:p>
          <a:p>
            <a:pPr algn="ctr"/>
            <a:r>
              <a:rPr lang="en-US" dirty="0"/>
              <a:t>25-34</a:t>
            </a:r>
          </a:p>
          <a:p>
            <a:pPr algn="ctr"/>
            <a:r>
              <a:rPr lang="en-US" dirty="0"/>
              <a:t>35-49</a:t>
            </a:r>
          </a:p>
        </p:txBody>
      </p:sp>
      <p:sp>
        <p:nvSpPr>
          <p:cNvPr id="6" name="TextBox 5">
            <a:extLst>
              <a:ext uri="{FF2B5EF4-FFF2-40B4-BE49-F238E27FC236}">
                <a16:creationId xmlns:a16="http://schemas.microsoft.com/office/drawing/2014/main" id="{529D27C1-1E22-4085-FCE5-72358F4F0166}"/>
              </a:ext>
            </a:extLst>
          </p:cNvPr>
          <p:cNvSpPr txBox="1"/>
          <p:nvPr/>
        </p:nvSpPr>
        <p:spPr>
          <a:xfrm>
            <a:off x="6472238" y="3957638"/>
            <a:ext cx="914400" cy="1200329"/>
          </a:xfrm>
          <a:prstGeom prst="rect">
            <a:avLst/>
          </a:prstGeom>
          <a:noFill/>
          <a:ln>
            <a:solidFill>
              <a:schemeClr val="accent1">
                <a:shade val="50000"/>
              </a:schemeClr>
            </a:solidFill>
          </a:ln>
        </p:spPr>
        <p:txBody>
          <a:bodyPr wrap="square" rtlCol="0">
            <a:spAutoFit/>
          </a:bodyPr>
          <a:lstStyle/>
          <a:p>
            <a:pPr algn="ctr"/>
            <a:r>
              <a:rPr lang="en-US" b="1" dirty="0"/>
              <a:t> Sexe</a:t>
            </a:r>
          </a:p>
          <a:p>
            <a:pPr algn="ctr"/>
            <a:r>
              <a:rPr lang="en-US" dirty="0"/>
              <a:t>Les deux sites</a:t>
            </a:r>
          </a:p>
          <a:p>
            <a:pPr algn="ctr"/>
            <a:r>
              <a:rPr lang="en-US" dirty="0"/>
              <a:t>Femme</a:t>
            </a:r>
          </a:p>
          <a:p>
            <a:pPr algn="ctr"/>
            <a:r>
              <a:rPr lang="en-US" dirty="0"/>
              <a:t>Homme</a:t>
            </a:r>
          </a:p>
        </p:txBody>
      </p:sp>
      <p:sp>
        <p:nvSpPr>
          <p:cNvPr id="7" name="TextBox 6">
            <a:extLst>
              <a:ext uri="{FF2B5EF4-FFF2-40B4-BE49-F238E27FC236}">
                <a16:creationId xmlns:a16="http://schemas.microsoft.com/office/drawing/2014/main" id="{B2308588-80C5-FF23-3998-E63A39E1ABC7}"/>
              </a:ext>
            </a:extLst>
          </p:cNvPr>
          <p:cNvSpPr txBox="1"/>
          <p:nvPr/>
        </p:nvSpPr>
        <p:spPr>
          <a:xfrm>
            <a:off x="7386638" y="3957638"/>
            <a:ext cx="1185862" cy="1477328"/>
          </a:xfrm>
          <a:prstGeom prst="rect">
            <a:avLst/>
          </a:prstGeom>
          <a:noFill/>
          <a:ln>
            <a:solidFill>
              <a:schemeClr val="accent1">
                <a:shade val="50000"/>
              </a:schemeClr>
            </a:solidFill>
          </a:ln>
        </p:spPr>
        <p:txBody>
          <a:bodyPr wrap="square" rtlCol="0">
            <a:spAutoFit/>
          </a:bodyPr>
          <a:lstStyle/>
          <a:p>
            <a:pPr algn="ctr"/>
            <a:r>
              <a:rPr lang="en-US" b="1" dirty="0"/>
              <a:t>Statut VIH</a:t>
            </a:r>
          </a:p>
          <a:p>
            <a:pPr algn="ctr"/>
            <a:r>
              <a:rPr lang="en-US" dirty="0"/>
              <a:t>Tous</a:t>
            </a:r>
          </a:p>
          <a:p>
            <a:pPr algn="ctr"/>
            <a:r>
              <a:rPr lang="en-US" dirty="0"/>
              <a:t>Positif</a:t>
            </a:r>
          </a:p>
          <a:p>
            <a:pPr algn="ctr"/>
            <a:r>
              <a:rPr lang="en-US" dirty="0"/>
              <a:t>Négatif</a:t>
            </a:r>
          </a:p>
        </p:txBody>
      </p:sp>
      <p:pic>
        <p:nvPicPr>
          <p:cNvPr id="8" name="Picture 7">
            <a:extLst>
              <a:ext uri="{FF2B5EF4-FFF2-40B4-BE49-F238E27FC236}">
                <a16:creationId xmlns:a16="http://schemas.microsoft.com/office/drawing/2014/main" id="{84BA1788-A005-5F7D-BC62-C90C5A3DC70E}"/>
              </a:ext>
            </a:extLst>
          </p:cNvPr>
          <p:cNvPicPr>
            <a:picLocks noChangeAspect="1"/>
          </p:cNvPicPr>
          <p:nvPr/>
        </p:nvPicPr>
        <p:blipFill>
          <a:blip r:embed="rId4"/>
          <a:stretch>
            <a:fillRect/>
          </a:stretch>
        </p:blipFill>
        <p:spPr>
          <a:xfrm>
            <a:off x="3486151" y="5802261"/>
            <a:ext cx="8305800" cy="400050"/>
          </a:xfrm>
          <a:prstGeom prst="rect">
            <a:avLst/>
          </a:prstGeom>
        </p:spPr>
      </p:pic>
      <p:sp>
        <p:nvSpPr>
          <p:cNvPr id="9" name="TextBox 8">
            <a:extLst>
              <a:ext uri="{FF2B5EF4-FFF2-40B4-BE49-F238E27FC236}">
                <a16:creationId xmlns:a16="http://schemas.microsoft.com/office/drawing/2014/main" id="{117A0D3B-05A1-6949-0944-5F36B1F86946}"/>
              </a:ext>
            </a:extLst>
          </p:cNvPr>
          <p:cNvSpPr txBox="1"/>
          <p:nvPr/>
        </p:nvSpPr>
        <p:spPr>
          <a:xfrm>
            <a:off x="69678" y="171717"/>
            <a:ext cx="6131097" cy="369332"/>
          </a:xfrm>
          <a:prstGeom prst="rect">
            <a:avLst/>
          </a:prstGeom>
          <a:noFill/>
        </p:spPr>
        <p:txBody>
          <a:bodyPr wrap="square" rtlCol="0">
            <a:spAutoFit/>
          </a:bodyPr>
          <a:lstStyle/>
          <a:p>
            <a:r>
              <a:rPr lang="en-US" b="1" dirty="0"/>
              <a:t>Modules &gt; AIM &gt; Statistiques du programme &gt; Connaissance du statut</a:t>
            </a:r>
          </a:p>
        </p:txBody>
      </p:sp>
    </p:spTree>
    <p:extLst>
      <p:ext uri="{BB962C8B-B14F-4D97-AF65-F5344CB8AC3E}">
        <p14:creationId xmlns:p14="http://schemas.microsoft.com/office/powerpoint/2010/main" val="3863148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0944B-A570-9C99-642D-8A7371292529}"/>
              </a:ext>
            </a:extLst>
          </p:cNvPr>
          <p:cNvSpPr>
            <a:spLocks noGrp="1"/>
          </p:cNvSpPr>
          <p:nvPr>
            <p:ph type="title"/>
          </p:nvPr>
        </p:nvSpPr>
        <p:spPr/>
        <p:txBody>
          <a:bodyPr>
            <a:normAutofit fontScale="90000"/>
          </a:bodyPr>
          <a:lstStyle/>
          <a:p>
            <a:r>
              <a:rPr lang="en-US" dirty="0"/>
              <a:t>Données du programme</a:t>
            </a:r>
            <a:br>
              <a:rPr lang="en-US" dirty="0"/>
            </a:br>
            <a:br>
              <a:rPr lang="en-US" dirty="0"/>
            </a:br>
            <a:r>
              <a:rPr lang="en-US" sz="3600" dirty="0">
                <a:ln>
                  <a:solidFill>
                    <a:schemeClr val="accent6">
                      <a:lumMod val="75000"/>
                    </a:schemeClr>
                  </a:solidFill>
                </a:ln>
                <a:solidFill>
                  <a:srgbClr val="C00000"/>
                </a:solidFill>
              </a:rPr>
              <a:t>2</a:t>
            </a:r>
            <a:r>
              <a:rPr lang="en-US" sz="3600" baseline="30000" dirty="0">
                <a:ln>
                  <a:solidFill>
                    <a:schemeClr val="accent6">
                      <a:lumMod val="75000"/>
                    </a:schemeClr>
                  </a:solidFill>
                </a:ln>
                <a:solidFill>
                  <a:srgbClr val="C00000"/>
                </a:solidFill>
              </a:rPr>
              <a:t>nd</a:t>
            </a:r>
            <a:r>
              <a:rPr lang="en-US" sz="3600" dirty="0">
                <a:ln>
                  <a:solidFill>
                    <a:schemeClr val="accent6">
                      <a:lumMod val="75000"/>
                    </a:schemeClr>
                  </a:solidFill>
                </a:ln>
                <a:solidFill>
                  <a:srgbClr val="C00000"/>
                </a:solidFill>
              </a:rPr>
              <a:t> étape</a:t>
            </a:r>
            <a:br>
              <a:rPr lang="en-US" sz="3600" dirty="0">
                <a:ln>
                  <a:solidFill>
                    <a:schemeClr val="accent6">
                      <a:lumMod val="75000"/>
                    </a:schemeClr>
                  </a:solidFill>
                </a:ln>
                <a:solidFill>
                  <a:srgbClr val="C00000"/>
                </a:solidFill>
              </a:rPr>
            </a:br>
            <a:r>
              <a:rPr lang="en-US" sz="3600" dirty="0">
                <a:ln>
                  <a:solidFill>
                    <a:schemeClr val="accent6">
                      <a:lumMod val="75000"/>
                    </a:schemeClr>
                  </a:solidFill>
                </a:ln>
                <a:solidFill>
                  <a:srgbClr val="C00000"/>
                </a:solidFill>
              </a:rPr>
              <a:t>-Charger les données du programme HTS de l'année précédente et ajouter les données pour 2022.</a:t>
            </a:r>
            <a:endParaRPr lang="en-US" dirty="0"/>
          </a:p>
        </p:txBody>
      </p:sp>
      <p:pic>
        <p:nvPicPr>
          <p:cNvPr id="4" name="Picture 3">
            <a:extLst>
              <a:ext uri="{FF2B5EF4-FFF2-40B4-BE49-F238E27FC236}">
                <a16:creationId xmlns:a16="http://schemas.microsoft.com/office/drawing/2014/main" id="{570882C3-EBAB-B5EA-256F-7D95E3F8B011}"/>
              </a:ext>
            </a:extLst>
          </p:cNvPr>
          <p:cNvPicPr>
            <a:picLocks noChangeAspect="1"/>
          </p:cNvPicPr>
          <p:nvPr/>
        </p:nvPicPr>
        <p:blipFill>
          <a:blip r:embed="rId3"/>
          <a:stretch>
            <a:fillRect/>
          </a:stretch>
        </p:blipFill>
        <p:spPr>
          <a:xfrm>
            <a:off x="3538537" y="809625"/>
            <a:ext cx="7762876" cy="3550463"/>
          </a:xfrm>
          <a:prstGeom prst="rect">
            <a:avLst/>
          </a:prstGeom>
        </p:spPr>
      </p:pic>
      <p:pic>
        <p:nvPicPr>
          <p:cNvPr id="6" name="Picture 5">
            <a:extLst>
              <a:ext uri="{FF2B5EF4-FFF2-40B4-BE49-F238E27FC236}">
                <a16:creationId xmlns:a16="http://schemas.microsoft.com/office/drawing/2014/main" id="{463C7E99-27EF-8C5A-7FAB-50D976D79C62}"/>
              </a:ext>
            </a:extLst>
          </p:cNvPr>
          <p:cNvPicPr>
            <a:picLocks noChangeAspect="1"/>
          </p:cNvPicPr>
          <p:nvPr/>
        </p:nvPicPr>
        <p:blipFill>
          <a:blip r:embed="rId4"/>
          <a:stretch>
            <a:fillRect/>
          </a:stretch>
        </p:blipFill>
        <p:spPr>
          <a:xfrm>
            <a:off x="3538537" y="4360088"/>
            <a:ext cx="8305800" cy="400050"/>
          </a:xfrm>
          <a:prstGeom prst="rect">
            <a:avLst/>
          </a:prstGeom>
        </p:spPr>
      </p:pic>
      <p:sp>
        <p:nvSpPr>
          <p:cNvPr id="7" name="TextBox 6">
            <a:extLst>
              <a:ext uri="{FF2B5EF4-FFF2-40B4-BE49-F238E27FC236}">
                <a16:creationId xmlns:a16="http://schemas.microsoft.com/office/drawing/2014/main" id="{02474BE1-ECB5-49FD-70EC-4609D234CABF}"/>
              </a:ext>
            </a:extLst>
          </p:cNvPr>
          <p:cNvSpPr txBox="1"/>
          <p:nvPr/>
        </p:nvSpPr>
        <p:spPr>
          <a:xfrm>
            <a:off x="69678" y="171717"/>
            <a:ext cx="6131097" cy="369332"/>
          </a:xfrm>
          <a:prstGeom prst="rect">
            <a:avLst/>
          </a:prstGeom>
          <a:noFill/>
        </p:spPr>
        <p:txBody>
          <a:bodyPr wrap="square" rtlCol="0">
            <a:spAutoFit/>
          </a:bodyPr>
          <a:lstStyle/>
          <a:p>
            <a:r>
              <a:rPr lang="en-US" b="1" dirty="0"/>
              <a:t>Modules &gt; AIM &gt; Statistiques du programme &gt; Connaissance du statut</a:t>
            </a:r>
          </a:p>
        </p:txBody>
      </p:sp>
      <p:sp>
        <p:nvSpPr>
          <p:cNvPr id="3" name="TextBox 2">
            <a:extLst>
              <a:ext uri="{FF2B5EF4-FFF2-40B4-BE49-F238E27FC236}">
                <a16:creationId xmlns:a16="http://schemas.microsoft.com/office/drawing/2014/main" id="{0D480324-9CEE-BD34-B60F-FC62C35B11C7}"/>
              </a:ext>
            </a:extLst>
          </p:cNvPr>
          <p:cNvSpPr txBox="1"/>
          <p:nvPr/>
        </p:nvSpPr>
        <p:spPr>
          <a:xfrm>
            <a:off x="3538537" y="4931957"/>
            <a:ext cx="8305800" cy="2031325"/>
          </a:xfrm>
          <a:prstGeom prst="rect">
            <a:avLst/>
          </a:prstGeom>
          <a:noFill/>
        </p:spPr>
        <p:txBody>
          <a:bodyPr wrap="square" rtlCol="0">
            <a:spAutoFit/>
          </a:bodyPr>
          <a:lstStyle/>
          <a:p>
            <a:r>
              <a:rPr lang="en-CA" b="1" dirty="0"/>
              <a:t>Tests de dépistage du VIH pour les plus de 15 ans</a:t>
            </a:r>
          </a:p>
          <a:p>
            <a:r>
              <a:rPr lang="en-CA" dirty="0"/>
              <a:t>Total des tests = Total des tests HTC + Total des tests ANC</a:t>
            </a:r>
          </a:p>
          <a:p>
            <a:r>
              <a:rPr lang="en-CA" dirty="0"/>
              <a:t>Total des tests positifs = Total des tests HTC positifs + Total des tests ANC positifs</a:t>
            </a:r>
          </a:p>
          <a:p>
            <a:endParaRPr lang="en-CA" dirty="0"/>
          </a:p>
          <a:p>
            <a:r>
              <a:rPr lang="en-CA" dirty="0"/>
              <a:t>Idéalement, stratifiez les données du programme HTS par sexe. Cela permet d'améliorer les projections de KOS du modèle si les données de l'enquête sont anciennes.</a:t>
            </a:r>
          </a:p>
        </p:txBody>
      </p:sp>
    </p:spTree>
    <p:extLst>
      <p:ext uri="{BB962C8B-B14F-4D97-AF65-F5344CB8AC3E}">
        <p14:creationId xmlns:p14="http://schemas.microsoft.com/office/powerpoint/2010/main" val="1472124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C64C3E-CDD5-77C3-6F88-087C39BE444E}"/>
              </a:ext>
            </a:extLst>
          </p:cNvPr>
          <p:cNvPicPr>
            <a:picLocks noChangeAspect="1"/>
          </p:cNvPicPr>
          <p:nvPr/>
        </p:nvPicPr>
        <p:blipFill>
          <a:blip r:embed="rId3"/>
          <a:stretch>
            <a:fillRect/>
          </a:stretch>
        </p:blipFill>
        <p:spPr>
          <a:xfrm>
            <a:off x="3491825" y="1952701"/>
            <a:ext cx="8410069" cy="4125860"/>
          </a:xfrm>
          <a:prstGeom prst="rect">
            <a:avLst/>
          </a:prstGeom>
        </p:spPr>
      </p:pic>
      <p:pic>
        <p:nvPicPr>
          <p:cNvPr id="8" name="Picture 7">
            <a:extLst>
              <a:ext uri="{FF2B5EF4-FFF2-40B4-BE49-F238E27FC236}">
                <a16:creationId xmlns:a16="http://schemas.microsoft.com/office/drawing/2014/main" id="{FFFECA39-6C7E-CEDA-D1D1-D1437246B0CA}"/>
              </a:ext>
            </a:extLst>
          </p:cNvPr>
          <p:cNvPicPr>
            <a:picLocks noChangeAspect="1"/>
          </p:cNvPicPr>
          <p:nvPr/>
        </p:nvPicPr>
        <p:blipFill rotWithShape="1">
          <a:blip r:embed="rId4"/>
          <a:srcRect r="46518"/>
          <a:stretch/>
        </p:blipFill>
        <p:spPr>
          <a:xfrm>
            <a:off x="3589525" y="5048816"/>
            <a:ext cx="1616608" cy="1186890"/>
          </a:xfrm>
          <a:prstGeom prst="rect">
            <a:avLst/>
          </a:prstGeom>
        </p:spPr>
      </p:pic>
      <p:pic>
        <p:nvPicPr>
          <p:cNvPr id="7" name="Picture 6">
            <a:extLst>
              <a:ext uri="{FF2B5EF4-FFF2-40B4-BE49-F238E27FC236}">
                <a16:creationId xmlns:a16="http://schemas.microsoft.com/office/drawing/2014/main" id="{8465AB25-2D85-8E5C-E215-0E59FEA0C9C6}"/>
              </a:ext>
            </a:extLst>
          </p:cNvPr>
          <p:cNvPicPr>
            <a:picLocks noChangeAspect="1"/>
          </p:cNvPicPr>
          <p:nvPr/>
        </p:nvPicPr>
        <p:blipFill>
          <a:blip r:embed="rId4"/>
          <a:stretch>
            <a:fillRect/>
          </a:stretch>
        </p:blipFill>
        <p:spPr>
          <a:xfrm>
            <a:off x="3593024" y="5048816"/>
            <a:ext cx="3022726" cy="1186890"/>
          </a:xfrm>
          <a:prstGeom prst="rect">
            <a:avLst/>
          </a:prstGeom>
        </p:spPr>
      </p:pic>
      <p:pic>
        <p:nvPicPr>
          <p:cNvPr id="2" name="Picture 1">
            <a:extLst>
              <a:ext uri="{FF2B5EF4-FFF2-40B4-BE49-F238E27FC236}">
                <a16:creationId xmlns:a16="http://schemas.microsoft.com/office/drawing/2014/main" id="{91901AD1-DBCC-6DEF-67D6-495C4501CA65}"/>
              </a:ext>
            </a:extLst>
          </p:cNvPr>
          <p:cNvPicPr>
            <a:picLocks noChangeAspect="1"/>
          </p:cNvPicPr>
          <p:nvPr/>
        </p:nvPicPr>
        <p:blipFill>
          <a:blip r:embed="rId5"/>
          <a:stretch>
            <a:fillRect/>
          </a:stretch>
        </p:blipFill>
        <p:spPr>
          <a:xfrm>
            <a:off x="3630409" y="5034961"/>
            <a:ext cx="2955415" cy="1173600"/>
          </a:xfrm>
          <a:prstGeom prst="rect">
            <a:avLst/>
          </a:prstGeom>
        </p:spPr>
      </p:pic>
      <p:sp>
        <p:nvSpPr>
          <p:cNvPr id="5" name="Title 4">
            <a:extLst>
              <a:ext uri="{FF2B5EF4-FFF2-40B4-BE49-F238E27FC236}">
                <a16:creationId xmlns:a16="http://schemas.microsoft.com/office/drawing/2014/main" id="{8C8DAEC4-7158-2651-F86B-99B36DC188D4}"/>
              </a:ext>
            </a:extLst>
          </p:cNvPr>
          <p:cNvSpPr>
            <a:spLocks noGrp="1"/>
          </p:cNvSpPr>
          <p:nvPr>
            <p:ph type="title"/>
          </p:nvPr>
        </p:nvSpPr>
        <p:spPr/>
        <p:txBody>
          <a:bodyPr>
            <a:normAutofit/>
          </a:bodyPr>
          <a:lstStyle/>
          <a:p>
            <a:r>
              <a:rPr lang="en-US" dirty="0"/>
              <a:t>Shiny90</a:t>
            </a:r>
            <a:br>
              <a:rPr lang="en-US" dirty="0"/>
            </a:br>
            <a:r>
              <a:rPr lang="en-US" dirty="0"/>
              <a:t>Exécuter dans Spectrum</a:t>
            </a:r>
            <a:br>
              <a:rPr lang="en-US" dirty="0"/>
            </a:br>
            <a:br>
              <a:rPr lang="en-US" dirty="0"/>
            </a:br>
            <a:r>
              <a:rPr lang="en-US" sz="3100" dirty="0">
                <a:solidFill>
                  <a:srgbClr val="C00000"/>
                </a:solidFill>
                <a:ea typeface="Calibri" panose="020F0502020204030204" pitchFamily="34" charset="0"/>
              </a:rPr>
              <a:t>Ajustement du modèle</a:t>
            </a:r>
            <a:endParaRPr lang="en-US" dirty="0"/>
          </a:p>
        </p:txBody>
      </p:sp>
      <p:sp>
        <p:nvSpPr>
          <p:cNvPr id="15" name="Right Brace 14">
            <a:extLst>
              <a:ext uri="{FF2B5EF4-FFF2-40B4-BE49-F238E27FC236}">
                <a16:creationId xmlns:a16="http://schemas.microsoft.com/office/drawing/2014/main" id="{3F90CA25-252C-13D6-4313-C58737BDFC91}"/>
              </a:ext>
            </a:extLst>
          </p:cNvPr>
          <p:cNvSpPr/>
          <p:nvPr/>
        </p:nvSpPr>
        <p:spPr>
          <a:xfrm>
            <a:off x="6591348" y="5035395"/>
            <a:ext cx="714375" cy="1089200"/>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F7A1A1C0-E24A-0F7F-E1D9-60117A0A6075}"/>
              </a:ext>
            </a:extLst>
          </p:cNvPr>
          <p:cNvSpPr txBox="1"/>
          <p:nvPr/>
        </p:nvSpPr>
        <p:spPr>
          <a:xfrm>
            <a:off x="7554895" y="4979830"/>
            <a:ext cx="4271962" cy="1200329"/>
          </a:xfrm>
          <a:prstGeom prst="rect">
            <a:avLst/>
          </a:prstGeom>
          <a:noFill/>
        </p:spPr>
        <p:txBody>
          <a:bodyPr wrap="square" rtlCol="0">
            <a:spAutoFit/>
          </a:bodyPr>
          <a:lstStyle/>
          <a:p>
            <a:r>
              <a:rPr lang="en-US" sz="2400" dirty="0"/>
              <a:t>Nouveaux boutons pour lire les données des enquêtes et des programmes, exécuter Shiny90 et visualiser les résultats.</a:t>
            </a:r>
          </a:p>
        </p:txBody>
      </p:sp>
      <p:sp>
        <p:nvSpPr>
          <p:cNvPr id="17" name="Rectangle 16">
            <a:extLst>
              <a:ext uri="{FF2B5EF4-FFF2-40B4-BE49-F238E27FC236}">
                <a16:creationId xmlns:a16="http://schemas.microsoft.com/office/drawing/2014/main" id="{A6E44743-01AB-F17F-8ECB-1EF705D4B4FF}"/>
              </a:ext>
            </a:extLst>
          </p:cNvPr>
          <p:cNvSpPr/>
          <p:nvPr/>
        </p:nvSpPr>
        <p:spPr>
          <a:xfrm>
            <a:off x="6163588" y="2486220"/>
            <a:ext cx="5738306" cy="185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6723BE6-B3A3-48CA-0C81-4FE90703A3CB}"/>
              </a:ext>
            </a:extLst>
          </p:cNvPr>
          <p:cNvSpPr/>
          <p:nvPr/>
        </p:nvSpPr>
        <p:spPr>
          <a:xfrm>
            <a:off x="3232909" y="5465072"/>
            <a:ext cx="2329841" cy="630216"/>
          </a:xfrm>
          <a:prstGeom prst="ellipse">
            <a:avLst/>
          </a:prstGeom>
          <a:noFill/>
          <a:ln w="4762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B3939955-76FB-EB28-8988-C6E282C50B0F}"/>
              </a:ext>
            </a:extLst>
          </p:cNvPr>
          <p:cNvSpPr>
            <a:spLocks noGrp="1"/>
          </p:cNvSpPr>
          <p:nvPr>
            <p:ph type="sldNum" sz="quarter" idx="12"/>
          </p:nvPr>
        </p:nvSpPr>
        <p:spPr/>
        <p:txBody>
          <a:bodyPr/>
          <a:lstStyle/>
          <a:p>
            <a:fld id="{CF13D369-8700-4468-8CC4-EE7C53720160}" type="slidenum">
              <a:rPr lang="en-US" smtClean="0"/>
              <a:t>15</a:t>
            </a:fld>
            <a:endParaRPr lang="en-US"/>
          </a:p>
        </p:txBody>
      </p:sp>
      <p:sp>
        <p:nvSpPr>
          <p:cNvPr id="19" name="TextBox 18">
            <a:extLst>
              <a:ext uri="{FF2B5EF4-FFF2-40B4-BE49-F238E27FC236}">
                <a16:creationId xmlns:a16="http://schemas.microsoft.com/office/drawing/2014/main" id="{47E2978B-E7CF-F713-7F2E-AC3C699D1DAB}"/>
              </a:ext>
            </a:extLst>
          </p:cNvPr>
          <p:cNvSpPr txBox="1"/>
          <p:nvPr/>
        </p:nvSpPr>
        <p:spPr>
          <a:xfrm>
            <a:off x="69678" y="171717"/>
            <a:ext cx="6131097" cy="369332"/>
          </a:xfrm>
          <a:prstGeom prst="rect">
            <a:avLst/>
          </a:prstGeom>
          <a:noFill/>
        </p:spPr>
        <p:txBody>
          <a:bodyPr wrap="square" rtlCol="0">
            <a:spAutoFit/>
          </a:bodyPr>
          <a:lstStyle/>
          <a:p>
            <a:r>
              <a:rPr lang="en-US" b="1" dirty="0"/>
              <a:t>Modules &gt; AIM &gt; Statistiques du programme &gt; Connaissance du statut</a:t>
            </a:r>
          </a:p>
        </p:txBody>
      </p:sp>
    </p:spTree>
    <p:extLst>
      <p:ext uri="{BB962C8B-B14F-4D97-AF65-F5344CB8AC3E}">
        <p14:creationId xmlns:p14="http://schemas.microsoft.com/office/powerpoint/2010/main" val="183780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30A9191E-BE6A-1B89-98AB-CEC9F9DE17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7096" y="226788"/>
            <a:ext cx="4044393" cy="1642989"/>
          </a:xfrm>
          <a:prstGeom prst="rect">
            <a:avLst/>
          </a:prstGeom>
        </p:spPr>
      </p:pic>
      <p:pic>
        <p:nvPicPr>
          <p:cNvPr id="5" name="Picture 4" descr="Chart&#10;&#10;Description automatically generated">
            <a:extLst>
              <a:ext uri="{FF2B5EF4-FFF2-40B4-BE49-F238E27FC236}">
                <a16:creationId xmlns:a16="http://schemas.microsoft.com/office/drawing/2014/main" id="{FF363329-ECDF-8830-2BEC-B85AF0955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0842" y="83734"/>
            <a:ext cx="3353076" cy="1694391"/>
          </a:xfrm>
          <a:prstGeom prst="rect">
            <a:avLst/>
          </a:prstGeom>
        </p:spPr>
      </p:pic>
      <p:pic>
        <p:nvPicPr>
          <p:cNvPr id="7" name="Picture 6" descr="Chart, line chart&#10;&#10;Description automatically generated">
            <a:extLst>
              <a:ext uri="{FF2B5EF4-FFF2-40B4-BE49-F238E27FC236}">
                <a16:creationId xmlns:a16="http://schemas.microsoft.com/office/drawing/2014/main" id="{057565DE-D6C6-50DA-E204-DB767BE889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1898" y="1737754"/>
            <a:ext cx="4175924" cy="1951046"/>
          </a:xfrm>
          <a:prstGeom prst="rect">
            <a:avLst/>
          </a:prstGeom>
        </p:spPr>
      </p:pic>
      <p:pic>
        <p:nvPicPr>
          <p:cNvPr id="9" name="Picture 8" descr="Chart, line chart&#10;&#10;Description automatically generated">
            <a:extLst>
              <a:ext uri="{FF2B5EF4-FFF2-40B4-BE49-F238E27FC236}">
                <a16:creationId xmlns:a16="http://schemas.microsoft.com/office/drawing/2014/main" id="{67CBD0DE-8443-EBC7-2235-7C53E2D6FA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9366" y="1771988"/>
            <a:ext cx="3476675" cy="2014610"/>
          </a:xfrm>
          <a:prstGeom prst="rect">
            <a:avLst/>
          </a:prstGeom>
        </p:spPr>
      </p:pic>
      <p:pic>
        <p:nvPicPr>
          <p:cNvPr id="11" name="Picture 10" descr="Chart, line chart&#10;&#10;Description automatically generated">
            <a:extLst>
              <a:ext uri="{FF2B5EF4-FFF2-40B4-BE49-F238E27FC236}">
                <a16:creationId xmlns:a16="http://schemas.microsoft.com/office/drawing/2014/main" id="{96026703-AEE2-C71E-9E5F-31F7091E34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5855" y="3573889"/>
            <a:ext cx="4068346" cy="1701664"/>
          </a:xfrm>
          <a:prstGeom prst="rect">
            <a:avLst/>
          </a:prstGeom>
        </p:spPr>
      </p:pic>
      <p:pic>
        <p:nvPicPr>
          <p:cNvPr id="13" name="Picture 12" descr="Chart, line chart&#10;&#10;Description automatically generated">
            <a:extLst>
              <a:ext uri="{FF2B5EF4-FFF2-40B4-BE49-F238E27FC236}">
                <a16:creationId xmlns:a16="http://schemas.microsoft.com/office/drawing/2014/main" id="{059B55A5-BB7A-3B04-ED55-EB55890A7B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99256" y="3786598"/>
            <a:ext cx="3476675" cy="1471842"/>
          </a:xfrm>
          <a:prstGeom prst="rect">
            <a:avLst/>
          </a:prstGeom>
        </p:spPr>
      </p:pic>
      <p:pic>
        <p:nvPicPr>
          <p:cNvPr id="15" name="Picture 14" descr="Chart, line chart&#10;&#10;Description automatically generated">
            <a:extLst>
              <a:ext uri="{FF2B5EF4-FFF2-40B4-BE49-F238E27FC236}">
                <a16:creationId xmlns:a16="http://schemas.microsoft.com/office/drawing/2014/main" id="{117FCB62-5A56-00DD-AC3B-CA96C0229E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0910" y="5204652"/>
            <a:ext cx="4068346" cy="1579481"/>
          </a:xfrm>
          <a:prstGeom prst="rect">
            <a:avLst/>
          </a:prstGeom>
        </p:spPr>
      </p:pic>
      <p:pic>
        <p:nvPicPr>
          <p:cNvPr id="17" name="Picture 16" descr="Chart, line chart&#10;&#10;Description automatically generated">
            <a:extLst>
              <a:ext uri="{FF2B5EF4-FFF2-40B4-BE49-F238E27FC236}">
                <a16:creationId xmlns:a16="http://schemas.microsoft.com/office/drawing/2014/main" id="{D9B54EBA-72CF-62B9-B72D-85FF8B5772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50842" y="5136196"/>
            <a:ext cx="3168616" cy="1647937"/>
          </a:xfrm>
          <a:prstGeom prst="rect">
            <a:avLst/>
          </a:prstGeom>
        </p:spPr>
      </p:pic>
      <p:sp useBgFill="1">
        <p:nvSpPr>
          <p:cNvPr id="20" name="Rectangle 19">
            <a:extLst>
              <a:ext uri="{FF2B5EF4-FFF2-40B4-BE49-F238E27FC236}">
                <a16:creationId xmlns:a16="http://schemas.microsoft.com/office/drawing/2014/main" id="{FDB94030-678A-470A-FE4D-BFF9D1BD7D20}"/>
              </a:ext>
            </a:extLst>
          </p:cNvPr>
          <p:cNvSpPr/>
          <p:nvPr/>
        </p:nvSpPr>
        <p:spPr>
          <a:xfrm>
            <a:off x="2352675" y="409568"/>
            <a:ext cx="638175" cy="13335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57D6DB-EE04-3AE1-0C10-C200D27CEDED}"/>
              </a:ext>
            </a:extLst>
          </p:cNvPr>
          <p:cNvSpPr>
            <a:spLocks noGrp="1"/>
          </p:cNvSpPr>
          <p:nvPr>
            <p:ph type="title"/>
          </p:nvPr>
        </p:nvSpPr>
        <p:spPr/>
        <p:txBody>
          <a:bodyPr/>
          <a:lstStyle/>
          <a:p>
            <a:r>
              <a:rPr lang="en-US" dirty="0"/>
              <a:t>Shiny90 : Voir les résultats</a:t>
            </a:r>
          </a:p>
        </p:txBody>
      </p:sp>
    </p:spTree>
    <p:extLst>
      <p:ext uri="{BB962C8B-B14F-4D97-AF65-F5344CB8AC3E}">
        <p14:creationId xmlns:p14="http://schemas.microsoft.com/office/powerpoint/2010/main" val="3059541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DB94030-678A-470A-FE4D-BFF9D1BD7D20}"/>
              </a:ext>
            </a:extLst>
          </p:cNvPr>
          <p:cNvSpPr/>
          <p:nvPr/>
        </p:nvSpPr>
        <p:spPr>
          <a:xfrm>
            <a:off x="2352675" y="409568"/>
            <a:ext cx="638175" cy="13335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57D6DB-EE04-3AE1-0C10-C200D27CEDED}"/>
              </a:ext>
            </a:extLst>
          </p:cNvPr>
          <p:cNvSpPr>
            <a:spLocks noGrp="1"/>
          </p:cNvSpPr>
          <p:nvPr>
            <p:ph type="title"/>
          </p:nvPr>
        </p:nvSpPr>
        <p:spPr/>
        <p:txBody>
          <a:bodyPr/>
          <a:lstStyle/>
          <a:p>
            <a:r>
              <a:rPr lang="en-US" dirty="0"/>
              <a:t>Shiny90 : Voir les résultats</a:t>
            </a:r>
          </a:p>
        </p:txBody>
      </p:sp>
      <p:pic>
        <p:nvPicPr>
          <p:cNvPr id="4" name="Picture 3">
            <a:extLst>
              <a:ext uri="{FF2B5EF4-FFF2-40B4-BE49-F238E27FC236}">
                <a16:creationId xmlns:a16="http://schemas.microsoft.com/office/drawing/2014/main" id="{699EFA85-B46D-0F0E-5F86-28E86C872016}"/>
              </a:ext>
            </a:extLst>
          </p:cNvPr>
          <p:cNvPicPr>
            <a:picLocks noChangeAspect="1"/>
          </p:cNvPicPr>
          <p:nvPr/>
        </p:nvPicPr>
        <p:blipFill>
          <a:blip r:embed="rId2"/>
          <a:stretch>
            <a:fillRect/>
          </a:stretch>
        </p:blipFill>
        <p:spPr>
          <a:xfrm>
            <a:off x="3644900" y="2503678"/>
            <a:ext cx="2107577" cy="1583413"/>
          </a:xfrm>
          <a:prstGeom prst="rect">
            <a:avLst/>
          </a:prstGeom>
        </p:spPr>
      </p:pic>
      <p:pic>
        <p:nvPicPr>
          <p:cNvPr id="6" name="Picture 5">
            <a:extLst>
              <a:ext uri="{FF2B5EF4-FFF2-40B4-BE49-F238E27FC236}">
                <a16:creationId xmlns:a16="http://schemas.microsoft.com/office/drawing/2014/main" id="{61B4A369-09F2-B7A0-44FF-C0E9C52B572C}"/>
              </a:ext>
            </a:extLst>
          </p:cNvPr>
          <p:cNvPicPr>
            <a:picLocks noChangeAspect="1"/>
          </p:cNvPicPr>
          <p:nvPr/>
        </p:nvPicPr>
        <p:blipFill>
          <a:blip r:embed="rId3"/>
          <a:stretch>
            <a:fillRect/>
          </a:stretch>
        </p:blipFill>
        <p:spPr>
          <a:xfrm>
            <a:off x="5904010" y="133357"/>
            <a:ext cx="5865902" cy="6664036"/>
          </a:xfrm>
          <a:prstGeom prst="rect">
            <a:avLst/>
          </a:prstGeom>
        </p:spPr>
      </p:pic>
      <p:sp>
        <p:nvSpPr>
          <p:cNvPr id="8" name="Rectangle 7">
            <a:extLst>
              <a:ext uri="{FF2B5EF4-FFF2-40B4-BE49-F238E27FC236}">
                <a16:creationId xmlns:a16="http://schemas.microsoft.com/office/drawing/2014/main" id="{55C1DFA5-B0B2-9846-6744-6064A3DB28C2}"/>
              </a:ext>
            </a:extLst>
          </p:cNvPr>
          <p:cNvSpPr/>
          <p:nvPr/>
        </p:nvSpPr>
        <p:spPr>
          <a:xfrm>
            <a:off x="3644900" y="3650001"/>
            <a:ext cx="2107576" cy="409380"/>
          </a:xfrm>
          <a:prstGeom prst="rect">
            <a:avLst/>
          </a:prstGeom>
          <a:noFill/>
          <a:ln w="38100">
            <a:solidFill>
              <a:srgbClr val="FF0000"/>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72035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C64C3E-CDD5-77C3-6F88-087C39BE444E}"/>
              </a:ext>
            </a:extLst>
          </p:cNvPr>
          <p:cNvPicPr>
            <a:picLocks noChangeAspect="1"/>
          </p:cNvPicPr>
          <p:nvPr/>
        </p:nvPicPr>
        <p:blipFill>
          <a:blip r:embed="rId3"/>
          <a:stretch>
            <a:fillRect/>
          </a:stretch>
        </p:blipFill>
        <p:spPr>
          <a:xfrm>
            <a:off x="3529012" y="938093"/>
            <a:ext cx="8410069" cy="4125860"/>
          </a:xfrm>
          <a:prstGeom prst="rect">
            <a:avLst/>
          </a:prstGeom>
        </p:spPr>
      </p:pic>
      <p:sp>
        <p:nvSpPr>
          <p:cNvPr id="5" name="Title 4">
            <a:extLst>
              <a:ext uri="{FF2B5EF4-FFF2-40B4-BE49-F238E27FC236}">
                <a16:creationId xmlns:a16="http://schemas.microsoft.com/office/drawing/2014/main" id="{8C8DAEC4-7158-2651-F86B-99B36DC188D4}"/>
              </a:ext>
            </a:extLst>
          </p:cNvPr>
          <p:cNvSpPr>
            <a:spLocks noGrp="1"/>
          </p:cNvSpPr>
          <p:nvPr>
            <p:ph type="title"/>
          </p:nvPr>
        </p:nvSpPr>
        <p:spPr/>
        <p:txBody>
          <a:bodyPr/>
          <a:lstStyle/>
          <a:p>
            <a:r>
              <a:rPr lang="en-US" dirty="0"/>
              <a:t>Shiny90</a:t>
            </a:r>
            <a:br>
              <a:rPr lang="en-US" dirty="0"/>
            </a:br>
            <a:r>
              <a:rPr lang="en-US" dirty="0"/>
              <a:t>Executer dans Spectrum</a:t>
            </a:r>
          </a:p>
        </p:txBody>
      </p:sp>
      <p:sp>
        <p:nvSpPr>
          <p:cNvPr id="4" name="Slide Number Placeholder 3">
            <a:extLst>
              <a:ext uri="{FF2B5EF4-FFF2-40B4-BE49-F238E27FC236}">
                <a16:creationId xmlns:a16="http://schemas.microsoft.com/office/drawing/2014/main" id="{B3939955-76FB-EB28-8988-C6E282C50B0F}"/>
              </a:ext>
            </a:extLst>
          </p:cNvPr>
          <p:cNvSpPr>
            <a:spLocks noGrp="1"/>
          </p:cNvSpPr>
          <p:nvPr>
            <p:ph type="sldNum" sz="quarter" idx="12"/>
          </p:nvPr>
        </p:nvSpPr>
        <p:spPr/>
        <p:txBody>
          <a:bodyPr/>
          <a:lstStyle/>
          <a:p>
            <a:fld id="{CF13D369-8700-4468-8CC4-EE7C53720160}" type="slidenum">
              <a:rPr lang="en-US" smtClean="0"/>
              <a:t>18</a:t>
            </a:fld>
            <a:endParaRPr lang="en-US"/>
          </a:p>
        </p:txBody>
      </p:sp>
      <p:sp>
        <p:nvSpPr>
          <p:cNvPr id="17" name="Rectangle 16">
            <a:extLst>
              <a:ext uri="{FF2B5EF4-FFF2-40B4-BE49-F238E27FC236}">
                <a16:creationId xmlns:a16="http://schemas.microsoft.com/office/drawing/2014/main" id="{A6E44743-01AB-F17F-8ECB-1EF705D4B4FF}"/>
              </a:ext>
            </a:extLst>
          </p:cNvPr>
          <p:cNvSpPr/>
          <p:nvPr/>
        </p:nvSpPr>
        <p:spPr>
          <a:xfrm>
            <a:off x="6200775" y="1471612"/>
            <a:ext cx="5738306" cy="185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7E2978B-E7CF-F713-7F2E-AC3C699D1DAB}"/>
              </a:ext>
            </a:extLst>
          </p:cNvPr>
          <p:cNvSpPr txBox="1"/>
          <p:nvPr/>
        </p:nvSpPr>
        <p:spPr>
          <a:xfrm>
            <a:off x="69678" y="171717"/>
            <a:ext cx="6131097" cy="369332"/>
          </a:xfrm>
          <a:prstGeom prst="rect">
            <a:avLst/>
          </a:prstGeom>
          <a:noFill/>
        </p:spPr>
        <p:txBody>
          <a:bodyPr wrap="square" rtlCol="0">
            <a:spAutoFit/>
          </a:bodyPr>
          <a:lstStyle/>
          <a:p>
            <a:r>
              <a:rPr lang="en-US" b="1" dirty="0"/>
              <a:t>Modules &gt; AIM &gt; Statistiques du programme &gt; Connaissance du statut</a:t>
            </a:r>
          </a:p>
        </p:txBody>
      </p:sp>
      <p:sp>
        <p:nvSpPr>
          <p:cNvPr id="2" name="TextBox 1">
            <a:extLst>
              <a:ext uri="{FF2B5EF4-FFF2-40B4-BE49-F238E27FC236}">
                <a16:creationId xmlns:a16="http://schemas.microsoft.com/office/drawing/2014/main" id="{DF899647-E635-DA85-E691-9A338A5B7EB4}"/>
              </a:ext>
            </a:extLst>
          </p:cNvPr>
          <p:cNvSpPr txBox="1"/>
          <p:nvPr/>
        </p:nvSpPr>
        <p:spPr>
          <a:xfrm>
            <a:off x="7186613" y="4286250"/>
            <a:ext cx="4486275" cy="646331"/>
          </a:xfrm>
          <a:prstGeom prst="rect">
            <a:avLst/>
          </a:prstGeom>
          <a:noFill/>
          <a:ln>
            <a:solidFill>
              <a:schemeClr val="accent1">
                <a:shade val="50000"/>
              </a:schemeClr>
            </a:solidFill>
          </a:ln>
        </p:spPr>
        <p:txBody>
          <a:bodyPr wrap="square" rtlCol="0">
            <a:spAutoFit/>
          </a:bodyPr>
          <a:lstStyle/>
          <a:p>
            <a:r>
              <a:rPr lang="en-US" dirty="0"/>
              <a:t>Les résultats seront automatiquement saisis une fois l'ajustement accepté. </a:t>
            </a:r>
          </a:p>
        </p:txBody>
      </p:sp>
      <p:cxnSp>
        <p:nvCxnSpPr>
          <p:cNvPr id="7" name="Straight Arrow Connector 6">
            <a:extLst>
              <a:ext uri="{FF2B5EF4-FFF2-40B4-BE49-F238E27FC236}">
                <a16:creationId xmlns:a16="http://schemas.microsoft.com/office/drawing/2014/main" id="{BCC4C576-3426-D5D4-880B-D0728DF1ABB9}"/>
              </a:ext>
            </a:extLst>
          </p:cNvPr>
          <p:cNvCxnSpPr/>
          <p:nvPr/>
        </p:nvCxnSpPr>
        <p:spPr>
          <a:xfrm flipV="1">
            <a:off x="10044113" y="3257550"/>
            <a:ext cx="0" cy="1028700"/>
          </a:xfrm>
          <a:prstGeom prst="straightConnector1">
            <a:avLst/>
          </a:prstGeom>
          <a:ln w="47625">
            <a:solidFill>
              <a:srgbClr val="E3131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6099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p:nvPr>
        </p:nvSpPr>
        <p:spPr/>
        <p:txBody>
          <a:bodyPr>
            <a:normAutofit/>
          </a:bodyPr>
          <a:lstStyle/>
          <a:p>
            <a:r>
              <a:rPr lang="en-US" sz="4400" b="1" dirty="0"/>
              <a:t>Shiny 90</a:t>
            </a:r>
            <a:br>
              <a:rPr lang="en-US" sz="4400" b="1" dirty="0"/>
            </a:br>
            <a:br>
              <a:rPr lang="en-US" sz="4400" b="1" dirty="0"/>
            </a:br>
            <a:r>
              <a:rPr lang="en-US" dirty="0">
                <a:ln>
                  <a:solidFill>
                    <a:schemeClr val="accent6">
                      <a:lumMod val="75000"/>
                    </a:schemeClr>
                  </a:solidFill>
                </a:ln>
                <a:solidFill>
                  <a:srgbClr val="C00000"/>
                </a:solidFill>
              </a:rPr>
              <a:t>Rappel !</a:t>
            </a:r>
            <a:endParaRPr lang="x-none" sz="6600" b="1" dirty="0"/>
          </a:p>
        </p:txBody>
      </p:sp>
      <p:sp>
        <p:nvSpPr>
          <p:cNvPr id="9" name="Content Placeholder 2">
            <a:extLst>
              <a:ext uri="{FF2B5EF4-FFF2-40B4-BE49-F238E27FC236}">
                <a16:creationId xmlns:a16="http://schemas.microsoft.com/office/drawing/2014/main" id="{C9F43F3F-29EC-4B2D-AD4A-5F21D51F24CA}"/>
              </a:ext>
            </a:extLst>
          </p:cNvPr>
          <p:cNvSpPr>
            <a:spLocks noGrp="1"/>
          </p:cNvSpPr>
          <p:nvPr>
            <p:ph idx="1"/>
          </p:nvPr>
        </p:nvSpPr>
        <p:spPr>
          <a:xfrm>
            <a:off x="3869268" y="284480"/>
            <a:ext cx="7315200" cy="3789680"/>
          </a:xfrm>
        </p:spPr>
        <p:txBody>
          <a:bodyPr>
            <a:normAutofit/>
          </a:bodyPr>
          <a:lstStyle/>
          <a:p>
            <a:r>
              <a:rPr lang="en-GB" sz="2400" dirty="0"/>
              <a:t>Si le fichier Spectrum est mis à jour (par exemple, les estimations des PVVIH ou le nombre de traitements antirétroviraux ont changé), il faut ré-exécuter le modèle Shiny90.</a:t>
            </a:r>
          </a:p>
          <a:p>
            <a:pPr marL="0" indent="0">
              <a:buNone/>
            </a:pPr>
            <a:endParaRPr lang="en-GB" sz="1400" dirty="0"/>
          </a:p>
        </p:txBody>
      </p:sp>
      <p:pic>
        <p:nvPicPr>
          <p:cNvPr id="4" name="Picture 3" descr="Graphical user interface, application&#10;&#10;Description automatically generated">
            <a:extLst>
              <a:ext uri="{FF2B5EF4-FFF2-40B4-BE49-F238E27FC236}">
                <a16:creationId xmlns:a16="http://schemas.microsoft.com/office/drawing/2014/main" id="{30322C39-AFD9-8E53-19A7-006ABCE54D2E}"/>
              </a:ext>
            </a:extLst>
          </p:cNvPr>
          <p:cNvPicPr>
            <a:picLocks noChangeAspect="1"/>
          </p:cNvPicPr>
          <p:nvPr/>
        </p:nvPicPr>
        <p:blipFill>
          <a:blip r:embed="rId2"/>
          <a:stretch>
            <a:fillRect/>
          </a:stretch>
        </p:blipFill>
        <p:spPr>
          <a:xfrm>
            <a:off x="4094480" y="3168974"/>
            <a:ext cx="6179180" cy="3018465"/>
          </a:xfrm>
          <a:prstGeom prst="rect">
            <a:avLst/>
          </a:prstGeom>
        </p:spPr>
      </p:pic>
      <p:sp>
        <p:nvSpPr>
          <p:cNvPr id="5" name="Oval 4">
            <a:extLst>
              <a:ext uri="{FF2B5EF4-FFF2-40B4-BE49-F238E27FC236}">
                <a16:creationId xmlns:a16="http://schemas.microsoft.com/office/drawing/2014/main" id="{071C9610-7E22-BEA6-7136-EC58D2B9B4C7}"/>
              </a:ext>
            </a:extLst>
          </p:cNvPr>
          <p:cNvSpPr/>
          <p:nvPr/>
        </p:nvSpPr>
        <p:spPr>
          <a:xfrm>
            <a:off x="6400800" y="5801359"/>
            <a:ext cx="1920384" cy="386079"/>
          </a:xfrm>
          <a:prstGeom prst="ellipse">
            <a:avLst/>
          </a:prstGeom>
          <a:noFill/>
          <a:ln w="4762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5407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p:nvPr>
        </p:nvSpPr>
        <p:spPr/>
        <p:txBody>
          <a:bodyPr>
            <a:normAutofit/>
          </a:bodyPr>
          <a:lstStyle/>
          <a:p>
            <a:r>
              <a:rPr lang="fr-FR" sz="4800" b="1"/>
              <a:t>Sommaire</a:t>
            </a:r>
          </a:p>
        </p:txBody>
      </p:sp>
      <p:sp>
        <p:nvSpPr>
          <p:cNvPr id="3" name="Content Placeholder 2">
            <a:extLst>
              <a:ext uri="{FF2B5EF4-FFF2-40B4-BE49-F238E27FC236}">
                <a16:creationId xmlns:a16="http://schemas.microsoft.com/office/drawing/2014/main" id="{0656480A-8617-45EB-8873-5267D9F83CEB}"/>
              </a:ext>
            </a:extLst>
          </p:cNvPr>
          <p:cNvSpPr>
            <a:spLocks noGrp="1"/>
          </p:cNvSpPr>
          <p:nvPr>
            <p:ph idx="1"/>
          </p:nvPr>
        </p:nvSpPr>
        <p:spPr/>
        <p:txBody>
          <a:bodyPr>
            <a:normAutofit/>
          </a:bodyPr>
          <a:lstStyle/>
          <a:p>
            <a:r>
              <a:rPr lang="fr-FR" sz="4000"/>
              <a:t>Motivation</a:t>
            </a:r>
          </a:p>
          <a:p>
            <a:r>
              <a:rPr lang="fr-FR" sz="4000"/>
              <a:t>Description du modèle</a:t>
            </a:r>
          </a:p>
          <a:p>
            <a:r>
              <a:rPr lang="fr-FR" sz="4000" i="1"/>
              <a:t>Shiny90</a:t>
            </a:r>
          </a:p>
          <a:p>
            <a:r>
              <a:rPr lang="fr-FR" sz="4000"/>
              <a:t>Conclusions</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849" t="2284" r="70199" b="86429"/>
          <a:stretch/>
        </p:blipFill>
        <p:spPr>
          <a:xfrm>
            <a:off x="4120179" y="3532005"/>
            <a:ext cx="2140772" cy="574320"/>
          </a:xfrm>
          <a:prstGeom prst="rect">
            <a:avLst/>
          </a:prstGeom>
        </p:spPr>
      </p:pic>
      <p:pic>
        <p:nvPicPr>
          <p:cNvPr id="5" name="15 Shiny90 - slide 02">
            <a:hlinkClick r:id="" action="ppaction://media"/>
            <a:extLst>
              <a:ext uri="{FF2B5EF4-FFF2-40B4-BE49-F238E27FC236}">
                <a16:creationId xmlns:a16="http://schemas.microsoft.com/office/drawing/2014/main" id="{5FF411E3-14C1-4E7E-9532-F07C549F5B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12939" y="5849730"/>
            <a:ext cx="406400" cy="406400"/>
          </a:xfrm>
          <a:prstGeom prst="rect">
            <a:avLst/>
          </a:prstGeom>
        </p:spPr>
      </p:pic>
    </p:spTree>
    <p:extLst>
      <p:ext uri="{BB962C8B-B14F-4D97-AF65-F5344CB8AC3E}">
        <p14:creationId xmlns:p14="http://schemas.microsoft.com/office/powerpoint/2010/main" val="549158076"/>
      </p:ext>
    </p:extLst>
  </p:cSld>
  <p:clrMapOvr>
    <a:masterClrMapping/>
  </p:clrMapOvr>
  <mc:AlternateContent xmlns:mc="http://schemas.openxmlformats.org/markup-compatibility/2006" xmlns:p14="http://schemas.microsoft.com/office/powerpoint/2010/main">
    <mc:Choice Requires="p14">
      <p:transition spd="slow" p14:dur="2000" advTm="14776"/>
    </mc:Choice>
    <mc:Fallback xmlns="">
      <p:transition spd="slow" advTm="14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p:nvPr>
        </p:nvSpPr>
        <p:spPr/>
        <p:txBody>
          <a:bodyPr>
            <a:normAutofit/>
          </a:bodyPr>
          <a:lstStyle/>
          <a:p>
            <a:r>
              <a:rPr lang="en-US" sz="4400" b="1" dirty="0"/>
              <a:t>Shiny90</a:t>
            </a:r>
            <a:br>
              <a:rPr lang="en-US" sz="4400" b="1" dirty="0"/>
            </a:br>
            <a:br>
              <a:rPr lang="en-US" sz="4400" b="1" dirty="0"/>
            </a:br>
            <a:r>
              <a:rPr lang="en-US" sz="3200" dirty="0">
                <a:ln>
                  <a:solidFill>
                    <a:schemeClr val="accent6">
                      <a:lumMod val="75000"/>
                    </a:schemeClr>
                  </a:solidFill>
                </a:ln>
                <a:solidFill>
                  <a:srgbClr val="C00000"/>
                </a:solidFill>
              </a:rPr>
              <a:t>Dépannage des problèmes</a:t>
            </a:r>
            <a:endParaRPr lang="x-none" sz="6600" b="1" dirty="0"/>
          </a:p>
        </p:txBody>
      </p:sp>
      <p:sp>
        <p:nvSpPr>
          <p:cNvPr id="3" name="Content Placeholder 2">
            <a:extLst>
              <a:ext uri="{FF2B5EF4-FFF2-40B4-BE49-F238E27FC236}">
                <a16:creationId xmlns:a16="http://schemas.microsoft.com/office/drawing/2014/main" id="{76D702D9-88A5-489B-2CE4-285732C61BF2}"/>
              </a:ext>
            </a:extLst>
          </p:cNvPr>
          <p:cNvSpPr>
            <a:spLocks noGrp="1"/>
          </p:cNvSpPr>
          <p:nvPr>
            <p:ph idx="1"/>
          </p:nvPr>
        </p:nvSpPr>
        <p:spPr/>
        <p:txBody>
          <a:bodyPr/>
          <a:lstStyle/>
          <a:p>
            <a:r>
              <a:rPr lang="en-US" sz="2400" dirty="0"/>
              <a:t>Le modèle prend beaucoup de temps à s'adapter</a:t>
            </a:r>
          </a:p>
          <a:p>
            <a:pPr marL="542925" lvl="1" indent="-206375"/>
            <a:r>
              <a:rPr lang="en-US" dirty="0"/>
              <a:t>Cela ne devrait plus être un problème. Auparavant, avec l'application Shiny90, l'ordinateur pouvait se déconnecter du serveur sans que l'utilisateur le remarque. L'adaptation des modèles prend généralement 2 à 5 minutes.</a:t>
            </a:r>
          </a:p>
          <a:p>
            <a:r>
              <a:rPr lang="en-US" sz="2400" dirty="0"/>
              <a:t>L'ajustement du modèle ne converge pas</a:t>
            </a:r>
          </a:p>
          <a:p>
            <a:pPr marL="542925" lvl="1" indent="-246063"/>
            <a:r>
              <a:rPr lang="en-US" dirty="0"/>
              <a:t>[Version web] C'est rare. Cela s'est produit deux fois auparavant. Une fois, nous avons dû modifier les valeurs de départ de l'algorithme d'ajustement. L'autre fois, les données du programme d'entrée contenaient des erreurs qui, une fois corrigées, ont résolu le problème.</a:t>
            </a:r>
          </a:p>
          <a:p>
            <a:pPr marL="1000125" lvl="2" indent="-245745"/>
            <a:r>
              <a:rPr lang="en-US" sz="1800" i="1" dirty="0"/>
              <a:t>Si </a:t>
            </a:r>
            <a:r>
              <a:rPr lang="en-US" sz="1800" i="1" dirty="0" err="1"/>
              <a:t>vous</a:t>
            </a:r>
            <a:r>
              <a:rPr lang="en-US" sz="1800" i="1" dirty="0"/>
              <a:t> </a:t>
            </a:r>
            <a:r>
              <a:rPr lang="en-US" sz="1800" i="1" dirty="0" err="1"/>
              <a:t>constatez</a:t>
            </a:r>
            <a:r>
              <a:rPr lang="en-US" sz="1800" i="1" dirty="0"/>
              <a:t> des </a:t>
            </a:r>
            <a:r>
              <a:rPr lang="en-US" sz="1800" i="1" dirty="0" err="1"/>
              <a:t>ajustements</a:t>
            </a:r>
            <a:r>
              <a:rPr lang="en-US" sz="1800" i="1" dirty="0"/>
              <a:t> </a:t>
            </a:r>
            <a:r>
              <a:rPr lang="en-US" sz="1800" i="1" dirty="0">
                <a:ea typeface="+mn-lt"/>
                <a:cs typeface="+mn-lt"/>
              </a:rPr>
              <a:t>qui ne correspondent pas aux </a:t>
            </a:r>
            <a:r>
              <a:rPr lang="en-US" sz="1800" i="1" dirty="0" err="1">
                <a:ea typeface="+mn-lt"/>
                <a:cs typeface="+mn-lt"/>
              </a:rPr>
              <a:t>données</a:t>
            </a:r>
            <a:r>
              <a:rPr lang="en-US" sz="1800" i="1" dirty="0">
                <a:ea typeface="+mn-lt"/>
                <a:cs typeface="+mn-lt"/>
              </a:rPr>
              <a:t> </a:t>
            </a:r>
            <a:r>
              <a:rPr lang="en-US" sz="1800" i="1" dirty="0" err="1">
                <a:ea typeface="+mn-lt"/>
                <a:cs typeface="+mn-lt"/>
              </a:rPr>
              <a:t>d'entrée</a:t>
            </a:r>
            <a:r>
              <a:rPr lang="en-US" sz="1800" i="1" dirty="0"/>
              <a:t>, </a:t>
            </a:r>
            <a:r>
              <a:rPr lang="en-US" sz="1800" i="1" dirty="0" err="1"/>
              <a:t>veuillez</a:t>
            </a:r>
            <a:r>
              <a:rPr lang="en-US" sz="1800" i="1" dirty="0"/>
              <a:t> nous </a:t>
            </a:r>
            <a:r>
              <a:rPr lang="en-US" sz="1800" i="1" dirty="0" err="1"/>
              <a:t>en</a:t>
            </a:r>
            <a:r>
              <a:rPr lang="en-US" sz="1800" i="1" dirty="0"/>
              <a:t> informer </a:t>
            </a:r>
            <a:r>
              <a:rPr lang="en-US" sz="1800" i="1" dirty="0" err="1"/>
              <a:t>afin</a:t>
            </a:r>
            <a:r>
              <a:rPr lang="en-US" sz="1800" i="1" dirty="0"/>
              <a:t> que nous </a:t>
            </a:r>
            <a:r>
              <a:rPr lang="en-US" sz="1800" i="1" dirty="0" err="1"/>
              <a:t>puissions</a:t>
            </a:r>
            <a:r>
              <a:rPr lang="en-US" sz="1800" i="1" dirty="0"/>
              <a:t> approfondir la question !</a:t>
            </a:r>
          </a:p>
        </p:txBody>
      </p:sp>
    </p:spTree>
    <p:extLst>
      <p:ext uri="{BB962C8B-B14F-4D97-AF65-F5344CB8AC3E}">
        <p14:creationId xmlns:p14="http://schemas.microsoft.com/office/powerpoint/2010/main" val="1743338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p:nvPr>
        </p:nvSpPr>
        <p:spPr/>
        <p:txBody>
          <a:bodyPr>
            <a:normAutofit/>
          </a:bodyPr>
          <a:lstStyle/>
          <a:p>
            <a:r>
              <a:rPr lang="en-US" sz="4400" b="1" dirty="0"/>
              <a:t>Shiny90</a:t>
            </a:r>
            <a:br>
              <a:rPr lang="en-US" sz="4400" b="1" dirty="0"/>
            </a:br>
            <a:br>
              <a:rPr lang="en-US" sz="4400" b="1" dirty="0"/>
            </a:br>
            <a:r>
              <a:rPr lang="en-US" sz="3200" dirty="0">
                <a:ln>
                  <a:solidFill>
                    <a:schemeClr val="accent6">
                      <a:lumMod val="75000"/>
                    </a:schemeClr>
                  </a:solidFill>
                </a:ln>
                <a:solidFill>
                  <a:srgbClr val="C00000"/>
                </a:solidFill>
              </a:rPr>
              <a:t>Résolution des problèmes (</a:t>
            </a:r>
            <a:r>
              <a:rPr lang="en-US" sz="3200" dirty="0" err="1">
                <a:ln>
                  <a:solidFill>
                    <a:schemeClr val="accent6">
                      <a:lumMod val="75000"/>
                    </a:schemeClr>
                  </a:solidFill>
                </a:ln>
                <a:solidFill>
                  <a:srgbClr val="C00000"/>
                </a:solidFill>
              </a:rPr>
              <a:t>con't</a:t>
            </a:r>
            <a:r>
              <a:rPr lang="en-US" sz="3200" dirty="0">
                <a:ln>
                  <a:solidFill>
                    <a:schemeClr val="accent6">
                      <a:lumMod val="75000"/>
                    </a:schemeClr>
                  </a:solidFill>
                </a:ln>
                <a:solidFill>
                  <a:srgbClr val="C00000"/>
                </a:solidFill>
              </a:rPr>
              <a:t>)</a:t>
            </a:r>
            <a:endParaRPr lang="x-none" sz="6600" b="1" dirty="0"/>
          </a:p>
        </p:txBody>
      </p:sp>
      <p:sp>
        <p:nvSpPr>
          <p:cNvPr id="9" name="Content Placeholder 2">
            <a:extLst>
              <a:ext uri="{FF2B5EF4-FFF2-40B4-BE49-F238E27FC236}">
                <a16:creationId xmlns:a16="http://schemas.microsoft.com/office/drawing/2014/main" id="{C9F43F3F-29EC-4B2D-AD4A-5F21D51F24CA}"/>
              </a:ext>
            </a:extLst>
          </p:cNvPr>
          <p:cNvSpPr>
            <a:spLocks noGrp="1"/>
          </p:cNvSpPr>
          <p:nvPr>
            <p:ph idx="1"/>
          </p:nvPr>
        </p:nvSpPr>
        <p:spPr>
          <a:xfrm>
            <a:off x="3596640" y="335280"/>
            <a:ext cx="8006080" cy="3921760"/>
          </a:xfrm>
        </p:spPr>
        <p:txBody>
          <a:bodyPr>
            <a:normAutofit/>
          </a:bodyPr>
          <a:lstStyle/>
          <a:p>
            <a:pPr marL="0" indent="0">
              <a:buNone/>
            </a:pPr>
            <a:r>
              <a:rPr lang="en-GB" sz="2400" dirty="0"/>
              <a:t>Le KOS semble trop élevé (c.-à-d. 100%)</a:t>
            </a:r>
          </a:p>
          <a:p>
            <a:pPr lvl="1"/>
            <a:r>
              <a:rPr lang="en-GB" sz="2000" dirty="0"/>
              <a:t>Shiny90 utilise la couverture ART comme limite minimale pour les personnes "conscientes" : vérifiez les données ART par sexe.</a:t>
            </a:r>
          </a:p>
          <a:p>
            <a:pPr lvl="1"/>
            <a:r>
              <a:rPr lang="en-GB" sz="2000" dirty="0"/>
              <a:t>Parfois, le nombre de PVVIH estimé est plus faible que le nombre de personnes sous TAR provenant des données du programme. Vérifiez soit les données ART, soit les dénominateurs de la population sous-jacente.</a:t>
            </a:r>
          </a:p>
          <a:p>
            <a:pPr marL="0" indent="0">
              <a:buNone/>
            </a:pPr>
            <a:endParaRPr lang="en-GB" sz="1600" dirty="0"/>
          </a:p>
        </p:txBody>
      </p:sp>
      <p:pic>
        <p:nvPicPr>
          <p:cNvPr id="6" name="Picture 5" descr="Chart, bar chart&#10;&#10;Description automatically generated">
            <a:extLst>
              <a:ext uri="{FF2B5EF4-FFF2-40B4-BE49-F238E27FC236}">
                <a16:creationId xmlns:a16="http://schemas.microsoft.com/office/drawing/2014/main" id="{9DF1708F-C2EC-BAE8-5EDE-EEAA1CB1C7A1}"/>
              </a:ext>
            </a:extLst>
          </p:cNvPr>
          <p:cNvPicPr>
            <a:picLocks noChangeAspect="1"/>
          </p:cNvPicPr>
          <p:nvPr/>
        </p:nvPicPr>
        <p:blipFill rotWithShape="1">
          <a:blip r:embed="rId2"/>
          <a:srcRect l="8349" t="20893"/>
          <a:stretch/>
        </p:blipFill>
        <p:spPr>
          <a:xfrm>
            <a:off x="4500880" y="3667760"/>
            <a:ext cx="6431280" cy="2775532"/>
          </a:xfrm>
          <a:prstGeom prst="rect">
            <a:avLst/>
          </a:prstGeom>
        </p:spPr>
      </p:pic>
      <p:sp>
        <p:nvSpPr>
          <p:cNvPr id="7" name="Oval 6">
            <a:extLst>
              <a:ext uri="{FF2B5EF4-FFF2-40B4-BE49-F238E27FC236}">
                <a16:creationId xmlns:a16="http://schemas.microsoft.com/office/drawing/2014/main" id="{03CF9730-6F2E-A030-07C4-71CD91545DEF}"/>
              </a:ext>
            </a:extLst>
          </p:cNvPr>
          <p:cNvSpPr/>
          <p:nvPr/>
        </p:nvSpPr>
        <p:spPr>
          <a:xfrm>
            <a:off x="8788400" y="3667760"/>
            <a:ext cx="2275840" cy="2336800"/>
          </a:xfrm>
          <a:prstGeom prst="ellipse">
            <a:avLst/>
          </a:prstGeom>
          <a:noFill/>
          <a:ln w="4762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1264F671-E591-03B4-1832-A62E6796DEA5}"/>
              </a:ext>
            </a:extLst>
          </p:cNvPr>
          <p:cNvSpPr txBox="1"/>
          <p:nvPr/>
        </p:nvSpPr>
        <p:spPr>
          <a:xfrm>
            <a:off x="6837824" y="3789680"/>
            <a:ext cx="2641600" cy="369332"/>
          </a:xfrm>
          <a:prstGeom prst="rect">
            <a:avLst/>
          </a:prstGeom>
          <a:noFill/>
        </p:spPr>
        <p:txBody>
          <a:bodyPr wrap="square" rtlCol="0">
            <a:spAutoFit/>
          </a:bodyPr>
          <a:lstStyle/>
          <a:p>
            <a:r>
              <a:rPr lang="en-CA" dirty="0"/>
              <a:t>Femmes dans le pays X</a:t>
            </a:r>
          </a:p>
        </p:txBody>
      </p:sp>
    </p:spTree>
    <p:extLst>
      <p:ext uri="{BB962C8B-B14F-4D97-AF65-F5344CB8AC3E}">
        <p14:creationId xmlns:p14="http://schemas.microsoft.com/office/powerpoint/2010/main" val="95754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p:nvPr>
        </p:nvSpPr>
        <p:spPr/>
        <p:txBody>
          <a:bodyPr>
            <a:normAutofit/>
          </a:bodyPr>
          <a:lstStyle/>
          <a:p>
            <a:r>
              <a:rPr lang="fr-FR" sz="4000" b="1"/>
              <a:t>Pour en savoir plus</a:t>
            </a:r>
          </a:p>
        </p:txBody>
      </p:sp>
      <p:sp>
        <p:nvSpPr>
          <p:cNvPr id="9" name="Content Placeholder 2">
            <a:extLst>
              <a:ext uri="{FF2B5EF4-FFF2-40B4-BE49-F238E27FC236}">
                <a16:creationId xmlns:a16="http://schemas.microsoft.com/office/drawing/2014/main" id="{C9F43F3F-29EC-4B2D-AD4A-5F21D51F24CA}"/>
              </a:ext>
            </a:extLst>
          </p:cNvPr>
          <p:cNvSpPr>
            <a:spLocks noGrp="1"/>
          </p:cNvSpPr>
          <p:nvPr>
            <p:ph idx="1"/>
          </p:nvPr>
        </p:nvSpPr>
        <p:spPr>
          <a:xfrm>
            <a:off x="3663614" y="277288"/>
            <a:ext cx="7922372" cy="2274183"/>
          </a:xfrm>
        </p:spPr>
        <p:txBody>
          <a:bodyPr>
            <a:normAutofit/>
          </a:bodyPr>
          <a:lstStyle/>
          <a:p>
            <a:r>
              <a:rPr lang="fr-FR" sz="1800" dirty="0"/>
              <a:t>Estimations relatives au VIH : </a:t>
            </a:r>
            <a:r>
              <a:rPr lang="fr-FR" sz="1800" dirty="0">
                <a:hlinkClick r:id="rId4"/>
              </a:rPr>
              <a:t>http://aidsinfo.unaids.org/ </a:t>
            </a:r>
            <a:r>
              <a:rPr lang="fr-FR" sz="1800" dirty="0"/>
              <a:t> </a:t>
            </a:r>
          </a:p>
          <a:p>
            <a:r>
              <a:rPr lang="fr-FR" sz="1800" dirty="0"/>
              <a:t>Logiciel </a:t>
            </a:r>
            <a:r>
              <a:rPr lang="fr-FR" sz="1800" dirty="0" err="1"/>
              <a:t>Shiny</a:t>
            </a:r>
            <a:r>
              <a:rPr lang="fr-FR" sz="1800" dirty="0"/>
              <a:t> 90 : </a:t>
            </a:r>
            <a:r>
              <a:rPr lang="fr-FR" sz="1800" dirty="0">
                <a:hlinkClick r:id="rId5"/>
              </a:rPr>
              <a:t>https://shiny90.unaids.org/</a:t>
            </a:r>
          </a:p>
          <a:p>
            <a:r>
              <a:rPr lang="fr-FR" sz="1800" dirty="0"/>
              <a:t>Article sur les méthodes : </a:t>
            </a:r>
            <a:r>
              <a:rPr lang="fr-FR" sz="1800" dirty="0">
                <a:solidFill>
                  <a:schemeClr val="accent3">
                    <a:lumMod val="75000"/>
                  </a:schemeClr>
                </a:solidFill>
                <a:hlinkClick r:id="rId6"/>
              </a:rPr>
              <a:t>http://dx.doi.org/10.1097/QAD.0000000000002386</a:t>
            </a:r>
          </a:p>
          <a:p>
            <a:r>
              <a:rPr lang="fr-FR" sz="1800" dirty="0">
                <a:solidFill>
                  <a:schemeClr val="tx2">
                    <a:lumMod val="75000"/>
                  </a:schemeClr>
                </a:solidFill>
              </a:rPr>
              <a:t>Document de référence </a:t>
            </a:r>
            <a:r>
              <a:rPr lang="fr-FR" sz="1800" dirty="0">
                <a:solidFill>
                  <a:schemeClr val="accent3">
                    <a:lumMod val="75000"/>
                  </a:schemeClr>
                </a:solidFill>
              </a:rPr>
              <a:t>: </a:t>
            </a:r>
            <a:r>
              <a:rPr lang="fr-FR" sz="1800" dirty="0">
                <a:hlinkClick r:id="rId7"/>
              </a:rPr>
              <a:t>https://doi.org/10.1101/2020.10.20.20216283 </a:t>
            </a:r>
          </a:p>
          <a:p>
            <a:pPr marL="0" indent="0">
              <a:buNone/>
            </a:pPr>
            <a:endParaRPr lang="en-US" sz="1800" dirty="0">
              <a:solidFill>
                <a:schemeClr val="accent3">
                  <a:lumMod val="75000"/>
                </a:schemeClr>
              </a:solidFill>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9443" y="4562606"/>
            <a:ext cx="7632839" cy="2165031"/>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63614" y="2551471"/>
            <a:ext cx="5484062" cy="2218839"/>
          </a:xfrm>
          <a:prstGeom prst="rect">
            <a:avLst/>
          </a:prstGeom>
        </p:spPr>
      </p:pic>
      <p:pic>
        <p:nvPicPr>
          <p:cNvPr id="4" name="15 Shiny90 - slide 20">
            <a:hlinkClick r:id="" action="ppaction://media"/>
            <a:extLst>
              <a:ext uri="{FF2B5EF4-FFF2-40B4-BE49-F238E27FC236}">
                <a16:creationId xmlns:a16="http://schemas.microsoft.com/office/drawing/2014/main" id="{46750F4E-CEF8-4A2D-B4D8-B0F501F7FA8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02282" y="5942495"/>
            <a:ext cx="406400" cy="406400"/>
          </a:xfrm>
          <a:prstGeom prst="rect">
            <a:avLst/>
          </a:prstGeom>
        </p:spPr>
      </p:pic>
    </p:spTree>
    <p:extLst>
      <p:ext uri="{BB962C8B-B14F-4D97-AF65-F5344CB8AC3E}">
        <p14:creationId xmlns:p14="http://schemas.microsoft.com/office/powerpoint/2010/main" val="1167455718"/>
      </p:ext>
    </p:extLst>
  </p:cSld>
  <p:clrMapOvr>
    <a:masterClrMapping/>
  </p:clrMapOvr>
  <mc:AlternateContent xmlns:mc="http://schemas.openxmlformats.org/markup-compatibility/2006" xmlns:p14="http://schemas.microsoft.com/office/powerpoint/2010/main">
    <mc:Choice Requires="p14">
      <p:transition spd="slow" p14:dur="2000" advTm="42578"/>
    </mc:Choice>
    <mc:Fallback xmlns="">
      <p:transition spd="slow" advTm="425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178B4-6EA7-7C38-E4C5-145B1C9FCF27}"/>
              </a:ext>
            </a:extLst>
          </p:cNvPr>
          <p:cNvSpPr>
            <a:spLocks noGrp="1"/>
          </p:cNvSpPr>
          <p:nvPr>
            <p:ph type="title"/>
          </p:nvPr>
        </p:nvSpPr>
        <p:spPr/>
        <p:txBody>
          <a:bodyPr/>
          <a:lstStyle/>
          <a:p>
            <a:r>
              <a:rPr lang="en-US" dirty="0"/>
              <a:t>Shiny on the web: Old method</a:t>
            </a:r>
            <a:endParaRPr lang="en-CH" dirty="0"/>
          </a:p>
        </p:txBody>
      </p:sp>
      <p:sp>
        <p:nvSpPr>
          <p:cNvPr id="3" name="Content Placeholder 2">
            <a:extLst>
              <a:ext uri="{FF2B5EF4-FFF2-40B4-BE49-F238E27FC236}">
                <a16:creationId xmlns:a16="http://schemas.microsoft.com/office/drawing/2014/main" id="{5D0ACE91-0E83-CB46-F240-DA0FD64AFD76}"/>
              </a:ext>
            </a:extLst>
          </p:cNvPr>
          <p:cNvSpPr>
            <a:spLocks noGrp="1"/>
          </p:cNvSpPr>
          <p:nvPr>
            <p:ph idx="1"/>
          </p:nvPr>
        </p:nvSpPr>
        <p:spPr/>
        <p:txBody>
          <a:bodyPr/>
          <a:lstStyle/>
          <a:p>
            <a:endParaRPr lang="en-CH"/>
          </a:p>
        </p:txBody>
      </p:sp>
    </p:spTree>
    <p:extLst>
      <p:ext uri="{BB962C8B-B14F-4D97-AF65-F5344CB8AC3E}">
        <p14:creationId xmlns:p14="http://schemas.microsoft.com/office/powerpoint/2010/main" val="763850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p:nvPr>
        </p:nvSpPr>
        <p:spPr/>
        <p:txBody>
          <a:bodyPr>
            <a:normAutofit/>
          </a:bodyPr>
          <a:lstStyle/>
          <a:p>
            <a:r>
              <a:rPr lang="fr-FR" sz="4400" b="1"/>
              <a:t>Shiny90</a:t>
            </a:r>
            <a:br>
              <a:rPr lang="fr-FR" sz="4400" b="1"/>
            </a:br>
            <a:br>
              <a:rPr lang="fr-FR" sz="4400" b="1"/>
            </a:br>
            <a:r>
              <a:rPr lang="fr-FR" sz="2000">
                <a:ln>
                  <a:solidFill>
                    <a:schemeClr val="accent6">
                      <a:lumMod val="75000"/>
                    </a:schemeClr>
                  </a:solidFill>
                </a:ln>
                <a:solidFill>
                  <a:srgbClr val="C00000"/>
                </a:solidFill>
                <a:hlinkClick r:id="rId4"/>
              </a:rPr>
              <a:t>https://shiny90.unaids.org/</a:t>
            </a:r>
            <a:br>
              <a:rPr lang="fr-FR" sz="2000">
                <a:ln>
                  <a:solidFill>
                    <a:schemeClr val="accent6">
                      <a:lumMod val="75000"/>
                    </a:schemeClr>
                  </a:solidFill>
                </a:ln>
                <a:solidFill>
                  <a:srgbClr val="C00000"/>
                </a:solidFill>
                <a:hlinkClick r:id="rId4"/>
              </a:rPr>
            </a:br>
            <a:br>
              <a:rPr lang="fr-FR" sz="2000">
                <a:ln>
                  <a:solidFill>
                    <a:schemeClr val="accent6">
                      <a:lumMod val="75000"/>
                    </a:schemeClr>
                  </a:solidFill>
                </a:ln>
                <a:solidFill>
                  <a:srgbClr val="C00000"/>
                </a:solidFill>
                <a:hlinkClick r:id="rId4"/>
              </a:rPr>
            </a:br>
            <a:br>
              <a:rPr lang="fr-FR" sz="2000">
                <a:ln>
                  <a:solidFill>
                    <a:schemeClr val="accent6">
                      <a:lumMod val="75000"/>
                    </a:schemeClr>
                  </a:solidFill>
                </a:ln>
                <a:solidFill>
                  <a:srgbClr val="C00000"/>
                </a:solidFill>
              </a:rPr>
            </a:br>
            <a:br>
              <a:rPr lang="fr-FR" sz="2000">
                <a:ln>
                  <a:solidFill>
                    <a:schemeClr val="accent6">
                      <a:lumMod val="75000"/>
                    </a:schemeClr>
                  </a:solidFill>
                </a:ln>
                <a:solidFill>
                  <a:srgbClr val="C00000"/>
                </a:solidFill>
              </a:rPr>
            </a:br>
            <a:r>
              <a:rPr lang="fr-FR" sz="1800">
                <a:solidFill>
                  <a:schemeClr val="tx1">
                    <a:lumMod val="50000"/>
                    <a:lumOff val="50000"/>
                  </a:schemeClr>
                </a:solidFill>
                <a:ea typeface="Calibri" panose="020F0502020204030204" pitchFamily="34" charset="0"/>
              </a:rPr>
              <a:t>(Recommandé pour les pays ayant des données d’enquêtes auprès de la population représentatives à l’échelle nationale en matière de dépistage de la sérologie VIH)</a:t>
            </a:r>
            <a:br>
              <a:rPr lang="fr-FR" sz="4400"/>
            </a:br>
            <a:endParaRPr lang="fr-FR" sz="440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1616" y="636826"/>
            <a:ext cx="7394412" cy="5088194"/>
          </a:xfrm>
          <a:prstGeom prst="rect">
            <a:avLst/>
          </a:prstGeom>
        </p:spPr>
      </p:pic>
      <p:pic>
        <p:nvPicPr>
          <p:cNvPr id="4" name="15 Shiny90 - slide 07">
            <a:hlinkClick r:id="" action="ppaction://media"/>
            <a:extLst>
              <a:ext uri="{FF2B5EF4-FFF2-40B4-BE49-F238E27FC236}">
                <a16:creationId xmlns:a16="http://schemas.microsoft.com/office/drawing/2014/main" id="{F977E5F1-0DB6-4550-93EF-BD1BFBFEE1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26191" y="5962374"/>
            <a:ext cx="406400" cy="406400"/>
          </a:xfrm>
          <a:prstGeom prst="rect">
            <a:avLst/>
          </a:prstGeom>
        </p:spPr>
      </p:pic>
    </p:spTree>
    <p:extLst>
      <p:ext uri="{BB962C8B-B14F-4D97-AF65-F5344CB8AC3E}">
        <p14:creationId xmlns:p14="http://schemas.microsoft.com/office/powerpoint/2010/main" val="2005386479"/>
      </p:ext>
    </p:extLst>
  </p:cSld>
  <p:clrMapOvr>
    <a:masterClrMapping/>
  </p:clrMapOvr>
  <mc:AlternateContent xmlns:mc="http://schemas.openxmlformats.org/markup-compatibility/2006" xmlns:p14="http://schemas.microsoft.com/office/powerpoint/2010/main">
    <mc:Choice Requires="p14">
      <p:transition spd="slow" p14:dur="2000" advTm="31546"/>
    </mc:Choice>
    <mc:Fallback xmlns="">
      <p:transition spd="slow" advTm="315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p:nvPr>
        </p:nvSpPr>
        <p:spPr/>
        <p:txBody>
          <a:bodyPr>
            <a:normAutofit/>
          </a:bodyPr>
          <a:lstStyle/>
          <a:p>
            <a:r>
              <a:rPr lang="fr-FR" sz="4400" b="1" dirty="0"/>
              <a:t>Shiny90</a:t>
            </a:r>
            <a:br>
              <a:rPr lang="fr-FR" sz="4400" b="1" dirty="0"/>
            </a:br>
            <a:br>
              <a:rPr lang="fr-FR" sz="4400" b="1" dirty="0"/>
            </a:br>
            <a:r>
              <a:rPr lang="fr-FR" sz="2400" dirty="0">
                <a:ln>
                  <a:solidFill>
                    <a:schemeClr val="accent6">
                      <a:lumMod val="75000"/>
                    </a:schemeClr>
                  </a:solidFill>
                </a:ln>
                <a:solidFill>
                  <a:srgbClr val="C00000"/>
                </a:solidFill>
              </a:rPr>
              <a:t>2</a:t>
            </a:r>
            <a:r>
              <a:rPr lang="fr-FR" sz="2400" baseline="30000" dirty="0">
                <a:ln>
                  <a:solidFill>
                    <a:schemeClr val="accent6">
                      <a:lumMod val="75000"/>
                    </a:schemeClr>
                  </a:solidFill>
                </a:ln>
                <a:solidFill>
                  <a:srgbClr val="C00000"/>
                </a:solidFill>
              </a:rPr>
              <a:t>e</a:t>
            </a:r>
            <a:r>
              <a:rPr lang="fr-FR" sz="2400" dirty="0">
                <a:ln>
                  <a:solidFill>
                    <a:schemeClr val="accent6">
                      <a:lumMod val="75000"/>
                    </a:schemeClr>
                  </a:solidFill>
                </a:ln>
                <a:solidFill>
                  <a:srgbClr val="C00000"/>
                </a:solidFill>
              </a:rPr>
              <a:t> étape</a:t>
            </a:r>
            <a:br>
              <a:rPr lang="fr-FR" sz="2400" dirty="0">
                <a:ln>
                  <a:solidFill>
                    <a:schemeClr val="accent6">
                      <a:lumMod val="75000"/>
                    </a:schemeClr>
                  </a:solidFill>
                </a:ln>
                <a:solidFill>
                  <a:srgbClr val="C00000"/>
                </a:solidFill>
              </a:rPr>
            </a:br>
            <a:r>
              <a:rPr lang="fr-FR" sz="2400" dirty="0">
                <a:ln>
                  <a:solidFill>
                    <a:schemeClr val="accent6">
                      <a:lumMod val="75000"/>
                    </a:schemeClr>
                  </a:solidFill>
                </a:ln>
                <a:solidFill>
                  <a:srgbClr val="C00000"/>
                </a:solidFill>
              </a:rPr>
              <a:t>- Télécharger le(s) fichier(s) Spectrum</a:t>
            </a:r>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40849" y="870033"/>
            <a:ext cx="7176197" cy="5108790"/>
          </a:xfrm>
          <a:prstGeom prst="rect">
            <a:avLst/>
          </a:prstGeom>
        </p:spPr>
      </p:pic>
      <p:pic>
        <p:nvPicPr>
          <p:cNvPr id="3" name="15 Shiny90 - slide 08">
            <a:hlinkClick r:id="" action="ppaction://media"/>
            <a:extLst>
              <a:ext uri="{FF2B5EF4-FFF2-40B4-BE49-F238E27FC236}">
                <a16:creationId xmlns:a16="http://schemas.microsoft.com/office/drawing/2014/main" id="{8FD98BC8-17CD-412A-89E4-65EE87E602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54294" y="5978823"/>
            <a:ext cx="406400" cy="406400"/>
          </a:xfrm>
          <a:prstGeom prst="rect">
            <a:avLst/>
          </a:prstGeom>
        </p:spPr>
      </p:pic>
    </p:spTree>
    <p:extLst>
      <p:ext uri="{BB962C8B-B14F-4D97-AF65-F5344CB8AC3E}">
        <p14:creationId xmlns:p14="http://schemas.microsoft.com/office/powerpoint/2010/main" val="12680832"/>
      </p:ext>
    </p:extLst>
  </p:cSld>
  <p:clrMapOvr>
    <a:masterClrMapping/>
  </p:clrMapOvr>
  <mc:AlternateContent xmlns:mc="http://schemas.openxmlformats.org/markup-compatibility/2006" xmlns:p14="http://schemas.microsoft.com/office/powerpoint/2010/main">
    <mc:Choice Requires="p14">
      <p:transition spd="slow" p14:dur="2000" advTm="38123"/>
    </mc:Choice>
    <mc:Fallback xmlns="">
      <p:transition spd="slow" advTm="381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8234" y="-4572"/>
            <a:ext cx="7811262" cy="6858000"/>
          </a:xfrm>
          <a:prstGeom prst="rect">
            <a:avLst/>
          </a:prstGeom>
        </p:spPr>
      </p:pic>
      <p:sp>
        <p:nvSpPr>
          <p:cNvPr id="2" name="Title 1">
            <a:extLst>
              <a:ext uri="{FF2B5EF4-FFF2-40B4-BE49-F238E27FC236}">
                <a16:creationId xmlns:a16="http://schemas.microsoft.com/office/drawing/2014/main" id="{57AB3176-701D-400D-AD07-5EC591B16680}"/>
              </a:ext>
            </a:extLst>
          </p:cNvPr>
          <p:cNvSpPr>
            <a:spLocks noGrp="1"/>
          </p:cNvSpPr>
          <p:nvPr>
            <p:ph type="title"/>
          </p:nvPr>
        </p:nvSpPr>
        <p:spPr/>
        <p:txBody>
          <a:bodyPr>
            <a:normAutofit/>
          </a:bodyPr>
          <a:lstStyle/>
          <a:p>
            <a:r>
              <a:rPr lang="fr-FR" sz="4400" b="1"/>
              <a:t>Shiny90</a:t>
            </a:r>
            <a:br>
              <a:rPr lang="fr-FR" sz="4400" b="1"/>
            </a:br>
            <a:br>
              <a:rPr lang="fr-FR" sz="4400" b="1"/>
            </a:br>
            <a:r>
              <a:rPr lang="fr-FR" sz="2400">
                <a:ln>
                  <a:solidFill>
                    <a:schemeClr val="accent6">
                      <a:lumMod val="75000"/>
                    </a:schemeClr>
                  </a:solidFill>
                </a:ln>
                <a:solidFill>
                  <a:srgbClr val="C00000"/>
                </a:solidFill>
              </a:rPr>
              <a:t>2</a:t>
            </a:r>
            <a:r>
              <a:rPr lang="fr-FR" sz="2400" baseline="30000">
                <a:ln>
                  <a:solidFill>
                    <a:schemeClr val="accent6">
                      <a:lumMod val="75000"/>
                    </a:schemeClr>
                  </a:solidFill>
                </a:ln>
                <a:solidFill>
                  <a:srgbClr val="C00000"/>
                </a:solidFill>
              </a:rPr>
              <a:t>e</a:t>
            </a:r>
            <a:r>
              <a:rPr lang="fr-FR" sz="2400">
                <a:ln>
                  <a:solidFill>
                    <a:schemeClr val="accent6">
                      <a:lumMod val="75000"/>
                    </a:schemeClr>
                  </a:solidFill>
                </a:ln>
                <a:solidFill>
                  <a:srgbClr val="C00000"/>
                </a:solidFill>
              </a:rPr>
              <a:t> étape</a:t>
            </a:r>
            <a:br>
              <a:rPr lang="fr-FR" sz="2400">
                <a:ln>
                  <a:solidFill>
                    <a:schemeClr val="accent6">
                      <a:lumMod val="75000"/>
                    </a:schemeClr>
                  </a:solidFill>
                </a:ln>
                <a:solidFill>
                  <a:srgbClr val="C00000"/>
                </a:solidFill>
              </a:rPr>
            </a:br>
            <a:r>
              <a:rPr lang="fr-FR" sz="2400">
                <a:ln>
                  <a:solidFill>
                    <a:schemeClr val="accent6">
                      <a:lumMod val="75000"/>
                    </a:schemeClr>
                  </a:solidFill>
                </a:ln>
                <a:solidFill>
                  <a:srgbClr val="C00000"/>
                </a:solidFill>
              </a:rPr>
              <a:t>-Télécharger le(s) fichier(s) Spectrum</a:t>
            </a:r>
            <a:br>
              <a:rPr lang="fr-FR" sz="2400">
                <a:ln>
                  <a:solidFill>
                    <a:schemeClr val="accent6">
                      <a:lumMod val="75000"/>
                    </a:schemeClr>
                  </a:solidFill>
                </a:ln>
                <a:solidFill>
                  <a:srgbClr val="C00000"/>
                </a:solidFill>
              </a:rPr>
            </a:br>
            <a:r>
              <a:rPr lang="fr-FR" sz="2400">
                <a:ln>
                  <a:solidFill>
                    <a:schemeClr val="accent6">
                      <a:lumMod val="75000"/>
                    </a:schemeClr>
                  </a:solidFill>
                </a:ln>
                <a:solidFill>
                  <a:srgbClr val="C00000"/>
                </a:solidFill>
              </a:rPr>
              <a:t>-Vérifier que le bon fichier a été téléchargé</a:t>
            </a:r>
          </a:p>
        </p:txBody>
      </p:sp>
      <p:sp>
        <p:nvSpPr>
          <p:cNvPr id="6" name="TextBox 5">
            <a:extLst>
              <a:ext uri="{FF2B5EF4-FFF2-40B4-BE49-F238E27FC236}">
                <a16:creationId xmlns:a16="http://schemas.microsoft.com/office/drawing/2014/main" id="{31FCA9C9-B460-440D-9E37-1A86130365DF}"/>
              </a:ext>
            </a:extLst>
          </p:cNvPr>
          <p:cNvSpPr txBox="1"/>
          <p:nvPr/>
        </p:nvSpPr>
        <p:spPr>
          <a:xfrm>
            <a:off x="8192594" y="425159"/>
            <a:ext cx="2632195" cy="830997"/>
          </a:xfrm>
          <a:prstGeom prst="rect">
            <a:avLst/>
          </a:prstGeom>
          <a:noFill/>
        </p:spPr>
        <p:txBody>
          <a:bodyPr wrap="none" rtlCol="0">
            <a:spAutoFit/>
          </a:bodyPr>
          <a:lstStyle/>
          <a:p>
            <a:r>
              <a:rPr lang="fr-FR" sz="1600" dirty="0"/>
              <a:t>Confirmez que le fichier est le bon </a:t>
            </a:r>
          </a:p>
          <a:p>
            <a:r>
              <a:rPr lang="fr-FR" sz="1600" dirty="0"/>
              <a:t>(prévalence comparée,</a:t>
            </a:r>
          </a:p>
          <a:p>
            <a:r>
              <a:rPr lang="fr-FR" sz="1600" dirty="0"/>
              <a:t>incidence et couverture des ART)</a:t>
            </a:r>
          </a:p>
        </p:txBody>
      </p:sp>
      <p:cxnSp>
        <p:nvCxnSpPr>
          <p:cNvPr id="7" name="Straight Arrow Connector 6">
            <a:extLst>
              <a:ext uri="{FF2B5EF4-FFF2-40B4-BE49-F238E27FC236}">
                <a16:creationId xmlns:a16="http://schemas.microsoft.com/office/drawing/2014/main" id="{6E1E2EE4-342F-496E-A8FC-A0ABC9B6FCC2}"/>
              </a:ext>
            </a:extLst>
          </p:cNvPr>
          <p:cNvCxnSpPr>
            <a:cxnSpLocks/>
          </p:cNvCxnSpPr>
          <p:nvPr/>
        </p:nvCxnSpPr>
        <p:spPr>
          <a:xfrm flipH="1" flipV="1">
            <a:off x="6769510" y="840658"/>
            <a:ext cx="1234870" cy="30186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15 Shiny90 - slide 09">
            <a:hlinkClick r:id="" action="ppaction://media"/>
            <a:extLst>
              <a:ext uri="{FF2B5EF4-FFF2-40B4-BE49-F238E27FC236}">
                <a16:creationId xmlns:a16="http://schemas.microsoft.com/office/drawing/2014/main" id="{23DDEFC3-5985-411C-A03E-A6F115BDA8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8956" y="6088270"/>
            <a:ext cx="406400" cy="406400"/>
          </a:xfrm>
          <a:prstGeom prst="rect">
            <a:avLst/>
          </a:prstGeom>
        </p:spPr>
      </p:pic>
    </p:spTree>
    <p:extLst>
      <p:ext uri="{BB962C8B-B14F-4D97-AF65-F5344CB8AC3E}">
        <p14:creationId xmlns:p14="http://schemas.microsoft.com/office/powerpoint/2010/main" val="1674287386"/>
      </p:ext>
    </p:extLst>
  </p:cSld>
  <p:clrMapOvr>
    <a:masterClrMapping/>
  </p:clrMapOvr>
  <mc:AlternateContent xmlns:mc="http://schemas.openxmlformats.org/markup-compatibility/2006" xmlns:p14="http://schemas.microsoft.com/office/powerpoint/2010/main">
    <mc:Choice Requires="p14">
      <p:transition spd="slow" p14:dur="2000" advTm="26845"/>
    </mc:Choice>
    <mc:Fallback xmlns="">
      <p:transition spd="slow" advTm="268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p:nvPr>
        </p:nvSpPr>
        <p:spPr/>
        <p:txBody>
          <a:bodyPr>
            <a:normAutofit/>
          </a:bodyPr>
          <a:lstStyle/>
          <a:p>
            <a:r>
              <a:rPr lang="fr-FR" sz="4400" b="1"/>
              <a:t>Shiny90</a:t>
            </a:r>
            <a:br>
              <a:rPr lang="fr-FR" sz="4400" b="1"/>
            </a:br>
            <a:br>
              <a:rPr lang="fr-FR" sz="4400" b="1"/>
            </a:br>
            <a:r>
              <a:rPr lang="fr-FR" sz="2400">
                <a:ln>
                  <a:solidFill>
                    <a:schemeClr val="accent6">
                      <a:lumMod val="75000"/>
                    </a:schemeClr>
                  </a:solidFill>
                </a:ln>
                <a:solidFill>
                  <a:srgbClr val="C00000"/>
                </a:solidFill>
              </a:rPr>
              <a:t>3</a:t>
            </a:r>
            <a:r>
              <a:rPr lang="fr-FR" sz="2400" baseline="30000">
                <a:ln>
                  <a:solidFill>
                    <a:schemeClr val="accent6">
                      <a:lumMod val="75000"/>
                    </a:schemeClr>
                  </a:solidFill>
                </a:ln>
                <a:solidFill>
                  <a:srgbClr val="C00000"/>
                </a:solidFill>
              </a:rPr>
              <a:t>e</a:t>
            </a:r>
            <a:r>
              <a:rPr lang="fr-FR" sz="2400">
                <a:ln>
                  <a:solidFill>
                    <a:schemeClr val="accent6">
                      <a:lumMod val="75000"/>
                    </a:schemeClr>
                  </a:solidFill>
                </a:ln>
                <a:solidFill>
                  <a:srgbClr val="C00000"/>
                </a:solidFill>
              </a:rPr>
              <a:t> étape</a:t>
            </a:r>
            <a:br>
              <a:rPr lang="fr-FR" sz="2400">
                <a:ln>
                  <a:solidFill>
                    <a:schemeClr val="accent6">
                      <a:lumMod val="75000"/>
                    </a:schemeClr>
                  </a:solidFill>
                </a:ln>
                <a:solidFill>
                  <a:srgbClr val="C00000"/>
                </a:solidFill>
              </a:rPr>
            </a:br>
            <a:r>
              <a:rPr lang="fr-FR" sz="2400">
                <a:ln>
                  <a:solidFill>
                    <a:schemeClr val="accent6">
                      <a:lumMod val="75000"/>
                    </a:schemeClr>
                  </a:solidFill>
                </a:ln>
                <a:solidFill>
                  <a:srgbClr val="C00000"/>
                </a:solidFill>
              </a:rPr>
              <a:t>-Télécharger les données de l’enquête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6243" y="172408"/>
            <a:ext cx="7534764" cy="6504039"/>
          </a:xfrm>
          <a:prstGeom prst="rect">
            <a:avLst/>
          </a:prstGeom>
        </p:spPr>
      </p:pic>
      <p:pic>
        <p:nvPicPr>
          <p:cNvPr id="3" name="15 Shiny90 - slide 10">
            <a:hlinkClick r:id="" action="ppaction://media"/>
            <a:extLst>
              <a:ext uri="{FF2B5EF4-FFF2-40B4-BE49-F238E27FC236}">
                <a16:creationId xmlns:a16="http://schemas.microsoft.com/office/drawing/2014/main" id="{67DDC6C4-E7C8-401D-AAC9-54038F463B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5704" y="5969000"/>
            <a:ext cx="406400" cy="406400"/>
          </a:xfrm>
          <a:prstGeom prst="rect">
            <a:avLst/>
          </a:prstGeom>
        </p:spPr>
      </p:pic>
    </p:spTree>
    <p:extLst>
      <p:ext uri="{BB962C8B-B14F-4D97-AF65-F5344CB8AC3E}">
        <p14:creationId xmlns:p14="http://schemas.microsoft.com/office/powerpoint/2010/main" val="1159264397"/>
      </p:ext>
    </p:extLst>
  </p:cSld>
  <p:clrMapOvr>
    <a:masterClrMapping/>
  </p:clrMapOvr>
  <mc:AlternateContent xmlns:mc="http://schemas.openxmlformats.org/markup-compatibility/2006" xmlns:p14="http://schemas.microsoft.com/office/powerpoint/2010/main">
    <mc:Choice Requires="p14">
      <p:transition spd="slow" p14:dur="2000" advTm="59864"/>
    </mc:Choice>
    <mc:Fallback xmlns="">
      <p:transition spd="slow" advTm="598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p:nvPr>
        </p:nvSpPr>
        <p:spPr/>
        <p:txBody>
          <a:bodyPr>
            <a:normAutofit/>
          </a:bodyPr>
          <a:lstStyle/>
          <a:p>
            <a:r>
              <a:rPr lang="fr-FR" sz="4400" b="1" dirty="0"/>
              <a:t>Shiny90</a:t>
            </a:r>
            <a:br>
              <a:rPr lang="fr-FR" sz="4400" b="1" dirty="0"/>
            </a:br>
            <a:br>
              <a:rPr lang="fr-FR" sz="4400" b="1" dirty="0"/>
            </a:br>
            <a:r>
              <a:rPr lang="fr-FR" sz="2400" dirty="0">
                <a:ln>
                  <a:solidFill>
                    <a:schemeClr val="accent6">
                      <a:lumMod val="75000"/>
                    </a:schemeClr>
                  </a:solidFill>
                </a:ln>
                <a:solidFill>
                  <a:srgbClr val="C00000"/>
                </a:solidFill>
              </a:rPr>
              <a:t>4</a:t>
            </a:r>
            <a:r>
              <a:rPr lang="fr-FR" sz="2400" baseline="30000" dirty="0">
                <a:ln>
                  <a:solidFill>
                    <a:schemeClr val="accent6">
                      <a:lumMod val="75000"/>
                    </a:schemeClr>
                  </a:solidFill>
                </a:ln>
                <a:solidFill>
                  <a:srgbClr val="C00000"/>
                </a:solidFill>
              </a:rPr>
              <a:t>e</a:t>
            </a:r>
            <a:r>
              <a:rPr lang="fr-FR" sz="2400" dirty="0">
                <a:ln>
                  <a:solidFill>
                    <a:schemeClr val="accent6">
                      <a:lumMod val="75000"/>
                    </a:schemeClr>
                  </a:solidFill>
                </a:ln>
                <a:solidFill>
                  <a:srgbClr val="C00000"/>
                </a:solidFill>
              </a:rPr>
              <a:t> étape</a:t>
            </a:r>
            <a:br>
              <a:rPr lang="fr-FR" sz="2400" dirty="0">
                <a:ln>
                  <a:solidFill>
                    <a:schemeClr val="accent6">
                      <a:lumMod val="75000"/>
                    </a:schemeClr>
                  </a:solidFill>
                </a:ln>
                <a:solidFill>
                  <a:srgbClr val="C00000"/>
                </a:solidFill>
              </a:rPr>
            </a:br>
            <a:r>
              <a:rPr lang="fr-FR" sz="2400" dirty="0">
                <a:ln>
                  <a:solidFill>
                    <a:schemeClr val="accent6">
                      <a:lumMod val="75000"/>
                    </a:schemeClr>
                  </a:solidFill>
                </a:ln>
                <a:solidFill>
                  <a:srgbClr val="C00000"/>
                </a:solidFill>
              </a:rPr>
              <a:t>-Télécharger les données du programme</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9683" y="0"/>
            <a:ext cx="7598095" cy="6725265"/>
          </a:xfrm>
          <a:prstGeom prst="rect">
            <a:avLst/>
          </a:prstGeom>
        </p:spPr>
      </p:pic>
      <p:pic>
        <p:nvPicPr>
          <p:cNvPr id="4" name="15 Shiny90 - slide 11">
            <a:hlinkClick r:id="" action="ppaction://media"/>
            <a:extLst>
              <a:ext uri="{FF2B5EF4-FFF2-40B4-BE49-F238E27FC236}">
                <a16:creationId xmlns:a16="http://schemas.microsoft.com/office/drawing/2014/main" id="{20FBE917-FB36-42D8-AAB5-FA11489702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13860" y="6048513"/>
            <a:ext cx="406400" cy="406400"/>
          </a:xfrm>
          <a:prstGeom prst="rect">
            <a:avLst/>
          </a:prstGeom>
        </p:spPr>
      </p:pic>
    </p:spTree>
    <p:extLst>
      <p:ext uri="{BB962C8B-B14F-4D97-AF65-F5344CB8AC3E}">
        <p14:creationId xmlns:p14="http://schemas.microsoft.com/office/powerpoint/2010/main" val="441113382"/>
      </p:ext>
    </p:extLst>
  </p:cSld>
  <p:clrMapOvr>
    <a:masterClrMapping/>
  </p:clrMapOvr>
  <mc:AlternateContent xmlns:mc="http://schemas.openxmlformats.org/markup-compatibility/2006" xmlns:p14="http://schemas.microsoft.com/office/powerpoint/2010/main">
    <mc:Choice Requires="p14">
      <p:transition spd="slow" p14:dur="2000" advTm="42945"/>
    </mc:Choice>
    <mc:Fallback xmlns="">
      <p:transition spd="slow" advTm="429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p:nvPr>
        </p:nvSpPr>
        <p:spPr/>
        <p:txBody>
          <a:bodyPr>
            <a:normAutofit/>
          </a:bodyPr>
          <a:lstStyle/>
          <a:p>
            <a:r>
              <a:rPr lang="fr-FR" sz="4400" b="1" dirty="0"/>
              <a:t>Shiny90</a:t>
            </a:r>
            <a:br>
              <a:rPr lang="fr-FR" sz="4400" b="1" dirty="0"/>
            </a:br>
            <a:br>
              <a:rPr lang="fr-FR" sz="4400" b="1" dirty="0"/>
            </a:br>
            <a:r>
              <a:rPr lang="fr-FR" sz="2400" dirty="0">
                <a:ln>
                  <a:solidFill>
                    <a:schemeClr val="accent6">
                      <a:lumMod val="75000"/>
                    </a:schemeClr>
                  </a:solidFill>
                </a:ln>
                <a:solidFill>
                  <a:srgbClr val="C00000"/>
                </a:solidFill>
              </a:rPr>
              <a:t>4</a:t>
            </a:r>
            <a:r>
              <a:rPr lang="fr-FR" sz="2400" baseline="30000" dirty="0">
                <a:ln>
                  <a:solidFill>
                    <a:schemeClr val="accent6">
                      <a:lumMod val="75000"/>
                    </a:schemeClr>
                  </a:solidFill>
                </a:ln>
                <a:solidFill>
                  <a:srgbClr val="C00000"/>
                </a:solidFill>
              </a:rPr>
              <a:t>e</a:t>
            </a:r>
            <a:r>
              <a:rPr lang="fr-FR" sz="2400" dirty="0">
                <a:ln>
                  <a:solidFill>
                    <a:schemeClr val="accent6">
                      <a:lumMod val="75000"/>
                    </a:schemeClr>
                  </a:solidFill>
                </a:ln>
                <a:solidFill>
                  <a:srgbClr val="C00000"/>
                </a:solidFill>
              </a:rPr>
              <a:t> étape</a:t>
            </a:r>
            <a:br>
              <a:rPr lang="fr-FR" sz="2400" dirty="0">
                <a:ln>
                  <a:solidFill>
                    <a:schemeClr val="accent6">
                      <a:lumMod val="75000"/>
                    </a:schemeClr>
                  </a:solidFill>
                </a:ln>
                <a:solidFill>
                  <a:srgbClr val="C00000"/>
                </a:solidFill>
              </a:rPr>
            </a:br>
            <a:r>
              <a:rPr lang="fr-FR" sz="2400" dirty="0">
                <a:ln>
                  <a:solidFill>
                    <a:schemeClr val="accent6">
                      <a:lumMod val="75000"/>
                    </a:schemeClr>
                  </a:solidFill>
                </a:ln>
                <a:solidFill>
                  <a:srgbClr val="C00000"/>
                </a:solidFill>
              </a:rPr>
              <a:t>-Télécharger les données du programme</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7000" y="3078726"/>
            <a:ext cx="6696100" cy="308610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28728"/>
          <a:stretch/>
        </p:blipFill>
        <p:spPr>
          <a:xfrm>
            <a:off x="4024372" y="311974"/>
            <a:ext cx="4024445" cy="2538804"/>
          </a:xfrm>
          <a:prstGeom prst="rect">
            <a:avLst/>
          </a:prstGeom>
        </p:spPr>
      </p:pic>
      <p:cxnSp>
        <p:nvCxnSpPr>
          <p:cNvPr id="8" name="Straight Arrow Connector 7"/>
          <p:cNvCxnSpPr/>
          <p:nvPr/>
        </p:nvCxnSpPr>
        <p:spPr>
          <a:xfrm flipH="1" flipV="1">
            <a:off x="5370842" y="2394966"/>
            <a:ext cx="1000461" cy="53266"/>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5751871" y="2743200"/>
            <a:ext cx="1047135" cy="107578"/>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15 Shiny90 - slide 12">
            <a:hlinkClick r:id="" action="ppaction://media"/>
            <a:extLst>
              <a:ext uri="{FF2B5EF4-FFF2-40B4-BE49-F238E27FC236}">
                <a16:creationId xmlns:a16="http://schemas.microsoft.com/office/drawing/2014/main" id="{6296E551-36A9-4D42-961F-5C7CB2D8FF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36795" y="5856356"/>
            <a:ext cx="406400" cy="406400"/>
          </a:xfrm>
          <a:prstGeom prst="rect">
            <a:avLst/>
          </a:prstGeom>
        </p:spPr>
      </p:pic>
    </p:spTree>
    <p:extLst>
      <p:ext uri="{BB962C8B-B14F-4D97-AF65-F5344CB8AC3E}">
        <p14:creationId xmlns:p14="http://schemas.microsoft.com/office/powerpoint/2010/main" val="68863141"/>
      </p:ext>
    </p:extLst>
  </p:cSld>
  <p:clrMapOvr>
    <a:masterClrMapping/>
  </p:clrMapOvr>
  <mc:AlternateContent xmlns:mc="http://schemas.openxmlformats.org/markup-compatibility/2006" xmlns:p14="http://schemas.microsoft.com/office/powerpoint/2010/main">
    <mc:Choice Requires="p14">
      <p:transition spd="slow" p14:dur="2000" advTm="68582"/>
    </mc:Choice>
    <mc:Fallback xmlns="">
      <p:transition spd="slow" advTm="685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p:nvPr>
        </p:nvSpPr>
        <p:spPr/>
        <p:txBody>
          <a:bodyPr>
            <a:normAutofit/>
          </a:bodyPr>
          <a:lstStyle/>
          <a:p>
            <a:r>
              <a:rPr lang="fr-FR" sz="4400" b="1"/>
              <a:t>Motivation</a:t>
            </a:r>
          </a:p>
        </p:txBody>
      </p:sp>
      <p:sp>
        <p:nvSpPr>
          <p:cNvPr id="3" name="Content Placeholder 2">
            <a:extLst>
              <a:ext uri="{FF2B5EF4-FFF2-40B4-BE49-F238E27FC236}">
                <a16:creationId xmlns:a16="http://schemas.microsoft.com/office/drawing/2014/main" id="{0656480A-8617-45EB-8873-5267D9F83CEB}"/>
              </a:ext>
            </a:extLst>
          </p:cNvPr>
          <p:cNvSpPr>
            <a:spLocks noGrp="1"/>
          </p:cNvSpPr>
          <p:nvPr>
            <p:ph idx="1"/>
          </p:nvPr>
        </p:nvSpPr>
        <p:spPr/>
        <p:txBody>
          <a:bodyPr>
            <a:noAutofit/>
          </a:bodyPr>
          <a:lstStyle/>
          <a:p>
            <a:pPr>
              <a:buFont typeface="Wingdings" panose="05000000000000000000" pitchFamily="2" charset="2"/>
              <a:buChar char="§"/>
            </a:pPr>
            <a:r>
              <a:rPr lang="fr-FR" sz="2400" dirty="0">
                <a:latin typeface="Arial" charset="0"/>
                <a:ea typeface="Arial" charset="0"/>
                <a:cs typeface="Arial" charset="0"/>
              </a:rPr>
              <a:t>Il est important de mesurer avec précision les progrès accomplis dans la réalisation de l’objectif 90-90-90 de l’ONUSIDA.</a:t>
            </a:r>
          </a:p>
          <a:p>
            <a:pPr>
              <a:buFont typeface="Wingdings" panose="05000000000000000000" pitchFamily="2" charset="2"/>
              <a:buChar char="§"/>
            </a:pPr>
            <a:r>
              <a:rPr lang="fr-FR" sz="2400" dirty="0">
                <a:latin typeface="Arial" charset="0"/>
                <a:ea typeface="Arial" charset="0"/>
                <a:cs typeface="Arial" charset="0"/>
              </a:rPr>
              <a:t>Les services de dépistage du VIH (HTS) sont le point d’entrée au diagnostic et à l’accès à la thérapie antirétrovirale (TAR) vitale.</a:t>
            </a:r>
          </a:p>
          <a:p>
            <a:pPr>
              <a:buFont typeface="Wingdings" panose="05000000000000000000" pitchFamily="2" charset="2"/>
              <a:buChar char="§"/>
            </a:pPr>
            <a:r>
              <a:rPr lang="fr-FR" sz="2400" dirty="0">
                <a:latin typeface="Arial" charset="0"/>
                <a:ea typeface="Arial" charset="0"/>
                <a:cs typeface="Arial" charset="0"/>
              </a:rPr>
              <a:t>Les HTS peuvent également offrir une voie pour les interventions de prévention primaire (PTME, CMMV, </a:t>
            </a:r>
            <a:r>
              <a:rPr lang="fr-FR" sz="2400" dirty="0" err="1">
                <a:latin typeface="Arial" charset="0"/>
                <a:ea typeface="Arial" charset="0"/>
                <a:cs typeface="Arial" charset="0"/>
              </a:rPr>
              <a:t>PrEP</a:t>
            </a:r>
            <a:r>
              <a:rPr lang="fr-FR" sz="2400" dirty="0">
                <a:latin typeface="Arial" charset="0"/>
                <a:ea typeface="Arial" charset="0"/>
                <a:cs typeface="Arial" charset="0"/>
              </a:rPr>
              <a:t>, etc.).</a:t>
            </a:r>
          </a:p>
          <a:p>
            <a:pPr>
              <a:buFont typeface="Wingdings" panose="05000000000000000000" pitchFamily="2" charset="2"/>
              <a:buChar char="§"/>
            </a:pPr>
            <a:r>
              <a:rPr lang="fr-FR" sz="2400" dirty="0">
                <a:latin typeface="Arial" charset="0"/>
                <a:ea typeface="Arial" charset="0"/>
                <a:cs typeface="Arial" charset="0"/>
              </a:rPr>
              <a:t>La connaissance du statut (KOS) — le « premier 90 » — est difficile à estimer dans les pays dont les systèmes de surveillance sont incomplets.</a:t>
            </a:r>
          </a:p>
          <a:p>
            <a:pPr lvl="1">
              <a:buFont typeface="Wingdings" panose="05000000000000000000" pitchFamily="2" charset="2"/>
              <a:buChar char="§"/>
            </a:pPr>
            <a:r>
              <a:rPr lang="fr-FR" sz="1400" dirty="0">
                <a:latin typeface="Arial" charset="0"/>
                <a:ea typeface="Arial" charset="0"/>
                <a:cs typeface="Arial" charset="0"/>
              </a:rPr>
              <a:t>Les résultats sont autodéclarés et rarement demandés dans le cadre d’une enquête de population.</a:t>
            </a:r>
          </a:p>
        </p:txBody>
      </p:sp>
      <p:pic>
        <p:nvPicPr>
          <p:cNvPr id="4" name="15 Shiny90 - slide 03">
            <a:hlinkClick r:id="" action="ppaction://media"/>
            <a:extLst>
              <a:ext uri="{FF2B5EF4-FFF2-40B4-BE49-F238E27FC236}">
                <a16:creationId xmlns:a16="http://schemas.microsoft.com/office/drawing/2014/main" id="{AE79E64E-5826-4B0E-BDF3-779D13175B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17598" y="5902739"/>
            <a:ext cx="406400" cy="406400"/>
          </a:xfrm>
          <a:prstGeom prst="rect">
            <a:avLst/>
          </a:prstGeom>
        </p:spPr>
      </p:pic>
    </p:spTree>
    <p:extLst>
      <p:ext uri="{BB962C8B-B14F-4D97-AF65-F5344CB8AC3E}">
        <p14:creationId xmlns:p14="http://schemas.microsoft.com/office/powerpoint/2010/main" val="242465731"/>
      </p:ext>
    </p:extLst>
  </p:cSld>
  <p:clrMapOvr>
    <a:masterClrMapping/>
  </p:clrMapOvr>
  <mc:AlternateContent xmlns:mc="http://schemas.openxmlformats.org/markup-compatibility/2006" xmlns:p14="http://schemas.microsoft.com/office/powerpoint/2010/main">
    <mc:Choice Requires="p14">
      <p:transition spd="slow" p14:dur="2000" advTm="41380"/>
    </mc:Choice>
    <mc:Fallback xmlns="">
      <p:transition spd="slow" advTm="413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p:nvPr>
        </p:nvSpPr>
        <p:spPr/>
        <p:txBody>
          <a:bodyPr>
            <a:normAutofit/>
          </a:bodyPr>
          <a:lstStyle/>
          <a:p>
            <a:r>
              <a:rPr lang="fr-FR" sz="4400" b="1"/>
              <a:t>Shiny90</a:t>
            </a:r>
            <a:br>
              <a:rPr lang="fr-FR" sz="4400" b="1"/>
            </a:br>
            <a:br>
              <a:rPr lang="fr-FR" sz="4400" b="1"/>
            </a:br>
            <a:r>
              <a:rPr lang="fr-FR" sz="2400">
                <a:ln>
                  <a:solidFill>
                    <a:schemeClr val="accent6">
                      <a:lumMod val="75000"/>
                    </a:schemeClr>
                  </a:solidFill>
                </a:ln>
                <a:solidFill>
                  <a:srgbClr val="C00000"/>
                </a:solidFill>
              </a:rPr>
              <a:t>4</a:t>
            </a:r>
            <a:r>
              <a:rPr lang="fr-FR" sz="2400" baseline="30000">
                <a:ln>
                  <a:solidFill>
                    <a:schemeClr val="accent6">
                      <a:lumMod val="75000"/>
                    </a:schemeClr>
                  </a:solidFill>
                </a:ln>
                <a:solidFill>
                  <a:srgbClr val="C00000"/>
                </a:solidFill>
              </a:rPr>
              <a:t>e</a:t>
            </a:r>
            <a:r>
              <a:rPr lang="fr-FR" sz="2400">
                <a:ln>
                  <a:solidFill>
                    <a:schemeClr val="accent6">
                      <a:lumMod val="75000"/>
                    </a:schemeClr>
                  </a:solidFill>
                </a:ln>
                <a:solidFill>
                  <a:srgbClr val="C00000"/>
                </a:solidFill>
              </a:rPr>
              <a:t> étape</a:t>
            </a:r>
            <a:br>
              <a:rPr lang="fr-FR" sz="2400">
                <a:ln>
                  <a:solidFill>
                    <a:schemeClr val="accent6">
                      <a:lumMod val="75000"/>
                    </a:schemeClr>
                  </a:solidFill>
                </a:ln>
                <a:solidFill>
                  <a:srgbClr val="C00000"/>
                </a:solidFill>
              </a:rPr>
            </a:br>
            <a:r>
              <a:rPr lang="fr-FR" sz="2400">
                <a:ln>
                  <a:solidFill>
                    <a:schemeClr val="accent6">
                      <a:lumMod val="75000"/>
                    </a:schemeClr>
                  </a:solidFill>
                </a:ln>
                <a:solidFill>
                  <a:srgbClr val="C00000"/>
                </a:solidFill>
              </a:rPr>
              <a:t>-Ajouter de nouvelles données directement dans Shiny90</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6337" y="1123837"/>
            <a:ext cx="8125727" cy="271552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5367" y="3988237"/>
            <a:ext cx="8106697" cy="2237283"/>
          </a:xfrm>
          <a:prstGeom prst="rect">
            <a:avLst/>
          </a:prstGeom>
        </p:spPr>
      </p:pic>
      <p:cxnSp>
        <p:nvCxnSpPr>
          <p:cNvPr id="6" name="Straight Arrow Connector 5"/>
          <p:cNvCxnSpPr/>
          <p:nvPr/>
        </p:nvCxnSpPr>
        <p:spPr>
          <a:xfrm flipH="1" flipV="1">
            <a:off x="5134869" y="2988770"/>
            <a:ext cx="1206937" cy="241127"/>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5405256" y="5925400"/>
            <a:ext cx="1206937" cy="241127"/>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15 Shiny90 - slide 13">
            <a:hlinkClick r:id="" action="ppaction://media"/>
            <a:extLst>
              <a:ext uri="{FF2B5EF4-FFF2-40B4-BE49-F238E27FC236}">
                <a16:creationId xmlns:a16="http://schemas.microsoft.com/office/drawing/2014/main" id="{7F2970D6-6E9A-4760-85F6-033196F3A2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8864" y="6045963"/>
            <a:ext cx="406400" cy="406400"/>
          </a:xfrm>
          <a:prstGeom prst="rect">
            <a:avLst/>
          </a:prstGeom>
        </p:spPr>
      </p:pic>
    </p:spTree>
    <p:extLst>
      <p:ext uri="{BB962C8B-B14F-4D97-AF65-F5344CB8AC3E}">
        <p14:creationId xmlns:p14="http://schemas.microsoft.com/office/powerpoint/2010/main" val="2036608701"/>
      </p:ext>
    </p:extLst>
  </p:cSld>
  <p:clrMapOvr>
    <a:masterClrMapping/>
  </p:clrMapOvr>
  <mc:AlternateContent xmlns:mc="http://schemas.openxmlformats.org/markup-compatibility/2006" xmlns:p14="http://schemas.microsoft.com/office/powerpoint/2010/main">
    <mc:Choice Requires="p14">
      <p:transition spd="slow" p14:dur="2000" advTm="79653"/>
    </mc:Choice>
    <mc:Fallback xmlns="">
      <p:transition spd="slow" advTm="796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p:nvPr>
        </p:nvSpPr>
        <p:spPr/>
        <p:txBody>
          <a:bodyPr>
            <a:normAutofit/>
          </a:bodyPr>
          <a:lstStyle/>
          <a:p>
            <a:r>
              <a:rPr lang="fr-FR" sz="4400" b="1"/>
              <a:t>Shiny90</a:t>
            </a:r>
            <a:br>
              <a:rPr lang="fr-FR" sz="4400" b="1"/>
            </a:br>
            <a:br>
              <a:rPr lang="fr-FR" sz="4400" b="1"/>
            </a:br>
            <a:r>
              <a:rPr lang="fr-FR" sz="2400">
                <a:ln>
                  <a:solidFill>
                    <a:schemeClr val="accent6">
                      <a:lumMod val="75000"/>
                    </a:schemeClr>
                  </a:solidFill>
                </a:ln>
                <a:solidFill>
                  <a:srgbClr val="C00000"/>
                </a:solidFill>
              </a:rPr>
              <a:t>5</a:t>
            </a:r>
            <a:r>
              <a:rPr lang="fr-FR" sz="2400" baseline="30000">
                <a:ln>
                  <a:solidFill>
                    <a:schemeClr val="accent6">
                      <a:lumMod val="75000"/>
                    </a:schemeClr>
                  </a:solidFill>
                </a:ln>
                <a:solidFill>
                  <a:srgbClr val="C00000"/>
                </a:solidFill>
              </a:rPr>
              <a:t>e</a:t>
            </a:r>
            <a:r>
              <a:rPr lang="fr-FR" sz="2400">
                <a:ln>
                  <a:solidFill>
                    <a:schemeClr val="accent6">
                      <a:lumMod val="75000"/>
                    </a:schemeClr>
                  </a:solidFill>
                </a:ln>
                <a:solidFill>
                  <a:srgbClr val="C00000"/>
                </a:solidFill>
              </a:rPr>
              <a:t> étape</a:t>
            </a:r>
            <a:br>
              <a:rPr lang="fr-FR" sz="2400">
                <a:ln>
                  <a:solidFill>
                    <a:schemeClr val="accent6">
                      <a:lumMod val="75000"/>
                    </a:schemeClr>
                  </a:solidFill>
                </a:ln>
                <a:solidFill>
                  <a:srgbClr val="C00000"/>
                </a:solidFill>
              </a:rPr>
            </a:br>
            <a:r>
              <a:rPr lang="fr-FR" sz="2400">
                <a:ln>
                  <a:solidFill>
                    <a:schemeClr val="accent6">
                      <a:lumMod val="75000"/>
                    </a:schemeClr>
                  </a:solidFill>
                </a:ln>
                <a:solidFill>
                  <a:srgbClr val="C00000"/>
                </a:solidFill>
              </a:rPr>
              <a:t>-Vérifier les données d’entrée</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580" y="355792"/>
            <a:ext cx="7907414" cy="6137271"/>
          </a:xfrm>
          <a:prstGeom prst="rect">
            <a:avLst/>
          </a:prstGeom>
        </p:spPr>
      </p:pic>
      <p:pic>
        <p:nvPicPr>
          <p:cNvPr id="3" name="15 Shiny90 - slide 14">
            <a:hlinkClick r:id="" action="ppaction://media"/>
            <a:extLst>
              <a:ext uri="{FF2B5EF4-FFF2-40B4-BE49-F238E27FC236}">
                <a16:creationId xmlns:a16="http://schemas.microsoft.com/office/drawing/2014/main" id="{AC0C44E4-63F5-4854-963E-42684853E8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3773" y="6086663"/>
            <a:ext cx="406400" cy="406400"/>
          </a:xfrm>
          <a:prstGeom prst="rect">
            <a:avLst/>
          </a:prstGeom>
        </p:spPr>
      </p:pic>
    </p:spTree>
    <p:extLst>
      <p:ext uri="{BB962C8B-B14F-4D97-AF65-F5344CB8AC3E}">
        <p14:creationId xmlns:p14="http://schemas.microsoft.com/office/powerpoint/2010/main" val="331058661"/>
      </p:ext>
    </p:extLst>
  </p:cSld>
  <p:clrMapOvr>
    <a:masterClrMapping/>
  </p:clrMapOvr>
  <mc:AlternateContent xmlns:mc="http://schemas.openxmlformats.org/markup-compatibility/2006" xmlns:p14="http://schemas.microsoft.com/office/powerpoint/2010/main">
    <mc:Choice Requires="p14">
      <p:transition spd="slow" p14:dur="2000" advTm="60590"/>
    </mc:Choice>
    <mc:Fallback xmlns="">
      <p:transition spd="slow" advTm="605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p:nvPr>
        </p:nvSpPr>
        <p:spPr/>
        <p:txBody>
          <a:bodyPr>
            <a:normAutofit/>
          </a:bodyPr>
          <a:lstStyle/>
          <a:p>
            <a:r>
              <a:rPr lang="fr-FR" sz="4400" b="1"/>
              <a:t>Shiny90</a:t>
            </a:r>
            <a:br>
              <a:rPr lang="fr-FR" sz="4400" b="1"/>
            </a:br>
            <a:br>
              <a:rPr lang="fr-FR" sz="4400" b="1"/>
            </a:br>
            <a:r>
              <a:rPr lang="fr-FR" sz="2400">
                <a:ln>
                  <a:solidFill>
                    <a:schemeClr val="accent6">
                      <a:lumMod val="75000"/>
                    </a:schemeClr>
                  </a:solidFill>
                </a:ln>
                <a:solidFill>
                  <a:srgbClr val="C00000"/>
                </a:solidFill>
              </a:rPr>
              <a:t>6</a:t>
            </a:r>
            <a:r>
              <a:rPr lang="fr-FR" sz="2400" baseline="30000">
                <a:ln>
                  <a:solidFill>
                    <a:schemeClr val="accent6">
                      <a:lumMod val="75000"/>
                    </a:schemeClr>
                  </a:solidFill>
                </a:ln>
                <a:solidFill>
                  <a:srgbClr val="C00000"/>
                </a:solidFill>
              </a:rPr>
              <a:t>e</a:t>
            </a:r>
            <a:r>
              <a:rPr lang="fr-FR" sz="2400">
                <a:ln>
                  <a:solidFill>
                    <a:schemeClr val="accent6">
                      <a:lumMod val="75000"/>
                    </a:schemeClr>
                  </a:solidFill>
                </a:ln>
                <a:solidFill>
                  <a:srgbClr val="C00000"/>
                </a:solidFill>
              </a:rPr>
              <a:t> étape</a:t>
            </a:r>
            <a:br>
              <a:rPr lang="fr-FR" sz="2400">
                <a:ln>
                  <a:solidFill>
                    <a:schemeClr val="accent6">
                      <a:lumMod val="75000"/>
                    </a:schemeClr>
                  </a:solidFill>
                </a:ln>
                <a:solidFill>
                  <a:srgbClr val="C00000"/>
                </a:solidFill>
              </a:rPr>
            </a:br>
            <a:r>
              <a:rPr lang="fr-FR" sz="2400">
                <a:ln>
                  <a:solidFill>
                    <a:schemeClr val="accent6">
                      <a:lumMod val="75000"/>
                    </a:schemeClr>
                  </a:solidFill>
                </a:ln>
                <a:solidFill>
                  <a:srgbClr val="C00000"/>
                </a:solidFill>
              </a:rPr>
              <a:t>-Exécuter le modèle</a:t>
            </a:r>
            <a:br>
              <a:rPr lang="fr-FR" sz="2400">
                <a:ln>
                  <a:solidFill>
                    <a:schemeClr val="accent6">
                      <a:lumMod val="75000"/>
                    </a:schemeClr>
                  </a:solidFill>
                </a:ln>
                <a:solidFill>
                  <a:srgbClr val="C00000"/>
                </a:solidFill>
              </a:rPr>
            </a:br>
            <a:br>
              <a:rPr lang="fr-FR" sz="2400">
                <a:ln>
                  <a:solidFill>
                    <a:schemeClr val="accent6">
                      <a:lumMod val="75000"/>
                    </a:schemeClr>
                  </a:solidFill>
                </a:ln>
                <a:solidFill>
                  <a:srgbClr val="C00000"/>
                </a:solidFill>
              </a:rPr>
            </a:br>
            <a:r>
              <a:rPr lang="fr-FR" sz="2400">
                <a:ln>
                  <a:solidFill>
                    <a:schemeClr val="accent6">
                      <a:lumMod val="75000"/>
                    </a:schemeClr>
                  </a:solidFill>
                </a:ln>
                <a:solidFill>
                  <a:srgbClr val="C00000"/>
                </a:solidFill>
              </a:rPr>
              <a:t>(peut prendre 3 à 5 minutes)</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027"/>
          <a:stretch/>
        </p:blipFill>
        <p:spPr>
          <a:xfrm>
            <a:off x="3480618" y="1492547"/>
            <a:ext cx="8239433" cy="3212189"/>
          </a:xfrm>
          <a:prstGeom prst="rect">
            <a:avLst/>
          </a:prstGeom>
        </p:spPr>
      </p:pic>
      <p:pic>
        <p:nvPicPr>
          <p:cNvPr id="4" name="15 Shiny90 - slide 15">
            <a:hlinkClick r:id="" action="ppaction://media"/>
            <a:extLst>
              <a:ext uri="{FF2B5EF4-FFF2-40B4-BE49-F238E27FC236}">
                <a16:creationId xmlns:a16="http://schemas.microsoft.com/office/drawing/2014/main" id="{9045D296-E307-4978-BDB7-E5436D1258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5948" y="6008756"/>
            <a:ext cx="406400" cy="406400"/>
          </a:xfrm>
          <a:prstGeom prst="rect">
            <a:avLst/>
          </a:prstGeom>
        </p:spPr>
      </p:pic>
    </p:spTree>
    <p:extLst>
      <p:ext uri="{BB962C8B-B14F-4D97-AF65-F5344CB8AC3E}">
        <p14:creationId xmlns:p14="http://schemas.microsoft.com/office/powerpoint/2010/main" val="1273906308"/>
      </p:ext>
    </p:extLst>
  </p:cSld>
  <p:clrMapOvr>
    <a:masterClrMapping/>
  </p:clrMapOvr>
  <mc:AlternateContent xmlns:mc="http://schemas.openxmlformats.org/markup-compatibility/2006" xmlns:p14="http://schemas.microsoft.com/office/powerpoint/2010/main">
    <mc:Choice Requires="p14">
      <p:transition spd="slow" p14:dur="2000" advTm="62477"/>
    </mc:Choice>
    <mc:Fallback xmlns="">
      <p:transition spd="slow" advTm="624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p:nvPr>
        </p:nvSpPr>
        <p:spPr/>
        <p:txBody>
          <a:bodyPr>
            <a:normAutofit/>
          </a:bodyPr>
          <a:lstStyle/>
          <a:p>
            <a:r>
              <a:rPr lang="fr-FR" sz="4400" b="1"/>
              <a:t>Shiny90</a:t>
            </a:r>
            <a:br>
              <a:rPr lang="fr-FR" sz="4400" b="1"/>
            </a:br>
            <a:br>
              <a:rPr lang="fr-FR" sz="4400" b="1"/>
            </a:br>
            <a:r>
              <a:rPr lang="fr-FR" sz="2400">
                <a:ln>
                  <a:solidFill>
                    <a:schemeClr val="accent6">
                      <a:lumMod val="75000"/>
                    </a:schemeClr>
                  </a:solidFill>
                </a:ln>
                <a:solidFill>
                  <a:srgbClr val="C00000"/>
                </a:solidFill>
              </a:rPr>
              <a:t>6</a:t>
            </a:r>
            <a:r>
              <a:rPr lang="fr-FR" sz="2400" baseline="30000">
                <a:ln>
                  <a:solidFill>
                    <a:schemeClr val="accent6">
                      <a:lumMod val="75000"/>
                    </a:schemeClr>
                  </a:solidFill>
                </a:ln>
                <a:solidFill>
                  <a:srgbClr val="C00000"/>
                </a:solidFill>
              </a:rPr>
              <a:t>e</a:t>
            </a:r>
            <a:r>
              <a:rPr lang="fr-FR" sz="2400">
                <a:ln>
                  <a:solidFill>
                    <a:schemeClr val="accent6">
                      <a:lumMod val="75000"/>
                    </a:schemeClr>
                  </a:solidFill>
                </a:ln>
                <a:solidFill>
                  <a:srgbClr val="C00000"/>
                </a:solidFill>
              </a:rPr>
              <a:t> étape</a:t>
            </a:r>
            <a:br>
              <a:rPr lang="fr-FR" sz="2400">
                <a:ln>
                  <a:solidFill>
                    <a:schemeClr val="accent6">
                      <a:lumMod val="75000"/>
                    </a:schemeClr>
                  </a:solidFill>
                </a:ln>
                <a:solidFill>
                  <a:srgbClr val="C00000"/>
                </a:solidFill>
              </a:rPr>
            </a:br>
            <a:r>
              <a:rPr lang="fr-FR" sz="2400">
                <a:ln>
                  <a:solidFill>
                    <a:schemeClr val="accent6">
                      <a:lumMod val="75000"/>
                    </a:schemeClr>
                  </a:solidFill>
                </a:ln>
                <a:solidFill>
                  <a:srgbClr val="C00000"/>
                </a:solidFill>
              </a:rPr>
              <a:t>-Exécuter le modèle</a:t>
            </a:r>
            <a:br>
              <a:rPr lang="fr-FR" sz="2400">
                <a:ln>
                  <a:solidFill>
                    <a:schemeClr val="accent6">
                      <a:lumMod val="75000"/>
                    </a:schemeClr>
                  </a:solidFill>
                </a:ln>
                <a:solidFill>
                  <a:srgbClr val="C00000"/>
                </a:solidFill>
              </a:rPr>
            </a:br>
            <a:r>
              <a:rPr lang="fr-FR" sz="2400">
                <a:ln>
                  <a:solidFill>
                    <a:schemeClr val="accent6">
                      <a:lumMod val="75000"/>
                    </a:schemeClr>
                  </a:solidFill>
                </a:ln>
                <a:solidFill>
                  <a:srgbClr val="C00000"/>
                </a:solidFill>
              </a:rPr>
              <a:t>-Examiner les résultats</a:t>
            </a:r>
            <a:br>
              <a:rPr lang="fr-FR" sz="2400">
                <a:ln>
                  <a:solidFill>
                    <a:schemeClr val="accent6">
                      <a:lumMod val="75000"/>
                    </a:schemeClr>
                  </a:solidFill>
                </a:ln>
                <a:solidFill>
                  <a:srgbClr val="C00000"/>
                </a:solidFill>
              </a:rPr>
            </a:br>
            <a:endParaRPr lang="fr-FR" sz="2400">
              <a:ln>
                <a:solidFill>
                  <a:schemeClr val="accent6">
                    <a:lumMod val="75000"/>
                  </a:schemeClr>
                </a:solidFill>
              </a:ln>
              <a:solidFill>
                <a:srgbClr val="C00000"/>
              </a:solidFill>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6616" t="2399" r="207" b="-2399"/>
          <a:stretch/>
        </p:blipFill>
        <p:spPr>
          <a:xfrm>
            <a:off x="3701845" y="95613"/>
            <a:ext cx="6504039" cy="6762387"/>
          </a:xfrm>
          <a:prstGeom prst="rect">
            <a:avLst/>
          </a:prstGeom>
        </p:spPr>
      </p:pic>
      <p:pic>
        <p:nvPicPr>
          <p:cNvPr id="3" name="15 Shiny90 - slide 16">
            <a:hlinkClick r:id="" action="ppaction://media"/>
            <a:extLst>
              <a:ext uri="{FF2B5EF4-FFF2-40B4-BE49-F238E27FC236}">
                <a16:creationId xmlns:a16="http://schemas.microsoft.com/office/drawing/2014/main" id="{7FE26A87-70C7-41C9-B016-1990016C66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6070" y="5982252"/>
            <a:ext cx="406400" cy="406400"/>
          </a:xfrm>
          <a:prstGeom prst="rect">
            <a:avLst/>
          </a:prstGeom>
        </p:spPr>
      </p:pic>
    </p:spTree>
    <p:extLst>
      <p:ext uri="{BB962C8B-B14F-4D97-AF65-F5344CB8AC3E}">
        <p14:creationId xmlns:p14="http://schemas.microsoft.com/office/powerpoint/2010/main" val="1938431258"/>
      </p:ext>
    </p:extLst>
  </p:cSld>
  <p:clrMapOvr>
    <a:masterClrMapping/>
  </p:clrMapOvr>
  <mc:AlternateContent xmlns:mc="http://schemas.openxmlformats.org/markup-compatibility/2006" xmlns:p14="http://schemas.microsoft.com/office/powerpoint/2010/main">
    <mc:Choice Requires="p14">
      <p:transition spd="slow" p14:dur="2000" advTm="78069"/>
    </mc:Choice>
    <mc:Fallback xmlns="">
      <p:transition spd="slow" advTm="780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4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p:nvPr>
        </p:nvSpPr>
        <p:spPr/>
        <p:txBody>
          <a:bodyPr>
            <a:normAutofit/>
          </a:bodyPr>
          <a:lstStyle/>
          <a:p>
            <a:r>
              <a:rPr lang="fr-FR" sz="4400" b="1"/>
              <a:t>Shiny90</a:t>
            </a:r>
            <a:br>
              <a:rPr lang="fr-FR" sz="4400" b="1"/>
            </a:br>
            <a:br>
              <a:rPr lang="fr-FR" sz="4400" b="1"/>
            </a:br>
            <a:r>
              <a:rPr lang="fr-FR" sz="2400">
                <a:ln>
                  <a:solidFill>
                    <a:schemeClr val="accent6">
                      <a:lumMod val="75000"/>
                    </a:schemeClr>
                  </a:solidFill>
                </a:ln>
                <a:solidFill>
                  <a:srgbClr val="C00000"/>
                </a:solidFill>
              </a:rPr>
              <a:t>7</a:t>
            </a:r>
            <a:r>
              <a:rPr lang="fr-FR" sz="2400" baseline="30000">
                <a:ln>
                  <a:solidFill>
                    <a:schemeClr val="accent6">
                      <a:lumMod val="75000"/>
                    </a:schemeClr>
                  </a:solidFill>
                </a:ln>
                <a:solidFill>
                  <a:srgbClr val="C00000"/>
                </a:solidFill>
              </a:rPr>
              <a:t>e</a:t>
            </a:r>
            <a:r>
              <a:rPr lang="fr-FR" sz="2400">
                <a:ln>
                  <a:solidFill>
                    <a:schemeClr val="accent6">
                      <a:lumMod val="75000"/>
                    </a:schemeClr>
                  </a:solidFill>
                </a:ln>
                <a:solidFill>
                  <a:srgbClr val="C00000"/>
                </a:solidFill>
              </a:rPr>
              <a:t> étape (facultatif)</a:t>
            </a:r>
            <a:br>
              <a:rPr lang="fr-FR" sz="2400">
                <a:ln>
                  <a:solidFill>
                    <a:schemeClr val="accent6">
                      <a:lumMod val="75000"/>
                    </a:schemeClr>
                  </a:solidFill>
                </a:ln>
                <a:solidFill>
                  <a:srgbClr val="C00000"/>
                </a:solidFill>
              </a:rPr>
            </a:br>
            <a:r>
              <a:rPr lang="fr-FR" sz="2400">
                <a:ln>
                  <a:solidFill>
                    <a:schemeClr val="accent6">
                      <a:lumMod val="75000"/>
                    </a:schemeClr>
                  </a:solidFill>
                </a:ln>
                <a:solidFill>
                  <a:srgbClr val="C00000"/>
                </a:solidFill>
              </a:rPr>
              <a:t>-Résultats avancés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6590" y="781665"/>
            <a:ext cx="8251176" cy="4943355"/>
          </a:xfrm>
          <a:prstGeom prst="rect">
            <a:avLst/>
          </a:prstGeom>
        </p:spPr>
      </p:pic>
      <p:pic>
        <p:nvPicPr>
          <p:cNvPr id="3" name="15 Shiny90 - slide 17">
            <a:hlinkClick r:id="" action="ppaction://media"/>
            <a:extLst>
              <a:ext uri="{FF2B5EF4-FFF2-40B4-BE49-F238E27FC236}">
                <a16:creationId xmlns:a16="http://schemas.microsoft.com/office/drawing/2014/main" id="{B26922D0-E050-456B-8DDB-E70494A6D4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5826" y="5995505"/>
            <a:ext cx="406400" cy="406400"/>
          </a:xfrm>
          <a:prstGeom prst="rect">
            <a:avLst/>
          </a:prstGeom>
        </p:spPr>
      </p:pic>
    </p:spTree>
    <p:extLst>
      <p:ext uri="{BB962C8B-B14F-4D97-AF65-F5344CB8AC3E}">
        <p14:creationId xmlns:p14="http://schemas.microsoft.com/office/powerpoint/2010/main" val="1959871020"/>
      </p:ext>
    </p:extLst>
  </p:cSld>
  <p:clrMapOvr>
    <a:masterClrMapping/>
  </p:clrMapOvr>
  <mc:AlternateContent xmlns:mc="http://schemas.openxmlformats.org/markup-compatibility/2006" xmlns:p14="http://schemas.microsoft.com/office/powerpoint/2010/main">
    <mc:Choice Requires="p14">
      <p:transition spd="slow" p14:dur="2000" advTm="21198"/>
    </mc:Choice>
    <mc:Fallback xmlns="">
      <p:transition spd="slow" advTm="211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p:nvPr>
        </p:nvSpPr>
        <p:spPr/>
        <p:txBody>
          <a:bodyPr>
            <a:normAutofit/>
          </a:bodyPr>
          <a:lstStyle/>
          <a:p>
            <a:r>
              <a:rPr lang="fr-FR" sz="4400" b="1"/>
              <a:t>Shiny90</a:t>
            </a:r>
            <a:br>
              <a:rPr lang="fr-FR" sz="4400" b="1"/>
            </a:br>
            <a:br>
              <a:rPr lang="fr-FR" sz="4400" b="1"/>
            </a:br>
            <a:r>
              <a:rPr lang="fr-FR" sz="2400">
                <a:ln>
                  <a:solidFill>
                    <a:schemeClr val="accent6">
                      <a:lumMod val="75000"/>
                    </a:schemeClr>
                  </a:solidFill>
                </a:ln>
                <a:solidFill>
                  <a:srgbClr val="C00000"/>
                </a:solidFill>
              </a:rPr>
              <a:t>8</a:t>
            </a:r>
            <a:r>
              <a:rPr lang="fr-FR" sz="2400" baseline="30000">
                <a:ln>
                  <a:solidFill>
                    <a:schemeClr val="accent6">
                      <a:lumMod val="75000"/>
                    </a:schemeClr>
                  </a:solidFill>
                </a:ln>
                <a:solidFill>
                  <a:srgbClr val="C00000"/>
                </a:solidFill>
              </a:rPr>
              <a:t>e</a:t>
            </a:r>
            <a:r>
              <a:rPr lang="fr-FR" sz="2400">
                <a:ln>
                  <a:solidFill>
                    <a:schemeClr val="accent6">
                      <a:lumMod val="75000"/>
                    </a:schemeClr>
                  </a:solidFill>
                </a:ln>
                <a:solidFill>
                  <a:srgbClr val="C00000"/>
                </a:solidFill>
              </a:rPr>
              <a:t> étape (facultatif)</a:t>
            </a:r>
            <a:br>
              <a:rPr lang="fr-FR" sz="2400">
                <a:ln>
                  <a:solidFill>
                    <a:schemeClr val="accent6">
                      <a:lumMod val="75000"/>
                    </a:schemeClr>
                  </a:solidFill>
                </a:ln>
                <a:solidFill>
                  <a:srgbClr val="C00000"/>
                </a:solidFill>
              </a:rPr>
            </a:br>
            <a:r>
              <a:rPr lang="fr-FR" sz="2400">
                <a:ln>
                  <a:solidFill>
                    <a:schemeClr val="accent6">
                      <a:lumMod val="75000"/>
                    </a:schemeClr>
                  </a:solidFill>
                </a:ln>
                <a:solidFill>
                  <a:srgbClr val="C00000"/>
                </a:solidFill>
              </a:rPr>
              <a:t>-Télécharger et charger sur Spectrum</a:t>
            </a:r>
          </a:p>
        </p:txBody>
      </p:sp>
      <p:pic>
        <p:nvPicPr>
          <p:cNvPr id="5" name="Picture 4">
            <a:extLst>
              <a:ext uri="{FF2B5EF4-FFF2-40B4-BE49-F238E27FC236}">
                <a16:creationId xmlns:a16="http://schemas.microsoft.com/office/drawing/2014/main" id="{9E62DD92-ADC9-43F6-84A3-0EE427B3DA3E}"/>
              </a:ext>
            </a:extLst>
          </p:cNvPr>
          <p:cNvPicPr>
            <a:picLocks noChangeAspect="1"/>
          </p:cNvPicPr>
          <p:nvPr/>
        </p:nvPicPr>
        <p:blipFill>
          <a:blip r:embed="rId4"/>
          <a:stretch>
            <a:fillRect/>
          </a:stretch>
        </p:blipFill>
        <p:spPr>
          <a:xfrm>
            <a:off x="3496434" y="1300294"/>
            <a:ext cx="3987552" cy="2675159"/>
          </a:xfrm>
          <a:prstGeom prst="rect">
            <a:avLst/>
          </a:prstGeom>
        </p:spPr>
      </p:pic>
      <p:pic>
        <p:nvPicPr>
          <p:cNvPr id="6" name="Picture 5">
            <a:extLst>
              <a:ext uri="{FF2B5EF4-FFF2-40B4-BE49-F238E27FC236}">
                <a16:creationId xmlns:a16="http://schemas.microsoft.com/office/drawing/2014/main" id="{018F0247-8F94-4508-939C-938EE1B6D490}"/>
              </a:ext>
            </a:extLst>
          </p:cNvPr>
          <p:cNvPicPr>
            <a:picLocks noChangeAspect="1"/>
          </p:cNvPicPr>
          <p:nvPr/>
        </p:nvPicPr>
        <p:blipFill>
          <a:blip r:embed="rId5"/>
          <a:stretch>
            <a:fillRect/>
          </a:stretch>
        </p:blipFill>
        <p:spPr>
          <a:xfrm>
            <a:off x="7664524" y="1309245"/>
            <a:ext cx="4061510" cy="2724777"/>
          </a:xfrm>
          <a:prstGeom prst="rect">
            <a:avLst/>
          </a:prstGeom>
        </p:spPr>
      </p:pic>
      <p:sp>
        <p:nvSpPr>
          <p:cNvPr id="7" name="TextBox 6">
            <a:extLst>
              <a:ext uri="{FF2B5EF4-FFF2-40B4-BE49-F238E27FC236}">
                <a16:creationId xmlns:a16="http://schemas.microsoft.com/office/drawing/2014/main" id="{AF7AF488-EDB5-4343-9207-B4702FB768BF}"/>
              </a:ext>
            </a:extLst>
          </p:cNvPr>
          <p:cNvSpPr txBox="1"/>
          <p:nvPr/>
        </p:nvSpPr>
        <p:spPr>
          <a:xfrm>
            <a:off x="8242112" y="2830407"/>
            <a:ext cx="3466013" cy="646331"/>
          </a:xfrm>
          <a:prstGeom prst="rect">
            <a:avLst/>
          </a:prstGeom>
          <a:noFill/>
        </p:spPr>
        <p:txBody>
          <a:bodyPr wrap="none" rtlCol="0">
            <a:spAutoFit/>
          </a:bodyPr>
          <a:lstStyle/>
          <a:p>
            <a:pPr marL="254003" indent="-254003">
              <a:buFontTx/>
              <a:buChar char="-"/>
            </a:pPr>
            <a:r>
              <a:rPr lang="fr-FR" sz="1200" dirty="0"/>
              <a:t>Résultats disponibles pour les adultes</a:t>
            </a:r>
          </a:p>
          <a:p>
            <a:pPr marL="254003" indent="-254003">
              <a:buFontTx/>
              <a:buChar char="-"/>
            </a:pPr>
            <a:r>
              <a:rPr lang="fr-FR" sz="1200" dirty="0"/>
              <a:t>Saisissez les données pour les enfants (à défaut,</a:t>
            </a:r>
            <a:br>
              <a:rPr lang="fr-FR" sz="1200" dirty="0"/>
            </a:br>
            <a:r>
              <a:rPr lang="fr-FR" sz="1200" dirty="0"/>
              <a:t>copiez le nombre d’enfants en traitement)</a:t>
            </a:r>
          </a:p>
        </p:txBody>
      </p:sp>
      <p:sp>
        <p:nvSpPr>
          <p:cNvPr id="8" name="TextBox 7">
            <a:extLst>
              <a:ext uri="{FF2B5EF4-FFF2-40B4-BE49-F238E27FC236}">
                <a16:creationId xmlns:a16="http://schemas.microsoft.com/office/drawing/2014/main" id="{B7189F4A-92A6-4FD3-A242-68AA421CB319}"/>
              </a:ext>
            </a:extLst>
          </p:cNvPr>
          <p:cNvSpPr txBox="1"/>
          <p:nvPr/>
        </p:nvSpPr>
        <p:spPr>
          <a:xfrm>
            <a:off x="5208279" y="5115596"/>
            <a:ext cx="6378669" cy="523220"/>
          </a:xfrm>
          <a:prstGeom prst="rect">
            <a:avLst/>
          </a:prstGeom>
          <a:noFill/>
        </p:spPr>
        <p:txBody>
          <a:bodyPr wrap="none" rtlCol="0">
            <a:spAutoFit/>
          </a:bodyPr>
          <a:lstStyle/>
          <a:p>
            <a:r>
              <a:rPr lang="fr-FR" sz="1400" dirty="0"/>
              <a:t>Les données des années précédentes sont remplacées par les nouvelles estimations.</a:t>
            </a:r>
          </a:p>
          <a:p>
            <a:r>
              <a:rPr lang="fr-FR" sz="1400" dirty="0"/>
              <a:t>Pour comparer avec les estimations précédentes, copiez les résultats dans Excel.</a:t>
            </a:r>
          </a:p>
        </p:txBody>
      </p:sp>
      <p:pic>
        <p:nvPicPr>
          <p:cNvPr id="3" name="15 Shiny90 - slide 18">
            <a:hlinkClick r:id="" action="ppaction://media"/>
            <a:extLst>
              <a:ext uri="{FF2B5EF4-FFF2-40B4-BE49-F238E27FC236}">
                <a16:creationId xmlns:a16="http://schemas.microsoft.com/office/drawing/2014/main" id="{29935602-32AB-4A0C-B9A2-D556DE99DB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83748" y="5982252"/>
            <a:ext cx="406400" cy="406400"/>
          </a:xfrm>
          <a:prstGeom prst="rect">
            <a:avLst/>
          </a:prstGeom>
        </p:spPr>
      </p:pic>
    </p:spTree>
    <p:extLst>
      <p:ext uri="{BB962C8B-B14F-4D97-AF65-F5344CB8AC3E}">
        <p14:creationId xmlns:p14="http://schemas.microsoft.com/office/powerpoint/2010/main" val="1384580783"/>
      </p:ext>
    </p:extLst>
  </p:cSld>
  <p:clrMapOvr>
    <a:masterClrMapping/>
  </p:clrMapOvr>
  <mc:AlternateContent xmlns:mc="http://schemas.openxmlformats.org/markup-compatibility/2006" xmlns:p14="http://schemas.microsoft.com/office/powerpoint/2010/main">
    <mc:Choice Requires="p14">
      <p:transition spd="slow" p14:dur="2000" advTm="41175"/>
    </mc:Choice>
    <mc:Fallback xmlns="">
      <p:transition spd="slow" advTm="411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p:nvPr>
        </p:nvSpPr>
        <p:spPr/>
        <p:txBody>
          <a:bodyPr>
            <a:normAutofit/>
          </a:bodyPr>
          <a:lstStyle/>
          <a:p>
            <a:r>
              <a:rPr lang="fr-FR" sz="4400" b="1" dirty="0"/>
              <a:t>Shiny90</a:t>
            </a:r>
            <a:br>
              <a:rPr lang="fr-FR" sz="4400" b="1" dirty="0"/>
            </a:br>
            <a:br>
              <a:rPr lang="fr-FR" sz="4400" b="1" dirty="0"/>
            </a:br>
            <a:r>
              <a:rPr lang="fr-FR" dirty="0">
                <a:ln>
                  <a:solidFill>
                    <a:schemeClr val="accent6">
                      <a:lumMod val="75000"/>
                    </a:schemeClr>
                  </a:solidFill>
                </a:ln>
                <a:solidFill>
                  <a:srgbClr val="C00000"/>
                </a:solidFill>
              </a:rPr>
              <a:t>Rappel !</a:t>
            </a:r>
          </a:p>
        </p:txBody>
      </p:sp>
      <p:sp>
        <p:nvSpPr>
          <p:cNvPr id="9" name="Content Placeholder 2">
            <a:extLst>
              <a:ext uri="{FF2B5EF4-FFF2-40B4-BE49-F238E27FC236}">
                <a16:creationId xmlns:a16="http://schemas.microsoft.com/office/drawing/2014/main" id="{C9F43F3F-29EC-4B2D-AD4A-5F21D51F24CA}"/>
              </a:ext>
            </a:extLst>
          </p:cNvPr>
          <p:cNvSpPr>
            <a:spLocks noGrp="1"/>
          </p:cNvSpPr>
          <p:nvPr>
            <p:ph idx="1"/>
          </p:nvPr>
        </p:nvSpPr>
        <p:spPr>
          <a:xfrm>
            <a:off x="3869268" y="864108"/>
            <a:ext cx="7315200" cy="5120640"/>
          </a:xfrm>
        </p:spPr>
        <p:txBody>
          <a:bodyPr>
            <a:normAutofit/>
          </a:bodyPr>
          <a:lstStyle/>
          <a:p>
            <a:r>
              <a:rPr lang="fr-FR" sz="3200" dirty="0"/>
              <a:t>Si le fichier Spectrum est mis à jour (p. ex. modification de l’estimation du nombre de personnes vivant avec le VIH ou du nombre d’ART), il est nécessaire de relancer le modèle.</a:t>
            </a:r>
          </a:p>
          <a:p>
            <a:r>
              <a:rPr lang="fr-FR" sz="3200" dirty="0"/>
              <a:t>Possibilité d’enregistrer plusieurs modèles/résultats</a:t>
            </a:r>
          </a:p>
          <a:p>
            <a:pPr marL="0" indent="0">
              <a:buNone/>
            </a:pPr>
            <a:endParaRPr lang="en-GB" sz="1800" dirty="0"/>
          </a:p>
        </p:txBody>
      </p:sp>
      <p:pic>
        <p:nvPicPr>
          <p:cNvPr id="3" name="15 Shiny90 - slide 19">
            <a:hlinkClick r:id="" action="ppaction://media"/>
            <a:extLst>
              <a:ext uri="{FF2B5EF4-FFF2-40B4-BE49-F238E27FC236}">
                <a16:creationId xmlns:a16="http://schemas.microsoft.com/office/drawing/2014/main" id="{23A3FF98-A7E0-43B6-B29D-592FA3BE99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92452" y="5984748"/>
            <a:ext cx="406400" cy="406400"/>
          </a:xfrm>
          <a:prstGeom prst="rect">
            <a:avLst/>
          </a:prstGeom>
        </p:spPr>
      </p:pic>
    </p:spTree>
    <p:extLst>
      <p:ext uri="{BB962C8B-B14F-4D97-AF65-F5344CB8AC3E}">
        <p14:creationId xmlns:p14="http://schemas.microsoft.com/office/powerpoint/2010/main" val="433360201"/>
      </p:ext>
    </p:extLst>
  </p:cSld>
  <p:clrMapOvr>
    <a:masterClrMapping/>
  </p:clrMapOvr>
  <mc:AlternateContent xmlns:mc="http://schemas.openxmlformats.org/markup-compatibility/2006" xmlns:p14="http://schemas.microsoft.com/office/powerpoint/2010/main">
    <mc:Choice Requires="p14">
      <p:transition spd="slow" p14:dur="2000" advTm="52453"/>
    </mc:Choice>
    <mc:Fallback xmlns="">
      <p:transition spd="slow" advTm="524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Les objectifs 90</a:t>
            </a:r>
          </a:p>
        </p:txBody>
      </p:sp>
      <p:sp>
        <p:nvSpPr>
          <p:cNvPr id="3" name="Content Placeholder 2"/>
          <p:cNvSpPr>
            <a:spLocks noGrp="1"/>
          </p:cNvSpPr>
          <p:nvPr>
            <p:ph idx="1"/>
          </p:nvPr>
        </p:nvSpPr>
        <p:spPr>
          <a:xfrm>
            <a:off x="1991544" y="1412778"/>
            <a:ext cx="8229600" cy="4525963"/>
          </a:xfrm>
        </p:spPr>
        <p:txBody>
          <a:bodyPr>
            <a:normAutofit/>
          </a:bodyPr>
          <a:lstStyle/>
          <a:p>
            <a:r>
              <a:rPr lang="fr-FR" sz="2400" dirty="0"/>
              <a:t>Trois objectifs :</a:t>
            </a:r>
          </a:p>
          <a:p>
            <a:pPr lvl="1"/>
            <a:r>
              <a:rPr lang="fr-FR" sz="2000" dirty="0"/>
              <a:t>Le 1er objectif 90 : Pourcentage de l’ensemble des personnes vivant avec le VIH et connaissant leur statut sérologique</a:t>
            </a:r>
          </a:p>
          <a:p>
            <a:pPr lvl="1"/>
            <a:r>
              <a:rPr lang="fr-FR" sz="2000" dirty="0"/>
              <a:t>Le 2e objectif 90 : Pourcentage de personnes connaissant leur sérologie VIH et qui accèdent au traitement</a:t>
            </a:r>
          </a:p>
          <a:p>
            <a:pPr lvl="1"/>
            <a:r>
              <a:rPr lang="fr-FR" sz="2000" dirty="0"/>
              <a:t>Le 3e objectif 90 : Pourcentage de personnes sous traitement dont la charge virale est supprimée</a:t>
            </a:r>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4080" b="14506"/>
          <a:stretch/>
        </p:blipFill>
        <p:spPr bwMode="auto">
          <a:xfrm>
            <a:off x="3071664" y="4005064"/>
            <a:ext cx="5969438"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409950" y="4700567"/>
            <a:ext cx="5371824" cy="2005250"/>
            <a:chOff x="2457450" y="4700567"/>
            <a:chExt cx="5371824" cy="2005250"/>
          </a:xfrm>
        </p:grpSpPr>
        <p:sp>
          <p:nvSpPr>
            <p:cNvPr id="5" name="TextBox 4"/>
            <p:cNvSpPr txBox="1"/>
            <p:nvPr/>
          </p:nvSpPr>
          <p:spPr>
            <a:xfrm>
              <a:off x="2903855" y="4727237"/>
              <a:ext cx="762000" cy="369332"/>
            </a:xfrm>
            <a:prstGeom prst="rect">
              <a:avLst/>
            </a:prstGeom>
            <a:solidFill>
              <a:srgbClr val="F7B69B"/>
            </a:solidFill>
            <a:ln>
              <a:noFill/>
            </a:ln>
          </p:spPr>
          <p:txBody>
            <a:bodyPr wrap="square" lIns="0" tIns="0" rIns="0" bIns="0" rtlCol="0">
              <a:spAutoFit/>
            </a:bodyPr>
            <a:lstStyle/>
            <a:p>
              <a:pPr defTabSz="914400" fontAlgn="base">
                <a:spcBef>
                  <a:spcPct val="0"/>
                </a:spcBef>
                <a:spcAft>
                  <a:spcPct val="0"/>
                </a:spcAft>
              </a:pPr>
              <a:r>
                <a:rPr lang="fr-FR" sz="2400" b="1">
                  <a:solidFill>
                    <a:srgbClr val="000000"/>
                  </a:solidFill>
                  <a:latin typeface="Arial" panose="020B0604020202020204" pitchFamily="34" charset="0"/>
                </a:rPr>
                <a:t>70 %</a:t>
              </a:r>
            </a:p>
          </p:txBody>
        </p:sp>
        <p:sp>
          <p:nvSpPr>
            <p:cNvPr id="6" name="TextBox 5"/>
            <p:cNvSpPr txBox="1"/>
            <p:nvPr/>
          </p:nvSpPr>
          <p:spPr>
            <a:xfrm>
              <a:off x="4899660" y="4734241"/>
              <a:ext cx="762000" cy="369332"/>
            </a:xfrm>
            <a:prstGeom prst="rect">
              <a:avLst/>
            </a:prstGeom>
            <a:solidFill>
              <a:srgbClr val="F39770"/>
            </a:solidFill>
            <a:ln>
              <a:noFill/>
            </a:ln>
          </p:spPr>
          <p:txBody>
            <a:bodyPr wrap="square" lIns="0" tIns="0" rIns="0" bIns="0" rtlCol="0">
              <a:spAutoFit/>
            </a:bodyPr>
            <a:lstStyle/>
            <a:p>
              <a:pPr defTabSz="914400" fontAlgn="base">
                <a:spcBef>
                  <a:spcPct val="0"/>
                </a:spcBef>
                <a:spcAft>
                  <a:spcPct val="0"/>
                </a:spcAft>
              </a:pPr>
              <a:r>
                <a:rPr lang="fr-FR" sz="2400" b="1">
                  <a:solidFill>
                    <a:srgbClr val="000000"/>
                  </a:solidFill>
                  <a:latin typeface="Arial" panose="020B0604020202020204" pitchFamily="34" charset="0"/>
                </a:rPr>
                <a:t>77 %</a:t>
              </a:r>
            </a:p>
          </p:txBody>
        </p:sp>
        <p:sp>
          <p:nvSpPr>
            <p:cNvPr id="7" name="TextBox 6"/>
            <p:cNvSpPr txBox="1"/>
            <p:nvPr/>
          </p:nvSpPr>
          <p:spPr>
            <a:xfrm>
              <a:off x="6858000" y="4700567"/>
              <a:ext cx="762000" cy="369332"/>
            </a:xfrm>
            <a:prstGeom prst="rect">
              <a:avLst/>
            </a:prstGeom>
            <a:solidFill>
              <a:srgbClr val="EF7A4E"/>
            </a:solidFill>
            <a:ln>
              <a:noFill/>
            </a:ln>
          </p:spPr>
          <p:txBody>
            <a:bodyPr wrap="square" lIns="0" tIns="0" rIns="0" bIns="0" rtlCol="0">
              <a:spAutoFit/>
            </a:bodyPr>
            <a:lstStyle/>
            <a:p>
              <a:pPr defTabSz="914400" fontAlgn="base">
                <a:spcBef>
                  <a:spcPct val="0"/>
                </a:spcBef>
                <a:spcAft>
                  <a:spcPct val="0"/>
                </a:spcAft>
              </a:pPr>
              <a:r>
                <a:rPr lang="fr-FR" sz="2400" b="1">
                  <a:solidFill>
                    <a:srgbClr val="000000"/>
                  </a:solidFill>
                  <a:latin typeface="Arial" panose="020B0604020202020204" pitchFamily="34" charset="0"/>
                </a:rPr>
                <a:t>82 %</a:t>
              </a:r>
            </a:p>
          </p:txBody>
        </p:sp>
        <p:sp>
          <p:nvSpPr>
            <p:cNvPr id="9" name="TextBox 8"/>
            <p:cNvSpPr txBox="1"/>
            <p:nvPr/>
          </p:nvSpPr>
          <p:spPr>
            <a:xfrm>
              <a:off x="2919095" y="5065111"/>
              <a:ext cx="762000" cy="166199"/>
            </a:xfrm>
            <a:prstGeom prst="rect">
              <a:avLst/>
            </a:prstGeom>
            <a:solidFill>
              <a:srgbClr val="F7B69B"/>
            </a:solidFill>
            <a:ln>
              <a:noFill/>
            </a:ln>
          </p:spPr>
          <p:txBody>
            <a:bodyPr wrap="square" lIns="0" tIns="0" rIns="0" bIns="0" rtlCol="0">
              <a:spAutoFit/>
            </a:bodyPr>
            <a:lstStyle/>
            <a:p>
              <a:pPr defTabSz="914400" fontAlgn="base">
                <a:spcBef>
                  <a:spcPct val="0"/>
                </a:spcBef>
                <a:spcAft>
                  <a:spcPct val="0"/>
                </a:spcAft>
              </a:pPr>
              <a:r>
                <a:rPr lang="fr-FR" sz="1090" b="1">
                  <a:solidFill>
                    <a:srgbClr val="000000"/>
                  </a:solidFill>
                  <a:latin typeface="Trebuchet MS" pitchFamily="34" charset="0"/>
                </a:rPr>
                <a:t>[51-84 %]</a:t>
              </a:r>
            </a:p>
          </p:txBody>
        </p:sp>
        <p:sp>
          <p:nvSpPr>
            <p:cNvPr id="10" name="TextBox 9"/>
            <p:cNvSpPr txBox="1"/>
            <p:nvPr/>
          </p:nvSpPr>
          <p:spPr>
            <a:xfrm>
              <a:off x="4836794" y="5071823"/>
              <a:ext cx="841163" cy="167738"/>
            </a:xfrm>
            <a:prstGeom prst="rect">
              <a:avLst/>
            </a:prstGeom>
            <a:solidFill>
              <a:srgbClr val="F39770"/>
            </a:solidFill>
            <a:ln>
              <a:noFill/>
            </a:ln>
          </p:spPr>
          <p:txBody>
            <a:bodyPr wrap="square" lIns="0" tIns="0" rIns="0" bIns="0" rtlCol="0">
              <a:spAutoFit/>
            </a:bodyPr>
            <a:lstStyle/>
            <a:p>
              <a:pPr defTabSz="914400" fontAlgn="base">
                <a:spcBef>
                  <a:spcPct val="0"/>
                </a:spcBef>
                <a:spcAft>
                  <a:spcPct val="0"/>
                </a:spcAft>
              </a:pPr>
              <a:r>
                <a:rPr lang="fr-FR" sz="1090" b="1" dirty="0">
                  <a:solidFill>
                    <a:srgbClr val="000000"/>
                  </a:solidFill>
                  <a:latin typeface="Trebuchet MS" pitchFamily="34" charset="0"/>
                </a:rPr>
                <a:t>[57- &gt; 89 %]</a:t>
              </a:r>
            </a:p>
          </p:txBody>
        </p:sp>
        <p:sp>
          <p:nvSpPr>
            <p:cNvPr id="11" name="TextBox 10"/>
            <p:cNvSpPr txBox="1"/>
            <p:nvPr/>
          </p:nvSpPr>
          <p:spPr>
            <a:xfrm>
              <a:off x="6746672" y="5049235"/>
              <a:ext cx="863600" cy="167738"/>
            </a:xfrm>
            <a:prstGeom prst="rect">
              <a:avLst/>
            </a:prstGeom>
            <a:solidFill>
              <a:srgbClr val="EF7A4E"/>
            </a:solidFill>
            <a:ln>
              <a:noFill/>
            </a:ln>
          </p:spPr>
          <p:txBody>
            <a:bodyPr wrap="square" lIns="0" tIns="0" rIns="0" bIns="0" rtlCol="0">
              <a:spAutoFit/>
            </a:bodyPr>
            <a:lstStyle/>
            <a:p>
              <a:pPr algn="ctr" defTabSz="914400" fontAlgn="base">
                <a:spcBef>
                  <a:spcPct val="0"/>
                </a:spcBef>
                <a:spcAft>
                  <a:spcPct val="0"/>
                </a:spcAft>
              </a:pPr>
              <a:r>
                <a:rPr lang="fr-FR" sz="1090" b="1" dirty="0">
                  <a:solidFill>
                    <a:srgbClr val="000000"/>
                  </a:solidFill>
                  <a:latin typeface="Trebuchet MS" pitchFamily="34" charset="0"/>
                </a:rPr>
                <a:t>[60- &gt; 89 %]</a:t>
              </a:r>
            </a:p>
          </p:txBody>
        </p:sp>
        <p:sp>
          <p:nvSpPr>
            <p:cNvPr id="12" name="TextBox 11"/>
            <p:cNvSpPr txBox="1"/>
            <p:nvPr/>
          </p:nvSpPr>
          <p:spPr>
            <a:xfrm>
              <a:off x="2457450" y="6053022"/>
              <a:ext cx="1543050" cy="461665"/>
            </a:xfrm>
            <a:prstGeom prst="rect">
              <a:avLst/>
            </a:prstGeom>
            <a:solidFill>
              <a:schemeClr val="bg1"/>
            </a:solidFill>
            <a:ln>
              <a:noFill/>
            </a:ln>
          </p:spPr>
          <p:txBody>
            <a:bodyPr wrap="square" lIns="0" tIns="0" rIns="0" bIns="0" rtlCol="0">
              <a:spAutoFit/>
            </a:bodyPr>
            <a:lstStyle/>
            <a:p>
              <a:pPr algn="ctr" defTabSz="914400" fontAlgn="base">
                <a:spcBef>
                  <a:spcPct val="0"/>
                </a:spcBef>
                <a:spcAft>
                  <a:spcPct val="0"/>
                </a:spcAft>
              </a:pPr>
              <a:r>
                <a:rPr lang="fr-FR" sz="1000">
                  <a:solidFill>
                    <a:srgbClr val="000000"/>
                  </a:solidFill>
                  <a:latin typeface="Arial"/>
                </a:rPr>
                <a:t>de personnes vivant avec le VIH connaissent leur statut sérologique</a:t>
              </a:r>
            </a:p>
          </p:txBody>
        </p:sp>
        <p:sp>
          <p:nvSpPr>
            <p:cNvPr id="13" name="TextBox 12"/>
            <p:cNvSpPr txBox="1"/>
            <p:nvPr/>
          </p:nvSpPr>
          <p:spPr>
            <a:xfrm>
              <a:off x="4506235" y="5872576"/>
              <a:ext cx="1383749" cy="833241"/>
            </a:xfrm>
            <a:prstGeom prst="rect">
              <a:avLst/>
            </a:prstGeom>
            <a:solidFill>
              <a:schemeClr val="bg1"/>
            </a:solidFill>
            <a:ln>
              <a:noFill/>
            </a:ln>
          </p:spPr>
          <p:txBody>
            <a:bodyPr wrap="square" lIns="0" tIns="0" rIns="0" bIns="0" rtlCol="0">
              <a:spAutoFit/>
            </a:bodyPr>
            <a:lstStyle/>
            <a:p>
              <a:pPr algn="ctr" defTabSz="914400" fontAlgn="base">
                <a:lnSpc>
                  <a:spcPct val="110000"/>
                </a:lnSpc>
                <a:spcBef>
                  <a:spcPct val="0"/>
                </a:spcBef>
                <a:spcAft>
                  <a:spcPct val="0"/>
                </a:spcAft>
              </a:pPr>
              <a:r>
                <a:rPr lang="fr-FR" sz="1000">
                  <a:solidFill>
                    <a:srgbClr val="000000"/>
                  </a:solidFill>
                  <a:latin typeface="Arial"/>
                </a:rPr>
                <a:t>de personnes vivant avec le VIH</a:t>
              </a:r>
              <a:br>
                <a:rPr lang="fr-FR" sz="1000">
                  <a:solidFill>
                    <a:srgbClr val="000000"/>
                  </a:solidFill>
                  <a:latin typeface="Arial"/>
                </a:rPr>
              </a:br>
              <a:r>
                <a:rPr lang="fr-FR" sz="1000">
                  <a:solidFill>
                    <a:srgbClr val="000000"/>
                  </a:solidFill>
                  <a:latin typeface="Arial"/>
                </a:rPr>
                <a:t>et connaissant leur statut sérologique sont sous traitement</a:t>
              </a:r>
            </a:p>
          </p:txBody>
        </p:sp>
        <p:sp>
          <p:nvSpPr>
            <p:cNvPr id="14" name="TextBox 13"/>
            <p:cNvSpPr txBox="1"/>
            <p:nvPr/>
          </p:nvSpPr>
          <p:spPr>
            <a:xfrm>
              <a:off x="6445525" y="6045498"/>
              <a:ext cx="1383749" cy="494687"/>
            </a:xfrm>
            <a:prstGeom prst="rect">
              <a:avLst/>
            </a:prstGeom>
            <a:solidFill>
              <a:schemeClr val="bg1"/>
            </a:solidFill>
            <a:ln>
              <a:noFill/>
            </a:ln>
          </p:spPr>
          <p:txBody>
            <a:bodyPr wrap="square" lIns="0" tIns="0" rIns="0" bIns="0" rtlCol="0">
              <a:spAutoFit/>
            </a:bodyPr>
            <a:lstStyle/>
            <a:p>
              <a:pPr algn="ctr" defTabSz="914400" fontAlgn="base">
                <a:lnSpc>
                  <a:spcPct val="110000"/>
                </a:lnSpc>
                <a:spcBef>
                  <a:spcPct val="0"/>
                </a:spcBef>
                <a:spcAft>
                  <a:spcPct val="0"/>
                </a:spcAft>
              </a:pPr>
              <a:r>
                <a:rPr lang="fr-FR" sz="1000">
                  <a:solidFill>
                    <a:srgbClr val="000000"/>
                  </a:solidFill>
                  <a:latin typeface="Arial"/>
                </a:rPr>
                <a:t>de personnes sous traitement ont leur charge virale supprimée</a:t>
              </a:r>
            </a:p>
          </p:txBody>
        </p:sp>
      </p:grpSp>
    </p:spTree>
    <p:extLst>
      <p:ext uri="{BB962C8B-B14F-4D97-AF65-F5344CB8AC3E}">
        <p14:creationId xmlns:p14="http://schemas.microsoft.com/office/powerpoint/2010/main" val="3492521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188913"/>
            <a:ext cx="10287000" cy="1143000"/>
          </a:xfrm>
        </p:spPr>
        <p:txBody>
          <a:bodyPr>
            <a:normAutofit/>
          </a:bodyPr>
          <a:lstStyle/>
          <a:p>
            <a:r>
              <a:rPr lang="fr-FR" sz="3600" dirty="0"/>
              <a:t>La cascade de dépistage et traitement du VIH</a:t>
            </a:r>
          </a:p>
        </p:txBody>
      </p:sp>
      <p:sp>
        <p:nvSpPr>
          <p:cNvPr id="3" name="Content Placeholder 2"/>
          <p:cNvSpPr>
            <a:spLocks noGrp="1"/>
          </p:cNvSpPr>
          <p:nvPr>
            <p:ph idx="1"/>
          </p:nvPr>
        </p:nvSpPr>
        <p:spPr>
          <a:xfrm>
            <a:off x="1466850" y="1405646"/>
            <a:ext cx="9258300" cy="4525963"/>
          </a:xfrm>
        </p:spPr>
        <p:txBody>
          <a:bodyPr/>
          <a:lstStyle/>
          <a:p>
            <a:r>
              <a:rPr lang="fr-FR" sz="2400" dirty="0"/>
              <a:t>Nombre de personnes sous traitement et nombre de personnes ayant une charge virale supprimée exprimés en pourcentage de l’ensemble des personnes vivant avec le VIH</a:t>
            </a:r>
          </a:p>
          <a:p>
            <a:endParaRPr lang="en-GB"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5348" y="3707882"/>
            <a:ext cx="5430134" cy="3135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3954748" y="3939895"/>
            <a:ext cx="5001532" cy="2775710"/>
            <a:chOff x="3002248" y="3939895"/>
            <a:chExt cx="5001532" cy="2775710"/>
          </a:xfrm>
          <a:solidFill>
            <a:schemeClr val="bg1"/>
          </a:solidFill>
        </p:grpSpPr>
        <p:sp>
          <p:nvSpPr>
            <p:cNvPr id="13" name="TextBox 12"/>
            <p:cNvSpPr txBox="1"/>
            <p:nvPr/>
          </p:nvSpPr>
          <p:spPr>
            <a:xfrm>
              <a:off x="3698191" y="5966724"/>
              <a:ext cx="782419" cy="236796"/>
            </a:xfrm>
            <a:prstGeom prst="rect">
              <a:avLst/>
            </a:prstGeom>
            <a:grpFill/>
            <a:ln>
              <a:noFill/>
            </a:ln>
          </p:spPr>
          <p:txBody>
            <a:bodyPr wrap="square" lIns="0" tIns="0" rIns="0" bIns="0" rtlCol="0">
              <a:spAutoFit/>
            </a:bodyPr>
            <a:lstStyle/>
            <a:p>
              <a:pPr algn="ctr" defTabSz="914400" fontAlgn="base">
                <a:lnSpc>
                  <a:spcPct val="105000"/>
                </a:lnSpc>
                <a:spcBef>
                  <a:spcPct val="0"/>
                </a:spcBef>
                <a:spcAft>
                  <a:spcPct val="0"/>
                </a:spcAft>
              </a:pPr>
              <a:r>
                <a:rPr lang="fr-FR" sz="500" dirty="0">
                  <a:solidFill>
                    <a:srgbClr val="000000"/>
                  </a:solidFill>
                  <a:latin typeface="Arial"/>
                </a:rPr>
                <a:t>Personnes vivant avec le VIH qui ont connaissance de leur séropositivité</a:t>
              </a:r>
            </a:p>
          </p:txBody>
        </p:sp>
        <p:sp>
          <p:nvSpPr>
            <p:cNvPr id="14" name="TextBox 13"/>
            <p:cNvSpPr txBox="1"/>
            <p:nvPr/>
          </p:nvSpPr>
          <p:spPr>
            <a:xfrm>
              <a:off x="4937760" y="5971721"/>
              <a:ext cx="781091" cy="156005"/>
            </a:xfrm>
            <a:prstGeom prst="rect">
              <a:avLst/>
            </a:prstGeom>
            <a:grpFill/>
            <a:ln>
              <a:noFill/>
            </a:ln>
          </p:spPr>
          <p:txBody>
            <a:bodyPr wrap="square" lIns="0" tIns="0" rIns="0" bIns="0" rtlCol="0">
              <a:spAutoFit/>
            </a:bodyPr>
            <a:lstStyle/>
            <a:p>
              <a:pPr algn="ctr" defTabSz="914400" fontAlgn="base">
                <a:lnSpc>
                  <a:spcPct val="105000"/>
                </a:lnSpc>
                <a:spcBef>
                  <a:spcPct val="0"/>
                </a:spcBef>
                <a:spcAft>
                  <a:spcPct val="0"/>
                </a:spcAft>
              </a:pPr>
              <a:r>
                <a:rPr lang="fr-FR" sz="500" dirty="0">
                  <a:solidFill>
                    <a:srgbClr val="000000"/>
                  </a:solidFill>
                  <a:latin typeface="Arial"/>
                </a:rPr>
                <a:t>Personnes vivant avec le VIH sous traitement</a:t>
              </a:r>
            </a:p>
          </p:txBody>
        </p:sp>
        <p:sp>
          <p:nvSpPr>
            <p:cNvPr id="15" name="TextBox 14"/>
            <p:cNvSpPr txBox="1"/>
            <p:nvPr/>
          </p:nvSpPr>
          <p:spPr>
            <a:xfrm>
              <a:off x="5996980" y="5971721"/>
              <a:ext cx="1143595" cy="156005"/>
            </a:xfrm>
            <a:prstGeom prst="rect">
              <a:avLst/>
            </a:prstGeom>
            <a:grpFill/>
            <a:ln>
              <a:noFill/>
            </a:ln>
          </p:spPr>
          <p:txBody>
            <a:bodyPr wrap="square" lIns="0" tIns="0" rIns="0" bIns="0" rtlCol="0">
              <a:spAutoFit/>
            </a:bodyPr>
            <a:lstStyle/>
            <a:p>
              <a:pPr algn="ctr" defTabSz="914400" fontAlgn="base">
                <a:lnSpc>
                  <a:spcPct val="105000"/>
                </a:lnSpc>
                <a:spcBef>
                  <a:spcPct val="0"/>
                </a:spcBef>
                <a:spcAft>
                  <a:spcPct val="0"/>
                </a:spcAft>
              </a:pPr>
              <a:r>
                <a:rPr lang="fr-FR" sz="500" dirty="0">
                  <a:solidFill>
                    <a:srgbClr val="000000"/>
                  </a:solidFill>
                  <a:latin typeface="Arial"/>
                </a:rPr>
                <a:t>Personnes vivant avec le VIH dont la charge virale est supprimée</a:t>
              </a:r>
            </a:p>
          </p:txBody>
        </p:sp>
        <p:sp>
          <p:nvSpPr>
            <p:cNvPr id="16" name="TextBox 15"/>
            <p:cNvSpPr txBox="1"/>
            <p:nvPr/>
          </p:nvSpPr>
          <p:spPr>
            <a:xfrm>
              <a:off x="4359276" y="4453461"/>
              <a:ext cx="600710" cy="369332"/>
            </a:xfrm>
            <a:prstGeom prst="rect">
              <a:avLst/>
            </a:prstGeom>
            <a:grpFill/>
            <a:ln>
              <a:noFill/>
            </a:ln>
          </p:spPr>
          <p:txBody>
            <a:bodyPr wrap="square" lIns="0" tIns="0" rIns="0" bIns="0" rtlCol="0">
              <a:spAutoFit/>
            </a:bodyPr>
            <a:lstStyle/>
            <a:p>
              <a:pPr defTabSz="914400" fontAlgn="base">
                <a:spcBef>
                  <a:spcPct val="0"/>
                </a:spcBef>
                <a:spcAft>
                  <a:spcPct val="0"/>
                </a:spcAft>
              </a:pPr>
              <a:r>
                <a:rPr lang="fr-FR" sz="600">
                  <a:solidFill>
                    <a:srgbClr val="000000"/>
                  </a:solidFill>
                  <a:latin typeface="Arial"/>
                </a:rPr>
                <a:t>Écart à combler pour atteindre le 1er objectif 90 : </a:t>
              </a:r>
              <a:br>
                <a:rPr lang="fr-FR" sz="600">
                  <a:solidFill>
                    <a:srgbClr val="000000"/>
                  </a:solidFill>
                  <a:latin typeface="Arial"/>
                </a:rPr>
              </a:br>
              <a:r>
                <a:rPr lang="fr-FR" sz="600">
                  <a:solidFill>
                    <a:srgbClr val="000000"/>
                  </a:solidFill>
                  <a:latin typeface="Arial"/>
                </a:rPr>
                <a:t>7,5 millions</a:t>
              </a:r>
            </a:p>
          </p:txBody>
        </p:sp>
        <p:sp>
          <p:nvSpPr>
            <p:cNvPr id="17" name="TextBox 16"/>
            <p:cNvSpPr txBox="1"/>
            <p:nvPr/>
          </p:nvSpPr>
          <p:spPr>
            <a:xfrm>
              <a:off x="5597526" y="4689590"/>
              <a:ext cx="600710" cy="369332"/>
            </a:xfrm>
            <a:prstGeom prst="rect">
              <a:avLst/>
            </a:prstGeom>
            <a:grpFill/>
            <a:ln>
              <a:noFill/>
            </a:ln>
          </p:spPr>
          <p:txBody>
            <a:bodyPr wrap="square" lIns="0" tIns="0" rIns="0" bIns="0" rtlCol="0">
              <a:spAutoFit/>
            </a:bodyPr>
            <a:lstStyle/>
            <a:p>
              <a:pPr defTabSz="914400" fontAlgn="base">
                <a:spcBef>
                  <a:spcPct val="0"/>
                </a:spcBef>
                <a:spcAft>
                  <a:spcPct val="0"/>
                </a:spcAft>
              </a:pPr>
              <a:r>
                <a:rPr lang="fr-FR" sz="600">
                  <a:solidFill>
                    <a:srgbClr val="000000"/>
                  </a:solidFill>
                  <a:latin typeface="Arial"/>
                </a:rPr>
                <a:t>Écart à combler pour atteindre le 2e objectif 90 : </a:t>
              </a:r>
              <a:br>
                <a:rPr lang="fr-FR" sz="600">
                  <a:solidFill>
                    <a:srgbClr val="000000"/>
                  </a:solidFill>
                  <a:latin typeface="Arial"/>
                </a:rPr>
              </a:br>
              <a:r>
                <a:rPr lang="fr-FR" sz="600">
                  <a:solidFill>
                    <a:srgbClr val="000000"/>
                  </a:solidFill>
                  <a:latin typeface="Arial"/>
                </a:rPr>
                <a:t>10,2 millions</a:t>
              </a:r>
            </a:p>
          </p:txBody>
        </p:sp>
        <p:sp>
          <p:nvSpPr>
            <p:cNvPr id="18" name="TextBox 17"/>
            <p:cNvSpPr txBox="1"/>
            <p:nvPr/>
          </p:nvSpPr>
          <p:spPr>
            <a:xfrm>
              <a:off x="6835776" y="4844254"/>
              <a:ext cx="600710" cy="369332"/>
            </a:xfrm>
            <a:prstGeom prst="rect">
              <a:avLst/>
            </a:prstGeom>
            <a:grpFill/>
            <a:ln>
              <a:noFill/>
            </a:ln>
          </p:spPr>
          <p:txBody>
            <a:bodyPr wrap="square" lIns="0" tIns="0" rIns="0" bIns="0" rtlCol="0">
              <a:spAutoFit/>
            </a:bodyPr>
            <a:lstStyle/>
            <a:p>
              <a:pPr defTabSz="914400" fontAlgn="base">
                <a:spcBef>
                  <a:spcPct val="0"/>
                </a:spcBef>
                <a:spcAft>
                  <a:spcPct val="0"/>
                </a:spcAft>
              </a:pPr>
              <a:r>
                <a:rPr lang="fr-FR" sz="600" dirty="0">
                  <a:solidFill>
                    <a:srgbClr val="000000"/>
                  </a:solidFill>
                  <a:latin typeface="Arial"/>
                </a:rPr>
                <a:t>Écart à combler pour atteindre le 3e objectif 90 : </a:t>
              </a:r>
              <a:br>
                <a:rPr lang="fr-FR" sz="600" dirty="0">
                  <a:solidFill>
                    <a:srgbClr val="000000"/>
                  </a:solidFill>
                  <a:latin typeface="Arial"/>
                </a:rPr>
              </a:br>
              <a:r>
                <a:rPr lang="fr-FR" sz="600" dirty="0">
                  <a:solidFill>
                    <a:srgbClr val="000000"/>
                  </a:solidFill>
                  <a:latin typeface="Arial"/>
                </a:rPr>
                <a:t>10,8 millions</a:t>
              </a:r>
            </a:p>
          </p:txBody>
        </p:sp>
        <p:sp>
          <p:nvSpPr>
            <p:cNvPr id="19" name="TextBox 18"/>
            <p:cNvSpPr txBox="1"/>
            <p:nvPr/>
          </p:nvSpPr>
          <p:spPr>
            <a:xfrm>
              <a:off x="6408297" y="5457029"/>
              <a:ext cx="308260" cy="280654"/>
            </a:xfrm>
            <a:prstGeom prst="rect">
              <a:avLst/>
            </a:prstGeom>
            <a:solidFill>
              <a:srgbClr val="EF7A4E"/>
            </a:solidFill>
            <a:ln>
              <a:noFill/>
            </a:ln>
          </p:spPr>
          <p:txBody>
            <a:bodyPr wrap="square" lIns="0" tIns="0" rIns="0" bIns="0" rtlCol="0">
              <a:spAutoFit/>
            </a:bodyPr>
            <a:lstStyle/>
            <a:p>
              <a:pPr algn="ctr" defTabSz="914400" fontAlgn="base">
                <a:lnSpc>
                  <a:spcPct val="95000"/>
                </a:lnSpc>
                <a:spcBef>
                  <a:spcPct val="0"/>
                </a:spcBef>
                <a:spcAft>
                  <a:spcPct val="0"/>
                </a:spcAft>
              </a:pPr>
              <a:r>
                <a:rPr lang="fr-FR" sz="640" b="1">
                  <a:solidFill>
                    <a:srgbClr val="000000"/>
                  </a:solidFill>
                  <a:latin typeface="CorpoS" pitchFamily="2" charset="0"/>
                </a:rPr>
                <a:t>44 %</a:t>
              </a:r>
            </a:p>
            <a:p>
              <a:pPr algn="ctr" defTabSz="914400" fontAlgn="base">
                <a:lnSpc>
                  <a:spcPct val="95000"/>
                </a:lnSpc>
                <a:spcBef>
                  <a:spcPct val="0"/>
                </a:spcBef>
                <a:spcAft>
                  <a:spcPct val="0"/>
                </a:spcAft>
              </a:pPr>
              <a:r>
                <a:rPr lang="fr-FR" sz="640">
                  <a:solidFill>
                    <a:srgbClr val="000000"/>
                  </a:solidFill>
                  <a:latin typeface="CorpoS" pitchFamily="2" charset="0"/>
                </a:rPr>
                <a:t>[32-53 %]</a:t>
              </a:r>
            </a:p>
          </p:txBody>
        </p:sp>
        <p:sp>
          <p:nvSpPr>
            <p:cNvPr id="20" name="TextBox 19"/>
            <p:cNvSpPr txBox="1"/>
            <p:nvPr/>
          </p:nvSpPr>
          <p:spPr>
            <a:xfrm>
              <a:off x="5167825" y="5381709"/>
              <a:ext cx="308260" cy="280654"/>
            </a:xfrm>
            <a:prstGeom prst="rect">
              <a:avLst/>
            </a:prstGeom>
            <a:solidFill>
              <a:srgbClr val="EF7A4E"/>
            </a:solidFill>
            <a:ln>
              <a:noFill/>
            </a:ln>
          </p:spPr>
          <p:txBody>
            <a:bodyPr wrap="square" lIns="0" tIns="0" rIns="0" bIns="0" rtlCol="0">
              <a:spAutoFit/>
            </a:bodyPr>
            <a:lstStyle/>
            <a:p>
              <a:pPr algn="ctr" defTabSz="914400" fontAlgn="base">
                <a:lnSpc>
                  <a:spcPct val="95000"/>
                </a:lnSpc>
                <a:spcBef>
                  <a:spcPct val="0"/>
                </a:spcBef>
                <a:spcAft>
                  <a:spcPct val="0"/>
                </a:spcAft>
              </a:pPr>
              <a:r>
                <a:rPr lang="fr-FR" sz="640" b="1">
                  <a:solidFill>
                    <a:srgbClr val="000000"/>
                  </a:solidFill>
                  <a:latin typeface="CorpoS" pitchFamily="2" charset="0"/>
                </a:rPr>
                <a:t>53 %</a:t>
              </a:r>
            </a:p>
            <a:p>
              <a:pPr algn="ctr" defTabSz="914400" fontAlgn="base">
                <a:lnSpc>
                  <a:spcPct val="95000"/>
                </a:lnSpc>
                <a:spcBef>
                  <a:spcPct val="0"/>
                </a:spcBef>
                <a:spcAft>
                  <a:spcPct val="0"/>
                </a:spcAft>
              </a:pPr>
              <a:r>
                <a:rPr lang="fr-FR" sz="640">
                  <a:solidFill>
                    <a:srgbClr val="000000"/>
                  </a:solidFill>
                  <a:latin typeface="CorpoS" pitchFamily="2" charset="0"/>
                </a:rPr>
                <a:t>[39-65 %]</a:t>
              </a:r>
            </a:p>
          </p:txBody>
        </p:sp>
        <p:sp>
          <p:nvSpPr>
            <p:cNvPr id="21" name="TextBox 20"/>
            <p:cNvSpPr txBox="1"/>
            <p:nvPr/>
          </p:nvSpPr>
          <p:spPr>
            <a:xfrm>
              <a:off x="3932095" y="5242209"/>
              <a:ext cx="308260" cy="280654"/>
            </a:xfrm>
            <a:prstGeom prst="rect">
              <a:avLst/>
            </a:prstGeom>
            <a:solidFill>
              <a:srgbClr val="EF7A4E"/>
            </a:solidFill>
            <a:ln>
              <a:noFill/>
            </a:ln>
          </p:spPr>
          <p:txBody>
            <a:bodyPr wrap="square" lIns="0" tIns="0" rIns="0" bIns="0" rtlCol="0">
              <a:spAutoFit/>
            </a:bodyPr>
            <a:lstStyle/>
            <a:p>
              <a:pPr algn="ctr" defTabSz="914400" fontAlgn="base">
                <a:lnSpc>
                  <a:spcPct val="95000"/>
                </a:lnSpc>
                <a:spcBef>
                  <a:spcPct val="0"/>
                </a:spcBef>
                <a:spcAft>
                  <a:spcPct val="0"/>
                </a:spcAft>
              </a:pPr>
              <a:r>
                <a:rPr lang="fr-FR" sz="640" b="1">
                  <a:solidFill>
                    <a:srgbClr val="000000"/>
                  </a:solidFill>
                  <a:latin typeface="CorpoS" pitchFamily="2" charset="0"/>
                </a:rPr>
                <a:t>70 %</a:t>
              </a:r>
            </a:p>
            <a:p>
              <a:pPr algn="ctr" defTabSz="914400" fontAlgn="base">
                <a:lnSpc>
                  <a:spcPct val="95000"/>
                </a:lnSpc>
                <a:spcBef>
                  <a:spcPct val="0"/>
                </a:spcBef>
                <a:spcAft>
                  <a:spcPct val="0"/>
                </a:spcAft>
              </a:pPr>
              <a:r>
                <a:rPr lang="fr-FR" sz="640">
                  <a:solidFill>
                    <a:srgbClr val="000000"/>
                  </a:solidFill>
                  <a:latin typeface="CorpoS" pitchFamily="2" charset="0"/>
                </a:rPr>
                <a:t>[51-84 %]</a:t>
              </a:r>
            </a:p>
          </p:txBody>
        </p:sp>
        <p:sp>
          <p:nvSpPr>
            <p:cNvPr id="22" name="TextBox 21"/>
            <p:cNvSpPr txBox="1"/>
            <p:nvPr/>
          </p:nvSpPr>
          <p:spPr>
            <a:xfrm>
              <a:off x="3002248" y="4095542"/>
              <a:ext cx="84767" cy="1867180"/>
            </a:xfrm>
            <a:prstGeom prst="rect">
              <a:avLst/>
            </a:prstGeom>
            <a:grpFill/>
            <a:ln>
              <a:noFill/>
            </a:ln>
          </p:spPr>
          <p:txBody>
            <a:bodyPr vert="vert270" wrap="square" lIns="0" tIns="0" rIns="0" bIns="0" rtlCol="0">
              <a:spAutoFit/>
            </a:bodyPr>
            <a:lstStyle/>
            <a:p>
              <a:pPr defTabSz="914400" fontAlgn="base">
                <a:lnSpc>
                  <a:spcPct val="95000"/>
                </a:lnSpc>
                <a:spcBef>
                  <a:spcPct val="0"/>
                </a:spcBef>
                <a:spcAft>
                  <a:spcPct val="0"/>
                </a:spcAft>
              </a:pPr>
              <a:r>
                <a:rPr lang="fr-FR" sz="580" b="1" dirty="0">
                  <a:solidFill>
                    <a:srgbClr val="000000"/>
                  </a:solidFill>
                  <a:latin typeface="Arial"/>
                </a:rPr>
                <a:t>Nombre de personnes vivant avec le VIH (millions) </a:t>
              </a:r>
            </a:p>
          </p:txBody>
        </p:sp>
        <p:sp>
          <p:nvSpPr>
            <p:cNvPr id="23" name="TextBox 22"/>
            <p:cNvSpPr txBox="1"/>
            <p:nvPr/>
          </p:nvSpPr>
          <p:spPr>
            <a:xfrm>
              <a:off x="3168649" y="4214620"/>
              <a:ext cx="113283" cy="93552"/>
            </a:xfrm>
            <a:prstGeom prst="rect">
              <a:avLst/>
            </a:prstGeom>
            <a:grpFill/>
            <a:ln>
              <a:noFill/>
            </a:ln>
          </p:spPr>
          <p:txBody>
            <a:bodyPr wrap="square" lIns="0" tIns="0" rIns="0" bIns="0" rtlCol="0">
              <a:spAutoFit/>
            </a:bodyPr>
            <a:lstStyle/>
            <a:p>
              <a:pPr algn="r" defTabSz="914400" fontAlgn="base">
                <a:lnSpc>
                  <a:spcPct val="95000"/>
                </a:lnSpc>
                <a:spcBef>
                  <a:spcPct val="0"/>
                </a:spcBef>
                <a:spcAft>
                  <a:spcPct val="0"/>
                </a:spcAft>
              </a:pPr>
              <a:r>
                <a:rPr lang="fr-FR" sz="640">
                  <a:solidFill>
                    <a:srgbClr val="000000"/>
                  </a:solidFill>
                  <a:latin typeface="CorpoS" pitchFamily="2" charset="0"/>
                </a:rPr>
                <a:t>37</a:t>
              </a:r>
            </a:p>
          </p:txBody>
        </p:sp>
        <p:sp>
          <p:nvSpPr>
            <p:cNvPr id="24" name="TextBox 23"/>
            <p:cNvSpPr txBox="1"/>
            <p:nvPr/>
          </p:nvSpPr>
          <p:spPr>
            <a:xfrm>
              <a:off x="3115183" y="5055427"/>
              <a:ext cx="169924" cy="93552"/>
            </a:xfrm>
            <a:prstGeom prst="rect">
              <a:avLst/>
            </a:prstGeom>
            <a:grpFill/>
            <a:ln>
              <a:noFill/>
            </a:ln>
          </p:spPr>
          <p:txBody>
            <a:bodyPr wrap="square" lIns="0" tIns="0" rIns="0" bIns="0" rtlCol="0">
              <a:spAutoFit/>
            </a:bodyPr>
            <a:lstStyle/>
            <a:p>
              <a:pPr algn="r" defTabSz="914400" fontAlgn="base">
                <a:lnSpc>
                  <a:spcPct val="95000"/>
                </a:lnSpc>
                <a:spcBef>
                  <a:spcPct val="0"/>
                </a:spcBef>
                <a:spcAft>
                  <a:spcPct val="0"/>
                </a:spcAft>
              </a:pPr>
              <a:r>
                <a:rPr lang="fr-FR" sz="640">
                  <a:solidFill>
                    <a:srgbClr val="000000"/>
                  </a:solidFill>
                  <a:latin typeface="CorpoS" pitchFamily="2" charset="0"/>
                </a:rPr>
                <a:t>18,5</a:t>
              </a:r>
            </a:p>
          </p:txBody>
        </p:sp>
        <p:sp>
          <p:nvSpPr>
            <p:cNvPr id="25" name="TextBox 24"/>
            <p:cNvSpPr txBox="1"/>
            <p:nvPr/>
          </p:nvSpPr>
          <p:spPr>
            <a:xfrm>
              <a:off x="3200144" y="5895397"/>
              <a:ext cx="80769" cy="93552"/>
            </a:xfrm>
            <a:prstGeom prst="rect">
              <a:avLst/>
            </a:prstGeom>
            <a:grpFill/>
            <a:ln>
              <a:noFill/>
            </a:ln>
          </p:spPr>
          <p:txBody>
            <a:bodyPr wrap="square" lIns="0" tIns="0" rIns="0" bIns="0" rtlCol="0">
              <a:spAutoFit/>
            </a:bodyPr>
            <a:lstStyle/>
            <a:p>
              <a:pPr algn="r" defTabSz="914400" fontAlgn="base">
                <a:lnSpc>
                  <a:spcPct val="95000"/>
                </a:lnSpc>
                <a:spcBef>
                  <a:spcPct val="0"/>
                </a:spcBef>
                <a:spcAft>
                  <a:spcPct val="0"/>
                </a:spcAft>
              </a:pPr>
              <a:r>
                <a:rPr lang="fr-FR" sz="640">
                  <a:solidFill>
                    <a:srgbClr val="000000"/>
                  </a:solidFill>
                  <a:latin typeface="CorpoS" pitchFamily="2" charset="0"/>
                </a:rPr>
                <a:t>0</a:t>
              </a:r>
            </a:p>
          </p:txBody>
        </p:sp>
        <p:sp>
          <p:nvSpPr>
            <p:cNvPr id="26" name="TextBox 25"/>
            <p:cNvSpPr txBox="1"/>
            <p:nvPr/>
          </p:nvSpPr>
          <p:spPr>
            <a:xfrm>
              <a:off x="3033997" y="3939895"/>
              <a:ext cx="2691203" cy="116955"/>
            </a:xfrm>
            <a:prstGeom prst="rect">
              <a:avLst/>
            </a:prstGeom>
            <a:grpFill/>
            <a:ln>
              <a:noFill/>
            </a:ln>
          </p:spPr>
          <p:txBody>
            <a:bodyPr wrap="square" lIns="0" tIns="0" rIns="0" bIns="0" rtlCol="0">
              <a:spAutoFit/>
            </a:bodyPr>
            <a:lstStyle/>
            <a:p>
              <a:pPr defTabSz="914400" fontAlgn="base">
                <a:lnSpc>
                  <a:spcPct val="95000"/>
                </a:lnSpc>
                <a:spcBef>
                  <a:spcPct val="0"/>
                </a:spcBef>
                <a:spcAft>
                  <a:spcPct val="0"/>
                </a:spcAft>
              </a:pPr>
              <a:r>
                <a:rPr lang="fr-FR" sz="800" b="1" dirty="0">
                  <a:solidFill>
                    <a:srgbClr val="000000"/>
                  </a:solidFill>
                  <a:latin typeface="CorpoS" pitchFamily="2" charset="0"/>
                </a:rPr>
                <a:t>LA CASCADE DE DÉPISTAGE ET TRAITEMENT DU VIH</a:t>
              </a:r>
            </a:p>
          </p:txBody>
        </p:sp>
        <p:sp>
          <p:nvSpPr>
            <p:cNvPr id="27" name="TextBox 26"/>
            <p:cNvSpPr txBox="1"/>
            <p:nvPr/>
          </p:nvSpPr>
          <p:spPr>
            <a:xfrm>
              <a:off x="7687183" y="4211494"/>
              <a:ext cx="169924" cy="1774653"/>
            </a:xfrm>
            <a:prstGeom prst="rect">
              <a:avLst/>
            </a:prstGeom>
            <a:grpFill/>
            <a:ln>
              <a:noFill/>
            </a:ln>
          </p:spPr>
          <p:txBody>
            <a:bodyPr wrap="square" lIns="0" tIns="0" rIns="0" bIns="0" rtlCol="0">
              <a:spAutoFit/>
            </a:bodyPr>
            <a:lstStyle/>
            <a:p>
              <a:pPr defTabSz="914400" fontAlgn="base">
                <a:lnSpc>
                  <a:spcPct val="95000"/>
                </a:lnSpc>
                <a:spcBef>
                  <a:spcPct val="0"/>
                </a:spcBef>
                <a:spcAft>
                  <a:spcPct val="0"/>
                </a:spcAft>
              </a:pPr>
              <a:r>
                <a:rPr lang="fr-FR" sz="640">
                  <a:solidFill>
                    <a:srgbClr val="000000"/>
                  </a:solidFill>
                  <a:latin typeface="CorpoS" pitchFamily="2" charset="0"/>
                </a:rPr>
                <a:t>100</a:t>
              </a:r>
            </a:p>
            <a:p>
              <a:pPr defTabSz="914400" fontAlgn="base">
                <a:lnSpc>
                  <a:spcPct val="95000"/>
                </a:lnSpc>
                <a:spcBef>
                  <a:spcPct val="0"/>
                </a:spcBef>
                <a:spcAft>
                  <a:spcPct val="0"/>
                </a:spcAft>
              </a:pPr>
              <a:endParaRPr lang="en-US" sz="640" dirty="0">
                <a:solidFill>
                  <a:srgbClr val="000000"/>
                </a:solidFill>
                <a:latin typeface="CorpoS" pitchFamily="2" charset="0"/>
              </a:endParaRPr>
            </a:p>
            <a:p>
              <a:pPr defTabSz="914400" fontAlgn="base">
                <a:lnSpc>
                  <a:spcPct val="95000"/>
                </a:lnSpc>
                <a:spcBef>
                  <a:spcPct val="0"/>
                </a:spcBef>
                <a:spcAft>
                  <a:spcPct val="0"/>
                </a:spcAft>
              </a:pPr>
              <a:endParaRPr lang="en-US" sz="1000" dirty="0">
                <a:solidFill>
                  <a:srgbClr val="000000"/>
                </a:solidFill>
                <a:latin typeface="CorpoS" pitchFamily="2" charset="0"/>
              </a:endParaRPr>
            </a:p>
            <a:p>
              <a:pPr defTabSz="914400" fontAlgn="base">
                <a:lnSpc>
                  <a:spcPct val="95000"/>
                </a:lnSpc>
                <a:spcBef>
                  <a:spcPct val="0"/>
                </a:spcBef>
                <a:spcAft>
                  <a:spcPct val="0"/>
                </a:spcAft>
              </a:pPr>
              <a:endParaRPr lang="en-US" sz="640" dirty="0">
                <a:solidFill>
                  <a:srgbClr val="000000"/>
                </a:solidFill>
                <a:latin typeface="CorpoS" pitchFamily="2" charset="0"/>
              </a:endParaRPr>
            </a:p>
            <a:p>
              <a:pPr defTabSz="914400" fontAlgn="base">
                <a:lnSpc>
                  <a:spcPct val="95000"/>
                </a:lnSpc>
                <a:spcBef>
                  <a:spcPct val="0"/>
                </a:spcBef>
                <a:spcAft>
                  <a:spcPct val="0"/>
                </a:spcAft>
              </a:pPr>
              <a:r>
                <a:rPr lang="fr-FR" sz="640">
                  <a:solidFill>
                    <a:srgbClr val="000000"/>
                  </a:solidFill>
                  <a:latin typeface="CorpoS" pitchFamily="2" charset="0"/>
                </a:rPr>
                <a:t>75</a:t>
              </a:r>
            </a:p>
            <a:p>
              <a:pPr defTabSz="914400" fontAlgn="base">
                <a:lnSpc>
                  <a:spcPct val="95000"/>
                </a:lnSpc>
                <a:spcBef>
                  <a:spcPct val="0"/>
                </a:spcBef>
                <a:spcAft>
                  <a:spcPct val="0"/>
                </a:spcAft>
              </a:pPr>
              <a:endParaRPr lang="en-US" sz="640" dirty="0">
                <a:solidFill>
                  <a:srgbClr val="000000"/>
                </a:solidFill>
                <a:latin typeface="CorpoS" pitchFamily="2" charset="0"/>
              </a:endParaRPr>
            </a:p>
            <a:p>
              <a:pPr defTabSz="914400" fontAlgn="base">
                <a:lnSpc>
                  <a:spcPct val="95000"/>
                </a:lnSpc>
                <a:spcBef>
                  <a:spcPct val="0"/>
                </a:spcBef>
                <a:spcAft>
                  <a:spcPct val="0"/>
                </a:spcAft>
              </a:pPr>
              <a:endParaRPr lang="en-US" sz="1000" dirty="0">
                <a:solidFill>
                  <a:srgbClr val="000000"/>
                </a:solidFill>
                <a:latin typeface="CorpoS" pitchFamily="2" charset="0"/>
              </a:endParaRPr>
            </a:p>
            <a:p>
              <a:pPr defTabSz="914400" fontAlgn="base">
                <a:lnSpc>
                  <a:spcPct val="95000"/>
                </a:lnSpc>
                <a:spcBef>
                  <a:spcPct val="0"/>
                </a:spcBef>
                <a:spcAft>
                  <a:spcPct val="0"/>
                </a:spcAft>
              </a:pPr>
              <a:endParaRPr lang="en-US" sz="640" dirty="0">
                <a:solidFill>
                  <a:srgbClr val="000000"/>
                </a:solidFill>
                <a:latin typeface="CorpoS" pitchFamily="2" charset="0"/>
              </a:endParaRPr>
            </a:p>
            <a:p>
              <a:pPr defTabSz="914400" fontAlgn="base">
                <a:lnSpc>
                  <a:spcPct val="95000"/>
                </a:lnSpc>
                <a:spcBef>
                  <a:spcPct val="0"/>
                </a:spcBef>
                <a:spcAft>
                  <a:spcPct val="0"/>
                </a:spcAft>
              </a:pPr>
              <a:r>
                <a:rPr lang="fr-FR" sz="640">
                  <a:solidFill>
                    <a:srgbClr val="000000"/>
                  </a:solidFill>
                  <a:latin typeface="CorpoS" pitchFamily="2" charset="0"/>
                </a:rPr>
                <a:t>50</a:t>
              </a:r>
            </a:p>
            <a:p>
              <a:pPr defTabSz="914400" fontAlgn="base">
                <a:lnSpc>
                  <a:spcPct val="95000"/>
                </a:lnSpc>
                <a:spcBef>
                  <a:spcPct val="0"/>
                </a:spcBef>
                <a:spcAft>
                  <a:spcPct val="0"/>
                </a:spcAft>
              </a:pPr>
              <a:endParaRPr lang="en-US" sz="640" dirty="0">
                <a:solidFill>
                  <a:srgbClr val="000000"/>
                </a:solidFill>
                <a:latin typeface="CorpoS" pitchFamily="2" charset="0"/>
              </a:endParaRPr>
            </a:p>
            <a:p>
              <a:pPr defTabSz="914400" fontAlgn="base">
                <a:lnSpc>
                  <a:spcPct val="95000"/>
                </a:lnSpc>
                <a:spcBef>
                  <a:spcPct val="0"/>
                </a:spcBef>
                <a:spcAft>
                  <a:spcPct val="0"/>
                </a:spcAft>
              </a:pPr>
              <a:endParaRPr lang="en-US" sz="1000" dirty="0">
                <a:solidFill>
                  <a:srgbClr val="000000"/>
                </a:solidFill>
                <a:latin typeface="CorpoS" pitchFamily="2" charset="0"/>
              </a:endParaRPr>
            </a:p>
            <a:p>
              <a:pPr defTabSz="914400" fontAlgn="base">
                <a:lnSpc>
                  <a:spcPct val="95000"/>
                </a:lnSpc>
                <a:spcBef>
                  <a:spcPct val="0"/>
                </a:spcBef>
                <a:spcAft>
                  <a:spcPct val="0"/>
                </a:spcAft>
              </a:pPr>
              <a:endParaRPr lang="en-US" sz="700" dirty="0">
                <a:solidFill>
                  <a:srgbClr val="000000"/>
                </a:solidFill>
                <a:latin typeface="CorpoS" pitchFamily="2" charset="0"/>
              </a:endParaRPr>
            </a:p>
            <a:p>
              <a:pPr defTabSz="914400" fontAlgn="base">
                <a:lnSpc>
                  <a:spcPct val="95000"/>
                </a:lnSpc>
                <a:spcBef>
                  <a:spcPct val="0"/>
                </a:spcBef>
                <a:spcAft>
                  <a:spcPct val="0"/>
                </a:spcAft>
              </a:pPr>
              <a:r>
                <a:rPr lang="fr-FR" sz="640">
                  <a:solidFill>
                    <a:srgbClr val="000000"/>
                  </a:solidFill>
                  <a:latin typeface="CorpoS" pitchFamily="2" charset="0"/>
                </a:rPr>
                <a:t>25</a:t>
              </a:r>
            </a:p>
            <a:p>
              <a:pPr defTabSz="914400" fontAlgn="base">
                <a:lnSpc>
                  <a:spcPct val="95000"/>
                </a:lnSpc>
                <a:spcBef>
                  <a:spcPct val="0"/>
                </a:spcBef>
                <a:spcAft>
                  <a:spcPct val="0"/>
                </a:spcAft>
              </a:pPr>
              <a:endParaRPr lang="en-US" sz="640" dirty="0">
                <a:solidFill>
                  <a:srgbClr val="000000"/>
                </a:solidFill>
                <a:latin typeface="CorpoS" pitchFamily="2" charset="0"/>
              </a:endParaRPr>
            </a:p>
            <a:p>
              <a:pPr defTabSz="914400" fontAlgn="base">
                <a:lnSpc>
                  <a:spcPct val="95000"/>
                </a:lnSpc>
                <a:spcBef>
                  <a:spcPct val="0"/>
                </a:spcBef>
                <a:spcAft>
                  <a:spcPct val="0"/>
                </a:spcAft>
              </a:pPr>
              <a:endParaRPr lang="en-US" sz="800" dirty="0">
                <a:solidFill>
                  <a:srgbClr val="000000"/>
                </a:solidFill>
                <a:latin typeface="CorpoS" pitchFamily="2" charset="0"/>
              </a:endParaRPr>
            </a:p>
            <a:p>
              <a:pPr defTabSz="914400" fontAlgn="base">
                <a:lnSpc>
                  <a:spcPct val="95000"/>
                </a:lnSpc>
                <a:spcBef>
                  <a:spcPct val="0"/>
                </a:spcBef>
                <a:spcAft>
                  <a:spcPct val="0"/>
                </a:spcAft>
              </a:pPr>
              <a:endParaRPr lang="en-US" sz="700" dirty="0">
                <a:solidFill>
                  <a:srgbClr val="000000"/>
                </a:solidFill>
                <a:latin typeface="CorpoS" pitchFamily="2" charset="0"/>
              </a:endParaRPr>
            </a:p>
            <a:p>
              <a:pPr defTabSz="914400" fontAlgn="base">
                <a:lnSpc>
                  <a:spcPct val="95000"/>
                </a:lnSpc>
                <a:spcBef>
                  <a:spcPct val="0"/>
                </a:spcBef>
                <a:spcAft>
                  <a:spcPct val="0"/>
                </a:spcAft>
              </a:pPr>
              <a:r>
                <a:rPr lang="fr-FR" sz="640">
                  <a:solidFill>
                    <a:srgbClr val="000000"/>
                  </a:solidFill>
                  <a:latin typeface="CorpoS" pitchFamily="2" charset="0"/>
                </a:rPr>
                <a:t>0</a:t>
              </a:r>
            </a:p>
          </p:txBody>
        </p:sp>
        <p:sp>
          <p:nvSpPr>
            <p:cNvPr id="28" name="TextBox 27"/>
            <p:cNvSpPr txBox="1"/>
            <p:nvPr/>
          </p:nvSpPr>
          <p:spPr>
            <a:xfrm>
              <a:off x="7883558" y="4730460"/>
              <a:ext cx="93552" cy="500253"/>
            </a:xfrm>
            <a:prstGeom prst="rect">
              <a:avLst/>
            </a:prstGeom>
            <a:grpFill/>
            <a:ln>
              <a:noFill/>
            </a:ln>
          </p:spPr>
          <p:txBody>
            <a:bodyPr vert="vert270" wrap="square" lIns="0" tIns="0" rIns="0" bIns="0" rtlCol="0">
              <a:spAutoFit/>
            </a:bodyPr>
            <a:lstStyle/>
            <a:p>
              <a:pPr defTabSz="914400" fontAlgn="base">
                <a:lnSpc>
                  <a:spcPct val="95000"/>
                </a:lnSpc>
                <a:spcBef>
                  <a:spcPct val="0"/>
                </a:spcBef>
                <a:spcAft>
                  <a:spcPct val="0"/>
                </a:spcAft>
              </a:pPr>
              <a:r>
                <a:rPr lang="fr-FR" sz="640" b="1" dirty="0">
                  <a:solidFill>
                    <a:srgbClr val="000000"/>
                  </a:solidFill>
                  <a:latin typeface="CorpoS" pitchFamily="2" charset="0"/>
                </a:rPr>
                <a:t>Pour cent</a:t>
              </a:r>
            </a:p>
          </p:txBody>
        </p:sp>
        <p:sp>
          <p:nvSpPr>
            <p:cNvPr id="29" name="TextBox 28"/>
            <p:cNvSpPr txBox="1"/>
            <p:nvPr/>
          </p:nvSpPr>
          <p:spPr>
            <a:xfrm>
              <a:off x="3019396" y="6312633"/>
              <a:ext cx="4984384" cy="265522"/>
            </a:xfrm>
            <a:prstGeom prst="rect">
              <a:avLst/>
            </a:prstGeom>
            <a:grpFill/>
            <a:ln>
              <a:noFill/>
            </a:ln>
          </p:spPr>
          <p:txBody>
            <a:bodyPr wrap="square" lIns="0" tIns="0" rIns="0" bIns="0" rtlCol="0">
              <a:spAutoFit/>
            </a:bodyPr>
            <a:lstStyle/>
            <a:p>
              <a:pPr defTabSz="914400" fontAlgn="base">
                <a:lnSpc>
                  <a:spcPct val="130000"/>
                </a:lnSpc>
                <a:spcBef>
                  <a:spcPct val="0"/>
                </a:spcBef>
                <a:spcAft>
                  <a:spcPct val="0"/>
                </a:spcAft>
              </a:pPr>
              <a:r>
                <a:rPr lang="fr-FR" sz="700" b="1" dirty="0">
                  <a:solidFill>
                    <a:srgbClr val="FFFFFF">
                      <a:lumMod val="65000"/>
                    </a:srgbClr>
                  </a:solidFill>
                  <a:latin typeface="Arial"/>
                </a:rPr>
                <a:t>FIGURE 3.4. CONNAISSANCE DU STATUT SÉROLOGIQUE, COUVERTURE DU TRAITEMENT ET SUPPRESSION DE LA CHARGE VIRALE, MONDE, 2016</a:t>
              </a:r>
            </a:p>
          </p:txBody>
        </p:sp>
        <p:sp>
          <p:nvSpPr>
            <p:cNvPr id="30" name="TextBox 29"/>
            <p:cNvSpPr txBox="1"/>
            <p:nvPr/>
          </p:nvSpPr>
          <p:spPr>
            <a:xfrm>
              <a:off x="3013045" y="6615000"/>
              <a:ext cx="3703511" cy="100605"/>
            </a:xfrm>
            <a:prstGeom prst="rect">
              <a:avLst/>
            </a:prstGeom>
            <a:grpFill/>
            <a:ln>
              <a:noFill/>
            </a:ln>
          </p:spPr>
          <p:txBody>
            <a:bodyPr wrap="square" lIns="0" tIns="0" rIns="0" bIns="0" rtlCol="0">
              <a:spAutoFit/>
            </a:bodyPr>
            <a:lstStyle/>
            <a:p>
              <a:pPr defTabSz="914400" fontAlgn="base">
                <a:lnSpc>
                  <a:spcPct val="125000"/>
                </a:lnSpc>
                <a:spcBef>
                  <a:spcPct val="0"/>
                </a:spcBef>
                <a:spcAft>
                  <a:spcPct val="0"/>
                </a:spcAft>
              </a:pPr>
              <a:r>
                <a:rPr lang="fr-FR" sz="580" dirty="0">
                  <a:solidFill>
                    <a:srgbClr val="FFFFFF">
                      <a:lumMod val="65000"/>
                    </a:srgbClr>
                  </a:solidFill>
                  <a:latin typeface="Arial"/>
                </a:rPr>
                <a:t>Source : analyse spéciale de l’</a:t>
              </a:r>
              <a:r>
                <a:rPr lang="fr-FR" sz="580" dirty="0" err="1">
                  <a:solidFill>
                    <a:srgbClr val="FFFFFF">
                      <a:lumMod val="65000"/>
                    </a:srgbClr>
                  </a:solidFill>
                  <a:latin typeface="Arial"/>
                </a:rPr>
                <a:t>ONUSIDA</a:t>
              </a:r>
              <a:r>
                <a:rPr lang="fr-FR" sz="580" dirty="0">
                  <a:solidFill>
                    <a:srgbClr val="FFFFFF">
                      <a:lumMod val="65000"/>
                    </a:srgbClr>
                  </a:solidFill>
                  <a:latin typeface="Arial"/>
                </a:rPr>
                <a:t>, 2017 ; voir l’annexe sur les méthodes pour plus de détails</a:t>
              </a:r>
            </a:p>
          </p:txBody>
        </p:sp>
      </p:grpSp>
    </p:spTree>
    <p:extLst>
      <p:ext uri="{BB962C8B-B14F-4D97-AF65-F5344CB8AC3E}">
        <p14:creationId xmlns:p14="http://schemas.microsoft.com/office/powerpoint/2010/main" val="3107262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a:t>Quelle est la différence ?</a:t>
            </a:r>
          </a:p>
        </p:txBody>
      </p:sp>
      <p:sp>
        <p:nvSpPr>
          <p:cNvPr id="4" name="TextBox 3"/>
          <p:cNvSpPr txBox="1"/>
          <p:nvPr/>
        </p:nvSpPr>
        <p:spPr>
          <a:xfrm>
            <a:off x="952501" y="6382168"/>
            <a:ext cx="8319644" cy="338554"/>
          </a:xfrm>
          <a:prstGeom prst="rect">
            <a:avLst/>
          </a:prstGeom>
          <a:noFill/>
        </p:spPr>
        <p:txBody>
          <a:bodyPr wrap="square" rtlCol="0">
            <a:spAutoFit/>
          </a:bodyPr>
          <a:lstStyle/>
          <a:p>
            <a:pPr defTabSz="914400" fontAlgn="base">
              <a:spcBef>
                <a:spcPct val="0"/>
              </a:spcBef>
              <a:spcAft>
                <a:spcPct val="0"/>
              </a:spcAft>
            </a:pPr>
            <a:r>
              <a:rPr lang="fr-FR" sz="1600" dirty="0">
                <a:solidFill>
                  <a:srgbClr val="000000"/>
                </a:solidFill>
                <a:latin typeface="Arial" panose="020B0604020202020204" pitchFamily="34" charset="0"/>
                <a:cs typeface="Arial" panose="020B0604020202020204" pitchFamily="34" charset="0"/>
              </a:rPr>
              <a:t>Voir pages 38-39 du rapport sur la fin du sida pour disposer d’un excellent tutoriel !</a:t>
            </a:r>
          </a:p>
        </p:txBody>
      </p:sp>
      <p:sp>
        <p:nvSpPr>
          <p:cNvPr id="5" name="TextBox 4"/>
          <p:cNvSpPr txBox="1"/>
          <p:nvPr/>
        </p:nvSpPr>
        <p:spPr>
          <a:xfrm>
            <a:off x="891869" y="1075593"/>
            <a:ext cx="6383373" cy="1631216"/>
          </a:xfrm>
          <a:prstGeom prst="rect">
            <a:avLst/>
          </a:prstGeom>
          <a:noFill/>
        </p:spPr>
        <p:txBody>
          <a:bodyPr wrap="square" rtlCol="0">
            <a:spAutoFit/>
          </a:bodyPr>
          <a:lstStyle/>
          <a:p>
            <a:pPr marL="285750" indent="-285750" defTabSz="914400" fontAlgn="base">
              <a:spcBef>
                <a:spcPct val="0"/>
              </a:spcBef>
              <a:spcAft>
                <a:spcPct val="0"/>
              </a:spcAft>
              <a:buFont typeface="Arial" panose="020B0604020202020204" pitchFamily="34" charset="0"/>
              <a:buChar char="•"/>
            </a:pPr>
            <a:r>
              <a:rPr lang="fr-FR" dirty="0">
                <a:solidFill>
                  <a:srgbClr val="000000"/>
                </a:solidFill>
                <a:latin typeface="Arial" panose="020B0604020202020204" pitchFamily="34" charset="0"/>
              </a:rPr>
              <a:t>Les objectifs 90 : le dénominateur diffère</a:t>
            </a:r>
            <a:br>
              <a:rPr lang="fr-FR" dirty="0">
                <a:solidFill>
                  <a:srgbClr val="000000"/>
                </a:solidFill>
                <a:latin typeface="Arial" panose="020B0604020202020204" pitchFamily="34" charset="0"/>
              </a:rPr>
            </a:br>
            <a:r>
              <a:rPr lang="fr-FR" dirty="0">
                <a:solidFill>
                  <a:srgbClr val="000000"/>
                </a:solidFill>
                <a:latin typeface="Arial" panose="020B0604020202020204" pitchFamily="34" charset="0"/>
              </a:rPr>
              <a:t>pour chaque objectif 90 : </a:t>
            </a:r>
          </a:p>
          <a:p>
            <a:pPr marL="742950" lvl="1" indent="-285750" defTabSz="914400" fontAlgn="base">
              <a:spcBef>
                <a:spcPct val="0"/>
              </a:spcBef>
              <a:spcAft>
                <a:spcPct val="0"/>
              </a:spcAft>
              <a:buFont typeface="Calibri" panose="020F0502020204030204" pitchFamily="34" charset="0"/>
              <a:buChar char="–"/>
            </a:pPr>
            <a:r>
              <a:rPr lang="fr-FR" sz="1600" dirty="0">
                <a:solidFill>
                  <a:srgbClr val="000000"/>
                </a:solidFill>
                <a:latin typeface="Arial" panose="020B0604020202020204" pitchFamily="34" charset="0"/>
              </a:rPr>
              <a:t>Le numérateur du 1er objectif 90 est le</a:t>
            </a:r>
            <a:br>
              <a:rPr lang="fr-FR" sz="1600" dirty="0">
                <a:solidFill>
                  <a:srgbClr val="000000"/>
                </a:solidFill>
                <a:latin typeface="Arial" panose="020B0604020202020204" pitchFamily="34" charset="0"/>
              </a:rPr>
            </a:br>
            <a:r>
              <a:rPr lang="fr-FR" sz="1600" dirty="0">
                <a:solidFill>
                  <a:srgbClr val="000000"/>
                </a:solidFill>
                <a:latin typeface="Arial" panose="020B0604020202020204" pitchFamily="34" charset="0"/>
              </a:rPr>
              <a:t>dénominateur du 2e objectif 90. </a:t>
            </a:r>
          </a:p>
          <a:p>
            <a:pPr marL="742950" lvl="1" indent="-285750" defTabSz="914400" fontAlgn="base">
              <a:spcBef>
                <a:spcPct val="0"/>
              </a:spcBef>
              <a:spcAft>
                <a:spcPct val="0"/>
              </a:spcAft>
              <a:buFont typeface="Calibri" panose="020F0502020204030204" pitchFamily="34" charset="0"/>
              <a:buChar char="–"/>
            </a:pPr>
            <a:r>
              <a:rPr lang="fr-FR" sz="1600" dirty="0">
                <a:solidFill>
                  <a:srgbClr val="000000"/>
                </a:solidFill>
                <a:latin typeface="Arial" panose="020B0604020202020204" pitchFamily="34" charset="0"/>
              </a:rPr>
              <a:t>Le numérateur du 2e objectif 90 est le</a:t>
            </a:r>
            <a:br>
              <a:rPr lang="fr-FR" sz="1600" dirty="0">
                <a:solidFill>
                  <a:srgbClr val="000000"/>
                </a:solidFill>
                <a:latin typeface="Arial" panose="020B0604020202020204" pitchFamily="34" charset="0"/>
              </a:rPr>
            </a:br>
            <a:r>
              <a:rPr lang="fr-FR" sz="1600" dirty="0">
                <a:solidFill>
                  <a:srgbClr val="000000"/>
                </a:solidFill>
                <a:latin typeface="Arial" panose="020B0604020202020204" pitchFamily="34" charset="0"/>
              </a:rPr>
              <a:t>dénominateur du 3e objectif 90</a:t>
            </a:r>
          </a:p>
        </p:txBody>
      </p:sp>
      <p:sp>
        <p:nvSpPr>
          <p:cNvPr id="10" name="TextBox 9"/>
          <p:cNvSpPr txBox="1"/>
          <p:nvPr/>
        </p:nvSpPr>
        <p:spPr>
          <a:xfrm>
            <a:off x="891869" y="3897310"/>
            <a:ext cx="4130401" cy="923330"/>
          </a:xfrm>
          <a:prstGeom prst="rect">
            <a:avLst/>
          </a:prstGeom>
          <a:noFill/>
        </p:spPr>
        <p:txBody>
          <a:bodyPr wrap="square" rtlCol="0">
            <a:spAutoFit/>
          </a:bodyPr>
          <a:lstStyle/>
          <a:p>
            <a:pPr marL="285750" indent="-285750" defTabSz="914400" fontAlgn="base">
              <a:spcBef>
                <a:spcPct val="0"/>
              </a:spcBef>
              <a:spcAft>
                <a:spcPct val="0"/>
              </a:spcAft>
              <a:buFont typeface="Arial" panose="020B0604020202020204" pitchFamily="34" charset="0"/>
              <a:buChar char="•"/>
            </a:pPr>
            <a:r>
              <a:rPr lang="fr-FR" dirty="0">
                <a:solidFill>
                  <a:srgbClr val="000000"/>
                </a:solidFill>
                <a:latin typeface="Arial" panose="020B0604020202020204" pitchFamily="34" charset="0"/>
              </a:rPr>
              <a:t>Cascade : le dénominateur correspond toujours au </a:t>
            </a:r>
            <a:r>
              <a:rPr lang="fr-FR" b="1" dirty="0">
                <a:solidFill>
                  <a:srgbClr val="000000"/>
                </a:solidFill>
                <a:latin typeface="Arial" panose="020B0604020202020204" pitchFamily="34" charset="0"/>
              </a:rPr>
              <a:t>nombre de personnes vivant avec le VIH</a:t>
            </a:r>
            <a:r>
              <a:rPr lang="fr-FR" dirty="0">
                <a:solidFill>
                  <a:srgbClr val="000000"/>
                </a:solidFill>
                <a:latin typeface="Arial" panose="020B0604020202020204" pitchFamily="34" charset="0"/>
              </a:rPr>
              <a:t>.</a:t>
            </a:r>
          </a:p>
        </p:txBody>
      </p:sp>
      <p:sp>
        <p:nvSpPr>
          <p:cNvPr id="11" name="TextBox 10"/>
          <p:cNvSpPr txBox="1"/>
          <p:nvPr/>
        </p:nvSpPr>
        <p:spPr>
          <a:xfrm>
            <a:off x="1196556" y="4730960"/>
            <a:ext cx="3825050" cy="1754326"/>
          </a:xfrm>
          <a:prstGeom prst="rect">
            <a:avLst/>
          </a:prstGeom>
          <a:noFill/>
        </p:spPr>
        <p:txBody>
          <a:bodyPr wrap="square" rtlCol="0">
            <a:spAutoFit/>
          </a:bodyPr>
          <a:lstStyle/>
          <a:p>
            <a:pPr defTabSz="914400" fontAlgn="base">
              <a:spcBef>
                <a:spcPct val="0"/>
              </a:spcBef>
              <a:spcAft>
                <a:spcPct val="0"/>
              </a:spcAft>
            </a:pPr>
            <a:r>
              <a:rPr lang="fr-FR" dirty="0">
                <a:solidFill>
                  <a:srgbClr val="000000"/>
                </a:solidFill>
                <a:latin typeface="Arial" panose="020B0604020202020204" pitchFamily="34" charset="0"/>
              </a:rPr>
              <a:t>Réussite : </a:t>
            </a:r>
          </a:p>
          <a:p>
            <a:pPr marL="285750" indent="-285750" defTabSz="914400" fontAlgn="base">
              <a:spcBef>
                <a:spcPct val="0"/>
              </a:spcBef>
              <a:spcAft>
                <a:spcPct val="0"/>
              </a:spcAft>
              <a:buFont typeface="Arial" panose="020B0604020202020204" pitchFamily="34" charset="0"/>
              <a:buChar char="•"/>
            </a:pPr>
            <a:r>
              <a:rPr lang="fr-FR" dirty="0">
                <a:ln>
                  <a:solidFill>
                    <a:srgbClr val="FFFFFF"/>
                  </a:solidFill>
                </a:ln>
                <a:solidFill>
                  <a:srgbClr val="000000"/>
                </a:solidFill>
                <a:latin typeface="Arial" panose="020B0604020202020204" pitchFamily="34" charset="0"/>
              </a:rPr>
              <a:t>&gt; 89 % connaissance de la séropositivité</a:t>
            </a:r>
          </a:p>
          <a:p>
            <a:pPr marL="285750" indent="-285750" defTabSz="914400" fontAlgn="base">
              <a:spcBef>
                <a:spcPct val="0"/>
              </a:spcBef>
              <a:spcAft>
                <a:spcPct val="0"/>
              </a:spcAft>
              <a:buFont typeface="Arial" panose="020B0604020202020204" pitchFamily="34" charset="0"/>
              <a:buChar char="•"/>
            </a:pPr>
            <a:r>
              <a:rPr lang="fr-FR" dirty="0">
                <a:ln>
                  <a:solidFill>
                    <a:srgbClr val="FFFFFF"/>
                  </a:solidFill>
                </a:ln>
                <a:solidFill>
                  <a:srgbClr val="000000"/>
                </a:solidFill>
                <a:latin typeface="Arial" panose="020B0604020202020204" pitchFamily="34" charset="0"/>
              </a:rPr>
              <a:t>&gt; 80 % couverture du traitement</a:t>
            </a:r>
          </a:p>
          <a:p>
            <a:pPr marL="285750" indent="-285750" defTabSz="914400" fontAlgn="base">
              <a:spcBef>
                <a:spcPct val="0"/>
              </a:spcBef>
              <a:spcAft>
                <a:spcPct val="0"/>
              </a:spcAft>
              <a:buFont typeface="Arial" panose="020B0604020202020204" pitchFamily="34" charset="0"/>
              <a:buChar char="•"/>
            </a:pPr>
            <a:r>
              <a:rPr lang="fr-FR" b="1" dirty="0">
                <a:ln>
                  <a:solidFill>
                    <a:srgbClr val="FFFFFF"/>
                  </a:solidFill>
                </a:ln>
                <a:solidFill>
                  <a:srgbClr val="000000"/>
                </a:solidFill>
                <a:latin typeface="Arial" panose="020B0604020202020204" pitchFamily="34" charset="0"/>
              </a:rPr>
              <a:t>&gt; 72 % suppression de la charge virale</a:t>
            </a:r>
          </a:p>
        </p:txBody>
      </p:sp>
      <p:sp>
        <p:nvSpPr>
          <p:cNvPr id="7" name="Rectangle 6"/>
          <p:cNvSpPr/>
          <p:nvPr/>
        </p:nvSpPr>
        <p:spPr>
          <a:xfrm>
            <a:off x="1051546" y="2655729"/>
            <a:ext cx="3414408" cy="646331"/>
          </a:xfrm>
          <a:prstGeom prst="rect">
            <a:avLst/>
          </a:prstGeom>
        </p:spPr>
        <p:txBody>
          <a:bodyPr wrap="square">
            <a:spAutoFit/>
          </a:bodyPr>
          <a:lstStyle/>
          <a:p>
            <a:pPr defTabSz="914400" fontAlgn="base">
              <a:spcBef>
                <a:spcPct val="0"/>
              </a:spcBef>
              <a:spcAft>
                <a:spcPct val="0"/>
              </a:spcAft>
            </a:pPr>
            <a:r>
              <a:rPr lang="fr-FR" dirty="0">
                <a:solidFill>
                  <a:srgbClr val="000000"/>
                </a:solidFill>
                <a:latin typeface="Arial" panose="020B0604020202020204" pitchFamily="34" charset="0"/>
              </a:rPr>
              <a:t>Réussite :  </a:t>
            </a:r>
            <a:r>
              <a:rPr lang="fr-FR" dirty="0">
                <a:ln>
                  <a:solidFill>
                    <a:srgbClr val="FFFFFF"/>
                  </a:solidFill>
                </a:ln>
                <a:solidFill>
                  <a:srgbClr val="000000"/>
                </a:solidFill>
                <a:latin typeface="Arial"/>
              </a:rPr>
              <a:t>&gt; 89 % pour chaque objectif</a:t>
            </a:r>
          </a:p>
        </p:txBody>
      </p:sp>
      <p:graphicFrame>
        <p:nvGraphicFramePr>
          <p:cNvPr id="3" name="Table 2">
            <a:extLst>
              <a:ext uri="{FF2B5EF4-FFF2-40B4-BE49-F238E27FC236}">
                <a16:creationId xmlns:a16="http://schemas.microsoft.com/office/drawing/2014/main" id="{AA3ADD3D-5C25-4179-B5AF-665BBEE6CCCA}"/>
              </a:ext>
            </a:extLst>
          </p:cNvPr>
          <p:cNvGraphicFramePr>
            <a:graphicFrameLocks noGrp="1"/>
          </p:cNvGraphicFramePr>
          <p:nvPr/>
        </p:nvGraphicFramePr>
        <p:xfrm>
          <a:off x="5265662" y="1677104"/>
          <a:ext cx="5874793" cy="3852646"/>
        </p:xfrm>
        <a:graphic>
          <a:graphicData uri="http://schemas.openxmlformats.org/drawingml/2006/table">
            <a:tbl>
              <a:tblPr/>
              <a:tblGrid>
                <a:gridCol w="1297306">
                  <a:extLst>
                    <a:ext uri="{9D8B030D-6E8A-4147-A177-3AD203B41FA5}">
                      <a16:colId xmlns:a16="http://schemas.microsoft.com/office/drawing/2014/main" val="1917712193"/>
                    </a:ext>
                  </a:extLst>
                </a:gridCol>
                <a:gridCol w="1012532">
                  <a:extLst>
                    <a:ext uri="{9D8B030D-6E8A-4147-A177-3AD203B41FA5}">
                      <a16:colId xmlns:a16="http://schemas.microsoft.com/office/drawing/2014/main" val="4285255671"/>
                    </a:ext>
                  </a:extLst>
                </a:gridCol>
                <a:gridCol w="1118003">
                  <a:extLst>
                    <a:ext uri="{9D8B030D-6E8A-4147-A177-3AD203B41FA5}">
                      <a16:colId xmlns:a16="http://schemas.microsoft.com/office/drawing/2014/main" val="392702531"/>
                    </a:ext>
                  </a:extLst>
                </a:gridCol>
                <a:gridCol w="1160193">
                  <a:extLst>
                    <a:ext uri="{9D8B030D-6E8A-4147-A177-3AD203B41FA5}">
                      <a16:colId xmlns:a16="http://schemas.microsoft.com/office/drawing/2014/main" val="1953561290"/>
                    </a:ext>
                  </a:extLst>
                </a:gridCol>
                <a:gridCol w="1286759">
                  <a:extLst>
                    <a:ext uri="{9D8B030D-6E8A-4147-A177-3AD203B41FA5}">
                      <a16:colId xmlns:a16="http://schemas.microsoft.com/office/drawing/2014/main" val="3599232502"/>
                    </a:ext>
                  </a:extLst>
                </a:gridCol>
              </a:tblGrid>
              <a:tr h="1820149">
                <a:tc>
                  <a:txBody>
                    <a:bodyPr/>
                    <a:lstStyle/>
                    <a:p>
                      <a:pPr algn="ctr" fontAlgn="b"/>
                      <a:r>
                        <a:rPr lang="fr-FR" sz="1800" b="1" i="0" u="none" strike="noStrike" dirty="0">
                          <a:solidFill>
                            <a:srgbClr val="1F497D"/>
                          </a:solidFill>
                          <a:effectLst/>
                          <a:latin typeface="Calibri" panose="020F0502020204030204" pitchFamily="34" charset="0"/>
                        </a:rPr>
                        <a:t>Indicateur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PT" sz="1800" b="0" i="0" u="none" strike="noStrike">
                          <a:solidFill>
                            <a:srgbClr val="000000"/>
                          </a:solidFill>
                          <a:effectLst/>
                          <a:latin typeface="Calibri" panose="020F0502020204030204" pitchFamily="34" charset="0"/>
                        </a:rPr>
                        <a:t>PVVIH</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800" b="0" i="0" u="none" strike="noStrike" dirty="0">
                          <a:solidFill>
                            <a:srgbClr val="000000"/>
                          </a:solidFill>
                          <a:effectLst/>
                          <a:latin typeface="Calibri" panose="020F0502020204030204" pitchFamily="34" charset="0"/>
                        </a:rPr>
                        <a:t>PVVIH qui connaissent leur statut sérologique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800" b="0" i="0" u="none" strike="noStrike">
                          <a:solidFill>
                            <a:srgbClr val="000000"/>
                          </a:solidFill>
                          <a:effectLst/>
                          <a:latin typeface="Calibri" panose="020F0502020204030204" pitchFamily="34" charset="0"/>
                        </a:rPr>
                        <a:t>Ceux qui connaissent leur statut et qui suivent un traitement antirétroviral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800" b="0" i="0" u="none" strike="noStrike" dirty="0">
                          <a:solidFill>
                            <a:srgbClr val="000000"/>
                          </a:solidFill>
                          <a:effectLst/>
                          <a:latin typeface="Calibri" panose="020F0502020204030204" pitchFamily="34" charset="0"/>
                        </a:rPr>
                        <a:t>Personnes sous traitement et la charge virale est supprimée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6406883"/>
                  </a:ext>
                </a:extLst>
              </a:tr>
              <a:tr h="525575">
                <a:tc>
                  <a:txBody>
                    <a:bodyPr/>
                    <a:lstStyle/>
                    <a:p>
                      <a:pPr algn="ctr" fontAlgn="b"/>
                      <a:r>
                        <a:rPr lang="fr-FR" sz="1800" b="1" i="0" u="none" strike="noStrike">
                          <a:solidFill>
                            <a:srgbClr val="1F497D"/>
                          </a:solidFill>
                          <a:effectLst/>
                          <a:latin typeface="Calibri" panose="020F0502020204030204" pitchFamily="34" charset="0"/>
                        </a:rPr>
                        <a:t>nombre de personnes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H" sz="2000" b="1" i="0" u="none" strike="noStrike" dirty="0">
                          <a:solidFill>
                            <a:srgbClr val="000000"/>
                          </a:solidFill>
                          <a:effectLst/>
                          <a:latin typeface="Calibri" panose="020F0502020204030204" pitchFamily="34" charset="0"/>
                        </a:rPr>
                        <a:t>100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H" sz="2000" b="0" i="0" u="none" strike="noStrike">
                          <a:solidFill>
                            <a:srgbClr val="000000"/>
                          </a:solidFill>
                          <a:effectLst/>
                          <a:latin typeface="Calibri" panose="020F0502020204030204" pitchFamily="34" charset="0"/>
                        </a:rPr>
                        <a:t>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H" sz="2000" b="0" i="0" u="none" strike="noStrike">
                          <a:solidFill>
                            <a:srgbClr val="000000"/>
                          </a:solidFill>
                          <a:effectLst/>
                          <a:latin typeface="Calibri" panose="020F0502020204030204" pitchFamily="34" charset="0"/>
                        </a:rPr>
                        <a:t>81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H" sz="2000" b="0" i="0" u="none" strike="noStrike">
                          <a:solidFill>
                            <a:srgbClr val="000000"/>
                          </a:solidFill>
                          <a:effectLst/>
                          <a:latin typeface="Calibri" panose="020F0502020204030204" pitchFamily="34" charset="0"/>
                        </a:rPr>
                        <a:t>73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7043790"/>
                  </a:ext>
                </a:extLst>
              </a:tr>
              <a:tr h="287683">
                <a:tc>
                  <a:txBody>
                    <a:bodyPr/>
                    <a:lstStyle/>
                    <a:p>
                      <a:pPr algn="ctr" fontAlgn="b"/>
                      <a:r>
                        <a:rPr lang="pt-PT" sz="1800" b="1" i="0" u="none" strike="noStrike">
                          <a:solidFill>
                            <a:srgbClr val="1F497D"/>
                          </a:solidFill>
                          <a:effectLst/>
                          <a:latin typeface="Calibri" panose="020F0502020204030204" pitchFamily="34" charset="0"/>
                        </a:rPr>
                        <a:t>a. 90 - 90 - 90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H" sz="2000" b="1" i="0" u="none" strike="noStrike">
                          <a:solidFill>
                            <a:srgbClr val="000000"/>
                          </a:solidFill>
                          <a:effectLst/>
                          <a:latin typeface="Calibri" panose="020F0502020204030204" pitchFamily="34" charset="0"/>
                        </a:rPr>
                        <a:t>100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H" sz="2000" b="1" i="0" u="none" strike="noStrike">
                          <a:solidFill>
                            <a:srgbClr val="000000"/>
                          </a:solidFill>
                          <a:effectLst/>
                          <a:latin typeface="Calibri" panose="020F0502020204030204" pitchFamily="34" charset="0"/>
                        </a:rPr>
                        <a:t>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H" sz="2000" b="1" i="0" u="none" strike="noStrike" dirty="0">
                          <a:solidFill>
                            <a:srgbClr val="000000"/>
                          </a:solidFill>
                          <a:effectLst/>
                          <a:latin typeface="Calibri" panose="020F0502020204030204" pitchFamily="34" charset="0"/>
                        </a:rPr>
                        <a:t>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H" sz="2000" b="1" i="0" u="none" strike="noStrike" dirty="0">
                          <a:solidFill>
                            <a:srgbClr val="000000"/>
                          </a:solidFill>
                          <a:effectLst/>
                          <a:latin typeface="Calibri" panose="020F0502020204030204" pitchFamily="34" charset="0"/>
                        </a:rPr>
                        <a:t>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564289"/>
                  </a:ext>
                </a:extLst>
              </a:tr>
              <a:tr h="785596">
                <a:tc>
                  <a:txBody>
                    <a:bodyPr/>
                    <a:lstStyle/>
                    <a:p>
                      <a:pPr algn="ctr" fontAlgn="b"/>
                      <a:r>
                        <a:rPr lang="pt-BR" sz="1800" b="1" i="0" u="none" strike="noStrike" dirty="0">
                          <a:solidFill>
                            <a:srgbClr val="1F497D"/>
                          </a:solidFill>
                          <a:effectLst/>
                          <a:latin typeface="Calibri" panose="020F0502020204030204" pitchFamily="34" charset="0"/>
                        </a:rPr>
                        <a:t>b. Cascade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H" sz="2000" b="1" i="0" u="none" strike="noStrike">
                          <a:solidFill>
                            <a:srgbClr val="000000"/>
                          </a:solidFill>
                          <a:effectLst/>
                          <a:latin typeface="Calibri" panose="020F0502020204030204" pitchFamily="34" charset="0"/>
                        </a:rPr>
                        <a:t>100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H" sz="2000" b="1" i="0" u="none" strike="noStrike">
                          <a:solidFill>
                            <a:srgbClr val="000000"/>
                          </a:solidFill>
                          <a:effectLst/>
                          <a:latin typeface="Calibri" panose="020F0502020204030204" pitchFamily="34" charset="0"/>
                        </a:rPr>
                        <a:t>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H" sz="2000" b="1" i="0" u="none" strike="noStrike">
                          <a:solidFill>
                            <a:srgbClr val="000000"/>
                          </a:solidFill>
                          <a:effectLst/>
                          <a:latin typeface="Calibri" panose="020F0502020204030204" pitchFamily="34" charset="0"/>
                        </a:rPr>
                        <a:t>81%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CH" sz="2000" b="1" i="0" u="none" strike="noStrike" dirty="0">
                          <a:solidFill>
                            <a:srgbClr val="000000"/>
                          </a:solidFill>
                          <a:effectLst/>
                          <a:latin typeface="Calibri" panose="020F0502020204030204" pitchFamily="34" charset="0"/>
                        </a:rPr>
                        <a:t>73%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2373064"/>
                  </a:ext>
                </a:extLst>
              </a:tr>
            </a:tbl>
          </a:graphicData>
        </a:graphic>
      </p:graphicFrame>
    </p:spTree>
    <p:extLst>
      <p:ext uri="{BB962C8B-B14F-4D97-AF65-F5344CB8AC3E}">
        <p14:creationId xmlns:p14="http://schemas.microsoft.com/office/powerpoint/2010/main" val="994635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4253" y="0"/>
            <a:ext cx="9258300" cy="1143000"/>
          </a:xfrm>
        </p:spPr>
        <p:txBody>
          <a:bodyPr>
            <a:normAutofit/>
          </a:bodyPr>
          <a:lstStyle/>
          <a:p>
            <a:r>
              <a:rPr lang="fr-FR" dirty="0"/>
              <a:t>Résultats d’un pays en 2020</a:t>
            </a:r>
          </a:p>
        </p:txBody>
      </p:sp>
      <p:sp>
        <p:nvSpPr>
          <p:cNvPr id="4" name="TextBox 3"/>
          <p:cNvSpPr txBox="1"/>
          <p:nvPr/>
        </p:nvSpPr>
        <p:spPr>
          <a:xfrm>
            <a:off x="1179858" y="3673692"/>
            <a:ext cx="9865247" cy="1938992"/>
          </a:xfrm>
          <a:prstGeom prst="rect">
            <a:avLst/>
          </a:prstGeom>
          <a:noFill/>
        </p:spPr>
        <p:txBody>
          <a:bodyPr wrap="square" rtlCol="0">
            <a:spAutoFit/>
          </a:bodyPr>
          <a:lstStyle/>
          <a:p>
            <a:pPr defTabSz="914400" fontAlgn="base">
              <a:spcBef>
                <a:spcPct val="0"/>
              </a:spcBef>
              <a:spcAft>
                <a:spcPct val="0"/>
              </a:spcAft>
            </a:pPr>
            <a:r>
              <a:rPr lang="fr-FR" sz="2400" b="1" dirty="0">
                <a:solidFill>
                  <a:srgbClr val="000000"/>
                </a:solidFill>
                <a:latin typeface="Arial" panose="020B0604020202020204" pitchFamily="34" charset="0"/>
                <a:cs typeface="Arial" panose="020B0604020202020204" pitchFamily="34" charset="0"/>
              </a:rPr>
              <a:t>Commentaires :</a:t>
            </a:r>
          </a:p>
          <a:p>
            <a:pPr marL="342900" indent="-342900" defTabSz="914400" fontAlgn="base">
              <a:spcBef>
                <a:spcPct val="0"/>
              </a:spcBef>
              <a:spcAft>
                <a:spcPct val="0"/>
              </a:spcAft>
              <a:buFont typeface="Arial" panose="020B0604020202020204" pitchFamily="34" charset="0"/>
              <a:buChar char="•"/>
            </a:pPr>
            <a:r>
              <a:rPr lang="fr-FR" sz="2400" dirty="0">
                <a:solidFill>
                  <a:srgbClr val="000000"/>
                </a:solidFill>
                <a:latin typeface="Arial" panose="020B0604020202020204" pitchFamily="34" charset="0"/>
                <a:cs typeface="Arial" panose="020B0604020202020204" pitchFamily="34" charset="0"/>
              </a:rPr>
              <a:t>Les calculs pour les 90s sont les mêmes que pour les 95.</a:t>
            </a:r>
          </a:p>
          <a:p>
            <a:pPr marL="342900" indent="-342900" defTabSz="914400" fontAlgn="base">
              <a:spcBef>
                <a:spcPct val="0"/>
              </a:spcBef>
              <a:spcAft>
                <a:spcPct val="0"/>
              </a:spcAft>
              <a:buFont typeface="Arial" panose="020B0604020202020204" pitchFamily="34" charset="0"/>
              <a:buChar char="•"/>
            </a:pPr>
            <a:r>
              <a:rPr lang="fr-FR" sz="2400" dirty="0">
                <a:solidFill>
                  <a:srgbClr val="000000"/>
                </a:solidFill>
                <a:latin typeface="Arial" panose="020B0604020202020204" pitchFamily="34" charset="0"/>
                <a:cs typeface="Arial" panose="020B0604020202020204" pitchFamily="34" charset="0"/>
              </a:rPr>
              <a:t>On observe qu'en ce qui concerne le 1er 90/95 : ils sont à 58%</a:t>
            </a:r>
          </a:p>
          <a:p>
            <a:pPr marL="342900" indent="-342900" defTabSz="914400" fontAlgn="base">
              <a:spcBef>
                <a:spcPct val="0"/>
              </a:spcBef>
              <a:spcAft>
                <a:spcPct val="0"/>
              </a:spcAft>
              <a:buFont typeface="Arial" panose="020B0604020202020204" pitchFamily="34" charset="0"/>
              <a:buChar char="•"/>
            </a:pPr>
            <a:r>
              <a:rPr lang="fr-FR" sz="2400" dirty="0">
                <a:solidFill>
                  <a:srgbClr val="000000"/>
                </a:solidFill>
                <a:latin typeface="Arial" panose="020B0604020202020204" pitchFamily="34" charset="0"/>
                <a:cs typeface="Arial" panose="020B0604020202020204" pitchFamily="34" charset="0"/>
              </a:rPr>
              <a:t>Ils ont atteint le 2ieme 95</a:t>
            </a:r>
          </a:p>
          <a:p>
            <a:pPr marL="342900" indent="-342900" defTabSz="914400" fontAlgn="base">
              <a:spcBef>
                <a:spcPct val="0"/>
              </a:spcBef>
              <a:spcAft>
                <a:spcPct val="0"/>
              </a:spcAft>
              <a:buFont typeface="Arial" panose="020B0604020202020204" pitchFamily="34" charset="0"/>
              <a:buChar char="•"/>
            </a:pPr>
            <a:r>
              <a:rPr lang="fr-FR" sz="2400" dirty="0">
                <a:solidFill>
                  <a:srgbClr val="000000"/>
                </a:solidFill>
                <a:latin typeface="Arial" panose="020B0604020202020204" pitchFamily="34" charset="0"/>
                <a:cs typeface="Arial" panose="020B0604020202020204" pitchFamily="34" charset="0"/>
              </a:rPr>
              <a:t>Et beaucoup de progrès à faire pour atteindre le 3ème 90/95</a:t>
            </a:r>
          </a:p>
        </p:txBody>
      </p:sp>
      <p:pic>
        <p:nvPicPr>
          <p:cNvPr id="8" name="Picture 7">
            <a:extLst>
              <a:ext uri="{FF2B5EF4-FFF2-40B4-BE49-F238E27FC236}">
                <a16:creationId xmlns:a16="http://schemas.microsoft.com/office/drawing/2014/main" id="{FE1E330C-CFE4-4ADC-9103-001F46A463C4}"/>
              </a:ext>
            </a:extLst>
          </p:cNvPr>
          <p:cNvPicPr>
            <a:picLocks noChangeAspect="1"/>
          </p:cNvPicPr>
          <p:nvPr/>
        </p:nvPicPr>
        <p:blipFill>
          <a:blip r:embed="rId2"/>
          <a:stretch>
            <a:fillRect/>
          </a:stretch>
        </p:blipFill>
        <p:spPr>
          <a:xfrm>
            <a:off x="1179857" y="1164220"/>
            <a:ext cx="9647092" cy="2264780"/>
          </a:xfrm>
          <a:prstGeom prst="rect">
            <a:avLst/>
          </a:prstGeom>
        </p:spPr>
      </p:pic>
    </p:spTree>
    <p:extLst>
      <p:ext uri="{BB962C8B-B14F-4D97-AF65-F5344CB8AC3E}">
        <p14:creationId xmlns:p14="http://schemas.microsoft.com/office/powerpoint/2010/main" val="727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p:nvPr>
        </p:nvSpPr>
        <p:spPr/>
        <p:txBody>
          <a:bodyPr>
            <a:normAutofit/>
          </a:bodyPr>
          <a:lstStyle/>
          <a:p>
            <a:r>
              <a:rPr lang="en-US" sz="4400" b="1" dirty="0"/>
              <a:t>Comment améliorer les estimations du KOS ?</a:t>
            </a:r>
            <a:endParaRPr lang="x-none" sz="4400" b="1" dirty="0"/>
          </a:p>
        </p:txBody>
      </p:sp>
      <p:sp>
        <p:nvSpPr>
          <p:cNvPr id="3" name="Content Placeholder 2">
            <a:extLst>
              <a:ext uri="{FF2B5EF4-FFF2-40B4-BE49-F238E27FC236}">
                <a16:creationId xmlns:a16="http://schemas.microsoft.com/office/drawing/2014/main" id="{0656480A-8617-45EB-8873-5267D9F83CEB}"/>
              </a:ext>
            </a:extLst>
          </p:cNvPr>
          <p:cNvSpPr>
            <a:spLocks noGrp="1"/>
          </p:cNvSpPr>
          <p:nvPr>
            <p:ph idx="1"/>
          </p:nvPr>
        </p:nvSpPr>
        <p:spPr>
          <a:xfrm>
            <a:off x="3869268" y="864108"/>
            <a:ext cx="7315200" cy="2564892"/>
          </a:xfrm>
        </p:spPr>
        <p:txBody>
          <a:bodyPr>
            <a:normAutofit fontScale="85000" lnSpcReduction="20000"/>
          </a:bodyPr>
          <a:lstStyle/>
          <a:p>
            <a:pPr>
              <a:buFont typeface="Wingdings" panose="05000000000000000000" pitchFamily="2" charset="2"/>
              <a:buChar char="§"/>
            </a:pPr>
            <a:r>
              <a:rPr lang="en-CA" sz="2400" dirty="0">
                <a:latin typeface="Arial" panose="020B0604020202020204" pitchFamily="34" charset="0"/>
                <a:cs typeface="Arial" panose="020B0604020202020204" pitchFamily="34" charset="0"/>
              </a:rPr>
              <a:t>L'estimation du KOS pourrait être améliorée en combinant différentes sources de données :</a:t>
            </a:r>
          </a:p>
          <a:p>
            <a:pPr marL="914400" lvl="1" indent="-457200">
              <a:buFont typeface="+mj-lt"/>
              <a:buAutoNum type="alphaLcParenR"/>
            </a:pPr>
            <a:r>
              <a:rPr lang="en-CA" sz="2000" dirty="0">
                <a:latin typeface="Arial" charset="0"/>
                <a:ea typeface="Arial" charset="0"/>
                <a:cs typeface="Arial" charset="0"/>
              </a:rPr>
              <a:t>Enquêtes en population sur les comportements en matière de dépistage du VIH.</a:t>
            </a:r>
          </a:p>
          <a:p>
            <a:pPr marL="914400" lvl="1" indent="-457200">
              <a:buFont typeface="+mj-lt"/>
              <a:buAutoNum type="alphaLcParenR"/>
            </a:pPr>
            <a:r>
              <a:rPr lang="en-CA" sz="2000" dirty="0">
                <a:latin typeface="Arial" panose="020B0604020202020204" pitchFamily="34" charset="0"/>
                <a:ea typeface="Arial" charset="0"/>
                <a:cs typeface="Arial" panose="020B0604020202020204" pitchFamily="34" charset="0"/>
              </a:rPr>
              <a:t>Données du programme HTS </a:t>
            </a:r>
            <a:r>
              <a:rPr lang="en-CA" sz="2000" dirty="0">
                <a:latin typeface="Arial" charset="0"/>
                <a:ea typeface="Arial" charset="0"/>
                <a:cs typeface="Arial" charset="0"/>
              </a:rPr>
              <a:t>: total </a:t>
            </a:r>
            <a:r>
              <a:rPr lang="en-CA" sz="2000" dirty="0">
                <a:latin typeface="Arial" panose="020B0604020202020204" pitchFamily="34" charset="0"/>
                <a:ea typeface="Arial" charset="0"/>
                <a:cs typeface="Arial" panose="020B0604020202020204" pitchFamily="34" charset="0"/>
              </a:rPr>
              <a:t>N</a:t>
            </a:r>
            <a:r>
              <a:rPr lang="en-CA" sz="2000" u="sng" baseline="30000" dirty="0">
                <a:latin typeface="Arial" panose="020B0604020202020204" pitchFamily="34" charset="0"/>
                <a:ea typeface="Arial" charset="0"/>
                <a:cs typeface="Arial" panose="020B0604020202020204" pitchFamily="34" charset="0"/>
              </a:rPr>
              <a:t>o</a:t>
            </a:r>
            <a:r>
              <a:rPr lang="en-CA" sz="2000" dirty="0">
                <a:latin typeface="Arial" charset="0"/>
                <a:ea typeface="Arial" charset="0"/>
                <a:cs typeface="Arial" charset="0"/>
              </a:rPr>
              <a:t> tests et </a:t>
            </a:r>
            <a:r>
              <a:rPr lang="en-CA" sz="2000" dirty="0">
                <a:latin typeface="Arial" panose="020B0604020202020204" pitchFamily="34" charset="0"/>
                <a:ea typeface="Arial" charset="0"/>
                <a:cs typeface="Arial" panose="020B0604020202020204" pitchFamily="34" charset="0"/>
              </a:rPr>
              <a:t>N</a:t>
            </a:r>
            <a:r>
              <a:rPr lang="en-CA" sz="2000" u="sng" baseline="30000" dirty="0">
                <a:latin typeface="Arial" panose="020B0604020202020204" pitchFamily="34" charset="0"/>
                <a:ea typeface="Arial" charset="0"/>
                <a:cs typeface="Arial" panose="020B0604020202020204" pitchFamily="34" charset="0"/>
              </a:rPr>
              <a:t>o</a:t>
            </a:r>
            <a:r>
              <a:rPr lang="en-CA" sz="2000" dirty="0">
                <a:latin typeface="Arial" charset="0"/>
                <a:ea typeface="Arial" charset="0"/>
                <a:cs typeface="Arial" charset="0"/>
              </a:rPr>
              <a:t> tests positifs.</a:t>
            </a:r>
          </a:p>
          <a:p>
            <a:pPr>
              <a:buFont typeface="Wingdings" panose="05000000000000000000" pitchFamily="2" charset="2"/>
              <a:buChar char="§"/>
            </a:pPr>
            <a:r>
              <a:rPr lang="en-CA" sz="2400" dirty="0">
                <a:latin typeface="Arial" panose="020B0604020202020204" pitchFamily="34" charset="0"/>
                <a:cs typeface="Arial" panose="020B0604020202020204" pitchFamily="34" charset="0"/>
              </a:rPr>
              <a:t>Les enquêtes représentatives au niveau national sont menées tous les 5 ans au mieux. </a:t>
            </a:r>
          </a:p>
          <a:p>
            <a:pPr>
              <a:buFont typeface="Wingdings" panose="05000000000000000000" pitchFamily="2" charset="2"/>
              <a:buChar char="§"/>
            </a:pPr>
            <a:r>
              <a:rPr lang="en-CA" sz="2400" dirty="0">
                <a:latin typeface="Arial" panose="020B0604020202020204" pitchFamily="34" charset="0"/>
                <a:ea typeface="Arial" charset="0"/>
                <a:cs typeface="Arial" panose="020B0604020202020204" pitchFamily="34" charset="0"/>
              </a:rPr>
              <a:t>Données du programme HTS disponibles sur une base annuelle.</a:t>
            </a:r>
          </a:p>
        </p:txBody>
      </p:sp>
      <p:pic>
        <p:nvPicPr>
          <p:cNvPr id="4" name="Picture 3">
            <a:extLst>
              <a:ext uri="{FF2B5EF4-FFF2-40B4-BE49-F238E27FC236}">
                <a16:creationId xmlns:a16="http://schemas.microsoft.com/office/drawing/2014/main" id="{2402A795-8B76-2BB2-4D0F-5ACF7E4E90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51" t="11636" r="23455"/>
          <a:stretch/>
        </p:blipFill>
        <p:spPr>
          <a:xfrm>
            <a:off x="3827704" y="3513677"/>
            <a:ext cx="3699164" cy="2564892"/>
          </a:xfrm>
          <a:prstGeom prst="rect">
            <a:avLst/>
          </a:prstGeom>
        </p:spPr>
      </p:pic>
      <p:pic>
        <p:nvPicPr>
          <p:cNvPr id="5" name="Picture 4" descr="A close up of a map&#10;&#10;Description automatically generated">
            <a:extLst>
              <a:ext uri="{FF2B5EF4-FFF2-40B4-BE49-F238E27FC236}">
                <a16:creationId xmlns:a16="http://schemas.microsoft.com/office/drawing/2014/main" id="{173B8EEE-3A13-9593-7FAB-B922D60D2D8A}"/>
              </a:ext>
            </a:extLst>
          </p:cNvPr>
          <p:cNvPicPr>
            <a:picLocks noChangeAspect="1"/>
          </p:cNvPicPr>
          <p:nvPr/>
        </p:nvPicPr>
        <p:blipFill>
          <a:blip r:embed="rId3"/>
          <a:stretch>
            <a:fillRect/>
          </a:stretch>
        </p:blipFill>
        <p:spPr>
          <a:xfrm>
            <a:off x="7982316" y="3513678"/>
            <a:ext cx="2100939" cy="1860302"/>
          </a:xfrm>
          <a:prstGeom prst="rect">
            <a:avLst/>
          </a:prstGeom>
        </p:spPr>
      </p:pic>
      <p:pic>
        <p:nvPicPr>
          <p:cNvPr id="6" name="Picture 5" descr="A close up of a map&#10;&#10;Description automatically generated">
            <a:extLst>
              <a:ext uri="{FF2B5EF4-FFF2-40B4-BE49-F238E27FC236}">
                <a16:creationId xmlns:a16="http://schemas.microsoft.com/office/drawing/2014/main" id="{50A1A69A-154C-C149-DD00-2FBE9328F0C4}"/>
              </a:ext>
            </a:extLst>
          </p:cNvPr>
          <p:cNvPicPr>
            <a:picLocks noChangeAspect="1"/>
          </p:cNvPicPr>
          <p:nvPr/>
        </p:nvPicPr>
        <p:blipFill>
          <a:blip r:embed="rId4"/>
          <a:stretch>
            <a:fillRect/>
          </a:stretch>
        </p:blipFill>
        <p:spPr>
          <a:xfrm>
            <a:off x="9642759" y="4528507"/>
            <a:ext cx="2100935" cy="1860301"/>
          </a:xfrm>
          <a:prstGeom prst="rect">
            <a:avLst/>
          </a:prstGeom>
        </p:spPr>
      </p:pic>
    </p:spTree>
    <p:extLst>
      <p:ext uri="{BB962C8B-B14F-4D97-AF65-F5344CB8AC3E}">
        <p14:creationId xmlns:p14="http://schemas.microsoft.com/office/powerpoint/2010/main" val="383448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p:nvPr>
        </p:nvSpPr>
        <p:spPr/>
        <p:txBody>
          <a:bodyPr>
            <a:normAutofit/>
          </a:bodyPr>
          <a:lstStyle/>
          <a:p>
            <a:r>
              <a:rPr lang="en-US" sz="4400" b="1" dirty="0"/>
              <a:t>Données et entrées du modèle</a:t>
            </a:r>
            <a:endParaRPr lang="x-none" sz="4400" b="1" dirty="0"/>
          </a:p>
        </p:txBody>
      </p:sp>
      <p:graphicFrame>
        <p:nvGraphicFramePr>
          <p:cNvPr id="4" name="Content Placeholder 6"/>
          <p:cNvGraphicFramePr>
            <a:graphicFrameLocks noGrp="1"/>
          </p:cNvGraphicFramePr>
          <p:nvPr>
            <p:ph idx="1"/>
          </p:nvPr>
        </p:nvGraphicFramePr>
        <p:xfrm>
          <a:off x="3868738" y="863600"/>
          <a:ext cx="4390394" cy="5121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Left Brace 5">
            <a:extLst>
              <a:ext uri="{FF2B5EF4-FFF2-40B4-BE49-F238E27FC236}">
                <a16:creationId xmlns:a16="http://schemas.microsoft.com/office/drawing/2014/main" id="{8CAA2E41-183E-4B38-84AF-1ED0B192BF8F}"/>
              </a:ext>
            </a:extLst>
          </p:cNvPr>
          <p:cNvSpPr/>
          <p:nvPr/>
        </p:nvSpPr>
        <p:spPr>
          <a:xfrm>
            <a:off x="8259132" y="4438254"/>
            <a:ext cx="360861" cy="57451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00"/>
          </a:p>
        </p:txBody>
      </p:sp>
      <p:sp>
        <p:nvSpPr>
          <p:cNvPr id="7" name="TextBox 6">
            <a:extLst>
              <a:ext uri="{FF2B5EF4-FFF2-40B4-BE49-F238E27FC236}">
                <a16:creationId xmlns:a16="http://schemas.microsoft.com/office/drawing/2014/main" id="{7133954B-BDE0-4B2B-87B7-872103B6BAF5}"/>
              </a:ext>
            </a:extLst>
          </p:cNvPr>
          <p:cNvSpPr txBox="1"/>
          <p:nvPr/>
        </p:nvSpPr>
        <p:spPr>
          <a:xfrm>
            <a:off x="8619993" y="4438254"/>
            <a:ext cx="1022819" cy="830997"/>
          </a:xfrm>
          <a:prstGeom prst="rect">
            <a:avLst/>
          </a:prstGeom>
          <a:noFill/>
        </p:spPr>
        <p:txBody>
          <a:bodyPr wrap="square" rtlCol="0">
            <a:spAutoFit/>
          </a:bodyPr>
          <a:lstStyle/>
          <a:p>
            <a:r>
              <a:rPr lang="en-GB" sz="1600" dirty="0"/>
              <a:t>A l'extérieur et à l'ANC</a:t>
            </a:r>
          </a:p>
        </p:txBody>
      </p:sp>
      <p:sp>
        <p:nvSpPr>
          <p:cNvPr id="8" name="TextBox 7">
            <a:extLst>
              <a:ext uri="{FF2B5EF4-FFF2-40B4-BE49-F238E27FC236}">
                <a16:creationId xmlns:a16="http://schemas.microsoft.com/office/drawing/2014/main" id="{61EA40BD-F361-459D-893F-AFEEA0EC5408}"/>
              </a:ext>
            </a:extLst>
          </p:cNvPr>
          <p:cNvSpPr txBox="1"/>
          <p:nvPr/>
        </p:nvSpPr>
        <p:spPr>
          <a:xfrm>
            <a:off x="8687757" y="767116"/>
            <a:ext cx="2438488" cy="1477328"/>
          </a:xfrm>
          <a:prstGeom prst="rect">
            <a:avLst/>
          </a:prstGeom>
          <a:noFill/>
        </p:spPr>
        <p:txBody>
          <a:bodyPr wrap="none" rtlCol="0">
            <a:spAutoFit/>
          </a:bodyPr>
          <a:lstStyle/>
          <a:p>
            <a:r>
              <a:rPr lang="en-US" dirty="0"/>
              <a:t>Demander le dossier Spectrum </a:t>
            </a:r>
          </a:p>
          <a:p>
            <a:r>
              <a:rPr lang="en-US" dirty="0"/>
              <a:t>de l'équipe du pays ou</a:t>
            </a:r>
          </a:p>
          <a:p>
            <a:r>
              <a:rPr lang="en-US" dirty="0"/>
              <a:t>ONUSIDA (équipe pays) </a:t>
            </a:r>
          </a:p>
          <a:p>
            <a:r>
              <a:rPr lang="en-US" dirty="0"/>
              <a:t>Contacts disponibles auprès de</a:t>
            </a:r>
          </a:p>
          <a:p>
            <a:r>
              <a:rPr lang="en-US" dirty="0"/>
              <a:t>estimates@unaids.org)</a:t>
            </a:r>
            <a:endParaRPr lang="en-GB" dirty="0"/>
          </a:p>
        </p:txBody>
      </p:sp>
      <p:sp>
        <p:nvSpPr>
          <p:cNvPr id="9" name="TextBox 8">
            <a:extLst>
              <a:ext uri="{FF2B5EF4-FFF2-40B4-BE49-F238E27FC236}">
                <a16:creationId xmlns:a16="http://schemas.microsoft.com/office/drawing/2014/main" id="{64031421-B1AB-43B5-A1E1-29E7418D9281}"/>
              </a:ext>
            </a:extLst>
          </p:cNvPr>
          <p:cNvSpPr txBox="1"/>
          <p:nvPr/>
        </p:nvSpPr>
        <p:spPr>
          <a:xfrm>
            <a:off x="8687757" y="2404634"/>
            <a:ext cx="2616823" cy="1477328"/>
          </a:xfrm>
          <a:prstGeom prst="rect">
            <a:avLst/>
          </a:prstGeom>
          <a:noFill/>
        </p:spPr>
        <p:txBody>
          <a:bodyPr wrap="square" rtlCol="0">
            <a:spAutoFit/>
          </a:bodyPr>
          <a:lstStyle/>
          <a:p>
            <a:r>
              <a:rPr lang="en-US" dirty="0"/>
              <a:t>Disponible à partir des enquêtes</a:t>
            </a:r>
          </a:p>
          <a:p>
            <a:r>
              <a:rPr lang="en-US" dirty="0">
                <a:solidFill>
                  <a:srgbClr val="0070C0"/>
                </a:solidFill>
              </a:rPr>
              <a:t>(Pré-créé : devrait être sur ADR, ou dans les résultats précédents de Shiny90 dans Spectrum)</a:t>
            </a:r>
            <a:endParaRPr lang="en-GB" sz="1600" dirty="0">
              <a:solidFill>
                <a:srgbClr val="0070C0"/>
              </a:solidFill>
            </a:endParaRPr>
          </a:p>
        </p:txBody>
      </p:sp>
      <p:sp>
        <p:nvSpPr>
          <p:cNvPr id="10" name="TextBox 9">
            <a:extLst>
              <a:ext uri="{FF2B5EF4-FFF2-40B4-BE49-F238E27FC236}">
                <a16:creationId xmlns:a16="http://schemas.microsoft.com/office/drawing/2014/main" id="{E1200C25-A485-44C4-AB84-EA0288F09A64}"/>
              </a:ext>
            </a:extLst>
          </p:cNvPr>
          <p:cNvSpPr txBox="1"/>
          <p:nvPr/>
        </p:nvSpPr>
        <p:spPr>
          <a:xfrm>
            <a:off x="9407047" y="4012312"/>
            <a:ext cx="2246296" cy="1754326"/>
          </a:xfrm>
          <a:prstGeom prst="rect">
            <a:avLst/>
          </a:prstGeom>
          <a:noFill/>
        </p:spPr>
        <p:txBody>
          <a:bodyPr wrap="square" rtlCol="0">
            <a:spAutoFit/>
          </a:bodyPr>
          <a:lstStyle/>
          <a:p>
            <a:r>
              <a:rPr lang="en-US" dirty="0"/>
              <a:t>Des informations sur la santé</a:t>
            </a:r>
          </a:p>
          <a:p>
            <a:r>
              <a:rPr lang="en-US" dirty="0"/>
              <a:t>rapports sur le système </a:t>
            </a:r>
            <a:r>
              <a:rPr lang="en-US" dirty="0">
                <a:solidFill>
                  <a:srgbClr val="0070C0"/>
                </a:solidFill>
              </a:rPr>
              <a:t>(téléchargement de l'année précédente, ajout des données de 2023)</a:t>
            </a:r>
            <a:endParaRPr lang="en-GB" dirty="0">
              <a:solidFill>
                <a:srgbClr val="0070C0"/>
              </a:solidFill>
            </a:endParaRPr>
          </a:p>
        </p:txBody>
      </p:sp>
    </p:spTree>
    <p:extLst>
      <p:ext uri="{BB962C8B-B14F-4D97-AF65-F5344CB8AC3E}">
        <p14:creationId xmlns:p14="http://schemas.microsoft.com/office/powerpoint/2010/main" val="2184569591"/>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93E641F549574BB805BD9C73365D4F" ma:contentTypeVersion="17" ma:contentTypeDescription="Create a new document." ma:contentTypeScope="" ma:versionID="8482625136bccad5fea5e68a871e4699">
  <xsd:schema xmlns:xsd="http://www.w3.org/2001/XMLSchema" xmlns:xs="http://www.w3.org/2001/XMLSchema" xmlns:p="http://schemas.microsoft.com/office/2006/metadata/properties" xmlns:ns2="288ef829-98c5-46d1-83dc-c2ef7c814da2" xmlns:ns3="2ddeef39-65d3-4660-94f2-f063f949c57e" targetNamespace="http://schemas.microsoft.com/office/2006/metadata/properties" ma:root="true" ma:fieldsID="99cee5fdab9c537e456a0b77a5796a97" ns2:_="" ns3:_="">
    <xsd:import namespace="288ef829-98c5-46d1-83dc-c2ef7c814da2"/>
    <xsd:import namespace="2ddeef39-65d3-4660-94f2-f063f949c5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_Flow_SignoffStatu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8ef829-98c5-46d1-83dc-c2ef7c814d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008808e-a4ff-498b-8b44-8869f1dca9f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ddeef39-65d3-4660-94f2-f063f949c57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1142ec6-8224-48c2-babf-013e8b339833}" ma:internalName="TaxCatchAll" ma:showField="CatchAllData" ma:web="2ddeef39-65d3-4660-94f2-f063f949c5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288ef829-98c5-46d1-83dc-c2ef7c814da2" xsi:nil="true"/>
    <TaxCatchAll xmlns="2ddeef39-65d3-4660-94f2-f063f949c57e" xsi:nil="true"/>
    <lcf76f155ced4ddcb4097134ff3c332f xmlns="288ef829-98c5-46d1-83dc-c2ef7c814da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CCBFA10-9EC0-4703-8EA4-A7D8A95D07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8ef829-98c5-46d1-83dc-c2ef7c814da2"/>
    <ds:schemaRef ds:uri="2ddeef39-65d3-4660-94f2-f063f949c5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A16FFA9-DBFB-4A82-B81B-BEA34E142670}">
  <ds:schemaRefs>
    <ds:schemaRef ds:uri="http://schemas.microsoft.com/sharepoint/v3/contenttype/forms"/>
  </ds:schemaRefs>
</ds:datastoreItem>
</file>

<file path=customXml/itemProps3.xml><?xml version="1.0" encoding="utf-8"?>
<ds:datastoreItem xmlns:ds="http://schemas.openxmlformats.org/officeDocument/2006/customXml" ds:itemID="{9F1B5947-F072-4B14-8DE9-ECDCB6C65E37}">
  <ds:schemaRefs>
    <ds:schemaRef ds:uri="http://purl.org/dc/terms/"/>
    <ds:schemaRef ds:uri="288ef829-98c5-46d1-83dc-c2ef7c814da2"/>
    <ds:schemaRef ds:uri="http://schemas.microsoft.com/office/2006/metadata/properties"/>
    <ds:schemaRef ds:uri="2ddeef39-65d3-4660-94f2-f063f949c57e"/>
    <ds:schemaRef ds:uri="http://purl.org/dc/elements/1.1/"/>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TM03457475[[fn=Frame]]</Template>
  <TotalTime>982</TotalTime>
  <Words>1897</Words>
  <Application>Microsoft Office PowerPoint</Application>
  <PresentationFormat>Widescreen</PresentationFormat>
  <Paragraphs>226</Paragraphs>
  <Slides>36</Slides>
  <Notes>7</Notes>
  <HiddenSlides>14</HiddenSlides>
  <MMClips>17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Arial</vt:lpstr>
      <vt:lpstr>Calibri</vt:lpstr>
      <vt:lpstr>Corbel</vt:lpstr>
      <vt:lpstr>CorpoS</vt:lpstr>
      <vt:lpstr>Trebuchet MS</vt:lpstr>
      <vt:lpstr>Wingdings</vt:lpstr>
      <vt:lpstr>Wingdings 2</vt:lpstr>
      <vt:lpstr>Frame</vt:lpstr>
      <vt:lpstr>Default Design</vt:lpstr>
      <vt:lpstr>Estimation du nombre de personnes connaissant leur statut sérologique dans des épidémies généralisées</vt:lpstr>
      <vt:lpstr>Sommaire</vt:lpstr>
      <vt:lpstr>Motivation</vt:lpstr>
      <vt:lpstr>Les objectifs 90</vt:lpstr>
      <vt:lpstr>La cascade de dépistage et traitement du VIH</vt:lpstr>
      <vt:lpstr>Quelle est la différence ?</vt:lpstr>
      <vt:lpstr>Résultats d’un pays en 2020</vt:lpstr>
      <vt:lpstr>Comment améliorer les estimations du KOS ?</vt:lpstr>
      <vt:lpstr>Données et entrées du modèle</vt:lpstr>
      <vt:lpstr>Structure du modèle</vt:lpstr>
      <vt:lpstr>Shiny90 : Etapes</vt:lpstr>
      <vt:lpstr>Shiny90 Exécuter dans Spectrum  Recommandé pour les pays ayant des enquêtes de population représentatives au niveau national avec des données du programme HTS. </vt:lpstr>
      <vt:lpstr>Données d'enquête  1st étape -Charger et examiner les données de l'enquête sur le pourcentage de personnes ayant déjà subi un test de dépistage du VIH.</vt:lpstr>
      <vt:lpstr>Données du programme  2nd étape -Charger les données du programme HTS de l'année précédente et ajouter les données pour 2022.</vt:lpstr>
      <vt:lpstr>Shiny90 Exécuter dans Spectrum  Ajustement du modèle</vt:lpstr>
      <vt:lpstr>Shiny90 : Voir les résultats</vt:lpstr>
      <vt:lpstr>Shiny90 : Voir les résultats</vt:lpstr>
      <vt:lpstr>Shiny90 Executer dans Spectrum</vt:lpstr>
      <vt:lpstr>Shiny 90  Rappel !</vt:lpstr>
      <vt:lpstr>Shiny90  Dépannage des problèmes</vt:lpstr>
      <vt:lpstr>Shiny90  Résolution des problèmes (con't)</vt:lpstr>
      <vt:lpstr>Pour en savoir plus</vt:lpstr>
      <vt:lpstr>Shiny on the web: Old method</vt:lpstr>
      <vt:lpstr>Shiny90  https://shiny90.unaids.org/    (Recommandé pour les pays ayant des données d’enquêtes auprès de la population représentatives à l’échelle nationale en matière de dépistage de la sérologie VIH) </vt:lpstr>
      <vt:lpstr>Shiny90  2e étape - Télécharger le(s) fichier(s) Spectrum</vt:lpstr>
      <vt:lpstr>Shiny90  2e étape -Télécharger le(s) fichier(s) Spectrum -Vérifier que le bon fichier a été téléchargé</vt:lpstr>
      <vt:lpstr>Shiny90  3e étape -Télécharger les données de l’enquête</vt:lpstr>
      <vt:lpstr>Shiny90  4e étape -Télécharger les données du programme</vt:lpstr>
      <vt:lpstr>Shiny90  4e étape -Télécharger les données du programme</vt:lpstr>
      <vt:lpstr>Shiny90  4e étape -Ajouter de nouvelles données directement dans Shiny90</vt:lpstr>
      <vt:lpstr>Shiny90  5e étape -Vérifier les données d’entrée</vt:lpstr>
      <vt:lpstr>Shiny90  6e étape -Exécuter le modèle  (peut prendre 3 à 5 minutes)</vt:lpstr>
      <vt:lpstr>Shiny90  6e étape -Exécuter le modèle -Examiner les résultats </vt:lpstr>
      <vt:lpstr>Shiny90  7e étape (facultatif) -Résultats avancés</vt:lpstr>
      <vt:lpstr>Shiny90  8e étape (facultatif) -Télécharger et charger sur Spectrum</vt:lpstr>
      <vt:lpstr>Shiny90  Rappel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MAHY, Mary</dc:creator>
  <cp:lastModifiedBy>WANYEKI, Ian</cp:lastModifiedBy>
  <cp:revision>40</cp:revision>
  <dcterms:created xsi:type="dcterms:W3CDTF">2020-10-27T09:55:01Z</dcterms:created>
  <dcterms:modified xsi:type="dcterms:W3CDTF">2024-03-20T08:35:39Z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0x0101006893E641F549574BB805BD9C73365D4F</vt:lpwstr>
  </property>
</Properties>
</file>