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5.xml" ContentType="application/vnd.openxmlformats-officedocument.presentationml.slideLayout+xml"/>
  <Override PartName="/ppt/theme/theme6.xml" ContentType="application/vnd.openxmlformats-officedocument.theme+xml"/>
  <Override PartName="/ppt/slideLayouts/slideLayout6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4"/>
    <p:sldMasterId id="2147483854" r:id="rId5"/>
    <p:sldMasterId id="2147483859" r:id="rId6"/>
    <p:sldMasterId id="2147483861" r:id="rId7"/>
    <p:sldMasterId id="2147483863" r:id="rId8"/>
    <p:sldMasterId id="2147483865" r:id="rId9"/>
    <p:sldMasterId id="2147483867" r:id="rId10"/>
  </p:sldMasterIdLst>
  <p:notesMasterIdLst>
    <p:notesMasterId r:id="rId18"/>
  </p:notesMasterIdLst>
  <p:sldIdLst>
    <p:sldId id="261" r:id="rId11"/>
    <p:sldId id="1590" r:id="rId12"/>
    <p:sldId id="490" r:id="rId13"/>
    <p:sldId id="1591" r:id="rId14"/>
    <p:sldId id="1592" r:id="rId15"/>
    <p:sldId id="494" r:id="rId16"/>
    <p:sldId id="49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B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5" autoAdjust="0"/>
    <p:restoredTop sz="79738" autoAdjust="0"/>
  </p:normalViewPr>
  <p:slideViewPr>
    <p:cSldViewPr snapToGrid="0">
      <p:cViewPr varScale="1">
        <p:scale>
          <a:sx n="59" d="100"/>
          <a:sy n="59" d="100"/>
        </p:scale>
        <p:origin x="8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10" Type="http://schemas.openxmlformats.org/officeDocument/2006/relationships/slideMaster" Target="slideMasters/slideMaster7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8D8EE-AAF5-423A-AC87-2DB8E8E5D75F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Cliquez pour modifier les styles de texte du Master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660D5-ED4C-41CA-8F92-89CB6C57A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83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 groupes d'âge GAM regroupent les 25-49 ans et les 50 ans et plus, ce qui écarte la plupart des informations disponibles dans les données ART par âge.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2120617-EDB4-4A2C-8E78-C191A3D3B8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3407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2120617-EDB4-4A2C-8E78-C191A3D3B8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3719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96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/>
              <a:t>27 October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HIV Estimates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A drawing of a person&#10;&#10;Description automatically generated">
            <a:extLst>
              <a:ext uri="{FF2B5EF4-FFF2-40B4-BE49-F238E27FC236}">
                <a16:creationId xmlns:a16="http://schemas.microsoft.com/office/drawing/2014/main" id="{24AE8A8B-A04A-E82E-A87B-A5F6C88922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989C0E9-1949-B3A7-D84F-76800B2C43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" y="6264632"/>
            <a:ext cx="1155747" cy="45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829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31992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A4EC07-70EF-A364-EB2D-4CFCF99803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9CA24-7586-DF39-6F6F-B39C5D782DA0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9627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38104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A4EC07-70EF-A364-EB2D-4CFCF99803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9CA24-7586-DF39-6F6F-B39C5D782DA0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703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FE59BBD-D5EE-4349-8384-B71254CE173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Cliquez pour modifier le style du titre principal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7B2C470-2B02-4072-BA24-3DD116F99B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Cliquez pour modifier les styles de texte du Master</a:t>
            </a:r>
          </a:p>
          <a:p>
            <a:pPr lvl="1"/>
            <a:r>
              <a:rPr lang="en-US" altLang="en-US"/>
              <a:t>Deuxième niveau</a:t>
            </a:r>
          </a:p>
          <a:p>
            <a:pPr lvl="2"/>
            <a:r>
              <a:rPr lang="en-US" altLang="en-US"/>
              <a:t>Troisième niveau</a:t>
            </a:r>
          </a:p>
          <a:p>
            <a:pPr lvl="3"/>
            <a:r>
              <a:rPr lang="en-US" altLang="en-US"/>
              <a:t>Quatrième niveau</a:t>
            </a:r>
          </a:p>
          <a:p>
            <a:pPr lvl="4"/>
            <a:r>
              <a:rPr lang="en-US" altLang="en-US"/>
              <a:t>Cinquième niveau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6F970-6FA4-46EE-996C-9321F22ECA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FAB5D53-CA33-4EDF-BA65-98B54B6B64D8}" type="datetimeFigureOut">
              <a:rPr lang="en-US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0BB85-8A19-469F-AE95-80E1D08E28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D46E6-5738-4BA6-ABE8-D7B28AD8B1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FC0DEAA6-C27B-4074-ADF2-F94443671BED}" type="slidenum">
              <a:rPr lang="en-US" altLang="en-US"/>
              <a:t>‹#›</a:t>
            </a:fld>
            <a:endParaRPr lang="en-US" altLang="en-US"/>
          </a:p>
        </p:txBody>
      </p:sp>
      <p:pic>
        <p:nvPicPr>
          <p:cNvPr id="1031" name="Picture 2" descr="A picture containing bird&#10;&#10;Description automatically generated">
            <a:extLst>
              <a:ext uri="{FF2B5EF4-FFF2-40B4-BE49-F238E27FC236}">
                <a16:creationId xmlns:a16="http://schemas.microsoft.com/office/drawing/2014/main" id="{8884047A-687E-4FAC-AA4E-198F677EC6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5006422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407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8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0421AF6-CEC7-1EB0-563F-AB3B1037D490}"/>
              </a:ext>
            </a:extLst>
          </p:cNvPr>
          <p:cNvSpPr/>
          <p:nvPr userDrawn="1"/>
        </p:nvSpPr>
        <p:spPr>
          <a:xfrm>
            <a:off x="-1" y="0"/>
            <a:ext cx="963101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CH" dirty="0"/>
              <a:t>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1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2CC27C-D1B2-EB15-4ED4-97FC813530A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Cliquez pour modifier le style du titre principal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F3D5F-4B83-4310-82EC-068B8059EC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Cliquez pour modifier les styles de texte du Master</a:t>
            </a:r>
          </a:p>
          <a:p>
            <a:pPr lvl="1"/>
            <a:r>
              <a:rPr lang="en-US" altLang="en-US" dirty="0"/>
              <a:t>Deuxième niveau</a:t>
            </a:r>
          </a:p>
          <a:p>
            <a:pPr lvl="2"/>
            <a:r>
              <a:rPr lang="en-US" altLang="en-US" dirty="0"/>
              <a:t>Troisième niveau</a:t>
            </a:r>
          </a:p>
          <a:p>
            <a:pPr lvl="3"/>
            <a:r>
              <a:rPr lang="en-US" altLang="en-US" dirty="0"/>
              <a:t>Quatrième niveau</a:t>
            </a:r>
          </a:p>
          <a:p>
            <a:pPr lvl="4"/>
            <a:r>
              <a:rPr lang="en-US" altLang="en-US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72667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7000A48-B11F-D2D0-C41F-79083D4F13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Cliquez pour modifier le style du titre principal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C0BB814-E95D-B987-483A-5D2B3E46B2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Cliquez pour modifier les styles de texte du Master</a:t>
            </a:r>
          </a:p>
          <a:p>
            <a:pPr lvl="1"/>
            <a:r>
              <a:rPr lang="en-US" altLang="en-US"/>
              <a:t>Deuxième niveau</a:t>
            </a:r>
          </a:p>
          <a:p>
            <a:pPr lvl="2"/>
            <a:r>
              <a:rPr lang="en-US" altLang="en-US"/>
              <a:t>Troisième niveau</a:t>
            </a:r>
          </a:p>
          <a:p>
            <a:pPr lvl="3"/>
            <a:r>
              <a:rPr lang="en-US" altLang="en-US"/>
              <a:t>Quatrième niveau</a:t>
            </a:r>
          </a:p>
          <a:p>
            <a:pPr lvl="4"/>
            <a:r>
              <a:rPr lang="en-US" altLang="en-US"/>
              <a:t>Cinquième niveau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5B18D-7536-03BC-A6A7-38CFE82B9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4595CB1-17EC-4B57-9AEB-39E2D0C9A9CE}" type="datetimeFigureOut">
              <a:rPr lang="en-US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E1E6D-A47D-9616-5F12-36CE047E17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01F93-5450-E8D2-0374-037CAFC85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1F1C314-A97A-4E1C-AC20-70EBAAB75D94}" type="slidenum">
              <a:rPr lang="en-US" altLang="en-US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7186752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0421AF6-CEC7-1EB0-563F-AB3B1037D490}"/>
              </a:ext>
            </a:extLst>
          </p:cNvPr>
          <p:cNvSpPr/>
          <p:nvPr userDrawn="1"/>
        </p:nvSpPr>
        <p:spPr>
          <a:xfrm>
            <a:off x="-1" y="0"/>
            <a:ext cx="963101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CH" dirty="0"/>
              <a:t>                              </a:t>
            </a:r>
            <a:endParaRPr lang="en-US" dirty="0"/>
          </a:p>
        </p:txBody>
      </p:sp>
      <p:pic>
        <p:nvPicPr>
          <p:cNvPr id="2" name="Picture 1" descr="A drawing of a person&#10;&#10;Description automatically generated">
            <a:extLst>
              <a:ext uri="{FF2B5EF4-FFF2-40B4-BE49-F238E27FC236}">
                <a16:creationId xmlns:a16="http://schemas.microsoft.com/office/drawing/2014/main" id="{680F2A20-C225-38A4-8DF3-7FBAC916E2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38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2CC27C-D1B2-EB15-4ED4-97FC813530A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Cliquez pour modifier le style du titre principal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F3D5F-4B83-4310-82EC-068B8059EC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Cliquez pour modifier les styles de texte du Master</a:t>
            </a:r>
          </a:p>
          <a:p>
            <a:pPr lvl="1"/>
            <a:r>
              <a:rPr lang="en-US" altLang="en-US" dirty="0"/>
              <a:t>Deuxième niveau</a:t>
            </a:r>
          </a:p>
          <a:p>
            <a:pPr lvl="2"/>
            <a:r>
              <a:rPr lang="en-US" altLang="en-US" dirty="0"/>
              <a:t>Troisième niveau</a:t>
            </a:r>
          </a:p>
          <a:p>
            <a:pPr lvl="3"/>
            <a:r>
              <a:rPr lang="en-US" altLang="en-US" dirty="0"/>
              <a:t>Quatrième niveau</a:t>
            </a:r>
          </a:p>
          <a:p>
            <a:pPr lvl="4"/>
            <a:r>
              <a:rPr lang="en-US" altLang="en-US" dirty="0"/>
              <a:t>Cinquième niveau</a:t>
            </a:r>
          </a:p>
        </p:txBody>
      </p:sp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3B3A8714-1E2B-0259-B55B-37F51725EC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388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B1A8ED45-CF1F-4761-1257-908B2280C255}"/>
              </a:ext>
            </a:extLst>
          </p:cNvPr>
          <p:cNvSpPr txBox="1">
            <a:spLocks/>
          </p:cNvSpPr>
          <p:nvPr/>
        </p:nvSpPr>
        <p:spPr bwMode="auto">
          <a:xfrm>
            <a:off x="565149" y="1628775"/>
            <a:ext cx="8382907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Estimation de l'incidence par âge et par sexe</a:t>
            </a:r>
          </a:p>
        </p:txBody>
      </p:sp>
      <p:sp>
        <p:nvSpPr>
          <p:cNvPr id="6149" name="Text Placeholder 6">
            <a:extLst>
              <a:ext uri="{FF2B5EF4-FFF2-40B4-BE49-F238E27FC236}">
                <a16:creationId xmlns:a16="http://schemas.microsoft.com/office/drawing/2014/main" id="{5AC8760F-9D28-D4E0-49DA-53AA1EECE2B2}"/>
              </a:ext>
            </a:extLst>
          </p:cNvPr>
          <p:cNvSpPr txBox="1">
            <a:spLocks/>
          </p:cNvSpPr>
          <p:nvPr/>
        </p:nvSpPr>
        <p:spPr bwMode="auto">
          <a:xfrm>
            <a:off x="571500" y="4468732"/>
            <a:ext cx="301625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Guy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Mahiané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(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Avenir Health)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6150" name="Text Placeholder 6">
            <a:extLst>
              <a:ext uri="{FF2B5EF4-FFF2-40B4-BE49-F238E27FC236}">
                <a16:creationId xmlns:a16="http://schemas.microsoft.com/office/drawing/2014/main" id="{8738A2A9-4E6E-4F02-60ED-35B7DE648922}"/>
              </a:ext>
            </a:extLst>
          </p:cNvPr>
          <p:cNvSpPr txBox="1">
            <a:spLocks/>
          </p:cNvSpPr>
          <p:nvPr/>
        </p:nvSpPr>
        <p:spPr bwMode="auto">
          <a:xfrm>
            <a:off x="475503" y="5870389"/>
            <a:ext cx="5237731" cy="89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Atelier de l'ONUSIDA sur les estimations du VIH et l'identification des inégalités</a:t>
            </a:r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Arial"/>
              </a:rPr>
            </a:b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dans la région du Moyen-Orient et de l'Afrique du Nord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  <a:p>
            <a:pPr marL="0" marR="0" lvl="0" indent="0" algn="l" defTabSz="457200" rtl="0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rPr>
              <a:t>Le Caire, 19-23 février 2023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/>
              <a:cs typeface="Arial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panose="020B0600070205080204" pitchFamily="34" charset="-128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F009A-B018-D225-0624-B15477EF5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 de sexe et d'âge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A2B33-6834-31A8-C464-7D252D880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1600200"/>
            <a:ext cx="5394960" cy="4525963"/>
          </a:xfrm>
        </p:spPr>
        <p:txBody>
          <a:bodyPr/>
          <a:lstStyle/>
          <a:p>
            <a:r>
              <a:rPr lang="en-US" sz="2000" dirty="0"/>
              <a:t>L'AEM, le CSAVR et l'EPP donnent à l'AIM une tendance globale de l'incidence chez l'adulte qui regroupe le sexe et l'âge (15-49 ou 15+).</a:t>
            </a:r>
          </a:p>
          <a:p>
            <a:r>
              <a:rPr lang="en-US" sz="2000" dirty="0"/>
              <a:t>Spectrum utilise des ratios de taux d'incidence (IRR) pour désagréger les taux d'incidence.</a:t>
            </a:r>
          </a:p>
          <a:p>
            <a:r>
              <a:rPr lang="en-US" sz="2000" dirty="0"/>
              <a:t>L'éditeur de schéma sexe/âge est utilisé pour spécifier ces ratios de taux d'incidence</a:t>
            </a:r>
          </a:p>
          <a:p>
            <a:r>
              <a:rPr lang="en-US" sz="2000" b="1" dirty="0"/>
              <a:t>Options</a:t>
            </a:r>
          </a:p>
          <a:p>
            <a:pPr lvl="1"/>
            <a:r>
              <a:rPr lang="en-US" sz="2000" b="1" dirty="0"/>
              <a:t>CSAVR </a:t>
            </a:r>
            <a:r>
              <a:rPr lang="en-US" sz="2000" dirty="0"/>
              <a:t>: peut adapter les IRR aux données de surveillance des cas et/ou d'enregistrement de l'état civil</a:t>
            </a:r>
          </a:p>
          <a:p>
            <a:pPr lvl="1"/>
            <a:r>
              <a:rPr lang="en-US" sz="2000" b="1" dirty="0"/>
              <a:t>Autres modèles d'incidence </a:t>
            </a:r>
            <a:r>
              <a:rPr lang="en-US" sz="2000" dirty="0"/>
              <a:t>:</a:t>
            </a:r>
          </a:p>
          <a:p>
            <a:pPr lvl="2"/>
            <a:r>
              <a:rPr lang="en-US" dirty="0"/>
              <a:t>Adaptation à l'ART en fonction de l'âge</a:t>
            </a:r>
          </a:p>
          <a:p>
            <a:pPr lvl="2"/>
            <a:r>
              <a:rPr lang="en-US" dirty="0"/>
              <a:t>Utiliser un modèle épidémique par défaut</a:t>
            </a: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69B349-E39B-E52A-7B5A-961CD6D5C04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184392" y="1600200"/>
            <a:ext cx="5394960" cy="333684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643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02E3F1A2-6585-13FA-B4D5-FF6591A7EC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032" b="48642"/>
          <a:stretch/>
        </p:blipFill>
        <p:spPr>
          <a:xfrm>
            <a:off x="5613821" y="2857452"/>
            <a:ext cx="6151088" cy="32971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1AECEB-5861-21FE-D664-BCDD7DEB9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Mise à jour du schéma sexe/âge</a:t>
            </a:r>
            <a:br>
              <a:rPr lang="en-US" dirty="0"/>
            </a:br>
            <a:r>
              <a:rPr lang="en-US" sz="3200" dirty="0">
                <a:solidFill>
                  <a:srgbClr val="C00000"/>
                </a:solidFill>
              </a:rPr>
              <a:t>Cas 1 : CSAVR utilisé pour estimer l'incidence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AE65E2-1E32-EA78-B183-48C0258582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1605" b="31402"/>
          <a:stretch/>
        </p:blipFill>
        <p:spPr>
          <a:xfrm>
            <a:off x="703868" y="1646935"/>
            <a:ext cx="1972830" cy="46587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6DD7F36-FA55-EE57-7D7C-7CFC99E5E7DC}"/>
              </a:ext>
            </a:extLst>
          </p:cNvPr>
          <p:cNvSpPr/>
          <p:nvPr/>
        </p:nvSpPr>
        <p:spPr>
          <a:xfrm>
            <a:off x="775883" y="4506014"/>
            <a:ext cx="1828800" cy="65987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9CADB05-ED89-8334-7827-911BFF7BB123}"/>
              </a:ext>
            </a:extLst>
          </p:cNvPr>
          <p:cNvSpPr/>
          <p:nvPr/>
        </p:nvSpPr>
        <p:spPr>
          <a:xfrm>
            <a:off x="1097710" y="2762434"/>
            <a:ext cx="4407543" cy="1462923"/>
          </a:xfrm>
          <a:prstGeom prst="round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 les données de surveillance des cas et/ou d'enregistrement de l'état civil sont ventilées par sexe ou par âge, CSAVR peut estimer la répartition par sexe/âge pour vous...</a:t>
            </a: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2A7A4922-C07D-5E82-0AE8-D8FBDD823A8B}"/>
              </a:ext>
            </a:extLst>
          </p:cNvPr>
          <p:cNvSpPr/>
          <p:nvPr/>
        </p:nvSpPr>
        <p:spPr>
          <a:xfrm>
            <a:off x="1534741" y="4251776"/>
            <a:ext cx="311084" cy="23774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A8E23F2-9E3F-AE1E-A178-73C42EA51D23}"/>
              </a:ext>
            </a:extLst>
          </p:cNvPr>
          <p:cNvSpPr/>
          <p:nvPr/>
        </p:nvSpPr>
        <p:spPr>
          <a:xfrm>
            <a:off x="4782948" y="4434428"/>
            <a:ext cx="5251628" cy="825729"/>
          </a:xfrm>
          <a:prstGeom prst="round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Une fois de retour dans l'AIM, choisissez "Modèle de CSAVR" dans le formulaire de modèle de sexe/âge.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7825D91E-40B9-E4F7-3FF9-F8FB62FE245B}"/>
              </a:ext>
            </a:extLst>
          </p:cNvPr>
          <p:cNvSpPr/>
          <p:nvPr/>
        </p:nvSpPr>
        <p:spPr>
          <a:xfrm flipV="1">
            <a:off x="8964634" y="3578307"/>
            <a:ext cx="311084" cy="83210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4F2561D-7C77-C26B-756E-FD66B6D5657C}"/>
              </a:ext>
            </a:extLst>
          </p:cNvPr>
          <p:cNvSpPr/>
          <p:nvPr/>
        </p:nvSpPr>
        <p:spPr>
          <a:xfrm>
            <a:off x="8205776" y="3291840"/>
            <a:ext cx="1828800" cy="2743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3729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F9A3CCF-C30F-CE65-4BC6-B1B122B1C50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573088" y="2845412"/>
            <a:ext cx="5680709" cy="38519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61AECEB-5861-21FE-D664-BCDD7DEB9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Mise à jour du modèle sexe/âge</a:t>
            </a:r>
            <a:br>
              <a:rPr lang="en-US" dirty="0"/>
            </a:br>
            <a:r>
              <a:rPr lang="en-US" sz="3200" dirty="0">
                <a:solidFill>
                  <a:srgbClr val="C00000"/>
                </a:solidFill>
              </a:rPr>
              <a:t>Cas 2 : Ajustement aux données ART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44CE198-AE15-9DF8-4777-FFBBE5B5B4B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2999" b="49872"/>
          <a:stretch/>
        </p:blipFill>
        <p:spPr>
          <a:xfrm>
            <a:off x="429492" y="1739731"/>
            <a:ext cx="4877114" cy="29484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6E862BD-1A9A-345A-8088-E4E574582F45}"/>
              </a:ext>
            </a:extLst>
          </p:cNvPr>
          <p:cNvSpPr/>
          <p:nvPr/>
        </p:nvSpPr>
        <p:spPr>
          <a:xfrm>
            <a:off x="1294142" y="3711907"/>
            <a:ext cx="4114800" cy="1936418"/>
          </a:xfrm>
          <a:prstGeom prst="round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 vous avez saisi des données de programme sur les personnes sous TAR par âge, celles-ci peuvent être utilisées pour estimer les TRI par âge.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Les données sur les groupes d'âge de 5 ans sont les plus efficaces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Pour les groupes d'âge GAM, examinez attentivement les TRI obtenus !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08C0810-1D6C-64EF-5246-019E3930DDC6}"/>
              </a:ext>
            </a:extLst>
          </p:cNvPr>
          <p:cNvSpPr/>
          <p:nvPr/>
        </p:nvSpPr>
        <p:spPr>
          <a:xfrm>
            <a:off x="7117476" y="3239440"/>
            <a:ext cx="1508760" cy="2743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7C1FCA8-8AE1-60F0-7FCE-85E805ADB03D}"/>
              </a:ext>
            </a:extLst>
          </p:cNvPr>
          <p:cNvSpPr/>
          <p:nvPr/>
        </p:nvSpPr>
        <p:spPr>
          <a:xfrm>
            <a:off x="8682274" y="3239440"/>
            <a:ext cx="841248" cy="2743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E95097A-39E1-1501-D8AC-6EA31CF37975}"/>
              </a:ext>
            </a:extLst>
          </p:cNvPr>
          <p:cNvSpPr/>
          <p:nvPr/>
        </p:nvSpPr>
        <p:spPr>
          <a:xfrm>
            <a:off x="6899103" y="2923379"/>
            <a:ext cx="365760" cy="36576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3B179C3-6724-DFCD-CC06-D759E8CB044C}"/>
              </a:ext>
            </a:extLst>
          </p:cNvPr>
          <p:cNvSpPr/>
          <p:nvPr/>
        </p:nvSpPr>
        <p:spPr>
          <a:xfrm>
            <a:off x="9384152" y="2923379"/>
            <a:ext cx="365760" cy="36576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3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5E72392-DDF8-DA2B-39AD-537EE18797A3}"/>
              </a:ext>
            </a:extLst>
          </p:cNvPr>
          <p:cNvSpPr/>
          <p:nvPr/>
        </p:nvSpPr>
        <p:spPr>
          <a:xfrm>
            <a:off x="8660648" y="4138020"/>
            <a:ext cx="1340602" cy="2743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37A5888-BFB6-A4C6-DC2C-6C17438EDB61}"/>
              </a:ext>
            </a:extLst>
          </p:cNvPr>
          <p:cNvSpPr/>
          <p:nvPr/>
        </p:nvSpPr>
        <p:spPr>
          <a:xfrm>
            <a:off x="8398870" y="3907515"/>
            <a:ext cx="365760" cy="36576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1A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441F268-EE10-5AF7-3A10-2192F75DCCCC}"/>
              </a:ext>
            </a:extLst>
          </p:cNvPr>
          <p:cNvSpPr/>
          <p:nvPr/>
        </p:nvSpPr>
        <p:spPr>
          <a:xfrm>
            <a:off x="8432492" y="6461102"/>
            <a:ext cx="1152144" cy="2743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00809AB-133F-E580-FA79-7AD020081388}"/>
              </a:ext>
            </a:extLst>
          </p:cNvPr>
          <p:cNvSpPr/>
          <p:nvPr/>
        </p:nvSpPr>
        <p:spPr>
          <a:xfrm>
            <a:off x="8182937" y="6184877"/>
            <a:ext cx="365760" cy="36576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1B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E52D95D-9BE0-B852-60E8-5742CA3E1B5A}"/>
              </a:ext>
            </a:extLst>
          </p:cNvPr>
          <p:cNvSpPr/>
          <p:nvPr/>
        </p:nvSpPr>
        <p:spPr>
          <a:xfrm>
            <a:off x="5686829" y="1028381"/>
            <a:ext cx="6041303" cy="1828800"/>
          </a:xfrm>
          <a:prstGeom prst="roundRect">
            <a:avLst/>
          </a:prstGeom>
          <a:solidFill>
            <a:srgbClr val="FFFFCC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Dans le formulaire du modèle sexe/âge :</a:t>
            </a:r>
          </a:p>
          <a:p>
            <a:pPr marL="457200" marR="0" lvl="0" indent="-4572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Fixer les ratios des taux d'incidence par sexe</a:t>
            </a:r>
          </a:p>
          <a:p>
            <a:pPr marL="914400" marR="0" lvl="1" indent="-4572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l'EPP ou de l'AEM</a:t>
            </a:r>
          </a:p>
          <a:p>
            <a:pPr marL="914400" marR="0" lvl="1" indent="-4572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Modèle épidémique par défaut</a:t>
            </a:r>
          </a:p>
          <a:p>
            <a:pPr marL="457200" marR="0" lvl="0" indent="-4572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Sélectionnez "Modèle adapté à la prévalence du VIH ou au traitement antirétroviral".</a:t>
            </a:r>
          </a:p>
          <a:p>
            <a:pPr marL="457200" marR="0" lvl="0" indent="-45720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Cliquez sur "Ajuster les rapports d'incidence" pour ouvrir l'outil d'ajustement.</a:t>
            </a:r>
          </a:p>
        </p:txBody>
      </p:sp>
    </p:spTree>
    <p:extLst>
      <p:ext uri="{BB962C8B-B14F-4D97-AF65-F5344CB8AC3E}">
        <p14:creationId xmlns:p14="http://schemas.microsoft.com/office/powerpoint/2010/main" val="3991337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AECEB-5861-21FE-D664-BCDD7DEB9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Mise à jour du modèle sexe/âge</a:t>
            </a:r>
            <a:br>
              <a:rPr lang="en-US" dirty="0"/>
            </a:br>
            <a:r>
              <a:rPr lang="en-US" sz="3200" dirty="0">
                <a:solidFill>
                  <a:srgbClr val="C00000"/>
                </a:solidFill>
              </a:rPr>
              <a:t>Cas 2 : Ajustement aux données ART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D98D14A-A9BB-576D-AD31-2BA6AE9830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1987" y="1728787"/>
            <a:ext cx="6987540" cy="42595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49B77D1-4B7C-288D-59F2-EB0F33946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1600200"/>
            <a:ext cx="3264027" cy="4525963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800" dirty="0"/>
              <a:t>Source des données : Sélectionner "ART par âge" (peut être présélectionné depuis l'année dernière, ou si aucune autre source de données n'est disponible).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800" dirty="0"/>
              <a:t>Appuyer sur "Ajuster les ratios d'incidence"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800" dirty="0"/>
              <a:t>Lorsque l'ajustement est terminé, appuyez sur "OK" pour accepter l'ajustement.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0CE41EF0-77DD-B5FA-6C2D-BAFF1B15EDB1}"/>
              </a:ext>
            </a:extLst>
          </p:cNvPr>
          <p:cNvSpPr/>
          <p:nvPr/>
        </p:nvSpPr>
        <p:spPr>
          <a:xfrm>
            <a:off x="4481512" y="1993418"/>
            <a:ext cx="1755648" cy="6545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B313E60-55E8-482C-60CE-676191E7963D}"/>
              </a:ext>
            </a:extLst>
          </p:cNvPr>
          <p:cNvSpPr/>
          <p:nvPr/>
        </p:nvSpPr>
        <p:spPr>
          <a:xfrm>
            <a:off x="4139564" y="2137804"/>
            <a:ext cx="365760" cy="36576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6D0883BD-4724-E860-69E5-DDD82D86C652}"/>
              </a:ext>
            </a:extLst>
          </p:cNvPr>
          <p:cNvSpPr/>
          <p:nvPr/>
        </p:nvSpPr>
        <p:spPr>
          <a:xfrm>
            <a:off x="4481512" y="2683764"/>
            <a:ext cx="1128713" cy="256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FBA9567-6A0B-C3D1-771D-727259B976E7}"/>
              </a:ext>
            </a:extLst>
          </p:cNvPr>
          <p:cNvSpPr/>
          <p:nvPr/>
        </p:nvSpPr>
        <p:spPr>
          <a:xfrm>
            <a:off x="4139564" y="2628900"/>
            <a:ext cx="365760" cy="36576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2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7D1CCC5-C6F0-ACC6-6B14-5C8E5D4632DC}"/>
              </a:ext>
            </a:extLst>
          </p:cNvPr>
          <p:cNvSpPr/>
          <p:nvPr/>
        </p:nvSpPr>
        <p:spPr>
          <a:xfrm>
            <a:off x="4481512" y="5702691"/>
            <a:ext cx="777240" cy="2840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9FB2292-B4C1-11AE-48C3-D97752309CBF}"/>
              </a:ext>
            </a:extLst>
          </p:cNvPr>
          <p:cNvSpPr/>
          <p:nvPr/>
        </p:nvSpPr>
        <p:spPr>
          <a:xfrm>
            <a:off x="4139564" y="5661816"/>
            <a:ext cx="365760" cy="36576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0B5516-2BD7-6E5E-F60C-A8EED22468D6}"/>
              </a:ext>
            </a:extLst>
          </p:cNvPr>
          <p:cNvSpPr txBox="1"/>
          <p:nvPr/>
        </p:nvSpPr>
        <p:spPr>
          <a:xfrm>
            <a:off x="679134" y="5297392"/>
            <a:ext cx="35299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15B4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De mauvais ajustements du TRI sont probables si les données relatives à l'ART par âge ne correspondent pas aux chiffres globaux de l'ART !</a:t>
            </a:r>
          </a:p>
        </p:txBody>
      </p:sp>
    </p:spTree>
    <p:extLst>
      <p:ext uri="{BB962C8B-B14F-4D97-AF65-F5344CB8AC3E}">
        <p14:creationId xmlns:p14="http://schemas.microsoft.com/office/powerpoint/2010/main" val="3203640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AECEB-5861-21FE-D664-BCDD7DEB9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Mise à jour du schéma sexe/âge</a:t>
            </a:r>
            <a:br>
              <a:rPr lang="en-US" dirty="0"/>
            </a:br>
            <a:r>
              <a:rPr lang="en-US" sz="3200" dirty="0">
                <a:solidFill>
                  <a:srgbClr val="C00000"/>
                </a:solidFill>
              </a:rPr>
              <a:t>Cas 3 : Modèle épidémique par défaut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A56FC6-9605-C568-FFDC-A23594E920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628" y="1632268"/>
            <a:ext cx="6627495" cy="44938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3482C38-C35E-BF4E-D567-B6C49D7D5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5372" y="1600200"/>
            <a:ext cx="4572000" cy="4525963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800" dirty="0"/>
              <a:t>Le rétablissement des valeurs par défaut permet de revenir à un modèle par défaut basé sur la typologie de l'épidémie.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800" dirty="0"/>
              <a:t>Si vous utilisez l'EPP ou l'AEM, cochez la case "Lire le sex-ratio à partir de l'EPP ou de l'AEM".</a:t>
            </a:r>
          </a:p>
          <a:p>
            <a:pPr>
              <a:spcBef>
                <a:spcPts val="1200"/>
              </a:spcBef>
            </a:pPr>
            <a:r>
              <a:rPr lang="en-US" sz="1800" b="1" dirty="0"/>
              <a:t>En option </a:t>
            </a:r>
            <a:r>
              <a:rPr lang="en-US" sz="1800" dirty="0"/>
              <a:t>: Utiliser "Personnalisé" pour éditer manuellement les TRI par âge si nécessaire.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8F1E81A-6596-609B-D88E-9DC56E0821D9}"/>
              </a:ext>
            </a:extLst>
          </p:cNvPr>
          <p:cNvSpPr/>
          <p:nvPr/>
        </p:nvSpPr>
        <p:spPr>
          <a:xfrm>
            <a:off x="3790848" y="5861358"/>
            <a:ext cx="1325901" cy="27453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C0168BC-A750-C015-071B-438C76176F2F}"/>
              </a:ext>
            </a:extLst>
          </p:cNvPr>
          <p:cNvSpPr/>
          <p:nvPr/>
        </p:nvSpPr>
        <p:spPr>
          <a:xfrm>
            <a:off x="3556344" y="5632864"/>
            <a:ext cx="365760" cy="36576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1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812860A-7F50-40BA-C90F-83E52CB7EB23}"/>
              </a:ext>
            </a:extLst>
          </p:cNvPr>
          <p:cNvSpPr/>
          <p:nvPr/>
        </p:nvSpPr>
        <p:spPr>
          <a:xfrm>
            <a:off x="4032238" y="3166259"/>
            <a:ext cx="1531983" cy="27453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592ABBA-0379-E821-DAC5-6394144FE947}"/>
              </a:ext>
            </a:extLst>
          </p:cNvPr>
          <p:cNvSpPr/>
          <p:nvPr/>
        </p:nvSpPr>
        <p:spPr>
          <a:xfrm>
            <a:off x="3797734" y="2937765"/>
            <a:ext cx="365760" cy="365760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(Body)"/>
                <a:ea typeface="+mn-ea"/>
                <a:cs typeface="+mn-cs"/>
              </a:rPr>
              <a:t>2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5FAC4B7-7213-906B-477B-05108D619DB1}"/>
              </a:ext>
            </a:extLst>
          </p:cNvPr>
          <p:cNvSpPr/>
          <p:nvPr/>
        </p:nvSpPr>
        <p:spPr>
          <a:xfrm>
            <a:off x="429856" y="2692416"/>
            <a:ext cx="620731" cy="27453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9291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F009A-B018-D225-0624-B15477EF5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506" y="274638"/>
            <a:ext cx="11251894" cy="1190605"/>
          </a:xfrm>
        </p:spPr>
        <p:txBody>
          <a:bodyPr/>
          <a:lstStyle/>
          <a:p>
            <a:r>
              <a:rPr lang="en-US" dirty="0"/>
              <a:t>Comment le profil d'âge de Spectrum influe-t-il sur les résultats des indicateurs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A2B33-6834-31A8-C464-7D252D880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675" y="1716661"/>
            <a:ext cx="11141726" cy="4866701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Chez les femmes, le schéma d'incidence et de prévalence par âge influence la prévalence chez les femmes enceintes, compte tenu de la fécondité par âge.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Si Spectrum a une distribution des âges trop ancienne (par exemple), il a tendance à sous-estimer la prévalence des femmes enceintes, et donc à surestimer la PTME et la couverture ART pédiatrique. 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/>
              <a:t>L'installation du </a:t>
            </a:r>
            <a:r>
              <a:rPr lang="en-US" sz="2000" dirty="0"/>
              <a:t>correcteur local de fertilité permettrait de compenser ce phénomène, mais il faudrait alors une valeur élevée, éventuellement supérieure à la valeur généralement acceptée de 2,0. </a:t>
            </a:r>
          </a:p>
        </p:txBody>
      </p:sp>
    </p:spTree>
    <p:extLst>
      <p:ext uri="{BB962C8B-B14F-4D97-AF65-F5344CB8AC3E}">
        <p14:creationId xmlns:p14="http://schemas.microsoft.com/office/powerpoint/2010/main" val="410837211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Custom Design">
  <a:themeElements>
    <a:clrScheme name="UNAIDS Global">
      <a:dk1>
        <a:sysClr val="windowText" lastClr="000000"/>
      </a:dk1>
      <a:lt1>
        <a:sysClr val="window" lastClr="FFFFFF"/>
      </a:lt1>
      <a:dk2>
        <a:srgbClr val="70C8BE"/>
      </a:dk2>
      <a:lt2>
        <a:srgbClr val="B6AEA7"/>
      </a:lt2>
      <a:accent1>
        <a:srgbClr val="70C8BE"/>
      </a:accent1>
      <a:accent2>
        <a:srgbClr val="F15B40"/>
      </a:accent2>
      <a:accent3>
        <a:srgbClr val="00A99A"/>
      </a:accent3>
      <a:accent4>
        <a:srgbClr val="78BCC1"/>
      </a:accent4>
      <a:accent5>
        <a:srgbClr val="78A7B7"/>
      </a:accent5>
      <a:accent6>
        <a:srgbClr val="CDC88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3E641F549574BB805BD9C73365D4F" ma:contentTypeVersion="17" ma:contentTypeDescription="Create a new document." ma:contentTypeScope="" ma:versionID="8482625136bccad5fea5e68a871e4699">
  <xsd:schema xmlns:xsd="http://www.w3.org/2001/XMLSchema" xmlns:xs="http://www.w3.org/2001/XMLSchema" xmlns:p="http://schemas.microsoft.com/office/2006/metadata/properties" xmlns:ns2="288ef829-98c5-46d1-83dc-c2ef7c814da2" xmlns:ns3="2ddeef39-65d3-4660-94f2-f063f949c57e" targetNamespace="http://schemas.microsoft.com/office/2006/metadata/properties" ma:root="true" ma:fieldsID="99cee5fdab9c537e456a0b77a5796a97" ns2:_="" ns3:_="">
    <xsd:import namespace="288ef829-98c5-46d1-83dc-c2ef7c814da2"/>
    <xsd:import namespace="2ddeef39-65d3-4660-94f2-f063f949c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8ef829-98c5-46d1-83dc-c2ef7c814d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008808e-a4ff-498b-8b44-8869f1dca9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deef39-65d3-4660-94f2-f063f949c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1142ec6-8224-48c2-babf-013e8b339833}" ma:internalName="TaxCatchAll" ma:showField="CatchAllData" ma:web="2ddeef39-65d3-4660-94f2-f063f949c5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ddeef39-65d3-4660-94f2-f063f949c57e">
      <UserInfo>
        <DisplayName>ZOHRABYAN, Lev</DisplayName>
        <AccountId>233</AccountId>
        <AccountType/>
      </UserInfo>
    </SharedWithUsers>
    <_Flow_SignoffStatus xmlns="288ef829-98c5-46d1-83dc-c2ef7c814da2" xsi:nil="true"/>
    <TaxCatchAll xmlns="2ddeef39-65d3-4660-94f2-f063f949c57e" xsi:nil="true"/>
    <lcf76f155ced4ddcb4097134ff3c332f xmlns="288ef829-98c5-46d1-83dc-c2ef7c814da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36F7467-662D-461B-9030-CF93BAC5E6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8ef829-98c5-46d1-83dc-c2ef7c814da2"/>
    <ds:schemaRef ds:uri="2ddeef39-65d3-4660-94f2-f063f949c5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6CEE62F-8AF5-4565-9DF1-763B763B4B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D83E9A-A02A-4701-9475-20A453AAB260}">
  <ds:schemaRefs>
    <ds:schemaRef ds:uri="http://purl.org/dc/elements/1.1/"/>
    <ds:schemaRef ds:uri="http://schemas.microsoft.com/office/2006/metadata/properties"/>
    <ds:schemaRef ds:uri="288ef829-98c5-46d1-83dc-c2ef7c814da2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ddeef39-65d3-4660-94f2-f063f949c57e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17</TotalTime>
  <Words>652</Words>
  <Application>Microsoft Office PowerPoint</Application>
  <PresentationFormat>Widescreen</PresentationFormat>
  <Paragraphs>53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(Body)</vt:lpstr>
      <vt:lpstr>Custom Design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PowerPoint Presentation</vt:lpstr>
      <vt:lpstr>Profil de sexe et d'âge</vt:lpstr>
      <vt:lpstr>Mise à jour du schéma sexe/âge Cas 1 : CSAVR utilisé pour estimer l'incidence</vt:lpstr>
      <vt:lpstr>Mise à jour du modèle sexe/âge Cas 2 : Ajustement aux données ART</vt:lpstr>
      <vt:lpstr>Mise à jour du modèle sexe/âge Cas 2 : Ajustement aux données ART</vt:lpstr>
      <vt:lpstr>Mise à jour du schéma sexe/âge Cas 3 : Modèle épidémique par défaut</vt:lpstr>
      <vt:lpstr>Comment le profil d'âge de Spectrum influe-t-il sur les résultats des indicateurs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MAHY, Mary</dc:creator>
  <cp:keywords>, docId:87017A813AE9DDDC4B3B6183A94FE8C9</cp:keywords>
  <cp:lastModifiedBy>RWODZI, Desire Tarwireyi</cp:lastModifiedBy>
  <cp:revision>179</cp:revision>
  <dcterms:created xsi:type="dcterms:W3CDTF">2020-10-27T09:55:01Z</dcterms:created>
  <dcterms:modified xsi:type="dcterms:W3CDTF">2023-11-10T10:20:52Z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0x0101006893E641F549574BB805BD9C73365D4F</vt:lpwstr>
  </property>
  <property fmtid="{D5CDD505-2E9C-101B-9397-08002B2CF9AE}" pid="3" name="MediaServiceImageTags">
    <vt:lpwstr/>
  </property>
</Properties>
</file>