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7" r:id="rId3"/>
    <p:sldMasterId id="2147483793" r:id="rId4"/>
    <p:sldMasterId id="2147483826" r:id="rId5"/>
    <p:sldMasterId id="2147483828" r:id="rId6"/>
  </p:sldMasterIdLst>
  <p:notesMasterIdLst>
    <p:notesMasterId r:id="rId14"/>
  </p:notesMasterIdLst>
  <p:sldIdLst>
    <p:sldId id="261" r:id="rId7"/>
    <p:sldId id="489" r:id="rId8"/>
    <p:sldId id="490" r:id="rId9"/>
    <p:sldId id="492" r:id="rId10"/>
    <p:sldId id="493" r:id="rId11"/>
    <p:sldId id="494" r:id="rId12"/>
    <p:sldId id="496" r:id="rId1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orient="horz" pos="4075">
          <p15:clr>
            <a:srgbClr val="A4A3A4"/>
          </p15:clr>
        </p15:guide>
        <p15:guide id="4" pos="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FFCC"/>
    <a:srgbClr val="CCECFF"/>
    <a:srgbClr val="63CDF6"/>
    <a:srgbClr val="70C8BE"/>
    <a:srgbClr val="89C443"/>
    <a:srgbClr val="02AEF0"/>
    <a:srgbClr val="0092D2"/>
    <a:srgbClr val="0092CF"/>
    <a:srgbClr val="E27222"/>
    <a:srgbClr val="6FB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87" autoAdjust="0"/>
  </p:normalViewPr>
  <p:slideViewPr>
    <p:cSldViewPr snapToGrid="0" snapToObjects="1" showGuides="1">
      <p:cViewPr varScale="1">
        <p:scale>
          <a:sx n="58" d="100"/>
          <a:sy n="58" d="100"/>
        </p:scale>
        <p:origin x="896" y="36"/>
      </p:cViewPr>
      <p:guideLst>
        <p:guide orient="horz" pos="2161"/>
        <p:guide orient="horz" pos="4075"/>
        <p:guide pos="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3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RENROMP, Eline Louise" userId="a44abeb2-aa4e-4d35-a6f5-0d25c352ba16" providerId="ADAL" clId="{3BB14772-813D-4452-904D-80A86816443D}"/>
    <pc:docChg chg="modSld">
      <pc:chgData name="KORENROMP, Eline Louise" userId="a44abeb2-aa4e-4d35-a6f5-0d25c352ba16" providerId="ADAL" clId="{3BB14772-813D-4452-904D-80A86816443D}" dt="2023-02-16T21:27:44.476" v="46" actId="6549"/>
      <pc:docMkLst>
        <pc:docMk/>
      </pc:docMkLst>
      <pc:sldChg chg="modSp mod">
        <pc:chgData name="KORENROMP, Eline Louise" userId="a44abeb2-aa4e-4d35-a6f5-0d25c352ba16" providerId="ADAL" clId="{3BB14772-813D-4452-904D-80A86816443D}" dt="2023-02-16T21:27:44.476" v="46" actId="6549"/>
        <pc:sldMkLst>
          <pc:docMk/>
          <pc:sldMk cId="0" sldId="261"/>
        </pc:sldMkLst>
        <pc:spChg chg="mod">
          <ac:chgData name="KORENROMP, Eline Louise" userId="a44abeb2-aa4e-4d35-a6f5-0d25c352ba16" providerId="ADAL" clId="{3BB14772-813D-4452-904D-80A86816443D}" dt="2023-02-16T21:27:44.476" v="46" actId="6549"/>
          <ac:spMkLst>
            <pc:docMk/>
            <pc:sldMk cId="0" sldId="261"/>
            <ac:spMk id="6149" creationId="{5AC8760F-9D28-D4E0-49DA-53AA1EECE2B2}"/>
          </ac:spMkLst>
        </pc:spChg>
      </pc:sldChg>
    </pc:docChg>
  </pc:docChgLst>
  <pc:docChgLst>
    <pc:chgData name="FRESCURA, Luisa" userId="S::frescural@unaids.org::e95ea8f8-6362-4a5d-b45d-96fe641185ff" providerId="AD" clId="Web-{1ED425ED-4A83-D8E5-0E5F-83B01B75997A}"/>
    <pc:docChg chg="modSld">
      <pc:chgData name="FRESCURA, Luisa" userId="S::frescural@unaids.org::e95ea8f8-6362-4a5d-b45d-96fe641185ff" providerId="AD" clId="Web-{1ED425ED-4A83-D8E5-0E5F-83B01B75997A}" dt="2023-02-13T16:19:09.127" v="2" actId="1076"/>
      <pc:docMkLst>
        <pc:docMk/>
      </pc:docMkLst>
      <pc:sldChg chg="modSp">
        <pc:chgData name="FRESCURA, Luisa" userId="S::frescural@unaids.org::e95ea8f8-6362-4a5d-b45d-96fe641185ff" providerId="AD" clId="Web-{1ED425ED-4A83-D8E5-0E5F-83B01B75997A}" dt="2023-02-13T16:19:09.127" v="2" actId="1076"/>
        <pc:sldMkLst>
          <pc:docMk/>
          <pc:sldMk cId="0" sldId="261"/>
        </pc:sldMkLst>
        <pc:spChg chg="mod">
          <ac:chgData name="FRESCURA, Luisa" userId="S::frescural@unaids.org::e95ea8f8-6362-4a5d-b45d-96fe641185ff" providerId="AD" clId="Web-{1ED425ED-4A83-D8E5-0E5F-83B01B75997A}" dt="2023-02-13T16:19:09.127" v="2" actId="1076"/>
          <ac:spMkLst>
            <pc:docMk/>
            <pc:sldMk cId="0" sldId="261"/>
            <ac:spMk id="6150" creationId="{8738A2A9-4E6E-4F02-60ED-35B7DE648922}"/>
          </ac:spMkLst>
        </pc:spChg>
      </pc:sldChg>
    </pc:docChg>
  </pc:docChgLst>
  <pc:docChgLst>
    <pc:chgData name="FRESCURA, Luisa" userId="S::frescural@unaids.org::e95ea8f8-6362-4a5d-b45d-96fe641185ff" providerId="AD" clId="Web-{511C464E-7243-0976-33FB-4599315A47B3}"/>
    <pc:docChg chg="modSld">
      <pc:chgData name="FRESCURA, Luisa" userId="S::frescural@unaids.org::e95ea8f8-6362-4a5d-b45d-96fe641185ff" providerId="AD" clId="Web-{511C464E-7243-0976-33FB-4599315A47B3}" dt="2023-02-13T15:55:53.048" v="9" actId="20577"/>
      <pc:docMkLst>
        <pc:docMk/>
      </pc:docMkLst>
      <pc:sldChg chg="modSp">
        <pc:chgData name="FRESCURA, Luisa" userId="S::frescural@unaids.org::e95ea8f8-6362-4a5d-b45d-96fe641185ff" providerId="AD" clId="Web-{511C464E-7243-0976-33FB-4599315A47B3}" dt="2023-02-13T15:55:53.048" v="9" actId="20577"/>
        <pc:sldMkLst>
          <pc:docMk/>
          <pc:sldMk cId="0" sldId="261"/>
        </pc:sldMkLst>
        <pc:spChg chg="mod">
          <ac:chgData name="FRESCURA, Luisa" userId="S::frescural@unaids.org::e95ea8f8-6362-4a5d-b45d-96fe641185ff" providerId="AD" clId="Web-{511C464E-7243-0976-33FB-4599315A47B3}" dt="2023-02-13T15:55:53.048" v="9" actId="20577"/>
          <ac:spMkLst>
            <pc:docMk/>
            <pc:sldMk cId="0" sldId="261"/>
            <ac:spMk id="6149" creationId="{5AC8760F-9D28-D4E0-49DA-53AA1EECE2B2}"/>
          </ac:spMkLst>
        </pc:spChg>
        <pc:spChg chg="mod">
          <ac:chgData name="FRESCURA, Luisa" userId="S::frescural@unaids.org::e95ea8f8-6362-4a5d-b45d-96fe641185ff" providerId="AD" clId="Web-{511C464E-7243-0976-33FB-4599315A47B3}" dt="2023-02-13T15:55:19.219" v="5" actId="1076"/>
          <ac:spMkLst>
            <pc:docMk/>
            <pc:sldMk cId="0" sldId="261"/>
            <ac:spMk id="6150" creationId="{8738A2A9-4E6E-4F02-60ED-35B7DE64892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48DD2-8BE9-4FCE-AD42-58EE198D6C87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20617-EDB4-4A2C-8E78-C191A3D3B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66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GAM age groups aggregate ages 25-49 and 50+, which discards most of the information available in the ART by age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20617-EDB4-4A2C-8E78-C191A3D3B8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07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20617-EDB4-4A2C-8E78-C191A3D3B8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19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78749-8CE8-2A2E-B1CA-8CC47E1BD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BF61B5-1D23-1288-2D9C-2902A2DE7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C99AC-4ED8-6D46-5C36-B187BDC3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595CB1-17EC-4B57-9AEB-39E2D0C9A9CE}" type="datetimeFigureOut">
              <a:rPr lang="en-US"/>
              <a:pPr>
                <a:defRPr/>
              </a:pPr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4D134-4517-C8BD-5ED8-159B0E58C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E93AA-2C4C-88CC-50C0-EE136F782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1C314-A97A-4E1C-AC20-70EBAAB75D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22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A4EC07-70EF-A364-EB2D-4CFCF99803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9CA24-7586-DF39-6F6F-B39C5D782DA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264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426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535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7000A48-B11F-D2D0-C41F-79083D4F13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C0BB814-E95D-B987-483A-5D2B3E46B2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5B18D-7536-03BC-A6A7-38CFE82B9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4595CB1-17EC-4B57-9AEB-39E2D0C9A9CE}" type="datetimeFigureOut">
              <a:rPr lang="en-US"/>
              <a:pPr>
                <a:defRPr/>
              </a:pPr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E1E6D-A47D-9616-5F12-36CE047E1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01F93-5450-E8D2-0374-037CAFC85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1F1C314-A97A-4E1C-AC20-70EBAAB75D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 descr="A drawing of a person&#10;&#10;Description automatically generated">
            <a:extLst>
              <a:ext uri="{FF2B5EF4-FFF2-40B4-BE49-F238E27FC236}">
                <a16:creationId xmlns:a16="http://schemas.microsoft.com/office/drawing/2014/main" id="{FC06606E-8542-5298-54AB-615D686704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2CC27C-D1B2-EB15-4ED4-97FC813530A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F3D5F-4B83-4310-82EC-068B8059EC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3B3A8714-1E2B-0259-B55B-37F51725EC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0421AF6-CEC7-1EB0-563F-AB3B1037D490}"/>
              </a:ext>
            </a:extLst>
          </p:cNvPr>
          <p:cNvSpPr/>
          <p:nvPr userDrawn="1"/>
        </p:nvSpPr>
        <p:spPr>
          <a:xfrm>
            <a:off x="-1" y="0"/>
            <a:ext cx="963101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CH" dirty="0"/>
              <a:t>                              </a:t>
            </a:r>
            <a:endParaRPr lang="en-US" dirty="0"/>
          </a:p>
        </p:txBody>
      </p:sp>
      <p:pic>
        <p:nvPicPr>
          <p:cNvPr id="2" name="Picture 1" descr="A drawing of a person&#10;&#10;Description automatically generated">
            <a:extLst>
              <a:ext uri="{FF2B5EF4-FFF2-40B4-BE49-F238E27FC236}">
                <a16:creationId xmlns:a16="http://schemas.microsoft.com/office/drawing/2014/main" id="{680F2A20-C225-38A4-8DF3-7FBAC916E2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BCD4D7-2F03-42C8-C8EC-C76717F17F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B1A8ED45-CF1F-4761-1257-908B2280C255}"/>
              </a:ext>
            </a:extLst>
          </p:cNvPr>
          <p:cNvSpPr txBox="1">
            <a:spLocks/>
          </p:cNvSpPr>
          <p:nvPr/>
        </p:nvSpPr>
        <p:spPr bwMode="auto">
          <a:xfrm>
            <a:off x="565149" y="1628775"/>
            <a:ext cx="8382907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3600" b="1" dirty="0">
                <a:solidFill>
                  <a:schemeClr val="bg1"/>
                </a:solidFill>
                <a:cs typeface="Arial" panose="020B0604020202020204" pitchFamily="34" charset="0"/>
              </a:rPr>
              <a:t>Estimating Incidence by Age and Sex</a:t>
            </a:r>
          </a:p>
        </p:txBody>
      </p:sp>
      <p:sp>
        <p:nvSpPr>
          <p:cNvPr id="6149" name="Text Placeholder 6">
            <a:extLst>
              <a:ext uri="{FF2B5EF4-FFF2-40B4-BE49-F238E27FC236}">
                <a16:creationId xmlns:a16="http://schemas.microsoft.com/office/drawing/2014/main" id="{5AC8760F-9D28-D4E0-49DA-53AA1EECE2B2}"/>
              </a:ext>
            </a:extLst>
          </p:cNvPr>
          <p:cNvSpPr txBox="1">
            <a:spLocks/>
          </p:cNvSpPr>
          <p:nvPr/>
        </p:nvSpPr>
        <p:spPr bwMode="auto">
          <a:xfrm>
            <a:off x="571500" y="4468732"/>
            <a:ext cx="301625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14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Guy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Mahiané</a:t>
            </a:r>
            <a:r>
              <a:rPr lang="en-US" sz="14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 (</a:t>
            </a:r>
            <a:r>
              <a:rPr lang="en-US" sz="1400" b="1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Avenir Health)</a:t>
            </a:r>
            <a:endParaRPr lang="en-US" sz="1400" dirty="0">
              <a:solidFill>
                <a:schemeClr val="bg1"/>
              </a:solidFill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6150" name="Text Placeholder 6">
            <a:extLst>
              <a:ext uri="{FF2B5EF4-FFF2-40B4-BE49-F238E27FC236}">
                <a16:creationId xmlns:a16="http://schemas.microsoft.com/office/drawing/2014/main" id="{8738A2A9-4E6E-4F02-60ED-35B7DE648922}"/>
              </a:ext>
            </a:extLst>
          </p:cNvPr>
          <p:cNvSpPr txBox="1">
            <a:spLocks/>
          </p:cNvSpPr>
          <p:nvPr/>
        </p:nvSpPr>
        <p:spPr bwMode="auto">
          <a:xfrm>
            <a:off x="475503" y="5870389"/>
            <a:ext cx="5237731" cy="89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1200" b="1" i="0" u="none" strike="noStrike" dirty="0">
                <a:solidFill>
                  <a:schemeClr val="bg1"/>
                </a:solidFill>
                <a:effectLst/>
                <a:latin typeface="Arial"/>
                <a:ea typeface="ＭＳ Ｐゴシック"/>
                <a:cs typeface="Arial"/>
              </a:rPr>
              <a:t>UNAIDS</a:t>
            </a:r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 workshop on </a:t>
            </a:r>
            <a:r>
              <a:rPr lang="en-US" sz="1200" b="1" i="0" u="none" strike="noStrike" dirty="0">
                <a:solidFill>
                  <a:schemeClr val="bg1"/>
                </a:solidFill>
                <a:effectLst/>
                <a:latin typeface="Arial"/>
                <a:ea typeface="ＭＳ Ｐゴシック"/>
                <a:cs typeface="Arial"/>
              </a:rPr>
              <a:t>HIV Estimates and</a:t>
            </a:r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 </a:t>
            </a:r>
            <a:r>
              <a:rPr lang="en-US" sz="1200" b="1" i="0" u="none" strike="noStrike" dirty="0">
                <a:solidFill>
                  <a:schemeClr val="bg1"/>
                </a:solidFill>
                <a:effectLst/>
                <a:latin typeface="Arial"/>
                <a:ea typeface="ＭＳ Ｐゴシック"/>
                <a:cs typeface="Arial"/>
              </a:rPr>
              <a:t>Identifying Inequalities</a:t>
            </a:r>
            <a:br>
              <a:rPr lang="en-US" sz="1200" b="1" dirty="0">
                <a:latin typeface="Arial"/>
                <a:cs typeface="Arial"/>
              </a:rPr>
            </a:br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in the Middle-East and North Africa region </a:t>
            </a:r>
            <a:endParaRPr lang="en-US" sz="1200" dirty="0">
              <a:solidFill>
                <a:schemeClr val="bg1"/>
              </a:solidFill>
              <a:latin typeface="Arial"/>
              <a:ea typeface="ＭＳ Ｐゴシック"/>
              <a:cs typeface="Arial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Cairo, 19-23 February 2023</a:t>
            </a:r>
            <a:endParaRPr lang="en-US" sz="1200" dirty="0">
              <a:solidFill>
                <a:schemeClr val="bg1"/>
              </a:solidFill>
              <a:latin typeface="Arial"/>
              <a:ea typeface="ＭＳ Ｐゴシック"/>
              <a:cs typeface="Arial"/>
            </a:endParaRPr>
          </a:p>
          <a:p>
            <a:pPr algn="l"/>
            <a:endParaRPr lang="en-US" sz="1200" b="0" i="0" dirty="0">
              <a:effectLst/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F009A-B018-D225-0624-B15477EF5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Sex/age pattern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A2B33-6834-31A8-C464-7D252D88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1600200"/>
            <a:ext cx="5394960" cy="4525963"/>
          </a:xfrm>
        </p:spPr>
        <p:txBody>
          <a:bodyPr/>
          <a:lstStyle/>
          <a:p>
            <a:r>
              <a:rPr lang="en-US" sz="2000" dirty="0"/>
              <a:t>AEM, CSAVR, and EPP give AIM an overall adult incidence trend that aggregates sex and age (15-49 or 15+)</a:t>
            </a:r>
          </a:p>
          <a:p>
            <a:r>
              <a:rPr lang="en-US" sz="2000" dirty="0"/>
              <a:t>Spectrum uses incidence rate ratios (IRRs) to disaggregate incidence</a:t>
            </a:r>
          </a:p>
          <a:p>
            <a:r>
              <a:rPr lang="en-US" sz="2000" dirty="0"/>
              <a:t>The sex/age pattern editor is used to specify these incidence rate ratios</a:t>
            </a:r>
          </a:p>
          <a:p>
            <a:r>
              <a:rPr lang="en-US" sz="2000" b="1" dirty="0"/>
              <a:t>Options</a:t>
            </a:r>
          </a:p>
          <a:p>
            <a:pPr lvl="1"/>
            <a:r>
              <a:rPr lang="en-US" sz="2000" b="1" dirty="0"/>
              <a:t>CSAVR</a:t>
            </a:r>
            <a:r>
              <a:rPr lang="en-US" sz="2000" dirty="0"/>
              <a:t>: can fit IRRs to case surveillance and/or vital registration data</a:t>
            </a:r>
          </a:p>
          <a:p>
            <a:pPr lvl="1"/>
            <a:r>
              <a:rPr lang="en-US" sz="2000" b="1" dirty="0"/>
              <a:t>Other incidence models</a:t>
            </a:r>
            <a:r>
              <a:rPr lang="en-US" sz="2000" dirty="0"/>
              <a:t>:</a:t>
            </a:r>
          </a:p>
          <a:p>
            <a:pPr lvl="2"/>
            <a:r>
              <a:rPr lang="en-US" dirty="0"/>
              <a:t>Fit to ART by age data</a:t>
            </a:r>
          </a:p>
          <a:p>
            <a:pPr lvl="2"/>
            <a:r>
              <a:rPr lang="en-US" dirty="0"/>
              <a:t>Use a default epidemic pattern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69B349-E39B-E52A-7B5A-961CD6D5C04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184392" y="1600200"/>
            <a:ext cx="5394960" cy="33368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43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02E3F1A2-6585-13FA-B4D5-FF6591A7EC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032" b="48642"/>
          <a:stretch/>
        </p:blipFill>
        <p:spPr>
          <a:xfrm>
            <a:off x="5613821" y="2857452"/>
            <a:ext cx="6151088" cy="32971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1AECEB-5861-21FE-D664-BCDD7DEB9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the sex/age pattern</a:t>
            </a:r>
            <a:br>
              <a:rPr lang="en-US" dirty="0"/>
            </a:br>
            <a:r>
              <a:rPr lang="en-US" sz="3200" dirty="0">
                <a:solidFill>
                  <a:srgbClr val="C00000"/>
                </a:solidFill>
              </a:rPr>
              <a:t>Case 1: CSAVR used to estimate incidence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AE65E2-1E32-EA78-B183-48C0258582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1605" b="31402"/>
          <a:stretch/>
        </p:blipFill>
        <p:spPr>
          <a:xfrm>
            <a:off x="703868" y="1646935"/>
            <a:ext cx="1972830" cy="46587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6DD7F36-FA55-EE57-7D7C-7CFC99E5E7DC}"/>
              </a:ext>
            </a:extLst>
          </p:cNvPr>
          <p:cNvSpPr/>
          <p:nvPr/>
        </p:nvSpPr>
        <p:spPr>
          <a:xfrm>
            <a:off x="775883" y="4506014"/>
            <a:ext cx="1828800" cy="65987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9CADB05-ED89-8334-7827-911BFF7BB123}"/>
              </a:ext>
            </a:extLst>
          </p:cNvPr>
          <p:cNvSpPr/>
          <p:nvPr/>
        </p:nvSpPr>
        <p:spPr>
          <a:xfrm>
            <a:off x="1097710" y="2762434"/>
            <a:ext cx="4407543" cy="1462923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If case surveillance and/or vital registration data are disaggregated by sex or age, then CSAVR can estimate the sex/age pattern for you…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2A7A4922-C07D-5E82-0AE8-D8FBDD823A8B}"/>
              </a:ext>
            </a:extLst>
          </p:cNvPr>
          <p:cNvSpPr/>
          <p:nvPr/>
        </p:nvSpPr>
        <p:spPr>
          <a:xfrm>
            <a:off x="1534741" y="4251776"/>
            <a:ext cx="311084" cy="23774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A8E23F2-9E3F-AE1E-A178-73C42EA51D23}"/>
              </a:ext>
            </a:extLst>
          </p:cNvPr>
          <p:cNvSpPr/>
          <p:nvPr/>
        </p:nvSpPr>
        <p:spPr>
          <a:xfrm>
            <a:off x="4782948" y="4434428"/>
            <a:ext cx="5251628" cy="825729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Once back in AIM, choose “Pattern from CSAVR” in the sex/age pattern form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7825D91E-40B9-E4F7-3FF9-F8FB62FE245B}"/>
              </a:ext>
            </a:extLst>
          </p:cNvPr>
          <p:cNvSpPr/>
          <p:nvPr/>
        </p:nvSpPr>
        <p:spPr>
          <a:xfrm flipV="1">
            <a:off x="8964634" y="3578307"/>
            <a:ext cx="311084" cy="83210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4F2561D-7C77-C26B-756E-FD66B6D5657C}"/>
              </a:ext>
            </a:extLst>
          </p:cNvPr>
          <p:cNvSpPr/>
          <p:nvPr/>
        </p:nvSpPr>
        <p:spPr>
          <a:xfrm>
            <a:off x="8205776" y="3291840"/>
            <a:ext cx="1828800" cy="2743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29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F9A3CCF-C30F-CE65-4BC6-B1B122B1C50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573088" y="2845412"/>
            <a:ext cx="5680709" cy="38519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1AECEB-5861-21FE-D664-BCDD7DEB9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the sex/age pattern</a:t>
            </a:r>
            <a:br>
              <a:rPr lang="en-US" dirty="0"/>
            </a:br>
            <a:r>
              <a:rPr lang="en-US" sz="3200" dirty="0">
                <a:solidFill>
                  <a:srgbClr val="C00000"/>
                </a:solidFill>
              </a:rPr>
              <a:t>Case 2: Fitting to ART data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4CE198-AE15-9DF8-4777-FFBBE5B5B4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2999" b="49872"/>
          <a:stretch/>
        </p:blipFill>
        <p:spPr>
          <a:xfrm>
            <a:off x="429492" y="1739731"/>
            <a:ext cx="4877114" cy="29484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6E862BD-1A9A-345A-8088-E4E574582F45}"/>
              </a:ext>
            </a:extLst>
          </p:cNvPr>
          <p:cNvSpPr/>
          <p:nvPr/>
        </p:nvSpPr>
        <p:spPr>
          <a:xfrm>
            <a:off x="1294142" y="3711907"/>
            <a:ext cx="4114800" cy="1936418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If you entered program data on people on ART by age, these can be used to estimate IRRs by 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5-year age group data work best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 GAM age groups, review the resulting IRRs carefully!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08C0810-1D6C-64EF-5246-019E3930DDC6}"/>
              </a:ext>
            </a:extLst>
          </p:cNvPr>
          <p:cNvSpPr/>
          <p:nvPr/>
        </p:nvSpPr>
        <p:spPr>
          <a:xfrm>
            <a:off x="7117476" y="3239440"/>
            <a:ext cx="1508760" cy="2743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7C1FCA8-8AE1-60F0-7FCE-85E805ADB03D}"/>
              </a:ext>
            </a:extLst>
          </p:cNvPr>
          <p:cNvSpPr/>
          <p:nvPr/>
        </p:nvSpPr>
        <p:spPr>
          <a:xfrm>
            <a:off x="8682274" y="3239440"/>
            <a:ext cx="841248" cy="2743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E95097A-39E1-1501-D8AC-6EA31CF37975}"/>
              </a:ext>
            </a:extLst>
          </p:cNvPr>
          <p:cNvSpPr/>
          <p:nvPr/>
        </p:nvSpPr>
        <p:spPr>
          <a:xfrm>
            <a:off x="6899103" y="2923379"/>
            <a:ext cx="365760" cy="36576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Calibri (Body)"/>
              </a:rPr>
              <a:t>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3B179C3-6724-DFCD-CC06-D759E8CB044C}"/>
              </a:ext>
            </a:extLst>
          </p:cNvPr>
          <p:cNvSpPr/>
          <p:nvPr/>
        </p:nvSpPr>
        <p:spPr>
          <a:xfrm>
            <a:off x="9384152" y="2923379"/>
            <a:ext cx="365760" cy="36576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Calibri (Body)"/>
              </a:rPr>
              <a:t>3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5E72392-DDF8-DA2B-39AD-537EE18797A3}"/>
              </a:ext>
            </a:extLst>
          </p:cNvPr>
          <p:cNvSpPr/>
          <p:nvPr/>
        </p:nvSpPr>
        <p:spPr>
          <a:xfrm>
            <a:off x="8660648" y="4138020"/>
            <a:ext cx="1340602" cy="2743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37A5888-BFB6-A4C6-DC2C-6C17438EDB61}"/>
              </a:ext>
            </a:extLst>
          </p:cNvPr>
          <p:cNvSpPr/>
          <p:nvPr/>
        </p:nvSpPr>
        <p:spPr>
          <a:xfrm>
            <a:off x="8398870" y="3907515"/>
            <a:ext cx="365760" cy="36576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Calibri (Body)"/>
              </a:rPr>
              <a:t>1A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441F268-EE10-5AF7-3A10-2192F75DCCCC}"/>
              </a:ext>
            </a:extLst>
          </p:cNvPr>
          <p:cNvSpPr/>
          <p:nvPr/>
        </p:nvSpPr>
        <p:spPr>
          <a:xfrm>
            <a:off x="8432492" y="6461102"/>
            <a:ext cx="1152144" cy="2743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00809AB-133F-E580-FA79-7AD020081388}"/>
              </a:ext>
            </a:extLst>
          </p:cNvPr>
          <p:cNvSpPr/>
          <p:nvPr/>
        </p:nvSpPr>
        <p:spPr>
          <a:xfrm>
            <a:off x="8182937" y="6184877"/>
            <a:ext cx="365760" cy="36576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Calibri (Body)"/>
              </a:rPr>
              <a:t>1B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E52D95D-9BE0-B852-60E8-5742CA3E1B5A}"/>
              </a:ext>
            </a:extLst>
          </p:cNvPr>
          <p:cNvSpPr/>
          <p:nvPr/>
        </p:nvSpPr>
        <p:spPr>
          <a:xfrm>
            <a:off x="5686829" y="1028381"/>
            <a:ext cx="6041303" cy="1828800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In the sex/age pattern form: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Set the incidence rate ratios by sex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From EPP or AEM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Epidemic pattern defaults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Select “Pattern fitted to HIV prevalence or ART”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Click “Fit incidence ratios” to open the fitting tool</a:t>
            </a:r>
          </a:p>
        </p:txBody>
      </p:sp>
    </p:spTree>
    <p:extLst>
      <p:ext uri="{BB962C8B-B14F-4D97-AF65-F5344CB8AC3E}">
        <p14:creationId xmlns:p14="http://schemas.microsoft.com/office/powerpoint/2010/main" val="3991337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AECEB-5861-21FE-D664-BCDD7DEB9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the sex/age pattern</a:t>
            </a:r>
            <a:br>
              <a:rPr lang="en-US" dirty="0"/>
            </a:br>
            <a:r>
              <a:rPr lang="en-US" sz="3200" dirty="0">
                <a:solidFill>
                  <a:srgbClr val="C00000"/>
                </a:solidFill>
              </a:rPr>
              <a:t>Case 2: Fitting to ART data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98D14A-A9BB-576D-AD31-2BA6AE9830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1987" y="1728787"/>
            <a:ext cx="6987540" cy="42595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9B77D1-4B7C-288D-59F2-EB0F33946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1600200"/>
            <a:ext cx="3264027" cy="4525963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800" dirty="0"/>
              <a:t>Data source: Select “ART by age” (may be preselected from last year, or if no other data source available)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800" dirty="0"/>
              <a:t>Press “Fit incidence ratios”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800" dirty="0"/>
              <a:t>When fitting done, press “OK” to accept the fit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CE41EF0-77DD-B5FA-6C2D-BAFF1B15EDB1}"/>
              </a:ext>
            </a:extLst>
          </p:cNvPr>
          <p:cNvSpPr/>
          <p:nvPr/>
        </p:nvSpPr>
        <p:spPr>
          <a:xfrm>
            <a:off x="4481512" y="1993418"/>
            <a:ext cx="1755648" cy="6545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B313E60-55E8-482C-60CE-676191E7963D}"/>
              </a:ext>
            </a:extLst>
          </p:cNvPr>
          <p:cNvSpPr/>
          <p:nvPr/>
        </p:nvSpPr>
        <p:spPr>
          <a:xfrm>
            <a:off x="4139564" y="2137804"/>
            <a:ext cx="365760" cy="36576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Calibri (Body)"/>
              </a:rPr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D0883BD-4724-E860-69E5-DDD82D86C652}"/>
              </a:ext>
            </a:extLst>
          </p:cNvPr>
          <p:cNvSpPr/>
          <p:nvPr/>
        </p:nvSpPr>
        <p:spPr>
          <a:xfrm>
            <a:off x="4481512" y="2683764"/>
            <a:ext cx="1128713" cy="256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FBA9567-6A0B-C3D1-771D-727259B976E7}"/>
              </a:ext>
            </a:extLst>
          </p:cNvPr>
          <p:cNvSpPr/>
          <p:nvPr/>
        </p:nvSpPr>
        <p:spPr>
          <a:xfrm>
            <a:off x="4139564" y="2628900"/>
            <a:ext cx="365760" cy="36576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Calibri (Body)"/>
              </a:rPr>
              <a:t>2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7D1CCC5-C6F0-ACC6-6B14-5C8E5D4632DC}"/>
              </a:ext>
            </a:extLst>
          </p:cNvPr>
          <p:cNvSpPr/>
          <p:nvPr/>
        </p:nvSpPr>
        <p:spPr>
          <a:xfrm>
            <a:off x="4481512" y="5702691"/>
            <a:ext cx="777240" cy="2840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9FB2292-B4C1-11AE-48C3-D97752309CBF}"/>
              </a:ext>
            </a:extLst>
          </p:cNvPr>
          <p:cNvSpPr/>
          <p:nvPr/>
        </p:nvSpPr>
        <p:spPr>
          <a:xfrm>
            <a:off x="4139564" y="5661816"/>
            <a:ext cx="365760" cy="36576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Calibri (Body)"/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0B5516-2BD7-6E5E-F60C-A8EED22468D6}"/>
              </a:ext>
            </a:extLst>
          </p:cNvPr>
          <p:cNvSpPr txBox="1"/>
          <p:nvPr/>
        </p:nvSpPr>
        <p:spPr>
          <a:xfrm>
            <a:off x="612648" y="4093545"/>
            <a:ext cx="3529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Poor IRR fits are likely if your ART by age data don’t add up to your overall numbers on ART!</a:t>
            </a:r>
          </a:p>
        </p:txBody>
      </p:sp>
    </p:spTree>
    <p:extLst>
      <p:ext uri="{BB962C8B-B14F-4D97-AF65-F5344CB8AC3E}">
        <p14:creationId xmlns:p14="http://schemas.microsoft.com/office/powerpoint/2010/main" val="3203640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AECEB-5861-21FE-D664-BCDD7DEB9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the sex/age pattern</a:t>
            </a:r>
            <a:br>
              <a:rPr lang="en-US" dirty="0"/>
            </a:br>
            <a:r>
              <a:rPr lang="en-US" sz="3200" dirty="0">
                <a:solidFill>
                  <a:srgbClr val="C00000"/>
                </a:solidFill>
              </a:rPr>
              <a:t>Case 3: Default epidemic pattern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A56FC6-9605-C568-FFDC-A23594E920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628" y="1632268"/>
            <a:ext cx="6627495" cy="44938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3482C38-C35E-BF4E-D567-B6C49D7D5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5372" y="1600200"/>
            <a:ext cx="4572000" cy="4525963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800" dirty="0"/>
              <a:t>Restore default values will revert to a default pattern based on your epidemic typology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800" dirty="0"/>
              <a:t>If using EPP or AEM, tick the box next to “Read sex ratio from EPP or AEM”</a:t>
            </a:r>
          </a:p>
          <a:p>
            <a:pPr>
              <a:spcBef>
                <a:spcPts val="1200"/>
              </a:spcBef>
            </a:pPr>
            <a:r>
              <a:rPr lang="en-US" sz="1800" b="1" dirty="0"/>
              <a:t>Optionally</a:t>
            </a:r>
            <a:r>
              <a:rPr lang="en-US" sz="1800" dirty="0"/>
              <a:t>: Use “Custom” to edit IRRs by age manually if warranted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8F1E81A-6596-609B-D88E-9DC56E0821D9}"/>
              </a:ext>
            </a:extLst>
          </p:cNvPr>
          <p:cNvSpPr/>
          <p:nvPr/>
        </p:nvSpPr>
        <p:spPr>
          <a:xfrm>
            <a:off x="3790848" y="5861358"/>
            <a:ext cx="1325901" cy="27453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C0168BC-A750-C015-071B-438C76176F2F}"/>
              </a:ext>
            </a:extLst>
          </p:cNvPr>
          <p:cNvSpPr/>
          <p:nvPr/>
        </p:nvSpPr>
        <p:spPr>
          <a:xfrm>
            <a:off x="3556344" y="5632864"/>
            <a:ext cx="365760" cy="36576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Calibri (Body)"/>
              </a:rPr>
              <a:t>1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812860A-7F50-40BA-C90F-83E52CB7EB23}"/>
              </a:ext>
            </a:extLst>
          </p:cNvPr>
          <p:cNvSpPr/>
          <p:nvPr/>
        </p:nvSpPr>
        <p:spPr>
          <a:xfrm>
            <a:off x="4032238" y="3166259"/>
            <a:ext cx="1531983" cy="27453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592ABBA-0379-E821-DAC5-6394144FE947}"/>
              </a:ext>
            </a:extLst>
          </p:cNvPr>
          <p:cNvSpPr/>
          <p:nvPr/>
        </p:nvSpPr>
        <p:spPr>
          <a:xfrm>
            <a:off x="3797734" y="2937765"/>
            <a:ext cx="365760" cy="36576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Calibri (Body)"/>
              </a:rPr>
              <a:t>2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5FAC4B7-7213-906B-477B-05108D619DB1}"/>
              </a:ext>
            </a:extLst>
          </p:cNvPr>
          <p:cNvSpPr/>
          <p:nvPr/>
        </p:nvSpPr>
        <p:spPr>
          <a:xfrm>
            <a:off x="429856" y="2692416"/>
            <a:ext cx="620731" cy="27453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91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F009A-B018-D225-0624-B15477EF5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506" y="274638"/>
            <a:ext cx="11251894" cy="1190605"/>
          </a:xfrm>
        </p:spPr>
        <p:txBody>
          <a:bodyPr/>
          <a:lstStyle/>
          <a:p>
            <a:r>
              <a:rPr lang="en-US" dirty="0"/>
              <a:t>How does Spectrum’s age pattern in incidence influence indicator results?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A2B33-6834-31A8-C464-7D252D88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675" y="1716661"/>
            <a:ext cx="11141726" cy="486670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For women, the age pattern in incidence and prevalence influences the prevalence in pregnant women, given fertility by age.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If Spectrum has the age distribution too old (for example), it tends to under-estimate pregnant women prevalence, and so overestimate PMTCT and pediatric ART coverage. 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/>
              <a:t>Fitting </a:t>
            </a:r>
            <a:r>
              <a:rPr lang="en-US" sz="2000" dirty="0"/>
              <a:t>the Local Fertility Adjuster would compensate for this – but may then need a high value, possibly above the typically accepted 2.0. </a:t>
            </a:r>
          </a:p>
        </p:txBody>
      </p:sp>
    </p:spTree>
    <p:extLst>
      <p:ext uri="{BB962C8B-B14F-4D97-AF65-F5344CB8AC3E}">
        <p14:creationId xmlns:p14="http://schemas.microsoft.com/office/powerpoint/2010/main" val="410837211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3E641F549574BB805BD9C73365D4F" ma:contentTypeVersion="17" ma:contentTypeDescription="Create a new document." ma:contentTypeScope="" ma:versionID="8482625136bccad5fea5e68a871e4699">
  <xsd:schema xmlns:xsd="http://www.w3.org/2001/XMLSchema" xmlns:xs="http://www.w3.org/2001/XMLSchema" xmlns:p="http://schemas.microsoft.com/office/2006/metadata/properties" xmlns:ns2="288ef829-98c5-46d1-83dc-c2ef7c814da2" xmlns:ns3="2ddeef39-65d3-4660-94f2-f063f949c57e" targetNamespace="http://schemas.microsoft.com/office/2006/metadata/properties" ma:root="true" ma:fieldsID="99cee5fdab9c537e456a0b77a5796a97" ns2:_="" ns3:_="">
    <xsd:import namespace="288ef829-98c5-46d1-83dc-c2ef7c814da2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ef829-98c5-46d1-83dc-c2ef7c814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142ec6-8224-48c2-babf-013e8b339833}" ma:internalName="TaxCatchAll" ma:showField="CatchAllData" ma:web="2ddeef39-65d3-4660-94f2-f063f949c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AA385C-3F6D-406C-A4FC-68A4FF141D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3110F1-5703-4B98-9F85-E7FD4B190D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8ef829-98c5-46d1-83dc-c2ef7c814da2"/>
    <ds:schemaRef ds:uri="2ddeef39-65d3-4660-94f2-f063f949c5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532</Words>
  <Application>Microsoft Office PowerPoint</Application>
  <PresentationFormat>Widescreen</PresentationFormat>
  <Paragraphs>53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(Body)</vt:lpstr>
      <vt:lpstr>Custom Design</vt:lpstr>
      <vt:lpstr>1_Custom Design</vt:lpstr>
      <vt:lpstr>2_Custom Design</vt:lpstr>
      <vt:lpstr>3_Custom Design</vt:lpstr>
      <vt:lpstr>PowerPoint Presentation</vt:lpstr>
      <vt:lpstr>Sex/age pattern background</vt:lpstr>
      <vt:lpstr>Updating the sex/age pattern Case 1: CSAVR used to estimate incidence</vt:lpstr>
      <vt:lpstr>Updating the sex/age pattern Case 2: Fitting to ART data</vt:lpstr>
      <vt:lpstr>Updating the sex/age pattern Case 2: Fitting to ART data</vt:lpstr>
      <vt:lpstr>Updating the sex/age pattern Case 3: Default epidemic pattern</vt:lpstr>
      <vt:lpstr>How does Spectrum’s age pattern in incidence influence indicator results?</vt:lpstr>
    </vt:vector>
  </TitlesOfParts>
  <Company>studiovertex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title in 24 point Arial regular</dc:title>
  <dc:creator>Nathalie Gouiran</dc:creator>
  <cp:lastModifiedBy>KORENROMP, Eline Louise</cp:lastModifiedBy>
  <cp:revision>216</cp:revision>
  <cp:lastPrinted>2011-08-22T20:13:01Z</cp:lastPrinted>
  <dcterms:created xsi:type="dcterms:W3CDTF">2011-11-29T17:23:10Z</dcterms:created>
  <dcterms:modified xsi:type="dcterms:W3CDTF">2023-02-16T21:27:49Z</dcterms:modified>
</cp:coreProperties>
</file>