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4"/>
  </p:sldMasterIdLst>
  <p:notesMasterIdLst>
    <p:notesMasterId r:id="rId31"/>
  </p:notesMasterIdLst>
  <p:handoutMasterIdLst>
    <p:handoutMasterId r:id="rId32"/>
  </p:handoutMasterIdLst>
  <p:sldIdLst>
    <p:sldId id="1548" r:id="rId5"/>
    <p:sldId id="302" r:id="rId6"/>
    <p:sldId id="286" r:id="rId7"/>
    <p:sldId id="287" r:id="rId8"/>
    <p:sldId id="267" r:id="rId9"/>
    <p:sldId id="373" r:id="rId10"/>
    <p:sldId id="288" r:id="rId11"/>
    <p:sldId id="269" r:id="rId12"/>
    <p:sldId id="299" r:id="rId13"/>
    <p:sldId id="300" r:id="rId14"/>
    <p:sldId id="289" r:id="rId15"/>
    <p:sldId id="290" r:id="rId16"/>
    <p:sldId id="291" r:id="rId17"/>
    <p:sldId id="292" r:id="rId18"/>
    <p:sldId id="305" r:id="rId19"/>
    <p:sldId id="293" r:id="rId20"/>
    <p:sldId id="301" r:id="rId21"/>
    <p:sldId id="275" r:id="rId22"/>
    <p:sldId id="1544" r:id="rId23"/>
    <p:sldId id="1549" r:id="rId24"/>
    <p:sldId id="1550" r:id="rId25"/>
    <p:sldId id="1552" r:id="rId26"/>
    <p:sldId id="1551" r:id="rId27"/>
    <p:sldId id="1553" r:id="rId28"/>
    <p:sldId id="318" r:id="rId29"/>
    <p:sldId id="317" r:id="rId3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1C4"/>
    <a:srgbClr val="006600"/>
    <a:srgbClr val="008080"/>
    <a:srgbClr val="8E008E"/>
    <a:srgbClr val="FF66FF"/>
    <a:srgbClr val="FF11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F2D97D1-6807-40B6-A5F6-180BFE4D037D}" v="7" dt="2025-02-04T15:02:31.67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handoutMaster" Target="handoutMasters/handoutMaster1.xml"/><Relationship Id="rId37"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ORENROMP, Eline Louise" userId="a44abeb2-aa4e-4d35-a6f5-0d25c352ba16" providerId="ADAL" clId="{7F2D97D1-6807-40B6-A5F6-180BFE4D037D}"/>
    <pc:docChg chg="undo custSel modSld">
      <pc:chgData name="KORENROMP, Eline Louise" userId="a44abeb2-aa4e-4d35-a6f5-0d25c352ba16" providerId="ADAL" clId="{7F2D97D1-6807-40B6-A5F6-180BFE4D037D}" dt="2025-02-04T15:02:31.677" v="4038" actId="20577"/>
      <pc:docMkLst>
        <pc:docMk/>
      </pc:docMkLst>
      <pc:sldChg chg="modSp mod">
        <pc:chgData name="KORENROMP, Eline Louise" userId="a44abeb2-aa4e-4d35-a6f5-0d25c352ba16" providerId="ADAL" clId="{7F2D97D1-6807-40B6-A5F6-180BFE4D037D}" dt="2025-02-04T14:06:35.427" v="4027" actId="20577"/>
        <pc:sldMkLst>
          <pc:docMk/>
          <pc:sldMk cId="2739463817" sldId="267"/>
        </pc:sldMkLst>
        <pc:spChg chg="mod">
          <ac:chgData name="KORENROMP, Eline Louise" userId="a44abeb2-aa4e-4d35-a6f5-0d25c352ba16" providerId="ADAL" clId="{7F2D97D1-6807-40B6-A5F6-180BFE4D037D}" dt="2025-02-04T14:06:30.921" v="4026" actId="14100"/>
          <ac:spMkLst>
            <pc:docMk/>
            <pc:sldMk cId="2739463817" sldId="267"/>
            <ac:spMk id="2" creationId="{31E0F085-50DF-41B1-81B0-65CB780FD6F7}"/>
          </ac:spMkLst>
        </pc:spChg>
        <pc:spChg chg="mod">
          <ac:chgData name="KORENROMP, Eline Louise" userId="a44abeb2-aa4e-4d35-a6f5-0d25c352ba16" providerId="ADAL" clId="{7F2D97D1-6807-40B6-A5F6-180BFE4D037D}" dt="2025-02-04T14:06:35.427" v="4027" actId="20577"/>
          <ac:spMkLst>
            <pc:docMk/>
            <pc:sldMk cId="2739463817" sldId="267"/>
            <ac:spMk id="7" creationId="{F137EE3F-2342-4104-817E-0EE9EF95B3F7}"/>
          </ac:spMkLst>
        </pc:spChg>
      </pc:sldChg>
      <pc:sldChg chg="modSp mod">
        <pc:chgData name="KORENROMP, Eline Louise" userId="a44abeb2-aa4e-4d35-a6f5-0d25c352ba16" providerId="ADAL" clId="{7F2D97D1-6807-40B6-A5F6-180BFE4D037D}" dt="2025-02-04T10:58:38.688" v="3383" actId="20577"/>
        <pc:sldMkLst>
          <pc:docMk/>
          <pc:sldMk cId="4029946638" sldId="269"/>
        </pc:sldMkLst>
        <pc:spChg chg="mod">
          <ac:chgData name="KORENROMP, Eline Louise" userId="a44abeb2-aa4e-4d35-a6f5-0d25c352ba16" providerId="ADAL" clId="{7F2D97D1-6807-40B6-A5F6-180BFE4D037D}" dt="2025-02-04T10:58:38.688" v="3383" actId="20577"/>
          <ac:spMkLst>
            <pc:docMk/>
            <pc:sldMk cId="4029946638" sldId="269"/>
            <ac:spMk id="2" creationId="{B9389C44-B0EB-4FC9-89D5-3D0D91298DE5}"/>
          </ac:spMkLst>
        </pc:spChg>
        <pc:spChg chg="mod">
          <ac:chgData name="KORENROMP, Eline Louise" userId="a44abeb2-aa4e-4d35-a6f5-0d25c352ba16" providerId="ADAL" clId="{7F2D97D1-6807-40B6-A5F6-180BFE4D037D}" dt="2025-02-04T08:17:32.780" v="972" actId="14100"/>
          <ac:spMkLst>
            <pc:docMk/>
            <pc:sldMk cId="4029946638" sldId="269"/>
            <ac:spMk id="7" creationId="{68193EE8-9D22-4BDB-9BC7-D4D2266FE557}"/>
          </ac:spMkLst>
        </pc:spChg>
      </pc:sldChg>
      <pc:sldChg chg="modSp mod">
        <pc:chgData name="KORENROMP, Eline Louise" userId="a44abeb2-aa4e-4d35-a6f5-0d25c352ba16" providerId="ADAL" clId="{7F2D97D1-6807-40B6-A5F6-180BFE4D037D}" dt="2025-02-04T11:06:26.040" v="3886" actId="14100"/>
        <pc:sldMkLst>
          <pc:docMk/>
          <pc:sldMk cId="3956376403" sldId="275"/>
        </pc:sldMkLst>
        <pc:spChg chg="mod">
          <ac:chgData name="KORENROMP, Eline Louise" userId="a44abeb2-aa4e-4d35-a6f5-0d25c352ba16" providerId="ADAL" clId="{7F2D97D1-6807-40B6-A5F6-180BFE4D037D}" dt="2025-02-04T10:28:10.928" v="2183" actId="20577"/>
          <ac:spMkLst>
            <pc:docMk/>
            <pc:sldMk cId="3956376403" sldId="275"/>
            <ac:spMk id="2" creationId="{83C98B9A-BADE-40E6-B6C7-C1808E6B66D0}"/>
          </ac:spMkLst>
        </pc:spChg>
        <pc:grpChg chg="mod">
          <ac:chgData name="KORENROMP, Eline Louise" userId="a44abeb2-aa4e-4d35-a6f5-0d25c352ba16" providerId="ADAL" clId="{7F2D97D1-6807-40B6-A5F6-180BFE4D037D}" dt="2025-02-04T11:06:26.040" v="3886" actId="14100"/>
          <ac:grpSpMkLst>
            <pc:docMk/>
            <pc:sldMk cId="3956376403" sldId="275"/>
            <ac:grpSpMk id="3" creationId="{6009973B-E765-4B64-E472-8A04A603C0CA}"/>
          </ac:grpSpMkLst>
        </pc:grpChg>
      </pc:sldChg>
      <pc:sldChg chg="modSp mod">
        <pc:chgData name="KORENROMP, Eline Louise" userId="a44abeb2-aa4e-4d35-a6f5-0d25c352ba16" providerId="ADAL" clId="{7F2D97D1-6807-40B6-A5F6-180BFE4D037D}" dt="2025-02-04T10:52:01.510" v="2926" actId="113"/>
        <pc:sldMkLst>
          <pc:docMk/>
          <pc:sldMk cId="3142951825" sldId="286"/>
        </pc:sldMkLst>
        <pc:spChg chg="mod">
          <ac:chgData name="KORENROMP, Eline Louise" userId="a44abeb2-aa4e-4d35-a6f5-0d25c352ba16" providerId="ADAL" clId="{7F2D97D1-6807-40B6-A5F6-180BFE4D037D}" dt="2025-02-04T10:52:01.510" v="2926" actId="113"/>
          <ac:spMkLst>
            <pc:docMk/>
            <pc:sldMk cId="3142951825" sldId="286"/>
            <ac:spMk id="2" creationId="{0EADF5D6-EFAD-4D77-970C-11003BCDA814}"/>
          </ac:spMkLst>
        </pc:spChg>
        <pc:spChg chg="mod">
          <ac:chgData name="KORENROMP, Eline Louise" userId="a44abeb2-aa4e-4d35-a6f5-0d25c352ba16" providerId="ADAL" clId="{7F2D97D1-6807-40B6-A5F6-180BFE4D037D}" dt="2025-02-04T08:07:02.047" v="354" actId="20577"/>
          <ac:spMkLst>
            <pc:docMk/>
            <pc:sldMk cId="3142951825" sldId="286"/>
            <ac:spMk id="3" creationId="{3FCB8128-ED5B-48FF-8537-88365FFDE9C2}"/>
          </ac:spMkLst>
        </pc:spChg>
      </pc:sldChg>
      <pc:sldChg chg="modSp mod">
        <pc:chgData name="KORENROMP, Eline Louise" userId="a44abeb2-aa4e-4d35-a6f5-0d25c352ba16" providerId="ADAL" clId="{7F2D97D1-6807-40B6-A5F6-180BFE4D037D}" dt="2025-02-04T10:55:44.110" v="3211" actId="1076"/>
        <pc:sldMkLst>
          <pc:docMk/>
          <pc:sldMk cId="2256308446" sldId="287"/>
        </pc:sldMkLst>
        <pc:spChg chg="mod">
          <ac:chgData name="KORENROMP, Eline Louise" userId="a44abeb2-aa4e-4d35-a6f5-0d25c352ba16" providerId="ADAL" clId="{7F2D97D1-6807-40B6-A5F6-180BFE4D037D}" dt="2025-02-04T08:07:45.214" v="398" actId="20577"/>
          <ac:spMkLst>
            <pc:docMk/>
            <pc:sldMk cId="2256308446" sldId="287"/>
            <ac:spMk id="2" creationId="{31E0F085-50DF-41B1-81B0-65CB780FD6F7}"/>
          </ac:spMkLst>
        </pc:spChg>
        <pc:spChg chg="mod">
          <ac:chgData name="KORENROMP, Eline Louise" userId="a44abeb2-aa4e-4d35-a6f5-0d25c352ba16" providerId="ADAL" clId="{7F2D97D1-6807-40B6-A5F6-180BFE4D037D}" dt="2025-02-04T10:55:44.110" v="3211" actId="1076"/>
          <ac:spMkLst>
            <pc:docMk/>
            <pc:sldMk cId="2256308446" sldId="287"/>
            <ac:spMk id="3" creationId="{3E3C15A3-E628-4669-99E7-12E09F57831C}"/>
          </ac:spMkLst>
        </pc:spChg>
        <pc:spChg chg="mod">
          <ac:chgData name="KORENROMP, Eline Louise" userId="a44abeb2-aa4e-4d35-a6f5-0d25c352ba16" providerId="ADAL" clId="{7F2D97D1-6807-40B6-A5F6-180BFE4D037D}" dt="2025-02-04T10:54:40.915" v="3133" actId="20577"/>
          <ac:spMkLst>
            <pc:docMk/>
            <pc:sldMk cId="2256308446" sldId="287"/>
            <ac:spMk id="7" creationId="{F137EE3F-2342-4104-817E-0EE9EF95B3F7}"/>
          </ac:spMkLst>
        </pc:spChg>
      </pc:sldChg>
      <pc:sldChg chg="modSp mod">
        <pc:chgData name="KORENROMP, Eline Louise" userId="a44abeb2-aa4e-4d35-a6f5-0d25c352ba16" providerId="ADAL" clId="{7F2D97D1-6807-40B6-A5F6-180BFE4D037D}" dt="2025-02-04T10:58:10.495" v="3335" actId="20577"/>
        <pc:sldMkLst>
          <pc:docMk/>
          <pc:sldMk cId="2876298780" sldId="288"/>
        </pc:sldMkLst>
        <pc:spChg chg="mod">
          <ac:chgData name="KORENROMP, Eline Louise" userId="a44abeb2-aa4e-4d35-a6f5-0d25c352ba16" providerId="ADAL" clId="{7F2D97D1-6807-40B6-A5F6-180BFE4D037D}" dt="2025-02-04T10:57:28.006" v="3314" actId="20577"/>
          <ac:spMkLst>
            <pc:docMk/>
            <pc:sldMk cId="2876298780" sldId="288"/>
            <ac:spMk id="2" creationId="{31E0F085-50DF-41B1-81B0-65CB780FD6F7}"/>
          </ac:spMkLst>
        </pc:spChg>
        <pc:spChg chg="mod">
          <ac:chgData name="KORENROMP, Eline Louise" userId="a44abeb2-aa4e-4d35-a6f5-0d25c352ba16" providerId="ADAL" clId="{7F2D97D1-6807-40B6-A5F6-180BFE4D037D}" dt="2025-02-04T10:58:10.495" v="3335" actId="20577"/>
          <ac:spMkLst>
            <pc:docMk/>
            <pc:sldMk cId="2876298780" sldId="288"/>
            <ac:spMk id="7" creationId="{F137EE3F-2342-4104-817E-0EE9EF95B3F7}"/>
          </ac:spMkLst>
        </pc:spChg>
      </pc:sldChg>
      <pc:sldChg chg="modSp mod modShow">
        <pc:chgData name="KORENROMP, Eline Louise" userId="a44abeb2-aa4e-4d35-a6f5-0d25c352ba16" providerId="ADAL" clId="{7F2D97D1-6807-40B6-A5F6-180BFE4D037D}" dt="2025-02-04T13:48:05.395" v="3901" actId="729"/>
        <pc:sldMkLst>
          <pc:docMk/>
          <pc:sldMk cId="3120925430" sldId="289"/>
        </pc:sldMkLst>
        <pc:spChg chg="mod">
          <ac:chgData name="KORENROMP, Eline Louise" userId="a44abeb2-aa4e-4d35-a6f5-0d25c352ba16" providerId="ADAL" clId="{7F2D97D1-6807-40B6-A5F6-180BFE4D037D}" dt="2025-02-04T11:00:44.485" v="3409" actId="1076"/>
          <ac:spMkLst>
            <pc:docMk/>
            <pc:sldMk cId="3120925430" sldId="289"/>
            <ac:spMk id="2" creationId="{B9389C44-B0EB-4FC9-89D5-3D0D91298DE5}"/>
          </ac:spMkLst>
        </pc:spChg>
        <pc:spChg chg="mod">
          <ac:chgData name="KORENROMP, Eline Louise" userId="a44abeb2-aa4e-4d35-a6f5-0d25c352ba16" providerId="ADAL" clId="{7F2D97D1-6807-40B6-A5F6-180BFE4D037D}" dt="2025-02-04T11:00:47.306" v="3410" actId="1076"/>
          <ac:spMkLst>
            <pc:docMk/>
            <pc:sldMk cId="3120925430" sldId="289"/>
            <ac:spMk id="10" creationId="{DB3D76E4-BDA5-46FA-8183-B1D19A3E2EA9}"/>
          </ac:spMkLst>
        </pc:spChg>
      </pc:sldChg>
      <pc:sldChg chg="modSp mod">
        <pc:chgData name="KORENROMP, Eline Louise" userId="a44abeb2-aa4e-4d35-a6f5-0d25c352ba16" providerId="ADAL" clId="{7F2D97D1-6807-40B6-A5F6-180BFE4D037D}" dt="2025-02-04T11:01:27.367" v="3474" actId="20577"/>
        <pc:sldMkLst>
          <pc:docMk/>
          <pc:sldMk cId="998213864" sldId="290"/>
        </pc:sldMkLst>
        <pc:spChg chg="mod">
          <ac:chgData name="KORENROMP, Eline Louise" userId="a44abeb2-aa4e-4d35-a6f5-0d25c352ba16" providerId="ADAL" clId="{7F2D97D1-6807-40B6-A5F6-180BFE4D037D}" dt="2025-02-04T11:01:27.367" v="3474" actId="20577"/>
          <ac:spMkLst>
            <pc:docMk/>
            <pc:sldMk cId="998213864" sldId="290"/>
            <ac:spMk id="2" creationId="{B9389C44-B0EB-4FC9-89D5-3D0D91298DE5}"/>
          </ac:spMkLst>
        </pc:spChg>
      </pc:sldChg>
      <pc:sldChg chg="modSp mod">
        <pc:chgData name="KORENROMP, Eline Louise" userId="a44abeb2-aa4e-4d35-a6f5-0d25c352ba16" providerId="ADAL" clId="{7F2D97D1-6807-40B6-A5F6-180BFE4D037D}" dt="2025-02-04T13:48:20.692" v="3902" actId="1076"/>
        <pc:sldMkLst>
          <pc:docMk/>
          <pc:sldMk cId="4157987699" sldId="291"/>
        </pc:sldMkLst>
        <pc:spChg chg="mod">
          <ac:chgData name="KORENROMP, Eline Louise" userId="a44abeb2-aa4e-4d35-a6f5-0d25c352ba16" providerId="ADAL" clId="{7F2D97D1-6807-40B6-A5F6-180BFE4D037D}" dt="2025-02-04T11:01:37.205" v="3476" actId="14100"/>
          <ac:spMkLst>
            <pc:docMk/>
            <pc:sldMk cId="4157987699" sldId="291"/>
            <ac:spMk id="2" creationId="{B9389C44-B0EB-4FC9-89D5-3D0D91298DE5}"/>
          </ac:spMkLst>
        </pc:spChg>
        <pc:spChg chg="mod">
          <ac:chgData name="KORENROMP, Eline Louise" userId="a44abeb2-aa4e-4d35-a6f5-0d25c352ba16" providerId="ADAL" clId="{7F2D97D1-6807-40B6-A5F6-180BFE4D037D}" dt="2025-02-04T08:27:47.839" v="1264" actId="313"/>
          <ac:spMkLst>
            <pc:docMk/>
            <pc:sldMk cId="4157987699" sldId="291"/>
            <ac:spMk id="8" creationId="{6826664D-54F2-48E7-88C6-DABB06EB5FC2}"/>
          </ac:spMkLst>
        </pc:spChg>
        <pc:spChg chg="mod">
          <ac:chgData name="KORENROMP, Eline Louise" userId="a44abeb2-aa4e-4d35-a6f5-0d25c352ba16" providerId="ADAL" clId="{7F2D97D1-6807-40B6-A5F6-180BFE4D037D}" dt="2025-02-04T13:48:20.692" v="3902" actId="1076"/>
          <ac:spMkLst>
            <pc:docMk/>
            <pc:sldMk cId="4157987699" sldId="291"/>
            <ac:spMk id="11" creationId="{CC9D10E9-944E-45DF-A3BB-E7C0BBF565DE}"/>
          </ac:spMkLst>
        </pc:spChg>
      </pc:sldChg>
      <pc:sldChg chg="addSp delSp modSp mod">
        <pc:chgData name="KORENROMP, Eline Louise" userId="a44abeb2-aa4e-4d35-a6f5-0d25c352ba16" providerId="ADAL" clId="{7F2D97D1-6807-40B6-A5F6-180BFE4D037D}" dt="2025-02-04T13:49:16.634" v="3905" actId="207"/>
        <pc:sldMkLst>
          <pc:docMk/>
          <pc:sldMk cId="1001362268" sldId="292"/>
        </pc:sldMkLst>
        <pc:spChg chg="mod">
          <ac:chgData name="KORENROMP, Eline Louise" userId="a44abeb2-aa4e-4d35-a6f5-0d25c352ba16" providerId="ADAL" clId="{7F2D97D1-6807-40B6-A5F6-180BFE4D037D}" dt="2025-02-04T11:02:14.320" v="3480" actId="1076"/>
          <ac:spMkLst>
            <pc:docMk/>
            <pc:sldMk cId="1001362268" sldId="292"/>
            <ac:spMk id="2" creationId="{B9389C44-B0EB-4FC9-89D5-3D0D91298DE5}"/>
          </ac:spMkLst>
        </pc:spChg>
        <pc:spChg chg="add mod">
          <ac:chgData name="KORENROMP, Eline Louise" userId="a44abeb2-aa4e-4d35-a6f5-0d25c352ba16" providerId="ADAL" clId="{7F2D97D1-6807-40B6-A5F6-180BFE4D037D}" dt="2025-02-04T13:49:16.634" v="3905" actId="207"/>
          <ac:spMkLst>
            <pc:docMk/>
            <pc:sldMk cId="1001362268" sldId="292"/>
            <ac:spMk id="5" creationId="{29E462E9-64F0-4640-A9DA-CC3B4CF0405D}"/>
          </ac:spMkLst>
        </pc:spChg>
        <pc:picChg chg="mod">
          <ac:chgData name="KORENROMP, Eline Louise" userId="a44abeb2-aa4e-4d35-a6f5-0d25c352ba16" providerId="ADAL" clId="{7F2D97D1-6807-40B6-A5F6-180BFE4D037D}" dt="2025-02-04T11:02:18.779" v="3482" actId="14100"/>
          <ac:picMkLst>
            <pc:docMk/>
            <pc:sldMk cId="1001362268" sldId="292"/>
            <ac:picMk id="3" creationId="{20BF2D1B-A26C-AD6F-2746-4EAD83E678B6}"/>
          </ac:picMkLst>
        </pc:picChg>
        <pc:picChg chg="mod">
          <ac:chgData name="KORENROMP, Eline Louise" userId="a44abeb2-aa4e-4d35-a6f5-0d25c352ba16" providerId="ADAL" clId="{7F2D97D1-6807-40B6-A5F6-180BFE4D037D}" dt="2025-02-04T11:02:10.370" v="3479" actId="1076"/>
          <ac:picMkLst>
            <pc:docMk/>
            <pc:sldMk cId="1001362268" sldId="292"/>
            <ac:picMk id="4" creationId="{25880B19-497C-4BAD-83D7-DF6554DC5427}"/>
          </ac:picMkLst>
        </pc:picChg>
        <pc:picChg chg="del">
          <ac:chgData name="KORENROMP, Eline Louise" userId="a44abeb2-aa4e-4d35-a6f5-0d25c352ba16" providerId="ADAL" clId="{7F2D97D1-6807-40B6-A5F6-180BFE4D037D}" dt="2025-02-04T10:24:49.594" v="1993" actId="478"/>
          <ac:picMkLst>
            <pc:docMk/>
            <pc:sldMk cId="1001362268" sldId="292"/>
            <ac:picMk id="7" creationId="{2D3C7631-1C57-7FE7-A57A-6D1EAE6BFE06}"/>
          </ac:picMkLst>
        </pc:picChg>
      </pc:sldChg>
      <pc:sldChg chg="modSp mod">
        <pc:chgData name="KORENROMP, Eline Louise" userId="a44abeb2-aa4e-4d35-a6f5-0d25c352ba16" providerId="ADAL" clId="{7F2D97D1-6807-40B6-A5F6-180BFE4D037D}" dt="2025-02-04T11:04:42.557" v="3676" actId="20577"/>
        <pc:sldMkLst>
          <pc:docMk/>
          <pc:sldMk cId="2836007677" sldId="293"/>
        </pc:sldMkLst>
        <pc:spChg chg="mod">
          <ac:chgData name="KORENROMP, Eline Louise" userId="a44abeb2-aa4e-4d35-a6f5-0d25c352ba16" providerId="ADAL" clId="{7F2D97D1-6807-40B6-A5F6-180BFE4D037D}" dt="2025-02-04T11:04:42.557" v="3676" actId="20577"/>
          <ac:spMkLst>
            <pc:docMk/>
            <pc:sldMk cId="2836007677" sldId="293"/>
            <ac:spMk id="2" creationId="{B9389C44-B0EB-4FC9-89D5-3D0D91298DE5}"/>
          </ac:spMkLst>
        </pc:spChg>
      </pc:sldChg>
      <pc:sldChg chg="modSp mod">
        <pc:chgData name="KORENROMP, Eline Louise" userId="a44abeb2-aa4e-4d35-a6f5-0d25c352ba16" providerId="ADAL" clId="{7F2D97D1-6807-40B6-A5F6-180BFE4D037D}" dt="2025-02-04T08:19:34.132" v="1006" actId="113"/>
        <pc:sldMkLst>
          <pc:docMk/>
          <pc:sldMk cId="4183932961" sldId="299"/>
        </pc:sldMkLst>
        <pc:spChg chg="mod">
          <ac:chgData name="KORENROMP, Eline Louise" userId="a44abeb2-aa4e-4d35-a6f5-0d25c352ba16" providerId="ADAL" clId="{7F2D97D1-6807-40B6-A5F6-180BFE4D037D}" dt="2025-02-04T08:19:34.132" v="1006" actId="113"/>
          <ac:spMkLst>
            <pc:docMk/>
            <pc:sldMk cId="4183932961" sldId="299"/>
            <ac:spMk id="2" creationId="{B9389C44-B0EB-4FC9-89D5-3D0D91298DE5}"/>
          </ac:spMkLst>
        </pc:spChg>
      </pc:sldChg>
      <pc:sldChg chg="modSp mod">
        <pc:chgData name="KORENROMP, Eline Louise" userId="a44abeb2-aa4e-4d35-a6f5-0d25c352ba16" providerId="ADAL" clId="{7F2D97D1-6807-40B6-A5F6-180BFE4D037D}" dt="2025-02-04T13:47:43.142" v="3900" actId="403"/>
        <pc:sldMkLst>
          <pc:docMk/>
          <pc:sldMk cId="663078387" sldId="300"/>
        </pc:sldMkLst>
        <pc:spChg chg="mod">
          <ac:chgData name="KORENROMP, Eline Louise" userId="a44abeb2-aa4e-4d35-a6f5-0d25c352ba16" providerId="ADAL" clId="{7F2D97D1-6807-40B6-A5F6-180BFE4D037D}" dt="2025-02-04T08:20:08.166" v="1037" actId="6549"/>
          <ac:spMkLst>
            <pc:docMk/>
            <pc:sldMk cId="663078387" sldId="300"/>
            <ac:spMk id="2" creationId="{C29787E5-6F76-4546-9415-C546234467AF}"/>
          </ac:spMkLst>
        </pc:spChg>
        <pc:spChg chg="mod">
          <ac:chgData name="KORENROMP, Eline Louise" userId="a44abeb2-aa4e-4d35-a6f5-0d25c352ba16" providerId="ADAL" clId="{7F2D97D1-6807-40B6-A5F6-180BFE4D037D}" dt="2025-02-04T13:47:43.142" v="3900" actId="403"/>
          <ac:spMkLst>
            <pc:docMk/>
            <pc:sldMk cId="663078387" sldId="300"/>
            <ac:spMk id="3" creationId="{A49E5854-15E8-403B-85E6-C8600734C63D}"/>
          </ac:spMkLst>
        </pc:spChg>
      </pc:sldChg>
      <pc:sldChg chg="modSp mod modNotesTx">
        <pc:chgData name="KORENROMP, Eline Louise" userId="a44abeb2-aa4e-4d35-a6f5-0d25c352ba16" providerId="ADAL" clId="{7F2D97D1-6807-40B6-A5F6-180BFE4D037D}" dt="2025-02-04T13:49:32.427" v="3906" actId="6549"/>
        <pc:sldMkLst>
          <pc:docMk/>
          <pc:sldMk cId="1174008846" sldId="301"/>
        </pc:sldMkLst>
        <pc:spChg chg="mod">
          <ac:chgData name="KORENROMP, Eline Louise" userId="a44abeb2-aa4e-4d35-a6f5-0d25c352ba16" providerId="ADAL" clId="{7F2D97D1-6807-40B6-A5F6-180BFE4D037D}" dt="2025-02-04T13:49:32.427" v="3906" actId="6549"/>
          <ac:spMkLst>
            <pc:docMk/>
            <pc:sldMk cId="1174008846" sldId="301"/>
            <ac:spMk id="2" creationId="{C20EF9B2-4800-4A34-9445-E7B4E2B64615}"/>
          </ac:spMkLst>
        </pc:spChg>
      </pc:sldChg>
      <pc:sldChg chg="modSp mod">
        <pc:chgData name="KORENROMP, Eline Louise" userId="a44abeb2-aa4e-4d35-a6f5-0d25c352ba16" providerId="ADAL" clId="{7F2D97D1-6807-40B6-A5F6-180BFE4D037D}" dt="2025-02-04T08:05:39.869" v="335" actId="6549"/>
        <pc:sldMkLst>
          <pc:docMk/>
          <pc:sldMk cId="4259690853" sldId="302"/>
        </pc:sldMkLst>
        <pc:spChg chg="mod">
          <ac:chgData name="KORENROMP, Eline Louise" userId="a44abeb2-aa4e-4d35-a6f5-0d25c352ba16" providerId="ADAL" clId="{7F2D97D1-6807-40B6-A5F6-180BFE4D037D}" dt="2025-02-04T08:01:59.354" v="58" actId="6549"/>
          <ac:spMkLst>
            <pc:docMk/>
            <pc:sldMk cId="4259690853" sldId="302"/>
            <ac:spMk id="2" creationId="{FC070F46-6077-2385-EF08-0579CF4947DA}"/>
          </ac:spMkLst>
        </pc:spChg>
        <pc:spChg chg="mod">
          <ac:chgData name="KORENROMP, Eline Louise" userId="a44abeb2-aa4e-4d35-a6f5-0d25c352ba16" providerId="ADAL" clId="{7F2D97D1-6807-40B6-A5F6-180BFE4D037D}" dt="2025-02-04T08:05:39.869" v="335" actId="6549"/>
          <ac:spMkLst>
            <pc:docMk/>
            <pc:sldMk cId="4259690853" sldId="302"/>
            <ac:spMk id="3" creationId="{0195CB64-34D2-0BB2-80E2-D254C2AA9EAE}"/>
          </ac:spMkLst>
        </pc:spChg>
      </pc:sldChg>
      <pc:sldChg chg="modSp mod">
        <pc:chgData name="KORENROMP, Eline Louise" userId="a44abeb2-aa4e-4d35-a6f5-0d25c352ba16" providerId="ADAL" clId="{7F2D97D1-6807-40B6-A5F6-180BFE4D037D}" dt="2025-02-04T11:04:02.127" v="3644" actId="1076"/>
        <pc:sldMkLst>
          <pc:docMk/>
          <pc:sldMk cId="3128090885" sldId="305"/>
        </pc:sldMkLst>
        <pc:spChg chg="mod">
          <ac:chgData name="KORENROMP, Eline Louise" userId="a44abeb2-aa4e-4d35-a6f5-0d25c352ba16" providerId="ADAL" clId="{7F2D97D1-6807-40B6-A5F6-180BFE4D037D}" dt="2025-02-04T11:03:50.309" v="3640" actId="14100"/>
          <ac:spMkLst>
            <pc:docMk/>
            <pc:sldMk cId="3128090885" sldId="305"/>
            <ac:spMk id="2" creationId="{1CBC20AD-6C37-2DB8-4B22-26824F5D5B35}"/>
          </ac:spMkLst>
        </pc:spChg>
        <pc:spChg chg="mod">
          <ac:chgData name="KORENROMP, Eline Louise" userId="a44abeb2-aa4e-4d35-a6f5-0d25c352ba16" providerId="ADAL" clId="{7F2D97D1-6807-40B6-A5F6-180BFE4D037D}" dt="2025-02-04T11:04:02.127" v="3644" actId="1076"/>
          <ac:spMkLst>
            <pc:docMk/>
            <pc:sldMk cId="3128090885" sldId="305"/>
            <ac:spMk id="3" creationId="{59095210-BFAE-4336-890E-B64C59552CB9}"/>
          </ac:spMkLst>
        </pc:spChg>
        <pc:spChg chg="mod">
          <ac:chgData name="KORENROMP, Eline Louise" userId="a44abeb2-aa4e-4d35-a6f5-0d25c352ba16" providerId="ADAL" clId="{7F2D97D1-6807-40B6-A5F6-180BFE4D037D}" dt="2025-02-04T09:34:17.349" v="1828" actId="207"/>
          <ac:spMkLst>
            <pc:docMk/>
            <pc:sldMk cId="3128090885" sldId="305"/>
            <ac:spMk id="19" creationId="{0F116315-3F98-655B-A6CB-064119ADD28C}"/>
          </ac:spMkLst>
        </pc:spChg>
        <pc:spChg chg="mod">
          <ac:chgData name="KORENROMP, Eline Louise" userId="a44abeb2-aa4e-4d35-a6f5-0d25c352ba16" providerId="ADAL" clId="{7F2D97D1-6807-40B6-A5F6-180BFE4D037D}" dt="2025-02-04T09:34:28.872" v="1842" actId="20577"/>
          <ac:spMkLst>
            <pc:docMk/>
            <pc:sldMk cId="3128090885" sldId="305"/>
            <ac:spMk id="20" creationId="{82D52EE0-BFF1-E7C2-10D2-E70A50B959E7}"/>
          </ac:spMkLst>
        </pc:spChg>
      </pc:sldChg>
      <pc:sldChg chg="modSp mod">
        <pc:chgData name="KORENROMP, Eline Louise" userId="a44abeb2-aa4e-4d35-a6f5-0d25c352ba16" providerId="ADAL" clId="{7F2D97D1-6807-40B6-A5F6-180BFE4D037D}" dt="2025-02-04T10:48:16.464" v="2892" actId="20577"/>
        <pc:sldMkLst>
          <pc:docMk/>
          <pc:sldMk cId="3888597682" sldId="317"/>
        </pc:sldMkLst>
        <pc:spChg chg="mod">
          <ac:chgData name="KORENROMP, Eline Louise" userId="a44abeb2-aa4e-4d35-a6f5-0d25c352ba16" providerId="ADAL" clId="{7F2D97D1-6807-40B6-A5F6-180BFE4D037D}" dt="2025-02-04T10:47:21.779" v="2856" actId="6549"/>
          <ac:spMkLst>
            <pc:docMk/>
            <pc:sldMk cId="3888597682" sldId="317"/>
            <ac:spMk id="2" creationId="{57AB3176-701D-400D-AD07-5EC591B16680}"/>
          </ac:spMkLst>
        </pc:spChg>
        <pc:spChg chg="mod">
          <ac:chgData name="KORENROMP, Eline Louise" userId="a44abeb2-aa4e-4d35-a6f5-0d25c352ba16" providerId="ADAL" clId="{7F2D97D1-6807-40B6-A5F6-180BFE4D037D}" dt="2025-02-04T10:48:16.464" v="2892" actId="20577"/>
          <ac:spMkLst>
            <pc:docMk/>
            <pc:sldMk cId="3888597682" sldId="317"/>
            <ac:spMk id="5" creationId="{332B3B5A-BAD1-1845-B1F4-0A5D29912124}"/>
          </ac:spMkLst>
        </pc:spChg>
      </pc:sldChg>
      <pc:sldChg chg="modSp mod">
        <pc:chgData name="KORENROMP, Eline Louise" userId="a44abeb2-aa4e-4d35-a6f5-0d25c352ba16" providerId="ADAL" clId="{7F2D97D1-6807-40B6-A5F6-180BFE4D037D}" dt="2025-02-04T15:02:31.677" v="4038" actId="20577"/>
        <pc:sldMkLst>
          <pc:docMk/>
          <pc:sldMk cId="3106543429" sldId="318"/>
        </pc:sldMkLst>
        <pc:spChg chg="mod">
          <ac:chgData name="KORENROMP, Eline Louise" userId="a44abeb2-aa4e-4d35-a6f5-0d25c352ba16" providerId="ADAL" clId="{7F2D97D1-6807-40B6-A5F6-180BFE4D037D}" dt="2025-02-04T13:54:15.619" v="4025" actId="6549"/>
          <ac:spMkLst>
            <pc:docMk/>
            <pc:sldMk cId="3106543429" sldId="318"/>
            <ac:spMk id="2" creationId="{57AB3176-701D-400D-AD07-5EC591B16680}"/>
          </ac:spMkLst>
        </pc:spChg>
        <pc:spChg chg="mod">
          <ac:chgData name="KORENROMP, Eline Louise" userId="a44abeb2-aa4e-4d35-a6f5-0d25c352ba16" providerId="ADAL" clId="{7F2D97D1-6807-40B6-A5F6-180BFE4D037D}" dt="2025-02-04T15:02:31.677" v="4038" actId="20577"/>
          <ac:spMkLst>
            <pc:docMk/>
            <pc:sldMk cId="3106543429" sldId="318"/>
            <ac:spMk id="4" creationId="{68D954EA-7E6C-F32F-E125-620BBBDC185C}"/>
          </ac:spMkLst>
        </pc:spChg>
      </pc:sldChg>
      <pc:sldChg chg="modSp mod">
        <pc:chgData name="KORENROMP, Eline Louise" userId="a44abeb2-aa4e-4d35-a6f5-0d25c352ba16" providerId="ADAL" clId="{7F2D97D1-6807-40B6-A5F6-180BFE4D037D}" dt="2025-02-04T08:14:31.655" v="771" actId="6549"/>
        <pc:sldMkLst>
          <pc:docMk/>
          <pc:sldMk cId="1214741389" sldId="373"/>
        </pc:sldMkLst>
        <pc:spChg chg="mod">
          <ac:chgData name="KORENROMP, Eline Louise" userId="a44abeb2-aa4e-4d35-a6f5-0d25c352ba16" providerId="ADAL" clId="{7F2D97D1-6807-40B6-A5F6-180BFE4D037D}" dt="2025-02-04T08:13:44.798" v="758" actId="20577"/>
          <ac:spMkLst>
            <pc:docMk/>
            <pc:sldMk cId="1214741389" sldId="373"/>
            <ac:spMk id="6" creationId="{7620BA2A-BCF1-EC34-A52F-03F64544212B}"/>
          </ac:spMkLst>
        </pc:spChg>
        <pc:spChg chg="mod">
          <ac:chgData name="KORENROMP, Eline Louise" userId="a44abeb2-aa4e-4d35-a6f5-0d25c352ba16" providerId="ADAL" clId="{7F2D97D1-6807-40B6-A5F6-180BFE4D037D}" dt="2025-02-04T08:14:31.655" v="771" actId="6549"/>
          <ac:spMkLst>
            <pc:docMk/>
            <pc:sldMk cId="1214741389" sldId="373"/>
            <ac:spMk id="8" creationId="{3B80ED58-3653-28C4-D023-CFEA97541D1F}"/>
          </ac:spMkLst>
        </pc:spChg>
      </pc:sldChg>
      <pc:sldChg chg="modSp mod">
        <pc:chgData name="KORENROMP, Eline Louise" userId="a44abeb2-aa4e-4d35-a6f5-0d25c352ba16" providerId="ADAL" clId="{7F2D97D1-6807-40B6-A5F6-180BFE4D037D}" dt="2025-02-04T13:49:55.473" v="3907" actId="207"/>
        <pc:sldMkLst>
          <pc:docMk/>
          <pc:sldMk cId="3152465313" sldId="1544"/>
        </pc:sldMkLst>
        <pc:spChg chg="mod">
          <ac:chgData name="KORENROMP, Eline Louise" userId="a44abeb2-aa4e-4d35-a6f5-0d25c352ba16" providerId="ADAL" clId="{7F2D97D1-6807-40B6-A5F6-180BFE4D037D}" dt="2025-02-04T10:28:23.215" v="2207" actId="6549"/>
          <ac:spMkLst>
            <pc:docMk/>
            <pc:sldMk cId="3152465313" sldId="1544"/>
            <ac:spMk id="2" creationId="{7A709D7C-BC61-4EF0-8FA7-A31E4D6C8FF4}"/>
          </ac:spMkLst>
        </pc:spChg>
        <pc:spChg chg="mod">
          <ac:chgData name="KORENROMP, Eline Louise" userId="a44abeb2-aa4e-4d35-a6f5-0d25c352ba16" providerId="ADAL" clId="{7F2D97D1-6807-40B6-A5F6-180BFE4D037D}" dt="2025-02-04T13:49:55.473" v="3907" actId="207"/>
          <ac:spMkLst>
            <pc:docMk/>
            <pc:sldMk cId="3152465313" sldId="1544"/>
            <ac:spMk id="3" creationId="{903A7F5D-9762-42FE-B392-94DF17B5DC6E}"/>
          </ac:spMkLst>
        </pc:spChg>
      </pc:sldChg>
      <pc:sldChg chg="modSp mod">
        <pc:chgData name="KORENROMP, Eline Louise" userId="a44abeb2-aa4e-4d35-a6f5-0d25c352ba16" providerId="ADAL" clId="{7F2D97D1-6807-40B6-A5F6-180BFE4D037D}" dt="2025-02-04T14:11:57.353" v="4036" actId="14100"/>
        <pc:sldMkLst>
          <pc:docMk/>
          <pc:sldMk cId="3311271312" sldId="1548"/>
        </pc:sldMkLst>
        <pc:spChg chg="mod">
          <ac:chgData name="KORENROMP, Eline Louise" userId="a44abeb2-aa4e-4d35-a6f5-0d25c352ba16" providerId="ADAL" clId="{7F2D97D1-6807-40B6-A5F6-180BFE4D037D}" dt="2025-02-04T08:01:36.951" v="46" actId="20577"/>
          <ac:spMkLst>
            <pc:docMk/>
            <pc:sldMk cId="3311271312" sldId="1548"/>
            <ac:spMk id="2" creationId="{FBF8752D-0820-4F35-9D5D-B9D345CC6D3E}"/>
          </ac:spMkLst>
        </pc:spChg>
        <pc:spChg chg="mod">
          <ac:chgData name="KORENROMP, Eline Louise" userId="a44abeb2-aa4e-4d35-a6f5-0d25c352ba16" providerId="ADAL" clId="{7F2D97D1-6807-40B6-A5F6-180BFE4D037D}" dt="2025-02-04T14:11:57.353" v="4036" actId="14100"/>
          <ac:spMkLst>
            <pc:docMk/>
            <pc:sldMk cId="3311271312" sldId="1548"/>
            <ac:spMk id="3" creationId="{39C97AB2-D1E8-48E1-B9C2-6E6C1698B16B}"/>
          </ac:spMkLst>
        </pc:spChg>
      </pc:sldChg>
      <pc:sldChg chg="modSp mod">
        <pc:chgData name="KORENROMP, Eline Louise" userId="a44abeb2-aa4e-4d35-a6f5-0d25c352ba16" providerId="ADAL" clId="{7F2D97D1-6807-40B6-A5F6-180BFE4D037D}" dt="2025-02-04T10:35:16.792" v="2448" actId="20577"/>
        <pc:sldMkLst>
          <pc:docMk/>
          <pc:sldMk cId="3214167522" sldId="1549"/>
        </pc:sldMkLst>
        <pc:spChg chg="mod">
          <ac:chgData name="KORENROMP, Eline Louise" userId="a44abeb2-aa4e-4d35-a6f5-0d25c352ba16" providerId="ADAL" clId="{7F2D97D1-6807-40B6-A5F6-180BFE4D037D}" dt="2025-02-04T10:35:16.792" v="2448" actId="20577"/>
          <ac:spMkLst>
            <pc:docMk/>
            <pc:sldMk cId="3214167522" sldId="1549"/>
            <ac:spMk id="2" creationId="{AF5381A9-B7F5-EA7B-0CD2-C59B2B7026D6}"/>
          </ac:spMkLst>
        </pc:spChg>
      </pc:sldChg>
      <pc:sldChg chg="modSp mod">
        <pc:chgData name="KORENROMP, Eline Louise" userId="a44abeb2-aa4e-4d35-a6f5-0d25c352ba16" providerId="ADAL" clId="{7F2D97D1-6807-40B6-A5F6-180BFE4D037D}" dt="2025-02-04T13:51:15.651" v="3945" actId="14100"/>
        <pc:sldMkLst>
          <pc:docMk/>
          <pc:sldMk cId="800379722" sldId="1550"/>
        </pc:sldMkLst>
        <pc:spChg chg="mod">
          <ac:chgData name="KORENROMP, Eline Louise" userId="a44abeb2-aa4e-4d35-a6f5-0d25c352ba16" providerId="ADAL" clId="{7F2D97D1-6807-40B6-A5F6-180BFE4D037D}" dt="2025-02-04T10:35:20.556" v="2453" actId="6549"/>
          <ac:spMkLst>
            <pc:docMk/>
            <pc:sldMk cId="800379722" sldId="1550"/>
            <ac:spMk id="2" creationId="{B24B9B46-E200-8DC1-CC70-5FA5FE15F842}"/>
          </ac:spMkLst>
        </pc:spChg>
        <pc:spChg chg="mod">
          <ac:chgData name="KORENROMP, Eline Louise" userId="a44abeb2-aa4e-4d35-a6f5-0d25c352ba16" providerId="ADAL" clId="{7F2D97D1-6807-40B6-A5F6-180BFE4D037D}" dt="2025-02-04T13:51:04.642" v="3944" actId="6549"/>
          <ac:spMkLst>
            <pc:docMk/>
            <pc:sldMk cId="800379722" sldId="1550"/>
            <ac:spMk id="6" creationId="{E3DDD1A0-B3BF-238E-8B55-742071F9D20A}"/>
          </ac:spMkLst>
        </pc:spChg>
        <pc:spChg chg="mod">
          <ac:chgData name="KORENROMP, Eline Louise" userId="a44abeb2-aa4e-4d35-a6f5-0d25c352ba16" providerId="ADAL" clId="{7F2D97D1-6807-40B6-A5F6-180BFE4D037D}" dt="2025-02-04T13:51:15.651" v="3945" actId="14100"/>
          <ac:spMkLst>
            <pc:docMk/>
            <pc:sldMk cId="800379722" sldId="1550"/>
            <ac:spMk id="17" creationId="{913F4CBA-00C5-D919-E5E5-4641D18277BB}"/>
          </ac:spMkLst>
        </pc:spChg>
      </pc:sldChg>
      <pc:sldChg chg="modSp mod">
        <pc:chgData name="KORENROMP, Eline Louise" userId="a44abeb2-aa4e-4d35-a6f5-0d25c352ba16" providerId="ADAL" clId="{7F2D97D1-6807-40B6-A5F6-180BFE4D037D}" dt="2025-02-04T10:38:08.659" v="2751" actId="20577"/>
        <pc:sldMkLst>
          <pc:docMk/>
          <pc:sldMk cId="2121488894" sldId="1551"/>
        </pc:sldMkLst>
        <pc:spChg chg="mod">
          <ac:chgData name="KORENROMP, Eline Louise" userId="a44abeb2-aa4e-4d35-a6f5-0d25c352ba16" providerId="ADAL" clId="{7F2D97D1-6807-40B6-A5F6-180BFE4D037D}" dt="2025-02-04T10:38:08.659" v="2751" actId="20577"/>
          <ac:spMkLst>
            <pc:docMk/>
            <pc:sldMk cId="2121488894" sldId="1551"/>
            <ac:spMk id="2" creationId="{DF05049E-E8D0-7AEE-FE14-3A0973B97879}"/>
          </ac:spMkLst>
        </pc:spChg>
      </pc:sldChg>
      <pc:sldChg chg="modSp mod">
        <pc:chgData name="KORENROMP, Eline Louise" userId="a44abeb2-aa4e-4d35-a6f5-0d25c352ba16" providerId="ADAL" clId="{7F2D97D1-6807-40B6-A5F6-180BFE4D037D}" dt="2025-02-04T13:52:55.529" v="3958" actId="20577"/>
        <pc:sldMkLst>
          <pc:docMk/>
          <pc:sldMk cId="1132124114" sldId="1552"/>
        </pc:sldMkLst>
        <pc:spChg chg="mod">
          <ac:chgData name="KORENROMP, Eline Louise" userId="a44abeb2-aa4e-4d35-a6f5-0d25c352ba16" providerId="ADAL" clId="{7F2D97D1-6807-40B6-A5F6-180BFE4D037D}" dt="2025-02-04T10:36:08.628" v="2520" actId="20577"/>
          <ac:spMkLst>
            <pc:docMk/>
            <pc:sldMk cId="1132124114" sldId="1552"/>
            <ac:spMk id="2" creationId="{F4EBF7AB-C76E-9685-ACFD-6A2DA61BDB92}"/>
          </ac:spMkLst>
        </pc:spChg>
        <pc:spChg chg="mod">
          <ac:chgData name="KORENROMP, Eline Louise" userId="a44abeb2-aa4e-4d35-a6f5-0d25c352ba16" providerId="ADAL" clId="{7F2D97D1-6807-40B6-A5F6-180BFE4D037D}" dt="2025-02-04T13:52:27.068" v="3956" actId="20577"/>
          <ac:spMkLst>
            <pc:docMk/>
            <pc:sldMk cId="1132124114" sldId="1552"/>
            <ac:spMk id="6" creationId="{4FDCCEE3-FAC8-1C8A-41CB-2133AD1FA618}"/>
          </ac:spMkLst>
        </pc:spChg>
        <pc:spChg chg="mod">
          <ac:chgData name="KORENROMP, Eline Louise" userId="a44abeb2-aa4e-4d35-a6f5-0d25c352ba16" providerId="ADAL" clId="{7F2D97D1-6807-40B6-A5F6-180BFE4D037D}" dt="2025-02-04T13:52:55.529" v="3958" actId="20577"/>
          <ac:spMkLst>
            <pc:docMk/>
            <pc:sldMk cId="1132124114" sldId="1552"/>
            <ac:spMk id="9" creationId="{A722530F-854C-D6ED-9144-004ECA39FACD}"/>
          </ac:spMkLst>
        </pc:spChg>
      </pc:sldChg>
      <pc:sldChg chg="modSp mod">
        <pc:chgData name="KORENROMP, Eline Louise" userId="a44abeb2-aa4e-4d35-a6f5-0d25c352ba16" providerId="ADAL" clId="{7F2D97D1-6807-40B6-A5F6-180BFE4D037D}" dt="2025-02-04T10:38:41.253" v="2781" actId="6549"/>
        <pc:sldMkLst>
          <pc:docMk/>
          <pc:sldMk cId="1461704224" sldId="1553"/>
        </pc:sldMkLst>
        <pc:spChg chg="mod">
          <ac:chgData name="KORENROMP, Eline Louise" userId="a44abeb2-aa4e-4d35-a6f5-0d25c352ba16" providerId="ADAL" clId="{7F2D97D1-6807-40B6-A5F6-180BFE4D037D}" dt="2025-02-04T10:38:41.253" v="2781" actId="6549"/>
          <ac:spMkLst>
            <pc:docMk/>
            <pc:sldMk cId="1461704224" sldId="1553"/>
            <ac:spMk id="2" creationId="{353883F9-31A1-FFFD-BCA2-4BF859196276}"/>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01DBB16-84E8-3E35-5827-529C4278719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H"/>
          </a:p>
        </p:txBody>
      </p:sp>
      <p:sp>
        <p:nvSpPr>
          <p:cNvPr id="3" name="Date Placeholder 2">
            <a:extLst>
              <a:ext uri="{FF2B5EF4-FFF2-40B4-BE49-F238E27FC236}">
                <a16:creationId xmlns:a16="http://schemas.microsoft.com/office/drawing/2014/main" id="{944ADDF4-0E82-2830-2EFE-39C0A3DE673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1ACB8BA-3F1D-4444-A636-E93E40566E7D}" type="datetimeFigureOut">
              <a:rPr lang="en-CH" smtClean="0"/>
              <a:t>02/04/2025</a:t>
            </a:fld>
            <a:endParaRPr lang="en-CH"/>
          </a:p>
        </p:txBody>
      </p:sp>
      <p:sp>
        <p:nvSpPr>
          <p:cNvPr id="4" name="Footer Placeholder 3">
            <a:extLst>
              <a:ext uri="{FF2B5EF4-FFF2-40B4-BE49-F238E27FC236}">
                <a16:creationId xmlns:a16="http://schemas.microsoft.com/office/drawing/2014/main" id="{5DCE5437-F588-CC4F-1C00-DF13DF41C88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CH"/>
          </a:p>
        </p:txBody>
      </p:sp>
      <p:sp>
        <p:nvSpPr>
          <p:cNvPr id="5" name="Slide Number Placeholder 4">
            <a:extLst>
              <a:ext uri="{FF2B5EF4-FFF2-40B4-BE49-F238E27FC236}">
                <a16:creationId xmlns:a16="http://schemas.microsoft.com/office/drawing/2014/main" id="{B9CCCC89-E511-C325-5AE6-8C3C3CDCC36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589FB9A-3382-42A8-817F-60B83437281F}" type="slidenum">
              <a:rPr lang="en-CH" smtClean="0"/>
              <a:t>‹#›</a:t>
            </a:fld>
            <a:endParaRPr lang="en-CH"/>
          </a:p>
        </p:txBody>
      </p:sp>
    </p:spTree>
    <p:extLst>
      <p:ext uri="{BB962C8B-B14F-4D97-AF65-F5344CB8AC3E}">
        <p14:creationId xmlns:p14="http://schemas.microsoft.com/office/powerpoint/2010/main" val="39479605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0B8D8EE-AAF5-423A-AC87-2DB8E8E5D75F}" type="datetimeFigureOut">
              <a:rPr lang="en-US" smtClean="0"/>
              <a:t>2/4/2025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Haga clic para editar los estilos de texto maestro</a:t>
            </a:r>
          </a:p>
          <a:p>
            <a:pPr lvl="1"/>
            <a:r>
              <a:rPr lang="en-US"/>
              <a:t>Segundo nivel</a:t>
            </a:r>
          </a:p>
          <a:p>
            <a:pPr lvl="2"/>
            <a:r>
              <a:rPr lang="en-US"/>
              <a:t>Tercer nivel</a:t>
            </a:r>
          </a:p>
          <a:p>
            <a:pPr lvl="3"/>
            <a:r>
              <a:rPr lang="en-US"/>
              <a:t>Cuarto nivel</a:t>
            </a:r>
          </a:p>
          <a:p>
            <a:pPr lvl="4"/>
            <a:r>
              <a:rPr lang="en-US"/>
              <a:t>Quinto nivel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73660D5-ED4C-41CA-8F92-89CB6C57A10E}" type="slidenum">
              <a:rPr lang="en-US" smtClean="0"/>
              <a:t>‹#›</a:t>
            </a:fld>
            <a:endParaRPr lang="en-US"/>
          </a:p>
        </p:txBody>
      </p:sp>
    </p:spTree>
    <p:extLst>
      <p:ext uri="{BB962C8B-B14F-4D97-AF65-F5344CB8AC3E}">
        <p14:creationId xmlns:p14="http://schemas.microsoft.com/office/powerpoint/2010/main" val="10346833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73660D5-ED4C-41CA-8F92-89CB6C57A10E}" type="slidenum">
              <a:rPr lang="en-US" smtClean="0"/>
              <a:t>1</a:t>
            </a:fld>
            <a:endParaRPr lang="en-US"/>
          </a:p>
        </p:txBody>
      </p:sp>
    </p:spTree>
    <p:extLst>
      <p:ext uri="{BB962C8B-B14F-4D97-AF65-F5344CB8AC3E}">
        <p14:creationId xmlns:p14="http://schemas.microsoft.com/office/powerpoint/2010/main" val="4148070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La página de resultados de ajuste es la última parada antes de volver a Spectrum. Le permite una revisión crítica de los ajustes del EPP, antes de enviar la incidencia de adultos a Spectrum.</a:t>
            </a:r>
          </a:p>
          <a:p>
            <a:endParaRPr lang="en-US"/>
          </a:p>
          <a:p>
            <a:r>
              <a:rPr lang="en-US"/>
              <a:t>En el conjunto de botones de opción de la esquina inferior izquierda, seleccione lo que desea mostrar en los gráficos. Las opciones son: prevalencia, incidencia o población. También puede elegir si desea mostrar la prevalencia y la incidencia como Porcentaje o Número de infecciones actuales o nuevas. </a:t>
            </a:r>
          </a:p>
          <a:p>
            <a:endParaRPr lang="en-US"/>
          </a:p>
          <a:p>
            <a:r>
              <a:rPr lang="en-US"/>
              <a:t>El panel Estructura epidémica nacional ofrece casillas de verificación que determinan qué proyecciones de subpoblación se muestran en los gráficos. La casilla de verificación situada junto al nombre del archivo Spectrum mostrará los resultados nacionales obtenidos sumando todas las proyecciones de subpoblación.</a:t>
            </a:r>
          </a:p>
          <a:p>
            <a:endParaRPr lang="en-US"/>
          </a:p>
          <a:p>
            <a:r>
              <a:rPr lang="en-US"/>
              <a:t>Por último, puede pulsar el botón "Comparar" para cargar una proyección anterior y compararla con la actual. Le recomendamos encarecidamente que dedique algún tiempo a esta página antes de pasar a Spectrum.  Observe la prevalencia y la incidencia y las contribuciones de las distintas subpoblaciones. Vea cómo se compara su proyección actualizada con la anterior. </a:t>
            </a:r>
          </a:p>
          <a:p>
            <a:r>
              <a:rPr lang="en-US"/>
              <a:t>Empiece por examinar las curvas de prevalencia y asegúrese de que las tendencias coinciden con su comprensión experta de la epidemia y de la contribución de cada subpoblación.</a:t>
            </a:r>
          </a:p>
          <a:p>
            <a:pPr marL="0" indent="0">
              <a:buNone/>
            </a:pPr>
            <a:endParaRPr lang="en-US"/>
          </a:p>
        </p:txBody>
      </p:sp>
      <p:sp>
        <p:nvSpPr>
          <p:cNvPr id="4" name="Slide Number Placeholder 3"/>
          <p:cNvSpPr>
            <a:spLocks noGrp="1"/>
          </p:cNvSpPr>
          <p:nvPr>
            <p:ph type="sldNum" sz="quarter" idx="5"/>
          </p:nvPr>
        </p:nvSpPr>
        <p:spPr/>
        <p:txBody>
          <a:bodyPr/>
          <a:lstStyle/>
          <a:p>
            <a:fld id="{B73660D5-ED4C-41CA-8F92-89CB6C57A10E}" type="slidenum">
              <a:rPr lang="en-US" smtClean="0"/>
              <a:t>11</a:t>
            </a:fld>
            <a:endParaRPr lang="en-US"/>
          </a:p>
        </p:txBody>
      </p:sp>
    </p:spTree>
    <p:extLst>
      <p:ext uri="{BB962C8B-B14F-4D97-AF65-F5344CB8AC3E}">
        <p14:creationId xmlns:p14="http://schemas.microsoft.com/office/powerpoint/2010/main" val="33719817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Seleccione "Incidencia del VIH" como cifra y tómese el tiempo necesario para analizar las contribuciones de cada subpoblación a la tendencia de incidencia nacional. Asegúrese de que concuerdan con su comprensión de la epidemia, incluidos el momento y la magnitud relativos del aumento de la epidemia en las diferentes poblaciones clave. </a:t>
            </a:r>
          </a:p>
          <a:p>
            <a:pPr marL="0" indent="0">
              <a:buNone/>
            </a:pPr>
            <a:endParaRPr lang="en-US"/>
          </a:p>
        </p:txBody>
      </p:sp>
      <p:sp>
        <p:nvSpPr>
          <p:cNvPr id="4" name="Slide Number Placeholder 3"/>
          <p:cNvSpPr>
            <a:spLocks noGrp="1"/>
          </p:cNvSpPr>
          <p:nvPr>
            <p:ph type="sldNum" sz="quarter" idx="5"/>
          </p:nvPr>
        </p:nvSpPr>
        <p:spPr/>
        <p:txBody>
          <a:bodyPr/>
          <a:lstStyle/>
          <a:p>
            <a:fld id="{B73660D5-ED4C-41CA-8F92-89CB6C57A10E}" type="slidenum">
              <a:rPr lang="en-US" smtClean="0"/>
              <a:t>12</a:t>
            </a:fld>
            <a:endParaRPr lang="en-US"/>
          </a:p>
        </p:txBody>
      </p:sp>
    </p:spTree>
    <p:extLst>
      <p:ext uri="{BB962C8B-B14F-4D97-AF65-F5344CB8AC3E}">
        <p14:creationId xmlns:p14="http://schemas.microsoft.com/office/powerpoint/2010/main" val="15248520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Pulse el botón "Comparar" y aparecerá una pantalla que le permitirá comparar la proyección de este año con la del año pasado.  Para cargar las proyecciones del año pasado, haga clic en "Cargar". Aparecerá un diálogo de archivo que le permitirá localizar su archivo Spectrum del año pasado - este archivo tendrá la extensión PJNZ. Tras seleccionar el archivo y hacer clic en "Abrir", los gráficos le mostrarán la comparación de prevalencia e incidencia entre las dos proyecciones. Las curvas rojas son su ajuste actual, las azules son el ajuste del año pasado. Busque cualquier diferencia en incidencia y prevalencia entre las dos proyecciones. Esto es especialmente importante este año con los cambios realizados en muchos de los parámetros de la historia natural y el aumento de los impactos del TAR sobre la incidencia que se han realizado en Spectrum. Antes de abandonar el taller, su equipo nacional debería comprender cómo han cambiado las estimaciones de prevalencia e incidencia y estar preparado para explicar esos cambios a sus responsables de la toma de decisiones.</a:t>
            </a:r>
          </a:p>
          <a:p>
            <a:pPr marL="0" indent="0">
              <a:buNone/>
            </a:pPr>
            <a:endParaRPr lang="en-US"/>
          </a:p>
        </p:txBody>
      </p:sp>
      <p:sp>
        <p:nvSpPr>
          <p:cNvPr id="4" name="Slide Number Placeholder 3"/>
          <p:cNvSpPr>
            <a:spLocks noGrp="1"/>
          </p:cNvSpPr>
          <p:nvPr>
            <p:ph type="sldNum" sz="quarter" idx="5"/>
          </p:nvPr>
        </p:nvSpPr>
        <p:spPr/>
        <p:txBody>
          <a:bodyPr/>
          <a:lstStyle/>
          <a:p>
            <a:fld id="{B73660D5-ED4C-41CA-8F92-89CB6C57A10E}" type="slidenum">
              <a:rPr lang="en-US" smtClean="0"/>
              <a:t>13</a:t>
            </a:fld>
            <a:endParaRPr lang="en-US"/>
          </a:p>
        </p:txBody>
      </p:sp>
    </p:spTree>
    <p:extLst>
      <p:ext uri="{BB962C8B-B14F-4D97-AF65-F5344CB8AC3E}">
        <p14:creationId xmlns:p14="http://schemas.microsoft.com/office/powerpoint/2010/main" val="36660034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Si selecciona las pestañas de la pantalla Comparar, también podrá comparar cada uno de los ajustes de las subpoblaciones por separado. Esto es valioso para identificar tendencias inusuales en las proyecciones o cambios en los resultados del ajuste de un año a otro, Por ejemplo, puede ver cambios debidos a los nuevos parámetros de historia natural, o identificar tendencias incoherentes en un ajuste de subpoblación que pueden merecer una inspección más detenida. Intente comprender la razón de tales diferencias; no dude en consultar a su facilitador al respecto. Podría deberse a nuevos datos de prevalencia añadidos, a cambios en los datos del programa como el TAR de adultos, a cambios en las estimaciones del tamaño de la población clave, a cambios en el tipo de curva PPE seleccionada o a cambios en los parámetros de la historia natural de Spectrum. Como tendrá que explicárselo a sus jefes, le conviene entenderlo antes de intentar hacerlo.</a:t>
            </a:r>
          </a:p>
          <a:p>
            <a:pPr marL="0" indent="0">
              <a:buNone/>
            </a:pPr>
            <a:endParaRPr lang="en-US"/>
          </a:p>
        </p:txBody>
      </p:sp>
      <p:sp>
        <p:nvSpPr>
          <p:cNvPr id="4" name="Slide Number Placeholder 3"/>
          <p:cNvSpPr>
            <a:spLocks noGrp="1"/>
          </p:cNvSpPr>
          <p:nvPr>
            <p:ph type="sldNum" sz="quarter" idx="5"/>
          </p:nvPr>
        </p:nvSpPr>
        <p:spPr/>
        <p:txBody>
          <a:bodyPr/>
          <a:lstStyle/>
          <a:p>
            <a:fld id="{B73660D5-ED4C-41CA-8F92-89CB6C57A10E}" type="slidenum">
              <a:rPr lang="en-US" smtClean="0"/>
              <a:t>14</a:t>
            </a:fld>
            <a:endParaRPr lang="en-US"/>
          </a:p>
        </p:txBody>
      </p:sp>
    </p:spTree>
    <p:extLst>
      <p:ext uri="{BB962C8B-B14F-4D97-AF65-F5344CB8AC3E}">
        <p14:creationId xmlns:p14="http://schemas.microsoft.com/office/powerpoint/2010/main" val="14382061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73660D5-ED4C-41CA-8F92-89CB6C57A10E}" type="slidenum">
              <a:rPr lang="en-US" smtClean="0"/>
              <a:t>15</a:t>
            </a:fld>
            <a:endParaRPr lang="en-US"/>
          </a:p>
        </p:txBody>
      </p:sp>
    </p:spTree>
    <p:extLst>
      <p:ext uri="{BB962C8B-B14F-4D97-AF65-F5344CB8AC3E}">
        <p14:creationId xmlns:p14="http://schemas.microsoft.com/office/powerpoint/2010/main" val="41014287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Tras revisar los resultados de su adaptación, el último paso, pero de vital importancia, es hacer clic en "Guardar resultados". Esto pasa sus resultados de incidencia del EPP a Spectrum. Si no hace clic en "Guardar resultados", Spectrum seguiría funcionando con su antigua estimación de incidencia, así que no se salte este paso.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t>Tras guardar sus resultados para que Spectrum los lea, el EPP devuelve el control a Spectrum. En este punto, vuelva a guardar su archivo de Spectrum para asegurarse de que se conservan los cambios realizados por el EPP.</a:t>
            </a:r>
          </a:p>
          <a:p>
            <a:r>
              <a:rPr lang="en-US"/>
              <a:t>Ahora ya está preparado para pasar a configurar el patrón Sexo/Edad en incidencia, tal y como se explica en la siguiente presentación, a cargo de Avenir Health. </a:t>
            </a:r>
          </a:p>
        </p:txBody>
      </p:sp>
      <p:sp>
        <p:nvSpPr>
          <p:cNvPr id="4" name="Slide Number Placeholder 3"/>
          <p:cNvSpPr>
            <a:spLocks noGrp="1"/>
          </p:cNvSpPr>
          <p:nvPr>
            <p:ph type="sldNum" sz="quarter" idx="5"/>
          </p:nvPr>
        </p:nvSpPr>
        <p:spPr/>
        <p:txBody>
          <a:bodyPr/>
          <a:lstStyle/>
          <a:p>
            <a:fld id="{B73660D5-ED4C-41CA-8F92-89CB6C57A10E}" type="slidenum">
              <a:rPr lang="en-US" smtClean="0"/>
              <a:t>16</a:t>
            </a:fld>
            <a:endParaRPr lang="en-US"/>
          </a:p>
        </p:txBody>
      </p:sp>
    </p:spTree>
    <p:extLst>
      <p:ext uri="{BB962C8B-B14F-4D97-AF65-F5344CB8AC3E}">
        <p14:creationId xmlns:p14="http://schemas.microsoft.com/office/powerpoint/2010/main" val="41206359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Una vez que vuelva a entrar en Spectrum, cuando vaya al cuadro de diálogo "Patrón sexo/edad", marque (o </a:t>
            </a:r>
            <a:r>
              <a:rPr lang="en-US" err="1"/>
              <a:t>compruebe</a:t>
            </a:r>
            <a:r>
              <a:rPr lang="en-US"/>
              <a:t> que </a:t>
            </a:r>
            <a:r>
              <a:rPr lang="en-US" err="1"/>
              <a:t>quede</a:t>
            </a:r>
            <a:r>
              <a:rPr lang="en-US"/>
              <a:t> </a:t>
            </a:r>
            <a:r>
              <a:rPr lang="en-US" err="1"/>
              <a:t>marcada</a:t>
            </a:r>
            <a:r>
              <a:rPr lang="en-US"/>
              <a:t>) la casilla "Leer proporción de sexos del EPP o AEM". Esto asegurará que Spectrum tome la </a:t>
            </a:r>
            <a:r>
              <a:rPr lang="en-US" err="1"/>
              <a:t>razón</a:t>
            </a:r>
            <a:r>
              <a:rPr lang="en-US"/>
              <a:t> de las </a:t>
            </a:r>
            <a:r>
              <a:rPr lang="en-US" err="1"/>
              <a:t>tazas</a:t>
            </a:r>
            <a:r>
              <a:rPr lang="en-US"/>
              <a:t> de </a:t>
            </a:r>
            <a:r>
              <a:rPr lang="en-US" err="1"/>
              <a:t>incidencia</a:t>
            </a:r>
            <a:r>
              <a:rPr lang="en-US"/>
              <a:t> de mujeres a hombres que </a:t>
            </a:r>
            <a:r>
              <a:rPr lang="en-US" err="1"/>
              <a:t>produjó</a:t>
            </a:r>
            <a:r>
              <a:rPr lang="en-US"/>
              <a:t> su </a:t>
            </a:r>
            <a:r>
              <a:rPr lang="en-US" err="1"/>
              <a:t>proyección</a:t>
            </a:r>
            <a:r>
              <a:rPr lang="en-US"/>
              <a:t> EPP</a:t>
            </a:r>
          </a:p>
        </p:txBody>
      </p:sp>
      <p:sp>
        <p:nvSpPr>
          <p:cNvPr id="4" name="Slide Number Placeholder 3"/>
          <p:cNvSpPr>
            <a:spLocks noGrp="1"/>
          </p:cNvSpPr>
          <p:nvPr>
            <p:ph type="sldNum" sz="quarter" idx="5"/>
          </p:nvPr>
        </p:nvSpPr>
        <p:spPr/>
        <p:txBody>
          <a:bodyPr/>
          <a:lstStyle/>
          <a:p>
            <a:fld id="{B73660D5-ED4C-41CA-8F92-89CB6C57A10E}" type="slidenum">
              <a:rPr lang="en-US" smtClean="0"/>
              <a:t>17</a:t>
            </a:fld>
            <a:endParaRPr lang="en-US"/>
          </a:p>
        </p:txBody>
      </p:sp>
    </p:spTree>
    <p:extLst>
      <p:ext uri="{BB962C8B-B14F-4D97-AF65-F5344CB8AC3E}">
        <p14:creationId xmlns:p14="http://schemas.microsoft.com/office/powerpoint/2010/main" val="2653281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Enhorabuena, ya ha completado la actualización de sus ajustes con el EPP. Aquí tiene un resumen de los pasos que ha dado para actualizar sus previsiones con el EPP. Para actualizar, sólo tiene que seguir estos pasos en orden. Ahora ha proporcionado a Spectrum una nueva tendencia de incidencia para que la utilice en sus cálculos.</a:t>
            </a:r>
          </a:p>
        </p:txBody>
      </p:sp>
      <p:sp>
        <p:nvSpPr>
          <p:cNvPr id="4" name="Slide Number Placeholder 3"/>
          <p:cNvSpPr>
            <a:spLocks noGrp="1"/>
          </p:cNvSpPr>
          <p:nvPr>
            <p:ph type="sldNum" sz="quarter" idx="5"/>
          </p:nvPr>
        </p:nvSpPr>
        <p:spPr/>
        <p:txBody>
          <a:bodyPr/>
          <a:lstStyle/>
          <a:p>
            <a:fld id="{B73660D5-ED4C-41CA-8F92-89CB6C57A10E}" type="slidenum">
              <a:rPr lang="en-US" smtClean="0"/>
              <a:t>18</a:t>
            </a:fld>
            <a:endParaRPr lang="en-US"/>
          </a:p>
        </p:txBody>
      </p:sp>
    </p:spTree>
    <p:extLst>
      <p:ext uri="{BB962C8B-B14F-4D97-AF65-F5344CB8AC3E}">
        <p14:creationId xmlns:p14="http://schemas.microsoft.com/office/powerpoint/2010/main" val="13196209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73660D5-ED4C-41CA-8F92-89CB6C57A10E}" type="slidenum">
              <a:rPr lang="en-US" smtClean="0"/>
              <a:t>19</a:t>
            </a:fld>
            <a:endParaRPr lang="en-US"/>
          </a:p>
        </p:txBody>
      </p:sp>
    </p:spTree>
    <p:extLst>
      <p:ext uri="{BB962C8B-B14F-4D97-AF65-F5344CB8AC3E}">
        <p14:creationId xmlns:p14="http://schemas.microsoft.com/office/powerpoint/2010/main" val="2240571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3B3FFC-D34C-E117-34A8-A91BFD62A01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D40AD37-7071-96DC-FE58-CDC6349697D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ECD9273-566A-205B-7F2C-7D0BC4385425}"/>
              </a:ext>
            </a:extLst>
          </p:cNvPr>
          <p:cNvSpPr>
            <a:spLocks noGrp="1"/>
          </p:cNvSpPr>
          <p:nvPr>
            <p:ph type="body" idx="1"/>
          </p:nvPr>
        </p:nvSpPr>
        <p:spPr/>
        <p:txBody>
          <a:bodyPr/>
          <a:lstStyle/>
          <a:p>
            <a:pPr defTabSz="942289">
              <a:defRPr/>
            </a:pPr>
            <a:endParaRPr lang="en-US"/>
          </a:p>
        </p:txBody>
      </p:sp>
      <p:sp>
        <p:nvSpPr>
          <p:cNvPr id="4" name="Slide Number Placeholder 3">
            <a:extLst>
              <a:ext uri="{FF2B5EF4-FFF2-40B4-BE49-F238E27FC236}">
                <a16:creationId xmlns:a16="http://schemas.microsoft.com/office/drawing/2014/main" id="{479A0A70-BE67-C236-68E8-F6644E066D91}"/>
              </a:ext>
            </a:extLst>
          </p:cNvPr>
          <p:cNvSpPr>
            <a:spLocks noGrp="1"/>
          </p:cNvSpPr>
          <p:nvPr>
            <p:ph type="sldNum" sz="quarter" idx="5"/>
          </p:nvPr>
        </p:nvSpPr>
        <p:spPr/>
        <p:txBody>
          <a:bodyPr/>
          <a:lstStyle/>
          <a:p>
            <a:fld id="{E5F4B4AD-9710-49A7-B214-561577097D0C}" type="slidenum">
              <a:rPr lang="en-US" smtClean="0"/>
              <a:t>20</a:t>
            </a:fld>
            <a:endParaRPr lang="en-US"/>
          </a:p>
        </p:txBody>
      </p:sp>
    </p:spTree>
    <p:extLst>
      <p:ext uri="{BB962C8B-B14F-4D97-AF65-F5344CB8AC3E}">
        <p14:creationId xmlns:p14="http://schemas.microsoft.com/office/powerpoint/2010/main" val="5049174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La PPE es una de las diversas fuentes posibles de incidencia del VIH para Spectrum. En esta presentación describiré cada uno de los pasos necesarios para actualizar sus proyecciones de PPE del año pasado con nuevos datos de población, rotación, vigilancia y encuestas y, a continuación, volver a ajustar sus proyecciones. En este vídeo nos centraremos en las necesidades de ajuste de las proyecciones en epidemias concentradas.</a:t>
            </a:r>
          </a:p>
          <a:p>
            <a:endParaRPr lang="en-US"/>
          </a:p>
          <a:p>
            <a:r>
              <a:rPr lang="en-US"/>
              <a:t>El EPP 2025 presenta muy pocos cambios con respecto a las versiones anteriores. Bajo el capó, se ha añadido un nuevo exceso de mortalidad para las personas que viven con el VIH: un conjunto de parámetros para los que no reciben tratamiento antirretrovírico y los que lo reciben. El EPP lo importa automáticamente de Spectrum y lo aplica durante sus cálculos.</a:t>
            </a:r>
          </a:p>
          <a:p>
            <a:r>
              <a:rPr lang="en-US"/>
              <a:t>El único cambio visible en el EPP es la adición de una opción que le permite ajustar el número de hilos utilizados en sus cálculos. Esta opción se encuentra en la ventana emergente Parámetros del modelo de la página de proyecto del EPP y se denomina "Utilizar el número de hilos óptimo". Si marca esta casilla, el EPP examinará su ordenador y decidirá cuántos hilos utilizar en el proceso de ajuste. El EPP establecerá un valor entre 4 y 10, utilizando el extremo superior de estos valores si su ordenador puede soportarlos. Cuantos más hilos se utilicen, más rápido irá su adaptación.</a:t>
            </a:r>
          </a:p>
          <a:p>
            <a:endParaRPr lang="en-US"/>
          </a:p>
        </p:txBody>
      </p:sp>
      <p:sp>
        <p:nvSpPr>
          <p:cNvPr id="4" name="Slide Number Placeholder 3"/>
          <p:cNvSpPr>
            <a:spLocks noGrp="1"/>
          </p:cNvSpPr>
          <p:nvPr>
            <p:ph type="sldNum" sz="quarter" idx="5"/>
          </p:nvPr>
        </p:nvSpPr>
        <p:spPr/>
        <p:txBody>
          <a:bodyPr/>
          <a:lstStyle/>
          <a:p>
            <a:fld id="{B73660D5-ED4C-41CA-8F92-89CB6C57A10E}" type="slidenum">
              <a:rPr lang="en-US" smtClean="0"/>
              <a:t>2</a:t>
            </a:fld>
            <a:endParaRPr lang="en-US"/>
          </a:p>
        </p:txBody>
      </p:sp>
    </p:spTree>
    <p:extLst>
      <p:ext uri="{BB962C8B-B14F-4D97-AF65-F5344CB8AC3E}">
        <p14:creationId xmlns:p14="http://schemas.microsoft.com/office/powerpoint/2010/main" val="25574854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D2149E-BE87-63E3-9033-4FF8961523D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3C8F893-204B-4ADE-09B8-AA64C0F097E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8EDC7A6-2BCC-5BF7-BADA-1380F5AA711B}"/>
              </a:ext>
            </a:extLst>
          </p:cNvPr>
          <p:cNvSpPr>
            <a:spLocks noGrp="1"/>
          </p:cNvSpPr>
          <p:nvPr>
            <p:ph type="body" idx="1"/>
          </p:nvPr>
        </p:nvSpPr>
        <p:spPr/>
        <p:txBody>
          <a:bodyPr/>
          <a:lstStyle/>
          <a:p>
            <a:pPr defTabSz="942289">
              <a:defRPr/>
            </a:pPr>
            <a:endParaRPr lang="en-US"/>
          </a:p>
        </p:txBody>
      </p:sp>
      <p:sp>
        <p:nvSpPr>
          <p:cNvPr id="4" name="Slide Number Placeholder 3">
            <a:extLst>
              <a:ext uri="{FF2B5EF4-FFF2-40B4-BE49-F238E27FC236}">
                <a16:creationId xmlns:a16="http://schemas.microsoft.com/office/drawing/2014/main" id="{D9196966-4DE1-D8BB-FD6F-6F93751E88E5}"/>
              </a:ext>
            </a:extLst>
          </p:cNvPr>
          <p:cNvSpPr>
            <a:spLocks noGrp="1"/>
          </p:cNvSpPr>
          <p:nvPr>
            <p:ph type="sldNum" sz="quarter" idx="5"/>
          </p:nvPr>
        </p:nvSpPr>
        <p:spPr/>
        <p:txBody>
          <a:bodyPr/>
          <a:lstStyle/>
          <a:p>
            <a:fld id="{E5F4B4AD-9710-49A7-B214-561577097D0C}" type="slidenum">
              <a:rPr lang="en-US" smtClean="0"/>
              <a:t>21</a:t>
            </a:fld>
            <a:endParaRPr lang="en-US"/>
          </a:p>
        </p:txBody>
      </p:sp>
    </p:spTree>
    <p:extLst>
      <p:ext uri="{BB962C8B-B14F-4D97-AF65-F5344CB8AC3E}">
        <p14:creationId xmlns:p14="http://schemas.microsoft.com/office/powerpoint/2010/main" val="3395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C02E26-DD80-5DCB-E00C-AD9CD3C3D66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62D7E6D-88C1-1241-70F6-C74D54F86F1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7A55684-BA34-5CBE-EA5C-8BE9A9E82CC9}"/>
              </a:ext>
            </a:extLst>
          </p:cNvPr>
          <p:cNvSpPr>
            <a:spLocks noGrp="1"/>
          </p:cNvSpPr>
          <p:nvPr>
            <p:ph type="body" idx="1"/>
          </p:nvPr>
        </p:nvSpPr>
        <p:spPr/>
        <p:txBody>
          <a:bodyPr/>
          <a:lstStyle/>
          <a:p>
            <a:pPr defTabSz="942289">
              <a:defRPr/>
            </a:pPr>
            <a:endParaRPr lang="en-US"/>
          </a:p>
        </p:txBody>
      </p:sp>
      <p:sp>
        <p:nvSpPr>
          <p:cNvPr id="4" name="Slide Number Placeholder 3">
            <a:extLst>
              <a:ext uri="{FF2B5EF4-FFF2-40B4-BE49-F238E27FC236}">
                <a16:creationId xmlns:a16="http://schemas.microsoft.com/office/drawing/2014/main" id="{4F23E06B-2B7D-D194-B7D4-E3EC66326C13}"/>
              </a:ext>
            </a:extLst>
          </p:cNvPr>
          <p:cNvSpPr>
            <a:spLocks noGrp="1"/>
          </p:cNvSpPr>
          <p:nvPr>
            <p:ph type="sldNum" sz="quarter" idx="5"/>
          </p:nvPr>
        </p:nvSpPr>
        <p:spPr/>
        <p:txBody>
          <a:bodyPr/>
          <a:lstStyle/>
          <a:p>
            <a:fld id="{E5F4B4AD-9710-49A7-B214-561577097D0C}" type="slidenum">
              <a:rPr lang="en-US" smtClean="0"/>
              <a:t>22</a:t>
            </a:fld>
            <a:endParaRPr lang="en-US"/>
          </a:p>
        </p:txBody>
      </p:sp>
    </p:spTree>
    <p:extLst>
      <p:ext uri="{BB962C8B-B14F-4D97-AF65-F5344CB8AC3E}">
        <p14:creationId xmlns:p14="http://schemas.microsoft.com/office/powerpoint/2010/main" val="102064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BB6C19-639B-4E67-FC73-8253646C5CB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17B3514-9220-3C12-0F91-B1DCD01DBFD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3417661-9F6F-8B59-83E2-2B265325ABED}"/>
              </a:ext>
            </a:extLst>
          </p:cNvPr>
          <p:cNvSpPr>
            <a:spLocks noGrp="1"/>
          </p:cNvSpPr>
          <p:nvPr>
            <p:ph type="body" idx="1"/>
          </p:nvPr>
        </p:nvSpPr>
        <p:spPr/>
        <p:txBody>
          <a:bodyPr/>
          <a:lstStyle/>
          <a:p>
            <a:pPr defTabSz="942289">
              <a:defRPr/>
            </a:pPr>
            <a:endParaRPr lang="en-US"/>
          </a:p>
        </p:txBody>
      </p:sp>
      <p:sp>
        <p:nvSpPr>
          <p:cNvPr id="4" name="Slide Number Placeholder 3">
            <a:extLst>
              <a:ext uri="{FF2B5EF4-FFF2-40B4-BE49-F238E27FC236}">
                <a16:creationId xmlns:a16="http://schemas.microsoft.com/office/drawing/2014/main" id="{412700AA-7D2B-45B0-27A2-8000B2197F0E}"/>
              </a:ext>
            </a:extLst>
          </p:cNvPr>
          <p:cNvSpPr>
            <a:spLocks noGrp="1"/>
          </p:cNvSpPr>
          <p:nvPr>
            <p:ph type="sldNum" sz="quarter" idx="5"/>
          </p:nvPr>
        </p:nvSpPr>
        <p:spPr/>
        <p:txBody>
          <a:bodyPr/>
          <a:lstStyle/>
          <a:p>
            <a:fld id="{E5F4B4AD-9710-49A7-B214-561577097D0C}" type="slidenum">
              <a:rPr lang="en-US" smtClean="0"/>
              <a:t>23</a:t>
            </a:fld>
            <a:endParaRPr lang="en-US"/>
          </a:p>
        </p:txBody>
      </p:sp>
    </p:spTree>
    <p:extLst>
      <p:ext uri="{BB962C8B-B14F-4D97-AF65-F5344CB8AC3E}">
        <p14:creationId xmlns:p14="http://schemas.microsoft.com/office/powerpoint/2010/main" val="135494802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3BFB04-0F95-26B8-FA0C-006EBADE862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F9E7027-7DFE-24EA-F03C-E1C3E860690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121A8B9-EAFE-2A1D-5F71-87AC856FB806}"/>
              </a:ext>
            </a:extLst>
          </p:cNvPr>
          <p:cNvSpPr>
            <a:spLocks noGrp="1"/>
          </p:cNvSpPr>
          <p:nvPr>
            <p:ph type="body" idx="1"/>
          </p:nvPr>
        </p:nvSpPr>
        <p:spPr/>
        <p:txBody>
          <a:bodyPr/>
          <a:lstStyle/>
          <a:p>
            <a:pPr defTabSz="942289">
              <a:defRPr/>
            </a:pPr>
            <a:endParaRPr lang="en-US"/>
          </a:p>
        </p:txBody>
      </p:sp>
      <p:sp>
        <p:nvSpPr>
          <p:cNvPr id="4" name="Slide Number Placeholder 3">
            <a:extLst>
              <a:ext uri="{FF2B5EF4-FFF2-40B4-BE49-F238E27FC236}">
                <a16:creationId xmlns:a16="http://schemas.microsoft.com/office/drawing/2014/main" id="{161B93A6-3387-2399-12FF-A6DA717BB4FD}"/>
              </a:ext>
            </a:extLst>
          </p:cNvPr>
          <p:cNvSpPr>
            <a:spLocks noGrp="1"/>
          </p:cNvSpPr>
          <p:nvPr>
            <p:ph type="sldNum" sz="quarter" idx="5"/>
          </p:nvPr>
        </p:nvSpPr>
        <p:spPr/>
        <p:txBody>
          <a:bodyPr/>
          <a:lstStyle/>
          <a:p>
            <a:fld id="{E5F4B4AD-9710-49A7-B214-561577097D0C}" type="slidenum">
              <a:rPr lang="en-US" smtClean="0"/>
              <a:t>24</a:t>
            </a:fld>
            <a:endParaRPr lang="en-US"/>
          </a:p>
        </p:txBody>
      </p:sp>
    </p:spTree>
    <p:extLst>
      <p:ext uri="{BB962C8B-B14F-4D97-AF65-F5344CB8AC3E}">
        <p14:creationId xmlns:p14="http://schemas.microsoft.com/office/powerpoint/2010/main" val="163567207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289">
              <a:defRPr/>
            </a:pPr>
            <a:r>
              <a:rPr lang="en-US" sz="1800">
                <a:effectLst/>
                <a:latin typeface="Times New Roman" panose="02020603050405020304" pitchFamily="18" charset="0"/>
                <a:ea typeface="Cambria" panose="02040503050406030204" pitchFamily="18" charset="0"/>
              </a:rPr>
              <a:t>(</a:t>
            </a:r>
            <a:r>
              <a:rPr lang="en-US" sz="1800" err="1">
                <a:effectLst/>
                <a:latin typeface="Times New Roman" panose="02020603050405020304" pitchFamily="18" charset="0"/>
                <a:ea typeface="Cambria" panose="02040503050406030204" pitchFamily="18" charset="0"/>
              </a:rPr>
              <a:t>Únicamente</a:t>
            </a:r>
            <a:r>
              <a:rPr lang="en-US" sz="1800">
                <a:effectLst/>
                <a:latin typeface="Times New Roman" panose="02020603050405020304" pitchFamily="18" charset="0"/>
                <a:ea typeface="Cambria" panose="02040503050406030204" pitchFamily="18" charset="0"/>
              </a:rPr>
              <a:t>) DESPUÉS de </a:t>
            </a:r>
            <a:r>
              <a:rPr lang="en-US" sz="1800" err="1">
                <a:effectLst/>
                <a:latin typeface="Times New Roman" panose="02020603050405020304" pitchFamily="18" charset="0"/>
                <a:ea typeface="Cambria" panose="02040503050406030204" pitchFamily="18" charset="0"/>
              </a:rPr>
              <a:t>establecer</a:t>
            </a:r>
            <a:r>
              <a:rPr lang="en-US" sz="1800">
                <a:effectLst/>
                <a:latin typeface="Times New Roman" panose="02020603050405020304" pitchFamily="18" charset="0"/>
                <a:ea typeface="Cambria" panose="02040503050406030204" pitchFamily="18" charset="0"/>
              </a:rPr>
              <a:t> las TIR en AIM, en Opciones </a:t>
            </a:r>
            <a:r>
              <a:rPr lang="en-US" sz="1800" err="1">
                <a:effectLst/>
                <a:latin typeface="Times New Roman" panose="02020603050405020304" pitchFamily="18" charset="0"/>
                <a:ea typeface="Cambria" panose="02040503050406030204" pitchFamily="18" charset="0"/>
              </a:rPr>
              <a:t>avanzadas</a:t>
            </a:r>
            <a:r>
              <a:rPr lang="en-US" sz="1800">
                <a:effectLst/>
                <a:latin typeface="Times New Roman" panose="02020603050405020304" pitchFamily="18" charset="0"/>
                <a:ea typeface="Cambria" panose="02040503050406030204" pitchFamily="18" charset="0"/>
              </a:rPr>
              <a:t>, ajuste la </a:t>
            </a:r>
            <a:r>
              <a:rPr lang="en-US" sz="1800" err="1">
                <a:effectLst/>
                <a:latin typeface="Times New Roman" panose="02020603050405020304" pitchFamily="18" charset="0"/>
                <a:ea typeface="Cambria" panose="02040503050406030204" pitchFamily="18" charset="0"/>
              </a:rPr>
              <a:t>reducción</a:t>
            </a:r>
            <a:r>
              <a:rPr lang="en-US" sz="1800">
                <a:effectLst/>
                <a:latin typeface="Times New Roman" panose="02020603050405020304" pitchFamily="18" charset="0"/>
                <a:ea typeface="Cambria" panose="02040503050406030204" pitchFamily="18" charset="0"/>
              </a:rPr>
              <a:t> de la </a:t>
            </a:r>
            <a:r>
              <a:rPr lang="en-US" sz="1800" err="1">
                <a:effectLst/>
                <a:latin typeface="Times New Roman" panose="02020603050405020304" pitchFamily="18" charset="0"/>
                <a:ea typeface="Cambria" panose="02040503050406030204" pitchFamily="18" charset="0"/>
              </a:rPr>
              <a:t>fecundidad</a:t>
            </a:r>
            <a:r>
              <a:rPr lang="en-US" sz="1800">
                <a:effectLst/>
                <a:latin typeface="Times New Roman" panose="02020603050405020304" pitchFamily="18" charset="0"/>
                <a:ea typeface="Cambria" panose="02040503050406030204" pitchFamily="18" charset="0"/>
              </a:rPr>
              <a:t> </a:t>
            </a:r>
            <a:r>
              <a:rPr lang="en-US" sz="1800" err="1">
                <a:effectLst/>
                <a:latin typeface="Times New Roman" panose="02020603050405020304" pitchFamily="18" charset="0"/>
                <a:ea typeface="Cambria" panose="02040503050406030204" pitchFamily="18" charset="0"/>
              </a:rPr>
              <a:t>relacionada</a:t>
            </a:r>
            <a:r>
              <a:rPr lang="en-US" sz="1800">
                <a:effectLst/>
                <a:latin typeface="Times New Roman" panose="02020603050405020304" pitchFamily="18" charset="0"/>
                <a:ea typeface="Cambria" panose="02040503050406030204" pitchFamily="18" charset="0"/>
              </a:rPr>
              <a:t> con el VIH a los datos </a:t>
            </a:r>
            <a:r>
              <a:rPr lang="en-US" sz="1800" err="1">
                <a:effectLst/>
                <a:latin typeface="Times New Roman" panose="02020603050405020304" pitchFamily="18" charset="0"/>
                <a:ea typeface="Cambria" panose="02040503050406030204" pitchFamily="18" charset="0"/>
              </a:rPr>
              <a:t>nacionales</a:t>
            </a:r>
            <a:r>
              <a:rPr lang="en-US" sz="1800">
                <a:effectLst/>
                <a:latin typeface="Times New Roman" panose="02020603050405020304" pitchFamily="18" charset="0"/>
                <a:ea typeface="Cambria" panose="02040503050406030204" pitchFamily="18" charset="0"/>
              </a:rPr>
              <a:t> de CNA, </a:t>
            </a:r>
            <a:r>
              <a:rPr lang="en-US" sz="1800" err="1">
                <a:effectLst/>
                <a:latin typeface="Times New Roman" panose="02020603050405020304" pitchFamily="18" charset="0"/>
                <a:ea typeface="Cambria" panose="02040503050406030204" pitchFamily="18" charset="0"/>
              </a:rPr>
              <a:t>estableciendo</a:t>
            </a:r>
            <a:r>
              <a:rPr lang="en-US" sz="1800">
                <a:effectLst/>
                <a:latin typeface="Times New Roman" panose="02020603050405020304" pitchFamily="18" charset="0"/>
                <a:ea typeface="Cambria" panose="02040503050406030204" pitchFamily="18" charset="0"/>
              </a:rPr>
              <a:t> el Factor de ajuste local, para </a:t>
            </a:r>
            <a:r>
              <a:rPr lang="en-US" sz="1800" err="1">
                <a:effectLst/>
                <a:latin typeface="Times New Roman" panose="02020603050405020304" pitchFamily="18" charset="0"/>
                <a:ea typeface="Cambria" panose="02040503050406030204" pitchFamily="18" charset="0"/>
              </a:rPr>
              <a:t>garantizar</a:t>
            </a:r>
            <a:r>
              <a:rPr lang="en-US" sz="1800">
                <a:effectLst/>
                <a:latin typeface="Times New Roman" panose="02020603050405020304" pitchFamily="18" charset="0"/>
                <a:ea typeface="Cambria" panose="02040503050406030204" pitchFamily="18" charset="0"/>
              </a:rPr>
              <a:t> la prevalencia </a:t>
            </a:r>
            <a:r>
              <a:rPr lang="en-US" sz="1800" err="1">
                <a:effectLst/>
                <a:latin typeface="Times New Roman" panose="02020603050405020304" pitchFamily="18" charset="0"/>
                <a:ea typeface="Cambria" panose="02040503050406030204" pitchFamily="18" charset="0"/>
              </a:rPr>
              <a:t>correspondiente</a:t>
            </a:r>
            <a:r>
              <a:rPr lang="en-US" sz="1800">
                <a:effectLst/>
                <a:latin typeface="Times New Roman" panose="02020603050405020304" pitchFamily="18" charset="0"/>
                <a:ea typeface="Cambria" panose="02040503050406030204" pitchFamily="18" charset="0"/>
              </a:rPr>
              <a:t> </a:t>
            </a:r>
            <a:r>
              <a:rPr lang="en-US" sz="1800" err="1">
                <a:effectLst/>
                <a:latin typeface="Times New Roman" panose="02020603050405020304" pitchFamily="18" charset="0"/>
                <a:ea typeface="Cambria" panose="02040503050406030204" pitchFamily="18" charset="0"/>
              </a:rPr>
              <a:t>correcta</a:t>
            </a:r>
            <a:r>
              <a:rPr lang="en-US" sz="1800">
                <a:effectLst/>
                <a:latin typeface="Times New Roman" panose="02020603050405020304" pitchFamily="18" charset="0"/>
                <a:ea typeface="Cambria" panose="02040503050406030204" pitchFamily="18" charset="0"/>
              </a:rPr>
              <a:t> en las </a:t>
            </a:r>
            <a:r>
              <a:rPr lang="en-US" sz="1800" err="1">
                <a:effectLst/>
                <a:latin typeface="Times New Roman" panose="02020603050405020304" pitchFamily="18" charset="0"/>
                <a:ea typeface="Cambria" panose="02040503050406030204" pitchFamily="18" charset="0"/>
              </a:rPr>
              <a:t>mujeres</a:t>
            </a:r>
            <a:r>
              <a:rPr lang="en-US" sz="1800">
                <a:effectLst/>
                <a:latin typeface="Times New Roman" panose="02020603050405020304" pitchFamily="18" charset="0"/>
                <a:ea typeface="Cambria" panose="02040503050406030204" pitchFamily="18" charset="0"/>
              </a:rPr>
              <a:t> </a:t>
            </a:r>
            <a:r>
              <a:rPr lang="en-US" sz="1800" err="1">
                <a:effectLst/>
                <a:latin typeface="Times New Roman" panose="02020603050405020304" pitchFamily="18" charset="0"/>
                <a:ea typeface="Cambria" panose="02040503050406030204" pitchFamily="18" charset="0"/>
              </a:rPr>
              <a:t>embarazadas</a:t>
            </a:r>
            <a:r>
              <a:rPr lang="en-US" sz="1800">
                <a:effectLst/>
                <a:latin typeface="Times New Roman" panose="02020603050405020304" pitchFamily="18" charset="0"/>
                <a:ea typeface="Cambria" panose="02040503050406030204" pitchFamily="18" charset="0"/>
              </a:rPr>
              <a:t> (que puede ser </a:t>
            </a:r>
            <a:r>
              <a:rPr lang="en-US" sz="1800" err="1">
                <a:effectLst/>
                <a:latin typeface="Times New Roman" panose="02020603050405020304" pitchFamily="18" charset="0"/>
                <a:ea typeface="Cambria" panose="02040503050406030204" pitchFamily="18" charset="0"/>
              </a:rPr>
              <a:t>diferente</a:t>
            </a:r>
            <a:r>
              <a:rPr lang="en-US" sz="1800">
                <a:effectLst/>
                <a:latin typeface="Times New Roman" panose="02020603050405020304" pitchFamily="18" charset="0"/>
                <a:ea typeface="Cambria" panose="02040503050406030204" pitchFamily="18" charset="0"/>
              </a:rPr>
              <a:t> de la prevalencia en todas las </a:t>
            </a:r>
            <a:r>
              <a:rPr lang="en-US" sz="1800" err="1">
                <a:effectLst/>
                <a:latin typeface="Times New Roman" panose="02020603050405020304" pitchFamily="18" charset="0"/>
                <a:ea typeface="Cambria" panose="02040503050406030204" pitchFamily="18" charset="0"/>
              </a:rPr>
              <a:t>mujeres</a:t>
            </a:r>
            <a:r>
              <a:rPr lang="en-US" sz="1800">
                <a:effectLst/>
                <a:latin typeface="Times New Roman" panose="02020603050405020304" pitchFamily="18" charset="0"/>
                <a:ea typeface="Cambria" panose="02040503050406030204" pitchFamily="18" charset="0"/>
              </a:rPr>
              <a:t> </a:t>
            </a:r>
            <a:r>
              <a:rPr lang="en-US" sz="1800" err="1">
                <a:effectLst/>
                <a:latin typeface="Times New Roman" panose="02020603050405020304" pitchFamily="18" charset="0"/>
                <a:ea typeface="Cambria" panose="02040503050406030204" pitchFamily="18" charset="0"/>
              </a:rPr>
              <a:t>adultas</a:t>
            </a:r>
            <a:r>
              <a:rPr lang="en-US" sz="1800">
                <a:effectLst/>
                <a:latin typeface="Times New Roman" panose="02020603050405020304" pitchFamily="18" charset="0"/>
                <a:ea typeface="Cambria" panose="02040503050406030204" pitchFamily="18" charset="0"/>
              </a:rPr>
              <a:t>) y la </a:t>
            </a:r>
            <a:r>
              <a:rPr lang="en-US" sz="1800" err="1">
                <a:effectLst/>
                <a:latin typeface="Times New Roman" panose="02020603050405020304" pitchFamily="18" charset="0"/>
                <a:ea typeface="Cambria" panose="02040503050406030204" pitchFamily="18" charset="0"/>
              </a:rPr>
              <a:t>necesidad</a:t>
            </a:r>
            <a:r>
              <a:rPr lang="en-US" sz="1800">
                <a:effectLst/>
                <a:latin typeface="Times New Roman" panose="02020603050405020304" pitchFamily="18" charset="0"/>
                <a:ea typeface="Cambria" panose="02040503050406030204" pitchFamily="18" charset="0"/>
              </a:rPr>
              <a:t> y </a:t>
            </a:r>
            <a:r>
              <a:rPr lang="en-US" sz="1800" err="1">
                <a:effectLst/>
                <a:latin typeface="Times New Roman" panose="02020603050405020304" pitchFamily="18" charset="0"/>
                <a:ea typeface="Cambria" panose="02040503050406030204" pitchFamily="18" charset="0"/>
              </a:rPr>
              <a:t>cobertura</a:t>
            </a:r>
            <a:r>
              <a:rPr lang="en-US" sz="1800">
                <a:effectLst/>
                <a:latin typeface="Times New Roman" panose="02020603050405020304" pitchFamily="18" charset="0"/>
                <a:ea typeface="Cambria" panose="02040503050406030204" pitchFamily="18" charset="0"/>
              </a:rPr>
              <a:t> de PTMI y TAR </a:t>
            </a:r>
            <a:r>
              <a:rPr lang="en-US" sz="1800" err="1">
                <a:effectLst/>
                <a:latin typeface="Times New Roman" panose="02020603050405020304" pitchFamily="18" charset="0"/>
                <a:ea typeface="Cambria" panose="02040503050406030204" pitchFamily="18" charset="0"/>
              </a:rPr>
              <a:t>pediátrico</a:t>
            </a:r>
            <a:r>
              <a:rPr lang="en-US" sz="1800">
                <a:effectLst/>
                <a:latin typeface="Times New Roman" panose="02020603050405020304" pitchFamily="18" charset="0"/>
                <a:ea typeface="Cambria" panose="02040503050406030204" pitchFamily="18" charset="0"/>
              </a:rPr>
              <a:t>. Este paso </a:t>
            </a:r>
            <a:r>
              <a:rPr lang="en-US" sz="1800" err="1">
                <a:effectLst/>
                <a:latin typeface="Times New Roman" panose="02020603050405020304" pitchFamily="18" charset="0"/>
                <a:ea typeface="Cambria" panose="02040503050406030204" pitchFamily="18" charset="0"/>
              </a:rPr>
              <a:t>adicional</a:t>
            </a:r>
            <a:r>
              <a:rPr lang="en-US" sz="1800">
                <a:effectLst/>
                <a:latin typeface="Times New Roman" panose="02020603050405020304" pitchFamily="18" charset="0"/>
                <a:ea typeface="Cambria" panose="02040503050406030204" pitchFamily="18" charset="0"/>
              </a:rPr>
              <a:t> se </a:t>
            </a:r>
            <a:r>
              <a:rPr lang="en-US" sz="1800" err="1">
                <a:effectLst/>
                <a:latin typeface="Times New Roman" panose="02020603050405020304" pitchFamily="18" charset="0"/>
                <a:ea typeface="Cambria" panose="02040503050406030204" pitchFamily="18" charset="0"/>
              </a:rPr>
              <a:t>explicará</a:t>
            </a:r>
            <a:r>
              <a:rPr lang="en-US" sz="1800">
                <a:effectLst/>
                <a:latin typeface="Times New Roman" panose="02020603050405020304" pitchFamily="18" charset="0"/>
                <a:ea typeface="Cambria" panose="02040503050406030204" pitchFamily="18" charset="0"/>
              </a:rPr>
              <a:t> en una </a:t>
            </a:r>
            <a:r>
              <a:rPr lang="en-US" sz="1800" err="1">
                <a:effectLst/>
                <a:latin typeface="Times New Roman" panose="02020603050405020304" pitchFamily="18" charset="0"/>
                <a:ea typeface="Cambria" panose="02040503050406030204" pitchFamily="18" charset="0"/>
              </a:rPr>
              <a:t>próxima</a:t>
            </a:r>
            <a:r>
              <a:rPr lang="en-US" sz="1800">
                <a:effectLst/>
                <a:latin typeface="Times New Roman" panose="02020603050405020304" pitchFamily="18" charset="0"/>
                <a:ea typeface="Cambria" panose="02040503050406030204" pitchFamily="18" charset="0"/>
              </a:rPr>
              <a:t> </a:t>
            </a:r>
            <a:r>
              <a:rPr lang="en-US" sz="1800" err="1">
                <a:effectLst/>
                <a:latin typeface="Times New Roman" panose="02020603050405020304" pitchFamily="18" charset="0"/>
                <a:ea typeface="Cambria" panose="02040503050406030204" pitchFamily="18" charset="0"/>
              </a:rPr>
              <a:t>presentación</a:t>
            </a:r>
            <a:r>
              <a:rPr lang="en-US" sz="1800">
                <a:effectLst/>
                <a:latin typeface="Times New Roman" panose="02020603050405020304" pitchFamily="18" charset="0"/>
                <a:ea typeface="Cambria" panose="02040503050406030204" pitchFamily="18" charset="0"/>
              </a:rPr>
              <a:t>.</a:t>
            </a:r>
          </a:p>
        </p:txBody>
      </p:sp>
      <p:sp>
        <p:nvSpPr>
          <p:cNvPr id="4" name="Slide Number Placeholder 3"/>
          <p:cNvSpPr>
            <a:spLocks noGrp="1"/>
          </p:cNvSpPr>
          <p:nvPr>
            <p:ph type="sldNum" sz="quarter" idx="5"/>
          </p:nvPr>
        </p:nvSpPr>
        <p:spPr/>
        <p:txBody>
          <a:bodyPr/>
          <a:lstStyle/>
          <a:p>
            <a:fld id="{E5F4B4AD-9710-49A7-B214-561577097D0C}" type="slidenum">
              <a:rPr lang="en-US" smtClean="0"/>
              <a:t>25</a:t>
            </a:fld>
            <a:endParaRPr lang="en-US"/>
          </a:p>
        </p:txBody>
      </p:sp>
    </p:spTree>
    <p:extLst>
      <p:ext uri="{BB962C8B-B14F-4D97-AF65-F5344CB8AC3E}">
        <p14:creationId xmlns:p14="http://schemas.microsoft.com/office/powerpoint/2010/main" val="301643424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289">
              <a:defRPr/>
            </a:pPr>
            <a:endParaRPr lang="en-US" sz="1800">
              <a:effectLst/>
              <a:latin typeface="Times New Roman" panose="02020603050405020304" pitchFamily="18" charset="0"/>
              <a:ea typeface="Cambria" panose="02040503050406030204" pitchFamily="18" charset="0"/>
            </a:endParaRPr>
          </a:p>
        </p:txBody>
      </p:sp>
      <p:sp>
        <p:nvSpPr>
          <p:cNvPr id="4" name="Slide Number Placeholder 3"/>
          <p:cNvSpPr>
            <a:spLocks noGrp="1"/>
          </p:cNvSpPr>
          <p:nvPr>
            <p:ph type="sldNum" sz="quarter" idx="5"/>
          </p:nvPr>
        </p:nvSpPr>
        <p:spPr/>
        <p:txBody>
          <a:bodyPr/>
          <a:lstStyle/>
          <a:p>
            <a:fld id="{E5F4B4AD-9710-49A7-B214-561577097D0C}" type="slidenum">
              <a:rPr lang="en-US" smtClean="0"/>
              <a:t>26</a:t>
            </a:fld>
            <a:endParaRPr lang="en-US"/>
          </a:p>
        </p:txBody>
      </p:sp>
    </p:spTree>
    <p:extLst>
      <p:ext uri="{BB962C8B-B14F-4D97-AF65-F5344CB8AC3E}">
        <p14:creationId xmlns:p14="http://schemas.microsoft.com/office/powerpoint/2010/main" val="17391206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Ya está preparado para el paso más importante de este proceso, el ajuste de todos los datos que acaba de proporcionar al EPP teniendo en cuenta cualquier cambio realizado en los datos y parámetros del programa en Spectrum. Para iniciar la página Proyecto del EPP, seleccione en el menú Incidencia de Spectrum la opción "Ajuste de curvas (EPP)". Esto lanzará el EPP abierto a la página Proyecto, donde actualizará sus ajustes para incluir los efectos de los nuevos datos en su proyección nacional.</a:t>
            </a:r>
          </a:p>
        </p:txBody>
      </p:sp>
      <p:sp>
        <p:nvSpPr>
          <p:cNvPr id="4" name="Slide Number Placeholder 3"/>
          <p:cNvSpPr>
            <a:spLocks noGrp="1"/>
          </p:cNvSpPr>
          <p:nvPr>
            <p:ph type="sldNum" sz="quarter" idx="5"/>
          </p:nvPr>
        </p:nvSpPr>
        <p:spPr/>
        <p:txBody>
          <a:bodyPr/>
          <a:lstStyle/>
          <a:p>
            <a:fld id="{B73660D5-ED4C-41CA-8F92-89CB6C57A10E}" type="slidenum">
              <a:rPr lang="en-US" smtClean="0"/>
              <a:t>3</a:t>
            </a:fld>
            <a:endParaRPr lang="en-US"/>
          </a:p>
        </p:txBody>
      </p:sp>
    </p:spTree>
    <p:extLst>
      <p:ext uri="{BB962C8B-B14F-4D97-AF65-F5344CB8AC3E}">
        <p14:creationId xmlns:p14="http://schemas.microsoft.com/office/powerpoint/2010/main" val="35595037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Puesto que ha optado por el reajuste, cuando entre en la página de proyecto sólo se mostrarán los datos que se van a reajustar (pero no las líneas de ajuste desfasadas).</a:t>
            </a:r>
          </a:p>
          <a:p>
            <a:endParaRPr lang="en-US"/>
          </a:p>
          <a:p>
            <a:r>
              <a:rPr lang="en-US"/>
              <a:t>Antes de repasar los pasos para ajustar los datos de prevalencia, repasemos los tipos de datos que aparecen en el gráfico. </a:t>
            </a:r>
            <a:br>
              <a:rPr lang="en-US"/>
            </a:br>
            <a:r>
              <a:rPr lang="en-US"/>
              <a:t>Cada tipo de dato utilizado en el ajuste tiene un color diferente en esta página:</a:t>
            </a:r>
          </a:p>
          <a:p>
            <a:endParaRPr lang="en-US"/>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a:t>Los puntos de datos de las encuestas son diamantes rojos con barras de error. El Senegal que se muestra aquí es un país epidémico concentrado excepcional que sí dispone de encuestas. Las encuestas representativas a nivel nacional pueden informar el ajuste del EPP, así que asegúrese de que se introducen y muestran todas aquí. Si no es así, vuelva a la página Encuestas y asegúrese de que se ha activado "Utilizar la prevalencia de esta encuesta en el ajuste" para cada encuesta que desee incluir.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a:t>Los datos clave de vigilancia de la población y de vigilancia centinela ANC se muestran en verde. Cada SITE se muestra como un conjunto de marcadores conectados. Revise estos datos detenidamente y, si observa valores atípicos importantes o tendencias poco realistas, considere la posibilidad de eliminarlos de la tabla de datos de vigilancia de la página Datos sobre el VIH.</a:t>
            </a:r>
            <a:br>
              <a:rPr lang="en-US"/>
            </a:br>
            <a:endParaRPr lang="en-US"/>
          </a:p>
          <a:p>
            <a:pPr marL="228600" indent="-228600">
              <a:buAutoNum type="arabicPeriod"/>
            </a:pPr>
            <a:r>
              <a:rPr lang="en-US"/>
              <a:t>Los sitios de pruebas rutinarias ANC se muestran en morado claro, con los puntos de cada sitio conectados por una línea. De nuevo, busque tendencias poco realistas o valores atípicos extremos, que pueden indicar errores en los datos.</a:t>
            </a:r>
          </a:p>
          <a:p>
            <a:pPr marL="228600" indent="-228600">
              <a:buAutoNum type="arabicPeriod"/>
            </a:pPr>
            <a:r>
              <a:rPr lang="en-US"/>
              <a:t>Los datos de ANC-pruebas rutinarias a nivel de censo se muestran como diamantes de color morado oscuro. Si ha introducido datos de ANC-RT a nivel censal y no los ve aquí, vuelva atrás y active la casilla de verificación de "ANC-RT a nivel censal" en la parte superior de la página de datos sobre el VIH.</a:t>
            </a:r>
          </a:p>
          <a:p>
            <a:pPr marL="228600" indent="-228600">
              <a:buAutoNum type="arabicPeriod"/>
            </a:pPr>
            <a:endParaRPr lang="en-US"/>
          </a:p>
          <a:p>
            <a:pPr marL="0" indent="0">
              <a:buNone/>
            </a:pPr>
            <a:r>
              <a:rPr lang="en-US"/>
              <a:t>Antes de seguir adelante, corrija o elimine cualquier dato irreal o incoherente y asegúrese de que aparecen todos los datos que pretende ajustar.</a:t>
            </a:r>
          </a:p>
        </p:txBody>
      </p:sp>
      <p:sp>
        <p:nvSpPr>
          <p:cNvPr id="4" name="Slide Number Placeholder 3"/>
          <p:cNvSpPr>
            <a:spLocks noGrp="1"/>
          </p:cNvSpPr>
          <p:nvPr>
            <p:ph type="sldNum" sz="quarter" idx="5"/>
          </p:nvPr>
        </p:nvSpPr>
        <p:spPr/>
        <p:txBody>
          <a:bodyPr/>
          <a:lstStyle/>
          <a:p>
            <a:fld id="{B73660D5-ED4C-41CA-8F92-89CB6C57A10E}" type="slidenum">
              <a:rPr lang="en-US" smtClean="0"/>
              <a:t>4</a:t>
            </a:fld>
            <a:endParaRPr lang="en-US"/>
          </a:p>
        </p:txBody>
      </p:sp>
    </p:spTree>
    <p:extLst>
      <p:ext uri="{BB962C8B-B14F-4D97-AF65-F5344CB8AC3E}">
        <p14:creationId xmlns:p14="http://schemas.microsoft.com/office/powerpoint/2010/main" val="27871334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Después de haber revisado sus datos, ya está listo para el ajuste. Para cada subpoblación, siga este procedimiento:</a:t>
            </a:r>
          </a:p>
          <a:p>
            <a:endParaRPr lang="en-US"/>
          </a:p>
          <a:p>
            <a:pPr marL="228600" indent="-228600">
              <a:buAutoNum type="arabicPeriod"/>
            </a:pPr>
            <a:r>
              <a:rPr lang="en-US"/>
              <a:t>Seleccione la subpoblación en el panel Estructura epidémica nacional haciendo clic sobre ella.</a:t>
            </a:r>
          </a:p>
          <a:p>
            <a:pPr marL="228600" indent="-228600">
              <a:buAutoNum type="arabicPeriod"/>
            </a:pPr>
            <a:r>
              <a:rPr lang="en-US"/>
              <a:t>Para esa subpoblación, seleccione la curva EPP que desee utilizar. Para la mayoría de los países con epidemias concentradas, el modelo preferido es ahora "R-Hybrid" (incluso para poblaciones con menos de 3-4 puntos de datos, para las que en el pasado "EPP Classic" era el predeterminado). Para más detalles sobre los distintos modelos y los criterios para elegir el modelo adecuado, consulte la Guía para actualizar las estimaciones del espectro del VIH 2025 o la presentación "EPP Under the hood" para epidemias concentradas.</a:t>
            </a:r>
          </a:p>
          <a:p>
            <a:pPr marL="228600" indent="-228600">
              <a:buAutoNum type="arabicPeriod"/>
            </a:pPr>
            <a:r>
              <a:rPr lang="en-US"/>
              <a:t>Establezca el "Objetivo de la ejecución" en "Proyección nacional". El EPP iterará hasta que encuentre suficientes curvas para representar la situación nacional con las incertidumbres adecuadas. Durante este taller, puede empezar a utilizar el ajuste "Entrenamiento", que genera menos curvas, pero es posible que el algoritmo no converja a un buen resultado. Así que, para el ajuste final de 2025 (en marzo/abril), utilice "Proyección nacional".</a:t>
            </a:r>
          </a:p>
          <a:p>
            <a:pPr marL="228600" indent="-228600">
              <a:buAutoNum type="arabicPeriod"/>
            </a:pPr>
            <a:endParaRPr lang="en-US"/>
          </a:p>
          <a:p>
            <a:pPr marL="0" indent="0">
              <a:buNone/>
            </a:pPr>
            <a:r>
              <a:rPr lang="en-US"/>
              <a:t>Repita este proceso para cada subpoblación. A continuación, haga clic en el botón "Ajustar todo". El EPP ajustará ahora, para todas las subpoblaciones sucesivamente, los datos de prevalencia. Una vez completado este proceso (puede tardar un rato), el EPP vuelve a seleccionar la primera subpoblación (en la parte superior), mostrando ahora el ajuste como líneas. Haga clic en "Guardar todo" para guardar los resultados ajustados, o haga clic en "Guardar y continuar" para cada subpoblación por separado sucesivamente. Si olvida guardar, ¡tendrá que volver a ajustar! </a:t>
            </a:r>
          </a:p>
          <a:p>
            <a:pPr marL="228600" indent="-228600">
              <a:buAutoNum type="arabicPeriod"/>
            </a:pPr>
            <a:endParaRPr lang="en-US"/>
          </a:p>
        </p:txBody>
      </p:sp>
      <p:sp>
        <p:nvSpPr>
          <p:cNvPr id="4" name="Slide Number Placeholder 3"/>
          <p:cNvSpPr>
            <a:spLocks noGrp="1"/>
          </p:cNvSpPr>
          <p:nvPr>
            <p:ph type="sldNum" sz="quarter" idx="5"/>
          </p:nvPr>
        </p:nvSpPr>
        <p:spPr/>
        <p:txBody>
          <a:bodyPr/>
          <a:lstStyle/>
          <a:p>
            <a:fld id="{B73660D5-ED4C-41CA-8F92-89CB6C57A10E}" type="slidenum">
              <a:rPr lang="en-US" smtClean="0"/>
              <a:t>5</a:t>
            </a:fld>
            <a:endParaRPr lang="en-US"/>
          </a:p>
        </p:txBody>
      </p:sp>
    </p:spTree>
    <p:extLst>
      <p:ext uri="{BB962C8B-B14F-4D97-AF65-F5344CB8AC3E}">
        <p14:creationId xmlns:p14="http://schemas.microsoft.com/office/powerpoint/2010/main" val="27252872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Cuando haya terminado el ajuste, el gráfico final que muestra el ajuste para cada subpoblación tendrá el aspecto de esta figura. Las características notables de este gráfico son:</a:t>
            </a:r>
          </a:p>
          <a:p>
            <a:endParaRPr lang="en-US"/>
          </a:p>
          <a:p>
            <a:pPr marL="228600" indent="-228600">
              <a:buAutoNum type="arabicPeriod"/>
            </a:pPr>
            <a:r>
              <a:rPr lang="en-US"/>
              <a:t>La línea roja representa la proyección bayesiana de la prevalencia media obtenida a partir del ajuste de sus datos.</a:t>
            </a:r>
          </a:p>
          <a:p>
            <a:pPr marL="228600" indent="-228600">
              <a:buAutoNum type="arabicPeriod"/>
            </a:pPr>
            <a:r>
              <a:rPr lang="en-US"/>
              <a:t>Las cruces rojas son las medianas bayesianas para cada año individual</a:t>
            </a:r>
          </a:p>
          <a:p>
            <a:pPr marL="228600" indent="-228600">
              <a:buAutoNum type="arabicPeriod"/>
            </a:pPr>
            <a:r>
              <a:rPr lang="en-US"/>
              <a:t>Las dos líneas azules discontinuas representan los intervalos de confianza del 95% para la proyección.</a:t>
            </a:r>
          </a:p>
          <a:p>
            <a:pPr marL="228600" indent="-228600">
              <a:buAutoNum type="arabicPeriod"/>
            </a:pPr>
            <a:r>
              <a:rPr lang="en-US"/>
              <a:t>Las líneas grises son las remuestreos individuales de prevalencia resultantes del procedimiento de ajuste y se utilizan para establecer las medianas bayesianas y los intervalos de confianza.</a:t>
            </a:r>
          </a:p>
          <a:p>
            <a:pPr marL="0" indent="0">
              <a:buNone/>
            </a:pPr>
            <a:endParaRPr lang="en-US"/>
          </a:p>
          <a:p>
            <a:pPr marL="0" indent="0">
              <a:buNone/>
            </a:pPr>
            <a:r>
              <a:rPr lang="en-US"/>
              <a:t>Tras revisar cada subpoblación, pulse el botón verde "Guardar y continuar" para avanzar a la siguiente. Cuando termine de revisar la última subpoblación, el EPP le hará pasar a la página de Calibración.</a:t>
            </a:r>
          </a:p>
          <a:p>
            <a:pPr marL="228600" indent="-228600">
              <a:buAutoNum type="arabicPeriod"/>
            </a:pPr>
            <a:endParaRPr lang="en-US"/>
          </a:p>
        </p:txBody>
      </p:sp>
      <p:sp>
        <p:nvSpPr>
          <p:cNvPr id="4" name="Slide Number Placeholder 3"/>
          <p:cNvSpPr>
            <a:spLocks noGrp="1"/>
          </p:cNvSpPr>
          <p:nvPr>
            <p:ph type="sldNum" sz="quarter" idx="5"/>
          </p:nvPr>
        </p:nvSpPr>
        <p:spPr/>
        <p:txBody>
          <a:bodyPr/>
          <a:lstStyle/>
          <a:p>
            <a:fld id="{B73660D5-ED4C-41CA-8F92-89CB6C57A10E}" type="slidenum">
              <a:rPr lang="en-US" smtClean="0"/>
              <a:t>7</a:t>
            </a:fld>
            <a:endParaRPr lang="en-US"/>
          </a:p>
        </p:txBody>
      </p:sp>
    </p:spTree>
    <p:extLst>
      <p:ext uri="{BB962C8B-B14F-4D97-AF65-F5344CB8AC3E}">
        <p14:creationId xmlns:p14="http://schemas.microsoft.com/office/powerpoint/2010/main" val="1256647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Para cada uno de sus ajustes de subpoblación, la página Calibración (en la configuración de epidemia concentrada del EPP) le permite elegir entre 1) aceptar los resultados del ajuste tal cual, 2) calibrar a una prevalencia fija en un año determinado, o 3) calibrar por un factor de escala. A medida que modifique la elección de calibración para cada subpoblación, los resultados se mostrarán en el gráfico visualizado.</a:t>
            </a:r>
          </a:p>
          <a:p>
            <a:endParaRPr lang="en-US"/>
          </a:p>
          <a:p>
            <a:r>
              <a:rPr lang="en-US"/>
              <a:t>La calibración a utilizar dependerá de los datos que tenga disponibles de diferentes estudios en su país, y de si éstos son representativos a nivel nacional. Para las poblaciones clave, puede calibrar ajustándose a los resultados de estudios de mayor calidad y más representativos de esas poblaciones, por ejemplo, estudios IBBS bien realizados. O puede calibrar basándose en sesgos conocidos en los lugares de vigilancia en relación con estudios de alta calidad. </a:t>
            </a:r>
          </a:p>
          <a:p>
            <a:r>
              <a:rPr lang="en-US"/>
              <a:t>Para el resto de poblaciones, la calibración debe tener en cuenta que la prevalencia en los centros de atención prenatal suele ser superior a la prevalencia entre el resto de hombres y mujeres, tal y como se comenta en la Guía para actualizar las estimaciones del espectro del VIH. Según el análisis de los datos de los países con epidemias concentradas, por término medio, los datos de ANC debían calibrarse a la baja en un factor de 0,47 para representar a las mujeres fuera de las poblaciones clave y en un factor de 0,56 para los hombres fuera de las poblaciones clave.</a:t>
            </a:r>
          </a:p>
          <a:p>
            <a:endParaRPr lang="en-US"/>
          </a:p>
          <a:p>
            <a:r>
              <a:rPr lang="en-US"/>
              <a:t>Otras dos características notables aquí. Hay un botón "Restaurar calibraciones" en la esquina inferior derecha. El EPP registra las calibraciones existentes en ese momento cuando se inicia. Si vuelve a ejecutar sus ajustes, la calibración por defecto se establecerá en "Utilizar los resultados de modelado tal cual". Si pulsa el botón "Restaurar calibraciones' antes de realizar cualquier otro cambio, se restaurarán estas calibraciones anteriores, permitiéndole volver a los valores utilizados la última vez que se completó el ajuste.</a:t>
            </a:r>
          </a:p>
          <a:p>
            <a:endParaRPr lang="en-US"/>
          </a:p>
          <a:p>
            <a:r>
              <a:rPr lang="en-US"/>
              <a:t>Además, existe una tabla de calibración que puede consultarse mediante el botón "Tabla de calibración" situado en la parte inferior derecha. </a:t>
            </a:r>
          </a:p>
          <a:p>
            <a:endParaRPr lang="en-US"/>
          </a:p>
          <a:p>
            <a:pPr marL="0" indent="0">
              <a:buNone/>
            </a:pPr>
            <a:endParaRPr lang="en-US"/>
          </a:p>
        </p:txBody>
      </p:sp>
      <p:sp>
        <p:nvSpPr>
          <p:cNvPr id="4" name="Slide Number Placeholder 3"/>
          <p:cNvSpPr>
            <a:spLocks noGrp="1"/>
          </p:cNvSpPr>
          <p:nvPr>
            <p:ph type="sldNum" sz="quarter" idx="5"/>
          </p:nvPr>
        </p:nvSpPr>
        <p:spPr/>
        <p:txBody>
          <a:bodyPr/>
          <a:lstStyle/>
          <a:p>
            <a:fld id="{B73660D5-ED4C-41CA-8F92-89CB6C57A10E}" type="slidenum">
              <a:rPr lang="en-US" smtClean="0"/>
              <a:t>8</a:t>
            </a:fld>
            <a:endParaRPr lang="en-US"/>
          </a:p>
        </p:txBody>
      </p:sp>
    </p:spTree>
    <p:extLst>
      <p:ext uri="{BB962C8B-B14F-4D97-AF65-F5344CB8AC3E}">
        <p14:creationId xmlns:p14="http://schemas.microsoft.com/office/powerpoint/2010/main" val="21710852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La tabla de calibración le muestra el impacto de sus calibraciones en el número total de personas que viven con el VIH en sus diferentes subpoblaciones y en la proporción de prevalencia entre hombres y mujeres. Cada fila representa una subpoblación, las sumas para hombres, mujeres y todos los grupos se muestran en las 3 primeras filas grises y la proporción de prevalencia entre hombres y mujeres se proporciona en la última fila de la tabla.</a:t>
            </a:r>
          </a:p>
          <a:p>
            <a:endParaRPr lang="en-US"/>
          </a:p>
          <a:p>
            <a:r>
              <a:rPr lang="en-US"/>
              <a:t>Se trata de una tabla dinámica o "en vivo''. Si modifica la calibración en un grupo mientras se muestra la tabla, los valores de la tabla se ajustarán en consecuencia. En el ejemplo anterior, la calibración de HSH al entrar en la página era "Utilizar los resultados de la modelización tal cual", por lo que la tabla superior muestra la prevalencia directamente de la proyección del EPP. Si reajusta la calibración de HSH a 0,5, el número de HSH que viven con el VIH se reduce a la mitad. El número total de VIH+ también se reduce en consecuencia y la proporción de prevalencia entre HSH desciende porque hay menos hombres que viven con el VIH.</a:t>
            </a:r>
          </a:p>
          <a:p>
            <a:endParaRPr lang="en-US"/>
          </a:p>
          <a:p>
            <a:r>
              <a:rPr lang="en-US"/>
              <a:t>Después de haber realizado cualquier otro cambio en su calibración, haga clic en la "X" de la esquina superior derecha para cerrar esta tabla. A continuación, haga una revisión final de sus calibraciones en la página de calibración y, cuando esté satisfecho, haga clic en "Guardar y continuar" para pasar a la página de resultados.</a:t>
            </a:r>
          </a:p>
          <a:p>
            <a:endParaRPr lang="en-US"/>
          </a:p>
          <a:p>
            <a:endParaRPr lang="en-US"/>
          </a:p>
          <a:p>
            <a:pPr marL="0" indent="0">
              <a:buNone/>
            </a:pPr>
            <a:endParaRPr lang="en-US"/>
          </a:p>
        </p:txBody>
      </p:sp>
      <p:sp>
        <p:nvSpPr>
          <p:cNvPr id="4" name="Slide Number Placeholder 3"/>
          <p:cNvSpPr>
            <a:spLocks noGrp="1"/>
          </p:cNvSpPr>
          <p:nvPr>
            <p:ph type="sldNum" sz="quarter" idx="5"/>
          </p:nvPr>
        </p:nvSpPr>
        <p:spPr/>
        <p:txBody>
          <a:bodyPr/>
          <a:lstStyle/>
          <a:p>
            <a:fld id="{B73660D5-ED4C-41CA-8F92-89CB6C57A10E}" type="slidenum">
              <a:rPr lang="en-US" smtClean="0"/>
              <a:t>9</a:t>
            </a:fld>
            <a:endParaRPr lang="en-US"/>
          </a:p>
        </p:txBody>
      </p:sp>
    </p:spTree>
    <p:extLst>
      <p:ext uri="{BB962C8B-B14F-4D97-AF65-F5344CB8AC3E}">
        <p14:creationId xmlns:p14="http://schemas.microsoft.com/office/powerpoint/2010/main" val="35986829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Antes de pasar a finalizar sus proyecciones actualizadas, debemos decir algunas cosas sobre la calibración en epidemias concentradas. En primer lugar, debido a los diversos sesgos de los datos sobre las poblaciones clave, es importante examinar todos los datos disponibles y utilizarlos para realizar el mejor calibrado posible. </a:t>
            </a:r>
          </a:p>
          <a:p>
            <a:endParaRPr lang="en-US"/>
          </a:p>
          <a:p>
            <a:r>
              <a:rPr lang="en-US"/>
              <a:t>Normalmente, debe realizar el calibrado después de haber realizado el ajuste. Es posible ajustar sus datos antes del ajuste, pero esto significa que los datos de la página Datos VIH no serán reconocibles, ya que los valores serán diferentes de los medidos en los informes oficiales. Esto puede generar confusión entre quienes revisen su archivo Spectrum. Así que es mejor ajustar primero los datos originales y calibrar después la proyección EPP y documentar por qué ha calibrado de esta manera.</a:t>
            </a:r>
          </a:p>
          <a:p>
            <a:endParaRPr lang="en-US"/>
          </a:p>
          <a:p>
            <a:r>
              <a:rPr lang="en-US"/>
              <a:t>Al calibrar en epidemias concentradas hay que tener en cuenta muchos sesgos. Aquí mencionamos algunos: </a:t>
            </a:r>
          </a:p>
          <a:p>
            <a:endParaRPr lang="en-US"/>
          </a:p>
          <a:p>
            <a:pPr marL="171450" indent="-171450">
              <a:buFont typeface="Arial" panose="020B0604020202020204" pitchFamily="34" charset="0"/>
              <a:buChar char="•"/>
            </a:pPr>
            <a:r>
              <a:rPr lang="en-US"/>
              <a:t>Los datos de vigilancia suelen proceder de zonas de alta prevalencia, por lo que sobrestimarán la prevalencia a nivel nacional.</a:t>
            </a:r>
          </a:p>
          <a:p>
            <a:pPr marL="171450" indent="-171450">
              <a:buFont typeface="Arial" panose="020B0604020202020204" pitchFamily="34" charset="0"/>
              <a:buChar char="•"/>
            </a:pPr>
            <a:r>
              <a:rPr lang="en-US"/>
              <a:t>La prevalencia entre los distintos tipos de profesionales del sexo puede variar enormemente: la vigilancia basada en los burdeles produce a veces una prevalencia más alta que la realizada en los bares.</a:t>
            </a:r>
          </a:p>
          <a:p>
            <a:pPr marL="171450" indent="-171450">
              <a:buFont typeface="Arial" panose="020B0604020202020204" pitchFamily="34" charset="0"/>
              <a:buChar char="•"/>
            </a:pPr>
            <a:r>
              <a:rPr lang="en-US"/>
              <a:t>Las muestras realizadas en lugares específicos pueden estar sesgadas al alza o a la baja; por ejemplo, es probable que la vigilancia en una clínica de ITS produzca una prevalencia demasiado alta para el conjunto de la población de HSH</a:t>
            </a:r>
          </a:p>
          <a:p>
            <a:pPr marL="171450" indent="-171450">
              <a:buFont typeface="Arial" panose="020B0604020202020204" pitchFamily="34" charset="0"/>
              <a:buChar char="•"/>
            </a:pPr>
            <a:r>
              <a:rPr lang="en-US"/>
              <a:t>El método de recopilación de datos: muestreo por localización temporal, muestreo dirigido a los encuestados o muestreo de conveniencia puede producir resultados muy diferentes en función de las poblaciones a las que se dirijan.</a:t>
            </a:r>
          </a:p>
          <a:p>
            <a:pPr marL="171450" indent="-171450">
              <a:buFont typeface="Arial" panose="020B0604020202020204" pitchFamily="34" charset="0"/>
              <a:buChar char="•"/>
            </a:pPr>
            <a:endParaRPr lang="en-US"/>
          </a:p>
          <a:p>
            <a:pPr marL="0" indent="0">
              <a:buFont typeface="Arial" panose="020B0604020202020204" pitchFamily="34" charset="0"/>
              <a:buNone/>
            </a:pPr>
            <a:r>
              <a:rPr lang="en-US"/>
              <a:t>Antes de calibrar, tenga en cuenta estos y otros sesgos para decidir cómo y cuánto calibrar cada subpoblación.</a:t>
            </a:r>
          </a:p>
          <a:p>
            <a:pPr marL="0" indent="0">
              <a:buFont typeface="Arial" panose="020B0604020202020204" pitchFamily="34" charset="0"/>
              <a:buNone/>
            </a:pPr>
            <a:endParaRPr lang="en-US"/>
          </a:p>
          <a:p>
            <a:pPr marL="0" indent="0">
              <a:buFont typeface="Arial" panose="020B0604020202020204" pitchFamily="34" charset="0"/>
              <a:buNone/>
            </a:pPr>
            <a:r>
              <a:rPr lang="en-US"/>
              <a:t>Por último, sea cual sea la calibración por la que finalmente se decida, documente sus procesos de reflexión utilizando el botón "Fuente", para que la siguiente persona que revise su expediente entienda lo que hizo.</a:t>
            </a:r>
          </a:p>
          <a:p>
            <a:endParaRPr lang="en-US"/>
          </a:p>
          <a:p>
            <a:endParaRPr lang="en-US"/>
          </a:p>
        </p:txBody>
      </p:sp>
      <p:sp>
        <p:nvSpPr>
          <p:cNvPr id="4" name="Slide Number Placeholder 3"/>
          <p:cNvSpPr>
            <a:spLocks noGrp="1"/>
          </p:cNvSpPr>
          <p:nvPr>
            <p:ph type="sldNum" sz="quarter" idx="5"/>
          </p:nvPr>
        </p:nvSpPr>
        <p:spPr/>
        <p:txBody>
          <a:bodyPr/>
          <a:lstStyle/>
          <a:p>
            <a:fld id="{B73660D5-ED4C-41CA-8F92-89CB6C57A10E}" type="slidenum">
              <a:rPr lang="en-US" smtClean="0"/>
              <a:t>10</a:t>
            </a:fld>
            <a:endParaRPr lang="en-US"/>
          </a:p>
        </p:txBody>
      </p:sp>
    </p:spTree>
    <p:extLst>
      <p:ext uri="{BB962C8B-B14F-4D97-AF65-F5344CB8AC3E}">
        <p14:creationId xmlns:p14="http://schemas.microsoft.com/office/powerpoint/2010/main" val="242752921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en-US"/>
              <a:t>Click to edit Master title style</a:t>
            </a:r>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pic>
        <p:nvPicPr>
          <p:cNvPr id="11" name="Picture 10" descr="A drawing of a person&#10;&#10;Description automatically generated">
            <a:extLst>
              <a:ext uri="{FF2B5EF4-FFF2-40B4-BE49-F238E27FC236}">
                <a16:creationId xmlns:a16="http://schemas.microsoft.com/office/drawing/2014/main" id="{C33AFF44-8A1B-40A7-B156-D0461AEBFF7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83244" y="6396812"/>
            <a:ext cx="1979773" cy="293735"/>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advTm="8255000"/>
    </mc:Choice>
    <mc:Fallback xmlns="">
      <p:transition advTm="8255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n-US"/>
              <a:t>Click to edit Master title style</a:t>
            </a:r>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Footer Placeholder 8"/>
          <p:cNvSpPr>
            <a:spLocks noGrp="1"/>
          </p:cNvSpPr>
          <p:nvPr>
            <p:ph type="ftr" sz="quarter" idx="11"/>
          </p:nvPr>
        </p:nvSpPr>
        <p:spPr>
          <a:xfrm>
            <a:off x="3499101" y="6356350"/>
            <a:ext cx="5911517" cy="365125"/>
          </a:xfrm>
          <a:prstGeom prst="rect">
            <a:avLst/>
          </a:prstGeom>
        </p:spPr>
        <p:txBody>
          <a:bodyPr/>
          <a:lstStyle/>
          <a:p>
            <a:endParaRPr lang="en-US"/>
          </a:p>
        </p:txBody>
      </p:sp>
    </p:spTree>
  </p:cSld>
  <p:clrMapOvr>
    <a:masterClrMapping/>
  </p:clrMapOvr>
  <mc:AlternateContent xmlns:mc="http://schemas.openxmlformats.org/markup-compatibility/2006" xmlns:p14="http://schemas.microsoft.com/office/powerpoint/2010/main">
    <mc:Choice Requires="p14">
      <p:transition p14:dur="0" advTm="8255000"/>
    </mc:Choice>
    <mc:Fallback xmlns="">
      <p:transition advTm="8255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11"/>
          </p:nvPr>
        </p:nvSpPr>
        <p:spPr>
          <a:xfrm>
            <a:off x="3869268" y="6356350"/>
            <a:ext cx="5911517" cy="365125"/>
          </a:xfrm>
          <a:prstGeom prst="rect">
            <a:avLst/>
          </a:prstGeom>
        </p:spPr>
        <p:txBody>
          <a:bodyPr/>
          <a:lstStyle/>
          <a:p>
            <a:endParaRPr lang="en-US"/>
          </a:p>
        </p:txBody>
      </p:sp>
    </p:spTree>
  </p:cSld>
  <p:clrMapOvr>
    <a:masterClrMapping/>
  </p:clrMapOvr>
  <mc:AlternateContent xmlns:mc="http://schemas.openxmlformats.org/markup-compatibility/2006" xmlns:p14="http://schemas.microsoft.com/office/powerpoint/2010/main">
    <mc:Choice Requires="p14">
      <p:transition p14:dur="0" advTm="8255000"/>
    </mc:Choice>
    <mc:Fallback xmlns="">
      <p:transition advTm="825500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11"/>
          </p:nvPr>
        </p:nvSpPr>
        <p:spPr>
          <a:xfrm>
            <a:off x="3869268" y="6356350"/>
            <a:ext cx="5911517" cy="365125"/>
          </a:xfrm>
          <a:prstGeom prst="rect">
            <a:avLst/>
          </a:prstGeom>
        </p:spPr>
        <p:txBody>
          <a:bodyPr/>
          <a:lstStyle/>
          <a:p>
            <a:endParaRPr lang="en-US"/>
          </a:p>
        </p:txBody>
      </p:sp>
    </p:spTree>
  </p:cSld>
  <p:clrMapOvr>
    <a:masterClrMapping/>
  </p:clrMapOvr>
  <mc:AlternateContent xmlns:mc="http://schemas.openxmlformats.org/markup-compatibility/2006" xmlns:p14="http://schemas.microsoft.com/office/powerpoint/2010/main">
    <mc:Choice Requires="p14">
      <p:transition p14:dur="0" advTm="8255000"/>
    </mc:Choice>
    <mc:Fallback xmlns="">
      <p:transition advTm="8255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mc:AlternateContent xmlns:mc="http://schemas.openxmlformats.org/markup-compatibility/2006" xmlns:p14="http://schemas.microsoft.com/office/powerpoint/2010/main">
    <mc:Choice Requires="p14">
      <p:transition p14:dur="0" advTm="8255000"/>
    </mc:Choice>
    <mc:Fallback xmlns="">
      <p:transition advTm="8255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en-US"/>
              <a:t>Click to edit Master title style</a:t>
            </a:r>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a:xfrm>
            <a:off x="3869268" y="6356350"/>
            <a:ext cx="5911517" cy="365125"/>
          </a:xfrm>
          <a:prstGeom prst="rect">
            <a:avLst/>
          </a:prstGeom>
        </p:spPr>
        <p:txBody>
          <a:bodyPr/>
          <a:lstStyle/>
          <a:p>
            <a:endParaRPr lang="en-US"/>
          </a:p>
        </p:txBody>
      </p:sp>
    </p:spTree>
  </p:cSld>
  <p:clrMapOvr>
    <a:masterClrMapping/>
  </p:clrMapOvr>
  <mc:AlternateContent xmlns:mc="http://schemas.openxmlformats.org/markup-compatibility/2006" xmlns:p14="http://schemas.microsoft.com/office/powerpoint/2010/main">
    <mc:Choice Requires="p14">
      <p:transition p14:dur="0" advTm="8255000"/>
    </mc:Choice>
    <mc:Fallback xmlns="">
      <p:transition advTm="8255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Footer Placeholder 8"/>
          <p:cNvSpPr>
            <a:spLocks noGrp="1"/>
          </p:cNvSpPr>
          <p:nvPr>
            <p:ph type="ftr" sz="quarter" idx="11"/>
          </p:nvPr>
        </p:nvSpPr>
        <p:spPr>
          <a:xfrm>
            <a:off x="3869268" y="6356350"/>
            <a:ext cx="5911517" cy="365125"/>
          </a:xfrm>
          <a:prstGeom prst="rect">
            <a:avLst/>
          </a:prstGeom>
        </p:spPr>
        <p:txBody>
          <a:bodyPr/>
          <a:lstStyle/>
          <a:p>
            <a:endParaRPr lang="en-US"/>
          </a:p>
        </p:txBody>
      </p:sp>
    </p:spTree>
  </p:cSld>
  <p:clrMapOvr>
    <a:masterClrMapping/>
  </p:clrMapOvr>
  <mc:AlternateContent xmlns:mc="http://schemas.openxmlformats.org/markup-compatibility/2006" xmlns:p14="http://schemas.microsoft.com/office/powerpoint/2010/main">
    <mc:Choice Requires="p14">
      <p:transition p14:dur="0" advTm="8255000"/>
    </mc:Choice>
    <mc:Fallback xmlns="">
      <p:transition advTm="8255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Footer Placeholder 10"/>
          <p:cNvSpPr>
            <a:spLocks noGrp="1"/>
          </p:cNvSpPr>
          <p:nvPr>
            <p:ph type="ftr" sz="quarter" idx="11"/>
          </p:nvPr>
        </p:nvSpPr>
        <p:spPr>
          <a:xfrm>
            <a:off x="3869268" y="6356350"/>
            <a:ext cx="5911517" cy="365125"/>
          </a:xfrm>
          <a:prstGeom prst="rect">
            <a:avLst/>
          </a:prstGeom>
        </p:spPr>
        <p:txBody>
          <a:bodyPr/>
          <a:lstStyle/>
          <a:p>
            <a:endParaRPr lang="en-US"/>
          </a:p>
        </p:txBody>
      </p:sp>
    </p:spTree>
  </p:cSld>
  <p:clrMapOvr>
    <a:masterClrMapping/>
  </p:clrMapOvr>
  <mc:AlternateContent xmlns:mc="http://schemas.openxmlformats.org/markup-compatibility/2006" xmlns:p14="http://schemas.microsoft.com/office/powerpoint/2010/main">
    <mc:Choice Requires="p14">
      <p:transition p14:dur="0" advTm="8255000"/>
    </mc:Choice>
    <mc:Fallback xmlns="">
      <p:transition advTm="8255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
        <p:nvSpPr>
          <p:cNvPr id="7" name="Footer Placeholder 6"/>
          <p:cNvSpPr>
            <a:spLocks noGrp="1"/>
          </p:cNvSpPr>
          <p:nvPr>
            <p:ph type="ftr" sz="quarter" idx="11"/>
          </p:nvPr>
        </p:nvSpPr>
        <p:spPr>
          <a:xfrm>
            <a:off x="3869268" y="6356350"/>
            <a:ext cx="5911517" cy="365125"/>
          </a:xfrm>
          <a:prstGeom prst="rect">
            <a:avLst/>
          </a:prstGeom>
        </p:spPr>
        <p:txBody>
          <a:bodyPr/>
          <a:lstStyle/>
          <a:p>
            <a:endParaRPr lang="en-US"/>
          </a:p>
        </p:txBody>
      </p:sp>
    </p:spTree>
  </p:cSld>
  <p:clrMapOvr>
    <a:masterClrMapping/>
  </p:clrMapOvr>
  <mc:AlternateContent xmlns:mc="http://schemas.openxmlformats.org/markup-compatibility/2006" xmlns:p14="http://schemas.microsoft.com/office/powerpoint/2010/main">
    <mc:Choice Requires="p14">
      <p:transition p14:dur="0" advTm="8255000"/>
    </mc:Choice>
    <mc:Fallback xmlns="">
      <p:transition advTm="8255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a:xfrm>
            <a:off x="262465" y="6356350"/>
            <a:ext cx="2743200" cy="365125"/>
          </a:xfrm>
          <a:prstGeom prst="rect">
            <a:avLst/>
          </a:prstGeom>
        </p:spPr>
        <p:txBody>
          <a:bodyPr/>
          <a:lstStyle/>
          <a:p>
            <a:fld id="{5586B75A-687E-405C-8A0B-8D00578BA2C3}" type="datetimeFigureOut">
              <a:rPr lang="en-US" dirty="0"/>
              <a:pPr/>
              <a:t>2/4/2025</a:t>
            </a:fld>
            <a:endParaRPr lang="en-US"/>
          </a:p>
        </p:txBody>
      </p:sp>
      <p:sp>
        <p:nvSpPr>
          <p:cNvPr id="6" name="Footer Placeholder 5"/>
          <p:cNvSpPr>
            <a:spLocks noGrp="1"/>
          </p:cNvSpPr>
          <p:nvPr>
            <p:ph type="ftr" sz="quarter" idx="11"/>
          </p:nvPr>
        </p:nvSpPr>
        <p:spPr>
          <a:xfrm>
            <a:off x="3869268" y="6356350"/>
            <a:ext cx="5911517"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10634135" y="6356350"/>
            <a:ext cx="1530927" cy="365125"/>
          </a:xfrm>
          <a:prstGeom prst="rect">
            <a:avLst/>
          </a:prstGeom>
        </p:spPr>
        <p:txBody>
          <a:bodyPr/>
          <a:lstStyle/>
          <a:p>
            <a:fld id="{4FAB73BC-B049-4115-A692-8D63A059BFB8}" type="slidenum">
              <a:rPr lang="en-US" dirty="0"/>
              <a:pPr/>
              <a:t>‹#›</a:t>
            </a:fld>
            <a:endParaRPr lang="en-US"/>
          </a:p>
        </p:txBody>
      </p:sp>
    </p:spTree>
  </p:cSld>
  <p:clrMapOvr>
    <a:masterClrMapping/>
  </p:clrMapOvr>
  <mc:AlternateContent xmlns:mc="http://schemas.openxmlformats.org/markup-compatibility/2006" xmlns:p14="http://schemas.microsoft.com/office/powerpoint/2010/main">
    <mc:Choice Requires="p14">
      <p:transition p14:dur="0" advTm="8255000"/>
    </mc:Choice>
    <mc:Fallback xmlns="">
      <p:transition advTm="8255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n-US"/>
              <a:t>Click to edit Master title style</a:t>
            </a:r>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Footer Placeholder 8"/>
          <p:cNvSpPr>
            <a:spLocks noGrp="1"/>
          </p:cNvSpPr>
          <p:nvPr>
            <p:ph type="ftr" sz="quarter" idx="11"/>
          </p:nvPr>
        </p:nvSpPr>
        <p:spPr>
          <a:xfrm>
            <a:off x="3869268" y="6356350"/>
            <a:ext cx="5911517" cy="365125"/>
          </a:xfrm>
          <a:prstGeom prst="rect">
            <a:avLst/>
          </a:prstGeom>
        </p:spPr>
        <p:txBody>
          <a:bodyPr/>
          <a:lstStyle/>
          <a:p>
            <a:endParaRPr lang="en-US"/>
          </a:p>
        </p:txBody>
      </p:sp>
    </p:spTree>
  </p:cSld>
  <p:clrMapOvr>
    <a:masterClrMapping/>
  </p:clrMapOvr>
  <mc:AlternateContent xmlns:mc="http://schemas.openxmlformats.org/markup-compatibility/2006" xmlns:p14="http://schemas.microsoft.com/office/powerpoint/2010/main">
    <mc:Choice Requires="p14">
      <p:transition p14:dur="0" advTm="8255000"/>
    </mc:Choice>
    <mc:Fallback xmlns="">
      <p:transition advTm="8255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blank" preserve="1">
  <p:cSld name="1_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a:xfrm>
            <a:off x="262465" y="6356350"/>
            <a:ext cx="2743200" cy="365125"/>
          </a:xfrm>
          <a:prstGeom prst="rect">
            <a:avLst/>
          </a:prstGeom>
        </p:spPr>
        <p:txBody>
          <a:bodyPr/>
          <a:lstStyle/>
          <a:p>
            <a:fld id="{5586B75A-687E-405C-8A0B-8D00578BA2C3}" type="datetimeFigureOut">
              <a:rPr lang="en-US" dirty="0"/>
              <a:pPr/>
              <a:t>2/4/2025</a:t>
            </a:fld>
            <a:endParaRPr lang="en-US"/>
          </a:p>
        </p:txBody>
      </p:sp>
      <p:sp>
        <p:nvSpPr>
          <p:cNvPr id="6" name="Footer Placeholder 5"/>
          <p:cNvSpPr>
            <a:spLocks noGrp="1"/>
          </p:cNvSpPr>
          <p:nvPr>
            <p:ph type="ftr" sz="quarter" idx="11"/>
          </p:nvPr>
        </p:nvSpPr>
        <p:spPr>
          <a:xfrm>
            <a:off x="3869268" y="6356350"/>
            <a:ext cx="5911517" cy="365125"/>
          </a:xfrm>
          <a:prstGeom prst="rect">
            <a:avLst/>
          </a:prstGeom>
        </p:spPr>
        <p:txBody>
          <a:bodyPr vert="horz" lIns="91440" tIns="45720" rIns="91440" bIns="45720" rtlCol="0" anchor="ctr"/>
          <a:lstStyle>
            <a:defPPr>
              <a:defRPr lang="en-US"/>
            </a:defPPr>
            <a:lvl1pPr marL="0" algn="l" defTabSz="457200" rtl="0" eaLnBrk="1" latinLnBrk="0" hangingPunct="1">
              <a:defRPr sz="1100" kern="1200">
                <a:solidFill>
                  <a:schemeClr val="tx1">
                    <a:lumMod val="50000"/>
                    <a:lumOff val="5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a:p>
        </p:txBody>
      </p:sp>
      <p:sp>
        <p:nvSpPr>
          <p:cNvPr id="7" name="Slide Number Placeholder 6"/>
          <p:cNvSpPr>
            <a:spLocks noGrp="1"/>
          </p:cNvSpPr>
          <p:nvPr>
            <p:ph type="sldNum" sz="quarter" idx="12"/>
          </p:nvPr>
        </p:nvSpPr>
        <p:spPr>
          <a:xfrm>
            <a:off x="10634135" y="6356350"/>
            <a:ext cx="1530927" cy="365125"/>
          </a:xfrm>
          <a:prstGeom prst="rect">
            <a:avLst/>
          </a:prstGeom>
        </p:spPr>
        <p:txBody>
          <a:bodyPr/>
          <a:lstStyle/>
          <a:p>
            <a:fld id="{4FAB73BC-B049-4115-A692-8D63A059BFB8}" type="slidenum">
              <a:rPr lang="en-US" dirty="0"/>
              <a:pPr/>
              <a:t>‹#›</a:t>
            </a:fld>
            <a:endParaRPr lang="en-US"/>
          </a:p>
        </p:txBody>
      </p:sp>
    </p:spTree>
    <p:extLst>
      <p:ext uri="{BB962C8B-B14F-4D97-AF65-F5344CB8AC3E}">
        <p14:creationId xmlns:p14="http://schemas.microsoft.com/office/powerpoint/2010/main" val="1808303288"/>
      </p:ext>
    </p:extLst>
  </p:cSld>
  <p:clrMapOvr>
    <a:masterClrMapping/>
  </p:clrMapOvr>
  <mc:AlternateContent xmlns:mc="http://schemas.openxmlformats.org/markup-compatibility/2006" xmlns:p14="http://schemas.microsoft.com/office/powerpoint/2010/main">
    <mc:Choice Requires="p14">
      <p:transition p14:dur="0" advTm="8255000"/>
    </mc:Choice>
    <mc:Fallback xmlns="">
      <p:transition advTm="825500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n-US"/>
              <a:t>Haga clic para editar el estilo del título maestro</a:t>
            </a:r>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a:t>Haga clic para editar los estilos de texto maestro</a:t>
            </a:r>
          </a:p>
          <a:p>
            <a:pPr lvl="1"/>
            <a:r>
              <a:rPr lang="en-US"/>
              <a:t>Segundo nivel</a:t>
            </a:r>
          </a:p>
          <a:p>
            <a:pPr lvl="2"/>
            <a:r>
              <a:rPr lang="en-US"/>
              <a:t>Tercer nivel</a:t>
            </a:r>
          </a:p>
          <a:p>
            <a:pPr lvl="3"/>
            <a:r>
              <a:rPr lang="en-US"/>
              <a:t>Cuarto nivel</a:t>
            </a:r>
          </a:p>
          <a:p>
            <a:pPr lvl="4"/>
            <a:r>
              <a:rPr lang="en-US"/>
              <a:t>Quinto nivel</a:t>
            </a:r>
          </a:p>
        </p:txBody>
      </p:sp>
      <p:pic>
        <p:nvPicPr>
          <p:cNvPr id="11" name="Picture 10" descr="A drawing of a person&#10;&#10;Description automatically generated">
            <a:extLst>
              <a:ext uri="{FF2B5EF4-FFF2-40B4-BE49-F238E27FC236}">
                <a16:creationId xmlns:a16="http://schemas.microsoft.com/office/drawing/2014/main" id="{D37B84D6-A711-41A6-9E1D-AD02AEA94520}"/>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9983244" y="6396812"/>
            <a:ext cx="1979773" cy="293735"/>
          </a:xfrm>
          <a:prstGeom prst="rect">
            <a:avLst/>
          </a:prstGeom>
        </p:spPr>
      </p:pic>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52" r:id="rId9"/>
    <p:sldLayoutId id="2147483849" r:id="rId10"/>
    <p:sldLayoutId id="2147483850" r:id="rId11"/>
    <p:sldLayoutId id="2147483851" r:id="rId12"/>
  </p:sldLayoutIdLst>
  <mc:AlternateContent xmlns:mc="http://schemas.openxmlformats.org/markup-compatibility/2006" xmlns:p14="http://schemas.microsoft.com/office/powerpoint/2010/main">
    <mc:Choice Requires="p14">
      <p:transition p14:dur="0" advTm="8255000"/>
    </mc:Choice>
    <mc:Fallback xmlns="">
      <p:transition advTm="8255000"/>
    </mc:Fallback>
  </mc:AlternateContent>
  <p:hf sldNum="0" hdr="0" ftr="0" dt="0"/>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9.xml"/><Relationship Id="rId1" Type="http://schemas.openxmlformats.org/officeDocument/2006/relationships/slideLayout" Target="../slideLayouts/slideLayout9.xml"/><Relationship Id="rId4" Type="http://schemas.openxmlformats.org/officeDocument/2006/relationships/image" Target="../media/image31.png"/></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5.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F8752D-0820-4F35-9D5D-B9D345CC6D3E}"/>
              </a:ext>
            </a:extLst>
          </p:cNvPr>
          <p:cNvSpPr>
            <a:spLocks noGrp="1"/>
          </p:cNvSpPr>
          <p:nvPr>
            <p:ph type="ctrTitle"/>
          </p:nvPr>
        </p:nvSpPr>
        <p:spPr>
          <a:xfrm>
            <a:off x="1069848" y="1298448"/>
            <a:ext cx="7315200" cy="1833372"/>
          </a:xfrm>
        </p:spPr>
        <p:txBody>
          <a:bodyPr>
            <a:normAutofit/>
          </a:bodyPr>
          <a:lstStyle/>
          <a:p>
            <a:pPr algn="ctr"/>
            <a:r>
              <a:rPr lang="en-US" sz="4000" b="1"/>
              <a:t>Ajuste de curvas de </a:t>
            </a:r>
            <a:br>
              <a:rPr lang="en-US" sz="4000" b="1"/>
            </a:br>
            <a:r>
              <a:rPr lang="en-US" sz="4000" b="1" err="1"/>
              <a:t>incidencia</a:t>
            </a:r>
            <a:r>
              <a:rPr lang="en-US" sz="4000" b="1"/>
              <a:t> y prevalencia </a:t>
            </a:r>
            <a:br>
              <a:rPr lang="en-US" sz="4000" b="1"/>
            </a:br>
            <a:r>
              <a:rPr lang="en-US" sz="4000" b="1"/>
              <a:t>en EPP y CSAVR</a:t>
            </a:r>
            <a:endParaRPr lang="en-CH" sz="4000" b="1"/>
          </a:p>
        </p:txBody>
      </p:sp>
      <p:sp>
        <p:nvSpPr>
          <p:cNvPr id="3" name="Subtitle 2">
            <a:extLst>
              <a:ext uri="{FF2B5EF4-FFF2-40B4-BE49-F238E27FC236}">
                <a16:creationId xmlns:a16="http://schemas.microsoft.com/office/drawing/2014/main" id="{39C97AB2-D1E8-48E1-B9C2-6E6C1698B16B}"/>
              </a:ext>
            </a:extLst>
          </p:cNvPr>
          <p:cNvSpPr>
            <a:spLocks noGrp="1"/>
          </p:cNvSpPr>
          <p:nvPr>
            <p:ph type="subTitle" idx="1"/>
          </p:nvPr>
        </p:nvSpPr>
        <p:spPr>
          <a:xfrm>
            <a:off x="493295" y="3631096"/>
            <a:ext cx="8482263" cy="2360495"/>
          </a:xfrm>
        </p:spPr>
        <p:txBody>
          <a:bodyPr>
            <a:noAutofit/>
          </a:bodyPr>
          <a:lstStyle/>
          <a:p>
            <a:pPr algn="ctr"/>
            <a:r>
              <a:rPr lang="es-ES" sz="2400">
                <a:latin typeface="Arial" panose="020B0604020202020204" pitchFamily="34" charset="0"/>
                <a:cs typeface="Arial" panose="020B0604020202020204" pitchFamily="34" charset="0"/>
              </a:rPr>
              <a:t>Eline </a:t>
            </a:r>
            <a:r>
              <a:rPr lang="es-ES" sz="2400" err="1">
                <a:latin typeface="Arial" panose="020B0604020202020204" pitchFamily="34" charset="0"/>
                <a:cs typeface="Arial" panose="020B0604020202020204" pitchFamily="34" charset="0"/>
              </a:rPr>
              <a:t>Korenromp,</a:t>
            </a:r>
            <a:r>
              <a:rPr lang="es-ES" sz="2400">
                <a:latin typeface="Arial" panose="020B0604020202020204" pitchFamily="34" charset="0"/>
                <a:cs typeface="Arial" panose="020B0604020202020204" pitchFamily="34" charset="0"/>
              </a:rPr>
              <a:t> ONUSIDA</a:t>
            </a:r>
            <a:br>
              <a:rPr lang="es-ES" sz="2400">
                <a:latin typeface="Arial" panose="020B0604020202020204" pitchFamily="34" charset="0"/>
                <a:cs typeface="Arial" panose="020B0604020202020204" pitchFamily="34" charset="0"/>
              </a:rPr>
            </a:br>
            <a:br>
              <a:rPr lang="es-ES" sz="2400">
                <a:latin typeface="Arial" panose="020B0604020202020204" pitchFamily="34" charset="0"/>
                <a:cs typeface="Arial" panose="020B0604020202020204" pitchFamily="34" charset="0"/>
              </a:rPr>
            </a:br>
            <a:r>
              <a:rPr lang="es-ES" sz="2400">
                <a:latin typeface="Arial" panose="020B0604020202020204" pitchFamily="34" charset="0"/>
                <a:cs typeface="Arial" panose="020B0604020202020204" pitchFamily="34" charset="0"/>
              </a:rPr>
              <a:t>Taller Regional de ONUSIDA para América Latina  sobre </a:t>
            </a:r>
            <a:br>
              <a:rPr lang="es-ES" sz="2400">
                <a:latin typeface="Arial" panose="020B0604020202020204" pitchFamily="34" charset="0"/>
                <a:cs typeface="Arial" panose="020B0604020202020204" pitchFamily="34" charset="0"/>
              </a:rPr>
            </a:br>
            <a:r>
              <a:rPr lang="es-ES" sz="2400">
                <a:latin typeface="Arial" panose="020B0604020202020204" pitchFamily="34" charset="0"/>
                <a:cs typeface="Arial" panose="020B0604020202020204" pitchFamily="34" charset="0"/>
              </a:rPr>
              <a:t>Estimaciones de VIH y la utilización de datos para el impacto</a:t>
            </a:r>
            <a:br>
              <a:rPr lang="es-ES" sz="2400">
                <a:latin typeface="Arial" panose="020B0604020202020204" pitchFamily="34" charset="0"/>
                <a:cs typeface="Arial" panose="020B0604020202020204" pitchFamily="34" charset="0"/>
              </a:rPr>
            </a:br>
            <a:endParaRPr lang="en-US" sz="2400" b="1">
              <a:latin typeface="Arial" panose="020B0604020202020204" pitchFamily="34" charset="0"/>
              <a:cs typeface="Arial" panose="020B0604020202020204" pitchFamily="34" charset="0"/>
            </a:endParaRPr>
          </a:p>
          <a:p>
            <a:pPr algn="ctr"/>
            <a:r>
              <a:rPr lang="en-US" sz="2400" b="1">
                <a:latin typeface="Arial" panose="020B0604020202020204" pitchFamily="34" charset="0"/>
                <a:cs typeface="Arial" panose="020B0604020202020204" pitchFamily="34" charset="0"/>
              </a:rPr>
              <a:t>3 al 7 de febrero  de 2025</a:t>
            </a:r>
            <a:endParaRPr lang="en-CH" sz="2400" b="1">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3311271312"/>
      </p:ext>
    </p:extLst>
  </p:cSld>
  <p:clrMapOvr>
    <a:masterClrMapping/>
  </p:clrMapOvr>
  <mc:AlternateContent xmlns:mc="http://schemas.openxmlformats.org/markup-compatibility/2006" xmlns:p14="http://schemas.microsoft.com/office/powerpoint/2010/main">
    <mc:Choice Requires="p14">
      <p:transition p14:dur="0" advTm="8255000"/>
    </mc:Choice>
    <mc:Fallback xmlns="">
      <p:transition advTm="825500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9787E5-6F76-4546-9415-C546234467AF}"/>
              </a:ext>
            </a:extLst>
          </p:cNvPr>
          <p:cNvSpPr>
            <a:spLocks noGrp="1"/>
          </p:cNvSpPr>
          <p:nvPr>
            <p:ph type="title"/>
          </p:nvPr>
        </p:nvSpPr>
        <p:spPr>
          <a:xfrm>
            <a:off x="0" y="1123837"/>
            <a:ext cx="3434575" cy="4601183"/>
          </a:xfrm>
        </p:spPr>
        <p:txBody>
          <a:bodyPr/>
          <a:lstStyle/>
          <a:p>
            <a:r>
              <a:rPr lang="en-US" err="1"/>
              <a:t>Consideraciones</a:t>
            </a:r>
            <a:r>
              <a:rPr lang="en-US"/>
              <a:t> para </a:t>
            </a:r>
            <a:r>
              <a:rPr lang="en-US" b="1" err="1"/>
              <a:t>calibrar</a:t>
            </a:r>
            <a:r>
              <a:rPr lang="en-US" b="1"/>
              <a:t> </a:t>
            </a:r>
            <a:r>
              <a:rPr lang="en-US" b="1" err="1"/>
              <a:t>los</a:t>
            </a:r>
            <a:r>
              <a:rPr lang="en-US" b="1"/>
              <a:t> </a:t>
            </a:r>
            <a:r>
              <a:rPr lang="en-US" b="1" err="1"/>
              <a:t>subgrupos</a:t>
            </a:r>
            <a:r>
              <a:rPr lang="en-US" b="1"/>
              <a:t> </a:t>
            </a:r>
            <a:r>
              <a:rPr lang="en-US"/>
              <a:t>en EPP en epidemias concentradas</a:t>
            </a:r>
          </a:p>
        </p:txBody>
      </p:sp>
      <p:sp>
        <p:nvSpPr>
          <p:cNvPr id="3" name="Content Placeholder 2">
            <a:extLst>
              <a:ext uri="{FF2B5EF4-FFF2-40B4-BE49-F238E27FC236}">
                <a16:creationId xmlns:a16="http://schemas.microsoft.com/office/drawing/2014/main" id="{A49E5854-15E8-403B-85E6-C8600734C63D}"/>
              </a:ext>
            </a:extLst>
          </p:cNvPr>
          <p:cNvSpPr>
            <a:spLocks noGrp="1"/>
          </p:cNvSpPr>
          <p:nvPr>
            <p:ph idx="1"/>
          </p:nvPr>
        </p:nvSpPr>
        <p:spPr>
          <a:xfrm>
            <a:off x="3434575" y="495363"/>
            <a:ext cx="8757425" cy="5867274"/>
          </a:xfrm>
          <a:solidFill>
            <a:schemeClr val="bg1"/>
          </a:solidFill>
        </p:spPr>
        <p:txBody>
          <a:bodyPr>
            <a:normAutofit/>
          </a:bodyPr>
          <a:lstStyle/>
          <a:p>
            <a:r>
              <a:rPr lang="en-US" sz="2400">
                <a:solidFill>
                  <a:schemeClr val="tx1"/>
                </a:solidFill>
              </a:rPr>
              <a:t>Calibrar </a:t>
            </a:r>
            <a:r>
              <a:rPr lang="en-US" sz="2400" i="1" err="1">
                <a:solidFill>
                  <a:schemeClr val="tx1"/>
                </a:solidFill>
              </a:rPr>
              <a:t>después</a:t>
            </a:r>
            <a:r>
              <a:rPr lang="en-US" sz="2400" i="1">
                <a:solidFill>
                  <a:schemeClr val="tx1"/>
                </a:solidFill>
              </a:rPr>
              <a:t> </a:t>
            </a:r>
            <a:r>
              <a:rPr lang="en-US" sz="2400">
                <a:solidFill>
                  <a:schemeClr val="tx1"/>
                </a:solidFill>
              </a:rPr>
              <a:t>de </a:t>
            </a:r>
            <a:r>
              <a:rPr lang="en-US" sz="2400" err="1">
                <a:solidFill>
                  <a:schemeClr val="tx1"/>
                </a:solidFill>
              </a:rPr>
              <a:t>los</a:t>
            </a:r>
            <a:r>
              <a:rPr lang="en-US" sz="2400">
                <a:solidFill>
                  <a:schemeClr val="tx1"/>
                </a:solidFill>
              </a:rPr>
              <a:t> </a:t>
            </a:r>
            <a:r>
              <a:rPr lang="en-US" sz="2400" err="1">
                <a:solidFill>
                  <a:schemeClr val="tx1"/>
                </a:solidFill>
              </a:rPr>
              <a:t>ajustes</a:t>
            </a:r>
            <a:r>
              <a:rPr lang="en-US" sz="2400">
                <a:solidFill>
                  <a:schemeClr val="tx1"/>
                </a:solidFill>
              </a:rPr>
              <a:t> del EPP, no antes</a:t>
            </a:r>
          </a:p>
          <a:p>
            <a:pPr lvl="1"/>
            <a:r>
              <a:rPr lang="en-US" sz="2000">
                <a:solidFill>
                  <a:schemeClr val="tx1"/>
                </a:solidFill>
              </a:rPr>
              <a:t>Es decir, no ajuste sus datos de entrada antes del ajuste, sino que </a:t>
            </a:r>
            <a:r>
              <a:rPr lang="en-US" sz="2000" err="1">
                <a:solidFill>
                  <a:schemeClr val="tx1"/>
                </a:solidFill>
              </a:rPr>
              <a:t>calibre</a:t>
            </a:r>
            <a:r>
              <a:rPr lang="en-US" sz="2000">
                <a:solidFill>
                  <a:schemeClr val="tx1"/>
                </a:solidFill>
              </a:rPr>
              <a:t> </a:t>
            </a:r>
            <a:r>
              <a:rPr lang="en-US" sz="2000" err="1">
                <a:solidFill>
                  <a:schemeClr val="tx1"/>
                </a:solidFill>
              </a:rPr>
              <a:t>después</a:t>
            </a:r>
            <a:endParaRPr lang="en-US" sz="2000">
              <a:solidFill>
                <a:schemeClr val="tx1"/>
              </a:solidFill>
            </a:endParaRPr>
          </a:p>
          <a:p>
            <a:r>
              <a:rPr lang="en-US" sz="2400">
                <a:solidFill>
                  <a:schemeClr val="tx1"/>
                </a:solidFill>
              </a:rPr>
              <a:t>Tipos de </a:t>
            </a:r>
            <a:r>
              <a:rPr lang="en-US" sz="2400" b="1">
                <a:solidFill>
                  <a:schemeClr val="tx1"/>
                </a:solidFill>
              </a:rPr>
              <a:t>sesgos de los datos </a:t>
            </a:r>
            <a:r>
              <a:rPr lang="en-US" sz="2400">
                <a:solidFill>
                  <a:schemeClr val="tx1"/>
                </a:solidFill>
              </a:rPr>
              <a:t>que hay que vigilar:</a:t>
            </a:r>
          </a:p>
          <a:p>
            <a:pPr lvl="1"/>
            <a:r>
              <a:rPr lang="en-US" sz="2000">
                <a:solidFill>
                  <a:schemeClr val="tx1"/>
                </a:solidFill>
              </a:rPr>
              <a:t>Limitaciones geográficas, </a:t>
            </a:r>
            <a:r>
              <a:rPr lang="en-US" sz="2000" err="1">
                <a:solidFill>
                  <a:schemeClr val="tx1"/>
                </a:solidFill>
              </a:rPr>
              <a:t>por</a:t>
            </a:r>
            <a:r>
              <a:rPr lang="en-US" sz="2000">
                <a:solidFill>
                  <a:schemeClr val="tx1"/>
                </a:solidFill>
              </a:rPr>
              <a:t> ejemplo, ¿en </a:t>
            </a:r>
            <a:r>
              <a:rPr lang="en-US" sz="2000" err="1">
                <a:solidFill>
                  <a:schemeClr val="tx1"/>
                </a:solidFill>
              </a:rPr>
              <a:t>los</a:t>
            </a:r>
            <a:r>
              <a:rPr lang="en-US" sz="2000">
                <a:solidFill>
                  <a:schemeClr val="tx1"/>
                </a:solidFill>
              </a:rPr>
              <a:t> </a:t>
            </a:r>
            <a:r>
              <a:rPr lang="en-US" sz="2000" err="1">
                <a:solidFill>
                  <a:schemeClr val="tx1"/>
                </a:solidFill>
              </a:rPr>
              <a:t>primeros</a:t>
            </a:r>
            <a:r>
              <a:rPr lang="en-US" sz="2000">
                <a:solidFill>
                  <a:schemeClr val="tx1"/>
                </a:solidFill>
              </a:rPr>
              <a:t> </a:t>
            </a:r>
            <a:r>
              <a:rPr lang="en-US" sz="2000" err="1">
                <a:solidFill>
                  <a:schemeClr val="tx1"/>
                </a:solidFill>
              </a:rPr>
              <a:t>años</a:t>
            </a:r>
            <a:r>
              <a:rPr lang="en-US" sz="2000">
                <a:solidFill>
                  <a:schemeClr val="tx1"/>
                </a:solidFill>
              </a:rPr>
              <a:t> la vigilancia </a:t>
            </a:r>
            <a:br>
              <a:rPr lang="en-US" sz="2000">
                <a:solidFill>
                  <a:schemeClr val="tx1"/>
                </a:solidFill>
              </a:rPr>
            </a:br>
            <a:r>
              <a:rPr lang="en-US" sz="2000" b="1" err="1">
                <a:solidFill>
                  <a:schemeClr val="tx1"/>
                </a:solidFill>
              </a:rPr>
              <a:t>sobre-muestreó</a:t>
            </a:r>
            <a:r>
              <a:rPr lang="en-US" sz="2000" b="1">
                <a:solidFill>
                  <a:schemeClr val="tx1"/>
                </a:solidFill>
              </a:rPr>
              <a:t> zonas de alta prevalencia</a:t>
            </a:r>
            <a:r>
              <a:rPr lang="en-US" sz="2000">
                <a:solidFill>
                  <a:schemeClr val="tx1"/>
                </a:solidFill>
              </a:rPr>
              <a:t>?</a:t>
            </a:r>
          </a:p>
          <a:p>
            <a:pPr lvl="1"/>
            <a:r>
              <a:rPr lang="en-US" sz="2000" b="1">
                <a:solidFill>
                  <a:schemeClr val="tx1"/>
                </a:solidFill>
              </a:rPr>
              <a:t>Tipos de poblaciones clave vigiladas</a:t>
            </a:r>
            <a:r>
              <a:rPr lang="en-US" sz="2000">
                <a:solidFill>
                  <a:schemeClr val="tx1"/>
                </a:solidFill>
              </a:rPr>
              <a:t>, por ejemplo, trabajadoras del sexo en prostíbulos frente a trabajadoras del sexo en bares</a:t>
            </a:r>
          </a:p>
          <a:p>
            <a:pPr lvl="1"/>
            <a:r>
              <a:rPr lang="en-US" sz="2000">
                <a:solidFill>
                  <a:schemeClr val="tx1"/>
                </a:solidFill>
              </a:rPr>
              <a:t>Dónde se recogen los datos, por ejemplo, centros de acogida o clínicas de ITS </a:t>
            </a:r>
            <a:r>
              <a:rPr lang="en-US" sz="2000" err="1">
                <a:solidFill>
                  <a:schemeClr val="tx1"/>
                </a:solidFill>
              </a:rPr>
              <a:t>frente</a:t>
            </a:r>
            <a:r>
              <a:rPr lang="en-US" sz="2000">
                <a:solidFill>
                  <a:schemeClr val="tx1"/>
                </a:solidFill>
              </a:rPr>
              <a:t> a </a:t>
            </a:r>
            <a:r>
              <a:rPr lang="en-US" sz="2000" err="1">
                <a:solidFill>
                  <a:schemeClr val="tx1"/>
                </a:solidFill>
              </a:rPr>
              <a:t>muestras</a:t>
            </a:r>
            <a:r>
              <a:rPr lang="en-US" sz="2000">
                <a:solidFill>
                  <a:schemeClr val="tx1"/>
                </a:solidFill>
              </a:rPr>
              <a:t> en la </a:t>
            </a:r>
            <a:r>
              <a:rPr lang="en-US" sz="2000" b="1">
                <a:solidFill>
                  <a:schemeClr val="tx1"/>
                </a:solidFill>
              </a:rPr>
              <a:t>comunidad</a:t>
            </a:r>
          </a:p>
          <a:p>
            <a:pPr lvl="1"/>
            <a:r>
              <a:rPr lang="es-ES" sz="2000">
                <a:solidFill>
                  <a:schemeClr val="tx1"/>
                </a:solidFill>
              </a:rPr>
              <a:t>Enfoque de </a:t>
            </a:r>
            <a:r>
              <a:rPr lang="es-ES" sz="2000" b="1">
                <a:solidFill>
                  <a:schemeClr val="tx1"/>
                </a:solidFill>
              </a:rPr>
              <a:t>muestreo:</a:t>
            </a:r>
            <a:r>
              <a:rPr lang="es-ES" sz="2000">
                <a:solidFill>
                  <a:schemeClr val="tx1"/>
                </a:solidFill>
              </a:rPr>
              <a:t> muestreo por tiempo y ubicación, muestreo dirigido por los encuestados y muestreo por conveniencia</a:t>
            </a:r>
            <a:endParaRPr lang="en-US" sz="2000">
              <a:solidFill>
                <a:schemeClr val="tx1"/>
              </a:solidFill>
            </a:endParaRPr>
          </a:p>
          <a:p>
            <a:r>
              <a:rPr lang="en-US" sz="2400" err="1">
                <a:solidFill>
                  <a:schemeClr val="tx1"/>
                </a:solidFill>
              </a:rPr>
              <a:t>Analizar</a:t>
            </a:r>
            <a:r>
              <a:rPr lang="en-US" sz="2400">
                <a:solidFill>
                  <a:schemeClr val="tx1"/>
                </a:solidFill>
              </a:rPr>
              <a:t> el impacto de estos sesgos en los datos de prevalencia y en la </a:t>
            </a:r>
            <a:r>
              <a:rPr lang="en-US" sz="2400" err="1">
                <a:solidFill>
                  <a:schemeClr val="tx1"/>
                </a:solidFill>
              </a:rPr>
              <a:t>estimación</a:t>
            </a:r>
            <a:r>
              <a:rPr lang="en-US" sz="2400">
                <a:solidFill>
                  <a:schemeClr val="tx1"/>
                </a:solidFill>
              </a:rPr>
              <a:t> EPP y </a:t>
            </a:r>
            <a:r>
              <a:rPr lang="en-US" sz="2400" err="1">
                <a:solidFill>
                  <a:schemeClr val="tx1"/>
                </a:solidFill>
              </a:rPr>
              <a:t>calibrar</a:t>
            </a:r>
            <a:r>
              <a:rPr lang="en-US" sz="2400">
                <a:solidFill>
                  <a:schemeClr val="tx1"/>
                </a:solidFill>
              </a:rPr>
              <a:t> </a:t>
            </a:r>
            <a:r>
              <a:rPr lang="en-US" sz="2400" err="1">
                <a:solidFill>
                  <a:schemeClr val="tx1"/>
                </a:solidFill>
              </a:rPr>
              <a:t>como</a:t>
            </a:r>
            <a:r>
              <a:rPr lang="en-US" sz="2400">
                <a:solidFill>
                  <a:schemeClr val="tx1"/>
                </a:solidFill>
              </a:rPr>
              <a:t> </a:t>
            </a:r>
            <a:r>
              <a:rPr lang="en-US" sz="2400" err="1">
                <a:solidFill>
                  <a:schemeClr val="tx1"/>
                </a:solidFill>
              </a:rPr>
              <a:t>corresponde</a:t>
            </a:r>
            <a:r>
              <a:rPr lang="en-US" sz="2400">
                <a:solidFill>
                  <a:schemeClr val="tx1"/>
                </a:solidFill>
              </a:rPr>
              <a:t>.</a:t>
            </a:r>
          </a:p>
          <a:p>
            <a:r>
              <a:rPr lang="en-US" sz="2400">
                <a:solidFill>
                  <a:schemeClr val="tx1"/>
                </a:solidFill>
              </a:rPr>
              <a:t>Documente las calibraciones que realice utilizando el botón "Fuente", en la parte inferior derecha de la ventana</a:t>
            </a:r>
          </a:p>
        </p:txBody>
      </p:sp>
      <p:pic>
        <p:nvPicPr>
          <p:cNvPr id="4" name="Picture 3">
            <a:extLst>
              <a:ext uri="{FF2B5EF4-FFF2-40B4-BE49-F238E27FC236}">
                <a16:creationId xmlns:a16="http://schemas.microsoft.com/office/drawing/2014/main" id="{B6FA23E8-792E-4194-989D-1B54FF00C468}"/>
              </a:ext>
            </a:extLst>
          </p:cNvPr>
          <p:cNvPicPr>
            <a:picLocks noChangeAspect="1"/>
          </p:cNvPicPr>
          <p:nvPr/>
        </p:nvPicPr>
        <p:blipFill>
          <a:blip r:embed="rId3"/>
          <a:stretch>
            <a:fillRect/>
          </a:stretch>
        </p:blipFill>
        <p:spPr>
          <a:xfrm>
            <a:off x="0" y="495363"/>
            <a:ext cx="3434576" cy="266059"/>
          </a:xfrm>
          <a:prstGeom prst="rect">
            <a:avLst/>
          </a:prstGeom>
        </p:spPr>
      </p:pic>
    </p:spTree>
    <p:extLst>
      <p:ext uri="{BB962C8B-B14F-4D97-AF65-F5344CB8AC3E}">
        <p14:creationId xmlns:p14="http://schemas.microsoft.com/office/powerpoint/2010/main" val="663078387"/>
      </p:ext>
    </p:extLst>
  </p:cSld>
  <p:clrMapOvr>
    <a:masterClrMapping/>
  </p:clrMapOvr>
  <mc:AlternateContent xmlns:mc="http://schemas.openxmlformats.org/markup-compatibility/2006" xmlns:p14="http://schemas.microsoft.com/office/powerpoint/2010/main">
    <mc:Choice Requires="p14">
      <p:transition p14:dur="0" advTm="8255000"/>
    </mc:Choice>
    <mc:Fallback xmlns="">
      <p:transition advTm="8255000"/>
    </mc:Fallback>
  </mc:AlternateContent>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63CE6C1-91BF-95BA-2992-31E9938089AB}"/>
              </a:ext>
            </a:extLst>
          </p:cNvPr>
          <p:cNvPicPr>
            <a:picLocks noChangeAspect="1"/>
          </p:cNvPicPr>
          <p:nvPr/>
        </p:nvPicPr>
        <p:blipFill>
          <a:blip r:embed="rId3"/>
          <a:stretch>
            <a:fillRect/>
          </a:stretch>
        </p:blipFill>
        <p:spPr>
          <a:xfrm>
            <a:off x="3526264" y="495363"/>
            <a:ext cx="8665736" cy="5751519"/>
          </a:xfrm>
          <a:prstGeom prst="rect">
            <a:avLst/>
          </a:prstGeom>
        </p:spPr>
      </p:pic>
      <p:sp>
        <p:nvSpPr>
          <p:cNvPr id="2" name="Title 1">
            <a:extLst>
              <a:ext uri="{FF2B5EF4-FFF2-40B4-BE49-F238E27FC236}">
                <a16:creationId xmlns:a16="http://schemas.microsoft.com/office/drawing/2014/main" id="{B9389C44-B0EB-4FC9-89D5-3D0D91298DE5}"/>
              </a:ext>
            </a:extLst>
          </p:cNvPr>
          <p:cNvSpPr>
            <a:spLocks noGrp="1"/>
          </p:cNvSpPr>
          <p:nvPr>
            <p:ph type="title"/>
          </p:nvPr>
        </p:nvSpPr>
        <p:spPr>
          <a:xfrm>
            <a:off x="-1" y="914699"/>
            <a:ext cx="3441855" cy="2456423"/>
          </a:xfrm>
        </p:spPr>
        <p:txBody>
          <a:bodyPr>
            <a:normAutofit/>
          </a:bodyPr>
          <a:lstStyle/>
          <a:p>
            <a:r>
              <a:rPr lang="en-US" sz="3200"/>
              <a:t>EPP, </a:t>
            </a:r>
            <a:r>
              <a:rPr lang="en-US" sz="3200" b="1" i="1" u="sng" err="1"/>
              <a:t>Resultados</a:t>
            </a:r>
            <a:r>
              <a:rPr lang="en-US" sz="3200" b="1" i="1" u="sng"/>
              <a:t> </a:t>
            </a:r>
            <a:br>
              <a:rPr lang="en-US" sz="3200" b="1" i="1" u="sng"/>
            </a:br>
            <a:r>
              <a:rPr lang="en-US" sz="3200" b="1" i="1" u="sng"/>
              <a:t>de </a:t>
            </a:r>
            <a:r>
              <a:rPr lang="en-US" sz="3200" b="1" i="1" u="sng" err="1"/>
              <a:t>ajuste</a:t>
            </a:r>
            <a:r>
              <a:rPr lang="en-US" sz="3200"/>
              <a:t> (I)</a:t>
            </a:r>
            <a:br>
              <a:rPr lang="en-US" sz="3200"/>
            </a:br>
            <a:br>
              <a:rPr lang="en-US"/>
            </a:br>
            <a:r>
              <a:rPr lang="en-US" sz="2200"/>
              <a:t>Para revisar los </a:t>
            </a:r>
            <a:r>
              <a:rPr lang="en-US" sz="2200" err="1"/>
              <a:t>ajustes</a:t>
            </a:r>
            <a:r>
              <a:rPr lang="en-US" sz="2200"/>
              <a:t> del EPP, antes de pasarlos a Spectrum</a:t>
            </a:r>
            <a:endParaRPr lang="en-US"/>
          </a:p>
        </p:txBody>
      </p:sp>
      <p:pic>
        <p:nvPicPr>
          <p:cNvPr id="4" name="Picture 3">
            <a:extLst>
              <a:ext uri="{FF2B5EF4-FFF2-40B4-BE49-F238E27FC236}">
                <a16:creationId xmlns:a16="http://schemas.microsoft.com/office/drawing/2014/main" id="{25880B19-497C-4BAD-83D7-DF6554DC5427}"/>
              </a:ext>
            </a:extLst>
          </p:cNvPr>
          <p:cNvPicPr>
            <a:picLocks noChangeAspect="1"/>
          </p:cNvPicPr>
          <p:nvPr/>
        </p:nvPicPr>
        <p:blipFill>
          <a:blip r:embed="rId4"/>
          <a:stretch>
            <a:fillRect/>
          </a:stretch>
        </p:blipFill>
        <p:spPr>
          <a:xfrm>
            <a:off x="0" y="495363"/>
            <a:ext cx="3441856" cy="262920"/>
          </a:xfrm>
          <a:prstGeom prst="rect">
            <a:avLst/>
          </a:prstGeom>
        </p:spPr>
      </p:pic>
      <p:sp>
        <p:nvSpPr>
          <p:cNvPr id="10" name="TextBox 9">
            <a:extLst>
              <a:ext uri="{FF2B5EF4-FFF2-40B4-BE49-F238E27FC236}">
                <a16:creationId xmlns:a16="http://schemas.microsoft.com/office/drawing/2014/main" id="{DB3D76E4-BDA5-46FA-8183-B1D19A3E2EA9}"/>
              </a:ext>
            </a:extLst>
          </p:cNvPr>
          <p:cNvSpPr txBox="1"/>
          <p:nvPr/>
        </p:nvSpPr>
        <p:spPr>
          <a:xfrm>
            <a:off x="0" y="3486879"/>
            <a:ext cx="3441854" cy="2585323"/>
          </a:xfrm>
          <a:prstGeom prst="rect">
            <a:avLst/>
          </a:prstGeom>
          <a:noFill/>
        </p:spPr>
        <p:txBody>
          <a:bodyPr wrap="square" rtlCol="0">
            <a:spAutoFit/>
          </a:bodyPr>
          <a:lstStyle/>
          <a:p>
            <a:pPr marL="342900" indent="-342900">
              <a:buFont typeface="+mj-lt"/>
              <a:buAutoNum type="arabicPeriod"/>
            </a:pPr>
            <a:r>
              <a:rPr lang="en-US">
                <a:solidFill>
                  <a:schemeClr val="bg1"/>
                </a:solidFill>
                <a:latin typeface="Arial" panose="020B0604020202020204" pitchFamily="34" charset="0"/>
                <a:cs typeface="Arial" panose="020B0604020202020204" pitchFamily="34" charset="0"/>
              </a:rPr>
              <a:t>Qué mostrar: prevalencia, incidencia o población VIH+, en % o en </a:t>
            </a:r>
            <a:r>
              <a:rPr lang="en-US" err="1">
                <a:solidFill>
                  <a:schemeClr val="bg1"/>
                </a:solidFill>
                <a:latin typeface="Arial" panose="020B0604020202020204" pitchFamily="34" charset="0"/>
                <a:cs typeface="Arial" panose="020B0604020202020204" pitchFamily="34" charset="0"/>
              </a:rPr>
              <a:t>número</a:t>
            </a:r>
            <a:br>
              <a:rPr lang="en-US">
                <a:solidFill>
                  <a:schemeClr val="bg1"/>
                </a:solidFill>
                <a:latin typeface="Arial" panose="020B0604020202020204" pitchFamily="34" charset="0"/>
                <a:cs typeface="Arial" panose="020B0604020202020204" pitchFamily="34" charset="0"/>
              </a:rPr>
            </a:br>
            <a:endParaRPr lang="en-US">
              <a:solidFill>
                <a:schemeClr val="bg1"/>
              </a:solidFill>
              <a:latin typeface="Arial" panose="020B0604020202020204" pitchFamily="34" charset="0"/>
              <a:cs typeface="Arial" panose="020B0604020202020204" pitchFamily="34" charset="0"/>
            </a:endParaRPr>
          </a:p>
          <a:p>
            <a:pPr marL="342900" indent="-342900">
              <a:buFont typeface="+mj-lt"/>
              <a:buAutoNum type="arabicPeriod"/>
            </a:pPr>
            <a:r>
              <a:rPr lang="en-US">
                <a:solidFill>
                  <a:schemeClr val="bg1"/>
                </a:solidFill>
                <a:latin typeface="Arial" panose="020B0604020202020204" pitchFamily="34" charset="0"/>
                <a:cs typeface="Arial" panose="020B0604020202020204" pitchFamily="34" charset="0"/>
              </a:rPr>
              <a:t>Qué grupos </a:t>
            </a:r>
            <a:r>
              <a:rPr lang="en-US" err="1">
                <a:solidFill>
                  <a:schemeClr val="bg1"/>
                </a:solidFill>
                <a:latin typeface="Arial" panose="020B0604020202020204" pitchFamily="34" charset="0"/>
                <a:cs typeface="Arial" panose="020B0604020202020204" pitchFamily="34" charset="0"/>
              </a:rPr>
              <a:t>mostrar</a:t>
            </a:r>
            <a:r>
              <a:rPr lang="en-US">
                <a:solidFill>
                  <a:schemeClr val="bg1"/>
                </a:solidFill>
                <a:latin typeface="Arial" panose="020B0604020202020204" pitchFamily="34" charset="0"/>
                <a:cs typeface="Arial" panose="020B0604020202020204" pitchFamily="34" charset="0"/>
              </a:rPr>
              <a:t> </a:t>
            </a:r>
            <a:br>
              <a:rPr lang="en-US">
                <a:solidFill>
                  <a:schemeClr val="bg1"/>
                </a:solidFill>
                <a:latin typeface="Arial" panose="020B0604020202020204" pitchFamily="34" charset="0"/>
                <a:cs typeface="Arial" panose="020B0604020202020204" pitchFamily="34" charset="0"/>
              </a:rPr>
            </a:br>
            <a:r>
              <a:rPr lang="en-US">
                <a:solidFill>
                  <a:schemeClr val="bg1"/>
                </a:solidFill>
                <a:latin typeface="Arial" panose="020B0604020202020204" pitchFamily="34" charset="0"/>
                <a:cs typeface="Arial" panose="020B0604020202020204" pitchFamily="34" charset="0"/>
              </a:rPr>
              <a:t>en </a:t>
            </a:r>
            <a:r>
              <a:rPr lang="en-US" err="1">
                <a:solidFill>
                  <a:schemeClr val="bg1"/>
                </a:solidFill>
                <a:latin typeface="Arial" panose="020B0604020202020204" pitchFamily="34" charset="0"/>
                <a:cs typeface="Arial" panose="020B0604020202020204" pitchFamily="34" charset="0"/>
              </a:rPr>
              <a:t>los</a:t>
            </a:r>
            <a:r>
              <a:rPr lang="en-US">
                <a:solidFill>
                  <a:schemeClr val="bg1"/>
                </a:solidFill>
                <a:latin typeface="Arial" panose="020B0604020202020204" pitchFamily="34" charset="0"/>
                <a:cs typeface="Arial" panose="020B0604020202020204" pitchFamily="34" charset="0"/>
              </a:rPr>
              <a:t> </a:t>
            </a:r>
            <a:r>
              <a:rPr lang="en-US" err="1">
                <a:solidFill>
                  <a:schemeClr val="bg1"/>
                </a:solidFill>
                <a:latin typeface="Arial" panose="020B0604020202020204" pitchFamily="34" charset="0"/>
                <a:cs typeface="Arial" panose="020B0604020202020204" pitchFamily="34" charset="0"/>
              </a:rPr>
              <a:t>gráficos</a:t>
            </a:r>
            <a:br>
              <a:rPr lang="en-US">
                <a:solidFill>
                  <a:schemeClr val="bg1"/>
                </a:solidFill>
                <a:latin typeface="Arial" panose="020B0604020202020204" pitchFamily="34" charset="0"/>
                <a:cs typeface="Arial" panose="020B0604020202020204" pitchFamily="34" charset="0"/>
              </a:rPr>
            </a:br>
            <a:endParaRPr lang="en-US">
              <a:solidFill>
                <a:schemeClr val="bg1"/>
              </a:solidFill>
              <a:latin typeface="Arial" panose="020B0604020202020204" pitchFamily="34" charset="0"/>
              <a:cs typeface="Arial" panose="020B0604020202020204" pitchFamily="34" charset="0"/>
            </a:endParaRPr>
          </a:p>
          <a:p>
            <a:pPr marL="342900" indent="-342900">
              <a:buFont typeface="+mj-lt"/>
              <a:buAutoNum type="arabicPeriod"/>
            </a:pPr>
            <a:r>
              <a:rPr lang="en-US">
                <a:solidFill>
                  <a:schemeClr val="bg1"/>
                </a:solidFill>
                <a:latin typeface="Arial" panose="020B0604020202020204" pitchFamily="34" charset="0"/>
                <a:cs typeface="Arial" panose="020B0604020202020204" pitchFamily="34" charset="0"/>
              </a:rPr>
              <a:t>Comparar con la estimación de la ronda anterior</a:t>
            </a:r>
            <a:endParaRPr lang="en-US">
              <a:solidFill>
                <a:schemeClr val="bg1"/>
              </a:solidFill>
            </a:endParaRPr>
          </a:p>
        </p:txBody>
      </p:sp>
    </p:spTree>
    <p:extLst>
      <p:ext uri="{BB962C8B-B14F-4D97-AF65-F5344CB8AC3E}">
        <p14:creationId xmlns:p14="http://schemas.microsoft.com/office/powerpoint/2010/main" val="3120925430"/>
      </p:ext>
    </p:extLst>
  </p:cSld>
  <p:clrMapOvr>
    <a:masterClrMapping/>
  </p:clrMapOvr>
  <mc:AlternateContent xmlns:mc="http://schemas.openxmlformats.org/markup-compatibility/2006" xmlns:p14="http://schemas.microsoft.com/office/powerpoint/2010/main">
    <mc:Choice Requires="p14">
      <p:transition p14:dur="0" advTm="8255000"/>
    </mc:Choice>
    <mc:Fallback xmlns="">
      <p:transition advTm="825500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16341B5-36F5-1897-8D38-896408D9CF52}"/>
              </a:ext>
            </a:extLst>
          </p:cNvPr>
          <p:cNvPicPr>
            <a:picLocks noChangeAspect="1"/>
          </p:cNvPicPr>
          <p:nvPr/>
        </p:nvPicPr>
        <p:blipFill>
          <a:blip r:embed="rId3"/>
          <a:stretch>
            <a:fillRect/>
          </a:stretch>
        </p:blipFill>
        <p:spPr>
          <a:xfrm>
            <a:off x="3562988" y="506515"/>
            <a:ext cx="8410402" cy="5582052"/>
          </a:xfrm>
          <a:prstGeom prst="rect">
            <a:avLst/>
          </a:prstGeom>
        </p:spPr>
      </p:pic>
      <p:sp>
        <p:nvSpPr>
          <p:cNvPr id="2" name="Title 1">
            <a:extLst>
              <a:ext uri="{FF2B5EF4-FFF2-40B4-BE49-F238E27FC236}">
                <a16:creationId xmlns:a16="http://schemas.microsoft.com/office/drawing/2014/main" id="{B9389C44-B0EB-4FC9-89D5-3D0D91298DE5}"/>
              </a:ext>
            </a:extLst>
          </p:cNvPr>
          <p:cNvSpPr>
            <a:spLocks noGrp="1"/>
          </p:cNvSpPr>
          <p:nvPr>
            <p:ph type="title"/>
          </p:nvPr>
        </p:nvSpPr>
        <p:spPr>
          <a:xfrm>
            <a:off x="55756" y="2479909"/>
            <a:ext cx="3330344" cy="3647120"/>
          </a:xfrm>
        </p:spPr>
        <p:txBody>
          <a:bodyPr>
            <a:normAutofit fontScale="90000"/>
          </a:bodyPr>
          <a:lstStyle/>
          <a:p>
            <a:r>
              <a:rPr lang="en-US"/>
              <a:t>EPP, </a:t>
            </a:r>
            <a:r>
              <a:rPr lang="en-US" b="1" i="1" u="sng" err="1"/>
              <a:t>Resultados</a:t>
            </a:r>
            <a:r>
              <a:rPr lang="en-US" b="1" i="1" u="sng"/>
              <a:t> </a:t>
            </a:r>
            <a:br>
              <a:rPr lang="en-US" b="1" i="1" u="sng"/>
            </a:br>
            <a:r>
              <a:rPr lang="en-US" b="1" i="1" u="sng"/>
              <a:t>de </a:t>
            </a:r>
            <a:r>
              <a:rPr lang="en-US" b="1" i="1" u="sng" err="1"/>
              <a:t>ajuste</a:t>
            </a:r>
            <a:r>
              <a:rPr lang="en-US" b="1" i="1" u="sng"/>
              <a:t> </a:t>
            </a:r>
            <a:r>
              <a:rPr lang="en-US"/>
              <a:t>(II)</a:t>
            </a:r>
            <a:br>
              <a:rPr lang="en-US"/>
            </a:br>
            <a:br>
              <a:rPr lang="en-US"/>
            </a:br>
            <a:r>
              <a:rPr lang="en-US" sz="2400"/>
              <a:t>Examine las tendencias de incidencia </a:t>
            </a:r>
            <a:r>
              <a:rPr lang="en-US" sz="2400" b="1"/>
              <a:t>entre las subpoblaciones</a:t>
            </a:r>
            <a:r>
              <a:rPr lang="en-US" sz="2400"/>
              <a:t>:</a:t>
            </a:r>
            <a:br>
              <a:rPr lang="en-US" sz="2400"/>
            </a:br>
            <a:br>
              <a:rPr lang="en-US" sz="2400"/>
            </a:br>
            <a:r>
              <a:rPr lang="en-US" sz="2400"/>
              <a:t>Asegúrese de que las subepidemias aparecen en el </a:t>
            </a:r>
            <a:r>
              <a:rPr lang="en-US" sz="2400" b="1"/>
              <a:t>orden "correcto".</a:t>
            </a:r>
            <a:br>
              <a:rPr lang="en-US" sz="2400" b="1"/>
            </a:br>
            <a:br>
              <a:rPr lang="en-US" sz="2400"/>
            </a:br>
            <a:r>
              <a:rPr lang="en-US" sz="2400"/>
              <a:t>Si no es así, </a:t>
            </a:r>
            <a:r>
              <a:rPr lang="en-US" sz="2400" err="1"/>
              <a:t>considere</a:t>
            </a:r>
            <a:r>
              <a:rPr lang="en-US" sz="2400"/>
              <a:t> Volver a ajustar </a:t>
            </a:r>
            <a:r>
              <a:rPr lang="en-US" sz="2400" err="1"/>
              <a:t>una</a:t>
            </a:r>
            <a:r>
              <a:rPr lang="en-US" sz="2400"/>
              <a:t> o </a:t>
            </a:r>
            <a:r>
              <a:rPr lang="en-US" sz="2400" err="1"/>
              <a:t>algunas</a:t>
            </a:r>
            <a:r>
              <a:rPr lang="en-US" sz="2400"/>
              <a:t> poblaciones</a:t>
            </a:r>
            <a:br>
              <a:rPr lang="en-US" sz="2400"/>
            </a:br>
            <a:br>
              <a:rPr lang="en-US" sz="2400"/>
            </a:br>
            <a:br>
              <a:rPr lang="en-US" sz="2400"/>
            </a:br>
            <a:br>
              <a:rPr lang="en-US" sz="2400"/>
            </a:br>
            <a:br>
              <a:rPr lang="en-US" sz="2400"/>
            </a:br>
            <a:br>
              <a:rPr lang="en-US" sz="2400"/>
            </a:br>
            <a:endParaRPr lang="en-US"/>
          </a:p>
        </p:txBody>
      </p:sp>
      <p:pic>
        <p:nvPicPr>
          <p:cNvPr id="4" name="Picture 3">
            <a:extLst>
              <a:ext uri="{FF2B5EF4-FFF2-40B4-BE49-F238E27FC236}">
                <a16:creationId xmlns:a16="http://schemas.microsoft.com/office/drawing/2014/main" id="{25880B19-497C-4BAD-83D7-DF6554DC5427}"/>
              </a:ext>
            </a:extLst>
          </p:cNvPr>
          <p:cNvPicPr>
            <a:picLocks noChangeAspect="1"/>
          </p:cNvPicPr>
          <p:nvPr/>
        </p:nvPicPr>
        <p:blipFill>
          <a:blip r:embed="rId4"/>
          <a:stretch>
            <a:fillRect/>
          </a:stretch>
        </p:blipFill>
        <p:spPr>
          <a:xfrm>
            <a:off x="0" y="495363"/>
            <a:ext cx="3441856" cy="262920"/>
          </a:xfrm>
          <a:prstGeom prst="rect">
            <a:avLst/>
          </a:prstGeom>
        </p:spPr>
      </p:pic>
      <p:sp>
        <p:nvSpPr>
          <p:cNvPr id="3" name="Oval 2">
            <a:extLst>
              <a:ext uri="{FF2B5EF4-FFF2-40B4-BE49-F238E27FC236}">
                <a16:creationId xmlns:a16="http://schemas.microsoft.com/office/drawing/2014/main" id="{6CD01A0E-14BA-7A32-3B66-A7F81084CB05}"/>
              </a:ext>
            </a:extLst>
          </p:cNvPr>
          <p:cNvSpPr/>
          <p:nvPr/>
        </p:nvSpPr>
        <p:spPr>
          <a:xfrm>
            <a:off x="4768415" y="1876927"/>
            <a:ext cx="2363905" cy="2814500"/>
          </a:xfrm>
          <a:prstGeom prst="ellipse">
            <a:avLst/>
          </a:prstGeom>
          <a:noFill/>
          <a:ln w="31750">
            <a:solidFill>
              <a:srgbClr val="0041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4EE9B6E4-DCB7-922A-C25F-25EBB94806E2}"/>
              </a:ext>
            </a:extLst>
          </p:cNvPr>
          <p:cNvSpPr txBox="1"/>
          <p:nvPr/>
        </p:nvSpPr>
        <p:spPr>
          <a:xfrm>
            <a:off x="6096000" y="2409353"/>
            <a:ext cx="689612" cy="369332"/>
          </a:xfrm>
          <a:prstGeom prst="rect">
            <a:avLst/>
          </a:prstGeom>
          <a:noFill/>
        </p:spPr>
        <p:txBody>
          <a:bodyPr wrap="none" rtlCol="0">
            <a:spAutoFit/>
          </a:bodyPr>
          <a:lstStyle/>
          <a:p>
            <a:r>
              <a:rPr lang="en-US">
                <a:solidFill>
                  <a:srgbClr val="FF0000"/>
                </a:solidFill>
              </a:rPr>
              <a:t>MSM</a:t>
            </a:r>
          </a:p>
        </p:txBody>
      </p:sp>
      <p:sp>
        <p:nvSpPr>
          <p:cNvPr id="8" name="TextBox 7">
            <a:extLst>
              <a:ext uri="{FF2B5EF4-FFF2-40B4-BE49-F238E27FC236}">
                <a16:creationId xmlns:a16="http://schemas.microsoft.com/office/drawing/2014/main" id="{7B1C45A9-D6C6-3BC9-99BF-D84DA91F1428}"/>
              </a:ext>
            </a:extLst>
          </p:cNvPr>
          <p:cNvSpPr txBox="1"/>
          <p:nvPr/>
        </p:nvSpPr>
        <p:spPr>
          <a:xfrm>
            <a:off x="10068701" y="3934137"/>
            <a:ext cx="1904689" cy="369332"/>
          </a:xfrm>
          <a:prstGeom prst="rect">
            <a:avLst/>
          </a:prstGeom>
          <a:noFill/>
        </p:spPr>
        <p:txBody>
          <a:bodyPr wrap="none" rtlCol="0">
            <a:spAutoFit/>
          </a:bodyPr>
          <a:lstStyle/>
          <a:p>
            <a:r>
              <a:rPr lang="en-US">
                <a:solidFill>
                  <a:srgbClr val="FF11FF"/>
                </a:solidFill>
              </a:rPr>
              <a:t>Mujer restante</a:t>
            </a:r>
          </a:p>
        </p:txBody>
      </p:sp>
      <p:sp>
        <p:nvSpPr>
          <p:cNvPr id="9" name="TextBox 8">
            <a:extLst>
              <a:ext uri="{FF2B5EF4-FFF2-40B4-BE49-F238E27FC236}">
                <a16:creationId xmlns:a16="http://schemas.microsoft.com/office/drawing/2014/main" id="{69769E22-64E3-77AD-7846-19F0C2637AC9}"/>
              </a:ext>
            </a:extLst>
          </p:cNvPr>
          <p:cNvSpPr txBox="1"/>
          <p:nvPr/>
        </p:nvSpPr>
        <p:spPr>
          <a:xfrm>
            <a:off x="10086113" y="3463541"/>
            <a:ext cx="1670650" cy="369332"/>
          </a:xfrm>
          <a:prstGeom prst="rect">
            <a:avLst/>
          </a:prstGeom>
          <a:noFill/>
        </p:spPr>
        <p:txBody>
          <a:bodyPr wrap="none" rtlCol="0">
            <a:spAutoFit/>
          </a:bodyPr>
          <a:lstStyle/>
          <a:p>
            <a:r>
              <a:rPr lang="en-US">
                <a:solidFill>
                  <a:srgbClr val="22EE44"/>
                </a:solidFill>
              </a:rPr>
              <a:t>Hombre restante</a:t>
            </a:r>
          </a:p>
        </p:txBody>
      </p:sp>
      <p:sp>
        <p:nvSpPr>
          <p:cNvPr id="10" name="TextBox 9">
            <a:extLst>
              <a:ext uri="{FF2B5EF4-FFF2-40B4-BE49-F238E27FC236}">
                <a16:creationId xmlns:a16="http://schemas.microsoft.com/office/drawing/2014/main" id="{E2F7CD79-5C42-C7B5-35CE-FCE392FE6B06}"/>
              </a:ext>
            </a:extLst>
          </p:cNvPr>
          <p:cNvSpPr txBox="1"/>
          <p:nvPr/>
        </p:nvSpPr>
        <p:spPr>
          <a:xfrm>
            <a:off x="10389141" y="4220067"/>
            <a:ext cx="631904" cy="369332"/>
          </a:xfrm>
          <a:prstGeom prst="rect">
            <a:avLst/>
          </a:prstGeom>
          <a:noFill/>
        </p:spPr>
        <p:txBody>
          <a:bodyPr wrap="none" rtlCol="0">
            <a:spAutoFit/>
          </a:bodyPr>
          <a:lstStyle/>
          <a:p>
            <a:r>
              <a:rPr lang="en-US">
                <a:solidFill>
                  <a:srgbClr val="0041C4"/>
                </a:solidFill>
              </a:rPr>
              <a:t>FSW</a:t>
            </a:r>
          </a:p>
        </p:txBody>
      </p:sp>
    </p:spTree>
    <p:extLst>
      <p:ext uri="{BB962C8B-B14F-4D97-AF65-F5344CB8AC3E}">
        <p14:creationId xmlns:p14="http://schemas.microsoft.com/office/powerpoint/2010/main" val="998213864"/>
      </p:ext>
    </p:extLst>
  </p:cSld>
  <p:clrMapOvr>
    <a:masterClrMapping/>
  </p:clrMapOvr>
  <mc:AlternateContent xmlns:mc="http://schemas.openxmlformats.org/markup-compatibility/2006" xmlns:p14="http://schemas.microsoft.com/office/powerpoint/2010/main">
    <mc:Choice Requires="p14">
      <p:transition p14:dur="0" advTm="8255000"/>
    </mc:Choice>
    <mc:Fallback xmlns="">
      <p:transition advTm="825500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389C44-B0EB-4FC9-89D5-3D0D91298DE5}"/>
              </a:ext>
            </a:extLst>
          </p:cNvPr>
          <p:cNvSpPr>
            <a:spLocks noGrp="1"/>
          </p:cNvSpPr>
          <p:nvPr>
            <p:ph type="title"/>
          </p:nvPr>
        </p:nvSpPr>
        <p:spPr>
          <a:xfrm>
            <a:off x="0" y="1123837"/>
            <a:ext cx="3441856" cy="2225153"/>
          </a:xfrm>
        </p:spPr>
        <p:txBody>
          <a:bodyPr>
            <a:noAutofit/>
          </a:bodyPr>
          <a:lstStyle/>
          <a:p>
            <a:r>
              <a:rPr lang="en-US" sz="3200"/>
              <a:t>EPP, </a:t>
            </a:r>
            <a:r>
              <a:rPr lang="en-US" sz="3200" b="1" i="1" u="sng" err="1"/>
              <a:t>Resultados</a:t>
            </a:r>
            <a:r>
              <a:rPr lang="en-US" sz="3200" b="1" i="1" u="sng"/>
              <a:t> </a:t>
            </a:r>
            <a:br>
              <a:rPr lang="en-US" sz="3200" b="1" i="1" u="sng"/>
            </a:br>
            <a:r>
              <a:rPr lang="en-US" sz="3200" b="1" i="1" u="sng"/>
              <a:t>de </a:t>
            </a:r>
            <a:r>
              <a:rPr lang="en-US" sz="3200" b="1" i="1" u="sng" err="1"/>
              <a:t>ajuste</a:t>
            </a:r>
            <a:r>
              <a:rPr lang="en-US" sz="3200"/>
              <a:t> (III)</a:t>
            </a:r>
            <a:br>
              <a:rPr lang="en-US" sz="3200"/>
            </a:br>
            <a:br>
              <a:rPr lang="en-US" sz="3200"/>
            </a:br>
            <a:r>
              <a:rPr lang="en-US" sz="2400"/>
              <a:t>Compare con su proyección del </a:t>
            </a:r>
            <a:r>
              <a:rPr lang="en-US" sz="2400" err="1"/>
              <a:t>año</a:t>
            </a:r>
            <a:r>
              <a:rPr lang="en-US" sz="2400"/>
              <a:t> anterior</a:t>
            </a:r>
            <a:endParaRPr lang="en-US" sz="3200"/>
          </a:p>
        </p:txBody>
      </p:sp>
      <p:pic>
        <p:nvPicPr>
          <p:cNvPr id="4" name="Picture 3">
            <a:extLst>
              <a:ext uri="{FF2B5EF4-FFF2-40B4-BE49-F238E27FC236}">
                <a16:creationId xmlns:a16="http://schemas.microsoft.com/office/drawing/2014/main" id="{25880B19-497C-4BAD-83D7-DF6554DC5427}"/>
              </a:ext>
            </a:extLst>
          </p:cNvPr>
          <p:cNvPicPr>
            <a:picLocks noChangeAspect="1"/>
          </p:cNvPicPr>
          <p:nvPr/>
        </p:nvPicPr>
        <p:blipFill>
          <a:blip r:embed="rId3"/>
          <a:stretch>
            <a:fillRect/>
          </a:stretch>
        </p:blipFill>
        <p:spPr>
          <a:xfrm>
            <a:off x="0" y="495363"/>
            <a:ext cx="3441856" cy="262920"/>
          </a:xfrm>
          <a:prstGeom prst="rect">
            <a:avLst/>
          </a:prstGeom>
        </p:spPr>
      </p:pic>
      <p:sp>
        <p:nvSpPr>
          <p:cNvPr id="8" name="TextBox 7">
            <a:extLst>
              <a:ext uri="{FF2B5EF4-FFF2-40B4-BE49-F238E27FC236}">
                <a16:creationId xmlns:a16="http://schemas.microsoft.com/office/drawing/2014/main" id="{6826664D-54F2-48E7-88C6-DABB06EB5FC2}"/>
              </a:ext>
            </a:extLst>
          </p:cNvPr>
          <p:cNvSpPr txBox="1"/>
          <p:nvPr/>
        </p:nvSpPr>
        <p:spPr>
          <a:xfrm>
            <a:off x="93986" y="3782446"/>
            <a:ext cx="3330344" cy="2031325"/>
          </a:xfrm>
          <a:prstGeom prst="rect">
            <a:avLst/>
          </a:prstGeom>
          <a:noFill/>
        </p:spPr>
        <p:txBody>
          <a:bodyPr wrap="square" rtlCol="0">
            <a:spAutoFit/>
          </a:bodyPr>
          <a:lstStyle/>
          <a:p>
            <a:pPr marL="342900" indent="-342900">
              <a:buFont typeface="+mj-lt"/>
              <a:buAutoNum type="arabicPeriod"/>
            </a:pPr>
            <a:r>
              <a:rPr lang="en-US">
                <a:solidFill>
                  <a:schemeClr val="bg1"/>
                </a:solidFill>
                <a:latin typeface="Arial" panose="020B0604020202020204" pitchFamily="34" charset="0"/>
                <a:cs typeface="Arial" panose="020B0604020202020204" pitchFamily="34" charset="0"/>
              </a:rPr>
              <a:t>Haga clic en "</a:t>
            </a:r>
            <a:r>
              <a:rPr lang="en-US" b="1" err="1">
                <a:solidFill>
                  <a:schemeClr val="bg1"/>
                </a:solidFill>
                <a:latin typeface="Arial" panose="020B0604020202020204" pitchFamily="34" charset="0"/>
                <a:cs typeface="Arial" panose="020B0604020202020204" pitchFamily="34" charset="0"/>
              </a:rPr>
              <a:t>Comparar</a:t>
            </a:r>
            <a:r>
              <a:rPr lang="en-US">
                <a:solidFill>
                  <a:schemeClr val="bg1"/>
                </a:solidFill>
                <a:latin typeface="Arial" panose="020B0604020202020204" pitchFamily="34" charset="0"/>
                <a:cs typeface="Arial" panose="020B0604020202020204" pitchFamily="34" charset="0"/>
              </a:rPr>
              <a:t>“</a:t>
            </a:r>
            <a:br>
              <a:rPr lang="en-US">
                <a:solidFill>
                  <a:schemeClr val="bg1"/>
                </a:solidFill>
                <a:latin typeface="Arial" panose="020B0604020202020204" pitchFamily="34" charset="0"/>
                <a:cs typeface="Arial" panose="020B0604020202020204" pitchFamily="34" charset="0"/>
              </a:rPr>
            </a:br>
            <a:endParaRPr lang="en-US">
              <a:solidFill>
                <a:schemeClr val="bg1"/>
              </a:solidFill>
              <a:latin typeface="Arial" panose="020B0604020202020204" pitchFamily="34" charset="0"/>
              <a:cs typeface="Arial" panose="020B0604020202020204" pitchFamily="34" charset="0"/>
            </a:endParaRPr>
          </a:p>
          <a:p>
            <a:pPr marL="342900" indent="-342900">
              <a:buFont typeface="+mj-lt"/>
              <a:buAutoNum type="arabicPeriod"/>
            </a:pPr>
            <a:r>
              <a:rPr lang="en-US">
                <a:solidFill>
                  <a:schemeClr val="bg1"/>
                </a:solidFill>
                <a:latin typeface="Arial" panose="020B0604020202020204" pitchFamily="34" charset="0"/>
                <a:cs typeface="Arial" panose="020B0604020202020204" pitchFamily="34" charset="0"/>
              </a:rPr>
              <a:t>En la pantalla emergente, pulse </a:t>
            </a:r>
            <a:r>
              <a:rPr lang="en-US" b="1">
                <a:solidFill>
                  <a:schemeClr val="bg1"/>
                </a:solidFill>
                <a:latin typeface="Arial" panose="020B0604020202020204" pitchFamily="34" charset="0"/>
                <a:cs typeface="Arial" panose="020B0604020202020204" pitchFamily="34" charset="0"/>
              </a:rPr>
              <a:t>"</a:t>
            </a:r>
            <a:r>
              <a:rPr lang="en-US" b="1" err="1">
                <a:solidFill>
                  <a:schemeClr val="bg1"/>
                </a:solidFill>
                <a:latin typeface="Arial" panose="020B0604020202020204" pitchFamily="34" charset="0"/>
                <a:cs typeface="Arial" panose="020B0604020202020204" pitchFamily="34" charset="0"/>
              </a:rPr>
              <a:t>Cargar</a:t>
            </a:r>
            <a:r>
              <a:rPr lang="en-US" b="1">
                <a:solidFill>
                  <a:schemeClr val="bg1"/>
                </a:solidFill>
                <a:latin typeface="Arial" panose="020B0604020202020204" pitchFamily="34" charset="0"/>
                <a:cs typeface="Arial" panose="020B0604020202020204" pitchFamily="34" charset="0"/>
              </a:rPr>
              <a:t>“</a:t>
            </a:r>
            <a:br>
              <a:rPr lang="en-US" b="1">
                <a:solidFill>
                  <a:schemeClr val="bg1"/>
                </a:solidFill>
                <a:latin typeface="Arial" panose="020B0604020202020204" pitchFamily="34" charset="0"/>
                <a:cs typeface="Arial" panose="020B0604020202020204" pitchFamily="34" charset="0"/>
              </a:rPr>
            </a:br>
            <a:endParaRPr lang="en-US" b="1">
              <a:solidFill>
                <a:schemeClr val="bg1"/>
              </a:solidFill>
              <a:latin typeface="Arial" panose="020B0604020202020204" pitchFamily="34" charset="0"/>
              <a:cs typeface="Arial" panose="020B0604020202020204" pitchFamily="34" charset="0"/>
            </a:endParaRPr>
          </a:p>
          <a:p>
            <a:pPr marL="342900" indent="-342900">
              <a:buFont typeface="+mj-lt"/>
              <a:buAutoNum type="arabicPeriod"/>
            </a:pPr>
            <a:r>
              <a:rPr lang="en-US">
                <a:solidFill>
                  <a:schemeClr val="bg1"/>
                </a:solidFill>
                <a:latin typeface="Arial" panose="020B0604020202020204" pitchFamily="34" charset="0"/>
                <a:cs typeface="Arial" panose="020B0604020202020204" pitchFamily="34" charset="0"/>
              </a:rPr>
              <a:t>Localice su archivo Spectrum del año anterior </a:t>
            </a:r>
          </a:p>
        </p:txBody>
      </p:sp>
      <p:grpSp>
        <p:nvGrpSpPr>
          <p:cNvPr id="13" name="Group 12">
            <a:extLst>
              <a:ext uri="{FF2B5EF4-FFF2-40B4-BE49-F238E27FC236}">
                <a16:creationId xmlns:a16="http://schemas.microsoft.com/office/drawing/2014/main" id="{A363B355-4402-4BFA-AA2B-8E414866C1A2}"/>
              </a:ext>
            </a:extLst>
          </p:cNvPr>
          <p:cNvGrpSpPr/>
          <p:nvPr/>
        </p:nvGrpSpPr>
        <p:grpSpPr>
          <a:xfrm>
            <a:off x="3487203" y="0"/>
            <a:ext cx="8704797" cy="6685004"/>
            <a:chOff x="3462524" y="9458"/>
            <a:chExt cx="8704797" cy="6696910"/>
          </a:xfrm>
        </p:grpSpPr>
        <p:pic>
          <p:nvPicPr>
            <p:cNvPr id="7" name="Picture 6">
              <a:extLst>
                <a:ext uri="{FF2B5EF4-FFF2-40B4-BE49-F238E27FC236}">
                  <a16:creationId xmlns:a16="http://schemas.microsoft.com/office/drawing/2014/main" id="{1BE88E33-AD2E-448D-AB32-886DAB44E540}"/>
                </a:ext>
              </a:extLst>
            </p:cNvPr>
            <p:cNvPicPr>
              <a:picLocks noChangeAspect="1"/>
            </p:cNvPicPr>
            <p:nvPr/>
          </p:nvPicPr>
          <p:blipFill>
            <a:blip r:embed="rId4"/>
            <a:stretch>
              <a:fillRect/>
            </a:stretch>
          </p:blipFill>
          <p:spPr>
            <a:xfrm>
              <a:off x="3462524" y="604689"/>
              <a:ext cx="8704797" cy="4673910"/>
            </a:xfrm>
            <a:prstGeom prst="rect">
              <a:avLst/>
            </a:prstGeom>
          </p:spPr>
        </p:pic>
        <p:pic>
          <p:nvPicPr>
            <p:cNvPr id="6" name="Picture 5">
              <a:extLst>
                <a:ext uri="{FF2B5EF4-FFF2-40B4-BE49-F238E27FC236}">
                  <a16:creationId xmlns:a16="http://schemas.microsoft.com/office/drawing/2014/main" id="{7CD8BDC9-1929-47B2-8ED8-D52861FD64FC}"/>
                </a:ext>
              </a:extLst>
            </p:cNvPr>
            <p:cNvPicPr>
              <a:picLocks noChangeAspect="1"/>
            </p:cNvPicPr>
            <p:nvPr/>
          </p:nvPicPr>
          <p:blipFill rotWithShape="1">
            <a:blip r:embed="rId5"/>
            <a:srcRect t="10330" r="2508" b="5212"/>
            <a:stretch/>
          </p:blipFill>
          <p:spPr>
            <a:xfrm>
              <a:off x="3505478" y="5490223"/>
              <a:ext cx="8573764" cy="1216145"/>
            </a:xfrm>
            <a:prstGeom prst="rect">
              <a:avLst/>
            </a:prstGeom>
            <a:ln w="50800">
              <a:solidFill>
                <a:srgbClr val="F15B40"/>
              </a:solidFill>
            </a:ln>
          </p:spPr>
        </p:pic>
        <p:pic>
          <p:nvPicPr>
            <p:cNvPr id="9" name="Picture 8">
              <a:extLst>
                <a:ext uri="{FF2B5EF4-FFF2-40B4-BE49-F238E27FC236}">
                  <a16:creationId xmlns:a16="http://schemas.microsoft.com/office/drawing/2014/main" id="{1D5415A4-C825-43EE-B160-0831D3F7E545}"/>
                </a:ext>
              </a:extLst>
            </p:cNvPr>
            <p:cNvPicPr>
              <a:picLocks noChangeAspect="1"/>
            </p:cNvPicPr>
            <p:nvPr/>
          </p:nvPicPr>
          <p:blipFill>
            <a:blip r:embed="rId6"/>
            <a:stretch>
              <a:fillRect/>
            </a:stretch>
          </p:blipFill>
          <p:spPr>
            <a:xfrm>
              <a:off x="7616490" y="9458"/>
              <a:ext cx="2583316" cy="1842284"/>
            </a:xfrm>
            <a:prstGeom prst="rect">
              <a:avLst/>
            </a:prstGeom>
            <a:ln w="50800">
              <a:solidFill>
                <a:srgbClr val="F15B40"/>
              </a:solidFill>
            </a:ln>
          </p:spPr>
        </p:pic>
        <p:sp>
          <p:nvSpPr>
            <p:cNvPr id="10" name="TextBox 9">
              <a:extLst>
                <a:ext uri="{FF2B5EF4-FFF2-40B4-BE49-F238E27FC236}">
                  <a16:creationId xmlns:a16="http://schemas.microsoft.com/office/drawing/2014/main" id="{E45AC46C-6325-459C-9BC9-95CA92001811}"/>
                </a:ext>
              </a:extLst>
            </p:cNvPr>
            <p:cNvSpPr txBox="1"/>
            <p:nvPr/>
          </p:nvSpPr>
          <p:spPr>
            <a:xfrm>
              <a:off x="7728540" y="5556021"/>
              <a:ext cx="325315" cy="523220"/>
            </a:xfrm>
            <a:prstGeom prst="rect">
              <a:avLst/>
            </a:prstGeom>
            <a:noFill/>
          </p:spPr>
          <p:txBody>
            <a:bodyPr wrap="square" rtlCol="0">
              <a:spAutoFit/>
            </a:bodyPr>
            <a:lstStyle/>
            <a:p>
              <a:r>
                <a:rPr lang="en-US" sz="2800">
                  <a:solidFill>
                    <a:srgbClr val="FF0000"/>
                  </a:solidFill>
                </a:rPr>
                <a:t>1</a:t>
              </a:r>
            </a:p>
          </p:txBody>
        </p:sp>
        <p:sp>
          <p:nvSpPr>
            <p:cNvPr id="11" name="TextBox 10">
              <a:extLst>
                <a:ext uri="{FF2B5EF4-FFF2-40B4-BE49-F238E27FC236}">
                  <a16:creationId xmlns:a16="http://schemas.microsoft.com/office/drawing/2014/main" id="{CC9D10E9-944E-45DF-A3BB-E7C0BBF565DE}"/>
                </a:ext>
              </a:extLst>
            </p:cNvPr>
            <p:cNvSpPr txBox="1"/>
            <p:nvPr/>
          </p:nvSpPr>
          <p:spPr>
            <a:xfrm>
              <a:off x="11531337" y="1087310"/>
              <a:ext cx="325315" cy="523220"/>
            </a:xfrm>
            <a:prstGeom prst="rect">
              <a:avLst/>
            </a:prstGeom>
            <a:noFill/>
          </p:spPr>
          <p:txBody>
            <a:bodyPr wrap="square" rtlCol="0">
              <a:spAutoFit/>
            </a:bodyPr>
            <a:lstStyle/>
            <a:p>
              <a:r>
                <a:rPr lang="en-US" sz="2800">
                  <a:solidFill>
                    <a:srgbClr val="FF0000"/>
                  </a:solidFill>
                </a:rPr>
                <a:t>2</a:t>
              </a:r>
            </a:p>
          </p:txBody>
        </p:sp>
        <p:sp>
          <p:nvSpPr>
            <p:cNvPr id="12" name="TextBox 11">
              <a:extLst>
                <a:ext uri="{FF2B5EF4-FFF2-40B4-BE49-F238E27FC236}">
                  <a16:creationId xmlns:a16="http://schemas.microsoft.com/office/drawing/2014/main" id="{273A312E-C0C1-4C98-A3CB-DA1182BE4D40}"/>
                </a:ext>
              </a:extLst>
            </p:cNvPr>
            <p:cNvSpPr txBox="1"/>
            <p:nvPr/>
          </p:nvSpPr>
          <p:spPr>
            <a:xfrm>
              <a:off x="8735440" y="604688"/>
              <a:ext cx="325315" cy="523220"/>
            </a:xfrm>
            <a:prstGeom prst="rect">
              <a:avLst/>
            </a:prstGeom>
            <a:noFill/>
          </p:spPr>
          <p:txBody>
            <a:bodyPr wrap="square" rtlCol="0">
              <a:spAutoFit/>
            </a:bodyPr>
            <a:lstStyle/>
            <a:p>
              <a:r>
                <a:rPr lang="en-US" sz="2800">
                  <a:solidFill>
                    <a:srgbClr val="FF0000"/>
                  </a:solidFill>
                </a:rPr>
                <a:t>3</a:t>
              </a:r>
            </a:p>
          </p:txBody>
        </p:sp>
      </p:grpSp>
    </p:spTree>
    <p:extLst>
      <p:ext uri="{BB962C8B-B14F-4D97-AF65-F5344CB8AC3E}">
        <p14:creationId xmlns:p14="http://schemas.microsoft.com/office/powerpoint/2010/main" val="4157987699"/>
      </p:ext>
    </p:extLst>
  </p:cSld>
  <p:clrMapOvr>
    <a:masterClrMapping/>
  </p:clrMapOvr>
  <mc:AlternateContent xmlns:mc="http://schemas.openxmlformats.org/markup-compatibility/2006" xmlns:p14="http://schemas.microsoft.com/office/powerpoint/2010/main">
    <mc:Choice Requires="p14">
      <p:transition p14:dur="0" advTm="8255000"/>
    </mc:Choice>
    <mc:Fallback xmlns="">
      <p:transition advTm="825500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389C44-B0EB-4FC9-89D5-3D0D91298DE5}"/>
              </a:ext>
            </a:extLst>
          </p:cNvPr>
          <p:cNvSpPr>
            <a:spLocks noGrp="1"/>
          </p:cNvSpPr>
          <p:nvPr>
            <p:ph type="title"/>
          </p:nvPr>
        </p:nvSpPr>
        <p:spPr>
          <a:xfrm>
            <a:off x="55756" y="709774"/>
            <a:ext cx="3330344" cy="4317958"/>
          </a:xfrm>
        </p:spPr>
        <p:txBody>
          <a:bodyPr>
            <a:normAutofit fontScale="90000"/>
          </a:bodyPr>
          <a:lstStyle/>
          <a:p>
            <a:r>
              <a:rPr lang="en-US"/>
              <a:t>EPP, </a:t>
            </a:r>
            <a:r>
              <a:rPr lang="en-US" b="1" i="1" u="sng" err="1"/>
              <a:t>Resultados</a:t>
            </a:r>
            <a:r>
              <a:rPr lang="en-US" b="1" i="1" u="sng"/>
              <a:t> </a:t>
            </a:r>
            <a:br>
              <a:rPr lang="en-US" b="1" i="1" u="sng"/>
            </a:br>
            <a:r>
              <a:rPr lang="en-US" b="1" i="1" u="sng"/>
              <a:t>de </a:t>
            </a:r>
            <a:r>
              <a:rPr lang="en-US" b="1" i="1" u="sng" err="1"/>
              <a:t>ajuste</a:t>
            </a:r>
            <a:r>
              <a:rPr lang="en-US" b="1" i="1" u="sng"/>
              <a:t> </a:t>
            </a:r>
            <a:r>
              <a:rPr lang="en-US"/>
              <a:t>(IV)</a:t>
            </a:r>
            <a:br>
              <a:rPr lang="en-US"/>
            </a:br>
            <a:br>
              <a:rPr lang="en-US"/>
            </a:br>
            <a:r>
              <a:rPr lang="en-US" sz="2400" err="1"/>
              <a:t>Evalue</a:t>
            </a:r>
            <a:r>
              <a:rPr lang="en-US" sz="2400"/>
              <a:t> la </a:t>
            </a:r>
            <a:r>
              <a:rPr lang="en-US" sz="2400" err="1"/>
              <a:t>nueva</a:t>
            </a:r>
            <a:r>
              <a:rPr lang="en-US" sz="2400"/>
              <a:t> </a:t>
            </a:r>
            <a:r>
              <a:rPr lang="en-US" sz="2400" err="1"/>
              <a:t>estimacion</a:t>
            </a:r>
            <a:r>
              <a:rPr lang="en-US" sz="2400"/>
              <a:t>, </a:t>
            </a:r>
            <a:r>
              <a:rPr lang="en-US" sz="2400" b="1" u="sng" err="1"/>
              <a:t>por</a:t>
            </a:r>
            <a:r>
              <a:rPr lang="en-US" sz="2400" b="1" u="sng"/>
              <a:t> sub </a:t>
            </a:r>
            <a:r>
              <a:rPr lang="en-US" sz="2400" b="1" u="sng" err="1"/>
              <a:t>grupo</a:t>
            </a:r>
            <a:r>
              <a:rPr lang="en-US" sz="2400" b="1" u="sng"/>
              <a:t> </a:t>
            </a:r>
            <a:r>
              <a:rPr lang="en-US" sz="2400"/>
              <a:t>y </a:t>
            </a:r>
            <a:r>
              <a:rPr lang="en-US" sz="2400" err="1"/>
              <a:t>como</a:t>
            </a:r>
            <a:r>
              <a:rPr lang="en-US" sz="2400"/>
              <a:t> </a:t>
            </a:r>
            <a:br>
              <a:rPr lang="en-US" sz="2400"/>
            </a:br>
            <a:r>
              <a:rPr lang="en-US" sz="2400" err="1"/>
              <a:t>resultado</a:t>
            </a:r>
            <a:r>
              <a:rPr lang="en-US" sz="2400"/>
              <a:t> total =  </a:t>
            </a:r>
            <a:r>
              <a:rPr lang="en-US" sz="2400" err="1"/>
              <a:t>nacional</a:t>
            </a:r>
            <a:br>
              <a:rPr lang="en-US" sz="2400"/>
            </a:br>
            <a:br>
              <a:rPr lang="en-US" sz="2400"/>
            </a:br>
            <a:br>
              <a:rPr lang="en-US" sz="2400"/>
            </a:br>
            <a:br>
              <a:rPr lang="en-US" sz="2400"/>
            </a:br>
            <a:br>
              <a:rPr lang="en-US" sz="2400"/>
            </a:br>
            <a:endParaRPr lang="en-US"/>
          </a:p>
        </p:txBody>
      </p:sp>
      <p:pic>
        <p:nvPicPr>
          <p:cNvPr id="4" name="Picture 3">
            <a:extLst>
              <a:ext uri="{FF2B5EF4-FFF2-40B4-BE49-F238E27FC236}">
                <a16:creationId xmlns:a16="http://schemas.microsoft.com/office/drawing/2014/main" id="{25880B19-497C-4BAD-83D7-DF6554DC5427}"/>
              </a:ext>
            </a:extLst>
          </p:cNvPr>
          <p:cNvPicPr>
            <a:picLocks noChangeAspect="1"/>
          </p:cNvPicPr>
          <p:nvPr/>
        </p:nvPicPr>
        <p:blipFill>
          <a:blip r:embed="rId3"/>
          <a:stretch>
            <a:fillRect/>
          </a:stretch>
        </p:blipFill>
        <p:spPr>
          <a:xfrm>
            <a:off x="0" y="239823"/>
            <a:ext cx="3441856" cy="262920"/>
          </a:xfrm>
          <a:prstGeom prst="rect">
            <a:avLst/>
          </a:prstGeom>
        </p:spPr>
      </p:pic>
      <p:pic>
        <p:nvPicPr>
          <p:cNvPr id="3" name="Picture 2">
            <a:extLst>
              <a:ext uri="{FF2B5EF4-FFF2-40B4-BE49-F238E27FC236}">
                <a16:creationId xmlns:a16="http://schemas.microsoft.com/office/drawing/2014/main" id="{20BF2D1B-A26C-AD6F-2746-4EAD83E678B6}"/>
              </a:ext>
            </a:extLst>
          </p:cNvPr>
          <p:cNvPicPr>
            <a:picLocks noChangeAspect="1"/>
          </p:cNvPicPr>
          <p:nvPr/>
        </p:nvPicPr>
        <p:blipFill>
          <a:blip r:embed="rId4"/>
          <a:stretch>
            <a:fillRect/>
          </a:stretch>
        </p:blipFill>
        <p:spPr>
          <a:xfrm>
            <a:off x="3102239" y="1223011"/>
            <a:ext cx="9089761" cy="4880610"/>
          </a:xfrm>
          <a:prstGeom prst="rect">
            <a:avLst/>
          </a:prstGeom>
        </p:spPr>
      </p:pic>
      <p:sp>
        <p:nvSpPr>
          <p:cNvPr id="5" name="Oval 4">
            <a:extLst>
              <a:ext uri="{FF2B5EF4-FFF2-40B4-BE49-F238E27FC236}">
                <a16:creationId xmlns:a16="http://schemas.microsoft.com/office/drawing/2014/main" id="{29E462E9-64F0-4640-A9DA-CC3B4CF0405D}"/>
              </a:ext>
            </a:extLst>
          </p:cNvPr>
          <p:cNvSpPr/>
          <p:nvPr/>
        </p:nvSpPr>
        <p:spPr>
          <a:xfrm>
            <a:off x="9024730" y="1656522"/>
            <a:ext cx="1749287" cy="490330"/>
          </a:xfrm>
          <a:prstGeom prst="ellipse">
            <a:avLst/>
          </a:prstGeom>
          <a:no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Tree>
    <p:extLst>
      <p:ext uri="{BB962C8B-B14F-4D97-AF65-F5344CB8AC3E}">
        <p14:creationId xmlns:p14="http://schemas.microsoft.com/office/powerpoint/2010/main" val="1001362268"/>
      </p:ext>
    </p:extLst>
  </p:cSld>
  <p:clrMapOvr>
    <a:masterClrMapping/>
  </p:clrMapOvr>
  <mc:AlternateContent xmlns:mc="http://schemas.openxmlformats.org/markup-compatibility/2006" xmlns:p14="http://schemas.microsoft.com/office/powerpoint/2010/main">
    <mc:Choice Requires="p14">
      <p:transition p14:dur="0" advTm="8255000"/>
    </mc:Choice>
    <mc:Fallback xmlns="">
      <p:transition advTm="825500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BC20AD-6C37-2DB8-4B22-26824F5D5B35}"/>
              </a:ext>
            </a:extLst>
          </p:cNvPr>
          <p:cNvSpPr>
            <a:spLocks noGrp="1"/>
          </p:cNvSpPr>
          <p:nvPr>
            <p:ph type="title"/>
          </p:nvPr>
        </p:nvSpPr>
        <p:spPr>
          <a:xfrm>
            <a:off x="0" y="876060"/>
            <a:ext cx="3414727" cy="2794246"/>
          </a:xfrm>
        </p:spPr>
        <p:txBody>
          <a:bodyPr>
            <a:normAutofit/>
          </a:bodyPr>
          <a:lstStyle/>
          <a:p>
            <a:r>
              <a:rPr lang="en-US" sz="2800"/>
              <a:t>EPP, </a:t>
            </a:r>
            <a:r>
              <a:rPr lang="en-US" sz="2800" err="1"/>
              <a:t>Resultados</a:t>
            </a:r>
            <a:r>
              <a:rPr lang="en-US" sz="2800"/>
              <a:t> de </a:t>
            </a:r>
            <a:r>
              <a:rPr lang="en-US" sz="2800" err="1"/>
              <a:t>ajuste</a:t>
            </a:r>
            <a:r>
              <a:rPr lang="en-US" sz="2800"/>
              <a:t> , </a:t>
            </a:r>
            <a:r>
              <a:rPr lang="en-US" sz="2800" b="1" i="1" u="sng" err="1"/>
              <a:t>Comprobación</a:t>
            </a:r>
            <a:r>
              <a:rPr lang="en-US" sz="2800" b="1" i="1" u="sng"/>
              <a:t> de </a:t>
            </a:r>
            <a:r>
              <a:rPr lang="en-US" sz="2800" b="1" i="1" u="sng" err="1"/>
              <a:t>datos</a:t>
            </a:r>
            <a:r>
              <a:rPr lang="en-US" sz="2800" b="1" i="1" u="sng"/>
              <a:t>:</a:t>
            </a:r>
            <a:br>
              <a:rPr lang="en-US" sz="2800" b="1" i="1" u="sng"/>
            </a:br>
            <a:r>
              <a:rPr lang="en-US" sz="2800" b="1" i="1" u="sng"/>
              <a:t> </a:t>
            </a:r>
            <a:br>
              <a:rPr lang="en-US"/>
            </a:br>
            <a:r>
              <a:rPr lang="en-US" sz="2800"/>
              <a:t>validar los </a:t>
            </a:r>
            <a:r>
              <a:rPr lang="en-US" sz="2800" err="1"/>
              <a:t>ajustes</a:t>
            </a:r>
            <a:r>
              <a:rPr lang="en-US" sz="2800"/>
              <a:t> </a:t>
            </a:r>
            <a:r>
              <a:rPr lang="en-US" sz="2800" err="1"/>
              <a:t>frente</a:t>
            </a:r>
            <a:r>
              <a:rPr lang="en-US" sz="2800"/>
              <a:t> a </a:t>
            </a:r>
            <a:r>
              <a:rPr lang="en-US" sz="2800" err="1"/>
              <a:t>datos</a:t>
            </a:r>
            <a:r>
              <a:rPr lang="en-US" sz="2800"/>
              <a:t> </a:t>
            </a:r>
            <a:r>
              <a:rPr lang="en-US" sz="2800" err="1"/>
              <a:t>independientes</a:t>
            </a:r>
            <a:endParaRPr lang="en-US" sz="2800"/>
          </a:p>
        </p:txBody>
      </p:sp>
      <p:sp>
        <p:nvSpPr>
          <p:cNvPr id="3" name="Content Placeholder 2">
            <a:extLst>
              <a:ext uri="{FF2B5EF4-FFF2-40B4-BE49-F238E27FC236}">
                <a16:creationId xmlns:a16="http://schemas.microsoft.com/office/drawing/2014/main" id="{59095210-BFAE-4336-890E-B64C59552CB9}"/>
              </a:ext>
            </a:extLst>
          </p:cNvPr>
          <p:cNvSpPr>
            <a:spLocks noGrp="1"/>
          </p:cNvSpPr>
          <p:nvPr>
            <p:ph idx="1"/>
          </p:nvPr>
        </p:nvSpPr>
        <p:spPr>
          <a:xfrm>
            <a:off x="3486929" y="424571"/>
            <a:ext cx="8729843" cy="3415910"/>
          </a:xfrm>
          <a:solidFill>
            <a:schemeClr val="bg1"/>
          </a:solidFill>
        </p:spPr>
        <p:txBody>
          <a:bodyPr>
            <a:normAutofit/>
          </a:bodyPr>
          <a:lstStyle/>
          <a:p>
            <a:pPr>
              <a:lnSpc>
                <a:spcPct val="100000"/>
              </a:lnSpc>
            </a:pPr>
            <a:r>
              <a:rPr lang="en-US">
                <a:solidFill>
                  <a:schemeClr val="tx1"/>
                </a:solidFill>
              </a:rPr>
              <a:t>Examinar la compatibilidad con </a:t>
            </a:r>
            <a:r>
              <a:rPr lang="en-US" err="1">
                <a:solidFill>
                  <a:schemeClr val="tx1"/>
                </a:solidFill>
              </a:rPr>
              <a:t>datos</a:t>
            </a:r>
            <a:r>
              <a:rPr lang="en-US">
                <a:solidFill>
                  <a:schemeClr val="tx1"/>
                </a:solidFill>
              </a:rPr>
              <a:t> de </a:t>
            </a:r>
            <a:r>
              <a:rPr lang="en-US" err="1">
                <a:solidFill>
                  <a:schemeClr val="tx1"/>
                </a:solidFill>
              </a:rPr>
              <a:t>casos</a:t>
            </a:r>
            <a:r>
              <a:rPr lang="en-US">
                <a:solidFill>
                  <a:schemeClr val="tx1"/>
                </a:solidFill>
              </a:rPr>
              <a:t> </a:t>
            </a:r>
            <a:r>
              <a:rPr lang="en-US" err="1">
                <a:solidFill>
                  <a:schemeClr val="tx1"/>
                </a:solidFill>
              </a:rPr>
              <a:t>reportados</a:t>
            </a:r>
            <a:r>
              <a:rPr lang="en-US">
                <a:solidFill>
                  <a:schemeClr val="tx1"/>
                </a:solidFill>
              </a:rPr>
              <a:t> en la </a:t>
            </a:r>
            <a:r>
              <a:rPr lang="en-US" err="1">
                <a:solidFill>
                  <a:schemeClr val="tx1"/>
                </a:solidFill>
              </a:rPr>
              <a:t>epidemia</a:t>
            </a:r>
            <a:r>
              <a:rPr lang="en-US">
                <a:solidFill>
                  <a:schemeClr val="tx1"/>
                </a:solidFill>
              </a:rPr>
              <a:t> </a:t>
            </a:r>
            <a:br>
              <a:rPr lang="en-US">
                <a:solidFill>
                  <a:schemeClr val="tx1"/>
                </a:solidFill>
              </a:rPr>
            </a:br>
            <a:r>
              <a:rPr lang="en-US" err="1">
                <a:solidFill>
                  <a:schemeClr val="tx1"/>
                </a:solidFill>
              </a:rPr>
              <a:t>inicial</a:t>
            </a:r>
            <a:r>
              <a:rPr lang="en-US">
                <a:solidFill>
                  <a:schemeClr val="tx1"/>
                </a:solidFill>
              </a:rPr>
              <a:t> (</a:t>
            </a:r>
            <a:r>
              <a:rPr lang="en-US" err="1">
                <a:solidFill>
                  <a:schemeClr val="tx1"/>
                </a:solidFill>
              </a:rPr>
              <a:t>independientes</a:t>
            </a:r>
            <a:r>
              <a:rPr lang="en-US">
                <a:solidFill>
                  <a:schemeClr val="tx1"/>
                </a:solidFill>
              </a:rPr>
              <a:t> de los datos de prevalencia ajustados al EPP):</a:t>
            </a:r>
          </a:p>
          <a:p>
            <a:pPr lvl="1">
              <a:lnSpc>
                <a:spcPct val="100000"/>
              </a:lnSpc>
            </a:pPr>
            <a:r>
              <a:rPr lang="en-US">
                <a:solidFill>
                  <a:schemeClr val="tx1"/>
                </a:solidFill>
              </a:rPr>
              <a:t>Casos de SIDA </a:t>
            </a:r>
            <a:r>
              <a:rPr lang="en-US" err="1">
                <a:solidFill>
                  <a:schemeClr val="tx1"/>
                </a:solidFill>
              </a:rPr>
              <a:t>reportados</a:t>
            </a:r>
            <a:r>
              <a:rPr lang="en-US">
                <a:solidFill>
                  <a:schemeClr val="tx1"/>
                </a:solidFill>
              </a:rPr>
              <a:t>, frente a muertes por SIDA </a:t>
            </a:r>
            <a:r>
              <a:rPr lang="en-US" err="1">
                <a:solidFill>
                  <a:schemeClr val="tx1"/>
                </a:solidFill>
              </a:rPr>
              <a:t>estimadas</a:t>
            </a:r>
            <a:r>
              <a:rPr lang="en-US">
                <a:solidFill>
                  <a:schemeClr val="tx1"/>
                </a:solidFill>
              </a:rPr>
              <a:t> </a:t>
            </a:r>
            <a:r>
              <a:rPr lang="en-US" err="1">
                <a:solidFill>
                  <a:schemeClr val="tx1"/>
                </a:solidFill>
              </a:rPr>
              <a:t>por</a:t>
            </a:r>
            <a:r>
              <a:rPr lang="en-US">
                <a:solidFill>
                  <a:schemeClr val="tx1"/>
                </a:solidFill>
              </a:rPr>
              <a:t> EPP: </a:t>
            </a:r>
            <a:br>
              <a:rPr lang="en-US">
                <a:solidFill>
                  <a:schemeClr val="tx1"/>
                </a:solidFill>
              </a:rPr>
            </a:br>
            <a:r>
              <a:rPr lang="en-US">
                <a:solidFill>
                  <a:schemeClr val="tx1"/>
                </a:solidFill>
              </a:rPr>
              <a:t>pre-TAR: se prevé un retraso de 1 año</a:t>
            </a:r>
          </a:p>
          <a:p>
            <a:pPr lvl="1">
              <a:lnSpc>
                <a:spcPct val="100000"/>
              </a:lnSpc>
            </a:pPr>
            <a:r>
              <a:rPr lang="en-US">
                <a:solidFill>
                  <a:schemeClr val="tx1"/>
                </a:solidFill>
              </a:rPr>
              <a:t>Casos de VIH </a:t>
            </a:r>
            <a:r>
              <a:rPr lang="en-US" err="1">
                <a:solidFill>
                  <a:schemeClr val="tx1"/>
                </a:solidFill>
              </a:rPr>
              <a:t>reportados</a:t>
            </a:r>
            <a:r>
              <a:rPr lang="en-US">
                <a:solidFill>
                  <a:schemeClr val="tx1"/>
                </a:solidFill>
              </a:rPr>
              <a:t> frente a infecciones por VIH </a:t>
            </a:r>
            <a:r>
              <a:rPr lang="en-US" err="1">
                <a:solidFill>
                  <a:schemeClr val="tx1"/>
                </a:solidFill>
              </a:rPr>
              <a:t>estimadas</a:t>
            </a:r>
            <a:r>
              <a:rPr lang="en-US">
                <a:solidFill>
                  <a:schemeClr val="tx1"/>
                </a:solidFill>
              </a:rPr>
              <a:t> </a:t>
            </a:r>
            <a:r>
              <a:rPr lang="en-US" err="1">
                <a:solidFill>
                  <a:schemeClr val="tx1"/>
                </a:solidFill>
              </a:rPr>
              <a:t>por</a:t>
            </a:r>
            <a:r>
              <a:rPr lang="en-US">
                <a:solidFill>
                  <a:schemeClr val="tx1"/>
                </a:solidFill>
              </a:rPr>
              <a:t> EPP</a:t>
            </a:r>
          </a:p>
          <a:p>
            <a:pPr marL="0" indent="0">
              <a:lnSpc>
                <a:spcPct val="100000"/>
              </a:lnSpc>
              <a:spcAft>
                <a:spcPts val="600"/>
              </a:spcAft>
              <a:buClr>
                <a:schemeClr val="accent1"/>
              </a:buClr>
              <a:buNone/>
            </a:pPr>
            <a:r>
              <a:rPr lang="en-US" sz="1800">
                <a:solidFill>
                  <a:schemeClr val="tx1"/>
                </a:solidFill>
                <a:ea typeface="Cambria" panose="02040503050406030204" pitchFamily="18" charset="0"/>
              </a:rPr>
              <a:t>Con </a:t>
            </a:r>
            <a:r>
              <a:rPr lang="en-US" sz="1800" err="1">
                <a:solidFill>
                  <a:schemeClr val="tx1"/>
                </a:solidFill>
                <a:ea typeface="Cambria" panose="02040503050406030204" pitchFamily="18" charset="0"/>
              </a:rPr>
              <a:t>flexibilidad</a:t>
            </a:r>
            <a:r>
              <a:rPr lang="en-US" sz="1800">
                <a:solidFill>
                  <a:schemeClr val="tx1"/>
                </a:solidFill>
                <a:ea typeface="Cambria" panose="02040503050406030204" pitchFamily="18" charset="0"/>
              </a:rPr>
              <a:t>, dadas las advertencias:</a:t>
            </a:r>
          </a:p>
          <a:p>
            <a:pPr marL="182563" indent="-182563">
              <a:lnSpc>
                <a:spcPct val="100000"/>
              </a:lnSpc>
              <a:spcBef>
                <a:spcPts val="0"/>
              </a:spcBef>
              <a:buClr>
                <a:schemeClr val="accent1"/>
              </a:buClr>
              <a:buFont typeface="Wingdings 2" pitchFamily="18" charset="2"/>
              <a:buChar char=""/>
            </a:pPr>
            <a:r>
              <a:rPr lang="en-US" sz="1800" err="1">
                <a:solidFill>
                  <a:schemeClr val="tx1"/>
                </a:solidFill>
              </a:rPr>
              <a:t>Retrasos</a:t>
            </a:r>
            <a:r>
              <a:rPr lang="en-US" sz="1800">
                <a:solidFill>
                  <a:schemeClr val="tx1"/>
                </a:solidFill>
              </a:rPr>
              <a:t> en </a:t>
            </a:r>
            <a:r>
              <a:rPr lang="en-US" sz="1800" err="1">
                <a:solidFill>
                  <a:schemeClr val="tx1"/>
                </a:solidFill>
              </a:rPr>
              <a:t>el</a:t>
            </a:r>
            <a:r>
              <a:rPr lang="en-US" sz="1800">
                <a:solidFill>
                  <a:schemeClr val="tx1"/>
                </a:solidFill>
              </a:rPr>
              <a:t> </a:t>
            </a:r>
            <a:r>
              <a:rPr lang="en-US" sz="1800" err="1">
                <a:solidFill>
                  <a:schemeClr val="tx1"/>
                </a:solidFill>
              </a:rPr>
              <a:t>diagnóstico</a:t>
            </a:r>
            <a:r>
              <a:rPr lang="en-US" sz="1800">
                <a:solidFill>
                  <a:schemeClr val="tx1"/>
                </a:solidFill>
              </a:rPr>
              <a:t>, que varían según el grupo y el año.</a:t>
            </a:r>
          </a:p>
          <a:p>
            <a:pPr marL="182563" indent="-182563">
              <a:lnSpc>
                <a:spcPct val="100000"/>
              </a:lnSpc>
              <a:spcBef>
                <a:spcPts val="0"/>
              </a:spcBef>
              <a:buClr>
                <a:schemeClr val="accent1"/>
              </a:buClr>
              <a:buFont typeface="Wingdings 2" pitchFamily="18" charset="2"/>
              <a:buChar char=""/>
            </a:pPr>
            <a:r>
              <a:rPr lang="en-US" sz="1800" err="1">
                <a:solidFill>
                  <a:schemeClr val="tx1"/>
                </a:solidFill>
              </a:rPr>
              <a:t>Exhaustividad</a:t>
            </a:r>
            <a:r>
              <a:rPr lang="en-US" sz="1800">
                <a:solidFill>
                  <a:schemeClr val="tx1"/>
                </a:solidFill>
              </a:rPr>
              <a:t> -y </a:t>
            </a:r>
            <a:r>
              <a:rPr lang="en-US" sz="1800" err="1">
                <a:solidFill>
                  <a:schemeClr val="tx1"/>
                </a:solidFill>
              </a:rPr>
              <a:t>puntualidad</a:t>
            </a:r>
            <a:r>
              <a:rPr lang="en-US" sz="1800">
                <a:solidFill>
                  <a:schemeClr val="tx1"/>
                </a:solidFill>
              </a:rPr>
              <a:t>- de la notificación de </a:t>
            </a:r>
            <a:r>
              <a:rPr lang="en-US" sz="1800" err="1">
                <a:solidFill>
                  <a:schemeClr val="tx1"/>
                </a:solidFill>
              </a:rPr>
              <a:t>casos</a:t>
            </a:r>
            <a:r>
              <a:rPr lang="en-US" sz="1800">
                <a:solidFill>
                  <a:schemeClr val="tx1"/>
                </a:solidFill>
              </a:rPr>
              <a:t>, que varia a lo largo del tiempo.</a:t>
            </a:r>
          </a:p>
          <a:p>
            <a:pPr marL="182563" indent="-182563">
              <a:lnSpc>
                <a:spcPct val="100000"/>
              </a:lnSpc>
              <a:spcBef>
                <a:spcPts val="0"/>
              </a:spcBef>
              <a:buClr>
                <a:schemeClr val="accent1"/>
              </a:buClr>
              <a:buFont typeface="Wingdings 2" pitchFamily="18" charset="2"/>
              <a:buChar char=""/>
            </a:pPr>
            <a:r>
              <a:rPr lang="en-US" sz="1800">
                <a:solidFill>
                  <a:schemeClr val="tx1"/>
                </a:solidFill>
              </a:rPr>
              <a:t>¿Se </a:t>
            </a:r>
            <a:r>
              <a:rPr lang="en-US" sz="1800" err="1">
                <a:solidFill>
                  <a:schemeClr val="tx1"/>
                </a:solidFill>
              </a:rPr>
              <a:t>mezclaron</a:t>
            </a:r>
            <a:r>
              <a:rPr lang="en-US" sz="1800">
                <a:solidFill>
                  <a:schemeClr val="tx1"/>
                </a:solidFill>
              </a:rPr>
              <a:t> y se </a:t>
            </a:r>
            <a:r>
              <a:rPr lang="en-US" sz="1800" err="1">
                <a:solidFill>
                  <a:schemeClr val="tx1"/>
                </a:solidFill>
              </a:rPr>
              <a:t>contabilizaron</a:t>
            </a:r>
            <a:r>
              <a:rPr lang="en-US" sz="1800">
                <a:solidFill>
                  <a:schemeClr val="tx1"/>
                </a:solidFill>
              </a:rPr>
              <a:t> dos </a:t>
            </a:r>
            <a:r>
              <a:rPr lang="en-US" sz="1800" err="1">
                <a:solidFill>
                  <a:schemeClr val="tx1"/>
                </a:solidFill>
              </a:rPr>
              <a:t>veces</a:t>
            </a:r>
            <a:r>
              <a:rPr lang="en-US" sz="1800">
                <a:solidFill>
                  <a:schemeClr val="tx1"/>
                </a:solidFill>
              </a:rPr>
              <a:t> </a:t>
            </a:r>
            <a:r>
              <a:rPr lang="en-US" sz="1800" err="1">
                <a:solidFill>
                  <a:schemeClr val="tx1"/>
                </a:solidFill>
              </a:rPr>
              <a:t>los</a:t>
            </a:r>
            <a:r>
              <a:rPr lang="en-US" sz="1800">
                <a:solidFill>
                  <a:schemeClr val="tx1"/>
                </a:solidFill>
              </a:rPr>
              <a:t> </a:t>
            </a:r>
            <a:r>
              <a:rPr lang="en-US" sz="1800" err="1">
                <a:solidFill>
                  <a:schemeClr val="tx1"/>
                </a:solidFill>
              </a:rPr>
              <a:t>casos</a:t>
            </a:r>
            <a:r>
              <a:rPr lang="en-US" sz="1800">
                <a:solidFill>
                  <a:schemeClr val="tx1"/>
                </a:solidFill>
              </a:rPr>
              <a:t> </a:t>
            </a:r>
            <a:r>
              <a:rPr lang="en-US" sz="1800" err="1">
                <a:solidFill>
                  <a:schemeClr val="tx1"/>
                </a:solidFill>
              </a:rPr>
              <a:t>reportados</a:t>
            </a:r>
            <a:r>
              <a:rPr lang="en-US" sz="1800">
                <a:solidFill>
                  <a:schemeClr val="tx1"/>
                </a:solidFill>
              </a:rPr>
              <a:t> de </a:t>
            </a:r>
            <a:r>
              <a:rPr lang="en-US" sz="1800" err="1">
                <a:solidFill>
                  <a:schemeClr val="tx1"/>
                </a:solidFill>
              </a:rPr>
              <a:t>Sida</a:t>
            </a:r>
            <a:r>
              <a:rPr lang="en-US" sz="1800">
                <a:solidFill>
                  <a:schemeClr val="tx1"/>
                </a:solidFill>
              </a:rPr>
              <a:t> y de VIH? </a:t>
            </a:r>
          </a:p>
          <a:p>
            <a:pPr marL="182563" indent="-182563">
              <a:lnSpc>
                <a:spcPct val="100000"/>
              </a:lnSpc>
              <a:spcBef>
                <a:spcPts val="0"/>
              </a:spcBef>
              <a:buClr>
                <a:schemeClr val="accent1"/>
              </a:buClr>
              <a:buFont typeface="Wingdings 2" pitchFamily="18" charset="2"/>
              <a:buChar char=""/>
            </a:pPr>
            <a:endParaRPr lang="en-US" sz="1800">
              <a:solidFill>
                <a:schemeClr val="tx1"/>
              </a:solidFill>
            </a:endParaRPr>
          </a:p>
          <a:p>
            <a:pPr marL="502920" lvl="1" indent="0">
              <a:buNone/>
            </a:pPr>
            <a:endParaRPr lang="en-US">
              <a:solidFill>
                <a:schemeClr val="tx1"/>
              </a:solidFill>
            </a:endParaRPr>
          </a:p>
        </p:txBody>
      </p:sp>
      <p:pic>
        <p:nvPicPr>
          <p:cNvPr id="13" name="Picture 12">
            <a:extLst>
              <a:ext uri="{FF2B5EF4-FFF2-40B4-BE49-F238E27FC236}">
                <a16:creationId xmlns:a16="http://schemas.microsoft.com/office/drawing/2014/main" id="{85F36331-D28E-6589-243F-9F9DDD582451}"/>
              </a:ext>
            </a:extLst>
          </p:cNvPr>
          <p:cNvPicPr>
            <a:picLocks noChangeAspect="1"/>
          </p:cNvPicPr>
          <p:nvPr/>
        </p:nvPicPr>
        <p:blipFill>
          <a:blip r:embed="rId3"/>
          <a:stretch>
            <a:fillRect/>
          </a:stretch>
        </p:blipFill>
        <p:spPr>
          <a:xfrm>
            <a:off x="2272835" y="3781493"/>
            <a:ext cx="5069592" cy="3076507"/>
          </a:xfrm>
          <a:prstGeom prst="rect">
            <a:avLst/>
          </a:prstGeom>
        </p:spPr>
      </p:pic>
      <p:pic>
        <p:nvPicPr>
          <p:cNvPr id="18" name="Picture 17">
            <a:extLst>
              <a:ext uri="{FF2B5EF4-FFF2-40B4-BE49-F238E27FC236}">
                <a16:creationId xmlns:a16="http://schemas.microsoft.com/office/drawing/2014/main" id="{1AC8FDAD-F7B4-A28B-256F-BBE4E87BD19F}"/>
              </a:ext>
            </a:extLst>
          </p:cNvPr>
          <p:cNvPicPr>
            <a:picLocks noChangeAspect="1"/>
          </p:cNvPicPr>
          <p:nvPr/>
        </p:nvPicPr>
        <p:blipFill>
          <a:blip r:embed="rId4"/>
          <a:stretch>
            <a:fillRect/>
          </a:stretch>
        </p:blipFill>
        <p:spPr>
          <a:xfrm>
            <a:off x="7346438" y="3840481"/>
            <a:ext cx="4870334" cy="2906330"/>
          </a:xfrm>
          <a:prstGeom prst="rect">
            <a:avLst/>
          </a:prstGeom>
        </p:spPr>
      </p:pic>
      <p:sp>
        <p:nvSpPr>
          <p:cNvPr id="19" name="TextBox 18">
            <a:extLst>
              <a:ext uri="{FF2B5EF4-FFF2-40B4-BE49-F238E27FC236}">
                <a16:creationId xmlns:a16="http://schemas.microsoft.com/office/drawing/2014/main" id="{0F116315-3F98-655B-A6CB-064119ADD28C}"/>
              </a:ext>
            </a:extLst>
          </p:cNvPr>
          <p:cNvSpPr txBox="1"/>
          <p:nvPr/>
        </p:nvSpPr>
        <p:spPr>
          <a:xfrm>
            <a:off x="2743441" y="4093317"/>
            <a:ext cx="3623069" cy="1477328"/>
          </a:xfrm>
          <a:prstGeom prst="rect">
            <a:avLst/>
          </a:prstGeom>
          <a:noFill/>
        </p:spPr>
        <p:txBody>
          <a:bodyPr wrap="square" rtlCol="0">
            <a:spAutoFit/>
          </a:bodyPr>
          <a:lstStyle/>
          <a:p>
            <a:r>
              <a:rPr lang="en-US">
                <a:solidFill>
                  <a:srgbClr val="0070C0"/>
                </a:solidFill>
              </a:rPr>
              <a:t>La tendencia </a:t>
            </a:r>
            <a:r>
              <a:rPr lang="en-US" err="1">
                <a:solidFill>
                  <a:srgbClr val="0070C0"/>
                </a:solidFill>
              </a:rPr>
              <a:t>inicial</a:t>
            </a:r>
            <a:r>
              <a:rPr lang="en-US">
                <a:solidFill>
                  <a:srgbClr val="0070C0"/>
                </a:solidFill>
              </a:rPr>
              <a:t> de las </a:t>
            </a:r>
            <a:r>
              <a:rPr lang="en-US" err="1">
                <a:solidFill>
                  <a:srgbClr val="0070C0"/>
                </a:solidFill>
              </a:rPr>
              <a:t>muertes</a:t>
            </a:r>
            <a:r>
              <a:rPr lang="en-US">
                <a:solidFill>
                  <a:srgbClr val="0070C0"/>
                </a:solidFill>
              </a:rPr>
              <a:t> </a:t>
            </a:r>
            <a:r>
              <a:rPr lang="en-US" err="1">
                <a:solidFill>
                  <a:srgbClr val="0070C0"/>
                </a:solidFill>
              </a:rPr>
              <a:t>por</a:t>
            </a:r>
            <a:r>
              <a:rPr lang="en-US">
                <a:solidFill>
                  <a:srgbClr val="0070C0"/>
                </a:solidFill>
              </a:rPr>
              <a:t> </a:t>
            </a:r>
            <a:r>
              <a:rPr lang="en-US" err="1">
                <a:solidFill>
                  <a:srgbClr val="0070C0"/>
                </a:solidFill>
              </a:rPr>
              <a:t>Sida</a:t>
            </a:r>
            <a:r>
              <a:rPr lang="en-US">
                <a:solidFill>
                  <a:srgbClr val="0070C0"/>
                </a:solidFill>
              </a:rPr>
              <a:t> </a:t>
            </a:r>
            <a:r>
              <a:rPr lang="en-US" err="1">
                <a:solidFill>
                  <a:srgbClr val="0070C0"/>
                </a:solidFill>
              </a:rPr>
              <a:t>segun</a:t>
            </a:r>
            <a:r>
              <a:rPr lang="en-US">
                <a:solidFill>
                  <a:srgbClr val="0070C0"/>
                </a:solidFill>
              </a:rPr>
              <a:t> EPP </a:t>
            </a:r>
            <a:br>
              <a:rPr lang="en-US">
                <a:solidFill>
                  <a:srgbClr val="0070C0"/>
                </a:solidFill>
              </a:rPr>
            </a:br>
            <a:r>
              <a:rPr lang="en-US" err="1">
                <a:solidFill>
                  <a:srgbClr val="0070C0"/>
                </a:solidFill>
              </a:rPr>
              <a:t>sigue</a:t>
            </a:r>
            <a:r>
              <a:rPr lang="en-US">
                <a:solidFill>
                  <a:srgbClr val="0070C0"/>
                </a:solidFill>
              </a:rPr>
              <a:t> de </a:t>
            </a:r>
            <a:r>
              <a:rPr lang="en-US" err="1">
                <a:solidFill>
                  <a:srgbClr val="0070C0"/>
                </a:solidFill>
              </a:rPr>
              <a:t>cerca</a:t>
            </a:r>
            <a:r>
              <a:rPr lang="en-US">
                <a:solidFill>
                  <a:srgbClr val="0070C0"/>
                </a:solidFill>
              </a:rPr>
              <a:t> </a:t>
            </a:r>
            <a:br>
              <a:rPr lang="en-US">
                <a:solidFill>
                  <a:srgbClr val="0070C0"/>
                </a:solidFill>
              </a:rPr>
            </a:br>
            <a:r>
              <a:rPr lang="en-US">
                <a:solidFill>
                  <a:srgbClr val="0070C0"/>
                </a:solidFill>
              </a:rPr>
              <a:t>la de </a:t>
            </a:r>
            <a:r>
              <a:rPr lang="en-US" err="1">
                <a:solidFill>
                  <a:srgbClr val="0070C0"/>
                </a:solidFill>
              </a:rPr>
              <a:t>los</a:t>
            </a:r>
            <a:r>
              <a:rPr lang="en-US">
                <a:solidFill>
                  <a:srgbClr val="0070C0"/>
                </a:solidFill>
              </a:rPr>
              <a:t> </a:t>
            </a:r>
            <a:r>
              <a:rPr lang="en-US" err="1">
                <a:solidFill>
                  <a:srgbClr val="0070C0"/>
                </a:solidFill>
              </a:rPr>
              <a:t>casos</a:t>
            </a:r>
            <a:r>
              <a:rPr lang="en-US">
                <a:solidFill>
                  <a:srgbClr val="0070C0"/>
                </a:solidFill>
              </a:rPr>
              <a:t> de </a:t>
            </a:r>
            <a:br>
              <a:rPr lang="en-US">
                <a:solidFill>
                  <a:srgbClr val="0070C0"/>
                </a:solidFill>
              </a:rPr>
            </a:br>
            <a:r>
              <a:rPr lang="en-US" err="1">
                <a:solidFill>
                  <a:srgbClr val="0070C0"/>
                </a:solidFill>
              </a:rPr>
              <a:t>Sida</a:t>
            </a:r>
            <a:r>
              <a:rPr lang="en-US">
                <a:solidFill>
                  <a:srgbClr val="0070C0"/>
                </a:solidFill>
              </a:rPr>
              <a:t> </a:t>
            </a:r>
            <a:r>
              <a:rPr lang="en-US" err="1">
                <a:solidFill>
                  <a:srgbClr val="0070C0"/>
                </a:solidFill>
              </a:rPr>
              <a:t>reportados</a:t>
            </a:r>
            <a:endParaRPr lang="en-US">
              <a:solidFill>
                <a:srgbClr val="0070C0"/>
              </a:solidFill>
            </a:endParaRPr>
          </a:p>
        </p:txBody>
      </p:sp>
      <p:sp>
        <p:nvSpPr>
          <p:cNvPr id="20" name="TextBox 19">
            <a:extLst>
              <a:ext uri="{FF2B5EF4-FFF2-40B4-BE49-F238E27FC236}">
                <a16:creationId xmlns:a16="http://schemas.microsoft.com/office/drawing/2014/main" id="{82D52EE0-BFF1-E7C2-10D2-E70A50B959E7}"/>
              </a:ext>
            </a:extLst>
          </p:cNvPr>
          <p:cNvSpPr txBox="1"/>
          <p:nvPr/>
        </p:nvSpPr>
        <p:spPr>
          <a:xfrm>
            <a:off x="9781605" y="4823732"/>
            <a:ext cx="2067094" cy="923330"/>
          </a:xfrm>
          <a:prstGeom prst="rect">
            <a:avLst/>
          </a:prstGeom>
          <a:noFill/>
        </p:spPr>
        <p:txBody>
          <a:bodyPr wrap="square" rtlCol="0">
            <a:spAutoFit/>
          </a:bodyPr>
          <a:lstStyle/>
          <a:p>
            <a:r>
              <a:rPr lang="en-US">
                <a:solidFill>
                  <a:srgbClr val="0041C4"/>
                </a:solidFill>
                <a:highlight>
                  <a:srgbClr val="FFFF00"/>
                </a:highlight>
              </a:rPr>
              <a:t>¿La </a:t>
            </a:r>
            <a:r>
              <a:rPr lang="en-US" err="1">
                <a:solidFill>
                  <a:srgbClr val="0041C4"/>
                </a:solidFill>
                <a:highlight>
                  <a:srgbClr val="FFFF00"/>
                </a:highlight>
              </a:rPr>
              <a:t>estimación</a:t>
            </a:r>
            <a:r>
              <a:rPr lang="en-US">
                <a:solidFill>
                  <a:srgbClr val="0041C4"/>
                </a:solidFill>
                <a:highlight>
                  <a:srgbClr val="FFFF00"/>
                </a:highlight>
              </a:rPr>
              <a:t> EPP </a:t>
            </a:r>
            <a:r>
              <a:rPr lang="en-US" err="1">
                <a:solidFill>
                  <a:srgbClr val="0041C4"/>
                </a:solidFill>
                <a:highlight>
                  <a:srgbClr val="FFFF00"/>
                </a:highlight>
              </a:rPr>
              <a:t>aumenta</a:t>
            </a:r>
            <a:r>
              <a:rPr lang="en-US">
                <a:solidFill>
                  <a:srgbClr val="0041C4"/>
                </a:solidFill>
                <a:highlight>
                  <a:srgbClr val="FFFF00"/>
                </a:highlight>
              </a:rPr>
              <a:t>– y bajo --  demasiado rápido?</a:t>
            </a:r>
          </a:p>
        </p:txBody>
      </p:sp>
    </p:spTree>
    <p:extLst>
      <p:ext uri="{BB962C8B-B14F-4D97-AF65-F5344CB8AC3E}">
        <p14:creationId xmlns:p14="http://schemas.microsoft.com/office/powerpoint/2010/main" val="3128090885"/>
      </p:ext>
    </p:extLst>
  </p:cSld>
  <p:clrMapOvr>
    <a:masterClrMapping/>
  </p:clrMapOvr>
  <mc:AlternateContent xmlns:mc="http://schemas.openxmlformats.org/markup-compatibility/2006" xmlns:p14="http://schemas.microsoft.com/office/powerpoint/2010/main">
    <mc:Choice Requires="p14">
      <p:transition p14:dur="0" advTm="8255000"/>
    </mc:Choice>
    <mc:Fallback xmlns="">
      <p:transition advTm="825500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1FD153C-9693-458C-B507-EEF9C5D7167B}"/>
              </a:ext>
            </a:extLst>
          </p:cNvPr>
          <p:cNvPicPr>
            <a:picLocks noChangeAspect="1"/>
          </p:cNvPicPr>
          <p:nvPr/>
        </p:nvPicPr>
        <p:blipFill rotWithShape="1">
          <a:blip r:embed="rId3"/>
          <a:srcRect l="55850"/>
          <a:stretch/>
        </p:blipFill>
        <p:spPr>
          <a:xfrm>
            <a:off x="3557239" y="495363"/>
            <a:ext cx="3698355" cy="5559749"/>
          </a:xfrm>
          <a:prstGeom prst="rect">
            <a:avLst/>
          </a:prstGeom>
        </p:spPr>
      </p:pic>
      <p:sp>
        <p:nvSpPr>
          <p:cNvPr id="2" name="Title 1">
            <a:extLst>
              <a:ext uri="{FF2B5EF4-FFF2-40B4-BE49-F238E27FC236}">
                <a16:creationId xmlns:a16="http://schemas.microsoft.com/office/drawing/2014/main" id="{B9389C44-B0EB-4FC9-89D5-3D0D91298DE5}"/>
              </a:ext>
            </a:extLst>
          </p:cNvPr>
          <p:cNvSpPr>
            <a:spLocks noGrp="1"/>
          </p:cNvSpPr>
          <p:nvPr>
            <p:ph type="title"/>
          </p:nvPr>
        </p:nvSpPr>
        <p:spPr>
          <a:xfrm>
            <a:off x="111512" y="1123837"/>
            <a:ext cx="3330344" cy="4317958"/>
          </a:xfrm>
        </p:spPr>
        <p:txBody>
          <a:bodyPr>
            <a:normAutofit/>
          </a:bodyPr>
          <a:lstStyle/>
          <a:p>
            <a:r>
              <a:rPr lang="en-US" sz="3200"/>
              <a:t>EPP, </a:t>
            </a:r>
            <a:r>
              <a:rPr lang="en-US" sz="3200" b="1" err="1"/>
              <a:t>Resultados</a:t>
            </a:r>
            <a:r>
              <a:rPr lang="en-US" sz="3200" b="1"/>
              <a:t> de </a:t>
            </a:r>
            <a:r>
              <a:rPr lang="en-US" sz="3200" b="1" err="1"/>
              <a:t>ajuste</a:t>
            </a:r>
            <a:r>
              <a:rPr lang="en-US" sz="3200" b="1"/>
              <a:t> </a:t>
            </a:r>
            <a:r>
              <a:rPr lang="en-US" sz="3200"/>
              <a:t>(VI)</a:t>
            </a:r>
            <a:br>
              <a:rPr lang="en-US"/>
            </a:br>
            <a:br>
              <a:rPr lang="en-US"/>
            </a:br>
            <a:r>
              <a:rPr lang="en-US" sz="2400"/>
              <a:t>Para pasar la </a:t>
            </a:r>
            <a:r>
              <a:rPr lang="en-US" sz="2400" err="1"/>
              <a:t>incidencia</a:t>
            </a:r>
            <a:r>
              <a:rPr lang="en-US" sz="2400"/>
              <a:t> (</a:t>
            </a:r>
            <a:r>
              <a:rPr lang="en-US" sz="2400" err="1"/>
              <a:t>ajustada</a:t>
            </a:r>
            <a:r>
              <a:rPr lang="en-US" sz="2400"/>
              <a:t>, </a:t>
            </a:r>
            <a:r>
              <a:rPr lang="en-US" sz="2400" err="1"/>
              <a:t>calibrada</a:t>
            </a:r>
            <a:r>
              <a:rPr lang="en-US" sz="2400"/>
              <a:t> y </a:t>
            </a:r>
            <a:r>
              <a:rPr lang="en-US" sz="2400" err="1"/>
              <a:t>validada</a:t>
            </a:r>
            <a:r>
              <a:rPr lang="en-US" sz="2400"/>
              <a:t>) </a:t>
            </a:r>
            <a:br>
              <a:rPr lang="en-US" sz="2400"/>
            </a:br>
            <a:r>
              <a:rPr lang="en-US" sz="2400"/>
              <a:t>de EPP a Spectrum, </a:t>
            </a:r>
            <a:br>
              <a:rPr lang="en-US" sz="2400"/>
            </a:br>
            <a:r>
              <a:rPr lang="en-US" sz="2400" err="1"/>
              <a:t>haga</a:t>
            </a:r>
            <a:r>
              <a:rPr lang="en-US" sz="2400"/>
              <a:t> clic en </a:t>
            </a:r>
            <a:br>
              <a:rPr lang="en-US" sz="2400"/>
            </a:br>
            <a:r>
              <a:rPr lang="en-US" sz="2400"/>
              <a:t>'Guardar </a:t>
            </a:r>
            <a:r>
              <a:rPr lang="en-US" sz="2400" err="1"/>
              <a:t>resultados</a:t>
            </a:r>
            <a:r>
              <a:rPr lang="en-US" sz="2400"/>
              <a:t>'</a:t>
            </a:r>
            <a:endParaRPr lang="en-US"/>
          </a:p>
        </p:txBody>
      </p:sp>
      <p:pic>
        <p:nvPicPr>
          <p:cNvPr id="4" name="Picture 3">
            <a:extLst>
              <a:ext uri="{FF2B5EF4-FFF2-40B4-BE49-F238E27FC236}">
                <a16:creationId xmlns:a16="http://schemas.microsoft.com/office/drawing/2014/main" id="{25880B19-497C-4BAD-83D7-DF6554DC5427}"/>
              </a:ext>
            </a:extLst>
          </p:cNvPr>
          <p:cNvPicPr>
            <a:picLocks noChangeAspect="1"/>
          </p:cNvPicPr>
          <p:nvPr/>
        </p:nvPicPr>
        <p:blipFill>
          <a:blip r:embed="rId4"/>
          <a:stretch>
            <a:fillRect/>
          </a:stretch>
        </p:blipFill>
        <p:spPr>
          <a:xfrm>
            <a:off x="0" y="495363"/>
            <a:ext cx="3441856" cy="262920"/>
          </a:xfrm>
          <a:prstGeom prst="rect">
            <a:avLst/>
          </a:prstGeom>
        </p:spPr>
      </p:pic>
      <p:pic>
        <p:nvPicPr>
          <p:cNvPr id="5" name="Picture 4">
            <a:extLst>
              <a:ext uri="{FF2B5EF4-FFF2-40B4-BE49-F238E27FC236}">
                <a16:creationId xmlns:a16="http://schemas.microsoft.com/office/drawing/2014/main" id="{A4E91688-AA5F-4F55-8BBD-5373C5D8B2FF}"/>
              </a:ext>
            </a:extLst>
          </p:cNvPr>
          <p:cNvPicPr>
            <a:picLocks noChangeAspect="1"/>
          </p:cNvPicPr>
          <p:nvPr/>
        </p:nvPicPr>
        <p:blipFill>
          <a:blip r:embed="rId5"/>
          <a:stretch>
            <a:fillRect/>
          </a:stretch>
        </p:blipFill>
        <p:spPr>
          <a:xfrm>
            <a:off x="5919120" y="827505"/>
            <a:ext cx="5656041" cy="3533479"/>
          </a:xfrm>
          <a:prstGeom prst="rect">
            <a:avLst/>
          </a:prstGeom>
        </p:spPr>
      </p:pic>
      <p:sp>
        <p:nvSpPr>
          <p:cNvPr id="6" name="Rectangle: Rounded Corners 5">
            <a:extLst>
              <a:ext uri="{FF2B5EF4-FFF2-40B4-BE49-F238E27FC236}">
                <a16:creationId xmlns:a16="http://schemas.microsoft.com/office/drawing/2014/main" id="{6AC33760-CC2E-4A0C-B7EB-5B65029D40CE}"/>
              </a:ext>
            </a:extLst>
          </p:cNvPr>
          <p:cNvSpPr/>
          <p:nvPr/>
        </p:nvSpPr>
        <p:spPr>
          <a:xfrm>
            <a:off x="5497551" y="5229922"/>
            <a:ext cx="1758043" cy="379141"/>
          </a:xfrm>
          <a:prstGeom prst="roundRect">
            <a:avLst/>
          </a:prstGeom>
          <a:noFill/>
          <a:ln w="60325">
            <a:solidFill>
              <a:srgbClr val="F15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a:extLst>
              <a:ext uri="{FF2B5EF4-FFF2-40B4-BE49-F238E27FC236}">
                <a16:creationId xmlns:a16="http://schemas.microsoft.com/office/drawing/2014/main" id="{C96A5207-70FC-4581-8B78-C301D39D7929}"/>
              </a:ext>
            </a:extLst>
          </p:cNvPr>
          <p:cNvCxnSpPr>
            <a:cxnSpLocks/>
          </p:cNvCxnSpPr>
          <p:nvPr/>
        </p:nvCxnSpPr>
        <p:spPr>
          <a:xfrm flipV="1">
            <a:off x="7255594" y="4354844"/>
            <a:ext cx="861875" cy="875078"/>
          </a:xfrm>
          <a:prstGeom prst="straightConnector1">
            <a:avLst/>
          </a:prstGeom>
          <a:ln w="66675">
            <a:solidFill>
              <a:srgbClr val="F15B4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36007677"/>
      </p:ext>
    </p:extLst>
  </p:cSld>
  <p:clrMapOvr>
    <a:masterClrMapping/>
  </p:clrMapOvr>
  <mc:AlternateContent xmlns:mc="http://schemas.openxmlformats.org/markup-compatibility/2006" xmlns:p14="http://schemas.microsoft.com/office/powerpoint/2010/main">
    <mc:Choice Requires="p14">
      <p:transition p14:dur="0" advTm="8255000"/>
    </mc:Choice>
    <mc:Fallback xmlns="">
      <p:transition advTm="825500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0EF9B2-4800-4A34-9445-E7B4E2B64615}"/>
              </a:ext>
            </a:extLst>
          </p:cNvPr>
          <p:cNvSpPr>
            <a:spLocks noGrp="1"/>
          </p:cNvSpPr>
          <p:nvPr>
            <p:ph type="title"/>
          </p:nvPr>
        </p:nvSpPr>
        <p:spPr>
          <a:xfrm>
            <a:off x="0" y="1123837"/>
            <a:ext cx="3434316" cy="4601183"/>
          </a:xfrm>
        </p:spPr>
        <p:txBody>
          <a:bodyPr>
            <a:normAutofit/>
          </a:bodyPr>
          <a:lstStyle/>
          <a:p>
            <a:r>
              <a:rPr lang="en-US" sz="2600"/>
              <a:t>De vuelta en Spectrum, </a:t>
            </a:r>
            <a:r>
              <a:rPr lang="en-US" sz="2600" err="1"/>
              <a:t>como</a:t>
            </a:r>
            <a:r>
              <a:rPr lang="en-US" sz="2600"/>
              <a:t> 'Patrón sexo/</a:t>
            </a:r>
            <a:r>
              <a:rPr lang="en-US" sz="2600" err="1"/>
              <a:t>edad</a:t>
            </a:r>
            <a:r>
              <a:rPr lang="en-US" sz="2600"/>
              <a:t>’ en la </a:t>
            </a:r>
            <a:r>
              <a:rPr lang="en-US" sz="2600" err="1"/>
              <a:t>incidencia</a:t>
            </a:r>
            <a:r>
              <a:rPr lang="en-US" sz="2600"/>
              <a:t>, </a:t>
            </a:r>
            <a:r>
              <a:rPr lang="en-US" sz="2600" err="1"/>
              <a:t>seleccione</a:t>
            </a:r>
            <a:r>
              <a:rPr lang="en-US" sz="2600"/>
              <a:t> </a:t>
            </a:r>
            <a:br>
              <a:rPr lang="en-US" sz="2600"/>
            </a:br>
            <a:r>
              <a:rPr lang="en-US" sz="2600"/>
              <a:t>'</a:t>
            </a:r>
            <a:r>
              <a:rPr lang="en-US" sz="2600" b="1" i="1"/>
              <a:t>Leer proporción de sexos desde EPP </a:t>
            </a:r>
            <a:r>
              <a:rPr lang="en-US" sz="2600" i="1"/>
              <a:t>o AEM</a:t>
            </a:r>
            <a:r>
              <a:rPr lang="en-US" sz="2600"/>
              <a:t>' </a:t>
            </a:r>
          </a:p>
        </p:txBody>
      </p:sp>
      <p:grpSp>
        <p:nvGrpSpPr>
          <p:cNvPr id="9" name="Group 8">
            <a:extLst>
              <a:ext uri="{FF2B5EF4-FFF2-40B4-BE49-F238E27FC236}">
                <a16:creationId xmlns:a16="http://schemas.microsoft.com/office/drawing/2014/main" id="{77F77F1D-3CEF-70E0-54D6-041E40D25569}"/>
              </a:ext>
            </a:extLst>
          </p:cNvPr>
          <p:cNvGrpSpPr/>
          <p:nvPr/>
        </p:nvGrpSpPr>
        <p:grpSpPr>
          <a:xfrm>
            <a:off x="5422595" y="2599693"/>
            <a:ext cx="6371525" cy="4082977"/>
            <a:chOff x="5567556" y="2443576"/>
            <a:chExt cx="6371525" cy="4082977"/>
          </a:xfrm>
        </p:grpSpPr>
        <p:pic>
          <p:nvPicPr>
            <p:cNvPr id="8" name="Picture 7">
              <a:extLst>
                <a:ext uri="{FF2B5EF4-FFF2-40B4-BE49-F238E27FC236}">
                  <a16:creationId xmlns:a16="http://schemas.microsoft.com/office/drawing/2014/main" id="{C8254B75-1F53-65D4-EEB8-8FD9BEB2BF91}"/>
                </a:ext>
              </a:extLst>
            </p:cNvPr>
            <p:cNvPicPr>
              <a:picLocks noChangeAspect="1"/>
            </p:cNvPicPr>
            <p:nvPr/>
          </p:nvPicPr>
          <p:blipFill>
            <a:blip r:embed="rId3"/>
            <a:stretch>
              <a:fillRect/>
            </a:stretch>
          </p:blipFill>
          <p:spPr>
            <a:xfrm>
              <a:off x="5567556" y="2443576"/>
              <a:ext cx="6371525" cy="4082977"/>
            </a:xfrm>
            <a:prstGeom prst="rect">
              <a:avLst/>
            </a:prstGeom>
          </p:spPr>
        </p:pic>
        <p:sp>
          <p:nvSpPr>
            <p:cNvPr id="6" name="Oval 5">
              <a:extLst>
                <a:ext uri="{FF2B5EF4-FFF2-40B4-BE49-F238E27FC236}">
                  <a16:creationId xmlns:a16="http://schemas.microsoft.com/office/drawing/2014/main" id="{D9D6C1C3-AA3E-4201-A0E5-EDE43A155D49}"/>
                </a:ext>
              </a:extLst>
            </p:cNvPr>
            <p:cNvSpPr/>
            <p:nvPr/>
          </p:nvSpPr>
          <p:spPr>
            <a:xfrm>
              <a:off x="8879562" y="3792470"/>
              <a:ext cx="1987420" cy="550506"/>
            </a:xfrm>
            <a:prstGeom prst="ellipse">
              <a:avLst/>
            </a:prstGeom>
            <a:noFill/>
            <a:ln w="412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1" name="Picture 10">
            <a:extLst>
              <a:ext uri="{FF2B5EF4-FFF2-40B4-BE49-F238E27FC236}">
                <a16:creationId xmlns:a16="http://schemas.microsoft.com/office/drawing/2014/main" id="{44D2AFDF-8428-5F5F-45CE-6FDFF3B8F7A1}"/>
              </a:ext>
            </a:extLst>
          </p:cNvPr>
          <p:cNvPicPr>
            <a:picLocks noChangeAspect="1"/>
          </p:cNvPicPr>
          <p:nvPr/>
        </p:nvPicPr>
        <p:blipFill>
          <a:blip r:embed="rId4"/>
          <a:stretch>
            <a:fillRect/>
          </a:stretch>
        </p:blipFill>
        <p:spPr>
          <a:xfrm>
            <a:off x="3619766" y="802712"/>
            <a:ext cx="8153931" cy="1796981"/>
          </a:xfrm>
          <a:prstGeom prst="rect">
            <a:avLst/>
          </a:prstGeom>
        </p:spPr>
      </p:pic>
    </p:spTree>
    <p:extLst>
      <p:ext uri="{BB962C8B-B14F-4D97-AF65-F5344CB8AC3E}">
        <p14:creationId xmlns:p14="http://schemas.microsoft.com/office/powerpoint/2010/main" val="1174008846"/>
      </p:ext>
    </p:extLst>
  </p:cSld>
  <p:clrMapOvr>
    <a:masterClrMapping/>
  </p:clrMapOvr>
  <mc:AlternateContent xmlns:mc="http://schemas.openxmlformats.org/markup-compatibility/2006" xmlns:p14="http://schemas.microsoft.com/office/powerpoint/2010/main">
    <mc:Choice Requires="p14">
      <p:transition p14:dur="0" advTm="8255000"/>
    </mc:Choice>
    <mc:Fallback xmlns="">
      <p:transition advTm="825500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C98B9A-BADE-40E6-B6C7-C1808E6B66D0}"/>
              </a:ext>
            </a:extLst>
          </p:cNvPr>
          <p:cNvSpPr>
            <a:spLocks noGrp="1"/>
          </p:cNvSpPr>
          <p:nvPr>
            <p:ph type="title"/>
          </p:nvPr>
        </p:nvSpPr>
        <p:spPr>
          <a:xfrm>
            <a:off x="252918" y="1123837"/>
            <a:ext cx="3120307" cy="4601183"/>
          </a:xfrm>
        </p:spPr>
        <p:txBody>
          <a:bodyPr/>
          <a:lstStyle/>
          <a:p>
            <a:r>
              <a:rPr lang="en-US"/>
              <a:t>} </a:t>
            </a:r>
            <a:r>
              <a:rPr lang="en-US" err="1"/>
              <a:t>Actualizar</a:t>
            </a:r>
            <a:r>
              <a:rPr lang="en-US"/>
              <a:t> la</a:t>
            </a:r>
            <a:br>
              <a:rPr lang="en-US"/>
            </a:br>
            <a:r>
              <a:rPr lang="en-US" err="1"/>
              <a:t>Proyección</a:t>
            </a:r>
            <a:r>
              <a:rPr lang="en-US"/>
              <a:t> EPP: </a:t>
            </a:r>
            <a:br>
              <a:rPr lang="en-US"/>
            </a:br>
            <a:r>
              <a:rPr lang="en-US" err="1"/>
              <a:t>Resumen</a:t>
            </a:r>
            <a:r>
              <a:rPr lang="en-US"/>
              <a:t> de los pasos básicos</a:t>
            </a:r>
          </a:p>
        </p:txBody>
      </p:sp>
      <p:grpSp>
        <p:nvGrpSpPr>
          <p:cNvPr id="3" name="Group 2">
            <a:extLst>
              <a:ext uri="{FF2B5EF4-FFF2-40B4-BE49-F238E27FC236}">
                <a16:creationId xmlns:a16="http://schemas.microsoft.com/office/drawing/2014/main" id="{6009973B-E765-4B64-E472-8A04A603C0CA}"/>
              </a:ext>
            </a:extLst>
          </p:cNvPr>
          <p:cNvGrpSpPr/>
          <p:nvPr/>
        </p:nvGrpSpPr>
        <p:grpSpPr>
          <a:xfrm>
            <a:off x="3551584" y="215900"/>
            <a:ext cx="8640416" cy="6502952"/>
            <a:chOff x="3755951" y="215900"/>
            <a:chExt cx="7750174" cy="5974671"/>
          </a:xfrm>
        </p:grpSpPr>
        <p:sp>
          <p:nvSpPr>
            <p:cNvPr id="7" name="TextBox 6">
              <a:extLst>
                <a:ext uri="{FF2B5EF4-FFF2-40B4-BE49-F238E27FC236}">
                  <a16:creationId xmlns:a16="http://schemas.microsoft.com/office/drawing/2014/main" id="{A3904898-C347-404F-879F-757C010E8897}"/>
                </a:ext>
              </a:extLst>
            </p:cNvPr>
            <p:cNvSpPr txBox="1"/>
            <p:nvPr/>
          </p:nvSpPr>
          <p:spPr>
            <a:xfrm>
              <a:off x="3760955" y="216471"/>
              <a:ext cx="2395296" cy="1077218"/>
            </a:xfrm>
            <a:prstGeom prst="rect">
              <a:avLst/>
            </a:prstGeom>
            <a:solidFill>
              <a:schemeClr val="bg1"/>
            </a:solidFill>
            <a:ln w="31750">
              <a:solidFill>
                <a:srgbClr val="F15B40"/>
              </a:solidFill>
            </a:ln>
            <a:effectLst/>
          </p:spPr>
          <p:txBody>
            <a:bodyPr wrap="square" rtlCol="0">
              <a:spAutoFit/>
            </a:bodyPr>
            <a:lstStyle/>
            <a:p>
              <a:r>
                <a:rPr lang="en-US" sz="1600"/>
                <a:t>1. Abra un nuevo archivo 2025 Spectrum, verifique que la opción de incidencia sea EPP</a:t>
              </a:r>
            </a:p>
          </p:txBody>
        </p:sp>
        <p:sp>
          <p:nvSpPr>
            <p:cNvPr id="9" name="TextBox 8">
              <a:extLst>
                <a:ext uri="{FF2B5EF4-FFF2-40B4-BE49-F238E27FC236}">
                  <a16:creationId xmlns:a16="http://schemas.microsoft.com/office/drawing/2014/main" id="{E48C8039-99A8-4B6B-A56B-1CED1DA33175}"/>
                </a:ext>
              </a:extLst>
            </p:cNvPr>
            <p:cNvSpPr txBox="1"/>
            <p:nvPr/>
          </p:nvSpPr>
          <p:spPr>
            <a:xfrm>
              <a:off x="3760955" y="1414176"/>
              <a:ext cx="2395296" cy="830997"/>
            </a:xfrm>
            <a:prstGeom prst="rect">
              <a:avLst/>
            </a:prstGeom>
            <a:solidFill>
              <a:schemeClr val="bg1"/>
            </a:solidFill>
            <a:ln w="31750">
              <a:solidFill>
                <a:srgbClr val="F15B40"/>
              </a:solidFill>
            </a:ln>
            <a:effectLst/>
          </p:spPr>
          <p:txBody>
            <a:bodyPr wrap="square" rtlCol="0">
              <a:spAutoFit/>
            </a:bodyPr>
            <a:lstStyle/>
            <a:p>
              <a:r>
                <a:rPr lang="en-US" sz="1600"/>
                <a:t>2. En la página Definir Epidemia revise su estructura epidémica</a:t>
              </a:r>
            </a:p>
          </p:txBody>
        </p:sp>
        <p:sp>
          <p:nvSpPr>
            <p:cNvPr id="11" name="TextBox 10">
              <a:extLst>
                <a:ext uri="{FF2B5EF4-FFF2-40B4-BE49-F238E27FC236}">
                  <a16:creationId xmlns:a16="http://schemas.microsoft.com/office/drawing/2014/main" id="{FF4A601A-EAC2-4831-BBD4-6E2D4A8831C5}"/>
                </a:ext>
              </a:extLst>
            </p:cNvPr>
            <p:cNvSpPr txBox="1"/>
            <p:nvPr/>
          </p:nvSpPr>
          <p:spPr>
            <a:xfrm>
              <a:off x="3760954" y="2644370"/>
              <a:ext cx="2400301" cy="1077218"/>
            </a:xfrm>
            <a:prstGeom prst="rect">
              <a:avLst/>
            </a:prstGeom>
            <a:solidFill>
              <a:schemeClr val="bg1"/>
            </a:solidFill>
            <a:ln w="31750">
              <a:solidFill>
                <a:srgbClr val="F15B40"/>
              </a:solidFill>
            </a:ln>
            <a:effectLst/>
          </p:spPr>
          <p:txBody>
            <a:bodyPr wrap="square" rtlCol="0">
              <a:spAutoFit/>
            </a:bodyPr>
            <a:lstStyle/>
            <a:p>
              <a:r>
                <a:rPr lang="en-US" sz="1600"/>
                <a:t>3. Repasar los tamaños de población en la página Definir Pops. Compare con las medias regionales.</a:t>
              </a:r>
              <a:endParaRPr lang="en-US" sz="1600" i="1"/>
            </a:p>
          </p:txBody>
        </p:sp>
        <p:sp>
          <p:nvSpPr>
            <p:cNvPr id="13" name="TextBox 12">
              <a:extLst>
                <a:ext uri="{FF2B5EF4-FFF2-40B4-BE49-F238E27FC236}">
                  <a16:creationId xmlns:a16="http://schemas.microsoft.com/office/drawing/2014/main" id="{5BE61DFD-F9D0-4D56-9007-B3DA919B9744}"/>
                </a:ext>
              </a:extLst>
            </p:cNvPr>
            <p:cNvSpPr txBox="1"/>
            <p:nvPr/>
          </p:nvSpPr>
          <p:spPr>
            <a:xfrm>
              <a:off x="3755951" y="5113353"/>
              <a:ext cx="2400300" cy="1077218"/>
            </a:xfrm>
            <a:prstGeom prst="rect">
              <a:avLst/>
            </a:prstGeom>
            <a:solidFill>
              <a:schemeClr val="bg1"/>
            </a:solidFill>
            <a:ln w="31750">
              <a:solidFill>
                <a:srgbClr val="F15B40"/>
              </a:solidFill>
            </a:ln>
            <a:effectLst/>
          </p:spPr>
          <p:txBody>
            <a:bodyPr wrap="square" rtlCol="0">
              <a:spAutoFit/>
            </a:bodyPr>
            <a:lstStyle/>
            <a:p>
              <a:r>
                <a:rPr lang="en-US" sz="1600"/>
                <a:t>5. Abra la página de datos sobre el VIH, revise e introduzca los nuevos datos de vigilancia</a:t>
              </a:r>
            </a:p>
          </p:txBody>
        </p:sp>
        <p:sp>
          <p:nvSpPr>
            <p:cNvPr id="15" name="TextBox 14">
              <a:extLst>
                <a:ext uri="{FF2B5EF4-FFF2-40B4-BE49-F238E27FC236}">
                  <a16:creationId xmlns:a16="http://schemas.microsoft.com/office/drawing/2014/main" id="{CF0150A9-3B29-4DB2-943D-A859F6BFEA21}"/>
                </a:ext>
              </a:extLst>
            </p:cNvPr>
            <p:cNvSpPr txBox="1"/>
            <p:nvPr/>
          </p:nvSpPr>
          <p:spPr>
            <a:xfrm>
              <a:off x="6430888" y="216470"/>
              <a:ext cx="2400300" cy="830997"/>
            </a:xfrm>
            <a:prstGeom prst="rect">
              <a:avLst/>
            </a:prstGeom>
            <a:solidFill>
              <a:schemeClr val="bg1"/>
            </a:solidFill>
            <a:ln w="31750">
              <a:solidFill>
                <a:srgbClr val="F15B40"/>
              </a:solidFill>
            </a:ln>
            <a:effectLst/>
          </p:spPr>
          <p:txBody>
            <a:bodyPr wrap="square" rtlCol="0">
              <a:spAutoFit/>
            </a:bodyPr>
            <a:lstStyle/>
            <a:p>
              <a:r>
                <a:rPr lang="en-US" sz="1600"/>
                <a:t>6. Introduzca los datos de la nueva encuesta en la página Encuestas</a:t>
              </a:r>
            </a:p>
          </p:txBody>
        </p:sp>
        <p:sp>
          <p:nvSpPr>
            <p:cNvPr id="17" name="TextBox 16">
              <a:extLst>
                <a:ext uri="{FF2B5EF4-FFF2-40B4-BE49-F238E27FC236}">
                  <a16:creationId xmlns:a16="http://schemas.microsoft.com/office/drawing/2014/main" id="{515FF41B-5E0D-471C-A1A3-12CE17A22F30}"/>
                </a:ext>
              </a:extLst>
            </p:cNvPr>
            <p:cNvSpPr txBox="1"/>
            <p:nvPr/>
          </p:nvSpPr>
          <p:spPr>
            <a:xfrm>
              <a:off x="6430888" y="1166301"/>
              <a:ext cx="2400300" cy="830997"/>
            </a:xfrm>
            <a:prstGeom prst="rect">
              <a:avLst/>
            </a:prstGeom>
            <a:solidFill>
              <a:schemeClr val="bg1"/>
            </a:solidFill>
            <a:ln w="31750">
              <a:solidFill>
                <a:srgbClr val="F15B40"/>
              </a:solidFill>
            </a:ln>
            <a:effectLst/>
          </p:spPr>
          <p:txBody>
            <a:bodyPr wrap="square" rtlCol="0">
              <a:spAutoFit/>
            </a:bodyPr>
            <a:lstStyle/>
            <a:p>
              <a:r>
                <a:rPr lang="en-US" sz="1600"/>
                <a:t>7. Revisar la página de aportaciones externas al VIH</a:t>
              </a:r>
              <a:endParaRPr lang="en-US" sz="1600" i="1"/>
            </a:p>
          </p:txBody>
        </p:sp>
        <p:sp>
          <p:nvSpPr>
            <p:cNvPr id="19" name="TextBox 18">
              <a:extLst>
                <a:ext uri="{FF2B5EF4-FFF2-40B4-BE49-F238E27FC236}">
                  <a16:creationId xmlns:a16="http://schemas.microsoft.com/office/drawing/2014/main" id="{301E38AB-408B-48A4-B218-2119206F12AD}"/>
                </a:ext>
              </a:extLst>
            </p:cNvPr>
            <p:cNvSpPr txBox="1"/>
            <p:nvPr/>
          </p:nvSpPr>
          <p:spPr>
            <a:xfrm>
              <a:off x="6430888" y="3024915"/>
              <a:ext cx="2400300" cy="830997"/>
            </a:xfrm>
            <a:prstGeom prst="rect">
              <a:avLst/>
            </a:prstGeom>
            <a:solidFill>
              <a:schemeClr val="bg1"/>
            </a:solidFill>
            <a:ln w="31750">
              <a:solidFill>
                <a:srgbClr val="F15B40"/>
              </a:solidFill>
            </a:ln>
            <a:effectLst/>
          </p:spPr>
          <p:txBody>
            <a:bodyPr wrap="square" rtlCol="0">
              <a:spAutoFit/>
            </a:bodyPr>
            <a:lstStyle/>
            <a:p>
              <a:r>
                <a:rPr lang="en-US" sz="1600"/>
                <a:t>9. Seleccione un modelo para cada uno de sus subpops</a:t>
              </a:r>
              <a:endParaRPr lang="en-US" sz="1600" i="1"/>
            </a:p>
          </p:txBody>
        </p:sp>
        <p:sp>
          <p:nvSpPr>
            <p:cNvPr id="21" name="TextBox 20">
              <a:extLst>
                <a:ext uri="{FF2B5EF4-FFF2-40B4-BE49-F238E27FC236}">
                  <a16:creationId xmlns:a16="http://schemas.microsoft.com/office/drawing/2014/main" id="{EEFD5780-CA64-4DB7-9A2E-71D00CE62777}"/>
                </a:ext>
              </a:extLst>
            </p:cNvPr>
            <p:cNvSpPr txBox="1"/>
            <p:nvPr/>
          </p:nvSpPr>
          <p:spPr>
            <a:xfrm>
              <a:off x="6412527" y="3948262"/>
              <a:ext cx="2400300" cy="830997"/>
            </a:xfrm>
            <a:prstGeom prst="rect">
              <a:avLst/>
            </a:prstGeom>
            <a:solidFill>
              <a:schemeClr val="bg1"/>
            </a:solidFill>
            <a:ln w="31750">
              <a:solidFill>
                <a:srgbClr val="F15B40"/>
              </a:solidFill>
            </a:ln>
            <a:effectLst/>
          </p:spPr>
          <p:txBody>
            <a:bodyPr wrap="square" rtlCol="0">
              <a:spAutoFit/>
            </a:bodyPr>
            <a:lstStyle/>
            <a:p>
              <a:r>
                <a:rPr lang="en-US" sz="1600"/>
                <a:t>10. Asegúrese de que está configurado para realizar una proyección nacional</a:t>
              </a:r>
              <a:endParaRPr lang="en-US" sz="1600" i="1"/>
            </a:p>
          </p:txBody>
        </p:sp>
        <p:sp>
          <p:nvSpPr>
            <p:cNvPr id="23" name="TextBox 22">
              <a:extLst>
                <a:ext uri="{FF2B5EF4-FFF2-40B4-BE49-F238E27FC236}">
                  <a16:creationId xmlns:a16="http://schemas.microsoft.com/office/drawing/2014/main" id="{5BF79697-FE18-449E-B577-5242D3B4684E}"/>
                </a:ext>
              </a:extLst>
            </p:cNvPr>
            <p:cNvSpPr txBox="1"/>
            <p:nvPr/>
          </p:nvSpPr>
          <p:spPr>
            <a:xfrm>
              <a:off x="6416801" y="5118430"/>
              <a:ext cx="2400300" cy="830997"/>
            </a:xfrm>
            <a:prstGeom prst="rect">
              <a:avLst/>
            </a:prstGeom>
            <a:solidFill>
              <a:schemeClr val="bg1"/>
            </a:solidFill>
            <a:ln w="31750">
              <a:solidFill>
                <a:srgbClr val="F15B40"/>
              </a:solidFill>
            </a:ln>
            <a:effectLst/>
          </p:spPr>
          <p:txBody>
            <a:bodyPr wrap="square" rtlCol="0">
              <a:spAutoFit/>
            </a:bodyPr>
            <a:lstStyle/>
            <a:p>
              <a:r>
                <a:rPr lang="en-US" sz="1600"/>
                <a:t>11. Ajuste todo y guarde sus proyecciones en la Página de proyecto</a:t>
              </a:r>
              <a:endParaRPr lang="en-US" sz="1600" i="1"/>
            </a:p>
          </p:txBody>
        </p:sp>
        <p:sp>
          <p:nvSpPr>
            <p:cNvPr id="25" name="TextBox 24">
              <a:extLst>
                <a:ext uri="{FF2B5EF4-FFF2-40B4-BE49-F238E27FC236}">
                  <a16:creationId xmlns:a16="http://schemas.microsoft.com/office/drawing/2014/main" id="{CB65D7B9-A5A8-455C-A48E-32762F8E4449}"/>
                </a:ext>
              </a:extLst>
            </p:cNvPr>
            <p:cNvSpPr txBox="1"/>
            <p:nvPr/>
          </p:nvSpPr>
          <p:spPr>
            <a:xfrm>
              <a:off x="9105825" y="215900"/>
              <a:ext cx="2400300" cy="830997"/>
            </a:xfrm>
            <a:prstGeom prst="rect">
              <a:avLst/>
            </a:prstGeom>
            <a:solidFill>
              <a:schemeClr val="bg1"/>
            </a:solidFill>
            <a:ln w="31750">
              <a:solidFill>
                <a:srgbClr val="F15B40"/>
              </a:solidFill>
            </a:ln>
            <a:effectLst/>
          </p:spPr>
          <p:txBody>
            <a:bodyPr wrap="square" rtlCol="0">
              <a:spAutoFit/>
            </a:bodyPr>
            <a:lstStyle/>
            <a:p>
              <a:r>
                <a:rPr lang="en-US" sz="1600"/>
                <a:t>12. Calibre si es necesario en la página de calibración</a:t>
              </a:r>
              <a:endParaRPr lang="en-US" sz="1600" i="1"/>
            </a:p>
          </p:txBody>
        </p:sp>
        <p:sp>
          <p:nvSpPr>
            <p:cNvPr id="27" name="TextBox 26">
              <a:extLst>
                <a:ext uri="{FF2B5EF4-FFF2-40B4-BE49-F238E27FC236}">
                  <a16:creationId xmlns:a16="http://schemas.microsoft.com/office/drawing/2014/main" id="{D275CC36-CB47-4E75-8E66-F81479F0EADE}"/>
                </a:ext>
              </a:extLst>
            </p:cNvPr>
            <p:cNvSpPr txBox="1"/>
            <p:nvPr/>
          </p:nvSpPr>
          <p:spPr>
            <a:xfrm>
              <a:off x="9096651" y="2380822"/>
              <a:ext cx="2400300" cy="830997"/>
            </a:xfrm>
            <a:prstGeom prst="rect">
              <a:avLst/>
            </a:prstGeom>
            <a:solidFill>
              <a:schemeClr val="bg1"/>
            </a:solidFill>
            <a:ln w="31750">
              <a:solidFill>
                <a:srgbClr val="F15B40"/>
              </a:solidFill>
            </a:ln>
            <a:effectLst/>
          </p:spPr>
          <p:txBody>
            <a:bodyPr wrap="square" rtlCol="0">
              <a:spAutoFit/>
            </a:bodyPr>
            <a:lstStyle/>
            <a:p>
              <a:r>
                <a:rPr lang="en-US" sz="1600"/>
                <a:t>14. Revise sus resultados en la página de resultados de ajuste</a:t>
              </a:r>
              <a:endParaRPr lang="en-US" sz="1600" i="1"/>
            </a:p>
          </p:txBody>
        </p:sp>
        <p:sp>
          <p:nvSpPr>
            <p:cNvPr id="31" name="TextBox 30">
              <a:extLst>
                <a:ext uri="{FF2B5EF4-FFF2-40B4-BE49-F238E27FC236}">
                  <a16:creationId xmlns:a16="http://schemas.microsoft.com/office/drawing/2014/main" id="{B96ACFF8-F507-49F4-82A8-DB373577F033}"/>
                </a:ext>
              </a:extLst>
            </p:cNvPr>
            <p:cNvSpPr txBox="1"/>
            <p:nvPr/>
          </p:nvSpPr>
          <p:spPr>
            <a:xfrm>
              <a:off x="9105369" y="4889464"/>
              <a:ext cx="2400300" cy="830997"/>
            </a:xfrm>
            <a:prstGeom prst="rect">
              <a:avLst/>
            </a:prstGeom>
            <a:solidFill>
              <a:schemeClr val="bg1"/>
            </a:solidFill>
            <a:ln w="31750">
              <a:solidFill>
                <a:srgbClr val="F15B40"/>
              </a:solidFill>
            </a:ln>
            <a:effectLst/>
          </p:spPr>
          <p:txBody>
            <a:bodyPr wrap="square" rtlCol="0">
              <a:spAutoFit/>
            </a:bodyPr>
            <a:lstStyle/>
            <a:p>
              <a:r>
                <a:rPr lang="en-US" sz="1600"/>
                <a:t>16. Pulse Guardar resultados para devolver la incidencia a Spectrum</a:t>
              </a:r>
              <a:endParaRPr lang="en-US" sz="1600" i="1"/>
            </a:p>
          </p:txBody>
        </p:sp>
        <p:sp>
          <p:nvSpPr>
            <p:cNvPr id="34" name="Arrow: Down 33">
              <a:extLst>
                <a:ext uri="{FF2B5EF4-FFF2-40B4-BE49-F238E27FC236}">
                  <a16:creationId xmlns:a16="http://schemas.microsoft.com/office/drawing/2014/main" id="{4E0D9DA3-7CC8-4066-AE78-135484676187}"/>
                </a:ext>
              </a:extLst>
            </p:cNvPr>
            <p:cNvSpPr/>
            <p:nvPr/>
          </p:nvSpPr>
          <p:spPr>
            <a:xfrm>
              <a:off x="4833190" y="1139801"/>
              <a:ext cx="167053" cy="274375"/>
            </a:xfrm>
            <a:prstGeom prst="downArrow">
              <a:avLst/>
            </a:prstGeom>
            <a:solidFill>
              <a:srgbClr val="F15B40"/>
            </a:solidFill>
            <a:ln>
              <a:solidFill>
                <a:srgbClr val="F15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36" name="Arrow: Down 35">
              <a:extLst>
                <a:ext uri="{FF2B5EF4-FFF2-40B4-BE49-F238E27FC236}">
                  <a16:creationId xmlns:a16="http://schemas.microsoft.com/office/drawing/2014/main" id="{E25EA00A-9123-463A-945C-665493EE8FF5}"/>
                </a:ext>
              </a:extLst>
            </p:cNvPr>
            <p:cNvSpPr/>
            <p:nvPr/>
          </p:nvSpPr>
          <p:spPr>
            <a:xfrm>
              <a:off x="7512131" y="871450"/>
              <a:ext cx="155870" cy="276605"/>
            </a:xfrm>
            <a:prstGeom prst="downArrow">
              <a:avLst/>
            </a:prstGeom>
            <a:solidFill>
              <a:srgbClr val="F15B40"/>
            </a:solidFill>
            <a:ln>
              <a:solidFill>
                <a:srgbClr val="F15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38" name="Arrow: Down 37">
              <a:extLst>
                <a:ext uri="{FF2B5EF4-FFF2-40B4-BE49-F238E27FC236}">
                  <a16:creationId xmlns:a16="http://schemas.microsoft.com/office/drawing/2014/main" id="{0FA77570-EF38-4F6F-9768-FDE19233DA55}"/>
                </a:ext>
              </a:extLst>
            </p:cNvPr>
            <p:cNvSpPr/>
            <p:nvPr/>
          </p:nvSpPr>
          <p:spPr>
            <a:xfrm>
              <a:off x="4818537" y="3845844"/>
              <a:ext cx="167053" cy="274375"/>
            </a:xfrm>
            <a:prstGeom prst="downArrow">
              <a:avLst/>
            </a:prstGeom>
            <a:solidFill>
              <a:srgbClr val="F15B40"/>
            </a:solidFill>
            <a:ln>
              <a:solidFill>
                <a:srgbClr val="F15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40" name="Arrow: Down 39">
              <a:extLst>
                <a:ext uri="{FF2B5EF4-FFF2-40B4-BE49-F238E27FC236}">
                  <a16:creationId xmlns:a16="http://schemas.microsoft.com/office/drawing/2014/main" id="{440B6C80-B3F9-4218-B648-6582F839FDEA}"/>
                </a:ext>
              </a:extLst>
            </p:cNvPr>
            <p:cNvSpPr/>
            <p:nvPr/>
          </p:nvSpPr>
          <p:spPr>
            <a:xfrm>
              <a:off x="4850775" y="2354782"/>
              <a:ext cx="167053" cy="274375"/>
            </a:xfrm>
            <a:prstGeom prst="downArrow">
              <a:avLst/>
            </a:prstGeom>
            <a:solidFill>
              <a:srgbClr val="F15B40"/>
            </a:solidFill>
            <a:ln>
              <a:solidFill>
                <a:srgbClr val="F15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49" name="Arrow: Down 48">
              <a:extLst>
                <a:ext uri="{FF2B5EF4-FFF2-40B4-BE49-F238E27FC236}">
                  <a16:creationId xmlns:a16="http://schemas.microsoft.com/office/drawing/2014/main" id="{89715005-D41E-46EC-B8CA-EE0F4FB366FC}"/>
                </a:ext>
              </a:extLst>
            </p:cNvPr>
            <p:cNvSpPr/>
            <p:nvPr/>
          </p:nvSpPr>
          <p:spPr>
            <a:xfrm>
              <a:off x="10221376" y="889575"/>
              <a:ext cx="167053" cy="369332"/>
            </a:xfrm>
            <a:prstGeom prst="downArrow">
              <a:avLst/>
            </a:prstGeom>
            <a:solidFill>
              <a:srgbClr val="F15B40"/>
            </a:solidFill>
            <a:ln>
              <a:solidFill>
                <a:srgbClr val="F15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51" name="Arrow: Down 50">
              <a:extLst>
                <a:ext uri="{FF2B5EF4-FFF2-40B4-BE49-F238E27FC236}">
                  <a16:creationId xmlns:a16="http://schemas.microsoft.com/office/drawing/2014/main" id="{3D6A9E79-40FF-4843-9637-56E2A41A5458}"/>
                </a:ext>
              </a:extLst>
            </p:cNvPr>
            <p:cNvSpPr/>
            <p:nvPr/>
          </p:nvSpPr>
          <p:spPr>
            <a:xfrm>
              <a:off x="10221376" y="3323432"/>
              <a:ext cx="173342" cy="333495"/>
            </a:xfrm>
            <a:prstGeom prst="downArrow">
              <a:avLst/>
            </a:prstGeom>
            <a:solidFill>
              <a:srgbClr val="F15B40"/>
            </a:solidFill>
            <a:ln>
              <a:solidFill>
                <a:srgbClr val="F15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53" name="Arrow: Down 52">
              <a:extLst>
                <a:ext uri="{FF2B5EF4-FFF2-40B4-BE49-F238E27FC236}">
                  <a16:creationId xmlns:a16="http://schemas.microsoft.com/office/drawing/2014/main" id="{B70C4517-1E89-4FF2-BE84-84071D263E50}"/>
                </a:ext>
              </a:extLst>
            </p:cNvPr>
            <p:cNvSpPr/>
            <p:nvPr/>
          </p:nvSpPr>
          <p:spPr>
            <a:xfrm>
              <a:off x="10204228" y="4613422"/>
              <a:ext cx="183169" cy="276042"/>
            </a:xfrm>
            <a:prstGeom prst="downArrow">
              <a:avLst/>
            </a:prstGeom>
            <a:solidFill>
              <a:srgbClr val="F15B40"/>
            </a:solidFill>
            <a:ln>
              <a:solidFill>
                <a:srgbClr val="F15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cxnSp>
          <p:nvCxnSpPr>
            <p:cNvPr id="59" name="Straight Connector 58">
              <a:extLst>
                <a:ext uri="{FF2B5EF4-FFF2-40B4-BE49-F238E27FC236}">
                  <a16:creationId xmlns:a16="http://schemas.microsoft.com/office/drawing/2014/main" id="{FCE8ED0F-FB41-4BF2-9693-B7931C053A36}"/>
                </a:ext>
              </a:extLst>
            </p:cNvPr>
            <p:cNvCxnSpPr>
              <a:cxnSpLocks/>
            </p:cNvCxnSpPr>
            <p:nvPr/>
          </p:nvCxnSpPr>
          <p:spPr>
            <a:xfrm flipV="1">
              <a:off x="6277491" y="539066"/>
              <a:ext cx="14867" cy="5035952"/>
            </a:xfrm>
            <a:prstGeom prst="line">
              <a:avLst/>
            </a:prstGeom>
            <a:ln w="47625">
              <a:solidFill>
                <a:srgbClr val="F15B40"/>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6D43F372-FB0F-4A91-9228-660F7B610EA1}"/>
                </a:ext>
              </a:extLst>
            </p:cNvPr>
            <p:cNvCxnSpPr>
              <a:cxnSpLocks/>
            </p:cNvCxnSpPr>
            <p:nvPr/>
          </p:nvCxnSpPr>
          <p:spPr>
            <a:xfrm>
              <a:off x="6172792" y="5575018"/>
              <a:ext cx="113734" cy="1"/>
            </a:xfrm>
            <a:prstGeom prst="line">
              <a:avLst/>
            </a:prstGeom>
            <a:ln w="47625">
              <a:solidFill>
                <a:srgbClr val="F15B40"/>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E703EBA8-CC08-40F7-A7EB-D86575999865}"/>
                </a:ext>
              </a:extLst>
            </p:cNvPr>
            <p:cNvCxnSpPr>
              <a:cxnSpLocks/>
            </p:cNvCxnSpPr>
            <p:nvPr/>
          </p:nvCxnSpPr>
          <p:spPr>
            <a:xfrm flipH="1" flipV="1">
              <a:off x="8980461" y="559631"/>
              <a:ext cx="4124" cy="5015387"/>
            </a:xfrm>
            <a:prstGeom prst="line">
              <a:avLst/>
            </a:prstGeom>
            <a:ln w="47625">
              <a:solidFill>
                <a:srgbClr val="F15B40"/>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1103E9F3-B0CD-40E4-A7C0-1D4238D2B3B5}"/>
                </a:ext>
              </a:extLst>
            </p:cNvPr>
            <p:cNvCxnSpPr>
              <a:cxnSpLocks/>
              <a:stCxn id="23" idx="3"/>
            </p:cNvCxnSpPr>
            <p:nvPr/>
          </p:nvCxnSpPr>
          <p:spPr>
            <a:xfrm>
              <a:off x="8817101" y="5533929"/>
              <a:ext cx="163360" cy="41089"/>
            </a:xfrm>
            <a:prstGeom prst="line">
              <a:avLst/>
            </a:prstGeom>
            <a:ln w="47625">
              <a:solidFill>
                <a:srgbClr val="F15B40"/>
              </a:solidFill>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A7E9C292-A953-4612-91C8-D26369DEB894}"/>
                </a:ext>
              </a:extLst>
            </p:cNvPr>
            <p:cNvCxnSpPr>
              <a:cxnSpLocks/>
              <a:endCxn id="15" idx="1"/>
            </p:cNvCxnSpPr>
            <p:nvPr/>
          </p:nvCxnSpPr>
          <p:spPr>
            <a:xfrm>
              <a:off x="6277491" y="539064"/>
              <a:ext cx="153397" cy="92905"/>
            </a:xfrm>
            <a:prstGeom prst="line">
              <a:avLst/>
            </a:prstGeom>
            <a:ln w="47625">
              <a:solidFill>
                <a:srgbClr val="F15B40"/>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B2A9E257-533A-45B7-BC84-5F7A694416FC}"/>
                </a:ext>
              </a:extLst>
            </p:cNvPr>
            <p:cNvCxnSpPr>
              <a:cxnSpLocks/>
            </p:cNvCxnSpPr>
            <p:nvPr/>
          </p:nvCxnSpPr>
          <p:spPr>
            <a:xfrm>
              <a:off x="8968507" y="547538"/>
              <a:ext cx="153397" cy="572"/>
            </a:xfrm>
            <a:prstGeom prst="line">
              <a:avLst/>
            </a:prstGeom>
            <a:ln w="47625">
              <a:solidFill>
                <a:srgbClr val="F15B40"/>
              </a:solidFil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FAC15236-6128-4B63-8EBA-CAD4A606FC39}"/>
                </a:ext>
              </a:extLst>
            </p:cNvPr>
            <p:cNvSpPr txBox="1"/>
            <p:nvPr/>
          </p:nvSpPr>
          <p:spPr>
            <a:xfrm>
              <a:off x="9095663" y="3689898"/>
              <a:ext cx="2400300" cy="830997"/>
            </a:xfrm>
            <a:prstGeom prst="rect">
              <a:avLst/>
            </a:prstGeom>
            <a:solidFill>
              <a:schemeClr val="bg1"/>
            </a:solidFill>
            <a:ln w="31750">
              <a:solidFill>
                <a:srgbClr val="F15B40"/>
              </a:solidFill>
            </a:ln>
            <a:effectLst/>
          </p:spPr>
          <p:txBody>
            <a:bodyPr wrap="square" rtlCol="0">
              <a:spAutoFit/>
            </a:bodyPr>
            <a:lstStyle/>
            <a:p>
              <a:r>
                <a:rPr lang="en-US" sz="1600"/>
                <a:t>15. Compare su nueva proyección con la del año anterior</a:t>
              </a:r>
              <a:endParaRPr lang="en-US" sz="1600" i="1"/>
            </a:p>
          </p:txBody>
        </p:sp>
        <p:sp>
          <p:nvSpPr>
            <p:cNvPr id="33" name="TextBox 32">
              <a:extLst>
                <a:ext uri="{FF2B5EF4-FFF2-40B4-BE49-F238E27FC236}">
                  <a16:creationId xmlns:a16="http://schemas.microsoft.com/office/drawing/2014/main" id="{17CEABE2-CB16-4286-9833-22AF9F2C9B3B}"/>
                </a:ext>
              </a:extLst>
            </p:cNvPr>
            <p:cNvSpPr txBox="1"/>
            <p:nvPr/>
          </p:nvSpPr>
          <p:spPr>
            <a:xfrm>
              <a:off x="3767039" y="4151563"/>
              <a:ext cx="2400300" cy="830997"/>
            </a:xfrm>
            <a:prstGeom prst="rect">
              <a:avLst/>
            </a:prstGeom>
            <a:solidFill>
              <a:schemeClr val="bg1"/>
            </a:solidFill>
            <a:ln w="31750">
              <a:solidFill>
                <a:srgbClr val="F15B40"/>
              </a:solidFill>
            </a:ln>
            <a:effectLst/>
          </p:spPr>
          <p:txBody>
            <a:bodyPr wrap="square" rtlCol="0">
              <a:spAutoFit/>
            </a:bodyPr>
            <a:lstStyle/>
            <a:p>
              <a:r>
                <a:rPr lang="en-US" sz="1600"/>
                <a:t>4. Revisar el % de hombres y de rotación en cada pop</a:t>
              </a:r>
            </a:p>
          </p:txBody>
        </p:sp>
        <p:sp>
          <p:nvSpPr>
            <p:cNvPr id="35" name="Arrow: Down 34">
              <a:extLst>
                <a:ext uri="{FF2B5EF4-FFF2-40B4-BE49-F238E27FC236}">
                  <a16:creationId xmlns:a16="http://schemas.microsoft.com/office/drawing/2014/main" id="{47FCA9B4-11A3-4313-99EE-0CE8EC769C48}"/>
                </a:ext>
              </a:extLst>
            </p:cNvPr>
            <p:cNvSpPr/>
            <p:nvPr/>
          </p:nvSpPr>
          <p:spPr>
            <a:xfrm>
              <a:off x="4833189" y="4805653"/>
              <a:ext cx="167053" cy="274375"/>
            </a:xfrm>
            <a:prstGeom prst="downArrow">
              <a:avLst/>
            </a:prstGeom>
            <a:solidFill>
              <a:srgbClr val="F15B40"/>
            </a:solidFill>
            <a:ln>
              <a:solidFill>
                <a:srgbClr val="F15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39" name="TextBox 38">
              <a:extLst>
                <a:ext uri="{FF2B5EF4-FFF2-40B4-BE49-F238E27FC236}">
                  <a16:creationId xmlns:a16="http://schemas.microsoft.com/office/drawing/2014/main" id="{DCFF190A-4B19-4513-8A5A-64C2651B80F9}"/>
                </a:ext>
              </a:extLst>
            </p:cNvPr>
            <p:cNvSpPr txBox="1"/>
            <p:nvPr/>
          </p:nvSpPr>
          <p:spPr>
            <a:xfrm>
              <a:off x="6430888" y="2078417"/>
              <a:ext cx="2400300" cy="830997"/>
            </a:xfrm>
            <a:prstGeom prst="rect">
              <a:avLst/>
            </a:prstGeom>
            <a:solidFill>
              <a:schemeClr val="bg1"/>
            </a:solidFill>
            <a:ln w="31750">
              <a:solidFill>
                <a:srgbClr val="F15B40"/>
              </a:solidFill>
            </a:ln>
            <a:effectLst/>
          </p:spPr>
          <p:txBody>
            <a:bodyPr wrap="square" rtlCol="0">
              <a:spAutoFit/>
            </a:bodyPr>
            <a:lstStyle/>
            <a:p>
              <a:r>
                <a:rPr lang="en-US" sz="1600"/>
                <a:t>8. Abra la página del proyecto PPE. 9. Revise los datos</a:t>
              </a:r>
              <a:endParaRPr lang="en-US" sz="1600" i="1"/>
            </a:p>
          </p:txBody>
        </p:sp>
        <p:sp>
          <p:nvSpPr>
            <p:cNvPr id="41" name="Arrow: Down 40">
              <a:extLst>
                <a:ext uri="{FF2B5EF4-FFF2-40B4-BE49-F238E27FC236}">
                  <a16:creationId xmlns:a16="http://schemas.microsoft.com/office/drawing/2014/main" id="{87A72103-8B74-405A-81C6-1F7C094AF6B8}"/>
                </a:ext>
              </a:extLst>
            </p:cNvPr>
            <p:cNvSpPr/>
            <p:nvPr/>
          </p:nvSpPr>
          <p:spPr>
            <a:xfrm>
              <a:off x="7512131" y="1818924"/>
              <a:ext cx="155870" cy="241247"/>
            </a:xfrm>
            <a:prstGeom prst="downArrow">
              <a:avLst/>
            </a:prstGeom>
            <a:solidFill>
              <a:srgbClr val="F15B40"/>
            </a:solidFill>
            <a:ln>
              <a:solidFill>
                <a:srgbClr val="F15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42" name="Arrow: Down 41">
              <a:extLst>
                <a:ext uri="{FF2B5EF4-FFF2-40B4-BE49-F238E27FC236}">
                  <a16:creationId xmlns:a16="http://schemas.microsoft.com/office/drawing/2014/main" id="{17153E31-64C1-4664-9194-DCADB2357263}"/>
                </a:ext>
              </a:extLst>
            </p:cNvPr>
            <p:cNvSpPr/>
            <p:nvPr/>
          </p:nvSpPr>
          <p:spPr>
            <a:xfrm>
              <a:off x="7506539" y="2756414"/>
              <a:ext cx="155870" cy="241247"/>
            </a:xfrm>
            <a:prstGeom prst="downArrow">
              <a:avLst/>
            </a:prstGeom>
            <a:solidFill>
              <a:srgbClr val="F15B40"/>
            </a:solidFill>
            <a:ln>
              <a:solidFill>
                <a:srgbClr val="F15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44" name="Arrow: Down 43">
              <a:extLst>
                <a:ext uri="{FF2B5EF4-FFF2-40B4-BE49-F238E27FC236}">
                  <a16:creationId xmlns:a16="http://schemas.microsoft.com/office/drawing/2014/main" id="{7CA0A2D1-6DAF-465C-870E-09E7C6B1BAA4}"/>
                </a:ext>
              </a:extLst>
            </p:cNvPr>
            <p:cNvSpPr/>
            <p:nvPr/>
          </p:nvSpPr>
          <p:spPr>
            <a:xfrm>
              <a:off x="7501916" y="4860378"/>
              <a:ext cx="155870" cy="241247"/>
            </a:xfrm>
            <a:prstGeom prst="downArrow">
              <a:avLst/>
            </a:prstGeom>
            <a:solidFill>
              <a:srgbClr val="F15B40"/>
            </a:solidFill>
            <a:ln>
              <a:solidFill>
                <a:srgbClr val="F15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48" name="Arrow: Down 47">
              <a:extLst>
                <a:ext uri="{FF2B5EF4-FFF2-40B4-BE49-F238E27FC236}">
                  <a16:creationId xmlns:a16="http://schemas.microsoft.com/office/drawing/2014/main" id="{103EB8E8-54A0-4F36-852A-5D88B3FFA8D0}"/>
                </a:ext>
              </a:extLst>
            </p:cNvPr>
            <p:cNvSpPr/>
            <p:nvPr/>
          </p:nvSpPr>
          <p:spPr>
            <a:xfrm>
              <a:off x="7504273" y="3694814"/>
              <a:ext cx="155870" cy="241247"/>
            </a:xfrm>
            <a:prstGeom prst="downArrow">
              <a:avLst/>
            </a:prstGeom>
            <a:solidFill>
              <a:srgbClr val="F15B40"/>
            </a:solidFill>
            <a:ln>
              <a:solidFill>
                <a:srgbClr val="F15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50" name="TextBox 49">
              <a:extLst>
                <a:ext uri="{FF2B5EF4-FFF2-40B4-BE49-F238E27FC236}">
                  <a16:creationId xmlns:a16="http://schemas.microsoft.com/office/drawing/2014/main" id="{59EE06A8-0170-4BA5-9EE6-8640944D6E3A}"/>
                </a:ext>
              </a:extLst>
            </p:cNvPr>
            <p:cNvSpPr txBox="1"/>
            <p:nvPr/>
          </p:nvSpPr>
          <p:spPr>
            <a:xfrm>
              <a:off x="9101810" y="1319482"/>
              <a:ext cx="2400300" cy="584775"/>
            </a:xfrm>
            <a:prstGeom prst="rect">
              <a:avLst/>
            </a:prstGeom>
            <a:solidFill>
              <a:schemeClr val="bg1"/>
            </a:solidFill>
            <a:ln w="31750">
              <a:solidFill>
                <a:srgbClr val="F15B40"/>
              </a:solidFill>
            </a:ln>
            <a:effectLst/>
          </p:spPr>
          <p:txBody>
            <a:bodyPr wrap="square" rtlCol="0">
              <a:spAutoFit/>
            </a:bodyPr>
            <a:lstStyle/>
            <a:p>
              <a:r>
                <a:rPr lang="en-US" sz="1600"/>
                <a:t>13. Revise la tabla de calibración</a:t>
              </a:r>
              <a:endParaRPr lang="en-US" sz="1600" i="1"/>
            </a:p>
          </p:txBody>
        </p:sp>
        <p:sp>
          <p:nvSpPr>
            <p:cNvPr id="52" name="Arrow: Down 51">
              <a:extLst>
                <a:ext uri="{FF2B5EF4-FFF2-40B4-BE49-F238E27FC236}">
                  <a16:creationId xmlns:a16="http://schemas.microsoft.com/office/drawing/2014/main" id="{9693927B-85D1-40B0-9440-04A4C1A7A99C}"/>
                </a:ext>
              </a:extLst>
            </p:cNvPr>
            <p:cNvSpPr/>
            <p:nvPr/>
          </p:nvSpPr>
          <p:spPr>
            <a:xfrm>
              <a:off x="10221376" y="1992210"/>
              <a:ext cx="167053" cy="369332"/>
            </a:xfrm>
            <a:prstGeom prst="downArrow">
              <a:avLst/>
            </a:prstGeom>
            <a:solidFill>
              <a:srgbClr val="F15B40"/>
            </a:solidFill>
            <a:ln>
              <a:solidFill>
                <a:srgbClr val="F15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grpSp>
    </p:spTree>
    <p:extLst>
      <p:ext uri="{BB962C8B-B14F-4D97-AF65-F5344CB8AC3E}">
        <p14:creationId xmlns:p14="http://schemas.microsoft.com/office/powerpoint/2010/main" val="3956376403"/>
      </p:ext>
    </p:extLst>
  </p:cSld>
  <p:clrMapOvr>
    <a:masterClrMapping/>
  </p:clrMapOvr>
  <mc:AlternateContent xmlns:mc="http://schemas.openxmlformats.org/markup-compatibility/2006" xmlns:p14="http://schemas.microsoft.com/office/powerpoint/2010/main">
    <mc:Choice Requires="p14">
      <p:transition p14:dur="0" advTm="8255000"/>
    </mc:Choice>
    <mc:Fallback xmlns="">
      <p:transition advTm="825500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709D7C-BC61-4EF0-8FA7-A31E4D6C8FF4}"/>
              </a:ext>
            </a:extLst>
          </p:cNvPr>
          <p:cNvSpPr>
            <a:spLocks noGrp="1"/>
          </p:cNvSpPr>
          <p:nvPr>
            <p:ph type="title"/>
          </p:nvPr>
        </p:nvSpPr>
        <p:spPr/>
        <p:txBody>
          <a:bodyPr>
            <a:normAutofit/>
          </a:bodyPr>
          <a:lstStyle/>
          <a:p>
            <a:r>
              <a:rPr lang="en-US"/>
              <a:t>Pasos para </a:t>
            </a:r>
            <a:br>
              <a:rPr lang="en-US"/>
            </a:br>
            <a:r>
              <a:rPr lang="en-US" err="1"/>
              <a:t>actualizar</a:t>
            </a:r>
            <a:r>
              <a:rPr lang="en-US"/>
              <a:t> </a:t>
            </a:r>
            <a:r>
              <a:rPr lang="en-US" b="1"/>
              <a:t>CSAVR</a:t>
            </a:r>
          </a:p>
        </p:txBody>
      </p:sp>
      <p:sp>
        <p:nvSpPr>
          <p:cNvPr id="3" name="Content Placeholder 2">
            <a:extLst>
              <a:ext uri="{FF2B5EF4-FFF2-40B4-BE49-F238E27FC236}">
                <a16:creationId xmlns:a16="http://schemas.microsoft.com/office/drawing/2014/main" id="{903A7F5D-9762-42FE-B392-94DF17B5DC6E}"/>
              </a:ext>
            </a:extLst>
          </p:cNvPr>
          <p:cNvSpPr>
            <a:spLocks noGrp="1"/>
          </p:cNvSpPr>
          <p:nvPr>
            <p:ph idx="1"/>
          </p:nvPr>
        </p:nvSpPr>
        <p:spPr>
          <a:xfrm>
            <a:off x="3472071" y="204025"/>
            <a:ext cx="8719930" cy="6642100"/>
          </a:xfrm>
          <a:solidFill>
            <a:schemeClr val="bg1"/>
          </a:solidFill>
        </p:spPr>
        <p:txBody>
          <a:bodyPr>
            <a:normAutofit lnSpcReduction="10000"/>
          </a:bodyPr>
          <a:lstStyle/>
          <a:p>
            <a:pPr marL="457200" indent="-457200">
              <a:buFont typeface="+mj-lt"/>
              <a:buAutoNum type="arabicPeriod"/>
            </a:pPr>
            <a:r>
              <a:rPr lang="en-US">
                <a:solidFill>
                  <a:schemeClr val="bg1">
                    <a:lumMod val="50000"/>
                  </a:schemeClr>
                </a:solidFill>
                <a:latin typeface="Arial" panose="020B0604020202020204" pitchFamily="34" charset="0"/>
                <a:cs typeface="Arial" panose="020B0604020202020204" pitchFamily="34" charset="0"/>
              </a:rPr>
              <a:t>Abra su archivo 2024 Spectrum </a:t>
            </a:r>
            <a:br>
              <a:rPr lang="en-US">
                <a:solidFill>
                  <a:schemeClr val="bg1">
                    <a:lumMod val="50000"/>
                  </a:schemeClr>
                </a:solidFill>
                <a:latin typeface="Arial" panose="020B0604020202020204" pitchFamily="34" charset="0"/>
                <a:cs typeface="Arial" panose="020B0604020202020204" pitchFamily="34" charset="0"/>
              </a:rPr>
            </a:br>
            <a:r>
              <a:rPr lang="en-US">
                <a:solidFill>
                  <a:schemeClr val="bg1">
                    <a:lumMod val="50000"/>
                  </a:schemeClr>
                </a:solidFill>
                <a:latin typeface="Arial" panose="020B0604020202020204" pitchFamily="34" charset="0"/>
                <a:cs typeface="Arial" panose="020B0604020202020204" pitchFamily="34" charset="0"/>
              </a:rPr>
              <a:t>y compruebe que </a:t>
            </a:r>
            <a:r>
              <a:rPr lang="en-US" b="1" i="1">
                <a:solidFill>
                  <a:schemeClr val="bg1">
                    <a:lumMod val="50000"/>
                  </a:schemeClr>
                </a:solidFill>
                <a:latin typeface="Arial" panose="020B0604020202020204" pitchFamily="34" charset="0"/>
                <a:cs typeface="Arial" panose="020B0604020202020204" pitchFamily="34" charset="0"/>
              </a:rPr>
              <a:t>la opción de incidencia </a:t>
            </a:r>
            <a:r>
              <a:rPr lang="en-US">
                <a:solidFill>
                  <a:schemeClr val="bg1">
                    <a:lumMod val="50000"/>
                  </a:schemeClr>
                </a:solidFill>
                <a:latin typeface="Arial" panose="020B0604020202020204" pitchFamily="34" charset="0"/>
                <a:cs typeface="Arial" panose="020B0604020202020204" pitchFamily="34" charset="0"/>
              </a:rPr>
              <a:t>está ajustada en CSAVR.</a:t>
            </a:r>
          </a:p>
          <a:p>
            <a:pPr marL="457200" indent="-457200">
              <a:buFont typeface="+mj-lt"/>
              <a:buAutoNum type="arabicPeriod"/>
            </a:pPr>
            <a:r>
              <a:rPr lang="en-US">
                <a:solidFill>
                  <a:schemeClr val="bg1">
                    <a:lumMod val="50000"/>
                  </a:schemeClr>
                </a:solidFill>
                <a:latin typeface="Arial" panose="020B0604020202020204" pitchFamily="34" charset="0"/>
                <a:cs typeface="Arial" panose="020B0604020202020204" pitchFamily="34" charset="0"/>
              </a:rPr>
              <a:t>Actualice los datos: </a:t>
            </a:r>
          </a:p>
          <a:p>
            <a:pPr lvl="1"/>
            <a:r>
              <a:rPr lang="en-US">
                <a:solidFill>
                  <a:schemeClr val="bg1">
                    <a:lumMod val="50000"/>
                  </a:schemeClr>
                </a:solidFill>
                <a:latin typeface="Arial" panose="020B0604020202020204" pitchFamily="34" charset="0"/>
                <a:cs typeface="Arial" panose="020B0604020202020204" pitchFamily="34" charset="0"/>
              </a:rPr>
              <a:t>Nuevos diagnósticos de casos de VIH</a:t>
            </a:r>
          </a:p>
          <a:p>
            <a:pPr lvl="1"/>
            <a:r>
              <a:rPr lang="en-US">
                <a:solidFill>
                  <a:schemeClr val="bg1">
                    <a:lumMod val="50000"/>
                  </a:schemeClr>
                </a:solidFill>
                <a:latin typeface="Arial" panose="020B0604020202020204" pitchFamily="34" charset="0"/>
                <a:cs typeface="Arial" panose="020B0604020202020204" pitchFamily="34" charset="0"/>
              </a:rPr>
              <a:t>Muertes por sida del Registro Civil</a:t>
            </a:r>
          </a:p>
          <a:p>
            <a:pPr lvl="1"/>
            <a:r>
              <a:rPr lang="en-US">
                <a:solidFill>
                  <a:schemeClr val="bg1">
                    <a:lumMod val="50000"/>
                  </a:schemeClr>
                </a:solidFill>
                <a:latin typeface="Arial" panose="020B0604020202020204" pitchFamily="34" charset="0"/>
                <a:cs typeface="Arial" panose="020B0604020202020204" pitchFamily="34" charset="0"/>
              </a:rPr>
              <a:t>Opcionalmente, recuento de CD4 en el momento del diagnóstico inicial</a:t>
            </a:r>
          </a:p>
          <a:p>
            <a:pPr marL="457200" indent="-457200">
              <a:buFont typeface="+mj-lt"/>
              <a:buAutoNum type="arabicPeriod"/>
            </a:pPr>
            <a:r>
              <a:rPr lang="en-US">
                <a:solidFill>
                  <a:schemeClr val="tx1"/>
                </a:solidFill>
                <a:latin typeface="Arial" panose="020B0604020202020204" pitchFamily="34" charset="0"/>
                <a:cs typeface="Arial" panose="020B0604020202020204" pitchFamily="34" charset="0"/>
              </a:rPr>
              <a:t>En ‘</a:t>
            </a:r>
            <a:r>
              <a:rPr lang="en-US" b="1" err="1">
                <a:solidFill>
                  <a:schemeClr val="tx1"/>
                </a:solidFill>
                <a:latin typeface="Arial" panose="020B0604020202020204" pitchFamily="34" charset="0"/>
                <a:cs typeface="Arial" panose="020B0604020202020204" pitchFamily="34" charset="0"/>
              </a:rPr>
              <a:t>Ajuste</a:t>
            </a:r>
            <a:r>
              <a:rPr lang="en-US" b="1">
                <a:solidFill>
                  <a:schemeClr val="tx1"/>
                </a:solidFill>
                <a:latin typeface="Arial" panose="020B0604020202020204" pitchFamily="34" charset="0"/>
                <a:cs typeface="Arial" panose="020B0604020202020204" pitchFamily="34" charset="0"/>
              </a:rPr>
              <a:t> de </a:t>
            </a:r>
            <a:r>
              <a:rPr lang="en-US" b="1" err="1">
                <a:solidFill>
                  <a:schemeClr val="tx1"/>
                </a:solidFill>
                <a:latin typeface="Arial" panose="020B0604020202020204" pitchFamily="34" charset="0"/>
                <a:cs typeface="Arial" panose="020B0604020202020204" pitchFamily="34" charset="0"/>
              </a:rPr>
              <a:t>modelos</a:t>
            </a:r>
            <a:r>
              <a:rPr lang="en-US" b="1">
                <a:solidFill>
                  <a:schemeClr val="tx1"/>
                </a:solidFill>
                <a:latin typeface="Arial" panose="020B0604020202020204" pitchFamily="34" charset="0"/>
                <a:cs typeface="Arial" panose="020B0604020202020204" pitchFamily="34" charset="0"/>
              </a:rPr>
              <a:t>’</a:t>
            </a:r>
            <a:r>
              <a:rPr lang="en-US">
                <a:solidFill>
                  <a:schemeClr val="tx1"/>
                </a:solidFill>
                <a:latin typeface="Arial" panose="020B0604020202020204" pitchFamily="34" charset="0"/>
                <a:cs typeface="Arial" panose="020B0604020202020204" pitchFamily="34" charset="0"/>
              </a:rPr>
              <a:t>, </a:t>
            </a:r>
            <a:r>
              <a:rPr lang="en-US" err="1">
                <a:solidFill>
                  <a:schemeClr val="tx1"/>
                </a:solidFill>
                <a:latin typeface="Arial" panose="020B0604020202020204" pitchFamily="34" charset="0"/>
                <a:cs typeface="Arial" panose="020B0604020202020204" pitchFamily="34" charset="0"/>
              </a:rPr>
              <a:t>ajuste</a:t>
            </a:r>
            <a:r>
              <a:rPr lang="en-US">
                <a:solidFill>
                  <a:schemeClr val="tx1"/>
                </a:solidFill>
                <a:latin typeface="Arial" panose="020B0604020202020204" pitchFamily="34" charset="0"/>
                <a:cs typeface="Arial" panose="020B0604020202020204" pitchFamily="34" charset="0"/>
              </a:rPr>
              <a:t> </a:t>
            </a:r>
            <a:r>
              <a:rPr lang="en-US" b="1">
                <a:solidFill>
                  <a:schemeClr val="tx1"/>
                </a:solidFill>
                <a:latin typeface="Arial" panose="020B0604020202020204" pitchFamily="34" charset="0"/>
                <a:cs typeface="Arial" panose="020B0604020202020204" pitchFamily="34" charset="0"/>
              </a:rPr>
              <a:t>entre 1-6 modelos estadísticos </a:t>
            </a:r>
            <a:br>
              <a:rPr lang="en-US" b="1">
                <a:solidFill>
                  <a:schemeClr val="tx1"/>
                </a:solidFill>
                <a:latin typeface="Arial" panose="020B0604020202020204" pitchFamily="34" charset="0"/>
                <a:cs typeface="Arial" panose="020B0604020202020204" pitchFamily="34" charset="0"/>
              </a:rPr>
            </a:br>
            <a:r>
              <a:rPr lang="en-US">
                <a:solidFill>
                  <a:schemeClr val="tx1"/>
                </a:solidFill>
                <a:latin typeface="Arial" panose="020B0604020202020204" pitchFamily="34" charset="0"/>
                <a:cs typeface="Arial" panose="020B0604020202020204" pitchFamily="34" charset="0"/>
              </a:rPr>
              <a:t>- incluyendo las tasas de incidencia por sexo y edad</a:t>
            </a:r>
            <a:br>
              <a:rPr lang="en-US">
                <a:solidFill>
                  <a:schemeClr val="tx1"/>
                </a:solidFill>
                <a:latin typeface="Arial" panose="020B0604020202020204" pitchFamily="34" charset="0"/>
                <a:cs typeface="Arial" panose="020B0604020202020204" pitchFamily="34" charset="0"/>
              </a:rPr>
            </a:br>
            <a:r>
              <a:rPr lang="en-US">
                <a:solidFill>
                  <a:schemeClr val="tx1"/>
                </a:solidFill>
                <a:latin typeface="Arial" panose="020B0604020202020204" pitchFamily="34" charset="0"/>
                <a:cs typeface="Arial" panose="020B0604020202020204" pitchFamily="34" charset="0"/>
              </a:rPr>
              <a:t>si los datos de casos y/o muertes </a:t>
            </a:r>
            <a:r>
              <a:rPr lang="en-US" err="1">
                <a:solidFill>
                  <a:schemeClr val="tx1"/>
                </a:solidFill>
                <a:latin typeface="Arial" panose="020B0604020202020204" pitchFamily="34" charset="0"/>
                <a:cs typeface="Arial" panose="020B0604020202020204" pitchFamily="34" charset="0"/>
              </a:rPr>
              <a:t>por</a:t>
            </a:r>
            <a:r>
              <a:rPr lang="en-US">
                <a:solidFill>
                  <a:schemeClr val="tx1"/>
                </a:solidFill>
                <a:latin typeface="Arial" panose="020B0604020202020204" pitchFamily="34" charset="0"/>
                <a:cs typeface="Arial" panose="020B0604020202020204" pitchFamily="34" charset="0"/>
              </a:rPr>
              <a:t> </a:t>
            </a:r>
            <a:r>
              <a:rPr lang="en-US" err="1">
                <a:solidFill>
                  <a:schemeClr val="tx1"/>
                </a:solidFill>
                <a:latin typeface="Arial" panose="020B0604020202020204" pitchFamily="34" charset="0"/>
                <a:cs typeface="Arial" panose="020B0604020202020204" pitchFamily="34" charset="0"/>
              </a:rPr>
              <a:t>Sida</a:t>
            </a:r>
            <a:r>
              <a:rPr lang="en-US">
                <a:solidFill>
                  <a:schemeClr val="tx1"/>
                </a:solidFill>
                <a:latin typeface="Arial" panose="020B0604020202020204" pitchFamily="34" charset="0"/>
                <a:cs typeface="Arial" panose="020B0604020202020204" pitchFamily="34" charset="0"/>
              </a:rPr>
              <a:t> tienen este desglose.</a:t>
            </a:r>
          </a:p>
          <a:p>
            <a:pPr marL="457200" indent="-457200">
              <a:buFont typeface="+mj-lt"/>
              <a:buAutoNum type="arabicPeriod"/>
            </a:pPr>
            <a:r>
              <a:rPr lang="en-US">
                <a:solidFill>
                  <a:schemeClr val="tx1"/>
                </a:solidFill>
                <a:latin typeface="Arial" panose="020B0604020202020204" pitchFamily="34" charset="0"/>
                <a:cs typeface="Arial" panose="020B0604020202020204" pitchFamily="34" charset="0"/>
              </a:rPr>
              <a:t>Seleccione el </a:t>
            </a:r>
            <a:r>
              <a:rPr lang="en-US" b="1">
                <a:solidFill>
                  <a:schemeClr val="tx1"/>
                </a:solidFill>
                <a:latin typeface="Arial" panose="020B0604020202020204" pitchFamily="34" charset="0"/>
                <a:cs typeface="Arial" panose="020B0604020202020204" pitchFamily="34" charset="0"/>
              </a:rPr>
              <a:t>modelo que mejor se ajuste</a:t>
            </a:r>
            <a:r>
              <a:rPr lang="en-US">
                <a:solidFill>
                  <a:schemeClr val="tx1"/>
                </a:solidFill>
                <a:latin typeface="Arial" panose="020B0604020202020204" pitchFamily="34" charset="0"/>
                <a:cs typeface="Arial" panose="020B0604020202020204" pitchFamily="34" charset="0"/>
              </a:rPr>
              <a:t>, vuelva a AIM </a:t>
            </a:r>
            <a:br>
              <a:rPr lang="en-US">
                <a:solidFill>
                  <a:schemeClr val="tx1"/>
                </a:solidFill>
                <a:latin typeface="Arial" panose="020B0604020202020204" pitchFamily="34" charset="0"/>
                <a:cs typeface="Arial" panose="020B0604020202020204" pitchFamily="34" charset="0"/>
              </a:rPr>
            </a:br>
            <a:r>
              <a:rPr lang="en-US">
                <a:solidFill>
                  <a:schemeClr val="tx1"/>
                </a:solidFill>
                <a:latin typeface="Arial" panose="020B0604020202020204" pitchFamily="34" charset="0"/>
                <a:cs typeface="Arial" panose="020B0604020202020204" pitchFamily="34" charset="0"/>
              </a:rPr>
              <a:t>y guarde el archivo.</a:t>
            </a:r>
            <a:br>
              <a:rPr lang="en-US">
                <a:solidFill>
                  <a:schemeClr val="tx1"/>
                </a:solidFill>
                <a:latin typeface="Arial" panose="020B0604020202020204" pitchFamily="34" charset="0"/>
                <a:cs typeface="Arial" panose="020B0604020202020204" pitchFamily="34" charset="0"/>
              </a:rPr>
            </a:br>
            <a:endParaRPr lang="en-US">
              <a:solidFill>
                <a:schemeClr val="tx1"/>
              </a:solidFill>
              <a:latin typeface="Arial" panose="020B0604020202020204" pitchFamily="34" charset="0"/>
              <a:cs typeface="Arial" panose="020B0604020202020204" pitchFamily="34" charset="0"/>
            </a:endParaRPr>
          </a:p>
          <a:p>
            <a:pPr marL="457200" indent="-457200">
              <a:buFont typeface="+mj-lt"/>
              <a:buAutoNum type="arabicPeriod"/>
            </a:pPr>
            <a:r>
              <a:rPr lang="en-US">
                <a:solidFill>
                  <a:schemeClr val="tx1"/>
                </a:solidFill>
                <a:latin typeface="Arial" panose="020B0604020202020204" pitchFamily="34" charset="0"/>
                <a:cs typeface="Arial" panose="020B0604020202020204" pitchFamily="34" charset="0"/>
              </a:rPr>
              <a:t>Si el CSAVR </a:t>
            </a:r>
            <a:r>
              <a:rPr lang="en-US" err="1">
                <a:solidFill>
                  <a:schemeClr val="tx1"/>
                </a:solidFill>
                <a:latin typeface="Arial" panose="020B0604020202020204" pitchFamily="34" charset="0"/>
                <a:cs typeface="Arial" panose="020B0604020202020204" pitchFamily="34" charset="0"/>
              </a:rPr>
              <a:t>ajustó</a:t>
            </a:r>
            <a:r>
              <a:rPr lang="en-US">
                <a:solidFill>
                  <a:schemeClr val="tx1"/>
                </a:solidFill>
                <a:latin typeface="Arial" panose="020B0604020202020204" pitchFamily="34" charset="0"/>
                <a:cs typeface="Arial" panose="020B0604020202020204" pitchFamily="34" charset="0"/>
              </a:rPr>
              <a:t> las </a:t>
            </a:r>
            <a:r>
              <a:rPr lang="en-US" err="1">
                <a:solidFill>
                  <a:schemeClr val="tx1"/>
                </a:solidFill>
                <a:latin typeface="Arial" panose="020B0604020202020204" pitchFamily="34" charset="0"/>
                <a:cs typeface="Arial" panose="020B0604020202020204" pitchFamily="34" charset="0"/>
              </a:rPr>
              <a:t>raciones</a:t>
            </a:r>
            <a:r>
              <a:rPr lang="en-US">
                <a:solidFill>
                  <a:schemeClr val="tx1"/>
                </a:solidFill>
                <a:latin typeface="Arial" panose="020B0604020202020204" pitchFamily="34" charset="0"/>
                <a:cs typeface="Arial" panose="020B0604020202020204" pitchFamily="34" charset="0"/>
              </a:rPr>
              <a:t> de tasas de incidencia por sexo y/o edad a los diagnósticos desagregados por sexo/edad y/o a los datos de defunciones por SIDA, </a:t>
            </a:r>
            <a:r>
              <a:rPr lang="en-US" err="1">
                <a:solidFill>
                  <a:schemeClr val="tx1"/>
                </a:solidFill>
                <a:latin typeface="Arial" panose="020B0604020202020204" pitchFamily="34" charset="0"/>
                <a:cs typeface="Arial" panose="020B0604020202020204" pitchFamily="34" charset="0"/>
              </a:rPr>
              <a:t>adopte</a:t>
            </a:r>
            <a:r>
              <a:rPr lang="en-US">
                <a:solidFill>
                  <a:schemeClr val="tx1"/>
                </a:solidFill>
                <a:latin typeface="Arial" panose="020B0604020202020204" pitchFamily="34" charset="0"/>
                <a:cs typeface="Arial" panose="020B0604020202020204" pitchFamily="34" charset="0"/>
              </a:rPr>
              <a:t> </a:t>
            </a:r>
            <a:r>
              <a:rPr lang="en-US" err="1">
                <a:solidFill>
                  <a:schemeClr val="tx1"/>
                </a:solidFill>
                <a:latin typeface="Arial" panose="020B0604020202020204" pitchFamily="34" charset="0"/>
                <a:cs typeface="Arial" panose="020B0604020202020204" pitchFamily="34" charset="0"/>
              </a:rPr>
              <a:t>el</a:t>
            </a:r>
            <a:r>
              <a:rPr lang="en-US">
                <a:solidFill>
                  <a:schemeClr val="tx1"/>
                </a:solidFill>
                <a:latin typeface="Arial" panose="020B0604020202020204" pitchFamily="34" charset="0"/>
                <a:cs typeface="Arial" panose="020B0604020202020204" pitchFamily="34" charset="0"/>
              </a:rPr>
              <a:t> </a:t>
            </a:r>
            <a:r>
              <a:rPr lang="en-US" b="1">
                <a:solidFill>
                  <a:schemeClr val="tx1"/>
                </a:solidFill>
                <a:latin typeface="Arial" panose="020B0604020202020204" pitchFamily="34" charset="0"/>
                <a:cs typeface="Arial" panose="020B0604020202020204" pitchFamily="34" charset="0"/>
              </a:rPr>
              <a:t>'</a:t>
            </a:r>
            <a:r>
              <a:rPr lang="en-US" b="1" err="1">
                <a:solidFill>
                  <a:schemeClr val="tx1"/>
                </a:solidFill>
                <a:latin typeface="Arial" panose="020B0604020202020204" pitchFamily="34" charset="0"/>
                <a:cs typeface="Arial" panose="020B0604020202020204" pitchFamily="34" charset="0"/>
              </a:rPr>
              <a:t>Patrón</a:t>
            </a:r>
            <a:r>
              <a:rPr lang="en-US" b="1">
                <a:solidFill>
                  <a:schemeClr val="tx1"/>
                </a:solidFill>
                <a:latin typeface="Arial" panose="020B0604020202020204" pitchFamily="34" charset="0"/>
                <a:cs typeface="Arial" panose="020B0604020202020204" pitchFamily="34" charset="0"/>
              </a:rPr>
              <a:t> de CSAVR’ </a:t>
            </a:r>
            <a:r>
              <a:rPr lang="en-US">
                <a:solidFill>
                  <a:schemeClr val="tx1"/>
                </a:solidFill>
                <a:latin typeface="Arial" panose="020B0604020202020204" pitchFamily="34" charset="0"/>
                <a:cs typeface="Arial" panose="020B0604020202020204" pitchFamily="34" charset="0"/>
              </a:rPr>
              <a:t>en la </a:t>
            </a:r>
            <a:r>
              <a:rPr lang="en-US" err="1">
                <a:solidFill>
                  <a:schemeClr val="tx1"/>
                </a:solidFill>
                <a:latin typeface="Arial" panose="020B0604020202020204" pitchFamily="34" charset="0"/>
                <a:cs typeface="Arial" panose="020B0604020202020204" pitchFamily="34" charset="0"/>
              </a:rPr>
              <a:t>incidencia</a:t>
            </a:r>
            <a:r>
              <a:rPr lang="en-US">
                <a:solidFill>
                  <a:schemeClr val="tx1"/>
                </a:solidFill>
                <a:latin typeface="Arial" panose="020B0604020202020204" pitchFamily="34" charset="0"/>
                <a:cs typeface="Arial" panose="020B0604020202020204" pitchFamily="34" charset="0"/>
              </a:rPr>
              <a:t> </a:t>
            </a:r>
            <a:r>
              <a:rPr lang="en-US" err="1">
                <a:solidFill>
                  <a:schemeClr val="tx1"/>
                </a:solidFill>
                <a:latin typeface="Arial" panose="020B0604020202020204" pitchFamily="34" charset="0"/>
                <a:cs typeface="Arial" panose="020B0604020202020204" pitchFamily="34" charset="0"/>
              </a:rPr>
              <a:t>por</a:t>
            </a:r>
            <a:r>
              <a:rPr lang="en-US">
                <a:solidFill>
                  <a:schemeClr val="tx1"/>
                </a:solidFill>
                <a:latin typeface="Arial" panose="020B0604020202020204" pitchFamily="34" charset="0"/>
                <a:cs typeface="Arial" panose="020B0604020202020204" pitchFamily="34" charset="0"/>
              </a:rPr>
              <a:t> </a:t>
            </a:r>
            <a:r>
              <a:rPr lang="en-US" err="1">
                <a:solidFill>
                  <a:schemeClr val="tx1"/>
                </a:solidFill>
                <a:latin typeface="Arial" panose="020B0604020202020204" pitchFamily="34" charset="0"/>
                <a:cs typeface="Arial" panose="020B0604020202020204" pitchFamily="34" charset="0"/>
              </a:rPr>
              <a:t>grupo</a:t>
            </a:r>
            <a:r>
              <a:rPr lang="en-US">
                <a:solidFill>
                  <a:schemeClr val="tx1"/>
                </a:solidFill>
                <a:latin typeface="Arial" panose="020B0604020202020204" pitchFamily="34" charset="0"/>
                <a:cs typeface="Arial" panose="020B0604020202020204" pitchFamily="34" charset="0"/>
              </a:rPr>
              <a:t> de </a:t>
            </a:r>
            <a:r>
              <a:rPr lang="en-US" err="1">
                <a:solidFill>
                  <a:schemeClr val="tx1"/>
                </a:solidFill>
                <a:latin typeface="Arial" panose="020B0604020202020204" pitchFamily="34" charset="0"/>
                <a:cs typeface="Arial" panose="020B0604020202020204" pitchFamily="34" charset="0"/>
              </a:rPr>
              <a:t>sexo</a:t>
            </a:r>
            <a:r>
              <a:rPr lang="en-US">
                <a:solidFill>
                  <a:schemeClr val="tx1"/>
                </a:solidFill>
                <a:latin typeface="Arial" panose="020B0604020202020204" pitchFamily="34" charset="0"/>
                <a:cs typeface="Arial" panose="020B0604020202020204" pitchFamily="34" charset="0"/>
              </a:rPr>
              <a:t>/</a:t>
            </a:r>
            <a:r>
              <a:rPr lang="en-US" err="1">
                <a:solidFill>
                  <a:schemeClr val="tx1"/>
                </a:solidFill>
                <a:latin typeface="Arial" panose="020B0604020202020204" pitchFamily="34" charset="0"/>
                <a:cs typeface="Arial" panose="020B0604020202020204" pitchFamily="34" charset="0"/>
              </a:rPr>
              <a:t>edad</a:t>
            </a:r>
            <a:r>
              <a:rPr lang="en-US">
                <a:solidFill>
                  <a:schemeClr val="tx1"/>
                </a:solidFill>
                <a:latin typeface="Arial" panose="020B0604020202020204" pitchFamily="34" charset="0"/>
                <a:cs typeface="Arial" panose="020B0604020202020204" pitchFamily="34" charset="0"/>
              </a:rPr>
              <a:t> también en </a:t>
            </a:r>
            <a:r>
              <a:rPr lang="en-US" b="1">
                <a:solidFill>
                  <a:schemeClr val="tx1"/>
                </a:solidFill>
                <a:latin typeface="Arial" panose="020B0604020202020204" pitchFamily="34" charset="0"/>
                <a:cs typeface="Arial" panose="020B0604020202020204" pitchFamily="34" charset="0"/>
              </a:rPr>
              <a:t>AIM.</a:t>
            </a:r>
          </a:p>
          <a:p>
            <a:pPr marL="457200" indent="-457200">
              <a:buFont typeface="+mj-lt"/>
              <a:buAutoNum type="arabicPeriod"/>
            </a:pPr>
            <a:r>
              <a:rPr lang="en-US">
                <a:solidFill>
                  <a:schemeClr val="bg1">
                    <a:lumMod val="50000"/>
                  </a:schemeClr>
                </a:solidFill>
                <a:latin typeface="Arial" panose="020B0604020202020204" pitchFamily="34" charset="0"/>
                <a:cs typeface="Arial" panose="020B0604020202020204" pitchFamily="34" charset="0"/>
              </a:rPr>
              <a:t>En </a:t>
            </a:r>
            <a:r>
              <a:rPr lang="en-US" b="1">
                <a:solidFill>
                  <a:schemeClr val="bg1">
                    <a:lumMod val="50000"/>
                  </a:schemeClr>
                </a:solidFill>
                <a:latin typeface="Arial" panose="020B0604020202020204" pitchFamily="34" charset="0"/>
                <a:cs typeface="Arial" panose="020B0604020202020204" pitchFamily="34" charset="0"/>
              </a:rPr>
              <a:t>Estadísticas del programa &gt; Conocimiento del estado, </a:t>
            </a:r>
            <a:br>
              <a:rPr lang="en-US" b="1">
                <a:solidFill>
                  <a:schemeClr val="bg1">
                    <a:lumMod val="50000"/>
                  </a:schemeClr>
                </a:solidFill>
                <a:latin typeface="Arial" panose="020B0604020202020204" pitchFamily="34" charset="0"/>
                <a:cs typeface="Arial" panose="020B0604020202020204" pitchFamily="34" charset="0"/>
              </a:rPr>
            </a:br>
            <a:r>
              <a:rPr lang="en-US" b="1" err="1">
                <a:solidFill>
                  <a:schemeClr val="bg1">
                    <a:lumMod val="50000"/>
                  </a:schemeClr>
                </a:solidFill>
                <a:latin typeface="Arial" panose="020B0604020202020204" pitchFamily="34" charset="0"/>
                <a:cs typeface="Arial" panose="020B0604020202020204" pitchFamily="34" charset="0"/>
              </a:rPr>
              <a:t>cargue</a:t>
            </a:r>
            <a:r>
              <a:rPr lang="en-US" b="1">
                <a:solidFill>
                  <a:schemeClr val="bg1">
                    <a:lumMod val="50000"/>
                  </a:schemeClr>
                </a:solidFill>
                <a:latin typeface="Arial" panose="020B0604020202020204" pitchFamily="34" charset="0"/>
                <a:cs typeface="Arial" panose="020B0604020202020204" pitchFamily="34" charset="0"/>
              </a:rPr>
              <a:t> los números estimados </a:t>
            </a:r>
            <a:r>
              <a:rPr lang="en-US" b="1" err="1">
                <a:solidFill>
                  <a:schemeClr val="bg1">
                    <a:lumMod val="50000"/>
                  </a:schemeClr>
                </a:solidFill>
                <a:latin typeface="Arial" panose="020B0604020202020204" pitchFamily="34" charset="0"/>
                <a:cs typeface="Arial" panose="020B0604020202020204" pitchFamily="34" charset="0"/>
              </a:rPr>
              <a:t>por</a:t>
            </a:r>
            <a:r>
              <a:rPr lang="en-US" b="1">
                <a:solidFill>
                  <a:schemeClr val="bg1">
                    <a:lumMod val="50000"/>
                  </a:schemeClr>
                </a:solidFill>
                <a:latin typeface="Arial" panose="020B0604020202020204" pitchFamily="34" charset="0"/>
                <a:cs typeface="Arial" panose="020B0604020202020204" pitchFamily="34" charset="0"/>
              </a:rPr>
              <a:t> CSAVR </a:t>
            </a:r>
            <a:r>
              <a:rPr lang="en-US" i="1">
                <a:solidFill>
                  <a:schemeClr val="bg1">
                    <a:lumMod val="50000"/>
                  </a:schemeClr>
                </a:solidFill>
                <a:latin typeface="Arial" panose="020B0604020202020204" pitchFamily="34" charset="0"/>
                <a:cs typeface="Arial" panose="020B0604020202020204" pitchFamily="34" charset="0"/>
              </a:rPr>
              <a:t>- a menos que </a:t>
            </a:r>
            <a:r>
              <a:rPr lang="en-US">
                <a:solidFill>
                  <a:schemeClr val="bg1">
                    <a:lumMod val="50000"/>
                  </a:schemeClr>
                </a:solidFill>
                <a:latin typeface="Arial" panose="020B0604020202020204" pitchFamily="34" charset="0"/>
                <a:cs typeface="Arial" panose="020B0604020202020204" pitchFamily="34" charset="0"/>
              </a:rPr>
              <a:t>disponga de números fiables de Conocimiento del Estado </a:t>
            </a:r>
            <a:r>
              <a:rPr lang="en-US" err="1">
                <a:solidFill>
                  <a:schemeClr val="bg1">
                    <a:lumMod val="50000"/>
                  </a:schemeClr>
                </a:solidFill>
                <a:latin typeface="Arial" panose="020B0604020202020204" pitchFamily="34" charset="0"/>
                <a:cs typeface="Arial" panose="020B0604020202020204" pitchFamily="34" charset="0"/>
              </a:rPr>
              <a:t>directamente</a:t>
            </a:r>
            <a:r>
              <a:rPr lang="en-US">
                <a:solidFill>
                  <a:schemeClr val="bg1">
                    <a:lumMod val="50000"/>
                  </a:schemeClr>
                </a:solidFill>
                <a:latin typeface="Arial" panose="020B0604020202020204" pitchFamily="34" charset="0"/>
                <a:cs typeface="Arial" panose="020B0604020202020204" pitchFamily="34" charset="0"/>
              </a:rPr>
              <a:t> de los datos del programa, que también sean compatibles con (es </a:t>
            </a:r>
            <a:r>
              <a:rPr lang="en-US" err="1">
                <a:solidFill>
                  <a:schemeClr val="bg1">
                    <a:lumMod val="50000"/>
                  </a:schemeClr>
                </a:solidFill>
                <a:latin typeface="Arial" panose="020B0604020202020204" pitchFamily="34" charset="0"/>
                <a:cs typeface="Arial" panose="020B0604020202020204" pitchFamily="34" charset="0"/>
              </a:rPr>
              <a:t>decir</a:t>
            </a:r>
            <a:r>
              <a:rPr lang="en-US">
                <a:solidFill>
                  <a:schemeClr val="bg1">
                    <a:lumMod val="50000"/>
                  </a:schemeClr>
                </a:solidFill>
                <a:latin typeface="Arial" panose="020B0604020202020204" pitchFamily="34" charset="0"/>
                <a:cs typeface="Arial" panose="020B0604020202020204" pitchFamily="34" charset="0"/>
              </a:rPr>
              <a:t>, se encuentren entre) las PVVIH estimadas por el CSAVR y las </a:t>
            </a:r>
            <a:r>
              <a:rPr lang="en-US" err="1">
                <a:solidFill>
                  <a:schemeClr val="bg1">
                    <a:lumMod val="50000"/>
                  </a:schemeClr>
                </a:solidFill>
                <a:latin typeface="Arial" panose="020B0604020202020204" pitchFamily="34" charset="0"/>
                <a:cs typeface="Arial" panose="020B0604020202020204" pitchFamily="34" charset="0"/>
              </a:rPr>
              <a:t>reportadas</a:t>
            </a:r>
            <a:r>
              <a:rPr lang="en-US">
                <a:solidFill>
                  <a:schemeClr val="bg1">
                    <a:lumMod val="50000"/>
                  </a:schemeClr>
                </a:solidFill>
                <a:latin typeface="Arial" panose="020B0604020202020204" pitchFamily="34" charset="0"/>
                <a:cs typeface="Arial" panose="020B0604020202020204" pitchFamily="34" charset="0"/>
              </a:rPr>
              <a:t> con TAR. </a:t>
            </a:r>
          </a:p>
          <a:p>
            <a:pPr marL="0" indent="0">
              <a:buNone/>
            </a:pPr>
            <a:endParaRPr lang="en-US" b="1">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52465313"/>
      </p:ext>
    </p:extLst>
  </p:cSld>
  <p:clrMapOvr>
    <a:masterClrMapping/>
  </p:clrMapOvr>
  <mc:AlternateContent xmlns:mc="http://schemas.openxmlformats.org/markup-compatibility/2006" xmlns:p14="http://schemas.microsoft.com/office/powerpoint/2010/main">
    <mc:Choice Requires="p14">
      <p:transition p14:dur="0" advTm="8255000"/>
    </mc:Choice>
    <mc:Fallback xmlns="">
      <p:transition advTm="8255000"/>
    </mc:Fallback>
  </mc:AlternateContent>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070F46-6077-2385-EF08-0579CF4947DA}"/>
              </a:ext>
            </a:extLst>
          </p:cNvPr>
          <p:cNvSpPr>
            <a:spLocks noGrp="1"/>
          </p:cNvSpPr>
          <p:nvPr>
            <p:ph type="title"/>
          </p:nvPr>
        </p:nvSpPr>
        <p:spPr/>
        <p:txBody>
          <a:bodyPr/>
          <a:lstStyle/>
          <a:p>
            <a:r>
              <a:rPr lang="en-US"/>
              <a:t>Cambios en EPP para 2025</a:t>
            </a:r>
          </a:p>
        </p:txBody>
      </p:sp>
      <p:sp>
        <p:nvSpPr>
          <p:cNvPr id="3" name="Content Placeholder 2">
            <a:extLst>
              <a:ext uri="{FF2B5EF4-FFF2-40B4-BE49-F238E27FC236}">
                <a16:creationId xmlns:a16="http://schemas.microsoft.com/office/drawing/2014/main" id="{0195CB64-34D2-0BB2-80E2-D254C2AA9EAE}"/>
              </a:ext>
            </a:extLst>
          </p:cNvPr>
          <p:cNvSpPr>
            <a:spLocks noGrp="1"/>
          </p:cNvSpPr>
          <p:nvPr>
            <p:ph idx="1"/>
          </p:nvPr>
        </p:nvSpPr>
        <p:spPr>
          <a:xfrm>
            <a:off x="3465039" y="1105966"/>
            <a:ext cx="4941542" cy="3597332"/>
          </a:xfrm>
        </p:spPr>
        <p:txBody>
          <a:bodyPr>
            <a:normAutofit lnSpcReduction="10000"/>
          </a:bodyPr>
          <a:lstStyle/>
          <a:p>
            <a:r>
              <a:rPr lang="en-US" err="1">
                <a:solidFill>
                  <a:schemeClr val="tx1"/>
                </a:solidFill>
              </a:rPr>
              <a:t>Exceso</a:t>
            </a:r>
            <a:r>
              <a:rPr lang="en-US">
                <a:solidFill>
                  <a:schemeClr val="tx1"/>
                </a:solidFill>
              </a:rPr>
              <a:t> de </a:t>
            </a:r>
            <a:r>
              <a:rPr lang="en-US" err="1">
                <a:solidFill>
                  <a:schemeClr val="tx1"/>
                </a:solidFill>
              </a:rPr>
              <a:t>mortalidad</a:t>
            </a:r>
            <a:r>
              <a:rPr lang="en-US">
                <a:solidFill>
                  <a:schemeClr val="tx1"/>
                </a:solidFill>
              </a:rPr>
              <a:t> en PVVIH no relacionado con </a:t>
            </a:r>
            <a:r>
              <a:rPr lang="en-US" err="1">
                <a:solidFill>
                  <a:schemeClr val="tx1"/>
                </a:solidFill>
              </a:rPr>
              <a:t>el</a:t>
            </a:r>
            <a:r>
              <a:rPr lang="en-US">
                <a:solidFill>
                  <a:schemeClr val="tx1"/>
                </a:solidFill>
              </a:rPr>
              <a:t> SIDA, </a:t>
            </a:r>
            <a:r>
              <a:rPr lang="en-US" err="1">
                <a:solidFill>
                  <a:schemeClr val="tx1"/>
                </a:solidFill>
              </a:rPr>
              <a:t>añadido</a:t>
            </a:r>
            <a:r>
              <a:rPr lang="en-US">
                <a:solidFill>
                  <a:schemeClr val="tx1"/>
                </a:solidFill>
              </a:rPr>
              <a:t> en Spectrum</a:t>
            </a:r>
          </a:p>
          <a:p>
            <a:pPr lvl="1"/>
            <a:r>
              <a:rPr lang="en-US">
                <a:solidFill>
                  <a:schemeClr val="tx1"/>
                </a:solidFill>
              </a:rPr>
              <a:t>Con </a:t>
            </a:r>
            <a:r>
              <a:rPr lang="en-US" err="1">
                <a:solidFill>
                  <a:schemeClr val="tx1"/>
                </a:solidFill>
              </a:rPr>
              <a:t>tazas</a:t>
            </a:r>
            <a:r>
              <a:rPr lang="en-US">
                <a:solidFill>
                  <a:schemeClr val="tx1"/>
                </a:solidFill>
              </a:rPr>
              <a:t> de </a:t>
            </a:r>
            <a:r>
              <a:rPr lang="en-US" err="1">
                <a:solidFill>
                  <a:schemeClr val="tx1"/>
                </a:solidFill>
              </a:rPr>
              <a:t>mortalidad</a:t>
            </a:r>
            <a:r>
              <a:rPr lang="en-US">
                <a:solidFill>
                  <a:schemeClr val="tx1"/>
                </a:solidFill>
              </a:rPr>
              <a:t> (</a:t>
            </a:r>
            <a:r>
              <a:rPr lang="en-US" err="1">
                <a:solidFill>
                  <a:schemeClr val="tx1"/>
                </a:solidFill>
              </a:rPr>
              <a:t>sida</a:t>
            </a:r>
            <a:r>
              <a:rPr lang="en-US">
                <a:solidFill>
                  <a:schemeClr val="tx1"/>
                </a:solidFill>
              </a:rPr>
              <a:t> vs. </a:t>
            </a:r>
            <a:r>
              <a:rPr lang="en-US" err="1">
                <a:solidFill>
                  <a:schemeClr val="tx1"/>
                </a:solidFill>
              </a:rPr>
              <a:t>otro</a:t>
            </a:r>
            <a:r>
              <a:rPr lang="en-US">
                <a:solidFill>
                  <a:schemeClr val="tx1"/>
                </a:solidFill>
              </a:rPr>
              <a:t> </a:t>
            </a:r>
            <a:r>
              <a:rPr lang="en-US" err="1">
                <a:solidFill>
                  <a:schemeClr val="tx1"/>
                </a:solidFill>
              </a:rPr>
              <a:t>exceso</a:t>
            </a:r>
            <a:r>
              <a:rPr lang="en-US">
                <a:solidFill>
                  <a:schemeClr val="tx1"/>
                </a:solidFill>
              </a:rPr>
              <a:t>) para PVVIH sin y con TAR</a:t>
            </a:r>
          </a:p>
          <a:p>
            <a:r>
              <a:rPr lang="en-US">
                <a:solidFill>
                  <a:schemeClr val="tx1"/>
                </a:solidFill>
              </a:rPr>
              <a:t>Nueva </a:t>
            </a:r>
            <a:r>
              <a:rPr lang="en-US" err="1">
                <a:solidFill>
                  <a:schemeClr val="tx1"/>
                </a:solidFill>
              </a:rPr>
              <a:t>opción</a:t>
            </a:r>
            <a:r>
              <a:rPr lang="en-US">
                <a:solidFill>
                  <a:schemeClr val="tx1"/>
                </a:solidFill>
              </a:rPr>
              <a:t> para ajustar </a:t>
            </a:r>
            <a:r>
              <a:rPr lang="en-US" err="1">
                <a:solidFill>
                  <a:schemeClr val="tx1"/>
                </a:solidFill>
              </a:rPr>
              <a:t>el</a:t>
            </a:r>
            <a:r>
              <a:rPr lang="en-US">
                <a:solidFill>
                  <a:schemeClr val="tx1"/>
                </a:solidFill>
              </a:rPr>
              <a:t> </a:t>
            </a:r>
            <a:r>
              <a:rPr lang="en-US" err="1">
                <a:solidFill>
                  <a:schemeClr val="tx1"/>
                </a:solidFill>
              </a:rPr>
              <a:t>número</a:t>
            </a:r>
            <a:r>
              <a:rPr lang="en-US">
                <a:solidFill>
                  <a:schemeClr val="tx1"/>
                </a:solidFill>
              </a:rPr>
              <a:t> de </a:t>
            </a:r>
            <a:r>
              <a:rPr lang="en-US" err="1">
                <a:solidFill>
                  <a:schemeClr val="tx1"/>
                </a:solidFill>
              </a:rPr>
              <a:t>hilos</a:t>
            </a:r>
            <a:r>
              <a:rPr lang="en-US">
                <a:solidFill>
                  <a:schemeClr val="tx1"/>
                </a:solidFill>
              </a:rPr>
              <a:t> "</a:t>
            </a:r>
            <a:r>
              <a:rPr lang="en-US" err="1">
                <a:solidFill>
                  <a:schemeClr val="tx1"/>
                </a:solidFill>
              </a:rPr>
              <a:t>Utilizar</a:t>
            </a:r>
            <a:r>
              <a:rPr lang="en-US">
                <a:solidFill>
                  <a:schemeClr val="tx1"/>
                </a:solidFill>
              </a:rPr>
              <a:t> </a:t>
            </a:r>
            <a:r>
              <a:rPr lang="en-US" err="1">
                <a:solidFill>
                  <a:schemeClr val="tx1"/>
                </a:solidFill>
              </a:rPr>
              <a:t>el</a:t>
            </a:r>
            <a:r>
              <a:rPr lang="en-US">
                <a:solidFill>
                  <a:schemeClr val="tx1"/>
                </a:solidFill>
              </a:rPr>
              <a:t> </a:t>
            </a:r>
            <a:r>
              <a:rPr lang="en-US" err="1">
                <a:solidFill>
                  <a:schemeClr val="tx1"/>
                </a:solidFill>
              </a:rPr>
              <a:t>número</a:t>
            </a:r>
            <a:r>
              <a:rPr lang="en-US">
                <a:solidFill>
                  <a:schemeClr val="tx1"/>
                </a:solidFill>
              </a:rPr>
              <a:t> de </a:t>
            </a:r>
            <a:r>
              <a:rPr lang="en-US" err="1">
                <a:solidFill>
                  <a:schemeClr val="tx1"/>
                </a:solidFill>
              </a:rPr>
              <a:t>hilos</a:t>
            </a:r>
            <a:r>
              <a:rPr lang="en-US">
                <a:solidFill>
                  <a:schemeClr val="tx1"/>
                </a:solidFill>
              </a:rPr>
              <a:t> </a:t>
            </a:r>
            <a:r>
              <a:rPr lang="en-US" err="1">
                <a:solidFill>
                  <a:schemeClr val="tx1"/>
                </a:solidFill>
              </a:rPr>
              <a:t>óptimo</a:t>
            </a:r>
            <a:r>
              <a:rPr lang="en-US">
                <a:solidFill>
                  <a:schemeClr val="tx1"/>
                </a:solidFill>
              </a:rPr>
              <a:t>"</a:t>
            </a:r>
          </a:p>
          <a:p>
            <a:pPr lvl="1"/>
            <a:r>
              <a:rPr lang="en-US">
                <a:solidFill>
                  <a:schemeClr val="tx1"/>
                </a:solidFill>
              </a:rPr>
              <a:t>Si está marcada, el EPP calcula el mejor número de hilos a utilizar en su máquina</a:t>
            </a:r>
          </a:p>
          <a:p>
            <a:pPr lvl="1"/>
            <a:r>
              <a:rPr lang="en-US">
                <a:solidFill>
                  <a:schemeClr val="tx1"/>
                </a:solidFill>
              </a:rPr>
              <a:t>Debería ajustarse a la velocidad de los ordenadores más modernos</a:t>
            </a:r>
          </a:p>
          <a:p>
            <a:pPr lvl="1"/>
            <a:r>
              <a:rPr lang="en-US">
                <a:solidFill>
                  <a:schemeClr val="tx1"/>
                </a:solidFill>
              </a:rPr>
              <a:t>No altera los resultados</a:t>
            </a:r>
          </a:p>
        </p:txBody>
      </p:sp>
      <p:pic>
        <p:nvPicPr>
          <p:cNvPr id="5" name="Picture 4">
            <a:extLst>
              <a:ext uri="{FF2B5EF4-FFF2-40B4-BE49-F238E27FC236}">
                <a16:creationId xmlns:a16="http://schemas.microsoft.com/office/drawing/2014/main" id="{6B1247D6-7F73-D65B-A6DD-9337AAEC68ED}"/>
              </a:ext>
            </a:extLst>
          </p:cNvPr>
          <p:cNvPicPr>
            <a:picLocks noChangeAspect="1"/>
          </p:cNvPicPr>
          <p:nvPr/>
        </p:nvPicPr>
        <p:blipFill>
          <a:blip r:embed="rId3"/>
          <a:stretch>
            <a:fillRect/>
          </a:stretch>
        </p:blipFill>
        <p:spPr>
          <a:xfrm>
            <a:off x="8406581" y="496203"/>
            <a:ext cx="3414055" cy="5865593"/>
          </a:xfrm>
          <a:prstGeom prst="rect">
            <a:avLst/>
          </a:prstGeom>
        </p:spPr>
      </p:pic>
      <p:pic>
        <p:nvPicPr>
          <p:cNvPr id="8" name="Picture 7">
            <a:extLst>
              <a:ext uri="{FF2B5EF4-FFF2-40B4-BE49-F238E27FC236}">
                <a16:creationId xmlns:a16="http://schemas.microsoft.com/office/drawing/2014/main" id="{3DA0D8A7-9794-3412-773E-F62D9693AF39}"/>
              </a:ext>
            </a:extLst>
          </p:cNvPr>
          <p:cNvPicPr>
            <a:picLocks noChangeAspect="1"/>
          </p:cNvPicPr>
          <p:nvPr/>
        </p:nvPicPr>
        <p:blipFill>
          <a:blip r:embed="rId4"/>
          <a:stretch>
            <a:fillRect/>
          </a:stretch>
        </p:blipFill>
        <p:spPr>
          <a:xfrm>
            <a:off x="3332720" y="5177602"/>
            <a:ext cx="4941542" cy="770111"/>
          </a:xfrm>
          <a:prstGeom prst="rect">
            <a:avLst/>
          </a:prstGeom>
          <a:ln w="38100">
            <a:solidFill>
              <a:srgbClr val="C00000"/>
            </a:solidFill>
          </a:ln>
        </p:spPr>
      </p:pic>
      <p:sp>
        <p:nvSpPr>
          <p:cNvPr id="9" name="Rectangle: Rounded Corners 8">
            <a:extLst>
              <a:ext uri="{FF2B5EF4-FFF2-40B4-BE49-F238E27FC236}">
                <a16:creationId xmlns:a16="http://schemas.microsoft.com/office/drawing/2014/main" id="{8206FFDC-F18C-E1F1-78FE-0DE9A6B9A777}"/>
              </a:ext>
            </a:extLst>
          </p:cNvPr>
          <p:cNvSpPr/>
          <p:nvPr/>
        </p:nvSpPr>
        <p:spPr>
          <a:xfrm>
            <a:off x="8406581" y="4658213"/>
            <a:ext cx="3347882" cy="518471"/>
          </a:xfrm>
          <a:prstGeom prst="round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596908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98E4F9-C5E1-579C-D524-526FFDA1101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F5381A9-B7F5-EA7B-0CD2-C59B2B7026D6}"/>
              </a:ext>
            </a:extLst>
          </p:cNvPr>
          <p:cNvSpPr>
            <a:spLocks noGrp="1"/>
          </p:cNvSpPr>
          <p:nvPr>
            <p:ph type="title" idx="4294967295"/>
          </p:nvPr>
        </p:nvSpPr>
        <p:spPr>
          <a:xfrm>
            <a:off x="0" y="68325"/>
            <a:ext cx="12192000" cy="1023938"/>
          </a:xfrm>
        </p:spPr>
        <p:txBody>
          <a:bodyPr>
            <a:normAutofit/>
          </a:bodyPr>
          <a:lstStyle/>
          <a:p>
            <a:r>
              <a:rPr lang="en-US" b="1" err="1">
                <a:solidFill>
                  <a:srgbClr val="0070C0"/>
                </a:solidFill>
                <a:latin typeface="Arial" panose="020B0604020202020204" pitchFamily="34" charset="0"/>
                <a:ea typeface="+mn-ea"/>
                <a:cs typeface="+mn-cs"/>
              </a:rPr>
              <a:t>Incidencia</a:t>
            </a:r>
            <a:r>
              <a:rPr lang="en-US" b="1">
                <a:solidFill>
                  <a:srgbClr val="0070C0"/>
                </a:solidFill>
                <a:latin typeface="Arial" panose="020B0604020202020204" pitchFamily="34" charset="0"/>
                <a:ea typeface="+mn-ea"/>
                <a:cs typeface="+mn-cs"/>
              </a:rPr>
              <a:t> en CSAVR: </a:t>
            </a:r>
            <a:r>
              <a:rPr lang="en-US" b="1" err="1">
                <a:solidFill>
                  <a:srgbClr val="0070C0"/>
                </a:solidFill>
                <a:latin typeface="Arial" panose="020B0604020202020204" pitchFamily="34" charset="0"/>
                <a:ea typeface="+mn-ea"/>
                <a:cs typeface="+mn-cs"/>
              </a:rPr>
              <a:t>Ajuste</a:t>
            </a:r>
            <a:r>
              <a:rPr lang="en-US" b="1">
                <a:solidFill>
                  <a:srgbClr val="0070C0"/>
                </a:solidFill>
                <a:latin typeface="Arial" panose="020B0604020202020204" pitchFamily="34" charset="0"/>
                <a:ea typeface="+mn-ea"/>
                <a:cs typeface="+mn-cs"/>
              </a:rPr>
              <a:t> del modelo (I)</a:t>
            </a:r>
            <a:endParaRPr lang="en-CH" b="1">
              <a:solidFill>
                <a:srgbClr val="0070C0"/>
              </a:solidFill>
              <a:latin typeface="Arial" panose="020B0604020202020204" pitchFamily="34" charset="0"/>
              <a:ea typeface="+mn-ea"/>
              <a:cs typeface="+mn-cs"/>
            </a:endParaRPr>
          </a:p>
        </p:txBody>
      </p:sp>
      <p:pic>
        <p:nvPicPr>
          <p:cNvPr id="10" name="Picture 9" descr="Graphical user interface, text, application&#10;&#10;Description automatically generated">
            <a:extLst>
              <a:ext uri="{FF2B5EF4-FFF2-40B4-BE49-F238E27FC236}">
                <a16:creationId xmlns:a16="http://schemas.microsoft.com/office/drawing/2014/main" id="{AB389ACF-9551-E947-7225-0023E2FCBB7B}"/>
              </a:ext>
            </a:extLst>
          </p:cNvPr>
          <p:cNvPicPr>
            <a:picLocks noChangeAspect="1"/>
          </p:cNvPicPr>
          <p:nvPr/>
        </p:nvPicPr>
        <p:blipFill rotWithShape="1">
          <a:blip r:embed="rId3"/>
          <a:srcRect l="48661" t="16387" r="21786" b="36350"/>
          <a:stretch/>
        </p:blipFill>
        <p:spPr>
          <a:xfrm>
            <a:off x="0" y="3616666"/>
            <a:ext cx="3603172" cy="3241334"/>
          </a:xfrm>
          <a:prstGeom prst="rect">
            <a:avLst/>
          </a:prstGeom>
        </p:spPr>
      </p:pic>
      <p:pic>
        <p:nvPicPr>
          <p:cNvPr id="3" name="Picture 2" descr="A screenshot of a computer&#10;&#10;Description automatically generated">
            <a:extLst>
              <a:ext uri="{FF2B5EF4-FFF2-40B4-BE49-F238E27FC236}">
                <a16:creationId xmlns:a16="http://schemas.microsoft.com/office/drawing/2014/main" id="{E45E0966-9276-0E66-537C-A48842AA4CC3}"/>
              </a:ext>
            </a:extLst>
          </p:cNvPr>
          <p:cNvPicPr>
            <a:picLocks noChangeAspect="1"/>
          </p:cNvPicPr>
          <p:nvPr/>
        </p:nvPicPr>
        <p:blipFill>
          <a:blip r:embed="rId4"/>
          <a:stretch>
            <a:fillRect/>
          </a:stretch>
        </p:blipFill>
        <p:spPr>
          <a:xfrm>
            <a:off x="2655972" y="996131"/>
            <a:ext cx="9536028" cy="4865737"/>
          </a:xfrm>
          <a:prstGeom prst="rect">
            <a:avLst/>
          </a:prstGeom>
        </p:spPr>
      </p:pic>
      <p:sp>
        <p:nvSpPr>
          <p:cNvPr id="4" name="Oval 3">
            <a:extLst>
              <a:ext uri="{FF2B5EF4-FFF2-40B4-BE49-F238E27FC236}">
                <a16:creationId xmlns:a16="http://schemas.microsoft.com/office/drawing/2014/main" id="{4B38DE0C-6F69-493E-CBE3-F1902A6A0C75}"/>
              </a:ext>
            </a:extLst>
          </p:cNvPr>
          <p:cNvSpPr/>
          <p:nvPr/>
        </p:nvSpPr>
        <p:spPr>
          <a:xfrm>
            <a:off x="2292273" y="881835"/>
            <a:ext cx="1143000" cy="468086"/>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Tree>
    <p:extLst>
      <p:ext uri="{BB962C8B-B14F-4D97-AF65-F5344CB8AC3E}">
        <p14:creationId xmlns:p14="http://schemas.microsoft.com/office/powerpoint/2010/main" val="3214167522"/>
      </p:ext>
    </p:extLst>
  </p:cSld>
  <p:clrMapOvr>
    <a:masterClrMapping/>
  </p:clrMapOvr>
  <mc:AlternateContent xmlns:mc="http://schemas.openxmlformats.org/markup-compatibility/2006" xmlns:p14="http://schemas.microsoft.com/office/powerpoint/2010/main">
    <mc:Choice Requires="p14">
      <p:transition p14:dur="0" advTm="8255000"/>
    </mc:Choice>
    <mc:Fallback xmlns="">
      <p:transition advTm="825500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8F3B03-7510-F489-D796-8278CF0E81B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24B9B46-E200-8DC1-CC70-5FA5FE15F842}"/>
              </a:ext>
            </a:extLst>
          </p:cNvPr>
          <p:cNvSpPr>
            <a:spLocks noGrp="1"/>
          </p:cNvSpPr>
          <p:nvPr>
            <p:ph type="title" idx="4294967295"/>
          </p:nvPr>
        </p:nvSpPr>
        <p:spPr>
          <a:xfrm>
            <a:off x="0" y="92075"/>
            <a:ext cx="10234613" cy="1023938"/>
          </a:xfrm>
        </p:spPr>
        <p:txBody>
          <a:bodyPr>
            <a:normAutofit/>
          </a:bodyPr>
          <a:lstStyle/>
          <a:p>
            <a:r>
              <a:rPr lang="en-US" b="1" err="1">
                <a:solidFill>
                  <a:srgbClr val="0070C0"/>
                </a:solidFill>
                <a:latin typeface="Arial" panose="020B0604020202020204" pitchFamily="34" charset="0"/>
                <a:ea typeface="+mn-ea"/>
                <a:cs typeface="+mn-cs"/>
              </a:rPr>
              <a:t>Incidencia</a:t>
            </a:r>
            <a:r>
              <a:rPr lang="en-US" b="1">
                <a:solidFill>
                  <a:srgbClr val="0070C0"/>
                </a:solidFill>
                <a:latin typeface="Arial" panose="020B0604020202020204" pitchFamily="34" charset="0"/>
                <a:ea typeface="+mn-ea"/>
                <a:cs typeface="+mn-cs"/>
              </a:rPr>
              <a:t> en CSAVR: </a:t>
            </a:r>
            <a:r>
              <a:rPr lang="en-US" b="1" err="1">
                <a:solidFill>
                  <a:srgbClr val="0070C0"/>
                </a:solidFill>
                <a:latin typeface="Arial" panose="020B0604020202020204" pitchFamily="34" charset="0"/>
                <a:ea typeface="+mn-ea"/>
                <a:cs typeface="+mn-cs"/>
              </a:rPr>
              <a:t>Ajuste</a:t>
            </a:r>
            <a:r>
              <a:rPr lang="en-US" b="1">
                <a:solidFill>
                  <a:srgbClr val="0070C0"/>
                </a:solidFill>
                <a:latin typeface="Arial" panose="020B0604020202020204" pitchFamily="34" charset="0"/>
                <a:ea typeface="+mn-ea"/>
                <a:cs typeface="+mn-cs"/>
              </a:rPr>
              <a:t> del modelo (II)</a:t>
            </a:r>
            <a:endParaRPr lang="en-CH" b="1">
              <a:solidFill>
                <a:srgbClr val="0070C0"/>
              </a:solidFill>
              <a:latin typeface="Arial" panose="020B0604020202020204" pitchFamily="34" charset="0"/>
              <a:ea typeface="+mn-ea"/>
              <a:cs typeface="+mn-cs"/>
            </a:endParaRPr>
          </a:p>
        </p:txBody>
      </p:sp>
      <p:pic>
        <p:nvPicPr>
          <p:cNvPr id="5" name="Picture 4" descr="A screenshot of a computer&#10;&#10;Description automatically generated">
            <a:extLst>
              <a:ext uri="{FF2B5EF4-FFF2-40B4-BE49-F238E27FC236}">
                <a16:creationId xmlns:a16="http://schemas.microsoft.com/office/drawing/2014/main" id="{78DE406D-6750-79A5-E8BB-2CCC123D6BFC}"/>
              </a:ext>
            </a:extLst>
          </p:cNvPr>
          <p:cNvPicPr>
            <a:picLocks noChangeAspect="1"/>
          </p:cNvPicPr>
          <p:nvPr/>
        </p:nvPicPr>
        <p:blipFill>
          <a:blip r:embed="rId3"/>
          <a:stretch>
            <a:fillRect/>
          </a:stretch>
        </p:blipFill>
        <p:spPr>
          <a:xfrm>
            <a:off x="121729" y="1090942"/>
            <a:ext cx="10114097" cy="5767058"/>
          </a:xfrm>
          <a:prstGeom prst="rect">
            <a:avLst/>
          </a:prstGeom>
        </p:spPr>
      </p:pic>
      <p:sp>
        <p:nvSpPr>
          <p:cNvPr id="6" name="TextBox 5">
            <a:extLst>
              <a:ext uri="{FF2B5EF4-FFF2-40B4-BE49-F238E27FC236}">
                <a16:creationId xmlns:a16="http://schemas.microsoft.com/office/drawing/2014/main" id="{E3DDD1A0-B3BF-238E-8B55-742071F9D20A}"/>
              </a:ext>
            </a:extLst>
          </p:cNvPr>
          <p:cNvSpPr txBox="1"/>
          <p:nvPr/>
        </p:nvSpPr>
        <p:spPr>
          <a:xfrm>
            <a:off x="8309031" y="1134962"/>
            <a:ext cx="3868044" cy="5632311"/>
          </a:xfrm>
          <a:prstGeom prst="rect">
            <a:avLst/>
          </a:prstGeom>
          <a:solidFill>
            <a:schemeClr val="bg1"/>
          </a:solidFill>
        </p:spPr>
        <p:txBody>
          <a:bodyPr wrap="square">
            <a:spAutoFit/>
          </a:bodyPr>
          <a:lstStyle/>
          <a:p>
            <a:pPr marL="185738" indent="-185738">
              <a:buFont typeface="+mj-lt"/>
              <a:buAutoNum type="arabicPeriod"/>
            </a:pPr>
            <a:r>
              <a:rPr lang="en-US" sz="2000">
                <a:solidFill>
                  <a:schemeClr val="tx1"/>
                </a:solidFill>
                <a:latin typeface="Calibri" panose="020F0502020204030204" pitchFamily="34" charset="0"/>
                <a:cs typeface="Calibri" panose="020F0502020204030204" pitchFamily="34" charset="0"/>
              </a:rPr>
              <a:t>Elija los datos que </a:t>
            </a:r>
            <a:r>
              <a:rPr lang="en-US" sz="2000" err="1">
                <a:solidFill>
                  <a:schemeClr val="tx1"/>
                </a:solidFill>
                <a:latin typeface="Calibri" panose="020F0502020204030204" pitchFamily="34" charset="0"/>
                <a:cs typeface="Calibri" panose="020F0502020204030204" pitchFamily="34" charset="0"/>
              </a:rPr>
              <a:t>desea</a:t>
            </a:r>
            <a:r>
              <a:rPr lang="en-US" sz="2000">
                <a:solidFill>
                  <a:schemeClr val="tx1"/>
                </a:solidFill>
                <a:latin typeface="Calibri" panose="020F0502020204030204" pitchFamily="34" charset="0"/>
                <a:cs typeface="Calibri" panose="020F0502020204030204" pitchFamily="34" charset="0"/>
              </a:rPr>
              <a:t> </a:t>
            </a:r>
            <a:r>
              <a:rPr lang="en-US" sz="2000" err="1">
                <a:solidFill>
                  <a:schemeClr val="tx1"/>
                </a:solidFill>
                <a:latin typeface="Calibri" panose="020F0502020204030204" pitchFamily="34" charset="0"/>
                <a:cs typeface="Calibri" panose="020F0502020204030204" pitchFamily="34" charset="0"/>
              </a:rPr>
              <a:t>ajustar</a:t>
            </a:r>
            <a:br>
              <a:rPr lang="en-US" sz="2000">
                <a:solidFill>
                  <a:schemeClr val="tx1"/>
                </a:solidFill>
                <a:latin typeface="Calibri" panose="020F0502020204030204" pitchFamily="34" charset="0"/>
                <a:cs typeface="Calibri" panose="020F0502020204030204" pitchFamily="34" charset="0"/>
              </a:rPr>
            </a:br>
            <a:endParaRPr lang="en-US" sz="2000">
              <a:solidFill>
                <a:schemeClr val="tx1"/>
              </a:solidFill>
              <a:latin typeface="Calibri" panose="020F0502020204030204" pitchFamily="34" charset="0"/>
              <a:cs typeface="Calibri" panose="020F0502020204030204" pitchFamily="34" charset="0"/>
            </a:endParaRPr>
          </a:p>
          <a:p>
            <a:pPr marL="185738" indent="-185738">
              <a:buFont typeface="+mj-lt"/>
              <a:buAutoNum type="arabicPeriod"/>
            </a:pPr>
            <a:r>
              <a:rPr lang="en-US" sz="2000" err="1">
                <a:solidFill>
                  <a:schemeClr val="tx1"/>
                </a:solidFill>
                <a:latin typeface="Calibri" panose="020F0502020204030204" pitchFamily="34" charset="0"/>
                <a:cs typeface="Calibri" panose="020F0502020204030204" pitchFamily="34" charset="0"/>
              </a:rPr>
              <a:t>Elija</a:t>
            </a:r>
            <a:r>
              <a:rPr lang="en-US" sz="2000">
                <a:solidFill>
                  <a:schemeClr val="tx1"/>
                </a:solidFill>
                <a:latin typeface="Calibri" panose="020F0502020204030204" pitchFamily="34" charset="0"/>
                <a:cs typeface="Calibri" panose="020F0502020204030204" pitchFamily="34" charset="0"/>
              </a:rPr>
              <a:t> </a:t>
            </a:r>
            <a:r>
              <a:rPr lang="en-US" sz="2000" err="1">
                <a:solidFill>
                  <a:schemeClr val="tx1"/>
                </a:solidFill>
                <a:latin typeface="Calibri" panose="020F0502020204030204" pitchFamily="34" charset="0"/>
                <a:cs typeface="Calibri" panose="020F0502020204030204" pitchFamily="34" charset="0"/>
              </a:rPr>
              <a:t>qué</a:t>
            </a:r>
            <a:r>
              <a:rPr lang="en-US" sz="2000">
                <a:solidFill>
                  <a:schemeClr val="tx1"/>
                </a:solidFill>
                <a:latin typeface="Calibri" panose="020F0502020204030204" pitchFamily="34" charset="0"/>
                <a:cs typeface="Calibri" panose="020F0502020204030204" pitchFamily="34" charset="0"/>
              </a:rPr>
              <a:t> modelo </a:t>
            </a:r>
            <a:r>
              <a:rPr lang="en-US" sz="2000" err="1">
                <a:solidFill>
                  <a:schemeClr val="tx1"/>
                </a:solidFill>
                <a:latin typeface="Calibri" panose="020F0502020204030204" pitchFamily="34" charset="0"/>
                <a:cs typeface="Calibri" panose="020F0502020204030204" pitchFamily="34" charset="0"/>
              </a:rPr>
              <a:t>estadístico</a:t>
            </a:r>
            <a:r>
              <a:rPr lang="en-US" sz="2000">
                <a:solidFill>
                  <a:schemeClr val="tx1"/>
                </a:solidFill>
                <a:latin typeface="Calibri" panose="020F0502020204030204" pitchFamily="34" charset="0"/>
                <a:cs typeface="Calibri" panose="020F0502020204030204" pitchFamily="34" charset="0"/>
              </a:rPr>
              <a:t> ajustar</a:t>
            </a:r>
            <a:br>
              <a:rPr lang="en-US" sz="2000">
                <a:solidFill>
                  <a:schemeClr val="tx1"/>
                </a:solidFill>
                <a:latin typeface="Calibri" panose="020F0502020204030204" pitchFamily="34" charset="0"/>
                <a:cs typeface="Calibri" panose="020F0502020204030204" pitchFamily="34" charset="0"/>
              </a:rPr>
            </a:br>
            <a:endParaRPr lang="en-US" sz="2000">
              <a:solidFill>
                <a:schemeClr val="tx1"/>
              </a:solidFill>
              <a:latin typeface="Calibri" panose="020F0502020204030204" pitchFamily="34" charset="0"/>
              <a:cs typeface="Calibri" panose="020F0502020204030204" pitchFamily="34" charset="0"/>
            </a:endParaRPr>
          </a:p>
          <a:p>
            <a:pPr marL="185738" indent="-185738">
              <a:buFont typeface="+mj-lt"/>
              <a:buAutoNum type="arabicPeriod"/>
            </a:pPr>
            <a:r>
              <a:rPr lang="en-US" sz="2000">
                <a:solidFill>
                  <a:schemeClr val="tx1"/>
                </a:solidFill>
                <a:latin typeface="Calibri" panose="020F0502020204030204" pitchFamily="34" charset="0"/>
                <a:cs typeface="Calibri" panose="020F0502020204030204" pitchFamily="34" charset="0"/>
              </a:rPr>
              <a:t>En </a:t>
            </a:r>
            <a:r>
              <a:rPr lang="en-US" sz="2000" err="1">
                <a:solidFill>
                  <a:schemeClr val="tx1"/>
                </a:solidFill>
                <a:latin typeface="Calibri" panose="020F0502020204030204" pitchFamily="34" charset="0"/>
                <a:cs typeface="Calibri" panose="020F0502020204030204" pitchFamily="34" charset="0"/>
              </a:rPr>
              <a:t>Parámetros</a:t>
            </a:r>
            <a:r>
              <a:rPr lang="en-US" sz="2000">
                <a:solidFill>
                  <a:schemeClr val="tx1"/>
                </a:solidFill>
                <a:latin typeface="Calibri" panose="020F0502020204030204" pitchFamily="34" charset="0"/>
                <a:cs typeface="Calibri" panose="020F0502020204030204" pitchFamily="34" charset="0"/>
              </a:rPr>
              <a:t> del modelo, elija si </a:t>
            </a:r>
            <a:r>
              <a:rPr lang="en-US" sz="2000" err="1">
                <a:solidFill>
                  <a:schemeClr val="tx1"/>
                </a:solidFill>
                <a:latin typeface="Calibri" panose="020F0502020204030204" pitchFamily="34" charset="0"/>
                <a:cs typeface="Calibri" panose="020F0502020204030204" pitchFamily="34" charset="0"/>
              </a:rPr>
              <a:t>desea</a:t>
            </a:r>
            <a:r>
              <a:rPr lang="en-US" sz="2000">
                <a:solidFill>
                  <a:schemeClr val="tx1"/>
                </a:solidFill>
                <a:latin typeface="Calibri" panose="020F0502020204030204" pitchFamily="34" charset="0"/>
                <a:cs typeface="Calibri" panose="020F0502020204030204" pitchFamily="34" charset="0"/>
              </a:rPr>
              <a:t> ajustar también las </a:t>
            </a:r>
            <a:r>
              <a:rPr lang="en-US" sz="2000" err="1">
                <a:solidFill>
                  <a:schemeClr val="tx1"/>
                </a:solidFill>
                <a:latin typeface="Calibri" panose="020F0502020204030204" pitchFamily="34" charset="0"/>
                <a:cs typeface="Calibri" panose="020F0502020204030204" pitchFamily="34" charset="0"/>
              </a:rPr>
              <a:t>Razones</a:t>
            </a:r>
            <a:r>
              <a:rPr lang="en-US" sz="2000">
                <a:solidFill>
                  <a:schemeClr val="tx1"/>
                </a:solidFill>
                <a:latin typeface="Calibri" panose="020F0502020204030204" pitchFamily="34" charset="0"/>
                <a:cs typeface="Calibri" panose="020F0502020204030204" pitchFamily="34" charset="0"/>
              </a:rPr>
              <a:t> de </a:t>
            </a:r>
            <a:r>
              <a:rPr lang="en-US" sz="2000" err="1">
                <a:solidFill>
                  <a:schemeClr val="tx1"/>
                </a:solidFill>
                <a:latin typeface="Calibri" panose="020F0502020204030204" pitchFamily="34" charset="0"/>
                <a:cs typeface="Calibri" panose="020F0502020204030204" pitchFamily="34" charset="0"/>
              </a:rPr>
              <a:t>Tasas</a:t>
            </a:r>
            <a:r>
              <a:rPr lang="en-US" sz="2000">
                <a:solidFill>
                  <a:schemeClr val="tx1"/>
                </a:solidFill>
                <a:latin typeface="Calibri" panose="020F0502020204030204" pitchFamily="34" charset="0"/>
                <a:cs typeface="Calibri" panose="020F0502020204030204" pitchFamily="34" charset="0"/>
              </a:rPr>
              <a:t> de </a:t>
            </a:r>
            <a:r>
              <a:rPr lang="en-US" sz="2000" err="1">
                <a:solidFill>
                  <a:schemeClr val="tx1"/>
                </a:solidFill>
                <a:latin typeface="Calibri" panose="020F0502020204030204" pitchFamily="34" charset="0"/>
                <a:cs typeface="Calibri" panose="020F0502020204030204" pitchFamily="34" charset="0"/>
              </a:rPr>
              <a:t>Incidencia</a:t>
            </a:r>
            <a:r>
              <a:rPr lang="en-US" sz="2000">
                <a:solidFill>
                  <a:schemeClr val="tx1"/>
                </a:solidFill>
                <a:latin typeface="Calibri" panose="020F0502020204030204" pitchFamily="34" charset="0"/>
                <a:cs typeface="Calibri" panose="020F0502020204030204" pitchFamily="34" charset="0"/>
              </a:rPr>
              <a:t> (RTI) por sexo y/o edad, a los datos </a:t>
            </a:r>
            <a:r>
              <a:rPr lang="en-US" sz="2000" err="1">
                <a:solidFill>
                  <a:schemeClr val="tx1"/>
                </a:solidFill>
                <a:latin typeface="Calibri" panose="020F0502020204030204" pitchFamily="34" charset="0"/>
                <a:cs typeface="Calibri" panose="020F0502020204030204" pitchFamily="34" charset="0"/>
              </a:rPr>
              <a:t>desagregados</a:t>
            </a:r>
            <a:r>
              <a:rPr lang="en-US" sz="2000">
                <a:solidFill>
                  <a:schemeClr val="tx1"/>
                </a:solidFill>
                <a:latin typeface="Calibri" panose="020F0502020204030204" pitchFamily="34" charset="0"/>
                <a:cs typeface="Calibri" panose="020F0502020204030204" pitchFamily="34" charset="0"/>
              </a:rPr>
              <a:t> </a:t>
            </a:r>
            <a:r>
              <a:rPr lang="en-US" sz="2000" err="1">
                <a:solidFill>
                  <a:schemeClr val="tx1"/>
                </a:solidFill>
                <a:latin typeface="Calibri" panose="020F0502020204030204" pitchFamily="34" charset="0"/>
                <a:cs typeface="Calibri" panose="020F0502020204030204" pitchFamily="34" charset="0"/>
              </a:rPr>
              <a:t>por</a:t>
            </a:r>
            <a:r>
              <a:rPr lang="en-US" sz="2000">
                <a:solidFill>
                  <a:schemeClr val="tx1"/>
                </a:solidFill>
                <a:latin typeface="Calibri" panose="020F0502020204030204" pitchFamily="34" charset="0"/>
                <a:cs typeface="Calibri" panose="020F0502020204030204" pitchFamily="34" charset="0"/>
              </a:rPr>
              <a:t> </a:t>
            </a:r>
            <a:r>
              <a:rPr lang="en-US" sz="2000" err="1">
                <a:solidFill>
                  <a:schemeClr val="tx1"/>
                </a:solidFill>
                <a:latin typeface="Calibri" panose="020F0502020204030204" pitchFamily="34" charset="0"/>
                <a:cs typeface="Calibri" panose="020F0502020204030204" pitchFamily="34" charset="0"/>
              </a:rPr>
              <a:t>sexo</a:t>
            </a:r>
            <a:r>
              <a:rPr lang="en-US" sz="2000">
                <a:solidFill>
                  <a:schemeClr val="tx1"/>
                </a:solidFill>
                <a:latin typeface="Calibri" panose="020F0502020204030204" pitchFamily="34" charset="0"/>
                <a:cs typeface="Calibri" panose="020F0502020204030204" pitchFamily="34" charset="0"/>
              </a:rPr>
              <a:t>/</a:t>
            </a:r>
            <a:r>
              <a:rPr lang="en-US" sz="2000" err="1">
                <a:solidFill>
                  <a:schemeClr val="tx1"/>
                </a:solidFill>
                <a:latin typeface="Calibri" panose="020F0502020204030204" pitchFamily="34" charset="0"/>
                <a:cs typeface="Calibri" panose="020F0502020204030204" pitchFamily="34" charset="0"/>
              </a:rPr>
              <a:t>edad</a:t>
            </a:r>
            <a:r>
              <a:rPr lang="en-US" sz="2000">
                <a:solidFill>
                  <a:schemeClr val="tx1"/>
                </a:solidFill>
                <a:latin typeface="Calibri" panose="020F0502020204030204" pitchFamily="34" charset="0"/>
                <a:cs typeface="Calibri" panose="020F0502020204030204" pitchFamily="34" charset="0"/>
              </a:rPr>
              <a:t>.</a:t>
            </a:r>
            <a:br>
              <a:rPr lang="en-US" sz="2000">
                <a:solidFill>
                  <a:schemeClr val="tx1"/>
                </a:solidFill>
                <a:latin typeface="Calibri" panose="020F0502020204030204" pitchFamily="34" charset="0"/>
                <a:cs typeface="Calibri" panose="020F0502020204030204" pitchFamily="34" charset="0"/>
              </a:rPr>
            </a:br>
            <a:endParaRPr lang="en-US" sz="2000">
              <a:solidFill>
                <a:schemeClr val="tx1"/>
              </a:solidFill>
              <a:latin typeface="Calibri" panose="020F0502020204030204" pitchFamily="34" charset="0"/>
              <a:cs typeface="Calibri" panose="020F0502020204030204" pitchFamily="34" charset="0"/>
            </a:endParaRPr>
          </a:p>
          <a:p>
            <a:pPr marL="185738" indent="-185738">
              <a:buFont typeface="+mj-lt"/>
              <a:buAutoNum type="arabicPeriod"/>
            </a:pPr>
            <a:r>
              <a:rPr lang="en-US" sz="2000">
                <a:solidFill>
                  <a:schemeClr val="tx1"/>
                </a:solidFill>
                <a:latin typeface="Calibri" panose="020F0502020204030204" pitchFamily="34" charset="0"/>
                <a:cs typeface="Calibri" panose="020F0502020204030204" pitchFamily="34" charset="0"/>
              </a:rPr>
              <a:t>Pulse "</a:t>
            </a:r>
            <a:r>
              <a:rPr lang="en-US" sz="2000" err="1">
                <a:solidFill>
                  <a:schemeClr val="tx1"/>
                </a:solidFill>
                <a:latin typeface="Calibri" panose="020F0502020204030204" pitchFamily="34" charset="0"/>
                <a:cs typeface="Calibri" panose="020F0502020204030204" pitchFamily="34" charset="0"/>
              </a:rPr>
              <a:t>Ajustar</a:t>
            </a:r>
            <a:r>
              <a:rPr lang="en-US" sz="2000">
                <a:solidFill>
                  <a:schemeClr val="tx1"/>
                </a:solidFill>
                <a:latin typeface="Calibri" panose="020F0502020204030204" pitchFamily="34" charset="0"/>
                <a:cs typeface="Calibri" panose="020F0502020204030204" pitchFamily="34" charset="0"/>
              </a:rPr>
              <a:t> </a:t>
            </a:r>
            <a:r>
              <a:rPr lang="en-US" sz="2000" err="1">
                <a:solidFill>
                  <a:schemeClr val="tx1"/>
                </a:solidFill>
                <a:latin typeface="Calibri" panose="020F0502020204030204" pitchFamily="34" charset="0"/>
                <a:cs typeface="Calibri" panose="020F0502020204030204" pitchFamily="34" charset="0"/>
              </a:rPr>
              <a:t>modelos</a:t>
            </a:r>
            <a:r>
              <a:rPr lang="en-US" sz="2000">
                <a:solidFill>
                  <a:schemeClr val="tx1"/>
                </a:solidFill>
                <a:latin typeface="Calibri" panose="020F0502020204030204" pitchFamily="34" charset="0"/>
                <a:cs typeface="Calibri" panose="020F0502020204030204" pitchFamily="34" charset="0"/>
              </a:rPr>
              <a:t> </a:t>
            </a:r>
            <a:r>
              <a:rPr lang="en-US" sz="2000" err="1">
                <a:solidFill>
                  <a:schemeClr val="tx1"/>
                </a:solidFill>
                <a:latin typeface="Calibri" panose="020F0502020204030204" pitchFamily="34" charset="0"/>
                <a:cs typeface="Calibri" panose="020F0502020204030204" pitchFamily="34" charset="0"/>
              </a:rPr>
              <a:t>seleccionados</a:t>
            </a:r>
            <a:r>
              <a:rPr lang="en-US" sz="2000">
                <a:solidFill>
                  <a:schemeClr val="tx1"/>
                </a:solidFill>
                <a:latin typeface="Calibri" panose="020F0502020204030204" pitchFamily="34" charset="0"/>
                <a:cs typeface="Calibri" panose="020F0502020204030204" pitchFamily="34" charset="0"/>
              </a:rPr>
              <a:t>"</a:t>
            </a:r>
            <a:br>
              <a:rPr lang="en-US" sz="2000">
                <a:solidFill>
                  <a:schemeClr val="tx1"/>
                </a:solidFill>
                <a:latin typeface="Calibri" panose="020F0502020204030204" pitchFamily="34" charset="0"/>
                <a:cs typeface="Calibri" panose="020F0502020204030204" pitchFamily="34" charset="0"/>
              </a:rPr>
            </a:br>
            <a:endParaRPr lang="en-US" sz="2000">
              <a:solidFill>
                <a:schemeClr val="tx1"/>
              </a:solidFill>
              <a:latin typeface="Calibri" panose="020F0502020204030204" pitchFamily="34" charset="0"/>
              <a:cs typeface="Calibri" panose="020F0502020204030204" pitchFamily="34" charset="0"/>
            </a:endParaRPr>
          </a:p>
          <a:p>
            <a:pPr marL="185738" indent="-185738">
              <a:buFont typeface="+mj-lt"/>
              <a:buAutoNum type="arabicPeriod"/>
            </a:pPr>
            <a:r>
              <a:rPr lang="en-US" sz="2000" err="1">
                <a:solidFill>
                  <a:schemeClr val="tx1"/>
                </a:solidFill>
                <a:latin typeface="Calibri" panose="020F0502020204030204" pitchFamily="34" charset="0"/>
                <a:cs typeface="Calibri" panose="020F0502020204030204" pitchFamily="34" charset="0"/>
              </a:rPr>
              <a:t>Espere</a:t>
            </a:r>
            <a:r>
              <a:rPr lang="en-US" sz="2000">
                <a:solidFill>
                  <a:schemeClr val="tx1"/>
                </a:solidFill>
                <a:latin typeface="Calibri" panose="020F0502020204030204" pitchFamily="34" charset="0"/>
                <a:cs typeface="Calibri" panose="020F0502020204030204" pitchFamily="34" charset="0"/>
              </a:rPr>
              <a:t> a que </a:t>
            </a:r>
            <a:r>
              <a:rPr lang="en-US" sz="2000" err="1">
                <a:solidFill>
                  <a:schemeClr val="tx1"/>
                </a:solidFill>
                <a:latin typeface="Calibri" panose="020F0502020204030204" pitchFamily="34" charset="0"/>
                <a:cs typeface="Calibri" panose="020F0502020204030204" pitchFamily="34" charset="0"/>
              </a:rPr>
              <a:t>finalice</a:t>
            </a:r>
            <a:r>
              <a:rPr lang="en-US" sz="2000">
                <a:solidFill>
                  <a:schemeClr val="tx1"/>
                </a:solidFill>
                <a:latin typeface="Calibri" panose="020F0502020204030204" pitchFamily="34" charset="0"/>
                <a:cs typeface="Calibri" panose="020F0502020204030204" pitchFamily="34" charset="0"/>
              </a:rPr>
              <a:t> el ajuste del modelo y se </a:t>
            </a:r>
            <a:r>
              <a:rPr lang="en-US" sz="2000" err="1">
                <a:solidFill>
                  <a:schemeClr val="tx1"/>
                </a:solidFill>
                <a:latin typeface="Calibri" panose="020F0502020204030204" pitchFamily="34" charset="0"/>
                <a:cs typeface="Calibri" panose="020F0502020204030204" pitchFamily="34" charset="0"/>
              </a:rPr>
              <a:t>actualicen</a:t>
            </a:r>
            <a:r>
              <a:rPr lang="en-US" sz="2000">
                <a:solidFill>
                  <a:schemeClr val="tx1"/>
                </a:solidFill>
                <a:latin typeface="Calibri" panose="020F0502020204030204" pitchFamily="34" charset="0"/>
                <a:cs typeface="Calibri" panose="020F0502020204030204" pitchFamily="34" charset="0"/>
              </a:rPr>
              <a:t> los </a:t>
            </a:r>
            <a:r>
              <a:rPr lang="en-US" sz="2000" err="1">
                <a:solidFill>
                  <a:schemeClr val="tx1"/>
                </a:solidFill>
                <a:latin typeface="Calibri" panose="020F0502020204030204" pitchFamily="34" charset="0"/>
                <a:cs typeface="Calibri" panose="020F0502020204030204" pitchFamily="34" charset="0"/>
              </a:rPr>
              <a:t>gráficos</a:t>
            </a:r>
            <a:r>
              <a:rPr lang="en-US" sz="2000">
                <a:solidFill>
                  <a:schemeClr val="tx1"/>
                </a:solidFill>
                <a:latin typeface="Calibri" panose="020F0502020204030204" pitchFamily="34" charset="0"/>
                <a:cs typeface="Calibri" panose="020F0502020204030204" pitchFamily="34" charset="0"/>
              </a:rPr>
              <a:t> y las </a:t>
            </a:r>
            <a:r>
              <a:rPr lang="en-US" sz="2000" err="1">
                <a:solidFill>
                  <a:schemeClr val="tx1"/>
                </a:solidFill>
                <a:latin typeface="Calibri" panose="020F0502020204030204" pitchFamily="34" charset="0"/>
                <a:cs typeface="Calibri" panose="020F0502020204030204" pitchFamily="34" charset="0"/>
              </a:rPr>
              <a:t>puntuaciones</a:t>
            </a:r>
            <a:r>
              <a:rPr lang="en-US" sz="2000">
                <a:solidFill>
                  <a:schemeClr val="tx1"/>
                </a:solidFill>
                <a:latin typeface="Calibri" panose="020F0502020204030204" pitchFamily="34" charset="0"/>
                <a:cs typeface="Calibri" panose="020F0502020204030204" pitchFamily="34" charset="0"/>
              </a:rPr>
              <a:t> AIC</a:t>
            </a:r>
          </a:p>
        </p:txBody>
      </p:sp>
      <p:sp>
        <p:nvSpPr>
          <p:cNvPr id="8" name="TextBox 7">
            <a:extLst>
              <a:ext uri="{FF2B5EF4-FFF2-40B4-BE49-F238E27FC236}">
                <a16:creationId xmlns:a16="http://schemas.microsoft.com/office/drawing/2014/main" id="{C7F76EFE-5600-A7D6-DCC6-ED4451A33C0D}"/>
              </a:ext>
            </a:extLst>
          </p:cNvPr>
          <p:cNvSpPr txBox="1"/>
          <p:nvPr/>
        </p:nvSpPr>
        <p:spPr>
          <a:xfrm>
            <a:off x="2692667" y="1485210"/>
            <a:ext cx="615894" cy="369332"/>
          </a:xfrm>
          <a:prstGeom prst="rect">
            <a:avLst/>
          </a:prstGeom>
          <a:noFill/>
          <a:ln>
            <a:solidFill>
              <a:srgbClr val="0070C0"/>
            </a:solidFill>
          </a:ln>
        </p:spPr>
        <p:txBody>
          <a:bodyPr wrap="square" rtlCol="0">
            <a:spAutoFit/>
          </a:bodyPr>
          <a:lstStyle/>
          <a:p>
            <a:r>
              <a:rPr lang="en-US" b="1">
                <a:solidFill>
                  <a:srgbClr val="0070C0"/>
                </a:solidFill>
              </a:rPr>
              <a:t>1. </a:t>
            </a:r>
            <a:endParaRPr lang="en-CH" b="1">
              <a:solidFill>
                <a:srgbClr val="0070C0"/>
              </a:solidFill>
            </a:endParaRPr>
          </a:p>
        </p:txBody>
      </p:sp>
      <p:sp>
        <p:nvSpPr>
          <p:cNvPr id="9" name="TextBox 8">
            <a:extLst>
              <a:ext uri="{FF2B5EF4-FFF2-40B4-BE49-F238E27FC236}">
                <a16:creationId xmlns:a16="http://schemas.microsoft.com/office/drawing/2014/main" id="{D4DA5861-08A4-8CD9-3725-3A9545CE3EA8}"/>
              </a:ext>
            </a:extLst>
          </p:cNvPr>
          <p:cNvSpPr txBox="1"/>
          <p:nvPr/>
        </p:nvSpPr>
        <p:spPr>
          <a:xfrm>
            <a:off x="1217745" y="1939009"/>
            <a:ext cx="615894" cy="369332"/>
          </a:xfrm>
          <a:prstGeom prst="rect">
            <a:avLst/>
          </a:prstGeom>
          <a:noFill/>
          <a:ln>
            <a:solidFill>
              <a:srgbClr val="0070C0"/>
            </a:solidFill>
          </a:ln>
        </p:spPr>
        <p:txBody>
          <a:bodyPr wrap="square" rtlCol="0">
            <a:spAutoFit/>
          </a:bodyPr>
          <a:lstStyle/>
          <a:p>
            <a:r>
              <a:rPr lang="en-US" b="1">
                <a:solidFill>
                  <a:srgbClr val="0070C0"/>
                </a:solidFill>
              </a:rPr>
              <a:t>2. </a:t>
            </a:r>
            <a:endParaRPr lang="en-CH" b="1">
              <a:solidFill>
                <a:srgbClr val="0070C0"/>
              </a:solidFill>
            </a:endParaRPr>
          </a:p>
        </p:txBody>
      </p:sp>
      <p:sp>
        <p:nvSpPr>
          <p:cNvPr id="11" name="TextBox 10">
            <a:extLst>
              <a:ext uri="{FF2B5EF4-FFF2-40B4-BE49-F238E27FC236}">
                <a16:creationId xmlns:a16="http://schemas.microsoft.com/office/drawing/2014/main" id="{D34A47E5-7F18-EE88-AB65-CCD628EB888C}"/>
              </a:ext>
            </a:extLst>
          </p:cNvPr>
          <p:cNvSpPr txBox="1"/>
          <p:nvPr/>
        </p:nvSpPr>
        <p:spPr>
          <a:xfrm>
            <a:off x="2891395" y="2105649"/>
            <a:ext cx="615894" cy="369332"/>
          </a:xfrm>
          <a:prstGeom prst="rect">
            <a:avLst/>
          </a:prstGeom>
          <a:noFill/>
          <a:ln>
            <a:solidFill>
              <a:srgbClr val="0070C0"/>
            </a:solidFill>
          </a:ln>
        </p:spPr>
        <p:txBody>
          <a:bodyPr wrap="square" rtlCol="0">
            <a:spAutoFit/>
          </a:bodyPr>
          <a:lstStyle/>
          <a:p>
            <a:r>
              <a:rPr lang="en-US" b="1">
                <a:solidFill>
                  <a:srgbClr val="0070C0"/>
                </a:solidFill>
              </a:rPr>
              <a:t>4. </a:t>
            </a:r>
            <a:endParaRPr lang="en-CH" b="1">
              <a:solidFill>
                <a:srgbClr val="0070C0"/>
              </a:solidFill>
            </a:endParaRPr>
          </a:p>
        </p:txBody>
      </p:sp>
      <p:sp>
        <p:nvSpPr>
          <p:cNvPr id="12" name="TextBox 11">
            <a:extLst>
              <a:ext uri="{FF2B5EF4-FFF2-40B4-BE49-F238E27FC236}">
                <a16:creationId xmlns:a16="http://schemas.microsoft.com/office/drawing/2014/main" id="{E1D0FAD7-2775-BB2A-4E2B-3DF504978CFD}"/>
              </a:ext>
            </a:extLst>
          </p:cNvPr>
          <p:cNvSpPr txBox="1"/>
          <p:nvPr/>
        </p:nvSpPr>
        <p:spPr>
          <a:xfrm>
            <a:off x="4307237" y="1820211"/>
            <a:ext cx="615894" cy="369332"/>
          </a:xfrm>
          <a:prstGeom prst="rect">
            <a:avLst/>
          </a:prstGeom>
          <a:noFill/>
          <a:ln>
            <a:solidFill>
              <a:srgbClr val="0070C0"/>
            </a:solidFill>
          </a:ln>
        </p:spPr>
        <p:txBody>
          <a:bodyPr wrap="square" rtlCol="0">
            <a:spAutoFit/>
          </a:bodyPr>
          <a:lstStyle/>
          <a:p>
            <a:r>
              <a:rPr lang="en-US" b="1">
                <a:solidFill>
                  <a:srgbClr val="0070C0"/>
                </a:solidFill>
              </a:rPr>
              <a:t>3. </a:t>
            </a:r>
            <a:endParaRPr lang="en-CH" b="1">
              <a:solidFill>
                <a:srgbClr val="0070C0"/>
              </a:solidFill>
            </a:endParaRPr>
          </a:p>
        </p:txBody>
      </p:sp>
      <p:cxnSp>
        <p:nvCxnSpPr>
          <p:cNvPr id="13" name="Straight Arrow Connector 12">
            <a:extLst>
              <a:ext uri="{FF2B5EF4-FFF2-40B4-BE49-F238E27FC236}">
                <a16:creationId xmlns:a16="http://schemas.microsoft.com/office/drawing/2014/main" id="{BE76D334-9EED-4B74-33DD-17B1642E2117}"/>
              </a:ext>
            </a:extLst>
          </p:cNvPr>
          <p:cNvCxnSpPr>
            <a:cxnSpLocks/>
          </p:cNvCxnSpPr>
          <p:nvPr/>
        </p:nvCxnSpPr>
        <p:spPr>
          <a:xfrm flipV="1">
            <a:off x="2874538" y="2308341"/>
            <a:ext cx="1432699" cy="877873"/>
          </a:xfrm>
          <a:prstGeom prst="straightConnector1">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AE72EB73-6C10-F442-0EDE-B622DB97EEC9}"/>
              </a:ext>
            </a:extLst>
          </p:cNvPr>
          <p:cNvSpPr txBox="1"/>
          <p:nvPr/>
        </p:nvSpPr>
        <p:spPr>
          <a:xfrm>
            <a:off x="2099934" y="3396734"/>
            <a:ext cx="615894" cy="369332"/>
          </a:xfrm>
          <a:prstGeom prst="rect">
            <a:avLst/>
          </a:prstGeom>
          <a:noFill/>
          <a:ln>
            <a:solidFill>
              <a:srgbClr val="0070C0"/>
            </a:solidFill>
          </a:ln>
        </p:spPr>
        <p:txBody>
          <a:bodyPr wrap="square" rtlCol="0">
            <a:spAutoFit/>
          </a:bodyPr>
          <a:lstStyle/>
          <a:p>
            <a:r>
              <a:rPr lang="en-US" b="1">
                <a:solidFill>
                  <a:srgbClr val="0070C0"/>
                </a:solidFill>
              </a:rPr>
              <a:t>3. </a:t>
            </a:r>
            <a:endParaRPr lang="en-CH" b="1">
              <a:solidFill>
                <a:srgbClr val="0070C0"/>
              </a:solidFill>
            </a:endParaRPr>
          </a:p>
        </p:txBody>
      </p:sp>
      <p:sp>
        <p:nvSpPr>
          <p:cNvPr id="16" name="TextBox 15">
            <a:extLst>
              <a:ext uri="{FF2B5EF4-FFF2-40B4-BE49-F238E27FC236}">
                <a16:creationId xmlns:a16="http://schemas.microsoft.com/office/drawing/2014/main" id="{5655BCC0-3A6B-66F9-FA6B-72F9F638C09B}"/>
              </a:ext>
            </a:extLst>
          </p:cNvPr>
          <p:cNvSpPr txBox="1"/>
          <p:nvPr/>
        </p:nvSpPr>
        <p:spPr>
          <a:xfrm>
            <a:off x="1869390" y="5767058"/>
            <a:ext cx="615894" cy="369332"/>
          </a:xfrm>
          <a:prstGeom prst="rect">
            <a:avLst/>
          </a:prstGeom>
          <a:noFill/>
          <a:ln>
            <a:solidFill>
              <a:srgbClr val="0070C0"/>
            </a:solidFill>
          </a:ln>
        </p:spPr>
        <p:txBody>
          <a:bodyPr wrap="square" rtlCol="0">
            <a:spAutoFit/>
          </a:bodyPr>
          <a:lstStyle/>
          <a:p>
            <a:r>
              <a:rPr lang="en-US" b="1">
                <a:solidFill>
                  <a:srgbClr val="0070C0"/>
                </a:solidFill>
              </a:rPr>
              <a:t>5. </a:t>
            </a:r>
            <a:endParaRPr lang="en-CH" b="1">
              <a:solidFill>
                <a:srgbClr val="0070C0"/>
              </a:solidFill>
            </a:endParaRPr>
          </a:p>
        </p:txBody>
      </p:sp>
      <p:sp>
        <p:nvSpPr>
          <p:cNvPr id="17" name="Oval 16">
            <a:extLst>
              <a:ext uri="{FF2B5EF4-FFF2-40B4-BE49-F238E27FC236}">
                <a16:creationId xmlns:a16="http://schemas.microsoft.com/office/drawing/2014/main" id="{913F4CBA-00C5-D919-E5E5-4641D18277BB}"/>
              </a:ext>
            </a:extLst>
          </p:cNvPr>
          <p:cNvSpPr/>
          <p:nvPr/>
        </p:nvSpPr>
        <p:spPr>
          <a:xfrm>
            <a:off x="14924" y="1244023"/>
            <a:ext cx="996575" cy="576188"/>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Tree>
    <p:extLst>
      <p:ext uri="{BB962C8B-B14F-4D97-AF65-F5344CB8AC3E}">
        <p14:creationId xmlns:p14="http://schemas.microsoft.com/office/powerpoint/2010/main" val="800379722"/>
      </p:ext>
    </p:extLst>
  </p:cSld>
  <p:clrMapOvr>
    <a:masterClrMapping/>
  </p:clrMapOvr>
  <mc:AlternateContent xmlns:mc="http://schemas.openxmlformats.org/markup-compatibility/2006" xmlns:p14="http://schemas.microsoft.com/office/powerpoint/2010/main">
    <mc:Choice Requires="p14">
      <p:transition p14:dur="0" advTm="8255000"/>
    </mc:Choice>
    <mc:Fallback xmlns="">
      <p:transition advTm="825500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38F40F-0A8D-FF1F-9B36-1909A7CEE2FC}"/>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D954997F-D856-BDA5-7E04-D274C3598219}"/>
              </a:ext>
            </a:extLst>
          </p:cNvPr>
          <p:cNvPicPr>
            <a:picLocks noChangeAspect="1"/>
          </p:cNvPicPr>
          <p:nvPr/>
        </p:nvPicPr>
        <p:blipFill rotWithShape="1">
          <a:blip r:embed="rId3"/>
          <a:srcRect t="64047" r="59240"/>
          <a:stretch/>
        </p:blipFill>
        <p:spPr>
          <a:xfrm>
            <a:off x="7379755" y="918722"/>
            <a:ext cx="4812245" cy="2792186"/>
          </a:xfrm>
          <a:prstGeom prst="rect">
            <a:avLst/>
          </a:prstGeom>
        </p:spPr>
      </p:pic>
      <p:sp>
        <p:nvSpPr>
          <p:cNvPr id="2" name="Title 1">
            <a:extLst>
              <a:ext uri="{FF2B5EF4-FFF2-40B4-BE49-F238E27FC236}">
                <a16:creationId xmlns:a16="http://schemas.microsoft.com/office/drawing/2014/main" id="{F4EBF7AB-C76E-9685-ACFD-6A2DA61BDB92}"/>
              </a:ext>
            </a:extLst>
          </p:cNvPr>
          <p:cNvSpPr>
            <a:spLocks noGrp="1"/>
          </p:cNvSpPr>
          <p:nvPr>
            <p:ph type="title" idx="4294967295"/>
          </p:nvPr>
        </p:nvSpPr>
        <p:spPr>
          <a:xfrm>
            <a:off x="0" y="92075"/>
            <a:ext cx="11176000" cy="652463"/>
          </a:xfrm>
        </p:spPr>
        <p:txBody>
          <a:bodyPr>
            <a:normAutofit/>
          </a:bodyPr>
          <a:lstStyle/>
          <a:p>
            <a:r>
              <a:rPr lang="en-US" b="1" err="1">
                <a:solidFill>
                  <a:srgbClr val="0070C0"/>
                </a:solidFill>
                <a:latin typeface="Arial" panose="020B0604020202020204" pitchFamily="34" charset="0"/>
                <a:ea typeface="+mn-ea"/>
                <a:cs typeface="+mn-cs"/>
              </a:rPr>
              <a:t>Elegir</a:t>
            </a:r>
            <a:r>
              <a:rPr lang="en-US" b="1">
                <a:solidFill>
                  <a:srgbClr val="0070C0"/>
                </a:solidFill>
                <a:latin typeface="Arial" panose="020B0604020202020204" pitchFamily="34" charset="0"/>
                <a:ea typeface="+mn-ea"/>
                <a:cs typeface="+mn-cs"/>
              </a:rPr>
              <a:t> la curva CSAVR que </a:t>
            </a:r>
            <a:r>
              <a:rPr lang="en-US" b="1" err="1">
                <a:solidFill>
                  <a:srgbClr val="0070C0"/>
                </a:solidFill>
                <a:latin typeface="Arial" panose="020B0604020202020204" pitchFamily="34" charset="0"/>
                <a:ea typeface="+mn-ea"/>
                <a:cs typeface="+mn-cs"/>
              </a:rPr>
              <a:t>mejor</a:t>
            </a:r>
            <a:r>
              <a:rPr lang="en-US" b="1">
                <a:solidFill>
                  <a:srgbClr val="0070C0"/>
                </a:solidFill>
                <a:latin typeface="Arial" panose="020B0604020202020204" pitchFamily="34" charset="0"/>
                <a:ea typeface="+mn-ea"/>
                <a:cs typeface="+mn-cs"/>
              </a:rPr>
              <a:t> se ajuste</a:t>
            </a:r>
            <a:endParaRPr lang="en-CH" b="1">
              <a:solidFill>
                <a:srgbClr val="0070C0"/>
              </a:solidFill>
              <a:latin typeface="Arial" panose="020B0604020202020204" pitchFamily="34" charset="0"/>
              <a:ea typeface="+mn-ea"/>
              <a:cs typeface="+mn-cs"/>
            </a:endParaRPr>
          </a:p>
        </p:txBody>
      </p:sp>
      <p:sp>
        <p:nvSpPr>
          <p:cNvPr id="6" name="TextBox 5">
            <a:extLst>
              <a:ext uri="{FF2B5EF4-FFF2-40B4-BE49-F238E27FC236}">
                <a16:creationId xmlns:a16="http://schemas.microsoft.com/office/drawing/2014/main" id="{4FDCCEE3-FAC8-1C8A-41CB-2133AD1FA618}"/>
              </a:ext>
            </a:extLst>
          </p:cNvPr>
          <p:cNvSpPr txBox="1"/>
          <p:nvPr/>
        </p:nvSpPr>
        <p:spPr>
          <a:xfrm>
            <a:off x="210067" y="848884"/>
            <a:ext cx="7937890" cy="4247317"/>
          </a:xfrm>
          <a:prstGeom prst="rect">
            <a:avLst/>
          </a:prstGeom>
          <a:noFill/>
        </p:spPr>
        <p:txBody>
          <a:bodyPr wrap="square">
            <a:spAutoFit/>
          </a:bodyPr>
          <a:lstStyle/>
          <a:p>
            <a:r>
              <a:rPr lang="en-US">
                <a:solidFill>
                  <a:schemeClr val="tx1"/>
                </a:solidFill>
                <a:latin typeface="Arial" panose="020B0604020202020204" pitchFamily="34" charset="0"/>
                <a:cs typeface="Arial" panose="020B0604020202020204" pitchFamily="34" charset="0"/>
              </a:rPr>
              <a:t>Como </a:t>
            </a:r>
            <a:r>
              <a:rPr lang="en-US" err="1">
                <a:solidFill>
                  <a:schemeClr val="tx1"/>
                </a:solidFill>
                <a:latin typeface="Arial" panose="020B0604020202020204" pitchFamily="34" charset="0"/>
                <a:cs typeface="Arial" panose="020B0604020202020204" pitchFamily="34" charset="0"/>
              </a:rPr>
              <a:t>regla</a:t>
            </a:r>
            <a:r>
              <a:rPr lang="en-US">
                <a:solidFill>
                  <a:schemeClr val="tx1"/>
                </a:solidFill>
                <a:latin typeface="Arial" panose="020B0604020202020204" pitchFamily="34" charset="0"/>
                <a:cs typeface="Arial" panose="020B0604020202020204" pitchFamily="34" charset="0"/>
              </a:rPr>
              <a:t> general, </a:t>
            </a:r>
            <a:r>
              <a:rPr lang="en-US" err="1">
                <a:solidFill>
                  <a:schemeClr val="tx1"/>
                </a:solidFill>
                <a:latin typeface="Arial" panose="020B0604020202020204" pitchFamily="34" charset="0"/>
                <a:cs typeface="Arial" panose="020B0604020202020204" pitchFamily="34" charset="0"/>
              </a:rPr>
              <a:t>elija</a:t>
            </a:r>
            <a:r>
              <a:rPr lang="en-US">
                <a:solidFill>
                  <a:schemeClr val="tx1"/>
                </a:solidFill>
                <a:latin typeface="Arial" panose="020B0604020202020204" pitchFamily="34" charset="0"/>
                <a:cs typeface="Arial" panose="020B0604020202020204" pitchFamily="34" charset="0"/>
              </a:rPr>
              <a:t> la curva con el menor </a:t>
            </a:r>
            <a:br>
              <a:rPr lang="en-US">
                <a:solidFill>
                  <a:schemeClr val="tx1"/>
                </a:solidFill>
                <a:latin typeface="Arial" panose="020B0604020202020204" pitchFamily="34" charset="0"/>
                <a:cs typeface="Arial" panose="020B0604020202020204" pitchFamily="34" charset="0"/>
              </a:rPr>
            </a:br>
            <a:r>
              <a:rPr lang="en-US" i="1" err="1">
                <a:latin typeface="Arial" panose="020B0604020202020204" pitchFamily="34" charset="0"/>
                <a:cs typeface="Arial" panose="020B0604020202020204" pitchFamily="34" charset="0"/>
              </a:rPr>
              <a:t>C</a:t>
            </a:r>
            <a:r>
              <a:rPr lang="en-US" i="1" err="1">
                <a:solidFill>
                  <a:schemeClr val="tx1"/>
                </a:solidFill>
                <a:latin typeface="Arial" panose="020B0604020202020204" pitchFamily="34" charset="0"/>
                <a:cs typeface="Arial" panose="020B0604020202020204" pitchFamily="34" charset="0"/>
              </a:rPr>
              <a:t>riterio</a:t>
            </a:r>
            <a:r>
              <a:rPr lang="en-US" i="1">
                <a:solidFill>
                  <a:schemeClr val="tx1"/>
                </a:solidFill>
                <a:latin typeface="Arial" panose="020B0604020202020204" pitchFamily="34" charset="0"/>
                <a:cs typeface="Arial" panose="020B0604020202020204" pitchFamily="34" charset="0"/>
              </a:rPr>
              <a:t> de </a:t>
            </a:r>
            <a:r>
              <a:rPr lang="en-US" i="1" err="1">
                <a:latin typeface="Arial" panose="020B0604020202020204" pitchFamily="34" charset="0"/>
                <a:cs typeface="Arial" panose="020B0604020202020204" pitchFamily="34" charset="0"/>
              </a:rPr>
              <a:t>I</a:t>
            </a:r>
            <a:r>
              <a:rPr lang="en-US" i="1" err="1">
                <a:solidFill>
                  <a:schemeClr val="tx1"/>
                </a:solidFill>
                <a:latin typeface="Arial" panose="020B0604020202020204" pitchFamily="34" charset="0"/>
                <a:cs typeface="Arial" panose="020B0604020202020204" pitchFamily="34" charset="0"/>
              </a:rPr>
              <a:t>nformación</a:t>
            </a:r>
            <a:r>
              <a:rPr lang="en-US" i="1">
                <a:solidFill>
                  <a:schemeClr val="tx1"/>
                </a:solidFill>
                <a:latin typeface="Arial" panose="020B0604020202020204" pitchFamily="34" charset="0"/>
                <a:cs typeface="Arial" panose="020B0604020202020204" pitchFamily="34" charset="0"/>
              </a:rPr>
              <a:t> de Akaike (AIC): </a:t>
            </a:r>
            <a:r>
              <a:rPr lang="en-US">
                <a:solidFill>
                  <a:schemeClr val="tx1"/>
                </a:solidFill>
                <a:latin typeface="Arial" panose="020B0604020202020204" pitchFamily="34" charset="0"/>
                <a:cs typeface="Arial" panose="020B0604020202020204" pitchFamily="34" charset="0"/>
              </a:rPr>
              <a:t>Las curvas </a:t>
            </a:r>
            <a:r>
              <a:rPr lang="en-US" err="1">
                <a:solidFill>
                  <a:schemeClr val="tx1"/>
                </a:solidFill>
                <a:latin typeface="Arial" panose="020B0604020202020204" pitchFamily="34" charset="0"/>
                <a:cs typeface="Arial" panose="020B0604020202020204" pitchFamily="34" charset="0"/>
              </a:rPr>
              <a:t>mejor</a:t>
            </a:r>
            <a:r>
              <a:rPr lang="en-US">
                <a:solidFill>
                  <a:schemeClr val="tx1"/>
                </a:solidFill>
                <a:latin typeface="Arial" panose="020B0604020202020204" pitchFamily="34" charset="0"/>
                <a:cs typeface="Arial" panose="020B0604020202020204" pitchFamily="34" charset="0"/>
              </a:rPr>
              <a:t> </a:t>
            </a:r>
            <a:r>
              <a:rPr lang="en-US" err="1">
                <a:solidFill>
                  <a:schemeClr val="tx1"/>
                </a:solidFill>
                <a:latin typeface="Arial" panose="020B0604020202020204" pitchFamily="34" charset="0"/>
                <a:cs typeface="Arial" panose="020B0604020202020204" pitchFamily="34" charset="0"/>
              </a:rPr>
              <a:t>ajustadas</a:t>
            </a:r>
            <a:r>
              <a:rPr lang="en-US">
                <a:solidFill>
                  <a:schemeClr val="tx1"/>
                </a:solidFill>
                <a:latin typeface="Arial" panose="020B0604020202020204" pitchFamily="34" charset="0"/>
                <a:cs typeface="Arial" panose="020B0604020202020204" pitchFamily="34" charset="0"/>
              </a:rPr>
              <a:t> </a:t>
            </a:r>
            <a:br>
              <a:rPr lang="en-US">
                <a:solidFill>
                  <a:schemeClr val="tx1"/>
                </a:solidFill>
                <a:latin typeface="Arial" panose="020B0604020202020204" pitchFamily="34" charset="0"/>
                <a:cs typeface="Arial" panose="020B0604020202020204" pitchFamily="34" charset="0"/>
              </a:rPr>
            </a:br>
            <a:r>
              <a:rPr lang="en-US">
                <a:solidFill>
                  <a:schemeClr val="tx1"/>
                </a:solidFill>
                <a:latin typeface="Arial" panose="020B0604020202020204" pitchFamily="34" charset="0"/>
                <a:cs typeface="Arial" panose="020B0604020202020204" pitchFamily="34" charset="0"/>
              </a:rPr>
              <a:t>con </a:t>
            </a:r>
            <a:r>
              <a:rPr lang="en-US" err="1">
                <a:solidFill>
                  <a:schemeClr val="tx1"/>
                </a:solidFill>
                <a:latin typeface="Arial" panose="020B0604020202020204" pitchFamily="34" charset="0"/>
                <a:cs typeface="Arial" panose="020B0604020202020204" pitchFamily="34" charset="0"/>
              </a:rPr>
              <a:t>menos</a:t>
            </a:r>
            <a:r>
              <a:rPr lang="en-US">
                <a:solidFill>
                  <a:schemeClr val="tx1"/>
                </a:solidFill>
                <a:latin typeface="Arial" panose="020B0604020202020204" pitchFamily="34" charset="0"/>
                <a:cs typeface="Arial" panose="020B0604020202020204" pitchFamily="34" charset="0"/>
              </a:rPr>
              <a:t> </a:t>
            </a:r>
            <a:r>
              <a:rPr lang="en-US" err="1">
                <a:solidFill>
                  <a:schemeClr val="tx1"/>
                </a:solidFill>
                <a:latin typeface="Arial" panose="020B0604020202020204" pitchFamily="34" charset="0"/>
                <a:cs typeface="Arial" panose="020B0604020202020204" pitchFamily="34" charset="0"/>
              </a:rPr>
              <a:t>paremetros</a:t>
            </a:r>
            <a:r>
              <a:rPr lang="en-US">
                <a:solidFill>
                  <a:schemeClr val="tx1"/>
                </a:solidFill>
                <a:latin typeface="Arial" panose="020B0604020202020204" pitchFamily="34" charset="0"/>
                <a:cs typeface="Arial" panose="020B0604020202020204" pitchFamily="34" charset="0"/>
              </a:rPr>
              <a:t> </a:t>
            </a:r>
            <a:r>
              <a:rPr lang="en-US" err="1">
                <a:solidFill>
                  <a:schemeClr val="tx1"/>
                </a:solidFill>
                <a:latin typeface="Arial" panose="020B0604020202020204" pitchFamily="34" charset="0"/>
                <a:cs typeface="Arial" panose="020B0604020202020204" pitchFamily="34" charset="0"/>
              </a:rPr>
              <a:t>tienen</a:t>
            </a:r>
            <a:r>
              <a:rPr lang="en-US">
                <a:solidFill>
                  <a:schemeClr val="tx1"/>
                </a:solidFill>
                <a:latin typeface="Arial" panose="020B0604020202020204" pitchFamily="34" charset="0"/>
                <a:cs typeface="Arial" panose="020B0604020202020204" pitchFamily="34" charset="0"/>
              </a:rPr>
              <a:t> </a:t>
            </a:r>
            <a:r>
              <a:rPr lang="en-US" err="1">
                <a:solidFill>
                  <a:schemeClr val="tx1"/>
                </a:solidFill>
                <a:latin typeface="Arial" panose="020B0604020202020204" pitchFamily="34" charset="0"/>
                <a:cs typeface="Arial" panose="020B0604020202020204" pitchFamily="34" charset="0"/>
              </a:rPr>
              <a:t>el</a:t>
            </a:r>
            <a:r>
              <a:rPr lang="en-US">
                <a:solidFill>
                  <a:schemeClr val="tx1"/>
                </a:solidFill>
                <a:latin typeface="Arial" panose="020B0604020202020204" pitchFamily="34" charset="0"/>
                <a:cs typeface="Arial" panose="020B0604020202020204" pitchFamily="34" charset="0"/>
              </a:rPr>
              <a:t> AIC </a:t>
            </a:r>
            <a:r>
              <a:rPr lang="en-US" err="1">
                <a:solidFill>
                  <a:schemeClr val="tx1"/>
                </a:solidFill>
                <a:latin typeface="Arial" panose="020B0604020202020204" pitchFamily="34" charset="0"/>
                <a:cs typeface="Arial" panose="020B0604020202020204" pitchFamily="34" charset="0"/>
              </a:rPr>
              <a:t>más</a:t>
            </a:r>
            <a:r>
              <a:rPr lang="en-US">
                <a:solidFill>
                  <a:schemeClr val="tx1"/>
                </a:solidFill>
                <a:latin typeface="Arial" panose="020B0604020202020204" pitchFamily="34" charset="0"/>
                <a:cs typeface="Arial" panose="020B0604020202020204" pitchFamily="34" charset="0"/>
              </a:rPr>
              <a:t> bajo… </a:t>
            </a:r>
            <a:r>
              <a:rPr lang="en-US" err="1">
                <a:solidFill>
                  <a:schemeClr val="tx1"/>
                </a:solidFill>
                <a:latin typeface="Arial" panose="020B0604020202020204" pitchFamily="34" charset="0"/>
                <a:cs typeface="Arial" panose="020B0604020202020204" pitchFamily="34" charset="0"/>
              </a:rPr>
              <a:t>pero</a:t>
            </a:r>
            <a:r>
              <a:rPr lang="en-US">
                <a:solidFill>
                  <a:schemeClr val="tx1"/>
                </a:solidFill>
                <a:latin typeface="Arial" panose="020B0604020202020204" pitchFamily="34" charset="0"/>
                <a:cs typeface="Arial" panose="020B0604020202020204" pitchFamily="34" charset="0"/>
              </a:rPr>
              <a:t> curvas son </a:t>
            </a:r>
            <a:br>
              <a:rPr lang="en-US">
                <a:solidFill>
                  <a:schemeClr val="tx1"/>
                </a:solidFill>
                <a:latin typeface="Arial" panose="020B0604020202020204" pitchFamily="34" charset="0"/>
                <a:cs typeface="Arial" panose="020B0604020202020204" pitchFamily="34" charset="0"/>
              </a:rPr>
            </a:br>
            <a:r>
              <a:rPr lang="en-US" err="1">
                <a:solidFill>
                  <a:schemeClr val="tx1"/>
                </a:solidFill>
                <a:latin typeface="Arial" panose="020B0604020202020204" pitchFamily="34" charset="0"/>
                <a:cs typeface="Arial" panose="020B0604020202020204" pitchFamily="34" charset="0"/>
              </a:rPr>
              <a:t>igual</a:t>
            </a:r>
            <a:r>
              <a:rPr lang="en-US">
                <a:solidFill>
                  <a:schemeClr val="tx1"/>
                </a:solidFill>
                <a:latin typeface="Arial" panose="020B0604020202020204" pitchFamily="34" charset="0"/>
                <a:cs typeface="Arial" panose="020B0604020202020204" pitchFamily="34" charset="0"/>
              </a:rPr>
              <a:t> de </a:t>
            </a:r>
            <a:r>
              <a:rPr lang="en-US" err="1">
                <a:solidFill>
                  <a:schemeClr val="tx1"/>
                </a:solidFill>
                <a:latin typeface="Arial" panose="020B0604020202020204" pitchFamily="34" charset="0"/>
                <a:cs typeface="Arial" panose="020B0604020202020204" pitchFamily="34" charset="0"/>
              </a:rPr>
              <a:t>buenas</a:t>
            </a:r>
            <a:r>
              <a:rPr lang="en-US">
                <a:solidFill>
                  <a:schemeClr val="tx1"/>
                </a:solidFill>
                <a:latin typeface="Arial" panose="020B0604020202020204" pitchFamily="34" charset="0"/>
                <a:cs typeface="Arial" panose="020B0604020202020204" pitchFamily="34" charset="0"/>
              </a:rPr>
              <a:t> </a:t>
            </a:r>
            <a:r>
              <a:rPr lang="en-US" err="1">
                <a:solidFill>
                  <a:schemeClr val="tx1"/>
                </a:solidFill>
                <a:latin typeface="Arial" panose="020B0604020202020204" pitchFamily="34" charset="0"/>
                <a:cs typeface="Arial" panose="020B0604020202020204" pitchFamily="34" charset="0"/>
              </a:rPr>
              <a:t>si</a:t>
            </a:r>
            <a:r>
              <a:rPr lang="en-US">
                <a:solidFill>
                  <a:schemeClr val="tx1"/>
                </a:solidFill>
                <a:latin typeface="Arial" panose="020B0604020202020204" pitchFamily="34" charset="0"/>
                <a:cs typeface="Arial" panose="020B0604020202020204" pitchFamily="34" charset="0"/>
              </a:rPr>
              <a:t> sus </a:t>
            </a:r>
            <a:r>
              <a:rPr lang="en-US" err="1">
                <a:solidFill>
                  <a:schemeClr val="tx1"/>
                </a:solidFill>
                <a:latin typeface="Arial" panose="020B0604020202020204" pitchFamily="34" charset="0"/>
                <a:cs typeface="Arial" panose="020B0604020202020204" pitchFamily="34" charset="0"/>
              </a:rPr>
              <a:t>puntuaciones</a:t>
            </a:r>
            <a:r>
              <a:rPr lang="en-US">
                <a:solidFill>
                  <a:schemeClr val="tx1"/>
                </a:solidFill>
                <a:latin typeface="Arial" panose="020B0604020202020204" pitchFamily="34" charset="0"/>
                <a:cs typeface="Arial" panose="020B0604020202020204" pitchFamily="34" charset="0"/>
              </a:rPr>
              <a:t> AIC </a:t>
            </a:r>
            <a:r>
              <a:rPr lang="en-US" err="1">
                <a:solidFill>
                  <a:schemeClr val="tx1"/>
                </a:solidFill>
                <a:latin typeface="Arial" panose="020B0604020202020204" pitchFamily="34" charset="0"/>
                <a:cs typeface="Arial" panose="020B0604020202020204" pitchFamily="34" charset="0"/>
              </a:rPr>
              <a:t>tienen</a:t>
            </a:r>
            <a:r>
              <a:rPr lang="en-US">
                <a:solidFill>
                  <a:schemeClr val="tx1"/>
                </a:solidFill>
                <a:latin typeface="Arial" panose="020B0604020202020204" pitchFamily="34" charset="0"/>
                <a:cs typeface="Arial" panose="020B0604020202020204" pitchFamily="34" charset="0"/>
              </a:rPr>
              <a:t> </a:t>
            </a:r>
            <a:r>
              <a:rPr lang="en-US" err="1">
                <a:solidFill>
                  <a:schemeClr val="tx1"/>
                </a:solidFill>
                <a:latin typeface="Arial" panose="020B0604020202020204" pitchFamily="34" charset="0"/>
                <a:cs typeface="Arial" panose="020B0604020202020204" pitchFamily="34" charset="0"/>
              </a:rPr>
              <a:t>menos</a:t>
            </a:r>
            <a:r>
              <a:rPr lang="en-US">
                <a:solidFill>
                  <a:schemeClr val="tx1"/>
                </a:solidFill>
                <a:latin typeface="Arial" panose="020B0604020202020204" pitchFamily="34" charset="0"/>
                <a:cs typeface="Arial" panose="020B0604020202020204" pitchFamily="34" charset="0"/>
              </a:rPr>
              <a:t> de </a:t>
            </a:r>
            <a:br>
              <a:rPr lang="en-US">
                <a:solidFill>
                  <a:schemeClr val="tx1"/>
                </a:solidFill>
                <a:latin typeface="Arial" panose="020B0604020202020204" pitchFamily="34" charset="0"/>
                <a:cs typeface="Arial" panose="020B0604020202020204" pitchFamily="34" charset="0"/>
              </a:rPr>
            </a:br>
            <a:r>
              <a:rPr lang="en-US">
                <a:solidFill>
                  <a:schemeClr val="tx1"/>
                </a:solidFill>
                <a:latin typeface="Arial" panose="020B0604020202020204" pitchFamily="34" charset="0"/>
                <a:cs typeface="Arial" panose="020B0604020202020204" pitchFamily="34" charset="0"/>
              </a:rPr>
              <a:t>10 puntos de </a:t>
            </a:r>
            <a:r>
              <a:rPr lang="en-US" err="1">
                <a:solidFill>
                  <a:schemeClr val="tx1"/>
                </a:solidFill>
                <a:latin typeface="Arial" panose="020B0604020202020204" pitchFamily="34" charset="0"/>
                <a:cs typeface="Arial" panose="020B0604020202020204" pitchFamily="34" charset="0"/>
              </a:rPr>
              <a:t>diferencia</a:t>
            </a:r>
            <a:r>
              <a:rPr lang="en-US">
                <a:solidFill>
                  <a:schemeClr val="tx1"/>
                </a:solidFill>
                <a:latin typeface="Arial" panose="020B0604020202020204" pitchFamily="34" charset="0"/>
                <a:cs typeface="Arial" panose="020B0604020202020204" pitchFamily="34" charset="0"/>
              </a:rPr>
              <a:t>.</a:t>
            </a:r>
            <a:br>
              <a:rPr lang="en-US">
                <a:solidFill>
                  <a:schemeClr val="tx1"/>
                </a:solidFill>
                <a:latin typeface="Arial" panose="020B0604020202020204" pitchFamily="34" charset="0"/>
                <a:cs typeface="Arial" panose="020B0604020202020204" pitchFamily="34" charset="0"/>
              </a:rPr>
            </a:br>
            <a:endParaRPr lang="en-US">
              <a:solidFill>
                <a:schemeClr val="tx1"/>
              </a:solidFill>
              <a:latin typeface="Arial" panose="020B0604020202020204" pitchFamily="34" charset="0"/>
              <a:cs typeface="Arial" panose="020B0604020202020204" pitchFamily="34" charset="0"/>
            </a:endParaRPr>
          </a:p>
          <a:p>
            <a:r>
              <a:rPr lang="en-US">
                <a:solidFill>
                  <a:schemeClr val="tx1"/>
                </a:solidFill>
                <a:latin typeface="Arial" panose="020B0604020202020204" pitchFamily="34" charset="0"/>
                <a:cs typeface="Arial" panose="020B0604020202020204" pitchFamily="34" charset="0"/>
              </a:rPr>
              <a:t>Si </a:t>
            </a:r>
            <a:r>
              <a:rPr lang="en-US" err="1">
                <a:solidFill>
                  <a:schemeClr val="tx1"/>
                </a:solidFill>
                <a:latin typeface="Arial" panose="020B0604020202020204" pitchFamily="34" charset="0"/>
                <a:cs typeface="Arial" panose="020B0604020202020204" pitchFamily="34" charset="0"/>
              </a:rPr>
              <a:t>varias</a:t>
            </a:r>
            <a:r>
              <a:rPr lang="en-US">
                <a:solidFill>
                  <a:schemeClr val="tx1"/>
                </a:solidFill>
                <a:latin typeface="Arial" panose="020B0604020202020204" pitchFamily="34" charset="0"/>
                <a:cs typeface="Arial" panose="020B0604020202020204" pitchFamily="34" charset="0"/>
              </a:rPr>
              <a:t> curvas </a:t>
            </a:r>
            <a:r>
              <a:rPr lang="en-US" err="1">
                <a:solidFill>
                  <a:schemeClr val="tx1"/>
                </a:solidFill>
                <a:latin typeface="Arial" panose="020B0604020202020204" pitchFamily="34" charset="0"/>
                <a:cs typeface="Arial" panose="020B0604020202020204" pitchFamily="34" charset="0"/>
              </a:rPr>
              <a:t>tienen</a:t>
            </a:r>
            <a:r>
              <a:rPr lang="en-US">
                <a:solidFill>
                  <a:schemeClr val="tx1"/>
                </a:solidFill>
                <a:latin typeface="Arial" panose="020B0604020202020204" pitchFamily="34" charset="0"/>
                <a:cs typeface="Arial" panose="020B0604020202020204" pitchFamily="34" charset="0"/>
              </a:rPr>
              <a:t> AIC similar, </a:t>
            </a:r>
            <a:r>
              <a:rPr lang="en-US" err="1">
                <a:solidFill>
                  <a:schemeClr val="tx1"/>
                </a:solidFill>
                <a:latin typeface="Arial" panose="020B0604020202020204" pitchFamily="34" charset="0"/>
                <a:cs typeface="Arial" panose="020B0604020202020204" pitchFamily="34" charset="0"/>
              </a:rPr>
              <a:t>elija</a:t>
            </a:r>
            <a:r>
              <a:rPr lang="en-US">
                <a:solidFill>
                  <a:schemeClr val="tx1"/>
                </a:solidFill>
                <a:latin typeface="Arial" panose="020B0604020202020204" pitchFamily="34" charset="0"/>
                <a:cs typeface="Arial" panose="020B0604020202020204" pitchFamily="34" charset="0"/>
              </a:rPr>
              <a:t> la </a:t>
            </a:r>
            <a:r>
              <a:rPr lang="en-US" err="1">
                <a:solidFill>
                  <a:schemeClr val="tx1"/>
                </a:solidFill>
                <a:latin typeface="Arial" panose="020B0604020202020204" pitchFamily="34" charset="0"/>
                <a:cs typeface="Arial" panose="020B0604020202020204" pitchFamily="34" charset="0"/>
              </a:rPr>
              <a:t>más</a:t>
            </a:r>
            <a:r>
              <a:rPr lang="en-US">
                <a:solidFill>
                  <a:schemeClr val="tx1"/>
                </a:solidFill>
                <a:latin typeface="Arial" panose="020B0604020202020204" pitchFamily="34" charset="0"/>
                <a:cs typeface="Arial" panose="020B0604020202020204" pitchFamily="34" charset="0"/>
              </a:rPr>
              <a:t> </a:t>
            </a:r>
            <a:r>
              <a:rPr lang="en-US" err="1">
                <a:solidFill>
                  <a:schemeClr val="tx1"/>
                </a:solidFill>
                <a:latin typeface="Arial" panose="020B0604020202020204" pitchFamily="34" charset="0"/>
                <a:cs typeface="Arial" panose="020B0604020202020204" pitchFamily="34" charset="0"/>
              </a:rPr>
              <a:t>razonable</a:t>
            </a:r>
            <a:r>
              <a:rPr lang="en-US">
                <a:solidFill>
                  <a:schemeClr val="tx1"/>
                </a:solidFill>
                <a:latin typeface="Arial" panose="020B0604020202020204" pitchFamily="34" charset="0"/>
                <a:cs typeface="Arial" panose="020B0604020202020204" pitchFamily="34" charset="0"/>
              </a:rPr>
              <a:t>, </a:t>
            </a:r>
            <a:br>
              <a:rPr lang="en-US">
                <a:solidFill>
                  <a:schemeClr val="tx1"/>
                </a:solidFill>
                <a:latin typeface="Arial" panose="020B0604020202020204" pitchFamily="34" charset="0"/>
                <a:cs typeface="Arial" panose="020B0604020202020204" pitchFamily="34" charset="0"/>
              </a:rPr>
            </a:br>
            <a:r>
              <a:rPr lang="en-US" err="1">
                <a:solidFill>
                  <a:schemeClr val="tx1"/>
                </a:solidFill>
                <a:latin typeface="Arial" panose="020B0604020202020204" pitchFamily="34" charset="0"/>
                <a:cs typeface="Arial" panose="020B0604020202020204" pitchFamily="34" charset="0"/>
              </a:rPr>
              <a:t>evaluando</a:t>
            </a:r>
            <a:r>
              <a:rPr lang="en-US">
                <a:solidFill>
                  <a:schemeClr val="tx1"/>
                </a:solidFill>
                <a:latin typeface="Arial" panose="020B0604020202020204" pitchFamily="34" charset="0"/>
                <a:cs typeface="Arial" panose="020B0604020202020204" pitchFamily="34" charset="0"/>
              </a:rPr>
              <a:t> </a:t>
            </a:r>
            <a:r>
              <a:rPr lang="en-US">
                <a:latin typeface="Arial" panose="020B0604020202020204" pitchFamily="34" charset="0"/>
                <a:cs typeface="Arial" panose="020B0604020202020204" pitchFamily="34" charset="0"/>
              </a:rPr>
              <a:t>la</a:t>
            </a:r>
            <a:r>
              <a:rPr lang="en-US">
                <a:solidFill>
                  <a:schemeClr val="tx1"/>
                </a:solidFill>
                <a:latin typeface="Arial" panose="020B0604020202020204" pitchFamily="34" charset="0"/>
                <a:cs typeface="Arial" panose="020B0604020202020204" pitchFamily="34" charset="0"/>
              </a:rPr>
              <a:t> </a:t>
            </a:r>
            <a:r>
              <a:rPr lang="en-US" err="1">
                <a:solidFill>
                  <a:schemeClr val="tx1"/>
                </a:solidFill>
                <a:latin typeface="Arial" panose="020B0604020202020204" pitchFamily="34" charset="0"/>
                <a:cs typeface="Arial" panose="020B0604020202020204" pitchFamily="34" charset="0"/>
              </a:rPr>
              <a:t>verosimilitud</a:t>
            </a:r>
            <a:r>
              <a:rPr lang="en-US">
                <a:solidFill>
                  <a:schemeClr val="tx1"/>
                </a:solidFill>
                <a:latin typeface="Arial" panose="020B0604020202020204" pitchFamily="34" charset="0"/>
                <a:cs typeface="Arial" panose="020B0604020202020204" pitchFamily="34" charset="0"/>
              </a:rPr>
              <a:t> de la </a:t>
            </a:r>
            <a:r>
              <a:rPr lang="en-US" err="1">
                <a:solidFill>
                  <a:schemeClr val="tx1"/>
                </a:solidFill>
                <a:latin typeface="Arial" panose="020B0604020202020204" pitchFamily="34" charset="0"/>
                <a:cs typeface="Arial" panose="020B0604020202020204" pitchFamily="34" charset="0"/>
              </a:rPr>
              <a:t>tendencia</a:t>
            </a:r>
            <a:r>
              <a:rPr lang="en-US">
                <a:solidFill>
                  <a:schemeClr val="tx1"/>
                </a:solidFill>
                <a:latin typeface="Arial" panose="020B0604020202020204" pitchFamily="34" charset="0"/>
                <a:cs typeface="Arial" panose="020B0604020202020204" pitchFamily="34" charset="0"/>
              </a:rPr>
              <a:t> </a:t>
            </a:r>
            <a:r>
              <a:rPr lang="en-US" err="1">
                <a:solidFill>
                  <a:schemeClr val="tx1"/>
                </a:solidFill>
                <a:latin typeface="Arial" panose="020B0604020202020204" pitchFamily="34" charset="0"/>
                <a:cs typeface="Arial" panose="020B0604020202020204" pitchFamily="34" charset="0"/>
              </a:rPr>
              <a:t>histórica</a:t>
            </a:r>
            <a:r>
              <a:rPr lang="en-US">
                <a:solidFill>
                  <a:schemeClr val="tx1"/>
                </a:solidFill>
                <a:latin typeface="Arial" panose="020B0604020202020204" pitchFamily="34" charset="0"/>
                <a:cs typeface="Arial" panose="020B0604020202020204" pitchFamily="34" charset="0"/>
              </a:rPr>
              <a:t> en: </a:t>
            </a:r>
            <a:br>
              <a:rPr lang="en-US">
                <a:solidFill>
                  <a:schemeClr val="tx1"/>
                </a:solidFill>
                <a:latin typeface="Arial" panose="020B0604020202020204" pitchFamily="34" charset="0"/>
                <a:cs typeface="Arial" panose="020B0604020202020204" pitchFamily="34" charset="0"/>
              </a:rPr>
            </a:br>
            <a:endParaRPr lang="en-US">
              <a:solidFill>
                <a:schemeClr val="tx1"/>
              </a:solidFill>
              <a:latin typeface="Arial" panose="020B0604020202020204" pitchFamily="34" charset="0"/>
              <a:cs typeface="Arial" panose="020B0604020202020204" pitchFamily="34" charset="0"/>
            </a:endParaRPr>
          </a:p>
          <a:p>
            <a:pPr marL="800100" lvl="1" indent="-342900">
              <a:buFont typeface="Arial" panose="020B0604020202020204" pitchFamily="34" charset="0"/>
              <a:buChar char="•"/>
            </a:pPr>
            <a:r>
              <a:rPr lang="en-US" err="1">
                <a:solidFill>
                  <a:schemeClr val="tx1"/>
                </a:solidFill>
                <a:latin typeface="Arial" panose="020B0604020202020204" pitchFamily="34" charset="0"/>
                <a:cs typeface="Arial" panose="020B0604020202020204" pitchFamily="34" charset="0"/>
              </a:rPr>
              <a:t>Nuevas</a:t>
            </a:r>
            <a:r>
              <a:rPr lang="en-US">
                <a:solidFill>
                  <a:schemeClr val="tx1"/>
                </a:solidFill>
                <a:latin typeface="Arial" panose="020B0604020202020204" pitchFamily="34" charset="0"/>
                <a:cs typeface="Arial" panose="020B0604020202020204" pitchFamily="34" charset="0"/>
              </a:rPr>
              <a:t> </a:t>
            </a:r>
            <a:r>
              <a:rPr lang="en-US" err="1">
                <a:solidFill>
                  <a:schemeClr val="tx1"/>
                </a:solidFill>
                <a:latin typeface="Arial" panose="020B0604020202020204" pitchFamily="34" charset="0"/>
                <a:cs typeface="Arial" panose="020B0604020202020204" pitchFamily="34" charset="0"/>
              </a:rPr>
              <a:t>infecciones</a:t>
            </a:r>
            <a:endParaRPr lang="en-US">
              <a:solidFill>
                <a:schemeClr val="tx1"/>
              </a:solidFill>
              <a:latin typeface="Arial" panose="020B0604020202020204" pitchFamily="34" charset="0"/>
              <a:cs typeface="Arial" panose="020B0604020202020204" pitchFamily="34" charset="0"/>
            </a:endParaRPr>
          </a:p>
          <a:p>
            <a:pPr marL="800100" lvl="1" indent="-342900">
              <a:buFont typeface="Arial" panose="020B0604020202020204" pitchFamily="34" charset="0"/>
              <a:buChar char="•"/>
            </a:pPr>
            <a:r>
              <a:rPr lang="en-US">
                <a:solidFill>
                  <a:schemeClr val="tx1"/>
                </a:solidFill>
                <a:latin typeface="Arial" panose="020B0604020202020204" pitchFamily="34" charset="0"/>
                <a:cs typeface="Arial" panose="020B0604020202020204" pitchFamily="34" charset="0"/>
              </a:rPr>
              <a:t>PVVIH</a:t>
            </a:r>
          </a:p>
          <a:p>
            <a:pPr marL="800100" lvl="1" indent="-342900">
              <a:buFont typeface="Arial" panose="020B0604020202020204" pitchFamily="34" charset="0"/>
              <a:buChar char="•"/>
            </a:pPr>
            <a:r>
              <a:rPr lang="en-US">
                <a:solidFill>
                  <a:schemeClr val="tx1"/>
                </a:solidFill>
                <a:latin typeface="Arial" panose="020B0604020202020204" pitchFamily="34" charset="0"/>
                <a:cs typeface="Arial" panose="020B0604020202020204" pitchFamily="34" charset="0"/>
              </a:rPr>
              <a:t>% de PVVIH que </a:t>
            </a:r>
            <a:r>
              <a:rPr lang="en-US" err="1">
                <a:solidFill>
                  <a:schemeClr val="tx1"/>
                </a:solidFill>
                <a:latin typeface="Arial" panose="020B0604020202020204" pitchFamily="34" charset="0"/>
                <a:cs typeface="Arial" panose="020B0604020202020204" pitchFamily="34" charset="0"/>
              </a:rPr>
              <a:t>conocen</a:t>
            </a:r>
            <a:r>
              <a:rPr lang="en-US">
                <a:solidFill>
                  <a:schemeClr val="tx1"/>
                </a:solidFill>
                <a:latin typeface="Arial" panose="020B0604020202020204" pitchFamily="34" charset="0"/>
                <a:cs typeface="Arial" panose="020B0604020202020204" pitchFamily="34" charset="0"/>
              </a:rPr>
              <a:t> </a:t>
            </a:r>
            <a:r>
              <a:rPr lang="en-US" err="1">
                <a:solidFill>
                  <a:schemeClr val="tx1"/>
                </a:solidFill>
                <a:latin typeface="Arial" panose="020B0604020202020204" pitchFamily="34" charset="0"/>
                <a:cs typeface="Arial" panose="020B0604020202020204" pitchFamily="34" charset="0"/>
              </a:rPr>
              <a:t>su</a:t>
            </a:r>
            <a:r>
              <a:rPr lang="en-US">
                <a:solidFill>
                  <a:schemeClr val="tx1"/>
                </a:solidFill>
                <a:latin typeface="Arial" panose="020B0604020202020204" pitchFamily="34" charset="0"/>
                <a:cs typeface="Arial" panose="020B0604020202020204" pitchFamily="34" charset="0"/>
              </a:rPr>
              <a:t> </a:t>
            </a:r>
            <a:r>
              <a:rPr lang="en-US" err="1">
                <a:solidFill>
                  <a:schemeClr val="tx1"/>
                </a:solidFill>
                <a:latin typeface="Arial" panose="020B0604020202020204" pitchFamily="34" charset="0"/>
                <a:cs typeface="Arial" panose="020B0604020202020204" pitchFamily="34" charset="0"/>
              </a:rPr>
              <a:t>estado</a:t>
            </a:r>
            <a:endParaRPr lang="en-US">
              <a:solidFill>
                <a:schemeClr val="tx1"/>
              </a:solidFill>
              <a:latin typeface="Arial" panose="020B0604020202020204" pitchFamily="34" charset="0"/>
              <a:cs typeface="Arial" panose="020B0604020202020204" pitchFamily="34" charset="0"/>
            </a:endParaRPr>
          </a:p>
          <a:p>
            <a:pPr lvl="1"/>
            <a:endParaRPr lang="en-US">
              <a:solidFill>
                <a:schemeClr val="tx1"/>
              </a:solidFill>
              <a:latin typeface="Arial" panose="020B0604020202020204" pitchFamily="34" charset="0"/>
              <a:cs typeface="Arial" panose="020B0604020202020204" pitchFamily="34" charset="0"/>
            </a:endParaRPr>
          </a:p>
          <a:p>
            <a:pPr marL="0" lvl="1">
              <a:buNone/>
            </a:pPr>
            <a:r>
              <a:rPr lang="en-US">
                <a:solidFill>
                  <a:schemeClr val="tx1"/>
                </a:solidFill>
                <a:latin typeface="Arial" panose="020B0604020202020204" pitchFamily="34" charset="0"/>
                <a:cs typeface="Arial" panose="020B0604020202020204" pitchFamily="34" charset="0"/>
              </a:rPr>
              <a:t>... </a:t>
            </a:r>
            <a:r>
              <a:rPr lang="en-US" err="1">
                <a:solidFill>
                  <a:schemeClr val="tx1"/>
                </a:solidFill>
                <a:latin typeface="Arial" panose="020B0604020202020204" pitchFamily="34" charset="0"/>
                <a:cs typeface="Arial" panose="020B0604020202020204" pitchFamily="34" charset="0"/>
              </a:rPr>
              <a:t>mediante</a:t>
            </a:r>
            <a:r>
              <a:rPr lang="en-US">
                <a:solidFill>
                  <a:schemeClr val="tx1"/>
                </a:solidFill>
                <a:latin typeface="Arial" panose="020B0604020202020204" pitchFamily="34" charset="0"/>
                <a:cs typeface="Arial" panose="020B0604020202020204" pitchFamily="34" charset="0"/>
              </a:rPr>
              <a:t> </a:t>
            </a:r>
            <a:r>
              <a:rPr lang="en-US" err="1">
                <a:solidFill>
                  <a:schemeClr val="tx1"/>
                </a:solidFill>
                <a:latin typeface="Arial" panose="020B0604020202020204" pitchFamily="34" charset="0"/>
                <a:cs typeface="Arial" panose="020B0604020202020204" pitchFamily="34" charset="0"/>
              </a:rPr>
              <a:t>gráficos</a:t>
            </a:r>
            <a:r>
              <a:rPr lang="en-US">
                <a:solidFill>
                  <a:schemeClr val="tx1"/>
                </a:solidFill>
                <a:latin typeface="Arial" panose="020B0604020202020204" pitchFamily="34" charset="0"/>
                <a:cs typeface="Arial" panose="020B0604020202020204" pitchFamily="34" charset="0"/>
              </a:rPr>
              <a:t> en las </a:t>
            </a:r>
            <a:r>
              <a:rPr lang="en-US" err="1">
                <a:solidFill>
                  <a:schemeClr val="tx1"/>
                </a:solidFill>
                <a:latin typeface="Arial" panose="020B0604020202020204" pitchFamily="34" charset="0"/>
                <a:cs typeface="Arial" panose="020B0604020202020204" pitchFamily="34" charset="0"/>
              </a:rPr>
              <a:t>pestañas</a:t>
            </a:r>
            <a:r>
              <a:rPr lang="en-US">
                <a:solidFill>
                  <a:schemeClr val="tx1"/>
                </a:solidFill>
                <a:latin typeface="Arial" panose="020B0604020202020204" pitchFamily="34" charset="0"/>
                <a:cs typeface="Arial" panose="020B0604020202020204" pitchFamily="34" charset="0"/>
              </a:rPr>
              <a:t> </a:t>
            </a:r>
            <a:br>
              <a:rPr lang="en-US">
                <a:solidFill>
                  <a:schemeClr val="tx1"/>
                </a:solidFill>
                <a:latin typeface="Arial" panose="020B0604020202020204" pitchFamily="34" charset="0"/>
                <a:cs typeface="Arial" panose="020B0604020202020204" pitchFamily="34" charset="0"/>
              </a:rPr>
            </a:br>
            <a:r>
              <a:rPr lang="en-US" b="1" err="1">
                <a:solidFill>
                  <a:schemeClr val="tx1"/>
                </a:solidFill>
                <a:latin typeface="Arial" panose="020B0604020202020204" pitchFamily="34" charset="0"/>
                <a:cs typeface="Arial" panose="020B0604020202020204" pitchFamily="34" charset="0"/>
              </a:rPr>
              <a:t>Comparación</a:t>
            </a:r>
            <a:r>
              <a:rPr lang="en-US" b="1">
                <a:solidFill>
                  <a:schemeClr val="tx1"/>
                </a:solidFill>
                <a:latin typeface="Arial" panose="020B0604020202020204" pitchFamily="34" charset="0"/>
                <a:cs typeface="Arial" panose="020B0604020202020204" pitchFamily="34" charset="0"/>
              </a:rPr>
              <a:t> de </a:t>
            </a:r>
            <a:r>
              <a:rPr lang="en-US" b="1" err="1">
                <a:solidFill>
                  <a:schemeClr val="tx1"/>
                </a:solidFill>
                <a:latin typeface="Arial" panose="020B0604020202020204" pitchFamily="34" charset="0"/>
                <a:cs typeface="Arial" panose="020B0604020202020204" pitchFamily="34" charset="0"/>
              </a:rPr>
              <a:t>modelos</a:t>
            </a:r>
            <a:r>
              <a:rPr lang="en-US" b="1">
                <a:solidFill>
                  <a:schemeClr val="tx1"/>
                </a:solidFill>
                <a:latin typeface="Arial" panose="020B0604020202020204" pitchFamily="34" charset="0"/>
                <a:cs typeface="Arial" panose="020B0604020202020204" pitchFamily="34" charset="0"/>
              </a:rPr>
              <a:t> </a:t>
            </a:r>
            <a:r>
              <a:rPr lang="en-US">
                <a:solidFill>
                  <a:schemeClr val="tx1"/>
                </a:solidFill>
                <a:latin typeface="Arial" panose="020B0604020202020204" pitchFamily="34" charset="0"/>
                <a:cs typeface="Arial" panose="020B0604020202020204" pitchFamily="34" charset="0"/>
              </a:rPr>
              <a:t>y </a:t>
            </a:r>
            <a:r>
              <a:rPr lang="en-US" b="1" err="1">
                <a:solidFill>
                  <a:schemeClr val="tx1"/>
                </a:solidFill>
                <a:latin typeface="Arial" panose="020B0604020202020204" pitchFamily="34" charset="0"/>
                <a:cs typeface="Arial" panose="020B0604020202020204" pitchFamily="34" charset="0"/>
              </a:rPr>
              <a:t>Seleccionar</a:t>
            </a:r>
            <a:r>
              <a:rPr lang="en-US" b="1">
                <a:solidFill>
                  <a:schemeClr val="tx1"/>
                </a:solidFill>
                <a:latin typeface="Arial" panose="020B0604020202020204" pitchFamily="34" charset="0"/>
                <a:cs typeface="Arial" panose="020B0604020202020204" pitchFamily="34" charset="0"/>
              </a:rPr>
              <a:t> modelo</a:t>
            </a:r>
            <a:r>
              <a:rPr lang="en-US">
                <a:solidFill>
                  <a:schemeClr val="tx1"/>
                </a:solidFill>
                <a:latin typeface="Arial" panose="020B0604020202020204" pitchFamily="34" charset="0"/>
                <a:cs typeface="Arial" panose="020B0604020202020204" pitchFamily="34" charset="0"/>
              </a:rPr>
              <a:t>.</a:t>
            </a:r>
          </a:p>
        </p:txBody>
      </p:sp>
      <p:sp>
        <p:nvSpPr>
          <p:cNvPr id="9" name="TextBox 8">
            <a:extLst>
              <a:ext uri="{FF2B5EF4-FFF2-40B4-BE49-F238E27FC236}">
                <a16:creationId xmlns:a16="http://schemas.microsoft.com/office/drawing/2014/main" id="{A722530F-854C-D6ED-9144-004ECA39FACD}"/>
              </a:ext>
            </a:extLst>
          </p:cNvPr>
          <p:cNvSpPr txBox="1"/>
          <p:nvPr/>
        </p:nvSpPr>
        <p:spPr>
          <a:xfrm>
            <a:off x="344883" y="5477613"/>
            <a:ext cx="11502234" cy="923330"/>
          </a:xfrm>
          <a:prstGeom prst="rect">
            <a:avLst/>
          </a:prstGeom>
          <a:noFill/>
        </p:spPr>
        <p:txBody>
          <a:bodyPr wrap="square">
            <a:spAutoFit/>
          </a:bodyPr>
          <a:lstStyle/>
          <a:p>
            <a:pPr marL="0" lvl="1">
              <a:buNone/>
            </a:pPr>
            <a:r>
              <a:rPr lang="en-US">
                <a:latin typeface="Arial" panose="020B0604020202020204" pitchFamily="34" charset="0"/>
                <a:cs typeface="Arial" panose="020B0604020202020204" pitchFamily="34" charset="0"/>
              </a:rPr>
              <a:t>Nota: De las 6 curvas del CSAVR, </a:t>
            </a:r>
            <a:r>
              <a:rPr lang="en-US" err="1">
                <a:latin typeface="Arial" panose="020B0604020202020204" pitchFamily="34" charset="0"/>
                <a:cs typeface="Arial" panose="020B0604020202020204" pitchFamily="34" charset="0"/>
              </a:rPr>
              <a:t>sólo</a:t>
            </a:r>
            <a:r>
              <a:rPr lang="en-US">
                <a:latin typeface="Arial" panose="020B0604020202020204" pitchFamily="34" charset="0"/>
                <a:cs typeface="Arial" panose="020B0604020202020204" pitchFamily="34" charset="0"/>
              </a:rPr>
              <a:t> la </a:t>
            </a:r>
            <a:r>
              <a:rPr lang="en-US" b="1">
                <a:latin typeface="Arial" panose="020B0604020202020204" pitchFamily="34" charset="0"/>
                <a:cs typeface="Arial" panose="020B0604020202020204" pitchFamily="34" charset="0"/>
              </a:rPr>
              <a:t>r-Log</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tiene</a:t>
            </a:r>
            <a:r>
              <a:rPr lang="en-US">
                <a:latin typeface="Arial" panose="020B0604020202020204" pitchFamily="34" charset="0"/>
                <a:cs typeface="Arial" panose="020B0604020202020204" pitchFamily="34" charset="0"/>
              </a:rPr>
              <a:t> en </a:t>
            </a:r>
            <a:r>
              <a:rPr lang="en-US" err="1">
                <a:latin typeface="Arial" panose="020B0604020202020204" pitchFamily="34" charset="0"/>
                <a:cs typeface="Arial" panose="020B0604020202020204" pitchFamily="34" charset="0"/>
              </a:rPr>
              <a:t>cuenta</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explícitamente</a:t>
            </a:r>
            <a:r>
              <a:rPr lang="en-US">
                <a:latin typeface="Arial" panose="020B0604020202020204" pitchFamily="34" charset="0"/>
                <a:cs typeface="Arial" panose="020B0604020202020204" pitchFamily="34" charset="0"/>
              </a:rPr>
              <a:t> el </a:t>
            </a:r>
            <a:r>
              <a:rPr lang="en-US" err="1">
                <a:latin typeface="Arial" panose="020B0604020202020204" pitchFamily="34" charset="0"/>
                <a:cs typeface="Arial" panose="020B0604020202020204" pitchFamily="34" charset="0"/>
              </a:rPr>
              <a:t>efecto</a:t>
            </a:r>
            <a:r>
              <a:rPr lang="en-US">
                <a:latin typeface="Arial" panose="020B0604020202020204" pitchFamily="34" charset="0"/>
                <a:cs typeface="Arial" panose="020B0604020202020204" pitchFamily="34" charset="0"/>
              </a:rPr>
              <a:t> del TAR en la </a:t>
            </a:r>
            <a:r>
              <a:rPr lang="en-US" err="1">
                <a:latin typeface="Arial" panose="020B0604020202020204" pitchFamily="34" charset="0"/>
                <a:cs typeface="Arial" panose="020B0604020202020204" pitchFamily="34" charset="0"/>
              </a:rPr>
              <a:t>reducción</a:t>
            </a:r>
            <a:r>
              <a:rPr lang="en-US">
                <a:latin typeface="Arial" panose="020B0604020202020204" pitchFamily="34" charset="0"/>
                <a:cs typeface="Arial" panose="020B0604020202020204" pitchFamily="34" charset="0"/>
              </a:rPr>
              <a:t> de la </a:t>
            </a:r>
            <a:r>
              <a:rPr lang="en-US" err="1">
                <a:latin typeface="Arial" panose="020B0604020202020204" pitchFamily="34" charset="0"/>
                <a:cs typeface="Arial" panose="020B0604020202020204" pitchFamily="34" charset="0"/>
              </a:rPr>
              <a:t>transmisión</a:t>
            </a:r>
            <a:r>
              <a:rPr lang="en-US">
                <a:latin typeface="Arial" panose="020B0604020202020204" pitchFamily="34" charset="0"/>
                <a:cs typeface="Arial" panose="020B0604020202020204" pitchFamily="34" charset="0"/>
              </a:rPr>
              <a:t>, a </a:t>
            </a:r>
            <a:r>
              <a:rPr lang="en-US" err="1">
                <a:latin typeface="Arial" panose="020B0604020202020204" pitchFamily="34" charset="0"/>
                <a:cs typeface="Arial" panose="020B0604020202020204" pitchFamily="34" charset="0"/>
              </a:rPr>
              <a:t>través</a:t>
            </a:r>
            <a:r>
              <a:rPr lang="en-US">
                <a:latin typeface="Arial" panose="020B0604020202020204" pitchFamily="34" charset="0"/>
                <a:cs typeface="Arial" panose="020B0604020202020204" pitchFamily="34" charset="0"/>
              </a:rPr>
              <a:t> del </a:t>
            </a:r>
            <a:r>
              <a:rPr lang="en-US" err="1">
                <a:latin typeface="Arial" panose="020B0604020202020204" pitchFamily="34" charset="0"/>
                <a:cs typeface="Arial" panose="020B0604020202020204" pitchFamily="34" charset="0"/>
              </a:rPr>
              <a:t>parámetro</a:t>
            </a:r>
            <a:r>
              <a:rPr lang="en-US">
                <a:latin typeface="Arial" panose="020B0604020202020204" pitchFamily="34" charset="0"/>
                <a:cs typeface="Arial" panose="020B0604020202020204" pitchFamily="34" charset="0"/>
              </a:rPr>
              <a:t> "Omega". </a:t>
            </a:r>
          </a:p>
          <a:p>
            <a:pPr marL="0" lvl="1">
              <a:buNone/>
            </a:pPr>
            <a:r>
              <a:rPr lang="en-US">
                <a:latin typeface="Arial" panose="020B0604020202020204" pitchFamily="34" charset="0"/>
                <a:cs typeface="Arial" panose="020B0604020202020204" pitchFamily="34" charset="0"/>
              </a:rPr>
              <a:t>R-Log se </a:t>
            </a:r>
            <a:r>
              <a:rPr lang="en-US" err="1">
                <a:latin typeface="Arial" panose="020B0604020202020204" pitchFamily="34" charset="0"/>
                <a:cs typeface="Arial" panose="020B0604020202020204" pitchFamily="34" charset="0"/>
              </a:rPr>
              <a:t>recomienda</a:t>
            </a:r>
            <a:r>
              <a:rPr lang="en-US">
                <a:latin typeface="Arial" panose="020B0604020202020204" pitchFamily="34" charset="0"/>
                <a:cs typeface="Arial" panose="020B0604020202020204" pitchFamily="34" charset="0"/>
              </a:rPr>
              <a:t> </a:t>
            </a:r>
            <a:r>
              <a:rPr lang="en-US" i="1" err="1">
                <a:latin typeface="Arial" panose="020B0604020202020204" pitchFamily="34" charset="0"/>
                <a:cs typeface="Arial" panose="020B0604020202020204" pitchFamily="34" charset="0"/>
              </a:rPr>
              <a:t>sólo</a:t>
            </a:r>
            <a:r>
              <a:rPr lang="en-US" i="1">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si</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los</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datos</a:t>
            </a:r>
            <a:r>
              <a:rPr lang="en-US">
                <a:latin typeface="Arial" panose="020B0604020202020204" pitchFamily="34" charset="0"/>
                <a:cs typeface="Arial" panose="020B0604020202020204" pitchFamily="34" charset="0"/>
              </a:rPr>
              <a:t> de TAR de </a:t>
            </a:r>
            <a:r>
              <a:rPr lang="en-US" err="1">
                <a:latin typeface="Arial" panose="020B0604020202020204" pitchFamily="34" charset="0"/>
                <a:cs typeface="Arial" panose="020B0604020202020204" pitchFamily="34" charset="0"/>
              </a:rPr>
              <a:t>adultos</a:t>
            </a:r>
            <a:r>
              <a:rPr lang="en-US">
                <a:latin typeface="Arial" panose="020B0604020202020204" pitchFamily="34" charset="0"/>
                <a:cs typeface="Arial" panose="020B0604020202020204" pitchFamily="34" charset="0"/>
              </a:rPr>
              <a:t> son </a:t>
            </a:r>
            <a:r>
              <a:rPr lang="en-US" err="1">
                <a:latin typeface="Arial" panose="020B0604020202020204" pitchFamily="34" charset="0"/>
                <a:cs typeface="Arial" panose="020B0604020202020204" pitchFamily="34" charset="0"/>
              </a:rPr>
              <a:t>precisos</a:t>
            </a:r>
            <a:r>
              <a:rPr lang="en-US">
                <a:latin typeface="Arial" panose="020B0604020202020204" pitchFamily="34" charset="0"/>
                <a:cs typeface="Arial" panose="020B0604020202020204" pitchFamily="34" charset="0"/>
              </a:rPr>
              <a:t> ─ sin </a:t>
            </a:r>
            <a:r>
              <a:rPr lang="en-US" err="1">
                <a:latin typeface="Arial" panose="020B0604020202020204" pitchFamily="34" charset="0"/>
                <a:cs typeface="Arial" panose="020B0604020202020204" pitchFamily="34" charset="0"/>
              </a:rPr>
              <a:t>saltos</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artificiales</a:t>
            </a:r>
            <a:endParaRPr lang="en-CH">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32124114"/>
      </p:ext>
    </p:extLst>
  </p:cSld>
  <p:clrMapOvr>
    <a:masterClrMapping/>
  </p:clrMapOvr>
  <mc:AlternateContent xmlns:mc="http://schemas.openxmlformats.org/markup-compatibility/2006" xmlns:p14="http://schemas.microsoft.com/office/powerpoint/2010/main">
    <mc:Choice Requires="p14">
      <p:transition p14:dur="0" advTm="8255000"/>
    </mc:Choice>
    <mc:Fallback xmlns="">
      <p:transition advTm="825500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7E223C-9BD8-8BE6-C598-F0D1881AEC4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F05049E-E8D0-7AEE-FE14-3A0973B97879}"/>
              </a:ext>
            </a:extLst>
          </p:cNvPr>
          <p:cNvSpPr>
            <a:spLocks noGrp="1"/>
          </p:cNvSpPr>
          <p:nvPr>
            <p:ph type="title" idx="4294967295"/>
          </p:nvPr>
        </p:nvSpPr>
        <p:spPr>
          <a:xfrm>
            <a:off x="228285" y="0"/>
            <a:ext cx="11963715" cy="789760"/>
          </a:xfrm>
        </p:spPr>
        <p:txBody>
          <a:bodyPr>
            <a:normAutofit/>
          </a:bodyPr>
          <a:lstStyle/>
          <a:p>
            <a:r>
              <a:rPr lang="en-US" sz="2800" b="1" err="1">
                <a:solidFill>
                  <a:srgbClr val="0070C0"/>
                </a:solidFill>
                <a:latin typeface="Arial" panose="020B0604020202020204" pitchFamily="34" charset="0"/>
                <a:ea typeface="+mn-ea"/>
                <a:cs typeface="+mn-cs"/>
              </a:rPr>
              <a:t>Elegir</a:t>
            </a:r>
            <a:r>
              <a:rPr lang="en-US" sz="2800" b="1">
                <a:solidFill>
                  <a:srgbClr val="0070C0"/>
                </a:solidFill>
                <a:latin typeface="Arial" panose="020B0604020202020204" pitchFamily="34" charset="0"/>
                <a:ea typeface="+mn-ea"/>
                <a:cs typeface="+mn-cs"/>
              </a:rPr>
              <a:t> la curva CSAVR que </a:t>
            </a:r>
            <a:r>
              <a:rPr lang="en-US" sz="2800" b="1" err="1">
                <a:solidFill>
                  <a:srgbClr val="0070C0"/>
                </a:solidFill>
                <a:latin typeface="Arial" panose="020B0604020202020204" pitchFamily="34" charset="0"/>
                <a:ea typeface="+mn-ea"/>
                <a:cs typeface="+mn-cs"/>
              </a:rPr>
              <a:t>mejor</a:t>
            </a:r>
            <a:r>
              <a:rPr lang="en-US" sz="2800" b="1">
                <a:solidFill>
                  <a:srgbClr val="0070C0"/>
                </a:solidFill>
                <a:latin typeface="Arial" panose="020B0604020202020204" pitchFamily="34" charset="0"/>
                <a:ea typeface="+mn-ea"/>
                <a:cs typeface="+mn-cs"/>
              </a:rPr>
              <a:t> se ajuste: </a:t>
            </a:r>
            <a:r>
              <a:rPr lang="en-US" sz="2800" b="1" i="1" err="1">
                <a:solidFill>
                  <a:srgbClr val="0070C0"/>
                </a:solidFill>
                <a:latin typeface="Arial" panose="020B0604020202020204" pitchFamily="34" charset="0"/>
                <a:ea typeface="+mn-ea"/>
                <a:cs typeface="+mn-cs"/>
              </a:rPr>
              <a:t>Comparación</a:t>
            </a:r>
            <a:r>
              <a:rPr lang="en-US" sz="2800" b="1" i="1">
                <a:solidFill>
                  <a:srgbClr val="0070C0"/>
                </a:solidFill>
                <a:latin typeface="Arial" panose="020B0604020202020204" pitchFamily="34" charset="0"/>
                <a:ea typeface="+mn-ea"/>
                <a:cs typeface="+mn-cs"/>
              </a:rPr>
              <a:t> de </a:t>
            </a:r>
            <a:r>
              <a:rPr lang="en-US" sz="2800" b="1" i="1" err="1">
                <a:solidFill>
                  <a:srgbClr val="0070C0"/>
                </a:solidFill>
                <a:latin typeface="Arial" panose="020B0604020202020204" pitchFamily="34" charset="0"/>
                <a:ea typeface="+mn-ea"/>
                <a:cs typeface="+mn-cs"/>
              </a:rPr>
              <a:t>modelos</a:t>
            </a:r>
            <a:endParaRPr lang="en-CH" sz="2800" b="1">
              <a:solidFill>
                <a:srgbClr val="0070C0"/>
              </a:solidFill>
              <a:latin typeface="Arial" panose="020B0604020202020204" pitchFamily="34" charset="0"/>
              <a:ea typeface="+mn-ea"/>
              <a:cs typeface="+mn-cs"/>
            </a:endParaRPr>
          </a:p>
        </p:txBody>
      </p:sp>
      <p:pic>
        <p:nvPicPr>
          <p:cNvPr id="3" name="Picture 2" descr="A screen shot of a graph&#10;&#10;Description automatically generated">
            <a:extLst>
              <a:ext uri="{FF2B5EF4-FFF2-40B4-BE49-F238E27FC236}">
                <a16:creationId xmlns:a16="http://schemas.microsoft.com/office/drawing/2014/main" id="{29447C2D-AA90-F4BA-D504-F1BC6F377D6E}"/>
              </a:ext>
            </a:extLst>
          </p:cNvPr>
          <p:cNvPicPr>
            <a:picLocks noChangeAspect="1"/>
          </p:cNvPicPr>
          <p:nvPr/>
        </p:nvPicPr>
        <p:blipFill>
          <a:blip r:embed="rId3"/>
          <a:stretch>
            <a:fillRect/>
          </a:stretch>
        </p:blipFill>
        <p:spPr>
          <a:xfrm>
            <a:off x="228285" y="883403"/>
            <a:ext cx="11735429" cy="5974597"/>
          </a:xfrm>
          <a:prstGeom prst="rect">
            <a:avLst/>
          </a:prstGeom>
        </p:spPr>
      </p:pic>
      <p:sp>
        <p:nvSpPr>
          <p:cNvPr id="4" name="Oval 3">
            <a:extLst>
              <a:ext uri="{FF2B5EF4-FFF2-40B4-BE49-F238E27FC236}">
                <a16:creationId xmlns:a16="http://schemas.microsoft.com/office/drawing/2014/main" id="{A5AA8933-B3E4-9C0D-D581-74FDDD84D5BE}"/>
              </a:ext>
            </a:extLst>
          </p:cNvPr>
          <p:cNvSpPr/>
          <p:nvPr/>
        </p:nvSpPr>
        <p:spPr>
          <a:xfrm>
            <a:off x="1061869" y="789760"/>
            <a:ext cx="1143000" cy="468086"/>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Tree>
    <p:extLst>
      <p:ext uri="{BB962C8B-B14F-4D97-AF65-F5344CB8AC3E}">
        <p14:creationId xmlns:p14="http://schemas.microsoft.com/office/powerpoint/2010/main" val="2121488894"/>
      </p:ext>
    </p:extLst>
  </p:cSld>
  <p:clrMapOvr>
    <a:masterClrMapping/>
  </p:clrMapOvr>
  <mc:AlternateContent xmlns:mc="http://schemas.openxmlformats.org/markup-compatibility/2006" xmlns:p14="http://schemas.microsoft.com/office/powerpoint/2010/main">
    <mc:Choice Requires="p14">
      <p:transition p14:dur="0" advTm="8255000"/>
    </mc:Choice>
    <mc:Fallback xmlns="">
      <p:transition advTm="825500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E342FA-BAF6-DAEF-75DB-A7668315E1E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53883F9-31A1-FFFD-BCA2-4BF859196276}"/>
              </a:ext>
            </a:extLst>
          </p:cNvPr>
          <p:cNvSpPr>
            <a:spLocks noGrp="1"/>
          </p:cNvSpPr>
          <p:nvPr>
            <p:ph type="title" idx="4294967295"/>
          </p:nvPr>
        </p:nvSpPr>
        <p:spPr>
          <a:xfrm>
            <a:off x="661988" y="0"/>
            <a:ext cx="11530012" cy="806450"/>
          </a:xfrm>
        </p:spPr>
        <p:txBody>
          <a:bodyPr>
            <a:normAutofit fontScale="90000"/>
          </a:bodyPr>
          <a:lstStyle/>
          <a:p>
            <a:r>
              <a:rPr lang="en-US" sz="2900" b="1" i="1" err="1">
                <a:solidFill>
                  <a:srgbClr val="0070C0"/>
                </a:solidFill>
                <a:latin typeface="Arial" panose="020B0604020202020204" pitchFamily="34" charset="0"/>
                <a:ea typeface="+mn-ea"/>
                <a:cs typeface="+mn-cs"/>
              </a:rPr>
              <a:t>Selección</a:t>
            </a:r>
            <a:r>
              <a:rPr lang="en-US" sz="2900" b="1" i="1">
                <a:solidFill>
                  <a:srgbClr val="0070C0"/>
                </a:solidFill>
                <a:latin typeface="Arial" panose="020B0604020202020204" pitchFamily="34" charset="0"/>
                <a:ea typeface="+mn-ea"/>
                <a:cs typeface="+mn-cs"/>
              </a:rPr>
              <a:t> del modelo</a:t>
            </a:r>
            <a:r>
              <a:rPr lang="en-US" sz="2900" b="1">
                <a:solidFill>
                  <a:srgbClr val="0070C0"/>
                </a:solidFill>
                <a:latin typeface="Arial" panose="020B0604020202020204" pitchFamily="34" charset="0"/>
                <a:ea typeface="+mn-ea"/>
                <a:cs typeface="+mn-cs"/>
              </a:rPr>
              <a:t>: </a:t>
            </a:r>
            <a:r>
              <a:rPr lang="en-US" sz="2900" b="1" err="1">
                <a:solidFill>
                  <a:srgbClr val="0070C0"/>
                </a:solidFill>
                <a:latin typeface="Arial" panose="020B0604020202020204" pitchFamily="34" charset="0"/>
                <a:ea typeface="+mn-ea"/>
                <a:cs typeface="+mn-cs"/>
              </a:rPr>
              <a:t>Revisar</a:t>
            </a:r>
            <a:r>
              <a:rPr lang="en-US" sz="2900" b="1">
                <a:solidFill>
                  <a:srgbClr val="0070C0"/>
                </a:solidFill>
                <a:latin typeface="Arial" panose="020B0604020202020204" pitchFamily="34" charset="0"/>
                <a:ea typeface="+mn-ea"/>
                <a:cs typeface="+mn-cs"/>
              </a:rPr>
              <a:t> el </a:t>
            </a:r>
            <a:r>
              <a:rPr lang="en-US" sz="2900" b="1" err="1">
                <a:solidFill>
                  <a:srgbClr val="0070C0"/>
                </a:solidFill>
                <a:latin typeface="Arial" panose="020B0604020202020204" pitchFamily="34" charset="0"/>
                <a:ea typeface="+mn-ea"/>
                <a:cs typeface="+mn-cs"/>
              </a:rPr>
              <a:t>ajuste</a:t>
            </a:r>
            <a:r>
              <a:rPr lang="en-US" sz="2900" b="1">
                <a:solidFill>
                  <a:srgbClr val="0070C0"/>
                </a:solidFill>
                <a:latin typeface="Arial" panose="020B0604020202020204" pitchFamily="34" charset="0"/>
                <a:ea typeface="+mn-ea"/>
                <a:cs typeface="+mn-cs"/>
              </a:rPr>
              <a:t> de la curva </a:t>
            </a:r>
            <a:r>
              <a:rPr lang="en-US" sz="2900" b="1" err="1">
                <a:solidFill>
                  <a:srgbClr val="0070C0"/>
                </a:solidFill>
                <a:latin typeface="Arial" panose="020B0604020202020204" pitchFamily="34" charset="0"/>
                <a:ea typeface="+mn-ea"/>
                <a:cs typeface="+mn-cs"/>
              </a:rPr>
              <a:t>seleccionada</a:t>
            </a:r>
            <a:r>
              <a:rPr lang="en-US" sz="2900" b="1">
                <a:solidFill>
                  <a:srgbClr val="0070C0"/>
                </a:solidFill>
                <a:latin typeface="Arial" panose="020B0604020202020204" pitchFamily="34" charset="0"/>
                <a:ea typeface="+mn-ea"/>
                <a:cs typeface="+mn-cs"/>
              </a:rPr>
              <a:t> </a:t>
            </a:r>
            <a:br>
              <a:rPr lang="en-US" sz="2900" b="1">
                <a:solidFill>
                  <a:srgbClr val="0070C0"/>
                </a:solidFill>
                <a:latin typeface="Arial" panose="020B0604020202020204" pitchFamily="34" charset="0"/>
                <a:ea typeface="+mn-ea"/>
                <a:cs typeface="+mn-cs"/>
              </a:rPr>
            </a:br>
            <a:r>
              <a:rPr lang="en-US" sz="2900" b="1">
                <a:solidFill>
                  <a:srgbClr val="0070C0"/>
                </a:solidFill>
                <a:latin typeface="Arial" panose="020B0604020202020204" pitchFamily="34" charset="0"/>
                <a:ea typeface="+mn-ea"/>
                <a:cs typeface="+mn-cs"/>
              </a:rPr>
              <a:t>a </a:t>
            </a:r>
            <a:r>
              <a:rPr lang="en-US" sz="2900" b="1" err="1">
                <a:solidFill>
                  <a:srgbClr val="0070C0"/>
                </a:solidFill>
                <a:latin typeface="Arial" panose="020B0604020202020204" pitchFamily="34" charset="0"/>
                <a:ea typeface="+mn-ea"/>
                <a:cs typeface="+mn-cs"/>
              </a:rPr>
              <a:t>los</a:t>
            </a:r>
            <a:r>
              <a:rPr lang="en-US" sz="2900" b="1">
                <a:solidFill>
                  <a:srgbClr val="0070C0"/>
                </a:solidFill>
                <a:latin typeface="Arial" panose="020B0604020202020204" pitchFamily="34" charset="0"/>
                <a:ea typeface="+mn-ea"/>
                <a:cs typeface="+mn-cs"/>
              </a:rPr>
              <a:t> </a:t>
            </a:r>
            <a:r>
              <a:rPr lang="en-US" sz="2900" b="1" err="1">
                <a:solidFill>
                  <a:srgbClr val="0070C0"/>
                </a:solidFill>
                <a:latin typeface="Arial" panose="020B0604020202020204" pitchFamily="34" charset="0"/>
                <a:ea typeface="+mn-ea"/>
                <a:cs typeface="+mn-cs"/>
              </a:rPr>
              <a:t>datos</a:t>
            </a:r>
            <a:r>
              <a:rPr lang="en-US" sz="2900" b="1">
                <a:solidFill>
                  <a:srgbClr val="0070C0"/>
                </a:solidFill>
                <a:latin typeface="Arial" panose="020B0604020202020204" pitchFamily="34" charset="0"/>
                <a:ea typeface="+mn-ea"/>
                <a:cs typeface="+mn-cs"/>
              </a:rPr>
              <a:t> </a:t>
            </a:r>
            <a:r>
              <a:rPr lang="en-US" sz="2900" b="1" err="1">
                <a:solidFill>
                  <a:srgbClr val="0070C0"/>
                </a:solidFill>
                <a:latin typeface="Arial" panose="020B0604020202020204" pitchFamily="34" charset="0"/>
                <a:ea typeface="+mn-ea"/>
                <a:cs typeface="+mn-cs"/>
              </a:rPr>
              <a:t>desglosados</a:t>
            </a:r>
            <a:r>
              <a:rPr lang="en-US" sz="2900" b="1">
                <a:solidFill>
                  <a:srgbClr val="0070C0"/>
                </a:solidFill>
                <a:latin typeface="Arial" panose="020B0604020202020204" pitchFamily="34" charset="0"/>
                <a:ea typeface="+mn-ea"/>
                <a:cs typeface="+mn-cs"/>
              </a:rPr>
              <a:t> por sexo</a:t>
            </a:r>
            <a:endParaRPr lang="en-CH" sz="2900" b="1">
              <a:solidFill>
                <a:srgbClr val="0070C0"/>
              </a:solidFill>
              <a:latin typeface="Arial" panose="020B0604020202020204" pitchFamily="34" charset="0"/>
              <a:ea typeface="+mn-ea"/>
              <a:cs typeface="+mn-cs"/>
            </a:endParaRPr>
          </a:p>
        </p:txBody>
      </p:sp>
      <p:pic>
        <p:nvPicPr>
          <p:cNvPr id="5" name="Picture 4" descr="A screenshot of a graph&#10;&#10;Description automatically generated">
            <a:extLst>
              <a:ext uri="{FF2B5EF4-FFF2-40B4-BE49-F238E27FC236}">
                <a16:creationId xmlns:a16="http://schemas.microsoft.com/office/drawing/2014/main" id="{2904FB80-429F-67D0-FA20-1285A539F54F}"/>
              </a:ext>
            </a:extLst>
          </p:cNvPr>
          <p:cNvPicPr>
            <a:picLocks noChangeAspect="1"/>
          </p:cNvPicPr>
          <p:nvPr/>
        </p:nvPicPr>
        <p:blipFill>
          <a:blip r:embed="rId3"/>
          <a:stretch>
            <a:fillRect/>
          </a:stretch>
        </p:blipFill>
        <p:spPr>
          <a:xfrm>
            <a:off x="504163" y="914401"/>
            <a:ext cx="11235333" cy="5778661"/>
          </a:xfrm>
          <a:prstGeom prst="rect">
            <a:avLst/>
          </a:prstGeom>
        </p:spPr>
      </p:pic>
      <p:sp>
        <p:nvSpPr>
          <p:cNvPr id="4" name="Oval 3">
            <a:extLst>
              <a:ext uri="{FF2B5EF4-FFF2-40B4-BE49-F238E27FC236}">
                <a16:creationId xmlns:a16="http://schemas.microsoft.com/office/drawing/2014/main" id="{1BD6153B-5C72-88AB-5C86-A6DA566D4DB8}"/>
              </a:ext>
            </a:extLst>
          </p:cNvPr>
          <p:cNvSpPr/>
          <p:nvPr/>
        </p:nvSpPr>
        <p:spPr>
          <a:xfrm>
            <a:off x="2177747" y="827031"/>
            <a:ext cx="1143000" cy="468086"/>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Tree>
    <p:extLst>
      <p:ext uri="{BB962C8B-B14F-4D97-AF65-F5344CB8AC3E}">
        <p14:creationId xmlns:p14="http://schemas.microsoft.com/office/powerpoint/2010/main" val="1461704224"/>
      </p:ext>
    </p:extLst>
  </p:cSld>
  <p:clrMapOvr>
    <a:masterClrMapping/>
  </p:clrMapOvr>
  <mc:AlternateContent xmlns:mc="http://schemas.openxmlformats.org/markup-compatibility/2006" xmlns:p14="http://schemas.microsoft.com/office/powerpoint/2010/main">
    <mc:Choice Requires="p14">
      <p:transition p14:dur="0" advTm="8255000"/>
    </mc:Choice>
    <mc:Fallback xmlns="">
      <p:transition advTm="825500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Graphical user interface, application, table&#10;&#10;Description automatically generated">
            <a:extLst>
              <a:ext uri="{FF2B5EF4-FFF2-40B4-BE49-F238E27FC236}">
                <a16:creationId xmlns:a16="http://schemas.microsoft.com/office/drawing/2014/main" id="{C6A1B40F-640F-27B4-B6C3-C46AD9985E0B}"/>
              </a:ext>
            </a:extLst>
          </p:cNvPr>
          <p:cNvPicPr>
            <a:picLocks noChangeAspect="1"/>
          </p:cNvPicPr>
          <p:nvPr/>
        </p:nvPicPr>
        <p:blipFill rotWithShape="1">
          <a:blip r:embed="rId3"/>
          <a:srcRect l="1032" t="292" r="35137" b="44330"/>
          <a:stretch/>
        </p:blipFill>
        <p:spPr>
          <a:xfrm>
            <a:off x="191385" y="1503947"/>
            <a:ext cx="9147985" cy="5354053"/>
          </a:xfrm>
          <a:prstGeom prst="rect">
            <a:avLst/>
          </a:prstGeom>
        </p:spPr>
      </p:pic>
      <p:sp>
        <p:nvSpPr>
          <p:cNvPr id="2" name="Title 1">
            <a:extLst>
              <a:ext uri="{FF2B5EF4-FFF2-40B4-BE49-F238E27FC236}">
                <a16:creationId xmlns:a16="http://schemas.microsoft.com/office/drawing/2014/main" id="{57AB3176-701D-400D-AD07-5EC591B16680}"/>
              </a:ext>
            </a:extLst>
          </p:cNvPr>
          <p:cNvSpPr>
            <a:spLocks noGrp="1"/>
          </p:cNvSpPr>
          <p:nvPr>
            <p:ph type="title" idx="4294967295"/>
          </p:nvPr>
        </p:nvSpPr>
        <p:spPr>
          <a:xfrm>
            <a:off x="0" y="180975"/>
            <a:ext cx="11649075" cy="1027113"/>
          </a:xfrm>
        </p:spPr>
        <p:txBody>
          <a:bodyPr>
            <a:normAutofit/>
          </a:bodyPr>
          <a:lstStyle/>
          <a:p>
            <a:r>
              <a:rPr lang="en-US" sz="2900" b="1">
                <a:solidFill>
                  <a:srgbClr val="0070C0"/>
                </a:solidFill>
                <a:latin typeface="Arial" panose="020B0604020202020204" pitchFamily="34" charset="0"/>
                <a:ea typeface="+mn-ea"/>
                <a:cs typeface="+mn-cs"/>
              </a:rPr>
              <a:t>Una </a:t>
            </a:r>
            <a:r>
              <a:rPr lang="en-US" sz="2900" b="1" err="1">
                <a:solidFill>
                  <a:srgbClr val="0070C0"/>
                </a:solidFill>
                <a:latin typeface="Arial" panose="020B0604020202020204" pitchFamily="34" charset="0"/>
                <a:ea typeface="+mn-ea"/>
                <a:cs typeface="+mn-cs"/>
              </a:rPr>
              <a:t>vez</a:t>
            </a:r>
            <a:r>
              <a:rPr lang="en-US" sz="2900" b="1">
                <a:solidFill>
                  <a:srgbClr val="0070C0"/>
                </a:solidFill>
                <a:latin typeface="Arial" panose="020B0604020202020204" pitchFamily="34" charset="0"/>
                <a:ea typeface="+mn-ea"/>
                <a:cs typeface="+mn-cs"/>
              </a:rPr>
              <a:t> </a:t>
            </a:r>
            <a:r>
              <a:rPr lang="en-US" sz="2900" b="1" err="1">
                <a:solidFill>
                  <a:srgbClr val="0070C0"/>
                </a:solidFill>
                <a:latin typeface="Arial" panose="020B0604020202020204" pitchFamily="34" charset="0"/>
                <a:ea typeface="+mn-ea"/>
                <a:cs typeface="+mn-cs"/>
              </a:rPr>
              <a:t>finalizado</a:t>
            </a:r>
            <a:r>
              <a:rPr lang="en-US" sz="2900" b="1">
                <a:solidFill>
                  <a:srgbClr val="0070C0"/>
                </a:solidFill>
                <a:latin typeface="Arial" panose="020B0604020202020204" pitchFamily="34" charset="0"/>
                <a:ea typeface="+mn-ea"/>
                <a:cs typeface="+mn-cs"/>
              </a:rPr>
              <a:t> CSAVR: </a:t>
            </a:r>
            <a:r>
              <a:rPr lang="en-US" sz="2900" b="1" err="1">
                <a:solidFill>
                  <a:srgbClr val="0070C0"/>
                </a:solidFill>
                <a:latin typeface="Arial" panose="020B0604020202020204" pitchFamily="34" charset="0"/>
                <a:ea typeface="+mn-ea"/>
                <a:cs typeface="+mn-cs"/>
              </a:rPr>
              <a:t>Adoptar</a:t>
            </a:r>
            <a:r>
              <a:rPr lang="en-US" sz="2900" b="1">
                <a:solidFill>
                  <a:srgbClr val="0070C0"/>
                </a:solidFill>
                <a:latin typeface="Arial" panose="020B0604020202020204" pitchFamily="34" charset="0"/>
                <a:ea typeface="+mn-ea"/>
                <a:cs typeface="+mn-cs"/>
              </a:rPr>
              <a:t> las </a:t>
            </a:r>
            <a:r>
              <a:rPr lang="en-US" sz="2900" b="1" err="1">
                <a:solidFill>
                  <a:srgbClr val="0070C0"/>
                </a:solidFill>
                <a:latin typeface="Arial" panose="020B0604020202020204" pitchFamily="34" charset="0"/>
                <a:ea typeface="+mn-ea"/>
                <a:cs typeface="+mn-cs"/>
              </a:rPr>
              <a:t>razones</a:t>
            </a:r>
            <a:r>
              <a:rPr lang="en-US" sz="2900" b="1">
                <a:solidFill>
                  <a:srgbClr val="0070C0"/>
                </a:solidFill>
                <a:latin typeface="Arial" panose="020B0604020202020204" pitchFamily="34" charset="0"/>
                <a:ea typeface="+mn-ea"/>
                <a:cs typeface="+mn-cs"/>
              </a:rPr>
              <a:t> de </a:t>
            </a:r>
            <a:r>
              <a:rPr lang="en-US" sz="2900" b="1" err="1">
                <a:solidFill>
                  <a:srgbClr val="0070C0"/>
                </a:solidFill>
                <a:latin typeface="Arial" panose="020B0604020202020204" pitchFamily="34" charset="0"/>
                <a:ea typeface="+mn-ea"/>
                <a:cs typeface="+mn-cs"/>
              </a:rPr>
              <a:t>tasas</a:t>
            </a:r>
            <a:r>
              <a:rPr lang="en-US" sz="2900" b="1">
                <a:solidFill>
                  <a:srgbClr val="0070C0"/>
                </a:solidFill>
                <a:latin typeface="Arial" panose="020B0604020202020204" pitchFamily="34" charset="0"/>
                <a:ea typeface="+mn-ea"/>
                <a:cs typeface="+mn-cs"/>
              </a:rPr>
              <a:t> de </a:t>
            </a:r>
            <a:r>
              <a:rPr lang="en-US" sz="2900" b="1" err="1">
                <a:solidFill>
                  <a:srgbClr val="0070C0"/>
                </a:solidFill>
                <a:latin typeface="Arial" panose="020B0604020202020204" pitchFamily="34" charset="0"/>
                <a:ea typeface="+mn-ea"/>
                <a:cs typeface="+mn-cs"/>
              </a:rPr>
              <a:t>incidencia</a:t>
            </a:r>
            <a:r>
              <a:rPr lang="en-US" sz="2900" b="1">
                <a:solidFill>
                  <a:srgbClr val="0070C0"/>
                </a:solidFill>
                <a:latin typeface="Arial" panose="020B0604020202020204" pitchFamily="34" charset="0"/>
                <a:ea typeface="+mn-ea"/>
                <a:cs typeface="+mn-cs"/>
              </a:rPr>
              <a:t> (RTI) </a:t>
            </a:r>
            <a:r>
              <a:rPr lang="en-US" sz="2900" b="1" err="1">
                <a:solidFill>
                  <a:srgbClr val="0070C0"/>
                </a:solidFill>
                <a:latin typeface="Arial" panose="020B0604020202020204" pitchFamily="34" charset="0"/>
                <a:ea typeface="+mn-ea"/>
                <a:cs typeface="+mn-cs"/>
              </a:rPr>
              <a:t>por</a:t>
            </a:r>
            <a:r>
              <a:rPr lang="en-US" sz="2900" b="1">
                <a:solidFill>
                  <a:srgbClr val="0070C0"/>
                </a:solidFill>
                <a:latin typeface="Arial" panose="020B0604020202020204" pitchFamily="34" charset="0"/>
                <a:ea typeface="+mn-ea"/>
                <a:cs typeface="+mn-cs"/>
              </a:rPr>
              <a:t> </a:t>
            </a:r>
            <a:r>
              <a:rPr lang="en-US" sz="2900" b="1" err="1">
                <a:solidFill>
                  <a:srgbClr val="0070C0"/>
                </a:solidFill>
                <a:latin typeface="Arial" panose="020B0604020202020204" pitchFamily="34" charset="0"/>
                <a:ea typeface="+mn-ea"/>
                <a:cs typeface="+mn-cs"/>
              </a:rPr>
              <a:t>sexo</a:t>
            </a:r>
            <a:r>
              <a:rPr lang="en-US" sz="2900" b="1">
                <a:solidFill>
                  <a:srgbClr val="0070C0"/>
                </a:solidFill>
                <a:latin typeface="Arial" panose="020B0604020202020204" pitchFamily="34" charset="0"/>
                <a:ea typeface="+mn-ea"/>
                <a:cs typeface="+mn-cs"/>
              </a:rPr>
              <a:t> y </a:t>
            </a:r>
            <a:r>
              <a:rPr lang="en-US" sz="2900" b="1" err="1">
                <a:solidFill>
                  <a:srgbClr val="0070C0"/>
                </a:solidFill>
                <a:latin typeface="Arial" panose="020B0604020202020204" pitchFamily="34" charset="0"/>
                <a:ea typeface="+mn-ea"/>
                <a:cs typeface="+mn-cs"/>
              </a:rPr>
              <a:t>edad</a:t>
            </a:r>
            <a:r>
              <a:rPr lang="en-US" sz="2900" b="1">
                <a:solidFill>
                  <a:srgbClr val="0070C0"/>
                </a:solidFill>
                <a:latin typeface="Arial" panose="020B0604020202020204" pitchFamily="34" charset="0"/>
                <a:ea typeface="+mn-ea"/>
                <a:cs typeface="+mn-cs"/>
              </a:rPr>
              <a:t> </a:t>
            </a:r>
            <a:r>
              <a:rPr lang="en-US" sz="2900" b="1" err="1">
                <a:solidFill>
                  <a:srgbClr val="0070C0"/>
                </a:solidFill>
                <a:latin typeface="Arial" panose="020B0604020202020204" pitchFamily="34" charset="0"/>
                <a:ea typeface="+mn-ea"/>
                <a:cs typeface="+mn-cs"/>
              </a:rPr>
              <a:t>estimadas</a:t>
            </a:r>
            <a:r>
              <a:rPr lang="en-US" sz="2900" b="1">
                <a:solidFill>
                  <a:srgbClr val="0070C0"/>
                </a:solidFill>
                <a:latin typeface="Arial" panose="020B0604020202020204" pitchFamily="34" charset="0"/>
                <a:ea typeface="+mn-ea"/>
                <a:cs typeface="+mn-cs"/>
              </a:rPr>
              <a:t> </a:t>
            </a:r>
            <a:r>
              <a:rPr lang="en-US" sz="2900" b="1" err="1">
                <a:solidFill>
                  <a:srgbClr val="0070C0"/>
                </a:solidFill>
                <a:latin typeface="Arial" panose="020B0604020202020204" pitchFamily="34" charset="0"/>
                <a:ea typeface="+mn-ea"/>
                <a:cs typeface="+mn-cs"/>
              </a:rPr>
              <a:t>por</a:t>
            </a:r>
            <a:r>
              <a:rPr lang="en-US" sz="2900" b="1">
                <a:solidFill>
                  <a:srgbClr val="0070C0"/>
                </a:solidFill>
                <a:latin typeface="Arial" panose="020B0604020202020204" pitchFamily="34" charset="0"/>
                <a:ea typeface="+mn-ea"/>
                <a:cs typeface="+mn-cs"/>
              </a:rPr>
              <a:t> CSAVR en </a:t>
            </a:r>
            <a:r>
              <a:rPr lang="en-US" sz="2900" b="1" i="1" u="sng">
                <a:solidFill>
                  <a:srgbClr val="0070C0"/>
                </a:solidFill>
                <a:latin typeface="Arial" panose="020B0604020202020204" pitchFamily="34" charset="0"/>
                <a:ea typeface="+mn-ea"/>
                <a:cs typeface="+mn-cs"/>
              </a:rPr>
              <a:t>AIM</a:t>
            </a:r>
            <a:endParaRPr lang="en-CH" sz="2900" b="1" i="1" u="sng">
              <a:solidFill>
                <a:srgbClr val="0070C0"/>
              </a:solidFill>
              <a:latin typeface="Arial" panose="020B0604020202020204" pitchFamily="34" charset="0"/>
              <a:ea typeface="+mn-ea"/>
              <a:cs typeface="+mn-cs"/>
            </a:endParaRPr>
          </a:p>
        </p:txBody>
      </p:sp>
      <p:sp>
        <p:nvSpPr>
          <p:cNvPr id="5" name="TextBox 4">
            <a:extLst>
              <a:ext uri="{FF2B5EF4-FFF2-40B4-BE49-F238E27FC236}">
                <a16:creationId xmlns:a16="http://schemas.microsoft.com/office/drawing/2014/main" id="{332B3B5A-BAD1-1845-B1F4-0A5D29912124}"/>
              </a:ext>
            </a:extLst>
          </p:cNvPr>
          <p:cNvSpPr txBox="1"/>
          <p:nvPr/>
        </p:nvSpPr>
        <p:spPr>
          <a:xfrm>
            <a:off x="561109" y="4608938"/>
            <a:ext cx="11069781" cy="369332"/>
          </a:xfrm>
          <a:prstGeom prst="rect">
            <a:avLst/>
          </a:prstGeom>
          <a:noFill/>
        </p:spPr>
        <p:txBody>
          <a:bodyPr wrap="square">
            <a:spAutoFit/>
          </a:bodyPr>
          <a:lstStyle/>
          <a:p>
            <a:r>
              <a:rPr lang="en-US">
                <a:latin typeface="Arial" panose="020B0604020202020204" pitchFamily="34" charset="0"/>
                <a:cs typeface="Arial" panose="020B0604020202020204" pitchFamily="34" charset="0"/>
              </a:rPr>
              <a:t>...</a:t>
            </a:r>
          </a:p>
        </p:txBody>
      </p:sp>
      <p:sp>
        <p:nvSpPr>
          <p:cNvPr id="4" name="TextBox 3">
            <a:extLst>
              <a:ext uri="{FF2B5EF4-FFF2-40B4-BE49-F238E27FC236}">
                <a16:creationId xmlns:a16="http://schemas.microsoft.com/office/drawing/2014/main" id="{68D954EA-7E6C-F32F-E125-620BBBDC185C}"/>
              </a:ext>
            </a:extLst>
          </p:cNvPr>
          <p:cNvSpPr txBox="1"/>
          <p:nvPr/>
        </p:nvSpPr>
        <p:spPr>
          <a:xfrm>
            <a:off x="5806440" y="1596284"/>
            <a:ext cx="6385560" cy="1323439"/>
          </a:xfrm>
          <a:prstGeom prst="rect">
            <a:avLst/>
          </a:prstGeom>
          <a:noFill/>
        </p:spPr>
        <p:txBody>
          <a:bodyPr wrap="square">
            <a:spAutoFit/>
          </a:bodyPr>
          <a:lstStyle/>
          <a:p>
            <a:r>
              <a:rPr lang="en-US" sz="2000">
                <a:latin typeface="Arial" panose="020B0604020202020204" pitchFamily="34" charset="0"/>
                <a:cs typeface="Arial" panose="020B0604020202020204" pitchFamily="34" charset="0"/>
              </a:rPr>
              <a:t>Si CSAVR </a:t>
            </a:r>
            <a:r>
              <a:rPr lang="en-US" sz="2000" err="1">
                <a:latin typeface="Arial" panose="020B0604020202020204" pitchFamily="34" charset="0"/>
                <a:cs typeface="Arial" panose="020B0604020202020204" pitchFamily="34" charset="0"/>
              </a:rPr>
              <a:t>ajustó</a:t>
            </a:r>
            <a:r>
              <a:rPr lang="en-US" sz="2000">
                <a:latin typeface="Arial" panose="020B0604020202020204" pitchFamily="34" charset="0"/>
                <a:cs typeface="Arial" panose="020B0604020202020204" pitchFamily="34" charset="0"/>
              </a:rPr>
              <a:t> las TRI </a:t>
            </a:r>
            <a:r>
              <a:rPr lang="en-US" sz="2000" err="1">
                <a:latin typeface="Arial" panose="020B0604020202020204" pitchFamily="34" charset="0"/>
                <a:cs typeface="Arial" panose="020B0604020202020204" pitchFamily="34" charset="0"/>
              </a:rPr>
              <a:t>por</a:t>
            </a:r>
            <a:r>
              <a:rPr lang="en-US" sz="2000">
                <a:latin typeface="Arial" panose="020B0604020202020204" pitchFamily="34" charset="0"/>
                <a:cs typeface="Arial" panose="020B0604020202020204" pitchFamily="34" charset="0"/>
              </a:rPr>
              <a:t> </a:t>
            </a:r>
            <a:r>
              <a:rPr lang="en-US" sz="2000" err="1">
                <a:latin typeface="Arial" panose="020B0604020202020204" pitchFamily="34" charset="0"/>
                <a:cs typeface="Arial" panose="020B0604020202020204" pitchFamily="34" charset="0"/>
              </a:rPr>
              <a:t>edad</a:t>
            </a:r>
            <a:r>
              <a:rPr lang="en-US" sz="2000">
                <a:latin typeface="Arial" panose="020B0604020202020204" pitchFamily="34" charset="0"/>
                <a:cs typeface="Arial" panose="020B0604020202020204" pitchFamily="34" charset="0"/>
              </a:rPr>
              <a:t> y/o </a:t>
            </a:r>
            <a:r>
              <a:rPr lang="en-US" sz="2000" err="1">
                <a:latin typeface="Arial" panose="020B0604020202020204" pitchFamily="34" charset="0"/>
                <a:cs typeface="Arial" panose="020B0604020202020204" pitchFamily="34" charset="0"/>
              </a:rPr>
              <a:t>sexo</a:t>
            </a:r>
            <a:r>
              <a:rPr lang="en-US" sz="2000">
                <a:latin typeface="Arial" panose="020B0604020202020204" pitchFamily="34" charset="0"/>
                <a:cs typeface="Arial" panose="020B0604020202020204" pitchFamily="34" charset="0"/>
              </a:rPr>
              <a:t>, luego en </a:t>
            </a:r>
            <a:r>
              <a:rPr lang="en-US" sz="2000" i="1">
                <a:latin typeface="Arial" panose="020B0604020202020204" pitchFamily="34" charset="0"/>
                <a:cs typeface="Arial" panose="020B0604020202020204" pitchFamily="34" charset="0"/>
              </a:rPr>
              <a:t>AIM</a:t>
            </a:r>
            <a:r>
              <a:rPr lang="en-US" sz="2000">
                <a:latin typeface="Arial" panose="020B0604020202020204" pitchFamily="34" charset="0"/>
                <a:cs typeface="Arial" panose="020B0604020202020204" pitchFamily="34" charset="0"/>
              </a:rPr>
              <a:t> &gt; </a:t>
            </a:r>
            <a:r>
              <a:rPr lang="en-US" sz="2000" i="1" err="1">
                <a:latin typeface="Arial" panose="020B0604020202020204" pitchFamily="34" charset="0"/>
                <a:cs typeface="Arial" panose="020B0604020202020204" pitchFamily="34" charset="0"/>
              </a:rPr>
              <a:t>Patrón</a:t>
            </a:r>
            <a:r>
              <a:rPr lang="en-US" sz="2000" i="1">
                <a:latin typeface="Arial" panose="020B0604020202020204" pitchFamily="34" charset="0"/>
                <a:cs typeface="Arial" panose="020B0604020202020204" pitchFamily="34" charset="0"/>
              </a:rPr>
              <a:t> de </a:t>
            </a:r>
            <a:r>
              <a:rPr lang="en-US" sz="2000" i="1" err="1">
                <a:latin typeface="Arial" panose="020B0604020202020204" pitchFamily="34" charset="0"/>
                <a:cs typeface="Arial" panose="020B0604020202020204" pitchFamily="34" charset="0"/>
              </a:rPr>
              <a:t>sexo</a:t>
            </a:r>
            <a:r>
              <a:rPr lang="en-US" sz="2000" i="1">
                <a:latin typeface="Arial" panose="020B0604020202020204" pitchFamily="34" charset="0"/>
                <a:cs typeface="Arial" panose="020B0604020202020204" pitchFamily="34" charset="0"/>
              </a:rPr>
              <a:t>/</a:t>
            </a:r>
            <a:r>
              <a:rPr lang="en-US" sz="2000" i="1" err="1">
                <a:latin typeface="Arial" panose="020B0604020202020204" pitchFamily="34" charset="0"/>
                <a:cs typeface="Arial" panose="020B0604020202020204" pitchFamily="34" charset="0"/>
              </a:rPr>
              <a:t>edad</a:t>
            </a:r>
            <a:r>
              <a:rPr lang="en-US" sz="2000">
                <a:latin typeface="Arial" panose="020B0604020202020204" pitchFamily="34" charset="0"/>
                <a:cs typeface="Arial" panose="020B0604020202020204" pitchFamily="34" charset="0"/>
              </a:rPr>
              <a:t>, </a:t>
            </a:r>
            <a:r>
              <a:rPr lang="en-US" sz="2000" err="1">
                <a:latin typeface="Arial" panose="020B0604020202020204" pitchFamily="34" charset="0"/>
                <a:cs typeface="Arial" panose="020B0604020202020204" pitchFamily="34" charset="0"/>
              </a:rPr>
              <a:t>seleccione</a:t>
            </a:r>
            <a:r>
              <a:rPr lang="en-US" sz="2000">
                <a:latin typeface="Arial" panose="020B0604020202020204" pitchFamily="34" charset="0"/>
                <a:cs typeface="Arial" panose="020B0604020202020204" pitchFamily="34" charset="0"/>
              </a:rPr>
              <a:t> </a:t>
            </a:r>
            <a:br>
              <a:rPr lang="en-US" sz="2000">
                <a:latin typeface="Arial" panose="020B0604020202020204" pitchFamily="34" charset="0"/>
                <a:cs typeface="Arial" panose="020B0604020202020204" pitchFamily="34" charset="0"/>
              </a:rPr>
            </a:br>
            <a:r>
              <a:rPr lang="en-US" sz="2000">
                <a:latin typeface="Arial" panose="020B0604020202020204" pitchFamily="34" charset="0"/>
                <a:cs typeface="Arial" panose="020B0604020202020204" pitchFamily="34" charset="0"/>
              </a:rPr>
              <a:t>'</a:t>
            </a:r>
            <a:r>
              <a:rPr lang="en-US" sz="2000" b="1" i="1" err="1">
                <a:latin typeface="Arial" panose="020B0604020202020204" pitchFamily="34" charset="0"/>
                <a:cs typeface="Arial" panose="020B0604020202020204" pitchFamily="34" charset="0"/>
              </a:rPr>
              <a:t>Patrón</a:t>
            </a:r>
            <a:r>
              <a:rPr lang="en-US" sz="2000" b="1" i="1">
                <a:latin typeface="Arial" panose="020B0604020202020204" pitchFamily="34" charset="0"/>
                <a:cs typeface="Arial" panose="020B0604020202020204" pitchFamily="34" charset="0"/>
              </a:rPr>
              <a:t> de CSAVR' </a:t>
            </a:r>
            <a:r>
              <a:rPr lang="en-US" sz="2000">
                <a:latin typeface="Arial" panose="020B0604020202020204" pitchFamily="34" charset="0"/>
                <a:cs typeface="Arial" panose="020B0604020202020204" pitchFamily="34" charset="0"/>
              </a:rPr>
              <a:t>, para que AIM </a:t>
            </a:r>
            <a:r>
              <a:rPr lang="en-US" sz="2000" err="1">
                <a:latin typeface="Arial" panose="020B0604020202020204" pitchFamily="34" charset="0"/>
                <a:cs typeface="Arial" panose="020B0604020202020204" pitchFamily="34" charset="0"/>
              </a:rPr>
              <a:t>utilice</a:t>
            </a:r>
            <a:r>
              <a:rPr lang="en-US" sz="2000">
                <a:latin typeface="Arial" panose="020B0604020202020204" pitchFamily="34" charset="0"/>
                <a:cs typeface="Arial" panose="020B0604020202020204" pitchFamily="34" charset="0"/>
              </a:rPr>
              <a:t> las </a:t>
            </a:r>
            <a:r>
              <a:rPr lang="en-US" sz="2000" err="1">
                <a:latin typeface="Arial" panose="020B0604020202020204" pitchFamily="34" charset="0"/>
                <a:cs typeface="Arial" panose="020B0604020202020204" pitchFamily="34" charset="0"/>
              </a:rPr>
              <a:t>mismas</a:t>
            </a:r>
            <a:r>
              <a:rPr lang="en-US" sz="2000">
                <a:latin typeface="Arial" panose="020B0604020202020204" pitchFamily="34" charset="0"/>
                <a:cs typeface="Arial" panose="020B0604020202020204" pitchFamily="34" charset="0"/>
              </a:rPr>
              <a:t> TIR (</a:t>
            </a:r>
            <a:r>
              <a:rPr lang="en-US" sz="2000" err="1">
                <a:latin typeface="Arial" panose="020B0604020202020204" pitchFamily="34" charset="0"/>
                <a:cs typeface="Arial" panose="020B0604020202020204" pitchFamily="34" charset="0"/>
              </a:rPr>
              <a:t>por</a:t>
            </a:r>
            <a:r>
              <a:rPr lang="en-US" sz="2000">
                <a:latin typeface="Arial" panose="020B0604020202020204" pitchFamily="34" charset="0"/>
                <a:cs typeface="Arial" panose="020B0604020202020204" pitchFamily="34" charset="0"/>
              </a:rPr>
              <a:t> </a:t>
            </a:r>
            <a:r>
              <a:rPr lang="en-US" sz="2000" err="1">
                <a:latin typeface="Arial" panose="020B0604020202020204" pitchFamily="34" charset="0"/>
                <a:cs typeface="Arial" panose="020B0604020202020204" pitchFamily="34" charset="0"/>
              </a:rPr>
              <a:t>sexo</a:t>
            </a:r>
            <a:r>
              <a:rPr lang="en-US" sz="2000">
                <a:latin typeface="Arial" panose="020B0604020202020204" pitchFamily="34" charset="0"/>
                <a:cs typeface="Arial" panose="020B0604020202020204" pitchFamily="34" charset="0"/>
              </a:rPr>
              <a:t> y </a:t>
            </a:r>
            <a:r>
              <a:rPr lang="en-US" sz="2000" err="1">
                <a:latin typeface="Arial" panose="020B0604020202020204" pitchFamily="34" charset="0"/>
                <a:cs typeface="Arial" panose="020B0604020202020204" pitchFamily="34" charset="0"/>
              </a:rPr>
              <a:t>edad</a:t>
            </a:r>
            <a:r>
              <a:rPr lang="en-US" sz="2000">
                <a:latin typeface="Arial" panose="020B0604020202020204" pitchFamily="34" charset="0"/>
                <a:cs typeface="Arial" panose="020B0604020202020204" pitchFamily="34" charset="0"/>
              </a:rPr>
              <a:t>) que CSAVR.</a:t>
            </a:r>
            <a:endParaRPr lang="en-CH" sz="2000">
              <a:latin typeface="Arial" panose="020B0604020202020204" pitchFamily="34" charset="0"/>
              <a:cs typeface="Arial" panose="020B0604020202020204" pitchFamily="34" charset="0"/>
            </a:endParaRPr>
          </a:p>
        </p:txBody>
      </p:sp>
      <p:sp>
        <p:nvSpPr>
          <p:cNvPr id="8" name="Oval 7">
            <a:extLst>
              <a:ext uri="{FF2B5EF4-FFF2-40B4-BE49-F238E27FC236}">
                <a16:creationId xmlns:a16="http://schemas.microsoft.com/office/drawing/2014/main" id="{941A0509-B63A-F45E-B6BD-476127ECC796}"/>
              </a:ext>
            </a:extLst>
          </p:cNvPr>
          <p:cNvSpPr/>
          <p:nvPr/>
        </p:nvSpPr>
        <p:spPr>
          <a:xfrm>
            <a:off x="2423460" y="1765887"/>
            <a:ext cx="1766456" cy="492117"/>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Tree>
    <p:extLst>
      <p:ext uri="{BB962C8B-B14F-4D97-AF65-F5344CB8AC3E}">
        <p14:creationId xmlns:p14="http://schemas.microsoft.com/office/powerpoint/2010/main" val="3106543429"/>
      </p:ext>
    </p:extLst>
  </p:cSld>
  <p:clrMapOvr>
    <a:masterClrMapping/>
  </p:clrMapOvr>
  <mc:AlternateContent xmlns:mc="http://schemas.openxmlformats.org/markup-compatibility/2006" xmlns:p14="http://schemas.microsoft.com/office/powerpoint/2010/main">
    <mc:Choice Requires="p14">
      <p:transition p14:dur="0" advTm="8255000"/>
    </mc:Choice>
    <mc:Fallback xmlns="">
      <p:transition advTm="8255000"/>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AB3176-701D-400D-AD07-5EC591B16680}"/>
              </a:ext>
            </a:extLst>
          </p:cNvPr>
          <p:cNvSpPr>
            <a:spLocks noGrp="1"/>
          </p:cNvSpPr>
          <p:nvPr>
            <p:ph type="title" idx="4294967295"/>
          </p:nvPr>
        </p:nvSpPr>
        <p:spPr>
          <a:xfrm>
            <a:off x="142987" y="180975"/>
            <a:ext cx="11506088" cy="639763"/>
          </a:xfrm>
        </p:spPr>
        <p:txBody>
          <a:bodyPr>
            <a:normAutofit/>
          </a:bodyPr>
          <a:lstStyle/>
          <a:p>
            <a:r>
              <a:rPr lang="en-US" sz="2900" b="1">
                <a:solidFill>
                  <a:srgbClr val="0070C0"/>
                </a:solidFill>
                <a:latin typeface="Arial" panose="020B0604020202020204" pitchFamily="34" charset="0"/>
                <a:ea typeface="+mn-ea"/>
                <a:cs typeface="+mn-cs"/>
              </a:rPr>
              <a:t>Conocimiento del estado: </a:t>
            </a:r>
            <a:r>
              <a:rPr lang="en-US" sz="2900" b="1" err="1">
                <a:solidFill>
                  <a:srgbClr val="0070C0"/>
                </a:solidFill>
                <a:latin typeface="Arial" panose="020B0604020202020204" pitchFamily="34" charset="0"/>
                <a:ea typeface="+mn-ea"/>
                <a:cs typeface="+mn-cs"/>
              </a:rPr>
              <a:t>cargar</a:t>
            </a:r>
            <a:r>
              <a:rPr lang="en-US" sz="2900" b="1">
                <a:solidFill>
                  <a:srgbClr val="0070C0"/>
                </a:solidFill>
                <a:latin typeface="Arial" panose="020B0604020202020204" pitchFamily="34" charset="0"/>
                <a:ea typeface="+mn-ea"/>
                <a:cs typeface="+mn-cs"/>
              </a:rPr>
              <a:t> la </a:t>
            </a:r>
            <a:r>
              <a:rPr lang="en-US" sz="2900" b="1" err="1">
                <a:solidFill>
                  <a:srgbClr val="0070C0"/>
                </a:solidFill>
                <a:latin typeface="Arial" panose="020B0604020202020204" pitchFamily="34" charset="0"/>
                <a:ea typeface="+mn-ea"/>
                <a:cs typeface="+mn-cs"/>
              </a:rPr>
              <a:t>estimación</a:t>
            </a:r>
            <a:r>
              <a:rPr lang="en-US" sz="2900" b="1">
                <a:solidFill>
                  <a:srgbClr val="0070C0"/>
                </a:solidFill>
                <a:latin typeface="Arial" panose="020B0604020202020204" pitchFamily="34" charset="0"/>
                <a:ea typeface="+mn-ea"/>
                <a:cs typeface="+mn-cs"/>
              </a:rPr>
              <a:t> de CSAVR en AIM</a:t>
            </a:r>
            <a:endParaRPr lang="en-CH" sz="2900" b="1">
              <a:solidFill>
                <a:srgbClr val="0070C0"/>
              </a:solidFill>
              <a:latin typeface="Arial" panose="020B0604020202020204" pitchFamily="34" charset="0"/>
              <a:ea typeface="+mn-ea"/>
              <a:cs typeface="+mn-cs"/>
            </a:endParaRPr>
          </a:p>
        </p:txBody>
      </p:sp>
      <p:pic>
        <p:nvPicPr>
          <p:cNvPr id="4" name="Picture 3" descr="Graphical user interface, application&#10;&#10;Description automatically generated">
            <a:extLst>
              <a:ext uri="{FF2B5EF4-FFF2-40B4-BE49-F238E27FC236}">
                <a16:creationId xmlns:a16="http://schemas.microsoft.com/office/drawing/2014/main" id="{902942AB-64D5-D53E-B702-87A241499E65}"/>
              </a:ext>
            </a:extLst>
          </p:cNvPr>
          <p:cNvPicPr>
            <a:picLocks noChangeAspect="1"/>
          </p:cNvPicPr>
          <p:nvPr/>
        </p:nvPicPr>
        <p:blipFill rotWithShape="1">
          <a:blip r:embed="rId3"/>
          <a:srcRect l="922" t="937" r="34473" b="68192"/>
          <a:stretch/>
        </p:blipFill>
        <p:spPr>
          <a:xfrm>
            <a:off x="142987" y="900486"/>
            <a:ext cx="11906026" cy="3055316"/>
          </a:xfrm>
          <a:prstGeom prst="rect">
            <a:avLst/>
          </a:prstGeom>
        </p:spPr>
      </p:pic>
      <p:sp>
        <p:nvSpPr>
          <p:cNvPr id="5" name="TextBox 4">
            <a:extLst>
              <a:ext uri="{FF2B5EF4-FFF2-40B4-BE49-F238E27FC236}">
                <a16:creationId xmlns:a16="http://schemas.microsoft.com/office/drawing/2014/main" id="{332B3B5A-BAD1-1845-B1F4-0A5D29912124}"/>
              </a:ext>
            </a:extLst>
          </p:cNvPr>
          <p:cNvSpPr txBox="1"/>
          <p:nvPr/>
        </p:nvSpPr>
        <p:spPr>
          <a:xfrm>
            <a:off x="272047" y="3982830"/>
            <a:ext cx="11776966" cy="2862322"/>
          </a:xfrm>
          <a:prstGeom prst="rect">
            <a:avLst/>
          </a:prstGeom>
          <a:noFill/>
        </p:spPr>
        <p:txBody>
          <a:bodyPr wrap="square">
            <a:spAutoFit/>
          </a:bodyPr>
          <a:lstStyle/>
          <a:p>
            <a:r>
              <a:rPr lang="en-US" sz="2000">
                <a:latin typeface="Arial" panose="020B0604020202020204" pitchFamily="34" charset="0"/>
                <a:cs typeface="Arial" panose="020B0604020202020204" pitchFamily="34" charset="0"/>
              </a:rPr>
              <a:t>En </a:t>
            </a:r>
            <a:r>
              <a:rPr lang="en-US" sz="2000" i="1">
                <a:latin typeface="Arial" panose="020B0604020202020204" pitchFamily="34" charset="0"/>
                <a:cs typeface="Arial" panose="020B0604020202020204" pitchFamily="34" charset="0"/>
              </a:rPr>
              <a:t>Estadísticas del programa &gt; Conocimiento del estado, </a:t>
            </a:r>
            <a:br>
              <a:rPr lang="en-US" sz="2000" i="1">
                <a:latin typeface="Arial" panose="020B0604020202020204" pitchFamily="34" charset="0"/>
                <a:cs typeface="Arial" panose="020B0604020202020204" pitchFamily="34" charset="0"/>
              </a:rPr>
            </a:br>
            <a:r>
              <a:rPr lang="en-US" sz="2000" i="1">
                <a:latin typeface="Arial" panose="020B0604020202020204" pitchFamily="34" charset="0"/>
                <a:cs typeface="Arial" panose="020B0604020202020204" pitchFamily="34" charset="0"/>
              </a:rPr>
              <a:t>cargue </a:t>
            </a:r>
            <a:r>
              <a:rPr lang="en-US" sz="2000">
                <a:latin typeface="Arial" panose="020B0604020202020204" pitchFamily="34" charset="0"/>
                <a:cs typeface="Arial" panose="020B0604020202020204" pitchFamily="34" charset="0"/>
              </a:rPr>
              <a:t>las PVVIH (adultas) que conocen </a:t>
            </a:r>
            <a:r>
              <a:rPr lang="en-US" sz="2000" err="1">
                <a:latin typeface="Arial" panose="020B0604020202020204" pitchFamily="34" charset="0"/>
                <a:cs typeface="Arial" panose="020B0604020202020204" pitchFamily="34" charset="0"/>
              </a:rPr>
              <a:t>su</a:t>
            </a:r>
            <a:r>
              <a:rPr lang="en-US" sz="2000">
                <a:latin typeface="Arial" panose="020B0604020202020204" pitchFamily="34" charset="0"/>
                <a:cs typeface="Arial" panose="020B0604020202020204" pitchFamily="34" charset="0"/>
              </a:rPr>
              <a:t> </a:t>
            </a:r>
            <a:r>
              <a:rPr lang="en-US" sz="2000" err="1">
                <a:latin typeface="Arial" panose="020B0604020202020204" pitchFamily="34" charset="0"/>
                <a:cs typeface="Arial" panose="020B0604020202020204" pitchFamily="34" charset="0"/>
              </a:rPr>
              <a:t>estado</a:t>
            </a:r>
            <a:r>
              <a:rPr lang="en-US" sz="2000">
                <a:latin typeface="Arial" panose="020B0604020202020204" pitchFamily="34" charset="0"/>
                <a:cs typeface="Arial" panose="020B0604020202020204" pitchFamily="34" charset="0"/>
              </a:rPr>
              <a:t> </a:t>
            </a:r>
            <a:r>
              <a:rPr lang="en-US" sz="2000" err="1">
                <a:latin typeface="Arial" panose="020B0604020202020204" pitchFamily="34" charset="0"/>
                <a:cs typeface="Arial" panose="020B0604020202020204" pitchFamily="34" charset="0"/>
              </a:rPr>
              <a:t>serológico</a:t>
            </a:r>
            <a:r>
              <a:rPr lang="en-US" sz="2000">
                <a:latin typeface="Arial" panose="020B0604020202020204" pitchFamily="34" charset="0"/>
                <a:cs typeface="Arial" panose="020B0604020202020204" pitchFamily="34" charset="0"/>
              </a:rPr>
              <a:t> </a:t>
            </a:r>
            <a:r>
              <a:rPr lang="en-US" sz="2000" err="1">
                <a:latin typeface="Arial" panose="020B0604020202020204" pitchFamily="34" charset="0"/>
                <a:cs typeface="Arial" panose="020B0604020202020204" pitchFamily="34" charset="0"/>
              </a:rPr>
              <a:t>estimadas</a:t>
            </a:r>
            <a:r>
              <a:rPr lang="en-US" sz="2000">
                <a:latin typeface="Arial" panose="020B0604020202020204" pitchFamily="34" charset="0"/>
                <a:cs typeface="Arial" panose="020B0604020202020204" pitchFamily="34" charset="0"/>
              </a:rPr>
              <a:t> </a:t>
            </a:r>
            <a:r>
              <a:rPr lang="en-US" sz="2000" err="1">
                <a:latin typeface="Arial" panose="020B0604020202020204" pitchFamily="34" charset="0"/>
                <a:cs typeface="Arial" panose="020B0604020202020204" pitchFamily="34" charset="0"/>
              </a:rPr>
              <a:t>por</a:t>
            </a:r>
            <a:r>
              <a:rPr lang="en-US" sz="2000">
                <a:latin typeface="Arial" panose="020B0604020202020204" pitchFamily="34" charset="0"/>
                <a:cs typeface="Arial" panose="020B0604020202020204" pitchFamily="34" charset="0"/>
              </a:rPr>
              <a:t> CSAVR . </a:t>
            </a:r>
            <a:br>
              <a:rPr lang="en-US" sz="2000">
                <a:latin typeface="Arial" panose="020B0604020202020204" pitchFamily="34" charset="0"/>
                <a:cs typeface="Arial" panose="020B0604020202020204" pitchFamily="34" charset="0"/>
              </a:rPr>
            </a:br>
            <a:endParaRPr lang="en-US" sz="2000">
              <a:latin typeface="Arial" panose="020B0604020202020204" pitchFamily="34" charset="0"/>
              <a:cs typeface="Arial" panose="020B0604020202020204" pitchFamily="34" charset="0"/>
            </a:endParaRPr>
          </a:p>
          <a:p>
            <a:r>
              <a:rPr lang="en-US" sz="2000">
                <a:latin typeface="Arial" panose="020B0604020202020204" pitchFamily="34" charset="0"/>
                <a:cs typeface="Arial" panose="020B0604020202020204" pitchFamily="34" charset="0"/>
              </a:rPr>
              <a:t>¡Recargue esto cada vez que cambie su estimación de CSAVR (o las TIR por sexo, en AIM)!</a:t>
            </a:r>
          </a:p>
          <a:p>
            <a:endParaRPr lang="en-CH" sz="2000">
              <a:latin typeface="Arial" panose="020B0604020202020204" pitchFamily="34" charset="0"/>
              <a:cs typeface="Arial" panose="020B0604020202020204" pitchFamily="34" charset="0"/>
            </a:endParaRPr>
          </a:p>
          <a:p>
            <a:r>
              <a:rPr lang="en-US" sz="2000" i="1">
                <a:latin typeface="Arial" panose="020B0604020202020204" pitchFamily="34" charset="0"/>
                <a:cs typeface="Arial" panose="020B0604020202020204" pitchFamily="34" charset="0"/>
              </a:rPr>
              <a:t>A menos que </a:t>
            </a:r>
            <a:r>
              <a:rPr lang="en-US" sz="2000">
                <a:latin typeface="Arial" panose="020B0604020202020204" pitchFamily="34" charset="0"/>
                <a:cs typeface="Arial" panose="020B0604020202020204" pitchFamily="34" charset="0"/>
              </a:rPr>
              <a:t>se disponga de cifras fiables basadas en el conocimiento del estado de los programas (= </a:t>
            </a:r>
            <a:r>
              <a:rPr lang="en-US" sz="2000" err="1">
                <a:latin typeface="Arial" panose="020B0604020202020204" pitchFamily="34" charset="0"/>
                <a:cs typeface="Arial" panose="020B0604020202020204" pitchFamily="34" charset="0"/>
              </a:rPr>
              <a:t>diagnósticos</a:t>
            </a:r>
            <a:r>
              <a:rPr lang="en-US" sz="2000">
                <a:latin typeface="Arial" panose="020B0604020202020204" pitchFamily="34" charset="0"/>
                <a:cs typeface="Arial" panose="020B0604020202020204" pitchFamily="34" charset="0"/>
              </a:rPr>
              <a:t> </a:t>
            </a:r>
            <a:r>
              <a:rPr lang="en-US" sz="2000" err="1">
                <a:latin typeface="Arial" panose="020B0604020202020204" pitchFamily="34" charset="0"/>
                <a:cs typeface="Arial" panose="020B0604020202020204" pitchFamily="34" charset="0"/>
              </a:rPr>
              <a:t>acumulados</a:t>
            </a:r>
            <a:r>
              <a:rPr lang="en-US" sz="2000">
                <a:latin typeface="Arial" panose="020B0604020202020204" pitchFamily="34" charset="0"/>
                <a:cs typeface="Arial" panose="020B0604020202020204" pitchFamily="34" charset="0"/>
              </a:rPr>
              <a:t>, menos todas las muertes y emigraciones de PVVS diagnosticadas), compatibles con (= entre) las cifras de PVVS estimadas por el CSAVR y las cifras de TAR notificadas, todos los años, tanto para hombres como para mujeres mayores de 15 años.</a:t>
            </a:r>
          </a:p>
        </p:txBody>
      </p:sp>
    </p:spTree>
    <p:extLst>
      <p:ext uri="{BB962C8B-B14F-4D97-AF65-F5344CB8AC3E}">
        <p14:creationId xmlns:p14="http://schemas.microsoft.com/office/powerpoint/2010/main" val="3888597682"/>
      </p:ext>
    </p:extLst>
  </p:cSld>
  <p:clrMapOvr>
    <a:masterClrMapping/>
  </p:clrMapOvr>
  <mc:AlternateContent xmlns:mc="http://schemas.openxmlformats.org/markup-compatibility/2006" xmlns:p14="http://schemas.microsoft.com/office/powerpoint/2010/main">
    <mc:Choice Requires="p14">
      <p:transition p14:dur="0" advTm="8255000"/>
    </mc:Choice>
    <mc:Fallback xmlns="">
      <p:transition advTm="825500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95F7607F-8CF7-D669-C3E3-EEB820EBA719}"/>
              </a:ext>
            </a:extLst>
          </p:cNvPr>
          <p:cNvGrpSpPr/>
          <p:nvPr/>
        </p:nvGrpSpPr>
        <p:grpSpPr>
          <a:xfrm>
            <a:off x="3812673" y="576809"/>
            <a:ext cx="8233253" cy="4987650"/>
            <a:chOff x="3812673" y="576809"/>
            <a:chExt cx="8233253" cy="4987650"/>
          </a:xfrm>
        </p:grpSpPr>
        <p:pic>
          <p:nvPicPr>
            <p:cNvPr id="6" name="Picture 5">
              <a:extLst>
                <a:ext uri="{FF2B5EF4-FFF2-40B4-BE49-F238E27FC236}">
                  <a16:creationId xmlns:a16="http://schemas.microsoft.com/office/drawing/2014/main" id="{34588733-5082-BEFB-3D20-836F6AAB5264}"/>
                </a:ext>
              </a:extLst>
            </p:cNvPr>
            <p:cNvPicPr>
              <a:picLocks noChangeAspect="1"/>
            </p:cNvPicPr>
            <p:nvPr/>
          </p:nvPicPr>
          <p:blipFill>
            <a:blip r:embed="rId3"/>
            <a:stretch>
              <a:fillRect/>
            </a:stretch>
          </p:blipFill>
          <p:spPr>
            <a:xfrm>
              <a:off x="3812673" y="576809"/>
              <a:ext cx="8233253" cy="4987650"/>
            </a:xfrm>
            <a:prstGeom prst="rect">
              <a:avLst/>
            </a:prstGeom>
          </p:spPr>
        </p:pic>
        <p:sp>
          <p:nvSpPr>
            <p:cNvPr id="7" name="Oval 6">
              <a:extLst>
                <a:ext uri="{FF2B5EF4-FFF2-40B4-BE49-F238E27FC236}">
                  <a16:creationId xmlns:a16="http://schemas.microsoft.com/office/drawing/2014/main" id="{16729C5A-48CC-4B8D-0CAD-9E47283537C1}"/>
                </a:ext>
              </a:extLst>
            </p:cNvPr>
            <p:cNvSpPr/>
            <p:nvPr/>
          </p:nvSpPr>
          <p:spPr>
            <a:xfrm>
              <a:off x="9759927" y="2893552"/>
              <a:ext cx="2285999" cy="530876"/>
            </a:xfrm>
            <a:prstGeom prst="ellipse">
              <a:avLst/>
            </a:prstGeom>
            <a:noFill/>
            <a:ln w="50800">
              <a:solidFill>
                <a:srgbClr val="F15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0EADF5D6-EFAD-4D77-970C-11003BCDA814}"/>
              </a:ext>
            </a:extLst>
          </p:cNvPr>
          <p:cNvSpPr>
            <a:spLocks noGrp="1"/>
          </p:cNvSpPr>
          <p:nvPr>
            <p:ph type="title"/>
          </p:nvPr>
        </p:nvSpPr>
        <p:spPr>
          <a:xfrm>
            <a:off x="-1" y="1123837"/>
            <a:ext cx="3456289" cy="4601183"/>
          </a:xfrm>
        </p:spPr>
        <p:txBody>
          <a:bodyPr/>
          <a:lstStyle/>
          <a:p>
            <a:r>
              <a:rPr lang="en-US"/>
              <a:t>Tras actualizar los datos de vigilancia en EPP, </a:t>
            </a:r>
            <a:r>
              <a:rPr lang="en-US" b="1"/>
              <a:t>ajuste</a:t>
            </a:r>
            <a:r>
              <a:rPr lang="en-US"/>
              <a:t> a ellos las </a:t>
            </a:r>
            <a:r>
              <a:rPr lang="en-US" b="1"/>
              <a:t>curvas de </a:t>
            </a:r>
            <a:r>
              <a:rPr lang="en-US" b="1" err="1"/>
              <a:t>prevalencia</a:t>
            </a:r>
            <a:r>
              <a:rPr lang="en-US" b="1"/>
              <a:t> </a:t>
            </a:r>
            <a:r>
              <a:rPr lang="en-US" err="1"/>
              <a:t>adulta</a:t>
            </a:r>
            <a:endParaRPr lang="en-US"/>
          </a:p>
        </p:txBody>
      </p:sp>
      <p:sp>
        <p:nvSpPr>
          <p:cNvPr id="3" name="Content Placeholder 2">
            <a:extLst>
              <a:ext uri="{FF2B5EF4-FFF2-40B4-BE49-F238E27FC236}">
                <a16:creationId xmlns:a16="http://schemas.microsoft.com/office/drawing/2014/main" id="{3FCB8128-ED5B-48FF-8537-88365FFDE9C2}"/>
              </a:ext>
            </a:extLst>
          </p:cNvPr>
          <p:cNvSpPr>
            <a:spLocks noGrp="1"/>
          </p:cNvSpPr>
          <p:nvPr>
            <p:ph idx="1"/>
          </p:nvPr>
        </p:nvSpPr>
        <p:spPr>
          <a:xfrm>
            <a:off x="3719945" y="2370096"/>
            <a:ext cx="5870104" cy="3194363"/>
          </a:xfrm>
          <a:solidFill>
            <a:schemeClr val="bg1"/>
          </a:solidFill>
        </p:spPr>
        <p:txBody>
          <a:bodyPr>
            <a:normAutofit/>
          </a:bodyPr>
          <a:lstStyle/>
          <a:p>
            <a:pPr marL="457200" indent="-457200">
              <a:buFont typeface="+mj-lt"/>
              <a:buAutoNum type="arabicPeriod"/>
            </a:pPr>
            <a:r>
              <a:rPr lang="en-US">
                <a:solidFill>
                  <a:schemeClr val="tx1"/>
                </a:solidFill>
              </a:rPr>
              <a:t>Seleccione 'Incidencia -&gt; </a:t>
            </a:r>
            <a:r>
              <a:rPr lang="en-US" b="1">
                <a:solidFill>
                  <a:schemeClr val="tx1"/>
                </a:solidFill>
              </a:rPr>
              <a:t>Ajuste de curvas </a:t>
            </a:r>
            <a:r>
              <a:rPr lang="en-US">
                <a:solidFill>
                  <a:schemeClr val="tx1"/>
                </a:solidFill>
              </a:rPr>
              <a:t>(EPP)' </a:t>
            </a:r>
            <a:br>
              <a:rPr lang="en-US">
                <a:solidFill>
                  <a:schemeClr val="tx1"/>
                </a:solidFill>
              </a:rPr>
            </a:br>
            <a:r>
              <a:rPr lang="en-US">
                <a:solidFill>
                  <a:schemeClr val="tx1"/>
                </a:solidFill>
              </a:rPr>
              <a:t>en Spectrum</a:t>
            </a:r>
          </a:p>
          <a:p>
            <a:pPr marL="457200" indent="-457200">
              <a:buFont typeface="+mj-lt"/>
              <a:buAutoNum type="arabicPeriod"/>
            </a:pPr>
            <a:r>
              <a:rPr lang="en-US">
                <a:solidFill>
                  <a:schemeClr val="bg1">
                    <a:lumMod val="50000"/>
                  </a:schemeClr>
                </a:solidFill>
              </a:rPr>
              <a:t>Revise los datos de </a:t>
            </a:r>
            <a:r>
              <a:rPr lang="en-US" err="1">
                <a:solidFill>
                  <a:schemeClr val="bg1">
                    <a:lumMod val="50000"/>
                  </a:schemeClr>
                </a:solidFill>
              </a:rPr>
              <a:t>cada</a:t>
            </a:r>
            <a:r>
              <a:rPr lang="en-US">
                <a:solidFill>
                  <a:schemeClr val="bg1">
                    <a:lumMod val="50000"/>
                  </a:schemeClr>
                </a:solidFill>
              </a:rPr>
              <a:t> </a:t>
            </a:r>
            <a:r>
              <a:rPr lang="en-US" err="1">
                <a:solidFill>
                  <a:schemeClr val="bg1">
                    <a:lumMod val="50000"/>
                  </a:schemeClr>
                </a:solidFill>
              </a:rPr>
              <a:t>subpoblación</a:t>
            </a:r>
            <a:r>
              <a:rPr lang="en-US">
                <a:solidFill>
                  <a:schemeClr val="bg1">
                    <a:lumMod val="50000"/>
                  </a:schemeClr>
                </a:solidFill>
              </a:rPr>
              <a:t>, </a:t>
            </a:r>
            <a:br>
              <a:rPr lang="en-US">
                <a:solidFill>
                  <a:schemeClr val="bg1">
                    <a:lumMod val="50000"/>
                  </a:schemeClr>
                </a:solidFill>
              </a:rPr>
            </a:br>
            <a:r>
              <a:rPr lang="en-US">
                <a:solidFill>
                  <a:schemeClr val="bg1">
                    <a:lumMod val="50000"/>
                  </a:schemeClr>
                </a:solidFill>
              </a:rPr>
              <a:t>antes de ajustar</a:t>
            </a:r>
          </a:p>
          <a:p>
            <a:pPr marL="457200" indent="-457200">
              <a:buFont typeface="+mj-lt"/>
              <a:buAutoNum type="arabicPeriod"/>
            </a:pPr>
            <a:r>
              <a:rPr lang="en-US">
                <a:solidFill>
                  <a:schemeClr val="bg1">
                    <a:lumMod val="50000"/>
                  </a:schemeClr>
                </a:solidFill>
              </a:rPr>
              <a:t>Seleccione el modelo a utilizar para ajustar </a:t>
            </a:r>
            <a:br>
              <a:rPr lang="en-US">
                <a:solidFill>
                  <a:schemeClr val="bg1">
                    <a:lumMod val="50000"/>
                  </a:schemeClr>
                </a:solidFill>
              </a:rPr>
            </a:br>
            <a:r>
              <a:rPr lang="en-US">
                <a:solidFill>
                  <a:schemeClr val="bg1">
                    <a:lumMod val="50000"/>
                  </a:schemeClr>
                </a:solidFill>
              </a:rPr>
              <a:t>cada proyección de subpoblación</a:t>
            </a:r>
          </a:p>
          <a:p>
            <a:pPr marL="457200" indent="-457200">
              <a:buFont typeface="+mj-lt"/>
              <a:buAutoNum type="arabicPeriod"/>
            </a:pPr>
            <a:r>
              <a:rPr lang="en-US">
                <a:solidFill>
                  <a:schemeClr val="bg1">
                    <a:lumMod val="50000"/>
                  </a:schemeClr>
                </a:solidFill>
              </a:rPr>
              <a:t>Haga clic en 'Ajustar todo'</a:t>
            </a:r>
          </a:p>
        </p:txBody>
      </p:sp>
      <p:pic>
        <p:nvPicPr>
          <p:cNvPr id="8" name="Picture 7">
            <a:extLst>
              <a:ext uri="{FF2B5EF4-FFF2-40B4-BE49-F238E27FC236}">
                <a16:creationId xmlns:a16="http://schemas.microsoft.com/office/drawing/2014/main" id="{5A2B467E-22E4-45E7-9792-69F1386EF73C}"/>
              </a:ext>
            </a:extLst>
          </p:cNvPr>
          <p:cNvPicPr>
            <a:picLocks noChangeAspect="1"/>
          </p:cNvPicPr>
          <p:nvPr/>
        </p:nvPicPr>
        <p:blipFill>
          <a:blip r:embed="rId4"/>
          <a:stretch>
            <a:fillRect/>
          </a:stretch>
        </p:blipFill>
        <p:spPr>
          <a:xfrm>
            <a:off x="-1" y="-1"/>
            <a:ext cx="3456289" cy="901875"/>
          </a:xfrm>
          <a:prstGeom prst="rect">
            <a:avLst/>
          </a:prstGeom>
        </p:spPr>
      </p:pic>
    </p:spTree>
    <p:extLst>
      <p:ext uri="{BB962C8B-B14F-4D97-AF65-F5344CB8AC3E}">
        <p14:creationId xmlns:p14="http://schemas.microsoft.com/office/powerpoint/2010/main" val="3142951825"/>
      </p:ext>
    </p:extLst>
  </p:cSld>
  <p:clrMapOvr>
    <a:masterClrMapping/>
  </p:clrMapOvr>
  <mc:AlternateContent xmlns:mc="http://schemas.openxmlformats.org/markup-compatibility/2006" xmlns:p14="http://schemas.microsoft.com/office/powerpoint/2010/main">
    <mc:Choice Requires="p14">
      <p:transition p14:dur="0" advTm="8255000"/>
    </mc:Choice>
    <mc:Fallback xmlns="">
      <p:transition advTm="825500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E0F085-50DF-41B1-81B0-65CB780FD6F7}"/>
              </a:ext>
            </a:extLst>
          </p:cNvPr>
          <p:cNvSpPr>
            <a:spLocks noGrp="1"/>
          </p:cNvSpPr>
          <p:nvPr>
            <p:ph type="title"/>
          </p:nvPr>
        </p:nvSpPr>
        <p:spPr>
          <a:xfrm>
            <a:off x="-2" y="955873"/>
            <a:ext cx="3445727" cy="1230736"/>
          </a:xfrm>
        </p:spPr>
        <p:txBody>
          <a:bodyPr>
            <a:normAutofit/>
          </a:bodyPr>
          <a:lstStyle/>
          <a:p>
            <a:r>
              <a:rPr lang="en-US"/>
              <a:t>Página EPP de </a:t>
            </a:r>
            <a:r>
              <a:rPr lang="en-US" b="1" i="1" u="sng" err="1"/>
              <a:t>Proyección</a:t>
            </a:r>
            <a:r>
              <a:rPr lang="en-US"/>
              <a:t>: datos</a:t>
            </a:r>
          </a:p>
        </p:txBody>
      </p:sp>
      <p:sp>
        <p:nvSpPr>
          <p:cNvPr id="7" name="TextBox 6">
            <a:extLst>
              <a:ext uri="{FF2B5EF4-FFF2-40B4-BE49-F238E27FC236}">
                <a16:creationId xmlns:a16="http://schemas.microsoft.com/office/drawing/2014/main" id="{F137EE3F-2342-4104-817E-0EE9EF95B3F7}"/>
              </a:ext>
            </a:extLst>
          </p:cNvPr>
          <p:cNvSpPr txBox="1"/>
          <p:nvPr/>
        </p:nvSpPr>
        <p:spPr>
          <a:xfrm>
            <a:off x="0" y="2226246"/>
            <a:ext cx="3445727" cy="3539430"/>
          </a:xfrm>
          <a:prstGeom prst="rect">
            <a:avLst/>
          </a:prstGeom>
          <a:noFill/>
        </p:spPr>
        <p:txBody>
          <a:bodyPr wrap="square" rtlCol="0">
            <a:spAutoFit/>
          </a:bodyPr>
          <a:lstStyle/>
          <a:p>
            <a:r>
              <a:rPr lang="en-US" sz="1600">
                <a:solidFill>
                  <a:schemeClr val="bg1"/>
                </a:solidFill>
                <a:latin typeface="Arial" panose="020B0604020202020204" pitchFamily="34" charset="0"/>
                <a:cs typeface="Arial" panose="020B0604020202020204" pitchFamily="34" charset="0"/>
              </a:rPr>
              <a:t>¿Qué tipos de </a:t>
            </a:r>
            <a:r>
              <a:rPr lang="en-US" sz="1600" b="1">
                <a:solidFill>
                  <a:schemeClr val="bg1"/>
                </a:solidFill>
                <a:latin typeface="Arial" panose="020B0604020202020204" pitchFamily="34" charset="0"/>
                <a:cs typeface="Arial" panose="020B0604020202020204" pitchFamily="34" charset="0"/>
              </a:rPr>
              <a:t>datos </a:t>
            </a:r>
            <a:r>
              <a:rPr lang="en-US" sz="1600">
                <a:solidFill>
                  <a:schemeClr val="bg1"/>
                </a:solidFill>
                <a:latin typeface="Arial" panose="020B0604020202020204" pitchFamily="34" charset="0"/>
                <a:cs typeface="Arial" panose="020B0604020202020204" pitchFamily="34" charset="0"/>
              </a:rPr>
              <a:t>se </a:t>
            </a:r>
            <a:r>
              <a:rPr lang="en-US" sz="1600" err="1">
                <a:solidFill>
                  <a:schemeClr val="bg1"/>
                </a:solidFill>
                <a:latin typeface="Arial" panose="020B0604020202020204" pitchFamily="34" charset="0"/>
                <a:cs typeface="Arial" panose="020B0604020202020204" pitchFamily="34" charset="0"/>
              </a:rPr>
              <a:t>muestran</a:t>
            </a:r>
            <a:r>
              <a:rPr lang="en-US" sz="1600">
                <a:solidFill>
                  <a:schemeClr val="bg1"/>
                </a:solidFill>
                <a:latin typeface="Arial" panose="020B0604020202020204" pitchFamily="34" charset="0"/>
                <a:cs typeface="Arial" panose="020B0604020202020204" pitchFamily="34" charset="0"/>
              </a:rPr>
              <a:t>?</a:t>
            </a:r>
          </a:p>
          <a:p>
            <a:endParaRPr lang="en-US" sz="1600">
              <a:solidFill>
                <a:schemeClr val="bg1"/>
              </a:solidFill>
              <a:latin typeface="Arial" panose="020B0604020202020204" pitchFamily="34" charset="0"/>
              <a:cs typeface="Arial" panose="020B0604020202020204" pitchFamily="34" charset="0"/>
            </a:endParaRPr>
          </a:p>
          <a:p>
            <a:pPr marL="342900" indent="-342900">
              <a:buFont typeface="+mj-lt"/>
              <a:buAutoNum type="arabicPeriod"/>
            </a:pPr>
            <a:r>
              <a:rPr lang="en-US" sz="1600" err="1">
                <a:solidFill>
                  <a:schemeClr val="bg1"/>
                </a:solidFill>
                <a:latin typeface="Arial" panose="020B0604020202020204" pitchFamily="34" charset="0"/>
                <a:cs typeface="Arial" panose="020B0604020202020204" pitchFamily="34" charset="0"/>
              </a:rPr>
              <a:t>Encuestas</a:t>
            </a:r>
            <a:endParaRPr lang="en-US" sz="1600">
              <a:solidFill>
                <a:schemeClr val="bg1"/>
              </a:solidFill>
              <a:latin typeface="Arial" panose="020B0604020202020204" pitchFamily="34" charset="0"/>
              <a:cs typeface="Arial" panose="020B0604020202020204" pitchFamily="34" charset="0"/>
            </a:endParaRPr>
          </a:p>
          <a:p>
            <a:pPr marL="342900" indent="-342900">
              <a:buFont typeface="+mj-lt"/>
              <a:buAutoNum type="arabicPeriod"/>
            </a:pPr>
            <a:r>
              <a:rPr lang="en-US" sz="1600">
                <a:solidFill>
                  <a:schemeClr val="bg1"/>
                </a:solidFill>
                <a:latin typeface="Arial" panose="020B0604020202020204" pitchFamily="34" charset="0"/>
                <a:cs typeface="Arial" panose="020B0604020202020204" pitchFamily="34" charset="0"/>
              </a:rPr>
              <a:t>Centros de Vigilancia Centinela (VCV o APN-VC)</a:t>
            </a:r>
          </a:p>
          <a:p>
            <a:pPr marL="342900" indent="-342900">
              <a:buFont typeface="+mj-lt"/>
              <a:buAutoNum type="arabicPeriod"/>
            </a:pPr>
            <a:r>
              <a:rPr lang="en-US" sz="1600">
                <a:solidFill>
                  <a:schemeClr val="bg1"/>
                </a:solidFill>
                <a:latin typeface="Arial" panose="020B0604020202020204" pitchFamily="34" charset="0"/>
                <a:cs typeface="Arial" panose="020B0604020202020204" pitchFamily="34" charset="0"/>
              </a:rPr>
              <a:t>APN- Rutina, </a:t>
            </a:r>
            <a:r>
              <a:rPr lang="en-US" sz="1600" err="1">
                <a:solidFill>
                  <a:schemeClr val="bg1"/>
                </a:solidFill>
                <a:latin typeface="Arial" panose="020B0604020202020204" pitchFamily="34" charset="0"/>
                <a:cs typeface="Arial" panose="020B0604020202020204" pitchFamily="34" charset="0"/>
              </a:rPr>
              <a:t>por</a:t>
            </a:r>
            <a:r>
              <a:rPr lang="en-US" sz="1600">
                <a:solidFill>
                  <a:schemeClr val="bg1"/>
                </a:solidFill>
                <a:latin typeface="Arial" panose="020B0604020202020204" pitchFamily="34" charset="0"/>
                <a:cs typeface="Arial" panose="020B0604020202020204" pitchFamily="34" charset="0"/>
              </a:rPr>
              <a:t> </a:t>
            </a:r>
            <a:r>
              <a:rPr lang="en-US" sz="1600" err="1">
                <a:solidFill>
                  <a:schemeClr val="bg1"/>
                </a:solidFill>
                <a:latin typeface="Arial" panose="020B0604020202020204" pitchFamily="34" charset="0"/>
                <a:cs typeface="Arial" panose="020B0604020202020204" pitchFamily="34" charset="0"/>
              </a:rPr>
              <a:t>centro</a:t>
            </a:r>
            <a:endParaRPr lang="en-US" sz="1600">
              <a:solidFill>
                <a:schemeClr val="bg1"/>
              </a:solidFill>
              <a:latin typeface="Arial" panose="020B0604020202020204" pitchFamily="34" charset="0"/>
              <a:cs typeface="Arial" panose="020B0604020202020204" pitchFamily="34" charset="0"/>
            </a:endParaRPr>
          </a:p>
          <a:p>
            <a:pPr marL="342900" indent="-342900">
              <a:buFont typeface="+mj-lt"/>
              <a:buAutoNum type="arabicPeriod"/>
            </a:pPr>
            <a:r>
              <a:rPr lang="en-US" sz="1600">
                <a:solidFill>
                  <a:schemeClr val="bg1"/>
                </a:solidFill>
                <a:latin typeface="Arial" panose="020B0604020202020204" pitchFamily="34" charset="0"/>
                <a:cs typeface="Arial" panose="020B0604020202020204" pitchFamily="34" charset="0"/>
              </a:rPr>
              <a:t>APN-Rutina, </a:t>
            </a:r>
            <a:r>
              <a:rPr lang="en-US" sz="1600" err="1">
                <a:solidFill>
                  <a:schemeClr val="bg1"/>
                </a:solidFill>
                <a:latin typeface="Arial" panose="020B0604020202020204" pitchFamily="34" charset="0"/>
                <a:cs typeface="Arial" panose="020B0604020202020204" pitchFamily="34" charset="0"/>
              </a:rPr>
              <a:t>nivel</a:t>
            </a:r>
            <a:r>
              <a:rPr lang="en-US" sz="1600">
                <a:solidFill>
                  <a:schemeClr val="bg1"/>
                </a:solidFill>
                <a:latin typeface="Arial" panose="020B0604020202020204" pitchFamily="34" charset="0"/>
                <a:cs typeface="Arial" panose="020B0604020202020204" pitchFamily="34" charset="0"/>
              </a:rPr>
              <a:t> </a:t>
            </a:r>
            <a:r>
              <a:rPr lang="en-US" sz="1600" err="1">
                <a:solidFill>
                  <a:schemeClr val="bg1"/>
                </a:solidFill>
                <a:latin typeface="Arial" panose="020B0604020202020204" pitchFamily="34" charset="0"/>
                <a:cs typeface="Arial" panose="020B0604020202020204" pitchFamily="34" charset="0"/>
              </a:rPr>
              <a:t>nacional</a:t>
            </a:r>
            <a:r>
              <a:rPr lang="en-US" sz="1600">
                <a:solidFill>
                  <a:schemeClr val="bg1"/>
                </a:solidFill>
                <a:latin typeface="Arial" panose="020B0604020202020204" pitchFamily="34" charset="0"/>
                <a:cs typeface="Arial" panose="020B0604020202020204" pitchFamily="34" charset="0"/>
              </a:rPr>
              <a:t>/ censo</a:t>
            </a:r>
          </a:p>
          <a:p>
            <a:pPr marL="342900" indent="-342900">
              <a:buFont typeface="+mj-lt"/>
              <a:buAutoNum type="arabicPeriod"/>
            </a:pPr>
            <a:endParaRPr lang="en-US" sz="1600">
              <a:solidFill>
                <a:schemeClr val="bg1"/>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1600" err="1">
                <a:solidFill>
                  <a:schemeClr val="bg1"/>
                </a:solidFill>
                <a:latin typeface="Arial" panose="020B0604020202020204" pitchFamily="34" charset="0"/>
                <a:cs typeface="Arial" panose="020B0604020202020204" pitchFamily="34" charset="0"/>
              </a:rPr>
              <a:t>Elimíne</a:t>
            </a:r>
            <a:r>
              <a:rPr lang="en-US" sz="1600">
                <a:solidFill>
                  <a:schemeClr val="bg1"/>
                </a:solidFill>
                <a:latin typeface="Arial" panose="020B0604020202020204" pitchFamily="34" charset="0"/>
                <a:cs typeface="Arial" panose="020B0604020202020204" pitchFamily="34" charset="0"/>
              </a:rPr>
              <a:t> o </a:t>
            </a:r>
            <a:r>
              <a:rPr lang="en-US" sz="1600" err="1">
                <a:solidFill>
                  <a:schemeClr val="bg1"/>
                </a:solidFill>
                <a:latin typeface="Arial" panose="020B0604020202020204" pitchFamily="34" charset="0"/>
                <a:cs typeface="Arial" panose="020B0604020202020204" pitchFamily="34" charset="0"/>
              </a:rPr>
              <a:t>corrija</a:t>
            </a:r>
            <a:r>
              <a:rPr lang="en-US" sz="1600">
                <a:solidFill>
                  <a:schemeClr val="bg1"/>
                </a:solidFill>
                <a:latin typeface="Arial" panose="020B0604020202020204" pitchFamily="34" charset="0"/>
                <a:cs typeface="Arial" panose="020B0604020202020204" pitchFamily="34" charset="0"/>
              </a:rPr>
              <a:t> </a:t>
            </a:r>
            <a:r>
              <a:rPr lang="en-US" sz="1600" err="1">
                <a:solidFill>
                  <a:schemeClr val="bg1"/>
                </a:solidFill>
                <a:latin typeface="Arial" panose="020B0604020202020204" pitchFamily="34" charset="0"/>
                <a:cs typeface="Arial" panose="020B0604020202020204" pitchFamily="34" charset="0"/>
              </a:rPr>
              <a:t>valores</a:t>
            </a:r>
            <a:r>
              <a:rPr lang="en-US" sz="1600">
                <a:solidFill>
                  <a:schemeClr val="bg1"/>
                </a:solidFill>
                <a:latin typeface="Arial" panose="020B0604020202020204" pitchFamily="34" charset="0"/>
                <a:cs typeface="Arial" panose="020B0604020202020204" pitchFamily="34" charset="0"/>
              </a:rPr>
              <a:t> </a:t>
            </a:r>
            <a:r>
              <a:rPr lang="en-US" sz="1600" err="1">
                <a:solidFill>
                  <a:schemeClr val="bg1"/>
                </a:solidFill>
                <a:latin typeface="Arial" panose="020B0604020202020204" pitchFamily="34" charset="0"/>
                <a:cs typeface="Arial" panose="020B0604020202020204" pitchFamily="34" charset="0"/>
              </a:rPr>
              <a:t>atípicos</a:t>
            </a:r>
            <a:r>
              <a:rPr lang="en-US" sz="1600">
                <a:solidFill>
                  <a:schemeClr val="bg1"/>
                </a:solidFill>
                <a:latin typeface="Arial" panose="020B0604020202020204" pitchFamily="34" charset="0"/>
                <a:cs typeface="Arial" panose="020B0604020202020204" pitchFamily="34" charset="0"/>
              </a:rPr>
              <a:t>, </a:t>
            </a:r>
            <a:r>
              <a:rPr lang="en-US" sz="1600" err="1">
                <a:solidFill>
                  <a:schemeClr val="bg1"/>
                </a:solidFill>
                <a:latin typeface="Arial" panose="020B0604020202020204" pitchFamily="34" charset="0"/>
                <a:cs typeface="Arial" panose="020B0604020202020204" pitchFamily="34" charset="0"/>
              </a:rPr>
              <a:t>si</a:t>
            </a:r>
            <a:r>
              <a:rPr lang="en-US" sz="1600">
                <a:solidFill>
                  <a:schemeClr val="bg1"/>
                </a:solidFill>
                <a:latin typeface="Arial" panose="020B0604020202020204" pitchFamily="34" charset="0"/>
                <a:cs typeface="Arial" panose="020B0604020202020204" pitchFamily="34" charset="0"/>
              </a:rPr>
              <a:t> es </a:t>
            </a:r>
            <a:r>
              <a:rPr lang="en-US" sz="1600" err="1">
                <a:solidFill>
                  <a:schemeClr val="bg1"/>
                </a:solidFill>
                <a:latin typeface="Arial" panose="020B0604020202020204" pitchFamily="34" charset="0"/>
                <a:cs typeface="Arial" panose="020B0604020202020204" pitchFamily="34" charset="0"/>
              </a:rPr>
              <a:t>necesario</a:t>
            </a:r>
            <a:endParaRPr lang="en-US" sz="1600">
              <a:solidFill>
                <a:schemeClr val="bg1"/>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1600">
                <a:solidFill>
                  <a:schemeClr val="bg1"/>
                </a:solidFill>
                <a:latin typeface="Arial" panose="020B0604020202020204" pitchFamily="34" charset="0"/>
                <a:cs typeface="Arial" panose="020B0604020202020204" pitchFamily="34" charset="0"/>
              </a:rPr>
              <a:t>Asegúrese de que todos los datos que desea ajustar están aquí</a:t>
            </a:r>
          </a:p>
        </p:txBody>
      </p:sp>
      <p:pic>
        <p:nvPicPr>
          <p:cNvPr id="9" name="Picture 8">
            <a:extLst>
              <a:ext uri="{FF2B5EF4-FFF2-40B4-BE49-F238E27FC236}">
                <a16:creationId xmlns:a16="http://schemas.microsoft.com/office/drawing/2014/main" id="{49839DD8-48A4-4E1F-8B3A-6316E64C0C25}"/>
              </a:ext>
            </a:extLst>
          </p:cNvPr>
          <p:cNvPicPr>
            <a:picLocks noChangeAspect="1"/>
          </p:cNvPicPr>
          <p:nvPr/>
        </p:nvPicPr>
        <p:blipFill>
          <a:blip r:embed="rId3"/>
          <a:stretch>
            <a:fillRect/>
          </a:stretch>
        </p:blipFill>
        <p:spPr>
          <a:xfrm>
            <a:off x="0" y="493720"/>
            <a:ext cx="3445727" cy="261400"/>
          </a:xfrm>
          <a:prstGeom prst="rect">
            <a:avLst/>
          </a:prstGeom>
        </p:spPr>
      </p:pic>
      <p:grpSp>
        <p:nvGrpSpPr>
          <p:cNvPr id="17" name="Group 16">
            <a:extLst>
              <a:ext uri="{FF2B5EF4-FFF2-40B4-BE49-F238E27FC236}">
                <a16:creationId xmlns:a16="http://schemas.microsoft.com/office/drawing/2014/main" id="{82CEA09A-F4E6-6FBB-ABEF-0E68C7540076}"/>
              </a:ext>
            </a:extLst>
          </p:cNvPr>
          <p:cNvGrpSpPr/>
          <p:nvPr/>
        </p:nvGrpSpPr>
        <p:grpSpPr>
          <a:xfrm>
            <a:off x="1635095" y="410593"/>
            <a:ext cx="10384946" cy="6364280"/>
            <a:chOff x="1603016" y="493720"/>
            <a:chExt cx="10384946" cy="6324322"/>
          </a:xfrm>
        </p:grpSpPr>
        <p:pic>
          <p:nvPicPr>
            <p:cNvPr id="15" name="Picture 14">
              <a:extLst>
                <a:ext uri="{FF2B5EF4-FFF2-40B4-BE49-F238E27FC236}">
                  <a16:creationId xmlns:a16="http://schemas.microsoft.com/office/drawing/2014/main" id="{281E4BE6-24C0-7AFB-BCD9-E166B4DC62A5}"/>
                </a:ext>
              </a:extLst>
            </p:cNvPr>
            <p:cNvPicPr>
              <a:picLocks noChangeAspect="1"/>
            </p:cNvPicPr>
            <p:nvPr/>
          </p:nvPicPr>
          <p:blipFill>
            <a:blip r:embed="rId4"/>
            <a:stretch>
              <a:fillRect/>
            </a:stretch>
          </p:blipFill>
          <p:spPr>
            <a:xfrm>
              <a:off x="3562592" y="493720"/>
              <a:ext cx="8425370" cy="5591986"/>
            </a:xfrm>
            <a:prstGeom prst="rect">
              <a:avLst/>
            </a:prstGeom>
          </p:spPr>
        </p:pic>
        <p:grpSp>
          <p:nvGrpSpPr>
            <p:cNvPr id="16" name="Group 15">
              <a:extLst>
                <a:ext uri="{FF2B5EF4-FFF2-40B4-BE49-F238E27FC236}">
                  <a16:creationId xmlns:a16="http://schemas.microsoft.com/office/drawing/2014/main" id="{BB9A60F4-5CF9-16C6-934D-14437EEDDC8E}"/>
                </a:ext>
              </a:extLst>
            </p:cNvPr>
            <p:cNvGrpSpPr/>
            <p:nvPr/>
          </p:nvGrpSpPr>
          <p:grpSpPr>
            <a:xfrm>
              <a:off x="1603016" y="2036363"/>
              <a:ext cx="9540292" cy="4781679"/>
              <a:chOff x="1603015" y="1979423"/>
              <a:chExt cx="9540292" cy="4781679"/>
            </a:xfrm>
          </p:grpSpPr>
          <p:sp>
            <p:nvSpPr>
              <p:cNvPr id="6" name="TextBox 5">
                <a:extLst>
                  <a:ext uri="{FF2B5EF4-FFF2-40B4-BE49-F238E27FC236}">
                    <a16:creationId xmlns:a16="http://schemas.microsoft.com/office/drawing/2014/main" id="{B648EC5E-FE9F-4BBE-8197-0D3D04A67A41}"/>
                  </a:ext>
                </a:extLst>
              </p:cNvPr>
              <p:cNvSpPr txBox="1"/>
              <p:nvPr/>
            </p:nvSpPr>
            <p:spPr>
              <a:xfrm>
                <a:off x="8334546" y="4220462"/>
                <a:ext cx="325315" cy="523220"/>
              </a:xfrm>
              <a:prstGeom prst="rect">
                <a:avLst/>
              </a:prstGeom>
              <a:noFill/>
            </p:spPr>
            <p:txBody>
              <a:bodyPr wrap="square" rtlCol="0">
                <a:spAutoFit/>
              </a:bodyPr>
              <a:lstStyle/>
              <a:p>
                <a:r>
                  <a:rPr lang="en-US" sz="2800">
                    <a:solidFill>
                      <a:srgbClr val="FF0000"/>
                    </a:solidFill>
                  </a:rPr>
                  <a:t>1</a:t>
                </a:r>
              </a:p>
            </p:txBody>
          </p:sp>
          <p:sp>
            <p:nvSpPr>
              <p:cNvPr id="10" name="TextBox 9">
                <a:extLst>
                  <a:ext uri="{FF2B5EF4-FFF2-40B4-BE49-F238E27FC236}">
                    <a16:creationId xmlns:a16="http://schemas.microsoft.com/office/drawing/2014/main" id="{A4829414-3A74-48E6-B582-2F296703D05E}"/>
                  </a:ext>
                </a:extLst>
              </p:cNvPr>
              <p:cNvSpPr txBox="1"/>
              <p:nvPr/>
            </p:nvSpPr>
            <p:spPr>
              <a:xfrm>
                <a:off x="9657506" y="4220462"/>
                <a:ext cx="325315" cy="523220"/>
              </a:xfrm>
              <a:prstGeom prst="rect">
                <a:avLst/>
              </a:prstGeom>
              <a:noFill/>
            </p:spPr>
            <p:txBody>
              <a:bodyPr wrap="square" rtlCol="0">
                <a:spAutoFit/>
              </a:bodyPr>
              <a:lstStyle/>
              <a:p>
                <a:r>
                  <a:rPr lang="en-US" sz="2800">
                    <a:solidFill>
                      <a:srgbClr val="8E008E"/>
                    </a:solidFill>
                  </a:rPr>
                  <a:t>4</a:t>
                </a:r>
              </a:p>
            </p:txBody>
          </p:sp>
          <p:sp>
            <p:nvSpPr>
              <p:cNvPr id="11" name="TextBox 10">
                <a:extLst>
                  <a:ext uri="{FF2B5EF4-FFF2-40B4-BE49-F238E27FC236}">
                    <a16:creationId xmlns:a16="http://schemas.microsoft.com/office/drawing/2014/main" id="{D1FFF20B-13A9-4132-91F2-C2FEFE6AF797}"/>
                  </a:ext>
                </a:extLst>
              </p:cNvPr>
              <p:cNvSpPr txBox="1"/>
              <p:nvPr/>
            </p:nvSpPr>
            <p:spPr>
              <a:xfrm>
                <a:off x="9332191" y="2878439"/>
                <a:ext cx="325315" cy="523220"/>
              </a:xfrm>
              <a:prstGeom prst="rect">
                <a:avLst/>
              </a:prstGeom>
              <a:noFill/>
            </p:spPr>
            <p:txBody>
              <a:bodyPr wrap="square" rtlCol="0">
                <a:spAutoFit/>
              </a:bodyPr>
              <a:lstStyle/>
              <a:p>
                <a:r>
                  <a:rPr lang="en-US" sz="2800">
                    <a:solidFill>
                      <a:srgbClr val="FF11FF"/>
                    </a:solidFill>
                  </a:rPr>
                  <a:t>3</a:t>
                </a:r>
              </a:p>
            </p:txBody>
          </p:sp>
          <p:sp>
            <p:nvSpPr>
              <p:cNvPr id="12" name="TextBox 11">
                <a:extLst>
                  <a:ext uri="{FF2B5EF4-FFF2-40B4-BE49-F238E27FC236}">
                    <a16:creationId xmlns:a16="http://schemas.microsoft.com/office/drawing/2014/main" id="{C43B2203-DE6B-498C-9B41-268F3FDCC307}"/>
                  </a:ext>
                </a:extLst>
              </p:cNvPr>
              <p:cNvSpPr txBox="1"/>
              <p:nvPr/>
            </p:nvSpPr>
            <p:spPr>
              <a:xfrm>
                <a:off x="7882659" y="1979423"/>
                <a:ext cx="325315" cy="523220"/>
              </a:xfrm>
              <a:prstGeom prst="rect">
                <a:avLst/>
              </a:prstGeom>
              <a:noFill/>
            </p:spPr>
            <p:txBody>
              <a:bodyPr wrap="square" rtlCol="0">
                <a:spAutoFit/>
              </a:bodyPr>
              <a:lstStyle/>
              <a:p>
                <a:r>
                  <a:rPr lang="en-US" sz="2800">
                    <a:solidFill>
                      <a:schemeClr val="accent3">
                        <a:lumMod val="75000"/>
                      </a:schemeClr>
                    </a:solidFill>
                  </a:rPr>
                  <a:t>2</a:t>
                </a:r>
              </a:p>
            </p:txBody>
          </p:sp>
          <p:sp>
            <p:nvSpPr>
              <p:cNvPr id="3" name="TextBox 2">
                <a:extLst>
                  <a:ext uri="{FF2B5EF4-FFF2-40B4-BE49-F238E27FC236}">
                    <a16:creationId xmlns:a16="http://schemas.microsoft.com/office/drawing/2014/main" id="{3E3C15A3-E628-4669-99E7-12E09F57831C}"/>
                  </a:ext>
                </a:extLst>
              </p:cNvPr>
              <p:cNvSpPr txBox="1"/>
              <p:nvPr/>
            </p:nvSpPr>
            <p:spPr>
              <a:xfrm>
                <a:off x="1603015" y="6175724"/>
                <a:ext cx="7102970" cy="519935"/>
              </a:xfrm>
              <a:prstGeom prst="rect">
                <a:avLst/>
              </a:prstGeom>
              <a:noFill/>
            </p:spPr>
            <p:txBody>
              <a:bodyPr wrap="none" rtlCol="0">
                <a:spAutoFit/>
              </a:bodyPr>
              <a:lstStyle/>
              <a:p>
                <a:r>
                  <a:rPr lang="en-US" sz="1400">
                    <a:latin typeface="Arial" panose="020B0604020202020204" pitchFamily="34" charset="0"/>
                    <a:cs typeface="Arial" panose="020B0604020202020204" pitchFamily="34" charset="0"/>
                  </a:rPr>
                  <a:t>Si no </a:t>
                </a:r>
                <a:r>
                  <a:rPr lang="en-US" sz="1400" err="1">
                    <a:latin typeface="Arial" panose="020B0604020202020204" pitchFamily="34" charset="0"/>
                    <a:cs typeface="Arial" panose="020B0604020202020204" pitchFamily="34" charset="0"/>
                  </a:rPr>
                  <a:t>aparecen</a:t>
                </a:r>
                <a:r>
                  <a:rPr lang="en-US" sz="1400">
                    <a:latin typeface="Arial" panose="020B0604020202020204" pitchFamily="34" charset="0"/>
                    <a:cs typeface="Arial" panose="020B0604020202020204" pitchFamily="34" charset="0"/>
                  </a:rPr>
                  <a:t> sus </a:t>
                </a:r>
                <a:r>
                  <a:rPr lang="en-US" sz="1400" err="1">
                    <a:latin typeface="Arial" panose="020B0604020202020204" pitchFamily="34" charset="0"/>
                    <a:cs typeface="Arial" panose="020B0604020202020204" pitchFamily="34" charset="0"/>
                  </a:rPr>
                  <a:t>datos</a:t>
                </a:r>
                <a:r>
                  <a:rPr lang="en-US" sz="1400">
                    <a:latin typeface="Arial" panose="020B0604020202020204" pitchFamily="34" charset="0"/>
                    <a:cs typeface="Arial" panose="020B0604020202020204" pitchFamily="34" charset="0"/>
                  </a:rPr>
                  <a:t> de </a:t>
                </a:r>
                <a:r>
                  <a:rPr lang="en-US" sz="1400" err="1">
                    <a:latin typeface="Arial" panose="020B0604020202020204" pitchFamily="34" charset="0"/>
                    <a:cs typeface="Arial" panose="020B0604020202020204" pitchFamily="34" charset="0"/>
                  </a:rPr>
                  <a:t>encuestas</a:t>
                </a:r>
                <a:r>
                  <a:rPr lang="en-US" sz="1400">
                    <a:latin typeface="Arial" panose="020B0604020202020204" pitchFamily="34" charset="0"/>
                    <a:cs typeface="Arial" panose="020B0604020202020204" pitchFamily="34" charset="0"/>
                  </a:rPr>
                  <a:t>, consulte la </a:t>
                </a:r>
                <a:r>
                  <a:rPr lang="en-US" sz="1400" err="1">
                    <a:latin typeface="Arial" panose="020B0604020202020204" pitchFamily="34" charset="0"/>
                    <a:cs typeface="Arial" panose="020B0604020202020204" pitchFamily="34" charset="0"/>
                  </a:rPr>
                  <a:t>página</a:t>
                </a:r>
                <a:r>
                  <a:rPr lang="en-US" sz="1400">
                    <a:latin typeface="Arial" panose="020B0604020202020204" pitchFamily="34" charset="0"/>
                    <a:cs typeface="Arial" panose="020B0604020202020204" pitchFamily="34" charset="0"/>
                  </a:rPr>
                  <a:t> </a:t>
                </a:r>
                <a:r>
                  <a:rPr lang="en-US" sz="1400" err="1">
                    <a:latin typeface="Arial" panose="020B0604020202020204" pitchFamily="34" charset="0"/>
                    <a:cs typeface="Arial" panose="020B0604020202020204" pitchFamily="34" charset="0"/>
                  </a:rPr>
                  <a:t>Encuestas</a:t>
                </a:r>
                <a:r>
                  <a:rPr lang="en-US" sz="1400">
                    <a:latin typeface="Arial" panose="020B0604020202020204" pitchFamily="34" charset="0"/>
                    <a:cs typeface="Arial" panose="020B0604020202020204" pitchFamily="34" charset="0"/>
                  </a:rPr>
                  <a:t> </a:t>
                </a:r>
              </a:p>
              <a:p>
                <a:r>
                  <a:rPr lang="en-US" sz="1400">
                    <a:latin typeface="Arial" panose="020B0604020202020204" pitchFamily="34" charset="0"/>
                    <a:cs typeface="Arial" panose="020B0604020202020204" pitchFamily="34" charset="0"/>
                  </a:rPr>
                  <a:t>Si no </a:t>
                </a:r>
                <a:r>
                  <a:rPr lang="en-US" sz="1400" err="1">
                    <a:latin typeface="Arial" panose="020B0604020202020204" pitchFamily="34" charset="0"/>
                    <a:cs typeface="Arial" panose="020B0604020202020204" pitchFamily="34" charset="0"/>
                  </a:rPr>
                  <a:t>aparecden</a:t>
                </a:r>
                <a:r>
                  <a:rPr lang="en-US" sz="1400">
                    <a:latin typeface="Arial" panose="020B0604020202020204" pitchFamily="34" charset="0"/>
                    <a:cs typeface="Arial" panose="020B0604020202020204" pitchFamily="34" charset="0"/>
                  </a:rPr>
                  <a:t> sus </a:t>
                </a:r>
                <a:r>
                  <a:rPr lang="en-US" sz="1400" err="1">
                    <a:latin typeface="Arial" panose="020B0604020202020204" pitchFamily="34" charset="0"/>
                    <a:cs typeface="Arial" panose="020B0604020202020204" pitchFamily="34" charset="0"/>
                  </a:rPr>
                  <a:t>datos</a:t>
                </a:r>
                <a:r>
                  <a:rPr lang="en-US" sz="1400">
                    <a:latin typeface="Arial" panose="020B0604020202020204" pitchFamily="34" charset="0"/>
                    <a:cs typeface="Arial" panose="020B0604020202020204" pitchFamily="34" charset="0"/>
                  </a:rPr>
                  <a:t> de APN al </a:t>
                </a:r>
                <a:r>
                  <a:rPr lang="en-US" sz="1400" err="1">
                    <a:latin typeface="Arial" panose="020B0604020202020204" pitchFamily="34" charset="0"/>
                    <a:cs typeface="Arial" panose="020B0604020202020204" pitchFamily="34" charset="0"/>
                  </a:rPr>
                  <a:t>nivel</a:t>
                </a:r>
                <a:r>
                  <a:rPr lang="en-US" sz="1400">
                    <a:latin typeface="Arial" panose="020B0604020202020204" pitchFamily="34" charset="0"/>
                    <a:cs typeface="Arial" panose="020B0604020202020204" pitchFamily="34" charset="0"/>
                  </a:rPr>
                  <a:t> censo, consulte la página de Datos del VIH: </a:t>
                </a:r>
              </a:p>
            </p:txBody>
          </p:sp>
          <p:pic>
            <p:nvPicPr>
              <p:cNvPr id="4" name="Picture 3">
                <a:extLst>
                  <a:ext uri="{FF2B5EF4-FFF2-40B4-BE49-F238E27FC236}">
                    <a16:creationId xmlns:a16="http://schemas.microsoft.com/office/drawing/2014/main" id="{AF85E71E-68BD-427D-BF44-DDD298308ED1}"/>
                  </a:ext>
                </a:extLst>
              </p:cNvPr>
              <p:cNvPicPr>
                <a:picLocks noChangeAspect="1"/>
              </p:cNvPicPr>
              <p:nvPr/>
            </p:nvPicPr>
            <p:blipFill>
              <a:blip r:embed="rId5"/>
              <a:stretch>
                <a:fillRect/>
              </a:stretch>
            </p:blipFill>
            <p:spPr>
              <a:xfrm>
                <a:off x="8722711" y="6122034"/>
                <a:ext cx="2420596" cy="221888"/>
              </a:xfrm>
              <a:prstGeom prst="rect">
                <a:avLst/>
              </a:prstGeom>
            </p:spPr>
          </p:pic>
          <p:pic>
            <p:nvPicPr>
              <p:cNvPr id="5" name="Picture 4">
                <a:extLst>
                  <a:ext uri="{FF2B5EF4-FFF2-40B4-BE49-F238E27FC236}">
                    <a16:creationId xmlns:a16="http://schemas.microsoft.com/office/drawing/2014/main" id="{8FA4FCA5-E100-4843-A065-0C5041263DD1}"/>
                  </a:ext>
                </a:extLst>
              </p:cNvPr>
              <p:cNvPicPr>
                <a:picLocks noChangeAspect="1"/>
              </p:cNvPicPr>
              <p:nvPr/>
            </p:nvPicPr>
            <p:blipFill>
              <a:blip r:embed="rId6"/>
              <a:stretch>
                <a:fillRect/>
              </a:stretch>
            </p:blipFill>
            <p:spPr>
              <a:xfrm>
                <a:off x="8705985" y="6370577"/>
                <a:ext cx="2400300" cy="390525"/>
              </a:xfrm>
              <a:prstGeom prst="rect">
                <a:avLst/>
              </a:prstGeom>
            </p:spPr>
          </p:pic>
        </p:grpSp>
      </p:grpSp>
    </p:spTree>
    <p:extLst>
      <p:ext uri="{BB962C8B-B14F-4D97-AF65-F5344CB8AC3E}">
        <p14:creationId xmlns:p14="http://schemas.microsoft.com/office/powerpoint/2010/main" val="2256308446"/>
      </p:ext>
    </p:extLst>
  </p:cSld>
  <p:clrMapOvr>
    <a:masterClrMapping/>
  </p:clrMapOvr>
  <mc:AlternateContent xmlns:mc="http://schemas.openxmlformats.org/markup-compatibility/2006" xmlns:p14="http://schemas.microsoft.com/office/powerpoint/2010/main">
    <mc:Choice Requires="p14">
      <p:transition p14:dur="0" advTm="8255000"/>
    </mc:Choice>
    <mc:Fallback xmlns="">
      <p:transition advTm="825500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E0F085-50DF-41B1-81B0-65CB780FD6F7}"/>
              </a:ext>
            </a:extLst>
          </p:cNvPr>
          <p:cNvSpPr>
            <a:spLocks noGrp="1"/>
          </p:cNvSpPr>
          <p:nvPr>
            <p:ph type="title"/>
          </p:nvPr>
        </p:nvSpPr>
        <p:spPr>
          <a:xfrm>
            <a:off x="0" y="755121"/>
            <a:ext cx="3445727" cy="1235932"/>
          </a:xfrm>
        </p:spPr>
        <p:txBody>
          <a:bodyPr>
            <a:normAutofit/>
          </a:bodyPr>
          <a:lstStyle/>
          <a:p>
            <a:r>
              <a:rPr lang="en-US" sz="3200"/>
              <a:t>Página EPP de </a:t>
            </a:r>
            <a:r>
              <a:rPr lang="en-US" sz="3200" b="1" i="1" u="sng" err="1"/>
              <a:t>proyección</a:t>
            </a:r>
            <a:r>
              <a:rPr lang="en-US" sz="3200"/>
              <a:t>: </a:t>
            </a:r>
            <a:r>
              <a:rPr lang="en-US" sz="3200" err="1"/>
              <a:t>ajustes</a:t>
            </a:r>
            <a:endParaRPr lang="en-US" sz="3200"/>
          </a:p>
        </p:txBody>
      </p:sp>
      <p:sp>
        <p:nvSpPr>
          <p:cNvPr id="7" name="TextBox 6">
            <a:extLst>
              <a:ext uri="{FF2B5EF4-FFF2-40B4-BE49-F238E27FC236}">
                <a16:creationId xmlns:a16="http://schemas.microsoft.com/office/drawing/2014/main" id="{F137EE3F-2342-4104-817E-0EE9EF95B3F7}"/>
              </a:ext>
            </a:extLst>
          </p:cNvPr>
          <p:cNvSpPr txBox="1"/>
          <p:nvPr/>
        </p:nvSpPr>
        <p:spPr>
          <a:xfrm>
            <a:off x="68027" y="2224895"/>
            <a:ext cx="3309672" cy="3600986"/>
          </a:xfrm>
          <a:prstGeom prst="rect">
            <a:avLst/>
          </a:prstGeom>
          <a:noFill/>
        </p:spPr>
        <p:txBody>
          <a:bodyPr wrap="square" rtlCol="0">
            <a:spAutoFit/>
          </a:bodyPr>
          <a:lstStyle/>
          <a:p>
            <a:r>
              <a:rPr lang="en-US">
                <a:solidFill>
                  <a:schemeClr val="bg1"/>
                </a:solidFill>
                <a:latin typeface="Arial" panose="020B0604020202020204" pitchFamily="34" charset="0"/>
                <a:cs typeface="Arial" panose="020B0604020202020204" pitchFamily="34" charset="0"/>
              </a:rPr>
              <a:t>Para cada subpoblación</a:t>
            </a:r>
          </a:p>
          <a:p>
            <a:endParaRPr lang="en-US" sz="1600">
              <a:solidFill>
                <a:schemeClr val="bg1"/>
              </a:solidFill>
              <a:latin typeface="Arial" panose="020B0604020202020204" pitchFamily="34" charset="0"/>
              <a:cs typeface="Arial" panose="020B0604020202020204" pitchFamily="34" charset="0"/>
            </a:endParaRPr>
          </a:p>
          <a:p>
            <a:pPr marL="342900" indent="-342900">
              <a:buFont typeface="+mj-lt"/>
              <a:buAutoNum type="arabicPeriod"/>
            </a:pPr>
            <a:r>
              <a:rPr lang="en-US" sz="1600" err="1">
                <a:solidFill>
                  <a:schemeClr val="bg1"/>
                </a:solidFill>
                <a:latin typeface="Arial" panose="020B0604020202020204" pitchFamily="34" charset="0"/>
                <a:cs typeface="Arial" panose="020B0604020202020204" pitchFamily="34" charset="0"/>
              </a:rPr>
              <a:t>Seleccionela</a:t>
            </a:r>
            <a:r>
              <a:rPr lang="en-US" sz="1600">
                <a:solidFill>
                  <a:schemeClr val="bg1"/>
                </a:solidFill>
                <a:latin typeface="Arial" panose="020B0604020202020204" pitchFamily="34" charset="0"/>
                <a:cs typeface="Arial" panose="020B0604020202020204" pitchFamily="34" charset="0"/>
              </a:rPr>
              <a:t> en la </a:t>
            </a:r>
            <a:r>
              <a:rPr lang="en-US" sz="1600" i="1">
                <a:solidFill>
                  <a:schemeClr val="bg1"/>
                </a:solidFill>
                <a:latin typeface="Arial" panose="020B0604020202020204" pitchFamily="34" charset="0"/>
                <a:cs typeface="Arial" panose="020B0604020202020204" pitchFamily="34" charset="0"/>
              </a:rPr>
              <a:t>Estructura epidémica nacional</a:t>
            </a:r>
          </a:p>
          <a:p>
            <a:pPr marL="342900" indent="-342900">
              <a:buFont typeface="+mj-lt"/>
              <a:buAutoNum type="arabicPeriod"/>
            </a:pPr>
            <a:r>
              <a:rPr lang="en-US" sz="1600">
                <a:solidFill>
                  <a:schemeClr val="bg1"/>
                </a:solidFill>
                <a:latin typeface="Arial" panose="020B0604020202020204" pitchFamily="34" charset="0"/>
                <a:cs typeface="Arial" panose="020B0604020202020204" pitchFamily="34" charset="0"/>
              </a:rPr>
              <a:t>Seleccione un </a:t>
            </a:r>
            <a:r>
              <a:rPr lang="en-US" sz="1600" err="1">
                <a:solidFill>
                  <a:schemeClr val="bg1"/>
                </a:solidFill>
                <a:latin typeface="Arial" panose="020B0604020202020204" pitchFamily="34" charset="0"/>
                <a:cs typeface="Arial" panose="020B0604020202020204" pitchFamily="34" charset="0"/>
              </a:rPr>
              <a:t>modelo</a:t>
            </a:r>
            <a:r>
              <a:rPr lang="en-US" sz="1600">
                <a:solidFill>
                  <a:schemeClr val="bg1"/>
                </a:solidFill>
                <a:latin typeface="Arial" panose="020B0604020202020204" pitchFamily="34" charset="0"/>
                <a:cs typeface="Arial" panose="020B0604020202020204" pitchFamily="34" charset="0"/>
              </a:rPr>
              <a:t> (curva) </a:t>
            </a:r>
          </a:p>
          <a:p>
            <a:pPr marL="342900" indent="-342900">
              <a:buFont typeface="+mj-lt"/>
              <a:buAutoNum type="arabicPeriod"/>
            </a:pPr>
            <a:r>
              <a:rPr lang="en-US" sz="1600" err="1">
                <a:solidFill>
                  <a:schemeClr val="bg1"/>
                </a:solidFill>
                <a:latin typeface="Arial" panose="020B0604020202020204" pitchFamily="34" charset="0"/>
                <a:cs typeface="Arial" panose="020B0604020202020204" pitchFamily="34" charset="0"/>
              </a:rPr>
              <a:t>Seleccione</a:t>
            </a:r>
            <a:r>
              <a:rPr lang="en-US" sz="1600">
                <a:solidFill>
                  <a:schemeClr val="bg1"/>
                </a:solidFill>
                <a:latin typeface="Arial" panose="020B0604020202020204" pitchFamily="34" charset="0"/>
                <a:cs typeface="Arial" panose="020B0604020202020204" pitchFamily="34" charset="0"/>
              </a:rPr>
              <a:t> </a:t>
            </a:r>
            <a:r>
              <a:rPr lang="en-US" sz="1600" err="1">
                <a:solidFill>
                  <a:schemeClr val="bg1"/>
                </a:solidFill>
                <a:latin typeface="Arial" panose="020B0604020202020204" pitchFamily="34" charset="0"/>
                <a:cs typeface="Arial" panose="020B0604020202020204" pitchFamily="34" charset="0"/>
              </a:rPr>
              <a:t>proyección</a:t>
            </a:r>
            <a:r>
              <a:rPr lang="en-US" sz="1600">
                <a:solidFill>
                  <a:schemeClr val="bg1"/>
                </a:solidFill>
                <a:latin typeface="Arial" panose="020B0604020202020204" pitchFamily="34" charset="0"/>
                <a:cs typeface="Arial" panose="020B0604020202020204" pitchFamily="34" charset="0"/>
              </a:rPr>
              <a:t> </a:t>
            </a:r>
            <a:r>
              <a:rPr lang="en-US" sz="1600" err="1">
                <a:solidFill>
                  <a:schemeClr val="bg1"/>
                </a:solidFill>
                <a:latin typeface="Arial" panose="020B0604020202020204" pitchFamily="34" charset="0"/>
                <a:cs typeface="Arial" panose="020B0604020202020204" pitchFamily="34" charset="0"/>
              </a:rPr>
              <a:t>nacional</a:t>
            </a:r>
            <a:r>
              <a:rPr lang="en-US" sz="1600">
                <a:solidFill>
                  <a:schemeClr val="bg1"/>
                </a:solidFill>
                <a:latin typeface="Arial" panose="020B0604020202020204" pitchFamily="34" charset="0"/>
                <a:cs typeface="Arial" panose="020B0604020202020204" pitchFamily="34" charset="0"/>
              </a:rPr>
              <a:t> o (</a:t>
            </a:r>
            <a:r>
              <a:rPr lang="en-US" sz="1600" err="1">
                <a:solidFill>
                  <a:schemeClr val="bg1"/>
                </a:solidFill>
                <a:latin typeface="Arial" panose="020B0604020202020204" pitchFamily="34" charset="0"/>
                <a:cs typeface="Arial" panose="020B0604020202020204" pitchFamily="34" charset="0"/>
              </a:rPr>
              <a:t>inicialmente</a:t>
            </a:r>
            <a:r>
              <a:rPr lang="en-US" sz="1600">
                <a:solidFill>
                  <a:schemeClr val="bg1"/>
                </a:solidFill>
                <a:latin typeface="Arial" panose="020B0604020202020204" pitchFamily="34" charset="0"/>
                <a:cs typeface="Arial" panose="020B0604020202020204" pitchFamily="34" charset="0"/>
              </a:rPr>
              <a:t>) </a:t>
            </a:r>
            <a:r>
              <a:rPr lang="en-US" sz="1600" err="1">
                <a:solidFill>
                  <a:schemeClr val="bg1"/>
                </a:solidFill>
                <a:latin typeface="Arial" panose="020B0604020202020204" pitchFamily="34" charset="0"/>
                <a:cs typeface="Arial" panose="020B0604020202020204" pitchFamily="34" charset="0"/>
              </a:rPr>
              <a:t>entremamiento</a:t>
            </a:r>
            <a:endParaRPr lang="en-US" sz="1600">
              <a:solidFill>
                <a:schemeClr val="bg1"/>
              </a:solidFill>
              <a:latin typeface="Arial" panose="020B0604020202020204" pitchFamily="34" charset="0"/>
              <a:cs typeface="Arial" panose="020B0604020202020204" pitchFamily="34" charset="0"/>
            </a:endParaRPr>
          </a:p>
          <a:p>
            <a:endParaRPr lang="en-US" sz="1600">
              <a:solidFill>
                <a:schemeClr val="bg1"/>
              </a:solidFill>
              <a:latin typeface="Arial" panose="020B0604020202020204" pitchFamily="34" charset="0"/>
              <a:cs typeface="Arial" panose="020B0604020202020204" pitchFamily="34" charset="0"/>
            </a:endParaRPr>
          </a:p>
          <a:p>
            <a:r>
              <a:rPr lang="en-US">
                <a:solidFill>
                  <a:schemeClr val="bg1"/>
                </a:solidFill>
                <a:latin typeface="Arial" panose="020B0604020202020204" pitchFamily="34" charset="0"/>
                <a:cs typeface="Arial" panose="020B0604020202020204" pitchFamily="34" charset="0"/>
              </a:rPr>
              <a:t>Tras completar este</a:t>
            </a:r>
          </a:p>
          <a:p>
            <a:endParaRPr lang="en-US" sz="1600">
              <a:solidFill>
                <a:schemeClr val="bg1"/>
              </a:solidFill>
              <a:latin typeface="Arial" panose="020B0604020202020204" pitchFamily="34" charset="0"/>
              <a:cs typeface="Arial" panose="020B0604020202020204" pitchFamily="34" charset="0"/>
            </a:endParaRPr>
          </a:p>
          <a:p>
            <a:pPr marL="342900" indent="-342900">
              <a:buFont typeface="+mj-lt"/>
              <a:buAutoNum type="arabicPeriod" startAt="4"/>
            </a:pPr>
            <a:r>
              <a:rPr lang="en-US" sz="1600">
                <a:solidFill>
                  <a:schemeClr val="bg1"/>
                </a:solidFill>
                <a:latin typeface="Arial" panose="020B0604020202020204" pitchFamily="34" charset="0"/>
                <a:cs typeface="Arial" panose="020B0604020202020204" pitchFamily="34" charset="0"/>
              </a:rPr>
              <a:t>Haga clic en 'Ajustar todo'</a:t>
            </a:r>
          </a:p>
          <a:p>
            <a:pPr marL="342900" indent="-342900">
              <a:buFont typeface="+mj-lt"/>
              <a:buAutoNum type="arabicPeriod" startAt="4"/>
            </a:pPr>
            <a:r>
              <a:rPr lang="en-US" sz="1600">
                <a:solidFill>
                  <a:schemeClr val="bg1"/>
                </a:solidFill>
                <a:latin typeface="Arial" panose="020B0604020202020204" pitchFamily="34" charset="0"/>
                <a:cs typeface="Arial" panose="020B0604020202020204" pitchFamily="34" charset="0"/>
              </a:rPr>
              <a:t>Cuando termine el ajuste, pulse "Guardar </a:t>
            </a:r>
            <a:r>
              <a:rPr lang="en-US" sz="1600" err="1">
                <a:solidFill>
                  <a:schemeClr val="bg1"/>
                </a:solidFill>
                <a:latin typeface="Arial" panose="020B0604020202020204" pitchFamily="34" charset="0"/>
                <a:cs typeface="Arial" panose="020B0604020202020204" pitchFamily="34" charset="0"/>
              </a:rPr>
              <a:t>todo</a:t>
            </a:r>
            <a:r>
              <a:rPr lang="en-US" sz="1600">
                <a:solidFill>
                  <a:schemeClr val="bg1"/>
                </a:solidFill>
                <a:latin typeface="Arial" panose="020B0604020202020204" pitchFamily="34" charset="0"/>
                <a:cs typeface="Arial" panose="020B0604020202020204" pitchFamily="34" charset="0"/>
              </a:rPr>
              <a:t>".</a:t>
            </a:r>
          </a:p>
        </p:txBody>
      </p:sp>
      <p:pic>
        <p:nvPicPr>
          <p:cNvPr id="9" name="Picture 8">
            <a:extLst>
              <a:ext uri="{FF2B5EF4-FFF2-40B4-BE49-F238E27FC236}">
                <a16:creationId xmlns:a16="http://schemas.microsoft.com/office/drawing/2014/main" id="{49839DD8-48A4-4E1F-8B3A-6316E64C0C25}"/>
              </a:ext>
            </a:extLst>
          </p:cNvPr>
          <p:cNvPicPr>
            <a:picLocks noChangeAspect="1"/>
          </p:cNvPicPr>
          <p:nvPr/>
        </p:nvPicPr>
        <p:blipFill>
          <a:blip r:embed="rId3"/>
          <a:stretch>
            <a:fillRect/>
          </a:stretch>
        </p:blipFill>
        <p:spPr>
          <a:xfrm>
            <a:off x="0" y="493720"/>
            <a:ext cx="3445727" cy="261400"/>
          </a:xfrm>
          <a:prstGeom prst="rect">
            <a:avLst/>
          </a:prstGeom>
        </p:spPr>
      </p:pic>
      <p:grpSp>
        <p:nvGrpSpPr>
          <p:cNvPr id="6" name="Group 5">
            <a:extLst>
              <a:ext uri="{FF2B5EF4-FFF2-40B4-BE49-F238E27FC236}">
                <a16:creationId xmlns:a16="http://schemas.microsoft.com/office/drawing/2014/main" id="{BC10CA7A-3B87-67F1-5239-A8E4E34AA071}"/>
              </a:ext>
            </a:extLst>
          </p:cNvPr>
          <p:cNvGrpSpPr/>
          <p:nvPr/>
        </p:nvGrpSpPr>
        <p:grpSpPr>
          <a:xfrm>
            <a:off x="3562591" y="493720"/>
            <a:ext cx="8425370" cy="5591986"/>
            <a:chOff x="3562592" y="493720"/>
            <a:chExt cx="8425370" cy="5591986"/>
          </a:xfrm>
        </p:grpSpPr>
        <p:pic>
          <p:nvPicPr>
            <p:cNvPr id="5" name="Picture 4">
              <a:extLst>
                <a:ext uri="{FF2B5EF4-FFF2-40B4-BE49-F238E27FC236}">
                  <a16:creationId xmlns:a16="http://schemas.microsoft.com/office/drawing/2014/main" id="{48333535-C138-D066-3454-72047CD066B2}"/>
                </a:ext>
              </a:extLst>
            </p:cNvPr>
            <p:cNvPicPr>
              <a:picLocks noChangeAspect="1"/>
            </p:cNvPicPr>
            <p:nvPr/>
          </p:nvPicPr>
          <p:blipFill>
            <a:blip r:embed="rId4"/>
            <a:stretch>
              <a:fillRect/>
            </a:stretch>
          </p:blipFill>
          <p:spPr>
            <a:xfrm>
              <a:off x="3562592" y="493720"/>
              <a:ext cx="8425370" cy="5591986"/>
            </a:xfrm>
            <a:prstGeom prst="rect">
              <a:avLst/>
            </a:prstGeom>
          </p:spPr>
        </p:pic>
        <p:sp>
          <p:nvSpPr>
            <p:cNvPr id="10" name="TextBox 9">
              <a:extLst>
                <a:ext uri="{FF2B5EF4-FFF2-40B4-BE49-F238E27FC236}">
                  <a16:creationId xmlns:a16="http://schemas.microsoft.com/office/drawing/2014/main" id="{4F3911DD-7D81-4E09-A765-61AE8325D4F4}"/>
                </a:ext>
              </a:extLst>
            </p:cNvPr>
            <p:cNvSpPr txBox="1"/>
            <p:nvPr/>
          </p:nvSpPr>
          <p:spPr>
            <a:xfrm>
              <a:off x="10793152" y="1796987"/>
              <a:ext cx="325315" cy="523220"/>
            </a:xfrm>
            <a:prstGeom prst="rect">
              <a:avLst/>
            </a:prstGeom>
            <a:noFill/>
          </p:spPr>
          <p:txBody>
            <a:bodyPr wrap="square" rtlCol="0">
              <a:spAutoFit/>
            </a:bodyPr>
            <a:lstStyle/>
            <a:p>
              <a:r>
                <a:rPr lang="en-US" sz="2800">
                  <a:solidFill>
                    <a:srgbClr val="FF0000"/>
                  </a:solidFill>
                </a:rPr>
                <a:t>1</a:t>
              </a:r>
            </a:p>
          </p:txBody>
        </p:sp>
        <p:sp>
          <p:nvSpPr>
            <p:cNvPr id="11" name="TextBox 10">
              <a:extLst>
                <a:ext uri="{FF2B5EF4-FFF2-40B4-BE49-F238E27FC236}">
                  <a16:creationId xmlns:a16="http://schemas.microsoft.com/office/drawing/2014/main" id="{D4F40A54-DBC9-4D9C-A0FE-632A0C6672BD}"/>
                </a:ext>
              </a:extLst>
            </p:cNvPr>
            <p:cNvSpPr txBox="1"/>
            <p:nvPr/>
          </p:nvSpPr>
          <p:spPr>
            <a:xfrm>
              <a:off x="4089208" y="862226"/>
              <a:ext cx="325315" cy="523220"/>
            </a:xfrm>
            <a:prstGeom prst="rect">
              <a:avLst/>
            </a:prstGeom>
            <a:noFill/>
          </p:spPr>
          <p:txBody>
            <a:bodyPr wrap="square" rtlCol="0">
              <a:spAutoFit/>
            </a:bodyPr>
            <a:lstStyle/>
            <a:p>
              <a:r>
                <a:rPr lang="en-US" sz="2800">
                  <a:solidFill>
                    <a:srgbClr val="FF0000"/>
                  </a:solidFill>
                </a:rPr>
                <a:t>2</a:t>
              </a:r>
            </a:p>
          </p:txBody>
        </p:sp>
        <p:sp>
          <p:nvSpPr>
            <p:cNvPr id="12" name="TextBox 11">
              <a:extLst>
                <a:ext uri="{FF2B5EF4-FFF2-40B4-BE49-F238E27FC236}">
                  <a16:creationId xmlns:a16="http://schemas.microsoft.com/office/drawing/2014/main" id="{F706815F-D771-43DA-A7B3-4C45D4C94307}"/>
                </a:ext>
              </a:extLst>
            </p:cNvPr>
            <p:cNvSpPr txBox="1"/>
            <p:nvPr/>
          </p:nvSpPr>
          <p:spPr>
            <a:xfrm>
              <a:off x="5247126" y="2362697"/>
              <a:ext cx="325315" cy="523220"/>
            </a:xfrm>
            <a:prstGeom prst="rect">
              <a:avLst/>
            </a:prstGeom>
            <a:noFill/>
          </p:spPr>
          <p:txBody>
            <a:bodyPr wrap="square" rtlCol="0">
              <a:spAutoFit/>
            </a:bodyPr>
            <a:lstStyle/>
            <a:p>
              <a:r>
                <a:rPr lang="en-US" sz="2800">
                  <a:solidFill>
                    <a:srgbClr val="FF0000"/>
                  </a:solidFill>
                </a:rPr>
                <a:t>3</a:t>
              </a:r>
            </a:p>
          </p:txBody>
        </p:sp>
        <p:sp>
          <p:nvSpPr>
            <p:cNvPr id="13" name="TextBox 12">
              <a:extLst>
                <a:ext uri="{FF2B5EF4-FFF2-40B4-BE49-F238E27FC236}">
                  <a16:creationId xmlns:a16="http://schemas.microsoft.com/office/drawing/2014/main" id="{9109C88B-D453-468C-A78D-FF324D3D381A}"/>
                </a:ext>
              </a:extLst>
            </p:cNvPr>
            <p:cNvSpPr txBox="1"/>
            <p:nvPr/>
          </p:nvSpPr>
          <p:spPr>
            <a:xfrm>
              <a:off x="5572441" y="1467832"/>
              <a:ext cx="325315" cy="523220"/>
            </a:xfrm>
            <a:prstGeom prst="rect">
              <a:avLst/>
            </a:prstGeom>
            <a:noFill/>
          </p:spPr>
          <p:txBody>
            <a:bodyPr wrap="square" rtlCol="0">
              <a:spAutoFit/>
            </a:bodyPr>
            <a:lstStyle/>
            <a:p>
              <a:r>
                <a:rPr lang="en-US" sz="2800">
                  <a:solidFill>
                    <a:srgbClr val="FF0000"/>
                  </a:solidFill>
                </a:rPr>
                <a:t>4</a:t>
              </a:r>
            </a:p>
          </p:txBody>
        </p:sp>
        <p:sp>
          <p:nvSpPr>
            <p:cNvPr id="14" name="TextBox 13">
              <a:extLst>
                <a:ext uri="{FF2B5EF4-FFF2-40B4-BE49-F238E27FC236}">
                  <a16:creationId xmlns:a16="http://schemas.microsoft.com/office/drawing/2014/main" id="{AD084567-C6A3-4841-90D6-9780993F290D}"/>
                </a:ext>
              </a:extLst>
            </p:cNvPr>
            <p:cNvSpPr txBox="1"/>
            <p:nvPr/>
          </p:nvSpPr>
          <p:spPr>
            <a:xfrm>
              <a:off x="10261459" y="5463409"/>
              <a:ext cx="325315" cy="523220"/>
            </a:xfrm>
            <a:prstGeom prst="rect">
              <a:avLst/>
            </a:prstGeom>
            <a:noFill/>
          </p:spPr>
          <p:txBody>
            <a:bodyPr wrap="square" rtlCol="0">
              <a:spAutoFit/>
            </a:bodyPr>
            <a:lstStyle/>
            <a:p>
              <a:r>
                <a:rPr lang="en-US" sz="2800">
                  <a:solidFill>
                    <a:srgbClr val="FF0000"/>
                  </a:solidFill>
                </a:rPr>
                <a:t>5</a:t>
              </a:r>
            </a:p>
          </p:txBody>
        </p:sp>
      </p:grpSp>
    </p:spTree>
    <p:extLst>
      <p:ext uri="{BB962C8B-B14F-4D97-AF65-F5344CB8AC3E}">
        <p14:creationId xmlns:p14="http://schemas.microsoft.com/office/powerpoint/2010/main" val="2739463817"/>
      </p:ext>
    </p:extLst>
  </p:cSld>
  <p:clrMapOvr>
    <a:masterClrMapping/>
  </p:clrMapOvr>
  <mc:AlternateContent xmlns:mc="http://schemas.openxmlformats.org/markup-compatibility/2006" xmlns:p14="http://schemas.microsoft.com/office/powerpoint/2010/main">
    <mc:Choice Requires="p14">
      <p:transition p14:dur="0" advTm="8255000"/>
    </mc:Choice>
    <mc:Fallback xmlns="">
      <p:transition advTm="825500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17C0717-6DCB-2253-AB21-173530B8363D}"/>
              </a:ext>
            </a:extLst>
          </p:cNvPr>
          <p:cNvPicPr>
            <a:picLocks noChangeAspect="1"/>
          </p:cNvPicPr>
          <p:nvPr/>
        </p:nvPicPr>
        <p:blipFill>
          <a:blip r:embed="rId2"/>
          <a:stretch>
            <a:fillRect/>
          </a:stretch>
        </p:blipFill>
        <p:spPr>
          <a:xfrm>
            <a:off x="5745163" y="732423"/>
            <a:ext cx="6302865" cy="6082484"/>
          </a:xfrm>
          <a:prstGeom prst="rect">
            <a:avLst/>
          </a:prstGeom>
        </p:spPr>
      </p:pic>
      <p:sp>
        <p:nvSpPr>
          <p:cNvPr id="4" name="Slide Number Placeholder 3">
            <a:extLst>
              <a:ext uri="{FF2B5EF4-FFF2-40B4-BE49-F238E27FC236}">
                <a16:creationId xmlns:a16="http://schemas.microsoft.com/office/drawing/2014/main" id="{C8E5ECFD-2A99-C6D9-CA9F-F8EFE6EE69EC}"/>
              </a:ext>
            </a:extLst>
          </p:cNvPr>
          <p:cNvSpPr>
            <a:spLocks noGrp="1"/>
          </p:cNvSpPr>
          <p:nvPr>
            <p:ph type="sldNum" sz="quarter" idx="12"/>
          </p:nvPr>
        </p:nvSpPr>
        <p:spPr>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13D369-8700-4468-8CC4-EE7C53720160}" type="slidenum">
              <a:rPr lang="en-US" smtClean="0"/>
              <a:t>6</a:t>
            </a:fld>
            <a:endParaRPr lang="en-US"/>
          </a:p>
        </p:txBody>
      </p:sp>
      <p:sp>
        <p:nvSpPr>
          <p:cNvPr id="6" name="Content Placeholder 5">
            <a:extLst>
              <a:ext uri="{FF2B5EF4-FFF2-40B4-BE49-F238E27FC236}">
                <a16:creationId xmlns:a16="http://schemas.microsoft.com/office/drawing/2014/main" id="{7620BA2A-BCF1-EC34-A52F-03F64544212B}"/>
              </a:ext>
            </a:extLst>
          </p:cNvPr>
          <p:cNvSpPr>
            <a:spLocks noGrp="1"/>
          </p:cNvSpPr>
          <p:nvPr>
            <p:ph sz="half" idx="4294967295"/>
          </p:nvPr>
        </p:nvSpPr>
        <p:spPr>
          <a:xfrm>
            <a:off x="30943" y="730518"/>
            <a:ext cx="7545388" cy="3944937"/>
          </a:xfrm>
        </p:spPr>
        <p:txBody>
          <a:bodyPr>
            <a:normAutofit lnSpcReduction="10000"/>
          </a:bodyPr>
          <a:lstStyle/>
          <a:p>
            <a:pPr marL="0" indent="0">
              <a:buNone/>
            </a:pPr>
            <a:r>
              <a:rPr lang="en-US">
                <a:solidFill>
                  <a:schemeClr val="tx1"/>
                </a:solidFill>
              </a:rPr>
              <a:t>El de facto </a:t>
            </a:r>
            <a:r>
              <a:rPr lang="en-US" err="1">
                <a:solidFill>
                  <a:schemeClr val="tx1"/>
                </a:solidFill>
              </a:rPr>
              <a:t>recomendado</a:t>
            </a:r>
            <a:r>
              <a:rPr lang="en-US">
                <a:solidFill>
                  <a:schemeClr val="tx1"/>
                </a:solidFill>
              </a:rPr>
              <a:t> es </a:t>
            </a:r>
            <a:r>
              <a:rPr lang="en-US" b="1">
                <a:solidFill>
                  <a:schemeClr val="tx1"/>
                </a:solidFill>
              </a:rPr>
              <a:t>R-</a:t>
            </a:r>
            <a:r>
              <a:rPr lang="en-US" b="1" err="1">
                <a:solidFill>
                  <a:schemeClr val="tx1"/>
                </a:solidFill>
              </a:rPr>
              <a:t>Híbrido</a:t>
            </a:r>
            <a:r>
              <a:rPr lang="en-US" b="1">
                <a:solidFill>
                  <a:schemeClr val="tx1"/>
                </a:solidFill>
              </a:rPr>
              <a:t> </a:t>
            </a:r>
            <a:br>
              <a:rPr lang="en-US" b="1">
                <a:solidFill>
                  <a:schemeClr val="tx1"/>
                </a:solidFill>
              </a:rPr>
            </a:br>
            <a:r>
              <a:rPr lang="en-US">
                <a:solidFill>
                  <a:schemeClr val="tx1"/>
                </a:solidFill>
              </a:rPr>
              <a:t>(no </a:t>
            </a:r>
            <a:r>
              <a:rPr lang="en-US" err="1">
                <a:solidFill>
                  <a:schemeClr val="tx1"/>
                </a:solidFill>
              </a:rPr>
              <a:t>importa</a:t>
            </a:r>
            <a:r>
              <a:rPr lang="en-US">
                <a:solidFill>
                  <a:schemeClr val="tx1"/>
                </a:solidFill>
              </a:rPr>
              <a:t> </a:t>
            </a:r>
            <a:r>
              <a:rPr lang="en-US" err="1">
                <a:solidFill>
                  <a:schemeClr val="tx1"/>
                </a:solidFill>
              </a:rPr>
              <a:t>el</a:t>
            </a:r>
            <a:r>
              <a:rPr lang="en-US">
                <a:solidFill>
                  <a:schemeClr val="tx1"/>
                </a:solidFill>
              </a:rPr>
              <a:t> </a:t>
            </a:r>
            <a:r>
              <a:rPr lang="en-US" err="1">
                <a:solidFill>
                  <a:schemeClr val="tx1"/>
                </a:solidFill>
              </a:rPr>
              <a:t>numero</a:t>
            </a:r>
            <a:r>
              <a:rPr lang="en-US">
                <a:solidFill>
                  <a:schemeClr val="tx1"/>
                </a:solidFill>
              </a:rPr>
              <a:t> de puntos de datos de </a:t>
            </a:r>
            <a:r>
              <a:rPr lang="en-US" err="1">
                <a:solidFill>
                  <a:schemeClr val="tx1"/>
                </a:solidFill>
              </a:rPr>
              <a:t>prevalencia</a:t>
            </a:r>
            <a:r>
              <a:rPr lang="en-US">
                <a:solidFill>
                  <a:schemeClr val="tx1"/>
                </a:solidFill>
              </a:rPr>
              <a:t>). </a:t>
            </a:r>
          </a:p>
          <a:p>
            <a:pPr lvl="1"/>
            <a:r>
              <a:rPr lang="en-US">
                <a:solidFill>
                  <a:schemeClr val="tx1"/>
                </a:solidFill>
              </a:rPr>
              <a:t>Utiliza una curva logística hasta 2005 </a:t>
            </a:r>
            <a:br>
              <a:rPr lang="en-US">
                <a:solidFill>
                  <a:schemeClr val="tx1"/>
                </a:solidFill>
              </a:rPr>
            </a:br>
            <a:r>
              <a:rPr lang="en-US">
                <a:solidFill>
                  <a:schemeClr val="tx1"/>
                </a:solidFill>
              </a:rPr>
              <a:t>– </a:t>
            </a:r>
            <a:r>
              <a:rPr lang="en-US" err="1">
                <a:solidFill>
                  <a:schemeClr val="tx1"/>
                </a:solidFill>
              </a:rPr>
              <a:t>aportando</a:t>
            </a:r>
            <a:r>
              <a:rPr lang="en-US">
                <a:solidFill>
                  <a:schemeClr val="tx1"/>
                </a:solidFill>
              </a:rPr>
              <a:t> </a:t>
            </a:r>
            <a:r>
              <a:rPr lang="en-US" err="1">
                <a:solidFill>
                  <a:schemeClr val="tx1"/>
                </a:solidFill>
              </a:rPr>
              <a:t>estructura</a:t>
            </a:r>
            <a:r>
              <a:rPr lang="en-US">
                <a:solidFill>
                  <a:schemeClr val="tx1"/>
                </a:solidFill>
              </a:rPr>
              <a:t> a la </a:t>
            </a:r>
            <a:r>
              <a:rPr lang="en-US" err="1">
                <a:solidFill>
                  <a:schemeClr val="tx1"/>
                </a:solidFill>
              </a:rPr>
              <a:t>epidemia</a:t>
            </a:r>
            <a:r>
              <a:rPr lang="en-US">
                <a:solidFill>
                  <a:schemeClr val="tx1"/>
                </a:solidFill>
              </a:rPr>
              <a:t> </a:t>
            </a:r>
            <a:r>
              <a:rPr lang="en-US" err="1">
                <a:solidFill>
                  <a:schemeClr val="tx1"/>
                </a:solidFill>
              </a:rPr>
              <a:t>inicial</a:t>
            </a:r>
            <a:endParaRPr lang="en-US">
              <a:solidFill>
                <a:schemeClr val="tx1"/>
              </a:solidFill>
            </a:endParaRPr>
          </a:p>
          <a:p>
            <a:r>
              <a:rPr lang="en-US" sz="1800" b="1">
                <a:solidFill>
                  <a:schemeClr val="tx1"/>
                </a:solidFill>
              </a:rPr>
              <a:t>EPP-Clásico </a:t>
            </a:r>
            <a:r>
              <a:rPr lang="en-US" sz="1800">
                <a:solidFill>
                  <a:schemeClr val="tx1"/>
                </a:solidFill>
              </a:rPr>
              <a:t>es para datos dispersos, pero puede dar una subida y </a:t>
            </a:r>
            <a:br>
              <a:rPr lang="en-US" sz="1800">
                <a:solidFill>
                  <a:schemeClr val="tx1"/>
                </a:solidFill>
              </a:rPr>
            </a:br>
            <a:r>
              <a:rPr lang="en-US" sz="1800">
                <a:solidFill>
                  <a:schemeClr val="tx1"/>
                </a:solidFill>
              </a:rPr>
              <a:t>un pico de incidencia temprana </a:t>
            </a:r>
            <a:r>
              <a:rPr lang="en-US" sz="1800" err="1">
                <a:solidFill>
                  <a:schemeClr val="tx1"/>
                </a:solidFill>
              </a:rPr>
              <a:t>demasiado</a:t>
            </a:r>
            <a:r>
              <a:rPr lang="en-US" sz="1800">
                <a:solidFill>
                  <a:schemeClr val="tx1"/>
                </a:solidFill>
              </a:rPr>
              <a:t> </a:t>
            </a:r>
            <a:r>
              <a:rPr lang="en-US" sz="1800" err="1">
                <a:solidFill>
                  <a:schemeClr val="tx1"/>
                </a:solidFill>
              </a:rPr>
              <a:t>brusco</a:t>
            </a:r>
            <a:r>
              <a:rPr lang="en-US" sz="1800">
                <a:solidFill>
                  <a:schemeClr val="tx1"/>
                </a:solidFill>
              </a:rPr>
              <a:t>.</a:t>
            </a:r>
          </a:p>
          <a:p>
            <a:r>
              <a:rPr lang="en-US" sz="2000" b="1">
                <a:solidFill>
                  <a:schemeClr val="tx1"/>
                </a:solidFill>
              </a:rPr>
              <a:t>R-Spline </a:t>
            </a:r>
            <a:r>
              <a:rPr lang="en-US" sz="2000">
                <a:solidFill>
                  <a:schemeClr val="tx1"/>
                </a:solidFill>
              </a:rPr>
              <a:t>se ajusta bien a los datos, pero puede aplanar la prevalencia más adelante en la epidemia</a:t>
            </a:r>
          </a:p>
          <a:p>
            <a:r>
              <a:rPr lang="en-US" sz="2000" b="1">
                <a:solidFill>
                  <a:schemeClr val="tx1"/>
                </a:solidFill>
              </a:rPr>
              <a:t>R-Trend</a:t>
            </a:r>
            <a:r>
              <a:rPr lang="en-US" sz="2000">
                <a:solidFill>
                  <a:schemeClr val="tx1"/>
                </a:solidFill>
              </a:rPr>
              <a:t> es </a:t>
            </a:r>
            <a:r>
              <a:rPr lang="en-US" sz="2000" err="1">
                <a:solidFill>
                  <a:schemeClr val="tx1"/>
                </a:solidFill>
              </a:rPr>
              <a:t>útil</a:t>
            </a:r>
            <a:r>
              <a:rPr lang="en-US" sz="2000">
                <a:solidFill>
                  <a:schemeClr val="tx1"/>
                </a:solidFill>
              </a:rPr>
              <a:t> si hay muchos sitios y puntos de datos</a:t>
            </a:r>
            <a:br>
              <a:rPr lang="en-US" sz="2000">
                <a:solidFill>
                  <a:schemeClr val="tx1"/>
                </a:solidFill>
              </a:rPr>
            </a:br>
            <a:endParaRPr lang="en-US">
              <a:solidFill>
                <a:schemeClr val="tx1"/>
              </a:solidFill>
            </a:endParaRPr>
          </a:p>
          <a:p>
            <a:pPr>
              <a:buFont typeface="Wingdings" panose="05000000000000000000" pitchFamily="2" charset="2"/>
              <a:buChar char="à"/>
            </a:pPr>
            <a:r>
              <a:rPr lang="en-US">
                <a:solidFill>
                  <a:schemeClr val="tx1"/>
                </a:solidFill>
                <a:sym typeface="Wingdings" panose="05000000000000000000" pitchFamily="2" charset="2"/>
              </a:rPr>
              <a:t>Pruebe varias curvas y seleccione la mejor en función de:</a:t>
            </a:r>
          </a:p>
          <a:p>
            <a:pPr marL="285750" indent="-285750">
              <a:buFont typeface="Arial" panose="020B0604020202020204" pitchFamily="34" charset="0"/>
              <a:buChar char="•"/>
            </a:pPr>
            <a:r>
              <a:rPr lang="en-US" sz="1800">
                <a:solidFill>
                  <a:schemeClr val="tx1"/>
                </a:solidFill>
                <a:sym typeface="Wingdings" panose="05000000000000000000" pitchFamily="2" charset="2"/>
              </a:rPr>
              <a:t>Ajuste a los datos de prevalencia</a:t>
            </a:r>
          </a:p>
        </p:txBody>
      </p:sp>
      <p:sp>
        <p:nvSpPr>
          <p:cNvPr id="2" name="Title 1">
            <a:extLst>
              <a:ext uri="{FF2B5EF4-FFF2-40B4-BE49-F238E27FC236}">
                <a16:creationId xmlns:a16="http://schemas.microsoft.com/office/drawing/2014/main" id="{476B425D-4F60-6C93-D681-5EEC5B92F9E3}"/>
              </a:ext>
            </a:extLst>
          </p:cNvPr>
          <p:cNvSpPr>
            <a:spLocks noGrp="1"/>
          </p:cNvSpPr>
          <p:nvPr>
            <p:ph type="title" idx="4294967295"/>
          </p:nvPr>
        </p:nvSpPr>
        <p:spPr>
          <a:xfrm>
            <a:off x="0" y="33338"/>
            <a:ext cx="11631613" cy="776287"/>
          </a:xfrm>
        </p:spPr>
        <p:txBody>
          <a:bodyPr>
            <a:normAutofit/>
          </a:bodyPr>
          <a:lstStyle/>
          <a:p>
            <a:r>
              <a:rPr lang="en-US" b="1">
                <a:solidFill>
                  <a:srgbClr val="0000FF"/>
                </a:solidFill>
              </a:rPr>
              <a:t>EPP-Concentrado: recomendaciones sobre el tipo de curva</a:t>
            </a:r>
          </a:p>
        </p:txBody>
      </p:sp>
      <p:sp>
        <p:nvSpPr>
          <p:cNvPr id="8" name="TextBox 7">
            <a:extLst>
              <a:ext uri="{FF2B5EF4-FFF2-40B4-BE49-F238E27FC236}">
                <a16:creationId xmlns:a16="http://schemas.microsoft.com/office/drawing/2014/main" id="{3B80ED58-3653-28C4-D023-CFEA97541D1F}"/>
              </a:ext>
            </a:extLst>
          </p:cNvPr>
          <p:cNvSpPr txBox="1"/>
          <p:nvPr/>
        </p:nvSpPr>
        <p:spPr>
          <a:xfrm>
            <a:off x="30943" y="4555142"/>
            <a:ext cx="5645888" cy="1754326"/>
          </a:xfrm>
          <a:prstGeom prst="rect">
            <a:avLst/>
          </a:prstGeom>
          <a:noFill/>
        </p:spPr>
        <p:txBody>
          <a:bodyPr wrap="square">
            <a:spAutoFit/>
          </a:bodyPr>
          <a:lstStyle/>
          <a:p>
            <a:pPr marL="285750" indent="-285750">
              <a:buFont typeface="Arial" panose="020B0604020202020204" pitchFamily="34" charset="0"/>
              <a:buChar char="•"/>
            </a:pPr>
            <a:r>
              <a:rPr lang="en-US">
                <a:cs typeface="Arial" panose="020B0604020202020204" pitchFamily="34" charset="0"/>
                <a:sym typeface="Wingdings" panose="05000000000000000000" pitchFamily="2" charset="2"/>
              </a:rPr>
              <a:t>Secuencia plausible y típica en el aumento inicial de la prevalencia: en las </a:t>
            </a:r>
            <a:r>
              <a:rPr lang="en-US" b="1">
                <a:cs typeface="Arial" panose="020B0604020202020204" pitchFamily="34" charset="0"/>
                <a:sym typeface="Wingdings" panose="05000000000000000000" pitchFamily="2" charset="2"/>
              </a:rPr>
              <a:t>poblaciones clave </a:t>
            </a:r>
            <a:r>
              <a:rPr lang="en-US" i="1">
                <a:cs typeface="Arial" panose="020B0604020202020204" pitchFamily="34" charset="0"/>
                <a:sym typeface="Wingdings" panose="05000000000000000000" pitchFamily="2" charset="2"/>
              </a:rPr>
              <a:t>antes q</a:t>
            </a:r>
            <a:r>
              <a:rPr lang="en-US">
                <a:cs typeface="Arial" panose="020B0604020202020204" pitchFamily="34" charset="0"/>
                <a:sym typeface="Wingdings" panose="05000000000000000000" pitchFamily="2" charset="2"/>
              </a:rPr>
              <a:t>ue en los hombres y mujeres restantes.</a:t>
            </a:r>
          </a:p>
          <a:p>
            <a:pPr marL="285750" indent="-285750">
              <a:buFont typeface="Arial" panose="020B0604020202020204" pitchFamily="34" charset="0"/>
              <a:buChar char="•"/>
            </a:pPr>
            <a:r>
              <a:rPr lang="en-US">
                <a:cs typeface="Arial" panose="020B0604020202020204" pitchFamily="34" charset="0"/>
                <a:sym typeface="Wingdings" panose="05000000000000000000" pitchFamily="2" charset="2"/>
              </a:rPr>
              <a:t>Epidemia nacional 'ajustada' a los diagnósticos de VIH y SIDA notificados, en la era pre-TAR: </a:t>
            </a:r>
            <a:r>
              <a:rPr lang="en-US" err="1">
                <a:cs typeface="Arial" panose="020B0604020202020204" pitchFamily="34" charset="0"/>
                <a:sym typeface="Wingdings" panose="05000000000000000000" pitchFamily="2" charset="2"/>
              </a:rPr>
              <a:t>ver</a:t>
            </a:r>
            <a:r>
              <a:rPr lang="en-US">
                <a:cs typeface="Arial" panose="020B0604020202020204" pitchFamily="34" charset="0"/>
                <a:sym typeface="Wingdings" panose="05000000000000000000" pitchFamily="2" charset="2"/>
              </a:rPr>
              <a:t> </a:t>
            </a:r>
            <a:r>
              <a:rPr lang="en-US" i="1">
                <a:cs typeface="Arial" panose="020B0604020202020204" pitchFamily="34" charset="0"/>
                <a:sym typeface="Wingdings" panose="05000000000000000000" pitchFamily="2" charset="2"/>
              </a:rPr>
              <a:t>Ajuste de curvas &gt; Resultados del ajuste &gt; Comprobación de datos</a:t>
            </a:r>
            <a:endParaRPr lang="en-CH" i="1">
              <a:cs typeface="Arial" panose="020B0604020202020204" pitchFamily="34" charset="0"/>
            </a:endParaRPr>
          </a:p>
        </p:txBody>
      </p:sp>
    </p:spTree>
    <p:extLst>
      <p:ext uri="{BB962C8B-B14F-4D97-AF65-F5344CB8AC3E}">
        <p14:creationId xmlns:p14="http://schemas.microsoft.com/office/powerpoint/2010/main" val="1214741389"/>
      </p:ext>
    </p:extLst>
  </p:cSld>
  <p:clrMapOvr>
    <a:masterClrMapping/>
  </p:clrMapOvr>
  <mc:AlternateContent xmlns:mc="http://schemas.openxmlformats.org/markup-compatibility/2006" xmlns:p14="http://schemas.microsoft.com/office/powerpoint/2010/main">
    <mc:Choice Requires="p14">
      <p:transition p14:dur="0" advTm="8255000"/>
    </mc:Choice>
    <mc:Fallback xmlns="">
      <p:transition advTm="825500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E0F085-50DF-41B1-81B0-65CB780FD6F7}"/>
              </a:ext>
            </a:extLst>
          </p:cNvPr>
          <p:cNvSpPr>
            <a:spLocks noGrp="1"/>
          </p:cNvSpPr>
          <p:nvPr>
            <p:ph type="title"/>
          </p:nvPr>
        </p:nvSpPr>
        <p:spPr>
          <a:xfrm>
            <a:off x="81614" y="799887"/>
            <a:ext cx="3257896" cy="1505063"/>
          </a:xfrm>
        </p:spPr>
        <p:txBody>
          <a:bodyPr>
            <a:normAutofit fontScale="90000"/>
          </a:bodyPr>
          <a:lstStyle/>
          <a:p>
            <a:r>
              <a:rPr lang="en-US"/>
              <a:t>Página EPP de</a:t>
            </a:r>
            <a:r>
              <a:rPr lang="en-US" b="1" i="1" u="sng"/>
              <a:t> </a:t>
            </a:r>
            <a:r>
              <a:rPr lang="en-US" b="1" i="1" u="sng" err="1"/>
              <a:t>Proyección</a:t>
            </a:r>
            <a:r>
              <a:rPr lang="en-US"/>
              <a:t>: </a:t>
            </a:r>
            <a:r>
              <a:rPr lang="en-US" err="1"/>
              <a:t>ajuste</a:t>
            </a:r>
            <a:endParaRPr lang="en-US"/>
          </a:p>
        </p:txBody>
      </p:sp>
      <p:sp>
        <p:nvSpPr>
          <p:cNvPr id="7" name="TextBox 6">
            <a:extLst>
              <a:ext uri="{FF2B5EF4-FFF2-40B4-BE49-F238E27FC236}">
                <a16:creationId xmlns:a16="http://schemas.microsoft.com/office/drawing/2014/main" id="{F137EE3F-2342-4104-817E-0EE9EF95B3F7}"/>
              </a:ext>
            </a:extLst>
          </p:cNvPr>
          <p:cNvSpPr txBox="1"/>
          <p:nvPr/>
        </p:nvSpPr>
        <p:spPr>
          <a:xfrm>
            <a:off x="0" y="2113710"/>
            <a:ext cx="3539463" cy="3939540"/>
          </a:xfrm>
          <a:prstGeom prst="rect">
            <a:avLst/>
          </a:prstGeom>
          <a:noFill/>
        </p:spPr>
        <p:txBody>
          <a:bodyPr wrap="square" rtlCol="0">
            <a:spAutoFit/>
          </a:bodyPr>
          <a:lstStyle/>
          <a:p>
            <a:r>
              <a:rPr lang="en-US" err="1">
                <a:solidFill>
                  <a:schemeClr val="bg1"/>
                </a:solidFill>
                <a:latin typeface="Arial" panose="020B0604020202020204" pitchFamily="34" charset="0"/>
                <a:cs typeface="Arial" panose="020B0604020202020204" pitchFamily="34" charset="0"/>
              </a:rPr>
              <a:t>Ahora</a:t>
            </a:r>
            <a:r>
              <a:rPr lang="en-US">
                <a:solidFill>
                  <a:schemeClr val="bg1"/>
                </a:solidFill>
                <a:latin typeface="Arial" panose="020B0604020202020204" pitchFamily="34" charset="0"/>
                <a:cs typeface="Arial" panose="020B0604020202020204" pitchFamily="34" charset="0"/>
              </a:rPr>
              <a:t> </a:t>
            </a:r>
            <a:r>
              <a:rPr lang="en-US" err="1">
                <a:solidFill>
                  <a:schemeClr val="bg1"/>
                </a:solidFill>
                <a:latin typeface="Arial" panose="020B0604020202020204" pitchFamily="34" charset="0"/>
                <a:cs typeface="Arial" panose="020B0604020202020204" pitchFamily="34" charset="0"/>
              </a:rPr>
              <a:t>el</a:t>
            </a:r>
            <a:r>
              <a:rPr lang="en-US">
                <a:solidFill>
                  <a:schemeClr val="bg1"/>
                </a:solidFill>
                <a:latin typeface="Arial" panose="020B0604020202020204" pitchFamily="34" charset="0"/>
                <a:cs typeface="Arial" panose="020B0604020202020204" pitchFamily="34" charset="0"/>
              </a:rPr>
              <a:t> </a:t>
            </a:r>
            <a:r>
              <a:rPr lang="en-US" err="1">
                <a:solidFill>
                  <a:schemeClr val="bg1"/>
                </a:solidFill>
                <a:latin typeface="Arial" panose="020B0604020202020204" pitchFamily="34" charset="0"/>
                <a:cs typeface="Arial" panose="020B0604020202020204" pitchFamily="34" charset="0"/>
              </a:rPr>
              <a:t>gráfico</a:t>
            </a:r>
            <a:r>
              <a:rPr lang="en-US">
                <a:solidFill>
                  <a:schemeClr val="bg1"/>
                </a:solidFill>
                <a:latin typeface="Arial" panose="020B0604020202020204" pitchFamily="34" charset="0"/>
                <a:cs typeface="Arial" panose="020B0604020202020204" pitchFamily="34" charset="0"/>
              </a:rPr>
              <a:t> </a:t>
            </a:r>
            <a:br>
              <a:rPr lang="en-US">
                <a:solidFill>
                  <a:schemeClr val="bg1"/>
                </a:solidFill>
                <a:latin typeface="Arial" panose="020B0604020202020204" pitchFamily="34" charset="0"/>
                <a:cs typeface="Arial" panose="020B0604020202020204" pitchFamily="34" charset="0"/>
              </a:rPr>
            </a:br>
            <a:r>
              <a:rPr lang="en-US">
                <a:solidFill>
                  <a:schemeClr val="bg1"/>
                </a:solidFill>
                <a:latin typeface="Arial" panose="020B0604020202020204" pitchFamily="34" charset="0"/>
                <a:cs typeface="Arial" panose="020B0604020202020204" pitchFamily="34" charset="0"/>
              </a:rPr>
              <a:t>también </a:t>
            </a:r>
            <a:r>
              <a:rPr lang="en-US" err="1">
                <a:solidFill>
                  <a:schemeClr val="bg1"/>
                </a:solidFill>
                <a:latin typeface="Arial" panose="020B0604020202020204" pitchFamily="34" charset="0"/>
                <a:cs typeface="Arial" panose="020B0604020202020204" pitchFamily="34" charset="0"/>
              </a:rPr>
              <a:t>muestra</a:t>
            </a:r>
            <a:r>
              <a:rPr lang="en-US">
                <a:solidFill>
                  <a:schemeClr val="bg1"/>
                </a:solidFill>
                <a:latin typeface="Arial" panose="020B0604020202020204" pitchFamily="34" charset="0"/>
                <a:cs typeface="Arial" panose="020B0604020202020204" pitchFamily="34" charset="0"/>
              </a:rPr>
              <a:t>:</a:t>
            </a:r>
          </a:p>
          <a:p>
            <a:endParaRPr lang="en-US" sz="1600">
              <a:solidFill>
                <a:schemeClr val="bg1"/>
              </a:solidFill>
              <a:latin typeface="Arial" panose="020B0604020202020204" pitchFamily="34" charset="0"/>
              <a:cs typeface="Arial" panose="020B0604020202020204" pitchFamily="34" charset="0"/>
            </a:endParaRPr>
          </a:p>
          <a:p>
            <a:pPr marL="342900" indent="-342900">
              <a:buFont typeface="+mj-lt"/>
              <a:buAutoNum type="arabicPeriod"/>
            </a:pPr>
            <a:r>
              <a:rPr lang="en-US">
                <a:solidFill>
                  <a:schemeClr val="bg1"/>
                </a:solidFill>
                <a:latin typeface="Arial" panose="020B0604020202020204" pitchFamily="34" charset="0"/>
                <a:cs typeface="Arial" panose="020B0604020202020204" pitchFamily="34" charset="0"/>
              </a:rPr>
              <a:t>Ajuste bayesiano de la prevalencia media:</a:t>
            </a:r>
            <a:br>
              <a:rPr lang="en-US">
                <a:solidFill>
                  <a:schemeClr val="bg1"/>
                </a:solidFill>
                <a:latin typeface="Arial" panose="020B0604020202020204" pitchFamily="34" charset="0"/>
                <a:cs typeface="Arial" panose="020B0604020202020204" pitchFamily="34" charset="0"/>
              </a:rPr>
            </a:br>
            <a:r>
              <a:rPr lang="en-US">
                <a:solidFill>
                  <a:schemeClr val="bg1"/>
                </a:solidFill>
                <a:latin typeface="Arial" panose="020B0604020202020204" pitchFamily="34" charset="0"/>
                <a:cs typeface="Arial" panose="020B0604020202020204" pitchFamily="34" charset="0"/>
              </a:rPr>
              <a:t>curva roja y cruces</a:t>
            </a:r>
            <a:br>
              <a:rPr lang="en-US">
                <a:solidFill>
                  <a:schemeClr val="bg1"/>
                </a:solidFill>
                <a:latin typeface="Arial" panose="020B0604020202020204" pitchFamily="34" charset="0"/>
                <a:cs typeface="Arial" panose="020B0604020202020204" pitchFamily="34" charset="0"/>
              </a:rPr>
            </a:br>
            <a:endParaRPr lang="en-US">
              <a:solidFill>
                <a:schemeClr val="bg1"/>
              </a:solidFill>
              <a:latin typeface="Arial" panose="020B0604020202020204" pitchFamily="34" charset="0"/>
              <a:cs typeface="Arial" panose="020B0604020202020204" pitchFamily="34" charset="0"/>
            </a:endParaRPr>
          </a:p>
          <a:p>
            <a:pPr marL="342900" indent="-342900">
              <a:buFont typeface="+mj-lt"/>
              <a:buAutoNum type="arabicPeriod"/>
            </a:pPr>
            <a:r>
              <a:rPr lang="en-US" err="1">
                <a:solidFill>
                  <a:schemeClr val="bg1"/>
                </a:solidFill>
                <a:latin typeface="Arial" panose="020B0604020202020204" pitchFamily="34" charset="0"/>
                <a:cs typeface="Arial" panose="020B0604020202020204" pitchFamily="34" charset="0"/>
              </a:rPr>
              <a:t>Intervalo</a:t>
            </a:r>
            <a:r>
              <a:rPr lang="en-US">
                <a:solidFill>
                  <a:schemeClr val="bg1"/>
                </a:solidFill>
                <a:latin typeface="Arial" panose="020B0604020202020204" pitchFamily="34" charset="0"/>
                <a:cs typeface="Arial" panose="020B0604020202020204" pitchFamily="34" charset="0"/>
              </a:rPr>
              <a:t> de confianza del 95%: </a:t>
            </a:r>
            <a:br>
              <a:rPr lang="en-US">
                <a:solidFill>
                  <a:schemeClr val="bg1"/>
                </a:solidFill>
                <a:latin typeface="Arial" panose="020B0604020202020204" pitchFamily="34" charset="0"/>
                <a:cs typeface="Arial" panose="020B0604020202020204" pitchFamily="34" charset="0"/>
              </a:rPr>
            </a:br>
            <a:r>
              <a:rPr lang="en-US">
                <a:solidFill>
                  <a:schemeClr val="bg1"/>
                </a:solidFill>
                <a:latin typeface="Arial" panose="020B0604020202020204" pitchFamily="34" charset="0"/>
                <a:cs typeface="Arial" panose="020B0604020202020204" pitchFamily="34" charset="0"/>
              </a:rPr>
              <a:t>curvas de puntos azules</a:t>
            </a:r>
            <a:br>
              <a:rPr lang="en-US">
                <a:solidFill>
                  <a:schemeClr val="bg1"/>
                </a:solidFill>
                <a:latin typeface="Arial" panose="020B0604020202020204" pitchFamily="34" charset="0"/>
                <a:cs typeface="Arial" panose="020B0604020202020204" pitchFamily="34" charset="0"/>
              </a:rPr>
            </a:br>
            <a:endParaRPr lang="en-US">
              <a:solidFill>
                <a:schemeClr val="bg1"/>
              </a:solidFill>
              <a:latin typeface="Arial" panose="020B0604020202020204" pitchFamily="34" charset="0"/>
              <a:cs typeface="Arial" panose="020B0604020202020204" pitchFamily="34" charset="0"/>
            </a:endParaRPr>
          </a:p>
          <a:p>
            <a:pPr marL="342900" indent="-342900">
              <a:buFont typeface="+mj-lt"/>
              <a:buAutoNum type="arabicPeriod"/>
            </a:pPr>
            <a:r>
              <a:rPr lang="en-US">
                <a:solidFill>
                  <a:schemeClr val="bg1"/>
                </a:solidFill>
                <a:latin typeface="Arial" panose="020B0604020202020204" pitchFamily="34" charset="0"/>
                <a:cs typeface="Arial" panose="020B0604020202020204" pitchFamily="34" charset="0"/>
              </a:rPr>
              <a:t>Curvas únicas que se </a:t>
            </a:r>
            <a:br>
              <a:rPr lang="en-US">
                <a:solidFill>
                  <a:schemeClr val="bg1"/>
                </a:solidFill>
                <a:latin typeface="Arial" panose="020B0604020202020204" pitchFamily="34" charset="0"/>
                <a:cs typeface="Arial" panose="020B0604020202020204" pitchFamily="34" charset="0"/>
              </a:rPr>
            </a:br>
            <a:r>
              <a:rPr lang="en-US" err="1">
                <a:solidFill>
                  <a:schemeClr val="bg1"/>
                </a:solidFill>
                <a:latin typeface="Arial" panose="020B0604020202020204" pitchFamily="34" charset="0"/>
                <a:cs typeface="Arial" panose="020B0604020202020204" pitchFamily="34" charset="0"/>
              </a:rPr>
              <a:t>ajustan</a:t>
            </a:r>
            <a:r>
              <a:rPr lang="en-US">
                <a:solidFill>
                  <a:schemeClr val="bg1"/>
                </a:solidFill>
                <a:latin typeface="Arial" panose="020B0604020202020204" pitchFamily="34" charset="0"/>
                <a:cs typeface="Arial" panose="020B0604020202020204" pitchFamily="34" charset="0"/>
              </a:rPr>
              <a:t> a los datos: </a:t>
            </a:r>
            <a:br>
              <a:rPr lang="en-US">
                <a:solidFill>
                  <a:schemeClr val="bg1"/>
                </a:solidFill>
                <a:latin typeface="Arial" panose="020B0604020202020204" pitchFamily="34" charset="0"/>
                <a:cs typeface="Arial" panose="020B0604020202020204" pitchFamily="34" charset="0"/>
              </a:rPr>
            </a:br>
            <a:r>
              <a:rPr lang="en-US">
                <a:solidFill>
                  <a:schemeClr val="bg1"/>
                </a:solidFill>
                <a:latin typeface="Arial" panose="020B0604020202020204" pitchFamily="34" charset="0"/>
                <a:cs typeface="Arial" panose="020B0604020202020204" pitchFamily="34" charset="0"/>
              </a:rPr>
              <a:t>curvas gris claro</a:t>
            </a:r>
          </a:p>
        </p:txBody>
      </p:sp>
      <p:pic>
        <p:nvPicPr>
          <p:cNvPr id="9" name="Picture 8">
            <a:extLst>
              <a:ext uri="{FF2B5EF4-FFF2-40B4-BE49-F238E27FC236}">
                <a16:creationId xmlns:a16="http://schemas.microsoft.com/office/drawing/2014/main" id="{49839DD8-48A4-4E1F-8B3A-6316E64C0C25}"/>
              </a:ext>
            </a:extLst>
          </p:cNvPr>
          <p:cNvPicPr>
            <a:picLocks noChangeAspect="1"/>
          </p:cNvPicPr>
          <p:nvPr/>
        </p:nvPicPr>
        <p:blipFill>
          <a:blip r:embed="rId3"/>
          <a:stretch>
            <a:fillRect/>
          </a:stretch>
        </p:blipFill>
        <p:spPr>
          <a:xfrm>
            <a:off x="0" y="493720"/>
            <a:ext cx="3445727" cy="261400"/>
          </a:xfrm>
          <a:prstGeom prst="rect">
            <a:avLst/>
          </a:prstGeom>
        </p:spPr>
      </p:pic>
      <p:grpSp>
        <p:nvGrpSpPr>
          <p:cNvPr id="32" name="Group 31">
            <a:extLst>
              <a:ext uri="{FF2B5EF4-FFF2-40B4-BE49-F238E27FC236}">
                <a16:creationId xmlns:a16="http://schemas.microsoft.com/office/drawing/2014/main" id="{6AF9C525-991E-4CA1-BB95-EFD860B21D5D}"/>
              </a:ext>
            </a:extLst>
          </p:cNvPr>
          <p:cNvGrpSpPr/>
          <p:nvPr/>
        </p:nvGrpSpPr>
        <p:grpSpPr>
          <a:xfrm>
            <a:off x="3507018" y="147430"/>
            <a:ext cx="6317465" cy="6497919"/>
            <a:chOff x="4330398" y="625895"/>
            <a:chExt cx="5501634" cy="5703529"/>
          </a:xfrm>
        </p:grpSpPr>
        <p:pic>
          <p:nvPicPr>
            <p:cNvPr id="8" name="Picture 7">
              <a:extLst>
                <a:ext uri="{FF2B5EF4-FFF2-40B4-BE49-F238E27FC236}">
                  <a16:creationId xmlns:a16="http://schemas.microsoft.com/office/drawing/2014/main" id="{36DC9B2F-7600-4D27-BD48-11D21A323F62}"/>
                </a:ext>
              </a:extLst>
            </p:cNvPr>
            <p:cNvPicPr>
              <a:picLocks noChangeAspect="1"/>
            </p:cNvPicPr>
            <p:nvPr/>
          </p:nvPicPr>
          <p:blipFill>
            <a:blip r:embed="rId4"/>
            <a:stretch>
              <a:fillRect/>
            </a:stretch>
          </p:blipFill>
          <p:spPr>
            <a:xfrm>
              <a:off x="4330398" y="625895"/>
              <a:ext cx="5501634" cy="5703529"/>
            </a:xfrm>
            <a:prstGeom prst="rect">
              <a:avLst/>
            </a:prstGeom>
          </p:spPr>
        </p:pic>
        <p:sp>
          <p:nvSpPr>
            <p:cNvPr id="11" name="TextBox 10">
              <a:extLst>
                <a:ext uri="{FF2B5EF4-FFF2-40B4-BE49-F238E27FC236}">
                  <a16:creationId xmlns:a16="http://schemas.microsoft.com/office/drawing/2014/main" id="{D4F40A54-DBC9-4D9C-A0FE-632A0C6672BD}"/>
                </a:ext>
              </a:extLst>
            </p:cNvPr>
            <p:cNvSpPr txBox="1"/>
            <p:nvPr/>
          </p:nvSpPr>
          <p:spPr>
            <a:xfrm>
              <a:off x="6175684" y="3162818"/>
              <a:ext cx="754654" cy="459255"/>
            </a:xfrm>
            <a:prstGeom prst="rect">
              <a:avLst/>
            </a:prstGeom>
            <a:noFill/>
          </p:spPr>
          <p:txBody>
            <a:bodyPr wrap="square" rtlCol="0">
              <a:spAutoFit/>
            </a:bodyPr>
            <a:lstStyle/>
            <a:p>
              <a:r>
                <a:rPr lang="en-US" sz="2800">
                  <a:solidFill>
                    <a:srgbClr val="FF0000"/>
                  </a:solidFill>
                </a:rPr>
                <a:t>1+2 </a:t>
              </a:r>
            </a:p>
          </p:txBody>
        </p:sp>
        <p:sp>
          <p:nvSpPr>
            <p:cNvPr id="12" name="TextBox 11">
              <a:extLst>
                <a:ext uri="{FF2B5EF4-FFF2-40B4-BE49-F238E27FC236}">
                  <a16:creationId xmlns:a16="http://schemas.microsoft.com/office/drawing/2014/main" id="{F706815F-D771-43DA-A7B3-4C45D4C94307}"/>
                </a:ext>
              </a:extLst>
            </p:cNvPr>
            <p:cNvSpPr txBox="1"/>
            <p:nvPr/>
          </p:nvSpPr>
          <p:spPr>
            <a:xfrm>
              <a:off x="5770685" y="4641176"/>
              <a:ext cx="325315" cy="523220"/>
            </a:xfrm>
            <a:prstGeom prst="rect">
              <a:avLst/>
            </a:prstGeom>
            <a:noFill/>
          </p:spPr>
          <p:txBody>
            <a:bodyPr wrap="square" rtlCol="0">
              <a:spAutoFit/>
            </a:bodyPr>
            <a:lstStyle/>
            <a:p>
              <a:r>
                <a:rPr lang="en-US" sz="2800">
                  <a:solidFill>
                    <a:srgbClr val="0041C4"/>
                  </a:solidFill>
                </a:rPr>
                <a:t>3</a:t>
              </a:r>
            </a:p>
          </p:txBody>
        </p:sp>
        <p:sp>
          <p:nvSpPr>
            <p:cNvPr id="13" name="TextBox 12">
              <a:extLst>
                <a:ext uri="{FF2B5EF4-FFF2-40B4-BE49-F238E27FC236}">
                  <a16:creationId xmlns:a16="http://schemas.microsoft.com/office/drawing/2014/main" id="{9109C88B-D453-468C-A78D-FF324D3D381A}"/>
                </a:ext>
              </a:extLst>
            </p:cNvPr>
            <p:cNvSpPr txBox="1"/>
            <p:nvPr/>
          </p:nvSpPr>
          <p:spPr>
            <a:xfrm>
              <a:off x="9222499" y="3379071"/>
              <a:ext cx="325315" cy="523220"/>
            </a:xfrm>
            <a:prstGeom prst="rect">
              <a:avLst/>
            </a:prstGeom>
            <a:noFill/>
          </p:spPr>
          <p:txBody>
            <a:bodyPr wrap="square" rtlCol="0">
              <a:spAutoFit/>
            </a:bodyPr>
            <a:lstStyle/>
            <a:p>
              <a:r>
                <a:rPr lang="en-US" sz="2800">
                  <a:solidFill>
                    <a:schemeClr val="tx2">
                      <a:lumMod val="60000"/>
                      <a:lumOff val="40000"/>
                    </a:schemeClr>
                  </a:solidFill>
                </a:rPr>
                <a:t>4</a:t>
              </a:r>
            </a:p>
          </p:txBody>
        </p:sp>
        <p:cxnSp>
          <p:nvCxnSpPr>
            <p:cNvPr id="19" name="Straight Arrow Connector 18">
              <a:extLst>
                <a:ext uri="{FF2B5EF4-FFF2-40B4-BE49-F238E27FC236}">
                  <a16:creationId xmlns:a16="http://schemas.microsoft.com/office/drawing/2014/main" id="{CF5695A7-C32C-4DE6-B8FB-E8A1A7834E35}"/>
                </a:ext>
              </a:extLst>
            </p:cNvPr>
            <p:cNvCxnSpPr>
              <a:cxnSpLocks/>
            </p:cNvCxnSpPr>
            <p:nvPr/>
          </p:nvCxnSpPr>
          <p:spPr>
            <a:xfrm>
              <a:off x="6622559" y="3645364"/>
              <a:ext cx="911134" cy="555681"/>
            </a:xfrm>
            <a:prstGeom prst="straightConnector1">
              <a:avLst/>
            </a:prstGeom>
            <a:ln w="508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820F11CF-61A6-45FF-85E7-3AFB980A5D9B}"/>
                </a:ext>
              </a:extLst>
            </p:cNvPr>
            <p:cNvCxnSpPr>
              <a:cxnSpLocks/>
            </p:cNvCxnSpPr>
            <p:nvPr/>
          </p:nvCxnSpPr>
          <p:spPr>
            <a:xfrm>
              <a:off x="6096000" y="4907902"/>
              <a:ext cx="911134" cy="0"/>
            </a:xfrm>
            <a:prstGeom prst="straightConnector1">
              <a:avLst/>
            </a:prstGeom>
            <a:ln w="44450">
              <a:solidFill>
                <a:srgbClr val="0041C4"/>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A438A32A-D2BE-4785-B763-6F74FCC2AC2C}"/>
                </a:ext>
              </a:extLst>
            </p:cNvPr>
            <p:cNvCxnSpPr>
              <a:cxnSpLocks/>
            </p:cNvCxnSpPr>
            <p:nvPr/>
          </p:nvCxnSpPr>
          <p:spPr>
            <a:xfrm flipV="1">
              <a:off x="6096000" y="4609323"/>
              <a:ext cx="834338" cy="289248"/>
            </a:xfrm>
            <a:prstGeom prst="straightConnector1">
              <a:avLst/>
            </a:prstGeom>
            <a:ln w="44450">
              <a:solidFill>
                <a:srgbClr val="0041C4"/>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D4493A06-C8E5-4D53-BF64-8D7ACAE6DA1C}"/>
                </a:ext>
              </a:extLst>
            </p:cNvPr>
            <p:cNvCxnSpPr>
              <a:cxnSpLocks/>
              <a:stCxn id="13" idx="2"/>
            </p:cNvCxnSpPr>
            <p:nvPr/>
          </p:nvCxnSpPr>
          <p:spPr>
            <a:xfrm flipH="1">
              <a:off x="9385156" y="3902291"/>
              <a:ext cx="1" cy="588002"/>
            </a:xfrm>
            <a:prstGeom prst="straightConnector1">
              <a:avLst/>
            </a:prstGeom>
            <a:ln w="44450">
              <a:solidFill>
                <a:schemeClr val="tx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876298780"/>
      </p:ext>
    </p:extLst>
  </p:cSld>
  <p:clrMapOvr>
    <a:masterClrMapping/>
  </p:clrMapOvr>
  <mc:AlternateContent xmlns:mc="http://schemas.openxmlformats.org/markup-compatibility/2006" xmlns:p14="http://schemas.microsoft.com/office/powerpoint/2010/main">
    <mc:Choice Requires="p14">
      <p:transition p14:dur="0" advTm="8255000"/>
    </mc:Choice>
    <mc:Fallback xmlns="">
      <p:transition advTm="825500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389C44-B0EB-4FC9-89D5-3D0D91298DE5}"/>
              </a:ext>
            </a:extLst>
          </p:cNvPr>
          <p:cNvSpPr>
            <a:spLocks noGrp="1"/>
          </p:cNvSpPr>
          <p:nvPr>
            <p:ph type="title"/>
          </p:nvPr>
        </p:nvSpPr>
        <p:spPr>
          <a:xfrm>
            <a:off x="111512" y="1123837"/>
            <a:ext cx="3403428" cy="2602343"/>
          </a:xfrm>
        </p:spPr>
        <p:txBody>
          <a:bodyPr>
            <a:normAutofit/>
          </a:bodyPr>
          <a:lstStyle/>
          <a:p>
            <a:r>
              <a:rPr lang="en-US" sz="2800"/>
              <a:t>Página EPP de </a:t>
            </a:r>
            <a:r>
              <a:rPr lang="en-US" sz="2800" b="1" i="1" u="sng" err="1"/>
              <a:t>Calibración</a:t>
            </a:r>
            <a:br>
              <a:rPr lang="en-US" sz="2800" b="1" i="1" u="sng"/>
            </a:br>
            <a:r>
              <a:rPr lang="en-US" sz="2400" err="1"/>
              <a:t>optión</a:t>
            </a:r>
            <a:r>
              <a:rPr lang="en-US" sz="2400"/>
              <a:t> de ajustar </a:t>
            </a:r>
            <a:r>
              <a:rPr lang="en-US" sz="2400" err="1"/>
              <a:t>cada</a:t>
            </a:r>
            <a:r>
              <a:rPr lang="en-US" sz="2400"/>
              <a:t> curva para que sea  </a:t>
            </a:r>
            <a:r>
              <a:rPr lang="en-US" sz="2400" err="1"/>
              <a:t>representativa</a:t>
            </a:r>
            <a:r>
              <a:rPr lang="en-US" sz="2400"/>
              <a:t> </a:t>
            </a:r>
            <a:br>
              <a:rPr lang="en-US" sz="2400"/>
            </a:br>
            <a:r>
              <a:rPr lang="en-US" sz="2400"/>
              <a:t>a </a:t>
            </a:r>
            <a:r>
              <a:rPr lang="en-US" sz="2400" err="1"/>
              <a:t>nivel</a:t>
            </a:r>
            <a:r>
              <a:rPr lang="en-US" sz="2400"/>
              <a:t> </a:t>
            </a:r>
            <a:r>
              <a:rPr lang="en-US" sz="2400" err="1"/>
              <a:t>nacional</a:t>
            </a:r>
            <a:endParaRPr lang="en-US" sz="2800"/>
          </a:p>
        </p:txBody>
      </p:sp>
      <p:pic>
        <p:nvPicPr>
          <p:cNvPr id="13" name="Picture 12">
            <a:extLst>
              <a:ext uri="{FF2B5EF4-FFF2-40B4-BE49-F238E27FC236}">
                <a16:creationId xmlns:a16="http://schemas.microsoft.com/office/drawing/2014/main" id="{522FF073-AB1E-4E92-A6BA-EAF7A5B8CFB5}"/>
              </a:ext>
            </a:extLst>
          </p:cNvPr>
          <p:cNvPicPr>
            <a:picLocks noChangeAspect="1"/>
          </p:cNvPicPr>
          <p:nvPr/>
        </p:nvPicPr>
        <p:blipFill>
          <a:blip r:embed="rId3"/>
          <a:stretch>
            <a:fillRect/>
          </a:stretch>
        </p:blipFill>
        <p:spPr>
          <a:xfrm>
            <a:off x="0" y="495363"/>
            <a:ext cx="3434576" cy="266059"/>
          </a:xfrm>
          <a:prstGeom prst="rect">
            <a:avLst/>
          </a:prstGeom>
        </p:spPr>
      </p:pic>
      <p:sp>
        <p:nvSpPr>
          <p:cNvPr id="7" name="TextBox 6">
            <a:extLst>
              <a:ext uri="{FF2B5EF4-FFF2-40B4-BE49-F238E27FC236}">
                <a16:creationId xmlns:a16="http://schemas.microsoft.com/office/drawing/2014/main" id="{68193EE8-9D22-4BDB-9BC7-D4D2266FE557}"/>
              </a:ext>
            </a:extLst>
          </p:cNvPr>
          <p:cNvSpPr txBox="1"/>
          <p:nvPr/>
        </p:nvSpPr>
        <p:spPr>
          <a:xfrm>
            <a:off x="31148" y="3885715"/>
            <a:ext cx="3403427" cy="1754326"/>
          </a:xfrm>
          <a:prstGeom prst="rect">
            <a:avLst/>
          </a:prstGeom>
          <a:noFill/>
        </p:spPr>
        <p:txBody>
          <a:bodyPr wrap="square" rtlCol="0">
            <a:spAutoFit/>
          </a:bodyPr>
          <a:lstStyle/>
          <a:p>
            <a:r>
              <a:rPr lang="en-US">
                <a:solidFill>
                  <a:schemeClr val="bg1"/>
                </a:solidFill>
                <a:latin typeface="Arial" panose="020B0604020202020204" pitchFamily="34" charset="0"/>
                <a:cs typeface="Arial" panose="020B0604020202020204" pitchFamily="34" charset="0"/>
              </a:rPr>
              <a:t>Características principales:</a:t>
            </a:r>
          </a:p>
          <a:p>
            <a:endParaRPr lang="en-US">
              <a:solidFill>
                <a:schemeClr val="bg1"/>
              </a:solidFill>
              <a:latin typeface="Arial" panose="020B0604020202020204" pitchFamily="34" charset="0"/>
              <a:cs typeface="Arial" panose="020B0604020202020204" pitchFamily="34" charset="0"/>
            </a:endParaRPr>
          </a:p>
          <a:p>
            <a:pPr marL="342900" indent="-342900">
              <a:buFont typeface="+mj-lt"/>
              <a:buAutoNum type="arabicPeriod"/>
            </a:pPr>
            <a:r>
              <a:rPr lang="en-US" b="1">
                <a:solidFill>
                  <a:schemeClr val="bg1"/>
                </a:solidFill>
                <a:latin typeface="Arial" panose="020B0604020202020204" pitchFamily="34" charset="0"/>
                <a:cs typeface="Arial" panose="020B0604020202020204" pitchFamily="34" charset="0"/>
              </a:rPr>
              <a:t>Opciones de </a:t>
            </a:r>
            <a:r>
              <a:rPr lang="en-US">
                <a:solidFill>
                  <a:schemeClr val="bg1"/>
                </a:solidFill>
                <a:latin typeface="Arial" panose="020B0604020202020204" pitchFamily="34" charset="0"/>
                <a:cs typeface="Arial" panose="020B0604020202020204" pitchFamily="34" charset="0"/>
              </a:rPr>
              <a:t>calibración</a:t>
            </a:r>
          </a:p>
          <a:p>
            <a:pPr marL="342900" indent="-342900">
              <a:buFont typeface="+mj-lt"/>
              <a:buAutoNum type="arabicPeriod"/>
            </a:pPr>
            <a:r>
              <a:rPr lang="en-US" b="1">
                <a:solidFill>
                  <a:schemeClr val="bg1"/>
                </a:solidFill>
                <a:latin typeface="Arial" panose="020B0604020202020204" pitchFamily="34" charset="0"/>
                <a:cs typeface="Arial" panose="020B0604020202020204" pitchFamily="34" charset="0"/>
              </a:rPr>
              <a:t>Restaurar </a:t>
            </a:r>
            <a:r>
              <a:rPr lang="en-US">
                <a:solidFill>
                  <a:schemeClr val="bg1"/>
                </a:solidFill>
                <a:latin typeface="Arial" panose="020B0604020202020204" pitchFamily="34" charset="0"/>
                <a:cs typeface="Arial" panose="020B0604020202020204" pitchFamily="34" charset="0"/>
              </a:rPr>
              <a:t>calibraciones</a:t>
            </a:r>
          </a:p>
          <a:p>
            <a:pPr marL="342900" indent="-342900">
              <a:buFont typeface="+mj-lt"/>
              <a:buAutoNum type="arabicPeriod"/>
            </a:pPr>
            <a:r>
              <a:rPr lang="en-US" b="1">
                <a:solidFill>
                  <a:schemeClr val="bg1"/>
                </a:solidFill>
                <a:latin typeface="Arial" panose="020B0604020202020204" pitchFamily="34" charset="0"/>
                <a:cs typeface="Arial" panose="020B0604020202020204" pitchFamily="34" charset="0"/>
              </a:rPr>
              <a:t>Tabla de </a:t>
            </a:r>
            <a:r>
              <a:rPr lang="en-US">
                <a:solidFill>
                  <a:schemeClr val="bg1"/>
                </a:solidFill>
                <a:latin typeface="Arial" panose="020B0604020202020204" pitchFamily="34" charset="0"/>
                <a:cs typeface="Arial" panose="020B0604020202020204" pitchFamily="34" charset="0"/>
              </a:rPr>
              <a:t>efectos de calibración</a:t>
            </a:r>
          </a:p>
        </p:txBody>
      </p:sp>
      <p:grpSp>
        <p:nvGrpSpPr>
          <p:cNvPr id="9" name="Group 8">
            <a:extLst>
              <a:ext uri="{FF2B5EF4-FFF2-40B4-BE49-F238E27FC236}">
                <a16:creationId xmlns:a16="http://schemas.microsoft.com/office/drawing/2014/main" id="{77E38E58-7EB6-4861-0EEF-00B3B38B3739}"/>
              </a:ext>
            </a:extLst>
          </p:cNvPr>
          <p:cNvGrpSpPr/>
          <p:nvPr/>
        </p:nvGrpSpPr>
        <p:grpSpPr>
          <a:xfrm>
            <a:off x="3514940" y="495363"/>
            <a:ext cx="8588360" cy="5700164"/>
            <a:chOff x="3514940" y="495363"/>
            <a:chExt cx="8588360" cy="5700164"/>
          </a:xfrm>
        </p:grpSpPr>
        <p:pic>
          <p:nvPicPr>
            <p:cNvPr id="8" name="Picture 7">
              <a:extLst>
                <a:ext uri="{FF2B5EF4-FFF2-40B4-BE49-F238E27FC236}">
                  <a16:creationId xmlns:a16="http://schemas.microsoft.com/office/drawing/2014/main" id="{F82E027A-E7C7-7520-659E-62B8813074DD}"/>
                </a:ext>
              </a:extLst>
            </p:cNvPr>
            <p:cNvPicPr>
              <a:picLocks noChangeAspect="1"/>
            </p:cNvPicPr>
            <p:nvPr/>
          </p:nvPicPr>
          <p:blipFill>
            <a:blip r:embed="rId4"/>
            <a:stretch>
              <a:fillRect/>
            </a:stretch>
          </p:blipFill>
          <p:spPr>
            <a:xfrm>
              <a:off x="3514940" y="495363"/>
              <a:ext cx="8588360" cy="5700164"/>
            </a:xfrm>
            <a:prstGeom prst="rect">
              <a:avLst/>
            </a:prstGeom>
          </p:spPr>
        </p:pic>
        <p:sp>
          <p:nvSpPr>
            <p:cNvPr id="4" name="Rectangle: Rounded Corners 3">
              <a:extLst>
                <a:ext uri="{FF2B5EF4-FFF2-40B4-BE49-F238E27FC236}">
                  <a16:creationId xmlns:a16="http://schemas.microsoft.com/office/drawing/2014/main" id="{83CB3EE0-DA9B-412A-8B1A-B06A115C5E29}"/>
                </a:ext>
              </a:extLst>
            </p:cNvPr>
            <p:cNvSpPr/>
            <p:nvPr/>
          </p:nvSpPr>
          <p:spPr>
            <a:xfrm>
              <a:off x="10226535" y="5640042"/>
              <a:ext cx="1876765" cy="555485"/>
            </a:xfrm>
            <a:prstGeom prst="roundRect">
              <a:avLst/>
            </a:prstGeom>
            <a:noFill/>
            <a:ln w="50800">
              <a:solidFill>
                <a:srgbClr val="F15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29946638"/>
      </p:ext>
    </p:extLst>
  </p:cSld>
  <p:clrMapOvr>
    <a:masterClrMapping/>
  </p:clrMapOvr>
  <mc:AlternateContent xmlns:mc="http://schemas.openxmlformats.org/markup-compatibility/2006" xmlns:p14="http://schemas.microsoft.com/office/powerpoint/2010/main">
    <mc:Choice Requires="p14">
      <p:transition p14:dur="0" advTm="8255000"/>
    </mc:Choice>
    <mc:Fallback xmlns="">
      <p:transition advTm="825500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389C44-B0EB-4FC9-89D5-3D0D91298DE5}"/>
              </a:ext>
            </a:extLst>
          </p:cNvPr>
          <p:cNvSpPr>
            <a:spLocks noGrp="1"/>
          </p:cNvSpPr>
          <p:nvPr>
            <p:ph type="title"/>
          </p:nvPr>
        </p:nvSpPr>
        <p:spPr>
          <a:xfrm>
            <a:off x="0" y="1123837"/>
            <a:ext cx="3434576" cy="4317958"/>
          </a:xfrm>
        </p:spPr>
        <p:txBody>
          <a:bodyPr>
            <a:normAutofit/>
          </a:bodyPr>
          <a:lstStyle/>
          <a:p>
            <a:r>
              <a:rPr lang="en-US"/>
              <a:t>Tabla de calibración</a:t>
            </a:r>
            <a:br>
              <a:rPr lang="en-US"/>
            </a:br>
            <a:br>
              <a:rPr lang="en-US"/>
            </a:br>
            <a:r>
              <a:rPr lang="en-US" sz="2400"/>
              <a:t>para examinar el </a:t>
            </a:r>
            <a:r>
              <a:rPr lang="en-US" sz="2400" err="1"/>
              <a:t>impacto</a:t>
            </a:r>
            <a:r>
              <a:rPr lang="en-US" sz="2400"/>
              <a:t> de las </a:t>
            </a:r>
            <a:r>
              <a:rPr lang="en-US" sz="2400" b="1" err="1"/>
              <a:t>calibraciones</a:t>
            </a:r>
            <a:r>
              <a:rPr lang="en-US" sz="2400" b="1"/>
              <a:t> </a:t>
            </a:r>
            <a:r>
              <a:rPr lang="en-US" sz="2400"/>
              <a:t> </a:t>
            </a:r>
            <a:br>
              <a:rPr lang="en-US" sz="2400"/>
            </a:br>
            <a:r>
              <a:rPr lang="en-US" sz="2400"/>
              <a:t>en la </a:t>
            </a:r>
            <a:br>
              <a:rPr lang="en-US" sz="2400"/>
            </a:br>
            <a:r>
              <a:rPr lang="en-US" sz="2400" b="1"/>
              <a:t>distribución epidémica</a:t>
            </a:r>
            <a:endParaRPr lang="en-US" b="1"/>
          </a:p>
        </p:txBody>
      </p:sp>
      <p:pic>
        <p:nvPicPr>
          <p:cNvPr id="13" name="Picture 12">
            <a:extLst>
              <a:ext uri="{FF2B5EF4-FFF2-40B4-BE49-F238E27FC236}">
                <a16:creationId xmlns:a16="http://schemas.microsoft.com/office/drawing/2014/main" id="{522FF073-AB1E-4E92-A6BA-EAF7A5B8CFB5}"/>
              </a:ext>
            </a:extLst>
          </p:cNvPr>
          <p:cNvPicPr>
            <a:picLocks noChangeAspect="1"/>
          </p:cNvPicPr>
          <p:nvPr/>
        </p:nvPicPr>
        <p:blipFill>
          <a:blip r:embed="rId3"/>
          <a:stretch>
            <a:fillRect/>
          </a:stretch>
        </p:blipFill>
        <p:spPr>
          <a:xfrm>
            <a:off x="0" y="495363"/>
            <a:ext cx="3434576" cy="266059"/>
          </a:xfrm>
          <a:prstGeom prst="rect">
            <a:avLst/>
          </a:prstGeom>
        </p:spPr>
      </p:pic>
      <p:pic>
        <p:nvPicPr>
          <p:cNvPr id="4" name="Picture 3">
            <a:extLst>
              <a:ext uri="{FF2B5EF4-FFF2-40B4-BE49-F238E27FC236}">
                <a16:creationId xmlns:a16="http://schemas.microsoft.com/office/drawing/2014/main" id="{38DA1874-1332-4764-993D-65924ADC301A}"/>
              </a:ext>
            </a:extLst>
          </p:cNvPr>
          <p:cNvPicPr>
            <a:picLocks noChangeAspect="1"/>
          </p:cNvPicPr>
          <p:nvPr/>
        </p:nvPicPr>
        <p:blipFill>
          <a:blip r:embed="rId4"/>
          <a:stretch>
            <a:fillRect/>
          </a:stretch>
        </p:blipFill>
        <p:spPr>
          <a:xfrm>
            <a:off x="3722261" y="495363"/>
            <a:ext cx="7891239" cy="3145291"/>
          </a:xfrm>
          <a:prstGeom prst="rect">
            <a:avLst/>
          </a:prstGeom>
        </p:spPr>
      </p:pic>
      <p:pic>
        <p:nvPicPr>
          <p:cNvPr id="7" name="Picture 6">
            <a:extLst>
              <a:ext uri="{FF2B5EF4-FFF2-40B4-BE49-F238E27FC236}">
                <a16:creationId xmlns:a16="http://schemas.microsoft.com/office/drawing/2014/main" id="{1460E016-8CF8-46BA-8534-EB160567EDEA}"/>
              </a:ext>
            </a:extLst>
          </p:cNvPr>
          <p:cNvPicPr>
            <a:picLocks noChangeAspect="1"/>
          </p:cNvPicPr>
          <p:nvPr/>
        </p:nvPicPr>
        <p:blipFill>
          <a:blip r:embed="rId5"/>
          <a:stretch>
            <a:fillRect/>
          </a:stretch>
        </p:blipFill>
        <p:spPr>
          <a:xfrm>
            <a:off x="4715674" y="3736967"/>
            <a:ext cx="5000000" cy="914286"/>
          </a:xfrm>
          <a:prstGeom prst="rect">
            <a:avLst/>
          </a:prstGeom>
          <a:ln w="50800">
            <a:solidFill>
              <a:srgbClr val="F15B40"/>
            </a:solidFill>
          </a:ln>
        </p:spPr>
      </p:pic>
      <p:pic>
        <p:nvPicPr>
          <p:cNvPr id="8" name="Picture 7">
            <a:extLst>
              <a:ext uri="{FF2B5EF4-FFF2-40B4-BE49-F238E27FC236}">
                <a16:creationId xmlns:a16="http://schemas.microsoft.com/office/drawing/2014/main" id="{419F26E9-6226-4815-94BB-611986DB8EC6}"/>
              </a:ext>
            </a:extLst>
          </p:cNvPr>
          <p:cNvPicPr>
            <a:picLocks noChangeAspect="1"/>
          </p:cNvPicPr>
          <p:nvPr/>
        </p:nvPicPr>
        <p:blipFill>
          <a:blip r:embed="rId6"/>
          <a:stretch>
            <a:fillRect/>
          </a:stretch>
        </p:blipFill>
        <p:spPr>
          <a:xfrm>
            <a:off x="3722261" y="4878194"/>
            <a:ext cx="7901152" cy="1824580"/>
          </a:xfrm>
          <a:prstGeom prst="rect">
            <a:avLst/>
          </a:prstGeom>
          <a:ln w="38100">
            <a:solidFill>
              <a:schemeClr val="accent5"/>
            </a:solidFill>
          </a:ln>
        </p:spPr>
      </p:pic>
      <p:sp>
        <p:nvSpPr>
          <p:cNvPr id="9" name="TextBox 8">
            <a:extLst>
              <a:ext uri="{FF2B5EF4-FFF2-40B4-BE49-F238E27FC236}">
                <a16:creationId xmlns:a16="http://schemas.microsoft.com/office/drawing/2014/main" id="{950EC8FC-8A61-427A-B2BE-315BF19E0802}"/>
              </a:ext>
            </a:extLst>
          </p:cNvPr>
          <p:cNvSpPr txBox="1"/>
          <p:nvPr/>
        </p:nvSpPr>
        <p:spPr>
          <a:xfrm>
            <a:off x="9874216" y="3853655"/>
            <a:ext cx="1838965" cy="646331"/>
          </a:xfrm>
          <a:prstGeom prst="rect">
            <a:avLst/>
          </a:prstGeom>
          <a:noFill/>
        </p:spPr>
        <p:txBody>
          <a:bodyPr wrap="none" rtlCol="0">
            <a:spAutoFit/>
          </a:bodyPr>
          <a:lstStyle/>
          <a:p>
            <a:r>
              <a:rPr lang="en-US">
                <a:latin typeface="Arial" panose="020B0604020202020204" pitchFamily="34" charset="0"/>
                <a:cs typeface="Arial" panose="020B0604020202020204" pitchFamily="34" charset="0"/>
              </a:rPr>
              <a:t>Ajuste del</a:t>
            </a:r>
          </a:p>
          <a:p>
            <a:r>
              <a:rPr lang="en-US">
                <a:latin typeface="Arial" panose="020B0604020202020204" pitchFamily="34" charset="0"/>
                <a:cs typeface="Arial" panose="020B0604020202020204" pitchFamily="34" charset="0"/>
              </a:rPr>
              <a:t>Calibración MSM</a:t>
            </a:r>
          </a:p>
        </p:txBody>
      </p:sp>
    </p:spTree>
    <p:extLst>
      <p:ext uri="{BB962C8B-B14F-4D97-AF65-F5344CB8AC3E}">
        <p14:creationId xmlns:p14="http://schemas.microsoft.com/office/powerpoint/2010/main" val="4183932961"/>
      </p:ext>
    </p:extLst>
  </p:cSld>
  <p:clrMapOvr>
    <a:masterClrMapping/>
  </p:clrMapOvr>
  <mc:AlternateContent xmlns:mc="http://schemas.openxmlformats.org/markup-compatibility/2006" xmlns:p14="http://schemas.microsoft.com/office/powerpoint/2010/main">
    <mc:Choice Requires="p14">
      <p:transition p14:dur="0" advTm="8255000"/>
    </mc:Choice>
    <mc:Fallback xmlns="">
      <p:transition advTm="8255000"/>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IMING" val="|0.4"/>
</p:tagLst>
</file>

<file path=ppt/theme/theme1.xml><?xml version="1.0" encoding="utf-8"?>
<a:theme xmlns:a="http://schemas.openxmlformats.org/drawingml/2006/main" name="Frame">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Flow_SignoffStatus xmlns="288ef829-98c5-46d1-83dc-c2ef7c814da2" xsi:nil="true"/>
    <TaxCatchAll xmlns="2ddeef39-65d3-4660-94f2-f063f949c57e" xsi:nil="true"/>
    <lcf76f155ced4ddcb4097134ff3c332f xmlns="288ef829-98c5-46d1-83dc-c2ef7c814da2">
      <Terms xmlns="http://schemas.microsoft.com/office/infopath/2007/PartnerControls"/>
    </lcf76f155ced4ddcb4097134ff3c332f>
    <MediaLengthInSeconds xmlns="288ef829-98c5-46d1-83dc-c2ef7c814da2" xsi:nil="true"/>
    <SharedWithUsers xmlns="2ddeef39-65d3-4660-94f2-f063f949c57e">
      <UserInfo>
        <DisplayName>Robert Glaubius</DisplayName>
        <AccountId>5514</AccountId>
        <AccountType/>
      </UserInfo>
      <UserInfo>
        <DisplayName>SABIN, Keith</DisplayName>
        <AccountId>25</AccountId>
        <AccountType/>
      </UserInfo>
      <UserInfo>
        <DisplayName>WANYEKI, Ian</DisplayName>
        <AccountId>197</AccountId>
        <AccountType/>
      </UserInfo>
      <UserInfo>
        <DisplayName>KORENROMP, Eline Louise</DisplayName>
        <AccountId>7579</AccountId>
        <AccountType/>
      </UserInfo>
      <UserInfo>
        <DisplayName>Guy Mahiane</DisplayName>
        <AccountId>5635</AccountId>
        <AccountType/>
      </UserInfo>
      <UserInfo>
        <DisplayName>MAHY, Mary</DisplayName>
        <AccountId>20</AccountId>
        <AccountType/>
      </UserInfo>
    </SharedWithUsers>
    <_ip_UnifiedCompliancePolicyUIAction xmlns="http://schemas.microsoft.com/sharepoint/v3" xsi:nil="true"/>
    <_ip_UnifiedCompliancePolicyProperties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893E641F549574BB805BD9C73365D4F" ma:contentTypeVersion="21" ma:contentTypeDescription="Create a new document." ma:contentTypeScope="" ma:versionID="848d5250be30190ee293fa977b7b3659">
  <xsd:schema xmlns:xsd="http://www.w3.org/2001/XMLSchema" xmlns:xs="http://www.w3.org/2001/XMLSchema" xmlns:p="http://schemas.microsoft.com/office/2006/metadata/properties" xmlns:ns1="http://schemas.microsoft.com/sharepoint/v3" xmlns:ns2="288ef829-98c5-46d1-83dc-c2ef7c814da2" xmlns:ns3="2ddeef39-65d3-4660-94f2-f063f949c57e" targetNamespace="http://schemas.microsoft.com/office/2006/metadata/properties" ma:root="true" ma:fieldsID="f067d9dc7eb05f16e5031dc3fd13465b" ns1:_="" ns2:_="" ns3:_="">
    <xsd:import namespace="http://schemas.microsoft.com/sharepoint/v3"/>
    <xsd:import namespace="288ef829-98c5-46d1-83dc-c2ef7c814da2"/>
    <xsd:import namespace="2ddeef39-65d3-4660-94f2-f063f949c57e"/>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Location"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_Flow_SignoffStatus" minOccurs="0"/>
                <xsd:element ref="ns2:lcf76f155ced4ddcb4097134ff3c332f" minOccurs="0"/>
                <xsd:element ref="ns3:TaxCatchAll" minOccurs="0"/>
                <xsd:element ref="ns2:MediaServiceObjectDetectorVersions" minOccurs="0"/>
                <xsd:element ref="ns2:MediaServiceSearchProperties"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7" nillable="true" ma:displayName="Unified Compliance Policy Properties" ma:hidden="true" ma:internalName="_ip_UnifiedCompliancePolicyProperties">
      <xsd:simpleType>
        <xsd:restriction base="dms:Note"/>
      </xsd:simpleType>
    </xsd:element>
    <xsd:element name="_ip_UnifiedCompliancePolicyUIAction" ma:index="28"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88ef829-98c5-46d1-83dc-c2ef7c814da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MediaServic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_Flow_SignoffStatus" ma:index="21" nillable="true" ma:displayName="Sign-off status" ma:internalName="Sign_x002d_off_x0020_status">
      <xsd:simpleType>
        <xsd:restriction base="dms:Text"/>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f008808e-a4ff-498b-8b44-8869f1dca9fb"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ddeef39-65d3-4660-94f2-f063f949c57e"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f1142ec6-8224-48c2-babf-013e8b339833}" ma:internalName="TaxCatchAll" ma:showField="CatchAllData" ma:web="2ddeef39-65d3-4660-94f2-f063f949c57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D94F3E5-9355-45E1-AEBF-E2A170E9424C}">
  <ds:schemaRefs>
    <ds:schemaRef ds:uri="288ef829-98c5-46d1-83dc-c2ef7c814da2"/>
    <ds:schemaRef ds:uri="2ddeef39-65d3-4660-94f2-f063f949c57e"/>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A0A60FF8-1D44-4EF2-9745-D5A7CE8C0B65}"/>
</file>

<file path=customXml/itemProps3.xml><?xml version="1.0" encoding="utf-8"?>
<ds:datastoreItem xmlns:ds="http://schemas.openxmlformats.org/officeDocument/2006/customXml" ds:itemID="{5EE3CABA-6EB2-46BF-AEBF-59952188780E}">
  <ds:schemaRefs>
    <ds:schemaRef ds:uri="http://schemas.microsoft.com/sharepoint/v3/contenttype/forms"/>
  </ds:schemaRefs>
</ds:datastoreItem>
</file>

<file path=docMetadata/LabelInfo.xml><?xml version="1.0" encoding="utf-8"?>
<clbl:labelList xmlns:clbl="http://schemas.microsoft.com/office/2020/mipLabelMetadata">
  <clbl:label id="{c2e1cf9b-e1b6-44eb-8021-428c292d3eb5}" enabled="0" method="" siteId="{c2e1cf9b-e1b6-44eb-8021-428c292d3eb5}" removed="1"/>
</clbl:labelList>
</file>

<file path=docProps/app.xml><?xml version="1.0" encoding="utf-8"?>
<Properties xmlns="http://schemas.openxmlformats.org/officeDocument/2006/extended-properties" xmlns:vt="http://schemas.openxmlformats.org/officeDocument/2006/docPropsVTypes">
  <Template/>
  <Application>Microsoft Office PowerPoint</Application>
  <PresentationFormat>Widescreen</PresentationFormat>
  <Slides>26</Slides>
  <Notes>25</Notes>
  <HiddenSlides>2</HiddenSlide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Frame</vt:lpstr>
      <vt:lpstr>Ajuste de curvas de  incidencia y prevalencia  en EPP y CSAVR</vt:lpstr>
      <vt:lpstr>Cambios en EPP para 2025</vt:lpstr>
      <vt:lpstr>Tras actualizar los datos de vigilancia en EPP, ajuste a ellos las curvas de prevalencia adulta</vt:lpstr>
      <vt:lpstr>Página EPP de Proyección: datos</vt:lpstr>
      <vt:lpstr>Página EPP de proyección: ajustes</vt:lpstr>
      <vt:lpstr>EPP-Concentrado: recomendaciones sobre el tipo de curva</vt:lpstr>
      <vt:lpstr>Página EPP de Proyección: ajuste</vt:lpstr>
      <vt:lpstr>Página EPP de Calibración optión de ajustar cada curva para que sea  representativa  a nivel nacional</vt:lpstr>
      <vt:lpstr>Tabla de calibración  para examinar el impacto de las calibraciones   en la  distribución epidémica</vt:lpstr>
      <vt:lpstr>Consideraciones para calibrar los subgrupos en EPP en epidemias concentradas</vt:lpstr>
      <vt:lpstr>EPP, Resultados  de ajuste (I)  Para revisar los ajustes del EPP, antes de pasarlos a Spectrum</vt:lpstr>
      <vt:lpstr>EPP, Resultados  de ajuste (II)  Examine las tendencias de incidencia entre las subpoblaciones:  Asegúrese de que las subepidemias aparecen en el orden "correcto".  Si no es así, considere Volver a ajustar una o algunas poblaciones      </vt:lpstr>
      <vt:lpstr>EPP, Resultados  de ajuste (III)  Compare con su proyección del año anterior</vt:lpstr>
      <vt:lpstr>EPP, Resultados  de ajuste (IV)  Evalue la nueva estimacion, por sub grupo y como  resultado total =  nacional     </vt:lpstr>
      <vt:lpstr>EPP, Resultados de ajuste , Comprobación de datos:   validar los ajustes frente a datos independientes</vt:lpstr>
      <vt:lpstr>EPP, Resultados de ajuste (VI)  Para pasar la incidencia (ajustada, calibrada y validada)  de EPP a Spectrum,  haga clic en  'Guardar resultados'</vt:lpstr>
      <vt:lpstr>De vuelta en Spectrum, como 'Patrón sexo/edad’ en la incidencia, seleccione  'Leer proporción de sexos desde EPP o AEM' </vt:lpstr>
      <vt:lpstr>} Actualizar la Proyección EPP:  Resumen de los pasos básicos</vt:lpstr>
      <vt:lpstr>Pasos para  actualizar CSAVR</vt:lpstr>
      <vt:lpstr>Incidencia en CSAVR: Ajuste del modelo (I)</vt:lpstr>
      <vt:lpstr>Incidencia en CSAVR: Ajuste del modelo (II)</vt:lpstr>
      <vt:lpstr>Elegir la curva CSAVR que mejor se ajuste</vt:lpstr>
      <vt:lpstr>Elegir la curva CSAVR que mejor se ajuste: Comparación de modelos</vt:lpstr>
      <vt:lpstr>Selección del modelo: Revisar el ajuste de la curva seleccionada  a los datos desglosados por sexo</vt:lpstr>
      <vt:lpstr>Una vez finalizado CSAVR: Adoptar las razones de tasas de incidencia (RTI) por sexo y edad estimadas por CSAVR en AIM</vt:lpstr>
      <vt:lpstr>Conocimiento del estado: cargar la estimación de CSAVR en AIM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MAHY, Mary</dc:creator>
  <cp:keywords>, docId:8F5A6A9AC28951189ADBF27A8B961ED9</cp:keywords>
  <cp:revision>2</cp:revision>
  <dcterms:created xsi:type="dcterms:W3CDTF">2020-10-27T09:55:01Z</dcterms:created>
  <dcterms:modified xsi:type="dcterms:W3CDTF">2025-02-05T01:05:58Z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0x0101006893E641F549574BB805BD9C73365D4F</vt:lpwstr>
  </property>
  <property fmtid="{D5CDD505-2E9C-101B-9397-08002B2CF9AE}" pid="3" name="MediaServiceImageTags">
    <vt:lpwstr/>
  </property>
</Properties>
</file>