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 id="2147483854" r:id="rId5"/>
    <p:sldMasterId id="2147483859" r:id="rId6"/>
    <p:sldMasterId id="2147483861" r:id="rId7"/>
    <p:sldMasterId id="2147483863" r:id="rId8"/>
    <p:sldMasterId id="2147483865" r:id="rId9"/>
    <p:sldMasterId id="2147483867" r:id="rId10"/>
  </p:sldMasterIdLst>
  <p:notesMasterIdLst>
    <p:notesMasterId r:id="rId20"/>
  </p:notesMasterIdLst>
  <p:sldIdLst>
    <p:sldId id="489" r:id="rId11"/>
    <p:sldId id="492" r:id="rId12"/>
    <p:sldId id="493" r:id="rId13"/>
    <p:sldId id="498" r:id="rId14"/>
    <p:sldId id="499" r:id="rId15"/>
    <p:sldId id="508" r:id="rId16"/>
    <p:sldId id="1587" r:id="rId17"/>
    <p:sldId id="500" r:id="rId18"/>
    <p:sldId id="15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9738" autoAdjust="0"/>
  </p:normalViewPr>
  <p:slideViewPr>
    <p:cSldViewPr snapToGrid="0">
      <p:cViewPr varScale="1">
        <p:scale>
          <a:sx n="59" d="100"/>
          <a:sy n="59" d="100"/>
        </p:scale>
        <p:origin x="892"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aux intervenants (Rob Glaubius, 2023-01-19) : envisagez de sauter les deux prochaines diapositives si aucun pays de votre atelier n'utilise le modèle "Asie" ou "Pays développés" dans ce formulaire. Si vous les sautez, veuillez noter de manière générale (abordé dans la diapositive suivante) que les changements dans ces deux régions sont dus à la comparaison des estimations du Spectrum avec les données de l'état civil sur les décès de personnes sous ART, quelle qu'en soit la cause ; il existe un nouveau formulaire de validation pour aider à faire cette comparaison. Cette comparaison peut justifier l'ajustement des taux de mortalité dans ce formulaire, en particulier le multiplicateur de mortalité.</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2120617-EDB4-4A2C-8E78-C191A3D3B81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2132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2120617-EDB4-4A2C-8E78-C191A3D3B81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0963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terme "nombre éligible" peut sembler dépassé dans l'ère actuelle du traitement universel, mais il est important pour le mécanisme d'attribution des ART de Spectrum, car il applique des seuils historiques de CD4 lors du calcul de l'utilisation des ART au cours des années passées</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2120617-EDB4-4A2C-8E78-C191A3D3B81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1941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6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r>
              <a:rPr lang="en-US"/>
              <a:t>27 October 2020</a:t>
            </a:r>
            <a:endParaRPr lang="en-US" dirty="0"/>
          </a:p>
        </p:txBody>
      </p:sp>
      <p:sp>
        <p:nvSpPr>
          <p:cNvPr id="5" name="Footer Placeholder 4"/>
          <p:cNvSpPr>
            <a:spLocks noGrp="1"/>
          </p:cNvSpPr>
          <p:nvPr>
            <p:ph type="ftr" sz="quarter" idx="11"/>
          </p:nvPr>
        </p:nvSpPr>
        <p:spPr/>
        <p:txBody>
          <a:bodyPr/>
          <a:lstStyle/>
          <a:p>
            <a:r>
              <a:rPr lang="en-US"/>
              <a:t>2021 HIV Estimates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002829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99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6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406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070389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E59BBD-D5EE-4349-8384-B71254CE173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97B2C470-2B02-4072-BA24-3DD116F99B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D96F970-6FA4-46EE-996C-9321F22ECA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FAB5D53-CA33-4EDF-BA65-98B54B6B64D8}" type="datetimeFigureOut">
              <a:rPr lang="en-US"/>
              <a:t>11/10/2023</a:t>
            </a:fld>
            <a:endParaRPr lang="en-US"/>
          </a:p>
        </p:txBody>
      </p:sp>
      <p:sp>
        <p:nvSpPr>
          <p:cNvPr id="5" name="Footer Placeholder 4">
            <a:extLst>
              <a:ext uri="{FF2B5EF4-FFF2-40B4-BE49-F238E27FC236}">
                <a16:creationId xmlns:a16="http://schemas.microsoft.com/office/drawing/2014/main" id="{7110BB85-8A19-469F-AE95-80E1D08E28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0CD46E6-5738-4BA6-ABE8-D7B28AD8B13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0DEAA6-C27B-4074-ADF2-F94443671BED}"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8884047A-687E-4FAC-AA4E-198F677EC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006422"/>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78262"/>
      </p:ext>
    </p:extLst>
  </p:cSld>
  <p:clrMap bg1="lt1" tx1="dk1" bg2="lt2" tx2="dk2" accent1="accent1" accent2="accent2" accent3="accent3" accent4="accent4" accent5="accent5" accent6="accent6" hlink="hlink" folHlink="folHlink"/>
  <p:sldLayoutIdLst>
    <p:sldLayoutId id="2147483855" r:id="rId1"/>
    <p:sldLayoutId id="214748385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extLst>
      <p:ext uri="{BB962C8B-B14F-4D97-AF65-F5344CB8AC3E}">
        <p14:creationId xmlns:p14="http://schemas.microsoft.com/office/powerpoint/2010/main" val="3472610798"/>
      </p:ext>
    </p:extLst>
  </p:cSld>
  <p:clrMap bg1="lt1" tx1="dk1" bg2="lt2" tx2="dk2" accent1="accent1" accent2="accent2" accent3="accent3" accent4="accent4" accent5="accent5" accent6="accent6" hlink="hlink" folHlink="folHlink"/>
  <p:sldLayoutIdLst>
    <p:sldLayoutId id="2147483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spTree>
    <p:extLst>
      <p:ext uri="{BB962C8B-B14F-4D97-AF65-F5344CB8AC3E}">
        <p14:creationId xmlns:p14="http://schemas.microsoft.com/office/powerpoint/2010/main" val="726672312"/>
      </p:ext>
    </p:extLst>
  </p:cSld>
  <p:clrMap bg1="lt1" tx1="dk1" bg2="lt2" tx2="dk2" accent1="accent1" accent2="accent2" accent3="accent3" accent4="accent4" accent5="accent5" accent6="accent6" hlink="hlink" folHlink="folHlink"/>
  <p:sldLayoutIdLst>
    <p:sldLayoutId id="2147483862"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00A48-B11F-D2D0-C41F-79083D4F1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1027" name="Text Placeholder 2">
            <a:extLst>
              <a:ext uri="{FF2B5EF4-FFF2-40B4-BE49-F238E27FC236}">
                <a16:creationId xmlns:a16="http://schemas.microsoft.com/office/drawing/2014/main" id="{9C0BB814-E95D-B987-483A-5D2B3E46B2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8425B18D-7536-03BC-A6A7-38CFE82B91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04595CB1-17EC-4B57-9AEB-39E2D0C9A9CE}" type="datetimeFigureOut">
              <a:rPr lang="en-US"/>
              <a:t>11/10/2023</a:t>
            </a:fld>
            <a:endParaRPr lang="en-US"/>
          </a:p>
        </p:txBody>
      </p:sp>
      <p:sp>
        <p:nvSpPr>
          <p:cNvPr id="5" name="Footer Placeholder 4">
            <a:extLst>
              <a:ext uri="{FF2B5EF4-FFF2-40B4-BE49-F238E27FC236}">
                <a16:creationId xmlns:a16="http://schemas.microsoft.com/office/drawing/2014/main" id="{AF6E1E6D-A47D-9616-5F12-36CE047E17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C01F93-5450-E8D2-0374-037CAFC8565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F1C314-A97A-4E1C-AC20-70EBAAB75D94}" type="slidenum">
              <a:rPr lang="en-US" altLang="en-US"/>
              <a:t>‹#›</a:t>
            </a:fld>
            <a:endParaRPr lang="en-US" altLang="en-US"/>
          </a:p>
        </p:txBody>
      </p:sp>
    </p:spTree>
    <p:extLst>
      <p:ext uri="{BB962C8B-B14F-4D97-AF65-F5344CB8AC3E}">
        <p14:creationId xmlns:p14="http://schemas.microsoft.com/office/powerpoint/2010/main" val="2337186752"/>
      </p:ext>
    </p:extLst>
  </p:cSld>
  <p:clrMap bg1="lt1" tx1="dk1" bg2="lt2" tx2="dk2" accent1="accent1" accent2="accent2" accent3="accent3" accent4="accent4" accent5="accent5" accent6="accent6" hlink="hlink" folHlink="folHlink"/>
  <p:sldLayoutIdLst>
    <p:sldLayoutId id="2147483864"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pic>
        <p:nvPicPr>
          <p:cNvPr id="2" name="Picture 1" descr="A drawing of a person&#10;&#10;Description automatically generated">
            <a:extLst>
              <a:ext uri="{FF2B5EF4-FFF2-40B4-BE49-F238E27FC236}">
                <a16:creationId xmlns:a16="http://schemas.microsoft.com/office/drawing/2014/main" id="{680F2A20-C225-38A4-8DF3-7FBAC916E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05382508"/>
      </p:ext>
    </p:extLst>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pic>
        <p:nvPicPr>
          <p:cNvPr id="4" name="Picture 3" descr="A drawing of a person&#10;&#10;Description automatically generated">
            <a:extLst>
              <a:ext uri="{FF2B5EF4-FFF2-40B4-BE49-F238E27FC236}">
                <a16:creationId xmlns:a16="http://schemas.microsoft.com/office/drawing/2014/main" id="{3B3A8714-1E2B-0259-B55B-37F51725EC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255388374"/>
      </p:ext>
    </p:extLst>
  </p:cSld>
  <p:clrMap bg1="lt1" tx1="dk1" bg2="lt2" tx2="dk2" accent1="accent1" accent2="accent2" accent3="accent3" accent4="accent4" accent5="accent5" accent6="accent6" hlink="hlink" folHlink="folHlink"/>
  <p:sldLayoutIdLst>
    <p:sldLayoutId id="2147483868"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1A8ED45-CF1F-4761-1257-908B2280C255}"/>
              </a:ext>
            </a:extLst>
          </p:cNvPr>
          <p:cNvSpPr txBox="1">
            <a:spLocks/>
          </p:cNvSpPr>
          <p:nvPr/>
        </p:nvSpPr>
        <p:spPr bwMode="auto">
          <a:xfrm>
            <a:off x="565149" y="1628775"/>
            <a:ext cx="838290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Options avancées dans Spectrum</a:t>
            </a:r>
          </a:p>
        </p:txBody>
      </p:sp>
      <p:sp>
        <p:nvSpPr>
          <p:cNvPr id="6149" name="Text Placeholder 6">
            <a:extLst>
              <a:ext uri="{FF2B5EF4-FFF2-40B4-BE49-F238E27FC236}">
                <a16:creationId xmlns:a16="http://schemas.microsoft.com/office/drawing/2014/main" id="{5AC8760F-9D28-D4E0-49DA-53AA1EECE2B2}"/>
              </a:ext>
            </a:extLst>
          </p:cNvPr>
          <p:cNvSpPr txBox="1">
            <a:spLocks/>
          </p:cNvSpPr>
          <p:nvPr/>
        </p:nvSpPr>
        <p:spPr bwMode="auto">
          <a:xfrm>
            <a:off x="571500" y="4468732"/>
            <a:ext cx="30162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20000"/>
              </a:lnSpc>
              <a:spcBef>
                <a:spcPct val="2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ＭＳ Ｐゴシック"/>
                <a:cs typeface="Arial"/>
              </a:rPr>
              <a:t>Houssine </a:t>
            </a:r>
            <a:r>
              <a:rPr kumimoji="0" lang="en-US" sz="1600" b="1" i="0" u="none" strike="noStrike" kern="1200" cap="none" spc="0" normalizeH="0" baseline="0" noProof="0" dirty="0" err="1">
                <a:ln>
                  <a:noFill/>
                </a:ln>
                <a:solidFill>
                  <a:prstClr val="white"/>
                </a:solidFill>
                <a:effectLst/>
                <a:uLnTx/>
                <a:uFillTx/>
                <a:latin typeface="Arial"/>
                <a:ea typeface="ＭＳ Ｐゴシック"/>
                <a:cs typeface="Arial"/>
              </a:rPr>
              <a:t>El-Rhilani </a:t>
            </a:r>
            <a:r>
              <a:rPr kumimoji="0" lang="en-US" sz="1600" b="1" i="0" u="none" strike="noStrike" kern="1200" cap="none" spc="0" normalizeH="0" baseline="0" noProof="0" dirty="0">
                <a:ln>
                  <a:noFill/>
                </a:ln>
                <a:solidFill>
                  <a:prstClr val="white"/>
                </a:solidFill>
                <a:effectLst/>
                <a:uLnTx/>
                <a:uFillTx/>
                <a:latin typeface="Arial"/>
                <a:ea typeface="ＭＳ Ｐゴシック"/>
                <a:cs typeface="Arial"/>
              </a:rPr>
              <a:t>(ONUSIDA)</a:t>
            </a:r>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ＭＳ Ｐゴシック"/>
              <a:cs typeface="Arial" panose="020B0604020202020204" pitchFamily="34" charset="0"/>
            </a:endParaRPr>
          </a:p>
        </p:txBody>
      </p:sp>
      <p:sp>
        <p:nvSpPr>
          <p:cNvPr id="6150" name="Text Placeholder 6">
            <a:extLst>
              <a:ext uri="{FF2B5EF4-FFF2-40B4-BE49-F238E27FC236}">
                <a16:creationId xmlns:a16="http://schemas.microsoft.com/office/drawing/2014/main" id="{8738A2A9-4E6E-4F02-60ED-35B7DE648922}"/>
              </a:ext>
            </a:extLst>
          </p:cNvPr>
          <p:cNvSpPr txBox="1">
            <a:spLocks/>
          </p:cNvSpPr>
          <p:nvPr/>
        </p:nvSpPr>
        <p:spPr bwMode="auto">
          <a:xfrm>
            <a:off x="565149" y="5546564"/>
            <a:ext cx="581147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20000"/>
              </a:lnSpc>
              <a:spcBef>
                <a:spcPct val="2000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ＭＳ Ｐゴシック"/>
                <a:cs typeface="Arial"/>
              </a:rPr>
              <a:t>Atelier de l'ONUSIDA sur les estimations du VIH et l'identification des inégalités</a:t>
            </a:r>
            <a:br>
              <a:rPr kumimoji="0" lang="en-US" sz="1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br>
            <a:r>
              <a:rPr kumimoji="0" lang="en-US" sz="1400" b="1" i="0" u="none" strike="noStrike" kern="1200" cap="none" spc="0" normalizeH="0" baseline="0" noProof="0" dirty="0">
                <a:ln>
                  <a:noFill/>
                </a:ln>
                <a:solidFill>
                  <a:prstClr val="white"/>
                </a:solidFill>
                <a:effectLst/>
                <a:uLnTx/>
                <a:uFillTx/>
                <a:latin typeface="Arial"/>
                <a:ea typeface="ＭＳ Ｐゴシック"/>
                <a:cs typeface="Arial"/>
              </a:rPr>
              <a:t>dans la région du Moyen-Orient et de l'Afrique du Nord </a:t>
            </a:r>
            <a:endParaRPr kumimoji="0" lang="en-US" sz="1400" b="0" i="0" u="none" strike="noStrike" kern="1200" cap="none" spc="0" normalizeH="0" baseline="0" noProof="0" dirty="0">
              <a:ln>
                <a:noFill/>
              </a:ln>
              <a:solidFill>
                <a:prstClr val="white"/>
              </a:solidFill>
              <a:effectLst/>
              <a:uLnTx/>
              <a:uFillTx/>
              <a:latin typeface="Arial"/>
              <a:ea typeface="ＭＳ Ｐゴシック"/>
              <a:cs typeface="Arial"/>
            </a:endParaRPr>
          </a:p>
          <a:p>
            <a:pPr marL="0" marR="0" lvl="0" indent="0" algn="l" defTabSz="457200" rtl="0" eaLnBrk="0" fontAlgn="base" latinLnBrk="0" hangingPunct="0">
              <a:lnSpc>
                <a:spcPct val="120000"/>
              </a:lnSpc>
              <a:spcBef>
                <a:spcPct val="2000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ＭＳ Ｐゴシック"/>
                <a:cs typeface="Arial"/>
              </a:rPr>
              <a:t>Le Caire, 19-23 février 2023</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376704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2EFF-6B52-D2A6-F4AA-A04128AF030B}"/>
              </a:ext>
            </a:extLst>
          </p:cNvPr>
          <p:cNvSpPr>
            <a:spLocks noGrp="1"/>
          </p:cNvSpPr>
          <p:nvPr>
            <p:ph type="title"/>
          </p:nvPr>
        </p:nvSpPr>
        <p:spPr/>
        <p:txBody>
          <a:bodyPr/>
          <a:lstStyle/>
          <a:p>
            <a:r>
              <a:rPr lang="en-US" dirty="0"/>
              <a:t>Options avancées</a:t>
            </a:r>
          </a:p>
        </p:txBody>
      </p:sp>
      <p:sp>
        <p:nvSpPr>
          <p:cNvPr id="3" name="Content Placeholder 2">
            <a:extLst>
              <a:ext uri="{FF2B5EF4-FFF2-40B4-BE49-F238E27FC236}">
                <a16:creationId xmlns:a16="http://schemas.microsoft.com/office/drawing/2014/main" id="{D4DDABBE-251A-A2D3-39E8-921B328475DA}"/>
              </a:ext>
            </a:extLst>
          </p:cNvPr>
          <p:cNvSpPr>
            <a:spLocks noGrp="1"/>
          </p:cNvSpPr>
          <p:nvPr>
            <p:ph idx="1"/>
          </p:nvPr>
        </p:nvSpPr>
        <p:spPr>
          <a:xfrm>
            <a:off x="609600" y="2743200"/>
            <a:ext cx="5394960" cy="3657600"/>
          </a:xfrm>
        </p:spPr>
        <p:txBody>
          <a:bodyPr/>
          <a:lstStyle/>
          <a:p>
            <a:pPr marL="0" indent="0">
              <a:buNone/>
            </a:pPr>
            <a:r>
              <a:rPr lang="en-US" sz="2000" b="1" dirty="0"/>
              <a:t>Points à examiner</a:t>
            </a:r>
          </a:p>
          <a:p>
            <a:r>
              <a:rPr lang="en-US" sz="2000" dirty="0"/>
              <a:t>Paramètres de transition pédiatrique</a:t>
            </a:r>
          </a:p>
          <a:p>
            <a:r>
              <a:rPr lang="en-US" sz="2000" dirty="0"/>
              <a:t>Paramètres de transition pour les adultes</a:t>
            </a:r>
          </a:p>
          <a:p>
            <a:r>
              <a:rPr lang="en-US" sz="2000" dirty="0"/>
              <a:t>Réduction de la fertilité liée au VIH</a:t>
            </a:r>
          </a:p>
          <a:p>
            <a:r>
              <a:rPr lang="en-US" sz="2000" dirty="0"/>
              <a:t>Paramètres de transmission du MTCT</a:t>
            </a:r>
          </a:p>
          <a:p>
            <a:r>
              <a:rPr lang="en-US" sz="2000" dirty="0"/>
              <a:t>Méthode d'allocation des nouveaux patients ART</a:t>
            </a:r>
          </a:p>
        </p:txBody>
      </p:sp>
      <p:pic>
        <p:nvPicPr>
          <p:cNvPr id="4" name="Picture 3">
            <a:extLst>
              <a:ext uri="{FF2B5EF4-FFF2-40B4-BE49-F238E27FC236}">
                <a16:creationId xmlns:a16="http://schemas.microsoft.com/office/drawing/2014/main" id="{9CD2364F-36AC-722C-7F20-476DAD99721A}"/>
              </a:ext>
            </a:extLst>
          </p:cNvPr>
          <p:cNvPicPr>
            <a:picLocks noChangeAspect="1"/>
          </p:cNvPicPr>
          <p:nvPr/>
        </p:nvPicPr>
        <p:blipFill rotWithShape="1">
          <a:blip r:embed="rId2"/>
          <a:srcRect b="76364"/>
          <a:stretch/>
        </p:blipFill>
        <p:spPr>
          <a:xfrm>
            <a:off x="1524000" y="1267024"/>
            <a:ext cx="9144000" cy="1336796"/>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0C1A772E-D5FD-0FE0-CF34-6F648C3171C5}"/>
              </a:ext>
            </a:extLst>
          </p:cNvPr>
          <p:cNvSpPr txBox="1">
            <a:spLocks/>
          </p:cNvSpPr>
          <p:nvPr/>
        </p:nvSpPr>
        <p:spPr bwMode="auto">
          <a:xfrm>
            <a:off x="6190488" y="2743200"/>
            <a:ext cx="539496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Généralités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Les options avancées incluent des valeurs de paramètres qui sont généralement basées sur des analyses globales ou régionales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Les valeurs par défaut sont généralement indiquées en </a:t>
            </a:r>
            <a:r>
              <a:rPr kumimoji="0" lang="en-US" sz="1800" b="1" i="0" u="none" strike="noStrike" kern="1200" cap="none" spc="0" normalizeH="0" baseline="0" noProof="0" dirty="0">
                <a:ln>
                  <a:noFill/>
                </a:ln>
                <a:solidFill>
                  <a:prstClr val="black"/>
                </a:solidFill>
                <a:effectLst/>
                <a:uLnTx/>
                <a:uFillTx/>
                <a:latin typeface="Calibri"/>
                <a:ea typeface="+mn-ea"/>
                <a:cs typeface="+mn-cs"/>
              </a:rPr>
              <a:t>noir </a:t>
            </a:r>
            <a:r>
              <a:rPr kumimoji="0" lang="en-US" sz="1800" b="0" i="0" u="none" strike="noStrike" kern="1200" cap="none" spc="0" normalizeH="0" baseline="0" noProof="0" dirty="0">
                <a:ln>
                  <a:noFill/>
                </a:ln>
                <a:solidFill>
                  <a:prstClr val="black"/>
                </a:solidFill>
                <a:effectLst/>
                <a:uLnTx/>
                <a:uFillTx/>
                <a:latin typeface="Calibri"/>
                <a:ea typeface="+mn-ea"/>
                <a:cs typeface="+mn-cs"/>
              </a:rPr>
              <a:t>ou en </a:t>
            </a:r>
            <a:r>
              <a:rPr kumimoji="0" lang="en-US" sz="1800" b="1" i="0" u="none" strike="noStrike" kern="1200" cap="none" spc="0" normalizeH="0" baseline="0" noProof="0" dirty="0">
                <a:ln>
                  <a:noFill/>
                </a:ln>
                <a:solidFill>
                  <a:prstClr val="white">
                    <a:lumMod val="50000"/>
                  </a:prstClr>
                </a:solidFill>
                <a:effectLst/>
                <a:uLnTx/>
                <a:uFillTx/>
                <a:latin typeface="Calibri"/>
                <a:ea typeface="+mn-ea"/>
                <a:cs typeface="+mn-cs"/>
              </a:rPr>
              <a:t>gris</a:t>
            </a:r>
            <a:r>
              <a:rPr kumimoji="0" lang="en-US" sz="1800" b="0" i="0" u="none" strike="noStrike" kern="1200" cap="none" spc="0" normalizeH="0" baseline="0" noProof="0" dirty="0">
                <a:ln>
                  <a:noFill/>
                </a:ln>
                <a:solidFill>
                  <a:prstClr val="black"/>
                </a:solidFill>
                <a:effectLst/>
                <a:uLnTx/>
                <a:uFillTx/>
                <a:latin typeface="Calibri"/>
                <a:ea typeface="+mn-ea"/>
                <a:cs typeface="+mn-cs"/>
              </a:rPr>
              <a:t>, les valeurs autres que les valeurs par défaut en </a:t>
            </a:r>
            <a:r>
              <a:rPr kumimoji="0" lang="en-US" sz="1800" b="1" i="0" u="none" strike="noStrike" kern="1200" cap="none" spc="0" normalizeH="0" baseline="0" noProof="0" dirty="0">
                <a:ln>
                  <a:noFill/>
                </a:ln>
                <a:solidFill>
                  <a:srgbClr val="FF0000"/>
                </a:solidFill>
                <a:effectLst/>
                <a:uLnTx/>
                <a:uFillTx/>
                <a:latin typeface="Calibri"/>
                <a:ea typeface="+mn-ea"/>
                <a:cs typeface="+mn-cs"/>
              </a:rPr>
              <a:t>rouge.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Chaque formulaire dispose d'un bouton permettant de rétablir les valeurs par défaut.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Veuillez examiner les valeurs qui ne sont pas par défaut et envisager de rétablir les valeurs par défaut le cas échéant.</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E1723951-758F-92FE-3EC2-65D902CD86B1}"/>
              </a:ext>
            </a:extLst>
          </p:cNvPr>
          <p:cNvSpPr txBox="1"/>
          <p:nvPr/>
        </p:nvSpPr>
        <p:spPr>
          <a:xfrm>
            <a:off x="1991272" y="6400800"/>
            <a:ext cx="8212505" cy="369332"/>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Toute modification de ces données doit être effectuée </a:t>
            </a: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avant l'</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estimation de l'incidence.</a:t>
            </a:r>
          </a:p>
        </p:txBody>
      </p:sp>
    </p:spTree>
    <p:extLst>
      <p:ext uri="{BB962C8B-B14F-4D97-AF65-F5344CB8AC3E}">
        <p14:creationId xmlns:p14="http://schemas.microsoft.com/office/powerpoint/2010/main" val="385210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AEB6-9D2B-E4F3-DE2D-144D70A5645C}"/>
              </a:ext>
            </a:extLst>
          </p:cNvPr>
          <p:cNvSpPr>
            <a:spLocks noGrp="1"/>
          </p:cNvSpPr>
          <p:nvPr>
            <p:ph type="title"/>
          </p:nvPr>
        </p:nvSpPr>
        <p:spPr/>
        <p:txBody>
          <a:bodyPr/>
          <a:lstStyle/>
          <a:p>
            <a:r>
              <a:rPr lang="en-US" dirty="0"/>
              <a:t>Mortalité des adultes sous traitement antirétroviral</a:t>
            </a:r>
          </a:p>
        </p:txBody>
      </p:sp>
      <p:sp>
        <p:nvSpPr>
          <p:cNvPr id="3" name="Content Placeholder 2">
            <a:extLst>
              <a:ext uri="{FF2B5EF4-FFF2-40B4-BE49-F238E27FC236}">
                <a16:creationId xmlns:a16="http://schemas.microsoft.com/office/drawing/2014/main" id="{48FD1344-2622-2DCB-5FD7-3DD42527D442}"/>
              </a:ext>
            </a:extLst>
          </p:cNvPr>
          <p:cNvSpPr>
            <a:spLocks noGrp="1"/>
          </p:cNvSpPr>
          <p:nvPr>
            <p:ph idx="1"/>
          </p:nvPr>
        </p:nvSpPr>
        <p:spPr>
          <a:xfrm>
            <a:off x="609600" y="1341582"/>
            <a:ext cx="10972800" cy="4525963"/>
          </a:xfrm>
        </p:spPr>
        <p:txBody>
          <a:bodyPr/>
          <a:lstStyle/>
          <a:p>
            <a:pPr marL="0" indent="0">
              <a:buNone/>
            </a:pPr>
            <a:r>
              <a:rPr lang="en-US" sz="2400" dirty="0"/>
              <a:t>Deux changements ont été apportés aux taux de défaillance régionaux pour ce cycle d'estimations, affectant les contextes d'épidémies concentrées :</a:t>
            </a:r>
          </a:p>
          <a:p>
            <a:pPr marL="514350" indent="-514350">
              <a:buFont typeface="+mj-lt"/>
              <a:buAutoNum type="arabicPeriod"/>
            </a:pPr>
            <a:r>
              <a:rPr lang="en-US" sz="2400" dirty="0"/>
              <a:t>Augmentation des taux de mortalité en </a:t>
            </a:r>
            <a:r>
              <a:rPr lang="en-US" sz="2400" b="1" dirty="0"/>
              <a:t>Asie</a:t>
            </a:r>
          </a:p>
          <a:p>
            <a:pPr marL="514350" indent="-514350">
              <a:buFont typeface="+mj-lt"/>
              <a:buAutoNum type="arabicPeriod"/>
            </a:pPr>
            <a:r>
              <a:rPr lang="en-US" sz="2400" dirty="0"/>
              <a:t>Réduction des taux de mortalité</a:t>
            </a:r>
          </a:p>
          <a:p>
            <a:pPr marL="517525" indent="-517525">
              <a:buNone/>
            </a:pPr>
            <a:r>
              <a:rPr lang="en-US" sz="2400" dirty="0"/>
              <a:t>	dans les </a:t>
            </a:r>
            <a:r>
              <a:rPr lang="en-US" sz="2400" b="1" dirty="0"/>
              <a:t>pays à revenu élevé</a:t>
            </a:r>
          </a:p>
          <a:p>
            <a:pPr marL="514350" indent="-514350">
              <a:buFont typeface="+mj-lt"/>
              <a:buAutoNum type="arabicPeriod"/>
            </a:pPr>
            <a:endParaRPr lang="en-US" sz="2400" dirty="0"/>
          </a:p>
          <a:p>
            <a:pPr marL="514350" indent="-514350">
              <a:buFont typeface="+mj-lt"/>
              <a:buAutoNum type="arabicPeriod"/>
            </a:pPr>
            <a:endParaRPr lang="en-US" sz="2400" dirty="0"/>
          </a:p>
        </p:txBody>
      </p:sp>
      <p:pic>
        <p:nvPicPr>
          <p:cNvPr id="6" name="Picture 5">
            <a:extLst>
              <a:ext uri="{FF2B5EF4-FFF2-40B4-BE49-F238E27FC236}">
                <a16:creationId xmlns:a16="http://schemas.microsoft.com/office/drawing/2014/main" id="{E5AFFDE8-8743-7224-EDB9-CB826E34F472}"/>
              </a:ext>
            </a:extLst>
          </p:cNvPr>
          <p:cNvPicPr>
            <a:picLocks noChangeAspect="1"/>
          </p:cNvPicPr>
          <p:nvPr/>
        </p:nvPicPr>
        <p:blipFill>
          <a:blip r:embed="rId3"/>
          <a:srcRect/>
          <a:stretch/>
        </p:blipFill>
        <p:spPr>
          <a:xfrm>
            <a:off x="5532847" y="2634249"/>
            <a:ext cx="6464596" cy="40951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980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p:txBody>
          <a:bodyPr/>
          <a:lstStyle/>
          <a:p>
            <a:r>
              <a:rPr lang="en-US" dirty="0"/>
              <a:t>Mortalité des adultes sous traitement antirétroviral : Asie</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609600" y="1600200"/>
            <a:ext cx="8229600" cy="4525963"/>
          </a:xfrm>
        </p:spPr>
        <p:txBody>
          <a:bodyPr/>
          <a:lstStyle/>
          <a:p>
            <a:r>
              <a:rPr lang="en-US" sz="1800" dirty="0"/>
              <a:t>Le multiplicateur de mortalité on-ART par défaut a été modifié de 1 à 4.</a:t>
            </a:r>
          </a:p>
          <a:p>
            <a:pPr lvl="1"/>
            <a:r>
              <a:rPr lang="en-US" sz="1800" dirty="0"/>
              <a:t>Plusieurs pays de la région ont multiplié par 1,5-6 les taux de mortalité par défaut en cas de traitement antirétroviral pour les faire correspondre aux données sur la mortalité en cas de traitement antirétroviral.</a:t>
            </a:r>
          </a:p>
          <a:p>
            <a:pPr lvl="1"/>
            <a:r>
              <a:rPr lang="en-US" sz="1800" dirty="0"/>
              <a:t>Les taux régionaux de mortalité on-ART sont tirés des analyses de </a:t>
            </a:r>
            <a:r>
              <a:rPr lang="en-US" sz="1800" dirty="0" err="1"/>
              <a:t>l'IeDEA.</a:t>
            </a:r>
          </a:p>
          <a:p>
            <a:pPr lvl="1"/>
            <a:r>
              <a:rPr lang="en-US" sz="1800" dirty="0"/>
              <a:t>Cette mise à jour du multiplicateur est une solution provisoire, dans l'attente d'un examen plus approfondi de la part de l'</a:t>
            </a:r>
            <a:r>
              <a:rPr lang="en-US" sz="1800" dirty="0" err="1"/>
              <a:t>IeDEA</a:t>
            </a:r>
            <a:r>
              <a:rPr lang="en-US" sz="1800" dirty="0"/>
              <a:t>, en 2023.</a:t>
            </a:r>
          </a:p>
          <a:p>
            <a:r>
              <a:rPr lang="en-US" sz="1800" dirty="0"/>
              <a:t>Si des données sur les décès toutes causes confondues chez les personnes sous ART sont disponibles dans votre pays, veuillez les comparer aux estimations de Spectrum via la nouvelle option de validation :</a:t>
            </a:r>
          </a:p>
        </p:txBody>
      </p:sp>
      <p:pic>
        <p:nvPicPr>
          <p:cNvPr id="7" name="Picture 6">
            <a:extLst>
              <a:ext uri="{FF2B5EF4-FFF2-40B4-BE49-F238E27FC236}">
                <a16:creationId xmlns:a16="http://schemas.microsoft.com/office/drawing/2014/main" id="{7D736297-74B8-F4AD-A8DB-14824EED3ACC}"/>
              </a:ext>
            </a:extLst>
          </p:cNvPr>
          <p:cNvPicPr>
            <a:picLocks noChangeAspect="1"/>
          </p:cNvPicPr>
          <p:nvPr/>
        </p:nvPicPr>
        <p:blipFill rotWithShape="1">
          <a:blip r:embed="rId2"/>
          <a:srcRect r="74217" b="7812"/>
          <a:stretch/>
        </p:blipFill>
        <p:spPr>
          <a:xfrm>
            <a:off x="9031590" y="636672"/>
            <a:ext cx="2465654" cy="5584657"/>
          </a:xfrm>
          <a:prstGeom prst="rect">
            <a:avLst/>
          </a:prstGeom>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4554CAE4-71DC-503F-91E6-7CA35EBB8FB2}"/>
              </a:ext>
            </a:extLst>
          </p:cNvPr>
          <p:cNvSpPr/>
          <p:nvPr/>
        </p:nvSpPr>
        <p:spPr>
          <a:xfrm>
            <a:off x="10756919" y="4713195"/>
            <a:ext cx="796314" cy="749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Right 9">
            <a:extLst>
              <a:ext uri="{FF2B5EF4-FFF2-40B4-BE49-F238E27FC236}">
                <a16:creationId xmlns:a16="http://schemas.microsoft.com/office/drawing/2014/main" id="{CA5930B8-4A2D-00BC-0A0F-C12D891DB377}"/>
              </a:ext>
            </a:extLst>
          </p:cNvPr>
          <p:cNvSpPr/>
          <p:nvPr/>
        </p:nvSpPr>
        <p:spPr>
          <a:xfrm>
            <a:off x="8459107" y="4796595"/>
            <a:ext cx="2287763" cy="6108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6D4E185B-861A-EAB4-C971-75A2BB234DC4}"/>
              </a:ext>
            </a:extLst>
          </p:cNvPr>
          <p:cNvPicPr>
            <a:picLocks noChangeAspect="1"/>
          </p:cNvPicPr>
          <p:nvPr/>
        </p:nvPicPr>
        <p:blipFill rotWithShape="1">
          <a:blip r:embed="rId3"/>
          <a:srcRect l="44291" t="20466" r="10640" b="51119"/>
          <a:stretch/>
        </p:blipFill>
        <p:spPr>
          <a:xfrm>
            <a:off x="2971579" y="4895012"/>
            <a:ext cx="4615117" cy="1799702"/>
          </a:xfrm>
          <a:prstGeom prst="rect">
            <a:avLst/>
          </a:prstGeom>
          <a:ln>
            <a:solidFill>
              <a:schemeClr val="bg1">
                <a:lumMod val="75000"/>
              </a:schemeClr>
            </a:solidFill>
          </a:ln>
        </p:spPr>
      </p:pic>
    </p:spTree>
    <p:extLst>
      <p:ext uri="{BB962C8B-B14F-4D97-AF65-F5344CB8AC3E}">
        <p14:creationId xmlns:p14="http://schemas.microsoft.com/office/powerpoint/2010/main" val="238178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p:txBody>
          <a:bodyPr/>
          <a:lstStyle/>
          <a:p>
            <a:r>
              <a:rPr lang="en-US" dirty="0"/>
              <a:t>Mortalité des adultes sous traitement antirétroviral : Pays à revenu élevé</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609600" y="1600200"/>
            <a:ext cx="5394960" cy="4525963"/>
          </a:xfrm>
        </p:spPr>
        <p:txBody>
          <a:bodyPr/>
          <a:lstStyle/>
          <a:p>
            <a:r>
              <a:rPr lang="en-US" sz="2000" dirty="0"/>
              <a:t>Les taux de défaillance avant 2023 pour les pays à revenu élevé reflètent la </a:t>
            </a:r>
            <a:r>
              <a:rPr lang="en-US" sz="2000" b="1" dirty="0">
                <a:solidFill>
                  <a:schemeClr val="accent2">
                    <a:lumMod val="75000"/>
                  </a:schemeClr>
                </a:solidFill>
              </a:rPr>
              <a:t>mortalité toutes causes confondues</a:t>
            </a:r>
            <a:r>
              <a:rPr lang="en-US" sz="2000" dirty="0"/>
              <a:t>, et pas seulement la mortalité liée au VIH.</a:t>
            </a:r>
          </a:p>
          <a:p>
            <a:r>
              <a:rPr lang="en-US" sz="2000" dirty="0"/>
              <a:t>Certains pays ont réduit manuellement les taux de mortalité ou ont utilisé d'autres modèles régionaux pour compenser.</a:t>
            </a:r>
          </a:p>
          <a:p>
            <a:r>
              <a:rPr lang="en-US" sz="2000" dirty="0"/>
              <a:t>Les nouveaux taux par défaut ne reflètent que la </a:t>
            </a:r>
            <a:r>
              <a:rPr lang="en-US" sz="2000" b="1" dirty="0">
                <a:solidFill>
                  <a:schemeClr val="accent1">
                    <a:lumMod val="75000"/>
                  </a:schemeClr>
                </a:solidFill>
              </a:rPr>
              <a:t>mortalité liée au VIH</a:t>
            </a:r>
          </a:p>
          <a:p>
            <a:endParaRPr lang="en-US" sz="2000" b="1" dirty="0">
              <a:solidFill>
                <a:schemeClr val="accent1">
                  <a:lumMod val="75000"/>
                </a:schemeClr>
              </a:solidFill>
            </a:endParaRPr>
          </a:p>
          <a:p>
            <a:r>
              <a:rPr lang="en-US" sz="2000" b="1" dirty="0">
                <a:solidFill>
                  <a:srgbClr val="FF0000"/>
                </a:solidFill>
              </a:rPr>
              <a:t>REMARQUE : les anciennes valeurs par défaut apparaîtront toujours en gris, mais seront signalées par le vérificateur de complétude des fichiers.</a:t>
            </a:r>
          </a:p>
        </p:txBody>
      </p:sp>
      <p:pic>
        <p:nvPicPr>
          <p:cNvPr id="5" name="Picture 4" descr="Chart&#10;&#10;Description automatically generated">
            <a:extLst>
              <a:ext uri="{FF2B5EF4-FFF2-40B4-BE49-F238E27FC236}">
                <a16:creationId xmlns:a16="http://schemas.microsoft.com/office/drawing/2014/main" id="{08B44487-BE18-3FD1-1065-48E86C6548F4}"/>
              </a:ext>
            </a:extLst>
          </p:cNvPr>
          <p:cNvPicPr>
            <a:picLocks noChangeAspect="1"/>
          </p:cNvPicPr>
          <p:nvPr/>
        </p:nvPicPr>
        <p:blipFill>
          <a:blip r:embed="rId2"/>
          <a:stretch>
            <a:fillRect/>
          </a:stretch>
        </p:blipFill>
        <p:spPr>
          <a:xfrm>
            <a:off x="6190488" y="1600200"/>
            <a:ext cx="5394960" cy="4526280"/>
          </a:xfrm>
          <a:prstGeom prst="rect">
            <a:avLst/>
          </a:prstGeom>
        </p:spPr>
      </p:pic>
    </p:spTree>
    <p:extLst>
      <p:ext uri="{BB962C8B-B14F-4D97-AF65-F5344CB8AC3E}">
        <p14:creationId xmlns:p14="http://schemas.microsoft.com/office/powerpoint/2010/main" val="425156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F188-F971-9DE8-1906-DFFA21CFF958}"/>
              </a:ext>
            </a:extLst>
          </p:cNvPr>
          <p:cNvSpPr>
            <a:spLocks noGrp="1"/>
          </p:cNvSpPr>
          <p:nvPr>
            <p:ph type="title"/>
          </p:nvPr>
        </p:nvSpPr>
        <p:spPr>
          <a:xfrm>
            <a:off x="280827" y="274638"/>
            <a:ext cx="11301573" cy="754145"/>
          </a:xfrm>
        </p:spPr>
        <p:txBody>
          <a:bodyPr/>
          <a:lstStyle/>
          <a:p>
            <a:r>
              <a:rPr lang="en-US" dirty="0"/>
              <a:t>Réduction de la transmission du VIH grâce au traitement antirétroviral (EPP)</a:t>
            </a:r>
          </a:p>
        </p:txBody>
      </p:sp>
      <p:sp>
        <p:nvSpPr>
          <p:cNvPr id="3" name="Content Placeholder 2">
            <a:extLst>
              <a:ext uri="{FF2B5EF4-FFF2-40B4-BE49-F238E27FC236}">
                <a16:creationId xmlns:a16="http://schemas.microsoft.com/office/drawing/2014/main" id="{3B0EBB70-8DF8-4CFF-E063-D0DCF5EC15E7}"/>
              </a:ext>
            </a:extLst>
          </p:cNvPr>
          <p:cNvSpPr>
            <a:spLocks noGrp="1"/>
          </p:cNvSpPr>
          <p:nvPr>
            <p:ph idx="1"/>
          </p:nvPr>
        </p:nvSpPr>
        <p:spPr>
          <a:xfrm>
            <a:off x="245146" y="1191628"/>
            <a:ext cx="9453036" cy="5148572"/>
          </a:xfrm>
        </p:spPr>
        <p:txBody>
          <a:bodyPr/>
          <a:lstStyle/>
          <a:p>
            <a:pPr>
              <a:spcBef>
                <a:spcPts val="600"/>
              </a:spcBef>
            </a:pPr>
            <a:r>
              <a:rPr lang="en-US" sz="1800" dirty="0"/>
              <a:t>L'incidence du VIH diminue avec l'augmentation de la couverture des traitements antirétroviraux - en EPP</a:t>
            </a:r>
          </a:p>
          <a:p>
            <a:pPr lvl="1">
              <a:spcBef>
                <a:spcPts val="600"/>
              </a:spcBef>
            </a:pPr>
            <a:r>
              <a:rPr lang="en-US" sz="1800" b="1" dirty="0"/>
              <a:t>Défaut (cycle 2022) : </a:t>
            </a:r>
            <a:r>
              <a:rPr lang="en-US" sz="1800" dirty="0"/>
              <a:t>Diminution de </a:t>
            </a:r>
            <a:r>
              <a:rPr lang="en-US" sz="1800" b="1" dirty="0"/>
              <a:t>0,8 </a:t>
            </a:r>
            <a:r>
              <a:rPr lang="en-US" sz="1800" dirty="0"/>
              <a:t>point de pourcentage de l'incidence par point de pourcentage d'augmentation de la couverture ARV</a:t>
            </a:r>
          </a:p>
          <a:p>
            <a:pPr lvl="1">
              <a:spcBef>
                <a:spcPts val="600"/>
              </a:spcBef>
            </a:pPr>
            <a:r>
              <a:rPr lang="en-US" sz="1800" dirty="0"/>
              <a:t>Cela permet de saisir les effets historiques moyens de la suppression virale sur la transmission du VIH, en tenant compte de l'âge et de l'activité sexuelle des personnes vivant sous traitement antirétroviral.</a:t>
            </a:r>
          </a:p>
          <a:p>
            <a:pPr lvl="1">
              <a:spcBef>
                <a:spcPts val="600"/>
              </a:spcBef>
            </a:pPr>
            <a:r>
              <a:rPr lang="en-US" sz="1800" dirty="0"/>
              <a:t>Cet effet pourrait être plus important à des niveaux élevés de couverture ART et de suppression virale, et pourrait varier dans le temps</a:t>
            </a:r>
          </a:p>
          <a:p>
            <a:pPr>
              <a:spcBef>
                <a:spcPts val="600"/>
              </a:spcBef>
            </a:pPr>
            <a:r>
              <a:rPr lang="en-US" sz="1800" dirty="0"/>
              <a:t>Pour le cycle d'estimations de 2023, l'effet ART devrait être calculé sur la base des données nationales de suppression virale.</a:t>
            </a:r>
            <a:endParaRPr lang="en-US" sz="1800" dirty="0">
              <a:cs typeface="Calibri"/>
            </a:endParaRPr>
          </a:p>
          <a:p>
            <a:pPr lvl="1">
              <a:spcBef>
                <a:spcPts val="600"/>
              </a:spcBef>
            </a:pPr>
            <a:r>
              <a:rPr lang="en-US" sz="1800" b="1" dirty="0"/>
              <a:t>Effet ART </a:t>
            </a:r>
            <a:r>
              <a:rPr lang="en-US" sz="1800" dirty="0"/>
              <a:t>: </a:t>
            </a:r>
            <a:r>
              <a:rPr lang="en-US" sz="1800" b="1" dirty="0"/>
              <a:t>(% de suppression virale - 0,07) ou 0,7</a:t>
            </a:r>
            <a:r>
              <a:rPr lang="en-US" sz="1800" dirty="0"/>
              <a:t>, la valeur la plus élevée étant retenue.</a:t>
            </a:r>
          </a:p>
          <a:p>
            <a:pPr lvl="1">
              <a:spcBef>
                <a:spcPts val="600"/>
              </a:spcBef>
            </a:pPr>
            <a:r>
              <a:rPr lang="en-US" sz="1800" dirty="0"/>
              <a:t>VLS = 0,95 </a:t>
            </a:r>
            <a:r>
              <a:rPr lang="en-US" sz="1800" dirty="0">
                <a:sym typeface="Wingdings" panose="05000000000000000000" pitchFamily="2" charset="2"/>
              </a:rPr>
              <a:t> </a:t>
            </a:r>
            <a:r>
              <a:rPr lang="en-US" sz="1800" dirty="0"/>
              <a:t>Effet = 0,88 </a:t>
            </a:r>
            <a:r>
              <a:rPr lang="en-US" sz="1800" dirty="0">
                <a:sym typeface="Wingdings" panose="05000000000000000000" pitchFamily="2" charset="2"/>
              </a:rPr>
              <a:t> incidence récente inférieure (vs. effet = 0,8)</a:t>
            </a:r>
            <a:endParaRPr lang="en-US" sz="1800" dirty="0"/>
          </a:p>
          <a:p>
            <a:pPr lvl="1">
              <a:spcBef>
                <a:spcPts val="600"/>
              </a:spcBef>
            </a:pPr>
            <a:r>
              <a:rPr lang="en-US" sz="1800" dirty="0"/>
              <a:t>VLS &lt;= 0,70 </a:t>
            </a:r>
            <a:r>
              <a:rPr lang="en-US" sz="1800" dirty="0">
                <a:sym typeface="Wingdings" panose="05000000000000000000" pitchFamily="2" charset="2"/>
              </a:rPr>
              <a:t> Effet = </a:t>
            </a:r>
            <a:r>
              <a:rPr lang="en-US" sz="1800" dirty="0"/>
              <a:t>0,70 </a:t>
            </a:r>
            <a:r>
              <a:rPr lang="en-US" sz="1800" dirty="0">
                <a:sym typeface="Wingdings" panose="05000000000000000000" pitchFamily="2" charset="2"/>
              </a:rPr>
              <a:t> </a:t>
            </a:r>
            <a:r>
              <a:rPr lang="en-US" sz="1800" dirty="0"/>
              <a:t>incidence récente plus élevée (vs. effet = 0,8)</a:t>
            </a:r>
          </a:p>
          <a:p>
            <a:pPr>
              <a:spcBef>
                <a:spcPts val="600"/>
              </a:spcBef>
            </a:pPr>
            <a:r>
              <a:rPr lang="en-US" sz="1800" dirty="0"/>
              <a:t>Le groupe de référence de l'ONUSIDA réexaminera cette question après le cycle de 2023, en triangulant l'incidence projetée par Spectrum avec l'incidence (faible) et la suppression virale élevée observées dans les enquêtes PHIA dans les pays africains à forte prévalence du VIH.</a:t>
            </a:r>
          </a:p>
        </p:txBody>
      </p:sp>
      <p:pic>
        <p:nvPicPr>
          <p:cNvPr id="5" name="Picture 4">
            <a:extLst>
              <a:ext uri="{FF2B5EF4-FFF2-40B4-BE49-F238E27FC236}">
                <a16:creationId xmlns:a16="http://schemas.microsoft.com/office/drawing/2014/main" id="{9B9BE2C4-A9C7-BDD6-C06D-71BD1814BE0B}"/>
              </a:ext>
            </a:extLst>
          </p:cNvPr>
          <p:cNvPicPr>
            <a:picLocks noChangeAspect="1"/>
          </p:cNvPicPr>
          <p:nvPr/>
        </p:nvPicPr>
        <p:blipFill rotWithShape="1">
          <a:blip r:embed="rId2"/>
          <a:srcRect r="73758"/>
          <a:stretch/>
        </p:blipFill>
        <p:spPr>
          <a:xfrm>
            <a:off x="9814004" y="1191628"/>
            <a:ext cx="2132850" cy="5148572"/>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7ABBA6AA-9BD6-306F-4320-147AD739C1A3}"/>
              </a:ext>
            </a:extLst>
          </p:cNvPr>
          <p:cNvSpPr/>
          <p:nvPr/>
        </p:nvSpPr>
        <p:spPr>
          <a:xfrm>
            <a:off x="9871969" y="5154581"/>
            <a:ext cx="2029968" cy="7541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516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E0F5-62BB-4A05-2DCA-6AC878648DC8}"/>
              </a:ext>
            </a:extLst>
          </p:cNvPr>
          <p:cNvSpPr>
            <a:spLocks noGrp="1"/>
          </p:cNvSpPr>
          <p:nvPr>
            <p:ph type="title"/>
          </p:nvPr>
        </p:nvSpPr>
        <p:spPr/>
        <p:txBody>
          <a:bodyPr/>
          <a:lstStyle/>
          <a:p>
            <a:r>
              <a:rPr lang="en-US" dirty="0"/>
              <a:t>Comment mettre à jour l'effet ART sur la transmission</a:t>
            </a:r>
          </a:p>
        </p:txBody>
      </p:sp>
      <p:sp>
        <p:nvSpPr>
          <p:cNvPr id="3" name="Content Placeholder 2">
            <a:extLst>
              <a:ext uri="{FF2B5EF4-FFF2-40B4-BE49-F238E27FC236}">
                <a16:creationId xmlns:a16="http://schemas.microsoft.com/office/drawing/2014/main" id="{EFBA435B-9A15-478D-CC65-01B4A9B325BF}"/>
              </a:ext>
            </a:extLst>
          </p:cNvPr>
          <p:cNvSpPr>
            <a:spLocks noGrp="1"/>
          </p:cNvSpPr>
          <p:nvPr>
            <p:ph idx="1"/>
          </p:nvPr>
        </p:nvSpPr>
        <p:spPr>
          <a:xfrm>
            <a:off x="609600" y="1417638"/>
            <a:ext cx="10972800" cy="4525963"/>
          </a:xfrm>
        </p:spPr>
        <p:txBody>
          <a:bodyPr/>
          <a:lstStyle/>
          <a:p>
            <a:r>
              <a:rPr lang="en-US" sz="1800" dirty="0"/>
              <a:t>Exige 3 ans de données sur la suppression virale : la moyenne des 3 dernières années est utilisée.</a:t>
            </a:r>
          </a:p>
          <a:p>
            <a:r>
              <a:rPr lang="en-US" sz="1800" dirty="0"/>
              <a:t>Avant de calculer l'effet ART :</a:t>
            </a:r>
          </a:p>
          <a:p>
            <a:pPr lvl="1"/>
            <a:r>
              <a:rPr lang="en-US" sz="1800" dirty="0"/>
              <a:t>Mise à jour des données sur la suppression virale (Statistiques du programme &gt; Suppression virale)</a:t>
            </a:r>
          </a:p>
          <a:p>
            <a:pPr lvl="1"/>
            <a:r>
              <a:rPr lang="en-US" sz="1800" dirty="0"/>
              <a:t>Rétablir les valeurs par défaut pour reprendre toutes les nouvelles valeurs par défaut.</a:t>
            </a:r>
            <a:br>
              <a:rPr lang="en-US" sz="1800" dirty="0"/>
            </a:br>
            <a:r>
              <a:rPr lang="en-US" sz="1800" b="1" dirty="0"/>
              <a:t>NOTE : </a:t>
            </a:r>
            <a:r>
              <a:rPr lang="en-US" sz="1800" dirty="0"/>
              <a:t>Ceci réinitialisera l'effet ART à 0.8 et fermera le formulaire !</a:t>
            </a:r>
          </a:p>
          <a:p>
            <a:r>
              <a:rPr lang="en-US" sz="1800" dirty="0"/>
              <a:t>Une fois ces étapes terminées, ouvrez à nouveau "Options avancées &gt; Paramètres de transition pour adultes".</a:t>
            </a:r>
          </a:p>
          <a:p>
            <a:pPr marL="339725" indent="-339725">
              <a:buNone/>
            </a:pPr>
            <a:r>
              <a:rPr lang="en-US" sz="1800" dirty="0"/>
              <a:t>	et calculer l'effet ART</a:t>
            </a:r>
          </a:p>
          <a:p>
            <a:endParaRPr lang="en-US" sz="1800" dirty="0">
              <a:highlight>
                <a:srgbClr val="FFFF00"/>
              </a:highlight>
            </a:endParaRPr>
          </a:p>
          <a:p>
            <a:endParaRPr lang="en-US" sz="1800" b="1" dirty="0">
              <a:solidFill>
                <a:schemeClr val="accent2"/>
              </a:solidFill>
            </a:endParaRPr>
          </a:p>
        </p:txBody>
      </p:sp>
      <p:pic>
        <p:nvPicPr>
          <p:cNvPr id="6" name="Picture 5">
            <a:extLst>
              <a:ext uri="{FF2B5EF4-FFF2-40B4-BE49-F238E27FC236}">
                <a16:creationId xmlns:a16="http://schemas.microsoft.com/office/drawing/2014/main" id="{C4620DA8-4734-CE5E-38E3-206884BB018A}"/>
              </a:ext>
            </a:extLst>
          </p:cNvPr>
          <p:cNvPicPr>
            <a:picLocks noChangeAspect="1"/>
          </p:cNvPicPr>
          <p:nvPr/>
        </p:nvPicPr>
        <p:blipFill>
          <a:blip r:embed="rId2"/>
          <a:stretch>
            <a:fillRect/>
          </a:stretch>
        </p:blipFill>
        <p:spPr>
          <a:xfrm>
            <a:off x="8131046" y="2801003"/>
            <a:ext cx="3638550" cy="266700"/>
          </a:xfrm>
          <a:prstGeom prst="rect">
            <a:avLst/>
          </a:prstGeom>
        </p:spPr>
      </p:pic>
      <p:pic>
        <p:nvPicPr>
          <p:cNvPr id="8" name="Picture 7">
            <a:extLst>
              <a:ext uri="{FF2B5EF4-FFF2-40B4-BE49-F238E27FC236}">
                <a16:creationId xmlns:a16="http://schemas.microsoft.com/office/drawing/2014/main" id="{3364F155-DAF6-B831-B4FB-1AC5CA3A318A}"/>
              </a:ext>
            </a:extLst>
          </p:cNvPr>
          <p:cNvPicPr>
            <a:picLocks noChangeAspect="1"/>
          </p:cNvPicPr>
          <p:nvPr/>
        </p:nvPicPr>
        <p:blipFill>
          <a:blip r:embed="rId3"/>
          <a:stretch>
            <a:fillRect/>
          </a:stretch>
        </p:blipFill>
        <p:spPr>
          <a:xfrm>
            <a:off x="2355868" y="4299555"/>
            <a:ext cx="2390775" cy="89535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C6C71D0-C186-8BA9-0776-D9873FAA6B68}"/>
              </a:ext>
            </a:extLst>
          </p:cNvPr>
          <p:cNvPicPr>
            <a:picLocks noChangeAspect="1"/>
          </p:cNvPicPr>
          <p:nvPr/>
        </p:nvPicPr>
        <p:blipFill>
          <a:blip r:embed="rId4"/>
          <a:srcRect/>
          <a:stretch/>
        </p:blipFill>
        <p:spPr>
          <a:xfrm>
            <a:off x="7163712" y="3680619"/>
            <a:ext cx="4780953" cy="3028572"/>
          </a:xfrm>
          <a:prstGeom prst="rect">
            <a:avLst/>
          </a:prstGeom>
          <a:effectLst>
            <a:outerShdw blurRad="50800" dist="38100" dir="2700000" algn="tl" rotWithShape="0">
              <a:prstClr val="black">
                <a:alpha val="40000"/>
              </a:prstClr>
            </a:outerShdw>
          </a:effectLst>
        </p:spPr>
      </p:pic>
      <p:sp>
        <p:nvSpPr>
          <p:cNvPr id="11" name="Arrow: Down 10">
            <a:extLst>
              <a:ext uri="{FF2B5EF4-FFF2-40B4-BE49-F238E27FC236}">
                <a16:creationId xmlns:a16="http://schemas.microsoft.com/office/drawing/2014/main" id="{8B9706EF-CA67-B822-05DE-E2209580E3D3}"/>
              </a:ext>
            </a:extLst>
          </p:cNvPr>
          <p:cNvSpPr/>
          <p:nvPr/>
        </p:nvSpPr>
        <p:spPr>
          <a:xfrm>
            <a:off x="10421657" y="3149099"/>
            <a:ext cx="103244" cy="32955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7DD23DE1-D3F4-A7E2-EDB9-FD5E8B18F6D7}"/>
              </a:ext>
            </a:extLst>
          </p:cNvPr>
          <p:cNvSpPr/>
          <p:nvPr/>
        </p:nvSpPr>
        <p:spPr>
          <a:xfrm rot="-3600000">
            <a:off x="5886404" y="4238253"/>
            <a:ext cx="137547" cy="26812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020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BA67-6EDD-8F2D-3D44-642ED967C116}"/>
              </a:ext>
            </a:extLst>
          </p:cNvPr>
          <p:cNvSpPr>
            <a:spLocks noGrp="1"/>
          </p:cNvSpPr>
          <p:nvPr>
            <p:ph type="title"/>
          </p:nvPr>
        </p:nvSpPr>
        <p:spPr/>
        <p:txBody>
          <a:bodyPr/>
          <a:lstStyle/>
          <a:p>
            <a:r>
              <a:rPr lang="en-US" sz="3200" dirty="0"/>
              <a:t>La fertilité liée au VIH</a:t>
            </a:r>
            <a:br>
              <a:rPr lang="en-US" sz="3200" dirty="0"/>
            </a:br>
            <a:r>
              <a:rPr lang="en-US" sz="3200" dirty="0"/>
              <a:t>la fertilité</a:t>
            </a:r>
          </a:p>
        </p:txBody>
      </p:sp>
      <p:sp>
        <p:nvSpPr>
          <p:cNvPr id="3" name="Content Placeholder 2">
            <a:extLst>
              <a:ext uri="{FF2B5EF4-FFF2-40B4-BE49-F238E27FC236}">
                <a16:creationId xmlns:a16="http://schemas.microsoft.com/office/drawing/2014/main" id="{502353E6-EDCA-F9A4-C569-F58D0B03A151}"/>
              </a:ext>
            </a:extLst>
          </p:cNvPr>
          <p:cNvSpPr>
            <a:spLocks noGrp="1"/>
          </p:cNvSpPr>
          <p:nvPr>
            <p:ph idx="1"/>
          </p:nvPr>
        </p:nvSpPr>
        <p:spPr>
          <a:xfrm>
            <a:off x="471973" y="4036832"/>
            <a:ext cx="4523502" cy="2544762"/>
          </a:xfrm>
        </p:spPr>
        <p:txBody>
          <a:bodyPr/>
          <a:lstStyle/>
          <a:p>
            <a:pPr marL="0" indent="0">
              <a:buNone/>
            </a:pPr>
            <a:r>
              <a:rPr lang="en-US" sz="1400" b="1" dirty="0"/>
              <a:t>Comment calibrer la fertilité des personnes séropositives en fonction des données des consultations prénatales ?</a:t>
            </a:r>
          </a:p>
          <a:p>
            <a:pPr>
              <a:buFont typeface="+mj-lt"/>
              <a:buAutoNum type="arabicPeriod"/>
            </a:pPr>
            <a:r>
              <a:rPr lang="en-US" sz="1400" dirty="0"/>
              <a:t>Appuyer sur "Ajuster le facteur d'ajustement local"</a:t>
            </a:r>
          </a:p>
          <a:p>
            <a:pPr>
              <a:buFont typeface="+mj-lt"/>
              <a:buAutoNum type="arabicPeriod"/>
            </a:pPr>
            <a:r>
              <a:rPr lang="en-US" sz="1400" dirty="0"/>
              <a:t>Importer des données ou les saisir manuellement</a:t>
            </a:r>
          </a:p>
          <a:p>
            <a:pPr>
              <a:buFont typeface="+mj-lt"/>
              <a:buAutoNum type="arabicPeriod"/>
            </a:pPr>
            <a:r>
              <a:rPr lang="en-US" sz="1400" dirty="0"/>
              <a:t>Vérifier la qualité des données</a:t>
            </a:r>
          </a:p>
          <a:p>
            <a:pPr lvl="1"/>
            <a:r>
              <a:rPr lang="en-US" sz="1100" b="1" dirty="0">
                <a:solidFill>
                  <a:schemeClr val="accent2"/>
                </a:solidFill>
              </a:rPr>
              <a:t>Représentant ?</a:t>
            </a:r>
          </a:p>
          <a:p>
            <a:pPr lvl="1"/>
            <a:r>
              <a:rPr lang="en-US" sz="1100" dirty="0"/>
              <a:t>VIH% plausible ?</a:t>
            </a:r>
          </a:p>
          <a:p>
            <a:pPr>
              <a:buFont typeface="+mj-lt"/>
              <a:buAutoNum type="arabicPeriod"/>
            </a:pPr>
            <a:r>
              <a:rPr lang="en-US" sz="1400" dirty="0"/>
              <a:t>Adaptation à des données de haute qualité</a:t>
            </a:r>
          </a:p>
          <a:p>
            <a:pPr>
              <a:buFont typeface="+mj-lt"/>
              <a:buAutoNum type="arabicPeriod"/>
            </a:pPr>
            <a:r>
              <a:rPr lang="en-US" sz="1400" dirty="0"/>
              <a:t>Appuyez sur "OK" pour accepter l'ajustement</a:t>
            </a:r>
          </a:p>
        </p:txBody>
      </p:sp>
      <p:pic>
        <p:nvPicPr>
          <p:cNvPr id="4" name="Picture 3">
            <a:extLst>
              <a:ext uri="{FF2B5EF4-FFF2-40B4-BE49-F238E27FC236}">
                <a16:creationId xmlns:a16="http://schemas.microsoft.com/office/drawing/2014/main" id="{5F1E6F2F-C330-E9B1-9FD8-C5C92CD5AF56}"/>
              </a:ext>
            </a:extLst>
          </p:cNvPr>
          <p:cNvPicPr>
            <a:picLocks noChangeAspect="1"/>
          </p:cNvPicPr>
          <p:nvPr/>
        </p:nvPicPr>
        <p:blipFill>
          <a:blip r:embed="rId3"/>
          <a:stretch>
            <a:fillRect/>
          </a:stretch>
        </p:blipFill>
        <p:spPr>
          <a:xfrm>
            <a:off x="3174746" y="130021"/>
            <a:ext cx="5842313" cy="354961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B45AE36-E386-DAA2-39BF-3EA267A4A209}"/>
              </a:ext>
            </a:extLst>
          </p:cNvPr>
          <p:cNvPicPr>
            <a:picLocks noChangeAspect="1"/>
          </p:cNvPicPr>
          <p:nvPr/>
        </p:nvPicPr>
        <p:blipFill>
          <a:blip r:embed="rId4"/>
          <a:srcRect/>
          <a:stretch/>
        </p:blipFill>
        <p:spPr>
          <a:xfrm>
            <a:off x="5439652" y="2326740"/>
            <a:ext cx="6455161" cy="4280053"/>
          </a:xfrm>
          <a:prstGeom prst="rect">
            <a:avLst/>
          </a:prstGeom>
          <a:effectLst>
            <a:outerShdw blurRad="50800" dist="38100" dir="2700000" algn="tl" rotWithShape="0">
              <a:prstClr val="black">
                <a:alpha val="40000"/>
              </a:prstClr>
            </a:outerShdw>
          </a:effectLst>
        </p:spPr>
      </p:pic>
      <p:sp>
        <p:nvSpPr>
          <p:cNvPr id="6" name="Arrow: Bent 5">
            <a:extLst>
              <a:ext uri="{FF2B5EF4-FFF2-40B4-BE49-F238E27FC236}">
                <a16:creationId xmlns:a16="http://schemas.microsoft.com/office/drawing/2014/main" id="{0AB3D3F9-5E16-1BEA-B28D-216ADD032375}"/>
              </a:ext>
            </a:extLst>
          </p:cNvPr>
          <p:cNvSpPr/>
          <p:nvPr/>
        </p:nvSpPr>
        <p:spPr>
          <a:xfrm rot="10800000" flipH="1">
            <a:off x="4460485" y="3338052"/>
            <a:ext cx="1069982" cy="617002"/>
          </a:xfrm>
          <a:prstGeom prst="bentArrow">
            <a:avLst>
              <a:gd name="adj1" fmla="val 25000"/>
              <a:gd name="adj2" fmla="val 25000"/>
              <a:gd name="adj3" fmla="val 25000"/>
              <a:gd name="adj4" fmla="val 540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val 6">
            <a:extLst>
              <a:ext uri="{FF2B5EF4-FFF2-40B4-BE49-F238E27FC236}">
                <a16:creationId xmlns:a16="http://schemas.microsoft.com/office/drawing/2014/main" id="{575985DD-EB9E-1831-502E-4036AB730696}"/>
              </a:ext>
            </a:extLst>
          </p:cNvPr>
          <p:cNvSpPr/>
          <p:nvPr/>
        </p:nvSpPr>
        <p:spPr>
          <a:xfrm>
            <a:off x="6084422" y="32383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Body)"/>
                <a:ea typeface="+mn-ea"/>
                <a:cs typeface="+mn-cs"/>
              </a:rPr>
              <a:t>2</a:t>
            </a:r>
          </a:p>
        </p:txBody>
      </p:sp>
      <p:sp>
        <p:nvSpPr>
          <p:cNvPr id="8" name="Oval 7">
            <a:extLst>
              <a:ext uri="{FF2B5EF4-FFF2-40B4-BE49-F238E27FC236}">
                <a16:creationId xmlns:a16="http://schemas.microsoft.com/office/drawing/2014/main" id="{866CBCC2-98FE-84B1-C327-66E0C683233C}"/>
              </a:ext>
            </a:extLst>
          </p:cNvPr>
          <p:cNvSpPr/>
          <p:nvPr/>
        </p:nvSpPr>
        <p:spPr>
          <a:xfrm>
            <a:off x="7512909" y="382397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Body)"/>
                <a:ea typeface="+mn-ea"/>
                <a:cs typeface="+mn-cs"/>
              </a:rPr>
              <a:t>3</a:t>
            </a:r>
          </a:p>
        </p:txBody>
      </p:sp>
      <p:sp>
        <p:nvSpPr>
          <p:cNvPr id="9" name="Oval 8">
            <a:extLst>
              <a:ext uri="{FF2B5EF4-FFF2-40B4-BE49-F238E27FC236}">
                <a16:creationId xmlns:a16="http://schemas.microsoft.com/office/drawing/2014/main" id="{0CA69CB0-22BE-6281-DC2B-E965E79ABBB9}"/>
              </a:ext>
            </a:extLst>
          </p:cNvPr>
          <p:cNvSpPr/>
          <p:nvPr/>
        </p:nvSpPr>
        <p:spPr>
          <a:xfrm>
            <a:off x="8735358" y="4263527"/>
            <a:ext cx="1411176" cy="517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9EF13384-81EC-AF81-3028-AE53BDEA2917}"/>
              </a:ext>
            </a:extLst>
          </p:cNvPr>
          <p:cNvCxnSpPr>
            <a:cxnSpLocks/>
            <a:stCxn id="8" idx="5"/>
          </p:cNvCxnSpPr>
          <p:nvPr/>
        </p:nvCxnSpPr>
        <p:spPr>
          <a:xfrm>
            <a:off x="7825105" y="4136167"/>
            <a:ext cx="910253" cy="3546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0A8B8F-9D28-FA07-7C48-9A9686003C1F}"/>
              </a:ext>
            </a:extLst>
          </p:cNvPr>
          <p:cNvCxnSpPr>
            <a:cxnSpLocks/>
            <a:stCxn id="8" idx="0"/>
          </p:cNvCxnSpPr>
          <p:nvPr/>
        </p:nvCxnSpPr>
        <p:spPr>
          <a:xfrm flipV="1">
            <a:off x="7695789" y="3338052"/>
            <a:ext cx="182880" cy="485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DFCC5E6-4364-BCDD-2179-D9381F9E29C7}"/>
              </a:ext>
            </a:extLst>
          </p:cNvPr>
          <p:cNvSpPr/>
          <p:nvPr/>
        </p:nvSpPr>
        <p:spPr>
          <a:xfrm>
            <a:off x="8837050" y="346916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Body)"/>
                <a:ea typeface="+mn-ea"/>
                <a:cs typeface="+mn-cs"/>
              </a:rPr>
              <a:t>4</a:t>
            </a:r>
          </a:p>
        </p:txBody>
      </p:sp>
      <p:sp>
        <p:nvSpPr>
          <p:cNvPr id="13" name="Oval 12">
            <a:extLst>
              <a:ext uri="{FF2B5EF4-FFF2-40B4-BE49-F238E27FC236}">
                <a16:creationId xmlns:a16="http://schemas.microsoft.com/office/drawing/2014/main" id="{9459DE2D-18C8-9C10-98CE-75FFD5A617C3}"/>
              </a:ext>
            </a:extLst>
          </p:cNvPr>
          <p:cNvSpPr/>
          <p:nvPr/>
        </p:nvSpPr>
        <p:spPr>
          <a:xfrm>
            <a:off x="5256772" y="629940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Body)"/>
                <a:ea typeface="+mn-ea"/>
                <a:cs typeface="+mn-cs"/>
              </a:rPr>
              <a:t>5</a:t>
            </a:r>
          </a:p>
        </p:txBody>
      </p:sp>
      <p:sp>
        <p:nvSpPr>
          <p:cNvPr id="14" name="Rectangle 13">
            <a:extLst>
              <a:ext uri="{FF2B5EF4-FFF2-40B4-BE49-F238E27FC236}">
                <a16:creationId xmlns:a16="http://schemas.microsoft.com/office/drawing/2014/main" id="{54452983-8BFF-B190-80B6-8BDFD84945B3}"/>
              </a:ext>
            </a:extLst>
          </p:cNvPr>
          <p:cNvSpPr/>
          <p:nvPr/>
        </p:nvSpPr>
        <p:spPr>
          <a:xfrm>
            <a:off x="8469043" y="1434014"/>
            <a:ext cx="2787267" cy="678418"/>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 valeur du paramètre ajusté apparaît ici</a:t>
            </a:r>
          </a:p>
        </p:txBody>
      </p:sp>
      <p:cxnSp>
        <p:nvCxnSpPr>
          <p:cNvPr id="15" name="Straight Arrow Connector 14">
            <a:extLst>
              <a:ext uri="{FF2B5EF4-FFF2-40B4-BE49-F238E27FC236}">
                <a16:creationId xmlns:a16="http://schemas.microsoft.com/office/drawing/2014/main" id="{6EAA9B56-65F7-5DCC-C1DE-A8342B85F0CD}"/>
              </a:ext>
            </a:extLst>
          </p:cNvPr>
          <p:cNvCxnSpPr>
            <a:cxnSpLocks/>
            <a:stCxn id="14" idx="1"/>
          </p:cNvCxnSpPr>
          <p:nvPr/>
        </p:nvCxnSpPr>
        <p:spPr>
          <a:xfrm flipH="1">
            <a:off x="7546554" y="1773223"/>
            <a:ext cx="922489" cy="339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B2E9885-F5DE-6408-564C-DD8CB2C6915B}"/>
              </a:ext>
            </a:extLst>
          </p:cNvPr>
          <p:cNvSpPr/>
          <p:nvPr/>
        </p:nvSpPr>
        <p:spPr>
          <a:xfrm>
            <a:off x="4358806" y="30632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Body)"/>
                <a:ea typeface="+mn-ea"/>
                <a:cs typeface="+mn-cs"/>
              </a:rPr>
              <a:t>1</a:t>
            </a:r>
          </a:p>
        </p:txBody>
      </p:sp>
    </p:spTree>
    <p:extLst>
      <p:ext uri="{BB962C8B-B14F-4D97-AF65-F5344CB8AC3E}">
        <p14:creationId xmlns:p14="http://schemas.microsoft.com/office/powerpoint/2010/main" val="142342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23F9-A61A-EA4D-6B88-FE236DA43755}"/>
              </a:ext>
            </a:extLst>
          </p:cNvPr>
          <p:cNvSpPr>
            <a:spLocks noGrp="1"/>
          </p:cNvSpPr>
          <p:nvPr>
            <p:ph type="title"/>
          </p:nvPr>
        </p:nvSpPr>
        <p:spPr/>
        <p:txBody>
          <a:bodyPr/>
          <a:lstStyle/>
          <a:p>
            <a:r>
              <a:rPr lang="en-US" sz="4400" dirty="0"/>
              <a:t>Méthode d'allocation des nouveaux </a:t>
            </a:r>
            <a:r>
              <a:rPr lang="en-US" dirty="0"/>
              <a:t>patients</a:t>
            </a:r>
            <a:r>
              <a:rPr lang="en-US" sz="4400" dirty="0"/>
              <a:t> ART </a:t>
            </a:r>
          </a:p>
        </p:txBody>
      </p:sp>
      <p:pic>
        <p:nvPicPr>
          <p:cNvPr id="5" name="Picture 4">
            <a:extLst>
              <a:ext uri="{FF2B5EF4-FFF2-40B4-BE49-F238E27FC236}">
                <a16:creationId xmlns:a16="http://schemas.microsoft.com/office/drawing/2014/main" id="{37391939-8222-D922-F0FC-19D5B0122D5D}"/>
              </a:ext>
            </a:extLst>
          </p:cNvPr>
          <p:cNvPicPr>
            <a:picLocks noChangeAspect="1"/>
          </p:cNvPicPr>
          <p:nvPr/>
        </p:nvPicPr>
        <p:blipFill>
          <a:blip r:embed="rId3"/>
          <a:stretch>
            <a:fillRect/>
          </a:stretch>
        </p:blipFill>
        <p:spPr>
          <a:xfrm>
            <a:off x="6239215" y="1255814"/>
            <a:ext cx="5816586" cy="3387437"/>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1F2EBE9-B3FA-FE16-75C4-306CDD4755A9}"/>
              </a:ext>
            </a:extLst>
          </p:cNvPr>
          <p:cNvSpPr txBox="1"/>
          <p:nvPr/>
        </p:nvSpPr>
        <p:spPr>
          <a:xfrm>
            <a:off x="7517081" y="6282047"/>
            <a:ext cx="4538720"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Glaubius </a:t>
            </a:r>
            <a:r>
              <a:rPr kumimoji="0" lang="en-US" sz="14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et al</a:t>
            </a:r>
            <a:r>
              <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0" lang="fr-FR"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J Int AIDS Soc. 2021 ; 24 (</a:t>
            </a:r>
            <a:r>
              <a:rPr kumimoji="0" lang="fr-FR" sz="14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Suppl </a:t>
            </a:r>
            <a:r>
              <a:rPr kumimoji="0" lang="fr-FR"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5):e25784. doi:10.1002/jia2.25784</a:t>
            </a:r>
            <a:endParaRPr kumimoji="0" 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7" name="Content Placeholder 2">
            <a:extLst>
              <a:ext uri="{FF2B5EF4-FFF2-40B4-BE49-F238E27FC236}">
                <a16:creationId xmlns:a16="http://schemas.microsoft.com/office/drawing/2014/main" id="{8954D520-2285-D782-4586-3886738CCE98}"/>
              </a:ext>
            </a:extLst>
          </p:cNvPr>
          <p:cNvSpPr txBox="1">
            <a:spLocks/>
          </p:cNvSpPr>
          <p:nvPr/>
        </p:nvSpPr>
        <p:spPr bwMode="auto">
          <a:xfrm>
            <a:off x="136199" y="1417638"/>
            <a:ext cx="6699539" cy="530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rPr>
              <a:t>Spectrum calcule le nombre de personnes qui doivent </a:t>
            </a:r>
            <a:br>
              <a:rPr kumimoji="0" lang="en-US" sz="1600" b="0" i="0" u="none" strike="noStrike" kern="1200" cap="none" spc="0" normalizeH="0" baseline="0" noProof="0" dirty="0">
                <a:ln>
                  <a:noFill/>
                </a:ln>
                <a:solidFill>
                  <a:prstClr val="black"/>
                </a:solidFill>
                <a:effectLst/>
                <a:uLnTx/>
                <a:uFillTx/>
                <a:latin typeface="Calibri"/>
                <a:ea typeface="+mn-ea"/>
              </a:rPr>
            </a:br>
            <a:r>
              <a:rPr kumimoji="0" lang="en-US" sz="1600" b="0" i="0" u="none" strike="noStrike" kern="1200" cap="none" spc="0" normalizeH="0" baseline="0" noProof="0" dirty="0">
                <a:ln>
                  <a:noFill/>
                </a:ln>
                <a:solidFill>
                  <a:prstClr val="black"/>
                </a:solidFill>
                <a:effectLst/>
                <a:uLnTx/>
                <a:uFillTx/>
                <a:latin typeface="Calibri"/>
                <a:ea typeface="+mn-ea"/>
              </a:rPr>
              <a:t>ART chaque année pour correspondre aux données du programme ART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rPr>
              <a:t>Quelle est la numération initiale des cellules CD4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rPr>
              <a:t>Options modélisées </a:t>
            </a:r>
            <a:r>
              <a:rPr kumimoji="0" lang="en-US" sz="1600" b="0" i="0" u="none" strike="noStrike" kern="1200" cap="none" spc="0" normalizeH="0" baseline="0" noProof="0" dirty="0">
                <a:ln>
                  <a:noFill/>
                </a:ln>
                <a:solidFill>
                  <a:prstClr val="black"/>
                </a:solidFill>
                <a:effectLst/>
                <a:uLnTx/>
                <a:uFillTx/>
                <a:latin typeface="Calibri"/>
                <a:ea typeface="+mn-ea"/>
              </a:rPr>
              <a:t>:</a:t>
            </a:r>
          </a:p>
          <a:p>
            <a:pPr marL="91440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rPr>
              <a:t>Proportionnellement au nombre de décès liés au </a:t>
            </a:r>
            <a:br>
              <a:rPr kumimoji="0" lang="en-US" sz="1600" b="0" i="0" u="none" strike="noStrike" kern="1200" cap="none" spc="0" normalizeH="0" baseline="0" noProof="0" dirty="0">
                <a:ln>
                  <a:noFill/>
                </a:ln>
                <a:solidFill>
                  <a:prstClr val="black"/>
                </a:solidFill>
                <a:effectLst/>
                <a:uLnTx/>
                <a:uFillTx/>
                <a:latin typeface="Calibri"/>
                <a:ea typeface="+mn-ea"/>
              </a:rPr>
            </a:br>
            <a:r>
              <a:rPr kumimoji="0" lang="en-US" sz="1600" b="1" i="0" u="none" strike="noStrike" kern="1200" cap="none" spc="0" normalizeH="0" baseline="0" noProof="0" dirty="0">
                <a:ln>
                  <a:noFill/>
                </a:ln>
                <a:solidFill>
                  <a:prstClr val="black"/>
                </a:solidFill>
                <a:effectLst/>
                <a:uLnTx/>
                <a:uFillTx/>
                <a:latin typeface="Calibri"/>
                <a:ea typeface="+mn-ea"/>
              </a:rPr>
              <a:t>de décès </a:t>
            </a:r>
            <a:r>
              <a:rPr kumimoji="0" lang="en-US" sz="1600" b="0" i="0" u="none" strike="noStrike" kern="1200" cap="none" spc="0" normalizeH="0" baseline="0" noProof="0" dirty="0">
                <a:ln>
                  <a:noFill/>
                </a:ln>
                <a:solidFill>
                  <a:prstClr val="black"/>
                </a:solidFill>
                <a:effectLst/>
                <a:uLnTx/>
                <a:uFillTx/>
                <a:latin typeface="Calibri"/>
                <a:ea typeface="+mn-ea"/>
              </a:rPr>
              <a:t>liés au VIH dans chaque catégorie de CD4</a:t>
            </a:r>
          </a:p>
          <a:p>
            <a:pPr marL="91440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rPr>
              <a:t>Proportionnellement au nombre de </a:t>
            </a:r>
            <a:r>
              <a:rPr kumimoji="0" lang="en-US" sz="1600" b="1" i="0" u="none" strike="noStrike" kern="1200" cap="none" spc="0" normalizeH="0" baseline="0" noProof="0" dirty="0">
                <a:ln>
                  <a:noFill/>
                </a:ln>
                <a:solidFill>
                  <a:prstClr val="black"/>
                </a:solidFill>
                <a:effectLst/>
                <a:uLnTx/>
                <a:uFillTx/>
                <a:latin typeface="Calibri"/>
                <a:ea typeface="+mn-ea"/>
              </a:rPr>
              <a:t>PVVIH </a:t>
            </a:r>
            <a:r>
              <a:rPr kumimoji="0" lang="en-US" sz="1600" b="0" i="0" u="none" strike="noStrike" kern="1200" cap="none" spc="0" normalizeH="0" baseline="0" noProof="0" dirty="0">
                <a:ln>
                  <a:noFill/>
                </a:ln>
                <a:solidFill>
                  <a:prstClr val="black"/>
                </a:solidFill>
                <a:effectLst/>
                <a:uLnTx/>
                <a:uFillTx/>
                <a:latin typeface="Calibri"/>
                <a:ea typeface="+mn-ea"/>
              </a:rPr>
              <a:t>dans chaque catégorie de CD4 éligibles à l'ART </a:t>
            </a:r>
            <a:br>
              <a:rPr kumimoji="0" lang="en-US" sz="1600" b="0" i="0" u="none" strike="noStrike" kern="1200" cap="none" spc="0" normalizeH="0" baseline="0" noProof="0" dirty="0">
                <a:ln>
                  <a:noFill/>
                </a:ln>
                <a:solidFill>
                  <a:prstClr val="black"/>
                </a:solidFill>
                <a:effectLst/>
                <a:uLnTx/>
                <a:uFillTx/>
                <a:latin typeface="Calibri"/>
                <a:ea typeface="+mn-ea"/>
              </a:rPr>
            </a:br>
            <a:r>
              <a:rPr kumimoji="0" lang="en-US" sz="1600" b="0" i="0" u="none" strike="noStrike" kern="1200" cap="none" spc="0" normalizeH="0" baseline="0" noProof="0" dirty="0">
                <a:ln>
                  <a:noFill/>
                </a:ln>
                <a:solidFill>
                  <a:prstClr val="black"/>
                </a:solidFill>
                <a:effectLst/>
                <a:uLnTx/>
                <a:uFillTx/>
                <a:latin typeface="Calibri"/>
                <a:ea typeface="+mn-ea"/>
              </a:rPr>
              <a:t>catégorie de CD4 éligibles au traitement antirétroviral</a:t>
            </a: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91440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1" i="0" u="none" strike="noStrike" kern="1200" cap="none" spc="0" normalizeH="0" baseline="0" noProof="0" dirty="0">
                <a:ln>
                  <a:noFill/>
                </a:ln>
                <a:solidFill>
                  <a:srgbClr val="F15B40"/>
                </a:solidFill>
                <a:effectLst/>
                <a:uLnTx/>
                <a:uFillTx/>
                <a:latin typeface="Calibri"/>
                <a:ea typeface="+mn-ea"/>
              </a:rPr>
              <a:t>Défaut </a:t>
            </a:r>
            <a:r>
              <a:rPr kumimoji="0" lang="en-US" sz="1600" b="0" i="0" u="none" strike="noStrike" kern="1200" cap="none" spc="0" normalizeH="0" baseline="0" noProof="0" dirty="0">
                <a:ln>
                  <a:noFill/>
                </a:ln>
                <a:solidFill>
                  <a:srgbClr val="F15B40"/>
                </a:solidFill>
                <a:effectLst/>
                <a:uLnTx/>
                <a:uFillTx/>
                <a:latin typeface="Calibri"/>
                <a:ea typeface="+mn-ea"/>
              </a:rPr>
              <a:t>: </a:t>
            </a:r>
            <a:r>
              <a:rPr kumimoji="0" lang="en-US" sz="1600" b="1" i="0" u="none" strike="noStrike" kern="1200" cap="none" spc="0" normalizeH="0" baseline="0" noProof="0" dirty="0">
                <a:ln>
                  <a:noFill/>
                </a:ln>
                <a:solidFill>
                  <a:prstClr val="black"/>
                </a:solidFill>
                <a:effectLst/>
                <a:uLnTx/>
                <a:uFillTx/>
                <a:latin typeface="Calibri"/>
                <a:ea typeface="+mn-ea"/>
              </a:rPr>
              <a:t>Mélange 20:80 </a:t>
            </a:r>
            <a:r>
              <a:rPr kumimoji="0" lang="en-US" sz="1600" b="0" i="0" u="none" strike="noStrike" kern="1200" cap="none" spc="0" normalizeH="0" baseline="0" noProof="0" dirty="0">
                <a:ln>
                  <a:noFill/>
                </a:ln>
                <a:solidFill>
                  <a:prstClr val="black"/>
                </a:solidFill>
                <a:effectLst/>
                <a:uLnTx/>
                <a:uFillTx/>
                <a:latin typeface="Calibri"/>
                <a:ea typeface="+mn-ea"/>
              </a:rPr>
              <a:t>de (1) et (2)</a:t>
            </a:r>
            <a:endParaRPr kumimoji="0" lang="en-US" sz="1600" b="0" i="0" u="none" strike="noStrike" kern="1200" cap="none" spc="0" normalizeH="0" baseline="30000" noProof="0" dirty="0">
              <a:ln>
                <a:noFill/>
              </a:ln>
              <a:solidFill>
                <a:prstClr val="white">
                  <a:lumMod val="50000"/>
                </a:prstClr>
              </a:solidFill>
              <a:effectLst/>
              <a:uLnTx/>
              <a:uFillTx/>
              <a:latin typeface="Calibri"/>
              <a:ea typeface="+mn-ea"/>
            </a:endParaRPr>
          </a:p>
          <a:p>
            <a:pPr marL="91440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a:ea typeface="+mn-ea"/>
              </a:rPr>
              <a:t>Les cellules CD4 les plus basses en premier.</a:t>
            </a:r>
            <a:br>
              <a:rPr kumimoji="0" lang="en-US" sz="1600" b="0" i="0" u="none" strike="noStrike" kern="1200" cap="none" spc="0" normalizeH="0" baseline="0" noProof="0" dirty="0">
                <a:ln>
                  <a:noFill/>
                </a:ln>
                <a:solidFill>
                  <a:prstClr val="black"/>
                </a:solidFill>
                <a:effectLst/>
                <a:uLnTx/>
                <a:uFillTx/>
                <a:latin typeface="Calibri"/>
                <a:ea typeface="+mn-ea"/>
              </a:rPr>
            </a:br>
            <a:endParaRPr kumimoji="0" lang="en-US" sz="1600" b="0" i="0" u="none" strike="noStrike" kern="1200" cap="none" spc="0" normalizeH="0" baseline="0" noProof="0" dirty="0">
              <a:ln>
                <a:noFill/>
              </a:ln>
              <a:solidFill>
                <a:prstClr val="black"/>
              </a:solidFill>
              <a:effectLst/>
              <a:uLnTx/>
              <a:uFillTx/>
              <a:latin typeface="Calibri"/>
              <a:ea typeface="+mn-ea"/>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a:ea typeface="+mn-ea"/>
              </a:rPr>
              <a:t>Le fait d'accorder plus d'importance à la mortalité ou d'allouer en priorité les PVVIH dont le nombre de cellules CD4 est plus faible réduit le nombre estimé de décès liés au VIH parmi les PVVIH sous TARV, augmente l'âge (estimé) des PVVIH sous TARV, peut réduire le nombre estimé de PVVIH enceintes et ainsi augmenter la couverture de la PTME. </a:t>
            </a:r>
          </a:p>
        </p:txBody>
      </p:sp>
    </p:spTree>
    <p:extLst>
      <p:ext uri="{BB962C8B-B14F-4D97-AF65-F5344CB8AC3E}">
        <p14:creationId xmlns:p14="http://schemas.microsoft.com/office/powerpoint/2010/main" val="1061897356"/>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ZOHRABYAN, Lev</DisplayName>
        <AccountId>233</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6F7467-662D-461B-9030-CF93BAC5E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CEE62F-8AF5-4565-9DF1-763B763B4B99}">
  <ds:schemaRefs>
    <ds:schemaRef ds:uri="http://schemas.microsoft.com/sharepoint/v3/contenttype/forms"/>
  </ds:schemaRefs>
</ds:datastoreItem>
</file>

<file path=customXml/itemProps3.xml><?xml version="1.0" encoding="utf-8"?>
<ds:datastoreItem xmlns:ds="http://schemas.openxmlformats.org/officeDocument/2006/customXml" ds:itemID="{9FD83E9A-A02A-4701-9475-20A453AAB260}">
  <ds:schemaRefs>
    <ds:schemaRef ds:uri="http://purl.org/dc/elements/1.1/"/>
    <ds:schemaRef ds:uri="http://schemas.microsoft.com/office/2006/metadata/properties"/>
    <ds:schemaRef ds:uri="288ef829-98c5-46d1-83dc-c2ef7c814da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ddeef39-65d3-4660-94f2-f063f949c57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17</TotalTime>
  <Words>1210</Words>
  <Application>Microsoft Office PowerPoint</Application>
  <PresentationFormat>Widescreen</PresentationFormat>
  <Paragraphs>81</Paragraphs>
  <Slides>9</Slides>
  <Notes>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9</vt:i4>
      </vt:variant>
    </vt:vector>
  </HeadingPairs>
  <TitlesOfParts>
    <vt:vector size="19" baseType="lpstr">
      <vt:lpstr>Arial</vt:lpstr>
      <vt:lpstr>Calibri</vt:lpstr>
      <vt:lpstr>Calibri (Body)</vt:lpstr>
      <vt:lpstr>Custom Design</vt:lpstr>
      <vt:lpstr>1_Custom Design</vt:lpstr>
      <vt:lpstr>2_Custom Design</vt:lpstr>
      <vt:lpstr>3_Custom Design</vt:lpstr>
      <vt:lpstr>4_Custom Design</vt:lpstr>
      <vt:lpstr>5_Custom Design</vt:lpstr>
      <vt:lpstr>6_Custom Design</vt:lpstr>
      <vt:lpstr>PowerPoint Presentation</vt:lpstr>
      <vt:lpstr>Options avancées</vt:lpstr>
      <vt:lpstr>Mortalité des adultes sous traitement antirétroviral</vt:lpstr>
      <vt:lpstr>Mortalité des adultes sous traitement antirétroviral : Asie</vt:lpstr>
      <vt:lpstr>Mortalité des adultes sous traitement antirétroviral : Pays à revenu élevé</vt:lpstr>
      <vt:lpstr>Réduction de la transmission du VIH grâce au traitement antirétroviral (EPP)</vt:lpstr>
      <vt:lpstr>Comment mettre à jour l'effet ART sur la transmission</vt:lpstr>
      <vt:lpstr>La fertilité liée au VIH la fertilité</vt:lpstr>
      <vt:lpstr>Méthode d'allocation des nouveaux patients 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docId:87017A813AE9DDDC4B3B6183A94FE8C9</cp:keywords>
  <cp:lastModifiedBy>RWODZI, Desire Tarwireyi</cp:lastModifiedBy>
  <cp:revision>179</cp:revision>
  <dcterms:created xsi:type="dcterms:W3CDTF">2020-10-27T09:55:01Z</dcterms:created>
  <dcterms:modified xsi:type="dcterms:W3CDTF">2023-11-10T10:19:20Z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