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3"/>
    <p:sldMasterId id="2147483793" r:id="rId4"/>
    <p:sldMasterId id="2147483826" r:id="rId5"/>
    <p:sldMasterId id="2147483828" r:id="rId6"/>
  </p:sldMasterIdLst>
  <p:notesMasterIdLst>
    <p:notesMasterId r:id="rId16"/>
  </p:notesMasterIdLst>
  <p:sldIdLst>
    <p:sldId id="489" r:id="rId7"/>
    <p:sldId id="492" r:id="rId8"/>
    <p:sldId id="493" r:id="rId9"/>
    <p:sldId id="498" r:id="rId10"/>
    <p:sldId id="499" r:id="rId11"/>
    <p:sldId id="508" r:id="rId12"/>
    <p:sldId id="511" r:id="rId13"/>
    <p:sldId id="500" r:id="rId14"/>
    <p:sldId id="507" r:id="rId1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orient="horz" pos="4075">
          <p15:clr>
            <a:srgbClr val="A4A3A4"/>
          </p15:clr>
        </p15:guide>
        <p15:guide id="4" pos="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3CDF6"/>
    <a:srgbClr val="70C8BE"/>
    <a:srgbClr val="89C443"/>
    <a:srgbClr val="02AEF0"/>
    <a:srgbClr val="0092D2"/>
    <a:srgbClr val="0092CF"/>
    <a:srgbClr val="E27222"/>
    <a:srgbClr val="6FB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86" autoAdjust="0"/>
  </p:normalViewPr>
  <p:slideViewPr>
    <p:cSldViewPr snapToGrid="0" snapToObjects="1" showGuides="1">
      <p:cViewPr varScale="1">
        <p:scale>
          <a:sx n="54" d="100"/>
          <a:sy n="54" d="100"/>
        </p:scale>
        <p:origin x="1056" y="56"/>
      </p:cViewPr>
      <p:guideLst>
        <p:guide orient="horz" pos="2161"/>
        <p:guide orient="horz" pos="4075"/>
        <p:guide pos="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5" Type="http://schemas.openxmlformats.org/officeDocument/2006/relationships/slideMaster" Target="slideMasters/slideMaster3.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ROMP, Eline Louise" userId="a44abeb2-aa4e-4d35-a6f5-0d25c352ba16" providerId="ADAL" clId="{70D5A38A-A120-46ED-BF7D-2DCF6A738AA4}"/>
    <pc:docChg chg="modSld">
      <pc:chgData name="KORENROMP, Eline Louise" userId="a44abeb2-aa4e-4d35-a6f5-0d25c352ba16" providerId="ADAL" clId="{70D5A38A-A120-46ED-BF7D-2DCF6A738AA4}" dt="2023-05-12T14:56:23.492" v="0" actId="20577"/>
      <pc:docMkLst>
        <pc:docMk/>
      </pc:docMkLst>
      <pc:sldChg chg="modSp mod">
        <pc:chgData name="KORENROMP, Eline Louise" userId="a44abeb2-aa4e-4d35-a6f5-0d25c352ba16" providerId="ADAL" clId="{70D5A38A-A120-46ED-BF7D-2DCF6A738AA4}" dt="2023-05-12T14:56:23.492" v="0" actId="20577"/>
        <pc:sldMkLst>
          <pc:docMk/>
          <pc:sldMk cId="865167769" sldId="508"/>
        </pc:sldMkLst>
        <pc:spChg chg="mod">
          <ac:chgData name="KORENROMP, Eline Louise" userId="a44abeb2-aa4e-4d35-a6f5-0d25c352ba16" providerId="ADAL" clId="{70D5A38A-A120-46ED-BF7D-2DCF6A738AA4}" dt="2023-05-12T14:56:23.492" v="0" actId="20577"/>
          <ac:spMkLst>
            <pc:docMk/>
            <pc:sldMk cId="865167769" sldId="508"/>
            <ac:spMk id="3" creationId="{3B0EBB70-8DF8-4CFF-E063-D0DCF5EC15E7}"/>
          </ac:spMkLst>
        </pc:spChg>
      </pc:sldChg>
    </pc:docChg>
  </pc:docChgLst>
  <pc:docChgLst>
    <pc:chgData name="FRESCURA, Luisa" userId="S::frescural@unaids.org::e95ea8f8-6362-4a5d-b45d-96fe641185ff" providerId="AD" clId="Web-{C8CB26A1-54DB-04DA-BBCE-00978FE837D7}"/>
    <pc:docChg chg="modSld">
      <pc:chgData name="FRESCURA, Luisa" userId="S::frescural@unaids.org::e95ea8f8-6362-4a5d-b45d-96fe641185ff" providerId="AD" clId="Web-{C8CB26A1-54DB-04DA-BBCE-00978FE837D7}" dt="2023-02-13T15:55:07.782" v="0" actId="1076"/>
      <pc:docMkLst>
        <pc:docMk/>
      </pc:docMkLst>
      <pc:sldChg chg="modSp">
        <pc:chgData name="FRESCURA, Luisa" userId="S::frescural@unaids.org::e95ea8f8-6362-4a5d-b45d-96fe641185ff" providerId="AD" clId="Web-{C8CB26A1-54DB-04DA-BBCE-00978FE837D7}" dt="2023-02-13T15:55:07.782" v="0" actId="1076"/>
        <pc:sldMkLst>
          <pc:docMk/>
          <pc:sldMk cId="3767042115" sldId="489"/>
        </pc:sldMkLst>
        <pc:spChg chg="mod">
          <ac:chgData name="FRESCURA, Luisa" userId="S::frescural@unaids.org::e95ea8f8-6362-4a5d-b45d-96fe641185ff" providerId="AD" clId="Web-{C8CB26A1-54DB-04DA-BBCE-00978FE837D7}" dt="2023-02-13T15:55:07.782" v="0" actId="1076"/>
          <ac:spMkLst>
            <pc:docMk/>
            <pc:sldMk cId="3767042115" sldId="489"/>
            <ac:spMk id="6150" creationId="{8738A2A9-4E6E-4F02-60ED-35B7DE648922}"/>
          </ac:spMkLst>
        </pc:spChg>
      </pc:sldChg>
    </pc:docChg>
  </pc:docChgLst>
  <pc:docChgLst>
    <pc:chgData name="KORENROMP, Eline Louise" userId="a44abeb2-aa4e-4d35-a6f5-0d25c352ba16" providerId="ADAL" clId="{F019FCF8-642C-44F2-A028-CEBE72E32EFC}"/>
    <pc:docChg chg="modSld">
      <pc:chgData name="KORENROMP, Eline Louise" userId="a44abeb2-aa4e-4d35-a6f5-0d25c352ba16" providerId="ADAL" clId="{F019FCF8-642C-44F2-A028-CEBE72E32EFC}" dt="2023-02-13T14:35:36.131" v="1" actId="6549"/>
      <pc:docMkLst>
        <pc:docMk/>
      </pc:docMkLst>
      <pc:sldChg chg="modSp mod">
        <pc:chgData name="KORENROMP, Eline Louise" userId="a44abeb2-aa4e-4d35-a6f5-0d25c352ba16" providerId="ADAL" clId="{F019FCF8-642C-44F2-A028-CEBE72E32EFC}" dt="2023-02-13T14:33:04.610" v="0" actId="6549"/>
        <pc:sldMkLst>
          <pc:docMk/>
          <pc:sldMk cId="3767042115" sldId="489"/>
        </pc:sldMkLst>
        <pc:spChg chg="mod">
          <ac:chgData name="KORENROMP, Eline Louise" userId="a44abeb2-aa4e-4d35-a6f5-0d25c352ba16" providerId="ADAL" clId="{F019FCF8-642C-44F2-A028-CEBE72E32EFC}" dt="2023-02-13T14:33:04.610" v="0" actId="6549"/>
          <ac:spMkLst>
            <pc:docMk/>
            <pc:sldMk cId="3767042115" sldId="489"/>
            <ac:spMk id="6150" creationId="{8738A2A9-4E6E-4F02-60ED-35B7DE648922}"/>
          </ac:spMkLst>
        </pc:spChg>
      </pc:sldChg>
      <pc:sldChg chg="modNotesTx">
        <pc:chgData name="KORENROMP, Eline Louise" userId="a44abeb2-aa4e-4d35-a6f5-0d25c352ba16" providerId="ADAL" clId="{F019FCF8-642C-44F2-A028-CEBE72E32EFC}" dt="2023-02-13T14:35:36.131" v="1" actId="6549"/>
        <pc:sldMkLst>
          <pc:docMk/>
          <pc:sldMk cId="1061897356" sldId="507"/>
        </pc:sldMkLst>
      </pc:sldChg>
    </pc:docChg>
  </pc:docChgLst>
  <pc:docChgLst>
    <pc:chgData name="FRESCURA, Luisa" userId="S::frescural@unaids.org::e95ea8f8-6362-4a5d-b45d-96fe641185ff" providerId="AD" clId="Web-{F422257C-7FF1-523A-9EB5-96273B843F9B}"/>
    <pc:docChg chg="modSld">
      <pc:chgData name="FRESCURA, Luisa" userId="S::frescural@unaids.org::e95ea8f8-6362-4a5d-b45d-96fe641185ff" providerId="AD" clId="Web-{F422257C-7FF1-523A-9EB5-96273B843F9B}" dt="2023-02-13T16:00:34.773" v="1" actId="1076"/>
      <pc:docMkLst>
        <pc:docMk/>
      </pc:docMkLst>
      <pc:sldChg chg="modSp">
        <pc:chgData name="FRESCURA, Luisa" userId="S::frescural@unaids.org::e95ea8f8-6362-4a5d-b45d-96fe641185ff" providerId="AD" clId="Web-{F422257C-7FF1-523A-9EB5-96273B843F9B}" dt="2023-02-13T16:00:34.773" v="1" actId="1076"/>
        <pc:sldMkLst>
          <pc:docMk/>
          <pc:sldMk cId="3767042115" sldId="489"/>
        </pc:sldMkLst>
        <pc:spChg chg="mod">
          <ac:chgData name="FRESCURA, Luisa" userId="S::frescural@unaids.org::e95ea8f8-6362-4a5d-b45d-96fe641185ff" providerId="AD" clId="Web-{F422257C-7FF1-523A-9EB5-96273B843F9B}" dt="2023-02-13T16:00:34.773" v="1" actId="1076"/>
          <ac:spMkLst>
            <pc:docMk/>
            <pc:sldMk cId="3767042115" sldId="489"/>
            <ac:spMk id="6150" creationId="{8738A2A9-4E6E-4F02-60ED-35B7DE648922}"/>
          </ac:spMkLst>
        </pc:spChg>
      </pc:sldChg>
    </pc:docChg>
  </pc:docChgLst>
  <pc:docChgLst>
    <pc:chgData name="FRESCURA, Luisa" userId="S::frescural@unaids.org::e95ea8f8-6362-4a5d-b45d-96fe641185ff" providerId="AD" clId="Web-{9A1F00A0-D459-CAA0-3818-168F40F5EC21}"/>
    <pc:docChg chg="modSld">
      <pc:chgData name="FRESCURA, Luisa" userId="S::frescural@unaids.org::e95ea8f8-6362-4a5d-b45d-96fe641185ff" providerId="AD" clId="Web-{9A1F00A0-D459-CAA0-3818-168F40F5EC21}" dt="2023-02-13T15:48:46.378" v="4" actId="20577"/>
      <pc:docMkLst>
        <pc:docMk/>
      </pc:docMkLst>
      <pc:sldChg chg="modSp">
        <pc:chgData name="FRESCURA, Luisa" userId="S::frescural@unaids.org::e95ea8f8-6362-4a5d-b45d-96fe641185ff" providerId="AD" clId="Web-{9A1F00A0-D459-CAA0-3818-168F40F5EC21}" dt="2023-02-13T15:48:46.378" v="4" actId="20577"/>
        <pc:sldMkLst>
          <pc:docMk/>
          <pc:sldMk cId="3767042115" sldId="489"/>
        </pc:sldMkLst>
        <pc:spChg chg="mod">
          <ac:chgData name="FRESCURA, Luisa" userId="S::frescural@unaids.org::e95ea8f8-6362-4a5d-b45d-96fe641185ff" providerId="AD" clId="Web-{9A1F00A0-D459-CAA0-3818-168F40F5EC21}" dt="2023-02-13T15:48:46.378" v="4" actId="20577"/>
          <ac:spMkLst>
            <pc:docMk/>
            <pc:sldMk cId="3767042115" sldId="489"/>
            <ac:spMk id="6149" creationId="{5AC8760F-9D28-D4E0-49DA-53AA1EECE2B2}"/>
          </ac:spMkLst>
        </pc:spChg>
        <pc:spChg chg="mod">
          <ac:chgData name="FRESCURA, Luisa" userId="S::frescural@unaids.org::e95ea8f8-6362-4a5d-b45d-96fe641185ff" providerId="AD" clId="Web-{9A1F00A0-D459-CAA0-3818-168F40F5EC21}" dt="2023-02-13T15:48:35.393" v="1" actId="20577"/>
          <ac:spMkLst>
            <pc:docMk/>
            <pc:sldMk cId="3767042115" sldId="489"/>
            <ac:spMk id="6150" creationId="{8738A2A9-4E6E-4F02-60ED-35B7DE6489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48DD2-8BE9-4FCE-AD42-58EE198D6C87}"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20617-EDB4-4A2C-8E78-C191A3D3B818}" type="slidenum">
              <a:rPr lang="en-US" smtClean="0"/>
              <a:t>‹#›</a:t>
            </a:fld>
            <a:endParaRPr lang="en-US"/>
          </a:p>
        </p:txBody>
      </p:sp>
    </p:spTree>
    <p:extLst>
      <p:ext uri="{BB962C8B-B14F-4D97-AF65-F5344CB8AC3E}">
        <p14:creationId xmlns:p14="http://schemas.microsoft.com/office/powerpoint/2010/main" val="376986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speakers (Rob Glaubius, 2023-01-19): consider skipping the next two slides if no countries in your workshop use the “Asia” or “Developed countries” pattern in this form. If you do skip these, please make the general note (touched on in the next slide) that the changes in these two regions that are driven by comparison of Spectrum estimates to vital registration data on deaths to people on ART from any cause; there is a new validation form to help make this comparison. That comparison may be grounds for adjusting mortality rates in this form, especially the mortality multiplier.</a:t>
            </a:r>
          </a:p>
          <a:p>
            <a:endParaRPr lang="en-US" dirty="0"/>
          </a:p>
        </p:txBody>
      </p:sp>
      <p:sp>
        <p:nvSpPr>
          <p:cNvPr id="4" name="Slide Number Placeholder 3"/>
          <p:cNvSpPr>
            <a:spLocks noGrp="1"/>
          </p:cNvSpPr>
          <p:nvPr>
            <p:ph type="sldNum" sz="quarter" idx="5"/>
          </p:nvPr>
        </p:nvSpPr>
        <p:spPr/>
        <p:txBody>
          <a:bodyPr/>
          <a:lstStyle/>
          <a:p>
            <a:fld id="{92120617-EDB4-4A2C-8E78-C191A3D3B818}" type="slidenum">
              <a:rPr lang="en-US" smtClean="0"/>
              <a:t>3</a:t>
            </a:fld>
            <a:endParaRPr lang="en-US"/>
          </a:p>
        </p:txBody>
      </p:sp>
    </p:spTree>
    <p:extLst>
      <p:ext uri="{BB962C8B-B14F-4D97-AF65-F5344CB8AC3E}">
        <p14:creationId xmlns:p14="http://schemas.microsoft.com/office/powerpoint/2010/main" val="372132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20617-EDB4-4A2C-8E78-C191A3D3B818}" type="slidenum">
              <a:rPr lang="en-US" smtClean="0"/>
              <a:t>8</a:t>
            </a:fld>
            <a:endParaRPr lang="en-US"/>
          </a:p>
        </p:txBody>
      </p:sp>
    </p:spTree>
    <p:extLst>
      <p:ext uri="{BB962C8B-B14F-4D97-AF65-F5344CB8AC3E}">
        <p14:creationId xmlns:p14="http://schemas.microsoft.com/office/powerpoint/2010/main" val="110963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eligible" language may seem outmoded in the current treat-all era, but it is important for Spectrum's ART allocation mechanism because it applies historic CD4 thresholds when calculating ART uptake in past years</a:t>
            </a:r>
          </a:p>
        </p:txBody>
      </p:sp>
      <p:sp>
        <p:nvSpPr>
          <p:cNvPr id="4" name="Slide Number Placeholder 3"/>
          <p:cNvSpPr>
            <a:spLocks noGrp="1"/>
          </p:cNvSpPr>
          <p:nvPr>
            <p:ph type="sldNum" sz="quarter" idx="5"/>
          </p:nvPr>
        </p:nvSpPr>
        <p:spPr/>
        <p:txBody>
          <a:bodyPr/>
          <a:lstStyle/>
          <a:p>
            <a:fld id="{92120617-EDB4-4A2C-8E78-C191A3D3B818}" type="slidenum">
              <a:rPr lang="en-US" smtClean="0"/>
              <a:t>9</a:t>
            </a:fld>
            <a:endParaRPr lang="en-US"/>
          </a:p>
        </p:txBody>
      </p:sp>
    </p:spTree>
    <p:extLst>
      <p:ext uri="{BB962C8B-B14F-4D97-AF65-F5344CB8AC3E}">
        <p14:creationId xmlns:p14="http://schemas.microsoft.com/office/powerpoint/2010/main" val="221941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1844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89264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426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5143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000A48-B11F-D2D0-C41F-79083D4F1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9C0BB814-E95D-B987-483A-5D2B3E46B299}"/>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425B18D-7536-03BC-A6A7-38CFE82B91EB}"/>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04595CB1-17EC-4B57-9AEB-39E2D0C9A9CE}" type="datetimeFigureOut">
              <a:rPr lang="en-US"/>
              <a:pPr>
                <a:defRPr/>
              </a:pPr>
              <a:t>5/12/2023</a:t>
            </a:fld>
            <a:endParaRPr lang="en-US"/>
          </a:p>
        </p:txBody>
      </p:sp>
      <p:sp>
        <p:nvSpPr>
          <p:cNvPr id="5" name="Footer Placeholder 4">
            <a:extLst>
              <a:ext uri="{FF2B5EF4-FFF2-40B4-BE49-F238E27FC236}">
                <a16:creationId xmlns:a16="http://schemas.microsoft.com/office/drawing/2014/main" id="{AF6E1E6D-A47D-9616-5F12-36CE047E17D5}"/>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83C01F93-5450-E8D2-0374-037CAFC8565B}"/>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1F1C314-A97A-4E1C-AC20-70EBAAB75D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87" r:id="rId1"/>
  </p:sldLayoutIdLst>
  <p:txStyles>
    <p:titleStyle>
      <a:lvl1pPr algn="l" rtl="0" eaLnBrk="0" fontAlgn="base" hangingPunct="0">
        <a:spcBef>
          <a:spcPct val="0"/>
        </a:spcBef>
        <a:spcAft>
          <a:spcPct val="0"/>
        </a:spcAft>
        <a:defRPr sz="4400" b="1"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CC27C-D1B2-EB15-4ED4-97FC813530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2">
            <a:extLst>
              <a:ext uri="{FF2B5EF4-FFF2-40B4-BE49-F238E27FC236}">
                <a16:creationId xmlns:a16="http://schemas.microsoft.com/office/drawing/2014/main" id="{1FFF3D5F-4B83-4310-82EC-068B8059ECE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881" r:id="rId1"/>
  </p:sldLayoutIdLst>
  <p:txStyles>
    <p:titleStyle>
      <a:lvl1pPr algn="l" rtl="0" eaLnBrk="0" fontAlgn="base" hangingPunct="0">
        <a:spcBef>
          <a:spcPct val="0"/>
        </a:spcBef>
        <a:spcAft>
          <a:spcPct val="0"/>
        </a:spcAft>
        <a:defRPr sz="4400" b="1"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421AF6-CEC7-1EB0-563F-AB3B1037D490}"/>
              </a:ext>
            </a:extLst>
          </p:cNvPr>
          <p:cNvSpPr/>
          <p:nvPr userDrawn="1"/>
        </p:nvSpPr>
        <p:spPr>
          <a:xfrm>
            <a:off x="-1" y="0"/>
            <a:ext cx="963101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H" dirty="0"/>
              <a:t>                              </a:t>
            </a:r>
            <a:endParaRPr lang="en-US" dirty="0"/>
          </a:p>
        </p:txBody>
      </p:sp>
    </p:spTree>
  </p:cSld>
  <p:clrMap bg1="lt1" tx1="dk1" bg2="lt2" tx2="dk2" accent1="accent1" accent2="accent2" accent3="accent3" accent4="accent4" accent5="accent5" accent6="accent6" hlink="hlink" folHlink="folHlink"/>
  <p:sldLayoutIdLst>
    <p:sldLayoutId id="214748388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BCD4D7-2F03-42C8-C8EC-C76717F17F4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8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1A8ED45-CF1F-4761-1257-908B2280C255}"/>
              </a:ext>
            </a:extLst>
          </p:cNvPr>
          <p:cNvSpPr txBox="1">
            <a:spLocks/>
          </p:cNvSpPr>
          <p:nvPr/>
        </p:nvSpPr>
        <p:spPr bwMode="auto">
          <a:xfrm>
            <a:off x="565149" y="1628775"/>
            <a:ext cx="838290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3600" b="1" dirty="0">
                <a:solidFill>
                  <a:schemeClr val="bg1"/>
                </a:solidFill>
                <a:cs typeface="Arial" panose="020B0604020202020204" pitchFamily="34" charset="0"/>
              </a:rPr>
              <a:t>Advanced Options in Spectrum</a:t>
            </a:r>
          </a:p>
        </p:txBody>
      </p:sp>
      <p:sp>
        <p:nvSpPr>
          <p:cNvPr id="6149" name="Text Placeholder 6">
            <a:extLst>
              <a:ext uri="{FF2B5EF4-FFF2-40B4-BE49-F238E27FC236}">
                <a16:creationId xmlns:a16="http://schemas.microsoft.com/office/drawing/2014/main" id="{5AC8760F-9D28-D4E0-49DA-53AA1EECE2B2}"/>
              </a:ext>
            </a:extLst>
          </p:cNvPr>
          <p:cNvSpPr txBox="1">
            <a:spLocks/>
          </p:cNvSpPr>
          <p:nvPr/>
        </p:nvSpPr>
        <p:spPr bwMode="auto">
          <a:xfrm>
            <a:off x="571500" y="4468732"/>
            <a:ext cx="30162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20000"/>
              </a:spcBef>
            </a:pPr>
            <a:r>
              <a:rPr lang="en-US" sz="1600" b="1" dirty="0">
                <a:solidFill>
                  <a:schemeClr val="bg1"/>
                </a:solidFill>
                <a:latin typeface="Arial"/>
                <a:ea typeface="ＭＳ Ｐゴシック"/>
                <a:cs typeface="Arial"/>
              </a:rPr>
              <a:t>Houssine El-</a:t>
            </a:r>
            <a:r>
              <a:rPr lang="en-US" sz="1600" b="1" dirty="0" err="1">
                <a:solidFill>
                  <a:schemeClr val="bg1"/>
                </a:solidFill>
                <a:latin typeface="Arial"/>
                <a:ea typeface="ＭＳ Ｐゴシック"/>
                <a:cs typeface="Arial"/>
              </a:rPr>
              <a:t>Rhilani</a:t>
            </a:r>
            <a:r>
              <a:rPr lang="en-US" sz="1600" b="1" dirty="0">
                <a:solidFill>
                  <a:schemeClr val="bg1"/>
                </a:solidFill>
                <a:latin typeface="Arial"/>
                <a:ea typeface="ＭＳ Ｐゴシック"/>
                <a:cs typeface="Arial"/>
              </a:rPr>
              <a:t> (UNAIDS)</a:t>
            </a:r>
            <a:endParaRPr lang="en-US" sz="1600" b="1">
              <a:solidFill>
                <a:schemeClr val="bg1"/>
              </a:solidFill>
              <a:ea typeface="ＭＳ Ｐゴシック"/>
              <a:cs typeface="Arial" panose="020B0604020202020204" pitchFamily="34" charset="0"/>
            </a:endParaRPr>
          </a:p>
        </p:txBody>
      </p:sp>
      <p:sp>
        <p:nvSpPr>
          <p:cNvPr id="6150" name="Text Placeholder 6">
            <a:extLst>
              <a:ext uri="{FF2B5EF4-FFF2-40B4-BE49-F238E27FC236}">
                <a16:creationId xmlns:a16="http://schemas.microsoft.com/office/drawing/2014/main" id="{8738A2A9-4E6E-4F02-60ED-35B7DE648922}"/>
              </a:ext>
            </a:extLst>
          </p:cNvPr>
          <p:cNvSpPr txBox="1">
            <a:spLocks/>
          </p:cNvSpPr>
          <p:nvPr/>
        </p:nvSpPr>
        <p:spPr bwMode="auto">
          <a:xfrm>
            <a:off x="618938" y="5798671"/>
            <a:ext cx="581147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Bef>
                <a:spcPct val="20000"/>
              </a:spcBef>
            </a:pPr>
            <a:r>
              <a:rPr lang="en-US" sz="1400" b="1" dirty="0">
                <a:solidFill>
                  <a:schemeClr val="bg1"/>
                </a:solidFill>
                <a:latin typeface="Arial"/>
                <a:ea typeface="ＭＳ Ｐゴシック"/>
                <a:cs typeface="Arial"/>
              </a:rPr>
              <a:t>UNAIDS workshop on HIV Estimates and Identifying Inequalities</a:t>
            </a:r>
            <a:br>
              <a:rPr lang="en-US" sz="1400" b="1" dirty="0">
                <a:latin typeface="Arial"/>
                <a:cs typeface="Arial"/>
              </a:rPr>
            </a:br>
            <a:r>
              <a:rPr lang="en-US" sz="1400" b="1" dirty="0">
                <a:solidFill>
                  <a:schemeClr val="bg1"/>
                </a:solidFill>
                <a:latin typeface="Arial"/>
                <a:ea typeface="ＭＳ Ｐゴシック"/>
                <a:cs typeface="Arial"/>
              </a:rPr>
              <a:t>in the Middle-East and North Africa region </a:t>
            </a:r>
            <a:endParaRPr lang="en-US" sz="1400" dirty="0">
              <a:solidFill>
                <a:schemeClr val="bg1"/>
              </a:solidFill>
              <a:latin typeface="Arial"/>
              <a:ea typeface="ＭＳ Ｐゴシック"/>
              <a:cs typeface="Arial"/>
            </a:endParaRPr>
          </a:p>
          <a:p>
            <a:pPr>
              <a:lnSpc>
                <a:spcPct val="120000"/>
              </a:lnSpc>
              <a:spcBef>
                <a:spcPct val="20000"/>
              </a:spcBef>
            </a:pPr>
            <a:r>
              <a:rPr lang="en-US" sz="1400" b="1" dirty="0">
                <a:solidFill>
                  <a:schemeClr val="bg1"/>
                </a:solidFill>
                <a:latin typeface="Arial"/>
                <a:ea typeface="ＭＳ Ｐゴシック"/>
                <a:cs typeface="Arial"/>
              </a:rPr>
              <a:t>Cairo, 19-23 February 2023</a:t>
            </a:r>
            <a:endParaRPr lang="en-US" dirty="0">
              <a:solidFill>
                <a:schemeClr val="bg1"/>
              </a:solidFill>
              <a:ea typeface="ＭＳ Ｐゴシック"/>
            </a:endParaRPr>
          </a:p>
        </p:txBody>
      </p:sp>
    </p:spTree>
    <p:extLst>
      <p:ext uri="{BB962C8B-B14F-4D97-AF65-F5344CB8AC3E}">
        <p14:creationId xmlns:p14="http://schemas.microsoft.com/office/powerpoint/2010/main" val="376704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2EFF-6B52-D2A6-F4AA-A04128AF030B}"/>
              </a:ext>
            </a:extLst>
          </p:cNvPr>
          <p:cNvSpPr>
            <a:spLocks noGrp="1"/>
          </p:cNvSpPr>
          <p:nvPr>
            <p:ph type="title"/>
          </p:nvPr>
        </p:nvSpPr>
        <p:spPr/>
        <p:txBody>
          <a:bodyPr/>
          <a:lstStyle/>
          <a:p>
            <a:r>
              <a:rPr lang="en-US" dirty="0"/>
              <a:t>Advanced Options</a:t>
            </a:r>
          </a:p>
        </p:txBody>
      </p:sp>
      <p:sp>
        <p:nvSpPr>
          <p:cNvPr id="3" name="Content Placeholder 2">
            <a:extLst>
              <a:ext uri="{FF2B5EF4-FFF2-40B4-BE49-F238E27FC236}">
                <a16:creationId xmlns:a16="http://schemas.microsoft.com/office/drawing/2014/main" id="{D4DDABBE-251A-A2D3-39E8-921B328475DA}"/>
              </a:ext>
            </a:extLst>
          </p:cNvPr>
          <p:cNvSpPr>
            <a:spLocks noGrp="1"/>
          </p:cNvSpPr>
          <p:nvPr>
            <p:ph idx="1"/>
          </p:nvPr>
        </p:nvSpPr>
        <p:spPr>
          <a:xfrm>
            <a:off x="609600" y="2743200"/>
            <a:ext cx="5394960" cy="3657600"/>
          </a:xfrm>
        </p:spPr>
        <p:txBody>
          <a:bodyPr/>
          <a:lstStyle/>
          <a:p>
            <a:pPr marL="0" indent="0">
              <a:buNone/>
            </a:pPr>
            <a:r>
              <a:rPr lang="en-US" sz="2000" b="1" dirty="0"/>
              <a:t>Items to review</a:t>
            </a:r>
          </a:p>
          <a:p>
            <a:r>
              <a:rPr lang="en-US" sz="2000" dirty="0"/>
              <a:t>Pediatric transition parameters</a:t>
            </a:r>
          </a:p>
          <a:p>
            <a:r>
              <a:rPr lang="en-US" sz="2000" dirty="0"/>
              <a:t>Adult transition parameters</a:t>
            </a:r>
          </a:p>
          <a:p>
            <a:r>
              <a:rPr lang="en-US" sz="2000" dirty="0"/>
              <a:t>HIV-related fertility reductions</a:t>
            </a:r>
          </a:p>
          <a:p>
            <a:r>
              <a:rPr lang="en-US" sz="2000" dirty="0"/>
              <a:t>MTCT transmission parameters</a:t>
            </a:r>
          </a:p>
          <a:p>
            <a:r>
              <a:rPr lang="en-US" sz="2000" dirty="0"/>
              <a:t>Allocation method for new ART patients</a:t>
            </a:r>
          </a:p>
        </p:txBody>
      </p:sp>
      <p:pic>
        <p:nvPicPr>
          <p:cNvPr id="4" name="Picture 3">
            <a:extLst>
              <a:ext uri="{FF2B5EF4-FFF2-40B4-BE49-F238E27FC236}">
                <a16:creationId xmlns:a16="http://schemas.microsoft.com/office/drawing/2014/main" id="{9CD2364F-36AC-722C-7F20-476DAD99721A}"/>
              </a:ext>
            </a:extLst>
          </p:cNvPr>
          <p:cNvPicPr>
            <a:picLocks noChangeAspect="1"/>
          </p:cNvPicPr>
          <p:nvPr/>
        </p:nvPicPr>
        <p:blipFill rotWithShape="1">
          <a:blip r:embed="rId2"/>
          <a:srcRect b="76364"/>
          <a:stretch/>
        </p:blipFill>
        <p:spPr>
          <a:xfrm>
            <a:off x="1524000" y="1267024"/>
            <a:ext cx="9144000" cy="1336796"/>
          </a:xfrm>
          <a:prstGeom prst="rect">
            <a:avLst/>
          </a:prstGeom>
          <a:effectLst>
            <a:outerShdw blurRad="50800" dist="38100" dir="2700000" algn="tl" rotWithShape="0">
              <a:prstClr val="black">
                <a:alpha val="40000"/>
              </a:prstClr>
            </a:outerShdw>
          </a:effectLst>
        </p:spPr>
      </p:pic>
      <p:sp>
        <p:nvSpPr>
          <p:cNvPr id="6" name="Content Placeholder 2">
            <a:extLst>
              <a:ext uri="{FF2B5EF4-FFF2-40B4-BE49-F238E27FC236}">
                <a16:creationId xmlns:a16="http://schemas.microsoft.com/office/drawing/2014/main" id="{0C1A772E-D5FD-0FE0-CF34-6F648C3171C5}"/>
              </a:ext>
            </a:extLst>
          </p:cNvPr>
          <p:cNvSpPr txBox="1">
            <a:spLocks/>
          </p:cNvSpPr>
          <p:nvPr/>
        </p:nvSpPr>
        <p:spPr bwMode="auto">
          <a:xfrm>
            <a:off x="6190488" y="2743200"/>
            <a:ext cx="539496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a:buNone/>
            </a:pPr>
            <a:r>
              <a:rPr lang="en-US" sz="2000" b="1" dirty="0"/>
              <a:t>General points</a:t>
            </a:r>
          </a:p>
          <a:p>
            <a:r>
              <a:rPr lang="en-US" sz="2000" dirty="0"/>
              <a:t>Advanced options include parameter values that are generally based on global or regional analyses</a:t>
            </a:r>
          </a:p>
          <a:p>
            <a:r>
              <a:rPr lang="en-US" sz="2000" dirty="0"/>
              <a:t>Default values are usually shown in </a:t>
            </a:r>
            <a:r>
              <a:rPr lang="en-US" sz="2000" b="1" dirty="0"/>
              <a:t>black</a:t>
            </a:r>
            <a:r>
              <a:rPr lang="en-US" sz="2000" dirty="0"/>
              <a:t> or </a:t>
            </a:r>
            <a:r>
              <a:rPr lang="en-US" sz="2000" b="1" dirty="0">
                <a:solidFill>
                  <a:schemeClr val="bg1">
                    <a:lumMod val="50000"/>
                  </a:schemeClr>
                </a:solidFill>
              </a:rPr>
              <a:t>grey</a:t>
            </a:r>
            <a:r>
              <a:rPr lang="en-US" sz="2000" dirty="0"/>
              <a:t>, non-default values in </a:t>
            </a:r>
            <a:r>
              <a:rPr lang="en-US" sz="2000" b="1" dirty="0">
                <a:solidFill>
                  <a:srgbClr val="FF0000"/>
                </a:solidFill>
              </a:rPr>
              <a:t>red</a:t>
            </a:r>
          </a:p>
          <a:p>
            <a:r>
              <a:rPr lang="en-US" sz="2000" dirty="0"/>
              <a:t>Each form has a button to restore defaults</a:t>
            </a:r>
          </a:p>
          <a:p>
            <a:r>
              <a:rPr lang="en-US" sz="2000" dirty="0"/>
              <a:t>Please review non-default values and consider restoring defaults where appropriate</a:t>
            </a:r>
            <a:endParaRPr lang="en-US" sz="2000" b="1" dirty="0"/>
          </a:p>
          <a:p>
            <a:pPr lvl="1" defTabSz="914400"/>
            <a:endParaRPr lang="en-US" sz="2000" dirty="0"/>
          </a:p>
        </p:txBody>
      </p:sp>
      <p:sp>
        <p:nvSpPr>
          <p:cNvPr id="5" name="TextBox 4">
            <a:extLst>
              <a:ext uri="{FF2B5EF4-FFF2-40B4-BE49-F238E27FC236}">
                <a16:creationId xmlns:a16="http://schemas.microsoft.com/office/drawing/2014/main" id="{E1723951-758F-92FE-3EC2-65D902CD86B1}"/>
              </a:ext>
            </a:extLst>
          </p:cNvPr>
          <p:cNvSpPr txBox="1"/>
          <p:nvPr/>
        </p:nvSpPr>
        <p:spPr>
          <a:xfrm>
            <a:off x="1989748" y="6097457"/>
            <a:ext cx="8212505" cy="369332"/>
          </a:xfrm>
          <a:prstGeom prst="rect">
            <a:avLst/>
          </a:prstGeom>
          <a:noFill/>
        </p:spPr>
        <p:txBody>
          <a:bodyPr wrap="none" rtlCol="0">
            <a:spAutoFit/>
          </a:bodyPr>
          <a:lstStyle/>
          <a:p>
            <a:r>
              <a:rPr lang="en-US" b="1" dirty="0"/>
              <a:t>Any changes to these inputs should be done </a:t>
            </a:r>
            <a:r>
              <a:rPr lang="en-US" b="1" u="sng" dirty="0"/>
              <a:t>before</a:t>
            </a:r>
            <a:r>
              <a:rPr lang="en-US" b="1" dirty="0"/>
              <a:t> estimating incidence</a:t>
            </a:r>
          </a:p>
        </p:txBody>
      </p:sp>
    </p:spTree>
    <p:extLst>
      <p:ext uri="{BB962C8B-B14F-4D97-AF65-F5344CB8AC3E}">
        <p14:creationId xmlns:p14="http://schemas.microsoft.com/office/powerpoint/2010/main" val="3852100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AEB6-9D2B-E4F3-DE2D-144D70A5645C}"/>
              </a:ext>
            </a:extLst>
          </p:cNvPr>
          <p:cNvSpPr>
            <a:spLocks noGrp="1"/>
          </p:cNvSpPr>
          <p:nvPr>
            <p:ph type="title"/>
          </p:nvPr>
        </p:nvSpPr>
        <p:spPr/>
        <p:txBody>
          <a:bodyPr/>
          <a:lstStyle/>
          <a:p>
            <a:r>
              <a:rPr lang="en-US" dirty="0"/>
              <a:t>Adult mortality on ART</a:t>
            </a:r>
          </a:p>
        </p:txBody>
      </p:sp>
      <p:sp>
        <p:nvSpPr>
          <p:cNvPr id="3" name="Content Placeholder 2">
            <a:extLst>
              <a:ext uri="{FF2B5EF4-FFF2-40B4-BE49-F238E27FC236}">
                <a16:creationId xmlns:a16="http://schemas.microsoft.com/office/drawing/2014/main" id="{48FD1344-2622-2DCB-5FD7-3DD42527D442}"/>
              </a:ext>
            </a:extLst>
          </p:cNvPr>
          <p:cNvSpPr>
            <a:spLocks noGrp="1"/>
          </p:cNvSpPr>
          <p:nvPr>
            <p:ph idx="1"/>
          </p:nvPr>
        </p:nvSpPr>
        <p:spPr>
          <a:xfrm>
            <a:off x="609600" y="1341582"/>
            <a:ext cx="10972800" cy="4525963"/>
          </a:xfrm>
        </p:spPr>
        <p:txBody>
          <a:bodyPr/>
          <a:lstStyle/>
          <a:p>
            <a:pPr marL="0" indent="0">
              <a:buNone/>
            </a:pPr>
            <a:r>
              <a:rPr lang="en-US" sz="2400" dirty="0"/>
              <a:t>There were two changes to regional default rates for this estimates round affecting concentrated epidemic settings:</a:t>
            </a:r>
          </a:p>
          <a:p>
            <a:pPr marL="514350" indent="-514350">
              <a:buFont typeface="+mj-lt"/>
              <a:buAutoNum type="arabicPeriod"/>
            </a:pPr>
            <a:r>
              <a:rPr lang="en-US" sz="2400" dirty="0"/>
              <a:t>Increased mortality rates in </a:t>
            </a:r>
            <a:r>
              <a:rPr lang="en-US" sz="2400" b="1" dirty="0"/>
              <a:t>Asia</a:t>
            </a:r>
          </a:p>
          <a:p>
            <a:pPr marL="514350" indent="-514350">
              <a:buFont typeface="+mj-lt"/>
              <a:buAutoNum type="arabicPeriod"/>
            </a:pPr>
            <a:r>
              <a:rPr lang="en-US" sz="2400" dirty="0"/>
              <a:t>Reduced mortality rates</a:t>
            </a:r>
          </a:p>
          <a:p>
            <a:pPr marL="517525" indent="-517525">
              <a:buNone/>
            </a:pPr>
            <a:r>
              <a:rPr lang="en-US" sz="2400" dirty="0"/>
              <a:t>	in </a:t>
            </a:r>
            <a:r>
              <a:rPr lang="en-US" sz="2400" b="1" dirty="0"/>
              <a:t>high income countries</a:t>
            </a:r>
          </a:p>
          <a:p>
            <a:pPr marL="514350" indent="-514350">
              <a:buFont typeface="+mj-lt"/>
              <a:buAutoNum type="arabicPeriod"/>
            </a:pPr>
            <a:endParaRPr lang="en-US" sz="2400" dirty="0"/>
          </a:p>
          <a:p>
            <a:pPr marL="514350" indent="-514350">
              <a:buFont typeface="+mj-lt"/>
              <a:buAutoNum type="arabicPeriod"/>
            </a:pPr>
            <a:endParaRPr lang="en-US" sz="2400" dirty="0"/>
          </a:p>
        </p:txBody>
      </p:sp>
      <p:pic>
        <p:nvPicPr>
          <p:cNvPr id="6" name="Picture 5">
            <a:extLst>
              <a:ext uri="{FF2B5EF4-FFF2-40B4-BE49-F238E27FC236}">
                <a16:creationId xmlns:a16="http://schemas.microsoft.com/office/drawing/2014/main" id="{E5AFFDE8-8743-7224-EDB9-CB826E34F472}"/>
              </a:ext>
            </a:extLst>
          </p:cNvPr>
          <p:cNvPicPr>
            <a:picLocks noChangeAspect="1"/>
          </p:cNvPicPr>
          <p:nvPr/>
        </p:nvPicPr>
        <p:blipFill>
          <a:blip r:embed="rId3"/>
          <a:srcRect/>
          <a:stretch/>
        </p:blipFill>
        <p:spPr>
          <a:xfrm>
            <a:off x="5391332" y="2111735"/>
            <a:ext cx="6464596" cy="40951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980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A74F-9825-5788-12CC-E96339FCFA47}"/>
              </a:ext>
            </a:extLst>
          </p:cNvPr>
          <p:cNvSpPr>
            <a:spLocks noGrp="1"/>
          </p:cNvSpPr>
          <p:nvPr>
            <p:ph type="title"/>
          </p:nvPr>
        </p:nvSpPr>
        <p:spPr/>
        <p:txBody>
          <a:bodyPr/>
          <a:lstStyle/>
          <a:p>
            <a:r>
              <a:rPr lang="en-US" dirty="0"/>
              <a:t>Adult mortality on ART: Asia</a:t>
            </a:r>
            <a:endParaRPr lang="en-US" sz="3200" dirty="0">
              <a:solidFill>
                <a:schemeClr val="accent2">
                  <a:lumMod val="50000"/>
                </a:schemeClr>
              </a:solidFill>
            </a:endParaRPr>
          </a:p>
        </p:txBody>
      </p:sp>
      <p:sp>
        <p:nvSpPr>
          <p:cNvPr id="3" name="Content Placeholder 2">
            <a:extLst>
              <a:ext uri="{FF2B5EF4-FFF2-40B4-BE49-F238E27FC236}">
                <a16:creationId xmlns:a16="http://schemas.microsoft.com/office/drawing/2014/main" id="{BF6FF243-318B-ADBA-F161-984190EBFA5A}"/>
              </a:ext>
            </a:extLst>
          </p:cNvPr>
          <p:cNvSpPr>
            <a:spLocks noGrp="1"/>
          </p:cNvSpPr>
          <p:nvPr>
            <p:ph idx="1"/>
          </p:nvPr>
        </p:nvSpPr>
        <p:spPr>
          <a:xfrm>
            <a:off x="609600" y="1600200"/>
            <a:ext cx="8229600" cy="4525963"/>
          </a:xfrm>
        </p:spPr>
        <p:txBody>
          <a:bodyPr/>
          <a:lstStyle/>
          <a:p>
            <a:r>
              <a:rPr lang="en-US" sz="2000" dirty="0"/>
              <a:t>The default on-ART mortality multiplier has been changed from 1 to 4</a:t>
            </a:r>
          </a:p>
          <a:p>
            <a:pPr lvl="1"/>
            <a:r>
              <a:rPr lang="en-US" sz="2000" dirty="0"/>
              <a:t>Several countries in the region multiplied default on-ART mortality rates by 1.5-6 to match on-ART mortality data</a:t>
            </a:r>
          </a:p>
          <a:p>
            <a:pPr lvl="1"/>
            <a:r>
              <a:rPr lang="en-US" sz="2000" dirty="0"/>
              <a:t>Regional on-ART mortality rates are from </a:t>
            </a:r>
            <a:r>
              <a:rPr lang="en-US" sz="2000" dirty="0" err="1"/>
              <a:t>IeDEA</a:t>
            </a:r>
            <a:r>
              <a:rPr lang="en-US" sz="2000" dirty="0"/>
              <a:t> analyses</a:t>
            </a:r>
          </a:p>
          <a:p>
            <a:pPr lvl="1"/>
            <a:r>
              <a:rPr lang="en-US" sz="2000" dirty="0"/>
              <a:t>This multiplier update is an interim solution, pending further investigation by </a:t>
            </a:r>
            <a:r>
              <a:rPr lang="en-US" sz="2000" dirty="0" err="1"/>
              <a:t>IeDEA</a:t>
            </a:r>
            <a:r>
              <a:rPr lang="en-US" sz="2000" dirty="0"/>
              <a:t>, in 2023</a:t>
            </a:r>
          </a:p>
          <a:p>
            <a:r>
              <a:rPr lang="en-US" sz="2000" dirty="0"/>
              <a:t>If data on all-cause deaths among people on ART are available in your country, please compare them to Spectrum’s estimates via the new validation option:</a:t>
            </a:r>
          </a:p>
        </p:txBody>
      </p:sp>
      <p:pic>
        <p:nvPicPr>
          <p:cNvPr id="7" name="Picture 6">
            <a:extLst>
              <a:ext uri="{FF2B5EF4-FFF2-40B4-BE49-F238E27FC236}">
                <a16:creationId xmlns:a16="http://schemas.microsoft.com/office/drawing/2014/main" id="{7D736297-74B8-F4AD-A8DB-14824EED3ACC}"/>
              </a:ext>
            </a:extLst>
          </p:cNvPr>
          <p:cNvPicPr>
            <a:picLocks noChangeAspect="1"/>
          </p:cNvPicPr>
          <p:nvPr/>
        </p:nvPicPr>
        <p:blipFill rotWithShape="1">
          <a:blip r:embed="rId2"/>
          <a:srcRect r="74217" b="7812"/>
          <a:stretch/>
        </p:blipFill>
        <p:spPr>
          <a:xfrm>
            <a:off x="9031590" y="636672"/>
            <a:ext cx="2465654" cy="5584657"/>
          </a:xfrm>
          <a:prstGeom prst="rect">
            <a:avLst/>
          </a:prstGeom>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4554CAE4-71DC-503F-91E6-7CA35EBB8FB2}"/>
              </a:ext>
            </a:extLst>
          </p:cNvPr>
          <p:cNvSpPr/>
          <p:nvPr/>
        </p:nvSpPr>
        <p:spPr>
          <a:xfrm>
            <a:off x="10756919" y="4713195"/>
            <a:ext cx="796314" cy="7491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A5930B8-4A2D-00BC-0A0F-C12D891DB377}"/>
              </a:ext>
            </a:extLst>
          </p:cNvPr>
          <p:cNvSpPr/>
          <p:nvPr/>
        </p:nvSpPr>
        <p:spPr>
          <a:xfrm>
            <a:off x="8459107" y="4796595"/>
            <a:ext cx="2287763" cy="6108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D4E185B-861A-EAB4-C971-75A2BB234DC4}"/>
              </a:ext>
            </a:extLst>
          </p:cNvPr>
          <p:cNvPicPr>
            <a:picLocks noChangeAspect="1"/>
          </p:cNvPicPr>
          <p:nvPr/>
        </p:nvPicPr>
        <p:blipFill rotWithShape="1">
          <a:blip r:embed="rId3"/>
          <a:srcRect l="44291" t="20466" r="10640" b="51119"/>
          <a:stretch/>
        </p:blipFill>
        <p:spPr>
          <a:xfrm>
            <a:off x="2029968" y="4813817"/>
            <a:ext cx="4615117" cy="1799702"/>
          </a:xfrm>
          <a:prstGeom prst="rect">
            <a:avLst/>
          </a:prstGeom>
          <a:ln>
            <a:solidFill>
              <a:schemeClr val="bg1">
                <a:lumMod val="75000"/>
              </a:schemeClr>
            </a:solidFill>
          </a:ln>
        </p:spPr>
      </p:pic>
    </p:spTree>
    <p:extLst>
      <p:ext uri="{BB962C8B-B14F-4D97-AF65-F5344CB8AC3E}">
        <p14:creationId xmlns:p14="http://schemas.microsoft.com/office/powerpoint/2010/main" val="238178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A74F-9825-5788-12CC-E96339FCFA47}"/>
              </a:ext>
            </a:extLst>
          </p:cNvPr>
          <p:cNvSpPr>
            <a:spLocks noGrp="1"/>
          </p:cNvSpPr>
          <p:nvPr>
            <p:ph type="title"/>
          </p:nvPr>
        </p:nvSpPr>
        <p:spPr/>
        <p:txBody>
          <a:bodyPr/>
          <a:lstStyle/>
          <a:p>
            <a:r>
              <a:rPr lang="en-US" dirty="0"/>
              <a:t>Adult mortality on ART: High-income countries</a:t>
            </a:r>
            <a:endParaRPr lang="en-US" sz="3200" dirty="0">
              <a:solidFill>
                <a:schemeClr val="accent2">
                  <a:lumMod val="50000"/>
                </a:schemeClr>
              </a:solidFill>
            </a:endParaRPr>
          </a:p>
        </p:txBody>
      </p:sp>
      <p:sp>
        <p:nvSpPr>
          <p:cNvPr id="3" name="Content Placeholder 2">
            <a:extLst>
              <a:ext uri="{FF2B5EF4-FFF2-40B4-BE49-F238E27FC236}">
                <a16:creationId xmlns:a16="http://schemas.microsoft.com/office/drawing/2014/main" id="{BF6FF243-318B-ADBA-F161-984190EBFA5A}"/>
              </a:ext>
            </a:extLst>
          </p:cNvPr>
          <p:cNvSpPr>
            <a:spLocks noGrp="1"/>
          </p:cNvSpPr>
          <p:nvPr>
            <p:ph idx="1"/>
          </p:nvPr>
        </p:nvSpPr>
        <p:spPr>
          <a:xfrm>
            <a:off x="609600" y="1600200"/>
            <a:ext cx="5394960" cy="4525963"/>
          </a:xfrm>
        </p:spPr>
        <p:txBody>
          <a:bodyPr/>
          <a:lstStyle/>
          <a:p>
            <a:r>
              <a:rPr lang="en-US" sz="2000" dirty="0"/>
              <a:t>Pre-2023 default rates for high-income countries reflected </a:t>
            </a:r>
            <a:r>
              <a:rPr lang="en-US" sz="2000" b="1" dirty="0">
                <a:solidFill>
                  <a:schemeClr val="accent2">
                    <a:lumMod val="75000"/>
                  </a:schemeClr>
                </a:solidFill>
              </a:rPr>
              <a:t>all-cause mortality</a:t>
            </a:r>
            <a:r>
              <a:rPr lang="en-US" sz="2000" dirty="0"/>
              <a:t>, not just HIV-related mortality</a:t>
            </a:r>
          </a:p>
          <a:p>
            <a:r>
              <a:rPr lang="en-US" sz="2000" dirty="0"/>
              <a:t>Some countries reduced mortality rates manually or used other regional patterns to compensate</a:t>
            </a:r>
          </a:p>
          <a:p>
            <a:r>
              <a:rPr lang="en-US" sz="2000" dirty="0"/>
              <a:t>The new default rates reflect only </a:t>
            </a:r>
            <a:r>
              <a:rPr lang="en-US" sz="2000" b="1" dirty="0">
                <a:solidFill>
                  <a:schemeClr val="accent1">
                    <a:lumMod val="75000"/>
                  </a:schemeClr>
                </a:solidFill>
              </a:rPr>
              <a:t>HIV-related mortality</a:t>
            </a:r>
          </a:p>
          <a:p>
            <a:endParaRPr lang="en-US" sz="2000" b="1" dirty="0">
              <a:solidFill>
                <a:schemeClr val="accent1">
                  <a:lumMod val="75000"/>
                </a:schemeClr>
              </a:solidFill>
            </a:endParaRPr>
          </a:p>
          <a:p>
            <a:r>
              <a:rPr lang="en-US" sz="2000" b="1" dirty="0">
                <a:solidFill>
                  <a:srgbClr val="FF0000"/>
                </a:solidFill>
              </a:rPr>
              <a:t>NOTE: old defaults will still show up in grey, but will be flagged by the file completeness checker</a:t>
            </a:r>
          </a:p>
        </p:txBody>
      </p:sp>
      <p:pic>
        <p:nvPicPr>
          <p:cNvPr id="5" name="Picture 4" descr="Chart&#10;&#10;Description automatically generated">
            <a:extLst>
              <a:ext uri="{FF2B5EF4-FFF2-40B4-BE49-F238E27FC236}">
                <a16:creationId xmlns:a16="http://schemas.microsoft.com/office/drawing/2014/main" id="{08B44487-BE18-3FD1-1065-48E86C6548F4}"/>
              </a:ext>
            </a:extLst>
          </p:cNvPr>
          <p:cNvPicPr>
            <a:picLocks noChangeAspect="1"/>
          </p:cNvPicPr>
          <p:nvPr/>
        </p:nvPicPr>
        <p:blipFill>
          <a:blip r:embed="rId2"/>
          <a:stretch>
            <a:fillRect/>
          </a:stretch>
        </p:blipFill>
        <p:spPr>
          <a:xfrm>
            <a:off x="6190488" y="1600200"/>
            <a:ext cx="5394960" cy="4526280"/>
          </a:xfrm>
          <a:prstGeom prst="rect">
            <a:avLst/>
          </a:prstGeom>
        </p:spPr>
      </p:pic>
    </p:spTree>
    <p:extLst>
      <p:ext uri="{BB962C8B-B14F-4D97-AF65-F5344CB8AC3E}">
        <p14:creationId xmlns:p14="http://schemas.microsoft.com/office/powerpoint/2010/main" val="425156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F188-F971-9DE8-1906-DFFA21CFF958}"/>
              </a:ext>
            </a:extLst>
          </p:cNvPr>
          <p:cNvSpPr>
            <a:spLocks noGrp="1"/>
          </p:cNvSpPr>
          <p:nvPr>
            <p:ph type="title"/>
          </p:nvPr>
        </p:nvSpPr>
        <p:spPr>
          <a:xfrm>
            <a:off x="280827" y="274638"/>
            <a:ext cx="11301573" cy="754145"/>
          </a:xfrm>
        </p:spPr>
        <p:txBody>
          <a:bodyPr/>
          <a:lstStyle/>
          <a:p>
            <a:r>
              <a:rPr lang="en-US" dirty="0"/>
              <a:t>Reduction in HIV transmission on ART (EPP)</a:t>
            </a:r>
          </a:p>
        </p:txBody>
      </p:sp>
      <p:sp>
        <p:nvSpPr>
          <p:cNvPr id="3" name="Content Placeholder 2">
            <a:extLst>
              <a:ext uri="{FF2B5EF4-FFF2-40B4-BE49-F238E27FC236}">
                <a16:creationId xmlns:a16="http://schemas.microsoft.com/office/drawing/2014/main" id="{3B0EBB70-8DF8-4CFF-E063-D0DCF5EC15E7}"/>
              </a:ext>
            </a:extLst>
          </p:cNvPr>
          <p:cNvSpPr>
            <a:spLocks noGrp="1"/>
          </p:cNvSpPr>
          <p:nvPr>
            <p:ph idx="1"/>
          </p:nvPr>
        </p:nvSpPr>
        <p:spPr>
          <a:xfrm>
            <a:off x="245146" y="1191628"/>
            <a:ext cx="9453036" cy="5148572"/>
          </a:xfrm>
        </p:spPr>
        <p:txBody>
          <a:bodyPr/>
          <a:lstStyle/>
          <a:p>
            <a:pPr>
              <a:spcBef>
                <a:spcPts val="600"/>
              </a:spcBef>
            </a:pPr>
            <a:r>
              <a:rPr lang="en-US" sz="2000" dirty="0"/>
              <a:t>HIV incidence falls as ART coverage rises – in EPP</a:t>
            </a:r>
          </a:p>
          <a:p>
            <a:pPr lvl="1">
              <a:spcBef>
                <a:spcPts val="600"/>
              </a:spcBef>
            </a:pPr>
            <a:r>
              <a:rPr lang="en-US" sz="2000" b="1" dirty="0"/>
              <a:t>Default (2022 round):</a:t>
            </a:r>
            <a:r>
              <a:rPr lang="en-US" sz="2000" dirty="0"/>
              <a:t> </a:t>
            </a:r>
            <a:r>
              <a:rPr lang="en-US" sz="2000" b="1" dirty="0"/>
              <a:t>0.8</a:t>
            </a:r>
            <a:r>
              <a:rPr lang="en-US" sz="2000" dirty="0"/>
              <a:t> percentage point decrease in incidence per percentage point increase in ART coverage</a:t>
            </a:r>
          </a:p>
          <a:p>
            <a:pPr lvl="1">
              <a:spcBef>
                <a:spcPts val="600"/>
              </a:spcBef>
            </a:pPr>
            <a:r>
              <a:rPr lang="en-US" sz="2000" dirty="0"/>
              <a:t>This captures historic, average effects of viral suppression on HIV transmission, discounted for age and sexual activity of PLHIV on ART</a:t>
            </a:r>
          </a:p>
          <a:p>
            <a:pPr lvl="1">
              <a:spcBef>
                <a:spcPts val="600"/>
              </a:spcBef>
            </a:pPr>
            <a:r>
              <a:rPr lang="en-US" sz="2000" dirty="0"/>
              <a:t>This effect could be larger at high levels of ART coverage and viral suppression, and may vary over time</a:t>
            </a:r>
          </a:p>
          <a:p>
            <a:pPr>
              <a:spcBef>
                <a:spcPts val="600"/>
              </a:spcBef>
            </a:pPr>
            <a:r>
              <a:rPr lang="en-US" sz="2000" dirty="0"/>
              <a:t>For the 2023 estimates round, the ART effect should be calculated based on national viral suppression data</a:t>
            </a:r>
            <a:endParaRPr lang="en-US" sz="2000" dirty="0">
              <a:cs typeface="Calibri"/>
            </a:endParaRPr>
          </a:p>
          <a:p>
            <a:pPr lvl="1">
              <a:spcBef>
                <a:spcPts val="600"/>
              </a:spcBef>
            </a:pPr>
            <a:r>
              <a:rPr lang="en-US" sz="2000" b="1" dirty="0"/>
              <a:t>ART effect</a:t>
            </a:r>
            <a:r>
              <a:rPr lang="en-US" sz="2000" dirty="0"/>
              <a:t>: </a:t>
            </a:r>
            <a:r>
              <a:rPr lang="en-US" sz="2000" b="1" dirty="0"/>
              <a:t>(Viral Suppression % – 0.07) or 0.7</a:t>
            </a:r>
            <a:r>
              <a:rPr lang="en-US" sz="2000" dirty="0"/>
              <a:t>, whichever is larger</a:t>
            </a:r>
          </a:p>
          <a:p>
            <a:pPr lvl="1">
              <a:spcBef>
                <a:spcPts val="600"/>
              </a:spcBef>
            </a:pPr>
            <a:r>
              <a:rPr lang="en-US" sz="2000" dirty="0"/>
              <a:t>VLS = 0.95 </a:t>
            </a:r>
            <a:r>
              <a:rPr lang="en-US" sz="2000" dirty="0">
                <a:sym typeface="Wingdings" panose="05000000000000000000" pitchFamily="2" charset="2"/>
              </a:rPr>
              <a:t> </a:t>
            </a:r>
            <a:r>
              <a:rPr lang="en-US" sz="2000" dirty="0"/>
              <a:t>Effect = 0.88 </a:t>
            </a:r>
            <a:r>
              <a:rPr lang="en-US" sz="2000" dirty="0">
                <a:sym typeface="Wingdings" panose="05000000000000000000" pitchFamily="2" charset="2"/>
              </a:rPr>
              <a:t> lower recent incidence (vs. effect = 0.8)</a:t>
            </a:r>
            <a:endParaRPr lang="en-US" sz="2000" dirty="0"/>
          </a:p>
          <a:p>
            <a:pPr lvl="1">
              <a:spcBef>
                <a:spcPts val="600"/>
              </a:spcBef>
            </a:pPr>
            <a:r>
              <a:rPr lang="en-US" sz="2000"/>
              <a:t>VLS &lt;= </a:t>
            </a:r>
            <a:r>
              <a:rPr lang="en-US" sz="2000" dirty="0"/>
              <a:t>0.70 </a:t>
            </a:r>
            <a:r>
              <a:rPr lang="en-US" sz="2000" dirty="0">
                <a:sym typeface="Wingdings" panose="05000000000000000000" pitchFamily="2" charset="2"/>
              </a:rPr>
              <a:t> Effect =</a:t>
            </a:r>
            <a:r>
              <a:rPr lang="en-US" sz="2000" dirty="0"/>
              <a:t> 0.70 </a:t>
            </a:r>
            <a:r>
              <a:rPr lang="en-US" sz="2000" dirty="0">
                <a:sym typeface="Wingdings" panose="05000000000000000000" pitchFamily="2" charset="2"/>
              </a:rPr>
              <a:t></a:t>
            </a:r>
            <a:r>
              <a:rPr lang="en-US" sz="2000" dirty="0"/>
              <a:t> higher recent incidence (vs. effect = 0.8)</a:t>
            </a:r>
          </a:p>
          <a:p>
            <a:pPr>
              <a:spcBef>
                <a:spcPts val="600"/>
              </a:spcBef>
            </a:pPr>
            <a:r>
              <a:rPr lang="en-US" sz="2000" dirty="0"/>
              <a:t>The UNAIDS Reference Group will review this further after the 2023 round, triangulating Spectrum-projected incidence against (low) incidence and high viral suppression seen in PHIA surveys in high-HIV African countries.</a:t>
            </a:r>
          </a:p>
        </p:txBody>
      </p:sp>
      <p:pic>
        <p:nvPicPr>
          <p:cNvPr id="5" name="Picture 4">
            <a:extLst>
              <a:ext uri="{FF2B5EF4-FFF2-40B4-BE49-F238E27FC236}">
                <a16:creationId xmlns:a16="http://schemas.microsoft.com/office/drawing/2014/main" id="{9B9BE2C4-A9C7-BDD6-C06D-71BD1814BE0B}"/>
              </a:ext>
            </a:extLst>
          </p:cNvPr>
          <p:cNvPicPr>
            <a:picLocks noChangeAspect="1"/>
          </p:cNvPicPr>
          <p:nvPr/>
        </p:nvPicPr>
        <p:blipFill rotWithShape="1">
          <a:blip r:embed="rId2"/>
          <a:srcRect r="73758"/>
          <a:stretch/>
        </p:blipFill>
        <p:spPr>
          <a:xfrm>
            <a:off x="9814004" y="1191628"/>
            <a:ext cx="2132850" cy="5148572"/>
          </a:xfrm>
          <a:prstGeom prst="rect">
            <a:avLst/>
          </a:prstGeom>
          <a:effectLst>
            <a:outerShdw blurRad="50800" dist="38100" dir="2700000" algn="tl" rotWithShape="0">
              <a:prstClr val="black">
                <a:alpha val="40000"/>
              </a:prstClr>
            </a:outerShdw>
          </a:effectLst>
        </p:spPr>
      </p:pic>
      <p:sp>
        <p:nvSpPr>
          <p:cNvPr id="6" name="Rectangle: Rounded Corners 5">
            <a:extLst>
              <a:ext uri="{FF2B5EF4-FFF2-40B4-BE49-F238E27FC236}">
                <a16:creationId xmlns:a16="http://schemas.microsoft.com/office/drawing/2014/main" id="{7ABBA6AA-9BD6-306F-4320-147AD739C1A3}"/>
              </a:ext>
            </a:extLst>
          </p:cNvPr>
          <p:cNvSpPr/>
          <p:nvPr/>
        </p:nvSpPr>
        <p:spPr>
          <a:xfrm>
            <a:off x="9871969" y="5154581"/>
            <a:ext cx="2029968" cy="7541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16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9E0F5-62BB-4A05-2DCA-6AC878648DC8}"/>
              </a:ext>
            </a:extLst>
          </p:cNvPr>
          <p:cNvSpPr>
            <a:spLocks noGrp="1"/>
          </p:cNvSpPr>
          <p:nvPr>
            <p:ph type="title"/>
          </p:nvPr>
        </p:nvSpPr>
        <p:spPr/>
        <p:txBody>
          <a:bodyPr/>
          <a:lstStyle/>
          <a:p>
            <a:r>
              <a:rPr lang="en-US" dirty="0"/>
              <a:t>How to update the ART effect on transmission</a:t>
            </a:r>
          </a:p>
        </p:txBody>
      </p:sp>
      <p:sp>
        <p:nvSpPr>
          <p:cNvPr id="3" name="Content Placeholder 2">
            <a:extLst>
              <a:ext uri="{FF2B5EF4-FFF2-40B4-BE49-F238E27FC236}">
                <a16:creationId xmlns:a16="http://schemas.microsoft.com/office/drawing/2014/main" id="{EFBA435B-9A15-478D-CC65-01B4A9B325BF}"/>
              </a:ext>
            </a:extLst>
          </p:cNvPr>
          <p:cNvSpPr>
            <a:spLocks noGrp="1"/>
          </p:cNvSpPr>
          <p:nvPr>
            <p:ph idx="1"/>
          </p:nvPr>
        </p:nvSpPr>
        <p:spPr>
          <a:xfrm>
            <a:off x="609600" y="1417638"/>
            <a:ext cx="10972800" cy="4525963"/>
          </a:xfrm>
        </p:spPr>
        <p:txBody>
          <a:bodyPr/>
          <a:lstStyle/>
          <a:p>
            <a:r>
              <a:rPr lang="en-US" sz="2000" dirty="0"/>
              <a:t>Requires 3 years of viral suppression data: the average of the last 3 years is used</a:t>
            </a:r>
          </a:p>
          <a:p>
            <a:r>
              <a:rPr lang="en-US" sz="2000" dirty="0"/>
              <a:t>Before</a:t>
            </a:r>
            <a:r>
              <a:rPr lang="en-US" sz="2000" b="1" dirty="0"/>
              <a:t> </a:t>
            </a:r>
            <a:r>
              <a:rPr lang="en-US" sz="2000" dirty="0"/>
              <a:t>you calculate the ART effect:</a:t>
            </a:r>
          </a:p>
          <a:p>
            <a:pPr lvl="1"/>
            <a:r>
              <a:rPr lang="en-US" sz="2000" dirty="0"/>
              <a:t>Update Viral Suppression data (Program Statistics &gt; Viral suppression)</a:t>
            </a:r>
          </a:p>
          <a:p>
            <a:pPr lvl="1"/>
            <a:r>
              <a:rPr lang="en-US" sz="2000" dirty="0"/>
              <a:t>Restore defaults to pick up any other new default values</a:t>
            </a:r>
            <a:br>
              <a:rPr lang="en-US" sz="2000" dirty="0"/>
            </a:br>
            <a:r>
              <a:rPr lang="en-US" sz="2000" b="1" dirty="0"/>
              <a:t>NOTE:</a:t>
            </a:r>
            <a:r>
              <a:rPr lang="en-US" sz="2000" dirty="0"/>
              <a:t> This will reset the ART effect to 0.8 and close the form!</a:t>
            </a:r>
          </a:p>
          <a:p>
            <a:r>
              <a:rPr lang="en-US" sz="2000" dirty="0"/>
              <a:t>Once these steps are done, reopen ‘Advanced Options &gt; Adult transition parameters’</a:t>
            </a:r>
          </a:p>
          <a:p>
            <a:pPr marL="339725" indent="-339725">
              <a:buNone/>
            </a:pPr>
            <a:r>
              <a:rPr lang="en-US" sz="2000" dirty="0"/>
              <a:t>	and calculate the ART effect</a:t>
            </a:r>
          </a:p>
          <a:p>
            <a:endParaRPr lang="en-US" sz="2000" dirty="0">
              <a:highlight>
                <a:srgbClr val="FFFF00"/>
              </a:highlight>
            </a:endParaRPr>
          </a:p>
          <a:p>
            <a:endParaRPr lang="en-US" sz="2000" b="1" dirty="0">
              <a:solidFill>
                <a:schemeClr val="accent2"/>
              </a:solidFill>
            </a:endParaRPr>
          </a:p>
        </p:txBody>
      </p:sp>
      <p:pic>
        <p:nvPicPr>
          <p:cNvPr id="6" name="Picture 5">
            <a:extLst>
              <a:ext uri="{FF2B5EF4-FFF2-40B4-BE49-F238E27FC236}">
                <a16:creationId xmlns:a16="http://schemas.microsoft.com/office/drawing/2014/main" id="{C4620DA8-4734-CE5E-38E3-206884BB018A}"/>
              </a:ext>
            </a:extLst>
          </p:cNvPr>
          <p:cNvPicPr>
            <a:picLocks noChangeAspect="1"/>
          </p:cNvPicPr>
          <p:nvPr/>
        </p:nvPicPr>
        <p:blipFill>
          <a:blip r:embed="rId2"/>
          <a:stretch>
            <a:fillRect/>
          </a:stretch>
        </p:blipFill>
        <p:spPr>
          <a:xfrm>
            <a:off x="8131046" y="2801003"/>
            <a:ext cx="3638550" cy="266700"/>
          </a:xfrm>
          <a:prstGeom prst="rect">
            <a:avLst/>
          </a:prstGeom>
        </p:spPr>
      </p:pic>
      <p:pic>
        <p:nvPicPr>
          <p:cNvPr id="8" name="Picture 7">
            <a:extLst>
              <a:ext uri="{FF2B5EF4-FFF2-40B4-BE49-F238E27FC236}">
                <a16:creationId xmlns:a16="http://schemas.microsoft.com/office/drawing/2014/main" id="{3364F155-DAF6-B831-B4FB-1AC5CA3A318A}"/>
              </a:ext>
            </a:extLst>
          </p:cNvPr>
          <p:cNvPicPr>
            <a:picLocks noChangeAspect="1"/>
          </p:cNvPicPr>
          <p:nvPr/>
        </p:nvPicPr>
        <p:blipFill>
          <a:blip r:embed="rId3"/>
          <a:stretch>
            <a:fillRect/>
          </a:stretch>
        </p:blipFill>
        <p:spPr>
          <a:xfrm>
            <a:off x="2355868" y="4299555"/>
            <a:ext cx="2390775" cy="89535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AC6C71D0-C186-8BA9-0776-D9873FAA6B68}"/>
              </a:ext>
            </a:extLst>
          </p:cNvPr>
          <p:cNvPicPr>
            <a:picLocks noChangeAspect="1"/>
          </p:cNvPicPr>
          <p:nvPr/>
        </p:nvPicPr>
        <p:blipFill>
          <a:blip r:embed="rId4"/>
          <a:srcRect/>
          <a:stretch/>
        </p:blipFill>
        <p:spPr>
          <a:xfrm>
            <a:off x="7163712" y="3680619"/>
            <a:ext cx="4780953" cy="3028572"/>
          </a:xfrm>
          <a:prstGeom prst="rect">
            <a:avLst/>
          </a:prstGeom>
          <a:effectLst>
            <a:outerShdw blurRad="50800" dist="38100" dir="2700000" algn="tl" rotWithShape="0">
              <a:prstClr val="black">
                <a:alpha val="40000"/>
              </a:prstClr>
            </a:outerShdw>
          </a:effectLst>
        </p:spPr>
      </p:pic>
      <p:sp>
        <p:nvSpPr>
          <p:cNvPr id="11" name="Arrow: Down 10">
            <a:extLst>
              <a:ext uri="{FF2B5EF4-FFF2-40B4-BE49-F238E27FC236}">
                <a16:creationId xmlns:a16="http://schemas.microsoft.com/office/drawing/2014/main" id="{8B9706EF-CA67-B822-05DE-E2209580E3D3}"/>
              </a:ext>
            </a:extLst>
          </p:cNvPr>
          <p:cNvSpPr/>
          <p:nvPr/>
        </p:nvSpPr>
        <p:spPr>
          <a:xfrm>
            <a:off x="10421657" y="3149099"/>
            <a:ext cx="103244" cy="32955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7DD23DE1-D3F4-A7E2-EDB9-FD5E8B18F6D7}"/>
              </a:ext>
            </a:extLst>
          </p:cNvPr>
          <p:cNvSpPr/>
          <p:nvPr/>
        </p:nvSpPr>
        <p:spPr>
          <a:xfrm rot="-3600000">
            <a:off x="5886404" y="4238253"/>
            <a:ext cx="137547" cy="268121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20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BA67-6EDD-8F2D-3D44-642ED967C116}"/>
              </a:ext>
            </a:extLst>
          </p:cNvPr>
          <p:cNvSpPr>
            <a:spLocks noGrp="1"/>
          </p:cNvSpPr>
          <p:nvPr>
            <p:ph type="title"/>
          </p:nvPr>
        </p:nvSpPr>
        <p:spPr/>
        <p:txBody>
          <a:bodyPr/>
          <a:lstStyle/>
          <a:p>
            <a:r>
              <a:rPr lang="en-US" sz="3200" dirty="0"/>
              <a:t>HIV-related</a:t>
            </a:r>
            <a:br>
              <a:rPr lang="en-US" sz="3200" dirty="0"/>
            </a:br>
            <a:r>
              <a:rPr lang="en-US" sz="3200" dirty="0"/>
              <a:t>fertility</a:t>
            </a:r>
          </a:p>
        </p:txBody>
      </p:sp>
      <p:sp>
        <p:nvSpPr>
          <p:cNvPr id="3" name="Content Placeholder 2">
            <a:extLst>
              <a:ext uri="{FF2B5EF4-FFF2-40B4-BE49-F238E27FC236}">
                <a16:creationId xmlns:a16="http://schemas.microsoft.com/office/drawing/2014/main" id="{502353E6-EDCA-F9A4-C569-F58D0B03A151}"/>
              </a:ext>
            </a:extLst>
          </p:cNvPr>
          <p:cNvSpPr>
            <a:spLocks noGrp="1"/>
          </p:cNvSpPr>
          <p:nvPr>
            <p:ph idx="1"/>
          </p:nvPr>
        </p:nvSpPr>
        <p:spPr>
          <a:xfrm>
            <a:off x="609600" y="4038600"/>
            <a:ext cx="4523502" cy="2544762"/>
          </a:xfrm>
        </p:spPr>
        <p:txBody>
          <a:bodyPr/>
          <a:lstStyle/>
          <a:p>
            <a:pPr marL="0" indent="0">
              <a:buNone/>
            </a:pPr>
            <a:r>
              <a:rPr lang="en-US" sz="1800" b="1" dirty="0"/>
              <a:t>How to calibrate HIV+ fertility to ANC data</a:t>
            </a:r>
          </a:p>
          <a:p>
            <a:pPr>
              <a:buFont typeface="+mj-lt"/>
              <a:buAutoNum type="arabicPeriod"/>
            </a:pPr>
            <a:r>
              <a:rPr lang="en-US" sz="1800" dirty="0"/>
              <a:t>Press “Fit local adjustment factor”</a:t>
            </a:r>
          </a:p>
          <a:p>
            <a:pPr>
              <a:buFont typeface="+mj-lt"/>
              <a:buAutoNum type="arabicPeriod"/>
            </a:pPr>
            <a:r>
              <a:rPr lang="en-US" sz="1800" dirty="0"/>
              <a:t>Import data or enter data manually</a:t>
            </a:r>
          </a:p>
          <a:p>
            <a:pPr>
              <a:buFont typeface="+mj-lt"/>
              <a:buAutoNum type="arabicPeriod"/>
            </a:pPr>
            <a:r>
              <a:rPr lang="en-US" sz="1800" dirty="0"/>
              <a:t>Verify that data are of high quality</a:t>
            </a:r>
          </a:p>
          <a:p>
            <a:pPr lvl="1"/>
            <a:r>
              <a:rPr lang="en-US" sz="1400" b="1" dirty="0">
                <a:solidFill>
                  <a:schemeClr val="accent2"/>
                </a:solidFill>
              </a:rPr>
              <a:t>Representative?</a:t>
            </a:r>
          </a:p>
          <a:p>
            <a:pPr lvl="1"/>
            <a:r>
              <a:rPr lang="en-US" sz="1400" dirty="0"/>
              <a:t>HIV% plausible?</a:t>
            </a:r>
          </a:p>
          <a:p>
            <a:pPr>
              <a:buFont typeface="+mj-lt"/>
              <a:buAutoNum type="arabicPeriod"/>
            </a:pPr>
            <a:r>
              <a:rPr lang="en-US" sz="1800" dirty="0"/>
              <a:t>Fit to high quality data</a:t>
            </a:r>
          </a:p>
          <a:p>
            <a:pPr>
              <a:buFont typeface="+mj-lt"/>
              <a:buAutoNum type="arabicPeriod"/>
            </a:pPr>
            <a:r>
              <a:rPr lang="en-US" sz="1800" dirty="0"/>
              <a:t>Press “OK” to accept fit</a:t>
            </a:r>
          </a:p>
        </p:txBody>
      </p:sp>
      <p:pic>
        <p:nvPicPr>
          <p:cNvPr id="4" name="Picture 3">
            <a:extLst>
              <a:ext uri="{FF2B5EF4-FFF2-40B4-BE49-F238E27FC236}">
                <a16:creationId xmlns:a16="http://schemas.microsoft.com/office/drawing/2014/main" id="{5F1E6F2F-C330-E9B1-9FD8-C5C92CD5AF56}"/>
              </a:ext>
            </a:extLst>
          </p:cNvPr>
          <p:cNvPicPr>
            <a:picLocks noChangeAspect="1"/>
          </p:cNvPicPr>
          <p:nvPr/>
        </p:nvPicPr>
        <p:blipFill>
          <a:blip r:embed="rId3"/>
          <a:stretch>
            <a:fillRect/>
          </a:stretch>
        </p:blipFill>
        <p:spPr>
          <a:xfrm>
            <a:off x="3174746" y="130021"/>
            <a:ext cx="5842313" cy="3549612"/>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B45AE36-E386-DAA2-39BF-3EA267A4A209}"/>
              </a:ext>
            </a:extLst>
          </p:cNvPr>
          <p:cNvPicPr>
            <a:picLocks noChangeAspect="1"/>
          </p:cNvPicPr>
          <p:nvPr/>
        </p:nvPicPr>
        <p:blipFill>
          <a:blip r:embed="rId4"/>
          <a:srcRect/>
          <a:stretch/>
        </p:blipFill>
        <p:spPr>
          <a:xfrm>
            <a:off x="5439652" y="2326740"/>
            <a:ext cx="6455161" cy="4280053"/>
          </a:xfrm>
          <a:prstGeom prst="rect">
            <a:avLst/>
          </a:prstGeom>
          <a:effectLst>
            <a:outerShdw blurRad="50800" dist="38100" dir="2700000" algn="tl" rotWithShape="0">
              <a:prstClr val="black">
                <a:alpha val="40000"/>
              </a:prstClr>
            </a:outerShdw>
          </a:effectLst>
        </p:spPr>
      </p:pic>
      <p:sp>
        <p:nvSpPr>
          <p:cNvPr id="6" name="Arrow: Bent 5">
            <a:extLst>
              <a:ext uri="{FF2B5EF4-FFF2-40B4-BE49-F238E27FC236}">
                <a16:creationId xmlns:a16="http://schemas.microsoft.com/office/drawing/2014/main" id="{0AB3D3F9-5E16-1BEA-B28D-216ADD032375}"/>
              </a:ext>
            </a:extLst>
          </p:cNvPr>
          <p:cNvSpPr/>
          <p:nvPr/>
        </p:nvSpPr>
        <p:spPr>
          <a:xfrm rot="10800000" flipH="1">
            <a:off x="4460485" y="3338052"/>
            <a:ext cx="1069982" cy="617002"/>
          </a:xfrm>
          <a:prstGeom prst="bentArrow">
            <a:avLst>
              <a:gd name="adj1" fmla="val 25000"/>
              <a:gd name="adj2" fmla="val 25000"/>
              <a:gd name="adj3" fmla="val 25000"/>
              <a:gd name="adj4" fmla="val 5400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575985DD-EB9E-1831-502E-4036AB730696}"/>
              </a:ext>
            </a:extLst>
          </p:cNvPr>
          <p:cNvSpPr/>
          <p:nvPr/>
        </p:nvSpPr>
        <p:spPr>
          <a:xfrm>
            <a:off x="6084422" y="323831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2</a:t>
            </a:r>
          </a:p>
        </p:txBody>
      </p:sp>
      <p:sp>
        <p:nvSpPr>
          <p:cNvPr id="8" name="Oval 7">
            <a:extLst>
              <a:ext uri="{FF2B5EF4-FFF2-40B4-BE49-F238E27FC236}">
                <a16:creationId xmlns:a16="http://schemas.microsoft.com/office/drawing/2014/main" id="{866CBCC2-98FE-84B1-C327-66E0C683233C}"/>
              </a:ext>
            </a:extLst>
          </p:cNvPr>
          <p:cNvSpPr/>
          <p:nvPr/>
        </p:nvSpPr>
        <p:spPr>
          <a:xfrm>
            <a:off x="7512909" y="3823971"/>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3</a:t>
            </a:r>
          </a:p>
        </p:txBody>
      </p:sp>
      <p:sp>
        <p:nvSpPr>
          <p:cNvPr id="9" name="Oval 8">
            <a:extLst>
              <a:ext uri="{FF2B5EF4-FFF2-40B4-BE49-F238E27FC236}">
                <a16:creationId xmlns:a16="http://schemas.microsoft.com/office/drawing/2014/main" id="{0CA69CB0-22BE-6281-DC2B-E965E79ABBB9}"/>
              </a:ext>
            </a:extLst>
          </p:cNvPr>
          <p:cNvSpPr/>
          <p:nvPr/>
        </p:nvSpPr>
        <p:spPr>
          <a:xfrm>
            <a:off x="8735358" y="4263527"/>
            <a:ext cx="1411176" cy="5177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9EF13384-81EC-AF81-3028-AE53BDEA2917}"/>
              </a:ext>
            </a:extLst>
          </p:cNvPr>
          <p:cNvCxnSpPr>
            <a:cxnSpLocks/>
            <a:stCxn id="8" idx="5"/>
          </p:cNvCxnSpPr>
          <p:nvPr/>
        </p:nvCxnSpPr>
        <p:spPr>
          <a:xfrm>
            <a:off x="7825105" y="4136167"/>
            <a:ext cx="910253" cy="3546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90A8B8F-9D28-FA07-7C48-9A9686003C1F}"/>
              </a:ext>
            </a:extLst>
          </p:cNvPr>
          <p:cNvCxnSpPr>
            <a:cxnSpLocks/>
            <a:stCxn id="8" idx="0"/>
          </p:cNvCxnSpPr>
          <p:nvPr/>
        </p:nvCxnSpPr>
        <p:spPr>
          <a:xfrm flipV="1">
            <a:off x="7695789" y="3338052"/>
            <a:ext cx="182880" cy="4859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DFCC5E6-4364-BCDD-2179-D9381F9E29C7}"/>
              </a:ext>
            </a:extLst>
          </p:cNvPr>
          <p:cNvSpPr/>
          <p:nvPr/>
        </p:nvSpPr>
        <p:spPr>
          <a:xfrm>
            <a:off x="8837050" y="346916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4</a:t>
            </a:r>
          </a:p>
        </p:txBody>
      </p:sp>
      <p:sp>
        <p:nvSpPr>
          <p:cNvPr id="13" name="Oval 12">
            <a:extLst>
              <a:ext uri="{FF2B5EF4-FFF2-40B4-BE49-F238E27FC236}">
                <a16:creationId xmlns:a16="http://schemas.microsoft.com/office/drawing/2014/main" id="{9459DE2D-18C8-9C10-98CE-75FFD5A617C3}"/>
              </a:ext>
            </a:extLst>
          </p:cNvPr>
          <p:cNvSpPr/>
          <p:nvPr/>
        </p:nvSpPr>
        <p:spPr>
          <a:xfrm>
            <a:off x="5256772" y="6299401"/>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5</a:t>
            </a:r>
          </a:p>
        </p:txBody>
      </p:sp>
      <p:sp>
        <p:nvSpPr>
          <p:cNvPr id="14" name="Rectangle 13">
            <a:extLst>
              <a:ext uri="{FF2B5EF4-FFF2-40B4-BE49-F238E27FC236}">
                <a16:creationId xmlns:a16="http://schemas.microsoft.com/office/drawing/2014/main" id="{54452983-8BFF-B190-80B6-8BDFD84945B3}"/>
              </a:ext>
            </a:extLst>
          </p:cNvPr>
          <p:cNvSpPr/>
          <p:nvPr/>
        </p:nvSpPr>
        <p:spPr>
          <a:xfrm>
            <a:off x="8469043" y="1434014"/>
            <a:ext cx="2787267" cy="678418"/>
          </a:xfrm>
          <a:prstGeom prst="rect">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Fitted parameter value appears here</a:t>
            </a:r>
          </a:p>
        </p:txBody>
      </p:sp>
      <p:cxnSp>
        <p:nvCxnSpPr>
          <p:cNvPr id="15" name="Straight Arrow Connector 14">
            <a:extLst>
              <a:ext uri="{FF2B5EF4-FFF2-40B4-BE49-F238E27FC236}">
                <a16:creationId xmlns:a16="http://schemas.microsoft.com/office/drawing/2014/main" id="{6EAA9B56-65F7-5DCC-C1DE-A8342B85F0CD}"/>
              </a:ext>
            </a:extLst>
          </p:cNvPr>
          <p:cNvCxnSpPr>
            <a:cxnSpLocks/>
            <a:stCxn id="14" idx="1"/>
          </p:cNvCxnSpPr>
          <p:nvPr/>
        </p:nvCxnSpPr>
        <p:spPr>
          <a:xfrm flipH="1">
            <a:off x="7546554" y="1773223"/>
            <a:ext cx="922489" cy="3392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B2E9885-F5DE-6408-564C-DD8CB2C6915B}"/>
              </a:ext>
            </a:extLst>
          </p:cNvPr>
          <p:cNvSpPr/>
          <p:nvPr/>
        </p:nvSpPr>
        <p:spPr>
          <a:xfrm>
            <a:off x="4358806" y="306324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1</a:t>
            </a:r>
          </a:p>
        </p:txBody>
      </p:sp>
    </p:spTree>
    <p:extLst>
      <p:ext uri="{BB962C8B-B14F-4D97-AF65-F5344CB8AC3E}">
        <p14:creationId xmlns:p14="http://schemas.microsoft.com/office/powerpoint/2010/main" val="142342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23F9-A61A-EA4D-6B88-FE236DA43755}"/>
              </a:ext>
            </a:extLst>
          </p:cNvPr>
          <p:cNvSpPr>
            <a:spLocks noGrp="1"/>
          </p:cNvSpPr>
          <p:nvPr>
            <p:ph type="title"/>
          </p:nvPr>
        </p:nvSpPr>
        <p:spPr/>
        <p:txBody>
          <a:bodyPr/>
          <a:lstStyle/>
          <a:p>
            <a:r>
              <a:rPr lang="en-US" sz="4400" dirty="0"/>
              <a:t>Allocation method for new ART patients</a:t>
            </a:r>
            <a:r>
              <a:rPr lang="en-US" dirty="0"/>
              <a:t> </a:t>
            </a:r>
          </a:p>
        </p:txBody>
      </p:sp>
      <p:pic>
        <p:nvPicPr>
          <p:cNvPr id="5" name="Picture 4">
            <a:extLst>
              <a:ext uri="{FF2B5EF4-FFF2-40B4-BE49-F238E27FC236}">
                <a16:creationId xmlns:a16="http://schemas.microsoft.com/office/drawing/2014/main" id="{37391939-8222-D922-F0FC-19D5B0122D5D}"/>
              </a:ext>
            </a:extLst>
          </p:cNvPr>
          <p:cNvPicPr>
            <a:picLocks noChangeAspect="1"/>
          </p:cNvPicPr>
          <p:nvPr/>
        </p:nvPicPr>
        <p:blipFill>
          <a:blip r:embed="rId3"/>
          <a:stretch>
            <a:fillRect/>
          </a:stretch>
        </p:blipFill>
        <p:spPr>
          <a:xfrm>
            <a:off x="6239215" y="1255814"/>
            <a:ext cx="5816586" cy="3387437"/>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81F2EBE9-B3FA-FE16-75C4-306CDD4755A9}"/>
              </a:ext>
            </a:extLst>
          </p:cNvPr>
          <p:cNvSpPr txBox="1"/>
          <p:nvPr/>
        </p:nvSpPr>
        <p:spPr>
          <a:xfrm>
            <a:off x="7517081" y="6282047"/>
            <a:ext cx="4538720" cy="523220"/>
          </a:xfrm>
          <a:prstGeom prst="rect">
            <a:avLst/>
          </a:prstGeom>
          <a:noFill/>
        </p:spPr>
        <p:txBody>
          <a:bodyPr wrap="square" rtlCol="0">
            <a:spAutoFit/>
          </a:bodyPr>
          <a:lstStyle/>
          <a:p>
            <a:r>
              <a:rPr lang="en-US" sz="1400" dirty="0">
                <a:latin typeface="+mj-lt"/>
              </a:rPr>
              <a:t>Glaubius </a:t>
            </a:r>
            <a:r>
              <a:rPr lang="en-US" sz="1400" i="1" dirty="0">
                <a:latin typeface="+mj-lt"/>
              </a:rPr>
              <a:t>et al</a:t>
            </a:r>
            <a:r>
              <a:rPr lang="en-US" sz="1400" dirty="0">
                <a:latin typeface="+mj-lt"/>
              </a:rPr>
              <a:t>., </a:t>
            </a:r>
            <a:r>
              <a:rPr lang="fr-FR" sz="1400" dirty="0">
                <a:latin typeface="+mj-lt"/>
              </a:rPr>
              <a:t>J Int AIDS Soc. 2021; 24 (</a:t>
            </a:r>
            <a:r>
              <a:rPr lang="fr-FR" sz="1400" dirty="0" err="1">
                <a:latin typeface="+mj-lt"/>
              </a:rPr>
              <a:t>Suppl</a:t>
            </a:r>
            <a:r>
              <a:rPr lang="fr-FR" sz="1400" dirty="0">
                <a:latin typeface="+mj-lt"/>
              </a:rPr>
              <a:t> 5):e25784. doi:10.1002/jia2.25784</a:t>
            </a:r>
            <a:endParaRPr lang="en-US" sz="1400" dirty="0">
              <a:latin typeface="+mj-lt"/>
            </a:endParaRPr>
          </a:p>
        </p:txBody>
      </p:sp>
      <p:sp>
        <p:nvSpPr>
          <p:cNvPr id="7" name="Content Placeholder 2">
            <a:extLst>
              <a:ext uri="{FF2B5EF4-FFF2-40B4-BE49-F238E27FC236}">
                <a16:creationId xmlns:a16="http://schemas.microsoft.com/office/drawing/2014/main" id="{8954D520-2285-D782-4586-3886738CCE98}"/>
              </a:ext>
            </a:extLst>
          </p:cNvPr>
          <p:cNvSpPr txBox="1">
            <a:spLocks/>
          </p:cNvSpPr>
          <p:nvPr/>
        </p:nvSpPr>
        <p:spPr bwMode="auto">
          <a:xfrm>
            <a:off x="136199" y="1417638"/>
            <a:ext cx="6699539" cy="530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r>
              <a:rPr lang="en-US" sz="2000" dirty="0"/>
              <a:t>Spectrum calculates how many people must initiate </a:t>
            </a:r>
            <a:br>
              <a:rPr lang="en-US" sz="2000" dirty="0"/>
            </a:br>
            <a:r>
              <a:rPr lang="en-US" sz="2000" dirty="0"/>
              <a:t>ART each year to match ART program data</a:t>
            </a:r>
          </a:p>
          <a:p>
            <a:pPr defTabSz="914400"/>
            <a:r>
              <a:rPr lang="en-US" sz="2000" dirty="0"/>
              <a:t>What is their baseline CD4 cell count?</a:t>
            </a:r>
          </a:p>
          <a:p>
            <a:pPr defTabSz="914400"/>
            <a:r>
              <a:rPr lang="en-US" sz="2000" b="1" dirty="0"/>
              <a:t>Modelled options</a:t>
            </a:r>
            <a:r>
              <a:rPr lang="en-US" sz="2000" dirty="0"/>
              <a:t>:</a:t>
            </a:r>
          </a:p>
          <a:p>
            <a:pPr marL="914400" lvl="1" indent="-457200" defTabSz="914400">
              <a:buFont typeface="+mj-lt"/>
              <a:buAutoNum type="arabicPeriod"/>
            </a:pPr>
            <a:r>
              <a:rPr lang="en-US" sz="2000" dirty="0"/>
              <a:t>Proportional to the number of expected </a:t>
            </a:r>
            <a:br>
              <a:rPr lang="en-US" sz="2000" dirty="0"/>
            </a:br>
            <a:r>
              <a:rPr lang="en-US" sz="2000" dirty="0"/>
              <a:t>HIV-related </a:t>
            </a:r>
            <a:r>
              <a:rPr lang="en-US" sz="2000" b="1" dirty="0"/>
              <a:t>deaths</a:t>
            </a:r>
            <a:r>
              <a:rPr lang="en-US" sz="2000" dirty="0"/>
              <a:t> in each CD4 category</a:t>
            </a:r>
          </a:p>
          <a:p>
            <a:pPr marL="914400" lvl="1" indent="-457200" defTabSz="914400">
              <a:buFont typeface="+mj-lt"/>
              <a:buAutoNum type="arabicPeriod"/>
            </a:pPr>
            <a:r>
              <a:rPr lang="en-US" sz="2000" dirty="0"/>
              <a:t>Proportional to the number of </a:t>
            </a:r>
            <a:r>
              <a:rPr lang="en-US" sz="2000" b="1" dirty="0"/>
              <a:t>PLHIV</a:t>
            </a:r>
            <a:r>
              <a:rPr lang="en-US" sz="2000" dirty="0"/>
              <a:t> in each </a:t>
            </a:r>
            <a:br>
              <a:rPr lang="en-US" sz="2000" dirty="0"/>
            </a:br>
            <a:r>
              <a:rPr lang="en-US" sz="2000" dirty="0"/>
              <a:t>ART-eligible CD4 category</a:t>
            </a:r>
            <a:endParaRPr lang="en-US" sz="2000" dirty="0">
              <a:cs typeface="Calibri"/>
            </a:endParaRPr>
          </a:p>
          <a:p>
            <a:pPr marL="914400" lvl="1" indent="-457200" defTabSz="914400">
              <a:buFont typeface="+mj-lt"/>
              <a:buAutoNum type="arabicPeriod"/>
            </a:pPr>
            <a:r>
              <a:rPr lang="en-US" sz="2000" b="1" dirty="0">
                <a:solidFill>
                  <a:schemeClr val="accent2"/>
                </a:solidFill>
              </a:rPr>
              <a:t>Default</a:t>
            </a:r>
            <a:r>
              <a:rPr lang="en-US" sz="2000" dirty="0">
                <a:solidFill>
                  <a:schemeClr val="accent2"/>
                </a:solidFill>
              </a:rPr>
              <a:t>:</a:t>
            </a:r>
            <a:r>
              <a:rPr lang="en-US" sz="2000" dirty="0"/>
              <a:t> A </a:t>
            </a:r>
            <a:r>
              <a:rPr lang="en-US" sz="2000" b="1" dirty="0"/>
              <a:t>20:80 mix </a:t>
            </a:r>
            <a:r>
              <a:rPr lang="en-US" sz="2000" dirty="0"/>
              <a:t>of (1) and (2)</a:t>
            </a:r>
            <a:endParaRPr lang="en-US" sz="2000" baseline="30000" dirty="0">
              <a:solidFill>
                <a:schemeClr val="bg1">
                  <a:lumMod val="50000"/>
                </a:schemeClr>
              </a:solidFill>
            </a:endParaRPr>
          </a:p>
          <a:p>
            <a:pPr marL="914400" lvl="1" indent="-457200" defTabSz="914400">
              <a:buFont typeface="+mj-lt"/>
              <a:buAutoNum type="arabicPeriod"/>
            </a:pPr>
            <a:r>
              <a:rPr lang="en-US" sz="2000" dirty="0"/>
              <a:t>Lowest CD4 cell counts first.</a:t>
            </a:r>
            <a:br>
              <a:rPr lang="en-US" sz="2000" dirty="0"/>
            </a:br>
            <a:endParaRPr lang="en-US" sz="2000" dirty="0"/>
          </a:p>
          <a:p>
            <a:pPr marL="0" indent="0" defTabSz="914400">
              <a:buFont typeface="Arial" panose="020B0604020202020204" pitchFamily="34" charset="0"/>
              <a:buNone/>
            </a:pPr>
            <a:r>
              <a:rPr lang="en-US" sz="2000" dirty="0"/>
              <a:t>Putting more weight on mortality or allocating PLHIV with lower CD4 cell counts first, reduces estimated HIV-related deaths among PLHIV on ART, increase the (estimated) age of PLHIV on ART, may reduce estimated pregnant PLHIV and so increase PMTCT coverage </a:t>
            </a:r>
          </a:p>
        </p:txBody>
      </p:sp>
    </p:spTree>
    <p:extLst>
      <p:ext uri="{BB962C8B-B14F-4D97-AF65-F5344CB8AC3E}">
        <p14:creationId xmlns:p14="http://schemas.microsoft.com/office/powerpoint/2010/main" val="1061897356"/>
      </p:ext>
    </p:extLst>
  </p:cSld>
  <p:clrMapOvr>
    <a:masterClrMapping/>
  </p:clrMapOvr>
</p:sld>
</file>

<file path=ppt/theme/theme1.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3110F1-5703-4B98-9F85-E7FD4B190D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AA385C-3F6D-406C-A4FC-68A4FF141D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927</Words>
  <Application>Microsoft Office PowerPoint</Application>
  <PresentationFormat>Widescreen</PresentationFormat>
  <Paragraphs>81</Paragraphs>
  <Slides>9</Slides>
  <Notes>3</Notes>
  <HiddenSlides>1</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9</vt:i4>
      </vt:variant>
    </vt:vector>
  </HeadingPairs>
  <TitlesOfParts>
    <vt:vector size="16" baseType="lpstr">
      <vt:lpstr>Arial</vt:lpstr>
      <vt:lpstr>Calibri</vt:lpstr>
      <vt:lpstr>Calibri (Body)</vt:lpstr>
      <vt:lpstr>Custom Design</vt:lpstr>
      <vt:lpstr>1_Custom Design</vt:lpstr>
      <vt:lpstr>2_Custom Design</vt:lpstr>
      <vt:lpstr>3_Custom Design</vt:lpstr>
      <vt:lpstr>PowerPoint Presentation</vt:lpstr>
      <vt:lpstr>Advanced Options</vt:lpstr>
      <vt:lpstr>Adult mortality on ART</vt:lpstr>
      <vt:lpstr>Adult mortality on ART: Asia</vt:lpstr>
      <vt:lpstr>Adult mortality on ART: High-income countries</vt:lpstr>
      <vt:lpstr>Reduction in HIV transmission on ART (EPP)</vt:lpstr>
      <vt:lpstr>How to update the ART effect on transmission</vt:lpstr>
      <vt:lpstr>HIV-related fertility</vt:lpstr>
      <vt:lpstr>Allocation method for new ART patients </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Nathalie Gouiran</dc:creator>
  <cp:lastModifiedBy>KORENROMP, Eline Louise</cp:lastModifiedBy>
  <cp:revision>310</cp:revision>
  <cp:lastPrinted>2011-08-22T20:13:01Z</cp:lastPrinted>
  <dcterms:created xsi:type="dcterms:W3CDTF">2011-11-29T17:23:10Z</dcterms:created>
  <dcterms:modified xsi:type="dcterms:W3CDTF">2023-05-12T14:56:26Z</dcterms:modified>
</cp:coreProperties>
</file>