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slideLayouts/slideLayout16.xml" ContentType="application/vnd.openxmlformats-officedocument.presentationml.slideLayout+xml"/>
  <Override PartName="/ppt/theme/theme7.xml" ContentType="application/vnd.openxmlformats-officedocument.theme+xml"/>
  <Override PartName="/ppt/slideLayouts/slideLayout17.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 id="2147483852" r:id="rId5"/>
    <p:sldMasterId id="2147483854" r:id="rId6"/>
    <p:sldMasterId id="2147483859" r:id="rId7"/>
    <p:sldMasterId id="2147483861" r:id="rId8"/>
    <p:sldMasterId id="2147483863" r:id="rId9"/>
    <p:sldMasterId id="2147483865" r:id="rId10"/>
    <p:sldMasterId id="2147483867" r:id="rId11"/>
  </p:sldMasterIdLst>
  <p:notesMasterIdLst>
    <p:notesMasterId r:id="rId21"/>
  </p:notesMasterIdLst>
  <p:sldIdLst>
    <p:sldId id="256" r:id="rId12"/>
    <p:sldId id="284" r:id="rId13"/>
    <p:sldId id="286" r:id="rId14"/>
    <p:sldId id="287" r:id="rId15"/>
    <p:sldId id="263" r:id="rId16"/>
    <p:sldId id="262" r:id="rId17"/>
    <p:sldId id="509" r:id="rId18"/>
    <p:sldId id="510" r:id="rId19"/>
    <p:sldId id="50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C20CD7C-CAAE-4B66-8D45-AA06E92DE051}">
          <p14:sldIdLst>
            <p14:sldId id="256"/>
            <p14:sldId id="284"/>
            <p14:sldId id="286"/>
            <p14:sldId id="287"/>
            <p14:sldId id="263"/>
            <p14:sldId id="262"/>
            <p14:sldId id="509"/>
            <p14:sldId id="510"/>
            <p14:sldId id="507"/>
          </p14:sldIdLst>
        </p14:section>
        <p14:section name="Default Section" id="{3A1F2E1F-1E79-455E-B5B6-04E2701258EA}">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5B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9738" autoAdjust="0"/>
  </p:normalViewPr>
  <p:slideViewPr>
    <p:cSldViewPr snapToGrid="0">
      <p:cViewPr varScale="1">
        <p:scale>
          <a:sx n="87" d="100"/>
          <a:sy n="87" d="100"/>
        </p:scale>
        <p:origin x="1428" y="90"/>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2.xml"/><Relationship Id="rId18" Type="http://schemas.openxmlformats.org/officeDocument/2006/relationships/slide" Target="slides/slide7.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viewProps" Target="viewProps.xml"/><Relationship Id="rId10" Type="http://schemas.openxmlformats.org/officeDocument/2006/relationships/slideMaster" Target="slideMasters/slideMaster7.xml"/><Relationship Id="rId19" Type="http://schemas.openxmlformats.org/officeDocument/2006/relationships/slide" Target="slides/slide8.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WODZI, Desire Tarwireyi" userId="f2e414da-657a-4eae-9cb2-9d4947cf517c" providerId="ADAL" clId="{775400B6-5D23-4FE6-BB9C-93F98A1F236B}"/>
    <pc:docChg chg="modSld">
      <pc:chgData name="RWODZI, Desire Tarwireyi" userId="f2e414da-657a-4eae-9cb2-9d4947cf517c" providerId="ADAL" clId="{775400B6-5D23-4FE6-BB9C-93F98A1F236B}" dt="2023-12-01T07:32:35.718" v="8" actId="1036"/>
      <pc:docMkLst>
        <pc:docMk/>
      </pc:docMkLst>
      <pc:sldChg chg="modSp mod">
        <pc:chgData name="RWODZI, Desire Tarwireyi" userId="f2e414da-657a-4eae-9cb2-9d4947cf517c" providerId="ADAL" clId="{775400B6-5D23-4FE6-BB9C-93F98A1F236B}" dt="2023-12-01T07:32:35.718" v="8" actId="1036"/>
        <pc:sldMkLst>
          <pc:docMk/>
          <pc:sldMk cId="2676716282" sldId="262"/>
        </pc:sldMkLst>
        <pc:spChg chg="mod">
          <ac:chgData name="RWODZI, Desire Tarwireyi" userId="f2e414da-657a-4eae-9cb2-9d4947cf517c" providerId="ADAL" clId="{775400B6-5D23-4FE6-BB9C-93F98A1F236B}" dt="2023-12-01T07:32:35.718" v="8" actId="1036"/>
          <ac:spMkLst>
            <pc:docMk/>
            <pc:sldMk cId="2676716282" sldId="262"/>
            <ac:spMk id="3" creationId="{BC47A539-E9A5-49BA-ADA1-BB488B07B24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8D8EE-AAF5-423A-AC87-2DB8E8E5D75F}" type="datetimeFigureOut">
              <a:rPr lang="en-US" smtClean="0"/>
              <a:t>12/1/2023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Cliquez pour modifier les styles de texte du Master</a:t>
            </a:r>
          </a:p>
          <a:p>
            <a:pPr lvl="1"/>
            <a:r>
              <a:rPr lang="en-US"/>
              <a:t>Deuxième niveau</a:t>
            </a:r>
          </a:p>
          <a:p>
            <a:pPr lvl="2"/>
            <a:r>
              <a:rPr lang="en-US"/>
              <a:t>Troisième niveau</a:t>
            </a:r>
          </a:p>
          <a:p>
            <a:pPr lvl="3"/>
            <a:r>
              <a:rPr lang="en-US"/>
              <a:t>Quatrième niveau</a:t>
            </a:r>
          </a:p>
          <a:p>
            <a:pPr lvl="4"/>
            <a:r>
              <a:rPr lang="en-US"/>
              <a:t>Cinquième niveau</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3660D5-ED4C-41CA-8F92-89CB6C57A10E}" type="slidenum">
              <a:rPr lang="en-US" smtClean="0"/>
              <a:t>‹#›</a:t>
            </a:fld>
            <a:endParaRPr lang="en-US"/>
          </a:p>
        </p:txBody>
      </p:sp>
    </p:spTree>
    <p:extLst>
      <p:ext uri="{BB962C8B-B14F-4D97-AF65-F5344CB8AC3E}">
        <p14:creationId xmlns:p14="http://schemas.microsoft.com/office/powerpoint/2010/main" val="1034683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3660D5-ED4C-41CA-8F92-89CB6C57A10E}" type="slidenum">
              <a:rPr lang="en-US" smtClean="0"/>
              <a:t>1</a:t>
            </a:fld>
            <a:endParaRPr lang="en-US"/>
          </a:p>
        </p:txBody>
      </p:sp>
    </p:spTree>
    <p:extLst>
      <p:ext uri="{BB962C8B-B14F-4D97-AF65-F5344CB8AC3E}">
        <p14:creationId xmlns:p14="http://schemas.microsoft.com/office/powerpoint/2010/main" val="414807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a:t>De nombreux facteurs peuvent influencer les tendances de la prévalence produites par les données sur les tests de routine des CPN, notamment les changements dans la prestation des services au fil du temps, l'extension de la couverture des tests de routine et la portée croissante des systèmes de notification électronique à mesure qu'ils s'étendent à de plus en plus d'endroits. Tous ces éléments peuvent avoir une incidence sur l'actualité et l'exhaustivité des données. Ils peuvent également influencer les tendances épidémiologiques, par exemple, lorsque les systèmes se développent, ils se déplacent normalement des zones à forte prévalence vers les zones à faible prévalence, ce qui entraîne une baisse artificielle de la prévalence du VIH. Une façon de gérer ce problème pourrait être de ne pas utiliser les données de tendance des tests de routine tant que la couverture du système ne s'est pas stabilisée. </a:t>
            </a:r>
          </a:p>
          <a:p>
            <a:pPr marL="0" indent="0">
              <a:buNone/>
            </a:pPr>
            <a:endParaRPr lang="en-US"/>
          </a:p>
          <a:p>
            <a:pPr marL="0" indent="0">
              <a:buNone/>
            </a:pPr>
            <a:r>
              <a:rPr lang="en-US"/>
              <a:t>Par conséquent, nous vous recommandons, avant d'utiliser vos données sur les CPN-TDR, d'examiner certaines des questions présentées ici : comment votre système de dépistage systématique et sa couverture géographique et démographique ont-ils évolué au fil du temps ? Les femmes dont la séropositivité est connue ont-elles été incluses dans les rapports ou non ? Seul le premier test effectué lors d'une visite de CPN a-t-il été pris en compte ? Les premiers tests effectués lors du </a:t>
            </a:r>
            <a:r>
              <a:rPr lang="en-US" err="1"/>
              <a:t>travail </a:t>
            </a:r>
            <a:r>
              <a:rPr lang="en-US"/>
              <a:t>et de l'accouchement sont-ils inclus ? Avez-vous pris en compte les changements intervenus dans les tests au fil du temps, y compris les kits utilisés et les taux de faux positifs dans les environnements à faible prévalence, les algorithmes utilisés, les taux de refus et l'influence des ruptures de stock sur l'exhaustivité des tests ? Avez-vous lu les rapports d'assurance qualité disponibles et comparé les données de prévalence avec d'autres sources telles que les enquêtes auprès des ménages ?</a:t>
            </a:r>
          </a:p>
          <a:p>
            <a:pPr marL="0" indent="0">
              <a:buNone/>
            </a:pPr>
            <a:endParaRPr lang="en-US"/>
          </a:p>
          <a:p>
            <a:pPr marL="0" indent="0">
              <a:buNone/>
            </a:pPr>
            <a:r>
              <a:rPr lang="en-US"/>
              <a:t>Étant donné l'importance des tendances produites par EPP pour déterminer les tendances de votre estimation nationale, il vaut la peine de consacrer un peu de temps à l'examen de ces facteurs et de consulter des experts si nécessaire pour mieux comprendre comment ils influencent vos données et quelles sont les données à utiliser ou à exclure.</a:t>
            </a:r>
          </a:p>
        </p:txBody>
      </p:sp>
      <p:sp>
        <p:nvSpPr>
          <p:cNvPr id="4" name="Slide Number Placeholder 3"/>
          <p:cNvSpPr>
            <a:spLocks noGrp="1"/>
          </p:cNvSpPr>
          <p:nvPr>
            <p:ph type="sldNum" sz="quarter" idx="5"/>
          </p:nvPr>
        </p:nvSpPr>
        <p:spPr/>
        <p:txBody>
          <a:bodyPr/>
          <a:lstStyle/>
          <a:p>
            <a:fld id="{B73660D5-ED4C-41CA-8F92-89CB6C57A10E}" type="slidenum">
              <a:rPr lang="en-US" smtClean="0"/>
              <a:t>6</a:t>
            </a:fld>
            <a:endParaRPr lang="en-US"/>
          </a:p>
        </p:txBody>
      </p:sp>
    </p:spTree>
    <p:extLst>
      <p:ext uri="{BB962C8B-B14F-4D97-AF65-F5344CB8AC3E}">
        <p14:creationId xmlns:p14="http://schemas.microsoft.com/office/powerpoint/2010/main" val="2276827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À l'inverse, une couverture pédiatrique ART très faible peut indiquer que le suivi des enfants de plus de 5 ans n'est pas complet - ces enfants n'ont plus accès régulièrement aux </a:t>
            </a:r>
            <a:r>
              <a:rPr lang="en-US"/>
              <a:t>services du </a:t>
            </a:r>
            <a:r>
              <a:rPr lang="en-US" dirty="0"/>
              <a:t>PEV et aux </a:t>
            </a:r>
            <a:r>
              <a:rPr lang="en-US"/>
              <a:t>services destinés aux jeunes enfants...</a:t>
            </a:r>
            <a:endParaRPr lang="en-CH"/>
          </a:p>
        </p:txBody>
      </p:sp>
      <p:sp>
        <p:nvSpPr>
          <p:cNvPr id="4" name="Slide Number Placeholder 3"/>
          <p:cNvSpPr>
            <a:spLocks noGrp="1"/>
          </p:cNvSpPr>
          <p:nvPr>
            <p:ph type="sldNum" sz="quarter" idx="5"/>
          </p:nvPr>
        </p:nvSpPr>
        <p:spPr/>
        <p:txBody>
          <a:bodyPr/>
          <a:lstStyle/>
          <a:p>
            <a:fld id="{B73660D5-ED4C-41CA-8F92-89CB6C57A10E}" type="slidenum">
              <a:rPr lang="en-US" smtClean="0"/>
              <a:t>9</a:t>
            </a:fld>
            <a:endParaRPr lang="en-US"/>
          </a:p>
        </p:txBody>
      </p:sp>
    </p:spTree>
    <p:extLst>
      <p:ext uri="{BB962C8B-B14F-4D97-AF65-F5344CB8AC3E}">
        <p14:creationId xmlns:p14="http://schemas.microsoft.com/office/powerpoint/2010/main" val="24330147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rgbClr val="F15B4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a:xfrm>
            <a:off x="2411215" y="6356349"/>
            <a:ext cx="1371600" cy="365125"/>
          </a:xfrm>
        </p:spPr>
        <p:txBody>
          <a:bodyPr/>
          <a:lstStyle>
            <a:lvl1pPr algn="r">
              <a:defRPr/>
            </a:lvl1pPr>
          </a:lstStyle>
          <a:p>
            <a:pPr algn="r"/>
            <a:r>
              <a:rPr lang="en-US" dirty="0"/>
              <a:t>27 October 2020</a:t>
            </a:r>
          </a:p>
        </p:txBody>
      </p:sp>
      <p:sp>
        <p:nvSpPr>
          <p:cNvPr id="5" name="Footer Placeholder 4"/>
          <p:cNvSpPr>
            <a:spLocks noGrp="1"/>
          </p:cNvSpPr>
          <p:nvPr>
            <p:ph type="ftr" sz="quarter" idx="11"/>
          </p:nvPr>
        </p:nvSpPr>
        <p:spPr/>
        <p:txBody>
          <a:bodyPr/>
          <a:lstStyle>
            <a:lvl1pPr>
              <a:defRPr/>
            </a:lvl1pPr>
          </a:lstStyle>
          <a:p>
            <a:r>
              <a:rPr lang="en-US" dirty="0"/>
              <a:t>2021 HIV Estimates</a:t>
            </a:r>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pic>
        <p:nvPicPr>
          <p:cNvPr id="9" name="Picture 8" descr="A drawing of a person&#10;&#10;Description automatically generated">
            <a:extLst>
              <a:ext uri="{FF2B5EF4-FFF2-40B4-BE49-F238E27FC236}">
                <a16:creationId xmlns:a16="http://schemas.microsoft.com/office/drawing/2014/main" id="{6B19407E-735D-4378-94C5-F2663C5558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969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lgn="r"/>
            <a:r>
              <a:rPr lang="en-US"/>
              <a:t>27 October 2020</a:t>
            </a:r>
            <a:endParaRPr lang="en-US" dirty="0"/>
          </a:p>
        </p:txBody>
      </p:sp>
      <p:sp>
        <p:nvSpPr>
          <p:cNvPr id="5" name="Footer Placeholder 4"/>
          <p:cNvSpPr>
            <a:spLocks noGrp="1"/>
          </p:cNvSpPr>
          <p:nvPr>
            <p:ph type="ftr" sz="quarter" idx="11"/>
          </p:nvPr>
        </p:nvSpPr>
        <p:spPr/>
        <p:txBody>
          <a:bodyPr/>
          <a:lstStyle/>
          <a:p>
            <a:r>
              <a:rPr lang="en-US"/>
              <a:t>2021 HIV Estimates</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pic>
        <p:nvPicPr>
          <p:cNvPr id="9" name="Picture 8" descr="A drawing of a person&#10;&#10;Description automatically generated">
            <a:extLst>
              <a:ext uri="{FF2B5EF4-FFF2-40B4-BE49-F238E27FC236}">
                <a16:creationId xmlns:a16="http://schemas.microsoft.com/office/drawing/2014/main" id="{24AE8A8B-A04A-E82E-A87B-A5F6C889223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pic>
        <p:nvPicPr>
          <p:cNvPr id="10" name="Picture 9">
            <a:extLst>
              <a:ext uri="{FF2B5EF4-FFF2-40B4-BE49-F238E27FC236}">
                <a16:creationId xmlns:a16="http://schemas.microsoft.com/office/drawing/2014/main" id="{8989C0E9-1949-B3A7-D84F-76800B2C438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443" y="6264632"/>
            <a:ext cx="1155747" cy="456843"/>
          </a:xfrm>
          <a:prstGeom prst="rect">
            <a:avLst/>
          </a:prstGeom>
        </p:spPr>
      </p:pic>
    </p:spTree>
    <p:extLst>
      <p:ext uri="{BB962C8B-B14F-4D97-AF65-F5344CB8AC3E}">
        <p14:creationId xmlns:p14="http://schemas.microsoft.com/office/powerpoint/2010/main" val="200282921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319927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A4EC07-70EF-A364-EB2D-4CFCF998031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3" name="Text Placeholder 2">
            <a:extLst>
              <a:ext uri="{FF2B5EF4-FFF2-40B4-BE49-F238E27FC236}">
                <a16:creationId xmlns:a16="http://schemas.microsoft.com/office/drawing/2014/main" id="{3159CA24-7586-DF39-6F6F-B39C5D782DA0}"/>
              </a:ext>
            </a:extLst>
          </p:cNvPr>
          <p:cNvSpPr>
            <a:spLocks noGrp="1"/>
          </p:cNvSpPr>
          <p:nvPr>
            <p:ph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2800"/>
            </a:lvl1pPr>
            <a:lvl2pPr>
              <a:defRPr sz="2400"/>
            </a:lvl2pPr>
            <a:lvl3pPr>
              <a:defRPr sz="2000"/>
            </a:lvl3pPr>
            <a:lvl4pPr>
              <a:defRPr sz="1800"/>
            </a:lvl4pPr>
            <a:lvl5pPr>
              <a:defRPr sz="1800"/>
            </a:lvl5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34496271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38104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A4EC07-70EF-A364-EB2D-4CFCF998031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3" name="Text Placeholder 2">
            <a:extLst>
              <a:ext uri="{FF2B5EF4-FFF2-40B4-BE49-F238E27FC236}">
                <a16:creationId xmlns:a16="http://schemas.microsoft.com/office/drawing/2014/main" id="{3159CA24-7586-DF39-6F6F-B39C5D782DA0}"/>
              </a:ext>
            </a:extLst>
          </p:cNvPr>
          <p:cNvSpPr>
            <a:spLocks noGrp="1"/>
          </p:cNvSpPr>
          <p:nvPr>
            <p:ph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2800"/>
            </a:lvl1pPr>
            <a:lvl2pPr>
              <a:defRPr sz="2400"/>
            </a:lvl2pPr>
            <a:lvl3pPr>
              <a:defRPr sz="2000"/>
            </a:lvl3pPr>
            <a:lvl4pPr>
              <a:defRPr sz="1800"/>
            </a:lvl4pPr>
            <a:lvl5pPr>
              <a:defRPr sz="1800"/>
            </a:lvl5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807038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pic>
        <p:nvPicPr>
          <p:cNvPr id="4" name="Picture 3" descr="A drawing of a person&#10;&#10;Description automatically generated">
            <a:extLst>
              <a:ext uri="{FF2B5EF4-FFF2-40B4-BE49-F238E27FC236}">
                <a16:creationId xmlns:a16="http://schemas.microsoft.com/office/drawing/2014/main" id="{58C094B6-EE20-4452-A30A-57A26827F7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12/1/2023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12/1/2023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12/1/2023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12/1/2023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12/1/2023</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8.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rgbClr val="F15B4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Cliquez pour modifier le style du titre principal</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Cliquez pour modifier les styles de texte du Master</a:t>
            </a:r>
          </a:p>
          <a:p>
            <a:pPr lvl="1"/>
            <a:r>
              <a:rPr lang="en-US"/>
              <a:t>Deuxième niveau</a:t>
            </a:r>
          </a:p>
          <a:p>
            <a:pPr lvl="2"/>
            <a:r>
              <a:rPr lang="en-US"/>
              <a:t>Troisième niveau</a:t>
            </a:r>
          </a:p>
          <a:p>
            <a:pPr lvl="3"/>
            <a:r>
              <a:rPr lang="en-US"/>
              <a:t>Quatrième niveau</a:t>
            </a:r>
          </a:p>
          <a:p>
            <a:pPr lvl="4"/>
            <a:r>
              <a:rPr lang="en-US"/>
              <a:t>Cinquième niveau</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t>12/1/2023</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FE59BBD-D5EE-4349-8384-B71254CE1736}"/>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Cliquez pour modifier le style du titre principal</a:t>
            </a:r>
          </a:p>
        </p:txBody>
      </p:sp>
      <p:sp>
        <p:nvSpPr>
          <p:cNvPr id="1027" name="Text Placeholder 2">
            <a:extLst>
              <a:ext uri="{FF2B5EF4-FFF2-40B4-BE49-F238E27FC236}">
                <a16:creationId xmlns:a16="http://schemas.microsoft.com/office/drawing/2014/main" id="{97B2C470-2B02-4072-BA24-3DD116F99B59}"/>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Cliquez pour modifier les styles de texte du Master</a:t>
            </a:r>
          </a:p>
          <a:p>
            <a:pPr lvl="1"/>
            <a:r>
              <a:rPr lang="en-US" altLang="en-US"/>
              <a:t>Deuxième niveau</a:t>
            </a:r>
          </a:p>
          <a:p>
            <a:pPr lvl="2"/>
            <a:r>
              <a:rPr lang="en-US" altLang="en-US"/>
              <a:t>Troisième niveau</a:t>
            </a:r>
          </a:p>
          <a:p>
            <a:pPr lvl="3"/>
            <a:r>
              <a:rPr lang="en-US" altLang="en-US"/>
              <a:t>Quatrième niveau</a:t>
            </a:r>
          </a:p>
          <a:p>
            <a:pPr lvl="4"/>
            <a:r>
              <a:rPr lang="en-US" altLang="en-US"/>
              <a:t>Cinquième niveau</a:t>
            </a:r>
          </a:p>
        </p:txBody>
      </p:sp>
      <p:sp>
        <p:nvSpPr>
          <p:cNvPr id="4" name="Date Placeholder 3">
            <a:extLst>
              <a:ext uri="{FF2B5EF4-FFF2-40B4-BE49-F238E27FC236}">
                <a16:creationId xmlns:a16="http://schemas.microsoft.com/office/drawing/2014/main" id="{FD96F970-6FA4-46EE-996C-9321F22ECA3D}"/>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ea typeface="ＭＳ Ｐゴシック" charset="-128"/>
              </a:defRPr>
            </a:lvl1pPr>
          </a:lstStyle>
          <a:p>
            <a:pPr>
              <a:defRPr/>
            </a:pPr>
            <a:fld id="{DFAB5D53-CA33-4EDF-BA65-98B54B6B64D8}" type="datetimeFigureOut">
              <a:rPr lang="en-US"/>
              <a:t>12/1/2023</a:t>
            </a:fld>
            <a:endParaRPr lang="en-US"/>
          </a:p>
        </p:txBody>
      </p:sp>
      <p:sp>
        <p:nvSpPr>
          <p:cNvPr id="5" name="Footer Placeholder 4">
            <a:extLst>
              <a:ext uri="{FF2B5EF4-FFF2-40B4-BE49-F238E27FC236}">
                <a16:creationId xmlns:a16="http://schemas.microsoft.com/office/drawing/2014/main" id="{7110BB85-8A19-469F-AE95-80E1D08E28F9}"/>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ＭＳ Ｐゴシック" charset="-128"/>
              </a:defRPr>
            </a:lvl1pPr>
          </a:lstStyle>
          <a:p>
            <a:pPr>
              <a:defRPr/>
            </a:pPr>
            <a:endParaRPr lang="en-US"/>
          </a:p>
        </p:txBody>
      </p:sp>
      <p:sp>
        <p:nvSpPr>
          <p:cNvPr id="6" name="Slide Number Placeholder 5">
            <a:extLst>
              <a:ext uri="{FF2B5EF4-FFF2-40B4-BE49-F238E27FC236}">
                <a16:creationId xmlns:a16="http://schemas.microsoft.com/office/drawing/2014/main" id="{A0CD46E6-5738-4BA6-ABE8-D7B28AD8B13B}"/>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FC0DEAA6-C27B-4074-ADF2-F94443671BED}" type="slidenum">
              <a:rPr lang="en-US" altLang="en-US"/>
              <a:t>‹#›</a:t>
            </a:fld>
            <a:endParaRPr lang="en-US" altLang="en-US"/>
          </a:p>
        </p:txBody>
      </p:sp>
      <p:pic>
        <p:nvPicPr>
          <p:cNvPr id="1031" name="Picture 2" descr="A picture containing bird&#10;&#10;Description automatically generated">
            <a:extLst>
              <a:ext uri="{FF2B5EF4-FFF2-40B4-BE49-F238E27FC236}">
                <a16:creationId xmlns:a16="http://schemas.microsoft.com/office/drawing/2014/main" id="{8884047A-687E-4FAC-AA4E-198F677EC6C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5006422"/>
      </p:ext>
    </p:extLst>
  </p:cSld>
  <p:clrMap bg1="lt1" tx1="dk1" bg2="lt2" tx2="dk2" accent1="accent1" accent2="accent2" accent3="accent3" accent4="accent4" accent5="accent5" accent6="accent6" hlink="hlink" folHlink="folHlink"/>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4078262"/>
      </p:ext>
    </p:extLst>
  </p:cSld>
  <p:clrMap bg1="lt1" tx1="dk1" bg2="lt2" tx2="dk2" accent1="accent1" accent2="accent2" accent3="accent3" accent4="accent4" accent5="accent5" accent6="accent6" hlink="hlink" folHlink="folHlink"/>
  <p:sldLayoutIdLst>
    <p:sldLayoutId id="2147483855" r:id="rId1"/>
    <p:sldLayoutId id="2147483858"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0421AF6-CEC7-1EB0-563F-AB3B1037D490}"/>
              </a:ext>
            </a:extLst>
          </p:cNvPr>
          <p:cNvSpPr/>
          <p:nvPr userDrawn="1"/>
        </p:nvSpPr>
        <p:spPr>
          <a:xfrm>
            <a:off x="-1" y="0"/>
            <a:ext cx="963101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CH" dirty="0"/>
              <a:t>                              </a:t>
            </a:r>
            <a:endParaRPr lang="en-US" dirty="0"/>
          </a:p>
        </p:txBody>
      </p:sp>
    </p:spTree>
    <p:extLst>
      <p:ext uri="{BB962C8B-B14F-4D97-AF65-F5344CB8AC3E}">
        <p14:creationId xmlns:p14="http://schemas.microsoft.com/office/powerpoint/2010/main" val="3472610798"/>
      </p:ext>
    </p:extLst>
  </p:cSld>
  <p:clrMap bg1="lt1" tx1="dk1" bg2="lt2" tx2="dk2" accent1="accent1" accent2="accent2" accent3="accent3" accent4="accent4" accent5="accent5" accent6="accent6" hlink="hlink" folHlink="folHlink"/>
  <p:sldLayoutIdLst>
    <p:sldLayoutId id="2147483860"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2CC27C-D1B2-EB15-4ED4-97FC813530AF}"/>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Cliquez pour modifier le style du titre principal</a:t>
            </a:r>
          </a:p>
        </p:txBody>
      </p:sp>
      <p:sp>
        <p:nvSpPr>
          <p:cNvPr id="3" name="Text Placeholder 2">
            <a:extLst>
              <a:ext uri="{FF2B5EF4-FFF2-40B4-BE49-F238E27FC236}">
                <a16:creationId xmlns:a16="http://schemas.microsoft.com/office/drawing/2014/main" id="{1FFF3D5F-4B83-4310-82EC-068B8059ECE6}"/>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Cliquez pour modifier les styles de texte du Master</a:t>
            </a:r>
          </a:p>
          <a:p>
            <a:pPr lvl="1"/>
            <a:r>
              <a:rPr lang="en-US" altLang="en-US" dirty="0"/>
              <a:t>Deuxième niveau</a:t>
            </a:r>
          </a:p>
          <a:p>
            <a:pPr lvl="2"/>
            <a:r>
              <a:rPr lang="en-US" altLang="en-US" dirty="0"/>
              <a:t>Troisième niveau</a:t>
            </a:r>
          </a:p>
          <a:p>
            <a:pPr lvl="3"/>
            <a:r>
              <a:rPr lang="en-US" altLang="en-US" dirty="0"/>
              <a:t>Quatrième niveau</a:t>
            </a:r>
          </a:p>
          <a:p>
            <a:pPr lvl="4"/>
            <a:r>
              <a:rPr lang="en-US" altLang="en-US" dirty="0"/>
              <a:t>Cinquième niveau</a:t>
            </a:r>
          </a:p>
        </p:txBody>
      </p:sp>
    </p:spTree>
    <p:extLst>
      <p:ext uri="{BB962C8B-B14F-4D97-AF65-F5344CB8AC3E}">
        <p14:creationId xmlns:p14="http://schemas.microsoft.com/office/powerpoint/2010/main" val="726672312"/>
      </p:ext>
    </p:extLst>
  </p:cSld>
  <p:clrMap bg1="lt1" tx1="dk1" bg2="lt2" tx2="dk2" accent1="accent1" accent2="accent2" accent3="accent3" accent4="accent4" accent5="accent5" accent6="accent6" hlink="hlink" folHlink="folHlink"/>
  <p:sldLayoutIdLst>
    <p:sldLayoutId id="2147483862" r:id="rId1"/>
  </p:sldLayoutIdLst>
  <p:txStyles>
    <p:titleStyle>
      <a:lvl1pPr algn="l" rtl="0" eaLnBrk="0" fontAlgn="base" hangingPunct="0">
        <a:spcBef>
          <a:spcPct val="0"/>
        </a:spcBef>
        <a:spcAft>
          <a:spcPct val="0"/>
        </a:spcAft>
        <a:defRPr sz="4400" b="1"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7000A48-B11F-D2D0-C41F-79083D4F131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Cliquez pour modifier le style du titre principal</a:t>
            </a:r>
          </a:p>
        </p:txBody>
      </p:sp>
      <p:sp>
        <p:nvSpPr>
          <p:cNvPr id="1027" name="Text Placeholder 2">
            <a:extLst>
              <a:ext uri="{FF2B5EF4-FFF2-40B4-BE49-F238E27FC236}">
                <a16:creationId xmlns:a16="http://schemas.microsoft.com/office/drawing/2014/main" id="{9C0BB814-E95D-B987-483A-5D2B3E46B299}"/>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Cliquez pour modifier les styles de texte du Master</a:t>
            </a:r>
          </a:p>
          <a:p>
            <a:pPr lvl="1"/>
            <a:r>
              <a:rPr lang="en-US" altLang="en-US"/>
              <a:t>Deuxième niveau</a:t>
            </a:r>
          </a:p>
          <a:p>
            <a:pPr lvl="2"/>
            <a:r>
              <a:rPr lang="en-US" altLang="en-US"/>
              <a:t>Troisième niveau</a:t>
            </a:r>
          </a:p>
          <a:p>
            <a:pPr lvl="3"/>
            <a:r>
              <a:rPr lang="en-US" altLang="en-US"/>
              <a:t>Quatrième niveau</a:t>
            </a:r>
          </a:p>
          <a:p>
            <a:pPr lvl="4"/>
            <a:r>
              <a:rPr lang="en-US" altLang="en-US"/>
              <a:t>Cinquième niveau</a:t>
            </a:r>
          </a:p>
        </p:txBody>
      </p:sp>
      <p:sp>
        <p:nvSpPr>
          <p:cNvPr id="4" name="Date Placeholder 3">
            <a:extLst>
              <a:ext uri="{FF2B5EF4-FFF2-40B4-BE49-F238E27FC236}">
                <a16:creationId xmlns:a16="http://schemas.microsoft.com/office/drawing/2014/main" id="{8425B18D-7536-03BC-A6A7-38CFE82B91EB}"/>
              </a:ext>
            </a:extLst>
          </p:cNvPr>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ea typeface="ＭＳ Ｐゴシック" charset="-128"/>
              </a:defRPr>
            </a:lvl1pPr>
          </a:lstStyle>
          <a:p>
            <a:pPr>
              <a:defRPr/>
            </a:pPr>
            <a:fld id="{04595CB1-17EC-4B57-9AEB-39E2D0C9A9CE}" type="datetimeFigureOut">
              <a:rPr lang="en-US"/>
              <a:t>12/1/2023</a:t>
            </a:fld>
            <a:endParaRPr lang="en-US"/>
          </a:p>
        </p:txBody>
      </p:sp>
      <p:sp>
        <p:nvSpPr>
          <p:cNvPr id="5" name="Footer Placeholder 4">
            <a:extLst>
              <a:ext uri="{FF2B5EF4-FFF2-40B4-BE49-F238E27FC236}">
                <a16:creationId xmlns:a16="http://schemas.microsoft.com/office/drawing/2014/main" id="{AF6E1E6D-A47D-9616-5F12-36CE047E17D5}"/>
              </a:ext>
            </a:extLst>
          </p:cNvPr>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ＭＳ Ｐゴシック" charset="-128"/>
              </a:defRPr>
            </a:lvl1pPr>
          </a:lstStyle>
          <a:p>
            <a:pPr>
              <a:defRPr/>
            </a:pPr>
            <a:endParaRPr lang="en-US"/>
          </a:p>
        </p:txBody>
      </p:sp>
      <p:sp>
        <p:nvSpPr>
          <p:cNvPr id="6" name="Slide Number Placeholder 5">
            <a:extLst>
              <a:ext uri="{FF2B5EF4-FFF2-40B4-BE49-F238E27FC236}">
                <a16:creationId xmlns:a16="http://schemas.microsoft.com/office/drawing/2014/main" id="{83C01F93-5450-E8D2-0374-037CAFC8565B}"/>
              </a:ext>
            </a:extLst>
          </p:cNvPr>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E1F1C314-A97A-4E1C-AC20-70EBAAB75D94}" type="slidenum">
              <a:rPr lang="en-US" altLang="en-US"/>
              <a:t>‹#›</a:t>
            </a:fld>
            <a:endParaRPr lang="en-US" altLang="en-US"/>
          </a:p>
        </p:txBody>
      </p:sp>
    </p:spTree>
    <p:extLst>
      <p:ext uri="{BB962C8B-B14F-4D97-AF65-F5344CB8AC3E}">
        <p14:creationId xmlns:p14="http://schemas.microsoft.com/office/powerpoint/2010/main" val="2337186752"/>
      </p:ext>
    </p:extLst>
  </p:cSld>
  <p:clrMap bg1="lt1" tx1="dk1" bg2="lt2" tx2="dk2" accent1="accent1" accent2="accent2" accent3="accent3" accent4="accent4" accent5="accent5" accent6="accent6" hlink="hlink" folHlink="folHlink"/>
  <p:txStyles>
    <p:titleStyle>
      <a:lvl1pPr algn="l" rtl="0" eaLnBrk="0" fontAlgn="base" hangingPunct="0">
        <a:spcBef>
          <a:spcPct val="0"/>
        </a:spcBef>
        <a:spcAft>
          <a:spcPct val="0"/>
        </a:spcAft>
        <a:defRPr sz="4400" b="1"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0421AF6-CEC7-1EB0-563F-AB3B1037D490}"/>
              </a:ext>
            </a:extLst>
          </p:cNvPr>
          <p:cNvSpPr/>
          <p:nvPr userDrawn="1"/>
        </p:nvSpPr>
        <p:spPr>
          <a:xfrm>
            <a:off x="-1" y="0"/>
            <a:ext cx="963101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CH" dirty="0"/>
              <a:t>                              </a:t>
            </a:r>
            <a:endParaRPr lang="en-US" dirty="0"/>
          </a:p>
        </p:txBody>
      </p:sp>
      <p:pic>
        <p:nvPicPr>
          <p:cNvPr id="2" name="Picture 1" descr="A drawing of a person&#10;&#10;Description automatically generated">
            <a:extLst>
              <a:ext uri="{FF2B5EF4-FFF2-40B4-BE49-F238E27FC236}">
                <a16:creationId xmlns:a16="http://schemas.microsoft.com/office/drawing/2014/main" id="{680F2A20-C225-38A4-8DF3-7FBAC916E29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1505382508"/>
      </p:ext>
    </p:extLst>
  </p:cSld>
  <p:clrMap bg1="lt1" tx1="dk1" bg2="lt2" tx2="dk2" accent1="accent1" accent2="accent2" accent3="accent3" accent4="accent4" accent5="accent5" accent6="accent6" hlink="hlink" folHlink="folHlink"/>
  <p:sldLayoutIdLst>
    <p:sldLayoutId id="2147483866"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2CC27C-D1B2-EB15-4ED4-97FC813530AF}"/>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Cliquez pour modifier le style du titre principal</a:t>
            </a:r>
          </a:p>
        </p:txBody>
      </p:sp>
      <p:sp>
        <p:nvSpPr>
          <p:cNvPr id="3" name="Text Placeholder 2">
            <a:extLst>
              <a:ext uri="{FF2B5EF4-FFF2-40B4-BE49-F238E27FC236}">
                <a16:creationId xmlns:a16="http://schemas.microsoft.com/office/drawing/2014/main" id="{1FFF3D5F-4B83-4310-82EC-068B8059ECE6}"/>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Cliquez pour modifier les styles de texte du Master</a:t>
            </a:r>
          </a:p>
          <a:p>
            <a:pPr lvl="1"/>
            <a:r>
              <a:rPr lang="en-US" altLang="en-US" dirty="0"/>
              <a:t>Deuxième niveau</a:t>
            </a:r>
          </a:p>
          <a:p>
            <a:pPr lvl="2"/>
            <a:r>
              <a:rPr lang="en-US" altLang="en-US" dirty="0"/>
              <a:t>Troisième niveau</a:t>
            </a:r>
          </a:p>
          <a:p>
            <a:pPr lvl="3"/>
            <a:r>
              <a:rPr lang="en-US" altLang="en-US" dirty="0"/>
              <a:t>Quatrième niveau</a:t>
            </a:r>
          </a:p>
          <a:p>
            <a:pPr lvl="4"/>
            <a:r>
              <a:rPr lang="en-US" altLang="en-US" dirty="0"/>
              <a:t>Cinquième niveau</a:t>
            </a:r>
          </a:p>
        </p:txBody>
      </p:sp>
      <p:pic>
        <p:nvPicPr>
          <p:cNvPr id="4" name="Picture 3" descr="A drawing of a person&#10;&#10;Description automatically generated">
            <a:extLst>
              <a:ext uri="{FF2B5EF4-FFF2-40B4-BE49-F238E27FC236}">
                <a16:creationId xmlns:a16="http://schemas.microsoft.com/office/drawing/2014/main" id="{3B3A8714-1E2B-0259-B55B-37F51725EC9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3255388374"/>
      </p:ext>
    </p:extLst>
  </p:cSld>
  <p:clrMap bg1="lt1" tx1="dk1" bg2="lt2" tx2="dk2" accent1="accent1" accent2="accent2" accent3="accent3" accent4="accent4" accent5="accent5" accent6="accent6" hlink="hlink" folHlink="folHlink"/>
  <p:sldLayoutIdLst>
    <p:sldLayoutId id="2147483868" r:id="rId1"/>
  </p:sldLayoutIdLst>
  <p:txStyles>
    <p:titleStyle>
      <a:lvl1pPr algn="l" rtl="0" eaLnBrk="0" fontAlgn="base" hangingPunct="0">
        <a:spcBef>
          <a:spcPct val="0"/>
        </a:spcBef>
        <a:spcAft>
          <a:spcPct val="0"/>
        </a:spcAft>
        <a:defRPr sz="4400" b="1"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8752D-0820-4F35-9D5D-B9D345CC6D3E}"/>
              </a:ext>
            </a:extLst>
          </p:cNvPr>
          <p:cNvSpPr>
            <a:spLocks noGrp="1"/>
          </p:cNvSpPr>
          <p:nvPr>
            <p:ph type="ctrTitle"/>
          </p:nvPr>
        </p:nvSpPr>
        <p:spPr>
          <a:xfrm>
            <a:off x="190500" y="1298448"/>
            <a:ext cx="8801100" cy="2600452"/>
          </a:xfrm>
        </p:spPr>
        <p:txBody>
          <a:bodyPr>
            <a:noAutofit/>
          </a:bodyPr>
          <a:lstStyle/>
          <a:p>
            <a:pPr algn="ctr"/>
            <a:r>
              <a:rPr lang="en-US" sz="4400" b="1" dirty="0"/>
              <a:t>Fécondité, prévalence chez les femmes enceintes bénéficiant de soins prénatals, PTME et couverture pédiatrique par les traitements antirétroviraux.</a:t>
            </a:r>
            <a:endParaRPr lang="en-CH" sz="4400" b="1" dirty="0"/>
          </a:p>
        </p:txBody>
      </p:sp>
      <p:sp>
        <p:nvSpPr>
          <p:cNvPr id="5" name="Subtitle 4">
            <a:extLst>
              <a:ext uri="{FF2B5EF4-FFF2-40B4-BE49-F238E27FC236}">
                <a16:creationId xmlns:a16="http://schemas.microsoft.com/office/drawing/2014/main" id="{419C7A0F-A3D8-141D-002B-012F9D70AB27}"/>
              </a:ext>
            </a:extLst>
          </p:cNvPr>
          <p:cNvSpPr>
            <a:spLocks noGrp="1"/>
          </p:cNvSpPr>
          <p:nvPr>
            <p:ph type="subTitle" idx="1"/>
          </p:nvPr>
        </p:nvSpPr>
        <p:spPr>
          <a:xfrm>
            <a:off x="624886" y="4413623"/>
            <a:ext cx="7315200" cy="1752600"/>
          </a:xfrm>
        </p:spPr>
        <p:txBody>
          <a:bodyPr>
            <a:normAutofit/>
          </a:bodyPr>
          <a:lstStyle/>
          <a:p>
            <a:r>
              <a:rPr lang="en-US" sz="1400" b="1" dirty="0">
                <a:solidFill>
                  <a:schemeClr val="bg1"/>
                </a:solidFill>
              </a:rPr>
              <a:t>Eline </a:t>
            </a:r>
            <a:r>
              <a:rPr lang="en-US" sz="1400" b="1" dirty="0" err="1">
                <a:solidFill>
                  <a:schemeClr val="bg1"/>
                </a:solidFill>
              </a:rPr>
              <a:t>Korenromp </a:t>
            </a:r>
            <a:r>
              <a:rPr lang="en-US" sz="1400" b="1" dirty="0">
                <a:solidFill>
                  <a:schemeClr val="bg1"/>
                </a:solidFill>
              </a:rPr>
              <a:t>(ONUSIDA)</a:t>
            </a:r>
          </a:p>
          <a:p>
            <a:endParaRPr lang="en-US" sz="1400" dirty="0">
              <a:solidFill>
                <a:schemeClr val="bg1"/>
              </a:solidFill>
            </a:endParaRPr>
          </a:p>
          <a:p>
            <a:pPr>
              <a:lnSpc>
                <a:spcPct val="120000"/>
              </a:lnSpc>
              <a:spcBef>
                <a:spcPct val="20000"/>
              </a:spcBef>
              <a:spcAft>
                <a:spcPct val="0"/>
              </a:spcAft>
            </a:pPr>
            <a:r>
              <a:rPr lang="en-US" sz="1400" b="1" dirty="0">
                <a:solidFill>
                  <a:schemeClr val="bg1"/>
                </a:solidFill>
                <a:latin typeface="Arial"/>
                <a:cs typeface="Arial"/>
              </a:rPr>
              <a:t>Atelier de l'ONUSIDA sur les estimations du VIH et l'identification des inégalités</a:t>
            </a:r>
            <a:br>
              <a:rPr lang="en-US" sz="1400" b="1" dirty="0">
                <a:latin typeface="Arial"/>
                <a:cs typeface="Arial"/>
              </a:rPr>
            </a:br>
            <a:r>
              <a:rPr lang="en-US" sz="1400" b="1" dirty="0">
                <a:solidFill>
                  <a:schemeClr val="bg1"/>
                </a:solidFill>
                <a:latin typeface="Arial"/>
                <a:cs typeface="Arial"/>
              </a:rPr>
              <a:t>dans la région du Moyen-Orient et de l'Afrique du Nord </a:t>
            </a:r>
            <a:endParaRPr lang="en-US" sz="1400">
              <a:solidFill>
                <a:schemeClr val="bg1"/>
              </a:solidFill>
              <a:ea typeface="+mn-lt"/>
              <a:cs typeface="+mn-lt"/>
            </a:endParaRPr>
          </a:p>
          <a:p>
            <a:pPr>
              <a:lnSpc>
                <a:spcPct val="120000"/>
              </a:lnSpc>
              <a:spcBef>
                <a:spcPct val="20000"/>
              </a:spcBef>
              <a:spcAft>
                <a:spcPct val="0"/>
              </a:spcAft>
            </a:pPr>
            <a:r>
              <a:rPr lang="en-US" sz="1400" b="1" dirty="0">
                <a:solidFill>
                  <a:schemeClr val="bg1"/>
                </a:solidFill>
                <a:latin typeface="Arial"/>
                <a:cs typeface="Arial"/>
              </a:rPr>
              <a:t>Le Caire, 19-23 février 2023</a:t>
            </a:r>
            <a:endParaRPr lang="en-US" sz="1400">
              <a:solidFill>
                <a:schemeClr val="bg1"/>
              </a:solidFill>
              <a:latin typeface="Arial"/>
              <a:ea typeface="+mn-lt"/>
              <a:cs typeface="Arial"/>
            </a:endParaRPr>
          </a:p>
          <a:p>
            <a:pPr>
              <a:lnSpc>
                <a:spcPct val="120000"/>
              </a:lnSpc>
              <a:spcBef>
                <a:spcPct val="20000"/>
              </a:spcBef>
              <a:buFont typeface="Arial" panose="020B0604020202020204" pitchFamily="34" charset="0"/>
              <a:buNone/>
            </a:pPr>
            <a:endParaRPr lang="en-US" altLang="en-US" sz="2400" b="1" dirty="0">
              <a:solidFill>
                <a:schemeClr val="bg1"/>
              </a:solidFill>
              <a:cs typeface="Arial"/>
            </a:endParaRPr>
          </a:p>
        </p:txBody>
      </p:sp>
    </p:spTree>
    <p:extLst>
      <p:ext uri="{BB962C8B-B14F-4D97-AF65-F5344CB8AC3E}">
        <p14:creationId xmlns:p14="http://schemas.microsoft.com/office/powerpoint/2010/main" val="100137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936D790A-CBCC-7204-30F5-BE0250948908}"/>
              </a:ext>
            </a:extLst>
          </p:cNvPr>
          <p:cNvSpPr txBox="1">
            <a:spLocks/>
          </p:cNvSpPr>
          <p:nvPr/>
        </p:nvSpPr>
        <p:spPr>
          <a:xfrm>
            <a:off x="252919" y="1123838"/>
            <a:ext cx="2947482" cy="1076438"/>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3200" dirty="0"/>
              <a:t>Fertilité chez les femmes vivant avec le VIH</a:t>
            </a:r>
          </a:p>
        </p:txBody>
      </p:sp>
      <p:sp>
        <p:nvSpPr>
          <p:cNvPr id="2" name="TextBox 1">
            <a:extLst>
              <a:ext uri="{FF2B5EF4-FFF2-40B4-BE49-F238E27FC236}">
                <a16:creationId xmlns:a16="http://schemas.microsoft.com/office/drawing/2014/main" id="{DE98A244-4E7B-39EF-E885-F6C488079C82}"/>
              </a:ext>
            </a:extLst>
          </p:cNvPr>
          <p:cNvSpPr txBox="1"/>
          <p:nvPr/>
        </p:nvSpPr>
        <p:spPr>
          <a:xfrm>
            <a:off x="3723861" y="755374"/>
            <a:ext cx="7394713" cy="2585323"/>
          </a:xfrm>
          <a:prstGeom prst="rect">
            <a:avLst/>
          </a:prstGeom>
          <a:noFill/>
        </p:spPr>
        <p:txBody>
          <a:bodyPr wrap="square" rtlCol="0">
            <a:spAutoFit/>
          </a:bodyPr>
          <a:lstStyle/>
          <a:p>
            <a:pPr marL="285750" indent="-285750">
              <a:buFont typeface="Arial" panose="020B0604020202020204" pitchFamily="34" charset="0"/>
              <a:buChar char="•"/>
            </a:pPr>
            <a:r>
              <a:rPr lang="en-US" dirty="0"/>
              <a:t>Nous connaissons la fécondité de toutes les femmes en âge de procréer, mais nous devons estimer la fécondité des femmes vivant avec le VIH.</a:t>
            </a:r>
          </a:p>
          <a:p>
            <a:pPr marL="285750" indent="-285750">
              <a:buFont typeface="Arial" panose="020B0604020202020204" pitchFamily="34" charset="0"/>
              <a:buChar char="•"/>
            </a:pPr>
            <a:r>
              <a:rPr lang="en-US" dirty="0"/>
              <a:t>Des études ont montré que la fertilité des femmes séropositives est inférieure à celle des femmes séronégatives. L'effet est d'autant plus important que les femmes sont âgées et que leur taux de CD4 est faible.</a:t>
            </a:r>
          </a:p>
          <a:p>
            <a:pPr marL="285750" indent="-285750">
              <a:buFont typeface="Arial" panose="020B0604020202020204" pitchFamily="34" charset="0"/>
              <a:buChar char="•"/>
            </a:pPr>
            <a:r>
              <a:rPr lang="en-US" dirty="0"/>
              <a:t>Les effets globaux ont été estimés à partir de données d'enquête.</a:t>
            </a:r>
          </a:p>
          <a:p>
            <a:pPr marL="285750" indent="-285750">
              <a:buFont typeface="Arial" panose="020B0604020202020204" pitchFamily="34" charset="0"/>
              <a:buChar char="•"/>
            </a:pPr>
            <a:r>
              <a:rPr lang="en-US" dirty="0"/>
              <a:t>Nous pouvons ajuster ces valeurs globales en les adaptant à la prévalence chez les femmes enceintes, telle qu'elle est mesurée lors des visites de CPN.</a:t>
            </a:r>
          </a:p>
        </p:txBody>
      </p:sp>
      <p:pic>
        <p:nvPicPr>
          <p:cNvPr id="6" name="Picture 5">
            <a:extLst>
              <a:ext uri="{FF2B5EF4-FFF2-40B4-BE49-F238E27FC236}">
                <a16:creationId xmlns:a16="http://schemas.microsoft.com/office/drawing/2014/main" id="{FC1B42FB-C52C-D0C9-1A6D-D60119C5E36D}"/>
              </a:ext>
            </a:extLst>
          </p:cNvPr>
          <p:cNvPicPr>
            <a:picLocks noChangeAspect="1"/>
          </p:cNvPicPr>
          <p:nvPr/>
        </p:nvPicPr>
        <p:blipFill>
          <a:blip r:embed="rId2"/>
          <a:stretch>
            <a:fillRect/>
          </a:stretch>
        </p:blipFill>
        <p:spPr>
          <a:xfrm>
            <a:off x="4092162" y="3429000"/>
            <a:ext cx="4335324" cy="3282071"/>
          </a:xfrm>
          <a:prstGeom prst="rect">
            <a:avLst/>
          </a:prstGeom>
        </p:spPr>
      </p:pic>
    </p:spTree>
    <p:extLst>
      <p:ext uri="{BB962C8B-B14F-4D97-AF65-F5344CB8AC3E}">
        <p14:creationId xmlns:p14="http://schemas.microsoft.com/office/powerpoint/2010/main" val="632394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9122755-6444-42BE-C58E-A173D5EFE437}"/>
              </a:ext>
            </a:extLst>
          </p:cNvPr>
          <p:cNvPicPr>
            <a:picLocks noChangeAspect="1"/>
          </p:cNvPicPr>
          <p:nvPr/>
        </p:nvPicPr>
        <p:blipFill>
          <a:blip r:embed="rId2"/>
          <a:stretch>
            <a:fillRect/>
          </a:stretch>
        </p:blipFill>
        <p:spPr>
          <a:xfrm>
            <a:off x="3479801" y="771130"/>
            <a:ext cx="8147180" cy="4949979"/>
          </a:xfrm>
          <a:prstGeom prst="rect">
            <a:avLst/>
          </a:prstGeom>
          <a:effectLst>
            <a:outerShdw blurRad="50800" dist="38100" dir="2700000" algn="tl" rotWithShape="0">
              <a:prstClr val="black">
                <a:alpha val="40000"/>
              </a:prstClr>
            </a:outerShdw>
          </a:effectLst>
        </p:spPr>
      </p:pic>
      <p:sp>
        <p:nvSpPr>
          <p:cNvPr id="10" name="Title 1">
            <a:extLst>
              <a:ext uri="{FF2B5EF4-FFF2-40B4-BE49-F238E27FC236}">
                <a16:creationId xmlns:a16="http://schemas.microsoft.com/office/drawing/2014/main" id="{936D790A-CBCC-7204-30F5-BE0250948908}"/>
              </a:ext>
            </a:extLst>
          </p:cNvPr>
          <p:cNvSpPr txBox="1">
            <a:spLocks/>
          </p:cNvSpPr>
          <p:nvPr/>
        </p:nvSpPr>
        <p:spPr>
          <a:xfrm>
            <a:off x="252919" y="1123838"/>
            <a:ext cx="2947482" cy="10764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3200" dirty="0"/>
              <a:t>Fertilité liée au VIH</a:t>
            </a:r>
          </a:p>
        </p:txBody>
      </p:sp>
      <p:sp>
        <p:nvSpPr>
          <p:cNvPr id="11" name="TextBox 10">
            <a:extLst>
              <a:ext uri="{FF2B5EF4-FFF2-40B4-BE49-F238E27FC236}">
                <a16:creationId xmlns:a16="http://schemas.microsoft.com/office/drawing/2014/main" id="{91BE251D-609B-C163-15C0-81202529C014}"/>
              </a:ext>
            </a:extLst>
          </p:cNvPr>
          <p:cNvSpPr txBox="1"/>
          <p:nvPr/>
        </p:nvSpPr>
        <p:spPr>
          <a:xfrm>
            <a:off x="256033" y="2286000"/>
            <a:ext cx="2944368" cy="1477328"/>
          </a:xfrm>
          <a:prstGeom prst="rect">
            <a:avLst/>
          </a:prstGeom>
          <a:noFill/>
        </p:spPr>
        <p:txBody>
          <a:bodyPr wrap="square" rtlCol="0">
            <a:spAutoFit/>
          </a:bodyPr>
          <a:lstStyle/>
          <a:p>
            <a:pPr marL="342900" indent="-342900">
              <a:buFont typeface="+mj-lt"/>
              <a:buAutoNum type="arabicPeriod"/>
            </a:pPr>
            <a:r>
              <a:rPr lang="en-US" dirty="0">
                <a:solidFill>
                  <a:schemeClr val="bg1"/>
                </a:solidFill>
              </a:rPr>
              <a:t>Sélectionnez "Options avancées" &gt; "Réductions de la fertilité liées au VIH".</a:t>
            </a:r>
            <a:endParaRPr lang="en-US" sz="1800" dirty="0">
              <a:solidFill>
                <a:schemeClr val="bg1"/>
              </a:solidFill>
            </a:endParaRPr>
          </a:p>
          <a:p>
            <a:pPr marL="342900" indent="-342900">
              <a:buFont typeface="+mj-lt"/>
              <a:buAutoNum type="arabicPeriod"/>
            </a:pPr>
            <a:r>
              <a:rPr lang="en-US" sz="1800" dirty="0">
                <a:solidFill>
                  <a:schemeClr val="bg1"/>
                </a:solidFill>
              </a:rPr>
              <a:t>Appuyer sur "Ajuster le facteur d'ajustement local"</a:t>
            </a:r>
          </a:p>
        </p:txBody>
      </p:sp>
      <p:sp>
        <p:nvSpPr>
          <p:cNvPr id="24" name="Rectangle 23">
            <a:extLst>
              <a:ext uri="{FF2B5EF4-FFF2-40B4-BE49-F238E27FC236}">
                <a16:creationId xmlns:a16="http://schemas.microsoft.com/office/drawing/2014/main" id="{5F97C825-3561-9568-9731-B65F1ACC5930}"/>
              </a:ext>
            </a:extLst>
          </p:cNvPr>
          <p:cNvSpPr/>
          <p:nvPr/>
        </p:nvSpPr>
        <p:spPr>
          <a:xfrm>
            <a:off x="9047100" y="1946791"/>
            <a:ext cx="2787267" cy="678418"/>
          </a:xfrm>
          <a:prstGeom prst="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La valeur du paramètre ajusté apparaît ici</a:t>
            </a:r>
          </a:p>
        </p:txBody>
      </p:sp>
      <p:cxnSp>
        <p:nvCxnSpPr>
          <p:cNvPr id="25" name="Straight Arrow Connector 24">
            <a:extLst>
              <a:ext uri="{FF2B5EF4-FFF2-40B4-BE49-F238E27FC236}">
                <a16:creationId xmlns:a16="http://schemas.microsoft.com/office/drawing/2014/main" id="{5B133A6B-73F3-46EA-74E9-3D2D2CE4F858}"/>
              </a:ext>
            </a:extLst>
          </p:cNvPr>
          <p:cNvCxnSpPr>
            <a:cxnSpLocks/>
          </p:cNvCxnSpPr>
          <p:nvPr/>
        </p:nvCxnSpPr>
        <p:spPr>
          <a:xfrm flipH="1">
            <a:off x="9690100" y="2625209"/>
            <a:ext cx="919100" cy="98159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B36E671A-7719-5F92-103C-9ECF4C550642}"/>
              </a:ext>
            </a:extLst>
          </p:cNvPr>
          <p:cNvSpPr/>
          <p:nvPr/>
        </p:nvSpPr>
        <p:spPr>
          <a:xfrm>
            <a:off x="4358806" y="3063240"/>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0000"/>
                </a:solidFill>
                <a:latin typeface="Calibri (Body)"/>
              </a:rPr>
              <a:t>1</a:t>
            </a:r>
          </a:p>
        </p:txBody>
      </p:sp>
    </p:spTree>
    <p:extLst>
      <p:ext uri="{BB962C8B-B14F-4D97-AF65-F5344CB8AC3E}">
        <p14:creationId xmlns:p14="http://schemas.microsoft.com/office/powerpoint/2010/main" val="474140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9122755-6444-42BE-C58E-A173D5EFE437}"/>
              </a:ext>
            </a:extLst>
          </p:cNvPr>
          <p:cNvPicPr>
            <a:picLocks noChangeAspect="1"/>
          </p:cNvPicPr>
          <p:nvPr/>
        </p:nvPicPr>
        <p:blipFill>
          <a:blip r:embed="rId2"/>
          <a:stretch>
            <a:fillRect/>
          </a:stretch>
        </p:blipFill>
        <p:spPr>
          <a:xfrm>
            <a:off x="3174746" y="130021"/>
            <a:ext cx="5842313" cy="3549612"/>
          </a:xfrm>
          <a:prstGeom prst="rect">
            <a:avLst/>
          </a:prstGeom>
          <a:effectLst>
            <a:outerShdw blurRad="50800" dist="38100" dir="2700000" algn="tl" rotWithShape="0">
              <a:prstClr val="black">
                <a:alpha val="40000"/>
              </a:prstClr>
            </a:outerShdw>
          </a:effectLst>
        </p:spPr>
      </p:pic>
      <p:pic>
        <p:nvPicPr>
          <p:cNvPr id="4" name="Picture 3">
            <a:extLst>
              <a:ext uri="{FF2B5EF4-FFF2-40B4-BE49-F238E27FC236}">
                <a16:creationId xmlns:a16="http://schemas.microsoft.com/office/drawing/2014/main" id="{9A0BF51F-3894-9ECE-F697-C1CF14B5014D}"/>
              </a:ext>
            </a:extLst>
          </p:cNvPr>
          <p:cNvPicPr>
            <a:picLocks noChangeAspect="1"/>
          </p:cNvPicPr>
          <p:nvPr/>
        </p:nvPicPr>
        <p:blipFill>
          <a:blip r:embed="rId3"/>
          <a:srcRect/>
          <a:stretch/>
        </p:blipFill>
        <p:spPr>
          <a:xfrm>
            <a:off x="5439652" y="2326740"/>
            <a:ext cx="6455161" cy="4280053"/>
          </a:xfrm>
          <a:prstGeom prst="rect">
            <a:avLst/>
          </a:prstGeom>
          <a:effectLst>
            <a:outerShdw blurRad="50800" dist="38100" dir="2700000" algn="tl" rotWithShape="0">
              <a:prstClr val="black">
                <a:alpha val="40000"/>
              </a:prstClr>
            </a:outerShdw>
          </a:effectLst>
        </p:spPr>
      </p:pic>
      <p:sp>
        <p:nvSpPr>
          <p:cNvPr id="10" name="Title 1">
            <a:extLst>
              <a:ext uri="{FF2B5EF4-FFF2-40B4-BE49-F238E27FC236}">
                <a16:creationId xmlns:a16="http://schemas.microsoft.com/office/drawing/2014/main" id="{936D790A-CBCC-7204-30F5-BE0250948908}"/>
              </a:ext>
            </a:extLst>
          </p:cNvPr>
          <p:cNvSpPr txBox="1">
            <a:spLocks/>
          </p:cNvSpPr>
          <p:nvPr/>
        </p:nvSpPr>
        <p:spPr>
          <a:xfrm>
            <a:off x="252919" y="828389"/>
            <a:ext cx="2947482" cy="10764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3200" dirty="0"/>
              <a:t>Fertilité liée au VIH</a:t>
            </a:r>
          </a:p>
        </p:txBody>
      </p:sp>
      <p:sp>
        <p:nvSpPr>
          <p:cNvPr id="11" name="TextBox 10">
            <a:extLst>
              <a:ext uri="{FF2B5EF4-FFF2-40B4-BE49-F238E27FC236}">
                <a16:creationId xmlns:a16="http://schemas.microsoft.com/office/drawing/2014/main" id="{91BE251D-609B-C163-15C0-81202529C014}"/>
              </a:ext>
            </a:extLst>
          </p:cNvPr>
          <p:cNvSpPr txBox="1"/>
          <p:nvPr/>
        </p:nvSpPr>
        <p:spPr>
          <a:xfrm>
            <a:off x="281985" y="1784242"/>
            <a:ext cx="2944368" cy="3754874"/>
          </a:xfrm>
          <a:prstGeom prst="rect">
            <a:avLst/>
          </a:prstGeom>
          <a:noFill/>
        </p:spPr>
        <p:txBody>
          <a:bodyPr wrap="square" rtlCol="0">
            <a:spAutoFit/>
          </a:bodyPr>
          <a:lstStyle/>
          <a:p>
            <a:pPr marL="342900" indent="-342900">
              <a:buFont typeface="+mj-lt"/>
              <a:buAutoNum type="arabicPeriod"/>
            </a:pPr>
            <a:r>
              <a:rPr lang="en-US" sz="1400" dirty="0">
                <a:solidFill>
                  <a:schemeClr val="bg1"/>
                </a:solidFill>
              </a:rPr>
              <a:t>Sélectionnez "Options avancées" &gt; "Réductions de la fertilité liées au VIH".</a:t>
            </a:r>
          </a:p>
          <a:p>
            <a:pPr marL="342900" indent="-342900">
              <a:buFont typeface="+mj-lt"/>
              <a:buAutoNum type="arabicPeriod"/>
            </a:pPr>
            <a:r>
              <a:rPr lang="en-US" sz="1400" dirty="0">
                <a:solidFill>
                  <a:schemeClr val="bg1"/>
                </a:solidFill>
              </a:rPr>
              <a:t>Appuyer sur "Ajuster le facteur d'ajustement local"</a:t>
            </a:r>
          </a:p>
          <a:p>
            <a:pPr marL="342900" indent="-342900">
              <a:buFont typeface="+mj-lt"/>
              <a:buAutoNum type="arabicPeriod"/>
            </a:pPr>
            <a:r>
              <a:rPr lang="en-US" sz="1400" dirty="0">
                <a:solidFill>
                  <a:schemeClr val="bg1"/>
                </a:solidFill>
              </a:rPr>
              <a:t>Saisir ou importer des données (préférer "A partir des données du programme")</a:t>
            </a:r>
          </a:p>
          <a:p>
            <a:pPr marL="342900" indent="-342900">
              <a:buFont typeface="+mj-lt"/>
              <a:buAutoNum type="arabicPeriod"/>
            </a:pPr>
            <a:r>
              <a:rPr lang="en-US" sz="1400" dirty="0">
                <a:solidFill>
                  <a:schemeClr val="bg1"/>
                </a:solidFill>
              </a:rPr>
              <a:t>Vérifier que les données importées sont appropriées à l'utilisation</a:t>
            </a:r>
          </a:p>
          <a:p>
            <a:pPr marL="800100" lvl="1" indent="-342900">
              <a:buFont typeface="Arial" panose="020B0604020202020204" pitchFamily="34" charset="0"/>
              <a:buChar char="•"/>
            </a:pPr>
            <a:r>
              <a:rPr lang="en-US" sz="1400" dirty="0">
                <a:solidFill>
                  <a:schemeClr val="bg1"/>
                </a:solidFill>
              </a:rPr>
              <a:t>VIH% plausible ?</a:t>
            </a:r>
          </a:p>
          <a:p>
            <a:pPr marL="800100" lvl="1" indent="-342900">
              <a:buFont typeface="Arial" panose="020B0604020202020204" pitchFamily="34" charset="0"/>
              <a:buChar char="•"/>
            </a:pPr>
            <a:r>
              <a:rPr lang="en-US" sz="1400" dirty="0">
                <a:solidFill>
                  <a:schemeClr val="bg1"/>
                </a:solidFill>
              </a:rPr>
              <a:t>Dénominateurs lisses ?</a:t>
            </a:r>
          </a:p>
          <a:p>
            <a:pPr marL="342900" indent="-342900">
              <a:buFont typeface="+mj-lt"/>
              <a:buAutoNum type="arabicPeriod"/>
            </a:pPr>
            <a:r>
              <a:rPr lang="en-US" sz="1400" dirty="0">
                <a:solidFill>
                  <a:schemeClr val="bg1"/>
                </a:solidFill>
              </a:rPr>
              <a:t>Adaptation aux données appropriées</a:t>
            </a:r>
          </a:p>
          <a:p>
            <a:pPr marL="342900" indent="-342900">
              <a:buFont typeface="+mj-lt"/>
              <a:buAutoNum type="arabicPeriod"/>
            </a:pPr>
            <a:r>
              <a:rPr lang="en-US" sz="1400" dirty="0">
                <a:solidFill>
                  <a:schemeClr val="bg1"/>
                </a:solidFill>
              </a:rPr>
              <a:t>Appuyez sur "OK" pour accepter l'ajustement</a:t>
            </a:r>
          </a:p>
        </p:txBody>
      </p:sp>
      <p:sp>
        <p:nvSpPr>
          <p:cNvPr id="13" name="Arrow: Bent 12">
            <a:extLst>
              <a:ext uri="{FF2B5EF4-FFF2-40B4-BE49-F238E27FC236}">
                <a16:creationId xmlns:a16="http://schemas.microsoft.com/office/drawing/2014/main" id="{02293614-B403-4F5C-A91C-1E4094D32DDB}"/>
              </a:ext>
            </a:extLst>
          </p:cNvPr>
          <p:cNvSpPr/>
          <p:nvPr/>
        </p:nvSpPr>
        <p:spPr>
          <a:xfrm rot="10800000" flipH="1">
            <a:off x="4460485" y="3338052"/>
            <a:ext cx="1069982" cy="617002"/>
          </a:xfrm>
          <a:prstGeom prst="bentArrow">
            <a:avLst>
              <a:gd name="adj1" fmla="val 25000"/>
              <a:gd name="adj2" fmla="val 25000"/>
              <a:gd name="adj3" fmla="val 25000"/>
              <a:gd name="adj4" fmla="val 5400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Oval 13">
            <a:extLst>
              <a:ext uri="{FF2B5EF4-FFF2-40B4-BE49-F238E27FC236}">
                <a16:creationId xmlns:a16="http://schemas.microsoft.com/office/drawing/2014/main" id="{A866CA79-6A32-ADD3-0D78-35C07A29C9B3}"/>
              </a:ext>
            </a:extLst>
          </p:cNvPr>
          <p:cNvSpPr/>
          <p:nvPr/>
        </p:nvSpPr>
        <p:spPr>
          <a:xfrm>
            <a:off x="6489331" y="3243903"/>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0000"/>
                </a:solidFill>
                <a:latin typeface="Calibri (Body)"/>
              </a:rPr>
              <a:t>2</a:t>
            </a:r>
          </a:p>
        </p:txBody>
      </p:sp>
      <p:sp>
        <p:nvSpPr>
          <p:cNvPr id="15" name="Oval 14">
            <a:extLst>
              <a:ext uri="{FF2B5EF4-FFF2-40B4-BE49-F238E27FC236}">
                <a16:creationId xmlns:a16="http://schemas.microsoft.com/office/drawing/2014/main" id="{BBF09733-B00E-0B5E-9594-BC9302C2A098}"/>
              </a:ext>
            </a:extLst>
          </p:cNvPr>
          <p:cNvSpPr/>
          <p:nvPr/>
        </p:nvSpPr>
        <p:spPr>
          <a:xfrm>
            <a:off x="7512909" y="3823971"/>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0000"/>
                </a:solidFill>
                <a:latin typeface="Calibri (Body)"/>
              </a:rPr>
              <a:t>3</a:t>
            </a:r>
          </a:p>
        </p:txBody>
      </p:sp>
      <p:sp>
        <p:nvSpPr>
          <p:cNvPr id="16" name="Oval 15">
            <a:extLst>
              <a:ext uri="{FF2B5EF4-FFF2-40B4-BE49-F238E27FC236}">
                <a16:creationId xmlns:a16="http://schemas.microsoft.com/office/drawing/2014/main" id="{08965110-0C80-C384-AD4E-BDD36BBDD632}"/>
              </a:ext>
            </a:extLst>
          </p:cNvPr>
          <p:cNvSpPr/>
          <p:nvPr/>
        </p:nvSpPr>
        <p:spPr>
          <a:xfrm>
            <a:off x="8735358" y="4263527"/>
            <a:ext cx="1411176" cy="51779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752E7965-27D2-0C7E-EB06-F297EC596CAE}"/>
              </a:ext>
            </a:extLst>
          </p:cNvPr>
          <p:cNvCxnSpPr>
            <a:cxnSpLocks/>
            <a:stCxn id="15" idx="5"/>
          </p:cNvCxnSpPr>
          <p:nvPr/>
        </p:nvCxnSpPr>
        <p:spPr>
          <a:xfrm>
            <a:off x="7825105" y="4136167"/>
            <a:ext cx="910253" cy="35460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7613342-6A4A-EC14-3109-471707AB5A10}"/>
              </a:ext>
            </a:extLst>
          </p:cNvPr>
          <p:cNvCxnSpPr>
            <a:cxnSpLocks/>
            <a:stCxn id="15" idx="0"/>
          </p:cNvCxnSpPr>
          <p:nvPr/>
        </p:nvCxnSpPr>
        <p:spPr>
          <a:xfrm flipV="1">
            <a:off x="7695789" y="3338052"/>
            <a:ext cx="182880" cy="48591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40AF5A29-09E6-A4AB-7A5B-ED61A302C842}"/>
              </a:ext>
            </a:extLst>
          </p:cNvPr>
          <p:cNvSpPr/>
          <p:nvPr/>
        </p:nvSpPr>
        <p:spPr>
          <a:xfrm>
            <a:off x="8837050" y="3469163"/>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0000"/>
                </a:solidFill>
                <a:latin typeface="Calibri (Body)"/>
              </a:rPr>
              <a:t>4</a:t>
            </a:r>
          </a:p>
        </p:txBody>
      </p:sp>
      <p:sp>
        <p:nvSpPr>
          <p:cNvPr id="23" name="Oval 22">
            <a:extLst>
              <a:ext uri="{FF2B5EF4-FFF2-40B4-BE49-F238E27FC236}">
                <a16:creationId xmlns:a16="http://schemas.microsoft.com/office/drawing/2014/main" id="{82AC7FD8-8188-29E3-9097-076BF8E42C9B}"/>
              </a:ext>
            </a:extLst>
          </p:cNvPr>
          <p:cNvSpPr/>
          <p:nvPr/>
        </p:nvSpPr>
        <p:spPr>
          <a:xfrm>
            <a:off x="5256772" y="6299401"/>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0000"/>
                </a:solidFill>
                <a:latin typeface="Calibri (Body)"/>
              </a:rPr>
              <a:t>5</a:t>
            </a:r>
          </a:p>
        </p:txBody>
      </p:sp>
      <p:sp>
        <p:nvSpPr>
          <p:cNvPr id="24" name="Rectangle 23">
            <a:extLst>
              <a:ext uri="{FF2B5EF4-FFF2-40B4-BE49-F238E27FC236}">
                <a16:creationId xmlns:a16="http://schemas.microsoft.com/office/drawing/2014/main" id="{5F97C825-3561-9568-9731-B65F1ACC5930}"/>
              </a:ext>
            </a:extLst>
          </p:cNvPr>
          <p:cNvSpPr/>
          <p:nvPr/>
        </p:nvSpPr>
        <p:spPr>
          <a:xfrm>
            <a:off x="8469043" y="1434014"/>
            <a:ext cx="2787267" cy="678418"/>
          </a:xfrm>
          <a:prstGeom prst="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La valeur du paramètre ajusté apparaît ici</a:t>
            </a:r>
          </a:p>
        </p:txBody>
      </p:sp>
      <p:cxnSp>
        <p:nvCxnSpPr>
          <p:cNvPr id="25" name="Straight Arrow Connector 24">
            <a:extLst>
              <a:ext uri="{FF2B5EF4-FFF2-40B4-BE49-F238E27FC236}">
                <a16:creationId xmlns:a16="http://schemas.microsoft.com/office/drawing/2014/main" id="{5B133A6B-73F3-46EA-74E9-3D2D2CE4F858}"/>
              </a:ext>
            </a:extLst>
          </p:cNvPr>
          <p:cNvCxnSpPr>
            <a:cxnSpLocks/>
            <a:stCxn id="24" idx="1"/>
          </p:cNvCxnSpPr>
          <p:nvPr/>
        </p:nvCxnSpPr>
        <p:spPr>
          <a:xfrm flipH="1">
            <a:off x="7546554" y="1773223"/>
            <a:ext cx="922489" cy="33920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B36E671A-7719-5F92-103C-9ECF4C550642}"/>
              </a:ext>
            </a:extLst>
          </p:cNvPr>
          <p:cNvSpPr/>
          <p:nvPr/>
        </p:nvSpPr>
        <p:spPr>
          <a:xfrm>
            <a:off x="4358806" y="3063240"/>
            <a:ext cx="36576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0000"/>
                </a:solidFill>
                <a:latin typeface="Calibri (Body)"/>
              </a:rPr>
              <a:t>1</a:t>
            </a:r>
          </a:p>
        </p:txBody>
      </p:sp>
      <p:sp>
        <p:nvSpPr>
          <p:cNvPr id="2" name="TextBox 1">
            <a:extLst>
              <a:ext uri="{FF2B5EF4-FFF2-40B4-BE49-F238E27FC236}">
                <a16:creationId xmlns:a16="http://schemas.microsoft.com/office/drawing/2014/main" id="{8A9AA0E0-16D1-DE4D-69B1-17CDA2A2D26E}"/>
              </a:ext>
            </a:extLst>
          </p:cNvPr>
          <p:cNvSpPr txBox="1"/>
          <p:nvPr/>
        </p:nvSpPr>
        <p:spPr>
          <a:xfrm>
            <a:off x="132522" y="6149009"/>
            <a:ext cx="4426778" cy="584775"/>
          </a:xfrm>
          <a:prstGeom prst="rect">
            <a:avLst/>
          </a:prstGeom>
          <a:noFill/>
        </p:spPr>
        <p:txBody>
          <a:bodyPr wrap="square" rtlCol="0">
            <a:spAutoFit/>
          </a:bodyPr>
          <a:lstStyle/>
          <a:p>
            <a:r>
              <a:rPr lang="en-US" sz="1600" dirty="0"/>
              <a:t>Réajuster chaque fois que l'EPP/CSAVR s'adapte, </a:t>
            </a:r>
            <a:br>
              <a:rPr lang="en-US" sz="1600" dirty="0"/>
            </a:br>
            <a:r>
              <a:rPr lang="en-US" sz="1600" dirty="0"/>
              <a:t>ou les IRR par changement de sexe !</a:t>
            </a:r>
          </a:p>
        </p:txBody>
      </p:sp>
    </p:spTree>
    <p:extLst>
      <p:ext uri="{BB962C8B-B14F-4D97-AF65-F5344CB8AC3E}">
        <p14:creationId xmlns:p14="http://schemas.microsoft.com/office/powerpoint/2010/main" val="2164898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CAE4F68-CEDD-4AC4-51EF-DC9DAE9D6B5F}"/>
              </a:ext>
            </a:extLst>
          </p:cNvPr>
          <p:cNvSpPr>
            <a:spLocks noGrp="1"/>
          </p:cNvSpPr>
          <p:nvPr>
            <p:ph type="title"/>
          </p:nvPr>
        </p:nvSpPr>
        <p:spPr/>
        <p:txBody>
          <a:bodyPr/>
          <a:lstStyle/>
          <a:p>
            <a:r>
              <a:rPr lang="en-US" dirty="0"/>
              <a:t>La prévalence de la CPN est tirée de l'éditeur des tests de CPN.</a:t>
            </a:r>
          </a:p>
        </p:txBody>
      </p:sp>
      <p:sp>
        <p:nvSpPr>
          <p:cNvPr id="5" name="Slide Number Placeholder 4">
            <a:extLst>
              <a:ext uri="{FF2B5EF4-FFF2-40B4-BE49-F238E27FC236}">
                <a16:creationId xmlns:a16="http://schemas.microsoft.com/office/drawing/2014/main" id="{FD73A1A4-D938-87A8-9098-394B31FABCE5}"/>
              </a:ext>
            </a:extLst>
          </p:cNvPr>
          <p:cNvSpPr>
            <a:spLocks noGrp="1"/>
          </p:cNvSpPr>
          <p:nvPr>
            <p:ph type="sldNum" sz="quarter" idx="12"/>
          </p:nvPr>
        </p:nvSpPr>
        <p:spPr/>
        <p:txBody>
          <a:bodyPr/>
          <a:lstStyle/>
          <a:p>
            <a:fld id="{CF13D369-8700-4468-8CC4-EE7C53720160}" type="slidenum">
              <a:rPr lang="en-US" smtClean="0"/>
              <a:t>5</a:t>
            </a:fld>
            <a:endParaRPr lang="en-US"/>
          </a:p>
        </p:txBody>
      </p:sp>
      <p:pic>
        <p:nvPicPr>
          <p:cNvPr id="3" name="Picture 2">
            <a:extLst>
              <a:ext uri="{FF2B5EF4-FFF2-40B4-BE49-F238E27FC236}">
                <a16:creationId xmlns:a16="http://schemas.microsoft.com/office/drawing/2014/main" id="{B4803031-66D4-738B-FBF7-BAE2B278C69A}"/>
              </a:ext>
            </a:extLst>
          </p:cNvPr>
          <p:cNvPicPr>
            <a:picLocks noChangeAspect="1"/>
          </p:cNvPicPr>
          <p:nvPr/>
        </p:nvPicPr>
        <p:blipFill>
          <a:blip r:embed="rId2"/>
          <a:stretch>
            <a:fillRect/>
          </a:stretch>
        </p:blipFill>
        <p:spPr>
          <a:xfrm>
            <a:off x="3451742" y="777241"/>
            <a:ext cx="8096368" cy="4947780"/>
          </a:xfrm>
          <a:prstGeom prst="rect">
            <a:avLst/>
          </a:prstGeom>
        </p:spPr>
      </p:pic>
      <p:sp>
        <p:nvSpPr>
          <p:cNvPr id="4" name="Rectangle 3">
            <a:extLst>
              <a:ext uri="{FF2B5EF4-FFF2-40B4-BE49-F238E27FC236}">
                <a16:creationId xmlns:a16="http://schemas.microsoft.com/office/drawing/2014/main" id="{91A5DC57-1937-DCFB-52A4-9E18CD5A2639}"/>
              </a:ext>
            </a:extLst>
          </p:cNvPr>
          <p:cNvSpPr/>
          <p:nvPr/>
        </p:nvSpPr>
        <p:spPr>
          <a:xfrm>
            <a:off x="3451742" y="3215640"/>
            <a:ext cx="5021698" cy="441960"/>
          </a:xfrm>
          <a:prstGeom prst="rect">
            <a:avLst/>
          </a:prstGeom>
          <a:noFill/>
          <a:ln w="50800">
            <a:solidFill>
              <a:srgbClr val="F15B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3915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F75D2-C762-410D-A9B6-06DE55DADD66}"/>
              </a:ext>
            </a:extLst>
          </p:cNvPr>
          <p:cNvSpPr>
            <a:spLocks noGrp="1"/>
          </p:cNvSpPr>
          <p:nvPr>
            <p:ph type="title"/>
          </p:nvPr>
        </p:nvSpPr>
        <p:spPr>
          <a:xfrm>
            <a:off x="130630" y="1524000"/>
            <a:ext cx="3432516" cy="4508500"/>
          </a:xfrm>
        </p:spPr>
        <p:txBody>
          <a:bodyPr>
            <a:noAutofit/>
          </a:bodyPr>
          <a:lstStyle/>
          <a:p>
            <a:r>
              <a:rPr lang="en-US" sz="3200" dirty="0"/>
              <a:t>Analyser la CPN </a:t>
            </a:r>
            <a:br>
              <a:rPr lang="en-US" sz="3200" dirty="0"/>
            </a:br>
            <a:r>
              <a:rPr lang="en-US" sz="3200" dirty="0"/>
              <a:t>:</a:t>
            </a:r>
            <a:br>
              <a:rPr lang="en-US" sz="3200" dirty="0"/>
            </a:br>
            <a:br>
              <a:rPr lang="en-US" sz="3200" dirty="0"/>
            </a:br>
            <a:r>
              <a:rPr lang="en-US" sz="3200" dirty="0"/>
              <a:t>Avant l'ajustement de la fertilité et/ou l'adaptation de la PPE</a:t>
            </a:r>
          </a:p>
        </p:txBody>
      </p:sp>
      <p:sp>
        <p:nvSpPr>
          <p:cNvPr id="3" name="Content Placeholder 2">
            <a:extLst>
              <a:ext uri="{FF2B5EF4-FFF2-40B4-BE49-F238E27FC236}">
                <a16:creationId xmlns:a16="http://schemas.microsoft.com/office/drawing/2014/main" id="{BC47A539-E9A5-49BA-ADA1-BB488B07B243}"/>
              </a:ext>
            </a:extLst>
          </p:cNvPr>
          <p:cNvSpPr>
            <a:spLocks noGrp="1"/>
          </p:cNvSpPr>
          <p:nvPr>
            <p:ph idx="1"/>
          </p:nvPr>
        </p:nvSpPr>
        <p:spPr>
          <a:xfrm>
            <a:off x="3563146" y="263947"/>
            <a:ext cx="8246936" cy="6248400"/>
          </a:xfrm>
        </p:spPr>
        <p:txBody>
          <a:bodyPr>
            <a:noAutofit/>
          </a:bodyPr>
          <a:lstStyle/>
          <a:p>
            <a:pPr marL="0" indent="0">
              <a:buNone/>
            </a:pPr>
            <a:r>
              <a:rPr lang="en-US" sz="1600" dirty="0">
                <a:solidFill>
                  <a:schemeClr val="tx1"/>
                </a:solidFill>
              </a:rPr>
              <a:t>Les données relatives aux essais de routine peuvent être difficiles, il est parfois difficile de discerner les tendances à partir des artefacts des rapports.</a:t>
            </a:r>
          </a:p>
          <a:p>
            <a:r>
              <a:rPr lang="en-US" sz="1600" dirty="0">
                <a:solidFill>
                  <a:schemeClr val="tx1"/>
                </a:solidFill>
              </a:rPr>
              <a:t>Les premières orientations sur la surveillance sentinelle des soins prénatals suggèrent de se concentrer sur les sites de soins prénatals à forte charge de morbidité.</a:t>
            </a:r>
          </a:p>
          <a:p>
            <a:r>
              <a:rPr lang="en-US" sz="1600" dirty="0">
                <a:solidFill>
                  <a:schemeClr val="tx1"/>
                </a:solidFill>
              </a:rPr>
              <a:t>Le dépistage du VIH dans les centres de soins prénatals s'est intensifié au fur et à mesure de sa généralisation, puis s'est stabilisé</a:t>
            </a:r>
            <a:r>
              <a:rPr lang="en-US" sz="1600" dirty="0">
                <a:solidFill>
                  <a:schemeClr val="tx1"/>
                </a:solidFill>
                <a:sym typeface="Wingdings" panose="05000000000000000000" pitchFamily="2" charset="2"/>
              </a:rPr>
              <a:t>.  Les premières années ne sont pas représentatives à l'échelon national</a:t>
            </a:r>
            <a:r>
              <a:rPr lang="en-US" sz="1600" dirty="0">
                <a:solidFill>
                  <a:schemeClr val="tx1"/>
                </a:solidFill>
              </a:rPr>
              <a:t>.</a:t>
            </a:r>
          </a:p>
          <a:p>
            <a:r>
              <a:rPr lang="en-US" sz="1600" dirty="0">
                <a:solidFill>
                  <a:schemeClr val="tx1"/>
                </a:solidFill>
              </a:rPr>
              <a:t>La gestion des rapports individuels est difficile, en particulier avant que les systèmes de rapports électroniques ne soient disponibles.</a:t>
            </a:r>
            <a:br>
              <a:rPr lang="en-US" sz="1600" dirty="0">
                <a:solidFill>
                  <a:schemeClr val="tx1"/>
                </a:solidFill>
              </a:rPr>
            </a:br>
            <a:endParaRPr lang="en-US" sz="1600" dirty="0">
              <a:solidFill>
                <a:schemeClr val="tx1"/>
              </a:solidFill>
            </a:endParaRPr>
          </a:p>
          <a:p>
            <a:pPr marL="0" indent="0">
              <a:buNone/>
            </a:pPr>
            <a:r>
              <a:rPr lang="en-US" sz="1600" dirty="0">
                <a:solidFill>
                  <a:schemeClr val="tx1"/>
                </a:solidFill>
              </a:rPr>
              <a:t>Avant d'utiliser les données ANC-RT :</a:t>
            </a:r>
          </a:p>
          <a:p>
            <a:r>
              <a:rPr lang="en-US" sz="1600" dirty="0">
                <a:solidFill>
                  <a:schemeClr val="tx1"/>
                </a:solidFill>
              </a:rPr>
              <a:t>Inclure les femmes dont la séropositivité est déjà connue dans le numérateur (VIH+) et le dénominateur (taille de l'échantillon).</a:t>
            </a:r>
          </a:p>
          <a:p>
            <a:r>
              <a:rPr lang="en-US" sz="1600" dirty="0">
                <a:solidFill>
                  <a:schemeClr val="tx1"/>
                </a:solidFill>
              </a:rPr>
              <a:t>Compter tous les premiers tests (max. un par grossesse) </a:t>
            </a:r>
            <a:br>
              <a:rPr lang="en-US" sz="1600" dirty="0">
                <a:solidFill>
                  <a:schemeClr val="tx1"/>
                </a:solidFill>
              </a:rPr>
            </a:br>
            <a:r>
              <a:rPr lang="en-US" sz="1600" dirty="0">
                <a:solidFill>
                  <a:schemeClr val="tx1"/>
                </a:solidFill>
              </a:rPr>
              <a:t>- y compris les premiers tests effectués lors du travail ou de l'accouchement</a:t>
            </a:r>
          </a:p>
          <a:p>
            <a:r>
              <a:rPr lang="en-US" sz="1600" dirty="0">
                <a:solidFill>
                  <a:schemeClr val="tx1"/>
                </a:solidFill>
              </a:rPr>
              <a:t>N'intégrer que des années de données complètes ou représentatives de l'ensemble du pays.</a:t>
            </a:r>
          </a:p>
          <a:p>
            <a:r>
              <a:rPr lang="en-US" sz="1600" dirty="0">
                <a:solidFill>
                  <a:schemeClr val="tx1"/>
                </a:solidFill>
              </a:rPr>
              <a:t>Attention aux augmentations ou diminutions brutales ; les tendances de la prévalence doivent être stables.</a:t>
            </a:r>
          </a:p>
          <a:p>
            <a:r>
              <a:rPr lang="en-US" sz="1600" dirty="0">
                <a:solidFill>
                  <a:schemeClr val="tx1"/>
                </a:solidFill>
              </a:rPr>
              <a:t>À surveiller : les faux positifs, les changements dans les algorithmes de test, les ruptures de stock et leur impact, et les taux de refus.</a:t>
            </a:r>
          </a:p>
          <a:p>
            <a:r>
              <a:rPr lang="en-US" sz="1600" dirty="0">
                <a:solidFill>
                  <a:schemeClr val="tx1"/>
                </a:solidFill>
              </a:rPr>
              <a:t>Examiner les données de l'enquête sur les ménages concernant le pourcentage de femmes qui ne se rendent pas aux consultations prénatales et leurs caractéristiques, afin de comprendre les biais.</a:t>
            </a:r>
          </a:p>
        </p:txBody>
      </p:sp>
    </p:spTree>
    <p:extLst>
      <p:ext uri="{BB962C8B-B14F-4D97-AF65-F5344CB8AC3E}">
        <p14:creationId xmlns:p14="http://schemas.microsoft.com/office/powerpoint/2010/main" val="2676716282"/>
      </p:ext>
    </p:extLst>
  </p:cSld>
  <p:clrMapOvr>
    <a:masterClrMapping/>
  </p:clrMapOvr>
  <mc:AlternateContent xmlns:mc="http://schemas.openxmlformats.org/markup-compatibility/2006" xmlns:p14="http://schemas.microsoft.com/office/powerpoint/2010/main">
    <mc:Choice Requires="p14">
      <p:transition spd="slow" p14:dur="2000" advTm="110382"/>
    </mc:Choice>
    <mc:Fallback xmlns:a16="http://schemas.microsoft.com/office/drawing/2014/main" xmlns="">
      <p:transition spd="slow" advTm="110382"/>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FA74F-9825-5788-12CC-E96339FCFA47}"/>
              </a:ext>
            </a:extLst>
          </p:cNvPr>
          <p:cNvSpPr>
            <a:spLocks noGrp="1"/>
          </p:cNvSpPr>
          <p:nvPr>
            <p:ph type="title"/>
          </p:nvPr>
        </p:nvSpPr>
        <p:spPr>
          <a:xfrm>
            <a:off x="193963" y="1122776"/>
            <a:ext cx="3052820" cy="3025153"/>
          </a:xfrm>
        </p:spPr>
        <p:txBody>
          <a:bodyPr>
            <a:normAutofit/>
          </a:bodyPr>
          <a:lstStyle/>
          <a:p>
            <a:r>
              <a:rPr lang="en-US" dirty="0"/>
              <a:t>Le facteur d'ajustement local ajusté est-il &lt;0,5 ou &gt;2,5 ?</a:t>
            </a:r>
          </a:p>
        </p:txBody>
      </p:sp>
      <p:sp>
        <p:nvSpPr>
          <p:cNvPr id="3" name="Content Placeholder 2">
            <a:extLst>
              <a:ext uri="{FF2B5EF4-FFF2-40B4-BE49-F238E27FC236}">
                <a16:creationId xmlns:a16="http://schemas.microsoft.com/office/drawing/2014/main" id="{BF6FF243-318B-ADBA-F161-984190EBFA5A}"/>
              </a:ext>
            </a:extLst>
          </p:cNvPr>
          <p:cNvSpPr>
            <a:spLocks noGrp="1"/>
          </p:cNvSpPr>
          <p:nvPr>
            <p:ph idx="1"/>
          </p:nvPr>
        </p:nvSpPr>
        <p:spPr>
          <a:xfrm>
            <a:off x="3458816" y="808383"/>
            <a:ext cx="8339484" cy="5606272"/>
          </a:xfrm>
        </p:spPr>
        <p:txBody>
          <a:bodyPr>
            <a:normAutofit lnSpcReduction="10000"/>
          </a:bodyPr>
          <a:lstStyle/>
          <a:p>
            <a:pPr marL="0" indent="0">
              <a:buNone/>
            </a:pPr>
            <a:r>
              <a:rPr lang="en-US" sz="1600" dirty="0">
                <a:solidFill>
                  <a:schemeClr val="tx1"/>
                </a:solidFill>
                <a:latin typeface="Arial" panose="020B0604020202020204" pitchFamily="34" charset="0"/>
                <a:cs typeface="Arial" panose="020B0604020202020204" pitchFamily="34" charset="0"/>
              </a:rPr>
              <a:t>Cela implique que la prévalence (estimée) du VIH diffère entre les femmes enceintes en soins prénatals et toutes les femmes adultes.</a:t>
            </a:r>
            <a:endParaRPr lang="en-US" sz="1600" dirty="0">
              <a:solidFill>
                <a:schemeClr val="tx1"/>
              </a:solidFill>
              <a:latin typeface="Arial" panose="020B0604020202020204" pitchFamily="34" charset="0"/>
              <a:cs typeface="Arial" panose="020B0604020202020204" pitchFamily="34" charset="0"/>
              <a:sym typeface="Wingdings" panose="05000000000000000000" pitchFamily="2" charset="2"/>
            </a:endParaRPr>
          </a:p>
          <a:p>
            <a:r>
              <a:rPr lang="en-US" sz="1600" dirty="0">
                <a:solidFill>
                  <a:schemeClr val="tx1"/>
                </a:solidFill>
                <a:latin typeface="Arial" panose="020B0604020202020204" pitchFamily="34" charset="0"/>
                <a:cs typeface="Arial" panose="020B0604020202020204" pitchFamily="34" charset="0"/>
                <a:sym typeface="Wingdings" panose="05000000000000000000" pitchFamily="2" charset="2"/>
              </a:rPr>
              <a:t>Examiner les données sur la prévalence du VIH dans les centres de soins prénatals (diapositive précédente) </a:t>
            </a:r>
          </a:p>
          <a:p>
            <a:r>
              <a:rPr lang="en-US" sz="1600" dirty="0">
                <a:solidFill>
                  <a:schemeClr val="tx1"/>
                </a:solidFill>
                <a:latin typeface="Arial" panose="020B0604020202020204" pitchFamily="34" charset="0"/>
                <a:cs typeface="Arial" panose="020B0604020202020204" pitchFamily="34" charset="0"/>
                <a:sym typeface="Wingdings" panose="05000000000000000000" pitchFamily="2" charset="2"/>
              </a:rPr>
              <a:t>Plafonner le facteur d'ajustement local à 2,5 au maximum ou à 0,5 au minimum, à condition que </a:t>
            </a:r>
            <a:r>
              <a:rPr lang="en-US" sz="1600" dirty="0">
                <a:solidFill>
                  <a:schemeClr val="tx1"/>
                </a:solidFill>
                <a:latin typeface="Arial" panose="020B0604020202020204" pitchFamily="34" charset="0"/>
                <a:cs typeface="Arial" panose="020B0604020202020204" pitchFamily="34" charset="0"/>
              </a:rPr>
              <a:t>cela produise une couverture acceptable (&lt;100%) de la PTME et du TAR pédiatrique.</a:t>
            </a:r>
          </a:p>
          <a:p>
            <a:r>
              <a:rPr lang="en-US" sz="1600" dirty="0">
                <a:solidFill>
                  <a:schemeClr val="tx1"/>
                </a:solidFill>
                <a:latin typeface="Arial" panose="020B0604020202020204" pitchFamily="34" charset="0"/>
                <a:cs typeface="Arial" panose="020B0604020202020204" pitchFamily="34" charset="0"/>
                <a:sym typeface="Wingdings" panose="05000000000000000000" pitchFamily="2" charset="2"/>
              </a:rPr>
              <a:t>Dernier recours : si des données fiables sont disponibles auprès d'autres sources sur la couverture de la PTME, la couverture du TAR pédiatrique ou les enfants vivant avec le VIH, les ajuster pour les faire correspondre. </a:t>
            </a:r>
          </a:p>
          <a:p>
            <a:pPr marL="0" indent="0">
              <a:buNone/>
            </a:pPr>
            <a:endParaRPr lang="en-US" sz="1600" dirty="0">
              <a:solidFill>
                <a:schemeClr val="tx1"/>
              </a:solidFill>
              <a:latin typeface="Arial" panose="020B0604020202020204" pitchFamily="34" charset="0"/>
              <a:cs typeface="Arial" panose="020B0604020202020204" pitchFamily="34" charset="0"/>
              <a:sym typeface="Wingdings" panose="05000000000000000000" pitchFamily="2" charset="2"/>
            </a:endParaRPr>
          </a:p>
          <a:p>
            <a:pPr marL="0" indent="0">
              <a:buNone/>
            </a:pPr>
            <a:r>
              <a:rPr lang="en-US" sz="1600" dirty="0">
                <a:solidFill>
                  <a:schemeClr val="tx1"/>
                </a:solidFill>
                <a:latin typeface="Arial" panose="020B0604020202020204" pitchFamily="34" charset="0"/>
                <a:cs typeface="Arial" panose="020B0604020202020204" pitchFamily="34" charset="0"/>
                <a:sym typeface="Wingdings" panose="05000000000000000000" pitchFamily="2" charset="2"/>
              </a:rPr>
              <a:t>Autres éléments à examiner dans Spectrum</a:t>
            </a:r>
          </a:p>
          <a:p>
            <a:r>
              <a:rPr lang="en-US" sz="1600" dirty="0">
                <a:solidFill>
                  <a:schemeClr val="tx1"/>
                </a:solidFill>
                <a:latin typeface="Arial" panose="020B0604020202020204" pitchFamily="34" charset="0"/>
                <a:cs typeface="Arial" panose="020B0604020202020204" pitchFamily="34" charset="0"/>
                <a:sym typeface="Wingdings" panose="05000000000000000000" pitchFamily="2" charset="2"/>
              </a:rPr>
              <a:t>En cas d'utilisation de l'EPP : vérifier les estimations de la taille de la population de KP et la prévalence - en particulier celle des TISF. </a:t>
            </a:r>
            <a:br>
              <a:rPr lang="en-US" sz="1600" dirty="0">
                <a:solidFill>
                  <a:schemeClr val="tx1"/>
                </a:solidFill>
                <a:latin typeface="Arial" panose="020B0604020202020204" pitchFamily="34" charset="0"/>
                <a:cs typeface="Arial" panose="020B0604020202020204" pitchFamily="34" charset="0"/>
                <a:sym typeface="Wingdings" panose="05000000000000000000" pitchFamily="2" charset="2"/>
              </a:rPr>
            </a:br>
            <a:r>
              <a:rPr lang="en-US" sz="1600" dirty="0">
                <a:solidFill>
                  <a:schemeClr val="tx1"/>
                </a:solidFill>
                <a:latin typeface="Arial" panose="020B0604020202020204" pitchFamily="34" charset="0"/>
                <a:cs typeface="Arial" panose="020B0604020202020204" pitchFamily="34" charset="0"/>
                <a:sym typeface="Wingdings" panose="05000000000000000000" pitchFamily="2" charset="2"/>
              </a:rPr>
              <a:t>Vérifier le chiffre d'affaires des TISF. </a:t>
            </a:r>
          </a:p>
          <a:p>
            <a:r>
              <a:rPr lang="en-US" sz="1600" dirty="0">
                <a:solidFill>
                  <a:schemeClr val="tx1"/>
                </a:solidFill>
                <a:latin typeface="Arial" panose="020B0604020202020204" pitchFamily="34" charset="0"/>
                <a:cs typeface="Arial" panose="020B0604020202020204" pitchFamily="34" charset="0"/>
                <a:sym typeface="Wingdings" panose="05000000000000000000" pitchFamily="2" charset="2"/>
              </a:rPr>
              <a:t>En cas d'utilisation de CSAVR : les décès (et/ou les diagnostics de nouveaux cas) ont-ils été sous-déclarés (par exemple, les décès manquants ont-ils été mal classés) ou surdéclarés (par exemple, les doublons) ?</a:t>
            </a:r>
          </a:p>
          <a:p>
            <a:r>
              <a:rPr lang="en-US" sz="1600" dirty="0">
                <a:solidFill>
                  <a:schemeClr val="tx1"/>
                </a:solidFill>
                <a:latin typeface="Arial" panose="020B0604020202020204" pitchFamily="34" charset="0"/>
                <a:cs typeface="Arial" panose="020B0604020202020204" pitchFamily="34" charset="0"/>
                <a:sym typeface="Wingdings" panose="05000000000000000000" pitchFamily="2" charset="2"/>
              </a:rPr>
              <a:t>Examinez les ratios de taux d'incidence du sexe (TRI) et ajustez-les (par exemple, au modèle par défaut pour les épidémies concentrées) si cela s'avère utile.</a:t>
            </a:r>
            <a:endParaRPr lang="en-US" sz="1400" dirty="0">
              <a:solidFill>
                <a:schemeClr val="tx1"/>
              </a:solidFill>
              <a:latin typeface="Arial" panose="020B060402020202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3467473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4B42AA-C0C5-D9C3-1578-1DCCFFA2BF44}"/>
              </a:ext>
            </a:extLst>
          </p:cNvPr>
          <p:cNvSpPr>
            <a:spLocks noGrp="1"/>
          </p:cNvSpPr>
          <p:nvPr>
            <p:ph type="title"/>
          </p:nvPr>
        </p:nvSpPr>
        <p:spPr/>
        <p:txBody>
          <a:bodyPr/>
          <a:lstStyle/>
          <a:p>
            <a:r>
              <a:rPr lang="en-US" dirty="0"/>
              <a:t>Une couverture PTME supérieure à 100 % signale un problème !</a:t>
            </a:r>
          </a:p>
        </p:txBody>
      </p:sp>
      <p:pic>
        <p:nvPicPr>
          <p:cNvPr id="10" name="Picture 9">
            <a:extLst>
              <a:ext uri="{FF2B5EF4-FFF2-40B4-BE49-F238E27FC236}">
                <a16:creationId xmlns:a16="http://schemas.microsoft.com/office/drawing/2014/main" id="{327BE6B0-9D2E-2B7F-B26C-DABBBCD10A18}"/>
              </a:ext>
            </a:extLst>
          </p:cNvPr>
          <p:cNvPicPr>
            <a:picLocks noChangeAspect="1"/>
          </p:cNvPicPr>
          <p:nvPr/>
        </p:nvPicPr>
        <p:blipFill>
          <a:blip r:embed="rId2"/>
          <a:stretch>
            <a:fillRect/>
          </a:stretch>
        </p:blipFill>
        <p:spPr>
          <a:xfrm>
            <a:off x="3540986" y="1268361"/>
            <a:ext cx="7972554" cy="4456659"/>
          </a:xfrm>
          <a:prstGeom prst="rect">
            <a:avLst/>
          </a:prstGeom>
        </p:spPr>
      </p:pic>
      <p:sp>
        <p:nvSpPr>
          <p:cNvPr id="11" name="TextBox 10">
            <a:extLst>
              <a:ext uri="{FF2B5EF4-FFF2-40B4-BE49-F238E27FC236}">
                <a16:creationId xmlns:a16="http://schemas.microsoft.com/office/drawing/2014/main" id="{FFAE8E31-2028-F51A-4704-50E495594AAF}"/>
              </a:ext>
            </a:extLst>
          </p:cNvPr>
          <p:cNvSpPr txBox="1"/>
          <p:nvPr/>
        </p:nvSpPr>
        <p:spPr>
          <a:xfrm>
            <a:off x="3923071" y="1533832"/>
            <a:ext cx="2344994"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22739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FA74F-9825-5788-12CC-E96339FCFA47}"/>
              </a:ext>
            </a:extLst>
          </p:cNvPr>
          <p:cNvSpPr>
            <a:spLocks noGrp="1"/>
          </p:cNvSpPr>
          <p:nvPr>
            <p:ph type="title"/>
          </p:nvPr>
        </p:nvSpPr>
        <p:spPr>
          <a:xfrm>
            <a:off x="324678" y="1320800"/>
            <a:ext cx="2961861" cy="2734364"/>
          </a:xfrm>
        </p:spPr>
        <p:txBody>
          <a:bodyPr>
            <a:normAutofit fontScale="90000"/>
          </a:bodyPr>
          <a:lstStyle/>
          <a:p>
            <a:r>
              <a:rPr lang="en-US" sz="3600" dirty="0"/>
              <a:t>Couverture estimée de la PTME ou de l'ART pédiatrique &gt;&gt;100% ? </a:t>
            </a:r>
          </a:p>
        </p:txBody>
      </p:sp>
      <p:sp>
        <p:nvSpPr>
          <p:cNvPr id="3" name="Content Placeholder 2">
            <a:extLst>
              <a:ext uri="{FF2B5EF4-FFF2-40B4-BE49-F238E27FC236}">
                <a16:creationId xmlns:a16="http://schemas.microsoft.com/office/drawing/2014/main" id="{BF6FF243-318B-ADBA-F161-984190EBFA5A}"/>
              </a:ext>
            </a:extLst>
          </p:cNvPr>
          <p:cNvSpPr>
            <a:spLocks noGrp="1"/>
          </p:cNvSpPr>
          <p:nvPr>
            <p:ph idx="1"/>
          </p:nvPr>
        </p:nvSpPr>
        <p:spPr>
          <a:xfrm>
            <a:off x="3697357" y="781878"/>
            <a:ext cx="7872344" cy="5632777"/>
          </a:xfrm>
        </p:spPr>
        <p:txBody>
          <a:bodyPr/>
          <a:lstStyle/>
          <a:p>
            <a:pPr marL="342900" lvl="0" indent="-342900">
              <a:buFont typeface="Arial" panose="020B0604020202020204" pitchFamily="34" charset="0"/>
              <a:buChar char="•"/>
              <a:tabLst>
                <a:tab pos="457200" algn="l"/>
              </a:tabLst>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Si la valeur est légèrement supérieure à 100 %, garder à l'esprit l'incertitude des estimations. </a:t>
            </a:r>
            <a:b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 </a:t>
            </a: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peut laisser la valeur telle quelle, sauf si le programme est faible et qu'une couverture à 100 % est </a:t>
            </a:r>
            <a:b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très improbable.</a:t>
            </a:r>
            <a:b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endParaRPr lang="en-CH"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Si la valeur est </a:t>
            </a:r>
            <a:r>
              <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&gt;110% en 2011-2015</a:t>
            </a: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revenir aux données du programme et voir s'il y a eu des difficultés à identifier quand les femmes ont été comptées deux fois lors de la transition de l'option A à l'option B ou B+.</a:t>
            </a:r>
            <a:b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endParaRPr lang="en-CH"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Si la valeur est </a:t>
            </a:r>
            <a:r>
              <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&gt;110% après 2015</a:t>
            </a: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revenir à l'</a:t>
            </a:r>
            <a:r>
              <a:rPr lang="en-US"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ajustement local de la fertilité </a:t>
            </a: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(diapositive précédente) : revoir la prévalence des CPN et les hypothèses sur le spectre (par exemple, le ratio H/F dans l'incidence) qui ont un impact sur la prévalence parmi les femmes.</a:t>
            </a:r>
            <a:b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CH"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US" sz="18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Certaines épidémies concentrées ne disposent pas de (bonnes) données de soins prénatals suffisantes pour estimer avec précision les naissances chez les femmes vivant avec le VIH à l'échelle nationale. Pour ces épidémies, l'ONUSIDA ne publiera pas d'indicateurs relatifs à la TME et au VIH pédiatrique.</a:t>
            </a:r>
            <a:endParaRPr lang="en-CH"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CH"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0902675"/>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2ddeef39-65d3-4660-94f2-f063f949c57e">
      <UserInfo>
        <DisplayName>ZOHRABYAN, Lev</DisplayName>
        <AccountId>233</AccountId>
        <AccountType/>
      </UserInfo>
    </SharedWithUsers>
    <_Flow_SignoffStatus xmlns="288ef829-98c5-46d1-83dc-c2ef7c814da2" xsi:nil="true"/>
    <TaxCatchAll xmlns="2ddeef39-65d3-4660-94f2-f063f949c57e" xsi:nil="true"/>
    <lcf76f155ced4ddcb4097134ff3c332f xmlns="288ef829-98c5-46d1-83dc-c2ef7c814da2">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893E641F549574BB805BD9C73365D4F" ma:contentTypeVersion="17" ma:contentTypeDescription="Create a new document." ma:contentTypeScope="" ma:versionID="8482625136bccad5fea5e68a871e4699">
  <xsd:schema xmlns:xsd="http://www.w3.org/2001/XMLSchema" xmlns:xs="http://www.w3.org/2001/XMLSchema" xmlns:p="http://schemas.microsoft.com/office/2006/metadata/properties" xmlns:ns2="288ef829-98c5-46d1-83dc-c2ef7c814da2" xmlns:ns3="2ddeef39-65d3-4660-94f2-f063f949c57e" targetNamespace="http://schemas.microsoft.com/office/2006/metadata/properties" ma:root="true" ma:fieldsID="99cee5fdab9c537e456a0b77a5796a97" ns2:_="" ns3:_="">
    <xsd:import namespace="288ef829-98c5-46d1-83dc-c2ef7c814da2"/>
    <xsd:import namespace="2ddeef39-65d3-4660-94f2-f063f949c5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8ef829-98c5-46d1-83dc-c2ef7c814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008808e-a4ff-498b-8b44-8869f1dca9f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ddeef39-65d3-4660-94f2-f063f949c57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1142ec6-8224-48c2-babf-013e8b339833}" ma:internalName="TaxCatchAll" ma:showField="CatchAllData" ma:web="2ddeef39-65d3-4660-94f2-f063f949c5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D83E9A-A02A-4701-9475-20A453AAB260}">
  <ds:schemaRefs>
    <ds:schemaRef ds:uri="http://purl.org/dc/elements/1.1/"/>
    <ds:schemaRef ds:uri="http://schemas.microsoft.com/office/2006/metadata/properties"/>
    <ds:schemaRef ds:uri="288ef829-98c5-46d1-83dc-c2ef7c814da2"/>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2ddeef39-65d3-4660-94f2-f063f949c57e"/>
    <ds:schemaRef ds:uri="http://www.w3.org/XML/1998/namespace"/>
    <ds:schemaRef ds:uri="http://purl.org/dc/terms/"/>
  </ds:schemaRefs>
</ds:datastoreItem>
</file>

<file path=customXml/itemProps2.xml><?xml version="1.0" encoding="utf-8"?>
<ds:datastoreItem xmlns:ds="http://schemas.openxmlformats.org/officeDocument/2006/customXml" ds:itemID="{A6CEE62F-8AF5-4565-9DF1-763B763B4B99}">
  <ds:schemaRefs>
    <ds:schemaRef ds:uri="http://schemas.microsoft.com/sharepoint/v3/contenttype/forms"/>
  </ds:schemaRefs>
</ds:datastoreItem>
</file>

<file path=customXml/itemProps3.xml><?xml version="1.0" encoding="utf-8"?>
<ds:datastoreItem xmlns:ds="http://schemas.openxmlformats.org/officeDocument/2006/customXml" ds:itemID="{436F7467-662D-461B-9030-CF93BAC5E6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8ef829-98c5-46d1-83dc-c2ef7c814da2"/>
    <ds:schemaRef ds:uri="2ddeef39-65d3-4660-94f2-f063f949c5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TM03457475[[fn=Frame]]</Template>
  <TotalTime>17</TotalTime>
  <Words>1475</Words>
  <Application>Microsoft Office PowerPoint</Application>
  <PresentationFormat>Widescreen</PresentationFormat>
  <Paragraphs>70</Paragraphs>
  <Slides>9</Slides>
  <Notes>3</Notes>
  <HiddenSlides>0</HiddenSlides>
  <MMClips>0</MMClips>
  <ScaleCrop>false</ScaleCrop>
  <HeadingPairs>
    <vt:vector size="6" baseType="variant">
      <vt:variant>
        <vt:lpstr>Fonts Used</vt:lpstr>
      </vt:variant>
      <vt:variant>
        <vt:i4>5</vt:i4>
      </vt:variant>
      <vt:variant>
        <vt:lpstr>Theme</vt:lpstr>
      </vt:variant>
      <vt:variant>
        <vt:i4>8</vt:i4>
      </vt:variant>
      <vt:variant>
        <vt:lpstr>Slide Titles</vt:lpstr>
      </vt:variant>
      <vt:variant>
        <vt:i4>9</vt:i4>
      </vt:variant>
    </vt:vector>
  </HeadingPairs>
  <TitlesOfParts>
    <vt:vector size="22" baseType="lpstr">
      <vt:lpstr>Arial</vt:lpstr>
      <vt:lpstr>Calibri</vt:lpstr>
      <vt:lpstr>Calibri (Body)</vt:lpstr>
      <vt:lpstr>Corbel</vt:lpstr>
      <vt:lpstr>Wingdings 2</vt:lpstr>
      <vt:lpstr>Frame</vt:lpstr>
      <vt:lpstr>Custom Design</vt:lpstr>
      <vt:lpstr>1_Custom Design</vt:lpstr>
      <vt:lpstr>2_Custom Design</vt:lpstr>
      <vt:lpstr>3_Custom Design</vt:lpstr>
      <vt:lpstr>4_Custom Design</vt:lpstr>
      <vt:lpstr>5_Custom Design</vt:lpstr>
      <vt:lpstr>6_Custom Design</vt:lpstr>
      <vt:lpstr>Fécondité, prévalence chez les femmes enceintes bénéficiant de soins prénatals, PTME et couverture pédiatrique par les traitements antirétroviraux.</vt:lpstr>
      <vt:lpstr>PowerPoint Presentation</vt:lpstr>
      <vt:lpstr>PowerPoint Presentation</vt:lpstr>
      <vt:lpstr>PowerPoint Presentation</vt:lpstr>
      <vt:lpstr>La prévalence de la CPN est tirée de l'éditeur des tests de CPN.</vt:lpstr>
      <vt:lpstr>Analyser la CPN  :  Avant l'ajustement de la fertilité et/ou l'adaptation de la PPE</vt:lpstr>
      <vt:lpstr>Le facteur d'ajustement local ajusté est-il &lt;0,5 ou &gt;2,5 ?</vt:lpstr>
      <vt:lpstr>Une couverture PTME supérieure à 100 % signale un problème !</vt:lpstr>
      <vt:lpstr>Couverture estimée de la PTME ou de l'ART pédiatrique &gt;&gt;100%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MAHY, Mary</dc:creator>
  <cp:keywords>, docId:87017A813AE9DDDC4B3B6183A94FE8C9</cp:keywords>
  <cp:lastModifiedBy>RWODZI, Desire Tarwireyi</cp:lastModifiedBy>
  <cp:revision>179</cp:revision>
  <dcterms:created xsi:type="dcterms:W3CDTF">2020-10-27T09:55:01Z</dcterms:created>
  <dcterms:modified xsi:type="dcterms:W3CDTF">2023-12-01T07:32:39Z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0x0101006893E641F549574BB805BD9C73365D4F</vt:lpwstr>
  </property>
  <property fmtid="{D5CDD505-2E9C-101B-9397-08002B2CF9AE}" pid="3" name="MediaServiceImageTags">
    <vt:lpwstr/>
  </property>
</Properties>
</file>