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4"/>
  </p:notesMasterIdLst>
  <p:sldIdLst>
    <p:sldId id="256" r:id="rId5"/>
    <p:sldId id="284" r:id="rId6"/>
    <p:sldId id="286" r:id="rId7"/>
    <p:sldId id="287" r:id="rId8"/>
    <p:sldId id="263" r:id="rId9"/>
    <p:sldId id="262" r:id="rId10"/>
    <p:sldId id="509" r:id="rId11"/>
    <p:sldId id="510" r:id="rId12"/>
    <p:sldId id="50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B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738" autoAdjust="0"/>
  </p:normalViewPr>
  <p:slideViewPr>
    <p:cSldViewPr snapToGrid="0">
      <p:cViewPr varScale="1">
        <p:scale>
          <a:sx n="50" d="100"/>
          <a:sy n="50" d="100"/>
        </p:scale>
        <p:origin x="1212" y="3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RENROMP, Eline Louise" userId="a44abeb2-aa4e-4d35-a6f5-0d25c352ba16" providerId="ADAL" clId="{3526554C-75BF-4B91-951B-8C2473539BA1}"/>
    <pc:docChg chg="undo custSel modSld">
      <pc:chgData name="KORENROMP, Eline Louise" userId="a44abeb2-aa4e-4d35-a6f5-0d25c352ba16" providerId="ADAL" clId="{3526554C-75BF-4B91-951B-8C2473539BA1}" dt="2023-02-08T02:38:56.258" v="799" actId="5793"/>
      <pc:docMkLst>
        <pc:docMk/>
      </pc:docMkLst>
      <pc:sldChg chg="modSp mod">
        <pc:chgData name="KORENROMP, Eline Louise" userId="a44abeb2-aa4e-4d35-a6f5-0d25c352ba16" providerId="ADAL" clId="{3526554C-75BF-4B91-951B-8C2473539BA1}" dt="2023-01-19T20:26:15.123" v="79" actId="114"/>
        <pc:sldMkLst>
          <pc:docMk/>
          <pc:sldMk cId="100137037" sldId="256"/>
        </pc:sldMkLst>
        <pc:spChg chg="mod">
          <ac:chgData name="KORENROMP, Eline Louise" userId="a44abeb2-aa4e-4d35-a6f5-0d25c352ba16" providerId="ADAL" clId="{3526554C-75BF-4B91-951B-8C2473539BA1}" dt="2023-01-19T20:26:12.933" v="78" actId="14100"/>
          <ac:spMkLst>
            <pc:docMk/>
            <pc:sldMk cId="100137037" sldId="256"/>
            <ac:spMk id="2" creationId="{FBF8752D-0820-4F35-9D5D-B9D345CC6D3E}"/>
          </ac:spMkLst>
        </pc:spChg>
        <pc:spChg chg="mod">
          <ac:chgData name="KORENROMP, Eline Louise" userId="a44abeb2-aa4e-4d35-a6f5-0d25c352ba16" providerId="ADAL" clId="{3526554C-75BF-4B91-951B-8C2473539BA1}" dt="2023-01-19T20:26:15.123" v="79" actId="114"/>
          <ac:spMkLst>
            <pc:docMk/>
            <pc:sldMk cId="100137037" sldId="256"/>
            <ac:spMk id="5" creationId="{419C7A0F-A3D8-141D-002B-012F9D70AB27}"/>
          </ac:spMkLst>
        </pc:spChg>
      </pc:sldChg>
      <pc:sldChg chg="modSp mod">
        <pc:chgData name="KORENROMP, Eline Louise" userId="a44abeb2-aa4e-4d35-a6f5-0d25c352ba16" providerId="ADAL" clId="{3526554C-75BF-4B91-951B-8C2473539BA1}" dt="2023-02-08T02:37:06.638" v="596" actId="1076"/>
        <pc:sldMkLst>
          <pc:docMk/>
          <pc:sldMk cId="2676716282" sldId="262"/>
        </pc:sldMkLst>
        <pc:spChg chg="mod">
          <ac:chgData name="KORENROMP, Eline Louise" userId="a44abeb2-aa4e-4d35-a6f5-0d25c352ba16" providerId="ADAL" clId="{3526554C-75BF-4B91-951B-8C2473539BA1}" dt="2023-01-25T15:24:21.612" v="198" actId="6549"/>
          <ac:spMkLst>
            <pc:docMk/>
            <pc:sldMk cId="2676716282" sldId="262"/>
            <ac:spMk id="2" creationId="{302F75D2-C762-410D-A9B6-06DE55DADD66}"/>
          </ac:spMkLst>
        </pc:spChg>
        <pc:spChg chg="mod">
          <ac:chgData name="KORENROMP, Eline Louise" userId="a44abeb2-aa4e-4d35-a6f5-0d25c352ba16" providerId="ADAL" clId="{3526554C-75BF-4B91-951B-8C2473539BA1}" dt="2023-02-08T02:37:06.638" v="596" actId="1076"/>
          <ac:spMkLst>
            <pc:docMk/>
            <pc:sldMk cId="2676716282" sldId="262"/>
            <ac:spMk id="3" creationId="{BC47A539-E9A5-49BA-ADA1-BB488B07B243}"/>
          </ac:spMkLst>
        </pc:spChg>
      </pc:sldChg>
      <pc:sldChg chg="modSp mod">
        <pc:chgData name="KORENROMP, Eline Louise" userId="a44abeb2-aa4e-4d35-a6f5-0d25c352ba16" providerId="ADAL" clId="{3526554C-75BF-4B91-951B-8C2473539BA1}" dt="2023-01-25T15:22:23.085" v="81" actId="1076"/>
        <pc:sldMkLst>
          <pc:docMk/>
          <pc:sldMk cId="632394104" sldId="284"/>
        </pc:sldMkLst>
        <pc:picChg chg="mod">
          <ac:chgData name="KORENROMP, Eline Louise" userId="a44abeb2-aa4e-4d35-a6f5-0d25c352ba16" providerId="ADAL" clId="{3526554C-75BF-4B91-951B-8C2473539BA1}" dt="2023-01-25T15:22:23.085" v="81" actId="1076"/>
          <ac:picMkLst>
            <pc:docMk/>
            <pc:sldMk cId="632394104" sldId="284"/>
            <ac:picMk id="6" creationId="{FC1B42FB-C52C-D0C9-1A6D-D60119C5E36D}"/>
          </ac:picMkLst>
        </pc:picChg>
      </pc:sldChg>
      <pc:sldChg chg="modSp mod">
        <pc:chgData name="KORENROMP, Eline Louise" userId="a44abeb2-aa4e-4d35-a6f5-0d25c352ba16" providerId="ADAL" clId="{3526554C-75BF-4B91-951B-8C2473539BA1}" dt="2023-01-25T15:23:17.972" v="93" actId="14100"/>
        <pc:sldMkLst>
          <pc:docMk/>
          <pc:sldMk cId="474140250" sldId="286"/>
        </pc:sldMkLst>
        <pc:spChg chg="mod">
          <ac:chgData name="KORENROMP, Eline Louise" userId="a44abeb2-aa4e-4d35-a6f5-0d25c352ba16" providerId="ADAL" clId="{3526554C-75BF-4B91-951B-8C2473539BA1}" dt="2023-01-25T15:23:02.094" v="85" actId="1076"/>
          <ac:spMkLst>
            <pc:docMk/>
            <pc:sldMk cId="474140250" sldId="286"/>
            <ac:spMk id="24" creationId="{5F97C825-3561-9568-9731-B65F1ACC5930}"/>
          </ac:spMkLst>
        </pc:spChg>
        <pc:picChg chg="mod">
          <ac:chgData name="KORENROMP, Eline Louise" userId="a44abeb2-aa4e-4d35-a6f5-0d25c352ba16" providerId="ADAL" clId="{3526554C-75BF-4B91-951B-8C2473539BA1}" dt="2023-01-25T15:23:13.628" v="92" actId="1076"/>
          <ac:picMkLst>
            <pc:docMk/>
            <pc:sldMk cId="474140250" sldId="286"/>
            <ac:picMk id="5" creationId="{09122755-6444-42BE-C58E-A173D5EFE437}"/>
          </ac:picMkLst>
        </pc:picChg>
        <pc:cxnChg chg="mod">
          <ac:chgData name="KORENROMP, Eline Louise" userId="a44abeb2-aa4e-4d35-a6f5-0d25c352ba16" providerId="ADAL" clId="{3526554C-75BF-4B91-951B-8C2473539BA1}" dt="2023-01-25T15:23:17.972" v="93" actId="14100"/>
          <ac:cxnSpMkLst>
            <pc:docMk/>
            <pc:sldMk cId="474140250" sldId="286"/>
            <ac:cxnSpMk id="25" creationId="{5B133A6B-73F3-46EA-74E9-3D2D2CE4F858}"/>
          </ac:cxnSpMkLst>
        </pc:cxnChg>
      </pc:sldChg>
      <pc:sldChg chg="modSp mod">
        <pc:chgData name="KORENROMP, Eline Louise" userId="a44abeb2-aa4e-4d35-a6f5-0d25c352ba16" providerId="ADAL" clId="{3526554C-75BF-4B91-951B-8C2473539BA1}" dt="2023-01-25T15:24:00.845" v="178" actId="20577"/>
        <pc:sldMkLst>
          <pc:docMk/>
          <pc:sldMk cId="2164898570" sldId="287"/>
        </pc:sldMkLst>
        <pc:spChg chg="mod">
          <ac:chgData name="KORENROMP, Eline Louise" userId="a44abeb2-aa4e-4d35-a6f5-0d25c352ba16" providerId="ADAL" clId="{3526554C-75BF-4B91-951B-8C2473539BA1}" dt="2023-01-25T15:24:00.845" v="178" actId="20577"/>
          <ac:spMkLst>
            <pc:docMk/>
            <pc:sldMk cId="2164898570" sldId="287"/>
            <ac:spMk id="2" creationId="{8A9AA0E0-16D1-DE4D-69B1-17CDA2A2D26E}"/>
          </ac:spMkLst>
        </pc:spChg>
      </pc:sldChg>
      <pc:sldChg chg="modSp mod modNotesTx">
        <pc:chgData name="KORENROMP, Eline Louise" userId="a44abeb2-aa4e-4d35-a6f5-0d25c352ba16" providerId="ADAL" clId="{3526554C-75BF-4B91-951B-8C2473539BA1}" dt="2023-02-08T02:38:56.258" v="799" actId="5793"/>
        <pc:sldMkLst>
          <pc:docMk/>
          <pc:sldMk cId="3160902675" sldId="507"/>
        </pc:sldMkLst>
        <pc:spChg chg="mod">
          <ac:chgData name="KORENROMP, Eline Louise" userId="a44abeb2-aa4e-4d35-a6f5-0d25c352ba16" providerId="ADAL" clId="{3526554C-75BF-4B91-951B-8C2473539BA1}" dt="2023-01-25T15:24:51.411" v="199" actId="14100"/>
          <ac:spMkLst>
            <pc:docMk/>
            <pc:sldMk cId="3160902675" sldId="507"/>
            <ac:spMk id="2" creationId="{6EDFA74F-9825-5788-12CC-E96339FCFA47}"/>
          </ac:spMkLst>
        </pc:spChg>
        <pc:spChg chg="mod">
          <ac:chgData name="KORENROMP, Eline Louise" userId="a44abeb2-aa4e-4d35-a6f5-0d25c352ba16" providerId="ADAL" clId="{3526554C-75BF-4B91-951B-8C2473539BA1}" dt="2023-01-25T15:25:31.725" v="204" actId="20577"/>
          <ac:spMkLst>
            <pc:docMk/>
            <pc:sldMk cId="3160902675" sldId="507"/>
            <ac:spMk id="3" creationId="{BF6FF243-318B-ADBA-F161-984190EBFA5A}"/>
          </ac:spMkLst>
        </pc:spChg>
      </pc:sldChg>
      <pc:sldChg chg="modSp mod">
        <pc:chgData name="KORENROMP, Eline Louise" userId="a44abeb2-aa4e-4d35-a6f5-0d25c352ba16" providerId="ADAL" clId="{3526554C-75BF-4B91-951B-8C2473539BA1}" dt="2023-01-30T19:26:18.787" v="588" actId="6549"/>
        <pc:sldMkLst>
          <pc:docMk/>
          <pc:sldMk cId="3467473038" sldId="509"/>
        </pc:sldMkLst>
        <pc:spChg chg="mod">
          <ac:chgData name="KORENROMP, Eline Louise" userId="a44abeb2-aa4e-4d35-a6f5-0d25c352ba16" providerId="ADAL" clId="{3526554C-75BF-4B91-951B-8C2473539BA1}" dt="2023-01-30T19:26:18.787" v="588" actId="6549"/>
          <ac:spMkLst>
            <pc:docMk/>
            <pc:sldMk cId="3467473038" sldId="509"/>
            <ac:spMk id="3" creationId="{BF6FF243-318B-ADBA-F161-984190EBFA5A}"/>
          </ac:spMkLst>
        </pc:spChg>
      </pc:sldChg>
    </pc:docChg>
  </pc:docChgLst>
  <pc:docChgLst>
    <pc:chgData name="KORENROMP, Eline Louise" userId="a44abeb2-aa4e-4d35-a6f5-0d25c352ba16" providerId="ADAL" clId="{0D88A43C-2C78-416A-B79D-E3A7A5BA565B}"/>
    <pc:docChg chg="modSld">
      <pc:chgData name="KORENROMP, Eline Louise" userId="a44abeb2-aa4e-4d35-a6f5-0d25c352ba16" providerId="ADAL" clId="{0D88A43C-2C78-416A-B79D-E3A7A5BA565B}" dt="2023-02-18T07:54:06.958" v="3" actId="20577"/>
      <pc:docMkLst>
        <pc:docMk/>
      </pc:docMkLst>
      <pc:sldChg chg="modSp mod">
        <pc:chgData name="KORENROMP, Eline Louise" userId="a44abeb2-aa4e-4d35-a6f5-0d25c352ba16" providerId="ADAL" clId="{0D88A43C-2C78-416A-B79D-E3A7A5BA565B}" dt="2023-02-18T07:54:06.958" v="3" actId="20577"/>
        <pc:sldMkLst>
          <pc:docMk/>
          <pc:sldMk cId="3467473038" sldId="509"/>
        </pc:sldMkLst>
        <pc:spChg chg="mod">
          <ac:chgData name="KORENROMP, Eline Louise" userId="a44abeb2-aa4e-4d35-a6f5-0d25c352ba16" providerId="ADAL" clId="{0D88A43C-2C78-416A-B79D-E3A7A5BA565B}" dt="2023-02-18T07:54:02.237" v="1" actId="6549"/>
          <ac:spMkLst>
            <pc:docMk/>
            <pc:sldMk cId="3467473038" sldId="509"/>
            <ac:spMk id="2" creationId="{6EDFA74F-9825-5788-12CC-E96339FCFA47}"/>
          </ac:spMkLst>
        </pc:spChg>
        <pc:spChg chg="mod">
          <ac:chgData name="KORENROMP, Eline Louise" userId="a44abeb2-aa4e-4d35-a6f5-0d25c352ba16" providerId="ADAL" clId="{0D88A43C-2C78-416A-B79D-E3A7A5BA565B}" dt="2023-02-18T07:54:06.958" v="3" actId="20577"/>
          <ac:spMkLst>
            <pc:docMk/>
            <pc:sldMk cId="3467473038" sldId="509"/>
            <ac:spMk id="3" creationId="{BF6FF243-318B-ADBA-F161-984190EBFA5A}"/>
          </ac:spMkLst>
        </pc:spChg>
      </pc:sldChg>
    </pc:docChg>
  </pc:docChgLst>
  <pc:docChgLst>
    <pc:chgData name="FRESCURA, Luisa" userId="S::frescural@unaids.org::e95ea8f8-6362-4a5d-b45d-96fe641185ff" providerId="AD" clId="Web-{319BD9D6-A92D-27D4-8293-3863ED51B50F}"/>
    <pc:docChg chg="modSld">
      <pc:chgData name="FRESCURA, Luisa" userId="S::frescural@unaids.org::e95ea8f8-6362-4a5d-b45d-96fe641185ff" providerId="AD" clId="Web-{319BD9D6-A92D-27D4-8293-3863ED51B50F}" dt="2023-02-13T16:00:25.456" v="15" actId="20577"/>
      <pc:docMkLst>
        <pc:docMk/>
      </pc:docMkLst>
      <pc:sldChg chg="modSp">
        <pc:chgData name="FRESCURA, Luisa" userId="S::frescural@unaids.org::e95ea8f8-6362-4a5d-b45d-96fe641185ff" providerId="AD" clId="Web-{319BD9D6-A92D-27D4-8293-3863ED51B50F}" dt="2023-02-13T16:00:25.456" v="15" actId="20577"/>
        <pc:sldMkLst>
          <pc:docMk/>
          <pc:sldMk cId="100137037" sldId="256"/>
        </pc:sldMkLst>
        <pc:spChg chg="mod">
          <ac:chgData name="FRESCURA, Luisa" userId="S::frescural@unaids.org::e95ea8f8-6362-4a5d-b45d-96fe641185ff" providerId="AD" clId="Web-{319BD9D6-A92D-27D4-8293-3863ED51B50F}" dt="2023-02-13T16:00:25.456" v="15" actId="20577"/>
          <ac:spMkLst>
            <pc:docMk/>
            <pc:sldMk cId="100137037" sldId="256"/>
            <ac:spMk id="5" creationId="{419C7A0F-A3D8-141D-002B-012F9D70AB27}"/>
          </ac:spMkLst>
        </pc:spChg>
      </pc:sldChg>
    </pc:docChg>
  </pc:docChgLst>
  <pc:docChgLst>
    <pc:chgData name="KORENROMP, Eline Louise" userId="a44abeb2-aa4e-4d35-a6f5-0d25c352ba16" providerId="ADAL" clId="{039B4B8F-A4C0-48A6-BB97-40A3ACFE4956}"/>
    <pc:docChg chg="undo custSel modSld">
      <pc:chgData name="KORENROMP, Eline Louise" userId="a44abeb2-aa4e-4d35-a6f5-0d25c352ba16" providerId="ADAL" clId="{039B4B8F-A4C0-48A6-BB97-40A3ACFE4956}" dt="2023-01-17T16:20:26.408" v="32" actId="20577"/>
      <pc:docMkLst>
        <pc:docMk/>
      </pc:docMkLst>
      <pc:sldChg chg="modSp mod">
        <pc:chgData name="KORENROMP, Eline Louise" userId="a44abeb2-aa4e-4d35-a6f5-0d25c352ba16" providerId="ADAL" clId="{039B4B8F-A4C0-48A6-BB97-40A3ACFE4956}" dt="2023-01-17T16:20:15.021" v="27" actId="207"/>
        <pc:sldMkLst>
          <pc:docMk/>
          <pc:sldMk cId="2676716282" sldId="262"/>
        </pc:sldMkLst>
        <pc:spChg chg="mod">
          <ac:chgData name="KORENROMP, Eline Louise" userId="a44abeb2-aa4e-4d35-a6f5-0d25c352ba16" providerId="ADAL" clId="{039B4B8F-A4C0-48A6-BB97-40A3ACFE4956}" dt="2023-01-17T16:20:15.021" v="27" actId="207"/>
          <ac:spMkLst>
            <pc:docMk/>
            <pc:sldMk cId="2676716282" sldId="262"/>
            <ac:spMk id="3" creationId="{BC47A539-E9A5-49BA-ADA1-BB488B07B243}"/>
          </ac:spMkLst>
        </pc:spChg>
      </pc:sldChg>
      <pc:sldChg chg="modSp mod">
        <pc:chgData name="KORENROMP, Eline Louise" userId="a44abeb2-aa4e-4d35-a6f5-0d25c352ba16" providerId="ADAL" clId="{039B4B8F-A4C0-48A6-BB97-40A3ACFE4956}" dt="2023-01-17T16:20:26.408" v="32" actId="20577"/>
        <pc:sldMkLst>
          <pc:docMk/>
          <pc:sldMk cId="632394104" sldId="284"/>
        </pc:sldMkLst>
        <pc:spChg chg="mod">
          <ac:chgData name="KORENROMP, Eline Louise" userId="a44abeb2-aa4e-4d35-a6f5-0d25c352ba16" providerId="ADAL" clId="{039B4B8F-A4C0-48A6-BB97-40A3ACFE4956}" dt="2023-01-17T16:20:26.408" v="32" actId="20577"/>
          <ac:spMkLst>
            <pc:docMk/>
            <pc:sldMk cId="632394104" sldId="284"/>
            <ac:spMk id="2" creationId="{DE98A244-4E7B-39EF-E885-F6C488079C82}"/>
          </ac:spMkLst>
        </pc:spChg>
      </pc:sldChg>
      <pc:sldChg chg="modSp mod">
        <pc:chgData name="KORENROMP, Eline Louise" userId="a44abeb2-aa4e-4d35-a6f5-0d25c352ba16" providerId="ADAL" clId="{039B4B8F-A4C0-48A6-BB97-40A3ACFE4956}" dt="2023-01-17T16:19:31.744" v="11" actId="207"/>
        <pc:sldMkLst>
          <pc:docMk/>
          <pc:sldMk cId="3160902675" sldId="507"/>
        </pc:sldMkLst>
        <pc:spChg chg="mod">
          <ac:chgData name="KORENROMP, Eline Louise" userId="a44abeb2-aa4e-4d35-a6f5-0d25c352ba16" providerId="ADAL" clId="{039B4B8F-A4C0-48A6-BB97-40A3ACFE4956}" dt="2023-01-17T16:19:31.744" v="11" actId="207"/>
          <ac:spMkLst>
            <pc:docMk/>
            <pc:sldMk cId="3160902675" sldId="507"/>
            <ac:spMk id="3" creationId="{BF6FF243-318B-ADBA-F161-984190EBFA5A}"/>
          </ac:spMkLst>
        </pc:spChg>
      </pc:sldChg>
      <pc:sldChg chg="modSp mod">
        <pc:chgData name="KORENROMP, Eline Louise" userId="a44abeb2-aa4e-4d35-a6f5-0d25c352ba16" providerId="ADAL" clId="{039B4B8F-A4C0-48A6-BB97-40A3ACFE4956}" dt="2023-01-17T16:20:04.824" v="25" actId="6549"/>
        <pc:sldMkLst>
          <pc:docMk/>
          <pc:sldMk cId="3467473038" sldId="509"/>
        </pc:sldMkLst>
        <pc:spChg chg="mod">
          <ac:chgData name="KORENROMP, Eline Louise" userId="a44abeb2-aa4e-4d35-a6f5-0d25c352ba16" providerId="ADAL" clId="{039B4B8F-A4C0-48A6-BB97-40A3ACFE4956}" dt="2023-01-17T16:20:04.824" v="25" actId="6549"/>
          <ac:spMkLst>
            <pc:docMk/>
            <pc:sldMk cId="3467473038" sldId="509"/>
            <ac:spMk id="3" creationId="{BF6FF243-318B-ADBA-F161-984190EBFA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8D8EE-AAF5-423A-AC87-2DB8E8E5D75F}" type="datetimeFigureOut">
              <a:rPr lang="en-US" smtClean="0"/>
              <a:t>2/18/2023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660D5-ED4C-41CA-8F92-89CB6C57A10E}" type="slidenum">
              <a:rPr lang="en-US" smtClean="0"/>
              <a:t>‹#›</a:t>
            </a:fld>
            <a:endParaRPr lang="en-US"/>
          </a:p>
        </p:txBody>
      </p:sp>
    </p:spTree>
    <p:extLst>
      <p:ext uri="{BB962C8B-B14F-4D97-AF65-F5344CB8AC3E}">
        <p14:creationId xmlns:p14="http://schemas.microsoft.com/office/powerpoint/2010/main" val="1034683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3660D5-ED4C-41CA-8F92-89CB6C57A10E}" type="slidenum">
              <a:rPr lang="en-US" smtClean="0"/>
              <a:t>1</a:t>
            </a:fld>
            <a:endParaRPr lang="en-US"/>
          </a:p>
        </p:txBody>
      </p:sp>
    </p:spTree>
    <p:extLst>
      <p:ext uri="{BB962C8B-B14F-4D97-AF65-F5344CB8AC3E}">
        <p14:creationId xmlns:p14="http://schemas.microsoft.com/office/powerpoint/2010/main" val="414807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t>Many issues can influence the prevalence trends produced by ANC routine testing data including changes in service provision over time, the expansion of coverage of routine testing, and the increasing reach of electronic reporting systems as they expand to more and more places. All of these can affect how timely and complete your data is. They can also influence the epidemiological trends, e.g., as systems expand, they normally move from higher prevalence areas to lower prevalence ones introducing an artifactual decline in HIV prevalence. One way to deal with this might be to not use the trend data from routine testing until the coverage of the system has stabilized. </a:t>
            </a:r>
          </a:p>
          <a:p>
            <a:pPr marL="0" indent="0">
              <a:buNone/>
            </a:pPr>
            <a:endParaRPr lang="en-US"/>
          </a:p>
          <a:p>
            <a:pPr marL="0" indent="0">
              <a:buNone/>
            </a:pPr>
            <a:r>
              <a:rPr lang="en-US"/>
              <a:t>Accordingly, we recommend that before you use your ANC-RT data you consider some of the issues presented here: how has your routine testing system and its geographic and population coverage been changing over time? Have known positive women been included in the reporting or not? Has only the first test at an ANC visit been included? Are first tests at </a:t>
            </a:r>
            <a:r>
              <a:rPr lang="en-US" err="1"/>
              <a:t>labour</a:t>
            </a:r>
            <a:r>
              <a:rPr lang="en-US"/>
              <a:t> and delivery included? Have you considered changes in the testing over time, including the kits used and false positive rates in low prevalence settings, the algorithms used, refusal rates and the influence of stockouts on completeness of testing? Have you read any available quality assurance reports and compared the prevalence data against other sources such as household surveys?</a:t>
            </a:r>
          </a:p>
          <a:p>
            <a:pPr marL="0" indent="0">
              <a:buNone/>
            </a:pPr>
            <a:endParaRPr lang="en-US"/>
          </a:p>
          <a:p>
            <a:pPr marL="0" indent="0">
              <a:buNone/>
            </a:pPr>
            <a:r>
              <a:rPr lang="en-US"/>
              <a:t>Given how important the trends produced by EPP will be to determining the trends in your national estimate, it is worth spending some time considering these factors and consulting with experts as necessary to better understand how they influence your data and which data should be used or excluded.</a:t>
            </a:r>
          </a:p>
        </p:txBody>
      </p:sp>
      <p:sp>
        <p:nvSpPr>
          <p:cNvPr id="4" name="Slide Number Placeholder 3"/>
          <p:cNvSpPr>
            <a:spLocks noGrp="1"/>
          </p:cNvSpPr>
          <p:nvPr>
            <p:ph type="sldNum" sz="quarter" idx="5"/>
          </p:nvPr>
        </p:nvSpPr>
        <p:spPr/>
        <p:txBody>
          <a:bodyPr/>
          <a:lstStyle/>
          <a:p>
            <a:fld id="{B73660D5-ED4C-41CA-8F92-89CB6C57A10E}" type="slidenum">
              <a:rPr lang="en-US" smtClean="0"/>
              <a:t>6</a:t>
            </a:fld>
            <a:endParaRPr lang="en-US"/>
          </a:p>
        </p:txBody>
      </p:sp>
    </p:spTree>
    <p:extLst>
      <p:ext uri="{BB962C8B-B14F-4D97-AF65-F5344CB8AC3E}">
        <p14:creationId xmlns:p14="http://schemas.microsoft.com/office/powerpoint/2010/main" val="2276827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Conversely, very low pediatric ART coverage may instead indicate that follow-up of children turning 5 years is not complete – these children no longer regularly access EPI and </a:t>
            </a:r>
            <a:r>
              <a:rPr lang="en-US"/>
              <a:t>young-child services…</a:t>
            </a:r>
            <a:endParaRPr lang="en-CH"/>
          </a:p>
        </p:txBody>
      </p:sp>
      <p:sp>
        <p:nvSpPr>
          <p:cNvPr id="4" name="Slide Number Placeholder 3"/>
          <p:cNvSpPr>
            <a:spLocks noGrp="1"/>
          </p:cNvSpPr>
          <p:nvPr>
            <p:ph type="sldNum" sz="quarter" idx="5"/>
          </p:nvPr>
        </p:nvSpPr>
        <p:spPr/>
        <p:txBody>
          <a:bodyPr/>
          <a:lstStyle/>
          <a:p>
            <a:fld id="{B73660D5-ED4C-41CA-8F92-89CB6C57A10E}" type="slidenum">
              <a:rPr lang="en-US" smtClean="0"/>
              <a:t>9</a:t>
            </a:fld>
            <a:endParaRPr lang="en-US"/>
          </a:p>
        </p:txBody>
      </p:sp>
    </p:spTree>
    <p:extLst>
      <p:ext uri="{BB962C8B-B14F-4D97-AF65-F5344CB8AC3E}">
        <p14:creationId xmlns:p14="http://schemas.microsoft.com/office/powerpoint/2010/main" val="2433014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F15B4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algn="r"/>
            <a:r>
              <a:rPr lang="en-US" dirty="0"/>
              <a:t>27 October 2020</a:t>
            </a:r>
          </a:p>
        </p:txBody>
      </p:sp>
      <p:sp>
        <p:nvSpPr>
          <p:cNvPr id="5" name="Footer Placeholder 4"/>
          <p:cNvSpPr>
            <a:spLocks noGrp="1"/>
          </p:cNvSpPr>
          <p:nvPr>
            <p:ph type="ftr" sz="quarter" idx="11"/>
          </p:nvPr>
        </p:nvSpPr>
        <p:spPr/>
        <p:txBody>
          <a:bodyPr/>
          <a:lstStyle>
            <a:lvl1pPr>
              <a:defRPr/>
            </a:lvl1pPr>
          </a:lstStyle>
          <a:p>
            <a:r>
              <a:rPr lang="en-US" dirty="0"/>
              <a:t>2021 HIV Estimates</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2/18/2023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2/18/2023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2/18/2023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F15B4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2/18/2023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190500" y="1298448"/>
            <a:ext cx="8801100" cy="2600452"/>
          </a:xfrm>
        </p:spPr>
        <p:txBody>
          <a:bodyPr>
            <a:normAutofit/>
          </a:bodyPr>
          <a:lstStyle/>
          <a:p>
            <a:pPr algn="ctr"/>
            <a:r>
              <a:rPr lang="en-US" sz="4800" b="1" dirty="0"/>
              <a:t>Fertility, prevalence in pregnant women in Antenatal Care, PMTCT and pediatric ART coverage</a:t>
            </a:r>
            <a:endParaRPr lang="en-CH" sz="4800" b="1" dirty="0"/>
          </a:p>
        </p:txBody>
      </p:sp>
      <p:sp>
        <p:nvSpPr>
          <p:cNvPr id="5" name="Subtitle 4">
            <a:extLst>
              <a:ext uri="{FF2B5EF4-FFF2-40B4-BE49-F238E27FC236}">
                <a16:creationId xmlns:a16="http://schemas.microsoft.com/office/drawing/2014/main" id="{419C7A0F-A3D8-141D-002B-012F9D70AB27}"/>
              </a:ext>
            </a:extLst>
          </p:cNvPr>
          <p:cNvSpPr>
            <a:spLocks noGrp="1"/>
          </p:cNvSpPr>
          <p:nvPr>
            <p:ph type="subTitle" idx="1"/>
          </p:nvPr>
        </p:nvSpPr>
        <p:spPr>
          <a:xfrm>
            <a:off x="624886" y="4413623"/>
            <a:ext cx="7315200" cy="1752600"/>
          </a:xfrm>
        </p:spPr>
        <p:txBody>
          <a:bodyPr>
            <a:normAutofit/>
          </a:bodyPr>
          <a:lstStyle/>
          <a:p>
            <a:r>
              <a:rPr lang="en-US" sz="1400" b="1" dirty="0">
                <a:solidFill>
                  <a:schemeClr val="bg1"/>
                </a:solidFill>
              </a:rPr>
              <a:t>Eline </a:t>
            </a:r>
            <a:r>
              <a:rPr lang="en-US" sz="1400" b="1" dirty="0" err="1">
                <a:solidFill>
                  <a:schemeClr val="bg1"/>
                </a:solidFill>
              </a:rPr>
              <a:t>Korenromp</a:t>
            </a:r>
            <a:r>
              <a:rPr lang="en-US" sz="1400" b="1" dirty="0">
                <a:solidFill>
                  <a:schemeClr val="bg1"/>
                </a:solidFill>
              </a:rPr>
              <a:t> (UNAIDS)</a:t>
            </a:r>
          </a:p>
          <a:p>
            <a:endParaRPr lang="en-US" sz="1400" dirty="0">
              <a:solidFill>
                <a:schemeClr val="bg1"/>
              </a:solidFill>
            </a:endParaRPr>
          </a:p>
          <a:p>
            <a:pPr>
              <a:lnSpc>
                <a:spcPct val="120000"/>
              </a:lnSpc>
              <a:spcBef>
                <a:spcPct val="20000"/>
              </a:spcBef>
              <a:spcAft>
                <a:spcPct val="0"/>
              </a:spcAft>
            </a:pPr>
            <a:r>
              <a:rPr lang="en-US" sz="1400" b="1" dirty="0">
                <a:solidFill>
                  <a:schemeClr val="bg1"/>
                </a:solidFill>
                <a:latin typeface="Arial"/>
                <a:cs typeface="Arial"/>
              </a:rPr>
              <a:t>UNAIDS workshop on HIV Estimates and Identifying Inequalities</a:t>
            </a:r>
            <a:br>
              <a:rPr lang="en-US" sz="1400" b="1" dirty="0">
                <a:latin typeface="Arial"/>
                <a:cs typeface="Arial"/>
              </a:rPr>
            </a:br>
            <a:r>
              <a:rPr lang="en-US" sz="1400" b="1" dirty="0">
                <a:solidFill>
                  <a:schemeClr val="bg1"/>
                </a:solidFill>
                <a:latin typeface="Arial"/>
                <a:cs typeface="Arial"/>
              </a:rPr>
              <a:t>in the Middle-East and North Africa region </a:t>
            </a:r>
            <a:endParaRPr lang="en-US" sz="1400">
              <a:solidFill>
                <a:schemeClr val="bg1"/>
              </a:solidFill>
              <a:ea typeface="+mn-lt"/>
              <a:cs typeface="+mn-lt"/>
            </a:endParaRPr>
          </a:p>
          <a:p>
            <a:pPr>
              <a:lnSpc>
                <a:spcPct val="120000"/>
              </a:lnSpc>
              <a:spcBef>
                <a:spcPct val="20000"/>
              </a:spcBef>
              <a:spcAft>
                <a:spcPct val="0"/>
              </a:spcAft>
            </a:pPr>
            <a:r>
              <a:rPr lang="en-US" sz="1400" b="1" dirty="0">
                <a:solidFill>
                  <a:schemeClr val="bg1"/>
                </a:solidFill>
                <a:latin typeface="Arial"/>
                <a:cs typeface="Arial"/>
              </a:rPr>
              <a:t>Cairo, 19-23 February 2023</a:t>
            </a:r>
            <a:endParaRPr lang="en-US" sz="1400">
              <a:solidFill>
                <a:schemeClr val="bg1"/>
              </a:solidFill>
              <a:latin typeface="Arial"/>
              <a:ea typeface="+mn-lt"/>
              <a:cs typeface="Arial"/>
            </a:endParaRPr>
          </a:p>
          <a:p>
            <a:pPr>
              <a:lnSpc>
                <a:spcPct val="120000"/>
              </a:lnSpc>
              <a:spcBef>
                <a:spcPct val="20000"/>
              </a:spcBef>
              <a:buFont typeface="Arial" panose="020B0604020202020204" pitchFamily="34" charset="0"/>
              <a:buNone/>
            </a:pPr>
            <a:endParaRPr lang="en-US" altLang="en-US" sz="2400" b="1" dirty="0">
              <a:solidFill>
                <a:schemeClr val="bg1"/>
              </a:solidFill>
              <a:cs typeface="Arial"/>
            </a:endParaRPr>
          </a:p>
        </p:txBody>
      </p:sp>
    </p:spTree>
    <p:extLst>
      <p:ext uri="{BB962C8B-B14F-4D97-AF65-F5344CB8AC3E}">
        <p14:creationId xmlns:p14="http://schemas.microsoft.com/office/powerpoint/2010/main" val="10013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36D790A-CBCC-7204-30F5-BE0250948908}"/>
              </a:ext>
            </a:extLst>
          </p:cNvPr>
          <p:cNvSpPr txBox="1">
            <a:spLocks/>
          </p:cNvSpPr>
          <p:nvPr/>
        </p:nvSpPr>
        <p:spPr>
          <a:xfrm>
            <a:off x="252919" y="1123838"/>
            <a:ext cx="2947482" cy="1076438"/>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dirty="0"/>
              <a:t>Fertility among women living with HIV</a:t>
            </a:r>
          </a:p>
        </p:txBody>
      </p:sp>
      <p:sp>
        <p:nvSpPr>
          <p:cNvPr id="2" name="TextBox 1">
            <a:extLst>
              <a:ext uri="{FF2B5EF4-FFF2-40B4-BE49-F238E27FC236}">
                <a16:creationId xmlns:a16="http://schemas.microsoft.com/office/drawing/2014/main" id="{DE98A244-4E7B-39EF-E885-F6C488079C82}"/>
              </a:ext>
            </a:extLst>
          </p:cNvPr>
          <p:cNvSpPr txBox="1"/>
          <p:nvPr/>
        </p:nvSpPr>
        <p:spPr>
          <a:xfrm>
            <a:off x="3723861" y="755374"/>
            <a:ext cx="7394713"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t>We know the fertility of all women of reproductive age but need to estimate fertility among women living with HIV.</a:t>
            </a:r>
          </a:p>
          <a:p>
            <a:pPr marL="285750" indent="-285750">
              <a:buFont typeface="Arial" panose="020B0604020202020204" pitchFamily="34" charset="0"/>
              <a:buChar char="•"/>
            </a:pPr>
            <a:r>
              <a:rPr lang="en-US" sz="2000" dirty="0"/>
              <a:t>Studies have shown that the fertility of HIV-positive women is lower than HIV-negative women. The effect is greater with older age and lower CD4 count.</a:t>
            </a:r>
          </a:p>
          <a:p>
            <a:pPr marL="285750" indent="-285750">
              <a:buFont typeface="Arial" panose="020B0604020202020204" pitchFamily="34" charset="0"/>
              <a:buChar char="•"/>
            </a:pPr>
            <a:r>
              <a:rPr lang="en-US" sz="2000" dirty="0"/>
              <a:t>Global effects have been estimated from survey data.</a:t>
            </a:r>
          </a:p>
          <a:p>
            <a:pPr marL="285750" indent="-285750">
              <a:buFont typeface="Arial" panose="020B0604020202020204" pitchFamily="34" charset="0"/>
              <a:buChar char="•"/>
            </a:pPr>
            <a:r>
              <a:rPr lang="en-US" sz="2000" dirty="0"/>
              <a:t>We can adjust these global values by fitting to prevalence among pregnant women as measured at ANC visits.</a:t>
            </a:r>
          </a:p>
        </p:txBody>
      </p:sp>
      <p:pic>
        <p:nvPicPr>
          <p:cNvPr id="6" name="Picture 5">
            <a:extLst>
              <a:ext uri="{FF2B5EF4-FFF2-40B4-BE49-F238E27FC236}">
                <a16:creationId xmlns:a16="http://schemas.microsoft.com/office/drawing/2014/main" id="{FC1B42FB-C52C-D0C9-1A6D-D60119C5E36D}"/>
              </a:ext>
            </a:extLst>
          </p:cNvPr>
          <p:cNvPicPr>
            <a:picLocks noChangeAspect="1"/>
          </p:cNvPicPr>
          <p:nvPr/>
        </p:nvPicPr>
        <p:blipFill>
          <a:blip r:embed="rId2"/>
          <a:stretch>
            <a:fillRect/>
          </a:stretch>
        </p:blipFill>
        <p:spPr>
          <a:xfrm>
            <a:off x="4092162" y="3429000"/>
            <a:ext cx="4335324" cy="3282071"/>
          </a:xfrm>
          <a:prstGeom prst="rect">
            <a:avLst/>
          </a:prstGeom>
        </p:spPr>
      </p:pic>
    </p:spTree>
    <p:extLst>
      <p:ext uri="{BB962C8B-B14F-4D97-AF65-F5344CB8AC3E}">
        <p14:creationId xmlns:p14="http://schemas.microsoft.com/office/powerpoint/2010/main" val="632394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122755-6444-42BE-C58E-A173D5EFE437}"/>
              </a:ext>
            </a:extLst>
          </p:cNvPr>
          <p:cNvPicPr>
            <a:picLocks noChangeAspect="1"/>
          </p:cNvPicPr>
          <p:nvPr/>
        </p:nvPicPr>
        <p:blipFill>
          <a:blip r:embed="rId2"/>
          <a:stretch>
            <a:fillRect/>
          </a:stretch>
        </p:blipFill>
        <p:spPr>
          <a:xfrm>
            <a:off x="3479801" y="771130"/>
            <a:ext cx="8147180" cy="4949979"/>
          </a:xfrm>
          <a:prstGeom prst="rect">
            <a:avLst/>
          </a:prstGeom>
          <a:effectLst>
            <a:outerShdw blurRad="50800" dist="38100" dir="2700000" algn="tl" rotWithShape="0">
              <a:prstClr val="black">
                <a:alpha val="40000"/>
              </a:prstClr>
            </a:outerShdw>
          </a:effectLst>
        </p:spPr>
      </p:pic>
      <p:sp>
        <p:nvSpPr>
          <p:cNvPr id="10" name="Title 1">
            <a:extLst>
              <a:ext uri="{FF2B5EF4-FFF2-40B4-BE49-F238E27FC236}">
                <a16:creationId xmlns:a16="http://schemas.microsoft.com/office/drawing/2014/main" id="{936D790A-CBCC-7204-30F5-BE0250948908}"/>
              </a:ext>
            </a:extLst>
          </p:cNvPr>
          <p:cNvSpPr txBox="1">
            <a:spLocks/>
          </p:cNvSpPr>
          <p:nvPr/>
        </p:nvSpPr>
        <p:spPr>
          <a:xfrm>
            <a:off x="252919" y="1123838"/>
            <a:ext cx="2947482" cy="10764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dirty="0"/>
              <a:t>HIV-related fertility</a:t>
            </a:r>
          </a:p>
        </p:txBody>
      </p:sp>
      <p:sp>
        <p:nvSpPr>
          <p:cNvPr id="11" name="TextBox 10">
            <a:extLst>
              <a:ext uri="{FF2B5EF4-FFF2-40B4-BE49-F238E27FC236}">
                <a16:creationId xmlns:a16="http://schemas.microsoft.com/office/drawing/2014/main" id="{91BE251D-609B-C163-15C0-81202529C014}"/>
              </a:ext>
            </a:extLst>
          </p:cNvPr>
          <p:cNvSpPr txBox="1"/>
          <p:nvPr/>
        </p:nvSpPr>
        <p:spPr>
          <a:xfrm>
            <a:off x="256033" y="2286000"/>
            <a:ext cx="2944368" cy="1477328"/>
          </a:xfrm>
          <a:prstGeom prst="rect">
            <a:avLst/>
          </a:prstGeom>
          <a:noFill/>
        </p:spPr>
        <p:txBody>
          <a:bodyPr wrap="square" rtlCol="0">
            <a:spAutoFit/>
          </a:bodyPr>
          <a:lstStyle/>
          <a:p>
            <a:pPr marL="342900" indent="-342900">
              <a:buFont typeface="+mj-lt"/>
              <a:buAutoNum type="arabicPeriod"/>
            </a:pPr>
            <a:r>
              <a:rPr lang="en-US" dirty="0">
                <a:solidFill>
                  <a:schemeClr val="bg1"/>
                </a:solidFill>
              </a:rPr>
              <a:t>Select ‘Advanced Options’ &gt; ‘HIV-related fertility reductions’</a:t>
            </a:r>
            <a:endParaRPr lang="en-US" sz="1800" dirty="0">
              <a:solidFill>
                <a:schemeClr val="bg1"/>
              </a:solidFill>
            </a:endParaRPr>
          </a:p>
          <a:p>
            <a:pPr marL="342900" indent="-342900">
              <a:buFont typeface="+mj-lt"/>
              <a:buAutoNum type="arabicPeriod"/>
            </a:pPr>
            <a:r>
              <a:rPr lang="en-US" sz="1800" dirty="0">
                <a:solidFill>
                  <a:schemeClr val="bg1"/>
                </a:solidFill>
              </a:rPr>
              <a:t>Press “Fit local adjustment factor”</a:t>
            </a:r>
          </a:p>
        </p:txBody>
      </p:sp>
      <p:sp>
        <p:nvSpPr>
          <p:cNvPr id="24" name="Rectangle 23">
            <a:extLst>
              <a:ext uri="{FF2B5EF4-FFF2-40B4-BE49-F238E27FC236}">
                <a16:creationId xmlns:a16="http://schemas.microsoft.com/office/drawing/2014/main" id="{5F97C825-3561-9568-9731-B65F1ACC5930}"/>
              </a:ext>
            </a:extLst>
          </p:cNvPr>
          <p:cNvSpPr/>
          <p:nvPr/>
        </p:nvSpPr>
        <p:spPr>
          <a:xfrm>
            <a:off x="9047100" y="1946791"/>
            <a:ext cx="2787267" cy="678418"/>
          </a:xfrm>
          <a:prstGeom prst="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Fitted parameter value appears here</a:t>
            </a:r>
          </a:p>
        </p:txBody>
      </p:sp>
      <p:cxnSp>
        <p:nvCxnSpPr>
          <p:cNvPr id="25" name="Straight Arrow Connector 24">
            <a:extLst>
              <a:ext uri="{FF2B5EF4-FFF2-40B4-BE49-F238E27FC236}">
                <a16:creationId xmlns:a16="http://schemas.microsoft.com/office/drawing/2014/main" id="{5B133A6B-73F3-46EA-74E9-3D2D2CE4F858}"/>
              </a:ext>
            </a:extLst>
          </p:cNvPr>
          <p:cNvCxnSpPr>
            <a:cxnSpLocks/>
          </p:cNvCxnSpPr>
          <p:nvPr/>
        </p:nvCxnSpPr>
        <p:spPr>
          <a:xfrm flipH="1">
            <a:off x="9690100" y="2625209"/>
            <a:ext cx="919100" cy="98159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36E671A-7719-5F92-103C-9ECF4C550642}"/>
              </a:ext>
            </a:extLst>
          </p:cNvPr>
          <p:cNvSpPr/>
          <p:nvPr/>
        </p:nvSpPr>
        <p:spPr>
          <a:xfrm>
            <a:off x="4358806" y="3063240"/>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1</a:t>
            </a:r>
          </a:p>
        </p:txBody>
      </p:sp>
    </p:spTree>
    <p:extLst>
      <p:ext uri="{BB962C8B-B14F-4D97-AF65-F5344CB8AC3E}">
        <p14:creationId xmlns:p14="http://schemas.microsoft.com/office/powerpoint/2010/main" val="47414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122755-6444-42BE-C58E-A173D5EFE437}"/>
              </a:ext>
            </a:extLst>
          </p:cNvPr>
          <p:cNvPicPr>
            <a:picLocks noChangeAspect="1"/>
          </p:cNvPicPr>
          <p:nvPr/>
        </p:nvPicPr>
        <p:blipFill>
          <a:blip r:embed="rId2"/>
          <a:stretch>
            <a:fillRect/>
          </a:stretch>
        </p:blipFill>
        <p:spPr>
          <a:xfrm>
            <a:off x="3174746" y="130021"/>
            <a:ext cx="5842313" cy="3549612"/>
          </a:xfrm>
          <a:prstGeom prst="rect">
            <a:avLst/>
          </a:prstGeom>
          <a:effectLst>
            <a:outerShdw blurRad="50800" dist="38100" dir="2700000" algn="tl" rotWithShape="0">
              <a:prstClr val="black">
                <a:alpha val="40000"/>
              </a:prstClr>
            </a:outerShdw>
          </a:effectLst>
        </p:spPr>
      </p:pic>
      <p:pic>
        <p:nvPicPr>
          <p:cNvPr id="4" name="Picture 3">
            <a:extLst>
              <a:ext uri="{FF2B5EF4-FFF2-40B4-BE49-F238E27FC236}">
                <a16:creationId xmlns:a16="http://schemas.microsoft.com/office/drawing/2014/main" id="{9A0BF51F-3894-9ECE-F697-C1CF14B5014D}"/>
              </a:ext>
            </a:extLst>
          </p:cNvPr>
          <p:cNvPicPr>
            <a:picLocks noChangeAspect="1"/>
          </p:cNvPicPr>
          <p:nvPr/>
        </p:nvPicPr>
        <p:blipFill>
          <a:blip r:embed="rId3"/>
          <a:srcRect/>
          <a:stretch/>
        </p:blipFill>
        <p:spPr>
          <a:xfrm>
            <a:off x="5439652" y="2326740"/>
            <a:ext cx="6455161" cy="4280053"/>
          </a:xfrm>
          <a:prstGeom prst="rect">
            <a:avLst/>
          </a:prstGeom>
          <a:effectLst>
            <a:outerShdw blurRad="50800" dist="38100" dir="2700000" algn="tl" rotWithShape="0">
              <a:prstClr val="black">
                <a:alpha val="40000"/>
              </a:prstClr>
            </a:outerShdw>
          </a:effectLst>
        </p:spPr>
      </p:pic>
      <p:sp>
        <p:nvSpPr>
          <p:cNvPr id="10" name="Title 1">
            <a:extLst>
              <a:ext uri="{FF2B5EF4-FFF2-40B4-BE49-F238E27FC236}">
                <a16:creationId xmlns:a16="http://schemas.microsoft.com/office/drawing/2014/main" id="{936D790A-CBCC-7204-30F5-BE0250948908}"/>
              </a:ext>
            </a:extLst>
          </p:cNvPr>
          <p:cNvSpPr txBox="1">
            <a:spLocks/>
          </p:cNvSpPr>
          <p:nvPr/>
        </p:nvSpPr>
        <p:spPr>
          <a:xfrm>
            <a:off x="252919" y="828389"/>
            <a:ext cx="2947482" cy="10764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dirty="0"/>
              <a:t>HIV-related fertility</a:t>
            </a:r>
          </a:p>
        </p:txBody>
      </p:sp>
      <p:sp>
        <p:nvSpPr>
          <p:cNvPr id="11" name="TextBox 10">
            <a:extLst>
              <a:ext uri="{FF2B5EF4-FFF2-40B4-BE49-F238E27FC236}">
                <a16:creationId xmlns:a16="http://schemas.microsoft.com/office/drawing/2014/main" id="{91BE251D-609B-C163-15C0-81202529C014}"/>
              </a:ext>
            </a:extLst>
          </p:cNvPr>
          <p:cNvSpPr txBox="1"/>
          <p:nvPr/>
        </p:nvSpPr>
        <p:spPr>
          <a:xfrm>
            <a:off x="281985" y="1784242"/>
            <a:ext cx="2944368" cy="4247317"/>
          </a:xfrm>
          <a:prstGeom prst="rect">
            <a:avLst/>
          </a:prstGeom>
          <a:noFill/>
        </p:spPr>
        <p:txBody>
          <a:bodyPr wrap="square" rtlCol="0">
            <a:spAutoFit/>
          </a:bodyPr>
          <a:lstStyle/>
          <a:p>
            <a:pPr marL="342900" indent="-342900">
              <a:buFont typeface="+mj-lt"/>
              <a:buAutoNum type="arabicPeriod"/>
            </a:pPr>
            <a:r>
              <a:rPr lang="en-US" dirty="0">
                <a:solidFill>
                  <a:schemeClr val="bg1"/>
                </a:solidFill>
              </a:rPr>
              <a:t>Select ‘Advanced Options’ &gt; ‘HIV-related fertility reductions’</a:t>
            </a:r>
            <a:endParaRPr lang="en-US" sz="1800" dirty="0">
              <a:solidFill>
                <a:schemeClr val="bg1"/>
              </a:solidFill>
            </a:endParaRPr>
          </a:p>
          <a:p>
            <a:pPr marL="342900" indent="-342900">
              <a:buFont typeface="+mj-lt"/>
              <a:buAutoNum type="arabicPeriod"/>
            </a:pPr>
            <a:r>
              <a:rPr lang="en-US" sz="1800" dirty="0">
                <a:solidFill>
                  <a:schemeClr val="bg1"/>
                </a:solidFill>
              </a:rPr>
              <a:t>Press “Fit local adjustment factor”</a:t>
            </a:r>
          </a:p>
          <a:p>
            <a:pPr marL="342900" indent="-342900">
              <a:buFont typeface="+mj-lt"/>
              <a:buAutoNum type="arabicPeriod"/>
            </a:pPr>
            <a:r>
              <a:rPr lang="en-US" dirty="0">
                <a:solidFill>
                  <a:schemeClr val="bg1"/>
                </a:solidFill>
              </a:rPr>
              <a:t>Enter or import data (prefer “From program data”)</a:t>
            </a:r>
          </a:p>
          <a:p>
            <a:pPr marL="342900" indent="-342900">
              <a:buFont typeface="+mj-lt"/>
              <a:buAutoNum type="arabicPeriod"/>
            </a:pPr>
            <a:r>
              <a:rPr lang="en-US" sz="1800" dirty="0">
                <a:solidFill>
                  <a:schemeClr val="bg1"/>
                </a:solidFill>
              </a:rPr>
              <a:t>Verify that imported data are appropriate to use</a:t>
            </a:r>
          </a:p>
          <a:p>
            <a:pPr marL="800100" lvl="1" indent="-342900">
              <a:buFont typeface="Arial" panose="020B0604020202020204" pitchFamily="34" charset="0"/>
              <a:buChar char="•"/>
            </a:pPr>
            <a:r>
              <a:rPr lang="en-US" dirty="0">
                <a:solidFill>
                  <a:schemeClr val="bg1"/>
                </a:solidFill>
              </a:rPr>
              <a:t>HIV% plausible?</a:t>
            </a:r>
          </a:p>
          <a:p>
            <a:pPr marL="800100" lvl="1" indent="-342900">
              <a:buFont typeface="Arial" panose="020B0604020202020204" pitchFamily="34" charset="0"/>
              <a:buChar char="•"/>
            </a:pPr>
            <a:r>
              <a:rPr lang="en-US" dirty="0">
                <a:solidFill>
                  <a:schemeClr val="bg1"/>
                </a:solidFill>
              </a:rPr>
              <a:t>Smooth denominators?</a:t>
            </a:r>
          </a:p>
          <a:p>
            <a:pPr marL="342900" indent="-342900">
              <a:buFont typeface="+mj-lt"/>
              <a:buAutoNum type="arabicPeriod"/>
            </a:pPr>
            <a:r>
              <a:rPr lang="en-US" dirty="0">
                <a:solidFill>
                  <a:schemeClr val="bg1"/>
                </a:solidFill>
              </a:rPr>
              <a:t>Fit to appropriate data</a:t>
            </a:r>
          </a:p>
          <a:p>
            <a:pPr marL="342900" indent="-342900">
              <a:buFont typeface="+mj-lt"/>
              <a:buAutoNum type="arabicPeriod"/>
            </a:pPr>
            <a:r>
              <a:rPr lang="en-US" dirty="0">
                <a:solidFill>
                  <a:schemeClr val="bg1"/>
                </a:solidFill>
              </a:rPr>
              <a:t>Press “OK” to accept fit</a:t>
            </a:r>
          </a:p>
        </p:txBody>
      </p:sp>
      <p:sp>
        <p:nvSpPr>
          <p:cNvPr id="13" name="Arrow: Bent 12">
            <a:extLst>
              <a:ext uri="{FF2B5EF4-FFF2-40B4-BE49-F238E27FC236}">
                <a16:creationId xmlns:a16="http://schemas.microsoft.com/office/drawing/2014/main" id="{02293614-B403-4F5C-A91C-1E4094D32DDB}"/>
              </a:ext>
            </a:extLst>
          </p:cNvPr>
          <p:cNvSpPr/>
          <p:nvPr/>
        </p:nvSpPr>
        <p:spPr>
          <a:xfrm rot="10800000" flipH="1">
            <a:off x="4460485" y="3338052"/>
            <a:ext cx="1069982" cy="617002"/>
          </a:xfrm>
          <a:prstGeom prst="bentArrow">
            <a:avLst>
              <a:gd name="adj1" fmla="val 25000"/>
              <a:gd name="adj2" fmla="val 25000"/>
              <a:gd name="adj3" fmla="val 25000"/>
              <a:gd name="adj4" fmla="val 5400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Oval 13">
            <a:extLst>
              <a:ext uri="{FF2B5EF4-FFF2-40B4-BE49-F238E27FC236}">
                <a16:creationId xmlns:a16="http://schemas.microsoft.com/office/drawing/2014/main" id="{A866CA79-6A32-ADD3-0D78-35C07A29C9B3}"/>
              </a:ext>
            </a:extLst>
          </p:cNvPr>
          <p:cNvSpPr/>
          <p:nvPr/>
        </p:nvSpPr>
        <p:spPr>
          <a:xfrm>
            <a:off x="6489331" y="3243903"/>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2</a:t>
            </a:r>
          </a:p>
        </p:txBody>
      </p:sp>
      <p:sp>
        <p:nvSpPr>
          <p:cNvPr id="15" name="Oval 14">
            <a:extLst>
              <a:ext uri="{FF2B5EF4-FFF2-40B4-BE49-F238E27FC236}">
                <a16:creationId xmlns:a16="http://schemas.microsoft.com/office/drawing/2014/main" id="{BBF09733-B00E-0B5E-9594-BC9302C2A098}"/>
              </a:ext>
            </a:extLst>
          </p:cNvPr>
          <p:cNvSpPr/>
          <p:nvPr/>
        </p:nvSpPr>
        <p:spPr>
          <a:xfrm>
            <a:off x="7512909" y="3823971"/>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3</a:t>
            </a:r>
          </a:p>
        </p:txBody>
      </p:sp>
      <p:sp>
        <p:nvSpPr>
          <p:cNvPr id="16" name="Oval 15">
            <a:extLst>
              <a:ext uri="{FF2B5EF4-FFF2-40B4-BE49-F238E27FC236}">
                <a16:creationId xmlns:a16="http://schemas.microsoft.com/office/drawing/2014/main" id="{08965110-0C80-C384-AD4E-BDD36BBDD632}"/>
              </a:ext>
            </a:extLst>
          </p:cNvPr>
          <p:cNvSpPr/>
          <p:nvPr/>
        </p:nvSpPr>
        <p:spPr>
          <a:xfrm>
            <a:off x="8735358" y="4263527"/>
            <a:ext cx="1411176" cy="51779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752E7965-27D2-0C7E-EB06-F297EC596CAE}"/>
              </a:ext>
            </a:extLst>
          </p:cNvPr>
          <p:cNvCxnSpPr>
            <a:cxnSpLocks/>
            <a:stCxn id="15" idx="5"/>
          </p:cNvCxnSpPr>
          <p:nvPr/>
        </p:nvCxnSpPr>
        <p:spPr>
          <a:xfrm>
            <a:off x="7825105" y="4136167"/>
            <a:ext cx="910253" cy="35460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7613342-6A4A-EC14-3109-471707AB5A10}"/>
              </a:ext>
            </a:extLst>
          </p:cNvPr>
          <p:cNvCxnSpPr>
            <a:cxnSpLocks/>
            <a:stCxn id="15" idx="0"/>
          </p:cNvCxnSpPr>
          <p:nvPr/>
        </p:nvCxnSpPr>
        <p:spPr>
          <a:xfrm flipV="1">
            <a:off x="7695789" y="3338052"/>
            <a:ext cx="182880" cy="4859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40AF5A29-09E6-A4AB-7A5B-ED61A302C842}"/>
              </a:ext>
            </a:extLst>
          </p:cNvPr>
          <p:cNvSpPr/>
          <p:nvPr/>
        </p:nvSpPr>
        <p:spPr>
          <a:xfrm>
            <a:off x="8837050" y="3469163"/>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4</a:t>
            </a:r>
          </a:p>
        </p:txBody>
      </p:sp>
      <p:sp>
        <p:nvSpPr>
          <p:cNvPr id="23" name="Oval 22">
            <a:extLst>
              <a:ext uri="{FF2B5EF4-FFF2-40B4-BE49-F238E27FC236}">
                <a16:creationId xmlns:a16="http://schemas.microsoft.com/office/drawing/2014/main" id="{82AC7FD8-8188-29E3-9097-076BF8E42C9B}"/>
              </a:ext>
            </a:extLst>
          </p:cNvPr>
          <p:cNvSpPr/>
          <p:nvPr/>
        </p:nvSpPr>
        <p:spPr>
          <a:xfrm>
            <a:off x="5256772" y="6299401"/>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5</a:t>
            </a:r>
          </a:p>
        </p:txBody>
      </p:sp>
      <p:sp>
        <p:nvSpPr>
          <p:cNvPr id="24" name="Rectangle 23">
            <a:extLst>
              <a:ext uri="{FF2B5EF4-FFF2-40B4-BE49-F238E27FC236}">
                <a16:creationId xmlns:a16="http://schemas.microsoft.com/office/drawing/2014/main" id="{5F97C825-3561-9568-9731-B65F1ACC5930}"/>
              </a:ext>
            </a:extLst>
          </p:cNvPr>
          <p:cNvSpPr/>
          <p:nvPr/>
        </p:nvSpPr>
        <p:spPr>
          <a:xfrm>
            <a:off x="8469043" y="1434014"/>
            <a:ext cx="2787267" cy="678418"/>
          </a:xfrm>
          <a:prstGeom prst="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Fitted parameter value appears here</a:t>
            </a:r>
          </a:p>
        </p:txBody>
      </p:sp>
      <p:cxnSp>
        <p:nvCxnSpPr>
          <p:cNvPr id="25" name="Straight Arrow Connector 24">
            <a:extLst>
              <a:ext uri="{FF2B5EF4-FFF2-40B4-BE49-F238E27FC236}">
                <a16:creationId xmlns:a16="http://schemas.microsoft.com/office/drawing/2014/main" id="{5B133A6B-73F3-46EA-74E9-3D2D2CE4F858}"/>
              </a:ext>
            </a:extLst>
          </p:cNvPr>
          <p:cNvCxnSpPr>
            <a:cxnSpLocks/>
            <a:stCxn id="24" idx="1"/>
          </p:cNvCxnSpPr>
          <p:nvPr/>
        </p:nvCxnSpPr>
        <p:spPr>
          <a:xfrm flipH="1">
            <a:off x="7546554" y="1773223"/>
            <a:ext cx="922489" cy="33920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36E671A-7719-5F92-103C-9ECF4C550642}"/>
              </a:ext>
            </a:extLst>
          </p:cNvPr>
          <p:cNvSpPr/>
          <p:nvPr/>
        </p:nvSpPr>
        <p:spPr>
          <a:xfrm>
            <a:off x="4358806" y="3063240"/>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1</a:t>
            </a:r>
          </a:p>
        </p:txBody>
      </p:sp>
      <p:sp>
        <p:nvSpPr>
          <p:cNvPr id="2" name="TextBox 1">
            <a:extLst>
              <a:ext uri="{FF2B5EF4-FFF2-40B4-BE49-F238E27FC236}">
                <a16:creationId xmlns:a16="http://schemas.microsoft.com/office/drawing/2014/main" id="{8A9AA0E0-16D1-DE4D-69B1-17CDA2A2D26E}"/>
              </a:ext>
            </a:extLst>
          </p:cNvPr>
          <p:cNvSpPr txBox="1"/>
          <p:nvPr/>
        </p:nvSpPr>
        <p:spPr>
          <a:xfrm>
            <a:off x="132522" y="6149009"/>
            <a:ext cx="4426778" cy="646331"/>
          </a:xfrm>
          <a:prstGeom prst="rect">
            <a:avLst/>
          </a:prstGeom>
          <a:noFill/>
        </p:spPr>
        <p:txBody>
          <a:bodyPr wrap="square" rtlCol="0">
            <a:spAutoFit/>
          </a:bodyPr>
          <a:lstStyle/>
          <a:p>
            <a:r>
              <a:rPr lang="en-US" dirty="0"/>
              <a:t>Re-fit every time the EPP/CSAVR fit, </a:t>
            </a:r>
            <a:br>
              <a:rPr lang="en-US" dirty="0"/>
            </a:br>
            <a:r>
              <a:rPr lang="en-US" dirty="0"/>
              <a:t>or IRRs by sex change!</a:t>
            </a:r>
          </a:p>
        </p:txBody>
      </p:sp>
    </p:spTree>
    <p:extLst>
      <p:ext uri="{BB962C8B-B14F-4D97-AF65-F5344CB8AC3E}">
        <p14:creationId xmlns:p14="http://schemas.microsoft.com/office/powerpoint/2010/main" val="216489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CAE4F68-CEDD-4AC4-51EF-DC9DAE9D6B5F}"/>
              </a:ext>
            </a:extLst>
          </p:cNvPr>
          <p:cNvSpPr>
            <a:spLocks noGrp="1"/>
          </p:cNvSpPr>
          <p:nvPr>
            <p:ph type="title"/>
          </p:nvPr>
        </p:nvSpPr>
        <p:spPr/>
        <p:txBody>
          <a:bodyPr/>
          <a:lstStyle/>
          <a:p>
            <a:r>
              <a:rPr lang="en-US" dirty="0"/>
              <a:t>ANC prevalence is taken from the ANC testing editor</a:t>
            </a:r>
          </a:p>
        </p:txBody>
      </p:sp>
      <p:sp>
        <p:nvSpPr>
          <p:cNvPr id="5" name="Slide Number Placeholder 4">
            <a:extLst>
              <a:ext uri="{FF2B5EF4-FFF2-40B4-BE49-F238E27FC236}">
                <a16:creationId xmlns:a16="http://schemas.microsoft.com/office/drawing/2014/main" id="{FD73A1A4-D938-87A8-9098-394B31FABCE5}"/>
              </a:ext>
            </a:extLst>
          </p:cNvPr>
          <p:cNvSpPr>
            <a:spLocks noGrp="1"/>
          </p:cNvSpPr>
          <p:nvPr>
            <p:ph type="sldNum" sz="quarter" idx="12"/>
          </p:nvPr>
        </p:nvSpPr>
        <p:spPr/>
        <p:txBody>
          <a:bodyPr/>
          <a:lstStyle/>
          <a:p>
            <a:fld id="{CF13D369-8700-4468-8CC4-EE7C53720160}" type="slidenum">
              <a:rPr lang="en-US" smtClean="0"/>
              <a:t>5</a:t>
            </a:fld>
            <a:endParaRPr lang="en-US"/>
          </a:p>
        </p:txBody>
      </p:sp>
      <p:pic>
        <p:nvPicPr>
          <p:cNvPr id="3" name="Picture 2">
            <a:extLst>
              <a:ext uri="{FF2B5EF4-FFF2-40B4-BE49-F238E27FC236}">
                <a16:creationId xmlns:a16="http://schemas.microsoft.com/office/drawing/2014/main" id="{B4803031-66D4-738B-FBF7-BAE2B278C69A}"/>
              </a:ext>
            </a:extLst>
          </p:cNvPr>
          <p:cNvPicPr>
            <a:picLocks noChangeAspect="1"/>
          </p:cNvPicPr>
          <p:nvPr/>
        </p:nvPicPr>
        <p:blipFill>
          <a:blip r:embed="rId2"/>
          <a:stretch>
            <a:fillRect/>
          </a:stretch>
        </p:blipFill>
        <p:spPr>
          <a:xfrm>
            <a:off x="3451742" y="777241"/>
            <a:ext cx="8096368" cy="4947780"/>
          </a:xfrm>
          <a:prstGeom prst="rect">
            <a:avLst/>
          </a:prstGeom>
        </p:spPr>
      </p:pic>
      <p:sp>
        <p:nvSpPr>
          <p:cNvPr id="4" name="Rectangle 3">
            <a:extLst>
              <a:ext uri="{FF2B5EF4-FFF2-40B4-BE49-F238E27FC236}">
                <a16:creationId xmlns:a16="http://schemas.microsoft.com/office/drawing/2014/main" id="{91A5DC57-1937-DCFB-52A4-9E18CD5A2639}"/>
              </a:ext>
            </a:extLst>
          </p:cNvPr>
          <p:cNvSpPr/>
          <p:nvPr/>
        </p:nvSpPr>
        <p:spPr>
          <a:xfrm>
            <a:off x="3451742" y="3215640"/>
            <a:ext cx="5021698" cy="441960"/>
          </a:xfrm>
          <a:prstGeom prst="rect">
            <a:avLst/>
          </a:prstGeom>
          <a:noFill/>
          <a:ln w="50800">
            <a:solidFill>
              <a:srgbClr val="F15B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391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75D2-C762-410D-A9B6-06DE55DADD66}"/>
              </a:ext>
            </a:extLst>
          </p:cNvPr>
          <p:cNvSpPr>
            <a:spLocks noGrp="1"/>
          </p:cNvSpPr>
          <p:nvPr>
            <p:ph type="title"/>
          </p:nvPr>
        </p:nvSpPr>
        <p:spPr>
          <a:xfrm>
            <a:off x="130630" y="1524000"/>
            <a:ext cx="3432516" cy="4508500"/>
          </a:xfrm>
        </p:spPr>
        <p:txBody>
          <a:bodyPr>
            <a:noAutofit/>
          </a:bodyPr>
          <a:lstStyle/>
          <a:p>
            <a:r>
              <a:rPr lang="en-US" sz="3200" dirty="0"/>
              <a:t>Analyze ANC </a:t>
            </a:r>
            <a:br>
              <a:rPr lang="en-US" sz="3200" dirty="0"/>
            </a:br>
            <a:r>
              <a:rPr lang="en-US" sz="3200" dirty="0"/>
              <a:t>data quality:</a:t>
            </a:r>
            <a:br>
              <a:rPr lang="en-US" sz="3200" dirty="0"/>
            </a:br>
            <a:br>
              <a:rPr lang="en-US" sz="3200" dirty="0"/>
            </a:br>
            <a:r>
              <a:rPr lang="en-US" sz="3200" dirty="0"/>
              <a:t>Before fertility adjustment and/or EPP fitting</a:t>
            </a:r>
          </a:p>
        </p:txBody>
      </p:sp>
      <p:sp>
        <p:nvSpPr>
          <p:cNvPr id="3" name="Content Placeholder 2">
            <a:extLst>
              <a:ext uri="{FF2B5EF4-FFF2-40B4-BE49-F238E27FC236}">
                <a16:creationId xmlns:a16="http://schemas.microsoft.com/office/drawing/2014/main" id="{BC47A539-E9A5-49BA-ADA1-BB488B07B243}"/>
              </a:ext>
            </a:extLst>
          </p:cNvPr>
          <p:cNvSpPr>
            <a:spLocks noGrp="1"/>
          </p:cNvSpPr>
          <p:nvPr>
            <p:ph idx="1"/>
          </p:nvPr>
        </p:nvSpPr>
        <p:spPr>
          <a:xfrm>
            <a:off x="3563146" y="495300"/>
            <a:ext cx="8775700" cy="6248400"/>
          </a:xfrm>
        </p:spPr>
        <p:txBody>
          <a:bodyPr>
            <a:normAutofit fontScale="92500" lnSpcReduction="20000"/>
          </a:bodyPr>
          <a:lstStyle/>
          <a:p>
            <a:pPr marL="0" indent="0">
              <a:buNone/>
            </a:pPr>
            <a:r>
              <a:rPr lang="en-US" dirty="0">
                <a:solidFill>
                  <a:schemeClr val="tx1"/>
                </a:solidFill>
              </a:rPr>
              <a:t>Routine testing data can be challenging, sometimes difficult to discern trends from reporting artifacts</a:t>
            </a:r>
          </a:p>
          <a:p>
            <a:r>
              <a:rPr lang="en-US" dirty="0">
                <a:solidFill>
                  <a:schemeClr val="tx1"/>
                </a:solidFill>
              </a:rPr>
              <a:t>Initial guidance on ANC sentinel surveillance suggested focus on high burden ANC sites</a:t>
            </a:r>
          </a:p>
          <a:p>
            <a:r>
              <a:rPr lang="en-US" dirty="0">
                <a:solidFill>
                  <a:schemeClr val="tx1"/>
                </a:solidFill>
              </a:rPr>
              <a:t>HIV testing at ANC scaled-up as HIV testing at ANC was rolled out, then stabilized </a:t>
            </a:r>
            <a:r>
              <a:rPr lang="en-US" dirty="0">
                <a:solidFill>
                  <a:schemeClr val="tx1"/>
                </a:solidFill>
                <a:sym typeface="Wingdings" panose="05000000000000000000" pitchFamily="2" charset="2"/>
              </a:rPr>
              <a:t> early years not nationally representative</a:t>
            </a:r>
            <a:r>
              <a:rPr lang="en-US" dirty="0">
                <a:solidFill>
                  <a:schemeClr val="tx1"/>
                </a:solidFill>
              </a:rPr>
              <a:t>.</a:t>
            </a:r>
          </a:p>
          <a:p>
            <a:r>
              <a:rPr lang="en-US" dirty="0">
                <a:solidFill>
                  <a:schemeClr val="tx1"/>
                </a:solidFill>
              </a:rPr>
              <a:t>Managing individual level reporting difficult, especially before electronic reporting systems are available</a:t>
            </a:r>
            <a:br>
              <a:rPr lang="en-US" dirty="0">
                <a:solidFill>
                  <a:schemeClr val="tx1"/>
                </a:solidFill>
              </a:rPr>
            </a:br>
            <a:endParaRPr lang="en-US" dirty="0">
              <a:solidFill>
                <a:schemeClr val="tx1"/>
              </a:solidFill>
            </a:endParaRPr>
          </a:p>
          <a:p>
            <a:pPr marL="0" indent="0">
              <a:buNone/>
            </a:pPr>
            <a:r>
              <a:rPr lang="en-US" dirty="0">
                <a:solidFill>
                  <a:schemeClr val="tx1"/>
                </a:solidFill>
              </a:rPr>
              <a:t>Before using ANC-RT data:</a:t>
            </a:r>
          </a:p>
          <a:p>
            <a:r>
              <a:rPr lang="en-US" dirty="0">
                <a:solidFill>
                  <a:schemeClr val="tx1"/>
                </a:solidFill>
              </a:rPr>
              <a:t>Include women already known to be positive, in numerator (HIV+) and denominator (sample size).</a:t>
            </a:r>
          </a:p>
          <a:p>
            <a:r>
              <a:rPr lang="en-US" dirty="0">
                <a:solidFill>
                  <a:schemeClr val="tx1"/>
                </a:solidFill>
              </a:rPr>
              <a:t>Count all first tests (max. one per pregnancy) </a:t>
            </a:r>
            <a:br>
              <a:rPr lang="en-US" dirty="0">
                <a:solidFill>
                  <a:schemeClr val="tx1"/>
                </a:solidFill>
              </a:rPr>
            </a:br>
            <a:r>
              <a:rPr lang="en-US" dirty="0">
                <a:solidFill>
                  <a:schemeClr val="tx1"/>
                </a:solidFill>
              </a:rPr>
              <a:t>– including first tests at labor or delivery</a:t>
            </a:r>
          </a:p>
          <a:p>
            <a:r>
              <a:rPr lang="en-US" dirty="0">
                <a:solidFill>
                  <a:schemeClr val="tx1"/>
                </a:solidFill>
              </a:rPr>
              <a:t>Fit only years of data that are complete, or representative nation-wide.</a:t>
            </a:r>
          </a:p>
          <a:p>
            <a:r>
              <a:rPr lang="en-US" dirty="0">
                <a:solidFill>
                  <a:schemeClr val="tx1"/>
                </a:solidFill>
              </a:rPr>
              <a:t>Watch for sharp increases or decreases; prevalence trends should be stable</a:t>
            </a:r>
          </a:p>
          <a:p>
            <a:r>
              <a:rPr lang="en-US" dirty="0">
                <a:solidFill>
                  <a:schemeClr val="tx1"/>
                </a:solidFill>
              </a:rPr>
              <a:t>Watch for: false positives, changes in testing algorithms, stockouts and their impacts, and rates of refusal.</a:t>
            </a:r>
          </a:p>
          <a:p>
            <a:r>
              <a:rPr lang="en-US" dirty="0">
                <a:solidFill>
                  <a:schemeClr val="tx1"/>
                </a:solidFill>
              </a:rPr>
              <a:t>Review household survey data on the % of women not attending ANC and their characteristics, to understand biases.</a:t>
            </a:r>
          </a:p>
        </p:txBody>
      </p:sp>
    </p:spTree>
    <p:extLst>
      <p:ext uri="{BB962C8B-B14F-4D97-AF65-F5344CB8AC3E}">
        <p14:creationId xmlns:p14="http://schemas.microsoft.com/office/powerpoint/2010/main" val="2676716282"/>
      </p:ext>
    </p:extLst>
  </p:cSld>
  <p:clrMapOvr>
    <a:masterClrMapping/>
  </p:clrMapOvr>
  <mc:AlternateContent xmlns:mc="http://schemas.openxmlformats.org/markup-compatibility/2006" xmlns:p14="http://schemas.microsoft.com/office/powerpoint/2010/main">
    <mc:Choice Requires="p14">
      <p:transition spd="slow" p14:dur="2000" advTm="110382"/>
    </mc:Choice>
    <mc:Fallback xmlns="">
      <p:transition spd="slow" advTm="11038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FA74F-9825-5788-12CC-E96339FCFA47}"/>
              </a:ext>
            </a:extLst>
          </p:cNvPr>
          <p:cNvSpPr>
            <a:spLocks noGrp="1"/>
          </p:cNvSpPr>
          <p:nvPr>
            <p:ph type="title"/>
          </p:nvPr>
        </p:nvSpPr>
        <p:spPr>
          <a:xfrm>
            <a:off x="193963" y="1122776"/>
            <a:ext cx="3052820" cy="3025153"/>
          </a:xfrm>
        </p:spPr>
        <p:txBody>
          <a:bodyPr>
            <a:normAutofit/>
          </a:bodyPr>
          <a:lstStyle/>
          <a:p>
            <a:r>
              <a:rPr lang="en-US" dirty="0"/>
              <a:t>Is the fitted Local Adjustment Factor &lt;0.5 or &gt;2.5?</a:t>
            </a:r>
          </a:p>
        </p:txBody>
      </p:sp>
      <p:sp>
        <p:nvSpPr>
          <p:cNvPr id="3" name="Content Placeholder 2">
            <a:extLst>
              <a:ext uri="{FF2B5EF4-FFF2-40B4-BE49-F238E27FC236}">
                <a16:creationId xmlns:a16="http://schemas.microsoft.com/office/drawing/2014/main" id="{BF6FF243-318B-ADBA-F161-984190EBFA5A}"/>
              </a:ext>
            </a:extLst>
          </p:cNvPr>
          <p:cNvSpPr>
            <a:spLocks noGrp="1"/>
          </p:cNvSpPr>
          <p:nvPr>
            <p:ph idx="1"/>
          </p:nvPr>
        </p:nvSpPr>
        <p:spPr>
          <a:xfrm>
            <a:off x="3458816" y="808383"/>
            <a:ext cx="8339484" cy="5606272"/>
          </a:xfrm>
        </p:spPr>
        <p:txBody>
          <a:bodyPr>
            <a:normAutofit/>
          </a:bodyPr>
          <a:lstStyle/>
          <a:p>
            <a:pPr marL="0" indent="0">
              <a:buNone/>
            </a:pPr>
            <a:r>
              <a:rPr lang="en-US" sz="1600" dirty="0">
                <a:solidFill>
                  <a:schemeClr val="tx1"/>
                </a:solidFill>
                <a:latin typeface="Arial" panose="020B0604020202020204" pitchFamily="34" charset="0"/>
                <a:cs typeface="Arial" panose="020B0604020202020204" pitchFamily="34" charset="0"/>
              </a:rPr>
              <a:t>This implies that (estimated) HIV prevalence differs between pregnant women in ANC differs from all adult women</a:t>
            </a:r>
            <a:endPar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Review the ANC HIV prevalence data (previous slide) </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Cap the local adjustment factor to 2.5 max. or 0.5 minimum, provided t</a:t>
            </a:r>
            <a:r>
              <a:rPr lang="en-US" sz="1600" dirty="0">
                <a:solidFill>
                  <a:schemeClr val="tx1"/>
                </a:solidFill>
                <a:latin typeface="Arial" panose="020B0604020202020204" pitchFamily="34" charset="0"/>
                <a:cs typeface="Arial" panose="020B0604020202020204" pitchFamily="34" charset="0"/>
              </a:rPr>
              <a:t>his produces acceptable (&lt;100%) coverage of PMTCT and pediatric ART.</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Last resort: if reliable data are available from other sources on PMTCT coverage, pediatric ART coverage or children living with HIV, adjust to match those. </a:t>
            </a:r>
          </a:p>
          <a:p>
            <a:pPr marL="0" indent="0">
              <a:buNone/>
            </a:pPr>
            <a:endPar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0" indent="0">
              <a:buNone/>
            </a:pPr>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Other items to review in Spectrum</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If using EPP: Check KP population size estimates and prevalence – esp. FSW. </a:t>
            </a:r>
            <a:b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br>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Check turnover for FSW. </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If using CSAVR: Were deaths (and/or new case diagnoses) under-reported (e.g., missing deaths misclassified) or over-reported (e.g., duplicates)?</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Review Sex incidence rate ratios (IRRs) and adjust (e.g. to the default pattern for Concentrated epidemics) if that helps.</a:t>
            </a:r>
            <a:endParaRPr lang="en-US" sz="1400" dirty="0">
              <a:solidFill>
                <a:schemeClr val="tx1"/>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46747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B42AA-C0C5-D9C3-1578-1DCCFFA2BF44}"/>
              </a:ext>
            </a:extLst>
          </p:cNvPr>
          <p:cNvSpPr>
            <a:spLocks noGrp="1"/>
          </p:cNvSpPr>
          <p:nvPr>
            <p:ph type="title"/>
          </p:nvPr>
        </p:nvSpPr>
        <p:spPr/>
        <p:txBody>
          <a:bodyPr/>
          <a:lstStyle/>
          <a:p>
            <a:r>
              <a:rPr lang="en-US" dirty="0"/>
              <a:t>PMTCT coverage &gt;100% signals a problem!</a:t>
            </a:r>
          </a:p>
        </p:txBody>
      </p:sp>
      <p:pic>
        <p:nvPicPr>
          <p:cNvPr id="10" name="Picture 9">
            <a:extLst>
              <a:ext uri="{FF2B5EF4-FFF2-40B4-BE49-F238E27FC236}">
                <a16:creationId xmlns:a16="http://schemas.microsoft.com/office/drawing/2014/main" id="{327BE6B0-9D2E-2B7F-B26C-DABBBCD10A18}"/>
              </a:ext>
            </a:extLst>
          </p:cNvPr>
          <p:cNvPicPr>
            <a:picLocks noChangeAspect="1"/>
          </p:cNvPicPr>
          <p:nvPr/>
        </p:nvPicPr>
        <p:blipFill>
          <a:blip r:embed="rId2"/>
          <a:stretch>
            <a:fillRect/>
          </a:stretch>
        </p:blipFill>
        <p:spPr>
          <a:xfrm>
            <a:off x="3540986" y="1268361"/>
            <a:ext cx="7972554" cy="4456659"/>
          </a:xfrm>
          <a:prstGeom prst="rect">
            <a:avLst/>
          </a:prstGeom>
        </p:spPr>
      </p:pic>
      <p:sp>
        <p:nvSpPr>
          <p:cNvPr id="11" name="TextBox 10">
            <a:extLst>
              <a:ext uri="{FF2B5EF4-FFF2-40B4-BE49-F238E27FC236}">
                <a16:creationId xmlns:a16="http://schemas.microsoft.com/office/drawing/2014/main" id="{FFAE8E31-2028-F51A-4704-50E495594AAF}"/>
              </a:ext>
            </a:extLst>
          </p:cNvPr>
          <p:cNvSpPr txBox="1"/>
          <p:nvPr/>
        </p:nvSpPr>
        <p:spPr>
          <a:xfrm>
            <a:off x="3923071" y="1533832"/>
            <a:ext cx="2344994"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22739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FA74F-9825-5788-12CC-E96339FCFA47}"/>
              </a:ext>
            </a:extLst>
          </p:cNvPr>
          <p:cNvSpPr>
            <a:spLocks noGrp="1"/>
          </p:cNvSpPr>
          <p:nvPr>
            <p:ph type="title"/>
          </p:nvPr>
        </p:nvSpPr>
        <p:spPr>
          <a:xfrm>
            <a:off x="324678" y="1320800"/>
            <a:ext cx="2961861" cy="2734364"/>
          </a:xfrm>
        </p:spPr>
        <p:txBody>
          <a:bodyPr>
            <a:normAutofit/>
          </a:bodyPr>
          <a:lstStyle/>
          <a:p>
            <a:r>
              <a:rPr lang="en-US" sz="3600" dirty="0"/>
              <a:t>Estimated PMTCT or pediatric ART coverage &gt;&gt;100%? </a:t>
            </a:r>
          </a:p>
        </p:txBody>
      </p:sp>
      <p:sp>
        <p:nvSpPr>
          <p:cNvPr id="3" name="Content Placeholder 2">
            <a:extLst>
              <a:ext uri="{FF2B5EF4-FFF2-40B4-BE49-F238E27FC236}">
                <a16:creationId xmlns:a16="http://schemas.microsoft.com/office/drawing/2014/main" id="{BF6FF243-318B-ADBA-F161-984190EBFA5A}"/>
              </a:ext>
            </a:extLst>
          </p:cNvPr>
          <p:cNvSpPr>
            <a:spLocks noGrp="1"/>
          </p:cNvSpPr>
          <p:nvPr>
            <p:ph idx="1"/>
          </p:nvPr>
        </p:nvSpPr>
        <p:spPr>
          <a:xfrm>
            <a:off x="3697357" y="781878"/>
            <a:ext cx="7872344" cy="5632777"/>
          </a:xfrm>
        </p:spPr>
        <p:txBody>
          <a:bodyPr/>
          <a:lstStyle/>
          <a:p>
            <a:pPr marL="342900" lvl="0" indent="-342900">
              <a:buFont typeface="Arial" panose="020B0604020202020204" pitchFamily="34" charset="0"/>
              <a:buChar char="•"/>
              <a:tabLst>
                <a:tab pos="457200" algn="l"/>
              </a:tabLs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value is just over 100%, keep in mind the uncertainty in estimates </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may leave as is, unless the programme is weak and 100% coverage is </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very unlikely.</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lang="en-CH"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value is</a:t>
            </a: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&gt;110% in 2011-2015</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go back to programme data and see if there were challenges in identifying when women were double counted in transition from Option A to Option B or B+.</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lang="en-CH"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value is </a:t>
            </a: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&gt;110% post-2015 </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go back to </a:t>
            </a: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Fertility Local Adjustment </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(previous slide): review ANC prevalence and Spectrum assumptions (e.g., M/F ratio in incidence) that impact prevalence among women.</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H"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Some concentrated epidemics do not have (good) enough ANC data to accurately estimate births to women living with HIV nation-wide. For these, UNAIDS will not publish indicators related to MTCT and pediatric HIV.</a:t>
            </a:r>
            <a:endParaRPr lang="en-CH"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CH"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090267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ddeef39-65d3-4660-94f2-f063f949c57e">
      <UserInfo>
        <DisplayName>ZOHRABYAN, Lev</DisplayName>
        <AccountId>233</AccountId>
        <AccountType/>
      </UserInfo>
    </SharedWithUsers>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6CEE62F-8AF5-4565-9DF1-763B763B4B99}">
  <ds:schemaRefs>
    <ds:schemaRef ds:uri="http://schemas.microsoft.com/sharepoint/v3/contenttype/forms"/>
  </ds:schemaRefs>
</ds:datastoreItem>
</file>

<file path=customXml/itemProps2.xml><?xml version="1.0" encoding="utf-8"?>
<ds:datastoreItem xmlns:ds="http://schemas.openxmlformats.org/officeDocument/2006/customXml" ds:itemID="{436F7467-662D-461B-9030-CF93BAC5E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D83E9A-A02A-4701-9475-20A453AAB260}">
  <ds:schemaRefs>
    <ds:schemaRef ds:uri="http://purl.org/dc/elements/1.1/"/>
    <ds:schemaRef ds:uri="http://schemas.microsoft.com/office/2006/metadata/properties"/>
    <ds:schemaRef ds:uri="288ef829-98c5-46d1-83dc-c2ef7c814da2"/>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2ddeef39-65d3-4660-94f2-f063f949c57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TM03457475[[fn=Frame]]</Template>
  <TotalTime>0</TotalTime>
  <Words>1128</Words>
  <Application>Microsoft Office PowerPoint</Application>
  <PresentationFormat>Widescreen</PresentationFormat>
  <Paragraphs>70</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(Body)</vt:lpstr>
      <vt:lpstr>Corbel</vt:lpstr>
      <vt:lpstr>Wingdings 2</vt:lpstr>
      <vt:lpstr>Frame</vt:lpstr>
      <vt:lpstr>Fertility, prevalence in pregnant women in Antenatal Care, PMTCT and pediatric ART coverage</vt:lpstr>
      <vt:lpstr>PowerPoint Presentation</vt:lpstr>
      <vt:lpstr>PowerPoint Presentation</vt:lpstr>
      <vt:lpstr>PowerPoint Presentation</vt:lpstr>
      <vt:lpstr>ANC prevalence is taken from the ANC testing editor</vt:lpstr>
      <vt:lpstr>Analyze ANC  data quality:  Before fertility adjustment and/or EPP fitting</vt:lpstr>
      <vt:lpstr>Is the fitted Local Adjustment Factor &lt;0.5 or &gt;2.5?</vt:lpstr>
      <vt:lpstr>PMTCT coverage &gt;100% signals a problem!</vt:lpstr>
      <vt:lpstr>Estimated PMTCT or pediatric ART coverage &gt;&gt;100%?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 Mary</dc:creator>
  <cp:lastModifiedBy>KORENROMP, Eline Louise</cp:lastModifiedBy>
  <cp:revision>176</cp:revision>
  <dcterms:created xsi:type="dcterms:W3CDTF">2020-10-27T09:55:01Z</dcterms:created>
  <dcterms:modified xsi:type="dcterms:W3CDTF">2023-02-18T07:54:12Z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