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7" r:id="rId3"/>
    <p:sldMasterId id="2147483793" r:id="rId4"/>
    <p:sldMasterId id="2147483826" r:id="rId5"/>
    <p:sldMasterId id="2147483828" r:id="rId6"/>
  </p:sldMasterIdLst>
  <p:notesMasterIdLst>
    <p:notesMasterId r:id="rId17"/>
  </p:notesMasterIdLst>
  <p:sldIdLst>
    <p:sldId id="261" r:id="rId7"/>
    <p:sldId id="489" r:id="rId8"/>
    <p:sldId id="258" r:id="rId9"/>
    <p:sldId id="490" r:id="rId10"/>
    <p:sldId id="494" r:id="rId11"/>
    <p:sldId id="492" r:id="rId12"/>
    <p:sldId id="497" r:id="rId13"/>
    <p:sldId id="493" r:id="rId14"/>
    <p:sldId id="495" r:id="rId15"/>
    <p:sldId id="496" r:id="rId1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4075">
          <p15:clr>
            <a:srgbClr val="A4A3A4"/>
          </p15:clr>
        </p15:guide>
        <p15:guide id="4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CC"/>
    <a:srgbClr val="63CDF6"/>
    <a:srgbClr val="70C8BE"/>
    <a:srgbClr val="89C443"/>
    <a:srgbClr val="02AEF0"/>
    <a:srgbClr val="0092D2"/>
    <a:srgbClr val="0092CF"/>
    <a:srgbClr val="E27222"/>
    <a:srgbClr val="6FB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CDCBA-976C-0BD6-E7C8-9A6482392B6A}" v="4" dt="2023-02-13T16:03:17.862"/>
    <p1510:client id="{DBF0CB66-5252-40CA-AA2B-483D44C17622}" v="4" dt="2023-02-14T08:57:29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>
        <p:guide orient="horz" pos="2161"/>
        <p:guide orient="horz" pos="4075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8DD2-8BE9-4FCE-AD42-58EE198D6C87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20617-EDB4-4A2C-8E78-C191A3D3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4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5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264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42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35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000A48-B11F-D2D0-C41F-79083D4F1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0BB814-E95D-B987-483A-5D2B3E46B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B18D-7536-03BC-A6A7-38CFE82B9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95CB1-17EC-4B57-9AEB-39E2D0C9A9CE}" type="datetimeFigureOut">
              <a:rPr lang="en-US"/>
              <a:pPr>
                <a:defRPr/>
              </a:pPr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1E6D-A47D-9616-5F12-36CE047E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1F93-5450-E8D2-0374-037CAFC8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F1C314-A97A-4E1C-AC20-70EBAAB7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FC06606E-8542-5298-54AB-615D6867040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3B3A8714-1E2B-0259-B55B-37F51725EC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421AF6-CEC7-1EB0-563F-AB3B1037D490}"/>
              </a:ext>
            </a:extLst>
          </p:cNvPr>
          <p:cNvSpPr/>
          <p:nvPr userDrawn="1"/>
        </p:nvSpPr>
        <p:spPr>
          <a:xfrm>
            <a:off x="-1" y="0"/>
            <a:ext cx="96310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CH"/>
              <a:t>                              </a:t>
            </a:r>
            <a:endParaRPr lang="en-US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680F2A20-C225-38A4-8DF3-7FBAC916E2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BCD4D7-2F03-42C8-C8EC-C76717F17F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1A8ED45-CF1F-4761-1257-908B2280C255}"/>
              </a:ext>
            </a:extLst>
          </p:cNvPr>
          <p:cNvSpPr txBox="1">
            <a:spLocks/>
          </p:cNvSpPr>
          <p:nvPr/>
        </p:nvSpPr>
        <p:spPr bwMode="auto">
          <a:xfrm>
            <a:off x="565149" y="1628775"/>
            <a:ext cx="838290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Review and Validate Results</a:t>
            </a:r>
          </a:p>
        </p:txBody>
      </p:sp>
      <p:sp>
        <p:nvSpPr>
          <p:cNvPr id="6149" name="Text Placeholder 6">
            <a:extLst>
              <a:ext uri="{FF2B5EF4-FFF2-40B4-BE49-F238E27FC236}">
                <a16:creationId xmlns:a16="http://schemas.microsoft.com/office/drawing/2014/main" id="{5AC8760F-9D28-D4E0-49DA-53AA1EECE2B2}"/>
              </a:ext>
            </a:extLst>
          </p:cNvPr>
          <p:cNvSpPr txBox="1">
            <a:spLocks/>
          </p:cNvSpPr>
          <p:nvPr/>
        </p:nvSpPr>
        <p:spPr bwMode="auto">
          <a:xfrm>
            <a:off x="571500" y="4468732"/>
            <a:ext cx="30162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400" b="1">
                <a:solidFill>
                  <a:schemeClr val="bg1"/>
                </a:solidFill>
                <a:cs typeface="Arial" panose="020B0604020202020204" pitchFamily="34" charset="0"/>
              </a:rPr>
              <a:t>Eline Korenromp (UNAIDS)</a:t>
            </a:r>
          </a:p>
        </p:txBody>
      </p:sp>
      <p:sp>
        <p:nvSpPr>
          <p:cNvPr id="6150" name="Text Placeholder 6">
            <a:extLst>
              <a:ext uri="{FF2B5EF4-FFF2-40B4-BE49-F238E27FC236}">
                <a16:creationId xmlns:a16="http://schemas.microsoft.com/office/drawing/2014/main" id="{8738A2A9-4E6E-4F02-60ED-35B7DE648922}"/>
              </a:ext>
            </a:extLst>
          </p:cNvPr>
          <p:cNvSpPr txBox="1">
            <a:spLocks/>
          </p:cNvSpPr>
          <p:nvPr/>
        </p:nvSpPr>
        <p:spPr bwMode="auto">
          <a:xfrm>
            <a:off x="565417" y="5839225"/>
            <a:ext cx="4925621" cy="71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ts val="20"/>
              </a:spcBef>
            </a:pP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UNAIDS workshop on HIV Estimates and Identifying Inequalities</a:t>
            </a:r>
            <a:br>
              <a:rPr lang="en-US" sz="1200" b="1" dirty="0">
                <a:latin typeface="Arial"/>
                <a:cs typeface="Arial"/>
              </a:rPr>
            </a:br>
            <a:r>
              <a:rPr lang="en-US" sz="12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in the Middle-East and North Africa region </a:t>
            </a:r>
            <a:endParaRPr lang="en-US" sz="1200" b="1" dirty="0">
              <a:solidFill>
                <a:schemeClr val="bg1"/>
              </a:solidFill>
              <a:ea typeface="ＭＳ Ｐゴシック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Cairo, 19-23 February 2023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465D-FB6B-B5C3-42B6-32B86757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All-cause deaths on 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50DCE5-7B2E-99B4-0A6E-877D26CEB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0800" y="1872343"/>
            <a:ext cx="6003526" cy="3355971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618A081-8B10-BCF8-7EAD-2900B4F3E44A}"/>
              </a:ext>
            </a:extLst>
          </p:cNvPr>
          <p:cNvSpPr txBox="1">
            <a:spLocks/>
          </p:cNvSpPr>
          <p:nvPr/>
        </p:nvSpPr>
        <p:spPr>
          <a:xfrm>
            <a:off x="272143" y="1600200"/>
            <a:ext cx="5732416" cy="4525963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000"/>
              <a:t>Some countries collect data on All-cause mortality among PLHIV on ART.</a:t>
            </a:r>
          </a:p>
          <a:p>
            <a:pPr defTabSz="914400"/>
            <a:r>
              <a:rPr lang="en-US" sz="2000"/>
              <a:t>When available, enter them in the Validation form.</a:t>
            </a:r>
          </a:p>
          <a:p>
            <a:pPr defTabSz="914400"/>
            <a:r>
              <a:rPr lang="en-US" sz="2000"/>
              <a:t>A mismatch could indicate that Spectrum’s on-ART mortality rates need to be adjusted.</a:t>
            </a:r>
          </a:p>
          <a:p>
            <a:pPr defTabSz="914400"/>
            <a:r>
              <a:rPr lang="en-US" sz="2000"/>
              <a:t>These data could also help identify data quality issues in vital registration of HIV-related deaths (among PLHIV on </a:t>
            </a:r>
            <a:r>
              <a:rPr lang="en-US" sz="2000" i="1"/>
              <a:t>and</a:t>
            </a:r>
            <a:r>
              <a:rPr lang="en-US" sz="2000"/>
              <a:t> off ART) </a:t>
            </a:r>
            <a:br>
              <a:rPr lang="en-US" sz="2000"/>
            </a:br>
            <a:r>
              <a:rPr lang="en-US" sz="2000"/>
              <a:t>used in CSAVR model fitting.</a:t>
            </a:r>
          </a:p>
        </p:txBody>
      </p:sp>
    </p:spTree>
    <p:extLst>
      <p:ext uri="{BB962C8B-B14F-4D97-AF65-F5344CB8AC3E}">
        <p14:creationId xmlns:p14="http://schemas.microsoft.com/office/powerpoint/2010/main" val="326155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03BF-3697-C0E7-8C0B-C6726097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with last round (2022)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42A6A-5052-669F-AD90-C24E450D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11049000" cy="4983162"/>
          </a:xfrm>
        </p:spPr>
        <p:txBody>
          <a:bodyPr/>
          <a:lstStyle/>
          <a:p>
            <a:r>
              <a:rPr lang="en-US" sz="2800"/>
              <a:t>Open last year’s file as ‘Read-only’</a:t>
            </a:r>
          </a:p>
          <a:p>
            <a:pPr lvl="1"/>
            <a:r>
              <a:rPr lang="en-US" sz="2400"/>
              <a:t>File &gt; Read only</a:t>
            </a:r>
          </a:p>
          <a:p>
            <a:pPr lvl="1"/>
            <a:r>
              <a:rPr lang="en-US" sz="2400"/>
              <a:t>Alongside the draft 2023 file.</a:t>
            </a:r>
          </a:p>
          <a:p>
            <a:r>
              <a:rPr lang="en-US" sz="2800"/>
              <a:t>Display key indicators (graphs will show 2 lines, for the 2 files)</a:t>
            </a:r>
          </a:p>
          <a:p>
            <a:pPr lvl="1"/>
            <a:r>
              <a:rPr lang="en-US" sz="2600"/>
              <a:t>PLHIV</a:t>
            </a:r>
          </a:p>
          <a:p>
            <a:pPr lvl="1"/>
            <a:r>
              <a:rPr lang="en-US" sz="2600"/>
              <a:t>New infections</a:t>
            </a:r>
          </a:p>
          <a:p>
            <a:pPr lvl="1"/>
            <a:r>
              <a:rPr lang="en-US" sz="2600"/>
              <a:t>AIDS deaths</a:t>
            </a:r>
          </a:p>
          <a:p>
            <a:pPr lvl="1"/>
            <a:r>
              <a:rPr lang="en-US" sz="2600"/>
              <a:t>ART coverage</a:t>
            </a:r>
          </a:p>
          <a:p>
            <a:pPr lvl="1"/>
            <a:r>
              <a:rPr lang="en-US" sz="2600"/>
              <a:t>PMTCT coverage</a:t>
            </a:r>
          </a:p>
        </p:txBody>
      </p:sp>
    </p:spTree>
    <p:extLst>
      <p:ext uri="{BB962C8B-B14F-4D97-AF65-F5344CB8AC3E}">
        <p14:creationId xmlns:p14="http://schemas.microsoft.com/office/powerpoint/2010/main" val="279671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E59AE8-69B3-C6BF-7F11-BF82CBC8C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27" y="718458"/>
            <a:ext cx="11519545" cy="517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7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7C21-472E-F961-9600-08AD522B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did estimates change since last round?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6D03-07F6-F84B-0479-A7F1F16E5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28524"/>
            <a:ext cx="10972800" cy="4525963"/>
          </a:xfrm>
        </p:spPr>
        <p:txBody>
          <a:bodyPr/>
          <a:lstStyle/>
          <a:p>
            <a:r>
              <a:rPr lang="en-US" sz="2400" dirty="0"/>
              <a:t>Demographic data were updated (WPP 2022)</a:t>
            </a:r>
          </a:p>
          <a:p>
            <a:r>
              <a:rPr lang="en-US" sz="2400" dirty="0"/>
              <a:t>Additional year of data on ART</a:t>
            </a:r>
            <a:r>
              <a:rPr lang="en-US" sz="2400"/>
              <a:t>, Viral Suppression, PMTCT and </a:t>
            </a:r>
            <a:r>
              <a:rPr lang="en-US" sz="2400" dirty="0"/>
              <a:t>surveillance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Updates (or restoring defaults) to values for parameters (by epidemic patterns):</a:t>
            </a:r>
          </a:p>
          <a:p>
            <a:pPr lvl="1"/>
            <a:r>
              <a:rPr lang="en-US" sz="2400" dirty="0"/>
              <a:t>Mortality rates</a:t>
            </a:r>
          </a:p>
          <a:p>
            <a:pPr lvl="1"/>
            <a:r>
              <a:rPr lang="en-US" sz="2400" dirty="0"/>
              <a:t>Incidence Rate Ratios F/M</a:t>
            </a:r>
          </a:p>
          <a:p>
            <a:pPr lvl="1"/>
            <a:r>
              <a:rPr lang="en-US" sz="2400" dirty="0"/>
              <a:t>Allocation of new ART patients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Different incidence curve type selected (within EPP or CSAVR)?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The only change within Spectrum methods, in 2023, was a half-year shift,</a:t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from mid-year to end-year</a:t>
            </a:r>
          </a:p>
        </p:txBody>
      </p:sp>
    </p:spTree>
    <p:extLst>
      <p:ext uri="{BB962C8B-B14F-4D97-AF65-F5344CB8AC3E}">
        <p14:creationId xmlns:p14="http://schemas.microsoft.com/office/powerpoint/2010/main" val="75705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5248-3D97-C227-370A-E2DFA64E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F541F-4B3F-A95A-25E3-23E0B6B2C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600200"/>
            <a:ext cx="5895703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Prevalence*</a:t>
            </a:r>
          </a:p>
          <a:p>
            <a:pPr>
              <a:spcBef>
                <a:spcPts val="0"/>
              </a:spcBef>
            </a:pPr>
            <a:r>
              <a:rPr lang="en-US" sz="2000"/>
              <a:t>ART</a:t>
            </a:r>
          </a:p>
          <a:p>
            <a:pPr lvl="1">
              <a:spcBef>
                <a:spcPts val="0"/>
              </a:spcBef>
            </a:pPr>
            <a:r>
              <a:rPr lang="en-US" sz="2000"/>
              <a:t>Previously treated population</a:t>
            </a:r>
          </a:p>
          <a:p>
            <a:pPr lvl="1">
              <a:spcBef>
                <a:spcPts val="0"/>
              </a:spcBef>
            </a:pPr>
            <a:r>
              <a:rPr lang="en-US" sz="2000"/>
              <a:t>Number on ART</a:t>
            </a:r>
          </a:p>
          <a:p>
            <a:pPr lvl="1">
              <a:spcBef>
                <a:spcPts val="0"/>
              </a:spcBef>
            </a:pPr>
            <a:r>
              <a:rPr lang="en-US" sz="2000" b="1">
                <a:solidFill>
                  <a:schemeClr val="tx2">
                    <a:lumMod val="75000"/>
                  </a:schemeClr>
                </a:solidFill>
              </a:rPr>
              <a:t>Number on ART by age</a:t>
            </a:r>
          </a:p>
          <a:p>
            <a:pPr lvl="1">
              <a:spcBef>
                <a:spcPts val="0"/>
              </a:spcBef>
            </a:pPr>
            <a:r>
              <a:rPr lang="en-US" sz="2000"/>
              <a:t>Number newly starting ART</a:t>
            </a:r>
          </a:p>
          <a:p>
            <a:pPr lvl="1">
              <a:spcBef>
                <a:spcPts val="0"/>
              </a:spcBef>
            </a:pPr>
            <a:r>
              <a:rPr lang="en-US" sz="2000"/>
              <a:t>ART coverage by age*</a:t>
            </a:r>
          </a:p>
          <a:p>
            <a:pPr lvl="1">
              <a:spcBef>
                <a:spcPts val="0"/>
              </a:spcBef>
            </a:pPr>
            <a:r>
              <a:rPr lang="en-US" sz="2000" b="1">
                <a:solidFill>
                  <a:schemeClr val="tx2">
                    <a:lumMod val="75000"/>
                  </a:schemeClr>
                </a:solidFill>
              </a:rPr>
              <a:t>All-cause deaths on ART</a:t>
            </a:r>
          </a:p>
          <a:p>
            <a:pPr lvl="1">
              <a:spcBef>
                <a:spcPts val="0"/>
              </a:spcBef>
            </a:pPr>
            <a:r>
              <a:rPr lang="en-US" sz="2000" b="1">
                <a:solidFill>
                  <a:schemeClr val="tx2">
                    <a:lumMod val="75000"/>
                  </a:schemeClr>
                </a:solidFill>
              </a:rPr>
              <a:t>Waterfall analysis</a:t>
            </a:r>
            <a:r>
              <a:rPr lang="en-US" sz="2000"/>
              <a:t>: ART change 2021 to 2022</a:t>
            </a:r>
          </a:p>
          <a:p>
            <a:pPr>
              <a:spcBef>
                <a:spcPts val="0"/>
              </a:spcBef>
            </a:pPr>
            <a:r>
              <a:rPr lang="en-US" sz="2000"/>
              <a:t>Under-5 mortality rate</a:t>
            </a:r>
          </a:p>
          <a:p>
            <a:pPr>
              <a:spcBef>
                <a:spcPts val="0"/>
              </a:spcBef>
            </a:pPr>
            <a:r>
              <a:rPr lang="en-US" sz="2000"/>
              <a:t>Adult mortality 15+ (45q15)</a:t>
            </a:r>
          </a:p>
          <a:p>
            <a:pPr>
              <a:spcBef>
                <a:spcPts val="0"/>
              </a:spcBef>
            </a:pPr>
            <a:r>
              <a:rPr lang="en-US" sz="2000"/>
              <a:t>Mortality by age</a:t>
            </a:r>
            <a:br>
              <a:rPr lang="en-US" sz="2000"/>
            </a:br>
            <a:endParaRPr lang="en-US" sz="2000"/>
          </a:p>
          <a:p>
            <a:pPr>
              <a:spcBef>
                <a:spcPts val="0"/>
              </a:spcBef>
            </a:pPr>
            <a:r>
              <a:rPr lang="en-US" sz="2000"/>
              <a:t>Check file completeness (next presentation)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B691B7-CB39-654B-FBA4-AFF855B8B514}"/>
              </a:ext>
            </a:extLst>
          </p:cNvPr>
          <p:cNvSpPr txBox="1"/>
          <p:nvPr/>
        </p:nvSpPr>
        <p:spPr>
          <a:xfrm>
            <a:off x="207389" y="6308725"/>
            <a:ext cx="799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  <a:latin typeface="+mj-lt"/>
              </a:rPr>
              <a:t>* These validations require national data from household surveys with HIV serology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65A0D9-B8E2-39EC-4599-13707F25F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65" y="4259416"/>
            <a:ext cx="3771835" cy="2108456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991EC2-3D7A-8F7B-A741-F7A2ADF18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2310" y="1189903"/>
            <a:ext cx="3648345" cy="2944575"/>
          </a:xfrm>
          <a:prstGeom prst="rect">
            <a:avLst/>
          </a:prstGeom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6D6CCF9-95F0-1B95-078B-66B011394B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6229"/>
          <a:stretch/>
        </p:blipFill>
        <p:spPr>
          <a:xfrm>
            <a:off x="3897166" y="276467"/>
            <a:ext cx="5505450" cy="809447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E8B55DE3-5C9F-99C5-F3E7-60B0B6D74779}"/>
              </a:ext>
            </a:extLst>
          </p:cNvPr>
          <p:cNvSpPr/>
          <p:nvPr/>
        </p:nvSpPr>
        <p:spPr>
          <a:xfrm>
            <a:off x="5920031" y="1751356"/>
            <a:ext cx="1828800" cy="43735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Enter/Edit data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54C92CB-4EB1-AF29-5B1F-0EE7B2FFA50D}"/>
              </a:ext>
            </a:extLst>
          </p:cNvPr>
          <p:cNvSpPr/>
          <p:nvPr/>
        </p:nvSpPr>
        <p:spPr>
          <a:xfrm>
            <a:off x="5920031" y="4637535"/>
            <a:ext cx="1828800" cy="43735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Comparison</a:t>
            </a:r>
          </a:p>
        </p:txBody>
      </p:sp>
    </p:spTree>
    <p:extLst>
      <p:ext uri="{BB962C8B-B14F-4D97-AF65-F5344CB8AC3E}">
        <p14:creationId xmlns:p14="http://schemas.microsoft.com/office/powerpoint/2010/main" val="364949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FCCB18-6A67-C65A-9D35-11DBE986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on ART by 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A043-DA61-7D2F-BAB2-2FEB650BD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6219668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en-US" sz="2000" dirty="0"/>
              <a:t>Enter data in </a:t>
            </a:r>
            <a:r>
              <a:rPr lang="en-US" sz="2000" i="1" dirty="0"/>
              <a:t>“AIM &gt; Program statistics &gt; ART by age”</a:t>
            </a:r>
          </a:p>
          <a:p>
            <a:r>
              <a:rPr lang="en-US" sz="2400" dirty="0"/>
              <a:t>Five-year age groups</a:t>
            </a:r>
          </a:p>
          <a:p>
            <a:r>
              <a:rPr lang="en-US" sz="2400" dirty="0"/>
              <a:t>GAM age groups.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000" dirty="0"/>
              <a:t>If Spectrum and data disagree: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Check consistency between age-specific and overall </a:t>
            </a:r>
            <a:br>
              <a:rPr lang="en-US" sz="2000" dirty="0"/>
            </a:br>
            <a:r>
              <a:rPr lang="en-US" sz="2000" dirty="0"/>
              <a:t>ART numbers </a:t>
            </a:r>
            <a:r>
              <a:rPr lang="en-US" sz="2000" i="1" dirty="0"/>
              <a:t>(AIM &gt; Program statistics &gt; Adult ART)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Try </a:t>
            </a:r>
            <a:r>
              <a:rPr lang="en-US" sz="2000" b="1" dirty="0"/>
              <a:t>fitting</a:t>
            </a:r>
            <a:r>
              <a:rPr lang="en-US" sz="2000" dirty="0"/>
              <a:t> the </a:t>
            </a:r>
            <a:r>
              <a:rPr lang="en-US" sz="2000" b="1" dirty="0"/>
              <a:t>sex/age pattern </a:t>
            </a:r>
            <a:r>
              <a:rPr lang="en-US" sz="2000" dirty="0"/>
              <a:t>in incidence to ART by age data </a:t>
            </a:r>
            <a:r>
              <a:rPr lang="en-US" sz="2000" i="1" dirty="0"/>
              <a:t>(AIM &gt; Sex/age pattern).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Spectrum may have the age of PLHIV on ART too old, </a:t>
            </a:r>
            <a:br>
              <a:rPr lang="en-US" sz="2000" dirty="0"/>
            </a:br>
            <a:r>
              <a:rPr lang="en-US" sz="2000" dirty="0"/>
              <a:t>if Loss-to-Follow-up (LTFU) from ART is missing </a:t>
            </a:r>
            <a:br>
              <a:rPr lang="en-US" sz="2000" dirty="0"/>
            </a:b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b="1" dirty="0">
                <a:sym typeface="Wingdings" panose="05000000000000000000" pitchFamily="2" charset="2"/>
              </a:rPr>
              <a:t>E</a:t>
            </a:r>
            <a:r>
              <a:rPr lang="en-US" sz="2000" b="1" dirty="0"/>
              <a:t>nter LTFU </a:t>
            </a:r>
            <a:r>
              <a:rPr lang="en-US" sz="2000" dirty="0"/>
              <a:t>% in </a:t>
            </a:r>
            <a:r>
              <a:rPr lang="en-US" sz="2000" i="1" dirty="0"/>
              <a:t>Program statistics &gt; Adult ART.</a:t>
            </a:r>
          </a:p>
          <a:p>
            <a:pPr marL="57150" indent="0">
              <a:buNone/>
            </a:pPr>
            <a:br>
              <a:rPr lang="en-US" sz="2000" dirty="0"/>
            </a:br>
            <a:r>
              <a:rPr lang="en-US" sz="2000" dirty="0"/>
              <a:t>A good fit for incidence and ART by age for women can help to accurately estimate </a:t>
            </a:r>
            <a:r>
              <a:rPr lang="en-US" sz="2000" b="1" dirty="0"/>
              <a:t>MTCT and PMTCT </a:t>
            </a:r>
            <a:r>
              <a:rPr lang="en-US" sz="2000" dirty="0"/>
              <a:t>coverage.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A12183-B752-86B2-03C8-D0F394CA2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668" y="2168684"/>
            <a:ext cx="5634990" cy="3388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414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FCCB18-6A67-C65A-9D35-11DBE986F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60" y="274637"/>
            <a:ext cx="11229739" cy="997467"/>
          </a:xfrm>
        </p:spPr>
        <p:txBody>
          <a:bodyPr/>
          <a:lstStyle/>
          <a:p>
            <a:r>
              <a:rPr lang="en-US" dirty="0"/>
              <a:t>How LTFU and method of new ART allocation influence PMTCT coverage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9A043-DA61-7D2F-BAB2-2FEB650BD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60" y="1272105"/>
            <a:ext cx="10877079" cy="2853581"/>
          </a:xfrm>
        </p:spPr>
        <p:txBody>
          <a:bodyPr anchor="ctr"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Adding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TFU from adult ART, and changing the Spectrum’s allocation method for new ART patients, from e.g. 50/50% by expected mortality versus by eligibility, to the new default of 20/80% will shift the age distribution of females on ART to younger age. In countries and year with high ART coverage, younger age of women on ART will typicall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y 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ncrease Spectrum’s estimated prevalence in pregnant women i.e. the need for PMTCT, and lower PMTCT coverage accordingly. 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Example (below), Belize: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7% higher PMTCT need in Belize, from ART-by-age fitting and setting the new ART allocations to 20/80% default. </a:t>
            </a:r>
            <a:endParaRPr lang="en-US" sz="1800" dirty="0"/>
          </a:p>
        </p:txBody>
      </p:sp>
      <p:pic>
        <p:nvPicPr>
          <p:cNvPr id="1026" name="Chart 2">
            <a:extLst>
              <a:ext uri="{FF2B5EF4-FFF2-40B4-BE49-F238E27FC236}">
                <a16:creationId xmlns:a16="http://schemas.microsoft.com/office/drawing/2014/main" id="{A879AFC3-6EDC-6EB8-92C4-AF77F58053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" b="7936"/>
          <a:stretch/>
        </p:blipFill>
        <p:spPr bwMode="auto">
          <a:xfrm>
            <a:off x="3777343" y="3701143"/>
            <a:ext cx="8414657" cy="315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21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7F75-97B0-0442-C605-9EE18B3B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/>
              <a:t>Waterfall Analysis of the change in 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C4C1A3-B7C0-8AEE-1C61-0FD899D05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280" y="1078271"/>
            <a:ext cx="7711440" cy="5577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812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7F75-97B0-0442-C605-9EE18B3B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/>
              <a:t>Waterfall Analysis of the change in 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C4C1A3-B7C0-8AEE-1C61-0FD899D05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280" y="1078271"/>
            <a:ext cx="7711440" cy="5577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F2BD71E-00C9-98E7-06BA-2EE91A2DC7A8}"/>
              </a:ext>
            </a:extLst>
          </p:cNvPr>
          <p:cNvCxnSpPr/>
          <p:nvPr/>
        </p:nvCxnSpPr>
        <p:spPr>
          <a:xfrm>
            <a:off x="4554681" y="5763495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68F7264-4300-9E2D-7928-F1349BC9F3E0}"/>
              </a:ext>
            </a:extLst>
          </p:cNvPr>
          <p:cNvCxnSpPr>
            <a:cxnSpLocks/>
          </p:cNvCxnSpPr>
          <p:nvPr/>
        </p:nvCxnSpPr>
        <p:spPr>
          <a:xfrm>
            <a:off x="4748642" y="5148119"/>
            <a:ext cx="838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59FEC1-BC62-DBAD-5FC8-7935DA04A4BB}"/>
              </a:ext>
            </a:extLst>
          </p:cNvPr>
          <p:cNvCxnSpPr>
            <a:cxnSpLocks/>
          </p:cNvCxnSpPr>
          <p:nvPr/>
        </p:nvCxnSpPr>
        <p:spPr>
          <a:xfrm>
            <a:off x="4929904" y="4707707"/>
            <a:ext cx="1079500" cy="63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9B301D4-C16E-15C4-0DC8-22C6F042FDCF}"/>
              </a:ext>
            </a:extLst>
          </p:cNvPr>
          <p:cNvCxnSpPr>
            <a:cxnSpLocks/>
          </p:cNvCxnSpPr>
          <p:nvPr/>
        </p:nvCxnSpPr>
        <p:spPr>
          <a:xfrm>
            <a:off x="7375227" y="4350986"/>
            <a:ext cx="0" cy="2937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8D9D71-B4F4-601F-F177-5C1FFD5D3DF6}"/>
              </a:ext>
            </a:extLst>
          </p:cNvPr>
          <p:cNvCxnSpPr>
            <a:cxnSpLocks/>
          </p:cNvCxnSpPr>
          <p:nvPr/>
        </p:nvCxnSpPr>
        <p:spPr>
          <a:xfrm>
            <a:off x="7796867" y="4262617"/>
            <a:ext cx="0" cy="4784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756E69-34F6-931F-AE55-5C2F99199DC4}"/>
              </a:ext>
            </a:extLst>
          </p:cNvPr>
          <p:cNvCxnSpPr>
            <a:cxnSpLocks/>
          </p:cNvCxnSpPr>
          <p:nvPr/>
        </p:nvCxnSpPr>
        <p:spPr>
          <a:xfrm flipH="1">
            <a:off x="9586803" y="5495263"/>
            <a:ext cx="54571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A845234-1F9D-2F37-8987-142534408AF1}"/>
              </a:ext>
            </a:extLst>
          </p:cNvPr>
          <p:cNvCxnSpPr>
            <a:cxnSpLocks/>
          </p:cNvCxnSpPr>
          <p:nvPr/>
        </p:nvCxnSpPr>
        <p:spPr>
          <a:xfrm flipV="1">
            <a:off x="8997375" y="4889199"/>
            <a:ext cx="0" cy="3618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057C104-7A31-8AE2-A26F-6EB2D489F4CD}"/>
              </a:ext>
            </a:extLst>
          </p:cNvPr>
          <p:cNvSpPr txBox="1"/>
          <p:nvPr/>
        </p:nvSpPr>
        <p:spPr>
          <a:xfrm>
            <a:off x="3132281" y="5595715"/>
            <a:ext cx="1422400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+mj-lt"/>
              </a:rPr>
              <a:t>On ART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9C715-DA05-E425-C8C6-6810E09FA29A}"/>
              </a:ext>
            </a:extLst>
          </p:cNvPr>
          <p:cNvSpPr txBox="1"/>
          <p:nvPr/>
        </p:nvSpPr>
        <p:spPr>
          <a:xfrm>
            <a:off x="3046842" y="4941032"/>
            <a:ext cx="1701800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+mj-lt"/>
              </a:rPr>
              <a:t>Newly initiating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FCE579-FA8A-2529-9D39-3FC8B8D3602F}"/>
              </a:ext>
            </a:extLst>
          </p:cNvPr>
          <p:cNvSpPr txBox="1"/>
          <p:nvPr/>
        </p:nvSpPr>
        <p:spPr>
          <a:xfrm>
            <a:off x="3507503" y="4523042"/>
            <a:ext cx="1422401" cy="382021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+mj-lt"/>
              </a:rPr>
              <a:t>Re-engaged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E9ABC9-9CAC-D01C-4394-F259A71301A1}"/>
              </a:ext>
            </a:extLst>
          </p:cNvPr>
          <p:cNvSpPr txBox="1"/>
          <p:nvPr/>
        </p:nvSpPr>
        <p:spPr>
          <a:xfrm>
            <a:off x="6872999" y="4018598"/>
            <a:ext cx="635000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+mj-lt"/>
              </a:rPr>
              <a:t>Died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4F715B-95C6-A5A1-9D13-0ECFA491F7A9}"/>
              </a:ext>
            </a:extLst>
          </p:cNvPr>
          <p:cNvSpPr txBox="1"/>
          <p:nvPr/>
        </p:nvSpPr>
        <p:spPr>
          <a:xfrm>
            <a:off x="7613677" y="4018598"/>
            <a:ext cx="1422399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+mj-lt"/>
              </a:rPr>
              <a:t>Disengaged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DEE897-B913-78D5-AE5D-7F879593A9AF}"/>
              </a:ext>
            </a:extLst>
          </p:cNvPr>
          <p:cNvSpPr txBox="1"/>
          <p:nvPr/>
        </p:nvSpPr>
        <p:spPr>
          <a:xfrm>
            <a:off x="10132521" y="5303669"/>
            <a:ext cx="1422400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+mj-lt"/>
              </a:rPr>
              <a:t>On ART 2022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B33596-7586-DFF3-0399-D0E0BFA2DECB}"/>
              </a:ext>
            </a:extLst>
          </p:cNvPr>
          <p:cNvSpPr txBox="1"/>
          <p:nvPr/>
        </p:nvSpPr>
        <p:spPr>
          <a:xfrm>
            <a:off x="8097981" y="5171937"/>
            <a:ext cx="1117603" cy="369332"/>
          </a:xfrm>
          <a:prstGeom prst="rect">
            <a:avLst/>
          </a:prstGeom>
          <a:solidFill>
            <a:srgbClr val="FF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latin typeface="+mj-lt"/>
              </a:rPr>
              <a:t>Unknown</a:t>
            </a:r>
          </a:p>
        </p:txBody>
      </p:sp>
    </p:spTree>
    <p:extLst>
      <p:ext uri="{BB962C8B-B14F-4D97-AF65-F5344CB8AC3E}">
        <p14:creationId xmlns:p14="http://schemas.microsoft.com/office/powerpoint/2010/main" val="249668292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3110F1-5703-4B98-9F85-E7FD4B190DF6}">
  <ds:schemaRefs>
    <ds:schemaRef ds:uri="288ef829-98c5-46d1-83dc-c2ef7c814da2"/>
    <ds:schemaRef ds:uri="2ddeef39-65d3-4660-94f2-f063f949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AAA385C-3F6D-406C-A4FC-68A4FF141D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Widescreen</PresentationFormat>
  <Paragraphs>66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Custom Design</vt:lpstr>
      <vt:lpstr>1_Custom Design</vt:lpstr>
      <vt:lpstr>2_Custom Design</vt:lpstr>
      <vt:lpstr>3_Custom Design</vt:lpstr>
      <vt:lpstr>PowerPoint Presentation</vt:lpstr>
      <vt:lpstr>Comparing with last round (2022) estimates</vt:lpstr>
      <vt:lpstr>PowerPoint Presentation</vt:lpstr>
      <vt:lpstr>Why did estimates change since last round?</vt:lpstr>
      <vt:lpstr>Validations</vt:lpstr>
      <vt:lpstr>Number on ART by age</vt:lpstr>
      <vt:lpstr>How LTFU and method of new ART allocation influence PMTCT coverage</vt:lpstr>
      <vt:lpstr>Waterfall Analysis of the change in ART</vt:lpstr>
      <vt:lpstr>Waterfall Analysis of the change in ART</vt:lpstr>
      <vt:lpstr>All-cause deaths on ART</vt:lpstr>
    </vt:vector>
  </TitlesOfParts>
  <Company>studiovertex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in 24 point Arial regular</dc:title>
  <dc:creator>Nathalie Gouiran</dc:creator>
  <cp:lastModifiedBy>KORENROMP, Eline Louise</cp:lastModifiedBy>
  <cp:revision>5</cp:revision>
  <cp:lastPrinted>2011-08-22T20:13:01Z</cp:lastPrinted>
  <dcterms:created xsi:type="dcterms:W3CDTF">2011-11-29T17:23:10Z</dcterms:created>
  <dcterms:modified xsi:type="dcterms:W3CDTF">2023-07-21T05:44:56Z</dcterms:modified>
</cp:coreProperties>
</file>