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7" r:id="rId3"/>
    <p:sldMasterId id="2147483793" r:id="rId4"/>
    <p:sldMasterId id="2147483826" r:id="rId5"/>
    <p:sldMasterId id="2147483828" r:id="rId6"/>
  </p:sldMasterIdLst>
  <p:notesMasterIdLst>
    <p:notesMasterId r:id="rId17"/>
  </p:notesMasterIdLst>
  <p:sldIdLst>
    <p:sldId id="261" r:id="rId7"/>
    <p:sldId id="489" r:id="rId8"/>
    <p:sldId id="258" r:id="rId9"/>
    <p:sldId id="490" r:id="rId10"/>
    <p:sldId id="494" r:id="rId11"/>
    <p:sldId id="492" r:id="rId12"/>
    <p:sldId id="497" r:id="rId13"/>
    <p:sldId id="493" r:id="rId14"/>
    <p:sldId id="495" r:id="rId15"/>
    <p:sldId id="496" r:id="rId1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orient="horz" pos="4075">
          <p15:clr>
            <a:srgbClr val="A4A3A4"/>
          </p15:clr>
        </p15:guide>
        <p15:guide id="4" pos="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3CDF6"/>
    <a:srgbClr val="70C8BE"/>
    <a:srgbClr val="89C443"/>
    <a:srgbClr val="02AEF0"/>
    <a:srgbClr val="0092D2"/>
    <a:srgbClr val="0092CF"/>
    <a:srgbClr val="E27222"/>
    <a:srgbClr val="6FB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A3F036-DF18-78FB-9D99-B6A278A876F2}" v="3" dt="2023-03-02T08:54:13.219"/>
    <p1510:client id="{F0C98FFE-F28F-495C-85FF-F7AFA2B03927}" v="2" dt="2023-03-01T22:07:12.6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1"/>
        <p:guide orient="horz" pos="4075"/>
        <p:guide pos="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48DD2-8BE9-4FCE-AD42-58EE198D6C87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20617-EDB4-4A2C-8E78-C191A3D3B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6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20617-EDB4-4A2C-8E78-C191A3D3B8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14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58C094B6-EE20-4452-A30A-57A26827F7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44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5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A4EC07-70EF-A364-EB2D-4CFCF99803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9CA24-7586-DF39-6F6F-B39C5D782DA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264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42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35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7000A48-B11F-D2D0-C41F-79083D4F13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C0BB814-E95D-B987-483A-5D2B3E46B2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5B18D-7536-03BC-A6A7-38CFE82B9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4595CB1-17EC-4B57-9AEB-39E2D0C9A9CE}" type="datetimeFigureOut">
              <a:rPr lang="en-US"/>
              <a:pPr>
                <a:defRPr/>
              </a:pPr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E1E6D-A47D-9616-5F12-36CE047E1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01F93-5450-E8D2-0374-037CAFC85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1F1C314-A97A-4E1C-AC20-70EBAAB75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 descr="A drawing of a person&#10;&#10;Description automatically generated">
            <a:extLst>
              <a:ext uri="{FF2B5EF4-FFF2-40B4-BE49-F238E27FC236}">
                <a16:creationId xmlns:a16="http://schemas.microsoft.com/office/drawing/2014/main" id="{FC06606E-8542-5298-54AB-615D6867040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2CC27C-D1B2-EB15-4ED4-97FC813530A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F3D5F-4B83-4310-82EC-068B8059E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3B3A8714-1E2B-0259-B55B-37F51725EC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0421AF6-CEC7-1EB0-563F-AB3B1037D490}"/>
              </a:ext>
            </a:extLst>
          </p:cNvPr>
          <p:cNvSpPr/>
          <p:nvPr userDrawn="1"/>
        </p:nvSpPr>
        <p:spPr>
          <a:xfrm>
            <a:off x="-1" y="0"/>
            <a:ext cx="963101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/>
              <a:t>                              </a:t>
            </a:r>
          </a:p>
        </p:txBody>
      </p:sp>
      <p:pic>
        <p:nvPicPr>
          <p:cNvPr id="2" name="Picture 1" descr="A drawing of a person&#10;&#10;Description automatically generated">
            <a:extLst>
              <a:ext uri="{FF2B5EF4-FFF2-40B4-BE49-F238E27FC236}">
                <a16:creationId xmlns:a16="http://schemas.microsoft.com/office/drawing/2014/main" id="{680F2A20-C225-38A4-8DF3-7FBAC916E2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BCD4D7-2F03-42C8-C8EC-C76717F17F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B1A8ED45-CF1F-4761-1257-908B2280C255}"/>
              </a:ext>
            </a:extLst>
          </p:cNvPr>
          <p:cNvSpPr txBox="1">
            <a:spLocks/>
          </p:cNvSpPr>
          <p:nvPr/>
        </p:nvSpPr>
        <p:spPr bwMode="auto">
          <a:xfrm>
            <a:off x="565149" y="1628775"/>
            <a:ext cx="8382907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sz="3600" b="1">
                <a:solidFill>
                  <a:schemeClr val="bg1"/>
                </a:solidFill>
                <a:cs typeface="Arial" panose="020B0604020202020204" pitchFamily="34" charset="0"/>
              </a:rPr>
              <a:t>Анализ и валидация результатов</a:t>
            </a:r>
          </a:p>
        </p:txBody>
      </p:sp>
      <p:sp>
        <p:nvSpPr>
          <p:cNvPr id="6149" name="Text Placeholder 6">
            <a:extLst>
              <a:ext uri="{FF2B5EF4-FFF2-40B4-BE49-F238E27FC236}">
                <a16:creationId xmlns:a16="http://schemas.microsoft.com/office/drawing/2014/main" id="{5AC8760F-9D28-D4E0-49DA-53AA1EECE2B2}"/>
              </a:ext>
            </a:extLst>
          </p:cNvPr>
          <p:cNvSpPr txBox="1">
            <a:spLocks/>
          </p:cNvSpPr>
          <p:nvPr/>
        </p:nvSpPr>
        <p:spPr bwMode="auto">
          <a:xfrm>
            <a:off x="571500" y="4468732"/>
            <a:ext cx="301625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sz="14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Кит Сабин, ЮНЭЙДС</a:t>
            </a:r>
          </a:p>
        </p:txBody>
      </p:sp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0D96D19-B825-5281-F150-26B77B301A27}"/>
              </a:ext>
            </a:extLst>
          </p:cNvPr>
          <p:cNvSpPr txBox="1">
            <a:spLocks/>
          </p:cNvSpPr>
          <p:nvPr/>
        </p:nvSpPr>
        <p:spPr bwMode="auto">
          <a:xfrm>
            <a:off x="571500" y="4956479"/>
            <a:ext cx="5811472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ru-RU" sz="14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Семинар ЮНЭЙДС по оценке ВИЧ и выявлению неравенства</a:t>
            </a:r>
            <a:br>
              <a:rPr lang="ru-RU" sz="1400" b="1" dirty="0">
                <a:latin typeface="Arial"/>
                <a:ea typeface="ＭＳ Ｐゴシック"/>
                <a:cs typeface="Arial"/>
              </a:rPr>
            </a:br>
            <a:r>
              <a:rPr lang="ru-RU" sz="14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в регионе Восточной Европы и Центральной Азии 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ru-RU" sz="14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Кишинев, 27 февраля – 3 марта 2023 года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465D-FB6B-B5C3-42B6-32B86757A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Смерти по любым причинам на АРТ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50DCE5-7B2E-99B4-0A6E-877D26CEB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0800" y="1872343"/>
            <a:ext cx="6003526" cy="3355971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618A081-8B10-BCF8-7EAD-2900B4F3E44A}"/>
              </a:ext>
            </a:extLst>
          </p:cNvPr>
          <p:cNvSpPr txBox="1">
            <a:spLocks/>
          </p:cNvSpPr>
          <p:nvPr/>
        </p:nvSpPr>
        <p:spPr>
          <a:xfrm>
            <a:off x="272143" y="1600200"/>
            <a:ext cx="5732416" cy="4525963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ru-RU" sz="2000"/>
              <a:t>Некоторые страны собирают данные о смертности от всех причин среди ЛЖВ на АРТ</a:t>
            </a:r>
          </a:p>
          <a:p>
            <a:pPr defTabSz="914400"/>
            <a:r>
              <a:rPr lang="ru-RU" sz="2000"/>
              <a:t>Если они доступны, введите их в форму валидации</a:t>
            </a:r>
          </a:p>
          <a:p>
            <a:pPr defTabSz="914400"/>
            <a:r>
              <a:rPr lang="ru-RU" sz="2000"/>
              <a:t>Несоответствие может указывать на необходимость корректировки показателей смертности на АРТ в Spectrum</a:t>
            </a:r>
          </a:p>
          <a:p>
            <a:pPr defTabSz="914400"/>
            <a:r>
              <a:rPr lang="ru-RU" sz="2000"/>
              <a:t>Эти данные также могут помочь выявить проблемы с качеством данных при регистрации смертей, связанных с ВИЧ (среди ЛЖВ на АРТ </a:t>
            </a:r>
            <a:r>
              <a:rPr lang="ru-RU" sz="2000" i="1"/>
              <a:t>и</a:t>
            </a:r>
            <a:r>
              <a:rPr lang="ru-RU" sz="2000"/>
              <a:t> без АРТ), используемых при подгонке модели CSAVR</a:t>
            </a:r>
          </a:p>
        </p:txBody>
      </p:sp>
    </p:spTree>
    <p:extLst>
      <p:ext uri="{BB962C8B-B14F-4D97-AF65-F5344CB8AC3E}">
        <p14:creationId xmlns:p14="http://schemas.microsoft.com/office/powerpoint/2010/main" val="326155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503BF-3697-C0E7-8C0B-C6726097D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Сравнение с оценками прошлого раунда (2022)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42A6A-5052-669F-AD90-C24E450D9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11049000" cy="4983162"/>
          </a:xfrm>
        </p:spPr>
        <p:txBody>
          <a:bodyPr/>
          <a:lstStyle/>
          <a:p>
            <a:r>
              <a:rPr lang="ru-RU" sz="2800" dirty="0"/>
              <a:t>Открыть файл за прошлый год в режиме «только для чтения»</a:t>
            </a:r>
          </a:p>
          <a:p>
            <a:pPr lvl="1"/>
            <a:r>
              <a:rPr lang="ru-RU" sz="2400" dirty="0"/>
              <a:t>«Файл» &gt; «Только для чтения»</a:t>
            </a:r>
          </a:p>
          <a:p>
            <a:pPr lvl="1"/>
            <a:r>
              <a:rPr lang="ru-RU" sz="2400" dirty="0"/>
              <a:t>Вместе с проектом файла на 2023 год</a:t>
            </a:r>
          </a:p>
          <a:p>
            <a:r>
              <a:rPr lang="ru-RU" sz="2800" dirty="0"/>
              <a:t>Отобразить ключевые показатели (на графиках будут показаны 2 линии для 2 файлов)</a:t>
            </a:r>
          </a:p>
          <a:p>
            <a:pPr lvl="1"/>
            <a:r>
              <a:rPr lang="ru-RU" sz="2600" dirty="0"/>
              <a:t>ЛЖВ</a:t>
            </a:r>
          </a:p>
          <a:p>
            <a:pPr lvl="1"/>
            <a:r>
              <a:rPr lang="ru-RU" sz="2600" dirty="0"/>
              <a:t>Новые случаи инфицирования</a:t>
            </a:r>
          </a:p>
          <a:p>
            <a:pPr lvl="1"/>
            <a:r>
              <a:rPr lang="ru-RU" sz="2600" dirty="0"/>
              <a:t>Случаи смерти от СПИДа</a:t>
            </a:r>
          </a:p>
          <a:p>
            <a:pPr lvl="1"/>
            <a:r>
              <a:rPr lang="ru-RU" sz="2600" dirty="0"/>
              <a:t>Охват АРТ</a:t>
            </a:r>
          </a:p>
          <a:p>
            <a:pPr lvl="1"/>
            <a:r>
              <a:rPr lang="ru-RU" sz="2600" dirty="0"/>
              <a:t>Охват ППМР</a:t>
            </a:r>
          </a:p>
        </p:txBody>
      </p:sp>
    </p:spTree>
    <p:extLst>
      <p:ext uri="{BB962C8B-B14F-4D97-AF65-F5344CB8AC3E}">
        <p14:creationId xmlns:p14="http://schemas.microsoft.com/office/powerpoint/2010/main" val="2796712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7E59AE8-69B3-C6BF-7F11-BF82CBC8C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27" y="718458"/>
            <a:ext cx="11519545" cy="517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970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17C21-472E-F961-9600-08AD522BD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dirty="0"/>
              <a:t>Почему оценки изменились с прошлого раунда?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66D03-07F6-F84B-0479-A7F1F16E5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28524"/>
            <a:ext cx="10972800" cy="4525963"/>
          </a:xfrm>
        </p:spPr>
        <p:txBody>
          <a:bodyPr/>
          <a:lstStyle/>
          <a:p>
            <a:r>
              <a:rPr lang="ru-RU" sz="2400" dirty="0"/>
              <a:t>Обновились демографические данные (WPP 2022)</a:t>
            </a:r>
          </a:p>
          <a:p>
            <a:r>
              <a:rPr lang="ru-RU" sz="2400" dirty="0"/>
              <a:t>Дополнительный год данных по АРТ, подавлению вируса, ППМР и эпиднадзору</a:t>
            </a:r>
            <a:br>
              <a:rPr lang="ru-RU" sz="2400" dirty="0"/>
            </a:br>
            <a:endParaRPr lang="ru-RU" sz="2400" dirty="0"/>
          </a:p>
          <a:p>
            <a:r>
              <a:rPr lang="ru-RU" sz="2400" dirty="0"/>
              <a:t>Обновление (или восстановление значений по умолчанию) параметров (по структурам эпидемии)</a:t>
            </a:r>
          </a:p>
          <a:p>
            <a:pPr lvl="1"/>
            <a:r>
              <a:rPr lang="ru-RU" sz="2400" dirty="0"/>
              <a:t>Показатели смертности</a:t>
            </a:r>
          </a:p>
          <a:p>
            <a:pPr lvl="1"/>
            <a:r>
              <a:rPr lang="ru-RU" sz="2400" dirty="0"/>
              <a:t>Коэффициенты частоты заболеваемости Ж/М</a:t>
            </a:r>
          </a:p>
          <a:p>
            <a:pPr lvl="1"/>
            <a:r>
              <a:rPr lang="ru-RU" sz="2400" dirty="0"/>
              <a:t>Распределение новых пациентов на АРТ</a:t>
            </a:r>
            <a:br>
              <a:rPr lang="ru-RU" sz="2400" dirty="0"/>
            </a:br>
            <a:endParaRPr lang="ru-RU" sz="2400" dirty="0"/>
          </a:p>
          <a:p>
            <a:r>
              <a:rPr lang="ru-RU" sz="2400" dirty="0"/>
              <a:t>Выбран другой тип кривой заболеваемости (в EPP или CSAVR)?</a:t>
            </a:r>
            <a:br>
              <a:rPr lang="ru-RU" sz="2400" dirty="0"/>
            </a:br>
            <a:endParaRPr lang="ru-RU" sz="2400" dirty="0"/>
          </a:p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Единственным изменением в методах Spectrum в 2023 году стал полугодовой сдвиг — с середины года на конец года</a:t>
            </a:r>
          </a:p>
        </p:txBody>
      </p:sp>
    </p:spTree>
    <p:extLst>
      <p:ext uri="{BB962C8B-B14F-4D97-AF65-F5344CB8AC3E}">
        <p14:creationId xmlns:p14="http://schemas.microsoft.com/office/powerpoint/2010/main" val="757058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5248-3D97-C227-370A-E2DFA64EC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Валидация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F541F-4B3F-A95A-25E3-23E0B6B2C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297" y="1324897"/>
            <a:ext cx="5895703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1800" dirty="0">
                <a:solidFill>
                  <a:schemeClr val="bg1">
                    <a:lumMod val="50000"/>
                  </a:schemeClr>
                </a:solidFill>
              </a:rPr>
              <a:t>Распространенность*</a:t>
            </a:r>
          </a:p>
          <a:p>
            <a:pPr>
              <a:spcBef>
                <a:spcPts val="0"/>
              </a:spcBef>
            </a:pPr>
            <a:r>
              <a:rPr lang="ru-RU" sz="1800" dirty="0"/>
              <a:t>АРТ</a:t>
            </a:r>
          </a:p>
          <a:p>
            <a:pPr lvl="1">
              <a:spcBef>
                <a:spcPts val="0"/>
              </a:spcBef>
            </a:pPr>
            <a:r>
              <a:rPr lang="ru-RU" sz="1800" dirty="0"/>
              <a:t>Популяция, ранее проходившая лечение</a:t>
            </a:r>
          </a:p>
          <a:p>
            <a:pPr lvl="1">
              <a:spcBef>
                <a:spcPts val="0"/>
              </a:spcBef>
            </a:pPr>
            <a:r>
              <a:rPr lang="ru-RU" sz="1800" dirty="0"/>
              <a:t>Число людей на АРТ</a:t>
            </a:r>
          </a:p>
          <a:p>
            <a:pPr lvl="1">
              <a:spcBef>
                <a:spcPts val="0"/>
              </a:spcBef>
            </a:pP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Число людей на АРТ по возрасту</a:t>
            </a:r>
          </a:p>
          <a:p>
            <a:pPr lvl="1">
              <a:spcBef>
                <a:spcPts val="0"/>
              </a:spcBef>
            </a:pPr>
            <a:r>
              <a:rPr lang="ru-RU" sz="1800" dirty="0"/>
              <a:t>Число впервые начавших АРТ</a:t>
            </a:r>
          </a:p>
          <a:p>
            <a:pPr lvl="1">
              <a:spcBef>
                <a:spcPts val="0"/>
              </a:spcBef>
            </a:pPr>
            <a:r>
              <a:rPr lang="ru-RU" sz="1800" dirty="0"/>
              <a:t>Охват АРТ по возрасту*</a:t>
            </a:r>
          </a:p>
          <a:p>
            <a:pPr lvl="1">
              <a:spcBef>
                <a:spcPts val="0"/>
              </a:spcBef>
            </a:pP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Смерти по любым причинам на АРТ</a:t>
            </a:r>
          </a:p>
          <a:p>
            <a:pPr lvl="1">
              <a:spcBef>
                <a:spcPts val="0"/>
              </a:spcBef>
            </a:pP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Каскадный анализ:</a:t>
            </a:r>
            <a:r>
              <a:rPr lang="ru-RU" sz="1800" dirty="0"/>
              <a:t> изменения АРТ с 2021 по 2022 г.</a:t>
            </a:r>
          </a:p>
          <a:p>
            <a:pPr>
              <a:spcBef>
                <a:spcPts val="0"/>
              </a:spcBef>
            </a:pPr>
            <a:r>
              <a:rPr lang="ru-RU" sz="1800" dirty="0"/>
              <a:t>Уровень смертности среди детей до 5 лет</a:t>
            </a:r>
          </a:p>
          <a:p>
            <a:pPr>
              <a:spcBef>
                <a:spcPts val="0"/>
              </a:spcBef>
            </a:pPr>
            <a:r>
              <a:rPr lang="ru-RU" sz="1800" dirty="0"/>
              <a:t>Смертность среди взрослых 15+ (45q15)</a:t>
            </a:r>
          </a:p>
          <a:p>
            <a:pPr>
              <a:spcBef>
                <a:spcPts val="0"/>
              </a:spcBef>
            </a:pPr>
            <a:r>
              <a:rPr lang="ru-RU" sz="1800" dirty="0"/>
              <a:t>Смертность по возрастам</a:t>
            </a:r>
            <a:br>
              <a:rPr lang="ru-RU" sz="1800" dirty="0"/>
            </a:br>
            <a:endParaRPr lang="ru-RU" sz="1800" dirty="0"/>
          </a:p>
          <a:p>
            <a:pPr>
              <a:spcBef>
                <a:spcPts val="0"/>
              </a:spcBef>
            </a:pPr>
            <a:r>
              <a:rPr lang="ru-RU" sz="1800" dirty="0"/>
              <a:t>Проверка полноты файла (следующая презентация)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B691B7-CB39-654B-FBA4-AFF855B8B514}"/>
              </a:ext>
            </a:extLst>
          </p:cNvPr>
          <p:cNvSpPr txBox="1"/>
          <p:nvPr/>
        </p:nvSpPr>
        <p:spPr>
          <a:xfrm>
            <a:off x="207389" y="6161945"/>
            <a:ext cx="7541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* 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Для таких валидаций требуются национальные данные из обследований домохозяйств, включающих серологическое тестирование на ВИЧ.</a:t>
            </a:r>
            <a:endParaRPr lang="ru-RU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365A0D9-B8E2-39EC-4599-13707F25F6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65" y="4259416"/>
            <a:ext cx="3771835" cy="2108456"/>
          </a:xfrm>
          <a:prstGeom prst="rect">
            <a:avLst/>
          </a:prstGeom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991EC2-3D7A-8F7B-A741-F7A2ADF183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9240" y="1085202"/>
            <a:ext cx="3787948" cy="3055093"/>
          </a:xfrm>
          <a:prstGeom prst="rect">
            <a:avLst/>
          </a:prstGeom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6D6CCF9-95F0-1B95-078B-66B011394B3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6229"/>
          <a:stretch/>
        </p:blipFill>
        <p:spPr>
          <a:xfrm>
            <a:off x="3897166" y="276467"/>
            <a:ext cx="5505450" cy="809447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E8B55DE3-5C9F-99C5-F3E7-60B0B6D74779}"/>
              </a:ext>
            </a:extLst>
          </p:cNvPr>
          <p:cNvSpPr/>
          <p:nvPr/>
        </p:nvSpPr>
        <p:spPr>
          <a:xfrm>
            <a:off x="5920031" y="1489966"/>
            <a:ext cx="1828800" cy="771073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Ввод/редактирование данных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54C92CB-4EB1-AF29-5B1F-0EE7B2FFA50D}"/>
              </a:ext>
            </a:extLst>
          </p:cNvPr>
          <p:cNvSpPr/>
          <p:nvPr/>
        </p:nvSpPr>
        <p:spPr>
          <a:xfrm>
            <a:off x="5920031" y="4637535"/>
            <a:ext cx="1828800" cy="43735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Сравнение</a:t>
            </a:r>
          </a:p>
        </p:txBody>
      </p:sp>
    </p:spTree>
    <p:extLst>
      <p:ext uri="{BB962C8B-B14F-4D97-AF65-F5344CB8AC3E}">
        <p14:creationId xmlns:p14="http://schemas.microsoft.com/office/powerpoint/2010/main" val="3649493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3FCCB18-6A67-C65A-9D35-11DBE986F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ru-RU" dirty="0"/>
              <a:t>Число людей на АРТ по возрасту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A043-DA61-7D2F-BAB2-2FEB650BD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6219668" cy="4525963"/>
          </a:xfrm>
        </p:spPr>
        <p:txBody>
          <a:bodyPr anchor="ctr"/>
          <a:lstStyle/>
          <a:p>
            <a:pPr marL="0" indent="0">
              <a:buNone/>
            </a:pPr>
            <a:r>
              <a:rPr lang="ru-RU" sz="1600" dirty="0"/>
              <a:t>Введите данные в </a:t>
            </a:r>
            <a:r>
              <a:rPr lang="ru-RU" sz="1600" i="1" dirty="0"/>
              <a:t>AIM &gt; «Статистика программы» &gt; АРТ по возрасту</a:t>
            </a:r>
          </a:p>
          <a:p>
            <a:r>
              <a:rPr lang="ru-RU" sz="1600" dirty="0"/>
              <a:t>Пятилетние возрастные группы</a:t>
            </a:r>
          </a:p>
          <a:p>
            <a:r>
              <a:rPr lang="ru-RU" sz="1600" dirty="0"/>
              <a:t>Возрастные группы GAM</a:t>
            </a:r>
            <a:br>
              <a:rPr lang="ru-RU" sz="1600" dirty="0"/>
            </a:br>
            <a:endParaRPr lang="ru-RU" sz="1600" dirty="0"/>
          </a:p>
          <a:p>
            <a:pPr marL="0" indent="0">
              <a:buNone/>
            </a:pPr>
            <a:r>
              <a:rPr lang="ru-RU" sz="1600" dirty="0"/>
              <a:t>Если есть расхождения между данными и Spectrum</a:t>
            </a:r>
          </a:p>
          <a:p>
            <a:pPr marL="514350" indent="-457200">
              <a:buFont typeface="+mj-lt"/>
              <a:buAutoNum type="arabicPeriod"/>
            </a:pPr>
            <a:r>
              <a:rPr lang="ru-RU" sz="1600" dirty="0"/>
              <a:t>Проверьте соответствие между возрастными и общими показателями АРТ </a:t>
            </a:r>
            <a:r>
              <a:rPr lang="ru-RU" sz="1600" i="1" dirty="0"/>
              <a:t>(AIM &gt; «Статистика программы» &gt; АРТ у взрослых)</a:t>
            </a:r>
          </a:p>
          <a:p>
            <a:pPr marL="514350" indent="-457200">
              <a:buFont typeface="+mj-lt"/>
              <a:buAutoNum type="arabicPeriod"/>
            </a:pPr>
            <a:r>
              <a:rPr lang="ru-RU" sz="1600" dirty="0"/>
              <a:t>Попробуйте </a:t>
            </a:r>
            <a:r>
              <a:rPr lang="ru-RU" sz="1600" b="1" dirty="0"/>
              <a:t>подогнать структуру по полу/возрасту</a:t>
            </a:r>
            <a:r>
              <a:rPr lang="ru-RU" sz="1600" dirty="0"/>
              <a:t> для заболеваемости к данным АРТ по возрасту </a:t>
            </a:r>
            <a:r>
              <a:rPr lang="ru-RU" sz="1600" i="1" dirty="0"/>
              <a:t>(AIM &gt; Структура по полу/возрасту)</a:t>
            </a:r>
          </a:p>
          <a:p>
            <a:pPr marL="514350" indent="-457200">
              <a:buFont typeface="+mj-lt"/>
              <a:buAutoNum type="arabicPeriod"/>
            </a:pPr>
            <a:r>
              <a:rPr lang="ru-RU" sz="1600" dirty="0"/>
              <a:t>Spectrum может иметь слишком большой возраст ЛЖВ, находящихся на АРТ, если отсутствует информация лицах, с которыми был утрачен контакт для последующего наблюдения (Loss-to-Follow-up, LTFU) после начала АРТ</a:t>
            </a:r>
            <a:br>
              <a:rPr lang="ru-RU" sz="1600" dirty="0"/>
            </a:br>
            <a:r>
              <a:rPr lang="ru-RU" sz="1600" dirty="0">
                <a:sym typeface="Wingdings" panose="05000000000000000000" pitchFamily="2" charset="2"/>
              </a:rPr>
              <a:t></a:t>
            </a:r>
            <a:r>
              <a:rPr lang="ru-RU" sz="1600" dirty="0"/>
              <a:t> </a:t>
            </a:r>
            <a:r>
              <a:rPr lang="ru-RU" sz="1600" b="1" dirty="0"/>
              <a:t>Введите % LTFU</a:t>
            </a:r>
            <a:r>
              <a:rPr lang="ru-RU" sz="1600" dirty="0"/>
              <a:t> в </a:t>
            </a:r>
            <a:r>
              <a:rPr lang="ru-RU" sz="1600" i="1" dirty="0"/>
              <a:t>«Статистика программы» &gt; АРТ у взрослых</a:t>
            </a:r>
          </a:p>
          <a:p>
            <a:pPr marL="57150" indent="0">
              <a:buNone/>
            </a:pPr>
            <a:br>
              <a:rPr lang="ru-RU" sz="1600" dirty="0"/>
            </a:br>
            <a:r>
              <a:rPr lang="ru-RU" sz="1600" dirty="0"/>
              <a:t>Хорошее соответствие показателей заболеваемости и АРТ по возрасту для женщин может помочь точно оценить охват </a:t>
            </a:r>
            <a:r>
              <a:rPr lang="ru-RU" sz="1600" b="1" dirty="0"/>
              <a:t>ПМР и ППМР</a:t>
            </a:r>
            <a:r>
              <a:rPr lang="ru-RU" sz="1600" dirty="0"/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A12183-B752-86B2-03C8-D0F394CA21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9668" y="2168684"/>
            <a:ext cx="5634990" cy="33889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4141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3FCCB18-6A67-C65A-9D35-11DBE986F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660" y="274637"/>
            <a:ext cx="11229739" cy="997467"/>
          </a:xfrm>
        </p:spPr>
        <p:txBody>
          <a:bodyPr/>
          <a:lstStyle/>
          <a:p>
            <a:r>
              <a:rPr lang="en-US" dirty="0"/>
              <a:t>How LTFU and method of new ART allocation influence PMTCT coverage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A043-DA61-7D2F-BAB2-2FEB650BD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660" y="1272105"/>
            <a:ext cx="10877079" cy="2853581"/>
          </a:xfrm>
        </p:spPr>
        <p:txBody>
          <a:bodyPr anchor="ctr"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Adding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TFU from adult ART, and changing the Spectrum’s allocation method for new ART patients, from e.g. 50/50% by expected mortality versus by eligibility, to the new default of 20/80% will shift the age distribution of females on ART to younger age. In countries and year with high ART coverage, younger age of women on ART will typicall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y 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ncrease Spectrum’s estimated prevalence in pregnant women i.e. the need for PMTCT, and lower PMTCT coverage accordingly. </a:t>
            </a:r>
          </a:p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Example (below), Belize: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7% higher PMTCT need in Belize, from ART-by-age fitting and setting the new ART allocations to 20/80% default. </a:t>
            </a:r>
            <a:endParaRPr lang="en-US" sz="1800" dirty="0"/>
          </a:p>
        </p:txBody>
      </p:sp>
      <p:pic>
        <p:nvPicPr>
          <p:cNvPr id="1026" name="Chart 2">
            <a:extLst>
              <a:ext uri="{FF2B5EF4-FFF2-40B4-BE49-F238E27FC236}">
                <a16:creationId xmlns:a16="http://schemas.microsoft.com/office/drawing/2014/main" id="{A879AFC3-6EDC-6EB8-92C4-AF77F58053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" b="7936"/>
          <a:stretch/>
        </p:blipFill>
        <p:spPr bwMode="auto">
          <a:xfrm>
            <a:off x="3777343" y="3701143"/>
            <a:ext cx="8414657" cy="3156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211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27F75-97B0-0442-C605-9EE18B3B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/>
              <a:t>Каскадный анализ изменений в АРТ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C4C1A3-B7C0-8AEE-1C61-0FD899D05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280" y="1078271"/>
            <a:ext cx="7711440" cy="55778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8120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27F75-97B0-0442-C605-9EE18B3B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/>
              <a:t>Каскадный анализ изменений в АРТ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C4C1A3-B7C0-8AEE-1C61-0FD899D05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280" y="1078271"/>
            <a:ext cx="7711440" cy="55778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F2BD71E-00C9-98E7-06BA-2EE91A2DC7A8}"/>
              </a:ext>
            </a:extLst>
          </p:cNvPr>
          <p:cNvCxnSpPr/>
          <p:nvPr/>
        </p:nvCxnSpPr>
        <p:spPr>
          <a:xfrm>
            <a:off x="4554681" y="5763495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68F7264-4300-9E2D-7928-F1349BC9F3E0}"/>
              </a:ext>
            </a:extLst>
          </p:cNvPr>
          <p:cNvCxnSpPr>
            <a:cxnSpLocks/>
          </p:cNvCxnSpPr>
          <p:nvPr/>
        </p:nvCxnSpPr>
        <p:spPr>
          <a:xfrm>
            <a:off x="4748642" y="5148119"/>
            <a:ext cx="838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B59FEC1-BC62-DBAD-5FC8-7935DA04A4BB}"/>
              </a:ext>
            </a:extLst>
          </p:cNvPr>
          <p:cNvCxnSpPr>
            <a:cxnSpLocks/>
          </p:cNvCxnSpPr>
          <p:nvPr/>
        </p:nvCxnSpPr>
        <p:spPr>
          <a:xfrm>
            <a:off x="4859481" y="4714052"/>
            <a:ext cx="114992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9B301D4-C16E-15C4-0DC8-22C6F042FDCF}"/>
              </a:ext>
            </a:extLst>
          </p:cNvPr>
          <p:cNvCxnSpPr>
            <a:cxnSpLocks/>
          </p:cNvCxnSpPr>
          <p:nvPr/>
        </p:nvCxnSpPr>
        <p:spPr>
          <a:xfrm>
            <a:off x="7375227" y="4350986"/>
            <a:ext cx="0" cy="2937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28D9D71-B4F4-601F-F177-5C1FFD5D3DF6}"/>
              </a:ext>
            </a:extLst>
          </p:cNvPr>
          <p:cNvCxnSpPr>
            <a:cxnSpLocks/>
          </p:cNvCxnSpPr>
          <p:nvPr/>
        </p:nvCxnSpPr>
        <p:spPr>
          <a:xfrm>
            <a:off x="7796867" y="4262617"/>
            <a:ext cx="0" cy="4784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5756E69-34F6-931F-AE55-5C2F99199DC4}"/>
              </a:ext>
            </a:extLst>
          </p:cNvPr>
          <p:cNvCxnSpPr>
            <a:cxnSpLocks/>
          </p:cNvCxnSpPr>
          <p:nvPr/>
        </p:nvCxnSpPr>
        <p:spPr>
          <a:xfrm flipH="1">
            <a:off x="9586803" y="5495263"/>
            <a:ext cx="54571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A845234-1F9D-2F37-8987-142534408AF1}"/>
              </a:ext>
            </a:extLst>
          </p:cNvPr>
          <p:cNvCxnSpPr>
            <a:cxnSpLocks/>
          </p:cNvCxnSpPr>
          <p:nvPr/>
        </p:nvCxnSpPr>
        <p:spPr>
          <a:xfrm flipV="1">
            <a:off x="8997375" y="4889199"/>
            <a:ext cx="0" cy="36185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057C104-7A31-8AE2-A26F-6EB2D489F4CD}"/>
              </a:ext>
            </a:extLst>
          </p:cNvPr>
          <p:cNvSpPr txBox="1"/>
          <p:nvPr/>
        </p:nvSpPr>
        <p:spPr>
          <a:xfrm>
            <a:off x="2703872" y="5644665"/>
            <a:ext cx="1850809" cy="369332"/>
          </a:xfrm>
          <a:prstGeom prst="rect">
            <a:avLst/>
          </a:prstGeom>
          <a:solidFill>
            <a:srgbClr val="FFFFCC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+mj-lt"/>
              </a:rPr>
              <a:t>На АРТ в 2021 г.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A9C715-DA05-E425-C8C6-6810E09FA29A}"/>
              </a:ext>
            </a:extLst>
          </p:cNvPr>
          <p:cNvSpPr txBox="1"/>
          <p:nvPr/>
        </p:nvSpPr>
        <p:spPr>
          <a:xfrm>
            <a:off x="2703872" y="4951698"/>
            <a:ext cx="2044770" cy="646331"/>
          </a:xfrm>
          <a:prstGeom prst="rect">
            <a:avLst/>
          </a:prstGeom>
          <a:solidFill>
            <a:srgbClr val="FFFFCC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+mj-lt"/>
              </a:rPr>
              <a:t>Начали лечение впервые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FCE579-FA8A-2529-9D39-3FC8B8D3602F}"/>
              </a:ext>
            </a:extLst>
          </p:cNvPr>
          <p:cNvSpPr txBox="1"/>
          <p:nvPr/>
        </p:nvSpPr>
        <p:spPr>
          <a:xfrm>
            <a:off x="2488313" y="4506005"/>
            <a:ext cx="2373514" cy="382021"/>
          </a:xfrm>
          <a:prstGeom prst="rect">
            <a:avLst/>
          </a:prstGeom>
          <a:solidFill>
            <a:srgbClr val="FFFFCC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+mj-lt"/>
              </a:rPr>
              <a:t>Вернулись на лечение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E9ABC9-9CAC-D01C-4394-F259A71301A1}"/>
              </a:ext>
            </a:extLst>
          </p:cNvPr>
          <p:cNvSpPr txBox="1"/>
          <p:nvPr/>
        </p:nvSpPr>
        <p:spPr>
          <a:xfrm>
            <a:off x="6538455" y="4018598"/>
            <a:ext cx="969544" cy="369332"/>
          </a:xfrm>
          <a:prstGeom prst="rect">
            <a:avLst/>
          </a:prstGeom>
          <a:solidFill>
            <a:srgbClr val="FFFFCC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+mj-lt"/>
              </a:rPr>
              <a:t>Умерли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4F715B-95C6-A5A1-9D13-0ECFA491F7A9}"/>
              </a:ext>
            </a:extLst>
          </p:cNvPr>
          <p:cNvSpPr txBox="1"/>
          <p:nvPr/>
        </p:nvSpPr>
        <p:spPr>
          <a:xfrm>
            <a:off x="7613677" y="4018598"/>
            <a:ext cx="1973124" cy="369332"/>
          </a:xfrm>
          <a:prstGeom prst="rect">
            <a:avLst/>
          </a:prstGeom>
          <a:solidFill>
            <a:srgbClr val="FFFFCC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+mj-lt"/>
              </a:rPr>
              <a:t>Бросили лечение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DEE897-B913-78D5-AE5D-7F879593A9AF}"/>
              </a:ext>
            </a:extLst>
          </p:cNvPr>
          <p:cNvSpPr txBox="1"/>
          <p:nvPr/>
        </p:nvSpPr>
        <p:spPr>
          <a:xfrm>
            <a:off x="10132520" y="5303669"/>
            <a:ext cx="1754679" cy="369332"/>
          </a:xfrm>
          <a:prstGeom prst="rect">
            <a:avLst/>
          </a:prstGeom>
          <a:solidFill>
            <a:srgbClr val="FFFFCC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>
                <a:latin typeface="+mj-lt"/>
              </a:rPr>
              <a:t>На АРТ в 2022 г.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B33596-7586-DFF3-0399-D0E0BFA2DECB}"/>
              </a:ext>
            </a:extLst>
          </p:cNvPr>
          <p:cNvSpPr txBox="1"/>
          <p:nvPr/>
        </p:nvSpPr>
        <p:spPr>
          <a:xfrm>
            <a:off x="7832125" y="5171937"/>
            <a:ext cx="1383459" cy="369332"/>
          </a:xfrm>
          <a:prstGeom prst="rect">
            <a:avLst/>
          </a:prstGeom>
          <a:solidFill>
            <a:srgbClr val="FFFFCC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+mj-lt"/>
              </a:rPr>
              <a:t>Неизвестно</a:t>
            </a:r>
          </a:p>
        </p:txBody>
      </p:sp>
    </p:spTree>
    <p:extLst>
      <p:ext uri="{BB962C8B-B14F-4D97-AF65-F5344CB8AC3E}">
        <p14:creationId xmlns:p14="http://schemas.microsoft.com/office/powerpoint/2010/main" val="249668292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17" ma:contentTypeDescription="Create a new document." ma:contentTypeScope="" ma:versionID="8482625136bccad5fea5e68a871e4699">
  <xsd:schema xmlns:xsd="http://www.w3.org/2001/XMLSchema" xmlns:xs="http://www.w3.org/2001/XMLSchema" xmlns:p="http://schemas.microsoft.com/office/2006/metadata/properties" xmlns:ns2="288ef829-98c5-46d1-83dc-c2ef7c814da2" xmlns:ns3="2ddeef39-65d3-4660-94f2-f063f949c57e" targetNamespace="http://schemas.microsoft.com/office/2006/metadata/properties" ma:root="true" ma:fieldsID="99cee5fdab9c537e456a0b77a5796a97" ns2:_="" ns3:_=""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3110F1-5703-4B98-9F85-E7FD4B190DF6}">
  <ds:schemaRefs>
    <ds:schemaRef ds:uri="288ef829-98c5-46d1-83dc-c2ef7c814da2"/>
    <ds:schemaRef ds:uri="2ddeef39-65d3-4660-94f2-f063f949c5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AAA385C-3F6D-406C-A4FC-68A4FF141D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649</Words>
  <Application>Microsoft Office PowerPoint</Application>
  <PresentationFormat>Widescreen</PresentationFormat>
  <Paragraphs>67</Paragraphs>
  <Slides>10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Custom Design</vt:lpstr>
      <vt:lpstr>1_Custom Design</vt:lpstr>
      <vt:lpstr>2_Custom Design</vt:lpstr>
      <vt:lpstr>3_Custom Design</vt:lpstr>
      <vt:lpstr>PowerPoint Presentation</vt:lpstr>
      <vt:lpstr>Сравнение с оценками прошлого раунда (2022)</vt:lpstr>
      <vt:lpstr>PowerPoint Presentation</vt:lpstr>
      <vt:lpstr>Почему оценки изменились с прошлого раунда?</vt:lpstr>
      <vt:lpstr>Валидация</vt:lpstr>
      <vt:lpstr>Число людей на АРТ по возрасту</vt:lpstr>
      <vt:lpstr>How LTFU and method of new ART allocation influence PMTCT coverage</vt:lpstr>
      <vt:lpstr>Каскадный анализ изменений в АРТ</vt:lpstr>
      <vt:lpstr>Каскадный анализ изменений в АРТ</vt:lpstr>
      <vt:lpstr>Смерти по любым причинам на АРТ</vt:lpstr>
    </vt:vector>
  </TitlesOfParts>
  <Company>studiovertex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title in 24 point Arial regular</dc:title>
  <dc:creator>Nathalie Gouiran</dc:creator>
  <cp:lastModifiedBy>YAKUSIK, Anna</cp:lastModifiedBy>
  <cp:revision>10</cp:revision>
  <cp:lastPrinted>2011-08-22T20:13:01Z</cp:lastPrinted>
  <dcterms:created xsi:type="dcterms:W3CDTF">2011-11-29T17:23:10Z</dcterms:created>
  <dcterms:modified xsi:type="dcterms:W3CDTF">2023-05-02T08:52:58Z</dcterms:modified>
</cp:coreProperties>
</file>