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60" r:id="rId5"/>
  </p:sldMasterIdLst>
  <p:notesMasterIdLst>
    <p:notesMasterId r:id="rId20"/>
  </p:notesMasterIdLst>
  <p:sldIdLst>
    <p:sldId id="256" r:id="rId6"/>
    <p:sldId id="277" r:id="rId7"/>
    <p:sldId id="267" r:id="rId8"/>
    <p:sldId id="273" r:id="rId9"/>
    <p:sldId id="310" r:id="rId10"/>
    <p:sldId id="278" r:id="rId11"/>
    <p:sldId id="265" r:id="rId12"/>
    <p:sldId id="262" r:id="rId13"/>
    <p:sldId id="264" r:id="rId14"/>
    <p:sldId id="269" r:id="rId15"/>
    <p:sldId id="270" r:id="rId16"/>
    <p:sldId id="271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F1E61-C98B-4AA0-0583-0D566AB7F06F}" v="193" dt="2025-02-18T21:14:14.632"/>
    <p1510:client id="{C4B73EF9-1367-CD43-1433-4BCFF0AF7431}" v="11" dt="2025-02-19T08:42:14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6CE11-3631-4A58-9931-8E7135B8174C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386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2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5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8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3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6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2/19/2025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hivtools.unaids.org/wp-content/uploads/FastTrackCities-Modelling-Guidance_En_Nov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1387348"/>
            <a:ext cx="8903970" cy="266395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Результаты, неопределенность, функция контрольного списка, валидация и другие инструменты Spectrum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6CA50-EB45-431E-9626-8C2D4365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356100"/>
            <a:ext cx="7315200" cy="17018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Avenir Health</a:t>
            </a:r>
            <a:endParaRPr lang="en-US" sz="2400" b="1" dirty="0"/>
          </a:p>
          <a:p>
            <a:pPr algn="ctr"/>
            <a:r>
              <a:rPr lang="en-US" sz="2400" b="1" dirty="0"/>
              <a:t>Тренинг по оценке ВИЧ и использованию данных, </a:t>
            </a:r>
          </a:p>
          <a:p>
            <a:pPr algn="ctr"/>
            <a:r>
              <a:rPr lang="en-US" sz="2400" b="1" dirty="0"/>
              <a:t>ВЕЦА </a:t>
            </a:r>
            <a:r>
              <a:rPr lang="en-US" sz="2400" b="1" dirty="0" err="1"/>
              <a:t>регион</a:t>
            </a:r>
            <a:r>
              <a:rPr lang="en-US" sz="2400" b="1" dirty="0"/>
              <a:t>, 17-21 </a:t>
            </a:r>
            <a:r>
              <a:rPr lang="en-US" sz="2400" b="1" dirty="0" err="1"/>
              <a:t>февраля</a:t>
            </a:r>
            <a:r>
              <a:rPr lang="en-US" sz="2400" b="1" dirty="0"/>
              <a:t> 2025 г.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393D-1FC1-2CAF-D677-9B569EC9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Только чтение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80EEC-BD87-12D6-A834-D9A3030F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06" y="441322"/>
            <a:ext cx="8060894" cy="4506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BF865-CE25-28B1-A8D7-94BBBEDB2F23}"/>
              </a:ext>
            </a:extLst>
          </p:cNvPr>
          <p:cNvSpPr txBox="1"/>
          <p:nvPr/>
        </p:nvSpPr>
        <p:spPr>
          <a:xfrm>
            <a:off x="3698543" y="5185907"/>
            <a:ext cx="796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Откройте прошлогодний файл командой 'Файл &gt; Только чтение'. Вы сможете отобразить оценки 2025 и 2024 годов на одном и том же графике, но (с защитой) не изменять файл 2024 года.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6DA48-92FF-6778-8A8B-BC93124782F9}"/>
              </a:ext>
            </a:extLst>
          </p:cNvPr>
          <p:cNvSpPr txBox="1"/>
          <p:nvPr/>
        </p:nvSpPr>
        <p:spPr>
          <a:xfrm>
            <a:off x="0" y="379431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Файл &gt; Только чтение</a:t>
            </a:r>
            <a:endParaRPr lang="en-CH" b="1"/>
          </a:p>
        </p:txBody>
      </p:sp>
    </p:spTree>
    <p:extLst>
      <p:ext uri="{BB962C8B-B14F-4D97-AF65-F5344CB8AC3E}">
        <p14:creationId xmlns:p14="http://schemas.microsoft.com/office/powerpoint/2010/main" val="178393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7C7363-0880-C38C-A283-646D6249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91" y="888999"/>
            <a:ext cx="8183708" cy="5230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77217-0A56-D533-EC06-A03CB097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77135" cy="4601183"/>
          </a:xfrm>
        </p:spPr>
        <p:txBody>
          <a:bodyPr/>
          <a:lstStyle/>
          <a:p>
            <a:r>
              <a:rPr lang="en-US"/>
              <a:t>Исходная документация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A3B48-626C-1C55-39D5-BBDB614E5E36}"/>
              </a:ext>
            </a:extLst>
          </p:cNvPr>
          <p:cNvSpPr/>
          <p:nvPr/>
        </p:nvSpPr>
        <p:spPr>
          <a:xfrm>
            <a:off x="6487891" y="5748111"/>
            <a:ext cx="723331" cy="416473"/>
          </a:xfrm>
          <a:prstGeom prst="rect">
            <a:avLst/>
          </a:prstGeom>
          <a:noFill/>
          <a:ln w="254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89DDB-5095-5C74-FC6C-60CADC92EED4}"/>
              </a:ext>
            </a:extLst>
          </p:cNvPr>
          <p:cNvSpPr txBox="1"/>
          <p:nvPr/>
        </p:nvSpPr>
        <p:spPr>
          <a:xfrm>
            <a:off x="0" y="340338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Модули</a:t>
            </a:r>
            <a:r>
              <a:rPr lang="en-US" b="1" dirty="0"/>
              <a:t> &gt; AIM &gt; </a:t>
            </a:r>
            <a:r>
              <a:rPr lang="en-US" b="1" dirty="0" err="1"/>
              <a:t>Статистика</a:t>
            </a:r>
            <a:r>
              <a:rPr lang="en-US" b="1" dirty="0"/>
              <a:t> </a:t>
            </a:r>
            <a:r>
              <a:rPr lang="en-US" b="1" dirty="0" err="1"/>
              <a:t>программ</a:t>
            </a:r>
            <a:r>
              <a:rPr lang="en-US" b="1" dirty="0"/>
              <a:t> &gt; АРТ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взрослых</a:t>
            </a:r>
            <a:r>
              <a:rPr lang="en-US" b="1" dirty="0"/>
              <a:t> &gt; </a:t>
            </a:r>
            <a:r>
              <a:rPr lang="en-US" b="1" dirty="0" err="1"/>
              <a:t>Источник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993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5E26-83C6-65C6-A79C-98C1DFCF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Источники прогноза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EC4C0-D259-73A4-DCFE-D52EB7A39C43}"/>
              </a:ext>
            </a:extLst>
          </p:cNvPr>
          <p:cNvSpPr txBox="1"/>
          <p:nvPr/>
        </p:nvSpPr>
        <p:spPr>
          <a:xfrm>
            <a:off x="0" y="340338"/>
            <a:ext cx="56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Модули &gt; Источники проекции</a:t>
            </a:r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2B31CC2-1C3B-7374-770A-AF2BF99C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72" y="712547"/>
            <a:ext cx="7989455" cy="56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986B-C771-9B36-CE7A-0F3B31A7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Документирование изменений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489A-6A33-684E-66D2-529A188D5A8A}"/>
              </a:ext>
            </a:extLst>
          </p:cNvPr>
          <p:cNvSpPr txBox="1"/>
          <p:nvPr/>
        </p:nvSpPr>
        <p:spPr>
          <a:xfrm>
            <a:off x="0" y="340338"/>
            <a:ext cx="56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Модули &gt; AIM &gt; Изменения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4BD98-D04B-06F4-7747-92C2B24A3FE7}"/>
              </a:ext>
            </a:extLst>
          </p:cNvPr>
          <p:cNvSpPr txBox="1"/>
          <p:nvPr/>
        </p:nvSpPr>
        <p:spPr>
          <a:xfrm>
            <a:off x="3580910" y="5213445"/>
            <a:ext cx="767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Документируйте свои изменения по мере работы над файлом. 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93493A-190E-C3A8-9A93-03914646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45" y="950091"/>
            <a:ext cx="8751455" cy="46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7EE-31DC-AEEB-624D-A529DB19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Другие инструменты</a:t>
            </a:r>
            <a:br>
              <a:rPr lang="en-US"/>
            </a:br>
            <a:r>
              <a:rPr lang="en-US" sz="1800" b="0" i="0" u="none" strike="noStrike"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* Варианты субнациональных оценок</a:t>
            </a:r>
            <a:r>
              <a:rPr lang="en-US" sz="1800" b="0" i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br>
              <a:rPr lang="en-US" sz="1800" b="0" i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US" sz="1800" b="0" i="1" u="sng" strike="noStrike">
                <a:solidFill>
                  <a:schemeClr val="bg1"/>
                </a:solidFill>
                <a:effectLst/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FastTrackCities-Modelling-Guidance_En_Nov2023.pdf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06AA-3D52-8DF7-05B6-724DCD0D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580" y="302202"/>
            <a:ext cx="6342420" cy="6276109"/>
          </a:xfrm>
        </p:spPr>
        <p:txBody>
          <a:bodyPr>
            <a:normAutofit fontScale="92500"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Анализ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неопределенности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Агрегат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Совокупная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неопределенность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Инструмент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для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составления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окружных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смет</a:t>
            </a:r>
            <a:r>
              <a:rPr lang="en-US" sz="3600" dirty="0">
                <a:solidFill>
                  <a:schemeClr val="tx1"/>
                </a:solidFill>
              </a:rPr>
              <a:t>*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Оценки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по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округам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Наоми</a:t>
            </a:r>
            <a:r>
              <a:rPr lang="en-US" sz="3600" dirty="0">
                <a:solidFill>
                  <a:schemeClr val="tx1"/>
                </a:solidFill>
              </a:rPr>
              <a:t> (</a:t>
            </a:r>
            <a:r>
              <a:rPr lang="en-US" sz="3600" dirty="0" err="1">
                <a:solidFill>
                  <a:schemeClr val="tx1"/>
                </a:solidFill>
              </a:rPr>
              <a:t>генерализованные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эпидемии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Глобальный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мониторинг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СПИДа</a:t>
            </a:r>
            <a:r>
              <a:rPr lang="en-US" sz="3600" dirty="0">
                <a:solidFill>
                  <a:schemeClr val="tx1"/>
                </a:solidFill>
              </a:rPr>
              <a:t> (GAM)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Выдержка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43BE5-EA66-9056-DC35-301B7862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67" y="4499242"/>
            <a:ext cx="590550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22D56-1C33-22C0-6A70-9A5BAC9B4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997" y="3668242"/>
            <a:ext cx="828791" cy="619211"/>
          </a:xfrm>
          <a:prstGeom prst="rect">
            <a:avLst/>
          </a:prstGeom>
        </p:spPr>
      </p:pic>
      <p:pic>
        <p:nvPicPr>
          <p:cNvPr id="4" name="Picture 3" descr="A computer screen shot of a computer screen&#10;&#10;AI-generated content may be incorrect.">
            <a:extLst>
              <a:ext uri="{FF2B5EF4-FFF2-40B4-BE49-F238E27FC236}">
                <a16:creationId xmlns:a16="http://schemas.microsoft.com/office/drawing/2014/main" id="{AE8275A4-DDAA-23A2-CBCC-90E4B36FE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858" y="447357"/>
            <a:ext cx="705485" cy="802005"/>
          </a:xfrm>
          <a:prstGeom prst="rect">
            <a:avLst/>
          </a:prstGeom>
        </p:spPr>
      </p:pic>
      <p:pic>
        <p:nvPicPr>
          <p:cNvPr id="10" name="Picture 9" descr="A red letter on a yellow background&#10;&#10;AI-generated content may be incorrect.">
            <a:extLst>
              <a:ext uri="{FF2B5EF4-FFF2-40B4-BE49-F238E27FC236}">
                <a16:creationId xmlns:a16="http://schemas.microsoft.com/office/drawing/2014/main" id="{6C912DA9-75FB-5B2E-8D13-D33026E14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487" y="1249680"/>
            <a:ext cx="733425" cy="477520"/>
          </a:xfrm>
          <a:prstGeom prst="rect">
            <a:avLst/>
          </a:prstGeom>
        </p:spPr>
      </p:pic>
      <p:pic>
        <p:nvPicPr>
          <p:cNvPr id="11" name="Picture 10" descr="A white square with red and blue letters and numbers&#10;&#10;AI-generated content may be incorrect.">
            <a:extLst>
              <a:ext uri="{FF2B5EF4-FFF2-40B4-BE49-F238E27FC236}">
                <a16:creationId xmlns:a16="http://schemas.microsoft.com/office/drawing/2014/main" id="{B08DA909-33DE-42DB-9B74-EC0EDF375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690" y="1849120"/>
            <a:ext cx="835660" cy="690880"/>
          </a:xfrm>
          <a:prstGeom prst="rect">
            <a:avLst/>
          </a:prstGeom>
        </p:spPr>
      </p:pic>
      <p:pic>
        <p:nvPicPr>
          <p:cNvPr id="12" name="Picture 11" descr="A pencil and paper with check marks&#10;&#10;AI-generated content may be incorrect.">
            <a:extLst>
              <a:ext uri="{FF2B5EF4-FFF2-40B4-BE49-F238E27FC236}">
                <a16:creationId xmlns:a16="http://schemas.microsoft.com/office/drawing/2014/main" id="{B140FF69-3CB9-A131-2F35-96F56E4D6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378" y="2707322"/>
            <a:ext cx="756285" cy="701675"/>
          </a:xfrm>
          <a:prstGeom prst="rect">
            <a:avLst/>
          </a:prstGeom>
        </p:spPr>
      </p:pic>
      <p:pic>
        <p:nvPicPr>
          <p:cNvPr id="14" name="Picture 13" descr="A yellow circle with blue arrow pointing to a yellow circle&#10;&#10;AI-generated content may be incorrect.">
            <a:extLst>
              <a:ext uri="{FF2B5EF4-FFF2-40B4-BE49-F238E27FC236}">
                <a16:creationId xmlns:a16="http://schemas.microsoft.com/office/drawing/2014/main" id="{74652570-5466-20B8-DC22-651C74F2D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0373" y="5339080"/>
            <a:ext cx="86677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61B1-F0A2-CD57-F9BE-4140FF9A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Результаты</a:t>
            </a:r>
            <a:br>
              <a:rPr lang="en-US"/>
            </a:br>
            <a:br>
              <a:rPr lang="en-US"/>
            </a:br>
            <a:r>
              <a:rPr lang="en-US"/>
              <a:t>-Возрастная </a:t>
            </a:r>
            <a:r>
              <a:rPr lang="en-US" sz="2800"/>
              <a:t>группа</a:t>
            </a:r>
            <a:br>
              <a:rPr lang="en-US" sz="2800"/>
            </a:br>
            <a:r>
              <a:rPr lang="en-US" sz="2800"/>
              <a:t>-Индикатор</a:t>
            </a:r>
            <a:br>
              <a:rPr lang="en-US" sz="2800"/>
            </a:br>
            <a:r>
              <a:rPr lang="en-US" sz="2800"/>
              <a:t>-Пол</a:t>
            </a:r>
            <a:br>
              <a:rPr lang="en-US" sz="2800"/>
            </a:br>
            <a:r>
              <a:rPr lang="en-US" sz="2800"/>
              <a:t>-Временной период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1872-5ECA-5751-7CCA-D890FCBA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736" y="1458041"/>
            <a:ext cx="8690264" cy="462027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4A3D64-A840-9FEF-FE63-757F31FB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9"/>
            <a:ext cx="12192000" cy="1295799"/>
          </a:xfrm>
          <a:prstGeom prst="rect">
            <a:avLst/>
          </a:prstGeom>
        </p:spPr>
      </p:pic>
      <p:pic>
        <p:nvPicPr>
          <p:cNvPr id="4" name="Picture 3" descr="A graph with a red line&#10;&#10;AI-generated content may be incorrect.">
            <a:extLst>
              <a:ext uri="{FF2B5EF4-FFF2-40B4-BE49-F238E27FC236}">
                <a16:creationId xmlns:a16="http://schemas.microsoft.com/office/drawing/2014/main" id="{633D94EF-DDA7-C2C6-3555-81525D59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45" y="1459490"/>
            <a:ext cx="4329547" cy="2299567"/>
          </a:xfrm>
          <a:prstGeom prst="rect">
            <a:avLst/>
          </a:prstGeom>
        </p:spPr>
      </p:pic>
      <p:pic>
        <p:nvPicPr>
          <p:cNvPr id="5" name="Picture 4" descr="A screenshot of a table&#10;&#10;AI-generated content may be incorrect.">
            <a:extLst>
              <a:ext uri="{FF2B5EF4-FFF2-40B4-BE49-F238E27FC236}">
                <a16:creationId xmlns:a16="http://schemas.microsoft.com/office/drawing/2014/main" id="{220C6CC0-6146-9406-C585-8E8779290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569" y="1462520"/>
            <a:ext cx="3866862" cy="2305051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679753-93CA-B5C4-C507-52E3A885D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908" y="3772555"/>
            <a:ext cx="4341092" cy="2314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9AC7E-1772-2194-8728-312EE9C75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273" y="3767809"/>
            <a:ext cx="4341091" cy="23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3FE2E1-76DE-7CBF-4925-8789ABD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95222" y="5402897"/>
            <a:ext cx="4181475" cy="929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4BA0D-6625-843F-0F6A-9FA81167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Вкладки результатов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9413B-2C18-5E80-5EB8-D0380E50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4" y="777922"/>
            <a:ext cx="8184740" cy="4359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E971EB-D003-DF90-0FFD-93E147C0556B}"/>
              </a:ext>
            </a:extLst>
          </p:cNvPr>
          <p:cNvSpPr/>
          <p:nvPr/>
        </p:nvSpPr>
        <p:spPr>
          <a:xfrm>
            <a:off x="4258101" y="1746913"/>
            <a:ext cx="1392072" cy="259308"/>
          </a:xfrm>
          <a:prstGeom prst="rect">
            <a:avLst/>
          </a:prstGeom>
          <a:noFill/>
          <a:ln w="254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574E5-CD4F-B177-4098-2F923E27AFEC}"/>
              </a:ext>
            </a:extLst>
          </p:cNvPr>
          <p:cNvSpPr/>
          <p:nvPr/>
        </p:nvSpPr>
        <p:spPr>
          <a:xfrm>
            <a:off x="5756504" y="1746913"/>
            <a:ext cx="1696240" cy="259308"/>
          </a:xfrm>
          <a:prstGeom prst="rect">
            <a:avLst/>
          </a:prstGeom>
          <a:noFill/>
          <a:ln w="254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FDC31-9749-41BA-326C-31ABC1DEFFA1}"/>
              </a:ext>
            </a:extLst>
          </p:cNvPr>
          <p:cNvSpPr/>
          <p:nvPr/>
        </p:nvSpPr>
        <p:spPr>
          <a:xfrm>
            <a:off x="7485796" y="1746913"/>
            <a:ext cx="1392072" cy="259308"/>
          </a:xfrm>
          <a:prstGeom prst="rect">
            <a:avLst/>
          </a:prstGeom>
          <a:noFill/>
          <a:ln w="254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8AB3D0-A99D-18D8-6C55-769CA7558DED}"/>
              </a:ext>
            </a:extLst>
          </p:cNvPr>
          <p:cNvSpPr/>
          <p:nvPr/>
        </p:nvSpPr>
        <p:spPr>
          <a:xfrm>
            <a:off x="8850573" y="1746913"/>
            <a:ext cx="1392072" cy="259308"/>
          </a:xfrm>
          <a:prstGeom prst="rect">
            <a:avLst/>
          </a:prstGeom>
          <a:noFill/>
          <a:ln w="254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23BDA-5149-33FC-A07E-00A16B155EEB}"/>
              </a:ext>
            </a:extLst>
          </p:cNvPr>
          <p:cNvSpPr txBox="1"/>
          <p:nvPr/>
        </p:nvSpPr>
        <p:spPr>
          <a:xfrm>
            <a:off x="3455734" y="5150187"/>
            <a:ext cx="3997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можете</a:t>
            </a:r>
            <a:r>
              <a:rPr lang="en-US" dirty="0"/>
              <a:t> </a:t>
            </a:r>
            <a:r>
              <a:rPr lang="en-US" dirty="0" err="1"/>
              <a:t>отобразить</a:t>
            </a:r>
            <a:r>
              <a:rPr lang="en-US" dirty="0"/>
              <a:t> </a:t>
            </a:r>
            <a:r>
              <a:rPr lang="en-US" dirty="0" err="1"/>
              <a:t>новый</a:t>
            </a:r>
            <a:r>
              <a:rPr lang="en-US" dirty="0"/>
              <a:t> </a:t>
            </a:r>
            <a:r>
              <a:rPr lang="en-US" dirty="0" err="1"/>
              <a:t>результат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закрывая</a:t>
            </a:r>
            <a:r>
              <a:rPr lang="en-US" dirty="0"/>
              <a:t> </a:t>
            </a:r>
            <a:r>
              <a:rPr lang="en-US" dirty="0" err="1"/>
              <a:t>окно</a:t>
            </a:r>
            <a:r>
              <a:rPr lang="en-US" dirty="0"/>
              <a:t> </a:t>
            </a:r>
            <a:r>
              <a:rPr lang="en-US" dirty="0" err="1"/>
              <a:t>текущего</a:t>
            </a:r>
            <a:r>
              <a:rPr lang="en-US" dirty="0"/>
              <a:t> </a:t>
            </a:r>
            <a:r>
              <a:rPr lang="en-US" dirty="0" err="1"/>
              <a:t>результата</a:t>
            </a:r>
            <a:r>
              <a:rPr lang="en-US" dirty="0"/>
              <a:t>. </a:t>
            </a:r>
            <a:r>
              <a:rPr lang="en-US" dirty="0" err="1"/>
              <a:t>Доступ</a:t>
            </a:r>
            <a:r>
              <a:rPr lang="en-US" dirty="0"/>
              <a:t> к </a:t>
            </a:r>
            <a:r>
              <a:rPr lang="en-US" dirty="0" err="1"/>
              <a:t>другим</a:t>
            </a:r>
            <a:r>
              <a:rPr lang="en-US" dirty="0"/>
              <a:t> </a:t>
            </a:r>
            <a:r>
              <a:rPr lang="en-US" dirty="0" err="1"/>
              <a:t>результатам</a:t>
            </a:r>
            <a:r>
              <a:rPr lang="en-US" dirty="0"/>
              <a:t> с </a:t>
            </a:r>
            <a:r>
              <a:rPr lang="en-US" dirty="0" err="1"/>
              <a:t>помощью</a:t>
            </a:r>
            <a:r>
              <a:rPr lang="en-US" dirty="0"/>
              <a:t> </a:t>
            </a:r>
            <a:r>
              <a:rPr lang="en-US" dirty="0" err="1"/>
              <a:t>вкладок</a:t>
            </a:r>
            <a:r>
              <a:rPr lang="en-US" dirty="0"/>
              <a:t>.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закрыть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вкладки</a:t>
            </a:r>
            <a:r>
              <a:rPr lang="en-US" dirty="0"/>
              <a:t>, </a:t>
            </a:r>
            <a:r>
              <a:rPr lang="en-US" dirty="0" err="1"/>
              <a:t>выберите</a:t>
            </a:r>
            <a:r>
              <a:rPr lang="en-US" dirty="0"/>
              <a:t> </a:t>
            </a:r>
            <a:r>
              <a:rPr lang="en-US" dirty="0" err="1"/>
              <a:t>Главная</a:t>
            </a:r>
            <a:r>
              <a:rPr lang="en-US" dirty="0"/>
              <a:t> &gt; </a:t>
            </a:r>
            <a:r>
              <a:rPr lang="en-US" dirty="0" err="1"/>
              <a:t>Закрыть</a:t>
            </a:r>
            <a:r>
              <a:rPr lang="en-US" dirty="0"/>
              <a:t> </a:t>
            </a:r>
            <a:r>
              <a:rPr lang="en-US" dirty="0" err="1"/>
              <a:t>все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5D94D3-8A4D-F8FC-D051-A69049CA965E}"/>
              </a:ext>
            </a:extLst>
          </p:cNvPr>
          <p:cNvSpPr/>
          <p:nvPr/>
        </p:nvSpPr>
        <p:spPr>
          <a:xfrm>
            <a:off x="10237489" y="5925308"/>
            <a:ext cx="806851" cy="404444"/>
          </a:xfrm>
          <a:prstGeom prst="rect">
            <a:avLst/>
          </a:prstGeom>
          <a:noFill/>
          <a:ln w="254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46F97-1B35-CEBF-CDCC-D6C836638A1B}"/>
              </a:ext>
            </a:extLst>
          </p:cNvPr>
          <p:cNvSpPr txBox="1"/>
          <p:nvPr/>
        </p:nvSpPr>
        <p:spPr>
          <a:xfrm>
            <a:off x="0" y="34033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Модули &gt; AIM &gt; Результаты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4395B5-737E-E934-435C-756107108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60" y="734454"/>
            <a:ext cx="8371840" cy="10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EA38-AD9F-FAA9-3B0A-E2EE46AB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Сводные таблицы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245E8-22DC-B3F6-338F-D5D84ADF1266}"/>
              </a:ext>
            </a:extLst>
          </p:cNvPr>
          <p:cNvSpPr txBox="1"/>
          <p:nvPr/>
        </p:nvSpPr>
        <p:spPr>
          <a:xfrm>
            <a:off x="3521120" y="5868537"/>
            <a:ext cx="836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Все категории результатов имеют сводные таблицы, включающие все показатели в категории. Как и во всех таблицах Spectrum, Вы можете 1) щелкнуть правой кнопкой мыши, 2) Скопировать все, 3) Вставить в Excel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EDEE7-5DB5-A0A3-0502-AA0AC774BB60}"/>
              </a:ext>
            </a:extLst>
          </p:cNvPr>
          <p:cNvSpPr txBox="1"/>
          <p:nvPr/>
        </p:nvSpPr>
        <p:spPr>
          <a:xfrm>
            <a:off x="0" y="238738"/>
            <a:ext cx="924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Модули &gt; AIM &gt; Результаты &gt; Общая численность населения, сводка по ВИЧ/СПИДу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1F93D5-E464-03F9-226D-3E8520A5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520" y="717240"/>
            <a:ext cx="8351520" cy="50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9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8C12FB-0734-63B1-7664-615C6D05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90" y="36"/>
            <a:ext cx="8739910" cy="5957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3A79A-3A7E-D0DC-DAAA-1187B31E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7796"/>
            <a:ext cx="3456878" cy="2500309"/>
          </a:xfrm>
        </p:spPr>
        <p:txBody>
          <a:bodyPr>
            <a:normAutofit/>
          </a:bodyPr>
          <a:lstStyle/>
          <a:p>
            <a:r>
              <a:rPr lang="en-US"/>
              <a:t>Копирование чисел из Excel в Spectrum и наоборот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819E-C639-53AF-A3C7-5B373774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56" y="1616927"/>
            <a:ext cx="5278244" cy="5241073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u="sng">
                <a:solidFill>
                  <a:schemeClr val="tx1"/>
                </a:solidFill>
              </a:rPr>
              <a:t>Из Excel в Spectrum: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Установите </a:t>
            </a:r>
            <a:r>
              <a:rPr lang="en-US" b="1">
                <a:solidFill>
                  <a:schemeClr val="tx1"/>
                </a:solidFill>
              </a:rPr>
              <a:t>формат ячеек в Excel как "Общий</a:t>
            </a:r>
            <a:r>
              <a:rPr lang="en-US">
                <a:solidFill>
                  <a:schemeClr val="tx1"/>
                </a:solidFill>
              </a:rPr>
              <a:t>" - любой другой формат (числовой, валютный, бухгалтерский...) не будет сохранен в Spectrum.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>
                <a:solidFill>
                  <a:schemeClr val="tx1"/>
                </a:solidFill>
              </a:rPr>
              <a:t>От спектра к Excel:</a:t>
            </a:r>
          </a:p>
          <a:p>
            <a:r>
              <a:rPr lang="en-US">
                <a:solidFill>
                  <a:schemeClr val="tx1"/>
                </a:solidFill>
              </a:rPr>
              <a:t>Выберите ячейки для копирования. </a:t>
            </a:r>
          </a:p>
          <a:p>
            <a:r>
              <a:rPr lang="en-US">
                <a:solidFill>
                  <a:schemeClr val="tx1"/>
                </a:solidFill>
              </a:rPr>
              <a:t>Скопируйте всю таблицу, щелкнув правой кнопкой мыши на таблице и выбрав '</a:t>
            </a:r>
            <a:r>
              <a:rPr lang="en-US" b="1" i="1">
                <a:solidFill>
                  <a:schemeClr val="tx1"/>
                </a:solidFill>
              </a:rPr>
              <a:t>Copy All</a:t>
            </a:r>
            <a:r>
              <a:rPr lang="en-US">
                <a:solidFill>
                  <a:schemeClr val="tx1"/>
                </a:solidFill>
              </a:rPr>
              <a:t>'.</a:t>
            </a:r>
          </a:p>
          <a:p>
            <a:r>
              <a:rPr lang="en-US">
                <a:solidFill>
                  <a:schemeClr val="tx1"/>
                </a:solidFill>
              </a:rPr>
              <a:t>Вы можете увеличить десятичные числа, показанные в Spectrum и скопированные в Excel, щелкнув правой кнопкой мыши в ячейке (ячейках) и "Увеличение десятичных чисел".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 xmlns:a16="http://schemas.microsoft.com/office/drawing/2014/main">
      <p:transition advTm="825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825242-4F1F-9D65-E6BC-BE7BF176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21225"/>
            <a:ext cx="8255000" cy="6827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C6417-2A51-EAAC-6ECD-BA648EFB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491209"/>
          </a:xfrm>
        </p:spPr>
        <p:txBody>
          <a:bodyPr/>
          <a:lstStyle/>
          <a:p>
            <a:r>
              <a:rPr lang="en-US"/>
              <a:t>Анализ неопределенности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0A4535-D08A-0686-FEDC-CD62DD47BA82}"/>
              </a:ext>
            </a:extLst>
          </p:cNvPr>
          <p:cNvSpPr/>
          <p:nvPr/>
        </p:nvSpPr>
        <p:spPr>
          <a:xfrm>
            <a:off x="4565073" y="655781"/>
            <a:ext cx="660399" cy="710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4C9A63-C5AB-E712-1586-27F6D045B74F}"/>
              </a:ext>
            </a:extLst>
          </p:cNvPr>
          <p:cNvSpPr/>
          <p:nvPr/>
        </p:nvSpPr>
        <p:spPr>
          <a:xfrm>
            <a:off x="6276109" y="2222501"/>
            <a:ext cx="849745" cy="952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E6902-F44A-100D-402E-E83C7AE0042D}"/>
              </a:ext>
            </a:extLst>
          </p:cNvPr>
          <p:cNvSpPr/>
          <p:nvPr/>
        </p:nvSpPr>
        <p:spPr>
          <a:xfrm>
            <a:off x="9199419" y="5043054"/>
            <a:ext cx="2490354" cy="58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0B1AD0-A231-A2FC-92CD-FA52938003FE}"/>
              </a:ext>
            </a:extLst>
          </p:cNvPr>
          <p:cNvSpPr/>
          <p:nvPr/>
        </p:nvSpPr>
        <p:spPr>
          <a:xfrm>
            <a:off x="7449128" y="5519882"/>
            <a:ext cx="202976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602949-A775-21F1-FEA5-455ABD382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1" y="3022023"/>
            <a:ext cx="3040440" cy="18551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F362422-8530-EF53-20EF-85ECC8C815E5}"/>
              </a:ext>
            </a:extLst>
          </p:cNvPr>
          <p:cNvSpPr/>
          <p:nvPr/>
        </p:nvSpPr>
        <p:spPr>
          <a:xfrm>
            <a:off x="8855362" y="6202791"/>
            <a:ext cx="99752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3D5AD6-E256-0B10-D0DD-FE70AD19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60" y="748227"/>
            <a:ext cx="8696960" cy="5503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1ADD2-117A-D2B4-D5A4-A56AF5EB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Строка состояния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43E2A0-6377-0E22-A27B-9256155CD5D2}"/>
              </a:ext>
            </a:extLst>
          </p:cNvPr>
          <p:cNvSpPr/>
          <p:nvPr/>
        </p:nvSpPr>
        <p:spPr>
          <a:xfrm>
            <a:off x="10851638" y="5554790"/>
            <a:ext cx="1337481" cy="996231"/>
          </a:xfrm>
          <a:prstGeom prst="ellipse">
            <a:avLst/>
          </a:prstGeom>
          <a:noFill/>
          <a:ln w="508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6C86B-4EC9-0C89-CE2C-27769BD46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18" y="2850228"/>
            <a:ext cx="4613369" cy="7684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F74A4E-CF85-07C4-CA04-122F2BFEA43A}"/>
              </a:ext>
            </a:extLst>
          </p:cNvPr>
          <p:cNvCxnSpPr>
            <a:cxnSpLocks/>
          </p:cNvCxnSpPr>
          <p:nvPr/>
        </p:nvCxnSpPr>
        <p:spPr>
          <a:xfrm flipH="1" flipV="1">
            <a:off x="8198427" y="3501967"/>
            <a:ext cx="2874911" cy="2205223"/>
          </a:xfrm>
          <a:prstGeom prst="straightConnector1">
            <a:avLst/>
          </a:prstGeom>
          <a:ln w="50800">
            <a:solidFill>
              <a:srgbClr val="E313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8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D7C5B8-B883-63F1-DE64-D87FCCDE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01" y="150090"/>
            <a:ext cx="4410286" cy="6707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FD5E8-B46A-FE12-5DC3-D8E8A55F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Контрольный список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6628-C12F-2AC9-2DFA-9B8B0408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5BF62-F0C9-670C-802D-7657B44C5720}"/>
              </a:ext>
            </a:extLst>
          </p:cNvPr>
          <p:cNvSpPr txBox="1"/>
          <p:nvPr/>
        </p:nvSpPr>
        <p:spPr>
          <a:xfrm>
            <a:off x="0" y="155611"/>
            <a:ext cx="5629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AIM &gt; Проверка &gt; Проверьте полноту файла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A731268-B72E-6BE3-05F0-0E4EEBA747D5}"/>
              </a:ext>
            </a:extLst>
          </p:cNvPr>
          <p:cNvSpPr/>
          <p:nvPr/>
        </p:nvSpPr>
        <p:spPr>
          <a:xfrm>
            <a:off x="8162925" y="340338"/>
            <a:ext cx="209550" cy="223141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AA044-0CB2-8F97-7847-EF9E1C694393}"/>
              </a:ext>
            </a:extLst>
          </p:cNvPr>
          <p:cNvSpPr txBox="1"/>
          <p:nvPr/>
        </p:nvSpPr>
        <p:spPr>
          <a:xfrm>
            <a:off x="8617527" y="1081806"/>
            <a:ext cx="258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Данные программы введены на 2024 год?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9DB559E-D592-F0F2-F604-1BB629F90237}"/>
              </a:ext>
            </a:extLst>
          </p:cNvPr>
          <p:cNvSpPr/>
          <p:nvPr/>
        </p:nvSpPr>
        <p:spPr>
          <a:xfrm>
            <a:off x="8180676" y="2571749"/>
            <a:ext cx="191799" cy="2807874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9DE93-49A7-3EA1-A445-6102A187AB5C}"/>
              </a:ext>
            </a:extLst>
          </p:cNvPr>
          <p:cNvSpPr txBox="1"/>
          <p:nvPr/>
        </p:nvSpPr>
        <p:spPr>
          <a:xfrm>
            <a:off x="8617526" y="3672911"/>
            <a:ext cx="28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Используются ли шаблоны по умолчанию?</a:t>
            </a:r>
          </a:p>
          <a:p>
            <a:r>
              <a:rPr lang="en-US" b="1">
                <a:solidFill>
                  <a:srgbClr val="FF0000"/>
                </a:solidFill>
              </a:rPr>
              <a:t>Красным шрифтом выделено пользовательское значение.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94903EF-E150-91E8-C3A2-CD787A031D61}"/>
              </a:ext>
            </a:extLst>
          </p:cNvPr>
          <p:cNvSpPr/>
          <p:nvPr/>
        </p:nvSpPr>
        <p:spPr>
          <a:xfrm>
            <a:off x="8180676" y="5473797"/>
            <a:ext cx="191799" cy="36933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DBD4F6-442A-7327-4E8C-5D4CE3FCDD3E}"/>
              </a:ext>
            </a:extLst>
          </p:cNvPr>
          <p:cNvSpPr txBox="1"/>
          <p:nvPr/>
        </p:nvSpPr>
        <p:spPr>
          <a:xfrm>
            <a:off x="8684423" y="5379623"/>
            <a:ext cx="2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Shiny90 и UA действительны?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0FDFA4D-F864-9776-F1D9-8824D83D122E}"/>
              </a:ext>
            </a:extLst>
          </p:cNvPr>
          <p:cNvSpPr/>
          <p:nvPr/>
        </p:nvSpPr>
        <p:spPr>
          <a:xfrm>
            <a:off x="8180676" y="5888514"/>
            <a:ext cx="191799" cy="629147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85103-8210-0D79-FCE9-13C6EC664C0C}"/>
              </a:ext>
            </a:extLst>
          </p:cNvPr>
          <p:cNvSpPr txBox="1"/>
          <p:nvPr/>
        </p:nvSpPr>
        <p:spPr>
          <a:xfrm>
            <a:off x="8684424" y="6018421"/>
            <a:ext cx="258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Охват &lt; 100%?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0C213-C3B6-D095-481F-A7FFF74EB449}"/>
              </a:ext>
            </a:extLst>
          </p:cNvPr>
          <p:cNvSpPr/>
          <p:nvPr/>
        </p:nvSpPr>
        <p:spPr>
          <a:xfrm>
            <a:off x="3818122" y="3419763"/>
            <a:ext cx="4050606" cy="241275"/>
          </a:xfrm>
          <a:prstGeom prst="rect">
            <a:avLst/>
          </a:prstGeom>
          <a:noFill/>
          <a:ln w="28575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B2C5DAA-2460-25F9-1A0F-AA1DE3A0CE14}"/>
              </a:ext>
            </a:extLst>
          </p:cNvPr>
          <p:cNvSpPr/>
          <p:nvPr/>
        </p:nvSpPr>
        <p:spPr>
          <a:xfrm>
            <a:off x="8471025" y="5566160"/>
            <a:ext cx="289192" cy="7711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A5861-272C-484B-BB87-A4BDBF85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16" y="5715866"/>
            <a:ext cx="6113895" cy="402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6BB9E6-FCC7-E02B-01C6-EE8CE78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Кнопки сюжета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59C6B-A657-257F-8782-B3C1E774EF2E}"/>
              </a:ext>
            </a:extLst>
          </p:cNvPr>
          <p:cNvSpPr/>
          <p:nvPr/>
        </p:nvSpPr>
        <p:spPr>
          <a:xfrm>
            <a:off x="8002827" y="5725020"/>
            <a:ext cx="1678674" cy="402825"/>
          </a:xfrm>
          <a:prstGeom prst="rect">
            <a:avLst/>
          </a:prstGeom>
          <a:noFill/>
          <a:ln w="508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4C8E2-42C1-4426-6D7D-1338106D2C2A}"/>
              </a:ext>
            </a:extLst>
          </p:cNvPr>
          <p:cNvSpPr txBox="1"/>
          <p:nvPr/>
        </p:nvSpPr>
        <p:spPr>
          <a:xfrm>
            <a:off x="0" y="34033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Модули &gt; AIM &gt; Статистика программ &gt; ППМР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C0B6F-9B1F-BF88-45C4-24A79D815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590" y="1119909"/>
            <a:ext cx="6719454" cy="44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537"/>
      </p:ext>
    </p:extLst>
  </p:cSld>
  <p:clrMapOvr>
    <a:masterClrMapping/>
  </p:clrMapOvr>
</p:sld>
</file>

<file path=ppt/theme/theme1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A8559-7D49-42A1-85C3-E52327DC3D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2E2854-71CC-4537-8613-188FE810716F}">
  <ds:schemaRefs>
    <ds:schemaRef ds:uri="288ef829-98c5-46d1-83dc-c2ef7c814da2"/>
    <ds:schemaRef ds:uri="2ddeef39-65d3-4660-94f2-f063f949c57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61FAC6-4183-47EC-A33F-4EB58E4F910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1_Frame</vt:lpstr>
      <vt:lpstr>Frame</vt:lpstr>
      <vt:lpstr>Результаты, неопределенность, функция контрольного списка, валидация и другие инструменты Spectrum</vt:lpstr>
      <vt:lpstr>Результаты  -Возрастная группа -Индикатор -Пол -Временной период</vt:lpstr>
      <vt:lpstr>Вкладки результатов</vt:lpstr>
      <vt:lpstr>Сводные таблицы</vt:lpstr>
      <vt:lpstr>Копирование чисел из Excel в Spectrum и наоборот</vt:lpstr>
      <vt:lpstr>Анализ неопределенности</vt:lpstr>
      <vt:lpstr>Строка состояния</vt:lpstr>
      <vt:lpstr>Контрольный список</vt:lpstr>
      <vt:lpstr>Кнопки сюжета</vt:lpstr>
      <vt:lpstr>Только чтение</vt:lpstr>
      <vt:lpstr>Исходная документация</vt:lpstr>
      <vt:lpstr>Источники прогноза</vt:lpstr>
      <vt:lpstr>Документирование изменений</vt:lpstr>
      <vt:lpstr>Другие инструменты * Варианты субнациональных оценок. FastTrackCities-Modelling-Guidance_En_Nov2023.pdf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docId:6020B20D69EC20C8D799EB5BB557FE9F</cp:keywords>
  <cp:lastModifiedBy>RWODZI, Desire Tarwireyi</cp:lastModifiedBy>
  <cp:revision>127</cp:revision>
  <dcterms:created xsi:type="dcterms:W3CDTF">2017-12-22T14:29:51Z</dcterms:created>
  <dcterms:modified xsi:type="dcterms:W3CDTF">2025-02-19T08:42:34Z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0x0101006893E641F549574BB805BD9C73365D4F</vt:lpwstr>
  </property>
</Properties>
</file>