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3"/>
    <p:sldMasterId id="2147483793" r:id="rId4"/>
    <p:sldMasterId id="2147483826" r:id="rId5"/>
    <p:sldMasterId id="2147483828" r:id="rId6"/>
  </p:sldMasterIdLst>
  <p:notesMasterIdLst>
    <p:notesMasterId r:id="rId14"/>
  </p:notesMasterIdLst>
  <p:sldIdLst>
    <p:sldId id="489" r:id="rId7"/>
    <p:sldId id="505" r:id="rId8"/>
    <p:sldId id="506" r:id="rId9"/>
    <p:sldId id="504" r:id="rId10"/>
    <p:sldId id="508" r:id="rId11"/>
    <p:sldId id="509" r:id="rId12"/>
    <p:sldId id="510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4075">
          <p15:clr>
            <a:srgbClr val="A4A3A4"/>
          </p15:clr>
        </p15:guide>
        <p15:guide id="4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3CDF6"/>
    <a:srgbClr val="70C8BE"/>
    <a:srgbClr val="89C443"/>
    <a:srgbClr val="02AEF0"/>
    <a:srgbClr val="0092D2"/>
    <a:srgbClr val="0092CF"/>
    <a:srgbClr val="E27222"/>
    <a:srgbClr val="6FB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CCB0C-F501-B5A8-15F3-6C8BBC02A242}" v="6" dt="2023-02-13T15:59:10.518"/>
    <p1510:client id="{4B7CBD78-F138-B156-BA5E-565D7B51A805}" v="6" dt="2023-01-16T21:49:34.546"/>
    <p1510:client id="{B872B285-921E-89F6-A4B9-D038EEA3B1EA}" v="2" dt="2023-01-25T19:30:56.161"/>
    <p1510:client id="{C685AAB7-FE9B-0C00-AAB2-D17A0C576DCB}" v="15" dt="2023-01-17T14:41:46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114" y="156"/>
      </p:cViewPr>
      <p:guideLst>
        <p:guide orient="horz" pos="2161"/>
        <p:guide orient="horz" pos="4075"/>
        <p:guide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3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SCURA, Luisa" userId="S::frescural@unaids.org::e95ea8f8-6362-4a5d-b45d-96fe641185ff" providerId="AD" clId="Web-{399CCB0C-F501-B5A8-15F3-6C8BBC02A242}"/>
    <pc:docChg chg="modSld">
      <pc:chgData name="FRESCURA, Luisa" userId="S::frescural@unaids.org::e95ea8f8-6362-4a5d-b45d-96fe641185ff" providerId="AD" clId="Web-{399CCB0C-F501-B5A8-15F3-6C8BBC02A242}" dt="2023-02-13T15:59:10.518" v="5" actId="20577"/>
      <pc:docMkLst>
        <pc:docMk/>
      </pc:docMkLst>
      <pc:sldChg chg="modSp">
        <pc:chgData name="FRESCURA, Luisa" userId="S::frescural@unaids.org::e95ea8f8-6362-4a5d-b45d-96fe641185ff" providerId="AD" clId="Web-{399CCB0C-F501-B5A8-15F3-6C8BBC02A242}" dt="2023-02-13T15:59:10.518" v="5" actId="20577"/>
        <pc:sldMkLst>
          <pc:docMk/>
          <pc:sldMk cId="3767042115" sldId="489"/>
        </pc:sldMkLst>
        <pc:spChg chg="mod">
          <ac:chgData name="FRESCURA, Luisa" userId="S::frescural@unaids.org::e95ea8f8-6362-4a5d-b45d-96fe641185ff" providerId="AD" clId="Web-{399CCB0C-F501-B5A8-15F3-6C8BBC02A242}" dt="2023-02-13T15:59:10.518" v="5" actId="20577"/>
          <ac:spMkLst>
            <pc:docMk/>
            <pc:sldMk cId="3767042115" sldId="489"/>
            <ac:spMk id="6149" creationId="{5AC8760F-9D28-D4E0-49DA-53AA1EECE2B2}"/>
          </ac:spMkLst>
        </pc:spChg>
        <pc:spChg chg="mod">
          <ac:chgData name="FRESCURA, Luisa" userId="S::frescural@unaids.org::e95ea8f8-6362-4a5d-b45d-96fe641185ff" providerId="AD" clId="Web-{399CCB0C-F501-B5A8-15F3-6C8BBC02A242}" dt="2023-02-13T15:58:54.986" v="2" actId="1076"/>
          <ac:spMkLst>
            <pc:docMk/>
            <pc:sldMk cId="3767042115" sldId="489"/>
            <ac:spMk id="6150" creationId="{8738A2A9-4E6E-4F02-60ED-35B7DE648922}"/>
          </ac:spMkLst>
        </pc:spChg>
      </pc:sldChg>
    </pc:docChg>
  </pc:docChgLst>
  <pc:docChgLst>
    <pc:chgData name="Guest User" userId="S::urn:spo:anon#8678be543a0b6345283295ecefe717d8f87018cd38d088af8dbeb7a2b197ebc7::" providerId="AD" clId="Web-{B872B285-921E-89F6-A4B9-D038EEA3B1EA}"/>
    <pc:docChg chg="modSld">
      <pc:chgData name="Guest User" userId="S::urn:spo:anon#8678be543a0b6345283295ecefe717d8f87018cd38d088af8dbeb7a2b197ebc7::" providerId="AD" clId="Web-{B872B285-921E-89F6-A4B9-D038EEA3B1EA}" dt="2023-01-25T19:30:56.161" v="1" actId="1076"/>
      <pc:docMkLst>
        <pc:docMk/>
      </pc:docMkLst>
      <pc:sldChg chg="modSp">
        <pc:chgData name="Guest User" userId="S::urn:spo:anon#8678be543a0b6345283295ecefe717d8f87018cd38d088af8dbeb7a2b197ebc7::" providerId="AD" clId="Web-{B872B285-921E-89F6-A4B9-D038EEA3B1EA}" dt="2023-01-25T19:30:56.161" v="1" actId="1076"/>
        <pc:sldMkLst>
          <pc:docMk/>
          <pc:sldMk cId="2173077644" sldId="505"/>
        </pc:sldMkLst>
        <pc:picChg chg="mod">
          <ac:chgData name="Guest User" userId="S::urn:spo:anon#8678be543a0b6345283295ecefe717d8f87018cd38d088af8dbeb7a2b197ebc7::" providerId="AD" clId="Web-{B872B285-921E-89F6-A4B9-D038EEA3B1EA}" dt="2023-01-25T19:30:56.161" v="1" actId="1076"/>
          <ac:picMkLst>
            <pc:docMk/>
            <pc:sldMk cId="2173077644" sldId="505"/>
            <ac:picMk id="5" creationId="{D2400010-9EB8-A51F-7429-29388E3490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8DD2-8BE9-4FCE-AD42-58EE198D6C8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0617-EDB4-4A2C-8E78-C191A3D3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4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4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42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35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9CAB4530-0583-3C95-7835-375BB7EF6E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70AB521B-D51D-4F1C-E9AC-C174DFCBE3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CH" dirty="0"/>
              <a:t>                              </a:t>
            </a:r>
            <a:endParaRPr lang="en-US" dirty="0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C51B9EA5-671C-7ADE-C924-6406AD767D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CD4D7-2F03-42C8-C8EC-C76717F17F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1A8ED45-CF1F-4761-1257-908B2280C255}"/>
              </a:ext>
            </a:extLst>
          </p:cNvPr>
          <p:cNvSpPr txBox="1">
            <a:spLocks/>
          </p:cNvSpPr>
          <p:nvPr/>
        </p:nvSpPr>
        <p:spPr bwMode="auto">
          <a:xfrm>
            <a:off x="565149" y="1628775"/>
            <a:ext cx="838290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600" b="1" dirty="0">
                <a:solidFill>
                  <a:schemeClr val="bg1"/>
                </a:solidFill>
                <a:cs typeface="Arial" panose="020B0604020202020204" pitchFamily="34" charset="0"/>
              </a:rPr>
              <a:t>Viewing Results in Spectrum</a:t>
            </a:r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5AC8760F-9D28-D4E0-49DA-53AA1EECE2B2}"/>
              </a:ext>
            </a:extLst>
          </p:cNvPr>
          <p:cNvSpPr txBox="1">
            <a:spLocks/>
          </p:cNvSpPr>
          <p:nvPr/>
        </p:nvSpPr>
        <p:spPr bwMode="auto">
          <a:xfrm>
            <a:off x="571500" y="4468732"/>
            <a:ext cx="30162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4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Yoko Shimada</a:t>
            </a:r>
            <a:endParaRPr lang="en-US" sz="1400" b="1" dirty="0">
              <a:solidFill>
                <a:schemeClr val="bg1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150" name="Text Placeholder 6">
            <a:extLst>
              <a:ext uri="{FF2B5EF4-FFF2-40B4-BE49-F238E27FC236}">
                <a16:creationId xmlns:a16="http://schemas.microsoft.com/office/drawing/2014/main" id="{8738A2A9-4E6E-4F02-60ED-35B7DE648922}"/>
              </a:ext>
            </a:extLst>
          </p:cNvPr>
          <p:cNvSpPr txBox="1">
            <a:spLocks/>
          </p:cNvSpPr>
          <p:nvPr/>
        </p:nvSpPr>
        <p:spPr bwMode="auto">
          <a:xfrm>
            <a:off x="565150" y="5717989"/>
            <a:ext cx="4404014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ts val="20"/>
              </a:spcBef>
            </a:pP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UNAIDS workshop on HIV Estimates and Identifying Inequalities</a:t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in the Middle-East and North Africa region </a:t>
            </a:r>
          </a:p>
          <a:p>
            <a:pPr>
              <a:lnSpc>
                <a:spcPct val="120000"/>
              </a:lnSpc>
              <a:spcBef>
                <a:spcPts val="20"/>
              </a:spcBef>
            </a:pP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Cairo, 19-23 February 2023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4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6405F-DA60-9F33-7F1D-5FD4DC6D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70DBE-1833-F3B5-F276-F0FF4B9EB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43200"/>
            <a:ext cx="5394960" cy="34305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Indicators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Number of people living with HIV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New HIV infections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HIV-related deaths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ART coverage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PMTCT coverage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MTCT rate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400010-9EB8-A51F-7429-29388E3490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76224"/>
          <a:stretch/>
        </p:blipFill>
        <p:spPr>
          <a:xfrm>
            <a:off x="887741" y="1315839"/>
            <a:ext cx="9139047" cy="1344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83B3AC-36CF-C951-F80E-3863AD04113B}"/>
              </a:ext>
            </a:extLst>
          </p:cNvPr>
          <p:cNvSpPr txBox="1">
            <a:spLocks/>
          </p:cNvSpPr>
          <p:nvPr/>
        </p:nvSpPr>
        <p:spPr bwMode="auto">
          <a:xfrm>
            <a:off x="6190488" y="2743200"/>
            <a:ext cx="5394960" cy="343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None/>
            </a:pPr>
            <a:r>
              <a:rPr lang="en-US" sz="2000" b="1" dirty="0"/>
              <a:t>Population configuration</a:t>
            </a:r>
          </a:p>
          <a:p>
            <a:pPr defTabSz="914400">
              <a:spcBef>
                <a:spcPts val="0"/>
              </a:spcBef>
            </a:pPr>
            <a:r>
              <a:rPr lang="en-US" sz="2000" dirty="0"/>
              <a:t>All ages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Adults 15-49, 15+, 50+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Children 0-14, &lt;1, &lt;2, 1-4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Adolescents 10-19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Young people 15-24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Custom age groups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HIV+ pregnant women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People on ART</a:t>
            </a:r>
          </a:p>
          <a:p>
            <a:pPr defTabSz="914400"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307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BA225-145B-F18D-865E-B515E9BA8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D81A9D-E42E-01AD-C3BE-109ABD9AF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91" y="1768548"/>
            <a:ext cx="4389120" cy="117348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D5796A-EE71-7AFB-017E-7401A009A89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11944" y="2551361"/>
            <a:ext cx="4892040" cy="39471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2C079D-1089-996A-006E-93D69C93E30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49260" y="2445322"/>
            <a:ext cx="4570848" cy="2555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Arrow: Bent 9">
            <a:extLst>
              <a:ext uri="{FF2B5EF4-FFF2-40B4-BE49-F238E27FC236}">
                <a16:creationId xmlns:a16="http://schemas.microsoft.com/office/drawing/2014/main" id="{846CE590-4250-7879-5CA9-335C8187FAD9}"/>
              </a:ext>
            </a:extLst>
          </p:cNvPr>
          <p:cNvSpPr/>
          <p:nvPr/>
        </p:nvSpPr>
        <p:spPr>
          <a:xfrm rot="10800000" flipH="1">
            <a:off x="941962" y="2951455"/>
            <a:ext cx="1069982" cy="61700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400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82A056A-BED5-EA94-9130-EB0EE2F1E9B8}"/>
              </a:ext>
            </a:extLst>
          </p:cNvPr>
          <p:cNvSpPr/>
          <p:nvPr/>
        </p:nvSpPr>
        <p:spPr>
          <a:xfrm>
            <a:off x="6567341" y="3651451"/>
            <a:ext cx="556181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8894-0CF7-FB11-B3E2-8D7470E8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examples</a:t>
            </a:r>
            <a:br>
              <a:rPr lang="en-US" dirty="0"/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Dashboard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CCA980-07B0-818A-DBB4-C85A9904E9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6" t="27833" r="173" b="5383"/>
          <a:stretch/>
        </p:blipFill>
        <p:spPr>
          <a:xfrm>
            <a:off x="2863635" y="1809474"/>
            <a:ext cx="8763002" cy="363859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646B48-E02C-A6C9-3F5B-277A46315C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479" t="20466" b="21175"/>
          <a:stretch/>
        </p:blipFill>
        <p:spPr>
          <a:xfrm>
            <a:off x="609600" y="2038983"/>
            <a:ext cx="1807638" cy="317957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950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C9EB-B4CF-EDF3-5F31-35AA1DCE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Results tabs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6E086C-750A-72A9-44E6-7E5AA9B55A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23" b="8319"/>
          <a:stretch/>
        </p:blipFill>
        <p:spPr>
          <a:xfrm>
            <a:off x="3650255" y="640080"/>
            <a:ext cx="8257143" cy="447171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1563D2C-1703-02E0-6398-20F840519C0C}"/>
              </a:ext>
            </a:extLst>
          </p:cNvPr>
          <p:cNvSpPr/>
          <p:nvPr/>
        </p:nvSpPr>
        <p:spPr>
          <a:xfrm>
            <a:off x="4509959" y="1619368"/>
            <a:ext cx="1272894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EBF9E2-C5CE-4672-43A2-E676FCFDD2FC}"/>
              </a:ext>
            </a:extLst>
          </p:cNvPr>
          <p:cNvSpPr/>
          <p:nvPr/>
        </p:nvSpPr>
        <p:spPr>
          <a:xfrm>
            <a:off x="5976569" y="1619368"/>
            <a:ext cx="1598533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456C83-981F-67EA-48E7-7737A7DD6E7B}"/>
              </a:ext>
            </a:extLst>
          </p:cNvPr>
          <p:cNvSpPr/>
          <p:nvPr/>
        </p:nvSpPr>
        <p:spPr>
          <a:xfrm>
            <a:off x="7778245" y="1619368"/>
            <a:ext cx="1217029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7EB05B-B85A-4EBB-7E69-7F52DEE60C08}"/>
              </a:ext>
            </a:extLst>
          </p:cNvPr>
          <p:cNvSpPr/>
          <p:nvPr/>
        </p:nvSpPr>
        <p:spPr>
          <a:xfrm>
            <a:off x="9085295" y="1619368"/>
            <a:ext cx="1109551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0A30A1-A32F-3B3E-FE2E-86C6E7328CC9}"/>
              </a:ext>
            </a:extLst>
          </p:cNvPr>
          <p:cNvSpPr txBox="1"/>
          <p:nvPr/>
        </p:nvSpPr>
        <p:spPr>
          <a:xfrm>
            <a:off x="609600" y="5375942"/>
            <a:ext cx="6621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You can display a new result without closing the window for the current result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Access other results with the tabs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To close all tabs, select ‘Home &gt; Close All’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3459B8-B985-DCDC-FEC3-8D9A40DC48E3}"/>
              </a:ext>
            </a:extLst>
          </p:cNvPr>
          <p:cNvGrpSpPr/>
          <p:nvPr/>
        </p:nvGrpSpPr>
        <p:grpSpPr>
          <a:xfrm>
            <a:off x="7485796" y="5433164"/>
            <a:ext cx="4239264" cy="808887"/>
            <a:chOff x="7485796" y="5490385"/>
            <a:chExt cx="4239264" cy="80888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56333EB-5B45-F441-1074-55AB0F640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5796" y="5490385"/>
              <a:ext cx="4206212" cy="80888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BBA8EB5-5924-C3B4-C164-417FE8329A4E}"/>
                </a:ext>
              </a:extLst>
            </p:cNvPr>
            <p:cNvSpPr/>
            <p:nvPr/>
          </p:nvSpPr>
          <p:spPr>
            <a:xfrm>
              <a:off x="10918209" y="5894828"/>
              <a:ext cx="806851" cy="256590"/>
            </a:xfrm>
            <a:prstGeom prst="rect">
              <a:avLst/>
            </a:prstGeom>
            <a:noFill/>
            <a:ln w="25400">
              <a:solidFill>
                <a:srgbClr val="E313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567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1A68-0AE1-D7CD-88C0-11B58B2F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groups of results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26BFFA-88B5-DA40-68EC-80FD86FE34B4}"/>
              </a:ext>
            </a:extLst>
          </p:cNvPr>
          <p:cNvGrpSpPr/>
          <p:nvPr/>
        </p:nvGrpSpPr>
        <p:grpSpPr>
          <a:xfrm>
            <a:off x="1937241" y="1272618"/>
            <a:ext cx="8317519" cy="4888876"/>
            <a:chOff x="1722027" y="1272618"/>
            <a:chExt cx="8317519" cy="48888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F8961F8-BD3A-7A9D-809C-5C84AF655A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4968"/>
            <a:stretch/>
          </p:blipFill>
          <p:spPr>
            <a:xfrm>
              <a:off x="1722027" y="1272618"/>
              <a:ext cx="8317519" cy="488887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AA02CF6-0A74-583D-94D9-B7BA28D1B54D}"/>
                </a:ext>
              </a:extLst>
            </p:cNvPr>
            <p:cNvSpPr/>
            <p:nvPr/>
          </p:nvSpPr>
          <p:spPr>
            <a:xfrm>
              <a:off x="4388985" y="1445263"/>
              <a:ext cx="668741" cy="299492"/>
            </a:xfrm>
            <a:prstGeom prst="rect">
              <a:avLst/>
            </a:prstGeom>
            <a:noFill/>
            <a:ln w="25400">
              <a:solidFill>
                <a:srgbClr val="E313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6083671-4540-939C-58EF-FD7C3D227E32}"/>
              </a:ext>
            </a:extLst>
          </p:cNvPr>
          <p:cNvSpPr txBox="1"/>
          <p:nvPr/>
        </p:nvSpPr>
        <p:spPr>
          <a:xfrm>
            <a:off x="894935" y="6239611"/>
            <a:ext cx="805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Use the ‘Group’ function to display multiple results together</a:t>
            </a:r>
          </a:p>
        </p:txBody>
      </p:sp>
    </p:spTree>
    <p:extLst>
      <p:ext uri="{BB962C8B-B14F-4D97-AF65-F5344CB8AC3E}">
        <p14:creationId xmlns:p14="http://schemas.microsoft.com/office/powerpoint/2010/main" val="84088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A316F-4045-F492-3EB4-A8FC1F90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Summary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6CC6F-CDB5-D8DA-5F6A-2DB4455D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4000107" cy="4525963"/>
          </a:xfrm>
        </p:spPr>
        <p:txBody>
          <a:bodyPr/>
          <a:lstStyle/>
          <a:p>
            <a:r>
              <a:rPr lang="en-US" sz="2000" dirty="0"/>
              <a:t>All result categories have summary tables that include all the indicators in the category</a:t>
            </a:r>
          </a:p>
          <a:p>
            <a:r>
              <a:rPr lang="en-US" sz="2000" dirty="0"/>
              <a:t>Like all Spectrum tables, you can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Right Click on the table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Copy All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Paste into Excel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DABFFD-F611-FA25-CE6E-2BF542D816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67" r="13433" b="3224"/>
          <a:stretch/>
        </p:blipFill>
        <p:spPr>
          <a:xfrm>
            <a:off x="4813759" y="1515907"/>
            <a:ext cx="7148855" cy="4694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7372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3110F1-5703-4B98-9F85-E7FD4B190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ef829-98c5-46d1-83dc-c2ef7c814da2"/>
    <ds:schemaRef ds:uri="2ddeef39-65d3-4660-94f2-f063f949c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AA385C-3F6D-406C-A4FC-68A4FF141D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Custom Design</vt:lpstr>
      <vt:lpstr>1_Custom Design</vt:lpstr>
      <vt:lpstr>2_Custom Design</vt:lpstr>
      <vt:lpstr>3_Custom Design</vt:lpstr>
      <vt:lpstr>PowerPoint Presentation</vt:lpstr>
      <vt:lpstr>Viewing results</vt:lpstr>
      <vt:lpstr>Configuring results</vt:lpstr>
      <vt:lpstr>Results examples Dashboard</vt:lpstr>
      <vt:lpstr>Results tabs</vt:lpstr>
      <vt:lpstr>Display groups of results</vt:lpstr>
      <vt:lpstr>Results Summary Tables</vt:lpstr>
    </vt:vector>
  </TitlesOfParts>
  <Company>studiovertex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in 24 point Arial regular</dc:title>
  <dc:creator>Nathalie Gouiran</dc:creator>
  <cp:lastModifiedBy>Robert Glaubius</cp:lastModifiedBy>
  <cp:revision>306</cp:revision>
  <cp:lastPrinted>2011-08-22T20:13:01Z</cp:lastPrinted>
  <dcterms:created xsi:type="dcterms:W3CDTF">2011-11-29T17:23:10Z</dcterms:created>
  <dcterms:modified xsi:type="dcterms:W3CDTF">2023-02-13T15:59:13Z</dcterms:modified>
</cp:coreProperties>
</file>