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6"/>
  </p:notesMasterIdLst>
  <p:handoutMasterIdLst>
    <p:handoutMasterId r:id="rId27"/>
  </p:handoutMasterIdLst>
  <p:sldIdLst>
    <p:sldId id="256" r:id="rId5"/>
    <p:sldId id="1167" r:id="rId6"/>
    <p:sldId id="260" r:id="rId7"/>
    <p:sldId id="3113" r:id="rId8"/>
    <p:sldId id="261" r:id="rId9"/>
    <p:sldId id="265" r:id="rId10"/>
    <p:sldId id="262" r:id="rId11"/>
    <p:sldId id="485" r:id="rId12"/>
    <p:sldId id="284" r:id="rId13"/>
    <p:sldId id="267" r:id="rId14"/>
    <p:sldId id="263" r:id="rId15"/>
    <p:sldId id="3112" r:id="rId16"/>
    <p:sldId id="286" r:id="rId17"/>
    <p:sldId id="287" r:id="rId18"/>
    <p:sldId id="1181" r:id="rId19"/>
    <p:sldId id="509" r:id="rId20"/>
    <p:sldId id="1170" r:id="rId21"/>
    <p:sldId id="3110" r:id="rId22"/>
    <p:sldId id="3109" r:id="rId23"/>
    <p:sldId id="507" r:id="rId24"/>
    <p:sldId id="39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76F560-9ABE-95AE-093E-9A3F9C6CCF15}" name="YAKUSIK, Anna" initials="AY" userId="S::YakusikA@unaids.org::884b3cc0-12f8-466b-9563-0e29647e7f3c" providerId="AD"/>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186E2-C444-4BA7-90C9-E50C44589F7C}" v="14" dt="2025-02-05T08:51:41.240"/>
    <p1510:client id="{E1DDB9C9-8B7C-4BAF-9533-FD98A181996E}" v="1" dt="2025-02-05T16:34:07.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56" d="100"/>
          <a:sy n="56" d="100"/>
        </p:scale>
        <p:origin x="280" y="2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E1DDB9C9-8B7C-4BAF-9533-FD98A181996E}"/>
    <pc:docChg chg="custSel modSld">
      <pc:chgData name="KORENROMP, Eline Louise" userId="a44abeb2-aa4e-4d35-a6f5-0d25c352ba16" providerId="ADAL" clId="{E1DDB9C9-8B7C-4BAF-9533-FD98A181996E}" dt="2025-02-05T16:34:07.223" v="1"/>
      <pc:docMkLst>
        <pc:docMk/>
      </pc:docMkLst>
      <pc:sldChg chg="addSp delSp modSp mod">
        <pc:chgData name="KORENROMP, Eline Louise" userId="a44abeb2-aa4e-4d35-a6f5-0d25c352ba16" providerId="ADAL" clId="{E1DDB9C9-8B7C-4BAF-9533-FD98A181996E}" dt="2025-02-05T16:34:07.223" v="1"/>
        <pc:sldMkLst>
          <pc:docMk/>
          <pc:sldMk cId="2150405446" sldId="390"/>
        </pc:sldMkLst>
        <pc:picChg chg="del">
          <ac:chgData name="KORENROMP, Eline Louise" userId="a44abeb2-aa4e-4d35-a6f5-0d25c352ba16" providerId="ADAL" clId="{E1DDB9C9-8B7C-4BAF-9533-FD98A181996E}" dt="2025-02-05T16:34:06.769" v="0" actId="478"/>
          <ac:picMkLst>
            <pc:docMk/>
            <pc:sldMk cId="2150405446" sldId="390"/>
            <ac:picMk id="3" creationId="{A9D1B0AE-5D97-4DD7-49E5-884AFBD06A91}"/>
          </ac:picMkLst>
        </pc:picChg>
        <pc:picChg chg="add mod">
          <ac:chgData name="KORENROMP, Eline Louise" userId="a44abeb2-aa4e-4d35-a6f5-0d25c352ba16" providerId="ADAL" clId="{E1DDB9C9-8B7C-4BAF-9533-FD98A181996E}" dt="2025-02-05T16:34:07.223" v="1"/>
          <ac:picMkLst>
            <pc:docMk/>
            <pc:sldMk cId="2150405446" sldId="390"/>
            <ac:picMk id="6" creationId="{210120E2-6DCB-EA29-66D1-F3E95490593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94391372184052"/>
          <c:y val="2.6981935325471301E-2"/>
          <c:w val="0.77572846467577272"/>
          <c:h val="0.55737824518397738"/>
        </c:manualLayout>
      </c:layout>
      <c:barChart>
        <c:barDir val="col"/>
        <c:grouping val="clustered"/>
        <c:varyColors val="0"/>
        <c:ser>
          <c:idx val="0"/>
          <c:order val="0"/>
          <c:tx>
            <c:strRef>
              <c:f>Sheet1!$A$2</c:f>
              <c:strCache>
                <c:ptCount val="1"/>
                <c:pt idx="0">
                  <c:v>Nacimientos, Spectrum</c:v>
                </c:pt>
              </c:strCache>
            </c:strRef>
          </c:tx>
          <c:spPr>
            <a:solidFill>
              <a:srgbClr val="0070C0"/>
            </a:solidFill>
            <a:ln>
              <a:noFill/>
            </a:ln>
            <a:effectLst/>
          </c:spPr>
          <c:invertIfNegative val="0"/>
          <c:cat>
            <c:strRef>
              <c:f>Sheet1!$B$1</c:f>
              <c:strCache>
                <c:ptCount val="1"/>
                <c:pt idx="0">
                  <c:v>Series 1</c:v>
                </c:pt>
              </c:strCache>
            </c:strRef>
          </c:cat>
          <c:val>
            <c:numRef>
              <c:f>Sheet1!$B$2</c:f>
              <c:numCache>
                <c:formatCode>General</c:formatCode>
                <c:ptCount val="1"/>
                <c:pt idx="0">
                  <c:v>263395</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244-41C8-9840-B3FE699D660C}"/>
            </c:ext>
          </c:extLst>
        </c:ser>
        <c:ser>
          <c:idx val="1"/>
          <c:order val="1"/>
          <c:tx>
            <c:strRef>
              <c:f>Sheet1!$A$3</c:f>
              <c:strCache>
                <c:ptCount val="1"/>
                <c:pt idx="0">
                  <c:v>Nacimientos, datos programaticos</c:v>
                </c:pt>
              </c:strCache>
            </c:strRef>
          </c:tx>
          <c:spPr>
            <a:solidFill>
              <a:schemeClr val="accent2"/>
            </a:solidFill>
            <a:ln>
              <a:noFill/>
            </a:ln>
            <a:effectLst/>
          </c:spPr>
          <c:invertIfNegative val="0"/>
          <c:cat>
            <c:strRef>
              <c:f>Sheet1!$B$1</c:f>
              <c:strCache>
                <c:ptCount val="1"/>
                <c:pt idx="0">
                  <c:v>Series 1</c:v>
                </c:pt>
              </c:strCache>
            </c:strRef>
          </c:cat>
          <c:val>
            <c:numRef>
              <c:f>Sheet1!$B$3</c:f>
              <c:numCache>
                <c:formatCode>General</c:formatCode>
                <c:ptCount val="1"/>
                <c:pt idx="0">
                  <c:v>232723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4244-41C8-9840-B3FE699D660C}"/>
            </c:ext>
          </c:extLst>
        </c:ser>
        <c:ser>
          <c:idx val="2"/>
          <c:order val="2"/>
          <c:tx>
            <c:strRef>
              <c:f>Sheet1!$A$4</c:f>
              <c:strCache>
                <c:ptCount val="1"/>
                <c:pt idx="0">
                  <c:v>Primeras visitas de APN</c:v>
                </c:pt>
              </c:strCache>
            </c:strRef>
          </c:tx>
          <c:spPr>
            <a:solidFill>
              <a:srgbClr val="00B0F0"/>
            </a:solidFill>
            <a:ln>
              <a:noFill/>
            </a:ln>
            <a:effectLst/>
          </c:spPr>
          <c:invertIfNegative val="0"/>
          <c:cat>
            <c:strRef>
              <c:f>Sheet1!$B$1</c:f>
              <c:strCache>
                <c:ptCount val="1"/>
                <c:pt idx="0">
                  <c:v>Series 1</c:v>
                </c:pt>
              </c:strCache>
            </c:strRef>
          </c:cat>
          <c:val>
            <c:numRef>
              <c:f>Sheet1!$B$4</c:f>
              <c:numCache>
                <c:formatCode>General</c:formatCode>
                <c:ptCount val="1"/>
                <c:pt idx="0">
                  <c:v>310093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4244-41C8-9840-B3FE699D660C}"/>
            </c:ext>
          </c:extLst>
        </c:ser>
        <c:ser>
          <c:idx val="3"/>
          <c:order val="3"/>
          <c:tx>
            <c:strRef>
              <c:f>Sheet1!$A$5</c:f>
              <c:strCache>
                <c:ptCount val="1"/>
                <c:pt idx="0">
                  <c:v>Embarazadas con prueba VIH</c:v>
                </c:pt>
              </c:strCache>
            </c:strRef>
          </c:tx>
          <c:spPr>
            <a:solidFill>
              <a:schemeClr val="accent4"/>
            </a:solidFill>
            <a:ln>
              <a:noFill/>
            </a:ln>
            <a:effectLst/>
          </c:spPr>
          <c:invertIfNegative val="0"/>
          <c:dPt>
            <c:idx val="0"/>
            <c:invertIfNegative val="0"/>
            <c:bubble3D val="0"/>
            <c:spPr>
              <a:solidFill>
                <a:schemeClr val="accent4">
                  <a:lumMod val="40000"/>
                  <a:lumOff val="60000"/>
                </a:schemeClr>
              </a:solidFill>
              <a:ln>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5-4244-41C8-9840-B3FE699D660C}"/>
              </c:ext>
            </c:extLst>
          </c:dPt>
          <c:cat>
            <c:strRef>
              <c:f>Sheet1!$B$1</c:f>
              <c:strCache>
                <c:ptCount val="1"/>
                <c:pt idx="0">
                  <c:v>Series 1</c:v>
                </c:pt>
              </c:strCache>
            </c:strRef>
          </c:cat>
          <c:val>
            <c:numRef>
              <c:f>Sheet1!$B$5</c:f>
              <c:numCache>
                <c:formatCode>General</c:formatCode>
                <c:ptCount val="1"/>
                <c:pt idx="0">
                  <c:v>251824</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4244-41C8-9840-B3FE699D660C}"/>
            </c:ext>
          </c:extLst>
        </c:ser>
        <c:dLbls>
          <c:showLegendKey val="0"/>
          <c:showVal val="0"/>
          <c:showCatName val="0"/>
          <c:showSerName val="0"/>
          <c:showPercent val="0"/>
          <c:showBubbleSize val="0"/>
        </c:dLbls>
        <c:gapWidth val="50"/>
        <c:axId val="8206687"/>
        <c:axId val="8209567"/>
      </c:barChart>
      <c:catAx>
        <c:axId val="8206687"/>
        <c:scaling>
          <c:orientation val="minMax"/>
        </c:scaling>
        <c:delete val="1"/>
        <c:axPos val="b"/>
        <c:numFmt formatCode="General" sourceLinked="1"/>
        <c:majorTickMark val="none"/>
        <c:minorTickMark val="none"/>
        <c:tickLblPos val="nextTo"/>
        <c:crossAx val="8209567"/>
        <c:crosses val="autoZero"/>
        <c:auto val="1"/>
        <c:lblAlgn val="ctr"/>
        <c:lblOffset val="100"/>
        <c:noMultiLvlLbl val="0"/>
      </c:catAx>
      <c:valAx>
        <c:axId val="8209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20668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0.43304</cdr:x>
      <cdr:y>0.61949</cdr:y>
    </cdr:from>
    <cdr:to>
      <cdr:x>0.70065</cdr:x>
      <cdr:y>0.67802</cdr:y>
    </cdr:to>
    <cdr:sp macro="" textlink="">
      <cdr:nvSpPr>
        <cdr:cNvPr id="2" name="TextBox 1">
          <a:extLst xmlns:a="http://schemas.openxmlformats.org/drawingml/2006/main">
            <a:ext uri="{FF2B5EF4-FFF2-40B4-BE49-F238E27FC236}">
              <a16:creationId xmlns:a16="http://schemas.microsoft.com/office/drawing/2014/main" id="{B5726362-813D-1389-A9BA-90447638F17C}"/>
            </a:ext>
          </a:extLst>
        </cdr:cNvPr>
        <cdr:cNvSpPr txBox="1"/>
      </cdr:nvSpPr>
      <cdr:spPr>
        <a:xfrm xmlns:a="http://schemas.openxmlformats.org/drawingml/2006/main">
          <a:off x="2108790" y="3396517"/>
          <a:ext cx="1303183" cy="3209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kern="1200" dirty="0"/>
            <a:t>2023</a:t>
          </a:r>
          <a:endParaRPr lang="en-US" sz="1100" kern="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DBB16-84E8-3E35-5827-529C42787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944ADDF4-0E82-2830-2EFE-39C0A3DE6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CB8BA-3F1D-4444-A636-E93E40566E7D}" type="datetimeFigureOut">
              <a:rPr lang="en-CH" smtClean="0"/>
              <a:t>05/02/2025</a:t>
            </a:fld>
            <a:endParaRPr lang="en-CH"/>
          </a:p>
        </p:txBody>
      </p:sp>
      <p:sp>
        <p:nvSpPr>
          <p:cNvPr id="4" name="Footer Placeholder 3">
            <a:extLst>
              <a:ext uri="{FF2B5EF4-FFF2-40B4-BE49-F238E27FC236}">
                <a16:creationId xmlns:a16="http://schemas.microsoft.com/office/drawing/2014/main" id="{5DCE5437-F588-CC4F-1C00-DF13DF41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CCCC89-E511-C325-5AE6-8C3C3CDCC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9FB9A-3382-42A8-817F-60B83437281F}" type="slidenum">
              <a:rPr lang="en-CH" smtClean="0"/>
              <a:t>‹#›</a:t>
            </a:fld>
            <a:endParaRPr lang="en-CH"/>
          </a:p>
        </p:txBody>
      </p:sp>
    </p:spTree>
    <p:extLst>
      <p:ext uri="{BB962C8B-B14F-4D97-AF65-F5344CB8AC3E}">
        <p14:creationId xmlns:p14="http://schemas.microsoft.com/office/powerpoint/2010/main" val="394796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59616-E921-41D3-9E36-7E9FC31D8247}" type="slidenum">
              <a:rPr lang="en-US" smtClean="0"/>
              <a:t>1</a:t>
            </a:fld>
            <a:endParaRPr lang="en-US"/>
          </a:p>
        </p:txBody>
      </p:sp>
    </p:spTree>
    <p:extLst>
      <p:ext uri="{BB962C8B-B14F-4D97-AF65-F5344CB8AC3E}">
        <p14:creationId xmlns:p14="http://schemas.microsoft.com/office/powerpoint/2010/main" val="7033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en-US" sz="1100">
                <a:effectLst/>
                <a:latin typeface="Aptos" panose="020B0004020202020204" pitchFamily="34" charset="0"/>
                <a:ea typeface="Times New Roman" panose="02020603050405020304" pitchFamily="18" charset="0"/>
                <a:cs typeface="Aptos" panose="020B0004020202020204" pitchFamily="34" charset="0"/>
              </a:rPr>
              <a:t>El grupo inferior de segmentos de barras muestra la contribución de la transmisión perinatal. El grupo superior muestra la lactancia materna. La contribución de la lactancia materna se correlaciona positivamente con la duración de la misma y debería ser mínima en los entornos en los que las mujeres raramente amamantan.</a:t>
            </a:r>
            <a:endParaRPr lang="en-CH" sz="110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US" sz="1100">
                <a:effectLst/>
                <a:latin typeface="Aptos" panose="020B0004020202020204" pitchFamily="34" charset="0"/>
                <a:ea typeface="Times New Roman" panose="02020603050405020304" pitchFamily="18" charset="0"/>
                <a:cs typeface="Aptos" panose="020B0004020202020204" pitchFamily="34" charset="0"/>
              </a:rPr>
              <a:t>Los segmentos de barras azules son la contribución de las mujeres que participaron alguna vez en el programa de PTMI (azul más oscuro: retenidas; azul más claro: abandonaron la terapia antirretrovírica). Los segmentos amarillos son de las mujeres que nunca accedieron a la PTMI, los segmentos naranjas son de las mujeres que adquirieron el VIH durante el embarazo o la lactancia.</a:t>
            </a:r>
            <a:endParaRPr lang="en-CH" sz="1100">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mj-lt"/>
              <a:buAutoNum type="alphaLcPeriod"/>
            </a:pPr>
            <a:r>
              <a:rPr lang="en-US" sz="1100">
                <a:effectLst/>
                <a:latin typeface="Aptos" panose="020B0004020202020204" pitchFamily="34" charset="0"/>
                <a:ea typeface="Times New Roman" panose="02020603050405020304" pitchFamily="18" charset="0"/>
                <a:cs typeface="Aptos" panose="020B0004020202020204" pitchFamily="34" charset="0"/>
              </a:rPr>
              <a:t>Si la contribución de la infección incidente parece cuestionable, revise la estimación de la incidencia del VIH en mujeres (más jóvenes).</a:t>
            </a:r>
            <a:endParaRPr lang="en-CH" sz="1100">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mj-lt"/>
              <a:buAutoNum type="alphaLcPeriod"/>
            </a:pPr>
            <a:r>
              <a:rPr lang="en-US" sz="1100">
                <a:effectLst/>
                <a:latin typeface="Aptos" panose="020B0004020202020204" pitchFamily="34" charset="0"/>
                <a:ea typeface="Times New Roman" panose="02020603050405020304" pitchFamily="18" charset="0"/>
                <a:cs typeface="Aptos" panose="020B0004020202020204" pitchFamily="34" charset="0"/>
              </a:rPr>
              <a:t>Si la contribución atribuida a las mujeres que no accedieron a la PTMI parece cuestionable, revise la cobertura de la PTMI y sus impulsores.</a:t>
            </a:r>
            <a:endParaRPr lang="en-CH" sz="1100">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mj-lt"/>
              <a:buAutoNum type="alphaLcPeriod"/>
            </a:pPr>
            <a:r>
              <a:rPr lang="en-US" sz="1100">
                <a:effectLst/>
                <a:latin typeface="Aptos" panose="020B0004020202020204" pitchFamily="34" charset="0"/>
                <a:ea typeface="Times New Roman" panose="02020603050405020304" pitchFamily="18" charset="0"/>
                <a:cs typeface="Aptos" panose="020B0004020202020204" pitchFamily="34" charset="0"/>
              </a:rPr>
              <a:t>Si el país cuenta con un estudio que calcula la TMI entre las mujeres del programa, considere qué componentes de la barra apilada capta el estudio. Normalmente, los estudios sólo miden la TMI en las mujeres que permanecieron en el programa.</a:t>
            </a:r>
            <a:endParaRPr lang="en-CH" sz="110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B73660D5-ED4C-41CA-8F92-89CB6C57A10E}" type="slidenum">
              <a:rPr lang="en-US" smtClean="0"/>
              <a:t>21</a:t>
            </a:fld>
            <a:endParaRPr lang="en-US"/>
          </a:p>
        </p:txBody>
      </p:sp>
    </p:spTree>
    <p:extLst>
      <p:ext uri="{BB962C8B-B14F-4D97-AF65-F5344CB8AC3E}">
        <p14:creationId xmlns:p14="http://schemas.microsoft.com/office/powerpoint/2010/main" val="39909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FC4483-7CF5-4CF7-BC54-0B04140F1C27}" type="slidenum">
              <a:rPr lang="en-US" smtClean="0"/>
              <a:t>6</a:t>
            </a:fld>
            <a:endParaRPr lang="en-US"/>
          </a:p>
        </p:txBody>
      </p:sp>
    </p:spTree>
    <p:extLst>
      <p:ext uri="{BB962C8B-B14F-4D97-AF65-F5344CB8AC3E}">
        <p14:creationId xmlns:p14="http://schemas.microsoft.com/office/powerpoint/2010/main" val="260333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err="1">
                <a:solidFill>
                  <a:schemeClr val="tx1"/>
                </a:solidFill>
                <a:latin typeface="Calibri" panose="020F0502020204030204" pitchFamily="34" charset="0"/>
                <a:cs typeface="Calibri" panose="020F0502020204030204" pitchFamily="34" charset="0"/>
              </a:rPr>
              <a:t>Consecuencias</a:t>
            </a:r>
            <a:r>
              <a:rPr lang="en-US" dirty="0">
                <a:solidFill>
                  <a:schemeClr val="tx1"/>
                </a:solidFill>
                <a:latin typeface="Calibri" panose="020F0502020204030204" pitchFamily="34" charset="0"/>
                <a:cs typeface="Calibri" panose="020F0502020204030204" pitchFamily="34" charset="0"/>
              </a:rPr>
              <a:t> en la </a:t>
            </a:r>
            <a:r>
              <a:rPr lang="en-US" dirty="0" err="1">
                <a:solidFill>
                  <a:schemeClr val="tx1"/>
                </a:solidFill>
                <a:latin typeface="Calibri" panose="020F0502020204030204" pitchFamily="34" charset="0"/>
                <a:cs typeface="Calibri" panose="020F0502020204030204" pitchFamily="34" charset="0"/>
              </a:rPr>
              <a:t>estimación</a:t>
            </a:r>
            <a:r>
              <a:rPr lang="en-US" dirty="0">
                <a:solidFill>
                  <a:schemeClr val="tx1"/>
                </a:solidFill>
                <a:latin typeface="Calibri" panose="020F0502020204030204" pitchFamily="34" charset="0"/>
                <a:cs typeface="Calibri" panose="020F0502020204030204" pitchFamily="34" charset="0"/>
              </a:rPr>
              <a:t> de Spectrum:</a:t>
            </a:r>
          </a:p>
          <a:p>
            <a:pPr lvl="1">
              <a:lnSpc>
                <a:spcPct val="110000"/>
              </a:lnSpc>
              <a:spcAft>
                <a:spcPts val="0"/>
              </a:spcAft>
            </a:pPr>
            <a:r>
              <a:rPr lang="en-US" dirty="0" err="1">
                <a:solidFill>
                  <a:schemeClr val="tx1"/>
                </a:solidFill>
                <a:latin typeface="Calibri" panose="020F0502020204030204" pitchFamily="34" charset="0"/>
                <a:cs typeface="Calibri" panose="020F0502020204030204" pitchFamily="34" charset="0"/>
              </a:rPr>
              <a:t>Tendencia</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incorrecta</a:t>
            </a:r>
            <a:r>
              <a:rPr lang="en-US" dirty="0">
                <a:solidFill>
                  <a:schemeClr val="tx1"/>
                </a:solidFill>
                <a:latin typeface="Calibri" panose="020F0502020204030204" pitchFamily="34" charset="0"/>
                <a:cs typeface="Calibri" panose="020F0502020204030204" pitchFamily="34" charset="0"/>
              </a:rPr>
              <a:t> de la </a:t>
            </a:r>
            <a:r>
              <a:rPr lang="en-US" dirty="0" err="1">
                <a:solidFill>
                  <a:schemeClr val="tx1"/>
                </a:solidFill>
                <a:latin typeface="Calibri" panose="020F0502020204030204" pitchFamily="34" charset="0"/>
                <a:cs typeface="Calibri" panose="020F0502020204030204" pitchFamily="34" charset="0"/>
              </a:rPr>
              <a:t>incidencia</a:t>
            </a:r>
            <a:r>
              <a:rPr lang="en-US" dirty="0">
                <a:solidFill>
                  <a:schemeClr val="tx1"/>
                </a:solidFill>
                <a:latin typeface="Calibri" panose="020F0502020204030204" pitchFamily="34" charset="0"/>
                <a:cs typeface="Calibri" panose="020F0502020204030204" pitchFamily="34" charset="0"/>
              </a:rPr>
              <a:t> en EPP (</a:t>
            </a:r>
            <a:r>
              <a:rPr lang="en-US" dirty="0" err="1">
                <a:solidFill>
                  <a:schemeClr val="tx1"/>
                </a:solidFill>
                <a:latin typeface="Calibri" panose="020F0502020204030204" pitchFamily="34" charset="0"/>
                <a:cs typeface="Calibri" panose="020F0502020204030204" pitchFamily="34" charset="0"/>
              </a:rPr>
              <a:t>p.e.</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descenso</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demasiado</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rápido</a:t>
            </a:r>
            <a:r>
              <a:rPr lang="en-US" dirty="0">
                <a:solidFill>
                  <a:schemeClr val="tx1"/>
                </a:solidFill>
                <a:latin typeface="Calibri" panose="020F0502020204030204" pitchFamily="34" charset="0"/>
                <a:cs typeface="Calibri" panose="020F0502020204030204" pitchFamily="34" charset="0"/>
              </a:rPr>
              <a:t>)</a:t>
            </a:r>
          </a:p>
          <a:p>
            <a:pPr lvl="1">
              <a:lnSpc>
                <a:spcPct val="110000"/>
              </a:lnSpc>
              <a:spcAft>
                <a:spcPts val="0"/>
              </a:spcAft>
            </a:pPr>
            <a:r>
              <a:rPr lang="en-US" dirty="0" err="1">
                <a:solidFill>
                  <a:schemeClr val="tx1"/>
                </a:solidFill>
                <a:latin typeface="Calibri" panose="020F0502020204030204" pitchFamily="34" charset="0"/>
                <a:cs typeface="Calibri" panose="020F0502020204030204" pitchFamily="34" charset="0"/>
              </a:rPr>
              <a:t>Demasiadas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pocas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mujeres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embarazadas</a:t>
            </a:r>
            <a:r>
              <a:rPr lang="en-US" dirty="0">
                <a:solidFill>
                  <a:schemeClr val="tx1"/>
                </a:solidFill>
                <a:latin typeface="Calibri" panose="020F0502020204030204" pitchFamily="34" charset="0"/>
                <a:cs typeface="Calibri" panose="020F0502020204030204" pitchFamily="34" charset="0"/>
              </a:rPr>
              <a:t> VIH+, muy </a:t>
            </a:r>
            <a:r>
              <a:rPr lang="en-US" dirty="0" err="1">
                <a:solidFill>
                  <a:schemeClr val="tx1"/>
                </a:solidFill>
                <a:latin typeface="Calibri" panose="020F0502020204030204" pitchFamily="34" charset="0"/>
                <a:cs typeface="Calibri" panose="020F0502020204030204" pitchFamily="34" charset="0"/>
              </a:rPr>
              <a:t>baja</a:t>
            </a:r>
            <a:r>
              <a:rPr lang="en-US" dirty="0">
                <a:solidFill>
                  <a:schemeClr val="tx1"/>
                </a:solidFill>
                <a:latin typeface="Calibri" panose="020F0502020204030204" pitchFamily="34" charset="0"/>
                <a:cs typeface="Calibri" panose="020F0502020204030204" pitchFamily="34" charset="0"/>
              </a:rPr>
              <a:t> TMI y </a:t>
            </a:r>
            <a:br>
              <a:rPr lang="en-US" dirty="0">
                <a:solidFill>
                  <a:schemeClr val="tx1"/>
                </a:solidFill>
                <a:latin typeface="Calibri" panose="020F0502020204030204" pitchFamily="34" charset="0"/>
                <a:cs typeface="Calibri" panose="020F0502020204030204" pitchFamily="34" charset="0"/>
              </a:rPr>
            </a:br>
            <a:r>
              <a:rPr lang="en-US" dirty="0" err="1">
                <a:solidFill>
                  <a:schemeClr val="tx1"/>
                </a:solidFill>
                <a:latin typeface="Calibri" panose="020F0502020204030204" pitchFamily="34" charset="0"/>
                <a:cs typeface="Calibri" panose="020F0502020204030204" pitchFamily="34" charset="0"/>
              </a:rPr>
              <a:t>necesidad</a:t>
            </a:r>
            <a:r>
              <a:rPr lang="en-US" dirty="0">
                <a:solidFill>
                  <a:schemeClr val="tx1"/>
                </a:solidFill>
                <a:latin typeface="Calibri" panose="020F0502020204030204" pitchFamily="34" charset="0"/>
                <a:cs typeface="Calibri" panose="020F0502020204030204" pitchFamily="34" charset="0"/>
              </a:rPr>
              <a:t> de PTMI </a:t>
            </a:r>
            <a:r>
              <a:rPr lang="en-US" dirty="0">
                <a:solidFill>
                  <a:schemeClr val="tx1"/>
                </a:solidFill>
                <a:latin typeface="Calibri" panose="020F0502020204030204" pitchFamily="34" charset="0"/>
                <a:cs typeface="Calibri" panose="020F0502020204030204" pitchFamily="34" charset="0"/>
                <a:sym typeface="Wingdings" pitchFamily="2" charset="2"/>
              </a:rPr>
              <a:t> </a:t>
            </a:r>
            <a:r>
              <a:rPr lang="en-US" dirty="0" err="1">
                <a:solidFill>
                  <a:schemeClr val="tx1"/>
                </a:solidFill>
                <a:latin typeface="Calibri" panose="020F0502020204030204" pitchFamily="34" charset="0"/>
                <a:cs typeface="Calibri" panose="020F0502020204030204" pitchFamily="34" charset="0"/>
                <a:sym typeface="Wingdings" pitchFamily="2" charset="2"/>
              </a:rPr>
              <a:t>demasiado</a:t>
            </a:r>
            <a:r>
              <a:rPr lang="en-US" dirty="0">
                <a:solidFill>
                  <a:schemeClr val="tx1"/>
                </a:solidFill>
                <a:latin typeface="Calibri" panose="020F0502020204030204" pitchFamily="34" charset="0"/>
                <a:cs typeface="Calibri" panose="020F0502020204030204" pitchFamily="34" charset="0"/>
                <a:sym typeface="Wingdings" pitchFamily="2" charset="2"/>
              </a:rPr>
              <a:t> </a:t>
            </a:r>
            <a:r>
              <a:rPr lang="en-US" dirty="0" err="1">
                <a:solidFill>
                  <a:schemeClr val="tx1"/>
                </a:solidFill>
                <a:latin typeface="Calibri" panose="020F0502020204030204" pitchFamily="34" charset="0"/>
                <a:cs typeface="Calibri" panose="020F0502020204030204" pitchFamily="34" charset="0"/>
                <a:sym typeface="Wingdings" pitchFamily="2" charset="2"/>
              </a:rPr>
              <a:t>pocos</a:t>
            </a:r>
            <a:r>
              <a:rPr lang="en-US" dirty="0">
                <a:solidFill>
                  <a:schemeClr val="tx1"/>
                </a:solidFill>
                <a:latin typeface="Calibri" panose="020F0502020204030204" pitchFamily="34" charset="0"/>
                <a:cs typeface="Calibri" panose="020F0502020204030204" pitchFamily="34" charset="0"/>
                <a:sym typeface="Wingdings" pitchFamily="2" charset="2"/>
              </a:rPr>
              <a:t> </a:t>
            </a:r>
            <a:r>
              <a:rPr lang="en-US" dirty="0" err="1">
                <a:solidFill>
                  <a:schemeClr val="tx1"/>
                </a:solidFill>
                <a:latin typeface="Calibri" panose="020F0502020204030204" pitchFamily="34" charset="0"/>
                <a:cs typeface="Calibri" panose="020F0502020204030204" pitchFamily="34" charset="0"/>
              </a:rPr>
              <a:t>niños</a:t>
            </a:r>
            <a:r>
              <a:rPr lang="en-US" dirty="0">
                <a:solidFill>
                  <a:schemeClr val="tx1"/>
                </a:solidFill>
                <a:latin typeface="Calibri" panose="020F0502020204030204" pitchFamily="34" charset="0"/>
                <a:cs typeface="Calibri" panose="020F0502020204030204" pitchFamily="34" charset="0"/>
              </a:rPr>
              <a:t> que </a:t>
            </a:r>
            <a:r>
              <a:rPr lang="en-US" dirty="0" err="1">
                <a:solidFill>
                  <a:schemeClr val="tx1"/>
                </a:solidFill>
                <a:latin typeface="Calibri" panose="020F0502020204030204" pitchFamily="34" charset="0"/>
                <a:cs typeface="Calibri" panose="020F0502020204030204" pitchFamily="34" charset="0"/>
              </a:rPr>
              <a:t>viven</a:t>
            </a:r>
            <a:r>
              <a:rPr lang="en-US" dirty="0">
                <a:solidFill>
                  <a:schemeClr val="tx1"/>
                </a:solidFill>
                <a:latin typeface="Calibri" panose="020F0502020204030204" pitchFamily="34" charset="0"/>
                <a:cs typeface="Calibri" panose="020F0502020204030204" pitchFamily="34" charset="0"/>
              </a:rPr>
              <a:t> con </a:t>
            </a:r>
            <a:r>
              <a:rPr lang="en-US" dirty="0" err="1">
                <a:solidFill>
                  <a:schemeClr val="tx1"/>
                </a:solidFill>
                <a:latin typeface="Calibri" panose="020F0502020204030204" pitchFamily="34" charset="0"/>
                <a:cs typeface="Calibri" panose="020F0502020204030204" pitchFamily="34" charset="0"/>
              </a:rPr>
              <a:t>el</a:t>
            </a:r>
            <a:r>
              <a:rPr lang="en-US" dirty="0">
                <a:solidFill>
                  <a:schemeClr val="tx1"/>
                </a:solidFill>
                <a:latin typeface="Calibri" panose="020F0502020204030204" pitchFamily="34" charset="0"/>
                <a:cs typeface="Calibri" panose="020F0502020204030204" pitchFamily="34" charset="0"/>
              </a:rPr>
              <a:t> VIH</a:t>
            </a:r>
          </a:p>
          <a:p>
            <a:endParaRPr lang="en-US" dirty="0"/>
          </a:p>
        </p:txBody>
      </p:sp>
      <p:sp>
        <p:nvSpPr>
          <p:cNvPr id="4" name="Slide Number Placeholder 3"/>
          <p:cNvSpPr>
            <a:spLocks noGrp="1"/>
          </p:cNvSpPr>
          <p:nvPr>
            <p:ph type="sldNum" sz="quarter" idx="5"/>
          </p:nvPr>
        </p:nvSpPr>
        <p:spPr/>
        <p:txBody>
          <a:bodyPr/>
          <a:lstStyle/>
          <a:p>
            <a:fld id="{0995AAC0-1CC1-EB49-834D-EE4504773D37}" type="slidenum">
              <a:rPr lang="en-US" smtClean="0"/>
              <a:t>8</a:t>
            </a:fld>
            <a:endParaRPr lang="en-US"/>
          </a:p>
        </p:txBody>
      </p:sp>
    </p:spTree>
    <p:extLst>
      <p:ext uri="{BB962C8B-B14F-4D97-AF65-F5344CB8AC3E}">
        <p14:creationId xmlns:p14="http://schemas.microsoft.com/office/powerpoint/2010/main" val="183602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55C1E-874C-C960-8ADD-977F3DE1BC7E}"/>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7FE9562-F8B4-90AB-F922-88E38385E3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CB3F2F4-06B7-7E6C-8165-63C85868C7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Debido</a:t>
            </a:r>
            <a:r>
              <a:rPr lang="en-US" altLang="en-US" dirty="0"/>
              <a:t> a </a:t>
            </a:r>
            <a:r>
              <a:rPr lang="en-US" altLang="en-US" dirty="0" err="1"/>
              <a:t>estos</a:t>
            </a:r>
            <a:r>
              <a:rPr lang="en-US" altLang="en-US" dirty="0"/>
              <a:t> </a:t>
            </a:r>
            <a:r>
              <a:rPr lang="en-US" altLang="en-US" dirty="0" err="1"/>
              <a:t>problemas</a:t>
            </a:r>
            <a:r>
              <a:rPr lang="en-US" altLang="en-US" dirty="0"/>
              <a:t>, las </a:t>
            </a:r>
            <a:r>
              <a:rPr lang="en-US" altLang="en-US" dirty="0" err="1"/>
              <a:t>pruebas</a:t>
            </a:r>
            <a:r>
              <a:rPr lang="en-US" altLang="en-US" dirty="0"/>
              <a:t> de APN </a:t>
            </a:r>
            <a:r>
              <a:rPr lang="en-US" altLang="en-US" dirty="0" err="1"/>
              <a:t>rutinarias</a:t>
            </a:r>
            <a:r>
              <a:rPr lang="en-US" altLang="en-US" dirty="0"/>
              <a:t> NO se </a:t>
            </a:r>
            <a:r>
              <a:rPr lang="en-US" altLang="en-US" dirty="0" err="1"/>
              <a:t>ajustaron</a:t>
            </a:r>
            <a:r>
              <a:rPr lang="en-US" altLang="en-US" dirty="0"/>
              <a:t> en </a:t>
            </a:r>
            <a:r>
              <a:rPr lang="en-US" altLang="en-US" dirty="0" err="1"/>
              <a:t>el</a:t>
            </a:r>
            <a:r>
              <a:rPr lang="en-US" altLang="en-US" dirty="0"/>
              <a:t> EPP a </a:t>
            </a:r>
            <a:r>
              <a:rPr lang="en-US" altLang="en-US" dirty="0" err="1"/>
              <a:t>nivel</a:t>
            </a:r>
            <a:r>
              <a:rPr lang="en-US" altLang="en-US" dirty="0"/>
              <a:t> de censo; </a:t>
            </a:r>
            <a:r>
              <a:rPr lang="en-US" altLang="en-US" dirty="0" err="1"/>
              <a:t>aun</a:t>
            </a:r>
            <a:r>
              <a:rPr lang="en-US" altLang="en-US" dirty="0"/>
              <a:t> </a:t>
            </a:r>
            <a:r>
              <a:rPr lang="en-US" altLang="en-US" dirty="0" err="1"/>
              <a:t>así</a:t>
            </a:r>
            <a:r>
              <a:rPr lang="en-US" altLang="en-US" dirty="0"/>
              <a:t>, </a:t>
            </a:r>
            <a:r>
              <a:rPr lang="en-US" altLang="en-US" dirty="0" err="1"/>
              <a:t>los</a:t>
            </a:r>
            <a:r>
              <a:rPr lang="en-US" altLang="en-US" dirty="0"/>
              <a:t> </a:t>
            </a:r>
            <a:r>
              <a:rPr lang="en-US" altLang="en-US" dirty="0" err="1"/>
              <a:t>datos</a:t>
            </a:r>
            <a:r>
              <a:rPr lang="en-US" altLang="en-US" dirty="0"/>
              <a:t> de APN-Rutina a </a:t>
            </a:r>
            <a:r>
              <a:rPr lang="en-US" altLang="en-US" dirty="0" err="1"/>
              <a:t>nivel</a:t>
            </a:r>
            <a:r>
              <a:rPr lang="en-US" altLang="en-US" dirty="0"/>
              <a:t> de </a:t>
            </a:r>
            <a:r>
              <a:rPr lang="en-US" altLang="en-US" dirty="0" err="1"/>
              <a:t>centro</a:t>
            </a:r>
            <a:r>
              <a:rPr lang="en-US" altLang="en-US" dirty="0"/>
              <a:t> </a:t>
            </a:r>
            <a:r>
              <a:rPr lang="en-US" altLang="en-US" dirty="0" err="1"/>
              <a:t>hicieron</a:t>
            </a:r>
            <a:r>
              <a:rPr lang="en-US" altLang="en-US" dirty="0"/>
              <a:t> descender </a:t>
            </a:r>
            <a:r>
              <a:rPr lang="en-US" altLang="en-US" dirty="0" err="1"/>
              <a:t>fuertemente</a:t>
            </a:r>
            <a:r>
              <a:rPr lang="en-US" altLang="en-US" dirty="0"/>
              <a:t> la </a:t>
            </a:r>
            <a:r>
              <a:rPr lang="en-US" altLang="en-US" dirty="0" err="1"/>
              <a:t>prevalencia</a:t>
            </a:r>
            <a:r>
              <a:rPr lang="en-US" altLang="en-US" dirty="0"/>
              <a:t> y la </a:t>
            </a:r>
            <a:r>
              <a:rPr lang="en-US" altLang="en-US" dirty="0" err="1"/>
              <a:t>incidencia</a:t>
            </a:r>
            <a:r>
              <a:rPr lang="en-US" altLang="en-US" dirty="0"/>
              <a:t> en </a:t>
            </a:r>
            <a:r>
              <a:rPr lang="en-US" altLang="en-US" dirty="0" err="1"/>
              <a:t>los</a:t>
            </a:r>
            <a:r>
              <a:rPr lang="en-US" altLang="en-US" dirty="0"/>
              <a:t> </a:t>
            </a:r>
            <a:r>
              <a:rPr lang="en-US" altLang="en-US" dirty="0" err="1"/>
              <a:t>últimos</a:t>
            </a:r>
            <a:r>
              <a:rPr lang="en-US" altLang="en-US" dirty="0"/>
              <a:t> </a:t>
            </a:r>
            <a:r>
              <a:rPr lang="en-US" altLang="en-US" dirty="0" err="1"/>
              <a:t>años</a:t>
            </a:r>
            <a:r>
              <a:rPr lang="en-US" altLang="en-US" dirty="0"/>
              <a:t>, </a:t>
            </a:r>
            <a:r>
              <a:rPr lang="en-US" altLang="en-US" dirty="0" err="1"/>
              <a:t>más</a:t>
            </a:r>
            <a:r>
              <a:rPr lang="en-US" altLang="en-US" dirty="0"/>
              <a:t> que en </a:t>
            </a:r>
            <a:r>
              <a:rPr lang="en-US" altLang="en-US" dirty="0" err="1"/>
              <a:t>cualquier</a:t>
            </a:r>
            <a:r>
              <a:rPr lang="en-US" altLang="en-US" dirty="0"/>
              <a:t> </a:t>
            </a:r>
            <a:r>
              <a:rPr lang="en-US" altLang="en-US" dirty="0" err="1"/>
              <a:t>otro</a:t>
            </a:r>
            <a:r>
              <a:rPr lang="en-US" altLang="en-US" dirty="0"/>
              <a:t> </a:t>
            </a:r>
            <a:r>
              <a:rPr lang="en-US" altLang="en-US" dirty="0" err="1"/>
              <a:t>país</a:t>
            </a:r>
            <a:r>
              <a:rPr lang="en-US" altLang="en-US" dirty="0"/>
              <a:t>/</a:t>
            </a:r>
            <a:r>
              <a:rPr lang="en-US" altLang="en-US" dirty="0" err="1"/>
              <a:t>estimación</a:t>
            </a:r>
            <a:r>
              <a:rPr lang="en-US" altLang="en-US" dirty="0"/>
              <a:t>, </a:t>
            </a:r>
            <a:r>
              <a:rPr lang="en-US" altLang="en-US" dirty="0" err="1"/>
              <a:t>incluidos</a:t>
            </a:r>
            <a:r>
              <a:rPr lang="en-US" altLang="en-US" dirty="0"/>
              <a:t> </a:t>
            </a:r>
            <a:r>
              <a:rPr lang="en-US" altLang="en-US" dirty="0" err="1"/>
              <a:t>los</a:t>
            </a:r>
            <a:r>
              <a:rPr lang="en-US" altLang="en-US" dirty="0"/>
              <a:t> </a:t>
            </a:r>
            <a:r>
              <a:rPr lang="en-US" altLang="en-US" dirty="0" err="1"/>
              <a:t>países</a:t>
            </a:r>
            <a:r>
              <a:rPr lang="en-US" altLang="en-US" dirty="0"/>
              <a:t> con buenos </a:t>
            </a:r>
            <a:r>
              <a:rPr lang="en-US" altLang="en-US" dirty="0" err="1"/>
              <a:t>datos</a:t>
            </a:r>
            <a:r>
              <a:rPr lang="en-US" altLang="en-US" dirty="0"/>
              <a:t> de APN y </a:t>
            </a:r>
            <a:r>
              <a:rPr lang="en-US" altLang="en-US" dirty="0" err="1"/>
              <a:t>programas</a:t>
            </a:r>
            <a:r>
              <a:rPr lang="en-US" altLang="en-US" dirty="0"/>
              <a:t> TAR </a:t>
            </a:r>
            <a:r>
              <a:rPr lang="en-US" altLang="en-US" dirty="0" err="1"/>
              <a:t>más</a:t>
            </a:r>
            <a:r>
              <a:rPr lang="en-US" altLang="en-US" dirty="0"/>
              <a:t> </a:t>
            </a:r>
            <a:r>
              <a:rPr lang="en-US" altLang="en-US" dirty="0" err="1"/>
              <a:t>sólidos</a:t>
            </a:r>
            <a:r>
              <a:rPr lang="en-US" altLang="en-US" dirty="0"/>
              <a:t>, de </a:t>
            </a:r>
            <a:r>
              <a:rPr lang="en-US" altLang="en-US" dirty="0" err="1"/>
              <a:t>ahí</a:t>
            </a:r>
            <a:r>
              <a:rPr lang="en-US" altLang="en-US" dirty="0"/>
              <a:t> que ONUSIDA no </a:t>
            </a:r>
            <a:r>
              <a:rPr lang="en-US" altLang="en-US" dirty="0" err="1"/>
              <a:t>publicara</a:t>
            </a:r>
            <a:r>
              <a:rPr lang="en-US" altLang="en-US" dirty="0"/>
              <a:t> la </a:t>
            </a:r>
            <a:r>
              <a:rPr lang="en-US" altLang="en-US" dirty="0" err="1"/>
              <a:t>tendencia</a:t>
            </a:r>
            <a:r>
              <a:rPr lang="en-US" altLang="en-US" dirty="0"/>
              <a:t> de </a:t>
            </a:r>
            <a:r>
              <a:rPr lang="en-US" altLang="en-US" dirty="0" err="1"/>
              <a:t>incidencia</a:t>
            </a:r>
            <a:r>
              <a:rPr lang="en-US" altLang="en-US" dirty="0"/>
              <a:t> de Somalia en la </a:t>
            </a:r>
            <a:r>
              <a:rPr lang="en-US" altLang="en-US" dirty="0" err="1"/>
              <a:t>ronda</a:t>
            </a:r>
            <a:r>
              <a:rPr lang="en-US" altLang="en-US" dirty="0"/>
              <a:t> de 2024.</a:t>
            </a:r>
          </a:p>
        </p:txBody>
      </p:sp>
      <p:sp>
        <p:nvSpPr>
          <p:cNvPr id="30724" name="Slide Number Placeholder 3">
            <a:extLst>
              <a:ext uri="{FF2B5EF4-FFF2-40B4-BE49-F238E27FC236}">
                <a16:creationId xmlns:a16="http://schemas.microsoft.com/office/drawing/2014/main" id="{DC89713B-ECF1-0150-6DC4-6BBAC54C04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8480"/>
            <a:fld id="{49916E62-25B1-4E32-937E-3951AE3EFD89}" type="slidenum">
              <a:rPr lang="en-US" altLang="en-US" smtClean="0"/>
              <a:t>12</a:t>
            </a:fld>
            <a:endParaRPr lang="en-US" altLang="en-US"/>
          </a:p>
        </p:txBody>
      </p:sp>
    </p:spTree>
    <p:extLst>
      <p:ext uri="{BB962C8B-B14F-4D97-AF65-F5344CB8AC3E}">
        <p14:creationId xmlns:p14="http://schemas.microsoft.com/office/powerpoint/2010/main" val="139626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Hay </a:t>
            </a:r>
            <a:r>
              <a:rPr lang="en-US" dirty="0" err="1"/>
              <a:t>muchas</a:t>
            </a:r>
            <a:r>
              <a:rPr lang="en-US" dirty="0"/>
              <a:t> </a:t>
            </a:r>
            <a:r>
              <a:rPr lang="en-US" dirty="0" err="1"/>
              <a:t>cuestiones</a:t>
            </a:r>
            <a:r>
              <a:rPr lang="en-US" dirty="0"/>
              <a:t> que </a:t>
            </a:r>
            <a:r>
              <a:rPr lang="en-US" dirty="0" err="1"/>
              <a:t>pueden</a:t>
            </a:r>
            <a:r>
              <a:rPr lang="en-US" dirty="0"/>
              <a:t> </a:t>
            </a:r>
            <a:r>
              <a:rPr lang="en-US" dirty="0" err="1"/>
              <a:t>influir</a:t>
            </a:r>
            <a:r>
              <a:rPr lang="en-US" dirty="0"/>
              <a:t> en las </a:t>
            </a:r>
            <a:r>
              <a:rPr lang="en-US" dirty="0" err="1"/>
              <a:t>tendencias</a:t>
            </a:r>
            <a:r>
              <a:rPr lang="en-US" dirty="0"/>
              <a:t> de </a:t>
            </a:r>
            <a:r>
              <a:rPr lang="en-US" dirty="0" err="1"/>
              <a:t>prevalencia</a:t>
            </a:r>
            <a:r>
              <a:rPr lang="en-US" dirty="0"/>
              <a:t> que </a:t>
            </a:r>
            <a:r>
              <a:rPr lang="en-US" dirty="0" err="1"/>
              <a:t>arrojan</a:t>
            </a:r>
            <a:r>
              <a:rPr lang="en-US" dirty="0"/>
              <a:t> </a:t>
            </a:r>
            <a:r>
              <a:rPr lang="en-US" dirty="0" err="1"/>
              <a:t>los</a:t>
            </a:r>
            <a:r>
              <a:rPr lang="en-US" dirty="0"/>
              <a:t> </a:t>
            </a:r>
            <a:r>
              <a:rPr lang="en-US" dirty="0" err="1"/>
              <a:t>datos</a:t>
            </a:r>
            <a:r>
              <a:rPr lang="en-US" dirty="0"/>
              <a:t> de las </a:t>
            </a:r>
            <a:r>
              <a:rPr lang="en-US" dirty="0" err="1"/>
              <a:t>pruebas</a:t>
            </a:r>
            <a:r>
              <a:rPr lang="en-US" dirty="0"/>
              <a:t> de </a:t>
            </a:r>
            <a:r>
              <a:rPr lang="en-US" dirty="0" err="1"/>
              <a:t>rutina</a:t>
            </a:r>
            <a:r>
              <a:rPr lang="en-US" dirty="0"/>
              <a:t> de </a:t>
            </a:r>
            <a:r>
              <a:rPr lang="en-US" dirty="0" err="1"/>
              <a:t>los</a:t>
            </a:r>
            <a:r>
              <a:rPr lang="en-US" dirty="0"/>
              <a:t> CAP, </a:t>
            </a:r>
            <a:r>
              <a:rPr lang="en-US" dirty="0" err="1"/>
              <a:t>como</a:t>
            </a:r>
            <a:r>
              <a:rPr lang="en-US" dirty="0"/>
              <a:t> </a:t>
            </a:r>
            <a:r>
              <a:rPr lang="en-US" dirty="0" err="1"/>
              <a:t>los</a:t>
            </a:r>
            <a:r>
              <a:rPr lang="en-US" dirty="0"/>
              <a:t> </a:t>
            </a:r>
            <a:r>
              <a:rPr lang="en-US" dirty="0" err="1"/>
              <a:t>cambios</a:t>
            </a:r>
            <a:r>
              <a:rPr lang="en-US" dirty="0"/>
              <a:t> en la </a:t>
            </a:r>
            <a:r>
              <a:rPr lang="en-US" dirty="0" err="1"/>
              <a:t>prestación</a:t>
            </a:r>
            <a:r>
              <a:rPr lang="en-US" dirty="0"/>
              <a:t> de </a:t>
            </a:r>
            <a:r>
              <a:rPr lang="en-US" dirty="0" err="1"/>
              <a:t>servicios</a:t>
            </a:r>
            <a:r>
              <a:rPr lang="en-US" dirty="0"/>
              <a:t> a lo largo del </a:t>
            </a:r>
            <a:r>
              <a:rPr lang="en-US" dirty="0" err="1"/>
              <a:t>tiempo</a:t>
            </a:r>
            <a:r>
              <a:rPr lang="en-US" dirty="0"/>
              <a:t>, la </a:t>
            </a:r>
            <a:r>
              <a:rPr lang="en-US" dirty="0" err="1"/>
              <a:t>ampliación</a:t>
            </a:r>
            <a:r>
              <a:rPr lang="en-US" dirty="0"/>
              <a:t> de la </a:t>
            </a:r>
            <a:r>
              <a:rPr lang="en-US" dirty="0" err="1"/>
              <a:t>cobertura</a:t>
            </a:r>
            <a:r>
              <a:rPr lang="en-US" dirty="0"/>
              <a:t> de las </a:t>
            </a:r>
            <a:r>
              <a:rPr lang="en-US" dirty="0" err="1"/>
              <a:t>pruebas</a:t>
            </a:r>
            <a:r>
              <a:rPr lang="en-US" dirty="0"/>
              <a:t> de </a:t>
            </a:r>
            <a:r>
              <a:rPr lang="en-US" dirty="0" err="1"/>
              <a:t>rutina</a:t>
            </a:r>
            <a:r>
              <a:rPr lang="en-US" dirty="0"/>
              <a:t> y </a:t>
            </a:r>
            <a:r>
              <a:rPr lang="en-US" dirty="0" err="1"/>
              <a:t>el</a:t>
            </a:r>
            <a:r>
              <a:rPr lang="en-US" dirty="0"/>
              <a:t> </a:t>
            </a:r>
            <a:r>
              <a:rPr lang="en-US" dirty="0" err="1"/>
              <a:t>creciente</a:t>
            </a:r>
            <a:r>
              <a:rPr lang="en-US" dirty="0"/>
              <a:t> </a:t>
            </a:r>
            <a:r>
              <a:rPr lang="en-US" dirty="0" err="1"/>
              <a:t>alcance</a:t>
            </a:r>
            <a:r>
              <a:rPr lang="en-US" dirty="0"/>
              <a:t> de </a:t>
            </a:r>
            <a:r>
              <a:rPr lang="en-US" dirty="0" err="1"/>
              <a:t>los</a:t>
            </a:r>
            <a:r>
              <a:rPr lang="en-US" dirty="0"/>
              <a:t> </a:t>
            </a:r>
            <a:r>
              <a:rPr lang="en-US" dirty="0" err="1"/>
              <a:t>sistemas</a:t>
            </a:r>
            <a:r>
              <a:rPr lang="en-US" dirty="0"/>
              <a:t> de </a:t>
            </a:r>
            <a:r>
              <a:rPr lang="en-US" dirty="0" err="1"/>
              <a:t>notificación</a:t>
            </a:r>
            <a:r>
              <a:rPr lang="en-US" dirty="0"/>
              <a:t> </a:t>
            </a:r>
            <a:r>
              <a:rPr lang="en-US" dirty="0" err="1"/>
              <a:t>electrónica</a:t>
            </a:r>
            <a:r>
              <a:rPr lang="en-US" dirty="0"/>
              <a:t> a </a:t>
            </a:r>
            <a:r>
              <a:rPr lang="en-US" dirty="0" err="1"/>
              <a:t>medida</a:t>
            </a:r>
            <a:r>
              <a:rPr lang="en-US" dirty="0"/>
              <a:t> que se </a:t>
            </a:r>
            <a:r>
              <a:rPr lang="en-US" dirty="0" err="1"/>
              <a:t>extienden</a:t>
            </a:r>
            <a:r>
              <a:rPr lang="en-US" dirty="0"/>
              <a:t> a </a:t>
            </a:r>
            <a:r>
              <a:rPr lang="en-US" dirty="0" err="1"/>
              <a:t>más</a:t>
            </a:r>
            <a:r>
              <a:rPr lang="en-US" dirty="0"/>
              <a:t> y </a:t>
            </a:r>
            <a:r>
              <a:rPr lang="en-US" dirty="0" err="1"/>
              <a:t>más</a:t>
            </a:r>
            <a:r>
              <a:rPr lang="en-US" dirty="0"/>
              <a:t> </a:t>
            </a:r>
            <a:r>
              <a:rPr lang="en-US" dirty="0" err="1"/>
              <a:t>lugares</a:t>
            </a:r>
            <a:r>
              <a:rPr lang="en-US" dirty="0"/>
              <a:t>. Todo </a:t>
            </a:r>
            <a:r>
              <a:rPr lang="en-US" dirty="0" err="1"/>
              <a:t>ello</a:t>
            </a:r>
            <a:r>
              <a:rPr lang="en-US" dirty="0"/>
              <a:t> </a:t>
            </a:r>
            <a:r>
              <a:rPr lang="en-US" dirty="0" err="1"/>
              <a:t>puede</a:t>
            </a:r>
            <a:r>
              <a:rPr lang="en-US" dirty="0"/>
              <a:t> </a:t>
            </a:r>
            <a:r>
              <a:rPr lang="en-US" dirty="0" err="1"/>
              <a:t>afectar</a:t>
            </a:r>
            <a:r>
              <a:rPr lang="en-US" dirty="0"/>
              <a:t> a la </a:t>
            </a:r>
            <a:r>
              <a:rPr lang="en-US" dirty="0" err="1"/>
              <a:t>puntualidad</a:t>
            </a:r>
            <a:r>
              <a:rPr lang="en-US" dirty="0"/>
              <a:t> y </a:t>
            </a:r>
            <a:r>
              <a:rPr lang="en-US" dirty="0" err="1"/>
              <a:t>exhaustividad</a:t>
            </a:r>
            <a:r>
              <a:rPr lang="en-US" dirty="0"/>
              <a:t> de </a:t>
            </a:r>
            <a:r>
              <a:rPr lang="en-US" dirty="0" err="1"/>
              <a:t>los</a:t>
            </a:r>
            <a:r>
              <a:rPr lang="en-US" dirty="0"/>
              <a:t> </a:t>
            </a:r>
            <a:r>
              <a:rPr lang="en-US" dirty="0" err="1"/>
              <a:t>datos</a:t>
            </a:r>
            <a:r>
              <a:rPr lang="en-US" dirty="0"/>
              <a:t>. También </a:t>
            </a:r>
            <a:r>
              <a:rPr lang="en-US" dirty="0" err="1"/>
              <a:t>pueden</a:t>
            </a:r>
            <a:r>
              <a:rPr lang="en-US" dirty="0"/>
              <a:t> </a:t>
            </a:r>
            <a:r>
              <a:rPr lang="en-US" dirty="0" err="1"/>
              <a:t>influir</a:t>
            </a:r>
            <a:r>
              <a:rPr lang="en-US" dirty="0"/>
              <a:t> en las </a:t>
            </a:r>
            <a:r>
              <a:rPr lang="en-US" dirty="0" err="1"/>
              <a:t>tendencias</a:t>
            </a:r>
            <a:r>
              <a:rPr lang="en-US" dirty="0"/>
              <a:t> </a:t>
            </a:r>
            <a:r>
              <a:rPr lang="en-US" dirty="0" err="1"/>
              <a:t>epidemiológicas</a:t>
            </a:r>
            <a:r>
              <a:rPr lang="en-US" dirty="0"/>
              <a:t>, </a:t>
            </a:r>
            <a:r>
              <a:rPr lang="en-US" dirty="0" err="1"/>
              <a:t>por</a:t>
            </a:r>
            <a:r>
              <a:rPr lang="en-US" dirty="0"/>
              <a:t> </a:t>
            </a:r>
            <a:r>
              <a:rPr lang="en-US" dirty="0" err="1"/>
              <a:t>ejemplo</a:t>
            </a:r>
            <a:r>
              <a:rPr lang="en-US" dirty="0"/>
              <a:t>, a </a:t>
            </a:r>
            <a:r>
              <a:rPr lang="en-US" dirty="0" err="1"/>
              <a:t>medida</a:t>
            </a:r>
            <a:r>
              <a:rPr lang="en-US" dirty="0"/>
              <a:t> que </a:t>
            </a:r>
            <a:r>
              <a:rPr lang="en-US" dirty="0" err="1"/>
              <a:t>los</a:t>
            </a:r>
            <a:r>
              <a:rPr lang="en-US" dirty="0"/>
              <a:t> </a:t>
            </a:r>
            <a:r>
              <a:rPr lang="en-US" dirty="0" err="1"/>
              <a:t>sistemas</a:t>
            </a:r>
            <a:r>
              <a:rPr lang="en-US" dirty="0"/>
              <a:t> se </a:t>
            </a:r>
            <a:r>
              <a:rPr lang="en-US" dirty="0" err="1"/>
              <a:t>expanden</a:t>
            </a:r>
            <a:r>
              <a:rPr lang="en-US" dirty="0"/>
              <a:t>, </a:t>
            </a:r>
            <a:r>
              <a:rPr lang="en-US" dirty="0" err="1"/>
              <a:t>normalmente</a:t>
            </a:r>
            <a:r>
              <a:rPr lang="en-US" dirty="0"/>
              <a:t> se </a:t>
            </a:r>
            <a:r>
              <a:rPr lang="en-US" dirty="0" err="1"/>
              <a:t>desplazan</a:t>
            </a:r>
            <a:r>
              <a:rPr lang="en-US" dirty="0"/>
              <a:t> de las zonas de mayor </a:t>
            </a:r>
            <a:r>
              <a:rPr lang="en-US" dirty="0" err="1"/>
              <a:t>prevalencia</a:t>
            </a:r>
            <a:r>
              <a:rPr lang="en-US" dirty="0"/>
              <a:t> a las de </a:t>
            </a:r>
            <a:r>
              <a:rPr lang="en-US" dirty="0" err="1"/>
              <a:t>menor</a:t>
            </a:r>
            <a:r>
              <a:rPr lang="en-US" dirty="0"/>
              <a:t> </a:t>
            </a:r>
            <a:r>
              <a:rPr lang="en-US" dirty="0" err="1"/>
              <a:t>prevalencia</a:t>
            </a:r>
            <a:r>
              <a:rPr lang="en-US" dirty="0"/>
              <a:t>, lo que introduce un </a:t>
            </a:r>
            <a:r>
              <a:rPr lang="en-US" dirty="0" err="1"/>
              <a:t>descenso</a:t>
            </a:r>
            <a:r>
              <a:rPr lang="en-US" dirty="0"/>
              <a:t> artificial de la </a:t>
            </a:r>
            <a:r>
              <a:rPr lang="en-US" dirty="0" err="1"/>
              <a:t>prevalencia</a:t>
            </a:r>
            <a:r>
              <a:rPr lang="en-US" dirty="0"/>
              <a:t> del VIH. Una forma de </a:t>
            </a:r>
            <a:r>
              <a:rPr lang="en-US" dirty="0" err="1"/>
              <a:t>hacer</a:t>
            </a:r>
            <a:r>
              <a:rPr lang="en-US" dirty="0"/>
              <a:t> </a:t>
            </a:r>
            <a:r>
              <a:rPr lang="en-US" dirty="0" err="1"/>
              <a:t>frente</a:t>
            </a:r>
            <a:r>
              <a:rPr lang="en-US" dirty="0"/>
              <a:t> a </a:t>
            </a:r>
            <a:r>
              <a:rPr lang="en-US" dirty="0" err="1"/>
              <a:t>esto</a:t>
            </a:r>
            <a:r>
              <a:rPr lang="en-US" dirty="0"/>
              <a:t> </a:t>
            </a:r>
            <a:r>
              <a:rPr lang="en-US" dirty="0" err="1"/>
              <a:t>podría</a:t>
            </a:r>
            <a:r>
              <a:rPr lang="en-US" dirty="0"/>
              <a:t> ser no </a:t>
            </a:r>
            <a:r>
              <a:rPr lang="en-US" dirty="0" err="1"/>
              <a:t>utilizar</a:t>
            </a:r>
            <a:r>
              <a:rPr lang="en-US" dirty="0"/>
              <a:t> </a:t>
            </a:r>
            <a:r>
              <a:rPr lang="en-US" dirty="0" err="1"/>
              <a:t>los</a:t>
            </a:r>
            <a:r>
              <a:rPr lang="en-US" dirty="0"/>
              <a:t> </a:t>
            </a:r>
            <a:r>
              <a:rPr lang="en-US" dirty="0" err="1"/>
              <a:t>datos</a:t>
            </a:r>
            <a:r>
              <a:rPr lang="en-US" dirty="0"/>
              <a:t> de </a:t>
            </a:r>
            <a:r>
              <a:rPr lang="en-US" dirty="0" err="1"/>
              <a:t>tendencias</a:t>
            </a:r>
            <a:r>
              <a:rPr lang="en-US" dirty="0"/>
              <a:t> de las </a:t>
            </a:r>
            <a:r>
              <a:rPr lang="en-US" dirty="0" err="1"/>
              <a:t>pruebas</a:t>
            </a:r>
            <a:r>
              <a:rPr lang="en-US" dirty="0"/>
              <a:t> </a:t>
            </a:r>
            <a:r>
              <a:rPr lang="en-US" dirty="0" err="1"/>
              <a:t>rutinarias</a:t>
            </a:r>
            <a:r>
              <a:rPr lang="en-US" dirty="0"/>
              <a:t> hasta que la </a:t>
            </a:r>
            <a:r>
              <a:rPr lang="en-US" dirty="0" err="1"/>
              <a:t>cobertura</a:t>
            </a:r>
            <a:r>
              <a:rPr lang="en-US" dirty="0"/>
              <a:t> del </a:t>
            </a:r>
            <a:r>
              <a:rPr lang="en-US" dirty="0" err="1"/>
              <a:t>sistema</a:t>
            </a:r>
            <a:r>
              <a:rPr lang="en-US" dirty="0"/>
              <a:t> se </a:t>
            </a:r>
            <a:r>
              <a:rPr lang="en-US" dirty="0" err="1"/>
              <a:t>haya</a:t>
            </a:r>
            <a:r>
              <a:rPr lang="en-US" dirty="0"/>
              <a:t> </a:t>
            </a:r>
            <a:r>
              <a:rPr lang="en-US" dirty="0" err="1"/>
              <a:t>estabilizado</a:t>
            </a:r>
            <a:r>
              <a:rPr lang="en-US" dirty="0"/>
              <a:t>. </a:t>
            </a:r>
          </a:p>
          <a:p>
            <a:pPr marL="0" indent="0">
              <a:buNone/>
            </a:pPr>
            <a:endParaRPr lang="en-US" dirty="0"/>
          </a:p>
          <a:p>
            <a:pPr marL="0" indent="0">
              <a:buNone/>
            </a:pPr>
            <a:r>
              <a:rPr lang="en-US" dirty="0"/>
              <a:t>En </a:t>
            </a:r>
            <a:r>
              <a:rPr lang="en-US" dirty="0" err="1"/>
              <a:t>consecuencia</a:t>
            </a:r>
            <a:r>
              <a:rPr lang="en-US" dirty="0"/>
              <a:t>, le </a:t>
            </a:r>
            <a:r>
              <a:rPr lang="en-US" dirty="0" err="1"/>
              <a:t>recomendamos</a:t>
            </a:r>
            <a:r>
              <a:rPr lang="en-US" dirty="0"/>
              <a:t> que antes de </a:t>
            </a:r>
            <a:r>
              <a:rPr lang="en-US" dirty="0" err="1"/>
              <a:t>utilizar</a:t>
            </a:r>
            <a:r>
              <a:rPr lang="en-US" dirty="0"/>
              <a:t> sus </a:t>
            </a:r>
            <a:r>
              <a:rPr lang="en-US" dirty="0" err="1"/>
              <a:t>datos</a:t>
            </a:r>
            <a:r>
              <a:rPr lang="en-US" dirty="0"/>
              <a:t> de APN - Rutina </a:t>
            </a:r>
            <a:r>
              <a:rPr lang="en-US" dirty="0" err="1"/>
              <a:t>considere</a:t>
            </a:r>
            <a:r>
              <a:rPr lang="en-US" dirty="0"/>
              <a:t> </a:t>
            </a:r>
            <a:r>
              <a:rPr lang="en-US" dirty="0" err="1"/>
              <a:t>algunas</a:t>
            </a:r>
            <a:r>
              <a:rPr lang="en-US" dirty="0"/>
              <a:t> de las </a:t>
            </a:r>
            <a:r>
              <a:rPr lang="en-US" dirty="0" err="1"/>
              <a:t>cuestiones</a:t>
            </a:r>
            <a:r>
              <a:rPr lang="en-US" dirty="0"/>
              <a:t> que </a:t>
            </a:r>
            <a:r>
              <a:rPr lang="en-US" dirty="0" err="1"/>
              <a:t>aquí</a:t>
            </a:r>
            <a:r>
              <a:rPr lang="en-US" dirty="0"/>
              <a:t> se </a:t>
            </a:r>
            <a:r>
              <a:rPr lang="en-US" dirty="0" err="1"/>
              <a:t>presentan</a:t>
            </a:r>
            <a:r>
              <a:rPr lang="en-US" dirty="0"/>
              <a:t>: ¿</a:t>
            </a:r>
            <a:r>
              <a:rPr lang="en-US" dirty="0" err="1"/>
              <a:t>cómo</a:t>
            </a:r>
            <a:r>
              <a:rPr lang="en-US" dirty="0"/>
              <a:t> ha </a:t>
            </a:r>
            <a:r>
              <a:rPr lang="en-US" dirty="0" err="1"/>
              <a:t>ido</a:t>
            </a:r>
            <a:r>
              <a:rPr lang="en-US" dirty="0"/>
              <a:t> </a:t>
            </a:r>
            <a:r>
              <a:rPr lang="en-US" dirty="0" err="1"/>
              <a:t>cambiando</a:t>
            </a:r>
            <a:r>
              <a:rPr lang="en-US" dirty="0"/>
              <a:t> con </a:t>
            </a:r>
            <a:r>
              <a:rPr lang="en-US" dirty="0" err="1"/>
              <a:t>el</a:t>
            </a:r>
            <a:r>
              <a:rPr lang="en-US" dirty="0"/>
              <a:t> </a:t>
            </a:r>
            <a:r>
              <a:rPr lang="en-US" dirty="0" err="1"/>
              <a:t>tiempo</a:t>
            </a:r>
            <a:r>
              <a:rPr lang="en-US" dirty="0"/>
              <a:t> </a:t>
            </a:r>
            <a:r>
              <a:rPr lang="en-US" dirty="0" err="1"/>
              <a:t>su</a:t>
            </a:r>
            <a:r>
              <a:rPr lang="en-US" dirty="0"/>
              <a:t> </a:t>
            </a:r>
            <a:r>
              <a:rPr lang="en-US" dirty="0" err="1"/>
              <a:t>sistema</a:t>
            </a:r>
            <a:r>
              <a:rPr lang="en-US" dirty="0"/>
              <a:t> de </a:t>
            </a:r>
            <a:r>
              <a:rPr lang="en-US" dirty="0" err="1"/>
              <a:t>pruebas</a:t>
            </a:r>
            <a:r>
              <a:rPr lang="en-US" dirty="0"/>
              <a:t> </a:t>
            </a:r>
            <a:r>
              <a:rPr lang="en-US" dirty="0" err="1"/>
              <a:t>rutinarias</a:t>
            </a:r>
            <a:r>
              <a:rPr lang="en-US" dirty="0"/>
              <a:t> y </a:t>
            </a:r>
            <a:r>
              <a:rPr lang="en-US" dirty="0" err="1"/>
              <a:t>su</a:t>
            </a:r>
            <a:r>
              <a:rPr lang="en-US" dirty="0"/>
              <a:t> </a:t>
            </a:r>
            <a:r>
              <a:rPr lang="en-US" dirty="0" err="1"/>
              <a:t>cobertura</a:t>
            </a:r>
            <a:r>
              <a:rPr lang="en-US" dirty="0"/>
              <a:t> </a:t>
            </a:r>
            <a:r>
              <a:rPr lang="en-US" dirty="0" err="1"/>
              <a:t>geográfica</a:t>
            </a:r>
            <a:r>
              <a:rPr lang="en-US" dirty="0"/>
              <a:t> y </a:t>
            </a:r>
            <a:r>
              <a:rPr lang="en-US" dirty="0" err="1"/>
              <a:t>poblacional</a:t>
            </a:r>
            <a:r>
              <a:rPr lang="en-US" dirty="0"/>
              <a:t>? ¿Se </a:t>
            </a:r>
            <a:r>
              <a:rPr lang="en-US" dirty="0" err="1"/>
              <a:t>han</a:t>
            </a:r>
            <a:r>
              <a:rPr lang="en-US" dirty="0"/>
              <a:t> </a:t>
            </a:r>
            <a:r>
              <a:rPr lang="en-US" dirty="0" err="1"/>
              <a:t>incluido</a:t>
            </a:r>
            <a:r>
              <a:rPr lang="en-US" dirty="0"/>
              <a:t> o no en </a:t>
            </a:r>
            <a:r>
              <a:rPr lang="en-US" dirty="0" err="1"/>
              <a:t>los</a:t>
            </a:r>
            <a:r>
              <a:rPr lang="en-US" dirty="0"/>
              <a:t> </a:t>
            </a:r>
            <a:r>
              <a:rPr lang="en-US" dirty="0" err="1"/>
              <a:t>informes</a:t>
            </a:r>
            <a:r>
              <a:rPr lang="en-US" dirty="0"/>
              <a:t> las </a:t>
            </a:r>
            <a:r>
              <a:rPr lang="en-US" dirty="0" err="1"/>
              <a:t>mujeres</a:t>
            </a:r>
            <a:r>
              <a:rPr lang="en-US" dirty="0"/>
              <a:t> </a:t>
            </a:r>
            <a:r>
              <a:rPr lang="en-US" dirty="0" err="1"/>
              <a:t>positivas</a:t>
            </a:r>
            <a:r>
              <a:rPr lang="en-US" dirty="0"/>
              <a:t> </a:t>
            </a:r>
            <a:r>
              <a:rPr lang="en-US" dirty="0" err="1"/>
              <a:t>conocidas</a:t>
            </a:r>
            <a:r>
              <a:rPr lang="en-US" dirty="0"/>
              <a:t>? ¿Se ha </a:t>
            </a:r>
            <a:r>
              <a:rPr lang="en-US" dirty="0" err="1"/>
              <a:t>incluido</a:t>
            </a:r>
            <a:r>
              <a:rPr lang="en-US" dirty="0"/>
              <a:t> </a:t>
            </a:r>
            <a:r>
              <a:rPr lang="en-US" dirty="0" err="1"/>
              <a:t>sólo</a:t>
            </a:r>
            <a:r>
              <a:rPr lang="en-US" dirty="0"/>
              <a:t> la </a:t>
            </a:r>
            <a:r>
              <a:rPr lang="en-US" dirty="0" err="1"/>
              <a:t>primera</a:t>
            </a:r>
            <a:r>
              <a:rPr lang="en-US" dirty="0"/>
              <a:t> </a:t>
            </a:r>
            <a:r>
              <a:rPr lang="en-US" dirty="0" err="1"/>
              <a:t>prueba</a:t>
            </a:r>
            <a:r>
              <a:rPr lang="en-US" dirty="0"/>
              <a:t> en </a:t>
            </a:r>
            <a:r>
              <a:rPr lang="en-US" dirty="0" err="1"/>
              <a:t>una</a:t>
            </a:r>
            <a:r>
              <a:rPr lang="en-US" dirty="0"/>
              <a:t> </a:t>
            </a:r>
            <a:r>
              <a:rPr lang="en-US" dirty="0" err="1"/>
              <a:t>visita</a:t>
            </a:r>
            <a:r>
              <a:rPr lang="en-US" dirty="0"/>
              <a:t> de control prenatal? ¿Se </a:t>
            </a:r>
            <a:r>
              <a:rPr lang="en-US" dirty="0" err="1"/>
              <a:t>incluyen</a:t>
            </a:r>
            <a:r>
              <a:rPr lang="en-US" dirty="0"/>
              <a:t> las </a:t>
            </a:r>
            <a:r>
              <a:rPr lang="en-US" dirty="0" err="1"/>
              <a:t>primeras</a:t>
            </a:r>
            <a:r>
              <a:rPr lang="en-US" dirty="0"/>
              <a:t> </a:t>
            </a:r>
            <a:r>
              <a:rPr lang="en-US" dirty="0" err="1"/>
              <a:t>pruebas</a:t>
            </a:r>
            <a:r>
              <a:rPr lang="en-US" dirty="0"/>
              <a:t> en </a:t>
            </a:r>
            <a:r>
              <a:rPr lang="en-US" dirty="0" err="1"/>
              <a:t>el</a:t>
            </a:r>
            <a:r>
              <a:rPr lang="en-US" dirty="0"/>
              <a:t> </a:t>
            </a:r>
            <a:r>
              <a:rPr lang="en-US" dirty="0" err="1"/>
              <a:t>parto</a:t>
            </a:r>
            <a:r>
              <a:rPr lang="en-US" dirty="0"/>
              <a:t>? ¿Ha </a:t>
            </a:r>
            <a:r>
              <a:rPr lang="en-US" dirty="0" err="1"/>
              <a:t>tenido</a:t>
            </a:r>
            <a:r>
              <a:rPr lang="en-US" dirty="0"/>
              <a:t> en </a:t>
            </a:r>
            <a:r>
              <a:rPr lang="en-US" dirty="0" err="1"/>
              <a:t>cuenta</a:t>
            </a:r>
            <a:r>
              <a:rPr lang="en-US" dirty="0"/>
              <a:t> </a:t>
            </a:r>
            <a:r>
              <a:rPr lang="en-US" dirty="0" err="1"/>
              <a:t>los</a:t>
            </a:r>
            <a:r>
              <a:rPr lang="en-US" dirty="0"/>
              <a:t> </a:t>
            </a:r>
            <a:r>
              <a:rPr lang="en-US" dirty="0" err="1"/>
              <a:t>cambios</a:t>
            </a:r>
            <a:r>
              <a:rPr lang="en-US" dirty="0"/>
              <a:t> en las </a:t>
            </a:r>
            <a:r>
              <a:rPr lang="en-US" dirty="0" err="1"/>
              <a:t>pruebas</a:t>
            </a:r>
            <a:r>
              <a:rPr lang="en-US" dirty="0"/>
              <a:t> a lo largo del </a:t>
            </a:r>
            <a:r>
              <a:rPr lang="en-US" dirty="0" err="1"/>
              <a:t>tiempo</a:t>
            </a:r>
            <a:r>
              <a:rPr lang="en-US" dirty="0"/>
              <a:t>, </a:t>
            </a:r>
            <a:r>
              <a:rPr lang="en-US" dirty="0" err="1"/>
              <a:t>incluidos</a:t>
            </a:r>
            <a:r>
              <a:rPr lang="en-US" dirty="0"/>
              <a:t> </a:t>
            </a:r>
            <a:r>
              <a:rPr lang="en-US" dirty="0" err="1"/>
              <a:t>los</a:t>
            </a:r>
            <a:r>
              <a:rPr lang="en-US" dirty="0"/>
              <a:t> kits </a:t>
            </a:r>
            <a:r>
              <a:rPr lang="en-US" dirty="0" err="1"/>
              <a:t>utilizados</a:t>
            </a:r>
            <a:r>
              <a:rPr lang="en-US" dirty="0"/>
              <a:t> y las </a:t>
            </a:r>
            <a:r>
              <a:rPr lang="en-US" dirty="0" err="1"/>
              <a:t>tasas</a:t>
            </a:r>
            <a:r>
              <a:rPr lang="en-US" dirty="0"/>
              <a:t> de </a:t>
            </a:r>
            <a:r>
              <a:rPr lang="en-US" dirty="0" err="1"/>
              <a:t>falsos</a:t>
            </a:r>
            <a:r>
              <a:rPr lang="en-US" dirty="0"/>
              <a:t> </a:t>
            </a:r>
            <a:r>
              <a:rPr lang="en-US" dirty="0" err="1"/>
              <a:t>positivos</a:t>
            </a:r>
            <a:r>
              <a:rPr lang="en-US" dirty="0"/>
              <a:t> en </a:t>
            </a:r>
            <a:r>
              <a:rPr lang="en-US" dirty="0" err="1"/>
              <a:t>entornos</a:t>
            </a:r>
            <a:r>
              <a:rPr lang="en-US" dirty="0"/>
              <a:t> de </a:t>
            </a:r>
            <a:r>
              <a:rPr lang="en-US" dirty="0" err="1"/>
              <a:t>baja</a:t>
            </a:r>
            <a:r>
              <a:rPr lang="en-US" dirty="0"/>
              <a:t> </a:t>
            </a:r>
            <a:r>
              <a:rPr lang="en-US" dirty="0" err="1"/>
              <a:t>prevalencia</a:t>
            </a:r>
            <a:r>
              <a:rPr lang="en-US" dirty="0"/>
              <a:t>, </a:t>
            </a:r>
            <a:r>
              <a:rPr lang="en-US" dirty="0" err="1"/>
              <a:t>los</a:t>
            </a:r>
            <a:r>
              <a:rPr lang="en-US" dirty="0"/>
              <a:t> </a:t>
            </a:r>
            <a:r>
              <a:rPr lang="en-US" dirty="0" err="1"/>
              <a:t>algoritmos</a:t>
            </a:r>
            <a:r>
              <a:rPr lang="en-US" dirty="0"/>
              <a:t> </a:t>
            </a:r>
            <a:r>
              <a:rPr lang="en-US" dirty="0" err="1"/>
              <a:t>utilizados</a:t>
            </a:r>
            <a:r>
              <a:rPr lang="en-US" dirty="0"/>
              <a:t>, las </a:t>
            </a:r>
            <a:r>
              <a:rPr lang="en-US" dirty="0" err="1"/>
              <a:t>tasas</a:t>
            </a:r>
            <a:r>
              <a:rPr lang="en-US" dirty="0"/>
              <a:t> de </a:t>
            </a:r>
            <a:r>
              <a:rPr lang="en-US" dirty="0" err="1"/>
              <a:t>rechazo</a:t>
            </a:r>
            <a:r>
              <a:rPr lang="en-US" dirty="0"/>
              <a:t> y la </a:t>
            </a:r>
            <a:r>
              <a:rPr lang="en-US" dirty="0" err="1"/>
              <a:t>influencia</a:t>
            </a:r>
            <a:r>
              <a:rPr lang="en-US" dirty="0"/>
              <a:t> de la </a:t>
            </a:r>
            <a:r>
              <a:rPr lang="en-US" dirty="0" err="1"/>
              <a:t>falta</a:t>
            </a:r>
            <a:r>
              <a:rPr lang="en-US" dirty="0"/>
              <a:t> de </a:t>
            </a:r>
            <a:r>
              <a:rPr lang="en-US" dirty="0" err="1"/>
              <a:t>existencias</a:t>
            </a:r>
            <a:r>
              <a:rPr lang="en-US" dirty="0"/>
              <a:t> en la </a:t>
            </a:r>
            <a:r>
              <a:rPr lang="en-US" dirty="0" err="1"/>
              <a:t>realización</a:t>
            </a:r>
            <a:r>
              <a:rPr lang="en-US" dirty="0"/>
              <a:t> </a:t>
            </a:r>
            <a:r>
              <a:rPr lang="en-US" dirty="0" err="1"/>
              <a:t>completa</a:t>
            </a:r>
            <a:r>
              <a:rPr lang="en-US" dirty="0"/>
              <a:t> de las </a:t>
            </a:r>
            <a:r>
              <a:rPr lang="en-US" dirty="0" err="1"/>
              <a:t>pruebas</a:t>
            </a:r>
            <a:r>
              <a:rPr lang="en-US" dirty="0"/>
              <a:t>? ¿Ha </a:t>
            </a:r>
            <a:r>
              <a:rPr lang="en-US" dirty="0" err="1"/>
              <a:t>leído</a:t>
            </a:r>
            <a:r>
              <a:rPr lang="en-US" dirty="0"/>
              <a:t> </a:t>
            </a:r>
            <a:r>
              <a:rPr lang="en-US" dirty="0" err="1"/>
              <a:t>los</a:t>
            </a:r>
            <a:r>
              <a:rPr lang="en-US" dirty="0"/>
              <a:t> </a:t>
            </a:r>
            <a:r>
              <a:rPr lang="en-US" dirty="0" err="1"/>
              <a:t>informes</a:t>
            </a:r>
            <a:r>
              <a:rPr lang="en-US" dirty="0"/>
              <a:t> de </a:t>
            </a:r>
            <a:r>
              <a:rPr lang="en-US" dirty="0" err="1"/>
              <a:t>garantía</a:t>
            </a:r>
            <a:r>
              <a:rPr lang="en-US" dirty="0"/>
              <a:t> de </a:t>
            </a:r>
            <a:r>
              <a:rPr lang="en-US" dirty="0" err="1"/>
              <a:t>calidad</a:t>
            </a:r>
            <a:r>
              <a:rPr lang="en-US" dirty="0"/>
              <a:t> </a:t>
            </a:r>
            <a:r>
              <a:rPr lang="en-US" dirty="0" err="1"/>
              <a:t>disponibles</a:t>
            </a:r>
            <a:r>
              <a:rPr lang="en-US" dirty="0"/>
              <a:t> y ha </a:t>
            </a:r>
            <a:r>
              <a:rPr lang="en-US" dirty="0" err="1"/>
              <a:t>comparado</a:t>
            </a:r>
            <a:r>
              <a:rPr lang="en-US" dirty="0"/>
              <a:t> </a:t>
            </a:r>
            <a:r>
              <a:rPr lang="en-US" dirty="0" err="1"/>
              <a:t>los</a:t>
            </a:r>
            <a:r>
              <a:rPr lang="en-US" dirty="0"/>
              <a:t> </a:t>
            </a:r>
            <a:r>
              <a:rPr lang="en-US" dirty="0" err="1"/>
              <a:t>datos</a:t>
            </a:r>
            <a:r>
              <a:rPr lang="en-US" dirty="0"/>
              <a:t> de </a:t>
            </a:r>
            <a:r>
              <a:rPr lang="en-US" dirty="0" err="1"/>
              <a:t>prevalencia</a:t>
            </a:r>
            <a:r>
              <a:rPr lang="en-US" dirty="0"/>
              <a:t> con </a:t>
            </a:r>
            <a:r>
              <a:rPr lang="en-US" dirty="0" err="1"/>
              <a:t>otras</a:t>
            </a:r>
            <a:r>
              <a:rPr lang="en-US" dirty="0"/>
              <a:t> </a:t>
            </a:r>
            <a:r>
              <a:rPr lang="en-US" dirty="0" err="1"/>
              <a:t>fuentes</a:t>
            </a:r>
            <a:r>
              <a:rPr lang="en-US" dirty="0"/>
              <a:t> </a:t>
            </a:r>
            <a:r>
              <a:rPr lang="en-US" dirty="0" err="1"/>
              <a:t>como</a:t>
            </a:r>
            <a:r>
              <a:rPr lang="en-US" dirty="0"/>
              <a:t> las </a:t>
            </a:r>
            <a:r>
              <a:rPr lang="en-US" dirty="0" err="1"/>
              <a:t>encuestas</a:t>
            </a:r>
            <a:r>
              <a:rPr lang="en-US" dirty="0"/>
              <a:t> </a:t>
            </a:r>
            <a:r>
              <a:rPr lang="en-US" dirty="0" err="1"/>
              <a:t>domiciliarias</a:t>
            </a:r>
            <a:r>
              <a:rPr lang="en-US" dirty="0"/>
              <a:t>?</a:t>
            </a:r>
          </a:p>
          <a:p>
            <a:pPr marL="0" indent="0">
              <a:buNone/>
            </a:pPr>
            <a:endParaRPr lang="en-US" dirty="0"/>
          </a:p>
          <a:p>
            <a:pPr marL="0" indent="0">
              <a:buNone/>
            </a:pPr>
            <a:r>
              <a:rPr lang="en-US" dirty="0"/>
              <a:t>Dada la </a:t>
            </a:r>
            <a:r>
              <a:rPr lang="en-US" dirty="0" err="1"/>
              <a:t>importancia</a:t>
            </a:r>
            <a:r>
              <a:rPr lang="en-US" dirty="0"/>
              <a:t> que </a:t>
            </a:r>
            <a:r>
              <a:rPr lang="en-US" dirty="0" err="1"/>
              <a:t>tendrán</a:t>
            </a:r>
            <a:r>
              <a:rPr lang="en-US" dirty="0"/>
              <a:t> las </a:t>
            </a:r>
            <a:r>
              <a:rPr lang="en-US" dirty="0" err="1"/>
              <a:t>tendencias</a:t>
            </a:r>
            <a:r>
              <a:rPr lang="en-US" dirty="0"/>
              <a:t> </a:t>
            </a:r>
            <a:r>
              <a:rPr lang="en-US" dirty="0" err="1"/>
              <a:t>producidas</a:t>
            </a:r>
            <a:r>
              <a:rPr lang="en-US" dirty="0"/>
              <a:t> </a:t>
            </a:r>
            <a:r>
              <a:rPr lang="en-US" dirty="0" err="1"/>
              <a:t>por</a:t>
            </a:r>
            <a:r>
              <a:rPr lang="en-US" dirty="0"/>
              <a:t> </a:t>
            </a:r>
            <a:r>
              <a:rPr lang="en-US" dirty="0" err="1"/>
              <a:t>el</a:t>
            </a:r>
            <a:r>
              <a:rPr lang="en-US" dirty="0"/>
              <a:t> EPP para </a:t>
            </a:r>
            <a:r>
              <a:rPr lang="en-US" dirty="0" err="1"/>
              <a:t>determinar</a:t>
            </a:r>
            <a:r>
              <a:rPr lang="en-US" dirty="0"/>
              <a:t> las </a:t>
            </a:r>
            <a:r>
              <a:rPr lang="en-US" dirty="0" err="1"/>
              <a:t>tendencias</a:t>
            </a:r>
            <a:r>
              <a:rPr lang="en-US" dirty="0"/>
              <a:t> de </a:t>
            </a:r>
            <a:r>
              <a:rPr lang="en-US" dirty="0" err="1"/>
              <a:t>su</a:t>
            </a:r>
            <a:r>
              <a:rPr lang="en-US" dirty="0"/>
              <a:t> </a:t>
            </a:r>
            <a:r>
              <a:rPr lang="en-US" dirty="0" err="1"/>
              <a:t>estimación</a:t>
            </a:r>
            <a:r>
              <a:rPr lang="en-US" dirty="0"/>
              <a:t> </a:t>
            </a:r>
            <a:r>
              <a:rPr lang="en-US" dirty="0" err="1"/>
              <a:t>nacional</a:t>
            </a:r>
            <a:r>
              <a:rPr lang="en-US" dirty="0"/>
              <a:t>, </a:t>
            </a:r>
            <a:r>
              <a:rPr lang="en-US" dirty="0" err="1"/>
              <a:t>merece</a:t>
            </a:r>
            <a:r>
              <a:rPr lang="en-US" dirty="0"/>
              <a:t> la </a:t>
            </a:r>
            <a:r>
              <a:rPr lang="en-US" dirty="0" err="1"/>
              <a:t>pena</a:t>
            </a:r>
            <a:r>
              <a:rPr lang="en-US" dirty="0"/>
              <a:t> </a:t>
            </a:r>
            <a:r>
              <a:rPr lang="en-US" dirty="0" err="1"/>
              <a:t>dedicar</a:t>
            </a:r>
            <a:r>
              <a:rPr lang="en-US" dirty="0"/>
              <a:t> </a:t>
            </a:r>
            <a:r>
              <a:rPr lang="en-US" dirty="0" err="1"/>
              <a:t>algún</a:t>
            </a:r>
            <a:r>
              <a:rPr lang="en-US" dirty="0"/>
              <a:t> </a:t>
            </a:r>
            <a:r>
              <a:rPr lang="en-US" dirty="0" err="1"/>
              <a:t>tiempo</a:t>
            </a:r>
            <a:r>
              <a:rPr lang="en-US" dirty="0"/>
              <a:t> a </a:t>
            </a:r>
            <a:r>
              <a:rPr lang="en-US" dirty="0" err="1"/>
              <a:t>considerar</a:t>
            </a:r>
            <a:r>
              <a:rPr lang="en-US" dirty="0"/>
              <a:t> </a:t>
            </a:r>
            <a:r>
              <a:rPr lang="en-US" dirty="0" err="1"/>
              <a:t>estos</a:t>
            </a:r>
            <a:r>
              <a:rPr lang="en-US" dirty="0"/>
              <a:t> </a:t>
            </a:r>
            <a:r>
              <a:rPr lang="en-US" dirty="0" err="1"/>
              <a:t>factores</a:t>
            </a:r>
            <a:r>
              <a:rPr lang="en-US" dirty="0"/>
              <a:t> y </a:t>
            </a:r>
            <a:r>
              <a:rPr lang="en-US" dirty="0" err="1"/>
              <a:t>consultar</a:t>
            </a:r>
            <a:r>
              <a:rPr lang="en-US" dirty="0"/>
              <a:t> con </a:t>
            </a:r>
            <a:r>
              <a:rPr lang="en-US" dirty="0" err="1"/>
              <a:t>expertos</a:t>
            </a:r>
            <a:r>
              <a:rPr lang="en-US" dirty="0"/>
              <a:t> </a:t>
            </a:r>
            <a:r>
              <a:rPr lang="en-US" dirty="0" err="1"/>
              <a:t>cuando</a:t>
            </a:r>
            <a:r>
              <a:rPr lang="en-US" dirty="0"/>
              <a:t> sea </a:t>
            </a:r>
            <a:r>
              <a:rPr lang="en-US" dirty="0" err="1"/>
              <a:t>necesario</a:t>
            </a:r>
            <a:r>
              <a:rPr lang="en-US" dirty="0"/>
              <a:t> para </a:t>
            </a:r>
            <a:r>
              <a:rPr lang="en-US" dirty="0" err="1"/>
              <a:t>comprender</a:t>
            </a:r>
            <a:r>
              <a:rPr lang="en-US" dirty="0"/>
              <a:t> </a:t>
            </a:r>
            <a:r>
              <a:rPr lang="en-US" dirty="0" err="1"/>
              <a:t>mejor</a:t>
            </a:r>
            <a:r>
              <a:rPr lang="en-US" dirty="0"/>
              <a:t> </a:t>
            </a:r>
            <a:r>
              <a:rPr lang="en-US" dirty="0" err="1"/>
              <a:t>cómo</a:t>
            </a:r>
            <a:r>
              <a:rPr lang="en-US" dirty="0"/>
              <a:t> </a:t>
            </a:r>
            <a:r>
              <a:rPr lang="en-US" dirty="0" err="1"/>
              <a:t>influyen</a:t>
            </a:r>
            <a:r>
              <a:rPr lang="en-US" dirty="0"/>
              <a:t> en sus </a:t>
            </a:r>
            <a:r>
              <a:rPr lang="en-US" dirty="0" err="1"/>
              <a:t>datos</a:t>
            </a:r>
            <a:r>
              <a:rPr lang="en-US" dirty="0"/>
              <a:t> y </a:t>
            </a:r>
            <a:r>
              <a:rPr lang="en-US" dirty="0" err="1"/>
              <a:t>qué</a:t>
            </a:r>
            <a:r>
              <a:rPr lang="en-US" dirty="0"/>
              <a:t> </a:t>
            </a:r>
            <a:r>
              <a:rPr lang="en-US" dirty="0" err="1"/>
              <a:t>datos</a:t>
            </a:r>
            <a:r>
              <a:rPr lang="en-US" dirty="0"/>
              <a:t> </a:t>
            </a:r>
            <a:r>
              <a:rPr lang="en-US" dirty="0" err="1"/>
              <a:t>deben</a:t>
            </a:r>
            <a:r>
              <a:rPr lang="en-US" dirty="0"/>
              <a:t> </a:t>
            </a:r>
            <a:r>
              <a:rPr lang="en-US" dirty="0" err="1"/>
              <a:t>utilizarse</a:t>
            </a:r>
            <a:r>
              <a:rPr lang="en-US" dirty="0"/>
              <a:t> o </a:t>
            </a:r>
            <a:r>
              <a:rPr lang="en-US" dirty="0" err="1"/>
              <a:t>excluirse</a:t>
            </a:r>
            <a:r>
              <a:rPr lang="en-US" dirty="0"/>
              <a:t>.</a:t>
            </a:r>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227682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30361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50314-3280-06CC-5801-395DD3DE53C5}"/>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031F75F-B4E3-E531-F430-D15DF0CEC5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0619602-F01D-DB9F-86D6-9FC977DD87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El </a:t>
            </a:r>
            <a:r>
              <a:rPr lang="en-US" altLang="en-US" dirty="0" err="1"/>
              <a:t>ajuste</a:t>
            </a:r>
            <a:r>
              <a:rPr lang="en-US" altLang="en-US" dirty="0"/>
              <a:t> del EPP a </a:t>
            </a:r>
            <a:r>
              <a:rPr lang="en-US" altLang="en-US" dirty="0" err="1"/>
              <a:t>los</a:t>
            </a:r>
            <a:r>
              <a:rPr lang="en-US" altLang="en-US" dirty="0"/>
              <a:t> </a:t>
            </a:r>
            <a:r>
              <a:rPr lang="en-US" altLang="en-US" dirty="0" err="1"/>
              <a:t>datos</a:t>
            </a:r>
            <a:r>
              <a:rPr lang="en-US" altLang="en-US" dirty="0"/>
              <a:t> de </a:t>
            </a:r>
            <a:r>
              <a:rPr lang="en-US" altLang="en-US" dirty="0" err="1"/>
              <a:t>los</a:t>
            </a:r>
            <a:r>
              <a:rPr lang="en-US" altLang="en-US" dirty="0"/>
              <a:t> </a:t>
            </a:r>
            <a:r>
              <a:rPr lang="en-US" altLang="en-US" dirty="0" err="1"/>
              <a:t>controles</a:t>
            </a:r>
            <a:r>
              <a:rPr lang="en-US" altLang="en-US" dirty="0"/>
              <a:t> </a:t>
            </a:r>
            <a:r>
              <a:rPr lang="en-US" altLang="en-US" dirty="0" err="1"/>
              <a:t>prenatales</a:t>
            </a:r>
            <a:r>
              <a:rPr lang="en-US" altLang="en-US" dirty="0"/>
              <a:t> de </a:t>
            </a:r>
            <a:r>
              <a:rPr lang="en-US" altLang="en-US" dirty="0" err="1"/>
              <a:t>rutina</a:t>
            </a:r>
            <a:r>
              <a:rPr lang="en-US" altLang="en-US" dirty="0"/>
              <a:t>, </a:t>
            </a:r>
            <a:r>
              <a:rPr lang="en-US" altLang="en-US" dirty="0" err="1"/>
              <a:t>si</a:t>
            </a:r>
            <a:r>
              <a:rPr lang="en-US" altLang="en-US" dirty="0"/>
              <a:t> </a:t>
            </a:r>
            <a:r>
              <a:rPr lang="en-US" altLang="en-US" dirty="0" err="1"/>
              <a:t>faltan</a:t>
            </a:r>
            <a:r>
              <a:rPr lang="en-US" altLang="en-US" dirty="0"/>
              <a:t> </a:t>
            </a:r>
            <a:r>
              <a:rPr lang="en-US" altLang="en-US" dirty="0" err="1"/>
              <a:t>positivos</a:t>
            </a:r>
            <a:r>
              <a:rPr lang="en-US" altLang="en-US" dirty="0"/>
              <a:t> </a:t>
            </a:r>
            <a:r>
              <a:rPr lang="en-US" altLang="en-US" dirty="0" err="1"/>
              <a:t>conocidos</a:t>
            </a:r>
            <a:r>
              <a:rPr lang="en-US" altLang="en-US" dirty="0"/>
              <a:t> o se </a:t>
            </a:r>
            <a:r>
              <a:rPr lang="en-US" altLang="en-US" dirty="0" err="1"/>
              <a:t>contabilizan</a:t>
            </a:r>
            <a:r>
              <a:rPr lang="en-US" altLang="en-US" dirty="0"/>
              <a:t> dos </a:t>
            </a:r>
            <a:r>
              <a:rPr lang="en-US" altLang="en-US" dirty="0" err="1"/>
              <a:t>veces</a:t>
            </a:r>
            <a:r>
              <a:rPr lang="en-US" altLang="en-US" dirty="0"/>
              <a:t> las </a:t>
            </a:r>
            <a:r>
              <a:rPr lang="en-US" altLang="en-US" dirty="0" err="1"/>
              <a:t>pruebas</a:t>
            </a:r>
            <a:r>
              <a:rPr lang="en-US" altLang="en-US" dirty="0"/>
              <a:t> </a:t>
            </a:r>
            <a:r>
              <a:rPr lang="en-US" altLang="en-US" dirty="0" err="1"/>
              <a:t>negativas</a:t>
            </a:r>
            <a:r>
              <a:rPr lang="en-US" altLang="en-US" dirty="0"/>
              <a:t> </a:t>
            </a:r>
            <a:r>
              <a:rPr lang="en-US" altLang="en-US" dirty="0" err="1"/>
              <a:t>repetidas</a:t>
            </a:r>
            <a:r>
              <a:rPr lang="en-US" altLang="en-US" dirty="0"/>
              <a:t> en </a:t>
            </a:r>
            <a:r>
              <a:rPr lang="en-US" altLang="en-US" dirty="0" err="1"/>
              <a:t>el</a:t>
            </a:r>
            <a:r>
              <a:rPr lang="en-US" altLang="en-US" dirty="0"/>
              <a:t> </a:t>
            </a:r>
            <a:r>
              <a:rPr lang="en-US" altLang="en-US" dirty="0" err="1"/>
              <a:t>denominador</a:t>
            </a:r>
            <a:r>
              <a:rPr lang="en-US" altLang="en-US" dirty="0"/>
              <a:t> de la </a:t>
            </a:r>
            <a:r>
              <a:rPr lang="en-US" altLang="en-US" dirty="0" err="1"/>
              <a:t>prevalencia</a:t>
            </a:r>
            <a:r>
              <a:rPr lang="en-US" altLang="en-US" dirty="0"/>
              <a:t> </a:t>
            </a:r>
            <a:r>
              <a:rPr lang="en-US" altLang="en-US" dirty="0" err="1"/>
              <a:t>introducida</a:t>
            </a:r>
            <a:r>
              <a:rPr lang="en-US" altLang="en-US" dirty="0"/>
              <a:t>, o las </a:t>
            </a:r>
            <a:r>
              <a:rPr lang="en-US" altLang="en-US" dirty="0" err="1"/>
              <a:t>pruebas</a:t>
            </a:r>
            <a:r>
              <a:rPr lang="en-US" altLang="en-US" dirty="0"/>
              <a:t> de </a:t>
            </a:r>
            <a:r>
              <a:rPr lang="en-US" altLang="en-US" dirty="0" err="1"/>
              <a:t>los</a:t>
            </a:r>
            <a:r>
              <a:rPr lang="en-US" altLang="en-US" dirty="0"/>
              <a:t> </a:t>
            </a:r>
            <a:r>
              <a:rPr lang="en-US" altLang="en-US" dirty="0" err="1"/>
              <a:t>controles</a:t>
            </a:r>
            <a:r>
              <a:rPr lang="en-US" altLang="en-US" dirty="0"/>
              <a:t> </a:t>
            </a:r>
            <a:r>
              <a:rPr lang="en-US" altLang="en-US" dirty="0" err="1"/>
              <a:t>prenatales</a:t>
            </a:r>
            <a:r>
              <a:rPr lang="en-US" altLang="en-US" dirty="0"/>
              <a:t> se </a:t>
            </a:r>
            <a:r>
              <a:rPr lang="en-US" altLang="en-US" dirty="0" err="1"/>
              <a:t>limitan</a:t>
            </a:r>
            <a:r>
              <a:rPr lang="en-US" altLang="en-US" dirty="0"/>
              <a:t> a </a:t>
            </a:r>
            <a:r>
              <a:rPr lang="en-US" altLang="en-US" dirty="0" err="1"/>
              <a:t>los</a:t>
            </a:r>
            <a:r>
              <a:rPr lang="en-US" altLang="en-US" dirty="0"/>
              <a:t> </a:t>
            </a:r>
            <a:r>
              <a:rPr lang="en-US" altLang="en-US" dirty="0" err="1"/>
              <a:t>lugares</a:t>
            </a:r>
            <a:r>
              <a:rPr lang="en-US" altLang="en-US" dirty="0"/>
              <a:t> de mayor </a:t>
            </a:r>
            <a:r>
              <a:rPr lang="en-US" altLang="en-US" dirty="0" err="1"/>
              <a:t>prevalencia</a:t>
            </a:r>
            <a:r>
              <a:rPr lang="en-US" altLang="en-US" dirty="0"/>
              <a:t>, </a:t>
            </a:r>
            <a:r>
              <a:rPr lang="en-US" altLang="en-US" dirty="0" err="1"/>
              <a:t>puede</a:t>
            </a:r>
            <a:r>
              <a:rPr lang="en-US" altLang="en-US" dirty="0"/>
              <a:t> </a:t>
            </a:r>
            <a:r>
              <a:rPr lang="en-US" altLang="en-US" dirty="0" err="1"/>
              <a:t>sesgar</a:t>
            </a:r>
            <a:r>
              <a:rPr lang="en-US" altLang="en-US" dirty="0"/>
              <a:t> a la </a:t>
            </a:r>
            <a:r>
              <a:rPr lang="en-US" altLang="en-US" dirty="0" err="1"/>
              <a:t>baja</a:t>
            </a:r>
            <a:r>
              <a:rPr lang="en-US" altLang="en-US" dirty="0"/>
              <a:t> la </a:t>
            </a:r>
            <a:r>
              <a:rPr lang="en-US" altLang="en-US" dirty="0" err="1"/>
              <a:t>estimación</a:t>
            </a:r>
            <a:r>
              <a:rPr lang="en-US" altLang="en-US" dirty="0"/>
              <a:t> de la </a:t>
            </a:r>
            <a:r>
              <a:rPr lang="en-US" altLang="en-US" dirty="0" err="1"/>
              <a:t>prevalencia</a:t>
            </a:r>
            <a:r>
              <a:rPr lang="en-US" altLang="en-US" dirty="0"/>
              <a:t> de Spectrum. </a:t>
            </a:r>
          </a:p>
          <a:p>
            <a:endParaRPr lang="en-US" altLang="en-US" dirty="0"/>
          </a:p>
          <a:p>
            <a:r>
              <a:rPr lang="en-US" altLang="en-US" dirty="0"/>
              <a:t>Como </a:t>
            </a:r>
            <a:r>
              <a:rPr lang="en-US" altLang="en-US" dirty="0" err="1"/>
              <a:t>ejemplos</a:t>
            </a:r>
            <a:r>
              <a:rPr lang="en-US" altLang="en-US" dirty="0"/>
              <a:t>: </a:t>
            </a:r>
          </a:p>
          <a:p>
            <a:r>
              <a:rPr lang="en-US" altLang="en-US" dirty="0"/>
              <a:t>A la </a:t>
            </a:r>
            <a:r>
              <a:rPr lang="en-US" altLang="en-US" dirty="0" err="1"/>
              <a:t>izquierda</a:t>
            </a:r>
            <a:r>
              <a:rPr lang="en-US" altLang="en-US" dirty="0"/>
              <a:t>, para la </a:t>
            </a:r>
            <a:r>
              <a:rPr lang="en-US" altLang="en-US" dirty="0" err="1"/>
              <a:t>provincia</a:t>
            </a:r>
            <a:r>
              <a:rPr lang="en-US" altLang="en-US" dirty="0"/>
              <a:t> de Gaza en Mozambique, </a:t>
            </a:r>
            <a:r>
              <a:rPr lang="en-US" altLang="en-US" dirty="0" err="1"/>
              <a:t>el</a:t>
            </a:r>
            <a:r>
              <a:rPr lang="en-US" altLang="en-US" dirty="0"/>
              <a:t> </a:t>
            </a:r>
            <a:r>
              <a:rPr lang="en-US" altLang="en-US" dirty="0" err="1"/>
              <a:t>descenso</a:t>
            </a:r>
            <a:r>
              <a:rPr lang="en-US" altLang="en-US" dirty="0"/>
              <a:t> de la </a:t>
            </a:r>
            <a:r>
              <a:rPr lang="en-US" altLang="en-US" dirty="0" err="1"/>
              <a:t>prevalencia</a:t>
            </a:r>
            <a:r>
              <a:rPr lang="en-US" altLang="en-US" dirty="0"/>
              <a:t> en </a:t>
            </a:r>
            <a:r>
              <a:rPr lang="en-US" altLang="en-US" dirty="0" err="1"/>
              <a:t>los</a:t>
            </a:r>
            <a:r>
              <a:rPr lang="en-US" altLang="en-US" dirty="0"/>
              <a:t> </a:t>
            </a:r>
            <a:r>
              <a:rPr lang="en-US" altLang="en-US" dirty="0" err="1"/>
              <a:t>datos</a:t>
            </a:r>
            <a:r>
              <a:rPr lang="en-US" altLang="en-US" dirty="0"/>
              <a:t> </a:t>
            </a:r>
            <a:r>
              <a:rPr lang="en-US" altLang="en-US" dirty="0" err="1"/>
              <a:t>nacionales</a:t>
            </a:r>
            <a:r>
              <a:rPr lang="en-US" altLang="en-US" dirty="0"/>
              <a:t> de APN </a:t>
            </a:r>
            <a:r>
              <a:rPr lang="en-US" altLang="en-US" dirty="0" err="1"/>
              <a:t>rutinarios</a:t>
            </a:r>
            <a:r>
              <a:rPr lang="en-US" altLang="en-US" dirty="0"/>
              <a:t> -</a:t>
            </a:r>
            <a:r>
              <a:rPr lang="en-US" altLang="en-US" dirty="0" err="1"/>
              <a:t>los</a:t>
            </a:r>
            <a:r>
              <a:rPr lang="en-US" altLang="en-US" dirty="0"/>
              <a:t> diamantes </a:t>
            </a:r>
            <a:r>
              <a:rPr lang="en-US" altLang="en-US" dirty="0" err="1"/>
              <a:t>morados</a:t>
            </a:r>
            <a:r>
              <a:rPr lang="en-US" altLang="en-US" dirty="0"/>
              <a:t>- es </a:t>
            </a:r>
            <a:r>
              <a:rPr lang="en-US" altLang="en-US" dirty="0" err="1"/>
              <a:t>atípicamente</a:t>
            </a:r>
            <a:r>
              <a:rPr lang="en-US" altLang="en-US" dirty="0"/>
              <a:t> </a:t>
            </a:r>
            <a:r>
              <a:rPr lang="en-US" altLang="en-US" dirty="0" err="1"/>
              <a:t>fuerte</a:t>
            </a:r>
            <a:r>
              <a:rPr lang="en-US" altLang="en-US" dirty="0"/>
              <a:t>. Es probable que </a:t>
            </a:r>
            <a:r>
              <a:rPr lang="en-US" altLang="en-US" dirty="0" err="1"/>
              <a:t>esto</a:t>
            </a:r>
            <a:r>
              <a:rPr lang="en-US" altLang="en-US" dirty="0"/>
              <a:t> </a:t>
            </a:r>
            <a:r>
              <a:rPr lang="en-US" altLang="en-US" dirty="0" err="1"/>
              <a:t>esté</a:t>
            </a:r>
            <a:r>
              <a:rPr lang="en-US" altLang="en-US" dirty="0"/>
              <a:t> </a:t>
            </a:r>
            <a:r>
              <a:rPr lang="en-US" altLang="en-US" dirty="0" err="1"/>
              <a:t>relacionado</a:t>
            </a:r>
            <a:r>
              <a:rPr lang="en-US" altLang="en-US" dirty="0"/>
              <a:t> con </a:t>
            </a:r>
            <a:r>
              <a:rPr lang="en-US" altLang="en-US" dirty="0" err="1"/>
              <a:t>una</a:t>
            </a:r>
            <a:r>
              <a:rPr lang="en-US" altLang="en-US" dirty="0"/>
              <a:t> </a:t>
            </a:r>
            <a:r>
              <a:rPr lang="en-US" altLang="en-US" dirty="0" err="1"/>
              <a:t>cobertura</a:t>
            </a:r>
            <a:r>
              <a:rPr lang="en-US" altLang="en-US" dirty="0"/>
              <a:t> </a:t>
            </a:r>
            <a:r>
              <a:rPr lang="en-US" altLang="en-US" dirty="0" err="1"/>
              <a:t>incompleta</a:t>
            </a:r>
            <a:r>
              <a:rPr lang="en-US" altLang="en-US" dirty="0"/>
              <a:t> de las </a:t>
            </a:r>
            <a:r>
              <a:rPr lang="en-US" altLang="en-US" dirty="0" err="1"/>
              <a:t>pruebas</a:t>
            </a:r>
            <a:r>
              <a:rPr lang="en-US" altLang="en-US" dirty="0"/>
              <a:t> </a:t>
            </a:r>
            <a:r>
              <a:rPr lang="en-US" altLang="en-US" dirty="0" err="1"/>
              <a:t>rutinarias</a:t>
            </a:r>
            <a:r>
              <a:rPr lang="en-US" altLang="en-US" dirty="0"/>
              <a:t> de APN en </a:t>
            </a:r>
            <a:r>
              <a:rPr lang="en-US" altLang="en-US" dirty="0" err="1"/>
              <a:t>los</a:t>
            </a:r>
            <a:r>
              <a:rPr lang="en-US" altLang="en-US" dirty="0"/>
              <a:t> </a:t>
            </a:r>
            <a:r>
              <a:rPr lang="en-US" altLang="en-US" dirty="0" err="1"/>
              <a:t>primeros</a:t>
            </a:r>
            <a:r>
              <a:rPr lang="en-US" altLang="en-US" dirty="0"/>
              <a:t> </a:t>
            </a:r>
            <a:r>
              <a:rPr lang="en-US" altLang="en-US" dirty="0" err="1"/>
              <a:t>años</a:t>
            </a:r>
            <a:r>
              <a:rPr lang="en-US" altLang="en-US" dirty="0"/>
              <a:t> del </a:t>
            </a:r>
            <a:r>
              <a:rPr lang="en-US" altLang="en-US" dirty="0" err="1"/>
              <a:t>despliegue</a:t>
            </a:r>
            <a:r>
              <a:rPr lang="en-US" altLang="en-US" dirty="0"/>
              <a:t> de las </a:t>
            </a:r>
            <a:r>
              <a:rPr lang="en-US" altLang="en-US" dirty="0" err="1"/>
              <a:t>pruebas</a:t>
            </a:r>
            <a:r>
              <a:rPr lang="en-US" altLang="en-US" dirty="0"/>
              <a:t> </a:t>
            </a:r>
            <a:r>
              <a:rPr lang="en-US" altLang="en-US" dirty="0" err="1"/>
              <a:t>rutinarias</a:t>
            </a:r>
            <a:r>
              <a:rPr lang="en-US" altLang="en-US" dirty="0"/>
              <a:t> de APN, </a:t>
            </a:r>
            <a:r>
              <a:rPr lang="en-US" altLang="en-US" dirty="0" err="1"/>
              <a:t>limitadas</a:t>
            </a:r>
            <a:r>
              <a:rPr lang="en-US" altLang="en-US" dirty="0"/>
              <a:t> a </a:t>
            </a:r>
            <a:r>
              <a:rPr lang="en-US" altLang="en-US" dirty="0" err="1"/>
              <a:t>los</a:t>
            </a:r>
            <a:r>
              <a:rPr lang="en-US" altLang="en-US" dirty="0"/>
              <a:t> </a:t>
            </a:r>
            <a:r>
              <a:rPr lang="en-US" altLang="en-US" dirty="0" err="1"/>
              <a:t>lugares</a:t>
            </a:r>
            <a:r>
              <a:rPr lang="en-US" altLang="en-US" dirty="0"/>
              <a:t> </a:t>
            </a:r>
            <a:r>
              <a:rPr lang="en-US" altLang="en-US" dirty="0" err="1"/>
              <a:t>urbanos</a:t>
            </a:r>
            <a:r>
              <a:rPr lang="en-US" altLang="en-US" dirty="0"/>
              <a:t> de mayor </a:t>
            </a:r>
            <a:r>
              <a:rPr lang="en-US" altLang="en-US" dirty="0" err="1"/>
              <a:t>prevalencia</a:t>
            </a:r>
            <a:r>
              <a:rPr lang="en-US" altLang="en-US" dirty="0"/>
              <a:t>. </a:t>
            </a:r>
          </a:p>
          <a:p>
            <a:endParaRPr lang="en-US" altLang="en-US" dirty="0"/>
          </a:p>
          <a:p>
            <a:r>
              <a:rPr lang="en-US" altLang="en-US" dirty="0"/>
              <a:t>A la </a:t>
            </a:r>
            <a:r>
              <a:rPr lang="en-US" altLang="en-US" dirty="0" err="1"/>
              <a:t>derecha</a:t>
            </a:r>
            <a:r>
              <a:rPr lang="en-US" altLang="en-US" dirty="0"/>
              <a:t>, para </a:t>
            </a:r>
            <a:r>
              <a:rPr lang="en-US" altLang="en-US" dirty="0" err="1"/>
              <a:t>Somalilandia</a:t>
            </a:r>
            <a:r>
              <a:rPr lang="en-US" altLang="en-US" dirty="0"/>
              <a:t>, las </a:t>
            </a:r>
            <a:r>
              <a:rPr lang="en-US" altLang="en-US" dirty="0" err="1"/>
              <a:t>pruebas</a:t>
            </a:r>
            <a:r>
              <a:rPr lang="en-US" altLang="en-US" dirty="0"/>
              <a:t> </a:t>
            </a:r>
            <a:r>
              <a:rPr lang="en-US" altLang="en-US" dirty="0" err="1"/>
              <a:t>rutinarias</a:t>
            </a:r>
            <a:r>
              <a:rPr lang="en-US" altLang="en-US" dirty="0"/>
              <a:t> de APN a </a:t>
            </a:r>
            <a:r>
              <a:rPr lang="en-US" altLang="en-US" dirty="0" err="1"/>
              <a:t>nivel</a:t>
            </a:r>
            <a:r>
              <a:rPr lang="en-US" altLang="en-US" dirty="0"/>
              <a:t> </a:t>
            </a:r>
            <a:r>
              <a:rPr lang="en-US" altLang="en-US" dirty="0" err="1"/>
              <a:t>nacional</a:t>
            </a:r>
            <a:r>
              <a:rPr lang="en-US" altLang="en-US" dirty="0"/>
              <a:t> no se </a:t>
            </a:r>
            <a:r>
              <a:rPr lang="en-US" altLang="en-US" dirty="0" err="1"/>
              <a:t>activan</a:t>
            </a:r>
            <a:r>
              <a:rPr lang="en-US" altLang="en-US" dirty="0"/>
              <a:t> para </a:t>
            </a:r>
            <a:r>
              <a:rPr lang="en-US" altLang="en-US" dirty="0" err="1"/>
              <a:t>el</a:t>
            </a:r>
            <a:r>
              <a:rPr lang="en-US" altLang="en-US" dirty="0"/>
              <a:t> </a:t>
            </a:r>
            <a:r>
              <a:rPr lang="en-US" altLang="en-US" dirty="0" err="1"/>
              <a:t>ajuste</a:t>
            </a:r>
            <a:r>
              <a:rPr lang="en-US" altLang="en-US" dirty="0"/>
              <a:t> (no hay diamantes </a:t>
            </a:r>
            <a:r>
              <a:rPr lang="en-US" altLang="en-US" dirty="0" err="1"/>
              <a:t>morados</a:t>
            </a:r>
            <a:r>
              <a:rPr lang="en-US" altLang="en-US" dirty="0"/>
              <a:t>), </a:t>
            </a:r>
            <a:r>
              <a:rPr lang="en-US" altLang="en-US" dirty="0" err="1"/>
              <a:t>pero</a:t>
            </a:r>
            <a:r>
              <a:rPr lang="en-US" altLang="en-US" dirty="0"/>
              <a:t> la </a:t>
            </a:r>
            <a:r>
              <a:rPr lang="en-US" altLang="en-US" dirty="0" err="1"/>
              <a:t>tendencia</a:t>
            </a:r>
            <a:r>
              <a:rPr lang="en-US" altLang="en-US" dirty="0"/>
              <a:t> de </a:t>
            </a:r>
            <a:r>
              <a:rPr lang="en-US" altLang="en-US" dirty="0" err="1"/>
              <a:t>los</a:t>
            </a:r>
            <a:r>
              <a:rPr lang="en-US" altLang="en-US" dirty="0"/>
              <a:t> </a:t>
            </a:r>
            <a:r>
              <a:rPr lang="en-US" altLang="en-US" dirty="0" err="1"/>
              <a:t>datos</a:t>
            </a:r>
            <a:r>
              <a:rPr lang="en-US" altLang="en-US" dirty="0"/>
              <a:t> </a:t>
            </a:r>
            <a:r>
              <a:rPr lang="en-US" altLang="en-US" dirty="0" err="1"/>
              <a:t>rutinarios</a:t>
            </a:r>
            <a:r>
              <a:rPr lang="en-US" altLang="en-US" dirty="0"/>
              <a:t> de APN a </a:t>
            </a:r>
            <a:r>
              <a:rPr lang="en-US" altLang="en-US" dirty="0" err="1"/>
              <a:t>nivel</a:t>
            </a:r>
            <a:r>
              <a:rPr lang="en-US" altLang="en-US" dirty="0"/>
              <a:t> de </a:t>
            </a:r>
            <a:r>
              <a:rPr lang="en-US" altLang="en-US" dirty="0" err="1"/>
              <a:t>centro</a:t>
            </a:r>
            <a:r>
              <a:rPr lang="en-US" altLang="en-US" dirty="0"/>
              <a:t> -</a:t>
            </a:r>
            <a:r>
              <a:rPr lang="en-US" altLang="en-US" dirty="0" err="1"/>
              <a:t>triángulos</a:t>
            </a:r>
            <a:r>
              <a:rPr lang="en-US" altLang="en-US" dirty="0"/>
              <a:t> </a:t>
            </a:r>
            <a:r>
              <a:rPr lang="en-US" altLang="en-US" dirty="0" err="1"/>
              <a:t>morados</a:t>
            </a:r>
            <a:r>
              <a:rPr lang="en-US" altLang="en-US" dirty="0"/>
              <a:t>- </a:t>
            </a:r>
            <a:r>
              <a:rPr lang="en-US" altLang="en-US" dirty="0" err="1"/>
              <a:t>ya</a:t>
            </a:r>
            <a:r>
              <a:rPr lang="en-US" altLang="en-US" dirty="0"/>
              <a:t> </a:t>
            </a:r>
            <a:r>
              <a:rPr lang="en-US" altLang="en-US" dirty="0" err="1"/>
              <a:t>tira</a:t>
            </a:r>
            <a:r>
              <a:rPr lang="en-US" altLang="en-US" dirty="0"/>
              <a:t> </a:t>
            </a:r>
            <a:r>
              <a:rPr lang="en-US" altLang="en-US" dirty="0" err="1"/>
              <a:t>hacia</a:t>
            </a:r>
            <a:r>
              <a:rPr lang="en-US" altLang="en-US" dirty="0"/>
              <a:t> </a:t>
            </a:r>
            <a:r>
              <a:rPr lang="en-US" altLang="en-US" dirty="0" err="1"/>
              <a:t>abajo</a:t>
            </a:r>
            <a:r>
              <a:rPr lang="en-US" altLang="en-US" dirty="0"/>
              <a:t> del </a:t>
            </a:r>
            <a:r>
              <a:rPr lang="en-US" altLang="en-US" dirty="0" err="1"/>
              <a:t>ajuste</a:t>
            </a:r>
            <a:r>
              <a:rPr lang="en-US" altLang="en-US" dirty="0"/>
              <a:t> de </a:t>
            </a:r>
            <a:r>
              <a:rPr lang="en-US" altLang="en-US" dirty="0" err="1"/>
              <a:t>prevalencia</a:t>
            </a:r>
            <a:r>
              <a:rPr lang="en-US" altLang="en-US" dirty="0"/>
              <a:t> </a:t>
            </a:r>
            <a:r>
              <a:rPr lang="en-US" altLang="en-US" dirty="0" err="1"/>
              <a:t>reciente</a:t>
            </a:r>
            <a:r>
              <a:rPr lang="en-US" altLang="en-US" dirty="0"/>
              <a:t>. Como </a:t>
            </a:r>
            <a:r>
              <a:rPr lang="en-US" altLang="en-US" dirty="0" err="1"/>
              <a:t>resultado</a:t>
            </a:r>
            <a:r>
              <a:rPr lang="en-US" altLang="en-US" dirty="0"/>
              <a:t>, </a:t>
            </a:r>
            <a:r>
              <a:rPr lang="en-US" altLang="en-US" dirty="0" err="1"/>
              <a:t>el</a:t>
            </a:r>
            <a:r>
              <a:rPr lang="en-US" altLang="en-US" dirty="0"/>
              <a:t> EPP se </a:t>
            </a:r>
            <a:r>
              <a:rPr lang="en-US" altLang="en-US" dirty="0" err="1"/>
              <a:t>ajusta</a:t>
            </a:r>
            <a:r>
              <a:rPr lang="en-US" altLang="en-US" dirty="0"/>
              <a:t> a un </a:t>
            </a:r>
            <a:r>
              <a:rPr lang="en-US" altLang="en-US" dirty="0" err="1"/>
              <a:t>nivel</a:t>
            </a:r>
            <a:r>
              <a:rPr lang="en-US" altLang="en-US" dirty="0"/>
              <a:t> de </a:t>
            </a:r>
            <a:r>
              <a:rPr lang="en-US" altLang="en-US" dirty="0" err="1"/>
              <a:t>prevalencia</a:t>
            </a:r>
            <a:r>
              <a:rPr lang="en-US" altLang="en-US" dirty="0"/>
              <a:t> </a:t>
            </a:r>
            <a:r>
              <a:rPr lang="en-US" altLang="en-US" dirty="0" err="1"/>
              <a:t>atípicamente</a:t>
            </a:r>
            <a:r>
              <a:rPr lang="en-US" altLang="en-US" dirty="0"/>
              <a:t> bajo y a un </a:t>
            </a:r>
            <a:r>
              <a:rPr lang="en-US" altLang="en-US" dirty="0" err="1"/>
              <a:t>descenso</a:t>
            </a:r>
            <a:r>
              <a:rPr lang="en-US" altLang="en-US" dirty="0"/>
              <a:t> de la </a:t>
            </a:r>
            <a:r>
              <a:rPr lang="en-US" altLang="en-US" dirty="0" err="1"/>
              <a:t>prevalencia</a:t>
            </a:r>
            <a:r>
              <a:rPr lang="en-US" altLang="en-US" dirty="0"/>
              <a:t> </a:t>
            </a:r>
            <a:r>
              <a:rPr lang="en-US" altLang="en-US" dirty="0" err="1"/>
              <a:t>atípicamente</a:t>
            </a:r>
            <a:r>
              <a:rPr lang="en-US" altLang="en-US" dirty="0"/>
              <a:t> </a:t>
            </a:r>
            <a:r>
              <a:rPr lang="en-US" altLang="en-US" dirty="0" err="1"/>
              <a:t>fuerte</a:t>
            </a:r>
            <a:r>
              <a:rPr lang="en-US" altLang="en-US" dirty="0"/>
              <a:t> </a:t>
            </a:r>
            <a:r>
              <a:rPr lang="en-US" altLang="en-US" dirty="0" err="1"/>
              <a:t>después</a:t>
            </a:r>
            <a:r>
              <a:rPr lang="en-US" altLang="en-US" dirty="0"/>
              <a:t> de 2015. Sin embargo, también es </a:t>
            </a:r>
            <a:r>
              <a:rPr lang="en-US" altLang="en-US" dirty="0" err="1"/>
              <a:t>posible</a:t>
            </a:r>
            <a:r>
              <a:rPr lang="en-US" altLang="en-US" dirty="0"/>
              <a:t> que </a:t>
            </a:r>
            <a:r>
              <a:rPr lang="en-US" altLang="en-US" dirty="0" err="1"/>
              <a:t>los</a:t>
            </a:r>
            <a:r>
              <a:rPr lang="en-US" altLang="en-US" dirty="0"/>
              <a:t> </a:t>
            </a:r>
            <a:r>
              <a:rPr lang="en-US" altLang="en-US" dirty="0" err="1"/>
              <a:t>escasos</a:t>
            </a:r>
            <a:r>
              <a:rPr lang="en-US" altLang="en-US" dirty="0"/>
              <a:t> </a:t>
            </a:r>
            <a:r>
              <a:rPr lang="en-US" altLang="en-US" dirty="0" err="1"/>
              <a:t>datos</a:t>
            </a:r>
            <a:r>
              <a:rPr lang="en-US" altLang="en-US" dirty="0"/>
              <a:t> de vigilancia </a:t>
            </a:r>
            <a:r>
              <a:rPr lang="en-US" altLang="en-US" dirty="0" err="1"/>
              <a:t>centinela</a:t>
            </a:r>
            <a:r>
              <a:rPr lang="en-US" altLang="en-US" dirty="0"/>
              <a:t> APN (</a:t>
            </a:r>
            <a:r>
              <a:rPr lang="en-US" altLang="en-US" dirty="0" err="1"/>
              <a:t>símbolos</a:t>
            </a:r>
            <a:r>
              <a:rPr lang="en-US" altLang="en-US" dirty="0"/>
              <a:t> </a:t>
            </a:r>
            <a:r>
              <a:rPr lang="en-US" altLang="en-US" dirty="0" err="1"/>
              <a:t>verdes</a:t>
            </a:r>
            <a:r>
              <a:rPr lang="en-US" altLang="en-US" dirty="0"/>
              <a:t>) en </a:t>
            </a:r>
            <a:r>
              <a:rPr lang="en-US" altLang="en-US" dirty="0" err="1"/>
              <a:t>años</a:t>
            </a:r>
            <a:r>
              <a:rPr lang="en-US" altLang="en-US" dirty="0"/>
              <a:t> </a:t>
            </a:r>
            <a:r>
              <a:rPr lang="en-US" altLang="en-US" dirty="0" err="1"/>
              <a:t>anteriores</a:t>
            </a:r>
            <a:r>
              <a:rPr lang="en-US" altLang="en-US" dirty="0"/>
              <a:t> </a:t>
            </a:r>
            <a:r>
              <a:rPr lang="en-US" altLang="en-US" dirty="0" err="1"/>
              <a:t>sobremuestrearan</a:t>
            </a:r>
            <a:r>
              <a:rPr lang="en-US" altLang="en-US" dirty="0"/>
              <a:t> </a:t>
            </a:r>
            <a:r>
              <a:rPr lang="en-US" altLang="en-US" dirty="0" err="1"/>
              <a:t>los</a:t>
            </a:r>
            <a:r>
              <a:rPr lang="en-US" altLang="en-US" dirty="0"/>
              <a:t> </a:t>
            </a:r>
            <a:r>
              <a:rPr lang="en-US" altLang="en-US" dirty="0" err="1"/>
              <a:t>lugares</a:t>
            </a:r>
            <a:r>
              <a:rPr lang="en-US" altLang="en-US" dirty="0"/>
              <a:t> de mayor </a:t>
            </a:r>
            <a:r>
              <a:rPr lang="en-US" altLang="en-US" dirty="0" err="1"/>
              <a:t>prevalencia</a:t>
            </a:r>
            <a:r>
              <a:rPr lang="en-US" altLang="en-US" dirty="0"/>
              <a:t>, y que </a:t>
            </a:r>
            <a:r>
              <a:rPr lang="en-US" altLang="en-US" dirty="0" err="1"/>
              <a:t>el</a:t>
            </a:r>
            <a:r>
              <a:rPr lang="en-US" altLang="en-US" dirty="0"/>
              <a:t> </a:t>
            </a:r>
            <a:r>
              <a:rPr lang="en-US" altLang="en-US" dirty="0" err="1"/>
              <a:t>pico</a:t>
            </a:r>
            <a:r>
              <a:rPr lang="en-US" altLang="en-US" dirty="0"/>
              <a:t> de </a:t>
            </a:r>
            <a:r>
              <a:rPr lang="en-US" altLang="en-US" dirty="0" err="1"/>
              <a:t>prevalencia</a:t>
            </a:r>
            <a:r>
              <a:rPr lang="en-US" altLang="en-US" dirty="0"/>
              <a:t> real fuera inferior al </a:t>
            </a:r>
            <a:r>
              <a:rPr lang="en-US" altLang="en-US" dirty="0" err="1"/>
              <a:t>aparente</a:t>
            </a:r>
            <a:r>
              <a:rPr lang="en-US" altLang="en-US" dirty="0"/>
              <a:t> a </a:t>
            </a:r>
            <a:r>
              <a:rPr lang="en-US" altLang="en-US" dirty="0" err="1"/>
              <a:t>partir</a:t>
            </a:r>
            <a:r>
              <a:rPr lang="en-US" altLang="en-US" dirty="0"/>
              <a:t> de </a:t>
            </a:r>
            <a:r>
              <a:rPr lang="en-US" altLang="en-US" dirty="0" err="1"/>
              <a:t>estos</a:t>
            </a:r>
            <a:r>
              <a:rPr lang="en-US" altLang="en-US" dirty="0"/>
              <a:t> </a:t>
            </a:r>
            <a:r>
              <a:rPr lang="en-US" altLang="en-US" dirty="0" err="1"/>
              <a:t>datos</a:t>
            </a:r>
            <a:r>
              <a:rPr lang="en-US" altLang="en-US" dirty="0"/>
              <a:t>.</a:t>
            </a:r>
          </a:p>
        </p:txBody>
      </p:sp>
      <p:sp>
        <p:nvSpPr>
          <p:cNvPr id="30724" name="Slide Number Placeholder 3">
            <a:extLst>
              <a:ext uri="{FF2B5EF4-FFF2-40B4-BE49-F238E27FC236}">
                <a16:creationId xmlns:a16="http://schemas.microsoft.com/office/drawing/2014/main" id="{57EBB7DF-4275-61DA-1EDD-B324EC5AB2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8480"/>
            <a:fld id="{49916E62-25B1-4E32-937E-3951AE3EFD89}" type="slidenum">
              <a:rPr lang="en-US" altLang="en-US" smtClean="0"/>
              <a:t>18</a:t>
            </a:fld>
            <a:endParaRPr lang="en-US" altLang="en-US"/>
          </a:p>
        </p:txBody>
      </p:sp>
    </p:spTree>
    <p:extLst>
      <p:ext uri="{BB962C8B-B14F-4D97-AF65-F5344CB8AC3E}">
        <p14:creationId xmlns:p14="http://schemas.microsoft.com/office/powerpoint/2010/main" val="117318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24E3C-0788-814F-5E3D-42E6FFF34F0C}"/>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9F018FD-55E6-2C95-309B-E459308A17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B8EFDF2-9A58-247F-D5CC-D8934B23D8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Como ya se ha mencionado, la calidad de los datos es fundamental para obtener buenas estimaciones. Para facilitar las revisiones de la calidad de los datos, le recomendamos que primero coteje y revise los datos de entrada en un Excel, y se asegure de que son de buena calidad y coherentes en todos los indicadores relacionados (por ejemplo, en cascada).</a:t>
            </a:r>
          </a:p>
          <a:p>
            <a:endParaRPr lang="en-US" altLang="en-US"/>
          </a:p>
          <a:p>
            <a:pPr marL="172839" indent="-172839">
              <a:buFontTx/>
              <a:buChar char="•"/>
            </a:pPr>
            <a:r>
              <a:rPr lang="en-US" altLang="en-US"/>
              <a:t>En primer lugar, actualice el XLS, revíselo y asegúrese de la calidad y coherencia de los datos. </a:t>
            </a:r>
          </a:p>
          <a:p>
            <a:pPr marL="172839" indent="-172839">
              <a:buFontTx/>
              <a:buChar char="•"/>
            </a:pPr>
            <a:r>
              <a:rPr lang="en-US" altLang="en-US"/>
              <a:t>A continuación, copie en el archivo Spectrum y actualice la estimación.</a:t>
            </a:r>
          </a:p>
        </p:txBody>
      </p:sp>
      <p:sp>
        <p:nvSpPr>
          <p:cNvPr id="30724" name="Slide Number Placeholder 3">
            <a:extLst>
              <a:ext uri="{FF2B5EF4-FFF2-40B4-BE49-F238E27FC236}">
                <a16:creationId xmlns:a16="http://schemas.microsoft.com/office/drawing/2014/main" id="{AF388ECD-04AA-15DC-3903-71579DE02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8480"/>
            <a:fld id="{49916E62-25B1-4E32-937E-3951AE3EFD89}" type="slidenum">
              <a:rPr lang="en-US" altLang="en-US" smtClean="0"/>
              <a:t>19</a:t>
            </a:fld>
            <a:endParaRPr lang="en-US" altLang="en-US"/>
          </a:p>
        </p:txBody>
      </p:sp>
    </p:spTree>
    <p:extLst>
      <p:ext uri="{BB962C8B-B14F-4D97-AF65-F5344CB8AC3E}">
        <p14:creationId xmlns:p14="http://schemas.microsoft.com/office/powerpoint/2010/main" val="56598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Por el contrario, una cobertura pediátrica muy baja de la terapia antirretrovírica puede indicar, en cambio, que el seguimiento de los niños que cumplen 5 años no es completo, es decir, que estos niños ya no acceden regularmente a los servicios del Programa Ampliado de Inmunización y a los servicios para niños pequeños.</a:t>
            </a:r>
            <a:endParaRPr lang="en-CH"/>
          </a:p>
        </p:txBody>
      </p:sp>
      <p:sp>
        <p:nvSpPr>
          <p:cNvPr id="4" name="Slide Number Placeholder 3"/>
          <p:cNvSpPr>
            <a:spLocks noGrp="1"/>
          </p:cNvSpPr>
          <p:nvPr>
            <p:ph type="sldNum" sz="quarter" idx="5"/>
          </p:nvPr>
        </p:nvSpPr>
        <p:spPr/>
        <p:txBody>
          <a:bodyPr/>
          <a:lstStyle/>
          <a:p>
            <a:fld id="{B73660D5-ED4C-41CA-8F92-89CB6C57A10E}" type="slidenum">
              <a:rPr lang="en-US" smtClean="0"/>
              <a:t>20</a:t>
            </a:fld>
            <a:endParaRPr lang="en-US"/>
          </a:p>
        </p:txBody>
      </p:sp>
    </p:spTree>
    <p:extLst>
      <p:ext uri="{BB962C8B-B14F-4D97-AF65-F5344CB8AC3E}">
        <p14:creationId xmlns:p14="http://schemas.microsoft.com/office/powerpoint/2010/main" val="2433014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2/5/2025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Haga clic para editar el estilo del título maestro</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p14:dur="0" advTm="8255000"/>
    </mc:Choice>
    <mc:Fallback xmlns="" xmlns:a16="http://schemas.microsoft.com/office/drawing/2014/main" xmlns:a14="http://schemas.microsoft.com/office/drawing/2010/main">
      <p:transition advTm="825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371959" y="1298448"/>
            <a:ext cx="8555065" cy="2544503"/>
          </a:xfrm>
        </p:spPr>
        <p:txBody>
          <a:bodyPr>
            <a:noAutofit/>
          </a:bodyPr>
          <a:lstStyle/>
          <a:p>
            <a:pPr algn="ctr"/>
            <a:r>
              <a:rPr lang="en-US" sz="3600" b="1" dirty="0"/>
              <a:t>Datos de las </a:t>
            </a:r>
            <a:r>
              <a:rPr lang="en-US" sz="3600" b="1" dirty="0" err="1"/>
              <a:t>pruebas</a:t>
            </a:r>
            <a:r>
              <a:rPr lang="en-US" sz="3600" b="1" dirty="0"/>
              <a:t> </a:t>
            </a:r>
            <a:r>
              <a:rPr lang="en-US" sz="3600" b="1" dirty="0" err="1"/>
              <a:t>rutinarias</a:t>
            </a:r>
            <a:r>
              <a:rPr lang="en-US" sz="3600" b="1" dirty="0"/>
              <a:t> de APN para ajustar la </a:t>
            </a:r>
            <a:r>
              <a:rPr lang="en-US" sz="3600" b="1" dirty="0" err="1"/>
              <a:t>fecundidad</a:t>
            </a:r>
            <a:r>
              <a:rPr lang="en-US" sz="3600" b="1" dirty="0"/>
              <a:t> y la </a:t>
            </a:r>
            <a:r>
              <a:rPr lang="en-US" sz="3600" b="1" dirty="0" err="1"/>
              <a:t>prevalencia</a:t>
            </a:r>
            <a:r>
              <a:rPr lang="en-US" sz="3600" b="1" dirty="0"/>
              <a:t> en </a:t>
            </a:r>
            <a:r>
              <a:rPr lang="en-US" sz="3600" b="1" dirty="0" err="1"/>
              <a:t>mujeres</a:t>
            </a:r>
            <a:r>
              <a:rPr lang="en-US" sz="3600" b="1" dirty="0"/>
              <a:t> </a:t>
            </a:r>
            <a:r>
              <a:rPr lang="en-US" sz="3600" b="1" dirty="0" err="1"/>
              <a:t>embarazadas</a:t>
            </a:r>
            <a:r>
              <a:rPr lang="en-US" sz="3600" b="1" dirty="0"/>
              <a:t>, PTMI, </a:t>
            </a:r>
            <a:r>
              <a:rPr lang="en-US" sz="3600" b="1" dirty="0" err="1"/>
              <a:t>niños</a:t>
            </a:r>
            <a:r>
              <a:rPr lang="en-US" sz="3600" b="1" dirty="0"/>
              <a:t> que </a:t>
            </a:r>
            <a:r>
              <a:rPr lang="en-US" sz="3600" b="1" dirty="0" err="1"/>
              <a:t>viven</a:t>
            </a:r>
            <a:r>
              <a:rPr lang="en-US" sz="3600" b="1" dirty="0"/>
              <a:t> con el VIH y </a:t>
            </a:r>
            <a:r>
              <a:rPr lang="en-US" sz="3600" b="1" dirty="0" err="1"/>
              <a:t>cobertura</a:t>
            </a:r>
            <a:r>
              <a:rPr lang="en-US" sz="3600" b="1" dirty="0"/>
              <a:t> </a:t>
            </a:r>
            <a:r>
              <a:rPr lang="en-US" sz="3600" b="1" dirty="0" err="1"/>
              <a:t>pediátrica</a:t>
            </a:r>
            <a:r>
              <a:rPr lang="en-US" sz="3600" b="1" dirty="0"/>
              <a:t> del TAR</a:t>
            </a:r>
            <a:endParaRPr lang="en-CH" sz="3600" b="1" dirty="0"/>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371959" y="4293031"/>
            <a:ext cx="8633817" cy="1671247"/>
          </a:xfrm>
        </p:spPr>
        <p:txBody>
          <a:bodyPr>
            <a:normAutofit/>
          </a:bodyPr>
          <a:lstStyle/>
          <a:p>
            <a:pPr algn="ctr"/>
            <a:r>
              <a:rPr lang="en-US" sz="2000" dirty="0"/>
              <a:t>Eline Korenromp</a:t>
            </a:r>
          </a:p>
          <a:p>
            <a:pPr algn="ctr"/>
            <a:r>
              <a:rPr lang="en-US" sz="2000" dirty="0"/>
              <a:t>Información estratégica para acabar con las desigualdades, ONUSIDA, Ginebra</a:t>
            </a:r>
          </a:p>
          <a:p>
            <a:pPr algn="ctr"/>
            <a:r>
              <a:rPr lang="en-US" sz="2000" b="1" dirty="0"/>
              <a:t>Formación sobre estimaciones del VIH y uso de datos, </a:t>
            </a:r>
          </a:p>
          <a:p>
            <a:pPr algn="ctr"/>
            <a:r>
              <a:rPr lang="en-US" sz="2000" b="1" dirty="0" err="1"/>
              <a:t>Región</a:t>
            </a:r>
            <a:r>
              <a:rPr lang="en-US" sz="2000" b="1" dirty="0"/>
              <a:t> de Latino América, 03-07 </a:t>
            </a:r>
            <a:r>
              <a:rPr lang="en-US" sz="2000" b="1" dirty="0" err="1"/>
              <a:t>febrero</a:t>
            </a:r>
            <a:r>
              <a:rPr lang="en-US" sz="2000" b="1" dirty="0"/>
              <a:t> de 2025</a:t>
            </a:r>
            <a:endParaRPr lang="en-CH" sz="2000" b="1" dirty="0"/>
          </a:p>
        </p:txBody>
      </p:sp>
    </p:spTree>
    <p:extLst>
      <p:ext uri="{BB962C8B-B14F-4D97-AF65-F5344CB8AC3E}">
        <p14:creationId xmlns:p14="http://schemas.microsoft.com/office/powerpoint/2010/main" val="100137037"/>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C02DC-6C0D-EDA7-B89A-13EFAE5690C7}"/>
              </a:ext>
            </a:extLst>
          </p:cNvPr>
          <p:cNvSpPr>
            <a:spLocks noGrp="1"/>
          </p:cNvSpPr>
          <p:nvPr>
            <p:ph type="title"/>
          </p:nvPr>
        </p:nvSpPr>
        <p:spPr>
          <a:xfrm>
            <a:off x="0" y="1123837"/>
            <a:ext cx="3431569" cy="4601183"/>
          </a:xfrm>
        </p:spPr>
        <p:txBody>
          <a:bodyPr>
            <a:normAutofit/>
          </a:bodyPr>
          <a:lstStyle/>
          <a:p>
            <a:r>
              <a:rPr lang="en-US" dirty="0" err="1"/>
              <a:t>Prevalencia</a:t>
            </a:r>
            <a:r>
              <a:rPr lang="en-US" dirty="0"/>
              <a:t> </a:t>
            </a:r>
            <a:br>
              <a:rPr lang="en-US" dirty="0"/>
            </a:br>
            <a:r>
              <a:rPr lang="en-US" dirty="0"/>
              <a:t>en la APN</a:t>
            </a:r>
            <a:br>
              <a:rPr lang="en-US" dirty="0"/>
            </a:br>
            <a:br>
              <a:rPr lang="en-US" dirty="0"/>
            </a:br>
            <a:r>
              <a:rPr lang="en-US" sz="2000" dirty="0"/>
              <a:t>&gt;</a:t>
            </a:r>
            <a:r>
              <a:rPr lang="en-US" sz="2000" dirty="0" err="1"/>
              <a:t>Opciones</a:t>
            </a:r>
            <a:r>
              <a:rPr lang="en-US" sz="2000" dirty="0"/>
              <a:t> </a:t>
            </a:r>
            <a:r>
              <a:rPr lang="en-US" sz="2000" dirty="0" err="1"/>
              <a:t>avanzadas</a:t>
            </a:r>
            <a:r>
              <a:rPr lang="en-US" sz="2000" dirty="0"/>
              <a:t> </a:t>
            </a:r>
            <a:br>
              <a:rPr lang="en-US" sz="2000" dirty="0"/>
            </a:br>
            <a:r>
              <a:rPr lang="en-US" sz="2000" dirty="0"/>
              <a:t>&gt;</a:t>
            </a:r>
            <a:r>
              <a:rPr lang="en-US" sz="2000" dirty="0" err="1"/>
              <a:t>Reducción</a:t>
            </a:r>
            <a:r>
              <a:rPr lang="en-US" sz="2000" dirty="0"/>
              <a:t> de la </a:t>
            </a:r>
            <a:r>
              <a:rPr lang="en-US" sz="2000" dirty="0" err="1"/>
              <a:t>fecundidad</a:t>
            </a:r>
            <a:r>
              <a:rPr lang="en-US" sz="2000" dirty="0"/>
              <a:t> </a:t>
            </a:r>
            <a:r>
              <a:rPr lang="en-US" sz="2000" dirty="0" err="1"/>
              <a:t>relacionada</a:t>
            </a:r>
            <a:r>
              <a:rPr lang="en-US" sz="2000" dirty="0"/>
              <a:t> con </a:t>
            </a:r>
            <a:r>
              <a:rPr lang="en-US" sz="2000" dirty="0" err="1"/>
              <a:t>el</a:t>
            </a:r>
            <a:r>
              <a:rPr lang="en-US" sz="2000" dirty="0"/>
              <a:t> VIH</a:t>
            </a:r>
            <a:br>
              <a:rPr lang="en-US" sz="2000" dirty="0"/>
            </a:br>
            <a:r>
              <a:rPr lang="en-US" sz="2000" dirty="0"/>
              <a:t>&gt;Factor de </a:t>
            </a:r>
            <a:r>
              <a:rPr lang="en-US" sz="2000" dirty="0" err="1"/>
              <a:t>ajuste</a:t>
            </a:r>
            <a:r>
              <a:rPr lang="en-US" sz="2000" dirty="0"/>
              <a:t> local</a:t>
            </a:r>
            <a:endParaRPr lang="en-US" dirty="0"/>
          </a:p>
        </p:txBody>
      </p:sp>
      <p:sp>
        <p:nvSpPr>
          <p:cNvPr id="5" name="TextBox 4">
            <a:extLst>
              <a:ext uri="{FF2B5EF4-FFF2-40B4-BE49-F238E27FC236}">
                <a16:creationId xmlns:a16="http://schemas.microsoft.com/office/drawing/2014/main" id="{F1BF1002-6A0E-5015-6430-555D41DE3A6B}"/>
              </a:ext>
            </a:extLst>
          </p:cNvPr>
          <p:cNvSpPr txBox="1"/>
          <p:nvPr/>
        </p:nvSpPr>
        <p:spPr>
          <a:xfrm>
            <a:off x="3637436" y="4882105"/>
            <a:ext cx="7941539" cy="1200329"/>
          </a:xfrm>
          <a:prstGeom prst="rect">
            <a:avLst/>
          </a:prstGeom>
          <a:noFill/>
        </p:spPr>
        <p:txBody>
          <a:bodyPr wrap="square" rtlCol="0">
            <a:spAutoFit/>
          </a:bodyPr>
          <a:lstStyle/>
          <a:p>
            <a:r>
              <a:rPr lang="en-US" sz="2400" dirty="0"/>
              <a:t>¿</a:t>
            </a:r>
            <a:r>
              <a:rPr lang="en-US" sz="2400" dirty="0" err="1"/>
              <a:t>Problemas</a:t>
            </a:r>
            <a:r>
              <a:rPr lang="en-US" sz="2400" dirty="0"/>
              <a:t> </a:t>
            </a:r>
            <a:r>
              <a:rPr lang="en-US" sz="2400" dirty="0" err="1"/>
              <a:t>potenciales</a:t>
            </a:r>
            <a:r>
              <a:rPr lang="en-US" sz="2400" dirty="0"/>
              <a:t> con </a:t>
            </a:r>
            <a:r>
              <a:rPr lang="en-US" sz="2400" dirty="0" err="1"/>
              <a:t>los</a:t>
            </a:r>
            <a:r>
              <a:rPr lang="en-US" sz="2400" dirty="0"/>
              <a:t> </a:t>
            </a:r>
            <a:r>
              <a:rPr lang="en-US" sz="2400" dirty="0" err="1"/>
              <a:t>datos</a:t>
            </a:r>
            <a:r>
              <a:rPr lang="en-US" sz="2400" dirty="0"/>
              <a:t> de </a:t>
            </a:r>
            <a:r>
              <a:rPr lang="en-US" sz="2400" dirty="0" err="1"/>
              <a:t>los</a:t>
            </a:r>
            <a:r>
              <a:rPr lang="en-US" sz="2400" dirty="0"/>
              <a:t> </a:t>
            </a:r>
            <a:r>
              <a:rPr lang="en-US" sz="2400" dirty="0" err="1"/>
              <a:t>primeros</a:t>
            </a:r>
            <a:r>
              <a:rPr lang="en-US" sz="2400" dirty="0"/>
              <a:t> </a:t>
            </a:r>
            <a:r>
              <a:rPr lang="en-US" sz="2400" dirty="0" err="1"/>
              <a:t>años</a:t>
            </a:r>
            <a:r>
              <a:rPr lang="en-US" sz="2400" dirty="0"/>
              <a:t>? </a:t>
            </a:r>
            <a:br>
              <a:rPr lang="en-US" sz="2400" dirty="0"/>
            </a:br>
            <a:r>
              <a:rPr lang="en-US" sz="2400" dirty="0">
                <a:sym typeface="Wingdings" panose="05000000000000000000" pitchFamily="2" charset="2"/>
              </a:rPr>
              <a:t> </a:t>
            </a:r>
            <a:r>
              <a:rPr lang="en-US" sz="2400" b="1" dirty="0" err="1"/>
              <a:t>Elimine</a:t>
            </a:r>
            <a:r>
              <a:rPr lang="en-US" sz="2400" b="1" dirty="0"/>
              <a:t> </a:t>
            </a:r>
            <a:r>
              <a:rPr lang="en-US" sz="2400" b="1" dirty="0" err="1"/>
              <a:t>los</a:t>
            </a:r>
            <a:r>
              <a:rPr lang="en-US" sz="2400" b="1" dirty="0"/>
              <a:t> </a:t>
            </a:r>
            <a:r>
              <a:rPr lang="en-US" sz="2400" b="1" dirty="0" err="1"/>
              <a:t>datos</a:t>
            </a:r>
            <a:r>
              <a:rPr lang="en-US" sz="2400" b="1" dirty="0"/>
              <a:t> no </a:t>
            </a:r>
            <a:r>
              <a:rPr lang="en-US" sz="2400" b="1" dirty="0" err="1"/>
              <a:t>representativos</a:t>
            </a:r>
            <a:r>
              <a:rPr lang="en-US" sz="2400" b="1" dirty="0"/>
              <a:t> </a:t>
            </a:r>
            <a:r>
              <a:rPr lang="en-US" sz="2400" dirty="0"/>
              <a:t>antes del </a:t>
            </a:r>
            <a:r>
              <a:rPr lang="en-US" sz="2400" dirty="0" err="1"/>
              <a:t>ajuste</a:t>
            </a:r>
            <a:r>
              <a:rPr lang="en-US" sz="2400" dirty="0"/>
              <a:t>, </a:t>
            </a:r>
            <a:br>
              <a:rPr lang="en-US" sz="2400" dirty="0"/>
            </a:br>
            <a:r>
              <a:rPr lang="en-US" sz="2400" dirty="0" err="1"/>
              <a:t>ajuste</a:t>
            </a:r>
            <a:r>
              <a:rPr lang="en-US" sz="2400" dirty="0"/>
              <a:t> </a:t>
            </a:r>
            <a:r>
              <a:rPr lang="en-US" sz="2400" dirty="0" err="1"/>
              <a:t>sólo</a:t>
            </a:r>
            <a:r>
              <a:rPr lang="en-US" sz="2400" dirty="0"/>
              <a:t> </a:t>
            </a:r>
            <a:r>
              <a:rPr lang="en-US" sz="2400" dirty="0" err="1"/>
              <a:t>los</a:t>
            </a:r>
            <a:r>
              <a:rPr lang="en-US" sz="2400" dirty="0"/>
              <a:t> </a:t>
            </a:r>
            <a:r>
              <a:rPr lang="en-US" sz="2400" dirty="0" err="1"/>
              <a:t>datos</a:t>
            </a:r>
            <a:r>
              <a:rPr lang="en-US" sz="2400" dirty="0"/>
              <a:t> de </a:t>
            </a:r>
            <a:r>
              <a:rPr lang="en-US" sz="2400" dirty="0" err="1"/>
              <a:t>alta</a:t>
            </a:r>
            <a:r>
              <a:rPr lang="en-US" sz="2400" dirty="0"/>
              <a:t> </a:t>
            </a:r>
            <a:r>
              <a:rPr lang="en-US" sz="2400" dirty="0" err="1"/>
              <a:t>calidad</a:t>
            </a:r>
            <a:r>
              <a:rPr lang="en-US" sz="2400" dirty="0"/>
              <a:t> </a:t>
            </a:r>
            <a:endParaRPr lang="en-US" dirty="0"/>
          </a:p>
        </p:txBody>
      </p:sp>
      <p:pic>
        <p:nvPicPr>
          <p:cNvPr id="3" name="Picture 2" descr="A graph with a line and a red arrow&#10;&#10;AI-generated content may be incorrect.">
            <a:extLst>
              <a:ext uri="{FF2B5EF4-FFF2-40B4-BE49-F238E27FC236}">
                <a16:creationId xmlns:a16="http://schemas.microsoft.com/office/drawing/2014/main" id="{CF81472D-8EB1-5E63-C792-10AF1FA7E5D7}"/>
              </a:ext>
            </a:extLst>
          </p:cNvPr>
          <p:cNvPicPr>
            <a:picLocks noChangeAspect="1"/>
          </p:cNvPicPr>
          <p:nvPr/>
        </p:nvPicPr>
        <p:blipFill>
          <a:blip r:embed="rId2"/>
          <a:stretch>
            <a:fillRect/>
          </a:stretch>
        </p:blipFill>
        <p:spPr>
          <a:xfrm>
            <a:off x="3478874" y="775566"/>
            <a:ext cx="8713126" cy="3842154"/>
          </a:xfrm>
          <a:prstGeom prst="rect">
            <a:avLst/>
          </a:prstGeom>
        </p:spPr>
      </p:pic>
    </p:spTree>
    <p:extLst>
      <p:ext uri="{BB962C8B-B14F-4D97-AF65-F5344CB8AC3E}">
        <p14:creationId xmlns:p14="http://schemas.microsoft.com/office/powerpoint/2010/main" val="2619210397"/>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AE4F68-CEDD-4AC4-51EF-DC9DAE9D6B5F}"/>
              </a:ext>
            </a:extLst>
          </p:cNvPr>
          <p:cNvSpPr>
            <a:spLocks noGrp="1"/>
          </p:cNvSpPr>
          <p:nvPr>
            <p:ph type="title"/>
          </p:nvPr>
        </p:nvSpPr>
        <p:spPr>
          <a:xfrm>
            <a:off x="166864" y="1128408"/>
            <a:ext cx="3198822" cy="4601183"/>
          </a:xfrm>
        </p:spPr>
        <p:txBody>
          <a:bodyPr>
            <a:normAutofit/>
          </a:bodyPr>
          <a:lstStyle/>
          <a:p>
            <a:r>
              <a:rPr lang="en-US" sz="3200" dirty="0"/>
              <a:t>El </a:t>
            </a:r>
            <a:r>
              <a:rPr lang="en-US" sz="3200" dirty="0" err="1"/>
              <a:t>ajustador</a:t>
            </a:r>
            <a:r>
              <a:rPr lang="en-US" sz="3200" dirty="0"/>
              <a:t> de </a:t>
            </a:r>
            <a:r>
              <a:rPr lang="en-US" sz="3200" dirty="0" err="1"/>
              <a:t>fecundidad</a:t>
            </a:r>
            <a:r>
              <a:rPr lang="en-US" sz="3200" dirty="0"/>
              <a:t> </a:t>
            </a:r>
            <a:r>
              <a:rPr lang="en-US" sz="3200" dirty="0" err="1"/>
              <a:t>toma</a:t>
            </a:r>
            <a:r>
              <a:rPr lang="en-US" sz="3200" dirty="0"/>
              <a:t> </a:t>
            </a:r>
            <a:br>
              <a:rPr lang="en-US" sz="3200" dirty="0"/>
            </a:br>
            <a:r>
              <a:rPr lang="en-US" sz="3200" dirty="0"/>
              <a:t>la </a:t>
            </a:r>
            <a:r>
              <a:rPr lang="en-US" sz="3200" dirty="0" err="1"/>
              <a:t>prevalencia</a:t>
            </a:r>
            <a:r>
              <a:rPr lang="en-US" sz="3200" dirty="0"/>
              <a:t> de APN </a:t>
            </a:r>
            <a:r>
              <a:rPr lang="en-US" sz="3200" dirty="0" err="1"/>
              <a:t>informada</a:t>
            </a:r>
            <a:r>
              <a:rPr lang="en-US" sz="3200" dirty="0"/>
              <a:t> </a:t>
            </a:r>
            <a:r>
              <a:rPr lang="en-US" sz="3200" dirty="0" err="1"/>
              <a:t>por</a:t>
            </a:r>
            <a:r>
              <a:rPr lang="en-US" sz="3200" dirty="0"/>
              <a:t> </a:t>
            </a:r>
            <a:r>
              <a:rPr lang="en-US" sz="3200" dirty="0" err="1"/>
              <a:t>el</a:t>
            </a:r>
            <a:r>
              <a:rPr lang="en-US" sz="3200" dirty="0"/>
              <a:t> </a:t>
            </a:r>
            <a:r>
              <a:rPr lang="en-US" sz="3200" dirty="0" err="1"/>
              <a:t>programa</a:t>
            </a:r>
            <a:r>
              <a:rPr lang="en-US" sz="3200" dirty="0"/>
              <a:t>, del editor de </a:t>
            </a:r>
            <a:r>
              <a:rPr lang="en-US" sz="3200" i="1" dirty="0" err="1"/>
              <a:t>Pruebas</a:t>
            </a:r>
            <a:r>
              <a:rPr lang="en-US" sz="3200" i="1" dirty="0"/>
              <a:t> de APN</a:t>
            </a:r>
          </a:p>
        </p:txBody>
      </p:sp>
      <p:sp>
        <p:nvSpPr>
          <p:cNvPr id="5" name="Slide Number Placeholder 4">
            <a:extLst>
              <a:ext uri="{FF2B5EF4-FFF2-40B4-BE49-F238E27FC236}">
                <a16:creationId xmlns:a16="http://schemas.microsoft.com/office/drawing/2014/main" id="{FD73A1A4-D938-87A8-9098-394B31FABCE5}"/>
              </a:ext>
            </a:extLst>
          </p:cNvPr>
          <p:cNvSpPr>
            <a:spLocks noGrp="1"/>
          </p:cNvSpPr>
          <p:nvPr>
            <p:ph type="sldNum" sz="quarter" idx="12"/>
          </p:nvPr>
        </p:nvSpPr>
        <p:spPr>
          <a:xfrm>
            <a:off x="1063413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t>11</a:t>
            </a:fld>
            <a:endParaRPr lang="en-US"/>
          </a:p>
        </p:txBody>
      </p:sp>
      <p:pic>
        <p:nvPicPr>
          <p:cNvPr id="3" name="Picture 2">
            <a:extLst>
              <a:ext uri="{FF2B5EF4-FFF2-40B4-BE49-F238E27FC236}">
                <a16:creationId xmlns:a16="http://schemas.microsoft.com/office/drawing/2014/main" id="{B4803031-66D4-738B-FBF7-BAE2B278C69A}"/>
              </a:ext>
            </a:extLst>
          </p:cNvPr>
          <p:cNvPicPr>
            <a:picLocks noChangeAspect="1"/>
          </p:cNvPicPr>
          <p:nvPr/>
        </p:nvPicPr>
        <p:blipFill>
          <a:blip r:embed="rId2"/>
          <a:stretch>
            <a:fillRect/>
          </a:stretch>
        </p:blipFill>
        <p:spPr>
          <a:xfrm>
            <a:off x="3451741" y="777241"/>
            <a:ext cx="8709507" cy="5322476"/>
          </a:xfrm>
          <a:prstGeom prst="rect">
            <a:avLst/>
          </a:prstGeom>
        </p:spPr>
      </p:pic>
      <p:sp>
        <p:nvSpPr>
          <p:cNvPr id="4" name="Rectangle 3">
            <a:extLst>
              <a:ext uri="{FF2B5EF4-FFF2-40B4-BE49-F238E27FC236}">
                <a16:creationId xmlns:a16="http://schemas.microsoft.com/office/drawing/2014/main" id="{91A5DC57-1937-DCFB-52A4-9E18CD5A2639}"/>
              </a:ext>
            </a:extLst>
          </p:cNvPr>
          <p:cNvSpPr/>
          <p:nvPr/>
        </p:nvSpPr>
        <p:spPr>
          <a:xfrm>
            <a:off x="3451741" y="3460781"/>
            <a:ext cx="5424630" cy="286030"/>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915761"/>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92235-1003-9D37-6728-379A429FF5C0}"/>
            </a:ext>
          </a:extLst>
        </p:cNvPr>
        <p:cNvGrpSpPr/>
        <p:nvPr/>
      </p:nvGrpSpPr>
      <p:grpSpPr>
        <a:xfrm>
          <a:off x="0" y="0"/>
          <a:ext cx="0" cy="0"/>
          <a:chOff x="0" y="0"/>
          <a:chExt cx="0" cy="0"/>
        </a:xfrm>
      </p:grpSpPr>
      <p:pic>
        <p:nvPicPr>
          <p:cNvPr id="9" name="Picture 8" descr="A screenshot of a graph&#10;&#10;AI-generated content may be incorrect.">
            <a:extLst>
              <a:ext uri="{FF2B5EF4-FFF2-40B4-BE49-F238E27FC236}">
                <a16:creationId xmlns:a16="http://schemas.microsoft.com/office/drawing/2014/main" id="{024CC88A-57E3-4FDC-F50E-952B701AE804}"/>
              </a:ext>
            </a:extLst>
          </p:cNvPr>
          <p:cNvPicPr>
            <a:picLocks noChangeAspect="1"/>
          </p:cNvPicPr>
          <p:nvPr/>
        </p:nvPicPr>
        <p:blipFill>
          <a:blip r:embed="rId3"/>
          <a:stretch>
            <a:fillRect/>
          </a:stretch>
        </p:blipFill>
        <p:spPr>
          <a:xfrm>
            <a:off x="6903720" y="3264308"/>
            <a:ext cx="5288281" cy="3506641"/>
          </a:xfrm>
          <a:prstGeom prst="rect">
            <a:avLst/>
          </a:prstGeom>
        </p:spPr>
      </p:pic>
      <p:pic>
        <p:nvPicPr>
          <p:cNvPr id="6" name="Picture 5" descr="A screenshot of a data&#10;&#10;AI-generated content may be incorrect.">
            <a:extLst>
              <a:ext uri="{FF2B5EF4-FFF2-40B4-BE49-F238E27FC236}">
                <a16:creationId xmlns:a16="http://schemas.microsoft.com/office/drawing/2014/main" id="{80847027-EC89-BC1C-2088-C40246988226}"/>
              </a:ext>
            </a:extLst>
          </p:cNvPr>
          <p:cNvPicPr>
            <a:picLocks noChangeAspect="1"/>
          </p:cNvPicPr>
          <p:nvPr/>
        </p:nvPicPr>
        <p:blipFill>
          <a:blip r:embed="rId4"/>
          <a:stretch>
            <a:fillRect/>
          </a:stretch>
        </p:blipFill>
        <p:spPr>
          <a:xfrm>
            <a:off x="50888" y="1126431"/>
            <a:ext cx="6852832" cy="2523208"/>
          </a:xfrm>
          <a:prstGeom prst="rect">
            <a:avLst/>
          </a:prstGeom>
        </p:spPr>
      </p:pic>
      <p:sp>
        <p:nvSpPr>
          <p:cNvPr id="4" name="TextBox 3">
            <a:extLst>
              <a:ext uri="{FF2B5EF4-FFF2-40B4-BE49-F238E27FC236}">
                <a16:creationId xmlns:a16="http://schemas.microsoft.com/office/drawing/2014/main" id="{71132213-BD0C-0A07-8703-36EA0FA08788}"/>
              </a:ext>
            </a:extLst>
          </p:cNvPr>
          <p:cNvSpPr txBox="1"/>
          <p:nvPr/>
        </p:nvSpPr>
        <p:spPr>
          <a:xfrm>
            <a:off x="145605" y="164830"/>
            <a:ext cx="11900789" cy="830997"/>
          </a:xfrm>
          <a:prstGeom prst="rect">
            <a:avLst/>
          </a:prstGeom>
          <a:noFill/>
        </p:spPr>
        <p:txBody>
          <a:bodyPr wrap="square">
            <a:spAutoFit/>
          </a:bodyPr>
          <a:lstStyle/>
          <a:p>
            <a:r>
              <a:rPr lang="en-US" sz="2400" b="1" dirty="0" err="1">
                <a:solidFill>
                  <a:srgbClr val="0070C0"/>
                </a:solidFill>
                <a:latin typeface="Arial" panose="020B0604020202020204" pitchFamily="34" charset="0"/>
              </a:rPr>
              <a:t>Cascada</a:t>
            </a:r>
            <a:r>
              <a:rPr lang="en-US" sz="2400" b="1" dirty="0">
                <a:solidFill>
                  <a:srgbClr val="0070C0"/>
                </a:solidFill>
                <a:latin typeface="Arial" panose="020B0604020202020204" pitchFamily="34" charset="0"/>
              </a:rPr>
              <a:t> de </a:t>
            </a:r>
            <a:r>
              <a:rPr lang="en-US" sz="2400" b="1" dirty="0" err="1">
                <a:solidFill>
                  <a:srgbClr val="0070C0"/>
                </a:solidFill>
                <a:latin typeface="Arial" panose="020B0604020202020204" pitchFamily="34" charset="0"/>
              </a:rPr>
              <a:t>pruebas</a:t>
            </a:r>
            <a:r>
              <a:rPr lang="en-US" sz="2400" b="1" dirty="0">
                <a:solidFill>
                  <a:srgbClr val="0070C0"/>
                </a:solidFill>
                <a:latin typeface="Arial" panose="020B0604020202020204" pitchFamily="34" charset="0"/>
              </a:rPr>
              <a:t> en APN (</a:t>
            </a:r>
            <a:r>
              <a:rPr lang="en-US" sz="2400" b="1" i="1" dirty="0">
                <a:solidFill>
                  <a:srgbClr val="0070C0"/>
                </a:solidFill>
                <a:latin typeface="Arial" panose="020B0604020202020204" pitchFamily="34" charset="0"/>
              </a:rPr>
              <a:t>AIM &gt; </a:t>
            </a:r>
            <a:r>
              <a:rPr lang="en-US" sz="2400" b="1" i="1" dirty="0" err="1">
                <a:solidFill>
                  <a:srgbClr val="0070C0"/>
                </a:solidFill>
                <a:latin typeface="Arial" panose="020B0604020202020204" pitchFamily="34" charset="0"/>
              </a:rPr>
              <a:t>Estadísticas</a:t>
            </a:r>
            <a:r>
              <a:rPr lang="en-US" sz="2400" b="1" i="1" dirty="0">
                <a:solidFill>
                  <a:srgbClr val="0070C0"/>
                </a:solidFill>
                <a:latin typeface="Arial" panose="020B0604020202020204" pitchFamily="34" charset="0"/>
              </a:rPr>
              <a:t> del </a:t>
            </a:r>
            <a:r>
              <a:rPr lang="en-US" sz="2400" b="1" i="1" dirty="0" err="1">
                <a:solidFill>
                  <a:srgbClr val="0070C0"/>
                </a:solidFill>
                <a:latin typeface="Arial" panose="020B0604020202020204" pitchFamily="34" charset="0"/>
              </a:rPr>
              <a:t>programa</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Mujeres</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embarazadas</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seropositivas</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recién</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diagnosticadas</a:t>
            </a:r>
            <a:r>
              <a:rPr lang="en-US" sz="2400" b="1" dirty="0">
                <a:solidFill>
                  <a:srgbClr val="0070C0"/>
                </a:solidFill>
                <a:latin typeface="Arial" panose="020B0604020202020204" pitchFamily="34" charset="0"/>
              </a:rPr>
              <a:t> + </a:t>
            </a:r>
            <a:r>
              <a:rPr lang="en-US" sz="2400" b="1" dirty="0" err="1">
                <a:solidFill>
                  <a:srgbClr val="0070C0"/>
                </a:solidFill>
                <a:latin typeface="Arial" panose="020B0604020202020204" pitchFamily="34" charset="0"/>
              </a:rPr>
              <a:t>seropositivas</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conocidas</a:t>
            </a:r>
            <a:r>
              <a:rPr lang="en-US" sz="2400" b="1" dirty="0">
                <a:solidFill>
                  <a:srgbClr val="0070C0"/>
                </a:solidFill>
                <a:latin typeface="Arial" panose="020B0604020202020204" pitchFamily="34" charset="0"/>
              </a:rPr>
              <a:t>)</a:t>
            </a:r>
          </a:p>
        </p:txBody>
      </p:sp>
      <p:sp>
        <p:nvSpPr>
          <p:cNvPr id="8" name="TextBox 7">
            <a:extLst>
              <a:ext uri="{FF2B5EF4-FFF2-40B4-BE49-F238E27FC236}">
                <a16:creationId xmlns:a16="http://schemas.microsoft.com/office/drawing/2014/main" id="{A07688F2-30BB-F86F-03E8-1BFD0E8CE0E8}"/>
              </a:ext>
            </a:extLst>
          </p:cNvPr>
          <p:cNvSpPr txBox="1"/>
          <p:nvPr/>
        </p:nvSpPr>
        <p:spPr>
          <a:xfrm>
            <a:off x="2242973" y="1904439"/>
            <a:ext cx="1549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C8AEB0E5-00E5-49C5-9FCA-A6475805D14C}"/>
              </a:ext>
            </a:extLst>
          </p:cNvPr>
          <p:cNvSpPr txBox="1"/>
          <p:nvPr/>
        </p:nvSpPr>
        <p:spPr>
          <a:xfrm>
            <a:off x="145605" y="3841946"/>
            <a:ext cx="6609525" cy="2862322"/>
          </a:xfrm>
          <a:prstGeom prst="rect">
            <a:avLst/>
          </a:prstGeom>
          <a:noFill/>
        </p:spPr>
        <p:txBody>
          <a:bodyPr wrap="square" rtlCol="0">
            <a:spAutoFit/>
          </a:bodyPr>
          <a:lstStyle/>
          <a:p>
            <a:r>
              <a:rPr lang="en-US" dirty="0" err="1"/>
              <a:t>Ejemplo</a:t>
            </a:r>
            <a:r>
              <a:rPr lang="en-US" dirty="0"/>
              <a:t> Somalia: </a:t>
            </a:r>
          </a:p>
          <a:p>
            <a:r>
              <a:rPr lang="en-US" dirty="0" err="1"/>
              <a:t>Fluctuaciones</a:t>
            </a:r>
            <a:r>
              <a:rPr lang="en-US" dirty="0"/>
              <a:t> en las </a:t>
            </a:r>
            <a:r>
              <a:rPr lang="en-US" dirty="0" err="1"/>
              <a:t>Nuevas</a:t>
            </a:r>
            <a:r>
              <a:rPr lang="en-US" dirty="0"/>
              <a:t> y </a:t>
            </a:r>
            <a:r>
              <a:rPr lang="en-US" dirty="0" err="1"/>
              <a:t>Conocidas</a:t>
            </a:r>
            <a:r>
              <a:rPr lang="en-US" dirty="0"/>
              <a:t> VIH+ </a:t>
            </a:r>
            <a:r>
              <a:rPr lang="en-US" dirty="0" err="1"/>
              <a:t>anuales</a:t>
            </a:r>
            <a:r>
              <a:rPr lang="en-US" dirty="0"/>
              <a:t> </a:t>
            </a:r>
            <a:br>
              <a:rPr lang="en-US" dirty="0"/>
            </a:br>
            <a:r>
              <a:rPr lang="en-US" dirty="0">
                <a:sym typeface="Wingdings" panose="05000000000000000000" pitchFamily="2" charset="2"/>
              </a:rPr>
              <a:t> </a:t>
            </a:r>
            <a:r>
              <a:rPr lang="en-US" dirty="0" err="1">
                <a:sym typeface="Wingdings" panose="05000000000000000000" pitchFamily="2" charset="2"/>
              </a:rPr>
              <a:t>prevalencia</a:t>
            </a:r>
            <a:r>
              <a:rPr lang="en-US" dirty="0">
                <a:sym typeface="Wingdings" panose="05000000000000000000" pitchFamily="2" charset="2"/>
              </a:rPr>
              <a:t> </a:t>
            </a:r>
            <a:r>
              <a:rPr lang="en-US" dirty="0" err="1">
                <a:sym typeface="Wingdings" panose="05000000000000000000" pitchFamily="2" charset="2"/>
              </a:rPr>
              <a:t>fluctuante</a:t>
            </a:r>
            <a:r>
              <a:rPr lang="en-US" dirty="0">
                <a:sym typeface="Wingdings" panose="05000000000000000000" pitchFamily="2" charset="2"/>
              </a:rPr>
              <a:t>.</a:t>
            </a:r>
          </a:p>
          <a:p>
            <a:r>
              <a:rPr lang="en-US" dirty="0">
                <a:sym typeface="Wingdings" panose="05000000000000000000" pitchFamily="2" charset="2"/>
              </a:rPr>
              <a:t> </a:t>
            </a:r>
          </a:p>
          <a:p>
            <a:r>
              <a:rPr lang="en-US" dirty="0"/>
              <a:t>Durante 2016-2020, </a:t>
            </a:r>
            <a:r>
              <a:rPr lang="en-US" dirty="0" err="1"/>
              <a:t>más</a:t>
            </a:r>
            <a:r>
              <a:rPr lang="en-US" dirty="0"/>
              <a:t> </a:t>
            </a:r>
            <a:r>
              <a:rPr lang="en-US" b="1" i="1" dirty="0" err="1"/>
              <a:t>Nuevas</a:t>
            </a:r>
            <a:r>
              <a:rPr lang="en-US" b="1" i="1" dirty="0"/>
              <a:t> </a:t>
            </a:r>
            <a:r>
              <a:rPr lang="en-US" b="1" dirty="0" err="1"/>
              <a:t>positivas</a:t>
            </a:r>
            <a:r>
              <a:rPr lang="en-US" b="1" dirty="0"/>
              <a:t> </a:t>
            </a:r>
            <a:r>
              <a:rPr lang="en-US" dirty="0"/>
              <a:t>(en la </a:t>
            </a:r>
            <a:r>
              <a:rPr lang="en-US" dirty="0" err="1"/>
              <a:t>primera</a:t>
            </a:r>
            <a:r>
              <a:rPr lang="en-US" dirty="0"/>
              <a:t> </a:t>
            </a:r>
            <a:r>
              <a:rPr lang="en-US" err="1"/>
              <a:t>prueba</a:t>
            </a:r>
            <a:r>
              <a:rPr lang="en-US"/>
              <a:t> VIH </a:t>
            </a:r>
            <a:r>
              <a:rPr lang="en-US" dirty="0"/>
              <a:t>en la APN) que </a:t>
            </a:r>
            <a:br>
              <a:rPr lang="en-US" dirty="0"/>
            </a:br>
            <a:r>
              <a:rPr lang="en-US" dirty="0"/>
              <a:t>Entradas en PTMI para "</a:t>
            </a:r>
            <a:r>
              <a:rPr lang="en-US" dirty="0" err="1"/>
              <a:t>Empezó</a:t>
            </a:r>
            <a:r>
              <a:rPr lang="en-US" dirty="0"/>
              <a:t> </a:t>
            </a:r>
            <a:r>
              <a:rPr lang="en-US" b="1" i="1" dirty="0" err="1"/>
              <a:t>durante</a:t>
            </a:r>
            <a:r>
              <a:rPr lang="en-US" b="1" i="1" dirty="0"/>
              <a:t> el </a:t>
            </a:r>
            <a:r>
              <a:rPr lang="en-US" dirty="0" err="1"/>
              <a:t>embarazo</a:t>
            </a:r>
            <a:r>
              <a:rPr lang="en-US" dirty="0"/>
              <a:t> actual".</a:t>
            </a:r>
          </a:p>
          <a:p>
            <a:pPr marL="285750" indent="-285750">
              <a:buFont typeface="Wingdings" panose="05000000000000000000" pitchFamily="2" charset="2"/>
              <a:buChar char="à"/>
            </a:pPr>
            <a:r>
              <a:rPr lang="en-US" dirty="0">
                <a:sym typeface="Wingdings" panose="05000000000000000000" pitchFamily="2" charset="2"/>
              </a:rPr>
              <a:t>¿se </a:t>
            </a:r>
            <a:r>
              <a:rPr lang="en-US" dirty="0" err="1">
                <a:sym typeface="Wingdings" panose="05000000000000000000" pitchFamily="2" charset="2"/>
              </a:rPr>
              <a:t>exagera</a:t>
            </a:r>
            <a:r>
              <a:rPr lang="en-US" dirty="0">
                <a:sym typeface="Wingdings" panose="05000000000000000000" pitchFamily="2" charset="2"/>
              </a:rPr>
              <a:t> la </a:t>
            </a:r>
            <a:r>
              <a:rPr lang="en-US" dirty="0" err="1">
                <a:sym typeface="Wingdings" panose="05000000000000000000" pitchFamily="2" charset="2"/>
              </a:rPr>
              <a:t>prevalencia</a:t>
            </a:r>
            <a:r>
              <a:rPr lang="en-US" dirty="0">
                <a:sym typeface="Wingdings" panose="05000000000000000000" pitchFamily="2" charset="2"/>
              </a:rPr>
              <a:t> </a:t>
            </a:r>
            <a:r>
              <a:rPr lang="en-US" dirty="0" err="1">
                <a:sym typeface="Wingdings" panose="05000000000000000000" pitchFamily="2" charset="2"/>
              </a:rPr>
              <a:t>en</a:t>
            </a:r>
            <a:r>
              <a:rPr lang="en-US" dirty="0">
                <a:sym typeface="Wingdings" panose="05000000000000000000" pitchFamily="2" charset="2"/>
              </a:rPr>
              <a:t> </a:t>
            </a:r>
            <a:r>
              <a:rPr lang="en-US" dirty="0" err="1">
                <a:sym typeface="Wingdings" panose="05000000000000000000" pitchFamily="2" charset="2"/>
              </a:rPr>
              <a:t>mujeres</a:t>
            </a:r>
            <a:r>
              <a:rPr lang="en-US" dirty="0">
                <a:sym typeface="Wingdings" panose="05000000000000000000" pitchFamily="2" charset="2"/>
              </a:rPr>
              <a:t> </a:t>
            </a:r>
            <a:r>
              <a:rPr lang="en-US" dirty="0" err="1">
                <a:sym typeface="Wingdings" panose="05000000000000000000" pitchFamily="2" charset="2"/>
              </a:rPr>
              <a:t>embarazadas</a:t>
            </a:r>
            <a:r>
              <a:rPr lang="en-US" dirty="0">
                <a:sym typeface="Wingdings" panose="05000000000000000000" pitchFamily="2" charset="2"/>
              </a:rPr>
              <a:t>? </a:t>
            </a:r>
          </a:p>
          <a:p>
            <a:r>
              <a:rPr lang="en-US" dirty="0"/>
              <a:t>... </a:t>
            </a:r>
            <a:r>
              <a:rPr lang="en-US" dirty="0" err="1"/>
              <a:t>aunque</a:t>
            </a:r>
            <a:r>
              <a:rPr lang="en-US" dirty="0"/>
              <a:t> las </a:t>
            </a:r>
            <a:r>
              <a:rPr lang="en-US" dirty="0" err="1"/>
              <a:t>cifras</a:t>
            </a:r>
            <a:r>
              <a:rPr lang="en-US" dirty="0"/>
              <a:t> </a:t>
            </a:r>
            <a:r>
              <a:rPr lang="en-US" i="1" dirty="0" err="1"/>
              <a:t>conocidas</a:t>
            </a:r>
            <a:r>
              <a:rPr lang="en-US" i="1" dirty="0"/>
              <a:t> </a:t>
            </a:r>
            <a:r>
              <a:rPr lang="en-US" dirty="0"/>
              <a:t>de VIH+ son </a:t>
            </a:r>
            <a:r>
              <a:rPr lang="en-US" dirty="0" err="1"/>
              <a:t>coherentes</a:t>
            </a:r>
            <a:r>
              <a:rPr lang="en-US" dirty="0"/>
              <a:t> con </a:t>
            </a:r>
            <a:br>
              <a:rPr lang="en-US" dirty="0"/>
            </a:br>
            <a:r>
              <a:rPr lang="en-US" dirty="0"/>
              <a:t>PTMI </a:t>
            </a:r>
            <a:r>
              <a:rPr lang="en-US" dirty="0" err="1"/>
              <a:t>iniciada</a:t>
            </a:r>
            <a:r>
              <a:rPr lang="en-US" dirty="0"/>
              <a:t> </a:t>
            </a:r>
            <a:r>
              <a:rPr lang="en-US" b="1" i="1" dirty="0"/>
              <a:t>antes del </a:t>
            </a:r>
            <a:r>
              <a:rPr lang="en-US" dirty="0" err="1"/>
              <a:t>embarazo</a:t>
            </a:r>
            <a:r>
              <a:rPr lang="en-US" dirty="0"/>
              <a:t> actual, </a:t>
            </a:r>
            <a:r>
              <a:rPr lang="en-US" dirty="0" err="1"/>
              <a:t>todos</a:t>
            </a:r>
            <a:r>
              <a:rPr lang="en-US" dirty="0"/>
              <a:t> </a:t>
            </a:r>
            <a:r>
              <a:rPr lang="en-US" dirty="0" err="1"/>
              <a:t>los</a:t>
            </a:r>
            <a:r>
              <a:rPr lang="en-US" dirty="0"/>
              <a:t> </a:t>
            </a:r>
            <a:r>
              <a:rPr lang="en-US" dirty="0" err="1"/>
              <a:t>años</a:t>
            </a:r>
            <a:r>
              <a:rPr lang="en-US" dirty="0"/>
              <a:t>. </a:t>
            </a:r>
          </a:p>
        </p:txBody>
      </p:sp>
      <p:cxnSp>
        <p:nvCxnSpPr>
          <p:cNvPr id="5" name="Straight Arrow Connector 4">
            <a:extLst>
              <a:ext uri="{FF2B5EF4-FFF2-40B4-BE49-F238E27FC236}">
                <a16:creationId xmlns:a16="http://schemas.microsoft.com/office/drawing/2014/main" id="{60CF0873-ED82-CB94-3313-1C8A77912620}"/>
              </a:ext>
            </a:extLst>
          </p:cNvPr>
          <p:cNvCxnSpPr>
            <a:cxnSpLocks/>
            <a:stCxn id="11" idx="3"/>
          </p:cNvCxnSpPr>
          <p:nvPr/>
        </p:nvCxnSpPr>
        <p:spPr>
          <a:xfrm>
            <a:off x="6903720" y="3391672"/>
            <a:ext cx="3987209" cy="1524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DE5A785-36B6-D60B-7D59-C855CAE3B1A8}"/>
              </a:ext>
            </a:extLst>
          </p:cNvPr>
          <p:cNvSpPr/>
          <p:nvPr/>
        </p:nvSpPr>
        <p:spPr>
          <a:xfrm>
            <a:off x="2960370" y="3133704"/>
            <a:ext cx="3943350" cy="515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78879219"/>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EDA1DC3-E6ED-021B-69F9-86141396E43D}"/>
              </a:ext>
            </a:extLst>
          </p:cNvPr>
          <p:cNvPicPr>
            <a:picLocks noChangeAspect="1"/>
          </p:cNvPicPr>
          <p:nvPr/>
        </p:nvPicPr>
        <p:blipFill>
          <a:blip r:embed="rId2"/>
          <a:stretch>
            <a:fillRect/>
          </a:stretch>
        </p:blipFill>
        <p:spPr>
          <a:xfrm>
            <a:off x="3337559" y="772716"/>
            <a:ext cx="8838701" cy="5396590"/>
          </a:xfrm>
          <a:prstGeom prst="rect">
            <a:avLst/>
          </a:prstGeom>
        </p:spPr>
      </p:pic>
      <p:sp>
        <p:nvSpPr>
          <p:cNvPr id="10" name="Title 1">
            <a:extLst>
              <a:ext uri="{FF2B5EF4-FFF2-40B4-BE49-F238E27FC236}">
                <a16:creationId xmlns:a16="http://schemas.microsoft.com/office/drawing/2014/main" id="{936D790A-CBCC-7204-30F5-BE0250948908}"/>
              </a:ext>
            </a:extLst>
          </p:cNvPr>
          <p:cNvSpPr txBox="1">
            <a:spLocks/>
          </p:cNvSpPr>
          <p:nvPr/>
        </p:nvSpPr>
        <p:spPr>
          <a:xfrm>
            <a:off x="91440" y="1123838"/>
            <a:ext cx="3246119"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err="1"/>
              <a:t>Fecundidad</a:t>
            </a:r>
            <a:r>
              <a:rPr lang="en-US" sz="3200" dirty="0"/>
              <a:t> </a:t>
            </a:r>
            <a:r>
              <a:rPr lang="en-US" sz="3200" dirty="0" err="1"/>
              <a:t>reducida</a:t>
            </a:r>
            <a:r>
              <a:rPr lang="en-US" sz="3200" dirty="0"/>
              <a:t> </a:t>
            </a:r>
            <a:r>
              <a:rPr lang="en-US" sz="3200" dirty="0" err="1"/>
              <a:t>por</a:t>
            </a:r>
            <a:r>
              <a:rPr lang="en-US" sz="3200" dirty="0"/>
              <a:t> </a:t>
            </a:r>
            <a:r>
              <a:rPr lang="en-US" sz="3200" dirty="0" err="1"/>
              <a:t>el</a:t>
            </a:r>
            <a:r>
              <a:rPr lang="en-US" sz="3200" dirty="0"/>
              <a:t> VIH</a:t>
            </a:r>
          </a:p>
        </p:txBody>
      </p:sp>
      <p:sp>
        <p:nvSpPr>
          <p:cNvPr id="11" name="TextBox 10">
            <a:extLst>
              <a:ext uri="{FF2B5EF4-FFF2-40B4-BE49-F238E27FC236}">
                <a16:creationId xmlns:a16="http://schemas.microsoft.com/office/drawing/2014/main" id="{91BE251D-609B-C163-15C0-81202529C014}"/>
              </a:ext>
            </a:extLst>
          </p:cNvPr>
          <p:cNvSpPr txBox="1"/>
          <p:nvPr/>
        </p:nvSpPr>
        <p:spPr>
          <a:xfrm>
            <a:off x="0" y="2286000"/>
            <a:ext cx="3200401" cy="2554545"/>
          </a:xfrm>
          <a:prstGeom prst="rect">
            <a:avLst/>
          </a:prstGeom>
          <a:noFill/>
        </p:spPr>
        <p:txBody>
          <a:bodyPr wrap="square" rtlCol="0">
            <a:spAutoFit/>
          </a:bodyPr>
          <a:lstStyle/>
          <a:p>
            <a:pPr marL="342900" indent="-342900">
              <a:buFont typeface="+mj-lt"/>
              <a:buAutoNum type="arabicPeriod"/>
            </a:pPr>
            <a:r>
              <a:rPr lang="en-US" sz="2000" dirty="0" err="1">
                <a:solidFill>
                  <a:schemeClr val="bg1"/>
                </a:solidFill>
              </a:rPr>
              <a:t>Seleccione</a:t>
            </a:r>
            <a:r>
              <a:rPr lang="en-US" sz="2000" dirty="0">
                <a:solidFill>
                  <a:schemeClr val="bg1"/>
                </a:solidFill>
              </a:rPr>
              <a:t> "</a:t>
            </a:r>
            <a:r>
              <a:rPr lang="en-US" sz="2000" dirty="0" err="1">
                <a:solidFill>
                  <a:schemeClr val="bg1"/>
                </a:solidFill>
              </a:rPr>
              <a:t>Opciones</a:t>
            </a:r>
            <a:r>
              <a:rPr lang="en-US" sz="2000" dirty="0">
                <a:solidFill>
                  <a:schemeClr val="bg1"/>
                </a:solidFill>
              </a:rPr>
              <a:t> </a:t>
            </a:r>
            <a:r>
              <a:rPr lang="en-US" sz="2000" dirty="0" err="1">
                <a:solidFill>
                  <a:schemeClr val="bg1"/>
                </a:solidFill>
              </a:rPr>
              <a:t>avanzadas</a:t>
            </a:r>
            <a:r>
              <a:rPr lang="en-US" sz="2000" dirty="0">
                <a:solidFill>
                  <a:schemeClr val="bg1"/>
                </a:solidFill>
              </a:rPr>
              <a:t>" &gt; "</a:t>
            </a:r>
            <a:r>
              <a:rPr lang="en-US" sz="2000" dirty="0" err="1">
                <a:solidFill>
                  <a:schemeClr val="bg1"/>
                </a:solidFill>
              </a:rPr>
              <a:t>Reducciones</a:t>
            </a:r>
            <a:r>
              <a:rPr lang="en-US" sz="2000" dirty="0">
                <a:solidFill>
                  <a:schemeClr val="bg1"/>
                </a:solidFill>
              </a:rPr>
              <a:t> de la </a:t>
            </a:r>
            <a:r>
              <a:rPr lang="en-US" sz="2000" dirty="0" err="1">
                <a:solidFill>
                  <a:schemeClr val="bg1"/>
                </a:solidFill>
              </a:rPr>
              <a:t>fertilidad</a:t>
            </a:r>
            <a:r>
              <a:rPr lang="en-US" sz="2000" dirty="0">
                <a:solidFill>
                  <a:schemeClr val="bg1"/>
                </a:solidFill>
              </a:rPr>
              <a:t> </a:t>
            </a:r>
            <a:r>
              <a:rPr lang="en-US" sz="2000" dirty="0" err="1">
                <a:solidFill>
                  <a:schemeClr val="bg1"/>
                </a:solidFill>
              </a:rPr>
              <a:t>relacionadas</a:t>
            </a:r>
            <a:r>
              <a:rPr lang="en-US" sz="2000" dirty="0">
                <a:solidFill>
                  <a:schemeClr val="bg1"/>
                </a:solidFill>
              </a:rPr>
              <a:t> con el VIH"</a:t>
            </a:r>
            <a:br>
              <a:rPr lang="en-US" sz="2000" dirty="0">
                <a:solidFill>
                  <a:schemeClr val="bg1"/>
                </a:solidFill>
              </a:rPr>
            </a:br>
            <a:endParaRPr lang="en-US" sz="2000" dirty="0">
              <a:solidFill>
                <a:schemeClr val="bg1"/>
              </a:solidFill>
            </a:endParaRPr>
          </a:p>
          <a:p>
            <a:pPr marL="342900" indent="-342900">
              <a:buFont typeface="+mj-lt"/>
              <a:buAutoNum type="arabicPeriod"/>
            </a:pPr>
            <a:r>
              <a:rPr lang="en-US" sz="2000" dirty="0">
                <a:solidFill>
                  <a:schemeClr val="bg1"/>
                </a:solidFill>
              </a:rPr>
              <a:t>Pulse "</a:t>
            </a:r>
            <a:r>
              <a:rPr lang="en-US" sz="2000" dirty="0" err="1">
                <a:solidFill>
                  <a:schemeClr val="bg1"/>
                </a:solidFill>
              </a:rPr>
              <a:t>Ajustar</a:t>
            </a:r>
            <a:r>
              <a:rPr lang="en-US" sz="2000" dirty="0">
                <a:solidFill>
                  <a:schemeClr val="bg1"/>
                </a:solidFill>
              </a:rPr>
              <a:t> factor de </a:t>
            </a:r>
            <a:r>
              <a:rPr lang="en-US" sz="2000" dirty="0" err="1">
                <a:solidFill>
                  <a:schemeClr val="bg1"/>
                </a:solidFill>
              </a:rPr>
              <a:t>ajuste</a:t>
            </a:r>
            <a:r>
              <a:rPr lang="en-US" sz="2000" dirty="0">
                <a:solidFill>
                  <a:schemeClr val="bg1"/>
                </a:solidFill>
              </a:rPr>
              <a:t> local"</a:t>
            </a:r>
          </a:p>
        </p:txBody>
      </p:sp>
      <p:sp>
        <p:nvSpPr>
          <p:cNvPr id="24" name="Rectangle 23">
            <a:extLst>
              <a:ext uri="{FF2B5EF4-FFF2-40B4-BE49-F238E27FC236}">
                <a16:creationId xmlns:a16="http://schemas.microsoft.com/office/drawing/2014/main" id="{5F97C825-3561-9568-9731-B65F1ACC5930}"/>
              </a:ext>
            </a:extLst>
          </p:cNvPr>
          <p:cNvSpPr/>
          <p:nvPr/>
        </p:nvSpPr>
        <p:spPr>
          <a:xfrm>
            <a:off x="9047100" y="1946791"/>
            <a:ext cx="2787267" cy="678418"/>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El valor del parámetro ajustado aparece aquí</a:t>
            </a:r>
          </a:p>
        </p:txBody>
      </p:sp>
      <p:cxnSp>
        <p:nvCxnSpPr>
          <p:cNvPr id="25" name="Straight Arrow Connector 24">
            <a:extLst>
              <a:ext uri="{FF2B5EF4-FFF2-40B4-BE49-F238E27FC236}">
                <a16:creationId xmlns:a16="http://schemas.microsoft.com/office/drawing/2014/main" id="{5B133A6B-73F3-46EA-74E9-3D2D2CE4F858}"/>
              </a:ext>
            </a:extLst>
          </p:cNvPr>
          <p:cNvCxnSpPr>
            <a:cxnSpLocks/>
          </p:cNvCxnSpPr>
          <p:nvPr/>
        </p:nvCxnSpPr>
        <p:spPr>
          <a:xfrm flipH="1">
            <a:off x="9690100" y="2625209"/>
            <a:ext cx="919100" cy="9815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36E671A-7719-5F92-103C-9ECF4C550642}"/>
              </a:ext>
            </a:extLst>
          </p:cNvPr>
          <p:cNvSpPr/>
          <p:nvPr/>
        </p:nvSpPr>
        <p:spPr>
          <a:xfrm>
            <a:off x="4358806" y="306324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2" name="Oval 1">
            <a:extLst>
              <a:ext uri="{FF2B5EF4-FFF2-40B4-BE49-F238E27FC236}">
                <a16:creationId xmlns:a16="http://schemas.microsoft.com/office/drawing/2014/main" id="{3CB888A3-E208-4BE2-6761-0B2F626213E9}"/>
              </a:ext>
            </a:extLst>
          </p:cNvPr>
          <p:cNvSpPr/>
          <p:nvPr/>
        </p:nvSpPr>
        <p:spPr>
          <a:xfrm>
            <a:off x="5138527" y="479989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Tree>
    <p:extLst>
      <p:ext uri="{BB962C8B-B14F-4D97-AF65-F5344CB8AC3E}">
        <p14:creationId xmlns:p14="http://schemas.microsoft.com/office/powerpoint/2010/main" val="474140250"/>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02F90501-48F0-FC93-43C9-595D62D649F5}"/>
              </a:ext>
            </a:extLst>
          </p:cNvPr>
          <p:cNvPicPr>
            <a:picLocks noChangeAspect="1"/>
          </p:cNvPicPr>
          <p:nvPr/>
        </p:nvPicPr>
        <p:blipFill>
          <a:blip r:embed="rId2"/>
          <a:stretch>
            <a:fillRect/>
          </a:stretch>
        </p:blipFill>
        <p:spPr>
          <a:xfrm>
            <a:off x="3313184" y="2814"/>
            <a:ext cx="6117433" cy="3501522"/>
          </a:xfrm>
          <a:prstGeom prst="rect">
            <a:avLst/>
          </a:prstGeom>
          <a:ln>
            <a:solidFill>
              <a:schemeClr val="tx1"/>
            </a:solidFill>
          </a:ln>
        </p:spPr>
      </p:pic>
      <p:pic>
        <p:nvPicPr>
          <p:cNvPr id="6" name="Picture 5" descr="A screenshot of a computer screen&#10;&#10;AI-generated content may be incorrect.">
            <a:extLst>
              <a:ext uri="{FF2B5EF4-FFF2-40B4-BE49-F238E27FC236}">
                <a16:creationId xmlns:a16="http://schemas.microsoft.com/office/drawing/2014/main" id="{B1EC7BF4-21BD-A5A7-A7F4-B8BC4E44ADA0}"/>
              </a:ext>
            </a:extLst>
          </p:cNvPr>
          <p:cNvPicPr>
            <a:picLocks noChangeAspect="1"/>
          </p:cNvPicPr>
          <p:nvPr/>
        </p:nvPicPr>
        <p:blipFill>
          <a:blip r:embed="rId3"/>
          <a:stretch>
            <a:fillRect/>
          </a:stretch>
        </p:blipFill>
        <p:spPr>
          <a:xfrm>
            <a:off x="6024652" y="2701635"/>
            <a:ext cx="6141712" cy="4087092"/>
          </a:xfrm>
          <a:prstGeom prst="rect">
            <a:avLst/>
          </a:prstGeom>
        </p:spPr>
      </p:pic>
      <p:sp>
        <p:nvSpPr>
          <p:cNvPr id="10" name="Title 1">
            <a:extLst>
              <a:ext uri="{FF2B5EF4-FFF2-40B4-BE49-F238E27FC236}">
                <a16:creationId xmlns:a16="http://schemas.microsoft.com/office/drawing/2014/main" id="{936D790A-CBCC-7204-30F5-BE0250948908}"/>
              </a:ext>
            </a:extLst>
          </p:cNvPr>
          <p:cNvSpPr txBox="1">
            <a:spLocks/>
          </p:cNvSpPr>
          <p:nvPr/>
        </p:nvSpPr>
        <p:spPr>
          <a:xfrm>
            <a:off x="0" y="847439"/>
            <a:ext cx="3200401" cy="678418"/>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800" dirty="0" err="1"/>
              <a:t>Fecundidad</a:t>
            </a:r>
            <a:r>
              <a:rPr lang="en-US" sz="2800" dirty="0"/>
              <a:t> </a:t>
            </a:r>
            <a:r>
              <a:rPr lang="en-US" sz="2800" dirty="0" err="1"/>
              <a:t>reducida</a:t>
            </a:r>
            <a:r>
              <a:rPr lang="en-US" sz="2800" dirty="0"/>
              <a:t>  </a:t>
            </a:r>
            <a:br>
              <a:rPr lang="en-US" sz="2800" dirty="0"/>
            </a:br>
            <a:r>
              <a:rPr lang="en-US" sz="2800" dirty="0" err="1"/>
              <a:t>por</a:t>
            </a:r>
            <a:r>
              <a:rPr lang="en-US" sz="2800" dirty="0"/>
              <a:t> el VIH</a:t>
            </a:r>
          </a:p>
        </p:txBody>
      </p:sp>
      <p:sp>
        <p:nvSpPr>
          <p:cNvPr id="11" name="TextBox 10">
            <a:extLst>
              <a:ext uri="{FF2B5EF4-FFF2-40B4-BE49-F238E27FC236}">
                <a16:creationId xmlns:a16="http://schemas.microsoft.com/office/drawing/2014/main" id="{91BE251D-609B-C163-15C0-81202529C014}"/>
              </a:ext>
            </a:extLst>
          </p:cNvPr>
          <p:cNvSpPr txBox="1"/>
          <p:nvPr/>
        </p:nvSpPr>
        <p:spPr>
          <a:xfrm>
            <a:off x="0" y="1536029"/>
            <a:ext cx="3476303" cy="4278094"/>
          </a:xfrm>
          <a:prstGeom prst="rect">
            <a:avLst/>
          </a:prstGeom>
          <a:noFill/>
        </p:spPr>
        <p:txBody>
          <a:bodyPr wrap="square" lIns="91440" tIns="45720" rIns="91440" bIns="45720" rtlCol="0" anchor="t">
            <a:spAutoFit/>
          </a:bodyPr>
          <a:lstStyle/>
          <a:p>
            <a:pPr marL="342900" indent="-342900">
              <a:buFont typeface="+mj-lt"/>
              <a:buAutoNum type="arabicPeriod"/>
            </a:pPr>
            <a:r>
              <a:rPr lang="en-US" sz="1600" dirty="0" err="1">
                <a:solidFill>
                  <a:schemeClr val="bg1"/>
                </a:solidFill>
              </a:rPr>
              <a:t>Seleccione</a:t>
            </a:r>
            <a:r>
              <a:rPr lang="en-US" sz="1600" dirty="0">
                <a:solidFill>
                  <a:schemeClr val="bg1"/>
                </a:solidFill>
              </a:rPr>
              <a:t> "</a:t>
            </a:r>
            <a:r>
              <a:rPr lang="en-US" sz="1600" dirty="0" err="1">
                <a:solidFill>
                  <a:schemeClr val="bg1"/>
                </a:solidFill>
              </a:rPr>
              <a:t>Opciones</a:t>
            </a:r>
            <a:r>
              <a:rPr lang="en-US" sz="1600" dirty="0">
                <a:solidFill>
                  <a:schemeClr val="bg1"/>
                </a:solidFill>
              </a:rPr>
              <a:t> </a:t>
            </a:r>
            <a:r>
              <a:rPr lang="en-US" sz="1600" dirty="0" err="1">
                <a:solidFill>
                  <a:schemeClr val="bg1"/>
                </a:solidFill>
              </a:rPr>
              <a:t>avanzadas</a:t>
            </a:r>
            <a:r>
              <a:rPr lang="en-US" sz="1600" dirty="0">
                <a:solidFill>
                  <a:schemeClr val="bg1"/>
                </a:solidFill>
              </a:rPr>
              <a:t>" &gt; "</a:t>
            </a:r>
            <a:r>
              <a:rPr lang="en-US" sz="1600" dirty="0" err="1">
                <a:solidFill>
                  <a:schemeClr val="bg1"/>
                </a:solidFill>
              </a:rPr>
              <a:t>Reducciones</a:t>
            </a:r>
            <a:r>
              <a:rPr lang="en-US" sz="1600" dirty="0">
                <a:solidFill>
                  <a:schemeClr val="bg1"/>
                </a:solidFill>
              </a:rPr>
              <a:t> de la </a:t>
            </a:r>
            <a:r>
              <a:rPr lang="en-US" sz="1600" dirty="0" err="1">
                <a:solidFill>
                  <a:schemeClr val="bg1"/>
                </a:solidFill>
              </a:rPr>
              <a:t>fertilidad</a:t>
            </a:r>
            <a:r>
              <a:rPr lang="en-US" sz="1600" dirty="0">
                <a:solidFill>
                  <a:schemeClr val="bg1"/>
                </a:solidFill>
              </a:rPr>
              <a:t> </a:t>
            </a:r>
            <a:r>
              <a:rPr lang="en-US" sz="1600" dirty="0" err="1">
                <a:solidFill>
                  <a:schemeClr val="bg1"/>
                </a:solidFill>
              </a:rPr>
              <a:t>relacionadas</a:t>
            </a:r>
            <a:r>
              <a:rPr lang="en-US" sz="1600" dirty="0">
                <a:solidFill>
                  <a:schemeClr val="bg1"/>
                </a:solidFill>
              </a:rPr>
              <a:t> con el VIH".</a:t>
            </a:r>
            <a:br>
              <a:rPr lang="en-US" sz="1600" dirty="0">
                <a:solidFill>
                  <a:schemeClr val="bg1"/>
                </a:solidFill>
              </a:rPr>
            </a:br>
            <a:endParaRPr lang="en-US" sz="1600" dirty="0">
              <a:solidFill>
                <a:schemeClr val="bg1"/>
              </a:solidFill>
            </a:endParaRPr>
          </a:p>
          <a:p>
            <a:pPr marL="342900" indent="-342900">
              <a:buFont typeface="+mj-lt"/>
              <a:buAutoNum type="arabicPeriod"/>
            </a:pPr>
            <a:r>
              <a:rPr lang="en-US" sz="1600" dirty="0">
                <a:solidFill>
                  <a:schemeClr val="bg1"/>
                </a:solidFill>
              </a:rPr>
              <a:t>"</a:t>
            </a:r>
            <a:r>
              <a:rPr lang="en-US" sz="1600" dirty="0" err="1">
                <a:solidFill>
                  <a:schemeClr val="bg1"/>
                </a:solidFill>
              </a:rPr>
              <a:t>Ajustar</a:t>
            </a:r>
            <a:r>
              <a:rPr lang="en-US" sz="1600" dirty="0">
                <a:solidFill>
                  <a:schemeClr val="bg1"/>
                </a:solidFill>
              </a:rPr>
              <a:t> el factor de </a:t>
            </a:r>
            <a:r>
              <a:rPr lang="en-US" sz="1600" dirty="0" err="1">
                <a:solidFill>
                  <a:schemeClr val="bg1"/>
                </a:solidFill>
              </a:rPr>
              <a:t>ajuste</a:t>
            </a:r>
            <a:r>
              <a:rPr lang="en-US" sz="1600" dirty="0">
                <a:solidFill>
                  <a:schemeClr val="bg1"/>
                </a:solidFill>
              </a:rPr>
              <a:t> local"</a:t>
            </a:r>
            <a:br>
              <a:rPr lang="en-US" sz="1600" dirty="0">
                <a:solidFill>
                  <a:schemeClr val="bg1"/>
                </a:solidFill>
              </a:rPr>
            </a:br>
            <a:endParaRPr lang="en-US" sz="1600" dirty="0">
              <a:solidFill>
                <a:schemeClr val="bg1"/>
              </a:solidFill>
            </a:endParaRPr>
          </a:p>
          <a:p>
            <a:pPr marL="342900" indent="-342900">
              <a:buFont typeface="+mj-lt"/>
              <a:buAutoNum type="arabicPeriod"/>
            </a:pPr>
            <a:r>
              <a:rPr lang="en-US" sz="1600" dirty="0" err="1">
                <a:solidFill>
                  <a:schemeClr val="bg1"/>
                </a:solidFill>
              </a:rPr>
              <a:t>Introducir</a:t>
            </a:r>
            <a:r>
              <a:rPr lang="en-US" sz="1600" dirty="0">
                <a:solidFill>
                  <a:schemeClr val="bg1"/>
                </a:solidFill>
              </a:rPr>
              <a:t> o </a:t>
            </a:r>
            <a:r>
              <a:rPr lang="en-US" sz="1600" dirty="0" err="1">
                <a:solidFill>
                  <a:schemeClr val="bg1"/>
                </a:solidFill>
              </a:rPr>
              <a:t>importar</a:t>
            </a:r>
            <a:r>
              <a:rPr lang="en-US" sz="1600" dirty="0">
                <a:solidFill>
                  <a:schemeClr val="bg1"/>
                </a:solidFill>
              </a:rPr>
              <a:t> </a:t>
            </a:r>
            <a:r>
              <a:rPr lang="en-US" sz="1600" dirty="0" err="1">
                <a:solidFill>
                  <a:schemeClr val="bg1"/>
                </a:solidFill>
              </a:rPr>
              <a:t>datos</a:t>
            </a:r>
            <a:r>
              <a:rPr lang="en-US" sz="1600" dirty="0">
                <a:solidFill>
                  <a:schemeClr val="bg1"/>
                </a:solidFill>
              </a:rPr>
              <a:t> </a:t>
            </a:r>
            <a:br>
              <a:rPr lang="en-US" sz="1600" dirty="0">
                <a:solidFill>
                  <a:schemeClr val="bg1"/>
                </a:solidFill>
              </a:rPr>
            </a:br>
            <a:r>
              <a:rPr lang="en-US" sz="1600" dirty="0">
                <a:solidFill>
                  <a:schemeClr val="bg1"/>
                </a:solidFill>
              </a:rPr>
              <a:t>(</a:t>
            </a:r>
            <a:r>
              <a:rPr lang="en-US" sz="1600" dirty="0" err="1">
                <a:solidFill>
                  <a:schemeClr val="bg1"/>
                </a:solidFill>
              </a:rPr>
              <a:t>recomendado</a:t>
            </a:r>
            <a:r>
              <a:rPr lang="en-US" sz="1600" dirty="0">
                <a:solidFill>
                  <a:schemeClr val="bg1"/>
                </a:solidFill>
              </a:rPr>
              <a:t> "A </a:t>
            </a:r>
            <a:r>
              <a:rPr lang="en-US" sz="1600" dirty="0" err="1">
                <a:solidFill>
                  <a:schemeClr val="bg1"/>
                </a:solidFill>
              </a:rPr>
              <a:t>partir</a:t>
            </a:r>
            <a:r>
              <a:rPr lang="en-US" sz="1600" dirty="0">
                <a:solidFill>
                  <a:schemeClr val="bg1"/>
                </a:solidFill>
              </a:rPr>
              <a:t> de </a:t>
            </a:r>
            <a:r>
              <a:rPr lang="en-US" sz="1600" dirty="0" err="1">
                <a:solidFill>
                  <a:schemeClr val="bg1"/>
                </a:solidFill>
              </a:rPr>
              <a:t>datos</a:t>
            </a:r>
            <a:r>
              <a:rPr lang="en-US" sz="1600" dirty="0">
                <a:solidFill>
                  <a:schemeClr val="bg1"/>
                </a:solidFill>
              </a:rPr>
              <a:t> del </a:t>
            </a:r>
            <a:r>
              <a:rPr lang="en-US" sz="1600" dirty="0" err="1">
                <a:solidFill>
                  <a:schemeClr val="bg1"/>
                </a:solidFill>
              </a:rPr>
              <a:t>programa</a:t>
            </a:r>
            <a:r>
              <a:rPr lang="en-US" sz="1600" dirty="0">
                <a:solidFill>
                  <a:schemeClr val="bg1"/>
                </a:solidFill>
              </a:rPr>
              <a:t>")</a:t>
            </a:r>
            <a:br>
              <a:rPr lang="en-US" sz="1600" dirty="0">
                <a:solidFill>
                  <a:schemeClr val="bg1"/>
                </a:solidFill>
              </a:rPr>
            </a:br>
            <a:endParaRPr lang="en-US" sz="1600" dirty="0">
              <a:solidFill>
                <a:schemeClr val="bg1"/>
              </a:solidFill>
            </a:endParaRPr>
          </a:p>
          <a:p>
            <a:pPr marL="342900" indent="-342900">
              <a:buFont typeface="+mj-lt"/>
              <a:buAutoNum type="arabicPeriod"/>
            </a:pPr>
            <a:r>
              <a:rPr lang="en-US" sz="1600" dirty="0" err="1">
                <a:solidFill>
                  <a:schemeClr val="bg1"/>
                </a:solidFill>
              </a:rPr>
              <a:t>Verificar</a:t>
            </a:r>
            <a:r>
              <a:rPr lang="en-US" sz="1600" dirty="0">
                <a:solidFill>
                  <a:schemeClr val="bg1"/>
                </a:solidFill>
              </a:rPr>
              <a:t> que </a:t>
            </a:r>
            <a:r>
              <a:rPr lang="en-US" sz="1600" dirty="0" err="1">
                <a:solidFill>
                  <a:schemeClr val="bg1"/>
                </a:solidFill>
              </a:rPr>
              <a:t>los</a:t>
            </a:r>
            <a:r>
              <a:rPr lang="en-US" sz="1600" dirty="0">
                <a:solidFill>
                  <a:schemeClr val="bg1"/>
                </a:solidFill>
              </a:rPr>
              <a:t> </a:t>
            </a:r>
            <a:r>
              <a:rPr lang="en-US" sz="1600" dirty="0" err="1">
                <a:solidFill>
                  <a:schemeClr val="bg1"/>
                </a:solidFill>
              </a:rPr>
              <a:t>datos</a:t>
            </a:r>
            <a:r>
              <a:rPr lang="en-US" sz="1600" dirty="0">
                <a:solidFill>
                  <a:schemeClr val="bg1"/>
                </a:solidFill>
              </a:rPr>
              <a:t> </a:t>
            </a:r>
            <a:r>
              <a:rPr lang="en-US" sz="1600" dirty="0" err="1">
                <a:solidFill>
                  <a:schemeClr val="bg1"/>
                </a:solidFill>
              </a:rPr>
              <a:t>importados</a:t>
            </a:r>
            <a:r>
              <a:rPr lang="en-US" sz="1600" dirty="0">
                <a:solidFill>
                  <a:schemeClr val="bg1"/>
                </a:solidFill>
              </a:rPr>
              <a:t> son </a:t>
            </a:r>
            <a:r>
              <a:rPr lang="en-US" sz="1600" dirty="0" err="1">
                <a:solidFill>
                  <a:schemeClr val="bg1"/>
                </a:solidFill>
              </a:rPr>
              <a:t>apropiados</a:t>
            </a:r>
            <a:r>
              <a:rPr lang="en-US" sz="1600" dirty="0">
                <a:solidFill>
                  <a:schemeClr val="bg1"/>
                </a:solidFill>
              </a:rPr>
              <a:t> para </a:t>
            </a:r>
            <a:r>
              <a:rPr lang="en-US" sz="1600" dirty="0" err="1">
                <a:solidFill>
                  <a:schemeClr val="bg1"/>
                </a:solidFill>
              </a:rPr>
              <a:t>su</a:t>
            </a:r>
            <a:r>
              <a:rPr lang="en-US" sz="1600" dirty="0">
                <a:solidFill>
                  <a:schemeClr val="bg1"/>
                </a:solidFill>
              </a:rPr>
              <a:t> </a:t>
            </a:r>
            <a:r>
              <a:rPr lang="en-US" sz="1600" dirty="0" err="1">
                <a:solidFill>
                  <a:schemeClr val="bg1"/>
                </a:solidFill>
              </a:rPr>
              <a:t>uso</a:t>
            </a:r>
            <a:endParaRPr lang="en-US" sz="1600" dirty="0">
              <a:solidFill>
                <a:schemeClr val="bg1"/>
              </a:solidFill>
            </a:endParaRPr>
          </a:p>
          <a:p>
            <a:pPr marL="800100" lvl="1" indent="-342900">
              <a:buFont typeface="Arial" panose="020B0604020202020204" pitchFamily="34" charset="0"/>
              <a:buChar char="•"/>
            </a:pPr>
            <a:r>
              <a:rPr lang="en-US" sz="1600" dirty="0">
                <a:solidFill>
                  <a:schemeClr val="bg1"/>
                </a:solidFill>
              </a:rPr>
              <a:t>¿VIH% plausible?</a:t>
            </a:r>
          </a:p>
          <a:p>
            <a:pPr marL="800100" lvl="1" indent="-342900">
              <a:buFont typeface="Arial" panose="020B0604020202020204" pitchFamily="34" charset="0"/>
              <a:buChar char="•"/>
            </a:pPr>
            <a:r>
              <a:rPr lang="en-US" sz="1600" dirty="0">
                <a:solidFill>
                  <a:schemeClr val="bg1"/>
                </a:solidFill>
              </a:rPr>
              <a:t>¿</a:t>
            </a:r>
            <a:r>
              <a:rPr lang="en-US" sz="1600" dirty="0" err="1">
                <a:solidFill>
                  <a:schemeClr val="bg1"/>
                </a:solidFill>
              </a:rPr>
              <a:t>Denominadores</a:t>
            </a:r>
            <a:r>
              <a:rPr lang="en-US" sz="1600" dirty="0">
                <a:solidFill>
                  <a:schemeClr val="bg1"/>
                </a:solidFill>
              </a:rPr>
              <a:t> </a:t>
            </a:r>
            <a:r>
              <a:rPr lang="en-US" sz="1600" dirty="0" err="1">
                <a:solidFill>
                  <a:schemeClr val="bg1"/>
                </a:solidFill>
              </a:rPr>
              <a:t>suaves</a:t>
            </a:r>
            <a:r>
              <a:rPr lang="en-US" sz="1600" dirty="0">
                <a:solidFill>
                  <a:schemeClr val="bg1"/>
                </a:solidFill>
              </a:rPr>
              <a:t>?</a:t>
            </a:r>
            <a:br>
              <a:rPr lang="en-US" sz="1600" dirty="0">
                <a:solidFill>
                  <a:schemeClr val="bg1"/>
                </a:solidFill>
              </a:rPr>
            </a:br>
            <a:endParaRPr lang="en-US" sz="1600" dirty="0">
              <a:solidFill>
                <a:schemeClr val="bg1"/>
              </a:solidFill>
            </a:endParaRPr>
          </a:p>
          <a:p>
            <a:pPr marL="342900" indent="-342900">
              <a:buFont typeface="+mj-lt"/>
              <a:buAutoNum type="arabicPeriod"/>
            </a:pPr>
            <a:r>
              <a:rPr lang="en-US" sz="1600" dirty="0" err="1">
                <a:solidFill>
                  <a:schemeClr val="bg1"/>
                </a:solidFill>
              </a:rPr>
              <a:t>Ajuste</a:t>
            </a:r>
            <a:r>
              <a:rPr lang="en-US" sz="1600" dirty="0">
                <a:solidFill>
                  <a:schemeClr val="bg1"/>
                </a:solidFill>
              </a:rPr>
              <a:t> a </a:t>
            </a:r>
            <a:r>
              <a:rPr lang="en-US" sz="1600" dirty="0" err="1">
                <a:solidFill>
                  <a:schemeClr val="bg1"/>
                </a:solidFill>
              </a:rPr>
              <a:t>los</a:t>
            </a:r>
            <a:r>
              <a:rPr lang="en-US" sz="1600" dirty="0">
                <a:solidFill>
                  <a:schemeClr val="bg1"/>
                </a:solidFill>
              </a:rPr>
              <a:t> </a:t>
            </a:r>
            <a:r>
              <a:rPr lang="en-US" sz="1600" dirty="0" err="1">
                <a:solidFill>
                  <a:schemeClr val="bg1"/>
                </a:solidFill>
              </a:rPr>
              <a:t>datos</a:t>
            </a:r>
            <a:r>
              <a:rPr lang="en-US" sz="1600" dirty="0">
                <a:solidFill>
                  <a:schemeClr val="bg1"/>
                </a:solidFill>
              </a:rPr>
              <a:t> </a:t>
            </a:r>
            <a:r>
              <a:rPr lang="en-US" sz="1600" dirty="0" err="1">
                <a:solidFill>
                  <a:schemeClr val="bg1"/>
                </a:solidFill>
              </a:rPr>
              <a:t>apropiados</a:t>
            </a:r>
            <a:endParaRPr lang="en-US" sz="1600" dirty="0">
              <a:solidFill>
                <a:schemeClr val="bg1"/>
              </a:solidFill>
            </a:endParaRPr>
          </a:p>
          <a:p>
            <a:pPr marL="342900" indent="-342900">
              <a:buFont typeface="+mj-lt"/>
              <a:buAutoNum type="arabicPeriod"/>
            </a:pPr>
            <a:r>
              <a:rPr lang="en-US" sz="1600" dirty="0">
                <a:solidFill>
                  <a:schemeClr val="bg1"/>
                </a:solidFill>
              </a:rPr>
              <a:t>“De </a:t>
            </a:r>
            <a:r>
              <a:rPr lang="en-US" sz="1600" dirty="0" err="1">
                <a:solidFill>
                  <a:schemeClr val="bg1"/>
                </a:solidFill>
              </a:rPr>
              <a:t>acuerdo</a:t>
            </a:r>
            <a:r>
              <a:rPr lang="en-US" sz="1600" dirty="0">
                <a:solidFill>
                  <a:schemeClr val="bg1"/>
                </a:solidFill>
              </a:rPr>
              <a:t>" </a:t>
            </a:r>
            <a:r>
              <a:rPr lang="en-US" sz="1600" dirty="0" err="1">
                <a:solidFill>
                  <a:schemeClr val="bg1"/>
                </a:solidFill>
              </a:rPr>
              <a:t>acepta</a:t>
            </a:r>
            <a:r>
              <a:rPr lang="en-US" sz="1600" dirty="0">
                <a:solidFill>
                  <a:schemeClr val="bg1"/>
                </a:solidFill>
              </a:rPr>
              <a:t> el </a:t>
            </a:r>
            <a:r>
              <a:rPr lang="en-US" sz="1600" dirty="0" err="1">
                <a:solidFill>
                  <a:schemeClr val="bg1"/>
                </a:solidFill>
              </a:rPr>
              <a:t>ajuste</a:t>
            </a:r>
            <a:endParaRPr lang="en-US" sz="1600" dirty="0">
              <a:solidFill>
                <a:schemeClr val="bg1"/>
              </a:solidFill>
            </a:endParaRPr>
          </a:p>
        </p:txBody>
      </p:sp>
      <p:sp>
        <p:nvSpPr>
          <p:cNvPr id="14" name="Oval 13">
            <a:extLst>
              <a:ext uri="{FF2B5EF4-FFF2-40B4-BE49-F238E27FC236}">
                <a16:creationId xmlns:a16="http://schemas.microsoft.com/office/drawing/2014/main" id="{A866CA79-6A32-ADD3-0D78-35C07A29C9B3}"/>
              </a:ext>
            </a:extLst>
          </p:cNvPr>
          <p:cNvSpPr/>
          <p:nvPr/>
        </p:nvSpPr>
        <p:spPr>
          <a:xfrm>
            <a:off x="4318380" y="3014251"/>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5" name="Oval 14">
            <a:extLst>
              <a:ext uri="{FF2B5EF4-FFF2-40B4-BE49-F238E27FC236}">
                <a16:creationId xmlns:a16="http://schemas.microsoft.com/office/drawing/2014/main" id="{BBF09733-B00E-0B5E-9594-BC9302C2A098}"/>
              </a:ext>
            </a:extLst>
          </p:cNvPr>
          <p:cNvSpPr/>
          <p:nvPr/>
        </p:nvSpPr>
        <p:spPr>
          <a:xfrm>
            <a:off x="7144487" y="404739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16" name="Oval 15">
            <a:extLst>
              <a:ext uri="{FF2B5EF4-FFF2-40B4-BE49-F238E27FC236}">
                <a16:creationId xmlns:a16="http://schemas.microsoft.com/office/drawing/2014/main" id="{08965110-0C80-C384-AD4E-BDD36BBDD632}"/>
              </a:ext>
            </a:extLst>
          </p:cNvPr>
          <p:cNvSpPr/>
          <p:nvPr/>
        </p:nvSpPr>
        <p:spPr>
          <a:xfrm>
            <a:off x="10156420" y="4676231"/>
            <a:ext cx="1411176" cy="10033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752E7965-27D2-0C7E-EB06-F297EC596CAE}"/>
              </a:ext>
            </a:extLst>
          </p:cNvPr>
          <p:cNvCxnSpPr>
            <a:cxnSpLocks/>
            <a:stCxn id="15" idx="5"/>
          </p:cNvCxnSpPr>
          <p:nvPr/>
        </p:nvCxnSpPr>
        <p:spPr>
          <a:xfrm>
            <a:off x="7512100" y="4304174"/>
            <a:ext cx="2636841" cy="7629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7613342-6A4A-EC14-3109-471707AB5A10}"/>
              </a:ext>
            </a:extLst>
          </p:cNvPr>
          <p:cNvCxnSpPr>
            <a:cxnSpLocks/>
            <a:stCxn id="15" idx="0"/>
          </p:cNvCxnSpPr>
          <p:nvPr/>
        </p:nvCxnSpPr>
        <p:spPr>
          <a:xfrm flipV="1">
            <a:off x="7341221" y="3595880"/>
            <a:ext cx="1703864" cy="4792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0AF5A29-09E6-A4AB-7A5B-ED61A302C842}"/>
              </a:ext>
            </a:extLst>
          </p:cNvPr>
          <p:cNvSpPr/>
          <p:nvPr/>
        </p:nvSpPr>
        <p:spPr>
          <a:xfrm>
            <a:off x="9094494" y="361797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23" name="Oval 22">
            <a:extLst>
              <a:ext uri="{FF2B5EF4-FFF2-40B4-BE49-F238E27FC236}">
                <a16:creationId xmlns:a16="http://schemas.microsoft.com/office/drawing/2014/main" id="{82AC7FD8-8188-29E3-9097-076BF8E42C9B}"/>
              </a:ext>
            </a:extLst>
          </p:cNvPr>
          <p:cNvSpPr/>
          <p:nvPr/>
        </p:nvSpPr>
        <p:spPr>
          <a:xfrm>
            <a:off x="7837248" y="3991977"/>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sp>
        <p:nvSpPr>
          <p:cNvPr id="24" name="Rectangle 23">
            <a:extLst>
              <a:ext uri="{FF2B5EF4-FFF2-40B4-BE49-F238E27FC236}">
                <a16:creationId xmlns:a16="http://schemas.microsoft.com/office/drawing/2014/main" id="{5F97C825-3561-9568-9731-B65F1ACC5930}"/>
              </a:ext>
            </a:extLst>
          </p:cNvPr>
          <p:cNvSpPr/>
          <p:nvPr/>
        </p:nvSpPr>
        <p:spPr>
          <a:xfrm>
            <a:off x="8469043" y="1434014"/>
            <a:ext cx="2787267" cy="678418"/>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El valor del parámetro ajustado aparece aquí</a:t>
            </a:r>
          </a:p>
        </p:txBody>
      </p:sp>
      <p:cxnSp>
        <p:nvCxnSpPr>
          <p:cNvPr id="25" name="Straight Arrow Connector 24">
            <a:extLst>
              <a:ext uri="{FF2B5EF4-FFF2-40B4-BE49-F238E27FC236}">
                <a16:creationId xmlns:a16="http://schemas.microsoft.com/office/drawing/2014/main" id="{5B133A6B-73F3-46EA-74E9-3D2D2CE4F858}"/>
              </a:ext>
            </a:extLst>
          </p:cNvPr>
          <p:cNvCxnSpPr>
            <a:cxnSpLocks/>
            <a:stCxn id="24" idx="1"/>
          </p:cNvCxnSpPr>
          <p:nvPr/>
        </p:nvCxnSpPr>
        <p:spPr>
          <a:xfrm flipH="1">
            <a:off x="7546554" y="1773223"/>
            <a:ext cx="922489" cy="3392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36E671A-7719-5F92-103C-9ECF4C550642}"/>
              </a:ext>
            </a:extLst>
          </p:cNvPr>
          <p:cNvSpPr/>
          <p:nvPr/>
        </p:nvSpPr>
        <p:spPr>
          <a:xfrm>
            <a:off x="2746815" y="25555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2" name="TextBox 1">
            <a:extLst>
              <a:ext uri="{FF2B5EF4-FFF2-40B4-BE49-F238E27FC236}">
                <a16:creationId xmlns:a16="http://schemas.microsoft.com/office/drawing/2014/main" id="{8A9AA0E0-16D1-DE4D-69B1-17CDA2A2D26E}"/>
              </a:ext>
            </a:extLst>
          </p:cNvPr>
          <p:cNvSpPr txBox="1"/>
          <p:nvPr/>
        </p:nvSpPr>
        <p:spPr>
          <a:xfrm>
            <a:off x="132522" y="6149009"/>
            <a:ext cx="5733096" cy="646331"/>
          </a:xfrm>
          <a:prstGeom prst="rect">
            <a:avLst/>
          </a:prstGeom>
          <a:noFill/>
        </p:spPr>
        <p:txBody>
          <a:bodyPr wrap="square" lIns="91440" tIns="45720" rIns="91440" bIns="45720" rtlCol="0" anchor="t">
            <a:spAutoFit/>
          </a:bodyPr>
          <a:lstStyle/>
          <a:p>
            <a:r>
              <a:rPr lang="en-US" dirty="0"/>
              <a:t>¡Ajustar </a:t>
            </a:r>
            <a:r>
              <a:rPr lang="en-US" dirty="0" err="1"/>
              <a:t>nuevamente</a:t>
            </a:r>
            <a:r>
              <a:rPr lang="en-US" dirty="0"/>
              <a:t>, </a:t>
            </a:r>
            <a:r>
              <a:rPr lang="en-US" dirty="0" err="1"/>
              <a:t>cada</a:t>
            </a:r>
            <a:r>
              <a:rPr lang="en-US" dirty="0"/>
              <a:t> </a:t>
            </a:r>
            <a:r>
              <a:rPr lang="en-US" dirty="0" err="1"/>
              <a:t>vez</a:t>
            </a:r>
            <a:r>
              <a:rPr lang="en-US" dirty="0"/>
              <a:t> que </a:t>
            </a:r>
            <a:r>
              <a:rPr lang="en-US" dirty="0" err="1"/>
              <a:t>cambie</a:t>
            </a:r>
            <a:r>
              <a:rPr lang="en-US" dirty="0"/>
              <a:t> </a:t>
            </a:r>
            <a:r>
              <a:rPr lang="en-US" dirty="0" err="1"/>
              <a:t>el</a:t>
            </a:r>
            <a:r>
              <a:rPr lang="en-US" dirty="0"/>
              <a:t> </a:t>
            </a:r>
            <a:r>
              <a:rPr lang="en-US" dirty="0" err="1"/>
              <a:t>ajuste</a:t>
            </a:r>
            <a:r>
              <a:rPr lang="en-US" dirty="0"/>
              <a:t> EPP/CSAVR o </a:t>
            </a:r>
            <a:r>
              <a:rPr lang="en-US" dirty="0" err="1"/>
              <a:t>los</a:t>
            </a:r>
            <a:r>
              <a:rPr lang="en-US" dirty="0"/>
              <a:t> </a:t>
            </a:r>
            <a:r>
              <a:rPr lang="en-US" dirty="0" err="1"/>
              <a:t>Razones</a:t>
            </a:r>
            <a:r>
              <a:rPr lang="en-US" dirty="0"/>
              <a:t> de </a:t>
            </a:r>
            <a:r>
              <a:rPr lang="en-US" dirty="0" err="1">
                <a:solidFill>
                  <a:srgbClr val="FF0000"/>
                </a:solidFill>
              </a:rPr>
              <a:t>Tasas</a:t>
            </a:r>
            <a:r>
              <a:rPr lang="en-US" dirty="0"/>
              <a:t> de </a:t>
            </a:r>
            <a:r>
              <a:rPr lang="en-US" dirty="0" err="1"/>
              <a:t>Incidencia</a:t>
            </a:r>
            <a:r>
              <a:rPr lang="en-US" dirty="0"/>
              <a:t> </a:t>
            </a:r>
            <a:r>
              <a:rPr lang="en-US" dirty="0" err="1"/>
              <a:t>por</a:t>
            </a:r>
            <a:r>
              <a:rPr lang="en-US" dirty="0"/>
              <a:t> </a:t>
            </a:r>
            <a:r>
              <a:rPr lang="en-US" dirty="0" err="1"/>
              <a:t>sexo</a:t>
            </a:r>
            <a:r>
              <a:rPr lang="en-US" dirty="0"/>
              <a:t>!</a:t>
            </a:r>
          </a:p>
        </p:txBody>
      </p:sp>
      <p:sp>
        <p:nvSpPr>
          <p:cNvPr id="27" name="Oval 26">
            <a:extLst>
              <a:ext uri="{FF2B5EF4-FFF2-40B4-BE49-F238E27FC236}">
                <a16:creationId xmlns:a16="http://schemas.microsoft.com/office/drawing/2014/main" id="{EEF06E36-7E33-7077-4D49-4051ACFD6E2D}"/>
              </a:ext>
            </a:extLst>
          </p:cNvPr>
          <p:cNvSpPr/>
          <p:nvPr/>
        </p:nvSpPr>
        <p:spPr>
          <a:xfrm>
            <a:off x="5727073" y="642330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6</a:t>
            </a:r>
          </a:p>
        </p:txBody>
      </p:sp>
    </p:spTree>
    <p:extLst>
      <p:ext uri="{BB962C8B-B14F-4D97-AF65-F5344CB8AC3E}">
        <p14:creationId xmlns:p14="http://schemas.microsoft.com/office/powerpoint/2010/main" val="2164898570"/>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a:xfrm>
            <a:off x="0" y="1524000"/>
            <a:ext cx="3474720" cy="4508500"/>
          </a:xfrm>
        </p:spPr>
        <p:txBody>
          <a:bodyPr>
            <a:noAutofit/>
          </a:bodyPr>
          <a:lstStyle/>
          <a:p>
            <a:r>
              <a:rPr lang="en-US" sz="3200" dirty="0" err="1"/>
              <a:t>Pr</a:t>
            </a:r>
            <a:r>
              <a:rPr lang="en-US" sz="3200" dirty="0" err="1">
                <a:solidFill>
                  <a:schemeClr val="bg1"/>
                </a:solidFill>
              </a:rPr>
              <a:t>uebas</a:t>
            </a:r>
            <a:r>
              <a:rPr lang="en-US" sz="3200" dirty="0">
                <a:solidFill>
                  <a:schemeClr val="bg1"/>
                </a:solidFill>
              </a:rPr>
              <a:t> </a:t>
            </a:r>
            <a:r>
              <a:rPr lang="en-US" sz="3200" dirty="0" err="1">
                <a:solidFill>
                  <a:schemeClr val="bg1"/>
                </a:solidFill>
              </a:rPr>
              <a:t>rutinarias</a:t>
            </a:r>
            <a:r>
              <a:rPr lang="en-US" sz="3200" dirty="0">
                <a:solidFill>
                  <a:schemeClr val="bg1"/>
                </a:solidFill>
              </a:rPr>
              <a:t> en la APN:</a:t>
            </a:r>
            <a:br>
              <a:rPr lang="en-US" sz="3200" dirty="0">
                <a:solidFill>
                  <a:schemeClr val="bg1"/>
                </a:solidFill>
              </a:rPr>
            </a:br>
            <a:br>
              <a:rPr lang="en-US" sz="3200" dirty="0">
                <a:solidFill>
                  <a:schemeClr val="bg1"/>
                </a:solidFill>
              </a:rPr>
            </a:br>
            <a:r>
              <a:rPr lang="en-US" sz="3200" dirty="0" err="1">
                <a:solidFill>
                  <a:schemeClr val="bg1"/>
                </a:solidFill>
              </a:rPr>
              <a:t>Utilice</a:t>
            </a:r>
            <a:r>
              <a:rPr lang="en-US" sz="3200" dirty="0">
                <a:solidFill>
                  <a:schemeClr val="bg1"/>
                </a:solidFill>
              </a:rPr>
              <a:t> </a:t>
            </a:r>
            <a:r>
              <a:rPr lang="en-US" sz="3200" dirty="0" err="1">
                <a:solidFill>
                  <a:schemeClr val="bg1"/>
                </a:solidFill>
              </a:rPr>
              <a:t>sólo</a:t>
            </a:r>
            <a:r>
              <a:rPr lang="en-US" sz="3200" dirty="0">
                <a:solidFill>
                  <a:schemeClr val="bg1"/>
                </a:solidFill>
              </a:rPr>
              <a:t> </a:t>
            </a:r>
            <a:r>
              <a:rPr lang="en-US" sz="3200" dirty="0" err="1">
                <a:solidFill>
                  <a:schemeClr val="bg1"/>
                </a:solidFill>
              </a:rPr>
              <a:t>datos</a:t>
            </a:r>
            <a:r>
              <a:rPr lang="en-US" sz="3200" dirty="0">
                <a:solidFill>
                  <a:schemeClr val="bg1"/>
                </a:solidFill>
              </a:rPr>
              <a:t> y </a:t>
            </a:r>
            <a:r>
              <a:rPr lang="en-US" sz="3200" dirty="0" err="1">
                <a:solidFill>
                  <a:schemeClr val="bg1"/>
                </a:solidFill>
              </a:rPr>
              <a:t>años</a:t>
            </a:r>
            <a:r>
              <a:rPr lang="en-US" sz="3200" dirty="0">
                <a:solidFill>
                  <a:schemeClr val="bg1"/>
                </a:solidFill>
              </a:rPr>
              <a:t> </a:t>
            </a:r>
            <a:r>
              <a:rPr lang="en-US" sz="3200" dirty="0" err="1">
                <a:solidFill>
                  <a:schemeClr val="bg1"/>
                </a:solidFill>
              </a:rPr>
              <a:t>representta-tivos</a:t>
            </a:r>
            <a:r>
              <a:rPr lang="en-US" sz="3200" dirty="0">
                <a:solidFill>
                  <a:schemeClr val="bg1"/>
                </a:solidFill>
              </a:rPr>
              <a:t> y de </a:t>
            </a:r>
            <a:r>
              <a:rPr lang="en-US" sz="3200" dirty="0" err="1">
                <a:solidFill>
                  <a:schemeClr val="bg1"/>
                </a:solidFill>
              </a:rPr>
              <a:t>buena</a:t>
            </a:r>
            <a:r>
              <a:rPr lang="en-US" sz="3200" dirty="0">
                <a:solidFill>
                  <a:schemeClr val="bg1"/>
                </a:solidFill>
              </a:rPr>
              <a:t> </a:t>
            </a:r>
            <a:r>
              <a:rPr lang="en-US" sz="3200" dirty="0" err="1">
                <a:solidFill>
                  <a:schemeClr val="bg1"/>
                </a:solidFill>
              </a:rPr>
              <a:t>calidad</a:t>
            </a:r>
            <a:r>
              <a:rPr lang="en-US" sz="3200" dirty="0">
                <a:solidFill>
                  <a:schemeClr val="bg1"/>
                </a:solidFill>
              </a:rPr>
              <a:t>, para ajustar EPP y la </a:t>
            </a:r>
            <a:r>
              <a:rPr lang="en-US" sz="3200" dirty="0" err="1">
                <a:solidFill>
                  <a:schemeClr val="bg1"/>
                </a:solidFill>
              </a:rPr>
              <a:t>fecundidad</a:t>
            </a:r>
            <a:endParaRPr lang="en-US" sz="3200" dirty="0">
              <a:solidFill>
                <a:schemeClr val="bg1"/>
              </a:solidFill>
            </a:endParaRPr>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563146" y="114300"/>
            <a:ext cx="8628854" cy="6629400"/>
          </a:xfrm>
          <a:solidFill>
            <a:schemeClr val="bg1"/>
          </a:solidFill>
        </p:spPr>
        <p:txBody>
          <a:bodyPr>
            <a:noAutofit/>
          </a:bodyPr>
          <a:lstStyle/>
          <a:p>
            <a:pPr marL="0" indent="0">
              <a:buNone/>
            </a:pPr>
            <a:r>
              <a:rPr lang="en-US" sz="1600" dirty="0">
                <a:solidFill>
                  <a:schemeClr val="tx1"/>
                </a:solidFill>
              </a:rPr>
              <a:t>Los </a:t>
            </a:r>
            <a:r>
              <a:rPr lang="en-US" sz="1600" dirty="0" err="1">
                <a:solidFill>
                  <a:schemeClr val="tx1"/>
                </a:solidFill>
              </a:rPr>
              <a:t>datos</a:t>
            </a:r>
            <a:r>
              <a:rPr lang="en-US" sz="1600" dirty="0">
                <a:solidFill>
                  <a:schemeClr val="tx1"/>
                </a:solidFill>
              </a:rPr>
              <a:t> de </a:t>
            </a:r>
            <a:r>
              <a:rPr lang="en-US" sz="1600" dirty="0" err="1">
                <a:solidFill>
                  <a:schemeClr val="tx1"/>
                </a:solidFill>
              </a:rPr>
              <a:t>pruebas</a:t>
            </a:r>
            <a:r>
              <a:rPr lang="en-US" sz="1600" dirty="0">
                <a:solidFill>
                  <a:schemeClr val="tx1"/>
                </a:solidFill>
              </a:rPr>
              <a:t> </a:t>
            </a:r>
            <a:r>
              <a:rPr lang="en-US" sz="1600" dirty="0" err="1">
                <a:solidFill>
                  <a:schemeClr val="tx1"/>
                </a:solidFill>
              </a:rPr>
              <a:t>rutinarias</a:t>
            </a:r>
            <a:r>
              <a:rPr lang="en-US" sz="1600" dirty="0">
                <a:solidFill>
                  <a:schemeClr val="tx1"/>
                </a:solidFill>
              </a:rPr>
              <a:t> </a:t>
            </a:r>
            <a:r>
              <a:rPr lang="en-US" sz="1600" dirty="0" err="1">
                <a:solidFill>
                  <a:schemeClr val="tx1"/>
                </a:solidFill>
              </a:rPr>
              <a:t>plantean</a:t>
            </a:r>
            <a:r>
              <a:rPr lang="en-US" sz="1600" dirty="0">
                <a:solidFill>
                  <a:schemeClr val="tx1"/>
                </a:solidFill>
              </a:rPr>
              <a:t> </a:t>
            </a:r>
            <a:r>
              <a:rPr lang="en-US" sz="1600" dirty="0" err="1">
                <a:solidFill>
                  <a:schemeClr val="tx1"/>
                </a:solidFill>
              </a:rPr>
              <a:t>retos</a:t>
            </a:r>
            <a:r>
              <a:rPr lang="en-US" sz="1600" dirty="0">
                <a:solidFill>
                  <a:schemeClr val="tx1"/>
                </a:solidFill>
              </a:rPr>
              <a:t> para </a:t>
            </a:r>
            <a:r>
              <a:rPr lang="en-US" sz="1600" dirty="0" err="1">
                <a:solidFill>
                  <a:schemeClr val="tx1"/>
                </a:solidFill>
              </a:rPr>
              <a:t>discernir</a:t>
            </a:r>
            <a:r>
              <a:rPr lang="en-US" sz="1600" dirty="0">
                <a:solidFill>
                  <a:schemeClr val="tx1"/>
                </a:solidFill>
              </a:rPr>
              <a:t> las </a:t>
            </a:r>
            <a:r>
              <a:rPr lang="en-US" sz="1600" dirty="0" err="1">
                <a:solidFill>
                  <a:schemeClr val="tx1"/>
                </a:solidFill>
              </a:rPr>
              <a:t>verdaderas</a:t>
            </a:r>
            <a:r>
              <a:rPr lang="en-US" sz="1600" dirty="0">
                <a:solidFill>
                  <a:schemeClr val="tx1"/>
                </a:solidFill>
              </a:rPr>
              <a:t> </a:t>
            </a:r>
            <a:r>
              <a:rPr lang="en-US" sz="1600" dirty="0" err="1">
                <a:solidFill>
                  <a:schemeClr val="tx1"/>
                </a:solidFill>
              </a:rPr>
              <a:t>tendencias</a:t>
            </a:r>
            <a:r>
              <a:rPr lang="en-US" sz="1600" dirty="0">
                <a:solidFill>
                  <a:schemeClr val="tx1"/>
                </a:solidFill>
              </a:rPr>
              <a:t> </a:t>
            </a:r>
            <a:r>
              <a:rPr lang="en-US" sz="1600" dirty="0" err="1">
                <a:solidFill>
                  <a:schemeClr val="tx1"/>
                </a:solidFill>
              </a:rPr>
              <a:t>epidémicas</a:t>
            </a:r>
            <a:r>
              <a:rPr lang="en-US" sz="1600" dirty="0">
                <a:solidFill>
                  <a:schemeClr val="tx1"/>
                </a:solidFill>
              </a:rPr>
              <a:t> </a:t>
            </a:r>
            <a:br>
              <a:rPr lang="en-US" sz="1600" dirty="0">
                <a:solidFill>
                  <a:schemeClr val="tx1"/>
                </a:solidFill>
              </a:rPr>
            </a:br>
            <a:r>
              <a:rPr lang="en-US" sz="1600" dirty="0">
                <a:solidFill>
                  <a:schemeClr val="tx1"/>
                </a:solidFill>
              </a:rPr>
              <a:t>de la </a:t>
            </a:r>
            <a:r>
              <a:rPr lang="en-US" sz="1600" dirty="0" err="1">
                <a:solidFill>
                  <a:schemeClr val="tx1"/>
                </a:solidFill>
              </a:rPr>
              <a:t>cobertura</a:t>
            </a:r>
            <a:r>
              <a:rPr lang="en-US" sz="1600" dirty="0">
                <a:solidFill>
                  <a:schemeClr val="tx1"/>
                </a:solidFill>
              </a:rPr>
              <a:t> de </a:t>
            </a:r>
            <a:r>
              <a:rPr lang="en-US" sz="1600" dirty="0" err="1">
                <a:solidFill>
                  <a:schemeClr val="tx1"/>
                </a:solidFill>
              </a:rPr>
              <a:t>los</a:t>
            </a:r>
            <a:r>
              <a:rPr lang="en-US" sz="1600" dirty="0">
                <a:solidFill>
                  <a:schemeClr val="tx1"/>
                </a:solidFill>
              </a:rPr>
              <a:t> </a:t>
            </a:r>
            <a:r>
              <a:rPr lang="en-US" sz="1600" dirty="0" err="1">
                <a:solidFill>
                  <a:schemeClr val="tx1"/>
                </a:solidFill>
              </a:rPr>
              <a:t>servicios</a:t>
            </a:r>
            <a:r>
              <a:rPr lang="en-US" sz="1600" dirty="0">
                <a:solidFill>
                  <a:schemeClr val="tx1"/>
                </a:solidFill>
              </a:rPr>
              <a:t> o de </a:t>
            </a:r>
            <a:r>
              <a:rPr lang="en-US" sz="1600" dirty="0" err="1">
                <a:solidFill>
                  <a:schemeClr val="tx1"/>
                </a:solidFill>
              </a:rPr>
              <a:t>los</a:t>
            </a:r>
            <a:r>
              <a:rPr lang="en-US" sz="1600" dirty="0">
                <a:solidFill>
                  <a:schemeClr val="tx1"/>
                </a:solidFill>
              </a:rPr>
              <a:t> </a:t>
            </a:r>
            <a:r>
              <a:rPr lang="en-US" sz="1600" dirty="0" err="1">
                <a:solidFill>
                  <a:schemeClr val="tx1"/>
                </a:solidFill>
              </a:rPr>
              <a:t>objetos</a:t>
            </a:r>
            <a:r>
              <a:rPr lang="en-US" sz="1600" dirty="0">
                <a:solidFill>
                  <a:schemeClr val="tx1"/>
                </a:solidFill>
              </a:rPr>
              <a:t> de </a:t>
            </a:r>
            <a:r>
              <a:rPr lang="en-US" sz="1600" dirty="0" err="1">
                <a:solidFill>
                  <a:schemeClr val="tx1"/>
                </a:solidFill>
              </a:rPr>
              <a:t>notificación</a:t>
            </a:r>
            <a:endParaRPr lang="en-US" sz="1600" dirty="0">
              <a:solidFill>
                <a:schemeClr val="tx1"/>
              </a:solidFill>
            </a:endParaRPr>
          </a:p>
          <a:p>
            <a:r>
              <a:rPr lang="en-US" sz="1600" dirty="0">
                <a:solidFill>
                  <a:schemeClr val="tx1"/>
                </a:solidFill>
              </a:rPr>
              <a:t>Las </a:t>
            </a:r>
            <a:r>
              <a:rPr lang="en-US" sz="1600" dirty="0" err="1">
                <a:solidFill>
                  <a:schemeClr val="tx1"/>
                </a:solidFill>
              </a:rPr>
              <a:t>pruebas</a:t>
            </a:r>
            <a:r>
              <a:rPr lang="en-US" sz="1600" dirty="0">
                <a:solidFill>
                  <a:schemeClr val="tx1"/>
                </a:solidFill>
              </a:rPr>
              <a:t> de </a:t>
            </a:r>
            <a:r>
              <a:rPr lang="en-US" sz="1600" dirty="0" err="1">
                <a:solidFill>
                  <a:schemeClr val="tx1"/>
                </a:solidFill>
              </a:rPr>
              <a:t>rutina</a:t>
            </a:r>
            <a:r>
              <a:rPr lang="en-US" sz="1600" dirty="0">
                <a:solidFill>
                  <a:schemeClr val="tx1"/>
                </a:solidFill>
              </a:rPr>
              <a:t> se </a:t>
            </a:r>
            <a:r>
              <a:rPr lang="en-US" sz="1600" dirty="0" err="1">
                <a:solidFill>
                  <a:schemeClr val="tx1"/>
                </a:solidFill>
              </a:rPr>
              <a:t>introdujeron</a:t>
            </a:r>
            <a:r>
              <a:rPr lang="en-US" sz="1600" dirty="0">
                <a:solidFill>
                  <a:schemeClr val="tx1"/>
                </a:solidFill>
              </a:rPr>
              <a:t> primero en zonas </a:t>
            </a:r>
            <a:r>
              <a:rPr lang="en-US" sz="1600" dirty="0" err="1">
                <a:solidFill>
                  <a:schemeClr val="tx1"/>
                </a:solidFill>
              </a:rPr>
              <a:t>urbanas</a:t>
            </a:r>
            <a:r>
              <a:rPr lang="en-US" sz="1600" dirty="0">
                <a:solidFill>
                  <a:schemeClr val="tx1"/>
                </a:solidFill>
              </a:rPr>
              <a:t>, de mayor </a:t>
            </a:r>
            <a:r>
              <a:rPr lang="en-US" sz="1600" dirty="0" err="1">
                <a:solidFill>
                  <a:schemeClr val="tx1"/>
                </a:solidFill>
              </a:rPr>
              <a:t>prevalencia</a:t>
            </a:r>
            <a:r>
              <a:rPr lang="en-US" sz="1600" dirty="0">
                <a:solidFill>
                  <a:schemeClr val="tx1"/>
                </a:solidFill>
              </a:rPr>
              <a:t>? </a:t>
            </a:r>
            <a:br>
              <a:rPr lang="en-US" sz="1600" dirty="0">
                <a:solidFill>
                  <a:schemeClr val="tx1"/>
                </a:solidFill>
              </a:rPr>
            </a:br>
            <a:r>
              <a:rPr lang="en-US" sz="1600" dirty="0">
                <a:solidFill>
                  <a:schemeClr val="tx1"/>
                </a:solidFill>
              </a:rPr>
              <a:t>-&gt; </a:t>
            </a:r>
            <a:r>
              <a:rPr lang="en-US" sz="1600" dirty="0" err="1">
                <a:solidFill>
                  <a:schemeClr val="tx1"/>
                </a:solidFill>
              </a:rPr>
              <a:t>los</a:t>
            </a:r>
            <a:r>
              <a:rPr lang="en-US" sz="1600" dirty="0">
                <a:solidFill>
                  <a:schemeClr val="tx1"/>
                </a:solidFill>
              </a:rPr>
              <a:t> </a:t>
            </a:r>
            <a:r>
              <a:rPr lang="en-US" sz="1600" dirty="0" err="1">
                <a:solidFill>
                  <a:schemeClr val="tx1"/>
                </a:solidFill>
              </a:rPr>
              <a:t>primeros</a:t>
            </a:r>
            <a:r>
              <a:rPr lang="en-US" sz="1600" dirty="0">
                <a:solidFill>
                  <a:schemeClr val="tx1"/>
                </a:solidFill>
              </a:rPr>
              <a:t> </a:t>
            </a:r>
            <a:r>
              <a:rPr lang="en-US" sz="1600" dirty="0" err="1">
                <a:solidFill>
                  <a:schemeClr val="tx1"/>
                </a:solidFill>
              </a:rPr>
              <a:t>años</a:t>
            </a:r>
            <a:r>
              <a:rPr lang="en-US" sz="1600" dirty="0">
                <a:solidFill>
                  <a:schemeClr val="tx1"/>
                </a:solidFill>
              </a:rPr>
              <a:t> no </a:t>
            </a:r>
            <a:r>
              <a:rPr lang="en-US" sz="1600" dirty="0" err="1">
                <a:solidFill>
                  <a:schemeClr val="tx1"/>
                </a:solidFill>
              </a:rPr>
              <a:t>eran</a:t>
            </a:r>
            <a:r>
              <a:rPr lang="en-US" sz="1600" dirty="0">
                <a:solidFill>
                  <a:schemeClr val="tx1"/>
                </a:solidFill>
              </a:rPr>
              <a:t> </a:t>
            </a:r>
            <a:r>
              <a:rPr lang="en-US" sz="1600" dirty="0" err="1">
                <a:solidFill>
                  <a:schemeClr val="tx1"/>
                </a:solidFill>
              </a:rPr>
              <a:t>representativos</a:t>
            </a:r>
            <a:endParaRPr lang="en-US" sz="1600" dirty="0">
              <a:solidFill>
                <a:schemeClr val="tx1"/>
              </a:solidFill>
            </a:endParaRPr>
          </a:p>
          <a:p>
            <a:r>
              <a:rPr lang="en-US" sz="1600" dirty="0">
                <a:solidFill>
                  <a:schemeClr val="tx1"/>
                </a:solidFill>
              </a:rPr>
              <a:t>La </a:t>
            </a:r>
            <a:r>
              <a:rPr lang="en-US" sz="1600" dirty="0" err="1">
                <a:solidFill>
                  <a:schemeClr val="tx1"/>
                </a:solidFill>
              </a:rPr>
              <a:t>cobertura</a:t>
            </a:r>
            <a:r>
              <a:rPr lang="en-US" sz="1600" dirty="0">
                <a:solidFill>
                  <a:schemeClr val="tx1"/>
                </a:solidFill>
              </a:rPr>
              <a:t> </a:t>
            </a:r>
            <a:r>
              <a:rPr lang="en-US" sz="1600" dirty="0" err="1">
                <a:solidFill>
                  <a:schemeClr val="tx1"/>
                </a:solidFill>
              </a:rPr>
              <a:t>aumenta</a:t>
            </a:r>
            <a:r>
              <a:rPr lang="en-US" sz="1600" dirty="0">
                <a:solidFill>
                  <a:schemeClr val="tx1"/>
                </a:solidFill>
              </a:rPr>
              <a:t> a lo largo de </a:t>
            </a:r>
            <a:r>
              <a:rPr lang="en-US" sz="1600" dirty="0" err="1">
                <a:solidFill>
                  <a:schemeClr val="tx1"/>
                </a:solidFill>
              </a:rPr>
              <a:t>los</a:t>
            </a:r>
            <a:r>
              <a:rPr lang="en-US" sz="1600" dirty="0">
                <a:solidFill>
                  <a:schemeClr val="tx1"/>
                </a:solidFill>
              </a:rPr>
              <a:t> </a:t>
            </a:r>
            <a:r>
              <a:rPr lang="en-US" sz="1600" dirty="0" err="1">
                <a:solidFill>
                  <a:schemeClr val="tx1"/>
                </a:solidFill>
              </a:rPr>
              <a:t>años</a:t>
            </a:r>
            <a:r>
              <a:rPr lang="en-US" sz="1600" dirty="0">
                <a:solidFill>
                  <a:schemeClr val="tx1"/>
                </a:solidFill>
              </a:rPr>
              <a:t>, a </a:t>
            </a:r>
            <a:r>
              <a:rPr lang="en-US" sz="1600" dirty="0" err="1">
                <a:solidFill>
                  <a:schemeClr val="tx1"/>
                </a:solidFill>
              </a:rPr>
              <a:t>medida</a:t>
            </a:r>
            <a:r>
              <a:rPr lang="en-US" sz="1600" dirty="0">
                <a:solidFill>
                  <a:schemeClr val="tx1"/>
                </a:solidFill>
              </a:rPr>
              <a:t> que </a:t>
            </a:r>
            <a:r>
              <a:rPr lang="en-US" sz="1600" dirty="0" err="1">
                <a:solidFill>
                  <a:schemeClr val="tx1"/>
                </a:solidFill>
              </a:rPr>
              <a:t>el</a:t>
            </a:r>
            <a:r>
              <a:rPr lang="en-US" sz="1600" dirty="0">
                <a:solidFill>
                  <a:schemeClr val="tx1"/>
                </a:solidFill>
              </a:rPr>
              <a:t> </a:t>
            </a:r>
            <a:r>
              <a:rPr lang="en-US" sz="1600" dirty="0" err="1">
                <a:solidFill>
                  <a:schemeClr val="tx1"/>
                </a:solidFill>
              </a:rPr>
              <a:t>sistema</a:t>
            </a:r>
            <a:r>
              <a:rPr lang="en-US" sz="1600" dirty="0">
                <a:solidFill>
                  <a:schemeClr val="tx1"/>
                </a:solidFill>
              </a:rPr>
              <a:t> se </a:t>
            </a:r>
            <a:r>
              <a:rPr lang="en-US" sz="1600" dirty="0" err="1">
                <a:solidFill>
                  <a:schemeClr val="tx1"/>
                </a:solidFill>
              </a:rPr>
              <a:t>expande</a:t>
            </a:r>
            <a:r>
              <a:rPr lang="en-US" sz="1600" dirty="0">
                <a:solidFill>
                  <a:schemeClr val="tx1"/>
                </a:solidFill>
              </a:rPr>
              <a:t>; </a:t>
            </a:r>
            <a:br>
              <a:rPr lang="en-US" sz="1600" dirty="0">
                <a:solidFill>
                  <a:schemeClr val="tx1"/>
                </a:solidFill>
              </a:rPr>
            </a:br>
            <a:r>
              <a:rPr lang="en-US" sz="1600" dirty="0">
                <a:solidFill>
                  <a:schemeClr val="tx1"/>
                </a:solidFill>
              </a:rPr>
              <a:t>luego se </a:t>
            </a:r>
            <a:r>
              <a:rPr lang="en-US" sz="1600" dirty="0" err="1">
                <a:solidFill>
                  <a:schemeClr val="tx1"/>
                </a:solidFill>
              </a:rPr>
              <a:t>estabiliza</a:t>
            </a:r>
            <a:r>
              <a:rPr lang="en-US" sz="1600" dirty="0">
                <a:solidFill>
                  <a:schemeClr val="tx1"/>
                </a:solidFill>
              </a:rPr>
              <a:t> a </a:t>
            </a:r>
            <a:r>
              <a:rPr lang="en-US" sz="1600" dirty="0" err="1">
                <a:solidFill>
                  <a:schemeClr val="tx1"/>
                </a:solidFill>
              </a:rPr>
              <a:t>medida</a:t>
            </a:r>
            <a:r>
              <a:rPr lang="en-US" sz="1600" dirty="0">
                <a:solidFill>
                  <a:schemeClr val="tx1"/>
                </a:solidFill>
              </a:rPr>
              <a:t> que </a:t>
            </a:r>
            <a:r>
              <a:rPr lang="en-US" sz="1600" dirty="0" err="1">
                <a:solidFill>
                  <a:schemeClr val="tx1"/>
                </a:solidFill>
              </a:rPr>
              <a:t>madura</a:t>
            </a:r>
            <a:r>
              <a:rPr lang="en-US" sz="1600" dirty="0">
                <a:solidFill>
                  <a:schemeClr val="tx1"/>
                </a:solidFill>
              </a:rPr>
              <a:t>.</a:t>
            </a:r>
          </a:p>
          <a:p>
            <a:r>
              <a:rPr lang="en-US" sz="1600" dirty="0">
                <a:solidFill>
                  <a:schemeClr val="tx1"/>
                </a:solidFill>
              </a:rPr>
              <a:t>La </a:t>
            </a:r>
            <a:r>
              <a:rPr lang="en-US" sz="1600" dirty="0" err="1">
                <a:solidFill>
                  <a:schemeClr val="tx1"/>
                </a:solidFill>
              </a:rPr>
              <a:t>notificación</a:t>
            </a:r>
            <a:r>
              <a:rPr lang="en-US" sz="1600" dirty="0">
                <a:solidFill>
                  <a:schemeClr val="tx1"/>
                </a:solidFill>
              </a:rPr>
              <a:t> </a:t>
            </a:r>
            <a:r>
              <a:rPr lang="en-US" sz="1600" dirty="0" err="1">
                <a:solidFill>
                  <a:schemeClr val="tx1"/>
                </a:solidFill>
              </a:rPr>
              <a:t>suele</a:t>
            </a:r>
            <a:r>
              <a:rPr lang="en-US" sz="1600" dirty="0">
                <a:solidFill>
                  <a:schemeClr val="tx1"/>
                </a:solidFill>
              </a:rPr>
              <a:t> ser </a:t>
            </a:r>
            <a:r>
              <a:rPr lang="en-US" sz="1600" dirty="0" err="1">
                <a:solidFill>
                  <a:schemeClr val="tx1"/>
                </a:solidFill>
              </a:rPr>
              <a:t>problemática</a:t>
            </a:r>
            <a:r>
              <a:rPr lang="en-US" sz="1600" dirty="0">
                <a:solidFill>
                  <a:schemeClr val="tx1"/>
                </a:solidFill>
              </a:rPr>
              <a:t>, </a:t>
            </a:r>
            <a:r>
              <a:rPr lang="en-US" sz="1600" dirty="0" err="1">
                <a:solidFill>
                  <a:schemeClr val="tx1"/>
                </a:solidFill>
              </a:rPr>
              <a:t>sobre</a:t>
            </a:r>
            <a:r>
              <a:rPr lang="en-US" sz="1600" dirty="0">
                <a:solidFill>
                  <a:schemeClr val="tx1"/>
                </a:solidFill>
              </a:rPr>
              <a:t> </a:t>
            </a:r>
            <a:r>
              <a:rPr lang="en-US" sz="1600" dirty="0" err="1">
                <a:solidFill>
                  <a:schemeClr val="tx1"/>
                </a:solidFill>
              </a:rPr>
              <a:t>todo</a:t>
            </a:r>
            <a:r>
              <a:rPr lang="en-US" sz="1600" dirty="0">
                <a:solidFill>
                  <a:schemeClr val="tx1"/>
                </a:solidFill>
              </a:rPr>
              <a:t> antes de que se </a:t>
            </a:r>
            <a:r>
              <a:rPr lang="en-US" sz="1600" dirty="0" err="1">
                <a:solidFill>
                  <a:schemeClr val="tx1"/>
                </a:solidFill>
              </a:rPr>
              <a:t>generalizaran</a:t>
            </a:r>
            <a:r>
              <a:rPr lang="en-US" sz="1600" dirty="0">
                <a:solidFill>
                  <a:schemeClr val="tx1"/>
                </a:solidFill>
              </a:rPr>
              <a:t> </a:t>
            </a:r>
            <a:br>
              <a:rPr lang="en-US" sz="1600" dirty="0">
                <a:solidFill>
                  <a:schemeClr val="tx1"/>
                </a:solidFill>
              </a:rPr>
            </a:br>
            <a:r>
              <a:rPr lang="en-US" sz="1600" dirty="0" err="1">
                <a:solidFill>
                  <a:schemeClr val="tx1"/>
                </a:solidFill>
              </a:rPr>
              <a:t>los</a:t>
            </a:r>
            <a:r>
              <a:rPr lang="en-US" sz="1600" dirty="0">
                <a:solidFill>
                  <a:schemeClr val="tx1"/>
                </a:solidFill>
              </a:rPr>
              <a:t> </a:t>
            </a:r>
            <a:r>
              <a:rPr lang="en-US" sz="1600" dirty="0" err="1">
                <a:solidFill>
                  <a:schemeClr val="tx1"/>
                </a:solidFill>
              </a:rPr>
              <a:t>sistemas</a:t>
            </a:r>
            <a:r>
              <a:rPr lang="en-US" sz="1600" dirty="0">
                <a:solidFill>
                  <a:schemeClr val="tx1"/>
                </a:solidFill>
              </a:rPr>
              <a:t> </a:t>
            </a:r>
            <a:r>
              <a:rPr lang="en-US" sz="1600" dirty="0" err="1">
                <a:solidFill>
                  <a:schemeClr val="tx1"/>
                </a:solidFill>
              </a:rPr>
              <a:t>electrónicos</a:t>
            </a:r>
            <a:r>
              <a:rPr lang="en-US" sz="1600" dirty="0">
                <a:solidFill>
                  <a:schemeClr val="tx1"/>
                </a:solidFill>
              </a:rPr>
              <a:t>. </a:t>
            </a:r>
          </a:p>
          <a:p>
            <a:pPr marL="0" indent="0">
              <a:buNone/>
            </a:pPr>
            <a:r>
              <a:rPr lang="en-US" sz="1600" dirty="0">
                <a:solidFill>
                  <a:schemeClr val="tx1"/>
                </a:solidFill>
              </a:rPr>
              <a:t>Antes de usar (ajustar) </a:t>
            </a:r>
            <a:r>
              <a:rPr lang="en-US" sz="1600" dirty="0" err="1">
                <a:solidFill>
                  <a:schemeClr val="tx1"/>
                </a:solidFill>
              </a:rPr>
              <a:t>los</a:t>
            </a:r>
            <a:r>
              <a:rPr lang="en-US" sz="1600" dirty="0">
                <a:solidFill>
                  <a:schemeClr val="tx1"/>
                </a:solidFill>
              </a:rPr>
              <a:t> </a:t>
            </a:r>
            <a:r>
              <a:rPr lang="en-US" sz="1600" dirty="0" err="1">
                <a:solidFill>
                  <a:schemeClr val="tx1"/>
                </a:solidFill>
              </a:rPr>
              <a:t>datos</a:t>
            </a:r>
            <a:r>
              <a:rPr lang="en-US" sz="1600" dirty="0">
                <a:solidFill>
                  <a:schemeClr val="tx1"/>
                </a:solidFill>
              </a:rPr>
              <a:t> APN - Rutina:</a:t>
            </a:r>
          </a:p>
          <a:p>
            <a:r>
              <a:rPr lang="en-US" sz="1600" dirty="0" err="1">
                <a:solidFill>
                  <a:schemeClr val="tx1"/>
                </a:solidFill>
              </a:rPr>
              <a:t>Incluya</a:t>
            </a:r>
            <a:r>
              <a:rPr lang="en-US" sz="1600" dirty="0">
                <a:solidFill>
                  <a:schemeClr val="tx1"/>
                </a:solidFill>
              </a:rPr>
              <a:t> a las </a:t>
            </a:r>
            <a:r>
              <a:rPr lang="en-US" sz="1600" dirty="0" err="1">
                <a:solidFill>
                  <a:schemeClr val="tx1"/>
                </a:solidFill>
              </a:rPr>
              <a:t>mujeres</a:t>
            </a:r>
            <a:r>
              <a:rPr lang="en-US" sz="1600" dirty="0">
                <a:solidFill>
                  <a:schemeClr val="tx1"/>
                </a:solidFill>
              </a:rPr>
              <a:t> </a:t>
            </a:r>
            <a:r>
              <a:rPr lang="en-US" sz="1600" b="1" dirty="0">
                <a:solidFill>
                  <a:schemeClr val="tx1"/>
                </a:solidFill>
              </a:rPr>
              <a:t>que </a:t>
            </a:r>
            <a:r>
              <a:rPr lang="en-US" sz="1600" b="1" dirty="0" err="1">
                <a:solidFill>
                  <a:schemeClr val="tx1"/>
                </a:solidFill>
              </a:rPr>
              <a:t>ya</a:t>
            </a:r>
            <a:r>
              <a:rPr lang="en-US" sz="1600" b="1" dirty="0">
                <a:solidFill>
                  <a:schemeClr val="tx1"/>
                </a:solidFill>
              </a:rPr>
              <a:t> se sabe que son </a:t>
            </a:r>
            <a:r>
              <a:rPr lang="en-US" sz="1600" b="1" dirty="0" err="1">
                <a:solidFill>
                  <a:schemeClr val="tx1"/>
                </a:solidFill>
              </a:rPr>
              <a:t>seropositivas</a:t>
            </a:r>
            <a:r>
              <a:rPr lang="en-US" sz="1600" dirty="0">
                <a:solidFill>
                  <a:schemeClr val="tx1"/>
                </a:solidFill>
              </a:rPr>
              <a:t>, tanto </a:t>
            </a:r>
            <a:r>
              <a:rPr lang="en-US" sz="1600" dirty="0" err="1">
                <a:solidFill>
                  <a:schemeClr val="tx1"/>
                </a:solidFill>
              </a:rPr>
              <a:t>en</a:t>
            </a:r>
            <a:r>
              <a:rPr lang="en-US" sz="1600" dirty="0">
                <a:solidFill>
                  <a:schemeClr val="tx1"/>
                </a:solidFill>
              </a:rPr>
              <a:t> el </a:t>
            </a:r>
            <a:r>
              <a:rPr lang="en-US" sz="1600" dirty="0" err="1">
                <a:solidFill>
                  <a:schemeClr val="tx1"/>
                </a:solidFill>
              </a:rPr>
              <a:t>numerador</a:t>
            </a:r>
            <a:r>
              <a:rPr lang="en-US" sz="1600" dirty="0">
                <a:solidFill>
                  <a:schemeClr val="tx1"/>
                </a:solidFill>
              </a:rPr>
              <a:t> (VIH+) </a:t>
            </a:r>
            <a:r>
              <a:rPr lang="en-US" sz="1600" dirty="0" err="1">
                <a:solidFill>
                  <a:schemeClr val="tx1"/>
                </a:solidFill>
              </a:rPr>
              <a:t>como</a:t>
            </a:r>
            <a:r>
              <a:rPr lang="en-US" sz="1600" dirty="0">
                <a:solidFill>
                  <a:schemeClr val="tx1"/>
                </a:solidFill>
              </a:rPr>
              <a:t> </a:t>
            </a:r>
            <a:r>
              <a:rPr lang="en-US" sz="1600" dirty="0" err="1">
                <a:solidFill>
                  <a:schemeClr val="tx1"/>
                </a:solidFill>
              </a:rPr>
              <a:t>en</a:t>
            </a:r>
            <a:r>
              <a:rPr lang="en-US" sz="1600" dirty="0">
                <a:solidFill>
                  <a:schemeClr val="tx1"/>
                </a:solidFill>
              </a:rPr>
              <a:t> el </a:t>
            </a:r>
            <a:r>
              <a:rPr lang="en-US" sz="1600" dirty="0" err="1">
                <a:solidFill>
                  <a:schemeClr val="tx1"/>
                </a:solidFill>
              </a:rPr>
              <a:t>denominador</a:t>
            </a:r>
            <a:r>
              <a:rPr lang="en-US" sz="1600" dirty="0">
                <a:solidFill>
                  <a:schemeClr val="tx1"/>
                </a:solidFill>
              </a:rPr>
              <a:t> (</a:t>
            </a:r>
            <a:r>
              <a:rPr lang="en-US" sz="1600" dirty="0" err="1">
                <a:solidFill>
                  <a:schemeClr val="tx1"/>
                </a:solidFill>
              </a:rPr>
              <a:t>tamaño</a:t>
            </a:r>
            <a:r>
              <a:rPr lang="en-US" sz="1600" dirty="0">
                <a:solidFill>
                  <a:schemeClr val="tx1"/>
                </a:solidFill>
              </a:rPr>
              <a:t> de la </a:t>
            </a:r>
            <a:r>
              <a:rPr lang="en-US" sz="1600" dirty="0" err="1">
                <a:solidFill>
                  <a:schemeClr val="tx1"/>
                </a:solidFill>
              </a:rPr>
              <a:t>muestra</a:t>
            </a:r>
            <a:r>
              <a:rPr lang="en-US" sz="1600" dirty="0">
                <a:solidFill>
                  <a:schemeClr val="tx1"/>
                </a:solidFill>
              </a:rPr>
              <a:t>).</a:t>
            </a:r>
          </a:p>
          <a:p>
            <a:r>
              <a:rPr lang="en-US" sz="1600" dirty="0" err="1">
                <a:solidFill>
                  <a:schemeClr val="tx1"/>
                </a:solidFill>
              </a:rPr>
              <a:t>Cuente</a:t>
            </a:r>
            <a:r>
              <a:rPr lang="en-US" sz="1600" dirty="0">
                <a:solidFill>
                  <a:schemeClr val="tx1"/>
                </a:solidFill>
              </a:rPr>
              <a:t> </a:t>
            </a:r>
            <a:r>
              <a:rPr lang="en-US" sz="1600" dirty="0" err="1">
                <a:solidFill>
                  <a:schemeClr val="tx1"/>
                </a:solidFill>
              </a:rPr>
              <a:t>todas</a:t>
            </a:r>
            <a:r>
              <a:rPr lang="en-US" sz="1600" dirty="0">
                <a:solidFill>
                  <a:schemeClr val="tx1"/>
                </a:solidFill>
              </a:rPr>
              <a:t> las </a:t>
            </a:r>
            <a:r>
              <a:rPr lang="en-US" sz="1600" b="1" i="1" dirty="0" err="1">
                <a:solidFill>
                  <a:schemeClr val="tx1"/>
                </a:solidFill>
              </a:rPr>
              <a:t>primeras</a:t>
            </a:r>
            <a:r>
              <a:rPr lang="en-US" sz="1600" b="1" i="1" dirty="0">
                <a:solidFill>
                  <a:schemeClr val="tx1"/>
                </a:solidFill>
              </a:rPr>
              <a:t> </a:t>
            </a:r>
            <a:r>
              <a:rPr lang="en-US" sz="1600" b="1" dirty="0" err="1">
                <a:solidFill>
                  <a:schemeClr val="tx1"/>
                </a:solidFill>
              </a:rPr>
              <a:t>pruebas</a:t>
            </a:r>
            <a:r>
              <a:rPr lang="en-US" sz="1600" b="1" dirty="0">
                <a:solidFill>
                  <a:schemeClr val="tx1"/>
                </a:solidFill>
              </a:rPr>
              <a:t> </a:t>
            </a:r>
            <a:r>
              <a:rPr lang="en-US" sz="1600" dirty="0">
                <a:solidFill>
                  <a:schemeClr val="tx1"/>
                </a:solidFill>
              </a:rPr>
              <a:t>(</a:t>
            </a:r>
            <a:r>
              <a:rPr lang="en-US" sz="1600" dirty="0" err="1">
                <a:solidFill>
                  <a:schemeClr val="tx1"/>
                </a:solidFill>
              </a:rPr>
              <a:t>máximo</a:t>
            </a:r>
            <a:r>
              <a:rPr lang="en-US" sz="1600" dirty="0">
                <a:solidFill>
                  <a:schemeClr val="tx1"/>
                </a:solidFill>
              </a:rPr>
              <a:t> </a:t>
            </a:r>
            <a:r>
              <a:rPr lang="en-US" sz="1600" dirty="0" err="1">
                <a:solidFill>
                  <a:schemeClr val="tx1"/>
                </a:solidFill>
              </a:rPr>
              <a:t>una</a:t>
            </a:r>
            <a:r>
              <a:rPr lang="en-US" sz="1600" dirty="0">
                <a:solidFill>
                  <a:schemeClr val="tx1"/>
                </a:solidFill>
              </a:rPr>
              <a:t> </a:t>
            </a:r>
            <a:r>
              <a:rPr lang="en-US" sz="1600" dirty="0" err="1">
                <a:solidFill>
                  <a:schemeClr val="tx1"/>
                </a:solidFill>
              </a:rPr>
              <a:t>por</a:t>
            </a:r>
            <a:r>
              <a:rPr lang="en-US" sz="1600" dirty="0">
                <a:solidFill>
                  <a:schemeClr val="tx1"/>
                </a:solidFill>
              </a:rPr>
              <a:t> </a:t>
            </a:r>
            <a:r>
              <a:rPr lang="en-US" sz="1600" dirty="0" err="1">
                <a:solidFill>
                  <a:schemeClr val="tx1"/>
                </a:solidFill>
              </a:rPr>
              <a:t>embarazo</a:t>
            </a:r>
            <a:r>
              <a:rPr lang="en-US" sz="1600" dirty="0">
                <a:solidFill>
                  <a:schemeClr val="tx1"/>
                </a:solidFill>
              </a:rPr>
              <a:t>) </a:t>
            </a:r>
            <a:br>
              <a:rPr lang="en-US" sz="1600" dirty="0">
                <a:solidFill>
                  <a:schemeClr val="tx1"/>
                </a:solidFill>
              </a:rPr>
            </a:br>
            <a:r>
              <a:rPr lang="en-US" sz="1600" dirty="0">
                <a:solidFill>
                  <a:schemeClr val="tx1"/>
                </a:solidFill>
              </a:rPr>
              <a:t>- </a:t>
            </a:r>
            <a:r>
              <a:rPr lang="en-US" sz="1600" dirty="0" err="1">
                <a:solidFill>
                  <a:schemeClr val="tx1"/>
                </a:solidFill>
              </a:rPr>
              <a:t>incluidas</a:t>
            </a:r>
            <a:r>
              <a:rPr lang="en-US" sz="1600" dirty="0">
                <a:solidFill>
                  <a:schemeClr val="tx1"/>
                </a:solidFill>
              </a:rPr>
              <a:t> las </a:t>
            </a:r>
            <a:r>
              <a:rPr lang="en-US" sz="1600" dirty="0" err="1">
                <a:solidFill>
                  <a:schemeClr val="tx1"/>
                </a:solidFill>
              </a:rPr>
              <a:t>primeras</a:t>
            </a:r>
            <a:r>
              <a:rPr lang="en-US" sz="1600" dirty="0">
                <a:solidFill>
                  <a:schemeClr val="tx1"/>
                </a:solidFill>
              </a:rPr>
              <a:t> </a:t>
            </a:r>
            <a:r>
              <a:rPr lang="en-US" sz="1600" dirty="0" err="1">
                <a:solidFill>
                  <a:schemeClr val="tx1"/>
                </a:solidFill>
              </a:rPr>
              <a:t>pruebas</a:t>
            </a:r>
            <a:r>
              <a:rPr lang="en-US" sz="1600" dirty="0">
                <a:solidFill>
                  <a:schemeClr val="tx1"/>
                </a:solidFill>
              </a:rPr>
              <a:t> </a:t>
            </a:r>
            <a:r>
              <a:rPr lang="en-US" sz="1600" b="1" dirty="0" err="1">
                <a:solidFill>
                  <a:schemeClr val="tx1"/>
                </a:solidFill>
              </a:rPr>
              <a:t>en</a:t>
            </a:r>
            <a:r>
              <a:rPr lang="en-US" sz="1600" b="1" dirty="0">
                <a:solidFill>
                  <a:schemeClr val="tx1"/>
                </a:solidFill>
              </a:rPr>
              <a:t> el </a:t>
            </a:r>
            <a:r>
              <a:rPr lang="en-US" sz="1600" b="1" dirty="0" err="1">
                <a:solidFill>
                  <a:schemeClr val="tx1"/>
                </a:solidFill>
              </a:rPr>
              <a:t>parto</a:t>
            </a:r>
            <a:endParaRPr lang="en-US" sz="1600" b="1" dirty="0">
              <a:solidFill>
                <a:schemeClr val="tx1"/>
              </a:solidFill>
            </a:endParaRPr>
          </a:p>
          <a:p>
            <a:r>
              <a:rPr lang="en-US" sz="1600" dirty="0" err="1">
                <a:solidFill>
                  <a:schemeClr val="tx1"/>
                </a:solidFill>
              </a:rPr>
              <a:t>Ajuste</a:t>
            </a:r>
            <a:r>
              <a:rPr lang="en-US" sz="1600" dirty="0">
                <a:solidFill>
                  <a:schemeClr val="tx1"/>
                </a:solidFill>
              </a:rPr>
              <a:t> </a:t>
            </a:r>
            <a:r>
              <a:rPr lang="en-US" sz="1600" dirty="0" err="1">
                <a:solidFill>
                  <a:schemeClr val="tx1"/>
                </a:solidFill>
              </a:rPr>
              <a:t>sólo</a:t>
            </a:r>
            <a:r>
              <a:rPr lang="en-US" sz="1600" dirty="0">
                <a:solidFill>
                  <a:schemeClr val="tx1"/>
                </a:solidFill>
              </a:rPr>
              <a:t> </a:t>
            </a:r>
            <a:r>
              <a:rPr lang="en-US" sz="1600" dirty="0" err="1">
                <a:solidFill>
                  <a:schemeClr val="tx1"/>
                </a:solidFill>
              </a:rPr>
              <a:t>años</a:t>
            </a:r>
            <a:r>
              <a:rPr lang="en-US" sz="1600" dirty="0">
                <a:solidFill>
                  <a:schemeClr val="tx1"/>
                </a:solidFill>
              </a:rPr>
              <a:t> de </a:t>
            </a:r>
            <a:r>
              <a:rPr lang="en-US" sz="1600" dirty="0" err="1">
                <a:solidFill>
                  <a:schemeClr val="tx1"/>
                </a:solidFill>
              </a:rPr>
              <a:t>datos</a:t>
            </a:r>
            <a:r>
              <a:rPr lang="en-US" sz="1600" dirty="0">
                <a:solidFill>
                  <a:schemeClr val="tx1"/>
                </a:solidFill>
              </a:rPr>
              <a:t> que </a:t>
            </a:r>
            <a:r>
              <a:rPr lang="en-US" sz="1600" dirty="0" err="1">
                <a:solidFill>
                  <a:schemeClr val="tx1"/>
                </a:solidFill>
              </a:rPr>
              <a:t>sean</a:t>
            </a:r>
            <a:r>
              <a:rPr lang="en-US" sz="1600" dirty="0">
                <a:solidFill>
                  <a:schemeClr val="tx1"/>
                </a:solidFill>
              </a:rPr>
              <a:t> </a:t>
            </a:r>
            <a:r>
              <a:rPr lang="en-US" sz="1600" dirty="0" err="1">
                <a:solidFill>
                  <a:schemeClr val="tx1"/>
                </a:solidFill>
              </a:rPr>
              <a:t>completos</a:t>
            </a:r>
            <a:r>
              <a:rPr lang="en-US" sz="1600" dirty="0">
                <a:solidFill>
                  <a:schemeClr val="tx1"/>
                </a:solidFill>
              </a:rPr>
              <a:t> o </a:t>
            </a:r>
            <a:r>
              <a:rPr lang="en-US" sz="1600" b="1" dirty="0" err="1">
                <a:solidFill>
                  <a:schemeClr val="tx1"/>
                </a:solidFill>
              </a:rPr>
              <a:t>representativos</a:t>
            </a:r>
            <a:r>
              <a:rPr lang="en-US" sz="1600" b="1" dirty="0">
                <a:solidFill>
                  <a:schemeClr val="tx1"/>
                </a:solidFill>
              </a:rPr>
              <a:t> de </a:t>
            </a:r>
            <a:r>
              <a:rPr lang="en-US" sz="1600" b="1" dirty="0" err="1">
                <a:solidFill>
                  <a:schemeClr val="tx1"/>
                </a:solidFill>
              </a:rPr>
              <a:t>todo</a:t>
            </a:r>
            <a:r>
              <a:rPr lang="en-US" sz="1600" b="1" dirty="0">
                <a:solidFill>
                  <a:schemeClr val="tx1"/>
                </a:solidFill>
              </a:rPr>
              <a:t> el </a:t>
            </a:r>
            <a:r>
              <a:rPr lang="en-US" sz="1600" b="1" dirty="0" err="1">
                <a:solidFill>
                  <a:schemeClr val="tx1"/>
                </a:solidFill>
              </a:rPr>
              <a:t>país</a:t>
            </a:r>
            <a:r>
              <a:rPr lang="en-US" sz="1600" dirty="0">
                <a:solidFill>
                  <a:schemeClr val="tx1"/>
                </a:solidFill>
              </a:rPr>
              <a:t>.</a:t>
            </a:r>
          </a:p>
          <a:p>
            <a:r>
              <a:rPr lang="en-US" sz="1600" dirty="0">
                <a:solidFill>
                  <a:schemeClr val="tx1"/>
                </a:solidFill>
              </a:rPr>
              <a:t>Busque </a:t>
            </a:r>
            <a:r>
              <a:rPr lang="en-US" sz="1600" dirty="0" err="1">
                <a:solidFill>
                  <a:schemeClr val="tx1"/>
                </a:solidFill>
              </a:rPr>
              <a:t>aumentos</a:t>
            </a:r>
            <a:r>
              <a:rPr lang="en-US" sz="1600" dirty="0">
                <a:solidFill>
                  <a:schemeClr val="tx1"/>
                </a:solidFill>
              </a:rPr>
              <a:t> o </a:t>
            </a:r>
            <a:r>
              <a:rPr lang="en-US" sz="1600" dirty="0" err="1">
                <a:solidFill>
                  <a:schemeClr val="tx1"/>
                </a:solidFill>
              </a:rPr>
              <a:t>descensos</a:t>
            </a:r>
            <a:r>
              <a:rPr lang="en-US" sz="1600" dirty="0">
                <a:solidFill>
                  <a:schemeClr val="tx1"/>
                </a:solidFill>
              </a:rPr>
              <a:t> </a:t>
            </a:r>
            <a:r>
              <a:rPr lang="en-US" sz="1600" dirty="0" err="1">
                <a:solidFill>
                  <a:schemeClr val="tx1"/>
                </a:solidFill>
              </a:rPr>
              <a:t>bruscos</a:t>
            </a:r>
            <a:r>
              <a:rPr lang="en-US" sz="1600" dirty="0">
                <a:solidFill>
                  <a:schemeClr val="tx1"/>
                </a:solidFill>
              </a:rPr>
              <a:t>; la </a:t>
            </a:r>
            <a:r>
              <a:rPr lang="en-US" sz="1600" dirty="0" err="1">
                <a:solidFill>
                  <a:schemeClr val="tx1"/>
                </a:solidFill>
              </a:rPr>
              <a:t>verdadera</a:t>
            </a:r>
            <a:r>
              <a:rPr lang="en-US" sz="1600" dirty="0">
                <a:solidFill>
                  <a:schemeClr val="tx1"/>
                </a:solidFill>
              </a:rPr>
              <a:t> </a:t>
            </a:r>
            <a:r>
              <a:rPr lang="en-US" sz="1600" dirty="0" err="1">
                <a:solidFill>
                  <a:schemeClr val="tx1"/>
                </a:solidFill>
              </a:rPr>
              <a:t>tendencia</a:t>
            </a:r>
            <a:r>
              <a:rPr lang="en-US" sz="1600" dirty="0">
                <a:solidFill>
                  <a:schemeClr val="tx1"/>
                </a:solidFill>
              </a:rPr>
              <a:t> de </a:t>
            </a:r>
            <a:r>
              <a:rPr lang="en-US" sz="1600" dirty="0" err="1">
                <a:solidFill>
                  <a:schemeClr val="tx1"/>
                </a:solidFill>
              </a:rPr>
              <a:t>prevalencia</a:t>
            </a:r>
            <a:r>
              <a:rPr lang="en-US" sz="1600" dirty="0">
                <a:solidFill>
                  <a:schemeClr val="tx1"/>
                </a:solidFill>
              </a:rPr>
              <a:t> </a:t>
            </a:r>
            <a:r>
              <a:rPr lang="en-US" sz="1600" dirty="0" err="1">
                <a:solidFill>
                  <a:schemeClr val="tx1"/>
                </a:solidFill>
              </a:rPr>
              <a:t>debe</a:t>
            </a:r>
            <a:r>
              <a:rPr lang="en-US" sz="1600" dirty="0">
                <a:solidFill>
                  <a:schemeClr val="tx1"/>
                </a:solidFill>
              </a:rPr>
              <a:t> ser </a:t>
            </a:r>
            <a:r>
              <a:rPr lang="en-US" sz="1600" dirty="0" err="1">
                <a:solidFill>
                  <a:schemeClr val="tx1"/>
                </a:solidFill>
              </a:rPr>
              <a:t>estable</a:t>
            </a:r>
            <a:endParaRPr lang="en-US" sz="1600" dirty="0">
              <a:solidFill>
                <a:schemeClr val="tx1"/>
              </a:solidFill>
            </a:endParaRPr>
          </a:p>
          <a:p>
            <a:r>
              <a:rPr lang="en-US" sz="1600" dirty="0" err="1">
                <a:solidFill>
                  <a:schemeClr val="tx1"/>
                </a:solidFill>
              </a:rPr>
              <a:t>Esté</a:t>
            </a:r>
            <a:r>
              <a:rPr lang="en-US" sz="1600" dirty="0">
                <a:solidFill>
                  <a:schemeClr val="tx1"/>
                </a:solidFill>
              </a:rPr>
              <a:t> </a:t>
            </a:r>
            <a:r>
              <a:rPr lang="en-US" sz="1600" dirty="0" err="1">
                <a:solidFill>
                  <a:schemeClr val="tx1"/>
                </a:solidFill>
              </a:rPr>
              <a:t>atento</a:t>
            </a:r>
            <a:r>
              <a:rPr lang="en-US" sz="1600" dirty="0">
                <a:solidFill>
                  <a:schemeClr val="tx1"/>
                </a:solidFill>
              </a:rPr>
              <a:t> a: </a:t>
            </a:r>
            <a:r>
              <a:rPr lang="en-US" sz="1600" dirty="0" err="1">
                <a:solidFill>
                  <a:schemeClr val="tx1"/>
                </a:solidFill>
              </a:rPr>
              <a:t>falsos</a:t>
            </a:r>
            <a:r>
              <a:rPr lang="en-US" sz="1600" dirty="0">
                <a:solidFill>
                  <a:schemeClr val="tx1"/>
                </a:solidFill>
              </a:rPr>
              <a:t> </a:t>
            </a:r>
            <a:r>
              <a:rPr lang="en-US" sz="1600" dirty="0" err="1">
                <a:solidFill>
                  <a:schemeClr val="tx1"/>
                </a:solidFill>
              </a:rPr>
              <a:t>positivos</a:t>
            </a:r>
            <a:r>
              <a:rPr lang="en-US" sz="1600" dirty="0">
                <a:solidFill>
                  <a:schemeClr val="tx1"/>
                </a:solidFill>
              </a:rPr>
              <a:t>, </a:t>
            </a:r>
            <a:r>
              <a:rPr lang="en-US" sz="1600" dirty="0" err="1">
                <a:solidFill>
                  <a:schemeClr val="tx1"/>
                </a:solidFill>
              </a:rPr>
              <a:t>cambios</a:t>
            </a:r>
            <a:r>
              <a:rPr lang="en-US" sz="1600" dirty="0">
                <a:solidFill>
                  <a:schemeClr val="tx1"/>
                </a:solidFill>
              </a:rPr>
              <a:t> en </a:t>
            </a:r>
            <a:r>
              <a:rPr lang="en-US" sz="1600" dirty="0" err="1">
                <a:solidFill>
                  <a:schemeClr val="tx1"/>
                </a:solidFill>
              </a:rPr>
              <a:t>los</a:t>
            </a:r>
            <a:r>
              <a:rPr lang="en-US" sz="1600" dirty="0">
                <a:solidFill>
                  <a:schemeClr val="tx1"/>
                </a:solidFill>
              </a:rPr>
              <a:t> </a:t>
            </a:r>
            <a:r>
              <a:rPr lang="en-US" sz="1600" dirty="0" err="1">
                <a:solidFill>
                  <a:schemeClr val="tx1"/>
                </a:solidFill>
              </a:rPr>
              <a:t>algoritmos</a:t>
            </a:r>
            <a:r>
              <a:rPr lang="en-US" sz="1600" dirty="0">
                <a:solidFill>
                  <a:schemeClr val="tx1"/>
                </a:solidFill>
              </a:rPr>
              <a:t> de las </a:t>
            </a:r>
            <a:r>
              <a:rPr lang="en-US" sz="1600" dirty="0" err="1">
                <a:solidFill>
                  <a:schemeClr val="tx1"/>
                </a:solidFill>
              </a:rPr>
              <a:t>pruebas</a:t>
            </a:r>
            <a:r>
              <a:rPr lang="en-US" sz="1600" dirty="0">
                <a:solidFill>
                  <a:schemeClr val="tx1"/>
                </a:solidFill>
              </a:rPr>
              <a:t>, </a:t>
            </a:r>
            <a:r>
              <a:rPr lang="en-US" sz="1600" dirty="0" err="1">
                <a:solidFill>
                  <a:schemeClr val="tx1"/>
                </a:solidFill>
              </a:rPr>
              <a:t>desabastecimientos</a:t>
            </a:r>
            <a:r>
              <a:rPr lang="en-US" sz="1600" dirty="0">
                <a:solidFill>
                  <a:schemeClr val="tx1"/>
                </a:solidFill>
              </a:rPr>
              <a:t> </a:t>
            </a:r>
            <a:br>
              <a:rPr lang="en-US" sz="1600" dirty="0">
                <a:solidFill>
                  <a:schemeClr val="tx1"/>
                </a:solidFill>
              </a:rPr>
            </a:br>
            <a:r>
              <a:rPr lang="en-US" sz="1600" dirty="0">
                <a:solidFill>
                  <a:schemeClr val="tx1"/>
                </a:solidFill>
              </a:rPr>
              <a:t>y sus  </a:t>
            </a:r>
            <a:r>
              <a:rPr lang="en-US" sz="1600" dirty="0" err="1">
                <a:solidFill>
                  <a:schemeClr val="tx1"/>
                </a:solidFill>
              </a:rPr>
              <a:t>repercusiones</a:t>
            </a:r>
            <a:r>
              <a:rPr lang="en-US" sz="1600" dirty="0">
                <a:solidFill>
                  <a:schemeClr val="tx1"/>
                </a:solidFill>
              </a:rPr>
              <a:t>, y </a:t>
            </a:r>
            <a:r>
              <a:rPr lang="en-US" sz="1600" dirty="0" err="1">
                <a:solidFill>
                  <a:schemeClr val="tx1"/>
                </a:solidFill>
              </a:rPr>
              <a:t>tasas</a:t>
            </a:r>
            <a:r>
              <a:rPr lang="en-US" sz="1600" dirty="0">
                <a:solidFill>
                  <a:schemeClr val="tx1"/>
                </a:solidFill>
              </a:rPr>
              <a:t> de </a:t>
            </a:r>
            <a:r>
              <a:rPr lang="en-US" sz="1600" dirty="0" err="1">
                <a:solidFill>
                  <a:schemeClr val="tx1"/>
                </a:solidFill>
              </a:rPr>
              <a:t>rechazo</a:t>
            </a:r>
            <a:r>
              <a:rPr lang="en-US" sz="1600" dirty="0">
                <a:solidFill>
                  <a:schemeClr val="tx1"/>
                </a:solidFill>
              </a:rPr>
              <a:t>.</a:t>
            </a:r>
          </a:p>
          <a:p>
            <a:r>
              <a:rPr lang="en-US" sz="1600" dirty="0">
                <a:solidFill>
                  <a:schemeClr val="tx1"/>
                </a:solidFill>
              </a:rPr>
              <a:t>Revise </a:t>
            </a:r>
            <a:r>
              <a:rPr lang="en-US" sz="1600" dirty="0" err="1">
                <a:solidFill>
                  <a:schemeClr val="tx1"/>
                </a:solidFill>
              </a:rPr>
              <a:t>datos</a:t>
            </a:r>
            <a:r>
              <a:rPr lang="en-US" sz="1600" dirty="0">
                <a:solidFill>
                  <a:schemeClr val="tx1"/>
                </a:solidFill>
              </a:rPr>
              <a:t> de </a:t>
            </a:r>
            <a:r>
              <a:rPr lang="en-US" sz="1600" dirty="0" err="1">
                <a:solidFill>
                  <a:schemeClr val="tx1"/>
                </a:solidFill>
              </a:rPr>
              <a:t>encuestas</a:t>
            </a:r>
            <a:r>
              <a:rPr lang="en-US" sz="1600" dirty="0">
                <a:solidFill>
                  <a:schemeClr val="tx1"/>
                </a:solidFill>
              </a:rPr>
              <a:t> de </a:t>
            </a:r>
            <a:r>
              <a:rPr lang="en-US" sz="1600" dirty="0" err="1">
                <a:solidFill>
                  <a:schemeClr val="tx1"/>
                </a:solidFill>
              </a:rPr>
              <a:t>hogares</a:t>
            </a:r>
            <a:r>
              <a:rPr lang="en-US" sz="1600" dirty="0">
                <a:solidFill>
                  <a:schemeClr val="tx1"/>
                </a:solidFill>
              </a:rPr>
              <a:t> </a:t>
            </a:r>
            <a:r>
              <a:rPr lang="en-US" sz="1600" dirty="0" err="1">
                <a:solidFill>
                  <a:schemeClr val="tx1"/>
                </a:solidFill>
              </a:rPr>
              <a:t>sobre</a:t>
            </a:r>
            <a:r>
              <a:rPr lang="en-US" sz="1600" dirty="0">
                <a:solidFill>
                  <a:schemeClr val="tx1"/>
                </a:solidFill>
              </a:rPr>
              <a:t> </a:t>
            </a:r>
            <a:r>
              <a:rPr lang="en-US" sz="1600" b="1" dirty="0" err="1">
                <a:solidFill>
                  <a:schemeClr val="tx1"/>
                </a:solidFill>
              </a:rPr>
              <a:t>mujeres</a:t>
            </a:r>
            <a:r>
              <a:rPr lang="en-US" sz="1600" b="1" dirty="0">
                <a:solidFill>
                  <a:schemeClr val="tx1"/>
                </a:solidFill>
              </a:rPr>
              <a:t> que no </a:t>
            </a:r>
            <a:r>
              <a:rPr lang="en-US" sz="1600" b="1" dirty="0" err="1">
                <a:solidFill>
                  <a:schemeClr val="tx1"/>
                </a:solidFill>
              </a:rPr>
              <a:t>acuden</a:t>
            </a:r>
            <a:r>
              <a:rPr lang="en-US" sz="1600" b="1" dirty="0">
                <a:solidFill>
                  <a:schemeClr val="tx1"/>
                </a:solidFill>
              </a:rPr>
              <a:t> a la </a:t>
            </a:r>
            <a:r>
              <a:rPr lang="en-US" sz="1600" b="1" dirty="0" err="1">
                <a:solidFill>
                  <a:schemeClr val="tx1"/>
                </a:solidFill>
              </a:rPr>
              <a:t>atención</a:t>
            </a:r>
            <a:r>
              <a:rPr lang="en-US" sz="1600" b="1" dirty="0">
                <a:solidFill>
                  <a:schemeClr val="tx1"/>
                </a:solidFill>
              </a:rPr>
              <a:t> prenatal </a:t>
            </a:r>
            <a:br>
              <a:rPr lang="en-US" sz="1600" b="1" dirty="0">
                <a:solidFill>
                  <a:schemeClr val="tx1"/>
                </a:solidFill>
              </a:rPr>
            </a:br>
            <a:r>
              <a:rPr lang="en-US" sz="1600" dirty="0">
                <a:solidFill>
                  <a:schemeClr val="tx1"/>
                </a:solidFill>
              </a:rPr>
              <a:t>y sus </a:t>
            </a:r>
            <a:r>
              <a:rPr lang="en-US" sz="1600" dirty="0" err="1">
                <a:solidFill>
                  <a:schemeClr val="tx1"/>
                </a:solidFill>
              </a:rPr>
              <a:t>características</a:t>
            </a:r>
            <a:r>
              <a:rPr lang="en-US" sz="1600" dirty="0">
                <a:solidFill>
                  <a:schemeClr val="tx1"/>
                </a:solidFill>
              </a:rPr>
              <a:t>, para </a:t>
            </a:r>
            <a:r>
              <a:rPr lang="en-US" sz="1600" dirty="0" err="1">
                <a:solidFill>
                  <a:schemeClr val="tx1"/>
                </a:solidFill>
              </a:rPr>
              <a:t>comprender</a:t>
            </a:r>
            <a:r>
              <a:rPr lang="en-US" sz="1600" dirty="0">
                <a:solidFill>
                  <a:schemeClr val="tx1"/>
                </a:solidFill>
              </a:rPr>
              <a:t> </a:t>
            </a:r>
            <a:r>
              <a:rPr lang="en-US" sz="1600" dirty="0" err="1">
                <a:solidFill>
                  <a:schemeClr val="tx1"/>
                </a:solidFill>
              </a:rPr>
              <a:t>los</a:t>
            </a:r>
            <a:r>
              <a:rPr lang="en-US" sz="1600" dirty="0">
                <a:solidFill>
                  <a:schemeClr val="tx1"/>
                </a:solidFill>
              </a:rPr>
              <a:t> </a:t>
            </a:r>
            <a:r>
              <a:rPr lang="en-US" sz="1600" dirty="0" err="1">
                <a:solidFill>
                  <a:schemeClr val="tx1"/>
                </a:solidFill>
              </a:rPr>
              <a:t>sesgos</a:t>
            </a:r>
            <a:r>
              <a:rPr lang="en-US" sz="1600" dirty="0">
                <a:solidFill>
                  <a:schemeClr val="tx1"/>
                </a:solidFill>
              </a:rPr>
              <a:t>.</a:t>
            </a:r>
          </a:p>
        </p:txBody>
      </p:sp>
    </p:spTree>
    <p:extLst>
      <p:ext uri="{BB962C8B-B14F-4D97-AF65-F5344CB8AC3E}">
        <p14:creationId xmlns:p14="http://schemas.microsoft.com/office/powerpoint/2010/main" val="217814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A74F-9825-5788-12CC-E96339FCFA47}"/>
              </a:ext>
            </a:extLst>
          </p:cNvPr>
          <p:cNvSpPr>
            <a:spLocks noGrp="1"/>
          </p:cNvSpPr>
          <p:nvPr>
            <p:ph type="title"/>
          </p:nvPr>
        </p:nvSpPr>
        <p:spPr>
          <a:xfrm>
            <a:off x="0" y="1122776"/>
            <a:ext cx="3458816" cy="462709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Un Factor de </a:t>
            </a:r>
            <a:r>
              <a:rPr lang="en-US" sz="2800" dirty="0" err="1"/>
              <a:t>Ajuste</a:t>
            </a:r>
            <a:r>
              <a:rPr lang="en-US" sz="2800" dirty="0"/>
              <a:t> Local </a:t>
            </a:r>
            <a:r>
              <a:rPr lang="en-US" sz="2800" dirty="0" err="1"/>
              <a:t>ajustado</a:t>
            </a:r>
            <a:r>
              <a:rPr lang="en-US" sz="2800" dirty="0"/>
              <a:t> &lt;0.5 o &gt;2.5 o </a:t>
            </a:r>
            <a:r>
              <a:rPr lang="en-US" sz="2800" dirty="0" err="1"/>
              <a:t>una</a:t>
            </a:r>
            <a:r>
              <a:rPr lang="en-US" sz="2800" dirty="0"/>
              <a:t> </a:t>
            </a:r>
            <a:r>
              <a:rPr lang="en-US" sz="2800" dirty="0" err="1"/>
              <a:t>cobertura</a:t>
            </a:r>
            <a:r>
              <a:rPr lang="en-US" sz="2800" dirty="0"/>
              <a:t> de PTMI &gt;100% </a:t>
            </a:r>
            <a:r>
              <a:rPr lang="en-US" sz="2800" dirty="0" err="1"/>
              <a:t>pueden</a:t>
            </a:r>
            <a:r>
              <a:rPr lang="en-US" sz="2800" dirty="0"/>
              <a:t> </a:t>
            </a:r>
            <a:r>
              <a:rPr lang="en-US" sz="2800" dirty="0" err="1"/>
              <a:t>indicar</a:t>
            </a:r>
            <a:r>
              <a:rPr lang="en-US" sz="2800" dirty="0"/>
              <a:t> </a:t>
            </a:r>
            <a:r>
              <a:rPr lang="en-US" sz="2800" dirty="0" err="1"/>
              <a:t>problemas</a:t>
            </a:r>
            <a:r>
              <a:rPr lang="en-US" sz="2800" dirty="0"/>
              <a:t> con </a:t>
            </a:r>
            <a:r>
              <a:rPr lang="en-US" sz="2800" dirty="0" err="1"/>
              <a:t>los</a:t>
            </a:r>
            <a:r>
              <a:rPr lang="en-US" sz="2800" dirty="0"/>
              <a:t> </a:t>
            </a:r>
            <a:r>
              <a:rPr lang="en-US" sz="2800" dirty="0" err="1"/>
              <a:t>datos</a:t>
            </a:r>
            <a:r>
              <a:rPr lang="en-US" sz="2800" dirty="0"/>
              <a:t> de </a:t>
            </a:r>
            <a:r>
              <a:rPr lang="en-US" sz="2800" dirty="0" err="1"/>
              <a:t>prevalencia</a:t>
            </a:r>
            <a:r>
              <a:rPr lang="en-US" sz="2800" dirty="0"/>
              <a:t> de APN y PTMI - o con la </a:t>
            </a:r>
            <a:r>
              <a:rPr lang="en-US" sz="2800" dirty="0" err="1"/>
              <a:t>estimación</a:t>
            </a:r>
            <a:r>
              <a:rPr lang="en-US" sz="2800" dirty="0"/>
              <a:t> de EPP o CSAVR para </a:t>
            </a:r>
            <a:r>
              <a:rPr lang="en-US" sz="2800" dirty="0" err="1"/>
              <a:t>todas</a:t>
            </a:r>
            <a:r>
              <a:rPr lang="en-US" sz="2800" dirty="0"/>
              <a:t> las </a:t>
            </a:r>
            <a:r>
              <a:rPr lang="en-US" sz="2800" dirty="0" err="1"/>
              <a:t>mujeres</a:t>
            </a:r>
            <a:r>
              <a:rPr lang="en-US" sz="2800" dirty="0"/>
              <a:t> </a:t>
            </a:r>
            <a:r>
              <a:rPr lang="en-US" sz="2800" dirty="0" err="1"/>
              <a:t>adultas</a:t>
            </a:r>
            <a:endParaRPr lang="en-US" sz="2800" dirty="0"/>
          </a:p>
        </p:txBody>
      </p:sp>
      <p:sp>
        <p:nvSpPr>
          <p:cNvPr id="3" name="Content Placeholder 2">
            <a:extLst>
              <a:ext uri="{FF2B5EF4-FFF2-40B4-BE49-F238E27FC236}">
                <a16:creationId xmlns:a16="http://schemas.microsoft.com/office/drawing/2014/main" id="{BF6FF243-318B-ADBA-F161-984190EBFA5A}"/>
              </a:ext>
            </a:extLst>
          </p:cNvPr>
          <p:cNvSpPr>
            <a:spLocks noGrp="1"/>
          </p:cNvSpPr>
          <p:nvPr>
            <p:ph idx="1"/>
          </p:nvPr>
        </p:nvSpPr>
        <p:spPr>
          <a:xfrm>
            <a:off x="3458816" y="192493"/>
            <a:ext cx="8733184" cy="6655981"/>
          </a:xfrm>
          <a:solidFill>
            <a:schemeClr val="bg1"/>
          </a:solidFill>
        </p:spPr>
        <p:txBody>
          <a:bodyPr>
            <a:normAutofit lnSpcReduction="10000"/>
          </a:bodyPr>
          <a:lstStyle/>
          <a:p>
            <a:pPr>
              <a:lnSpc>
                <a:spcPct val="100000"/>
              </a:lnSpc>
              <a:spcBef>
                <a:spcPts val="0"/>
              </a:spcBef>
              <a:buClrTx/>
              <a:defRPr/>
            </a:pPr>
            <a:r>
              <a:rPr kumimoji="0" lang="en-US" sz="1900" b="0"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Revisar</a:t>
            </a: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a:t>
            </a:r>
            <a:r>
              <a:rPr kumimoji="0" lang="en-US" sz="1900" b="1"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la </a:t>
            </a:r>
            <a:r>
              <a:rPr kumimoji="0" lang="en-US" sz="1900" b="1"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representatividad</a:t>
            </a:r>
            <a:r>
              <a:rPr kumimoji="0" lang="en-US" sz="1900" b="1"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de </a:t>
            </a:r>
            <a:r>
              <a:rPr kumimoji="0" lang="en-US" sz="1900" b="1"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los</a:t>
            </a:r>
            <a:r>
              <a:rPr kumimoji="0" lang="en-US" sz="1900" b="1"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a:t>
            </a:r>
            <a:r>
              <a:rPr kumimoji="0" lang="en-US" sz="1900" b="1"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datos</a:t>
            </a:r>
            <a:r>
              <a:rPr kumimoji="0" lang="en-US" sz="1900" b="1"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de </a:t>
            </a:r>
            <a:r>
              <a:rPr kumimoji="0" lang="en-US" sz="1900" b="1"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prevalencia</a:t>
            </a:r>
            <a:r>
              <a:rPr kumimoji="0" lang="en-US" sz="1900" b="1"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de APN </a:t>
            </a: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ajustar </a:t>
            </a:r>
            <a:r>
              <a:rPr kumimoji="0" lang="en-US" sz="1900" b="0"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sólo</a:t>
            </a: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a:t>
            </a:r>
            <a:r>
              <a:rPr kumimoji="0" lang="en-US" sz="1900" b="0"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los</a:t>
            </a: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a:t>
            </a:r>
            <a:r>
              <a:rPr kumimoji="0" lang="en-US" sz="1900" b="0"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años</a:t>
            </a: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a:t>
            </a:r>
            <a:r>
              <a:rPr kumimoji="0" lang="en-US" sz="1900" b="0"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representativos</a:t>
            </a: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a:t>
            </a:r>
          </a:p>
          <a:p>
            <a:r>
              <a:rPr lang="en-US" sz="1900" b="1" dirty="0" err="1">
                <a:solidFill>
                  <a:schemeClr val="tx1"/>
                </a:solidFill>
                <a:cs typeface="Arial" panose="020B0604020202020204" pitchFamily="34" charset="0"/>
                <a:sym typeface="Wingdings" panose="05000000000000000000" pitchFamily="2" charset="2"/>
              </a:rPr>
              <a:t>Limitar</a:t>
            </a:r>
            <a:r>
              <a:rPr lang="en-US" sz="1900" b="1" dirty="0">
                <a:solidFill>
                  <a:schemeClr val="tx1"/>
                </a:solidFill>
                <a:cs typeface="Arial" panose="020B0604020202020204" pitchFamily="34" charset="0"/>
                <a:sym typeface="Wingdings" panose="05000000000000000000" pitchFamily="2" charset="2"/>
              </a:rPr>
              <a:t> </a:t>
            </a:r>
            <a:r>
              <a:rPr lang="en-US" sz="1900" dirty="0">
                <a:solidFill>
                  <a:schemeClr val="tx1"/>
                </a:solidFill>
                <a:cs typeface="Arial" panose="020B0604020202020204" pitchFamily="34" charset="0"/>
                <a:sym typeface="Wingdings" panose="05000000000000000000" pitchFamily="2" charset="2"/>
              </a:rPr>
              <a:t>el factor de </a:t>
            </a:r>
            <a:r>
              <a:rPr lang="en-US" sz="1900" dirty="0" err="1">
                <a:solidFill>
                  <a:schemeClr val="tx1"/>
                </a:solidFill>
                <a:cs typeface="Arial" panose="020B0604020202020204" pitchFamily="34" charset="0"/>
                <a:sym typeface="Wingdings" panose="05000000000000000000" pitchFamily="2" charset="2"/>
              </a:rPr>
              <a:t>ajuste</a:t>
            </a:r>
            <a:r>
              <a:rPr lang="en-US" sz="1900" dirty="0">
                <a:solidFill>
                  <a:schemeClr val="tx1"/>
                </a:solidFill>
                <a:cs typeface="Arial" panose="020B0604020202020204" pitchFamily="34" charset="0"/>
                <a:sym typeface="Wingdings" panose="05000000000000000000" pitchFamily="2" charset="2"/>
              </a:rPr>
              <a:t> local a </a:t>
            </a:r>
            <a:r>
              <a:rPr lang="en-US" sz="1900" b="1" dirty="0">
                <a:solidFill>
                  <a:schemeClr val="tx1"/>
                </a:solidFill>
                <a:cs typeface="Arial" panose="020B0604020202020204" pitchFamily="34" charset="0"/>
                <a:sym typeface="Wingdings" panose="05000000000000000000" pitchFamily="2" charset="2"/>
              </a:rPr>
              <a:t>2.5 </a:t>
            </a:r>
            <a:r>
              <a:rPr lang="en-US" sz="1900" dirty="0" err="1">
                <a:solidFill>
                  <a:schemeClr val="tx1"/>
                </a:solidFill>
                <a:cs typeface="Arial" panose="020B0604020202020204" pitchFamily="34" charset="0"/>
                <a:sym typeface="Wingdings" panose="05000000000000000000" pitchFamily="2" charset="2"/>
              </a:rPr>
              <a:t>como</a:t>
            </a:r>
            <a:r>
              <a:rPr lang="en-US" sz="1900" b="1" dirty="0">
                <a:solidFill>
                  <a:schemeClr val="tx1"/>
                </a:solidFill>
                <a:cs typeface="Arial" panose="020B0604020202020204" pitchFamily="34" charset="0"/>
                <a:sym typeface="Wingdings" panose="05000000000000000000" pitchFamily="2" charset="2"/>
              </a:rPr>
              <a:t> </a:t>
            </a:r>
            <a:r>
              <a:rPr lang="en-US" sz="1900" b="1" dirty="0" err="1">
                <a:solidFill>
                  <a:schemeClr val="tx1"/>
                </a:solidFill>
                <a:cs typeface="Arial" panose="020B0604020202020204" pitchFamily="34" charset="0"/>
                <a:sym typeface="Wingdings" panose="05000000000000000000" pitchFamily="2" charset="2"/>
              </a:rPr>
              <a:t>máximo</a:t>
            </a:r>
            <a:r>
              <a:rPr lang="en-US" sz="1900" b="1" dirty="0">
                <a:solidFill>
                  <a:schemeClr val="tx1"/>
                </a:solidFill>
                <a:cs typeface="Arial" panose="020B0604020202020204" pitchFamily="34" charset="0"/>
                <a:sym typeface="Wingdings" panose="05000000000000000000" pitchFamily="2" charset="2"/>
              </a:rPr>
              <a:t> </a:t>
            </a:r>
            <a:r>
              <a:rPr lang="en-US" sz="1900" dirty="0">
                <a:solidFill>
                  <a:schemeClr val="tx1"/>
                </a:solidFill>
                <a:cs typeface="Arial" panose="020B0604020202020204" pitchFamily="34" charset="0"/>
                <a:sym typeface="Wingdings" panose="05000000000000000000" pitchFamily="2" charset="2"/>
              </a:rPr>
              <a:t>o </a:t>
            </a:r>
            <a:r>
              <a:rPr lang="en-US" sz="1900" b="1" dirty="0">
                <a:solidFill>
                  <a:schemeClr val="tx1"/>
                </a:solidFill>
                <a:cs typeface="Arial" panose="020B0604020202020204" pitchFamily="34" charset="0"/>
                <a:sym typeface="Wingdings" panose="05000000000000000000" pitchFamily="2" charset="2"/>
              </a:rPr>
              <a:t>0.5 </a:t>
            </a:r>
            <a:r>
              <a:rPr lang="en-US" sz="1900" dirty="0" err="1">
                <a:solidFill>
                  <a:schemeClr val="tx1"/>
                </a:solidFill>
                <a:cs typeface="Arial" panose="020B0604020202020204" pitchFamily="34" charset="0"/>
                <a:sym typeface="Wingdings" panose="05000000000000000000" pitchFamily="2" charset="2"/>
              </a:rPr>
              <a:t>como</a:t>
            </a:r>
            <a:r>
              <a:rPr lang="en-US" sz="1900" b="1" dirty="0">
                <a:solidFill>
                  <a:schemeClr val="tx1"/>
                </a:solidFill>
                <a:cs typeface="Arial" panose="020B0604020202020204" pitchFamily="34" charset="0"/>
                <a:sym typeface="Wingdings" panose="05000000000000000000" pitchFamily="2" charset="2"/>
              </a:rPr>
              <a:t> </a:t>
            </a:r>
            <a:r>
              <a:rPr lang="en-US" sz="1900" b="1" dirty="0" err="1">
                <a:solidFill>
                  <a:schemeClr val="tx1"/>
                </a:solidFill>
                <a:cs typeface="Arial" panose="020B0604020202020204" pitchFamily="34" charset="0"/>
                <a:sym typeface="Wingdings" panose="05000000000000000000" pitchFamily="2" charset="2"/>
              </a:rPr>
              <a:t>mínimo</a:t>
            </a:r>
            <a:endParaRPr lang="en-US" sz="1900" b="1" dirty="0">
              <a:solidFill>
                <a:schemeClr val="tx1"/>
              </a:solidFill>
              <a:cs typeface="Arial" panose="020B0604020202020204" pitchFamily="34" charset="0"/>
              <a:sym typeface="Wingdings" panose="05000000000000000000" pitchFamily="2" charset="2"/>
            </a:endParaRPr>
          </a:p>
          <a:p>
            <a:r>
              <a:rPr lang="en-US" sz="1900" b="1" dirty="0">
                <a:solidFill>
                  <a:schemeClr val="tx1"/>
                </a:solidFill>
                <a:cs typeface="Arial"/>
                <a:sym typeface="Wingdings" panose="05000000000000000000" pitchFamily="2" charset="2"/>
              </a:rPr>
              <a:t>Triangular </a:t>
            </a:r>
            <a:r>
              <a:rPr lang="en-US" sz="1900" dirty="0" err="1">
                <a:solidFill>
                  <a:schemeClr val="tx1"/>
                </a:solidFill>
                <a:cs typeface="Arial"/>
                <a:sym typeface="Wingdings" panose="05000000000000000000" pitchFamily="2" charset="2"/>
              </a:rPr>
              <a:t>los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datos</a:t>
            </a:r>
            <a:r>
              <a:rPr lang="en-US" sz="1900" dirty="0">
                <a:solidFill>
                  <a:schemeClr val="tx1"/>
                </a:solidFill>
                <a:cs typeface="Arial"/>
                <a:sym typeface="Wingdings" panose="05000000000000000000" pitchFamily="2" charset="2"/>
              </a:rPr>
              <a:t> en </a:t>
            </a:r>
            <a:r>
              <a:rPr lang="en-US" sz="1900" dirty="0" err="1">
                <a:solidFill>
                  <a:schemeClr val="tx1"/>
                </a:solidFill>
                <a:cs typeface="Arial"/>
                <a:sym typeface="Wingdings" panose="05000000000000000000" pitchFamily="2" charset="2"/>
              </a:rPr>
              <a:t>cascada</a:t>
            </a:r>
            <a:r>
              <a:rPr lang="en-US" sz="1900" dirty="0">
                <a:solidFill>
                  <a:schemeClr val="tx1"/>
                </a:solidFill>
                <a:cs typeface="Arial"/>
                <a:sym typeface="Wingdings" panose="05000000000000000000" pitchFamily="2" charset="2"/>
              </a:rPr>
              <a:t> </a:t>
            </a:r>
            <a:br>
              <a:rPr lang="en-US" sz="1900" dirty="0">
                <a:solidFill>
                  <a:schemeClr val="tx1"/>
                </a:solidFill>
                <a:cs typeface="Arial"/>
                <a:sym typeface="Wingdings" panose="05000000000000000000" pitchFamily="2" charset="2"/>
              </a:rPr>
            </a:br>
            <a:r>
              <a:rPr lang="en-US" sz="1900" dirty="0">
                <a:solidFill>
                  <a:schemeClr val="tx1"/>
                </a:solidFill>
                <a:cs typeface="Arial"/>
                <a:sym typeface="Wingdings" panose="05000000000000000000" pitchFamily="2" charset="2"/>
              </a:rPr>
              <a:t>(</a:t>
            </a:r>
            <a:r>
              <a:rPr lang="en-US" sz="1900" dirty="0" err="1">
                <a:solidFill>
                  <a:schemeClr val="tx1"/>
                </a:solidFill>
                <a:cs typeface="Arial"/>
                <a:sym typeface="Wingdings" panose="05000000000000000000" pitchFamily="2" charset="2"/>
              </a:rPr>
              <a:t>primeras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visitas</a:t>
            </a:r>
            <a:r>
              <a:rPr lang="en-US" sz="1900" dirty="0">
                <a:solidFill>
                  <a:schemeClr val="tx1"/>
                </a:solidFill>
                <a:cs typeface="Arial"/>
                <a:sym typeface="Wingdings" panose="05000000000000000000" pitchFamily="2" charset="2"/>
              </a:rPr>
              <a:t> en APN, </a:t>
            </a:r>
            <a:r>
              <a:rPr lang="en-US" sz="1900" dirty="0" err="1">
                <a:solidFill>
                  <a:schemeClr val="tx1"/>
                </a:solidFill>
                <a:cs typeface="Arial"/>
                <a:sym typeface="Wingdings" panose="05000000000000000000" pitchFamily="2" charset="2"/>
              </a:rPr>
              <a:t>partos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nacidos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vivos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pruebas</a:t>
            </a:r>
            <a:r>
              <a:rPr lang="en-US" sz="1900" dirty="0">
                <a:solidFill>
                  <a:schemeClr val="tx1"/>
                </a:solidFill>
                <a:cs typeface="Arial"/>
                <a:sym typeface="Wingdings" panose="05000000000000000000" pitchFamily="2" charset="2"/>
              </a:rPr>
              <a:t> del VIH...)</a:t>
            </a:r>
            <a:endParaRPr lang="en-US" sz="1900" dirty="0">
              <a:solidFill>
                <a:schemeClr val="tx1"/>
              </a:solidFill>
              <a:cs typeface="Arial"/>
            </a:endParaRPr>
          </a:p>
          <a:p>
            <a:r>
              <a:rPr lang="en-US" sz="1900" dirty="0">
                <a:solidFill>
                  <a:schemeClr val="tx1"/>
                </a:solidFill>
                <a:cs typeface="Arial" panose="020B0604020202020204" pitchFamily="34" charset="0"/>
              </a:rPr>
              <a:t>Validar la </a:t>
            </a:r>
            <a:r>
              <a:rPr lang="en-US" sz="1900" dirty="0" err="1">
                <a:solidFill>
                  <a:schemeClr val="tx1"/>
                </a:solidFill>
                <a:cs typeface="Arial" panose="020B0604020202020204" pitchFamily="34" charset="0"/>
              </a:rPr>
              <a:t>coherencia</a:t>
            </a:r>
            <a:r>
              <a:rPr lang="en-US" sz="1900" dirty="0">
                <a:solidFill>
                  <a:schemeClr val="tx1"/>
                </a:solidFill>
                <a:cs typeface="Arial" panose="020B0604020202020204" pitchFamily="34" charset="0"/>
              </a:rPr>
              <a:t> entre la </a:t>
            </a:r>
            <a:r>
              <a:rPr lang="en-US" sz="1900" dirty="0" err="1">
                <a:solidFill>
                  <a:schemeClr val="tx1"/>
                </a:solidFill>
                <a:cs typeface="Arial" panose="020B0604020202020204" pitchFamily="34" charset="0"/>
              </a:rPr>
              <a:t>cobertura</a:t>
            </a:r>
            <a:r>
              <a:rPr lang="en-US" sz="1900" dirty="0">
                <a:solidFill>
                  <a:schemeClr val="tx1"/>
                </a:solidFill>
                <a:cs typeface="Arial" panose="020B0604020202020204" pitchFamily="34" charset="0"/>
              </a:rPr>
              <a:t> de </a:t>
            </a:r>
            <a:r>
              <a:rPr lang="en-US" sz="1900" b="1" dirty="0">
                <a:solidFill>
                  <a:schemeClr val="tx1"/>
                </a:solidFill>
                <a:cs typeface="Arial" panose="020B0604020202020204" pitchFamily="34" charset="0"/>
              </a:rPr>
              <a:t>la PTMI </a:t>
            </a:r>
            <a:r>
              <a:rPr lang="en-US" sz="1900" b="1" i="1" dirty="0">
                <a:solidFill>
                  <a:schemeClr val="tx1"/>
                </a:solidFill>
                <a:cs typeface="Arial" panose="020B0604020202020204" pitchFamily="34" charset="0"/>
              </a:rPr>
              <a:t>antes del </a:t>
            </a:r>
            <a:r>
              <a:rPr lang="en-US" sz="1900" b="1" dirty="0" err="1">
                <a:solidFill>
                  <a:schemeClr val="tx1"/>
                </a:solidFill>
                <a:cs typeface="Arial" panose="020B0604020202020204" pitchFamily="34" charset="0"/>
              </a:rPr>
              <a:t>embarazo</a:t>
            </a:r>
            <a:r>
              <a:rPr lang="en-US" sz="1900" b="1" dirty="0">
                <a:solidFill>
                  <a:schemeClr val="tx1"/>
                </a:solidFill>
                <a:cs typeface="Arial" panose="020B0604020202020204" pitchFamily="34" charset="0"/>
              </a:rPr>
              <a:t> actual </a:t>
            </a:r>
            <a:br>
              <a:rPr lang="en-US" sz="1900" b="1" dirty="0">
                <a:solidFill>
                  <a:schemeClr val="tx1"/>
                </a:solidFill>
                <a:cs typeface="Arial" panose="020B0604020202020204" pitchFamily="34" charset="0"/>
              </a:rPr>
            </a:br>
            <a:r>
              <a:rPr lang="en-US" sz="1900" dirty="0" err="1">
                <a:solidFill>
                  <a:schemeClr val="tx1"/>
                </a:solidFill>
                <a:cs typeface="Arial" panose="020B0604020202020204" pitchFamily="34" charset="0"/>
              </a:rPr>
              <a:t>frente</a:t>
            </a:r>
            <a:r>
              <a:rPr lang="en-US" sz="1900" dirty="0">
                <a:solidFill>
                  <a:schemeClr val="tx1"/>
                </a:solidFill>
                <a:cs typeface="Arial" panose="020B0604020202020204" pitchFamily="34" charset="0"/>
              </a:rPr>
              <a:t> a la </a:t>
            </a:r>
            <a:r>
              <a:rPr lang="en-US" sz="1900" dirty="0" err="1">
                <a:solidFill>
                  <a:schemeClr val="tx1"/>
                </a:solidFill>
                <a:cs typeface="Arial" panose="020B0604020202020204" pitchFamily="34" charset="0"/>
              </a:rPr>
              <a:t>cobertura</a:t>
            </a:r>
            <a:r>
              <a:rPr lang="en-US" sz="1900" dirty="0">
                <a:solidFill>
                  <a:schemeClr val="tx1"/>
                </a:solidFill>
                <a:cs typeface="Arial" panose="020B0604020202020204" pitchFamily="34" charset="0"/>
              </a:rPr>
              <a:t> general de TAR de </a:t>
            </a:r>
            <a:r>
              <a:rPr lang="en-US" sz="1900" dirty="0" err="1">
                <a:solidFill>
                  <a:schemeClr val="tx1"/>
                </a:solidFill>
                <a:cs typeface="Arial" panose="020B0604020202020204" pitchFamily="34" charset="0"/>
              </a:rPr>
              <a:t>mujeres</a:t>
            </a:r>
            <a:r>
              <a:rPr lang="en-US" sz="1900" dirty="0">
                <a:solidFill>
                  <a:schemeClr val="tx1"/>
                </a:solidFill>
                <a:cs typeface="Arial" panose="020B0604020202020204" pitchFamily="34" charset="0"/>
              </a:rPr>
              <a:t> </a:t>
            </a:r>
            <a:r>
              <a:rPr lang="en-US" sz="1900" dirty="0" err="1">
                <a:solidFill>
                  <a:schemeClr val="tx1"/>
                </a:solidFill>
                <a:cs typeface="Arial" panose="020B0604020202020204" pitchFamily="34" charset="0"/>
              </a:rPr>
              <a:t>adultas</a:t>
            </a:r>
            <a:r>
              <a:rPr lang="en-US" sz="1900" dirty="0">
                <a:solidFill>
                  <a:schemeClr val="tx1"/>
                </a:solidFill>
                <a:cs typeface="Arial" panose="020B0604020202020204" pitchFamily="34" charset="0"/>
              </a:rPr>
              <a:t>. </a:t>
            </a:r>
          </a:p>
          <a:p>
            <a:r>
              <a:rPr lang="en-US" sz="1900" dirty="0">
                <a:solidFill>
                  <a:schemeClr val="tx1"/>
                </a:solidFill>
                <a:cs typeface="Arial"/>
                <a:sym typeface="Wingdings" panose="05000000000000000000" pitchFamily="2" charset="2"/>
              </a:rPr>
              <a:t>Si </a:t>
            </a:r>
            <a:r>
              <a:rPr lang="en-US" sz="1900" dirty="0" err="1">
                <a:solidFill>
                  <a:schemeClr val="tx1"/>
                </a:solidFill>
                <a:cs typeface="Arial"/>
                <a:sym typeface="Wingdings" panose="05000000000000000000" pitchFamily="2" charset="2"/>
              </a:rPr>
              <a:t>otras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fuentes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por</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ejemplo</a:t>
            </a:r>
            <a:r>
              <a:rPr lang="en-US" sz="1900" dirty="0">
                <a:solidFill>
                  <a:schemeClr val="tx1"/>
                </a:solidFill>
                <a:cs typeface="Arial"/>
                <a:sym typeface="Wingdings" panose="05000000000000000000" pitchFamily="2" charset="2"/>
              </a:rPr>
              <a:t>, </a:t>
            </a:r>
            <a:r>
              <a:rPr lang="en-US" sz="1900" b="1" dirty="0" err="1">
                <a:solidFill>
                  <a:schemeClr val="tx1"/>
                </a:solidFill>
                <a:cs typeface="Arial"/>
                <a:sym typeface="Wingdings" panose="05000000000000000000" pitchFamily="2" charset="2"/>
              </a:rPr>
              <a:t>encuestas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proporcionan</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estimaciones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fiables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sobre</a:t>
            </a:r>
            <a:r>
              <a:rPr lang="en-US" sz="1900" dirty="0">
                <a:solidFill>
                  <a:schemeClr val="tx1"/>
                </a:solidFill>
                <a:cs typeface="Arial"/>
                <a:sym typeface="Wingdings" panose="05000000000000000000" pitchFamily="2" charset="2"/>
              </a:rPr>
              <a:t> la </a:t>
            </a:r>
            <a:r>
              <a:rPr lang="en-US" sz="1900" dirty="0" err="1">
                <a:solidFill>
                  <a:schemeClr val="tx1"/>
                </a:solidFill>
                <a:cs typeface="Arial"/>
                <a:sym typeface="Wingdings" panose="05000000000000000000" pitchFamily="2" charset="2"/>
              </a:rPr>
              <a:t>cobertura</a:t>
            </a:r>
            <a:r>
              <a:rPr lang="en-US" sz="1900" dirty="0">
                <a:solidFill>
                  <a:schemeClr val="tx1"/>
                </a:solidFill>
                <a:cs typeface="Arial"/>
                <a:sym typeface="Wingdings" panose="05000000000000000000" pitchFamily="2" charset="2"/>
              </a:rPr>
              <a:t> de la PTMI, la </a:t>
            </a:r>
            <a:r>
              <a:rPr lang="en-US" sz="1900" dirty="0" err="1">
                <a:solidFill>
                  <a:schemeClr val="tx1"/>
                </a:solidFill>
                <a:cs typeface="Arial"/>
                <a:sym typeface="Wingdings" panose="05000000000000000000" pitchFamily="2" charset="2"/>
              </a:rPr>
              <a:t>cobertura</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pediátrica</a:t>
            </a:r>
            <a:r>
              <a:rPr lang="en-US" sz="1900" dirty="0">
                <a:solidFill>
                  <a:schemeClr val="tx1"/>
                </a:solidFill>
                <a:cs typeface="Arial"/>
                <a:sym typeface="Wingdings" panose="05000000000000000000" pitchFamily="2" charset="2"/>
              </a:rPr>
              <a:t> de TAR o </a:t>
            </a:r>
            <a:r>
              <a:rPr lang="en-US" sz="1900" dirty="0" err="1">
                <a:solidFill>
                  <a:schemeClr val="tx1"/>
                </a:solidFill>
                <a:cs typeface="Arial"/>
                <a:sym typeface="Wingdings" panose="05000000000000000000" pitchFamily="2" charset="2"/>
              </a:rPr>
              <a:t>los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niños</a:t>
            </a:r>
            <a:r>
              <a:rPr lang="en-US" sz="1900" dirty="0">
                <a:solidFill>
                  <a:schemeClr val="tx1"/>
                </a:solidFill>
                <a:cs typeface="Arial"/>
                <a:sym typeface="Wingdings" panose="05000000000000000000" pitchFamily="2" charset="2"/>
              </a:rPr>
              <a:t> que </a:t>
            </a:r>
            <a:r>
              <a:rPr lang="en-US" sz="1900" dirty="0" err="1">
                <a:solidFill>
                  <a:schemeClr val="tx1"/>
                </a:solidFill>
                <a:cs typeface="Arial"/>
                <a:sym typeface="Wingdings" panose="05000000000000000000" pitchFamily="2" charset="2"/>
              </a:rPr>
              <a:t>viven</a:t>
            </a:r>
            <a:r>
              <a:rPr lang="en-US" sz="1900" dirty="0">
                <a:solidFill>
                  <a:schemeClr val="tx1"/>
                </a:solidFill>
                <a:cs typeface="Arial"/>
                <a:sym typeface="Wingdings" panose="05000000000000000000" pitchFamily="2" charset="2"/>
              </a:rPr>
              <a:t> con el VIH, </a:t>
            </a:r>
            <a:r>
              <a:rPr lang="en-US" sz="1900" dirty="0" err="1">
                <a:solidFill>
                  <a:schemeClr val="tx1"/>
                </a:solidFill>
                <a:cs typeface="Arial"/>
                <a:sym typeface="Wingdings" panose="05000000000000000000" pitchFamily="2" charset="2"/>
              </a:rPr>
              <a:t>ajuste</a:t>
            </a:r>
            <a:r>
              <a:rPr lang="en-US" sz="1900" dirty="0">
                <a:solidFill>
                  <a:schemeClr val="tx1"/>
                </a:solidFill>
                <a:cs typeface="Arial"/>
                <a:sym typeface="Wingdings" panose="05000000000000000000" pitchFamily="2" charset="2"/>
              </a:rPr>
              <a:t> la </a:t>
            </a:r>
            <a:r>
              <a:rPr lang="en-US" sz="1900" dirty="0" err="1">
                <a:solidFill>
                  <a:schemeClr val="tx1"/>
                </a:solidFill>
                <a:cs typeface="Arial"/>
                <a:sym typeface="Wingdings" panose="05000000000000000000" pitchFamily="2" charset="2"/>
              </a:rPr>
              <a:t>fecundidad</a:t>
            </a:r>
            <a:r>
              <a:rPr lang="en-US" sz="1900" dirty="0">
                <a:solidFill>
                  <a:schemeClr val="tx1"/>
                </a:solidFill>
                <a:cs typeface="Arial"/>
                <a:sym typeface="Wingdings" panose="05000000000000000000" pitchFamily="2" charset="2"/>
              </a:rPr>
              <a:t> para que </a:t>
            </a:r>
            <a:r>
              <a:rPr lang="en-US" sz="1900" dirty="0" err="1">
                <a:solidFill>
                  <a:schemeClr val="tx1"/>
                </a:solidFill>
                <a:cs typeface="Arial"/>
                <a:sym typeface="Wingdings" panose="05000000000000000000" pitchFamily="2" charset="2"/>
              </a:rPr>
              <a:t>coincida</a:t>
            </a:r>
            <a:r>
              <a:rPr lang="en-US" sz="1900" dirty="0">
                <a:solidFill>
                  <a:schemeClr val="tx1"/>
                </a:solidFill>
                <a:cs typeface="Arial"/>
                <a:sym typeface="Wingdings" panose="05000000000000000000" pitchFamily="2" charset="2"/>
              </a:rPr>
              <a:t> con </a:t>
            </a:r>
            <a:r>
              <a:rPr lang="en-US" sz="1900" dirty="0" err="1">
                <a:solidFill>
                  <a:schemeClr val="tx1"/>
                </a:solidFill>
                <a:cs typeface="Arial"/>
                <a:sym typeface="Wingdings" panose="05000000000000000000" pitchFamily="2" charset="2"/>
              </a:rPr>
              <a:t>ellas</a:t>
            </a:r>
            <a:r>
              <a:rPr lang="en-US" sz="1900" dirty="0">
                <a:solidFill>
                  <a:schemeClr val="tx1"/>
                </a:solidFill>
                <a:cs typeface="Arial"/>
                <a:sym typeface="Wingdings" panose="05000000000000000000" pitchFamily="2" charset="2"/>
              </a:rPr>
              <a:t>. </a:t>
            </a:r>
            <a:endParaRPr lang="en-US" sz="1900" dirty="0">
              <a:solidFill>
                <a:schemeClr val="tx1"/>
              </a:solidFill>
              <a:cs typeface="Arial"/>
            </a:endParaRPr>
          </a:p>
          <a:p>
            <a:pPr marL="0" indent="0">
              <a:buNone/>
            </a:pPr>
            <a:br>
              <a:rPr lang="en-US" sz="1900" dirty="0">
                <a:solidFill>
                  <a:schemeClr val="tx1"/>
                </a:solidFill>
                <a:cs typeface="Arial" panose="020B0604020202020204" pitchFamily="34" charset="0"/>
                <a:sym typeface="Wingdings" panose="05000000000000000000" pitchFamily="2" charset="2"/>
              </a:rPr>
            </a:br>
            <a:r>
              <a:rPr lang="en-US" sz="1900" dirty="0" err="1">
                <a:solidFill>
                  <a:schemeClr val="tx1"/>
                </a:solidFill>
                <a:cs typeface="Arial" panose="020B0604020202020204" pitchFamily="34" charset="0"/>
                <a:sym typeface="Wingdings" panose="05000000000000000000" pitchFamily="2" charset="2"/>
              </a:rPr>
              <a:t>Otros</a:t>
            </a:r>
            <a:r>
              <a:rPr lang="en-US" sz="1900" dirty="0">
                <a:solidFill>
                  <a:schemeClr val="tx1"/>
                </a:solidFill>
                <a:cs typeface="Arial" panose="020B0604020202020204" pitchFamily="34" charset="0"/>
                <a:sym typeface="Wingdings" panose="05000000000000000000" pitchFamily="2" charset="2"/>
              </a:rPr>
              <a:t> puntos a </a:t>
            </a:r>
            <a:r>
              <a:rPr lang="en-US" sz="1900" dirty="0" err="1">
                <a:solidFill>
                  <a:schemeClr val="tx1"/>
                </a:solidFill>
                <a:cs typeface="Arial" panose="020B0604020202020204" pitchFamily="34" charset="0"/>
                <a:sym typeface="Wingdings" panose="05000000000000000000" pitchFamily="2" charset="2"/>
              </a:rPr>
              <a:t>reconsiderar</a:t>
            </a:r>
            <a:r>
              <a:rPr lang="en-US" sz="1900" dirty="0">
                <a:solidFill>
                  <a:schemeClr val="tx1"/>
                </a:solidFill>
                <a:cs typeface="Arial" panose="020B0604020202020204" pitchFamily="34" charset="0"/>
                <a:sym typeface="Wingdings" panose="05000000000000000000" pitchFamily="2" charset="2"/>
              </a:rPr>
              <a:t>: </a:t>
            </a:r>
          </a:p>
          <a:p>
            <a:r>
              <a:rPr lang="en-US" sz="1900" dirty="0">
                <a:solidFill>
                  <a:schemeClr val="tx1"/>
                </a:solidFill>
                <a:cs typeface="Arial" panose="020B0604020202020204" pitchFamily="34" charset="0"/>
                <a:sym typeface="Wingdings" panose="05000000000000000000" pitchFamily="2" charset="2"/>
              </a:rPr>
              <a:t>Si </a:t>
            </a:r>
            <a:r>
              <a:rPr lang="en-US" sz="1900" dirty="0" err="1">
                <a:solidFill>
                  <a:schemeClr val="tx1"/>
                </a:solidFill>
                <a:cs typeface="Arial" panose="020B0604020202020204" pitchFamily="34" charset="0"/>
                <a:sym typeface="Wingdings" panose="05000000000000000000" pitchFamily="2" charset="2"/>
              </a:rPr>
              <a:t>utiliza</a:t>
            </a:r>
            <a:r>
              <a:rPr lang="en-US" sz="1900" dirty="0">
                <a:solidFill>
                  <a:schemeClr val="tx1"/>
                </a:solidFill>
                <a:cs typeface="Arial" panose="020B0604020202020204" pitchFamily="34" charset="0"/>
                <a:sym typeface="Wingdings" panose="05000000000000000000" pitchFamily="2" charset="2"/>
              </a:rPr>
              <a:t> </a:t>
            </a:r>
            <a:r>
              <a:rPr lang="en-US" sz="1900" b="1" i="1" u="sng" dirty="0">
                <a:solidFill>
                  <a:schemeClr val="tx1"/>
                </a:solidFill>
                <a:cs typeface="Arial" panose="020B0604020202020204" pitchFamily="34" charset="0"/>
                <a:sym typeface="Wingdings" panose="05000000000000000000" pitchFamily="2" charset="2"/>
              </a:rPr>
              <a:t>EPP</a:t>
            </a:r>
            <a:r>
              <a:rPr lang="en-US" sz="1900" dirty="0">
                <a:solidFill>
                  <a:schemeClr val="tx1"/>
                </a:solidFill>
                <a:cs typeface="Arial" panose="020B0604020202020204" pitchFamily="34" charset="0"/>
                <a:sym typeface="Wingdings" panose="05000000000000000000" pitchFamily="2" charset="2"/>
              </a:rPr>
              <a:t>: </a:t>
            </a:r>
          </a:p>
          <a:p>
            <a:pPr lvl="1"/>
            <a:r>
              <a:rPr lang="en-US" sz="1900" dirty="0" err="1">
                <a:solidFill>
                  <a:schemeClr val="tx1"/>
                </a:solidFill>
                <a:cs typeface="Arial" panose="020B0604020202020204" pitchFamily="34" charset="0"/>
                <a:sym typeface="Wingdings" panose="05000000000000000000" pitchFamily="2" charset="2"/>
              </a:rPr>
              <a:t>Compruebe</a:t>
            </a:r>
            <a:r>
              <a:rPr lang="en-US" sz="1900" dirty="0">
                <a:solidFill>
                  <a:schemeClr val="tx1"/>
                </a:solidFill>
                <a:cs typeface="Arial" panose="020B0604020202020204" pitchFamily="34" charset="0"/>
                <a:sym typeface="Wingdings" panose="05000000000000000000" pitchFamily="2" charset="2"/>
              </a:rPr>
              <a:t> las </a:t>
            </a:r>
            <a:r>
              <a:rPr lang="en-US" sz="1900" dirty="0" err="1">
                <a:solidFill>
                  <a:schemeClr val="tx1"/>
                </a:solidFill>
                <a:cs typeface="Arial" panose="020B0604020202020204" pitchFamily="34" charset="0"/>
                <a:sym typeface="Wingdings" panose="05000000000000000000" pitchFamily="2" charset="2"/>
              </a:rPr>
              <a:t>estimaciones</a:t>
            </a:r>
            <a:r>
              <a:rPr lang="en-US" sz="1900" dirty="0">
                <a:solidFill>
                  <a:schemeClr val="tx1"/>
                </a:solidFill>
                <a:cs typeface="Arial" panose="020B0604020202020204" pitchFamily="34" charset="0"/>
                <a:sym typeface="Wingdings" panose="05000000000000000000" pitchFamily="2" charset="2"/>
              </a:rPr>
              <a:t> </a:t>
            </a:r>
            <a:r>
              <a:rPr lang="en-US" sz="1900" b="1" dirty="0">
                <a:solidFill>
                  <a:schemeClr val="tx1"/>
                </a:solidFill>
                <a:cs typeface="Arial" panose="020B0604020202020204" pitchFamily="34" charset="0"/>
                <a:sym typeface="Wingdings" panose="05000000000000000000" pitchFamily="2" charset="2"/>
              </a:rPr>
              <a:t>del </a:t>
            </a:r>
            <a:r>
              <a:rPr lang="en-US" sz="1900" b="1" dirty="0" err="1">
                <a:solidFill>
                  <a:schemeClr val="tx1"/>
                </a:solidFill>
                <a:cs typeface="Arial" panose="020B0604020202020204" pitchFamily="34" charset="0"/>
                <a:sym typeface="Wingdings" panose="05000000000000000000" pitchFamily="2" charset="2"/>
              </a:rPr>
              <a:t>tamaño</a:t>
            </a:r>
            <a:r>
              <a:rPr lang="en-US" sz="1900" b="1" dirty="0">
                <a:solidFill>
                  <a:schemeClr val="tx1"/>
                </a:solidFill>
                <a:cs typeface="Arial" panose="020B0604020202020204" pitchFamily="34" charset="0"/>
                <a:sym typeface="Wingdings" panose="05000000000000000000" pitchFamily="2" charset="2"/>
              </a:rPr>
              <a:t> de </a:t>
            </a:r>
            <a:r>
              <a:rPr lang="en-US" sz="1900" b="1" dirty="0" err="1">
                <a:solidFill>
                  <a:schemeClr val="tx1"/>
                </a:solidFill>
                <a:cs typeface="Arial" panose="020B0604020202020204" pitchFamily="34" charset="0"/>
                <a:sym typeface="Wingdings" panose="05000000000000000000" pitchFamily="2" charset="2"/>
              </a:rPr>
              <a:t>cada</a:t>
            </a:r>
            <a:r>
              <a:rPr lang="en-US" sz="1900" b="1" dirty="0">
                <a:solidFill>
                  <a:schemeClr val="tx1"/>
                </a:solidFill>
                <a:cs typeface="Arial" panose="020B0604020202020204" pitchFamily="34" charset="0"/>
                <a:sym typeface="Wingdings" panose="05000000000000000000" pitchFamily="2" charset="2"/>
              </a:rPr>
              <a:t> sub población clave </a:t>
            </a:r>
            <a:r>
              <a:rPr lang="en-US" sz="1900" dirty="0">
                <a:solidFill>
                  <a:schemeClr val="tx1"/>
                </a:solidFill>
                <a:cs typeface="Arial" panose="020B0604020202020204" pitchFamily="34" charset="0"/>
                <a:sym typeface="Wingdings" panose="05000000000000000000" pitchFamily="2" charset="2"/>
              </a:rPr>
              <a:t>y </a:t>
            </a:r>
            <a:r>
              <a:rPr lang="en-US" sz="1900" dirty="0" err="1">
                <a:solidFill>
                  <a:schemeClr val="tx1"/>
                </a:solidFill>
                <a:cs typeface="Arial" panose="020B0604020202020204" pitchFamily="34" charset="0"/>
                <a:sym typeface="Wingdings" panose="05000000000000000000" pitchFamily="2" charset="2"/>
              </a:rPr>
              <a:t>su</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prevalencia</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especialmente</a:t>
            </a:r>
            <a:r>
              <a:rPr lang="en-US" sz="1900" dirty="0">
                <a:solidFill>
                  <a:schemeClr val="tx1"/>
                </a:solidFill>
                <a:cs typeface="Arial" panose="020B0604020202020204" pitchFamily="34" charset="0"/>
                <a:sym typeface="Wingdings" panose="05000000000000000000" pitchFamily="2" charset="2"/>
              </a:rPr>
              <a:t> de las </a:t>
            </a:r>
            <a:r>
              <a:rPr lang="en-US" sz="1900" dirty="0" err="1">
                <a:solidFill>
                  <a:schemeClr val="tx1"/>
                </a:solidFill>
                <a:cs typeface="Arial" panose="020B0604020202020204" pitchFamily="34" charset="0"/>
                <a:sym typeface="Wingdings" panose="05000000000000000000" pitchFamily="2" charset="2"/>
              </a:rPr>
              <a:t>Trabajadores</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Sexuales</a:t>
            </a:r>
            <a:r>
              <a:rPr lang="en-US" sz="1900" dirty="0">
                <a:solidFill>
                  <a:schemeClr val="tx1"/>
                </a:solidFill>
                <a:cs typeface="Arial" panose="020B0604020202020204" pitchFamily="34" charset="0"/>
                <a:sym typeface="Wingdings" panose="05000000000000000000" pitchFamily="2" charset="2"/>
              </a:rPr>
              <a:t> </a:t>
            </a:r>
          </a:p>
          <a:p>
            <a:pPr lvl="1"/>
            <a:r>
              <a:rPr lang="en-US" sz="1900" dirty="0" err="1">
                <a:solidFill>
                  <a:schemeClr val="tx1"/>
                </a:solidFill>
                <a:cs typeface="Arial" panose="020B0604020202020204" pitchFamily="34" charset="0"/>
                <a:sym typeface="Wingdings" panose="05000000000000000000" pitchFamily="2" charset="2"/>
              </a:rPr>
              <a:t>Rotación</a:t>
            </a:r>
            <a:r>
              <a:rPr lang="en-US" sz="1900" dirty="0">
                <a:solidFill>
                  <a:schemeClr val="tx1"/>
                </a:solidFill>
                <a:cs typeface="Arial" panose="020B0604020202020204" pitchFamily="34" charset="0"/>
                <a:sym typeface="Wingdings" panose="05000000000000000000" pitchFamily="2" charset="2"/>
              </a:rPr>
              <a:t> para las </a:t>
            </a:r>
            <a:r>
              <a:rPr lang="en-US" sz="1900" b="1" dirty="0" err="1">
                <a:solidFill>
                  <a:schemeClr val="tx1"/>
                </a:solidFill>
                <a:cs typeface="Arial" panose="020B0604020202020204" pitchFamily="34" charset="0"/>
                <a:sym typeface="Wingdings" panose="05000000000000000000" pitchFamily="2" charset="2"/>
              </a:rPr>
              <a:t>Trabajadoras</a:t>
            </a:r>
            <a:r>
              <a:rPr lang="en-US" sz="1900" b="1" dirty="0">
                <a:solidFill>
                  <a:schemeClr val="tx1"/>
                </a:solidFill>
                <a:cs typeface="Arial" panose="020B0604020202020204" pitchFamily="34" charset="0"/>
                <a:sym typeface="Wingdings" panose="05000000000000000000" pitchFamily="2" charset="2"/>
              </a:rPr>
              <a:t> </a:t>
            </a:r>
            <a:r>
              <a:rPr lang="en-US" sz="1900" b="1" dirty="0" err="1">
                <a:solidFill>
                  <a:schemeClr val="tx1"/>
                </a:solidFill>
                <a:cs typeface="Arial" panose="020B0604020202020204" pitchFamily="34" charset="0"/>
                <a:sym typeface="Wingdings" panose="05000000000000000000" pitchFamily="2" charset="2"/>
              </a:rPr>
              <a:t>Sexuales</a:t>
            </a:r>
            <a:r>
              <a:rPr lang="en-US" sz="1900" dirty="0">
                <a:solidFill>
                  <a:schemeClr val="tx1"/>
                </a:solidFill>
                <a:cs typeface="Arial" panose="020B0604020202020204" pitchFamily="34" charset="0"/>
                <a:sym typeface="Wingdings" panose="05000000000000000000" pitchFamily="2" charset="2"/>
              </a:rPr>
              <a:t>. </a:t>
            </a:r>
          </a:p>
          <a:p>
            <a:r>
              <a:rPr lang="en-US" sz="1900" dirty="0">
                <a:solidFill>
                  <a:schemeClr val="tx1"/>
                </a:solidFill>
                <a:cs typeface="Arial"/>
                <a:sym typeface="Wingdings" panose="05000000000000000000" pitchFamily="2" charset="2"/>
              </a:rPr>
              <a:t>Si se </a:t>
            </a:r>
            <a:r>
              <a:rPr lang="en-US" sz="1900" dirty="0" err="1">
                <a:solidFill>
                  <a:schemeClr val="tx1"/>
                </a:solidFill>
                <a:cs typeface="Arial"/>
                <a:sym typeface="Wingdings" panose="05000000000000000000" pitchFamily="2" charset="2"/>
              </a:rPr>
              <a:t>utiliza</a:t>
            </a:r>
            <a:r>
              <a:rPr lang="en-US" sz="1900" dirty="0">
                <a:solidFill>
                  <a:schemeClr val="tx1"/>
                </a:solidFill>
                <a:cs typeface="Arial"/>
                <a:sym typeface="Wingdings" panose="05000000000000000000" pitchFamily="2" charset="2"/>
              </a:rPr>
              <a:t> </a:t>
            </a:r>
            <a:r>
              <a:rPr lang="en-US" sz="1900" b="1" i="1" u="sng" dirty="0">
                <a:solidFill>
                  <a:schemeClr val="tx1"/>
                </a:solidFill>
                <a:cs typeface="Arial"/>
                <a:sym typeface="Wingdings" panose="05000000000000000000" pitchFamily="2" charset="2"/>
              </a:rPr>
              <a:t>CSAVR</a:t>
            </a:r>
            <a:r>
              <a:rPr lang="en-US" sz="1900" dirty="0">
                <a:solidFill>
                  <a:schemeClr val="tx1"/>
                </a:solidFill>
                <a:cs typeface="Arial"/>
                <a:sym typeface="Wingdings" panose="05000000000000000000" pitchFamily="2" charset="2"/>
              </a:rPr>
              <a:t>: </a:t>
            </a:r>
            <a:br>
              <a:rPr lang="en-US" sz="1900" dirty="0">
                <a:solidFill>
                  <a:schemeClr val="tx1"/>
                </a:solidFill>
                <a:cs typeface="Arial"/>
                <a:sym typeface="Wingdings" panose="05000000000000000000" pitchFamily="2" charset="2"/>
              </a:rPr>
            </a:br>
            <a:r>
              <a:rPr lang="en-US" sz="1900" dirty="0">
                <a:solidFill>
                  <a:schemeClr val="tx1"/>
                </a:solidFill>
                <a:cs typeface="Arial"/>
                <a:sym typeface="Wingdings" panose="05000000000000000000" pitchFamily="2" charset="2"/>
              </a:rPr>
              <a:t>¿Se </a:t>
            </a:r>
            <a:r>
              <a:rPr lang="en-US" sz="1900" b="1" dirty="0" err="1">
                <a:solidFill>
                  <a:schemeClr val="tx1"/>
                </a:solidFill>
                <a:cs typeface="Arial"/>
                <a:sym typeface="Wingdings" panose="05000000000000000000" pitchFamily="2" charset="2"/>
              </a:rPr>
              <a:t>subnotificaron</a:t>
            </a:r>
            <a:r>
              <a:rPr lang="en-US" sz="1900" b="1" dirty="0">
                <a:solidFill>
                  <a:schemeClr val="tx1"/>
                </a:solidFill>
                <a:cs typeface="Arial"/>
                <a:sym typeface="Wingdings" panose="05000000000000000000" pitchFamily="2" charset="2"/>
              </a:rPr>
              <a:t> </a:t>
            </a:r>
            <a:r>
              <a:rPr lang="en-US" sz="1900" dirty="0">
                <a:solidFill>
                  <a:schemeClr val="tx1"/>
                </a:solidFill>
                <a:cs typeface="Arial"/>
                <a:sym typeface="Wingdings" panose="05000000000000000000" pitchFamily="2" charset="2"/>
              </a:rPr>
              <a:t>las </a:t>
            </a:r>
            <a:r>
              <a:rPr lang="en-US" sz="1900" dirty="0" err="1">
                <a:solidFill>
                  <a:schemeClr val="tx1"/>
                </a:solidFill>
                <a:cs typeface="Arial"/>
                <a:sym typeface="Wingdings" panose="05000000000000000000" pitchFamily="2" charset="2"/>
              </a:rPr>
              <a:t>muertes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por</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sida</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debido</a:t>
            </a:r>
            <a:r>
              <a:rPr lang="en-US" sz="1900" dirty="0">
                <a:solidFill>
                  <a:schemeClr val="tx1"/>
                </a:solidFill>
                <a:cs typeface="Arial"/>
                <a:sym typeface="Wingdings" panose="05000000000000000000" pitchFamily="2" charset="2"/>
              </a:rPr>
              <a:t> a </a:t>
            </a:r>
            <a:r>
              <a:rPr lang="en-US" sz="1900" dirty="0" err="1">
                <a:solidFill>
                  <a:schemeClr val="tx1"/>
                </a:solidFill>
                <a:cs typeface="Arial"/>
                <a:sym typeface="Wingdings" panose="05000000000000000000" pitchFamily="2" charset="2"/>
              </a:rPr>
              <a:t>una</a:t>
            </a:r>
            <a:r>
              <a:rPr lang="en-US" sz="1900" dirty="0">
                <a:solidFill>
                  <a:schemeClr val="tx1"/>
                </a:solidFill>
                <a:cs typeface="Arial"/>
                <a:sym typeface="Wingdings" panose="05000000000000000000" pitchFamily="2" charset="2"/>
              </a:rPr>
              <a:t> mala </a:t>
            </a:r>
            <a:r>
              <a:rPr lang="en-US" sz="1900" dirty="0" err="1">
                <a:solidFill>
                  <a:schemeClr val="tx1"/>
                </a:solidFill>
                <a:cs typeface="Arial"/>
                <a:sym typeface="Wingdings" panose="05000000000000000000" pitchFamily="2" charset="2"/>
              </a:rPr>
              <a:t>clasificación</a:t>
            </a:r>
            <a:r>
              <a:rPr lang="en-US" sz="1900" dirty="0">
                <a:solidFill>
                  <a:schemeClr val="tx1"/>
                </a:solidFill>
                <a:cs typeface="Arial"/>
                <a:sym typeface="Wingdings" panose="05000000000000000000" pitchFamily="2" charset="2"/>
              </a:rPr>
              <a:t> de </a:t>
            </a:r>
            <a:r>
              <a:rPr lang="en-US" sz="1900" dirty="0" err="1">
                <a:solidFill>
                  <a:schemeClr val="tx1"/>
                </a:solidFill>
                <a:cs typeface="Arial"/>
                <a:sym typeface="Wingdings" panose="05000000000000000000" pitchFamily="2" charset="2"/>
              </a:rPr>
              <a:t>causas</a:t>
            </a:r>
            <a:r>
              <a:rPr lang="en-US" sz="1900" dirty="0">
                <a:solidFill>
                  <a:schemeClr val="tx1"/>
                </a:solidFill>
                <a:cs typeface="Arial"/>
                <a:sym typeface="Wingdings" panose="05000000000000000000" pitchFamily="2" charset="2"/>
              </a:rPr>
              <a:t>, </a:t>
            </a:r>
            <a:br>
              <a:rPr lang="en-US" sz="1900" dirty="0">
                <a:solidFill>
                  <a:schemeClr val="tx1"/>
                </a:solidFill>
                <a:cs typeface="Arial"/>
                <a:sym typeface="Wingdings" panose="05000000000000000000" pitchFamily="2" charset="2"/>
              </a:rPr>
            </a:br>
            <a:r>
              <a:rPr lang="en-US" sz="1900" dirty="0">
                <a:solidFill>
                  <a:schemeClr val="tx1"/>
                </a:solidFill>
                <a:cs typeface="Arial"/>
                <a:sym typeface="Wingdings" panose="05000000000000000000" pitchFamily="2" charset="2"/>
              </a:rPr>
              <a:t>o se </a:t>
            </a:r>
            <a:r>
              <a:rPr lang="en-US" sz="1900" b="1" dirty="0" err="1">
                <a:solidFill>
                  <a:schemeClr val="tx1"/>
                </a:solidFill>
                <a:cs typeface="Arial"/>
                <a:sym typeface="Wingdings" panose="05000000000000000000" pitchFamily="2" charset="2"/>
              </a:rPr>
              <a:t>sobrenotificaron</a:t>
            </a:r>
            <a:r>
              <a:rPr lang="en-US" sz="1900" b="1" dirty="0">
                <a:solidFill>
                  <a:schemeClr val="tx1"/>
                </a:solidFill>
                <a:cs typeface="Arial"/>
                <a:sym typeface="Wingdings" panose="05000000000000000000" pitchFamily="2" charset="2"/>
              </a:rPr>
              <a:t> </a:t>
            </a:r>
            <a:r>
              <a:rPr lang="en-US" sz="1900" b="1" dirty="0" err="1">
                <a:solidFill>
                  <a:schemeClr val="tx1"/>
                </a:solidFill>
                <a:cs typeface="Arial"/>
                <a:sym typeface="Wingdings" panose="05000000000000000000" pitchFamily="2" charset="2"/>
              </a:rPr>
              <a:t>casos</a:t>
            </a:r>
            <a:r>
              <a:rPr lang="en-US" sz="1900" b="1"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debido</a:t>
            </a:r>
            <a:r>
              <a:rPr lang="en-US" sz="1900" dirty="0">
                <a:solidFill>
                  <a:schemeClr val="tx1"/>
                </a:solidFill>
                <a:cs typeface="Arial"/>
                <a:sym typeface="Wingdings" panose="05000000000000000000" pitchFamily="2" charset="2"/>
              </a:rPr>
              <a:t> a</a:t>
            </a:r>
            <a:r>
              <a:rPr lang="en-US" sz="1900" b="1"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diagnóstico</a:t>
            </a:r>
            <a:r>
              <a:rPr lang="en-US" sz="1900" dirty="0">
                <a:solidFill>
                  <a:schemeClr val="tx1"/>
                </a:solidFill>
                <a:cs typeface="Arial"/>
                <a:sym typeface="Wingdings" panose="05000000000000000000" pitchFamily="2" charset="2"/>
              </a:rPr>
              <a:t> </a:t>
            </a:r>
            <a:r>
              <a:rPr lang="en-US" sz="1900" b="1" dirty="0" err="1">
                <a:solidFill>
                  <a:schemeClr val="tx1"/>
                </a:solidFill>
                <a:cs typeface="Arial"/>
                <a:sym typeface="Wingdings" panose="05000000000000000000" pitchFamily="2" charset="2"/>
              </a:rPr>
              <a:t>duplicado</a:t>
            </a:r>
            <a:r>
              <a:rPr lang="en-US" sz="1900" dirty="0">
                <a:solidFill>
                  <a:schemeClr val="tx1"/>
                </a:solidFill>
                <a:cs typeface="Arial"/>
                <a:sym typeface="Wingdings" panose="05000000000000000000" pitchFamily="2" charset="2"/>
              </a:rPr>
              <a:t>?</a:t>
            </a:r>
            <a:endParaRPr lang="en-US" sz="1900" dirty="0">
              <a:solidFill>
                <a:schemeClr val="tx1"/>
              </a:solidFill>
              <a:cs typeface="Arial"/>
            </a:endParaRPr>
          </a:p>
          <a:p>
            <a:r>
              <a:rPr lang="en-US" sz="1900" b="1" dirty="0" err="1">
                <a:solidFill>
                  <a:schemeClr val="tx1"/>
                </a:solidFill>
                <a:cs typeface="Arial"/>
                <a:sym typeface="Wingdings" panose="05000000000000000000" pitchFamily="2" charset="2"/>
              </a:rPr>
              <a:t>Razones</a:t>
            </a:r>
            <a:r>
              <a:rPr lang="en-US" sz="1900" b="1" dirty="0">
                <a:solidFill>
                  <a:schemeClr val="tx1"/>
                </a:solidFill>
                <a:cs typeface="Arial"/>
                <a:sym typeface="Wingdings" panose="05000000000000000000" pitchFamily="2" charset="2"/>
              </a:rPr>
              <a:t> de </a:t>
            </a:r>
            <a:r>
              <a:rPr lang="en-US" sz="1900" b="1" dirty="0" err="1">
                <a:solidFill>
                  <a:schemeClr val="tx1"/>
                </a:solidFill>
                <a:cs typeface="Arial"/>
                <a:sym typeface="Wingdings" panose="05000000000000000000" pitchFamily="2" charset="2"/>
              </a:rPr>
              <a:t>tasas</a:t>
            </a:r>
            <a:r>
              <a:rPr lang="en-US" sz="1900" b="1" dirty="0">
                <a:solidFill>
                  <a:schemeClr val="tx1"/>
                </a:solidFill>
                <a:cs typeface="Arial"/>
                <a:sym typeface="Wingdings" panose="05000000000000000000" pitchFamily="2" charset="2"/>
              </a:rPr>
              <a:t> de </a:t>
            </a:r>
            <a:r>
              <a:rPr lang="en-US" sz="1900" b="1" dirty="0" err="1">
                <a:solidFill>
                  <a:schemeClr val="tx1"/>
                </a:solidFill>
                <a:cs typeface="Arial"/>
                <a:sym typeface="Wingdings" panose="05000000000000000000" pitchFamily="2" charset="2"/>
              </a:rPr>
              <a:t>incidencia</a:t>
            </a:r>
            <a:r>
              <a:rPr lang="en-US" sz="1900" b="1"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por</a:t>
            </a:r>
            <a:r>
              <a:rPr lang="en-US" sz="1900" dirty="0">
                <a:solidFill>
                  <a:schemeClr val="tx1"/>
                </a:solidFill>
                <a:cs typeface="Arial"/>
                <a:sym typeface="Wingdings" panose="05000000000000000000" pitchFamily="2" charset="2"/>
              </a:rPr>
              <a:t> </a:t>
            </a:r>
            <a:r>
              <a:rPr lang="en-US" sz="1900" b="1" dirty="0" err="1">
                <a:solidFill>
                  <a:schemeClr val="tx1"/>
                </a:solidFill>
                <a:cs typeface="Arial"/>
                <a:sym typeface="Wingdings" panose="05000000000000000000" pitchFamily="2" charset="2"/>
              </a:rPr>
              <a:t>sexo</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Considere</a:t>
            </a:r>
            <a:r>
              <a:rPr lang="en-US" sz="1900" dirty="0">
                <a:solidFill>
                  <a:schemeClr val="tx1"/>
                </a:solidFill>
                <a:cs typeface="Arial"/>
                <a:sym typeface="Wingdings" panose="05000000000000000000" pitchFamily="2" charset="2"/>
              </a:rPr>
              <a:t> un </a:t>
            </a:r>
            <a:r>
              <a:rPr lang="en-US" sz="1900" i="1" dirty="0" err="1">
                <a:solidFill>
                  <a:schemeClr val="tx1"/>
                </a:solidFill>
                <a:cs typeface="Arial"/>
                <a:sym typeface="Wingdings" panose="05000000000000000000" pitchFamily="2" charset="2"/>
              </a:rPr>
              <a:t>patrón</a:t>
            </a:r>
            <a:r>
              <a:rPr lang="en-US" sz="1900" i="1" dirty="0">
                <a:solidFill>
                  <a:schemeClr val="tx1"/>
                </a:solidFill>
                <a:cs typeface="Arial"/>
                <a:sym typeface="Wingdings" panose="05000000000000000000" pitchFamily="2" charset="2"/>
              </a:rPr>
              <a:t> </a:t>
            </a:r>
            <a:r>
              <a:rPr lang="en-US" sz="1900" i="1" dirty="0" err="1">
                <a:solidFill>
                  <a:schemeClr val="tx1"/>
                </a:solidFill>
                <a:cs typeface="Arial"/>
                <a:sym typeface="Wingdings" panose="05000000000000000000" pitchFamily="2" charset="2"/>
              </a:rPr>
              <a:t>por</a:t>
            </a:r>
            <a:r>
              <a:rPr lang="en-US" sz="1900" i="1" dirty="0">
                <a:solidFill>
                  <a:schemeClr val="tx1"/>
                </a:solidFill>
                <a:cs typeface="Arial"/>
                <a:sym typeface="Wingdings" panose="05000000000000000000" pitchFamily="2" charset="2"/>
              </a:rPr>
              <a:t> </a:t>
            </a:r>
            <a:r>
              <a:rPr lang="en-US" sz="1900" i="1" dirty="0" err="1">
                <a:solidFill>
                  <a:schemeClr val="tx1"/>
                </a:solidFill>
                <a:cs typeface="Arial"/>
                <a:sym typeface="Wingdings" panose="05000000000000000000" pitchFamily="2" charset="2"/>
              </a:rPr>
              <a:t>defecto</a:t>
            </a:r>
            <a:r>
              <a:rPr lang="en-US" sz="1900" i="1" dirty="0">
                <a:solidFill>
                  <a:schemeClr val="tx1"/>
                </a:solidFill>
                <a:cs typeface="Arial"/>
                <a:sym typeface="Wingdings" panose="05000000000000000000" pitchFamily="2" charset="2"/>
              </a:rPr>
              <a:t> </a:t>
            </a:r>
            <a:r>
              <a:rPr lang="en-US" sz="1900" dirty="0">
                <a:solidFill>
                  <a:schemeClr val="tx1"/>
                </a:solidFill>
                <a:cs typeface="Arial"/>
                <a:sym typeface="Wingdings" panose="05000000000000000000" pitchFamily="2" charset="2"/>
              </a:rPr>
              <a:t>para </a:t>
            </a:r>
            <a:r>
              <a:rPr lang="en-US" sz="1900" dirty="0" err="1">
                <a:solidFill>
                  <a:schemeClr val="tx1"/>
                </a:solidFill>
                <a:cs typeface="Arial"/>
                <a:sym typeface="Wingdings" panose="05000000000000000000" pitchFamily="2" charset="2"/>
              </a:rPr>
              <a:t>epidemias</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concentradas</a:t>
            </a:r>
            <a:r>
              <a:rPr lang="en-US" sz="1900" dirty="0">
                <a:solidFill>
                  <a:schemeClr val="tx1"/>
                </a:solidFill>
                <a:cs typeface="Arial"/>
                <a:sym typeface="Wingdings" panose="05000000000000000000" pitchFamily="2" charset="2"/>
              </a:rPr>
              <a:t>, en </a:t>
            </a:r>
            <a:r>
              <a:rPr lang="en-US" sz="1900" dirty="0" err="1">
                <a:solidFill>
                  <a:schemeClr val="tx1"/>
                </a:solidFill>
                <a:cs typeface="Arial"/>
                <a:sym typeface="Wingdings" panose="05000000000000000000" pitchFamily="2" charset="2"/>
              </a:rPr>
              <a:t>lugar</a:t>
            </a:r>
            <a:r>
              <a:rPr lang="en-US" sz="1900" dirty="0">
                <a:solidFill>
                  <a:schemeClr val="tx1"/>
                </a:solidFill>
                <a:cs typeface="Arial"/>
                <a:sym typeface="Wingdings" panose="05000000000000000000" pitchFamily="2" charset="2"/>
              </a:rPr>
              <a:t> de EPP o CSAVR.</a:t>
            </a:r>
            <a:endParaRPr lang="en-US" sz="1900" dirty="0">
              <a:solidFill>
                <a:schemeClr val="tx1"/>
              </a:solidFill>
              <a:cs typeface="Arial"/>
            </a:endParaRPr>
          </a:p>
        </p:txBody>
      </p:sp>
    </p:spTree>
    <p:extLst>
      <p:ext uri="{BB962C8B-B14F-4D97-AF65-F5344CB8AC3E}">
        <p14:creationId xmlns:p14="http://schemas.microsoft.com/office/powerpoint/2010/main" val="3467473038"/>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D9D927-3AF7-F807-F6FA-C84F6C6A6361}"/>
              </a:ext>
            </a:extLst>
          </p:cNvPr>
          <p:cNvSpPr>
            <a:spLocks noGrp="1"/>
          </p:cNvSpPr>
          <p:nvPr>
            <p:ph idx="1"/>
          </p:nvPr>
        </p:nvSpPr>
        <p:spPr>
          <a:xfrm>
            <a:off x="3440430" y="525780"/>
            <a:ext cx="8751570" cy="6332220"/>
          </a:xfrm>
          <a:solidFill>
            <a:schemeClr val="bg1"/>
          </a:solidFill>
        </p:spPr>
        <p:txBody>
          <a:bodyPr>
            <a:normAutofit/>
          </a:bodyPr>
          <a:lstStyle/>
          <a:p>
            <a:pPr marL="0" indent="0">
              <a:spcAft>
                <a:spcPts val="1200"/>
              </a:spcAft>
              <a:buNone/>
            </a:pPr>
            <a:r>
              <a:rPr lang="en-US" sz="1600" dirty="0">
                <a:solidFill>
                  <a:schemeClr val="tx1"/>
                </a:solidFill>
                <a:latin typeface="Arial" panose="020B0604020202020204" pitchFamily="34" charset="0"/>
                <a:cs typeface="Arial" panose="020B0604020202020204" pitchFamily="34" charset="0"/>
              </a:rPr>
              <a:t>Los </a:t>
            </a:r>
            <a:r>
              <a:rPr lang="en-US" sz="1600" dirty="0" err="1">
                <a:solidFill>
                  <a:schemeClr val="tx1"/>
                </a:solidFill>
                <a:latin typeface="Arial" panose="020B0604020202020204" pitchFamily="34" charset="0"/>
                <a:cs typeface="Arial" panose="020B0604020202020204" pitchFamily="34" charset="0"/>
              </a:rPr>
              <a:t>problemas</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tienden</a:t>
            </a:r>
            <a:r>
              <a:rPr lang="en-US" sz="1600" dirty="0">
                <a:solidFill>
                  <a:schemeClr val="tx1"/>
                </a:solidFill>
                <a:latin typeface="Arial" panose="020B0604020202020204" pitchFamily="34" charset="0"/>
                <a:cs typeface="Arial" panose="020B0604020202020204" pitchFamily="34" charset="0"/>
              </a:rPr>
              <a:t> a ser </a:t>
            </a:r>
            <a:r>
              <a:rPr lang="en-US" sz="1600" dirty="0" err="1">
                <a:solidFill>
                  <a:schemeClr val="tx1"/>
                </a:solidFill>
                <a:latin typeface="Arial" panose="020B0604020202020204" pitchFamily="34" charset="0"/>
                <a:cs typeface="Arial" panose="020B0604020202020204" pitchFamily="34" charset="0"/>
              </a:rPr>
              <a:t>específicos</a:t>
            </a:r>
            <a:r>
              <a:rPr lang="en-US" sz="1600" dirty="0">
                <a:solidFill>
                  <a:schemeClr val="tx1"/>
                </a:solidFill>
                <a:latin typeface="Arial" panose="020B0604020202020204" pitchFamily="34" charset="0"/>
                <a:cs typeface="Arial" panose="020B0604020202020204" pitchFamily="34" charset="0"/>
              </a:rPr>
              <a:t> del </a:t>
            </a:r>
            <a:r>
              <a:rPr lang="en-US" sz="1600" dirty="0" err="1">
                <a:solidFill>
                  <a:schemeClr val="tx1"/>
                </a:solidFill>
                <a:latin typeface="Arial" panose="020B0604020202020204" pitchFamily="34" charset="0"/>
                <a:cs typeface="Arial" panose="020B0604020202020204" pitchFamily="34" charset="0"/>
              </a:rPr>
              <a:t>contexto</a:t>
            </a:r>
            <a:r>
              <a:rPr lang="en-US" sz="1600" dirty="0">
                <a:solidFill>
                  <a:schemeClr val="tx1"/>
                </a:solidFill>
                <a:latin typeface="Arial" panose="020B0604020202020204" pitchFamily="34" charset="0"/>
                <a:cs typeface="Arial" panose="020B0604020202020204" pitchFamily="34" charset="0"/>
              </a:rPr>
              <a:t> / </a:t>
            </a:r>
            <a:r>
              <a:rPr lang="en-US" sz="1600" dirty="0" err="1">
                <a:solidFill>
                  <a:schemeClr val="tx1"/>
                </a:solidFill>
                <a:latin typeface="Arial" panose="020B0604020202020204" pitchFamily="34" charset="0"/>
                <a:cs typeface="Arial" panose="020B0604020202020204" pitchFamily="34" charset="0"/>
              </a:rPr>
              <a:t>sistema</a:t>
            </a:r>
            <a:r>
              <a:rPr lang="en-US" sz="1600" dirty="0">
                <a:solidFill>
                  <a:schemeClr val="tx1"/>
                </a:solidFill>
                <a:latin typeface="Arial" panose="020B0604020202020204" pitchFamily="34" charset="0"/>
                <a:cs typeface="Arial" panose="020B0604020202020204" pitchFamily="34" charset="0"/>
              </a:rPr>
              <a:t> de </a:t>
            </a:r>
            <a:r>
              <a:rPr lang="en-US" sz="1600" dirty="0" err="1">
                <a:solidFill>
                  <a:schemeClr val="tx1"/>
                </a:solidFill>
                <a:latin typeface="Arial" panose="020B0604020202020204" pitchFamily="34" charset="0"/>
                <a:cs typeface="Arial" panose="020B0604020202020204" pitchFamily="34" charset="0"/>
              </a:rPr>
              <a:t>datos</a:t>
            </a:r>
            <a:r>
              <a:rPr lang="en-US" sz="1600" dirty="0">
                <a:solidFill>
                  <a:schemeClr val="tx1"/>
                </a:solidFill>
                <a:latin typeface="Arial" panose="020B0604020202020204" pitchFamily="34" charset="0"/>
                <a:cs typeface="Arial" panose="020B0604020202020204" pitchFamily="34" charset="0"/>
              </a:rPr>
              <a:t>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sym typeface="Wingdings" pitchFamily="2" charset="2"/>
              </a:rPr>
              <a:t> no hay </a:t>
            </a:r>
            <a:r>
              <a:rPr lang="en-US" sz="1600" dirty="0" err="1">
                <a:solidFill>
                  <a:schemeClr val="tx1"/>
                </a:solidFill>
                <a:latin typeface="Arial" panose="020B0604020202020204" pitchFamily="34" charset="0"/>
                <a:cs typeface="Arial" panose="020B0604020202020204" pitchFamily="34" charset="0"/>
                <a:sym typeface="Wingdings" pitchFamily="2" charset="2"/>
              </a:rPr>
              <a:t>soluciones</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generales</a:t>
            </a:r>
            <a:endParaRPr lang="en-US" sz="1100" dirty="0">
              <a:solidFill>
                <a:schemeClr val="tx1"/>
              </a:solidFill>
              <a:latin typeface="Arial" panose="020B0604020202020204" pitchFamily="34" charset="0"/>
              <a:cs typeface="Arial" panose="020B0604020202020204" pitchFamily="34" charset="0"/>
              <a:sym typeface="Wingdings" pitchFamily="2" charset="2"/>
            </a:endParaRPr>
          </a:p>
          <a:p>
            <a:pPr marL="514350" indent="-514350">
              <a:spcAft>
                <a:spcPts val="1200"/>
              </a:spcAft>
              <a:buFont typeface="+mj-lt"/>
              <a:buAutoNum type="arabicPeriod"/>
            </a:pPr>
            <a:r>
              <a:rPr lang="en-US" sz="1600" b="1" dirty="0" err="1">
                <a:solidFill>
                  <a:schemeClr val="tx1"/>
                </a:solidFill>
                <a:latin typeface="Arial" panose="020B0604020202020204" pitchFamily="34" charset="0"/>
                <a:cs typeface="Arial" panose="020B0604020202020204" pitchFamily="34" charset="0"/>
                <a:sym typeface="Wingdings" pitchFamily="2" charset="2"/>
              </a:rPr>
              <a:t>Compruebe</a:t>
            </a:r>
            <a:r>
              <a:rPr lang="en-US" sz="1600" b="1"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si</a:t>
            </a:r>
            <a:r>
              <a:rPr lang="en-US" sz="1600" dirty="0">
                <a:solidFill>
                  <a:schemeClr val="tx1"/>
                </a:solidFill>
                <a:latin typeface="Arial" panose="020B0604020202020204" pitchFamily="34" charset="0"/>
                <a:cs typeface="Arial" panose="020B0604020202020204" pitchFamily="34" charset="0"/>
                <a:sym typeface="Wingdings" pitchFamily="2" charset="2"/>
              </a:rPr>
              <a:t> se </a:t>
            </a:r>
            <a:r>
              <a:rPr lang="en-US" sz="1600" dirty="0" err="1">
                <a:solidFill>
                  <a:schemeClr val="tx1"/>
                </a:solidFill>
                <a:latin typeface="Arial" panose="020B0604020202020204" pitchFamily="34" charset="0"/>
                <a:cs typeface="Arial" panose="020B0604020202020204" pitchFamily="34" charset="0"/>
                <a:sym typeface="Wingdings" pitchFamily="2" charset="2"/>
              </a:rPr>
              <a:t>extraen</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b="1" dirty="0" err="1">
                <a:solidFill>
                  <a:schemeClr val="tx1"/>
                </a:solidFill>
                <a:latin typeface="Arial" panose="020B0604020202020204" pitchFamily="34" charset="0"/>
                <a:cs typeface="Arial" panose="020B0604020202020204" pitchFamily="34" charset="0"/>
                <a:sym typeface="Wingdings" pitchFamily="2" charset="2"/>
              </a:rPr>
              <a:t>los</a:t>
            </a:r>
            <a:r>
              <a:rPr lang="en-US" sz="1600" b="1" dirty="0">
                <a:solidFill>
                  <a:schemeClr val="tx1"/>
                </a:solidFill>
                <a:latin typeface="Arial" panose="020B0604020202020204" pitchFamily="34" charset="0"/>
                <a:cs typeface="Arial" panose="020B0604020202020204" pitchFamily="34" charset="0"/>
                <a:sym typeface="Wingdings" pitchFamily="2" charset="2"/>
              </a:rPr>
              <a:t> </a:t>
            </a:r>
            <a:r>
              <a:rPr lang="en-US" sz="1600" b="1" dirty="0" err="1">
                <a:solidFill>
                  <a:schemeClr val="tx1"/>
                </a:solidFill>
                <a:latin typeface="Arial" panose="020B0604020202020204" pitchFamily="34" charset="0"/>
                <a:cs typeface="Arial" panose="020B0604020202020204" pitchFamily="34" charset="0"/>
                <a:sym typeface="Wingdings" pitchFamily="2" charset="2"/>
              </a:rPr>
              <a:t>indicadores</a:t>
            </a:r>
            <a:r>
              <a:rPr lang="en-US" sz="1600" b="1" dirty="0">
                <a:solidFill>
                  <a:schemeClr val="tx1"/>
                </a:solidFill>
                <a:latin typeface="Arial" panose="020B0604020202020204" pitchFamily="34" charset="0"/>
                <a:cs typeface="Arial" panose="020B0604020202020204" pitchFamily="34" charset="0"/>
                <a:sym typeface="Wingdings" pitchFamily="2" charset="2"/>
              </a:rPr>
              <a:t> </a:t>
            </a:r>
            <a:r>
              <a:rPr lang="en-US" sz="1600" b="1" dirty="0" err="1">
                <a:solidFill>
                  <a:schemeClr val="tx1"/>
                </a:solidFill>
                <a:latin typeface="Arial" panose="020B0604020202020204" pitchFamily="34" charset="0"/>
                <a:cs typeface="Arial" panose="020B0604020202020204" pitchFamily="34" charset="0"/>
                <a:sym typeface="Wingdings" pitchFamily="2" charset="2"/>
              </a:rPr>
              <a:t>correctos</a:t>
            </a:r>
            <a:r>
              <a:rPr lang="en-US" sz="1600" b="1" dirty="0">
                <a:solidFill>
                  <a:schemeClr val="tx1"/>
                </a:solidFill>
                <a:latin typeface="Arial" panose="020B0604020202020204" pitchFamily="34" charset="0"/>
                <a:cs typeface="Arial" panose="020B0604020202020204" pitchFamily="34" charset="0"/>
                <a:sym typeface="Wingdings" pitchFamily="2" charset="2"/>
              </a:rPr>
              <a:t> </a:t>
            </a:r>
            <a:r>
              <a:rPr lang="en-US" sz="1600" dirty="0">
                <a:solidFill>
                  <a:schemeClr val="tx1"/>
                </a:solidFill>
                <a:latin typeface="Arial" panose="020B0604020202020204" pitchFamily="34" charset="0"/>
                <a:cs typeface="Arial" panose="020B0604020202020204" pitchFamily="34" charset="0"/>
                <a:sym typeface="Wingdings" pitchFamily="2" charset="2"/>
              </a:rPr>
              <a:t>y </a:t>
            </a:r>
            <a:r>
              <a:rPr lang="en-US" sz="1600" dirty="0" err="1">
                <a:solidFill>
                  <a:schemeClr val="tx1"/>
                </a:solidFill>
                <a:latin typeface="Arial" panose="020B0604020202020204" pitchFamily="34" charset="0"/>
                <a:cs typeface="Arial" panose="020B0604020202020204" pitchFamily="34" charset="0"/>
                <a:sym typeface="Wingdings" pitchFamily="2" charset="2"/>
              </a:rPr>
              <a:t>si</a:t>
            </a:r>
            <a:r>
              <a:rPr lang="en-US" sz="1600" dirty="0">
                <a:solidFill>
                  <a:schemeClr val="tx1"/>
                </a:solidFill>
                <a:latin typeface="Arial" panose="020B0604020202020204" pitchFamily="34" charset="0"/>
                <a:cs typeface="Arial" panose="020B0604020202020204" pitchFamily="34" charset="0"/>
                <a:sym typeface="Wingdings" pitchFamily="2" charset="2"/>
              </a:rPr>
              <a:t> las </a:t>
            </a:r>
            <a:r>
              <a:rPr lang="en-US" sz="1600" dirty="0" err="1">
                <a:solidFill>
                  <a:schemeClr val="tx1"/>
                </a:solidFill>
                <a:latin typeface="Arial" panose="020B0604020202020204" pitchFamily="34" charset="0"/>
                <a:cs typeface="Arial" panose="020B0604020202020204" pitchFamily="34" charset="0"/>
                <a:sym typeface="Wingdings" pitchFamily="2" charset="2"/>
              </a:rPr>
              <a:t>definiciones</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coinciden</a:t>
            </a:r>
            <a:endParaRPr lang="en-US" sz="1600" dirty="0">
              <a:solidFill>
                <a:schemeClr val="tx1"/>
              </a:solidFill>
              <a:latin typeface="Arial" panose="020B0604020202020204" pitchFamily="34" charset="0"/>
              <a:cs typeface="Arial" panose="020B0604020202020204" pitchFamily="34" charset="0"/>
              <a:sym typeface="Wingdings" pitchFamily="2" charset="2"/>
            </a:endParaRPr>
          </a:p>
          <a:p>
            <a:pPr marL="914400" lvl="1" indent="-514350">
              <a:spcAft>
                <a:spcPts val="1200"/>
              </a:spcAft>
            </a:pPr>
            <a:r>
              <a:rPr lang="en-US" sz="1600" dirty="0">
                <a:solidFill>
                  <a:schemeClr val="tx1"/>
                </a:solidFill>
                <a:latin typeface="Arial" panose="020B0604020202020204" pitchFamily="34" charset="0"/>
                <a:cs typeface="Arial" panose="020B0604020202020204" pitchFamily="34" charset="0"/>
              </a:rPr>
              <a:t>Si no </a:t>
            </a:r>
            <a:r>
              <a:rPr lang="en-US" sz="1600" dirty="0" err="1">
                <a:solidFill>
                  <a:schemeClr val="tx1"/>
                </a:solidFill>
                <a:latin typeface="Arial" panose="020B0604020202020204" pitchFamily="34" charset="0"/>
                <a:cs typeface="Arial" panose="020B0604020202020204" pitchFamily="34" charset="0"/>
              </a:rPr>
              <a:t>existen</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indicadores</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correctos</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consulte</a:t>
            </a:r>
            <a:r>
              <a:rPr lang="en-US" sz="1600" dirty="0">
                <a:solidFill>
                  <a:schemeClr val="tx1"/>
                </a:solidFill>
                <a:latin typeface="Arial" panose="020B0604020202020204" pitchFamily="34" charset="0"/>
                <a:cs typeface="Arial" panose="020B0604020202020204" pitchFamily="34" charset="0"/>
                <a:sym typeface="Wingdings" pitchFamily="2" charset="2"/>
              </a:rPr>
              <a:t> al </a:t>
            </a:r>
            <a:r>
              <a:rPr lang="en-US" sz="1600" dirty="0" err="1">
                <a:solidFill>
                  <a:schemeClr val="tx1"/>
                </a:solidFill>
                <a:latin typeface="Arial" panose="020B0604020202020204" pitchFamily="34" charset="0"/>
                <a:cs typeface="Arial" panose="020B0604020202020204" pitchFamily="34" charset="0"/>
                <a:sym typeface="Wingdings" pitchFamily="2" charset="2"/>
              </a:rPr>
              <a:t>responsable</a:t>
            </a:r>
            <a:r>
              <a:rPr lang="en-US" sz="1600" dirty="0">
                <a:solidFill>
                  <a:schemeClr val="tx1"/>
                </a:solidFill>
                <a:latin typeface="Arial" panose="020B0604020202020204" pitchFamily="34" charset="0"/>
                <a:cs typeface="Arial" panose="020B0604020202020204" pitchFamily="34" charset="0"/>
                <a:sym typeface="Wingdings" pitchFamily="2" charset="2"/>
              </a:rPr>
              <a:t> de ONUSIDA para </a:t>
            </a:r>
            <a:r>
              <a:rPr lang="en-US" sz="1600" dirty="0" err="1">
                <a:solidFill>
                  <a:schemeClr val="tx1"/>
                </a:solidFill>
                <a:latin typeface="Arial" panose="020B0604020202020204" pitchFamily="34" charset="0"/>
                <a:cs typeface="Arial" panose="020B0604020202020204" pitchFamily="34" charset="0"/>
                <a:sym typeface="Wingdings" pitchFamily="2" charset="2"/>
              </a:rPr>
              <a:t>discutir</a:t>
            </a:r>
            <a:r>
              <a:rPr lang="en-US" sz="1600" dirty="0">
                <a:solidFill>
                  <a:schemeClr val="tx1"/>
                </a:solidFill>
                <a:latin typeface="Arial" panose="020B0604020202020204" pitchFamily="34" charset="0"/>
                <a:cs typeface="Arial" panose="020B0604020202020204" pitchFamily="34" charset="0"/>
                <a:sym typeface="Wingdings" pitchFamily="2" charset="2"/>
              </a:rPr>
              <a:t> las </a:t>
            </a:r>
            <a:r>
              <a:rPr lang="en-US" sz="1600" dirty="0" err="1">
                <a:solidFill>
                  <a:schemeClr val="tx1"/>
                </a:solidFill>
                <a:latin typeface="Arial" panose="020B0604020202020204" pitchFamily="34" charset="0"/>
                <a:cs typeface="Arial" panose="020B0604020202020204" pitchFamily="34" charset="0"/>
                <a:sym typeface="Wingdings" pitchFamily="2" charset="2"/>
              </a:rPr>
              <a:t>opciones</a:t>
            </a:r>
            <a:endParaRPr lang="en-US" sz="1600" dirty="0">
              <a:solidFill>
                <a:schemeClr val="tx1"/>
              </a:solidFill>
              <a:latin typeface="Arial" panose="020B0604020202020204" pitchFamily="34" charset="0"/>
              <a:cs typeface="Arial" panose="020B0604020202020204" pitchFamily="34" charset="0"/>
              <a:sym typeface="Wingdings" pitchFamily="2" charset="2"/>
            </a:endParaRPr>
          </a:p>
          <a:p>
            <a:pPr marL="514350" indent="-514350">
              <a:spcAft>
                <a:spcPts val="1200"/>
              </a:spcAft>
              <a:buFont typeface="+mj-lt"/>
              <a:buAutoNum type="arabicPeriod"/>
            </a:pPr>
            <a:r>
              <a:rPr lang="en-US" sz="1600" b="1" dirty="0">
                <a:solidFill>
                  <a:schemeClr val="tx1"/>
                </a:solidFill>
                <a:latin typeface="Arial" panose="020B0604020202020204" pitchFamily="34" charset="0"/>
                <a:cs typeface="Arial" panose="020B0604020202020204" pitchFamily="34" charset="0"/>
                <a:sym typeface="Wingdings" pitchFamily="2" charset="2"/>
              </a:rPr>
              <a:t>Triangular </a:t>
            </a:r>
            <a:r>
              <a:rPr lang="en-US" sz="1600" b="1" dirty="0" err="1">
                <a:solidFill>
                  <a:schemeClr val="tx1"/>
                </a:solidFill>
                <a:latin typeface="Arial" panose="020B0604020202020204" pitchFamily="34" charset="0"/>
                <a:cs typeface="Arial" panose="020B0604020202020204" pitchFamily="34" charset="0"/>
                <a:sym typeface="Wingdings" pitchFamily="2" charset="2"/>
              </a:rPr>
              <a:t>los</a:t>
            </a:r>
            <a:r>
              <a:rPr lang="en-US" sz="1600" b="1" dirty="0">
                <a:solidFill>
                  <a:schemeClr val="tx1"/>
                </a:solidFill>
                <a:latin typeface="Arial" panose="020B0604020202020204" pitchFamily="34" charset="0"/>
                <a:cs typeface="Arial" panose="020B0604020202020204" pitchFamily="34" charset="0"/>
                <a:sym typeface="Wingdings" pitchFamily="2" charset="2"/>
              </a:rPr>
              <a:t> </a:t>
            </a:r>
            <a:r>
              <a:rPr lang="en-US" sz="1600" b="1" dirty="0" err="1">
                <a:solidFill>
                  <a:schemeClr val="tx1"/>
                </a:solidFill>
                <a:latin typeface="Arial" panose="020B0604020202020204" pitchFamily="34" charset="0"/>
                <a:cs typeface="Arial" panose="020B0604020202020204" pitchFamily="34" charset="0"/>
                <a:sym typeface="Wingdings" pitchFamily="2" charset="2"/>
              </a:rPr>
              <a:t>indicadores</a:t>
            </a:r>
            <a:r>
              <a:rPr lang="en-US" sz="1600" b="1" dirty="0">
                <a:solidFill>
                  <a:schemeClr val="tx1"/>
                </a:solidFill>
                <a:latin typeface="Arial" panose="020B0604020202020204" pitchFamily="34" charset="0"/>
                <a:cs typeface="Arial" panose="020B0604020202020204" pitchFamily="34" charset="0"/>
                <a:sym typeface="Wingdings" pitchFamily="2" charset="2"/>
              </a:rPr>
              <a:t> </a:t>
            </a:r>
            <a:r>
              <a:rPr lang="en-US" sz="1600" dirty="0">
                <a:solidFill>
                  <a:schemeClr val="tx1"/>
                </a:solidFill>
                <a:latin typeface="Arial" panose="020B0604020202020204" pitchFamily="34" charset="0"/>
                <a:cs typeface="Arial" panose="020B0604020202020204" pitchFamily="34" charset="0"/>
                <a:sym typeface="Wingdings" pitchFamily="2" charset="2"/>
              </a:rPr>
              <a:t>entre </a:t>
            </a:r>
            <a:r>
              <a:rPr lang="en-US" sz="1600" dirty="0" err="1">
                <a:solidFill>
                  <a:schemeClr val="tx1"/>
                </a:solidFill>
                <a:latin typeface="Arial" panose="020B0604020202020204" pitchFamily="34" charset="0"/>
                <a:cs typeface="Arial" panose="020B0604020202020204" pitchFamily="34" charset="0"/>
                <a:sym typeface="Wingdings" pitchFamily="2" charset="2"/>
              </a:rPr>
              <a:t>sí</a:t>
            </a:r>
            <a:r>
              <a:rPr lang="en-US" sz="1600" dirty="0">
                <a:solidFill>
                  <a:schemeClr val="tx1"/>
                </a:solidFill>
                <a:latin typeface="Arial" panose="020B0604020202020204" pitchFamily="34" charset="0"/>
                <a:cs typeface="Arial" panose="020B0604020202020204" pitchFamily="34" charset="0"/>
                <a:sym typeface="Wingdings" pitchFamily="2" charset="2"/>
              </a:rPr>
              <a:t> y con </a:t>
            </a:r>
            <a:r>
              <a:rPr lang="en-US" sz="1600" dirty="0" err="1">
                <a:solidFill>
                  <a:schemeClr val="tx1"/>
                </a:solidFill>
                <a:latin typeface="Arial" panose="020B0604020202020204" pitchFamily="34" charset="0"/>
                <a:cs typeface="Arial" panose="020B0604020202020204" pitchFamily="34" charset="0"/>
                <a:sym typeface="Wingdings" pitchFamily="2" charset="2"/>
              </a:rPr>
              <a:t>estimaciones</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externas</a:t>
            </a:r>
            <a:r>
              <a:rPr lang="en-US" sz="1600" dirty="0">
                <a:solidFill>
                  <a:schemeClr val="tx1"/>
                </a:solidFill>
                <a:latin typeface="Arial" panose="020B0604020202020204" pitchFamily="34" charset="0"/>
                <a:cs typeface="Arial" panose="020B0604020202020204" pitchFamily="34" charset="0"/>
                <a:sym typeface="Wingdings" pitchFamily="2" charset="2"/>
              </a:rPr>
              <a:t> </a:t>
            </a:r>
          </a:p>
          <a:p>
            <a:pPr lvl="1">
              <a:spcAft>
                <a:spcPts val="1200"/>
              </a:spcAft>
            </a:pPr>
            <a:r>
              <a:rPr lang="en-US" sz="1600" dirty="0">
                <a:solidFill>
                  <a:schemeClr val="tx1"/>
                </a:solidFill>
                <a:latin typeface="Arial" panose="020B0604020202020204" pitchFamily="34" charset="0"/>
                <a:cs typeface="Arial" panose="020B0604020202020204" pitchFamily="34" charset="0"/>
                <a:sym typeface="Wingdings" pitchFamily="2" charset="2"/>
              </a:rPr>
              <a:t>Por </a:t>
            </a:r>
            <a:r>
              <a:rPr lang="en-US" sz="1600" dirty="0" err="1">
                <a:solidFill>
                  <a:schemeClr val="tx1"/>
                </a:solidFill>
                <a:latin typeface="Arial" panose="020B0604020202020204" pitchFamily="34" charset="0"/>
                <a:cs typeface="Arial" panose="020B0604020202020204" pitchFamily="34" charset="0"/>
                <a:sym typeface="Wingdings" pitchFamily="2" charset="2"/>
              </a:rPr>
              <a:t>ejemplo</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partos</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asistencia</a:t>
            </a:r>
            <a:r>
              <a:rPr lang="en-US" sz="1600" dirty="0">
                <a:solidFill>
                  <a:schemeClr val="tx1"/>
                </a:solidFill>
                <a:latin typeface="Arial" panose="020B0604020202020204" pitchFamily="34" charset="0"/>
                <a:cs typeface="Arial" panose="020B0604020202020204" pitchFamily="34" charset="0"/>
                <a:sym typeface="Wingdings" pitchFamily="2" charset="2"/>
              </a:rPr>
              <a:t> a </a:t>
            </a:r>
            <a:r>
              <a:rPr lang="en-US" sz="1600" dirty="0" err="1">
                <a:solidFill>
                  <a:schemeClr val="tx1"/>
                </a:solidFill>
                <a:latin typeface="Arial" panose="020B0604020202020204" pitchFamily="34" charset="0"/>
                <a:cs typeface="Arial" panose="020B0604020202020204" pitchFamily="34" charset="0"/>
                <a:sym typeface="Wingdings" pitchFamily="2" charset="2"/>
              </a:rPr>
              <a:t>centros</a:t>
            </a:r>
            <a:r>
              <a:rPr lang="en-US" sz="1600" dirty="0">
                <a:solidFill>
                  <a:schemeClr val="tx1"/>
                </a:solidFill>
                <a:latin typeface="Arial" panose="020B0604020202020204" pitchFamily="34" charset="0"/>
                <a:cs typeface="Arial" panose="020B0604020202020204" pitchFamily="34" charset="0"/>
                <a:sym typeface="Wingdings" pitchFamily="2" charset="2"/>
              </a:rPr>
              <a:t> de </a:t>
            </a:r>
            <a:r>
              <a:rPr lang="en-US" sz="1600" dirty="0" err="1">
                <a:solidFill>
                  <a:schemeClr val="tx1"/>
                </a:solidFill>
                <a:latin typeface="Arial" panose="020B0604020202020204" pitchFamily="34" charset="0"/>
                <a:cs typeface="Arial" panose="020B0604020202020204" pitchFamily="34" charset="0"/>
                <a:sym typeface="Wingdings" pitchFamily="2" charset="2"/>
              </a:rPr>
              <a:t>atención</a:t>
            </a:r>
            <a:r>
              <a:rPr lang="en-US" sz="1600" dirty="0">
                <a:solidFill>
                  <a:schemeClr val="tx1"/>
                </a:solidFill>
                <a:latin typeface="Arial" panose="020B0604020202020204" pitchFamily="34" charset="0"/>
                <a:cs typeface="Arial" panose="020B0604020202020204" pitchFamily="34" charset="0"/>
                <a:sym typeface="Wingdings" pitchFamily="2" charset="2"/>
              </a:rPr>
              <a:t> prenatal, </a:t>
            </a:r>
            <a:r>
              <a:rPr lang="en-US" sz="1600" dirty="0" err="1">
                <a:solidFill>
                  <a:schemeClr val="tx1"/>
                </a:solidFill>
                <a:latin typeface="Arial" panose="020B0604020202020204" pitchFamily="34" charset="0"/>
                <a:cs typeface="Arial" panose="020B0604020202020204" pitchFamily="34" charset="0"/>
                <a:sym typeface="Wingdings" pitchFamily="2" charset="2"/>
              </a:rPr>
              <a:t>nacidos</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vivos</a:t>
            </a:r>
            <a:endParaRPr lang="en-US" sz="1600" dirty="0">
              <a:solidFill>
                <a:schemeClr val="tx1"/>
              </a:solidFill>
              <a:latin typeface="Arial" panose="020B0604020202020204" pitchFamily="34" charset="0"/>
              <a:cs typeface="Arial" panose="020B0604020202020204" pitchFamily="34" charset="0"/>
              <a:sym typeface="Wingdings" pitchFamily="2" charset="2"/>
            </a:endParaRPr>
          </a:p>
          <a:p>
            <a:pPr marL="514350" indent="-514350">
              <a:spcAft>
                <a:spcPts val="1200"/>
              </a:spcAft>
              <a:buFont typeface="+mj-lt"/>
              <a:buAutoNum type="arabicPeriod"/>
            </a:pPr>
            <a:r>
              <a:rPr lang="en-US" sz="1600" dirty="0" err="1">
                <a:solidFill>
                  <a:schemeClr val="tx1"/>
                </a:solidFill>
                <a:latin typeface="Arial" panose="020B0604020202020204" pitchFamily="34" charset="0"/>
                <a:cs typeface="Arial" panose="020B0604020202020204" pitchFamily="34" charset="0"/>
                <a:sym typeface="Wingdings" pitchFamily="2" charset="2"/>
              </a:rPr>
              <a:t>Considere</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si</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b="1" dirty="0">
                <a:solidFill>
                  <a:schemeClr val="tx1"/>
                </a:solidFill>
                <a:latin typeface="Arial" panose="020B0604020202020204" pitchFamily="34" charset="0"/>
                <a:cs typeface="Arial" panose="020B0604020202020204" pitchFamily="34" charset="0"/>
                <a:sym typeface="Wingdings" pitchFamily="2" charset="2"/>
              </a:rPr>
              <a:t>(1) </a:t>
            </a:r>
            <a:r>
              <a:rPr lang="en-US" sz="1600" b="1" dirty="0" err="1">
                <a:solidFill>
                  <a:schemeClr val="tx1"/>
                </a:solidFill>
                <a:latin typeface="Arial" panose="020B0604020202020204" pitchFamily="34" charset="0"/>
                <a:cs typeface="Arial" panose="020B0604020202020204" pitchFamily="34" charset="0"/>
                <a:sym typeface="Wingdings" pitchFamily="2" charset="2"/>
              </a:rPr>
              <a:t>conservar</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b="1" dirty="0">
                <a:solidFill>
                  <a:schemeClr val="tx1"/>
                </a:solidFill>
                <a:latin typeface="Arial" panose="020B0604020202020204" pitchFamily="34" charset="0"/>
                <a:cs typeface="Arial" panose="020B0604020202020204" pitchFamily="34" charset="0"/>
                <a:sym typeface="Wingdings" pitchFamily="2" charset="2"/>
              </a:rPr>
              <a:t>(2) </a:t>
            </a:r>
            <a:r>
              <a:rPr lang="en-US" sz="1600" b="1" dirty="0" err="1">
                <a:solidFill>
                  <a:schemeClr val="tx1"/>
                </a:solidFill>
                <a:latin typeface="Arial" panose="020B0604020202020204" pitchFamily="34" charset="0"/>
                <a:cs typeface="Arial" panose="020B0604020202020204" pitchFamily="34" charset="0"/>
                <a:sym typeface="Wingdings" pitchFamily="2" charset="2"/>
              </a:rPr>
              <a:t>omitir</a:t>
            </a:r>
            <a:r>
              <a:rPr lang="en-US" sz="1600" b="1" dirty="0">
                <a:solidFill>
                  <a:schemeClr val="tx1"/>
                </a:solidFill>
                <a:latin typeface="Arial" panose="020B0604020202020204" pitchFamily="34" charset="0"/>
                <a:cs typeface="Arial" panose="020B0604020202020204" pitchFamily="34" charset="0"/>
                <a:sym typeface="Wingdings" pitchFamily="2" charset="2"/>
              </a:rPr>
              <a:t> </a:t>
            </a:r>
            <a:r>
              <a:rPr lang="en-US" sz="1600" dirty="0">
                <a:solidFill>
                  <a:schemeClr val="tx1"/>
                </a:solidFill>
                <a:latin typeface="Arial" panose="020B0604020202020204" pitchFamily="34" charset="0"/>
                <a:cs typeface="Arial" panose="020B0604020202020204" pitchFamily="34" charset="0"/>
                <a:sym typeface="Wingdings" pitchFamily="2" charset="2"/>
              </a:rPr>
              <a:t>o </a:t>
            </a:r>
            <a:r>
              <a:rPr lang="en-US" sz="1600" b="1" dirty="0">
                <a:solidFill>
                  <a:schemeClr val="tx1"/>
                </a:solidFill>
                <a:latin typeface="Arial" panose="020B0604020202020204" pitchFamily="34" charset="0"/>
                <a:cs typeface="Arial" panose="020B0604020202020204" pitchFamily="34" charset="0"/>
                <a:sym typeface="Wingdings" pitchFamily="2" charset="2"/>
              </a:rPr>
              <a:t>(3) ajustar </a:t>
            </a:r>
            <a:r>
              <a:rPr lang="en-US" sz="1600" dirty="0" err="1">
                <a:solidFill>
                  <a:schemeClr val="tx1"/>
                </a:solidFill>
                <a:latin typeface="Arial" panose="020B0604020202020204" pitchFamily="34" charset="0"/>
                <a:cs typeface="Arial" panose="020B0604020202020204" pitchFamily="34" charset="0"/>
                <a:sym typeface="Wingdings" pitchFamily="2" charset="2"/>
              </a:rPr>
              <a:t>los</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datos</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incoherentes</a:t>
            </a:r>
            <a:endParaRPr lang="en-US" sz="1600" dirty="0">
              <a:solidFill>
                <a:schemeClr val="tx1"/>
              </a:solidFill>
              <a:latin typeface="Arial" panose="020B0604020202020204" pitchFamily="34" charset="0"/>
              <a:cs typeface="Arial" panose="020B0604020202020204" pitchFamily="34" charset="0"/>
              <a:sym typeface="Wingdings" pitchFamily="2" charset="2"/>
            </a:endParaRPr>
          </a:p>
          <a:p>
            <a:pPr marL="914400" lvl="1" indent="-514350">
              <a:spcAft>
                <a:spcPts val="1200"/>
              </a:spcAft>
            </a:pPr>
            <a:r>
              <a:rPr lang="en-US" sz="1600" dirty="0">
                <a:solidFill>
                  <a:schemeClr val="tx1"/>
                </a:solidFill>
                <a:latin typeface="Arial" panose="020B0604020202020204" pitchFamily="34" charset="0"/>
                <a:cs typeface="Arial" panose="020B0604020202020204" pitchFamily="34" charset="0"/>
                <a:sym typeface="Wingdings" pitchFamily="2" charset="2"/>
              </a:rPr>
              <a:t>La </a:t>
            </a:r>
            <a:r>
              <a:rPr lang="en-US" sz="1600" dirty="0" err="1">
                <a:solidFill>
                  <a:schemeClr val="tx1"/>
                </a:solidFill>
                <a:latin typeface="Arial" panose="020B0604020202020204" pitchFamily="34" charset="0"/>
                <a:cs typeface="Arial" panose="020B0604020202020204" pitchFamily="34" charset="0"/>
                <a:sym typeface="Wingdings" pitchFamily="2" charset="2"/>
              </a:rPr>
              <a:t>mejor</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estrategia</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puede</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diferir</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según</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los</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resultados</a:t>
            </a:r>
            <a:r>
              <a:rPr lang="en-US" sz="1600" dirty="0">
                <a:solidFill>
                  <a:schemeClr val="tx1"/>
                </a:solidFill>
                <a:latin typeface="Arial" panose="020B0604020202020204" pitchFamily="34" charset="0"/>
                <a:cs typeface="Arial" panose="020B0604020202020204" pitchFamily="34" charset="0"/>
                <a:sym typeface="Wingdings" pitchFamily="2" charset="2"/>
              </a:rPr>
              <a:t> </a:t>
            </a:r>
          </a:p>
          <a:p>
            <a:pPr marL="1371600" lvl="2" indent="-514350">
              <a:spcAft>
                <a:spcPts val="1200"/>
              </a:spcAft>
            </a:pPr>
            <a:r>
              <a:rPr lang="en-US" dirty="0" err="1">
                <a:solidFill>
                  <a:schemeClr val="tx1"/>
                </a:solidFill>
                <a:latin typeface="Arial" panose="020B0604020202020204" pitchFamily="34" charset="0"/>
                <a:cs typeface="Arial" panose="020B0604020202020204" pitchFamily="34" charset="0"/>
                <a:sym typeface="Wingdings" pitchFamily="2" charset="2"/>
              </a:rPr>
              <a:t>Tendencias</a:t>
            </a:r>
            <a:r>
              <a:rPr lang="en-US" dirty="0">
                <a:solidFill>
                  <a:schemeClr val="tx1"/>
                </a:solidFill>
                <a:latin typeface="Arial" panose="020B0604020202020204" pitchFamily="34" charset="0"/>
                <a:cs typeface="Arial" panose="020B0604020202020204" pitchFamily="34" charset="0"/>
                <a:sym typeface="Wingdings" pitchFamily="2" charset="2"/>
              </a:rPr>
              <a:t> de EPP para </a:t>
            </a:r>
            <a:r>
              <a:rPr lang="en-US" dirty="0" err="1">
                <a:solidFill>
                  <a:schemeClr val="tx1"/>
                </a:solidFill>
                <a:latin typeface="Arial" panose="020B0604020202020204" pitchFamily="34" charset="0"/>
                <a:cs typeface="Arial" panose="020B0604020202020204" pitchFamily="34" charset="0"/>
                <a:sym typeface="Wingdings" pitchFamily="2" charset="2"/>
              </a:rPr>
              <a:t>mujeres</a:t>
            </a:r>
            <a:r>
              <a:rPr lang="en-US" dirty="0">
                <a:solidFill>
                  <a:schemeClr val="tx1"/>
                </a:solidFill>
                <a:latin typeface="Arial" panose="020B0604020202020204" pitchFamily="34" charset="0"/>
                <a:cs typeface="Arial" panose="020B0604020202020204" pitchFamily="34" charset="0"/>
                <a:sym typeface="Wingdings" pitchFamily="2" charset="2"/>
              </a:rPr>
              <a:t> y hombres "</a:t>
            </a:r>
            <a:r>
              <a:rPr lang="en-US" dirty="0" err="1">
                <a:solidFill>
                  <a:schemeClr val="tx1"/>
                </a:solidFill>
                <a:latin typeface="Arial" panose="020B0604020202020204" pitchFamily="34" charset="0"/>
                <a:cs typeface="Arial" panose="020B0604020202020204" pitchFamily="34" charset="0"/>
                <a:sym typeface="Wingdings" pitchFamily="2" charset="2"/>
              </a:rPr>
              <a:t>restantes</a:t>
            </a:r>
            <a:r>
              <a:rPr lang="en-US" dirty="0">
                <a:solidFill>
                  <a:schemeClr val="tx1"/>
                </a:solidFill>
                <a:latin typeface="Arial" panose="020B0604020202020204" pitchFamily="34" charset="0"/>
                <a:cs typeface="Arial" panose="020B0604020202020204" pitchFamily="34" charset="0"/>
                <a:sym typeface="Wingdings" pitchFamily="2" charset="2"/>
              </a:rPr>
              <a:t>" (de bajo </a:t>
            </a:r>
            <a:r>
              <a:rPr lang="en-US" dirty="0" err="1">
                <a:solidFill>
                  <a:schemeClr val="tx1"/>
                </a:solidFill>
                <a:latin typeface="Arial" panose="020B0604020202020204" pitchFamily="34" charset="0"/>
                <a:cs typeface="Arial" panose="020B0604020202020204" pitchFamily="34" charset="0"/>
                <a:sym typeface="Wingdings" pitchFamily="2" charset="2"/>
              </a:rPr>
              <a:t>riesgo</a:t>
            </a:r>
            <a:r>
              <a:rPr lang="en-US" dirty="0">
                <a:solidFill>
                  <a:schemeClr val="tx1"/>
                </a:solidFill>
                <a:latin typeface="Arial" panose="020B0604020202020204" pitchFamily="34" charset="0"/>
                <a:cs typeface="Arial" panose="020B0604020202020204" pitchFamily="34" charset="0"/>
                <a:sym typeface="Wingdings" pitchFamily="2" charset="2"/>
              </a:rPr>
              <a:t>)</a:t>
            </a:r>
          </a:p>
          <a:p>
            <a:pPr marL="1371600" lvl="2" indent="-514350">
              <a:spcAft>
                <a:spcPts val="1200"/>
              </a:spcAft>
            </a:pPr>
            <a:r>
              <a:rPr lang="en-US" dirty="0" err="1">
                <a:solidFill>
                  <a:schemeClr val="tx1"/>
                </a:solidFill>
                <a:latin typeface="Arial" panose="020B0604020202020204" pitchFamily="34" charset="0"/>
                <a:cs typeface="Arial" panose="020B0604020202020204" pitchFamily="34" charset="0"/>
                <a:sym typeface="Wingdings" pitchFamily="2" charset="2"/>
              </a:rPr>
              <a:t>Asumir</a:t>
            </a:r>
            <a:r>
              <a:rPr lang="en-US" dirty="0">
                <a:solidFill>
                  <a:schemeClr val="tx1"/>
                </a:solidFill>
                <a:latin typeface="Arial" panose="020B0604020202020204" pitchFamily="34" charset="0"/>
                <a:cs typeface="Arial" panose="020B0604020202020204" pitchFamily="34" charset="0"/>
                <a:sym typeface="Wingdings" pitchFamily="2" charset="2"/>
              </a:rPr>
              <a:t> la </a:t>
            </a:r>
            <a:r>
              <a:rPr lang="en-US" dirty="0" err="1">
                <a:solidFill>
                  <a:schemeClr val="tx1"/>
                </a:solidFill>
                <a:latin typeface="Arial" panose="020B0604020202020204" pitchFamily="34" charset="0"/>
                <a:cs typeface="Arial" panose="020B0604020202020204" pitchFamily="34" charset="0"/>
                <a:sym typeface="Wingdings" pitchFamily="2" charset="2"/>
              </a:rPr>
              <a:t>fertilidad</a:t>
            </a:r>
            <a:r>
              <a:rPr lang="en-US" dirty="0">
                <a:solidFill>
                  <a:schemeClr val="tx1"/>
                </a:solidFill>
                <a:latin typeface="Arial" panose="020B0604020202020204" pitchFamily="34" charset="0"/>
                <a:cs typeface="Arial" panose="020B0604020202020204" pitchFamily="34" charset="0"/>
                <a:sym typeface="Wingdings" pitchFamily="2" charset="2"/>
              </a:rPr>
              <a:t> VIH+</a:t>
            </a:r>
          </a:p>
          <a:p>
            <a:pPr marL="1371600" lvl="2" indent="-514350">
              <a:spcAft>
                <a:spcPts val="1200"/>
              </a:spcAft>
            </a:pPr>
            <a:r>
              <a:rPr lang="en-US" dirty="0" err="1">
                <a:solidFill>
                  <a:schemeClr val="tx1"/>
                </a:solidFill>
                <a:latin typeface="Arial" panose="020B0604020202020204" pitchFamily="34" charset="0"/>
                <a:cs typeface="Arial" panose="020B0604020202020204" pitchFamily="34" charset="0"/>
                <a:sym typeface="Wingdings" pitchFamily="2" charset="2"/>
              </a:rPr>
              <a:t>Recuentos</a:t>
            </a:r>
            <a:r>
              <a:rPr lang="en-US" dirty="0">
                <a:solidFill>
                  <a:schemeClr val="tx1"/>
                </a:solidFill>
                <a:latin typeface="Arial" panose="020B0604020202020204" pitchFamily="34" charset="0"/>
                <a:cs typeface="Arial" panose="020B0604020202020204" pitchFamily="34" charset="0"/>
                <a:sym typeface="Wingdings" pitchFamily="2" charset="2"/>
              </a:rPr>
              <a:t> de PTMI</a:t>
            </a:r>
            <a:br>
              <a:rPr lang="en-US" dirty="0">
                <a:solidFill>
                  <a:schemeClr val="tx1"/>
                </a:solidFill>
                <a:latin typeface="Arial" panose="020B0604020202020204" pitchFamily="34" charset="0"/>
                <a:cs typeface="Arial" panose="020B0604020202020204" pitchFamily="34" charset="0"/>
                <a:sym typeface="Wingdings" pitchFamily="2" charset="2"/>
              </a:rPr>
            </a:br>
            <a:endParaRPr lang="en-US" dirty="0">
              <a:solidFill>
                <a:schemeClr val="tx1"/>
              </a:solidFill>
              <a:latin typeface="Arial" panose="020B0604020202020204" pitchFamily="34" charset="0"/>
              <a:cs typeface="Arial" panose="020B0604020202020204" pitchFamily="34" charset="0"/>
              <a:sym typeface="Wingdings" pitchFamily="2" charset="2"/>
            </a:endParaRPr>
          </a:p>
          <a:p>
            <a:pPr marL="0" lvl="1" indent="0">
              <a:spcAft>
                <a:spcPts val="1200"/>
              </a:spcAft>
              <a:buNone/>
            </a:pPr>
            <a:r>
              <a:rPr lang="en-US" sz="1600" dirty="0" err="1">
                <a:solidFill>
                  <a:schemeClr val="tx1"/>
                </a:solidFill>
                <a:latin typeface="Arial" panose="020B0604020202020204" pitchFamily="34" charset="0"/>
                <a:cs typeface="Arial" panose="020B0604020202020204" pitchFamily="34" charset="0"/>
                <a:sym typeface="Wingdings" pitchFamily="2" charset="2"/>
              </a:rPr>
              <a:t>Considerar</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cómo</a:t>
            </a:r>
            <a:r>
              <a:rPr lang="en-US" sz="1600" dirty="0">
                <a:solidFill>
                  <a:schemeClr val="tx1"/>
                </a:solidFill>
                <a:latin typeface="Arial" panose="020B0604020202020204" pitchFamily="34" charset="0"/>
                <a:cs typeface="Arial" panose="020B0604020202020204" pitchFamily="34" charset="0"/>
                <a:sym typeface="Wingdings" pitchFamily="2" charset="2"/>
              </a:rPr>
              <a:t> las </a:t>
            </a:r>
            <a:r>
              <a:rPr lang="en-US" sz="1600" dirty="0" err="1">
                <a:solidFill>
                  <a:schemeClr val="tx1"/>
                </a:solidFill>
                <a:latin typeface="Arial" panose="020B0604020202020204" pitchFamily="34" charset="0"/>
                <a:cs typeface="Arial" panose="020B0604020202020204" pitchFamily="34" charset="0"/>
                <a:sym typeface="Wingdings" pitchFamily="2" charset="2"/>
              </a:rPr>
              <a:t>decisiones</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pueden</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sesgar</a:t>
            </a:r>
            <a:r>
              <a:rPr lang="en-US" sz="1600" dirty="0">
                <a:solidFill>
                  <a:schemeClr val="tx1"/>
                </a:solidFill>
                <a:latin typeface="Arial" panose="020B0604020202020204" pitchFamily="34" charset="0"/>
                <a:cs typeface="Arial" panose="020B0604020202020204" pitchFamily="34" charset="0"/>
                <a:sym typeface="Wingdings" pitchFamily="2" charset="2"/>
              </a:rPr>
              <a:t> las </a:t>
            </a:r>
            <a:r>
              <a:rPr lang="en-US" sz="1600" dirty="0" err="1">
                <a:solidFill>
                  <a:schemeClr val="tx1"/>
                </a:solidFill>
                <a:latin typeface="Arial" panose="020B0604020202020204" pitchFamily="34" charset="0"/>
                <a:cs typeface="Arial" panose="020B0604020202020204" pitchFamily="34" charset="0"/>
                <a:sym typeface="Wingdings" pitchFamily="2" charset="2"/>
              </a:rPr>
              <a:t>estimaciones</a:t>
            </a:r>
            <a:r>
              <a:rPr lang="en-US" sz="1600" dirty="0">
                <a:solidFill>
                  <a:schemeClr val="tx1"/>
                </a:solidFill>
                <a:latin typeface="Arial" panose="020B0604020202020204" pitchFamily="34" charset="0"/>
                <a:cs typeface="Arial" panose="020B0604020202020204" pitchFamily="34" charset="0"/>
                <a:sym typeface="Wingdings" pitchFamily="2" charset="2"/>
              </a:rPr>
              <a:t> de </a:t>
            </a:r>
            <a:r>
              <a:rPr lang="en-US" sz="1600" dirty="0" err="1">
                <a:solidFill>
                  <a:schemeClr val="tx1"/>
                </a:solidFill>
                <a:latin typeface="Arial" panose="020B0604020202020204" pitchFamily="34" charset="0"/>
                <a:cs typeface="Arial" panose="020B0604020202020204" pitchFamily="34" charset="0"/>
                <a:sym typeface="Wingdings" pitchFamily="2" charset="2"/>
              </a:rPr>
              <a:t>otros</a:t>
            </a:r>
            <a:r>
              <a:rPr lang="en-US" sz="1600" dirty="0">
                <a:solidFill>
                  <a:schemeClr val="tx1"/>
                </a:solidFill>
                <a:latin typeface="Arial" panose="020B0604020202020204" pitchFamily="34" charset="0"/>
                <a:cs typeface="Arial" panose="020B0604020202020204" pitchFamily="34" charset="0"/>
                <a:sym typeface="Wingdings" pitchFamily="2" charset="2"/>
              </a:rPr>
              <a:t> </a:t>
            </a:r>
            <a:r>
              <a:rPr lang="en-US" sz="1600" dirty="0" err="1">
                <a:solidFill>
                  <a:schemeClr val="tx1"/>
                </a:solidFill>
                <a:latin typeface="Arial" panose="020B0604020202020204" pitchFamily="34" charset="0"/>
                <a:cs typeface="Arial" panose="020B0604020202020204" pitchFamily="34" charset="0"/>
                <a:sym typeface="Wingdings" pitchFamily="2" charset="2"/>
              </a:rPr>
              <a:t>indicadores</a:t>
            </a:r>
            <a:r>
              <a:rPr lang="en-US" sz="1600" dirty="0">
                <a:solidFill>
                  <a:schemeClr val="tx1"/>
                </a:solidFill>
                <a:latin typeface="Arial" panose="020B0604020202020204" pitchFamily="34" charset="0"/>
                <a:cs typeface="Arial" panose="020B0604020202020204" pitchFamily="34" charset="0"/>
                <a:sym typeface="Wingdings" pitchFamily="2" charset="2"/>
              </a:rPr>
              <a:t> </a:t>
            </a:r>
            <a:br>
              <a:rPr lang="en-US" sz="1600" dirty="0">
                <a:solidFill>
                  <a:schemeClr val="tx1"/>
                </a:solidFill>
                <a:latin typeface="Arial" panose="020B0604020202020204" pitchFamily="34" charset="0"/>
                <a:cs typeface="Arial" panose="020B0604020202020204" pitchFamily="34" charset="0"/>
                <a:sym typeface="Wingdings" pitchFamily="2" charset="2"/>
              </a:rPr>
            </a:br>
            <a:r>
              <a:rPr lang="en-US" sz="1600" dirty="0">
                <a:solidFill>
                  <a:schemeClr val="tx1"/>
                </a:solidFill>
                <a:latin typeface="Arial" panose="020B0604020202020204" pitchFamily="34" charset="0"/>
                <a:cs typeface="Arial" panose="020B0604020202020204" pitchFamily="34" charset="0"/>
                <a:sym typeface="Wingdings" pitchFamily="2" charset="2"/>
              </a:rPr>
              <a:t>(PVVS </a:t>
            </a:r>
            <a:r>
              <a:rPr lang="en-US" sz="1600" dirty="0" err="1">
                <a:solidFill>
                  <a:schemeClr val="tx1"/>
                </a:solidFill>
                <a:latin typeface="Arial" panose="020B0604020202020204" pitchFamily="34" charset="0"/>
                <a:cs typeface="Arial" panose="020B0604020202020204" pitchFamily="34" charset="0"/>
                <a:sym typeface="Wingdings" pitchFamily="2" charset="2"/>
              </a:rPr>
              <a:t>adultas</a:t>
            </a:r>
            <a:r>
              <a:rPr lang="en-US" sz="1600" dirty="0">
                <a:solidFill>
                  <a:schemeClr val="tx1"/>
                </a:solidFill>
                <a:latin typeface="Arial" panose="020B0604020202020204" pitchFamily="34" charset="0"/>
                <a:cs typeface="Arial" panose="020B0604020202020204" pitchFamily="34" charset="0"/>
                <a:sym typeface="Wingdings" pitchFamily="2" charset="2"/>
              </a:rPr>
              <a:t> en general; </a:t>
            </a:r>
            <a:r>
              <a:rPr lang="en-US" sz="1600" dirty="0" err="1">
                <a:solidFill>
                  <a:schemeClr val="tx1"/>
                </a:solidFill>
                <a:latin typeface="Arial" panose="020B0604020202020204" pitchFamily="34" charset="0"/>
                <a:cs typeface="Arial" panose="020B0604020202020204" pitchFamily="34" charset="0"/>
                <a:sym typeface="Wingdings" pitchFamily="2" charset="2"/>
              </a:rPr>
              <a:t>cobertura</a:t>
            </a:r>
            <a:r>
              <a:rPr lang="en-US" sz="1600" dirty="0">
                <a:solidFill>
                  <a:schemeClr val="tx1"/>
                </a:solidFill>
                <a:latin typeface="Arial" panose="020B0604020202020204" pitchFamily="34" charset="0"/>
                <a:cs typeface="Arial" panose="020B0604020202020204" pitchFamily="34" charset="0"/>
                <a:sym typeface="Wingdings" pitchFamily="2" charset="2"/>
              </a:rPr>
              <a:t> de PTMI </a:t>
            </a:r>
            <a:r>
              <a:rPr lang="en-US" sz="1600" dirty="0" err="1">
                <a:solidFill>
                  <a:schemeClr val="tx1"/>
                </a:solidFill>
                <a:latin typeface="Arial" panose="020B0604020202020204" pitchFamily="34" charset="0"/>
                <a:cs typeface="Arial" panose="020B0604020202020204" pitchFamily="34" charset="0"/>
                <a:sym typeface="Wingdings" pitchFamily="2" charset="2"/>
              </a:rPr>
              <a:t>frente</a:t>
            </a:r>
            <a:r>
              <a:rPr lang="en-US" sz="1600" dirty="0">
                <a:solidFill>
                  <a:schemeClr val="tx1"/>
                </a:solidFill>
                <a:latin typeface="Arial" panose="020B0604020202020204" pitchFamily="34" charset="0"/>
                <a:cs typeface="Arial" panose="020B0604020202020204" pitchFamily="34" charset="0"/>
                <a:sym typeface="Wingdings" pitchFamily="2" charset="2"/>
              </a:rPr>
              <a:t> a TAR </a:t>
            </a:r>
            <a:r>
              <a:rPr lang="en-US" sz="1600" dirty="0" err="1">
                <a:solidFill>
                  <a:schemeClr val="tx1"/>
                </a:solidFill>
                <a:latin typeface="Arial" panose="020B0604020202020204" pitchFamily="34" charset="0"/>
                <a:cs typeface="Arial" panose="020B0604020202020204" pitchFamily="34" charset="0"/>
                <a:sym typeface="Wingdings" pitchFamily="2" charset="2"/>
              </a:rPr>
              <a:t>infantil</a:t>
            </a:r>
            <a:r>
              <a:rPr lang="en-US" sz="1600" dirty="0">
                <a:solidFill>
                  <a:schemeClr val="tx1"/>
                </a:solidFill>
                <a:latin typeface="Arial" panose="020B0604020202020204" pitchFamily="34" charset="0"/>
                <a:cs typeface="Arial" panose="020B0604020202020204" pitchFamily="34" charset="0"/>
                <a:sym typeface="Wingdings" pitchFamily="2" charset="2"/>
              </a:rPr>
              <a:t>)</a:t>
            </a:r>
            <a:endParaRPr lang="en-US" sz="1600"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8DAA9E2-8151-345E-661C-1EA7AA88016B}"/>
              </a:ext>
            </a:extLst>
          </p:cNvPr>
          <p:cNvSpPr>
            <a:spLocks noGrp="1"/>
          </p:cNvSpPr>
          <p:nvPr>
            <p:ph type="title"/>
          </p:nvPr>
        </p:nvSpPr>
        <p:spPr/>
        <p:txBody>
          <a:bodyPr/>
          <a:lstStyle/>
          <a:p>
            <a:r>
              <a:rPr lang="en-US" dirty="0"/>
              <a:t>Pasos para </a:t>
            </a:r>
            <a:r>
              <a:rPr lang="en-US" dirty="0" err="1"/>
              <a:t>abordar</a:t>
            </a:r>
            <a:r>
              <a:rPr lang="en-US" dirty="0"/>
              <a:t> </a:t>
            </a:r>
            <a:r>
              <a:rPr lang="en-US" dirty="0" err="1"/>
              <a:t>los</a:t>
            </a:r>
            <a:r>
              <a:rPr lang="en-US" dirty="0"/>
              <a:t> </a:t>
            </a:r>
            <a:r>
              <a:rPr lang="en-US" dirty="0" err="1"/>
              <a:t>problemas</a:t>
            </a:r>
            <a:r>
              <a:rPr lang="en-US" dirty="0"/>
              <a:t> de </a:t>
            </a:r>
            <a:r>
              <a:rPr lang="en-US" dirty="0" err="1"/>
              <a:t>datos</a:t>
            </a:r>
            <a:r>
              <a:rPr lang="en-US" dirty="0"/>
              <a:t> de APN</a:t>
            </a:r>
          </a:p>
        </p:txBody>
      </p:sp>
    </p:spTree>
    <p:extLst>
      <p:ext uri="{BB962C8B-B14F-4D97-AF65-F5344CB8AC3E}">
        <p14:creationId xmlns:p14="http://schemas.microsoft.com/office/powerpoint/2010/main" val="2531957958"/>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A2263-07DE-CA97-D347-A7929FFEF3B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BB21DB-6F65-CE2E-2C77-16E7311452EB}"/>
              </a:ext>
            </a:extLst>
          </p:cNvPr>
          <p:cNvSpPr txBox="1"/>
          <p:nvPr/>
        </p:nvSpPr>
        <p:spPr>
          <a:xfrm>
            <a:off x="308303" y="169371"/>
            <a:ext cx="11246637" cy="523220"/>
          </a:xfrm>
          <a:prstGeom prst="rect">
            <a:avLst/>
          </a:prstGeom>
          <a:noFill/>
        </p:spPr>
        <p:txBody>
          <a:bodyPr wrap="square">
            <a:spAutoFit/>
          </a:bodyPr>
          <a:lstStyle/>
          <a:p>
            <a:r>
              <a:rPr lang="en-US" sz="2800" b="1" dirty="0" err="1">
                <a:solidFill>
                  <a:srgbClr val="0070C0"/>
                </a:solidFill>
                <a:latin typeface="Arial" panose="020B0604020202020204" pitchFamily="34" charset="0"/>
              </a:rPr>
              <a:t>Descensos</a:t>
            </a:r>
            <a:r>
              <a:rPr lang="en-US" sz="2800" b="1" dirty="0">
                <a:solidFill>
                  <a:srgbClr val="0070C0"/>
                </a:solidFill>
                <a:latin typeface="Arial" panose="020B0604020202020204" pitchFamily="34" charset="0"/>
              </a:rPr>
              <a:t> </a:t>
            </a:r>
            <a:r>
              <a:rPr lang="en-US" sz="2800" b="1" dirty="0" err="1">
                <a:solidFill>
                  <a:srgbClr val="0070C0"/>
                </a:solidFill>
                <a:latin typeface="Arial" panose="020B0604020202020204" pitchFamily="34" charset="0"/>
              </a:rPr>
              <a:t>inverosímiles</a:t>
            </a:r>
            <a:r>
              <a:rPr lang="en-US" sz="2800" b="1" dirty="0">
                <a:solidFill>
                  <a:srgbClr val="0070C0"/>
                </a:solidFill>
                <a:latin typeface="Arial" panose="020B0604020202020204" pitchFamily="34" charset="0"/>
              </a:rPr>
              <a:t> de la </a:t>
            </a:r>
            <a:r>
              <a:rPr lang="en-US" sz="2800" b="1" dirty="0" err="1">
                <a:solidFill>
                  <a:srgbClr val="0070C0"/>
                </a:solidFill>
                <a:latin typeface="Arial" panose="020B0604020202020204" pitchFamily="34" charset="0"/>
              </a:rPr>
              <a:t>prevalencia</a:t>
            </a:r>
            <a:endParaRPr lang="en-US" sz="2800" b="1" dirty="0">
              <a:solidFill>
                <a:srgbClr val="0070C0"/>
              </a:solidFill>
              <a:latin typeface="Arial" panose="020B0604020202020204" pitchFamily="34" charset="0"/>
            </a:endParaRPr>
          </a:p>
        </p:txBody>
      </p:sp>
      <p:sp>
        <p:nvSpPr>
          <p:cNvPr id="8" name="TextBox 7">
            <a:extLst>
              <a:ext uri="{FF2B5EF4-FFF2-40B4-BE49-F238E27FC236}">
                <a16:creationId xmlns:a16="http://schemas.microsoft.com/office/drawing/2014/main" id="{1DC525F0-6E0A-6305-7BE9-87587AC79B96}"/>
              </a:ext>
            </a:extLst>
          </p:cNvPr>
          <p:cNvSpPr txBox="1"/>
          <p:nvPr/>
        </p:nvSpPr>
        <p:spPr>
          <a:xfrm>
            <a:off x="2242973" y="1904439"/>
            <a:ext cx="1549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9F7D1A4-81EE-2A40-A142-D64BF1BF0CF1}"/>
              </a:ext>
            </a:extLst>
          </p:cNvPr>
          <p:cNvPicPr>
            <a:picLocks noChangeAspect="1"/>
          </p:cNvPicPr>
          <p:nvPr/>
        </p:nvPicPr>
        <p:blipFill>
          <a:blip r:embed="rId3"/>
          <a:srcRect/>
          <a:stretch/>
        </p:blipFill>
        <p:spPr>
          <a:xfrm>
            <a:off x="75842" y="1347581"/>
            <a:ext cx="5167005" cy="5318976"/>
          </a:xfrm>
          <a:prstGeom prst="rect">
            <a:avLst/>
          </a:prstGeom>
        </p:spPr>
      </p:pic>
      <p:pic>
        <p:nvPicPr>
          <p:cNvPr id="2" name="Picture 1">
            <a:extLst>
              <a:ext uri="{FF2B5EF4-FFF2-40B4-BE49-F238E27FC236}">
                <a16:creationId xmlns:a16="http://schemas.microsoft.com/office/drawing/2014/main" id="{7BA2811C-6946-3D62-1964-0C4B5AD55760}"/>
              </a:ext>
            </a:extLst>
          </p:cNvPr>
          <p:cNvPicPr>
            <a:picLocks noChangeAspect="1"/>
          </p:cNvPicPr>
          <p:nvPr/>
        </p:nvPicPr>
        <p:blipFill>
          <a:blip r:embed="rId4"/>
          <a:stretch>
            <a:fillRect/>
          </a:stretch>
        </p:blipFill>
        <p:spPr>
          <a:xfrm>
            <a:off x="6363815" y="1347581"/>
            <a:ext cx="5191125" cy="5381625"/>
          </a:xfrm>
          <a:prstGeom prst="rect">
            <a:avLst/>
          </a:prstGeom>
        </p:spPr>
      </p:pic>
      <p:cxnSp>
        <p:nvCxnSpPr>
          <p:cNvPr id="3" name="Straight Connector 2">
            <a:extLst>
              <a:ext uri="{FF2B5EF4-FFF2-40B4-BE49-F238E27FC236}">
                <a16:creationId xmlns:a16="http://schemas.microsoft.com/office/drawing/2014/main" id="{9699C19D-D054-A141-9FAE-A3A3731089CF}"/>
              </a:ext>
            </a:extLst>
          </p:cNvPr>
          <p:cNvCxnSpPr>
            <a:cxnSpLocks/>
          </p:cNvCxnSpPr>
          <p:nvPr/>
        </p:nvCxnSpPr>
        <p:spPr>
          <a:xfrm flipH="1">
            <a:off x="2564780" y="3119797"/>
            <a:ext cx="14526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D9CD88-27B3-9744-8419-C58B1636BAF4}"/>
              </a:ext>
            </a:extLst>
          </p:cNvPr>
          <p:cNvCxnSpPr>
            <a:cxnSpLocks/>
          </p:cNvCxnSpPr>
          <p:nvPr/>
        </p:nvCxnSpPr>
        <p:spPr>
          <a:xfrm flipH="1">
            <a:off x="2564780" y="4405257"/>
            <a:ext cx="224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C13B39B-BCBA-2142-B1FD-E8B02E9A5929}"/>
              </a:ext>
            </a:extLst>
          </p:cNvPr>
          <p:cNvCxnSpPr/>
          <p:nvPr/>
        </p:nvCxnSpPr>
        <p:spPr>
          <a:xfrm>
            <a:off x="2564780" y="3119797"/>
            <a:ext cx="0" cy="128546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077BB3A-7FCE-AF4C-8553-1FF21CDF6478}"/>
              </a:ext>
            </a:extLst>
          </p:cNvPr>
          <p:cNvSpPr txBox="1"/>
          <p:nvPr/>
        </p:nvSpPr>
        <p:spPr>
          <a:xfrm>
            <a:off x="958866" y="3164143"/>
            <a:ext cx="1605913" cy="923330"/>
          </a:xfrm>
          <a:prstGeom prst="rect">
            <a:avLst/>
          </a:prstGeom>
          <a:noFill/>
        </p:spPr>
        <p:txBody>
          <a:bodyPr wrap="square" rtlCol="0">
            <a:spAutoFit/>
          </a:bodyPr>
          <a:lstStyle/>
          <a:p>
            <a:r>
              <a:rPr lang="en-US"/>
              <a:t>Fuerte descenso atípico en 6 años</a:t>
            </a:r>
          </a:p>
        </p:txBody>
      </p:sp>
      <p:sp>
        <p:nvSpPr>
          <p:cNvPr id="13" name="TextBox 12">
            <a:extLst>
              <a:ext uri="{FF2B5EF4-FFF2-40B4-BE49-F238E27FC236}">
                <a16:creationId xmlns:a16="http://schemas.microsoft.com/office/drawing/2014/main" id="{B2D57653-A0BC-4B5A-DED4-D7B4463C27FC}"/>
              </a:ext>
            </a:extLst>
          </p:cNvPr>
          <p:cNvSpPr txBox="1"/>
          <p:nvPr/>
        </p:nvSpPr>
        <p:spPr>
          <a:xfrm>
            <a:off x="1523353" y="971020"/>
            <a:ext cx="3288080" cy="369332"/>
          </a:xfrm>
          <a:prstGeom prst="rect">
            <a:avLst/>
          </a:prstGeom>
          <a:noFill/>
        </p:spPr>
        <p:txBody>
          <a:bodyPr wrap="none" rtlCol="0">
            <a:spAutoFit/>
          </a:bodyPr>
          <a:lstStyle/>
          <a:p>
            <a:r>
              <a:rPr lang="en-US" b="1"/>
              <a:t>Provincia de Gaza, Mozambique</a:t>
            </a:r>
          </a:p>
        </p:txBody>
      </p:sp>
      <p:sp>
        <p:nvSpPr>
          <p:cNvPr id="14" name="TextBox 13">
            <a:extLst>
              <a:ext uri="{FF2B5EF4-FFF2-40B4-BE49-F238E27FC236}">
                <a16:creationId xmlns:a16="http://schemas.microsoft.com/office/drawing/2014/main" id="{B2F07570-CA18-BF0A-12EF-852E480DE377}"/>
              </a:ext>
            </a:extLst>
          </p:cNvPr>
          <p:cNvSpPr txBox="1"/>
          <p:nvPr/>
        </p:nvSpPr>
        <p:spPr>
          <a:xfrm>
            <a:off x="7306139" y="771411"/>
            <a:ext cx="4001416" cy="646331"/>
          </a:xfrm>
          <a:prstGeom prst="rect">
            <a:avLst/>
          </a:prstGeom>
          <a:noFill/>
        </p:spPr>
        <p:txBody>
          <a:bodyPr wrap="none" rtlCol="0">
            <a:spAutoFit/>
          </a:bodyPr>
          <a:lstStyle/>
          <a:p>
            <a:r>
              <a:rPr lang="en-US" b="1" dirty="0" err="1"/>
              <a:t>Somalilandia</a:t>
            </a:r>
            <a:r>
              <a:rPr lang="en-US" b="1" dirty="0"/>
              <a:t> (</a:t>
            </a:r>
            <a:r>
              <a:rPr lang="en-US" dirty="0"/>
              <a:t>1 de 3 </a:t>
            </a:r>
            <a:r>
              <a:rPr lang="en-US" dirty="0" err="1"/>
              <a:t>subpoblaciones</a:t>
            </a:r>
            <a:r>
              <a:rPr lang="en-US" dirty="0"/>
              <a:t> en </a:t>
            </a:r>
            <a:br>
              <a:rPr lang="en-US" dirty="0"/>
            </a:br>
            <a:r>
              <a:rPr lang="en-US" dirty="0" err="1"/>
              <a:t>configuración</a:t>
            </a:r>
            <a:r>
              <a:rPr lang="en-US" dirty="0"/>
              <a:t> de EPP de Somalia)</a:t>
            </a:r>
          </a:p>
        </p:txBody>
      </p:sp>
    </p:spTree>
    <p:extLst>
      <p:ext uri="{BB962C8B-B14F-4D97-AF65-F5344CB8AC3E}">
        <p14:creationId xmlns:p14="http://schemas.microsoft.com/office/powerpoint/2010/main" val="3141072912"/>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F043-18E0-0649-D4F4-D683CF4958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83A5C6-CD78-9745-9A43-4B0FA67B0E09}"/>
              </a:ext>
            </a:extLst>
          </p:cNvPr>
          <p:cNvSpPr txBox="1"/>
          <p:nvPr/>
        </p:nvSpPr>
        <p:spPr>
          <a:xfrm>
            <a:off x="472396" y="118326"/>
            <a:ext cx="11246637" cy="1384995"/>
          </a:xfrm>
          <a:prstGeom prst="rect">
            <a:avLst/>
          </a:prstGeom>
          <a:noFill/>
        </p:spPr>
        <p:txBody>
          <a:bodyPr wrap="square">
            <a:spAutoFit/>
          </a:bodyPr>
          <a:lstStyle/>
          <a:p>
            <a:r>
              <a:rPr lang="en-US" sz="2800" b="1" dirty="0" err="1">
                <a:solidFill>
                  <a:srgbClr val="0070C0"/>
                </a:solidFill>
                <a:latin typeface="Arial" panose="020B0604020202020204" pitchFamily="34" charset="0"/>
              </a:rPr>
              <a:t>Cobertura</a:t>
            </a:r>
            <a:r>
              <a:rPr lang="en-US" sz="2800" b="1" dirty="0">
                <a:solidFill>
                  <a:srgbClr val="0070C0"/>
                </a:solidFill>
                <a:latin typeface="Arial" panose="020B0604020202020204" pitchFamily="34" charset="0"/>
              </a:rPr>
              <a:t> de PTMI &gt;100% (= </a:t>
            </a:r>
            <a:r>
              <a:rPr lang="en-US" sz="2800" b="1" dirty="0" err="1">
                <a:solidFill>
                  <a:srgbClr val="0070C0"/>
                </a:solidFill>
                <a:latin typeface="Arial" panose="020B0604020202020204" pitchFamily="34" charset="0"/>
              </a:rPr>
              <a:t>mujeres</a:t>
            </a:r>
            <a:r>
              <a:rPr lang="en-US" sz="2800" b="1" dirty="0">
                <a:solidFill>
                  <a:srgbClr val="0070C0"/>
                </a:solidFill>
                <a:latin typeface="Arial" panose="020B0604020202020204" pitchFamily="34" charset="0"/>
              </a:rPr>
              <a:t> que </a:t>
            </a:r>
            <a:r>
              <a:rPr lang="en-US" sz="2800" b="1" dirty="0" err="1">
                <a:solidFill>
                  <a:srgbClr val="0070C0"/>
                </a:solidFill>
                <a:latin typeface="Arial" panose="020B0604020202020204" pitchFamily="34" charset="0"/>
              </a:rPr>
              <a:t>reciben</a:t>
            </a:r>
            <a:r>
              <a:rPr lang="en-US" sz="2800" b="1" dirty="0">
                <a:solidFill>
                  <a:srgbClr val="0070C0"/>
                </a:solidFill>
                <a:latin typeface="Arial" panose="020B0604020202020204" pitchFamily="34" charset="0"/>
              </a:rPr>
              <a:t> TAR </a:t>
            </a:r>
            <a:r>
              <a:rPr lang="en-US" sz="2800" b="1" dirty="0" err="1">
                <a:solidFill>
                  <a:srgbClr val="0070C0"/>
                </a:solidFill>
                <a:latin typeface="Arial" panose="020B0604020202020204" pitchFamily="34" charset="0"/>
              </a:rPr>
              <a:t>notificadas</a:t>
            </a:r>
            <a:r>
              <a:rPr lang="en-US" sz="2800" b="1" dirty="0">
                <a:solidFill>
                  <a:srgbClr val="0070C0"/>
                </a:solidFill>
                <a:latin typeface="Arial" panose="020B0604020202020204" pitchFamily="34" charset="0"/>
              </a:rPr>
              <a:t> </a:t>
            </a:r>
            <a:r>
              <a:rPr lang="en-US" sz="2800" b="1" dirty="0" err="1">
                <a:solidFill>
                  <a:srgbClr val="0070C0"/>
                </a:solidFill>
                <a:latin typeface="Arial" panose="020B0604020202020204" pitchFamily="34" charset="0"/>
              </a:rPr>
              <a:t>por</a:t>
            </a:r>
            <a:r>
              <a:rPr lang="en-US" sz="2800" b="1" dirty="0">
                <a:solidFill>
                  <a:srgbClr val="0070C0"/>
                </a:solidFill>
                <a:latin typeface="Arial" panose="020B0604020202020204" pitchFamily="34" charset="0"/>
              </a:rPr>
              <a:t> el </a:t>
            </a:r>
            <a:r>
              <a:rPr lang="en-US" sz="2800" b="1" dirty="0" err="1">
                <a:solidFill>
                  <a:srgbClr val="0070C0"/>
                </a:solidFill>
                <a:latin typeface="Arial" panose="020B0604020202020204" pitchFamily="34" charset="0"/>
              </a:rPr>
              <a:t>programa</a:t>
            </a:r>
            <a:r>
              <a:rPr lang="en-US" sz="2800" b="1" dirty="0">
                <a:solidFill>
                  <a:srgbClr val="0070C0"/>
                </a:solidFill>
                <a:latin typeface="Arial" panose="020B0604020202020204" pitchFamily="34" charset="0"/>
              </a:rPr>
              <a:t> / </a:t>
            </a:r>
            <a:r>
              <a:rPr lang="en-US" sz="2800" b="1" dirty="0" err="1">
                <a:solidFill>
                  <a:srgbClr val="0070C0"/>
                </a:solidFill>
                <a:latin typeface="Arial" panose="020B0604020202020204" pitchFamily="34" charset="0"/>
              </a:rPr>
              <a:t>mujeres</a:t>
            </a:r>
            <a:r>
              <a:rPr lang="en-US" sz="2800" b="1" dirty="0">
                <a:solidFill>
                  <a:srgbClr val="0070C0"/>
                </a:solidFill>
                <a:latin typeface="Arial" panose="020B0604020202020204" pitchFamily="34" charset="0"/>
              </a:rPr>
              <a:t> </a:t>
            </a:r>
            <a:r>
              <a:rPr lang="en-US" sz="2800" b="1" dirty="0" err="1">
                <a:solidFill>
                  <a:srgbClr val="0070C0"/>
                </a:solidFill>
                <a:latin typeface="Arial" panose="020B0604020202020204" pitchFamily="34" charset="0"/>
              </a:rPr>
              <a:t>embarazadas</a:t>
            </a:r>
            <a:r>
              <a:rPr lang="en-US" sz="2800" b="1" dirty="0">
                <a:solidFill>
                  <a:srgbClr val="0070C0"/>
                </a:solidFill>
                <a:latin typeface="Arial" panose="020B0604020202020204" pitchFamily="34" charset="0"/>
              </a:rPr>
              <a:t> VIH+ </a:t>
            </a:r>
            <a:r>
              <a:rPr lang="en-US" sz="2800" b="1" dirty="0" err="1">
                <a:solidFill>
                  <a:srgbClr val="0070C0"/>
                </a:solidFill>
                <a:latin typeface="Arial" panose="020B0604020202020204" pitchFamily="34" charset="0"/>
              </a:rPr>
              <a:t>estimadas</a:t>
            </a:r>
            <a:r>
              <a:rPr lang="en-US" sz="2800" b="1" dirty="0">
                <a:solidFill>
                  <a:srgbClr val="0070C0"/>
                </a:solidFill>
                <a:latin typeface="Arial" panose="020B0604020202020204" pitchFamily="34" charset="0"/>
              </a:rPr>
              <a:t> </a:t>
            </a:r>
            <a:r>
              <a:rPr lang="en-US" sz="2800" b="1" dirty="0" err="1">
                <a:solidFill>
                  <a:srgbClr val="0070C0"/>
                </a:solidFill>
                <a:latin typeface="Arial" panose="020B0604020202020204" pitchFamily="34" charset="0"/>
              </a:rPr>
              <a:t>por</a:t>
            </a:r>
            <a:r>
              <a:rPr lang="en-US" sz="2800" b="1" dirty="0">
                <a:solidFill>
                  <a:srgbClr val="0070C0"/>
                </a:solidFill>
                <a:latin typeface="Arial" panose="020B0604020202020204" pitchFamily="34" charset="0"/>
              </a:rPr>
              <a:t> Spectrum) </a:t>
            </a:r>
            <a:r>
              <a:rPr lang="en-US" sz="2800" b="1" dirty="0" err="1">
                <a:solidFill>
                  <a:srgbClr val="0070C0"/>
                </a:solidFill>
                <a:latin typeface="Arial" panose="020B0604020202020204" pitchFamily="34" charset="0"/>
              </a:rPr>
              <a:t>señala</a:t>
            </a:r>
            <a:r>
              <a:rPr lang="en-US" sz="2800" b="1" dirty="0">
                <a:solidFill>
                  <a:srgbClr val="0070C0"/>
                </a:solidFill>
                <a:latin typeface="Arial" panose="020B0604020202020204" pitchFamily="34" charset="0"/>
              </a:rPr>
              <a:t> un </a:t>
            </a:r>
            <a:r>
              <a:rPr lang="en-US" sz="2800" b="1" dirty="0" err="1">
                <a:solidFill>
                  <a:srgbClr val="0070C0"/>
                </a:solidFill>
                <a:latin typeface="Arial" panose="020B0604020202020204" pitchFamily="34" charset="0"/>
              </a:rPr>
              <a:t>problema</a:t>
            </a:r>
            <a:endParaRPr lang="en-US" sz="2800" b="1" dirty="0">
              <a:solidFill>
                <a:srgbClr val="0070C0"/>
              </a:solidFill>
              <a:latin typeface="Arial" panose="020B0604020202020204" pitchFamily="34" charset="0"/>
            </a:endParaRPr>
          </a:p>
        </p:txBody>
      </p:sp>
      <p:sp>
        <p:nvSpPr>
          <p:cNvPr id="6" name="TextBox 5">
            <a:extLst>
              <a:ext uri="{FF2B5EF4-FFF2-40B4-BE49-F238E27FC236}">
                <a16:creationId xmlns:a16="http://schemas.microsoft.com/office/drawing/2014/main" id="{6F2D3FF2-9A80-365D-6E7C-2C938FE481DF}"/>
              </a:ext>
            </a:extLst>
          </p:cNvPr>
          <p:cNvSpPr txBox="1"/>
          <p:nvPr/>
        </p:nvSpPr>
        <p:spPr>
          <a:xfrm>
            <a:off x="6314985" y="1951434"/>
            <a:ext cx="5877015"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especialmente</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si</a:t>
            </a:r>
            <a:r>
              <a:rPr kumimoji="0" lang="en-US" sz="2400" b="0" i="0" u="none" strike="noStrike" kern="1200" cap="none" spc="0" normalizeH="0" baseline="0" noProof="0" dirty="0">
                <a:ln>
                  <a:noFill/>
                </a:ln>
                <a:solidFill>
                  <a:prstClr val="black"/>
                </a:solidFill>
                <a:effectLst/>
                <a:uLnTx/>
                <a:uFillTx/>
                <a:latin typeface="Calibri"/>
                <a:ea typeface="+mn-ea"/>
                <a:cs typeface="+mn-cs"/>
              </a:rPr>
              <a:t> se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trata</a:t>
            </a:r>
            <a:r>
              <a:rPr kumimoji="0" lang="en-US" sz="2400" b="0" i="0" u="none" strike="noStrike" kern="1200" cap="none" spc="0" normalizeH="0" baseline="0" noProof="0" dirty="0">
                <a:ln>
                  <a:noFill/>
                </a:ln>
                <a:solidFill>
                  <a:prstClr val="black"/>
                </a:solidFill>
                <a:effectLst/>
                <a:uLnTx/>
                <a:uFillTx/>
                <a:latin typeface="Calibri"/>
                <a:ea typeface="+mn-ea"/>
                <a:cs typeface="+mn-cs"/>
              </a:rPr>
              <a:t> de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años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recientes</a:t>
            </a:r>
            <a:r>
              <a:rPr kumimoji="0" lang="en-US" sz="2400" b="0" i="0" u="none" strike="noStrike" kern="1200" cap="none" spc="0" normalizeH="0" baseline="0" noProof="0" dirty="0">
                <a:ln>
                  <a:noFill/>
                </a:ln>
                <a:solidFill>
                  <a:prstClr val="black"/>
                </a:solidFill>
                <a:effectLst/>
                <a:uLnTx/>
                <a:uFillTx/>
                <a:latin typeface="Calibri"/>
                <a:ea typeface="+mn-ea"/>
                <a:cs typeface="+mn-cs"/>
              </a:rPr>
              <a:t> (posteriores a 2015). </a:t>
            </a:r>
            <a:br>
              <a:rPr kumimoji="0" lang="en-US" sz="2400" b="0" i="0" u="none" strike="noStrike" kern="1200" cap="none" spc="0" normalizeH="0" baseline="0" noProof="0" dirty="0">
                <a:ln>
                  <a:noFill/>
                </a:ln>
                <a:solidFill>
                  <a:prstClr val="black"/>
                </a:solidFill>
                <a:effectLst/>
                <a:uLnTx/>
                <a:uFillTx/>
                <a:latin typeface="Calibri"/>
                <a:ea typeface="+mn-ea"/>
                <a:cs typeface="+mn-cs"/>
              </a:rPr>
            </a:b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err="1">
                <a:ln>
                  <a:noFill/>
                </a:ln>
                <a:solidFill>
                  <a:prstClr val="black"/>
                </a:solidFill>
                <a:effectLst/>
                <a:uLnTx/>
                <a:uFillTx/>
                <a:latin typeface="Calibri"/>
                <a:ea typeface="+mn-ea"/>
                <a:cs typeface="+mn-cs"/>
              </a:rPr>
              <a:t>Compruebe</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si</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subestimaron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los</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nacimientos</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el</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1" i="1" u="none" strike="noStrike" kern="1200" cap="none" spc="0" normalizeH="0" baseline="0" noProof="0" dirty="0">
                <a:ln>
                  <a:noFill/>
                </a:ln>
                <a:solidFill>
                  <a:prstClr val="black"/>
                </a:solidFill>
                <a:effectLst/>
                <a:uLnTx/>
                <a:uFillTx/>
                <a:latin typeface="Calibri"/>
                <a:ea typeface="+mn-ea"/>
                <a:cs typeface="+mn-cs"/>
              </a:rPr>
              <a:t>Factor de </a:t>
            </a:r>
            <a:r>
              <a:rPr kumimoji="0" lang="en-US" sz="2400" b="1" i="1" u="none" strike="noStrike" kern="1200" cap="none" spc="0" normalizeH="0" baseline="0" noProof="0" dirty="0" err="1">
                <a:ln>
                  <a:noFill/>
                </a:ln>
                <a:solidFill>
                  <a:prstClr val="black"/>
                </a:solidFill>
                <a:effectLst/>
                <a:uLnTx/>
                <a:uFillTx/>
                <a:latin typeface="Calibri"/>
                <a:ea typeface="+mn-ea"/>
                <a:cs typeface="+mn-cs"/>
              </a:rPr>
              <a:t>Ajuste</a:t>
            </a:r>
            <a:r>
              <a:rPr kumimoji="0" lang="en-US" sz="2400" b="1" i="1" u="none" strike="noStrike" kern="1200" cap="none" spc="0" normalizeH="0" baseline="0" noProof="0" dirty="0">
                <a:ln>
                  <a:noFill/>
                </a:ln>
                <a:solidFill>
                  <a:prstClr val="black"/>
                </a:solidFill>
                <a:effectLst/>
                <a:uLnTx/>
                <a:uFillTx/>
                <a:latin typeface="Calibri"/>
                <a:ea typeface="+mn-ea"/>
                <a:cs typeface="+mn-cs"/>
              </a:rPr>
              <a:t> Local de la </a:t>
            </a:r>
            <a:r>
              <a:rPr kumimoji="0" lang="en-US" sz="2400" b="1" i="1" u="none" strike="noStrike" kern="1200" cap="none" spc="0" normalizeH="0" baseline="0" noProof="0" dirty="0" err="1">
                <a:ln>
                  <a:noFill/>
                </a:ln>
                <a:solidFill>
                  <a:prstClr val="black"/>
                </a:solidFill>
                <a:effectLst/>
                <a:uLnTx/>
                <a:uFillTx/>
                <a:latin typeface="Calibri"/>
                <a:ea typeface="+mn-ea"/>
                <a:cs typeface="+mn-cs"/>
              </a:rPr>
              <a:t>Fecundidad</a:t>
            </a:r>
            <a:r>
              <a:rPr kumimoji="0" lang="en-US" sz="2400" b="1" i="1"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se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ajustó</a:t>
            </a:r>
            <a:r>
              <a:rPr kumimoji="0" lang="en-US" sz="2400" b="0" i="0" u="none" strike="noStrike" kern="1200" cap="none" spc="0" normalizeH="0" baseline="0" noProof="0" dirty="0">
                <a:ln>
                  <a:noFill/>
                </a:ln>
                <a:solidFill>
                  <a:prstClr val="black"/>
                </a:solidFill>
                <a:effectLst/>
                <a:uLnTx/>
                <a:uFillTx/>
                <a:latin typeface="Calibri"/>
                <a:ea typeface="+mn-ea"/>
                <a:cs typeface="+mn-cs"/>
              </a:rPr>
              <a:t> para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reproducir</a:t>
            </a:r>
            <a:r>
              <a:rPr kumimoji="0" lang="en-US" sz="2400" b="0" i="0" u="none" strike="noStrike" kern="1200" cap="none" spc="0" normalizeH="0" baseline="0" noProof="0" dirty="0">
                <a:ln>
                  <a:noFill/>
                </a:ln>
                <a:solidFill>
                  <a:prstClr val="black"/>
                </a:solidFill>
                <a:effectLst/>
                <a:uLnTx/>
                <a:uFillTx/>
                <a:latin typeface="Calibri"/>
                <a:ea typeface="+mn-ea"/>
                <a:cs typeface="+mn-cs"/>
              </a:rPr>
              <a:t> bien la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prevalencia</a:t>
            </a:r>
            <a:r>
              <a:rPr kumimoji="0" lang="en-US" sz="2400" b="0" i="0" u="none" strike="noStrike" kern="1200" cap="none" spc="0" normalizeH="0" baseline="0" noProof="0" dirty="0">
                <a:ln>
                  <a:noFill/>
                </a:ln>
                <a:solidFill>
                  <a:prstClr val="black"/>
                </a:solidFill>
                <a:effectLst/>
                <a:uLnTx/>
                <a:uFillTx/>
                <a:latin typeface="Calibri"/>
                <a:ea typeface="+mn-ea"/>
                <a:cs typeface="+mn-cs"/>
              </a:rPr>
              <a:t> en la APN?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a:rPr>
              <a:t>¿Las </a:t>
            </a:r>
            <a:r>
              <a:rPr lang="en-US" sz="2400" dirty="0" err="1">
                <a:solidFill>
                  <a:prstClr val="black"/>
                </a:solidFill>
                <a:latin typeface="Calibri"/>
              </a:rPr>
              <a:t>mujeres</a:t>
            </a:r>
            <a:r>
              <a:rPr lang="en-US" sz="2400" dirty="0">
                <a:solidFill>
                  <a:prstClr val="black"/>
                </a:solidFill>
                <a:latin typeface="Calibri"/>
              </a:rPr>
              <a:t> </a:t>
            </a:r>
            <a:r>
              <a:rPr lang="en-US" sz="2400" dirty="0" err="1">
                <a:solidFill>
                  <a:prstClr val="black"/>
                </a:solidFill>
                <a:latin typeface="Calibri"/>
              </a:rPr>
              <a:t>embarazadas</a:t>
            </a:r>
            <a:r>
              <a:rPr lang="en-US" sz="2400" dirty="0">
                <a:solidFill>
                  <a:prstClr val="black"/>
                </a:solidFill>
                <a:latin typeface="Calibri"/>
              </a:rPr>
              <a:t> que </a:t>
            </a:r>
            <a:r>
              <a:rPr lang="en-US" sz="2400" dirty="0" err="1">
                <a:solidFill>
                  <a:prstClr val="black"/>
                </a:solidFill>
                <a:latin typeface="Calibri"/>
              </a:rPr>
              <a:t>recibían</a:t>
            </a:r>
            <a:r>
              <a:rPr lang="en-US" sz="2400" dirty="0">
                <a:solidFill>
                  <a:prstClr val="black"/>
                </a:solidFill>
                <a:latin typeface="Calibri"/>
              </a:rPr>
              <a:t> TAR </a:t>
            </a:r>
            <a:r>
              <a:rPr lang="en-US" sz="2400" dirty="0" err="1">
                <a:solidFill>
                  <a:prstClr val="black"/>
                </a:solidFill>
                <a:latin typeface="Calibri"/>
              </a:rPr>
              <a:t>fueron</a:t>
            </a:r>
            <a:r>
              <a:rPr lang="en-US" sz="2400" dirty="0">
                <a:solidFill>
                  <a:prstClr val="black"/>
                </a:solidFill>
                <a:latin typeface="Calibri"/>
              </a:rPr>
              <a:t>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contabilizadas</a:t>
            </a:r>
            <a:r>
              <a:rPr kumimoji="0" lang="en-US" sz="2400" b="1" i="0" u="none" strike="noStrike" kern="1200" cap="none" spc="0" normalizeH="0" baseline="0" noProof="0" dirty="0">
                <a:ln>
                  <a:noFill/>
                </a:ln>
                <a:solidFill>
                  <a:prstClr val="black"/>
                </a:solidFill>
                <a:effectLst/>
                <a:uLnTx/>
                <a:uFillTx/>
                <a:latin typeface="Calibri"/>
                <a:ea typeface="+mn-ea"/>
                <a:cs typeface="+mn-cs"/>
              </a:rPr>
              <a:t> dos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veces</a:t>
            </a:r>
            <a:r>
              <a:rPr kumimoji="0" lang="en-US" sz="2400" b="1" i="0" u="none" strike="noStrike" kern="1200" cap="none" spc="0" normalizeH="0" baseline="0" noProof="0" dirty="0">
                <a:ln>
                  <a:noFill/>
                </a:ln>
                <a:solidFill>
                  <a:prstClr val="black"/>
                </a:solidFill>
                <a:effectLst/>
                <a:uLnTx/>
                <a:uFillTx/>
                <a:latin typeface="Calibri"/>
                <a:ea typeface="+mn-ea"/>
                <a:cs typeface="+mn-cs"/>
              </a:rPr>
              <a: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2532109D-E70E-30A9-72C4-F39EB3A395D8}"/>
              </a:ext>
            </a:extLst>
          </p:cNvPr>
          <p:cNvPicPr>
            <a:picLocks noChangeAspect="1"/>
          </p:cNvPicPr>
          <p:nvPr/>
        </p:nvPicPr>
        <p:blipFill>
          <a:blip r:embed="rId3"/>
          <a:stretch>
            <a:fillRect/>
          </a:stretch>
        </p:blipFill>
        <p:spPr>
          <a:xfrm>
            <a:off x="-1" y="1951434"/>
            <a:ext cx="6314986" cy="4459876"/>
          </a:xfrm>
          <a:prstGeom prst="rect">
            <a:avLst/>
          </a:prstGeom>
        </p:spPr>
      </p:pic>
      <p:sp>
        <p:nvSpPr>
          <p:cNvPr id="8" name="TextBox 7">
            <a:extLst>
              <a:ext uri="{FF2B5EF4-FFF2-40B4-BE49-F238E27FC236}">
                <a16:creationId xmlns:a16="http://schemas.microsoft.com/office/drawing/2014/main" id="{A2F135AF-E982-577D-54FE-3F32795FA542}"/>
              </a:ext>
            </a:extLst>
          </p:cNvPr>
          <p:cNvSpPr txBox="1"/>
          <p:nvPr/>
        </p:nvSpPr>
        <p:spPr>
          <a:xfrm>
            <a:off x="2242973" y="1904439"/>
            <a:ext cx="1549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484268"/>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1F72F1-E19D-8C5C-E07B-2B7B92B08BDC}"/>
              </a:ext>
            </a:extLst>
          </p:cNvPr>
          <p:cNvSpPr>
            <a:spLocks noGrp="1"/>
          </p:cNvSpPr>
          <p:nvPr>
            <p:ph type="title"/>
          </p:nvPr>
        </p:nvSpPr>
        <p:spPr>
          <a:xfrm>
            <a:off x="252919" y="1123837"/>
            <a:ext cx="3137052" cy="4601183"/>
          </a:xfrm>
        </p:spPr>
        <p:txBody>
          <a:bodyPr>
            <a:noAutofit/>
          </a:bodyPr>
          <a:lstStyle/>
          <a:p>
            <a:r>
              <a:rPr lang="en-US" sz="2800" dirty="0" err="1"/>
              <a:t>Uso</a:t>
            </a:r>
            <a:r>
              <a:rPr lang="en-US" sz="2800" dirty="0"/>
              <a:t> de </a:t>
            </a:r>
            <a:r>
              <a:rPr lang="en-US" sz="2800" b="1" dirty="0" err="1"/>
              <a:t>los</a:t>
            </a:r>
            <a:r>
              <a:rPr lang="en-US" sz="2800" b="1" dirty="0"/>
              <a:t> </a:t>
            </a:r>
            <a:r>
              <a:rPr lang="en-US" sz="2800" b="1" dirty="0" err="1"/>
              <a:t>datos</a:t>
            </a:r>
            <a:r>
              <a:rPr lang="en-US" sz="2800" b="1" dirty="0"/>
              <a:t> de las </a:t>
            </a:r>
            <a:r>
              <a:rPr lang="en-US" sz="2800" b="1" dirty="0" err="1"/>
              <a:t>pruebas</a:t>
            </a:r>
            <a:r>
              <a:rPr lang="en-US" sz="2800" b="1" dirty="0"/>
              <a:t> del VIH en APN </a:t>
            </a:r>
            <a:r>
              <a:rPr lang="en-US" sz="2800" dirty="0"/>
              <a:t>en las </a:t>
            </a:r>
            <a:r>
              <a:rPr lang="en-US" sz="2800" dirty="0" err="1"/>
              <a:t>e</a:t>
            </a:r>
            <a:r>
              <a:rPr lang="en-US" sz="2800" b="1" dirty="0" err="1"/>
              <a:t>stimaciones</a:t>
            </a:r>
            <a:r>
              <a:rPr lang="en-US" sz="2800" b="1" dirty="0"/>
              <a:t> </a:t>
            </a:r>
            <a:r>
              <a:rPr lang="en-US" sz="2800" dirty="0"/>
              <a:t>del VIH </a:t>
            </a:r>
            <a:r>
              <a:rPr lang="en-US" sz="2800" dirty="0" err="1"/>
              <a:t>por</a:t>
            </a:r>
            <a:r>
              <a:rPr lang="en-US" sz="2800" dirty="0"/>
              <a:t> Spectrum</a:t>
            </a:r>
            <a:br>
              <a:rPr lang="en-US" sz="2800" dirty="0"/>
            </a:br>
            <a:br>
              <a:rPr lang="en-US" sz="2800" dirty="0"/>
            </a:br>
            <a:r>
              <a:rPr lang="en-US" sz="2800" dirty="0"/>
              <a:t>Las </a:t>
            </a:r>
            <a:r>
              <a:rPr lang="en-US" sz="2800" dirty="0" err="1"/>
              <a:t>estimaciones</a:t>
            </a:r>
            <a:r>
              <a:rPr lang="en-US" sz="2800" dirty="0"/>
              <a:t> </a:t>
            </a:r>
            <a:r>
              <a:rPr lang="en-US" sz="2800" dirty="0" err="1"/>
              <a:t>dependen</a:t>
            </a:r>
            <a:r>
              <a:rPr lang="en-US" sz="2800" dirty="0"/>
              <a:t> de </a:t>
            </a:r>
            <a:br>
              <a:rPr lang="en-US" sz="2800" dirty="0"/>
            </a:br>
            <a:r>
              <a:rPr lang="en-US" sz="2800" b="1" dirty="0"/>
              <a:t>la </a:t>
            </a:r>
            <a:r>
              <a:rPr lang="en-US" sz="2800" b="1" dirty="0" err="1"/>
              <a:t>calidad</a:t>
            </a:r>
            <a:r>
              <a:rPr lang="en-US" sz="2800" b="1" dirty="0"/>
              <a:t> de </a:t>
            </a:r>
            <a:r>
              <a:rPr lang="en-US" sz="2800" dirty="0" err="1"/>
              <a:t>los</a:t>
            </a:r>
            <a:r>
              <a:rPr lang="en-US" sz="2800" dirty="0"/>
              <a:t> </a:t>
            </a:r>
            <a:r>
              <a:rPr lang="en-US" sz="2800" b="1" dirty="0" err="1"/>
              <a:t>datos</a:t>
            </a:r>
            <a:r>
              <a:rPr lang="en-US" sz="2800" b="1" dirty="0"/>
              <a:t> </a:t>
            </a:r>
            <a:r>
              <a:rPr lang="en-US" sz="2800" dirty="0"/>
              <a:t>del</a:t>
            </a:r>
            <a:r>
              <a:rPr lang="en-US" sz="2800" b="1" dirty="0"/>
              <a:t> </a:t>
            </a:r>
            <a:r>
              <a:rPr lang="en-US" sz="2800" dirty="0" err="1"/>
              <a:t>programa</a:t>
            </a:r>
            <a:br>
              <a:rPr lang="en-US" sz="2800" dirty="0">
                <a:solidFill>
                  <a:schemeClr val="tx1"/>
                </a:solidFill>
              </a:rPr>
            </a:br>
            <a:endParaRPr lang="en-US" sz="2800" dirty="0"/>
          </a:p>
        </p:txBody>
      </p:sp>
      <p:sp>
        <p:nvSpPr>
          <p:cNvPr id="2" name="Content Placeholder 1">
            <a:extLst>
              <a:ext uri="{FF2B5EF4-FFF2-40B4-BE49-F238E27FC236}">
                <a16:creationId xmlns:a16="http://schemas.microsoft.com/office/drawing/2014/main" id="{64F9BC84-CD4D-7246-6B43-54352D4950AF}"/>
              </a:ext>
            </a:extLst>
          </p:cNvPr>
          <p:cNvSpPr>
            <a:spLocks noGrp="1"/>
          </p:cNvSpPr>
          <p:nvPr>
            <p:ph idx="1"/>
          </p:nvPr>
        </p:nvSpPr>
        <p:spPr>
          <a:xfrm>
            <a:off x="3389971" y="271463"/>
            <a:ext cx="6794159" cy="6586537"/>
          </a:xfrm>
        </p:spPr>
        <p:txBody>
          <a:bodyPr>
            <a:normAutofit/>
          </a:bodyPr>
          <a:lstStyle/>
          <a:p>
            <a:pPr marL="0" indent="0">
              <a:lnSpc>
                <a:spcPct val="110000"/>
              </a:lnSpc>
              <a:buNone/>
            </a:pPr>
            <a:r>
              <a:rPr lang="en-US" dirty="0">
                <a:solidFill>
                  <a:schemeClr val="tx1"/>
                </a:solidFill>
              </a:rPr>
              <a:t>Spectrum </a:t>
            </a:r>
            <a:r>
              <a:rPr lang="en-US" dirty="0" err="1">
                <a:solidFill>
                  <a:schemeClr val="tx1"/>
                </a:solidFill>
              </a:rPr>
              <a:t>utiliza</a:t>
            </a:r>
            <a:r>
              <a:rPr lang="en-US" dirty="0">
                <a:solidFill>
                  <a:schemeClr val="tx1"/>
                </a:solidFill>
              </a:rPr>
              <a:t> </a:t>
            </a:r>
            <a:r>
              <a:rPr lang="en-US" dirty="0" err="1">
                <a:solidFill>
                  <a:schemeClr val="tx1"/>
                </a:solidFill>
              </a:rPr>
              <a:t>los</a:t>
            </a:r>
            <a:r>
              <a:rPr lang="en-US" dirty="0">
                <a:solidFill>
                  <a:schemeClr val="tx1"/>
                </a:solidFill>
              </a:rPr>
              <a:t> </a:t>
            </a:r>
            <a:r>
              <a:rPr lang="en-US" dirty="0" err="1">
                <a:solidFill>
                  <a:schemeClr val="tx1"/>
                </a:solidFill>
              </a:rPr>
              <a:t>datos</a:t>
            </a:r>
            <a:r>
              <a:rPr lang="en-US" dirty="0">
                <a:solidFill>
                  <a:schemeClr val="tx1"/>
                </a:solidFill>
              </a:rPr>
              <a:t> de las </a:t>
            </a:r>
            <a:r>
              <a:rPr lang="en-US" dirty="0" err="1">
                <a:solidFill>
                  <a:schemeClr val="tx1"/>
                </a:solidFill>
              </a:rPr>
              <a:t>pruebas</a:t>
            </a:r>
            <a:r>
              <a:rPr lang="en-US" dirty="0">
                <a:solidFill>
                  <a:schemeClr val="tx1"/>
                </a:solidFill>
              </a:rPr>
              <a:t> </a:t>
            </a:r>
            <a:r>
              <a:rPr lang="en-US" dirty="0" err="1">
                <a:solidFill>
                  <a:schemeClr val="tx1"/>
                </a:solidFill>
              </a:rPr>
              <a:t>rutinarias</a:t>
            </a:r>
            <a:r>
              <a:rPr lang="en-US" dirty="0">
                <a:solidFill>
                  <a:schemeClr val="tx1"/>
                </a:solidFill>
              </a:rPr>
              <a:t> del VIH en la </a:t>
            </a:r>
            <a:r>
              <a:rPr lang="en-US" dirty="0" err="1">
                <a:solidFill>
                  <a:schemeClr val="tx1"/>
                </a:solidFill>
              </a:rPr>
              <a:t>atención</a:t>
            </a:r>
            <a:r>
              <a:rPr lang="en-US" dirty="0">
                <a:solidFill>
                  <a:schemeClr val="tx1"/>
                </a:solidFill>
              </a:rPr>
              <a:t> prenatal en </a:t>
            </a:r>
            <a:r>
              <a:rPr lang="en-US" dirty="0" err="1">
                <a:solidFill>
                  <a:schemeClr val="tx1"/>
                </a:solidFill>
              </a:rPr>
              <a:t>varios</a:t>
            </a:r>
            <a:r>
              <a:rPr lang="en-US" dirty="0">
                <a:solidFill>
                  <a:schemeClr val="tx1"/>
                </a:solidFill>
              </a:rPr>
              <a:t> </a:t>
            </a:r>
            <a:r>
              <a:rPr lang="en-US" dirty="0" err="1">
                <a:solidFill>
                  <a:schemeClr val="tx1"/>
                </a:solidFill>
              </a:rPr>
              <a:t>lugares</a:t>
            </a:r>
            <a:r>
              <a:rPr lang="en-US" dirty="0">
                <a:solidFill>
                  <a:schemeClr val="tx1"/>
                </a:solidFill>
              </a:rPr>
              <a:t>:</a:t>
            </a:r>
          </a:p>
          <a:p>
            <a:pPr marL="0" indent="0">
              <a:lnSpc>
                <a:spcPct val="110000"/>
              </a:lnSpc>
              <a:buNone/>
            </a:pPr>
            <a:endParaRPr lang="en-US" dirty="0">
              <a:solidFill>
                <a:schemeClr val="tx1"/>
              </a:solidFill>
            </a:endParaRPr>
          </a:p>
          <a:p>
            <a:pPr marL="514350" indent="-514350">
              <a:lnSpc>
                <a:spcPct val="110000"/>
              </a:lnSpc>
              <a:buFont typeface="+mj-lt"/>
              <a:buAutoNum type="arabicPeriod"/>
            </a:pPr>
            <a:r>
              <a:rPr lang="en-US" b="1" dirty="0">
                <a:solidFill>
                  <a:schemeClr val="tx1"/>
                </a:solidFill>
              </a:rPr>
              <a:t>Las </a:t>
            </a:r>
            <a:r>
              <a:rPr lang="en-US" b="1" dirty="0" err="1">
                <a:solidFill>
                  <a:schemeClr val="tx1"/>
                </a:solidFill>
              </a:rPr>
              <a:t>tendencias</a:t>
            </a:r>
            <a:r>
              <a:rPr lang="en-US" b="1" dirty="0">
                <a:solidFill>
                  <a:schemeClr val="tx1"/>
                </a:solidFill>
              </a:rPr>
              <a:t> de </a:t>
            </a:r>
            <a:r>
              <a:rPr lang="en-US" b="1" dirty="0" err="1">
                <a:solidFill>
                  <a:schemeClr val="tx1"/>
                </a:solidFill>
              </a:rPr>
              <a:t>prevalencia</a:t>
            </a:r>
            <a:r>
              <a:rPr lang="en-US" b="1" dirty="0">
                <a:solidFill>
                  <a:schemeClr val="tx1"/>
                </a:solidFill>
              </a:rPr>
              <a:t> e </a:t>
            </a:r>
            <a:r>
              <a:rPr lang="en-US" b="1" dirty="0" err="1">
                <a:solidFill>
                  <a:schemeClr val="tx1"/>
                </a:solidFill>
              </a:rPr>
              <a:t>incidencia</a:t>
            </a:r>
            <a:r>
              <a:rPr lang="en-US" b="1" dirty="0">
                <a:solidFill>
                  <a:schemeClr val="tx1"/>
                </a:solidFill>
              </a:rPr>
              <a:t> </a:t>
            </a:r>
            <a:r>
              <a:rPr lang="en-US" dirty="0">
                <a:solidFill>
                  <a:schemeClr val="tx1"/>
                </a:solidFill>
              </a:rPr>
              <a:t>del VIH en </a:t>
            </a:r>
            <a:r>
              <a:rPr lang="en-US" dirty="0" err="1">
                <a:solidFill>
                  <a:schemeClr val="tx1"/>
                </a:solidFill>
              </a:rPr>
              <a:t>adultos</a:t>
            </a:r>
            <a:r>
              <a:rPr lang="en-US" dirty="0">
                <a:solidFill>
                  <a:schemeClr val="tx1"/>
                </a:solidFill>
              </a:rPr>
              <a:t> a </a:t>
            </a:r>
            <a:r>
              <a:rPr lang="en-US" dirty="0" err="1">
                <a:solidFill>
                  <a:schemeClr val="tx1"/>
                </a:solidFill>
              </a:rPr>
              <a:t>partir</a:t>
            </a:r>
            <a:r>
              <a:rPr lang="en-US" dirty="0">
                <a:solidFill>
                  <a:schemeClr val="tx1"/>
                </a:solidFill>
              </a:rPr>
              <a:t> de la </a:t>
            </a:r>
            <a:r>
              <a:rPr lang="en-US" dirty="0" err="1">
                <a:solidFill>
                  <a:schemeClr val="tx1"/>
                </a:solidFill>
              </a:rPr>
              <a:t>prevalencia</a:t>
            </a:r>
            <a:r>
              <a:rPr lang="en-US" dirty="0">
                <a:solidFill>
                  <a:schemeClr val="tx1"/>
                </a:solidFill>
              </a:rPr>
              <a:t> en la APN a lo largo de </a:t>
            </a:r>
            <a:r>
              <a:rPr lang="en-US" dirty="0" err="1">
                <a:solidFill>
                  <a:schemeClr val="tx1"/>
                </a:solidFill>
              </a:rPr>
              <a:t>los</a:t>
            </a:r>
            <a:r>
              <a:rPr lang="en-US" dirty="0">
                <a:solidFill>
                  <a:schemeClr val="tx1"/>
                </a:solidFill>
              </a:rPr>
              <a:t> </a:t>
            </a:r>
            <a:r>
              <a:rPr lang="en-US" dirty="0" err="1">
                <a:solidFill>
                  <a:schemeClr val="tx1"/>
                </a:solidFill>
              </a:rPr>
              <a:t>años</a:t>
            </a:r>
            <a:r>
              <a:rPr lang="en-US" dirty="0">
                <a:solidFill>
                  <a:schemeClr val="tx1"/>
                </a:solidFill>
              </a:rPr>
              <a:t> (EPP)</a:t>
            </a:r>
          </a:p>
          <a:p>
            <a:pPr marL="514350" indent="-514350">
              <a:lnSpc>
                <a:spcPct val="110000"/>
              </a:lnSpc>
              <a:buFont typeface="+mj-lt"/>
              <a:buAutoNum type="arabicPeriod"/>
            </a:pPr>
            <a:endParaRPr lang="en-US" dirty="0">
              <a:solidFill>
                <a:schemeClr val="tx1"/>
              </a:solidFill>
            </a:endParaRPr>
          </a:p>
          <a:p>
            <a:pPr marL="514350" indent="-514350">
              <a:lnSpc>
                <a:spcPct val="110000"/>
              </a:lnSpc>
              <a:buFont typeface="+mj-lt"/>
              <a:buAutoNum type="arabicPeriod"/>
            </a:pPr>
            <a:r>
              <a:rPr lang="en-US" dirty="0" err="1">
                <a:solidFill>
                  <a:schemeClr val="tx1"/>
                </a:solidFill>
              </a:rPr>
              <a:t>Prevalencia</a:t>
            </a:r>
            <a:r>
              <a:rPr lang="en-US" dirty="0">
                <a:solidFill>
                  <a:schemeClr val="tx1"/>
                </a:solidFill>
              </a:rPr>
              <a:t> del VIH entre </a:t>
            </a:r>
            <a:r>
              <a:rPr lang="en-US" b="1" dirty="0">
                <a:solidFill>
                  <a:schemeClr val="tx1"/>
                </a:solidFill>
              </a:rPr>
              <a:t>las </a:t>
            </a:r>
            <a:r>
              <a:rPr lang="en-US" b="1" dirty="0" err="1">
                <a:solidFill>
                  <a:schemeClr val="tx1"/>
                </a:solidFill>
              </a:rPr>
              <a:t>mujeres</a:t>
            </a:r>
            <a:r>
              <a:rPr lang="en-US" b="1" dirty="0">
                <a:solidFill>
                  <a:schemeClr val="tx1"/>
                </a:solidFill>
              </a:rPr>
              <a:t> </a:t>
            </a:r>
            <a:r>
              <a:rPr lang="en-US" b="1" dirty="0" err="1">
                <a:solidFill>
                  <a:schemeClr val="tx1"/>
                </a:solidFill>
              </a:rPr>
              <a:t>embarazadas</a:t>
            </a:r>
            <a:r>
              <a:rPr lang="en-US" b="1" dirty="0">
                <a:solidFill>
                  <a:schemeClr val="tx1"/>
                </a:solidFill>
              </a:rPr>
              <a:t> </a:t>
            </a:r>
            <a:r>
              <a:rPr lang="en-US" dirty="0">
                <a:solidFill>
                  <a:schemeClr val="tx1"/>
                </a:solidFill>
                <a:sym typeface="Wingdings" pitchFamily="2" charset="2"/>
              </a:rPr>
              <a:t> </a:t>
            </a:r>
            <a:r>
              <a:rPr lang="en-US" dirty="0" err="1">
                <a:solidFill>
                  <a:schemeClr val="tx1"/>
                </a:solidFill>
                <a:sym typeface="Wingdings" pitchFamily="2" charset="2"/>
              </a:rPr>
              <a:t>necesidad</a:t>
            </a:r>
            <a:r>
              <a:rPr lang="en-US" dirty="0">
                <a:solidFill>
                  <a:schemeClr val="tx1"/>
                </a:solidFill>
                <a:sym typeface="Wingdings" pitchFamily="2" charset="2"/>
              </a:rPr>
              <a:t> de PTMI </a:t>
            </a:r>
            <a:r>
              <a:rPr lang="en-US" dirty="0">
                <a:solidFill>
                  <a:schemeClr val="tx1"/>
                </a:solidFill>
              </a:rPr>
              <a:t>(</a:t>
            </a:r>
            <a:r>
              <a:rPr lang="en-US" dirty="0" err="1">
                <a:solidFill>
                  <a:schemeClr val="tx1"/>
                </a:solidFill>
              </a:rPr>
              <a:t>herramienta</a:t>
            </a:r>
            <a:r>
              <a:rPr lang="en-US" dirty="0">
                <a:solidFill>
                  <a:schemeClr val="tx1"/>
                </a:solidFill>
              </a:rPr>
              <a:t> de </a:t>
            </a:r>
            <a:r>
              <a:rPr lang="en-US" dirty="0" err="1">
                <a:solidFill>
                  <a:schemeClr val="tx1"/>
                </a:solidFill>
              </a:rPr>
              <a:t>ajuste</a:t>
            </a:r>
            <a:r>
              <a:rPr lang="en-US" dirty="0">
                <a:solidFill>
                  <a:schemeClr val="tx1"/>
                </a:solidFill>
              </a:rPr>
              <a:t> </a:t>
            </a:r>
            <a:r>
              <a:rPr lang="en-US" dirty="0" err="1">
                <a:solidFill>
                  <a:schemeClr val="tx1"/>
                </a:solidFill>
              </a:rPr>
              <a:t>dentro</a:t>
            </a:r>
            <a:r>
              <a:rPr lang="en-US" dirty="0">
                <a:solidFill>
                  <a:schemeClr val="tx1"/>
                </a:solidFill>
              </a:rPr>
              <a:t> de Spectrum, las </a:t>
            </a:r>
            <a:r>
              <a:rPr lang="en-US" dirty="0" err="1">
                <a:solidFill>
                  <a:schemeClr val="tx1"/>
                </a:solidFill>
              </a:rPr>
              <a:t>razones</a:t>
            </a:r>
            <a:r>
              <a:rPr lang="en-US" dirty="0">
                <a:solidFill>
                  <a:schemeClr val="tx1"/>
                </a:solidFill>
              </a:rPr>
              <a:t> de </a:t>
            </a:r>
            <a:r>
              <a:rPr lang="en-US" dirty="0" err="1">
                <a:solidFill>
                  <a:schemeClr val="tx1"/>
                </a:solidFill>
              </a:rPr>
              <a:t>fecundidad</a:t>
            </a:r>
            <a:r>
              <a:rPr lang="en-US" dirty="0">
                <a:solidFill>
                  <a:schemeClr val="tx1"/>
                </a:solidFill>
              </a:rPr>
              <a:t> HIV+/HIV-)</a:t>
            </a:r>
          </a:p>
          <a:p>
            <a:pPr marL="514350" indent="-514350">
              <a:lnSpc>
                <a:spcPct val="110000"/>
              </a:lnSpc>
              <a:buFont typeface="+mj-lt"/>
              <a:buAutoNum type="arabicPeriod"/>
            </a:pPr>
            <a:endParaRPr lang="en-US" dirty="0">
              <a:solidFill>
                <a:schemeClr val="tx1"/>
              </a:solidFill>
            </a:endParaRPr>
          </a:p>
          <a:p>
            <a:pPr marL="514350" indent="-514350">
              <a:lnSpc>
                <a:spcPct val="110000"/>
              </a:lnSpc>
              <a:buFont typeface="+mj-lt"/>
              <a:buAutoNum type="arabicPeriod"/>
            </a:pPr>
            <a:r>
              <a:rPr lang="en-US" dirty="0" err="1">
                <a:solidFill>
                  <a:schemeClr val="tx1"/>
                </a:solidFill>
              </a:rPr>
              <a:t>Cobertura</a:t>
            </a:r>
            <a:r>
              <a:rPr lang="en-US" dirty="0">
                <a:solidFill>
                  <a:schemeClr val="tx1"/>
                </a:solidFill>
              </a:rPr>
              <a:t> de PTMI (</a:t>
            </a:r>
            <a:r>
              <a:rPr lang="en-US" dirty="0" err="1">
                <a:solidFill>
                  <a:schemeClr val="tx1"/>
                </a:solidFill>
              </a:rPr>
              <a:t>mujeres</a:t>
            </a:r>
            <a:r>
              <a:rPr lang="en-US" dirty="0">
                <a:solidFill>
                  <a:schemeClr val="tx1"/>
                </a:solidFill>
              </a:rPr>
              <a:t> que </a:t>
            </a:r>
            <a:r>
              <a:rPr lang="en-US" dirty="0" err="1">
                <a:solidFill>
                  <a:schemeClr val="tx1"/>
                </a:solidFill>
              </a:rPr>
              <a:t>reciben</a:t>
            </a:r>
            <a:r>
              <a:rPr lang="en-US" dirty="0">
                <a:solidFill>
                  <a:schemeClr val="tx1"/>
                </a:solidFill>
              </a:rPr>
              <a:t> TAR) </a:t>
            </a:r>
            <a:br>
              <a:rPr lang="en-US" dirty="0">
                <a:solidFill>
                  <a:schemeClr val="tx1"/>
                </a:solidFill>
              </a:rPr>
            </a:br>
            <a:r>
              <a:rPr lang="en-US" dirty="0">
                <a:solidFill>
                  <a:schemeClr val="tx1"/>
                </a:solidFill>
                <a:sym typeface="Wingdings" pitchFamily="2" charset="2"/>
              </a:rPr>
              <a:t> </a:t>
            </a:r>
            <a:r>
              <a:rPr lang="en-US" b="1" dirty="0" err="1">
                <a:solidFill>
                  <a:schemeClr val="tx1"/>
                </a:solidFill>
                <a:sym typeface="Wingdings" pitchFamily="2" charset="2"/>
              </a:rPr>
              <a:t>transmisión</a:t>
            </a:r>
            <a:r>
              <a:rPr lang="en-US" b="1" dirty="0">
                <a:solidFill>
                  <a:schemeClr val="tx1"/>
                </a:solidFill>
                <a:sym typeface="Wingdings" pitchFamily="2" charset="2"/>
              </a:rPr>
              <a:t> de </a:t>
            </a:r>
            <a:r>
              <a:rPr lang="en-US" dirty="0">
                <a:solidFill>
                  <a:schemeClr val="tx1"/>
                </a:solidFill>
                <a:sym typeface="Wingdings" pitchFamily="2" charset="2"/>
              </a:rPr>
              <a:t>madre a </a:t>
            </a:r>
            <a:r>
              <a:rPr lang="en-US" dirty="0" err="1">
                <a:solidFill>
                  <a:schemeClr val="tx1"/>
                </a:solidFill>
                <a:sym typeface="Wingdings" pitchFamily="2" charset="2"/>
              </a:rPr>
              <a:t>hijo</a:t>
            </a:r>
            <a:r>
              <a:rPr lang="en-US" dirty="0">
                <a:solidFill>
                  <a:schemeClr val="tx1"/>
                </a:solidFill>
                <a:sym typeface="Wingdings" pitchFamily="2" charset="2"/>
              </a:rPr>
              <a:t> </a:t>
            </a:r>
            <a:r>
              <a:rPr lang="en-US" b="1" dirty="0">
                <a:solidFill>
                  <a:schemeClr val="tx1"/>
                </a:solidFill>
                <a:sym typeface="Wingdings" pitchFamily="2" charset="2"/>
              </a:rPr>
              <a:t> </a:t>
            </a:r>
            <a:br>
              <a:rPr lang="en-US" dirty="0">
                <a:solidFill>
                  <a:schemeClr val="tx1"/>
                </a:solidFill>
                <a:sym typeface="Wingdings" pitchFamily="2" charset="2"/>
              </a:rPr>
            </a:br>
            <a:r>
              <a:rPr lang="en-US" dirty="0">
                <a:solidFill>
                  <a:schemeClr val="tx1"/>
                </a:solidFill>
                <a:sym typeface="Wingdings" pitchFamily="2" charset="2"/>
              </a:rPr>
              <a:t> </a:t>
            </a:r>
            <a:r>
              <a:rPr lang="en-US" dirty="0" err="1">
                <a:solidFill>
                  <a:schemeClr val="tx1"/>
                </a:solidFill>
                <a:sym typeface="Wingdings" pitchFamily="2" charset="2"/>
              </a:rPr>
              <a:t>niños</a:t>
            </a:r>
            <a:r>
              <a:rPr lang="en-US" dirty="0">
                <a:solidFill>
                  <a:schemeClr val="tx1"/>
                </a:solidFill>
                <a:sym typeface="Wingdings" pitchFamily="2" charset="2"/>
              </a:rPr>
              <a:t> que </a:t>
            </a:r>
            <a:r>
              <a:rPr lang="en-US" dirty="0" err="1">
                <a:solidFill>
                  <a:schemeClr val="tx1"/>
                </a:solidFill>
                <a:sym typeface="Wingdings" pitchFamily="2" charset="2"/>
              </a:rPr>
              <a:t>viven</a:t>
            </a:r>
            <a:r>
              <a:rPr lang="en-US" dirty="0">
                <a:solidFill>
                  <a:schemeClr val="tx1"/>
                </a:solidFill>
                <a:sym typeface="Wingdings" pitchFamily="2" charset="2"/>
              </a:rPr>
              <a:t> con </a:t>
            </a:r>
            <a:r>
              <a:rPr lang="en-US" dirty="0" err="1">
                <a:solidFill>
                  <a:schemeClr val="tx1"/>
                </a:solidFill>
                <a:sym typeface="Wingdings" pitchFamily="2" charset="2"/>
              </a:rPr>
              <a:t>el</a:t>
            </a:r>
            <a:r>
              <a:rPr lang="en-US" dirty="0">
                <a:solidFill>
                  <a:schemeClr val="tx1"/>
                </a:solidFill>
                <a:sym typeface="Wingdings" pitchFamily="2" charset="2"/>
              </a:rPr>
              <a:t> VIH</a:t>
            </a:r>
          </a:p>
        </p:txBody>
      </p:sp>
      <p:sp>
        <p:nvSpPr>
          <p:cNvPr id="4" name="TextBox 3">
            <a:extLst>
              <a:ext uri="{FF2B5EF4-FFF2-40B4-BE49-F238E27FC236}">
                <a16:creationId xmlns:a16="http://schemas.microsoft.com/office/drawing/2014/main" id="{BC2EF13E-B17B-2EB0-A3F0-C9D5AF204AEC}"/>
              </a:ext>
            </a:extLst>
          </p:cNvPr>
          <p:cNvSpPr txBox="1"/>
          <p:nvPr/>
        </p:nvSpPr>
        <p:spPr>
          <a:xfrm>
            <a:off x="9955001" y="2050595"/>
            <a:ext cx="1795991" cy="1015663"/>
          </a:xfrm>
          <a:prstGeom prst="rect">
            <a:avLst/>
          </a:prstGeom>
          <a:noFill/>
        </p:spPr>
        <p:txBody>
          <a:bodyPr wrap="square" rtlCol="0">
            <a:spAutoFit/>
          </a:bodyPr>
          <a:lstStyle/>
          <a:p>
            <a:pPr algn="ctr"/>
            <a:r>
              <a:rPr lang="en-US" sz="2000" b="1" u="sng">
                <a:solidFill>
                  <a:srgbClr val="C00000"/>
                </a:solidFill>
              </a:rPr>
              <a:t>Tendencia </a:t>
            </a:r>
            <a:r>
              <a:rPr lang="en-US" sz="2000">
                <a:solidFill>
                  <a:srgbClr val="C00000"/>
                </a:solidFill>
              </a:rPr>
              <a:t>precisa </a:t>
            </a:r>
            <a:r>
              <a:rPr lang="en-US" sz="2000" b="1" u="sng">
                <a:solidFill>
                  <a:srgbClr val="C00000"/>
                </a:solidFill>
              </a:rPr>
              <a:t>de </a:t>
            </a:r>
            <a:r>
              <a:rPr lang="en-US" sz="2000">
                <a:solidFill>
                  <a:srgbClr val="C00000"/>
                </a:solidFill>
              </a:rPr>
              <a:t>la prevalencia</a:t>
            </a:r>
          </a:p>
        </p:txBody>
      </p:sp>
      <p:sp>
        <p:nvSpPr>
          <p:cNvPr id="5" name="TextBox 4">
            <a:extLst>
              <a:ext uri="{FF2B5EF4-FFF2-40B4-BE49-F238E27FC236}">
                <a16:creationId xmlns:a16="http://schemas.microsoft.com/office/drawing/2014/main" id="{3F32017C-7F5F-D37F-3D41-9948CA96ACA0}"/>
              </a:ext>
            </a:extLst>
          </p:cNvPr>
          <p:cNvSpPr txBox="1"/>
          <p:nvPr/>
        </p:nvSpPr>
        <p:spPr>
          <a:xfrm>
            <a:off x="9955001" y="3537113"/>
            <a:ext cx="1795991" cy="1015663"/>
          </a:xfrm>
          <a:prstGeom prst="rect">
            <a:avLst/>
          </a:prstGeom>
          <a:noFill/>
        </p:spPr>
        <p:txBody>
          <a:bodyPr wrap="square" lIns="91440" tIns="45720" rIns="91440" bIns="45720" rtlCol="0" anchor="t">
            <a:spAutoFit/>
          </a:bodyPr>
          <a:lstStyle/>
          <a:p>
            <a:pPr algn="ctr"/>
            <a:r>
              <a:rPr lang="en-US" sz="2000" b="1" u="sng" dirty="0">
                <a:solidFill>
                  <a:srgbClr val="C00000"/>
                </a:solidFill>
              </a:rPr>
              <a:t>Nivel de </a:t>
            </a:r>
            <a:r>
              <a:rPr lang="en-US" sz="2000" dirty="0" err="1">
                <a:solidFill>
                  <a:srgbClr val="C00000"/>
                </a:solidFill>
              </a:rPr>
              <a:t>prevalencia</a:t>
            </a:r>
            <a:r>
              <a:rPr lang="en-US" sz="2000" dirty="0">
                <a:solidFill>
                  <a:srgbClr val="C00000"/>
                </a:solidFill>
              </a:rPr>
              <a:t> </a:t>
            </a:r>
            <a:r>
              <a:rPr lang="en-US" sz="2000" dirty="0" err="1">
                <a:solidFill>
                  <a:srgbClr val="C00000"/>
                </a:solidFill>
              </a:rPr>
              <a:t>preciso</a:t>
            </a:r>
          </a:p>
        </p:txBody>
      </p:sp>
      <p:sp>
        <p:nvSpPr>
          <p:cNvPr id="6" name="TextBox 5">
            <a:extLst>
              <a:ext uri="{FF2B5EF4-FFF2-40B4-BE49-F238E27FC236}">
                <a16:creationId xmlns:a16="http://schemas.microsoft.com/office/drawing/2014/main" id="{4E63E827-938F-8376-D2BE-477A84C31F22}"/>
              </a:ext>
            </a:extLst>
          </p:cNvPr>
          <p:cNvSpPr txBox="1"/>
          <p:nvPr/>
        </p:nvSpPr>
        <p:spPr>
          <a:xfrm>
            <a:off x="10069565" y="5017134"/>
            <a:ext cx="1566863" cy="707886"/>
          </a:xfrm>
          <a:prstGeom prst="rect">
            <a:avLst/>
          </a:prstGeom>
          <a:noFill/>
        </p:spPr>
        <p:txBody>
          <a:bodyPr wrap="square" rtlCol="0">
            <a:spAutoFit/>
          </a:bodyPr>
          <a:lstStyle/>
          <a:p>
            <a:pPr algn="ctr"/>
            <a:r>
              <a:rPr lang="en-US" sz="2000" b="1" u="sng">
                <a:solidFill>
                  <a:srgbClr val="C00000"/>
                </a:solidFill>
              </a:rPr>
              <a:t>Recuentos </a:t>
            </a:r>
            <a:r>
              <a:rPr lang="en-US" sz="2000" b="1">
                <a:solidFill>
                  <a:srgbClr val="C00000"/>
                </a:solidFill>
              </a:rPr>
              <a:t>totales </a:t>
            </a:r>
            <a:r>
              <a:rPr lang="en-US" sz="2000">
                <a:solidFill>
                  <a:srgbClr val="C00000"/>
                </a:solidFill>
              </a:rPr>
              <a:t>precisos</a:t>
            </a:r>
          </a:p>
        </p:txBody>
      </p:sp>
    </p:spTree>
    <p:extLst>
      <p:ext uri="{BB962C8B-B14F-4D97-AF65-F5344CB8AC3E}">
        <p14:creationId xmlns:p14="http://schemas.microsoft.com/office/powerpoint/2010/main" val="2070179843"/>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A74F-9825-5788-12CC-E96339FCFA47}"/>
              </a:ext>
            </a:extLst>
          </p:cNvPr>
          <p:cNvSpPr>
            <a:spLocks noGrp="1"/>
          </p:cNvSpPr>
          <p:nvPr>
            <p:ph type="title"/>
          </p:nvPr>
        </p:nvSpPr>
        <p:spPr>
          <a:xfrm>
            <a:off x="324678" y="1320800"/>
            <a:ext cx="2961861" cy="2734364"/>
          </a:xfrm>
        </p:spPr>
        <p:txBody>
          <a:bodyPr>
            <a:normAutofit/>
          </a:bodyPr>
          <a:lstStyle/>
          <a:p>
            <a:r>
              <a:rPr lang="en-US" sz="3600" dirty="0"/>
              <a:t>¿</a:t>
            </a:r>
            <a:r>
              <a:rPr lang="en-US" sz="3600" dirty="0" err="1"/>
              <a:t>Cobertura</a:t>
            </a:r>
            <a:r>
              <a:rPr lang="en-US" sz="3600" dirty="0"/>
              <a:t> </a:t>
            </a:r>
            <a:r>
              <a:rPr lang="en-US" sz="3600" dirty="0" err="1"/>
              <a:t>estimada</a:t>
            </a:r>
            <a:r>
              <a:rPr lang="en-US" sz="3600" dirty="0"/>
              <a:t> de PTMI o de TAR </a:t>
            </a:r>
            <a:r>
              <a:rPr lang="en-US" sz="3600" dirty="0" err="1"/>
              <a:t>pediátrico</a:t>
            </a:r>
            <a:r>
              <a:rPr lang="en-US" sz="3600" dirty="0"/>
              <a:t> &gt;&gt;100%? </a:t>
            </a:r>
          </a:p>
        </p:txBody>
      </p:sp>
      <p:sp>
        <p:nvSpPr>
          <p:cNvPr id="3" name="Content Placeholder 2">
            <a:extLst>
              <a:ext uri="{FF2B5EF4-FFF2-40B4-BE49-F238E27FC236}">
                <a16:creationId xmlns:a16="http://schemas.microsoft.com/office/drawing/2014/main" id="{BF6FF243-318B-ADBA-F161-984190EBFA5A}"/>
              </a:ext>
            </a:extLst>
          </p:cNvPr>
          <p:cNvSpPr>
            <a:spLocks noGrp="1"/>
          </p:cNvSpPr>
          <p:nvPr>
            <p:ph idx="1"/>
          </p:nvPr>
        </p:nvSpPr>
        <p:spPr>
          <a:xfrm>
            <a:off x="3482810" y="781878"/>
            <a:ext cx="8634761" cy="5632777"/>
          </a:xfrm>
          <a:solidFill>
            <a:schemeClr val="bg1"/>
          </a:solidFill>
        </p:spPr>
        <p:txBody>
          <a:bodyPr>
            <a:normAutofit/>
          </a:bodyPr>
          <a:lstStyle/>
          <a:p>
            <a:pPr marL="342900" lvl="0" indent="-342900">
              <a:buFont typeface="Arial" panose="020B0604020202020204" pitchFamily="34" charset="0"/>
              <a:buChar char="•"/>
              <a:tabLst>
                <a:tab pos="457200" algn="l"/>
              </a:tabLst>
            </a:pP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Si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valor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supera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i="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ligeramente</a:t>
            </a:r>
            <a:r>
              <a:rPr lang="en-US"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al 100%,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tenga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en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cuenta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incertidumbre</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las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estimaciones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puede</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aceptarlo</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menos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que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programa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débil</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y la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cobertura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n-US"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cercana</a:t>
            </a:r>
            <a:r>
              <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al 100% sea improbable.</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lang="en-CH"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Si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valor es </a:t>
            </a:r>
            <a:r>
              <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&gt;110% en 2011-2015</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vuelva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datos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del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programa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y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compruebe</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si</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las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mujeres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fueron</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contabilizadas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dos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veces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en la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transición</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la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Opción</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Opción</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B o B+.</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lang="en-CH"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Si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valor es </a:t>
            </a:r>
            <a:r>
              <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&gt;110% </a:t>
            </a:r>
            <a:r>
              <a:rPr lang="en-US"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después</a:t>
            </a:r>
            <a:r>
              <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2015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vuelva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al </a:t>
            </a:r>
            <a:r>
              <a:rPr lang="en-US"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Ajuste</a:t>
            </a:r>
            <a:r>
              <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Local de la </a:t>
            </a:r>
            <a:r>
              <a:rPr lang="en-US"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Fecundidad</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revise la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prevalencia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APN y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supuestos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Spectrum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por</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ejemplo</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la razon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Mujer</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/Hombre en la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incidencia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que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repercuten</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en la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prevalencia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entre las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mujeres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H"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err="1">
                <a:solidFill>
                  <a:schemeClr val="tx1"/>
                </a:solidFill>
                <a:effectLst/>
                <a:latin typeface="Calibri"/>
                <a:ea typeface="Times New Roman" panose="02020603050405020304" pitchFamily="18" charset="0"/>
                <a:cs typeface="Times New Roman"/>
              </a:rPr>
              <a:t>Algunas</a:t>
            </a:r>
            <a:r>
              <a:rPr lang="en-US" dirty="0">
                <a:solidFill>
                  <a:schemeClr val="tx1"/>
                </a:solidFill>
                <a:effectLst/>
                <a:latin typeface="Calibri"/>
                <a:ea typeface="Times New Roman" panose="02020603050405020304" pitchFamily="18" charset="0"/>
                <a:cs typeface="Times New Roman"/>
              </a:rPr>
              <a:t> </a:t>
            </a:r>
            <a:r>
              <a:rPr lang="en-US" dirty="0" err="1">
                <a:solidFill>
                  <a:schemeClr val="tx1"/>
                </a:solidFill>
                <a:effectLst/>
                <a:latin typeface="Calibri"/>
                <a:ea typeface="Times New Roman" panose="02020603050405020304" pitchFamily="18" charset="0"/>
                <a:cs typeface="Times New Roman"/>
              </a:rPr>
              <a:t>epidemias</a:t>
            </a:r>
            <a:r>
              <a:rPr lang="en-US" dirty="0">
                <a:solidFill>
                  <a:schemeClr val="tx1"/>
                </a:solidFill>
                <a:effectLst/>
                <a:latin typeface="Calibri"/>
                <a:ea typeface="Times New Roman" panose="02020603050405020304" pitchFamily="18" charset="0"/>
                <a:cs typeface="Times New Roman"/>
              </a:rPr>
              <a:t> </a:t>
            </a:r>
            <a:r>
              <a:rPr lang="en-US" dirty="0" err="1">
                <a:solidFill>
                  <a:schemeClr val="tx1"/>
                </a:solidFill>
                <a:effectLst/>
                <a:latin typeface="Calibri"/>
                <a:ea typeface="Times New Roman" panose="02020603050405020304" pitchFamily="18" charset="0"/>
                <a:cs typeface="Times New Roman"/>
              </a:rPr>
              <a:t>concentradas</a:t>
            </a:r>
            <a:r>
              <a:rPr lang="en-US" dirty="0">
                <a:solidFill>
                  <a:schemeClr val="tx1"/>
                </a:solidFill>
                <a:effectLst/>
                <a:latin typeface="Calibri"/>
                <a:ea typeface="Times New Roman" panose="02020603050405020304" pitchFamily="18" charset="0"/>
                <a:cs typeface="Times New Roman"/>
              </a:rPr>
              <a:t> no </a:t>
            </a:r>
            <a:r>
              <a:rPr lang="en-US" dirty="0" err="1">
                <a:solidFill>
                  <a:schemeClr val="tx1"/>
                </a:solidFill>
                <a:effectLst/>
                <a:latin typeface="Calibri"/>
                <a:ea typeface="Times New Roman" panose="02020603050405020304" pitchFamily="18" charset="0"/>
                <a:cs typeface="Times New Roman"/>
              </a:rPr>
              <a:t>disponen</a:t>
            </a:r>
            <a:r>
              <a:rPr lang="en-US" dirty="0">
                <a:solidFill>
                  <a:schemeClr val="tx1"/>
                </a:solidFill>
                <a:effectLst/>
                <a:latin typeface="Calibri"/>
                <a:ea typeface="Times New Roman" panose="02020603050405020304" pitchFamily="18" charset="0"/>
                <a:cs typeface="Times New Roman"/>
              </a:rPr>
              <a:t> de buenos </a:t>
            </a:r>
            <a:r>
              <a:rPr lang="en-US" dirty="0" err="1">
                <a:solidFill>
                  <a:schemeClr val="tx1"/>
                </a:solidFill>
                <a:effectLst/>
                <a:latin typeface="Calibri"/>
                <a:ea typeface="Times New Roman" panose="02020603050405020304" pitchFamily="18" charset="0"/>
                <a:cs typeface="Times New Roman"/>
              </a:rPr>
              <a:t>datos</a:t>
            </a:r>
            <a:r>
              <a:rPr lang="en-US" dirty="0">
                <a:solidFill>
                  <a:schemeClr val="tx1"/>
                </a:solidFill>
                <a:effectLst/>
                <a:latin typeface="Calibri"/>
                <a:ea typeface="Times New Roman" panose="02020603050405020304" pitchFamily="18" charset="0"/>
                <a:cs typeface="Times New Roman"/>
              </a:rPr>
              <a:t> </a:t>
            </a:r>
            <a:r>
              <a:rPr lang="en-US" dirty="0">
                <a:solidFill>
                  <a:schemeClr val="tx1"/>
                </a:solidFill>
                <a:latin typeface="Calibri"/>
                <a:ea typeface="Times New Roman" panose="02020603050405020304" pitchFamily="18" charset="0"/>
                <a:cs typeface="Times New Roman"/>
              </a:rPr>
              <a:t>de </a:t>
            </a:r>
            <a:r>
              <a:rPr lang="en-US" dirty="0">
                <a:solidFill>
                  <a:schemeClr val="tx1"/>
                </a:solidFill>
                <a:effectLst/>
                <a:latin typeface="Calibri"/>
                <a:ea typeface="Times New Roman" panose="02020603050405020304" pitchFamily="18" charset="0"/>
                <a:cs typeface="Times New Roman"/>
              </a:rPr>
              <a:t>APN para </a:t>
            </a:r>
            <a:r>
              <a:rPr lang="en-US" dirty="0" err="1">
                <a:solidFill>
                  <a:schemeClr val="tx1"/>
                </a:solidFill>
                <a:effectLst/>
                <a:latin typeface="Calibri"/>
                <a:ea typeface="Times New Roman" panose="02020603050405020304" pitchFamily="18" charset="0"/>
                <a:cs typeface="Times New Roman"/>
              </a:rPr>
              <a:t>calcular</a:t>
            </a:r>
            <a:r>
              <a:rPr lang="en-US" dirty="0">
                <a:solidFill>
                  <a:schemeClr val="tx1"/>
                </a:solidFill>
                <a:effectLst/>
                <a:latin typeface="Calibri"/>
                <a:ea typeface="Times New Roman" panose="02020603050405020304" pitchFamily="18" charset="0"/>
                <a:cs typeface="Times New Roman"/>
              </a:rPr>
              <a:t> con </a:t>
            </a:r>
            <a:r>
              <a:rPr lang="en-US" dirty="0" err="1">
                <a:solidFill>
                  <a:schemeClr val="tx1"/>
                </a:solidFill>
                <a:effectLst/>
                <a:latin typeface="Calibri"/>
                <a:ea typeface="Times New Roman" panose="02020603050405020304" pitchFamily="18" charset="0"/>
                <a:cs typeface="Times New Roman"/>
              </a:rPr>
              <a:t>precisión</a:t>
            </a:r>
            <a:r>
              <a:rPr lang="en-US" dirty="0">
                <a:solidFill>
                  <a:schemeClr val="tx1"/>
                </a:solidFill>
                <a:effectLst/>
                <a:latin typeface="Calibri"/>
                <a:ea typeface="Times New Roman" panose="02020603050405020304" pitchFamily="18" charset="0"/>
                <a:cs typeface="Times New Roman"/>
              </a:rPr>
              <a:t> </a:t>
            </a:r>
            <a:r>
              <a:rPr lang="en-US" dirty="0" err="1">
                <a:solidFill>
                  <a:schemeClr val="tx1"/>
                </a:solidFill>
                <a:effectLst/>
                <a:latin typeface="Calibri"/>
                <a:ea typeface="Times New Roman" panose="02020603050405020304" pitchFamily="18" charset="0"/>
                <a:cs typeface="Times New Roman"/>
              </a:rPr>
              <a:t>los</a:t>
            </a:r>
            <a:r>
              <a:rPr lang="en-US" dirty="0">
                <a:solidFill>
                  <a:schemeClr val="tx1"/>
                </a:solidFill>
                <a:effectLst/>
                <a:latin typeface="Calibri"/>
                <a:ea typeface="Times New Roman" panose="02020603050405020304" pitchFamily="18" charset="0"/>
                <a:cs typeface="Times New Roman"/>
              </a:rPr>
              <a:t> </a:t>
            </a:r>
            <a:r>
              <a:rPr lang="en-US" dirty="0" err="1">
                <a:solidFill>
                  <a:schemeClr val="tx1"/>
                </a:solidFill>
                <a:effectLst/>
                <a:latin typeface="Calibri"/>
                <a:ea typeface="Times New Roman" panose="02020603050405020304" pitchFamily="18" charset="0"/>
                <a:cs typeface="Times New Roman"/>
              </a:rPr>
              <a:t>nacimientos</a:t>
            </a:r>
            <a:r>
              <a:rPr lang="en-US" dirty="0">
                <a:solidFill>
                  <a:schemeClr val="tx1"/>
                </a:solidFill>
                <a:effectLst/>
                <a:latin typeface="Calibri"/>
                <a:ea typeface="Times New Roman" panose="02020603050405020304" pitchFamily="18" charset="0"/>
                <a:cs typeface="Times New Roman"/>
              </a:rPr>
              <a:t> </a:t>
            </a:r>
            <a:r>
              <a:rPr lang="en-US" dirty="0" err="1">
                <a:solidFill>
                  <a:schemeClr val="tx1"/>
                </a:solidFill>
                <a:latin typeface="Calibri"/>
                <a:ea typeface="Times New Roman" panose="02020603050405020304" pitchFamily="18" charset="0"/>
                <a:cs typeface="Times New Roman"/>
              </a:rPr>
              <a:t>desde</a:t>
            </a:r>
            <a:r>
              <a:rPr lang="en-US" dirty="0">
                <a:solidFill>
                  <a:schemeClr val="tx1"/>
                </a:solidFill>
                <a:effectLst/>
                <a:latin typeface="Calibri"/>
                <a:ea typeface="Times New Roman" panose="02020603050405020304" pitchFamily="18" charset="0"/>
                <a:cs typeface="Times New Roman"/>
              </a:rPr>
              <a:t> </a:t>
            </a:r>
            <a:r>
              <a:rPr lang="en-US" dirty="0" err="1">
                <a:solidFill>
                  <a:schemeClr val="tx1"/>
                </a:solidFill>
                <a:effectLst/>
                <a:latin typeface="Calibri"/>
                <a:ea typeface="Times New Roman" panose="02020603050405020304" pitchFamily="18" charset="0"/>
                <a:cs typeface="Times New Roman"/>
              </a:rPr>
              <a:t>mujeres</a:t>
            </a:r>
            <a:r>
              <a:rPr lang="en-US" dirty="0">
                <a:solidFill>
                  <a:schemeClr val="tx1"/>
                </a:solidFill>
                <a:effectLst/>
                <a:latin typeface="Calibri"/>
                <a:ea typeface="Times New Roman" panose="02020603050405020304" pitchFamily="18" charset="0"/>
                <a:cs typeface="Times New Roman"/>
              </a:rPr>
              <a:t> </a:t>
            </a:r>
            <a:r>
              <a:rPr lang="en-US" dirty="0" err="1">
                <a:solidFill>
                  <a:schemeClr val="tx1"/>
                </a:solidFill>
                <a:effectLst/>
                <a:latin typeface="Calibri"/>
                <a:ea typeface="Times New Roman" panose="02020603050405020304" pitchFamily="18" charset="0"/>
                <a:cs typeface="Times New Roman"/>
              </a:rPr>
              <a:t>seropositivas</a:t>
            </a:r>
            <a:r>
              <a:rPr lang="en-US" dirty="0">
                <a:solidFill>
                  <a:schemeClr val="tx1"/>
                </a:solidFill>
                <a:effectLst/>
                <a:latin typeface="Calibri"/>
                <a:ea typeface="Times New Roman" panose="02020603050405020304" pitchFamily="18" charset="0"/>
                <a:cs typeface="Times New Roman"/>
              </a:rPr>
              <a:t> al </a:t>
            </a:r>
            <a:r>
              <a:rPr lang="en-US" dirty="0" err="1">
                <a:solidFill>
                  <a:schemeClr val="tx1"/>
                </a:solidFill>
                <a:effectLst/>
                <a:latin typeface="Calibri"/>
                <a:ea typeface="Times New Roman" panose="02020603050405020304" pitchFamily="18" charset="0"/>
                <a:cs typeface="Times New Roman"/>
              </a:rPr>
              <a:t>nivel</a:t>
            </a:r>
            <a:r>
              <a:rPr lang="en-US" dirty="0">
                <a:solidFill>
                  <a:schemeClr val="tx1"/>
                </a:solidFill>
                <a:effectLst/>
                <a:latin typeface="Calibri"/>
                <a:ea typeface="Times New Roman" panose="02020603050405020304" pitchFamily="18" charset="0"/>
                <a:cs typeface="Times New Roman"/>
              </a:rPr>
              <a:t> </a:t>
            </a:r>
            <a:r>
              <a:rPr lang="en-US" dirty="0" err="1">
                <a:solidFill>
                  <a:schemeClr val="tx1"/>
                </a:solidFill>
                <a:effectLst/>
                <a:latin typeface="Calibri"/>
                <a:ea typeface="Times New Roman" panose="02020603050405020304" pitchFamily="18" charset="0"/>
                <a:cs typeface="Times New Roman"/>
              </a:rPr>
              <a:t>nacional</a:t>
            </a:r>
            <a:r>
              <a:rPr lang="en-US" dirty="0">
                <a:solidFill>
                  <a:schemeClr val="tx1"/>
                </a:solidFill>
                <a:effectLst/>
                <a:latin typeface="Calibri"/>
                <a:ea typeface="Times New Roman" panose="02020603050405020304" pitchFamily="18" charset="0"/>
                <a:cs typeface="Times New Roman"/>
              </a:rPr>
              <a:t>. Para </a:t>
            </a:r>
            <a:r>
              <a:rPr lang="en-US" dirty="0" err="1">
                <a:solidFill>
                  <a:schemeClr val="tx1"/>
                </a:solidFill>
                <a:effectLst/>
                <a:latin typeface="Calibri"/>
                <a:ea typeface="Times New Roman" panose="02020603050405020304" pitchFamily="18" charset="0"/>
                <a:cs typeface="Times New Roman"/>
              </a:rPr>
              <a:t>éstas</a:t>
            </a:r>
            <a:r>
              <a:rPr lang="en-US" dirty="0">
                <a:solidFill>
                  <a:schemeClr val="tx1"/>
                </a:solidFill>
                <a:effectLst/>
                <a:latin typeface="Calibri"/>
                <a:ea typeface="Times New Roman" panose="02020603050405020304" pitchFamily="18" charset="0"/>
                <a:cs typeface="Times New Roman"/>
              </a:rPr>
              <a:t>, ONUSIDA no </a:t>
            </a:r>
            <a:r>
              <a:rPr lang="en-US" dirty="0" err="1">
                <a:solidFill>
                  <a:schemeClr val="tx1"/>
                </a:solidFill>
                <a:effectLst/>
                <a:latin typeface="Calibri"/>
                <a:ea typeface="Times New Roman" panose="02020603050405020304" pitchFamily="18" charset="0"/>
                <a:cs typeface="Times New Roman"/>
              </a:rPr>
              <a:t>publicará</a:t>
            </a:r>
            <a:r>
              <a:rPr lang="en-US" dirty="0">
                <a:solidFill>
                  <a:schemeClr val="tx1"/>
                </a:solidFill>
                <a:effectLst/>
                <a:latin typeface="Calibri"/>
                <a:ea typeface="Times New Roman" panose="02020603050405020304" pitchFamily="18" charset="0"/>
                <a:cs typeface="Times New Roman"/>
              </a:rPr>
              <a:t> </a:t>
            </a:r>
            <a:r>
              <a:rPr lang="en-US" dirty="0" err="1">
                <a:solidFill>
                  <a:schemeClr val="tx1"/>
                </a:solidFill>
                <a:effectLst/>
                <a:latin typeface="Calibri"/>
                <a:ea typeface="Times New Roman" panose="02020603050405020304" pitchFamily="18" charset="0"/>
                <a:cs typeface="Times New Roman"/>
              </a:rPr>
              <a:t>indicadores</a:t>
            </a:r>
            <a:r>
              <a:rPr lang="en-US" dirty="0">
                <a:solidFill>
                  <a:schemeClr val="tx1"/>
                </a:solidFill>
                <a:effectLst/>
                <a:latin typeface="Calibri"/>
                <a:ea typeface="Times New Roman" panose="02020603050405020304" pitchFamily="18" charset="0"/>
                <a:cs typeface="Times New Roman"/>
              </a:rPr>
              <a:t> </a:t>
            </a:r>
            <a:r>
              <a:rPr lang="en-US" dirty="0" err="1">
                <a:solidFill>
                  <a:schemeClr val="tx1"/>
                </a:solidFill>
                <a:effectLst/>
                <a:latin typeface="Calibri"/>
                <a:ea typeface="Times New Roman" panose="02020603050405020304" pitchFamily="18" charset="0"/>
                <a:cs typeface="Times New Roman"/>
              </a:rPr>
              <a:t>relacionados</a:t>
            </a:r>
            <a:r>
              <a:rPr lang="en-US" dirty="0">
                <a:solidFill>
                  <a:schemeClr val="tx1"/>
                </a:solidFill>
                <a:effectLst/>
                <a:latin typeface="Calibri"/>
                <a:ea typeface="Times New Roman" panose="02020603050405020304" pitchFamily="18" charset="0"/>
                <a:cs typeface="Times New Roman"/>
              </a:rPr>
              <a:t> con la TMI y </a:t>
            </a:r>
            <a:r>
              <a:rPr lang="en-US" dirty="0" err="1">
                <a:solidFill>
                  <a:schemeClr val="tx1"/>
                </a:solidFill>
                <a:effectLst/>
                <a:latin typeface="Calibri"/>
                <a:ea typeface="Times New Roman" panose="02020603050405020304" pitchFamily="18" charset="0"/>
                <a:cs typeface="Times New Roman"/>
              </a:rPr>
              <a:t>el</a:t>
            </a:r>
            <a:r>
              <a:rPr lang="en-US" dirty="0">
                <a:solidFill>
                  <a:schemeClr val="tx1"/>
                </a:solidFill>
                <a:effectLst/>
                <a:latin typeface="Calibri"/>
                <a:ea typeface="Times New Roman" panose="02020603050405020304" pitchFamily="18" charset="0"/>
                <a:cs typeface="Times New Roman"/>
              </a:rPr>
              <a:t> VIH </a:t>
            </a:r>
            <a:r>
              <a:rPr lang="en-US" dirty="0" err="1">
                <a:solidFill>
                  <a:schemeClr val="tx1"/>
                </a:solidFill>
                <a:effectLst/>
                <a:latin typeface="Calibri"/>
                <a:ea typeface="Times New Roman" panose="02020603050405020304" pitchFamily="18" charset="0"/>
                <a:cs typeface="Times New Roman"/>
              </a:rPr>
              <a:t>pediátrico</a:t>
            </a:r>
            <a:r>
              <a:rPr lang="en-US" dirty="0">
                <a:solidFill>
                  <a:schemeClr val="tx1"/>
                </a:solidFill>
                <a:effectLst/>
                <a:latin typeface="Calibri"/>
                <a:ea typeface="Times New Roman" panose="02020603050405020304" pitchFamily="18" charset="0"/>
                <a:cs typeface="Times New Roman"/>
              </a:rPr>
              <a:t>.</a:t>
            </a:r>
            <a:endParaRPr lang="en-CH" dirty="0">
              <a:solidFill>
                <a:schemeClr val="tx1"/>
              </a:solidFill>
              <a:effectLst/>
              <a:latin typeface="Times New Roman"/>
              <a:ea typeface="Calibri" panose="020F0502020204030204" pitchFamily="34" charset="0"/>
              <a:cs typeface="Times New Roman"/>
            </a:endParaRPr>
          </a:p>
        </p:txBody>
      </p:sp>
    </p:spTree>
    <p:extLst>
      <p:ext uri="{BB962C8B-B14F-4D97-AF65-F5344CB8AC3E}">
        <p14:creationId xmlns:p14="http://schemas.microsoft.com/office/powerpoint/2010/main" val="3160902675"/>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98F034-2AD1-4530-9323-4A50A8DE0C27}"/>
              </a:ext>
            </a:extLst>
          </p:cNvPr>
          <p:cNvSpPr>
            <a:spLocks noGrp="1"/>
          </p:cNvSpPr>
          <p:nvPr>
            <p:ph type="sldNum" sz="quarter" idx="12"/>
          </p:nvPr>
        </p:nvSpPr>
        <p:spPr>
          <a:xfrm>
            <a:off x="861752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lang="en-CH" smtClean="0"/>
              <a:t>21</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4">
            <a:extLst>
              <a:ext uri="{FF2B5EF4-FFF2-40B4-BE49-F238E27FC236}">
                <a16:creationId xmlns:a16="http://schemas.microsoft.com/office/drawing/2014/main" id="{B6E7E893-929E-4605-A524-A97EC9BFF0D5}"/>
              </a:ext>
            </a:extLst>
          </p:cNvPr>
          <p:cNvSpPr>
            <a:spLocks noGrp="1"/>
          </p:cNvSpPr>
          <p:nvPr>
            <p:ph type="title"/>
          </p:nvPr>
        </p:nvSpPr>
        <p:spPr>
          <a:xfrm>
            <a:off x="838200" y="170235"/>
            <a:ext cx="10515600" cy="723301"/>
          </a:xfrm>
        </p:spPr>
        <p:txBody>
          <a:bodyPr/>
          <a:lstStyle/>
          <a:p>
            <a:r>
              <a:rPr lang="en-US"/>
              <a:t>Fuentes de nuevas infecciones infantiles</a:t>
            </a:r>
          </a:p>
        </p:txBody>
      </p:sp>
      <p:sp>
        <p:nvSpPr>
          <p:cNvPr id="4" name="TextBox 3">
            <a:extLst>
              <a:ext uri="{FF2B5EF4-FFF2-40B4-BE49-F238E27FC236}">
                <a16:creationId xmlns:a16="http://schemas.microsoft.com/office/drawing/2014/main" id="{867DDB04-9793-2DD7-77AF-E1036D7A9E0F}"/>
              </a:ext>
            </a:extLst>
          </p:cNvPr>
          <p:cNvSpPr txBox="1"/>
          <p:nvPr/>
        </p:nvSpPr>
        <p:spPr>
          <a:xfrm>
            <a:off x="0" y="4113126"/>
            <a:ext cx="12191999" cy="3046988"/>
          </a:xfrm>
          <a:prstGeom prst="rect">
            <a:avLst/>
          </a:prstGeom>
          <a:solidFill>
            <a:schemeClr val="bg1"/>
          </a:solidFill>
        </p:spPr>
        <p:txBody>
          <a:bodyPr wrap="square">
            <a:spAutoFit/>
          </a:bodyPr>
          <a:lstStyle/>
          <a:p>
            <a:pPr marL="85725" lvl="1">
              <a:buFont typeface="Arial" panose="020B0604020202020204" pitchFamily="34" charset="0"/>
              <a:buChar char="•"/>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85725" lvl="1">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Si la TMI de madres </a:t>
            </a:r>
            <a:r>
              <a:rPr lang="en-US" sz="1600" b="1" dirty="0" err="1">
                <a:solidFill>
                  <a:schemeClr val="accent4">
                    <a:lumMod val="75000"/>
                  </a:schemeClr>
                </a:solidFill>
                <a:latin typeface="Arial" panose="020B0604020202020204" pitchFamily="34" charset="0"/>
                <a:cs typeface="Arial" panose="020B0604020202020204" pitchFamily="34" charset="0"/>
              </a:rPr>
              <a:t>recién</a:t>
            </a:r>
            <a:r>
              <a:rPr lang="en-US" sz="1600" b="1" dirty="0">
                <a:solidFill>
                  <a:schemeClr val="accent4">
                    <a:lumMod val="75000"/>
                  </a:schemeClr>
                </a:solidFill>
                <a:latin typeface="Arial" panose="020B0604020202020204" pitchFamily="34" charset="0"/>
                <a:cs typeface="Arial" panose="020B0604020202020204" pitchFamily="34" charset="0"/>
              </a:rPr>
              <a:t> </a:t>
            </a:r>
            <a:r>
              <a:rPr lang="en-US" sz="1600" b="1" dirty="0" err="1">
                <a:solidFill>
                  <a:schemeClr val="accent4">
                    <a:lumMod val="75000"/>
                  </a:schemeClr>
                </a:solidFill>
                <a:latin typeface="Arial" panose="020B0604020202020204" pitchFamily="34" charset="0"/>
                <a:cs typeface="Arial" panose="020B0604020202020204" pitchFamily="34" charset="0"/>
              </a:rPr>
              <a:t>infectadas</a:t>
            </a:r>
            <a:r>
              <a:rPr lang="en-US" sz="1600" b="1" dirty="0">
                <a:solidFill>
                  <a:schemeClr val="accent4">
                    <a:lumMod val="75000"/>
                  </a:schemeClr>
                </a:solidFill>
                <a:latin typeface="Arial" panose="020B0604020202020204" pitchFamily="34" charset="0"/>
                <a:cs typeface="Arial" panose="020B0604020202020204" pitchFamily="34" charset="0"/>
              </a:rPr>
              <a:t> </a:t>
            </a:r>
            <a:r>
              <a:rPr lang="en-US" sz="1600" b="1" dirty="0" err="1">
                <a:solidFill>
                  <a:schemeClr val="accent4">
                    <a:lumMod val="75000"/>
                  </a:schemeClr>
                </a:solidFill>
                <a:latin typeface="Arial" panose="020B0604020202020204" pitchFamily="34" charset="0"/>
                <a:cs typeface="Arial" panose="020B0604020202020204" pitchFamily="34" charset="0"/>
              </a:rPr>
              <a:t>durante</a:t>
            </a:r>
            <a:r>
              <a:rPr lang="en-US" sz="1600" b="1" dirty="0">
                <a:solidFill>
                  <a:schemeClr val="accent4">
                    <a:lumMod val="75000"/>
                  </a:schemeClr>
                </a:solidFill>
                <a:latin typeface="Arial" panose="020B0604020202020204" pitchFamily="34" charset="0"/>
                <a:cs typeface="Arial" panose="020B0604020202020204" pitchFamily="34" charset="0"/>
              </a:rPr>
              <a:t> </a:t>
            </a:r>
            <a:r>
              <a:rPr lang="en-US" sz="1600" b="1" dirty="0" err="1">
                <a:solidFill>
                  <a:schemeClr val="accent4">
                    <a:lumMod val="75000"/>
                  </a:schemeClr>
                </a:solidFill>
                <a:latin typeface="Arial" panose="020B0604020202020204" pitchFamily="34" charset="0"/>
                <a:cs typeface="Arial" panose="020B0604020202020204" pitchFamily="34" charset="0"/>
              </a:rPr>
              <a:t>el</a:t>
            </a:r>
            <a:r>
              <a:rPr lang="en-US" sz="1600" b="1" dirty="0">
                <a:solidFill>
                  <a:schemeClr val="accent4">
                    <a:lumMod val="75000"/>
                  </a:schemeClr>
                </a:solidFill>
                <a:latin typeface="Arial" panose="020B0604020202020204" pitchFamily="34" charset="0"/>
                <a:cs typeface="Arial" panose="020B0604020202020204" pitchFamily="34" charset="0"/>
              </a:rPr>
              <a:t> </a:t>
            </a:r>
            <a:r>
              <a:rPr lang="en-US" sz="1600" b="1" dirty="0" err="1">
                <a:solidFill>
                  <a:schemeClr val="accent4">
                    <a:lumMod val="75000"/>
                  </a:schemeClr>
                </a:solidFill>
                <a:latin typeface="Arial" panose="020B0604020202020204" pitchFamily="34" charset="0"/>
                <a:cs typeface="Arial" panose="020B0604020202020204" pitchFamily="34" charset="0"/>
              </a:rPr>
              <a:t>embarazo</a:t>
            </a:r>
            <a:r>
              <a:rPr lang="en-US" sz="1600" b="1" dirty="0">
                <a:solidFill>
                  <a:schemeClr val="accent4">
                    <a:lumMod val="75000"/>
                  </a:schemeClr>
                </a:solidFill>
                <a:latin typeface="Arial" panose="020B0604020202020204" pitchFamily="34" charset="0"/>
                <a:cs typeface="Arial" panose="020B0604020202020204" pitchFamily="34" charset="0"/>
              </a:rPr>
              <a:t> o la </a:t>
            </a:r>
            <a:r>
              <a:rPr lang="en-US" sz="1600" b="1" dirty="0" err="1">
                <a:solidFill>
                  <a:schemeClr val="accent4">
                    <a:lumMod val="75000"/>
                  </a:schemeClr>
                </a:solidFill>
                <a:latin typeface="Arial" panose="020B0604020202020204" pitchFamily="34" charset="0"/>
                <a:cs typeface="Arial" panose="020B0604020202020204" pitchFamily="34" charset="0"/>
              </a:rPr>
              <a:t>lactancia</a:t>
            </a:r>
            <a:r>
              <a:rPr lang="en-US" sz="1600" b="1" dirty="0">
                <a:solidFill>
                  <a:schemeClr val="accent4">
                    <a:lumMod val="75000"/>
                  </a:schemeClr>
                </a:solidFill>
                <a:latin typeface="Arial" panose="020B0604020202020204" pitchFamily="34"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parece</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cuestionable</a:t>
            </a:r>
            <a:r>
              <a:rPr lang="en-US" sz="1600" dirty="0">
                <a:effectLst/>
                <a:latin typeface="Arial" panose="020B0604020202020204" pitchFamily="34" charset="0"/>
                <a:ea typeface="Times New Roman" panose="02020603050405020304" pitchFamily="18" charset="0"/>
                <a:cs typeface="Arial" panose="020B0604020202020204" pitchFamily="34" charset="0"/>
              </a:rPr>
              <a:t>, revise la </a:t>
            </a:r>
            <a:r>
              <a:rPr lang="en-US" sz="1600" dirty="0" err="1">
                <a:effectLst/>
                <a:latin typeface="Arial" panose="020B0604020202020204" pitchFamily="34" charset="0"/>
                <a:ea typeface="Times New Roman" panose="02020603050405020304" pitchFamily="18" charset="0"/>
                <a:cs typeface="Arial" panose="020B0604020202020204" pitchFamily="34" charset="0"/>
              </a:rPr>
              <a:t>estimación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de la </a:t>
            </a:r>
            <a:r>
              <a:rPr lang="en-US" sz="1600" b="1" dirty="0" err="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incidencia</a:t>
            </a:r>
            <a:r>
              <a:rPr lang="en-US" sz="1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del VIH en </a:t>
            </a:r>
            <a:r>
              <a:rPr lang="en-US" sz="1600" b="1" dirty="0" err="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mujeres</a:t>
            </a:r>
            <a:r>
              <a:rPr lang="en-US" sz="1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jóvenes</a:t>
            </a:r>
            <a:r>
              <a:rPr lang="en-US" sz="1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600" dirty="0">
                <a:effectLst/>
                <a:latin typeface="Arial" panose="020B0604020202020204" pitchFamily="34" charset="0"/>
                <a:ea typeface="Times New Roman" panose="02020603050405020304" pitchFamily="18" charset="0"/>
                <a:cs typeface="Arial" panose="020B0604020202020204" pitchFamily="34" charset="0"/>
              </a:rPr>
              <a:t>.</a:t>
            </a:r>
            <a:br>
              <a:rPr lang="en-US" sz="1600" dirty="0">
                <a:effectLst/>
                <a:latin typeface="Arial" panose="020B0604020202020204" pitchFamily="34" charset="0"/>
                <a:ea typeface="Times New Roman" panose="02020603050405020304" pitchFamily="18" charset="0"/>
                <a:cs typeface="Arial" panose="020B0604020202020204" pitchFamily="34" charset="0"/>
              </a:rPr>
            </a:br>
            <a:endParaRPr lang="en-CH" sz="1600" dirty="0">
              <a:effectLst/>
              <a:latin typeface="Arial" panose="020B0604020202020204" pitchFamily="34" charset="0"/>
              <a:ea typeface="Aptos" panose="020B0004020202020204" pitchFamily="34" charset="0"/>
              <a:cs typeface="Arial" panose="020B0604020202020204" pitchFamily="34" charset="0"/>
            </a:endParaRPr>
          </a:p>
          <a:p>
            <a:pPr marL="85725" lvl="1">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Si </a:t>
            </a:r>
            <a:r>
              <a:rPr lang="en-US" sz="1600" dirty="0">
                <a:latin typeface="Arial" panose="020B0604020202020204" pitchFamily="34" charset="0"/>
                <a:ea typeface="Times New Roman" panose="02020603050405020304" pitchFamily="18" charset="0"/>
                <a:cs typeface="Arial" panose="020B0604020202020204" pitchFamily="34" charset="0"/>
              </a:rPr>
              <a:t>la TMI de </a:t>
            </a:r>
            <a:r>
              <a:rPr lang="en-US" sz="1600" dirty="0" err="1">
                <a:effectLst/>
                <a:latin typeface="Arial" panose="020B0604020202020204" pitchFamily="34" charset="0"/>
                <a:ea typeface="Times New Roman" panose="02020603050405020304" pitchFamily="18" charset="0"/>
                <a:cs typeface="Arial" panose="020B0604020202020204" pitchFamily="34" charset="0"/>
              </a:rPr>
              <a:t>mujeres</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que no </a:t>
            </a:r>
            <a:r>
              <a:rPr lang="en-US" sz="1600" dirty="0" err="1">
                <a:effectLst/>
                <a:highlight>
                  <a:srgbClr val="FFFF00"/>
                </a:highlight>
                <a:latin typeface="Arial" panose="020B0604020202020204" pitchFamily="34" charset="0"/>
                <a:ea typeface="Times New Roman" panose="02020603050405020304" pitchFamily="18" charset="0"/>
                <a:cs typeface="Arial" panose="020B0604020202020204" pitchFamily="34" charset="0"/>
              </a:rPr>
              <a:t>accedieron</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 la PTMI </a:t>
            </a:r>
            <a:r>
              <a:rPr lang="en-US" sz="1600" dirty="0" err="1">
                <a:effectLst/>
                <a:latin typeface="Arial" panose="020B0604020202020204" pitchFamily="34" charset="0"/>
                <a:ea typeface="Times New Roman" panose="02020603050405020304" pitchFamily="18" charset="0"/>
                <a:cs typeface="Arial" panose="020B0604020202020204" pitchFamily="34" charset="0"/>
              </a:rPr>
              <a:t>parece</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cuestionable</a:t>
            </a:r>
            <a:r>
              <a:rPr lang="en-US" sz="1600" dirty="0">
                <a:effectLst/>
                <a:latin typeface="Arial" panose="020B0604020202020204" pitchFamily="34" charset="0"/>
                <a:ea typeface="Times New Roman" panose="02020603050405020304" pitchFamily="18" charset="0"/>
                <a:cs typeface="Arial" panose="020B0604020202020204" pitchFamily="34" charset="0"/>
              </a:rPr>
              <a:t>, revise la </a:t>
            </a:r>
            <a:r>
              <a:rPr lang="en-US" sz="1600" dirty="0" err="1">
                <a:effectLst/>
                <a:latin typeface="Arial" panose="020B0604020202020204" pitchFamily="34" charset="0"/>
                <a:ea typeface="Times New Roman" panose="02020603050405020304" pitchFamily="18" charset="0"/>
                <a:cs typeface="Arial" panose="020B0604020202020204" pitchFamily="34" charset="0"/>
              </a:rPr>
              <a:t>cobertura</a:t>
            </a:r>
            <a:r>
              <a:rPr lang="en-US" sz="1600" dirty="0">
                <a:effectLst/>
                <a:latin typeface="Arial" panose="020B0604020202020204" pitchFamily="34" charset="0"/>
                <a:ea typeface="Times New Roman" panose="02020603050405020304" pitchFamily="18" charset="0"/>
                <a:cs typeface="Arial" panose="020B0604020202020204" pitchFamily="34" charset="0"/>
              </a:rPr>
              <a:t> de la PTMI y sus </a:t>
            </a:r>
            <a:r>
              <a:rPr lang="en-US" sz="1600" dirty="0" err="1">
                <a:effectLst/>
                <a:latin typeface="Arial" panose="020B0604020202020204" pitchFamily="34" charset="0"/>
                <a:ea typeface="Times New Roman" panose="02020603050405020304" pitchFamily="18" charset="0"/>
                <a:cs typeface="Arial" panose="020B0604020202020204" pitchFamily="34" charset="0"/>
              </a:rPr>
              <a:t>impulsores</a:t>
            </a:r>
            <a:r>
              <a:rPr lang="en-US" sz="1600" dirty="0">
                <a:effectLst/>
                <a:latin typeface="Arial" panose="020B0604020202020204" pitchFamily="34" charset="0"/>
                <a:ea typeface="Times New Roman" panose="02020603050405020304" pitchFamily="18" charset="0"/>
                <a:cs typeface="Arial" panose="020B0604020202020204" pitchFamily="34" charset="0"/>
              </a:rPr>
              <a:t>.</a:t>
            </a:r>
            <a:br>
              <a:rPr lang="en-US" sz="1600" dirty="0">
                <a:effectLst/>
                <a:latin typeface="Arial" panose="020B0604020202020204" pitchFamily="34" charset="0"/>
                <a:ea typeface="Times New Roman" panose="02020603050405020304" pitchFamily="18" charset="0"/>
                <a:cs typeface="Arial" panose="020B0604020202020204" pitchFamily="34" charset="0"/>
              </a:rPr>
            </a:br>
            <a:endParaRPr lang="en-CH" sz="1600" dirty="0">
              <a:effectLst/>
              <a:latin typeface="Arial" panose="020B0604020202020204" pitchFamily="34" charset="0"/>
              <a:ea typeface="Aptos" panose="020B0004020202020204" pitchFamily="34" charset="0"/>
              <a:cs typeface="Arial" panose="020B0604020202020204" pitchFamily="34" charset="0"/>
            </a:endParaRPr>
          </a:p>
          <a:p>
            <a:pPr marL="85725" lvl="1">
              <a:buFont typeface="Arial" panose="020B0604020202020204" pitchFamily="34" charset="0"/>
              <a:buChar char="•"/>
            </a:pP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Para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validar</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frente</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 un </a:t>
            </a:r>
            <a:r>
              <a:rPr lang="en-US" sz="1600" b="1"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estudio</a:t>
            </a:r>
            <a:r>
              <a:rPr lang="en-US" sz="1600" b="1"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que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estima</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la </a:t>
            </a:r>
            <a:r>
              <a:rPr lang="en-US" sz="1600" b="1"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TMI entre las </a:t>
            </a:r>
            <a:r>
              <a:rPr lang="en-US" sz="1600" b="1"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mujeres</a:t>
            </a:r>
            <a:r>
              <a:rPr lang="en-US" sz="1600" b="1"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en </a:t>
            </a:r>
            <a:r>
              <a:rPr lang="en-US" sz="1600" b="1"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el</a:t>
            </a:r>
            <a:r>
              <a:rPr lang="en-US" sz="1600" b="1"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programa</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considere</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qué</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componentes</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de la barra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apilada</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capta</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el</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estudio</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Normalmente</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los</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estudios</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captaban</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la TMI </a:t>
            </a:r>
            <a:r>
              <a:rPr lang="en-US" sz="1600"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sólo</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de las </a:t>
            </a:r>
            <a:r>
              <a:rPr lang="en-US" sz="1600" b="1"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mujeres</a:t>
            </a:r>
            <a:r>
              <a:rPr lang="en-US" sz="1600" b="1"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que </a:t>
            </a:r>
            <a:r>
              <a:rPr lang="en-US" sz="1600" b="1"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permanecían</a:t>
            </a:r>
            <a:r>
              <a:rPr lang="en-US" sz="1600" b="1"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en </a:t>
            </a:r>
            <a:r>
              <a:rPr lang="en-US" sz="1600" b="1"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el</a:t>
            </a:r>
            <a:r>
              <a:rPr lang="en-US" sz="1600" b="1"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0041C4"/>
                </a:solidFill>
                <a:effectLst/>
                <a:latin typeface="Arial" panose="020B0604020202020204" pitchFamily="34" charset="0"/>
                <a:ea typeface="Times New Roman" panose="02020603050405020304" pitchFamily="18" charset="0"/>
                <a:cs typeface="Arial" panose="020B0604020202020204" pitchFamily="34" charset="0"/>
              </a:rPr>
              <a:t>programa</a:t>
            </a:r>
            <a: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a:t>
            </a:r>
            <a:b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br>
            <a:endPar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endParaRPr>
          </a:p>
          <a:p>
            <a:pPr marL="85725" lvl="1">
              <a:buFont typeface="Arial" panose="020B0604020202020204" pitchFamily="34" charset="0"/>
              <a:buChar char="•"/>
            </a:pPr>
            <a:r>
              <a:rPr lang="en-US" sz="1600" dirty="0">
                <a:effectLst/>
                <a:latin typeface="Arial" panose="020B0604020202020204" pitchFamily="34" charset="0"/>
                <a:ea typeface="Aptos" panose="020B0004020202020204" pitchFamily="34" charset="0"/>
                <a:cs typeface="Arial" panose="020B0604020202020204" pitchFamily="34" charset="0"/>
              </a:rPr>
              <a:t>Si la TMI </a:t>
            </a:r>
            <a:r>
              <a:rPr lang="en-US" sz="1600" dirty="0">
                <a:effectLst/>
                <a:highlight>
                  <a:srgbClr val="00FFFF"/>
                </a:highlight>
                <a:latin typeface="Arial" panose="020B0604020202020204" pitchFamily="34" charset="0"/>
                <a:ea typeface="Aptos" panose="020B0004020202020204" pitchFamily="34" charset="0"/>
                <a:cs typeface="Arial" panose="020B0604020202020204" pitchFamily="34" charset="0"/>
              </a:rPr>
              <a:t>de las </a:t>
            </a:r>
            <a:r>
              <a:rPr lang="en-US" sz="1600" dirty="0" err="1">
                <a:effectLst/>
                <a:highlight>
                  <a:srgbClr val="00FFFF"/>
                </a:highlight>
                <a:latin typeface="Arial" panose="020B0604020202020204" pitchFamily="34" charset="0"/>
                <a:ea typeface="Aptos" panose="020B0004020202020204" pitchFamily="34" charset="0"/>
                <a:cs typeface="Arial" panose="020B0604020202020204" pitchFamily="34" charset="0"/>
              </a:rPr>
              <a:t>mujeres</a:t>
            </a:r>
            <a:r>
              <a:rPr lang="en-US" sz="1600" dirty="0">
                <a:effectLst/>
                <a:highlight>
                  <a:srgbClr val="00FFFF"/>
                </a:highlight>
                <a:latin typeface="Arial" panose="020B0604020202020204" pitchFamily="34" charset="0"/>
                <a:ea typeface="Aptos" panose="020B0004020202020204" pitchFamily="34" charset="0"/>
                <a:cs typeface="Arial" panose="020B0604020202020204" pitchFamily="34" charset="0"/>
              </a:rPr>
              <a:t> que </a:t>
            </a:r>
            <a:r>
              <a:rPr lang="en-US" sz="1600" dirty="0" err="1">
                <a:effectLst/>
                <a:highlight>
                  <a:srgbClr val="00FFFF"/>
                </a:highlight>
                <a:latin typeface="Arial" panose="020B0604020202020204" pitchFamily="34" charset="0"/>
                <a:ea typeface="Aptos" panose="020B0004020202020204" pitchFamily="34" charset="0"/>
                <a:cs typeface="Arial" panose="020B0604020202020204" pitchFamily="34" charset="0"/>
              </a:rPr>
              <a:t>abandonaron</a:t>
            </a:r>
            <a:r>
              <a:rPr lang="en-US" sz="1600" dirty="0">
                <a:effectLst/>
                <a:highlight>
                  <a:srgbClr val="00FFFF"/>
                </a:highlight>
                <a:latin typeface="Arial" panose="020B0604020202020204" pitchFamily="34" charset="0"/>
                <a:ea typeface="Aptos" panose="020B0004020202020204" pitchFamily="34" charset="0"/>
                <a:cs typeface="Arial" panose="020B0604020202020204" pitchFamily="34" charset="0"/>
              </a:rPr>
              <a:t> la </a:t>
            </a:r>
            <a:r>
              <a:rPr lang="en-US" sz="1600" dirty="0" err="1">
                <a:effectLst/>
                <a:highlight>
                  <a:srgbClr val="00FFFF"/>
                </a:highlight>
                <a:latin typeface="Arial" panose="020B0604020202020204" pitchFamily="34" charset="0"/>
                <a:ea typeface="Aptos" panose="020B0004020202020204" pitchFamily="34" charset="0"/>
                <a:cs typeface="Arial" panose="020B0604020202020204" pitchFamily="34" charset="0"/>
              </a:rPr>
              <a:t>terapia</a:t>
            </a:r>
            <a:r>
              <a:rPr lang="en-US" sz="1600" dirty="0">
                <a:effectLst/>
                <a:highlight>
                  <a:srgbClr val="00FFFF"/>
                </a:highlight>
                <a:latin typeface="Arial" panose="020B0604020202020204" pitchFamily="34" charset="0"/>
                <a:ea typeface="Aptos" panose="020B0004020202020204" pitchFamily="34" charset="0"/>
                <a:cs typeface="Arial" panose="020B0604020202020204" pitchFamily="34" charset="0"/>
              </a:rPr>
              <a:t> antirretrovírica </a:t>
            </a:r>
            <a:r>
              <a:rPr lang="en-US" sz="1600" dirty="0" err="1">
                <a:effectLst/>
                <a:latin typeface="Arial" panose="020B0604020202020204" pitchFamily="34" charset="0"/>
                <a:ea typeface="Aptos" panose="020B0004020202020204" pitchFamily="34" charset="0"/>
                <a:cs typeface="Arial" panose="020B0604020202020204" pitchFamily="34" charset="0"/>
              </a:rPr>
              <a:t>parece</a:t>
            </a:r>
            <a:r>
              <a:rPr lang="en-US" sz="1600" dirty="0">
                <a:effectLst/>
                <a:latin typeface="Arial" panose="020B0604020202020204" pitchFamily="34" charset="0"/>
                <a:ea typeface="Aptos" panose="020B0004020202020204" pitchFamily="34" charset="0"/>
                <a:cs typeface="Arial" panose="020B0604020202020204" pitchFamily="34" charset="0"/>
              </a:rPr>
              <a:t> </a:t>
            </a:r>
            <a:r>
              <a:rPr lang="en-US" sz="1600" dirty="0" err="1">
                <a:effectLst/>
                <a:latin typeface="Arial" panose="020B0604020202020204" pitchFamily="34" charset="0"/>
                <a:ea typeface="Aptos" panose="020B0004020202020204" pitchFamily="34" charset="0"/>
                <a:cs typeface="Arial" panose="020B0604020202020204" pitchFamily="34" charset="0"/>
              </a:rPr>
              <a:t>grande</a:t>
            </a:r>
            <a:r>
              <a:rPr lang="en-US" sz="1600" dirty="0">
                <a:effectLst/>
                <a:latin typeface="Arial" panose="020B0604020202020204" pitchFamily="34" charset="0"/>
                <a:ea typeface="Aptos" panose="020B0004020202020204" pitchFamily="34" charset="0"/>
                <a:cs typeface="Arial" panose="020B0604020202020204" pitchFamily="34" charset="0"/>
              </a:rPr>
              <a:t>: revise </a:t>
            </a:r>
            <a:r>
              <a:rPr lang="en-US" sz="1600" dirty="0" err="1">
                <a:effectLst/>
                <a:latin typeface="Arial" panose="020B0604020202020204" pitchFamily="34" charset="0"/>
                <a:ea typeface="Aptos" panose="020B0004020202020204" pitchFamily="34" charset="0"/>
                <a:cs typeface="Arial" panose="020B0604020202020204" pitchFamily="34" charset="0"/>
              </a:rPr>
              <a:t>los</a:t>
            </a:r>
            <a:r>
              <a:rPr lang="en-US" sz="1600" dirty="0">
                <a:effectLst/>
                <a:latin typeface="Arial" panose="020B0604020202020204" pitchFamily="34" charset="0"/>
                <a:ea typeface="Aptos" panose="020B0004020202020204" pitchFamily="34" charset="0"/>
                <a:cs typeface="Arial" panose="020B0604020202020204" pitchFamily="34" charset="0"/>
              </a:rPr>
              <a:t> </a:t>
            </a:r>
            <a:r>
              <a:rPr lang="en-US" sz="1600" dirty="0" err="1">
                <a:effectLst/>
                <a:latin typeface="Arial" panose="020B0604020202020204" pitchFamily="34" charset="0"/>
                <a:ea typeface="Aptos" panose="020B0004020202020204" pitchFamily="34" charset="0"/>
                <a:cs typeface="Arial" panose="020B0604020202020204" pitchFamily="34" charset="0"/>
              </a:rPr>
              <a:t>supuestos</a:t>
            </a:r>
            <a:r>
              <a:rPr lang="en-US" sz="1600" dirty="0">
                <a:effectLst/>
                <a:latin typeface="Arial" panose="020B0604020202020204" pitchFamily="34" charset="0"/>
                <a:ea typeface="Aptos" panose="020B0004020202020204" pitchFamily="34" charset="0"/>
                <a:cs typeface="Arial" panose="020B0604020202020204" pitchFamily="34" charset="0"/>
              </a:rPr>
              <a:t> </a:t>
            </a:r>
            <a:r>
              <a:rPr lang="en-US" sz="1600" dirty="0" err="1">
                <a:effectLst/>
                <a:latin typeface="Arial" panose="020B0604020202020204" pitchFamily="34" charset="0"/>
                <a:ea typeface="Aptos" panose="020B0004020202020204" pitchFamily="34" charset="0"/>
                <a:cs typeface="Arial" panose="020B0604020202020204" pitchFamily="34" charset="0"/>
              </a:rPr>
              <a:t>sobre</a:t>
            </a:r>
            <a:r>
              <a:rPr lang="en-US" sz="1600" dirty="0">
                <a:effectLst/>
                <a:latin typeface="Arial" panose="020B0604020202020204" pitchFamily="34" charset="0"/>
                <a:ea typeface="Aptos" panose="020B0004020202020204" pitchFamily="34" charset="0"/>
                <a:cs typeface="Arial" panose="020B0604020202020204" pitchFamily="34" charset="0"/>
              </a:rPr>
              <a:t> la </a:t>
            </a:r>
            <a:r>
              <a:rPr lang="en-US" sz="1600" b="1" dirty="0" err="1">
                <a:effectLst/>
                <a:latin typeface="Arial" panose="020B0604020202020204" pitchFamily="34" charset="0"/>
                <a:ea typeface="Aptos" panose="020B0004020202020204" pitchFamily="34" charset="0"/>
                <a:cs typeface="Arial" panose="020B0604020202020204" pitchFamily="34" charset="0"/>
              </a:rPr>
              <a:t>retención</a:t>
            </a:r>
            <a:endParaRPr lang="en-US" sz="1600" b="1" dirty="0">
              <a:effectLst/>
              <a:latin typeface="Arial" panose="020B0604020202020204" pitchFamily="34" charset="0"/>
              <a:ea typeface="Aptos" panose="020B0004020202020204" pitchFamily="34" charset="0"/>
              <a:cs typeface="Arial" panose="020B0604020202020204" pitchFamily="34" charset="0"/>
            </a:endParaRPr>
          </a:p>
          <a:p>
            <a:pPr marL="542925" lvl="2">
              <a:buFont typeface="Arial" panose="020B0604020202020204" pitchFamily="34" charset="0"/>
              <a:buChar char="•"/>
            </a:pPr>
            <a:r>
              <a:rPr lang="en-US" sz="1600" dirty="0" err="1">
                <a:latin typeface="Arial" panose="020B0604020202020204" pitchFamily="34" charset="0"/>
                <a:ea typeface="Aptos" panose="020B0004020202020204" pitchFamily="34" charset="0"/>
                <a:cs typeface="Arial" panose="020B0604020202020204" pitchFamily="34" charset="0"/>
              </a:rPr>
              <a:t>Retención</a:t>
            </a:r>
            <a:r>
              <a:rPr lang="en-US" sz="1600" dirty="0">
                <a:latin typeface="Arial" panose="020B0604020202020204" pitchFamily="34" charset="0"/>
                <a:ea typeface="Aptos" panose="020B0004020202020204" pitchFamily="34" charset="0"/>
                <a:cs typeface="Arial" panose="020B0604020202020204" pitchFamily="34" charset="0"/>
              </a:rPr>
              <a:t> prenatal</a:t>
            </a:r>
          </a:p>
          <a:p>
            <a:pPr marL="542925" lvl="2">
              <a:buFont typeface="Arial" panose="020B0604020202020204" pitchFamily="34" charset="0"/>
              <a:buChar char="•"/>
            </a:pPr>
            <a:r>
              <a:rPr lang="en-US" sz="1600" dirty="0" err="1">
                <a:effectLst/>
                <a:latin typeface="Arial" panose="020B0604020202020204" pitchFamily="34" charset="0"/>
                <a:ea typeface="Aptos" panose="020B0004020202020204" pitchFamily="34" charset="0"/>
                <a:cs typeface="Arial" panose="020B0604020202020204" pitchFamily="34" charset="0"/>
              </a:rPr>
              <a:t>Abandono</a:t>
            </a:r>
            <a:r>
              <a:rPr lang="en-US" sz="1600" dirty="0">
                <a:effectLst/>
                <a:latin typeface="Arial" panose="020B0604020202020204" pitchFamily="34" charset="0"/>
                <a:ea typeface="Aptos" panose="020B0004020202020204" pitchFamily="34" charset="0"/>
                <a:cs typeface="Arial" panose="020B0604020202020204" pitchFamily="34" charset="0"/>
              </a:rPr>
              <a:t> </a:t>
            </a:r>
            <a:r>
              <a:rPr lang="en-US" sz="1600" dirty="0" err="1">
                <a:effectLst/>
                <a:latin typeface="Arial" panose="020B0604020202020204" pitchFamily="34" charset="0"/>
                <a:ea typeface="Aptos" panose="020B0004020202020204" pitchFamily="34" charset="0"/>
                <a:cs typeface="Arial" panose="020B0604020202020204" pitchFamily="34" charset="0"/>
              </a:rPr>
              <a:t>mensual</a:t>
            </a:r>
            <a:r>
              <a:rPr lang="en-US" sz="1600" dirty="0">
                <a:effectLst/>
                <a:latin typeface="Arial" panose="020B0604020202020204" pitchFamily="34" charset="0"/>
                <a:ea typeface="Aptos" panose="020B0004020202020204" pitchFamily="34" charset="0"/>
                <a:cs typeface="Arial" panose="020B0604020202020204" pitchFamily="34" charset="0"/>
              </a:rPr>
              <a:t> postnatal </a:t>
            </a:r>
            <a:r>
              <a:rPr lang="en-US" sz="1600" dirty="0" err="1">
                <a:effectLst/>
                <a:latin typeface="Arial" panose="020B0604020202020204" pitchFamily="34" charset="0"/>
                <a:ea typeface="Aptos" panose="020B0004020202020204" pitchFamily="34" charset="0"/>
                <a:cs typeface="Arial" panose="020B0604020202020204" pitchFamily="34" charset="0"/>
              </a:rPr>
              <a:t>durante</a:t>
            </a:r>
            <a:r>
              <a:rPr lang="en-US" sz="1600" dirty="0">
                <a:effectLst/>
                <a:latin typeface="Arial" panose="020B0604020202020204" pitchFamily="34" charset="0"/>
                <a:ea typeface="Aptos" panose="020B0004020202020204" pitchFamily="34" charset="0"/>
                <a:cs typeface="Arial" panose="020B0604020202020204" pitchFamily="34" charset="0"/>
              </a:rPr>
              <a:t> la </a:t>
            </a:r>
            <a:r>
              <a:rPr lang="en-US" sz="1600" dirty="0" err="1">
                <a:effectLst/>
                <a:latin typeface="Arial" panose="020B0604020202020204" pitchFamily="34" charset="0"/>
                <a:ea typeface="Aptos" panose="020B0004020202020204" pitchFamily="34" charset="0"/>
                <a:cs typeface="Arial" panose="020B0604020202020204" pitchFamily="34" charset="0"/>
              </a:rPr>
              <a:t>lactancia</a:t>
            </a:r>
            <a:r>
              <a:rPr lang="en-US" sz="1600" dirty="0">
                <a:effectLst/>
                <a:latin typeface="Arial" panose="020B0604020202020204" pitchFamily="34" charset="0"/>
                <a:ea typeface="Aptos" panose="020B0004020202020204" pitchFamily="34" charset="0"/>
                <a:cs typeface="Arial" panose="020B0604020202020204" pitchFamily="34" charset="0"/>
              </a:rPr>
              <a:t>.</a:t>
            </a:r>
            <a:endParaRPr lang="en-CH" sz="1600" dirty="0">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10120E2-6DCB-EA29-66D1-F3E954905935}"/>
              </a:ext>
            </a:extLst>
          </p:cNvPr>
          <p:cNvPicPr>
            <a:picLocks noChangeAspect="1"/>
          </p:cNvPicPr>
          <p:nvPr/>
        </p:nvPicPr>
        <p:blipFill>
          <a:blip r:embed="rId3"/>
          <a:stretch>
            <a:fillRect/>
          </a:stretch>
        </p:blipFill>
        <p:spPr>
          <a:xfrm>
            <a:off x="1220" y="0"/>
            <a:ext cx="12256899" cy="4657335"/>
          </a:xfrm>
          <a:prstGeom prst="rect">
            <a:avLst/>
          </a:prstGeom>
        </p:spPr>
      </p:pic>
    </p:spTree>
    <p:extLst>
      <p:ext uri="{BB962C8B-B14F-4D97-AF65-F5344CB8AC3E}">
        <p14:creationId xmlns:p14="http://schemas.microsoft.com/office/powerpoint/2010/main" val="2150405446"/>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D612203-C01A-7033-0753-BFE8F8851595}"/>
              </a:ext>
            </a:extLst>
          </p:cNvPr>
          <p:cNvPicPr>
            <a:picLocks noChangeAspect="1"/>
          </p:cNvPicPr>
          <p:nvPr/>
        </p:nvPicPr>
        <p:blipFill>
          <a:blip r:embed="rId2"/>
          <a:stretch>
            <a:fillRect/>
          </a:stretch>
        </p:blipFill>
        <p:spPr>
          <a:xfrm>
            <a:off x="3415926" y="647699"/>
            <a:ext cx="8776074" cy="5210175"/>
          </a:xfrm>
          <a:prstGeom prst="rect">
            <a:avLst/>
          </a:prstGeom>
        </p:spPr>
      </p:pic>
      <p:sp>
        <p:nvSpPr>
          <p:cNvPr id="2" name="Title 1">
            <a:extLst>
              <a:ext uri="{FF2B5EF4-FFF2-40B4-BE49-F238E27FC236}">
                <a16:creationId xmlns:a16="http://schemas.microsoft.com/office/drawing/2014/main" id="{C0BB2AA5-A5AE-E67D-9FE8-8A61742F1F5C}"/>
              </a:ext>
            </a:extLst>
          </p:cNvPr>
          <p:cNvSpPr>
            <a:spLocks noGrp="1"/>
          </p:cNvSpPr>
          <p:nvPr>
            <p:ph type="title"/>
          </p:nvPr>
        </p:nvSpPr>
        <p:spPr/>
        <p:txBody>
          <a:bodyPr/>
          <a:lstStyle/>
          <a:p>
            <a:r>
              <a:rPr lang="en-US" dirty="0"/>
              <a:t>Revise </a:t>
            </a:r>
            <a:r>
              <a:rPr lang="en-US" dirty="0" err="1"/>
              <a:t>los</a:t>
            </a:r>
            <a:r>
              <a:rPr lang="en-US" dirty="0"/>
              <a:t> </a:t>
            </a:r>
            <a:r>
              <a:rPr lang="en-US" dirty="0" err="1"/>
              <a:t>gráficos</a:t>
            </a:r>
            <a:r>
              <a:rPr lang="en-US" dirty="0"/>
              <a:t> de la </a:t>
            </a:r>
            <a:r>
              <a:rPr lang="en-US" dirty="0" err="1"/>
              <a:t>pestaña</a:t>
            </a:r>
            <a:r>
              <a:rPr lang="en-US" dirty="0"/>
              <a:t> de </a:t>
            </a:r>
            <a:r>
              <a:rPr lang="en-US" dirty="0" err="1"/>
              <a:t>pruebas</a:t>
            </a:r>
            <a:r>
              <a:rPr lang="en-US" dirty="0"/>
              <a:t> APN para </a:t>
            </a:r>
            <a:r>
              <a:rPr lang="en-US" dirty="0" err="1"/>
              <a:t>detectar</a:t>
            </a:r>
            <a:r>
              <a:rPr lang="en-US" dirty="0"/>
              <a:t> </a:t>
            </a:r>
            <a:r>
              <a:rPr lang="en-US" dirty="0" err="1"/>
              <a:t>incoherencias</a:t>
            </a:r>
            <a:endParaRPr lang="en-US" dirty="0"/>
          </a:p>
        </p:txBody>
      </p:sp>
      <p:sp>
        <p:nvSpPr>
          <p:cNvPr id="5" name="Rectangle 4">
            <a:extLst>
              <a:ext uri="{FF2B5EF4-FFF2-40B4-BE49-F238E27FC236}">
                <a16:creationId xmlns:a16="http://schemas.microsoft.com/office/drawing/2014/main" id="{00E47A8B-A77C-095D-4C65-B55A200F9769}"/>
              </a:ext>
            </a:extLst>
          </p:cNvPr>
          <p:cNvSpPr/>
          <p:nvPr/>
        </p:nvSpPr>
        <p:spPr>
          <a:xfrm>
            <a:off x="3416124" y="4052902"/>
            <a:ext cx="1262757" cy="30822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728540"/>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E1E5-41BD-5D43-55A4-DF82D40D861F}"/>
              </a:ext>
            </a:extLst>
          </p:cNvPr>
          <p:cNvSpPr>
            <a:spLocks noGrp="1"/>
          </p:cNvSpPr>
          <p:nvPr>
            <p:ph type="title"/>
          </p:nvPr>
        </p:nvSpPr>
        <p:spPr/>
        <p:txBody>
          <a:bodyPr>
            <a:normAutofit fontScale="90000"/>
          </a:bodyPr>
          <a:lstStyle/>
          <a:p>
            <a:r>
              <a:rPr lang="en-US" dirty="0"/>
              <a:t>El </a:t>
            </a:r>
            <a:r>
              <a:rPr lang="en-US" dirty="0" err="1"/>
              <a:t>botón</a:t>
            </a:r>
            <a:r>
              <a:rPr lang="en-US" dirty="0"/>
              <a:t> "</a:t>
            </a:r>
            <a:r>
              <a:rPr lang="en-US" dirty="0" err="1"/>
              <a:t>Comprobar</a:t>
            </a:r>
            <a:r>
              <a:rPr lang="en-US" dirty="0"/>
              <a:t> </a:t>
            </a:r>
            <a:r>
              <a:rPr lang="en-US" dirty="0" err="1"/>
              <a:t>valores</a:t>
            </a:r>
            <a:r>
              <a:rPr lang="en-US" dirty="0"/>
              <a:t> de </a:t>
            </a:r>
            <a:r>
              <a:rPr lang="en-US" dirty="0" err="1"/>
              <a:t>tabla</a:t>
            </a:r>
            <a:r>
              <a:rPr lang="en-US" dirty="0"/>
              <a:t>" </a:t>
            </a:r>
            <a:r>
              <a:rPr lang="en-US" dirty="0" err="1"/>
              <a:t>realizará</a:t>
            </a:r>
            <a:r>
              <a:rPr lang="en-US" dirty="0"/>
              <a:t> </a:t>
            </a:r>
            <a:r>
              <a:rPr lang="en-US" dirty="0" err="1"/>
              <a:t>comprobaciones</a:t>
            </a:r>
            <a:r>
              <a:rPr lang="en-US" dirty="0"/>
              <a:t> </a:t>
            </a:r>
            <a:r>
              <a:rPr lang="en-US" dirty="0" err="1"/>
              <a:t>básicas</a:t>
            </a:r>
            <a:r>
              <a:rPr lang="en-US" dirty="0"/>
              <a:t> de sus </a:t>
            </a:r>
            <a:r>
              <a:rPr lang="en-US" dirty="0" err="1"/>
              <a:t>datos</a:t>
            </a:r>
            <a:r>
              <a:rPr lang="en-US" dirty="0"/>
              <a:t> y </a:t>
            </a:r>
            <a:r>
              <a:rPr lang="en-US" dirty="0" err="1"/>
              <a:t>mostrará</a:t>
            </a:r>
            <a:r>
              <a:rPr lang="en-US" dirty="0"/>
              <a:t> </a:t>
            </a:r>
            <a:r>
              <a:rPr lang="en-US" dirty="0" err="1"/>
              <a:t>los</a:t>
            </a:r>
            <a:r>
              <a:rPr lang="en-US" dirty="0"/>
              <a:t> </a:t>
            </a:r>
            <a:r>
              <a:rPr lang="en-US" dirty="0" err="1"/>
              <a:t>problemas</a:t>
            </a:r>
            <a:r>
              <a:rPr lang="en-US" dirty="0"/>
              <a:t> en </a:t>
            </a:r>
            <a:r>
              <a:rPr lang="en-US" dirty="0">
                <a:solidFill>
                  <a:srgbClr val="FF0000"/>
                </a:solidFill>
              </a:rPr>
              <a:t>rojo</a:t>
            </a:r>
          </a:p>
        </p:txBody>
      </p:sp>
      <p:pic>
        <p:nvPicPr>
          <p:cNvPr id="3" name="Picture 2" descr="A screenshot of a computer&#10;&#10;AI-generated content may be incorrect.">
            <a:extLst>
              <a:ext uri="{FF2B5EF4-FFF2-40B4-BE49-F238E27FC236}">
                <a16:creationId xmlns:a16="http://schemas.microsoft.com/office/drawing/2014/main" id="{AEBBF146-9F0A-0689-5B8E-539A9C2EBE94}"/>
              </a:ext>
            </a:extLst>
          </p:cNvPr>
          <p:cNvPicPr>
            <a:picLocks noChangeAspect="1"/>
          </p:cNvPicPr>
          <p:nvPr/>
        </p:nvPicPr>
        <p:blipFill>
          <a:blip r:embed="rId2"/>
          <a:srcRect l="-604" t="-10206" r="-1484" b="23246"/>
          <a:stretch/>
        </p:blipFill>
        <p:spPr>
          <a:xfrm>
            <a:off x="3471862" y="0"/>
            <a:ext cx="8848725" cy="6086475"/>
          </a:xfrm>
          <a:prstGeom prst="rect">
            <a:avLst/>
          </a:prstGeom>
        </p:spPr>
      </p:pic>
    </p:spTree>
    <p:extLst>
      <p:ext uri="{BB962C8B-B14F-4D97-AF65-F5344CB8AC3E}">
        <p14:creationId xmlns:p14="http://schemas.microsoft.com/office/powerpoint/2010/main" val="148403614"/>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B36A-0F8B-5250-553F-D8219D5235A9}"/>
              </a:ext>
            </a:extLst>
          </p:cNvPr>
          <p:cNvSpPr>
            <a:spLocks noGrp="1"/>
          </p:cNvSpPr>
          <p:nvPr>
            <p:ph type="title"/>
          </p:nvPr>
        </p:nvSpPr>
        <p:spPr>
          <a:xfrm>
            <a:off x="104063" y="1128408"/>
            <a:ext cx="3230019" cy="4601183"/>
          </a:xfrm>
        </p:spPr>
        <p:txBody>
          <a:bodyPr/>
          <a:lstStyle/>
          <a:p>
            <a:r>
              <a:rPr lang="en-US" dirty="0"/>
              <a:t>El </a:t>
            </a:r>
            <a:r>
              <a:rPr lang="en-US" dirty="0" err="1"/>
              <a:t>gráfico</a:t>
            </a:r>
            <a:r>
              <a:rPr lang="en-US" dirty="0"/>
              <a:t> de </a:t>
            </a:r>
            <a:r>
              <a:rPr lang="en-US" b="1" i="1" dirty="0" err="1"/>
              <a:t>pruebas</a:t>
            </a:r>
            <a:r>
              <a:rPr lang="en-US" b="1" i="1" dirty="0"/>
              <a:t> en APN </a:t>
            </a:r>
            <a:r>
              <a:rPr lang="en-US" dirty="0" err="1"/>
              <a:t>compara</a:t>
            </a:r>
            <a:r>
              <a:rPr lang="en-US" dirty="0"/>
              <a:t> </a:t>
            </a:r>
            <a:r>
              <a:rPr lang="en-US" dirty="0" err="1"/>
              <a:t>nacimientos</a:t>
            </a:r>
            <a:r>
              <a:rPr lang="en-US" dirty="0"/>
              <a:t>, </a:t>
            </a:r>
            <a:r>
              <a:rPr lang="en-US" dirty="0" err="1"/>
              <a:t>visitas</a:t>
            </a:r>
            <a:r>
              <a:rPr lang="en-US" dirty="0"/>
              <a:t> y </a:t>
            </a:r>
            <a:r>
              <a:rPr lang="en-US" dirty="0" err="1"/>
              <a:t>pruebas</a:t>
            </a:r>
            <a:r>
              <a:rPr lang="en-US" dirty="0"/>
              <a:t> (I)</a:t>
            </a:r>
          </a:p>
        </p:txBody>
      </p:sp>
      <p:sp>
        <p:nvSpPr>
          <p:cNvPr id="5" name="TextBox 4">
            <a:extLst>
              <a:ext uri="{FF2B5EF4-FFF2-40B4-BE49-F238E27FC236}">
                <a16:creationId xmlns:a16="http://schemas.microsoft.com/office/drawing/2014/main" id="{1BB404D7-89A1-81BA-486B-B2545FD3C743}"/>
              </a:ext>
            </a:extLst>
          </p:cNvPr>
          <p:cNvSpPr txBox="1"/>
          <p:nvPr/>
        </p:nvSpPr>
        <p:spPr>
          <a:xfrm>
            <a:off x="3482938" y="2937510"/>
            <a:ext cx="8709062" cy="3416320"/>
          </a:xfrm>
          <a:prstGeom prst="rect">
            <a:avLst/>
          </a:prstGeom>
          <a:solidFill>
            <a:schemeClr val="bg1"/>
          </a:solidFill>
        </p:spPr>
        <p:txBody>
          <a:bodyPr wrap="square" lIns="91440" tIns="45720" rIns="91440" bIns="45720" rtlCol="0" anchor="t">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¿Los </a:t>
            </a:r>
            <a:r>
              <a:rPr lang="en-US" sz="2400" dirty="0" err="1"/>
              <a:t>nacimientos</a:t>
            </a:r>
            <a:r>
              <a:rPr lang="en-US" sz="2400" dirty="0"/>
              <a:t> </a:t>
            </a:r>
            <a:r>
              <a:rPr lang="en-US" sz="2400" dirty="0" err="1"/>
              <a:t>notificados</a:t>
            </a:r>
            <a:r>
              <a:rPr lang="en-US" sz="2400" dirty="0"/>
              <a:t> </a:t>
            </a:r>
            <a:r>
              <a:rPr lang="en-US" sz="2400" dirty="0" err="1"/>
              <a:t>por</a:t>
            </a:r>
            <a:r>
              <a:rPr lang="en-US" sz="2400" dirty="0"/>
              <a:t> el </a:t>
            </a:r>
            <a:r>
              <a:rPr lang="en-US" sz="2400" dirty="0" err="1"/>
              <a:t>programa</a:t>
            </a:r>
            <a:r>
              <a:rPr lang="en-US" sz="2400" dirty="0"/>
              <a:t> </a:t>
            </a:r>
            <a:r>
              <a:rPr lang="en-US" sz="2400" dirty="0" err="1"/>
              <a:t>coinciden</a:t>
            </a:r>
            <a:r>
              <a:rPr lang="en-US" sz="2400" dirty="0"/>
              <a:t> con </a:t>
            </a:r>
            <a:br>
              <a:rPr lang="en-US" sz="2400" dirty="0"/>
            </a:br>
            <a:r>
              <a:rPr lang="en-US" sz="2400" dirty="0" err="1"/>
              <a:t>los</a:t>
            </a:r>
            <a:r>
              <a:rPr lang="en-US" sz="2400" dirty="0"/>
              <a:t> </a:t>
            </a:r>
            <a:r>
              <a:rPr lang="en-US" sz="2400" dirty="0" err="1"/>
              <a:t>estimados</a:t>
            </a:r>
            <a:r>
              <a:rPr lang="en-US" sz="2400" dirty="0"/>
              <a:t> </a:t>
            </a:r>
            <a:r>
              <a:rPr lang="en-US" sz="2400" dirty="0" err="1"/>
              <a:t>por</a:t>
            </a:r>
            <a:r>
              <a:rPr lang="en-US" sz="2400" dirty="0"/>
              <a:t> Spectrum / PMM 2024?</a:t>
            </a:r>
          </a:p>
          <a:p>
            <a:pPr marL="285750" indent="-285750">
              <a:buFont typeface="Arial" panose="020B0604020202020204" pitchFamily="34" charset="0"/>
              <a:buChar char="•"/>
            </a:pPr>
            <a:r>
              <a:rPr lang="en-US" sz="2400" dirty="0"/>
              <a:t>¿El </a:t>
            </a:r>
            <a:r>
              <a:rPr lang="en-US" sz="2400" dirty="0" err="1"/>
              <a:t>número</a:t>
            </a:r>
            <a:r>
              <a:rPr lang="en-US" sz="2400" dirty="0"/>
              <a:t> de </a:t>
            </a:r>
            <a:r>
              <a:rPr lang="en-US" sz="2400" dirty="0" err="1"/>
              <a:t>primeras</a:t>
            </a:r>
            <a:r>
              <a:rPr lang="en-US" sz="2400" dirty="0"/>
              <a:t> </a:t>
            </a:r>
            <a:r>
              <a:rPr lang="en-US" sz="2400" dirty="0" err="1"/>
              <a:t>visitas</a:t>
            </a:r>
            <a:r>
              <a:rPr lang="en-US" sz="2400" dirty="0"/>
              <a:t> APN no </a:t>
            </a:r>
            <a:r>
              <a:rPr lang="en-US" sz="2400" dirty="0" err="1"/>
              <a:t>supera</a:t>
            </a:r>
            <a:r>
              <a:rPr lang="en-US" sz="2400" dirty="0"/>
              <a:t> (</a:t>
            </a:r>
            <a:r>
              <a:rPr lang="en-US" sz="2400" dirty="0" err="1"/>
              <a:t>demasiado</a:t>
            </a:r>
            <a:r>
              <a:rPr lang="en-US" sz="2400" dirty="0"/>
              <a:t>) </a:t>
            </a:r>
            <a:br>
              <a:rPr lang="en-US" sz="2400" dirty="0"/>
            </a:br>
            <a:r>
              <a:rPr lang="en-US" sz="2400" dirty="0"/>
              <a:t>al de </a:t>
            </a:r>
            <a:r>
              <a:rPr lang="en-US" sz="2400" dirty="0" err="1"/>
              <a:t>nacimientos</a:t>
            </a:r>
            <a:r>
              <a:rPr lang="en-US" sz="2400" dirty="0"/>
              <a:t>?</a:t>
            </a:r>
          </a:p>
          <a:p>
            <a:pPr marL="285750" indent="-285750">
              <a:buFont typeface="Arial" panose="020B0604020202020204" pitchFamily="34" charset="0"/>
              <a:buChar char="•"/>
            </a:pPr>
            <a:r>
              <a:rPr lang="en-US" sz="2400" dirty="0"/>
              <a:t>¿El </a:t>
            </a:r>
            <a:r>
              <a:rPr lang="en-US" sz="2400" dirty="0" err="1"/>
              <a:t>número</a:t>
            </a:r>
            <a:r>
              <a:rPr lang="en-US" sz="2400" dirty="0"/>
              <a:t> de personas que </a:t>
            </a:r>
            <a:r>
              <a:rPr lang="en-US" sz="2400" dirty="0" err="1"/>
              <a:t>reciben</a:t>
            </a:r>
            <a:r>
              <a:rPr lang="en-US" sz="2400" dirty="0"/>
              <a:t> al </a:t>
            </a:r>
            <a:r>
              <a:rPr lang="en-US" sz="2400" dirty="0" err="1"/>
              <a:t>menos</a:t>
            </a:r>
            <a:r>
              <a:rPr lang="en-US" sz="2400" dirty="0"/>
              <a:t> </a:t>
            </a:r>
            <a:r>
              <a:rPr lang="en-US" sz="2400" dirty="0" err="1"/>
              <a:t>una</a:t>
            </a:r>
            <a:r>
              <a:rPr lang="en-US" sz="2400" dirty="0"/>
              <a:t> </a:t>
            </a:r>
            <a:r>
              <a:rPr lang="en-US" sz="2400" dirty="0" err="1"/>
              <a:t>prueba</a:t>
            </a:r>
            <a:r>
              <a:rPr lang="en-US" sz="2400" dirty="0"/>
              <a:t> no </a:t>
            </a:r>
            <a:r>
              <a:rPr lang="en-US" sz="2400" dirty="0" err="1"/>
              <a:t>supera</a:t>
            </a:r>
            <a:r>
              <a:rPr lang="en-US" sz="2400" dirty="0"/>
              <a:t> al en </a:t>
            </a:r>
            <a:r>
              <a:rPr lang="en-US" sz="2400" dirty="0" err="1"/>
              <a:t>primeras</a:t>
            </a:r>
            <a:r>
              <a:rPr lang="en-US" sz="2400" dirty="0"/>
              <a:t> </a:t>
            </a:r>
            <a:r>
              <a:rPr lang="en-US" sz="2400" dirty="0" err="1"/>
              <a:t>visitas</a:t>
            </a:r>
            <a:r>
              <a:rPr lang="en-US" sz="2400" dirty="0"/>
              <a:t>?</a:t>
            </a:r>
          </a:p>
          <a:p>
            <a:pPr marL="285750" indent="-285750">
              <a:buFont typeface="Arial" panose="020B0604020202020204" pitchFamily="34" charset="0"/>
              <a:buChar char="•"/>
            </a:pPr>
            <a:endParaRPr lang="en-US" sz="2400" dirty="0"/>
          </a:p>
        </p:txBody>
      </p:sp>
      <p:pic>
        <p:nvPicPr>
          <p:cNvPr id="3" name="Picture 2">
            <a:extLst>
              <a:ext uri="{FF2B5EF4-FFF2-40B4-BE49-F238E27FC236}">
                <a16:creationId xmlns:a16="http://schemas.microsoft.com/office/drawing/2014/main" id="{EF9C986A-843A-A33E-23A4-F782C30D655F}"/>
              </a:ext>
            </a:extLst>
          </p:cNvPr>
          <p:cNvPicPr>
            <a:picLocks noChangeAspect="1"/>
          </p:cNvPicPr>
          <p:nvPr/>
        </p:nvPicPr>
        <p:blipFill>
          <a:blip r:embed="rId2"/>
          <a:srcRect t="15912" b="10005"/>
          <a:stretch/>
        </p:blipFill>
        <p:spPr>
          <a:xfrm>
            <a:off x="3696422" y="754636"/>
            <a:ext cx="8495578" cy="2182874"/>
          </a:xfrm>
          <a:prstGeom prst="rect">
            <a:avLst/>
          </a:prstGeom>
        </p:spPr>
      </p:pic>
    </p:spTree>
    <p:extLst>
      <p:ext uri="{BB962C8B-B14F-4D97-AF65-F5344CB8AC3E}">
        <p14:creationId xmlns:p14="http://schemas.microsoft.com/office/powerpoint/2010/main" val="3461753510"/>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FF0A4-41F7-87B8-9EFF-80FD9A1A9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64445-5435-FF4F-ECD6-D6489331BB99}"/>
              </a:ext>
            </a:extLst>
          </p:cNvPr>
          <p:cNvSpPr>
            <a:spLocks noGrp="1"/>
          </p:cNvSpPr>
          <p:nvPr>
            <p:ph type="title"/>
          </p:nvPr>
        </p:nvSpPr>
        <p:spPr>
          <a:xfrm>
            <a:off x="0" y="741804"/>
            <a:ext cx="3400745" cy="4733963"/>
          </a:xfrm>
        </p:spPr>
        <p:txBody>
          <a:bodyPr>
            <a:normAutofit fontScale="90000"/>
          </a:bodyPr>
          <a:lstStyle/>
          <a:p>
            <a:r>
              <a:rPr lang="en-US" dirty="0"/>
              <a:t>El </a:t>
            </a:r>
            <a:r>
              <a:rPr lang="en-US" dirty="0" err="1"/>
              <a:t>gráfico</a:t>
            </a:r>
            <a:r>
              <a:rPr lang="en-US" dirty="0"/>
              <a:t> de </a:t>
            </a:r>
            <a:r>
              <a:rPr lang="en-US" dirty="0" err="1"/>
              <a:t>pruebas</a:t>
            </a:r>
            <a:r>
              <a:rPr lang="en-US" dirty="0"/>
              <a:t> en APN </a:t>
            </a:r>
            <a:r>
              <a:rPr lang="en-US" dirty="0" err="1"/>
              <a:t>compara</a:t>
            </a:r>
            <a:r>
              <a:rPr lang="en-US" dirty="0"/>
              <a:t> </a:t>
            </a:r>
            <a:r>
              <a:rPr lang="en-US" dirty="0" err="1"/>
              <a:t>nacimientos</a:t>
            </a:r>
            <a:r>
              <a:rPr lang="en-US" dirty="0"/>
              <a:t>, </a:t>
            </a:r>
            <a:r>
              <a:rPr lang="en-US" dirty="0" err="1"/>
              <a:t>visitas</a:t>
            </a:r>
            <a:r>
              <a:rPr lang="en-US" dirty="0"/>
              <a:t> y </a:t>
            </a:r>
            <a:r>
              <a:rPr lang="en-US" dirty="0" err="1"/>
              <a:t>pruebas</a:t>
            </a:r>
            <a:r>
              <a:rPr lang="en-US" dirty="0"/>
              <a:t> (II)</a:t>
            </a:r>
            <a:br>
              <a:rPr lang="en-US" dirty="0"/>
            </a:br>
            <a:br>
              <a:rPr lang="en-US" dirty="0"/>
            </a:br>
            <a:r>
              <a:rPr lang="en-US" sz="2700" dirty="0" err="1"/>
              <a:t>Ejemplo</a:t>
            </a:r>
            <a:r>
              <a:rPr lang="en-US" sz="2700" dirty="0"/>
              <a:t>: </a:t>
            </a:r>
            <a:r>
              <a:rPr lang="en-US" sz="2700" dirty="0" err="1"/>
              <a:t>más</a:t>
            </a:r>
            <a:r>
              <a:rPr lang="en-US" sz="2700" dirty="0"/>
              <a:t> </a:t>
            </a:r>
            <a:r>
              <a:rPr lang="en-US" sz="2700" dirty="0" err="1"/>
              <a:t>visitas</a:t>
            </a:r>
            <a:r>
              <a:rPr lang="en-US" sz="2700" dirty="0"/>
              <a:t> APN que </a:t>
            </a:r>
            <a:r>
              <a:rPr lang="en-US" sz="2700" dirty="0" err="1"/>
              <a:t>nacimientos</a:t>
            </a:r>
            <a:r>
              <a:rPr lang="en-US" sz="2700" dirty="0"/>
              <a:t> </a:t>
            </a:r>
            <a:r>
              <a:rPr lang="en-US" sz="2700" dirty="0" err="1"/>
              <a:t>registrados</a:t>
            </a:r>
            <a:r>
              <a:rPr lang="en-US" sz="2700" dirty="0"/>
              <a:t>: </a:t>
            </a:r>
            <a:r>
              <a:rPr lang="en-US" sz="2700" dirty="0">
                <a:solidFill>
                  <a:schemeClr val="bg1"/>
                </a:solidFill>
              </a:rPr>
              <a:t>¿</a:t>
            </a:r>
            <a:r>
              <a:rPr lang="en-US" sz="2700" dirty="0" err="1">
                <a:solidFill>
                  <a:schemeClr val="bg1"/>
                </a:solidFill>
              </a:rPr>
              <a:t>Quizá</a:t>
            </a:r>
            <a:r>
              <a:rPr lang="en-US" sz="2700" dirty="0">
                <a:solidFill>
                  <a:schemeClr val="bg1"/>
                </a:solidFill>
              </a:rPr>
              <a:t> indica que </a:t>
            </a:r>
            <a:r>
              <a:rPr lang="en-US" sz="2700" dirty="0" err="1"/>
              <a:t>el</a:t>
            </a:r>
            <a:r>
              <a:rPr lang="en-US" sz="2700" dirty="0"/>
              <a:t> </a:t>
            </a:r>
            <a:r>
              <a:rPr lang="en-US" sz="2700" dirty="0" err="1"/>
              <a:t>recuento</a:t>
            </a:r>
            <a:r>
              <a:rPr lang="en-US" sz="2700" dirty="0"/>
              <a:t> de </a:t>
            </a:r>
            <a:r>
              <a:rPr lang="en-US" sz="2700" dirty="0" err="1"/>
              <a:t>visitas</a:t>
            </a:r>
            <a:r>
              <a:rPr lang="en-US" sz="2700" dirty="0"/>
              <a:t> de APN </a:t>
            </a:r>
            <a:r>
              <a:rPr lang="en-US" sz="2700" dirty="0" err="1"/>
              <a:t>está</a:t>
            </a:r>
            <a:r>
              <a:rPr lang="en-US" sz="2700" dirty="0"/>
              <a:t> </a:t>
            </a:r>
            <a:r>
              <a:rPr lang="en-US" sz="2700" dirty="0" err="1"/>
              <a:t>inflado</a:t>
            </a:r>
            <a:r>
              <a:rPr lang="en-US" sz="2700" dirty="0">
                <a:sym typeface="Wingdings" panose="05000000000000000000" pitchFamily="2" charset="2"/>
              </a:rPr>
              <a:t>?</a:t>
            </a:r>
            <a:endParaRPr lang="en-US" dirty="0"/>
          </a:p>
        </p:txBody>
      </p:sp>
      <p:sp>
        <p:nvSpPr>
          <p:cNvPr id="13" name="TextBox 12">
            <a:extLst>
              <a:ext uri="{FF2B5EF4-FFF2-40B4-BE49-F238E27FC236}">
                <a16:creationId xmlns:a16="http://schemas.microsoft.com/office/drawing/2014/main" id="{84CEA034-977C-A1F7-A649-1AFE0035F027}"/>
              </a:ext>
            </a:extLst>
          </p:cNvPr>
          <p:cNvSpPr txBox="1"/>
          <p:nvPr/>
        </p:nvSpPr>
        <p:spPr>
          <a:xfrm>
            <a:off x="3637051" y="1006867"/>
            <a:ext cx="2215109" cy="2308324"/>
          </a:xfrm>
          <a:prstGeom prst="rect">
            <a:avLst/>
          </a:prstGeom>
          <a:noFill/>
        </p:spPr>
        <p:txBody>
          <a:bodyPr wrap="square" rtlCol="0">
            <a:spAutoFit/>
          </a:bodyPr>
          <a:lstStyle/>
          <a:p>
            <a:r>
              <a:rPr lang="en-US" sz="2400" dirty="0"/>
              <a:t>(</a:t>
            </a:r>
            <a:r>
              <a:rPr lang="en-US" sz="2400" dirty="0" err="1"/>
              <a:t>Primeras</a:t>
            </a:r>
            <a:r>
              <a:rPr lang="en-US" sz="2400" dirty="0"/>
              <a:t>) </a:t>
            </a:r>
            <a:r>
              <a:rPr lang="en-US" sz="2400" dirty="0" err="1"/>
              <a:t>Visitas</a:t>
            </a:r>
            <a:r>
              <a:rPr lang="en-US" sz="2400" dirty="0"/>
              <a:t> de APN</a:t>
            </a:r>
          </a:p>
          <a:p>
            <a:endParaRPr lang="en-US" sz="2400" dirty="0"/>
          </a:p>
          <a:p>
            <a:r>
              <a:rPr lang="en-US" sz="2400" dirty="0" err="1"/>
              <a:t>Nacimientos</a:t>
            </a:r>
            <a:r>
              <a:rPr lang="en-US" sz="2400" dirty="0"/>
              <a:t> </a:t>
            </a:r>
            <a:r>
              <a:rPr lang="en-US" sz="2400" dirty="0" err="1"/>
              <a:t>registrados</a:t>
            </a:r>
            <a:r>
              <a:rPr lang="en-US" sz="2400" dirty="0"/>
              <a:t> en </a:t>
            </a:r>
            <a:r>
              <a:rPr lang="en-US" sz="2400" dirty="0" err="1"/>
              <a:t>el</a:t>
            </a:r>
            <a:r>
              <a:rPr lang="en-US" sz="2400" dirty="0"/>
              <a:t> </a:t>
            </a:r>
            <a:r>
              <a:rPr lang="en-US" sz="2400" dirty="0" err="1"/>
              <a:t>programa</a:t>
            </a:r>
            <a:endParaRPr lang="en-US" sz="2400" dirty="0"/>
          </a:p>
        </p:txBody>
      </p:sp>
      <p:graphicFrame>
        <p:nvGraphicFramePr>
          <p:cNvPr id="5" name="Chart 4">
            <a:extLst>
              <a:ext uri="{FF2B5EF4-FFF2-40B4-BE49-F238E27FC236}">
                <a16:creationId xmlns:a16="http://schemas.microsoft.com/office/drawing/2014/main" id="{0C5C9B48-31B8-D71C-626A-BCCC4BEB2E84}"/>
              </a:ext>
            </a:extLst>
          </p:cNvPr>
          <p:cNvGraphicFramePr/>
          <p:nvPr>
            <p:extLst>
              <p:ext uri="{D42A27DB-BD31-4B8C-83A1-F6EECF244321}">
                <p14:modId xmlns:p14="http://schemas.microsoft.com/office/powerpoint/2010/main" val="4029010427"/>
              </p:ext>
            </p:extLst>
          </p:nvPr>
        </p:nvGraphicFramePr>
        <p:xfrm>
          <a:off x="7322289" y="588451"/>
          <a:ext cx="4869711" cy="548274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9EAFECC1-A6F2-DB5A-59C6-4F293F215ADD}"/>
              </a:ext>
            </a:extLst>
          </p:cNvPr>
          <p:cNvCxnSpPr>
            <a:cxnSpLocks/>
          </p:cNvCxnSpPr>
          <p:nvPr/>
        </p:nvCxnSpPr>
        <p:spPr>
          <a:xfrm>
            <a:off x="5852160" y="1814376"/>
            <a:ext cx="3517911"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964F485-8BC2-1668-0D22-446442B3B96C}"/>
              </a:ext>
            </a:extLst>
          </p:cNvPr>
          <p:cNvCxnSpPr>
            <a:cxnSpLocks/>
          </p:cNvCxnSpPr>
          <p:nvPr/>
        </p:nvCxnSpPr>
        <p:spPr>
          <a:xfrm>
            <a:off x="5852160" y="1160375"/>
            <a:ext cx="4134600" cy="0"/>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975289"/>
      </p:ext>
    </p:extLst>
  </p:cSld>
  <p:clrMapOvr>
    <a:masterClrMapping/>
  </p:clrMapOvr>
  <mc:AlternateContent xmlns:mc="http://schemas.openxmlformats.org/markup-compatibility/2006" xmlns:p14="http://schemas.microsoft.com/office/powerpoint/2010/main">
    <mc:Choice Requires="p14">
      <p:transition p14:dur="0" advTm="8255000"/>
    </mc:Choice>
    <mc:Fallback xmlns:c="http://schemas.openxmlformats.org/drawingml/2006/chart" xmlns:a16="http://schemas.microsoft.com/office/drawing/2014/main" xmlns="">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CD4F-02BE-4AD1-A510-B45F1E07E6EC}"/>
              </a:ext>
            </a:extLst>
          </p:cNvPr>
          <p:cNvSpPr>
            <a:spLocks noGrp="1"/>
          </p:cNvSpPr>
          <p:nvPr>
            <p:ph type="title"/>
          </p:nvPr>
        </p:nvSpPr>
        <p:spPr>
          <a:xfrm>
            <a:off x="0" y="1123837"/>
            <a:ext cx="3441973" cy="4601183"/>
          </a:xfrm>
        </p:spPr>
        <p:txBody>
          <a:bodyPr>
            <a:noAutofit/>
          </a:bodyPr>
          <a:lstStyle/>
          <a:p>
            <a:r>
              <a:rPr lang="en-US" sz="2800" dirty="0"/>
              <a:t>El </a:t>
            </a:r>
            <a:r>
              <a:rPr lang="en-US" sz="2800" dirty="0" err="1"/>
              <a:t>gráfico</a:t>
            </a:r>
            <a:r>
              <a:rPr lang="en-US" sz="2800" dirty="0"/>
              <a:t> de </a:t>
            </a:r>
            <a:r>
              <a:rPr lang="en-US" sz="2800" b="1" i="1" dirty="0"/>
              <a:t>PTMI </a:t>
            </a:r>
            <a:r>
              <a:rPr lang="en-US" sz="2800" dirty="0"/>
              <a:t>en </a:t>
            </a:r>
            <a:r>
              <a:rPr lang="en-US" sz="2800" b="1" i="1" dirty="0"/>
              <a:t>las </a:t>
            </a:r>
            <a:r>
              <a:rPr lang="en-US" sz="2800" b="1" i="1" dirty="0" err="1"/>
              <a:t>Estadísticas</a:t>
            </a:r>
            <a:r>
              <a:rPr lang="en-US" sz="2800" b="1" i="1" dirty="0"/>
              <a:t> del </a:t>
            </a:r>
            <a:r>
              <a:rPr lang="en-US" sz="2800" b="1" i="1" dirty="0" err="1"/>
              <a:t>Programa</a:t>
            </a:r>
            <a:r>
              <a:rPr lang="en-US" sz="2800" b="1" i="1" dirty="0"/>
              <a:t> </a:t>
            </a:r>
            <a:r>
              <a:rPr lang="en-US" sz="2800" dirty="0" err="1"/>
              <a:t>compara</a:t>
            </a:r>
            <a:r>
              <a:rPr lang="en-US" sz="2800" dirty="0"/>
              <a:t> el </a:t>
            </a:r>
            <a:r>
              <a:rPr lang="en-US" sz="2800" dirty="0" err="1"/>
              <a:t>número</a:t>
            </a:r>
            <a:r>
              <a:rPr lang="en-US" sz="2800" dirty="0"/>
              <a:t> de </a:t>
            </a:r>
            <a:r>
              <a:rPr lang="en-US" sz="2800" dirty="0" err="1"/>
              <a:t>mujeres</a:t>
            </a:r>
            <a:r>
              <a:rPr lang="en-US" sz="2800" dirty="0"/>
              <a:t> </a:t>
            </a:r>
            <a:r>
              <a:rPr lang="en-US" sz="2800" dirty="0" err="1"/>
              <a:t>embarazadas</a:t>
            </a:r>
            <a:r>
              <a:rPr lang="en-US" sz="2800" dirty="0"/>
              <a:t> que </a:t>
            </a:r>
            <a:r>
              <a:rPr lang="en-US" sz="2800" dirty="0" err="1"/>
              <a:t>inician</a:t>
            </a:r>
            <a:r>
              <a:rPr lang="en-US" sz="2800" dirty="0"/>
              <a:t> o </a:t>
            </a:r>
            <a:r>
              <a:rPr lang="en-US" sz="2800" dirty="0" err="1"/>
              <a:t>continúan</a:t>
            </a:r>
            <a:r>
              <a:rPr lang="en-US" sz="2800" dirty="0"/>
              <a:t> </a:t>
            </a:r>
            <a:r>
              <a:rPr lang="en-US" sz="2800" dirty="0" err="1"/>
              <a:t>el</a:t>
            </a:r>
            <a:r>
              <a:rPr lang="en-US" sz="2800" dirty="0"/>
              <a:t> TAR, con las </a:t>
            </a:r>
            <a:r>
              <a:rPr lang="en-US" sz="2800" dirty="0" err="1"/>
              <a:t>pruebas</a:t>
            </a:r>
            <a:r>
              <a:rPr lang="en-US" sz="2800" dirty="0"/>
              <a:t> y ‘</a:t>
            </a:r>
            <a:r>
              <a:rPr lang="en-US" sz="2800" dirty="0" err="1"/>
              <a:t>ya</a:t>
            </a:r>
            <a:r>
              <a:rPr lang="en-US" sz="2800" dirty="0"/>
              <a:t> </a:t>
            </a:r>
            <a:r>
              <a:rPr lang="en-US" sz="2800" dirty="0" err="1"/>
              <a:t>conocidas</a:t>
            </a:r>
            <a:r>
              <a:rPr lang="en-US" sz="2800" dirty="0"/>
              <a:t> VIH+’ en la </a:t>
            </a:r>
            <a:r>
              <a:rPr lang="en-US" sz="2800" dirty="0" err="1"/>
              <a:t>primera</a:t>
            </a:r>
            <a:r>
              <a:rPr lang="en-US" sz="2800" dirty="0"/>
              <a:t> </a:t>
            </a:r>
            <a:r>
              <a:rPr lang="en-US" sz="2800" dirty="0" err="1"/>
              <a:t>visita</a:t>
            </a:r>
            <a:r>
              <a:rPr lang="en-US" sz="2800" dirty="0"/>
              <a:t> de APN</a:t>
            </a:r>
          </a:p>
        </p:txBody>
      </p:sp>
      <p:pic>
        <p:nvPicPr>
          <p:cNvPr id="9" name="Picture 8">
            <a:extLst>
              <a:ext uri="{FF2B5EF4-FFF2-40B4-BE49-F238E27FC236}">
                <a16:creationId xmlns:a16="http://schemas.microsoft.com/office/drawing/2014/main" id="{7BA62421-F9CF-F62A-264D-ADFA2304273C}"/>
              </a:ext>
            </a:extLst>
          </p:cNvPr>
          <p:cNvPicPr>
            <a:picLocks noChangeAspect="1"/>
          </p:cNvPicPr>
          <p:nvPr/>
        </p:nvPicPr>
        <p:blipFill>
          <a:blip r:embed="rId2"/>
          <a:stretch>
            <a:fillRect/>
          </a:stretch>
        </p:blipFill>
        <p:spPr>
          <a:xfrm>
            <a:off x="3441973" y="732804"/>
            <a:ext cx="8749115" cy="4890756"/>
          </a:xfrm>
          <a:prstGeom prst="rect">
            <a:avLst/>
          </a:prstGeom>
        </p:spPr>
      </p:pic>
      <p:sp>
        <p:nvSpPr>
          <p:cNvPr id="10" name="Rectangle 9">
            <a:extLst>
              <a:ext uri="{FF2B5EF4-FFF2-40B4-BE49-F238E27FC236}">
                <a16:creationId xmlns:a16="http://schemas.microsoft.com/office/drawing/2014/main" id="{8DBA4A04-6A42-585A-B794-FC8ABB839C24}"/>
              </a:ext>
            </a:extLst>
          </p:cNvPr>
          <p:cNvSpPr/>
          <p:nvPr/>
        </p:nvSpPr>
        <p:spPr>
          <a:xfrm>
            <a:off x="11407140" y="2579070"/>
            <a:ext cx="784860" cy="2856216"/>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AA456CD-59DD-AF7D-696E-E88954F52942}"/>
              </a:ext>
            </a:extLst>
          </p:cNvPr>
          <p:cNvSpPr/>
          <p:nvPr/>
        </p:nvSpPr>
        <p:spPr>
          <a:xfrm>
            <a:off x="5311140" y="2468880"/>
            <a:ext cx="1398270" cy="2966406"/>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138573"/>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Pruebas</a:t>
            </a:r>
            <a:r>
              <a:rPr lang="en-US" dirty="0"/>
              <a:t> de </a:t>
            </a:r>
            <a:r>
              <a:rPr lang="en-US" dirty="0" err="1"/>
              <a:t>rutina</a:t>
            </a:r>
            <a:r>
              <a:rPr lang="en-US" dirty="0"/>
              <a:t> (RT) en la APN: </a:t>
            </a:r>
            <a:br>
              <a:rPr lang="en-US" dirty="0"/>
            </a:br>
            <a:r>
              <a:rPr lang="en-US" dirty="0" err="1"/>
              <a:t>cálculo</a:t>
            </a:r>
            <a:r>
              <a:rPr lang="en-US" dirty="0"/>
              <a:t> de la </a:t>
            </a:r>
            <a:r>
              <a:rPr lang="en-US" dirty="0" err="1"/>
              <a:t>prevalencia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44949" y="0"/>
                <a:ext cx="8747051" cy="6858000"/>
              </a:xfrm>
              <a:solidFill>
                <a:schemeClr val="bg1"/>
              </a:solidFill>
            </p:spPr>
            <p:txBody>
              <a:bodyPr>
                <a:normAutofit/>
              </a:bodyPr>
              <a:lstStyle/>
              <a:p>
                <a:pPr marL="0" indent="0">
                  <a:buNone/>
                </a:pPr>
                <a:endParaRPr lang="en-US" dirty="0">
                  <a:solidFill>
                    <a:schemeClr val="tx1"/>
                  </a:solidFill>
                  <a:latin typeface="Cambria Math" charset="0"/>
                </a:endParaRPr>
              </a:p>
              <a:p>
                <a:pPr marL="0" indent="0">
                  <a:buNone/>
                </a:pPr>
                <a:r>
                  <a:rPr lang="en-US" dirty="0">
                    <a:solidFill>
                      <a:schemeClr val="tx1"/>
                    </a:solidFill>
                    <a:cs typeface="Calibri" panose="020F0502020204030204" pitchFamily="34" charset="0"/>
                  </a:rPr>
                  <a:t>A </a:t>
                </a:r>
                <a:r>
                  <a:rPr lang="en-US" dirty="0" err="1">
                    <a:solidFill>
                      <a:schemeClr val="tx1"/>
                    </a:solidFill>
                    <a:cs typeface="Calibri" panose="020F0502020204030204" pitchFamily="34" charset="0"/>
                  </a:rPr>
                  <a:t>diferencia</a:t>
                </a:r>
                <a:r>
                  <a:rPr lang="en-US" dirty="0">
                    <a:solidFill>
                      <a:schemeClr val="tx1"/>
                    </a:solidFill>
                    <a:cs typeface="Calibri" panose="020F0502020204030204" pitchFamily="34" charset="0"/>
                  </a:rPr>
                  <a:t> de la Vigilancia Centinela, en las RUTINA de la APN las </a:t>
                </a:r>
                <a:r>
                  <a:rPr lang="en-US" dirty="0" err="1">
                    <a:solidFill>
                      <a:schemeClr val="tx1"/>
                    </a:solidFill>
                    <a:cs typeface="Calibri" panose="020F0502020204030204" pitchFamily="34" charset="0"/>
                  </a:rPr>
                  <a:t>gestantes</a:t>
                </a:r>
                <a:r>
                  <a:rPr lang="en-US" dirty="0">
                    <a:solidFill>
                      <a:schemeClr val="tx1"/>
                    </a:solidFill>
                    <a:cs typeface="Calibri" panose="020F0502020204030204" pitchFamily="34" charset="0"/>
                  </a:rPr>
                  <a:t> que </a:t>
                </a:r>
                <a:r>
                  <a:rPr lang="en-US" b="1" dirty="0" err="1">
                    <a:solidFill>
                      <a:schemeClr val="tx1"/>
                    </a:solidFill>
                    <a:cs typeface="Calibri" panose="020F0502020204030204" pitchFamily="34" charset="0"/>
                  </a:rPr>
                  <a:t>ya</a:t>
                </a:r>
                <a:r>
                  <a:rPr lang="en-US" b="1" dirty="0">
                    <a:solidFill>
                      <a:schemeClr val="tx1"/>
                    </a:solidFill>
                    <a:cs typeface="Calibri" panose="020F0502020204030204" pitchFamily="34" charset="0"/>
                  </a:rPr>
                  <a:t> se sabe que son </a:t>
                </a:r>
                <a:r>
                  <a:rPr lang="en-US" b="1" dirty="0" err="1">
                    <a:solidFill>
                      <a:schemeClr val="tx1"/>
                    </a:solidFill>
                    <a:cs typeface="Calibri" panose="020F0502020204030204" pitchFamily="34" charset="0"/>
                  </a:rPr>
                  <a:t>seropositivas</a:t>
                </a:r>
                <a:r>
                  <a:rPr lang="en-US" b="1" dirty="0">
                    <a:solidFill>
                      <a:schemeClr val="tx1"/>
                    </a:solidFill>
                    <a:cs typeface="Calibri" panose="020F0502020204030204" pitchFamily="34" charset="0"/>
                  </a:rPr>
                  <a:t> no </a:t>
                </a:r>
                <a:r>
                  <a:rPr lang="en-US" b="1" dirty="0" err="1">
                    <a:solidFill>
                      <a:schemeClr val="tx1"/>
                    </a:solidFill>
                    <a:cs typeface="Calibri" panose="020F0502020204030204" pitchFamily="34" charset="0"/>
                  </a:rPr>
                  <a:t>recibirán</a:t>
                </a:r>
                <a:r>
                  <a:rPr lang="en-US" b="1" dirty="0">
                    <a:solidFill>
                      <a:schemeClr val="tx1"/>
                    </a:solidFill>
                    <a:cs typeface="Calibri" panose="020F0502020204030204" pitchFamily="34" charset="0"/>
                  </a:rPr>
                  <a:t> </a:t>
                </a:r>
                <a:r>
                  <a:rPr lang="en-US" b="1" dirty="0" err="1">
                    <a:solidFill>
                      <a:schemeClr val="tx1"/>
                    </a:solidFill>
                    <a:cs typeface="Calibri" panose="020F0502020204030204" pitchFamily="34" charset="0"/>
                  </a:rPr>
                  <a:t>otra</a:t>
                </a:r>
                <a:r>
                  <a:rPr lang="en-US" b="1" dirty="0">
                    <a:solidFill>
                      <a:schemeClr val="tx1"/>
                    </a:solidFill>
                    <a:cs typeface="Calibri" panose="020F0502020204030204" pitchFamily="34" charset="0"/>
                  </a:rPr>
                  <a:t> </a:t>
                </a:r>
                <a:r>
                  <a:rPr lang="en-US" b="1" dirty="0" err="1">
                    <a:solidFill>
                      <a:schemeClr val="tx1"/>
                    </a:solidFill>
                    <a:cs typeface="Calibri" panose="020F0502020204030204" pitchFamily="34" charset="0"/>
                  </a:rPr>
                  <a:t>prueba</a:t>
                </a:r>
                <a:r>
                  <a:rPr lang="en-US" dirty="0">
                    <a:solidFill>
                      <a:schemeClr val="tx1"/>
                    </a:solidFill>
                    <a:cs typeface="Calibri" panose="020F0502020204030204" pitchFamily="34" charset="0"/>
                  </a:rPr>
                  <a:t>. </a:t>
                </a:r>
              </a:p>
              <a:p>
                <a:pPr marL="0" indent="0">
                  <a:buNone/>
                </a:pPr>
                <a:r>
                  <a:rPr lang="en-US" dirty="0">
                    <a:solidFill>
                      <a:schemeClr val="tx1"/>
                    </a:solidFill>
                    <a:cs typeface="Calibri" panose="020F0502020204030204" pitchFamily="34" charset="0"/>
                  </a:rPr>
                  <a:t>Para Spectrum, las </a:t>
                </a:r>
                <a:r>
                  <a:rPr lang="en-US" dirty="0" err="1">
                    <a:solidFill>
                      <a:schemeClr val="tx1"/>
                    </a:solidFill>
                    <a:cs typeface="Calibri" panose="020F0502020204030204" pitchFamily="34" charset="0"/>
                  </a:rPr>
                  <a:t>mujeres</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embarazadas</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ya</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conocidas</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como</a:t>
                </a:r>
                <a:r>
                  <a:rPr lang="en-US" dirty="0">
                    <a:solidFill>
                      <a:schemeClr val="tx1"/>
                    </a:solidFill>
                    <a:cs typeface="Calibri" panose="020F0502020204030204" pitchFamily="34" charset="0"/>
                  </a:rPr>
                  <a:t> VIH+ </a:t>
                </a:r>
                <a:r>
                  <a:rPr lang="en-US" dirty="0" err="1">
                    <a:solidFill>
                      <a:schemeClr val="tx1"/>
                    </a:solidFill>
                    <a:cs typeface="Calibri" panose="020F0502020204030204" pitchFamily="34" charset="0"/>
                  </a:rPr>
                  <a:t>deben</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contar</a:t>
                </a:r>
                <a:r>
                  <a:rPr lang="en-US" dirty="0">
                    <a:solidFill>
                      <a:schemeClr val="tx1"/>
                    </a:solidFill>
                    <a:cs typeface="Calibri" panose="020F0502020204030204" pitchFamily="34" charset="0"/>
                  </a:rPr>
                  <a:t> </a:t>
                </a:r>
                <a:br>
                  <a:rPr lang="en-US" dirty="0">
                    <a:solidFill>
                      <a:schemeClr val="tx1"/>
                    </a:solidFill>
                    <a:cs typeface="Calibri" panose="020F0502020204030204" pitchFamily="34" charset="0"/>
                  </a:rPr>
                </a:br>
                <a:r>
                  <a:rPr lang="en-US" dirty="0">
                    <a:solidFill>
                      <a:schemeClr val="tx1"/>
                    </a:solidFill>
                    <a:cs typeface="Calibri" panose="020F0502020204030204" pitchFamily="34" charset="0"/>
                  </a:rPr>
                  <a:t>en el </a:t>
                </a:r>
                <a:r>
                  <a:rPr lang="en-US" dirty="0" err="1">
                    <a:solidFill>
                      <a:schemeClr val="tx1"/>
                    </a:solidFill>
                    <a:cs typeface="Calibri" panose="020F0502020204030204" pitchFamily="34" charset="0"/>
                  </a:rPr>
                  <a:t>numerador</a:t>
                </a:r>
                <a:r>
                  <a:rPr lang="en-US" dirty="0">
                    <a:solidFill>
                      <a:schemeClr val="tx1"/>
                    </a:solidFill>
                    <a:cs typeface="Calibri" panose="020F0502020204030204" pitchFamily="34" charset="0"/>
                  </a:rPr>
                  <a:t> y el </a:t>
                </a:r>
                <a:r>
                  <a:rPr lang="en-US" dirty="0" err="1">
                    <a:solidFill>
                      <a:schemeClr val="tx1"/>
                    </a:solidFill>
                    <a:cs typeface="Calibri" panose="020F0502020204030204" pitchFamily="34" charset="0"/>
                  </a:rPr>
                  <a:t>denominador</a:t>
                </a:r>
                <a:r>
                  <a:rPr lang="en-US" dirty="0">
                    <a:solidFill>
                      <a:schemeClr val="tx1"/>
                    </a:solidFill>
                    <a:cs typeface="Calibri" panose="020F0502020204030204" pitchFamily="34" charset="0"/>
                  </a:rPr>
                  <a:t> de la </a:t>
                </a:r>
                <a:r>
                  <a:rPr lang="en-US" dirty="0" err="1">
                    <a:solidFill>
                      <a:schemeClr val="tx1"/>
                    </a:solidFill>
                    <a:cs typeface="Calibri" panose="020F0502020204030204" pitchFamily="34" charset="0"/>
                  </a:rPr>
                  <a:t>prevalencia</a:t>
                </a:r>
                <a:r>
                  <a:rPr lang="en-US" dirty="0">
                    <a:solidFill>
                      <a:schemeClr val="tx1"/>
                    </a:solidFill>
                    <a:cs typeface="Calibri" panose="020F0502020204030204" pitchFamily="34" charset="0"/>
                  </a:rPr>
                  <a:t>:  </a:t>
                </a:r>
              </a:p>
              <a:p>
                <a:pPr marL="0" indent="0">
                  <a:buNone/>
                </a:pPr>
                <a:endParaRPr lang="en-US" i="1" dirty="0">
                  <a:solidFill>
                    <a:schemeClr val="tx1"/>
                  </a:solidFill>
                  <a:latin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charset="0"/>
                        </a:rPr>
                        <m:t>= </m:t>
                      </m:r>
                      <m:f>
                        <m:fPr>
                          <m:ctrlPr>
                            <a:rPr lang="bg-BG" i="1">
                              <a:solidFill>
                                <a:schemeClr val="tx1"/>
                              </a:solidFill>
                              <a:latin typeface="Cambria Math" panose="02040503050406030204" pitchFamily="18" charset="0"/>
                            </a:rPr>
                          </m:ctrlPr>
                        </m:fPr>
                        <m:num>
                          <m:d>
                            <m:dPr>
                              <m:begChr m:val="["/>
                              <m:endChr m:val="]"/>
                              <m:ctrlPr>
                                <a:rPr lang="en-US" i="1">
                                  <a:solidFill>
                                    <a:schemeClr val="tx1"/>
                                  </a:solidFill>
                                  <a:latin typeface="Cambria Math" panose="02040503050406030204" pitchFamily="18" charset="0"/>
                                </a:rPr>
                              </m:ctrlPr>
                            </m:dPr>
                            <m:e>
                              <m:r>
                                <m:rPr>
                                  <m:nor/>
                                </m:rPr>
                                <a:rPr lang="en-US" b="0" i="0" smtClean="0">
                                  <a:solidFill>
                                    <a:schemeClr val="tx1"/>
                                  </a:solidFill>
                                  <a:latin typeface="Calibri" panose="020F0502020204030204" pitchFamily="34" charset="0"/>
                                  <a:cs typeface="Calibri" panose="020F0502020204030204" pitchFamily="34" charset="0"/>
                                </a:rPr>
                                <m:t>T</m:t>
                              </m:r>
                              <m:r>
                                <m:rPr>
                                  <m:nor/>
                                </m:rPr>
                                <a:rPr lang="en-US">
                                  <a:solidFill>
                                    <a:schemeClr val="tx1"/>
                                  </a:solidFill>
                                  <a:latin typeface="Calibri" panose="020F0502020204030204" pitchFamily="34" charset="0"/>
                                  <a:cs typeface="Calibri" panose="020F0502020204030204" pitchFamily="34" charset="0"/>
                                </a:rPr>
                                <m:t>ested</m:t>
                              </m:r>
                              <m:r>
                                <m:rPr>
                                  <m:nor/>
                                </m:rPr>
                                <a:rPr lang="en-US">
                                  <a:solidFill>
                                    <a:schemeClr val="tx1"/>
                                  </a:solidFill>
                                  <a:latin typeface="Calibri" panose="020F0502020204030204" pitchFamily="34" charset="0"/>
                                  <a:cs typeface="Calibri" panose="020F0502020204030204" pitchFamily="34" charset="0"/>
                                </a:rPr>
                                <m:t> </m:t>
                              </m:r>
                              <m:r>
                                <m:rPr>
                                  <m:nor/>
                                </m:rPr>
                                <a:rPr lang="en-US">
                                  <a:solidFill>
                                    <a:schemeClr val="tx1"/>
                                  </a:solidFill>
                                  <a:latin typeface="Calibri" panose="020F0502020204030204" pitchFamily="34" charset="0"/>
                                  <a:cs typeface="Calibri" panose="020F0502020204030204" pitchFamily="34" charset="0"/>
                                </a:rPr>
                                <m:t>HIV</m:t>
                              </m:r>
                              <m:r>
                                <m:rPr>
                                  <m:nor/>
                                </m:rPr>
                                <a:rPr lang="en-US">
                                  <a:solidFill>
                                    <a:schemeClr val="tx1"/>
                                  </a:solidFill>
                                  <a:latin typeface="Calibri" panose="020F0502020204030204" pitchFamily="34" charset="0"/>
                                  <a:cs typeface="Calibri" panose="020F0502020204030204" pitchFamily="34" charset="0"/>
                                </a:rPr>
                                <m:t>+</m:t>
                              </m:r>
                            </m:e>
                          </m:d>
                          <m:r>
                            <m:rPr>
                              <m:nor/>
                            </m:rPr>
                            <a:rPr lang="en-US">
                              <a:solidFill>
                                <a:schemeClr val="tx1"/>
                              </a:solidFill>
                              <a:latin typeface="Calibri" panose="020F0502020204030204" pitchFamily="34" charset="0"/>
                              <a:cs typeface="Calibri" panose="020F0502020204030204" pitchFamily="34" charset="0"/>
                            </a:rPr>
                            <m:t> + [</m:t>
                          </m:r>
                          <m:r>
                            <m:rPr>
                              <m:nor/>
                            </m:rPr>
                            <a:rPr lang="en-US">
                              <a:solidFill>
                                <a:schemeClr val="tx1"/>
                              </a:solidFill>
                              <a:latin typeface="Calibri" panose="020F0502020204030204" pitchFamily="34" charset="0"/>
                              <a:cs typeface="Calibri" panose="020F0502020204030204" pitchFamily="34" charset="0"/>
                            </a:rPr>
                            <m:t>Known</m:t>
                          </m:r>
                          <m:r>
                            <m:rPr>
                              <m:nor/>
                            </m:rPr>
                            <a:rPr lang="en-US">
                              <a:solidFill>
                                <a:schemeClr val="tx1"/>
                              </a:solidFill>
                              <a:latin typeface="Calibri" panose="020F0502020204030204" pitchFamily="34" charset="0"/>
                              <a:cs typeface="Calibri" panose="020F0502020204030204" pitchFamily="34" charset="0"/>
                            </a:rPr>
                            <m:t> </m:t>
                          </m:r>
                          <m:r>
                            <m:rPr>
                              <m:nor/>
                            </m:rPr>
                            <a:rPr lang="en-US">
                              <a:solidFill>
                                <a:schemeClr val="tx1"/>
                              </a:solidFill>
                              <a:latin typeface="Calibri" panose="020F0502020204030204" pitchFamily="34" charset="0"/>
                              <a:cs typeface="Calibri" panose="020F0502020204030204" pitchFamily="34" charset="0"/>
                            </a:rPr>
                            <m:t>HIV</m:t>
                          </m:r>
                          <m:r>
                            <m:rPr>
                              <m:nor/>
                            </m:rPr>
                            <a:rPr lang="en-US">
                              <a:solidFill>
                                <a:schemeClr val="tx1"/>
                              </a:solidFill>
                              <a:latin typeface="Calibri" panose="020F0502020204030204" pitchFamily="34" charset="0"/>
                              <a:cs typeface="Calibri" panose="020F0502020204030204" pitchFamily="34" charset="0"/>
                            </a:rPr>
                            <m:t>+]</m:t>
                          </m:r>
                          <m:r>
                            <a:rPr lang="en-US" b="0" i="1" smtClean="0">
                              <a:solidFill>
                                <a:schemeClr val="tx1"/>
                              </a:solidFill>
                              <a:latin typeface="Cambria Math" panose="02040503050406030204" pitchFamily="18" charset="0"/>
                            </a:rPr>
                            <m:t>                                  </m:t>
                          </m:r>
                        </m:num>
                        <m:den>
                          <m:d>
                            <m:dPr>
                              <m:begChr m:val="["/>
                              <m:endChr m:val="]"/>
                              <m:ctrlPr>
                                <a:rPr lang="en-US" i="1">
                                  <a:solidFill>
                                    <a:schemeClr val="tx1"/>
                                  </a:solidFill>
                                  <a:latin typeface="Cambria Math" panose="02040503050406030204" pitchFamily="18" charset="0"/>
                                </a:rPr>
                              </m:ctrlPr>
                            </m:dPr>
                            <m:e>
                              <m:r>
                                <m:rPr>
                                  <m:nor/>
                                </m:rPr>
                                <a:rPr lang="en-US" i="0" smtClean="0">
                                  <a:solidFill>
                                    <a:schemeClr val="tx1"/>
                                  </a:solidFill>
                                  <a:latin typeface="Calibri" panose="020F0502020204030204" pitchFamily="34" charset="0"/>
                                  <a:cs typeface="Calibri" panose="020F0502020204030204" pitchFamily="34" charset="0"/>
                                </a:rPr>
                                <m:t>T</m:t>
                              </m:r>
                              <m:r>
                                <m:rPr>
                                  <m:nor/>
                                </m:rPr>
                                <a:rPr lang="en-US">
                                  <a:solidFill>
                                    <a:schemeClr val="tx1"/>
                                  </a:solidFill>
                                  <a:latin typeface="Calibri" panose="020F0502020204030204" pitchFamily="34" charset="0"/>
                                  <a:cs typeface="Calibri" panose="020F0502020204030204" pitchFamily="34" charset="0"/>
                                </a:rPr>
                                <m:t>otal</m:t>
                              </m:r>
                              <m:r>
                                <m:rPr>
                                  <m:nor/>
                                </m:rPr>
                                <a:rPr lang="en-US">
                                  <a:solidFill>
                                    <a:schemeClr val="tx1"/>
                                  </a:solidFill>
                                  <a:latin typeface="Calibri" panose="020F0502020204030204" pitchFamily="34" charset="0"/>
                                  <a:cs typeface="Calibri" panose="020F0502020204030204" pitchFamily="34" charset="0"/>
                                </a:rPr>
                                <m:t> </m:t>
                              </m:r>
                              <m:r>
                                <m:rPr>
                                  <m:nor/>
                                </m:rPr>
                                <a:rPr lang="en-US">
                                  <a:solidFill>
                                    <a:schemeClr val="tx1"/>
                                  </a:solidFill>
                                  <a:latin typeface="Calibri" panose="020F0502020204030204" pitchFamily="34" charset="0"/>
                                  <a:cs typeface="Calibri" panose="020F0502020204030204" pitchFamily="34" charset="0"/>
                                </a:rPr>
                                <m:t>tested</m:t>
                              </m:r>
                            </m:e>
                          </m:d>
                          <m:r>
                            <m:rPr>
                              <m:nor/>
                            </m:rPr>
                            <a:rPr lang="en-US">
                              <a:solidFill>
                                <a:schemeClr val="tx1"/>
                              </a:solidFill>
                              <a:latin typeface="Calibri" panose="020F0502020204030204" pitchFamily="34" charset="0"/>
                              <a:cs typeface="Calibri" panose="020F0502020204030204" pitchFamily="34" charset="0"/>
                            </a:rPr>
                            <m:t> + [</m:t>
                          </m:r>
                          <m:r>
                            <m:rPr>
                              <m:nor/>
                            </m:rPr>
                            <a:rPr lang="en-US">
                              <a:solidFill>
                                <a:schemeClr val="tx1"/>
                              </a:solidFill>
                              <a:latin typeface="Calibri" panose="020F0502020204030204" pitchFamily="34" charset="0"/>
                              <a:cs typeface="Calibri" panose="020F0502020204030204" pitchFamily="34" charset="0"/>
                            </a:rPr>
                            <m:t>Known</m:t>
                          </m:r>
                          <m:r>
                            <m:rPr>
                              <m:nor/>
                            </m:rPr>
                            <a:rPr lang="en-US">
                              <a:solidFill>
                                <a:schemeClr val="tx1"/>
                              </a:solidFill>
                              <a:latin typeface="Calibri" panose="020F0502020204030204" pitchFamily="34" charset="0"/>
                              <a:cs typeface="Calibri" panose="020F0502020204030204" pitchFamily="34" charset="0"/>
                            </a:rPr>
                            <m:t> </m:t>
                          </m:r>
                          <m:r>
                            <m:rPr>
                              <m:nor/>
                            </m:rPr>
                            <a:rPr lang="en-US">
                              <a:solidFill>
                                <a:schemeClr val="tx1"/>
                              </a:solidFill>
                              <a:latin typeface="Calibri" panose="020F0502020204030204" pitchFamily="34" charset="0"/>
                              <a:cs typeface="Calibri" panose="020F0502020204030204" pitchFamily="34" charset="0"/>
                            </a:rPr>
                            <m:t>HIV</m:t>
                          </m:r>
                          <m:r>
                            <m:rPr>
                              <m:nor/>
                            </m:rPr>
                            <a:rPr lang="en-US">
                              <a:solidFill>
                                <a:schemeClr val="tx1"/>
                              </a:solidFill>
                              <a:latin typeface="Calibri" panose="020F0502020204030204" pitchFamily="34" charset="0"/>
                              <a:cs typeface="Calibri" panose="020F0502020204030204" pitchFamily="34" charset="0"/>
                            </a:rPr>
                            <m:t>+] + </m:t>
                          </m:r>
                          <m:r>
                            <a:rPr lang="en-US" b="0" i="1"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Known</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HIV</m:t>
                          </m:r>
                          <m:r>
                            <a:rPr lang="en-US" b="0" i="1" smtClean="0">
                              <a:solidFill>
                                <a:schemeClr val="tx1"/>
                              </a:solidFill>
                              <a:latin typeface="Cambria Math" panose="02040503050406030204" pitchFamily="18" charset="0"/>
                            </a:rPr>
                            <m:t>–]</m:t>
                          </m:r>
                        </m:den>
                      </m:f>
                    </m:oMath>
                  </m:oMathPara>
                </a14:m>
                <a:endParaRPr lang="en-US" b="0" dirty="0">
                  <a:solidFill>
                    <a:schemeClr val="tx1"/>
                  </a:solidFill>
                  <a:latin typeface="Calibri" panose="020F0502020204030204" pitchFamily="34" charset="0"/>
                  <a:cs typeface="Calibri" panose="020F0502020204030204" pitchFamily="34" charset="0"/>
                </a:endParaRPr>
              </a:p>
              <a:p>
                <a:pPr marL="0" indent="0">
                  <a:buNone/>
                </a:pPr>
                <a:endParaRPr lang="en-US" dirty="0">
                  <a:solidFill>
                    <a:schemeClr val="tx1"/>
                  </a:solidFill>
                  <a:latin typeface="Calibri" panose="020F0502020204030204" pitchFamily="34" charset="0"/>
                  <a:cs typeface="Calibri" panose="020F0502020204030204" pitchFamily="34" charset="0"/>
                </a:endParaRPr>
              </a:p>
              <a:p>
                <a:pPr marL="0" indent="0">
                  <a:buNone/>
                </a:pPr>
                <a:r>
                  <a:rPr lang="en-US" dirty="0" err="1">
                    <a:solidFill>
                      <a:schemeClr val="tx1"/>
                    </a:solidFill>
                    <a:latin typeface="Calibri" panose="020F0502020204030204" pitchFamily="34" charset="0"/>
                    <a:cs typeface="Calibri" panose="020F0502020204030204" pitchFamily="34" charset="0"/>
                  </a:rPr>
                  <a:t>Desafíos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comunes</a:t>
                </a:r>
                <a:r>
                  <a:rPr lang="en-US" dirty="0">
                    <a:solidFill>
                      <a:schemeClr val="tx1"/>
                    </a:solidFill>
                    <a:latin typeface="Calibri" panose="020F0502020204030204" pitchFamily="34" charset="0"/>
                    <a:cs typeface="Calibri" panose="020F0502020204030204" pitchFamily="34" charset="0"/>
                  </a:rPr>
                  <a:t>:</a:t>
                </a:r>
              </a:p>
              <a:p>
                <a:r>
                  <a:rPr lang="en-US" dirty="0" err="1">
                    <a:solidFill>
                      <a:schemeClr val="tx1"/>
                    </a:solidFill>
                    <a:latin typeface="Calibri" panose="020F0502020204030204" pitchFamily="34" charset="0"/>
                    <a:cs typeface="Calibri" panose="020F0502020204030204" pitchFamily="34" charset="0"/>
                  </a:rPr>
                  <a:t>Faltan</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positivas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conocidas</a:t>
                </a:r>
                <a:r>
                  <a:rPr lang="en-US" dirty="0">
                    <a:solidFill>
                      <a:schemeClr val="tx1"/>
                    </a:solidFill>
                    <a:latin typeface="Calibri" panose="020F0502020204030204" pitchFamily="34" charset="0"/>
                    <a:cs typeface="Calibri" panose="020F0502020204030204" pitchFamily="34" charset="0"/>
                  </a:rPr>
                  <a:t> o </a:t>
                </a:r>
                <a:r>
                  <a:rPr lang="en-US" dirty="0" err="1">
                    <a:solidFill>
                      <a:schemeClr val="tx1"/>
                    </a:solidFill>
                    <a:latin typeface="Calibri" panose="020F0502020204030204" pitchFamily="34" charset="0"/>
                    <a:cs typeface="Calibri" panose="020F0502020204030204" pitchFamily="34" charset="0"/>
                  </a:rPr>
                  <a:t>negativas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conocidas</a:t>
                </a:r>
                <a:endParaRPr lang="en-US" dirty="0">
                  <a:solidFill>
                    <a:schemeClr val="tx1"/>
                  </a:solidFill>
                  <a:latin typeface="Calibri" panose="020F0502020204030204" pitchFamily="34" charset="0"/>
                  <a:cs typeface="Calibri" panose="020F0502020204030204" pitchFamily="34" charset="0"/>
                </a:endParaRPr>
              </a:p>
              <a:p>
                <a:r>
                  <a:rPr lang="en-US" b="1" dirty="0" err="1">
                    <a:solidFill>
                      <a:schemeClr val="tx1"/>
                    </a:solidFill>
                    <a:latin typeface="Calibri" panose="020F0502020204030204" pitchFamily="34" charset="0"/>
                    <a:cs typeface="Calibri" panose="020F0502020204030204" pitchFamily="34" charset="0"/>
                  </a:rPr>
                  <a:t>Recuento</a:t>
                </a:r>
                <a:r>
                  <a:rPr lang="en-US" b="1" dirty="0">
                    <a:solidFill>
                      <a:schemeClr val="tx1"/>
                    </a:solidFill>
                    <a:latin typeface="Calibri" panose="020F0502020204030204" pitchFamily="34" charset="0"/>
                    <a:cs typeface="Calibri" panose="020F0502020204030204" pitchFamily="34" charset="0"/>
                  </a:rPr>
                  <a:t> doble de </a:t>
                </a:r>
                <a:r>
                  <a:rPr lang="en-US" b="1" dirty="0" err="1">
                    <a:solidFill>
                      <a:schemeClr val="tx1"/>
                    </a:solidFill>
                    <a:latin typeface="Calibri" panose="020F0502020204030204" pitchFamily="34" charset="0"/>
                    <a:cs typeface="Calibri" panose="020F0502020204030204" pitchFamily="34" charset="0"/>
                  </a:rPr>
                  <a:t>pruebas</a:t>
                </a:r>
                <a:r>
                  <a:rPr lang="en-US" b="1"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 en </a:t>
                </a:r>
                <a:r>
                  <a:rPr lang="en-US" dirty="0" err="1">
                    <a:solidFill>
                      <a:schemeClr val="tx1"/>
                    </a:solidFill>
                    <a:latin typeface="Calibri" panose="020F0502020204030204" pitchFamily="34" charset="0"/>
                    <a:cs typeface="Calibri" panose="020F0502020204030204" pitchFamily="34" charset="0"/>
                  </a:rPr>
                  <a:t>el</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misma</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centro</a:t>
                </a:r>
                <a:r>
                  <a:rPr lang="en-US" dirty="0">
                    <a:solidFill>
                      <a:schemeClr val="tx1"/>
                    </a:solidFill>
                    <a:latin typeface="Calibri" panose="020F0502020204030204" pitchFamily="34" charset="0"/>
                    <a:cs typeface="Calibri" panose="020F0502020204030204" pitchFamily="34" charset="0"/>
                  </a:rPr>
                  <a:t> o en </a:t>
                </a:r>
                <a:r>
                  <a:rPr lang="en-US" dirty="0" err="1">
                    <a:solidFill>
                      <a:schemeClr val="tx1"/>
                    </a:solidFill>
                    <a:latin typeface="Calibri" panose="020F0502020204030204" pitchFamily="34" charset="0"/>
                    <a:cs typeface="Calibri" panose="020F0502020204030204" pitchFamily="34" charset="0"/>
                  </a:rPr>
                  <a:t>otro</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diferente</a:t>
                </a: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Datos </a:t>
                </a:r>
                <a:r>
                  <a:rPr lang="en-US" dirty="0" err="1">
                    <a:solidFill>
                      <a:schemeClr val="tx1"/>
                    </a:solidFill>
                    <a:latin typeface="Calibri" panose="020F0502020204030204" pitchFamily="34" charset="0"/>
                    <a:cs typeface="Calibri" panose="020F0502020204030204" pitchFamily="34" charset="0"/>
                  </a:rPr>
                  <a:t>inverosímiles</a:t>
                </a:r>
                <a:r>
                  <a:rPr lang="en-US" dirty="0">
                    <a:solidFill>
                      <a:schemeClr val="tx1"/>
                    </a:solidFill>
                    <a:latin typeface="Calibri" panose="020F0502020204030204" pitchFamily="34" charset="0"/>
                    <a:cs typeface="Calibri" panose="020F0502020204030204" pitchFamily="34" charset="0"/>
                  </a:rPr>
                  <a:t>:</a:t>
                </a:r>
              </a:p>
              <a:p>
                <a:pPr lvl="1"/>
                <a:r>
                  <a:rPr lang="en-US" dirty="0">
                    <a:solidFill>
                      <a:schemeClr val="tx1"/>
                    </a:solidFill>
                    <a:latin typeface="Calibri" panose="020F0502020204030204" pitchFamily="34" charset="0"/>
                    <a:cs typeface="Calibri" panose="020F0502020204030204" pitchFamily="34" charset="0"/>
                  </a:rPr>
                  <a:t>Las </a:t>
                </a:r>
                <a:r>
                  <a:rPr lang="en-US" dirty="0" err="1">
                    <a:solidFill>
                      <a:schemeClr val="tx1"/>
                    </a:solidFill>
                    <a:latin typeface="Calibri" panose="020F0502020204030204" pitchFamily="34" charset="0"/>
                    <a:cs typeface="Calibri" panose="020F0502020204030204" pitchFamily="34" charset="0"/>
                  </a:rPr>
                  <a:t>visitas</a:t>
                </a:r>
                <a:r>
                  <a:rPr lang="en-US" dirty="0">
                    <a:solidFill>
                      <a:schemeClr val="tx1"/>
                    </a:solidFill>
                    <a:latin typeface="Calibri" panose="020F0502020204030204" pitchFamily="34" charset="0"/>
                    <a:cs typeface="Calibri" panose="020F0502020204030204" pitchFamily="34" charset="0"/>
                  </a:rPr>
                  <a:t> APN-1 </a:t>
                </a:r>
                <a:r>
                  <a:rPr lang="en-US" dirty="0" err="1">
                    <a:solidFill>
                      <a:schemeClr val="tx1"/>
                    </a:solidFill>
                    <a:latin typeface="Calibri" panose="020F0502020204030204" pitchFamily="34" charset="0"/>
                    <a:cs typeface="Calibri" panose="020F0502020204030204" pitchFamily="34" charset="0"/>
                  </a:rPr>
                  <a:t>superan</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los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nacimientos</a:t>
                </a:r>
                <a:endParaRPr lang="en-US" dirty="0">
                  <a:solidFill>
                    <a:schemeClr val="tx1"/>
                  </a:solidFill>
                  <a:latin typeface="Calibri" panose="020F0502020204030204" pitchFamily="34" charset="0"/>
                  <a:cs typeface="Calibri" panose="020F0502020204030204" pitchFamily="34" charset="0"/>
                </a:endParaRPr>
              </a:p>
              <a:p>
                <a:pPr lvl="1"/>
                <a:r>
                  <a:rPr lang="en-US" b="1" dirty="0" err="1">
                    <a:solidFill>
                      <a:schemeClr val="tx1"/>
                    </a:solidFill>
                    <a:latin typeface="Calibri" panose="020F0502020204030204" pitchFamily="34" charset="0"/>
                    <a:cs typeface="Calibri" panose="020F0502020204030204" pitchFamily="34" charset="0"/>
                  </a:rPr>
                  <a:t>Cambios</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anuales</a:t>
                </a:r>
                <a:r>
                  <a:rPr lang="en-US" b="1"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bruscos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en</a:t>
                </a:r>
                <a:r>
                  <a:rPr lang="en-US" dirty="0">
                    <a:solidFill>
                      <a:schemeClr val="tx1"/>
                    </a:solidFill>
                    <a:latin typeface="Calibri" panose="020F0502020204030204" pitchFamily="34" charset="0"/>
                    <a:cs typeface="Calibri" panose="020F0502020204030204" pitchFamily="34" charset="0"/>
                  </a:rPr>
                  <a:t> la </a:t>
                </a:r>
                <a:r>
                  <a:rPr lang="en-US" b="1" dirty="0" err="1">
                    <a:solidFill>
                      <a:schemeClr val="tx1"/>
                    </a:solidFill>
                    <a:latin typeface="Calibri" panose="020F0502020204030204" pitchFamily="34" charset="0"/>
                    <a:cs typeface="Calibri" panose="020F0502020204030204" pitchFamily="34" charset="0"/>
                  </a:rPr>
                  <a:t>prevalencia</a:t>
                </a:r>
                <a:r>
                  <a:rPr lang="en-US" dirty="0">
                    <a:solidFill>
                      <a:schemeClr val="tx1"/>
                    </a:solidFill>
                    <a:latin typeface="Calibri" panose="020F0502020204030204" pitchFamily="34" charset="0"/>
                    <a:cs typeface="Calibri" panose="020F0502020204030204" pitchFamily="34" charset="0"/>
                  </a:rPr>
                  <a:t> </a:t>
                </a:r>
              </a:p>
              <a:p>
                <a:pPr lvl="1"/>
                <a:r>
                  <a:rPr lang="en-US" b="1" dirty="0" err="1">
                    <a:solidFill>
                      <a:schemeClr val="tx1"/>
                    </a:solidFill>
                    <a:latin typeface="Calibri" panose="020F0502020204030204" pitchFamily="34" charset="0"/>
                    <a:cs typeface="Calibri" panose="020F0502020204030204" pitchFamily="34" charset="0"/>
                  </a:rPr>
                  <a:t>Cambios</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bruscos</a:t>
                </a:r>
                <a:r>
                  <a:rPr lang="en-US" b="1"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en el </a:t>
                </a:r>
                <a:r>
                  <a:rPr lang="en-US" dirty="0" err="1">
                    <a:solidFill>
                      <a:schemeClr val="tx1"/>
                    </a:solidFill>
                    <a:latin typeface="Calibri" panose="020F0502020204030204" pitchFamily="34" charset="0"/>
                    <a:cs typeface="Calibri" panose="020F0502020204030204" pitchFamily="34" charset="0"/>
                  </a:rPr>
                  <a:t>número</a:t>
                </a:r>
                <a:r>
                  <a:rPr lang="en-US" dirty="0">
                    <a:solidFill>
                      <a:schemeClr val="tx1"/>
                    </a:solidFill>
                    <a:latin typeface="Calibri" panose="020F0502020204030204" pitchFamily="34" charset="0"/>
                    <a:cs typeface="Calibri" panose="020F0502020204030204" pitchFamily="34" charset="0"/>
                  </a:rPr>
                  <a:t> de </a:t>
                </a:r>
                <a:r>
                  <a:rPr lang="en-US" dirty="0" err="1">
                    <a:solidFill>
                      <a:schemeClr val="tx1"/>
                    </a:solidFill>
                    <a:latin typeface="Calibri" panose="020F0502020204030204" pitchFamily="34" charset="0"/>
                    <a:cs typeface="Calibri" panose="020F0502020204030204" pitchFamily="34" charset="0"/>
                  </a:rPr>
                  <a:t>clientes</a:t>
                </a:r>
                <a:r>
                  <a:rPr lang="en-US" dirty="0">
                    <a:solidFill>
                      <a:schemeClr val="tx1"/>
                    </a:solidFill>
                    <a:latin typeface="Calibri" panose="020F0502020204030204" pitchFamily="34" charset="0"/>
                    <a:cs typeface="Calibri" panose="020F0502020204030204" pitchFamily="34" charset="0"/>
                  </a:rPr>
                  <a:t> o de </a:t>
                </a:r>
                <a:r>
                  <a:rPr lang="en-US" b="1" dirty="0" err="1">
                    <a:solidFill>
                      <a:schemeClr val="tx1"/>
                    </a:solidFill>
                    <a:latin typeface="Calibri" panose="020F0502020204030204" pitchFamily="34" charset="0"/>
                    <a:cs typeface="Calibri" panose="020F0502020204030204" pitchFamily="34" charset="0"/>
                  </a:rPr>
                  <a:t>pruebas</a:t>
                </a:r>
                <a:r>
                  <a:rPr lang="en-US" dirty="0">
                    <a:solidFill>
                      <a:schemeClr val="tx1"/>
                    </a:solidFill>
                    <a:latin typeface="Calibri" panose="020F0502020204030204" pitchFamily="34" charset="0"/>
                    <a:cs typeface="Calibri" panose="020F0502020204030204" pitchFamily="34" charset="0"/>
                  </a:rPr>
                  <a:t> (real </a:t>
                </a:r>
                <a:r>
                  <a:rPr lang="en-US" dirty="0" err="1">
                    <a:solidFill>
                      <a:schemeClr val="tx1"/>
                    </a:solidFill>
                    <a:latin typeface="Calibri" panose="020F0502020204030204" pitchFamily="34" charset="0"/>
                    <a:cs typeface="Calibri" panose="020F0502020204030204" pitchFamily="34" charset="0"/>
                  </a:rPr>
                  <a:t>debido</a:t>
                </a:r>
                <a:r>
                  <a:rPr lang="en-US" dirty="0">
                    <a:solidFill>
                      <a:schemeClr val="tx1"/>
                    </a:solidFill>
                    <a:latin typeface="Calibri" panose="020F0502020204030204" pitchFamily="34" charset="0"/>
                    <a:cs typeface="Calibri" panose="020F0502020204030204" pitchFamily="34" charset="0"/>
                  </a:rPr>
                  <a:t> a </a:t>
                </a:r>
                <a:r>
                  <a:rPr lang="en-US" dirty="0" err="1">
                    <a:solidFill>
                      <a:schemeClr val="tx1"/>
                    </a:solidFill>
                    <a:latin typeface="Calibri" panose="020F0502020204030204" pitchFamily="34" charset="0"/>
                    <a:cs typeface="Calibri" panose="020F0502020204030204" pitchFamily="34" charset="0"/>
                  </a:rPr>
                  <a:t>desabastecimientos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temporales</a:t>
                </a:r>
                <a:r>
                  <a:rPr lang="en-US" dirty="0">
                    <a:solidFill>
                      <a:schemeClr val="tx1"/>
                    </a:solidFill>
                    <a:latin typeface="Calibri" panose="020F0502020204030204" pitchFamily="34" charset="0"/>
                    <a:cs typeface="Calibri" panose="020F0502020204030204" pitchFamily="34" charset="0"/>
                  </a:rPr>
                  <a:t>, o </a:t>
                </a:r>
                <a:r>
                  <a:rPr lang="en-US" dirty="0" err="1">
                    <a:solidFill>
                      <a:schemeClr val="tx1"/>
                    </a:solidFill>
                    <a:latin typeface="Calibri" panose="020F0502020204030204" pitchFamily="34" charset="0"/>
                    <a:cs typeface="Calibri" panose="020F0502020204030204" pitchFamily="34" charset="0"/>
                  </a:rPr>
                  <a:t>sesgo</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debido</a:t>
                </a:r>
                <a:r>
                  <a:rPr lang="en-US" dirty="0">
                    <a:solidFill>
                      <a:schemeClr val="tx1"/>
                    </a:solidFill>
                    <a:latin typeface="Calibri" panose="020F0502020204030204" pitchFamily="34" charset="0"/>
                    <a:cs typeface="Calibri" panose="020F0502020204030204" pitchFamily="34" charset="0"/>
                  </a:rPr>
                  <a:t> a </a:t>
                </a:r>
                <a:r>
                  <a:rPr lang="en-US" dirty="0" err="1">
                    <a:solidFill>
                      <a:schemeClr val="tx1"/>
                    </a:solidFill>
                    <a:latin typeface="Calibri" panose="020F0502020204030204" pitchFamily="34" charset="0"/>
                    <a:cs typeface="Calibri" panose="020F0502020204030204" pitchFamily="34" charset="0"/>
                  </a:rPr>
                  <a:t>problemas</a:t>
                </a:r>
                <a:r>
                  <a:rPr lang="en-US" dirty="0">
                    <a:solidFill>
                      <a:schemeClr val="tx1"/>
                    </a:solidFill>
                    <a:latin typeface="Calibri" panose="020F0502020204030204" pitchFamily="34" charset="0"/>
                    <a:cs typeface="Calibri" panose="020F0502020204030204" pitchFamily="34" charset="0"/>
                  </a:rPr>
                  <a:t> de </a:t>
                </a:r>
                <a:r>
                  <a:rPr lang="en-US" dirty="0" err="1">
                    <a:solidFill>
                      <a:schemeClr val="tx1"/>
                    </a:solidFill>
                    <a:latin typeface="Calibri" panose="020F0502020204030204" pitchFamily="34" charset="0"/>
                    <a:cs typeface="Calibri" panose="020F0502020204030204" pitchFamily="34" charset="0"/>
                  </a:rPr>
                  <a:t>datos</a:t>
                </a:r>
                <a:r>
                  <a:rPr lang="en-US" dirty="0">
                    <a:solidFill>
                      <a:schemeClr val="tx1"/>
                    </a:solidFill>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44949" y="0"/>
                <a:ext cx="8747051" cy="6858000"/>
              </a:xfrm>
              <a:blipFill>
                <a:blip r:embed="rId3"/>
                <a:stretch>
                  <a:fillRect l="-697" r="-70"/>
                </a:stretch>
              </a:blipFill>
            </p:spPr>
            <p:txBody>
              <a:bodyPr/>
              <a:lstStyle/>
              <a:p>
                <a:r>
                  <a:rPr lang="en-CH">
                    <a:noFill/>
                  </a:rPr>
                  <a:t> </a:t>
                </a:r>
              </a:p>
            </p:txBody>
          </p:sp>
        </mc:Fallback>
      </mc:AlternateContent>
      <p:grpSp>
        <p:nvGrpSpPr>
          <p:cNvPr id="7" name="Group 6">
            <a:extLst>
              <a:ext uri="{FF2B5EF4-FFF2-40B4-BE49-F238E27FC236}">
                <a16:creationId xmlns:a16="http://schemas.microsoft.com/office/drawing/2014/main" id="{AEF4BA79-5622-EA15-2E39-39E77DAD6FC7}"/>
              </a:ext>
            </a:extLst>
          </p:cNvPr>
          <p:cNvGrpSpPr/>
          <p:nvPr/>
        </p:nvGrpSpPr>
        <p:grpSpPr>
          <a:xfrm>
            <a:off x="5147556" y="1809092"/>
            <a:ext cx="5610201" cy="778996"/>
            <a:chOff x="4917366" y="1329070"/>
            <a:chExt cx="5631395" cy="778996"/>
          </a:xfrm>
        </p:grpSpPr>
        <p:sp>
          <p:nvSpPr>
            <p:cNvPr id="5" name="Rectangle 4"/>
            <p:cNvSpPr/>
            <p:nvPr/>
          </p:nvSpPr>
          <p:spPr>
            <a:xfrm>
              <a:off x="4917366" y="1329070"/>
              <a:ext cx="1993795" cy="778996"/>
            </a:xfrm>
            <a:prstGeom prst="rect">
              <a:avLst/>
            </a:prstGeom>
            <a:noFill/>
            <a:ln w="635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911161" y="1329070"/>
              <a:ext cx="3637600" cy="778996"/>
            </a:xfrm>
            <a:prstGeom prst="rect">
              <a:avLst/>
            </a:prstGeom>
            <a:noFill/>
            <a:ln w="635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A white background with black text&#10;&#10;AI-generated content may be incorrect.">
            <a:extLst>
              <a:ext uri="{FF2B5EF4-FFF2-40B4-BE49-F238E27FC236}">
                <a16:creationId xmlns:a16="http://schemas.microsoft.com/office/drawing/2014/main" id="{8BC59F21-ADE0-2ECD-C288-A886D81CAE95}"/>
              </a:ext>
            </a:extLst>
          </p:cNvPr>
          <p:cNvPicPr>
            <a:picLocks noChangeAspect="1"/>
          </p:cNvPicPr>
          <p:nvPr/>
        </p:nvPicPr>
        <p:blipFill>
          <a:blip r:embed="rId4"/>
          <a:stretch>
            <a:fillRect/>
          </a:stretch>
        </p:blipFill>
        <p:spPr>
          <a:xfrm>
            <a:off x="4907796" y="1653232"/>
            <a:ext cx="6096001" cy="1097638"/>
          </a:xfrm>
          <a:prstGeom prst="rect">
            <a:avLst/>
          </a:prstGeom>
        </p:spPr>
      </p:pic>
    </p:spTree>
    <p:extLst>
      <p:ext uri="{BB962C8B-B14F-4D97-AF65-F5344CB8AC3E}">
        <p14:creationId xmlns:p14="http://schemas.microsoft.com/office/powerpoint/2010/main" val="172437157"/>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a14="http://schemas.microsoft.com/office/drawing/2010/main"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6D790A-CBCC-7204-30F5-BE0250948908}"/>
              </a:ext>
            </a:extLst>
          </p:cNvPr>
          <p:cNvSpPr txBox="1">
            <a:spLocks/>
          </p:cNvSpPr>
          <p:nvPr/>
        </p:nvSpPr>
        <p:spPr>
          <a:xfrm>
            <a:off x="0" y="807182"/>
            <a:ext cx="3474719" cy="1686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t>La </a:t>
            </a:r>
            <a:r>
              <a:rPr lang="en-US" sz="3200" dirty="0" err="1">
                <a:solidFill>
                  <a:schemeClr val="bg1"/>
                </a:solidFill>
              </a:rPr>
              <a:t>fecundidad</a:t>
            </a:r>
            <a:r>
              <a:rPr lang="en-US" sz="3200" dirty="0"/>
              <a:t> entre las </a:t>
            </a:r>
            <a:r>
              <a:rPr lang="en-US" sz="3200" dirty="0" err="1"/>
              <a:t>mujeres</a:t>
            </a:r>
            <a:r>
              <a:rPr lang="en-US" sz="3200" dirty="0"/>
              <a:t> que </a:t>
            </a:r>
            <a:r>
              <a:rPr lang="en-US" sz="3200" dirty="0" err="1"/>
              <a:t>viven</a:t>
            </a:r>
            <a:r>
              <a:rPr lang="en-US" sz="3200" dirty="0"/>
              <a:t> con </a:t>
            </a:r>
            <a:r>
              <a:rPr lang="en-US" sz="3200" dirty="0" err="1"/>
              <a:t>el</a:t>
            </a:r>
            <a:r>
              <a:rPr lang="en-US" sz="3200" dirty="0"/>
              <a:t> VIH</a:t>
            </a:r>
          </a:p>
        </p:txBody>
      </p:sp>
      <p:pic>
        <p:nvPicPr>
          <p:cNvPr id="4" name="Picture 3" descr="A screenshot of a computer&#10;&#10;AI-generated content may be incorrect.">
            <a:extLst>
              <a:ext uri="{FF2B5EF4-FFF2-40B4-BE49-F238E27FC236}">
                <a16:creationId xmlns:a16="http://schemas.microsoft.com/office/drawing/2014/main" id="{DE26ABA0-5564-A2C9-405C-9CAC66637E03}"/>
              </a:ext>
            </a:extLst>
          </p:cNvPr>
          <p:cNvPicPr>
            <a:picLocks noChangeAspect="1"/>
          </p:cNvPicPr>
          <p:nvPr/>
        </p:nvPicPr>
        <p:blipFill>
          <a:blip r:embed="rId2"/>
          <a:stretch>
            <a:fillRect/>
          </a:stretch>
        </p:blipFill>
        <p:spPr>
          <a:xfrm>
            <a:off x="-1454" y="2468256"/>
            <a:ext cx="6097454" cy="4384822"/>
          </a:xfrm>
          <a:prstGeom prst="rect">
            <a:avLst/>
          </a:prstGeom>
        </p:spPr>
      </p:pic>
      <p:sp>
        <p:nvSpPr>
          <p:cNvPr id="2" name="TextBox 1">
            <a:extLst>
              <a:ext uri="{FF2B5EF4-FFF2-40B4-BE49-F238E27FC236}">
                <a16:creationId xmlns:a16="http://schemas.microsoft.com/office/drawing/2014/main" id="{DE98A244-4E7B-39EF-E885-F6C488079C82}"/>
              </a:ext>
            </a:extLst>
          </p:cNvPr>
          <p:cNvSpPr txBox="1"/>
          <p:nvPr/>
        </p:nvSpPr>
        <p:spPr>
          <a:xfrm>
            <a:off x="3474719" y="271121"/>
            <a:ext cx="8717280" cy="4093428"/>
          </a:xfrm>
          <a:prstGeom prst="rect">
            <a:avLst/>
          </a:prstGeom>
          <a:solidFill>
            <a:schemeClr val="bg1"/>
          </a:solidFill>
        </p:spPr>
        <p:txBody>
          <a:bodyPr wrap="square" lIns="91440" tIns="45720" rIns="91440" bIns="45720" rtlCol="0" anchor="t">
            <a:spAutoFit/>
          </a:bodyPr>
          <a:lstStyle/>
          <a:p>
            <a:pPr marL="285750" indent="-285750">
              <a:buFont typeface="Arial" panose="020B0604020202020204" pitchFamily="34" charset="0"/>
              <a:buChar char="•"/>
            </a:pPr>
            <a:r>
              <a:rPr lang="en-US" sz="2000" dirty="0" err="1"/>
              <a:t>Conocemos</a:t>
            </a:r>
            <a:r>
              <a:rPr lang="en-US" sz="2000" dirty="0"/>
              <a:t> la </a:t>
            </a:r>
            <a:r>
              <a:rPr lang="en-US" sz="2000" dirty="0" err="1"/>
              <a:t>fecundidad</a:t>
            </a:r>
            <a:r>
              <a:rPr lang="en-US" sz="2000" dirty="0"/>
              <a:t> de </a:t>
            </a:r>
            <a:r>
              <a:rPr lang="en-US" sz="2000" i="1" dirty="0" err="1"/>
              <a:t>todas</a:t>
            </a:r>
            <a:r>
              <a:rPr lang="en-US" sz="2000" i="1" dirty="0"/>
              <a:t> las </a:t>
            </a:r>
            <a:r>
              <a:rPr lang="en-US" sz="2000" dirty="0" err="1"/>
              <a:t>mujeres</a:t>
            </a:r>
            <a:r>
              <a:rPr lang="en-US" sz="2000" dirty="0"/>
              <a:t> en </a:t>
            </a:r>
            <a:r>
              <a:rPr lang="en-US" sz="2000" dirty="0" err="1"/>
              <a:t>edad</a:t>
            </a:r>
            <a:r>
              <a:rPr lang="en-US" sz="2000" dirty="0"/>
              <a:t> </a:t>
            </a:r>
            <a:r>
              <a:rPr lang="en-US" sz="2000" dirty="0" err="1"/>
              <a:t>reproductiva</a:t>
            </a:r>
            <a:r>
              <a:rPr lang="en-US" sz="2000" dirty="0"/>
              <a:t>, </a:t>
            </a:r>
            <a:br>
              <a:rPr lang="en-US" sz="2000" dirty="0"/>
            </a:br>
            <a:r>
              <a:rPr lang="en-US" sz="2000" dirty="0" err="1"/>
              <a:t>pero</a:t>
            </a:r>
            <a:r>
              <a:rPr lang="en-US" sz="2000" dirty="0"/>
              <a:t> </a:t>
            </a:r>
            <a:r>
              <a:rPr lang="en-US" sz="2000" dirty="0" err="1"/>
              <a:t>necesitamos</a:t>
            </a:r>
            <a:r>
              <a:rPr lang="en-US" sz="2000" dirty="0"/>
              <a:t> </a:t>
            </a:r>
            <a:r>
              <a:rPr lang="en-US" sz="2000" dirty="0" err="1"/>
              <a:t>estimar</a:t>
            </a:r>
            <a:r>
              <a:rPr lang="en-US" sz="2000" dirty="0"/>
              <a:t> la </a:t>
            </a:r>
            <a:r>
              <a:rPr lang="en-US" sz="2000" dirty="0" err="1"/>
              <a:t>fecundidad</a:t>
            </a:r>
            <a:r>
              <a:rPr lang="en-US" sz="2000" dirty="0"/>
              <a:t> entre las </a:t>
            </a:r>
            <a:r>
              <a:rPr lang="en-US" sz="2000" dirty="0" err="1"/>
              <a:t>mujeres</a:t>
            </a:r>
            <a:r>
              <a:rPr lang="en-US" sz="2000" dirty="0"/>
              <a:t> </a:t>
            </a:r>
            <a:r>
              <a:rPr lang="en-US" sz="2000" i="1" dirty="0"/>
              <a:t>que </a:t>
            </a:r>
            <a:r>
              <a:rPr lang="en-US" sz="2000" i="1" dirty="0" err="1"/>
              <a:t>viven</a:t>
            </a:r>
            <a:r>
              <a:rPr lang="en-US" sz="2000" i="1" dirty="0"/>
              <a:t> con </a:t>
            </a:r>
            <a:r>
              <a:rPr lang="en-US" sz="2000" i="1" dirty="0" err="1"/>
              <a:t>el</a:t>
            </a:r>
            <a:r>
              <a:rPr lang="en-US" sz="2000" i="1" dirty="0"/>
              <a:t> VIH</a:t>
            </a:r>
            <a:r>
              <a:rPr lang="en-US" sz="2000" dirty="0"/>
              <a:t>.</a:t>
            </a:r>
            <a:br>
              <a:rPr lang="en-US" sz="2000" dirty="0"/>
            </a:br>
            <a:endParaRPr lang="en-US" sz="2000" dirty="0"/>
          </a:p>
          <a:p>
            <a:pPr marL="285750" indent="-285750">
              <a:buFont typeface="Arial" panose="020B0604020202020204" pitchFamily="34" charset="0"/>
              <a:buChar char="•"/>
            </a:pPr>
            <a:r>
              <a:rPr lang="en-US" sz="2000" dirty="0"/>
              <a:t>Las </a:t>
            </a:r>
            <a:r>
              <a:rPr lang="en-US" sz="2000" dirty="0" err="1"/>
              <a:t>mujeres</a:t>
            </a:r>
            <a:r>
              <a:rPr lang="en-US" sz="2000" dirty="0"/>
              <a:t> </a:t>
            </a:r>
            <a:r>
              <a:rPr lang="en-US" sz="2000" dirty="0" err="1"/>
              <a:t>seropositivas</a:t>
            </a:r>
            <a:r>
              <a:rPr lang="en-US" sz="2000" dirty="0"/>
              <a:t> son </a:t>
            </a:r>
            <a:r>
              <a:rPr lang="en-US" sz="2000" dirty="0" err="1"/>
              <a:t>menos</a:t>
            </a:r>
            <a:r>
              <a:rPr lang="en-US" sz="2000" dirty="0"/>
              <a:t> </a:t>
            </a:r>
            <a:r>
              <a:rPr lang="en-US" sz="2000" dirty="0" err="1"/>
              <a:t>fértiles</a:t>
            </a:r>
            <a:r>
              <a:rPr lang="en-US" sz="2000" dirty="0"/>
              <a:t> que las </a:t>
            </a:r>
            <a:r>
              <a:rPr lang="en-US" sz="2000" dirty="0" err="1"/>
              <a:t>seronegativas</a:t>
            </a:r>
            <a:r>
              <a:rPr lang="en-US" sz="2000" dirty="0"/>
              <a:t>. </a:t>
            </a:r>
            <a:br>
              <a:rPr lang="en-US" sz="2000" dirty="0"/>
            </a:br>
            <a:r>
              <a:rPr lang="en-US" sz="2000" dirty="0"/>
              <a:t>La </a:t>
            </a:r>
            <a:r>
              <a:rPr lang="en-US" sz="2000" dirty="0" err="1"/>
              <a:t>diferencia</a:t>
            </a:r>
            <a:r>
              <a:rPr lang="en-US" sz="2000" dirty="0"/>
              <a:t> </a:t>
            </a:r>
            <a:r>
              <a:rPr lang="en-US" sz="2000" dirty="0" err="1"/>
              <a:t>aumenta</a:t>
            </a:r>
            <a:r>
              <a:rPr lang="en-US" sz="2000" dirty="0"/>
              <a:t> con la </a:t>
            </a:r>
            <a:r>
              <a:rPr lang="en-US" sz="2000" dirty="0" err="1"/>
              <a:t>edad</a:t>
            </a:r>
            <a:r>
              <a:rPr lang="en-US" sz="2000" dirty="0"/>
              <a:t> y un </a:t>
            </a:r>
            <a:r>
              <a:rPr lang="en-US" sz="2000" dirty="0" err="1"/>
              <a:t>recuento</a:t>
            </a:r>
            <a:r>
              <a:rPr lang="en-US" sz="2000" dirty="0"/>
              <a:t> de CD4 </a:t>
            </a:r>
            <a:r>
              <a:rPr lang="en-US" sz="2000" dirty="0" err="1"/>
              <a:t>más</a:t>
            </a:r>
            <a:r>
              <a:rPr lang="en-US" sz="2000" dirty="0"/>
              <a:t> bajo.</a:t>
            </a:r>
            <a:br>
              <a:rPr lang="en-US" sz="2000" dirty="0"/>
            </a:br>
            <a:endParaRPr lang="en-US" sz="2000" dirty="0"/>
          </a:p>
          <a:p>
            <a:pPr marL="285750" indent="-285750">
              <a:buFont typeface="Arial" panose="020B0604020202020204" pitchFamily="34" charset="0"/>
              <a:buChar char="•"/>
            </a:pPr>
            <a:r>
              <a:rPr lang="en-US" sz="2000" dirty="0"/>
              <a:t>Las </a:t>
            </a:r>
            <a:r>
              <a:rPr lang="en-US" sz="2000" dirty="0" err="1"/>
              <a:t>diferencias</a:t>
            </a:r>
            <a:r>
              <a:rPr lang="en-US" sz="2000" dirty="0"/>
              <a:t> medias </a:t>
            </a:r>
            <a:r>
              <a:rPr lang="en-US" sz="2000" dirty="0" err="1"/>
              <a:t>globales</a:t>
            </a:r>
            <a:r>
              <a:rPr lang="en-US" sz="2000" dirty="0"/>
              <a:t> en la </a:t>
            </a:r>
            <a:r>
              <a:rPr lang="en-US" sz="2000" dirty="0" err="1"/>
              <a:t>fecundidad</a:t>
            </a:r>
            <a:r>
              <a:rPr lang="en-US" sz="2000" dirty="0"/>
              <a:t> (</a:t>
            </a:r>
            <a:r>
              <a:rPr lang="en-US" sz="2000" dirty="0" err="1"/>
              <a:t>por</a:t>
            </a:r>
            <a:r>
              <a:rPr lang="en-US" sz="2000" dirty="0"/>
              <a:t> </a:t>
            </a:r>
            <a:r>
              <a:rPr lang="en-US" sz="2000" dirty="0" err="1"/>
              <a:t>edad</a:t>
            </a:r>
            <a:r>
              <a:rPr lang="en-US" sz="2000" dirty="0"/>
              <a:t> y CD4, para </a:t>
            </a:r>
            <a:r>
              <a:rPr lang="en-US" sz="2000" dirty="0" err="1"/>
              <a:t>mujeres</a:t>
            </a:r>
            <a:r>
              <a:rPr lang="en-US" sz="2000" dirty="0"/>
              <a:t> con y sin </a:t>
            </a:r>
            <a:r>
              <a:rPr lang="en-US" sz="2000" dirty="0" err="1"/>
              <a:t>tratamiento</a:t>
            </a:r>
            <a:r>
              <a:rPr lang="en-US" sz="2000" dirty="0"/>
              <a:t> </a:t>
            </a:r>
            <a:r>
              <a:rPr lang="en-US" sz="2000" dirty="0" err="1"/>
              <a:t>antirretroviral</a:t>
            </a:r>
            <a:r>
              <a:rPr lang="en-US" sz="2000" dirty="0"/>
              <a:t>) se </a:t>
            </a:r>
            <a:r>
              <a:rPr lang="en-US" sz="2000" dirty="0" err="1"/>
              <a:t>han</a:t>
            </a:r>
            <a:r>
              <a:rPr lang="en-US" sz="2000" dirty="0"/>
              <a:t> </a:t>
            </a:r>
            <a:r>
              <a:rPr lang="en-US" sz="2000" dirty="0" err="1"/>
              <a:t>estimado</a:t>
            </a:r>
            <a:r>
              <a:rPr lang="en-US" sz="2000" dirty="0"/>
              <a:t> a </a:t>
            </a:r>
            <a:r>
              <a:rPr lang="en-US" sz="2000" dirty="0" err="1"/>
              <a:t>partir</a:t>
            </a:r>
            <a:r>
              <a:rPr lang="en-US" sz="2000" dirty="0"/>
              <a:t> de </a:t>
            </a:r>
            <a:r>
              <a:rPr lang="en-US" sz="2000" dirty="0" err="1"/>
              <a:t>encuestas</a:t>
            </a:r>
            <a:r>
              <a:rPr lang="en-US" sz="2000" dirty="0"/>
              <a:t> de </a:t>
            </a:r>
            <a:r>
              <a:rPr lang="en-US" sz="2000" dirty="0" err="1"/>
              <a:t>hogares</a:t>
            </a:r>
            <a:r>
              <a:rPr lang="en-US" sz="2000" dirty="0"/>
              <a:t> -- </a:t>
            </a:r>
            <a:r>
              <a:rPr lang="en-US" sz="2000" dirty="0" err="1"/>
              <a:t>principalmente</a:t>
            </a:r>
            <a:r>
              <a:rPr lang="en-US" sz="2000" dirty="0"/>
              <a:t> en el África </a:t>
            </a:r>
            <a:r>
              <a:rPr lang="en-US" sz="2000" dirty="0" err="1"/>
              <a:t>subsahariana</a:t>
            </a:r>
            <a:r>
              <a:rPr lang="en-US" sz="2000" dirty="0"/>
              <a:t>.</a:t>
            </a:r>
            <a:br>
              <a:rPr lang="en-US" sz="2000" dirty="0"/>
            </a:br>
            <a:endParaRPr lang="en-US" sz="2000" dirty="0"/>
          </a:p>
          <a:p>
            <a:pPr marL="285750" indent="-285750">
              <a:buFont typeface="Arial" panose="020B0604020202020204" pitchFamily="34" charset="0"/>
              <a:buChar char="•"/>
            </a:pPr>
            <a:r>
              <a:rPr lang="en-US" sz="2000" dirty="0"/>
              <a:t>En Spectrum, </a:t>
            </a:r>
            <a:r>
              <a:rPr lang="en-US" sz="2000" dirty="0" err="1"/>
              <a:t>los</a:t>
            </a:r>
            <a:r>
              <a:rPr lang="en-US" sz="2000" dirty="0"/>
              <a:t> </a:t>
            </a:r>
            <a:r>
              <a:rPr lang="en-US" sz="2000" dirty="0" err="1"/>
              <a:t>usuarios</a:t>
            </a:r>
            <a:r>
              <a:rPr lang="en-US" sz="2000" dirty="0"/>
              <a:t> </a:t>
            </a:r>
            <a:r>
              <a:rPr lang="en-US" sz="2000" dirty="0" err="1"/>
              <a:t>pueden</a:t>
            </a:r>
            <a:r>
              <a:rPr lang="en-US" sz="2000" dirty="0"/>
              <a:t> </a:t>
            </a:r>
            <a:r>
              <a:rPr lang="en-US" sz="2000" dirty="0" err="1"/>
              <a:t>ajustar</a:t>
            </a:r>
            <a:r>
              <a:rPr lang="en-US" sz="2000" dirty="0"/>
              <a:t> </a:t>
            </a:r>
            <a:r>
              <a:rPr lang="en-US" sz="2000" dirty="0" err="1"/>
              <a:t>estos</a:t>
            </a:r>
            <a:r>
              <a:rPr lang="en-US" sz="2000" dirty="0"/>
              <a:t> </a:t>
            </a:r>
            <a:r>
              <a:rPr lang="en-US" sz="2000" dirty="0" err="1"/>
              <a:t>supuestos</a:t>
            </a:r>
            <a:r>
              <a:rPr lang="en-US" sz="2000" dirty="0"/>
              <a:t> "</a:t>
            </a:r>
            <a:r>
              <a:rPr lang="en-US" sz="2000" dirty="0" err="1"/>
              <a:t>globales</a:t>
            </a:r>
            <a:r>
              <a:rPr lang="en-US" sz="2000" dirty="0"/>
              <a:t>" </a:t>
            </a:r>
            <a:r>
              <a:rPr lang="en-US" sz="2000" dirty="0" err="1"/>
              <a:t>ajustando</a:t>
            </a:r>
            <a:r>
              <a:rPr lang="en-US" sz="2000" dirty="0"/>
              <a:t> la </a:t>
            </a:r>
            <a:r>
              <a:rPr lang="en-US" sz="2000" dirty="0" err="1"/>
              <a:t>prevalencia</a:t>
            </a:r>
            <a:r>
              <a:rPr lang="en-US" sz="2000" dirty="0"/>
              <a:t> </a:t>
            </a:r>
            <a:r>
              <a:rPr lang="en-US" sz="2000" dirty="0" err="1"/>
              <a:t>nacional</a:t>
            </a:r>
            <a:r>
              <a:rPr lang="en-US" sz="2000" dirty="0"/>
              <a:t> entre las </a:t>
            </a:r>
            <a:r>
              <a:rPr lang="en-US" sz="2000" dirty="0" err="1"/>
              <a:t>mujeres</a:t>
            </a:r>
            <a:r>
              <a:rPr lang="en-US" sz="2000" dirty="0"/>
              <a:t> </a:t>
            </a:r>
            <a:r>
              <a:rPr lang="en-US" sz="2000" dirty="0" err="1"/>
              <a:t>embarazadas</a:t>
            </a:r>
            <a:r>
              <a:rPr lang="en-US" sz="2000" dirty="0"/>
              <a:t> </a:t>
            </a:r>
            <a:r>
              <a:rPr lang="en-US" sz="2000" dirty="0" err="1"/>
              <a:t>medida</a:t>
            </a:r>
            <a:r>
              <a:rPr lang="en-US" sz="2000" dirty="0"/>
              <a:t> </a:t>
            </a:r>
            <a:r>
              <a:rPr lang="en-US" sz="2000" dirty="0" err="1"/>
              <a:t>en</a:t>
            </a:r>
            <a:r>
              <a:rPr lang="en-US" sz="2000" dirty="0"/>
              <a:t> las </a:t>
            </a:r>
            <a:r>
              <a:rPr lang="en-US" sz="2000" dirty="0" err="1"/>
              <a:t>visitas</a:t>
            </a:r>
            <a:r>
              <a:rPr lang="en-US" sz="2000" dirty="0"/>
              <a:t> al </a:t>
            </a:r>
            <a:r>
              <a:rPr lang="en-US" sz="2000" dirty="0" err="1"/>
              <a:t>centro</a:t>
            </a:r>
            <a:r>
              <a:rPr lang="en-US" sz="2000" dirty="0"/>
              <a:t> de </a:t>
            </a:r>
            <a:r>
              <a:rPr lang="en-US" sz="2000" dirty="0" err="1"/>
              <a:t>atención</a:t>
            </a:r>
            <a:r>
              <a:rPr lang="en-US" sz="2000" dirty="0"/>
              <a:t> prenatal.</a:t>
            </a:r>
          </a:p>
        </p:txBody>
      </p:sp>
    </p:spTree>
    <p:extLst>
      <p:ext uri="{BB962C8B-B14F-4D97-AF65-F5344CB8AC3E}">
        <p14:creationId xmlns:p14="http://schemas.microsoft.com/office/powerpoint/2010/main" val="632394104"/>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MediaLengthInSeconds xmlns="288ef829-98c5-46d1-83dc-c2ef7c814da2" xsi:nil="true"/>
    <SharedWithUsers xmlns="2ddeef39-65d3-4660-94f2-f063f949c57e">
      <UserInfo>
        <DisplayName>Robert Glaubius</DisplayName>
        <AccountId>5514</AccountId>
        <AccountType/>
      </UserInfo>
      <UserInfo>
        <DisplayName>SABIN, Keith</DisplayName>
        <AccountId>25</AccountId>
        <AccountType/>
      </UserInfo>
      <UserInfo>
        <DisplayName>WANYEKI, Ian</DisplayName>
        <AccountId>197</AccountId>
        <AccountType/>
      </UserInfo>
      <UserInfo>
        <DisplayName>KORENROMP, Eline Louise</DisplayName>
        <AccountId>7579</AccountId>
        <AccountType/>
      </UserInfo>
      <UserInfo>
        <DisplayName>Guy Mahiane</DisplayName>
        <AccountId>5635</AccountId>
        <AccountType/>
      </UserInfo>
      <UserInfo>
        <DisplayName>MAHY, Mary</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E3CABA-6EB2-46BF-AEBF-59952188780E}">
  <ds:schemaRefs>
    <ds:schemaRef ds:uri="http://schemas.microsoft.com/sharepoint/v3/contenttype/forms"/>
  </ds:schemaRefs>
</ds:datastoreItem>
</file>

<file path=customXml/itemProps2.xml><?xml version="1.0" encoding="utf-8"?>
<ds:datastoreItem xmlns:ds="http://schemas.openxmlformats.org/officeDocument/2006/customXml" ds:itemID="{1D94F3E5-9355-45E1-AEBF-E2A170E9424C}">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FA76BB1-1C44-4B7D-9EA4-AAA42E9BA3A7}"/>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
  <TotalTime>443</TotalTime>
  <Words>3245</Words>
  <Application>Microsoft Office PowerPoint</Application>
  <PresentationFormat>Widescreen</PresentationFormat>
  <Paragraphs>177</Paragraphs>
  <Slides>21</Slides>
  <Notes>10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Aptos</vt:lpstr>
      <vt:lpstr>Arial</vt:lpstr>
      <vt:lpstr>Calibri</vt:lpstr>
      <vt:lpstr>Calibri (Body)</vt:lpstr>
      <vt:lpstr>Cambria</vt:lpstr>
      <vt:lpstr>Cambria Math</vt:lpstr>
      <vt:lpstr>Corbel</vt:lpstr>
      <vt:lpstr>Times New Roman</vt:lpstr>
      <vt:lpstr>Wingdings</vt:lpstr>
      <vt:lpstr>Wingdings 2</vt:lpstr>
      <vt:lpstr>Frame</vt:lpstr>
      <vt:lpstr>Datos de las pruebas rutinarias de APN para ajustar la fecundidad y la prevalencia en mujeres embarazadas, PTMI, niños que viven con el VIH y cobertura pediátrica del TAR</vt:lpstr>
      <vt:lpstr>Uso de los datos de las pruebas del VIH en APN en las estimaciones del VIH por Spectrum  Las estimaciones dependen de  la calidad de los datos del programa </vt:lpstr>
      <vt:lpstr>Revise los gráficos de la pestaña de pruebas APN para detectar incoherencias</vt:lpstr>
      <vt:lpstr>El botón "Comprobar valores de tabla" realizará comprobaciones básicas de sus datos y mostrará los problemas en rojo</vt:lpstr>
      <vt:lpstr>El gráfico de pruebas en APN compara nacimientos, visitas y pruebas (I)</vt:lpstr>
      <vt:lpstr>El gráfico de pruebas en APN compara nacimientos, visitas y pruebas (II)  Ejemplo: más visitas APN que nacimientos registrados: ¿Quizá indica que el recuento de visitas de APN está inflado?</vt:lpstr>
      <vt:lpstr>El gráfico de PTMI en las Estadísticas del Programa compara el número de mujeres embarazadas que inician o continúan el TAR, con las pruebas y ‘ya conocidas VIH+’ en la primera visita de APN</vt:lpstr>
      <vt:lpstr>Pruebas de rutina (RT) en la APN:  cálculo de la prevalencia</vt:lpstr>
      <vt:lpstr>PowerPoint Presentation</vt:lpstr>
      <vt:lpstr>Prevalencia  en la APN  &gt;Opciones avanzadas  &gt;Reducción de la fecundidad relacionada con el VIH &gt;Factor de ajuste local</vt:lpstr>
      <vt:lpstr>El ajustador de fecundidad toma  la prevalencia de APN informada por el programa, del editor de Pruebas de APN</vt:lpstr>
      <vt:lpstr>PowerPoint Presentation</vt:lpstr>
      <vt:lpstr>PowerPoint Presentation</vt:lpstr>
      <vt:lpstr>PowerPoint Presentation</vt:lpstr>
      <vt:lpstr>Pruebas rutinarias en la APN:  Utilice sólo datos y años representta-tivos y de buena calidad, para ajustar EPP y la fecundidad</vt:lpstr>
      <vt:lpstr>Un Factor de Ajuste Local ajustado &lt;0.5 o &gt;2.5 o una cobertura de PTMI &gt;100% pueden indicar problemas con los datos de prevalencia de APN y PTMI - o con la estimación de EPP o CSAVR para todas las mujeres adultas</vt:lpstr>
      <vt:lpstr>Pasos para abordar los problemas de datos de APN</vt:lpstr>
      <vt:lpstr>PowerPoint Presentation</vt:lpstr>
      <vt:lpstr>PowerPoint Presentation</vt:lpstr>
      <vt:lpstr>¿Cobertura estimada de PTMI o de TAR pediátrico &gt;&gt;100%? </vt:lpstr>
      <vt:lpstr>Fuentes de nuevas infecciones infantiles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docId:AAC5A3895F51ECD7CF450F661DD7832D</cp:keywords>
  <cp:lastModifiedBy>KORENROMP, Eline Louise</cp:lastModifiedBy>
  <cp:revision>167</cp:revision>
  <dcterms:created xsi:type="dcterms:W3CDTF">2020-10-27T09:55:01Z</dcterms:created>
  <dcterms:modified xsi:type="dcterms:W3CDTF">2025-02-05T16:34:16Z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