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26"/>
  </p:notesMasterIdLst>
  <p:handoutMasterIdLst>
    <p:handoutMasterId r:id="rId27"/>
  </p:handoutMasterIdLst>
  <p:sldIdLst>
    <p:sldId id="256" r:id="rId5"/>
    <p:sldId id="1167" r:id="rId6"/>
    <p:sldId id="260" r:id="rId7"/>
    <p:sldId id="3113" r:id="rId8"/>
    <p:sldId id="261" r:id="rId9"/>
    <p:sldId id="265" r:id="rId10"/>
    <p:sldId id="262" r:id="rId11"/>
    <p:sldId id="485" r:id="rId12"/>
    <p:sldId id="267" r:id="rId13"/>
    <p:sldId id="284" r:id="rId14"/>
    <p:sldId id="263" r:id="rId15"/>
    <p:sldId id="3112" r:id="rId16"/>
    <p:sldId id="286" r:id="rId17"/>
    <p:sldId id="287" r:id="rId18"/>
    <p:sldId id="1181" r:id="rId19"/>
    <p:sldId id="509" r:id="rId20"/>
    <p:sldId id="1170" r:id="rId21"/>
    <p:sldId id="3110" r:id="rId22"/>
    <p:sldId id="3109" r:id="rId23"/>
    <p:sldId id="507" r:id="rId24"/>
    <p:sldId id="39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6F560-9ABE-95AE-093E-9A3F9C6CCF15}" name="YAKUSIK, Anna" initials="AY" userId="S::YakusikA@unaids.org::884b3cc0-12f8-466b-9563-0e29647e7f3c" providerId="AD"/>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6600"/>
    <a:srgbClr val="008080"/>
    <a:srgbClr val="8E008E"/>
    <a:srgbClr val="FF66FF"/>
    <a:srgbClr val="FF11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6322226-2392-4CBD-9AC6-CA58367778B7}" v="1" dt="2025-02-13T07:22:27.84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6" d="100"/>
          <a:sy n="56" d="100"/>
        </p:scale>
        <p:origin x="976" y="44"/>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RENROMP, Eline Louise" userId="a44abeb2-aa4e-4d35-a6f5-0d25c352ba16" providerId="ADAL" clId="{AF06DF1C-E205-40D4-934F-1192541BAAC8}"/>
    <pc:docChg chg="modSld">
      <pc:chgData name="KORENROMP, Eline Louise" userId="a44abeb2-aa4e-4d35-a6f5-0d25c352ba16" providerId="ADAL" clId="{AF06DF1C-E205-40D4-934F-1192541BAAC8}" dt="2025-01-24T11:01:14.604" v="0"/>
      <pc:docMkLst>
        <pc:docMk/>
      </pc:docMkLst>
      <pc:sldChg chg="modSp mod">
        <pc:chgData name="KORENROMP, Eline Louise" userId="a44abeb2-aa4e-4d35-a6f5-0d25c352ba16" providerId="ADAL" clId="{AF06DF1C-E205-40D4-934F-1192541BAAC8}" dt="2025-01-24T11:01:14.604" v="0"/>
        <pc:sldMkLst>
          <pc:docMk/>
          <pc:sldMk cId="100137037" sldId="256"/>
        </pc:sldMkLst>
        <pc:spChg chg="mod">
          <ac:chgData name="KORENROMP, Eline Louise" userId="a44abeb2-aa4e-4d35-a6f5-0d25c352ba16" providerId="ADAL" clId="{AF06DF1C-E205-40D4-934F-1192541BAAC8}" dt="2025-01-24T11:01:14.604" v="0"/>
          <ac:spMkLst>
            <pc:docMk/>
            <pc:sldMk cId="100137037" sldId="256"/>
            <ac:spMk id="3" creationId="{39C97AB2-D1E8-48E1-B9C2-6E6C1698B16B}"/>
          </ac:spMkLst>
        </pc:spChg>
      </pc:sldChg>
    </pc:docChg>
  </pc:docChgLst>
  <pc:docChgLst>
    <pc:chgData name="WANYEKI, Ian" userId="de6f23d4-e1b7-41d4-acd6-7c622088cf12" providerId="ADAL" clId="{DC6F052B-0E23-4A60-B7BD-2C9CA905A9AA}"/>
    <pc:docChg chg="undo custSel modSld">
      <pc:chgData name="WANYEKI, Ian" userId="de6f23d4-e1b7-41d4-acd6-7c622088cf12" providerId="ADAL" clId="{DC6F052B-0E23-4A60-B7BD-2C9CA905A9AA}" dt="2025-02-10T11:43:34.634" v="32" actId="20577"/>
      <pc:docMkLst>
        <pc:docMk/>
      </pc:docMkLst>
      <pc:sldChg chg="modSp mod">
        <pc:chgData name="WANYEKI, Ian" userId="de6f23d4-e1b7-41d4-acd6-7c622088cf12" providerId="ADAL" clId="{DC6F052B-0E23-4A60-B7BD-2C9CA905A9AA}" dt="2025-02-10T11:40:30.149" v="5" actId="790"/>
        <pc:sldMkLst>
          <pc:docMk/>
          <pc:sldMk cId="100137037" sldId="256"/>
        </pc:sldMkLst>
        <pc:spChg chg="mod">
          <ac:chgData name="WANYEKI, Ian" userId="de6f23d4-e1b7-41d4-acd6-7c622088cf12" providerId="ADAL" clId="{DC6F052B-0E23-4A60-B7BD-2C9CA905A9AA}" dt="2025-02-10T11:40:30.149" v="5" actId="790"/>
          <ac:spMkLst>
            <pc:docMk/>
            <pc:sldMk cId="100137037" sldId="256"/>
            <ac:spMk id="2" creationId="{FBF8752D-0820-4F35-9D5D-B9D345CC6D3E}"/>
          </ac:spMkLst>
        </pc:spChg>
        <pc:spChg chg="mod">
          <ac:chgData name="WANYEKI, Ian" userId="de6f23d4-e1b7-41d4-acd6-7c622088cf12" providerId="ADAL" clId="{DC6F052B-0E23-4A60-B7BD-2C9CA905A9AA}" dt="2025-02-10T11:40:30.149" v="5" actId="790"/>
          <ac:spMkLst>
            <pc:docMk/>
            <pc:sldMk cId="100137037" sldId="256"/>
            <ac:spMk id="3" creationId="{39C97AB2-D1E8-48E1-B9C2-6E6C1698B16B}"/>
          </ac:spMkLst>
        </pc:spChg>
      </pc:sldChg>
      <pc:sldChg chg="modSp mod">
        <pc:chgData name="WANYEKI, Ian" userId="de6f23d4-e1b7-41d4-acd6-7c622088cf12" providerId="ADAL" clId="{DC6F052B-0E23-4A60-B7BD-2C9CA905A9AA}" dt="2025-02-10T11:41:22.932" v="15" actId="27636"/>
        <pc:sldMkLst>
          <pc:docMk/>
          <pc:sldMk cId="3160902675" sldId="507"/>
        </pc:sldMkLst>
        <pc:spChg chg="mod">
          <ac:chgData name="WANYEKI, Ian" userId="de6f23d4-e1b7-41d4-acd6-7c622088cf12" providerId="ADAL" clId="{DC6F052B-0E23-4A60-B7BD-2C9CA905A9AA}" dt="2025-02-10T11:41:22.932" v="15" actId="27636"/>
          <ac:spMkLst>
            <pc:docMk/>
            <pc:sldMk cId="3160902675" sldId="507"/>
            <ac:spMk id="2" creationId="{6EDFA74F-9825-5788-12CC-E96339FCFA47}"/>
          </ac:spMkLst>
        </pc:spChg>
      </pc:sldChg>
      <pc:sldChg chg="modSp mod">
        <pc:chgData name="WANYEKI, Ian" userId="de6f23d4-e1b7-41d4-acd6-7c622088cf12" providerId="ADAL" clId="{DC6F052B-0E23-4A60-B7BD-2C9CA905A9AA}" dt="2025-02-10T11:41:38.126" v="18" actId="1076"/>
        <pc:sldMkLst>
          <pc:docMk/>
          <pc:sldMk cId="2070179843" sldId="1167"/>
        </pc:sldMkLst>
        <pc:spChg chg="mod">
          <ac:chgData name="WANYEKI, Ian" userId="de6f23d4-e1b7-41d4-acd6-7c622088cf12" providerId="ADAL" clId="{DC6F052B-0E23-4A60-B7BD-2C9CA905A9AA}" dt="2025-02-10T11:41:22.869" v="13" actId="27636"/>
          <ac:spMkLst>
            <pc:docMk/>
            <pc:sldMk cId="2070179843" sldId="1167"/>
            <ac:spMk id="2" creationId="{64F9BC84-CD4D-7246-6B43-54352D4950AF}"/>
          </ac:spMkLst>
        </pc:spChg>
        <pc:spChg chg="mod">
          <ac:chgData name="WANYEKI, Ian" userId="de6f23d4-e1b7-41d4-acd6-7c622088cf12" providerId="ADAL" clId="{DC6F052B-0E23-4A60-B7BD-2C9CA905A9AA}" dt="2025-02-10T11:40:58.698" v="7" actId="313"/>
          <ac:spMkLst>
            <pc:docMk/>
            <pc:sldMk cId="2070179843" sldId="1167"/>
            <ac:spMk id="3" creationId="{D41F72F1-E19D-8C5C-E07B-2B7B92B08BDC}"/>
          </ac:spMkLst>
        </pc:spChg>
        <pc:spChg chg="mod">
          <ac:chgData name="WANYEKI, Ian" userId="de6f23d4-e1b7-41d4-acd6-7c622088cf12" providerId="ADAL" clId="{DC6F052B-0E23-4A60-B7BD-2C9CA905A9AA}" dt="2025-02-10T11:41:38.126" v="18" actId="1076"/>
          <ac:spMkLst>
            <pc:docMk/>
            <pc:sldMk cId="2070179843" sldId="1167"/>
            <ac:spMk id="5" creationId="{3F32017C-7F5F-D37F-3D41-9948CA96ACA0}"/>
          </ac:spMkLst>
        </pc:spChg>
        <pc:spChg chg="mod">
          <ac:chgData name="WANYEKI, Ian" userId="de6f23d4-e1b7-41d4-acd6-7c622088cf12" providerId="ADAL" clId="{DC6F052B-0E23-4A60-B7BD-2C9CA905A9AA}" dt="2025-02-10T11:41:33.720" v="17" actId="14100"/>
          <ac:spMkLst>
            <pc:docMk/>
            <pc:sldMk cId="2070179843" sldId="1167"/>
            <ac:spMk id="6" creationId="{4E63E827-938F-8376-D2BE-477A84C31F22}"/>
          </ac:spMkLst>
        </pc:spChg>
      </pc:sldChg>
      <pc:sldChg chg="modSp mod">
        <pc:chgData name="WANYEKI, Ian" userId="de6f23d4-e1b7-41d4-acd6-7c622088cf12" providerId="ADAL" clId="{DC6F052B-0E23-4A60-B7BD-2C9CA905A9AA}" dt="2025-02-10T11:41:22.932" v="14" actId="27636"/>
        <pc:sldMkLst>
          <pc:docMk/>
          <pc:sldMk cId="2531957958" sldId="1170"/>
        </pc:sldMkLst>
        <pc:spChg chg="mod">
          <ac:chgData name="WANYEKI, Ian" userId="de6f23d4-e1b7-41d4-acd6-7c622088cf12" providerId="ADAL" clId="{DC6F052B-0E23-4A60-B7BD-2C9CA905A9AA}" dt="2025-02-10T11:41:22.932" v="14" actId="27636"/>
          <ac:spMkLst>
            <pc:docMk/>
            <pc:sldMk cId="2531957958" sldId="1170"/>
            <ac:spMk id="2" creationId="{1CD9D927-3AF7-F807-F6FA-C84F6C6A6361}"/>
          </ac:spMkLst>
        </pc:spChg>
      </pc:sldChg>
      <pc:sldChg chg="addSp modSp mod">
        <pc:chgData name="WANYEKI, Ian" userId="de6f23d4-e1b7-41d4-acd6-7c622088cf12" providerId="ADAL" clId="{DC6F052B-0E23-4A60-B7BD-2C9CA905A9AA}" dt="2025-02-10T11:43:34.634" v="32" actId="20577"/>
        <pc:sldMkLst>
          <pc:docMk/>
          <pc:sldMk cId="3315484268" sldId="3109"/>
        </pc:sldMkLst>
        <pc:spChg chg="mod">
          <ac:chgData name="WANYEKI, Ian" userId="de6f23d4-e1b7-41d4-acd6-7c622088cf12" providerId="ADAL" clId="{DC6F052B-0E23-4A60-B7BD-2C9CA905A9AA}" dt="2025-02-10T11:43:34.634" v="32" actId="20577"/>
          <ac:spMkLst>
            <pc:docMk/>
            <pc:sldMk cId="3315484268" sldId="3109"/>
            <ac:spMk id="4" creationId="{FD83A5C6-CD78-9745-9A43-4B0FA67B0E09}"/>
          </ac:spMkLst>
        </pc:spChg>
      </pc:sldChg>
    </pc:docChg>
  </pc:docChgLst>
  <pc:docChgLst>
    <pc:chgData name="KORENROMP, Eline Louise" userId="a44abeb2-aa4e-4d35-a6f5-0d25c352ba16" providerId="ADAL" clId="{96322226-2392-4CBD-9AC6-CA58367778B7}"/>
    <pc:docChg chg="custSel addSld modSld">
      <pc:chgData name="KORENROMP, Eline Louise" userId="a44abeb2-aa4e-4d35-a6f5-0d25c352ba16" providerId="ADAL" clId="{96322226-2392-4CBD-9AC6-CA58367778B7}" dt="2025-02-13T07:24:05.702" v="332" actId="20577"/>
      <pc:docMkLst>
        <pc:docMk/>
      </pc:docMkLst>
      <pc:sldChg chg="modSp add mod">
        <pc:chgData name="KORENROMP, Eline Louise" userId="a44abeb2-aa4e-4d35-a6f5-0d25c352ba16" providerId="ADAL" clId="{96322226-2392-4CBD-9AC6-CA58367778B7}" dt="2025-02-13T07:24:05.702" v="332" actId="20577"/>
        <pc:sldMkLst>
          <pc:docMk/>
          <pc:sldMk cId="100137037" sldId="256"/>
        </pc:sldMkLst>
        <pc:spChg chg="mod">
          <ac:chgData name="KORENROMP, Eline Louise" userId="a44abeb2-aa4e-4d35-a6f5-0d25c352ba16" providerId="ADAL" clId="{96322226-2392-4CBD-9AC6-CA58367778B7}" dt="2025-02-13T07:24:05.702" v="332" actId="20577"/>
          <ac:spMkLst>
            <pc:docMk/>
            <pc:sldMk cId="100137037" sldId="256"/>
            <ac:spMk id="2" creationId="{FBF8752D-0820-4F35-9D5D-B9D345CC6D3E}"/>
          </ac:spMkLst>
        </pc:spChg>
      </pc:sldChg>
    </pc:docChg>
  </pc:docChgLst>
  <pc:docChgLst>
    <pc:chgData name="KORENROMP, Eline Louise" userId="a44abeb2-aa4e-4d35-a6f5-0d25c352ba16" providerId="ADAL" clId="{8D424667-A025-4CF1-8FF2-BE5B07B536CF}"/>
    <pc:docChg chg="undo custSel addSld delSld modSld sldOrd">
      <pc:chgData name="KORENROMP, Eline Louise" userId="a44abeb2-aa4e-4d35-a6f5-0d25c352ba16" providerId="ADAL" clId="{8D424667-A025-4CF1-8FF2-BE5B07B536CF}" dt="2025-01-22T13:45:11.800" v="1207" actId="1076"/>
      <pc:docMkLst>
        <pc:docMk/>
      </pc:docMkLst>
      <pc:sldChg chg="modSp mod">
        <pc:chgData name="KORENROMP, Eline Louise" userId="a44abeb2-aa4e-4d35-a6f5-0d25c352ba16" providerId="ADAL" clId="{8D424667-A025-4CF1-8FF2-BE5B07B536CF}" dt="2025-01-20T16:42:04.792" v="4" actId="27636"/>
        <pc:sldMkLst>
          <pc:docMk/>
          <pc:sldMk cId="100137037" sldId="256"/>
        </pc:sldMkLst>
        <pc:spChg chg="mod">
          <ac:chgData name="KORENROMP, Eline Louise" userId="a44abeb2-aa4e-4d35-a6f5-0d25c352ba16" providerId="ADAL" clId="{8D424667-A025-4CF1-8FF2-BE5B07B536CF}" dt="2025-01-20T16:42:04.792" v="4" actId="27636"/>
          <ac:spMkLst>
            <pc:docMk/>
            <pc:sldMk cId="100137037" sldId="256"/>
            <ac:spMk id="3" creationId="{39C97AB2-D1E8-48E1-B9C2-6E6C1698B16B}"/>
          </ac:spMkLst>
        </pc:spChg>
      </pc:sldChg>
      <pc:sldChg chg="modSp del mod">
        <pc:chgData name="KORENROMP, Eline Louise" userId="a44abeb2-aa4e-4d35-a6f5-0d25c352ba16" providerId="ADAL" clId="{8D424667-A025-4CF1-8FF2-BE5B07B536CF}" dt="2025-01-20T19:22:05.483" v="186" actId="47"/>
        <pc:sldMkLst>
          <pc:docMk/>
          <pc:sldMk cId="3302821780" sldId="257"/>
        </pc:sldMkLst>
      </pc:sldChg>
      <pc:sldChg chg="modSp del">
        <pc:chgData name="KORENROMP, Eline Louise" userId="a44abeb2-aa4e-4d35-a6f5-0d25c352ba16" providerId="ADAL" clId="{8D424667-A025-4CF1-8FF2-BE5B07B536CF}" dt="2025-01-20T16:43:42.624" v="95" actId="47"/>
        <pc:sldMkLst>
          <pc:docMk/>
          <pc:sldMk cId="1488388355" sldId="258"/>
        </pc:sldMkLst>
      </pc:sldChg>
      <pc:sldChg chg="modSp mod">
        <pc:chgData name="KORENROMP, Eline Louise" userId="a44abeb2-aa4e-4d35-a6f5-0d25c352ba16" providerId="ADAL" clId="{8D424667-A025-4CF1-8FF2-BE5B07B536CF}" dt="2025-01-20T16:43:54.273" v="98" actId="1076"/>
        <pc:sldMkLst>
          <pc:docMk/>
          <pc:sldMk cId="1180728540" sldId="260"/>
        </pc:sldMkLst>
        <pc:spChg chg="mod">
          <ac:chgData name="KORENROMP, Eline Louise" userId="a44abeb2-aa4e-4d35-a6f5-0d25c352ba16" providerId="ADAL" clId="{8D424667-A025-4CF1-8FF2-BE5B07B536CF}" dt="2025-01-20T16:43:54.273" v="98" actId="1076"/>
          <ac:spMkLst>
            <pc:docMk/>
            <pc:sldMk cId="1180728540" sldId="260"/>
            <ac:spMk id="5" creationId="{00E47A8B-A77C-095D-4C65-B55A200F9769}"/>
          </ac:spMkLst>
        </pc:spChg>
        <pc:picChg chg="mod">
          <ac:chgData name="KORENROMP, Eline Louise" userId="a44abeb2-aa4e-4d35-a6f5-0d25c352ba16" providerId="ADAL" clId="{8D424667-A025-4CF1-8FF2-BE5B07B536CF}" dt="2025-01-20T16:43:50.734" v="97" actId="1076"/>
          <ac:picMkLst>
            <pc:docMk/>
            <pc:sldMk cId="1180728540" sldId="260"/>
            <ac:picMk id="4" creationId="{D5632745-A6CA-F7AC-EA02-BE68489C9C5F}"/>
          </ac:picMkLst>
        </pc:picChg>
      </pc:sldChg>
      <pc:sldChg chg="modSp mod">
        <pc:chgData name="KORENROMP, Eline Louise" userId="a44abeb2-aa4e-4d35-a6f5-0d25c352ba16" providerId="ADAL" clId="{8D424667-A025-4CF1-8FF2-BE5B07B536CF}" dt="2025-01-20T19:39:03.327" v="541" actId="1076"/>
        <pc:sldMkLst>
          <pc:docMk/>
          <pc:sldMk cId="3461753510" sldId="261"/>
        </pc:sldMkLst>
        <pc:spChg chg="mod">
          <ac:chgData name="KORENROMP, Eline Louise" userId="a44abeb2-aa4e-4d35-a6f5-0d25c352ba16" providerId="ADAL" clId="{8D424667-A025-4CF1-8FF2-BE5B07B536CF}" dt="2025-01-20T16:44:33.021" v="107" actId="20577"/>
          <ac:spMkLst>
            <pc:docMk/>
            <pc:sldMk cId="3461753510" sldId="261"/>
            <ac:spMk id="2" creationId="{569BB36A-0F8B-5250-553F-D8219D5235A9}"/>
          </ac:spMkLst>
        </pc:spChg>
        <pc:spChg chg="mod">
          <ac:chgData name="KORENROMP, Eline Louise" userId="a44abeb2-aa4e-4d35-a6f5-0d25c352ba16" providerId="ADAL" clId="{8D424667-A025-4CF1-8FF2-BE5B07B536CF}" dt="2025-01-20T19:39:03.327" v="541" actId="1076"/>
          <ac:spMkLst>
            <pc:docMk/>
            <pc:sldMk cId="3461753510" sldId="261"/>
            <ac:spMk id="5" creationId="{1BB404D7-89A1-81BA-486B-B2545FD3C743}"/>
          </ac:spMkLst>
        </pc:spChg>
        <pc:picChg chg="mod">
          <ac:chgData name="KORENROMP, Eline Louise" userId="a44abeb2-aa4e-4d35-a6f5-0d25c352ba16" providerId="ADAL" clId="{8D424667-A025-4CF1-8FF2-BE5B07B536CF}" dt="2025-01-20T19:39:00.863" v="540" actId="1076"/>
          <ac:picMkLst>
            <pc:docMk/>
            <pc:sldMk cId="3461753510" sldId="261"/>
            <ac:picMk id="4" creationId="{DE418A64-3C83-7E0F-5CD9-D7CA821F2DF8}"/>
          </ac:picMkLst>
        </pc:picChg>
      </pc:sldChg>
      <pc:sldChg chg="modSp del mod">
        <pc:chgData name="KORENROMP, Eline Louise" userId="a44abeb2-aa4e-4d35-a6f5-0d25c352ba16" providerId="ADAL" clId="{8D424667-A025-4CF1-8FF2-BE5B07B536CF}" dt="2025-01-20T19:43:59.354" v="814" actId="2696"/>
        <pc:sldMkLst>
          <pc:docMk/>
          <pc:sldMk cId="356636211" sldId="262"/>
        </pc:sldMkLst>
      </pc:sldChg>
      <pc:sldChg chg="modSp add mod ord">
        <pc:chgData name="KORENROMP, Eline Louise" userId="a44abeb2-aa4e-4d35-a6f5-0d25c352ba16" providerId="ADAL" clId="{8D424667-A025-4CF1-8FF2-BE5B07B536CF}" dt="2025-01-22T13:41:13.422" v="1096"/>
        <pc:sldMkLst>
          <pc:docMk/>
          <pc:sldMk cId="2452138573" sldId="262"/>
        </pc:sldMkLst>
        <pc:spChg chg="mod">
          <ac:chgData name="KORENROMP, Eline Louise" userId="a44abeb2-aa4e-4d35-a6f5-0d25c352ba16" providerId="ADAL" clId="{8D424667-A025-4CF1-8FF2-BE5B07B536CF}" dt="2025-01-22T13:40:34.613" v="1094" actId="114"/>
          <ac:spMkLst>
            <pc:docMk/>
            <pc:sldMk cId="2452138573" sldId="262"/>
            <ac:spMk id="2" creationId="{81DBCD4F-02BE-4AD1-A510-B45F1E07E6EC}"/>
          </ac:spMkLst>
        </pc:spChg>
      </pc:sldChg>
      <pc:sldChg chg="mod modShow">
        <pc:chgData name="KORENROMP, Eline Louise" userId="a44abeb2-aa4e-4d35-a6f5-0d25c352ba16" providerId="ADAL" clId="{8D424667-A025-4CF1-8FF2-BE5B07B536CF}" dt="2025-01-20T19:27:27.968" v="203" actId="729"/>
        <pc:sldMkLst>
          <pc:docMk/>
          <pc:sldMk cId="2523915761" sldId="263"/>
        </pc:sldMkLst>
      </pc:sldChg>
      <pc:sldChg chg="delSp modSp mod">
        <pc:chgData name="KORENROMP, Eline Louise" userId="a44abeb2-aa4e-4d35-a6f5-0d25c352ba16" providerId="ADAL" clId="{8D424667-A025-4CF1-8FF2-BE5B07B536CF}" dt="2025-01-20T19:40:59.784" v="648" actId="6549"/>
        <pc:sldMkLst>
          <pc:docMk/>
          <pc:sldMk cId="3800975289" sldId="265"/>
        </pc:sldMkLst>
        <pc:spChg chg="mod">
          <ac:chgData name="KORENROMP, Eline Louise" userId="a44abeb2-aa4e-4d35-a6f5-0d25c352ba16" providerId="ADAL" clId="{8D424667-A025-4CF1-8FF2-BE5B07B536CF}" dt="2025-01-20T19:40:59.784" v="648" actId="6549"/>
          <ac:spMkLst>
            <pc:docMk/>
            <pc:sldMk cId="3800975289" sldId="265"/>
            <ac:spMk id="2" creationId="{31F64445-5435-FF4F-ECD6-D6489331BB99}"/>
          </ac:spMkLst>
        </pc:spChg>
        <pc:spChg chg="mod">
          <ac:chgData name="KORENROMP, Eline Louise" userId="a44abeb2-aa4e-4d35-a6f5-0d25c352ba16" providerId="ADAL" clId="{8D424667-A025-4CF1-8FF2-BE5B07B536CF}" dt="2025-01-20T16:49:45.803" v="156" actId="20577"/>
          <ac:spMkLst>
            <pc:docMk/>
            <pc:sldMk cId="3800975289" sldId="265"/>
            <ac:spMk id="13" creationId="{84CEA034-977C-A1F7-A649-1AFE0035F027}"/>
          </ac:spMkLst>
        </pc:spChg>
        <pc:graphicFrameChg chg="mod">
          <ac:chgData name="KORENROMP, Eline Louise" userId="a44abeb2-aa4e-4d35-a6f5-0d25c352ba16" providerId="ADAL" clId="{8D424667-A025-4CF1-8FF2-BE5B07B536CF}" dt="2025-01-20T19:40:07.771" v="564" actId="207"/>
          <ac:graphicFrameMkLst>
            <pc:docMk/>
            <pc:sldMk cId="3800975289" sldId="265"/>
            <ac:graphicFrameMk id="5" creationId="{0C5C9B48-31B8-D71C-626A-BCCC4BEB2E84}"/>
          </ac:graphicFrameMkLst>
        </pc:graphicFrameChg>
        <pc:cxnChg chg="mod">
          <ac:chgData name="KORENROMP, Eline Louise" userId="a44abeb2-aa4e-4d35-a6f5-0d25c352ba16" providerId="ADAL" clId="{8D424667-A025-4CF1-8FF2-BE5B07B536CF}" dt="2025-01-20T19:40:23.953" v="568" actId="14100"/>
          <ac:cxnSpMkLst>
            <pc:docMk/>
            <pc:sldMk cId="3800975289" sldId="265"/>
            <ac:cxnSpMk id="10" creationId="{9EAFECC1-A6F2-DB5A-59C6-4F293F215ADD}"/>
          </ac:cxnSpMkLst>
        </pc:cxnChg>
        <pc:cxnChg chg="mod ord">
          <ac:chgData name="KORENROMP, Eline Louise" userId="a44abeb2-aa4e-4d35-a6f5-0d25c352ba16" providerId="ADAL" clId="{8D424667-A025-4CF1-8FF2-BE5B07B536CF}" dt="2025-01-20T19:40:20.638" v="567" actId="1076"/>
          <ac:cxnSpMkLst>
            <pc:docMk/>
            <pc:sldMk cId="3800975289" sldId="265"/>
            <ac:cxnSpMk id="11" creationId="{4964F485-8BC2-1668-0D22-446442B3B96C}"/>
          </ac:cxnSpMkLst>
        </pc:cxnChg>
      </pc:sldChg>
      <pc:sldChg chg="del">
        <pc:chgData name="KORENROMP, Eline Louise" userId="a44abeb2-aa4e-4d35-a6f5-0d25c352ba16" providerId="ADAL" clId="{8D424667-A025-4CF1-8FF2-BE5B07B536CF}" dt="2025-01-20T19:21:13.098" v="175" actId="47"/>
        <pc:sldMkLst>
          <pc:docMk/>
          <pc:sldMk cId="1540166117" sldId="266"/>
        </pc:sldMkLst>
      </pc:sldChg>
      <pc:sldChg chg="modSp mod ord">
        <pc:chgData name="KORENROMP, Eline Louise" userId="a44abeb2-aa4e-4d35-a6f5-0d25c352ba16" providerId="ADAL" clId="{8D424667-A025-4CF1-8FF2-BE5B07B536CF}" dt="2025-01-22T13:42:21.089" v="1186" actId="20577"/>
        <pc:sldMkLst>
          <pc:docMk/>
          <pc:sldMk cId="2619210397" sldId="267"/>
        </pc:sldMkLst>
        <pc:spChg chg="mod">
          <ac:chgData name="KORENROMP, Eline Louise" userId="a44abeb2-aa4e-4d35-a6f5-0d25c352ba16" providerId="ADAL" clId="{8D424667-A025-4CF1-8FF2-BE5B07B536CF}" dt="2025-01-22T13:42:21.089" v="1186" actId="20577"/>
          <ac:spMkLst>
            <pc:docMk/>
            <pc:sldMk cId="2619210397" sldId="267"/>
            <ac:spMk id="5" creationId="{F1BF1002-6A0E-5015-6430-555D41DE3A6B}"/>
          </ac:spMkLst>
        </pc:spChg>
      </pc:sldChg>
      <pc:sldChg chg="modSp mod">
        <pc:chgData name="KORENROMP, Eline Louise" userId="a44abeb2-aa4e-4d35-a6f5-0d25c352ba16" providerId="ADAL" clId="{8D424667-A025-4CF1-8FF2-BE5B07B536CF}" dt="2025-01-22T13:42:48.276" v="1191" actId="313"/>
        <pc:sldMkLst>
          <pc:docMk/>
          <pc:sldMk cId="632394104" sldId="284"/>
        </pc:sldMkLst>
        <pc:spChg chg="mod">
          <ac:chgData name="KORENROMP, Eline Louise" userId="a44abeb2-aa4e-4d35-a6f5-0d25c352ba16" providerId="ADAL" clId="{8D424667-A025-4CF1-8FF2-BE5B07B536CF}" dt="2025-01-22T13:42:48.276" v="1191" actId="313"/>
          <ac:spMkLst>
            <pc:docMk/>
            <pc:sldMk cId="632394104" sldId="284"/>
            <ac:spMk id="2" creationId="{DE98A244-4E7B-39EF-E885-F6C488079C82}"/>
          </ac:spMkLst>
        </pc:spChg>
      </pc:sldChg>
      <pc:sldChg chg="addSp modSp mod ord">
        <pc:chgData name="KORENROMP, Eline Louise" userId="a44abeb2-aa4e-4d35-a6f5-0d25c352ba16" providerId="ADAL" clId="{8D424667-A025-4CF1-8FF2-BE5B07B536CF}" dt="2025-01-22T13:44:56.481" v="1206" actId="14100"/>
        <pc:sldMkLst>
          <pc:docMk/>
          <pc:sldMk cId="474140250" sldId="286"/>
        </pc:sldMkLst>
        <pc:spChg chg="add mod">
          <ac:chgData name="KORENROMP, Eline Louise" userId="a44abeb2-aa4e-4d35-a6f5-0d25c352ba16" providerId="ADAL" clId="{8D424667-A025-4CF1-8FF2-BE5B07B536CF}" dt="2025-01-20T19:27:54.086" v="209" actId="20577"/>
          <ac:spMkLst>
            <pc:docMk/>
            <pc:sldMk cId="474140250" sldId="286"/>
            <ac:spMk id="2" creationId="{3CB888A3-E208-4BE2-6761-0B2F626213E9}"/>
          </ac:spMkLst>
        </pc:spChg>
        <pc:spChg chg="mod">
          <ac:chgData name="KORENROMP, Eline Louise" userId="a44abeb2-aa4e-4d35-a6f5-0d25c352ba16" providerId="ADAL" clId="{8D424667-A025-4CF1-8FF2-BE5B07B536CF}" dt="2025-01-20T19:27:41.891" v="205" actId="20577"/>
          <ac:spMkLst>
            <pc:docMk/>
            <pc:sldMk cId="474140250" sldId="286"/>
            <ac:spMk id="11" creationId="{91BE251D-609B-C163-15C0-81202529C014}"/>
          </ac:spMkLst>
        </pc:spChg>
        <pc:picChg chg="mod">
          <ac:chgData name="KORENROMP, Eline Louise" userId="a44abeb2-aa4e-4d35-a6f5-0d25c352ba16" providerId="ADAL" clId="{8D424667-A025-4CF1-8FF2-BE5B07B536CF}" dt="2025-01-22T13:44:56.481" v="1206" actId="14100"/>
          <ac:picMkLst>
            <pc:docMk/>
            <pc:sldMk cId="474140250" sldId="286"/>
            <ac:picMk id="5" creationId="{09122755-6444-42BE-C58E-A173D5EFE437}"/>
          </ac:picMkLst>
        </pc:picChg>
      </pc:sldChg>
      <pc:sldChg chg="modSp mod">
        <pc:chgData name="KORENROMP, Eline Louise" userId="a44abeb2-aa4e-4d35-a6f5-0d25c352ba16" providerId="ADAL" clId="{8D424667-A025-4CF1-8FF2-BE5B07B536CF}" dt="2025-01-22T13:45:11.800" v="1207" actId="1076"/>
        <pc:sldMkLst>
          <pc:docMk/>
          <pc:sldMk cId="2164898570" sldId="287"/>
        </pc:sldMkLst>
        <pc:picChg chg="mod">
          <ac:chgData name="KORENROMP, Eline Louise" userId="a44abeb2-aa4e-4d35-a6f5-0d25c352ba16" providerId="ADAL" clId="{8D424667-A025-4CF1-8FF2-BE5B07B536CF}" dt="2025-01-22T13:45:11.800" v="1207" actId="1076"/>
          <ac:picMkLst>
            <pc:docMk/>
            <pc:sldMk cId="2164898570" sldId="287"/>
            <ac:picMk id="5" creationId="{09122755-6444-42BE-C58E-A173D5EFE437}"/>
          </ac:picMkLst>
        </pc:picChg>
      </pc:sldChg>
      <pc:sldChg chg="del">
        <pc:chgData name="KORENROMP, Eline Louise" userId="a44abeb2-aa4e-4d35-a6f5-0d25c352ba16" providerId="ADAL" clId="{8D424667-A025-4CF1-8FF2-BE5B07B536CF}" dt="2025-01-20T19:22:31.578" v="187" actId="2696"/>
        <pc:sldMkLst>
          <pc:docMk/>
          <pc:sldMk cId="451504838" sldId="390"/>
        </pc:sldMkLst>
      </pc:sldChg>
      <pc:sldChg chg="modSp add mod ord">
        <pc:chgData name="KORENROMP, Eline Louise" userId="a44abeb2-aa4e-4d35-a6f5-0d25c352ba16" providerId="ADAL" clId="{8D424667-A025-4CF1-8FF2-BE5B07B536CF}" dt="2025-01-20T19:50:46.918" v="1092" actId="20577"/>
        <pc:sldMkLst>
          <pc:docMk/>
          <pc:sldMk cId="2150405446" sldId="390"/>
        </pc:sldMkLst>
        <pc:spChg chg="mod">
          <ac:chgData name="KORENROMP, Eline Louise" userId="a44abeb2-aa4e-4d35-a6f5-0d25c352ba16" providerId="ADAL" clId="{8D424667-A025-4CF1-8FF2-BE5B07B536CF}" dt="2025-01-20T19:50:46.918" v="1092" actId="20577"/>
          <ac:spMkLst>
            <pc:docMk/>
            <pc:sldMk cId="2150405446" sldId="390"/>
            <ac:spMk id="4" creationId="{867DDB04-9793-2DD7-77AF-E1036D7A9E0F}"/>
          </ac:spMkLst>
        </pc:spChg>
      </pc:sldChg>
      <pc:sldChg chg="modSp mod ord">
        <pc:chgData name="KORENROMP, Eline Louise" userId="a44abeb2-aa4e-4d35-a6f5-0d25c352ba16" providerId="ADAL" clId="{8D424667-A025-4CF1-8FF2-BE5B07B536CF}" dt="2025-01-20T19:42:40.170" v="682" actId="14100"/>
        <pc:sldMkLst>
          <pc:docMk/>
          <pc:sldMk cId="172437157" sldId="485"/>
        </pc:sldMkLst>
        <pc:spChg chg="mod">
          <ac:chgData name="KORENROMP, Eline Louise" userId="a44abeb2-aa4e-4d35-a6f5-0d25c352ba16" providerId="ADAL" clId="{8D424667-A025-4CF1-8FF2-BE5B07B536CF}" dt="2025-01-20T19:42:24.355" v="679" actId="6549"/>
          <ac:spMkLst>
            <pc:docMk/>
            <pc:sldMk cId="172437157" sldId="485"/>
            <ac:spMk id="3" creationId="{00000000-0000-0000-0000-000000000000}"/>
          </ac:spMkLst>
        </pc:spChg>
        <pc:grpChg chg="mod">
          <ac:chgData name="KORENROMP, Eline Louise" userId="a44abeb2-aa4e-4d35-a6f5-0d25c352ba16" providerId="ADAL" clId="{8D424667-A025-4CF1-8FF2-BE5B07B536CF}" dt="2025-01-20T19:42:40.170" v="682" actId="14100"/>
          <ac:grpSpMkLst>
            <pc:docMk/>
            <pc:sldMk cId="172437157" sldId="485"/>
            <ac:grpSpMk id="7" creationId="{AEF4BA79-5622-EA15-2E39-39E77DAD6FC7}"/>
          </ac:grpSpMkLst>
        </pc:grpChg>
      </pc:sldChg>
      <pc:sldChg chg="modSp mod ord">
        <pc:chgData name="KORENROMP, Eline Louise" userId="a44abeb2-aa4e-4d35-a6f5-0d25c352ba16" providerId="ADAL" clId="{8D424667-A025-4CF1-8FF2-BE5B07B536CF}" dt="2025-01-20T19:32:31.018" v="278" actId="20577"/>
        <pc:sldMkLst>
          <pc:docMk/>
          <pc:sldMk cId="3160902675" sldId="507"/>
        </pc:sldMkLst>
        <pc:spChg chg="mod">
          <ac:chgData name="KORENROMP, Eline Louise" userId="a44abeb2-aa4e-4d35-a6f5-0d25c352ba16" providerId="ADAL" clId="{8D424667-A025-4CF1-8FF2-BE5B07B536CF}" dt="2025-01-20T19:32:31.018" v="278" actId="20577"/>
          <ac:spMkLst>
            <pc:docMk/>
            <pc:sldMk cId="3160902675" sldId="507"/>
            <ac:spMk id="3" creationId="{BF6FF243-318B-ADBA-F161-984190EBFA5A}"/>
          </ac:spMkLst>
        </pc:spChg>
      </pc:sldChg>
      <pc:sldChg chg="modSp mod">
        <pc:chgData name="KORENROMP, Eline Louise" userId="a44abeb2-aa4e-4d35-a6f5-0d25c352ba16" providerId="ADAL" clId="{8D424667-A025-4CF1-8FF2-BE5B07B536CF}" dt="2025-01-20T19:46:53.457" v="852" actId="255"/>
        <pc:sldMkLst>
          <pc:docMk/>
          <pc:sldMk cId="3467473038" sldId="509"/>
        </pc:sldMkLst>
        <pc:spChg chg="mod">
          <ac:chgData name="KORENROMP, Eline Louise" userId="a44abeb2-aa4e-4d35-a6f5-0d25c352ba16" providerId="ADAL" clId="{8D424667-A025-4CF1-8FF2-BE5B07B536CF}" dt="2025-01-20T19:46:53.457" v="852" actId="255"/>
          <ac:spMkLst>
            <pc:docMk/>
            <pc:sldMk cId="3467473038" sldId="509"/>
            <ac:spMk id="3" creationId="{BF6FF243-318B-ADBA-F161-984190EBFA5A}"/>
          </ac:spMkLst>
        </pc:spChg>
      </pc:sldChg>
      <pc:sldChg chg="del">
        <pc:chgData name="KORENROMP, Eline Louise" userId="a44abeb2-aa4e-4d35-a6f5-0d25c352ba16" providerId="ADAL" clId="{8D424667-A025-4CF1-8FF2-BE5B07B536CF}" dt="2025-01-20T19:21:28.855" v="176" actId="2696"/>
        <pc:sldMkLst>
          <pc:docMk/>
          <pc:sldMk cId="240781317" sldId="1167"/>
        </pc:sldMkLst>
      </pc:sldChg>
      <pc:sldChg chg="modSp add mod">
        <pc:chgData name="KORENROMP, Eline Louise" userId="a44abeb2-aa4e-4d35-a6f5-0d25c352ba16" providerId="ADAL" clId="{8D424667-A025-4CF1-8FF2-BE5B07B536CF}" dt="2025-01-20T19:36:34.469" v="469" actId="113"/>
        <pc:sldMkLst>
          <pc:docMk/>
          <pc:sldMk cId="2070179843" sldId="1167"/>
        </pc:sldMkLst>
        <pc:spChg chg="mod">
          <ac:chgData name="KORENROMP, Eline Louise" userId="a44abeb2-aa4e-4d35-a6f5-0d25c352ba16" providerId="ADAL" clId="{8D424667-A025-4CF1-8FF2-BE5B07B536CF}" dt="2025-01-20T19:36:34.469" v="469" actId="113"/>
          <ac:spMkLst>
            <pc:docMk/>
            <pc:sldMk cId="2070179843" sldId="1167"/>
            <ac:spMk id="3" creationId="{D41F72F1-E19D-8C5C-E07B-2B7B92B08BDC}"/>
          </ac:spMkLst>
        </pc:spChg>
      </pc:sldChg>
      <pc:sldChg chg="modSp mod">
        <pc:chgData name="KORENROMP, Eline Louise" userId="a44abeb2-aa4e-4d35-a6f5-0d25c352ba16" providerId="ADAL" clId="{8D424667-A025-4CF1-8FF2-BE5B07B536CF}" dt="2025-01-20T19:48:40.868" v="890" actId="6549"/>
        <pc:sldMkLst>
          <pc:docMk/>
          <pc:sldMk cId="2531957958" sldId="1170"/>
        </pc:sldMkLst>
        <pc:spChg chg="mod">
          <ac:chgData name="KORENROMP, Eline Louise" userId="a44abeb2-aa4e-4d35-a6f5-0d25c352ba16" providerId="ADAL" clId="{8D424667-A025-4CF1-8FF2-BE5B07B536CF}" dt="2025-01-20T19:48:40.868" v="890" actId="6549"/>
          <ac:spMkLst>
            <pc:docMk/>
            <pc:sldMk cId="2531957958" sldId="1170"/>
            <ac:spMk id="2" creationId="{1CD9D927-3AF7-F807-F6FA-C84F6C6A6361}"/>
          </ac:spMkLst>
        </pc:spChg>
      </pc:sldChg>
      <pc:sldChg chg="modSp mod ord">
        <pc:chgData name="KORENROMP, Eline Louise" userId="a44abeb2-aa4e-4d35-a6f5-0d25c352ba16" providerId="ADAL" clId="{8D424667-A025-4CF1-8FF2-BE5B07B536CF}" dt="2025-01-20T19:45:49.332" v="847" actId="6549"/>
        <pc:sldMkLst>
          <pc:docMk/>
          <pc:sldMk cId="2178140616" sldId="1181"/>
        </pc:sldMkLst>
        <pc:spChg chg="mod">
          <ac:chgData name="KORENROMP, Eline Louise" userId="a44abeb2-aa4e-4d35-a6f5-0d25c352ba16" providerId="ADAL" clId="{8D424667-A025-4CF1-8FF2-BE5B07B536CF}" dt="2025-01-20T19:45:49.332" v="847" actId="6549"/>
          <ac:spMkLst>
            <pc:docMk/>
            <pc:sldMk cId="2178140616" sldId="1181"/>
            <ac:spMk id="3" creationId="{BC47A539-E9A5-49BA-ADA1-BB488B07B243}"/>
          </ac:spMkLst>
        </pc:spChg>
      </pc:sldChg>
      <pc:sldChg chg="modSp mod">
        <pc:chgData name="KORENROMP, Eline Louise" userId="a44abeb2-aa4e-4d35-a6f5-0d25c352ba16" providerId="ADAL" clId="{8D424667-A025-4CF1-8FF2-BE5B07B536CF}" dt="2025-01-20T19:32:02.547" v="272" actId="20577"/>
        <pc:sldMkLst>
          <pc:docMk/>
          <pc:sldMk cId="3315484268" sldId="3109"/>
        </pc:sldMkLst>
        <pc:spChg chg="mod">
          <ac:chgData name="KORENROMP, Eline Louise" userId="a44abeb2-aa4e-4d35-a6f5-0d25c352ba16" providerId="ADAL" clId="{8D424667-A025-4CF1-8FF2-BE5B07B536CF}" dt="2025-01-20T19:32:02.547" v="272" actId="20577"/>
          <ac:spMkLst>
            <pc:docMk/>
            <pc:sldMk cId="3315484268" sldId="3109"/>
            <ac:spMk id="6" creationId="{6F2D3FF2-9A80-365D-6E7C-2C938FE481DF}"/>
          </ac:spMkLst>
        </pc:spChg>
      </pc:sldChg>
      <pc:sldChg chg="ord">
        <pc:chgData name="KORENROMP, Eline Louise" userId="a44abeb2-aa4e-4d35-a6f5-0d25c352ba16" providerId="ADAL" clId="{8D424667-A025-4CF1-8FF2-BE5B07B536CF}" dt="2025-01-20T19:34:21.687" v="282"/>
        <pc:sldMkLst>
          <pc:docMk/>
          <pc:sldMk cId="3141072912" sldId="3110"/>
        </pc:sldMkLst>
      </pc:sldChg>
      <pc:sldChg chg="del">
        <pc:chgData name="KORENROMP, Eline Louise" userId="a44abeb2-aa4e-4d35-a6f5-0d25c352ba16" providerId="ADAL" clId="{8D424667-A025-4CF1-8FF2-BE5B07B536CF}" dt="2025-01-20T19:24:37.276" v="193" actId="2696"/>
        <pc:sldMkLst>
          <pc:docMk/>
          <pc:sldMk cId="2294656927" sldId="3111"/>
        </pc:sldMkLst>
      </pc:sldChg>
      <pc:sldChg chg="add del mod ord modShow">
        <pc:chgData name="KORENROMP, Eline Louise" userId="a44abeb2-aa4e-4d35-a6f5-0d25c352ba16" providerId="ADAL" clId="{8D424667-A025-4CF1-8FF2-BE5B07B536CF}" dt="2025-01-20T19:38:51.488" v="538" actId="47"/>
        <pc:sldMkLst>
          <pc:docMk/>
          <pc:sldMk cId="3818315168" sldId="3111"/>
        </pc:sldMkLst>
      </pc:sldChg>
      <pc:sldChg chg="modSp add mod">
        <pc:chgData name="KORENROMP, Eline Louise" userId="a44abeb2-aa4e-4d35-a6f5-0d25c352ba16" providerId="ADAL" clId="{8D424667-A025-4CF1-8FF2-BE5B07B536CF}" dt="2025-01-22T13:43:46.777" v="1205" actId="6549"/>
        <pc:sldMkLst>
          <pc:docMk/>
          <pc:sldMk cId="78879219" sldId="3112"/>
        </pc:sldMkLst>
        <pc:spChg chg="mod">
          <ac:chgData name="KORENROMP, Eline Louise" userId="a44abeb2-aa4e-4d35-a6f5-0d25c352ba16" providerId="ADAL" clId="{8D424667-A025-4CF1-8FF2-BE5B07B536CF}" dt="2025-01-22T13:43:46.777" v="1205" actId="6549"/>
          <ac:spMkLst>
            <pc:docMk/>
            <pc:sldMk cId="78879219" sldId="3112"/>
            <ac:spMk id="2" creationId="{C8AEB0E5-00E5-49C5-9FCA-A6475805D14C}"/>
          </ac:spMkLst>
        </pc:spChg>
      </pc:sldChg>
      <pc:sldChg chg="del">
        <pc:chgData name="KORENROMP, Eline Louise" userId="a44abeb2-aa4e-4d35-a6f5-0d25c352ba16" providerId="ADAL" clId="{8D424667-A025-4CF1-8FF2-BE5B07B536CF}" dt="2025-01-20T19:26:57.608" v="201" actId="2696"/>
        <pc:sldMkLst>
          <pc:docMk/>
          <pc:sldMk cId="591661397" sldId="3112"/>
        </pc:sldMkLst>
      </pc:sldChg>
      <pc:sldChg chg="modSp mod">
        <pc:chgData name="KORENROMP, Eline Louise" userId="a44abeb2-aa4e-4d35-a6f5-0d25c352ba16" providerId="ADAL" clId="{8D424667-A025-4CF1-8FF2-BE5B07B536CF}" dt="2025-01-20T16:44:02.956" v="99" actId="14100"/>
        <pc:sldMkLst>
          <pc:docMk/>
          <pc:sldMk cId="148403614" sldId="3113"/>
        </pc:sldMkLst>
        <pc:picChg chg="mod">
          <ac:chgData name="KORENROMP, Eline Louise" userId="a44abeb2-aa4e-4d35-a6f5-0d25c352ba16" providerId="ADAL" clId="{8D424667-A025-4CF1-8FF2-BE5B07B536CF}" dt="2025-01-20T16:44:02.956" v="99" actId="14100"/>
          <ac:picMkLst>
            <pc:docMk/>
            <pc:sldMk cId="148403614" sldId="3113"/>
            <ac:picMk id="4" creationId="{7F2B62D8-5AA1-2959-2B29-F7B5BCEA756B}"/>
          </ac:picMkLst>
        </pc:picChg>
      </pc:sldChg>
    </pc:docChg>
  </pc:docChgLst>
  <pc:docChgLst>
    <pc:chgData name="NZE-EYO'O, Rodrigue" userId="S::nzeeyor@unaids.org::19a486e2-c61a-4c1c-bca8-0bd8a8938043" providerId="AD" clId="Web-{FDC0A4FC-30A3-68F3-5A8F-FD0B82BC7EA6}"/>
    <pc:docChg chg="delSld modSld">
      <pc:chgData name="NZE-EYO'O, Rodrigue" userId="S::nzeeyor@unaids.org::19a486e2-c61a-4c1c-bca8-0bd8a8938043" providerId="AD" clId="Web-{FDC0A4FC-30A3-68F3-5A8F-FD0B82BC7EA6}" dt="2025-02-12T00:42:08.384" v="392" actId="14100"/>
      <pc:docMkLst>
        <pc:docMk/>
      </pc:docMkLst>
      <pc:sldChg chg="del">
        <pc:chgData name="NZE-EYO'O, Rodrigue" userId="S::nzeeyor@unaids.org::19a486e2-c61a-4c1c-bca8-0bd8a8938043" providerId="AD" clId="Web-{FDC0A4FC-30A3-68F3-5A8F-FD0B82BC7EA6}" dt="2025-02-11T22:16:39.955" v="0"/>
        <pc:sldMkLst>
          <pc:docMk/>
          <pc:sldMk cId="100137037" sldId="256"/>
        </pc:sldMkLst>
      </pc:sldChg>
      <pc:sldChg chg="modSp">
        <pc:chgData name="NZE-EYO'O, Rodrigue" userId="S::nzeeyor@unaids.org::19a486e2-c61a-4c1c-bca8-0bd8a8938043" providerId="AD" clId="Web-{FDC0A4FC-30A3-68F3-5A8F-FD0B82BC7EA6}" dt="2025-02-11T23:57:12.367" v="54" actId="20577"/>
        <pc:sldMkLst>
          <pc:docMk/>
          <pc:sldMk cId="2523915761" sldId="263"/>
        </pc:sldMkLst>
        <pc:spChg chg="mod">
          <ac:chgData name="NZE-EYO'O, Rodrigue" userId="S::nzeeyor@unaids.org::19a486e2-c61a-4c1c-bca8-0bd8a8938043" providerId="AD" clId="Web-{FDC0A4FC-30A3-68F3-5A8F-FD0B82BC7EA6}" dt="2025-02-11T23:57:12.367" v="54" actId="20577"/>
          <ac:spMkLst>
            <pc:docMk/>
            <pc:sldMk cId="2523915761" sldId="263"/>
            <ac:spMk id="6" creationId="{BCAE4F68-CEDD-4AC4-51EF-DC9DAE9D6B5F}"/>
          </ac:spMkLst>
        </pc:spChg>
      </pc:sldChg>
      <pc:sldChg chg="modSp">
        <pc:chgData name="NZE-EYO'O, Rodrigue" userId="S::nzeeyor@unaids.org::19a486e2-c61a-4c1c-bca8-0bd8a8938043" providerId="AD" clId="Web-{FDC0A4FC-30A3-68F3-5A8F-FD0B82BC7EA6}" dt="2025-02-11T23:54:20.172" v="29" actId="14100"/>
        <pc:sldMkLst>
          <pc:docMk/>
          <pc:sldMk cId="632394104" sldId="284"/>
        </pc:sldMkLst>
        <pc:spChg chg="mod">
          <ac:chgData name="NZE-EYO'O, Rodrigue" userId="S::nzeeyor@unaids.org::19a486e2-c61a-4c1c-bca8-0bd8a8938043" providerId="AD" clId="Web-{FDC0A4FC-30A3-68F3-5A8F-FD0B82BC7EA6}" dt="2025-02-11T23:53:45.780" v="27" actId="20577"/>
          <ac:spMkLst>
            <pc:docMk/>
            <pc:sldMk cId="632394104" sldId="284"/>
            <ac:spMk id="2" creationId="{DE98A244-4E7B-39EF-E885-F6C488079C82}"/>
          </ac:spMkLst>
        </pc:spChg>
        <pc:picChg chg="mod">
          <ac:chgData name="NZE-EYO'O, Rodrigue" userId="S::nzeeyor@unaids.org::19a486e2-c61a-4c1c-bca8-0bd8a8938043" providerId="AD" clId="Web-{FDC0A4FC-30A3-68F3-5A8F-FD0B82BC7EA6}" dt="2025-02-11T23:54:20.172" v="29" actId="14100"/>
          <ac:picMkLst>
            <pc:docMk/>
            <pc:sldMk cId="632394104" sldId="284"/>
            <ac:picMk id="6" creationId="{FC1B42FB-C52C-D0C9-1A6D-D60119C5E36D}"/>
          </ac:picMkLst>
        </pc:picChg>
      </pc:sldChg>
      <pc:sldChg chg="modSp">
        <pc:chgData name="NZE-EYO'O, Rodrigue" userId="S::nzeeyor@unaids.org::19a486e2-c61a-4c1c-bca8-0bd8a8938043" providerId="AD" clId="Web-{FDC0A4FC-30A3-68F3-5A8F-FD0B82BC7EA6}" dt="2025-02-12T00:10:52.558" v="185" actId="20577"/>
        <pc:sldMkLst>
          <pc:docMk/>
          <pc:sldMk cId="474140250" sldId="286"/>
        </pc:sldMkLst>
        <pc:spChg chg="mod">
          <ac:chgData name="NZE-EYO'O, Rodrigue" userId="S::nzeeyor@unaids.org::19a486e2-c61a-4c1c-bca8-0bd8a8938043" providerId="AD" clId="Web-{FDC0A4FC-30A3-68F3-5A8F-FD0B82BC7EA6}" dt="2025-02-12T00:10:52.558" v="185" actId="20577"/>
          <ac:spMkLst>
            <pc:docMk/>
            <pc:sldMk cId="474140250" sldId="286"/>
            <ac:spMk id="11" creationId="{91BE251D-609B-C163-15C0-81202529C014}"/>
          </ac:spMkLst>
        </pc:spChg>
      </pc:sldChg>
      <pc:sldChg chg="modSp">
        <pc:chgData name="NZE-EYO'O, Rodrigue" userId="S::nzeeyor@unaids.org::19a486e2-c61a-4c1c-bca8-0bd8a8938043" providerId="AD" clId="Web-{FDC0A4FC-30A3-68F3-5A8F-FD0B82BC7EA6}" dt="2025-02-12T00:42:08.384" v="392" actId="14100"/>
        <pc:sldMkLst>
          <pc:docMk/>
          <pc:sldMk cId="2150405446" sldId="390"/>
        </pc:sldMkLst>
        <pc:spChg chg="mod">
          <ac:chgData name="NZE-EYO'O, Rodrigue" userId="S::nzeeyor@unaids.org::19a486e2-c61a-4c1c-bca8-0bd8a8938043" providerId="AD" clId="Web-{FDC0A4FC-30A3-68F3-5A8F-FD0B82BC7EA6}" dt="2025-02-12T00:42:08.384" v="392" actId="14100"/>
          <ac:spMkLst>
            <pc:docMk/>
            <pc:sldMk cId="2150405446" sldId="390"/>
            <ac:spMk id="4" creationId="{867DDB04-9793-2DD7-77AF-E1036D7A9E0F}"/>
          </ac:spMkLst>
        </pc:spChg>
      </pc:sldChg>
      <pc:sldChg chg="modSp">
        <pc:chgData name="NZE-EYO'O, Rodrigue" userId="S::nzeeyor@unaids.org::19a486e2-c61a-4c1c-bca8-0bd8a8938043" providerId="AD" clId="Web-{FDC0A4FC-30A3-68F3-5A8F-FD0B82BC7EA6}" dt="2025-02-11T23:49:11.457" v="16" actId="14100"/>
        <pc:sldMkLst>
          <pc:docMk/>
          <pc:sldMk cId="172437157" sldId="485"/>
        </pc:sldMkLst>
        <pc:spChg chg="mod">
          <ac:chgData name="NZE-EYO'O, Rodrigue" userId="S::nzeeyor@unaids.org::19a486e2-c61a-4c1c-bca8-0bd8a8938043" providerId="AD" clId="Web-{FDC0A4FC-30A3-68F3-5A8F-FD0B82BC7EA6}" dt="2025-02-11T23:49:11.457" v="16" actId="14100"/>
          <ac:spMkLst>
            <pc:docMk/>
            <pc:sldMk cId="172437157" sldId="485"/>
            <ac:spMk id="3" creationId="{00000000-0000-0000-0000-000000000000}"/>
          </ac:spMkLst>
        </pc:spChg>
      </pc:sldChg>
      <pc:sldChg chg="modSp">
        <pc:chgData name="NZE-EYO'O, Rodrigue" userId="S::nzeeyor@unaids.org::19a486e2-c61a-4c1c-bca8-0bd8a8938043" providerId="AD" clId="Web-{FDC0A4FC-30A3-68F3-5A8F-FD0B82BC7EA6}" dt="2025-02-12T00:39:05.174" v="391" actId="20577"/>
        <pc:sldMkLst>
          <pc:docMk/>
          <pc:sldMk cId="3160902675" sldId="507"/>
        </pc:sldMkLst>
        <pc:spChg chg="mod">
          <ac:chgData name="NZE-EYO'O, Rodrigue" userId="S::nzeeyor@unaids.org::19a486e2-c61a-4c1c-bca8-0bd8a8938043" providerId="AD" clId="Web-{FDC0A4FC-30A3-68F3-5A8F-FD0B82BC7EA6}" dt="2025-02-12T00:34:34.740" v="321" actId="20577"/>
          <ac:spMkLst>
            <pc:docMk/>
            <pc:sldMk cId="3160902675" sldId="507"/>
            <ac:spMk id="2" creationId="{6EDFA74F-9825-5788-12CC-E96339FCFA47}"/>
          </ac:spMkLst>
        </pc:spChg>
        <pc:spChg chg="mod">
          <ac:chgData name="NZE-EYO'O, Rodrigue" userId="S::nzeeyor@unaids.org::19a486e2-c61a-4c1c-bca8-0bd8a8938043" providerId="AD" clId="Web-{FDC0A4FC-30A3-68F3-5A8F-FD0B82BC7EA6}" dt="2025-02-12T00:39:05.174" v="391" actId="20577"/>
          <ac:spMkLst>
            <pc:docMk/>
            <pc:sldMk cId="3160902675" sldId="507"/>
            <ac:spMk id="3" creationId="{BF6FF243-318B-ADBA-F161-984190EBFA5A}"/>
          </ac:spMkLst>
        </pc:spChg>
      </pc:sldChg>
      <pc:sldChg chg="modSp">
        <pc:chgData name="NZE-EYO'O, Rodrigue" userId="S::nzeeyor@unaids.org::19a486e2-c61a-4c1c-bca8-0bd8a8938043" providerId="AD" clId="Web-{FDC0A4FC-30A3-68F3-5A8F-FD0B82BC7EA6}" dt="2025-02-12T00:30:17.964" v="295" actId="20577"/>
        <pc:sldMkLst>
          <pc:docMk/>
          <pc:sldMk cId="3467473038" sldId="509"/>
        </pc:sldMkLst>
        <pc:spChg chg="mod">
          <ac:chgData name="NZE-EYO'O, Rodrigue" userId="S::nzeeyor@unaids.org::19a486e2-c61a-4c1c-bca8-0bd8a8938043" providerId="AD" clId="Web-{FDC0A4FC-30A3-68F3-5A8F-FD0B82BC7EA6}" dt="2025-02-12T00:30:17.964" v="295" actId="20577"/>
          <ac:spMkLst>
            <pc:docMk/>
            <pc:sldMk cId="3467473038" sldId="509"/>
            <ac:spMk id="3" creationId="{BF6FF243-318B-ADBA-F161-984190EBFA5A}"/>
          </ac:spMkLst>
        </pc:spChg>
      </pc:sldChg>
      <pc:sldChg chg="modSp">
        <pc:chgData name="NZE-EYO'O, Rodrigue" userId="S::nzeeyor@unaids.org::19a486e2-c61a-4c1c-bca8-0bd8a8938043" providerId="AD" clId="Web-{FDC0A4FC-30A3-68F3-5A8F-FD0B82BC7EA6}" dt="2025-02-11T23:45:11.869" v="14" actId="1076"/>
        <pc:sldMkLst>
          <pc:docMk/>
          <pc:sldMk cId="2070179843" sldId="1167"/>
        </pc:sldMkLst>
        <pc:spChg chg="mod">
          <ac:chgData name="NZE-EYO'O, Rodrigue" userId="S::nzeeyor@unaids.org::19a486e2-c61a-4c1c-bca8-0bd8a8938043" providerId="AD" clId="Web-{FDC0A4FC-30A3-68F3-5A8F-FD0B82BC7EA6}" dt="2025-02-11T23:45:11.869" v="14" actId="1076"/>
          <ac:spMkLst>
            <pc:docMk/>
            <pc:sldMk cId="2070179843" sldId="1167"/>
            <ac:spMk id="2" creationId="{64F9BC84-CD4D-7246-6B43-54352D4950AF}"/>
          </ac:spMkLst>
        </pc:spChg>
        <pc:spChg chg="mod">
          <ac:chgData name="NZE-EYO'O, Rodrigue" userId="S::nzeeyor@unaids.org::19a486e2-c61a-4c1c-bca8-0bd8a8938043" providerId="AD" clId="Web-{FDC0A4FC-30A3-68F3-5A8F-FD0B82BC7EA6}" dt="2025-02-11T23:45:00.666" v="13" actId="1076"/>
          <ac:spMkLst>
            <pc:docMk/>
            <pc:sldMk cId="2070179843" sldId="1167"/>
            <ac:spMk id="6" creationId="{4E63E827-938F-8376-D2BE-477A84C31F22}"/>
          </ac:spMkLst>
        </pc:spChg>
      </pc:sldChg>
      <pc:sldChg chg="modSp">
        <pc:chgData name="NZE-EYO'O, Rodrigue" userId="S::nzeeyor@unaids.org::19a486e2-c61a-4c1c-bca8-0bd8a8938043" providerId="AD" clId="Web-{FDC0A4FC-30A3-68F3-5A8F-FD0B82BC7EA6}" dt="2025-02-12T00:21:52.739" v="243" actId="20577"/>
        <pc:sldMkLst>
          <pc:docMk/>
          <pc:sldMk cId="2178140616" sldId="1181"/>
        </pc:sldMkLst>
        <pc:spChg chg="mod">
          <ac:chgData name="NZE-EYO'O, Rodrigue" userId="S::nzeeyor@unaids.org::19a486e2-c61a-4c1c-bca8-0bd8a8938043" providerId="AD" clId="Web-{FDC0A4FC-30A3-68F3-5A8F-FD0B82BC7EA6}" dt="2025-02-12T00:15:54.897" v="202" actId="20577"/>
          <ac:spMkLst>
            <pc:docMk/>
            <pc:sldMk cId="2178140616" sldId="1181"/>
            <ac:spMk id="2" creationId="{302F75D2-C762-410D-A9B6-06DE55DADD66}"/>
          </ac:spMkLst>
        </pc:spChg>
        <pc:spChg chg="mod">
          <ac:chgData name="NZE-EYO'O, Rodrigue" userId="S::nzeeyor@unaids.org::19a486e2-c61a-4c1c-bca8-0bd8a8938043" providerId="AD" clId="Web-{FDC0A4FC-30A3-68F3-5A8F-FD0B82BC7EA6}" dt="2025-02-12T00:21:52.739" v="243" actId="20577"/>
          <ac:spMkLst>
            <pc:docMk/>
            <pc:sldMk cId="2178140616" sldId="1181"/>
            <ac:spMk id="3" creationId="{BC47A539-E9A5-49BA-ADA1-BB488B07B243}"/>
          </ac:spMkLst>
        </pc:spChg>
      </pc:sldChg>
      <pc:sldChg chg="modSp">
        <pc:chgData name="NZE-EYO'O, Rodrigue" userId="S::nzeeyor@unaids.org::19a486e2-c61a-4c1c-bca8-0bd8a8938043" providerId="AD" clId="Web-{FDC0A4FC-30A3-68F3-5A8F-FD0B82BC7EA6}" dt="2025-02-12T00:34:00.629" v="313" actId="20577"/>
        <pc:sldMkLst>
          <pc:docMk/>
          <pc:sldMk cId="3315484268" sldId="3109"/>
        </pc:sldMkLst>
        <pc:spChg chg="mod">
          <ac:chgData name="NZE-EYO'O, Rodrigue" userId="S::nzeeyor@unaids.org::19a486e2-c61a-4c1c-bca8-0bd8a8938043" providerId="AD" clId="Web-{FDC0A4FC-30A3-68F3-5A8F-FD0B82BC7EA6}" dt="2025-02-12T00:34:00.629" v="313" actId="20577"/>
          <ac:spMkLst>
            <pc:docMk/>
            <pc:sldMk cId="3315484268" sldId="3109"/>
            <ac:spMk id="4" creationId="{FD83A5C6-CD78-9745-9A43-4B0FA67B0E09}"/>
          </ac:spMkLst>
        </pc:spChg>
      </pc:sldChg>
      <pc:sldChg chg="modSp">
        <pc:chgData name="NZE-EYO'O, Rodrigue" userId="S::nzeeyor@unaids.org::19a486e2-c61a-4c1c-bca8-0bd8a8938043" providerId="AD" clId="Web-{FDC0A4FC-30A3-68F3-5A8F-FD0B82BC7EA6}" dt="2025-02-12T00:32:14.062" v="306" actId="20577"/>
        <pc:sldMkLst>
          <pc:docMk/>
          <pc:sldMk cId="3141072912" sldId="3110"/>
        </pc:sldMkLst>
        <pc:spChg chg="mod">
          <ac:chgData name="NZE-EYO'O, Rodrigue" userId="S::nzeeyor@unaids.org::19a486e2-c61a-4c1c-bca8-0bd8a8938043" providerId="AD" clId="Web-{FDC0A4FC-30A3-68F3-5A8F-FD0B82BC7EA6}" dt="2025-02-12T00:32:14.062" v="306" actId="20577"/>
          <ac:spMkLst>
            <pc:docMk/>
            <pc:sldMk cId="3141072912" sldId="3110"/>
            <ac:spMk id="12" creationId="{2077BB3A-7FCE-AF4C-8553-1FF21CDF6478}"/>
          </ac:spMkLst>
        </pc:spChg>
      </pc:sldChg>
      <pc:sldChg chg="modSp">
        <pc:chgData name="NZE-EYO'O, Rodrigue" userId="S::nzeeyor@unaids.org::19a486e2-c61a-4c1c-bca8-0bd8a8938043" providerId="AD" clId="Web-{FDC0A4FC-30A3-68F3-5A8F-FD0B82BC7EA6}" dt="2025-02-12T00:09:13.364" v="172" actId="20577"/>
        <pc:sldMkLst>
          <pc:docMk/>
          <pc:sldMk cId="78879219" sldId="3112"/>
        </pc:sldMkLst>
        <pc:spChg chg="mod">
          <ac:chgData name="NZE-EYO'O, Rodrigue" userId="S::nzeeyor@unaids.org::19a486e2-c61a-4c1c-bca8-0bd8a8938043" providerId="AD" clId="Web-{FDC0A4FC-30A3-68F3-5A8F-FD0B82BC7EA6}" dt="2025-02-12T00:09:13.364" v="172" actId="20577"/>
          <ac:spMkLst>
            <pc:docMk/>
            <pc:sldMk cId="78879219" sldId="3112"/>
            <ac:spMk id="2" creationId="{C8AEB0E5-00E5-49C5-9FCA-A6475805D14C}"/>
          </ac:spMkLst>
        </pc:spChg>
        <pc:spChg chg="mod">
          <ac:chgData name="NZE-EYO'O, Rodrigue" userId="S::nzeeyor@unaids.org::19a486e2-c61a-4c1c-bca8-0bd8a8938043" providerId="AD" clId="Web-{FDC0A4FC-30A3-68F3-5A8F-FD0B82BC7EA6}" dt="2025-02-12T00:04:39.619" v="158" actId="20577"/>
          <ac:spMkLst>
            <pc:docMk/>
            <pc:sldMk cId="78879219" sldId="3112"/>
            <ac:spMk id="4" creationId="{71132213-BD0C-0A07-8703-36EA0FA08788}"/>
          </ac:spMkLst>
        </pc:spChg>
      </pc:sldChg>
    </pc:docChg>
  </pc:docChgLst>
  <pc:docChgLst>
    <pc:chgData name="RWODZI, Desire Tarwireyi" userId="f2e414da-657a-4eae-9cb2-9d4947cf517c" providerId="ADAL" clId="{49D7297D-A30D-4544-81C1-C18E1119B971}"/>
    <pc:docChg chg="custSel modSld">
      <pc:chgData name="RWODZI, Desire Tarwireyi" userId="f2e414da-657a-4eae-9cb2-9d4947cf517c" providerId="ADAL" clId="{49D7297D-A30D-4544-81C1-C18E1119B971}" dt="2025-01-29T07:00:46.658" v="25" actId="27636"/>
      <pc:docMkLst>
        <pc:docMk/>
      </pc:docMkLst>
      <pc:sldChg chg="modSp mod">
        <pc:chgData name="RWODZI, Desire Tarwireyi" userId="f2e414da-657a-4eae-9cb2-9d4947cf517c" providerId="ADAL" clId="{49D7297D-A30D-4544-81C1-C18E1119B971}" dt="2025-01-29T06:58:35.821" v="2" actId="1076"/>
        <pc:sldMkLst>
          <pc:docMk/>
          <pc:sldMk cId="3461753510" sldId="261"/>
        </pc:sldMkLst>
        <pc:spChg chg="mod">
          <ac:chgData name="RWODZI, Desire Tarwireyi" userId="f2e414da-657a-4eae-9cb2-9d4947cf517c" providerId="ADAL" clId="{49D7297D-A30D-4544-81C1-C18E1119B971}" dt="2025-01-29T06:58:35.821" v="2" actId="1076"/>
          <ac:spMkLst>
            <pc:docMk/>
            <pc:sldMk cId="3461753510" sldId="261"/>
            <ac:spMk id="5" creationId="{1BB404D7-89A1-81BA-486B-B2545FD3C743}"/>
          </ac:spMkLst>
        </pc:spChg>
      </pc:sldChg>
      <pc:sldChg chg="modSp mod">
        <pc:chgData name="RWODZI, Desire Tarwireyi" userId="f2e414da-657a-4eae-9cb2-9d4947cf517c" providerId="ADAL" clId="{49D7297D-A30D-4544-81C1-C18E1119B971}" dt="2025-01-29T06:58:45.173" v="3" actId="404"/>
        <pc:sldMkLst>
          <pc:docMk/>
          <pc:sldMk cId="2452138573" sldId="262"/>
        </pc:sldMkLst>
        <pc:spChg chg="mod">
          <ac:chgData name="RWODZI, Desire Tarwireyi" userId="f2e414da-657a-4eae-9cb2-9d4947cf517c" providerId="ADAL" clId="{49D7297D-A30D-4544-81C1-C18E1119B971}" dt="2025-01-29T06:58:45.173" v="3" actId="404"/>
          <ac:spMkLst>
            <pc:docMk/>
            <pc:sldMk cId="2452138573" sldId="262"/>
            <ac:spMk id="2" creationId="{81DBCD4F-02BE-4AD1-A510-B45F1E07E6EC}"/>
          </ac:spMkLst>
        </pc:spChg>
      </pc:sldChg>
      <pc:sldChg chg="modSp mod">
        <pc:chgData name="RWODZI, Desire Tarwireyi" userId="f2e414da-657a-4eae-9cb2-9d4947cf517c" providerId="ADAL" clId="{49D7297D-A30D-4544-81C1-C18E1119B971}" dt="2025-01-29T06:59:14" v="8" actId="404"/>
        <pc:sldMkLst>
          <pc:docMk/>
          <pc:sldMk cId="2619210397" sldId="267"/>
        </pc:sldMkLst>
        <pc:spChg chg="mod">
          <ac:chgData name="RWODZI, Desire Tarwireyi" userId="f2e414da-657a-4eae-9cb2-9d4947cf517c" providerId="ADAL" clId="{49D7297D-A30D-4544-81C1-C18E1119B971}" dt="2025-01-29T06:59:14" v="8" actId="404"/>
          <ac:spMkLst>
            <pc:docMk/>
            <pc:sldMk cId="2619210397" sldId="267"/>
            <ac:spMk id="5" creationId="{F1BF1002-6A0E-5015-6430-555D41DE3A6B}"/>
          </ac:spMkLst>
        </pc:spChg>
      </pc:sldChg>
      <pc:sldChg chg="modSp mod">
        <pc:chgData name="RWODZI, Desire Tarwireyi" userId="f2e414da-657a-4eae-9cb2-9d4947cf517c" providerId="ADAL" clId="{49D7297D-A30D-4544-81C1-C18E1119B971}" dt="2025-01-29T06:59:48.564" v="13" actId="404"/>
        <pc:sldMkLst>
          <pc:docMk/>
          <pc:sldMk cId="2164898570" sldId="287"/>
        </pc:sldMkLst>
        <pc:spChg chg="mod">
          <ac:chgData name="RWODZI, Desire Tarwireyi" userId="f2e414da-657a-4eae-9cb2-9d4947cf517c" providerId="ADAL" clId="{49D7297D-A30D-4544-81C1-C18E1119B971}" dt="2025-01-29T06:59:48.564" v="13" actId="404"/>
          <ac:spMkLst>
            <pc:docMk/>
            <pc:sldMk cId="2164898570" sldId="287"/>
            <ac:spMk id="2" creationId="{8A9AA0E0-16D1-DE4D-69B1-17CDA2A2D26E}"/>
          </ac:spMkLst>
        </pc:spChg>
        <pc:spChg chg="mod">
          <ac:chgData name="RWODZI, Desire Tarwireyi" userId="f2e414da-657a-4eae-9cb2-9d4947cf517c" providerId="ADAL" clId="{49D7297D-A30D-4544-81C1-C18E1119B971}" dt="2025-01-29T06:59:43.329" v="12" actId="404"/>
          <ac:spMkLst>
            <pc:docMk/>
            <pc:sldMk cId="2164898570" sldId="287"/>
            <ac:spMk id="11" creationId="{91BE251D-609B-C163-15C0-81202529C014}"/>
          </ac:spMkLst>
        </pc:spChg>
      </pc:sldChg>
      <pc:sldChg chg="modSp mod">
        <pc:chgData name="RWODZI, Desire Tarwireyi" userId="f2e414da-657a-4eae-9cb2-9d4947cf517c" providerId="ADAL" clId="{49D7297D-A30D-4544-81C1-C18E1119B971}" dt="2025-01-29T06:59:02.761" v="7" actId="403"/>
        <pc:sldMkLst>
          <pc:docMk/>
          <pc:sldMk cId="172437157" sldId="485"/>
        </pc:sldMkLst>
        <pc:spChg chg="mod">
          <ac:chgData name="RWODZI, Desire Tarwireyi" userId="f2e414da-657a-4eae-9cb2-9d4947cf517c" providerId="ADAL" clId="{49D7297D-A30D-4544-81C1-C18E1119B971}" dt="2025-01-29T06:59:02.761" v="7" actId="403"/>
          <ac:spMkLst>
            <pc:docMk/>
            <pc:sldMk cId="172437157" sldId="485"/>
            <ac:spMk id="3" creationId="{00000000-0000-0000-0000-000000000000}"/>
          </ac:spMkLst>
        </pc:spChg>
      </pc:sldChg>
      <pc:sldChg chg="modSp mod">
        <pc:chgData name="RWODZI, Desire Tarwireyi" userId="f2e414da-657a-4eae-9cb2-9d4947cf517c" providerId="ADAL" clId="{49D7297D-A30D-4544-81C1-C18E1119B971}" dt="2025-01-29T07:00:46.658" v="25" actId="27636"/>
        <pc:sldMkLst>
          <pc:docMk/>
          <pc:sldMk cId="3160902675" sldId="507"/>
        </pc:sldMkLst>
        <pc:spChg chg="mod">
          <ac:chgData name="RWODZI, Desire Tarwireyi" userId="f2e414da-657a-4eae-9cb2-9d4947cf517c" providerId="ADAL" clId="{49D7297D-A30D-4544-81C1-C18E1119B971}" dt="2025-01-29T07:00:46.658" v="25" actId="27636"/>
          <ac:spMkLst>
            <pc:docMk/>
            <pc:sldMk cId="3160902675" sldId="507"/>
            <ac:spMk id="3" creationId="{BF6FF243-318B-ADBA-F161-984190EBFA5A}"/>
          </ac:spMkLst>
        </pc:spChg>
      </pc:sldChg>
      <pc:sldChg chg="modSp mod">
        <pc:chgData name="RWODZI, Desire Tarwireyi" userId="f2e414da-657a-4eae-9cb2-9d4947cf517c" providerId="ADAL" clId="{49D7297D-A30D-4544-81C1-C18E1119B971}" dt="2025-01-29T07:00:10.110" v="19" actId="27636"/>
        <pc:sldMkLst>
          <pc:docMk/>
          <pc:sldMk cId="3467473038" sldId="509"/>
        </pc:sldMkLst>
        <pc:spChg chg="mod">
          <ac:chgData name="RWODZI, Desire Tarwireyi" userId="f2e414da-657a-4eae-9cb2-9d4947cf517c" providerId="ADAL" clId="{49D7297D-A30D-4544-81C1-C18E1119B971}" dt="2025-01-29T07:00:05.440" v="17" actId="404"/>
          <ac:spMkLst>
            <pc:docMk/>
            <pc:sldMk cId="3467473038" sldId="509"/>
            <ac:spMk id="2" creationId="{6EDFA74F-9825-5788-12CC-E96339FCFA47}"/>
          </ac:spMkLst>
        </pc:spChg>
        <pc:spChg chg="mod">
          <ac:chgData name="RWODZI, Desire Tarwireyi" userId="f2e414da-657a-4eae-9cb2-9d4947cf517c" providerId="ADAL" clId="{49D7297D-A30D-4544-81C1-C18E1119B971}" dt="2025-01-29T07:00:10.110" v="19" actId="27636"/>
          <ac:spMkLst>
            <pc:docMk/>
            <pc:sldMk cId="3467473038" sldId="509"/>
            <ac:spMk id="3" creationId="{BF6FF243-318B-ADBA-F161-984190EBFA5A}"/>
          </ac:spMkLst>
        </pc:spChg>
      </pc:sldChg>
      <pc:sldChg chg="modSp mod">
        <pc:chgData name="RWODZI, Desire Tarwireyi" userId="f2e414da-657a-4eae-9cb2-9d4947cf517c" providerId="ADAL" clId="{49D7297D-A30D-4544-81C1-C18E1119B971}" dt="2025-01-29T06:58:17.584" v="0" actId="404"/>
        <pc:sldMkLst>
          <pc:docMk/>
          <pc:sldMk cId="2070179843" sldId="1167"/>
        </pc:sldMkLst>
        <pc:spChg chg="mod">
          <ac:chgData name="RWODZI, Desire Tarwireyi" userId="f2e414da-657a-4eae-9cb2-9d4947cf517c" providerId="ADAL" clId="{49D7297D-A30D-4544-81C1-C18E1119B971}" dt="2025-01-29T06:58:17.584" v="0" actId="404"/>
          <ac:spMkLst>
            <pc:docMk/>
            <pc:sldMk cId="2070179843" sldId="1167"/>
            <ac:spMk id="3" creationId="{D41F72F1-E19D-8C5C-E07B-2B7B92B08BDC}"/>
          </ac:spMkLst>
        </pc:spChg>
      </pc:sldChg>
      <pc:sldChg chg="modSp mod">
        <pc:chgData name="RWODZI, Desire Tarwireyi" userId="f2e414da-657a-4eae-9cb2-9d4947cf517c" providerId="ADAL" clId="{49D7297D-A30D-4544-81C1-C18E1119B971}" dt="2025-01-29T06:59:58.901" v="16" actId="404"/>
        <pc:sldMkLst>
          <pc:docMk/>
          <pc:sldMk cId="2178140616" sldId="1181"/>
        </pc:sldMkLst>
        <pc:spChg chg="mod">
          <ac:chgData name="RWODZI, Desire Tarwireyi" userId="f2e414da-657a-4eae-9cb2-9d4947cf517c" providerId="ADAL" clId="{49D7297D-A30D-4544-81C1-C18E1119B971}" dt="2025-01-29T06:59:58.901" v="16" actId="404"/>
          <ac:spMkLst>
            <pc:docMk/>
            <pc:sldMk cId="2178140616" sldId="1181"/>
            <ac:spMk id="2" creationId="{302F75D2-C762-410D-A9B6-06DE55DADD66}"/>
          </ac:spMkLst>
        </pc:spChg>
        <pc:spChg chg="mod">
          <ac:chgData name="RWODZI, Desire Tarwireyi" userId="f2e414da-657a-4eae-9cb2-9d4947cf517c" providerId="ADAL" clId="{49D7297D-A30D-4544-81C1-C18E1119B971}" dt="2025-01-29T06:59:53.927" v="15" actId="27636"/>
          <ac:spMkLst>
            <pc:docMk/>
            <pc:sldMk cId="2178140616" sldId="1181"/>
            <ac:spMk id="3" creationId="{BC47A539-E9A5-49BA-ADA1-BB488B07B243}"/>
          </ac:spMkLst>
        </pc:spChg>
      </pc:sldChg>
      <pc:sldChg chg="modSp mod">
        <pc:chgData name="RWODZI, Desire Tarwireyi" userId="f2e414da-657a-4eae-9cb2-9d4947cf517c" providerId="ADAL" clId="{49D7297D-A30D-4544-81C1-C18E1119B971}" dt="2025-01-29T07:00:37.265" v="23" actId="14100"/>
        <pc:sldMkLst>
          <pc:docMk/>
          <pc:sldMk cId="3141072912" sldId="3110"/>
        </pc:sldMkLst>
        <pc:spChg chg="mod">
          <ac:chgData name="RWODZI, Desire Tarwireyi" userId="f2e414da-657a-4eae-9cb2-9d4947cf517c" providerId="ADAL" clId="{49D7297D-A30D-4544-81C1-C18E1119B971}" dt="2025-01-29T07:00:37.265" v="23" actId="14100"/>
          <ac:spMkLst>
            <pc:docMk/>
            <pc:sldMk cId="3141072912" sldId="3110"/>
            <ac:spMk id="14" creationId="{B2F07570-CA18-BF0A-12EF-852E480DE377}"/>
          </ac:spMkLst>
        </pc:spChg>
      </pc:sldChg>
      <pc:sldChg chg="modSp mod">
        <pc:chgData name="RWODZI, Desire Tarwireyi" userId="f2e414da-657a-4eae-9cb2-9d4947cf517c" providerId="ADAL" clId="{49D7297D-A30D-4544-81C1-C18E1119B971}" dt="2025-01-29T06:59:32.415" v="10" actId="404"/>
        <pc:sldMkLst>
          <pc:docMk/>
          <pc:sldMk cId="78879219" sldId="3112"/>
        </pc:sldMkLst>
        <pc:spChg chg="mod">
          <ac:chgData name="RWODZI, Desire Tarwireyi" userId="f2e414da-657a-4eae-9cb2-9d4947cf517c" providerId="ADAL" clId="{49D7297D-A30D-4544-81C1-C18E1119B971}" dt="2025-01-29T06:59:32.415" v="10" actId="404"/>
          <ac:spMkLst>
            <pc:docMk/>
            <pc:sldMk cId="78879219" sldId="3112"/>
            <ac:spMk id="2" creationId="{C8AEB0E5-00E5-49C5-9FCA-A6475805D14C}"/>
          </ac:spMkLst>
        </pc:spChg>
      </pc:sldChg>
      <pc:sldChg chg="modSp mod">
        <pc:chgData name="RWODZI, Desire Tarwireyi" userId="f2e414da-657a-4eae-9cb2-9d4947cf517c" providerId="ADAL" clId="{49D7297D-A30D-4544-81C1-C18E1119B971}" dt="2025-01-29T06:58:29.304" v="1" actId="404"/>
        <pc:sldMkLst>
          <pc:docMk/>
          <pc:sldMk cId="148403614" sldId="3113"/>
        </pc:sldMkLst>
        <pc:spChg chg="mod">
          <ac:chgData name="RWODZI, Desire Tarwireyi" userId="f2e414da-657a-4eae-9cb2-9d4947cf517c" providerId="ADAL" clId="{49D7297D-A30D-4544-81C1-C18E1119B971}" dt="2025-01-29T06:58:29.304" v="1" actId="404"/>
          <ac:spMkLst>
            <pc:docMk/>
            <pc:sldMk cId="148403614" sldId="3113"/>
            <ac:spMk id="2" creationId="{1C3CE1E5-41BD-5D43-55A4-DF82D40D861F}"/>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894391372184052"/>
          <c:y val="2.6981935325471301E-2"/>
          <c:w val="0.77572846467577272"/>
          <c:h val="0.67319629938943004"/>
        </c:manualLayout>
      </c:layout>
      <c:barChart>
        <c:barDir val="col"/>
        <c:grouping val="clustered"/>
        <c:varyColors val="0"/>
        <c:ser>
          <c:idx val="0"/>
          <c:order val="0"/>
          <c:tx>
            <c:strRef>
              <c:f>Sheet1!$A$2</c:f>
              <c:strCache>
                <c:ptCount val="1"/>
                <c:pt idx="0">
                  <c:v>Spectre des naissances</c:v>
                </c:pt>
              </c:strCache>
            </c:strRef>
          </c:tx>
          <c:spPr>
            <a:solidFill>
              <a:srgbClr val="0070C0"/>
            </a:solidFill>
            <a:ln>
              <a:noFill/>
            </a:ln>
            <a:effectLst/>
          </c:spPr>
          <c:invertIfNegative val="0"/>
          <c:cat>
            <c:strRef>
              <c:f>Sheet1!$B$1</c:f>
              <c:strCache>
                <c:ptCount val="1"/>
                <c:pt idx="0">
                  <c:v>Série 1</c:v>
                </c:pt>
              </c:strCache>
            </c:strRef>
          </c:cat>
          <c:val>
            <c:numRef>
              <c:f>Sheet1!$B$2</c:f>
              <c:numCache>
                <c:formatCode>General</c:formatCode>
                <c:ptCount val="1"/>
                <c:pt idx="0">
                  <c:v>263395</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0-4244-41C8-9840-B3FE699D660C}"/>
            </c:ext>
          </c:extLst>
        </c:ser>
        <c:ser>
          <c:idx val="1"/>
          <c:order val="1"/>
          <c:tx>
            <c:strRef>
              <c:f>Sheet1!$A$3</c:f>
              <c:strCache>
                <c:ptCount val="1"/>
                <c:pt idx="0">
                  <c:v>Naissances du programme</c:v>
                </c:pt>
              </c:strCache>
            </c:strRef>
          </c:tx>
          <c:spPr>
            <a:solidFill>
              <a:schemeClr val="accent2"/>
            </a:solidFill>
            <a:ln>
              <a:noFill/>
            </a:ln>
            <a:effectLst/>
          </c:spPr>
          <c:invertIfNegative val="0"/>
          <c:cat>
            <c:strRef>
              <c:f>Sheet1!$B$1</c:f>
              <c:strCache>
                <c:ptCount val="1"/>
                <c:pt idx="0">
                  <c:v>Série 1</c:v>
                </c:pt>
              </c:strCache>
            </c:strRef>
          </c:cat>
          <c:val>
            <c:numRef>
              <c:f>Sheet1!$B$3</c:f>
              <c:numCache>
                <c:formatCode>General</c:formatCode>
                <c:ptCount val="1"/>
                <c:pt idx="0">
                  <c:v>232723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1-4244-41C8-9840-B3FE699D660C}"/>
            </c:ext>
          </c:extLst>
        </c:ser>
        <c:ser>
          <c:idx val="2"/>
          <c:order val="2"/>
          <c:tx>
            <c:strRef>
              <c:f>Sheet1!$A$4</c:f>
              <c:strCache>
                <c:ptCount val="1"/>
                <c:pt idx="0">
                  <c:v>Premières visites de CPN</c:v>
                </c:pt>
              </c:strCache>
            </c:strRef>
          </c:tx>
          <c:spPr>
            <a:solidFill>
              <a:srgbClr val="00B0F0"/>
            </a:solidFill>
            <a:ln>
              <a:noFill/>
            </a:ln>
            <a:effectLst/>
          </c:spPr>
          <c:invertIfNegative val="0"/>
          <c:cat>
            <c:strRef>
              <c:f>Sheet1!$B$1</c:f>
              <c:strCache>
                <c:ptCount val="1"/>
                <c:pt idx="0">
                  <c:v>Série 1</c:v>
                </c:pt>
              </c:strCache>
            </c:strRef>
          </c:cat>
          <c:val>
            <c:numRef>
              <c:f>Sheet1!$B$4</c:f>
              <c:numCache>
                <c:formatCode>General</c:formatCode>
                <c:ptCount val="1"/>
                <c:pt idx="0">
                  <c:v>310093</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2-4244-41C8-9840-B3FE699D660C}"/>
            </c:ext>
          </c:extLst>
        </c:ser>
        <c:ser>
          <c:idx val="3"/>
          <c:order val="3"/>
          <c:tx>
            <c:strRef>
              <c:f>Sheet1!$A$5</c:f>
              <c:strCache>
                <c:ptCount val="1"/>
                <c:pt idx="0">
                  <c:v>Nombre de personnes testées</c:v>
                </c:pt>
              </c:strCache>
            </c:strRef>
          </c:tx>
          <c:spPr>
            <a:solidFill>
              <a:schemeClr val="accent4"/>
            </a:solidFill>
            <a:ln>
              <a:noFill/>
            </a:ln>
            <a:effectLst/>
          </c:spPr>
          <c:invertIfNegative val="0"/>
          <c:dPt>
            <c:idx val="0"/>
            <c:invertIfNegative val="0"/>
            <c:bubble3D val="0"/>
            <c:spPr>
              <a:solidFill>
                <a:schemeClr val="accent4">
                  <a:lumMod val="40000"/>
                  <a:lumOff val="60000"/>
                </a:schemeClr>
              </a:solidFill>
              <a:ln>
                <a:noFill/>
              </a:ln>
              <a:effectLst/>
            </c:spPr>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5-4244-41C8-9840-B3FE699D660C}"/>
              </c:ext>
            </c:extLst>
          </c:dPt>
          <c:cat>
            <c:strRef>
              <c:f>Sheet1!$B$1</c:f>
              <c:strCache>
                <c:ptCount val="1"/>
                <c:pt idx="0">
                  <c:v>Série 1</c:v>
                </c:pt>
              </c:strCache>
            </c:strRef>
          </c:cat>
          <c:val>
            <c:numRef>
              <c:f>Sheet1!$B$5</c:f>
              <c:numCache>
                <c:formatCode>General</c:formatCode>
                <c:ptCount val="1"/>
                <c:pt idx="0">
                  <c:v>251824</c:v>
                </c:pt>
              </c:numCache>
            </c:numRef>
          </c:val>
          <c:extLst xmlns:c16r3="http://schemas.microsoft.com/office/drawing/2017/03/chart" xmlns:c16="http://schemas.microsoft.com/office/drawing/2014/chart" xmlns:c14="http://schemas.microsoft.com/office/drawing/2007/8/2/chart" xmlns:mc="http://schemas.openxmlformats.org/markup-compatibility/2006">
            <c:ext xmlns:c16="http://schemas.microsoft.com/office/drawing/2014/chart" uri="{C3380CC4-5D6E-409C-BE32-E72D297353CC}">
              <c16:uniqueId val="{00000004-4244-41C8-9840-B3FE699D660C}"/>
            </c:ext>
          </c:extLst>
        </c:ser>
        <c:dLbls>
          <c:showLegendKey val="0"/>
          <c:showVal val="0"/>
          <c:showCatName val="0"/>
          <c:showSerName val="0"/>
          <c:showPercent val="0"/>
          <c:showBubbleSize val="0"/>
        </c:dLbls>
        <c:gapWidth val="50"/>
        <c:axId val="8206687"/>
        <c:axId val="8209567"/>
      </c:barChart>
      <c:catAx>
        <c:axId val="8206687"/>
        <c:scaling>
          <c:orientation val="minMax"/>
        </c:scaling>
        <c:delete val="1"/>
        <c:axPos val="b"/>
        <c:numFmt formatCode="General" sourceLinked="1"/>
        <c:majorTickMark val="none"/>
        <c:minorTickMark val="none"/>
        <c:tickLblPos val="nextTo"/>
        <c:crossAx val="8209567"/>
        <c:crosses val="autoZero"/>
        <c:auto val="1"/>
        <c:lblAlgn val="ctr"/>
        <c:lblOffset val="100"/>
        <c:noMultiLvlLbl val="0"/>
      </c:catAx>
      <c:valAx>
        <c:axId val="820956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8206687"/>
        <c:crosses val="autoZero"/>
        <c:crossBetween val="between"/>
        <c:dispUnits>
          <c:builtInUnit val="thousands"/>
          <c:dispUnitsLbl>
            <c:spPr>
              <a:noFill/>
              <a:ln>
                <a:noFill/>
              </a:ln>
              <a:effectLst/>
            </c:spPr>
            <c:txPr>
              <a:bodyPr rot="-54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extLst xmlns:c16r3="http://schemas.microsoft.com/office/drawing/2017/03/chart" xmlns:c16="http://schemas.microsoft.com/office/drawing/2014/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showDLblsOverMax val="0"/>
  </c:chart>
  <c:spPr>
    <a:solidFill>
      <a:schemeClr val="bg1"/>
    </a:solidFill>
    <a:ln>
      <a:noFill/>
    </a:ln>
    <a:effectLst/>
  </c:spPr>
  <c:txPr>
    <a:bodyPr/>
    <a:lstStyle/>
    <a:p>
      <a:pPr>
        <a:defRPr sz="1800">
          <a:solidFill>
            <a:schemeClr val="tx1"/>
          </a:solidFill>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0.42181</cdr:x>
      <cdr:y>0.71539</cdr:y>
    </cdr:from>
    <cdr:to>
      <cdr:x>0.68942</cdr:x>
      <cdr:y>0.77392</cdr:y>
    </cdr:to>
    <cdr:sp macro="" textlink="">
      <cdr:nvSpPr>
        <cdr:cNvPr id="2" name="TextBox 1">
          <a:extLst xmlns:a="http://schemas.openxmlformats.org/drawingml/2006/main">
            <a:ext uri="{FF2B5EF4-FFF2-40B4-BE49-F238E27FC236}">
              <a16:creationId xmlns:a16="http://schemas.microsoft.com/office/drawing/2014/main" id="{B5726362-813D-1389-A9BA-90447638F17C}"/>
            </a:ext>
          </a:extLst>
        </cdr:cNvPr>
        <cdr:cNvSpPr txBox="1"/>
      </cdr:nvSpPr>
      <cdr:spPr>
        <a:xfrm xmlns:a="http://schemas.openxmlformats.org/drawingml/2006/main">
          <a:off x="1926257" y="4143422"/>
          <a:ext cx="1222074" cy="33899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800" kern="1200" dirty="0"/>
            <a:t>2023</a:t>
          </a:r>
          <a:endParaRPr lang="en-US" sz="1100" kern="12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1DBB16-84E8-3E35-5827-529C4278719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a:extLst>
              <a:ext uri="{FF2B5EF4-FFF2-40B4-BE49-F238E27FC236}">
                <a16:creationId xmlns:a16="http://schemas.microsoft.com/office/drawing/2014/main" id="{944ADDF4-0E82-2830-2EFE-39C0A3DE673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ACB8BA-3F1D-4444-A636-E93E40566E7D}" type="datetimeFigureOut">
              <a:rPr lang="en-CH" smtClean="0"/>
              <a:t>13/02/2025</a:t>
            </a:fld>
            <a:endParaRPr lang="en-CH"/>
          </a:p>
        </p:txBody>
      </p:sp>
      <p:sp>
        <p:nvSpPr>
          <p:cNvPr id="4" name="Footer Placeholder 3">
            <a:extLst>
              <a:ext uri="{FF2B5EF4-FFF2-40B4-BE49-F238E27FC236}">
                <a16:creationId xmlns:a16="http://schemas.microsoft.com/office/drawing/2014/main" id="{5DCE5437-F588-CC4F-1C00-DF13DF41C88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5" name="Slide Number Placeholder 4">
            <a:extLst>
              <a:ext uri="{FF2B5EF4-FFF2-40B4-BE49-F238E27FC236}">
                <a16:creationId xmlns:a16="http://schemas.microsoft.com/office/drawing/2014/main" id="{B9CCCC89-E511-C325-5AE6-8C3C3CDCC36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589FB9A-3382-42A8-817F-60B83437281F}" type="slidenum">
              <a:rPr lang="en-CH" smtClean="0"/>
              <a:t>‹#›</a:t>
            </a:fld>
            <a:endParaRPr lang="en-CH"/>
          </a:p>
        </p:txBody>
      </p:sp>
    </p:spTree>
    <p:extLst>
      <p:ext uri="{BB962C8B-B14F-4D97-AF65-F5344CB8AC3E}">
        <p14:creationId xmlns:p14="http://schemas.microsoft.com/office/powerpoint/2010/main" val="3947960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0B8D8EE-AAF5-423A-AC87-2DB8E8E5D75F}" type="datetimeFigureOut">
              <a:rPr lang="en-US" smtClean="0"/>
              <a:t>2/13/2025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3660D5-ED4C-41CA-8F92-89CB6C57A10E}" type="slidenum">
              <a:rPr lang="en-US" smtClean="0"/>
              <a:t>‹#›</a:t>
            </a:fld>
            <a:endParaRPr lang="en-US"/>
          </a:p>
        </p:txBody>
      </p:sp>
    </p:spTree>
    <p:extLst>
      <p:ext uri="{BB962C8B-B14F-4D97-AF65-F5344CB8AC3E}">
        <p14:creationId xmlns:p14="http://schemas.microsoft.com/office/powerpoint/2010/main" val="1034683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7659616-E921-41D3-9E36-7E9FC31D8247}" type="slidenum">
              <a:rPr lang="en-US" smtClean="0"/>
              <a:t>1</a:t>
            </a:fld>
            <a:endParaRPr lang="en-US"/>
          </a:p>
        </p:txBody>
      </p:sp>
    </p:spTree>
    <p:extLst>
      <p:ext uri="{BB962C8B-B14F-4D97-AF65-F5344CB8AC3E}">
        <p14:creationId xmlns:p14="http://schemas.microsoft.com/office/powerpoint/2010/main" val="7033962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buFont typeface="+mj-lt"/>
              <a:buAutoNum type="arabicPeriod"/>
            </a:pPr>
            <a:r>
              <a:rPr lang="en-US" sz="1100">
                <a:effectLst/>
                <a:latin typeface="Aptos" panose="020B0004020202020204" pitchFamily="34" charset="0"/>
                <a:ea typeface="Times New Roman" panose="02020603050405020304" pitchFamily="18" charset="0"/>
                <a:cs typeface="Aptos" panose="020B0004020202020204" pitchFamily="34" charset="0"/>
              </a:rPr>
              <a:t>Le groupe inférieur de segments de barres montre la contribution de la transmission périnatale. Le groupe supérieur représente l'allaitement maternel. La contribution de l'allaitement est en corrélation positive avec la durée de l'allaitement et devrait être minimale dans les contextes où les femmes allaitent rarement.</a:t>
            </a:r>
            <a:endParaRPr lang="en-CH" sz="1100">
              <a:effectLst/>
              <a:latin typeface="Aptos" panose="020B0004020202020204" pitchFamily="34" charset="0"/>
              <a:ea typeface="Aptos" panose="020B0004020202020204" pitchFamily="34" charset="0"/>
              <a:cs typeface="Aptos" panose="020B0004020202020204" pitchFamily="34" charset="0"/>
            </a:endParaRPr>
          </a:p>
          <a:p>
            <a:pPr marL="342900" lvl="0" indent="-342900">
              <a:buFont typeface="+mj-lt"/>
              <a:buAutoNum type="arabicPeriod"/>
            </a:pPr>
            <a:r>
              <a:rPr lang="en-US" sz="1100">
                <a:effectLst/>
                <a:latin typeface="Aptos" panose="020B0004020202020204" pitchFamily="34" charset="0"/>
                <a:ea typeface="Times New Roman" panose="02020603050405020304" pitchFamily="18" charset="0"/>
                <a:cs typeface="Aptos" panose="020B0004020202020204" pitchFamily="34" charset="0"/>
              </a:rPr>
              <a:t>Les segments bleus représentent la contribution des femmes qui ont participé au programme de prévention de la transmission mère-enfant (bleu plus foncé : maintien ; bleu plus clair : abandon de l'ART). Les segments jaunes sont ceux des femmes qui n'ont jamais eu recours à la PTME, les segments orange sont ceux des femmes qui ont contracté le VIH pendant la grossesse ou l'allaitement.</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en-US" sz="1100">
                <a:effectLst/>
                <a:latin typeface="Aptos" panose="020B0004020202020204" pitchFamily="34" charset="0"/>
                <a:ea typeface="Times New Roman" panose="02020603050405020304" pitchFamily="18" charset="0"/>
                <a:cs typeface="Aptos" panose="020B0004020202020204" pitchFamily="34" charset="0"/>
              </a:rPr>
              <a:t>Si la contribution de l'infection incidente semble douteuse, révisez l'estimation de l'incidence du VIH chez les femmes (plus jeunes).</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en-US" sz="1100">
                <a:effectLst/>
                <a:latin typeface="Aptos" panose="020B0004020202020204" pitchFamily="34" charset="0"/>
                <a:ea typeface="Times New Roman" panose="02020603050405020304" pitchFamily="18" charset="0"/>
                <a:cs typeface="Aptos" panose="020B0004020202020204" pitchFamily="34" charset="0"/>
              </a:rPr>
              <a:t>Si la contribution attribuée aux femmes qui n'ont pas eu accès à la PTME semble douteuse, examinez la couverture de la PTME et ses facteurs.</a:t>
            </a:r>
            <a:endParaRPr lang="en-CH" sz="1100">
              <a:effectLst/>
              <a:latin typeface="Aptos" panose="020B0004020202020204" pitchFamily="34" charset="0"/>
              <a:ea typeface="Aptos" panose="020B0004020202020204" pitchFamily="34" charset="0"/>
              <a:cs typeface="Aptos" panose="020B0004020202020204" pitchFamily="34" charset="0"/>
            </a:endParaRPr>
          </a:p>
          <a:p>
            <a:pPr marL="742950" lvl="1" indent="-285750">
              <a:buFont typeface="+mj-lt"/>
              <a:buAutoNum type="alphaLcPeriod"/>
            </a:pPr>
            <a:r>
              <a:rPr lang="en-US" sz="1100">
                <a:effectLst/>
                <a:latin typeface="Aptos" panose="020B0004020202020204" pitchFamily="34" charset="0"/>
                <a:ea typeface="Times New Roman" panose="02020603050405020304" pitchFamily="18" charset="0"/>
                <a:cs typeface="Aptos" panose="020B0004020202020204" pitchFamily="34" charset="0"/>
              </a:rPr>
              <a:t>Si le pays dispose d'une étude qui estime la TME chez les femmes participant au programme, examinez les composantes de la barre empilée que l'étude capture. En général, les études ne mesurent que la TME chez les femmes qui sont restées dans le programme.</a:t>
            </a:r>
            <a:endParaRPr lang="en-CH" sz="1100">
              <a:effectLst/>
              <a:latin typeface="Aptos" panose="020B0004020202020204" pitchFamily="34" charset="0"/>
              <a:ea typeface="Aptos" panose="020B0004020202020204" pitchFamily="34" charset="0"/>
              <a:cs typeface="Aptos" panose="020B0004020202020204" pitchFamily="34" charset="0"/>
            </a:endParaRPr>
          </a:p>
        </p:txBody>
      </p:sp>
      <p:sp>
        <p:nvSpPr>
          <p:cNvPr id="4" name="Slide Number Placeholder 3"/>
          <p:cNvSpPr>
            <a:spLocks noGrp="1"/>
          </p:cNvSpPr>
          <p:nvPr>
            <p:ph type="sldNum" sz="quarter" idx="5"/>
          </p:nvPr>
        </p:nvSpPr>
        <p:spPr/>
        <p:txBody>
          <a:bodyPr/>
          <a:lstStyle/>
          <a:p>
            <a:fld id="{B73660D5-ED4C-41CA-8F92-89CB6C57A10E}" type="slidenum">
              <a:rPr lang="en-US" smtClean="0"/>
              <a:t>21</a:t>
            </a:fld>
            <a:endParaRPr lang="en-US"/>
          </a:p>
        </p:txBody>
      </p:sp>
    </p:spTree>
    <p:extLst>
      <p:ext uri="{BB962C8B-B14F-4D97-AF65-F5344CB8AC3E}">
        <p14:creationId xmlns:p14="http://schemas.microsoft.com/office/powerpoint/2010/main" val="39909067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B3FC4483-7CF5-4CF7-BC54-0B04140F1C27}" type="slidenum">
              <a:rPr lang="en-US" smtClean="0"/>
              <a:t>6</a:t>
            </a:fld>
            <a:endParaRPr lang="en-US"/>
          </a:p>
        </p:txBody>
      </p:sp>
    </p:spTree>
    <p:extLst>
      <p:ext uri="{BB962C8B-B14F-4D97-AF65-F5344CB8AC3E}">
        <p14:creationId xmlns:p14="http://schemas.microsoft.com/office/powerpoint/2010/main" val="2603335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995AAC0-1CC1-EB49-834D-EE4504773D37}" type="slidenum">
              <a:rPr lang="en-US" smtClean="0"/>
              <a:t>8</a:t>
            </a:fld>
            <a:endParaRPr lang="en-US"/>
          </a:p>
        </p:txBody>
      </p:sp>
    </p:spTree>
    <p:extLst>
      <p:ext uri="{BB962C8B-B14F-4D97-AF65-F5344CB8AC3E}">
        <p14:creationId xmlns:p14="http://schemas.microsoft.com/office/powerpoint/2010/main" val="18360275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55C1E-874C-C960-8ADD-977F3DE1BC7E}"/>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A7FE9562-F8B4-90AB-F922-88E38385E3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CB3F2F4-06B7-7E6C-8165-63C85868C75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Note : En raison de ces problèmes, les tests de routine des soins prénatals n'ont PAS été intégrés dans EPP au niveau du recensement ; néanmoins, les données ANC_RT au niveau du site ont fortement tiré vers le bas la prévalence et l'incidence au cours des dernières années, plus que dans tout autre pays/estimation, y compris les pays disposant de bonnes données sur les soins prénatals et de programmes ART plus solides, ce qui explique que la tendance de l'incidence en Somalie n'ait pas été publiée par l'ONUSIDA dans le cycle de 2024.</a:t>
            </a:r>
          </a:p>
        </p:txBody>
      </p:sp>
      <p:sp>
        <p:nvSpPr>
          <p:cNvPr id="30724" name="Slide Number Placeholder 3">
            <a:extLst>
              <a:ext uri="{FF2B5EF4-FFF2-40B4-BE49-F238E27FC236}">
                <a16:creationId xmlns:a16="http://schemas.microsoft.com/office/drawing/2014/main" id="{DC89713B-ECF1-0150-6DC4-6BBAC54C04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t>12</a:t>
            </a:fld>
            <a:endParaRPr lang="en-US" altLang="en-US"/>
          </a:p>
        </p:txBody>
      </p:sp>
    </p:spTree>
    <p:extLst>
      <p:ext uri="{BB962C8B-B14F-4D97-AF65-F5344CB8AC3E}">
        <p14:creationId xmlns:p14="http://schemas.microsoft.com/office/powerpoint/2010/main" val="13962647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a:t>De nombreux facteurs peuvent influencer les tendances de la prévalence produites par les données sur les tests de routine des CPN, notamment les changements dans la prestation des services au fil du temps, l'extension de la couverture des tests de routine et la portée croissante des systèmes de notification électronique à mesure qu'ils s'étendent à de plus en plus d'endroits. Tous ces éléments peuvent avoir une incidence sur l'actualité et l'exhaustivité de vos données. Ils peuvent également influencer les tendances épidémiologiques, par exemple, lorsque les systèmes se développent, ils se déplacent normalement des zones à forte prévalence vers les zones à faible prévalence, ce qui entraîne une baisse artificielle de la prévalence du VIH. Une façon de traiter ce problème pourrait être de ne pas utiliser les données de tendance des tests de routine jusqu'à ce que la couverture du système se soit stabilisée. </a:t>
            </a:r>
          </a:p>
          <a:p>
            <a:pPr marL="0" indent="0">
              <a:buNone/>
            </a:pPr>
            <a:endParaRPr lang="en-US"/>
          </a:p>
          <a:p>
            <a:pPr marL="0" indent="0">
              <a:buNone/>
            </a:pPr>
            <a:r>
              <a:rPr lang="en-US"/>
              <a:t>Par conséquent, nous vous recommandons, avant d'utiliser vos données sur les CPN-TDR, d'examiner certaines des questions présentées ici : comment votre système de dépistage systématique et sa couverture géographique et démographique ont-ils évolué au fil du temps ? Les femmes dont la séropositivité est connue ont-elles été incluses dans les rapports ou non ? Seul le premier test effectué lors d'une visite de CPN a-t-il été pris en compte ? Les premiers tests effectués lors du </a:t>
            </a:r>
            <a:r>
              <a:rPr lang="en-US" err="1"/>
              <a:t>travail </a:t>
            </a:r>
            <a:r>
              <a:rPr lang="en-US"/>
              <a:t>et de l'accouchement sont-ils inclus ? Avez-vous pris en compte les changements intervenus dans les tests au fil du temps, y compris les kits utilisés et les taux de faux positifs dans les environnements à faible prévalence, les algorithmes utilisés, les taux de refus et l'influence des ruptures de stock sur l'exhaustivité des tests ? Avez-vous lu les rapports d'assurance qualité disponibles et comparé les données de prévalence avec d'autres sources telles que les enquêtes auprès des ménages ?</a:t>
            </a:r>
          </a:p>
          <a:p>
            <a:pPr marL="0" indent="0">
              <a:buNone/>
            </a:pPr>
            <a:endParaRPr lang="en-US"/>
          </a:p>
          <a:p>
            <a:pPr marL="0" indent="0">
              <a:buNone/>
            </a:pPr>
            <a:r>
              <a:rPr lang="en-US"/>
              <a:t>Étant donné l'importance des tendances produites par EPP pour déterminer les tendances de votre estimation nationale, il vaut la peine de consacrer un peu de temps à l'examen de ces facteurs et de consulter des experts si nécessaire pour mieux comprendre comment ils influencent vos données et quelles sont les données à utiliser ou à exclure.</a:t>
            </a:r>
          </a:p>
        </p:txBody>
      </p:sp>
      <p:sp>
        <p:nvSpPr>
          <p:cNvPr id="4" name="Slide Number Placeholder 3"/>
          <p:cNvSpPr>
            <a:spLocks noGrp="1"/>
          </p:cNvSpPr>
          <p:nvPr>
            <p:ph type="sldNum" sz="quarter" idx="5"/>
          </p:nvPr>
        </p:nvSpPr>
        <p:spPr/>
        <p:txBody>
          <a:bodyPr/>
          <a:lstStyle/>
          <a:p>
            <a:fld id="{B73660D5-ED4C-41CA-8F92-89CB6C57A10E}" type="slidenum">
              <a:rPr lang="en-US" smtClean="0"/>
              <a:t>15</a:t>
            </a:fld>
            <a:endParaRPr lang="en-US"/>
          </a:p>
        </p:txBody>
      </p:sp>
    </p:spTree>
    <p:extLst>
      <p:ext uri="{BB962C8B-B14F-4D97-AF65-F5344CB8AC3E}">
        <p14:creationId xmlns:p14="http://schemas.microsoft.com/office/powerpoint/2010/main" val="22768274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a:p>
        </p:txBody>
      </p:sp>
      <p:sp>
        <p:nvSpPr>
          <p:cNvPr id="4" name="Slide Number Placeholder 3"/>
          <p:cNvSpPr>
            <a:spLocks noGrp="1"/>
          </p:cNvSpPr>
          <p:nvPr>
            <p:ph type="sldNum" sz="quarter" idx="5"/>
          </p:nvPr>
        </p:nvSpPr>
        <p:spPr/>
        <p:txBody>
          <a:bodyPr/>
          <a:lstStyle/>
          <a:p>
            <a:fld id="{B73660D5-ED4C-41CA-8F92-89CB6C57A10E}" type="slidenum">
              <a:rPr lang="en-US" smtClean="0"/>
              <a:t>17</a:t>
            </a:fld>
            <a:endParaRPr lang="en-US"/>
          </a:p>
        </p:txBody>
      </p:sp>
    </p:spTree>
    <p:extLst>
      <p:ext uri="{BB962C8B-B14F-4D97-AF65-F5344CB8AC3E}">
        <p14:creationId xmlns:p14="http://schemas.microsoft.com/office/powerpoint/2010/main" val="3036112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A50314-3280-06CC-5801-395DD3DE53C5}"/>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6031F75F-B4E3-E531-F430-D15DF0CEC51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F0619602-F01D-DB9F-86D6-9FC977DD875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L'ajustement de l'EPP aux données de CPN de routine, s'il manque des positifs connus ou si les tests négatifs répétés sont comptés deux fois dans le dénominateur de la prévalence saisie, ou si les tests de CPN sont limités aux sites à forte prévalence, peut biaiser à la baisse l'estimation de la prévalence de Spectrum. </a:t>
            </a:r>
          </a:p>
          <a:p>
            <a:endParaRPr lang="en-US" altLang="en-US"/>
          </a:p>
          <a:p>
            <a:r>
              <a:rPr lang="en-US" altLang="en-US"/>
              <a:t>A titre d'exemple : </a:t>
            </a:r>
          </a:p>
          <a:p>
            <a:r>
              <a:rPr lang="en-US" altLang="en-US"/>
              <a:t>À gauche, pour la province de Gaza au Mozambique, la baisse de la prévalence dans les données nationales sur les soins prénatals de routine - les losanges violets - est exceptionnellement forte. Cela s'explique probablement par une couverture incomplète des tests de routine de la CPN au cours des premières années de déploiement de ces tests, limités aux sites urbains à forte prévalence. </a:t>
            </a:r>
          </a:p>
          <a:p>
            <a:endParaRPr lang="en-US" altLang="en-US"/>
          </a:p>
          <a:p>
            <a:r>
              <a:rPr lang="en-US" altLang="en-US"/>
              <a:t>À droite, pour le Somaliland, les tests de routine des CPN au niveau national ne sont pas activés pour l'ajustement (pas de diamants violets), mais la tendance des données de routine des CPN au niveau du site - triangles violets - tire déjà vers le bas l'ajustement de la prévalence récente. Par conséquent, EPP ajuste un niveau de prévalence anormalement bas et une baisse anormalement forte de la prévalence après 2015. Cependant, il est également possible que les rares données de surveillance sentinelle des CPN (symboles verts) des années précédentes aient suréchantillonné les sites à forte prévalence, et que le pic réel de prévalence ait été plus bas que ce qui ressort de ces données.</a:t>
            </a:r>
          </a:p>
        </p:txBody>
      </p:sp>
      <p:sp>
        <p:nvSpPr>
          <p:cNvPr id="30724" name="Slide Number Placeholder 3">
            <a:extLst>
              <a:ext uri="{FF2B5EF4-FFF2-40B4-BE49-F238E27FC236}">
                <a16:creationId xmlns:a16="http://schemas.microsoft.com/office/drawing/2014/main" id="{57EBB7DF-4275-61DA-1EDD-B324EC5AB2E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t>18</a:t>
            </a:fld>
            <a:endParaRPr lang="en-US" altLang="en-US"/>
          </a:p>
        </p:txBody>
      </p:sp>
    </p:spTree>
    <p:extLst>
      <p:ext uri="{BB962C8B-B14F-4D97-AF65-F5344CB8AC3E}">
        <p14:creationId xmlns:p14="http://schemas.microsoft.com/office/powerpoint/2010/main" val="11731875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124E3C-0788-814F-5E3D-42E6FFF34F0C}"/>
            </a:ext>
          </a:extLst>
        </p:cNvPr>
        <p:cNvGrpSpPr/>
        <p:nvPr/>
      </p:nvGrpSpPr>
      <p:grpSpPr>
        <a:xfrm>
          <a:off x="0" y="0"/>
          <a:ext cx="0" cy="0"/>
          <a:chOff x="0" y="0"/>
          <a:chExt cx="0" cy="0"/>
        </a:xfrm>
      </p:grpSpPr>
      <p:sp>
        <p:nvSpPr>
          <p:cNvPr id="30722" name="Slide Image Placeholder 1">
            <a:extLst>
              <a:ext uri="{FF2B5EF4-FFF2-40B4-BE49-F238E27FC236}">
                <a16:creationId xmlns:a16="http://schemas.microsoft.com/office/drawing/2014/main" id="{59F018FD-55E6-2C95-309B-E459308A17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a:extLst>
              <a:ext uri="{FF2B5EF4-FFF2-40B4-BE49-F238E27FC236}">
                <a16:creationId xmlns:a16="http://schemas.microsoft.com/office/drawing/2014/main" id="{7B8EFDF2-9A58-247F-D5CC-D8934B23D81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Comme nous l'avons mentionné, la qualité des données est essentielle pour obtenir de bonnes estimations. Pour faciliter l'examen de la qualité des données, nous vous recommandons de rassembler et d'examiner d'abord les données d'entrée dans un fichier Excel, et de vous assurer qu'elles sont de bonne qualité et cohérentes entre les indicateurs connexes (par exemple, en cascade).</a:t>
            </a:r>
          </a:p>
          <a:p>
            <a:endParaRPr lang="en-US" altLang="en-US"/>
          </a:p>
          <a:p>
            <a:pPr marL="172839" indent="-172839">
              <a:buFontTx/>
              <a:buChar char="•"/>
            </a:pPr>
            <a:r>
              <a:rPr lang="en-US" altLang="en-US"/>
              <a:t>Tout d'abord, veuillez mettre à jour le fichier XLS, vérifier et assurer la qualité et la cohérence des données. </a:t>
            </a:r>
          </a:p>
          <a:p>
            <a:pPr marL="172839" indent="-172839">
              <a:buFontTx/>
              <a:buChar char="•"/>
            </a:pPr>
            <a:r>
              <a:rPr lang="en-US" altLang="en-US"/>
              <a:t>Ensuite, copiez dans le fichier Spectrum et mettez à jour l'estimation.</a:t>
            </a:r>
          </a:p>
        </p:txBody>
      </p:sp>
      <p:sp>
        <p:nvSpPr>
          <p:cNvPr id="30724" name="Slide Number Placeholder 3">
            <a:extLst>
              <a:ext uri="{FF2B5EF4-FFF2-40B4-BE49-F238E27FC236}">
                <a16:creationId xmlns:a16="http://schemas.microsoft.com/office/drawing/2014/main" id="{AF388ECD-04AA-15DC-3903-71579DE029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p>
            <a:pPr defTabSz="358480"/>
            <a:fld id="{49916E62-25B1-4E32-937E-3951AE3EFD89}" type="slidenum">
              <a:rPr lang="en-US" altLang="en-US" smtClean="0"/>
              <a:t>19</a:t>
            </a:fld>
            <a:endParaRPr lang="en-US" altLang="en-US"/>
          </a:p>
        </p:txBody>
      </p:sp>
    </p:spTree>
    <p:extLst>
      <p:ext uri="{BB962C8B-B14F-4D97-AF65-F5344CB8AC3E}">
        <p14:creationId xmlns:p14="http://schemas.microsoft.com/office/powerpoint/2010/main" val="56598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À l'inverse, une couverture pédiatrique ART très faible peut indiquer que le suivi des enfants de plus de 5 ans n'est pas complet - ces enfants n'ont plus accès régulièrement aux services du PEV et aux services destinés aux jeunes enfants.</a:t>
            </a:r>
            <a:endParaRPr lang="en-CH"/>
          </a:p>
        </p:txBody>
      </p:sp>
      <p:sp>
        <p:nvSpPr>
          <p:cNvPr id="4" name="Slide Number Placeholder 3"/>
          <p:cNvSpPr>
            <a:spLocks noGrp="1"/>
          </p:cNvSpPr>
          <p:nvPr>
            <p:ph type="sldNum" sz="quarter" idx="5"/>
          </p:nvPr>
        </p:nvSpPr>
        <p:spPr/>
        <p:txBody>
          <a:bodyPr/>
          <a:lstStyle/>
          <a:p>
            <a:fld id="{B73660D5-ED4C-41CA-8F92-89CB6C57A10E}" type="slidenum">
              <a:rPr lang="en-US" smtClean="0"/>
              <a:t>20</a:t>
            </a:fld>
            <a:endParaRPr lang="en-US"/>
          </a:p>
        </p:txBody>
      </p:sp>
    </p:spTree>
    <p:extLst>
      <p:ext uri="{BB962C8B-B14F-4D97-AF65-F5344CB8AC3E}">
        <p14:creationId xmlns:p14="http://schemas.microsoft.com/office/powerpoint/2010/main" val="24330147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pic>
        <p:nvPicPr>
          <p:cNvPr id="11" name="Picture 10" descr="A drawing of a person&#10;&#10;Description automatically generated">
            <a:extLst>
              <a:ext uri="{FF2B5EF4-FFF2-40B4-BE49-F238E27FC236}">
                <a16:creationId xmlns:a16="http://schemas.microsoft.com/office/drawing/2014/main" id="{C33AFF44-8A1B-40A7-B156-D0461AEBFF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Footer Placeholder 10"/>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Footer Placeholder 6"/>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a:xfrm>
            <a:off x="262465" y="6356350"/>
            <a:ext cx="2743200" cy="365125"/>
          </a:xfrm>
          <a:prstGeom prst="rect">
            <a:avLst/>
          </a:prstGeom>
        </p:spPr>
        <p:txBody>
          <a:bodyPr/>
          <a:lstStyle/>
          <a:p>
            <a:fld id="{5586B75A-687E-405C-8A0B-8D00578BA2C3}" type="datetimeFigureOut">
              <a:rPr lang="en-US" dirty="0"/>
              <a:pPr/>
              <a:t>2/13/2025</a:t>
            </a:fld>
            <a:endParaRPr lang="en-US"/>
          </a:p>
        </p:txBody>
      </p:sp>
      <p:sp>
        <p:nvSpPr>
          <p:cNvPr id="6" name="Footer Placeholder 5"/>
          <p:cNvSpPr>
            <a:spLocks noGrp="1"/>
          </p:cNvSpPr>
          <p:nvPr>
            <p:ph type="ftr" sz="quarter" idx="11"/>
          </p:nvPr>
        </p:nvSpPr>
        <p:spPr>
          <a:xfrm>
            <a:off x="3869268" y="6356350"/>
            <a:ext cx="5911517"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0634135" y="6356350"/>
            <a:ext cx="1530927" cy="365125"/>
          </a:xfrm>
          <a:prstGeom prst="rect">
            <a:avLst/>
          </a:prstGeom>
        </p:spPr>
        <p:txBody>
          <a:bodyPr/>
          <a:lstStyle/>
          <a:p>
            <a:fld id="{4FAB73BC-B049-4115-A692-8D63A059BFB8}" type="slidenum">
              <a:rPr lang="en-US" dirty="0"/>
              <a:pPr/>
              <a:t>‹#›</a:t>
            </a:fld>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869268"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Footer Placeholder 8"/>
          <p:cNvSpPr>
            <a:spLocks noGrp="1"/>
          </p:cNvSpPr>
          <p:nvPr>
            <p:ph type="ftr" sz="quarter" idx="11"/>
          </p:nvPr>
        </p:nvSpPr>
        <p:spPr>
          <a:xfrm>
            <a:off x="3499101" y="6356350"/>
            <a:ext cx="5911517" cy="365125"/>
          </a:xfrm>
          <a:prstGeom prst="rect">
            <a:avLst/>
          </a:prstGeom>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p14:dur="0" advTm="8255000"/>
    </mc:Choice>
    <mc:Fallback xmlns="">
      <p:transition advTm="825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pic>
        <p:nvPicPr>
          <p:cNvPr id="11" name="Picture 10" descr="A drawing of a person&#10;&#10;Description automatically generated">
            <a:extLst>
              <a:ext uri="{FF2B5EF4-FFF2-40B4-BE49-F238E27FC236}">
                <a16:creationId xmlns:a16="http://schemas.microsoft.com/office/drawing/2014/main" id="{D37B84D6-A711-41A6-9E1D-AD02AEA9452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9983244" y="6396812"/>
            <a:ext cx="1979773" cy="293735"/>
          </a:xfrm>
          <a:prstGeom prst="rect">
            <a:avLst/>
          </a:prstGeom>
        </p:spPr>
      </p:pic>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mc:AlternateContent xmlns:mc="http://schemas.openxmlformats.org/markup-compatibility/2006" xmlns:p14="http://schemas.microsoft.com/office/powerpoint/2010/main">
    <mc:Choice Requires="p14">
      <p:transition p14:dur="0" advTm="8255000"/>
    </mc:Choice>
    <mc:Fallback xmlns:a14="http://schemas.microsoft.com/office/drawing/2010/main" xmlns:a16="http://schemas.microsoft.com/office/drawing/2014/main" xmlns="">
      <p:transition advTm="8255000"/>
    </mc:Fallback>
  </mc:AlternateConten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8752D-0820-4F35-9D5D-B9D345CC6D3E}"/>
              </a:ext>
            </a:extLst>
          </p:cNvPr>
          <p:cNvSpPr>
            <a:spLocks noGrp="1"/>
          </p:cNvSpPr>
          <p:nvPr>
            <p:ph type="ctrTitle"/>
          </p:nvPr>
        </p:nvSpPr>
        <p:spPr>
          <a:xfrm>
            <a:off x="371959" y="1298448"/>
            <a:ext cx="8555065" cy="2544503"/>
          </a:xfrm>
        </p:spPr>
        <p:txBody>
          <a:bodyPr>
            <a:noAutofit/>
          </a:bodyPr>
          <a:lstStyle/>
          <a:p>
            <a:pPr algn="ctr"/>
            <a:r>
              <a:rPr lang="en-US" sz="3600" b="1" dirty="0"/>
              <a:t>Données de </a:t>
            </a:r>
            <a:r>
              <a:rPr lang="en-US" sz="3600" b="1" dirty="0" err="1"/>
              <a:t>dépistage</a:t>
            </a:r>
            <a:r>
              <a:rPr lang="en-US" sz="3600" b="1" dirty="0"/>
              <a:t> dans la routine de CPN pour </a:t>
            </a:r>
            <a:r>
              <a:rPr lang="en-US" sz="3600" b="1" dirty="0" err="1"/>
              <a:t>ajuster</a:t>
            </a:r>
            <a:r>
              <a:rPr lang="en-US" sz="3600" b="1" dirty="0"/>
              <a:t> la </a:t>
            </a:r>
            <a:r>
              <a:rPr lang="en-US" sz="3600" b="1" dirty="0" err="1"/>
              <a:t>fertilité</a:t>
            </a:r>
            <a:r>
              <a:rPr lang="en-US" sz="3600" b="1" dirty="0"/>
              <a:t> et la prevalence de femmes enceintes, (P)TMI, enfants vivant avec le VIH et la couverture du TAR </a:t>
            </a:r>
            <a:r>
              <a:rPr lang="en-US" sz="3600" b="1" dirty="0" err="1"/>
              <a:t>pédiatrique</a:t>
            </a:r>
            <a:endParaRPr lang="en-CH" sz="3600" b="1" dirty="0"/>
          </a:p>
        </p:txBody>
      </p:sp>
      <p:sp>
        <p:nvSpPr>
          <p:cNvPr id="3" name="Subtitle 2">
            <a:extLst>
              <a:ext uri="{FF2B5EF4-FFF2-40B4-BE49-F238E27FC236}">
                <a16:creationId xmlns:a16="http://schemas.microsoft.com/office/drawing/2014/main" id="{39C97AB2-D1E8-48E1-B9C2-6E6C1698B16B}"/>
              </a:ext>
            </a:extLst>
          </p:cNvPr>
          <p:cNvSpPr>
            <a:spLocks noGrp="1"/>
          </p:cNvSpPr>
          <p:nvPr>
            <p:ph type="subTitle" idx="1"/>
          </p:nvPr>
        </p:nvSpPr>
        <p:spPr>
          <a:xfrm>
            <a:off x="371959" y="4293031"/>
            <a:ext cx="8633817" cy="1671247"/>
          </a:xfrm>
        </p:spPr>
        <p:txBody>
          <a:bodyPr>
            <a:normAutofit/>
          </a:bodyPr>
          <a:lstStyle/>
          <a:p>
            <a:pPr algn="ctr"/>
            <a:r>
              <a:rPr lang="en-US" sz="2000" dirty="0"/>
              <a:t>Keith Sabin, UNAIDS Geneva</a:t>
            </a:r>
          </a:p>
          <a:p>
            <a:pPr algn="ctr"/>
            <a:r>
              <a:rPr lang="en-US" sz="2000" b="1" dirty="0"/>
              <a:t>Training on HIV estimates and Data use, </a:t>
            </a:r>
          </a:p>
          <a:p>
            <a:pPr algn="ctr"/>
            <a:r>
              <a:rPr lang="en-US" sz="2000" b="1" dirty="0"/>
              <a:t>MENA &amp; WCA regions, 11-14 February 2025</a:t>
            </a:r>
            <a:endParaRPr lang="en-CH" sz="2000" b="1" dirty="0"/>
          </a:p>
        </p:txBody>
      </p:sp>
    </p:spTree>
    <p:extLst>
      <p:ext uri="{BB962C8B-B14F-4D97-AF65-F5344CB8AC3E}">
        <p14:creationId xmlns:p14="http://schemas.microsoft.com/office/powerpoint/2010/main" val="1001370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C1B42FB-C52C-D0C9-1A6D-D60119C5E36D}"/>
              </a:ext>
            </a:extLst>
          </p:cNvPr>
          <p:cNvPicPr>
            <a:picLocks noChangeAspect="1"/>
          </p:cNvPicPr>
          <p:nvPr/>
        </p:nvPicPr>
        <p:blipFill>
          <a:blip r:embed="rId2"/>
          <a:stretch>
            <a:fillRect/>
          </a:stretch>
        </p:blipFill>
        <p:spPr>
          <a:xfrm>
            <a:off x="0" y="2493452"/>
            <a:ext cx="4024937" cy="4364548"/>
          </a:xfrm>
          <a:prstGeom prst="rect">
            <a:avLst/>
          </a:prstGeom>
        </p:spPr>
      </p:pic>
      <p:sp>
        <p:nvSpPr>
          <p:cNvPr id="10" name="Title 1">
            <a:extLst>
              <a:ext uri="{FF2B5EF4-FFF2-40B4-BE49-F238E27FC236}">
                <a16:creationId xmlns:a16="http://schemas.microsoft.com/office/drawing/2014/main" id="{936D790A-CBCC-7204-30F5-BE0250948908}"/>
              </a:ext>
            </a:extLst>
          </p:cNvPr>
          <p:cNvSpPr txBox="1">
            <a:spLocks/>
          </p:cNvSpPr>
          <p:nvPr/>
        </p:nvSpPr>
        <p:spPr>
          <a:xfrm>
            <a:off x="252919" y="807182"/>
            <a:ext cx="2947482" cy="168627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a:t>Fertilité chez les femmes vivant avec le VIH</a:t>
            </a:r>
          </a:p>
        </p:txBody>
      </p:sp>
      <p:sp>
        <p:nvSpPr>
          <p:cNvPr id="2" name="TextBox 1">
            <a:extLst>
              <a:ext uri="{FF2B5EF4-FFF2-40B4-BE49-F238E27FC236}">
                <a16:creationId xmlns:a16="http://schemas.microsoft.com/office/drawing/2014/main" id="{DE98A244-4E7B-39EF-E885-F6C488079C82}"/>
              </a:ext>
            </a:extLst>
          </p:cNvPr>
          <p:cNvSpPr txBox="1"/>
          <p:nvPr/>
        </p:nvSpPr>
        <p:spPr>
          <a:xfrm>
            <a:off x="3723861" y="755374"/>
            <a:ext cx="8215220" cy="440120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000" dirty="0"/>
              <a:t>Nous </a:t>
            </a:r>
            <a:r>
              <a:rPr lang="en-US" sz="2000" dirty="0" err="1"/>
              <a:t>connaissons</a:t>
            </a:r>
            <a:r>
              <a:rPr lang="en-US" sz="2000" dirty="0"/>
              <a:t> la </a:t>
            </a:r>
            <a:r>
              <a:rPr lang="en-US" sz="2000" dirty="0" err="1"/>
              <a:t>fécondité</a:t>
            </a:r>
            <a:r>
              <a:rPr lang="en-US" sz="2000" dirty="0"/>
              <a:t> </a:t>
            </a:r>
            <a:r>
              <a:rPr lang="en-US" sz="2000" i="1" dirty="0"/>
              <a:t>de </a:t>
            </a:r>
            <a:r>
              <a:rPr lang="en-US" sz="2000" i="1" dirty="0" err="1"/>
              <a:t>toutes</a:t>
            </a:r>
            <a:r>
              <a:rPr lang="en-US" sz="2000" i="1" dirty="0"/>
              <a:t> les </a:t>
            </a:r>
            <a:r>
              <a:rPr lang="en-US" sz="2000" dirty="0"/>
              <a:t>femmes </a:t>
            </a:r>
            <a:r>
              <a:rPr lang="en-US" sz="2000" dirty="0" err="1"/>
              <a:t>en</a:t>
            </a:r>
            <a:r>
              <a:rPr lang="en-US" sz="2000" dirty="0"/>
              <a:t> </a:t>
            </a:r>
            <a:r>
              <a:rPr lang="en-US" sz="2000" dirty="0" err="1"/>
              <a:t>âge</a:t>
            </a:r>
            <a:r>
              <a:rPr lang="en-US" sz="2000" dirty="0"/>
              <a:t> de </a:t>
            </a:r>
            <a:r>
              <a:rPr lang="en-US" sz="2000" dirty="0" err="1"/>
              <a:t>procréer</a:t>
            </a:r>
            <a:r>
              <a:rPr lang="en-US" sz="2000" dirty="0"/>
              <a:t>, </a:t>
            </a:r>
            <a:br>
              <a:rPr lang="en-US" sz="2000" dirty="0"/>
            </a:br>
            <a:r>
              <a:rPr lang="en-US" sz="2000" dirty="0" err="1"/>
              <a:t>mais</a:t>
            </a:r>
            <a:r>
              <a:rPr lang="en-US" sz="2000" dirty="0"/>
              <a:t> nous devons </a:t>
            </a:r>
            <a:r>
              <a:rPr lang="en-US" sz="2000" dirty="0" err="1"/>
              <a:t>estimer</a:t>
            </a:r>
            <a:r>
              <a:rPr lang="en-US" sz="2000" dirty="0"/>
              <a:t> la </a:t>
            </a:r>
            <a:r>
              <a:rPr lang="en-US" sz="2000" dirty="0" err="1"/>
              <a:t>fécondité</a:t>
            </a:r>
            <a:r>
              <a:rPr lang="en-US" sz="2000" dirty="0"/>
              <a:t> des femmes </a:t>
            </a:r>
            <a:r>
              <a:rPr lang="en-US" sz="2000" i="1" dirty="0"/>
              <a:t>vivant avec le VIH</a:t>
            </a:r>
            <a:r>
              <a:rPr lang="en-US" sz="2000" dirty="0"/>
              <a:t>.</a:t>
            </a:r>
            <a:br>
              <a:rPr lang="en-US" sz="2000" dirty="0"/>
            </a:br>
            <a:endParaRPr lang="en-US" sz="2000" dirty="0"/>
          </a:p>
          <a:p>
            <a:pPr marL="285750" indent="-285750">
              <a:buFont typeface="Arial" panose="020B0604020202020204" pitchFamily="34" charset="0"/>
              <a:buChar char="•"/>
            </a:pPr>
            <a:r>
              <a:rPr lang="en-US" sz="2000" dirty="0"/>
              <a:t>La </a:t>
            </a:r>
            <a:r>
              <a:rPr lang="en-US" sz="2000" dirty="0" err="1"/>
              <a:t>fertilité</a:t>
            </a:r>
            <a:r>
              <a:rPr lang="en-US" sz="2000" dirty="0"/>
              <a:t> des femmes </a:t>
            </a:r>
            <a:r>
              <a:rPr lang="en-US" sz="2000" dirty="0" err="1"/>
              <a:t>séropositives</a:t>
            </a:r>
            <a:r>
              <a:rPr lang="en-US" sz="2000" dirty="0"/>
              <a:t> </a:t>
            </a:r>
            <a:r>
              <a:rPr lang="en-US" sz="2000" dirty="0" err="1"/>
              <a:t>est</a:t>
            </a:r>
            <a:r>
              <a:rPr lang="en-US" sz="2000" dirty="0"/>
              <a:t> </a:t>
            </a:r>
            <a:r>
              <a:rPr lang="en-US" sz="2000" dirty="0" err="1"/>
              <a:t>inférieure</a:t>
            </a:r>
            <a:r>
              <a:rPr lang="en-US" sz="2000" dirty="0"/>
              <a:t> à </a:t>
            </a:r>
            <a:r>
              <a:rPr lang="en-US" sz="2000" dirty="0" err="1"/>
              <a:t>celle</a:t>
            </a:r>
            <a:r>
              <a:rPr lang="en-US" sz="2000" dirty="0"/>
              <a:t> des femmes </a:t>
            </a:r>
            <a:r>
              <a:rPr lang="en-US" sz="2000" dirty="0" err="1"/>
              <a:t>séronégatives</a:t>
            </a:r>
            <a:r>
              <a:rPr lang="en-US" sz="2000" dirty="0"/>
              <a:t>. </a:t>
            </a:r>
            <a:br>
              <a:rPr lang="en-US" sz="2000" dirty="0"/>
            </a:br>
            <a:r>
              <a:rPr lang="en-US" sz="2000" dirty="0"/>
              <a:t>La </a:t>
            </a:r>
            <a:r>
              <a:rPr lang="en-US" sz="2000" dirty="0" err="1"/>
              <a:t>différence</a:t>
            </a:r>
            <a:r>
              <a:rPr lang="en-US" sz="2000" dirty="0"/>
              <a:t> </a:t>
            </a:r>
            <a:r>
              <a:rPr lang="en-US" sz="2000" dirty="0" err="1"/>
              <a:t>augmente</a:t>
            </a:r>
            <a:r>
              <a:rPr lang="en-US" sz="2000" dirty="0"/>
              <a:t> avec </a:t>
            </a:r>
            <a:r>
              <a:rPr lang="en-US" sz="2000" dirty="0" err="1"/>
              <a:t>l'âge</a:t>
            </a:r>
            <a:r>
              <a:rPr lang="en-US" sz="2000" dirty="0"/>
              <a:t> et la diminution du </a:t>
            </a:r>
            <a:r>
              <a:rPr lang="en-US" sz="2000" dirty="0" err="1"/>
              <a:t>nombre</a:t>
            </a:r>
            <a:r>
              <a:rPr lang="en-US" sz="2000" dirty="0"/>
              <a:t> de CD4.</a:t>
            </a:r>
            <a:br>
              <a:rPr lang="en-US" sz="2000" dirty="0"/>
            </a:br>
            <a:endParaRPr lang="en-US" sz="2000" dirty="0"/>
          </a:p>
          <a:p>
            <a:pPr marL="285750" indent="-285750">
              <a:buFont typeface="Arial" panose="020B0604020202020204" pitchFamily="34" charset="0"/>
              <a:buChar char="•"/>
            </a:pPr>
            <a:r>
              <a:rPr lang="en-US" sz="2000" dirty="0"/>
              <a:t>Les </a:t>
            </a:r>
            <a:r>
              <a:rPr lang="en-US" sz="2000" dirty="0" err="1"/>
              <a:t>différences</a:t>
            </a:r>
            <a:r>
              <a:rPr lang="en-US" sz="2000" dirty="0"/>
              <a:t> </a:t>
            </a:r>
            <a:r>
              <a:rPr lang="en-US" sz="2000" dirty="0" err="1"/>
              <a:t>moyennes</a:t>
            </a:r>
            <a:r>
              <a:rPr lang="en-US" sz="2000" dirty="0"/>
              <a:t> </a:t>
            </a:r>
            <a:r>
              <a:rPr lang="en-US" sz="2000" dirty="0" err="1"/>
              <a:t>mondiales</a:t>
            </a:r>
            <a:r>
              <a:rPr lang="en-US" sz="2000" dirty="0"/>
              <a:t> de </a:t>
            </a:r>
            <a:r>
              <a:rPr lang="en-US" sz="2000" dirty="0" err="1"/>
              <a:t>fécondité</a:t>
            </a:r>
            <a:r>
              <a:rPr lang="en-US" sz="2000" dirty="0"/>
              <a:t> (par </a:t>
            </a:r>
            <a:r>
              <a:rPr lang="en-US" sz="2000" dirty="0" err="1"/>
              <a:t>âge</a:t>
            </a:r>
            <a:r>
              <a:rPr lang="en-US" sz="2000" dirty="0"/>
              <a:t> et CD4, pour les femmes sous et hors </a:t>
            </a:r>
            <a:r>
              <a:rPr lang="en-US" sz="2000" dirty="0">
                <a:highlight>
                  <a:srgbClr val="FFFF00"/>
                </a:highlight>
              </a:rPr>
              <a:t>TAR</a:t>
            </a:r>
            <a:r>
              <a:rPr lang="en-US" sz="2000" dirty="0"/>
              <a:t>) </a:t>
            </a:r>
            <a:r>
              <a:rPr lang="en-US" sz="2000" dirty="0" err="1">
                <a:highlight>
                  <a:srgbClr val="FFFF00"/>
                </a:highlight>
              </a:rPr>
              <a:t>ont</a:t>
            </a:r>
            <a:r>
              <a:rPr lang="en-US" sz="2000" dirty="0">
                <a:highlight>
                  <a:srgbClr val="FFFF00"/>
                </a:highlight>
              </a:rPr>
              <a:t> </a:t>
            </a:r>
            <a:r>
              <a:rPr lang="en-US" sz="2000" dirty="0" err="1">
                <a:highlight>
                  <a:srgbClr val="FFFF00"/>
                </a:highlight>
              </a:rPr>
              <a:t>été</a:t>
            </a:r>
            <a:r>
              <a:rPr lang="en-US" sz="2000" dirty="0">
                <a:highlight>
                  <a:srgbClr val="FFFF00"/>
                </a:highlight>
              </a:rPr>
              <a:t> </a:t>
            </a:r>
            <a:r>
              <a:rPr lang="en-US" sz="2000" dirty="0" err="1">
                <a:highlight>
                  <a:srgbClr val="FFFF00"/>
                </a:highlight>
              </a:rPr>
              <a:t>estimées</a:t>
            </a:r>
            <a:r>
              <a:rPr lang="en-US" sz="2000" dirty="0">
                <a:highlight>
                  <a:srgbClr val="FFFF00"/>
                </a:highlight>
              </a:rPr>
              <a:t> à </a:t>
            </a:r>
            <a:r>
              <a:rPr lang="en-US" sz="2000" dirty="0" err="1">
                <a:highlight>
                  <a:srgbClr val="FFFF00"/>
                </a:highlight>
              </a:rPr>
              <a:t>partir</a:t>
            </a:r>
            <a:r>
              <a:rPr lang="en-US" sz="2000" dirty="0">
                <a:highlight>
                  <a:srgbClr val="FFFF00"/>
                </a:highlight>
              </a:rPr>
              <a:t> </a:t>
            </a:r>
            <a:r>
              <a:rPr lang="en-US" sz="2000" dirty="0" err="1">
                <a:highlight>
                  <a:srgbClr val="FFFF00"/>
                </a:highlight>
              </a:rPr>
              <a:t>d'enquêtes</a:t>
            </a:r>
            <a:r>
              <a:rPr lang="en-US" sz="2000" dirty="0">
                <a:highlight>
                  <a:srgbClr val="FFFF00"/>
                </a:highlight>
              </a:rPr>
              <a:t> </a:t>
            </a:r>
            <a:r>
              <a:rPr lang="en-US" sz="2000" dirty="0" err="1">
                <a:highlight>
                  <a:srgbClr val="FFFF00"/>
                </a:highlight>
              </a:rPr>
              <a:t>auprès</a:t>
            </a:r>
            <a:r>
              <a:rPr lang="en-US" sz="2000" dirty="0">
                <a:highlight>
                  <a:srgbClr val="FFFF00"/>
                </a:highlight>
              </a:rPr>
              <a:t> des ménages. </a:t>
            </a:r>
            <a:r>
              <a:rPr lang="en-US" sz="2000" dirty="0" err="1"/>
              <a:t>principalement</a:t>
            </a:r>
            <a:r>
              <a:rPr lang="en-US" sz="2000" dirty="0"/>
              <a:t> </a:t>
            </a:r>
            <a:r>
              <a:rPr lang="en-US" sz="2000" dirty="0" err="1"/>
              <a:t>en</a:t>
            </a:r>
            <a:r>
              <a:rPr lang="en-US" sz="2000" dirty="0"/>
              <a:t> Afrique </a:t>
            </a:r>
            <a:r>
              <a:rPr lang="en-US" sz="2000" dirty="0" err="1"/>
              <a:t>subsaharienne</a:t>
            </a:r>
            <a:r>
              <a:rPr lang="en-US" sz="2000" dirty="0"/>
              <a:t>.</a:t>
            </a:r>
            <a:br>
              <a:rPr lang="en-US" sz="2000" dirty="0"/>
            </a:br>
            <a:endParaRPr lang="en-US" sz="2000" dirty="0"/>
          </a:p>
          <a:p>
            <a:pPr marL="285750" indent="-285750">
              <a:buFont typeface="Arial" panose="020B0604020202020204" pitchFamily="34" charset="0"/>
              <a:buChar char="•"/>
            </a:pPr>
            <a:r>
              <a:rPr lang="en-US" sz="2000" dirty="0"/>
              <a:t>Dans Spectrum, les </a:t>
            </a:r>
            <a:r>
              <a:rPr lang="en-US" sz="2000" dirty="0" err="1"/>
              <a:t>utilisateurs</a:t>
            </a:r>
            <a:r>
              <a:rPr lang="en-US" sz="2000" dirty="0"/>
              <a:t> </a:t>
            </a:r>
            <a:r>
              <a:rPr lang="en-US" sz="2000" dirty="0" err="1"/>
              <a:t>peuvent</a:t>
            </a:r>
            <a:r>
              <a:rPr lang="en-US" sz="2000" dirty="0"/>
              <a:t> </a:t>
            </a:r>
            <a:r>
              <a:rPr lang="en-US" sz="2000" dirty="0" err="1"/>
              <a:t>ajuster</a:t>
            </a:r>
            <a:r>
              <a:rPr lang="en-US" sz="2000" dirty="0"/>
              <a:t> </a:t>
            </a:r>
            <a:r>
              <a:rPr lang="en-US" sz="2000" dirty="0" err="1"/>
              <a:t>ces</a:t>
            </a:r>
            <a:r>
              <a:rPr lang="en-US" sz="2000" dirty="0"/>
              <a:t> </a:t>
            </a:r>
            <a:r>
              <a:rPr lang="en-US" sz="2000" dirty="0" err="1"/>
              <a:t>hypothèses</a:t>
            </a:r>
            <a:r>
              <a:rPr lang="en-US" sz="2000" dirty="0"/>
              <a:t> "</a:t>
            </a:r>
            <a:r>
              <a:rPr lang="en-US" sz="2000" dirty="0" err="1"/>
              <a:t>globales</a:t>
            </a:r>
            <a:r>
              <a:rPr lang="en-US" sz="2000" dirty="0"/>
              <a:t>" </a:t>
            </a:r>
            <a:r>
              <a:rPr lang="en-US" sz="2000" dirty="0" err="1"/>
              <a:t>en</a:t>
            </a:r>
            <a:r>
              <a:rPr lang="en-US" sz="2000" dirty="0"/>
              <a:t> </a:t>
            </a:r>
            <a:r>
              <a:rPr lang="en-US" sz="2000" dirty="0" err="1"/>
              <a:t>ajustant</a:t>
            </a:r>
            <a:r>
              <a:rPr lang="en-US" sz="2000" dirty="0"/>
              <a:t> la </a:t>
            </a:r>
            <a:r>
              <a:rPr lang="en-US" sz="2000" dirty="0" err="1"/>
              <a:t>prévalence</a:t>
            </a:r>
            <a:r>
              <a:rPr lang="en-US" sz="2000" dirty="0"/>
              <a:t> </a:t>
            </a:r>
            <a:r>
              <a:rPr lang="en-US" sz="2000" dirty="0" err="1"/>
              <a:t>nationale</a:t>
            </a:r>
            <a:r>
              <a:rPr lang="en-US" sz="2000" dirty="0"/>
              <a:t> </a:t>
            </a:r>
            <a:r>
              <a:rPr lang="en-US" sz="2000" dirty="0" err="1"/>
              <a:t>parmi</a:t>
            </a:r>
            <a:r>
              <a:rPr lang="en-US" sz="2000" dirty="0"/>
              <a:t> les femmes enceintes </a:t>
            </a:r>
            <a:r>
              <a:rPr lang="en-US" sz="2000" dirty="0" err="1"/>
              <a:t>mesurée</a:t>
            </a:r>
            <a:r>
              <a:rPr lang="en-US" sz="2000" dirty="0"/>
              <a:t> </a:t>
            </a:r>
            <a:r>
              <a:rPr lang="en-US" sz="2000" dirty="0" err="1"/>
              <a:t>lors</a:t>
            </a:r>
            <a:r>
              <a:rPr lang="en-US" sz="2000" dirty="0"/>
              <a:t> des </a:t>
            </a:r>
            <a:r>
              <a:rPr lang="en-US" sz="2000" dirty="0" err="1"/>
              <a:t>visites</a:t>
            </a:r>
            <a:r>
              <a:rPr lang="en-US" sz="2000" dirty="0"/>
              <a:t> de CPN.</a:t>
            </a:r>
          </a:p>
        </p:txBody>
      </p:sp>
    </p:spTree>
    <p:extLst>
      <p:ext uri="{BB962C8B-B14F-4D97-AF65-F5344CB8AC3E}">
        <p14:creationId xmlns:p14="http://schemas.microsoft.com/office/powerpoint/2010/main" val="632394104"/>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CAE4F68-CEDD-4AC4-51EF-DC9DAE9D6B5F}"/>
              </a:ext>
            </a:extLst>
          </p:cNvPr>
          <p:cNvSpPr>
            <a:spLocks noGrp="1"/>
          </p:cNvSpPr>
          <p:nvPr>
            <p:ph type="title"/>
          </p:nvPr>
        </p:nvSpPr>
        <p:spPr>
          <a:xfrm>
            <a:off x="166864" y="1128408"/>
            <a:ext cx="3198822" cy="4601183"/>
          </a:xfrm>
        </p:spPr>
        <p:txBody>
          <a:bodyPr>
            <a:normAutofit/>
          </a:bodyPr>
          <a:lstStyle/>
          <a:p>
            <a:r>
              <a:rPr lang="en-US" sz="3200" err="1">
                <a:solidFill>
                  <a:srgbClr val="FFFF00"/>
                </a:solidFill>
              </a:rPr>
              <a:t>L'ajusteur</a:t>
            </a:r>
            <a:r>
              <a:rPr lang="en-US" sz="3200" dirty="0"/>
              <a:t> de la </a:t>
            </a:r>
            <a:r>
              <a:rPr lang="en-US" sz="3200" err="1"/>
              <a:t>fertilité</a:t>
            </a:r>
            <a:r>
              <a:rPr lang="en-US" sz="3200" dirty="0"/>
              <a:t> </a:t>
            </a:r>
            <a:r>
              <a:rPr lang="en-US" sz="3200" err="1"/>
              <a:t>prend</a:t>
            </a:r>
            <a:r>
              <a:rPr lang="en-US" sz="3200" dirty="0"/>
              <a:t> </a:t>
            </a:r>
            <a:br>
              <a:rPr lang="en-US" sz="3200" dirty="0"/>
            </a:br>
            <a:r>
              <a:rPr lang="en-US" sz="3200" dirty="0"/>
              <a:t>la </a:t>
            </a:r>
            <a:r>
              <a:rPr lang="en-US" sz="3200" err="1"/>
              <a:t>prévalence</a:t>
            </a:r>
            <a:r>
              <a:rPr lang="en-US" sz="3200" dirty="0"/>
              <a:t> des CPN </a:t>
            </a:r>
            <a:r>
              <a:rPr lang="en-US" sz="3200" err="1"/>
              <a:t>rapportée</a:t>
            </a:r>
            <a:r>
              <a:rPr lang="en-US" sz="3200" dirty="0"/>
              <a:t> par le </a:t>
            </a:r>
            <a:r>
              <a:rPr lang="en-US" sz="3200" err="1"/>
              <a:t>programme</a:t>
            </a:r>
            <a:r>
              <a:rPr lang="en-US" sz="3200" dirty="0"/>
              <a:t>, </a:t>
            </a:r>
            <a:r>
              <a:rPr lang="en-US" sz="3200" dirty="0">
                <a:solidFill>
                  <a:srgbClr val="FFFF00"/>
                </a:solidFill>
              </a:rPr>
              <a:t>dans </a:t>
            </a:r>
            <a:r>
              <a:rPr lang="en-US" sz="3200" err="1"/>
              <a:t>l'éditeur</a:t>
            </a:r>
            <a:r>
              <a:rPr lang="en-US" sz="3200" dirty="0"/>
              <a:t> des </a:t>
            </a:r>
            <a:r>
              <a:rPr lang="en-US" sz="3200" i="1" dirty="0"/>
              <a:t>tests de CPN</a:t>
            </a:r>
          </a:p>
        </p:txBody>
      </p:sp>
      <p:sp>
        <p:nvSpPr>
          <p:cNvPr id="5" name="Slide Number Placeholder 4">
            <a:extLst>
              <a:ext uri="{FF2B5EF4-FFF2-40B4-BE49-F238E27FC236}">
                <a16:creationId xmlns:a16="http://schemas.microsoft.com/office/drawing/2014/main" id="{FD73A1A4-D938-87A8-9098-394B31FABCE5}"/>
              </a:ext>
            </a:extLst>
          </p:cNvPr>
          <p:cNvSpPr>
            <a:spLocks noGrp="1"/>
          </p:cNvSpPr>
          <p:nvPr>
            <p:ph type="sldNum" sz="quarter" idx="12"/>
          </p:nvPr>
        </p:nvSpPr>
        <p:spPr>
          <a:xfrm>
            <a:off x="10634135" y="6356350"/>
            <a:ext cx="1530927" cy="365125"/>
          </a:xfrm>
          <a:prstGeom prst="rect">
            <a:avLst/>
          </a:prstGeom>
        </p:spPr>
        <p:txBody>
          <a:bodyPr vert="horz" lIns="91440" tIns="45720" rIns="91440" bIns="45720" rtlCol="0" anchor="ctr"/>
          <a:lstStyle>
            <a:defPPr>
              <a:defRPr lang="en-US"/>
            </a:defPPr>
            <a:lvl1pPr marL="0" algn="r" defTabSz="457200" rtl="0" eaLnBrk="1" latinLnBrk="0" hangingPunct="1">
              <a:defRPr sz="1200" b="1"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4FAB73BC-B049-4115-A692-8D63A059BFB8}" type="slidenum">
              <a:rPr lang="en-US" smtClean="0"/>
              <a:t>11</a:t>
            </a:fld>
            <a:endParaRPr lang="en-US"/>
          </a:p>
        </p:txBody>
      </p:sp>
      <p:pic>
        <p:nvPicPr>
          <p:cNvPr id="3" name="Picture 2">
            <a:extLst>
              <a:ext uri="{FF2B5EF4-FFF2-40B4-BE49-F238E27FC236}">
                <a16:creationId xmlns:a16="http://schemas.microsoft.com/office/drawing/2014/main" id="{B4803031-66D4-738B-FBF7-BAE2B278C69A}"/>
              </a:ext>
            </a:extLst>
          </p:cNvPr>
          <p:cNvPicPr>
            <a:picLocks noChangeAspect="1"/>
          </p:cNvPicPr>
          <p:nvPr/>
        </p:nvPicPr>
        <p:blipFill>
          <a:blip r:embed="rId2"/>
          <a:stretch>
            <a:fillRect/>
          </a:stretch>
        </p:blipFill>
        <p:spPr>
          <a:xfrm>
            <a:off x="3451741" y="777241"/>
            <a:ext cx="8709507" cy="5322476"/>
          </a:xfrm>
          <a:prstGeom prst="rect">
            <a:avLst/>
          </a:prstGeom>
        </p:spPr>
      </p:pic>
      <p:sp>
        <p:nvSpPr>
          <p:cNvPr id="4" name="Rectangle 3">
            <a:extLst>
              <a:ext uri="{FF2B5EF4-FFF2-40B4-BE49-F238E27FC236}">
                <a16:creationId xmlns:a16="http://schemas.microsoft.com/office/drawing/2014/main" id="{91A5DC57-1937-DCFB-52A4-9E18CD5A2639}"/>
              </a:ext>
            </a:extLst>
          </p:cNvPr>
          <p:cNvSpPr/>
          <p:nvPr/>
        </p:nvSpPr>
        <p:spPr>
          <a:xfrm>
            <a:off x="3451741" y="3460781"/>
            <a:ext cx="5424630" cy="286030"/>
          </a:xfrm>
          <a:prstGeom prst="rect">
            <a:avLst/>
          </a:prstGeom>
          <a:noFill/>
          <a:ln w="50800">
            <a:solidFill>
              <a:srgbClr val="F15B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23915761"/>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292235-1003-9D37-6728-379A429FF5C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1132213-BD0C-0A07-8703-36EA0FA08788}"/>
              </a:ext>
            </a:extLst>
          </p:cNvPr>
          <p:cNvSpPr txBox="1"/>
          <p:nvPr/>
        </p:nvSpPr>
        <p:spPr>
          <a:xfrm>
            <a:off x="54398" y="52766"/>
            <a:ext cx="11900789" cy="1384995"/>
          </a:xfrm>
          <a:prstGeom prst="rect">
            <a:avLst/>
          </a:prstGeom>
          <a:noFill/>
        </p:spPr>
        <p:txBody>
          <a:bodyPr wrap="square" lIns="91440" tIns="45720" rIns="91440" bIns="45720" anchor="t">
            <a:spAutoFit/>
          </a:bodyPr>
          <a:lstStyle/>
          <a:p>
            <a:r>
              <a:rPr lang="en-US" sz="2800" b="1" dirty="0">
                <a:solidFill>
                  <a:srgbClr val="0070C0"/>
                </a:solidFill>
                <a:highlight>
                  <a:srgbClr val="FFFF00"/>
                </a:highlight>
                <a:latin typeface="Arial"/>
                <a:cs typeface="Arial"/>
              </a:rPr>
              <a:t>Cascade Spectrum de Test CPN</a:t>
            </a:r>
            <a:r>
              <a:rPr lang="en-US" sz="2800" b="1" dirty="0">
                <a:solidFill>
                  <a:srgbClr val="0070C0"/>
                </a:solidFill>
                <a:latin typeface="Arial"/>
                <a:cs typeface="Arial"/>
              </a:rPr>
              <a:t>  (</a:t>
            </a:r>
            <a:r>
              <a:rPr lang="en-US" sz="2800" b="1" i="1" dirty="0">
                <a:solidFill>
                  <a:srgbClr val="0070C0"/>
                </a:solidFill>
                <a:latin typeface="Arial"/>
                <a:cs typeface="Arial"/>
              </a:rPr>
              <a:t>AIM &gt; </a:t>
            </a:r>
            <a:r>
              <a:rPr lang="en-US" sz="2800" b="1" i="1" dirty="0" err="1">
                <a:solidFill>
                  <a:srgbClr val="0070C0"/>
                </a:solidFill>
                <a:highlight>
                  <a:srgbClr val="FFFF00"/>
                </a:highlight>
                <a:latin typeface="Arial"/>
                <a:cs typeface="Arial"/>
              </a:rPr>
              <a:t>Statistiques</a:t>
            </a:r>
            <a:r>
              <a:rPr lang="en-US" sz="2800" b="1" i="1" dirty="0">
                <a:solidFill>
                  <a:srgbClr val="0070C0"/>
                </a:solidFill>
                <a:highlight>
                  <a:srgbClr val="FFFF00"/>
                </a:highlight>
                <a:latin typeface="Arial"/>
                <a:cs typeface="Arial"/>
              </a:rPr>
              <a:t> de </a:t>
            </a:r>
            <a:r>
              <a:rPr lang="en-US" sz="2800" b="1" i="1" dirty="0" err="1">
                <a:solidFill>
                  <a:srgbClr val="0070C0"/>
                </a:solidFill>
                <a:highlight>
                  <a:srgbClr val="FFFF00"/>
                </a:highlight>
                <a:latin typeface="Arial"/>
                <a:cs typeface="Arial"/>
              </a:rPr>
              <a:t>Programme</a:t>
            </a:r>
            <a:r>
              <a:rPr lang="en-US" sz="2800" b="1" i="1" dirty="0">
                <a:solidFill>
                  <a:srgbClr val="0070C0"/>
                </a:solidFill>
                <a:latin typeface="Arial"/>
                <a:cs typeface="Arial"/>
              </a:rPr>
              <a:t> </a:t>
            </a:r>
            <a:r>
              <a:rPr lang="en-US" sz="2800" b="1" dirty="0">
                <a:solidFill>
                  <a:srgbClr val="0070C0"/>
                </a:solidFill>
                <a:latin typeface="Arial"/>
                <a:cs typeface="Arial"/>
              </a:rPr>
              <a:t>)</a:t>
            </a:r>
            <a:r>
              <a:rPr lang="en-US" sz="2800" b="1" i="1" dirty="0">
                <a:solidFill>
                  <a:srgbClr val="0070C0"/>
                </a:solidFill>
                <a:latin typeface="Arial"/>
                <a:cs typeface="Arial"/>
              </a:rPr>
              <a:t>: </a:t>
            </a:r>
            <a:r>
              <a:rPr lang="en-US" sz="2800" b="1" dirty="0">
                <a:solidFill>
                  <a:srgbClr val="0070C0"/>
                </a:solidFill>
                <a:latin typeface="Arial"/>
                <a:cs typeface="Arial"/>
              </a:rPr>
              <a:t>Femmes enceintes </a:t>
            </a:r>
            <a:r>
              <a:rPr lang="en-US" sz="2800" b="1" dirty="0" err="1">
                <a:solidFill>
                  <a:srgbClr val="0070C0"/>
                </a:solidFill>
                <a:latin typeface="Arial"/>
                <a:cs typeface="Arial"/>
              </a:rPr>
              <a:t>séropositives</a:t>
            </a:r>
            <a:r>
              <a:rPr lang="en-US" sz="2800" b="1" dirty="0">
                <a:solidFill>
                  <a:srgbClr val="0070C0"/>
                </a:solidFill>
                <a:latin typeface="Arial"/>
                <a:cs typeface="Arial"/>
              </a:rPr>
              <a:t> (</a:t>
            </a:r>
            <a:r>
              <a:rPr lang="en-US" sz="2800" b="1" dirty="0" err="1">
                <a:solidFill>
                  <a:srgbClr val="0070C0"/>
                </a:solidFill>
                <a:latin typeface="Arial"/>
                <a:cs typeface="Arial"/>
              </a:rPr>
              <a:t>nouvellement</a:t>
            </a:r>
            <a:r>
              <a:rPr lang="en-US" sz="2800" b="1" dirty="0">
                <a:solidFill>
                  <a:srgbClr val="0070C0"/>
                </a:solidFill>
                <a:latin typeface="Arial"/>
                <a:cs typeface="Arial"/>
              </a:rPr>
              <a:t> </a:t>
            </a:r>
            <a:r>
              <a:rPr lang="en-US" sz="2800" b="1" dirty="0" err="1">
                <a:solidFill>
                  <a:srgbClr val="0070C0"/>
                </a:solidFill>
                <a:latin typeface="Arial"/>
                <a:cs typeface="Arial"/>
              </a:rPr>
              <a:t>diagnostiquées</a:t>
            </a:r>
            <a:r>
              <a:rPr lang="en-US" sz="2800" b="1" dirty="0">
                <a:solidFill>
                  <a:srgbClr val="0070C0"/>
                </a:solidFill>
                <a:latin typeface="Arial"/>
                <a:cs typeface="Arial"/>
              </a:rPr>
              <a:t> et </a:t>
            </a:r>
            <a:r>
              <a:rPr lang="en-US" sz="2800" b="1" dirty="0" err="1">
                <a:solidFill>
                  <a:srgbClr val="0070C0"/>
                </a:solidFill>
                <a:latin typeface="Arial"/>
                <a:cs typeface="Arial"/>
              </a:rPr>
              <a:t>séropositives</a:t>
            </a:r>
            <a:r>
              <a:rPr lang="en-US" sz="2800" b="1" dirty="0">
                <a:solidFill>
                  <a:srgbClr val="0070C0"/>
                </a:solidFill>
                <a:latin typeface="Arial"/>
                <a:cs typeface="Arial"/>
              </a:rPr>
              <a:t> </a:t>
            </a:r>
            <a:r>
              <a:rPr lang="en-US" sz="2800" b="1" dirty="0" err="1">
                <a:solidFill>
                  <a:srgbClr val="0070C0"/>
                </a:solidFill>
                <a:latin typeface="Arial"/>
                <a:cs typeface="Arial"/>
              </a:rPr>
              <a:t>connues</a:t>
            </a:r>
            <a:r>
              <a:rPr lang="en-US" sz="2800" b="1" dirty="0">
                <a:solidFill>
                  <a:srgbClr val="0070C0"/>
                </a:solidFill>
                <a:latin typeface="Arial"/>
                <a:cs typeface="Arial"/>
              </a:rPr>
              <a:t>)</a:t>
            </a:r>
            <a:endParaRPr lang="en-US">
              <a:solidFill>
                <a:srgbClr val="000000"/>
              </a:solidFill>
              <a:latin typeface="Corbel" panose="020B0503020204020204"/>
              <a:cs typeface="Arial"/>
            </a:endParaRPr>
          </a:p>
        </p:txBody>
      </p:sp>
      <p:sp>
        <p:nvSpPr>
          <p:cNvPr id="8" name="TextBox 7">
            <a:extLst>
              <a:ext uri="{FF2B5EF4-FFF2-40B4-BE49-F238E27FC236}">
                <a16:creationId xmlns:a16="http://schemas.microsoft.com/office/drawing/2014/main" id="{A07688F2-30BB-F86F-03E8-1BFD0E8CE0E8}"/>
              </a:ext>
            </a:extLst>
          </p:cNvPr>
          <p:cNvSpPr txBox="1"/>
          <p:nvPr/>
        </p:nvSpPr>
        <p:spPr>
          <a:xfrm>
            <a:off x="2242973" y="1904439"/>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17" name="Picture 16">
            <a:extLst>
              <a:ext uri="{FF2B5EF4-FFF2-40B4-BE49-F238E27FC236}">
                <a16:creationId xmlns:a16="http://schemas.microsoft.com/office/drawing/2014/main" id="{7795651B-11A7-6225-EFF4-1378D56966D0}"/>
              </a:ext>
            </a:extLst>
          </p:cNvPr>
          <p:cNvPicPr>
            <a:picLocks noChangeAspect="1"/>
          </p:cNvPicPr>
          <p:nvPr/>
        </p:nvPicPr>
        <p:blipFill>
          <a:blip r:embed="rId3"/>
          <a:srcRect l="-517" b="95128"/>
          <a:stretch/>
        </p:blipFill>
        <p:spPr>
          <a:xfrm>
            <a:off x="33167" y="1305767"/>
            <a:ext cx="7142238" cy="268040"/>
          </a:xfrm>
          <a:prstGeom prst="rect">
            <a:avLst/>
          </a:prstGeom>
        </p:spPr>
      </p:pic>
      <p:pic>
        <p:nvPicPr>
          <p:cNvPr id="19" name="Picture 18">
            <a:extLst>
              <a:ext uri="{FF2B5EF4-FFF2-40B4-BE49-F238E27FC236}">
                <a16:creationId xmlns:a16="http://schemas.microsoft.com/office/drawing/2014/main" id="{4621774D-FE2C-9995-3A57-BD039A2DE1A3}"/>
              </a:ext>
            </a:extLst>
          </p:cNvPr>
          <p:cNvPicPr>
            <a:picLocks noChangeAspect="1"/>
          </p:cNvPicPr>
          <p:nvPr/>
        </p:nvPicPr>
        <p:blipFill>
          <a:blip r:embed="rId3"/>
          <a:srcRect l="52693" t="73451"/>
          <a:stretch/>
        </p:blipFill>
        <p:spPr>
          <a:xfrm>
            <a:off x="6424335" y="2392991"/>
            <a:ext cx="5767665" cy="1684505"/>
          </a:xfrm>
          <a:prstGeom prst="rect">
            <a:avLst/>
          </a:prstGeom>
        </p:spPr>
      </p:pic>
      <p:sp>
        <p:nvSpPr>
          <p:cNvPr id="2" name="TextBox 1">
            <a:extLst>
              <a:ext uri="{FF2B5EF4-FFF2-40B4-BE49-F238E27FC236}">
                <a16:creationId xmlns:a16="http://schemas.microsoft.com/office/drawing/2014/main" id="{C8AEB0E5-00E5-49C5-9FCA-A6475805D14C}"/>
              </a:ext>
            </a:extLst>
          </p:cNvPr>
          <p:cNvSpPr txBox="1"/>
          <p:nvPr/>
        </p:nvSpPr>
        <p:spPr>
          <a:xfrm>
            <a:off x="50888" y="4465308"/>
            <a:ext cx="7230629" cy="2246769"/>
          </a:xfrm>
          <a:prstGeom prst="rect">
            <a:avLst/>
          </a:prstGeom>
          <a:noFill/>
        </p:spPr>
        <p:txBody>
          <a:bodyPr wrap="square" lIns="91440" tIns="45720" rIns="91440" bIns="45720" rtlCol="0" anchor="t">
            <a:spAutoFit/>
          </a:bodyPr>
          <a:lstStyle/>
          <a:p>
            <a:r>
              <a:rPr lang="en-US" sz="1400" dirty="0" err="1"/>
              <a:t>Exemple</a:t>
            </a:r>
            <a:r>
              <a:rPr lang="en-US" sz="1400" dirty="0"/>
              <a:t> de la </a:t>
            </a:r>
            <a:r>
              <a:rPr lang="en-US" sz="1400" dirty="0" err="1"/>
              <a:t>Somalie</a:t>
            </a:r>
            <a:r>
              <a:rPr lang="en-US" sz="1400" dirty="0"/>
              <a:t> : </a:t>
            </a:r>
          </a:p>
          <a:p>
            <a:r>
              <a:rPr lang="en-US" sz="1400" dirty="0"/>
              <a:t>Fluctuation </a:t>
            </a:r>
            <a:r>
              <a:rPr lang="en-US" sz="1400" dirty="0" err="1"/>
              <a:t>annuelle</a:t>
            </a:r>
            <a:r>
              <a:rPr lang="en-US" sz="1400" dirty="0"/>
              <a:t> des nouveaux </a:t>
            </a:r>
            <a:r>
              <a:rPr lang="en-US" sz="1400" dirty="0" err="1"/>
              <a:t>cas</a:t>
            </a:r>
            <a:r>
              <a:rPr lang="en-US" sz="1400" dirty="0"/>
              <a:t> </a:t>
            </a:r>
            <a:r>
              <a:rPr lang="en-US" sz="1400" dirty="0" err="1"/>
              <a:t>positifs</a:t>
            </a:r>
            <a:r>
              <a:rPr lang="en-US" sz="1400" dirty="0"/>
              <a:t> et des </a:t>
            </a:r>
            <a:r>
              <a:rPr lang="en-US" sz="1400" dirty="0" err="1"/>
              <a:t>cas</a:t>
            </a:r>
            <a:r>
              <a:rPr lang="en-US" sz="1400" dirty="0"/>
              <a:t> </a:t>
            </a:r>
            <a:r>
              <a:rPr lang="en-US" sz="1400" dirty="0" err="1"/>
              <a:t>positifs</a:t>
            </a:r>
            <a:r>
              <a:rPr lang="en-US" sz="1400" dirty="0"/>
              <a:t> </a:t>
            </a:r>
            <a:r>
              <a:rPr lang="en-US" sz="1400" dirty="0" err="1"/>
              <a:t>connus</a:t>
            </a:r>
            <a:r>
              <a:rPr lang="en-US" sz="1400" dirty="0"/>
              <a:t> </a:t>
            </a:r>
            <a:r>
              <a:rPr lang="en-US" sz="1400" dirty="0">
                <a:sym typeface="Wingdings" panose="05000000000000000000" pitchFamily="2" charset="2"/>
              </a:rPr>
              <a:t> fluctuation de la </a:t>
            </a:r>
            <a:r>
              <a:rPr lang="en-US" sz="1400" dirty="0" err="1">
                <a:sym typeface="Wingdings" panose="05000000000000000000" pitchFamily="2" charset="2"/>
              </a:rPr>
              <a:t>prévalence</a:t>
            </a:r>
            <a:r>
              <a:rPr lang="en-US" sz="1400" dirty="0">
                <a:sym typeface="Wingdings" panose="05000000000000000000" pitchFamily="2" charset="2"/>
              </a:rPr>
              <a:t>.</a:t>
            </a:r>
          </a:p>
          <a:p>
            <a:r>
              <a:rPr lang="en-US" sz="1400" dirty="0">
                <a:sym typeface="Wingdings" panose="05000000000000000000" pitchFamily="2" charset="2"/>
              </a:rPr>
              <a:t> </a:t>
            </a:r>
          </a:p>
          <a:p>
            <a:r>
              <a:rPr lang="en-US" sz="1400" dirty="0"/>
              <a:t>Sur la </a:t>
            </a:r>
            <a:r>
              <a:rPr lang="en-US" sz="1400" dirty="0" err="1"/>
              <a:t>période</a:t>
            </a:r>
            <a:r>
              <a:rPr lang="en-US" sz="1400" dirty="0"/>
              <a:t> 2016-2020, le </a:t>
            </a:r>
            <a:r>
              <a:rPr lang="en-US" sz="1400" dirty="0" err="1"/>
              <a:t>nombre</a:t>
            </a:r>
            <a:r>
              <a:rPr lang="en-US" sz="1400" dirty="0"/>
              <a:t> de </a:t>
            </a:r>
            <a:r>
              <a:rPr lang="en-US" sz="1400" b="1" i="1" dirty="0"/>
              <a:t>nouveaux </a:t>
            </a:r>
            <a:r>
              <a:rPr lang="en-US" sz="1400" b="1" dirty="0" err="1"/>
              <a:t>positifs</a:t>
            </a:r>
            <a:r>
              <a:rPr lang="en-US" sz="1400" b="1" dirty="0"/>
              <a:t> </a:t>
            </a:r>
            <a:r>
              <a:rPr lang="en-US" sz="1400" dirty="0"/>
              <a:t>(</a:t>
            </a:r>
            <a:r>
              <a:rPr lang="en-US" sz="1400" dirty="0" err="1"/>
              <a:t>lors</a:t>
            </a:r>
            <a:r>
              <a:rPr lang="en-US" sz="1400" dirty="0"/>
              <a:t> du premier test de </a:t>
            </a:r>
            <a:r>
              <a:rPr lang="en-US" sz="1400" dirty="0" err="1"/>
              <a:t>dépistage</a:t>
            </a:r>
            <a:r>
              <a:rPr lang="en-US" sz="1400" dirty="0"/>
              <a:t> du VIH dans le cadre </a:t>
            </a:r>
            <a:r>
              <a:rPr lang="en-US" sz="1400" dirty="0" err="1"/>
              <a:t>d'une</a:t>
            </a:r>
            <a:r>
              <a:rPr lang="en-US" sz="1400" dirty="0"/>
              <a:t> consultation </a:t>
            </a:r>
            <a:r>
              <a:rPr lang="en-US" sz="1400" dirty="0" err="1"/>
              <a:t>prénatale</a:t>
            </a:r>
            <a:r>
              <a:rPr lang="en-US" sz="1400" dirty="0"/>
              <a:t>) </a:t>
            </a:r>
            <a:r>
              <a:rPr lang="en-US" sz="1400" dirty="0" err="1"/>
              <a:t>est</a:t>
            </a:r>
            <a:r>
              <a:rPr lang="en-US" sz="1400" dirty="0"/>
              <a:t> supérieur au </a:t>
            </a:r>
            <a:r>
              <a:rPr lang="en-US" sz="1400" dirty="0" err="1"/>
              <a:t>nombre</a:t>
            </a:r>
            <a:r>
              <a:rPr lang="en-US" sz="1400" dirty="0"/>
              <a:t> de </a:t>
            </a:r>
            <a:r>
              <a:rPr lang="en-US" sz="1400" b="1" i="1" dirty="0"/>
              <a:t>nouveaux </a:t>
            </a:r>
            <a:r>
              <a:rPr lang="en-US" sz="1400" b="1" dirty="0" err="1"/>
              <a:t>positifs</a:t>
            </a:r>
            <a:r>
              <a:rPr lang="en-US" sz="1400" dirty="0"/>
              <a:t>. </a:t>
            </a:r>
            <a:br>
              <a:rPr lang="en-US" sz="1400" dirty="0"/>
            </a:br>
            <a:r>
              <a:rPr lang="en-US" sz="1400" dirty="0" err="1"/>
              <a:t>d'entrées</a:t>
            </a:r>
            <a:r>
              <a:rPr lang="en-US" sz="1400" dirty="0"/>
              <a:t> </a:t>
            </a:r>
            <a:r>
              <a:rPr lang="en-US" sz="1400" dirty="0" err="1"/>
              <a:t>en</a:t>
            </a:r>
            <a:r>
              <a:rPr lang="en-US" sz="1400" dirty="0"/>
              <a:t> PTME pour " Début </a:t>
            </a:r>
            <a:r>
              <a:rPr lang="en-US" sz="1400" b="1" i="1" dirty="0"/>
              <a:t>pendant la </a:t>
            </a:r>
            <a:r>
              <a:rPr lang="en-US" sz="1400" dirty="0" err="1"/>
              <a:t>grossesse</a:t>
            </a:r>
            <a:r>
              <a:rPr lang="en-US" sz="1400" dirty="0"/>
              <a:t> </a:t>
            </a:r>
            <a:r>
              <a:rPr lang="en-US" sz="1400" dirty="0" err="1"/>
              <a:t>en</a:t>
            </a:r>
            <a:r>
              <a:rPr lang="en-US" sz="1400" dirty="0"/>
              <a:t> </a:t>
            </a:r>
            <a:r>
              <a:rPr lang="en-US" sz="1400" dirty="0" err="1"/>
              <a:t>cours</a:t>
            </a:r>
            <a:r>
              <a:rPr lang="en-US" sz="1400" dirty="0"/>
              <a:t> ".</a:t>
            </a:r>
          </a:p>
          <a:p>
            <a:pPr marL="285750" indent="-285750">
              <a:buFont typeface="Wingdings" panose="05000000000000000000" pitchFamily="2" charset="2"/>
              <a:buChar char="à"/>
            </a:pPr>
            <a:r>
              <a:rPr lang="en-US" sz="1400" dirty="0" err="1">
                <a:sym typeface="Wingdings" panose="05000000000000000000" pitchFamily="2" charset="2"/>
              </a:rPr>
              <a:t>prévalence</a:t>
            </a:r>
            <a:r>
              <a:rPr lang="en-US" sz="1400" dirty="0">
                <a:sym typeface="Wingdings" panose="05000000000000000000" pitchFamily="2" charset="2"/>
              </a:rPr>
              <a:t> chez les femmes enceintes </a:t>
            </a:r>
            <a:r>
              <a:rPr lang="en-US" sz="1400" dirty="0" err="1">
                <a:sym typeface="Wingdings" panose="05000000000000000000" pitchFamily="2" charset="2"/>
              </a:rPr>
              <a:t>surévaluée</a:t>
            </a:r>
            <a:r>
              <a:rPr lang="en-US" sz="1400" dirty="0">
                <a:sym typeface="Wingdings" panose="05000000000000000000" pitchFamily="2" charset="2"/>
              </a:rPr>
              <a:t> ? </a:t>
            </a:r>
          </a:p>
          <a:p>
            <a:r>
              <a:rPr lang="en-US" sz="1400" dirty="0"/>
              <a:t>... </a:t>
            </a:r>
            <a:r>
              <a:rPr lang="en-US" sz="1400" err="1"/>
              <a:t>même</a:t>
            </a:r>
            <a:r>
              <a:rPr lang="en-US" sz="1400" dirty="0"/>
              <a:t> </a:t>
            </a:r>
            <a:r>
              <a:rPr lang="en-US" sz="1400" err="1"/>
              <a:t>si</a:t>
            </a:r>
            <a:r>
              <a:rPr lang="en-US" sz="1400" dirty="0"/>
              <a:t> les chiffres </a:t>
            </a:r>
            <a:r>
              <a:rPr lang="en-US" sz="1400" i="1" err="1">
                <a:highlight>
                  <a:srgbClr val="FFFF00"/>
                </a:highlight>
              </a:rPr>
              <a:t>Connue</a:t>
            </a:r>
            <a:r>
              <a:rPr lang="en-US" sz="1400" i="1" dirty="0">
                <a:highlight>
                  <a:srgbClr val="FFFF00"/>
                </a:highlight>
              </a:rPr>
              <a:t> </a:t>
            </a:r>
            <a:r>
              <a:rPr lang="en-US" sz="1400" dirty="0">
                <a:highlight>
                  <a:srgbClr val="FFFF00"/>
                </a:highlight>
              </a:rPr>
              <a:t>VIH+ </a:t>
            </a:r>
            <a:r>
              <a:rPr lang="en-US" sz="1400" err="1"/>
              <a:t>sont</a:t>
            </a:r>
            <a:r>
              <a:rPr lang="en-US" sz="1400" dirty="0"/>
              <a:t> </a:t>
            </a:r>
            <a:r>
              <a:rPr lang="en-US" sz="1400" err="1"/>
              <a:t>cohérents</a:t>
            </a:r>
            <a:r>
              <a:rPr lang="en-US" sz="1400" dirty="0"/>
              <a:t> </a:t>
            </a:r>
            <a:r>
              <a:rPr lang="en-US" sz="1400" dirty="0">
                <a:highlight>
                  <a:srgbClr val="FFFF00"/>
                </a:highlight>
              </a:rPr>
              <a:t>avec les chiffres de . </a:t>
            </a:r>
            <a:br>
              <a:rPr lang="en-US" sz="1400" dirty="0">
                <a:highlight>
                  <a:srgbClr val="FFFF00"/>
                </a:highlight>
              </a:rPr>
            </a:br>
            <a:r>
              <a:rPr lang="en-US" sz="1400" dirty="0">
                <a:highlight>
                  <a:srgbClr val="FFFF00"/>
                </a:highlight>
              </a:rPr>
              <a:t>PTME</a:t>
            </a:r>
            <a:r>
              <a:rPr lang="en-US" sz="1400" dirty="0"/>
              <a:t> </a:t>
            </a:r>
            <a:r>
              <a:rPr lang="en-US" sz="1400" err="1"/>
              <a:t>commencée</a:t>
            </a:r>
            <a:r>
              <a:rPr lang="en-US" sz="1400" dirty="0"/>
              <a:t> </a:t>
            </a:r>
            <a:r>
              <a:rPr lang="en-US" sz="1400" b="1" i="1" err="1"/>
              <a:t>avant</a:t>
            </a:r>
            <a:r>
              <a:rPr lang="en-US" sz="1400" b="1" i="1" dirty="0"/>
              <a:t> la </a:t>
            </a:r>
            <a:r>
              <a:rPr lang="en-US" sz="1400" err="1"/>
              <a:t>grossesse</a:t>
            </a:r>
            <a:r>
              <a:rPr lang="en-US" sz="1400" dirty="0"/>
              <a:t> </a:t>
            </a:r>
            <a:r>
              <a:rPr lang="en-US" sz="1400" err="1"/>
              <a:t>actuelle</a:t>
            </a:r>
            <a:r>
              <a:rPr lang="en-US" sz="1400" dirty="0"/>
              <a:t>, </a:t>
            </a:r>
            <a:r>
              <a:rPr lang="en-US" sz="1400" err="1"/>
              <a:t>toutes</a:t>
            </a:r>
            <a:r>
              <a:rPr lang="en-US" sz="1400" dirty="0"/>
              <a:t> </a:t>
            </a:r>
            <a:r>
              <a:rPr lang="en-US" sz="1400" err="1"/>
              <a:t>années</a:t>
            </a:r>
            <a:r>
              <a:rPr lang="en-US" sz="1400" dirty="0"/>
              <a:t> </a:t>
            </a:r>
            <a:r>
              <a:rPr lang="en-US" sz="1400" err="1"/>
              <a:t>confondues</a:t>
            </a:r>
            <a:r>
              <a:rPr lang="en-US" sz="1400" dirty="0"/>
              <a:t>. </a:t>
            </a:r>
          </a:p>
        </p:txBody>
      </p:sp>
      <p:pic>
        <p:nvPicPr>
          <p:cNvPr id="3" name="Picture 2">
            <a:extLst>
              <a:ext uri="{FF2B5EF4-FFF2-40B4-BE49-F238E27FC236}">
                <a16:creationId xmlns:a16="http://schemas.microsoft.com/office/drawing/2014/main" id="{576E70AD-636B-C8A5-E6F0-2AB2292E94D0}"/>
              </a:ext>
            </a:extLst>
          </p:cNvPr>
          <p:cNvPicPr>
            <a:picLocks noChangeAspect="1"/>
          </p:cNvPicPr>
          <p:nvPr/>
        </p:nvPicPr>
        <p:blipFill>
          <a:blip r:embed="rId4"/>
          <a:stretch>
            <a:fillRect/>
          </a:stretch>
        </p:blipFill>
        <p:spPr>
          <a:xfrm>
            <a:off x="7739218" y="4387436"/>
            <a:ext cx="4419615" cy="2470564"/>
          </a:xfrm>
          <a:prstGeom prst="rect">
            <a:avLst/>
          </a:prstGeom>
        </p:spPr>
      </p:pic>
      <p:cxnSp>
        <p:nvCxnSpPr>
          <p:cNvPr id="5" name="Straight Arrow Connector 4">
            <a:extLst>
              <a:ext uri="{FF2B5EF4-FFF2-40B4-BE49-F238E27FC236}">
                <a16:creationId xmlns:a16="http://schemas.microsoft.com/office/drawing/2014/main" id="{60CF0873-ED82-CB94-3313-1C8A77912620}"/>
              </a:ext>
            </a:extLst>
          </p:cNvPr>
          <p:cNvCxnSpPr>
            <a:cxnSpLocks/>
            <a:stCxn id="11" idx="3"/>
          </p:cNvCxnSpPr>
          <p:nvPr/>
        </p:nvCxnSpPr>
        <p:spPr>
          <a:xfrm>
            <a:off x="7175405" y="4197326"/>
            <a:ext cx="3987209" cy="1487117"/>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18" name="Picture 17">
            <a:extLst>
              <a:ext uri="{FF2B5EF4-FFF2-40B4-BE49-F238E27FC236}">
                <a16:creationId xmlns:a16="http://schemas.microsoft.com/office/drawing/2014/main" id="{3EFDFAA6-2C1B-E41E-2E63-A8F23C470270}"/>
              </a:ext>
            </a:extLst>
          </p:cNvPr>
          <p:cNvPicPr>
            <a:picLocks noChangeAspect="1"/>
          </p:cNvPicPr>
          <p:nvPr/>
        </p:nvPicPr>
        <p:blipFill>
          <a:blip r:embed="rId3"/>
          <a:srcRect l="-517" t="12535" b="38105"/>
          <a:stretch/>
        </p:blipFill>
        <p:spPr>
          <a:xfrm>
            <a:off x="50888" y="1584646"/>
            <a:ext cx="7142238" cy="2715502"/>
          </a:xfrm>
          <a:prstGeom prst="rect">
            <a:avLst/>
          </a:prstGeom>
        </p:spPr>
      </p:pic>
      <p:sp>
        <p:nvSpPr>
          <p:cNvPr id="11" name="Rectangle 10">
            <a:extLst>
              <a:ext uri="{FF2B5EF4-FFF2-40B4-BE49-F238E27FC236}">
                <a16:creationId xmlns:a16="http://schemas.microsoft.com/office/drawing/2014/main" id="{EDE5A785-36B6-D60B-7D59-C855CAE3B1A8}"/>
              </a:ext>
            </a:extLst>
          </p:cNvPr>
          <p:cNvSpPr/>
          <p:nvPr/>
        </p:nvSpPr>
        <p:spPr>
          <a:xfrm>
            <a:off x="2608628" y="3974674"/>
            <a:ext cx="4566777" cy="44530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78879219"/>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22755-6444-42BE-C58E-A173D5EFE437}"/>
              </a:ext>
            </a:extLst>
          </p:cNvPr>
          <p:cNvPicPr>
            <a:picLocks noChangeAspect="1"/>
          </p:cNvPicPr>
          <p:nvPr/>
        </p:nvPicPr>
        <p:blipFill>
          <a:blip r:embed="rId2"/>
          <a:stretch>
            <a:fillRect/>
          </a:stretch>
        </p:blipFill>
        <p:spPr>
          <a:xfrm>
            <a:off x="3479800" y="771130"/>
            <a:ext cx="8712199" cy="5293267"/>
          </a:xfrm>
          <a:prstGeom prst="rect">
            <a:avLst/>
          </a:prstGeom>
          <a:effectLst>
            <a:outerShdw blurRad="50800" dist="38100" dir="2700000" algn="tl" rotWithShape="0">
              <a:prstClr val="black">
                <a:alpha val="40000"/>
              </a:prstClr>
            </a:outerShdw>
          </a:effectLst>
        </p:spPr>
      </p:pic>
      <p:sp>
        <p:nvSpPr>
          <p:cNvPr id="10" name="Title 1">
            <a:extLst>
              <a:ext uri="{FF2B5EF4-FFF2-40B4-BE49-F238E27FC236}">
                <a16:creationId xmlns:a16="http://schemas.microsoft.com/office/drawing/2014/main" id="{936D790A-CBCC-7204-30F5-BE0250948908}"/>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a:t>Fertilité liée au VIH</a:t>
            </a:r>
          </a:p>
        </p:txBody>
      </p:sp>
      <p:sp>
        <p:nvSpPr>
          <p:cNvPr id="11" name="TextBox 10">
            <a:extLst>
              <a:ext uri="{FF2B5EF4-FFF2-40B4-BE49-F238E27FC236}">
                <a16:creationId xmlns:a16="http://schemas.microsoft.com/office/drawing/2014/main" id="{91BE251D-609B-C163-15C0-81202529C014}"/>
              </a:ext>
            </a:extLst>
          </p:cNvPr>
          <p:cNvSpPr txBox="1"/>
          <p:nvPr/>
        </p:nvSpPr>
        <p:spPr>
          <a:xfrm>
            <a:off x="256033" y="2286000"/>
            <a:ext cx="2944368" cy="2554545"/>
          </a:xfrm>
          <a:prstGeom prst="rect">
            <a:avLst/>
          </a:prstGeom>
          <a:noFill/>
        </p:spPr>
        <p:txBody>
          <a:bodyPr wrap="square" lIns="91440" tIns="45720" rIns="91440" bIns="45720" rtlCol="0" anchor="t">
            <a:spAutoFit/>
          </a:bodyPr>
          <a:lstStyle/>
          <a:p>
            <a:pPr marL="342900" indent="-342900">
              <a:buFont typeface="+mj-lt"/>
              <a:buAutoNum type="arabicPeriod"/>
            </a:pPr>
            <a:r>
              <a:rPr lang="en-US" sz="2000" dirty="0" err="1">
                <a:solidFill>
                  <a:schemeClr val="bg1"/>
                </a:solidFill>
              </a:rPr>
              <a:t>Sélectionnez</a:t>
            </a:r>
            <a:r>
              <a:rPr lang="en-US" sz="2000" dirty="0">
                <a:solidFill>
                  <a:schemeClr val="bg1"/>
                </a:solidFill>
              </a:rPr>
              <a:t> "Options </a:t>
            </a:r>
            <a:r>
              <a:rPr lang="en-US" sz="2000" dirty="0" err="1">
                <a:solidFill>
                  <a:schemeClr val="bg1"/>
                </a:solidFill>
              </a:rPr>
              <a:t>avancées</a:t>
            </a:r>
            <a:r>
              <a:rPr lang="en-US" sz="2000" dirty="0">
                <a:solidFill>
                  <a:schemeClr val="bg1"/>
                </a:solidFill>
              </a:rPr>
              <a:t>" &gt; "</a:t>
            </a:r>
            <a:r>
              <a:rPr lang="en-US" sz="2000" dirty="0" err="1">
                <a:solidFill>
                  <a:schemeClr val="bg1"/>
                </a:solidFill>
              </a:rPr>
              <a:t>Réductions</a:t>
            </a:r>
            <a:r>
              <a:rPr lang="en-US" sz="2000" dirty="0">
                <a:solidFill>
                  <a:schemeClr val="bg1"/>
                </a:solidFill>
              </a:rPr>
              <a:t> de la </a:t>
            </a:r>
            <a:r>
              <a:rPr lang="en-US" sz="2000" dirty="0" err="1">
                <a:solidFill>
                  <a:schemeClr val="bg1"/>
                </a:solidFill>
              </a:rPr>
              <a:t>fertilité</a:t>
            </a:r>
            <a:r>
              <a:rPr lang="en-US" sz="2000" dirty="0">
                <a:solidFill>
                  <a:schemeClr val="bg1"/>
                </a:solidFill>
              </a:rPr>
              <a:t> </a:t>
            </a:r>
            <a:r>
              <a:rPr lang="en-US" sz="2000" dirty="0" err="1">
                <a:solidFill>
                  <a:schemeClr val="bg1"/>
                </a:solidFill>
              </a:rPr>
              <a:t>liées</a:t>
            </a:r>
            <a:r>
              <a:rPr lang="en-US" sz="2000" dirty="0">
                <a:solidFill>
                  <a:schemeClr val="bg1"/>
                </a:solidFill>
              </a:rPr>
              <a:t> au VIH".</a:t>
            </a:r>
            <a:br>
              <a:rPr lang="en-US" sz="2000" dirty="0"/>
            </a:br>
            <a:endParaRPr lang="en-US" sz="2000">
              <a:solidFill>
                <a:schemeClr val="bg1"/>
              </a:solidFill>
            </a:endParaRPr>
          </a:p>
          <a:p>
            <a:pPr marL="342900" indent="-342900">
              <a:buFont typeface="+mj-lt"/>
              <a:buAutoNum type="arabicPeriod"/>
            </a:pPr>
            <a:r>
              <a:rPr lang="en-US" sz="2000" err="1">
                <a:solidFill>
                  <a:srgbClr val="FF0000"/>
                </a:solidFill>
              </a:rPr>
              <a:t>Cliquez</a:t>
            </a:r>
            <a:r>
              <a:rPr lang="en-US" sz="2000" dirty="0">
                <a:solidFill>
                  <a:srgbClr val="FF0000"/>
                </a:solidFill>
              </a:rPr>
              <a:t> </a:t>
            </a:r>
            <a:r>
              <a:rPr lang="en-US" sz="2000" dirty="0">
                <a:solidFill>
                  <a:schemeClr val="bg1"/>
                </a:solidFill>
              </a:rPr>
              <a:t>sur "</a:t>
            </a:r>
            <a:r>
              <a:rPr lang="en-US" sz="2000" err="1">
                <a:solidFill>
                  <a:schemeClr val="bg1"/>
                </a:solidFill>
              </a:rPr>
              <a:t>Ajuster</a:t>
            </a:r>
            <a:r>
              <a:rPr lang="en-US" sz="2000" dirty="0">
                <a:solidFill>
                  <a:schemeClr val="bg1"/>
                </a:solidFill>
              </a:rPr>
              <a:t> le </a:t>
            </a:r>
            <a:r>
              <a:rPr lang="en-US" sz="2000" err="1">
                <a:solidFill>
                  <a:schemeClr val="bg1"/>
                </a:solidFill>
              </a:rPr>
              <a:t>facteur</a:t>
            </a:r>
            <a:r>
              <a:rPr lang="en-US" sz="2000" dirty="0">
                <a:solidFill>
                  <a:schemeClr val="bg1"/>
                </a:solidFill>
              </a:rPr>
              <a:t> </a:t>
            </a:r>
            <a:r>
              <a:rPr lang="en-US" sz="2000" err="1">
                <a:solidFill>
                  <a:schemeClr val="bg1"/>
                </a:solidFill>
              </a:rPr>
              <a:t>d'ajustement</a:t>
            </a:r>
            <a:r>
              <a:rPr lang="en-US" sz="2000" dirty="0">
                <a:solidFill>
                  <a:schemeClr val="bg1"/>
                </a:solidFill>
              </a:rPr>
              <a:t> local"</a:t>
            </a:r>
          </a:p>
        </p:txBody>
      </p:sp>
      <p:sp>
        <p:nvSpPr>
          <p:cNvPr id="24" name="Rectangle 23">
            <a:extLst>
              <a:ext uri="{FF2B5EF4-FFF2-40B4-BE49-F238E27FC236}">
                <a16:creationId xmlns:a16="http://schemas.microsoft.com/office/drawing/2014/main" id="{5F97C825-3561-9568-9731-B65F1ACC5930}"/>
              </a:ext>
            </a:extLst>
          </p:cNvPr>
          <p:cNvSpPr/>
          <p:nvPr/>
        </p:nvSpPr>
        <p:spPr>
          <a:xfrm>
            <a:off x="9047100" y="1946791"/>
            <a:ext cx="2787267" cy="678418"/>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 valeur du paramètre ajusté apparaît ici</a:t>
            </a:r>
          </a:p>
        </p:txBody>
      </p:sp>
      <p:cxnSp>
        <p:nvCxnSpPr>
          <p:cNvPr id="25" name="Straight Arrow Connector 24">
            <a:extLst>
              <a:ext uri="{FF2B5EF4-FFF2-40B4-BE49-F238E27FC236}">
                <a16:creationId xmlns:a16="http://schemas.microsoft.com/office/drawing/2014/main" id="{5B133A6B-73F3-46EA-74E9-3D2D2CE4F858}"/>
              </a:ext>
            </a:extLst>
          </p:cNvPr>
          <p:cNvCxnSpPr>
            <a:cxnSpLocks/>
          </p:cNvCxnSpPr>
          <p:nvPr/>
        </p:nvCxnSpPr>
        <p:spPr>
          <a:xfrm flipH="1">
            <a:off x="9690100" y="2625209"/>
            <a:ext cx="919100" cy="98159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36E671A-7719-5F92-103C-9ECF4C550642}"/>
              </a:ext>
            </a:extLst>
          </p:cNvPr>
          <p:cNvSpPr/>
          <p:nvPr/>
        </p:nvSpPr>
        <p:spPr>
          <a:xfrm>
            <a:off x="4358806" y="30632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2" name="Oval 1">
            <a:extLst>
              <a:ext uri="{FF2B5EF4-FFF2-40B4-BE49-F238E27FC236}">
                <a16:creationId xmlns:a16="http://schemas.microsoft.com/office/drawing/2014/main" id="{3CB888A3-E208-4BE2-6761-0B2F626213E9}"/>
              </a:ext>
            </a:extLst>
          </p:cNvPr>
          <p:cNvSpPr/>
          <p:nvPr/>
        </p:nvSpPr>
        <p:spPr>
          <a:xfrm>
            <a:off x="5138527" y="479989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Tree>
    <p:extLst>
      <p:ext uri="{BB962C8B-B14F-4D97-AF65-F5344CB8AC3E}">
        <p14:creationId xmlns:p14="http://schemas.microsoft.com/office/powerpoint/2010/main" val="474140250"/>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9122755-6444-42BE-C58E-A173D5EFE437}"/>
              </a:ext>
            </a:extLst>
          </p:cNvPr>
          <p:cNvPicPr>
            <a:picLocks noChangeAspect="1"/>
          </p:cNvPicPr>
          <p:nvPr/>
        </p:nvPicPr>
        <p:blipFill>
          <a:blip r:embed="rId2"/>
          <a:stretch>
            <a:fillRect/>
          </a:stretch>
        </p:blipFill>
        <p:spPr>
          <a:xfrm>
            <a:off x="3237114" y="55081"/>
            <a:ext cx="5842313" cy="3549612"/>
          </a:xfrm>
          <a:prstGeom prst="rect">
            <a:avLst/>
          </a:prstGeom>
          <a:effectLst>
            <a:outerShdw blurRad="50800" dist="38100" dir="2700000" algn="tl" rotWithShape="0">
              <a:prstClr val="black">
                <a:alpha val="40000"/>
              </a:prstClr>
            </a:outerShdw>
          </a:effectLst>
        </p:spPr>
      </p:pic>
      <p:pic>
        <p:nvPicPr>
          <p:cNvPr id="17" name="Picture 16">
            <a:extLst>
              <a:ext uri="{FF2B5EF4-FFF2-40B4-BE49-F238E27FC236}">
                <a16:creationId xmlns:a16="http://schemas.microsoft.com/office/drawing/2014/main" id="{3C897AE0-8C98-9CDB-7AAC-8EBF60B7787E}"/>
              </a:ext>
            </a:extLst>
          </p:cNvPr>
          <p:cNvPicPr>
            <a:picLocks noChangeAspect="1"/>
          </p:cNvPicPr>
          <p:nvPr/>
        </p:nvPicPr>
        <p:blipFill>
          <a:blip r:embed="rId3"/>
          <a:stretch>
            <a:fillRect/>
          </a:stretch>
        </p:blipFill>
        <p:spPr>
          <a:xfrm>
            <a:off x="6356218" y="2697143"/>
            <a:ext cx="5842312" cy="4119463"/>
          </a:xfrm>
          <a:prstGeom prst="rect">
            <a:avLst/>
          </a:prstGeom>
        </p:spPr>
      </p:pic>
      <p:sp>
        <p:nvSpPr>
          <p:cNvPr id="10" name="Title 1">
            <a:extLst>
              <a:ext uri="{FF2B5EF4-FFF2-40B4-BE49-F238E27FC236}">
                <a16:creationId xmlns:a16="http://schemas.microsoft.com/office/drawing/2014/main" id="{936D790A-CBCC-7204-30F5-BE0250948908}"/>
              </a:ext>
            </a:extLst>
          </p:cNvPr>
          <p:cNvSpPr txBox="1">
            <a:spLocks/>
          </p:cNvSpPr>
          <p:nvPr/>
        </p:nvSpPr>
        <p:spPr>
          <a:xfrm>
            <a:off x="0" y="828389"/>
            <a:ext cx="3200401" cy="6784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2800"/>
              <a:t>Fertilité liée au VIH</a:t>
            </a:r>
          </a:p>
        </p:txBody>
      </p:sp>
      <p:sp>
        <p:nvSpPr>
          <p:cNvPr id="11" name="TextBox 10">
            <a:extLst>
              <a:ext uri="{FF2B5EF4-FFF2-40B4-BE49-F238E27FC236}">
                <a16:creationId xmlns:a16="http://schemas.microsoft.com/office/drawing/2014/main" id="{91BE251D-609B-C163-15C0-81202529C014}"/>
              </a:ext>
            </a:extLst>
          </p:cNvPr>
          <p:cNvSpPr txBox="1"/>
          <p:nvPr/>
        </p:nvSpPr>
        <p:spPr>
          <a:xfrm>
            <a:off x="37294" y="1555187"/>
            <a:ext cx="3340529" cy="3970318"/>
          </a:xfrm>
          <a:prstGeom prst="rect">
            <a:avLst/>
          </a:prstGeom>
          <a:noFill/>
        </p:spPr>
        <p:txBody>
          <a:bodyPr wrap="square" rtlCol="0">
            <a:spAutoFit/>
          </a:bodyPr>
          <a:lstStyle/>
          <a:p>
            <a:pPr marL="342900" indent="-342900">
              <a:buFont typeface="+mj-lt"/>
              <a:buAutoNum type="arabicPeriod"/>
            </a:pPr>
            <a:r>
              <a:rPr lang="en-US" sz="1400" dirty="0" err="1">
                <a:solidFill>
                  <a:schemeClr val="bg1"/>
                </a:solidFill>
              </a:rPr>
              <a:t>Sélectionnez</a:t>
            </a:r>
            <a:r>
              <a:rPr lang="en-US" sz="1400" dirty="0">
                <a:solidFill>
                  <a:schemeClr val="bg1"/>
                </a:solidFill>
              </a:rPr>
              <a:t> "Options </a:t>
            </a:r>
            <a:r>
              <a:rPr lang="en-US" sz="1400" dirty="0" err="1">
                <a:solidFill>
                  <a:schemeClr val="bg1"/>
                </a:solidFill>
              </a:rPr>
              <a:t>avancées</a:t>
            </a:r>
            <a:r>
              <a:rPr lang="en-US" sz="1400" dirty="0">
                <a:solidFill>
                  <a:schemeClr val="bg1"/>
                </a:solidFill>
              </a:rPr>
              <a:t>" &gt; "</a:t>
            </a:r>
            <a:r>
              <a:rPr lang="en-US" sz="1400" dirty="0" err="1">
                <a:solidFill>
                  <a:schemeClr val="bg1"/>
                </a:solidFill>
              </a:rPr>
              <a:t>Réductions</a:t>
            </a:r>
            <a:r>
              <a:rPr lang="en-US" sz="1400" dirty="0">
                <a:solidFill>
                  <a:schemeClr val="bg1"/>
                </a:solidFill>
              </a:rPr>
              <a:t> de la </a:t>
            </a:r>
            <a:r>
              <a:rPr lang="en-US" sz="1400" dirty="0" err="1">
                <a:solidFill>
                  <a:schemeClr val="bg1"/>
                </a:solidFill>
              </a:rPr>
              <a:t>fertilité</a:t>
            </a:r>
            <a:r>
              <a:rPr lang="en-US" sz="1400" dirty="0">
                <a:solidFill>
                  <a:schemeClr val="bg1"/>
                </a:solidFill>
              </a:rPr>
              <a:t> </a:t>
            </a:r>
            <a:r>
              <a:rPr lang="en-US" sz="1400" dirty="0" err="1">
                <a:solidFill>
                  <a:schemeClr val="bg1"/>
                </a:solidFill>
              </a:rPr>
              <a:t>liées</a:t>
            </a:r>
            <a:r>
              <a:rPr lang="en-US" sz="1400" dirty="0">
                <a:solidFill>
                  <a:schemeClr val="bg1"/>
                </a:solidFill>
              </a:rPr>
              <a:t> au VIH".</a:t>
            </a:r>
            <a:br>
              <a:rPr lang="en-US" sz="1400" dirty="0">
                <a:solidFill>
                  <a:schemeClr val="bg1"/>
                </a:solidFill>
              </a:rPr>
            </a:br>
            <a:endParaRPr lang="en-US" sz="1400" dirty="0">
              <a:solidFill>
                <a:schemeClr val="bg1"/>
              </a:solidFill>
            </a:endParaRPr>
          </a:p>
          <a:p>
            <a:pPr marL="342900" indent="-342900">
              <a:buFont typeface="+mj-lt"/>
              <a:buAutoNum type="arabicPeriod"/>
            </a:pPr>
            <a:r>
              <a:rPr lang="en-US" sz="1400" dirty="0">
                <a:solidFill>
                  <a:schemeClr val="bg1"/>
                </a:solidFill>
              </a:rPr>
              <a:t>"</a:t>
            </a:r>
            <a:r>
              <a:rPr lang="en-US" sz="1400" dirty="0" err="1">
                <a:solidFill>
                  <a:schemeClr val="bg1"/>
                </a:solidFill>
              </a:rPr>
              <a:t>Ajuster</a:t>
            </a:r>
            <a:r>
              <a:rPr lang="en-US" sz="1400" dirty="0">
                <a:solidFill>
                  <a:schemeClr val="bg1"/>
                </a:solidFill>
              </a:rPr>
              <a:t> le </a:t>
            </a:r>
            <a:r>
              <a:rPr lang="en-US" sz="1400" dirty="0" err="1">
                <a:solidFill>
                  <a:schemeClr val="bg1"/>
                </a:solidFill>
              </a:rPr>
              <a:t>facteur</a:t>
            </a:r>
            <a:r>
              <a:rPr lang="en-US" sz="1400" dirty="0">
                <a:solidFill>
                  <a:schemeClr val="bg1"/>
                </a:solidFill>
              </a:rPr>
              <a:t> </a:t>
            </a:r>
            <a:r>
              <a:rPr lang="en-US" sz="1400" dirty="0" err="1">
                <a:solidFill>
                  <a:schemeClr val="bg1"/>
                </a:solidFill>
              </a:rPr>
              <a:t>d'ajustement</a:t>
            </a:r>
            <a:r>
              <a:rPr lang="en-US" sz="1400" dirty="0">
                <a:solidFill>
                  <a:schemeClr val="bg1"/>
                </a:solidFill>
              </a:rPr>
              <a:t> local"</a:t>
            </a:r>
            <a:br>
              <a:rPr lang="en-US" sz="1400" dirty="0">
                <a:solidFill>
                  <a:schemeClr val="bg1"/>
                </a:solidFill>
              </a:rPr>
            </a:br>
            <a:endParaRPr lang="en-US" sz="1400" dirty="0">
              <a:solidFill>
                <a:schemeClr val="bg1"/>
              </a:solidFill>
            </a:endParaRPr>
          </a:p>
          <a:p>
            <a:pPr marL="342900" indent="-342900">
              <a:buFont typeface="+mj-lt"/>
              <a:buAutoNum type="arabicPeriod"/>
            </a:pPr>
            <a:r>
              <a:rPr lang="en-US" sz="1400" dirty="0" err="1">
                <a:solidFill>
                  <a:schemeClr val="bg1"/>
                </a:solidFill>
              </a:rPr>
              <a:t>Saisir</a:t>
            </a:r>
            <a:r>
              <a:rPr lang="en-US" sz="1400" dirty="0">
                <a:solidFill>
                  <a:schemeClr val="bg1"/>
                </a:solidFill>
              </a:rPr>
              <a:t> </a:t>
            </a:r>
            <a:r>
              <a:rPr lang="en-US" sz="1400" dirty="0" err="1">
                <a:solidFill>
                  <a:schemeClr val="bg1"/>
                </a:solidFill>
              </a:rPr>
              <a:t>ou</a:t>
            </a:r>
            <a:r>
              <a:rPr lang="en-US" sz="1400" dirty="0">
                <a:solidFill>
                  <a:schemeClr val="bg1"/>
                </a:solidFill>
              </a:rPr>
              <a:t> importer des données </a:t>
            </a:r>
            <a:br>
              <a:rPr lang="en-US" sz="1400" dirty="0">
                <a:solidFill>
                  <a:schemeClr val="bg1"/>
                </a:solidFill>
              </a:rPr>
            </a:br>
            <a:r>
              <a:rPr lang="en-US" sz="1400" dirty="0">
                <a:solidFill>
                  <a:schemeClr val="bg1"/>
                </a:solidFill>
              </a:rPr>
              <a:t>(</a:t>
            </a:r>
            <a:r>
              <a:rPr lang="en-US" sz="1400" dirty="0" err="1">
                <a:solidFill>
                  <a:schemeClr val="bg1"/>
                </a:solidFill>
              </a:rPr>
              <a:t>préférez</a:t>
            </a:r>
            <a:r>
              <a:rPr lang="en-US" sz="1400" dirty="0">
                <a:solidFill>
                  <a:schemeClr val="bg1"/>
                </a:solidFill>
              </a:rPr>
              <a:t> "A </a:t>
            </a:r>
            <a:r>
              <a:rPr lang="en-US" sz="1400" dirty="0" err="1">
                <a:solidFill>
                  <a:schemeClr val="bg1"/>
                </a:solidFill>
              </a:rPr>
              <a:t>partir</a:t>
            </a:r>
            <a:r>
              <a:rPr lang="en-US" sz="1400" dirty="0">
                <a:solidFill>
                  <a:schemeClr val="bg1"/>
                </a:solidFill>
              </a:rPr>
              <a:t> des données du programme")</a:t>
            </a:r>
            <a:br>
              <a:rPr lang="en-US" sz="1400" dirty="0">
                <a:solidFill>
                  <a:schemeClr val="bg1"/>
                </a:solidFill>
              </a:rPr>
            </a:br>
            <a:endParaRPr lang="en-US" sz="1400" dirty="0">
              <a:solidFill>
                <a:schemeClr val="bg1"/>
              </a:solidFill>
            </a:endParaRPr>
          </a:p>
          <a:p>
            <a:pPr marL="342900" indent="-342900">
              <a:buFont typeface="+mj-lt"/>
              <a:buAutoNum type="arabicPeriod"/>
            </a:pPr>
            <a:r>
              <a:rPr lang="en-US" sz="1400" dirty="0" err="1">
                <a:solidFill>
                  <a:schemeClr val="bg1"/>
                </a:solidFill>
              </a:rPr>
              <a:t>Vérifier</a:t>
            </a:r>
            <a:r>
              <a:rPr lang="en-US" sz="1400" dirty="0">
                <a:solidFill>
                  <a:schemeClr val="bg1"/>
                </a:solidFill>
              </a:rPr>
              <a:t> que les données </a:t>
            </a:r>
            <a:r>
              <a:rPr lang="en-US" sz="1400" dirty="0" err="1">
                <a:solidFill>
                  <a:schemeClr val="bg1"/>
                </a:solidFill>
              </a:rPr>
              <a:t>importées</a:t>
            </a:r>
            <a:r>
              <a:rPr lang="en-US" sz="1400" dirty="0">
                <a:solidFill>
                  <a:schemeClr val="bg1"/>
                </a:solidFill>
              </a:rPr>
              <a:t> </a:t>
            </a:r>
            <a:r>
              <a:rPr lang="en-US" sz="1400" dirty="0" err="1">
                <a:solidFill>
                  <a:schemeClr val="bg1"/>
                </a:solidFill>
              </a:rPr>
              <a:t>sont</a:t>
            </a:r>
            <a:r>
              <a:rPr lang="en-US" sz="1400" dirty="0">
                <a:solidFill>
                  <a:schemeClr val="bg1"/>
                </a:solidFill>
              </a:rPr>
              <a:t> </a:t>
            </a:r>
            <a:r>
              <a:rPr lang="en-US" sz="1400" dirty="0" err="1">
                <a:solidFill>
                  <a:schemeClr val="bg1"/>
                </a:solidFill>
              </a:rPr>
              <a:t>appropriées</a:t>
            </a:r>
            <a:r>
              <a:rPr lang="en-US" sz="1400" dirty="0">
                <a:solidFill>
                  <a:schemeClr val="bg1"/>
                </a:solidFill>
              </a:rPr>
              <a:t> à </a:t>
            </a:r>
            <a:r>
              <a:rPr lang="en-US" sz="1400" dirty="0" err="1">
                <a:solidFill>
                  <a:schemeClr val="bg1"/>
                </a:solidFill>
              </a:rPr>
              <a:t>l'utilisation</a:t>
            </a:r>
            <a:endParaRPr lang="en-US" sz="1400" dirty="0">
              <a:solidFill>
                <a:schemeClr val="bg1"/>
              </a:solidFill>
            </a:endParaRPr>
          </a:p>
          <a:p>
            <a:pPr marL="800100" lvl="1" indent="-342900">
              <a:buFont typeface="Arial" panose="020B0604020202020204" pitchFamily="34" charset="0"/>
              <a:buChar char="•"/>
            </a:pPr>
            <a:r>
              <a:rPr lang="en-US" sz="1400" dirty="0">
                <a:solidFill>
                  <a:schemeClr val="bg1"/>
                </a:solidFill>
              </a:rPr>
              <a:t>VIH% plausible ?</a:t>
            </a:r>
          </a:p>
          <a:p>
            <a:pPr marL="800100" lvl="1" indent="-342900">
              <a:buFont typeface="Arial" panose="020B0604020202020204" pitchFamily="34" charset="0"/>
              <a:buChar char="•"/>
            </a:pPr>
            <a:r>
              <a:rPr lang="en-US" sz="1400" dirty="0" err="1">
                <a:solidFill>
                  <a:schemeClr val="bg1"/>
                </a:solidFill>
              </a:rPr>
              <a:t>Dénominateurs</a:t>
            </a:r>
            <a:r>
              <a:rPr lang="en-US" sz="1400" dirty="0">
                <a:solidFill>
                  <a:schemeClr val="bg1"/>
                </a:solidFill>
              </a:rPr>
              <a:t> </a:t>
            </a:r>
            <a:r>
              <a:rPr lang="en-US" sz="1400" dirty="0" err="1">
                <a:solidFill>
                  <a:schemeClr val="bg1"/>
                </a:solidFill>
              </a:rPr>
              <a:t>lisses</a:t>
            </a:r>
            <a:r>
              <a:rPr lang="en-US" sz="1400" dirty="0">
                <a:solidFill>
                  <a:schemeClr val="bg1"/>
                </a:solidFill>
              </a:rPr>
              <a:t> ?</a:t>
            </a:r>
            <a:br>
              <a:rPr lang="en-US" sz="1400" dirty="0">
                <a:solidFill>
                  <a:schemeClr val="bg1"/>
                </a:solidFill>
              </a:rPr>
            </a:br>
            <a:endParaRPr lang="en-US" sz="1400" dirty="0">
              <a:solidFill>
                <a:schemeClr val="bg1"/>
              </a:solidFill>
            </a:endParaRPr>
          </a:p>
          <a:p>
            <a:pPr marL="342900" indent="-342900">
              <a:buFont typeface="+mj-lt"/>
              <a:buAutoNum type="arabicPeriod"/>
            </a:pPr>
            <a:r>
              <a:rPr lang="en-US" sz="1400" dirty="0">
                <a:solidFill>
                  <a:schemeClr val="bg1"/>
                </a:solidFill>
              </a:rPr>
              <a:t>Adaptation aux données </a:t>
            </a:r>
            <a:r>
              <a:rPr lang="en-US" sz="1400" dirty="0" err="1">
                <a:solidFill>
                  <a:schemeClr val="bg1"/>
                </a:solidFill>
              </a:rPr>
              <a:t>appropriées</a:t>
            </a:r>
            <a:endParaRPr lang="en-US" sz="1400" dirty="0">
              <a:solidFill>
                <a:schemeClr val="bg1"/>
              </a:solidFill>
            </a:endParaRPr>
          </a:p>
          <a:p>
            <a:pPr marL="342900" indent="-342900">
              <a:buFont typeface="+mj-lt"/>
              <a:buAutoNum type="arabicPeriod"/>
            </a:pPr>
            <a:r>
              <a:rPr lang="en-US" sz="1400" dirty="0" err="1">
                <a:solidFill>
                  <a:schemeClr val="bg1"/>
                </a:solidFill>
              </a:rPr>
              <a:t>Appuyez</a:t>
            </a:r>
            <a:r>
              <a:rPr lang="en-US" sz="1400" dirty="0">
                <a:solidFill>
                  <a:schemeClr val="bg1"/>
                </a:solidFill>
              </a:rPr>
              <a:t> sur "OK" pour accepter </a:t>
            </a:r>
            <a:r>
              <a:rPr lang="en-US" sz="1400" dirty="0" err="1">
                <a:solidFill>
                  <a:schemeClr val="bg1"/>
                </a:solidFill>
              </a:rPr>
              <a:t>l'ajustement</a:t>
            </a:r>
            <a:endParaRPr lang="en-US" sz="1400" dirty="0">
              <a:solidFill>
                <a:schemeClr val="bg1"/>
              </a:solidFill>
            </a:endParaRPr>
          </a:p>
        </p:txBody>
      </p:sp>
      <p:sp>
        <p:nvSpPr>
          <p:cNvPr id="14" name="Oval 13">
            <a:extLst>
              <a:ext uri="{FF2B5EF4-FFF2-40B4-BE49-F238E27FC236}">
                <a16:creationId xmlns:a16="http://schemas.microsoft.com/office/drawing/2014/main" id="{A866CA79-6A32-ADD3-0D78-35C07A29C9B3}"/>
              </a:ext>
            </a:extLst>
          </p:cNvPr>
          <p:cNvSpPr/>
          <p:nvPr/>
        </p:nvSpPr>
        <p:spPr>
          <a:xfrm>
            <a:off x="4318380" y="3014251"/>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2</a:t>
            </a:r>
          </a:p>
        </p:txBody>
      </p:sp>
      <p:sp>
        <p:nvSpPr>
          <p:cNvPr id="15" name="Oval 14">
            <a:extLst>
              <a:ext uri="{FF2B5EF4-FFF2-40B4-BE49-F238E27FC236}">
                <a16:creationId xmlns:a16="http://schemas.microsoft.com/office/drawing/2014/main" id="{BBF09733-B00E-0B5E-9594-BC9302C2A098}"/>
              </a:ext>
            </a:extLst>
          </p:cNvPr>
          <p:cNvSpPr/>
          <p:nvPr/>
        </p:nvSpPr>
        <p:spPr>
          <a:xfrm>
            <a:off x="7144487" y="404739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3</a:t>
            </a:r>
          </a:p>
        </p:txBody>
      </p:sp>
      <p:sp>
        <p:nvSpPr>
          <p:cNvPr id="16" name="Oval 15">
            <a:extLst>
              <a:ext uri="{FF2B5EF4-FFF2-40B4-BE49-F238E27FC236}">
                <a16:creationId xmlns:a16="http://schemas.microsoft.com/office/drawing/2014/main" id="{08965110-0C80-C384-AD4E-BDD36BBDD632}"/>
              </a:ext>
            </a:extLst>
          </p:cNvPr>
          <p:cNvSpPr/>
          <p:nvPr/>
        </p:nvSpPr>
        <p:spPr>
          <a:xfrm>
            <a:off x="10669038" y="4579249"/>
            <a:ext cx="1411176" cy="100332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a:extLst>
              <a:ext uri="{FF2B5EF4-FFF2-40B4-BE49-F238E27FC236}">
                <a16:creationId xmlns:a16="http://schemas.microsoft.com/office/drawing/2014/main" id="{752E7965-27D2-0C7E-EB06-F297EC596CAE}"/>
              </a:ext>
            </a:extLst>
          </p:cNvPr>
          <p:cNvCxnSpPr>
            <a:cxnSpLocks/>
            <a:stCxn id="15" idx="5"/>
          </p:cNvCxnSpPr>
          <p:nvPr/>
        </p:nvCxnSpPr>
        <p:spPr>
          <a:xfrm>
            <a:off x="7456683" y="4359591"/>
            <a:ext cx="3094039" cy="63827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27613342-6A4A-EC14-3109-471707AB5A10}"/>
              </a:ext>
            </a:extLst>
          </p:cNvPr>
          <p:cNvCxnSpPr>
            <a:cxnSpLocks/>
            <a:stCxn id="15" idx="0"/>
          </p:cNvCxnSpPr>
          <p:nvPr/>
        </p:nvCxnSpPr>
        <p:spPr>
          <a:xfrm flipV="1">
            <a:off x="7327367" y="3554317"/>
            <a:ext cx="817173" cy="49307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40AF5A29-09E6-A4AB-7A5B-ED61A302C842}"/>
              </a:ext>
            </a:extLst>
          </p:cNvPr>
          <p:cNvSpPr/>
          <p:nvPr/>
        </p:nvSpPr>
        <p:spPr>
          <a:xfrm>
            <a:off x="9094494" y="361797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4</a:t>
            </a:r>
          </a:p>
        </p:txBody>
      </p:sp>
      <p:sp>
        <p:nvSpPr>
          <p:cNvPr id="23" name="Oval 22">
            <a:extLst>
              <a:ext uri="{FF2B5EF4-FFF2-40B4-BE49-F238E27FC236}">
                <a16:creationId xmlns:a16="http://schemas.microsoft.com/office/drawing/2014/main" id="{82AC7FD8-8188-29E3-9097-076BF8E42C9B}"/>
              </a:ext>
            </a:extLst>
          </p:cNvPr>
          <p:cNvSpPr/>
          <p:nvPr/>
        </p:nvSpPr>
        <p:spPr>
          <a:xfrm>
            <a:off x="8142048" y="404739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p>
        </p:txBody>
      </p:sp>
      <p:sp>
        <p:nvSpPr>
          <p:cNvPr id="24" name="Rectangle 23">
            <a:extLst>
              <a:ext uri="{FF2B5EF4-FFF2-40B4-BE49-F238E27FC236}">
                <a16:creationId xmlns:a16="http://schemas.microsoft.com/office/drawing/2014/main" id="{5F97C825-3561-9568-9731-B65F1ACC5930}"/>
              </a:ext>
            </a:extLst>
          </p:cNvPr>
          <p:cNvSpPr/>
          <p:nvPr/>
        </p:nvSpPr>
        <p:spPr>
          <a:xfrm>
            <a:off x="8469043" y="1434014"/>
            <a:ext cx="2787267" cy="678418"/>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tx1"/>
                </a:solidFill>
              </a:rPr>
              <a:t>La valeur du paramètre ajusté apparaît ici</a:t>
            </a:r>
          </a:p>
        </p:txBody>
      </p:sp>
      <p:cxnSp>
        <p:nvCxnSpPr>
          <p:cNvPr id="25" name="Straight Arrow Connector 24">
            <a:extLst>
              <a:ext uri="{FF2B5EF4-FFF2-40B4-BE49-F238E27FC236}">
                <a16:creationId xmlns:a16="http://schemas.microsoft.com/office/drawing/2014/main" id="{5B133A6B-73F3-46EA-74E9-3D2D2CE4F858}"/>
              </a:ext>
            </a:extLst>
          </p:cNvPr>
          <p:cNvCxnSpPr>
            <a:cxnSpLocks/>
            <a:stCxn id="24" idx="1"/>
          </p:cNvCxnSpPr>
          <p:nvPr/>
        </p:nvCxnSpPr>
        <p:spPr>
          <a:xfrm flipH="1">
            <a:off x="7546554" y="1773223"/>
            <a:ext cx="922489" cy="339209"/>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Oval 11">
            <a:extLst>
              <a:ext uri="{FF2B5EF4-FFF2-40B4-BE49-F238E27FC236}">
                <a16:creationId xmlns:a16="http://schemas.microsoft.com/office/drawing/2014/main" id="{B36E671A-7719-5F92-103C-9ECF4C550642}"/>
              </a:ext>
            </a:extLst>
          </p:cNvPr>
          <p:cNvSpPr/>
          <p:nvPr/>
        </p:nvSpPr>
        <p:spPr>
          <a:xfrm>
            <a:off x="2746815" y="25555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1</a:t>
            </a:r>
          </a:p>
        </p:txBody>
      </p:sp>
      <p:sp>
        <p:nvSpPr>
          <p:cNvPr id="2" name="TextBox 1">
            <a:extLst>
              <a:ext uri="{FF2B5EF4-FFF2-40B4-BE49-F238E27FC236}">
                <a16:creationId xmlns:a16="http://schemas.microsoft.com/office/drawing/2014/main" id="{8A9AA0E0-16D1-DE4D-69B1-17CDA2A2D26E}"/>
              </a:ext>
            </a:extLst>
          </p:cNvPr>
          <p:cNvSpPr txBox="1"/>
          <p:nvPr/>
        </p:nvSpPr>
        <p:spPr>
          <a:xfrm>
            <a:off x="132522" y="6149009"/>
            <a:ext cx="4426778" cy="830997"/>
          </a:xfrm>
          <a:prstGeom prst="rect">
            <a:avLst/>
          </a:prstGeom>
          <a:noFill/>
        </p:spPr>
        <p:txBody>
          <a:bodyPr wrap="square" rtlCol="0">
            <a:spAutoFit/>
          </a:bodyPr>
          <a:lstStyle/>
          <a:p>
            <a:r>
              <a:rPr lang="en-US" sz="1600" dirty="0"/>
              <a:t>A </a:t>
            </a:r>
            <a:r>
              <a:rPr lang="en-US" sz="1600" dirty="0" err="1"/>
              <a:t>réajuster</a:t>
            </a:r>
            <a:r>
              <a:rPr lang="en-US" sz="1600" dirty="0"/>
              <a:t> </a:t>
            </a:r>
            <a:r>
              <a:rPr lang="en-US" sz="1600" dirty="0" err="1"/>
              <a:t>chaque</a:t>
            </a:r>
            <a:r>
              <a:rPr lang="en-US" sz="1600" dirty="0"/>
              <a:t> </a:t>
            </a:r>
            <a:r>
              <a:rPr lang="en-US" sz="1600" dirty="0" err="1"/>
              <a:t>fois</a:t>
            </a:r>
            <a:r>
              <a:rPr lang="en-US" sz="1600" dirty="0"/>
              <a:t> que </a:t>
            </a:r>
            <a:r>
              <a:rPr lang="en-US" sz="1600" dirty="0" err="1"/>
              <a:t>vous</a:t>
            </a:r>
            <a:r>
              <a:rPr lang="en-US" sz="1600" dirty="0"/>
              <a:t> </a:t>
            </a:r>
            <a:r>
              <a:rPr lang="en-US" sz="1600" dirty="0" err="1"/>
              <a:t>modifiez</a:t>
            </a:r>
            <a:r>
              <a:rPr lang="en-US" sz="1600" dirty="0"/>
              <a:t> </a:t>
            </a:r>
            <a:r>
              <a:rPr lang="en-US" sz="1600" dirty="0" err="1"/>
              <a:t>l'ajustement</a:t>
            </a:r>
            <a:r>
              <a:rPr lang="en-US" sz="1600" dirty="0"/>
              <a:t> EPP/CSAVR </a:t>
            </a:r>
            <a:r>
              <a:rPr lang="en-US" sz="1600" dirty="0" err="1"/>
              <a:t>ou</a:t>
            </a:r>
            <a:r>
              <a:rPr lang="en-US" sz="1600" dirty="0"/>
              <a:t> les IRR </a:t>
            </a:r>
            <a:r>
              <a:rPr lang="en-US" sz="1600" dirty="0" err="1"/>
              <a:t>en</a:t>
            </a:r>
            <a:r>
              <a:rPr lang="en-US" sz="1600" dirty="0"/>
              <a:t> </a:t>
            </a:r>
            <a:r>
              <a:rPr lang="en-US" sz="1600" dirty="0" err="1"/>
              <a:t>fonction</a:t>
            </a:r>
            <a:r>
              <a:rPr lang="en-US" sz="1600" dirty="0"/>
              <a:t> du </a:t>
            </a:r>
            <a:r>
              <a:rPr lang="en-US" sz="1600" dirty="0" err="1"/>
              <a:t>sexe</a:t>
            </a:r>
            <a:r>
              <a:rPr lang="en-US" sz="1600" dirty="0"/>
              <a:t> !</a:t>
            </a:r>
          </a:p>
        </p:txBody>
      </p:sp>
      <p:sp>
        <p:nvSpPr>
          <p:cNvPr id="27" name="Oval 26">
            <a:extLst>
              <a:ext uri="{FF2B5EF4-FFF2-40B4-BE49-F238E27FC236}">
                <a16:creationId xmlns:a16="http://schemas.microsoft.com/office/drawing/2014/main" id="{EEF06E36-7E33-7077-4D49-4051ACFD6E2D}"/>
              </a:ext>
            </a:extLst>
          </p:cNvPr>
          <p:cNvSpPr/>
          <p:nvPr/>
        </p:nvSpPr>
        <p:spPr>
          <a:xfrm>
            <a:off x="5865618" y="643715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6</a:t>
            </a:r>
          </a:p>
        </p:txBody>
      </p:sp>
    </p:spTree>
    <p:extLst>
      <p:ext uri="{BB962C8B-B14F-4D97-AF65-F5344CB8AC3E}">
        <p14:creationId xmlns:p14="http://schemas.microsoft.com/office/powerpoint/2010/main" val="2164898570"/>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2F75D2-C762-410D-A9B6-06DE55DADD66}"/>
              </a:ext>
            </a:extLst>
          </p:cNvPr>
          <p:cNvSpPr>
            <a:spLocks noGrp="1"/>
          </p:cNvSpPr>
          <p:nvPr>
            <p:ph type="title"/>
          </p:nvPr>
        </p:nvSpPr>
        <p:spPr>
          <a:xfrm>
            <a:off x="0" y="1277816"/>
            <a:ext cx="3380022" cy="4754684"/>
          </a:xfrm>
        </p:spPr>
        <p:txBody>
          <a:bodyPr>
            <a:noAutofit/>
          </a:bodyPr>
          <a:lstStyle/>
          <a:p>
            <a:r>
              <a:rPr lang="en-US" sz="2800" dirty="0">
                <a:solidFill>
                  <a:srgbClr val="FFFF00"/>
                </a:solidFill>
              </a:rPr>
              <a:t>Données sur les tests CPN de routine :</a:t>
            </a:r>
            <a:br>
              <a:rPr lang="en-US" sz="2800" dirty="0">
                <a:solidFill>
                  <a:srgbClr val="FFFF00"/>
                </a:solidFill>
              </a:rPr>
            </a:br>
            <a:br>
              <a:rPr lang="en-US" sz="2800" dirty="0"/>
            </a:br>
            <a:r>
              <a:rPr lang="en-US" sz="2800" err="1"/>
              <a:t>N'utilisez</a:t>
            </a:r>
            <a:r>
              <a:rPr lang="en-US" sz="2800" dirty="0"/>
              <a:t> que des données/</a:t>
            </a:r>
            <a:r>
              <a:rPr lang="en-US" sz="2800" err="1"/>
              <a:t>années</a:t>
            </a:r>
            <a:r>
              <a:rPr lang="en-US" sz="2800" dirty="0"/>
              <a:t> </a:t>
            </a:r>
            <a:r>
              <a:rPr lang="en-US" sz="2800" err="1"/>
              <a:t>représentatives</a:t>
            </a:r>
            <a:r>
              <a:rPr lang="en-US" sz="2800" dirty="0"/>
              <a:t> et de bonne </a:t>
            </a:r>
            <a:r>
              <a:rPr lang="en-US" sz="2800" err="1"/>
              <a:t>qualité</a:t>
            </a:r>
            <a:r>
              <a:rPr lang="en-US" sz="2800" dirty="0"/>
              <a:t> pour </a:t>
            </a:r>
            <a:r>
              <a:rPr lang="en-US" sz="2800" err="1"/>
              <a:t>l'ajustement</a:t>
            </a:r>
            <a:r>
              <a:rPr lang="en-US" sz="2800" dirty="0"/>
              <a:t> </a:t>
            </a:r>
            <a:r>
              <a:rPr lang="en-US" sz="2800" err="1">
                <a:solidFill>
                  <a:srgbClr val="FFFF00"/>
                </a:solidFill>
              </a:rPr>
              <a:t>d'EPP</a:t>
            </a:r>
            <a:r>
              <a:rPr lang="en-US" sz="2800" dirty="0"/>
              <a:t> et de la </a:t>
            </a:r>
            <a:r>
              <a:rPr lang="en-US" sz="2800" err="1"/>
              <a:t>fertilité</a:t>
            </a:r>
            <a:r>
              <a:rPr lang="en-US" sz="2800" dirty="0"/>
              <a:t>.</a:t>
            </a:r>
          </a:p>
        </p:txBody>
      </p:sp>
      <p:sp>
        <p:nvSpPr>
          <p:cNvPr id="3" name="Content Placeholder 2">
            <a:extLst>
              <a:ext uri="{FF2B5EF4-FFF2-40B4-BE49-F238E27FC236}">
                <a16:creationId xmlns:a16="http://schemas.microsoft.com/office/drawing/2014/main" id="{BC47A539-E9A5-49BA-ADA1-BB488B07B243}"/>
              </a:ext>
            </a:extLst>
          </p:cNvPr>
          <p:cNvSpPr>
            <a:spLocks noGrp="1"/>
          </p:cNvSpPr>
          <p:nvPr>
            <p:ph idx="1"/>
          </p:nvPr>
        </p:nvSpPr>
        <p:spPr>
          <a:xfrm>
            <a:off x="3469361" y="485775"/>
            <a:ext cx="8628854" cy="6248400"/>
          </a:xfrm>
        </p:spPr>
        <p:txBody>
          <a:bodyPr>
            <a:normAutofit fontScale="85000" lnSpcReduction="20000"/>
          </a:bodyPr>
          <a:lstStyle/>
          <a:p>
            <a:pPr marL="0" indent="0">
              <a:buNone/>
            </a:pPr>
            <a:r>
              <a:rPr lang="en-US" dirty="0">
                <a:solidFill>
                  <a:schemeClr val="tx1"/>
                </a:solidFill>
              </a:rPr>
              <a:t>Les données des tests de routine </a:t>
            </a:r>
            <a:r>
              <a:rPr lang="en-US" dirty="0" err="1">
                <a:solidFill>
                  <a:schemeClr val="tx1"/>
                </a:solidFill>
              </a:rPr>
              <a:t>posent</a:t>
            </a:r>
            <a:r>
              <a:rPr lang="en-US" dirty="0">
                <a:solidFill>
                  <a:schemeClr val="tx1"/>
                </a:solidFill>
              </a:rPr>
              <a:t> des </a:t>
            </a:r>
            <a:r>
              <a:rPr lang="en-US" dirty="0" err="1">
                <a:solidFill>
                  <a:schemeClr val="tx1"/>
                </a:solidFill>
              </a:rPr>
              <a:t>problèmes</a:t>
            </a:r>
            <a:r>
              <a:rPr lang="en-US" dirty="0">
                <a:solidFill>
                  <a:schemeClr val="tx1"/>
                </a:solidFill>
              </a:rPr>
              <a:t> pour discerner les </a:t>
            </a:r>
            <a:r>
              <a:rPr lang="en-US" dirty="0" err="1">
                <a:solidFill>
                  <a:schemeClr val="tx1"/>
                </a:solidFill>
              </a:rPr>
              <a:t>véritables</a:t>
            </a:r>
            <a:r>
              <a:rPr lang="en-US" dirty="0">
                <a:solidFill>
                  <a:schemeClr val="tx1"/>
                </a:solidFill>
              </a:rPr>
              <a:t> tendances </a:t>
            </a:r>
            <a:r>
              <a:rPr lang="en-US" dirty="0" err="1">
                <a:solidFill>
                  <a:schemeClr val="tx1"/>
                </a:solidFill>
              </a:rPr>
              <a:t>épidémiques</a:t>
            </a:r>
            <a:r>
              <a:rPr lang="en-US" dirty="0">
                <a:solidFill>
                  <a:schemeClr val="tx1"/>
                </a:solidFill>
              </a:rPr>
              <a:t> de la couverture des services </a:t>
            </a:r>
            <a:r>
              <a:rPr lang="en-US" dirty="0" err="1">
                <a:solidFill>
                  <a:schemeClr val="tx1"/>
                </a:solidFill>
              </a:rPr>
              <a:t>ou</a:t>
            </a:r>
            <a:r>
              <a:rPr lang="en-US" dirty="0">
                <a:solidFill>
                  <a:schemeClr val="tx1"/>
                </a:solidFill>
              </a:rPr>
              <a:t> des artefacts des rapports</a:t>
            </a:r>
          </a:p>
          <a:p>
            <a:r>
              <a:rPr lang="en-US" dirty="0">
                <a:solidFill>
                  <a:schemeClr val="tx1"/>
                </a:solidFill>
              </a:rPr>
              <a:t>Les tests de routine </a:t>
            </a:r>
            <a:r>
              <a:rPr lang="en-US" dirty="0" err="1">
                <a:solidFill>
                  <a:schemeClr val="tx1"/>
                </a:solidFill>
              </a:rPr>
              <a:t>sont</a:t>
            </a:r>
            <a:r>
              <a:rPr lang="en-US" dirty="0">
                <a:solidFill>
                  <a:schemeClr val="tx1"/>
                </a:solidFill>
              </a:rPr>
              <a:t> </a:t>
            </a:r>
            <a:r>
              <a:rPr lang="en-US" dirty="0" err="1">
                <a:solidFill>
                  <a:schemeClr val="tx1"/>
                </a:solidFill>
              </a:rPr>
              <a:t>souvent</a:t>
            </a:r>
            <a:r>
              <a:rPr lang="en-US" dirty="0">
                <a:solidFill>
                  <a:schemeClr val="tx1"/>
                </a:solidFill>
              </a:rPr>
              <a:t> </a:t>
            </a:r>
            <a:r>
              <a:rPr lang="en-US" dirty="0" err="1">
                <a:solidFill>
                  <a:schemeClr val="tx1"/>
                </a:solidFill>
              </a:rPr>
              <a:t>introduits</a:t>
            </a:r>
            <a:r>
              <a:rPr lang="en-US" dirty="0">
                <a:solidFill>
                  <a:schemeClr val="tx1"/>
                </a:solidFill>
              </a:rPr>
              <a:t> </a:t>
            </a:r>
            <a:r>
              <a:rPr lang="en-US" dirty="0" err="1">
                <a:solidFill>
                  <a:schemeClr val="tx1"/>
                </a:solidFill>
              </a:rPr>
              <a:t>d'abord</a:t>
            </a:r>
            <a:r>
              <a:rPr lang="en-US" dirty="0">
                <a:solidFill>
                  <a:schemeClr val="tx1"/>
                </a:solidFill>
              </a:rPr>
              <a:t> dans les zones </a:t>
            </a:r>
            <a:r>
              <a:rPr lang="en-US" dirty="0" err="1">
                <a:solidFill>
                  <a:schemeClr val="tx1"/>
                </a:solidFill>
              </a:rPr>
              <a:t>urbaines</a:t>
            </a:r>
            <a:r>
              <a:rPr lang="en-US" dirty="0">
                <a:solidFill>
                  <a:schemeClr val="tx1"/>
                </a:solidFill>
              </a:rPr>
              <a:t> à forte </a:t>
            </a:r>
            <a:r>
              <a:rPr lang="en-US" dirty="0" err="1">
                <a:solidFill>
                  <a:schemeClr val="tx1"/>
                </a:solidFill>
              </a:rPr>
              <a:t>prévalence</a:t>
            </a:r>
            <a:r>
              <a:rPr lang="en-US" dirty="0">
                <a:solidFill>
                  <a:schemeClr val="tx1"/>
                </a:solidFill>
              </a:rPr>
              <a:t>. </a:t>
            </a:r>
            <a:br>
              <a:rPr lang="en-US" dirty="0">
                <a:solidFill>
                  <a:schemeClr val="tx1"/>
                </a:solidFill>
              </a:rPr>
            </a:br>
            <a:r>
              <a:rPr lang="en-US" dirty="0">
                <a:solidFill>
                  <a:schemeClr val="tx1"/>
                </a:solidFill>
              </a:rPr>
              <a:t>-&gt; les premières </a:t>
            </a:r>
            <a:r>
              <a:rPr lang="en-US" dirty="0" err="1">
                <a:solidFill>
                  <a:schemeClr val="tx1"/>
                </a:solidFill>
              </a:rPr>
              <a:t>années</a:t>
            </a:r>
            <a:r>
              <a:rPr lang="en-US" dirty="0">
                <a:solidFill>
                  <a:schemeClr val="tx1"/>
                </a:solidFill>
              </a:rPr>
              <a:t> ne </a:t>
            </a:r>
            <a:r>
              <a:rPr lang="en-US" dirty="0" err="1">
                <a:solidFill>
                  <a:schemeClr val="tx1"/>
                </a:solidFill>
              </a:rPr>
              <a:t>sont</a:t>
            </a:r>
            <a:r>
              <a:rPr lang="en-US" dirty="0">
                <a:solidFill>
                  <a:schemeClr val="tx1"/>
                </a:solidFill>
              </a:rPr>
              <a:t> pas </a:t>
            </a:r>
            <a:r>
              <a:rPr lang="en-US" dirty="0" err="1">
                <a:solidFill>
                  <a:schemeClr val="tx1"/>
                </a:solidFill>
              </a:rPr>
              <a:t>représentatives</a:t>
            </a:r>
            <a:endParaRPr lang="en-US" dirty="0">
              <a:solidFill>
                <a:schemeClr val="tx1"/>
              </a:solidFill>
            </a:endParaRPr>
          </a:p>
          <a:p>
            <a:r>
              <a:rPr lang="en-US" dirty="0">
                <a:solidFill>
                  <a:schemeClr val="tx1"/>
                </a:solidFill>
              </a:rPr>
              <a:t>La couverture </a:t>
            </a:r>
            <a:r>
              <a:rPr lang="en-US" dirty="0" err="1">
                <a:solidFill>
                  <a:schemeClr val="tx1"/>
                </a:solidFill>
              </a:rPr>
              <a:t>augmente</a:t>
            </a:r>
            <a:r>
              <a:rPr lang="en-US" dirty="0">
                <a:solidFill>
                  <a:schemeClr val="tx1"/>
                </a:solidFill>
              </a:rPr>
              <a:t> pendant des </a:t>
            </a:r>
            <a:r>
              <a:rPr lang="en-US" dirty="0" err="1">
                <a:solidFill>
                  <a:schemeClr val="tx1"/>
                </a:solidFill>
              </a:rPr>
              <a:t>années</a:t>
            </a:r>
            <a:r>
              <a:rPr lang="en-US" dirty="0">
                <a:solidFill>
                  <a:schemeClr val="tx1"/>
                </a:solidFill>
              </a:rPr>
              <a:t> à </a:t>
            </a:r>
            <a:r>
              <a:rPr lang="en-US" dirty="0" err="1">
                <a:solidFill>
                  <a:schemeClr val="tx1"/>
                </a:solidFill>
              </a:rPr>
              <a:t>mesure</a:t>
            </a:r>
            <a:r>
              <a:rPr lang="en-US" dirty="0">
                <a:solidFill>
                  <a:schemeClr val="tx1"/>
                </a:solidFill>
              </a:rPr>
              <a:t> que le </a:t>
            </a:r>
            <a:r>
              <a:rPr lang="en-US" dirty="0" err="1">
                <a:solidFill>
                  <a:schemeClr val="tx1"/>
                </a:solidFill>
              </a:rPr>
              <a:t>système</a:t>
            </a:r>
            <a:r>
              <a:rPr lang="en-US" dirty="0">
                <a:solidFill>
                  <a:schemeClr val="tx1"/>
                </a:solidFill>
              </a:rPr>
              <a:t> se </a:t>
            </a:r>
            <a:r>
              <a:rPr lang="en-US" dirty="0" err="1">
                <a:solidFill>
                  <a:schemeClr val="tx1"/>
                </a:solidFill>
              </a:rPr>
              <a:t>développe</a:t>
            </a:r>
            <a:r>
              <a:rPr lang="en-US" dirty="0">
                <a:solidFill>
                  <a:schemeClr val="tx1"/>
                </a:solidFill>
              </a:rPr>
              <a:t>, </a:t>
            </a:r>
            <a:r>
              <a:rPr lang="en-US" dirty="0" err="1">
                <a:solidFill>
                  <a:schemeClr val="tx1"/>
                </a:solidFill>
              </a:rPr>
              <a:t>puis</a:t>
            </a:r>
            <a:r>
              <a:rPr lang="en-US" dirty="0">
                <a:solidFill>
                  <a:schemeClr val="tx1"/>
                </a:solidFill>
              </a:rPr>
              <a:t> se </a:t>
            </a:r>
            <a:r>
              <a:rPr lang="en-US" dirty="0" err="1">
                <a:solidFill>
                  <a:schemeClr val="tx1"/>
                </a:solidFill>
              </a:rPr>
              <a:t>stabilise</a:t>
            </a:r>
            <a:r>
              <a:rPr lang="en-US" dirty="0">
                <a:solidFill>
                  <a:schemeClr val="tx1"/>
                </a:solidFill>
              </a:rPr>
              <a:t> à </a:t>
            </a:r>
            <a:r>
              <a:rPr lang="en-US" dirty="0" err="1">
                <a:solidFill>
                  <a:schemeClr val="tx1"/>
                </a:solidFill>
              </a:rPr>
              <a:t>mesure</a:t>
            </a:r>
            <a:r>
              <a:rPr lang="en-US" dirty="0">
                <a:solidFill>
                  <a:schemeClr val="tx1"/>
                </a:solidFill>
              </a:rPr>
              <a:t> </a:t>
            </a:r>
            <a:r>
              <a:rPr lang="en-US" dirty="0" err="1">
                <a:solidFill>
                  <a:schemeClr val="tx1"/>
                </a:solidFill>
              </a:rPr>
              <a:t>qu'il</a:t>
            </a:r>
            <a:r>
              <a:rPr lang="en-US" dirty="0">
                <a:solidFill>
                  <a:schemeClr val="tx1"/>
                </a:solidFill>
              </a:rPr>
              <a:t> arrive à </a:t>
            </a:r>
            <a:r>
              <a:rPr lang="en-US" dirty="0" err="1">
                <a:solidFill>
                  <a:schemeClr val="tx1"/>
                </a:solidFill>
              </a:rPr>
              <a:t>maturité</a:t>
            </a:r>
            <a:r>
              <a:rPr lang="en-US" dirty="0">
                <a:solidFill>
                  <a:schemeClr val="tx1"/>
                </a:solidFill>
              </a:rPr>
              <a:t>.</a:t>
            </a:r>
          </a:p>
          <a:p>
            <a:r>
              <a:rPr lang="en-US" dirty="0">
                <a:solidFill>
                  <a:schemeClr val="tx1"/>
                </a:solidFill>
              </a:rPr>
              <a:t>Les rapports </a:t>
            </a:r>
            <a:r>
              <a:rPr lang="en-US" dirty="0" err="1">
                <a:solidFill>
                  <a:schemeClr val="tx1"/>
                </a:solidFill>
              </a:rPr>
              <a:t>sont</a:t>
            </a:r>
            <a:r>
              <a:rPr lang="en-US" dirty="0">
                <a:solidFill>
                  <a:schemeClr val="tx1"/>
                </a:solidFill>
              </a:rPr>
              <a:t> </a:t>
            </a:r>
            <a:r>
              <a:rPr lang="en-US" dirty="0" err="1">
                <a:solidFill>
                  <a:schemeClr val="tx1"/>
                </a:solidFill>
              </a:rPr>
              <a:t>souvent</a:t>
            </a:r>
            <a:r>
              <a:rPr lang="en-US" dirty="0">
                <a:solidFill>
                  <a:schemeClr val="tx1"/>
                </a:solidFill>
              </a:rPr>
              <a:t> </a:t>
            </a:r>
            <a:r>
              <a:rPr lang="en-US" dirty="0" err="1">
                <a:solidFill>
                  <a:schemeClr val="tx1"/>
                </a:solidFill>
              </a:rPr>
              <a:t>problématiques</a:t>
            </a:r>
            <a:r>
              <a:rPr lang="en-US" dirty="0">
                <a:solidFill>
                  <a:schemeClr val="tx1"/>
                </a:solidFill>
              </a:rPr>
              <a:t>, surtout </a:t>
            </a:r>
            <a:r>
              <a:rPr lang="en-US" dirty="0" err="1">
                <a:solidFill>
                  <a:schemeClr val="tx1"/>
                </a:solidFill>
              </a:rPr>
              <a:t>avant</a:t>
            </a:r>
            <a:r>
              <a:rPr lang="en-US" dirty="0">
                <a:solidFill>
                  <a:schemeClr val="tx1"/>
                </a:solidFill>
              </a:rPr>
              <a:t> que les </a:t>
            </a:r>
            <a:r>
              <a:rPr lang="en-US" dirty="0" err="1">
                <a:solidFill>
                  <a:schemeClr val="tx1"/>
                </a:solidFill>
              </a:rPr>
              <a:t>systèmes</a:t>
            </a:r>
            <a:r>
              <a:rPr lang="en-US" dirty="0">
                <a:solidFill>
                  <a:schemeClr val="tx1"/>
                </a:solidFill>
              </a:rPr>
              <a:t> de rapports </a:t>
            </a:r>
            <a:r>
              <a:rPr lang="en-US" dirty="0" err="1">
                <a:solidFill>
                  <a:schemeClr val="tx1"/>
                </a:solidFill>
              </a:rPr>
              <a:t>électroniques</a:t>
            </a:r>
            <a:r>
              <a:rPr lang="en-US" dirty="0">
                <a:solidFill>
                  <a:schemeClr val="tx1"/>
                </a:solidFill>
              </a:rPr>
              <a:t> ne se </a:t>
            </a:r>
            <a:r>
              <a:rPr lang="en-US" dirty="0" err="1">
                <a:solidFill>
                  <a:schemeClr val="tx1"/>
                </a:solidFill>
              </a:rPr>
              <a:t>généralisent</a:t>
            </a:r>
            <a:r>
              <a:rPr lang="en-US" dirty="0">
                <a:solidFill>
                  <a:schemeClr val="tx1"/>
                </a:solidFill>
              </a:rPr>
              <a:t>. </a:t>
            </a:r>
          </a:p>
          <a:p>
            <a:pPr marL="0" indent="0">
              <a:buNone/>
            </a:pPr>
            <a:r>
              <a:rPr lang="en-US" dirty="0">
                <a:solidFill>
                  <a:schemeClr val="tx1"/>
                </a:solidFill>
              </a:rPr>
              <a:t>Pour </a:t>
            </a:r>
            <a:r>
              <a:rPr lang="en-US" dirty="0" err="1">
                <a:solidFill>
                  <a:schemeClr val="tx1"/>
                </a:solidFill>
              </a:rPr>
              <a:t>l'ajustement</a:t>
            </a:r>
            <a:r>
              <a:rPr lang="en-US" dirty="0">
                <a:solidFill>
                  <a:schemeClr val="tx1"/>
                </a:solidFill>
              </a:rPr>
              <a:t> des données </a:t>
            </a:r>
            <a:r>
              <a:rPr lang="en-US" dirty="0">
                <a:solidFill>
                  <a:schemeClr val="tx1"/>
                </a:solidFill>
                <a:highlight>
                  <a:srgbClr val="FFFF00"/>
                </a:highlight>
              </a:rPr>
              <a:t>CPN-Test de Routine (TR) </a:t>
            </a:r>
            <a:r>
              <a:rPr lang="en-US" dirty="0">
                <a:solidFill>
                  <a:schemeClr val="tx1"/>
                </a:solidFill>
              </a:rPr>
              <a:t>:</a:t>
            </a:r>
          </a:p>
          <a:p>
            <a:r>
              <a:rPr lang="en-US" dirty="0" err="1">
                <a:solidFill>
                  <a:schemeClr val="tx1"/>
                </a:solidFill>
              </a:rPr>
              <a:t>Inclure</a:t>
            </a:r>
            <a:r>
              <a:rPr lang="en-US" dirty="0">
                <a:solidFill>
                  <a:schemeClr val="tx1"/>
                </a:solidFill>
              </a:rPr>
              <a:t> les femmes </a:t>
            </a:r>
            <a:r>
              <a:rPr lang="en-US" b="1" dirty="0">
                <a:solidFill>
                  <a:schemeClr val="tx1"/>
                </a:solidFill>
              </a:rPr>
              <a:t>déjà </a:t>
            </a:r>
            <a:r>
              <a:rPr lang="en-US" b="1" dirty="0" err="1">
                <a:solidFill>
                  <a:schemeClr val="tx1"/>
                </a:solidFill>
              </a:rPr>
              <a:t>connues</a:t>
            </a:r>
            <a:r>
              <a:rPr lang="en-US" b="1" dirty="0">
                <a:solidFill>
                  <a:schemeClr val="tx1"/>
                </a:solidFill>
              </a:rPr>
              <a:t> pour </a:t>
            </a:r>
            <a:r>
              <a:rPr lang="en-US" b="1" dirty="0" err="1">
                <a:solidFill>
                  <a:schemeClr val="tx1"/>
                </a:solidFill>
              </a:rPr>
              <a:t>leur</a:t>
            </a:r>
            <a:r>
              <a:rPr lang="en-US" b="1" dirty="0">
                <a:solidFill>
                  <a:schemeClr val="tx1"/>
                </a:solidFill>
              </a:rPr>
              <a:t> </a:t>
            </a:r>
            <a:r>
              <a:rPr lang="en-US" b="1" dirty="0" err="1">
                <a:solidFill>
                  <a:schemeClr val="tx1"/>
                </a:solidFill>
              </a:rPr>
              <a:t>séropositivité</a:t>
            </a:r>
            <a:r>
              <a:rPr lang="en-US" dirty="0">
                <a:solidFill>
                  <a:schemeClr val="tx1"/>
                </a:solidFill>
              </a:rPr>
              <a:t>, à la </a:t>
            </a:r>
            <a:r>
              <a:rPr lang="en-US" dirty="0" err="1">
                <a:solidFill>
                  <a:schemeClr val="tx1"/>
                </a:solidFill>
              </a:rPr>
              <a:t>fois</a:t>
            </a:r>
            <a:r>
              <a:rPr lang="en-US" dirty="0">
                <a:solidFill>
                  <a:schemeClr val="tx1"/>
                </a:solidFill>
              </a:rPr>
              <a:t> dans le </a:t>
            </a:r>
            <a:r>
              <a:rPr lang="en-US" dirty="0" err="1">
                <a:solidFill>
                  <a:schemeClr val="tx1"/>
                </a:solidFill>
              </a:rPr>
              <a:t>numérateur</a:t>
            </a:r>
            <a:r>
              <a:rPr lang="en-US" dirty="0">
                <a:solidFill>
                  <a:schemeClr val="tx1"/>
                </a:solidFill>
              </a:rPr>
              <a:t> (VIH+) et dans le </a:t>
            </a:r>
            <a:r>
              <a:rPr lang="en-US" dirty="0" err="1">
                <a:solidFill>
                  <a:schemeClr val="tx1"/>
                </a:solidFill>
              </a:rPr>
              <a:t>dénominateur</a:t>
            </a:r>
            <a:r>
              <a:rPr lang="en-US" dirty="0">
                <a:solidFill>
                  <a:schemeClr val="tx1"/>
                </a:solidFill>
              </a:rPr>
              <a:t> (taille de </a:t>
            </a:r>
            <a:r>
              <a:rPr lang="en-US" dirty="0" err="1">
                <a:solidFill>
                  <a:schemeClr val="tx1"/>
                </a:solidFill>
              </a:rPr>
              <a:t>l'échantillon</a:t>
            </a:r>
            <a:r>
              <a:rPr lang="en-US" dirty="0">
                <a:solidFill>
                  <a:schemeClr val="tx1"/>
                </a:solidFill>
              </a:rPr>
              <a:t>).</a:t>
            </a:r>
          </a:p>
          <a:p>
            <a:r>
              <a:rPr lang="en-US" dirty="0" err="1">
                <a:solidFill>
                  <a:schemeClr val="tx1"/>
                </a:solidFill>
              </a:rPr>
              <a:t>Comptez</a:t>
            </a:r>
            <a:r>
              <a:rPr lang="en-US" dirty="0">
                <a:solidFill>
                  <a:schemeClr val="tx1"/>
                </a:solidFill>
              </a:rPr>
              <a:t> </a:t>
            </a:r>
            <a:r>
              <a:rPr lang="en-US" dirty="0" err="1">
                <a:solidFill>
                  <a:schemeClr val="tx1"/>
                </a:solidFill>
              </a:rPr>
              <a:t>tous</a:t>
            </a:r>
            <a:r>
              <a:rPr lang="en-US" dirty="0">
                <a:solidFill>
                  <a:schemeClr val="tx1"/>
                </a:solidFill>
              </a:rPr>
              <a:t> les </a:t>
            </a:r>
            <a:r>
              <a:rPr lang="en-US" b="1" i="1" dirty="0">
                <a:solidFill>
                  <a:schemeClr val="tx1"/>
                </a:solidFill>
              </a:rPr>
              <a:t>premiers </a:t>
            </a:r>
            <a:r>
              <a:rPr lang="en-US" b="1" dirty="0">
                <a:solidFill>
                  <a:schemeClr val="tx1"/>
                </a:solidFill>
              </a:rPr>
              <a:t>tests </a:t>
            </a:r>
            <a:r>
              <a:rPr lang="en-US" dirty="0">
                <a:solidFill>
                  <a:schemeClr val="tx1"/>
                </a:solidFill>
              </a:rPr>
              <a:t>(maximum un par </a:t>
            </a:r>
            <a:r>
              <a:rPr lang="en-US" dirty="0" err="1">
                <a:solidFill>
                  <a:schemeClr val="tx1"/>
                </a:solidFill>
              </a:rPr>
              <a:t>grossesse</a:t>
            </a:r>
            <a:r>
              <a:rPr lang="en-US" dirty="0">
                <a:solidFill>
                  <a:schemeClr val="tx1"/>
                </a:solidFill>
              </a:rPr>
              <a:t>) </a:t>
            </a:r>
            <a:br>
              <a:rPr lang="en-US" dirty="0">
                <a:solidFill>
                  <a:schemeClr val="tx1"/>
                </a:solidFill>
              </a:rPr>
            </a:br>
            <a:r>
              <a:rPr lang="en-US" dirty="0">
                <a:solidFill>
                  <a:schemeClr val="tx1"/>
                </a:solidFill>
              </a:rPr>
              <a:t>- y </a:t>
            </a:r>
            <a:r>
              <a:rPr lang="en-US" dirty="0" err="1">
                <a:solidFill>
                  <a:schemeClr val="tx1"/>
                </a:solidFill>
              </a:rPr>
              <a:t>compris</a:t>
            </a:r>
            <a:r>
              <a:rPr lang="en-US" dirty="0">
                <a:solidFill>
                  <a:schemeClr val="tx1"/>
                </a:solidFill>
              </a:rPr>
              <a:t> les premiers tests </a:t>
            </a:r>
            <a:r>
              <a:rPr lang="en-US" dirty="0" err="1">
                <a:solidFill>
                  <a:schemeClr val="tx1"/>
                </a:solidFill>
              </a:rPr>
              <a:t>effectués</a:t>
            </a:r>
            <a:r>
              <a:rPr lang="en-US" dirty="0">
                <a:solidFill>
                  <a:schemeClr val="tx1"/>
                </a:solidFill>
              </a:rPr>
              <a:t> </a:t>
            </a:r>
            <a:r>
              <a:rPr lang="en-US" b="1" dirty="0" err="1">
                <a:solidFill>
                  <a:schemeClr val="tx1"/>
                </a:solidFill>
              </a:rPr>
              <a:t>lors</a:t>
            </a:r>
            <a:r>
              <a:rPr lang="en-US" b="1" dirty="0">
                <a:solidFill>
                  <a:schemeClr val="tx1"/>
                </a:solidFill>
              </a:rPr>
              <a:t> du travail </a:t>
            </a:r>
            <a:r>
              <a:rPr lang="en-US" b="1" dirty="0" err="1">
                <a:solidFill>
                  <a:schemeClr val="tx1"/>
                </a:solidFill>
              </a:rPr>
              <a:t>ou</a:t>
            </a:r>
            <a:r>
              <a:rPr lang="en-US" b="1" dirty="0">
                <a:solidFill>
                  <a:schemeClr val="tx1"/>
                </a:solidFill>
              </a:rPr>
              <a:t> de </a:t>
            </a:r>
            <a:r>
              <a:rPr lang="en-US" b="1" dirty="0" err="1">
                <a:solidFill>
                  <a:schemeClr val="tx1"/>
                </a:solidFill>
              </a:rPr>
              <a:t>l'accouchement</a:t>
            </a:r>
            <a:endParaRPr lang="en-US" b="1" dirty="0">
              <a:solidFill>
                <a:schemeClr val="tx1"/>
              </a:solidFill>
            </a:endParaRPr>
          </a:p>
          <a:p>
            <a:r>
              <a:rPr lang="en-US" dirty="0" err="1">
                <a:solidFill>
                  <a:schemeClr val="tx1"/>
                </a:solidFill>
              </a:rPr>
              <a:t>N'intégrez</a:t>
            </a:r>
            <a:r>
              <a:rPr lang="en-US" dirty="0">
                <a:solidFill>
                  <a:schemeClr val="tx1"/>
                </a:solidFill>
              </a:rPr>
              <a:t> que des </a:t>
            </a:r>
            <a:r>
              <a:rPr lang="en-US" dirty="0" err="1">
                <a:solidFill>
                  <a:schemeClr val="tx1"/>
                </a:solidFill>
              </a:rPr>
              <a:t>années</a:t>
            </a:r>
            <a:r>
              <a:rPr lang="en-US" dirty="0">
                <a:solidFill>
                  <a:schemeClr val="tx1"/>
                </a:solidFill>
              </a:rPr>
              <a:t> de données </a:t>
            </a:r>
            <a:r>
              <a:rPr lang="en-US" dirty="0" err="1">
                <a:solidFill>
                  <a:schemeClr val="tx1"/>
                </a:solidFill>
              </a:rPr>
              <a:t>complètes</a:t>
            </a:r>
            <a:r>
              <a:rPr lang="en-US" dirty="0">
                <a:solidFill>
                  <a:schemeClr val="tx1"/>
                </a:solidFill>
              </a:rPr>
              <a:t> </a:t>
            </a:r>
            <a:r>
              <a:rPr lang="en-US" dirty="0" err="1">
                <a:solidFill>
                  <a:schemeClr val="tx1"/>
                </a:solidFill>
              </a:rPr>
              <a:t>ou</a:t>
            </a:r>
            <a:r>
              <a:rPr lang="en-US" dirty="0">
                <a:solidFill>
                  <a:schemeClr val="tx1"/>
                </a:solidFill>
              </a:rPr>
              <a:t> </a:t>
            </a:r>
            <a:r>
              <a:rPr lang="en-US" b="1" dirty="0" err="1">
                <a:solidFill>
                  <a:schemeClr val="tx1"/>
                </a:solidFill>
              </a:rPr>
              <a:t>représentatives</a:t>
            </a:r>
            <a:r>
              <a:rPr lang="en-US" b="1" dirty="0">
                <a:solidFill>
                  <a:schemeClr val="tx1"/>
                </a:solidFill>
              </a:rPr>
              <a:t> de </a:t>
            </a:r>
            <a:r>
              <a:rPr lang="en-US" b="1" dirty="0" err="1">
                <a:solidFill>
                  <a:schemeClr val="tx1"/>
                </a:solidFill>
              </a:rPr>
              <a:t>l'ensemble</a:t>
            </a:r>
            <a:r>
              <a:rPr lang="en-US" b="1" dirty="0">
                <a:solidFill>
                  <a:schemeClr val="tx1"/>
                </a:solidFill>
              </a:rPr>
              <a:t> du pays</a:t>
            </a:r>
            <a:r>
              <a:rPr lang="en-US" dirty="0">
                <a:solidFill>
                  <a:schemeClr val="tx1"/>
                </a:solidFill>
              </a:rPr>
              <a:t>.</a:t>
            </a:r>
          </a:p>
          <a:p>
            <a:r>
              <a:rPr lang="en-US" dirty="0" err="1">
                <a:solidFill>
                  <a:schemeClr val="tx1"/>
                </a:solidFill>
              </a:rPr>
              <a:t>Recherchez</a:t>
            </a:r>
            <a:r>
              <a:rPr lang="en-US" dirty="0">
                <a:solidFill>
                  <a:schemeClr val="tx1"/>
                </a:solidFill>
              </a:rPr>
              <a:t> les augmentations </a:t>
            </a:r>
            <a:r>
              <a:rPr lang="en-US" dirty="0" err="1">
                <a:solidFill>
                  <a:schemeClr val="tx1"/>
                </a:solidFill>
              </a:rPr>
              <a:t>ou</a:t>
            </a:r>
            <a:r>
              <a:rPr lang="en-US" dirty="0">
                <a:solidFill>
                  <a:schemeClr val="tx1"/>
                </a:solidFill>
              </a:rPr>
              <a:t> les diminutions </a:t>
            </a:r>
            <a:r>
              <a:rPr lang="en-US" dirty="0" err="1">
                <a:solidFill>
                  <a:schemeClr val="tx1"/>
                </a:solidFill>
              </a:rPr>
              <a:t>brutales</a:t>
            </a:r>
            <a:r>
              <a:rPr lang="en-US" dirty="0">
                <a:solidFill>
                  <a:schemeClr val="tx1"/>
                </a:solidFill>
              </a:rPr>
              <a:t> ; les </a:t>
            </a:r>
            <a:r>
              <a:rPr lang="en-US" dirty="0" err="1">
                <a:solidFill>
                  <a:schemeClr val="tx1"/>
                </a:solidFill>
              </a:rPr>
              <a:t>véritables</a:t>
            </a:r>
            <a:r>
              <a:rPr lang="en-US" dirty="0">
                <a:solidFill>
                  <a:schemeClr val="tx1"/>
                </a:solidFill>
              </a:rPr>
              <a:t> tendances de la </a:t>
            </a:r>
            <a:r>
              <a:rPr lang="en-US" dirty="0" err="1">
                <a:solidFill>
                  <a:schemeClr val="tx1"/>
                </a:solidFill>
              </a:rPr>
              <a:t>prévalence</a:t>
            </a:r>
            <a:r>
              <a:rPr lang="en-US" dirty="0">
                <a:solidFill>
                  <a:schemeClr val="tx1"/>
                </a:solidFill>
              </a:rPr>
              <a:t> </a:t>
            </a:r>
            <a:r>
              <a:rPr lang="en-US" dirty="0" err="1">
                <a:solidFill>
                  <a:schemeClr val="tx1"/>
                </a:solidFill>
              </a:rPr>
              <a:t>doivent</a:t>
            </a:r>
            <a:r>
              <a:rPr lang="en-US" dirty="0">
                <a:solidFill>
                  <a:schemeClr val="tx1"/>
                </a:solidFill>
              </a:rPr>
              <a:t> </a:t>
            </a:r>
            <a:r>
              <a:rPr lang="en-US" dirty="0" err="1">
                <a:solidFill>
                  <a:schemeClr val="tx1"/>
                </a:solidFill>
              </a:rPr>
              <a:t>être</a:t>
            </a:r>
            <a:r>
              <a:rPr lang="en-US" dirty="0">
                <a:solidFill>
                  <a:schemeClr val="tx1"/>
                </a:solidFill>
              </a:rPr>
              <a:t> stables.</a:t>
            </a:r>
          </a:p>
          <a:p>
            <a:r>
              <a:rPr lang="en-US" dirty="0" err="1">
                <a:solidFill>
                  <a:schemeClr val="tx1"/>
                </a:solidFill>
              </a:rPr>
              <a:t>Surveillez</a:t>
            </a:r>
            <a:r>
              <a:rPr lang="en-US" dirty="0">
                <a:solidFill>
                  <a:schemeClr val="tx1"/>
                </a:solidFill>
              </a:rPr>
              <a:t> les faux </a:t>
            </a:r>
            <a:r>
              <a:rPr lang="en-US" dirty="0" err="1">
                <a:solidFill>
                  <a:schemeClr val="tx1"/>
                </a:solidFill>
              </a:rPr>
              <a:t>positifs</a:t>
            </a:r>
            <a:r>
              <a:rPr lang="en-US" dirty="0">
                <a:solidFill>
                  <a:schemeClr val="tx1"/>
                </a:solidFill>
              </a:rPr>
              <a:t>, les </a:t>
            </a:r>
            <a:r>
              <a:rPr lang="en-US" dirty="0" err="1">
                <a:solidFill>
                  <a:schemeClr val="tx1"/>
                </a:solidFill>
              </a:rPr>
              <a:t>changements</a:t>
            </a:r>
            <a:r>
              <a:rPr lang="en-US" dirty="0">
                <a:solidFill>
                  <a:schemeClr val="tx1"/>
                </a:solidFill>
              </a:rPr>
              <a:t> dans les </a:t>
            </a:r>
            <a:r>
              <a:rPr lang="en-US" dirty="0" err="1">
                <a:solidFill>
                  <a:schemeClr val="tx1"/>
                </a:solidFill>
              </a:rPr>
              <a:t>algorithmes</a:t>
            </a:r>
            <a:r>
              <a:rPr lang="en-US" dirty="0">
                <a:solidFill>
                  <a:schemeClr val="tx1"/>
                </a:solidFill>
              </a:rPr>
              <a:t> de test, les ruptures de stock et </a:t>
            </a:r>
            <a:r>
              <a:rPr lang="en-US" dirty="0" err="1">
                <a:solidFill>
                  <a:schemeClr val="tx1"/>
                </a:solidFill>
              </a:rPr>
              <a:t>leur</a:t>
            </a:r>
            <a:r>
              <a:rPr lang="en-US" dirty="0">
                <a:solidFill>
                  <a:schemeClr val="tx1"/>
                </a:solidFill>
              </a:rPr>
              <a:t> impact, et les </a:t>
            </a:r>
            <a:r>
              <a:rPr lang="en-US" dirty="0" err="1">
                <a:solidFill>
                  <a:schemeClr val="tx1"/>
                </a:solidFill>
              </a:rPr>
              <a:t>taux</a:t>
            </a:r>
            <a:r>
              <a:rPr lang="en-US" dirty="0">
                <a:solidFill>
                  <a:schemeClr val="tx1"/>
                </a:solidFill>
              </a:rPr>
              <a:t> de </a:t>
            </a:r>
            <a:r>
              <a:rPr lang="en-US" dirty="0" err="1">
                <a:solidFill>
                  <a:schemeClr val="tx1"/>
                </a:solidFill>
              </a:rPr>
              <a:t>refus</a:t>
            </a:r>
            <a:r>
              <a:rPr lang="en-US" dirty="0">
                <a:solidFill>
                  <a:schemeClr val="tx1"/>
                </a:solidFill>
              </a:rPr>
              <a:t>.</a:t>
            </a:r>
          </a:p>
          <a:p>
            <a:r>
              <a:rPr lang="en-US" dirty="0">
                <a:solidFill>
                  <a:schemeClr val="tx1"/>
                </a:solidFill>
              </a:rPr>
              <a:t>Examiner les données de </a:t>
            </a:r>
            <a:r>
              <a:rPr lang="en-US" err="1">
                <a:solidFill>
                  <a:schemeClr val="tx1"/>
                </a:solidFill>
              </a:rPr>
              <a:t>l'enquête</a:t>
            </a:r>
            <a:r>
              <a:rPr lang="en-US" dirty="0">
                <a:solidFill>
                  <a:schemeClr val="tx1"/>
                </a:solidFill>
              </a:rPr>
              <a:t> sur les ménages </a:t>
            </a:r>
            <a:r>
              <a:rPr lang="en-US" err="1">
                <a:solidFill>
                  <a:schemeClr val="tx1"/>
                </a:solidFill>
              </a:rPr>
              <a:t>concernant</a:t>
            </a:r>
            <a:r>
              <a:rPr lang="en-US" dirty="0">
                <a:solidFill>
                  <a:schemeClr val="tx1"/>
                </a:solidFill>
              </a:rPr>
              <a:t> le </a:t>
            </a:r>
            <a:r>
              <a:rPr lang="en-US" err="1">
                <a:solidFill>
                  <a:schemeClr val="tx1"/>
                </a:solidFill>
              </a:rPr>
              <a:t>pourcentage</a:t>
            </a:r>
            <a:r>
              <a:rPr lang="en-US" dirty="0">
                <a:solidFill>
                  <a:schemeClr val="tx1"/>
                </a:solidFill>
              </a:rPr>
              <a:t> de </a:t>
            </a:r>
            <a:r>
              <a:rPr lang="en-US" b="1" dirty="0">
                <a:solidFill>
                  <a:schemeClr val="tx1"/>
                </a:solidFill>
              </a:rPr>
              <a:t>femmes </a:t>
            </a:r>
            <a:r>
              <a:rPr lang="en-US" b="1" dirty="0">
                <a:solidFill>
                  <a:schemeClr val="tx1"/>
                </a:solidFill>
                <a:highlight>
                  <a:srgbClr val="FFFF00"/>
                </a:highlight>
              </a:rPr>
              <a:t>qui ne se </a:t>
            </a:r>
            <a:r>
              <a:rPr lang="en-US" b="1" err="1">
                <a:solidFill>
                  <a:schemeClr val="tx1"/>
                </a:solidFill>
                <a:highlight>
                  <a:srgbClr val="FFFF00"/>
                </a:highlight>
              </a:rPr>
              <a:t>rendent</a:t>
            </a:r>
            <a:r>
              <a:rPr lang="en-US" b="1" dirty="0">
                <a:solidFill>
                  <a:schemeClr val="tx1"/>
                </a:solidFill>
                <a:highlight>
                  <a:srgbClr val="FFFF00"/>
                </a:highlight>
              </a:rPr>
              <a:t> pas à la CPN et </a:t>
            </a:r>
            <a:r>
              <a:rPr lang="en-US" b="1" err="1">
                <a:solidFill>
                  <a:schemeClr val="tx1"/>
                </a:solidFill>
                <a:highlight>
                  <a:srgbClr val="FFFF00"/>
                </a:highlight>
              </a:rPr>
              <a:t>leurs</a:t>
            </a:r>
            <a:r>
              <a:rPr lang="en-US" b="1" dirty="0">
                <a:solidFill>
                  <a:schemeClr val="tx1"/>
                </a:solidFill>
                <a:highlight>
                  <a:srgbClr val="FFFF00"/>
                </a:highlight>
              </a:rPr>
              <a:t> </a:t>
            </a:r>
            <a:r>
              <a:rPr lang="en-US" b="1" err="1">
                <a:solidFill>
                  <a:schemeClr val="tx1"/>
                </a:solidFill>
                <a:highlight>
                  <a:srgbClr val="FFFF00"/>
                </a:highlight>
              </a:rPr>
              <a:t>caractéristiques</a:t>
            </a:r>
            <a:r>
              <a:rPr lang="en-US" b="1" dirty="0">
                <a:solidFill>
                  <a:schemeClr val="tx1"/>
                </a:solidFill>
                <a:highlight>
                  <a:srgbClr val="FFFF00"/>
                </a:highlight>
              </a:rPr>
              <a:t>, </a:t>
            </a:r>
            <a:r>
              <a:rPr lang="en-US" b="1" err="1">
                <a:solidFill>
                  <a:schemeClr val="tx1"/>
                </a:solidFill>
                <a:highlight>
                  <a:srgbClr val="FFFF00"/>
                </a:highlight>
              </a:rPr>
              <a:t>afin</a:t>
            </a:r>
            <a:r>
              <a:rPr lang="en-US" b="1" dirty="0">
                <a:solidFill>
                  <a:schemeClr val="tx1"/>
                </a:solidFill>
                <a:highlight>
                  <a:srgbClr val="FFFF00"/>
                </a:highlight>
              </a:rPr>
              <a:t> de </a:t>
            </a:r>
            <a:r>
              <a:rPr lang="en-US" b="1" err="1">
                <a:solidFill>
                  <a:schemeClr val="tx1"/>
                </a:solidFill>
                <a:highlight>
                  <a:srgbClr val="FFFF00"/>
                </a:highlight>
              </a:rPr>
              <a:t>comprendre</a:t>
            </a:r>
            <a:r>
              <a:rPr lang="en-US" b="1" dirty="0">
                <a:solidFill>
                  <a:schemeClr val="tx1"/>
                </a:solidFill>
                <a:highlight>
                  <a:srgbClr val="FFFF00"/>
                </a:highlight>
              </a:rPr>
              <a:t> les </a:t>
            </a:r>
            <a:r>
              <a:rPr lang="en-US" b="1" err="1">
                <a:solidFill>
                  <a:schemeClr val="tx1"/>
                </a:solidFill>
                <a:highlight>
                  <a:srgbClr val="FFFF00"/>
                </a:highlight>
              </a:rPr>
              <a:t>biais</a:t>
            </a:r>
            <a:r>
              <a:rPr lang="en-US" b="1" dirty="0">
                <a:solidFill>
                  <a:schemeClr val="tx1"/>
                </a:solidFill>
                <a:highlight>
                  <a:srgbClr val="FFFF00"/>
                </a:highlight>
              </a:rPr>
              <a:t>.</a:t>
            </a:r>
            <a:r>
              <a:rPr lang="en-US" b="1" dirty="0">
                <a:solidFill>
                  <a:schemeClr val="tx1"/>
                </a:solidFill>
              </a:rPr>
              <a:t> </a:t>
            </a:r>
            <a:br>
              <a:rPr lang="en-US" dirty="0"/>
            </a:br>
            <a:endParaRPr lang="en-US">
              <a:solidFill>
                <a:schemeClr val="tx1"/>
              </a:solidFill>
            </a:endParaRPr>
          </a:p>
        </p:txBody>
      </p:sp>
    </p:spTree>
    <p:extLst>
      <p:ext uri="{BB962C8B-B14F-4D97-AF65-F5344CB8AC3E}">
        <p14:creationId xmlns:p14="http://schemas.microsoft.com/office/powerpoint/2010/main" val="2178140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a:xfrm>
            <a:off x="0" y="1122776"/>
            <a:ext cx="3458816" cy="4627095"/>
          </a:xfrm>
        </p:spPr>
        <p:txBody>
          <a:bodyP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t>Un </a:t>
            </a:r>
            <a:r>
              <a:rPr lang="en-US" sz="2400" dirty="0" err="1"/>
              <a:t>facteur</a:t>
            </a:r>
            <a:r>
              <a:rPr lang="en-US" sz="2400" dirty="0"/>
              <a:t> </a:t>
            </a:r>
            <a:r>
              <a:rPr lang="en-US" sz="2400" dirty="0" err="1"/>
              <a:t>d'ajustement</a:t>
            </a:r>
            <a:r>
              <a:rPr lang="en-US" sz="2400" dirty="0"/>
              <a:t> local </a:t>
            </a:r>
            <a:r>
              <a:rPr lang="en-US" sz="2400" dirty="0" err="1"/>
              <a:t>ajusté</a:t>
            </a:r>
            <a:r>
              <a:rPr lang="en-US" sz="2400" dirty="0"/>
              <a:t> &lt;0,5 </a:t>
            </a:r>
            <a:r>
              <a:rPr lang="en-US" sz="2400" dirty="0" err="1"/>
              <a:t>ou</a:t>
            </a:r>
            <a:r>
              <a:rPr lang="en-US" sz="2400" dirty="0"/>
              <a:t> &gt;2,5, </a:t>
            </a:r>
            <a:r>
              <a:rPr lang="en-US" sz="2400" dirty="0" err="1"/>
              <a:t>ou</a:t>
            </a:r>
            <a:r>
              <a:rPr lang="en-US" sz="2400" dirty="0"/>
              <a:t> </a:t>
            </a:r>
            <a:r>
              <a:rPr lang="en-US" sz="2400" dirty="0" err="1"/>
              <a:t>une</a:t>
            </a:r>
            <a:r>
              <a:rPr lang="en-US" sz="2400" dirty="0"/>
              <a:t> couverture PTME &gt;100%, </a:t>
            </a:r>
            <a:r>
              <a:rPr lang="en-US" sz="2400" dirty="0" err="1"/>
              <a:t>peuvent</a:t>
            </a:r>
            <a:r>
              <a:rPr lang="en-US" sz="2400" dirty="0"/>
              <a:t> </a:t>
            </a:r>
            <a:r>
              <a:rPr lang="en-US" sz="2400" dirty="0" err="1"/>
              <a:t>indiquer</a:t>
            </a:r>
            <a:r>
              <a:rPr lang="en-US" sz="2400" dirty="0"/>
              <a:t> des </a:t>
            </a:r>
            <a:r>
              <a:rPr lang="en-US" sz="2400" dirty="0" err="1"/>
              <a:t>problèmes</a:t>
            </a:r>
            <a:r>
              <a:rPr lang="en-US" sz="2400" dirty="0"/>
              <a:t> avec les données sur la </a:t>
            </a:r>
            <a:r>
              <a:rPr lang="en-US" sz="2400" dirty="0" err="1"/>
              <a:t>prévalence</a:t>
            </a:r>
            <a:r>
              <a:rPr lang="en-US" sz="2400" dirty="0"/>
              <a:t> des </a:t>
            </a:r>
            <a:r>
              <a:rPr lang="en-US" sz="2400" dirty="0" err="1"/>
              <a:t>soins</a:t>
            </a:r>
            <a:r>
              <a:rPr lang="en-US" sz="2400" dirty="0"/>
              <a:t> </a:t>
            </a:r>
            <a:r>
              <a:rPr lang="en-US" sz="2400" dirty="0" err="1"/>
              <a:t>prénatals</a:t>
            </a:r>
            <a:r>
              <a:rPr lang="en-US" sz="2400" dirty="0"/>
              <a:t> et la PTME - </a:t>
            </a:r>
            <a:r>
              <a:rPr lang="en-US" sz="2400" dirty="0" err="1"/>
              <a:t>ou</a:t>
            </a:r>
            <a:r>
              <a:rPr lang="en-US" sz="2400" dirty="0"/>
              <a:t> avec </a:t>
            </a:r>
            <a:r>
              <a:rPr lang="en-US" sz="2400" dirty="0" err="1"/>
              <a:t>l'estimation</a:t>
            </a:r>
            <a:r>
              <a:rPr lang="en-US" sz="2400" dirty="0"/>
              <a:t> </a:t>
            </a:r>
            <a:r>
              <a:rPr lang="en-US" sz="2400" dirty="0" err="1"/>
              <a:t>d'EPP</a:t>
            </a:r>
            <a:r>
              <a:rPr lang="en-US" sz="2400" dirty="0"/>
              <a:t> </a:t>
            </a:r>
            <a:r>
              <a:rPr lang="en-US" sz="2400" dirty="0" err="1"/>
              <a:t>ou</a:t>
            </a:r>
            <a:r>
              <a:rPr lang="en-US" sz="2400" dirty="0"/>
              <a:t> de CSAVR pour </a:t>
            </a:r>
            <a:r>
              <a:rPr lang="en-US" sz="2400" dirty="0" err="1"/>
              <a:t>toutes</a:t>
            </a:r>
            <a:r>
              <a:rPr lang="en-US" sz="2400" dirty="0"/>
              <a:t> les femmes </a:t>
            </a:r>
            <a:r>
              <a:rPr lang="en-US" sz="2400" dirty="0" err="1"/>
              <a:t>adultes</a:t>
            </a:r>
            <a:r>
              <a:rPr lang="en-US" sz="2400" dirty="0"/>
              <a:t>.</a:t>
            </a: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3458816" y="192493"/>
            <a:ext cx="8733184" cy="6655981"/>
          </a:xfrm>
          <a:solidFill>
            <a:schemeClr val="bg1"/>
          </a:solidFill>
        </p:spPr>
        <p:txBody>
          <a:bodyPr>
            <a:normAutofit lnSpcReduction="10000"/>
          </a:bodyPr>
          <a:lstStyle/>
          <a:p>
            <a:pPr>
              <a:lnSpc>
                <a:spcPct val="100000"/>
              </a:lnSpc>
              <a:spcBef>
                <a:spcPts val="0"/>
              </a:spcBef>
              <a:buClrTx/>
              <a:defRPr/>
            </a:pP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Examiner la </a:t>
            </a:r>
            <a:r>
              <a:rPr kumimoji="0" lang="en-US" sz="1900" b="1"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représentativité</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des données sur la </a:t>
            </a:r>
            <a:r>
              <a:rPr kumimoji="0" lang="en-US" sz="1900" b="1"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prévalence</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des </a:t>
            </a:r>
            <a:r>
              <a:rPr kumimoji="0" lang="en-US" sz="1900" b="1"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soins</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1"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prénatals</a:t>
            </a:r>
            <a:r>
              <a:rPr kumimoji="0" lang="en-US" sz="1900" b="1"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ne prendre </a:t>
            </a: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en</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compte</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que les </a:t>
            </a: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années</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 </a:t>
            </a:r>
            <a:r>
              <a:rPr kumimoji="0" lang="en-US" sz="1900" b="0" i="0" u="none" strike="noStrike" kern="1200" cap="none" spc="0" normalizeH="0" baseline="0" noProof="0" dirty="0" err="1">
                <a:ln>
                  <a:noFill/>
                </a:ln>
                <a:solidFill>
                  <a:prstClr val="black"/>
                </a:solidFill>
                <a:effectLst/>
                <a:uLnTx/>
                <a:uFillTx/>
                <a:ea typeface="Cambria" panose="02040503050406030204" pitchFamily="18" charset="0"/>
                <a:cs typeface="Arial" panose="020B0604020202020204" pitchFamily="34" charset="0"/>
              </a:rPr>
              <a:t>représentatives</a:t>
            </a:r>
            <a:r>
              <a:rPr kumimoji="0" lang="en-US" sz="1900" b="0" i="0" u="none" strike="noStrike" kern="1200" cap="none" spc="0" normalizeH="0" baseline="0" noProof="0" dirty="0">
                <a:ln>
                  <a:noFill/>
                </a:ln>
                <a:solidFill>
                  <a:prstClr val="black"/>
                </a:solidFill>
                <a:effectLst/>
                <a:uLnTx/>
                <a:uFillTx/>
                <a:ea typeface="Cambria" panose="02040503050406030204" pitchFamily="18" charset="0"/>
                <a:cs typeface="Arial" panose="020B0604020202020204" pitchFamily="34" charset="0"/>
              </a:rPr>
              <a:t>.</a:t>
            </a:r>
          </a:p>
          <a:p>
            <a:r>
              <a:rPr lang="en-US" sz="1900" b="1" dirty="0" err="1">
                <a:solidFill>
                  <a:schemeClr val="tx1"/>
                </a:solidFill>
                <a:cs typeface="Arial"/>
                <a:sym typeface="Wingdings" panose="05000000000000000000" pitchFamily="2" charset="2"/>
              </a:rPr>
              <a:t>Plafonner</a:t>
            </a:r>
            <a:r>
              <a:rPr lang="en-US" sz="1900" b="1" dirty="0">
                <a:solidFill>
                  <a:schemeClr val="tx1"/>
                </a:solidFill>
                <a:cs typeface="Arial"/>
                <a:sym typeface="Wingdings" panose="05000000000000000000" pitchFamily="2" charset="2"/>
              </a:rPr>
              <a:t> </a:t>
            </a:r>
            <a:r>
              <a:rPr lang="en-US" sz="1900" dirty="0">
                <a:solidFill>
                  <a:schemeClr val="tx1"/>
                </a:solidFill>
                <a:cs typeface="Arial"/>
                <a:sym typeface="Wingdings" panose="05000000000000000000" pitchFamily="2" charset="2"/>
              </a:rPr>
              <a:t>le </a:t>
            </a:r>
            <a:r>
              <a:rPr lang="en-US" sz="1900" dirty="0" err="1">
                <a:solidFill>
                  <a:schemeClr val="tx1"/>
                </a:solidFill>
                <a:cs typeface="Arial"/>
                <a:sym typeface="Wingdings" panose="05000000000000000000" pitchFamily="2" charset="2"/>
              </a:rPr>
              <a:t>facteur</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d'ajustement</a:t>
            </a:r>
            <a:r>
              <a:rPr lang="en-US" sz="1900" dirty="0">
                <a:solidFill>
                  <a:schemeClr val="tx1"/>
                </a:solidFill>
                <a:cs typeface="Arial"/>
                <a:sym typeface="Wingdings" panose="05000000000000000000" pitchFamily="2" charset="2"/>
              </a:rPr>
              <a:t> local à </a:t>
            </a:r>
            <a:r>
              <a:rPr lang="en-US" sz="1900" b="1" dirty="0">
                <a:solidFill>
                  <a:schemeClr val="tx1"/>
                </a:solidFill>
                <a:cs typeface="Arial"/>
                <a:sym typeface="Wingdings" panose="05000000000000000000" pitchFamily="2" charset="2"/>
              </a:rPr>
              <a:t>2,5 au maximum </a:t>
            </a:r>
            <a:r>
              <a:rPr lang="en-US" sz="1900" b="1" dirty="0" err="1">
                <a:solidFill>
                  <a:schemeClr val="tx1"/>
                </a:solidFill>
                <a:cs typeface="Arial"/>
                <a:sym typeface="Wingdings" panose="05000000000000000000" pitchFamily="2" charset="2"/>
              </a:rPr>
              <a:t>ou</a:t>
            </a:r>
            <a:r>
              <a:rPr lang="en-US" sz="1900" b="1" dirty="0">
                <a:solidFill>
                  <a:schemeClr val="tx1"/>
                </a:solidFill>
                <a:cs typeface="Arial"/>
                <a:sym typeface="Wingdings" panose="05000000000000000000" pitchFamily="2" charset="2"/>
              </a:rPr>
              <a:t> 0,5 au minimum</a:t>
            </a:r>
            <a:endParaRPr lang="en-US" sz="1900" b="1" dirty="0">
              <a:solidFill>
                <a:schemeClr val="tx1"/>
              </a:solidFill>
              <a:cs typeface="Arial"/>
            </a:endParaRPr>
          </a:p>
          <a:p>
            <a:r>
              <a:rPr lang="en-US" sz="1900" b="1" err="1">
                <a:solidFill>
                  <a:schemeClr val="tx1"/>
                </a:solidFill>
                <a:cs typeface="Arial"/>
                <a:sym typeface="Wingdings" panose="05000000000000000000" pitchFamily="2" charset="2"/>
              </a:rPr>
              <a:t>Trianguler</a:t>
            </a:r>
            <a:r>
              <a:rPr lang="en-US" sz="1900" b="1" dirty="0">
                <a:solidFill>
                  <a:schemeClr val="tx1"/>
                </a:solidFill>
                <a:cs typeface="Arial"/>
                <a:sym typeface="Wingdings" panose="05000000000000000000" pitchFamily="2" charset="2"/>
              </a:rPr>
              <a:t> les </a:t>
            </a:r>
            <a:r>
              <a:rPr lang="en-US" sz="1900" err="1">
                <a:solidFill>
                  <a:schemeClr val="tx1"/>
                </a:solidFill>
                <a:cs typeface="Arial"/>
                <a:sym typeface="Wingdings" panose="05000000000000000000" pitchFamily="2" charset="2"/>
              </a:rPr>
              <a:t>éléments</a:t>
            </a:r>
            <a:r>
              <a:rPr lang="en-US" sz="1900" dirty="0">
                <a:solidFill>
                  <a:schemeClr val="tx1"/>
                </a:solidFill>
                <a:cs typeface="Arial"/>
                <a:sym typeface="Wingdings" panose="05000000000000000000" pitchFamily="2" charset="2"/>
              </a:rPr>
              <a:t> de données </a:t>
            </a:r>
            <a:r>
              <a:rPr lang="en-US" sz="1900" err="1">
                <a:solidFill>
                  <a:schemeClr val="tx1"/>
                </a:solidFill>
                <a:cs typeface="Arial"/>
                <a:sym typeface="Wingdings" panose="05000000000000000000" pitchFamily="2" charset="2"/>
              </a:rPr>
              <a:t>en</a:t>
            </a:r>
            <a:r>
              <a:rPr lang="en-US" sz="1900" dirty="0">
                <a:solidFill>
                  <a:schemeClr val="tx1"/>
                </a:solidFill>
                <a:cs typeface="Arial"/>
                <a:sym typeface="Wingdings" panose="05000000000000000000" pitchFamily="2" charset="2"/>
              </a:rPr>
              <a:t> cascade (</a:t>
            </a:r>
            <a:r>
              <a:rPr lang="en-US" sz="1900" b="1" err="1">
                <a:solidFill>
                  <a:schemeClr val="tx1"/>
                </a:solidFill>
                <a:cs typeface="Arial"/>
                <a:sym typeface="Wingdings" panose="05000000000000000000" pitchFamily="2" charset="2"/>
              </a:rPr>
              <a:t>visites</a:t>
            </a:r>
            <a:r>
              <a:rPr lang="en-US" sz="1900" b="1" dirty="0">
                <a:solidFill>
                  <a:schemeClr val="tx1"/>
                </a:solidFill>
                <a:cs typeface="Arial"/>
                <a:sym typeface="Wingdings" panose="05000000000000000000" pitchFamily="2" charset="2"/>
              </a:rPr>
              <a:t> </a:t>
            </a:r>
            <a:r>
              <a:rPr lang="en-US" sz="1900" b="1" dirty="0">
                <a:solidFill>
                  <a:schemeClr val="tx1"/>
                </a:solidFill>
                <a:highlight>
                  <a:srgbClr val="FFFF00"/>
                </a:highlight>
                <a:cs typeface="Arial"/>
                <a:sym typeface="Wingdings" panose="05000000000000000000" pitchFamily="2" charset="2"/>
              </a:rPr>
              <a:t>CPN-1</a:t>
            </a:r>
            <a:r>
              <a:rPr lang="en-US" sz="1900" b="1" dirty="0">
                <a:solidFill>
                  <a:schemeClr val="tx1"/>
                </a:solidFill>
                <a:cs typeface="Arial"/>
                <a:sym typeface="Wingdings" panose="05000000000000000000" pitchFamily="2" charset="2"/>
              </a:rPr>
              <a:t>, naissances, naissances </a:t>
            </a:r>
            <a:r>
              <a:rPr lang="en-US" sz="1900" b="1" err="1">
                <a:solidFill>
                  <a:schemeClr val="tx1"/>
                </a:solidFill>
                <a:cs typeface="Arial"/>
                <a:sym typeface="Wingdings" panose="05000000000000000000" pitchFamily="2" charset="2"/>
              </a:rPr>
              <a:t>vivantes</a:t>
            </a:r>
            <a:r>
              <a:rPr lang="en-US" sz="1900" b="1" dirty="0">
                <a:solidFill>
                  <a:schemeClr val="tx1"/>
                </a:solidFill>
                <a:cs typeface="Arial"/>
                <a:sym typeface="Wingdings" panose="05000000000000000000" pitchFamily="2" charset="2"/>
              </a:rPr>
              <a:t>, tests VIH.</a:t>
            </a:r>
            <a:r>
              <a:rPr lang="en-US" sz="1900" dirty="0">
                <a:solidFill>
                  <a:schemeClr val="tx1"/>
                </a:solidFill>
                <a:cs typeface="Arial"/>
                <a:sym typeface="Wingdings" panose="05000000000000000000" pitchFamily="2" charset="2"/>
              </a:rPr>
              <a:t>..).</a:t>
            </a:r>
            <a:endParaRPr lang="en-US" sz="1900" dirty="0">
              <a:solidFill>
                <a:schemeClr val="tx1"/>
              </a:solidFill>
              <a:cs typeface="Arial"/>
            </a:endParaRPr>
          </a:p>
          <a:p>
            <a:r>
              <a:rPr lang="en-US" sz="1900" dirty="0" err="1">
                <a:solidFill>
                  <a:schemeClr val="tx1"/>
                </a:solidFill>
                <a:cs typeface="Arial" panose="020B0604020202020204" pitchFamily="34" charset="0"/>
              </a:rPr>
              <a:t>Valider</a:t>
            </a:r>
            <a:r>
              <a:rPr lang="en-US" sz="1900" dirty="0">
                <a:solidFill>
                  <a:schemeClr val="tx1"/>
                </a:solidFill>
                <a:cs typeface="Arial" panose="020B0604020202020204" pitchFamily="34" charset="0"/>
              </a:rPr>
              <a:t> la </a:t>
            </a:r>
            <a:r>
              <a:rPr lang="en-US" sz="1900" dirty="0" err="1">
                <a:solidFill>
                  <a:schemeClr val="tx1"/>
                </a:solidFill>
                <a:cs typeface="Arial" panose="020B0604020202020204" pitchFamily="34" charset="0"/>
              </a:rPr>
              <a:t>cohérence</a:t>
            </a:r>
            <a:r>
              <a:rPr lang="en-US" sz="1900" dirty="0">
                <a:solidFill>
                  <a:schemeClr val="tx1"/>
                </a:solidFill>
                <a:cs typeface="Arial" panose="020B0604020202020204" pitchFamily="34" charset="0"/>
              </a:rPr>
              <a:t> entre la couverture de la </a:t>
            </a:r>
            <a:r>
              <a:rPr lang="en-US" sz="1900" b="1" dirty="0">
                <a:solidFill>
                  <a:schemeClr val="tx1"/>
                </a:solidFill>
                <a:cs typeface="Arial" panose="020B0604020202020204" pitchFamily="34" charset="0"/>
              </a:rPr>
              <a:t>PTME </a:t>
            </a:r>
            <a:r>
              <a:rPr lang="en-US" sz="1900" b="1" i="1" dirty="0" err="1">
                <a:solidFill>
                  <a:schemeClr val="tx1"/>
                </a:solidFill>
                <a:cs typeface="Arial" panose="020B0604020202020204" pitchFamily="34" charset="0"/>
              </a:rPr>
              <a:t>avant</a:t>
            </a:r>
            <a:r>
              <a:rPr lang="en-US" sz="1900" b="1" i="1" dirty="0">
                <a:solidFill>
                  <a:schemeClr val="tx1"/>
                </a:solidFill>
                <a:cs typeface="Arial" panose="020B0604020202020204" pitchFamily="34" charset="0"/>
              </a:rPr>
              <a:t> la </a:t>
            </a:r>
            <a:r>
              <a:rPr lang="en-US" sz="1900" b="1" dirty="0" err="1">
                <a:solidFill>
                  <a:schemeClr val="tx1"/>
                </a:solidFill>
                <a:cs typeface="Arial" panose="020B0604020202020204" pitchFamily="34" charset="0"/>
              </a:rPr>
              <a:t>grossesse</a:t>
            </a:r>
            <a:r>
              <a:rPr lang="en-US" sz="1900" b="1" dirty="0">
                <a:solidFill>
                  <a:schemeClr val="tx1"/>
                </a:solidFill>
                <a:cs typeface="Arial" panose="020B0604020202020204" pitchFamily="34" charset="0"/>
              </a:rPr>
              <a:t> </a:t>
            </a:r>
            <a:r>
              <a:rPr lang="en-US" sz="1900" b="1" dirty="0" err="1">
                <a:solidFill>
                  <a:schemeClr val="tx1"/>
                </a:solidFill>
                <a:cs typeface="Arial" panose="020B0604020202020204" pitchFamily="34" charset="0"/>
              </a:rPr>
              <a:t>actuelle</a:t>
            </a:r>
            <a:r>
              <a:rPr lang="en-US" sz="1900" b="1" dirty="0">
                <a:solidFill>
                  <a:schemeClr val="tx1"/>
                </a:solidFill>
                <a:cs typeface="Arial" panose="020B0604020202020204" pitchFamily="34" charset="0"/>
              </a:rPr>
              <a:t> </a:t>
            </a:r>
            <a:br>
              <a:rPr lang="en-US" sz="1900" b="1" dirty="0">
                <a:solidFill>
                  <a:schemeClr val="tx1"/>
                </a:solidFill>
                <a:cs typeface="Arial" panose="020B0604020202020204" pitchFamily="34" charset="0"/>
              </a:rPr>
            </a:br>
            <a:r>
              <a:rPr lang="en-US" sz="1900" dirty="0">
                <a:solidFill>
                  <a:schemeClr val="tx1"/>
                </a:solidFill>
                <a:cs typeface="Arial" panose="020B0604020202020204" pitchFamily="34" charset="0"/>
              </a:rPr>
              <a:t>par rapport à la couverture </a:t>
            </a:r>
            <a:r>
              <a:rPr lang="en-US" sz="1900" dirty="0" err="1">
                <a:solidFill>
                  <a:schemeClr val="tx1"/>
                </a:solidFill>
                <a:cs typeface="Arial" panose="020B0604020202020204" pitchFamily="34" charset="0"/>
              </a:rPr>
              <a:t>globale</a:t>
            </a:r>
            <a:r>
              <a:rPr lang="en-US" sz="1900" dirty="0">
                <a:solidFill>
                  <a:schemeClr val="tx1"/>
                </a:solidFill>
                <a:cs typeface="Arial" panose="020B0604020202020204" pitchFamily="34" charset="0"/>
              </a:rPr>
              <a:t> des femmes </a:t>
            </a:r>
            <a:r>
              <a:rPr lang="en-US" sz="1900" dirty="0" err="1">
                <a:solidFill>
                  <a:schemeClr val="tx1"/>
                </a:solidFill>
                <a:cs typeface="Arial" panose="020B0604020202020204" pitchFamily="34" charset="0"/>
              </a:rPr>
              <a:t>adultes</a:t>
            </a:r>
            <a:r>
              <a:rPr lang="en-US" sz="1900" dirty="0">
                <a:solidFill>
                  <a:schemeClr val="tx1"/>
                </a:solidFill>
                <a:cs typeface="Arial" panose="020B0604020202020204" pitchFamily="34" charset="0"/>
              </a:rPr>
              <a:t> </a:t>
            </a:r>
            <a:r>
              <a:rPr lang="en-US" sz="1900" dirty="0" err="1">
                <a:solidFill>
                  <a:schemeClr val="tx1"/>
                </a:solidFill>
                <a:cs typeface="Arial" panose="020B0604020202020204" pitchFamily="34" charset="0"/>
              </a:rPr>
              <a:t>en</a:t>
            </a:r>
            <a:r>
              <a:rPr lang="en-US" sz="1900" dirty="0">
                <a:solidFill>
                  <a:schemeClr val="tx1"/>
                </a:solidFill>
                <a:cs typeface="Arial" panose="020B0604020202020204" pitchFamily="34" charset="0"/>
              </a:rPr>
              <a:t> matière de </a:t>
            </a:r>
            <a:r>
              <a:rPr lang="en-US" sz="1900" dirty="0" err="1">
                <a:solidFill>
                  <a:schemeClr val="tx1"/>
                </a:solidFill>
                <a:cs typeface="Arial" panose="020B0604020202020204" pitchFamily="34" charset="0"/>
              </a:rPr>
              <a:t>traitement</a:t>
            </a:r>
            <a:r>
              <a:rPr lang="en-US" sz="1900" dirty="0">
                <a:solidFill>
                  <a:schemeClr val="tx1"/>
                </a:solidFill>
                <a:cs typeface="Arial" panose="020B0604020202020204" pitchFamily="34" charset="0"/>
              </a:rPr>
              <a:t> </a:t>
            </a:r>
            <a:r>
              <a:rPr lang="en-US" sz="1900" dirty="0" err="1">
                <a:solidFill>
                  <a:schemeClr val="tx1"/>
                </a:solidFill>
                <a:cs typeface="Arial" panose="020B0604020202020204" pitchFamily="34" charset="0"/>
              </a:rPr>
              <a:t>antirétroviral</a:t>
            </a:r>
            <a:r>
              <a:rPr lang="en-US" sz="1900" dirty="0">
                <a:solidFill>
                  <a:schemeClr val="tx1"/>
                </a:solidFill>
                <a:cs typeface="Arial" panose="020B0604020202020204" pitchFamily="34" charset="0"/>
              </a:rPr>
              <a:t>. </a:t>
            </a:r>
          </a:p>
          <a:p>
            <a:r>
              <a:rPr lang="en-US" sz="1900" dirty="0">
                <a:solidFill>
                  <a:schemeClr val="tx1"/>
                </a:solidFill>
                <a:cs typeface="Arial" panose="020B0604020202020204" pitchFamily="34" charset="0"/>
                <a:sym typeface="Wingdings" panose="05000000000000000000" pitchFamily="2" charset="2"/>
              </a:rPr>
              <a:t>Si </a:t>
            </a:r>
            <a:r>
              <a:rPr lang="en-US" sz="1900" dirty="0" err="1">
                <a:solidFill>
                  <a:schemeClr val="tx1"/>
                </a:solidFill>
                <a:cs typeface="Arial" panose="020B0604020202020204" pitchFamily="34" charset="0"/>
                <a:sym typeface="Wingdings" panose="05000000000000000000" pitchFamily="2" charset="2"/>
              </a:rPr>
              <a:t>d'autres</a:t>
            </a:r>
            <a:r>
              <a:rPr lang="en-US" sz="1900" dirty="0">
                <a:solidFill>
                  <a:schemeClr val="tx1"/>
                </a:solidFill>
                <a:cs typeface="Arial" panose="020B0604020202020204" pitchFamily="34" charset="0"/>
                <a:sym typeface="Wingdings" panose="05000000000000000000" pitchFamily="2" charset="2"/>
              </a:rPr>
              <a:t> sources (par </a:t>
            </a:r>
            <a:r>
              <a:rPr lang="en-US" sz="1900" dirty="0" err="1">
                <a:solidFill>
                  <a:schemeClr val="tx1"/>
                </a:solidFill>
                <a:cs typeface="Arial" panose="020B0604020202020204" pitchFamily="34" charset="0"/>
                <a:sym typeface="Wingdings" panose="05000000000000000000" pitchFamily="2" charset="2"/>
              </a:rPr>
              <a:t>exemple</a:t>
            </a:r>
            <a:r>
              <a:rPr lang="en-US" sz="1900" dirty="0">
                <a:solidFill>
                  <a:schemeClr val="tx1"/>
                </a:solidFill>
                <a:cs typeface="Arial" panose="020B0604020202020204" pitchFamily="34" charset="0"/>
                <a:sym typeface="Wingdings" panose="05000000000000000000" pitchFamily="2" charset="2"/>
              </a:rPr>
              <a:t> des </a:t>
            </a:r>
            <a:r>
              <a:rPr lang="en-US" sz="1900" b="1" dirty="0" err="1">
                <a:solidFill>
                  <a:schemeClr val="tx1"/>
                </a:solidFill>
                <a:cs typeface="Arial" panose="020B0604020202020204" pitchFamily="34" charset="0"/>
                <a:sym typeface="Wingdings" panose="05000000000000000000" pitchFamily="2" charset="2"/>
              </a:rPr>
              <a:t>enquêtes</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fournissent</a:t>
            </a:r>
            <a:r>
              <a:rPr lang="en-US" sz="1900" dirty="0">
                <a:solidFill>
                  <a:schemeClr val="tx1"/>
                </a:solidFill>
                <a:cs typeface="Arial" panose="020B0604020202020204" pitchFamily="34" charset="0"/>
                <a:sym typeface="Wingdings" panose="05000000000000000000" pitchFamily="2" charset="2"/>
              </a:rPr>
              <a:t> des estimations </a:t>
            </a:r>
            <a:r>
              <a:rPr lang="en-US" sz="1900" dirty="0" err="1">
                <a:solidFill>
                  <a:schemeClr val="tx1"/>
                </a:solidFill>
                <a:cs typeface="Arial" panose="020B0604020202020204" pitchFamily="34" charset="0"/>
                <a:sym typeface="Wingdings" panose="05000000000000000000" pitchFamily="2" charset="2"/>
              </a:rPr>
              <a:t>fiables</a:t>
            </a:r>
            <a:r>
              <a:rPr lang="en-US" sz="1900" dirty="0">
                <a:solidFill>
                  <a:schemeClr val="tx1"/>
                </a:solidFill>
                <a:cs typeface="Arial" panose="020B0604020202020204" pitchFamily="34" charset="0"/>
                <a:sym typeface="Wingdings" panose="05000000000000000000" pitchFamily="2" charset="2"/>
              </a:rPr>
              <a:t> pour la couverture de la PTME, la couverture du TAR </a:t>
            </a:r>
            <a:r>
              <a:rPr lang="en-US" sz="1900" dirty="0" err="1">
                <a:solidFill>
                  <a:schemeClr val="tx1"/>
                </a:solidFill>
                <a:cs typeface="Arial" panose="020B0604020202020204" pitchFamily="34" charset="0"/>
                <a:sym typeface="Wingdings" panose="05000000000000000000" pitchFamily="2" charset="2"/>
              </a:rPr>
              <a:t>pédiatrique</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ou</a:t>
            </a:r>
            <a:r>
              <a:rPr lang="en-US" sz="1900" dirty="0">
                <a:solidFill>
                  <a:schemeClr val="tx1"/>
                </a:solidFill>
                <a:cs typeface="Arial" panose="020B0604020202020204" pitchFamily="34" charset="0"/>
                <a:sym typeface="Wingdings" panose="05000000000000000000" pitchFamily="2" charset="2"/>
              </a:rPr>
              <a:t> les enfants vivant avec le VIH, </a:t>
            </a:r>
            <a:r>
              <a:rPr lang="en-US" sz="1900" dirty="0" err="1">
                <a:solidFill>
                  <a:schemeClr val="tx1"/>
                </a:solidFill>
                <a:cs typeface="Arial" panose="020B0604020202020204" pitchFamily="34" charset="0"/>
                <a:sym typeface="Wingdings" panose="05000000000000000000" pitchFamily="2" charset="2"/>
              </a:rPr>
              <a:t>ajustez</a:t>
            </a:r>
            <a:r>
              <a:rPr lang="en-US" sz="1900" dirty="0">
                <a:solidFill>
                  <a:schemeClr val="tx1"/>
                </a:solidFill>
                <a:cs typeface="Arial" panose="020B0604020202020204" pitchFamily="34" charset="0"/>
                <a:sym typeface="Wingdings" panose="05000000000000000000" pitchFamily="2" charset="2"/>
              </a:rPr>
              <a:t> la </a:t>
            </a:r>
            <a:r>
              <a:rPr lang="en-US" sz="1900" dirty="0" err="1">
                <a:solidFill>
                  <a:schemeClr val="tx1"/>
                </a:solidFill>
                <a:cs typeface="Arial" panose="020B0604020202020204" pitchFamily="34" charset="0"/>
                <a:sym typeface="Wingdings" panose="05000000000000000000" pitchFamily="2" charset="2"/>
              </a:rPr>
              <a:t>fécondité</a:t>
            </a:r>
            <a:r>
              <a:rPr lang="en-US" sz="1900" dirty="0">
                <a:solidFill>
                  <a:schemeClr val="tx1"/>
                </a:solidFill>
                <a:cs typeface="Arial" panose="020B0604020202020204" pitchFamily="34" charset="0"/>
                <a:sym typeface="Wingdings" panose="05000000000000000000" pitchFamily="2" charset="2"/>
              </a:rPr>
              <a:t> pour </a:t>
            </a:r>
            <a:r>
              <a:rPr lang="en-US" sz="1900" dirty="0" err="1">
                <a:solidFill>
                  <a:schemeClr val="tx1"/>
                </a:solidFill>
                <a:cs typeface="Arial" panose="020B0604020202020204" pitchFamily="34" charset="0"/>
                <a:sym typeface="Wingdings" panose="05000000000000000000" pitchFamily="2" charset="2"/>
              </a:rPr>
              <a:t>qu'elle</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corresponde</a:t>
            </a:r>
            <a:r>
              <a:rPr lang="en-US" sz="1900" dirty="0">
                <a:solidFill>
                  <a:schemeClr val="tx1"/>
                </a:solidFill>
                <a:cs typeface="Arial" panose="020B0604020202020204" pitchFamily="34" charset="0"/>
                <a:sym typeface="Wingdings" panose="05000000000000000000" pitchFamily="2" charset="2"/>
              </a:rPr>
              <a:t> à </a:t>
            </a:r>
            <a:r>
              <a:rPr lang="en-US" sz="1900" dirty="0" err="1">
                <a:solidFill>
                  <a:schemeClr val="tx1"/>
                </a:solidFill>
                <a:cs typeface="Arial" panose="020B0604020202020204" pitchFamily="34" charset="0"/>
                <a:sym typeface="Wingdings" panose="05000000000000000000" pitchFamily="2" charset="2"/>
              </a:rPr>
              <a:t>ces</a:t>
            </a:r>
            <a:r>
              <a:rPr lang="en-US" sz="1900" dirty="0">
                <a:solidFill>
                  <a:schemeClr val="tx1"/>
                </a:solidFill>
                <a:cs typeface="Arial" panose="020B0604020202020204" pitchFamily="34" charset="0"/>
                <a:sym typeface="Wingdings" panose="05000000000000000000" pitchFamily="2" charset="2"/>
              </a:rPr>
              <a:t> estimations. </a:t>
            </a:r>
          </a:p>
          <a:p>
            <a:pPr marL="0" indent="0">
              <a:buNone/>
            </a:pPr>
            <a:br>
              <a:rPr lang="en-US" sz="1900" dirty="0">
                <a:solidFill>
                  <a:schemeClr val="tx1"/>
                </a:solidFill>
                <a:cs typeface="Arial" panose="020B0604020202020204" pitchFamily="34" charset="0"/>
                <a:sym typeface="Wingdings" panose="05000000000000000000" pitchFamily="2" charset="2"/>
              </a:rPr>
            </a:br>
            <a:r>
              <a:rPr lang="en-US" sz="1900" dirty="0" err="1">
                <a:solidFill>
                  <a:schemeClr val="tx1"/>
                </a:solidFill>
                <a:cs typeface="Arial" panose="020B0604020202020204" pitchFamily="34" charset="0"/>
                <a:sym typeface="Wingdings" panose="05000000000000000000" pitchFamily="2" charset="2"/>
              </a:rPr>
              <a:t>Autres</a:t>
            </a:r>
            <a:r>
              <a:rPr lang="en-US" sz="1900" dirty="0">
                <a:solidFill>
                  <a:schemeClr val="tx1"/>
                </a:solidFill>
                <a:cs typeface="Arial" panose="020B0604020202020204" pitchFamily="34" charset="0"/>
                <a:sym typeface="Wingdings" panose="05000000000000000000" pitchFamily="2" charset="2"/>
              </a:rPr>
              <a:t> points à </a:t>
            </a:r>
            <a:r>
              <a:rPr lang="en-US" sz="1900" dirty="0" err="1">
                <a:solidFill>
                  <a:schemeClr val="tx1"/>
                </a:solidFill>
                <a:cs typeface="Arial" panose="020B0604020202020204" pitchFamily="34" charset="0"/>
                <a:sym typeface="Wingdings" panose="05000000000000000000" pitchFamily="2" charset="2"/>
              </a:rPr>
              <a:t>reconsidérer</a:t>
            </a:r>
            <a:r>
              <a:rPr lang="en-US" sz="1900" dirty="0">
                <a:solidFill>
                  <a:schemeClr val="tx1"/>
                </a:solidFill>
                <a:cs typeface="Arial" panose="020B0604020202020204" pitchFamily="34" charset="0"/>
                <a:sym typeface="Wingdings" panose="05000000000000000000" pitchFamily="2" charset="2"/>
              </a:rPr>
              <a:t> : </a:t>
            </a:r>
          </a:p>
          <a:p>
            <a:r>
              <a:rPr lang="en-US" sz="1900" dirty="0">
                <a:solidFill>
                  <a:schemeClr val="tx1"/>
                </a:solidFill>
                <a:cs typeface="Arial" panose="020B0604020202020204" pitchFamily="34" charset="0"/>
                <a:sym typeface="Wingdings" panose="05000000000000000000" pitchFamily="2" charset="2"/>
              </a:rPr>
              <a:t>Si </a:t>
            </a:r>
            <a:r>
              <a:rPr lang="en-US" sz="1900" dirty="0" err="1">
                <a:solidFill>
                  <a:schemeClr val="tx1"/>
                </a:solidFill>
                <a:cs typeface="Arial" panose="020B0604020202020204" pitchFamily="34" charset="0"/>
                <a:sym typeface="Wingdings" panose="05000000000000000000" pitchFamily="2" charset="2"/>
              </a:rPr>
              <a:t>vous</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utilisez</a:t>
            </a:r>
            <a:r>
              <a:rPr lang="en-US" sz="1900" dirty="0">
                <a:solidFill>
                  <a:schemeClr val="tx1"/>
                </a:solidFill>
                <a:cs typeface="Arial" panose="020B0604020202020204" pitchFamily="34" charset="0"/>
                <a:sym typeface="Wingdings" panose="05000000000000000000" pitchFamily="2" charset="2"/>
              </a:rPr>
              <a:t> </a:t>
            </a:r>
            <a:r>
              <a:rPr lang="en-US" sz="1900" b="1" i="1" u="sng" dirty="0">
                <a:solidFill>
                  <a:schemeClr val="tx1"/>
                </a:solidFill>
                <a:cs typeface="Arial" panose="020B0604020202020204" pitchFamily="34" charset="0"/>
                <a:sym typeface="Wingdings" panose="05000000000000000000" pitchFamily="2" charset="2"/>
              </a:rPr>
              <a:t>EPP </a:t>
            </a:r>
            <a:r>
              <a:rPr lang="en-US" sz="1900" dirty="0">
                <a:solidFill>
                  <a:schemeClr val="tx1"/>
                </a:solidFill>
                <a:cs typeface="Arial" panose="020B0604020202020204" pitchFamily="34" charset="0"/>
                <a:sym typeface="Wingdings" panose="05000000000000000000" pitchFamily="2" charset="2"/>
              </a:rPr>
              <a:t>: </a:t>
            </a:r>
          </a:p>
          <a:p>
            <a:pPr lvl="1"/>
            <a:r>
              <a:rPr lang="en-US" sz="1900" dirty="0" err="1">
                <a:solidFill>
                  <a:schemeClr val="tx1"/>
                </a:solidFill>
                <a:cs typeface="Arial"/>
                <a:sym typeface="Wingdings" panose="05000000000000000000" pitchFamily="2" charset="2"/>
              </a:rPr>
              <a:t>Vérifier</a:t>
            </a:r>
            <a:r>
              <a:rPr lang="en-US" sz="1900" dirty="0">
                <a:solidFill>
                  <a:schemeClr val="tx1"/>
                </a:solidFill>
                <a:cs typeface="Arial"/>
                <a:sym typeface="Wingdings" panose="05000000000000000000" pitchFamily="2" charset="2"/>
              </a:rPr>
              <a:t> les estimations de la </a:t>
            </a:r>
            <a:r>
              <a:rPr lang="en-US" sz="1900" b="1" dirty="0">
                <a:solidFill>
                  <a:schemeClr val="tx1"/>
                </a:solidFill>
                <a:cs typeface="Arial"/>
                <a:sym typeface="Wingdings" panose="05000000000000000000" pitchFamily="2" charset="2"/>
              </a:rPr>
              <a:t>taille </a:t>
            </a:r>
            <a:r>
              <a:rPr lang="en-US" sz="1900" dirty="0">
                <a:solidFill>
                  <a:schemeClr val="tx1"/>
                </a:solidFill>
                <a:cs typeface="Arial"/>
                <a:sym typeface="Wingdings" panose="05000000000000000000" pitchFamily="2" charset="2"/>
              </a:rPr>
              <a:t>et de la </a:t>
            </a:r>
            <a:r>
              <a:rPr lang="en-US" sz="1900" dirty="0" err="1">
                <a:solidFill>
                  <a:schemeClr val="tx1"/>
                </a:solidFill>
                <a:cs typeface="Arial"/>
                <a:sym typeface="Wingdings" panose="05000000000000000000" pitchFamily="2" charset="2"/>
              </a:rPr>
              <a:t>prévalence</a:t>
            </a:r>
            <a:r>
              <a:rPr lang="en-US" sz="1900" dirty="0">
                <a:solidFill>
                  <a:schemeClr val="tx1"/>
                </a:solidFill>
                <a:cs typeface="Arial"/>
                <a:sym typeface="Wingdings" panose="05000000000000000000" pitchFamily="2" charset="2"/>
              </a:rPr>
              <a:t> </a:t>
            </a:r>
            <a:r>
              <a:rPr lang="en-US" sz="1900" dirty="0">
                <a:solidFill>
                  <a:schemeClr val="tx1"/>
                </a:solidFill>
                <a:highlight>
                  <a:srgbClr val="FFFF00"/>
                </a:highlight>
                <a:cs typeface="Arial"/>
                <a:sym typeface="Wingdings" panose="05000000000000000000" pitchFamily="2" charset="2"/>
              </a:rPr>
              <a:t>des </a:t>
            </a:r>
            <a:r>
              <a:rPr lang="en-US" sz="1900" b="1" dirty="0">
                <a:solidFill>
                  <a:schemeClr val="tx1"/>
                </a:solidFill>
                <a:highlight>
                  <a:srgbClr val="FFFF00"/>
                </a:highlight>
                <a:cs typeface="Arial"/>
                <a:sym typeface="Wingdings" panose="05000000000000000000" pitchFamily="2" charset="2"/>
              </a:rPr>
              <a:t>Populations </a:t>
            </a:r>
            <a:r>
              <a:rPr lang="en-US" sz="1900" b="1" dirty="0" err="1">
                <a:solidFill>
                  <a:schemeClr val="tx1"/>
                </a:solidFill>
                <a:highlight>
                  <a:srgbClr val="FFFF00"/>
                </a:highlight>
                <a:cs typeface="Arial"/>
                <a:sym typeface="Wingdings" panose="05000000000000000000" pitchFamily="2" charset="2"/>
              </a:rPr>
              <a:t>Clés</a:t>
            </a:r>
            <a:r>
              <a:rPr lang="en-US" sz="1900" b="1" dirty="0">
                <a:solidFill>
                  <a:schemeClr val="tx1"/>
                </a:solidFill>
                <a:cs typeface="Arial"/>
                <a:sym typeface="Wingdings" panose="05000000000000000000" pitchFamily="2" charset="2"/>
              </a:rPr>
              <a:t> </a:t>
            </a:r>
            <a:r>
              <a:rPr lang="en-US" sz="1900" dirty="0">
                <a:solidFill>
                  <a:schemeClr val="tx1"/>
                </a:solidFill>
                <a:cs typeface="Arial"/>
                <a:sym typeface="Wingdings" panose="05000000000000000000" pitchFamily="2" charset="2"/>
              </a:rPr>
              <a:t>- </a:t>
            </a:r>
            <a:r>
              <a:rPr lang="en-US" sz="1900" dirty="0" err="1">
                <a:solidFill>
                  <a:schemeClr val="tx1"/>
                </a:solidFill>
                <a:cs typeface="Arial"/>
                <a:sym typeface="Wingdings" panose="05000000000000000000" pitchFamily="2" charset="2"/>
              </a:rPr>
              <a:t>en</a:t>
            </a:r>
            <a:r>
              <a:rPr lang="en-US" sz="1900" dirty="0">
                <a:solidFill>
                  <a:schemeClr val="tx1"/>
                </a:solidFill>
                <a:cs typeface="Arial"/>
                <a:sym typeface="Wingdings" panose="05000000000000000000" pitchFamily="2" charset="2"/>
              </a:rPr>
              <a:t> particulier les </a:t>
            </a:r>
            <a:r>
              <a:rPr lang="en-US" sz="1900" b="1" dirty="0" err="1">
                <a:solidFill>
                  <a:schemeClr val="tx1"/>
                </a:solidFill>
                <a:highlight>
                  <a:srgbClr val="FFFF00"/>
                </a:highlight>
                <a:cs typeface="Arial"/>
                <a:sym typeface="Wingdings" panose="05000000000000000000" pitchFamily="2" charset="2"/>
              </a:rPr>
              <a:t>Travailleuses</a:t>
            </a:r>
            <a:r>
              <a:rPr lang="en-US" sz="1900" b="1" dirty="0">
                <a:solidFill>
                  <a:schemeClr val="tx1"/>
                </a:solidFill>
                <a:highlight>
                  <a:srgbClr val="FFFF00"/>
                </a:highlight>
                <a:cs typeface="Arial"/>
                <a:sym typeface="Wingdings" panose="05000000000000000000" pitchFamily="2" charset="2"/>
              </a:rPr>
              <a:t> du Sexe (TS).</a:t>
            </a:r>
            <a:r>
              <a:rPr lang="en-US" sz="1900" b="1" dirty="0">
                <a:solidFill>
                  <a:schemeClr val="tx1"/>
                </a:solidFill>
                <a:cs typeface="Arial"/>
                <a:sym typeface="Wingdings" panose="05000000000000000000" pitchFamily="2" charset="2"/>
              </a:rPr>
              <a:t> </a:t>
            </a:r>
            <a:endParaRPr lang="en-US" sz="1900" b="1" dirty="0">
              <a:solidFill>
                <a:schemeClr val="tx1"/>
              </a:solidFill>
              <a:cs typeface="Arial"/>
            </a:endParaRPr>
          </a:p>
          <a:p>
            <a:pPr lvl="1"/>
            <a:r>
              <a:rPr lang="en-US" sz="1900" dirty="0">
                <a:solidFill>
                  <a:schemeClr val="tx1"/>
                </a:solidFill>
                <a:cs typeface="Arial"/>
                <a:sym typeface="Wingdings" panose="05000000000000000000" pitchFamily="2" charset="2"/>
              </a:rPr>
              <a:t>Turnover </a:t>
            </a:r>
            <a:r>
              <a:rPr lang="en-US" sz="1900" dirty="0">
                <a:solidFill>
                  <a:schemeClr val="tx1"/>
                </a:solidFill>
                <a:highlight>
                  <a:srgbClr val="FFFF00"/>
                </a:highlight>
                <a:cs typeface="Arial"/>
                <a:sym typeface="Wingdings" panose="05000000000000000000" pitchFamily="2" charset="2"/>
              </a:rPr>
              <a:t>pour les TS.</a:t>
            </a:r>
            <a:r>
              <a:rPr lang="en-US" sz="1900" dirty="0">
                <a:solidFill>
                  <a:schemeClr val="tx1"/>
                </a:solidFill>
                <a:cs typeface="Arial"/>
                <a:sym typeface="Wingdings" panose="05000000000000000000" pitchFamily="2" charset="2"/>
              </a:rPr>
              <a:t> </a:t>
            </a:r>
            <a:endParaRPr lang="en-US" sz="1900" dirty="0">
              <a:solidFill>
                <a:schemeClr val="tx1"/>
              </a:solidFill>
              <a:cs typeface="Arial"/>
            </a:endParaRPr>
          </a:p>
          <a:p>
            <a:r>
              <a:rPr lang="en-US" sz="1900" dirty="0">
                <a:solidFill>
                  <a:schemeClr val="tx1"/>
                </a:solidFill>
                <a:cs typeface="Arial" panose="020B0604020202020204" pitchFamily="34" charset="0"/>
                <a:sym typeface="Wingdings" panose="05000000000000000000" pitchFamily="2" charset="2"/>
              </a:rPr>
              <a:t>Si </a:t>
            </a:r>
            <a:r>
              <a:rPr lang="en-US" sz="1900" dirty="0" err="1">
                <a:solidFill>
                  <a:schemeClr val="tx1"/>
                </a:solidFill>
                <a:cs typeface="Arial" panose="020B0604020202020204" pitchFamily="34" charset="0"/>
                <a:sym typeface="Wingdings" panose="05000000000000000000" pitchFamily="2" charset="2"/>
              </a:rPr>
              <a:t>vous</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utilisez</a:t>
            </a:r>
            <a:r>
              <a:rPr lang="en-US" sz="1900" dirty="0">
                <a:solidFill>
                  <a:schemeClr val="tx1"/>
                </a:solidFill>
                <a:cs typeface="Arial" panose="020B0604020202020204" pitchFamily="34" charset="0"/>
                <a:sym typeface="Wingdings" panose="05000000000000000000" pitchFamily="2" charset="2"/>
              </a:rPr>
              <a:t> </a:t>
            </a:r>
            <a:r>
              <a:rPr lang="en-US" sz="1900" b="1" i="1" u="sng" dirty="0">
                <a:solidFill>
                  <a:schemeClr val="tx1"/>
                </a:solidFill>
                <a:cs typeface="Arial" panose="020B0604020202020204" pitchFamily="34" charset="0"/>
                <a:sym typeface="Wingdings" panose="05000000000000000000" pitchFamily="2" charset="2"/>
              </a:rPr>
              <a:t>CSAVR </a:t>
            </a:r>
            <a:r>
              <a:rPr lang="en-US" sz="1900" dirty="0">
                <a:solidFill>
                  <a:schemeClr val="tx1"/>
                </a:solidFill>
                <a:cs typeface="Arial" panose="020B0604020202020204" pitchFamily="34" charset="0"/>
                <a:sym typeface="Wingdings" panose="05000000000000000000" pitchFamily="2" charset="2"/>
              </a:rPr>
              <a:t>: les </a:t>
            </a:r>
            <a:r>
              <a:rPr lang="en-US" sz="1900" dirty="0" err="1">
                <a:solidFill>
                  <a:schemeClr val="tx1"/>
                </a:solidFill>
                <a:cs typeface="Arial" panose="020B0604020202020204" pitchFamily="34" charset="0"/>
                <a:sym typeface="Wingdings" panose="05000000000000000000" pitchFamily="2" charset="2"/>
              </a:rPr>
              <a:t>décès</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dus</a:t>
            </a:r>
            <a:r>
              <a:rPr lang="en-US" sz="1900" dirty="0">
                <a:solidFill>
                  <a:schemeClr val="tx1"/>
                </a:solidFill>
                <a:cs typeface="Arial" panose="020B0604020202020204" pitchFamily="34" charset="0"/>
                <a:sym typeface="Wingdings" panose="05000000000000000000" pitchFamily="2" charset="2"/>
              </a:rPr>
              <a:t> au </a:t>
            </a:r>
            <a:r>
              <a:rPr lang="en-US" sz="1900" dirty="0" err="1">
                <a:solidFill>
                  <a:schemeClr val="tx1"/>
                </a:solidFill>
                <a:cs typeface="Arial" panose="020B0604020202020204" pitchFamily="34" charset="0"/>
                <a:sym typeface="Wingdings" panose="05000000000000000000" pitchFamily="2" charset="2"/>
              </a:rPr>
              <a:t>sida</a:t>
            </a:r>
            <a:r>
              <a:rPr lang="en-US" sz="1900" dirty="0">
                <a:solidFill>
                  <a:schemeClr val="tx1"/>
                </a:solidFill>
                <a:cs typeface="Arial" panose="020B0604020202020204" pitchFamily="34" charset="0"/>
                <a:sym typeface="Wingdings" panose="05000000000000000000" pitchFamily="2" charset="2"/>
              </a:rPr>
              <a:t> (et/</a:t>
            </a:r>
            <a:r>
              <a:rPr lang="en-US" sz="1900" dirty="0" err="1">
                <a:solidFill>
                  <a:schemeClr val="tx1"/>
                </a:solidFill>
                <a:cs typeface="Arial" panose="020B0604020202020204" pitchFamily="34" charset="0"/>
                <a:sym typeface="Wingdings" panose="05000000000000000000" pitchFamily="2" charset="2"/>
              </a:rPr>
              <a:t>ou</a:t>
            </a:r>
            <a:r>
              <a:rPr lang="en-US" sz="1900" dirty="0">
                <a:solidFill>
                  <a:schemeClr val="tx1"/>
                </a:solidFill>
                <a:cs typeface="Arial" panose="020B0604020202020204" pitchFamily="34" charset="0"/>
                <a:sym typeface="Wingdings" panose="05000000000000000000" pitchFamily="2" charset="2"/>
              </a:rPr>
              <a:t> les nouveaux diagnostics) </a:t>
            </a:r>
            <a:r>
              <a:rPr lang="en-US" sz="1900" dirty="0" err="1">
                <a:solidFill>
                  <a:schemeClr val="tx1"/>
                </a:solidFill>
                <a:cs typeface="Arial" panose="020B0604020202020204" pitchFamily="34" charset="0"/>
                <a:sym typeface="Wingdings" panose="05000000000000000000" pitchFamily="2" charset="2"/>
              </a:rPr>
              <a:t>ont-ils</a:t>
            </a:r>
            <a:r>
              <a:rPr lang="en-US" sz="1900" dirty="0">
                <a:solidFill>
                  <a:schemeClr val="tx1"/>
                </a:solidFill>
                <a:cs typeface="Arial" panose="020B0604020202020204" pitchFamily="34" charset="0"/>
                <a:sym typeface="Wingdings" panose="05000000000000000000" pitchFamily="2" charset="2"/>
              </a:rPr>
              <a:t> </a:t>
            </a:r>
            <a:r>
              <a:rPr lang="en-US" sz="1900" b="1" dirty="0" err="1">
                <a:solidFill>
                  <a:schemeClr val="tx1"/>
                </a:solidFill>
                <a:cs typeface="Arial" panose="020B0604020202020204" pitchFamily="34" charset="0"/>
                <a:sym typeface="Wingdings" panose="05000000000000000000" pitchFamily="2" charset="2"/>
              </a:rPr>
              <a:t>été</a:t>
            </a:r>
            <a:r>
              <a:rPr lang="en-US" sz="1900" b="1" dirty="0">
                <a:solidFill>
                  <a:schemeClr val="tx1"/>
                </a:solidFill>
                <a:cs typeface="Arial" panose="020B0604020202020204" pitchFamily="34" charset="0"/>
                <a:sym typeface="Wingdings" panose="05000000000000000000" pitchFamily="2" charset="2"/>
              </a:rPr>
              <a:t> sous-</a:t>
            </a:r>
            <a:r>
              <a:rPr lang="en-US" sz="1900" b="1" dirty="0" err="1">
                <a:solidFill>
                  <a:schemeClr val="tx1"/>
                </a:solidFill>
                <a:cs typeface="Arial" panose="020B0604020202020204" pitchFamily="34" charset="0"/>
                <a:sym typeface="Wingdings" panose="05000000000000000000" pitchFamily="2" charset="2"/>
              </a:rPr>
              <a:t>déclarés</a:t>
            </a:r>
            <a:r>
              <a:rPr lang="en-US" sz="1900" b="1" dirty="0">
                <a:solidFill>
                  <a:schemeClr val="tx1"/>
                </a:solidFill>
                <a:cs typeface="Arial" panose="020B0604020202020204" pitchFamily="34" charset="0"/>
                <a:sym typeface="Wingdings" panose="05000000000000000000" pitchFamily="2" charset="2"/>
              </a:rPr>
              <a:t> </a:t>
            </a:r>
            <a:r>
              <a:rPr lang="en-US" sz="1900" dirty="0">
                <a:solidFill>
                  <a:schemeClr val="tx1"/>
                </a:solidFill>
                <a:cs typeface="Arial" panose="020B0604020202020204" pitchFamily="34" charset="0"/>
                <a:sym typeface="Wingdings" panose="05000000000000000000" pitchFamily="2" charset="2"/>
              </a:rPr>
              <a:t>(par </a:t>
            </a:r>
            <a:r>
              <a:rPr lang="en-US" sz="1900" dirty="0" err="1">
                <a:solidFill>
                  <a:schemeClr val="tx1"/>
                </a:solidFill>
                <a:cs typeface="Arial" panose="020B0604020202020204" pitchFamily="34" charset="0"/>
                <a:sym typeface="Wingdings" panose="05000000000000000000" pitchFamily="2" charset="2"/>
              </a:rPr>
              <a:t>exemple</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décès</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manquants</a:t>
            </a:r>
            <a:r>
              <a:rPr lang="en-US" sz="1900" dirty="0">
                <a:solidFill>
                  <a:schemeClr val="tx1"/>
                </a:solidFill>
                <a:cs typeface="Arial" panose="020B0604020202020204" pitchFamily="34" charset="0"/>
                <a:sym typeface="Wingdings" panose="05000000000000000000" pitchFamily="2" charset="2"/>
              </a:rPr>
              <a:t> mal </a:t>
            </a:r>
            <a:r>
              <a:rPr lang="en-US" sz="1900" dirty="0" err="1">
                <a:solidFill>
                  <a:schemeClr val="tx1"/>
                </a:solidFill>
                <a:cs typeface="Arial" panose="020B0604020202020204" pitchFamily="34" charset="0"/>
                <a:sym typeface="Wingdings" panose="05000000000000000000" pitchFamily="2" charset="2"/>
              </a:rPr>
              <a:t>classés</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ou</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surdéclarés</a:t>
            </a:r>
            <a:r>
              <a:rPr lang="en-US" sz="1900" dirty="0">
                <a:solidFill>
                  <a:schemeClr val="tx1"/>
                </a:solidFill>
                <a:cs typeface="Arial" panose="020B0604020202020204" pitchFamily="34" charset="0"/>
                <a:sym typeface="Wingdings" panose="05000000000000000000" pitchFamily="2" charset="2"/>
              </a:rPr>
              <a:t> (par </a:t>
            </a:r>
            <a:r>
              <a:rPr lang="en-US" sz="1900" dirty="0" err="1">
                <a:solidFill>
                  <a:schemeClr val="tx1"/>
                </a:solidFill>
                <a:cs typeface="Arial" panose="020B0604020202020204" pitchFamily="34" charset="0"/>
                <a:sym typeface="Wingdings" panose="05000000000000000000" pitchFamily="2" charset="2"/>
              </a:rPr>
              <a:t>exemple</a:t>
            </a:r>
            <a:r>
              <a:rPr lang="en-US" sz="1900" dirty="0">
                <a:solidFill>
                  <a:schemeClr val="tx1"/>
                </a:solidFill>
                <a:cs typeface="Arial" panose="020B0604020202020204" pitchFamily="34" charset="0"/>
                <a:sym typeface="Wingdings" panose="05000000000000000000" pitchFamily="2" charset="2"/>
              </a:rPr>
              <a:t>, </a:t>
            </a:r>
            <a:r>
              <a:rPr lang="en-US" sz="1900" b="1" dirty="0" err="1">
                <a:solidFill>
                  <a:schemeClr val="tx1"/>
                </a:solidFill>
                <a:cs typeface="Arial" panose="020B0604020202020204" pitchFamily="34" charset="0"/>
                <a:sym typeface="Wingdings" panose="05000000000000000000" pitchFamily="2" charset="2"/>
              </a:rPr>
              <a:t>doublons</a:t>
            </a:r>
            <a:r>
              <a:rPr lang="en-US" sz="1900" dirty="0">
                <a:solidFill>
                  <a:schemeClr val="tx1"/>
                </a:solidFill>
                <a:cs typeface="Arial" panose="020B0604020202020204" pitchFamily="34" charset="0"/>
                <a:sym typeface="Wingdings" panose="05000000000000000000" pitchFamily="2" charset="2"/>
              </a:rPr>
              <a:t>) ?</a:t>
            </a:r>
          </a:p>
          <a:p>
            <a:r>
              <a:rPr lang="en-US" sz="1900" b="1" dirty="0">
                <a:solidFill>
                  <a:schemeClr val="tx1"/>
                </a:solidFill>
                <a:cs typeface="Arial" panose="020B0604020202020204" pitchFamily="34" charset="0"/>
                <a:sym typeface="Wingdings" panose="05000000000000000000" pitchFamily="2" charset="2"/>
              </a:rPr>
              <a:t>Ratios de </a:t>
            </a:r>
            <a:r>
              <a:rPr lang="en-US" sz="1900" b="1" dirty="0" err="1">
                <a:solidFill>
                  <a:schemeClr val="tx1"/>
                </a:solidFill>
                <a:cs typeface="Arial" panose="020B0604020202020204" pitchFamily="34" charset="0"/>
                <a:sym typeface="Wingdings" panose="05000000000000000000" pitchFamily="2" charset="2"/>
              </a:rPr>
              <a:t>taux</a:t>
            </a:r>
            <a:r>
              <a:rPr lang="en-US" sz="1900" b="1" dirty="0">
                <a:solidFill>
                  <a:schemeClr val="tx1"/>
                </a:solidFill>
                <a:cs typeface="Arial" panose="020B0604020202020204" pitchFamily="34" charset="0"/>
                <a:sym typeface="Wingdings" panose="05000000000000000000" pitchFamily="2" charset="2"/>
              </a:rPr>
              <a:t> </a:t>
            </a:r>
            <a:r>
              <a:rPr lang="en-US" sz="1900" b="1" dirty="0" err="1">
                <a:solidFill>
                  <a:schemeClr val="tx1"/>
                </a:solidFill>
                <a:cs typeface="Arial" panose="020B0604020202020204" pitchFamily="34" charset="0"/>
                <a:sym typeface="Wingdings" panose="05000000000000000000" pitchFamily="2" charset="2"/>
              </a:rPr>
              <a:t>d'incidence</a:t>
            </a:r>
            <a:r>
              <a:rPr lang="en-US" sz="1900" b="1" dirty="0">
                <a:solidFill>
                  <a:schemeClr val="tx1"/>
                </a:solidFill>
                <a:cs typeface="Arial" panose="020B0604020202020204" pitchFamily="34" charset="0"/>
                <a:sym typeface="Wingdings" panose="05000000000000000000" pitchFamily="2" charset="2"/>
              </a:rPr>
              <a:t> </a:t>
            </a:r>
            <a:r>
              <a:rPr lang="en-US" sz="1900" dirty="0">
                <a:solidFill>
                  <a:schemeClr val="tx1"/>
                </a:solidFill>
                <a:cs typeface="Arial" panose="020B0604020202020204" pitchFamily="34" charset="0"/>
                <a:sym typeface="Wingdings" panose="05000000000000000000" pitchFamily="2" charset="2"/>
              </a:rPr>
              <a:t>(TRI) par </a:t>
            </a:r>
            <a:r>
              <a:rPr lang="en-US" sz="1900" b="1" dirty="0" err="1">
                <a:solidFill>
                  <a:schemeClr val="tx1"/>
                </a:solidFill>
                <a:cs typeface="Arial" panose="020B0604020202020204" pitchFamily="34" charset="0"/>
                <a:sym typeface="Wingdings" panose="05000000000000000000" pitchFamily="2" charset="2"/>
              </a:rPr>
              <a:t>sexe</a:t>
            </a:r>
            <a:r>
              <a:rPr lang="en-US" sz="1900" b="1" dirty="0">
                <a:solidFill>
                  <a:schemeClr val="tx1"/>
                </a:solidFill>
                <a:cs typeface="Arial" panose="020B0604020202020204" pitchFamily="34" charset="0"/>
                <a:sym typeface="Wingdings" panose="05000000000000000000" pitchFamily="2" charset="2"/>
              </a:rPr>
              <a:t> </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Envisagez</a:t>
            </a:r>
            <a:r>
              <a:rPr lang="en-US" sz="1900" dirty="0">
                <a:solidFill>
                  <a:schemeClr val="tx1"/>
                </a:solidFill>
                <a:cs typeface="Arial" panose="020B0604020202020204" pitchFamily="34" charset="0"/>
                <a:sym typeface="Wingdings" panose="05000000000000000000" pitchFamily="2" charset="2"/>
              </a:rPr>
              <a:t> un </a:t>
            </a:r>
            <a:r>
              <a:rPr lang="en-US" sz="1900" i="1" dirty="0" err="1">
                <a:solidFill>
                  <a:schemeClr val="tx1"/>
                </a:solidFill>
                <a:cs typeface="Arial" panose="020B0604020202020204" pitchFamily="34" charset="0"/>
                <a:sym typeface="Wingdings" panose="05000000000000000000" pitchFamily="2" charset="2"/>
              </a:rPr>
              <a:t>modèle</a:t>
            </a:r>
            <a:r>
              <a:rPr lang="en-US" sz="1900" i="1" dirty="0">
                <a:solidFill>
                  <a:schemeClr val="tx1"/>
                </a:solidFill>
                <a:cs typeface="Arial" panose="020B0604020202020204" pitchFamily="34" charset="0"/>
                <a:sym typeface="Wingdings" panose="05000000000000000000" pitchFamily="2" charset="2"/>
              </a:rPr>
              <a:t> par </a:t>
            </a:r>
            <a:r>
              <a:rPr lang="en-US" sz="1900" i="1" dirty="0" err="1">
                <a:solidFill>
                  <a:schemeClr val="tx1"/>
                </a:solidFill>
                <a:cs typeface="Arial" panose="020B0604020202020204" pitchFamily="34" charset="0"/>
                <a:sym typeface="Wingdings" panose="05000000000000000000" pitchFamily="2" charset="2"/>
              </a:rPr>
              <a:t>défaut</a:t>
            </a:r>
            <a:r>
              <a:rPr lang="en-US" sz="1900" i="1" dirty="0">
                <a:solidFill>
                  <a:schemeClr val="tx1"/>
                </a:solidFill>
                <a:cs typeface="Arial" panose="020B0604020202020204" pitchFamily="34" charset="0"/>
                <a:sym typeface="Wingdings" panose="05000000000000000000" pitchFamily="2" charset="2"/>
              </a:rPr>
              <a:t> </a:t>
            </a:r>
            <a:r>
              <a:rPr lang="en-US" sz="1900" dirty="0">
                <a:solidFill>
                  <a:schemeClr val="tx1"/>
                </a:solidFill>
                <a:cs typeface="Arial" panose="020B0604020202020204" pitchFamily="34" charset="0"/>
                <a:sym typeface="Wingdings" panose="05000000000000000000" pitchFamily="2" charset="2"/>
              </a:rPr>
              <a:t>pour les </a:t>
            </a:r>
            <a:r>
              <a:rPr lang="en-US" sz="1900" dirty="0" err="1">
                <a:solidFill>
                  <a:schemeClr val="tx1"/>
                </a:solidFill>
                <a:cs typeface="Arial" panose="020B0604020202020204" pitchFamily="34" charset="0"/>
                <a:sym typeface="Wingdings" panose="05000000000000000000" pitchFamily="2" charset="2"/>
              </a:rPr>
              <a:t>épidémies</a:t>
            </a:r>
            <a:r>
              <a:rPr lang="en-US" sz="1900" dirty="0">
                <a:solidFill>
                  <a:schemeClr val="tx1"/>
                </a:solidFill>
                <a:cs typeface="Arial" panose="020B0604020202020204" pitchFamily="34" charset="0"/>
                <a:sym typeface="Wingdings" panose="05000000000000000000" pitchFamily="2" charset="2"/>
              </a:rPr>
              <a:t> </a:t>
            </a:r>
            <a:r>
              <a:rPr lang="en-US" sz="1900" dirty="0" err="1">
                <a:solidFill>
                  <a:schemeClr val="tx1"/>
                </a:solidFill>
                <a:cs typeface="Arial" panose="020B0604020202020204" pitchFamily="34" charset="0"/>
                <a:sym typeface="Wingdings" panose="05000000000000000000" pitchFamily="2" charset="2"/>
              </a:rPr>
              <a:t>concentrées</a:t>
            </a:r>
            <a:r>
              <a:rPr lang="en-US" sz="1900" dirty="0">
                <a:solidFill>
                  <a:schemeClr val="tx1"/>
                </a:solidFill>
                <a:cs typeface="Arial" panose="020B0604020202020204" pitchFamily="34" charset="0"/>
                <a:sym typeface="Wingdings" panose="05000000000000000000" pitchFamily="2" charset="2"/>
              </a:rPr>
              <a:t> au lieu des EPP, AEM </a:t>
            </a:r>
            <a:r>
              <a:rPr lang="en-US" sz="1900" dirty="0" err="1">
                <a:solidFill>
                  <a:schemeClr val="tx1"/>
                </a:solidFill>
                <a:cs typeface="Arial" panose="020B0604020202020204" pitchFamily="34" charset="0"/>
                <a:sym typeface="Wingdings" panose="05000000000000000000" pitchFamily="2" charset="2"/>
              </a:rPr>
              <a:t>ou</a:t>
            </a:r>
            <a:r>
              <a:rPr lang="en-US" sz="1900" dirty="0">
                <a:solidFill>
                  <a:schemeClr val="tx1"/>
                </a:solidFill>
                <a:cs typeface="Arial" panose="020B0604020202020204" pitchFamily="34" charset="0"/>
                <a:sym typeface="Wingdings" panose="05000000000000000000" pitchFamily="2" charset="2"/>
              </a:rPr>
              <a:t> CSAVR.</a:t>
            </a:r>
          </a:p>
        </p:txBody>
      </p:sp>
    </p:spTree>
    <p:extLst>
      <p:ext uri="{BB962C8B-B14F-4D97-AF65-F5344CB8AC3E}">
        <p14:creationId xmlns:p14="http://schemas.microsoft.com/office/powerpoint/2010/main" val="3467473038"/>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D9D927-3AF7-F807-F6FA-C84F6C6A6361}"/>
              </a:ext>
            </a:extLst>
          </p:cNvPr>
          <p:cNvSpPr>
            <a:spLocks noGrp="1"/>
          </p:cNvSpPr>
          <p:nvPr>
            <p:ph idx="1"/>
          </p:nvPr>
        </p:nvSpPr>
        <p:spPr>
          <a:xfrm>
            <a:off x="3869268" y="864108"/>
            <a:ext cx="7940440" cy="5120640"/>
          </a:xfrm>
        </p:spPr>
        <p:txBody>
          <a:bodyPr>
            <a:normAutofit fontScale="70000" lnSpcReduction="20000"/>
          </a:bodyPr>
          <a:lstStyle/>
          <a:p>
            <a:pPr marL="0" indent="0">
              <a:spcAft>
                <a:spcPts val="1200"/>
              </a:spcAft>
              <a:buNone/>
            </a:pPr>
            <a:r>
              <a:rPr lang="en-US" dirty="0">
                <a:solidFill>
                  <a:schemeClr val="tx1"/>
                </a:solidFill>
                <a:latin typeface="+mj-lt"/>
                <a:cs typeface="Calibri" panose="020F0502020204030204" pitchFamily="34" charset="0"/>
              </a:rPr>
              <a:t>Les </a:t>
            </a:r>
            <a:r>
              <a:rPr lang="en-US" dirty="0" err="1">
                <a:solidFill>
                  <a:schemeClr val="tx1"/>
                </a:solidFill>
                <a:latin typeface="+mj-lt"/>
                <a:cs typeface="Calibri" panose="020F0502020204030204" pitchFamily="34" charset="0"/>
              </a:rPr>
              <a:t>problèmes</a:t>
            </a:r>
            <a:r>
              <a:rPr lang="en-US" dirty="0">
                <a:solidFill>
                  <a:schemeClr val="tx1"/>
                </a:solidFill>
                <a:latin typeface="+mj-lt"/>
                <a:cs typeface="Calibri" panose="020F0502020204030204" pitchFamily="34" charset="0"/>
              </a:rPr>
              <a:t> tendent à </a:t>
            </a:r>
            <a:r>
              <a:rPr lang="en-US" dirty="0" err="1">
                <a:solidFill>
                  <a:schemeClr val="tx1"/>
                </a:solidFill>
                <a:latin typeface="+mj-lt"/>
                <a:cs typeface="Calibri" panose="020F0502020204030204" pitchFamily="34" charset="0"/>
              </a:rPr>
              <a:t>être</a:t>
            </a:r>
            <a:r>
              <a:rPr lang="en-US" dirty="0">
                <a:solidFill>
                  <a:schemeClr val="tx1"/>
                </a:solidFill>
                <a:latin typeface="+mj-lt"/>
                <a:cs typeface="Calibri" panose="020F0502020204030204" pitchFamily="34" charset="0"/>
              </a:rPr>
              <a:t> </a:t>
            </a:r>
            <a:r>
              <a:rPr lang="en-US" dirty="0" err="1">
                <a:solidFill>
                  <a:schemeClr val="tx1"/>
                </a:solidFill>
                <a:latin typeface="+mj-lt"/>
                <a:cs typeface="Calibri" panose="020F0502020204030204" pitchFamily="34" charset="0"/>
              </a:rPr>
              <a:t>spécifiques</a:t>
            </a:r>
            <a:r>
              <a:rPr lang="en-US" dirty="0">
                <a:solidFill>
                  <a:schemeClr val="tx1"/>
                </a:solidFill>
                <a:latin typeface="+mj-lt"/>
                <a:cs typeface="Calibri" panose="020F0502020204030204" pitchFamily="34" charset="0"/>
              </a:rPr>
              <a:t> au </a:t>
            </a:r>
            <a:r>
              <a:rPr lang="en-US" dirty="0" err="1">
                <a:solidFill>
                  <a:schemeClr val="tx1"/>
                </a:solidFill>
                <a:latin typeface="+mj-lt"/>
                <a:cs typeface="Calibri" panose="020F0502020204030204" pitchFamily="34" charset="0"/>
              </a:rPr>
              <a:t>contexte</a:t>
            </a:r>
            <a:r>
              <a:rPr lang="en-US" dirty="0">
                <a:solidFill>
                  <a:schemeClr val="tx1"/>
                </a:solidFill>
                <a:latin typeface="+mj-lt"/>
                <a:cs typeface="Calibri" panose="020F0502020204030204" pitchFamily="34" charset="0"/>
              </a:rPr>
              <a:t> / au </a:t>
            </a:r>
            <a:r>
              <a:rPr lang="en-US" dirty="0" err="1">
                <a:solidFill>
                  <a:schemeClr val="tx1"/>
                </a:solidFill>
                <a:latin typeface="+mj-lt"/>
                <a:cs typeface="Calibri" panose="020F0502020204030204" pitchFamily="34" charset="0"/>
              </a:rPr>
              <a:t>système</a:t>
            </a:r>
            <a:r>
              <a:rPr lang="en-US" dirty="0">
                <a:solidFill>
                  <a:schemeClr val="tx1"/>
                </a:solidFill>
                <a:latin typeface="+mj-lt"/>
                <a:cs typeface="Calibri" panose="020F0502020204030204" pitchFamily="34" charset="0"/>
              </a:rPr>
              <a:t> de données </a:t>
            </a:r>
            <a:r>
              <a:rPr lang="en-US" dirty="0">
                <a:solidFill>
                  <a:schemeClr val="tx1"/>
                </a:solidFill>
                <a:latin typeface="+mj-lt"/>
                <a:cs typeface="Calibri" panose="020F0502020204030204" pitchFamily="34" charset="0"/>
                <a:sym typeface="Wingdings" pitchFamily="2" charset="2"/>
              </a:rPr>
              <a:t> pas de solutions </a:t>
            </a:r>
            <a:r>
              <a:rPr lang="en-US" dirty="0" err="1">
                <a:solidFill>
                  <a:schemeClr val="tx1"/>
                </a:solidFill>
                <a:latin typeface="+mj-lt"/>
                <a:cs typeface="Calibri" panose="020F0502020204030204" pitchFamily="34" charset="0"/>
                <a:sym typeface="Wingdings" pitchFamily="2" charset="2"/>
              </a:rPr>
              <a:t>globales</a:t>
            </a:r>
            <a:endParaRPr lang="en-US" sz="1400" dirty="0">
              <a:solidFill>
                <a:schemeClr val="tx1"/>
              </a:solidFill>
              <a:latin typeface="+mj-lt"/>
              <a:cs typeface="Calibri" panose="020F0502020204030204" pitchFamily="34" charset="0"/>
              <a:sym typeface="Wingdings" pitchFamily="2" charset="2"/>
            </a:endParaRPr>
          </a:p>
          <a:p>
            <a:pPr marL="514350" indent="-514350">
              <a:spcAft>
                <a:spcPts val="1200"/>
              </a:spcAft>
              <a:buFont typeface="+mj-lt"/>
              <a:buAutoNum type="arabicPeriod"/>
            </a:pPr>
            <a:r>
              <a:rPr lang="en-US" b="1" dirty="0" err="1">
                <a:solidFill>
                  <a:schemeClr val="tx1"/>
                </a:solidFill>
                <a:latin typeface="+mj-lt"/>
                <a:cs typeface="Calibri" panose="020F0502020204030204" pitchFamily="34" charset="0"/>
                <a:sym typeface="Wingdings" pitchFamily="2" charset="2"/>
              </a:rPr>
              <a:t>Vérifiez</a:t>
            </a:r>
            <a:r>
              <a:rPr lang="en-US" b="1" dirty="0">
                <a:solidFill>
                  <a:schemeClr val="tx1"/>
                </a:solidFill>
                <a:latin typeface="+mj-lt"/>
                <a:cs typeface="Calibri" panose="020F0502020204030204" pitchFamily="34" charset="0"/>
                <a:sym typeface="Wingdings" pitchFamily="2" charset="2"/>
              </a:rPr>
              <a:t> que les </a:t>
            </a:r>
            <a:r>
              <a:rPr lang="en-US" b="1" dirty="0" err="1">
                <a:solidFill>
                  <a:schemeClr val="tx1"/>
                </a:solidFill>
                <a:latin typeface="+mj-lt"/>
                <a:cs typeface="Calibri" panose="020F0502020204030204" pitchFamily="34" charset="0"/>
                <a:sym typeface="Wingdings" pitchFamily="2" charset="2"/>
              </a:rPr>
              <a:t>indicateurs</a:t>
            </a:r>
            <a:r>
              <a:rPr lang="en-US" b="1" dirty="0">
                <a:solidFill>
                  <a:schemeClr val="tx1"/>
                </a:solidFill>
                <a:latin typeface="+mj-lt"/>
                <a:cs typeface="Calibri" panose="020F0502020204030204" pitchFamily="34" charset="0"/>
                <a:sym typeface="Wingdings" pitchFamily="2" charset="2"/>
              </a:rPr>
              <a:t> </a:t>
            </a:r>
            <a:r>
              <a:rPr lang="en-US" dirty="0">
                <a:solidFill>
                  <a:schemeClr val="tx1"/>
                </a:solidFill>
                <a:latin typeface="+mj-lt"/>
                <a:cs typeface="Calibri" panose="020F0502020204030204" pitchFamily="34" charset="0"/>
                <a:sym typeface="Wingdings" pitchFamily="2" charset="2"/>
              </a:rPr>
              <a:t>extraits </a:t>
            </a:r>
            <a:r>
              <a:rPr lang="en-US" dirty="0" err="1">
                <a:solidFill>
                  <a:schemeClr val="tx1"/>
                </a:solidFill>
                <a:latin typeface="+mj-lt"/>
                <a:cs typeface="Calibri" panose="020F0502020204030204" pitchFamily="34" charset="0"/>
                <a:sym typeface="Wingdings" pitchFamily="2" charset="2"/>
              </a:rPr>
              <a:t>sont</a:t>
            </a:r>
            <a:r>
              <a:rPr lang="en-US" dirty="0">
                <a:solidFill>
                  <a:schemeClr val="tx1"/>
                </a:solidFill>
                <a:latin typeface="+mj-lt"/>
                <a:cs typeface="Calibri" panose="020F0502020204030204" pitchFamily="34" charset="0"/>
                <a:sym typeface="Wingdings" pitchFamily="2" charset="2"/>
              </a:rPr>
              <a:t> corrects et que les </a:t>
            </a:r>
            <a:r>
              <a:rPr lang="en-US" dirty="0" err="1">
                <a:solidFill>
                  <a:schemeClr val="tx1"/>
                </a:solidFill>
                <a:latin typeface="+mj-lt"/>
                <a:cs typeface="Calibri" panose="020F0502020204030204" pitchFamily="34" charset="0"/>
                <a:sym typeface="Wingdings" pitchFamily="2" charset="2"/>
              </a:rPr>
              <a:t>définitions</a:t>
            </a:r>
            <a:r>
              <a:rPr lang="en-US" dirty="0">
                <a:solidFill>
                  <a:schemeClr val="tx1"/>
                </a:solidFill>
                <a:latin typeface="+mj-lt"/>
                <a:cs typeface="Calibri" panose="020F0502020204030204" pitchFamily="34" charset="0"/>
                <a:sym typeface="Wingdings" pitchFamily="2" charset="2"/>
              </a:rPr>
              <a:t> correspondent</a:t>
            </a:r>
            <a:r>
              <a:rPr lang="en-US" b="1" dirty="0">
                <a:solidFill>
                  <a:schemeClr val="tx1"/>
                </a:solidFill>
                <a:latin typeface="+mj-lt"/>
                <a:cs typeface="Calibri" panose="020F0502020204030204" pitchFamily="34" charset="0"/>
                <a:sym typeface="Wingdings" pitchFamily="2" charset="2"/>
              </a:rPr>
              <a:t>.</a:t>
            </a:r>
          </a:p>
          <a:p>
            <a:pPr marL="914400" lvl="1" indent="-514350">
              <a:spcAft>
                <a:spcPts val="1200"/>
              </a:spcAft>
            </a:pPr>
            <a:r>
              <a:rPr lang="en-US" sz="1900" dirty="0" err="1">
                <a:solidFill>
                  <a:schemeClr val="tx1"/>
                </a:solidFill>
                <a:latin typeface="+mj-lt"/>
                <a:cs typeface="Calibri" panose="020F0502020204030204" pitchFamily="34" charset="0"/>
              </a:rPr>
              <a:t>S'il</a:t>
            </a:r>
            <a:r>
              <a:rPr lang="en-US" sz="1900" dirty="0">
                <a:solidFill>
                  <a:schemeClr val="tx1"/>
                </a:solidFill>
                <a:latin typeface="+mj-lt"/>
                <a:cs typeface="Calibri" panose="020F0502020204030204" pitchFamily="34" charset="0"/>
              </a:rPr>
              <a:t> </a:t>
            </a:r>
            <a:r>
              <a:rPr lang="en-US" sz="1900" dirty="0" err="1">
                <a:solidFill>
                  <a:schemeClr val="tx1"/>
                </a:solidFill>
                <a:latin typeface="+mj-lt"/>
                <a:cs typeface="Calibri" panose="020F0502020204030204" pitchFamily="34" charset="0"/>
              </a:rPr>
              <a:t>n'existe</a:t>
            </a:r>
            <a:r>
              <a:rPr lang="en-US" sz="1900" dirty="0">
                <a:solidFill>
                  <a:schemeClr val="tx1"/>
                </a:solidFill>
                <a:latin typeface="+mj-lt"/>
                <a:cs typeface="Calibri" panose="020F0502020204030204" pitchFamily="34" charset="0"/>
              </a:rPr>
              <a:t> pas </a:t>
            </a:r>
            <a:r>
              <a:rPr lang="en-US" sz="1900" dirty="0" err="1">
                <a:solidFill>
                  <a:schemeClr val="tx1"/>
                </a:solidFill>
                <a:latin typeface="+mj-lt"/>
                <a:cs typeface="Calibri" panose="020F0502020204030204" pitchFamily="34" charset="0"/>
              </a:rPr>
              <a:t>d'indicateurs</a:t>
            </a:r>
            <a:r>
              <a:rPr lang="en-US" sz="1900" dirty="0">
                <a:solidFill>
                  <a:schemeClr val="tx1"/>
                </a:solidFill>
                <a:latin typeface="+mj-lt"/>
                <a:cs typeface="Calibri" panose="020F0502020204030204" pitchFamily="34" charset="0"/>
              </a:rPr>
              <a:t> corrects, </a:t>
            </a:r>
            <a:r>
              <a:rPr lang="en-US" sz="1900" dirty="0" err="1">
                <a:solidFill>
                  <a:schemeClr val="tx1"/>
                </a:solidFill>
                <a:latin typeface="+mj-lt"/>
                <a:cs typeface="Calibri" panose="020F0502020204030204" pitchFamily="34" charset="0"/>
                <a:sym typeface="Wingdings" pitchFamily="2" charset="2"/>
              </a:rPr>
              <a:t>consultez</a:t>
            </a:r>
            <a:r>
              <a:rPr lang="en-US" sz="1900" dirty="0">
                <a:solidFill>
                  <a:schemeClr val="tx1"/>
                </a:solidFill>
                <a:latin typeface="+mj-lt"/>
                <a:cs typeface="Calibri" panose="020F0502020204030204" pitchFamily="34" charset="0"/>
                <a:sym typeface="Wingdings" pitchFamily="2" charset="2"/>
              </a:rPr>
              <a:t> le </a:t>
            </a:r>
            <a:r>
              <a:rPr lang="en-US" sz="1900" dirty="0" err="1">
                <a:solidFill>
                  <a:schemeClr val="tx1"/>
                </a:solidFill>
                <a:latin typeface="+mj-lt"/>
                <a:cs typeface="Calibri" panose="020F0502020204030204" pitchFamily="34" charset="0"/>
                <a:sym typeface="Wingdings" pitchFamily="2" charset="2"/>
              </a:rPr>
              <a:t>responsable</a:t>
            </a:r>
            <a:r>
              <a:rPr lang="en-US" sz="1900" dirty="0">
                <a:solidFill>
                  <a:schemeClr val="tx1"/>
                </a:solidFill>
                <a:latin typeface="+mj-lt"/>
                <a:cs typeface="Calibri" panose="020F0502020204030204" pitchFamily="34" charset="0"/>
                <a:sym typeface="Wingdings" pitchFamily="2" charset="2"/>
              </a:rPr>
              <a:t> de </a:t>
            </a:r>
            <a:r>
              <a:rPr lang="en-US" sz="1900" dirty="0" err="1">
                <a:solidFill>
                  <a:schemeClr val="tx1"/>
                </a:solidFill>
                <a:latin typeface="+mj-lt"/>
                <a:cs typeface="Calibri" panose="020F0502020204030204" pitchFamily="34" charset="0"/>
                <a:sym typeface="Wingdings" pitchFamily="2" charset="2"/>
              </a:rPr>
              <a:t>l'ONUSIDA</a:t>
            </a:r>
            <a:r>
              <a:rPr lang="en-US" sz="1900" dirty="0">
                <a:solidFill>
                  <a:schemeClr val="tx1"/>
                </a:solidFill>
                <a:latin typeface="+mj-lt"/>
                <a:cs typeface="Calibri" panose="020F0502020204030204" pitchFamily="34" charset="0"/>
                <a:sym typeface="Wingdings" pitchFamily="2" charset="2"/>
              </a:rPr>
              <a:t> pour </a:t>
            </a:r>
            <a:r>
              <a:rPr lang="en-US" sz="1900" dirty="0" err="1">
                <a:solidFill>
                  <a:schemeClr val="tx1"/>
                </a:solidFill>
                <a:latin typeface="+mj-lt"/>
                <a:cs typeface="Calibri" panose="020F0502020204030204" pitchFamily="34" charset="0"/>
                <a:sym typeface="Wingdings" pitchFamily="2" charset="2"/>
              </a:rPr>
              <a:t>discuter</a:t>
            </a:r>
            <a:r>
              <a:rPr lang="en-US" sz="1900" dirty="0">
                <a:solidFill>
                  <a:schemeClr val="tx1"/>
                </a:solidFill>
                <a:latin typeface="+mj-lt"/>
                <a:cs typeface="Calibri" panose="020F0502020204030204" pitchFamily="34" charset="0"/>
                <a:sym typeface="Wingdings" pitchFamily="2" charset="2"/>
              </a:rPr>
              <a:t> des options possibles.</a:t>
            </a:r>
          </a:p>
          <a:p>
            <a:pPr marL="514350" indent="-514350">
              <a:spcAft>
                <a:spcPts val="1200"/>
              </a:spcAft>
              <a:buFont typeface="+mj-lt"/>
              <a:buAutoNum type="arabicPeriod"/>
            </a:pPr>
            <a:r>
              <a:rPr lang="en-US" b="1" dirty="0" err="1">
                <a:solidFill>
                  <a:schemeClr val="tx1"/>
                </a:solidFill>
                <a:latin typeface="+mj-lt"/>
                <a:cs typeface="Calibri" panose="020F0502020204030204" pitchFamily="34" charset="0"/>
                <a:sym typeface="Wingdings" pitchFamily="2" charset="2"/>
              </a:rPr>
              <a:t>Trianguler</a:t>
            </a:r>
            <a:r>
              <a:rPr lang="en-US" b="1" dirty="0">
                <a:solidFill>
                  <a:schemeClr val="tx1"/>
                </a:solidFill>
                <a:latin typeface="+mj-lt"/>
                <a:cs typeface="Calibri" panose="020F0502020204030204" pitchFamily="34" charset="0"/>
                <a:sym typeface="Wingdings" pitchFamily="2" charset="2"/>
              </a:rPr>
              <a:t> les </a:t>
            </a:r>
            <a:r>
              <a:rPr lang="en-US" b="1" dirty="0" err="1">
                <a:solidFill>
                  <a:schemeClr val="tx1"/>
                </a:solidFill>
                <a:latin typeface="+mj-lt"/>
                <a:cs typeface="Calibri" panose="020F0502020204030204" pitchFamily="34" charset="0"/>
                <a:sym typeface="Wingdings" pitchFamily="2" charset="2"/>
              </a:rPr>
              <a:t>indicateurs</a:t>
            </a:r>
            <a:r>
              <a:rPr lang="en-US" b="1" dirty="0">
                <a:solidFill>
                  <a:schemeClr val="tx1"/>
                </a:solidFill>
                <a:latin typeface="+mj-lt"/>
                <a:cs typeface="Calibri" panose="020F0502020204030204" pitchFamily="34" charset="0"/>
                <a:sym typeface="Wingdings" pitchFamily="2" charset="2"/>
              </a:rPr>
              <a:t> </a:t>
            </a:r>
            <a:r>
              <a:rPr lang="en-US" dirty="0">
                <a:solidFill>
                  <a:schemeClr val="tx1"/>
                </a:solidFill>
                <a:latin typeface="+mj-lt"/>
                <a:cs typeface="Calibri" panose="020F0502020204030204" pitchFamily="34" charset="0"/>
                <a:sym typeface="Wingdings" pitchFamily="2" charset="2"/>
              </a:rPr>
              <a:t>entre </a:t>
            </a:r>
            <a:r>
              <a:rPr lang="en-US" dirty="0" err="1">
                <a:solidFill>
                  <a:schemeClr val="tx1"/>
                </a:solidFill>
                <a:latin typeface="+mj-lt"/>
                <a:cs typeface="Calibri" panose="020F0502020204030204" pitchFamily="34" charset="0"/>
                <a:sym typeface="Wingdings" pitchFamily="2" charset="2"/>
              </a:rPr>
              <a:t>eux</a:t>
            </a:r>
            <a:r>
              <a:rPr lang="en-US" dirty="0">
                <a:solidFill>
                  <a:schemeClr val="tx1"/>
                </a:solidFill>
                <a:latin typeface="+mj-lt"/>
                <a:cs typeface="Calibri" panose="020F0502020204030204" pitchFamily="34" charset="0"/>
                <a:sym typeface="Wingdings" pitchFamily="2" charset="2"/>
              </a:rPr>
              <a:t> et avec des estimations externes </a:t>
            </a:r>
          </a:p>
          <a:p>
            <a:pPr lvl="1">
              <a:spcAft>
                <a:spcPts val="1200"/>
              </a:spcAft>
            </a:pPr>
            <a:r>
              <a:rPr lang="en-US" sz="1900" dirty="0">
                <a:solidFill>
                  <a:schemeClr val="tx1"/>
                </a:solidFill>
                <a:latin typeface="+mj-lt"/>
                <a:cs typeface="Calibri" panose="020F0502020204030204" pitchFamily="34" charset="0"/>
                <a:sym typeface="Wingdings" pitchFamily="2" charset="2"/>
              </a:rPr>
              <a:t>Par </a:t>
            </a:r>
            <a:r>
              <a:rPr lang="en-US" sz="1900" dirty="0" err="1">
                <a:solidFill>
                  <a:schemeClr val="tx1"/>
                </a:solidFill>
                <a:latin typeface="+mj-lt"/>
                <a:cs typeface="Calibri" panose="020F0502020204030204" pitchFamily="34" charset="0"/>
                <a:sym typeface="Wingdings" pitchFamily="2" charset="2"/>
              </a:rPr>
              <a:t>exemple</a:t>
            </a:r>
            <a:r>
              <a:rPr lang="en-US" sz="1900" dirty="0">
                <a:solidFill>
                  <a:schemeClr val="tx1"/>
                </a:solidFill>
                <a:latin typeface="+mj-lt"/>
                <a:cs typeface="Calibri" panose="020F0502020204030204" pitchFamily="34" charset="0"/>
                <a:sym typeface="Wingdings" pitchFamily="2" charset="2"/>
              </a:rPr>
              <a:t>, les naissances, la </a:t>
            </a:r>
            <a:r>
              <a:rPr lang="en-US" sz="1900" dirty="0" err="1">
                <a:solidFill>
                  <a:schemeClr val="tx1"/>
                </a:solidFill>
                <a:latin typeface="+mj-lt"/>
                <a:cs typeface="Calibri" panose="020F0502020204030204" pitchFamily="34" charset="0"/>
                <a:sym typeface="Wingdings" pitchFamily="2" charset="2"/>
              </a:rPr>
              <a:t>fréquentation</a:t>
            </a:r>
            <a:r>
              <a:rPr lang="en-US" sz="1900" dirty="0">
                <a:solidFill>
                  <a:schemeClr val="tx1"/>
                </a:solidFill>
                <a:latin typeface="+mj-lt"/>
                <a:cs typeface="Calibri" panose="020F0502020204030204" pitchFamily="34" charset="0"/>
                <a:sym typeface="Wingdings" pitchFamily="2" charset="2"/>
              </a:rPr>
              <a:t> des </a:t>
            </a:r>
            <a:r>
              <a:rPr lang="en-US" sz="1900" dirty="0" err="1">
                <a:solidFill>
                  <a:schemeClr val="tx1"/>
                </a:solidFill>
                <a:latin typeface="+mj-lt"/>
                <a:cs typeface="Calibri" panose="020F0502020204030204" pitchFamily="34" charset="0"/>
                <a:sym typeface="Wingdings" pitchFamily="2" charset="2"/>
              </a:rPr>
              <a:t>centres</a:t>
            </a:r>
            <a:r>
              <a:rPr lang="en-US" sz="1900" dirty="0">
                <a:solidFill>
                  <a:schemeClr val="tx1"/>
                </a:solidFill>
                <a:latin typeface="+mj-lt"/>
                <a:cs typeface="Calibri" panose="020F0502020204030204" pitchFamily="34" charset="0"/>
                <a:sym typeface="Wingdings" pitchFamily="2" charset="2"/>
              </a:rPr>
              <a:t> de </a:t>
            </a:r>
            <a:r>
              <a:rPr lang="en-US" sz="1900" dirty="0" err="1">
                <a:solidFill>
                  <a:schemeClr val="tx1"/>
                </a:solidFill>
                <a:latin typeface="+mj-lt"/>
                <a:cs typeface="Calibri" panose="020F0502020204030204" pitchFamily="34" charset="0"/>
                <a:sym typeface="Wingdings" pitchFamily="2" charset="2"/>
              </a:rPr>
              <a:t>soins</a:t>
            </a:r>
            <a:r>
              <a:rPr lang="en-US" sz="1900" dirty="0">
                <a:solidFill>
                  <a:schemeClr val="tx1"/>
                </a:solidFill>
                <a:latin typeface="+mj-lt"/>
                <a:cs typeface="Calibri" panose="020F0502020204030204" pitchFamily="34" charset="0"/>
                <a:sym typeface="Wingdings" pitchFamily="2" charset="2"/>
              </a:rPr>
              <a:t> </a:t>
            </a:r>
            <a:r>
              <a:rPr lang="en-US" sz="1900" dirty="0" err="1">
                <a:solidFill>
                  <a:schemeClr val="tx1"/>
                </a:solidFill>
                <a:latin typeface="+mj-lt"/>
                <a:cs typeface="Calibri" panose="020F0502020204030204" pitchFamily="34" charset="0"/>
                <a:sym typeface="Wingdings" pitchFamily="2" charset="2"/>
              </a:rPr>
              <a:t>prénatals</a:t>
            </a:r>
            <a:r>
              <a:rPr lang="en-US" sz="1900" dirty="0">
                <a:solidFill>
                  <a:schemeClr val="tx1"/>
                </a:solidFill>
                <a:latin typeface="+mj-lt"/>
                <a:cs typeface="Calibri" panose="020F0502020204030204" pitchFamily="34" charset="0"/>
                <a:sym typeface="Wingdings" pitchFamily="2" charset="2"/>
              </a:rPr>
              <a:t>, les naissances </a:t>
            </a:r>
            <a:r>
              <a:rPr lang="en-US" sz="1900" dirty="0" err="1">
                <a:solidFill>
                  <a:schemeClr val="tx1"/>
                </a:solidFill>
                <a:latin typeface="+mj-lt"/>
                <a:cs typeface="Calibri" panose="020F0502020204030204" pitchFamily="34" charset="0"/>
                <a:sym typeface="Wingdings" pitchFamily="2" charset="2"/>
              </a:rPr>
              <a:t>vivantes</a:t>
            </a:r>
            <a:r>
              <a:rPr lang="en-US" sz="1900" dirty="0">
                <a:solidFill>
                  <a:schemeClr val="tx1"/>
                </a:solidFill>
                <a:latin typeface="+mj-lt"/>
                <a:cs typeface="Calibri" panose="020F0502020204030204" pitchFamily="34" charset="0"/>
                <a:sym typeface="Wingdings" pitchFamily="2" charset="2"/>
              </a:rPr>
              <a:t>.</a:t>
            </a:r>
          </a:p>
          <a:p>
            <a:pPr marL="514350" indent="-514350">
              <a:spcAft>
                <a:spcPts val="1200"/>
              </a:spcAft>
              <a:buFont typeface="+mj-lt"/>
              <a:buAutoNum type="arabicPeriod"/>
            </a:pPr>
            <a:r>
              <a:rPr lang="en-US" dirty="0" err="1">
                <a:solidFill>
                  <a:schemeClr val="tx1"/>
                </a:solidFill>
                <a:latin typeface="+mj-lt"/>
                <a:cs typeface="Calibri" panose="020F0502020204030204" pitchFamily="34" charset="0"/>
                <a:sym typeface="Wingdings" pitchFamily="2" charset="2"/>
              </a:rPr>
              <a:t>Examinez</a:t>
            </a:r>
            <a:r>
              <a:rPr lang="en-US" dirty="0">
                <a:solidFill>
                  <a:schemeClr val="tx1"/>
                </a:solidFill>
                <a:latin typeface="+mj-lt"/>
                <a:cs typeface="Calibri" panose="020F0502020204030204" pitchFamily="34" charset="0"/>
                <a:sym typeface="Wingdings" pitchFamily="2" charset="2"/>
              </a:rPr>
              <a:t> </a:t>
            </a:r>
            <a:r>
              <a:rPr lang="en-US" dirty="0" err="1">
                <a:solidFill>
                  <a:schemeClr val="tx1"/>
                </a:solidFill>
                <a:latin typeface="+mj-lt"/>
                <a:cs typeface="Calibri" panose="020F0502020204030204" pitchFamily="34" charset="0"/>
                <a:sym typeface="Wingdings" pitchFamily="2" charset="2"/>
              </a:rPr>
              <a:t>s'il</a:t>
            </a:r>
            <a:r>
              <a:rPr lang="en-US" dirty="0">
                <a:solidFill>
                  <a:schemeClr val="tx1"/>
                </a:solidFill>
                <a:latin typeface="+mj-lt"/>
                <a:cs typeface="Calibri" panose="020F0502020204030204" pitchFamily="34" charset="0"/>
                <a:sym typeface="Wingdings" pitchFamily="2" charset="2"/>
              </a:rPr>
              <a:t> faut </a:t>
            </a:r>
            <a:r>
              <a:rPr lang="en-US" b="1" dirty="0">
                <a:solidFill>
                  <a:schemeClr val="tx1"/>
                </a:solidFill>
                <a:latin typeface="+mj-lt"/>
                <a:cs typeface="Calibri" panose="020F0502020204030204" pitchFamily="34" charset="0"/>
                <a:sym typeface="Wingdings" pitchFamily="2" charset="2"/>
              </a:rPr>
              <a:t>(1) conserver</a:t>
            </a:r>
            <a:r>
              <a:rPr lang="en-US" dirty="0">
                <a:solidFill>
                  <a:schemeClr val="tx1"/>
                </a:solidFill>
                <a:latin typeface="+mj-lt"/>
                <a:cs typeface="Calibri" panose="020F0502020204030204" pitchFamily="34" charset="0"/>
                <a:sym typeface="Wingdings" pitchFamily="2" charset="2"/>
              </a:rPr>
              <a:t>, </a:t>
            </a:r>
            <a:r>
              <a:rPr lang="en-US" b="1" dirty="0">
                <a:solidFill>
                  <a:schemeClr val="tx1"/>
                </a:solidFill>
                <a:latin typeface="+mj-lt"/>
                <a:cs typeface="Calibri" panose="020F0502020204030204" pitchFamily="34" charset="0"/>
                <a:sym typeface="Wingdings" pitchFamily="2" charset="2"/>
              </a:rPr>
              <a:t>(2) </a:t>
            </a:r>
            <a:r>
              <a:rPr lang="en-US" b="1" dirty="0" err="1">
                <a:solidFill>
                  <a:schemeClr val="tx1"/>
                </a:solidFill>
                <a:latin typeface="+mj-lt"/>
                <a:cs typeface="Calibri" panose="020F0502020204030204" pitchFamily="34" charset="0"/>
                <a:sym typeface="Wingdings" pitchFamily="2" charset="2"/>
              </a:rPr>
              <a:t>omettre</a:t>
            </a:r>
            <a:r>
              <a:rPr lang="en-US" b="1" dirty="0">
                <a:solidFill>
                  <a:schemeClr val="tx1"/>
                </a:solidFill>
                <a:latin typeface="+mj-lt"/>
                <a:cs typeface="Calibri" panose="020F0502020204030204" pitchFamily="34" charset="0"/>
                <a:sym typeface="Wingdings" pitchFamily="2" charset="2"/>
              </a:rPr>
              <a:t> </a:t>
            </a:r>
            <a:r>
              <a:rPr lang="en-US" dirty="0" err="1">
                <a:solidFill>
                  <a:schemeClr val="tx1"/>
                </a:solidFill>
                <a:latin typeface="+mj-lt"/>
                <a:cs typeface="Calibri" panose="020F0502020204030204" pitchFamily="34" charset="0"/>
                <a:sym typeface="Wingdings" pitchFamily="2" charset="2"/>
              </a:rPr>
              <a:t>ou</a:t>
            </a:r>
            <a:r>
              <a:rPr lang="en-US" dirty="0">
                <a:solidFill>
                  <a:schemeClr val="tx1"/>
                </a:solidFill>
                <a:latin typeface="+mj-lt"/>
                <a:cs typeface="Calibri" panose="020F0502020204030204" pitchFamily="34" charset="0"/>
                <a:sym typeface="Wingdings" pitchFamily="2" charset="2"/>
              </a:rPr>
              <a:t> </a:t>
            </a:r>
            <a:r>
              <a:rPr lang="en-US" b="1" dirty="0">
                <a:solidFill>
                  <a:schemeClr val="tx1"/>
                </a:solidFill>
                <a:latin typeface="+mj-lt"/>
                <a:cs typeface="Calibri" panose="020F0502020204030204" pitchFamily="34" charset="0"/>
                <a:sym typeface="Wingdings" pitchFamily="2" charset="2"/>
              </a:rPr>
              <a:t>(3) </a:t>
            </a:r>
            <a:r>
              <a:rPr lang="en-US" b="1" dirty="0" err="1">
                <a:solidFill>
                  <a:schemeClr val="tx1"/>
                </a:solidFill>
                <a:latin typeface="+mj-lt"/>
                <a:cs typeface="Calibri" panose="020F0502020204030204" pitchFamily="34" charset="0"/>
                <a:sym typeface="Wingdings" pitchFamily="2" charset="2"/>
              </a:rPr>
              <a:t>ajuster</a:t>
            </a:r>
            <a:r>
              <a:rPr lang="en-US" dirty="0">
                <a:solidFill>
                  <a:schemeClr val="tx1"/>
                </a:solidFill>
                <a:latin typeface="+mj-lt"/>
                <a:cs typeface="Calibri" panose="020F0502020204030204" pitchFamily="34" charset="0"/>
                <a:sym typeface="Wingdings" pitchFamily="2" charset="2"/>
              </a:rPr>
              <a:t>. </a:t>
            </a:r>
            <a:br>
              <a:rPr lang="en-US" b="1" dirty="0">
                <a:solidFill>
                  <a:schemeClr val="tx1"/>
                </a:solidFill>
                <a:latin typeface="+mj-lt"/>
                <a:cs typeface="Calibri" panose="020F0502020204030204" pitchFamily="34" charset="0"/>
                <a:sym typeface="Wingdings" pitchFamily="2" charset="2"/>
              </a:rPr>
            </a:br>
            <a:r>
              <a:rPr lang="en-US" dirty="0">
                <a:solidFill>
                  <a:schemeClr val="tx1"/>
                </a:solidFill>
                <a:latin typeface="+mj-lt"/>
                <a:cs typeface="Calibri" panose="020F0502020204030204" pitchFamily="34" charset="0"/>
                <a:sym typeface="Wingdings" pitchFamily="2" charset="2"/>
              </a:rPr>
              <a:t>les données </a:t>
            </a:r>
            <a:r>
              <a:rPr lang="en-US" dirty="0" err="1">
                <a:solidFill>
                  <a:schemeClr val="tx1"/>
                </a:solidFill>
                <a:latin typeface="+mj-lt"/>
                <a:cs typeface="Calibri" panose="020F0502020204030204" pitchFamily="34" charset="0"/>
                <a:sym typeface="Wingdings" pitchFamily="2" charset="2"/>
              </a:rPr>
              <a:t>incohérentes</a:t>
            </a:r>
            <a:endParaRPr lang="en-US" dirty="0">
              <a:solidFill>
                <a:schemeClr val="tx1"/>
              </a:solidFill>
              <a:latin typeface="+mj-lt"/>
              <a:cs typeface="Calibri" panose="020F0502020204030204" pitchFamily="34" charset="0"/>
              <a:sym typeface="Wingdings" pitchFamily="2" charset="2"/>
            </a:endParaRPr>
          </a:p>
          <a:p>
            <a:pPr marL="914400" lvl="1" indent="-514350">
              <a:spcAft>
                <a:spcPts val="1200"/>
              </a:spcAft>
            </a:pPr>
            <a:r>
              <a:rPr lang="en-US" sz="1900" dirty="0">
                <a:solidFill>
                  <a:schemeClr val="tx1"/>
                </a:solidFill>
                <a:latin typeface="+mj-lt"/>
                <a:cs typeface="Calibri" panose="020F0502020204030204" pitchFamily="34" charset="0"/>
                <a:sym typeface="Wingdings" pitchFamily="2" charset="2"/>
              </a:rPr>
              <a:t>La </a:t>
            </a:r>
            <a:r>
              <a:rPr lang="en-US" sz="1900" dirty="0" err="1">
                <a:solidFill>
                  <a:schemeClr val="tx1"/>
                </a:solidFill>
                <a:latin typeface="+mj-lt"/>
                <a:cs typeface="Calibri" panose="020F0502020204030204" pitchFamily="34" charset="0"/>
                <a:sym typeface="Wingdings" pitchFamily="2" charset="2"/>
              </a:rPr>
              <a:t>meilleure</a:t>
            </a:r>
            <a:r>
              <a:rPr lang="en-US" sz="1900" dirty="0">
                <a:solidFill>
                  <a:schemeClr val="tx1"/>
                </a:solidFill>
                <a:latin typeface="+mj-lt"/>
                <a:cs typeface="Calibri" panose="020F0502020204030204" pitchFamily="34" charset="0"/>
                <a:sym typeface="Wingdings" pitchFamily="2" charset="2"/>
              </a:rPr>
              <a:t> </a:t>
            </a:r>
            <a:r>
              <a:rPr lang="en-US" sz="1900" dirty="0" err="1">
                <a:solidFill>
                  <a:schemeClr val="tx1"/>
                </a:solidFill>
                <a:latin typeface="+mj-lt"/>
                <a:cs typeface="Calibri" panose="020F0502020204030204" pitchFamily="34" charset="0"/>
                <a:sym typeface="Wingdings" pitchFamily="2" charset="2"/>
              </a:rPr>
              <a:t>stratégie</a:t>
            </a:r>
            <a:r>
              <a:rPr lang="en-US" sz="1900" dirty="0">
                <a:solidFill>
                  <a:schemeClr val="tx1"/>
                </a:solidFill>
                <a:latin typeface="+mj-lt"/>
                <a:cs typeface="Calibri" panose="020F0502020204030204" pitchFamily="34" charset="0"/>
                <a:sym typeface="Wingdings" pitchFamily="2" charset="2"/>
              </a:rPr>
              <a:t> </a:t>
            </a:r>
            <a:r>
              <a:rPr lang="en-US" sz="1900" dirty="0" err="1">
                <a:solidFill>
                  <a:schemeClr val="tx1"/>
                </a:solidFill>
                <a:latin typeface="+mj-lt"/>
                <a:cs typeface="Calibri" panose="020F0502020204030204" pitchFamily="34" charset="0"/>
                <a:sym typeface="Wingdings" pitchFamily="2" charset="2"/>
              </a:rPr>
              <a:t>peut</a:t>
            </a:r>
            <a:r>
              <a:rPr lang="en-US" sz="1900" dirty="0">
                <a:solidFill>
                  <a:schemeClr val="tx1"/>
                </a:solidFill>
                <a:latin typeface="+mj-lt"/>
                <a:cs typeface="Calibri" panose="020F0502020204030204" pitchFamily="34" charset="0"/>
                <a:sym typeface="Wingdings" pitchFamily="2" charset="2"/>
              </a:rPr>
              <a:t> varier </a:t>
            </a:r>
            <a:r>
              <a:rPr lang="en-US" sz="1900" dirty="0" err="1">
                <a:solidFill>
                  <a:schemeClr val="tx1"/>
                </a:solidFill>
                <a:latin typeface="+mj-lt"/>
                <a:cs typeface="Calibri" panose="020F0502020204030204" pitchFamily="34" charset="0"/>
                <a:sym typeface="Wingdings" pitchFamily="2" charset="2"/>
              </a:rPr>
              <a:t>en</a:t>
            </a:r>
            <a:r>
              <a:rPr lang="en-US" sz="1900" dirty="0">
                <a:solidFill>
                  <a:schemeClr val="tx1"/>
                </a:solidFill>
                <a:latin typeface="+mj-lt"/>
                <a:cs typeface="Calibri" panose="020F0502020204030204" pitchFamily="34" charset="0"/>
                <a:sym typeface="Wingdings" pitchFamily="2" charset="2"/>
              </a:rPr>
              <a:t> </a:t>
            </a:r>
            <a:r>
              <a:rPr lang="en-US" sz="1900" dirty="0" err="1">
                <a:solidFill>
                  <a:schemeClr val="tx1"/>
                </a:solidFill>
                <a:latin typeface="+mj-lt"/>
                <a:cs typeface="Calibri" panose="020F0502020204030204" pitchFamily="34" charset="0"/>
                <a:sym typeface="Wingdings" pitchFamily="2" charset="2"/>
              </a:rPr>
              <a:t>fonction</a:t>
            </a:r>
            <a:r>
              <a:rPr lang="en-US" sz="1900" dirty="0">
                <a:solidFill>
                  <a:schemeClr val="tx1"/>
                </a:solidFill>
                <a:latin typeface="+mj-lt"/>
                <a:cs typeface="Calibri" panose="020F0502020204030204" pitchFamily="34" charset="0"/>
                <a:sym typeface="Wingdings" pitchFamily="2" charset="2"/>
              </a:rPr>
              <a:t> des </a:t>
            </a:r>
            <a:r>
              <a:rPr lang="en-US" sz="1900" dirty="0" err="1">
                <a:solidFill>
                  <a:schemeClr val="tx1"/>
                </a:solidFill>
                <a:latin typeface="+mj-lt"/>
                <a:cs typeface="Calibri" panose="020F0502020204030204" pitchFamily="34" charset="0"/>
                <a:sym typeface="Wingdings" pitchFamily="2" charset="2"/>
              </a:rPr>
              <a:t>résultats</a:t>
            </a:r>
            <a:r>
              <a:rPr lang="en-US" sz="1900" dirty="0">
                <a:solidFill>
                  <a:schemeClr val="tx1"/>
                </a:solidFill>
                <a:latin typeface="+mj-lt"/>
                <a:cs typeface="Calibri" panose="020F0502020204030204" pitchFamily="34" charset="0"/>
                <a:sym typeface="Wingdings" pitchFamily="2" charset="2"/>
              </a:rPr>
              <a:t> </a:t>
            </a:r>
          </a:p>
          <a:p>
            <a:pPr marL="1371600" lvl="2" indent="-514350">
              <a:spcAft>
                <a:spcPts val="1200"/>
              </a:spcAft>
            </a:pPr>
            <a:r>
              <a:rPr lang="en-US" sz="1900" dirty="0">
                <a:solidFill>
                  <a:schemeClr val="tx1"/>
                </a:solidFill>
                <a:latin typeface="+mj-lt"/>
                <a:cs typeface="Calibri" panose="020F0502020204030204" pitchFamily="34" charset="0"/>
                <a:sym typeface="Wingdings" pitchFamily="2" charset="2"/>
              </a:rPr>
              <a:t>Tendances de </a:t>
            </a:r>
            <a:r>
              <a:rPr lang="en-US" sz="1900" dirty="0" err="1">
                <a:solidFill>
                  <a:schemeClr val="tx1"/>
                </a:solidFill>
                <a:latin typeface="+mj-lt"/>
                <a:cs typeface="Calibri" panose="020F0502020204030204" pitchFamily="34" charset="0"/>
                <a:sym typeface="Wingdings" pitchFamily="2" charset="2"/>
              </a:rPr>
              <a:t>l'EPP</a:t>
            </a:r>
            <a:r>
              <a:rPr lang="en-US" sz="1900" dirty="0">
                <a:solidFill>
                  <a:schemeClr val="tx1"/>
                </a:solidFill>
                <a:latin typeface="+mj-lt"/>
                <a:cs typeface="Calibri" panose="020F0502020204030204" pitchFamily="34" charset="0"/>
                <a:sym typeface="Wingdings" pitchFamily="2" charset="2"/>
              </a:rPr>
              <a:t> pour les femmes et les hommes "</a:t>
            </a:r>
            <a:r>
              <a:rPr lang="en-US" sz="1900" dirty="0" err="1">
                <a:solidFill>
                  <a:schemeClr val="tx1"/>
                </a:solidFill>
                <a:latin typeface="+mj-lt"/>
                <a:cs typeface="Calibri" panose="020F0502020204030204" pitchFamily="34" charset="0"/>
                <a:sym typeface="Wingdings" pitchFamily="2" charset="2"/>
              </a:rPr>
              <a:t>restants</a:t>
            </a:r>
            <a:r>
              <a:rPr lang="en-US" sz="1900" dirty="0">
                <a:solidFill>
                  <a:schemeClr val="tx1"/>
                </a:solidFill>
                <a:latin typeface="+mj-lt"/>
                <a:cs typeface="Calibri" panose="020F0502020204030204" pitchFamily="34" charset="0"/>
                <a:sym typeface="Wingdings" pitchFamily="2" charset="2"/>
              </a:rPr>
              <a:t>" (à </a:t>
            </a:r>
            <a:r>
              <a:rPr lang="en-US" sz="1900" dirty="0" err="1">
                <a:solidFill>
                  <a:schemeClr val="tx1"/>
                </a:solidFill>
                <a:latin typeface="+mj-lt"/>
                <a:cs typeface="Calibri" panose="020F0502020204030204" pitchFamily="34" charset="0"/>
                <a:sym typeface="Wingdings" pitchFamily="2" charset="2"/>
              </a:rPr>
              <a:t>faible</a:t>
            </a:r>
            <a:r>
              <a:rPr lang="en-US" sz="1900" dirty="0">
                <a:solidFill>
                  <a:schemeClr val="tx1"/>
                </a:solidFill>
                <a:latin typeface="+mj-lt"/>
                <a:cs typeface="Calibri" panose="020F0502020204030204" pitchFamily="34" charset="0"/>
                <a:sym typeface="Wingdings" pitchFamily="2" charset="2"/>
              </a:rPr>
              <a:t> </a:t>
            </a:r>
            <a:r>
              <a:rPr lang="en-US" sz="1900" dirty="0" err="1">
                <a:solidFill>
                  <a:schemeClr val="tx1"/>
                </a:solidFill>
                <a:latin typeface="+mj-lt"/>
                <a:cs typeface="Calibri" panose="020F0502020204030204" pitchFamily="34" charset="0"/>
                <a:sym typeface="Wingdings" pitchFamily="2" charset="2"/>
              </a:rPr>
              <a:t>risque</a:t>
            </a:r>
            <a:r>
              <a:rPr lang="en-US" sz="1900" dirty="0">
                <a:solidFill>
                  <a:schemeClr val="tx1"/>
                </a:solidFill>
                <a:latin typeface="+mj-lt"/>
                <a:cs typeface="Calibri" panose="020F0502020204030204" pitchFamily="34" charset="0"/>
                <a:sym typeface="Wingdings" pitchFamily="2" charset="2"/>
              </a:rPr>
              <a:t>)</a:t>
            </a:r>
          </a:p>
          <a:p>
            <a:pPr marL="1371600" lvl="2" indent="-514350">
              <a:spcAft>
                <a:spcPts val="1200"/>
              </a:spcAft>
            </a:pPr>
            <a:r>
              <a:rPr lang="en-US" sz="1900" dirty="0" err="1">
                <a:solidFill>
                  <a:schemeClr val="tx1"/>
                </a:solidFill>
                <a:latin typeface="+mj-lt"/>
                <a:cs typeface="Calibri" panose="020F0502020204030204" pitchFamily="34" charset="0"/>
                <a:sym typeface="Wingdings" pitchFamily="2" charset="2"/>
              </a:rPr>
              <a:t>Hypothèse</a:t>
            </a:r>
            <a:r>
              <a:rPr lang="en-US" sz="1900" dirty="0">
                <a:solidFill>
                  <a:schemeClr val="tx1"/>
                </a:solidFill>
                <a:latin typeface="+mj-lt"/>
                <a:cs typeface="Calibri" panose="020F0502020204030204" pitchFamily="34" charset="0"/>
                <a:sym typeface="Wingdings" pitchFamily="2" charset="2"/>
              </a:rPr>
              <a:t> de </a:t>
            </a:r>
            <a:r>
              <a:rPr lang="en-US" sz="1900" dirty="0" err="1">
                <a:solidFill>
                  <a:schemeClr val="tx1"/>
                </a:solidFill>
                <a:latin typeface="+mj-lt"/>
                <a:cs typeface="Calibri" panose="020F0502020204030204" pitchFamily="34" charset="0"/>
                <a:sym typeface="Wingdings" pitchFamily="2" charset="2"/>
              </a:rPr>
              <a:t>fécondité</a:t>
            </a:r>
            <a:r>
              <a:rPr lang="en-US" sz="1900" dirty="0">
                <a:solidFill>
                  <a:schemeClr val="tx1"/>
                </a:solidFill>
                <a:latin typeface="+mj-lt"/>
                <a:cs typeface="Calibri" panose="020F0502020204030204" pitchFamily="34" charset="0"/>
                <a:sym typeface="Wingdings" pitchFamily="2" charset="2"/>
              </a:rPr>
              <a:t> des </a:t>
            </a:r>
            <a:r>
              <a:rPr lang="en-US" sz="1900" dirty="0" err="1">
                <a:solidFill>
                  <a:schemeClr val="tx1"/>
                </a:solidFill>
                <a:latin typeface="+mj-lt"/>
                <a:cs typeface="Calibri" panose="020F0502020204030204" pitchFamily="34" charset="0"/>
                <a:sym typeface="Wingdings" pitchFamily="2" charset="2"/>
              </a:rPr>
              <a:t>personnes</a:t>
            </a:r>
            <a:r>
              <a:rPr lang="en-US" sz="1900" dirty="0">
                <a:solidFill>
                  <a:schemeClr val="tx1"/>
                </a:solidFill>
                <a:latin typeface="+mj-lt"/>
                <a:cs typeface="Calibri" panose="020F0502020204030204" pitchFamily="34" charset="0"/>
                <a:sym typeface="Wingdings" pitchFamily="2" charset="2"/>
              </a:rPr>
              <a:t> </a:t>
            </a:r>
            <a:r>
              <a:rPr lang="en-US" sz="1900" dirty="0" err="1">
                <a:solidFill>
                  <a:schemeClr val="tx1"/>
                </a:solidFill>
                <a:latin typeface="+mj-lt"/>
                <a:cs typeface="Calibri" panose="020F0502020204030204" pitchFamily="34" charset="0"/>
                <a:sym typeface="Wingdings" pitchFamily="2" charset="2"/>
              </a:rPr>
              <a:t>séropositives</a:t>
            </a:r>
            <a:endParaRPr lang="en-US" sz="1900" dirty="0">
              <a:solidFill>
                <a:schemeClr val="tx1"/>
              </a:solidFill>
              <a:latin typeface="+mj-lt"/>
              <a:cs typeface="Calibri" panose="020F0502020204030204" pitchFamily="34" charset="0"/>
              <a:sym typeface="Wingdings" pitchFamily="2" charset="2"/>
            </a:endParaRPr>
          </a:p>
          <a:p>
            <a:pPr marL="1371600" lvl="2" indent="-514350">
              <a:spcAft>
                <a:spcPts val="1200"/>
              </a:spcAft>
            </a:pPr>
            <a:r>
              <a:rPr lang="en-US" sz="1900" dirty="0">
                <a:solidFill>
                  <a:schemeClr val="tx1"/>
                </a:solidFill>
                <a:latin typeface="+mj-lt"/>
                <a:cs typeface="Calibri" panose="020F0502020204030204" pitchFamily="34" charset="0"/>
                <a:sym typeface="Wingdings" pitchFamily="2" charset="2"/>
              </a:rPr>
              <a:t>Chiffres sur la </a:t>
            </a:r>
            <a:r>
              <a:rPr lang="en-US" sz="1900" dirty="0" err="1">
                <a:solidFill>
                  <a:schemeClr val="tx1"/>
                </a:solidFill>
                <a:latin typeface="+mj-lt"/>
                <a:cs typeface="Calibri" panose="020F0502020204030204" pitchFamily="34" charset="0"/>
                <a:sym typeface="Wingdings" pitchFamily="2" charset="2"/>
              </a:rPr>
              <a:t>prévention</a:t>
            </a:r>
            <a:r>
              <a:rPr lang="en-US" sz="1900" dirty="0">
                <a:solidFill>
                  <a:schemeClr val="tx1"/>
                </a:solidFill>
                <a:latin typeface="+mj-lt"/>
                <a:cs typeface="Calibri" panose="020F0502020204030204" pitchFamily="34" charset="0"/>
                <a:sym typeface="Wingdings" pitchFamily="2" charset="2"/>
              </a:rPr>
              <a:t> de la transmission mère-enfant (PTME)</a:t>
            </a:r>
            <a:br>
              <a:rPr lang="en-US" sz="1900" dirty="0">
                <a:solidFill>
                  <a:schemeClr val="tx1"/>
                </a:solidFill>
                <a:latin typeface="+mj-lt"/>
                <a:cs typeface="Calibri" panose="020F0502020204030204" pitchFamily="34" charset="0"/>
                <a:sym typeface="Wingdings" pitchFamily="2" charset="2"/>
              </a:rPr>
            </a:br>
            <a:endParaRPr lang="en-US" sz="1900" dirty="0">
              <a:solidFill>
                <a:schemeClr val="tx1"/>
              </a:solidFill>
              <a:latin typeface="+mj-lt"/>
              <a:cs typeface="Calibri" panose="020F0502020204030204" pitchFamily="34" charset="0"/>
              <a:sym typeface="Wingdings" pitchFamily="2" charset="2"/>
            </a:endParaRPr>
          </a:p>
          <a:p>
            <a:pPr marL="0" lvl="1" indent="0">
              <a:spcAft>
                <a:spcPts val="1200"/>
              </a:spcAft>
              <a:buNone/>
            </a:pPr>
            <a:r>
              <a:rPr lang="en-US" sz="2100" dirty="0" err="1">
                <a:solidFill>
                  <a:schemeClr val="tx1"/>
                </a:solidFill>
                <a:latin typeface="+mj-lt"/>
                <a:cs typeface="Calibri" panose="020F0502020204030204" pitchFamily="34" charset="0"/>
                <a:sym typeface="Wingdings" pitchFamily="2" charset="2"/>
              </a:rPr>
              <a:t>Tenir</a:t>
            </a:r>
            <a:r>
              <a:rPr lang="en-US" sz="2100" dirty="0">
                <a:solidFill>
                  <a:schemeClr val="tx1"/>
                </a:solidFill>
                <a:latin typeface="+mj-lt"/>
                <a:cs typeface="Calibri" panose="020F0502020204030204" pitchFamily="34" charset="0"/>
                <a:sym typeface="Wingdings" pitchFamily="2" charset="2"/>
              </a:rPr>
              <a:t> </a:t>
            </a:r>
            <a:r>
              <a:rPr lang="en-US" sz="2100" dirty="0" err="1">
                <a:solidFill>
                  <a:schemeClr val="tx1"/>
                </a:solidFill>
                <a:latin typeface="+mj-lt"/>
                <a:cs typeface="Calibri" panose="020F0502020204030204" pitchFamily="34" charset="0"/>
                <a:sym typeface="Wingdings" pitchFamily="2" charset="2"/>
              </a:rPr>
              <a:t>compte</a:t>
            </a:r>
            <a:r>
              <a:rPr lang="en-US" sz="2100" dirty="0">
                <a:solidFill>
                  <a:schemeClr val="tx1"/>
                </a:solidFill>
                <a:latin typeface="+mj-lt"/>
                <a:cs typeface="Calibri" panose="020F0502020204030204" pitchFamily="34" charset="0"/>
                <a:sym typeface="Wingdings" pitchFamily="2" charset="2"/>
              </a:rPr>
              <a:t> de la manière </a:t>
            </a:r>
            <a:r>
              <a:rPr lang="en-US" sz="2100" dirty="0" err="1">
                <a:solidFill>
                  <a:schemeClr val="tx1"/>
                </a:solidFill>
                <a:latin typeface="+mj-lt"/>
                <a:cs typeface="Calibri" panose="020F0502020204030204" pitchFamily="34" charset="0"/>
                <a:sym typeface="Wingdings" pitchFamily="2" charset="2"/>
              </a:rPr>
              <a:t>dont</a:t>
            </a:r>
            <a:r>
              <a:rPr lang="en-US" sz="2100" dirty="0">
                <a:solidFill>
                  <a:schemeClr val="tx1"/>
                </a:solidFill>
                <a:latin typeface="+mj-lt"/>
                <a:cs typeface="Calibri" panose="020F0502020204030204" pitchFamily="34" charset="0"/>
                <a:sym typeface="Wingdings" pitchFamily="2" charset="2"/>
              </a:rPr>
              <a:t> les </a:t>
            </a:r>
            <a:r>
              <a:rPr lang="en-US" sz="2100" dirty="0" err="1">
                <a:solidFill>
                  <a:schemeClr val="tx1"/>
                </a:solidFill>
                <a:latin typeface="+mj-lt"/>
                <a:cs typeface="Calibri" panose="020F0502020204030204" pitchFamily="34" charset="0"/>
                <a:sym typeface="Wingdings" pitchFamily="2" charset="2"/>
              </a:rPr>
              <a:t>décisions</a:t>
            </a:r>
            <a:r>
              <a:rPr lang="en-US" sz="2100" dirty="0">
                <a:solidFill>
                  <a:schemeClr val="tx1"/>
                </a:solidFill>
                <a:latin typeface="+mj-lt"/>
                <a:cs typeface="Calibri" panose="020F0502020204030204" pitchFamily="34" charset="0"/>
                <a:sym typeface="Wingdings" pitchFamily="2" charset="2"/>
              </a:rPr>
              <a:t> </a:t>
            </a:r>
            <a:r>
              <a:rPr lang="en-US" sz="2100" dirty="0" err="1">
                <a:solidFill>
                  <a:schemeClr val="tx1"/>
                </a:solidFill>
                <a:latin typeface="+mj-lt"/>
                <a:cs typeface="Calibri" panose="020F0502020204030204" pitchFamily="34" charset="0"/>
                <a:sym typeface="Wingdings" pitchFamily="2" charset="2"/>
              </a:rPr>
              <a:t>peuvent</a:t>
            </a:r>
            <a:r>
              <a:rPr lang="en-US" sz="2100" dirty="0">
                <a:solidFill>
                  <a:schemeClr val="tx1"/>
                </a:solidFill>
                <a:latin typeface="+mj-lt"/>
                <a:cs typeface="Calibri" panose="020F0502020204030204" pitchFamily="34" charset="0"/>
                <a:sym typeface="Wingdings" pitchFamily="2" charset="2"/>
              </a:rPr>
              <a:t> </a:t>
            </a:r>
            <a:r>
              <a:rPr lang="en-US" sz="2100" dirty="0" err="1">
                <a:solidFill>
                  <a:schemeClr val="tx1"/>
                </a:solidFill>
                <a:latin typeface="+mj-lt"/>
                <a:cs typeface="Calibri" panose="020F0502020204030204" pitchFamily="34" charset="0"/>
                <a:sym typeface="Wingdings" pitchFamily="2" charset="2"/>
              </a:rPr>
              <a:t>fausser</a:t>
            </a:r>
            <a:r>
              <a:rPr lang="en-US" sz="2100" dirty="0">
                <a:solidFill>
                  <a:schemeClr val="tx1"/>
                </a:solidFill>
                <a:latin typeface="+mj-lt"/>
                <a:cs typeface="Calibri" panose="020F0502020204030204" pitchFamily="34" charset="0"/>
                <a:sym typeface="Wingdings" pitchFamily="2" charset="2"/>
              </a:rPr>
              <a:t> les estimations pour </a:t>
            </a:r>
            <a:r>
              <a:rPr lang="en-US" sz="2100" dirty="0" err="1">
                <a:solidFill>
                  <a:schemeClr val="tx1"/>
                </a:solidFill>
                <a:latin typeface="+mj-lt"/>
                <a:cs typeface="Calibri" panose="020F0502020204030204" pitchFamily="34" charset="0"/>
                <a:sym typeface="Wingdings" pitchFamily="2" charset="2"/>
              </a:rPr>
              <a:t>d'autres</a:t>
            </a:r>
            <a:r>
              <a:rPr lang="en-US" sz="2100" dirty="0">
                <a:solidFill>
                  <a:schemeClr val="tx1"/>
                </a:solidFill>
                <a:latin typeface="+mj-lt"/>
                <a:cs typeface="Calibri" panose="020F0502020204030204" pitchFamily="34" charset="0"/>
                <a:sym typeface="Wingdings" pitchFamily="2" charset="2"/>
              </a:rPr>
              <a:t> </a:t>
            </a:r>
            <a:r>
              <a:rPr lang="en-US" sz="2100" dirty="0" err="1">
                <a:solidFill>
                  <a:schemeClr val="tx1"/>
                </a:solidFill>
                <a:latin typeface="+mj-lt"/>
                <a:cs typeface="Calibri" panose="020F0502020204030204" pitchFamily="34" charset="0"/>
                <a:sym typeface="Wingdings" pitchFamily="2" charset="2"/>
              </a:rPr>
              <a:t>indicateurs</a:t>
            </a:r>
            <a:r>
              <a:rPr lang="en-US" sz="2100" dirty="0">
                <a:solidFill>
                  <a:schemeClr val="tx1"/>
                </a:solidFill>
                <a:latin typeface="+mj-lt"/>
                <a:cs typeface="Calibri" panose="020F0502020204030204" pitchFamily="34" charset="0"/>
                <a:sym typeface="Wingdings" pitchFamily="2" charset="2"/>
              </a:rPr>
              <a:t> </a:t>
            </a:r>
            <a:br>
              <a:rPr lang="en-US" sz="2100" dirty="0">
                <a:solidFill>
                  <a:schemeClr val="tx1"/>
                </a:solidFill>
                <a:latin typeface="+mj-lt"/>
                <a:cs typeface="Calibri" panose="020F0502020204030204" pitchFamily="34" charset="0"/>
                <a:sym typeface="Wingdings" pitchFamily="2" charset="2"/>
              </a:rPr>
            </a:br>
            <a:r>
              <a:rPr lang="en-US" sz="2100" dirty="0">
                <a:solidFill>
                  <a:schemeClr val="tx1"/>
                </a:solidFill>
                <a:latin typeface="+mj-lt"/>
                <a:cs typeface="Calibri" panose="020F0502020204030204" pitchFamily="34" charset="0"/>
                <a:sym typeface="Wingdings" pitchFamily="2" charset="2"/>
              </a:rPr>
              <a:t>(</a:t>
            </a:r>
            <a:r>
              <a:rPr lang="en-US" sz="2100" dirty="0" err="1">
                <a:solidFill>
                  <a:schemeClr val="tx1"/>
                </a:solidFill>
                <a:latin typeface="+mj-lt"/>
                <a:cs typeface="Calibri" panose="020F0502020204030204" pitchFamily="34" charset="0"/>
                <a:sym typeface="Wingdings" pitchFamily="2" charset="2"/>
              </a:rPr>
              <a:t>nombre</a:t>
            </a:r>
            <a:r>
              <a:rPr lang="en-US" sz="2100" dirty="0">
                <a:solidFill>
                  <a:schemeClr val="tx1"/>
                </a:solidFill>
                <a:latin typeface="+mj-lt"/>
                <a:cs typeface="Calibri" panose="020F0502020204030204" pitchFamily="34" charset="0"/>
                <a:sym typeface="Wingdings" pitchFamily="2" charset="2"/>
              </a:rPr>
              <a:t> total de PVVIH </a:t>
            </a:r>
            <a:r>
              <a:rPr lang="en-US" sz="2100" dirty="0" err="1">
                <a:solidFill>
                  <a:schemeClr val="tx1"/>
                </a:solidFill>
                <a:latin typeface="+mj-lt"/>
                <a:cs typeface="Calibri" panose="020F0502020204030204" pitchFamily="34" charset="0"/>
                <a:sym typeface="Wingdings" pitchFamily="2" charset="2"/>
              </a:rPr>
              <a:t>adultes</a:t>
            </a:r>
            <a:r>
              <a:rPr lang="en-US" sz="2100" dirty="0">
                <a:solidFill>
                  <a:schemeClr val="tx1"/>
                </a:solidFill>
                <a:latin typeface="+mj-lt"/>
                <a:cs typeface="Calibri" panose="020F0502020204030204" pitchFamily="34" charset="0"/>
                <a:sym typeface="Wingdings" pitchFamily="2" charset="2"/>
              </a:rPr>
              <a:t> ; couverture de la PTME par rapport à la couverture de </a:t>
            </a:r>
            <a:r>
              <a:rPr lang="en-US" sz="2100" dirty="0" err="1">
                <a:solidFill>
                  <a:schemeClr val="tx1"/>
                </a:solidFill>
                <a:latin typeface="+mj-lt"/>
                <a:cs typeface="Calibri" panose="020F0502020204030204" pitchFamily="34" charset="0"/>
                <a:sym typeface="Wingdings" pitchFamily="2" charset="2"/>
              </a:rPr>
              <a:t>l'ART</a:t>
            </a:r>
            <a:r>
              <a:rPr lang="en-US" sz="2100" dirty="0">
                <a:solidFill>
                  <a:schemeClr val="tx1"/>
                </a:solidFill>
                <a:latin typeface="+mj-lt"/>
                <a:cs typeface="Calibri" panose="020F0502020204030204" pitchFamily="34" charset="0"/>
                <a:sym typeface="Wingdings" pitchFamily="2" charset="2"/>
              </a:rPr>
              <a:t> chez </a:t>
            </a:r>
            <a:r>
              <a:rPr lang="en-US" sz="2100" dirty="0" err="1">
                <a:solidFill>
                  <a:schemeClr val="tx1"/>
                </a:solidFill>
                <a:latin typeface="+mj-lt"/>
                <a:cs typeface="Calibri" panose="020F0502020204030204" pitchFamily="34" charset="0"/>
                <a:sym typeface="Wingdings" pitchFamily="2" charset="2"/>
              </a:rPr>
              <a:t>l'enfant</a:t>
            </a:r>
            <a:r>
              <a:rPr lang="en-US" sz="2100" dirty="0">
                <a:solidFill>
                  <a:schemeClr val="tx1"/>
                </a:solidFill>
                <a:latin typeface="+mj-lt"/>
                <a:cs typeface="Calibri" panose="020F0502020204030204" pitchFamily="34" charset="0"/>
                <a:sym typeface="Wingdings" pitchFamily="2" charset="2"/>
              </a:rPr>
              <a:t>)</a:t>
            </a:r>
            <a:endParaRPr lang="en-US" sz="2100" dirty="0">
              <a:solidFill>
                <a:schemeClr val="tx1"/>
              </a:solidFill>
              <a:latin typeface="+mj-lt"/>
              <a:cs typeface="Calibri" panose="020F0502020204030204" pitchFamily="34" charset="0"/>
            </a:endParaRPr>
          </a:p>
        </p:txBody>
      </p:sp>
      <p:sp>
        <p:nvSpPr>
          <p:cNvPr id="3" name="Title 2">
            <a:extLst>
              <a:ext uri="{FF2B5EF4-FFF2-40B4-BE49-F238E27FC236}">
                <a16:creationId xmlns:a16="http://schemas.microsoft.com/office/drawing/2014/main" id="{D8DAA9E2-8151-345E-661C-1EA7AA88016B}"/>
              </a:ext>
            </a:extLst>
          </p:cNvPr>
          <p:cNvSpPr>
            <a:spLocks noGrp="1"/>
          </p:cNvSpPr>
          <p:nvPr>
            <p:ph type="title"/>
          </p:nvPr>
        </p:nvSpPr>
        <p:spPr/>
        <p:txBody>
          <a:bodyPr/>
          <a:lstStyle/>
          <a:p>
            <a:r>
              <a:rPr lang="en-US"/>
              <a:t>Étapes à suivre pour résoudre les problèmes liés aux données des CPN</a:t>
            </a:r>
          </a:p>
        </p:txBody>
      </p:sp>
    </p:spTree>
    <p:extLst>
      <p:ext uri="{BB962C8B-B14F-4D97-AF65-F5344CB8AC3E}">
        <p14:creationId xmlns:p14="http://schemas.microsoft.com/office/powerpoint/2010/main" val="2531957958"/>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0A2263-07DE-CA97-D347-A7929FFEF3B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6BB21DB-6F65-CE2E-2C77-16E7311452EB}"/>
              </a:ext>
            </a:extLst>
          </p:cNvPr>
          <p:cNvSpPr txBox="1"/>
          <p:nvPr/>
        </p:nvSpPr>
        <p:spPr>
          <a:xfrm>
            <a:off x="472396" y="318351"/>
            <a:ext cx="11246637" cy="523220"/>
          </a:xfrm>
          <a:prstGeom prst="rect">
            <a:avLst/>
          </a:prstGeom>
          <a:noFill/>
        </p:spPr>
        <p:txBody>
          <a:bodyPr wrap="square">
            <a:spAutoFit/>
          </a:bodyPr>
          <a:lstStyle/>
          <a:p>
            <a:r>
              <a:rPr lang="en-US" sz="2800" b="1">
                <a:solidFill>
                  <a:srgbClr val="0070C0"/>
                </a:solidFill>
                <a:latin typeface="Arial" panose="020B0604020202020204" pitchFamily="34" charset="0"/>
              </a:rPr>
              <a:t>Des baisses de prévalence peu plausibles</a:t>
            </a:r>
          </a:p>
        </p:txBody>
      </p:sp>
      <p:sp>
        <p:nvSpPr>
          <p:cNvPr id="8" name="TextBox 7">
            <a:extLst>
              <a:ext uri="{FF2B5EF4-FFF2-40B4-BE49-F238E27FC236}">
                <a16:creationId xmlns:a16="http://schemas.microsoft.com/office/drawing/2014/main" id="{1DC525F0-6E0A-6305-7BE9-87587AC79B96}"/>
              </a:ext>
            </a:extLst>
          </p:cNvPr>
          <p:cNvSpPr txBox="1"/>
          <p:nvPr/>
        </p:nvSpPr>
        <p:spPr>
          <a:xfrm>
            <a:off x="2242973" y="1904439"/>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pic>
        <p:nvPicPr>
          <p:cNvPr id="5" name="Picture 4">
            <a:extLst>
              <a:ext uri="{FF2B5EF4-FFF2-40B4-BE49-F238E27FC236}">
                <a16:creationId xmlns:a16="http://schemas.microsoft.com/office/drawing/2014/main" id="{99F7D1A4-81EE-2A40-A142-D64BF1BF0CF1}"/>
              </a:ext>
            </a:extLst>
          </p:cNvPr>
          <p:cNvPicPr>
            <a:picLocks noChangeAspect="1"/>
          </p:cNvPicPr>
          <p:nvPr/>
        </p:nvPicPr>
        <p:blipFill>
          <a:blip r:embed="rId3"/>
          <a:srcRect/>
          <a:stretch/>
        </p:blipFill>
        <p:spPr>
          <a:xfrm>
            <a:off x="75842" y="1347581"/>
            <a:ext cx="5167005" cy="5318976"/>
          </a:xfrm>
          <a:prstGeom prst="rect">
            <a:avLst/>
          </a:prstGeom>
        </p:spPr>
      </p:pic>
      <p:pic>
        <p:nvPicPr>
          <p:cNvPr id="2" name="Picture 1">
            <a:extLst>
              <a:ext uri="{FF2B5EF4-FFF2-40B4-BE49-F238E27FC236}">
                <a16:creationId xmlns:a16="http://schemas.microsoft.com/office/drawing/2014/main" id="{7BA2811C-6946-3D62-1964-0C4B5AD55760}"/>
              </a:ext>
            </a:extLst>
          </p:cNvPr>
          <p:cNvPicPr>
            <a:picLocks noChangeAspect="1"/>
          </p:cNvPicPr>
          <p:nvPr/>
        </p:nvPicPr>
        <p:blipFill>
          <a:blip r:embed="rId4"/>
          <a:stretch>
            <a:fillRect/>
          </a:stretch>
        </p:blipFill>
        <p:spPr>
          <a:xfrm>
            <a:off x="6363815" y="1347581"/>
            <a:ext cx="5191125" cy="5381625"/>
          </a:xfrm>
          <a:prstGeom prst="rect">
            <a:avLst/>
          </a:prstGeom>
        </p:spPr>
      </p:pic>
      <p:cxnSp>
        <p:nvCxnSpPr>
          <p:cNvPr id="3" name="Straight Connector 2">
            <a:extLst>
              <a:ext uri="{FF2B5EF4-FFF2-40B4-BE49-F238E27FC236}">
                <a16:creationId xmlns:a16="http://schemas.microsoft.com/office/drawing/2014/main" id="{9699C19D-D054-A141-9FAE-A3A3731089CF}"/>
              </a:ext>
            </a:extLst>
          </p:cNvPr>
          <p:cNvCxnSpPr>
            <a:cxnSpLocks/>
          </p:cNvCxnSpPr>
          <p:nvPr/>
        </p:nvCxnSpPr>
        <p:spPr>
          <a:xfrm flipH="1">
            <a:off x="2564780" y="3119797"/>
            <a:ext cx="145262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BD9CD88-27B3-9744-8419-C58B1636BAF4}"/>
              </a:ext>
            </a:extLst>
          </p:cNvPr>
          <p:cNvCxnSpPr>
            <a:cxnSpLocks/>
          </p:cNvCxnSpPr>
          <p:nvPr/>
        </p:nvCxnSpPr>
        <p:spPr>
          <a:xfrm flipH="1">
            <a:off x="2564780" y="4405257"/>
            <a:ext cx="22466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C13B39B-BCBA-2142-B1FD-E8B02E9A5929}"/>
              </a:ext>
            </a:extLst>
          </p:cNvPr>
          <p:cNvCxnSpPr/>
          <p:nvPr/>
        </p:nvCxnSpPr>
        <p:spPr>
          <a:xfrm>
            <a:off x="2564780" y="3119797"/>
            <a:ext cx="0" cy="1285460"/>
          </a:xfrm>
          <a:prstGeom prst="straightConnector1">
            <a:avLst/>
          </a:prstGeom>
          <a:ln w="190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2077BB3A-7FCE-AF4C-8553-1FF21CDF6478}"/>
              </a:ext>
            </a:extLst>
          </p:cNvPr>
          <p:cNvSpPr txBox="1"/>
          <p:nvPr/>
        </p:nvSpPr>
        <p:spPr>
          <a:xfrm>
            <a:off x="654066" y="3128974"/>
            <a:ext cx="2121728" cy="877163"/>
          </a:xfrm>
          <a:prstGeom prst="rect">
            <a:avLst/>
          </a:prstGeom>
          <a:noFill/>
        </p:spPr>
        <p:txBody>
          <a:bodyPr wrap="square" lIns="91440" tIns="45720" rIns="91440" bIns="45720" rtlCol="0" anchor="t">
            <a:spAutoFit/>
          </a:bodyPr>
          <a:lstStyle/>
          <a:p>
            <a:r>
              <a:rPr lang="en-US" sz="1700" dirty="0">
                <a:highlight>
                  <a:srgbClr val="FFFF00"/>
                </a:highlight>
              </a:rPr>
              <a:t>Une </a:t>
            </a:r>
            <a:r>
              <a:rPr lang="en-US" sz="1700" err="1">
                <a:highlight>
                  <a:srgbClr val="FFFF00"/>
                </a:highlight>
              </a:rPr>
              <a:t>baisse</a:t>
            </a:r>
            <a:r>
              <a:rPr lang="en-US" sz="1700" dirty="0">
                <a:highlight>
                  <a:srgbClr val="FFFF00"/>
                </a:highlight>
              </a:rPr>
              <a:t> </a:t>
            </a:r>
            <a:r>
              <a:rPr lang="en-US" sz="1700" err="1">
                <a:highlight>
                  <a:srgbClr val="FFFF00"/>
                </a:highlight>
              </a:rPr>
              <a:t>exceptionnellement</a:t>
            </a:r>
            <a:r>
              <a:rPr lang="en-US" sz="1700" dirty="0">
                <a:highlight>
                  <a:srgbClr val="FFFF00"/>
                </a:highlight>
              </a:rPr>
              <a:t> forte </a:t>
            </a:r>
            <a:r>
              <a:rPr lang="en-US" sz="1700" err="1">
                <a:highlight>
                  <a:srgbClr val="FFFF00"/>
                </a:highlight>
              </a:rPr>
              <a:t>en</a:t>
            </a:r>
            <a:r>
              <a:rPr lang="en-US" sz="1700" dirty="0">
                <a:highlight>
                  <a:srgbClr val="FFFF00"/>
                </a:highlight>
              </a:rPr>
              <a:t> 6 </a:t>
            </a:r>
            <a:r>
              <a:rPr lang="en-US" sz="1700" err="1">
                <a:highlight>
                  <a:srgbClr val="FFFF00"/>
                </a:highlight>
              </a:rPr>
              <a:t>ans</a:t>
            </a:r>
            <a:endParaRPr lang="en-US" sz="1700">
              <a:highlight>
                <a:srgbClr val="FFFF00"/>
              </a:highlight>
            </a:endParaRPr>
          </a:p>
        </p:txBody>
      </p:sp>
      <p:sp>
        <p:nvSpPr>
          <p:cNvPr id="13" name="TextBox 12">
            <a:extLst>
              <a:ext uri="{FF2B5EF4-FFF2-40B4-BE49-F238E27FC236}">
                <a16:creationId xmlns:a16="http://schemas.microsoft.com/office/drawing/2014/main" id="{B2D57653-A0BC-4B5A-DED4-D7B4463C27FC}"/>
              </a:ext>
            </a:extLst>
          </p:cNvPr>
          <p:cNvSpPr txBox="1"/>
          <p:nvPr/>
        </p:nvSpPr>
        <p:spPr>
          <a:xfrm>
            <a:off x="1523353" y="971020"/>
            <a:ext cx="3288080" cy="369332"/>
          </a:xfrm>
          <a:prstGeom prst="rect">
            <a:avLst/>
          </a:prstGeom>
          <a:noFill/>
        </p:spPr>
        <p:txBody>
          <a:bodyPr wrap="none" rtlCol="0">
            <a:spAutoFit/>
          </a:bodyPr>
          <a:lstStyle/>
          <a:p>
            <a:r>
              <a:rPr lang="en-US" b="1"/>
              <a:t>Province de Gaza, Mozambique</a:t>
            </a:r>
          </a:p>
        </p:txBody>
      </p:sp>
      <p:sp>
        <p:nvSpPr>
          <p:cNvPr id="14" name="TextBox 13">
            <a:extLst>
              <a:ext uri="{FF2B5EF4-FFF2-40B4-BE49-F238E27FC236}">
                <a16:creationId xmlns:a16="http://schemas.microsoft.com/office/drawing/2014/main" id="{B2F07570-CA18-BF0A-12EF-852E480DE377}"/>
              </a:ext>
            </a:extLst>
          </p:cNvPr>
          <p:cNvSpPr txBox="1"/>
          <p:nvPr/>
        </p:nvSpPr>
        <p:spPr>
          <a:xfrm>
            <a:off x="6949153" y="771411"/>
            <a:ext cx="5167005" cy="584775"/>
          </a:xfrm>
          <a:prstGeom prst="rect">
            <a:avLst/>
          </a:prstGeom>
          <a:noFill/>
        </p:spPr>
        <p:txBody>
          <a:bodyPr wrap="square" rtlCol="0">
            <a:spAutoFit/>
          </a:bodyPr>
          <a:lstStyle/>
          <a:p>
            <a:r>
              <a:rPr lang="en-US" sz="1600" b="1" dirty="0"/>
              <a:t>Somaliland (</a:t>
            </a:r>
            <a:r>
              <a:rPr lang="en-US" sz="1600" dirty="0"/>
              <a:t>1 des 3 sous-populations dans la configuration PPE de la configuration PPE de la </a:t>
            </a:r>
            <a:r>
              <a:rPr lang="en-US" sz="1600" dirty="0" err="1"/>
              <a:t>Somalie</a:t>
            </a:r>
            <a:r>
              <a:rPr lang="en-US" sz="1600" dirty="0"/>
              <a:t>)</a:t>
            </a:r>
          </a:p>
        </p:txBody>
      </p:sp>
    </p:spTree>
    <p:extLst>
      <p:ext uri="{BB962C8B-B14F-4D97-AF65-F5344CB8AC3E}">
        <p14:creationId xmlns:p14="http://schemas.microsoft.com/office/powerpoint/2010/main" val="3141072912"/>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9F043-18E0-0649-D4F4-D683CF495891}"/>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FD83A5C6-CD78-9745-9A43-4B0FA67B0E09}"/>
              </a:ext>
            </a:extLst>
          </p:cNvPr>
          <p:cNvSpPr txBox="1"/>
          <p:nvPr/>
        </p:nvSpPr>
        <p:spPr>
          <a:xfrm>
            <a:off x="-5627" y="0"/>
            <a:ext cx="12049760" cy="1384995"/>
          </a:xfrm>
          <a:prstGeom prst="rect">
            <a:avLst/>
          </a:prstGeom>
          <a:noFill/>
        </p:spPr>
        <p:txBody>
          <a:bodyPr wrap="square" lIns="91440" tIns="45720" rIns="91440" bIns="45720" anchor="t">
            <a:spAutoFit/>
          </a:bodyPr>
          <a:lstStyle/>
          <a:p>
            <a:r>
              <a:rPr lang="en-US" sz="2800" b="1" dirty="0">
                <a:solidFill>
                  <a:srgbClr val="0070C0"/>
                </a:solidFill>
                <a:latin typeface="Arial"/>
                <a:cs typeface="Arial"/>
              </a:rPr>
              <a:t>Couverture de la PTME &gt;100% (= femmes </a:t>
            </a:r>
            <a:r>
              <a:rPr lang="en-US" sz="2800" b="1" err="1">
                <a:solidFill>
                  <a:srgbClr val="0070C0"/>
                </a:solidFill>
                <a:latin typeface="Arial"/>
                <a:cs typeface="Arial"/>
              </a:rPr>
              <a:t>bénéficiant</a:t>
            </a:r>
            <a:r>
              <a:rPr lang="en-US" sz="2800" b="1" dirty="0">
                <a:solidFill>
                  <a:srgbClr val="0070C0"/>
                </a:solidFill>
                <a:latin typeface="Arial"/>
                <a:cs typeface="Arial"/>
              </a:rPr>
              <a:t> d'un </a:t>
            </a:r>
            <a:r>
              <a:rPr lang="en-US" sz="2800" b="1" err="1">
                <a:solidFill>
                  <a:srgbClr val="0070C0"/>
                </a:solidFill>
                <a:latin typeface="Arial"/>
                <a:cs typeface="Arial"/>
              </a:rPr>
              <a:t>traitement</a:t>
            </a:r>
            <a:r>
              <a:rPr lang="en-US" sz="2800" b="1" dirty="0">
                <a:solidFill>
                  <a:srgbClr val="0070C0"/>
                </a:solidFill>
                <a:latin typeface="Arial"/>
                <a:cs typeface="Arial"/>
              </a:rPr>
              <a:t> </a:t>
            </a:r>
            <a:r>
              <a:rPr lang="en-US" sz="2800" b="1" err="1">
                <a:solidFill>
                  <a:srgbClr val="0070C0"/>
                </a:solidFill>
                <a:latin typeface="Arial"/>
                <a:cs typeface="Arial"/>
              </a:rPr>
              <a:t>antirétroviral</a:t>
            </a:r>
            <a:r>
              <a:rPr lang="en-US" sz="2800" b="1" dirty="0">
                <a:solidFill>
                  <a:srgbClr val="0070C0"/>
                </a:solidFill>
                <a:latin typeface="Arial"/>
                <a:cs typeface="Arial"/>
              </a:rPr>
              <a:t> </a:t>
            </a:r>
            <a:r>
              <a:rPr lang="en-US" sz="2800" b="1" err="1">
                <a:solidFill>
                  <a:srgbClr val="0070C0"/>
                </a:solidFill>
                <a:latin typeface="Arial"/>
                <a:cs typeface="Arial"/>
              </a:rPr>
              <a:t>selon</a:t>
            </a:r>
            <a:r>
              <a:rPr lang="en-US" sz="2800" b="1" dirty="0">
                <a:solidFill>
                  <a:srgbClr val="0070C0"/>
                </a:solidFill>
                <a:latin typeface="Arial"/>
                <a:cs typeface="Arial"/>
              </a:rPr>
              <a:t> le </a:t>
            </a:r>
            <a:r>
              <a:rPr lang="en-US" sz="2800" b="1" err="1">
                <a:solidFill>
                  <a:srgbClr val="0070C0"/>
                </a:solidFill>
                <a:latin typeface="Arial"/>
                <a:cs typeface="Arial"/>
              </a:rPr>
              <a:t>programme</a:t>
            </a:r>
            <a:r>
              <a:rPr lang="en-US" sz="2800" b="1" dirty="0">
                <a:solidFill>
                  <a:srgbClr val="0070C0"/>
                </a:solidFill>
                <a:latin typeface="Arial"/>
                <a:cs typeface="Arial"/>
              </a:rPr>
              <a:t> / femmes enceintes </a:t>
            </a:r>
            <a:r>
              <a:rPr lang="en-US" sz="2800" b="1" err="1">
                <a:solidFill>
                  <a:srgbClr val="0070C0"/>
                </a:solidFill>
                <a:latin typeface="Arial"/>
                <a:cs typeface="Arial"/>
              </a:rPr>
              <a:t>séropositives</a:t>
            </a:r>
            <a:r>
              <a:rPr lang="en-US" sz="2800" b="1" dirty="0">
                <a:solidFill>
                  <a:srgbClr val="0070C0"/>
                </a:solidFill>
                <a:latin typeface="Arial"/>
                <a:cs typeface="Arial"/>
              </a:rPr>
              <a:t> </a:t>
            </a:r>
            <a:r>
              <a:rPr lang="en-US" sz="2800" b="1" err="1">
                <a:solidFill>
                  <a:srgbClr val="0070C0"/>
                </a:solidFill>
                <a:latin typeface="Arial"/>
                <a:cs typeface="Arial"/>
              </a:rPr>
              <a:t>estimées</a:t>
            </a:r>
            <a:r>
              <a:rPr lang="en-US" sz="2800" b="1" dirty="0">
                <a:solidFill>
                  <a:srgbClr val="0070C0"/>
                </a:solidFill>
                <a:latin typeface="Arial"/>
                <a:cs typeface="Arial"/>
              </a:rPr>
              <a:t> par Spectrum) : </a:t>
            </a:r>
            <a:r>
              <a:rPr lang="en-US" sz="2800" b="1" err="1">
                <a:solidFill>
                  <a:srgbClr val="0070C0"/>
                </a:solidFill>
                <a:highlight>
                  <a:srgbClr val="FFFF00"/>
                </a:highlight>
                <a:latin typeface="Arial"/>
                <a:cs typeface="Arial"/>
              </a:rPr>
              <a:t>Signale</a:t>
            </a:r>
            <a:r>
              <a:rPr lang="en-US" sz="2800" b="1" dirty="0">
                <a:solidFill>
                  <a:srgbClr val="0070C0"/>
                </a:solidFill>
                <a:highlight>
                  <a:srgbClr val="FFFF00"/>
                </a:highlight>
                <a:latin typeface="Arial"/>
                <a:cs typeface="Arial"/>
              </a:rPr>
              <a:t> un</a:t>
            </a:r>
            <a:r>
              <a:rPr lang="en-US" sz="2800" b="1" dirty="0">
                <a:solidFill>
                  <a:srgbClr val="0070C0"/>
                </a:solidFill>
                <a:latin typeface="Arial"/>
                <a:cs typeface="Arial"/>
              </a:rPr>
              <a:t> </a:t>
            </a:r>
            <a:r>
              <a:rPr lang="en-US" sz="2800" b="1" err="1">
                <a:solidFill>
                  <a:srgbClr val="0070C0"/>
                </a:solidFill>
                <a:latin typeface="Arial"/>
                <a:cs typeface="Arial"/>
              </a:rPr>
              <a:t>problème</a:t>
            </a:r>
            <a:endParaRPr lang="en-US" sz="2800" b="1">
              <a:solidFill>
                <a:srgbClr val="0070C0"/>
              </a:solidFill>
              <a:latin typeface="Arial"/>
              <a:cs typeface="Arial"/>
            </a:endParaRPr>
          </a:p>
        </p:txBody>
      </p:sp>
      <p:sp>
        <p:nvSpPr>
          <p:cNvPr id="6" name="TextBox 5">
            <a:extLst>
              <a:ext uri="{FF2B5EF4-FFF2-40B4-BE49-F238E27FC236}">
                <a16:creationId xmlns:a16="http://schemas.microsoft.com/office/drawing/2014/main" id="{6F2D3FF2-9A80-365D-6E7C-2C938FE481DF}"/>
              </a:ext>
            </a:extLst>
          </p:cNvPr>
          <p:cNvSpPr txBox="1"/>
          <p:nvPr/>
        </p:nvSpPr>
        <p:spPr>
          <a:xfrm>
            <a:off x="6621516" y="1951434"/>
            <a:ext cx="5234153" cy="378565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a:solidFill>
                  <a:prstClr val="black"/>
                </a:solidFill>
                <a:latin typeface="Calibri"/>
              </a:rPr>
              <a:t>... </a:t>
            </a:r>
            <a:r>
              <a:rPr kumimoji="0" lang="en-US" sz="2400" b="0" i="0" u="none" strike="noStrike" kern="1200" cap="none" spc="0" normalizeH="0" baseline="0" noProof="0">
                <a:ln>
                  <a:noFill/>
                </a:ln>
                <a:solidFill>
                  <a:prstClr val="black"/>
                </a:solidFill>
                <a:effectLst/>
                <a:uLnTx/>
                <a:uFillTx/>
                <a:latin typeface="Calibri"/>
                <a:ea typeface="+mn-ea"/>
                <a:cs typeface="+mn-cs"/>
              </a:rPr>
              <a:t>surtout s'il s'agit d'années récentes </a:t>
            </a:r>
            <a:br>
              <a:rPr kumimoji="0" lang="en-US" sz="2400" b="0" i="0" u="none" strike="noStrike" kern="1200" cap="none" spc="0" normalizeH="0" baseline="0" noProof="0">
                <a:ln>
                  <a:noFill/>
                </a:ln>
                <a:solidFill>
                  <a:prstClr val="black"/>
                </a:solidFill>
                <a:effectLst/>
                <a:uLnTx/>
                <a:uFillTx/>
                <a:latin typeface="Calibri"/>
                <a:ea typeface="+mn-ea"/>
                <a:cs typeface="+mn-cs"/>
              </a:rPr>
            </a:br>
            <a:r>
              <a:rPr kumimoji="0" lang="en-US" sz="2400" b="0" i="0" u="none" strike="noStrike" kern="1200" cap="none" spc="0" normalizeH="0" baseline="0" noProof="0">
                <a:ln>
                  <a:noFill/>
                </a:ln>
                <a:solidFill>
                  <a:prstClr val="black"/>
                </a:solidFill>
                <a:effectLst/>
                <a:uLnTx/>
                <a:uFillTx/>
                <a:latin typeface="Calibri"/>
                <a:ea typeface="+mn-ea"/>
                <a:cs typeface="+mn-cs"/>
              </a:rPr>
              <a:t>(après 2015). </a:t>
            </a:r>
            <a:br>
              <a:rPr kumimoji="0" lang="en-US" sz="2400" b="0" i="0" u="none" strike="noStrike" kern="1200" cap="none" spc="0" normalizeH="0" baseline="0" noProof="0">
                <a:ln>
                  <a:noFill/>
                </a:ln>
                <a:solidFill>
                  <a:prstClr val="black"/>
                </a:solidFill>
                <a:effectLst/>
                <a:uLnTx/>
                <a:uFillTx/>
                <a:latin typeface="Calibri"/>
                <a:ea typeface="+mn-ea"/>
                <a:cs typeface="+mn-cs"/>
              </a:rPr>
            </a:br>
            <a:br>
              <a:rPr kumimoji="0" lang="en-US" sz="2400" b="0" i="0" u="none" strike="noStrike" kern="1200" cap="none" spc="0" normalizeH="0" baseline="0" noProof="0">
                <a:ln>
                  <a:noFill/>
                </a:ln>
                <a:solidFill>
                  <a:prstClr val="black"/>
                </a:solidFill>
                <a:effectLst/>
                <a:uLnTx/>
                <a:uFillTx/>
                <a:latin typeface="Calibri"/>
                <a:ea typeface="+mn-ea"/>
                <a:cs typeface="+mn-cs"/>
              </a:rPr>
            </a:br>
            <a:r>
              <a:rPr kumimoji="0" lang="en-US" sz="2400" b="0" i="0" u="none" strike="noStrike" kern="1200" cap="none" spc="0" normalizeH="0" baseline="0" noProof="0">
                <a:ln>
                  <a:noFill/>
                </a:ln>
                <a:solidFill>
                  <a:prstClr val="black"/>
                </a:solidFill>
                <a:effectLst/>
                <a:uLnTx/>
                <a:uFillTx/>
                <a:latin typeface="Calibri"/>
                <a:ea typeface="+mn-ea"/>
                <a:cs typeface="+mn-cs"/>
              </a:rPr>
              <a:t>Vérifiez si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ont été sous-estimées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400" b="0" i="0" u="none" strike="noStrike" kern="1200" cap="none" spc="0" normalizeH="0" baseline="0" noProof="0">
                <a:ln>
                  <a:noFill/>
                </a:ln>
                <a:solidFill>
                  <a:prstClr val="black"/>
                </a:solidFill>
                <a:effectLst/>
                <a:uLnTx/>
                <a:uFillTx/>
                <a:latin typeface="Calibri"/>
                <a:ea typeface="+mn-ea"/>
                <a:cs typeface="+mn-cs"/>
              </a:rPr>
              <a:t>le </a:t>
            </a:r>
            <a:r>
              <a:rPr kumimoji="0" lang="en-US" sz="2400" b="1" i="1" u="none" strike="noStrike" kern="1200" cap="none" spc="0" normalizeH="0" baseline="0" noProof="0">
                <a:ln>
                  <a:noFill/>
                </a:ln>
                <a:solidFill>
                  <a:prstClr val="black"/>
                </a:solidFill>
                <a:effectLst/>
                <a:uLnTx/>
                <a:uFillTx/>
                <a:latin typeface="Calibri"/>
                <a:ea typeface="+mn-ea"/>
                <a:cs typeface="+mn-cs"/>
              </a:rPr>
              <a:t>facteur d'</a:t>
            </a:r>
            <a:r>
              <a:rPr kumimoji="0" lang="en-US" sz="2400" b="1" i="1" u="none" strike="noStrike" kern="1200" cap="none" spc="0" normalizeH="0" baseline="0" noProof="0" err="1">
                <a:ln>
                  <a:noFill/>
                </a:ln>
                <a:solidFill>
                  <a:prstClr val="black"/>
                </a:solidFill>
                <a:effectLst/>
                <a:uLnTx/>
                <a:uFillTx/>
                <a:latin typeface="Calibri"/>
                <a:ea typeface="+mn-ea"/>
                <a:cs typeface="+mn-cs"/>
              </a:rPr>
              <a:t>ajustement </a:t>
            </a:r>
            <a:r>
              <a:rPr kumimoji="0" lang="en-US" sz="2400" b="1" i="1" u="none" strike="noStrike" kern="1200" cap="none" spc="0" normalizeH="0" baseline="0" noProof="0">
                <a:ln>
                  <a:noFill/>
                </a:ln>
                <a:solidFill>
                  <a:prstClr val="black"/>
                </a:solidFill>
                <a:effectLst/>
                <a:uLnTx/>
                <a:uFillTx/>
                <a:latin typeface="Calibri"/>
                <a:ea typeface="+mn-ea"/>
                <a:cs typeface="+mn-cs"/>
              </a:rPr>
              <a:t>local de la fertilité </a:t>
            </a:r>
            <a:r>
              <a:rPr kumimoji="0" lang="en-US" sz="2400" b="0" i="0" u="none" strike="noStrike" kern="1200" cap="none" spc="0" normalizeH="0" baseline="0" noProof="0">
                <a:ln>
                  <a:noFill/>
                </a:ln>
                <a:solidFill>
                  <a:prstClr val="black"/>
                </a:solidFill>
                <a:effectLst/>
                <a:uLnTx/>
                <a:uFillTx/>
                <a:latin typeface="Calibri"/>
                <a:ea typeface="+mn-ea"/>
                <a:cs typeface="+mn-cs"/>
              </a:rPr>
              <a:t>a été ajusté pour reproduire correctement la prévalence des CPN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solidFill>
                  <a:prstClr val="black"/>
                </a:solidFill>
                <a:latin typeface="Calibri"/>
              </a:rPr>
              <a:t>Les femmes enceintes recevant un traitement antirétroviral ont-elles été </a:t>
            </a:r>
            <a:r>
              <a:rPr kumimoji="0" lang="en-US" sz="2400" b="1" i="0" u="none" strike="noStrike" kern="1200" cap="none" spc="0" normalizeH="0" baseline="0" noProof="0">
                <a:ln>
                  <a:noFill/>
                </a:ln>
                <a:solidFill>
                  <a:prstClr val="black"/>
                </a:solidFill>
                <a:effectLst/>
                <a:uLnTx/>
                <a:uFillTx/>
                <a:latin typeface="Calibri"/>
                <a:ea typeface="+mn-ea"/>
                <a:cs typeface="+mn-cs"/>
              </a:rPr>
              <a:t>comptées deux fois ?</a:t>
            </a:r>
            <a:endParaRPr kumimoji="0" lang="en-US" sz="2400" b="0" i="0" u="none" strike="noStrike" kern="1200" cap="none" spc="0" normalizeH="0" baseline="0" noProof="0">
              <a:ln>
                <a:noFill/>
              </a:ln>
              <a:solidFill>
                <a:prstClr val="black"/>
              </a:solidFill>
              <a:effectLst/>
              <a:uLnTx/>
              <a:uFillTx/>
              <a:latin typeface="Calibri"/>
              <a:ea typeface="+mn-ea"/>
              <a:cs typeface="+mn-cs"/>
            </a:endParaRPr>
          </a:p>
        </p:txBody>
      </p:sp>
      <p:pic>
        <p:nvPicPr>
          <p:cNvPr id="7" name="Picture 6">
            <a:extLst>
              <a:ext uri="{FF2B5EF4-FFF2-40B4-BE49-F238E27FC236}">
                <a16:creationId xmlns:a16="http://schemas.microsoft.com/office/drawing/2014/main" id="{2532109D-E70E-30A9-72C4-F39EB3A395D8}"/>
              </a:ext>
            </a:extLst>
          </p:cNvPr>
          <p:cNvPicPr>
            <a:picLocks noChangeAspect="1"/>
          </p:cNvPicPr>
          <p:nvPr/>
        </p:nvPicPr>
        <p:blipFill>
          <a:blip r:embed="rId3"/>
          <a:stretch>
            <a:fillRect/>
          </a:stretch>
        </p:blipFill>
        <p:spPr>
          <a:xfrm>
            <a:off x="-1" y="1951434"/>
            <a:ext cx="6314986" cy="4459876"/>
          </a:xfrm>
          <a:prstGeom prst="rect">
            <a:avLst/>
          </a:prstGeom>
        </p:spPr>
      </p:pic>
      <p:sp>
        <p:nvSpPr>
          <p:cNvPr id="8" name="TextBox 7">
            <a:extLst>
              <a:ext uri="{FF2B5EF4-FFF2-40B4-BE49-F238E27FC236}">
                <a16:creationId xmlns:a16="http://schemas.microsoft.com/office/drawing/2014/main" id="{A2F135AF-E982-577D-54FE-3F32795FA542}"/>
              </a:ext>
            </a:extLst>
          </p:cNvPr>
          <p:cNvSpPr txBox="1"/>
          <p:nvPr/>
        </p:nvSpPr>
        <p:spPr>
          <a:xfrm>
            <a:off x="2242973" y="1904439"/>
            <a:ext cx="1549400" cy="369332"/>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315484268"/>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1F72F1-E19D-8C5C-E07B-2B7B92B08BDC}"/>
              </a:ext>
            </a:extLst>
          </p:cNvPr>
          <p:cNvSpPr>
            <a:spLocks noGrp="1"/>
          </p:cNvSpPr>
          <p:nvPr>
            <p:ph type="title"/>
          </p:nvPr>
        </p:nvSpPr>
        <p:spPr>
          <a:xfrm>
            <a:off x="252919" y="1123837"/>
            <a:ext cx="3137052" cy="4601183"/>
          </a:xfrm>
        </p:spPr>
        <p:txBody>
          <a:bodyPr>
            <a:noAutofit/>
          </a:bodyPr>
          <a:lstStyle/>
          <a:p>
            <a:r>
              <a:rPr lang="fr-FR" sz="2800" noProof="0" dirty="0"/>
              <a:t>Utilisation des </a:t>
            </a:r>
            <a:r>
              <a:rPr lang="fr-FR" sz="2800" b="1" noProof="0" dirty="0"/>
              <a:t>données relatives au dépistage du VIH dans les centres de soins prénatals </a:t>
            </a:r>
            <a:br>
              <a:rPr lang="fr-FR" sz="2800" b="1" noProof="0" dirty="0"/>
            </a:br>
            <a:r>
              <a:rPr lang="fr-FR" sz="2800" noProof="0" dirty="0"/>
              <a:t>dans les estimations </a:t>
            </a:r>
            <a:br>
              <a:rPr lang="fr-FR" sz="2800" noProof="0" dirty="0"/>
            </a:br>
            <a:r>
              <a:rPr lang="fr-FR" sz="2800" b="1" noProof="0" dirty="0"/>
              <a:t>du </a:t>
            </a:r>
            <a:r>
              <a:rPr lang="fr-FR" sz="2800" noProof="0" dirty="0"/>
              <a:t>VIH</a:t>
            </a:r>
            <a:br>
              <a:rPr lang="fr-FR" sz="2800" noProof="0" dirty="0"/>
            </a:br>
            <a:br>
              <a:rPr lang="fr-FR" sz="2800" noProof="0" dirty="0"/>
            </a:br>
            <a:r>
              <a:rPr lang="fr-FR" sz="2800" noProof="0" dirty="0"/>
              <a:t>Les estimations dépendent de la </a:t>
            </a:r>
            <a:r>
              <a:rPr lang="fr-FR" sz="2800" b="1" noProof="0" dirty="0"/>
              <a:t>qualité </a:t>
            </a:r>
            <a:r>
              <a:rPr lang="fr-FR" sz="2800" noProof="0" dirty="0"/>
              <a:t>des </a:t>
            </a:r>
            <a:r>
              <a:rPr lang="fr-FR" sz="2800" b="1" noProof="0" dirty="0"/>
              <a:t>données du programme </a:t>
            </a:r>
            <a:r>
              <a:rPr lang="fr-FR" sz="2800" noProof="0" dirty="0"/>
              <a:t>!</a:t>
            </a:r>
            <a:br>
              <a:rPr lang="fr-FR" sz="2800" noProof="0" dirty="0">
                <a:solidFill>
                  <a:schemeClr val="tx1"/>
                </a:solidFill>
              </a:rPr>
            </a:br>
            <a:endParaRPr lang="fr-FR" sz="2800" noProof="0" dirty="0"/>
          </a:p>
        </p:txBody>
      </p:sp>
      <p:sp>
        <p:nvSpPr>
          <p:cNvPr id="2" name="Content Placeholder 1">
            <a:extLst>
              <a:ext uri="{FF2B5EF4-FFF2-40B4-BE49-F238E27FC236}">
                <a16:creationId xmlns:a16="http://schemas.microsoft.com/office/drawing/2014/main" id="{64F9BC84-CD4D-7246-6B43-54352D4950AF}"/>
              </a:ext>
            </a:extLst>
          </p:cNvPr>
          <p:cNvSpPr>
            <a:spLocks noGrp="1"/>
          </p:cNvSpPr>
          <p:nvPr>
            <p:ph idx="1"/>
          </p:nvPr>
        </p:nvSpPr>
        <p:spPr>
          <a:xfrm>
            <a:off x="3787206" y="864108"/>
            <a:ext cx="6314862" cy="5120640"/>
          </a:xfrm>
        </p:spPr>
        <p:txBody>
          <a:bodyPr>
            <a:normAutofit fontScale="85000" lnSpcReduction="10000"/>
          </a:bodyPr>
          <a:lstStyle/>
          <a:p>
            <a:pPr marL="0" indent="0">
              <a:lnSpc>
                <a:spcPct val="110000"/>
              </a:lnSpc>
              <a:buNone/>
            </a:pPr>
            <a:r>
              <a:rPr lang="en-US" dirty="0">
                <a:solidFill>
                  <a:schemeClr val="tx1"/>
                </a:solidFill>
              </a:rPr>
              <a:t>Spectrum </a:t>
            </a:r>
            <a:r>
              <a:rPr lang="en-US" err="1">
                <a:solidFill>
                  <a:schemeClr val="tx1"/>
                </a:solidFill>
              </a:rPr>
              <a:t>utilise</a:t>
            </a:r>
            <a:r>
              <a:rPr lang="en-US" dirty="0">
                <a:solidFill>
                  <a:schemeClr val="tx1"/>
                </a:solidFill>
              </a:rPr>
              <a:t> les données relatives au </a:t>
            </a:r>
            <a:r>
              <a:rPr lang="en-US" err="1">
                <a:solidFill>
                  <a:schemeClr val="tx1"/>
                </a:solidFill>
              </a:rPr>
              <a:t>dépistage</a:t>
            </a:r>
            <a:r>
              <a:rPr lang="en-US" dirty="0">
                <a:solidFill>
                  <a:schemeClr val="tx1"/>
                </a:solidFill>
              </a:rPr>
              <a:t> du VIH dans le cadre des </a:t>
            </a:r>
            <a:r>
              <a:rPr lang="en-US" err="1">
                <a:solidFill>
                  <a:schemeClr val="tx1"/>
                </a:solidFill>
              </a:rPr>
              <a:t>soins</a:t>
            </a:r>
            <a:r>
              <a:rPr lang="en-US" dirty="0">
                <a:solidFill>
                  <a:schemeClr val="tx1"/>
                </a:solidFill>
              </a:rPr>
              <a:t> </a:t>
            </a:r>
            <a:r>
              <a:rPr lang="en-US" err="1">
                <a:solidFill>
                  <a:schemeClr val="tx1"/>
                </a:solidFill>
              </a:rPr>
              <a:t>prénatals</a:t>
            </a:r>
            <a:r>
              <a:rPr lang="en-US" dirty="0">
                <a:solidFill>
                  <a:schemeClr val="tx1"/>
                </a:solidFill>
              </a:rPr>
              <a:t> de routine à </a:t>
            </a:r>
            <a:r>
              <a:rPr lang="en-US" err="1">
                <a:solidFill>
                  <a:schemeClr val="tx1"/>
                </a:solidFill>
              </a:rPr>
              <a:t>plusieurs</a:t>
            </a:r>
            <a:r>
              <a:rPr lang="en-US" dirty="0">
                <a:solidFill>
                  <a:schemeClr val="tx1"/>
                </a:solidFill>
                <a:highlight>
                  <a:srgbClr val="FFFF00"/>
                </a:highlight>
              </a:rPr>
              <a:t> </a:t>
            </a:r>
            <a:r>
              <a:rPr lang="en-US" err="1">
                <a:solidFill>
                  <a:schemeClr val="tx1"/>
                </a:solidFill>
                <a:highlight>
                  <a:srgbClr val="FFFF00"/>
                </a:highlight>
              </a:rPr>
              <a:t>niveaux</a:t>
            </a:r>
            <a:r>
              <a:rPr lang="en-US" dirty="0">
                <a:solidFill>
                  <a:schemeClr val="tx1"/>
                </a:solidFill>
              </a:rPr>
              <a:t> :</a:t>
            </a:r>
          </a:p>
          <a:p>
            <a:pPr marL="0" indent="0">
              <a:lnSpc>
                <a:spcPct val="110000"/>
              </a:lnSpc>
              <a:buNone/>
            </a:pPr>
            <a:endParaRPr lang="en-US" dirty="0">
              <a:solidFill>
                <a:schemeClr val="tx1"/>
              </a:solidFill>
            </a:endParaRPr>
          </a:p>
          <a:p>
            <a:pPr marL="514350" indent="-514350">
              <a:lnSpc>
                <a:spcPct val="110000"/>
              </a:lnSpc>
              <a:buFont typeface="+mj-lt"/>
              <a:buAutoNum type="arabicPeriod"/>
            </a:pPr>
            <a:r>
              <a:rPr lang="en-US" dirty="0">
                <a:solidFill>
                  <a:schemeClr val="tx1"/>
                </a:solidFill>
              </a:rPr>
              <a:t>Estimation des </a:t>
            </a:r>
            <a:r>
              <a:rPr lang="en-US" b="1" dirty="0">
                <a:solidFill>
                  <a:schemeClr val="tx1"/>
                </a:solidFill>
              </a:rPr>
              <a:t>tendances de la </a:t>
            </a:r>
            <a:r>
              <a:rPr lang="en-US" b="1" dirty="0" err="1">
                <a:solidFill>
                  <a:schemeClr val="tx1"/>
                </a:solidFill>
              </a:rPr>
              <a:t>prévalence</a:t>
            </a:r>
            <a:r>
              <a:rPr lang="en-US" b="1" dirty="0">
                <a:solidFill>
                  <a:schemeClr val="tx1"/>
                </a:solidFill>
              </a:rPr>
              <a:t> et de </a:t>
            </a:r>
            <a:r>
              <a:rPr lang="en-US" b="1" dirty="0" err="1">
                <a:solidFill>
                  <a:schemeClr val="tx1"/>
                </a:solidFill>
              </a:rPr>
              <a:t>l'incidence</a:t>
            </a:r>
            <a:r>
              <a:rPr lang="en-US" b="1" dirty="0">
                <a:solidFill>
                  <a:schemeClr val="tx1"/>
                </a:solidFill>
              </a:rPr>
              <a:t> du </a:t>
            </a:r>
            <a:r>
              <a:rPr lang="en-US" dirty="0">
                <a:solidFill>
                  <a:schemeClr val="tx1"/>
                </a:solidFill>
              </a:rPr>
              <a:t>VIH chez </a:t>
            </a:r>
            <a:r>
              <a:rPr lang="en-US" dirty="0" err="1">
                <a:solidFill>
                  <a:schemeClr val="tx1"/>
                </a:solidFill>
              </a:rPr>
              <a:t>l'adulte</a:t>
            </a:r>
            <a:r>
              <a:rPr lang="en-US" dirty="0">
                <a:solidFill>
                  <a:schemeClr val="tx1"/>
                </a:solidFill>
              </a:rPr>
              <a:t> à </a:t>
            </a:r>
            <a:r>
              <a:rPr lang="en-US" dirty="0" err="1">
                <a:solidFill>
                  <a:schemeClr val="tx1"/>
                </a:solidFill>
              </a:rPr>
              <a:t>partir</a:t>
            </a:r>
            <a:r>
              <a:rPr lang="en-US" dirty="0">
                <a:solidFill>
                  <a:schemeClr val="tx1"/>
                </a:solidFill>
              </a:rPr>
              <a:t> de la </a:t>
            </a:r>
            <a:r>
              <a:rPr lang="en-US" dirty="0" err="1">
                <a:solidFill>
                  <a:schemeClr val="tx1"/>
                </a:solidFill>
              </a:rPr>
              <a:t>prévalence</a:t>
            </a:r>
            <a:r>
              <a:rPr lang="en-US" dirty="0">
                <a:solidFill>
                  <a:schemeClr val="tx1"/>
                </a:solidFill>
              </a:rPr>
              <a:t> </a:t>
            </a:r>
            <a:r>
              <a:rPr lang="en-US" dirty="0" err="1">
                <a:solidFill>
                  <a:schemeClr val="tx1"/>
                </a:solidFill>
              </a:rPr>
              <a:t>pluriannuelle</a:t>
            </a:r>
            <a:r>
              <a:rPr lang="en-US" dirty="0">
                <a:solidFill>
                  <a:schemeClr val="tx1"/>
                </a:solidFill>
              </a:rPr>
              <a:t> des CPN (EPP)</a:t>
            </a:r>
          </a:p>
          <a:p>
            <a:pPr marL="514350" indent="-514350">
              <a:lnSpc>
                <a:spcPct val="110000"/>
              </a:lnSpc>
              <a:buFont typeface="+mj-lt"/>
              <a:buAutoNum type="arabicPeriod"/>
            </a:pPr>
            <a:endParaRPr lang="en-US" dirty="0">
              <a:solidFill>
                <a:schemeClr val="tx1"/>
              </a:solidFill>
            </a:endParaRPr>
          </a:p>
          <a:p>
            <a:pPr marL="514350" indent="-514350">
              <a:lnSpc>
                <a:spcPct val="110000"/>
              </a:lnSpc>
              <a:buFont typeface="+mj-lt"/>
              <a:buAutoNum type="arabicPeriod"/>
            </a:pPr>
            <a:r>
              <a:rPr lang="en-US" dirty="0">
                <a:solidFill>
                  <a:schemeClr val="tx1"/>
                </a:solidFill>
              </a:rPr>
              <a:t>Adaptation de la </a:t>
            </a:r>
            <a:r>
              <a:rPr lang="en-US" dirty="0" err="1">
                <a:solidFill>
                  <a:schemeClr val="tx1"/>
                </a:solidFill>
              </a:rPr>
              <a:t>prévalence</a:t>
            </a:r>
            <a:r>
              <a:rPr lang="en-US" dirty="0">
                <a:solidFill>
                  <a:schemeClr val="tx1"/>
                </a:solidFill>
              </a:rPr>
              <a:t> du VIH chez les </a:t>
            </a:r>
            <a:r>
              <a:rPr lang="en-US" b="1" dirty="0">
                <a:solidFill>
                  <a:schemeClr val="tx1"/>
                </a:solidFill>
              </a:rPr>
              <a:t>femmes enceintes </a:t>
            </a:r>
            <a:br>
              <a:rPr lang="en-US" dirty="0">
                <a:solidFill>
                  <a:schemeClr val="tx1"/>
                </a:solidFill>
              </a:rPr>
            </a:br>
            <a:r>
              <a:rPr lang="en-US" dirty="0">
                <a:solidFill>
                  <a:schemeClr val="tx1"/>
                </a:solidFill>
                <a:sym typeface="Wingdings" pitchFamily="2" charset="2"/>
              </a:rPr>
              <a:t> </a:t>
            </a:r>
            <a:r>
              <a:rPr lang="en-US" dirty="0" err="1">
                <a:solidFill>
                  <a:schemeClr val="tx1"/>
                </a:solidFill>
                <a:sym typeface="Wingdings" pitchFamily="2" charset="2"/>
              </a:rPr>
              <a:t>besoin</a:t>
            </a:r>
            <a:r>
              <a:rPr lang="en-US" dirty="0">
                <a:solidFill>
                  <a:schemeClr val="tx1"/>
                </a:solidFill>
                <a:sym typeface="Wingdings" pitchFamily="2" charset="2"/>
              </a:rPr>
              <a:t> de PTME </a:t>
            </a:r>
            <a:br>
              <a:rPr lang="en-US" dirty="0">
                <a:solidFill>
                  <a:schemeClr val="tx1"/>
                </a:solidFill>
                <a:sym typeface="Wingdings" pitchFamily="2" charset="2"/>
              </a:rPr>
            </a:br>
            <a:r>
              <a:rPr lang="en-US" dirty="0">
                <a:solidFill>
                  <a:schemeClr val="tx1"/>
                </a:solidFill>
              </a:rPr>
              <a:t>(</a:t>
            </a:r>
            <a:r>
              <a:rPr lang="en-US" dirty="0" err="1">
                <a:solidFill>
                  <a:schemeClr val="tx1"/>
                </a:solidFill>
              </a:rPr>
              <a:t>Outil</a:t>
            </a:r>
            <a:r>
              <a:rPr lang="en-US" dirty="0">
                <a:solidFill>
                  <a:schemeClr val="tx1"/>
                </a:solidFill>
              </a:rPr>
              <a:t> </a:t>
            </a:r>
            <a:r>
              <a:rPr lang="en-US" dirty="0" err="1">
                <a:solidFill>
                  <a:schemeClr val="tx1"/>
                </a:solidFill>
              </a:rPr>
              <a:t>d'ajustement</a:t>
            </a:r>
            <a:r>
              <a:rPr lang="en-US" dirty="0">
                <a:solidFill>
                  <a:schemeClr val="tx1"/>
                </a:solidFill>
              </a:rPr>
              <a:t> des ratios VIH+/VIH de Spectrum Fertility)</a:t>
            </a:r>
          </a:p>
          <a:p>
            <a:pPr marL="514350" indent="-514350">
              <a:lnSpc>
                <a:spcPct val="110000"/>
              </a:lnSpc>
              <a:buFont typeface="+mj-lt"/>
              <a:buAutoNum type="arabicPeriod"/>
            </a:pPr>
            <a:endParaRPr lang="en-US" dirty="0">
              <a:solidFill>
                <a:schemeClr val="tx1"/>
              </a:solidFill>
            </a:endParaRPr>
          </a:p>
          <a:p>
            <a:pPr marL="514350" indent="-514350">
              <a:lnSpc>
                <a:spcPct val="110000"/>
              </a:lnSpc>
              <a:buFont typeface="+mj-lt"/>
              <a:buAutoNum type="arabicPeriod"/>
            </a:pPr>
            <a:r>
              <a:rPr lang="en-US" dirty="0">
                <a:solidFill>
                  <a:schemeClr val="tx1"/>
                </a:solidFill>
              </a:rPr>
              <a:t>Intrants de la PTME (femmes </a:t>
            </a:r>
            <a:r>
              <a:rPr lang="en-US" dirty="0" err="1">
                <a:solidFill>
                  <a:schemeClr val="tx1"/>
                </a:solidFill>
              </a:rPr>
              <a:t>recevant</a:t>
            </a:r>
            <a:r>
              <a:rPr lang="en-US" dirty="0">
                <a:solidFill>
                  <a:schemeClr val="tx1"/>
                </a:solidFill>
              </a:rPr>
              <a:t> un </a:t>
            </a:r>
            <a:r>
              <a:rPr lang="en-US" dirty="0" err="1">
                <a:solidFill>
                  <a:schemeClr val="tx1"/>
                </a:solidFill>
              </a:rPr>
              <a:t>traitement</a:t>
            </a:r>
            <a:r>
              <a:rPr lang="en-US" dirty="0">
                <a:solidFill>
                  <a:schemeClr val="tx1"/>
                </a:solidFill>
              </a:rPr>
              <a:t> </a:t>
            </a:r>
            <a:r>
              <a:rPr lang="en-US" dirty="0" err="1">
                <a:solidFill>
                  <a:schemeClr val="tx1"/>
                </a:solidFill>
              </a:rPr>
              <a:t>antirétroviral</a:t>
            </a:r>
            <a:r>
              <a:rPr lang="en-US" dirty="0">
                <a:solidFill>
                  <a:schemeClr val="tx1"/>
                </a:solidFill>
              </a:rPr>
              <a:t>) </a:t>
            </a:r>
            <a:br>
              <a:rPr lang="en-US" dirty="0">
                <a:solidFill>
                  <a:schemeClr val="tx1"/>
                </a:solidFill>
              </a:rPr>
            </a:br>
            <a:r>
              <a:rPr lang="en-US" dirty="0">
                <a:solidFill>
                  <a:schemeClr val="tx1"/>
                </a:solidFill>
                <a:sym typeface="Wingdings" pitchFamily="2" charset="2"/>
              </a:rPr>
              <a:t> </a:t>
            </a:r>
            <a:r>
              <a:rPr lang="en-US" b="1" dirty="0">
                <a:solidFill>
                  <a:schemeClr val="tx1"/>
                </a:solidFill>
                <a:sym typeface="Wingdings" pitchFamily="2" charset="2"/>
              </a:rPr>
              <a:t>transmission </a:t>
            </a:r>
            <a:r>
              <a:rPr lang="en-US" dirty="0">
                <a:solidFill>
                  <a:schemeClr val="tx1"/>
                </a:solidFill>
                <a:sym typeface="Wingdings" pitchFamily="2" charset="2"/>
              </a:rPr>
              <a:t>mère-enfant </a:t>
            </a:r>
            <a:r>
              <a:rPr lang="en-US" b="1" dirty="0">
                <a:solidFill>
                  <a:schemeClr val="tx1"/>
                </a:solidFill>
                <a:sym typeface="Wingdings" pitchFamily="2" charset="2"/>
              </a:rPr>
              <a:t>et couverture de la PTME </a:t>
            </a:r>
            <a:br>
              <a:rPr lang="en-US" dirty="0">
                <a:solidFill>
                  <a:schemeClr val="tx1"/>
                </a:solidFill>
                <a:sym typeface="Wingdings" pitchFamily="2" charset="2"/>
              </a:rPr>
            </a:br>
            <a:r>
              <a:rPr lang="en-US" dirty="0">
                <a:solidFill>
                  <a:schemeClr val="tx1"/>
                </a:solidFill>
                <a:sym typeface="Wingdings" pitchFamily="2" charset="2"/>
              </a:rPr>
              <a:t> enfants vivant avec le VIH</a:t>
            </a:r>
          </a:p>
        </p:txBody>
      </p:sp>
      <p:sp>
        <p:nvSpPr>
          <p:cNvPr id="4" name="TextBox 3">
            <a:extLst>
              <a:ext uri="{FF2B5EF4-FFF2-40B4-BE49-F238E27FC236}">
                <a16:creationId xmlns:a16="http://schemas.microsoft.com/office/drawing/2014/main" id="{BC2EF13E-B17B-2EB0-A3F0-C9D5AF204AEC}"/>
              </a:ext>
            </a:extLst>
          </p:cNvPr>
          <p:cNvSpPr txBox="1"/>
          <p:nvPr/>
        </p:nvSpPr>
        <p:spPr>
          <a:xfrm>
            <a:off x="9955001" y="2050595"/>
            <a:ext cx="1795991" cy="1015663"/>
          </a:xfrm>
          <a:prstGeom prst="rect">
            <a:avLst/>
          </a:prstGeom>
          <a:noFill/>
        </p:spPr>
        <p:txBody>
          <a:bodyPr wrap="square" rtlCol="0">
            <a:spAutoFit/>
          </a:bodyPr>
          <a:lstStyle/>
          <a:p>
            <a:pPr algn="ctr"/>
            <a:r>
              <a:rPr lang="en-US" sz="2000" b="1" u="sng" dirty="0">
                <a:solidFill>
                  <a:srgbClr val="C00000"/>
                </a:solidFill>
              </a:rPr>
              <a:t>Tendance </a:t>
            </a:r>
            <a:r>
              <a:rPr lang="en-US" sz="2000" dirty="0" err="1">
                <a:solidFill>
                  <a:srgbClr val="C00000"/>
                </a:solidFill>
              </a:rPr>
              <a:t>précise</a:t>
            </a:r>
            <a:r>
              <a:rPr lang="en-US" sz="2000" dirty="0">
                <a:solidFill>
                  <a:srgbClr val="C00000"/>
                </a:solidFill>
              </a:rPr>
              <a:t> </a:t>
            </a:r>
            <a:r>
              <a:rPr lang="en-US" sz="2000" b="1" u="sng" dirty="0">
                <a:solidFill>
                  <a:srgbClr val="C00000"/>
                </a:solidFill>
              </a:rPr>
              <a:t>de la </a:t>
            </a:r>
            <a:r>
              <a:rPr lang="en-US" sz="2000" dirty="0" err="1">
                <a:solidFill>
                  <a:srgbClr val="C00000"/>
                </a:solidFill>
              </a:rPr>
              <a:t>prévalence</a:t>
            </a:r>
            <a:endParaRPr lang="en-US" sz="2000" dirty="0">
              <a:solidFill>
                <a:srgbClr val="C00000"/>
              </a:solidFill>
            </a:endParaRPr>
          </a:p>
        </p:txBody>
      </p:sp>
      <p:sp>
        <p:nvSpPr>
          <p:cNvPr id="5" name="TextBox 4">
            <a:extLst>
              <a:ext uri="{FF2B5EF4-FFF2-40B4-BE49-F238E27FC236}">
                <a16:creationId xmlns:a16="http://schemas.microsoft.com/office/drawing/2014/main" id="{3F32017C-7F5F-D37F-3D41-9948CA96ACA0}"/>
              </a:ext>
            </a:extLst>
          </p:cNvPr>
          <p:cNvSpPr txBox="1"/>
          <p:nvPr/>
        </p:nvSpPr>
        <p:spPr>
          <a:xfrm>
            <a:off x="9955000" y="3436021"/>
            <a:ext cx="1795991" cy="1015663"/>
          </a:xfrm>
          <a:prstGeom prst="rect">
            <a:avLst/>
          </a:prstGeom>
          <a:noFill/>
        </p:spPr>
        <p:txBody>
          <a:bodyPr wrap="square" rtlCol="0">
            <a:spAutoFit/>
          </a:bodyPr>
          <a:lstStyle/>
          <a:p>
            <a:pPr algn="ctr"/>
            <a:r>
              <a:rPr lang="en-US" sz="2000" b="1" u="sng" dirty="0" err="1">
                <a:solidFill>
                  <a:srgbClr val="C00000"/>
                </a:solidFill>
              </a:rPr>
              <a:t>Niveau</a:t>
            </a:r>
            <a:r>
              <a:rPr lang="en-US" sz="2000" b="1" u="sng" dirty="0">
                <a:solidFill>
                  <a:srgbClr val="C00000"/>
                </a:solidFill>
              </a:rPr>
              <a:t> de </a:t>
            </a:r>
            <a:r>
              <a:rPr lang="en-US" sz="2000" dirty="0" err="1">
                <a:solidFill>
                  <a:srgbClr val="C00000"/>
                </a:solidFill>
              </a:rPr>
              <a:t>prévalence</a:t>
            </a:r>
            <a:r>
              <a:rPr lang="en-US" sz="2000" dirty="0">
                <a:solidFill>
                  <a:srgbClr val="C00000"/>
                </a:solidFill>
              </a:rPr>
              <a:t> exact</a:t>
            </a:r>
          </a:p>
        </p:txBody>
      </p:sp>
      <p:sp>
        <p:nvSpPr>
          <p:cNvPr id="6" name="TextBox 5">
            <a:extLst>
              <a:ext uri="{FF2B5EF4-FFF2-40B4-BE49-F238E27FC236}">
                <a16:creationId xmlns:a16="http://schemas.microsoft.com/office/drawing/2014/main" id="{4E63E827-938F-8376-D2BE-477A84C31F22}"/>
              </a:ext>
            </a:extLst>
          </p:cNvPr>
          <p:cNvSpPr txBox="1"/>
          <p:nvPr/>
        </p:nvSpPr>
        <p:spPr>
          <a:xfrm>
            <a:off x="9955001" y="4707645"/>
            <a:ext cx="1795991" cy="1015663"/>
          </a:xfrm>
          <a:prstGeom prst="rect">
            <a:avLst/>
          </a:prstGeom>
          <a:noFill/>
        </p:spPr>
        <p:txBody>
          <a:bodyPr wrap="square" rtlCol="0">
            <a:spAutoFit/>
          </a:bodyPr>
          <a:lstStyle/>
          <a:p>
            <a:pPr algn="ctr"/>
            <a:r>
              <a:rPr lang="en-US" sz="2000" b="1" u="sng" dirty="0">
                <a:solidFill>
                  <a:srgbClr val="C00000"/>
                </a:solidFill>
              </a:rPr>
              <a:t>Des </a:t>
            </a:r>
            <a:r>
              <a:rPr lang="en-US" sz="2000" b="1" u="sng" dirty="0" err="1">
                <a:solidFill>
                  <a:srgbClr val="C00000"/>
                </a:solidFill>
              </a:rPr>
              <a:t>comptages</a:t>
            </a:r>
            <a:r>
              <a:rPr lang="en-US" sz="2000" b="1" u="sng" dirty="0">
                <a:solidFill>
                  <a:srgbClr val="C00000"/>
                </a:solidFill>
              </a:rPr>
              <a:t> </a:t>
            </a:r>
            <a:r>
              <a:rPr lang="en-US" sz="2000" b="1" dirty="0" err="1">
                <a:solidFill>
                  <a:srgbClr val="C00000"/>
                </a:solidFill>
              </a:rPr>
              <a:t>totaux</a:t>
            </a:r>
            <a:r>
              <a:rPr lang="en-US" sz="2000" b="1" dirty="0">
                <a:solidFill>
                  <a:srgbClr val="C00000"/>
                </a:solidFill>
              </a:rPr>
              <a:t> </a:t>
            </a:r>
            <a:r>
              <a:rPr lang="en-US" sz="2000" dirty="0">
                <a:solidFill>
                  <a:srgbClr val="C00000"/>
                </a:solidFill>
              </a:rPr>
              <a:t>précis</a:t>
            </a:r>
          </a:p>
        </p:txBody>
      </p:sp>
    </p:spTree>
    <p:extLst>
      <p:ext uri="{BB962C8B-B14F-4D97-AF65-F5344CB8AC3E}">
        <p14:creationId xmlns:p14="http://schemas.microsoft.com/office/powerpoint/2010/main" val="2070179843"/>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DFA74F-9825-5788-12CC-E96339FCFA47}"/>
              </a:ext>
            </a:extLst>
          </p:cNvPr>
          <p:cNvSpPr>
            <a:spLocks noGrp="1"/>
          </p:cNvSpPr>
          <p:nvPr>
            <p:ph type="title"/>
          </p:nvPr>
        </p:nvSpPr>
        <p:spPr>
          <a:xfrm>
            <a:off x="324678" y="1320800"/>
            <a:ext cx="2961861" cy="2734364"/>
          </a:xfrm>
        </p:spPr>
        <p:txBody>
          <a:bodyPr>
            <a:normAutofit fontScale="90000"/>
          </a:bodyPr>
          <a:lstStyle/>
          <a:p>
            <a:r>
              <a:rPr lang="en-US" sz="3600" dirty="0"/>
              <a:t>Couverture </a:t>
            </a:r>
            <a:r>
              <a:rPr lang="en-US" sz="3600" err="1"/>
              <a:t>estimée</a:t>
            </a:r>
            <a:r>
              <a:rPr lang="en-US" sz="3600" dirty="0"/>
              <a:t> de la PTME </a:t>
            </a:r>
            <a:r>
              <a:rPr lang="en-US" sz="3600" err="1">
                <a:solidFill>
                  <a:srgbClr val="FFFF00"/>
                </a:solidFill>
              </a:rPr>
              <a:t>ou</a:t>
            </a:r>
            <a:r>
              <a:rPr lang="en-US" sz="3600" dirty="0">
                <a:solidFill>
                  <a:srgbClr val="FFFF00"/>
                </a:solidFill>
              </a:rPr>
              <a:t> de </a:t>
            </a:r>
            <a:r>
              <a:rPr lang="en-US" dirty="0">
                <a:solidFill>
                  <a:srgbClr val="FFFF00"/>
                </a:solidFill>
              </a:rPr>
              <a:t>TAR</a:t>
            </a:r>
            <a:r>
              <a:rPr lang="en-US" sz="3600" dirty="0"/>
              <a:t> </a:t>
            </a:r>
            <a:r>
              <a:rPr lang="en-US" sz="3600" err="1"/>
              <a:t>pédiatrique</a:t>
            </a:r>
            <a:r>
              <a:rPr lang="en-US" sz="3600" dirty="0"/>
              <a:t> &gt;&gt;100% ? </a:t>
            </a:r>
          </a:p>
        </p:txBody>
      </p:sp>
      <p:sp>
        <p:nvSpPr>
          <p:cNvPr id="3" name="Content Placeholder 2">
            <a:extLst>
              <a:ext uri="{FF2B5EF4-FFF2-40B4-BE49-F238E27FC236}">
                <a16:creationId xmlns:a16="http://schemas.microsoft.com/office/drawing/2014/main" id="{BF6FF243-318B-ADBA-F161-984190EBFA5A}"/>
              </a:ext>
            </a:extLst>
          </p:cNvPr>
          <p:cNvSpPr>
            <a:spLocks noGrp="1"/>
          </p:cNvSpPr>
          <p:nvPr>
            <p:ph idx="1"/>
          </p:nvPr>
        </p:nvSpPr>
        <p:spPr>
          <a:xfrm>
            <a:off x="3482810" y="772353"/>
            <a:ext cx="8634761" cy="5632777"/>
          </a:xfrm>
          <a:solidFill>
            <a:schemeClr val="bg1"/>
          </a:solidFill>
        </p:spPr>
        <p:txBody>
          <a:bodyPr>
            <a:normAutofit fontScale="92500" lnSpcReduction="10000"/>
          </a:bodyPr>
          <a:lstStyle/>
          <a:p>
            <a:pPr marL="342900" lvl="0" indent="-342900">
              <a:buFont typeface="Arial" panose="020B0604020202020204" pitchFamily="34" charset="0"/>
              <a:buChar char="•"/>
              <a:tabLst>
                <a:tab pos="457200" algn="l"/>
              </a:tabLst>
            </a:pPr>
            <a:r>
              <a:rPr lang="en-US" dirty="0">
                <a:solidFill>
                  <a:schemeClr val="tx1"/>
                </a:solidFill>
                <a:effectLst/>
                <a:latin typeface="Calibri"/>
                <a:ea typeface="Times New Roman" panose="02020603050405020304" pitchFamily="18" charset="0"/>
                <a:cs typeface="Times New Roman"/>
              </a:rPr>
              <a:t>Si la </a:t>
            </a:r>
            <a:r>
              <a:rPr lang="en-US" err="1">
                <a:solidFill>
                  <a:schemeClr val="tx1"/>
                </a:solidFill>
                <a:effectLst/>
                <a:latin typeface="Calibri"/>
                <a:ea typeface="Times New Roman" panose="02020603050405020304" pitchFamily="18" charset="0"/>
                <a:cs typeface="Times New Roman"/>
              </a:rPr>
              <a:t>valeur</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est</a:t>
            </a:r>
            <a:r>
              <a:rPr lang="en-US" dirty="0">
                <a:solidFill>
                  <a:schemeClr val="tx1"/>
                </a:solidFill>
                <a:effectLst/>
                <a:latin typeface="Calibri"/>
                <a:ea typeface="Times New Roman" panose="02020603050405020304" pitchFamily="18" charset="0"/>
                <a:cs typeface="Times New Roman"/>
              </a:rPr>
              <a:t> </a:t>
            </a:r>
            <a:r>
              <a:rPr lang="en-US" i="1" err="1">
                <a:solidFill>
                  <a:schemeClr val="tx1"/>
                </a:solidFill>
                <a:effectLst/>
                <a:latin typeface="Calibri"/>
                <a:ea typeface="Times New Roman" panose="02020603050405020304" pitchFamily="18" charset="0"/>
                <a:cs typeface="Times New Roman"/>
              </a:rPr>
              <a:t>légèrement</a:t>
            </a:r>
            <a:r>
              <a:rPr lang="en-US" i="1" dirty="0">
                <a:solidFill>
                  <a:schemeClr val="tx1"/>
                </a:solidFill>
                <a:effectLst/>
                <a:latin typeface="Calibri"/>
                <a:ea typeface="Times New Roman" panose="02020603050405020304" pitchFamily="18" charset="0"/>
                <a:cs typeface="Times New Roman"/>
              </a:rPr>
              <a:t> </a:t>
            </a:r>
            <a:r>
              <a:rPr lang="en-US" dirty="0">
                <a:solidFill>
                  <a:schemeClr val="tx1"/>
                </a:solidFill>
                <a:effectLst/>
                <a:latin typeface="Calibri"/>
                <a:ea typeface="Times New Roman" panose="02020603050405020304" pitchFamily="18" charset="0"/>
                <a:cs typeface="Times New Roman"/>
              </a:rPr>
              <a:t>supérieure à 100 %, </a:t>
            </a:r>
            <a:r>
              <a:rPr lang="en-US" err="1">
                <a:solidFill>
                  <a:schemeClr val="tx1"/>
                </a:solidFill>
                <a:effectLst/>
                <a:latin typeface="Calibri"/>
                <a:ea typeface="Times New Roman" panose="02020603050405020304" pitchFamily="18" charset="0"/>
                <a:cs typeface="Times New Roman"/>
              </a:rPr>
              <a:t>gardez</a:t>
            </a:r>
            <a:r>
              <a:rPr lang="en-US" dirty="0">
                <a:solidFill>
                  <a:schemeClr val="tx1"/>
                </a:solidFill>
                <a:effectLst/>
                <a:latin typeface="Calibri"/>
                <a:ea typeface="Times New Roman" panose="02020603050405020304" pitchFamily="18" charset="0"/>
                <a:cs typeface="Times New Roman"/>
              </a:rPr>
              <a:t> à </a:t>
            </a:r>
            <a:r>
              <a:rPr lang="en-US" err="1">
                <a:solidFill>
                  <a:schemeClr val="tx1"/>
                </a:solidFill>
                <a:effectLst/>
                <a:latin typeface="Calibri"/>
                <a:ea typeface="Times New Roman" panose="02020603050405020304" pitchFamily="18" charset="0"/>
                <a:cs typeface="Times New Roman"/>
              </a:rPr>
              <a:t>l'esprit</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l'incertitude</a:t>
            </a:r>
            <a:r>
              <a:rPr lang="en-US" dirty="0">
                <a:solidFill>
                  <a:schemeClr val="tx1"/>
                </a:solidFill>
                <a:effectLst/>
                <a:latin typeface="Calibri"/>
                <a:ea typeface="Times New Roman" panose="02020603050405020304" pitchFamily="18" charset="0"/>
                <a:cs typeface="Times New Roman"/>
              </a:rPr>
              <a:t> des estimations. </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r>
              <a:rPr lang="en-US" dirty="0">
                <a:solidFill>
                  <a:schemeClr val="tx1"/>
                </a:solidFill>
                <a:effectLst/>
                <a:latin typeface="Calibri"/>
                <a:ea typeface="Times New Roman" panose="02020603050405020304" pitchFamily="18" charset="0"/>
                <a:cs typeface="Times New Roman"/>
                <a:sym typeface="Wingdings" panose="05000000000000000000" pitchFamily="2" charset="2"/>
              </a:rPr>
              <a:t> </a:t>
            </a:r>
            <a:r>
              <a:rPr lang="en-US" err="1">
                <a:solidFill>
                  <a:schemeClr val="tx1"/>
                </a:solidFill>
                <a:effectLst/>
                <a:latin typeface="Calibri"/>
                <a:ea typeface="Times New Roman" panose="02020603050405020304" pitchFamily="18" charset="0"/>
                <a:cs typeface="Times New Roman"/>
              </a:rPr>
              <a:t>peut</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laisser</a:t>
            </a:r>
            <a:r>
              <a:rPr lang="en-US" dirty="0">
                <a:solidFill>
                  <a:schemeClr val="tx1"/>
                </a:solidFill>
                <a:effectLst/>
                <a:latin typeface="Calibri"/>
                <a:ea typeface="Times New Roman" panose="02020603050405020304" pitchFamily="18" charset="0"/>
                <a:cs typeface="Times New Roman"/>
              </a:rPr>
              <a:t> la </a:t>
            </a:r>
            <a:r>
              <a:rPr lang="en-US" err="1">
                <a:solidFill>
                  <a:schemeClr val="tx1"/>
                </a:solidFill>
                <a:effectLst/>
                <a:latin typeface="Calibri"/>
                <a:ea typeface="Times New Roman" panose="02020603050405020304" pitchFamily="18" charset="0"/>
                <a:cs typeface="Times New Roman"/>
              </a:rPr>
              <a:t>valeur</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telle</a:t>
            </a:r>
            <a:r>
              <a:rPr lang="en-US" dirty="0">
                <a:solidFill>
                  <a:schemeClr val="tx1"/>
                </a:solidFill>
                <a:effectLst/>
                <a:latin typeface="Calibri"/>
                <a:ea typeface="Times New Roman" panose="02020603050405020304" pitchFamily="18" charset="0"/>
                <a:cs typeface="Times New Roman"/>
              </a:rPr>
              <a:t> quelle, à </a:t>
            </a:r>
            <a:r>
              <a:rPr lang="en-US" err="1">
                <a:solidFill>
                  <a:schemeClr val="tx1"/>
                </a:solidFill>
                <a:effectLst/>
                <a:latin typeface="Calibri"/>
                <a:ea typeface="Times New Roman" panose="02020603050405020304" pitchFamily="18" charset="0"/>
                <a:cs typeface="Times New Roman"/>
              </a:rPr>
              <a:t>moins</a:t>
            </a:r>
            <a:r>
              <a:rPr lang="en-US" dirty="0">
                <a:solidFill>
                  <a:schemeClr val="tx1"/>
                </a:solidFill>
                <a:effectLst/>
                <a:latin typeface="Calibri"/>
                <a:ea typeface="Times New Roman" panose="02020603050405020304" pitchFamily="18" charset="0"/>
                <a:cs typeface="Times New Roman"/>
              </a:rPr>
              <a:t> que le </a:t>
            </a:r>
            <a:r>
              <a:rPr lang="en-US" err="1">
                <a:solidFill>
                  <a:schemeClr val="tx1"/>
                </a:solidFill>
                <a:effectLst/>
                <a:latin typeface="Calibri"/>
                <a:ea typeface="Times New Roman" panose="02020603050405020304" pitchFamily="18" charset="0"/>
                <a:cs typeface="Times New Roman"/>
              </a:rPr>
              <a:t>programme</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soit</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faible</a:t>
            </a:r>
            <a:r>
              <a:rPr lang="en-US" dirty="0">
                <a:solidFill>
                  <a:schemeClr val="tx1"/>
                </a:solidFill>
                <a:effectLst/>
                <a:latin typeface="Calibri"/>
                <a:ea typeface="Times New Roman" panose="02020603050405020304" pitchFamily="18" charset="0"/>
                <a:cs typeface="Times New Roman"/>
              </a:rPr>
              <a:t> et </a:t>
            </a:r>
            <a:r>
              <a:rPr lang="en-US" err="1">
                <a:solidFill>
                  <a:schemeClr val="tx1"/>
                </a:solidFill>
                <a:effectLst/>
                <a:latin typeface="Calibri"/>
                <a:ea typeface="Times New Roman" panose="02020603050405020304" pitchFamily="18" charset="0"/>
                <a:cs typeface="Times New Roman"/>
              </a:rPr>
              <a:t>qu'une</a:t>
            </a:r>
            <a:r>
              <a:rPr lang="en-US" dirty="0">
                <a:solidFill>
                  <a:schemeClr val="tx1"/>
                </a:solidFill>
                <a:effectLst/>
                <a:latin typeface="Calibri"/>
                <a:ea typeface="Times New Roman" panose="02020603050405020304" pitchFamily="18" charset="0"/>
                <a:cs typeface="Times New Roman"/>
              </a:rPr>
              <a:t> couverture </a:t>
            </a:r>
            <a:r>
              <a:rPr lang="en-US" dirty="0">
                <a:solidFill>
                  <a:schemeClr val="tx1"/>
                </a:solidFill>
                <a:latin typeface="Calibri"/>
                <a:ea typeface="Times New Roman" panose="02020603050405020304" pitchFamily="18" charset="0"/>
                <a:cs typeface="Times New Roman"/>
              </a:rPr>
              <a:t>(</a:t>
            </a:r>
            <a:r>
              <a:rPr lang="en-US" err="1">
                <a:solidFill>
                  <a:schemeClr val="tx1"/>
                </a:solidFill>
                <a:latin typeface="Calibri"/>
                <a:ea typeface="Times New Roman" panose="02020603050405020304" pitchFamily="18" charset="0"/>
                <a:cs typeface="Times New Roman"/>
              </a:rPr>
              <a:t>proche</a:t>
            </a:r>
            <a:r>
              <a:rPr lang="en-US" dirty="0">
                <a:solidFill>
                  <a:schemeClr val="tx1"/>
                </a:solidFill>
                <a:latin typeface="Calibri"/>
                <a:ea typeface="Times New Roman" panose="02020603050405020304" pitchFamily="18" charset="0"/>
                <a:cs typeface="Times New Roman"/>
              </a:rPr>
              <a:t> de) </a:t>
            </a:r>
            <a:r>
              <a:rPr lang="en-US" dirty="0">
                <a:solidFill>
                  <a:schemeClr val="tx1"/>
                </a:solidFill>
                <a:effectLst/>
                <a:latin typeface="Calibri"/>
                <a:ea typeface="Times New Roman" panose="02020603050405020304" pitchFamily="18" charset="0"/>
                <a:cs typeface="Times New Roman"/>
              </a:rPr>
              <a:t>100 % </a:t>
            </a:r>
            <a:r>
              <a:rPr lang="en-US" err="1">
                <a:solidFill>
                  <a:schemeClr val="tx1"/>
                </a:solidFill>
                <a:effectLst/>
                <a:highlight>
                  <a:srgbClr val="FFFF00"/>
                </a:highlight>
                <a:latin typeface="Calibri"/>
                <a:ea typeface="Times New Roman" panose="02020603050405020304" pitchFamily="18" charset="0"/>
                <a:cs typeface="Times New Roman"/>
              </a:rPr>
              <a:t>soit</a:t>
            </a:r>
            <a:r>
              <a:rPr lang="en-US" dirty="0">
                <a:solidFill>
                  <a:schemeClr val="tx1"/>
                </a:solidFill>
                <a:effectLst/>
                <a:highlight>
                  <a:srgbClr val="FFFF00"/>
                </a:highlight>
                <a:latin typeface="Calibri"/>
                <a:ea typeface="Times New Roman" panose="02020603050405020304" pitchFamily="18" charset="0"/>
                <a:cs typeface="Times New Roman"/>
              </a:rPr>
              <a:t> improbable</a:t>
            </a:r>
            <a:r>
              <a:rPr lang="en-US" dirty="0">
                <a:solidFill>
                  <a:schemeClr val="tx1"/>
                </a:solidFill>
                <a:effectLst/>
                <a:latin typeface="Calibri"/>
                <a:ea typeface="Times New Roman" panose="02020603050405020304" pitchFamily="18" charset="0"/>
                <a:cs typeface="Times New Roman"/>
              </a:rPr>
              <a:t>. </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br>
              <a:rPr lang="en-US" dirty="0">
                <a:effectLst/>
                <a:latin typeface="Calibri" panose="020F0502020204030204" pitchFamily="34" charset="0"/>
                <a:ea typeface="Times New Roman" panose="02020603050405020304" pitchFamily="18" charset="0"/>
                <a:cs typeface="Times New Roman" panose="02020603050405020304" pitchFamily="18" charset="0"/>
              </a:rPr>
            </a:br>
            <a:endParaRPr lang="en-CH"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tabLst>
                <a:tab pos="457200" algn="l"/>
              </a:tabLst>
            </a:pPr>
            <a:r>
              <a:rPr lang="en-US" dirty="0">
                <a:solidFill>
                  <a:schemeClr val="tx1"/>
                </a:solidFill>
                <a:effectLst/>
                <a:latin typeface="Calibri"/>
                <a:ea typeface="Times New Roman" panose="02020603050405020304" pitchFamily="18" charset="0"/>
                <a:cs typeface="Times New Roman"/>
              </a:rPr>
              <a:t>Si la </a:t>
            </a:r>
            <a:r>
              <a:rPr lang="en-US" err="1">
                <a:solidFill>
                  <a:schemeClr val="tx1"/>
                </a:solidFill>
                <a:effectLst/>
                <a:latin typeface="Calibri"/>
                <a:ea typeface="Times New Roman" panose="02020603050405020304" pitchFamily="18" charset="0"/>
                <a:cs typeface="Times New Roman"/>
              </a:rPr>
              <a:t>valeur</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est</a:t>
            </a:r>
            <a:r>
              <a:rPr lang="en-US" dirty="0">
                <a:solidFill>
                  <a:schemeClr val="tx1"/>
                </a:solidFill>
                <a:effectLst/>
                <a:latin typeface="Calibri"/>
                <a:ea typeface="Times New Roman" panose="02020603050405020304" pitchFamily="18" charset="0"/>
                <a:cs typeface="Times New Roman"/>
              </a:rPr>
              <a:t> </a:t>
            </a:r>
            <a:r>
              <a:rPr lang="en-US" b="1" dirty="0">
                <a:solidFill>
                  <a:schemeClr val="tx1"/>
                </a:solidFill>
                <a:effectLst/>
                <a:latin typeface="Calibri"/>
                <a:ea typeface="Times New Roman" panose="02020603050405020304" pitchFamily="18" charset="0"/>
                <a:cs typeface="Times New Roman"/>
              </a:rPr>
              <a:t>&gt;110% </a:t>
            </a:r>
            <a:r>
              <a:rPr lang="en-US" b="1" err="1">
                <a:solidFill>
                  <a:schemeClr val="tx1"/>
                </a:solidFill>
                <a:effectLst/>
                <a:latin typeface="Calibri"/>
                <a:ea typeface="Times New Roman" panose="02020603050405020304" pitchFamily="18" charset="0"/>
                <a:cs typeface="Times New Roman"/>
              </a:rPr>
              <a:t>en</a:t>
            </a:r>
            <a:r>
              <a:rPr lang="en-US" b="1" dirty="0">
                <a:solidFill>
                  <a:schemeClr val="tx1"/>
                </a:solidFill>
                <a:effectLst/>
                <a:latin typeface="Calibri"/>
                <a:ea typeface="Times New Roman" panose="02020603050405020304" pitchFamily="18" charset="0"/>
                <a:cs typeface="Times New Roman"/>
              </a:rPr>
              <a:t> 2011-2015</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revenez</a:t>
            </a:r>
            <a:r>
              <a:rPr lang="en-US" dirty="0">
                <a:solidFill>
                  <a:schemeClr val="tx1"/>
                </a:solidFill>
                <a:effectLst/>
                <a:latin typeface="Calibri"/>
                <a:ea typeface="Times New Roman" panose="02020603050405020304" pitchFamily="18" charset="0"/>
                <a:cs typeface="Times New Roman"/>
              </a:rPr>
              <a:t> aux données du </a:t>
            </a:r>
            <a:r>
              <a:rPr lang="en-US" err="1">
                <a:solidFill>
                  <a:schemeClr val="tx1"/>
                </a:solidFill>
                <a:effectLst/>
                <a:latin typeface="Calibri"/>
                <a:ea typeface="Times New Roman" panose="02020603050405020304" pitchFamily="18" charset="0"/>
                <a:cs typeface="Times New Roman"/>
              </a:rPr>
              <a:t>programme</a:t>
            </a:r>
            <a:r>
              <a:rPr lang="en-US" dirty="0">
                <a:solidFill>
                  <a:schemeClr val="tx1"/>
                </a:solidFill>
                <a:effectLst/>
                <a:latin typeface="Calibri"/>
                <a:ea typeface="Times New Roman" panose="02020603050405020304" pitchFamily="18" charset="0"/>
                <a:cs typeface="Times New Roman"/>
              </a:rPr>
              <a:t> et </a:t>
            </a:r>
            <a:r>
              <a:rPr lang="en-US" err="1">
                <a:solidFill>
                  <a:schemeClr val="tx1"/>
                </a:solidFill>
                <a:effectLst/>
                <a:latin typeface="Calibri"/>
                <a:ea typeface="Times New Roman" panose="02020603050405020304" pitchFamily="18" charset="0"/>
                <a:cs typeface="Times New Roman"/>
              </a:rPr>
              <a:t>vérifiez</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si</a:t>
            </a:r>
            <a:r>
              <a:rPr lang="en-US" dirty="0">
                <a:solidFill>
                  <a:schemeClr val="tx1"/>
                </a:solidFill>
                <a:effectLst/>
                <a:latin typeface="Calibri"/>
                <a:ea typeface="Times New Roman" panose="02020603050405020304" pitchFamily="18" charset="0"/>
                <a:cs typeface="Times New Roman"/>
              </a:rPr>
              <a:t> les femmes</a:t>
            </a:r>
            <a:r>
              <a:rPr lang="en-US" dirty="0">
                <a:solidFill>
                  <a:schemeClr val="tx1"/>
                </a:solidFill>
                <a:latin typeface="Calibri"/>
                <a:ea typeface="Times New Roman" panose="02020603050405020304" pitchFamily="18" charset="0"/>
                <a:cs typeface="Times New Roman"/>
              </a:rPr>
              <a:t> </a:t>
            </a:r>
            <a:r>
              <a:rPr lang="en-US" sz="2100" err="1">
                <a:solidFill>
                  <a:schemeClr val="tx1"/>
                </a:solidFill>
                <a:highlight>
                  <a:srgbClr val="FFFF00"/>
                </a:highlight>
                <a:latin typeface="Calibri"/>
                <a:ea typeface="Calibri"/>
                <a:cs typeface="Calibri"/>
              </a:rPr>
              <a:t>ont</a:t>
            </a:r>
            <a:r>
              <a:rPr lang="en-US" sz="2100" dirty="0">
                <a:solidFill>
                  <a:schemeClr val="tx1"/>
                </a:solidFill>
                <a:highlight>
                  <a:srgbClr val="FFFF00"/>
                </a:highlight>
                <a:latin typeface="Calibri"/>
                <a:ea typeface="Calibri"/>
                <a:cs typeface="Calibri"/>
              </a:rPr>
              <a:t> </a:t>
            </a:r>
            <a:r>
              <a:rPr lang="en-US" sz="2100" err="1">
                <a:solidFill>
                  <a:schemeClr val="tx1"/>
                </a:solidFill>
                <a:highlight>
                  <a:srgbClr val="FFFF00"/>
                </a:highlight>
                <a:latin typeface="Calibri"/>
                <a:ea typeface="Calibri"/>
                <a:cs typeface="Calibri"/>
              </a:rPr>
              <a:t>été</a:t>
            </a:r>
            <a:r>
              <a:rPr lang="en-US" sz="2100" dirty="0">
                <a:solidFill>
                  <a:schemeClr val="tx1"/>
                </a:solidFill>
                <a:highlight>
                  <a:srgbClr val="FFFF00"/>
                </a:highlight>
                <a:latin typeface="Calibri"/>
                <a:ea typeface="Calibri"/>
                <a:cs typeface="Calibri"/>
              </a:rPr>
              <a:t> </a:t>
            </a:r>
            <a:r>
              <a:rPr lang="en-US" sz="2100" err="1">
                <a:solidFill>
                  <a:schemeClr val="tx1"/>
                </a:solidFill>
                <a:highlight>
                  <a:srgbClr val="FFFF00"/>
                </a:highlight>
                <a:latin typeface="Calibri"/>
                <a:ea typeface="Calibri"/>
                <a:cs typeface="Calibri"/>
              </a:rPr>
              <a:t>comptées</a:t>
            </a:r>
            <a:r>
              <a:rPr lang="en-US" sz="2100" dirty="0">
                <a:solidFill>
                  <a:schemeClr val="tx1"/>
                </a:solidFill>
                <a:highlight>
                  <a:srgbClr val="FFFF00"/>
                </a:highlight>
                <a:latin typeface="Calibri"/>
                <a:ea typeface="Calibri"/>
                <a:cs typeface="Calibri"/>
              </a:rPr>
              <a:t> deux </a:t>
            </a:r>
            <a:r>
              <a:rPr lang="en-US" sz="2100" err="1">
                <a:solidFill>
                  <a:schemeClr val="tx1"/>
                </a:solidFill>
                <a:highlight>
                  <a:srgbClr val="FFFF00"/>
                </a:highlight>
                <a:latin typeface="Calibri"/>
                <a:ea typeface="Calibri"/>
                <a:cs typeface="Calibri"/>
              </a:rPr>
              <a:t>fois</a:t>
            </a:r>
            <a:r>
              <a:rPr lang="en-US" dirty="0">
                <a:solidFill>
                  <a:schemeClr val="tx1"/>
                </a:solidFill>
                <a:highlight>
                  <a:srgbClr val="FFFF00"/>
                </a:highlight>
                <a:latin typeface="Calibri"/>
                <a:ea typeface="Times New Roman" panose="02020603050405020304" pitchFamily="18" charset="0"/>
                <a:cs typeface="Times New Roman"/>
              </a:rPr>
              <a:t> </a:t>
            </a:r>
            <a:r>
              <a:rPr lang="en-US" err="1">
                <a:solidFill>
                  <a:schemeClr val="tx1"/>
                </a:solidFill>
                <a:effectLst/>
                <a:highlight>
                  <a:srgbClr val="FFFF00"/>
                </a:highlight>
                <a:latin typeface="Calibri"/>
                <a:ea typeface="Times New Roman" panose="02020603050405020304" pitchFamily="18" charset="0"/>
                <a:cs typeface="Times New Roman"/>
              </a:rPr>
              <a:t>lors</a:t>
            </a:r>
            <a:r>
              <a:rPr lang="en-US" dirty="0">
                <a:solidFill>
                  <a:schemeClr val="tx1"/>
                </a:solidFill>
                <a:effectLst/>
                <a:highlight>
                  <a:srgbClr val="FFFF00"/>
                </a:highlight>
                <a:latin typeface="Calibri"/>
                <a:ea typeface="Times New Roman" panose="02020603050405020304" pitchFamily="18" charset="0"/>
                <a:cs typeface="Times New Roman"/>
              </a:rPr>
              <a:t> du passage de </a:t>
            </a:r>
            <a:r>
              <a:rPr lang="en-US" err="1">
                <a:solidFill>
                  <a:schemeClr val="tx1"/>
                </a:solidFill>
                <a:effectLst/>
                <a:highlight>
                  <a:srgbClr val="FFFF00"/>
                </a:highlight>
                <a:latin typeface="Calibri"/>
                <a:ea typeface="Times New Roman" panose="02020603050405020304" pitchFamily="18" charset="0"/>
                <a:cs typeface="Times New Roman"/>
              </a:rPr>
              <a:t>l'option</a:t>
            </a:r>
            <a:r>
              <a:rPr lang="en-US" dirty="0">
                <a:solidFill>
                  <a:schemeClr val="tx1"/>
                </a:solidFill>
                <a:effectLst/>
                <a:highlight>
                  <a:srgbClr val="FFFF00"/>
                </a:highlight>
                <a:latin typeface="Calibri"/>
                <a:ea typeface="Times New Roman" panose="02020603050405020304" pitchFamily="18" charset="0"/>
                <a:cs typeface="Times New Roman"/>
              </a:rPr>
              <a:t> A à </a:t>
            </a:r>
            <a:r>
              <a:rPr lang="en-US" err="1">
                <a:solidFill>
                  <a:schemeClr val="tx1"/>
                </a:solidFill>
                <a:effectLst/>
                <a:highlight>
                  <a:srgbClr val="FFFF00"/>
                </a:highlight>
                <a:latin typeface="Calibri"/>
                <a:ea typeface="Times New Roman" panose="02020603050405020304" pitchFamily="18" charset="0"/>
                <a:cs typeface="Times New Roman"/>
              </a:rPr>
              <a:t>l'option</a:t>
            </a:r>
            <a:r>
              <a:rPr lang="en-US" dirty="0">
                <a:solidFill>
                  <a:schemeClr val="tx1"/>
                </a:solidFill>
                <a:effectLst/>
                <a:highlight>
                  <a:srgbClr val="FFFF00"/>
                </a:highlight>
                <a:latin typeface="Calibri"/>
                <a:ea typeface="Times New Roman" panose="02020603050405020304" pitchFamily="18" charset="0"/>
                <a:cs typeface="Times New Roman"/>
              </a:rPr>
              <a:t> B </a:t>
            </a:r>
            <a:r>
              <a:rPr lang="en-US" err="1">
                <a:solidFill>
                  <a:schemeClr val="tx1"/>
                </a:solidFill>
                <a:effectLst/>
                <a:highlight>
                  <a:srgbClr val="FFFF00"/>
                </a:highlight>
                <a:latin typeface="Calibri"/>
                <a:ea typeface="Times New Roman" panose="02020603050405020304" pitchFamily="18" charset="0"/>
                <a:cs typeface="Times New Roman"/>
              </a:rPr>
              <a:t>ou</a:t>
            </a:r>
            <a:r>
              <a:rPr lang="en-US">
                <a:solidFill>
                  <a:schemeClr val="tx1"/>
                </a:solidFill>
                <a:effectLst/>
                <a:highlight>
                  <a:srgbClr val="FFFF00"/>
                </a:highlight>
                <a:latin typeface="Calibri"/>
                <a:ea typeface="Times New Roman" panose="02020603050405020304" pitchFamily="18" charset="0"/>
                <a:cs typeface="Times New Roman"/>
              </a:rPr>
              <a:t> B+.</a:t>
            </a:r>
            <a:r>
              <a:rPr lang="en-US">
                <a:solidFill>
                  <a:schemeClr val="tx1"/>
                </a:solidFill>
                <a:highlight>
                  <a:srgbClr val="FFFF00"/>
                </a:highlight>
                <a:latin typeface="Calibri"/>
                <a:ea typeface="Times New Roman" panose="02020603050405020304" pitchFamily="18" charset="0"/>
                <a:cs typeface="Times New Roman"/>
              </a:rPr>
              <a:t> </a:t>
            </a:r>
            <a:br>
              <a:rPr lang="en-US" dirty="0">
                <a:effectLst/>
                <a:highlight>
                  <a:srgbClr val="FFFF00"/>
                </a:highlight>
                <a:latin typeface="Calibri" panose="020F0502020204030204" pitchFamily="34" charset="0"/>
                <a:ea typeface="Times New Roman" panose="02020603050405020304" pitchFamily="18" charset="0"/>
                <a:cs typeface="Times New Roman" panose="02020603050405020304" pitchFamily="18" charset="0"/>
              </a:rPr>
            </a:br>
            <a:endParaRPr lang="en-CH"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Arial" panose="020B0604020202020204" pitchFamily="34" charset="0"/>
              <a:buChar char="•"/>
              <a:tabLst>
                <a:tab pos="457200" algn="l"/>
              </a:tabLst>
            </a:pPr>
            <a:r>
              <a:rPr lang="en-US" dirty="0">
                <a:solidFill>
                  <a:schemeClr val="tx1"/>
                </a:solidFill>
                <a:effectLst/>
                <a:latin typeface="Calibri"/>
                <a:ea typeface="Times New Roman" panose="02020603050405020304" pitchFamily="18" charset="0"/>
                <a:cs typeface="Times New Roman"/>
              </a:rPr>
              <a:t>Si la </a:t>
            </a:r>
            <a:r>
              <a:rPr lang="en-US" err="1">
                <a:solidFill>
                  <a:schemeClr val="tx1"/>
                </a:solidFill>
                <a:effectLst/>
                <a:latin typeface="Calibri"/>
                <a:ea typeface="Times New Roman" panose="02020603050405020304" pitchFamily="18" charset="0"/>
                <a:cs typeface="Times New Roman"/>
              </a:rPr>
              <a:t>valeur</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est</a:t>
            </a:r>
            <a:r>
              <a:rPr lang="en-US" dirty="0">
                <a:solidFill>
                  <a:schemeClr val="tx1"/>
                </a:solidFill>
                <a:effectLst/>
                <a:latin typeface="Calibri"/>
                <a:ea typeface="Times New Roman" panose="02020603050405020304" pitchFamily="18" charset="0"/>
                <a:cs typeface="Times New Roman"/>
              </a:rPr>
              <a:t> </a:t>
            </a:r>
            <a:r>
              <a:rPr lang="en-US" b="1" dirty="0">
                <a:solidFill>
                  <a:schemeClr val="tx1"/>
                </a:solidFill>
                <a:effectLst/>
                <a:latin typeface="Calibri"/>
                <a:ea typeface="Times New Roman" panose="02020603050405020304" pitchFamily="18" charset="0"/>
                <a:cs typeface="Times New Roman"/>
              </a:rPr>
              <a:t>&gt;110% après 2015</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revenez</a:t>
            </a:r>
            <a:r>
              <a:rPr lang="en-US" dirty="0">
                <a:solidFill>
                  <a:schemeClr val="tx1"/>
                </a:solidFill>
                <a:effectLst/>
                <a:latin typeface="Calibri"/>
                <a:ea typeface="Times New Roman" panose="02020603050405020304" pitchFamily="18" charset="0"/>
                <a:cs typeface="Times New Roman"/>
              </a:rPr>
              <a:t> à </a:t>
            </a:r>
            <a:r>
              <a:rPr lang="en-US" err="1">
                <a:solidFill>
                  <a:schemeClr val="tx1"/>
                </a:solidFill>
                <a:effectLst/>
                <a:latin typeface="Calibri"/>
                <a:ea typeface="Times New Roman" panose="02020603050405020304" pitchFamily="18" charset="0"/>
                <a:cs typeface="Times New Roman"/>
              </a:rPr>
              <a:t>l'</a:t>
            </a:r>
            <a:r>
              <a:rPr lang="en-US" b="1" err="1">
                <a:solidFill>
                  <a:schemeClr val="tx1"/>
                </a:solidFill>
                <a:effectLst/>
                <a:latin typeface="Calibri"/>
                <a:ea typeface="Times New Roman" panose="02020603050405020304" pitchFamily="18" charset="0"/>
                <a:cs typeface="Times New Roman"/>
              </a:rPr>
              <a:t>ajustement</a:t>
            </a:r>
            <a:r>
              <a:rPr lang="en-US" b="1" dirty="0">
                <a:solidFill>
                  <a:schemeClr val="tx1"/>
                </a:solidFill>
                <a:effectLst/>
                <a:latin typeface="Calibri"/>
                <a:ea typeface="Times New Roman" panose="02020603050405020304" pitchFamily="18" charset="0"/>
                <a:cs typeface="Times New Roman"/>
              </a:rPr>
              <a:t> local de la </a:t>
            </a:r>
            <a:r>
              <a:rPr lang="en-US" b="1" err="1">
                <a:solidFill>
                  <a:schemeClr val="tx1"/>
                </a:solidFill>
                <a:effectLst/>
                <a:latin typeface="Calibri"/>
                <a:ea typeface="Times New Roman" panose="02020603050405020304" pitchFamily="18" charset="0"/>
                <a:cs typeface="Times New Roman"/>
              </a:rPr>
              <a:t>fécondité</a:t>
            </a:r>
            <a:r>
              <a:rPr lang="en-US" b="1" dirty="0">
                <a:solidFill>
                  <a:schemeClr val="tx1"/>
                </a:solidFill>
                <a:effectLst/>
                <a:latin typeface="Calibri"/>
                <a:ea typeface="Times New Roman" panose="02020603050405020304" pitchFamily="18" charset="0"/>
                <a:cs typeface="Times New Roman"/>
              </a:rPr>
              <a:t> </a:t>
            </a:r>
            <a:r>
              <a:rPr lang="en-US" dirty="0">
                <a:solidFill>
                  <a:schemeClr val="tx1"/>
                </a:solidFill>
                <a:effectLst/>
                <a:latin typeface="Calibri"/>
                <a:ea typeface="Times New Roman" panose="02020603050405020304" pitchFamily="18" charset="0"/>
                <a:cs typeface="Times New Roman"/>
              </a:rPr>
              <a:t>: </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r>
              <a:rPr lang="en-US" err="1">
                <a:solidFill>
                  <a:schemeClr val="tx1"/>
                </a:solidFill>
                <a:effectLst/>
                <a:latin typeface="Calibri"/>
                <a:ea typeface="Times New Roman" panose="02020603050405020304" pitchFamily="18" charset="0"/>
                <a:cs typeface="Times New Roman"/>
              </a:rPr>
              <a:t>examinez</a:t>
            </a:r>
            <a:r>
              <a:rPr lang="en-US" dirty="0">
                <a:solidFill>
                  <a:schemeClr val="tx1"/>
                </a:solidFill>
                <a:effectLst/>
                <a:latin typeface="Calibri"/>
                <a:ea typeface="Times New Roman" panose="02020603050405020304" pitchFamily="18" charset="0"/>
                <a:cs typeface="Times New Roman"/>
              </a:rPr>
              <a:t> la </a:t>
            </a:r>
            <a:r>
              <a:rPr lang="en-US" err="1">
                <a:solidFill>
                  <a:schemeClr val="tx1"/>
                </a:solidFill>
                <a:effectLst/>
                <a:latin typeface="Calibri"/>
                <a:ea typeface="Times New Roman" panose="02020603050405020304" pitchFamily="18" charset="0"/>
                <a:cs typeface="Times New Roman"/>
              </a:rPr>
              <a:t>prévalence</a:t>
            </a:r>
            <a:r>
              <a:rPr lang="en-US" dirty="0">
                <a:solidFill>
                  <a:schemeClr val="tx1"/>
                </a:solidFill>
                <a:effectLst/>
                <a:latin typeface="Calibri"/>
                <a:ea typeface="Times New Roman" panose="02020603050405020304" pitchFamily="18" charset="0"/>
                <a:cs typeface="Times New Roman"/>
              </a:rPr>
              <a:t> des CPN et les </a:t>
            </a:r>
            <a:r>
              <a:rPr lang="en-US" err="1">
                <a:solidFill>
                  <a:schemeClr val="tx1"/>
                </a:solidFill>
                <a:effectLst/>
                <a:latin typeface="Calibri"/>
                <a:ea typeface="Times New Roman" panose="02020603050405020304" pitchFamily="18" charset="0"/>
                <a:cs typeface="Times New Roman"/>
              </a:rPr>
              <a:t>hypothèses</a:t>
            </a:r>
            <a:r>
              <a:rPr lang="en-US" dirty="0">
                <a:solidFill>
                  <a:schemeClr val="tx1"/>
                </a:solidFill>
                <a:latin typeface="Calibri"/>
                <a:ea typeface="Times New Roman" panose="02020603050405020304" pitchFamily="18" charset="0"/>
                <a:cs typeface="Times New Roman"/>
              </a:rPr>
              <a:t> </a:t>
            </a:r>
            <a:r>
              <a:rPr lang="en-US" dirty="0">
                <a:solidFill>
                  <a:schemeClr val="tx1"/>
                </a:solidFill>
                <a:highlight>
                  <a:srgbClr val="FFFF00"/>
                </a:highlight>
                <a:latin typeface="Calibri"/>
                <a:ea typeface="Times New Roman" panose="02020603050405020304" pitchFamily="18" charset="0"/>
                <a:cs typeface="Times New Roman"/>
              </a:rPr>
              <a:t>Spectrum</a:t>
            </a:r>
            <a:r>
              <a:rPr lang="en-US" dirty="0">
                <a:solidFill>
                  <a:schemeClr val="tx1"/>
                </a:solidFill>
                <a:effectLst/>
                <a:latin typeface="Calibri"/>
                <a:ea typeface="Times New Roman" panose="02020603050405020304" pitchFamily="18" charset="0"/>
                <a:cs typeface="Times New Roman"/>
              </a:rPr>
              <a:t> (par </a:t>
            </a:r>
            <a:r>
              <a:rPr lang="en-US" err="1">
                <a:solidFill>
                  <a:schemeClr val="tx1"/>
                </a:solidFill>
                <a:effectLst/>
                <a:latin typeface="Calibri"/>
                <a:ea typeface="Times New Roman" panose="02020603050405020304" pitchFamily="18" charset="0"/>
                <a:cs typeface="Times New Roman"/>
              </a:rPr>
              <a:t>exemple</a:t>
            </a:r>
            <a:r>
              <a:rPr lang="en-US" dirty="0">
                <a:solidFill>
                  <a:schemeClr val="tx1"/>
                </a:solidFill>
                <a:effectLst/>
                <a:latin typeface="Calibri"/>
                <a:ea typeface="Times New Roman" panose="02020603050405020304" pitchFamily="18" charset="0"/>
                <a:cs typeface="Times New Roman"/>
              </a:rPr>
              <a:t>, le rapport </a:t>
            </a:r>
            <a:r>
              <a:rPr lang="en-US" dirty="0">
                <a:solidFill>
                  <a:schemeClr val="tx1"/>
                </a:solidFill>
                <a:effectLst/>
                <a:highlight>
                  <a:srgbClr val="FFFF00"/>
                </a:highlight>
                <a:latin typeface="Calibri"/>
                <a:ea typeface="Times New Roman" panose="02020603050405020304" pitchFamily="18" charset="0"/>
                <a:cs typeface="Times New Roman"/>
              </a:rPr>
              <a:t>F/</a:t>
            </a:r>
            <a:r>
              <a:rPr lang="en-US" dirty="0">
                <a:solidFill>
                  <a:schemeClr val="tx1"/>
                </a:solidFill>
                <a:highlight>
                  <a:srgbClr val="FFFF00"/>
                </a:highlight>
                <a:latin typeface="Calibri"/>
                <a:ea typeface="Times New Roman" panose="02020603050405020304" pitchFamily="18" charset="0"/>
                <a:cs typeface="Times New Roman"/>
              </a:rPr>
              <a:t>H</a:t>
            </a:r>
            <a:r>
              <a:rPr lang="en-US" dirty="0">
                <a:solidFill>
                  <a:schemeClr val="tx1"/>
                </a:solidFill>
                <a:effectLst/>
                <a:latin typeface="Calibri"/>
                <a:ea typeface="Times New Roman" panose="02020603050405020304" pitchFamily="18" charset="0"/>
                <a:cs typeface="Times New Roman"/>
              </a:rPr>
              <a:t> dans </a:t>
            </a:r>
            <a:r>
              <a:rPr lang="en-US" err="1">
                <a:solidFill>
                  <a:schemeClr val="tx1"/>
                </a:solidFill>
                <a:effectLst/>
                <a:latin typeface="Calibri"/>
                <a:ea typeface="Times New Roman" panose="02020603050405020304" pitchFamily="18" charset="0"/>
                <a:cs typeface="Times New Roman"/>
              </a:rPr>
              <a:t>l'incidence</a:t>
            </a:r>
            <a:r>
              <a:rPr lang="en-US" dirty="0">
                <a:solidFill>
                  <a:schemeClr val="tx1"/>
                </a:solidFill>
                <a:effectLst/>
                <a:latin typeface="Calibri"/>
                <a:ea typeface="Times New Roman" panose="02020603050405020304" pitchFamily="18" charset="0"/>
                <a:cs typeface="Times New Roman"/>
              </a:rPr>
              <a:t>) qui </a:t>
            </a:r>
            <a:r>
              <a:rPr lang="en-US" err="1">
                <a:solidFill>
                  <a:schemeClr val="tx1"/>
                </a:solidFill>
                <a:effectLst/>
                <a:latin typeface="Calibri"/>
                <a:ea typeface="Times New Roman" panose="02020603050405020304" pitchFamily="18" charset="0"/>
                <a:cs typeface="Times New Roman"/>
              </a:rPr>
              <a:t>ont</a:t>
            </a:r>
            <a:r>
              <a:rPr lang="en-US" dirty="0">
                <a:solidFill>
                  <a:schemeClr val="tx1"/>
                </a:solidFill>
                <a:effectLst/>
                <a:latin typeface="Calibri"/>
                <a:ea typeface="Times New Roman" panose="02020603050405020304" pitchFamily="18" charset="0"/>
                <a:cs typeface="Times New Roman"/>
              </a:rPr>
              <a:t> un impact sur la </a:t>
            </a:r>
            <a:r>
              <a:rPr lang="en-US" err="1">
                <a:solidFill>
                  <a:schemeClr val="tx1"/>
                </a:solidFill>
                <a:effectLst/>
                <a:latin typeface="Calibri"/>
                <a:ea typeface="Times New Roman" panose="02020603050405020304" pitchFamily="18" charset="0"/>
                <a:cs typeface="Times New Roman"/>
              </a:rPr>
              <a:t>prévalence</a:t>
            </a:r>
            <a:r>
              <a:rPr lang="en-US" dirty="0">
                <a:solidFill>
                  <a:schemeClr val="tx1"/>
                </a:solidFill>
                <a:effectLst/>
                <a:latin typeface="Calibri"/>
                <a:ea typeface="Times New Roman" panose="02020603050405020304" pitchFamily="18" charset="0"/>
                <a:cs typeface="Times New Roman"/>
              </a:rPr>
              <a:t> </a:t>
            </a:r>
            <a:r>
              <a:rPr lang="en-US" err="1">
                <a:solidFill>
                  <a:schemeClr val="tx1"/>
                </a:solidFill>
                <a:effectLst/>
                <a:latin typeface="Calibri"/>
                <a:ea typeface="Times New Roman" panose="02020603050405020304" pitchFamily="18" charset="0"/>
                <a:cs typeface="Times New Roman"/>
              </a:rPr>
              <a:t>parmi</a:t>
            </a:r>
            <a:r>
              <a:rPr lang="en-US" dirty="0">
                <a:solidFill>
                  <a:schemeClr val="tx1"/>
                </a:solidFill>
                <a:effectLst/>
                <a:latin typeface="Calibri"/>
                <a:ea typeface="Times New Roman" panose="02020603050405020304" pitchFamily="18" charset="0"/>
                <a:cs typeface="Times New Roman"/>
              </a:rPr>
              <a:t> les femmes.</a:t>
            </a:r>
            <a:br>
              <a:rPr lang="en-US" dirty="0">
                <a:effectLst/>
                <a:latin typeface="Calibri" panose="020F0502020204030204" pitchFamily="34" charset="0"/>
                <a:ea typeface="Times New Roman" panose="02020603050405020304" pitchFamily="18" charset="0"/>
                <a:cs typeface="Times New Roman" panose="02020603050405020304" pitchFamily="18" charset="0"/>
              </a:rPr>
            </a:br>
            <a:r>
              <a:rPr lang="en-US" dirty="0">
                <a:solidFill>
                  <a:schemeClr val="tx1"/>
                </a:solidFill>
                <a:effectLst/>
                <a:latin typeface="Calibri"/>
                <a:ea typeface="Times New Roman" panose="02020603050405020304" pitchFamily="18" charset="0"/>
                <a:cs typeface="Times New Roman"/>
              </a:rPr>
              <a:t> </a:t>
            </a:r>
            <a:endParaRPr lang="en-CH" dirty="0">
              <a:solidFill>
                <a:schemeClr val="tx1"/>
              </a:solidFill>
              <a:effectLst/>
              <a:latin typeface="Times New Roman"/>
              <a:ea typeface="Calibri" panose="020F0502020204030204" pitchFamily="34" charset="0"/>
              <a:cs typeface="Times New Roman"/>
            </a:endParaRPr>
          </a:p>
          <a:p>
            <a:pPr marL="342900" lvl="0" indent="-342900">
              <a:buFont typeface="Arial" panose="020B0604020202020204" pitchFamily="34" charset="0"/>
              <a:buChar char="•"/>
              <a:tabLst>
                <a:tab pos="457200" algn="l"/>
              </a:tabLst>
            </a:pP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Certaines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épidémies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concentrées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ne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disposent</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pas de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bonnes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données de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soins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prénatals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suffisantes pour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estimer</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avec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précision</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les naissances chez les femmes vivant avec le VIH à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l'échelle</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nationale</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b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b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Pour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ces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épidémies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l'ONUSIDA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ne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publiera</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pas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d'indicateurs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relatifs</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à la TME et au VIH </a:t>
            </a:r>
            <a:r>
              <a:rPr lang="en-US"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pédiatrique</a:t>
            </a:r>
            <a:r>
              <a:rPr lang="en-US"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en-CH"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60902675"/>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798F034-2AD1-4530-9323-4A50A8DE0C27}"/>
              </a:ext>
            </a:extLst>
          </p:cNvPr>
          <p:cNvSpPr>
            <a:spLocks noGrp="1"/>
          </p:cNvSpPr>
          <p:nvPr>
            <p:ph type="sldNum" sz="quarter" idx="12"/>
          </p:nvPr>
        </p:nvSpPr>
        <p:spPr>
          <a:xfrm>
            <a:off x="8617527"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1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FAB73BC-B049-4115-A692-8D63A059BFB8}" type="slidenum">
              <a:rPr lang="en-CH" smtClean="0"/>
              <a:t>21</a:t>
            </a:fld>
            <a:endParaRPr kumimoji="0" lang="en-US" sz="11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Title 4">
            <a:extLst>
              <a:ext uri="{FF2B5EF4-FFF2-40B4-BE49-F238E27FC236}">
                <a16:creationId xmlns:a16="http://schemas.microsoft.com/office/drawing/2014/main" id="{B6E7E893-929E-4605-A524-A97EC9BFF0D5}"/>
              </a:ext>
            </a:extLst>
          </p:cNvPr>
          <p:cNvSpPr>
            <a:spLocks noGrp="1"/>
          </p:cNvSpPr>
          <p:nvPr>
            <p:ph type="title"/>
          </p:nvPr>
        </p:nvSpPr>
        <p:spPr>
          <a:xfrm>
            <a:off x="838200" y="170235"/>
            <a:ext cx="10515600" cy="723301"/>
          </a:xfrm>
        </p:spPr>
        <p:txBody>
          <a:bodyPr/>
          <a:lstStyle/>
          <a:p>
            <a:r>
              <a:rPr lang="en-US"/>
              <a:t>Sources d'infections chez les nouveaux enfants</a:t>
            </a:r>
          </a:p>
        </p:txBody>
      </p:sp>
      <p:pic>
        <p:nvPicPr>
          <p:cNvPr id="6" name="Picture 5">
            <a:extLst>
              <a:ext uri="{FF2B5EF4-FFF2-40B4-BE49-F238E27FC236}">
                <a16:creationId xmlns:a16="http://schemas.microsoft.com/office/drawing/2014/main" id="{D22DE122-947D-3EA1-D343-C33D5CB86AC9}"/>
              </a:ext>
            </a:extLst>
          </p:cNvPr>
          <p:cNvPicPr>
            <a:picLocks noChangeAspect="1"/>
          </p:cNvPicPr>
          <p:nvPr/>
        </p:nvPicPr>
        <p:blipFill>
          <a:blip r:embed="rId3"/>
          <a:stretch>
            <a:fillRect/>
          </a:stretch>
        </p:blipFill>
        <p:spPr>
          <a:xfrm>
            <a:off x="1220" y="0"/>
            <a:ext cx="12256899" cy="4657335"/>
          </a:xfrm>
          <a:prstGeom prst="rect">
            <a:avLst/>
          </a:prstGeom>
        </p:spPr>
      </p:pic>
      <p:sp>
        <p:nvSpPr>
          <p:cNvPr id="4" name="TextBox 3">
            <a:extLst>
              <a:ext uri="{FF2B5EF4-FFF2-40B4-BE49-F238E27FC236}">
                <a16:creationId xmlns:a16="http://schemas.microsoft.com/office/drawing/2014/main" id="{867DDB04-9793-2DD7-77AF-E1036D7A9E0F}"/>
              </a:ext>
            </a:extLst>
          </p:cNvPr>
          <p:cNvSpPr txBox="1"/>
          <p:nvPr/>
        </p:nvSpPr>
        <p:spPr>
          <a:xfrm>
            <a:off x="0" y="4657335"/>
            <a:ext cx="12250614" cy="3754874"/>
          </a:xfrm>
          <a:prstGeom prst="rect">
            <a:avLst/>
          </a:prstGeom>
          <a:solidFill>
            <a:schemeClr val="bg1"/>
          </a:solidFill>
        </p:spPr>
        <p:txBody>
          <a:bodyPr wrap="square">
            <a:spAutoFit/>
          </a:bodyPr>
          <a:lstStyle/>
          <a:p>
            <a:pPr marL="85725" lvl="1">
              <a:buFont typeface="Arial" panose="020B0604020202020204" pitchFamily="34" charset="0"/>
              <a:buChar char="•"/>
            </a:pPr>
            <a:r>
              <a:rPr lang="en-US" sz="1700">
                <a:effectLst/>
                <a:latin typeface="Arial" panose="020B0604020202020204" pitchFamily="34" charset="0"/>
                <a:ea typeface="Times New Roman" panose="02020603050405020304" pitchFamily="18" charset="0"/>
                <a:cs typeface="Arial" panose="020B0604020202020204" pitchFamily="34" charset="0"/>
              </a:rPr>
              <a:t>Si la TME à partir de mères </a:t>
            </a:r>
            <a:r>
              <a:rPr lang="en-US" sz="1700" b="1">
                <a:solidFill>
                  <a:schemeClr val="accent4">
                    <a:lumMod val="75000"/>
                  </a:schemeClr>
                </a:solidFill>
                <a:latin typeface="Arial" panose="020B0604020202020204" pitchFamily="34" charset="0"/>
                <a:cs typeface="Arial" panose="020B0604020202020204" pitchFamily="34" charset="0"/>
              </a:rPr>
              <a:t>nouvellement infectées pendant la grossesse ou l'allaitement </a:t>
            </a:r>
            <a:r>
              <a:rPr lang="en-US" sz="1700">
                <a:effectLst/>
                <a:latin typeface="Arial" panose="020B0604020202020204" pitchFamily="34" charset="0"/>
                <a:ea typeface="Times New Roman" panose="02020603050405020304" pitchFamily="18" charset="0"/>
                <a:cs typeface="Arial" panose="020B0604020202020204" pitchFamily="34" charset="0"/>
              </a:rPr>
              <a:t>semble douteuse, révisez l'estimation de l'</a:t>
            </a:r>
            <a:r>
              <a:rPr lang="en-US" sz="1700" b="1">
                <a:solidFill>
                  <a:schemeClr val="accent4">
                    <a:lumMod val="75000"/>
                  </a:schemeClr>
                </a:solidFill>
                <a:effectLst/>
                <a:latin typeface="Arial" panose="020B0604020202020204" pitchFamily="34" charset="0"/>
                <a:ea typeface="Times New Roman" panose="02020603050405020304" pitchFamily="18" charset="0"/>
                <a:cs typeface="Arial" panose="020B0604020202020204" pitchFamily="34" charset="0"/>
              </a:rPr>
              <a:t>incidence du VIH chez les (jeunes) femmes</a:t>
            </a:r>
            <a:r>
              <a:rPr lang="en-US" sz="1700">
                <a:effectLst/>
                <a:latin typeface="Arial" panose="020B0604020202020204" pitchFamily="34" charset="0"/>
                <a:ea typeface="Times New Roman" panose="02020603050405020304" pitchFamily="18" charset="0"/>
                <a:cs typeface="Arial" panose="020B0604020202020204" pitchFamily="34" charset="0"/>
              </a:rPr>
              <a:t>.</a:t>
            </a:r>
            <a:br>
              <a:rPr lang="en-US" sz="1700">
                <a:effectLst/>
                <a:latin typeface="Arial" panose="020B0604020202020204" pitchFamily="34" charset="0"/>
                <a:ea typeface="Times New Roman" panose="02020603050405020304" pitchFamily="18" charset="0"/>
                <a:cs typeface="Arial" panose="020B0604020202020204" pitchFamily="34" charset="0"/>
              </a:rPr>
            </a:br>
            <a:endParaRPr lang="en-CH" sz="1700">
              <a:effectLst/>
              <a:latin typeface="Arial" panose="020B0604020202020204" pitchFamily="34" charset="0"/>
              <a:ea typeface="Aptos" panose="020B0004020202020204" pitchFamily="34" charset="0"/>
              <a:cs typeface="Arial" panose="020B0604020202020204" pitchFamily="34" charset="0"/>
            </a:endParaRPr>
          </a:p>
          <a:p>
            <a:pPr marL="85725" lvl="1">
              <a:buFont typeface="Arial" panose="020B0604020202020204" pitchFamily="34" charset="0"/>
              <a:buChar char="•"/>
            </a:pPr>
            <a:r>
              <a:rPr lang="en-US" sz="1700">
                <a:effectLst/>
                <a:latin typeface="Arial" panose="020B0604020202020204" pitchFamily="34" charset="0"/>
                <a:ea typeface="Times New Roman" panose="02020603050405020304" pitchFamily="18" charset="0"/>
                <a:cs typeface="Arial" panose="020B0604020202020204" pitchFamily="34" charset="0"/>
              </a:rPr>
              <a:t>Si </a:t>
            </a:r>
            <a:r>
              <a:rPr lang="en-US" sz="1700">
                <a:latin typeface="Arial" panose="020B0604020202020204" pitchFamily="34" charset="0"/>
                <a:ea typeface="Times New Roman" panose="02020603050405020304" pitchFamily="18" charset="0"/>
                <a:cs typeface="Arial" panose="020B0604020202020204" pitchFamily="34" charset="0"/>
              </a:rPr>
              <a:t>la TME chez les </a:t>
            </a:r>
            <a:r>
              <a:rPr lang="en-US" sz="1700">
                <a:effectLst/>
                <a:latin typeface="Arial" panose="020B0604020202020204" pitchFamily="34" charset="0"/>
                <a:ea typeface="Times New Roman" panose="02020603050405020304" pitchFamily="18" charset="0"/>
                <a:cs typeface="Arial" panose="020B0604020202020204" pitchFamily="34" charset="0"/>
              </a:rPr>
              <a:t>femmes </a:t>
            </a:r>
            <a:r>
              <a:rPr lang="en-US" sz="1700">
                <a:effectLst/>
                <a:highlight>
                  <a:srgbClr val="FFFF00"/>
                </a:highlight>
                <a:latin typeface="Arial" panose="020B0604020202020204" pitchFamily="34" charset="0"/>
                <a:ea typeface="Times New Roman" panose="02020603050405020304" pitchFamily="18" charset="0"/>
                <a:cs typeface="Arial" panose="020B0604020202020204" pitchFamily="34" charset="0"/>
              </a:rPr>
              <a:t>qui n'ont pas eu accès à la PTME </a:t>
            </a:r>
            <a:r>
              <a:rPr lang="en-US" sz="1700">
                <a:effectLst/>
                <a:latin typeface="Arial" panose="020B0604020202020204" pitchFamily="34" charset="0"/>
                <a:ea typeface="Times New Roman" panose="02020603050405020304" pitchFamily="18" charset="0"/>
                <a:cs typeface="Arial" panose="020B0604020202020204" pitchFamily="34" charset="0"/>
              </a:rPr>
              <a:t>semble douteuse, examinez la couverture de la PTME et ses facteurs.</a:t>
            </a:r>
            <a:br>
              <a:rPr lang="en-US" sz="1700">
                <a:effectLst/>
                <a:latin typeface="Arial" panose="020B0604020202020204" pitchFamily="34" charset="0"/>
                <a:ea typeface="Times New Roman" panose="02020603050405020304" pitchFamily="18" charset="0"/>
                <a:cs typeface="Arial" panose="020B0604020202020204" pitchFamily="34" charset="0"/>
              </a:rPr>
            </a:br>
            <a:endParaRPr lang="en-CH" sz="1700">
              <a:effectLst/>
              <a:latin typeface="Arial" panose="020B0604020202020204" pitchFamily="34" charset="0"/>
              <a:ea typeface="Aptos" panose="020B0004020202020204" pitchFamily="34" charset="0"/>
              <a:cs typeface="Arial" panose="020B0604020202020204" pitchFamily="34" charset="0"/>
            </a:endParaRPr>
          </a:p>
          <a:p>
            <a:pPr marL="85725" lvl="1">
              <a:buFont typeface="Arial" panose="020B0604020202020204" pitchFamily="34" charset="0"/>
              <a:buChar char="•"/>
            </a:pPr>
            <a:r>
              <a:rPr lang="en-US" sz="1700">
                <a:solidFill>
                  <a:srgbClr val="0041C4"/>
                </a:solidFill>
                <a:effectLst/>
                <a:latin typeface="Arial" panose="020B0604020202020204" pitchFamily="34" charset="0"/>
                <a:ea typeface="Times New Roman" panose="02020603050405020304" pitchFamily="18" charset="0"/>
                <a:cs typeface="Arial" panose="020B0604020202020204" pitchFamily="34" charset="0"/>
              </a:rPr>
              <a:t>Pour "valider" une </a:t>
            </a:r>
            <a:r>
              <a:rPr lang="en-US" sz="1700" b="1">
                <a:solidFill>
                  <a:srgbClr val="0041C4"/>
                </a:solidFill>
                <a:effectLst/>
                <a:latin typeface="Arial" panose="020B0604020202020204" pitchFamily="34" charset="0"/>
                <a:ea typeface="Times New Roman" panose="02020603050405020304" pitchFamily="18" charset="0"/>
                <a:cs typeface="Arial" panose="020B0604020202020204" pitchFamily="34" charset="0"/>
              </a:rPr>
              <a:t>étude </a:t>
            </a:r>
            <a:r>
              <a:rPr lang="en-US" sz="1700">
                <a:solidFill>
                  <a:srgbClr val="0041C4"/>
                </a:solidFill>
                <a:effectLst/>
                <a:latin typeface="Arial" panose="020B0604020202020204" pitchFamily="34" charset="0"/>
                <a:ea typeface="Times New Roman" panose="02020603050405020304" pitchFamily="18" charset="0"/>
                <a:cs typeface="Arial" panose="020B0604020202020204" pitchFamily="34" charset="0"/>
              </a:rPr>
              <a:t>qui estime la </a:t>
            </a:r>
            <a:r>
              <a:rPr lang="en-US" sz="1700" b="1">
                <a:solidFill>
                  <a:srgbClr val="0041C4"/>
                </a:solidFill>
                <a:effectLst/>
                <a:latin typeface="Arial" panose="020B0604020202020204" pitchFamily="34" charset="0"/>
                <a:ea typeface="Times New Roman" panose="02020603050405020304" pitchFamily="18" charset="0"/>
                <a:cs typeface="Arial" panose="020B0604020202020204" pitchFamily="34" charset="0"/>
              </a:rPr>
              <a:t>TME parmi les femmes participant au programme</a:t>
            </a:r>
            <a:r>
              <a:rPr lang="en-US" sz="1700">
                <a:solidFill>
                  <a:srgbClr val="0041C4"/>
                </a:solidFill>
                <a:effectLst/>
                <a:latin typeface="Arial" panose="020B0604020202020204" pitchFamily="34" charset="0"/>
                <a:ea typeface="Times New Roman" panose="02020603050405020304" pitchFamily="18" charset="0"/>
                <a:cs typeface="Arial" panose="020B0604020202020204" pitchFamily="34" charset="0"/>
              </a:rPr>
              <a:t>, examinez les composantes de la barre de progression que l'étude saisit. En règle générale, les études ne saisissent la TME que chez les </a:t>
            </a:r>
            <a:r>
              <a:rPr lang="en-US" sz="1700" b="1">
                <a:solidFill>
                  <a:srgbClr val="0041C4"/>
                </a:solidFill>
                <a:effectLst/>
                <a:latin typeface="Arial" panose="020B0604020202020204" pitchFamily="34" charset="0"/>
                <a:ea typeface="Times New Roman" panose="02020603050405020304" pitchFamily="18" charset="0"/>
                <a:cs typeface="Arial" panose="020B0604020202020204" pitchFamily="34" charset="0"/>
              </a:rPr>
              <a:t>femmes qui sont restées dans le programme</a:t>
            </a:r>
            <a:r>
              <a:rPr lang="en-US" sz="1700">
                <a:solidFill>
                  <a:srgbClr val="0041C4"/>
                </a:solidFill>
                <a:effectLst/>
                <a:latin typeface="Arial" panose="020B0604020202020204" pitchFamily="34" charset="0"/>
                <a:ea typeface="Times New Roman" panose="02020603050405020304" pitchFamily="18" charset="0"/>
                <a:cs typeface="Arial" panose="020B0604020202020204" pitchFamily="34" charset="0"/>
              </a:rPr>
              <a:t>.</a:t>
            </a:r>
            <a:br>
              <a:rPr lang="en-US" sz="1700">
                <a:solidFill>
                  <a:srgbClr val="0041C4"/>
                </a:solidFill>
                <a:effectLst/>
                <a:latin typeface="Arial" panose="020B0604020202020204" pitchFamily="34" charset="0"/>
                <a:ea typeface="Times New Roman" panose="02020603050405020304" pitchFamily="18" charset="0"/>
                <a:cs typeface="Arial" panose="020B0604020202020204" pitchFamily="34" charset="0"/>
              </a:rPr>
            </a:br>
            <a:endParaRPr lang="en-US" sz="1700">
              <a:solidFill>
                <a:srgbClr val="0041C4"/>
              </a:solidFill>
              <a:effectLst/>
              <a:latin typeface="Arial" panose="020B0604020202020204" pitchFamily="34" charset="0"/>
              <a:ea typeface="Times New Roman" panose="02020603050405020304" pitchFamily="18" charset="0"/>
              <a:cs typeface="Arial" panose="020B0604020202020204" pitchFamily="34" charset="0"/>
            </a:endParaRPr>
          </a:p>
          <a:p>
            <a:pPr marL="85725" lvl="1">
              <a:buFont typeface="Arial" panose="020B0604020202020204" pitchFamily="34" charset="0"/>
              <a:buChar char="•"/>
            </a:pPr>
            <a:r>
              <a:rPr lang="en-US" sz="1700">
                <a:effectLst/>
                <a:latin typeface="Arial" panose="020B0604020202020204" pitchFamily="34" charset="0"/>
                <a:ea typeface="Aptos" panose="020B0004020202020204" pitchFamily="34" charset="0"/>
                <a:cs typeface="Arial" panose="020B0604020202020204" pitchFamily="34" charset="0"/>
              </a:rPr>
              <a:t>Si la TME </a:t>
            </a:r>
            <a:r>
              <a:rPr lang="en-US" sz="1700">
                <a:effectLst/>
                <a:highlight>
                  <a:srgbClr val="00FFFF"/>
                </a:highlight>
                <a:latin typeface="Arial" panose="020B0604020202020204" pitchFamily="34" charset="0"/>
                <a:ea typeface="Aptos" panose="020B0004020202020204" pitchFamily="34" charset="0"/>
                <a:cs typeface="Arial" panose="020B0604020202020204" pitchFamily="34" charset="0"/>
              </a:rPr>
              <a:t>chez les femmes qui ont abandonné le traitement antirétroviral </a:t>
            </a:r>
            <a:r>
              <a:rPr lang="en-US" sz="1700">
                <a:effectLst/>
                <a:latin typeface="Arial" panose="020B0604020202020204" pitchFamily="34" charset="0"/>
                <a:ea typeface="Aptos" panose="020B0004020202020204" pitchFamily="34" charset="0"/>
                <a:cs typeface="Arial" panose="020B0604020202020204" pitchFamily="34" charset="0"/>
              </a:rPr>
              <a:t>semble importante : revoir les hypothèses sur la </a:t>
            </a:r>
            <a:r>
              <a:rPr lang="en-US" sz="1700" b="1">
                <a:effectLst/>
                <a:latin typeface="Arial" panose="020B0604020202020204" pitchFamily="34" charset="0"/>
                <a:ea typeface="Aptos" panose="020B0004020202020204" pitchFamily="34" charset="0"/>
                <a:cs typeface="Arial" panose="020B0604020202020204" pitchFamily="34" charset="0"/>
              </a:rPr>
              <a:t>rétention</a:t>
            </a:r>
            <a:r>
              <a:rPr lang="en-US" sz="1700">
                <a:effectLst/>
                <a:latin typeface="Arial" panose="020B0604020202020204" pitchFamily="34" charset="0"/>
                <a:ea typeface="Aptos" panose="020B0004020202020204" pitchFamily="34" charset="0"/>
                <a:cs typeface="Arial" panose="020B0604020202020204" pitchFamily="34" charset="0"/>
              </a:rPr>
              <a:t>.</a:t>
            </a:r>
          </a:p>
          <a:p>
            <a:pPr marL="542925" lvl="2">
              <a:buFont typeface="Arial" panose="020B0604020202020204" pitchFamily="34" charset="0"/>
              <a:buChar char="•"/>
            </a:pPr>
            <a:r>
              <a:rPr lang="en-US" sz="1700">
                <a:latin typeface="Arial" panose="020B0604020202020204" pitchFamily="34" charset="0"/>
                <a:ea typeface="Aptos" panose="020B0004020202020204" pitchFamily="34" charset="0"/>
                <a:cs typeface="Arial" panose="020B0604020202020204" pitchFamily="34" charset="0"/>
              </a:rPr>
              <a:t>Rétention prénatale</a:t>
            </a:r>
          </a:p>
          <a:p>
            <a:pPr marL="542925" lvl="2">
              <a:buFont typeface="Arial" panose="020B0604020202020204" pitchFamily="34" charset="0"/>
              <a:buChar char="•"/>
            </a:pPr>
            <a:r>
              <a:rPr lang="en-US" sz="1700">
                <a:effectLst/>
                <a:latin typeface="Arial" panose="020B0604020202020204" pitchFamily="34" charset="0"/>
                <a:ea typeface="Aptos" panose="020B0004020202020204" pitchFamily="34" charset="0"/>
                <a:cs typeface="Arial" panose="020B0604020202020204" pitchFamily="34" charset="0"/>
              </a:rPr>
              <a:t>Abandon mensuel postnatal pendant l'allaitement.</a:t>
            </a:r>
            <a:endParaRPr lang="en-CH" sz="1700">
              <a:effectLst/>
              <a:latin typeface="Arial" panose="020B0604020202020204" pitchFamily="34" charset="0"/>
              <a:ea typeface="Aptos" panose="020B0004020202020204" pitchFamily="34" charset="0"/>
              <a:cs typeface="Arial" panose="020B0604020202020204" pitchFamily="34" charset="0"/>
            </a:endParaRPr>
          </a:p>
        </p:txBody>
      </p:sp>
    </p:spTree>
    <p:extLst>
      <p:ext uri="{BB962C8B-B14F-4D97-AF65-F5344CB8AC3E}">
        <p14:creationId xmlns:p14="http://schemas.microsoft.com/office/powerpoint/2010/main" val="2150405446"/>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B2AA5-A5AE-E67D-9FE8-8A61742F1F5C}"/>
              </a:ext>
            </a:extLst>
          </p:cNvPr>
          <p:cNvSpPr>
            <a:spLocks noGrp="1"/>
          </p:cNvSpPr>
          <p:nvPr>
            <p:ph type="title"/>
          </p:nvPr>
        </p:nvSpPr>
        <p:spPr/>
        <p:txBody>
          <a:bodyPr/>
          <a:lstStyle/>
          <a:p>
            <a:r>
              <a:rPr lang="en-US"/>
              <a:t>Examinez les tableaux de l'onglet des tests de CPN pour repérer les incohérences.</a:t>
            </a:r>
          </a:p>
        </p:txBody>
      </p:sp>
      <p:pic>
        <p:nvPicPr>
          <p:cNvPr id="4" name="Picture 3">
            <a:extLst>
              <a:ext uri="{FF2B5EF4-FFF2-40B4-BE49-F238E27FC236}">
                <a16:creationId xmlns:a16="http://schemas.microsoft.com/office/drawing/2014/main" id="{D5632745-A6CA-F7AC-EA02-BE68489C9C5F}"/>
              </a:ext>
            </a:extLst>
          </p:cNvPr>
          <p:cNvPicPr>
            <a:picLocks noChangeAspect="1"/>
          </p:cNvPicPr>
          <p:nvPr/>
        </p:nvPicPr>
        <p:blipFill>
          <a:blip r:embed="rId2"/>
          <a:stretch>
            <a:fillRect/>
          </a:stretch>
        </p:blipFill>
        <p:spPr>
          <a:xfrm>
            <a:off x="3458346" y="702781"/>
            <a:ext cx="8733654" cy="5145125"/>
          </a:xfrm>
          <a:prstGeom prst="rect">
            <a:avLst/>
          </a:prstGeom>
        </p:spPr>
      </p:pic>
      <p:sp>
        <p:nvSpPr>
          <p:cNvPr id="5" name="Rectangle 4">
            <a:extLst>
              <a:ext uri="{FF2B5EF4-FFF2-40B4-BE49-F238E27FC236}">
                <a16:creationId xmlns:a16="http://schemas.microsoft.com/office/drawing/2014/main" id="{00E47A8B-A77C-095D-4C65-B55A200F9769}"/>
              </a:ext>
            </a:extLst>
          </p:cNvPr>
          <p:cNvSpPr/>
          <p:nvPr/>
        </p:nvSpPr>
        <p:spPr>
          <a:xfrm>
            <a:off x="3547093" y="3767152"/>
            <a:ext cx="1119883" cy="308224"/>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80728540"/>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3CE1E5-41BD-5D43-55A4-DF82D40D861F}"/>
              </a:ext>
            </a:extLst>
          </p:cNvPr>
          <p:cNvSpPr>
            <a:spLocks noGrp="1"/>
          </p:cNvSpPr>
          <p:nvPr>
            <p:ph type="title"/>
          </p:nvPr>
        </p:nvSpPr>
        <p:spPr/>
        <p:txBody>
          <a:bodyPr>
            <a:noAutofit/>
          </a:bodyPr>
          <a:lstStyle/>
          <a:p>
            <a:r>
              <a:rPr lang="en-US" sz="3200" dirty="0"/>
              <a:t>Le bouton "</a:t>
            </a:r>
            <a:r>
              <a:rPr lang="en-US" sz="3200" dirty="0" err="1"/>
              <a:t>Vérifier</a:t>
            </a:r>
            <a:r>
              <a:rPr lang="en-US" sz="3200" dirty="0"/>
              <a:t> les </a:t>
            </a:r>
            <a:r>
              <a:rPr lang="en-US" sz="3200" dirty="0" err="1"/>
              <a:t>valeurs</a:t>
            </a:r>
            <a:r>
              <a:rPr lang="en-US" sz="3200" dirty="0"/>
              <a:t> du tableau" </a:t>
            </a:r>
            <a:r>
              <a:rPr lang="en-US" sz="3200" dirty="0" err="1"/>
              <a:t>permet</a:t>
            </a:r>
            <a:r>
              <a:rPr lang="en-US" sz="3200" dirty="0"/>
              <a:t> </a:t>
            </a:r>
            <a:r>
              <a:rPr lang="en-US" sz="3200" dirty="0" err="1"/>
              <a:t>d'effectuer</a:t>
            </a:r>
            <a:r>
              <a:rPr lang="en-US" sz="3200" dirty="0"/>
              <a:t> des </a:t>
            </a:r>
            <a:r>
              <a:rPr lang="en-US" sz="3200" dirty="0" err="1"/>
              <a:t>contrôles</a:t>
            </a:r>
            <a:r>
              <a:rPr lang="en-US" sz="3200" dirty="0"/>
              <a:t> de base sur </a:t>
            </a:r>
            <a:r>
              <a:rPr lang="en-US" sz="3200" dirty="0" err="1"/>
              <a:t>vos</a:t>
            </a:r>
            <a:r>
              <a:rPr lang="en-US" sz="3200" dirty="0"/>
              <a:t> données et </a:t>
            </a:r>
            <a:r>
              <a:rPr lang="en-US" sz="3200" dirty="0" err="1"/>
              <a:t>d'afficher</a:t>
            </a:r>
            <a:r>
              <a:rPr lang="en-US" sz="3200" dirty="0"/>
              <a:t> les </a:t>
            </a:r>
            <a:r>
              <a:rPr lang="en-US" sz="3200" dirty="0" err="1"/>
              <a:t>problèmes</a:t>
            </a:r>
            <a:r>
              <a:rPr lang="en-US" sz="3200" dirty="0"/>
              <a:t> </a:t>
            </a:r>
            <a:r>
              <a:rPr lang="en-US" sz="3200" dirty="0" err="1"/>
              <a:t>en</a:t>
            </a:r>
            <a:r>
              <a:rPr lang="en-US" sz="3200" dirty="0"/>
              <a:t> </a:t>
            </a:r>
            <a:r>
              <a:rPr lang="en-US" sz="3200" dirty="0">
                <a:solidFill>
                  <a:srgbClr val="FF0000"/>
                </a:solidFill>
              </a:rPr>
              <a:t>rouge.</a:t>
            </a:r>
          </a:p>
        </p:txBody>
      </p:sp>
      <p:pic>
        <p:nvPicPr>
          <p:cNvPr id="4" name="Picture 3">
            <a:extLst>
              <a:ext uri="{FF2B5EF4-FFF2-40B4-BE49-F238E27FC236}">
                <a16:creationId xmlns:a16="http://schemas.microsoft.com/office/drawing/2014/main" id="{7F2B62D8-5AA1-2959-2B29-F7B5BCEA756B}"/>
              </a:ext>
            </a:extLst>
          </p:cNvPr>
          <p:cNvPicPr>
            <a:picLocks noChangeAspect="1"/>
          </p:cNvPicPr>
          <p:nvPr/>
        </p:nvPicPr>
        <p:blipFill>
          <a:blip r:embed="rId2"/>
          <a:stretch>
            <a:fillRect/>
          </a:stretch>
        </p:blipFill>
        <p:spPr>
          <a:xfrm>
            <a:off x="3565449" y="761520"/>
            <a:ext cx="8607826" cy="4963499"/>
          </a:xfrm>
          <a:prstGeom prst="rect">
            <a:avLst/>
          </a:prstGeom>
        </p:spPr>
      </p:pic>
    </p:spTree>
    <p:extLst>
      <p:ext uri="{BB962C8B-B14F-4D97-AF65-F5344CB8AC3E}">
        <p14:creationId xmlns:p14="http://schemas.microsoft.com/office/powerpoint/2010/main" val="148403614"/>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9BB36A-0F8B-5250-553F-D8219D5235A9}"/>
              </a:ext>
            </a:extLst>
          </p:cNvPr>
          <p:cNvSpPr>
            <a:spLocks noGrp="1"/>
          </p:cNvSpPr>
          <p:nvPr>
            <p:ph type="title"/>
          </p:nvPr>
        </p:nvSpPr>
        <p:spPr>
          <a:xfrm>
            <a:off x="104063" y="1128408"/>
            <a:ext cx="3230019" cy="4601183"/>
          </a:xfrm>
        </p:spPr>
        <p:txBody>
          <a:bodyPr/>
          <a:lstStyle/>
          <a:p>
            <a:r>
              <a:rPr lang="en-US"/>
              <a:t>Le tableau des </a:t>
            </a:r>
            <a:r>
              <a:rPr lang="en-US" b="1" i="1"/>
              <a:t>tests de CPN </a:t>
            </a:r>
            <a:r>
              <a:rPr lang="en-US"/>
              <a:t>compare les naissances, les visites et les tests (I).</a:t>
            </a:r>
          </a:p>
        </p:txBody>
      </p:sp>
      <p:pic>
        <p:nvPicPr>
          <p:cNvPr id="4" name="Picture 3">
            <a:extLst>
              <a:ext uri="{FF2B5EF4-FFF2-40B4-BE49-F238E27FC236}">
                <a16:creationId xmlns:a16="http://schemas.microsoft.com/office/drawing/2014/main" id="{DE418A64-3C83-7E0F-5CD9-D7CA821F2DF8}"/>
              </a:ext>
            </a:extLst>
          </p:cNvPr>
          <p:cNvPicPr>
            <a:picLocks noChangeAspect="1"/>
          </p:cNvPicPr>
          <p:nvPr/>
        </p:nvPicPr>
        <p:blipFill>
          <a:blip r:embed="rId2"/>
          <a:stretch>
            <a:fillRect/>
          </a:stretch>
        </p:blipFill>
        <p:spPr>
          <a:xfrm>
            <a:off x="3482938" y="118929"/>
            <a:ext cx="8091033" cy="4601183"/>
          </a:xfrm>
          <a:prstGeom prst="rect">
            <a:avLst/>
          </a:prstGeom>
        </p:spPr>
      </p:pic>
      <p:sp>
        <p:nvSpPr>
          <p:cNvPr id="5" name="TextBox 4">
            <a:extLst>
              <a:ext uri="{FF2B5EF4-FFF2-40B4-BE49-F238E27FC236}">
                <a16:creationId xmlns:a16="http://schemas.microsoft.com/office/drawing/2014/main" id="{1BB404D7-89A1-81BA-486B-B2545FD3C743}"/>
              </a:ext>
            </a:extLst>
          </p:cNvPr>
          <p:cNvSpPr txBox="1"/>
          <p:nvPr/>
        </p:nvSpPr>
        <p:spPr>
          <a:xfrm>
            <a:off x="3482938" y="4520087"/>
            <a:ext cx="8709062" cy="1938992"/>
          </a:xfrm>
          <a:prstGeom prst="rect">
            <a:avLst/>
          </a:prstGeom>
          <a:noFill/>
        </p:spPr>
        <p:txBody>
          <a:bodyPr wrap="square" rtlCol="0">
            <a:spAutoFit/>
          </a:bodyPr>
          <a:lstStyle/>
          <a:p>
            <a:pPr marL="285750" indent="-285750">
              <a:buFont typeface="Arial" panose="020B0604020202020204" pitchFamily="34" charset="0"/>
              <a:buChar char="•"/>
            </a:pPr>
            <a:r>
              <a:rPr lang="en-US" sz="2400" dirty="0"/>
              <a:t>Les naissances </a:t>
            </a:r>
            <a:r>
              <a:rPr lang="en-US" sz="2400" dirty="0" err="1"/>
              <a:t>déclarées</a:t>
            </a:r>
            <a:r>
              <a:rPr lang="en-US" sz="2400" dirty="0"/>
              <a:t> dans le cadre du programme </a:t>
            </a:r>
            <a:r>
              <a:rPr lang="en-US" sz="2400" dirty="0" err="1"/>
              <a:t>sont-elles</a:t>
            </a:r>
            <a:r>
              <a:rPr lang="en-US" sz="2400" dirty="0"/>
              <a:t> </a:t>
            </a:r>
            <a:r>
              <a:rPr lang="en-US" sz="2400" dirty="0" err="1"/>
              <a:t>cohérentes</a:t>
            </a:r>
            <a:r>
              <a:rPr lang="en-US" sz="2400" dirty="0"/>
              <a:t> avec les estimations de Spectrum ?</a:t>
            </a:r>
          </a:p>
          <a:p>
            <a:pPr marL="285750" indent="-285750">
              <a:buFont typeface="Arial" panose="020B0604020202020204" pitchFamily="34" charset="0"/>
              <a:buChar char="•"/>
            </a:pPr>
            <a:r>
              <a:rPr lang="en-US" sz="2400" dirty="0"/>
              <a:t>Le </a:t>
            </a:r>
            <a:r>
              <a:rPr lang="en-US" sz="2400" dirty="0" err="1"/>
              <a:t>nombre</a:t>
            </a:r>
            <a:r>
              <a:rPr lang="en-US" sz="2400" dirty="0"/>
              <a:t> de premières </a:t>
            </a:r>
            <a:r>
              <a:rPr lang="en-US" sz="2400" dirty="0" err="1"/>
              <a:t>visites</a:t>
            </a:r>
            <a:r>
              <a:rPr lang="en-US" sz="2400" dirty="0"/>
              <a:t> de CPN </a:t>
            </a:r>
            <a:r>
              <a:rPr lang="en-US" sz="2400" dirty="0" err="1"/>
              <a:t>est</a:t>
            </a:r>
            <a:r>
              <a:rPr lang="en-US" sz="2400" dirty="0"/>
              <a:t>-il </a:t>
            </a:r>
            <a:r>
              <a:rPr lang="en-US" sz="2400" dirty="0" err="1"/>
              <a:t>inférieur</a:t>
            </a:r>
            <a:r>
              <a:rPr lang="en-US" sz="2400" dirty="0"/>
              <a:t> au </a:t>
            </a:r>
            <a:r>
              <a:rPr lang="en-US" sz="2400" dirty="0" err="1"/>
              <a:t>nombre</a:t>
            </a:r>
            <a:r>
              <a:rPr lang="en-US" sz="2400" dirty="0"/>
              <a:t> de naissances ?</a:t>
            </a:r>
          </a:p>
          <a:p>
            <a:pPr marL="285750" indent="-285750">
              <a:buFont typeface="Arial" panose="020B0604020202020204" pitchFamily="34" charset="0"/>
              <a:buChar char="•"/>
            </a:pPr>
            <a:r>
              <a:rPr lang="en-US" sz="2400" dirty="0"/>
              <a:t>Le </a:t>
            </a:r>
            <a:r>
              <a:rPr lang="en-US" sz="2400" dirty="0" err="1"/>
              <a:t>nombre</a:t>
            </a:r>
            <a:r>
              <a:rPr lang="en-US" sz="2400" dirty="0"/>
              <a:t> de </a:t>
            </a:r>
            <a:r>
              <a:rPr lang="en-US" sz="2400" dirty="0" err="1"/>
              <a:t>personnes</a:t>
            </a:r>
            <a:r>
              <a:rPr lang="en-US" sz="2400" dirty="0"/>
              <a:t> </a:t>
            </a:r>
            <a:r>
              <a:rPr lang="en-US" sz="2400" dirty="0" err="1"/>
              <a:t>recevant</a:t>
            </a:r>
            <a:r>
              <a:rPr lang="en-US" sz="2400" dirty="0"/>
              <a:t> au </a:t>
            </a:r>
            <a:r>
              <a:rPr lang="en-US" sz="2400" dirty="0" err="1"/>
              <a:t>moins</a:t>
            </a:r>
            <a:r>
              <a:rPr lang="en-US" sz="2400" dirty="0"/>
              <a:t> un test </a:t>
            </a:r>
            <a:r>
              <a:rPr lang="en-US" sz="2400" dirty="0" err="1"/>
              <a:t>est</a:t>
            </a:r>
            <a:r>
              <a:rPr lang="en-US" sz="2400" dirty="0"/>
              <a:t>-il </a:t>
            </a:r>
            <a:r>
              <a:rPr lang="en-US" sz="2400" dirty="0" err="1"/>
              <a:t>inférieur</a:t>
            </a:r>
            <a:r>
              <a:rPr lang="en-US" sz="2400" dirty="0"/>
              <a:t> au </a:t>
            </a:r>
            <a:r>
              <a:rPr lang="en-US" sz="2400" dirty="0" err="1"/>
              <a:t>nombre</a:t>
            </a:r>
            <a:r>
              <a:rPr lang="en-US" sz="2400" dirty="0"/>
              <a:t> de premières </a:t>
            </a:r>
            <a:r>
              <a:rPr lang="en-US" sz="2400" dirty="0" err="1"/>
              <a:t>visites</a:t>
            </a:r>
            <a:r>
              <a:rPr lang="en-US" sz="2400" dirty="0"/>
              <a:t> ?</a:t>
            </a:r>
          </a:p>
        </p:txBody>
      </p:sp>
    </p:spTree>
    <p:extLst>
      <p:ext uri="{BB962C8B-B14F-4D97-AF65-F5344CB8AC3E}">
        <p14:creationId xmlns:p14="http://schemas.microsoft.com/office/powerpoint/2010/main" val="3461753510"/>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DFF0A4-41F7-87B8-9EFF-80FD9A1A9AF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1F64445-5435-FF4F-ECD6-D6489331BB99}"/>
              </a:ext>
            </a:extLst>
          </p:cNvPr>
          <p:cNvSpPr>
            <a:spLocks noGrp="1"/>
          </p:cNvSpPr>
          <p:nvPr>
            <p:ph type="title"/>
          </p:nvPr>
        </p:nvSpPr>
        <p:spPr>
          <a:xfrm>
            <a:off x="0" y="741804"/>
            <a:ext cx="3400745" cy="4733963"/>
          </a:xfrm>
        </p:spPr>
        <p:txBody>
          <a:bodyPr>
            <a:normAutofit fontScale="90000"/>
          </a:bodyPr>
          <a:lstStyle/>
          <a:p>
            <a:r>
              <a:rPr lang="en-US" dirty="0"/>
              <a:t>Le tableau des </a:t>
            </a:r>
            <a:r>
              <a:rPr lang="en-US" b="1" i="1" dirty="0"/>
              <a:t>tests de CPN </a:t>
            </a:r>
            <a:r>
              <a:rPr lang="en-US" dirty="0"/>
              <a:t>compare les naissances, les </a:t>
            </a:r>
            <a:r>
              <a:rPr lang="en-US" dirty="0" err="1"/>
              <a:t>visites</a:t>
            </a:r>
            <a:r>
              <a:rPr lang="en-US" dirty="0"/>
              <a:t> et les tests (II).</a:t>
            </a:r>
            <a:br>
              <a:rPr lang="en-US" dirty="0"/>
            </a:br>
            <a:br>
              <a:rPr lang="en-US" dirty="0"/>
            </a:br>
            <a:r>
              <a:rPr lang="en-US" sz="2700" dirty="0" err="1"/>
              <a:t>Exemple</a:t>
            </a:r>
            <a:r>
              <a:rPr lang="en-US" sz="2700" dirty="0"/>
              <a:t> : plus de </a:t>
            </a:r>
            <a:r>
              <a:rPr lang="en-US" sz="2700" dirty="0" err="1"/>
              <a:t>visites</a:t>
            </a:r>
            <a:r>
              <a:rPr lang="en-US" sz="2700" dirty="0"/>
              <a:t> de CPN que de naissances </a:t>
            </a:r>
            <a:r>
              <a:rPr lang="en-US" sz="2700" dirty="0" err="1"/>
              <a:t>déclarées</a:t>
            </a:r>
            <a:r>
              <a:rPr lang="en-US" sz="2700" dirty="0"/>
              <a:t>.</a:t>
            </a:r>
            <a:br>
              <a:rPr lang="en-US" sz="2700" dirty="0"/>
            </a:br>
            <a:r>
              <a:rPr lang="en-US" sz="2700" dirty="0" err="1"/>
              <a:t>Peut</a:t>
            </a:r>
            <a:r>
              <a:rPr lang="en-US" sz="2700" dirty="0"/>
              <a:t> </a:t>
            </a:r>
            <a:r>
              <a:rPr lang="en-US" sz="2700" dirty="0" err="1"/>
              <a:t>indiquer</a:t>
            </a:r>
            <a:r>
              <a:rPr lang="en-US" sz="2700" dirty="0"/>
              <a:t> que le </a:t>
            </a:r>
            <a:r>
              <a:rPr lang="en-US" sz="2700" dirty="0" err="1"/>
              <a:t>nombre</a:t>
            </a:r>
            <a:r>
              <a:rPr lang="en-US" sz="2700" dirty="0"/>
              <a:t> de </a:t>
            </a:r>
            <a:r>
              <a:rPr lang="en-US" sz="2700" dirty="0" err="1"/>
              <a:t>visites</a:t>
            </a:r>
            <a:r>
              <a:rPr lang="en-US" sz="2700" dirty="0"/>
              <a:t> de CPN </a:t>
            </a:r>
            <a:r>
              <a:rPr lang="en-US" sz="2700" dirty="0" err="1"/>
              <a:t>est</a:t>
            </a:r>
            <a:r>
              <a:rPr lang="en-US" sz="2700" dirty="0"/>
              <a:t> </a:t>
            </a:r>
            <a:r>
              <a:rPr lang="en-US" sz="2700" dirty="0" err="1"/>
              <a:t>gonflé</a:t>
            </a:r>
            <a:r>
              <a:rPr lang="en-US" sz="2700" dirty="0"/>
              <a:t> </a:t>
            </a:r>
            <a:r>
              <a:rPr lang="en-US" sz="2700" dirty="0">
                <a:sym typeface="Wingdings" panose="05000000000000000000" pitchFamily="2" charset="2"/>
              </a:rPr>
              <a:t>?</a:t>
            </a:r>
            <a:endParaRPr lang="en-US" dirty="0"/>
          </a:p>
        </p:txBody>
      </p:sp>
      <p:sp>
        <p:nvSpPr>
          <p:cNvPr id="13" name="TextBox 12">
            <a:extLst>
              <a:ext uri="{FF2B5EF4-FFF2-40B4-BE49-F238E27FC236}">
                <a16:creationId xmlns:a16="http://schemas.microsoft.com/office/drawing/2014/main" id="{84CEA034-977C-A1F7-A649-1AFE0035F027}"/>
              </a:ext>
            </a:extLst>
          </p:cNvPr>
          <p:cNvSpPr txBox="1"/>
          <p:nvPr/>
        </p:nvSpPr>
        <p:spPr>
          <a:xfrm>
            <a:off x="3637051" y="1006867"/>
            <a:ext cx="1761571" cy="1569660"/>
          </a:xfrm>
          <a:prstGeom prst="rect">
            <a:avLst/>
          </a:prstGeom>
          <a:noFill/>
        </p:spPr>
        <p:txBody>
          <a:bodyPr wrap="square" rtlCol="0">
            <a:spAutoFit/>
          </a:bodyPr>
          <a:lstStyle/>
          <a:p>
            <a:r>
              <a:rPr lang="en-US" sz="2400"/>
              <a:t>Visites ANC</a:t>
            </a:r>
          </a:p>
          <a:p>
            <a:endParaRPr lang="en-US" sz="2400"/>
          </a:p>
          <a:p>
            <a:r>
              <a:rPr lang="en-US" sz="2400"/>
              <a:t>Naissances du programme</a:t>
            </a:r>
          </a:p>
        </p:txBody>
      </p:sp>
      <p:graphicFrame>
        <p:nvGraphicFramePr>
          <p:cNvPr id="5" name="Chart 4">
            <a:extLst>
              <a:ext uri="{FF2B5EF4-FFF2-40B4-BE49-F238E27FC236}">
                <a16:creationId xmlns:a16="http://schemas.microsoft.com/office/drawing/2014/main" id="{0C5C9B48-31B8-D71C-626A-BCCC4BEB2E84}"/>
              </a:ext>
            </a:extLst>
          </p:cNvPr>
          <p:cNvGraphicFramePr/>
          <p:nvPr>
            <p:extLst>
              <p:ext uri="{D42A27DB-BD31-4B8C-83A1-F6EECF244321}">
                <p14:modId xmlns:p14="http://schemas.microsoft.com/office/powerpoint/2010/main" val="2854923092"/>
              </p:ext>
            </p:extLst>
          </p:nvPr>
        </p:nvGraphicFramePr>
        <p:xfrm>
          <a:off x="7322289" y="588451"/>
          <a:ext cx="4869711" cy="5482740"/>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Arrow Connector 9">
            <a:extLst>
              <a:ext uri="{FF2B5EF4-FFF2-40B4-BE49-F238E27FC236}">
                <a16:creationId xmlns:a16="http://schemas.microsoft.com/office/drawing/2014/main" id="{9EAFECC1-A6F2-DB5A-59C6-4F293F215ADD}"/>
              </a:ext>
            </a:extLst>
          </p:cNvPr>
          <p:cNvCxnSpPr>
            <a:cxnSpLocks/>
          </p:cNvCxnSpPr>
          <p:nvPr/>
        </p:nvCxnSpPr>
        <p:spPr>
          <a:xfrm>
            <a:off x="5335514" y="1894386"/>
            <a:ext cx="4095565" cy="0"/>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4964F485-8BC2-1668-0D22-446442B3B96C}"/>
              </a:ext>
            </a:extLst>
          </p:cNvPr>
          <p:cNvCxnSpPr>
            <a:cxnSpLocks/>
          </p:cNvCxnSpPr>
          <p:nvPr/>
        </p:nvCxnSpPr>
        <p:spPr>
          <a:xfrm>
            <a:off x="5268134" y="1240385"/>
            <a:ext cx="4712254" cy="0"/>
          </a:xfrm>
          <a:prstGeom prst="straightConnector1">
            <a:avLst/>
          </a:prstGeom>
          <a:ln w="63500">
            <a:solidFill>
              <a:srgbClr val="00B0F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0975289"/>
      </p:ext>
    </p:extLst>
  </p:cSld>
  <p:clrMapOvr>
    <a:masterClrMapping/>
  </p:clrMapOvr>
  <mc:AlternateContent xmlns:mc="http://schemas.openxmlformats.org/markup-compatibility/2006" xmlns:p14="http://schemas.microsoft.com/office/powerpoint/2010/main">
    <mc:Choice Requires="p14">
      <p:transition p14:dur="0" advTm="8255000"/>
    </mc:Choice>
    <mc:Fallback xmlns:c="http://schemas.openxmlformats.org/drawingml/2006/chart" xmlns:a16="http://schemas.microsoft.com/office/drawing/2014/main" xmlns="">
      <p:transition advTm="8255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BCD4F-02BE-4AD1-A510-B45F1E07E6EC}"/>
              </a:ext>
            </a:extLst>
          </p:cNvPr>
          <p:cNvSpPr>
            <a:spLocks noGrp="1"/>
          </p:cNvSpPr>
          <p:nvPr>
            <p:ph type="title"/>
          </p:nvPr>
        </p:nvSpPr>
        <p:spPr>
          <a:xfrm>
            <a:off x="0" y="1123837"/>
            <a:ext cx="3441973" cy="4601183"/>
          </a:xfrm>
        </p:spPr>
        <p:txBody>
          <a:bodyPr>
            <a:noAutofit/>
          </a:bodyPr>
          <a:lstStyle/>
          <a:p>
            <a:r>
              <a:rPr lang="en-US" sz="2800" dirty="0"/>
              <a:t>Le tableau sur la </a:t>
            </a:r>
            <a:r>
              <a:rPr lang="en-US" sz="2800" b="1" i="1" dirty="0"/>
              <a:t>PTME </a:t>
            </a:r>
            <a:r>
              <a:rPr lang="en-US" sz="2800" dirty="0"/>
              <a:t>dans les </a:t>
            </a:r>
            <a:r>
              <a:rPr lang="en-US" sz="2800" b="1" i="1" dirty="0" err="1"/>
              <a:t>statistiques</a:t>
            </a:r>
            <a:r>
              <a:rPr lang="en-US" sz="2800" b="1" i="1" dirty="0"/>
              <a:t> du programme </a:t>
            </a:r>
            <a:r>
              <a:rPr lang="en-US" sz="2800" dirty="0"/>
              <a:t>compare le </a:t>
            </a:r>
            <a:r>
              <a:rPr lang="en-US" sz="2800" dirty="0" err="1"/>
              <a:t>nombre</a:t>
            </a:r>
            <a:r>
              <a:rPr lang="en-US" sz="2800" dirty="0"/>
              <a:t> de femmes enceintes qui </a:t>
            </a:r>
            <a:r>
              <a:rPr lang="en-US" sz="2800" dirty="0" err="1"/>
              <a:t>commencent</a:t>
            </a:r>
            <a:r>
              <a:rPr lang="en-US" sz="2800" dirty="0"/>
              <a:t> </a:t>
            </a:r>
            <a:r>
              <a:rPr lang="en-US" sz="2800" dirty="0" err="1"/>
              <a:t>ou</a:t>
            </a:r>
            <a:r>
              <a:rPr lang="en-US" sz="2800" dirty="0"/>
              <a:t> </a:t>
            </a:r>
            <a:r>
              <a:rPr lang="en-US" sz="2800" dirty="0" err="1"/>
              <a:t>poursuivent</a:t>
            </a:r>
            <a:r>
              <a:rPr lang="en-US" sz="2800" dirty="0"/>
              <a:t> un </a:t>
            </a:r>
            <a:r>
              <a:rPr lang="en-US" sz="2800" dirty="0" err="1"/>
              <a:t>traitement</a:t>
            </a:r>
            <a:r>
              <a:rPr lang="en-US" sz="2800" dirty="0"/>
              <a:t> </a:t>
            </a:r>
            <a:r>
              <a:rPr lang="en-US" sz="2800" dirty="0" err="1"/>
              <a:t>antirétroviral</a:t>
            </a:r>
            <a:r>
              <a:rPr lang="en-US" sz="2800" dirty="0"/>
              <a:t>, avec le </a:t>
            </a:r>
            <a:r>
              <a:rPr lang="en-US" sz="2800" dirty="0" err="1"/>
              <a:t>statut</a:t>
            </a:r>
            <a:r>
              <a:rPr lang="en-US" sz="2800" dirty="0"/>
              <a:t> du test VIH </a:t>
            </a:r>
            <a:r>
              <a:rPr lang="en-US" sz="2800" dirty="0" err="1"/>
              <a:t>lors</a:t>
            </a:r>
            <a:r>
              <a:rPr lang="en-US" sz="2800" dirty="0"/>
              <a:t> de la première </a:t>
            </a:r>
            <a:r>
              <a:rPr lang="en-US" sz="2800" dirty="0" err="1"/>
              <a:t>visite</a:t>
            </a:r>
            <a:r>
              <a:rPr lang="en-US" sz="2800" dirty="0"/>
              <a:t> de </a:t>
            </a:r>
            <a:r>
              <a:rPr lang="en-US" sz="2800" dirty="0" err="1"/>
              <a:t>soins</a:t>
            </a:r>
            <a:r>
              <a:rPr lang="en-US" sz="2800" dirty="0"/>
              <a:t> </a:t>
            </a:r>
            <a:r>
              <a:rPr lang="en-US" sz="2800" dirty="0" err="1"/>
              <a:t>prénatals</a:t>
            </a:r>
            <a:r>
              <a:rPr lang="en-US" sz="2800" dirty="0"/>
              <a:t>.</a:t>
            </a:r>
          </a:p>
        </p:txBody>
      </p:sp>
      <p:pic>
        <p:nvPicPr>
          <p:cNvPr id="9" name="Picture 8">
            <a:extLst>
              <a:ext uri="{FF2B5EF4-FFF2-40B4-BE49-F238E27FC236}">
                <a16:creationId xmlns:a16="http://schemas.microsoft.com/office/drawing/2014/main" id="{7BA62421-F9CF-F62A-264D-ADFA2304273C}"/>
              </a:ext>
            </a:extLst>
          </p:cNvPr>
          <p:cNvPicPr>
            <a:picLocks noChangeAspect="1"/>
          </p:cNvPicPr>
          <p:nvPr/>
        </p:nvPicPr>
        <p:blipFill>
          <a:blip r:embed="rId2"/>
          <a:stretch>
            <a:fillRect/>
          </a:stretch>
        </p:blipFill>
        <p:spPr>
          <a:xfrm>
            <a:off x="3528491" y="801384"/>
            <a:ext cx="8231095" cy="4601183"/>
          </a:xfrm>
          <a:prstGeom prst="rect">
            <a:avLst/>
          </a:prstGeom>
        </p:spPr>
      </p:pic>
      <p:sp>
        <p:nvSpPr>
          <p:cNvPr id="10" name="Rectangle 9">
            <a:extLst>
              <a:ext uri="{FF2B5EF4-FFF2-40B4-BE49-F238E27FC236}">
                <a16:creationId xmlns:a16="http://schemas.microsoft.com/office/drawing/2014/main" id="{8DBA4A04-6A42-585A-B794-FC8ABB839C24}"/>
              </a:ext>
            </a:extLst>
          </p:cNvPr>
          <p:cNvSpPr/>
          <p:nvPr/>
        </p:nvSpPr>
        <p:spPr>
          <a:xfrm>
            <a:off x="10931703" y="2373330"/>
            <a:ext cx="914400" cy="2856216"/>
          </a:xfrm>
          <a:prstGeom prst="rect">
            <a:avLst/>
          </a:prstGeom>
          <a:noFill/>
          <a:ln w="508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2138573"/>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Tests de routine pour les CPN : calcul de la prévalence</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444949" y="-372310"/>
                <a:ext cx="8273169" cy="7379167"/>
              </a:xfrm>
            </p:spPr>
            <p:txBody>
              <a:bodyPr>
                <a:noAutofit/>
              </a:bodyPr>
              <a:lstStyle/>
              <a:p>
                <a:pPr marL="0" indent="0">
                  <a:buNone/>
                </a:pPr>
                <a:endParaRPr lang="en-US" sz="1600" dirty="0">
                  <a:solidFill>
                    <a:schemeClr val="tx1"/>
                  </a:solidFill>
                  <a:latin typeface="Cambria Math" charset="0"/>
                </a:endParaRPr>
              </a:p>
              <a:p>
                <a:pPr marL="0" indent="0">
                  <a:buNone/>
                </a:pPr>
                <a:r>
                  <a:rPr lang="en-US" sz="1600" dirty="0" err="1">
                    <a:solidFill>
                      <a:schemeClr val="tx1"/>
                    </a:solidFill>
                    <a:cs typeface="Calibri" panose="020F0502020204030204" pitchFamily="34" charset="0"/>
                  </a:rPr>
                  <a:t>Contrairement</a:t>
                </a:r>
                <a:r>
                  <a:rPr lang="en-US" sz="1600" dirty="0">
                    <a:solidFill>
                      <a:schemeClr val="tx1"/>
                    </a:solidFill>
                    <a:cs typeface="Calibri" panose="020F0502020204030204" pitchFamily="34" charset="0"/>
                  </a:rPr>
                  <a:t> à la surveillance par </a:t>
                </a:r>
                <a:r>
                  <a:rPr lang="en-US" sz="1600" dirty="0" err="1">
                    <a:solidFill>
                      <a:schemeClr val="tx1"/>
                    </a:solidFill>
                    <a:cs typeface="Calibri" panose="020F0502020204030204" pitchFamily="34" charset="0"/>
                  </a:rPr>
                  <a:t>échantillonnage</a:t>
                </a:r>
                <a:r>
                  <a:rPr lang="en-US" sz="1600" dirty="0">
                    <a:solidFill>
                      <a:schemeClr val="tx1"/>
                    </a:solidFill>
                    <a:cs typeface="Calibri" panose="020F0502020204030204" pitchFamily="34" charset="0"/>
                  </a:rPr>
                  <a:t>/</a:t>
                </a:r>
                <a:r>
                  <a:rPr lang="en-US" sz="1600" dirty="0" err="1">
                    <a:solidFill>
                      <a:schemeClr val="tx1"/>
                    </a:solidFill>
                    <a:cs typeface="Calibri" panose="020F0502020204030204" pitchFamily="34" charset="0"/>
                  </a:rPr>
                  <a:t>sentinelle</a:t>
                </a:r>
                <a:r>
                  <a:rPr lang="en-US" sz="1600" dirty="0">
                    <a:solidFill>
                      <a:schemeClr val="tx1"/>
                    </a:solidFill>
                    <a:cs typeface="Calibri" panose="020F0502020204030204" pitchFamily="34" charset="0"/>
                  </a:rPr>
                  <a:t>, dans le cadre du </a:t>
                </a:r>
                <a:r>
                  <a:rPr lang="en-US" sz="1600" dirty="0" err="1">
                    <a:solidFill>
                      <a:schemeClr val="tx1"/>
                    </a:solidFill>
                    <a:cs typeface="Calibri" panose="020F0502020204030204" pitchFamily="34" charset="0"/>
                  </a:rPr>
                  <a:t>dépistage</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programmatique</a:t>
                </a:r>
                <a:r>
                  <a:rPr lang="en-US" sz="1600" dirty="0">
                    <a:solidFill>
                      <a:schemeClr val="tx1"/>
                    </a:solidFill>
                    <a:cs typeface="Calibri" panose="020F0502020204030204" pitchFamily="34" charset="0"/>
                  </a:rPr>
                  <a:t> de routine, les </a:t>
                </a:r>
                <a:r>
                  <a:rPr lang="en-US" sz="1600" dirty="0" err="1">
                    <a:solidFill>
                      <a:schemeClr val="tx1"/>
                    </a:solidFill>
                    <a:cs typeface="Calibri" panose="020F0502020204030204" pitchFamily="34" charset="0"/>
                  </a:rPr>
                  <a:t>personnes</a:t>
                </a:r>
                <a:r>
                  <a:rPr lang="en-US" sz="1600" dirty="0">
                    <a:solidFill>
                      <a:schemeClr val="tx1"/>
                    </a:solidFill>
                    <a:cs typeface="Calibri" panose="020F0502020204030204" pitchFamily="34" charset="0"/>
                  </a:rPr>
                  <a:t> </a:t>
                </a:r>
                <a:r>
                  <a:rPr lang="en-US" sz="1600" b="1" dirty="0" err="1">
                    <a:solidFill>
                      <a:schemeClr val="tx1"/>
                    </a:solidFill>
                    <a:cs typeface="Calibri" panose="020F0502020204030204" pitchFamily="34" charset="0"/>
                  </a:rPr>
                  <a:t>dont</a:t>
                </a:r>
                <a:r>
                  <a:rPr lang="en-US" sz="1600" b="1" dirty="0">
                    <a:solidFill>
                      <a:schemeClr val="tx1"/>
                    </a:solidFill>
                    <a:cs typeface="Calibri" panose="020F0502020204030204" pitchFamily="34" charset="0"/>
                  </a:rPr>
                  <a:t> on </a:t>
                </a:r>
                <a:r>
                  <a:rPr lang="en-US" sz="1600" b="1" dirty="0" err="1">
                    <a:solidFill>
                      <a:schemeClr val="tx1"/>
                    </a:solidFill>
                    <a:cs typeface="Calibri" panose="020F0502020204030204" pitchFamily="34" charset="0"/>
                  </a:rPr>
                  <a:t>sait</a:t>
                </a:r>
                <a:r>
                  <a:rPr lang="en-US" sz="1600" b="1" dirty="0">
                    <a:solidFill>
                      <a:schemeClr val="tx1"/>
                    </a:solidFill>
                    <a:cs typeface="Calibri" panose="020F0502020204030204" pitchFamily="34" charset="0"/>
                  </a:rPr>
                  <a:t> déjà </a:t>
                </a:r>
                <a:r>
                  <a:rPr lang="en-US" sz="1600" b="1" dirty="0" err="1">
                    <a:solidFill>
                      <a:schemeClr val="tx1"/>
                    </a:solidFill>
                    <a:cs typeface="Calibri" panose="020F0502020204030204" pitchFamily="34" charset="0"/>
                  </a:rPr>
                  <a:t>qu'elles</a:t>
                </a:r>
                <a:r>
                  <a:rPr lang="en-US" sz="1600" b="1" dirty="0">
                    <a:solidFill>
                      <a:schemeClr val="tx1"/>
                    </a:solidFill>
                    <a:cs typeface="Calibri" panose="020F0502020204030204" pitchFamily="34" charset="0"/>
                  </a:rPr>
                  <a:t> </a:t>
                </a:r>
                <a:r>
                  <a:rPr lang="en-US" sz="1600" b="1" dirty="0" err="1">
                    <a:solidFill>
                      <a:schemeClr val="tx1"/>
                    </a:solidFill>
                    <a:cs typeface="Calibri" panose="020F0502020204030204" pitchFamily="34" charset="0"/>
                  </a:rPr>
                  <a:t>sont</a:t>
                </a:r>
                <a:r>
                  <a:rPr lang="en-US" sz="1600" b="1" dirty="0">
                    <a:solidFill>
                      <a:schemeClr val="tx1"/>
                    </a:solidFill>
                    <a:cs typeface="Calibri" panose="020F0502020204030204" pitchFamily="34" charset="0"/>
                  </a:rPr>
                  <a:t> </a:t>
                </a:r>
                <a:r>
                  <a:rPr lang="en-US" sz="1600" b="1" dirty="0" err="1">
                    <a:solidFill>
                      <a:schemeClr val="tx1"/>
                    </a:solidFill>
                    <a:cs typeface="Calibri" panose="020F0502020204030204" pitchFamily="34" charset="0"/>
                  </a:rPr>
                  <a:t>séropositives</a:t>
                </a:r>
                <a:r>
                  <a:rPr lang="en-US" sz="1600" b="1" dirty="0">
                    <a:solidFill>
                      <a:schemeClr val="tx1"/>
                    </a:solidFill>
                    <a:cs typeface="Calibri" panose="020F0502020204030204" pitchFamily="34" charset="0"/>
                  </a:rPr>
                  <a:t> </a:t>
                </a:r>
                <a:r>
                  <a:rPr lang="en-US" sz="1600" dirty="0">
                    <a:solidFill>
                      <a:schemeClr val="tx1"/>
                    </a:solidFill>
                    <a:cs typeface="Calibri" panose="020F0502020204030204" pitchFamily="34" charset="0"/>
                  </a:rPr>
                  <a:t>(</a:t>
                </a:r>
                <a:r>
                  <a:rPr lang="en-US" sz="1600" dirty="0" err="1">
                    <a:solidFill>
                      <a:schemeClr val="tx1"/>
                    </a:solidFill>
                    <a:cs typeface="Calibri" panose="020F0502020204030204" pitchFamily="34" charset="0"/>
                  </a:rPr>
                  <a:t>ou</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séropositives</a:t>
                </a:r>
                <a:r>
                  <a:rPr lang="en-US" sz="1600" dirty="0">
                    <a:solidFill>
                      <a:schemeClr val="tx1"/>
                    </a:solidFill>
                    <a:cs typeface="Calibri" panose="020F0502020204030204" pitchFamily="34" charset="0"/>
                  </a:rPr>
                  <a:t>) </a:t>
                </a:r>
                <a:r>
                  <a:rPr lang="en-US" sz="1600" b="1" dirty="0">
                    <a:solidFill>
                      <a:schemeClr val="tx1"/>
                    </a:solidFill>
                    <a:cs typeface="Calibri" panose="020F0502020204030204" pitchFamily="34" charset="0"/>
                  </a:rPr>
                  <a:t>ne </a:t>
                </a:r>
                <a:r>
                  <a:rPr lang="en-US" sz="1600" b="1" dirty="0" err="1">
                    <a:solidFill>
                      <a:schemeClr val="tx1"/>
                    </a:solidFill>
                    <a:cs typeface="Calibri" panose="020F0502020204030204" pitchFamily="34" charset="0"/>
                  </a:rPr>
                  <a:t>feront</a:t>
                </a:r>
                <a:r>
                  <a:rPr lang="en-US" sz="1600" b="1" dirty="0">
                    <a:solidFill>
                      <a:schemeClr val="tx1"/>
                    </a:solidFill>
                    <a:cs typeface="Calibri" panose="020F0502020204030204" pitchFamily="34" charset="0"/>
                  </a:rPr>
                  <a:t> pas </a:t>
                </a:r>
                <a:r>
                  <a:rPr lang="en-US" sz="1600" b="1" dirty="0" err="1">
                    <a:solidFill>
                      <a:schemeClr val="tx1"/>
                    </a:solidFill>
                    <a:cs typeface="Calibri" panose="020F0502020204030204" pitchFamily="34" charset="0"/>
                  </a:rPr>
                  <a:t>l'objet</a:t>
                </a:r>
                <a:r>
                  <a:rPr lang="en-US" sz="1600" b="1" dirty="0">
                    <a:solidFill>
                      <a:schemeClr val="tx1"/>
                    </a:solidFill>
                    <a:cs typeface="Calibri" panose="020F0502020204030204" pitchFamily="34" charset="0"/>
                  </a:rPr>
                  <a:t> d'un nouveau test</a:t>
                </a:r>
                <a:r>
                  <a:rPr lang="en-US" sz="1600" dirty="0">
                    <a:solidFill>
                      <a:schemeClr val="tx1"/>
                    </a:solidFill>
                    <a:cs typeface="Calibri" panose="020F0502020204030204" pitchFamily="34" charset="0"/>
                  </a:rPr>
                  <a:t>. </a:t>
                </a:r>
              </a:p>
              <a:p>
                <a:pPr marL="0" indent="0">
                  <a:buNone/>
                </a:pPr>
                <a:r>
                  <a:rPr lang="en-US" sz="1600" dirty="0">
                    <a:solidFill>
                      <a:schemeClr val="tx1"/>
                    </a:solidFill>
                    <a:cs typeface="Calibri" panose="020F0502020204030204" pitchFamily="34" charset="0"/>
                  </a:rPr>
                  <a:t>Pour le </a:t>
                </a:r>
                <a:r>
                  <a:rPr lang="en-US" sz="1600" dirty="0" err="1">
                    <a:solidFill>
                      <a:schemeClr val="tx1"/>
                    </a:solidFill>
                    <a:cs typeface="Calibri" panose="020F0502020204030204" pitchFamily="34" charset="0"/>
                  </a:rPr>
                  <a:t>spectre</a:t>
                </a:r>
                <a:r>
                  <a:rPr lang="en-US" sz="1600" dirty="0">
                    <a:solidFill>
                      <a:schemeClr val="tx1"/>
                    </a:solidFill>
                    <a:cs typeface="Calibri" panose="020F0502020204030204" pitchFamily="34" charset="0"/>
                  </a:rPr>
                  <a:t>, les femmes enceintes déjà </a:t>
                </a:r>
                <a:r>
                  <a:rPr lang="en-US" sz="1600" dirty="0" err="1">
                    <a:solidFill>
                      <a:schemeClr val="tx1"/>
                    </a:solidFill>
                    <a:cs typeface="Calibri" panose="020F0502020204030204" pitchFamily="34" charset="0"/>
                  </a:rPr>
                  <a:t>connues</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comme</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étant</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séropositives</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devraient</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être</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prises</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en</a:t>
                </a:r>
                <a:r>
                  <a:rPr lang="en-US" sz="1600" dirty="0">
                    <a:solidFill>
                      <a:schemeClr val="tx1"/>
                    </a:solidFill>
                    <a:cs typeface="Calibri" panose="020F0502020204030204" pitchFamily="34" charset="0"/>
                  </a:rPr>
                  <a:t> </a:t>
                </a:r>
                <a:r>
                  <a:rPr lang="en-US" sz="1600" dirty="0" err="1">
                    <a:solidFill>
                      <a:schemeClr val="tx1"/>
                    </a:solidFill>
                    <a:cs typeface="Calibri" panose="020F0502020204030204" pitchFamily="34" charset="0"/>
                  </a:rPr>
                  <a:t>compte</a:t>
                </a:r>
                <a:r>
                  <a:rPr lang="en-US" sz="1600" dirty="0">
                    <a:solidFill>
                      <a:schemeClr val="tx1"/>
                    </a:solidFill>
                    <a:cs typeface="Calibri" panose="020F0502020204030204" pitchFamily="34" charset="0"/>
                  </a:rPr>
                  <a:t> dans le </a:t>
                </a:r>
                <a:r>
                  <a:rPr lang="en-US" sz="1600" dirty="0" err="1">
                    <a:solidFill>
                      <a:schemeClr val="tx1"/>
                    </a:solidFill>
                    <a:cs typeface="Calibri" panose="020F0502020204030204" pitchFamily="34" charset="0"/>
                  </a:rPr>
                  <a:t>numérateur</a:t>
                </a:r>
                <a:r>
                  <a:rPr lang="en-US" sz="1600" dirty="0">
                    <a:solidFill>
                      <a:schemeClr val="tx1"/>
                    </a:solidFill>
                    <a:cs typeface="Calibri" panose="020F0502020204030204" pitchFamily="34" charset="0"/>
                  </a:rPr>
                  <a:t> et le </a:t>
                </a:r>
                <a:r>
                  <a:rPr lang="en-US" sz="1600" dirty="0" err="1">
                    <a:solidFill>
                      <a:schemeClr val="tx1"/>
                    </a:solidFill>
                    <a:cs typeface="Calibri" panose="020F0502020204030204" pitchFamily="34" charset="0"/>
                  </a:rPr>
                  <a:t>dénominateur</a:t>
                </a:r>
                <a:r>
                  <a:rPr lang="en-US" sz="1600" dirty="0">
                    <a:solidFill>
                      <a:schemeClr val="tx1"/>
                    </a:solidFill>
                    <a:cs typeface="Calibri" panose="020F0502020204030204" pitchFamily="34" charset="0"/>
                  </a:rPr>
                  <a:t> de la </a:t>
                </a:r>
                <a:r>
                  <a:rPr lang="en-US" sz="1600" dirty="0" err="1">
                    <a:solidFill>
                      <a:schemeClr val="tx1"/>
                    </a:solidFill>
                    <a:cs typeface="Calibri" panose="020F0502020204030204" pitchFamily="34" charset="0"/>
                  </a:rPr>
                  <a:t>prévalence</a:t>
                </a:r>
                <a:r>
                  <a:rPr lang="en-US" sz="1600" dirty="0">
                    <a:solidFill>
                      <a:schemeClr val="tx1"/>
                    </a:solidFill>
                    <a:cs typeface="Calibri" panose="020F0502020204030204" pitchFamily="34" charset="0"/>
                  </a:rPr>
                  <a:t> :  </a:t>
                </a:r>
              </a:p>
              <a:p>
                <a:pPr marL="0" indent="0">
                  <a:buNone/>
                </a:pPr>
                <a:endParaRPr lang="en-US" sz="1600" i="1" dirty="0">
                  <a:solidFill>
                    <a:schemeClr val="tx1"/>
                  </a:solidFill>
                  <a:latin typeface="Calibri" panose="020F0502020204030204" pitchFamily="34" charset="0"/>
                  <a:cs typeface="Calibri" panose="020F0502020204030204" pitchFamily="34" charset="0"/>
                </a:endParaRPr>
              </a:p>
              <a:p>
                <a:pPr marL="0" indent="0">
                  <a:buNone/>
                </a:pPr>
                <a14:m>
                  <m:oMathPara xmlns:m="http://schemas.openxmlformats.org/officeDocument/2006/math">
                    <m:oMathParaPr>
                      <m:jc m:val="centerGroup"/>
                    </m:oMathParaPr>
                    <m:oMath xmlns:m="http://schemas.openxmlformats.org/officeDocument/2006/math">
                      <m:r>
                        <a:rPr lang="en-US" sz="1600" i="1">
                          <a:solidFill>
                            <a:schemeClr val="tx1"/>
                          </a:solidFill>
                          <a:latin typeface="Cambria Math" charset="0"/>
                        </a:rPr>
                        <m:t>= </m:t>
                      </m:r>
                      <m:f>
                        <m:fPr>
                          <m:ctrlPr>
                            <a:rPr lang="bg-BG" sz="1600" i="1">
                              <a:solidFill>
                                <a:schemeClr val="tx1"/>
                              </a:solidFill>
                              <a:latin typeface="Cambria Math" panose="02040503050406030204" pitchFamily="18" charset="0"/>
                            </a:rPr>
                          </m:ctrlPr>
                        </m:fPr>
                        <m:num>
                          <m:d>
                            <m:dPr>
                              <m:begChr m:val="["/>
                              <m:endChr m:val="]"/>
                              <m:ctrlPr>
                                <a:rPr lang="en-US" sz="1600" i="1">
                                  <a:solidFill>
                                    <a:schemeClr val="tx1"/>
                                  </a:solidFill>
                                  <a:latin typeface="Cambria Math" panose="02040503050406030204" pitchFamily="18" charset="0"/>
                                </a:rPr>
                              </m:ctrlPr>
                            </m:dPr>
                            <m:e>
                              <m:r>
                                <m:rPr>
                                  <m:nor/>
                                </m:rPr>
                                <a:rPr lang="en-US" sz="1600" b="0" i="0" smtClean="0">
                                  <a:solidFill>
                                    <a:schemeClr val="tx1"/>
                                  </a:solidFill>
                                  <a:latin typeface="Calibri" panose="020F0502020204030204" pitchFamily="34" charset="0"/>
                                  <a:cs typeface="Calibri" panose="020F0502020204030204" pitchFamily="34" charset="0"/>
                                </a:rPr>
                                <m:t>T</m:t>
                              </m:r>
                              <m:r>
                                <m:rPr>
                                  <m:nor/>
                                </m:rPr>
                                <a:rPr lang="en-US" sz="1600">
                                  <a:solidFill>
                                    <a:schemeClr val="tx1"/>
                                  </a:solidFill>
                                  <a:latin typeface="Calibri" panose="020F0502020204030204" pitchFamily="34" charset="0"/>
                                  <a:cs typeface="Calibri" panose="020F0502020204030204" pitchFamily="34" charset="0"/>
                                </a:rPr>
                                <m:t>ested</m:t>
                              </m:r>
                              <m:r>
                                <m:rPr>
                                  <m:nor/>
                                </m:rPr>
                                <a:rPr lang="en-US" sz="1600">
                                  <a:solidFill>
                                    <a:schemeClr val="tx1"/>
                                  </a:solidFill>
                                  <a:latin typeface="Calibri" panose="020F0502020204030204" pitchFamily="34" charset="0"/>
                                  <a:cs typeface="Calibri" panose="020F0502020204030204" pitchFamily="34" charset="0"/>
                                </a:rPr>
                                <m:t> </m:t>
                              </m:r>
                              <m:r>
                                <m:rPr>
                                  <m:nor/>
                                </m:rPr>
                                <a:rPr lang="en-US" sz="1600">
                                  <a:solidFill>
                                    <a:schemeClr val="tx1"/>
                                  </a:solidFill>
                                  <a:latin typeface="Calibri" panose="020F0502020204030204" pitchFamily="34" charset="0"/>
                                  <a:cs typeface="Calibri" panose="020F0502020204030204" pitchFamily="34" charset="0"/>
                                </a:rPr>
                                <m:t>HIV</m:t>
                              </m:r>
                              <m:r>
                                <m:rPr>
                                  <m:nor/>
                                </m:rPr>
                                <a:rPr lang="en-US" sz="1600">
                                  <a:solidFill>
                                    <a:schemeClr val="tx1"/>
                                  </a:solidFill>
                                  <a:latin typeface="Calibri" panose="020F0502020204030204" pitchFamily="34" charset="0"/>
                                  <a:cs typeface="Calibri" panose="020F0502020204030204" pitchFamily="34" charset="0"/>
                                </a:rPr>
                                <m:t>+</m:t>
                              </m:r>
                            </m:e>
                          </m:d>
                          <m:r>
                            <m:rPr>
                              <m:nor/>
                            </m:rPr>
                            <a:rPr lang="en-US" sz="1600">
                              <a:solidFill>
                                <a:schemeClr val="tx1"/>
                              </a:solidFill>
                              <a:latin typeface="Calibri" panose="020F0502020204030204" pitchFamily="34" charset="0"/>
                              <a:cs typeface="Calibri" panose="020F0502020204030204" pitchFamily="34" charset="0"/>
                            </a:rPr>
                            <m:t> + [</m:t>
                          </m:r>
                          <m:r>
                            <m:rPr>
                              <m:nor/>
                            </m:rPr>
                            <a:rPr lang="en-US" sz="1600">
                              <a:solidFill>
                                <a:schemeClr val="tx1"/>
                              </a:solidFill>
                              <a:latin typeface="Calibri" panose="020F0502020204030204" pitchFamily="34" charset="0"/>
                              <a:cs typeface="Calibri" panose="020F0502020204030204" pitchFamily="34" charset="0"/>
                            </a:rPr>
                            <m:t>Known</m:t>
                          </m:r>
                          <m:r>
                            <m:rPr>
                              <m:nor/>
                            </m:rPr>
                            <a:rPr lang="en-US" sz="1600">
                              <a:solidFill>
                                <a:schemeClr val="tx1"/>
                              </a:solidFill>
                              <a:latin typeface="Calibri" panose="020F0502020204030204" pitchFamily="34" charset="0"/>
                              <a:cs typeface="Calibri" panose="020F0502020204030204" pitchFamily="34" charset="0"/>
                            </a:rPr>
                            <m:t> </m:t>
                          </m:r>
                          <m:r>
                            <m:rPr>
                              <m:nor/>
                            </m:rPr>
                            <a:rPr lang="en-US" sz="1600">
                              <a:solidFill>
                                <a:schemeClr val="tx1"/>
                              </a:solidFill>
                              <a:latin typeface="Calibri" panose="020F0502020204030204" pitchFamily="34" charset="0"/>
                              <a:cs typeface="Calibri" panose="020F0502020204030204" pitchFamily="34" charset="0"/>
                            </a:rPr>
                            <m:t>HIV</m:t>
                          </m:r>
                          <m:r>
                            <m:rPr>
                              <m:nor/>
                            </m:rPr>
                            <a:rPr lang="en-US" sz="1600">
                              <a:solidFill>
                                <a:schemeClr val="tx1"/>
                              </a:solidFill>
                              <a:latin typeface="Calibri" panose="020F0502020204030204" pitchFamily="34" charset="0"/>
                              <a:cs typeface="Calibri" panose="020F0502020204030204" pitchFamily="34" charset="0"/>
                            </a:rPr>
                            <m:t>+]</m:t>
                          </m:r>
                          <m:r>
                            <a:rPr lang="en-US" sz="1600" b="0" i="1" smtClean="0">
                              <a:solidFill>
                                <a:schemeClr val="tx1"/>
                              </a:solidFill>
                              <a:latin typeface="Cambria Math" panose="02040503050406030204" pitchFamily="18" charset="0"/>
                            </a:rPr>
                            <m:t>                                  </m:t>
                          </m:r>
                        </m:num>
                        <m:den>
                          <m:d>
                            <m:dPr>
                              <m:begChr m:val="["/>
                              <m:endChr m:val="]"/>
                              <m:ctrlPr>
                                <a:rPr lang="en-US" sz="1600" i="1">
                                  <a:solidFill>
                                    <a:schemeClr val="tx1"/>
                                  </a:solidFill>
                                  <a:latin typeface="Cambria Math" panose="02040503050406030204" pitchFamily="18" charset="0"/>
                                </a:rPr>
                              </m:ctrlPr>
                            </m:dPr>
                            <m:e>
                              <m:r>
                                <m:rPr>
                                  <m:nor/>
                                </m:rPr>
                                <a:rPr lang="en-US" sz="1600" i="0" smtClean="0">
                                  <a:solidFill>
                                    <a:schemeClr val="tx1"/>
                                  </a:solidFill>
                                  <a:latin typeface="Calibri" panose="020F0502020204030204" pitchFamily="34" charset="0"/>
                                  <a:cs typeface="Calibri" panose="020F0502020204030204" pitchFamily="34" charset="0"/>
                                </a:rPr>
                                <m:t>T</m:t>
                              </m:r>
                              <m:r>
                                <m:rPr>
                                  <m:nor/>
                                </m:rPr>
                                <a:rPr lang="en-US" sz="1600">
                                  <a:solidFill>
                                    <a:schemeClr val="tx1"/>
                                  </a:solidFill>
                                  <a:latin typeface="Calibri" panose="020F0502020204030204" pitchFamily="34" charset="0"/>
                                  <a:cs typeface="Calibri" panose="020F0502020204030204" pitchFamily="34" charset="0"/>
                                </a:rPr>
                                <m:t>otal</m:t>
                              </m:r>
                              <m:r>
                                <m:rPr>
                                  <m:nor/>
                                </m:rPr>
                                <a:rPr lang="en-US" sz="1600">
                                  <a:solidFill>
                                    <a:schemeClr val="tx1"/>
                                  </a:solidFill>
                                  <a:latin typeface="Calibri" panose="020F0502020204030204" pitchFamily="34" charset="0"/>
                                  <a:cs typeface="Calibri" panose="020F0502020204030204" pitchFamily="34" charset="0"/>
                                </a:rPr>
                                <m:t> </m:t>
                              </m:r>
                              <m:r>
                                <m:rPr>
                                  <m:nor/>
                                </m:rPr>
                                <a:rPr lang="en-US" sz="1600">
                                  <a:solidFill>
                                    <a:schemeClr val="tx1"/>
                                  </a:solidFill>
                                  <a:latin typeface="Calibri" panose="020F0502020204030204" pitchFamily="34" charset="0"/>
                                  <a:cs typeface="Calibri" panose="020F0502020204030204" pitchFamily="34" charset="0"/>
                                </a:rPr>
                                <m:t>tested</m:t>
                              </m:r>
                            </m:e>
                          </m:d>
                          <m:r>
                            <m:rPr>
                              <m:nor/>
                            </m:rPr>
                            <a:rPr lang="en-US" sz="1600">
                              <a:solidFill>
                                <a:schemeClr val="tx1"/>
                              </a:solidFill>
                              <a:latin typeface="Calibri" panose="020F0502020204030204" pitchFamily="34" charset="0"/>
                              <a:cs typeface="Calibri" panose="020F0502020204030204" pitchFamily="34" charset="0"/>
                            </a:rPr>
                            <m:t> + [</m:t>
                          </m:r>
                          <m:r>
                            <m:rPr>
                              <m:nor/>
                            </m:rPr>
                            <a:rPr lang="en-US" sz="1600">
                              <a:solidFill>
                                <a:schemeClr val="tx1"/>
                              </a:solidFill>
                              <a:latin typeface="Calibri" panose="020F0502020204030204" pitchFamily="34" charset="0"/>
                              <a:cs typeface="Calibri" panose="020F0502020204030204" pitchFamily="34" charset="0"/>
                            </a:rPr>
                            <m:t>Known</m:t>
                          </m:r>
                          <m:r>
                            <m:rPr>
                              <m:nor/>
                            </m:rPr>
                            <a:rPr lang="en-US" sz="1600">
                              <a:solidFill>
                                <a:schemeClr val="tx1"/>
                              </a:solidFill>
                              <a:latin typeface="Calibri" panose="020F0502020204030204" pitchFamily="34" charset="0"/>
                              <a:cs typeface="Calibri" panose="020F0502020204030204" pitchFamily="34" charset="0"/>
                            </a:rPr>
                            <m:t> </m:t>
                          </m:r>
                          <m:r>
                            <m:rPr>
                              <m:nor/>
                            </m:rPr>
                            <a:rPr lang="en-US" sz="1600">
                              <a:solidFill>
                                <a:schemeClr val="tx1"/>
                              </a:solidFill>
                              <a:latin typeface="Calibri" panose="020F0502020204030204" pitchFamily="34" charset="0"/>
                              <a:cs typeface="Calibri" panose="020F0502020204030204" pitchFamily="34" charset="0"/>
                            </a:rPr>
                            <m:t>HIV</m:t>
                          </m:r>
                          <m:r>
                            <m:rPr>
                              <m:nor/>
                            </m:rPr>
                            <a:rPr lang="en-US" sz="1600">
                              <a:solidFill>
                                <a:schemeClr val="tx1"/>
                              </a:solidFill>
                              <a:latin typeface="Calibri" panose="020F0502020204030204" pitchFamily="34" charset="0"/>
                              <a:cs typeface="Calibri" panose="020F0502020204030204" pitchFamily="34" charset="0"/>
                            </a:rPr>
                            <m:t>+] + </m:t>
                          </m:r>
                          <m:r>
                            <a:rPr lang="en-US" sz="1600" b="0" i="1" smtClean="0">
                              <a:solidFill>
                                <a:schemeClr val="tx1"/>
                              </a:solidFill>
                              <a:latin typeface="Cambria Math" panose="02040503050406030204" pitchFamily="18" charset="0"/>
                            </a:rPr>
                            <m:t>[</m:t>
                          </m:r>
                          <m:r>
                            <m:rPr>
                              <m:sty m:val="p"/>
                            </m:rPr>
                            <a:rPr lang="en-US" sz="1600" b="0" i="0" smtClean="0">
                              <a:solidFill>
                                <a:schemeClr val="tx1"/>
                              </a:solidFill>
                              <a:latin typeface="Cambria Math" panose="02040503050406030204" pitchFamily="18" charset="0"/>
                            </a:rPr>
                            <m:t>Known</m:t>
                          </m:r>
                          <m:r>
                            <a:rPr lang="en-US" sz="1600" b="0" i="0" smtClean="0">
                              <a:solidFill>
                                <a:schemeClr val="tx1"/>
                              </a:solidFill>
                              <a:latin typeface="Cambria Math" panose="02040503050406030204" pitchFamily="18" charset="0"/>
                            </a:rPr>
                            <m:t> </m:t>
                          </m:r>
                          <m:r>
                            <m:rPr>
                              <m:sty m:val="p"/>
                            </m:rPr>
                            <a:rPr lang="en-US" sz="1600" b="0" i="0" smtClean="0">
                              <a:solidFill>
                                <a:schemeClr val="tx1"/>
                              </a:solidFill>
                              <a:latin typeface="Cambria Math" panose="02040503050406030204" pitchFamily="18" charset="0"/>
                            </a:rPr>
                            <m:t>HIV</m:t>
                          </m:r>
                          <m:r>
                            <a:rPr lang="en-US" sz="1600" b="0" i="1" smtClean="0">
                              <a:solidFill>
                                <a:schemeClr val="tx1"/>
                              </a:solidFill>
                              <a:latin typeface="Cambria Math" panose="02040503050406030204" pitchFamily="18" charset="0"/>
                            </a:rPr>
                            <m:t>–]</m:t>
                          </m:r>
                        </m:den>
                      </m:f>
                    </m:oMath>
                  </m:oMathPara>
                </a14:m>
                <a:endParaRPr lang="en-US" sz="1600" b="0" dirty="0">
                  <a:solidFill>
                    <a:schemeClr val="tx1"/>
                  </a:solidFill>
                  <a:latin typeface="Calibri" panose="020F0502020204030204" pitchFamily="34" charset="0"/>
                  <a:cs typeface="Calibri" panose="020F0502020204030204" pitchFamily="34" charset="0"/>
                </a:endParaRPr>
              </a:p>
              <a:p>
                <a:pPr marL="0" indent="0">
                  <a:buNone/>
                </a:pPr>
                <a:endParaRPr lang="en-US" sz="1600" dirty="0">
                  <a:solidFill>
                    <a:schemeClr val="tx1"/>
                  </a:solidFill>
                  <a:latin typeface="Calibri" panose="020F0502020204030204" pitchFamily="34" charset="0"/>
                  <a:cs typeface="Calibri" panose="020F0502020204030204" pitchFamily="34" charset="0"/>
                </a:endParaRPr>
              </a:p>
              <a:p>
                <a:pPr marL="0" indent="0">
                  <a:buNone/>
                </a:pPr>
                <a:r>
                  <a:rPr lang="en-US" sz="1600" dirty="0" err="1">
                    <a:solidFill>
                      <a:schemeClr val="tx1"/>
                    </a:solidFill>
                    <a:latin typeface="Calibri" panose="020F0502020204030204" pitchFamily="34" charset="0"/>
                    <a:cs typeface="Calibri" panose="020F0502020204030204" pitchFamily="34" charset="0"/>
                  </a:rPr>
                  <a:t>Défis</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communs</a:t>
                </a:r>
                <a:r>
                  <a:rPr lang="en-US" sz="1600" dirty="0">
                    <a:solidFill>
                      <a:schemeClr val="tx1"/>
                    </a:solidFill>
                    <a:latin typeface="Calibri" panose="020F0502020204030204" pitchFamily="34" charset="0"/>
                    <a:cs typeface="Calibri" panose="020F0502020204030204" pitchFamily="34" charset="0"/>
                  </a:rPr>
                  <a:t> :</a:t>
                </a:r>
              </a:p>
              <a:p>
                <a:r>
                  <a:rPr lang="en-US" sz="1600" dirty="0">
                    <a:solidFill>
                      <a:schemeClr val="tx1"/>
                    </a:solidFill>
                    <a:latin typeface="Calibri" panose="020F0502020204030204" pitchFamily="34" charset="0"/>
                    <a:cs typeface="Calibri" panose="020F0502020204030204" pitchFamily="34" charset="0"/>
                  </a:rPr>
                  <a:t>Absence de </a:t>
                </a:r>
                <a:r>
                  <a:rPr lang="en-US" sz="1600" dirty="0" err="1">
                    <a:solidFill>
                      <a:schemeClr val="tx1"/>
                    </a:solidFill>
                    <a:latin typeface="Calibri" panose="020F0502020204030204" pitchFamily="34" charset="0"/>
                    <a:cs typeface="Calibri" panose="020F0502020204030204" pitchFamily="34" charset="0"/>
                  </a:rPr>
                  <a:t>résultats</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positifs</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ou</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négatifs</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connus</a:t>
                </a:r>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Double </a:t>
                </a:r>
                <a:r>
                  <a:rPr lang="en-US" sz="1600" dirty="0" err="1">
                    <a:solidFill>
                      <a:schemeClr val="tx1"/>
                    </a:solidFill>
                    <a:latin typeface="Calibri" panose="020F0502020204030204" pitchFamily="34" charset="0"/>
                    <a:cs typeface="Calibri" panose="020F0502020204030204" pitchFamily="34" charset="0"/>
                  </a:rPr>
                  <a:t>comptage</a:t>
                </a:r>
                <a:r>
                  <a:rPr lang="en-US" sz="1600" dirty="0">
                    <a:solidFill>
                      <a:schemeClr val="tx1"/>
                    </a:solidFill>
                    <a:latin typeface="Calibri" panose="020F0502020204030204" pitchFamily="34" charset="0"/>
                    <a:cs typeface="Calibri" panose="020F0502020204030204" pitchFamily="34" charset="0"/>
                  </a:rPr>
                  <a:t> des re-tests ─ dans le </a:t>
                </a:r>
                <a:r>
                  <a:rPr lang="en-US" sz="1600" dirty="0" err="1">
                    <a:solidFill>
                      <a:schemeClr val="tx1"/>
                    </a:solidFill>
                    <a:latin typeface="Calibri" panose="020F0502020204030204" pitchFamily="34" charset="0"/>
                    <a:cs typeface="Calibri" panose="020F0502020204030204" pitchFamily="34" charset="0"/>
                  </a:rPr>
                  <a:t>même</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établissement</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ou</a:t>
                </a:r>
                <a:r>
                  <a:rPr lang="en-US" sz="1600" dirty="0">
                    <a:solidFill>
                      <a:schemeClr val="tx1"/>
                    </a:solidFill>
                    <a:latin typeface="Calibri" panose="020F0502020204030204" pitchFamily="34" charset="0"/>
                    <a:cs typeface="Calibri" panose="020F0502020204030204" pitchFamily="34" charset="0"/>
                  </a:rPr>
                  <a:t> dans un </a:t>
                </a:r>
                <a:r>
                  <a:rPr lang="en-US" sz="1600" dirty="0" err="1">
                    <a:solidFill>
                      <a:schemeClr val="tx1"/>
                    </a:solidFill>
                    <a:latin typeface="Calibri" panose="020F0502020204030204" pitchFamily="34" charset="0"/>
                    <a:cs typeface="Calibri" panose="020F0502020204030204" pitchFamily="34" charset="0"/>
                  </a:rPr>
                  <a:t>établissement</a:t>
                </a:r>
                <a:r>
                  <a:rPr lang="en-US" sz="1600" dirty="0">
                    <a:solidFill>
                      <a:schemeClr val="tx1"/>
                    </a:solidFill>
                    <a:latin typeface="Calibri" panose="020F0502020204030204" pitchFamily="34" charset="0"/>
                    <a:cs typeface="Calibri" panose="020F0502020204030204" pitchFamily="34" charset="0"/>
                  </a:rPr>
                  <a:t> </a:t>
                </a:r>
                <a:r>
                  <a:rPr lang="en-US" sz="1600" dirty="0" err="1">
                    <a:solidFill>
                      <a:schemeClr val="tx1"/>
                    </a:solidFill>
                    <a:latin typeface="Calibri" panose="020F0502020204030204" pitchFamily="34" charset="0"/>
                    <a:cs typeface="Calibri" panose="020F0502020204030204" pitchFamily="34" charset="0"/>
                  </a:rPr>
                  <a:t>différent</a:t>
                </a:r>
                <a:endParaRPr lang="en-US" sz="1600" dirty="0">
                  <a:solidFill>
                    <a:schemeClr val="tx1"/>
                  </a:solidFill>
                  <a:latin typeface="Calibri" panose="020F0502020204030204" pitchFamily="34" charset="0"/>
                  <a:cs typeface="Calibri" panose="020F0502020204030204" pitchFamily="34" charset="0"/>
                </a:endParaRPr>
              </a:p>
              <a:p>
                <a:r>
                  <a:rPr lang="en-US" sz="1600" dirty="0">
                    <a:solidFill>
                      <a:schemeClr val="tx1"/>
                    </a:solidFill>
                    <a:latin typeface="Calibri" panose="020F0502020204030204" pitchFamily="34" charset="0"/>
                    <a:cs typeface="Calibri" panose="020F0502020204030204" pitchFamily="34" charset="0"/>
                  </a:rPr>
                  <a:t>Indices de données non </a:t>
                </a:r>
                <a:r>
                  <a:rPr lang="en-US" sz="1600" dirty="0" err="1">
                    <a:solidFill>
                      <a:schemeClr val="tx1"/>
                    </a:solidFill>
                    <a:latin typeface="Calibri" panose="020F0502020204030204" pitchFamily="34" charset="0"/>
                    <a:cs typeface="Calibri" panose="020F0502020204030204" pitchFamily="34" charset="0"/>
                  </a:rPr>
                  <a:t>plausibles</a:t>
                </a:r>
                <a:r>
                  <a:rPr lang="en-US" sz="1600" dirty="0">
                    <a:solidFill>
                      <a:schemeClr val="tx1"/>
                    </a:solidFill>
                    <a:latin typeface="Calibri" panose="020F0502020204030204" pitchFamily="34" charset="0"/>
                    <a:cs typeface="Calibri" panose="020F0502020204030204" pitchFamily="34" charset="0"/>
                  </a:rPr>
                  <a:t> :</a:t>
                </a:r>
              </a:p>
              <a:p>
                <a:pPr lvl="1"/>
                <a:r>
                  <a:rPr lang="en-US" sz="1400" dirty="0">
                    <a:solidFill>
                      <a:schemeClr val="tx1"/>
                    </a:solidFill>
                    <a:latin typeface="Calibri" panose="020F0502020204030204" pitchFamily="34" charset="0"/>
                    <a:cs typeface="Calibri" panose="020F0502020204030204" pitchFamily="34" charset="0"/>
                  </a:rPr>
                  <a:t>Les </a:t>
                </a:r>
                <a:r>
                  <a:rPr lang="en-US" sz="1400" dirty="0" err="1">
                    <a:solidFill>
                      <a:schemeClr val="tx1"/>
                    </a:solidFill>
                    <a:latin typeface="Calibri" panose="020F0502020204030204" pitchFamily="34" charset="0"/>
                    <a:cs typeface="Calibri" panose="020F0502020204030204" pitchFamily="34" charset="0"/>
                  </a:rPr>
                  <a:t>visites</a:t>
                </a:r>
                <a:r>
                  <a:rPr lang="en-US" sz="1400" dirty="0">
                    <a:solidFill>
                      <a:schemeClr val="tx1"/>
                    </a:solidFill>
                    <a:latin typeface="Calibri" panose="020F0502020204030204" pitchFamily="34" charset="0"/>
                    <a:cs typeface="Calibri" panose="020F0502020204030204" pitchFamily="34" charset="0"/>
                  </a:rPr>
                  <a:t> de CPN-1 </a:t>
                </a:r>
                <a:r>
                  <a:rPr lang="en-US" sz="1400" dirty="0" err="1">
                    <a:solidFill>
                      <a:schemeClr val="tx1"/>
                    </a:solidFill>
                    <a:latin typeface="Calibri" panose="020F0502020204030204" pitchFamily="34" charset="0"/>
                    <a:cs typeface="Calibri" panose="020F0502020204030204" pitchFamily="34" charset="0"/>
                  </a:rPr>
                  <a:t>dépassent</a:t>
                </a:r>
                <a:r>
                  <a:rPr lang="en-US" sz="1400" dirty="0">
                    <a:solidFill>
                      <a:schemeClr val="tx1"/>
                    </a:solidFill>
                    <a:latin typeface="Calibri" panose="020F0502020204030204" pitchFamily="34" charset="0"/>
                    <a:cs typeface="Calibri" panose="020F0502020204030204" pitchFamily="34" charset="0"/>
                  </a:rPr>
                  <a:t> le </a:t>
                </a:r>
                <a:r>
                  <a:rPr lang="en-US" sz="1400" dirty="0" err="1">
                    <a:solidFill>
                      <a:schemeClr val="tx1"/>
                    </a:solidFill>
                    <a:latin typeface="Calibri" panose="020F0502020204030204" pitchFamily="34" charset="0"/>
                    <a:cs typeface="Calibri" panose="020F0502020204030204" pitchFamily="34" charset="0"/>
                  </a:rPr>
                  <a:t>nombre</a:t>
                </a:r>
                <a:r>
                  <a:rPr lang="en-US" sz="1400" dirty="0">
                    <a:solidFill>
                      <a:schemeClr val="tx1"/>
                    </a:solidFill>
                    <a:latin typeface="Calibri" panose="020F0502020204030204" pitchFamily="34" charset="0"/>
                    <a:cs typeface="Calibri" panose="020F0502020204030204" pitchFamily="34" charset="0"/>
                  </a:rPr>
                  <a:t> de naissances </a:t>
                </a:r>
                <a:r>
                  <a:rPr lang="en-US" sz="1400" dirty="0" err="1">
                    <a:solidFill>
                      <a:schemeClr val="tx1"/>
                    </a:solidFill>
                    <a:latin typeface="Calibri" panose="020F0502020204030204" pitchFamily="34" charset="0"/>
                    <a:cs typeface="Calibri" panose="020F0502020204030204" pitchFamily="34" charset="0"/>
                  </a:rPr>
                  <a:t>annuelles</a:t>
                </a:r>
                <a:endParaRPr lang="en-US" sz="1400" dirty="0">
                  <a:solidFill>
                    <a:schemeClr val="tx1"/>
                  </a:solidFill>
                  <a:latin typeface="Calibri" panose="020F0502020204030204" pitchFamily="34" charset="0"/>
                  <a:cs typeface="Calibri" panose="020F0502020204030204" pitchFamily="34" charset="0"/>
                </a:endParaRPr>
              </a:p>
              <a:p>
                <a:pPr lvl="1"/>
                <a:r>
                  <a:rPr lang="en-US" sz="1400" dirty="0">
                    <a:solidFill>
                      <a:schemeClr val="tx1"/>
                    </a:solidFill>
                    <a:latin typeface="Calibri" panose="020F0502020204030204" pitchFamily="34" charset="0"/>
                    <a:cs typeface="Calibri" panose="020F0502020204030204" pitchFamily="34" charset="0"/>
                  </a:rPr>
                  <a:t>Forte variation </a:t>
                </a:r>
                <a:r>
                  <a:rPr lang="en-US" sz="1400" dirty="0" err="1">
                    <a:solidFill>
                      <a:schemeClr val="tx1"/>
                    </a:solidFill>
                    <a:latin typeface="Calibri" panose="020F0502020204030204" pitchFamily="34" charset="0"/>
                    <a:cs typeface="Calibri" panose="020F0502020204030204" pitchFamily="34" charset="0"/>
                  </a:rPr>
                  <a:t>annuelle</a:t>
                </a:r>
                <a:r>
                  <a:rPr lang="en-US" sz="1400" dirty="0">
                    <a:solidFill>
                      <a:schemeClr val="tx1"/>
                    </a:solidFill>
                    <a:latin typeface="Calibri" panose="020F0502020204030204" pitchFamily="34" charset="0"/>
                    <a:cs typeface="Calibri" panose="020F0502020204030204" pitchFamily="34" charset="0"/>
                  </a:rPr>
                  <a:t> de la </a:t>
                </a:r>
                <a:r>
                  <a:rPr lang="en-US" sz="1400" dirty="0" err="1">
                    <a:solidFill>
                      <a:schemeClr val="tx1"/>
                    </a:solidFill>
                    <a:latin typeface="Calibri" panose="020F0502020204030204" pitchFamily="34" charset="0"/>
                    <a:cs typeface="Calibri" panose="020F0502020204030204" pitchFamily="34" charset="0"/>
                  </a:rPr>
                  <a:t>prévalence</a:t>
                </a:r>
                <a:r>
                  <a:rPr lang="en-US" sz="1400" dirty="0">
                    <a:solidFill>
                      <a:schemeClr val="tx1"/>
                    </a:solidFill>
                    <a:latin typeface="Calibri" panose="020F0502020204030204" pitchFamily="34" charset="0"/>
                    <a:cs typeface="Calibri" panose="020F0502020204030204" pitchFamily="34" charset="0"/>
                  </a:rPr>
                  <a:t> </a:t>
                </a:r>
              </a:p>
              <a:p>
                <a:pPr lvl="1"/>
                <a:r>
                  <a:rPr lang="en-US" sz="1400" dirty="0" err="1">
                    <a:solidFill>
                      <a:schemeClr val="tx1"/>
                    </a:solidFill>
                    <a:latin typeface="Calibri" panose="020F0502020204030204" pitchFamily="34" charset="0"/>
                    <a:cs typeface="Calibri" panose="020F0502020204030204" pitchFamily="34" charset="0"/>
                  </a:rPr>
                  <a:t>Changements</a:t>
                </a:r>
                <a:r>
                  <a:rPr lang="en-US" sz="1400" dirty="0">
                    <a:solidFill>
                      <a:schemeClr val="tx1"/>
                    </a:solidFill>
                    <a:latin typeface="Calibri" panose="020F0502020204030204" pitchFamily="34" charset="0"/>
                    <a:cs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rPr>
                  <a:t>brusques</a:t>
                </a:r>
                <a:r>
                  <a:rPr lang="en-US" sz="1400" dirty="0">
                    <a:solidFill>
                      <a:schemeClr val="tx1"/>
                    </a:solidFill>
                    <a:latin typeface="Calibri" panose="020F0502020204030204" pitchFamily="34" charset="0"/>
                    <a:cs typeface="Calibri" panose="020F0502020204030204" pitchFamily="34" charset="0"/>
                  </a:rPr>
                  <a:t> dans le </a:t>
                </a:r>
                <a:r>
                  <a:rPr lang="en-US" sz="1400" dirty="0" err="1">
                    <a:solidFill>
                      <a:schemeClr val="tx1"/>
                    </a:solidFill>
                    <a:latin typeface="Calibri" panose="020F0502020204030204" pitchFamily="34" charset="0"/>
                    <a:cs typeface="Calibri" panose="020F0502020204030204" pitchFamily="34" charset="0"/>
                  </a:rPr>
                  <a:t>nombre</a:t>
                </a:r>
                <a:r>
                  <a:rPr lang="en-US" sz="1400" dirty="0">
                    <a:solidFill>
                      <a:schemeClr val="tx1"/>
                    </a:solidFill>
                    <a:latin typeface="Calibri" panose="020F0502020204030204" pitchFamily="34" charset="0"/>
                    <a:cs typeface="Calibri" panose="020F0502020204030204" pitchFamily="34" charset="0"/>
                  </a:rPr>
                  <a:t> de clients des services de </a:t>
                </a:r>
                <a:r>
                  <a:rPr lang="en-US" sz="1400" dirty="0" err="1">
                    <a:solidFill>
                      <a:schemeClr val="tx1"/>
                    </a:solidFill>
                    <a:latin typeface="Calibri" panose="020F0502020204030204" pitchFamily="34" charset="0"/>
                    <a:cs typeface="Calibri" panose="020F0502020204030204" pitchFamily="34" charset="0"/>
                  </a:rPr>
                  <a:t>soins</a:t>
                </a:r>
                <a:r>
                  <a:rPr lang="en-US" sz="1400" dirty="0">
                    <a:solidFill>
                      <a:schemeClr val="tx1"/>
                    </a:solidFill>
                    <a:latin typeface="Calibri" panose="020F0502020204030204" pitchFamily="34" charset="0"/>
                    <a:cs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rPr>
                  <a:t>prénatals</a:t>
                </a:r>
                <a:r>
                  <a:rPr lang="en-US" sz="1400" dirty="0">
                    <a:solidFill>
                      <a:schemeClr val="tx1"/>
                    </a:solidFill>
                    <a:latin typeface="Calibri" panose="020F0502020204030204" pitchFamily="34" charset="0"/>
                    <a:cs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rPr>
                  <a:t>problèmes</a:t>
                </a:r>
                <a:r>
                  <a:rPr lang="en-US" sz="1400" dirty="0">
                    <a:solidFill>
                      <a:schemeClr val="tx1"/>
                    </a:solidFill>
                    <a:latin typeface="Calibri" panose="020F0502020204030204" pitchFamily="34" charset="0"/>
                    <a:cs typeface="Calibri" panose="020F0502020204030204" pitchFamily="34" charset="0"/>
                  </a:rPr>
                  <a:t> de </a:t>
                </a:r>
                <a:r>
                  <a:rPr lang="en-US" sz="1400" dirty="0" err="1">
                    <a:solidFill>
                      <a:schemeClr val="tx1"/>
                    </a:solidFill>
                    <a:latin typeface="Calibri" panose="020F0502020204030204" pitchFamily="34" charset="0"/>
                    <a:cs typeface="Calibri" panose="020F0502020204030204" pitchFamily="34" charset="0"/>
                  </a:rPr>
                  <a:t>déclaration</a:t>
                </a:r>
                <a:r>
                  <a:rPr lang="en-US" sz="1400" dirty="0">
                    <a:solidFill>
                      <a:schemeClr val="tx1"/>
                    </a:solidFill>
                    <a:latin typeface="Calibri" panose="020F0502020204030204" pitchFamily="34" charset="0"/>
                    <a:cs typeface="Calibri" panose="020F0502020204030204" pitchFamily="34" charset="0"/>
                  </a:rPr>
                  <a:t>, ruptures de stock, etc.)</a:t>
                </a:r>
              </a:p>
              <a:p>
                <a:pPr>
                  <a:lnSpc>
                    <a:spcPct val="110000"/>
                  </a:lnSpc>
                </a:pPr>
                <a:r>
                  <a:rPr lang="en-US" sz="1600" dirty="0" err="1">
                    <a:solidFill>
                      <a:schemeClr val="tx1"/>
                    </a:solidFill>
                    <a:latin typeface="Calibri" panose="020F0502020204030204" pitchFamily="34" charset="0"/>
                    <a:cs typeface="Calibri" panose="020F0502020204030204" pitchFamily="34" charset="0"/>
                  </a:rPr>
                  <a:t>Conséquences</a:t>
                </a:r>
                <a:r>
                  <a:rPr lang="en-US" sz="1600" dirty="0">
                    <a:solidFill>
                      <a:schemeClr val="tx1"/>
                    </a:solidFill>
                    <a:latin typeface="Calibri" panose="020F0502020204030204" pitchFamily="34" charset="0"/>
                    <a:cs typeface="Calibri" panose="020F0502020204030204" pitchFamily="34" charset="0"/>
                  </a:rPr>
                  <a:t> dans </a:t>
                </a:r>
                <a:r>
                  <a:rPr lang="en-US" sz="1600" dirty="0" err="1">
                    <a:solidFill>
                      <a:schemeClr val="tx1"/>
                    </a:solidFill>
                    <a:latin typeface="Calibri" panose="020F0502020204030204" pitchFamily="34" charset="0"/>
                    <a:cs typeface="Calibri" panose="020F0502020204030204" pitchFamily="34" charset="0"/>
                  </a:rPr>
                  <a:t>l'estimation</a:t>
                </a:r>
                <a:r>
                  <a:rPr lang="en-US" sz="1600" dirty="0">
                    <a:solidFill>
                      <a:schemeClr val="tx1"/>
                    </a:solidFill>
                    <a:latin typeface="Calibri" panose="020F0502020204030204" pitchFamily="34" charset="0"/>
                    <a:cs typeface="Calibri" panose="020F0502020204030204" pitchFamily="34" charset="0"/>
                  </a:rPr>
                  <a:t> du </a:t>
                </a:r>
                <a:r>
                  <a:rPr lang="en-US" sz="1600" dirty="0" err="1">
                    <a:solidFill>
                      <a:schemeClr val="tx1"/>
                    </a:solidFill>
                    <a:latin typeface="Calibri" panose="020F0502020204030204" pitchFamily="34" charset="0"/>
                    <a:cs typeface="Calibri" panose="020F0502020204030204" pitchFamily="34" charset="0"/>
                  </a:rPr>
                  <a:t>spectre</a:t>
                </a:r>
                <a:r>
                  <a:rPr lang="en-US" sz="1600" dirty="0">
                    <a:solidFill>
                      <a:schemeClr val="tx1"/>
                    </a:solidFill>
                    <a:latin typeface="Calibri" panose="020F0502020204030204" pitchFamily="34" charset="0"/>
                    <a:cs typeface="Calibri" panose="020F0502020204030204" pitchFamily="34" charset="0"/>
                  </a:rPr>
                  <a:t> :</a:t>
                </a:r>
              </a:p>
              <a:p>
                <a:pPr lvl="1">
                  <a:lnSpc>
                    <a:spcPct val="110000"/>
                  </a:lnSpc>
                  <a:spcAft>
                    <a:spcPts val="0"/>
                  </a:spcAft>
                </a:pPr>
                <a:r>
                  <a:rPr lang="en-US" sz="1400" dirty="0">
                    <a:solidFill>
                      <a:schemeClr val="tx1"/>
                    </a:solidFill>
                    <a:latin typeface="Calibri" panose="020F0502020204030204" pitchFamily="34" charset="0"/>
                    <a:cs typeface="Calibri" panose="020F0502020204030204" pitchFamily="34" charset="0"/>
                  </a:rPr>
                  <a:t>Tendance </a:t>
                </a:r>
                <a:r>
                  <a:rPr lang="en-US" sz="1400" dirty="0" err="1">
                    <a:solidFill>
                      <a:schemeClr val="tx1"/>
                    </a:solidFill>
                    <a:latin typeface="Calibri" panose="020F0502020204030204" pitchFamily="34" charset="0"/>
                    <a:cs typeface="Calibri" panose="020F0502020204030204" pitchFamily="34" charset="0"/>
                  </a:rPr>
                  <a:t>incorrecte</a:t>
                </a:r>
                <a:r>
                  <a:rPr lang="en-US" sz="1400" dirty="0">
                    <a:solidFill>
                      <a:schemeClr val="tx1"/>
                    </a:solidFill>
                    <a:latin typeface="Calibri" panose="020F0502020204030204" pitchFamily="34" charset="0"/>
                    <a:cs typeface="Calibri" panose="020F0502020204030204" pitchFamily="34" charset="0"/>
                  </a:rPr>
                  <a:t> de </a:t>
                </a:r>
                <a:r>
                  <a:rPr lang="en-US" sz="1400" dirty="0" err="1">
                    <a:solidFill>
                      <a:schemeClr val="tx1"/>
                    </a:solidFill>
                    <a:latin typeface="Calibri" panose="020F0502020204030204" pitchFamily="34" charset="0"/>
                    <a:cs typeface="Calibri" panose="020F0502020204030204" pitchFamily="34" charset="0"/>
                  </a:rPr>
                  <a:t>l'incidence</a:t>
                </a:r>
                <a:r>
                  <a:rPr lang="en-US" sz="1400" dirty="0">
                    <a:solidFill>
                      <a:schemeClr val="tx1"/>
                    </a:solidFill>
                    <a:latin typeface="Calibri" panose="020F0502020204030204" pitchFamily="34" charset="0"/>
                    <a:cs typeface="Calibri" panose="020F0502020204030204" pitchFamily="34" charset="0"/>
                  </a:rPr>
                  <a:t> de la PPE (par </a:t>
                </a:r>
                <a:r>
                  <a:rPr lang="en-US" sz="1400" dirty="0" err="1">
                    <a:solidFill>
                      <a:schemeClr val="tx1"/>
                    </a:solidFill>
                    <a:latin typeface="Calibri" panose="020F0502020204030204" pitchFamily="34" charset="0"/>
                    <a:cs typeface="Calibri" panose="020F0502020204030204" pitchFamily="34" charset="0"/>
                  </a:rPr>
                  <a:t>exemple</a:t>
                </a:r>
                <a:r>
                  <a:rPr lang="en-US" sz="1400" dirty="0">
                    <a:solidFill>
                      <a:schemeClr val="tx1"/>
                    </a:solidFill>
                    <a:latin typeface="Calibri" panose="020F0502020204030204" pitchFamily="34" charset="0"/>
                    <a:cs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rPr>
                  <a:t>déclin</a:t>
                </a:r>
                <a:r>
                  <a:rPr lang="en-US" sz="1400" dirty="0">
                    <a:solidFill>
                      <a:schemeClr val="tx1"/>
                    </a:solidFill>
                    <a:latin typeface="Calibri" panose="020F0502020204030204" pitchFamily="34" charset="0"/>
                    <a:cs typeface="Calibri" panose="020F0502020204030204" pitchFamily="34" charset="0"/>
                  </a:rPr>
                  <a:t> trop </a:t>
                </a:r>
                <a:r>
                  <a:rPr lang="en-US" sz="1400" dirty="0" err="1">
                    <a:solidFill>
                      <a:schemeClr val="tx1"/>
                    </a:solidFill>
                    <a:latin typeface="Calibri" panose="020F0502020204030204" pitchFamily="34" charset="0"/>
                    <a:cs typeface="Calibri" panose="020F0502020204030204" pitchFamily="34" charset="0"/>
                  </a:rPr>
                  <a:t>rapide</a:t>
                </a:r>
                <a:r>
                  <a:rPr lang="en-US" sz="1400" dirty="0">
                    <a:solidFill>
                      <a:schemeClr val="tx1"/>
                    </a:solidFill>
                    <a:latin typeface="Calibri" panose="020F0502020204030204" pitchFamily="34" charset="0"/>
                    <a:cs typeface="Calibri" panose="020F0502020204030204" pitchFamily="34" charset="0"/>
                  </a:rPr>
                  <a:t>)</a:t>
                </a:r>
              </a:p>
              <a:p>
                <a:pPr lvl="1">
                  <a:lnSpc>
                    <a:spcPct val="110000"/>
                  </a:lnSpc>
                  <a:spcAft>
                    <a:spcPts val="0"/>
                  </a:spcAft>
                </a:pPr>
                <a:r>
                  <a:rPr lang="en-US" sz="1400" dirty="0">
                    <a:solidFill>
                      <a:schemeClr val="tx1"/>
                    </a:solidFill>
                    <a:latin typeface="Calibri" panose="020F0502020204030204" pitchFamily="34" charset="0"/>
                    <a:cs typeface="Calibri" panose="020F0502020204030204" pitchFamily="34" charset="0"/>
                  </a:rPr>
                  <a:t>Trop peu de femmes enceintes </a:t>
                </a:r>
                <a:r>
                  <a:rPr lang="en-US" sz="1400" dirty="0" err="1">
                    <a:solidFill>
                      <a:schemeClr val="tx1"/>
                    </a:solidFill>
                    <a:latin typeface="Calibri" panose="020F0502020204030204" pitchFamily="34" charset="0"/>
                    <a:cs typeface="Calibri" panose="020F0502020204030204" pitchFamily="34" charset="0"/>
                  </a:rPr>
                  <a:t>séropositives</a:t>
                </a:r>
                <a:r>
                  <a:rPr lang="en-US" sz="1400" dirty="0">
                    <a:solidFill>
                      <a:schemeClr val="tx1"/>
                    </a:solidFill>
                    <a:latin typeface="Calibri" panose="020F0502020204030204" pitchFamily="34" charset="0"/>
                    <a:cs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rPr>
                  <a:t>taux</a:t>
                </a:r>
                <a:r>
                  <a:rPr lang="en-US" sz="1400" dirty="0">
                    <a:solidFill>
                      <a:schemeClr val="tx1"/>
                    </a:solidFill>
                    <a:latin typeface="Calibri" panose="020F0502020204030204" pitchFamily="34" charset="0"/>
                    <a:cs typeface="Calibri" panose="020F0502020204030204" pitchFamily="34" charset="0"/>
                  </a:rPr>
                  <a:t> de TME trop bas et </a:t>
                </a:r>
                <a:r>
                  <a:rPr lang="en-US" sz="1400" dirty="0" err="1">
                    <a:solidFill>
                      <a:schemeClr val="tx1"/>
                    </a:solidFill>
                    <a:latin typeface="Calibri" panose="020F0502020204030204" pitchFamily="34" charset="0"/>
                    <a:cs typeface="Calibri" panose="020F0502020204030204" pitchFamily="34" charset="0"/>
                  </a:rPr>
                  <a:t>nécessité</a:t>
                </a:r>
                <a:r>
                  <a:rPr lang="en-US" sz="1400" dirty="0">
                    <a:solidFill>
                      <a:schemeClr val="tx1"/>
                    </a:solidFill>
                    <a:latin typeface="Calibri" panose="020F0502020204030204" pitchFamily="34" charset="0"/>
                    <a:cs typeface="Calibri" panose="020F0502020204030204" pitchFamily="34" charset="0"/>
                  </a:rPr>
                  <a:t> de la PTME </a:t>
                </a:r>
                <a:br>
                  <a:rPr lang="en-US" sz="1400" dirty="0">
                    <a:solidFill>
                      <a:schemeClr val="tx1"/>
                    </a:solidFill>
                    <a:latin typeface="Calibri" panose="020F0502020204030204" pitchFamily="34" charset="0"/>
                    <a:cs typeface="Calibri" panose="020F0502020204030204" pitchFamily="34" charset="0"/>
                  </a:rPr>
                </a:br>
                <a:r>
                  <a:rPr lang="en-US" sz="1400" dirty="0" err="1">
                    <a:solidFill>
                      <a:schemeClr val="tx1"/>
                    </a:solidFill>
                    <a:latin typeface="Calibri" panose="020F0502020204030204" pitchFamily="34" charset="0"/>
                    <a:cs typeface="Calibri" panose="020F0502020204030204" pitchFamily="34" charset="0"/>
                  </a:rPr>
                  <a:t>nécessité</a:t>
                </a:r>
                <a:r>
                  <a:rPr lang="en-US" sz="1400" dirty="0">
                    <a:solidFill>
                      <a:schemeClr val="tx1"/>
                    </a:solidFill>
                    <a:latin typeface="Calibri" panose="020F0502020204030204" pitchFamily="34" charset="0"/>
                    <a:cs typeface="Calibri" panose="020F0502020204030204" pitchFamily="34" charset="0"/>
                  </a:rPr>
                  <a:t> </a:t>
                </a:r>
                <a:r>
                  <a:rPr lang="en-US" sz="1400" dirty="0" err="1">
                    <a:solidFill>
                      <a:schemeClr val="tx1"/>
                    </a:solidFill>
                    <a:latin typeface="Calibri" panose="020F0502020204030204" pitchFamily="34" charset="0"/>
                    <a:cs typeface="Calibri" panose="020F0502020204030204" pitchFamily="34" charset="0"/>
                  </a:rPr>
                  <a:t>d'une</a:t>
                </a:r>
                <a:r>
                  <a:rPr lang="en-US" sz="1400" dirty="0">
                    <a:solidFill>
                      <a:schemeClr val="tx1"/>
                    </a:solidFill>
                    <a:latin typeface="Calibri" panose="020F0502020204030204" pitchFamily="34" charset="0"/>
                    <a:cs typeface="Calibri" panose="020F0502020204030204" pitchFamily="34" charset="0"/>
                  </a:rPr>
                  <a:t> PTME </a:t>
                </a:r>
                <a:r>
                  <a:rPr lang="en-US" sz="1400" dirty="0">
                    <a:solidFill>
                      <a:schemeClr val="tx1"/>
                    </a:solidFill>
                    <a:latin typeface="Calibri" panose="020F0502020204030204" pitchFamily="34" charset="0"/>
                    <a:cs typeface="Calibri" panose="020F0502020204030204" pitchFamily="34" charset="0"/>
                    <a:sym typeface="Wingdings" pitchFamily="2" charset="2"/>
                  </a:rPr>
                  <a:t> trop peu </a:t>
                </a:r>
                <a:r>
                  <a:rPr lang="en-US" sz="1400" dirty="0" err="1">
                    <a:solidFill>
                      <a:schemeClr val="tx1"/>
                    </a:solidFill>
                    <a:latin typeface="Calibri" panose="020F0502020204030204" pitchFamily="34" charset="0"/>
                    <a:cs typeface="Calibri" panose="020F0502020204030204" pitchFamily="34" charset="0"/>
                    <a:sym typeface="Wingdings" pitchFamily="2" charset="2"/>
                  </a:rPr>
                  <a:t>d'</a:t>
                </a:r>
                <a:r>
                  <a:rPr lang="en-US" sz="1400" dirty="0" err="1">
                    <a:solidFill>
                      <a:schemeClr val="tx1"/>
                    </a:solidFill>
                    <a:latin typeface="Calibri" panose="020F0502020204030204" pitchFamily="34" charset="0"/>
                    <a:cs typeface="Calibri" panose="020F0502020204030204" pitchFamily="34" charset="0"/>
                  </a:rPr>
                  <a:t>enfants</a:t>
                </a:r>
                <a:r>
                  <a:rPr lang="en-US" sz="1400" dirty="0">
                    <a:solidFill>
                      <a:schemeClr val="tx1"/>
                    </a:solidFill>
                    <a:latin typeface="Calibri" panose="020F0502020204030204" pitchFamily="34" charset="0"/>
                    <a:cs typeface="Calibri" panose="020F0502020204030204" pitchFamily="34" charset="0"/>
                  </a:rPr>
                  <a:t> vivant avec le VIH</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444949" y="-372310"/>
                <a:ext cx="8273169" cy="7379167"/>
              </a:xfrm>
              <a:blipFill>
                <a:blip r:embed="rId3"/>
                <a:stretch>
                  <a:fillRect l="-368"/>
                </a:stretch>
              </a:blipFill>
            </p:spPr>
            <p:txBody>
              <a:bodyPr/>
              <a:lstStyle/>
              <a:p>
                <a:r>
                  <a:rPr lang="en-US">
                    <a:noFill/>
                  </a:rPr>
                  <a:t> </a:t>
                </a:r>
              </a:p>
            </p:txBody>
          </p:sp>
        </mc:Fallback>
      </mc:AlternateContent>
      <p:grpSp>
        <p:nvGrpSpPr>
          <p:cNvPr id="7" name="Group 6">
            <a:extLst>
              <a:ext uri="{FF2B5EF4-FFF2-40B4-BE49-F238E27FC236}">
                <a16:creationId xmlns:a16="http://schemas.microsoft.com/office/drawing/2014/main" id="{AEF4BA79-5622-EA15-2E39-39E77DAD6FC7}"/>
              </a:ext>
            </a:extLst>
          </p:cNvPr>
          <p:cNvGrpSpPr/>
          <p:nvPr/>
        </p:nvGrpSpPr>
        <p:grpSpPr>
          <a:xfrm>
            <a:off x="4724646" y="1809092"/>
            <a:ext cx="5610201" cy="778996"/>
            <a:chOff x="4917366" y="1329070"/>
            <a:chExt cx="5631395" cy="778996"/>
          </a:xfrm>
        </p:grpSpPr>
        <p:sp>
          <p:nvSpPr>
            <p:cNvPr id="5" name="Rectangle 4"/>
            <p:cNvSpPr/>
            <p:nvPr/>
          </p:nvSpPr>
          <p:spPr>
            <a:xfrm>
              <a:off x="4917366" y="1329070"/>
              <a:ext cx="1993795" cy="778996"/>
            </a:xfrm>
            <a:prstGeom prst="rect">
              <a:avLst/>
            </a:prstGeom>
            <a:noFill/>
            <a:ln w="635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6911161" y="1329070"/>
              <a:ext cx="3637600" cy="778996"/>
            </a:xfrm>
            <a:prstGeom prst="rect">
              <a:avLst/>
            </a:prstGeom>
            <a:noFill/>
            <a:ln w="63500">
              <a:solidFill>
                <a:srgbClr val="C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2437157"/>
      </p:ext>
    </p:extLst>
  </p:cSld>
  <p:clrMapOvr>
    <a:masterClrMapping/>
  </p:clrMapOvr>
  <mc:AlternateContent xmlns:mc="http://schemas.openxmlformats.org/markup-compatibility/2006" xmlns:p14="http://schemas.microsoft.com/office/powerpoint/2010/main">
    <mc:Choice Requires="p14">
      <p:transition p14:dur="0"/>
    </mc:Choice>
    <mc:Fallback xmlns:a16="http://schemas.microsoft.com/office/drawing/2014/main" xmlns:a14="http://schemas.microsoft.com/office/drawing/2010/main"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EC02DC-6C0D-EDA7-B89A-13EFAE5690C7}"/>
              </a:ext>
            </a:extLst>
          </p:cNvPr>
          <p:cNvSpPr>
            <a:spLocks noGrp="1"/>
          </p:cNvSpPr>
          <p:nvPr>
            <p:ph type="title"/>
          </p:nvPr>
        </p:nvSpPr>
        <p:spPr>
          <a:xfrm>
            <a:off x="0" y="1123837"/>
            <a:ext cx="3431569" cy="4601183"/>
          </a:xfrm>
        </p:spPr>
        <p:txBody>
          <a:bodyPr>
            <a:normAutofit/>
          </a:bodyPr>
          <a:lstStyle/>
          <a:p>
            <a:r>
              <a:rPr lang="en-US"/>
              <a:t>Prévalence de la CPN</a:t>
            </a:r>
            <a:br>
              <a:rPr lang="en-US"/>
            </a:br>
            <a:r>
              <a:rPr lang="en-US" sz="2000"/>
              <a:t>&gt;Options avancées </a:t>
            </a:r>
            <a:br>
              <a:rPr lang="en-US" sz="2000"/>
            </a:br>
            <a:r>
              <a:rPr lang="en-US" sz="2000"/>
              <a:t>&gt;Réduction de la fertilité liée au VIH</a:t>
            </a:r>
            <a:br>
              <a:rPr lang="en-US" sz="2000"/>
            </a:br>
            <a:r>
              <a:rPr lang="en-US" sz="2000"/>
              <a:t>&gt;Adaptation au facteur d'ajustement local</a:t>
            </a:r>
            <a:endParaRPr lang="en-US"/>
          </a:p>
        </p:txBody>
      </p:sp>
      <p:pic>
        <p:nvPicPr>
          <p:cNvPr id="4" name="Picture 3">
            <a:extLst>
              <a:ext uri="{FF2B5EF4-FFF2-40B4-BE49-F238E27FC236}">
                <a16:creationId xmlns:a16="http://schemas.microsoft.com/office/drawing/2014/main" id="{AB40BC6D-0BA1-35EA-A544-64A49C9F2ECB}"/>
              </a:ext>
            </a:extLst>
          </p:cNvPr>
          <p:cNvPicPr>
            <a:picLocks noChangeAspect="1"/>
          </p:cNvPicPr>
          <p:nvPr/>
        </p:nvPicPr>
        <p:blipFill>
          <a:blip r:embed="rId2"/>
          <a:stretch>
            <a:fillRect/>
          </a:stretch>
        </p:blipFill>
        <p:spPr>
          <a:xfrm>
            <a:off x="3637436" y="727950"/>
            <a:ext cx="8071322" cy="4511870"/>
          </a:xfrm>
          <a:prstGeom prst="rect">
            <a:avLst/>
          </a:prstGeom>
        </p:spPr>
      </p:pic>
      <p:sp>
        <p:nvSpPr>
          <p:cNvPr id="5" name="TextBox 4">
            <a:extLst>
              <a:ext uri="{FF2B5EF4-FFF2-40B4-BE49-F238E27FC236}">
                <a16:creationId xmlns:a16="http://schemas.microsoft.com/office/drawing/2014/main" id="{F1BF1002-6A0E-5015-6430-555D41DE3A6B}"/>
              </a:ext>
            </a:extLst>
          </p:cNvPr>
          <p:cNvSpPr txBox="1"/>
          <p:nvPr/>
        </p:nvSpPr>
        <p:spPr>
          <a:xfrm>
            <a:off x="3637436" y="5311739"/>
            <a:ext cx="7941539" cy="1015663"/>
          </a:xfrm>
          <a:prstGeom prst="rect">
            <a:avLst/>
          </a:prstGeom>
          <a:noFill/>
        </p:spPr>
        <p:txBody>
          <a:bodyPr wrap="square" rtlCol="0">
            <a:spAutoFit/>
          </a:bodyPr>
          <a:lstStyle/>
          <a:p>
            <a:r>
              <a:rPr lang="en-US" sz="2000" dirty="0" err="1"/>
              <a:t>Problèmes</a:t>
            </a:r>
            <a:r>
              <a:rPr lang="en-US" sz="2000" dirty="0"/>
              <a:t> </a:t>
            </a:r>
            <a:r>
              <a:rPr lang="en-US" sz="2000" dirty="0" err="1"/>
              <a:t>potentiels</a:t>
            </a:r>
            <a:r>
              <a:rPr lang="en-US" sz="2000" dirty="0"/>
              <a:t> avec les données des premières </a:t>
            </a:r>
            <a:r>
              <a:rPr lang="en-US" sz="2000" dirty="0" err="1"/>
              <a:t>années</a:t>
            </a:r>
            <a:r>
              <a:rPr lang="en-US" sz="2000" dirty="0"/>
              <a:t> ? </a:t>
            </a:r>
            <a:br>
              <a:rPr lang="en-US" sz="2000" dirty="0"/>
            </a:br>
            <a:r>
              <a:rPr lang="en-US" sz="2000" dirty="0">
                <a:sym typeface="Wingdings" panose="05000000000000000000" pitchFamily="2" charset="2"/>
              </a:rPr>
              <a:t> </a:t>
            </a:r>
            <a:r>
              <a:rPr lang="en-US" sz="2000" dirty="0" err="1"/>
              <a:t>Supprimez</a:t>
            </a:r>
            <a:r>
              <a:rPr lang="en-US" sz="2000" dirty="0"/>
              <a:t> les données non </a:t>
            </a:r>
            <a:r>
              <a:rPr lang="en-US" sz="2000" dirty="0" err="1"/>
              <a:t>représentatives</a:t>
            </a:r>
            <a:r>
              <a:rPr lang="en-US" sz="2000" dirty="0"/>
              <a:t> </a:t>
            </a:r>
            <a:r>
              <a:rPr lang="en-US" sz="2000" dirty="0" err="1"/>
              <a:t>avant</a:t>
            </a:r>
            <a:r>
              <a:rPr lang="en-US" sz="2000" dirty="0"/>
              <a:t> </a:t>
            </a:r>
            <a:r>
              <a:rPr lang="en-US" sz="2000" dirty="0" err="1"/>
              <a:t>l'ajustement</a:t>
            </a:r>
            <a:r>
              <a:rPr lang="en-US" sz="2000" dirty="0"/>
              <a:t>, </a:t>
            </a:r>
            <a:br>
              <a:rPr lang="en-US" sz="2000" dirty="0"/>
            </a:br>
            <a:r>
              <a:rPr lang="en-US" sz="2000" dirty="0" err="1"/>
              <a:t>Ajustez</a:t>
            </a:r>
            <a:r>
              <a:rPr lang="en-US" sz="2000" dirty="0"/>
              <a:t> </a:t>
            </a:r>
            <a:r>
              <a:rPr lang="en-US" sz="2000" dirty="0" err="1"/>
              <a:t>uniquement</a:t>
            </a:r>
            <a:r>
              <a:rPr lang="en-US" sz="2000" dirty="0"/>
              <a:t> les données de haute </a:t>
            </a:r>
            <a:r>
              <a:rPr lang="en-US" sz="2000" dirty="0" err="1"/>
              <a:t>qualité</a:t>
            </a:r>
            <a:r>
              <a:rPr lang="en-US" sz="2000" dirty="0"/>
              <a:t> </a:t>
            </a:r>
            <a:endParaRPr lang="en-US" sz="1600" dirty="0"/>
          </a:p>
        </p:txBody>
      </p:sp>
    </p:spTree>
    <p:extLst>
      <p:ext uri="{BB962C8B-B14F-4D97-AF65-F5344CB8AC3E}">
        <p14:creationId xmlns:p14="http://schemas.microsoft.com/office/powerpoint/2010/main" val="2619210397"/>
      </p:ext>
    </p:extLst>
  </p:cSld>
  <p:clrMapOvr>
    <a:masterClrMapping/>
  </p:clrMapOvr>
  <mc:AlternateContent xmlns:mc="http://schemas.openxmlformats.org/markup-compatibility/2006" xmlns:p14="http://schemas.microsoft.com/office/powerpoint/2010/main">
    <mc:Choice Requires="p14">
      <p:transition p14:dur="0" advTm="8255000"/>
    </mc:Choice>
    <mc:Fallback xmlns:a16="http://schemas.microsoft.com/office/drawing/2014/main" xmlns="">
      <p:transition advTm="8255000"/>
    </mc:Fallback>
  </mc:AlternateContent>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MediaLengthInSeconds xmlns="288ef829-98c5-46d1-83dc-c2ef7c814da2" xsi:nil="true"/>
    <SharedWithUsers xmlns="2ddeef39-65d3-4660-94f2-f063f949c57e">
      <UserInfo>
        <DisplayName>Robert Glaubius</DisplayName>
        <AccountId>5514</AccountId>
        <AccountType/>
      </UserInfo>
      <UserInfo>
        <DisplayName>SABIN, Keith</DisplayName>
        <AccountId>25</AccountId>
        <AccountType/>
      </UserInfo>
      <UserInfo>
        <DisplayName>WANYEKI, Ian</DisplayName>
        <AccountId>197</AccountId>
        <AccountType/>
      </UserInfo>
      <UserInfo>
        <DisplayName>KORENROMP, Eline Louise</DisplayName>
        <AccountId>7579</AccountId>
        <AccountType/>
      </UserInfo>
      <UserInfo>
        <DisplayName>Guy Mahiane</DisplayName>
        <AccountId>5635</AccountId>
        <AccountType/>
      </UserInfo>
      <UserInfo>
        <DisplayName>MAHY, Mary</DisplayName>
        <AccountId>20</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5EE3CABA-6EB2-46BF-AEBF-59952188780E}">
  <ds:schemaRefs>
    <ds:schemaRef ds:uri="http://schemas.microsoft.com/sharepoint/v3/contenttype/forms"/>
  </ds:schemaRefs>
</ds:datastoreItem>
</file>

<file path=customXml/itemProps2.xml><?xml version="1.0" encoding="utf-8"?>
<ds:datastoreItem xmlns:ds="http://schemas.openxmlformats.org/officeDocument/2006/customXml" ds:itemID="{353D0F4D-120C-4BF2-8BA6-CB910E5263B0}"/>
</file>

<file path=customXml/itemProps3.xml><?xml version="1.0" encoding="utf-8"?>
<ds:datastoreItem xmlns:ds="http://schemas.openxmlformats.org/officeDocument/2006/customXml" ds:itemID="{1D94F3E5-9355-45E1-AEBF-E2A170E9424C}">
  <ds:schemaRefs>
    <ds:schemaRef ds:uri="288ef829-98c5-46d1-83dc-c2ef7c814da2"/>
    <ds:schemaRef ds:uri="http://purl.org/dc/dcmitype/"/>
    <ds:schemaRef ds:uri="2ddeef39-65d3-4660-94f2-f063f949c57e"/>
    <ds:schemaRef ds:uri="http://purl.org/dc/elements/1.1/"/>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
  <TotalTime>14</TotalTime>
  <Words>3375</Words>
  <Application>Microsoft Office PowerPoint</Application>
  <PresentationFormat>Widescreen</PresentationFormat>
  <Paragraphs>173</Paragraphs>
  <Slides>21</Slides>
  <Notes>10</Notes>
  <HiddenSlides>2</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21</vt:i4>
      </vt:variant>
    </vt:vector>
  </HeadingPairs>
  <TitlesOfParts>
    <vt:vector size="32" baseType="lpstr">
      <vt:lpstr>Aptos</vt:lpstr>
      <vt:lpstr>Arial</vt:lpstr>
      <vt:lpstr>Calibri</vt:lpstr>
      <vt:lpstr>Calibri (Body)</vt:lpstr>
      <vt:lpstr>Cambria</vt:lpstr>
      <vt:lpstr>Cambria Math</vt:lpstr>
      <vt:lpstr>Corbel</vt:lpstr>
      <vt:lpstr>Times New Roman</vt:lpstr>
      <vt:lpstr>Wingdings</vt:lpstr>
      <vt:lpstr>Wingdings 2</vt:lpstr>
      <vt:lpstr>Frame</vt:lpstr>
      <vt:lpstr>Données de dépistage dans la routine de CPN pour ajuster la fertilité et la prevalence de femmes enceintes, (P)TMI, enfants vivant avec le VIH et la couverture du TAR pédiatrique</vt:lpstr>
      <vt:lpstr>Utilisation des données relatives au dépistage du VIH dans les centres de soins prénatals  dans les estimations  du VIH  Les estimations dépendent de la qualité des données du programme ! </vt:lpstr>
      <vt:lpstr>Examinez les tableaux de l'onglet des tests de CPN pour repérer les incohérences.</vt:lpstr>
      <vt:lpstr>Le bouton "Vérifier les valeurs du tableau" permet d'effectuer des contrôles de base sur vos données et d'afficher les problèmes en rouge.</vt:lpstr>
      <vt:lpstr>Le tableau des tests de CPN compare les naissances, les visites et les tests (I).</vt:lpstr>
      <vt:lpstr>Le tableau des tests de CPN compare les naissances, les visites et les tests (II).  Exemple : plus de visites de CPN que de naissances déclarées. Peut indiquer que le nombre de visites de CPN est gonflé ?</vt:lpstr>
      <vt:lpstr>Le tableau sur la PTME dans les statistiques du programme compare le nombre de femmes enceintes qui commencent ou poursuivent un traitement antirétroviral, avec le statut du test VIH lors de la première visite de soins prénatals.</vt:lpstr>
      <vt:lpstr>Tests de routine pour les CPN : calcul de la prévalence</vt:lpstr>
      <vt:lpstr>Prévalence de la CPN &gt;Options avancées  &gt;Réduction de la fertilité liée au VIH &gt;Adaptation au facteur d'ajustement local</vt:lpstr>
      <vt:lpstr>PowerPoint Presentation</vt:lpstr>
      <vt:lpstr>L'ajusteur de la fertilité prend  la prévalence des CPN rapportée par le programme, dans l'éditeur des tests de CPN</vt:lpstr>
      <vt:lpstr>PowerPoint Presentation</vt:lpstr>
      <vt:lpstr>PowerPoint Presentation</vt:lpstr>
      <vt:lpstr>PowerPoint Presentation</vt:lpstr>
      <vt:lpstr>Données sur les tests CPN de routine :  N'utilisez que des données/années représentatives et de bonne qualité pour l'ajustement d'EPP et de la fertilité.</vt:lpstr>
      <vt:lpstr>Un facteur d'ajustement local ajusté &lt;0,5 ou &gt;2,5, ou une couverture PTME &gt;100%, peuvent indiquer des problèmes avec les données sur la prévalence des soins prénatals et la PTME - ou avec l'estimation d'EPP ou de CSAVR pour toutes les femmes adultes.</vt:lpstr>
      <vt:lpstr>Étapes à suivre pour résoudre les problèmes liés aux données des CPN</vt:lpstr>
      <vt:lpstr>PowerPoint Presentation</vt:lpstr>
      <vt:lpstr>PowerPoint Presentation</vt:lpstr>
      <vt:lpstr>Couverture estimée de la PTME ou de TAR pédiatrique &gt;&gt;100% ? </vt:lpstr>
      <vt:lpstr>Sources d'infections chez les nouveaux enfants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docId:5D74CFBD13F75E778A4755C4D0368D1E</cp:keywords>
  <cp:lastModifiedBy>KORENROMP, Eline Louise</cp:lastModifiedBy>
  <cp:revision>165</cp:revision>
  <dcterms:created xsi:type="dcterms:W3CDTF">2020-10-27T09:55:01Z</dcterms:created>
  <dcterms:modified xsi:type="dcterms:W3CDTF">2025-02-13T07:24:09Z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