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7" r:id="rId3"/>
    <p:sldMasterId id="2147483793" r:id="rId4"/>
    <p:sldMasterId id="2147483826" r:id="rId5"/>
    <p:sldMasterId id="2147483828" r:id="rId6"/>
    <p:sldMasterId id="2147483852" r:id="rId7"/>
  </p:sldMasterIdLst>
  <p:notesMasterIdLst>
    <p:notesMasterId r:id="rId24"/>
  </p:notesMasterIdLst>
  <p:sldIdLst>
    <p:sldId id="261" r:id="rId8"/>
    <p:sldId id="262" r:id="rId9"/>
    <p:sldId id="258" r:id="rId10"/>
    <p:sldId id="277" r:id="rId11"/>
    <p:sldId id="279" r:id="rId12"/>
    <p:sldId id="278" r:id="rId13"/>
    <p:sldId id="280" r:id="rId14"/>
    <p:sldId id="281" r:id="rId15"/>
    <p:sldId id="282" r:id="rId16"/>
    <p:sldId id="283" r:id="rId17"/>
    <p:sldId id="284" r:id="rId18"/>
    <p:sldId id="285" r:id="rId19"/>
    <p:sldId id="318" r:id="rId20"/>
    <p:sldId id="321" r:id="rId21"/>
    <p:sldId id="320" r:id="rId22"/>
    <p:sldId id="319" r:id="rId23"/>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1">
          <p15:clr>
            <a:srgbClr val="A4A3A4"/>
          </p15:clr>
        </p15:guide>
        <p15:guide id="2" orient="horz" pos="4075">
          <p15:clr>
            <a:srgbClr val="A4A3A4"/>
          </p15:clr>
        </p15:guide>
        <p15:guide id="4" pos="3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222"/>
    <a:srgbClr val="E27222"/>
    <a:srgbClr val="63CDF6"/>
    <a:srgbClr val="70C8BE"/>
    <a:srgbClr val="89C443"/>
    <a:srgbClr val="02AEF0"/>
    <a:srgbClr val="0092D2"/>
    <a:srgbClr val="0092CF"/>
    <a:srgbClr val="6FB4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9A31F5-D71C-F473-2297-8E5EAE1147DF}" v="5" dt="2023-02-13T16:05:43.303"/>
    <p1510:client id="{C28D1ED5-25AA-F28A-48AF-F21A2B101B29}" v="8" dt="2023-02-13T16:07:24.3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779" autoAdjust="0"/>
  </p:normalViewPr>
  <p:slideViewPr>
    <p:cSldViewPr snapToGrid="0" snapToObjects="1" showGuides="1">
      <p:cViewPr varScale="1">
        <p:scale>
          <a:sx n="96" d="100"/>
          <a:sy n="96" d="100"/>
        </p:scale>
        <p:origin x="312" y="90"/>
      </p:cViewPr>
      <p:guideLst>
        <p:guide orient="horz" pos="2161"/>
        <p:guide orient="horz" pos="4075"/>
        <p:guide pos="3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4.xml"/><Relationship Id="rId7" Type="http://schemas.openxmlformats.org/officeDocument/2006/relationships/slideMaster" Target="slideMasters/slideMaster5.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customXml" Target="../customXml/item3.xml"/><Relationship Id="rId4" Type="http://schemas.openxmlformats.org/officeDocument/2006/relationships/slideMaster" Target="slideMasters/slideMaster2.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ESCURA, Luisa" userId="S::frescural@unaids.org::e95ea8f8-6362-4a5d-b45d-96fe641185ff" providerId="AD" clId="Web-{C28D1ED5-25AA-F28A-48AF-F21A2B101B29}"/>
    <pc:docChg chg="modSld">
      <pc:chgData name="FRESCURA, Luisa" userId="S::frescural@unaids.org::e95ea8f8-6362-4a5d-b45d-96fe641185ff" providerId="AD" clId="Web-{C28D1ED5-25AA-F28A-48AF-F21A2B101B29}" dt="2023-02-13T16:07:24.315" v="6" actId="20577"/>
      <pc:docMkLst>
        <pc:docMk/>
      </pc:docMkLst>
      <pc:sldChg chg="modSp">
        <pc:chgData name="FRESCURA, Luisa" userId="S::frescural@unaids.org::e95ea8f8-6362-4a5d-b45d-96fe641185ff" providerId="AD" clId="Web-{C28D1ED5-25AA-F28A-48AF-F21A2B101B29}" dt="2023-02-13T16:07:24.315" v="6" actId="20577"/>
        <pc:sldMkLst>
          <pc:docMk/>
          <pc:sldMk cId="0" sldId="261"/>
        </pc:sldMkLst>
        <pc:spChg chg="mod">
          <ac:chgData name="FRESCURA, Luisa" userId="S::frescural@unaids.org::e95ea8f8-6362-4a5d-b45d-96fe641185ff" providerId="AD" clId="Web-{C28D1ED5-25AA-F28A-48AF-F21A2B101B29}" dt="2023-02-13T16:07:24.315" v="6" actId="20577"/>
          <ac:spMkLst>
            <pc:docMk/>
            <pc:sldMk cId="0" sldId="261"/>
            <ac:spMk id="6149" creationId="{5AC8760F-9D28-D4E0-49DA-53AA1EECE2B2}"/>
          </ac:spMkLst>
        </pc:spChg>
      </pc:sldChg>
    </pc:docChg>
  </pc:docChgLst>
  <pc:docChgLst>
    <pc:chgData name="FRESCURA, Luisa" userId="S::frescural@unaids.org::e95ea8f8-6362-4a5d-b45d-96fe641185ff" providerId="AD" clId="Web-{639A31F5-D71C-F473-2297-8E5EAE1147DF}"/>
    <pc:docChg chg="modSld">
      <pc:chgData name="FRESCURA, Luisa" userId="S::frescural@unaids.org::e95ea8f8-6362-4a5d-b45d-96fe641185ff" providerId="AD" clId="Web-{639A31F5-D71C-F473-2297-8E5EAE1147DF}" dt="2023-02-13T16:05:43.303" v="4" actId="20577"/>
      <pc:docMkLst>
        <pc:docMk/>
      </pc:docMkLst>
      <pc:sldChg chg="modSp">
        <pc:chgData name="FRESCURA, Luisa" userId="S::frescural@unaids.org::e95ea8f8-6362-4a5d-b45d-96fe641185ff" providerId="AD" clId="Web-{639A31F5-D71C-F473-2297-8E5EAE1147DF}" dt="2023-02-13T16:05:43.303" v="4" actId="20577"/>
        <pc:sldMkLst>
          <pc:docMk/>
          <pc:sldMk cId="0" sldId="261"/>
        </pc:sldMkLst>
        <pc:spChg chg="mod">
          <ac:chgData name="FRESCURA, Luisa" userId="S::frescural@unaids.org::e95ea8f8-6362-4a5d-b45d-96fe641185ff" providerId="AD" clId="Web-{639A31F5-D71C-F473-2297-8E5EAE1147DF}" dt="2023-02-13T16:05:43.303" v="4" actId="20577"/>
          <ac:spMkLst>
            <pc:docMk/>
            <pc:sldMk cId="0" sldId="261"/>
            <ac:spMk id="6149" creationId="{5AC8760F-9D28-D4E0-49DA-53AA1EECE2B2}"/>
          </ac:spMkLst>
        </pc:spChg>
        <pc:spChg chg="mod">
          <ac:chgData name="FRESCURA, Luisa" userId="S::frescural@unaids.org::e95ea8f8-6362-4a5d-b45d-96fe641185ff" providerId="AD" clId="Web-{639A31F5-D71C-F473-2297-8E5EAE1147DF}" dt="2023-02-13T16:05:35.084" v="1" actId="20577"/>
          <ac:spMkLst>
            <pc:docMk/>
            <pc:sldMk cId="0" sldId="261"/>
            <ac:spMk id="6150" creationId="{8738A2A9-4E6E-4F02-60ED-35B7DE648922}"/>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ValentinaCambiano\Projects\Modelling%20Consortium\MIHPSA\Zimbabwe\Phase%201%20-%20Comparison\Output%20MIHPSA%20comparis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ValentinaCambiano\Projects\Modelling%20Consortium\MIHPSA\Zimbabwe\Phase%201%20-%20Comparison\Output%20MIHPSA%20comparis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Prev!$A$38</c:f>
              <c:strCache>
                <c:ptCount val="1"/>
                <c:pt idx="0">
                  <c:v>Goals Point Est</c:v>
                </c:pt>
              </c:strCache>
            </c:strRef>
          </c:tx>
          <c:spPr>
            <a:ln w="28575" cap="rnd">
              <a:solidFill>
                <a:schemeClr val="accent1"/>
              </a:solidFill>
              <a:prstDash val="solid"/>
              <a:round/>
            </a:ln>
            <a:effectLst/>
          </c:spPr>
          <c:marker>
            <c:symbol val="none"/>
          </c:marker>
          <c:cat>
            <c:numRef>
              <c:f>Prev!$B$2:$AZ$2</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Prev!$B$38:$AZ$38</c:f>
              <c:numCache>
                <c:formatCode>0.0</c:formatCode>
                <c:ptCount val="51"/>
                <c:pt idx="0">
                  <c:v>15.49</c:v>
                </c:pt>
                <c:pt idx="1">
                  <c:v>18.559999999999999</c:v>
                </c:pt>
                <c:pt idx="2">
                  <c:v>21.08</c:v>
                </c:pt>
                <c:pt idx="3">
                  <c:v>22.9</c:v>
                </c:pt>
                <c:pt idx="4">
                  <c:v>23.99</c:v>
                </c:pt>
                <c:pt idx="5">
                  <c:v>24.45</c:v>
                </c:pt>
                <c:pt idx="6">
                  <c:v>24.36</c:v>
                </c:pt>
                <c:pt idx="7">
                  <c:v>23.86</c:v>
                </c:pt>
                <c:pt idx="8">
                  <c:v>23.05</c:v>
                </c:pt>
                <c:pt idx="9">
                  <c:v>22.02</c:v>
                </c:pt>
                <c:pt idx="10">
                  <c:v>20.88</c:v>
                </c:pt>
                <c:pt idx="11">
                  <c:v>19.690000000000001</c:v>
                </c:pt>
                <c:pt idx="12">
                  <c:v>18.489999999999998</c:v>
                </c:pt>
                <c:pt idx="13">
                  <c:v>17.329999999999998</c:v>
                </c:pt>
                <c:pt idx="14">
                  <c:v>16.22</c:v>
                </c:pt>
                <c:pt idx="15">
                  <c:v>15.22</c:v>
                </c:pt>
                <c:pt idx="16">
                  <c:v>14.33</c:v>
                </c:pt>
                <c:pt idx="17">
                  <c:v>13.57</c:v>
                </c:pt>
                <c:pt idx="18">
                  <c:v>12.93</c:v>
                </c:pt>
                <c:pt idx="19">
                  <c:v>12.43</c:v>
                </c:pt>
                <c:pt idx="20">
                  <c:v>12.03</c:v>
                </c:pt>
                <c:pt idx="21">
                  <c:v>11.68</c:v>
                </c:pt>
                <c:pt idx="22">
                  <c:v>11.35</c:v>
                </c:pt>
                <c:pt idx="23">
                  <c:v>11.02</c:v>
                </c:pt>
                <c:pt idx="24">
                  <c:v>10.7</c:v>
                </c:pt>
                <c:pt idx="25">
                  <c:v>10.36</c:v>
                </c:pt>
                <c:pt idx="26">
                  <c:v>9.98</c:v>
                </c:pt>
                <c:pt idx="27">
                  <c:v>9.56</c:v>
                </c:pt>
                <c:pt idx="28">
                  <c:v>9.08</c:v>
                </c:pt>
                <c:pt idx="29">
                  <c:v>8.58</c:v>
                </c:pt>
                <c:pt idx="30">
                  <c:v>8.17</c:v>
                </c:pt>
                <c:pt idx="31">
                  <c:v>7.69</c:v>
                </c:pt>
                <c:pt idx="32">
                  <c:v>7.24</c:v>
                </c:pt>
                <c:pt idx="33">
                  <c:v>6.79</c:v>
                </c:pt>
                <c:pt idx="34">
                  <c:v>6.37</c:v>
                </c:pt>
                <c:pt idx="35">
                  <c:v>5.95</c:v>
                </c:pt>
                <c:pt idx="36">
                  <c:v>5.54</c:v>
                </c:pt>
                <c:pt idx="37">
                  <c:v>5.13</c:v>
                </c:pt>
                <c:pt idx="38">
                  <c:v>4.74</c:v>
                </c:pt>
                <c:pt idx="39">
                  <c:v>4.3899999999999997</c:v>
                </c:pt>
                <c:pt idx="40">
                  <c:v>4.0599999999999996</c:v>
                </c:pt>
                <c:pt idx="41">
                  <c:v>3.75</c:v>
                </c:pt>
                <c:pt idx="42">
                  <c:v>3.46</c:v>
                </c:pt>
                <c:pt idx="43">
                  <c:v>3.2</c:v>
                </c:pt>
                <c:pt idx="44">
                  <c:v>2.96</c:v>
                </c:pt>
                <c:pt idx="45">
                  <c:v>2.73</c:v>
                </c:pt>
                <c:pt idx="46">
                  <c:v>2.5299999999999998</c:v>
                </c:pt>
                <c:pt idx="47">
                  <c:v>2.34</c:v>
                </c:pt>
                <c:pt idx="48">
                  <c:v>2.1800000000000002</c:v>
                </c:pt>
                <c:pt idx="49">
                  <c:v>2.02</c:v>
                </c:pt>
                <c:pt idx="50">
                  <c:v>1.88</c:v>
                </c:pt>
              </c:numCache>
            </c:numRef>
          </c:val>
          <c:smooth val="0"/>
          <c:extLst>
            <c:ext xmlns:c16="http://schemas.microsoft.com/office/drawing/2014/chart" uri="{C3380CC4-5D6E-409C-BE32-E72D297353CC}">
              <c16:uniqueId val="{00000000-A88A-4C76-BFEB-316C10B5F3FC}"/>
            </c:ext>
          </c:extLst>
        </c:ser>
        <c:ser>
          <c:idx val="3"/>
          <c:order val="3"/>
          <c:tx>
            <c:strRef>
              <c:f>Prev!$A$41</c:f>
              <c:strCache>
                <c:ptCount val="1"/>
                <c:pt idx="0">
                  <c:v>Optima Point Est</c:v>
                </c:pt>
              </c:strCache>
            </c:strRef>
          </c:tx>
          <c:spPr>
            <a:ln w="28575" cap="rnd">
              <a:solidFill>
                <a:srgbClr val="FF0000"/>
              </a:solidFill>
              <a:round/>
            </a:ln>
            <a:effectLst/>
          </c:spPr>
          <c:marker>
            <c:symbol val="none"/>
          </c:marker>
          <c:cat>
            <c:numRef>
              <c:f>Prev!$B$2:$AZ$2</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Prev!$B$41:$AZ$41</c:f>
              <c:numCache>
                <c:formatCode>0.0</c:formatCode>
                <c:ptCount val="51"/>
                <c:pt idx="0">
                  <c:v>16.094815002086801</c:v>
                </c:pt>
                <c:pt idx="1">
                  <c:v>15.700042307635101</c:v>
                </c:pt>
                <c:pt idx="2">
                  <c:v>15.378655323527099</c:v>
                </c:pt>
                <c:pt idx="3">
                  <c:v>15.0999201970698</c:v>
                </c:pt>
                <c:pt idx="4">
                  <c:v>14.851405884077401</c:v>
                </c:pt>
                <c:pt idx="5">
                  <c:v>14.593156524939099</c:v>
                </c:pt>
                <c:pt idx="6">
                  <c:v>14.346751130236198</c:v>
                </c:pt>
                <c:pt idx="7">
                  <c:v>14.126496239528999</c:v>
                </c:pt>
                <c:pt idx="8">
                  <c:v>13.929776511923201</c:v>
                </c:pt>
                <c:pt idx="9">
                  <c:v>13.750254972691101</c:v>
                </c:pt>
                <c:pt idx="10">
                  <c:v>13.5868131491154</c:v>
                </c:pt>
                <c:pt idx="11">
                  <c:v>13.432712394295701</c:v>
                </c:pt>
                <c:pt idx="12">
                  <c:v>13.281733978966701</c:v>
                </c:pt>
                <c:pt idx="13">
                  <c:v>13.132990813492802</c:v>
                </c:pt>
                <c:pt idx="14">
                  <c:v>12.986399149285599</c:v>
                </c:pt>
                <c:pt idx="15">
                  <c:v>12.853340556261001</c:v>
                </c:pt>
                <c:pt idx="16">
                  <c:v>12.7186690096667</c:v>
                </c:pt>
                <c:pt idx="17">
                  <c:v>12.568287904563899</c:v>
                </c:pt>
                <c:pt idx="18">
                  <c:v>12.4038034992838</c:v>
                </c:pt>
                <c:pt idx="19">
                  <c:v>12.2253284841878</c:v>
                </c:pt>
                <c:pt idx="20">
                  <c:v>12.0197417473674</c:v>
                </c:pt>
                <c:pt idx="21">
                  <c:v>11.778398970406601</c:v>
                </c:pt>
                <c:pt idx="22">
                  <c:v>11.527826858647499</c:v>
                </c:pt>
                <c:pt idx="23">
                  <c:v>11.266647710157899</c:v>
                </c:pt>
                <c:pt idx="24">
                  <c:v>10.987605836832801</c:v>
                </c:pt>
                <c:pt idx="25">
                  <c:v>10.682638409703801</c:v>
                </c:pt>
                <c:pt idx="26">
                  <c:v>10.3598213997477</c:v>
                </c:pt>
                <c:pt idx="27">
                  <c:v>9.9936024929190594</c:v>
                </c:pt>
                <c:pt idx="28">
                  <c:v>9.5868457482689795</c:v>
                </c:pt>
                <c:pt idx="29">
                  <c:v>9.1713594006365007</c:v>
                </c:pt>
                <c:pt idx="30">
                  <c:v>8.7643093296633499</c:v>
                </c:pt>
                <c:pt idx="31">
                  <c:v>8.3764622096663501</c:v>
                </c:pt>
                <c:pt idx="32">
                  <c:v>8.0099089426406795</c:v>
                </c:pt>
                <c:pt idx="33">
                  <c:v>7.6626849845095908</c:v>
                </c:pt>
                <c:pt idx="34">
                  <c:v>7.3329397043723903</c:v>
                </c:pt>
                <c:pt idx="35">
                  <c:v>7.0191392535652399</c:v>
                </c:pt>
                <c:pt idx="36">
                  <c:v>6.7200006962851306</c:v>
                </c:pt>
                <c:pt idx="37">
                  <c:v>6.4344457802400505</c:v>
                </c:pt>
                <c:pt idx="38">
                  <c:v>6.1615619118383602</c:v>
                </c:pt>
                <c:pt idx="39">
                  <c:v>5.90056904660665</c:v>
                </c:pt>
                <c:pt idx="40">
                  <c:v>5.6507925863410202</c:v>
                </c:pt>
                <c:pt idx="41">
                  <c:v>5.4116417948246802</c:v>
                </c:pt>
                <c:pt idx="42">
                  <c:v>5.1825928360655995</c:v>
                </c:pt>
                <c:pt idx="43">
                  <c:v>4.9631754835547905</c:v>
                </c:pt>
                <c:pt idx="44">
                  <c:v>4.7529626801905698</c:v>
                </c:pt>
                <c:pt idx="45">
                  <c:v>4.5515623068095703</c:v>
                </c:pt>
                <c:pt idx="46">
                  <c:v>4.3586106765899597</c:v>
                </c:pt>
                <c:pt idx="47">
                  <c:v>4.1737673945126099</c:v>
                </c:pt>
                <c:pt idx="48">
                  <c:v>3.9967113081927996</c:v>
                </c:pt>
                <c:pt idx="49">
                  <c:v>3.8271373374665401</c:v>
                </c:pt>
                <c:pt idx="50">
                  <c:v>3.66475401330952</c:v>
                </c:pt>
              </c:numCache>
            </c:numRef>
          </c:val>
          <c:smooth val="0"/>
          <c:extLst>
            <c:ext xmlns:c16="http://schemas.microsoft.com/office/drawing/2014/chart" uri="{C3380CC4-5D6E-409C-BE32-E72D297353CC}">
              <c16:uniqueId val="{00000001-A88A-4C76-BFEB-316C10B5F3FC}"/>
            </c:ext>
          </c:extLst>
        </c:ser>
        <c:ser>
          <c:idx val="6"/>
          <c:order val="6"/>
          <c:tx>
            <c:strRef>
              <c:f>Prev!$A$44</c:f>
              <c:strCache>
                <c:ptCount val="1"/>
                <c:pt idx="0">
                  <c:v>Synthesis Point Est</c:v>
                </c:pt>
              </c:strCache>
            </c:strRef>
          </c:tx>
          <c:spPr>
            <a:ln w="28575" cap="rnd">
              <a:solidFill>
                <a:srgbClr val="00B050"/>
              </a:solidFill>
              <a:round/>
            </a:ln>
            <a:effectLst/>
          </c:spPr>
          <c:marker>
            <c:symbol val="none"/>
          </c:marker>
          <c:cat>
            <c:numRef>
              <c:f>Prev!$B$2:$AZ$2</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Prev!$B$44:$AZ$44</c:f>
              <c:numCache>
                <c:formatCode>0.0</c:formatCode>
                <c:ptCount val="51"/>
                <c:pt idx="0">
                  <c:v>0</c:v>
                </c:pt>
                <c:pt idx="1">
                  <c:v>3</c:v>
                </c:pt>
                <c:pt idx="2">
                  <c:v>7.0000000000000009</c:v>
                </c:pt>
                <c:pt idx="3">
                  <c:v>11</c:v>
                </c:pt>
                <c:pt idx="4">
                  <c:v>14.000000000000002</c:v>
                </c:pt>
                <c:pt idx="5">
                  <c:v>17</c:v>
                </c:pt>
                <c:pt idx="6">
                  <c:v>19</c:v>
                </c:pt>
                <c:pt idx="7">
                  <c:v>20</c:v>
                </c:pt>
                <c:pt idx="8">
                  <c:v>20</c:v>
                </c:pt>
                <c:pt idx="9">
                  <c:v>20</c:v>
                </c:pt>
                <c:pt idx="10">
                  <c:v>19</c:v>
                </c:pt>
                <c:pt idx="11">
                  <c:v>18</c:v>
                </c:pt>
                <c:pt idx="12">
                  <c:v>17</c:v>
                </c:pt>
                <c:pt idx="13">
                  <c:v>16</c:v>
                </c:pt>
                <c:pt idx="14">
                  <c:v>15</c:v>
                </c:pt>
                <c:pt idx="15">
                  <c:v>14.000000000000002</c:v>
                </c:pt>
                <c:pt idx="16">
                  <c:v>14.000000000000002</c:v>
                </c:pt>
                <c:pt idx="17">
                  <c:v>13</c:v>
                </c:pt>
                <c:pt idx="18">
                  <c:v>13</c:v>
                </c:pt>
                <c:pt idx="19">
                  <c:v>12</c:v>
                </c:pt>
                <c:pt idx="20">
                  <c:v>12</c:v>
                </c:pt>
                <c:pt idx="21">
                  <c:v>12</c:v>
                </c:pt>
                <c:pt idx="22">
                  <c:v>12</c:v>
                </c:pt>
                <c:pt idx="23">
                  <c:v>11</c:v>
                </c:pt>
                <c:pt idx="24">
                  <c:v>11</c:v>
                </c:pt>
                <c:pt idx="25">
                  <c:v>11</c:v>
                </c:pt>
                <c:pt idx="26">
                  <c:v>10</c:v>
                </c:pt>
                <c:pt idx="27">
                  <c:v>10</c:v>
                </c:pt>
                <c:pt idx="28">
                  <c:v>10</c:v>
                </c:pt>
                <c:pt idx="29">
                  <c:v>9</c:v>
                </c:pt>
                <c:pt idx="30">
                  <c:v>9</c:v>
                </c:pt>
                <c:pt idx="31">
                  <c:v>8</c:v>
                </c:pt>
                <c:pt idx="32">
                  <c:v>8</c:v>
                </c:pt>
                <c:pt idx="33">
                  <c:v>8</c:v>
                </c:pt>
                <c:pt idx="34">
                  <c:v>7.0000000000000009</c:v>
                </c:pt>
                <c:pt idx="35">
                  <c:v>7.0000000000000009</c:v>
                </c:pt>
                <c:pt idx="36">
                  <c:v>6</c:v>
                </c:pt>
                <c:pt idx="37">
                  <c:v>6</c:v>
                </c:pt>
                <c:pt idx="38">
                  <c:v>6</c:v>
                </c:pt>
                <c:pt idx="39">
                  <c:v>5</c:v>
                </c:pt>
                <c:pt idx="40">
                  <c:v>5</c:v>
                </c:pt>
                <c:pt idx="41">
                  <c:v>5</c:v>
                </c:pt>
                <c:pt idx="42">
                  <c:v>4</c:v>
                </c:pt>
                <c:pt idx="43">
                  <c:v>4</c:v>
                </c:pt>
                <c:pt idx="44">
                  <c:v>4</c:v>
                </c:pt>
                <c:pt idx="45">
                  <c:v>4</c:v>
                </c:pt>
                <c:pt idx="46">
                  <c:v>3</c:v>
                </c:pt>
                <c:pt idx="47">
                  <c:v>3</c:v>
                </c:pt>
                <c:pt idx="48">
                  <c:v>3</c:v>
                </c:pt>
                <c:pt idx="49">
                  <c:v>3</c:v>
                </c:pt>
                <c:pt idx="50">
                  <c:v>3</c:v>
                </c:pt>
              </c:numCache>
            </c:numRef>
          </c:val>
          <c:smooth val="0"/>
          <c:extLst>
            <c:ext xmlns:c16="http://schemas.microsoft.com/office/drawing/2014/chart" uri="{C3380CC4-5D6E-409C-BE32-E72D297353CC}">
              <c16:uniqueId val="{00000002-A88A-4C76-BFEB-316C10B5F3FC}"/>
            </c:ext>
          </c:extLst>
        </c:ser>
        <c:ser>
          <c:idx val="9"/>
          <c:order val="9"/>
          <c:tx>
            <c:strRef>
              <c:f>Prev!$A$47</c:f>
              <c:strCache>
                <c:ptCount val="1"/>
                <c:pt idx="0">
                  <c:v>IBM Point Est</c:v>
                </c:pt>
              </c:strCache>
            </c:strRef>
          </c:tx>
          <c:spPr>
            <a:ln w="28575" cap="rnd">
              <a:solidFill>
                <a:schemeClr val="tx1"/>
              </a:solidFill>
              <a:round/>
            </a:ln>
            <a:effectLst/>
          </c:spPr>
          <c:marker>
            <c:symbol val="none"/>
          </c:marker>
          <c:cat>
            <c:numRef>
              <c:f>Prev!$B$2:$AZ$2</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Prev!$B$47:$AZ$47</c:f>
              <c:numCache>
                <c:formatCode>0.0</c:formatCode>
                <c:ptCount val="51"/>
                <c:pt idx="0">
                  <c:v>24.3693946188341</c:v>
                </c:pt>
                <c:pt idx="1">
                  <c:v>24.537322640345501</c:v>
                </c:pt>
                <c:pt idx="2">
                  <c:v>24.722638680659699</c:v>
                </c:pt>
                <c:pt idx="3">
                  <c:v>24.788691343631601</c:v>
                </c:pt>
                <c:pt idx="4">
                  <c:v>24.647987483999401</c:v>
                </c:pt>
                <c:pt idx="5">
                  <c:v>24.356490451148598</c:v>
                </c:pt>
                <c:pt idx="6">
                  <c:v>23.4379226399784</c:v>
                </c:pt>
                <c:pt idx="7">
                  <c:v>21.9277108433735</c:v>
                </c:pt>
                <c:pt idx="8">
                  <c:v>21.2564159785762</c:v>
                </c:pt>
                <c:pt idx="9">
                  <c:v>20.031545741324898</c:v>
                </c:pt>
                <c:pt idx="10">
                  <c:v>18.749194068343002</c:v>
                </c:pt>
                <c:pt idx="11">
                  <c:v>17.602713908782501</c:v>
                </c:pt>
                <c:pt idx="12">
                  <c:v>16.592349213799601</c:v>
                </c:pt>
                <c:pt idx="13">
                  <c:v>15.714938328003699</c:v>
                </c:pt>
                <c:pt idx="14">
                  <c:v>14.947016174010001</c:v>
                </c:pt>
                <c:pt idx="15">
                  <c:v>14.444686886318999</c:v>
                </c:pt>
                <c:pt idx="16">
                  <c:v>13.8875305623472</c:v>
                </c:pt>
                <c:pt idx="17">
                  <c:v>13.575226775101701</c:v>
                </c:pt>
                <c:pt idx="18">
                  <c:v>13.2561809573908</c:v>
                </c:pt>
                <c:pt idx="19">
                  <c:v>13.060471175768102</c:v>
                </c:pt>
                <c:pt idx="20">
                  <c:v>12.887718896646499</c:v>
                </c:pt>
                <c:pt idx="21">
                  <c:v>12.4678549259555</c:v>
                </c:pt>
                <c:pt idx="22">
                  <c:v>11.991701244813301</c:v>
                </c:pt>
                <c:pt idx="23">
                  <c:v>11.568573270700901</c:v>
                </c:pt>
                <c:pt idx="24">
                  <c:v>11.178461780681701</c:v>
                </c:pt>
                <c:pt idx="25">
                  <c:v>10.950142559913701</c:v>
                </c:pt>
                <c:pt idx="26">
                  <c:v>10.542623941958899</c:v>
                </c:pt>
                <c:pt idx="27">
                  <c:v>10.0652787579393</c:v>
                </c:pt>
                <c:pt idx="28">
                  <c:v>9.6617305458768996</c:v>
                </c:pt>
                <c:pt idx="29">
                  <c:v>9.1383252357817</c:v>
                </c:pt>
                <c:pt idx="30">
                  <c:v>8.5288922533433986</c:v>
                </c:pt>
                <c:pt idx="31">
                  <c:v>8.2092022509103</c:v>
                </c:pt>
                <c:pt idx="32">
                  <c:v>7.5693537231998995</c:v>
                </c:pt>
                <c:pt idx="33">
                  <c:v>7.3643101936718001</c:v>
                </c:pt>
                <c:pt idx="34">
                  <c:v>7.0910857057461003</c:v>
                </c:pt>
                <c:pt idx="35">
                  <c:v>6.8685538731622007</c:v>
                </c:pt>
                <c:pt idx="36">
                  <c:v>6.6970972113259002</c:v>
                </c:pt>
                <c:pt idx="37">
                  <c:v>6.3588667366212004</c:v>
                </c:pt>
                <c:pt idx="38">
                  <c:v>6.0083487305824006</c:v>
                </c:pt>
                <c:pt idx="39">
                  <c:v>5.7524396507446998</c:v>
                </c:pt>
                <c:pt idx="40">
                  <c:v>5.4001301236173997</c:v>
                </c:pt>
                <c:pt idx="41">
                  <c:v>5.1278516782687005</c:v>
                </c:pt>
                <c:pt idx="42">
                  <c:v>4.8445767195767004</c:v>
                </c:pt>
                <c:pt idx="43">
                  <c:v>4.5013061825976006</c:v>
                </c:pt>
                <c:pt idx="44">
                  <c:v>4.2765549606716</c:v>
                </c:pt>
                <c:pt idx="45">
                  <c:v>4.0670992245609003</c:v>
                </c:pt>
                <c:pt idx="46">
                  <c:v>3.8098204090107002</c:v>
                </c:pt>
                <c:pt idx="47">
                  <c:v>3.5551223516134005</c:v>
                </c:pt>
                <c:pt idx="48">
                  <c:v>3.3792998939233003</c:v>
                </c:pt>
                <c:pt idx="49">
                  <c:v>3.2116497107520998</c:v>
                </c:pt>
                <c:pt idx="50">
                  <c:v>3.0028105123022</c:v>
                </c:pt>
              </c:numCache>
            </c:numRef>
          </c:val>
          <c:smooth val="0"/>
          <c:extLst>
            <c:ext xmlns:c16="http://schemas.microsoft.com/office/drawing/2014/chart" uri="{C3380CC4-5D6E-409C-BE32-E72D297353CC}">
              <c16:uniqueId val="{00000003-A88A-4C76-BFEB-316C10B5F3FC}"/>
            </c:ext>
          </c:extLst>
        </c:ser>
        <c:ser>
          <c:idx val="12"/>
          <c:order val="12"/>
          <c:tx>
            <c:strRef>
              <c:f>Prev!$A$51</c:f>
              <c:strCache>
                <c:ptCount val="1"/>
                <c:pt idx="0">
                  <c:v>DHS &amp; ZIMPHIA Point Est</c:v>
                </c:pt>
              </c:strCache>
            </c:strRef>
          </c:tx>
          <c:spPr>
            <a:ln w="28575" cap="rnd">
              <a:solidFill>
                <a:schemeClr val="accent1">
                  <a:lumMod val="80000"/>
                  <a:lumOff val="20000"/>
                </a:schemeClr>
              </a:solidFill>
              <a:round/>
            </a:ln>
            <a:effectLst/>
          </c:spPr>
          <c:marker>
            <c:symbol val="circle"/>
            <c:size val="8"/>
            <c:spPr>
              <a:solidFill>
                <a:srgbClr val="FFC000"/>
              </a:solidFill>
              <a:ln w="9525">
                <a:noFill/>
              </a:ln>
              <a:effectLst/>
            </c:spPr>
          </c:marker>
          <c:dPt>
            <c:idx val="26"/>
            <c:marker>
              <c:symbol val="circle"/>
              <c:size val="8"/>
              <c:spPr>
                <a:solidFill>
                  <a:srgbClr val="FFC000"/>
                </a:solidFill>
                <a:ln w="9525">
                  <a:noFill/>
                </a:ln>
                <a:effectLst/>
              </c:spPr>
            </c:marker>
            <c:bubble3D val="0"/>
            <c:extLst>
              <c:ext xmlns:c16="http://schemas.microsoft.com/office/drawing/2014/chart" uri="{C3380CC4-5D6E-409C-BE32-E72D297353CC}">
                <c16:uniqueId val="{00000004-A88A-4C76-BFEB-316C10B5F3FC}"/>
              </c:ext>
            </c:extLst>
          </c:dPt>
          <c:errBars>
            <c:errDir val="y"/>
            <c:errBarType val="both"/>
            <c:errValType val="stdErr"/>
            <c:noEndCap val="0"/>
            <c:spPr>
              <a:noFill/>
              <a:ln w="9525" cap="flat" cmpd="sng" algn="ctr">
                <a:solidFill>
                  <a:srgbClr val="FFC000"/>
                </a:solidFill>
                <a:round/>
              </a:ln>
              <a:effectLst/>
            </c:spPr>
          </c:errBars>
          <c:cat>
            <c:numRef>
              <c:f>Prev!$B$2:$AZ$2</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Prev!$B$51:$AF$51</c:f>
              <c:numCache>
                <c:formatCode>General</c:formatCode>
                <c:ptCount val="31"/>
                <c:pt idx="15" formatCode="0.00">
                  <c:v>14.5</c:v>
                </c:pt>
                <c:pt idx="21" formatCode="0.00">
                  <c:v>12.3</c:v>
                </c:pt>
                <c:pt idx="26" formatCode="0.00">
                  <c:v>10.7</c:v>
                </c:pt>
                <c:pt idx="30" formatCode="0.00">
                  <c:v>8.6</c:v>
                </c:pt>
              </c:numCache>
            </c:numRef>
          </c:val>
          <c:smooth val="0"/>
          <c:extLst>
            <c:ext xmlns:c16="http://schemas.microsoft.com/office/drawing/2014/chart" uri="{C3380CC4-5D6E-409C-BE32-E72D297353CC}">
              <c16:uniqueId val="{00000005-A88A-4C76-BFEB-316C10B5F3FC}"/>
            </c:ext>
          </c:extLst>
        </c:ser>
        <c:dLbls>
          <c:showLegendKey val="0"/>
          <c:showVal val="0"/>
          <c:showCatName val="0"/>
          <c:showSerName val="0"/>
          <c:showPercent val="0"/>
          <c:showBubbleSize val="0"/>
        </c:dLbls>
        <c:smooth val="0"/>
        <c:axId val="187122063"/>
        <c:axId val="697236415"/>
        <c:extLst>
          <c:ext xmlns:c15="http://schemas.microsoft.com/office/drawing/2012/chart" uri="{02D57815-91ED-43cb-92C2-25804820EDAC}">
            <c15:filteredLineSeries>
              <c15:ser>
                <c:idx val="1"/>
                <c:order val="1"/>
                <c:tx>
                  <c:strRef>
                    <c:extLst>
                      <c:ext uri="{02D57815-91ED-43cb-92C2-25804820EDAC}">
                        <c15:formulaRef>
                          <c15:sqref>Prev!$A$39</c15:sqref>
                        </c15:formulaRef>
                      </c:ext>
                    </c:extLst>
                    <c:strCache>
                      <c:ptCount val="1"/>
                      <c:pt idx="0">
                        <c:v>Goals LL</c:v>
                      </c:pt>
                    </c:strCache>
                  </c:strRef>
                </c:tx>
                <c:spPr>
                  <a:ln w="28575" cap="rnd">
                    <a:solidFill>
                      <a:srgbClr val="0070C0"/>
                    </a:solidFill>
                    <a:prstDash val="dash"/>
                    <a:round/>
                  </a:ln>
                  <a:effectLst/>
                </c:spPr>
                <c:marker>
                  <c:symbol val="none"/>
                </c:marker>
                <c:cat>
                  <c:numRef>
                    <c:extLst>
                      <c:ext uri="{02D57815-91ED-43cb-92C2-25804820EDAC}">
                        <c15:formulaRef>
                          <c15:sqref>Prev!$B$2:$AZ$2</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c:ext uri="{02D57815-91ED-43cb-92C2-25804820EDAC}">
                        <c15:formulaRef>
                          <c15:sqref>Prev!$B$39:$AZ$39</c15:sqref>
                        </c15:formulaRef>
                      </c:ext>
                    </c:extLst>
                    <c:numCache>
                      <c:formatCode>0.0</c:formatCode>
                      <c:ptCount val="51"/>
                      <c:pt idx="0">
                        <c:v>14.92</c:v>
                      </c:pt>
                      <c:pt idx="1">
                        <c:v>17.8</c:v>
                      </c:pt>
                      <c:pt idx="2">
                        <c:v>20.09</c:v>
                      </c:pt>
                      <c:pt idx="3">
                        <c:v>21.67</c:v>
                      </c:pt>
                      <c:pt idx="4">
                        <c:v>22.54</c:v>
                      </c:pt>
                      <c:pt idx="5">
                        <c:v>22.75</c:v>
                      </c:pt>
                      <c:pt idx="6">
                        <c:v>22.45</c:v>
                      </c:pt>
                      <c:pt idx="7">
                        <c:v>21.75</c:v>
                      </c:pt>
                      <c:pt idx="8">
                        <c:v>20.77</c:v>
                      </c:pt>
                      <c:pt idx="9">
                        <c:v>19.63</c:v>
                      </c:pt>
                      <c:pt idx="10">
                        <c:v>18.41</c:v>
                      </c:pt>
                      <c:pt idx="11">
                        <c:v>17.170000000000002</c:v>
                      </c:pt>
                      <c:pt idx="12">
                        <c:v>15.96</c:v>
                      </c:pt>
                      <c:pt idx="13">
                        <c:v>14.81</c:v>
                      </c:pt>
                      <c:pt idx="14">
                        <c:v>13.75</c:v>
                      </c:pt>
                      <c:pt idx="15">
                        <c:v>12.81</c:v>
                      </c:pt>
                      <c:pt idx="16">
                        <c:v>12</c:v>
                      </c:pt>
                      <c:pt idx="17">
                        <c:v>11.29</c:v>
                      </c:pt>
                      <c:pt idx="18">
                        <c:v>10.71</c:v>
                      </c:pt>
                      <c:pt idx="19">
                        <c:v>10.26</c:v>
                      </c:pt>
                      <c:pt idx="20">
                        <c:v>9.8800000000000008</c:v>
                      </c:pt>
                      <c:pt idx="21">
                        <c:v>9.5500000000000007</c:v>
                      </c:pt>
                      <c:pt idx="22">
                        <c:v>9.23</c:v>
                      </c:pt>
                      <c:pt idx="23">
                        <c:v>8.89</c:v>
                      </c:pt>
                      <c:pt idx="24">
                        <c:v>8.5299999999999994</c:v>
                      </c:pt>
                      <c:pt idx="25">
                        <c:v>8.15</c:v>
                      </c:pt>
                      <c:pt idx="26">
                        <c:v>7.71</c:v>
                      </c:pt>
                      <c:pt idx="27">
                        <c:v>7.25</c:v>
                      </c:pt>
                      <c:pt idx="28">
                        <c:v>6.73</c:v>
                      </c:pt>
                      <c:pt idx="29">
                        <c:v>6.24</c:v>
                      </c:pt>
                      <c:pt idx="30">
                        <c:v>5.84</c:v>
                      </c:pt>
                      <c:pt idx="31">
                        <c:v>5.4</c:v>
                      </c:pt>
                      <c:pt idx="32">
                        <c:v>4.9800000000000004</c:v>
                      </c:pt>
                      <c:pt idx="33">
                        <c:v>4.5599999999999996</c:v>
                      </c:pt>
                      <c:pt idx="34">
                        <c:v>4.17</c:v>
                      </c:pt>
                      <c:pt idx="35">
                        <c:v>3.8</c:v>
                      </c:pt>
                      <c:pt idx="36">
                        <c:v>3.45</c:v>
                      </c:pt>
                      <c:pt idx="37">
                        <c:v>3.12</c:v>
                      </c:pt>
                      <c:pt idx="38">
                        <c:v>2.82</c:v>
                      </c:pt>
                      <c:pt idx="39">
                        <c:v>2.5499999999999998</c:v>
                      </c:pt>
                      <c:pt idx="40">
                        <c:v>2.33</c:v>
                      </c:pt>
                      <c:pt idx="41">
                        <c:v>2.14</c:v>
                      </c:pt>
                      <c:pt idx="42">
                        <c:v>1.98</c:v>
                      </c:pt>
                      <c:pt idx="43">
                        <c:v>1.83</c:v>
                      </c:pt>
                      <c:pt idx="44">
                        <c:v>1.72</c:v>
                      </c:pt>
                      <c:pt idx="45">
                        <c:v>1.62</c:v>
                      </c:pt>
                      <c:pt idx="46">
                        <c:v>1.53</c:v>
                      </c:pt>
                      <c:pt idx="47">
                        <c:v>1.45</c:v>
                      </c:pt>
                      <c:pt idx="48">
                        <c:v>1.39</c:v>
                      </c:pt>
                      <c:pt idx="49">
                        <c:v>1.33</c:v>
                      </c:pt>
                      <c:pt idx="50">
                        <c:v>1.28</c:v>
                      </c:pt>
                    </c:numCache>
                  </c:numRef>
                </c:val>
                <c:smooth val="0"/>
                <c:extLst>
                  <c:ext xmlns:c16="http://schemas.microsoft.com/office/drawing/2014/chart" uri="{C3380CC4-5D6E-409C-BE32-E72D297353CC}">
                    <c16:uniqueId val="{00000006-A88A-4C76-BFEB-316C10B5F3FC}"/>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Prev!$A$40</c15:sqref>
                        </c15:formulaRef>
                      </c:ext>
                    </c:extLst>
                    <c:strCache>
                      <c:ptCount val="1"/>
                      <c:pt idx="0">
                        <c:v>Goals UL</c:v>
                      </c:pt>
                    </c:strCache>
                  </c:strRef>
                </c:tx>
                <c:spPr>
                  <a:ln w="28575" cap="rnd">
                    <a:solidFill>
                      <a:srgbClr val="0070C0"/>
                    </a:solidFill>
                    <a:prstDash val="dash"/>
                    <a:round/>
                  </a:ln>
                  <a:effectLst/>
                </c:spPr>
                <c:marker>
                  <c:symbol val="none"/>
                </c:marker>
                <c:cat>
                  <c:numRef>
                    <c:extLst xmlns:c15="http://schemas.microsoft.com/office/drawing/2012/chart">
                      <c:ext xmlns:c15="http://schemas.microsoft.com/office/drawing/2012/chart" uri="{02D57815-91ED-43cb-92C2-25804820EDAC}">
                        <c15:formulaRef>
                          <c15:sqref>Prev!$B$2:$AZ$2</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c:ext xmlns:c15="http://schemas.microsoft.com/office/drawing/2012/chart" uri="{02D57815-91ED-43cb-92C2-25804820EDAC}">
                        <c15:formulaRef>
                          <c15:sqref>Prev!$B$40:$AZ$40</c15:sqref>
                        </c15:formulaRef>
                      </c:ext>
                    </c:extLst>
                    <c:numCache>
                      <c:formatCode>0.0</c:formatCode>
                      <c:ptCount val="51"/>
                      <c:pt idx="0">
                        <c:v>15.81</c:v>
                      </c:pt>
                      <c:pt idx="1">
                        <c:v>18.95</c:v>
                      </c:pt>
                      <c:pt idx="2">
                        <c:v>21.54</c:v>
                      </c:pt>
                      <c:pt idx="3">
                        <c:v>23.42</c:v>
                      </c:pt>
                      <c:pt idx="4">
                        <c:v>24.58</c:v>
                      </c:pt>
                      <c:pt idx="5">
                        <c:v>25.06</c:v>
                      </c:pt>
                      <c:pt idx="6">
                        <c:v>25.01</c:v>
                      </c:pt>
                      <c:pt idx="7">
                        <c:v>24.52</c:v>
                      </c:pt>
                      <c:pt idx="8">
                        <c:v>23.75</c:v>
                      </c:pt>
                      <c:pt idx="9">
                        <c:v>22.74</c:v>
                      </c:pt>
                      <c:pt idx="10">
                        <c:v>21.61</c:v>
                      </c:pt>
                      <c:pt idx="11">
                        <c:v>20.420000000000002</c:v>
                      </c:pt>
                      <c:pt idx="12">
                        <c:v>19.23</c:v>
                      </c:pt>
                      <c:pt idx="13">
                        <c:v>18.07</c:v>
                      </c:pt>
                      <c:pt idx="14">
                        <c:v>16.96</c:v>
                      </c:pt>
                      <c:pt idx="15">
                        <c:v>15.94</c:v>
                      </c:pt>
                      <c:pt idx="16">
                        <c:v>15.07</c:v>
                      </c:pt>
                      <c:pt idx="17">
                        <c:v>14.27</c:v>
                      </c:pt>
                      <c:pt idx="18">
                        <c:v>13.64</c:v>
                      </c:pt>
                      <c:pt idx="19">
                        <c:v>13.16</c:v>
                      </c:pt>
                      <c:pt idx="20">
                        <c:v>12.76</c:v>
                      </c:pt>
                      <c:pt idx="21">
                        <c:v>12.43</c:v>
                      </c:pt>
                      <c:pt idx="22">
                        <c:v>12.11</c:v>
                      </c:pt>
                      <c:pt idx="23">
                        <c:v>11.79</c:v>
                      </c:pt>
                      <c:pt idx="24">
                        <c:v>11.46</c:v>
                      </c:pt>
                      <c:pt idx="25">
                        <c:v>11.13</c:v>
                      </c:pt>
                      <c:pt idx="26">
                        <c:v>10.78</c:v>
                      </c:pt>
                      <c:pt idx="27">
                        <c:v>10.42</c:v>
                      </c:pt>
                      <c:pt idx="28">
                        <c:v>9.9700000000000006</c:v>
                      </c:pt>
                      <c:pt idx="29">
                        <c:v>9.51</c:v>
                      </c:pt>
                      <c:pt idx="30">
                        <c:v>9.11</c:v>
                      </c:pt>
                      <c:pt idx="31">
                        <c:v>8.6</c:v>
                      </c:pt>
                      <c:pt idx="32">
                        <c:v>8.1300000000000008</c:v>
                      </c:pt>
                      <c:pt idx="33">
                        <c:v>7.65</c:v>
                      </c:pt>
                      <c:pt idx="34">
                        <c:v>7.21</c:v>
                      </c:pt>
                      <c:pt idx="35">
                        <c:v>6.76</c:v>
                      </c:pt>
                      <c:pt idx="36">
                        <c:v>6.33</c:v>
                      </c:pt>
                      <c:pt idx="37">
                        <c:v>5.9</c:v>
                      </c:pt>
                      <c:pt idx="38">
                        <c:v>5.49</c:v>
                      </c:pt>
                      <c:pt idx="39">
                        <c:v>5.1100000000000003</c:v>
                      </c:pt>
                      <c:pt idx="40">
                        <c:v>4.7699999999999996</c:v>
                      </c:pt>
                      <c:pt idx="41">
                        <c:v>4.46</c:v>
                      </c:pt>
                      <c:pt idx="42">
                        <c:v>4.17</c:v>
                      </c:pt>
                      <c:pt idx="43">
                        <c:v>3.88</c:v>
                      </c:pt>
                      <c:pt idx="44">
                        <c:v>3.63</c:v>
                      </c:pt>
                      <c:pt idx="45">
                        <c:v>3.4</c:v>
                      </c:pt>
                      <c:pt idx="46">
                        <c:v>3.15</c:v>
                      </c:pt>
                      <c:pt idx="47">
                        <c:v>2.94</c:v>
                      </c:pt>
                      <c:pt idx="48">
                        <c:v>2.77</c:v>
                      </c:pt>
                      <c:pt idx="49">
                        <c:v>2.6</c:v>
                      </c:pt>
                      <c:pt idx="50">
                        <c:v>2.4300000000000002</c:v>
                      </c:pt>
                    </c:numCache>
                  </c:numRef>
                </c:val>
                <c:smooth val="0"/>
                <c:extLst xmlns:c15="http://schemas.microsoft.com/office/drawing/2012/chart">
                  <c:ext xmlns:c16="http://schemas.microsoft.com/office/drawing/2014/chart" uri="{C3380CC4-5D6E-409C-BE32-E72D297353CC}">
                    <c16:uniqueId val="{00000007-A88A-4C76-BFEB-316C10B5F3FC}"/>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Prev!$A$42</c15:sqref>
                        </c15:formulaRef>
                      </c:ext>
                    </c:extLst>
                    <c:strCache>
                      <c:ptCount val="1"/>
                      <c:pt idx="0">
                        <c:v>Optima LL</c:v>
                      </c:pt>
                    </c:strCache>
                  </c:strRef>
                </c:tx>
                <c:spPr>
                  <a:ln w="28575" cap="rnd">
                    <a:solidFill>
                      <a:srgbClr val="FF0000"/>
                    </a:solidFill>
                    <a:prstDash val="dash"/>
                    <a:round/>
                  </a:ln>
                  <a:effectLst/>
                </c:spPr>
                <c:marker>
                  <c:symbol val="none"/>
                </c:marker>
                <c:cat>
                  <c:numRef>
                    <c:extLst xmlns:c15="http://schemas.microsoft.com/office/drawing/2012/chart">
                      <c:ext xmlns:c15="http://schemas.microsoft.com/office/drawing/2012/chart" uri="{02D57815-91ED-43cb-92C2-25804820EDAC}">
                        <c15:formulaRef>
                          <c15:sqref>Prev!$B$2:$AZ$2</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c:ext xmlns:c15="http://schemas.microsoft.com/office/drawing/2012/chart" uri="{02D57815-91ED-43cb-92C2-25804820EDAC}">
                        <c15:formulaRef>
                          <c15:sqref>Prev!$B$42:$AZ$42</c15:sqref>
                        </c15:formulaRef>
                      </c:ext>
                    </c:extLst>
                    <c:numCache>
                      <c:formatCode>0.0</c:formatCode>
                      <c:ptCount val="51"/>
                      <c:pt idx="0">
                        <c:v>14.820417551239601</c:v>
                      </c:pt>
                      <c:pt idx="1">
                        <c:v>14.3807065992139</c:v>
                      </c:pt>
                      <c:pt idx="2">
                        <c:v>14.0172237443201</c:v>
                      </c:pt>
                      <c:pt idx="3">
                        <c:v>13.702753434564698</c:v>
                      </c:pt>
                      <c:pt idx="4">
                        <c:v>13.423868892078101</c:v>
                      </c:pt>
                      <c:pt idx="5">
                        <c:v>13.142745598882399</c:v>
                      </c:pt>
                      <c:pt idx="6">
                        <c:v>12.877714316734401</c:v>
                      </c:pt>
                      <c:pt idx="7">
                        <c:v>12.6403389941255</c:v>
                      </c:pt>
                      <c:pt idx="8">
                        <c:v>12.427161266918899</c:v>
                      </c:pt>
                      <c:pt idx="9">
                        <c:v>12.2316927694919</c:v>
                      </c:pt>
                      <c:pt idx="10">
                        <c:v>12.052354018334301</c:v>
                      </c:pt>
                      <c:pt idx="11">
                        <c:v>11.8826472224104</c:v>
                      </c:pt>
                      <c:pt idx="12">
                        <c:v>11.716635371184999</c:v>
                      </c:pt>
                      <c:pt idx="13">
                        <c:v>11.553291761862999</c:v>
                      </c:pt>
                      <c:pt idx="14">
                        <c:v>11.392380998779</c:v>
                      </c:pt>
                      <c:pt idx="15">
                        <c:v>11.243748409075099</c:v>
                      </c:pt>
                      <c:pt idx="16">
                        <c:v>11.093869874392199</c:v>
                      </c:pt>
                      <c:pt idx="17">
                        <c:v>10.9302861916995</c:v>
                      </c:pt>
                      <c:pt idx="18">
                        <c:v>10.7539794379238</c:v>
                      </c:pt>
                      <c:pt idx="19">
                        <c:v>10.5646896324987</c:v>
                      </c:pt>
                      <c:pt idx="20">
                        <c:v>10.348445854648499</c:v>
                      </c:pt>
                      <c:pt idx="21">
                        <c:v>10.1011787917123</c:v>
                      </c:pt>
                      <c:pt idx="22">
                        <c:v>9.8381494288759193</c:v>
                      </c:pt>
                      <c:pt idx="23">
                        <c:v>9.5601163664951798</c:v>
                      </c:pt>
                      <c:pt idx="24">
                        <c:v>9.2615945204628307</c:v>
                      </c:pt>
                      <c:pt idx="25">
                        <c:v>8.9364649664796811</c:v>
                      </c:pt>
                      <c:pt idx="26">
                        <c:v>8.5958693038714795</c:v>
                      </c:pt>
                      <c:pt idx="27">
                        <c:v>8.2386298753340803</c:v>
                      </c:pt>
                      <c:pt idx="28">
                        <c:v>7.8670872280359401</c:v>
                      </c:pt>
                      <c:pt idx="29">
                        <c:v>7.4931223238184508</c:v>
                      </c:pt>
                      <c:pt idx="30">
                        <c:v>7.1307065826834197</c:v>
                      </c:pt>
                      <c:pt idx="31">
                        <c:v>6.7881167797872894</c:v>
                      </c:pt>
                      <c:pt idx="32">
                        <c:v>6.4660811933017497</c:v>
                      </c:pt>
                      <c:pt idx="33">
                        <c:v>6.1627171028609897</c:v>
                      </c:pt>
                      <c:pt idx="34">
                        <c:v>5.8762797276604006</c:v>
                      </c:pt>
                      <c:pt idx="35">
                        <c:v>5.6052449501214996</c:v>
                      </c:pt>
                      <c:pt idx="36">
                        <c:v>5.34829578713628</c:v>
                      </c:pt>
                      <c:pt idx="37">
                        <c:v>5.1043001644725301</c:v>
                      </c:pt>
                      <c:pt idx="38">
                        <c:v>4.87228493433593</c:v>
                      </c:pt>
                      <c:pt idx="39">
                        <c:v>4.6514103046801401</c:v>
                      </c:pt>
                      <c:pt idx="40">
                        <c:v>4.4409468900550104</c:v>
                      </c:pt>
                      <c:pt idx="41">
                        <c:v>4.2402561271695802</c:v>
                      </c:pt>
                      <c:pt idx="42">
                        <c:v>4.0487740097933305</c:v>
                      </c:pt>
                      <c:pt idx="43">
                        <c:v>3.8659977713939897</c:v>
                      </c:pt>
                      <c:pt idx="44">
                        <c:v>3.6914750617948</c:v>
                      </c:pt>
                      <c:pt idx="45">
                        <c:v>3.5247951865641398</c:v>
                      </c:pt>
                      <c:pt idx="46">
                        <c:v>3.3655820348910397</c:v>
                      </c:pt>
                      <c:pt idx="47">
                        <c:v>3.2134883831373799</c:v>
                      </c:pt>
                      <c:pt idx="48">
                        <c:v>3.0681913163794898</c:v>
                      </c:pt>
                      <c:pt idx="49">
                        <c:v>2.9293885567275297</c:v>
                      </c:pt>
                      <c:pt idx="50">
                        <c:v>2.7967955254997601</c:v>
                      </c:pt>
                    </c:numCache>
                  </c:numRef>
                </c:val>
                <c:smooth val="0"/>
                <c:extLst xmlns:c15="http://schemas.microsoft.com/office/drawing/2012/chart">
                  <c:ext xmlns:c16="http://schemas.microsoft.com/office/drawing/2014/chart" uri="{C3380CC4-5D6E-409C-BE32-E72D297353CC}">
                    <c16:uniqueId val="{00000008-A88A-4C76-BFEB-316C10B5F3FC}"/>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Prev!$A$43</c15:sqref>
                        </c15:formulaRef>
                      </c:ext>
                    </c:extLst>
                    <c:strCache>
                      <c:ptCount val="1"/>
                      <c:pt idx="0">
                        <c:v>Optima UL</c:v>
                      </c:pt>
                    </c:strCache>
                  </c:strRef>
                </c:tx>
                <c:spPr>
                  <a:ln w="28575" cap="rnd">
                    <a:solidFill>
                      <a:srgbClr val="FF0000"/>
                    </a:solidFill>
                    <a:prstDash val="dash"/>
                    <a:round/>
                  </a:ln>
                  <a:effectLst/>
                </c:spPr>
                <c:marker>
                  <c:symbol val="none"/>
                </c:marker>
                <c:cat>
                  <c:numRef>
                    <c:extLst xmlns:c15="http://schemas.microsoft.com/office/drawing/2012/chart">
                      <c:ext xmlns:c15="http://schemas.microsoft.com/office/drawing/2012/chart" uri="{02D57815-91ED-43cb-92C2-25804820EDAC}">
                        <c15:formulaRef>
                          <c15:sqref>Prev!$B$2:$AZ$2</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c:ext xmlns:c15="http://schemas.microsoft.com/office/drawing/2012/chart" uri="{02D57815-91ED-43cb-92C2-25804820EDAC}">
                        <c15:formulaRef>
                          <c15:sqref>Prev!$B$43:$AZ$43</c15:sqref>
                        </c15:formulaRef>
                      </c:ext>
                    </c:extLst>
                    <c:numCache>
                      <c:formatCode>0.0</c:formatCode>
                      <c:ptCount val="51"/>
                      <c:pt idx="0">
                        <c:v>17.463977929303002</c:v>
                      </c:pt>
                      <c:pt idx="1">
                        <c:v>17.120198960883002</c:v>
                      </c:pt>
                      <c:pt idx="2">
                        <c:v>16.8458202328498</c:v>
                      </c:pt>
                      <c:pt idx="3">
                        <c:v>16.6062114367171</c:v>
                      </c:pt>
                      <c:pt idx="4">
                        <c:v>16.390378705827001</c:v>
                      </c:pt>
                      <c:pt idx="5">
                        <c:v>16.156288785038601</c:v>
                      </c:pt>
                      <c:pt idx="6">
                        <c:v>15.929201076274898</c:v>
                      </c:pt>
                      <c:pt idx="7">
                        <c:v>15.726557998983601</c:v>
                      </c:pt>
                      <c:pt idx="8">
                        <c:v>15.5467756911808</c:v>
                      </c:pt>
                      <c:pt idx="9">
                        <c:v>15.383782130097801</c:v>
                      </c:pt>
                      <c:pt idx="10">
                        <c:v>15.237004589693701</c:v>
                      </c:pt>
                      <c:pt idx="11">
                        <c:v>15.099498876546599</c:v>
                      </c:pt>
                      <c:pt idx="12">
                        <c:v>14.9647900312397</c:v>
                      </c:pt>
                      <c:pt idx="13">
                        <c:v>14.8321365471832</c:v>
                      </c:pt>
                      <c:pt idx="14">
                        <c:v>14.701579698234902</c:v>
                      </c:pt>
                      <c:pt idx="15">
                        <c:v>14.585609129237001</c:v>
                      </c:pt>
                      <c:pt idx="16">
                        <c:v>14.466714724115102</c:v>
                      </c:pt>
                      <c:pt idx="17">
                        <c:v>14.328049978846499</c:v>
                      </c:pt>
                      <c:pt idx="18">
                        <c:v>14.170831395385001</c:v>
                      </c:pt>
                      <c:pt idx="19">
                        <c:v>13.9949516885702</c:v>
                      </c:pt>
                      <c:pt idx="20">
                        <c:v>13.7862464795633</c:v>
                      </c:pt>
                      <c:pt idx="21">
                        <c:v>13.530444612961201</c:v>
                      </c:pt>
                      <c:pt idx="22">
                        <c:v>13.257427595706201</c:v>
                      </c:pt>
                      <c:pt idx="23">
                        <c:v>12.971271673408099</c:v>
                      </c:pt>
                      <c:pt idx="24">
                        <c:v>12.664948295564299</c:v>
                      </c:pt>
                      <c:pt idx="25">
                        <c:v>12.3301876220309</c:v>
                      </c:pt>
                      <c:pt idx="26">
                        <c:v>11.9779092990133</c:v>
                      </c:pt>
                      <c:pt idx="27">
                        <c:v>11.582758474342899</c:v>
                      </c:pt>
                      <c:pt idx="28">
                        <c:v>11.1467551823721</c:v>
                      </c:pt>
                      <c:pt idx="29">
                        <c:v>10.699612947336099</c:v>
                      </c:pt>
                      <c:pt idx="30">
                        <c:v>10.259635462346999</c:v>
                      </c:pt>
                      <c:pt idx="31">
                        <c:v>9.8386326817541399</c:v>
                      </c:pt>
                      <c:pt idx="32">
                        <c:v>9.4385814349933597</c:v>
                      </c:pt>
                      <c:pt idx="33">
                        <c:v>9.0575727687253806</c:v>
                      </c:pt>
                      <c:pt idx="34">
                        <c:v>8.6938246590686585</c:v>
                      </c:pt>
                      <c:pt idx="35">
                        <c:v>8.345858280654749</c:v>
                      </c:pt>
                      <c:pt idx="36">
                        <c:v>8.0124504249379402</c:v>
                      </c:pt>
                      <c:pt idx="37">
                        <c:v>7.6925896316630107</c:v>
                      </c:pt>
                      <c:pt idx="38">
                        <c:v>7.3854366393293693</c:v>
                      </c:pt>
                      <c:pt idx="39">
                        <c:v>7.09028982744573</c:v>
                      </c:pt>
                      <c:pt idx="40">
                        <c:v>6.8065560846007402</c:v>
                      </c:pt>
                      <c:pt idx="41">
                        <c:v>6.5337268922638208</c:v>
                      </c:pt>
                      <c:pt idx="42">
                        <c:v>6.2713590329088298</c:v>
                      </c:pt>
                      <c:pt idx="43">
                        <c:v>6.0190592156583307</c:v>
                      </c:pt>
                      <c:pt idx="44">
                        <c:v>5.7764719440797707</c:v>
                      </c:pt>
                      <c:pt idx="45">
                        <c:v>5.5432700374179893</c:v>
                      </c:pt>
                      <c:pt idx="46">
                        <c:v>5.3191473111192602</c:v>
                      </c:pt>
                      <c:pt idx="47">
                        <c:v>5.1038130070220102</c:v>
                      </c:pt>
                      <c:pt idx="48">
                        <c:v>4.89698763419534</c:v>
                      </c:pt>
                      <c:pt idx="49">
                        <c:v>4.6983999394587599</c:v>
                      </c:pt>
                      <c:pt idx="50">
                        <c:v>4.5077847745097399</c:v>
                      </c:pt>
                    </c:numCache>
                  </c:numRef>
                </c:val>
                <c:smooth val="0"/>
                <c:extLst xmlns:c15="http://schemas.microsoft.com/office/drawing/2012/chart">
                  <c:ext xmlns:c16="http://schemas.microsoft.com/office/drawing/2014/chart" uri="{C3380CC4-5D6E-409C-BE32-E72D297353CC}">
                    <c16:uniqueId val="{00000009-A88A-4C76-BFEB-316C10B5F3FC}"/>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Prev!$A$45</c15:sqref>
                        </c15:formulaRef>
                      </c:ext>
                    </c:extLst>
                    <c:strCache>
                      <c:ptCount val="1"/>
                      <c:pt idx="0">
                        <c:v>Synthesis LL</c:v>
                      </c:pt>
                    </c:strCache>
                  </c:strRef>
                </c:tx>
                <c:spPr>
                  <a:ln w="28575" cap="rnd">
                    <a:solidFill>
                      <a:srgbClr val="00B050"/>
                    </a:solidFill>
                    <a:prstDash val="dash"/>
                    <a:round/>
                  </a:ln>
                  <a:effectLst/>
                </c:spPr>
                <c:marker>
                  <c:symbol val="none"/>
                </c:marker>
                <c:cat>
                  <c:numRef>
                    <c:extLst xmlns:c15="http://schemas.microsoft.com/office/drawing/2012/chart">
                      <c:ext xmlns:c15="http://schemas.microsoft.com/office/drawing/2012/chart" uri="{02D57815-91ED-43cb-92C2-25804820EDAC}">
                        <c15:formulaRef>
                          <c15:sqref>Prev!$B$2:$AZ$2</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c:ext xmlns:c15="http://schemas.microsoft.com/office/drawing/2012/chart" uri="{02D57815-91ED-43cb-92C2-25804820EDAC}">
                        <c15:formulaRef>
                          <c15:sqref>Prev!$B$45:$AZ$45</c15:sqref>
                        </c15:formulaRef>
                      </c:ext>
                    </c:extLst>
                    <c:numCache>
                      <c:formatCode>0.0</c:formatCode>
                      <c:ptCount val="51"/>
                      <c:pt idx="0">
                        <c:v>0</c:v>
                      </c:pt>
                      <c:pt idx="1">
                        <c:v>2</c:v>
                      </c:pt>
                      <c:pt idx="2">
                        <c:v>3</c:v>
                      </c:pt>
                      <c:pt idx="3">
                        <c:v>5</c:v>
                      </c:pt>
                      <c:pt idx="4">
                        <c:v>7.0000000000000009</c:v>
                      </c:pt>
                      <c:pt idx="5">
                        <c:v>9</c:v>
                      </c:pt>
                      <c:pt idx="6">
                        <c:v>10</c:v>
                      </c:pt>
                      <c:pt idx="7">
                        <c:v>11</c:v>
                      </c:pt>
                      <c:pt idx="8">
                        <c:v>13</c:v>
                      </c:pt>
                      <c:pt idx="9">
                        <c:v>13</c:v>
                      </c:pt>
                      <c:pt idx="10">
                        <c:v>14.000000000000002</c:v>
                      </c:pt>
                      <c:pt idx="11">
                        <c:v>14.000000000000002</c:v>
                      </c:pt>
                      <c:pt idx="12">
                        <c:v>13</c:v>
                      </c:pt>
                      <c:pt idx="13">
                        <c:v>13</c:v>
                      </c:pt>
                      <c:pt idx="14">
                        <c:v>12</c:v>
                      </c:pt>
                      <c:pt idx="15">
                        <c:v>12</c:v>
                      </c:pt>
                      <c:pt idx="16">
                        <c:v>11</c:v>
                      </c:pt>
                      <c:pt idx="17">
                        <c:v>11</c:v>
                      </c:pt>
                      <c:pt idx="18">
                        <c:v>11</c:v>
                      </c:pt>
                      <c:pt idx="19">
                        <c:v>11</c:v>
                      </c:pt>
                      <c:pt idx="20">
                        <c:v>11</c:v>
                      </c:pt>
                      <c:pt idx="21">
                        <c:v>10</c:v>
                      </c:pt>
                      <c:pt idx="22">
                        <c:v>10</c:v>
                      </c:pt>
                      <c:pt idx="23">
                        <c:v>10</c:v>
                      </c:pt>
                      <c:pt idx="24">
                        <c:v>10</c:v>
                      </c:pt>
                      <c:pt idx="25">
                        <c:v>10</c:v>
                      </c:pt>
                      <c:pt idx="26">
                        <c:v>9</c:v>
                      </c:pt>
                      <c:pt idx="27">
                        <c:v>9</c:v>
                      </c:pt>
                      <c:pt idx="28">
                        <c:v>8</c:v>
                      </c:pt>
                      <c:pt idx="29">
                        <c:v>8</c:v>
                      </c:pt>
                      <c:pt idx="30">
                        <c:v>8</c:v>
                      </c:pt>
                      <c:pt idx="31">
                        <c:v>7.0000000000000009</c:v>
                      </c:pt>
                      <c:pt idx="32">
                        <c:v>7.0000000000000009</c:v>
                      </c:pt>
                      <c:pt idx="33">
                        <c:v>6</c:v>
                      </c:pt>
                      <c:pt idx="34">
                        <c:v>6</c:v>
                      </c:pt>
                      <c:pt idx="35">
                        <c:v>5</c:v>
                      </c:pt>
                      <c:pt idx="36">
                        <c:v>5</c:v>
                      </c:pt>
                      <c:pt idx="37">
                        <c:v>4</c:v>
                      </c:pt>
                      <c:pt idx="38">
                        <c:v>4</c:v>
                      </c:pt>
                      <c:pt idx="39">
                        <c:v>4</c:v>
                      </c:pt>
                      <c:pt idx="40">
                        <c:v>3</c:v>
                      </c:pt>
                      <c:pt idx="41">
                        <c:v>3</c:v>
                      </c:pt>
                      <c:pt idx="42">
                        <c:v>3</c:v>
                      </c:pt>
                      <c:pt idx="43">
                        <c:v>2</c:v>
                      </c:pt>
                      <c:pt idx="44">
                        <c:v>2</c:v>
                      </c:pt>
                      <c:pt idx="45">
                        <c:v>2</c:v>
                      </c:pt>
                      <c:pt idx="46">
                        <c:v>2</c:v>
                      </c:pt>
                      <c:pt idx="47">
                        <c:v>2</c:v>
                      </c:pt>
                      <c:pt idx="48">
                        <c:v>2</c:v>
                      </c:pt>
                      <c:pt idx="49">
                        <c:v>1</c:v>
                      </c:pt>
                      <c:pt idx="50">
                        <c:v>1</c:v>
                      </c:pt>
                    </c:numCache>
                  </c:numRef>
                </c:val>
                <c:smooth val="0"/>
                <c:extLst xmlns:c15="http://schemas.microsoft.com/office/drawing/2012/chart">
                  <c:ext xmlns:c16="http://schemas.microsoft.com/office/drawing/2014/chart" uri="{C3380CC4-5D6E-409C-BE32-E72D297353CC}">
                    <c16:uniqueId val="{0000000A-A88A-4C76-BFEB-316C10B5F3FC}"/>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Prev!$A$46</c15:sqref>
                        </c15:formulaRef>
                      </c:ext>
                    </c:extLst>
                    <c:strCache>
                      <c:ptCount val="1"/>
                      <c:pt idx="0">
                        <c:v>Synthesis UL</c:v>
                      </c:pt>
                    </c:strCache>
                  </c:strRef>
                </c:tx>
                <c:spPr>
                  <a:ln w="28575" cap="rnd">
                    <a:solidFill>
                      <a:srgbClr val="00B050"/>
                    </a:solidFill>
                    <a:prstDash val="dash"/>
                    <a:round/>
                  </a:ln>
                  <a:effectLst/>
                </c:spPr>
                <c:marker>
                  <c:symbol val="none"/>
                </c:marker>
                <c:cat>
                  <c:numRef>
                    <c:extLst xmlns:c15="http://schemas.microsoft.com/office/drawing/2012/chart">
                      <c:ext xmlns:c15="http://schemas.microsoft.com/office/drawing/2012/chart" uri="{02D57815-91ED-43cb-92C2-25804820EDAC}">
                        <c15:formulaRef>
                          <c15:sqref>Prev!$B$2:$AZ$2</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c:ext xmlns:c15="http://schemas.microsoft.com/office/drawing/2012/chart" uri="{02D57815-91ED-43cb-92C2-25804820EDAC}">
                        <c15:formulaRef>
                          <c15:sqref>Prev!$B$46:$AZ$46</c15:sqref>
                        </c15:formulaRef>
                      </c:ext>
                    </c:extLst>
                    <c:numCache>
                      <c:formatCode>0.0</c:formatCode>
                      <c:ptCount val="51"/>
                      <c:pt idx="0">
                        <c:v>0</c:v>
                      </c:pt>
                      <c:pt idx="1">
                        <c:v>8</c:v>
                      </c:pt>
                      <c:pt idx="2">
                        <c:v>14.000000000000002</c:v>
                      </c:pt>
                      <c:pt idx="3">
                        <c:v>19</c:v>
                      </c:pt>
                      <c:pt idx="4">
                        <c:v>22</c:v>
                      </c:pt>
                      <c:pt idx="5">
                        <c:v>25</c:v>
                      </c:pt>
                      <c:pt idx="6">
                        <c:v>26</c:v>
                      </c:pt>
                      <c:pt idx="7">
                        <c:v>27</c:v>
                      </c:pt>
                      <c:pt idx="8">
                        <c:v>26</c:v>
                      </c:pt>
                      <c:pt idx="9">
                        <c:v>25</c:v>
                      </c:pt>
                      <c:pt idx="10">
                        <c:v>25</c:v>
                      </c:pt>
                      <c:pt idx="11">
                        <c:v>23</c:v>
                      </c:pt>
                      <c:pt idx="12">
                        <c:v>21</c:v>
                      </c:pt>
                      <c:pt idx="13">
                        <c:v>20</c:v>
                      </c:pt>
                      <c:pt idx="14">
                        <c:v>19</c:v>
                      </c:pt>
                      <c:pt idx="15">
                        <c:v>17</c:v>
                      </c:pt>
                      <c:pt idx="16">
                        <c:v>17</c:v>
                      </c:pt>
                      <c:pt idx="17">
                        <c:v>16</c:v>
                      </c:pt>
                      <c:pt idx="18">
                        <c:v>15</c:v>
                      </c:pt>
                      <c:pt idx="19">
                        <c:v>15</c:v>
                      </c:pt>
                      <c:pt idx="20">
                        <c:v>15</c:v>
                      </c:pt>
                      <c:pt idx="21">
                        <c:v>14.000000000000002</c:v>
                      </c:pt>
                      <c:pt idx="22">
                        <c:v>14.000000000000002</c:v>
                      </c:pt>
                      <c:pt idx="23">
                        <c:v>13</c:v>
                      </c:pt>
                      <c:pt idx="24">
                        <c:v>13</c:v>
                      </c:pt>
                      <c:pt idx="25">
                        <c:v>12</c:v>
                      </c:pt>
                      <c:pt idx="26">
                        <c:v>12</c:v>
                      </c:pt>
                      <c:pt idx="27">
                        <c:v>12</c:v>
                      </c:pt>
                      <c:pt idx="28">
                        <c:v>11</c:v>
                      </c:pt>
                      <c:pt idx="29">
                        <c:v>11</c:v>
                      </c:pt>
                      <c:pt idx="30">
                        <c:v>11</c:v>
                      </c:pt>
                      <c:pt idx="31">
                        <c:v>10</c:v>
                      </c:pt>
                      <c:pt idx="32">
                        <c:v>10</c:v>
                      </c:pt>
                      <c:pt idx="33">
                        <c:v>9</c:v>
                      </c:pt>
                      <c:pt idx="34">
                        <c:v>9</c:v>
                      </c:pt>
                      <c:pt idx="35">
                        <c:v>8</c:v>
                      </c:pt>
                      <c:pt idx="36">
                        <c:v>8</c:v>
                      </c:pt>
                      <c:pt idx="37">
                        <c:v>8</c:v>
                      </c:pt>
                      <c:pt idx="38">
                        <c:v>8</c:v>
                      </c:pt>
                      <c:pt idx="39">
                        <c:v>8</c:v>
                      </c:pt>
                      <c:pt idx="40">
                        <c:v>8</c:v>
                      </c:pt>
                      <c:pt idx="41">
                        <c:v>7.0000000000000009</c:v>
                      </c:pt>
                      <c:pt idx="42">
                        <c:v>7.0000000000000009</c:v>
                      </c:pt>
                      <c:pt idx="43">
                        <c:v>7.0000000000000009</c:v>
                      </c:pt>
                      <c:pt idx="44">
                        <c:v>7.0000000000000009</c:v>
                      </c:pt>
                      <c:pt idx="45">
                        <c:v>6</c:v>
                      </c:pt>
                      <c:pt idx="46">
                        <c:v>6</c:v>
                      </c:pt>
                      <c:pt idx="47">
                        <c:v>6</c:v>
                      </c:pt>
                      <c:pt idx="48">
                        <c:v>6</c:v>
                      </c:pt>
                      <c:pt idx="49">
                        <c:v>6</c:v>
                      </c:pt>
                      <c:pt idx="50">
                        <c:v>6</c:v>
                      </c:pt>
                    </c:numCache>
                  </c:numRef>
                </c:val>
                <c:smooth val="0"/>
                <c:extLst xmlns:c15="http://schemas.microsoft.com/office/drawing/2012/chart">
                  <c:ext xmlns:c16="http://schemas.microsoft.com/office/drawing/2014/chart" uri="{C3380CC4-5D6E-409C-BE32-E72D297353CC}">
                    <c16:uniqueId val="{0000000B-A88A-4C76-BFEB-316C10B5F3FC}"/>
                  </c:ext>
                </c:extLst>
              </c15:ser>
            </c15:filteredLineSeries>
            <c15:filteredLineSeries>
              <c15:ser>
                <c:idx val="10"/>
                <c:order val="10"/>
                <c:tx>
                  <c:strRef>
                    <c:extLst xmlns:c15="http://schemas.microsoft.com/office/drawing/2012/chart">
                      <c:ext xmlns:c15="http://schemas.microsoft.com/office/drawing/2012/chart" uri="{02D57815-91ED-43cb-92C2-25804820EDAC}">
                        <c15:formulaRef>
                          <c15:sqref>Prev!$A$48</c15:sqref>
                        </c15:formulaRef>
                      </c:ext>
                    </c:extLst>
                    <c:strCache>
                      <c:ptCount val="1"/>
                      <c:pt idx="0">
                        <c:v>IBM LL</c:v>
                      </c:pt>
                    </c:strCache>
                  </c:strRef>
                </c:tx>
                <c:spPr>
                  <a:ln w="28575" cap="rnd">
                    <a:solidFill>
                      <a:schemeClr val="tx1"/>
                    </a:solidFill>
                    <a:prstDash val="dash"/>
                    <a:round/>
                  </a:ln>
                  <a:effectLst/>
                </c:spPr>
                <c:marker>
                  <c:symbol val="none"/>
                </c:marker>
                <c:cat>
                  <c:numRef>
                    <c:extLst xmlns:c15="http://schemas.microsoft.com/office/drawing/2012/chart">
                      <c:ext xmlns:c15="http://schemas.microsoft.com/office/drawing/2012/chart" uri="{02D57815-91ED-43cb-92C2-25804820EDAC}">
                        <c15:formulaRef>
                          <c15:sqref>Prev!$B$2:$AZ$2</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c:ext xmlns:c15="http://schemas.microsoft.com/office/drawing/2012/chart" uri="{02D57815-91ED-43cb-92C2-25804820EDAC}">
                        <c15:formulaRef>
                          <c15:sqref>Prev!$B$48:$AZ$48</c15:sqref>
                        </c15:formulaRef>
                      </c:ext>
                    </c:extLst>
                    <c:numCache>
                      <c:formatCode>0.0</c:formatCode>
                      <c:ptCount val="51"/>
                      <c:pt idx="0">
                        <c:v>21.139852279146201</c:v>
                      </c:pt>
                      <c:pt idx="1">
                        <c:v>21.183379193836998</c:v>
                      </c:pt>
                      <c:pt idx="2">
                        <c:v>21.1002319623224</c:v>
                      </c:pt>
                      <c:pt idx="3">
                        <c:v>21.011539104202701</c:v>
                      </c:pt>
                      <c:pt idx="4">
                        <c:v>20.946231110217301</c:v>
                      </c:pt>
                      <c:pt idx="5">
                        <c:v>20.438945299455899</c:v>
                      </c:pt>
                      <c:pt idx="6">
                        <c:v>19.7760301378569</c:v>
                      </c:pt>
                      <c:pt idx="7">
                        <c:v>19.296020101356302</c:v>
                      </c:pt>
                      <c:pt idx="8">
                        <c:v>18.615035529268102</c:v>
                      </c:pt>
                      <c:pt idx="9">
                        <c:v>17.841329550405398</c:v>
                      </c:pt>
                      <c:pt idx="10">
                        <c:v>16.850501866579901</c:v>
                      </c:pt>
                      <c:pt idx="11">
                        <c:v>16.099333006830697</c:v>
                      </c:pt>
                      <c:pt idx="12">
                        <c:v>15.4068747399588</c:v>
                      </c:pt>
                      <c:pt idx="13">
                        <c:v>14.601583998696999</c:v>
                      </c:pt>
                      <c:pt idx="14">
                        <c:v>14.1281289779843</c:v>
                      </c:pt>
                      <c:pt idx="15">
                        <c:v>13.446169636990499</c:v>
                      </c:pt>
                      <c:pt idx="16">
                        <c:v>13.1534290965905</c:v>
                      </c:pt>
                      <c:pt idx="17">
                        <c:v>12.615111450460601</c:v>
                      </c:pt>
                      <c:pt idx="18">
                        <c:v>12.441850274543501</c:v>
                      </c:pt>
                      <c:pt idx="19">
                        <c:v>12.234828782189899</c:v>
                      </c:pt>
                      <c:pt idx="20">
                        <c:v>11.8368343120205</c:v>
                      </c:pt>
                      <c:pt idx="21">
                        <c:v>11.591171482466001</c:v>
                      </c:pt>
                      <c:pt idx="22">
                        <c:v>11.463031200105799</c:v>
                      </c:pt>
                      <c:pt idx="23">
                        <c:v>10.908611321846399</c:v>
                      </c:pt>
                      <c:pt idx="24">
                        <c:v>10.528948690765599</c:v>
                      </c:pt>
                      <c:pt idx="25">
                        <c:v>10.054567370027</c:v>
                      </c:pt>
                      <c:pt idx="26">
                        <c:v>9.5728613773324014</c:v>
                      </c:pt>
                      <c:pt idx="27">
                        <c:v>9.2177202176678996</c:v>
                      </c:pt>
                      <c:pt idx="28">
                        <c:v>8.8259806028682988</c:v>
                      </c:pt>
                      <c:pt idx="29">
                        <c:v>8.3040185624417013</c:v>
                      </c:pt>
                      <c:pt idx="30">
                        <c:v>7.9049792456720001</c:v>
                      </c:pt>
                      <c:pt idx="31">
                        <c:v>7.5148682296848994</c:v>
                      </c:pt>
                      <c:pt idx="32">
                        <c:v>7.1083125704453005</c:v>
                      </c:pt>
                      <c:pt idx="33">
                        <c:v>6.8211626699469994</c:v>
                      </c:pt>
                      <c:pt idx="34">
                        <c:v>6.5247782659096005</c:v>
                      </c:pt>
                      <c:pt idx="35">
                        <c:v>6.1896343837194001</c:v>
                      </c:pt>
                      <c:pt idx="36">
                        <c:v>5.7860054934927998</c:v>
                      </c:pt>
                      <c:pt idx="37">
                        <c:v>5.2382861421775999</c:v>
                      </c:pt>
                      <c:pt idx="38">
                        <c:v>4.8494002042664999</c:v>
                      </c:pt>
                      <c:pt idx="39">
                        <c:v>4.4804509024222998</c:v>
                      </c:pt>
                      <c:pt idx="40">
                        <c:v>4.1783381732922003</c:v>
                      </c:pt>
                      <c:pt idx="41">
                        <c:v>3.9241538970625003</c:v>
                      </c:pt>
                      <c:pt idx="42">
                        <c:v>3.6544870438905002</c:v>
                      </c:pt>
                      <c:pt idx="43">
                        <c:v>3.4008752695622002</c:v>
                      </c:pt>
                      <c:pt idx="44">
                        <c:v>3.1592979133723</c:v>
                      </c:pt>
                      <c:pt idx="45">
                        <c:v>2.8998462082934999</c:v>
                      </c:pt>
                      <c:pt idx="46">
                        <c:v>2.6930032756880999</c:v>
                      </c:pt>
                      <c:pt idx="47">
                        <c:v>2.5197496411351001</c:v>
                      </c:pt>
                      <c:pt idx="48">
                        <c:v>2.3527646996928002</c:v>
                      </c:pt>
                      <c:pt idx="49">
                        <c:v>2.2078102737983998</c:v>
                      </c:pt>
                      <c:pt idx="50">
                        <c:v>2.0773142874062001</c:v>
                      </c:pt>
                    </c:numCache>
                  </c:numRef>
                </c:val>
                <c:smooth val="0"/>
                <c:extLst xmlns:c15="http://schemas.microsoft.com/office/drawing/2012/chart">
                  <c:ext xmlns:c16="http://schemas.microsoft.com/office/drawing/2014/chart" uri="{C3380CC4-5D6E-409C-BE32-E72D297353CC}">
                    <c16:uniqueId val="{0000000C-A88A-4C76-BFEB-316C10B5F3FC}"/>
                  </c:ext>
                </c:extLst>
              </c15:ser>
            </c15:filteredLineSeries>
            <c15:filteredLineSeries>
              <c15:ser>
                <c:idx val="11"/>
                <c:order val="11"/>
                <c:tx>
                  <c:strRef>
                    <c:extLst xmlns:c15="http://schemas.microsoft.com/office/drawing/2012/chart">
                      <c:ext xmlns:c15="http://schemas.microsoft.com/office/drawing/2012/chart" uri="{02D57815-91ED-43cb-92C2-25804820EDAC}">
                        <c15:formulaRef>
                          <c15:sqref>Prev!$A$49</c15:sqref>
                        </c15:formulaRef>
                      </c:ext>
                    </c:extLst>
                    <c:strCache>
                      <c:ptCount val="1"/>
                      <c:pt idx="0">
                        <c:v>IBM UL</c:v>
                      </c:pt>
                    </c:strCache>
                  </c:strRef>
                </c:tx>
                <c:spPr>
                  <a:ln w="28575" cap="rnd">
                    <a:solidFill>
                      <a:schemeClr val="tx1"/>
                    </a:solidFill>
                    <a:prstDash val="dash"/>
                    <a:round/>
                  </a:ln>
                  <a:effectLst/>
                </c:spPr>
                <c:marker>
                  <c:symbol val="none"/>
                </c:marker>
                <c:cat>
                  <c:numRef>
                    <c:extLst xmlns:c15="http://schemas.microsoft.com/office/drawing/2012/chart">
                      <c:ext xmlns:c15="http://schemas.microsoft.com/office/drawing/2012/chart" uri="{02D57815-91ED-43cb-92C2-25804820EDAC}">
                        <c15:formulaRef>
                          <c15:sqref>Prev!$B$2:$AZ$2</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c:ext xmlns:c15="http://schemas.microsoft.com/office/drawing/2012/chart" uri="{02D57815-91ED-43cb-92C2-25804820EDAC}">
                        <c15:formulaRef>
                          <c15:sqref>Prev!$B$49:$AZ$49</c15:sqref>
                        </c15:formulaRef>
                      </c:ext>
                    </c:extLst>
                    <c:numCache>
                      <c:formatCode>0.0</c:formatCode>
                      <c:ptCount val="51"/>
                      <c:pt idx="0">
                        <c:v>30.490831356706</c:v>
                      </c:pt>
                      <c:pt idx="1">
                        <c:v>30.577736493981298</c:v>
                      </c:pt>
                      <c:pt idx="2">
                        <c:v>30.762962955499599</c:v>
                      </c:pt>
                      <c:pt idx="3">
                        <c:v>30.5627736615263</c:v>
                      </c:pt>
                      <c:pt idx="4">
                        <c:v>29.523139829056699</c:v>
                      </c:pt>
                      <c:pt idx="5">
                        <c:v>28.173961970303402</c:v>
                      </c:pt>
                      <c:pt idx="6">
                        <c:v>26.441592572953798</c:v>
                      </c:pt>
                      <c:pt idx="7">
                        <c:v>25.0551382491408</c:v>
                      </c:pt>
                      <c:pt idx="8">
                        <c:v>23.817775467775501</c:v>
                      </c:pt>
                      <c:pt idx="9">
                        <c:v>22.594269548112798</c:v>
                      </c:pt>
                      <c:pt idx="10">
                        <c:v>21.197047346977797</c:v>
                      </c:pt>
                      <c:pt idx="11">
                        <c:v>19.982974707132801</c:v>
                      </c:pt>
                      <c:pt idx="12">
                        <c:v>18.682517899540301</c:v>
                      </c:pt>
                      <c:pt idx="13">
                        <c:v>17.665200692234201</c:v>
                      </c:pt>
                      <c:pt idx="14">
                        <c:v>16.532094364630101</c:v>
                      </c:pt>
                      <c:pt idx="15">
                        <c:v>15.610832583915398</c:v>
                      </c:pt>
                      <c:pt idx="16">
                        <c:v>14.769059867525399</c:v>
                      </c:pt>
                      <c:pt idx="17">
                        <c:v>14.343260218936098</c:v>
                      </c:pt>
                      <c:pt idx="18">
                        <c:v>14.076798221258899</c:v>
                      </c:pt>
                      <c:pt idx="19">
                        <c:v>13.633390039237501</c:v>
                      </c:pt>
                      <c:pt idx="20">
                        <c:v>13.3335149728633</c:v>
                      </c:pt>
                      <c:pt idx="21">
                        <c:v>13.047737246574401</c:v>
                      </c:pt>
                      <c:pt idx="22">
                        <c:v>12.638553970231001</c:v>
                      </c:pt>
                      <c:pt idx="23">
                        <c:v>12.201836707160799</c:v>
                      </c:pt>
                      <c:pt idx="24">
                        <c:v>11.8624086132725</c:v>
                      </c:pt>
                      <c:pt idx="25">
                        <c:v>11.4191372124592</c:v>
                      </c:pt>
                      <c:pt idx="26">
                        <c:v>11.033829300337301</c:v>
                      </c:pt>
                      <c:pt idx="27">
                        <c:v>10.714134227787101</c:v>
                      </c:pt>
                      <c:pt idx="28">
                        <c:v>10.3854362412463</c:v>
                      </c:pt>
                      <c:pt idx="29">
                        <c:v>10.126586011019601</c:v>
                      </c:pt>
                      <c:pt idx="30">
                        <c:v>9.8344375844345002</c:v>
                      </c:pt>
                      <c:pt idx="31">
                        <c:v>9.3693296264932009</c:v>
                      </c:pt>
                      <c:pt idx="32">
                        <c:v>8.8956123226769996</c:v>
                      </c:pt>
                      <c:pt idx="33">
                        <c:v>8.5406525535981004</c:v>
                      </c:pt>
                      <c:pt idx="34">
                        <c:v>8.1059354614606001</c:v>
                      </c:pt>
                      <c:pt idx="35">
                        <c:v>7.7081005999286996</c:v>
                      </c:pt>
                      <c:pt idx="36">
                        <c:v>7.4409724137886002</c:v>
                      </c:pt>
                      <c:pt idx="37">
                        <c:v>7.1235127591687002</c:v>
                      </c:pt>
                      <c:pt idx="38">
                        <c:v>6.7664267014988999</c:v>
                      </c:pt>
                      <c:pt idx="39">
                        <c:v>6.5033111993847994</c:v>
                      </c:pt>
                      <c:pt idx="40">
                        <c:v>6.3569353348225999</c:v>
                      </c:pt>
                      <c:pt idx="41">
                        <c:v>6.0263217412894994</c:v>
                      </c:pt>
                      <c:pt idx="42">
                        <c:v>5.5786665056585996</c:v>
                      </c:pt>
                      <c:pt idx="43">
                        <c:v>5.4335625291784</c:v>
                      </c:pt>
                      <c:pt idx="44">
                        <c:v>5.2943883271037002</c:v>
                      </c:pt>
                      <c:pt idx="45">
                        <c:v>5.1762359881439002</c:v>
                      </c:pt>
                      <c:pt idx="46">
                        <c:v>5.0455841470563003</c:v>
                      </c:pt>
                      <c:pt idx="47">
                        <c:v>4.9818130269176004</c:v>
                      </c:pt>
                      <c:pt idx="48">
                        <c:v>4.8483243618716996</c:v>
                      </c:pt>
                      <c:pt idx="49">
                        <c:v>4.7540241668523997</c:v>
                      </c:pt>
                      <c:pt idx="50">
                        <c:v>4.7066377606736998</c:v>
                      </c:pt>
                    </c:numCache>
                  </c:numRef>
                </c:val>
                <c:smooth val="0"/>
                <c:extLst xmlns:c15="http://schemas.microsoft.com/office/drawing/2012/chart">
                  <c:ext xmlns:c16="http://schemas.microsoft.com/office/drawing/2014/chart" uri="{C3380CC4-5D6E-409C-BE32-E72D297353CC}">
                    <c16:uniqueId val="{0000000D-A88A-4C76-BFEB-316C10B5F3FC}"/>
                  </c:ext>
                </c:extLst>
              </c15:ser>
            </c15:filteredLineSeries>
          </c:ext>
        </c:extLst>
      </c:lineChart>
      <c:catAx>
        <c:axId val="18712206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Time in years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7236415"/>
        <c:crosses val="autoZero"/>
        <c:auto val="1"/>
        <c:lblAlgn val="ctr"/>
        <c:lblOffset val="100"/>
        <c:noMultiLvlLbl val="0"/>
      </c:catAx>
      <c:valAx>
        <c:axId val="697236415"/>
        <c:scaling>
          <c:orientation val="minMax"/>
          <c:max val="3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HIV</a:t>
                </a:r>
                <a:r>
                  <a:rPr lang="en-US" baseline="0"/>
                  <a:t> </a:t>
                </a:r>
                <a:r>
                  <a:rPr lang="en-US"/>
                  <a:t>Prevalence Male 15-49</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71220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Prev!$A$72</c:f>
              <c:strCache>
                <c:ptCount val="1"/>
                <c:pt idx="0">
                  <c:v>Goals Point Est</c:v>
                </c:pt>
              </c:strCache>
            </c:strRef>
          </c:tx>
          <c:spPr>
            <a:ln w="28575" cap="rnd">
              <a:solidFill>
                <a:schemeClr val="accent1"/>
              </a:solidFill>
              <a:round/>
            </a:ln>
            <a:effectLst/>
          </c:spPr>
          <c:marker>
            <c:symbol val="none"/>
          </c:marker>
          <c:cat>
            <c:numRef>
              <c:f>Prev!$B$71:$AZ$71</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Prev!$B$72:$AZ$72</c:f>
              <c:numCache>
                <c:formatCode>0.0</c:formatCode>
                <c:ptCount val="51"/>
                <c:pt idx="0">
                  <c:v>14.81</c:v>
                </c:pt>
                <c:pt idx="1">
                  <c:v>18.22</c:v>
                </c:pt>
                <c:pt idx="2">
                  <c:v>21.24</c:v>
                </c:pt>
                <c:pt idx="3">
                  <c:v>23.69</c:v>
                </c:pt>
                <c:pt idx="4">
                  <c:v>25.49</c:v>
                </c:pt>
                <c:pt idx="5">
                  <c:v>26.68</c:v>
                </c:pt>
                <c:pt idx="6">
                  <c:v>27.32</c:v>
                </c:pt>
                <c:pt idx="7">
                  <c:v>27.5</c:v>
                </c:pt>
                <c:pt idx="8">
                  <c:v>27.32</c:v>
                </c:pt>
                <c:pt idx="9">
                  <c:v>26.84</c:v>
                </c:pt>
                <c:pt idx="10">
                  <c:v>26.17</c:v>
                </c:pt>
                <c:pt idx="11">
                  <c:v>25.37</c:v>
                </c:pt>
                <c:pt idx="12">
                  <c:v>24.48</c:v>
                </c:pt>
                <c:pt idx="13">
                  <c:v>23.55</c:v>
                </c:pt>
                <c:pt idx="14">
                  <c:v>22.58</c:v>
                </c:pt>
                <c:pt idx="15">
                  <c:v>21.66</c:v>
                </c:pt>
                <c:pt idx="16">
                  <c:v>20.79</c:v>
                </c:pt>
                <c:pt idx="17">
                  <c:v>20.010000000000002</c:v>
                </c:pt>
                <c:pt idx="18">
                  <c:v>19.329999999999998</c:v>
                </c:pt>
                <c:pt idx="19">
                  <c:v>18.75</c:v>
                </c:pt>
                <c:pt idx="20">
                  <c:v>18.29</c:v>
                </c:pt>
                <c:pt idx="21">
                  <c:v>17.95</c:v>
                </c:pt>
                <c:pt idx="22">
                  <c:v>17.64</c:v>
                </c:pt>
                <c:pt idx="23">
                  <c:v>17.329999999999998</c:v>
                </c:pt>
                <c:pt idx="24">
                  <c:v>16.96</c:v>
                </c:pt>
                <c:pt idx="25">
                  <c:v>16.510000000000002</c:v>
                </c:pt>
                <c:pt idx="26">
                  <c:v>16.02</c:v>
                </c:pt>
                <c:pt idx="27">
                  <c:v>15.46</c:v>
                </c:pt>
                <c:pt idx="28">
                  <c:v>14.8</c:v>
                </c:pt>
                <c:pt idx="29">
                  <c:v>14.12</c:v>
                </c:pt>
                <c:pt idx="30">
                  <c:v>13.56</c:v>
                </c:pt>
                <c:pt idx="31">
                  <c:v>12.87</c:v>
                </c:pt>
                <c:pt idx="32">
                  <c:v>12.2</c:v>
                </c:pt>
                <c:pt idx="33">
                  <c:v>11.53</c:v>
                </c:pt>
                <c:pt idx="34">
                  <c:v>10.88</c:v>
                </c:pt>
                <c:pt idx="35">
                  <c:v>10.220000000000001</c:v>
                </c:pt>
                <c:pt idx="36">
                  <c:v>9.57</c:v>
                </c:pt>
                <c:pt idx="37">
                  <c:v>8.91</c:v>
                </c:pt>
                <c:pt idx="38">
                  <c:v>8.2799999999999994</c:v>
                </c:pt>
                <c:pt idx="39">
                  <c:v>7.67</c:v>
                </c:pt>
                <c:pt idx="40">
                  <c:v>7.09</c:v>
                </c:pt>
                <c:pt idx="41">
                  <c:v>6.54</c:v>
                </c:pt>
                <c:pt idx="42">
                  <c:v>6.02</c:v>
                </c:pt>
                <c:pt idx="43">
                  <c:v>5.53</c:v>
                </c:pt>
                <c:pt idx="44">
                  <c:v>5.07</c:v>
                </c:pt>
                <c:pt idx="45">
                  <c:v>4.6399999999999997</c:v>
                </c:pt>
                <c:pt idx="46">
                  <c:v>4.2300000000000004</c:v>
                </c:pt>
                <c:pt idx="47">
                  <c:v>3.86</c:v>
                </c:pt>
                <c:pt idx="48">
                  <c:v>3.53</c:v>
                </c:pt>
                <c:pt idx="49">
                  <c:v>3.22</c:v>
                </c:pt>
                <c:pt idx="50">
                  <c:v>2.94</c:v>
                </c:pt>
              </c:numCache>
            </c:numRef>
          </c:val>
          <c:smooth val="0"/>
          <c:extLst>
            <c:ext xmlns:c16="http://schemas.microsoft.com/office/drawing/2014/chart" uri="{C3380CC4-5D6E-409C-BE32-E72D297353CC}">
              <c16:uniqueId val="{00000000-5D9B-4095-832A-E36D62602378}"/>
            </c:ext>
          </c:extLst>
        </c:ser>
        <c:ser>
          <c:idx val="3"/>
          <c:order val="3"/>
          <c:tx>
            <c:strRef>
              <c:f>Prev!$A$75</c:f>
              <c:strCache>
                <c:ptCount val="1"/>
                <c:pt idx="0">
                  <c:v>Optima Point Est</c:v>
                </c:pt>
              </c:strCache>
            </c:strRef>
          </c:tx>
          <c:spPr>
            <a:ln w="28575" cap="rnd">
              <a:solidFill>
                <a:srgbClr val="FF0000"/>
              </a:solidFill>
              <a:round/>
            </a:ln>
            <a:effectLst/>
          </c:spPr>
          <c:marker>
            <c:symbol val="none"/>
          </c:marker>
          <c:cat>
            <c:numRef>
              <c:f>Prev!$B$71:$AZ$71</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Prev!$B$75:$AZ$75</c:f>
              <c:numCache>
                <c:formatCode>0.0</c:formatCode>
                <c:ptCount val="51"/>
                <c:pt idx="0">
                  <c:v>21.6923774281627</c:v>
                </c:pt>
                <c:pt idx="1">
                  <c:v>21.724638475710901</c:v>
                </c:pt>
                <c:pt idx="2">
                  <c:v>21.7357767537857</c:v>
                </c:pt>
                <c:pt idx="3">
                  <c:v>21.6907409920255</c:v>
                </c:pt>
                <c:pt idx="4">
                  <c:v>21.605139878980701</c:v>
                </c:pt>
                <c:pt idx="5">
                  <c:v>21.472698655697101</c:v>
                </c:pt>
                <c:pt idx="6">
                  <c:v>21.3205602311528</c:v>
                </c:pt>
                <c:pt idx="7">
                  <c:v>21.172990114166502</c:v>
                </c:pt>
                <c:pt idx="8">
                  <c:v>21.038209989556599</c:v>
                </c:pt>
                <c:pt idx="9">
                  <c:v>20.910891356912202</c:v>
                </c:pt>
                <c:pt idx="10">
                  <c:v>20.765444737447599</c:v>
                </c:pt>
                <c:pt idx="11">
                  <c:v>20.616584644655799</c:v>
                </c:pt>
                <c:pt idx="12">
                  <c:v>20.477294291904499</c:v>
                </c:pt>
                <c:pt idx="13">
                  <c:v>20.345705459002399</c:v>
                </c:pt>
                <c:pt idx="14">
                  <c:v>20.216033425144499</c:v>
                </c:pt>
                <c:pt idx="15">
                  <c:v>20.0810648879391</c:v>
                </c:pt>
                <c:pt idx="16">
                  <c:v>19.9202858777209</c:v>
                </c:pt>
                <c:pt idx="17">
                  <c:v>19.7121425156116</c:v>
                </c:pt>
                <c:pt idx="18">
                  <c:v>19.458862754839</c:v>
                </c:pt>
                <c:pt idx="19">
                  <c:v>19.161616405748898</c:v>
                </c:pt>
                <c:pt idx="20">
                  <c:v>18.823160442689801</c:v>
                </c:pt>
                <c:pt idx="21">
                  <c:v>18.4311173299287</c:v>
                </c:pt>
                <c:pt idx="22">
                  <c:v>18.029680466845001</c:v>
                </c:pt>
                <c:pt idx="23">
                  <c:v>17.6194119784805</c:v>
                </c:pt>
                <c:pt idx="24">
                  <c:v>17.186246917950402</c:v>
                </c:pt>
                <c:pt idx="25">
                  <c:v>16.719266569450401</c:v>
                </c:pt>
                <c:pt idx="26">
                  <c:v>16.2258180400461</c:v>
                </c:pt>
                <c:pt idx="27">
                  <c:v>15.664636094610602</c:v>
                </c:pt>
                <c:pt idx="28">
                  <c:v>15.0377807668823</c:v>
                </c:pt>
                <c:pt idx="29">
                  <c:v>14.398307910650098</c:v>
                </c:pt>
                <c:pt idx="30">
                  <c:v>13.768027995306001</c:v>
                </c:pt>
                <c:pt idx="31">
                  <c:v>13.161084157568901</c:v>
                </c:pt>
                <c:pt idx="32">
                  <c:v>12.583620827840001</c:v>
                </c:pt>
                <c:pt idx="33">
                  <c:v>12.0338650823295</c:v>
                </c:pt>
                <c:pt idx="34">
                  <c:v>11.5097692186431</c:v>
                </c:pt>
                <c:pt idx="35">
                  <c:v>11.009632977173499</c:v>
                </c:pt>
                <c:pt idx="36">
                  <c:v>10.5320001418016</c:v>
                </c:pt>
                <c:pt idx="37">
                  <c:v>10.075598799277099</c:v>
                </c:pt>
                <c:pt idx="38">
                  <c:v>9.6393007707769804</c:v>
                </c:pt>
                <c:pt idx="39">
                  <c:v>9.2220920941963502</c:v>
                </c:pt>
                <c:pt idx="40">
                  <c:v>8.8230508841428197</c:v>
                </c:pt>
                <c:pt idx="41">
                  <c:v>8.4413304461643488</c:v>
                </c:pt>
                <c:pt idx="42">
                  <c:v>8.0761463001937308</c:v>
                </c:pt>
                <c:pt idx="43">
                  <c:v>7.7267661825182801</c:v>
                </c:pt>
                <c:pt idx="44">
                  <c:v>7.3925023298333201</c:v>
                </c:pt>
                <c:pt idx="45">
                  <c:v>7.0727055034389599</c:v>
                </c:pt>
                <c:pt idx="46">
                  <c:v>6.7667603301794994</c:v>
                </c:pt>
                <c:pt idx="47">
                  <c:v>6.4740816337956195</c:v>
                </c:pt>
                <c:pt idx="48">
                  <c:v>6.1941115097004094</c:v>
                </c:pt>
                <c:pt idx="49">
                  <c:v>5.92631695916055</c:v>
                </c:pt>
                <c:pt idx="50">
                  <c:v>5.67018794732651</c:v>
                </c:pt>
              </c:numCache>
            </c:numRef>
          </c:val>
          <c:smooth val="0"/>
          <c:extLst>
            <c:ext xmlns:c16="http://schemas.microsoft.com/office/drawing/2014/chart" uri="{C3380CC4-5D6E-409C-BE32-E72D297353CC}">
              <c16:uniqueId val="{00000001-5D9B-4095-832A-E36D62602378}"/>
            </c:ext>
          </c:extLst>
        </c:ser>
        <c:ser>
          <c:idx val="6"/>
          <c:order val="6"/>
          <c:tx>
            <c:strRef>
              <c:f>Prev!$A$78</c:f>
              <c:strCache>
                <c:ptCount val="1"/>
                <c:pt idx="0">
                  <c:v>Synthesis Point Est</c:v>
                </c:pt>
              </c:strCache>
            </c:strRef>
          </c:tx>
          <c:spPr>
            <a:ln w="28575" cap="rnd">
              <a:solidFill>
                <a:srgbClr val="00B050"/>
              </a:solidFill>
              <a:round/>
            </a:ln>
            <a:effectLst/>
          </c:spPr>
          <c:marker>
            <c:symbol val="none"/>
          </c:marker>
          <c:cat>
            <c:numRef>
              <c:f>Prev!$B$71:$AZ$71</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Prev!$B$78:$AZ$78</c:f>
              <c:numCache>
                <c:formatCode>0.0</c:formatCode>
                <c:ptCount val="51"/>
                <c:pt idx="0">
                  <c:v>0</c:v>
                </c:pt>
                <c:pt idx="1">
                  <c:v>3</c:v>
                </c:pt>
                <c:pt idx="2">
                  <c:v>8</c:v>
                </c:pt>
                <c:pt idx="3">
                  <c:v>12</c:v>
                </c:pt>
                <c:pt idx="4">
                  <c:v>16</c:v>
                </c:pt>
                <c:pt idx="5">
                  <c:v>20</c:v>
                </c:pt>
                <c:pt idx="6">
                  <c:v>21</c:v>
                </c:pt>
                <c:pt idx="7">
                  <c:v>22</c:v>
                </c:pt>
                <c:pt idx="8">
                  <c:v>23</c:v>
                </c:pt>
                <c:pt idx="9">
                  <c:v>23</c:v>
                </c:pt>
                <c:pt idx="10">
                  <c:v>23</c:v>
                </c:pt>
                <c:pt idx="11">
                  <c:v>22</c:v>
                </c:pt>
                <c:pt idx="12">
                  <c:v>22</c:v>
                </c:pt>
                <c:pt idx="13">
                  <c:v>21</c:v>
                </c:pt>
                <c:pt idx="14">
                  <c:v>20</c:v>
                </c:pt>
                <c:pt idx="15">
                  <c:v>19</c:v>
                </c:pt>
                <c:pt idx="16">
                  <c:v>19</c:v>
                </c:pt>
                <c:pt idx="17">
                  <c:v>19</c:v>
                </c:pt>
                <c:pt idx="18">
                  <c:v>19</c:v>
                </c:pt>
                <c:pt idx="19">
                  <c:v>18</c:v>
                </c:pt>
                <c:pt idx="20">
                  <c:v>18</c:v>
                </c:pt>
                <c:pt idx="21">
                  <c:v>18</c:v>
                </c:pt>
                <c:pt idx="22">
                  <c:v>17</c:v>
                </c:pt>
                <c:pt idx="23">
                  <c:v>17</c:v>
                </c:pt>
                <c:pt idx="24">
                  <c:v>17</c:v>
                </c:pt>
                <c:pt idx="25">
                  <c:v>17</c:v>
                </c:pt>
                <c:pt idx="26">
                  <c:v>16</c:v>
                </c:pt>
                <c:pt idx="27">
                  <c:v>16</c:v>
                </c:pt>
                <c:pt idx="28">
                  <c:v>15</c:v>
                </c:pt>
                <c:pt idx="29">
                  <c:v>14.000000000000002</c:v>
                </c:pt>
                <c:pt idx="30">
                  <c:v>14.000000000000002</c:v>
                </c:pt>
                <c:pt idx="31">
                  <c:v>13</c:v>
                </c:pt>
                <c:pt idx="32">
                  <c:v>13</c:v>
                </c:pt>
                <c:pt idx="33">
                  <c:v>12</c:v>
                </c:pt>
                <c:pt idx="34">
                  <c:v>12</c:v>
                </c:pt>
                <c:pt idx="35">
                  <c:v>11</c:v>
                </c:pt>
                <c:pt idx="36">
                  <c:v>11</c:v>
                </c:pt>
                <c:pt idx="37">
                  <c:v>11</c:v>
                </c:pt>
                <c:pt idx="38">
                  <c:v>10</c:v>
                </c:pt>
                <c:pt idx="39">
                  <c:v>10</c:v>
                </c:pt>
                <c:pt idx="40">
                  <c:v>9</c:v>
                </c:pt>
                <c:pt idx="41">
                  <c:v>9</c:v>
                </c:pt>
                <c:pt idx="42">
                  <c:v>8</c:v>
                </c:pt>
                <c:pt idx="43">
                  <c:v>8</c:v>
                </c:pt>
                <c:pt idx="44">
                  <c:v>7.0000000000000009</c:v>
                </c:pt>
                <c:pt idx="45">
                  <c:v>7.0000000000000009</c:v>
                </c:pt>
                <c:pt idx="46">
                  <c:v>6</c:v>
                </c:pt>
                <c:pt idx="47">
                  <c:v>6</c:v>
                </c:pt>
                <c:pt idx="48">
                  <c:v>6</c:v>
                </c:pt>
                <c:pt idx="49">
                  <c:v>6</c:v>
                </c:pt>
                <c:pt idx="50">
                  <c:v>5</c:v>
                </c:pt>
              </c:numCache>
            </c:numRef>
          </c:val>
          <c:smooth val="0"/>
          <c:extLst>
            <c:ext xmlns:c16="http://schemas.microsoft.com/office/drawing/2014/chart" uri="{C3380CC4-5D6E-409C-BE32-E72D297353CC}">
              <c16:uniqueId val="{00000002-5D9B-4095-832A-E36D62602378}"/>
            </c:ext>
          </c:extLst>
        </c:ser>
        <c:ser>
          <c:idx val="9"/>
          <c:order val="9"/>
          <c:tx>
            <c:strRef>
              <c:f>Prev!$A$81</c:f>
              <c:strCache>
                <c:ptCount val="1"/>
                <c:pt idx="0">
                  <c:v>IBM Point Est</c:v>
                </c:pt>
              </c:strCache>
            </c:strRef>
          </c:tx>
          <c:spPr>
            <a:ln w="28575" cap="rnd">
              <a:solidFill>
                <a:schemeClr val="tx1"/>
              </a:solidFill>
              <a:round/>
            </a:ln>
            <a:effectLst/>
          </c:spPr>
          <c:marker>
            <c:symbol val="none"/>
          </c:marker>
          <c:cat>
            <c:numRef>
              <c:f>Prev!$B$71:$AZ$71</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Prev!$B$81:$AZ$81</c:f>
              <c:numCache>
                <c:formatCode>0.0</c:formatCode>
                <c:ptCount val="51"/>
                <c:pt idx="0">
                  <c:v>33.561058923996598</c:v>
                </c:pt>
                <c:pt idx="1">
                  <c:v>33.8924433684939</c:v>
                </c:pt>
                <c:pt idx="2">
                  <c:v>34.090155783891305</c:v>
                </c:pt>
                <c:pt idx="3">
                  <c:v>34.402079722703597</c:v>
                </c:pt>
                <c:pt idx="4">
                  <c:v>33.844267320662205</c:v>
                </c:pt>
                <c:pt idx="5">
                  <c:v>33.167645729778599</c:v>
                </c:pt>
                <c:pt idx="6">
                  <c:v>32.047128129602399</c:v>
                </c:pt>
                <c:pt idx="7">
                  <c:v>30.977637614678898</c:v>
                </c:pt>
                <c:pt idx="8">
                  <c:v>29.035000708516399</c:v>
                </c:pt>
                <c:pt idx="9">
                  <c:v>27.254782872760401</c:v>
                </c:pt>
                <c:pt idx="10">
                  <c:v>25.811569441054399</c:v>
                </c:pt>
                <c:pt idx="11">
                  <c:v>24.6330110991765</c:v>
                </c:pt>
                <c:pt idx="12">
                  <c:v>23.272159312768402</c:v>
                </c:pt>
                <c:pt idx="13">
                  <c:v>22.1930625285258</c:v>
                </c:pt>
                <c:pt idx="14">
                  <c:v>21.313883933256399</c:v>
                </c:pt>
                <c:pt idx="15">
                  <c:v>20.7505977752365</c:v>
                </c:pt>
                <c:pt idx="16">
                  <c:v>20.1555411535969</c:v>
                </c:pt>
                <c:pt idx="17">
                  <c:v>19.702475584828498</c:v>
                </c:pt>
                <c:pt idx="18">
                  <c:v>19.477164703451098</c:v>
                </c:pt>
                <c:pt idx="19">
                  <c:v>19.1258378174266</c:v>
                </c:pt>
                <c:pt idx="20">
                  <c:v>18.649204459357101</c:v>
                </c:pt>
                <c:pt idx="21">
                  <c:v>18.2159456560601</c:v>
                </c:pt>
                <c:pt idx="22">
                  <c:v>17.736382095877101</c:v>
                </c:pt>
                <c:pt idx="23">
                  <c:v>17.269638217069801</c:v>
                </c:pt>
                <c:pt idx="24">
                  <c:v>16.836335160532499</c:v>
                </c:pt>
                <c:pt idx="25">
                  <c:v>16.454329518462497</c:v>
                </c:pt>
                <c:pt idx="26">
                  <c:v>15.9713442899284</c:v>
                </c:pt>
                <c:pt idx="27">
                  <c:v>15.5311882078016</c:v>
                </c:pt>
                <c:pt idx="28">
                  <c:v>14.9338542129095</c:v>
                </c:pt>
                <c:pt idx="29">
                  <c:v>14.3402711476036</c:v>
                </c:pt>
                <c:pt idx="30">
                  <c:v>13.814297212263099</c:v>
                </c:pt>
                <c:pt idx="31">
                  <c:v>13.274652926864199</c:v>
                </c:pt>
                <c:pt idx="32">
                  <c:v>12.929540860525602</c:v>
                </c:pt>
                <c:pt idx="33">
                  <c:v>12.635604464216</c:v>
                </c:pt>
                <c:pt idx="34">
                  <c:v>12.408759124087601</c:v>
                </c:pt>
                <c:pt idx="35">
                  <c:v>11.9384709573735</c:v>
                </c:pt>
                <c:pt idx="36">
                  <c:v>11.54675066313</c:v>
                </c:pt>
                <c:pt idx="37">
                  <c:v>11.0931305121774</c:v>
                </c:pt>
                <c:pt idx="38">
                  <c:v>10.5506047103756</c:v>
                </c:pt>
                <c:pt idx="39">
                  <c:v>10.1352401678843</c:v>
                </c:pt>
                <c:pt idx="40">
                  <c:v>9.7122029007517998</c:v>
                </c:pt>
                <c:pt idx="41">
                  <c:v>9.1854289774851985</c:v>
                </c:pt>
                <c:pt idx="42">
                  <c:v>8.624502432552001</c:v>
                </c:pt>
                <c:pt idx="43">
                  <c:v>8.2623140257113992</c:v>
                </c:pt>
                <c:pt idx="44">
                  <c:v>7.8406351906989995</c:v>
                </c:pt>
                <c:pt idx="45">
                  <c:v>7.4799021321216008</c:v>
                </c:pt>
                <c:pt idx="46">
                  <c:v>7.1305347901092997</c:v>
                </c:pt>
                <c:pt idx="47">
                  <c:v>6.6814684773068</c:v>
                </c:pt>
                <c:pt idx="48">
                  <c:v>6.3778764222664996</c:v>
                </c:pt>
                <c:pt idx="49">
                  <c:v>6.0426599749058996</c:v>
                </c:pt>
                <c:pt idx="50">
                  <c:v>5.7462723534947999</c:v>
                </c:pt>
              </c:numCache>
            </c:numRef>
          </c:val>
          <c:smooth val="0"/>
          <c:extLst>
            <c:ext xmlns:c16="http://schemas.microsoft.com/office/drawing/2014/chart" uri="{C3380CC4-5D6E-409C-BE32-E72D297353CC}">
              <c16:uniqueId val="{00000003-5D9B-4095-832A-E36D62602378}"/>
            </c:ext>
          </c:extLst>
        </c:ser>
        <c:ser>
          <c:idx val="13"/>
          <c:order val="12"/>
          <c:tx>
            <c:strRef>
              <c:f>Prev!$A$85</c:f>
              <c:strCache>
                <c:ptCount val="1"/>
                <c:pt idx="0">
                  <c:v>DHS &amp; ZIMPHIA Point Est</c:v>
                </c:pt>
              </c:strCache>
            </c:strRef>
          </c:tx>
          <c:spPr>
            <a:ln w="28575" cap="rnd">
              <a:noFill/>
              <a:round/>
            </a:ln>
            <a:effectLst/>
          </c:spPr>
          <c:marker>
            <c:symbol val="circle"/>
            <c:size val="8"/>
            <c:spPr>
              <a:solidFill>
                <a:srgbClr val="FFC000"/>
              </a:solidFill>
              <a:ln w="9525">
                <a:noFill/>
              </a:ln>
              <a:effectLst/>
            </c:spPr>
          </c:marker>
          <c:errBars>
            <c:errDir val="y"/>
            <c:errBarType val="both"/>
            <c:errValType val="stdErr"/>
            <c:noEndCap val="0"/>
            <c:spPr>
              <a:noFill/>
              <a:ln w="9525" cap="flat" cmpd="sng" algn="ctr">
                <a:solidFill>
                  <a:srgbClr val="FFC000"/>
                </a:solidFill>
                <a:round/>
              </a:ln>
              <a:effectLst/>
            </c:spPr>
          </c:errBars>
          <c:cat>
            <c:numRef>
              <c:f>Prev!$B$71:$AZ$71</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Prev!$B$85:$AZ$85</c:f>
              <c:numCache>
                <c:formatCode>General</c:formatCode>
                <c:ptCount val="51"/>
                <c:pt idx="15" formatCode="0.00">
                  <c:v>21.1</c:v>
                </c:pt>
                <c:pt idx="21" formatCode="0.00">
                  <c:v>17.7</c:v>
                </c:pt>
                <c:pt idx="26" formatCode="0.00">
                  <c:v>15.9</c:v>
                </c:pt>
                <c:pt idx="30" formatCode="0.00">
                  <c:v>14.8</c:v>
                </c:pt>
              </c:numCache>
            </c:numRef>
          </c:val>
          <c:smooth val="0"/>
          <c:extLst>
            <c:ext xmlns:c16="http://schemas.microsoft.com/office/drawing/2014/chart" uri="{C3380CC4-5D6E-409C-BE32-E72D297353CC}">
              <c16:uniqueId val="{00000004-5D9B-4095-832A-E36D62602378}"/>
            </c:ext>
          </c:extLst>
        </c:ser>
        <c:dLbls>
          <c:showLegendKey val="0"/>
          <c:showVal val="0"/>
          <c:showCatName val="0"/>
          <c:showSerName val="0"/>
          <c:showPercent val="0"/>
          <c:showBubbleSize val="0"/>
        </c:dLbls>
        <c:smooth val="0"/>
        <c:axId val="187122063"/>
        <c:axId val="697236415"/>
        <c:extLst>
          <c:ext xmlns:c15="http://schemas.microsoft.com/office/drawing/2012/chart" uri="{02D57815-91ED-43cb-92C2-25804820EDAC}">
            <c15:filteredLineSeries>
              <c15:ser>
                <c:idx val="1"/>
                <c:order val="1"/>
                <c:tx>
                  <c:strRef>
                    <c:extLst>
                      <c:ext uri="{02D57815-91ED-43cb-92C2-25804820EDAC}">
                        <c15:formulaRef>
                          <c15:sqref>Prev!$A$73</c15:sqref>
                        </c15:formulaRef>
                      </c:ext>
                    </c:extLst>
                    <c:strCache>
                      <c:ptCount val="1"/>
                      <c:pt idx="0">
                        <c:v>Goals LL</c:v>
                      </c:pt>
                    </c:strCache>
                  </c:strRef>
                </c:tx>
                <c:spPr>
                  <a:ln w="28575" cap="rnd">
                    <a:solidFill>
                      <a:srgbClr val="0070C0"/>
                    </a:solidFill>
                    <a:prstDash val="dash"/>
                    <a:round/>
                  </a:ln>
                  <a:effectLst/>
                </c:spPr>
                <c:marker>
                  <c:symbol val="none"/>
                </c:marker>
                <c:cat>
                  <c:numRef>
                    <c:extLst>
                      <c:ext uri="{02D57815-91ED-43cb-92C2-25804820EDAC}">
                        <c15:formulaRef>
                          <c15:sqref>Prev!$B$71:$AZ$71</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c:ext uri="{02D57815-91ED-43cb-92C2-25804820EDAC}">
                        <c15:formulaRef>
                          <c15:sqref>Prev!$B$73:$AZ$73</c15:sqref>
                        </c15:formulaRef>
                      </c:ext>
                    </c:extLst>
                    <c:numCache>
                      <c:formatCode>0.0</c:formatCode>
                      <c:ptCount val="51"/>
                      <c:pt idx="0">
                        <c:v>14.36</c:v>
                      </c:pt>
                      <c:pt idx="1">
                        <c:v>17.62</c:v>
                      </c:pt>
                      <c:pt idx="2">
                        <c:v>20.49</c:v>
                      </c:pt>
                      <c:pt idx="3">
                        <c:v>22.78</c:v>
                      </c:pt>
                      <c:pt idx="4">
                        <c:v>24.43</c:v>
                      </c:pt>
                      <c:pt idx="5">
                        <c:v>25.53</c:v>
                      </c:pt>
                      <c:pt idx="6">
                        <c:v>26.01</c:v>
                      </c:pt>
                      <c:pt idx="7">
                        <c:v>26.06</c:v>
                      </c:pt>
                      <c:pt idx="8">
                        <c:v>25.76</c:v>
                      </c:pt>
                      <c:pt idx="9">
                        <c:v>25.17</c:v>
                      </c:pt>
                      <c:pt idx="10">
                        <c:v>24.39</c:v>
                      </c:pt>
                      <c:pt idx="11">
                        <c:v>23.47</c:v>
                      </c:pt>
                      <c:pt idx="12">
                        <c:v>22.48</c:v>
                      </c:pt>
                      <c:pt idx="13">
                        <c:v>21.43</c:v>
                      </c:pt>
                      <c:pt idx="14">
                        <c:v>20.37</c:v>
                      </c:pt>
                      <c:pt idx="15">
                        <c:v>19.350000000000001</c:v>
                      </c:pt>
                      <c:pt idx="16">
                        <c:v>18.399999999999999</c:v>
                      </c:pt>
                      <c:pt idx="17">
                        <c:v>17.54</c:v>
                      </c:pt>
                      <c:pt idx="18">
                        <c:v>16.77</c:v>
                      </c:pt>
                      <c:pt idx="19">
                        <c:v>16.14</c:v>
                      </c:pt>
                      <c:pt idx="20">
                        <c:v>15.61</c:v>
                      </c:pt>
                      <c:pt idx="21">
                        <c:v>15.2</c:v>
                      </c:pt>
                      <c:pt idx="22">
                        <c:v>14.83</c:v>
                      </c:pt>
                      <c:pt idx="23">
                        <c:v>14.46</c:v>
                      </c:pt>
                      <c:pt idx="24">
                        <c:v>14.05</c:v>
                      </c:pt>
                      <c:pt idx="25">
                        <c:v>13.53</c:v>
                      </c:pt>
                      <c:pt idx="26">
                        <c:v>12.99</c:v>
                      </c:pt>
                      <c:pt idx="27">
                        <c:v>12.4</c:v>
                      </c:pt>
                      <c:pt idx="28">
                        <c:v>11.69</c:v>
                      </c:pt>
                      <c:pt idx="29">
                        <c:v>10.96</c:v>
                      </c:pt>
                      <c:pt idx="30">
                        <c:v>10.35</c:v>
                      </c:pt>
                      <c:pt idx="31">
                        <c:v>9.6999999999999993</c:v>
                      </c:pt>
                      <c:pt idx="32">
                        <c:v>9.06</c:v>
                      </c:pt>
                      <c:pt idx="33">
                        <c:v>8.43</c:v>
                      </c:pt>
                      <c:pt idx="34">
                        <c:v>7.82</c:v>
                      </c:pt>
                      <c:pt idx="35">
                        <c:v>7.22</c:v>
                      </c:pt>
                      <c:pt idx="36">
                        <c:v>6.64</c:v>
                      </c:pt>
                      <c:pt idx="37">
                        <c:v>6.06</c:v>
                      </c:pt>
                      <c:pt idx="38">
                        <c:v>5.5</c:v>
                      </c:pt>
                      <c:pt idx="39">
                        <c:v>4.99</c:v>
                      </c:pt>
                      <c:pt idx="40">
                        <c:v>4.5</c:v>
                      </c:pt>
                      <c:pt idx="41">
                        <c:v>4.05</c:v>
                      </c:pt>
                      <c:pt idx="42">
                        <c:v>3.67</c:v>
                      </c:pt>
                      <c:pt idx="43">
                        <c:v>3.32</c:v>
                      </c:pt>
                      <c:pt idx="44">
                        <c:v>2.99</c:v>
                      </c:pt>
                      <c:pt idx="45">
                        <c:v>2.71</c:v>
                      </c:pt>
                      <c:pt idx="46">
                        <c:v>2.46</c:v>
                      </c:pt>
                      <c:pt idx="47">
                        <c:v>2.25</c:v>
                      </c:pt>
                      <c:pt idx="48">
                        <c:v>2.08</c:v>
                      </c:pt>
                      <c:pt idx="49">
                        <c:v>1.93</c:v>
                      </c:pt>
                      <c:pt idx="50">
                        <c:v>1.8</c:v>
                      </c:pt>
                    </c:numCache>
                  </c:numRef>
                </c:val>
                <c:smooth val="0"/>
                <c:extLst>
                  <c:ext xmlns:c16="http://schemas.microsoft.com/office/drawing/2014/chart" uri="{C3380CC4-5D6E-409C-BE32-E72D297353CC}">
                    <c16:uniqueId val="{00000005-5D9B-4095-832A-E36D62602378}"/>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Prev!$A$74</c15:sqref>
                        </c15:formulaRef>
                      </c:ext>
                    </c:extLst>
                    <c:strCache>
                      <c:ptCount val="1"/>
                      <c:pt idx="0">
                        <c:v>Goals UL</c:v>
                      </c:pt>
                    </c:strCache>
                  </c:strRef>
                </c:tx>
                <c:spPr>
                  <a:ln w="28575" cap="rnd">
                    <a:solidFill>
                      <a:srgbClr val="0070C0"/>
                    </a:solidFill>
                    <a:prstDash val="dash"/>
                    <a:round/>
                  </a:ln>
                  <a:effectLst/>
                </c:spPr>
                <c:marker>
                  <c:symbol val="none"/>
                </c:marker>
                <c:cat>
                  <c:numRef>
                    <c:extLst xmlns:c15="http://schemas.microsoft.com/office/drawing/2012/chart">
                      <c:ext xmlns:c15="http://schemas.microsoft.com/office/drawing/2012/chart" uri="{02D57815-91ED-43cb-92C2-25804820EDAC}">
                        <c15:formulaRef>
                          <c15:sqref>Prev!$B$71:$AZ$71</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c:ext xmlns:c15="http://schemas.microsoft.com/office/drawing/2012/chart" uri="{02D57815-91ED-43cb-92C2-25804820EDAC}">
                        <c15:formulaRef>
                          <c15:sqref>Prev!$B$74:$AZ$74</c15:sqref>
                        </c15:formulaRef>
                      </c:ext>
                    </c:extLst>
                    <c:numCache>
                      <c:formatCode>0.0</c:formatCode>
                      <c:ptCount val="51"/>
                      <c:pt idx="0">
                        <c:v>15.15</c:v>
                      </c:pt>
                      <c:pt idx="1">
                        <c:v>18.649999999999999</c:v>
                      </c:pt>
                      <c:pt idx="2">
                        <c:v>21.76</c:v>
                      </c:pt>
                      <c:pt idx="3">
                        <c:v>24.3</c:v>
                      </c:pt>
                      <c:pt idx="4">
                        <c:v>26.2</c:v>
                      </c:pt>
                      <c:pt idx="5">
                        <c:v>27.47</c:v>
                      </c:pt>
                      <c:pt idx="6">
                        <c:v>28.18</c:v>
                      </c:pt>
                      <c:pt idx="7">
                        <c:v>28.44</c:v>
                      </c:pt>
                      <c:pt idx="8">
                        <c:v>28.32</c:v>
                      </c:pt>
                      <c:pt idx="9">
                        <c:v>27.89</c:v>
                      </c:pt>
                      <c:pt idx="10">
                        <c:v>27.28</c:v>
                      </c:pt>
                      <c:pt idx="11">
                        <c:v>26.52</c:v>
                      </c:pt>
                      <c:pt idx="12">
                        <c:v>25.69</c:v>
                      </c:pt>
                      <c:pt idx="13">
                        <c:v>24.78</c:v>
                      </c:pt>
                      <c:pt idx="14">
                        <c:v>23.85</c:v>
                      </c:pt>
                      <c:pt idx="15">
                        <c:v>22.94</c:v>
                      </c:pt>
                      <c:pt idx="16">
                        <c:v>22.09</c:v>
                      </c:pt>
                      <c:pt idx="17">
                        <c:v>21.32</c:v>
                      </c:pt>
                      <c:pt idx="18">
                        <c:v>20.65</c:v>
                      </c:pt>
                      <c:pt idx="19">
                        <c:v>20.100000000000001</c:v>
                      </c:pt>
                      <c:pt idx="20">
                        <c:v>19.64</c:v>
                      </c:pt>
                      <c:pt idx="21">
                        <c:v>19.309999999999999</c:v>
                      </c:pt>
                      <c:pt idx="22">
                        <c:v>19.03</c:v>
                      </c:pt>
                      <c:pt idx="23">
                        <c:v>18.71</c:v>
                      </c:pt>
                      <c:pt idx="24">
                        <c:v>18.350000000000001</c:v>
                      </c:pt>
                      <c:pt idx="25">
                        <c:v>17.88</c:v>
                      </c:pt>
                      <c:pt idx="26">
                        <c:v>17.43</c:v>
                      </c:pt>
                      <c:pt idx="27">
                        <c:v>16.940000000000001</c:v>
                      </c:pt>
                      <c:pt idx="28">
                        <c:v>16.309999999999999</c:v>
                      </c:pt>
                      <c:pt idx="29">
                        <c:v>15.63</c:v>
                      </c:pt>
                      <c:pt idx="30">
                        <c:v>15.04</c:v>
                      </c:pt>
                      <c:pt idx="31">
                        <c:v>14.3</c:v>
                      </c:pt>
                      <c:pt idx="32">
                        <c:v>13.61</c:v>
                      </c:pt>
                      <c:pt idx="33">
                        <c:v>12.9</c:v>
                      </c:pt>
                      <c:pt idx="34">
                        <c:v>12.24</c:v>
                      </c:pt>
                      <c:pt idx="35">
                        <c:v>11.51</c:v>
                      </c:pt>
                      <c:pt idx="36">
                        <c:v>10.84</c:v>
                      </c:pt>
                      <c:pt idx="37">
                        <c:v>10.16</c:v>
                      </c:pt>
                      <c:pt idx="38">
                        <c:v>9.51</c:v>
                      </c:pt>
                      <c:pt idx="39">
                        <c:v>8.85</c:v>
                      </c:pt>
                      <c:pt idx="40">
                        <c:v>8.2100000000000009</c:v>
                      </c:pt>
                      <c:pt idx="41">
                        <c:v>7.65</c:v>
                      </c:pt>
                      <c:pt idx="42">
                        <c:v>7.08</c:v>
                      </c:pt>
                      <c:pt idx="43">
                        <c:v>6.51</c:v>
                      </c:pt>
                      <c:pt idx="44">
                        <c:v>5.99</c:v>
                      </c:pt>
                      <c:pt idx="45">
                        <c:v>5.51</c:v>
                      </c:pt>
                      <c:pt idx="46">
                        <c:v>5.07</c:v>
                      </c:pt>
                      <c:pt idx="47">
                        <c:v>4.68</c:v>
                      </c:pt>
                      <c:pt idx="48">
                        <c:v>4.3099999999999996</c:v>
                      </c:pt>
                      <c:pt idx="49">
                        <c:v>3.99</c:v>
                      </c:pt>
                      <c:pt idx="50">
                        <c:v>3.69</c:v>
                      </c:pt>
                    </c:numCache>
                  </c:numRef>
                </c:val>
                <c:smooth val="0"/>
                <c:extLst xmlns:c15="http://schemas.microsoft.com/office/drawing/2012/chart">
                  <c:ext xmlns:c16="http://schemas.microsoft.com/office/drawing/2014/chart" uri="{C3380CC4-5D6E-409C-BE32-E72D297353CC}">
                    <c16:uniqueId val="{00000006-5D9B-4095-832A-E36D62602378}"/>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Prev!$A$76</c15:sqref>
                        </c15:formulaRef>
                      </c:ext>
                    </c:extLst>
                    <c:strCache>
                      <c:ptCount val="1"/>
                      <c:pt idx="0">
                        <c:v>Optima LL</c:v>
                      </c:pt>
                    </c:strCache>
                  </c:strRef>
                </c:tx>
                <c:spPr>
                  <a:ln w="28575" cap="rnd">
                    <a:solidFill>
                      <a:srgbClr val="FF0000"/>
                    </a:solidFill>
                    <a:prstDash val="dash"/>
                    <a:round/>
                  </a:ln>
                  <a:effectLst/>
                </c:spPr>
                <c:marker>
                  <c:symbol val="none"/>
                </c:marker>
                <c:cat>
                  <c:numRef>
                    <c:extLst xmlns:c15="http://schemas.microsoft.com/office/drawing/2012/chart">
                      <c:ext xmlns:c15="http://schemas.microsoft.com/office/drawing/2012/chart" uri="{02D57815-91ED-43cb-92C2-25804820EDAC}">
                        <c15:formulaRef>
                          <c15:sqref>Prev!$B$71:$AZ$71</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c:ext xmlns:c15="http://schemas.microsoft.com/office/drawing/2012/chart" uri="{02D57815-91ED-43cb-92C2-25804820EDAC}">
                        <c15:formulaRef>
                          <c15:sqref>Prev!$B$76:$AZ$76</c15:sqref>
                        </c15:formulaRef>
                      </c:ext>
                    </c:extLst>
                    <c:numCache>
                      <c:formatCode>0.0</c:formatCode>
                      <c:ptCount val="51"/>
                      <c:pt idx="0">
                        <c:v>19.9735359875251</c:v>
                      </c:pt>
                      <c:pt idx="1">
                        <c:v>19.901429802062403</c:v>
                      </c:pt>
                      <c:pt idx="2">
                        <c:v>19.8164138665541</c:v>
                      </c:pt>
                      <c:pt idx="3">
                        <c:v>19.691039696334201</c:v>
                      </c:pt>
                      <c:pt idx="4">
                        <c:v>19.5376757363282</c:v>
                      </c:pt>
                      <c:pt idx="5">
                        <c:v>19.349386509635099</c:v>
                      </c:pt>
                      <c:pt idx="6">
                        <c:v>19.149345357931598</c:v>
                      </c:pt>
                      <c:pt idx="7">
                        <c:v>18.958048679661498</c:v>
                      </c:pt>
                      <c:pt idx="8">
                        <c:v>18.781818806349801</c:v>
                      </c:pt>
                      <c:pt idx="9">
                        <c:v>18.6149845990352</c:v>
                      </c:pt>
                      <c:pt idx="10">
                        <c:v>18.434168732025199</c:v>
                      </c:pt>
                      <c:pt idx="11">
                        <c:v>18.252078181500401</c:v>
                      </c:pt>
                      <c:pt idx="12">
                        <c:v>18.079925943087698</c:v>
                      </c:pt>
                      <c:pt idx="13">
                        <c:v>17.915792277007402</c:v>
                      </c:pt>
                      <c:pt idx="14">
                        <c:v>17.754261484485401</c:v>
                      </c:pt>
                      <c:pt idx="15">
                        <c:v>17.5885005801807</c:v>
                      </c:pt>
                      <c:pt idx="16">
                        <c:v>17.399732982491699</c:v>
                      </c:pt>
                      <c:pt idx="17">
                        <c:v>17.1681206585022</c:v>
                      </c:pt>
                      <c:pt idx="18">
                        <c:v>16.894784927381899</c:v>
                      </c:pt>
                      <c:pt idx="19">
                        <c:v>16.580178084697</c:v>
                      </c:pt>
                      <c:pt idx="20">
                        <c:v>16.224467673635402</c:v>
                      </c:pt>
                      <c:pt idx="21">
                        <c:v>15.824383993407301</c:v>
                      </c:pt>
                      <c:pt idx="22">
                        <c:v>15.407042150716698</c:v>
                      </c:pt>
                      <c:pt idx="23">
                        <c:v>14.9744749156835</c:v>
                      </c:pt>
                      <c:pt idx="24">
                        <c:v>14.5151370265722</c:v>
                      </c:pt>
                      <c:pt idx="25">
                        <c:v>14.0199873906313</c:v>
                      </c:pt>
                      <c:pt idx="26">
                        <c:v>13.498907832166099</c:v>
                      </c:pt>
                      <c:pt idx="27">
                        <c:v>12.944853080841801</c:v>
                      </c:pt>
                      <c:pt idx="28">
                        <c:v>12.359729992245001</c:v>
                      </c:pt>
                      <c:pt idx="29">
                        <c:v>11.767043913134801</c:v>
                      </c:pt>
                      <c:pt idx="30">
                        <c:v>11.186537453288899</c:v>
                      </c:pt>
                      <c:pt idx="31">
                        <c:v>10.630479894414901</c:v>
                      </c:pt>
                      <c:pt idx="32">
                        <c:v>10.1022758720389</c:v>
                      </c:pt>
                      <c:pt idx="33">
                        <c:v>9.6007500666814192</c:v>
                      </c:pt>
                      <c:pt idx="34">
                        <c:v>9.1245304264430889</c:v>
                      </c:pt>
                      <c:pt idx="35">
                        <c:v>8.6722785922370988</c:v>
                      </c:pt>
                      <c:pt idx="36">
                        <c:v>8.2427095562176014</c:v>
                      </c:pt>
                      <c:pt idx="37">
                        <c:v>7.8346044297652906</c:v>
                      </c:pt>
                      <c:pt idx="38">
                        <c:v>7.4468164930070895</c:v>
                      </c:pt>
                      <c:pt idx="39">
                        <c:v>7.0782721311962504</c:v>
                      </c:pt>
                      <c:pt idx="40">
                        <c:v>6.7279682984372604</c:v>
                      </c:pt>
                      <c:pt idx="41">
                        <c:v>6.3949679532309203</c:v>
                      </c:pt>
                      <c:pt idx="42">
                        <c:v>6.0783945885327997</c:v>
                      </c:pt>
                      <c:pt idx="43">
                        <c:v>5.77742661516307</c:v>
                      </c:pt>
                      <c:pt idx="44">
                        <c:v>5.4912920420244999</c:v>
                      </c:pt>
                      <c:pt idx="45">
                        <c:v>5.2192636675685602</c:v>
                      </c:pt>
                      <c:pt idx="46">
                        <c:v>4.96065485178526</c:v>
                      </c:pt>
                      <c:pt idx="47">
                        <c:v>4.7148158564831499</c:v>
                      </c:pt>
                      <c:pt idx="48">
                        <c:v>4.48113070202914</c:v>
                      </c:pt>
                      <c:pt idx="49">
                        <c:v>4.2590144739914706</c:v>
                      </c:pt>
                      <c:pt idx="50">
                        <c:v>4.0479110119810802</c:v>
                      </c:pt>
                    </c:numCache>
                  </c:numRef>
                </c:val>
                <c:smooth val="0"/>
                <c:extLst xmlns:c15="http://schemas.microsoft.com/office/drawing/2012/chart">
                  <c:ext xmlns:c16="http://schemas.microsoft.com/office/drawing/2014/chart" uri="{C3380CC4-5D6E-409C-BE32-E72D297353CC}">
                    <c16:uniqueId val="{00000007-5D9B-4095-832A-E36D62602378}"/>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Prev!$A$77</c15:sqref>
                        </c15:formulaRef>
                      </c:ext>
                    </c:extLst>
                    <c:strCache>
                      <c:ptCount val="1"/>
                      <c:pt idx="0">
                        <c:v>Optima UL</c:v>
                      </c:pt>
                    </c:strCache>
                  </c:strRef>
                </c:tx>
                <c:spPr>
                  <a:ln w="28575" cap="rnd">
                    <a:solidFill>
                      <a:srgbClr val="FF0000"/>
                    </a:solidFill>
                    <a:prstDash val="dash"/>
                    <a:round/>
                  </a:ln>
                  <a:effectLst/>
                </c:spPr>
                <c:marker>
                  <c:symbol val="none"/>
                </c:marker>
                <c:cat>
                  <c:numRef>
                    <c:extLst xmlns:c15="http://schemas.microsoft.com/office/drawing/2012/chart">
                      <c:ext xmlns:c15="http://schemas.microsoft.com/office/drawing/2012/chart" uri="{02D57815-91ED-43cb-92C2-25804820EDAC}">
                        <c15:formulaRef>
                          <c15:sqref>Prev!$B$71:$AZ$71</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c:ext xmlns:c15="http://schemas.microsoft.com/office/drawing/2012/chart" uri="{02D57815-91ED-43cb-92C2-25804820EDAC}">
                        <c15:formulaRef>
                          <c15:sqref>Prev!$B$77:$AZ$77</c15:sqref>
                        </c15:formulaRef>
                      </c:ext>
                    </c:extLst>
                    <c:numCache>
                      <c:formatCode>0.0</c:formatCode>
                      <c:ptCount val="51"/>
                      <c:pt idx="0">
                        <c:v>23.539242218416202</c:v>
                      </c:pt>
                      <c:pt idx="1">
                        <c:v>23.6864263112661</c:v>
                      </c:pt>
                      <c:pt idx="2">
                        <c:v>23.803984742128101</c:v>
                      </c:pt>
                      <c:pt idx="3">
                        <c:v>23.847537764750701</c:v>
                      </c:pt>
                      <c:pt idx="4">
                        <c:v>23.836156383206799</c:v>
                      </c:pt>
                      <c:pt idx="5">
                        <c:v>23.764230977753499</c:v>
                      </c:pt>
                      <c:pt idx="6">
                        <c:v>23.663268870485702</c:v>
                      </c:pt>
                      <c:pt idx="7">
                        <c:v>23.5617446674771</c:v>
                      </c:pt>
                      <c:pt idx="8">
                        <c:v>23.470090890653601</c:v>
                      </c:pt>
                      <c:pt idx="9">
                        <c:v>23.383563368607501</c:v>
                      </c:pt>
                      <c:pt idx="10">
                        <c:v>23.274420402131497</c:v>
                      </c:pt>
                      <c:pt idx="11">
                        <c:v>23.159614438220398</c:v>
                      </c:pt>
                      <c:pt idx="12">
                        <c:v>23.054054969403701</c:v>
                      </c:pt>
                      <c:pt idx="13">
                        <c:v>22.956011021635998</c:v>
                      </c:pt>
                      <c:pt idx="14">
                        <c:v>22.859323892069199</c:v>
                      </c:pt>
                      <c:pt idx="15">
                        <c:v>22.755477114366098</c:v>
                      </c:pt>
                      <c:pt idx="16">
                        <c:v>22.621008369317298</c:v>
                      </c:pt>
                      <c:pt idx="17">
                        <c:v>22.430713619509199</c:v>
                      </c:pt>
                      <c:pt idx="18">
                        <c:v>22.1859256287566</c:v>
                      </c:pt>
                      <c:pt idx="19">
                        <c:v>21.887462150273603</c:v>
                      </c:pt>
                      <c:pt idx="20">
                        <c:v>21.538055024825599</c:v>
                      </c:pt>
                      <c:pt idx="21">
                        <c:v>21.114205123154399</c:v>
                      </c:pt>
                      <c:pt idx="22">
                        <c:v>20.6658020272566</c:v>
                      </c:pt>
                      <c:pt idx="23">
                        <c:v>20.203731235728199</c:v>
                      </c:pt>
                      <c:pt idx="24">
                        <c:v>19.714944198370802</c:v>
                      </c:pt>
                      <c:pt idx="25">
                        <c:v>19.188456715791499</c:v>
                      </c:pt>
                      <c:pt idx="26">
                        <c:v>18.634624725093701</c:v>
                      </c:pt>
                      <c:pt idx="27">
                        <c:v>18.014290690202099</c:v>
                      </c:pt>
                      <c:pt idx="28">
                        <c:v>17.328704117158299</c:v>
                      </c:pt>
                      <c:pt idx="29">
                        <c:v>16.6318568183165</c:v>
                      </c:pt>
                      <c:pt idx="30">
                        <c:v>15.945679062814101</c:v>
                      </c:pt>
                      <c:pt idx="31">
                        <c:v>15.285342056569101</c:v>
                      </c:pt>
                      <c:pt idx="32">
                        <c:v>14.655915583729801</c:v>
                      </c:pt>
                      <c:pt idx="33">
                        <c:v>14.0557927403751</c:v>
                      </c:pt>
                      <c:pt idx="34">
                        <c:v>13.483112750548601</c:v>
                      </c:pt>
                      <c:pt idx="35">
                        <c:v>12.936191535710101</c:v>
                      </c:pt>
                      <c:pt idx="36">
                        <c:v>12.4134909459487</c:v>
                      </c:pt>
                      <c:pt idx="37">
                        <c:v>11.9136023823032</c:v>
                      </c:pt>
                      <c:pt idx="38">
                        <c:v>11.435237081573101</c:v>
                      </c:pt>
                      <c:pt idx="39">
                        <c:v>10.9772174394475</c:v>
                      </c:pt>
                      <c:pt idx="40">
                        <c:v>10.538467696205899</c:v>
                      </c:pt>
                      <c:pt idx="41">
                        <c:v>10.1180040103806</c:v>
                      </c:pt>
                      <c:pt idx="42">
                        <c:v>9.7149244570116888</c:v>
                      </c:pt>
                      <c:pt idx="43">
                        <c:v>9.3283994709785301</c:v>
                      </c:pt>
                      <c:pt idx="44">
                        <c:v>8.9576630746506396</c:v>
                      </c:pt>
                      <c:pt idx="45">
                        <c:v>8.6020050477627894</c:v>
                      </c:pt>
                      <c:pt idx="46">
                        <c:v>8.26076406797036</c:v>
                      </c:pt>
                      <c:pt idx="47">
                        <c:v>7.9333217744823505</c:v>
                      </c:pt>
                      <c:pt idx="48">
                        <c:v>7.6190976701857993</c:v>
                      </c:pt>
                      <c:pt idx="49">
                        <c:v>7.3175447649914096</c:v>
                      </c:pt>
                      <c:pt idx="50">
                        <c:v>7.0281458637623597</c:v>
                      </c:pt>
                    </c:numCache>
                  </c:numRef>
                </c:val>
                <c:smooth val="0"/>
                <c:extLst xmlns:c15="http://schemas.microsoft.com/office/drawing/2012/chart">
                  <c:ext xmlns:c16="http://schemas.microsoft.com/office/drawing/2014/chart" uri="{C3380CC4-5D6E-409C-BE32-E72D297353CC}">
                    <c16:uniqueId val="{00000008-5D9B-4095-832A-E36D62602378}"/>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Prev!$A$79</c15:sqref>
                        </c15:formulaRef>
                      </c:ext>
                    </c:extLst>
                    <c:strCache>
                      <c:ptCount val="1"/>
                      <c:pt idx="0">
                        <c:v>Synthesis LL</c:v>
                      </c:pt>
                    </c:strCache>
                  </c:strRef>
                </c:tx>
                <c:spPr>
                  <a:ln w="28575" cap="rnd">
                    <a:solidFill>
                      <a:srgbClr val="00B050"/>
                    </a:solidFill>
                    <a:prstDash val="dash"/>
                    <a:round/>
                  </a:ln>
                  <a:effectLst/>
                </c:spPr>
                <c:marker>
                  <c:symbol val="none"/>
                </c:marker>
                <c:cat>
                  <c:numRef>
                    <c:extLst xmlns:c15="http://schemas.microsoft.com/office/drawing/2012/chart">
                      <c:ext xmlns:c15="http://schemas.microsoft.com/office/drawing/2012/chart" uri="{02D57815-91ED-43cb-92C2-25804820EDAC}">
                        <c15:formulaRef>
                          <c15:sqref>Prev!$B$71:$AZ$71</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c:ext xmlns:c15="http://schemas.microsoft.com/office/drawing/2012/chart" uri="{02D57815-91ED-43cb-92C2-25804820EDAC}">
                        <c15:formulaRef>
                          <c15:sqref>Prev!$B$79:$AZ$79</c15:sqref>
                        </c15:formulaRef>
                      </c:ext>
                    </c:extLst>
                    <c:numCache>
                      <c:formatCode>0.0</c:formatCode>
                      <c:ptCount val="51"/>
                      <c:pt idx="0">
                        <c:v>0</c:v>
                      </c:pt>
                      <c:pt idx="1">
                        <c:v>1</c:v>
                      </c:pt>
                      <c:pt idx="2">
                        <c:v>4</c:v>
                      </c:pt>
                      <c:pt idx="3">
                        <c:v>6</c:v>
                      </c:pt>
                      <c:pt idx="4">
                        <c:v>8</c:v>
                      </c:pt>
                      <c:pt idx="5">
                        <c:v>10</c:v>
                      </c:pt>
                      <c:pt idx="6">
                        <c:v>11</c:v>
                      </c:pt>
                      <c:pt idx="7">
                        <c:v>13</c:v>
                      </c:pt>
                      <c:pt idx="8">
                        <c:v>14.000000000000002</c:v>
                      </c:pt>
                      <c:pt idx="9">
                        <c:v>15</c:v>
                      </c:pt>
                      <c:pt idx="10">
                        <c:v>15</c:v>
                      </c:pt>
                      <c:pt idx="11">
                        <c:v>15</c:v>
                      </c:pt>
                      <c:pt idx="12">
                        <c:v>15</c:v>
                      </c:pt>
                      <c:pt idx="13">
                        <c:v>16</c:v>
                      </c:pt>
                      <c:pt idx="14">
                        <c:v>15</c:v>
                      </c:pt>
                      <c:pt idx="15">
                        <c:v>15</c:v>
                      </c:pt>
                      <c:pt idx="16">
                        <c:v>15</c:v>
                      </c:pt>
                      <c:pt idx="17">
                        <c:v>16</c:v>
                      </c:pt>
                      <c:pt idx="18">
                        <c:v>15</c:v>
                      </c:pt>
                      <c:pt idx="19">
                        <c:v>16</c:v>
                      </c:pt>
                      <c:pt idx="20">
                        <c:v>16</c:v>
                      </c:pt>
                      <c:pt idx="21">
                        <c:v>15</c:v>
                      </c:pt>
                      <c:pt idx="22">
                        <c:v>16</c:v>
                      </c:pt>
                      <c:pt idx="23">
                        <c:v>15</c:v>
                      </c:pt>
                      <c:pt idx="24">
                        <c:v>15</c:v>
                      </c:pt>
                      <c:pt idx="25">
                        <c:v>14.000000000000002</c:v>
                      </c:pt>
                      <c:pt idx="26">
                        <c:v>14.000000000000002</c:v>
                      </c:pt>
                      <c:pt idx="27">
                        <c:v>13</c:v>
                      </c:pt>
                      <c:pt idx="28">
                        <c:v>13</c:v>
                      </c:pt>
                      <c:pt idx="29">
                        <c:v>12</c:v>
                      </c:pt>
                      <c:pt idx="30">
                        <c:v>12</c:v>
                      </c:pt>
                      <c:pt idx="31">
                        <c:v>11</c:v>
                      </c:pt>
                      <c:pt idx="32">
                        <c:v>10</c:v>
                      </c:pt>
                      <c:pt idx="33">
                        <c:v>10</c:v>
                      </c:pt>
                      <c:pt idx="34">
                        <c:v>9</c:v>
                      </c:pt>
                      <c:pt idx="35">
                        <c:v>8</c:v>
                      </c:pt>
                      <c:pt idx="36">
                        <c:v>8</c:v>
                      </c:pt>
                      <c:pt idx="37">
                        <c:v>7.0000000000000009</c:v>
                      </c:pt>
                      <c:pt idx="38">
                        <c:v>6</c:v>
                      </c:pt>
                      <c:pt idx="39">
                        <c:v>6</c:v>
                      </c:pt>
                      <c:pt idx="40">
                        <c:v>5</c:v>
                      </c:pt>
                      <c:pt idx="41">
                        <c:v>5</c:v>
                      </c:pt>
                      <c:pt idx="42">
                        <c:v>4</c:v>
                      </c:pt>
                      <c:pt idx="43">
                        <c:v>4</c:v>
                      </c:pt>
                      <c:pt idx="44">
                        <c:v>3</c:v>
                      </c:pt>
                      <c:pt idx="45">
                        <c:v>3</c:v>
                      </c:pt>
                      <c:pt idx="46">
                        <c:v>3</c:v>
                      </c:pt>
                      <c:pt idx="47">
                        <c:v>2</c:v>
                      </c:pt>
                      <c:pt idx="48">
                        <c:v>2</c:v>
                      </c:pt>
                      <c:pt idx="49">
                        <c:v>2</c:v>
                      </c:pt>
                      <c:pt idx="50">
                        <c:v>2</c:v>
                      </c:pt>
                    </c:numCache>
                  </c:numRef>
                </c:val>
                <c:smooth val="0"/>
                <c:extLst xmlns:c15="http://schemas.microsoft.com/office/drawing/2012/chart">
                  <c:ext xmlns:c16="http://schemas.microsoft.com/office/drawing/2014/chart" uri="{C3380CC4-5D6E-409C-BE32-E72D297353CC}">
                    <c16:uniqueId val="{00000009-5D9B-4095-832A-E36D62602378}"/>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Prev!$A$80</c15:sqref>
                        </c15:formulaRef>
                      </c:ext>
                    </c:extLst>
                    <c:strCache>
                      <c:ptCount val="1"/>
                      <c:pt idx="0">
                        <c:v>Synthesis UL</c:v>
                      </c:pt>
                    </c:strCache>
                  </c:strRef>
                </c:tx>
                <c:spPr>
                  <a:ln w="28575" cap="rnd">
                    <a:solidFill>
                      <a:srgbClr val="00B050"/>
                    </a:solidFill>
                    <a:prstDash val="dash"/>
                    <a:round/>
                  </a:ln>
                  <a:effectLst/>
                </c:spPr>
                <c:marker>
                  <c:symbol val="none"/>
                </c:marker>
                <c:cat>
                  <c:numRef>
                    <c:extLst xmlns:c15="http://schemas.microsoft.com/office/drawing/2012/chart">
                      <c:ext xmlns:c15="http://schemas.microsoft.com/office/drawing/2012/chart" uri="{02D57815-91ED-43cb-92C2-25804820EDAC}">
                        <c15:formulaRef>
                          <c15:sqref>Prev!$B$71:$AZ$71</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c:ext xmlns:c15="http://schemas.microsoft.com/office/drawing/2012/chart" uri="{02D57815-91ED-43cb-92C2-25804820EDAC}">
                        <c15:formulaRef>
                          <c15:sqref>Prev!$B$80:$AZ$80</c15:sqref>
                        </c15:formulaRef>
                      </c:ext>
                    </c:extLst>
                    <c:numCache>
                      <c:formatCode>0.0</c:formatCode>
                      <c:ptCount val="51"/>
                      <c:pt idx="0">
                        <c:v>0</c:v>
                      </c:pt>
                      <c:pt idx="1">
                        <c:v>6</c:v>
                      </c:pt>
                      <c:pt idx="2">
                        <c:v>14.000000000000002</c:v>
                      </c:pt>
                      <c:pt idx="3">
                        <c:v>18</c:v>
                      </c:pt>
                      <c:pt idx="4">
                        <c:v>23</c:v>
                      </c:pt>
                      <c:pt idx="5">
                        <c:v>26</c:v>
                      </c:pt>
                      <c:pt idx="6">
                        <c:v>27</c:v>
                      </c:pt>
                      <c:pt idx="7">
                        <c:v>28.999999999999996</c:v>
                      </c:pt>
                      <c:pt idx="8">
                        <c:v>30</c:v>
                      </c:pt>
                      <c:pt idx="9">
                        <c:v>30</c:v>
                      </c:pt>
                      <c:pt idx="10">
                        <c:v>28.999999999999996</c:v>
                      </c:pt>
                      <c:pt idx="11">
                        <c:v>27</c:v>
                      </c:pt>
                      <c:pt idx="12">
                        <c:v>27</c:v>
                      </c:pt>
                      <c:pt idx="13">
                        <c:v>26</c:v>
                      </c:pt>
                      <c:pt idx="14">
                        <c:v>25</c:v>
                      </c:pt>
                      <c:pt idx="15">
                        <c:v>24</c:v>
                      </c:pt>
                      <c:pt idx="16">
                        <c:v>23</c:v>
                      </c:pt>
                      <c:pt idx="17">
                        <c:v>23</c:v>
                      </c:pt>
                      <c:pt idx="18">
                        <c:v>22</c:v>
                      </c:pt>
                      <c:pt idx="19">
                        <c:v>21</c:v>
                      </c:pt>
                      <c:pt idx="20">
                        <c:v>20</c:v>
                      </c:pt>
                      <c:pt idx="21">
                        <c:v>20</c:v>
                      </c:pt>
                      <c:pt idx="22">
                        <c:v>19</c:v>
                      </c:pt>
                      <c:pt idx="23">
                        <c:v>19</c:v>
                      </c:pt>
                      <c:pt idx="24">
                        <c:v>18</c:v>
                      </c:pt>
                      <c:pt idx="25">
                        <c:v>18</c:v>
                      </c:pt>
                      <c:pt idx="26">
                        <c:v>18</c:v>
                      </c:pt>
                      <c:pt idx="27">
                        <c:v>18</c:v>
                      </c:pt>
                      <c:pt idx="28">
                        <c:v>17</c:v>
                      </c:pt>
                      <c:pt idx="29">
                        <c:v>17</c:v>
                      </c:pt>
                      <c:pt idx="30">
                        <c:v>17</c:v>
                      </c:pt>
                      <c:pt idx="31">
                        <c:v>17</c:v>
                      </c:pt>
                      <c:pt idx="32">
                        <c:v>16</c:v>
                      </c:pt>
                      <c:pt idx="33">
                        <c:v>16</c:v>
                      </c:pt>
                      <c:pt idx="34">
                        <c:v>15</c:v>
                      </c:pt>
                      <c:pt idx="35">
                        <c:v>15</c:v>
                      </c:pt>
                      <c:pt idx="36">
                        <c:v>15</c:v>
                      </c:pt>
                      <c:pt idx="37">
                        <c:v>15</c:v>
                      </c:pt>
                      <c:pt idx="38">
                        <c:v>14.000000000000002</c:v>
                      </c:pt>
                      <c:pt idx="39">
                        <c:v>13</c:v>
                      </c:pt>
                      <c:pt idx="40">
                        <c:v>13</c:v>
                      </c:pt>
                      <c:pt idx="41">
                        <c:v>12</c:v>
                      </c:pt>
                      <c:pt idx="42">
                        <c:v>12</c:v>
                      </c:pt>
                      <c:pt idx="43">
                        <c:v>12</c:v>
                      </c:pt>
                      <c:pt idx="44">
                        <c:v>12</c:v>
                      </c:pt>
                      <c:pt idx="45">
                        <c:v>12</c:v>
                      </c:pt>
                      <c:pt idx="46">
                        <c:v>11</c:v>
                      </c:pt>
                      <c:pt idx="47">
                        <c:v>11</c:v>
                      </c:pt>
                      <c:pt idx="48">
                        <c:v>11</c:v>
                      </c:pt>
                      <c:pt idx="49">
                        <c:v>10</c:v>
                      </c:pt>
                      <c:pt idx="50">
                        <c:v>10</c:v>
                      </c:pt>
                    </c:numCache>
                  </c:numRef>
                </c:val>
                <c:smooth val="0"/>
                <c:extLst xmlns:c15="http://schemas.microsoft.com/office/drawing/2012/chart">
                  <c:ext xmlns:c16="http://schemas.microsoft.com/office/drawing/2014/chart" uri="{C3380CC4-5D6E-409C-BE32-E72D297353CC}">
                    <c16:uniqueId val="{0000000A-5D9B-4095-832A-E36D62602378}"/>
                  </c:ext>
                </c:extLst>
              </c15:ser>
            </c15:filteredLineSeries>
            <c15:filteredLineSeries>
              <c15:ser>
                <c:idx val="10"/>
                <c:order val="10"/>
                <c:tx>
                  <c:strRef>
                    <c:extLst xmlns:c15="http://schemas.microsoft.com/office/drawing/2012/chart">
                      <c:ext xmlns:c15="http://schemas.microsoft.com/office/drawing/2012/chart" uri="{02D57815-91ED-43cb-92C2-25804820EDAC}">
                        <c15:formulaRef>
                          <c15:sqref>Prev!$A$82</c15:sqref>
                        </c15:formulaRef>
                      </c:ext>
                    </c:extLst>
                    <c:strCache>
                      <c:ptCount val="1"/>
                      <c:pt idx="0">
                        <c:v>IBM LL</c:v>
                      </c:pt>
                    </c:strCache>
                  </c:strRef>
                </c:tx>
                <c:spPr>
                  <a:ln w="28575" cap="rnd">
                    <a:solidFill>
                      <a:schemeClr val="tx1"/>
                    </a:solidFill>
                    <a:prstDash val="dash"/>
                    <a:round/>
                  </a:ln>
                  <a:effectLst/>
                </c:spPr>
                <c:marker>
                  <c:symbol val="none"/>
                </c:marker>
                <c:cat>
                  <c:numRef>
                    <c:extLst xmlns:c15="http://schemas.microsoft.com/office/drawing/2012/chart">
                      <c:ext xmlns:c15="http://schemas.microsoft.com/office/drawing/2012/chart" uri="{02D57815-91ED-43cb-92C2-25804820EDAC}">
                        <c15:formulaRef>
                          <c15:sqref>Prev!$B$71:$AZ$71</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c:ext xmlns:c15="http://schemas.microsoft.com/office/drawing/2012/chart" uri="{02D57815-91ED-43cb-92C2-25804820EDAC}">
                        <c15:formulaRef>
                          <c15:sqref>Prev!$B$82:$AZ$82</c15:sqref>
                        </c15:formulaRef>
                      </c:ext>
                    </c:extLst>
                    <c:numCache>
                      <c:formatCode>0.0</c:formatCode>
                      <c:ptCount val="51"/>
                      <c:pt idx="0">
                        <c:v>29.531482103065997</c:v>
                      </c:pt>
                      <c:pt idx="1">
                        <c:v>29.758215712676598</c:v>
                      </c:pt>
                      <c:pt idx="2">
                        <c:v>30.120768655855201</c:v>
                      </c:pt>
                      <c:pt idx="3">
                        <c:v>30.066888375060103</c:v>
                      </c:pt>
                      <c:pt idx="4">
                        <c:v>29.592088889170398</c:v>
                      </c:pt>
                      <c:pt idx="5">
                        <c:v>29.274482763432204</c:v>
                      </c:pt>
                      <c:pt idx="6">
                        <c:v>28.567939161667699</c:v>
                      </c:pt>
                      <c:pt idx="7">
                        <c:v>27.541277594141999</c:v>
                      </c:pt>
                      <c:pt idx="8">
                        <c:v>26.513035343614398</c:v>
                      </c:pt>
                      <c:pt idx="9">
                        <c:v>25.226080456542498</c:v>
                      </c:pt>
                      <c:pt idx="10">
                        <c:v>24.2958202748312</c:v>
                      </c:pt>
                      <c:pt idx="11">
                        <c:v>22.944110109701498</c:v>
                      </c:pt>
                      <c:pt idx="12">
                        <c:v>22.118293469296297</c:v>
                      </c:pt>
                      <c:pt idx="13">
                        <c:v>21.407059594663998</c:v>
                      </c:pt>
                      <c:pt idx="14">
                        <c:v>20.652617046254502</c:v>
                      </c:pt>
                      <c:pt idx="15">
                        <c:v>20.113574823623299</c:v>
                      </c:pt>
                      <c:pt idx="16">
                        <c:v>19.595008506031501</c:v>
                      </c:pt>
                      <c:pt idx="17">
                        <c:v>19.359100740351103</c:v>
                      </c:pt>
                      <c:pt idx="18">
                        <c:v>18.908286879858601</c:v>
                      </c:pt>
                      <c:pt idx="19">
                        <c:v>18.522602896397</c:v>
                      </c:pt>
                      <c:pt idx="20">
                        <c:v>18.170465506542797</c:v>
                      </c:pt>
                      <c:pt idx="21">
                        <c:v>17.5741823748514</c:v>
                      </c:pt>
                      <c:pt idx="22">
                        <c:v>17.188586461676</c:v>
                      </c:pt>
                      <c:pt idx="23">
                        <c:v>16.843423104222801</c:v>
                      </c:pt>
                      <c:pt idx="24">
                        <c:v>16.234110393699499</c:v>
                      </c:pt>
                      <c:pt idx="25">
                        <c:v>15.894545437450299</c:v>
                      </c:pt>
                      <c:pt idx="26">
                        <c:v>15.452464630984</c:v>
                      </c:pt>
                      <c:pt idx="27">
                        <c:v>14.985504246200701</c:v>
                      </c:pt>
                      <c:pt idx="28">
                        <c:v>14.4050165280974</c:v>
                      </c:pt>
                      <c:pt idx="29">
                        <c:v>13.811399136744301</c:v>
                      </c:pt>
                      <c:pt idx="30">
                        <c:v>13.379926814362101</c:v>
                      </c:pt>
                      <c:pt idx="31">
                        <c:v>13.0279920764207</c:v>
                      </c:pt>
                      <c:pt idx="32">
                        <c:v>12.4800191123981</c:v>
                      </c:pt>
                      <c:pt idx="33">
                        <c:v>12.010652958771701</c:v>
                      </c:pt>
                      <c:pt idx="34">
                        <c:v>11.3473398895289</c:v>
                      </c:pt>
                      <c:pt idx="35">
                        <c:v>10.8378324421043</c:v>
                      </c:pt>
                      <c:pt idx="36">
                        <c:v>10.353139478134201</c:v>
                      </c:pt>
                      <c:pt idx="37">
                        <c:v>9.8851412058959003</c:v>
                      </c:pt>
                      <c:pt idx="38">
                        <c:v>9.3674179607015997</c:v>
                      </c:pt>
                      <c:pt idx="39">
                        <c:v>8.8156097762471006</c:v>
                      </c:pt>
                      <c:pt idx="40">
                        <c:v>8.3271157672357994</c:v>
                      </c:pt>
                      <c:pt idx="41">
                        <c:v>7.8634122072109003</c:v>
                      </c:pt>
                      <c:pt idx="42">
                        <c:v>7.4387841020431997</c:v>
                      </c:pt>
                      <c:pt idx="43">
                        <c:v>6.9875482436025997</c:v>
                      </c:pt>
                      <c:pt idx="44">
                        <c:v>6.5835026549668001</c:v>
                      </c:pt>
                      <c:pt idx="45">
                        <c:v>6.2199929911596001</c:v>
                      </c:pt>
                      <c:pt idx="46">
                        <c:v>5.8954883230627999</c:v>
                      </c:pt>
                      <c:pt idx="47">
                        <c:v>5.5905911674641997</c:v>
                      </c:pt>
                      <c:pt idx="48">
                        <c:v>5.2138909933935</c:v>
                      </c:pt>
                      <c:pt idx="49">
                        <c:v>4.9427909794908995</c:v>
                      </c:pt>
                      <c:pt idx="50">
                        <c:v>4.6861930545053001</c:v>
                      </c:pt>
                    </c:numCache>
                  </c:numRef>
                </c:val>
                <c:smooth val="0"/>
                <c:extLst xmlns:c15="http://schemas.microsoft.com/office/drawing/2012/chart">
                  <c:ext xmlns:c16="http://schemas.microsoft.com/office/drawing/2014/chart" uri="{C3380CC4-5D6E-409C-BE32-E72D297353CC}">
                    <c16:uniqueId val="{0000000B-5D9B-4095-832A-E36D62602378}"/>
                  </c:ext>
                </c:extLst>
              </c15:ser>
            </c15:filteredLineSeries>
            <c15:filteredLineSeries>
              <c15:ser>
                <c:idx val="11"/>
                <c:order val="11"/>
                <c:tx>
                  <c:strRef>
                    <c:extLst xmlns:c15="http://schemas.microsoft.com/office/drawing/2012/chart">
                      <c:ext xmlns:c15="http://schemas.microsoft.com/office/drawing/2012/chart" uri="{02D57815-91ED-43cb-92C2-25804820EDAC}">
                        <c15:formulaRef>
                          <c15:sqref>Prev!$A$83</c15:sqref>
                        </c15:formulaRef>
                      </c:ext>
                    </c:extLst>
                    <c:strCache>
                      <c:ptCount val="1"/>
                      <c:pt idx="0">
                        <c:v>IBM UL</c:v>
                      </c:pt>
                    </c:strCache>
                  </c:strRef>
                </c:tx>
                <c:spPr>
                  <a:ln w="28575" cap="rnd">
                    <a:solidFill>
                      <a:schemeClr val="tx1"/>
                    </a:solidFill>
                    <a:prstDash val="dash"/>
                    <a:round/>
                  </a:ln>
                  <a:effectLst/>
                </c:spPr>
                <c:marker>
                  <c:symbol val="none"/>
                </c:marker>
                <c:cat>
                  <c:numRef>
                    <c:extLst xmlns:c15="http://schemas.microsoft.com/office/drawing/2012/chart">
                      <c:ext xmlns:c15="http://schemas.microsoft.com/office/drawing/2012/chart" uri="{02D57815-91ED-43cb-92C2-25804820EDAC}">
                        <c15:formulaRef>
                          <c15:sqref>Prev!$B$71:$AZ$71</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c:ext xmlns:c15="http://schemas.microsoft.com/office/drawing/2012/chart" uri="{02D57815-91ED-43cb-92C2-25804820EDAC}">
                        <c15:formulaRef>
                          <c15:sqref>Prev!$B$83:$AZ$83</c15:sqref>
                        </c15:formulaRef>
                      </c:ext>
                    </c:extLst>
                    <c:numCache>
                      <c:formatCode>0.0</c:formatCode>
                      <c:ptCount val="51"/>
                      <c:pt idx="0">
                        <c:v>40.054511668110699</c:v>
                      </c:pt>
                      <c:pt idx="1">
                        <c:v>40.1355306303821</c:v>
                      </c:pt>
                      <c:pt idx="2">
                        <c:v>40.096374757814203</c:v>
                      </c:pt>
                      <c:pt idx="3">
                        <c:v>39.9180484864089</c:v>
                      </c:pt>
                      <c:pt idx="4">
                        <c:v>39.363878907355002</c:v>
                      </c:pt>
                      <c:pt idx="5">
                        <c:v>37.9624907316487</c:v>
                      </c:pt>
                      <c:pt idx="6">
                        <c:v>35.899701019063798</c:v>
                      </c:pt>
                      <c:pt idx="7">
                        <c:v>33.535237651709799</c:v>
                      </c:pt>
                      <c:pt idx="8">
                        <c:v>31.862338939922502</c:v>
                      </c:pt>
                      <c:pt idx="9">
                        <c:v>30.230125795811201</c:v>
                      </c:pt>
                      <c:pt idx="10">
                        <c:v>28.823987210568802</c:v>
                      </c:pt>
                      <c:pt idx="11">
                        <c:v>27.250449532005099</c:v>
                      </c:pt>
                      <c:pt idx="12">
                        <c:v>25.651899604108902</c:v>
                      </c:pt>
                      <c:pt idx="13">
                        <c:v>23.8275974574494</c:v>
                      </c:pt>
                      <c:pt idx="14">
                        <c:v>22.403090995111199</c:v>
                      </c:pt>
                      <c:pt idx="15">
                        <c:v>21.620555410391201</c:v>
                      </c:pt>
                      <c:pt idx="16">
                        <c:v>20.991828124419101</c:v>
                      </c:pt>
                      <c:pt idx="17">
                        <c:v>20.3323017669913</c:v>
                      </c:pt>
                      <c:pt idx="18">
                        <c:v>19.859460562310399</c:v>
                      </c:pt>
                      <c:pt idx="19">
                        <c:v>19.502989912155698</c:v>
                      </c:pt>
                      <c:pt idx="20">
                        <c:v>18.874043938038401</c:v>
                      </c:pt>
                      <c:pt idx="21">
                        <c:v>18.462561444371101</c:v>
                      </c:pt>
                      <c:pt idx="22">
                        <c:v>18.0830033696068</c:v>
                      </c:pt>
                      <c:pt idx="23">
                        <c:v>17.711836295957799</c:v>
                      </c:pt>
                      <c:pt idx="24">
                        <c:v>17.389363343709299</c:v>
                      </c:pt>
                      <c:pt idx="25">
                        <c:v>16.883095473129302</c:v>
                      </c:pt>
                      <c:pt idx="26">
                        <c:v>16.5038670978543</c:v>
                      </c:pt>
                      <c:pt idx="27">
                        <c:v>16.0035329461749</c:v>
                      </c:pt>
                      <c:pt idx="28">
                        <c:v>15.647996642357</c:v>
                      </c:pt>
                      <c:pt idx="29">
                        <c:v>15.1554066127461</c:v>
                      </c:pt>
                      <c:pt idx="30">
                        <c:v>14.764315243440802</c:v>
                      </c:pt>
                      <c:pt idx="31">
                        <c:v>14.2945229010737</c:v>
                      </c:pt>
                      <c:pt idx="32">
                        <c:v>13.9438003522871</c:v>
                      </c:pt>
                      <c:pt idx="33">
                        <c:v>13.488759916073601</c:v>
                      </c:pt>
                      <c:pt idx="34">
                        <c:v>13.023775390567</c:v>
                      </c:pt>
                      <c:pt idx="35">
                        <c:v>12.745123624698302</c:v>
                      </c:pt>
                      <c:pt idx="36">
                        <c:v>12.339573656220699</c:v>
                      </c:pt>
                      <c:pt idx="37">
                        <c:v>11.9193081477273</c:v>
                      </c:pt>
                      <c:pt idx="38">
                        <c:v>11.563697530062999</c:v>
                      </c:pt>
                      <c:pt idx="39">
                        <c:v>11.307180842616599</c:v>
                      </c:pt>
                      <c:pt idx="40">
                        <c:v>11.0663548420663</c:v>
                      </c:pt>
                      <c:pt idx="41">
                        <c:v>10.7516219593331</c:v>
                      </c:pt>
                      <c:pt idx="42">
                        <c:v>10.500825753159999</c:v>
                      </c:pt>
                      <c:pt idx="43">
                        <c:v>10.203036075167001</c:v>
                      </c:pt>
                      <c:pt idx="44">
                        <c:v>9.9266983640528004</c:v>
                      </c:pt>
                      <c:pt idx="45">
                        <c:v>9.6739388742574004</c:v>
                      </c:pt>
                      <c:pt idx="46">
                        <c:v>9.5601534106871</c:v>
                      </c:pt>
                      <c:pt idx="47">
                        <c:v>9.3822351763355005</c:v>
                      </c:pt>
                      <c:pt idx="48">
                        <c:v>9.188123468143699</c:v>
                      </c:pt>
                      <c:pt idx="49">
                        <c:v>9.0299202079918004</c:v>
                      </c:pt>
                      <c:pt idx="50">
                        <c:v>8.9552351932355005</c:v>
                      </c:pt>
                    </c:numCache>
                  </c:numRef>
                </c:val>
                <c:smooth val="0"/>
                <c:extLst xmlns:c15="http://schemas.microsoft.com/office/drawing/2012/chart">
                  <c:ext xmlns:c16="http://schemas.microsoft.com/office/drawing/2014/chart" uri="{C3380CC4-5D6E-409C-BE32-E72D297353CC}">
                    <c16:uniqueId val="{0000000C-5D9B-4095-832A-E36D62602378}"/>
                  </c:ext>
                </c:extLst>
              </c15:ser>
            </c15:filteredLineSeries>
          </c:ext>
        </c:extLst>
      </c:lineChart>
      <c:catAx>
        <c:axId val="18712206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Time in years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7236415"/>
        <c:crosses val="autoZero"/>
        <c:auto val="1"/>
        <c:lblAlgn val="ctr"/>
        <c:lblOffset val="100"/>
        <c:noMultiLvlLbl val="0"/>
      </c:catAx>
      <c:valAx>
        <c:axId val="697236415"/>
        <c:scaling>
          <c:orientation val="minMax"/>
          <c:max val="3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HIV</a:t>
                </a:r>
                <a:r>
                  <a:rPr lang="en-US" baseline="0"/>
                  <a:t> </a:t>
                </a:r>
                <a:r>
                  <a:rPr lang="en-US"/>
                  <a:t>Prevalence Female 15-49</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7122063"/>
        <c:crosses val="autoZero"/>
        <c:crossBetween val="between"/>
      </c:valAx>
      <c:spPr>
        <a:noFill/>
        <a:ln>
          <a:noFill/>
        </a:ln>
        <a:effectLst/>
      </c:spPr>
    </c:plotArea>
    <c:legend>
      <c:legendPos val="r"/>
      <c:layout>
        <c:manualLayout>
          <c:xMode val="edge"/>
          <c:yMode val="edge"/>
          <c:x val="0.73971769005847954"/>
          <c:y val="2.9081837606837607E-2"/>
          <c:w val="0.25818084795321633"/>
          <c:h val="0.3080675213675213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Ratio of Mortality at Each</a:t>
            </a:r>
            <a:r>
              <a:rPr lang="en-US" baseline="0" dirty="0"/>
              <a:t> CD4 Category to &lt;50</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errBars>
            <c:errBarType val="both"/>
            <c:errValType val="cust"/>
            <c:noEndCap val="0"/>
            <c:plus>
              <c:numRef>
                <c:f>Sheet1!$D$2:$D$8</c:f>
                <c:numCache>
                  <c:formatCode>General</c:formatCode>
                  <c:ptCount val="7"/>
                  <c:pt idx="0">
                    <c:v>0</c:v>
                  </c:pt>
                  <c:pt idx="1">
                    <c:v>0.04</c:v>
                  </c:pt>
                  <c:pt idx="2">
                    <c:v>0.02</c:v>
                  </c:pt>
                  <c:pt idx="3">
                    <c:v>0.04</c:v>
                  </c:pt>
                  <c:pt idx="4">
                    <c:v>0.03</c:v>
                  </c:pt>
                  <c:pt idx="5">
                    <c:v>7.0000000000000007E-2</c:v>
                  </c:pt>
                  <c:pt idx="6">
                    <c:v>0.55000000000000004</c:v>
                  </c:pt>
                </c:numCache>
              </c:numRef>
            </c:plus>
            <c:minus>
              <c:numRef>
                <c:f>Sheet1!$C$2:$C$8</c:f>
                <c:numCache>
                  <c:formatCode>General</c:formatCode>
                  <c:ptCount val="7"/>
                  <c:pt idx="0">
                    <c:v>0</c:v>
                  </c:pt>
                  <c:pt idx="1">
                    <c:v>0.03</c:v>
                  </c:pt>
                  <c:pt idx="2">
                    <c:v>0.02</c:v>
                  </c:pt>
                  <c:pt idx="3">
                    <c:v>0.04</c:v>
                  </c:pt>
                  <c:pt idx="4">
                    <c:v>0.02</c:v>
                  </c:pt>
                  <c:pt idx="5">
                    <c:v>0.06</c:v>
                  </c:pt>
                  <c:pt idx="6">
                    <c:v>0.16</c:v>
                  </c:pt>
                </c:numCache>
              </c:numRef>
            </c:minus>
            <c:spPr>
              <a:noFill/>
              <a:ln w="9525" cap="flat" cmpd="sng" algn="ctr">
                <a:solidFill>
                  <a:schemeClr val="tx1">
                    <a:lumMod val="65000"/>
                    <a:lumOff val="35000"/>
                  </a:schemeClr>
                </a:solidFill>
                <a:round/>
              </a:ln>
              <a:effectLst/>
            </c:spPr>
          </c:errBars>
          <c:cat>
            <c:strRef>
              <c:f>Sheet1!$A$2:$A$8</c:f>
              <c:strCache>
                <c:ptCount val="7"/>
                <c:pt idx="0">
                  <c:v>&lt;50</c:v>
                </c:pt>
                <c:pt idx="1">
                  <c:v>50-99</c:v>
                </c:pt>
                <c:pt idx="2">
                  <c:v>100-199</c:v>
                </c:pt>
                <c:pt idx="3">
                  <c:v>200-249</c:v>
                </c:pt>
                <c:pt idx="4">
                  <c:v>250-349</c:v>
                </c:pt>
                <c:pt idx="5">
                  <c:v>350-499</c:v>
                </c:pt>
                <c:pt idx="6">
                  <c:v>500+</c:v>
                </c:pt>
              </c:strCache>
            </c:strRef>
          </c:cat>
          <c:val>
            <c:numRef>
              <c:f>Sheet1!$B$2:$B$8</c:f>
              <c:numCache>
                <c:formatCode>General</c:formatCode>
                <c:ptCount val="7"/>
                <c:pt idx="0">
                  <c:v>1</c:v>
                </c:pt>
                <c:pt idx="1">
                  <c:v>0.78</c:v>
                </c:pt>
                <c:pt idx="2">
                  <c:v>0.55000000000000004</c:v>
                </c:pt>
                <c:pt idx="3">
                  <c:v>0.48</c:v>
                </c:pt>
                <c:pt idx="4">
                  <c:v>0.41</c:v>
                </c:pt>
                <c:pt idx="5">
                  <c:v>0.42</c:v>
                </c:pt>
                <c:pt idx="6">
                  <c:v>0.24</c:v>
                </c:pt>
              </c:numCache>
            </c:numRef>
          </c:val>
          <c:extLst>
            <c:ext xmlns:c16="http://schemas.microsoft.com/office/drawing/2014/chart" uri="{C3380CC4-5D6E-409C-BE32-E72D297353CC}">
              <c16:uniqueId val="{00000000-D571-407E-A210-993281594B07}"/>
            </c:ext>
          </c:extLst>
        </c:ser>
        <c:dLbls>
          <c:showLegendKey val="0"/>
          <c:showVal val="0"/>
          <c:showCatName val="0"/>
          <c:showSerName val="0"/>
          <c:showPercent val="0"/>
          <c:showBubbleSize val="0"/>
        </c:dLbls>
        <c:gapWidth val="100"/>
        <c:overlap val="-27"/>
        <c:axId val="683740976"/>
        <c:axId val="683741960"/>
      </c:barChart>
      <c:catAx>
        <c:axId val="683740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3741960"/>
        <c:crosses val="autoZero"/>
        <c:auto val="1"/>
        <c:lblAlgn val="ctr"/>
        <c:lblOffset val="100"/>
        <c:noMultiLvlLbl val="0"/>
      </c:catAx>
      <c:valAx>
        <c:axId val="683741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37409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ART</a:t>
            </a:r>
            <a:r>
              <a:rPr lang="en-US" b="1" baseline="0" dirty="0"/>
              <a:t> Coverage, %</a:t>
            </a:r>
            <a:endParaRPr lang="en-US" b="1" dirty="0"/>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38100" cap="rnd">
              <a:solidFill>
                <a:schemeClr val="tx1">
                  <a:lumMod val="95000"/>
                  <a:lumOff val="5000"/>
                </a:schemeClr>
              </a:solidFill>
              <a:round/>
            </a:ln>
            <a:effectLst/>
          </c:spPr>
          <c:marker>
            <c:symbol val="none"/>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Sheet1!$B$2:$B$14</c:f>
              <c:numCache>
                <c:formatCode>#,##0</c:formatCode>
                <c:ptCount val="13"/>
                <c:pt idx="0">
                  <c:v>34.729999999999997</c:v>
                </c:pt>
                <c:pt idx="1">
                  <c:v>34.729999999999997</c:v>
                </c:pt>
                <c:pt idx="2">
                  <c:v>35.28</c:v>
                </c:pt>
                <c:pt idx="3">
                  <c:v>38.44</c:v>
                </c:pt>
                <c:pt idx="4">
                  <c:v>41.98</c:v>
                </c:pt>
                <c:pt idx="5">
                  <c:v>45.33</c:v>
                </c:pt>
                <c:pt idx="6">
                  <c:v>51.68</c:v>
                </c:pt>
                <c:pt idx="7">
                  <c:v>60.6</c:v>
                </c:pt>
                <c:pt idx="8">
                  <c:v>67.89</c:v>
                </c:pt>
                <c:pt idx="9">
                  <c:v>69.8</c:v>
                </c:pt>
                <c:pt idx="10">
                  <c:v>75.349999999999994</c:v>
                </c:pt>
                <c:pt idx="11">
                  <c:v>80.56</c:v>
                </c:pt>
                <c:pt idx="12">
                  <c:v>81.25</c:v>
                </c:pt>
              </c:numCache>
            </c:numRef>
          </c:val>
          <c:smooth val="0"/>
          <c:extLst>
            <c:ext xmlns:c16="http://schemas.microsoft.com/office/drawing/2014/chart" uri="{C3380CC4-5D6E-409C-BE32-E72D297353CC}">
              <c16:uniqueId val="{00000000-9113-4CBB-AF51-03E7251F55B0}"/>
            </c:ext>
          </c:extLst>
        </c:ser>
        <c:ser>
          <c:idx val="1"/>
          <c:order val="1"/>
          <c:tx>
            <c:strRef>
              <c:f>Sheet1!$C$1</c:f>
              <c:strCache>
                <c:ptCount val="1"/>
                <c:pt idx="0">
                  <c:v>Series 2</c:v>
                </c:pt>
              </c:strCache>
            </c:strRef>
          </c:tx>
          <c:spPr>
            <a:ln w="38100" cap="rnd">
              <a:solidFill>
                <a:schemeClr val="tx1">
                  <a:lumMod val="95000"/>
                  <a:lumOff val="5000"/>
                </a:schemeClr>
              </a:solidFill>
              <a:prstDash val="dash"/>
              <a:round/>
            </a:ln>
            <a:effectLst/>
          </c:spPr>
          <c:marker>
            <c:symbol val="none"/>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Sheet1!$C$2:$C$14</c:f>
              <c:numCache>
                <c:formatCode>#,##0</c:formatCode>
                <c:ptCount val="13"/>
                <c:pt idx="0">
                  <c:v>28.31</c:v>
                </c:pt>
                <c:pt idx="1">
                  <c:v>28.31</c:v>
                </c:pt>
                <c:pt idx="2">
                  <c:v>28.82</c:v>
                </c:pt>
                <c:pt idx="3">
                  <c:v>31.47</c:v>
                </c:pt>
                <c:pt idx="4">
                  <c:v>34.44</c:v>
                </c:pt>
                <c:pt idx="5">
                  <c:v>37.26</c:v>
                </c:pt>
                <c:pt idx="6">
                  <c:v>42.86</c:v>
                </c:pt>
                <c:pt idx="7">
                  <c:v>50.67</c:v>
                </c:pt>
                <c:pt idx="8">
                  <c:v>57.05</c:v>
                </c:pt>
                <c:pt idx="9">
                  <c:v>59.15</c:v>
                </c:pt>
                <c:pt idx="10">
                  <c:v>64.13</c:v>
                </c:pt>
                <c:pt idx="11">
                  <c:v>68.87</c:v>
                </c:pt>
                <c:pt idx="12">
                  <c:v>69.67</c:v>
                </c:pt>
              </c:numCache>
            </c:numRef>
          </c:val>
          <c:smooth val="0"/>
          <c:extLst>
            <c:ext xmlns:c16="http://schemas.microsoft.com/office/drawing/2014/chart" uri="{C3380CC4-5D6E-409C-BE32-E72D297353CC}">
              <c16:uniqueId val="{00000001-9113-4CBB-AF51-03E7251F55B0}"/>
            </c:ext>
          </c:extLst>
        </c:ser>
        <c:ser>
          <c:idx val="2"/>
          <c:order val="2"/>
          <c:tx>
            <c:strRef>
              <c:f>Sheet1!$D$1</c:f>
              <c:strCache>
                <c:ptCount val="1"/>
                <c:pt idx="0">
                  <c:v>Series 3</c:v>
                </c:pt>
              </c:strCache>
            </c:strRef>
          </c:tx>
          <c:spPr>
            <a:ln w="38100" cap="rnd">
              <a:solidFill>
                <a:schemeClr val="tx1">
                  <a:lumMod val="95000"/>
                  <a:lumOff val="5000"/>
                </a:schemeClr>
              </a:solidFill>
              <a:prstDash val="dash"/>
              <a:round/>
            </a:ln>
            <a:effectLst/>
          </c:spPr>
          <c:marker>
            <c:symbol val="none"/>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Sheet1!$D$2:$D$14</c:f>
              <c:numCache>
                <c:formatCode>#,##0</c:formatCode>
                <c:ptCount val="13"/>
                <c:pt idx="0">
                  <c:v>41.05</c:v>
                </c:pt>
                <c:pt idx="1">
                  <c:v>41.05</c:v>
                </c:pt>
                <c:pt idx="2">
                  <c:v>41.76</c:v>
                </c:pt>
                <c:pt idx="3">
                  <c:v>45.52</c:v>
                </c:pt>
                <c:pt idx="4">
                  <c:v>49.73</c:v>
                </c:pt>
                <c:pt idx="5">
                  <c:v>53.71</c:v>
                </c:pt>
                <c:pt idx="6">
                  <c:v>61.12</c:v>
                </c:pt>
                <c:pt idx="7">
                  <c:v>71.59</c:v>
                </c:pt>
                <c:pt idx="8">
                  <c:v>80.150000000000006</c:v>
                </c:pt>
                <c:pt idx="9">
                  <c:v>82.18</c:v>
                </c:pt>
                <c:pt idx="10">
                  <c:v>88.58</c:v>
                </c:pt>
                <c:pt idx="11">
                  <c:v>94.3</c:v>
                </c:pt>
                <c:pt idx="12">
                  <c:v>95.09</c:v>
                </c:pt>
              </c:numCache>
            </c:numRef>
          </c:val>
          <c:smooth val="0"/>
          <c:extLst>
            <c:ext xmlns:c16="http://schemas.microsoft.com/office/drawing/2014/chart" uri="{C3380CC4-5D6E-409C-BE32-E72D297353CC}">
              <c16:uniqueId val="{00000002-9113-4CBB-AF51-03E7251F55B0}"/>
            </c:ext>
          </c:extLst>
        </c:ser>
        <c:dLbls>
          <c:showLegendKey val="0"/>
          <c:showVal val="0"/>
          <c:showCatName val="0"/>
          <c:showSerName val="0"/>
          <c:showPercent val="0"/>
          <c:showBubbleSize val="0"/>
        </c:dLbls>
        <c:smooth val="0"/>
        <c:axId val="616704416"/>
        <c:axId val="616706712"/>
      </c:lineChart>
      <c:catAx>
        <c:axId val="616704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6706712"/>
        <c:crosses val="autoZero"/>
        <c:auto val="1"/>
        <c:lblAlgn val="ctr"/>
        <c:lblOffset val="100"/>
        <c:noMultiLvlLbl val="0"/>
      </c:catAx>
      <c:valAx>
        <c:axId val="6167067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67044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New HIV Infections</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38100" cap="rnd">
              <a:solidFill>
                <a:schemeClr val="tx1">
                  <a:lumMod val="95000"/>
                  <a:lumOff val="5000"/>
                </a:schemeClr>
              </a:solidFill>
              <a:round/>
            </a:ln>
            <a:effectLst/>
          </c:spPr>
          <c:marker>
            <c:symbol val="none"/>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Sheet1!$B$2:$B$14</c:f>
              <c:numCache>
                <c:formatCode>#,##0</c:formatCode>
                <c:ptCount val="13"/>
                <c:pt idx="0">
                  <c:v>19032</c:v>
                </c:pt>
                <c:pt idx="1">
                  <c:v>17901</c:v>
                </c:pt>
                <c:pt idx="2">
                  <c:v>18089</c:v>
                </c:pt>
                <c:pt idx="3">
                  <c:v>17858</c:v>
                </c:pt>
                <c:pt idx="4">
                  <c:v>16760</c:v>
                </c:pt>
                <c:pt idx="5">
                  <c:v>15321</c:v>
                </c:pt>
                <c:pt idx="6">
                  <c:v>13404</c:v>
                </c:pt>
                <c:pt idx="7">
                  <c:v>11675</c:v>
                </c:pt>
                <c:pt idx="8">
                  <c:v>9861</c:v>
                </c:pt>
                <c:pt idx="9">
                  <c:v>8983</c:v>
                </c:pt>
                <c:pt idx="10">
                  <c:v>8088</c:v>
                </c:pt>
                <c:pt idx="11">
                  <c:v>7439</c:v>
                </c:pt>
                <c:pt idx="12">
                  <c:v>6862</c:v>
                </c:pt>
              </c:numCache>
            </c:numRef>
          </c:val>
          <c:smooth val="0"/>
          <c:extLst>
            <c:ext xmlns:c16="http://schemas.microsoft.com/office/drawing/2014/chart" uri="{C3380CC4-5D6E-409C-BE32-E72D297353CC}">
              <c16:uniqueId val="{00000000-5E1A-4281-86E4-894454A73C52}"/>
            </c:ext>
          </c:extLst>
        </c:ser>
        <c:ser>
          <c:idx val="1"/>
          <c:order val="1"/>
          <c:tx>
            <c:strRef>
              <c:f>Sheet1!$C$1</c:f>
              <c:strCache>
                <c:ptCount val="1"/>
                <c:pt idx="0">
                  <c:v>Series 2</c:v>
                </c:pt>
              </c:strCache>
            </c:strRef>
          </c:tx>
          <c:spPr>
            <a:ln w="38100" cap="rnd">
              <a:solidFill>
                <a:schemeClr val="tx1">
                  <a:lumMod val="95000"/>
                  <a:lumOff val="5000"/>
                </a:schemeClr>
              </a:solidFill>
              <a:prstDash val="dash"/>
              <a:round/>
            </a:ln>
            <a:effectLst/>
          </c:spPr>
          <c:marker>
            <c:symbol val="none"/>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Sheet1!$C$2:$C$14</c:f>
              <c:numCache>
                <c:formatCode>#,##0</c:formatCode>
                <c:ptCount val="13"/>
                <c:pt idx="0">
                  <c:v>16775</c:v>
                </c:pt>
                <c:pt idx="1">
                  <c:v>15765</c:v>
                </c:pt>
                <c:pt idx="2">
                  <c:v>15776</c:v>
                </c:pt>
                <c:pt idx="3">
                  <c:v>15743</c:v>
                </c:pt>
                <c:pt idx="4">
                  <c:v>14705</c:v>
                </c:pt>
                <c:pt idx="5">
                  <c:v>13473</c:v>
                </c:pt>
                <c:pt idx="6">
                  <c:v>11857</c:v>
                </c:pt>
                <c:pt idx="7">
                  <c:v>10516</c:v>
                </c:pt>
                <c:pt idx="8">
                  <c:v>8878</c:v>
                </c:pt>
                <c:pt idx="9">
                  <c:v>8090</c:v>
                </c:pt>
                <c:pt idx="10">
                  <c:v>7442</c:v>
                </c:pt>
                <c:pt idx="11">
                  <c:v>7095</c:v>
                </c:pt>
                <c:pt idx="12">
                  <c:v>5797</c:v>
                </c:pt>
              </c:numCache>
            </c:numRef>
          </c:val>
          <c:smooth val="0"/>
          <c:extLst>
            <c:ext xmlns:c16="http://schemas.microsoft.com/office/drawing/2014/chart" uri="{C3380CC4-5D6E-409C-BE32-E72D297353CC}">
              <c16:uniqueId val="{00000001-5E1A-4281-86E4-894454A73C52}"/>
            </c:ext>
          </c:extLst>
        </c:ser>
        <c:ser>
          <c:idx val="2"/>
          <c:order val="2"/>
          <c:tx>
            <c:strRef>
              <c:f>Sheet1!$D$1</c:f>
              <c:strCache>
                <c:ptCount val="1"/>
                <c:pt idx="0">
                  <c:v>Series 3</c:v>
                </c:pt>
              </c:strCache>
            </c:strRef>
          </c:tx>
          <c:spPr>
            <a:ln w="38100" cap="rnd">
              <a:solidFill>
                <a:schemeClr val="tx1">
                  <a:lumMod val="95000"/>
                  <a:lumOff val="5000"/>
                </a:schemeClr>
              </a:solidFill>
              <a:prstDash val="dash"/>
              <a:round/>
            </a:ln>
            <a:effectLst/>
          </c:spPr>
          <c:marker>
            <c:symbol val="none"/>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Sheet1!$D$2:$D$14</c:f>
              <c:numCache>
                <c:formatCode>#,##0</c:formatCode>
                <c:ptCount val="13"/>
                <c:pt idx="0">
                  <c:v>22191</c:v>
                </c:pt>
                <c:pt idx="1">
                  <c:v>20957</c:v>
                </c:pt>
                <c:pt idx="2">
                  <c:v>20583</c:v>
                </c:pt>
                <c:pt idx="3">
                  <c:v>20265</c:v>
                </c:pt>
                <c:pt idx="4">
                  <c:v>18828</c:v>
                </c:pt>
                <c:pt idx="5">
                  <c:v>16592</c:v>
                </c:pt>
                <c:pt idx="6">
                  <c:v>14514</c:v>
                </c:pt>
                <c:pt idx="7">
                  <c:v>12299</c:v>
                </c:pt>
                <c:pt idx="8">
                  <c:v>10417</c:v>
                </c:pt>
                <c:pt idx="9">
                  <c:v>9551</c:v>
                </c:pt>
                <c:pt idx="10">
                  <c:v>8501</c:v>
                </c:pt>
                <c:pt idx="11">
                  <c:v>7817</c:v>
                </c:pt>
                <c:pt idx="12">
                  <c:v>7131</c:v>
                </c:pt>
              </c:numCache>
            </c:numRef>
          </c:val>
          <c:smooth val="0"/>
          <c:extLst>
            <c:ext xmlns:c16="http://schemas.microsoft.com/office/drawing/2014/chart" uri="{C3380CC4-5D6E-409C-BE32-E72D297353CC}">
              <c16:uniqueId val="{00000002-5E1A-4281-86E4-894454A73C52}"/>
            </c:ext>
          </c:extLst>
        </c:ser>
        <c:ser>
          <c:idx val="3"/>
          <c:order val="3"/>
          <c:tx>
            <c:strRef>
              <c:f>Sheet1!$E$1</c:f>
              <c:strCache>
                <c:ptCount val="1"/>
                <c:pt idx="0">
                  <c:v>Series 4</c:v>
                </c:pt>
              </c:strCache>
            </c:strRef>
          </c:tx>
          <c:spPr>
            <a:ln w="28575" cap="rnd">
              <a:noFill/>
              <a:round/>
            </a:ln>
            <a:effectLst/>
          </c:spPr>
          <c:marker>
            <c:symbol val="diamond"/>
            <c:size val="10"/>
            <c:spPr>
              <a:solidFill>
                <a:srgbClr val="FF0000"/>
              </a:solidFill>
              <a:ln w="9525">
                <a:solidFill>
                  <a:srgbClr val="FF0000"/>
                </a:solidFill>
              </a:ln>
              <a:effectLst/>
            </c:spPr>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Sheet1!$E$2:$E$14</c:f>
              <c:numCache>
                <c:formatCode>General</c:formatCode>
                <c:ptCount val="13"/>
                <c:pt idx="10">
                  <c:v>4758</c:v>
                </c:pt>
              </c:numCache>
            </c:numRef>
          </c:val>
          <c:smooth val="0"/>
          <c:extLst>
            <c:ext xmlns:c16="http://schemas.microsoft.com/office/drawing/2014/chart" uri="{C3380CC4-5D6E-409C-BE32-E72D297353CC}">
              <c16:uniqueId val="{00000003-5E1A-4281-86E4-894454A73C52}"/>
            </c:ext>
          </c:extLst>
        </c:ser>
        <c:dLbls>
          <c:showLegendKey val="0"/>
          <c:showVal val="0"/>
          <c:showCatName val="0"/>
          <c:showSerName val="0"/>
          <c:showPercent val="0"/>
          <c:showBubbleSize val="0"/>
        </c:dLbls>
        <c:smooth val="0"/>
        <c:axId val="616704416"/>
        <c:axId val="616706712"/>
      </c:lineChart>
      <c:catAx>
        <c:axId val="616704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6706712"/>
        <c:crosses val="autoZero"/>
        <c:auto val="1"/>
        <c:lblAlgn val="ctr"/>
        <c:lblOffset val="100"/>
        <c:noMultiLvlLbl val="0"/>
      </c:catAx>
      <c:valAx>
        <c:axId val="616706712"/>
        <c:scaling>
          <c:orientation val="minMax"/>
          <c:max val="35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67044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New HIV Infections</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38100" cap="rnd">
              <a:solidFill>
                <a:schemeClr val="tx1">
                  <a:lumMod val="95000"/>
                  <a:lumOff val="5000"/>
                </a:schemeClr>
              </a:solidFill>
              <a:round/>
            </a:ln>
            <a:effectLst/>
          </c:spPr>
          <c:marker>
            <c:symbol val="none"/>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Sheet1!$B$2:$B$14</c:f>
              <c:numCache>
                <c:formatCode>#,##0</c:formatCode>
                <c:ptCount val="13"/>
                <c:pt idx="0">
                  <c:v>19032</c:v>
                </c:pt>
                <c:pt idx="1">
                  <c:v>17901</c:v>
                </c:pt>
                <c:pt idx="2">
                  <c:v>18089</c:v>
                </c:pt>
                <c:pt idx="3">
                  <c:v>17858</c:v>
                </c:pt>
                <c:pt idx="4">
                  <c:v>16760</c:v>
                </c:pt>
                <c:pt idx="5">
                  <c:v>15321</c:v>
                </c:pt>
                <c:pt idx="6">
                  <c:v>13404</c:v>
                </c:pt>
                <c:pt idx="7">
                  <c:v>11675</c:v>
                </c:pt>
                <c:pt idx="8">
                  <c:v>9861</c:v>
                </c:pt>
                <c:pt idx="9">
                  <c:v>8983</c:v>
                </c:pt>
                <c:pt idx="10">
                  <c:v>8088</c:v>
                </c:pt>
                <c:pt idx="11">
                  <c:v>7439</c:v>
                </c:pt>
                <c:pt idx="12">
                  <c:v>6862</c:v>
                </c:pt>
              </c:numCache>
            </c:numRef>
          </c:val>
          <c:smooth val="0"/>
          <c:extLst>
            <c:ext xmlns:c16="http://schemas.microsoft.com/office/drawing/2014/chart" uri="{C3380CC4-5D6E-409C-BE32-E72D297353CC}">
              <c16:uniqueId val="{00000000-5E1A-4281-86E4-894454A73C52}"/>
            </c:ext>
          </c:extLst>
        </c:ser>
        <c:ser>
          <c:idx val="1"/>
          <c:order val="1"/>
          <c:tx>
            <c:strRef>
              <c:f>Sheet1!$C$1</c:f>
              <c:strCache>
                <c:ptCount val="1"/>
                <c:pt idx="0">
                  <c:v>Series 2</c:v>
                </c:pt>
              </c:strCache>
            </c:strRef>
          </c:tx>
          <c:spPr>
            <a:ln w="38100" cap="rnd">
              <a:solidFill>
                <a:schemeClr val="tx1">
                  <a:lumMod val="95000"/>
                  <a:lumOff val="5000"/>
                </a:schemeClr>
              </a:solidFill>
              <a:prstDash val="dash"/>
              <a:round/>
            </a:ln>
            <a:effectLst/>
          </c:spPr>
          <c:marker>
            <c:symbol val="none"/>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Sheet1!$C$2:$C$14</c:f>
              <c:numCache>
                <c:formatCode>#,##0</c:formatCode>
                <c:ptCount val="13"/>
                <c:pt idx="0">
                  <c:v>8387.5</c:v>
                </c:pt>
                <c:pt idx="1">
                  <c:v>7882.5</c:v>
                </c:pt>
                <c:pt idx="2">
                  <c:v>7888</c:v>
                </c:pt>
                <c:pt idx="3">
                  <c:v>7871.5</c:v>
                </c:pt>
                <c:pt idx="4">
                  <c:v>7352.5</c:v>
                </c:pt>
                <c:pt idx="5">
                  <c:v>6736.5</c:v>
                </c:pt>
                <c:pt idx="6">
                  <c:v>5928.5</c:v>
                </c:pt>
                <c:pt idx="7">
                  <c:v>5258</c:v>
                </c:pt>
                <c:pt idx="8">
                  <c:v>4439</c:v>
                </c:pt>
                <c:pt idx="9">
                  <c:v>4045</c:v>
                </c:pt>
                <c:pt idx="10">
                  <c:v>3721</c:v>
                </c:pt>
                <c:pt idx="11">
                  <c:v>3547.5</c:v>
                </c:pt>
                <c:pt idx="12">
                  <c:v>2898.5</c:v>
                </c:pt>
              </c:numCache>
            </c:numRef>
          </c:val>
          <c:smooth val="0"/>
          <c:extLst>
            <c:ext xmlns:c16="http://schemas.microsoft.com/office/drawing/2014/chart" uri="{C3380CC4-5D6E-409C-BE32-E72D297353CC}">
              <c16:uniqueId val="{00000001-5E1A-4281-86E4-894454A73C52}"/>
            </c:ext>
          </c:extLst>
        </c:ser>
        <c:ser>
          <c:idx val="2"/>
          <c:order val="2"/>
          <c:tx>
            <c:strRef>
              <c:f>Sheet1!$D$1</c:f>
              <c:strCache>
                <c:ptCount val="1"/>
                <c:pt idx="0">
                  <c:v>Series 3</c:v>
                </c:pt>
              </c:strCache>
            </c:strRef>
          </c:tx>
          <c:spPr>
            <a:ln w="38100" cap="rnd">
              <a:solidFill>
                <a:schemeClr val="tx1">
                  <a:lumMod val="95000"/>
                  <a:lumOff val="5000"/>
                </a:schemeClr>
              </a:solidFill>
              <a:prstDash val="dash"/>
              <a:round/>
            </a:ln>
            <a:effectLst/>
          </c:spPr>
          <c:marker>
            <c:symbol val="none"/>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Sheet1!$D$2:$D$14</c:f>
              <c:numCache>
                <c:formatCode>#,##0</c:formatCode>
                <c:ptCount val="13"/>
                <c:pt idx="0">
                  <c:v>33286.5</c:v>
                </c:pt>
                <c:pt idx="1">
                  <c:v>31435.5</c:v>
                </c:pt>
                <c:pt idx="2">
                  <c:v>30874.5</c:v>
                </c:pt>
                <c:pt idx="3">
                  <c:v>30397.5</c:v>
                </c:pt>
                <c:pt idx="4">
                  <c:v>28242</c:v>
                </c:pt>
                <c:pt idx="5">
                  <c:v>24888</c:v>
                </c:pt>
                <c:pt idx="6">
                  <c:v>21771</c:v>
                </c:pt>
                <c:pt idx="7">
                  <c:v>18448.5</c:v>
                </c:pt>
                <c:pt idx="8">
                  <c:v>15625.5</c:v>
                </c:pt>
                <c:pt idx="9">
                  <c:v>14326.5</c:v>
                </c:pt>
                <c:pt idx="10">
                  <c:v>12751.5</c:v>
                </c:pt>
                <c:pt idx="11">
                  <c:v>11725.5</c:v>
                </c:pt>
                <c:pt idx="12">
                  <c:v>10696.5</c:v>
                </c:pt>
              </c:numCache>
            </c:numRef>
          </c:val>
          <c:smooth val="0"/>
          <c:extLst>
            <c:ext xmlns:c16="http://schemas.microsoft.com/office/drawing/2014/chart" uri="{C3380CC4-5D6E-409C-BE32-E72D297353CC}">
              <c16:uniqueId val="{00000002-5E1A-4281-86E4-894454A73C52}"/>
            </c:ext>
          </c:extLst>
        </c:ser>
        <c:ser>
          <c:idx val="3"/>
          <c:order val="3"/>
          <c:tx>
            <c:strRef>
              <c:f>Sheet1!$E$1</c:f>
              <c:strCache>
                <c:ptCount val="1"/>
                <c:pt idx="0">
                  <c:v>Series 4</c:v>
                </c:pt>
              </c:strCache>
            </c:strRef>
          </c:tx>
          <c:spPr>
            <a:ln w="28575" cap="rnd">
              <a:noFill/>
              <a:round/>
            </a:ln>
            <a:effectLst/>
          </c:spPr>
          <c:marker>
            <c:symbol val="diamond"/>
            <c:size val="10"/>
            <c:spPr>
              <a:solidFill>
                <a:srgbClr val="FF0000"/>
              </a:solidFill>
              <a:ln w="9525">
                <a:solidFill>
                  <a:srgbClr val="FF0000"/>
                </a:solidFill>
              </a:ln>
              <a:effectLst/>
            </c:spPr>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Sheet1!$E$2:$E$14</c:f>
              <c:numCache>
                <c:formatCode>General</c:formatCode>
                <c:ptCount val="13"/>
                <c:pt idx="10">
                  <c:v>4758</c:v>
                </c:pt>
              </c:numCache>
            </c:numRef>
          </c:val>
          <c:smooth val="0"/>
          <c:extLst>
            <c:ext xmlns:c16="http://schemas.microsoft.com/office/drawing/2014/chart" uri="{C3380CC4-5D6E-409C-BE32-E72D297353CC}">
              <c16:uniqueId val="{00000003-5E1A-4281-86E4-894454A73C52}"/>
            </c:ext>
          </c:extLst>
        </c:ser>
        <c:dLbls>
          <c:showLegendKey val="0"/>
          <c:showVal val="0"/>
          <c:showCatName val="0"/>
          <c:showSerName val="0"/>
          <c:showPercent val="0"/>
          <c:showBubbleSize val="0"/>
        </c:dLbls>
        <c:smooth val="0"/>
        <c:axId val="616704416"/>
        <c:axId val="616706712"/>
      </c:lineChart>
      <c:catAx>
        <c:axId val="616704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6706712"/>
        <c:crosses val="autoZero"/>
        <c:auto val="1"/>
        <c:lblAlgn val="ctr"/>
        <c:lblOffset val="100"/>
        <c:noMultiLvlLbl val="0"/>
      </c:catAx>
      <c:valAx>
        <c:axId val="6167067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67044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F48DD2-8BE9-4FCE-AD42-58EE198D6C87}" type="datetimeFigureOut">
              <a:rPr lang="en-US" smtClean="0"/>
              <a:t>2/13/2023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120617-EDB4-4A2C-8E78-C191A3D3B818}" type="slidenum">
              <a:rPr lang="en-US" smtClean="0"/>
              <a:t>‹#›</a:t>
            </a:fld>
            <a:endParaRPr lang="en-US"/>
          </a:p>
        </p:txBody>
      </p:sp>
    </p:spTree>
    <p:extLst>
      <p:ext uri="{BB962C8B-B14F-4D97-AF65-F5344CB8AC3E}">
        <p14:creationId xmlns:p14="http://schemas.microsoft.com/office/powerpoint/2010/main" val="3769866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running uncertainty analysis, results you view in Spectrum will show uncertainty bounds about the central point estimates. Let’s talk a bit about where that comes from and what it means.</a:t>
            </a:r>
          </a:p>
        </p:txBody>
      </p:sp>
      <p:sp>
        <p:nvSpPr>
          <p:cNvPr id="4" name="Slide Number Placeholder 3"/>
          <p:cNvSpPr>
            <a:spLocks noGrp="1"/>
          </p:cNvSpPr>
          <p:nvPr>
            <p:ph type="sldNum" sz="quarter" idx="5"/>
          </p:nvPr>
        </p:nvSpPr>
        <p:spPr/>
        <p:txBody>
          <a:bodyPr/>
          <a:lstStyle/>
          <a:p>
            <a:fld id="{92120617-EDB4-4A2C-8E78-C191A3D3B818}" type="slidenum">
              <a:rPr lang="en-US" smtClean="0"/>
              <a:t>6</a:t>
            </a:fld>
            <a:endParaRPr lang="en-US"/>
          </a:p>
        </p:txBody>
      </p:sp>
    </p:spTree>
    <p:extLst>
      <p:ext uri="{BB962C8B-B14F-4D97-AF65-F5344CB8AC3E}">
        <p14:creationId xmlns:p14="http://schemas.microsoft.com/office/powerpoint/2010/main" val="842836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7</a:t>
            </a:fld>
            <a:endParaRPr lang="en-US"/>
          </a:p>
        </p:txBody>
      </p:sp>
    </p:spTree>
    <p:extLst>
      <p:ext uri="{BB962C8B-B14F-4D97-AF65-F5344CB8AC3E}">
        <p14:creationId xmlns:p14="http://schemas.microsoft.com/office/powerpoint/2010/main" val="1014006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account for uncertainty in model structure, we generally need to compare results obtained from different models that make different structural assumptions. This is not something we do within the HIV estimates workshops, but for an example of how this goes more generally, this slide shows a comparison done within the HIV modeling consortium. For the activity here, four different modeling groups calibrated their models to the HIV epidemic in Zimbabwe. Despite different structural assumptions, the model agree well in the period with household survey data (the gold dots) but make different estimates before the data and make different projections into the future. The UNAIDS Reference Group also considers these kinds of comparisons when considering modifications to the models used for HIV estimates.</a:t>
            </a:r>
          </a:p>
        </p:txBody>
      </p:sp>
      <p:sp>
        <p:nvSpPr>
          <p:cNvPr id="4" name="Slide Number Placeholder 3"/>
          <p:cNvSpPr>
            <a:spLocks noGrp="1"/>
          </p:cNvSpPr>
          <p:nvPr>
            <p:ph type="sldNum" sz="quarter" idx="5"/>
          </p:nvPr>
        </p:nvSpPr>
        <p:spPr/>
        <p:txBody>
          <a:bodyPr/>
          <a:lstStyle/>
          <a:p>
            <a:fld id="{92120617-EDB4-4A2C-8E78-C191A3D3B818}" type="slidenum">
              <a:rPr lang="en-US" smtClean="0"/>
              <a:t>8</a:t>
            </a:fld>
            <a:endParaRPr lang="en-US"/>
          </a:p>
        </p:txBody>
      </p:sp>
    </p:spTree>
    <p:extLst>
      <p:ext uri="{BB962C8B-B14F-4D97-AF65-F5344CB8AC3E}">
        <p14:creationId xmlns:p14="http://schemas.microsoft.com/office/powerpoint/2010/main" val="769966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11</a:t>
            </a:fld>
            <a:endParaRPr lang="en-US"/>
          </a:p>
        </p:txBody>
      </p:sp>
    </p:spTree>
    <p:extLst>
      <p:ext uri="{BB962C8B-B14F-4D97-AF65-F5344CB8AC3E}">
        <p14:creationId xmlns:p14="http://schemas.microsoft.com/office/powerpoint/2010/main" val="657632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13</a:t>
            </a:fld>
            <a:endParaRPr lang="en-US"/>
          </a:p>
        </p:txBody>
      </p:sp>
    </p:spTree>
    <p:extLst>
      <p:ext uri="{BB962C8B-B14F-4D97-AF65-F5344CB8AC3E}">
        <p14:creationId xmlns:p14="http://schemas.microsoft.com/office/powerpoint/2010/main" val="2536767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Uncertainty bounds can be interpreted as a measure of the precision of estimates. For example, our point estimate of ART coverage in 2022 might be 80%, but the uncertainty bounds suggest that could be somewhere between 70% and 95%. Keep in mind, though, that values near the point estimate are much more likely in comparison to values that are just inside the bounds.</a:t>
            </a:r>
          </a:p>
        </p:txBody>
      </p:sp>
      <p:sp>
        <p:nvSpPr>
          <p:cNvPr id="4" name="Slide Number Placeholder 3"/>
          <p:cNvSpPr>
            <a:spLocks noGrp="1"/>
          </p:cNvSpPr>
          <p:nvPr>
            <p:ph type="sldNum" sz="quarter" idx="5"/>
          </p:nvPr>
        </p:nvSpPr>
        <p:spPr/>
        <p:txBody>
          <a:bodyPr/>
          <a:lstStyle/>
          <a:p>
            <a:fld id="{B73660D5-ED4C-41CA-8F92-89CB6C57A10E}" type="slidenum">
              <a:rPr lang="en-US" smtClean="0"/>
              <a:t>14</a:t>
            </a:fld>
            <a:endParaRPr lang="en-US"/>
          </a:p>
        </p:txBody>
      </p:sp>
    </p:spTree>
    <p:extLst>
      <p:ext uri="{BB962C8B-B14F-4D97-AF65-F5344CB8AC3E}">
        <p14:creationId xmlns:p14="http://schemas.microsoft.com/office/powerpoint/2010/main" val="1140111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Uncertainty bounds can help put targets for HIV indicators into perspective. For example, if the point estimate for new HIV infections is far from a target level, and that target falls far outside the uncertainty bounds, you can be reasonably confident that the target was missed.</a:t>
            </a:r>
          </a:p>
        </p:txBody>
      </p:sp>
      <p:sp>
        <p:nvSpPr>
          <p:cNvPr id="4" name="Slide Number Placeholder 3"/>
          <p:cNvSpPr>
            <a:spLocks noGrp="1"/>
          </p:cNvSpPr>
          <p:nvPr>
            <p:ph type="sldNum" sz="quarter" idx="5"/>
          </p:nvPr>
        </p:nvSpPr>
        <p:spPr/>
        <p:txBody>
          <a:bodyPr/>
          <a:lstStyle/>
          <a:p>
            <a:fld id="{B73660D5-ED4C-41CA-8F92-89CB6C57A10E}" type="slidenum">
              <a:rPr lang="en-US" smtClean="0"/>
              <a:t>15</a:t>
            </a:fld>
            <a:endParaRPr lang="en-US"/>
          </a:p>
        </p:txBody>
      </p:sp>
    </p:spTree>
    <p:extLst>
      <p:ext uri="{BB962C8B-B14F-4D97-AF65-F5344CB8AC3E}">
        <p14:creationId xmlns:p14="http://schemas.microsoft.com/office/powerpoint/2010/main" val="3541906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Meanwhile, if the uncertainty bounds are wide enough to include the target, then it is plausible that the target was reached in reality</a:t>
            </a:r>
          </a:p>
        </p:txBody>
      </p:sp>
      <p:sp>
        <p:nvSpPr>
          <p:cNvPr id="4" name="Slide Number Placeholder 3"/>
          <p:cNvSpPr>
            <a:spLocks noGrp="1"/>
          </p:cNvSpPr>
          <p:nvPr>
            <p:ph type="sldNum" sz="quarter" idx="5"/>
          </p:nvPr>
        </p:nvSpPr>
        <p:spPr/>
        <p:txBody>
          <a:bodyPr/>
          <a:lstStyle/>
          <a:p>
            <a:fld id="{B73660D5-ED4C-41CA-8F92-89CB6C57A10E}" type="slidenum">
              <a:rPr lang="en-US" smtClean="0"/>
              <a:t>16</a:t>
            </a:fld>
            <a:endParaRPr lang="en-US"/>
          </a:p>
        </p:txBody>
      </p:sp>
    </p:spTree>
    <p:extLst>
      <p:ext uri="{BB962C8B-B14F-4D97-AF65-F5344CB8AC3E}">
        <p14:creationId xmlns:p14="http://schemas.microsoft.com/office/powerpoint/2010/main" val="21701352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718446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2/13/2023</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7" name="Footer Placeholder 6"/>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8" name="Slide Number Placeholder 7"/>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610854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A4EC07-70EF-A364-EB2D-4CFCF9980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 name="Text Placeholder 2">
            <a:extLst>
              <a:ext uri="{FF2B5EF4-FFF2-40B4-BE49-F238E27FC236}">
                <a16:creationId xmlns:a16="http://schemas.microsoft.com/office/drawing/2014/main" id="{3159CA24-7586-DF39-6F6F-B39C5D782DA0}"/>
              </a:ext>
            </a:extLst>
          </p:cNvPr>
          <p:cNvSpPr>
            <a:spLocks noGrp="1"/>
          </p:cNvSpPr>
          <p:nvPr>
            <p:ph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892640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426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5351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FF6F00-A71F-BD4C-9119-9E21C456186B}" type="datetimeFigureOut">
              <a:rPr lang="en-US" smtClean="0"/>
              <a:t>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773555-7A21-ED4F-9376-BCCB11B1FBF1}" type="slidenum">
              <a:rPr lang="en-US" smtClean="0"/>
              <a:t>‹#›</a:t>
            </a:fld>
            <a:endParaRPr lang="en-US" dirty="0"/>
          </a:p>
        </p:txBody>
      </p:sp>
      <p:sp>
        <p:nvSpPr>
          <p:cNvPr id="12" name="Subtitle 2">
            <a:extLst>
              <a:ext uri="{FF2B5EF4-FFF2-40B4-BE49-F238E27FC236}">
                <a16:creationId xmlns:a16="http://schemas.microsoft.com/office/drawing/2014/main" id="{4BE07102-7ACB-4A7C-B57F-0D58526F58BF}"/>
              </a:ext>
            </a:extLst>
          </p:cNvPr>
          <p:cNvSpPr txBox="1">
            <a:spLocks/>
          </p:cNvSpPr>
          <p:nvPr userDrawn="1"/>
        </p:nvSpPr>
        <p:spPr>
          <a:xfrm>
            <a:off x="9982200" y="0"/>
            <a:ext cx="2233475" cy="1285702"/>
          </a:xfrm>
          <a:prstGeom prst="rect">
            <a:avLst/>
          </a:prstGeom>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a:lnSpc>
                <a:spcPct val="120000"/>
              </a:lnSpc>
              <a:spcBef>
                <a:spcPts val="1200"/>
              </a:spcBef>
              <a:spcAft>
                <a:spcPts val="600"/>
              </a:spcAft>
            </a:pPr>
            <a:r>
              <a:rPr lang="en-GB" sz="2200" b="1" dirty="0">
                <a:solidFill>
                  <a:schemeClr val="accent5">
                    <a:lumMod val="50000"/>
                  </a:schemeClr>
                </a:solidFill>
                <a:latin typeface="Microsoft JhengHei" panose="020B0604030504040204" pitchFamily="34" charset="-120"/>
                <a:ea typeface="Microsoft JhengHei" panose="020B0604030504040204" pitchFamily="34" charset="-120"/>
              </a:rPr>
              <a:t>The HIV Modelling Consortium</a:t>
            </a:r>
          </a:p>
        </p:txBody>
      </p:sp>
      <p:cxnSp>
        <p:nvCxnSpPr>
          <p:cNvPr id="13" name="Straight Connector 12">
            <a:extLst>
              <a:ext uri="{FF2B5EF4-FFF2-40B4-BE49-F238E27FC236}">
                <a16:creationId xmlns:a16="http://schemas.microsoft.com/office/drawing/2014/main" id="{97A78B5E-A532-4057-AD77-3ABB43C222A6}"/>
              </a:ext>
            </a:extLst>
          </p:cNvPr>
          <p:cNvCxnSpPr>
            <a:cxnSpLocks/>
          </p:cNvCxnSpPr>
          <p:nvPr userDrawn="1"/>
        </p:nvCxnSpPr>
        <p:spPr>
          <a:xfrm flipV="1">
            <a:off x="0" y="1280023"/>
            <a:ext cx="12192000" cy="5679"/>
          </a:xfrm>
          <a:prstGeom prst="line">
            <a:avLst/>
          </a:prstGeom>
          <a:ln w="28575">
            <a:gradFill flip="none" rotWithShape="1">
              <a:gsLst>
                <a:gs pos="0">
                  <a:srgbClr val="7030A0"/>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49342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7000A48-B11F-D2D0-C41F-79083D4F1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a:extLst>
              <a:ext uri="{FF2B5EF4-FFF2-40B4-BE49-F238E27FC236}">
                <a16:creationId xmlns:a16="http://schemas.microsoft.com/office/drawing/2014/main" id="{9C0BB814-E95D-B987-483A-5D2B3E46B299}"/>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425B18D-7536-03BC-A6A7-38CFE82B91EB}"/>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128"/>
              </a:defRPr>
            </a:lvl1pPr>
          </a:lstStyle>
          <a:p>
            <a:pPr>
              <a:defRPr/>
            </a:pPr>
            <a:fld id="{04595CB1-17EC-4B57-9AEB-39E2D0C9A9CE}" type="datetimeFigureOut">
              <a:rPr lang="en-US"/>
              <a:pPr>
                <a:defRPr/>
              </a:pPr>
              <a:t>2/13/2023</a:t>
            </a:fld>
            <a:endParaRPr lang="en-US"/>
          </a:p>
        </p:txBody>
      </p:sp>
      <p:sp>
        <p:nvSpPr>
          <p:cNvPr id="5" name="Footer Placeholder 4">
            <a:extLst>
              <a:ext uri="{FF2B5EF4-FFF2-40B4-BE49-F238E27FC236}">
                <a16:creationId xmlns:a16="http://schemas.microsoft.com/office/drawing/2014/main" id="{AF6E1E6D-A47D-9616-5F12-36CE047E17D5}"/>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128"/>
              </a:defRPr>
            </a:lvl1pPr>
          </a:lstStyle>
          <a:p>
            <a:pPr>
              <a:defRPr/>
            </a:pPr>
            <a:endParaRPr lang="en-US"/>
          </a:p>
        </p:txBody>
      </p:sp>
      <p:sp>
        <p:nvSpPr>
          <p:cNvPr id="6" name="Slide Number Placeholder 5">
            <a:extLst>
              <a:ext uri="{FF2B5EF4-FFF2-40B4-BE49-F238E27FC236}">
                <a16:creationId xmlns:a16="http://schemas.microsoft.com/office/drawing/2014/main" id="{83C01F93-5450-E8D2-0374-037CAFC8565B}"/>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1F1C314-A97A-4E1C-AC20-70EBAAB75D94}" type="slidenum">
              <a:rPr lang="en-US" altLang="en-US"/>
              <a:pPr>
                <a:defRPr/>
              </a:pPr>
              <a:t>‹#›</a:t>
            </a:fld>
            <a:endParaRPr lang="en-US" altLang="en-US"/>
          </a:p>
        </p:txBody>
      </p:sp>
      <p:pic>
        <p:nvPicPr>
          <p:cNvPr id="2" name="Picture 1" descr="A drawing of a person&#10;&#10;Description automatically generated">
            <a:extLst>
              <a:ext uri="{FF2B5EF4-FFF2-40B4-BE49-F238E27FC236}">
                <a16:creationId xmlns:a16="http://schemas.microsoft.com/office/drawing/2014/main" id="{FC06606E-8542-5298-54AB-615D6867040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7" r:id="rId1"/>
    <p:sldLayoutId id="2147483889" r:id="rId2"/>
  </p:sldLayoutIdLst>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2CC27C-D1B2-EB15-4ED4-97FC813530A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 name="Text Placeholder 2">
            <a:extLst>
              <a:ext uri="{FF2B5EF4-FFF2-40B4-BE49-F238E27FC236}">
                <a16:creationId xmlns:a16="http://schemas.microsoft.com/office/drawing/2014/main" id="{1FFF3D5F-4B83-4310-82EC-068B8059ECE6}"/>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4" name="Picture 3" descr="A drawing of a person&#10;&#10;Description automatically generated">
            <a:extLst>
              <a:ext uri="{FF2B5EF4-FFF2-40B4-BE49-F238E27FC236}">
                <a16:creationId xmlns:a16="http://schemas.microsoft.com/office/drawing/2014/main" id="{3B3A8714-1E2B-0259-B55B-37F51725EC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1" r:id="rId1"/>
  </p:sldLayoutIdLst>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0421AF6-CEC7-1EB0-563F-AB3B1037D490}"/>
              </a:ext>
            </a:extLst>
          </p:cNvPr>
          <p:cNvSpPr/>
          <p:nvPr userDrawn="1"/>
        </p:nvSpPr>
        <p:spPr>
          <a:xfrm>
            <a:off x="-1" y="0"/>
            <a:ext cx="963101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H" dirty="0"/>
              <a:t>                              </a:t>
            </a:r>
            <a:endParaRPr lang="en-US" dirty="0"/>
          </a:p>
        </p:txBody>
      </p:sp>
      <p:pic>
        <p:nvPicPr>
          <p:cNvPr id="2" name="Picture 1" descr="A drawing of a person&#10;&#10;Description automatically generated">
            <a:extLst>
              <a:ext uri="{FF2B5EF4-FFF2-40B4-BE49-F238E27FC236}">
                <a16:creationId xmlns:a16="http://schemas.microsoft.com/office/drawing/2014/main" id="{680F2A20-C225-38A4-8DF3-7FBAC916E29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2"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BCD4D7-2F03-42C8-C8EC-C76717F17F45}"/>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883"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F6F00-A71F-BD4C-9119-9E21C456186B}" type="datetimeFigureOut">
              <a:rPr lang="en-US" smtClean="0"/>
              <a:t>2/13/2023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73555-7A21-ED4F-9376-BCCB11B1FBF1}" type="slidenum">
              <a:rPr lang="en-US" smtClean="0"/>
              <a:t>‹#›</a:t>
            </a:fld>
            <a:endParaRPr lang="en-US" dirty="0"/>
          </a:p>
        </p:txBody>
      </p:sp>
      <p:sp>
        <p:nvSpPr>
          <p:cNvPr id="7" name="Subtitle 2">
            <a:extLst>
              <a:ext uri="{FF2B5EF4-FFF2-40B4-BE49-F238E27FC236}">
                <a16:creationId xmlns:a16="http://schemas.microsoft.com/office/drawing/2014/main" id="{58ACE015-9A83-489D-BE70-0210EBD6DFEB}"/>
              </a:ext>
            </a:extLst>
          </p:cNvPr>
          <p:cNvSpPr txBox="1">
            <a:spLocks/>
          </p:cNvSpPr>
          <p:nvPr userDrawn="1"/>
        </p:nvSpPr>
        <p:spPr>
          <a:xfrm>
            <a:off x="9982200" y="0"/>
            <a:ext cx="2233475" cy="1285702"/>
          </a:xfrm>
          <a:prstGeom prst="rect">
            <a:avLst/>
          </a:prstGeom>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a:lnSpc>
                <a:spcPct val="120000"/>
              </a:lnSpc>
              <a:spcBef>
                <a:spcPts val="1200"/>
              </a:spcBef>
              <a:spcAft>
                <a:spcPts val="600"/>
              </a:spcAft>
            </a:pPr>
            <a:r>
              <a:rPr lang="en-GB" sz="2200" b="1" dirty="0">
                <a:solidFill>
                  <a:schemeClr val="accent5">
                    <a:lumMod val="50000"/>
                  </a:schemeClr>
                </a:solidFill>
                <a:latin typeface="Microsoft JhengHei" panose="020B0604030504040204" pitchFamily="34" charset="-120"/>
                <a:ea typeface="Microsoft JhengHei" panose="020B0604030504040204" pitchFamily="34" charset="-120"/>
              </a:rPr>
              <a:t>The HIV Modelling Consortium</a:t>
            </a:r>
          </a:p>
        </p:txBody>
      </p:sp>
      <p:cxnSp>
        <p:nvCxnSpPr>
          <p:cNvPr id="8" name="Straight Connector 7">
            <a:extLst>
              <a:ext uri="{FF2B5EF4-FFF2-40B4-BE49-F238E27FC236}">
                <a16:creationId xmlns:a16="http://schemas.microsoft.com/office/drawing/2014/main" id="{1E7BCDCF-1FAD-4BE4-BF64-D7407964679C}"/>
              </a:ext>
            </a:extLst>
          </p:cNvPr>
          <p:cNvCxnSpPr>
            <a:cxnSpLocks/>
          </p:cNvCxnSpPr>
          <p:nvPr userDrawn="1"/>
        </p:nvCxnSpPr>
        <p:spPr>
          <a:xfrm flipV="1">
            <a:off x="0" y="1280023"/>
            <a:ext cx="12192000" cy="5679"/>
          </a:xfrm>
          <a:prstGeom prst="line">
            <a:avLst/>
          </a:prstGeom>
          <a:ln w="28575">
            <a:gradFill flip="none" rotWithShape="1">
              <a:gsLst>
                <a:gs pos="0">
                  <a:srgbClr val="7030A0"/>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1871020"/>
      </p:ext>
    </p:extLst>
  </p:cSld>
  <p:clrMap bg1="lt1" tx1="dk1" bg2="lt2" tx2="dk2" accent1="accent1" accent2="accent2" accent3="accent3" accent4="accent4" accent5="accent5" accent6="accent6" hlink="hlink" folHlink="folHlink"/>
  <p:sldLayoutIdLst>
    <p:sldLayoutId id="214748385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1A8ED45-CF1F-4761-1257-908B2280C255}"/>
              </a:ext>
            </a:extLst>
          </p:cNvPr>
          <p:cNvSpPr txBox="1">
            <a:spLocks/>
          </p:cNvSpPr>
          <p:nvPr/>
        </p:nvSpPr>
        <p:spPr bwMode="auto">
          <a:xfrm>
            <a:off x="565149" y="1628775"/>
            <a:ext cx="8382907"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90000"/>
              </a:lnSpc>
            </a:pPr>
            <a:r>
              <a:rPr lang="en-US" altLang="en-US" sz="3600" b="1" dirty="0">
                <a:solidFill>
                  <a:schemeClr val="bg1"/>
                </a:solidFill>
                <a:cs typeface="Arial" panose="020B0604020202020204" pitchFamily="34" charset="0"/>
              </a:rPr>
              <a:t>Spectrum Validation Checklist, Tools, and Uncertainty Analysis</a:t>
            </a:r>
          </a:p>
        </p:txBody>
      </p:sp>
      <p:sp>
        <p:nvSpPr>
          <p:cNvPr id="6149" name="Text Placeholder 6">
            <a:extLst>
              <a:ext uri="{FF2B5EF4-FFF2-40B4-BE49-F238E27FC236}">
                <a16:creationId xmlns:a16="http://schemas.microsoft.com/office/drawing/2014/main" id="{5AC8760F-9D28-D4E0-49DA-53AA1EECE2B2}"/>
              </a:ext>
            </a:extLst>
          </p:cNvPr>
          <p:cNvSpPr txBox="1">
            <a:spLocks/>
          </p:cNvSpPr>
          <p:nvPr/>
        </p:nvSpPr>
        <p:spPr bwMode="auto">
          <a:xfrm>
            <a:off x="562536" y="4468732"/>
            <a:ext cx="3446555"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nSpc>
                <a:spcPct val="120000"/>
              </a:lnSpc>
              <a:spcBef>
                <a:spcPct val="20000"/>
              </a:spcBef>
            </a:pPr>
            <a:r>
              <a:rPr lang="en-US" sz="1400" b="1" dirty="0">
                <a:solidFill>
                  <a:schemeClr val="bg1"/>
                </a:solidFill>
                <a:latin typeface="Arial"/>
                <a:ea typeface="ＭＳ Ｐゴシック"/>
                <a:cs typeface="Arial"/>
              </a:rPr>
              <a:t>Guy </a:t>
            </a:r>
            <a:r>
              <a:rPr lang="en-US" sz="1400" b="1" dirty="0" err="1">
                <a:solidFill>
                  <a:schemeClr val="bg1"/>
                </a:solidFill>
                <a:latin typeface="Arial"/>
                <a:ea typeface="ＭＳ Ｐゴシック"/>
                <a:cs typeface="Arial"/>
              </a:rPr>
              <a:t>Mahiané</a:t>
            </a:r>
            <a:r>
              <a:rPr lang="en-US" sz="1400" b="1" dirty="0">
                <a:solidFill>
                  <a:schemeClr val="bg1"/>
                </a:solidFill>
                <a:latin typeface="Arial"/>
                <a:ea typeface="ＭＳ Ｐゴシック"/>
                <a:cs typeface="Arial"/>
              </a:rPr>
              <a:t> (Avenir Health)</a:t>
            </a:r>
            <a:endParaRPr lang="en-US" sz="1400" b="1" dirty="0">
              <a:solidFill>
                <a:schemeClr val="bg1"/>
              </a:solidFill>
              <a:ea typeface="ＭＳ Ｐゴシック"/>
              <a:cs typeface="Arial" panose="020B0604020202020204" pitchFamily="34" charset="0"/>
            </a:endParaRPr>
          </a:p>
        </p:txBody>
      </p:sp>
      <p:sp>
        <p:nvSpPr>
          <p:cNvPr id="6150" name="Text Placeholder 6">
            <a:extLst>
              <a:ext uri="{FF2B5EF4-FFF2-40B4-BE49-F238E27FC236}">
                <a16:creationId xmlns:a16="http://schemas.microsoft.com/office/drawing/2014/main" id="{8738A2A9-4E6E-4F02-60ED-35B7DE648922}"/>
              </a:ext>
            </a:extLst>
          </p:cNvPr>
          <p:cNvSpPr txBox="1">
            <a:spLocks/>
          </p:cNvSpPr>
          <p:nvPr/>
        </p:nvSpPr>
        <p:spPr bwMode="auto">
          <a:xfrm>
            <a:off x="565150" y="5889171"/>
            <a:ext cx="5117193" cy="617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nSpc>
                <a:spcPct val="120000"/>
              </a:lnSpc>
              <a:spcBef>
                <a:spcPts val="20"/>
              </a:spcBef>
            </a:pPr>
            <a:r>
              <a:rPr lang="en-US" sz="1200" b="1" dirty="0">
                <a:solidFill>
                  <a:schemeClr val="bg1"/>
                </a:solidFill>
                <a:latin typeface="Arial"/>
                <a:ea typeface="ＭＳ Ｐゴシック"/>
                <a:cs typeface="Arial"/>
              </a:rPr>
              <a:t>UNAIDS workshop on HIV Estimates and Identifying Inequalities</a:t>
            </a:r>
            <a:br>
              <a:rPr lang="en-US" sz="1200" b="1" dirty="0">
                <a:latin typeface="Arial"/>
                <a:cs typeface="Arial"/>
              </a:rPr>
            </a:br>
            <a:r>
              <a:rPr lang="en-US" sz="1200" b="1" dirty="0">
                <a:solidFill>
                  <a:schemeClr val="bg1"/>
                </a:solidFill>
                <a:latin typeface="Arial"/>
                <a:ea typeface="ＭＳ Ｐゴシック"/>
                <a:cs typeface="Arial"/>
              </a:rPr>
              <a:t>in the Middle-East and North Africa region </a:t>
            </a:r>
          </a:p>
          <a:p>
            <a:pPr>
              <a:lnSpc>
                <a:spcPct val="120000"/>
              </a:lnSpc>
              <a:spcBef>
                <a:spcPct val="20000"/>
              </a:spcBef>
            </a:pPr>
            <a:r>
              <a:rPr lang="en-US" sz="1200" b="1" dirty="0">
                <a:solidFill>
                  <a:schemeClr val="bg1"/>
                </a:solidFill>
                <a:latin typeface="Arial"/>
                <a:ea typeface="ＭＳ Ｐゴシック"/>
                <a:cs typeface="Arial"/>
              </a:rPr>
              <a:t>Cairo, 19-23 February 2023</a:t>
            </a:r>
            <a:endParaRPr lang="en-US" dirty="0">
              <a:solidFill>
                <a:schemeClr val="bg1"/>
              </a:solidFill>
              <a:ea typeface="ＭＳ Ｐゴシック"/>
            </a:endParaRPr>
          </a:p>
          <a:p>
            <a:pPr eaLnBrk="1" hangingPunct="1">
              <a:lnSpc>
                <a:spcPct val="120000"/>
              </a:lnSpc>
              <a:spcBef>
                <a:spcPct val="20000"/>
              </a:spcBef>
              <a:buFont typeface="Arial" panose="020B0604020202020204" pitchFamily="34" charset="0"/>
              <a:buNone/>
            </a:pPr>
            <a:endParaRPr lang="en-US" altLang="en-US" sz="1200" b="1" dirty="0">
              <a:solidFill>
                <a:schemeClr val="bg1"/>
              </a:solidFill>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5DFEB-8002-A552-BC57-102906F6FB95}"/>
              </a:ext>
            </a:extLst>
          </p:cNvPr>
          <p:cNvSpPr>
            <a:spLocks noGrp="1"/>
          </p:cNvSpPr>
          <p:nvPr>
            <p:ph type="title"/>
          </p:nvPr>
        </p:nvSpPr>
        <p:spPr/>
        <p:txBody>
          <a:bodyPr/>
          <a:lstStyle/>
          <a:p>
            <a:r>
              <a:rPr lang="en-US" dirty="0"/>
              <a:t>Uncertainty in model parameters</a:t>
            </a:r>
            <a:br>
              <a:rPr lang="en-US" dirty="0"/>
            </a:br>
            <a:r>
              <a:rPr lang="en-US" sz="3200" dirty="0">
                <a:solidFill>
                  <a:schemeClr val="accent2">
                    <a:lumMod val="50000"/>
                  </a:schemeClr>
                </a:solidFill>
              </a:rPr>
              <a:t>Mortality rates on ART</a:t>
            </a:r>
            <a:endParaRPr lang="en-US" dirty="0"/>
          </a:p>
        </p:txBody>
      </p:sp>
      <p:graphicFrame>
        <p:nvGraphicFramePr>
          <p:cNvPr id="4" name="Content Placeholder 5">
            <a:extLst>
              <a:ext uri="{FF2B5EF4-FFF2-40B4-BE49-F238E27FC236}">
                <a16:creationId xmlns:a16="http://schemas.microsoft.com/office/drawing/2014/main" id="{4146994F-2755-8D36-F963-507568379099}"/>
              </a:ext>
            </a:extLst>
          </p:cNvPr>
          <p:cNvGraphicFramePr>
            <a:graphicFrameLocks noGrp="1"/>
          </p:cNvGraphicFramePr>
          <p:nvPr>
            <p:extLst>
              <p:ext uri="{D42A27DB-BD31-4B8C-83A1-F6EECF244321}">
                <p14:modId xmlns:p14="http://schemas.microsoft.com/office/powerpoint/2010/main" val="3117970826"/>
              </p:ext>
            </p:extLst>
          </p:nvPr>
        </p:nvGraphicFramePr>
        <p:xfrm>
          <a:off x="2438400" y="1560443"/>
          <a:ext cx="7315200" cy="442919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6">
            <a:extLst>
              <a:ext uri="{FF2B5EF4-FFF2-40B4-BE49-F238E27FC236}">
                <a16:creationId xmlns:a16="http://schemas.microsoft.com/office/drawing/2014/main" id="{64F3C7E5-877D-B45C-C026-F3B029D00BBB}"/>
              </a:ext>
            </a:extLst>
          </p:cNvPr>
          <p:cNvSpPr txBox="1"/>
          <p:nvPr/>
        </p:nvSpPr>
        <p:spPr>
          <a:xfrm>
            <a:off x="3124200" y="6214030"/>
            <a:ext cx="594360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Johnson LF et al. AIDS 2019, 33 (Suppl 3):S283-S294</a:t>
            </a:r>
          </a:p>
        </p:txBody>
      </p:sp>
    </p:spTree>
    <p:extLst>
      <p:ext uri="{BB962C8B-B14F-4D97-AF65-F5344CB8AC3E}">
        <p14:creationId xmlns:p14="http://schemas.microsoft.com/office/powerpoint/2010/main" val="3143257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AEFE-8635-04C3-5E14-C870D1155AA3}"/>
              </a:ext>
            </a:extLst>
          </p:cNvPr>
          <p:cNvSpPr>
            <a:spLocks noGrp="1"/>
          </p:cNvSpPr>
          <p:nvPr>
            <p:ph type="title"/>
          </p:nvPr>
        </p:nvSpPr>
        <p:spPr/>
        <p:txBody>
          <a:bodyPr/>
          <a:lstStyle/>
          <a:p>
            <a:r>
              <a:rPr lang="en-US" dirty="0"/>
              <a:t>Uncertainty in surveillance and survey data</a:t>
            </a:r>
          </a:p>
        </p:txBody>
      </p:sp>
      <p:sp>
        <p:nvSpPr>
          <p:cNvPr id="3" name="Content Placeholder 2">
            <a:extLst>
              <a:ext uri="{FF2B5EF4-FFF2-40B4-BE49-F238E27FC236}">
                <a16:creationId xmlns:a16="http://schemas.microsoft.com/office/drawing/2014/main" id="{55081CE3-4A5F-C6DE-CA4B-35E160AF5573}"/>
              </a:ext>
            </a:extLst>
          </p:cNvPr>
          <p:cNvSpPr>
            <a:spLocks noGrp="1"/>
          </p:cNvSpPr>
          <p:nvPr>
            <p:ph idx="1"/>
          </p:nvPr>
        </p:nvSpPr>
        <p:spPr>
          <a:xfrm>
            <a:off x="5685182" y="1600200"/>
            <a:ext cx="5897217" cy="4525963"/>
          </a:xfrm>
        </p:spPr>
        <p:txBody>
          <a:bodyPr/>
          <a:lstStyle/>
          <a:p>
            <a:r>
              <a:rPr lang="en-US" sz="2400" dirty="0"/>
              <a:t>Incidence estimation models like EPP account for uncertainty in surveillance and survey data when assessing how well the model fits these data</a:t>
            </a:r>
          </a:p>
          <a:p>
            <a:r>
              <a:rPr lang="en-US" sz="2400" dirty="0"/>
              <a:t>This data uncertainty is represented by different, plausible HIV incidence curves used when running uncertainty analysis</a:t>
            </a:r>
          </a:p>
        </p:txBody>
      </p:sp>
      <p:pic>
        <p:nvPicPr>
          <p:cNvPr id="4" name="Picture 3">
            <a:extLst>
              <a:ext uri="{FF2B5EF4-FFF2-40B4-BE49-F238E27FC236}">
                <a16:creationId xmlns:a16="http://schemas.microsoft.com/office/drawing/2014/main" id="{4FC26015-A3FE-8687-FC11-3D0BA5B2DCE9}"/>
              </a:ext>
            </a:extLst>
          </p:cNvPr>
          <p:cNvPicPr>
            <a:picLocks noChangeAspect="1"/>
          </p:cNvPicPr>
          <p:nvPr/>
        </p:nvPicPr>
        <p:blipFill>
          <a:blip r:embed="rId3"/>
          <a:stretch>
            <a:fillRect/>
          </a:stretch>
        </p:blipFill>
        <p:spPr>
          <a:xfrm>
            <a:off x="609600" y="1311966"/>
            <a:ext cx="4913471" cy="5040154"/>
          </a:xfrm>
          <a:prstGeom prst="rect">
            <a:avLst/>
          </a:prstGeom>
        </p:spPr>
      </p:pic>
    </p:spTree>
    <p:extLst>
      <p:ext uri="{BB962C8B-B14F-4D97-AF65-F5344CB8AC3E}">
        <p14:creationId xmlns:p14="http://schemas.microsoft.com/office/powerpoint/2010/main" val="4259723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AE354-4E0A-CB64-9D3B-EA4D6C81CEBA}"/>
              </a:ext>
            </a:extLst>
          </p:cNvPr>
          <p:cNvSpPr>
            <a:spLocks noGrp="1"/>
          </p:cNvSpPr>
          <p:nvPr>
            <p:ph type="title"/>
          </p:nvPr>
        </p:nvSpPr>
        <p:spPr/>
        <p:txBody>
          <a:bodyPr/>
          <a:lstStyle/>
          <a:p>
            <a:r>
              <a:rPr lang="en-US" dirty="0"/>
              <a:t>Uncertainty in program data</a:t>
            </a:r>
          </a:p>
        </p:txBody>
      </p:sp>
      <p:sp>
        <p:nvSpPr>
          <p:cNvPr id="3" name="Content Placeholder 2">
            <a:extLst>
              <a:ext uri="{FF2B5EF4-FFF2-40B4-BE49-F238E27FC236}">
                <a16:creationId xmlns:a16="http://schemas.microsoft.com/office/drawing/2014/main" id="{744C648C-7AC0-BA8F-50A0-D111029CACC7}"/>
              </a:ext>
            </a:extLst>
          </p:cNvPr>
          <p:cNvSpPr>
            <a:spLocks noGrp="1"/>
          </p:cNvSpPr>
          <p:nvPr>
            <p:ph idx="1"/>
          </p:nvPr>
        </p:nvSpPr>
        <p:spPr/>
        <p:txBody>
          <a:bodyPr/>
          <a:lstStyle/>
          <a:p>
            <a:r>
              <a:rPr lang="en-US" sz="3200" dirty="0"/>
              <a:t>Uncertainty is added to ART inputs: –12% / +4%</a:t>
            </a:r>
          </a:p>
          <a:p>
            <a:r>
              <a:rPr lang="en-US" dirty="0"/>
              <a:t>No other uncertainty in program data is accounted for</a:t>
            </a:r>
          </a:p>
          <a:p>
            <a:pPr lvl="1"/>
            <a:r>
              <a:rPr lang="en-US" dirty="0"/>
              <a:t>Ensuring the quality of these data is critical!</a:t>
            </a:r>
          </a:p>
        </p:txBody>
      </p:sp>
    </p:spTree>
    <p:extLst>
      <p:ext uri="{BB962C8B-B14F-4D97-AF65-F5344CB8AC3E}">
        <p14:creationId xmlns:p14="http://schemas.microsoft.com/office/powerpoint/2010/main" val="502516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02B755-5AB8-A004-A2C6-422E7B4C1DAE}"/>
              </a:ext>
            </a:extLst>
          </p:cNvPr>
          <p:cNvSpPr>
            <a:spLocks noGrp="1"/>
          </p:cNvSpPr>
          <p:nvPr>
            <p:ph type="title"/>
          </p:nvPr>
        </p:nvSpPr>
        <p:spPr>
          <a:xfrm>
            <a:off x="612648" y="685800"/>
            <a:ext cx="3657600" cy="5486400"/>
          </a:xfrm>
        </p:spPr>
        <p:txBody>
          <a:bodyPr/>
          <a:lstStyle/>
          <a:p>
            <a:r>
              <a:rPr lang="en-US" dirty="0"/>
              <a:t>Global</a:t>
            </a:r>
            <a:br>
              <a:rPr lang="en-US" dirty="0"/>
            </a:br>
            <a:r>
              <a:rPr lang="en-US" dirty="0"/>
              <a:t>estimates with</a:t>
            </a:r>
            <a:br>
              <a:rPr lang="en-US" dirty="0"/>
            </a:br>
            <a:r>
              <a:rPr lang="en-US" dirty="0"/>
              <a:t>uncertainty</a:t>
            </a:r>
            <a:br>
              <a:rPr lang="en-US" dirty="0"/>
            </a:br>
            <a:r>
              <a:rPr lang="en-US" dirty="0"/>
              <a:t>ranges</a:t>
            </a:r>
          </a:p>
        </p:txBody>
      </p:sp>
      <p:pic>
        <p:nvPicPr>
          <p:cNvPr id="6" name="Picture 5">
            <a:extLst>
              <a:ext uri="{FF2B5EF4-FFF2-40B4-BE49-F238E27FC236}">
                <a16:creationId xmlns:a16="http://schemas.microsoft.com/office/drawing/2014/main" id="{9B328E6F-CF44-6257-75A5-912E01DED14E}"/>
              </a:ext>
            </a:extLst>
          </p:cNvPr>
          <p:cNvPicPr>
            <a:picLocks noChangeAspect="1"/>
          </p:cNvPicPr>
          <p:nvPr/>
        </p:nvPicPr>
        <p:blipFill>
          <a:blip r:embed="rId3"/>
          <a:stretch>
            <a:fillRect/>
          </a:stretch>
        </p:blipFill>
        <p:spPr>
          <a:xfrm>
            <a:off x="4705977" y="2499096"/>
            <a:ext cx="4119434" cy="4220286"/>
          </a:xfrm>
          <a:prstGeom prst="rect">
            <a:avLst/>
          </a:prstGeom>
        </p:spPr>
      </p:pic>
      <p:pic>
        <p:nvPicPr>
          <p:cNvPr id="8" name="Picture 7">
            <a:extLst>
              <a:ext uri="{FF2B5EF4-FFF2-40B4-BE49-F238E27FC236}">
                <a16:creationId xmlns:a16="http://schemas.microsoft.com/office/drawing/2014/main" id="{75F8D253-D1F8-BD15-C433-22A0F47F9D8B}"/>
              </a:ext>
            </a:extLst>
          </p:cNvPr>
          <p:cNvPicPr>
            <a:picLocks noChangeAspect="1"/>
          </p:cNvPicPr>
          <p:nvPr/>
        </p:nvPicPr>
        <p:blipFill>
          <a:blip r:embed="rId4"/>
          <a:stretch>
            <a:fillRect/>
          </a:stretch>
        </p:blipFill>
        <p:spPr>
          <a:xfrm>
            <a:off x="4531706" y="439212"/>
            <a:ext cx="7486650" cy="2000250"/>
          </a:xfrm>
          <a:prstGeom prst="rect">
            <a:avLst/>
          </a:prstGeom>
        </p:spPr>
      </p:pic>
    </p:spTree>
    <p:extLst>
      <p:ext uri="{BB962C8B-B14F-4D97-AF65-F5344CB8AC3E}">
        <p14:creationId xmlns:p14="http://schemas.microsoft.com/office/powerpoint/2010/main" val="3864185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C44FE-7973-E775-0060-10CF1DF535E7}"/>
              </a:ext>
            </a:extLst>
          </p:cNvPr>
          <p:cNvSpPr>
            <a:spLocks noGrp="1"/>
          </p:cNvSpPr>
          <p:nvPr>
            <p:ph type="title"/>
          </p:nvPr>
        </p:nvSpPr>
        <p:spPr/>
        <p:txBody>
          <a:bodyPr/>
          <a:lstStyle/>
          <a:p>
            <a:r>
              <a:rPr lang="en-US" dirty="0"/>
              <a:t>Precision of Estimates</a:t>
            </a:r>
          </a:p>
        </p:txBody>
      </p:sp>
      <p:graphicFrame>
        <p:nvGraphicFramePr>
          <p:cNvPr id="5" name="Content Placeholder 5">
            <a:extLst>
              <a:ext uri="{FF2B5EF4-FFF2-40B4-BE49-F238E27FC236}">
                <a16:creationId xmlns:a16="http://schemas.microsoft.com/office/drawing/2014/main" id="{6390D5CC-9A9B-2F8E-4185-E0A954166922}"/>
              </a:ext>
            </a:extLst>
          </p:cNvPr>
          <p:cNvGraphicFramePr>
            <a:graphicFrameLocks noGrp="1"/>
          </p:cNvGraphicFramePr>
          <p:nvPr>
            <p:ph idx="1"/>
            <p:extLst>
              <p:ext uri="{D42A27DB-BD31-4B8C-83A1-F6EECF244321}">
                <p14:modId xmlns:p14="http://schemas.microsoft.com/office/powerpoint/2010/main" val="3800036412"/>
              </p:ext>
            </p:extLst>
          </p:nvPr>
        </p:nvGraphicFramePr>
        <p:xfrm>
          <a:off x="609600" y="1600200"/>
          <a:ext cx="109728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90534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C44FE-7973-E775-0060-10CF1DF535E7}"/>
              </a:ext>
            </a:extLst>
          </p:cNvPr>
          <p:cNvSpPr>
            <a:spLocks noGrp="1"/>
          </p:cNvSpPr>
          <p:nvPr>
            <p:ph type="title"/>
          </p:nvPr>
        </p:nvSpPr>
        <p:spPr/>
        <p:txBody>
          <a:bodyPr/>
          <a:lstStyle/>
          <a:p>
            <a:r>
              <a:rPr lang="en-US" dirty="0"/>
              <a:t>Achievement of Targets</a:t>
            </a:r>
          </a:p>
        </p:txBody>
      </p:sp>
      <p:graphicFrame>
        <p:nvGraphicFramePr>
          <p:cNvPr id="6" name="Content Placeholder 5">
            <a:extLst>
              <a:ext uri="{FF2B5EF4-FFF2-40B4-BE49-F238E27FC236}">
                <a16:creationId xmlns:a16="http://schemas.microsoft.com/office/drawing/2014/main" id="{3A7A73DA-5DEB-723F-D6D5-2C16BE58CF9A}"/>
              </a:ext>
            </a:extLst>
          </p:cNvPr>
          <p:cNvGraphicFramePr>
            <a:graphicFrameLocks noGrp="1"/>
          </p:cNvGraphicFramePr>
          <p:nvPr>
            <p:ph idx="1"/>
            <p:extLst>
              <p:ext uri="{D42A27DB-BD31-4B8C-83A1-F6EECF244321}">
                <p14:modId xmlns:p14="http://schemas.microsoft.com/office/powerpoint/2010/main" val="3256528592"/>
              </p:ext>
            </p:extLst>
          </p:nvPr>
        </p:nvGraphicFramePr>
        <p:xfrm>
          <a:off x="609600" y="1600200"/>
          <a:ext cx="109728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14482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C44FE-7973-E775-0060-10CF1DF535E7}"/>
              </a:ext>
            </a:extLst>
          </p:cNvPr>
          <p:cNvSpPr>
            <a:spLocks noGrp="1"/>
          </p:cNvSpPr>
          <p:nvPr>
            <p:ph type="title"/>
          </p:nvPr>
        </p:nvSpPr>
        <p:spPr/>
        <p:txBody>
          <a:bodyPr/>
          <a:lstStyle/>
          <a:p>
            <a:r>
              <a:rPr lang="en-US" dirty="0"/>
              <a:t>Achievement of Targets</a:t>
            </a:r>
          </a:p>
        </p:txBody>
      </p:sp>
      <p:graphicFrame>
        <p:nvGraphicFramePr>
          <p:cNvPr id="6" name="Content Placeholder 5">
            <a:extLst>
              <a:ext uri="{FF2B5EF4-FFF2-40B4-BE49-F238E27FC236}">
                <a16:creationId xmlns:a16="http://schemas.microsoft.com/office/drawing/2014/main" id="{3A7A73DA-5DEB-723F-D6D5-2C16BE58CF9A}"/>
              </a:ext>
            </a:extLst>
          </p:cNvPr>
          <p:cNvGraphicFramePr>
            <a:graphicFrameLocks noGrp="1"/>
          </p:cNvGraphicFramePr>
          <p:nvPr>
            <p:ph idx="1"/>
            <p:extLst>
              <p:ext uri="{D42A27DB-BD31-4B8C-83A1-F6EECF244321}">
                <p14:modId xmlns:p14="http://schemas.microsoft.com/office/powerpoint/2010/main" val="844640171"/>
              </p:ext>
            </p:extLst>
          </p:nvPr>
        </p:nvGraphicFramePr>
        <p:xfrm>
          <a:off x="609600" y="1600200"/>
          <a:ext cx="109728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1664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F706628-C12F-2AC9-2DFA-9B8B04086480}"/>
              </a:ext>
            </a:extLst>
          </p:cNvPr>
          <p:cNvSpPr>
            <a:spLocks noGrp="1"/>
          </p:cNvSpPr>
          <p:nvPr>
            <p:ph type="sldNum" sz="quarter" idx="12"/>
          </p:nvPr>
        </p:nvSpPr>
        <p:spPr>
          <a:prstGeom prst="rect">
            <a:avLst/>
          </a:prstGeom>
        </p:spPr>
        <p:txBody>
          <a:bodyPr/>
          <a:lstStyle/>
          <a:p>
            <a:fld id="{CF13D369-8700-4468-8CC4-EE7C53720160}" type="slidenum">
              <a:rPr lang="en-US" smtClean="0"/>
              <a:t>2</a:t>
            </a:fld>
            <a:endParaRPr lang="en-US"/>
          </a:p>
        </p:txBody>
      </p:sp>
      <p:pic>
        <p:nvPicPr>
          <p:cNvPr id="12" name="Picture 11">
            <a:extLst>
              <a:ext uri="{FF2B5EF4-FFF2-40B4-BE49-F238E27FC236}">
                <a16:creationId xmlns:a16="http://schemas.microsoft.com/office/drawing/2014/main" id="{CA8C696D-7E35-AEF7-8908-F8FB8330453D}"/>
              </a:ext>
            </a:extLst>
          </p:cNvPr>
          <p:cNvPicPr>
            <a:picLocks noChangeAspect="1"/>
          </p:cNvPicPr>
          <p:nvPr/>
        </p:nvPicPr>
        <p:blipFill>
          <a:blip r:embed="rId2"/>
          <a:stretch>
            <a:fillRect/>
          </a:stretch>
        </p:blipFill>
        <p:spPr>
          <a:xfrm>
            <a:off x="4543425" y="176213"/>
            <a:ext cx="3619500" cy="6505575"/>
          </a:xfrm>
          <a:prstGeom prst="rect">
            <a:avLst/>
          </a:prstGeom>
        </p:spPr>
      </p:pic>
      <p:sp>
        <p:nvSpPr>
          <p:cNvPr id="13" name="Right Brace 12">
            <a:extLst>
              <a:ext uri="{FF2B5EF4-FFF2-40B4-BE49-F238E27FC236}">
                <a16:creationId xmlns:a16="http://schemas.microsoft.com/office/drawing/2014/main" id="{4A731268-B72E-6BE3-05F0-0E4EEBA747D5}"/>
              </a:ext>
            </a:extLst>
          </p:cNvPr>
          <p:cNvSpPr/>
          <p:nvPr/>
        </p:nvSpPr>
        <p:spPr>
          <a:xfrm>
            <a:off x="8162925" y="482430"/>
            <a:ext cx="228600" cy="2148840"/>
          </a:xfrm>
          <a:prstGeom prst="rightBrac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93AAA044-0CB2-8F97-7847-EF9E1C694393}"/>
              </a:ext>
            </a:extLst>
          </p:cNvPr>
          <p:cNvSpPr txBox="1"/>
          <p:nvPr/>
        </p:nvSpPr>
        <p:spPr>
          <a:xfrm>
            <a:off x="8418656" y="1222943"/>
            <a:ext cx="2964873" cy="646331"/>
          </a:xfrm>
          <a:prstGeom prst="rect">
            <a:avLst/>
          </a:prstGeom>
          <a:noFill/>
        </p:spPr>
        <p:txBody>
          <a:bodyPr wrap="square" rtlCol="0">
            <a:spAutoFit/>
          </a:bodyPr>
          <a:lstStyle/>
          <a:p>
            <a:r>
              <a:rPr lang="en-US" dirty="0">
                <a:latin typeface="+mj-lt"/>
              </a:rPr>
              <a:t>Were program data entered for 2022?</a:t>
            </a:r>
          </a:p>
        </p:txBody>
      </p:sp>
      <p:sp>
        <p:nvSpPr>
          <p:cNvPr id="15" name="Right Brace 14">
            <a:extLst>
              <a:ext uri="{FF2B5EF4-FFF2-40B4-BE49-F238E27FC236}">
                <a16:creationId xmlns:a16="http://schemas.microsoft.com/office/drawing/2014/main" id="{B9DB559E-D592-F0F2-F604-1BB629F90237}"/>
              </a:ext>
            </a:extLst>
          </p:cNvPr>
          <p:cNvSpPr/>
          <p:nvPr/>
        </p:nvSpPr>
        <p:spPr>
          <a:xfrm>
            <a:off x="8162925" y="2676133"/>
            <a:ext cx="228600" cy="2807874"/>
          </a:xfrm>
          <a:prstGeom prst="rightBrac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a:extLst>
              <a:ext uri="{FF2B5EF4-FFF2-40B4-BE49-F238E27FC236}">
                <a16:creationId xmlns:a16="http://schemas.microsoft.com/office/drawing/2014/main" id="{FEA9DE93-49A7-3EA1-A445-6102A187AB5C}"/>
              </a:ext>
            </a:extLst>
          </p:cNvPr>
          <p:cNvSpPr txBox="1"/>
          <p:nvPr/>
        </p:nvSpPr>
        <p:spPr>
          <a:xfrm>
            <a:off x="8418656" y="3620277"/>
            <a:ext cx="3212669" cy="923330"/>
          </a:xfrm>
          <a:prstGeom prst="rect">
            <a:avLst/>
          </a:prstGeom>
          <a:noFill/>
        </p:spPr>
        <p:txBody>
          <a:bodyPr wrap="square" rtlCol="0">
            <a:spAutoFit/>
          </a:bodyPr>
          <a:lstStyle/>
          <a:p>
            <a:r>
              <a:rPr lang="en-US" dirty="0">
                <a:latin typeface="+mj-lt"/>
              </a:rPr>
              <a:t>Were default patterns used?</a:t>
            </a:r>
          </a:p>
          <a:p>
            <a:r>
              <a:rPr lang="en-US" b="1" dirty="0">
                <a:solidFill>
                  <a:srgbClr val="FF0000"/>
                </a:solidFill>
                <a:latin typeface="+mj-lt"/>
              </a:rPr>
              <a:t>Red font in advanced options indicates custom value.</a:t>
            </a:r>
          </a:p>
        </p:txBody>
      </p:sp>
      <p:sp>
        <p:nvSpPr>
          <p:cNvPr id="17" name="Right Brace 16">
            <a:extLst>
              <a:ext uri="{FF2B5EF4-FFF2-40B4-BE49-F238E27FC236}">
                <a16:creationId xmlns:a16="http://schemas.microsoft.com/office/drawing/2014/main" id="{B94903EF-E150-91E8-C3A2-CD787A031D61}"/>
              </a:ext>
            </a:extLst>
          </p:cNvPr>
          <p:cNvSpPr/>
          <p:nvPr/>
        </p:nvSpPr>
        <p:spPr>
          <a:xfrm>
            <a:off x="8162925" y="5540473"/>
            <a:ext cx="228600" cy="369332"/>
          </a:xfrm>
          <a:prstGeom prst="rightBrac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a:extLst>
              <a:ext uri="{FF2B5EF4-FFF2-40B4-BE49-F238E27FC236}">
                <a16:creationId xmlns:a16="http://schemas.microsoft.com/office/drawing/2014/main" id="{07DBD4F6-442A-7327-4E8C-5D4CE3FCDD3E}"/>
              </a:ext>
            </a:extLst>
          </p:cNvPr>
          <p:cNvSpPr txBox="1"/>
          <p:nvPr/>
        </p:nvSpPr>
        <p:spPr>
          <a:xfrm>
            <a:off x="8418656" y="5540473"/>
            <a:ext cx="3212669" cy="369332"/>
          </a:xfrm>
          <a:prstGeom prst="rect">
            <a:avLst/>
          </a:prstGeom>
          <a:noFill/>
        </p:spPr>
        <p:txBody>
          <a:bodyPr wrap="square" rtlCol="0">
            <a:spAutoFit/>
          </a:bodyPr>
          <a:lstStyle/>
          <a:p>
            <a:r>
              <a:rPr lang="en-US" dirty="0">
                <a:latin typeface="+mj-lt"/>
              </a:rPr>
              <a:t>Shiny90 and UA are valid?</a:t>
            </a:r>
          </a:p>
        </p:txBody>
      </p:sp>
      <p:sp>
        <p:nvSpPr>
          <p:cNvPr id="19" name="Right Brace 18">
            <a:extLst>
              <a:ext uri="{FF2B5EF4-FFF2-40B4-BE49-F238E27FC236}">
                <a16:creationId xmlns:a16="http://schemas.microsoft.com/office/drawing/2014/main" id="{00FDFA4D-F864-9776-F1D9-8824D83D122E}"/>
              </a:ext>
            </a:extLst>
          </p:cNvPr>
          <p:cNvSpPr/>
          <p:nvPr/>
        </p:nvSpPr>
        <p:spPr>
          <a:xfrm>
            <a:off x="8162925" y="5955190"/>
            <a:ext cx="228600" cy="629147"/>
          </a:xfrm>
          <a:prstGeom prst="rightBrac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a:extLst>
              <a:ext uri="{FF2B5EF4-FFF2-40B4-BE49-F238E27FC236}">
                <a16:creationId xmlns:a16="http://schemas.microsoft.com/office/drawing/2014/main" id="{06F85103-8210-0D79-FCE9-13C6EC664C0C}"/>
              </a:ext>
            </a:extLst>
          </p:cNvPr>
          <p:cNvSpPr txBox="1"/>
          <p:nvPr/>
        </p:nvSpPr>
        <p:spPr>
          <a:xfrm>
            <a:off x="8418656" y="6085097"/>
            <a:ext cx="2586038" cy="369332"/>
          </a:xfrm>
          <a:prstGeom prst="rect">
            <a:avLst/>
          </a:prstGeom>
          <a:noFill/>
        </p:spPr>
        <p:txBody>
          <a:bodyPr wrap="square" rtlCol="0">
            <a:spAutoFit/>
          </a:bodyPr>
          <a:lstStyle/>
          <a:p>
            <a:r>
              <a:rPr lang="en-US" dirty="0">
                <a:latin typeface="+mj-lt"/>
              </a:rPr>
              <a:t>Coverage &lt; 100%?</a:t>
            </a:r>
          </a:p>
        </p:txBody>
      </p:sp>
      <p:pic>
        <p:nvPicPr>
          <p:cNvPr id="6" name="Picture 5">
            <a:extLst>
              <a:ext uri="{FF2B5EF4-FFF2-40B4-BE49-F238E27FC236}">
                <a16:creationId xmlns:a16="http://schemas.microsoft.com/office/drawing/2014/main" id="{78A23924-5650-490E-889C-CBF08643B09D}"/>
              </a:ext>
            </a:extLst>
          </p:cNvPr>
          <p:cNvPicPr>
            <a:picLocks noChangeAspect="1"/>
          </p:cNvPicPr>
          <p:nvPr/>
        </p:nvPicPr>
        <p:blipFill>
          <a:blip r:embed="rId3"/>
          <a:stretch>
            <a:fillRect/>
          </a:stretch>
        </p:blipFill>
        <p:spPr>
          <a:xfrm>
            <a:off x="804865" y="2026936"/>
            <a:ext cx="2028825" cy="1609725"/>
          </a:xfrm>
          <a:prstGeom prst="rect">
            <a:avLst/>
          </a:prstGeom>
        </p:spPr>
      </p:pic>
      <p:sp>
        <p:nvSpPr>
          <p:cNvPr id="9" name="Title 8">
            <a:extLst>
              <a:ext uri="{FF2B5EF4-FFF2-40B4-BE49-F238E27FC236}">
                <a16:creationId xmlns:a16="http://schemas.microsoft.com/office/drawing/2014/main" id="{20D9BF23-4C55-D1E3-3434-41E5976B20CB}"/>
              </a:ext>
            </a:extLst>
          </p:cNvPr>
          <p:cNvSpPr>
            <a:spLocks noGrp="1"/>
          </p:cNvSpPr>
          <p:nvPr>
            <p:ph type="title"/>
          </p:nvPr>
        </p:nvSpPr>
        <p:spPr>
          <a:xfrm>
            <a:off x="609600" y="722309"/>
            <a:ext cx="10972800" cy="1077218"/>
          </a:xfrm>
        </p:spPr>
        <p:txBody>
          <a:bodyPr>
            <a:spAutoFit/>
          </a:bodyPr>
          <a:lstStyle/>
          <a:p>
            <a:r>
              <a:rPr lang="en-US" sz="3200" dirty="0"/>
              <a:t>File Completeness</a:t>
            </a:r>
            <a:br>
              <a:rPr lang="en-US" sz="3200" dirty="0"/>
            </a:br>
            <a:r>
              <a:rPr lang="en-US" sz="3200" dirty="0"/>
              <a:t>Checklist</a:t>
            </a:r>
          </a:p>
        </p:txBody>
      </p:sp>
      <p:sp>
        <p:nvSpPr>
          <p:cNvPr id="10" name="Arrow: Right 9">
            <a:extLst>
              <a:ext uri="{FF2B5EF4-FFF2-40B4-BE49-F238E27FC236}">
                <a16:creationId xmlns:a16="http://schemas.microsoft.com/office/drawing/2014/main" id="{3E868313-592A-2F0F-E027-B1A72E7F3A18}"/>
              </a:ext>
            </a:extLst>
          </p:cNvPr>
          <p:cNvSpPr/>
          <p:nvPr/>
        </p:nvSpPr>
        <p:spPr>
          <a:xfrm>
            <a:off x="3223968" y="2647166"/>
            <a:ext cx="942680" cy="44482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8350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32D11-D9A1-2D23-AECD-8DECF8BC44B3}"/>
              </a:ext>
            </a:extLst>
          </p:cNvPr>
          <p:cNvSpPr>
            <a:spLocks noGrp="1"/>
          </p:cNvSpPr>
          <p:nvPr>
            <p:ph type="title"/>
          </p:nvPr>
        </p:nvSpPr>
        <p:spPr/>
        <p:txBody>
          <a:bodyPr anchor="t"/>
          <a:lstStyle/>
          <a:p>
            <a:r>
              <a:rPr lang="en-US" dirty="0"/>
              <a:t>Tools for further analysis</a:t>
            </a:r>
            <a:br>
              <a:rPr lang="en-US" dirty="0"/>
            </a:br>
            <a:r>
              <a:rPr lang="en-US" sz="3200" dirty="0">
                <a:solidFill>
                  <a:srgbClr val="C00000"/>
                </a:solidFill>
              </a:rPr>
              <a:t>Access the ‘Tools’ window</a:t>
            </a:r>
          </a:p>
        </p:txBody>
      </p:sp>
      <p:grpSp>
        <p:nvGrpSpPr>
          <p:cNvPr id="3" name="Group 2">
            <a:extLst>
              <a:ext uri="{FF2B5EF4-FFF2-40B4-BE49-F238E27FC236}">
                <a16:creationId xmlns:a16="http://schemas.microsoft.com/office/drawing/2014/main" id="{A0BA03A8-FCFF-3C82-B76E-98178575FCB1}"/>
              </a:ext>
            </a:extLst>
          </p:cNvPr>
          <p:cNvGrpSpPr/>
          <p:nvPr/>
        </p:nvGrpSpPr>
        <p:grpSpPr>
          <a:xfrm>
            <a:off x="1866900" y="1522281"/>
            <a:ext cx="8458200" cy="2638249"/>
            <a:chOff x="3480881" y="1353318"/>
            <a:chExt cx="8458200" cy="2638249"/>
          </a:xfrm>
        </p:grpSpPr>
        <p:pic>
          <p:nvPicPr>
            <p:cNvPr id="5" name="Picture 4">
              <a:extLst>
                <a:ext uri="{FF2B5EF4-FFF2-40B4-BE49-F238E27FC236}">
                  <a16:creationId xmlns:a16="http://schemas.microsoft.com/office/drawing/2014/main" id="{5D268B49-C2B1-C839-BD82-FE657BD26EEB}"/>
                </a:ext>
              </a:extLst>
            </p:cNvPr>
            <p:cNvPicPr>
              <a:picLocks noChangeAspect="1"/>
            </p:cNvPicPr>
            <p:nvPr/>
          </p:nvPicPr>
          <p:blipFill rotWithShape="1">
            <a:blip r:embed="rId2"/>
            <a:srcRect r="8311" b="53761"/>
            <a:stretch/>
          </p:blipFill>
          <p:spPr>
            <a:xfrm>
              <a:off x="3480881" y="1353318"/>
              <a:ext cx="8458200" cy="2638249"/>
            </a:xfrm>
            <a:prstGeom prst="rect">
              <a:avLst/>
            </a:prstGeom>
            <a:effectLst>
              <a:outerShdw blurRad="50800" dist="38100" dir="2700000" algn="tl" rotWithShape="0">
                <a:prstClr val="black">
                  <a:alpha val="40000"/>
                </a:prstClr>
              </a:outerShdw>
            </a:effectLst>
          </p:spPr>
        </p:pic>
        <p:sp>
          <p:nvSpPr>
            <p:cNvPr id="6" name="Arrow: Bent 5">
              <a:extLst>
                <a:ext uri="{FF2B5EF4-FFF2-40B4-BE49-F238E27FC236}">
                  <a16:creationId xmlns:a16="http://schemas.microsoft.com/office/drawing/2014/main" id="{153AC9B3-D977-F089-A098-C045D2AA0F62}"/>
                </a:ext>
              </a:extLst>
            </p:cNvPr>
            <p:cNvSpPr/>
            <p:nvPr/>
          </p:nvSpPr>
          <p:spPr>
            <a:xfrm rot="10800000" flipH="1">
              <a:off x="4548620" y="2390602"/>
              <a:ext cx="926763" cy="1421233"/>
            </a:xfrm>
            <a:prstGeom prst="bentArrow">
              <a:avLst>
                <a:gd name="adj1" fmla="val 16679"/>
                <a:gd name="adj2" fmla="val 21434"/>
                <a:gd name="adj3" fmla="val 25000"/>
                <a:gd name="adj4" fmla="val 5400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6">
              <a:extLst>
                <a:ext uri="{FF2B5EF4-FFF2-40B4-BE49-F238E27FC236}">
                  <a16:creationId xmlns:a16="http://schemas.microsoft.com/office/drawing/2014/main" id="{7AFF2B01-143A-5248-D98A-5938E300C0D2}"/>
                </a:ext>
              </a:extLst>
            </p:cNvPr>
            <p:cNvSpPr/>
            <p:nvPr/>
          </p:nvSpPr>
          <p:spPr>
            <a:xfrm>
              <a:off x="4361660" y="1839757"/>
              <a:ext cx="548640" cy="5486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Content Placeholder 3">
            <a:extLst>
              <a:ext uri="{FF2B5EF4-FFF2-40B4-BE49-F238E27FC236}">
                <a16:creationId xmlns:a16="http://schemas.microsoft.com/office/drawing/2014/main" id="{51491FBD-983B-2F98-2798-A027E071F58F}"/>
              </a:ext>
            </a:extLst>
          </p:cNvPr>
          <p:cNvSpPr txBox="1">
            <a:spLocks noGrp="1"/>
          </p:cNvSpPr>
          <p:nvPr>
            <p:ph idx="1"/>
          </p:nvPr>
        </p:nvSpPr>
        <p:spPr>
          <a:xfrm>
            <a:off x="1809218" y="4322901"/>
            <a:ext cx="8573565" cy="2234458"/>
          </a:xfrm>
          <a:prstGeom prst="rect">
            <a:avLst/>
          </a:prstGeom>
          <a:noFill/>
        </p:spPr>
        <p:txBody>
          <a:bodyPr wrap="none" rtlCol="0" anchor="t">
            <a:spAutoFit/>
          </a:bodyPr>
          <a:lstStyle/>
          <a:p>
            <a:r>
              <a:rPr lang="en-US" sz="2400" dirty="0"/>
              <a:t>Select ‘Tools’ then ‘More tools’ to see the available tools for AIM</a:t>
            </a:r>
          </a:p>
          <a:p>
            <a:r>
              <a:rPr lang="en-US" sz="2400" dirty="0"/>
              <a:t>Some tools are available only when a projection is </a:t>
            </a:r>
            <a:r>
              <a:rPr lang="en-US" sz="2400" u="sng" dirty="0"/>
              <a:t>open</a:t>
            </a:r>
          </a:p>
          <a:p>
            <a:pPr lvl="1"/>
            <a:r>
              <a:rPr lang="en-US" sz="2400" dirty="0"/>
              <a:t>E.g., Uncertainty Analysis</a:t>
            </a:r>
          </a:p>
          <a:p>
            <a:r>
              <a:rPr lang="en-US" sz="2400" dirty="0"/>
              <a:t>Other tools are available only if </a:t>
            </a:r>
            <a:r>
              <a:rPr lang="en-US" sz="2400" u="sng" dirty="0"/>
              <a:t>no projections are open</a:t>
            </a:r>
          </a:p>
          <a:p>
            <a:pPr lvl="1"/>
            <a:r>
              <a:rPr lang="en-US" sz="2400" dirty="0"/>
              <a:t>E.g., Extract, Aggregate, Aggregate uncertainty, GAM</a:t>
            </a:r>
          </a:p>
        </p:txBody>
      </p:sp>
    </p:spTree>
    <p:extLst>
      <p:ext uri="{BB962C8B-B14F-4D97-AF65-F5344CB8AC3E}">
        <p14:creationId xmlns:p14="http://schemas.microsoft.com/office/powerpoint/2010/main" val="1541535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F230A886-86D0-7AE4-C936-8A414064B158}"/>
              </a:ext>
            </a:extLst>
          </p:cNvPr>
          <p:cNvGrpSpPr/>
          <p:nvPr/>
        </p:nvGrpSpPr>
        <p:grpSpPr>
          <a:xfrm>
            <a:off x="1493678" y="4123628"/>
            <a:ext cx="8897230" cy="619125"/>
            <a:chOff x="1493678" y="5563086"/>
            <a:chExt cx="8897230" cy="619125"/>
          </a:xfrm>
        </p:grpSpPr>
        <p:pic>
          <p:nvPicPr>
            <p:cNvPr id="11" name="Picture 10">
              <a:extLst>
                <a:ext uri="{FF2B5EF4-FFF2-40B4-BE49-F238E27FC236}">
                  <a16:creationId xmlns:a16="http://schemas.microsoft.com/office/drawing/2014/main" id="{5BA824D6-39D4-62FA-BFD5-54EF6E901B8A}"/>
                </a:ext>
              </a:extLst>
            </p:cNvPr>
            <p:cNvPicPr>
              <a:picLocks noChangeAspect="1"/>
            </p:cNvPicPr>
            <p:nvPr/>
          </p:nvPicPr>
          <p:blipFill>
            <a:blip r:embed="rId2"/>
            <a:srcRect/>
            <a:stretch/>
          </p:blipFill>
          <p:spPr>
            <a:xfrm>
              <a:off x="1493678" y="5563086"/>
              <a:ext cx="760329" cy="619125"/>
            </a:xfrm>
            <a:prstGeom prst="rect">
              <a:avLst/>
            </a:prstGeom>
          </p:spPr>
        </p:pic>
        <p:sp>
          <p:nvSpPr>
            <p:cNvPr id="12" name="TextBox 11">
              <a:extLst>
                <a:ext uri="{FF2B5EF4-FFF2-40B4-BE49-F238E27FC236}">
                  <a16:creationId xmlns:a16="http://schemas.microsoft.com/office/drawing/2014/main" id="{9D861241-6F8F-2015-B8B4-3CD51B4CFCEF}"/>
                </a:ext>
              </a:extLst>
            </p:cNvPr>
            <p:cNvSpPr txBox="1"/>
            <p:nvPr/>
          </p:nvSpPr>
          <p:spPr>
            <a:xfrm>
              <a:off x="2314769" y="5687982"/>
              <a:ext cx="8076139" cy="400110"/>
            </a:xfrm>
            <a:prstGeom prst="rect">
              <a:avLst/>
            </a:prstGeom>
            <a:noFill/>
          </p:spPr>
          <p:txBody>
            <a:bodyPr wrap="square">
              <a:spAutoFit/>
            </a:bodyPr>
            <a:lstStyle/>
            <a:p>
              <a:r>
                <a:rPr lang="en-US" sz="2000" dirty="0">
                  <a:latin typeface="+mj-lt"/>
                </a:rPr>
                <a:t>Prepare district-level estimates – requires HIV prevalence data by district</a:t>
              </a:r>
            </a:p>
          </p:txBody>
        </p:sp>
      </p:grpSp>
      <p:grpSp>
        <p:nvGrpSpPr>
          <p:cNvPr id="8" name="Group 7">
            <a:extLst>
              <a:ext uri="{FF2B5EF4-FFF2-40B4-BE49-F238E27FC236}">
                <a16:creationId xmlns:a16="http://schemas.microsoft.com/office/drawing/2014/main" id="{1C45A36D-4C8A-E505-D303-A8BF54FB5197}"/>
              </a:ext>
            </a:extLst>
          </p:cNvPr>
          <p:cNvGrpSpPr/>
          <p:nvPr/>
        </p:nvGrpSpPr>
        <p:grpSpPr>
          <a:xfrm>
            <a:off x="1488882" y="3268004"/>
            <a:ext cx="9214237" cy="742950"/>
            <a:chOff x="3566557" y="3465428"/>
            <a:chExt cx="9214237" cy="742950"/>
          </a:xfrm>
        </p:grpSpPr>
        <p:pic>
          <p:nvPicPr>
            <p:cNvPr id="15" name="Picture 14">
              <a:extLst>
                <a:ext uri="{FF2B5EF4-FFF2-40B4-BE49-F238E27FC236}">
                  <a16:creationId xmlns:a16="http://schemas.microsoft.com/office/drawing/2014/main" id="{AD998D9E-8B6B-B694-95E2-0A9DF881BE63}"/>
                </a:ext>
              </a:extLst>
            </p:cNvPr>
            <p:cNvPicPr>
              <a:picLocks noChangeAspect="1"/>
            </p:cNvPicPr>
            <p:nvPr/>
          </p:nvPicPr>
          <p:blipFill>
            <a:blip r:embed="rId3"/>
            <a:stretch>
              <a:fillRect/>
            </a:stretch>
          </p:blipFill>
          <p:spPr>
            <a:xfrm>
              <a:off x="3566557" y="3465428"/>
              <a:ext cx="704850" cy="742950"/>
            </a:xfrm>
            <a:prstGeom prst="rect">
              <a:avLst/>
            </a:prstGeom>
          </p:spPr>
        </p:pic>
        <p:sp>
          <p:nvSpPr>
            <p:cNvPr id="16" name="TextBox 15">
              <a:extLst>
                <a:ext uri="{FF2B5EF4-FFF2-40B4-BE49-F238E27FC236}">
                  <a16:creationId xmlns:a16="http://schemas.microsoft.com/office/drawing/2014/main" id="{3296A569-BED5-1A8A-47E4-75AC96F45E2D}"/>
                </a:ext>
              </a:extLst>
            </p:cNvPr>
            <p:cNvSpPr txBox="1"/>
            <p:nvPr/>
          </p:nvSpPr>
          <p:spPr>
            <a:xfrm>
              <a:off x="4392445" y="3652237"/>
              <a:ext cx="8388349" cy="400110"/>
            </a:xfrm>
            <a:prstGeom prst="rect">
              <a:avLst/>
            </a:prstGeom>
            <a:noFill/>
          </p:spPr>
          <p:txBody>
            <a:bodyPr wrap="square" rtlCol="0">
              <a:spAutoFit/>
            </a:bodyPr>
            <a:lstStyle/>
            <a:p>
              <a:r>
                <a:rPr lang="en-US" sz="2000" dirty="0">
                  <a:latin typeface="+mj-lt"/>
                </a:rPr>
                <a:t>Calculate national totals from sub-national files – includes uncertainty bounds</a:t>
              </a:r>
            </a:p>
          </p:txBody>
        </p:sp>
      </p:grpSp>
      <p:grpSp>
        <p:nvGrpSpPr>
          <p:cNvPr id="7" name="Group 6">
            <a:extLst>
              <a:ext uri="{FF2B5EF4-FFF2-40B4-BE49-F238E27FC236}">
                <a16:creationId xmlns:a16="http://schemas.microsoft.com/office/drawing/2014/main" id="{F6B2416C-FD37-2B6C-1CA5-47D6EA3C30D9}"/>
              </a:ext>
            </a:extLst>
          </p:cNvPr>
          <p:cNvGrpSpPr/>
          <p:nvPr/>
        </p:nvGrpSpPr>
        <p:grpSpPr>
          <a:xfrm>
            <a:off x="1498407" y="1699631"/>
            <a:ext cx="9204712" cy="723900"/>
            <a:chOff x="3576082" y="2621046"/>
            <a:chExt cx="9204712" cy="723900"/>
          </a:xfrm>
        </p:grpSpPr>
        <p:pic>
          <p:nvPicPr>
            <p:cNvPr id="17" name="Picture 16">
              <a:extLst>
                <a:ext uri="{FF2B5EF4-FFF2-40B4-BE49-F238E27FC236}">
                  <a16:creationId xmlns:a16="http://schemas.microsoft.com/office/drawing/2014/main" id="{7E80CAC9-0938-12EF-03F6-FE132A4099C2}"/>
                </a:ext>
              </a:extLst>
            </p:cNvPr>
            <p:cNvPicPr>
              <a:picLocks noChangeAspect="1"/>
            </p:cNvPicPr>
            <p:nvPr/>
          </p:nvPicPr>
          <p:blipFill>
            <a:blip r:embed="rId4"/>
            <a:stretch>
              <a:fillRect/>
            </a:stretch>
          </p:blipFill>
          <p:spPr>
            <a:xfrm>
              <a:off x="3576082" y="2621046"/>
              <a:ext cx="685800" cy="723900"/>
            </a:xfrm>
            <a:prstGeom prst="rect">
              <a:avLst/>
            </a:prstGeom>
          </p:spPr>
        </p:pic>
        <p:sp>
          <p:nvSpPr>
            <p:cNvPr id="18" name="TextBox 17">
              <a:extLst>
                <a:ext uri="{FF2B5EF4-FFF2-40B4-BE49-F238E27FC236}">
                  <a16:creationId xmlns:a16="http://schemas.microsoft.com/office/drawing/2014/main" id="{995E975B-F4E9-0069-A0E5-C013B6B30C52}"/>
                </a:ext>
              </a:extLst>
            </p:cNvPr>
            <p:cNvSpPr txBox="1"/>
            <p:nvPr/>
          </p:nvSpPr>
          <p:spPr>
            <a:xfrm>
              <a:off x="4392445" y="2798330"/>
              <a:ext cx="8388349" cy="400110"/>
            </a:xfrm>
            <a:prstGeom prst="rect">
              <a:avLst/>
            </a:prstGeom>
            <a:noFill/>
          </p:spPr>
          <p:txBody>
            <a:bodyPr wrap="square" rtlCol="0">
              <a:spAutoFit/>
            </a:bodyPr>
            <a:lstStyle/>
            <a:p>
              <a:r>
                <a:rPr lang="en-US" sz="2000" dirty="0">
                  <a:latin typeface="+mj-lt"/>
                </a:rPr>
                <a:t>Calculate uncertainty bounds for Spectrum estimates</a:t>
              </a:r>
            </a:p>
          </p:txBody>
        </p:sp>
      </p:grpSp>
      <p:sp>
        <p:nvSpPr>
          <p:cNvPr id="2" name="Title 1">
            <a:extLst>
              <a:ext uri="{FF2B5EF4-FFF2-40B4-BE49-F238E27FC236}">
                <a16:creationId xmlns:a16="http://schemas.microsoft.com/office/drawing/2014/main" id="{5BDCFD80-C8F5-6BBD-39B4-E4B30829F696}"/>
              </a:ext>
            </a:extLst>
          </p:cNvPr>
          <p:cNvSpPr>
            <a:spLocks noGrp="1"/>
          </p:cNvSpPr>
          <p:nvPr>
            <p:ph type="title"/>
          </p:nvPr>
        </p:nvSpPr>
        <p:spPr/>
        <p:txBody>
          <a:bodyPr/>
          <a:lstStyle/>
          <a:p>
            <a:r>
              <a:rPr lang="en-US" dirty="0"/>
              <a:t>Tools for further analysis</a:t>
            </a:r>
          </a:p>
        </p:txBody>
      </p:sp>
      <p:grpSp>
        <p:nvGrpSpPr>
          <p:cNvPr id="5" name="Group 4">
            <a:extLst>
              <a:ext uri="{FF2B5EF4-FFF2-40B4-BE49-F238E27FC236}">
                <a16:creationId xmlns:a16="http://schemas.microsoft.com/office/drawing/2014/main" id="{DEBEA33F-5585-E141-C18D-CB8811624BF9}"/>
              </a:ext>
            </a:extLst>
          </p:cNvPr>
          <p:cNvGrpSpPr/>
          <p:nvPr/>
        </p:nvGrpSpPr>
        <p:grpSpPr>
          <a:xfrm>
            <a:off x="1598420" y="5549128"/>
            <a:ext cx="9104699" cy="552450"/>
            <a:chOff x="3676095" y="1208507"/>
            <a:chExt cx="9104699" cy="552450"/>
          </a:xfrm>
        </p:grpSpPr>
        <p:pic>
          <p:nvPicPr>
            <p:cNvPr id="21" name="Picture 20">
              <a:extLst>
                <a:ext uri="{FF2B5EF4-FFF2-40B4-BE49-F238E27FC236}">
                  <a16:creationId xmlns:a16="http://schemas.microsoft.com/office/drawing/2014/main" id="{F79AB466-3E23-D239-2278-1BECF49996F6}"/>
                </a:ext>
              </a:extLst>
            </p:cNvPr>
            <p:cNvPicPr>
              <a:picLocks noChangeAspect="1"/>
            </p:cNvPicPr>
            <p:nvPr/>
          </p:nvPicPr>
          <p:blipFill>
            <a:blip r:embed="rId5"/>
            <a:stretch>
              <a:fillRect/>
            </a:stretch>
          </p:blipFill>
          <p:spPr>
            <a:xfrm>
              <a:off x="3676095" y="1208507"/>
              <a:ext cx="485775" cy="552450"/>
            </a:xfrm>
            <a:prstGeom prst="rect">
              <a:avLst/>
            </a:prstGeom>
          </p:spPr>
        </p:pic>
        <p:sp>
          <p:nvSpPr>
            <p:cNvPr id="22" name="TextBox 21">
              <a:extLst>
                <a:ext uri="{FF2B5EF4-FFF2-40B4-BE49-F238E27FC236}">
                  <a16:creationId xmlns:a16="http://schemas.microsoft.com/office/drawing/2014/main" id="{356B20BD-7293-067A-AAFA-5B02AA541685}"/>
                </a:ext>
              </a:extLst>
            </p:cNvPr>
            <p:cNvSpPr txBox="1"/>
            <p:nvPr/>
          </p:nvSpPr>
          <p:spPr>
            <a:xfrm>
              <a:off x="4392445" y="1300066"/>
              <a:ext cx="8388349" cy="400110"/>
            </a:xfrm>
            <a:prstGeom prst="rect">
              <a:avLst/>
            </a:prstGeom>
            <a:noFill/>
          </p:spPr>
          <p:txBody>
            <a:bodyPr wrap="square" rtlCol="0">
              <a:spAutoFit/>
            </a:bodyPr>
            <a:lstStyle/>
            <a:p>
              <a:r>
                <a:rPr lang="en-US" sz="2000" dirty="0">
                  <a:latin typeface="+mj-lt"/>
                </a:rPr>
                <a:t>Extract any Spectrum indicators from one or more Spectrum files to Excel</a:t>
              </a:r>
            </a:p>
          </p:txBody>
        </p:sp>
      </p:grpSp>
      <p:grpSp>
        <p:nvGrpSpPr>
          <p:cNvPr id="6" name="Group 5">
            <a:extLst>
              <a:ext uri="{FF2B5EF4-FFF2-40B4-BE49-F238E27FC236}">
                <a16:creationId xmlns:a16="http://schemas.microsoft.com/office/drawing/2014/main" id="{E43DAF07-6D1E-1D9C-608E-11089717C822}"/>
              </a:ext>
            </a:extLst>
          </p:cNvPr>
          <p:cNvGrpSpPr/>
          <p:nvPr/>
        </p:nvGrpSpPr>
        <p:grpSpPr>
          <a:xfrm>
            <a:off x="1503170" y="2536205"/>
            <a:ext cx="9199949" cy="619125"/>
            <a:chOff x="3580845" y="1881439"/>
            <a:chExt cx="9199949" cy="619125"/>
          </a:xfrm>
        </p:grpSpPr>
        <p:pic>
          <p:nvPicPr>
            <p:cNvPr id="19" name="Picture 18">
              <a:extLst>
                <a:ext uri="{FF2B5EF4-FFF2-40B4-BE49-F238E27FC236}">
                  <a16:creationId xmlns:a16="http://schemas.microsoft.com/office/drawing/2014/main" id="{BD548B1C-F04F-2BDF-EFC5-514009E1435E}"/>
                </a:ext>
              </a:extLst>
            </p:cNvPr>
            <p:cNvPicPr>
              <a:picLocks noChangeAspect="1"/>
            </p:cNvPicPr>
            <p:nvPr/>
          </p:nvPicPr>
          <p:blipFill>
            <a:blip r:embed="rId6"/>
            <a:stretch>
              <a:fillRect/>
            </a:stretch>
          </p:blipFill>
          <p:spPr>
            <a:xfrm>
              <a:off x="3580845" y="1881439"/>
              <a:ext cx="676275" cy="619125"/>
            </a:xfrm>
            <a:prstGeom prst="rect">
              <a:avLst/>
            </a:prstGeom>
          </p:spPr>
        </p:pic>
        <p:sp>
          <p:nvSpPr>
            <p:cNvPr id="20" name="TextBox 19">
              <a:extLst>
                <a:ext uri="{FF2B5EF4-FFF2-40B4-BE49-F238E27FC236}">
                  <a16:creationId xmlns:a16="http://schemas.microsoft.com/office/drawing/2014/main" id="{EA3077FC-F9F6-0772-D28B-4F5A8CB452AA}"/>
                </a:ext>
              </a:extLst>
            </p:cNvPr>
            <p:cNvSpPr txBox="1"/>
            <p:nvPr/>
          </p:nvSpPr>
          <p:spPr>
            <a:xfrm>
              <a:off x="4392445" y="2006335"/>
              <a:ext cx="8388349" cy="400110"/>
            </a:xfrm>
            <a:prstGeom prst="rect">
              <a:avLst/>
            </a:prstGeom>
            <a:noFill/>
          </p:spPr>
          <p:txBody>
            <a:bodyPr wrap="square" rtlCol="0">
              <a:spAutoFit/>
            </a:bodyPr>
            <a:lstStyle/>
            <a:p>
              <a:r>
                <a:rPr lang="en-US" sz="2000" dirty="0">
                  <a:latin typeface="+mj-lt"/>
                </a:rPr>
                <a:t>Calculate national totals from sub-national files – point estimates only</a:t>
              </a:r>
            </a:p>
          </p:txBody>
        </p:sp>
      </p:grpSp>
      <p:grpSp>
        <p:nvGrpSpPr>
          <p:cNvPr id="9" name="Group 8">
            <a:extLst>
              <a:ext uri="{FF2B5EF4-FFF2-40B4-BE49-F238E27FC236}">
                <a16:creationId xmlns:a16="http://schemas.microsoft.com/office/drawing/2014/main" id="{A00A012C-B347-F917-F992-529C1FA25E7D}"/>
              </a:ext>
            </a:extLst>
          </p:cNvPr>
          <p:cNvGrpSpPr/>
          <p:nvPr/>
        </p:nvGrpSpPr>
        <p:grpSpPr>
          <a:xfrm>
            <a:off x="1579370" y="4855427"/>
            <a:ext cx="9123749" cy="581025"/>
            <a:chOff x="3657045" y="4297289"/>
            <a:chExt cx="9123749" cy="581025"/>
          </a:xfrm>
        </p:grpSpPr>
        <p:pic>
          <p:nvPicPr>
            <p:cNvPr id="13" name="Picture 12">
              <a:extLst>
                <a:ext uri="{FF2B5EF4-FFF2-40B4-BE49-F238E27FC236}">
                  <a16:creationId xmlns:a16="http://schemas.microsoft.com/office/drawing/2014/main" id="{E6F73DD8-5F25-473B-6D60-91DB40A53DA8}"/>
                </a:ext>
              </a:extLst>
            </p:cNvPr>
            <p:cNvPicPr>
              <a:picLocks noChangeAspect="1"/>
            </p:cNvPicPr>
            <p:nvPr/>
          </p:nvPicPr>
          <p:blipFill>
            <a:blip r:embed="rId7"/>
            <a:stretch>
              <a:fillRect/>
            </a:stretch>
          </p:blipFill>
          <p:spPr>
            <a:xfrm>
              <a:off x="3657045" y="4297289"/>
              <a:ext cx="523875" cy="581025"/>
            </a:xfrm>
            <a:prstGeom prst="rect">
              <a:avLst/>
            </a:prstGeom>
          </p:spPr>
        </p:pic>
        <p:sp>
          <p:nvSpPr>
            <p:cNvPr id="14" name="TextBox 13">
              <a:extLst>
                <a:ext uri="{FF2B5EF4-FFF2-40B4-BE49-F238E27FC236}">
                  <a16:creationId xmlns:a16="http://schemas.microsoft.com/office/drawing/2014/main" id="{2C8A20F0-5A38-3254-F01E-61C469E2863C}"/>
                </a:ext>
              </a:extLst>
            </p:cNvPr>
            <p:cNvSpPr txBox="1"/>
            <p:nvPr/>
          </p:nvSpPr>
          <p:spPr>
            <a:xfrm>
              <a:off x="4392445" y="4403135"/>
              <a:ext cx="8388349" cy="400110"/>
            </a:xfrm>
            <a:prstGeom prst="rect">
              <a:avLst/>
            </a:prstGeom>
            <a:noFill/>
          </p:spPr>
          <p:txBody>
            <a:bodyPr wrap="square" rtlCol="0">
              <a:spAutoFit/>
            </a:bodyPr>
            <a:lstStyle/>
            <a:p>
              <a:r>
                <a:rPr lang="en-US" sz="2000" dirty="0">
                  <a:latin typeface="+mj-lt"/>
                </a:rPr>
                <a:t>Output results from Spectrum files to GAM</a:t>
              </a:r>
            </a:p>
          </p:txBody>
        </p:sp>
      </p:grpSp>
    </p:spTree>
    <p:extLst>
      <p:ext uri="{BB962C8B-B14F-4D97-AF65-F5344CB8AC3E}">
        <p14:creationId xmlns:p14="http://schemas.microsoft.com/office/powerpoint/2010/main" val="3957257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05B1E-C099-16CE-CEE4-0BBEB2C67DAA}"/>
              </a:ext>
            </a:extLst>
          </p:cNvPr>
          <p:cNvSpPr>
            <a:spLocks noGrp="1"/>
          </p:cNvSpPr>
          <p:nvPr>
            <p:ph type="title"/>
          </p:nvPr>
        </p:nvSpPr>
        <p:spPr>
          <a:xfrm>
            <a:off x="609600" y="274638"/>
            <a:ext cx="10972800" cy="2123658"/>
          </a:xfrm>
        </p:spPr>
        <p:txBody>
          <a:bodyPr anchor="t">
            <a:spAutoFit/>
          </a:bodyPr>
          <a:lstStyle/>
          <a:p>
            <a:r>
              <a:rPr lang="en-US" dirty="0"/>
              <a:t>Running</a:t>
            </a:r>
            <a:br>
              <a:rPr lang="en-US" dirty="0"/>
            </a:br>
            <a:r>
              <a:rPr lang="en-US" dirty="0"/>
              <a:t>uncertainty</a:t>
            </a:r>
            <a:br>
              <a:rPr lang="en-US" dirty="0"/>
            </a:br>
            <a:r>
              <a:rPr lang="en-US" dirty="0"/>
              <a:t>analysis</a:t>
            </a:r>
          </a:p>
        </p:txBody>
      </p:sp>
      <p:sp>
        <p:nvSpPr>
          <p:cNvPr id="3" name="Content Placeholder 2">
            <a:extLst>
              <a:ext uri="{FF2B5EF4-FFF2-40B4-BE49-F238E27FC236}">
                <a16:creationId xmlns:a16="http://schemas.microsoft.com/office/drawing/2014/main" id="{F1EC7E5A-D7B3-78C5-6209-A393F255291E}"/>
              </a:ext>
            </a:extLst>
          </p:cNvPr>
          <p:cNvSpPr>
            <a:spLocks noGrp="1"/>
          </p:cNvSpPr>
          <p:nvPr>
            <p:ph idx="1"/>
          </p:nvPr>
        </p:nvSpPr>
        <p:spPr>
          <a:xfrm>
            <a:off x="609600" y="2611225"/>
            <a:ext cx="3519944" cy="3514938"/>
          </a:xfrm>
        </p:spPr>
        <p:txBody>
          <a:bodyPr anchor="ctr">
            <a:normAutofit fontScale="77500" lnSpcReduction="20000"/>
          </a:bodyPr>
          <a:lstStyle/>
          <a:p>
            <a:pPr marL="342900" indent="-342900">
              <a:spcAft>
                <a:spcPts val="600"/>
              </a:spcAft>
              <a:buFont typeface="+mj-lt"/>
              <a:buAutoNum type="arabicPeriod"/>
            </a:pPr>
            <a:r>
              <a:rPr lang="en-US" sz="3200" dirty="0"/>
              <a:t>Set the number of iterations to 300</a:t>
            </a:r>
          </a:p>
          <a:p>
            <a:pPr marL="342900" indent="-342900">
              <a:spcAft>
                <a:spcPts val="600"/>
              </a:spcAft>
              <a:buFont typeface="+mj-lt"/>
              <a:buAutoNum type="arabicPeriod"/>
            </a:pPr>
            <a:r>
              <a:rPr lang="en-US" sz="3200" dirty="0"/>
              <a:t>Set the aggregate data capture year to 2022</a:t>
            </a:r>
          </a:p>
          <a:p>
            <a:pPr marL="342900" indent="-342900">
              <a:spcAft>
                <a:spcPts val="600"/>
              </a:spcAft>
              <a:buFont typeface="+mj-lt"/>
              <a:buAutoNum type="arabicPeriod"/>
            </a:pPr>
            <a:r>
              <a:rPr lang="en-US" sz="3200" dirty="0"/>
              <a:t>Click “Process”</a:t>
            </a:r>
          </a:p>
          <a:p>
            <a:pPr marL="342900" indent="-342900">
              <a:spcAft>
                <a:spcPts val="600"/>
              </a:spcAft>
              <a:buFont typeface="+mj-lt"/>
              <a:buAutoNum type="arabicPeriod"/>
            </a:pPr>
            <a:r>
              <a:rPr lang="en-US" sz="3200" dirty="0"/>
              <a:t>Press “Save” once processing is complete</a:t>
            </a:r>
          </a:p>
        </p:txBody>
      </p:sp>
      <p:pic>
        <p:nvPicPr>
          <p:cNvPr id="4" name="Picture 3">
            <a:extLst>
              <a:ext uri="{FF2B5EF4-FFF2-40B4-BE49-F238E27FC236}">
                <a16:creationId xmlns:a16="http://schemas.microsoft.com/office/drawing/2014/main" id="{E86DC8C0-F05F-8E9F-2A17-1567DD080556}"/>
              </a:ext>
            </a:extLst>
          </p:cNvPr>
          <p:cNvPicPr>
            <a:picLocks noChangeAspect="1"/>
          </p:cNvPicPr>
          <p:nvPr/>
        </p:nvPicPr>
        <p:blipFill>
          <a:blip r:embed="rId2"/>
          <a:stretch>
            <a:fillRect/>
          </a:stretch>
        </p:blipFill>
        <p:spPr>
          <a:xfrm>
            <a:off x="4616124" y="672372"/>
            <a:ext cx="5838825" cy="5314950"/>
          </a:xfrm>
          <a:prstGeom prst="rect">
            <a:avLst/>
          </a:prstGeom>
          <a:effectLst>
            <a:outerShdw blurRad="50800" dist="38100" dir="2700000" algn="tl" rotWithShape="0">
              <a:prstClr val="black">
                <a:alpha val="40000"/>
              </a:prstClr>
            </a:outerShdw>
          </a:effectLst>
        </p:spPr>
      </p:pic>
      <p:sp>
        <p:nvSpPr>
          <p:cNvPr id="5" name="Rectangle 4">
            <a:extLst>
              <a:ext uri="{FF2B5EF4-FFF2-40B4-BE49-F238E27FC236}">
                <a16:creationId xmlns:a16="http://schemas.microsoft.com/office/drawing/2014/main" id="{DFA4A5F6-A1CD-44F0-C938-5C57F14A683A}"/>
              </a:ext>
            </a:extLst>
          </p:cNvPr>
          <p:cNvSpPr/>
          <p:nvPr/>
        </p:nvSpPr>
        <p:spPr>
          <a:xfrm>
            <a:off x="4461828" y="5015428"/>
            <a:ext cx="2291511" cy="3657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91F59F5-FC04-CF36-45E7-B56A35D92563}"/>
              </a:ext>
            </a:extLst>
          </p:cNvPr>
          <p:cNvSpPr/>
          <p:nvPr/>
        </p:nvSpPr>
        <p:spPr>
          <a:xfrm>
            <a:off x="4276592" y="4836957"/>
            <a:ext cx="374334"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Calibri (Body)"/>
              </a:rPr>
              <a:t>1</a:t>
            </a:r>
          </a:p>
        </p:txBody>
      </p:sp>
      <p:sp>
        <p:nvSpPr>
          <p:cNvPr id="7" name="Rectangle 6">
            <a:extLst>
              <a:ext uri="{FF2B5EF4-FFF2-40B4-BE49-F238E27FC236}">
                <a16:creationId xmlns:a16="http://schemas.microsoft.com/office/drawing/2014/main" id="{E28767D3-EE0C-0843-05CF-72080148CCEE}"/>
              </a:ext>
            </a:extLst>
          </p:cNvPr>
          <p:cNvSpPr/>
          <p:nvPr/>
        </p:nvSpPr>
        <p:spPr>
          <a:xfrm>
            <a:off x="7260117" y="4560632"/>
            <a:ext cx="2777860" cy="3657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E930C8B0-2586-1776-9216-46D962E05F38}"/>
              </a:ext>
            </a:extLst>
          </p:cNvPr>
          <p:cNvSpPr/>
          <p:nvPr/>
        </p:nvSpPr>
        <p:spPr>
          <a:xfrm>
            <a:off x="7073226" y="4378643"/>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Calibri (Body)"/>
              </a:rPr>
              <a:t>2</a:t>
            </a:r>
          </a:p>
        </p:txBody>
      </p:sp>
      <p:sp>
        <p:nvSpPr>
          <p:cNvPr id="9" name="Rectangle 8">
            <a:extLst>
              <a:ext uri="{FF2B5EF4-FFF2-40B4-BE49-F238E27FC236}">
                <a16:creationId xmlns:a16="http://schemas.microsoft.com/office/drawing/2014/main" id="{021E1F03-3383-ACBD-28E1-A2FFE394E964}"/>
              </a:ext>
            </a:extLst>
          </p:cNvPr>
          <p:cNvSpPr/>
          <p:nvPr/>
        </p:nvSpPr>
        <p:spPr>
          <a:xfrm>
            <a:off x="6553201" y="5618988"/>
            <a:ext cx="982336" cy="3657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7635531-339C-D7FD-BE8F-550F95FCAEA7}"/>
              </a:ext>
            </a:extLst>
          </p:cNvPr>
          <p:cNvSpPr/>
          <p:nvPr/>
        </p:nvSpPr>
        <p:spPr>
          <a:xfrm>
            <a:off x="6370321" y="5436108"/>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Calibri (Body)"/>
              </a:rPr>
              <a:t>3</a:t>
            </a:r>
          </a:p>
        </p:txBody>
      </p:sp>
      <p:sp>
        <p:nvSpPr>
          <p:cNvPr id="11" name="TextBox 10">
            <a:extLst>
              <a:ext uri="{FF2B5EF4-FFF2-40B4-BE49-F238E27FC236}">
                <a16:creationId xmlns:a16="http://schemas.microsoft.com/office/drawing/2014/main" id="{233CE90F-08D8-7994-3D44-1FC9A6A825E0}"/>
              </a:ext>
            </a:extLst>
          </p:cNvPr>
          <p:cNvSpPr txBox="1"/>
          <p:nvPr/>
        </p:nvSpPr>
        <p:spPr>
          <a:xfrm>
            <a:off x="10601997" y="4420347"/>
            <a:ext cx="1097916" cy="646331"/>
          </a:xfrm>
          <a:prstGeom prst="rect">
            <a:avLst/>
          </a:prstGeom>
          <a:solidFill>
            <a:schemeClr val="accent2">
              <a:lumMod val="20000"/>
              <a:lumOff val="80000"/>
            </a:schemeClr>
          </a:solidFill>
          <a:ln w="28575">
            <a:solidFill>
              <a:srgbClr val="FF0000"/>
            </a:solidFill>
          </a:ln>
        </p:spPr>
        <p:txBody>
          <a:bodyPr wrap="square" rtlCol="0">
            <a:spAutoFit/>
          </a:bodyPr>
          <a:lstStyle/>
          <a:p>
            <a:pPr algn="ctr"/>
            <a:r>
              <a:rPr lang="en-US" b="1" dirty="0"/>
              <a:t>Update to </a:t>
            </a:r>
            <a:r>
              <a:rPr lang="en-US" b="1" dirty="0">
                <a:solidFill>
                  <a:srgbClr val="FF0000"/>
                </a:solidFill>
              </a:rPr>
              <a:t>2022</a:t>
            </a:r>
          </a:p>
        </p:txBody>
      </p:sp>
      <p:cxnSp>
        <p:nvCxnSpPr>
          <p:cNvPr id="12" name="Straight Arrow Connector 11">
            <a:extLst>
              <a:ext uri="{FF2B5EF4-FFF2-40B4-BE49-F238E27FC236}">
                <a16:creationId xmlns:a16="http://schemas.microsoft.com/office/drawing/2014/main" id="{D2DA9B2D-FEE1-BF81-7500-AF6B8A5615CC}"/>
              </a:ext>
            </a:extLst>
          </p:cNvPr>
          <p:cNvCxnSpPr>
            <a:cxnSpLocks/>
            <a:stCxn id="11" idx="1"/>
            <a:endCxn id="7" idx="3"/>
          </p:cNvCxnSpPr>
          <p:nvPr/>
        </p:nvCxnSpPr>
        <p:spPr>
          <a:xfrm flipH="1" flipV="1">
            <a:off x="10037977" y="4743512"/>
            <a:ext cx="564020" cy="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DBDC6FE-0DF2-9D19-F020-3A0B7D1AB5CE}"/>
              </a:ext>
            </a:extLst>
          </p:cNvPr>
          <p:cNvSpPr/>
          <p:nvPr/>
        </p:nvSpPr>
        <p:spPr>
          <a:xfrm>
            <a:off x="4635611" y="5618988"/>
            <a:ext cx="982336" cy="3657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587520A-3830-E2DC-AF0F-41A805F8F79A}"/>
              </a:ext>
            </a:extLst>
          </p:cNvPr>
          <p:cNvSpPr/>
          <p:nvPr/>
        </p:nvSpPr>
        <p:spPr>
          <a:xfrm>
            <a:off x="4452731" y="5436108"/>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Calibri (Body)"/>
              </a:rPr>
              <a:t>4</a:t>
            </a:r>
          </a:p>
        </p:txBody>
      </p:sp>
    </p:spTree>
    <p:extLst>
      <p:ext uri="{BB962C8B-B14F-4D97-AF65-F5344CB8AC3E}">
        <p14:creationId xmlns:p14="http://schemas.microsoft.com/office/powerpoint/2010/main" val="726261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EAFFB-1B01-F575-0FBA-0B2E1C2980EA}"/>
              </a:ext>
            </a:extLst>
          </p:cNvPr>
          <p:cNvSpPr>
            <a:spLocks noGrp="1"/>
          </p:cNvSpPr>
          <p:nvPr>
            <p:ph type="title"/>
          </p:nvPr>
        </p:nvSpPr>
        <p:spPr/>
        <p:txBody>
          <a:bodyPr/>
          <a:lstStyle/>
          <a:p>
            <a:r>
              <a:rPr lang="en-US" dirty="0"/>
              <a:t>Interpreting uncertainty</a:t>
            </a:r>
          </a:p>
        </p:txBody>
      </p:sp>
      <p:pic>
        <p:nvPicPr>
          <p:cNvPr id="1026" name="Picture 2">
            <a:extLst>
              <a:ext uri="{FF2B5EF4-FFF2-40B4-BE49-F238E27FC236}">
                <a16:creationId xmlns:a16="http://schemas.microsoft.com/office/drawing/2014/main" id="{DB58C463-4BA1-74AD-05A3-94DE2C154B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6925" y="1485896"/>
            <a:ext cx="805815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627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95ADF-CB3D-76C1-A7A1-8FB919DE61EA}"/>
              </a:ext>
            </a:extLst>
          </p:cNvPr>
          <p:cNvSpPr>
            <a:spLocks noGrp="1"/>
          </p:cNvSpPr>
          <p:nvPr>
            <p:ph type="title"/>
          </p:nvPr>
        </p:nvSpPr>
        <p:spPr/>
        <p:txBody>
          <a:bodyPr/>
          <a:lstStyle/>
          <a:p>
            <a:r>
              <a:rPr lang="en-US" dirty="0"/>
              <a:t>Sources of uncertainty</a:t>
            </a:r>
          </a:p>
        </p:txBody>
      </p:sp>
      <p:sp>
        <p:nvSpPr>
          <p:cNvPr id="3" name="Content Placeholder 2">
            <a:extLst>
              <a:ext uri="{FF2B5EF4-FFF2-40B4-BE49-F238E27FC236}">
                <a16:creationId xmlns:a16="http://schemas.microsoft.com/office/drawing/2014/main" id="{4E497758-4379-3F38-F8AB-B884E0ACC454}"/>
              </a:ext>
            </a:extLst>
          </p:cNvPr>
          <p:cNvSpPr>
            <a:spLocks noGrp="1"/>
          </p:cNvSpPr>
          <p:nvPr>
            <p:ph idx="1"/>
          </p:nvPr>
        </p:nvSpPr>
        <p:spPr/>
        <p:txBody>
          <a:bodyPr/>
          <a:lstStyle/>
          <a:p>
            <a:r>
              <a:rPr lang="en-US" dirty="0"/>
              <a:t>Model structure</a:t>
            </a:r>
          </a:p>
          <a:p>
            <a:pPr lvl="1"/>
            <a:r>
              <a:rPr lang="en-US" dirty="0"/>
              <a:t>What if we had modeled some processes differently?</a:t>
            </a:r>
          </a:p>
          <a:p>
            <a:r>
              <a:rPr lang="en-US" dirty="0"/>
              <a:t>Model parameters</a:t>
            </a:r>
          </a:p>
          <a:p>
            <a:pPr lvl="1"/>
            <a:r>
              <a:rPr lang="en-US" dirty="0"/>
              <a:t>What if we had used different parameter values?</a:t>
            </a:r>
          </a:p>
          <a:p>
            <a:r>
              <a:rPr lang="en-US" dirty="0"/>
              <a:t>Surveillance and survey data</a:t>
            </a:r>
          </a:p>
          <a:p>
            <a:pPr lvl="1"/>
            <a:r>
              <a:rPr lang="en-US" dirty="0"/>
              <a:t>What if we had sampled different people or places?</a:t>
            </a:r>
          </a:p>
          <a:p>
            <a:r>
              <a:rPr lang="en-US" dirty="0"/>
              <a:t>Program data</a:t>
            </a:r>
          </a:p>
          <a:p>
            <a:pPr lvl="1"/>
            <a:r>
              <a:rPr lang="en-US" dirty="0"/>
              <a:t>How closely do our data match service utilization on the ground?</a:t>
            </a:r>
          </a:p>
        </p:txBody>
      </p:sp>
    </p:spTree>
    <p:extLst>
      <p:ext uri="{BB962C8B-B14F-4D97-AF65-F5344CB8AC3E}">
        <p14:creationId xmlns:p14="http://schemas.microsoft.com/office/powerpoint/2010/main" val="3873249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2CF7DFB-E014-AA47-A7F9-495E778E7018}"/>
              </a:ext>
            </a:extLst>
          </p:cNvPr>
          <p:cNvSpPr>
            <a:spLocks noGrp="1"/>
          </p:cNvSpPr>
          <p:nvPr>
            <p:ph type="title"/>
          </p:nvPr>
        </p:nvSpPr>
        <p:spPr>
          <a:xfrm>
            <a:off x="838200" y="365125"/>
            <a:ext cx="10515600" cy="850611"/>
          </a:xfrm>
        </p:spPr>
        <p:txBody>
          <a:bodyPr>
            <a:normAutofit/>
          </a:bodyPr>
          <a:lstStyle/>
          <a:p>
            <a:r>
              <a:rPr lang="en-US" sz="2800" b="1" dirty="0">
                <a:solidFill>
                  <a:srgbClr val="203864"/>
                </a:solidFill>
              </a:rPr>
              <a:t>HIV prevalence – males 15-49 and female 15-49</a:t>
            </a:r>
          </a:p>
        </p:txBody>
      </p:sp>
      <p:sp>
        <p:nvSpPr>
          <p:cNvPr id="5" name="TextBox 4">
            <a:extLst>
              <a:ext uri="{FF2B5EF4-FFF2-40B4-BE49-F238E27FC236}">
                <a16:creationId xmlns:a16="http://schemas.microsoft.com/office/drawing/2014/main" id="{79F78901-CBB7-410E-8EF4-3234035B5830}"/>
              </a:ext>
            </a:extLst>
          </p:cNvPr>
          <p:cNvSpPr txBox="1"/>
          <p:nvPr/>
        </p:nvSpPr>
        <p:spPr>
          <a:xfrm>
            <a:off x="1298863" y="6408760"/>
            <a:ext cx="9190182"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rPr>
              <a:t>The estimates from DHS &amp; ZIMPHIA were part of the </a:t>
            </a:r>
            <a:r>
              <a:rPr kumimoji="0" lang="en-GB" sz="1200" b="0" i="1" u="none" strike="noStrike" kern="1200" cap="none" spc="0" normalizeH="0" baseline="0" noProof="0" dirty="0">
                <a:ln>
                  <a:noFill/>
                </a:ln>
                <a:solidFill>
                  <a:prstClr val="black"/>
                </a:solidFill>
                <a:effectLst/>
                <a:uLnTx/>
                <a:uFillTx/>
                <a:latin typeface="Calibri" panose="020F0502020204030204"/>
                <a:ea typeface="+mn-ea"/>
                <a:cs typeface="+mn-cs"/>
              </a:rPr>
              <a:t>minimum data recommended for calibration purposes.</a:t>
            </a:r>
            <a:endParaRPr kumimoji="0" lang="en-AU" sz="12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8" name="Chart 7">
            <a:extLst>
              <a:ext uri="{FF2B5EF4-FFF2-40B4-BE49-F238E27FC236}">
                <a16:creationId xmlns:a16="http://schemas.microsoft.com/office/drawing/2014/main" id="{084E9760-7B98-4044-9F54-D84B1E135388}"/>
              </a:ext>
            </a:extLst>
          </p:cNvPr>
          <p:cNvGraphicFramePr>
            <a:graphicFrameLocks/>
          </p:cNvGraphicFramePr>
          <p:nvPr/>
        </p:nvGraphicFramePr>
        <p:xfrm>
          <a:off x="684000" y="1576800"/>
          <a:ext cx="4680000" cy="468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EBCEFEAE-2C09-452F-AB0A-9EE7036F6531}"/>
              </a:ext>
            </a:extLst>
          </p:cNvPr>
          <p:cNvGraphicFramePr>
            <a:graphicFrameLocks/>
          </p:cNvGraphicFramePr>
          <p:nvPr/>
        </p:nvGraphicFramePr>
        <p:xfrm>
          <a:off x="5220000" y="1576800"/>
          <a:ext cx="6840000" cy="468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77929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D4028-C82B-270D-AA5A-74EDACF95FE8}"/>
              </a:ext>
            </a:extLst>
          </p:cNvPr>
          <p:cNvSpPr>
            <a:spLocks noGrp="1"/>
          </p:cNvSpPr>
          <p:nvPr>
            <p:ph type="title"/>
          </p:nvPr>
        </p:nvSpPr>
        <p:spPr/>
        <p:txBody>
          <a:bodyPr/>
          <a:lstStyle/>
          <a:p>
            <a:r>
              <a:rPr lang="en-US" dirty="0"/>
              <a:t>Uncertainty in model parameters</a:t>
            </a:r>
            <a:br>
              <a:rPr lang="en-US" dirty="0"/>
            </a:br>
            <a:r>
              <a:rPr lang="en-US" sz="3200" dirty="0">
                <a:solidFill>
                  <a:schemeClr val="accent2">
                    <a:lumMod val="50000"/>
                  </a:schemeClr>
                </a:solidFill>
              </a:rPr>
              <a:t>HIV natural history</a:t>
            </a:r>
          </a:p>
        </p:txBody>
      </p:sp>
      <p:sp>
        <p:nvSpPr>
          <p:cNvPr id="6" name="Content Placeholder 5">
            <a:extLst>
              <a:ext uri="{FF2B5EF4-FFF2-40B4-BE49-F238E27FC236}">
                <a16:creationId xmlns:a16="http://schemas.microsoft.com/office/drawing/2014/main" id="{C7200BB8-07E5-4C9B-1220-D7D5A20D05CD}"/>
              </a:ext>
            </a:extLst>
          </p:cNvPr>
          <p:cNvSpPr>
            <a:spLocks noGrp="1"/>
          </p:cNvSpPr>
          <p:nvPr>
            <p:ph idx="1"/>
          </p:nvPr>
        </p:nvSpPr>
        <p:spPr>
          <a:xfrm>
            <a:off x="609600" y="1600200"/>
            <a:ext cx="5486400" cy="4525963"/>
          </a:xfrm>
        </p:spPr>
        <p:txBody>
          <a:bodyPr/>
          <a:lstStyle/>
          <a:p>
            <a:r>
              <a:rPr lang="en-US" sz="2400" dirty="0"/>
              <a:t>Spectrum has uncertainty information about many advanced options parameters</a:t>
            </a:r>
          </a:p>
          <a:p>
            <a:r>
              <a:rPr lang="en-US" sz="2400" dirty="0"/>
              <a:t>While running uncertainty analysis, Spectrum draws different, plausible values of these parameters</a:t>
            </a:r>
          </a:p>
        </p:txBody>
      </p:sp>
      <p:pic>
        <p:nvPicPr>
          <p:cNvPr id="4" name="Picture 3">
            <a:extLst>
              <a:ext uri="{FF2B5EF4-FFF2-40B4-BE49-F238E27FC236}">
                <a16:creationId xmlns:a16="http://schemas.microsoft.com/office/drawing/2014/main" id="{E6CA0E46-A125-ADB6-BEC8-941B7F2E877E}"/>
              </a:ext>
            </a:extLst>
          </p:cNvPr>
          <p:cNvPicPr>
            <a:picLocks noChangeAspect="1"/>
          </p:cNvPicPr>
          <p:nvPr/>
        </p:nvPicPr>
        <p:blipFill>
          <a:blip r:embed="rId2"/>
          <a:stretch>
            <a:fillRect/>
          </a:stretch>
        </p:blipFill>
        <p:spPr>
          <a:xfrm>
            <a:off x="6654776" y="1044163"/>
            <a:ext cx="3513773" cy="5300663"/>
          </a:xfrm>
          <a:prstGeom prst="rect">
            <a:avLst/>
          </a:prstGeom>
        </p:spPr>
      </p:pic>
      <p:sp>
        <p:nvSpPr>
          <p:cNvPr id="5" name="TextBox 6">
            <a:extLst>
              <a:ext uri="{FF2B5EF4-FFF2-40B4-BE49-F238E27FC236}">
                <a16:creationId xmlns:a16="http://schemas.microsoft.com/office/drawing/2014/main" id="{C264D210-B1F3-5AAC-7111-DD8C7D28847F}"/>
              </a:ext>
            </a:extLst>
          </p:cNvPr>
          <p:cNvSpPr txBox="1"/>
          <p:nvPr/>
        </p:nvSpPr>
        <p:spPr>
          <a:xfrm>
            <a:off x="6576081" y="6379339"/>
            <a:ext cx="3671162"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R Glaubius </a:t>
            </a:r>
            <a:r>
              <a:rPr lang="en-US" sz="1400" i="1" dirty="0"/>
              <a:t>et al</a:t>
            </a:r>
            <a:r>
              <a:rPr lang="en-US" sz="1400" dirty="0"/>
              <a:t>. JIAS 2021, 24(Suppl 5):e25784</a:t>
            </a:r>
          </a:p>
        </p:txBody>
      </p:sp>
    </p:spTree>
    <p:extLst>
      <p:ext uri="{BB962C8B-B14F-4D97-AF65-F5344CB8AC3E}">
        <p14:creationId xmlns:p14="http://schemas.microsoft.com/office/powerpoint/2010/main" val="795123594"/>
      </p:ext>
    </p:extLst>
  </p:cSld>
  <p:clrMapOvr>
    <a:masterClrMapping/>
  </p:clrMapOvr>
</p:sld>
</file>

<file path=ppt/theme/theme1.xml><?xml version="1.0" encoding="utf-8"?>
<a:theme xmlns:a="http://schemas.openxmlformats.org/drawingml/2006/main" name="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HIV M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IV MC" id="{E9AA939C-930B-4F3E-8C55-35583B4DA17C}" vid="{08164ABB-8863-4DD4-BCB9-70EA296966A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18" ma:contentTypeDescription="Create a new document." ma:contentTypeScope="" ma:versionID="c3f8be0281d54f70f9157c8033bb3da4">
  <xsd:schema xmlns:xsd="http://www.w3.org/2001/XMLSchema" xmlns:xs="http://www.w3.org/2001/XMLSchema" xmlns:p="http://schemas.microsoft.com/office/2006/metadata/properties" xmlns:ns2="288ef829-98c5-46d1-83dc-c2ef7c814da2" xmlns:ns3="2ddeef39-65d3-4660-94f2-f063f949c57e" targetNamespace="http://schemas.microsoft.com/office/2006/metadata/properties" ma:root="true" ma:fieldsID="7907eb963cffdd94d1fbf4e6ab2e7cbb" ns2:_="" ns3:_="">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59064F2-4B99-4CCC-93E9-473B7E7224A1}"/>
</file>

<file path=customXml/itemProps2.xml><?xml version="1.0" encoding="utf-8"?>
<ds:datastoreItem xmlns:ds="http://schemas.openxmlformats.org/officeDocument/2006/customXml" ds:itemID="{0AAA385C-3F6D-406C-A4FC-68A4FF141DBF}">
  <ds:schemaRefs>
    <ds:schemaRef ds:uri="http://schemas.microsoft.com/sharepoint/v3/contenttype/forms"/>
  </ds:schemaRefs>
</ds:datastoreItem>
</file>

<file path=customXml/itemProps3.xml><?xml version="1.0" encoding="utf-8"?>
<ds:datastoreItem xmlns:ds="http://schemas.openxmlformats.org/officeDocument/2006/customXml" ds:itemID="{F95E83D7-C402-4ACF-A464-7BB5578399EF}"/>
</file>

<file path=docProps/app.xml><?xml version="1.0" encoding="utf-8"?>
<Properties xmlns="http://schemas.openxmlformats.org/officeDocument/2006/extended-properties" xmlns:vt="http://schemas.openxmlformats.org/officeDocument/2006/docPropsVTypes">
  <TotalTime>500</TotalTime>
  <Words>823</Words>
  <Application>Microsoft Office PowerPoint</Application>
  <PresentationFormat>Widescreen</PresentationFormat>
  <Paragraphs>84</Paragraphs>
  <Slides>16</Slides>
  <Notes>8</Notes>
  <HiddenSlides>0</HiddenSlides>
  <MMClips>0</MMClips>
  <ScaleCrop>false</ScaleCrop>
  <HeadingPairs>
    <vt:vector size="4" baseType="variant">
      <vt:variant>
        <vt:lpstr>Theme</vt:lpstr>
      </vt:variant>
      <vt:variant>
        <vt:i4>5</vt:i4>
      </vt:variant>
      <vt:variant>
        <vt:lpstr>Slide Titles</vt:lpstr>
      </vt:variant>
      <vt:variant>
        <vt:i4>16</vt:i4>
      </vt:variant>
    </vt:vector>
  </HeadingPairs>
  <TitlesOfParts>
    <vt:vector size="21" baseType="lpstr">
      <vt:lpstr>Custom Design</vt:lpstr>
      <vt:lpstr>1_Custom Design</vt:lpstr>
      <vt:lpstr>2_Custom Design</vt:lpstr>
      <vt:lpstr>3_Custom Design</vt:lpstr>
      <vt:lpstr>HIV MC</vt:lpstr>
      <vt:lpstr>PowerPoint Presentation</vt:lpstr>
      <vt:lpstr>File Completeness Checklist</vt:lpstr>
      <vt:lpstr>Tools for further analysis Access the ‘Tools’ window</vt:lpstr>
      <vt:lpstr>Tools for further analysis</vt:lpstr>
      <vt:lpstr>Running uncertainty analysis</vt:lpstr>
      <vt:lpstr>Interpreting uncertainty</vt:lpstr>
      <vt:lpstr>Sources of uncertainty</vt:lpstr>
      <vt:lpstr>HIV prevalence – males 15-49 and female 15-49</vt:lpstr>
      <vt:lpstr>Uncertainty in model parameters HIV natural history</vt:lpstr>
      <vt:lpstr>Uncertainty in model parameters Mortality rates on ART</vt:lpstr>
      <vt:lpstr>Uncertainty in surveillance and survey data</vt:lpstr>
      <vt:lpstr>Uncertainty in program data</vt:lpstr>
      <vt:lpstr>Global estimates with uncertainty ranges</vt:lpstr>
      <vt:lpstr>Precision of Estimates</vt:lpstr>
      <vt:lpstr>Achievement of Targets</vt:lpstr>
      <vt:lpstr>Achievement of Targets</vt:lpstr>
    </vt:vector>
  </TitlesOfParts>
  <Company>studiovertex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title in 24 point Arial regular</dc:title>
  <dc:creator>Nathalie Gouiran</dc:creator>
  <cp:lastModifiedBy>Robert Glaubius</cp:lastModifiedBy>
  <cp:revision>140</cp:revision>
  <cp:lastPrinted>2011-08-22T20:13:01Z</cp:lastPrinted>
  <dcterms:created xsi:type="dcterms:W3CDTF">2011-11-29T17:23:10Z</dcterms:created>
  <dcterms:modified xsi:type="dcterms:W3CDTF">2023-02-13T16:07:24Z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ies>
</file>