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4"/>
  </p:sldMasterIdLst>
  <p:notesMasterIdLst>
    <p:notesMasterId r:id="rId58"/>
  </p:notesMasterIdLst>
  <p:sldIdLst>
    <p:sldId id="256" r:id="rId5"/>
    <p:sldId id="301" r:id="rId6"/>
    <p:sldId id="320" r:id="rId7"/>
    <p:sldId id="257" r:id="rId8"/>
    <p:sldId id="258" r:id="rId9"/>
    <p:sldId id="325" r:id="rId10"/>
    <p:sldId id="327" r:id="rId11"/>
    <p:sldId id="328" r:id="rId12"/>
    <p:sldId id="329" r:id="rId13"/>
    <p:sldId id="344" r:id="rId14"/>
    <p:sldId id="346" r:id="rId15"/>
    <p:sldId id="345" r:id="rId16"/>
    <p:sldId id="347" r:id="rId17"/>
    <p:sldId id="321" r:id="rId18"/>
    <p:sldId id="359" r:id="rId19"/>
    <p:sldId id="358" r:id="rId20"/>
    <p:sldId id="357" r:id="rId21"/>
    <p:sldId id="324" r:id="rId22"/>
    <p:sldId id="349" r:id="rId23"/>
    <p:sldId id="354" r:id="rId24"/>
    <p:sldId id="353" r:id="rId25"/>
    <p:sldId id="360" r:id="rId26"/>
    <p:sldId id="361" r:id="rId27"/>
    <p:sldId id="362" r:id="rId28"/>
    <p:sldId id="363" r:id="rId29"/>
    <p:sldId id="351" r:id="rId30"/>
    <p:sldId id="364" r:id="rId31"/>
    <p:sldId id="365" r:id="rId32"/>
    <p:sldId id="350" r:id="rId33"/>
    <p:sldId id="367" r:id="rId34"/>
    <p:sldId id="348" r:id="rId35"/>
    <p:sldId id="368" r:id="rId36"/>
    <p:sldId id="366" r:id="rId37"/>
    <p:sldId id="370" r:id="rId38"/>
    <p:sldId id="369" r:id="rId39"/>
    <p:sldId id="322" r:id="rId40"/>
    <p:sldId id="371" r:id="rId41"/>
    <p:sldId id="372" r:id="rId42"/>
    <p:sldId id="373" r:id="rId43"/>
    <p:sldId id="375" r:id="rId44"/>
    <p:sldId id="376" r:id="rId45"/>
    <p:sldId id="377" r:id="rId46"/>
    <p:sldId id="379" r:id="rId47"/>
    <p:sldId id="380" r:id="rId48"/>
    <p:sldId id="382" r:id="rId49"/>
    <p:sldId id="381" r:id="rId50"/>
    <p:sldId id="323" r:id="rId51"/>
    <p:sldId id="304" r:id="rId52"/>
    <p:sldId id="306" r:id="rId53"/>
    <p:sldId id="308" r:id="rId54"/>
    <p:sldId id="378" r:id="rId55"/>
    <p:sldId id="319" r:id="rId56"/>
    <p:sldId id="318" r:id="rId5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3C0C"/>
    <a:srgbClr val="1AB8A5"/>
    <a:srgbClr val="149081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9416" autoAdjust="0"/>
  </p:normalViewPr>
  <p:slideViewPr>
    <p:cSldViewPr snapToGrid="0">
      <p:cViewPr varScale="1">
        <p:scale>
          <a:sx n="66" d="100"/>
          <a:sy n="66" d="100"/>
        </p:scale>
        <p:origin x="668" y="44"/>
      </p:cViewPr>
      <p:guideLst/>
    </p:cSldViewPr>
  </p:slideViewPr>
  <p:outlineViewPr>
    <p:cViewPr>
      <p:scale>
        <a:sx n="33" d="100"/>
        <a:sy n="33" d="100"/>
      </p:scale>
      <p:origin x="0" y="-22264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978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1" Type="http://schemas.openxmlformats.org/officeDocument/2006/relationships/theme" Target="theme/them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B7C2A0-28E8-4C4D-BC8B-DD3ABB8E143C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Cliquez pour modifier les styles de texte principaux</a:t>
            </a:r>
          </a:p>
          <a:p>
            <a:pPr lvl="1"/>
            <a:r>
              <a:rPr lang="en-US"/>
              <a:t>Deuxième niveau</a:t>
            </a:r>
          </a:p>
          <a:p>
            <a:pPr lvl="2"/>
            <a:r>
              <a:rPr lang="en-US"/>
              <a:t>Troisième niveau</a:t>
            </a:r>
          </a:p>
          <a:p>
            <a:pPr lvl="3"/>
            <a:r>
              <a:rPr lang="en-US"/>
              <a:t>Quatrième niveau</a:t>
            </a:r>
          </a:p>
          <a:p>
            <a:pPr lvl="4"/>
            <a:r>
              <a:rPr lang="en-US"/>
              <a:t>Cinquième niveau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DBDAB6-B46E-4681-BA5B-21DE5884B2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875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BDAB6-B46E-4681-BA5B-21DE5884B21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1573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BDAB6-B46E-4681-BA5B-21DE5884B219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0882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BDAB6-B46E-4681-BA5B-21DE5884B219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28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BDAB6-B46E-4681-BA5B-21DE5884B219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3753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BDAB6-B46E-4681-BA5B-21DE5884B219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9698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BDAB6-B46E-4681-BA5B-21DE5884B219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2027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FSW : </a:t>
            </a:r>
            <a:r>
              <a:rPr lang="fr-CA" dirty="0" err="1"/>
              <a:t>Female</a:t>
            </a:r>
            <a:r>
              <a:rPr lang="fr-CA" dirty="0"/>
              <a:t> </a:t>
            </a:r>
            <a:r>
              <a:rPr lang="fr-CA" dirty="0" err="1"/>
              <a:t>sex</a:t>
            </a:r>
            <a:r>
              <a:rPr lang="fr-CA" dirty="0"/>
              <a:t> </a:t>
            </a:r>
            <a:r>
              <a:rPr lang="fr-CA" dirty="0" err="1"/>
              <a:t>worker</a:t>
            </a:r>
            <a:r>
              <a:rPr lang="fr-CA" dirty="0"/>
              <a:t> = travailleuse du sexe</a:t>
            </a:r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BDAB6-B46E-4681-BA5B-21DE5884B21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3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A37365-238E-46AC-8E14-D728046062E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8008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BDAB6-B46E-4681-BA5B-21DE5884B21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8680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KP : Key population = population clé</a:t>
            </a:r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BDAB6-B46E-4681-BA5B-21DE5884B21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9747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BDAB6-B46E-4681-BA5B-21DE5884B21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3122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BDAB6-B46E-4681-BA5B-21DE5884B219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5031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BDAB6-B46E-4681-BA5B-21DE5884B219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602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BDAB6-B46E-4681-BA5B-21DE5884B219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9187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H"/>
          </a:p>
        </p:txBody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H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2021 HIV Estimates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185AAC3-23AF-4C83-A6C4-E518F947A1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48" y="6305041"/>
            <a:ext cx="1004298" cy="396978"/>
          </a:xfrm>
          <a:prstGeom prst="rect">
            <a:avLst/>
          </a:prstGeom>
        </p:spPr>
      </p:pic>
      <p:pic>
        <p:nvPicPr>
          <p:cNvPr id="9" name="Picture 8" descr="A drawing of a person&#10;&#10;Description automatically generated">
            <a:extLst>
              <a:ext uri="{FF2B5EF4-FFF2-40B4-BE49-F238E27FC236}">
                <a16:creationId xmlns:a16="http://schemas.microsoft.com/office/drawing/2014/main" id="{6B19407E-735D-4378-94C5-F2663C5558A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2253" y="6453896"/>
            <a:ext cx="1540764" cy="228600"/>
          </a:xfrm>
          <a:prstGeom prst="rect">
            <a:avLst/>
          </a:prstGeom>
        </p:spPr>
      </p:pic>
      <p:pic>
        <p:nvPicPr>
          <p:cNvPr id="11" name="Picture 11">
            <a:extLst>
              <a:ext uri="{FF2B5EF4-FFF2-40B4-BE49-F238E27FC236}">
                <a16:creationId xmlns:a16="http://schemas.microsoft.com/office/drawing/2014/main" id="{5D85F589-BD68-42C6-95B3-62092DAECD0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162" y="6293569"/>
            <a:ext cx="2117220" cy="396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6492" y="304800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4" y="1600206"/>
            <a:ext cx="5392616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9784" y="1600206"/>
            <a:ext cx="5392616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2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DEBA93E-1326-414C-9359-2BE4C1E2942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394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H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Cliquez pour modifier le style du titre principal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Cliquez pour modifier les styles de texte principaux</a:t>
            </a:r>
          </a:p>
          <a:p>
            <a:pPr lvl="1"/>
            <a:r>
              <a:rPr lang="en-US"/>
              <a:t>Deuxième niveau</a:t>
            </a:r>
          </a:p>
          <a:p>
            <a:pPr lvl="2"/>
            <a:r>
              <a:rPr lang="en-US"/>
              <a:t>Troisième niveau</a:t>
            </a:r>
          </a:p>
          <a:p>
            <a:pPr lvl="3"/>
            <a:r>
              <a:rPr lang="en-US"/>
              <a:t>Quatrième niveau</a:t>
            </a:r>
          </a:p>
          <a:p>
            <a:pPr lvl="4"/>
            <a:r>
              <a:rPr lang="en-US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9" name="Picture 11">
            <a:extLst>
              <a:ext uri="{FF2B5EF4-FFF2-40B4-BE49-F238E27FC236}">
                <a16:creationId xmlns:a16="http://schemas.microsoft.com/office/drawing/2014/main" id="{7F31AB09-F9DF-4C56-A7CE-BC02727EC0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162" y="6293569"/>
            <a:ext cx="2117220" cy="396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65B1B08-D30B-4840-8807-27F7CC52EF26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983" y="6303656"/>
            <a:ext cx="1016083" cy="401637"/>
          </a:xfrm>
          <a:prstGeom prst="rect">
            <a:avLst/>
          </a:prstGeom>
        </p:spPr>
      </p:pic>
      <p:pic>
        <p:nvPicPr>
          <p:cNvPr id="11" name="Picture 10" descr="A drawing of a person&#10;&#10;Description automatically generated">
            <a:extLst>
              <a:ext uri="{FF2B5EF4-FFF2-40B4-BE49-F238E27FC236}">
                <a16:creationId xmlns:a16="http://schemas.microsoft.com/office/drawing/2014/main" id="{55DA2858-1BC9-4FC5-AB98-873BBE024BD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3244" y="6396812"/>
            <a:ext cx="1979773" cy="29373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wmf"/><Relationship Id="rId4" Type="http://schemas.openxmlformats.org/officeDocument/2006/relationships/oleObject" Target="../embeddings/oleObject2.bin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F8752D-0820-4F35-9D5D-B9D345CC6D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noProof="0" dirty="0"/>
              <a:t>Sous la capuche:  AEM5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C97AB2-D1E8-48E1-B9C2-6E6C1698B1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001370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3200" noProof="0" dirty="0"/>
              <a:t>La structure interne reflète la nature des populations clés des épidémies concentrées </a:t>
            </a:r>
            <a:br>
              <a:rPr lang="fr-FR" sz="3200" noProof="0" dirty="0"/>
            </a:br>
            <a:br>
              <a:rPr lang="fr-FR" sz="3200" noProof="0" dirty="0"/>
            </a:br>
            <a:r>
              <a:rPr lang="fr-FR" sz="3200" noProof="0" dirty="0"/>
              <a:t>Structure interne des hommes et des personnes transgenres dans l'AEM</a:t>
            </a:r>
          </a:p>
        </p:txBody>
      </p:sp>
      <p:grpSp>
        <p:nvGrpSpPr>
          <p:cNvPr id="42" name="Group 41"/>
          <p:cNvGrpSpPr/>
          <p:nvPr/>
        </p:nvGrpSpPr>
        <p:grpSpPr>
          <a:xfrm>
            <a:off x="3434924" y="692484"/>
            <a:ext cx="8379886" cy="5255578"/>
            <a:chOff x="2264232" y="991857"/>
            <a:chExt cx="8379886" cy="5255578"/>
          </a:xfrm>
        </p:grpSpPr>
        <p:grpSp>
          <p:nvGrpSpPr>
            <p:cNvPr id="4" name="Group 3"/>
            <p:cNvGrpSpPr/>
            <p:nvPr/>
          </p:nvGrpSpPr>
          <p:grpSpPr>
            <a:xfrm>
              <a:off x="2264232" y="1253160"/>
              <a:ext cx="8379886" cy="4994275"/>
              <a:chOff x="520274" y="1008063"/>
              <a:chExt cx="8379886" cy="4994275"/>
            </a:xfrm>
          </p:grpSpPr>
          <p:sp>
            <p:nvSpPr>
              <p:cNvPr id="5" name="Rectangle 2"/>
              <p:cNvSpPr>
                <a:spLocks noChangeArrowheads="1"/>
              </p:cNvSpPr>
              <p:nvPr/>
            </p:nvSpPr>
            <p:spPr bwMode="auto">
              <a:xfrm>
                <a:off x="3882390" y="3962400"/>
                <a:ext cx="1816100" cy="838200"/>
              </a:xfrm>
              <a:prstGeom prst="rect">
                <a:avLst/>
              </a:prstGeom>
              <a:noFill/>
              <a:ln w="9525" algn="ctr">
                <a:solidFill>
                  <a:schemeClr val="accent1">
                    <a:lumMod val="7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lnSpc>
                    <a:spcPct val="45000"/>
                  </a:lnSpc>
                  <a:spcBef>
                    <a:spcPct val="50000"/>
                  </a:spcBef>
                  <a:defRPr/>
                </a:pPr>
                <a:r>
                  <a:rPr lang="fr-FR" sz="2400" noProof="0" dirty="0">
                    <a:solidFill>
                      <a:schemeClr val="accent1">
                        <a:lumMod val="75000"/>
                      </a:schemeClr>
                    </a:solidFill>
                  </a:rPr>
                  <a:t>Client</a:t>
                </a:r>
              </a:p>
            </p:txBody>
          </p:sp>
          <p:sp>
            <p:nvSpPr>
              <p:cNvPr id="6" name="Rectangle 3"/>
              <p:cNvSpPr>
                <a:spLocks noChangeArrowheads="1"/>
              </p:cNvSpPr>
              <p:nvPr/>
            </p:nvSpPr>
            <p:spPr bwMode="auto">
              <a:xfrm>
                <a:off x="3634740" y="2362200"/>
                <a:ext cx="2311400" cy="1447800"/>
              </a:xfrm>
              <a:prstGeom prst="rect">
                <a:avLst/>
              </a:prstGeom>
              <a:noFill/>
              <a:ln w="9525" algn="ctr">
                <a:solidFill>
                  <a:schemeClr val="accent1">
                    <a:lumMod val="7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45000"/>
                  </a:lnSpc>
                  <a:spcBef>
                    <a:spcPct val="50000"/>
                  </a:spcBef>
                  <a:defRPr/>
                </a:pPr>
                <a:r>
                  <a:rPr lang="fr-FR" sz="2400" noProof="0" dirty="0">
                    <a:solidFill>
                      <a:schemeClr val="accent1">
                        <a:lumMod val="75000"/>
                      </a:schemeClr>
                    </a:solidFill>
                  </a:rPr>
                  <a:t>Hommes non-KP</a:t>
                </a:r>
              </a:p>
            </p:txBody>
          </p:sp>
          <p:sp>
            <p:nvSpPr>
              <p:cNvPr id="7" name="Rectangle 4"/>
              <p:cNvSpPr>
                <a:spLocks noChangeArrowheads="1"/>
              </p:cNvSpPr>
              <p:nvPr/>
            </p:nvSpPr>
            <p:spPr bwMode="auto">
              <a:xfrm>
                <a:off x="3181350" y="1954704"/>
                <a:ext cx="2971800" cy="3048000"/>
              </a:xfrm>
              <a:prstGeom prst="rect">
                <a:avLst/>
              </a:prstGeom>
              <a:noFill/>
              <a:ln w="28575" algn="ctr">
                <a:solidFill>
                  <a:schemeClr val="accent1">
                    <a:lumMod val="50000"/>
                  </a:schemeClr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fr-FR" noProof="0" dirty="0"/>
              </a:p>
            </p:txBody>
          </p:sp>
          <p:sp>
            <p:nvSpPr>
              <p:cNvPr id="8" name="Text Box 5"/>
              <p:cNvSpPr txBox="1">
                <a:spLocks noChangeArrowheads="1"/>
              </p:cNvSpPr>
              <p:nvPr/>
            </p:nvSpPr>
            <p:spPr bwMode="auto">
              <a:xfrm>
                <a:off x="3726982" y="2063115"/>
                <a:ext cx="2000869" cy="25853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eaLnBrk="0" hangingPunct="0">
                  <a:lnSpc>
                    <a:spcPct val="45000"/>
                  </a:lnSpc>
                  <a:spcBef>
                    <a:spcPct val="50000"/>
                  </a:spcBef>
                  <a:defRPr/>
                </a:pPr>
                <a:r>
                  <a:rPr lang="fr-FR" sz="2400" noProof="0" dirty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cs typeface="Times New Roman" pitchFamily="18" charset="0"/>
                  </a:rPr>
                  <a:t>Hétérosexuels</a:t>
                </a:r>
              </a:p>
            </p:txBody>
          </p:sp>
          <p:sp>
            <p:nvSpPr>
              <p:cNvPr id="9" name="Rectangle 6"/>
              <p:cNvSpPr>
                <a:spLocks noChangeArrowheads="1"/>
              </p:cNvSpPr>
              <p:nvPr/>
            </p:nvSpPr>
            <p:spPr bwMode="auto">
              <a:xfrm>
                <a:off x="742950" y="2819400"/>
                <a:ext cx="1651000" cy="685800"/>
              </a:xfrm>
              <a:prstGeom prst="rect">
                <a:avLst/>
              </a:prstGeom>
              <a:noFill/>
              <a:ln w="9525" algn="ctr">
                <a:solidFill>
                  <a:schemeClr val="accent5">
                    <a:lumMod val="7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lnSpc>
                    <a:spcPct val="45000"/>
                  </a:lnSpc>
                  <a:spcBef>
                    <a:spcPct val="50000"/>
                  </a:spcBef>
                  <a:defRPr/>
                </a:pPr>
                <a:r>
                  <a:rPr lang="fr-FR" noProof="0" dirty="0">
                    <a:solidFill>
                      <a:schemeClr val="accent5">
                        <a:lumMod val="75000"/>
                      </a:schemeClr>
                    </a:solidFill>
                    <a:latin typeface="+mn-lt"/>
                    <a:cs typeface="Times New Roman" pitchFamily="18" charset="0"/>
                  </a:rPr>
                  <a:t>Réseau</a:t>
                </a:r>
              </a:p>
              <a:p>
                <a:pPr algn="ctr" eaLnBrk="0" hangingPunct="0">
                  <a:lnSpc>
                    <a:spcPct val="45000"/>
                  </a:lnSpc>
                  <a:spcBef>
                    <a:spcPct val="50000"/>
                  </a:spcBef>
                  <a:defRPr/>
                </a:pPr>
                <a:r>
                  <a:rPr lang="fr-FR" noProof="0" dirty="0">
                    <a:solidFill>
                      <a:schemeClr val="accent5">
                        <a:lumMod val="75000"/>
                      </a:schemeClr>
                    </a:solidFill>
                    <a:cs typeface="Times New Roman" pitchFamily="18" charset="0"/>
                  </a:rPr>
                  <a:t>à faible risque </a:t>
                </a:r>
              </a:p>
            </p:txBody>
          </p:sp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577850" y="2185635"/>
                <a:ext cx="1977389" cy="2310165"/>
              </a:xfrm>
              <a:prstGeom prst="rect">
                <a:avLst/>
              </a:prstGeom>
              <a:noFill/>
              <a:ln w="28575" algn="ctr">
                <a:solidFill>
                  <a:schemeClr val="accent1">
                    <a:lumMod val="50000"/>
                  </a:schemeClr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square" anchor="ctr">
                <a:spAutoFit/>
              </a:bodyPr>
              <a:lstStyle/>
              <a:p>
                <a:endParaRPr lang="fr-FR" noProof="0" dirty="0"/>
              </a:p>
            </p:txBody>
          </p:sp>
          <p:sp>
            <p:nvSpPr>
              <p:cNvPr id="11" name="Text Box 8"/>
              <p:cNvSpPr txBox="1">
                <a:spLocks noChangeArrowheads="1"/>
              </p:cNvSpPr>
              <p:nvPr/>
            </p:nvSpPr>
            <p:spPr bwMode="auto">
              <a:xfrm>
                <a:off x="520274" y="2288781"/>
                <a:ext cx="2079415" cy="50988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eaLnBrk="0" hangingPunct="0">
                  <a:lnSpc>
                    <a:spcPct val="45000"/>
                  </a:lnSpc>
                  <a:spcBef>
                    <a:spcPct val="50000"/>
                  </a:spcBef>
                  <a:defRPr/>
                </a:pPr>
                <a:r>
                  <a:rPr lang="fr-FR" noProof="0" dirty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cs typeface="Times New Roman" pitchFamily="18" charset="0"/>
                  </a:rPr>
                  <a:t>Hommes s'injectant</a:t>
                </a:r>
              </a:p>
              <a:p>
                <a:pPr algn="ctr" eaLnBrk="0" hangingPunct="0">
                  <a:lnSpc>
                    <a:spcPct val="45000"/>
                  </a:lnSpc>
                  <a:spcBef>
                    <a:spcPct val="50000"/>
                  </a:spcBef>
                  <a:defRPr/>
                </a:pPr>
                <a:r>
                  <a:rPr lang="fr-FR" noProof="0" dirty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cs typeface="Times New Roman" pitchFamily="18" charset="0"/>
                  </a:rPr>
                  <a:t> des drogues</a:t>
                </a:r>
              </a:p>
            </p:txBody>
          </p:sp>
          <p:sp>
            <p:nvSpPr>
              <p:cNvPr id="12" name="Rectangle 9"/>
              <p:cNvSpPr>
                <a:spLocks noChangeArrowheads="1"/>
              </p:cNvSpPr>
              <p:nvPr/>
            </p:nvSpPr>
            <p:spPr bwMode="auto">
              <a:xfrm>
                <a:off x="742950" y="3657600"/>
                <a:ext cx="1651000" cy="685800"/>
              </a:xfrm>
              <a:prstGeom prst="rect">
                <a:avLst/>
              </a:prstGeom>
              <a:noFill/>
              <a:ln w="9525" algn="ctr">
                <a:solidFill>
                  <a:schemeClr val="accent5">
                    <a:lumMod val="7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lnSpc>
                    <a:spcPct val="45000"/>
                  </a:lnSpc>
                  <a:spcBef>
                    <a:spcPct val="50000"/>
                  </a:spcBef>
                  <a:defRPr/>
                </a:pPr>
                <a:r>
                  <a:rPr lang="fr-FR" noProof="0" dirty="0">
                    <a:solidFill>
                      <a:schemeClr val="accent5">
                        <a:lumMod val="75000"/>
                      </a:schemeClr>
                    </a:solidFill>
                    <a:latin typeface="+mn-lt"/>
                    <a:cs typeface="Times New Roman" pitchFamily="18" charset="0"/>
                  </a:rPr>
                  <a:t>Réseau</a:t>
                </a:r>
              </a:p>
              <a:p>
                <a:pPr algn="ctr" eaLnBrk="0" hangingPunct="0">
                  <a:lnSpc>
                    <a:spcPct val="45000"/>
                  </a:lnSpc>
                  <a:spcBef>
                    <a:spcPct val="50000"/>
                  </a:spcBef>
                  <a:defRPr/>
                </a:pPr>
                <a:r>
                  <a:rPr lang="fr-FR" noProof="0" dirty="0">
                    <a:solidFill>
                      <a:schemeClr val="accent5">
                        <a:lumMod val="75000"/>
                      </a:schemeClr>
                    </a:solidFill>
                    <a:cs typeface="Times New Roman" pitchFamily="18" charset="0"/>
                  </a:rPr>
                  <a:t>à risque élevé</a:t>
                </a:r>
                <a:endParaRPr lang="fr-FR" noProof="0" dirty="0">
                  <a:solidFill>
                    <a:schemeClr val="accent5">
                      <a:lumMod val="75000"/>
                    </a:schemeClr>
                  </a:solidFill>
                  <a:latin typeface="+mn-lt"/>
                  <a:cs typeface="Times New Roman" pitchFamily="18" charset="0"/>
                </a:endParaRPr>
              </a:p>
            </p:txBody>
          </p:sp>
          <p:sp>
            <p:nvSpPr>
              <p:cNvPr id="13" name="Rectangle 10"/>
              <p:cNvSpPr>
                <a:spLocks noChangeArrowheads="1"/>
              </p:cNvSpPr>
              <p:nvPr/>
            </p:nvSpPr>
            <p:spPr bwMode="auto">
              <a:xfrm>
                <a:off x="7026910" y="3058176"/>
                <a:ext cx="1651000" cy="561331"/>
              </a:xfrm>
              <a:prstGeom prst="rect">
                <a:avLst/>
              </a:prstGeom>
              <a:noFill/>
              <a:ln w="9525" algn="ctr">
                <a:solidFill>
                  <a:schemeClr val="accent1">
                    <a:lumMod val="7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lnSpc>
                    <a:spcPct val="45000"/>
                  </a:lnSpc>
                  <a:spcBef>
                    <a:spcPct val="50000"/>
                  </a:spcBef>
                  <a:defRPr/>
                </a:pPr>
                <a:r>
                  <a:rPr lang="fr-FR" sz="1600" b="1" noProof="0" dirty="0">
                    <a:solidFill>
                      <a:schemeClr val="accent5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            </a:t>
                </a:r>
              </a:p>
              <a:p>
                <a:pPr algn="ctr" eaLnBrk="0" hangingPunct="0">
                  <a:lnSpc>
                    <a:spcPct val="45000"/>
                  </a:lnSpc>
                  <a:spcBef>
                    <a:spcPct val="50000"/>
                  </a:spcBef>
                  <a:defRPr/>
                </a:pPr>
                <a:r>
                  <a:rPr lang="fr-FR" sz="1600" b="1" noProof="0" dirty="0">
                    <a:solidFill>
                      <a:schemeClr val="accent5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                 </a:t>
                </a:r>
                <a:r>
                  <a:rPr lang="fr-FR" sz="1600" noProof="0" dirty="0">
                    <a:solidFill>
                      <a:schemeClr val="accent5">
                        <a:lumMod val="75000"/>
                      </a:schemeClr>
                    </a:solidFill>
                  </a:rPr>
                  <a:t>HSH2</a:t>
                </a:r>
              </a:p>
            </p:txBody>
          </p:sp>
          <p:sp>
            <p:nvSpPr>
              <p:cNvPr id="14" name="Rectangle 11"/>
              <p:cNvSpPr>
                <a:spLocks noChangeArrowheads="1"/>
              </p:cNvSpPr>
              <p:nvPr/>
            </p:nvSpPr>
            <p:spPr bwMode="auto">
              <a:xfrm>
                <a:off x="6861810" y="2362200"/>
                <a:ext cx="1981200" cy="2133600"/>
              </a:xfrm>
              <a:prstGeom prst="rect">
                <a:avLst/>
              </a:prstGeom>
              <a:noFill/>
              <a:ln w="28575" algn="ctr">
                <a:solidFill>
                  <a:schemeClr val="accent1">
                    <a:lumMod val="50000"/>
                  </a:schemeClr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fr-FR" noProof="0" dirty="0"/>
              </a:p>
            </p:txBody>
          </p:sp>
          <p:sp>
            <p:nvSpPr>
              <p:cNvPr id="15" name="Text Box 12"/>
              <p:cNvSpPr txBox="1">
                <a:spLocks noChangeArrowheads="1"/>
              </p:cNvSpPr>
              <p:nvPr/>
            </p:nvSpPr>
            <p:spPr bwMode="auto">
              <a:xfrm>
                <a:off x="6861810" y="2400903"/>
                <a:ext cx="2038350" cy="68647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 eaLnBrk="0" hangingPunct="0">
                  <a:lnSpc>
                    <a:spcPct val="70000"/>
                  </a:lnSpc>
                  <a:spcBef>
                    <a:spcPct val="50000"/>
                  </a:spcBef>
                  <a:defRPr/>
                </a:pPr>
                <a:r>
                  <a:rPr lang="fr-FR" noProof="0" dirty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cs typeface="Times New Roman" pitchFamily="18" charset="0"/>
                  </a:rPr>
                  <a:t>Hommes ayant des relations sexuelles avec des hommes</a:t>
                </a:r>
              </a:p>
            </p:txBody>
          </p:sp>
          <p:sp>
            <p:nvSpPr>
              <p:cNvPr id="16" name="Rectangle 13"/>
              <p:cNvSpPr>
                <a:spLocks noChangeArrowheads="1"/>
              </p:cNvSpPr>
              <p:nvPr/>
            </p:nvSpPr>
            <p:spPr bwMode="auto">
              <a:xfrm>
                <a:off x="7026910" y="3779836"/>
                <a:ext cx="1651000" cy="563563"/>
              </a:xfrm>
              <a:prstGeom prst="rect">
                <a:avLst/>
              </a:prstGeom>
              <a:noFill/>
              <a:ln w="9525" algn="ctr">
                <a:solidFill>
                  <a:schemeClr val="accent1">
                    <a:lumMod val="7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lnSpc>
                    <a:spcPct val="45000"/>
                  </a:lnSpc>
                  <a:spcBef>
                    <a:spcPct val="50000"/>
                  </a:spcBef>
                  <a:defRPr/>
                </a:pPr>
                <a:r>
                  <a:rPr lang="fr-FR" sz="2000" noProof="0" dirty="0">
                    <a:solidFill>
                      <a:schemeClr val="accent5">
                        <a:lumMod val="75000"/>
                      </a:schemeClr>
                    </a:solidFill>
                    <a:cs typeface="Times New Roman" pitchFamily="18" charset="0"/>
                  </a:rPr>
                  <a:t>H</a:t>
                </a:r>
                <a:r>
                  <a:rPr lang="fr-FR" sz="2000" noProof="0" dirty="0">
                    <a:solidFill>
                      <a:schemeClr val="accent5">
                        <a:lumMod val="75000"/>
                      </a:schemeClr>
                    </a:solidFill>
                    <a:latin typeface="+mn-lt"/>
                    <a:cs typeface="Times New Roman" pitchFamily="18" charset="0"/>
                  </a:rPr>
                  <a:t>SF</a:t>
                </a:r>
              </a:p>
            </p:txBody>
          </p:sp>
          <p:sp>
            <p:nvSpPr>
              <p:cNvPr id="17" name="Oval 14"/>
              <p:cNvSpPr>
                <a:spLocks noChangeArrowheads="1"/>
              </p:cNvSpPr>
              <p:nvPr/>
            </p:nvSpPr>
            <p:spPr bwMode="auto">
              <a:xfrm>
                <a:off x="3632200" y="1008063"/>
                <a:ext cx="2559050" cy="515937"/>
              </a:xfrm>
              <a:prstGeom prst="ellipse">
                <a:avLst/>
              </a:prstGeom>
              <a:noFill/>
              <a:ln w="28575" algn="ctr">
                <a:solidFill>
                  <a:schemeClr val="accent1">
                    <a:lumMod val="75000"/>
                  </a:schemeClr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lnSpc>
                    <a:spcPct val="45000"/>
                  </a:lnSpc>
                  <a:spcBef>
                    <a:spcPct val="50000"/>
                  </a:spcBef>
                  <a:defRPr/>
                </a:pPr>
                <a:r>
                  <a:rPr lang="fr-FR" sz="2000" noProof="0" dirty="0">
                    <a:solidFill>
                      <a:schemeClr val="accent5">
                        <a:lumMod val="75000"/>
                      </a:schemeClr>
                    </a:solidFill>
                    <a:latin typeface="+mn-lt"/>
                    <a:cs typeface="Times New Roman" pitchFamily="18" charset="0"/>
                  </a:rPr>
                  <a:t>Hommes</a:t>
                </a:r>
                <a:r>
                  <a:rPr lang="fr-FR" sz="2000" noProof="0" dirty="0">
                    <a:solidFill>
                      <a:schemeClr val="accent5">
                        <a:lumMod val="75000"/>
                      </a:schemeClr>
                    </a:solidFill>
                    <a:cs typeface="Times New Roman" pitchFamily="18" charset="0"/>
                  </a:rPr>
                  <a:t> de 15 ans</a:t>
                </a:r>
              </a:p>
            </p:txBody>
          </p:sp>
          <p:sp>
            <p:nvSpPr>
              <p:cNvPr id="18" name="Oval 15"/>
              <p:cNvSpPr>
                <a:spLocks noChangeArrowheads="1"/>
              </p:cNvSpPr>
              <p:nvPr/>
            </p:nvSpPr>
            <p:spPr bwMode="auto">
              <a:xfrm>
                <a:off x="3467100" y="5486400"/>
                <a:ext cx="2559050" cy="515938"/>
              </a:xfrm>
              <a:prstGeom prst="ellipse">
                <a:avLst/>
              </a:prstGeom>
              <a:noFill/>
              <a:ln w="28575" algn="ctr">
                <a:solidFill>
                  <a:schemeClr val="accent1">
                    <a:lumMod val="75000"/>
                  </a:schemeClr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lnSpc>
                    <a:spcPct val="45000"/>
                  </a:lnSpc>
                  <a:spcBef>
                    <a:spcPct val="50000"/>
                  </a:spcBef>
                  <a:defRPr/>
                </a:pPr>
                <a:r>
                  <a:rPr lang="fr-FR" sz="2000" noProof="0" dirty="0">
                    <a:solidFill>
                      <a:schemeClr val="accent5">
                        <a:lumMod val="75000"/>
                      </a:schemeClr>
                    </a:solidFill>
                    <a:latin typeface="+mn-lt"/>
                    <a:cs typeface="Times New Roman" pitchFamily="18" charset="0"/>
                  </a:rPr>
                  <a:t>Décès</a:t>
                </a:r>
                <a:endParaRPr lang="fr-FR" sz="2400" noProof="0" dirty="0">
                  <a:solidFill>
                    <a:schemeClr val="accent5">
                      <a:lumMod val="75000"/>
                    </a:schemeClr>
                  </a:solidFill>
                  <a:latin typeface="+mn-lt"/>
                  <a:cs typeface="Times New Roman" pitchFamily="18" charset="0"/>
                </a:endParaRPr>
              </a:p>
            </p:txBody>
          </p:sp>
          <p:sp>
            <p:nvSpPr>
              <p:cNvPr id="19" name="AutoShape 17"/>
              <p:cNvSpPr>
                <a:spLocks noChangeArrowheads="1"/>
              </p:cNvSpPr>
              <p:nvPr/>
            </p:nvSpPr>
            <p:spPr bwMode="auto">
              <a:xfrm>
                <a:off x="4622800" y="1524000"/>
                <a:ext cx="412750" cy="381000"/>
              </a:xfrm>
              <a:prstGeom prst="downArrow">
                <a:avLst>
                  <a:gd name="adj1" fmla="val 50000"/>
                  <a:gd name="adj2" fmla="val 25000"/>
                </a:avLst>
              </a:prstGeom>
              <a:solidFill>
                <a:schemeClr val="accent1">
                  <a:lumMod val="75000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 noProof="0" dirty="0"/>
              </a:p>
            </p:txBody>
          </p:sp>
          <p:sp>
            <p:nvSpPr>
              <p:cNvPr id="20" name="Line 18"/>
              <p:cNvSpPr>
                <a:spLocks noChangeShapeType="1"/>
              </p:cNvSpPr>
              <p:nvPr/>
            </p:nvSpPr>
            <p:spPr bwMode="blackWhite">
              <a:xfrm flipH="1">
                <a:off x="6083300" y="4495799"/>
                <a:ext cx="1682731" cy="1206983"/>
              </a:xfrm>
              <a:prstGeom prst="line">
                <a:avLst/>
              </a:prstGeom>
              <a:noFill/>
              <a:ln w="57150">
                <a:solidFill>
                  <a:schemeClr val="accent1">
                    <a:lumMod val="75000"/>
                  </a:schemeClr>
                </a:solidFill>
                <a:round/>
                <a:headEnd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fr-FR" noProof="0" dirty="0"/>
              </a:p>
            </p:txBody>
          </p:sp>
          <p:sp>
            <p:nvSpPr>
              <p:cNvPr id="21" name="Line 19"/>
              <p:cNvSpPr>
                <a:spLocks noChangeShapeType="1"/>
              </p:cNvSpPr>
              <p:nvPr/>
            </p:nvSpPr>
            <p:spPr bwMode="blackWhite">
              <a:xfrm>
                <a:off x="4705350" y="5052408"/>
                <a:ext cx="0" cy="357792"/>
              </a:xfrm>
              <a:prstGeom prst="line">
                <a:avLst/>
              </a:prstGeom>
              <a:noFill/>
              <a:ln w="57150">
                <a:solidFill>
                  <a:schemeClr val="accent1">
                    <a:lumMod val="75000"/>
                  </a:schemeClr>
                </a:solidFill>
                <a:round/>
                <a:headEnd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fr-FR" noProof="0" dirty="0"/>
              </a:p>
            </p:txBody>
          </p:sp>
          <p:sp>
            <p:nvSpPr>
              <p:cNvPr id="22" name="Line 20"/>
              <p:cNvSpPr>
                <a:spLocks noChangeShapeType="1"/>
              </p:cNvSpPr>
              <p:nvPr/>
            </p:nvSpPr>
            <p:spPr bwMode="blackWhite">
              <a:xfrm>
                <a:off x="1568450" y="4495799"/>
                <a:ext cx="1841499" cy="1206983"/>
              </a:xfrm>
              <a:prstGeom prst="line">
                <a:avLst/>
              </a:prstGeom>
              <a:noFill/>
              <a:ln w="57150">
                <a:solidFill>
                  <a:schemeClr val="accent1">
                    <a:lumMod val="75000"/>
                  </a:schemeClr>
                </a:solidFill>
                <a:round/>
                <a:headEnd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fr-FR" noProof="0" dirty="0"/>
              </a:p>
            </p:txBody>
          </p:sp>
          <p:sp>
            <p:nvSpPr>
              <p:cNvPr id="23" name="AutoShape 21"/>
              <p:cNvSpPr>
                <a:spLocks noChangeArrowheads="1"/>
              </p:cNvSpPr>
              <p:nvPr/>
            </p:nvSpPr>
            <p:spPr bwMode="auto">
              <a:xfrm>
                <a:off x="2599689" y="2895600"/>
                <a:ext cx="537211" cy="304800"/>
              </a:xfrm>
              <a:prstGeom prst="leftRightArrow">
                <a:avLst>
                  <a:gd name="adj1" fmla="val 50000"/>
                  <a:gd name="adj2" fmla="val 54167"/>
                </a:avLst>
              </a:prstGeom>
              <a:solidFill>
                <a:schemeClr val="accent1">
                  <a:lumMod val="75000"/>
                </a:schemeClr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 noProof="0" dirty="0"/>
              </a:p>
            </p:txBody>
          </p:sp>
          <p:sp>
            <p:nvSpPr>
              <p:cNvPr id="24" name="AutoShape 22"/>
              <p:cNvSpPr>
                <a:spLocks noChangeArrowheads="1"/>
              </p:cNvSpPr>
              <p:nvPr/>
            </p:nvSpPr>
            <p:spPr bwMode="auto">
              <a:xfrm>
                <a:off x="2599689" y="3810000"/>
                <a:ext cx="537211" cy="304800"/>
              </a:xfrm>
              <a:prstGeom prst="leftRightArrow">
                <a:avLst>
                  <a:gd name="adj1" fmla="val 50000"/>
                  <a:gd name="adj2" fmla="val 54167"/>
                </a:avLst>
              </a:prstGeom>
              <a:solidFill>
                <a:schemeClr val="accent1">
                  <a:lumMod val="75000"/>
                </a:schemeClr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 noProof="0" dirty="0"/>
              </a:p>
            </p:txBody>
          </p:sp>
          <p:sp>
            <p:nvSpPr>
              <p:cNvPr id="25" name="AutoShape 23"/>
              <p:cNvSpPr>
                <a:spLocks noChangeArrowheads="1"/>
              </p:cNvSpPr>
              <p:nvPr/>
            </p:nvSpPr>
            <p:spPr bwMode="auto">
              <a:xfrm>
                <a:off x="6219190" y="2895600"/>
                <a:ext cx="556260" cy="304800"/>
              </a:xfrm>
              <a:prstGeom prst="leftRightArrow">
                <a:avLst>
                  <a:gd name="adj1" fmla="val 50000"/>
                  <a:gd name="adj2" fmla="val 54167"/>
                </a:avLst>
              </a:prstGeom>
              <a:solidFill>
                <a:schemeClr val="accent1">
                  <a:lumMod val="75000"/>
                </a:schemeClr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 noProof="0" dirty="0"/>
              </a:p>
            </p:txBody>
          </p:sp>
          <p:sp>
            <p:nvSpPr>
              <p:cNvPr id="26" name="AutoShape 24"/>
              <p:cNvSpPr>
                <a:spLocks noChangeArrowheads="1"/>
              </p:cNvSpPr>
              <p:nvPr/>
            </p:nvSpPr>
            <p:spPr bwMode="auto">
              <a:xfrm>
                <a:off x="6219190" y="3810000"/>
                <a:ext cx="556260" cy="304800"/>
              </a:xfrm>
              <a:prstGeom prst="leftRightArrow">
                <a:avLst>
                  <a:gd name="adj1" fmla="val 50000"/>
                  <a:gd name="adj2" fmla="val 54167"/>
                </a:avLst>
              </a:prstGeom>
              <a:solidFill>
                <a:schemeClr val="accent1">
                  <a:lumMod val="75000"/>
                </a:schemeClr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 noProof="0" dirty="0"/>
              </a:p>
            </p:txBody>
          </p:sp>
          <p:sp>
            <p:nvSpPr>
              <p:cNvPr id="27" name="AutoShape 25"/>
              <p:cNvSpPr>
                <a:spLocks noChangeArrowheads="1"/>
              </p:cNvSpPr>
              <p:nvPr/>
            </p:nvSpPr>
            <p:spPr bwMode="auto">
              <a:xfrm rot="5400000">
                <a:off x="1911350" y="3498850"/>
                <a:ext cx="304800" cy="165100"/>
              </a:xfrm>
              <a:prstGeom prst="leftRightArrow">
                <a:avLst>
                  <a:gd name="adj1" fmla="val 50000"/>
                  <a:gd name="adj2" fmla="val 36923"/>
                </a:avLst>
              </a:prstGeom>
              <a:solidFill>
                <a:schemeClr val="accent1">
                  <a:lumMod val="75000"/>
                </a:schemeClr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 algn="ctr" eaLnBrk="0" hangingPunct="0">
                  <a:lnSpc>
                    <a:spcPct val="45000"/>
                  </a:lnSpc>
                  <a:spcBef>
                    <a:spcPct val="50000"/>
                  </a:spcBef>
                </a:pPr>
                <a:endParaRPr lang="fr-FR" b="1" noProof="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8" name="AutoShape 27"/>
              <p:cNvSpPr>
                <a:spLocks noChangeArrowheads="1"/>
              </p:cNvSpPr>
              <p:nvPr/>
            </p:nvSpPr>
            <p:spPr bwMode="auto">
              <a:xfrm rot="5400000">
                <a:off x="920750" y="3498850"/>
                <a:ext cx="304800" cy="165100"/>
              </a:xfrm>
              <a:prstGeom prst="leftRightArrow">
                <a:avLst>
                  <a:gd name="adj1" fmla="val 50000"/>
                  <a:gd name="adj2" fmla="val 36923"/>
                </a:avLst>
              </a:prstGeom>
              <a:solidFill>
                <a:schemeClr val="accent1">
                  <a:lumMod val="75000"/>
                </a:schemeClr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 algn="ctr" eaLnBrk="0" hangingPunct="0">
                  <a:lnSpc>
                    <a:spcPct val="45000"/>
                  </a:lnSpc>
                  <a:spcBef>
                    <a:spcPct val="50000"/>
                  </a:spcBef>
                </a:pPr>
                <a:endParaRPr lang="fr-FR" b="1" noProof="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9" name="AutoShape 28"/>
              <p:cNvSpPr>
                <a:spLocks noChangeArrowheads="1"/>
              </p:cNvSpPr>
              <p:nvPr/>
            </p:nvSpPr>
            <p:spPr bwMode="auto">
              <a:xfrm rot="5400000">
                <a:off x="8284210" y="3613158"/>
                <a:ext cx="304800" cy="165100"/>
              </a:xfrm>
              <a:prstGeom prst="leftRightArrow">
                <a:avLst>
                  <a:gd name="adj1" fmla="val 50000"/>
                  <a:gd name="adj2" fmla="val 36923"/>
                </a:avLst>
              </a:prstGeom>
              <a:solidFill>
                <a:schemeClr val="accent1">
                  <a:lumMod val="75000"/>
                </a:schemeClr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 algn="ctr" eaLnBrk="0" hangingPunct="0">
                  <a:lnSpc>
                    <a:spcPct val="45000"/>
                  </a:lnSpc>
                  <a:spcBef>
                    <a:spcPct val="50000"/>
                  </a:spcBef>
                </a:pPr>
                <a:endParaRPr lang="fr-FR" b="1" noProof="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AutoShape 30"/>
              <p:cNvSpPr>
                <a:spLocks noChangeArrowheads="1"/>
              </p:cNvSpPr>
              <p:nvPr/>
            </p:nvSpPr>
            <p:spPr bwMode="auto">
              <a:xfrm rot="5400000">
                <a:off x="7122160" y="3613158"/>
                <a:ext cx="304800" cy="165100"/>
              </a:xfrm>
              <a:prstGeom prst="leftRightArrow">
                <a:avLst>
                  <a:gd name="adj1" fmla="val 50000"/>
                  <a:gd name="adj2" fmla="val 36923"/>
                </a:avLst>
              </a:prstGeom>
              <a:solidFill>
                <a:schemeClr val="accent1">
                  <a:lumMod val="75000"/>
                </a:schemeClr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 algn="ctr" eaLnBrk="0" hangingPunct="0">
                  <a:lnSpc>
                    <a:spcPct val="45000"/>
                  </a:lnSpc>
                  <a:spcBef>
                    <a:spcPct val="50000"/>
                  </a:spcBef>
                </a:pPr>
                <a:endParaRPr lang="fr-FR" b="1" noProof="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" name="AutoShape 31"/>
              <p:cNvSpPr>
                <a:spLocks noChangeArrowheads="1"/>
              </p:cNvSpPr>
              <p:nvPr/>
            </p:nvSpPr>
            <p:spPr bwMode="auto">
              <a:xfrm rot="5400000">
                <a:off x="5213350" y="3803650"/>
                <a:ext cx="304800" cy="165100"/>
              </a:xfrm>
              <a:prstGeom prst="leftRightArrow">
                <a:avLst>
                  <a:gd name="adj1" fmla="val 50000"/>
                  <a:gd name="adj2" fmla="val 36923"/>
                </a:avLst>
              </a:prstGeom>
              <a:solidFill>
                <a:schemeClr val="accent1">
                  <a:lumMod val="75000"/>
                </a:schemeClr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 algn="ctr" eaLnBrk="0" hangingPunct="0">
                  <a:lnSpc>
                    <a:spcPct val="45000"/>
                  </a:lnSpc>
                  <a:spcBef>
                    <a:spcPct val="50000"/>
                  </a:spcBef>
                </a:pPr>
                <a:endParaRPr lang="fr-FR" b="1" noProof="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" name="AutoShape 33"/>
              <p:cNvSpPr>
                <a:spLocks noChangeArrowheads="1"/>
              </p:cNvSpPr>
              <p:nvPr/>
            </p:nvSpPr>
            <p:spPr bwMode="auto">
              <a:xfrm rot="5400000">
                <a:off x="4222750" y="3803650"/>
                <a:ext cx="304800" cy="165100"/>
              </a:xfrm>
              <a:prstGeom prst="leftRightArrow">
                <a:avLst>
                  <a:gd name="adj1" fmla="val 50000"/>
                  <a:gd name="adj2" fmla="val 36923"/>
                </a:avLst>
              </a:prstGeom>
              <a:solidFill>
                <a:schemeClr val="accent1">
                  <a:lumMod val="75000"/>
                </a:schemeClr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 algn="ctr" eaLnBrk="0" hangingPunct="0">
                  <a:lnSpc>
                    <a:spcPct val="45000"/>
                  </a:lnSpc>
                  <a:spcBef>
                    <a:spcPct val="50000"/>
                  </a:spcBef>
                </a:pPr>
                <a:endParaRPr lang="fr-FR" b="1" noProof="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3" name="Rectangle 34"/>
              <p:cNvSpPr>
                <a:spLocks noChangeArrowheads="1"/>
              </p:cNvSpPr>
              <p:nvPr/>
            </p:nvSpPr>
            <p:spPr bwMode="auto">
              <a:xfrm>
                <a:off x="7026910" y="3058176"/>
                <a:ext cx="795916" cy="561332"/>
              </a:xfrm>
              <a:prstGeom prst="rect">
                <a:avLst/>
              </a:prstGeom>
              <a:noFill/>
              <a:ln w="9525" algn="ctr">
                <a:solidFill>
                  <a:schemeClr val="accent1">
                    <a:lumMod val="7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lnSpc>
                    <a:spcPct val="45000"/>
                  </a:lnSpc>
                  <a:spcBef>
                    <a:spcPct val="50000"/>
                  </a:spcBef>
                  <a:defRPr/>
                </a:pPr>
                <a:endParaRPr lang="fr-FR" sz="1600" b="1" noProof="0" dirty="0">
                  <a:solidFill>
                    <a:schemeClr val="accent5">
                      <a:lumMod val="75000"/>
                    </a:schemeClr>
                  </a:solidFill>
                  <a:latin typeface="+mn-lt"/>
                  <a:cs typeface="Times New Roman" pitchFamily="18" charset="0"/>
                </a:endParaRPr>
              </a:p>
              <a:p>
                <a:pPr algn="ctr" eaLnBrk="0" hangingPunct="0">
                  <a:lnSpc>
                    <a:spcPct val="45000"/>
                  </a:lnSpc>
                  <a:spcBef>
                    <a:spcPct val="50000"/>
                  </a:spcBef>
                  <a:defRPr/>
                </a:pPr>
                <a:r>
                  <a:rPr lang="fr-FR" sz="1600" noProof="0" dirty="0">
                    <a:solidFill>
                      <a:schemeClr val="accent5">
                        <a:lumMod val="75000"/>
                      </a:schemeClr>
                    </a:solidFill>
                  </a:rPr>
                  <a:t>HSH1</a:t>
                </a:r>
              </a:p>
            </p:txBody>
          </p:sp>
          <p:sp>
            <p:nvSpPr>
              <p:cNvPr id="34" name="AutoShape 35"/>
              <p:cNvSpPr>
                <a:spLocks noChangeArrowheads="1"/>
              </p:cNvSpPr>
              <p:nvPr/>
            </p:nvSpPr>
            <p:spPr bwMode="auto">
              <a:xfrm>
                <a:off x="7661910" y="3142916"/>
                <a:ext cx="381000" cy="150813"/>
              </a:xfrm>
              <a:prstGeom prst="leftRightArrow">
                <a:avLst>
                  <a:gd name="adj1" fmla="val 50000"/>
                  <a:gd name="adj2" fmla="val 50526"/>
                </a:avLst>
              </a:prstGeom>
              <a:solidFill>
                <a:schemeClr val="accent1">
                  <a:lumMod val="75000"/>
                </a:schemeClr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lnSpc>
                    <a:spcPct val="45000"/>
                  </a:lnSpc>
                  <a:spcBef>
                    <a:spcPct val="50000"/>
                  </a:spcBef>
                </a:pPr>
                <a:endParaRPr lang="fr-FR" b="1" noProof="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5" name="TextBox 34"/>
            <p:cNvSpPr txBox="1"/>
            <p:nvPr/>
          </p:nvSpPr>
          <p:spPr>
            <a:xfrm>
              <a:off x="2407802" y="1069902"/>
              <a:ext cx="275139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noProof="0" dirty="0">
                  <a:solidFill>
                    <a:schemeClr val="accent5">
                      <a:lumMod val="75000"/>
                    </a:schemeClr>
                  </a:solidFill>
                </a:rPr>
                <a:t>Remarque : ce mouvement</a:t>
              </a:r>
            </a:p>
            <a:p>
              <a:r>
                <a:rPr lang="fr-FR" noProof="0" dirty="0">
                  <a:solidFill>
                    <a:schemeClr val="accent5">
                      <a:lumMod val="75000"/>
                    </a:schemeClr>
                  </a:solidFill>
                </a:rPr>
                <a:t>permet le renouvellement</a:t>
              </a:r>
            </a:p>
            <a:p>
              <a:r>
                <a:rPr lang="fr-FR" noProof="0" dirty="0">
                  <a:solidFill>
                    <a:schemeClr val="accent5">
                      <a:lumMod val="75000"/>
                    </a:schemeClr>
                  </a:solidFill>
                </a:rPr>
                <a:t>des différents groupes</a:t>
              </a:r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8248973" y="991857"/>
              <a:ext cx="2337995" cy="1569403"/>
              <a:chOff x="6505015" y="746760"/>
              <a:chExt cx="2337995" cy="1569403"/>
            </a:xfrm>
          </p:grpSpPr>
          <p:sp>
            <p:nvSpPr>
              <p:cNvPr id="37" name="Rectangle 36"/>
              <p:cNvSpPr/>
              <p:nvPr/>
            </p:nvSpPr>
            <p:spPr>
              <a:xfrm>
                <a:off x="6505015" y="802039"/>
                <a:ext cx="2337995" cy="1514124"/>
              </a:xfrm>
              <a:prstGeom prst="rect">
                <a:avLst/>
              </a:prstGeom>
              <a:noFill/>
              <a:ln w="28575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noProof="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7083361" y="746760"/>
                <a:ext cx="151329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000" noProof="0" dirty="0">
                    <a:solidFill>
                      <a:schemeClr val="accent1">
                        <a:lumMod val="50000"/>
                      </a:schemeClr>
                    </a:solidFill>
                  </a:rPr>
                  <a:t>Transgenres</a:t>
                </a:r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6626039" y="1139190"/>
                <a:ext cx="2089971" cy="307777"/>
              </a:xfrm>
              <a:prstGeom prst="rect">
                <a:avLst/>
              </a:prstGeom>
              <a:noFill/>
              <a:ln w="12700">
                <a:solidFill>
                  <a:schemeClr val="accent1">
                    <a:lumMod val="7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fr-FR" sz="1400" noProof="0" dirty="0">
                    <a:solidFill>
                      <a:schemeClr val="accent5">
                        <a:lumMod val="75000"/>
                      </a:schemeClr>
                    </a:solidFill>
                  </a:rPr>
                  <a:t>Travailleurs du sexe</a:t>
                </a:r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6626039" y="1514484"/>
                <a:ext cx="2089972" cy="307777"/>
              </a:xfrm>
              <a:prstGeom prst="rect">
                <a:avLst/>
              </a:prstGeom>
              <a:noFill/>
              <a:ln w="12700">
                <a:solidFill>
                  <a:schemeClr val="accent1">
                    <a:lumMod val="7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fr-FR" sz="1400" noProof="0" dirty="0">
                    <a:solidFill>
                      <a:schemeClr val="accent5">
                        <a:lumMod val="75000"/>
                      </a:schemeClr>
                    </a:solidFill>
                  </a:rPr>
                  <a:t>Partenaires occasionnels</a:t>
                </a:r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6626038" y="1899255"/>
                <a:ext cx="2089973" cy="307777"/>
              </a:xfrm>
              <a:prstGeom prst="rect">
                <a:avLst/>
              </a:prstGeom>
              <a:noFill/>
              <a:ln w="12700">
                <a:solidFill>
                  <a:schemeClr val="accent1">
                    <a:lumMod val="7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fr-FR" sz="1400" noProof="0" dirty="0">
                    <a:solidFill>
                      <a:schemeClr val="accent5">
                        <a:lumMod val="75000"/>
                      </a:schemeClr>
                    </a:solidFill>
                  </a:rPr>
                  <a:t>Partenaires réguliers</a:t>
                </a:r>
              </a:p>
            </p:txBody>
          </p:sp>
        </p:grp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5F0222EA-DC9B-4D39-9F54-4ADE77EBD5AA}"/>
              </a:ext>
            </a:extLst>
          </p:cNvPr>
          <p:cNvSpPr txBox="1"/>
          <p:nvPr/>
        </p:nvSpPr>
        <p:spPr>
          <a:xfrm>
            <a:off x="3458819" y="5473830"/>
            <a:ext cx="26645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noProof="0" dirty="0">
                <a:solidFill>
                  <a:schemeClr val="accent5">
                    <a:lumMod val="75000"/>
                  </a:schemeClr>
                </a:solidFill>
              </a:rPr>
              <a:t>Chaque compartiment est</a:t>
            </a:r>
          </a:p>
          <a:p>
            <a:r>
              <a:rPr lang="fr-FR" noProof="0" dirty="0">
                <a:solidFill>
                  <a:schemeClr val="accent5">
                    <a:lumMod val="75000"/>
                  </a:schemeClr>
                </a:solidFill>
              </a:rPr>
              <a:t>divisé en VIH+ et VIH-</a:t>
            </a:r>
          </a:p>
        </p:txBody>
      </p:sp>
    </p:spTree>
    <p:extLst>
      <p:ext uri="{BB962C8B-B14F-4D97-AF65-F5344CB8AC3E}">
        <p14:creationId xmlns:p14="http://schemas.microsoft.com/office/powerpoint/2010/main" val="42778802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noProof="0" dirty="0"/>
              <a:t>La structure interne reflète la nature des populations clés des épidémies concentrées </a:t>
            </a:r>
            <a:br>
              <a:rPr lang="fr-FR" sz="3200" noProof="0" dirty="0"/>
            </a:br>
            <a:br>
              <a:rPr lang="fr-FR" sz="3200" noProof="0" dirty="0"/>
            </a:br>
            <a:r>
              <a:rPr lang="fr-FR" sz="3200" noProof="0" dirty="0"/>
              <a:t>Structure interne féminine dans l'AEM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48FB75E-2FB8-4AD5-BC75-DB4A2550D937}"/>
              </a:ext>
            </a:extLst>
          </p:cNvPr>
          <p:cNvGrpSpPr/>
          <p:nvPr/>
        </p:nvGrpSpPr>
        <p:grpSpPr>
          <a:xfrm>
            <a:off x="3406934" y="945697"/>
            <a:ext cx="8532147" cy="4957461"/>
            <a:chOff x="3361214" y="950269"/>
            <a:chExt cx="8532147" cy="4957461"/>
          </a:xfrm>
        </p:grpSpPr>
        <p:grpSp>
          <p:nvGrpSpPr>
            <p:cNvPr id="4" name="Group 3"/>
            <p:cNvGrpSpPr/>
            <p:nvPr/>
          </p:nvGrpSpPr>
          <p:grpSpPr>
            <a:xfrm>
              <a:off x="3361214" y="950269"/>
              <a:ext cx="8532147" cy="4957461"/>
              <a:chOff x="508657" y="1008063"/>
              <a:chExt cx="8532147" cy="4957461"/>
            </a:xfrm>
          </p:grpSpPr>
          <p:sp>
            <p:nvSpPr>
              <p:cNvPr id="7" name="Rectangle 4"/>
              <p:cNvSpPr>
                <a:spLocks noChangeArrowheads="1"/>
              </p:cNvSpPr>
              <p:nvPr/>
            </p:nvSpPr>
            <p:spPr bwMode="auto">
              <a:xfrm>
                <a:off x="3090702" y="1946910"/>
                <a:ext cx="2929095" cy="3048000"/>
              </a:xfrm>
              <a:prstGeom prst="rect">
                <a:avLst/>
              </a:prstGeom>
              <a:noFill/>
              <a:ln w="28575" algn="ctr">
                <a:solidFill>
                  <a:schemeClr val="accent1">
                    <a:lumMod val="50000"/>
                  </a:schemeClr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square" anchor="ctr">
                <a:spAutoFit/>
              </a:bodyPr>
              <a:lstStyle/>
              <a:p>
                <a:endParaRPr lang="fr-FR" noProof="0" dirty="0"/>
              </a:p>
            </p:txBody>
          </p:sp>
          <p:sp>
            <p:nvSpPr>
              <p:cNvPr id="8" name="Text Box 5"/>
              <p:cNvSpPr txBox="1">
                <a:spLocks noChangeArrowheads="1"/>
              </p:cNvSpPr>
              <p:nvPr/>
            </p:nvSpPr>
            <p:spPr bwMode="auto">
              <a:xfrm>
                <a:off x="3446236" y="3162300"/>
                <a:ext cx="2258952" cy="29822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eaLnBrk="0" hangingPunct="0">
                  <a:lnSpc>
                    <a:spcPct val="45000"/>
                  </a:lnSpc>
                  <a:spcBef>
                    <a:spcPct val="50000"/>
                  </a:spcBef>
                  <a:defRPr/>
                </a:pPr>
                <a:r>
                  <a:rPr lang="fr-FR" sz="2400" noProof="0" dirty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cs typeface="Times New Roman" pitchFamily="18" charset="0"/>
                  </a:rPr>
                  <a:t>Femmes non-KP</a:t>
                </a:r>
              </a:p>
            </p:txBody>
          </p:sp>
          <p:sp>
            <p:nvSpPr>
              <p:cNvPr id="9" name="Rectangle 6"/>
              <p:cNvSpPr>
                <a:spLocks noChangeArrowheads="1"/>
              </p:cNvSpPr>
              <p:nvPr/>
            </p:nvSpPr>
            <p:spPr bwMode="auto">
              <a:xfrm>
                <a:off x="742950" y="2819400"/>
                <a:ext cx="1651000" cy="685800"/>
              </a:xfrm>
              <a:prstGeom prst="rect">
                <a:avLst/>
              </a:prstGeom>
              <a:noFill/>
              <a:ln w="9525" algn="ctr">
                <a:solidFill>
                  <a:schemeClr val="accent5">
                    <a:lumMod val="7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lnSpc>
                    <a:spcPct val="45000"/>
                  </a:lnSpc>
                  <a:spcBef>
                    <a:spcPct val="50000"/>
                  </a:spcBef>
                  <a:defRPr/>
                </a:pPr>
                <a:r>
                  <a:rPr lang="fr-FR" noProof="0" dirty="0">
                    <a:solidFill>
                      <a:schemeClr val="accent5">
                        <a:lumMod val="75000"/>
                      </a:schemeClr>
                    </a:solidFill>
                    <a:latin typeface="+mn-lt"/>
                    <a:cs typeface="Times New Roman" pitchFamily="18" charset="0"/>
                  </a:rPr>
                  <a:t>Réseau</a:t>
                </a:r>
              </a:p>
              <a:p>
                <a:pPr algn="ctr" eaLnBrk="0" hangingPunct="0">
                  <a:lnSpc>
                    <a:spcPct val="45000"/>
                  </a:lnSpc>
                  <a:spcBef>
                    <a:spcPct val="50000"/>
                  </a:spcBef>
                  <a:defRPr/>
                </a:pPr>
                <a:r>
                  <a:rPr lang="fr-FR" noProof="0" dirty="0">
                    <a:solidFill>
                      <a:schemeClr val="accent5">
                        <a:lumMod val="75000"/>
                      </a:schemeClr>
                    </a:solidFill>
                    <a:cs typeface="Times New Roman" pitchFamily="18" charset="0"/>
                  </a:rPr>
                  <a:t>à faible risque </a:t>
                </a:r>
              </a:p>
            </p:txBody>
          </p:sp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577849" y="2041235"/>
                <a:ext cx="1994343" cy="2454565"/>
              </a:xfrm>
              <a:prstGeom prst="rect">
                <a:avLst/>
              </a:prstGeom>
              <a:noFill/>
              <a:ln w="28575" algn="ctr">
                <a:solidFill>
                  <a:schemeClr val="accent1">
                    <a:lumMod val="50000"/>
                  </a:schemeClr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square" anchor="ctr">
                <a:spAutoFit/>
              </a:bodyPr>
              <a:lstStyle/>
              <a:p>
                <a:endParaRPr lang="fr-FR" noProof="0" dirty="0"/>
              </a:p>
            </p:txBody>
          </p:sp>
          <p:sp>
            <p:nvSpPr>
              <p:cNvPr id="11" name="Text Box 8"/>
              <p:cNvSpPr txBox="1">
                <a:spLocks noChangeArrowheads="1"/>
              </p:cNvSpPr>
              <p:nvPr/>
            </p:nvSpPr>
            <p:spPr bwMode="auto">
              <a:xfrm>
                <a:off x="508657" y="2217339"/>
                <a:ext cx="2034531" cy="50988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eaLnBrk="0" hangingPunct="0">
                  <a:lnSpc>
                    <a:spcPct val="45000"/>
                  </a:lnSpc>
                  <a:spcBef>
                    <a:spcPct val="50000"/>
                  </a:spcBef>
                  <a:defRPr/>
                </a:pPr>
                <a:r>
                  <a:rPr lang="fr-FR" noProof="0" dirty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cs typeface="Times New Roman" pitchFamily="18" charset="0"/>
                  </a:rPr>
                  <a:t>Femmes s'injectant</a:t>
                </a:r>
                <a:endParaRPr lang="fr-FR" noProof="0" dirty="0">
                  <a:solidFill>
                    <a:schemeClr val="accent1">
                      <a:lumMod val="50000"/>
                    </a:schemeClr>
                  </a:solidFill>
                  <a:cs typeface="Times New Roman" pitchFamily="18" charset="0"/>
                </a:endParaRPr>
              </a:p>
              <a:p>
                <a:pPr algn="ctr" eaLnBrk="0" hangingPunct="0">
                  <a:lnSpc>
                    <a:spcPct val="45000"/>
                  </a:lnSpc>
                  <a:spcBef>
                    <a:spcPct val="50000"/>
                  </a:spcBef>
                  <a:defRPr/>
                </a:pPr>
                <a:r>
                  <a:rPr lang="fr-FR" noProof="0" dirty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cs typeface="Times New Roman" pitchFamily="18" charset="0"/>
                  </a:rPr>
                  <a:t>des drogues</a:t>
                </a:r>
              </a:p>
            </p:txBody>
          </p:sp>
          <p:sp>
            <p:nvSpPr>
              <p:cNvPr id="12" name="Rectangle 9"/>
              <p:cNvSpPr>
                <a:spLocks noChangeArrowheads="1"/>
              </p:cNvSpPr>
              <p:nvPr/>
            </p:nvSpPr>
            <p:spPr bwMode="auto">
              <a:xfrm>
                <a:off x="742950" y="3657600"/>
                <a:ext cx="1651000" cy="685800"/>
              </a:xfrm>
              <a:prstGeom prst="rect">
                <a:avLst/>
              </a:prstGeom>
              <a:noFill/>
              <a:ln w="9525" algn="ctr">
                <a:solidFill>
                  <a:schemeClr val="accent5">
                    <a:lumMod val="7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lnSpc>
                    <a:spcPct val="45000"/>
                  </a:lnSpc>
                  <a:spcBef>
                    <a:spcPct val="50000"/>
                  </a:spcBef>
                  <a:defRPr/>
                </a:pPr>
                <a:r>
                  <a:rPr lang="fr-FR" noProof="0" dirty="0">
                    <a:solidFill>
                      <a:schemeClr val="accent5">
                        <a:lumMod val="75000"/>
                      </a:schemeClr>
                    </a:solidFill>
                    <a:latin typeface="+mn-lt"/>
                    <a:cs typeface="Times New Roman" pitchFamily="18" charset="0"/>
                  </a:rPr>
                  <a:t>Réseau</a:t>
                </a:r>
              </a:p>
              <a:p>
                <a:pPr algn="ctr" eaLnBrk="0" hangingPunct="0">
                  <a:lnSpc>
                    <a:spcPct val="45000"/>
                  </a:lnSpc>
                  <a:spcBef>
                    <a:spcPct val="50000"/>
                  </a:spcBef>
                  <a:defRPr/>
                </a:pPr>
                <a:r>
                  <a:rPr lang="fr-FR" noProof="0" dirty="0">
                    <a:solidFill>
                      <a:schemeClr val="accent5">
                        <a:lumMod val="75000"/>
                      </a:schemeClr>
                    </a:solidFill>
                    <a:latin typeface="+mn-lt"/>
                    <a:cs typeface="Times New Roman" pitchFamily="18" charset="0"/>
                  </a:rPr>
                  <a:t>à risque élevé</a:t>
                </a:r>
              </a:p>
            </p:txBody>
          </p:sp>
          <p:sp>
            <p:nvSpPr>
              <p:cNvPr id="13" name="Rectangle 10"/>
              <p:cNvSpPr>
                <a:spLocks noChangeArrowheads="1"/>
              </p:cNvSpPr>
              <p:nvPr/>
            </p:nvSpPr>
            <p:spPr bwMode="auto">
              <a:xfrm>
                <a:off x="7807897" y="2850355"/>
                <a:ext cx="942874" cy="685800"/>
              </a:xfrm>
              <a:prstGeom prst="rect">
                <a:avLst/>
              </a:prstGeom>
              <a:noFill/>
              <a:ln w="9525" algn="ctr">
                <a:solidFill>
                  <a:schemeClr val="accent1">
                    <a:lumMod val="7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lnSpc>
                    <a:spcPct val="45000"/>
                  </a:lnSpc>
                  <a:spcBef>
                    <a:spcPct val="50000"/>
                  </a:spcBef>
                  <a:defRPr/>
                </a:pPr>
                <a:r>
                  <a:rPr lang="fr-FR" sz="1600" b="1" noProof="0" dirty="0">
                    <a:solidFill>
                      <a:schemeClr val="accent5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            </a:t>
                </a:r>
              </a:p>
              <a:p>
                <a:pPr algn="ctr" eaLnBrk="0" hangingPunct="0">
                  <a:lnSpc>
                    <a:spcPct val="45000"/>
                  </a:lnSpc>
                  <a:spcBef>
                    <a:spcPct val="50000"/>
                  </a:spcBef>
                  <a:defRPr/>
                </a:pPr>
                <a:r>
                  <a:rPr lang="fr-FR" sz="1600" noProof="0" dirty="0">
                    <a:solidFill>
                      <a:schemeClr val="accent5">
                        <a:lumMod val="75000"/>
                      </a:schemeClr>
                    </a:solidFill>
                  </a:rPr>
                  <a:t>FSW1</a:t>
                </a:r>
              </a:p>
              <a:p>
                <a:pPr algn="ctr" eaLnBrk="0" hangingPunct="0">
                  <a:lnSpc>
                    <a:spcPct val="45000"/>
                  </a:lnSpc>
                  <a:spcBef>
                    <a:spcPct val="50000"/>
                  </a:spcBef>
                  <a:defRPr/>
                </a:pPr>
                <a:r>
                  <a:rPr lang="fr-FR" sz="1600" noProof="0" dirty="0">
                    <a:solidFill>
                      <a:schemeClr val="accent5">
                        <a:lumMod val="75000"/>
                      </a:schemeClr>
                    </a:solidFill>
                  </a:rPr>
                  <a:t>s’injectant</a:t>
                </a:r>
              </a:p>
            </p:txBody>
          </p:sp>
          <p:sp>
            <p:nvSpPr>
              <p:cNvPr id="14" name="Rectangle 11"/>
              <p:cNvSpPr>
                <a:spLocks noChangeArrowheads="1"/>
              </p:cNvSpPr>
              <p:nvPr/>
            </p:nvSpPr>
            <p:spPr bwMode="auto">
              <a:xfrm>
                <a:off x="6523742" y="2325611"/>
                <a:ext cx="2365374" cy="2269824"/>
              </a:xfrm>
              <a:prstGeom prst="rect">
                <a:avLst/>
              </a:prstGeom>
              <a:noFill/>
              <a:ln w="28575" algn="ctr">
                <a:solidFill>
                  <a:schemeClr val="accent1">
                    <a:lumMod val="50000"/>
                  </a:schemeClr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square" anchor="ctr">
                <a:spAutoFit/>
              </a:bodyPr>
              <a:lstStyle/>
              <a:p>
                <a:endParaRPr lang="fr-FR" noProof="0" dirty="0"/>
              </a:p>
            </p:txBody>
          </p:sp>
          <p:sp>
            <p:nvSpPr>
              <p:cNvPr id="15" name="Text Box 12"/>
              <p:cNvSpPr txBox="1">
                <a:spLocks noChangeArrowheads="1"/>
              </p:cNvSpPr>
              <p:nvPr/>
            </p:nvSpPr>
            <p:spPr bwMode="auto">
              <a:xfrm>
                <a:off x="6372053" y="2483077"/>
                <a:ext cx="2668751" cy="26391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 eaLnBrk="0" hangingPunct="0">
                  <a:lnSpc>
                    <a:spcPct val="45000"/>
                  </a:lnSpc>
                  <a:spcBef>
                    <a:spcPct val="50000"/>
                  </a:spcBef>
                  <a:defRPr/>
                </a:pPr>
                <a:r>
                  <a:rPr lang="fr-FR" sz="2000" noProof="0" dirty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cs typeface="Times New Roman" pitchFamily="18" charset="0"/>
                  </a:rPr>
                  <a:t>Travailleuses du sexe</a:t>
                </a:r>
              </a:p>
            </p:txBody>
          </p:sp>
          <p:sp>
            <p:nvSpPr>
              <p:cNvPr id="17" name="Oval 14"/>
              <p:cNvSpPr>
                <a:spLocks noChangeArrowheads="1"/>
              </p:cNvSpPr>
              <p:nvPr/>
            </p:nvSpPr>
            <p:spPr bwMode="auto">
              <a:xfrm>
                <a:off x="3460750" y="1008063"/>
                <a:ext cx="2559050" cy="515937"/>
              </a:xfrm>
              <a:prstGeom prst="ellipse">
                <a:avLst/>
              </a:prstGeom>
              <a:noFill/>
              <a:ln w="28575" algn="ctr">
                <a:solidFill>
                  <a:schemeClr val="accent1">
                    <a:lumMod val="75000"/>
                  </a:schemeClr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lnSpc>
                    <a:spcPct val="45000"/>
                  </a:lnSpc>
                  <a:spcBef>
                    <a:spcPct val="50000"/>
                  </a:spcBef>
                  <a:defRPr/>
                </a:pPr>
                <a:r>
                  <a:rPr lang="fr-FR" sz="2000" noProof="0" dirty="0">
                    <a:solidFill>
                      <a:schemeClr val="accent5">
                        <a:lumMod val="75000"/>
                      </a:schemeClr>
                    </a:solidFill>
                    <a:latin typeface="+mn-lt"/>
                    <a:cs typeface="Times New Roman" pitchFamily="18" charset="0"/>
                  </a:rPr>
                  <a:t>Femmes</a:t>
                </a:r>
                <a:r>
                  <a:rPr lang="fr-FR" sz="2000" noProof="0" dirty="0">
                    <a:solidFill>
                      <a:schemeClr val="accent5">
                        <a:lumMod val="75000"/>
                      </a:schemeClr>
                    </a:solidFill>
                    <a:cs typeface="Times New Roman" pitchFamily="18" charset="0"/>
                  </a:rPr>
                  <a:t> de 15 ans</a:t>
                </a:r>
              </a:p>
            </p:txBody>
          </p:sp>
          <p:sp>
            <p:nvSpPr>
              <p:cNvPr id="18" name="Oval 15"/>
              <p:cNvSpPr>
                <a:spLocks noChangeArrowheads="1"/>
              </p:cNvSpPr>
              <p:nvPr/>
            </p:nvSpPr>
            <p:spPr bwMode="auto">
              <a:xfrm>
                <a:off x="3384548" y="5449586"/>
                <a:ext cx="2559050" cy="515938"/>
              </a:xfrm>
              <a:prstGeom prst="ellipse">
                <a:avLst/>
              </a:prstGeom>
              <a:noFill/>
              <a:ln w="28575" algn="ctr">
                <a:solidFill>
                  <a:schemeClr val="accent1">
                    <a:lumMod val="75000"/>
                  </a:schemeClr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lnSpc>
                    <a:spcPct val="45000"/>
                  </a:lnSpc>
                  <a:spcBef>
                    <a:spcPct val="50000"/>
                  </a:spcBef>
                  <a:defRPr/>
                </a:pPr>
                <a:r>
                  <a:rPr lang="fr-FR" sz="2000" noProof="0" dirty="0">
                    <a:solidFill>
                      <a:schemeClr val="accent5">
                        <a:lumMod val="75000"/>
                      </a:schemeClr>
                    </a:solidFill>
                    <a:latin typeface="+mn-lt"/>
                    <a:cs typeface="Times New Roman" pitchFamily="18" charset="0"/>
                  </a:rPr>
                  <a:t>Décès</a:t>
                </a:r>
                <a:endParaRPr lang="fr-FR" sz="2400" noProof="0" dirty="0">
                  <a:solidFill>
                    <a:schemeClr val="accent5">
                      <a:lumMod val="75000"/>
                    </a:schemeClr>
                  </a:solidFill>
                  <a:latin typeface="+mn-lt"/>
                  <a:cs typeface="Times New Roman" pitchFamily="18" charset="0"/>
                </a:endParaRPr>
              </a:p>
            </p:txBody>
          </p:sp>
          <p:sp>
            <p:nvSpPr>
              <p:cNvPr id="19" name="AutoShape 17"/>
              <p:cNvSpPr>
                <a:spLocks noChangeArrowheads="1"/>
              </p:cNvSpPr>
              <p:nvPr/>
            </p:nvSpPr>
            <p:spPr bwMode="auto">
              <a:xfrm>
                <a:off x="4451350" y="1524000"/>
                <a:ext cx="412750" cy="381000"/>
              </a:xfrm>
              <a:prstGeom prst="downArrow">
                <a:avLst>
                  <a:gd name="adj1" fmla="val 50000"/>
                  <a:gd name="adj2" fmla="val 25000"/>
                </a:avLst>
              </a:prstGeom>
              <a:solidFill>
                <a:schemeClr val="accent1">
                  <a:lumMod val="75000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 noProof="0" dirty="0"/>
              </a:p>
            </p:txBody>
          </p:sp>
          <p:sp>
            <p:nvSpPr>
              <p:cNvPr id="20" name="Line 18"/>
              <p:cNvSpPr>
                <a:spLocks noChangeShapeType="1"/>
              </p:cNvSpPr>
              <p:nvPr/>
            </p:nvSpPr>
            <p:spPr bwMode="blackWhite">
              <a:xfrm flipH="1">
                <a:off x="6019797" y="4595435"/>
                <a:ext cx="1788100" cy="1063005"/>
              </a:xfrm>
              <a:prstGeom prst="line">
                <a:avLst/>
              </a:prstGeom>
              <a:noFill/>
              <a:ln w="57150">
                <a:solidFill>
                  <a:schemeClr val="accent1">
                    <a:lumMod val="75000"/>
                  </a:schemeClr>
                </a:solidFill>
                <a:round/>
                <a:headEnd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fr-FR" noProof="0" dirty="0"/>
              </a:p>
            </p:txBody>
          </p:sp>
          <p:sp>
            <p:nvSpPr>
              <p:cNvPr id="21" name="Line 19"/>
              <p:cNvSpPr>
                <a:spLocks noChangeShapeType="1"/>
              </p:cNvSpPr>
              <p:nvPr/>
            </p:nvSpPr>
            <p:spPr bwMode="blackWhite">
              <a:xfrm>
                <a:off x="4650874" y="5036820"/>
                <a:ext cx="2406" cy="373380"/>
              </a:xfrm>
              <a:prstGeom prst="line">
                <a:avLst/>
              </a:prstGeom>
              <a:noFill/>
              <a:ln w="57150">
                <a:solidFill>
                  <a:schemeClr val="accent1">
                    <a:lumMod val="75000"/>
                  </a:schemeClr>
                </a:solidFill>
                <a:round/>
                <a:headEnd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fr-FR" noProof="0" dirty="0"/>
              </a:p>
            </p:txBody>
          </p:sp>
          <p:sp>
            <p:nvSpPr>
              <p:cNvPr id="22" name="Line 20"/>
              <p:cNvSpPr>
                <a:spLocks noChangeShapeType="1"/>
              </p:cNvSpPr>
              <p:nvPr/>
            </p:nvSpPr>
            <p:spPr bwMode="blackWhite">
              <a:xfrm>
                <a:off x="1568450" y="4495800"/>
                <a:ext cx="1715907" cy="1108710"/>
              </a:xfrm>
              <a:prstGeom prst="line">
                <a:avLst/>
              </a:prstGeom>
              <a:noFill/>
              <a:ln w="57150">
                <a:solidFill>
                  <a:schemeClr val="accent1">
                    <a:lumMod val="75000"/>
                  </a:schemeClr>
                </a:solidFill>
                <a:round/>
                <a:headEnd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fr-FR" noProof="0" dirty="0"/>
              </a:p>
            </p:txBody>
          </p:sp>
          <p:sp>
            <p:nvSpPr>
              <p:cNvPr id="23" name="AutoShape 21"/>
              <p:cNvSpPr>
                <a:spLocks noChangeArrowheads="1"/>
              </p:cNvSpPr>
              <p:nvPr/>
            </p:nvSpPr>
            <p:spPr bwMode="auto">
              <a:xfrm>
                <a:off x="2604771" y="2895600"/>
                <a:ext cx="455170" cy="304800"/>
              </a:xfrm>
              <a:prstGeom prst="leftRightArrow">
                <a:avLst>
                  <a:gd name="adj1" fmla="val 50000"/>
                  <a:gd name="adj2" fmla="val 54167"/>
                </a:avLst>
              </a:prstGeom>
              <a:solidFill>
                <a:schemeClr val="accent1">
                  <a:lumMod val="75000"/>
                </a:schemeClr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 noProof="0" dirty="0"/>
              </a:p>
            </p:txBody>
          </p:sp>
          <p:sp>
            <p:nvSpPr>
              <p:cNvPr id="24" name="AutoShape 22"/>
              <p:cNvSpPr>
                <a:spLocks noChangeArrowheads="1"/>
              </p:cNvSpPr>
              <p:nvPr/>
            </p:nvSpPr>
            <p:spPr bwMode="auto">
              <a:xfrm>
                <a:off x="2604771" y="3810000"/>
                <a:ext cx="455170" cy="304800"/>
              </a:xfrm>
              <a:prstGeom prst="leftRightArrow">
                <a:avLst>
                  <a:gd name="adj1" fmla="val 50000"/>
                  <a:gd name="adj2" fmla="val 54167"/>
                </a:avLst>
              </a:prstGeom>
              <a:solidFill>
                <a:schemeClr val="accent1">
                  <a:lumMod val="75000"/>
                </a:schemeClr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 noProof="0" dirty="0"/>
              </a:p>
            </p:txBody>
          </p:sp>
          <p:sp>
            <p:nvSpPr>
              <p:cNvPr id="25" name="AutoShape 23"/>
              <p:cNvSpPr>
                <a:spLocks noChangeArrowheads="1"/>
              </p:cNvSpPr>
              <p:nvPr/>
            </p:nvSpPr>
            <p:spPr bwMode="auto">
              <a:xfrm>
                <a:off x="6060471" y="2898474"/>
                <a:ext cx="422597" cy="304800"/>
              </a:xfrm>
              <a:prstGeom prst="leftRightArrow">
                <a:avLst>
                  <a:gd name="adj1" fmla="val 50000"/>
                  <a:gd name="adj2" fmla="val 54167"/>
                </a:avLst>
              </a:prstGeom>
              <a:solidFill>
                <a:schemeClr val="accent1">
                  <a:lumMod val="75000"/>
                </a:schemeClr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 noProof="0" dirty="0"/>
              </a:p>
            </p:txBody>
          </p:sp>
          <p:sp>
            <p:nvSpPr>
              <p:cNvPr id="26" name="AutoShape 24"/>
              <p:cNvSpPr>
                <a:spLocks noChangeArrowheads="1"/>
              </p:cNvSpPr>
              <p:nvPr/>
            </p:nvSpPr>
            <p:spPr bwMode="auto">
              <a:xfrm>
                <a:off x="6073737" y="3810000"/>
                <a:ext cx="422597" cy="304800"/>
              </a:xfrm>
              <a:prstGeom prst="leftRightArrow">
                <a:avLst>
                  <a:gd name="adj1" fmla="val 50000"/>
                  <a:gd name="adj2" fmla="val 54167"/>
                </a:avLst>
              </a:prstGeom>
              <a:solidFill>
                <a:schemeClr val="accent1">
                  <a:lumMod val="75000"/>
                </a:schemeClr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 noProof="0" dirty="0"/>
              </a:p>
            </p:txBody>
          </p:sp>
          <p:sp>
            <p:nvSpPr>
              <p:cNvPr id="27" name="AutoShape 25"/>
              <p:cNvSpPr>
                <a:spLocks noChangeArrowheads="1"/>
              </p:cNvSpPr>
              <p:nvPr/>
            </p:nvSpPr>
            <p:spPr bwMode="auto">
              <a:xfrm rot="5400000">
                <a:off x="1911350" y="3498850"/>
                <a:ext cx="304800" cy="165100"/>
              </a:xfrm>
              <a:prstGeom prst="leftRightArrow">
                <a:avLst>
                  <a:gd name="adj1" fmla="val 50000"/>
                  <a:gd name="adj2" fmla="val 36923"/>
                </a:avLst>
              </a:prstGeom>
              <a:solidFill>
                <a:schemeClr val="accent1">
                  <a:lumMod val="75000"/>
                </a:schemeClr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 algn="ctr" eaLnBrk="0" hangingPunct="0">
                  <a:lnSpc>
                    <a:spcPct val="45000"/>
                  </a:lnSpc>
                  <a:spcBef>
                    <a:spcPct val="50000"/>
                  </a:spcBef>
                </a:pPr>
                <a:endParaRPr lang="fr-FR" b="1" noProof="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8" name="AutoShape 27"/>
              <p:cNvSpPr>
                <a:spLocks noChangeArrowheads="1"/>
              </p:cNvSpPr>
              <p:nvPr/>
            </p:nvSpPr>
            <p:spPr bwMode="auto">
              <a:xfrm rot="5400000">
                <a:off x="920750" y="3498850"/>
                <a:ext cx="304800" cy="165100"/>
              </a:xfrm>
              <a:prstGeom prst="leftRightArrow">
                <a:avLst>
                  <a:gd name="adj1" fmla="val 50000"/>
                  <a:gd name="adj2" fmla="val 36923"/>
                </a:avLst>
              </a:prstGeom>
              <a:solidFill>
                <a:schemeClr val="accent1">
                  <a:lumMod val="75000"/>
                </a:schemeClr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 algn="ctr" eaLnBrk="0" hangingPunct="0">
                  <a:lnSpc>
                    <a:spcPct val="45000"/>
                  </a:lnSpc>
                  <a:spcBef>
                    <a:spcPct val="50000"/>
                  </a:spcBef>
                </a:pPr>
                <a:endParaRPr lang="fr-FR" b="1" noProof="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AutoShape 30"/>
              <p:cNvSpPr>
                <a:spLocks noChangeArrowheads="1"/>
              </p:cNvSpPr>
              <p:nvPr/>
            </p:nvSpPr>
            <p:spPr bwMode="auto">
              <a:xfrm rot="5400000">
                <a:off x="7205879" y="3529805"/>
                <a:ext cx="304800" cy="165100"/>
              </a:xfrm>
              <a:prstGeom prst="leftRightArrow">
                <a:avLst>
                  <a:gd name="adj1" fmla="val 50000"/>
                  <a:gd name="adj2" fmla="val 36923"/>
                </a:avLst>
              </a:prstGeom>
              <a:solidFill>
                <a:schemeClr val="accent1">
                  <a:lumMod val="75000"/>
                </a:schemeClr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 algn="ctr" eaLnBrk="0" hangingPunct="0">
                  <a:lnSpc>
                    <a:spcPct val="45000"/>
                  </a:lnSpc>
                  <a:spcBef>
                    <a:spcPct val="50000"/>
                  </a:spcBef>
                </a:pPr>
                <a:endParaRPr lang="fr-FR" b="1" noProof="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3" name="Rectangle 34"/>
              <p:cNvSpPr>
                <a:spLocks noChangeArrowheads="1"/>
              </p:cNvSpPr>
              <p:nvPr/>
            </p:nvSpPr>
            <p:spPr bwMode="auto">
              <a:xfrm>
                <a:off x="6716072" y="2850355"/>
                <a:ext cx="1094462" cy="685800"/>
              </a:xfrm>
              <a:prstGeom prst="rect">
                <a:avLst/>
              </a:prstGeom>
              <a:noFill/>
              <a:ln w="9525" algn="ctr">
                <a:solidFill>
                  <a:schemeClr val="accent1">
                    <a:lumMod val="7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lnSpc>
                    <a:spcPct val="45000"/>
                  </a:lnSpc>
                  <a:spcBef>
                    <a:spcPct val="50000"/>
                  </a:spcBef>
                  <a:defRPr/>
                </a:pPr>
                <a:endParaRPr lang="fr-FR" sz="1600" b="1" noProof="0" dirty="0">
                  <a:solidFill>
                    <a:schemeClr val="accent5">
                      <a:lumMod val="75000"/>
                    </a:schemeClr>
                  </a:solidFill>
                  <a:latin typeface="+mn-lt"/>
                  <a:cs typeface="Times New Roman" pitchFamily="18" charset="0"/>
                </a:endParaRPr>
              </a:p>
              <a:p>
                <a:pPr algn="ctr" eaLnBrk="0" hangingPunct="0">
                  <a:lnSpc>
                    <a:spcPct val="45000"/>
                  </a:lnSpc>
                  <a:spcBef>
                    <a:spcPct val="50000"/>
                  </a:spcBef>
                  <a:defRPr/>
                </a:pPr>
                <a:r>
                  <a:rPr lang="fr-FR" sz="1600" noProof="0" dirty="0">
                    <a:solidFill>
                      <a:schemeClr val="accent5">
                        <a:lumMod val="75000"/>
                      </a:schemeClr>
                    </a:solidFill>
                  </a:rPr>
                  <a:t>          FSW1         </a:t>
                </a:r>
              </a:p>
            </p:txBody>
          </p:sp>
          <p:sp>
            <p:nvSpPr>
              <p:cNvPr id="34" name="AutoShape 35"/>
              <p:cNvSpPr>
                <a:spLocks noChangeArrowheads="1"/>
              </p:cNvSpPr>
              <p:nvPr/>
            </p:nvSpPr>
            <p:spPr bwMode="auto">
              <a:xfrm>
                <a:off x="7615721" y="2890042"/>
                <a:ext cx="381000" cy="150813"/>
              </a:xfrm>
              <a:prstGeom prst="leftRightArrow">
                <a:avLst>
                  <a:gd name="adj1" fmla="val 50000"/>
                  <a:gd name="adj2" fmla="val 50526"/>
                </a:avLst>
              </a:prstGeom>
              <a:solidFill>
                <a:schemeClr val="accent1">
                  <a:lumMod val="75000"/>
                </a:schemeClr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lnSpc>
                    <a:spcPct val="45000"/>
                  </a:lnSpc>
                  <a:spcBef>
                    <a:spcPct val="50000"/>
                  </a:spcBef>
                </a:pPr>
                <a:endParaRPr lang="fr-FR" b="1" noProof="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3" name="Rectangle 10">
              <a:extLst>
                <a:ext uri="{FF2B5EF4-FFF2-40B4-BE49-F238E27FC236}">
                  <a16:creationId xmlns:a16="http://schemas.microsoft.com/office/drawing/2014/main" id="{A919BF7D-E14E-4125-BBAE-2727B4BCFC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60454" y="3676006"/>
              <a:ext cx="942874" cy="685800"/>
            </a:xfrm>
            <a:prstGeom prst="rect">
              <a:avLst/>
            </a:prstGeom>
            <a:noFill/>
            <a:ln w="9525" algn="ctr">
              <a:solidFill>
                <a:schemeClr val="accent1">
                  <a:lumMod val="7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lnSpc>
                  <a:spcPct val="45000"/>
                </a:lnSpc>
                <a:spcBef>
                  <a:spcPct val="50000"/>
                </a:spcBef>
                <a:defRPr/>
              </a:pPr>
              <a:r>
                <a:rPr lang="fr-FR" sz="1600" b="1" noProof="0" dirty="0">
                  <a:solidFill>
                    <a:schemeClr val="accent5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            </a:t>
              </a:r>
            </a:p>
            <a:p>
              <a:pPr algn="ctr" eaLnBrk="0" hangingPunct="0">
                <a:lnSpc>
                  <a:spcPct val="45000"/>
                </a:lnSpc>
                <a:spcBef>
                  <a:spcPct val="50000"/>
                </a:spcBef>
                <a:defRPr/>
              </a:pPr>
              <a:r>
                <a:rPr lang="fr-FR" sz="1600" noProof="0" dirty="0">
                  <a:solidFill>
                    <a:schemeClr val="accent5">
                      <a:lumMod val="75000"/>
                    </a:schemeClr>
                  </a:solidFill>
                </a:rPr>
                <a:t>FSW2</a:t>
              </a:r>
            </a:p>
            <a:p>
              <a:pPr algn="ctr" eaLnBrk="0" hangingPunct="0">
                <a:lnSpc>
                  <a:spcPct val="45000"/>
                </a:lnSpc>
                <a:spcBef>
                  <a:spcPct val="50000"/>
                </a:spcBef>
                <a:defRPr/>
              </a:pPr>
              <a:r>
                <a:rPr lang="fr-FR" sz="1600" noProof="0" dirty="0">
                  <a:solidFill>
                    <a:schemeClr val="accent5">
                      <a:lumMod val="75000"/>
                    </a:schemeClr>
                  </a:solidFill>
                </a:rPr>
                <a:t> s’injectant</a:t>
              </a:r>
            </a:p>
          </p:txBody>
        </p:sp>
        <p:sp>
          <p:nvSpPr>
            <p:cNvPr id="44" name="Rectangle 34">
              <a:extLst>
                <a:ext uri="{FF2B5EF4-FFF2-40B4-BE49-F238E27FC236}">
                  <a16:creationId xmlns:a16="http://schemas.microsoft.com/office/drawing/2014/main" id="{FC37C8D3-2DCC-447C-A846-F1F71C97F9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65992" y="3676006"/>
              <a:ext cx="1094462" cy="685800"/>
            </a:xfrm>
            <a:prstGeom prst="rect">
              <a:avLst/>
            </a:prstGeom>
            <a:noFill/>
            <a:ln w="9525" algn="ctr">
              <a:solidFill>
                <a:schemeClr val="accent1">
                  <a:lumMod val="7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lnSpc>
                  <a:spcPct val="45000"/>
                </a:lnSpc>
                <a:spcBef>
                  <a:spcPct val="50000"/>
                </a:spcBef>
                <a:defRPr/>
              </a:pPr>
              <a:endParaRPr lang="fr-FR" sz="1600" b="1" noProof="0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itchFamily="18" charset="0"/>
              </a:endParaRPr>
            </a:p>
            <a:p>
              <a:pPr algn="ctr" eaLnBrk="0" hangingPunct="0">
                <a:lnSpc>
                  <a:spcPct val="45000"/>
                </a:lnSpc>
                <a:spcBef>
                  <a:spcPct val="50000"/>
                </a:spcBef>
                <a:defRPr/>
              </a:pPr>
              <a:r>
                <a:rPr lang="fr-FR" sz="1600" noProof="0" dirty="0">
                  <a:solidFill>
                    <a:schemeClr val="accent5">
                      <a:lumMod val="75000"/>
                    </a:schemeClr>
                  </a:solidFill>
                </a:rPr>
                <a:t>            FSW2         </a:t>
              </a:r>
            </a:p>
          </p:txBody>
        </p:sp>
        <p:sp>
          <p:nvSpPr>
            <p:cNvPr id="45" name="AutoShape 35">
              <a:extLst>
                <a:ext uri="{FF2B5EF4-FFF2-40B4-BE49-F238E27FC236}">
                  <a16:creationId xmlns:a16="http://schemas.microsoft.com/office/drawing/2014/main" id="{B77855F7-A190-421D-9BA7-6C91D9BAD3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74680" y="3709589"/>
              <a:ext cx="381000" cy="150813"/>
            </a:xfrm>
            <a:prstGeom prst="leftRightArrow">
              <a:avLst>
                <a:gd name="adj1" fmla="val 50000"/>
                <a:gd name="adj2" fmla="val 50526"/>
              </a:avLst>
            </a:prstGeom>
            <a:solidFill>
              <a:schemeClr val="accent1">
                <a:lumMod val="75000"/>
              </a:schemeClr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lnSpc>
                  <a:spcPct val="45000"/>
                </a:lnSpc>
                <a:spcBef>
                  <a:spcPct val="50000"/>
                </a:spcBef>
              </a:pPr>
              <a:endParaRPr lang="fr-FR" b="1" noProof="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A2AEF98E-7F63-41FE-91B2-3944C690E55D}"/>
              </a:ext>
            </a:extLst>
          </p:cNvPr>
          <p:cNvSpPr txBox="1"/>
          <p:nvPr/>
        </p:nvSpPr>
        <p:spPr>
          <a:xfrm>
            <a:off x="3549060" y="764403"/>
            <a:ext cx="26645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noProof="0" dirty="0">
                <a:solidFill>
                  <a:schemeClr val="accent5">
                    <a:lumMod val="75000"/>
                  </a:schemeClr>
                </a:solidFill>
              </a:rPr>
              <a:t>Chaque compartiment est</a:t>
            </a:r>
          </a:p>
          <a:p>
            <a:r>
              <a:rPr lang="fr-FR" noProof="0" dirty="0">
                <a:solidFill>
                  <a:schemeClr val="accent5">
                    <a:lumMod val="75000"/>
                  </a:schemeClr>
                </a:solidFill>
              </a:rPr>
              <a:t>divisé en VIH+ et VIH-</a:t>
            </a:r>
          </a:p>
        </p:txBody>
      </p:sp>
    </p:spTree>
    <p:extLst>
      <p:ext uri="{BB962C8B-B14F-4D97-AF65-F5344CB8AC3E}">
        <p14:creationId xmlns:p14="http://schemas.microsoft.com/office/powerpoint/2010/main" val="38947799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3200" noProof="0" dirty="0"/>
              <a:t>AEM utilise le modèle Spectrum CD4 complet pour les PVVIH</a:t>
            </a:r>
            <a:br>
              <a:rPr lang="fr-FR" noProof="0" dirty="0"/>
            </a:br>
            <a:br>
              <a:rPr lang="fr-FR" noProof="0" dirty="0"/>
            </a:br>
            <a:r>
              <a:rPr lang="fr-FR" sz="2800" noProof="0" dirty="0"/>
              <a:t>avec un ensemble complet de compartiments CD4 hors ART et sous ART pour les personnes VIH+ dans chaque population clé.</a:t>
            </a:r>
            <a:endParaRPr lang="fr-FR" noProof="0" dirty="0"/>
          </a:p>
        </p:txBody>
      </p:sp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0526" y="1179997"/>
            <a:ext cx="8581261" cy="4146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26455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4371C-B1D9-4442-9050-7FB0A7FE8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noProof="0" dirty="0"/>
              <a:t>Structure compartimentale sous-jacente dans AEM</a:t>
            </a:r>
            <a:br>
              <a:rPr lang="fr-FR" sz="3200" noProof="0" dirty="0"/>
            </a:br>
            <a:br>
              <a:rPr lang="fr-FR" sz="3200" noProof="0" dirty="0"/>
            </a:br>
            <a:r>
              <a:rPr lang="fr-FR" sz="3200" noProof="0" dirty="0"/>
              <a:t>Tout le monde se trouve dans l'une des cases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1D72518-DE7B-43A8-9205-06F6D75C48CF}"/>
              </a:ext>
            </a:extLst>
          </p:cNvPr>
          <p:cNvSpPr txBox="1"/>
          <p:nvPr/>
        </p:nvSpPr>
        <p:spPr>
          <a:xfrm>
            <a:off x="8069143" y="1837219"/>
            <a:ext cx="205244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noProof="0" dirty="0"/>
              <a:t>Homme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noProof="0" dirty="0"/>
              <a:t>Client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noProof="0" dirty="0"/>
              <a:t>Homme non KP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noProof="0" dirty="0"/>
              <a:t>Homme PWID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noProof="0" dirty="0"/>
              <a:t>lo </a:t>
            </a:r>
            <a:r>
              <a:rPr lang="fr-FR" noProof="0" dirty="0" err="1"/>
              <a:t>share</a:t>
            </a:r>
            <a:endParaRPr lang="fr-FR" noProof="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noProof="0" dirty="0"/>
              <a:t>hi </a:t>
            </a:r>
            <a:r>
              <a:rPr lang="fr-FR" noProof="0" dirty="0" err="1"/>
              <a:t>share</a:t>
            </a:r>
            <a:endParaRPr lang="fr-FR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noProof="0" dirty="0"/>
              <a:t>HSH1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noProof="0" dirty="0"/>
              <a:t>HSH2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noProof="0" dirty="0"/>
              <a:t>HSF</a:t>
            </a:r>
          </a:p>
          <a:p>
            <a:r>
              <a:rPr lang="fr-FR" noProof="0" dirty="0"/>
              <a:t>Transgenre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noProof="0" dirty="0"/>
              <a:t>TGSW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noProof="0" dirty="0"/>
              <a:t>TGCP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noProof="0" dirty="0"/>
              <a:t>TGRP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06C6AC2-3005-4A00-A06D-6305BE3D0E3F}"/>
              </a:ext>
            </a:extLst>
          </p:cNvPr>
          <p:cNvGrpSpPr/>
          <p:nvPr/>
        </p:nvGrpSpPr>
        <p:grpSpPr>
          <a:xfrm>
            <a:off x="3408196" y="924280"/>
            <a:ext cx="4478067" cy="4629315"/>
            <a:chOff x="3957273" y="892518"/>
            <a:chExt cx="4478067" cy="4629315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104ED2F1-630F-42FB-B330-DB8A2214427D}"/>
                </a:ext>
              </a:extLst>
            </p:cNvPr>
            <p:cNvSpPr/>
            <p:nvPr/>
          </p:nvSpPr>
          <p:spPr>
            <a:xfrm>
              <a:off x="4080510" y="1327023"/>
              <a:ext cx="4354830" cy="4194810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E80AD12-0C07-40DB-A18E-25E5A8B16AFB}"/>
                </a:ext>
              </a:extLst>
            </p:cNvPr>
            <p:cNvSpPr/>
            <p:nvPr/>
          </p:nvSpPr>
          <p:spPr>
            <a:xfrm>
              <a:off x="4263390" y="1497329"/>
              <a:ext cx="937260" cy="3874771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EF5788B-833C-41E5-81AD-6B72FBD889C8}"/>
                </a:ext>
              </a:extLst>
            </p:cNvPr>
            <p:cNvSpPr txBox="1"/>
            <p:nvPr/>
          </p:nvSpPr>
          <p:spPr>
            <a:xfrm>
              <a:off x="4411980" y="3303270"/>
              <a:ext cx="61106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noProof="0" dirty="0"/>
                <a:t>VIH-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9B3E4ED-CCC2-4DC9-9BA0-353C78A62AF5}"/>
                </a:ext>
              </a:extLst>
            </p:cNvPr>
            <p:cNvSpPr/>
            <p:nvPr/>
          </p:nvSpPr>
          <p:spPr>
            <a:xfrm>
              <a:off x="5295900" y="1497329"/>
              <a:ext cx="3048000" cy="3874771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0AA671A-8FD4-4413-9F1F-34ADA8F590E1}"/>
                </a:ext>
              </a:extLst>
            </p:cNvPr>
            <p:cNvSpPr txBox="1"/>
            <p:nvPr/>
          </p:nvSpPr>
          <p:spPr>
            <a:xfrm>
              <a:off x="6482742" y="1499996"/>
              <a:ext cx="6527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noProof="0" dirty="0"/>
                <a:t>VIH+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2B28A7C-7B2A-41D8-BC34-5A1C892423DE}"/>
                </a:ext>
              </a:extLst>
            </p:cNvPr>
            <p:cNvSpPr txBox="1"/>
            <p:nvPr/>
          </p:nvSpPr>
          <p:spPr>
            <a:xfrm>
              <a:off x="6946436" y="1834395"/>
              <a:ext cx="9621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noProof="0" dirty="0"/>
                <a:t>Sous ART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38B9419-A7CB-419C-9E80-EB9D2C27065C}"/>
                </a:ext>
              </a:extLst>
            </p:cNvPr>
            <p:cNvSpPr txBox="1"/>
            <p:nvPr/>
          </p:nvSpPr>
          <p:spPr>
            <a:xfrm>
              <a:off x="5443257" y="1834395"/>
              <a:ext cx="9877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noProof="0" dirty="0"/>
                <a:t>Hors ART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7A643F9-E341-421E-A717-EC3E9C3B15C6}"/>
                </a:ext>
              </a:extLst>
            </p:cNvPr>
            <p:cNvSpPr txBox="1"/>
            <p:nvPr/>
          </p:nvSpPr>
          <p:spPr>
            <a:xfrm>
              <a:off x="6879626" y="2356335"/>
              <a:ext cx="1294595" cy="338554"/>
            </a:xfrm>
            <a:prstGeom prst="rect">
              <a:avLst/>
            </a:prstGeom>
            <a:noFill/>
            <a:ln>
              <a:solidFill>
                <a:schemeClr val="accent1">
                  <a:shade val="50000"/>
                </a:schemeClr>
              </a:solidFill>
            </a:ln>
          </p:spPr>
          <p:txBody>
            <a:bodyPr wrap="none" rtlCol="0">
              <a:noAutofit/>
            </a:bodyPr>
            <a:lstStyle/>
            <a:p>
              <a:r>
                <a:rPr lang="fr-FR" sz="1600" noProof="0" dirty="0"/>
                <a:t>CD4 &gt; 500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E554483-B8DA-4543-B0D4-A33ED742EA30}"/>
                </a:ext>
              </a:extLst>
            </p:cNvPr>
            <p:cNvSpPr txBox="1"/>
            <p:nvPr/>
          </p:nvSpPr>
          <p:spPr>
            <a:xfrm>
              <a:off x="5433461" y="2356335"/>
              <a:ext cx="1294595" cy="338554"/>
            </a:xfrm>
            <a:prstGeom prst="rect">
              <a:avLst/>
            </a:prstGeom>
            <a:noFill/>
            <a:ln>
              <a:solidFill>
                <a:schemeClr val="accent1">
                  <a:shade val="50000"/>
                </a:schemeClr>
              </a:solidFill>
            </a:ln>
          </p:spPr>
          <p:txBody>
            <a:bodyPr wrap="none" rtlCol="0">
              <a:noAutofit/>
            </a:bodyPr>
            <a:lstStyle/>
            <a:p>
              <a:r>
                <a:rPr lang="fr-FR" sz="1600" noProof="0" dirty="0"/>
                <a:t>CD4 &gt; 500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C1DFB06-A8DE-46F3-B7EB-1B0B610EE53F}"/>
                </a:ext>
              </a:extLst>
            </p:cNvPr>
            <p:cNvSpPr txBox="1"/>
            <p:nvPr/>
          </p:nvSpPr>
          <p:spPr>
            <a:xfrm>
              <a:off x="6879626" y="2760062"/>
              <a:ext cx="1294595" cy="338554"/>
            </a:xfrm>
            <a:prstGeom prst="rect">
              <a:avLst/>
            </a:prstGeom>
            <a:noFill/>
            <a:ln>
              <a:solidFill>
                <a:schemeClr val="accent1">
                  <a:shade val="50000"/>
                </a:schemeClr>
              </a:solidFill>
            </a:ln>
          </p:spPr>
          <p:txBody>
            <a:bodyPr wrap="none" rtlCol="0">
              <a:noAutofit/>
            </a:bodyPr>
            <a:lstStyle/>
            <a:p>
              <a:r>
                <a:rPr lang="fr-FR" sz="1600" noProof="0" dirty="0"/>
                <a:t>CD4 350-500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6D8E7A2-7226-4BFA-873B-96093A30020A}"/>
                </a:ext>
              </a:extLst>
            </p:cNvPr>
            <p:cNvSpPr txBox="1"/>
            <p:nvPr/>
          </p:nvSpPr>
          <p:spPr>
            <a:xfrm>
              <a:off x="5433461" y="2760062"/>
              <a:ext cx="1294595" cy="338554"/>
            </a:xfrm>
            <a:prstGeom prst="rect">
              <a:avLst/>
            </a:prstGeom>
            <a:noFill/>
            <a:ln>
              <a:solidFill>
                <a:schemeClr val="accent1">
                  <a:shade val="50000"/>
                </a:schemeClr>
              </a:solidFill>
            </a:ln>
          </p:spPr>
          <p:txBody>
            <a:bodyPr wrap="none" rtlCol="0">
              <a:noAutofit/>
            </a:bodyPr>
            <a:lstStyle/>
            <a:p>
              <a:r>
                <a:rPr lang="fr-FR" sz="1600" noProof="0" dirty="0"/>
                <a:t>CD4 350-500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4DA3B37-D0D3-417F-B805-986486AEBEE3}"/>
                </a:ext>
              </a:extLst>
            </p:cNvPr>
            <p:cNvSpPr txBox="1"/>
            <p:nvPr/>
          </p:nvSpPr>
          <p:spPr>
            <a:xfrm>
              <a:off x="6879626" y="3163789"/>
              <a:ext cx="1294595" cy="338554"/>
            </a:xfrm>
            <a:prstGeom prst="rect">
              <a:avLst/>
            </a:prstGeom>
            <a:noFill/>
            <a:ln>
              <a:solidFill>
                <a:schemeClr val="accent1">
                  <a:shade val="50000"/>
                </a:schemeClr>
              </a:solidFill>
            </a:ln>
          </p:spPr>
          <p:txBody>
            <a:bodyPr wrap="none" rtlCol="0">
              <a:noAutofit/>
            </a:bodyPr>
            <a:lstStyle/>
            <a:p>
              <a:r>
                <a:rPr lang="fr-FR" sz="1600" noProof="0" dirty="0"/>
                <a:t>CD4 250-349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5328EA9-56D2-49FF-A80C-FA79767118C8}"/>
                </a:ext>
              </a:extLst>
            </p:cNvPr>
            <p:cNvSpPr txBox="1"/>
            <p:nvPr/>
          </p:nvSpPr>
          <p:spPr>
            <a:xfrm>
              <a:off x="5433461" y="3163789"/>
              <a:ext cx="1294595" cy="338554"/>
            </a:xfrm>
            <a:prstGeom prst="rect">
              <a:avLst/>
            </a:prstGeom>
            <a:noFill/>
            <a:ln>
              <a:solidFill>
                <a:schemeClr val="accent1">
                  <a:shade val="50000"/>
                </a:schemeClr>
              </a:solidFill>
            </a:ln>
          </p:spPr>
          <p:txBody>
            <a:bodyPr wrap="none" rtlCol="0">
              <a:noAutofit/>
            </a:bodyPr>
            <a:lstStyle/>
            <a:p>
              <a:r>
                <a:rPr lang="fr-FR" sz="1600" noProof="0" dirty="0"/>
                <a:t>CD4 250-349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BEE2A3C-5995-4257-9D26-DEB5C2390984}"/>
                </a:ext>
              </a:extLst>
            </p:cNvPr>
            <p:cNvSpPr txBox="1"/>
            <p:nvPr/>
          </p:nvSpPr>
          <p:spPr>
            <a:xfrm>
              <a:off x="6879626" y="3567516"/>
              <a:ext cx="1294595" cy="338554"/>
            </a:xfrm>
            <a:prstGeom prst="rect">
              <a:avLst/>
            </a:prstGeom>
            <a:noFill/>
            <a:ln>
              <a:solidFill>
                <a:schemeClr val="accent1">
                  <a:shade val="50000"/>
                </a:schemeClr>
              </a:solidFill>
            </a:ln>
          </p:spPr>
          <p:txBody>
            <a:bodyPr wrap="none" rtlCol="0">
              <a:noAutofit/>
            </a:bodyPr>
            <a:lstStyle/>
            <a:p>
              <a:r>
                <a:rPr lang="fr-FR" sz="1600" noProof="0" dirty="0"/>
                <a:t>CD4 200-249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25B1D5D-5765-43E8-B41A-D54FC10A09B5}"/>
                </a:ext>
              </a:extLst>
            </p:cNvPr>
            <p:cNvSpPr txBox="1"/>
            <p:nvPr/>
          </p:nvSpPr>
          <p:spPr>
            <a:xfrm>
              <a:off x="5433461" y="3567516"/>
              <a:ext cx="1294595" cy="338554"/>
            </a:xfrm>
            <a:prstGeom prst="rect">
              <a:avLst/>
            </a:prstGeom>
            <a:noFill/>
            <a:ln>
              <a:solidFill>
                <a:schemeClr val="accent1">
                  <a:shade val="50000"/>
                </a:schemeClr>
              </a:solidFill>
            </a:ln>
          </p:spPr>
          <p:txBody>
            <a:bodyPr wrap="none" rtlCol="0">
              <a:noAutofit/>
            </a:bodyPr>
            <a:lstStyle/>
            <a:p>
              <a:r>
                <a:rPr lang="fr-FR" sz="1600" noProof="0" dirty="0"/>
                <a:t>CD4 200-249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288E527-D11D-47A3-91C1-64E75199D161}"/>
                </a:ext>
              </a:extLst>
            </p:cNvPr>
            <p:cNvSpPr txBox="1"/>
            <p:nvPr/>
          </p:nvSpPr>
          <p:spPr>
            <a:xfrm>
              <a:off x="6879626" y="3985135"/>
              <a:ext cx="1294595" cy="338554"/>
            </a:xfrm>
            <a:prstGeom prst="rect">
              <a:avLst/>
            </a:prstGeom>
            <a:noFill/>
            <a:ln>
              <a:solidFill>
                <a:schemeClr val="accent1">
                  <a:shade val="50000"/>
                </a:schemeClr>
              </a:solidFill>
            </a:ln>
          </p:spPr>
          <p:txBody>
            <a:bodyPr wrap="none" rtlCol="0">
              <a:noAutofit/>
            </a:bodyPr>
            <a:lstStyle/>
            <a:p>
              <a:r>
                <a:rPr lang="fr-FR" sz="1600" noProof="0" dirty="0"/>
                <a:t>CD4 100-199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7C5D5B2-0153-4BCB-8F1B-D2373FEBE13E}"/>
                </a:ext>
              </a:extLst>
            </p:cNvPr>
            <p:cNvSpPr txBox="1"/>
            <p:nvPr/>
          </p:nvSpPr>
          <p:spPr>
            <a:xfrm>
              <a:off x="5433461" y="3985135"/>
              <a:ext cx="1294595" cy="338554"/>
            </a:xfrm>
            <a:prstGeom prst="rect">
              <a:avLst/>
            </a:prstGeom>
            <a:noFill/>
            <a:ln>
              <a:solidFill>
                <a:schemeClr val="accent1">
                  <a:shade val="50000"/>
                </a:schemeClr>
              </a:solidFill>
            </a:ln>
          </p:spPr>
          <p:txBody>
            <a:bodyPr wrap="none" rtlCol="0">
              <a:noAutofit/>
            </a:bodyPr>
            <a:lstStyle/>
            <a:p>
              <a:r>
                <a:rPr lang="fr-FR" sz="1600" noProof="0" dirty="0"/>
                <a:t>CD4 100=199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DD2A042-EAA3-4E33-802D-106840A01080}"/>
                </a:ext>
              </a:extLst>
            </p:cNvPr>
            <p:cNvSpPr txBox="1"/>
            <p:nvPr/>
          </p:nvSpPr>
          <p:spPr>
            <a:xfrm>
              <a:off x="6879626" y="4402754"/>
              <a:ext cx="1294595" cy="338554"/>
            </a:xfrm>
            <a:prstGeom prst="rect">
              <a:avLst/>
            </a:prstGeom>
            <a:noFill/>
            <a:ln>
              <a:solidFill>
                <a:schemeClr val="accent1">
                  <a:shade val="50000"/>
                </a:schemeClr>
              </a:solidFill>
            </a:ln>
          </p:spPr>
          <p:txBody>
            <a:bodyPr wrap="none" rtlCol="0">
              <a:noAutofit/>
            </a:bodyPr>
            <a:lstStyle/>
            <a:p>
              <a:r>
                <a:rPr lang="fr-FR" sz="1600" noProof="0" dirty="0"/>
                <a:t>CD4 50-99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A79EC87-EDEA-40BE-86D0-114C9C83BB55}"/>
                </a:ext>
              </a:extLst>
            </p:cNvPr>
            <p:cNvSpPr txBox="1"/>
            <p:nvPr/>
          </p:nvSpPr>
          <p:spPr>
            <a:xfrm>
              <a:off x="5433461" y="4402754"/>
              <a:ext cx="1294595" cy="338554"/>
            </a:xfrm>
            <a:prstGeom prst="rect">
              <a:avLst/>
            </a:prstGeom>
            <a:noFill/>
            <a:ln>
              <a:solidFill>
                <a:schemeClr val="accent1">
                  <a:shade val="50000"/>
                </a:schemeClr>
              </a:solidFill>
            </a:ln>
          </p:spPr>
          <p:txBody>
            <a:bodyPr wrap="none" rtlCol="0">
              <a:noAutofit/>
            </a:bodyPr>
            <a:lstStyle/>
            <a:p>
              <a:r>
                <a:rPr lang="fr-FR" sz="1600" noProof="0" dirty="0"/>
                <a:t>CD4 &gt; 50-99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D944FEE-8D8A-4CFA-9C98-B4C694031E47}"/>
                </a:ext>
              </a:extLst>
            </p:cNvPr>
            <p:cNvSpPr txBox="1"/>
            <p:nvPr/>
          </p:nvSpPr>
          <p:spPr>
            <a:xfrm>
              <a:off x="6879626" y="4828396"/>
              <a:ext cx="1294595" cy="338554"/>
            </a:xfrm>
            <a:prstGeom prst="rect">
              <a:avLst/>
            </a:prstGeom>
            <a:noFill/>
            <a:ln>
              <a:solidFill>
                <a:schemeClr val="accent1">
                  <a:shade val="50000"/>
                </a:schemeClr>
              </a:solidFill>
            </a:ln>
          </p:spPr>
          <p:txBody>
            <a:bodyPr wrap="none" rtlCol="0">
              <a:noAutofit/>
            </a:bodyPr>
            <a:lstStyle/>
            <a:p>
              <a:r>
                <a:rPr lang="fr-FR" sz="1600" noProof="0" dirty="0"/>
                <a:t>CD4 &lt;50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6B194EE-0A9E-411C-B547-88D68C4B0350}"/>
                </a:ext>
              </a:extLst>
            </p:cNvPr>
            <p:cNvSpPr txBox="1"/>
            <p:nvPr/>
          </p:nvSpPr>
          <p:spPr>
            <a:xfrm>
              <a:off x="5433461" y="4828396"/>
              <a:ext cx="1294595" cy="338554"/>
            </a:xfrm>
            <a:prstGeom prst="rect">
              <a:avLst/>
            </a:prstGeom>
            <a:noFill/>
            <a:ln>
              <a:solidFill>
                <a:schemeClr val="accent1">
                  <a:shade val="50000"/>
                </a:schemeClr>
              </a:solidFill>
            </a:ln>
          </p:spPr>
          <p:txBody>
            <a:bodyPr wrap="none" rtlCol="0">
              <a:noAutofit/>
            </a:bodyPr>
            <a:lstStyle/>
            <a:p>
              <a:r>
                <a:rPr lang="fr-FR" sz="1600" noProof="0" dirty="0"/>
                <a:t>CD4 &lt;50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0741EC0-6A8A-4317-89A6-1544B6DBFA96}"/>
                </a:ext>
              </a:extLst>
            </p:cNvPr>
            <p:cNvSpPr txBox="1"/>
            <p:nvPr/>
          </p:nvSpPr>
          <p:spPr>
            <a:xfrm>
              <a:off x="3957273" y="892518"/>
              <a:ext cx="21387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noProof="0" dirty="0"/>
                <a:t>Sous-population AEM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04D42CC2-9DAA-4A19-A605-BFF3078FB3EB}"/>
              </a:ext>
            </a:extLst>
          </p:cNvPr>
          <p:cNvSpPr txBox="1"/>
          <p:nvPr/>
        </p:nvSpPr>
        <p:spPr>
          <a:xfrm>
            <a:off x="9889150" y="1837219"/>
            <a:ext cx="2411238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noProof="0" dirty="0"/>
              <a:t>Femmes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noProof="0" dirty="0"/>
              <a:t>Femmes non KP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noProof="0" dirty="0"/>
              <a:t>FSW1  sans injection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noProof="0" dirty="0"/>
              <a:t>ISW1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noProof="0" dirty="0"/>
              <a:t>lo </a:t>
            </a:r>
            <a:r>
              <a:rPr lang="fr-FR" noProof="0" dirty="0" err="1"/>
              <a:t>share</a:t>
            </a:r>
            <a:endParaRPr lang="fr-FR" noProof="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noProof="0" dirty="0"/>
              <a:t>hi </a:t>
            </a:r>
            <a:r>
              <a:rPr lang="fr-FR" noProof="0" dirty="0" err="1"/>
              <a:t>share</a:t>
            </a:r>
            <a:endParaRPr lang="fr-FR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noProof="0" dirty="0"/>
              <a:t>FSW2 sans injection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noProof="0" dirty="0"/>
              <a:t>ISW2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noProof="0" dirty="0"/>
              <a:t>lo </a:t>
            </a:r>
            <a:r>
              <a:rPr lang="fr-FR" noProof="0" dirty="0" err="1"/>
              <a:t>share</a:t>
            </a:r>
            <a:endParaRPr lang="fr-FR" noProof="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noProof="0" dirty="0"/>
              <a:t>hi </a:t>
            </a:r>
            <a:r>
              <a:rPr lang="fr-FR" noProof="0" dirty="0" err="1"/>
              <a:t>share</a:t>
            </a:r>
            <a:endParaRPr lang="fr-FR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noProof="0" dirty="0"/>
              <a:t>Femmes PWID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noProof="0" dirty="0"/>
              <a:t>lo </a:t>
            </a:r>
            <a:r>
              <a:rPr lang="fr-FR" noProof="0" dirty="0" err="1"/>
              <a:t>share</a:t>
            </a:r>
            <a:endParaRPr lang="fr-FR" noProof="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noProof="0" dirty="0"/>
              <a:t>hi </a:t>
            </a:r>
            <a:r>
              <a:rPr lang="fr-FR" noProof="0" dirty="0" err="1"/>
              <a:t>share</a:t>
            </a:r>
            <a:endParaRPr lang="fr-FR" noProof="0" dirty="0"/>
          </a:p>
          <a:p>
            <a:endParaRPr lang="fr-FR" noProof="0" dirty="0"/>
          </a:p>
          <a:p>
            <a:endParaRPr lang="fr-FR" noProof="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68530FB-49C6-4379-85B8-11F426F5B19E}"/>
              </a:ext>
            </a:extLst>
          </p:cNvPr>
          <p:cNvSpPr txBox="1"/>
          <p:nvPr/>
        </p:nvSpPr>
        <p:spPr>
          <a:xfrm>
            <a:off x="7886263" y="1428947"/>
            <a:ext cx="4078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noProof="0" dirty="0"/>
              <a:t>Reproduit pour chaque sous-population (19)</a:t>
            </a:r>
          </a:p>
        </p:txBody>
      </p:sp>
    </p:spTree>
    <p:extLst>
      <p:ext uri="{BB962C8B-B14F-4D97-AF65-F5344CB8AC3E}">
        <p14:creationId xmlns:p14="http://schemas.microsoft.com/office/powerpoint/2010/main" val="36771712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C4981-47B1-4D29-A068-8DCB0FC91A5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sz="4400" noProof="0" dirty="0"/>
              <a:t>Présentation générale de Spectrum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279224-2C78-411B-8BF4-F6E4427419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893948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152F4-6440-4B9C-843A-22EA40270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Présentation générale de Spectrum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3651A01-F261-429A-9FFF-BBC16F5F80B9}"/>
              </a:ext>
            </a:extLst>
          </p:cNvPr>
          <p:cNvGrpSpPr/>
          <p:nvPr/>
        </p:nvGrpSpPr>
        <p:grpSpPr>
          <a:xfrm>
            <a:off x="3810173" y="5991121"/>
            <a:ext cx="7645130" cy="379691"/>
            <a:chOff x="3823100" y="5606670"/>
            <a:chExt cx="7645130" cy="37969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F1C753C-A66D-46BD-ADCE-7DE226A5FA5E}"/>
                </a:ext>
              </a:extLst>
            </p:cNvPr>
            <p:cNvSpPr txBox="1"/>
            <p:nvPr/>
          </p:nvSpPr>
          <p:spPr>
            <a:xfrm>
              <a:off x="3823100" y="5617029"/>
              <a:ext cx="13965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noProof="0" dirty="0">
                  <a:solidFill>
                    <a:srgbClr val="0070C0"/>
                  </a:solidFill>
                </a:rPr>
                <a:t>Éditeurs d'entrée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A6533B1-4305-40A0-99D5-80319B414BDF}"/>
                </a:ext>
              </a:extLst>
            </p:cNvPr>
            <p:cNvSpPr txBox="1"/>
            <p:nvPr/>
          </p:nvSpPr>
          <p:spPr>
            <a:xfrm>
              <a:off x="6839484" y="5606670"/>
              <a:ext cx="19495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noProof="0" dirty="0">
                  <a:solidFill>
                    <a:srgbClr val="0070C0"/>
                  </a:solidFill>
                </a:rPr>
                <a:t>Moteur de calcul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8283C91-569F-4B0D-A1FB-65F82BEA09A0}"/>
                </a:ext>
              </a:extLst>
            </p:cNvPr>
            <p:cNvSpPr txBox="1"/>
            <p:nvPr/>
          </p:nvSpPr>
          <p:spPr>
            <a:xfrm>
              <a:off x="9333991" y="5617029"/>
              <a:ext cx="21342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noProof="0" dirty="0">
                  <a:solidFill>
                    <a:srgbClr val="0070C0"/>
                  </a:solidFill>
                </a:rPr>
                <a:t>Présentation des résultats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C7C51972-9D31-DA60-C667-890E442A8153}"/>
              </a:ext>
            </a:extLst>
          </p:cNvPr>
          <p:cNvGrpSpPr/>
          <p:nvPr/>
        </p:nvGrpSpPr>
        <p:grpSpPr>
          <a:xfrm>
            <a:off x="3685844" y="1123837"/>
            <a:ext cx="7959800" cy="4696932"/>
            <a:chOff x="373732" y="1260376"/>
            <a:chExt cx="9524999" cy="5620527"/>
          </a:xfrm>
        </p:grpSpPr>
        <p:sp>
          <p:nvSpPr>
            <p:cNvPr id="24" name="Flowchart: Process 23">
              <a:extLst>
                <a:ext uri="{FF2B5EF4-FFF2-40B4-BE49-F238E27FC236}">
                  <a16:creationId xmlns:a16="http://schemas.microsoft.com/office/drawing/2014/main" id="{19E29BED-EF9F-A4B6-7049-5D897B2B0D35}"/>
                </a:ext>
              </a:extLst>
            </p:cNvPr>
            <p:cNvSpPr/>
            <p:nvPr/>
          </p:nvSpPr>
          <p:spPr>
            <a:xfrm>
              <a:off x="373732" y="1260376"/>
              <a:ext cx="2286000" cy="914400"/>
            </a:xfrm>
            <a:prstGeom prst="flowChartProcess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noProof="0" dirty="0">
                  <a:solidFill>
                    <a:schemeClr val="tx1"/>
                  </a:solidFill>
                </a:rPr>
                <a:t>Données démographiques</a:t>
              </a:r>
            </a:p>
          </p:txBody>
        </p:sp>
        <p:sp>
          <p:nvSpPr>
            <p:cNvPr id="25" name="Flowchart: Process 24">
              <a:extLst>
                <a:ext uri="{FF2B5EF4-FFF2-40B4-BE49-F238E27FC236}">
                  <a16:creationId xmlns:a16="http://schemas.microsoft.com/office/drawing/2014/main" id="{9B73EF6E-94BF-6E71-5654-F61E41DAE749}"/>
                </a:ext>
              </a:extLst>
            </p:cNvPr>
            <p:cNvSpPr/>
            <p:nvPr/>
          </p:nvSpPr>
          <p:spPr>
            <a:xfrm>
              <a:off x="373732" y="2403376"/>
              <a:ext cx="2286000" cy="914400"/>
            </a:xfrm>
            <a:prstGeom prst="flowChartProcess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noProof="0" dirty="0">
                  <a:solidFill>
                    <a:schemeClr val="tx1"/>
                  </a:solidFill>
                </a:rPr>
                <a:t>Statistiques du programme</a:t>
              </a:r>
            </a:p>
          </p:txBody>
        </p:sp>
        <p:sp>
          <p:nvSpPr>
            <p:cNvPr id="26" name="Flowchart: Process 25">
              <a:extLst>
                <a:ext uri="{FF2B5EF4-FFF2-40B4-BE49-F238E27FC236}">
                  <a16:creationId xmlns:a16="http://schemas.microsoft.com/office/drawing/2014/main" id="{7A097140-1C59-C757-9B7F-7565A9685B9F}"/>
                </a:ext>
              </a:extLst>
            </p:cNvPr>
            <p:cNvSpPr/>
            <p:nvPr/>
          </p:nvSpPr>
          <p:spPr>
            <a:xfrm>
              <a:off x="373732" y="3546376"/>
              <a:ext cx="2286000" cy="914400"/>
            </a:xfrm>
            <a:prstGeom prst="flowChartProcess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noProof="0" dirty="0">
                  <a:solidFill>
                    <a:schemeClr val="tx1"/>
                  </a:solidFill>
                </a:rPr>
                <a:t>Modèles épidémiques</a:t>
              </a:r>
            </a:p>
          </p:txBody>
        </p:sp>
        <p:sp>
          <p:nvSpPr>
            <p:cNvPr id="27" name="Flowchart: Process 26">
              <a:extLst>
                <a:ext uri="{FF2B5EF4-FFF2-40B4-BE49-F238E27FC236}">
                  <a16:creationId xmlns:a16="http://schemas.microsoft.com/office/drawing/2014/main" id="{DDDEDAD7-E510-0DF2-F430-B7BEB4C599B0}"/>
                </a:ext>
              </a:extLst>
            </p:cNvPr>
            <p:cNvSpPr/>
            <p:nvPr/>
          </p:nvSpPr>
          <p:spPr>
            <a:xfrm>
              <a:off x="373732" y="4689374"/>
              <a:ext cx="2286000" cy="1630681"/>
            </a:xfrm>
            <a:prstGeom prst="flowChartProcess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2000" noProof="0" dirty="0">
                  <a:solidFill>
                    <a:schemeClr val="tx1"/>
                  </a:solidFill>
                </a:rPr>
                <a:t>Données sur la surveillance, les enquêtes et les tests de routine</a:t>
              </a:r>
            </a:p>
          </p:txBody>
        </p:sp>
        <p:sp>
          <p:nvSpPr>
            <p:cNvPr id="28" name="Flowchart: Process 27">
              <a:extLst>
                <a:ext uri="{FF2B5EF4-FFF2-40B4-BE49-F238E27FC236}">
                  <a16:creationId xmlns:a16="http://schemas.microsoft.com/office/drawing/2014/main" id="{9CC518E8-4059-8444-45CB-494798134A7A}"/>
                </a:ext>
              </a:extLst>
            </p:cNvPr>
            <p:cNvSpPr/>
            <p:nvPr/>
          </p:nvSpPr>
          <p:spPr>
            <a:xfrm>
              <a:off x="3726532" y="1336576"/>
              <a:ext cx="2895600" cy="2971800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u="sng" noProof="0" dirty="0">
                  <a:solidFill>
                    <a:schemeClr val="tx1"/>
                  </a:solidFill>
                </a:rPr>
                <a:t>Calculs démographiques et épidémiques</a:t>
              </a:r>
            </a:p>
            <a:p>
              <a:pPr algn="ctr">
                <a:defRPr/>
              </a:pPr>
              <a:endParaRPr lang="fr-FR" noProof="0" dirty="0">
                <a:solidFill>
                  <a:schemeClr val="tx1"/>
                </a:solidFill>
              </a:endParaRPr>
            </a:p>
            <a:p>
              <a:pPr algn="ctr">
                <a:buFont typeface="Arial" pitchFamily="34" charset="0"/>
                <a:buChar char="•"/>
                <a:defRPr/>
              </a:pPr>
              <a:r>
                <a:rPr lang="fr-FR" noProof="0" dirty="0">
                  <a:solidFill>
                    <a:schemeClr val="tx1"/>
                  </a:solidFill>
                </a:rPr>
                <a:t> </a:t>
              </a:r>
              <a:r>
                <a:rPr lang="fr-FR" sz="1600" noProof="0" dirty="0">
                  <a:solidFill>
                    <a:schemeClr val="tx1"/>
                  </a:solidFill>
                </a:rPr>
                <a:t>Transmission mère-enfant</a:t>
              </a:r>
              <a:endParaRPr lang="fr-FR" noProof="0" dirty="0">
                <a:solidFill>
                  <a:schemeClr val="tx1"/>
                </a:solidFill>
              </a:endParaRPr>
            </a:p>
            <a:p>
              <a:pPr algn="ctr">
                <a:buFont typeface="Arial" pitchFamily="34" charset="0"/>
                <a:buChar char="•"/>
                <a:defRPr/>
              </a:pPr>
              <a:r>
                <a:rPr lang="fr-FR" noProof="0" dirty="0">
                  <a:solidFill>
                    <a:schemeClr val="tx1"/>
                  </a:solidFill>
                </a:rPr>
                <a:t> Modèle enfant</a:t>
              </a:r>
            </a:p>
            <a:p>
              <a:pPr algn="ctr">
                <a:buFont typeface="Arial" pitchFamily="34" charset="0"/>
                <a:buChar char="•"/>
                <a:defRPr/>
              </a:pPr>
              <a:r>
                <a:rPr lang="fr-FR" noProof="0" dirty="0">
                  <a:solidFill>
                    <a:schemeClr val="tx1"/>
                  </a:solidFill>
                </a:rPr>
                <a:t> Modèle adulte</a:t>
              </a:r>
            </a:p>
          </p:txBody>
        </p:sp>
        <p:sp>
          <p:nvSpPr>
            <p:cNvPr id="29" name="Flowchart: Process 28">
              <a:extLst>
                <a:ext uri="{FF2B5EF4-FFF2-40B4-BE49-F238E27FC236}">
                  <a16:creationId xmlns:a16="http://schemas.microsoft.com/office/drawing/2014/main" id="{21250C38-31D3-ABA7-8528-1D7FEE960648}"/>
                </a:ext>
              </a:extLst>
            </p:cNvPr>
            <p:cNvSpPr/>
            <p:nvPr/>
          </p:nvSpPr>
          <p:spPr>
            <a:xfrm>
              <a:off x="3802733" y="4689374"/>
              <a:ext cx="2781300" cy="2191529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1600" noProof="0" dirty="0">
                  <a:solidFill>
                    <a:schemeClr val="tx1"/>
                  </a:solidFill>
                </a:rPr>
                <a:t>Tendance de prévalence / incidence :</a:t>
              </a:r>
            </a:p>
            <a:p>
              <a:pPr algn="ctr">
                <a:defRPr/>
              </a:pPr>
              <a:r>
                <a:rPr lang="fr-FR" sz="1400" noProof="0" dirty="0">
                  <a:solidFill>
                    <a:schemeClr val="tx1"/>
                  </a:solidFill>
                </a:rPr>
                <a:t>EPP</a:t>
              </a:r>
            </a:p>
            <a:p>
              <a:pPr algn="ctr">
                <a:defRPr/>
              </a:pPr>
              <a:r>
                <a:rPr lang="fr-FR" sz="1400" noProof="0" dirty="0">
                  <a:solidFill>
                    <a:schemeClr val="tx1"/>
                  </a:solidFill>
                </a:rPr>
                <a:t>CSAVR</a:t>
              </a:r>
            </a:p>
            <a:p>
              <a:pPr algn="ctr">
                <a:defRPr/>
              </a:pPr>
              <a:r>
                <a:rPr lang="fr-FR" sz="1400" noProof="0" dirty="0">
                  <a:solidFill>
                    <a:schemeClr val="tx1"/>
                  </a:solidFill>
                </a:rPr>
                <a:t>AEM</a:t>
              </a:r>
            </a:p>
            <a:p>
              <a:pPr algn="ctr">
                <a:defRPr/>
              </a:pPr>
              <a:r>
                <a:rPr lang="fr-FR" sz="1400" noProof="0" dirty="0">
                  <a:solidFill>
                    <a:schemeClr val="tx1"/>
                  </a:solidFill>
                </a:rPr>
                <a:t>Goals</a:t>
              </a:r>
            </a:p>
            <a:p>
              <a:pPr algn="ctr">
                <a:defRPr/>
              </a:pPr>
              <a:r>
                <a:rPr lang="fr-FR" sz="1400" noProof="0" dirty="0">
                  <a:solidFill>
                    <a:schemeClr val="tx1"/>
                  </a:solidFill>
                </a:rPr>
                <a:t>Entrée de données directe</a:t>
              </a:r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C5720010-6B26-F132-101B-157C11C884F5}"/>
                </a:ext>
              </a:extLst>
            </p:cNvPr>
            <p:cNvCxnSpPr>
              <a:cxnSpLocks/>
            </p:cNvCxnSpPr>
            <p:nvPr/>
          </p:nvCxnSpPr>
          <p:spPr>
            <a:xfrm>
              <a:off x="2659732" y="5253608"/>
              <a:ext cx="1143001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DB5DD066-6661-0E2C-2D8F-4CD0FE0F128A}"/>
                </a:ext>
              </a:extLst>
            </p:cNvPr>
            <p:cNvCxnSpPr>
              <a:stCxn id="25" idx="3"/>
            </p:cNvCxnSpPr>
            <p:nvPr/>
          </p:nvCxnSpPr>
          <p:spPr>
            <a:xfrm>
              <a:off x="2659732" y="2860576"/>
              <a:ext cx="990600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B642996-6CA2-86AD-2D79-BEBEA4CFA4E7}"/>
                </a:ext>
              </a:extLst>
            </p:cNvPr>
            <p:cNvCxnSpPr>
              <a:cxnSpLocks/>
            </p:cNvCxnSpPr>
            <p:nvPr/>
          </p:nvCxnSpPr>
          <p:spPr>
            <a:xfrm>
              <a:off x="3193132" y="1717576"/>
              <a:ext cx="0" cy="3536032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762377FE-D89C-8321-72F5-8C5B012E2872}"/>
                </a:ext>
              </a:extLst>
            </p:cNvPr>
            <p:cNvCxnSpPr>
              <a:stCxn id="24" idx="3"/>
            </p:cNvCxnSpPr>
            <p:nvPr/>
          </p:nvCxnSpPr>
          <p:spPr>
            <a:xfrm>
              <a:off x="2659732" y="1717576"/>
              <a:ext cx="5334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C1FB9512-4FCD-44A2-65FB-5A63B6133273}"/>
                </a:ext>
              </a:extLst>
            </p:cNvPr>
            <p:cNvCxnSpPr/>
            <p:nvPr/>
          </p:nvCxnSpPr>
          <p:spPr>
            <a:xfrm>
              <a:off x="2659732" y="4079776"/>
              <a:ext cx="5334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3F3906ED-1FFD-AD89-509D-FAF1902CEAB9}"/>
                </a:ext>
              </a:extLst>
            </p:cNvPr>
            <p:cNvCxnSpPr>
              <a:cxnSpLocks/>
              <a:stCxn id="29" idx="0"/>
              <a:endCxn id="28" idx="2"/>
            </p:cNvCxnSpPr>
            <p:nvPr/>
          </p:nvCxnSpPr>
          <p:spPr>
            <a:xfrm flipH="1" flipV="1">
              <a:off x="5174332" y="4308376"/>
              <a:ext cx="19050" cy="380999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Flowchart: Process 35">
              <a:extLst>
                <a:ext uri="{FF2B5EF4-FFF2-40B4-BE49-F238E27FC236}">
                  <a16:creationId xmlns:a16="http://schemas.microsoft.com/office/drawing/2014/main" id="{DC76CC45-B3AF-49FB-E2AF-DBF62CB24CEF}"/>
                </a:ext>
              </a:extLst>
            </p:cNvPr>
            <p:cNvSpPr/>
            <p:nvPr/>
          </p:nvSpPr>
          <p:spPr>
            <a:xfrm>
              <a:off x="7231731" y="1605715"/>
              <a:ext cx="2667000" cy="2433521"/>
            </a:xfrm>
            <a:prstGeom prst="flowChartProcess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u="sng" noProof="0" dirty="0">
                  <a:solidFill>
                    <a:schemeClr val="tx1"/>
                  </a:solidFill>
                </a:rPr>
                <a:t>Résultats</a:t>
              </a:r>
              <a:endParaRPr lang="fr-FR" sz="2400" noProof="0" dirty="0">
                <a:solidFill>
                  <a:schemeClr val="tx1"/>
                </a:solidFill>
              </a:endParaRPr>
            </a:p>
            <a:p>
              <a:pPr algn="ctr">
                <a:buFont typeface="Arial" pitchFamily="34" charset="0"/>
                <a:buChar char="•"/>
                <a:defRPr/>
              </a:pPr>
              <a:r>
                <a:rPr lang="fr-FR" noProof="0" dirty="0">
                  <a:solidFill>
                    <a:schemeClr val="tx1"/>
                  </a:solidFill>
                </a:rPr>
                <a:t>Nombre de VIH+</a:t>
              </a:r>
            </a:p>
            <a:p>
              <a:pPr algn="ctr">
                <a:buFont typeface="Arial" pitchFamily="34" charset="0"/>
                <a:buChar char="•"/>
                <a:defRPr/>
              </a:pPr>
              <a:r>
                <a:rPr lang="fr-FR" noProof="0" dirty="0">
                  <a:solidFill>
                    <a:schemeClr val="tx1"/>
                  </a:solidFill>
                </a:rPr>
                <a:t>Nouvelles infections</a:t>
              </a:r>
            </a:p>
            <a:p>
              <a:pPr algn="ctr">
                <a:buFont typeface="Arial" pitchFamily="34" charset="0"/>
                <a:buChar char="•"/>
                <a:defRPr/>
              </a:pPr>
              <a:r>
                <a:rPr lang="fr-FR" noProof="0" dirty="0">
                  <a:solidFill>
                    <a:schemeClr val="tx1"/>
                  </a:solidFill>
                </a:rPr>
                <a:t>Décès liés au sida</a:t>
              </a:r>
            </a:p>
            <a:p>
              <a:pPr algn="ctr">
                <a:buFont typeface="Arial" pitchFamily="34" charset="0"/>
                <a:buChar char="•"/>
                <a:defRPr/>
              </a:pPr>
              <a:r>
                <a:rPr lang="fr-FR" noProof="0" dirty="0">
                  <a:solidFill>
                    <a:schemeClr val="tx1"/>
                  </a:solidFill>
                </a:rPr>
                <a:t>Besoin de PTME</a:t>
              </a:r>
            </a:p>
            <a:p>
              <a:pPr algn="ctr">
                <a:buFont typeface="Arial" pitchFamily="34" charset="0"/>
                <a:buChar char="•"/>
                <a:defRPr/>
              </a:pPr>
              <a:r>
                <a:rPr lang="fr-FR" sz="2000" noProof="0" dirty="0">
                  <a:solidFill>
                    <a:schemeClr val="tx1"/>
                  </a:solidFill>
                </a:rPr>
                <a:t>Orphelins</a:t>
              </a:r>
            </a:p>
          </p:txBody>
        </p: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AB0055A8-30D3-C09E-73D4-C87F13734B4B}"/>
                </a:ext>
              </a:extLst>
            </p:cNvPr>
            <p:cNvCxnSpPr/>
            <p:nvPr/>
          </p:nvCxnSpPr>
          <p:spPr>
            <a:xfrm>
              <a:off x="6622132" y="2860575"/>
              <a:ext cx="609600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F1C317E5-4856-9C74-E85C-BE3ABA3C87FA}"/>
              </a:ext>
            </a:extLst>
          </p:cNvPr>
          <p:cNvSpPr/>
          <p:nvPr/>
        </p:nvSpPr>
        <p:spPr>
          <a:xfrm>
            <a:off x="6303539" y="1013782"/>
            <a:ext cx="2788087" cy="2805227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42395271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52CEBA-005F-4D2D-BEA9-5F6720379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3200" noProof="0" dirty="0"/>
              <a:t>Spectrum commence par un modèle démographique complet (</a:t>
            </a:r>
            <a:r>
              <a:rPr lang="fr-FR" sz="3200" noProof="0" dirty="0" err="1"/>
              <a:t>DemProj</a:t>
            </a:r>
            <a:r>
              <a:rPr lang="fr-FR" sz="3200" noProof="0" dirty="0"/>
              <a:t>)</a:t>
            </a:r>
            <a:br>
              <a:rPr lang="fr-FR" sz="3200" noProof="0" dirty="0"/>
            </a:br>
            <a:br>
              <a:rPr lang="fr-FR" sz="3200" noProof="0" dirty="0"/>
            </a:br>
            <a:r>
              <a:rPr lang="fr-FR" sz="3200" noProof="0" dirty="0"/>
              <a:t>…et y superpose un modèle VIH (AIM)</a:t>
            </a:r>
            <a:br>
              <a:rPr lang="fr-FR" noProof="0" dirty="0"/>
            </a:br>
            <a:endParaRPr lang="fr-FR" noProof="0" dirty="0"/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B4C0F7BC-2301-4A11-A7A0-0D12E780E7F9}"/>
              </a:ext>
            </a:extLst>
          </p:cNvPr>
          <p:cNvGrpSpPr/>
          <p:nvPr/>
        </p:nvGrpSpPr>
        <p:grpSpPr>
          <a:xfrm>
            <a:off x="3613258" y="303969"/>
            <a:ext cx="7742115" cy="5822148"/>
            <a:chOff x="3613258" y="391053"/>
            <a:chExt cx="7742115" cy="582214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9771AB51-7706-42C5-B6BB-FD3C40E7845B}"/>
                </a:ext>
              </a:extLst>
            </p:cNvPr>
            <p:cNvGrpSpPr/>
            <p:nvPr/>
          </p:nvGrpSpPr>
          <p:grpSpPr>
            <a:xfrm>
              <a:off x="8714016" y="391053"/>
              <a:ext cx="2630203" cy="2825837"/>
              <a:chOff x="5295900" y="1497329"/>
              <a:chExt cx="3048000" cy="3874771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8A81810C-D842-403B-8DDD-97986462F217}"/>
                  </a:ext>
                </a:extLst>
              </p:cNvPr>
              <p:cNvSpPr/>
              <p:nvPr/>
            </p:nvSpPr>
            <p:spPr>
              <a:xfrm>
                <a:off x="5295900" y="1497329"/>
                <a:ext cx="3048000" cy="3874771"/>
              </a:xfrm>
              <a:prstGeom prst="rect">
                <a:avLst/>
              </a:prstGeom>
              <a:noFill/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600" noProof="0" dirty="0"/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8E38C42-BAD0-479A-8D7C-D5335403974E}"/>
                  </a:ext>
                </a:extLst>
              </p:cNvPr>
              <p:cNvSpPr txBox="1"/>
              <p:nvPr/>
            </p:nvSpPr>
            <p:spPr>
              <a:xfrm>
                <a:off x="6482742" y="1499996"/>
                <a:ext cx="601447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600" noProof="0" dirty="0"/>
                  <a:t>VIH+</a:t>
                </a: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6D41226-7A30-44F6-AB45-A2698EB7F964}"/>
                  </a:ext>
                </a:extLst>
              </p:cNvPr>
              <p:cNvSpPr txBox="1"/>
              <p:nvPr/>
            </p:nvSpPr>
            <p:spPr>
              <a:xfrm>
                <a:off x="6946436" y="1834395"/>
                <a:ext cx="1134196" cy="4642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600" noProof="0" dirty="0"/>
                  <a:t>Sous TAR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1B521C8-1602-49B1-BC0B-A96F47086146}"/>
                  </a:ext>
                </a:extLst>
              </p:cNvPr>
              <p:cNvSpPr txBox="1"/>
              <p:nvPr/>
            </p:nvSpPr>
            <p:spPr>
              <a:xfrm>
                <a:off x="5443257" y="1834395"/>
                <a:ext cx="1117479" cy="4642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600" noProof="0" dirty="0"/>
                  <a:t>Hors TAR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E323525-41AA-4C2C-B566-766515701881}"/>
                  </a:ext>
                </a:extLst>
              </p:cNvPr>
              <p:cNvSpPr txBox="1"/>
              <p:nvPr/>
            </p:nvSpPr>
            <p:spPr>
              <a:xfrm>
                <a:off x="6879626" y="2356335"/>
                <a:ext cx="1294595" cy="338554"/>
              </a:xfrm>
              <a:prstGeom prst="rect">
                <a:avLst/>
              </a:pr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none" rtlCol="0">
                <a:noAutofit/>
              </a:bodyPr>
              <a:lstStyle/>
              <a:p>
                <a:r>
                  <a:rPr lang="fr-FR" sz="1400" noProof="0" dirty="0"/>
                  <a:t>CD4 &gt; 500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D1134D6-1B19-4274-8431-65B22FB040D1}"/>
                  </a:ext>
                </a:extLst>
              </p:cNvPr>
              <p:cNvSpPr txBox="1"/>
              <p:nvPr/>
            </p:nvSpPr>
            <p:spPr>
              <a:xfrm>
                <a:off x="5433461" y="2356335"/>
                <a:ext cx="1294595" cy="338554"/>
              </a:xfrm>
              <a:prstGeom prst="rect">
                <a:avLst/>
              </a:pr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none" rtlCol="0">
                <a:noAutofit/>
              </a:bodyPr>
              <a:lstStyle/>
              <a:p>
                <a:r>
                  <a:rPr lang="fr-FR" sz="1400" noProof="0" dirty="0"/>
                  <a:t>CD4 &gt; 500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AE2BF8C-6470-491E-9873-F7698A139DD9}"/>
                  </a:ext>
                </a:extLst>
              </p:cNvPr>
              <p:cNvSpPr txBox="1"/>
              <p:nvPr/>
            </p:nvSpPr>
            <p:spPr>
              <a:xfrm>
                <a:off x="6879626" y="2760062"/>
                <a:ext cx="1294595" cy="338554"/>
              </a:xfrm>
              <a:prstGeom prst="rect">
                <a:avLst/>
              </a:pr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none" rtlCol="0">
                <a:noAutofit/>
              </a:bodyPr>
              <a:lstStyle/>
              <a:p>
                <a:r>
                  <a:rPr lang="fr-FR" sz="1400" noProof="0" dirty="0"/>
                  <a:t>CD4 350-500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D77D20B-24E0-49E2-9B58-24B3C6DEAA13}"/>
                  </a:ext>
                </a:extLst>
              </p:cNvPr>
              <p:cNvSpPr txBox="1"/>
              <p:nvPr/>
            </p:nvSpPr>
            <p:spPr>
              <a:xfrm>
                <a:off x="5433461" y="2760062"/>
                <a:ext cx="1294595" cy="338554"/>
              </a:xfrm>
              <a:prstGeom prst="rect">
                <a:avLst/>
              </a:pr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none" rtlCol="0">
                <a:noAutofit/>
              </a:bodyPr>
              <a:lstStyle/>
              <a:p>
                <a:r>
                  <a:rPr lang="fr-FR" sz="1400" noProof="0" dirty="0"/>
                  <a:t>CD4 350-500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C36188B-25D5-4FE5-AE95-3E130E93070E}"/>
                  </a:ext>
                </a:extLst>
              </p:cNvPr>
              <p:cNvSpPr txBox="1"/>
              <p:nvPr/>
            </p:nvSpPr>
            <p:spPr>
              <a:xfrm>
                <a:off x="6879626" y="3163789"/>
                <a:ext cx="1294595" cy="338554"/>
              </a:xfrm>
              <a:prstGeom prst="rect">
                <a:avLst/>
              </a:pr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none" rtlCol="0">
                <a:noAutofit/>
              </a:bodyPr>
              <a:lstStyle/>
              <a:p>
                <a:r>
                  <a:rPr lang="fr-FR" sz="1400" noProof="0" dirty="0"/>
                  <a:t>CD4 250-349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954171F-092A-4D6F-8156-613B2E9D8674}"/>
                  </a:ext>
                </a:extLst>
              </p:cNvPr>
              <p:cNvSpPr txBox="1"/>
              <p:nvPr/>
            </p:nvSpPr>
            <p:spPr>
              <a:xfrm>
                <a:off x="5433461" y="3163789"/>
                <a:ext cx="1294595" cy="338554"/>
              </a:xfrm>
              <a:prstGeom prst="rect">
                <a:avLst/>
              </a:pr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none" rtlCol="0">
                <a:noAutofit/>
              </a:bodyPr>
              <a:lstStyle/>
              <a:p>
                <a:r>
                  <a:rPr lang="fr-FR" sz="1400" noProof="0" dirty="0"/>
                  <a:t>CD4 250-349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E158068-7778-4C47-AA7A-53AA40C7C92E}"/>
                  </a:ext>
                </a:extLst>
              </p:cNvPr>
              <p:cNvSpPr txBox="1"/>
              <p:nvPr/>
            </p:nvSpPr>
            <p:spPr>
              <a:xfrm>
                <a:off x="6879626" y="3567516"/>
                <a:ext cx="1294595" cy="338554"/>
              </a:xfrm>
              <a:prstGeom prst="rect">
                <a:avLst/>
              </a:pr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none" rtlCol="0">
                <a:noAutofit/>
              </a:bodyPr>
              <a:lstStyle/>
              <a:p>
                <a:r>
                  <a:rPr lang="fr-FR" sz="1400" noProof="0" dirty="0"/>
                  <a:t>CD4 200-249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91EB71E-0E22-431F-B7BC-4CA48022458D}"/>
                  </a:ext>
                </a:extLst>
              </p:cNvPr>
              <p:cNvSpPr txBox="1"/>
              <p:nvPr/>
            </p:nvSpPr>
            <p:spPr>
              <a:xfrm>
                <a:off x="5433461" y="3567516"/>
                <a:ext cx="1294595" cy="338554"/>
              </a:xfrm>
              <a:prstGeom prst="rect">
                <a:avLst/>
              </a:pr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none" rtlCol="0">
                <a:noAutofit/>
              </a:bodyPr>
              <a:lstStyle/>
              <a:p>
                <a:r>
                  <a:rPr lang="fr-FR" sz="1400" noProof="0" dirty="0"/>
                  <a:t>CD4 200-249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AD5F6C3-2F15-4E42-87FE-F6CB26C84915}"/>
                  </a:ext>
                </a:extLst>
              </p:cNvPr>
              <p:cNvSpPr txBox="1"/>
              <p:nvPr/>
            </p:nvSpPr>
            <p:spPr>
              <a:xfrm>
                <a:off x="6879626" y="3985135"/>
                <a:ext cx="1294595" cy="338554"/>
              </a:xfrm>
              <a:prstGeom prst="rect">
                <a:avLst/>
              </a:pr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none" rtlCol="0">
                <a:noAutofit/>
              </a:bodyPr>
              <a:lstStyle/>
              <a:p>
                <a:r>
                  <a:rPr lang="fr-FR" sz="1400" noProof="0" dirty="0"/>
                  <a:t>CD4 100-199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F96A8E6-8E5D-4171-8437-10D04093F105}"/>
                  </a:ext>
                </a:extLst>
              </p:cNvPr>
              <p:cNvSpPr txBox="1"/>
              <p:nvPr/>
            </p:nvSpPr>
            <p:spPr>
              <a:xfrm>
                <a:off x="5433461" y="3985135"/>
                <a:ext cx="1294595" cy="338554"/>
              </a:xfrm>
              <a:prstGeom prst="rect">
                <a:avLst/>
              </a:pr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none" rtlCol="0">
                <a:noAutofit/>
              </a:bodyPr>
              <a:lstStyle/>
              <a:p>
                <a:r>
                  <a:rPr lang="fr-FR" sz="1400" noProof="0" dirty="0"/>
                  <a:t>CD4 100=199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8414B09-30EB-4E18-9DA1-D3929F766771}"/>
                  </a:ext>
                </a:extLst>
              </p:cNvPr>
              <p:cNvSpPr txBox="1"/>
              <p:nvPr/>
            </p:nvSpPr>
            <p:spPr>
              <a:xfrm>
                <a:off x="6879626" y="4402754"/>
                <a:ext cx="1294595" cy="338554"/>
              </a:xfrm>
              <a:prstGeom prst="rect">
                <a:avLst/>
              </a:pr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none" rtlCol="0">
                <a:noAutofit/>
              </a:bodyPr>
              <a:lstStyle/>
              <a:p>
                <a:r>
                  <a:rPr lang="fr-FR" sz="1400" noProof="0" dirty="0"/>
                  <a:t>CD4 50-99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BC7B8E1-971C-4743-8A97-BAE6202BBDE7}"/>
                  </a:ext>
                </a:extLst>
              </p:cNvPr>
              <p:cNvSpPr txBox="1"/>
              <p:nvPr/>
            </p:nvSpPr>
            <p:spPr>
              <a:xfrm>
                <a:off x="5433461" y="4402754"/>
                <a:ext cx="1294595" cy="338554"/>
              </a:xfrm>
              <a:prstGeom prst="rect">
                <a:avLst/>
              </a:pr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none" rtlCol="0">
                <a:noAutofit/>
              </a:bodyPr>
              <a:lstStyle/>
              <a:p>
                <a:r>
                  <a:rPr lang="fr-FR" sz="1400" noProof="0" dirty="0"/>
                  <a:t>CD4 &gt; 50-99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87C8894-93B4-44DD-95EC-1124E34C4B53}"/>
                  </a:ext>
                </a:extLst>
              </p:cNvPr>
              <p:cNvSpPr txBox="1"/>
              <p:nvPr/>
            </p:nvSpPr>
            <p:spPr>
              <a:xfrm>
                <a:off x="6879626" y="4828396"/>
                <a:ext cx="1294595" cy="338554"/>
              </a:xfrm>
              <a:prstGeom prst="rect">
                <a:avLst/>
              </a:pr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none" rtlCol="0">
                <a:noAutofit/>
              </a:bodyPr>
              <a:lstStyle/>
              <a:p>
                <a:r>
                  <a:rPr lang="fr-FR" sz="1400" noProof="0" dirty="0"/>
                  <a:t>CD4 &lt;50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792FCF6-F283-4DAA-B025-0EF57D526990}"/>
                  </a:ext>
                </a:extLst>
              </p:cNvPr>
              <p:cNvSpPr txBox="1"/>
              <p:nvPr/>
            </p:nvSpPr>
            <p:spPr>
              <a:xfrm>
                <a:off x="5433461" y="4828396"/>
                <a:ext cx="1294595" cy="338554"/>
              </a:xfrm>
              <a:prstGeom prst="rect">
                <a:avLst/>
              </a:pr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none" rtlCol="0">
                <a:noAutofit/>
              </a:bodyPr>
              <a:lstStyle/>
              <a:p>
                <a:r>
                  <a:rPr lang="fr-FR" sz="1400" noProof="0" dirty="0"/>
                  <a:t>CD4 &lt;50</a:t>
                </a:r>
              </a:p>
            </p:txBody>
          </p:sp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2A9A436-162A-48AA-BED0-CE202F431BB0}"/>
                </a:ext>
              </a:extLst>
            </p:cNvPr>
            <p:cNvSpPr txBox="1"/>
            <p:nvPr/>
          </p:nvSpPr>
          <p:spPr>
            <a:xfrm>
              <a:off x="3613258" y="817805"/>
              <a:ext cx="161467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noProof="0" dirty="0">
                  <a:solidFill>
                    <a:srgbClr val="0070C0"/>
                  </a:solidFill>
                </a:rPr>
                <a:t>Groupes d’âge,</a:t>
              </a:r>
            </a:p>
            <a:p>
              <a:r>
                <a:rPr lang="fr-FR" noProof="0" dirty="0">
                  <a:solidFill>
                    <a:srgbClr val="0070C0"/>
                  </a:solidFill>
                </a:rPr>
                <a:t>année unique 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5C04DCE7-B183-40BD-894E-33B818E31753}"/>
                </a:ext>
              </a:extLst>
            </p:cNvPr>
            <p:cNvSpPr txBox="1"/>
            <p:nvPr/>
          </p:nvSpPr>
          <p:spPr>
            <a:xfrm>
              <a:off x="5690949" y="984178"/>
              <a:ext cx="5325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noProof="0" dirty="0">
                  <a:solidFill>
                    <a:srgbClr val="0070C0"/>
                  </a:solidFill>
                </a:rPr>
                <a:t>Sexe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C53F05AB-12A6-461E-BB1C-3BD478231AD5}"/>
                </a:ext>
              </a:extLst>
            </p:cNvPr>
            <p:cNvSpPr txBox="1"/>
            <p:nvPr/>
          </p:nvSpPr>
          <p:spPr>
            <a:xfrm>
              <a:off x="6980372" y="984178"/>
              <a:ext cx="11608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noProof="0" dirty="0">
                  <a:solidFill>
                    <a:srgbClr val="0070C0"/>
                  </a:solidFill>
                </a:rPr>
                <a:t>Statut VIH</a:t>
              </a:r>
            </a:p>
          </p:txBody>
        </p: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CEEF5761-C499-47F0-9550-F5965A58F87D}"/>
                </a:ext>
              </a:extLst>
            </p:cNvPr>
            <p:cNvGrpSpPr/>
            <p:nvPr/>
          </p:nvGrpSpPr>
          <p:grpSpPr>
            <a:xfrm>
              <a:off x="3654199" y="1700805"/>
              <a:ext cx="4553920" cy="4351039"/>
              <a:chOff x="3946287" y="1398135"/>
              <a:chExt cx="4553920" cy="4351039"/>
            </a:xfrm>
          </p:grpSpPr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3D282B1B-3B4D-4ABA-8244-52BB8228B296}"/>
                  </a:ext>
                </a:extLst>
              </p:cNvPr>
              <p:cNvGrpSpPr/>
              <p:nvPr/>
            </p:nvGrpSpPr>
            <p:grpSpPr>
              <a:xfrm>
                <a:off x="3983645" y="1601876"/>
                <a:ext cx="1309337" cy="2975561"/>
                <a:chOff x="3983645" y="1508146"/>
                <a:chExt cx="1309337" cy="2975561"/>
              </a:xfrm>
            </p:grpSpPr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BC6BFA6C-42B0-4E3D-9EA0-44DB2072DFC3}"/>
                    </a:ext>
                  </a:extLst>
                </p:cNvPr>
                <p:cNvSpPr txBox="1"/>
                <p:nvPr/>
              </p:nvSpPr>
              <p:spPr>
                <a:xfrm>
                  <a:off x="3998387" y="1508146"/>
                  <a:ext cx="1294595" cy="338554"/>
                </a:xfrm>
                <a:prstGeom prst="rect">
                  <a:avLst/>
                </a:prstGeom>
                <a:noFill/>
                <a:ln>
                  <a:solidFill>
                    <a:schemeClr val="accent1">
                      <a:shade val="50000"/>
                    </a:schemeClr>
                  </a:solidFill>
                </a:ln>
              </p:spPr>
              <p:txBody>
                <a:bodyPr wrap="none" rtlCol="0">
                  <a:noAutofit/>
                </a:bodyPr>
                <a:lstStyle/>
                <a:p>
                  <a:pPr algn="ctr"/>
                  <a:r>
                    <a:rPr lang="fr-FR" sz="1600" noProof="0" dirty="0"/>
                    <a:t>0</a:t>
                  </a:r>
                </a:p>
                <a:p>
                  <a:pPr algn="ctr"/>
                  <a:endParaRPr lang="fr-FR" sz="1600" noProof="0" dirty="0"/>
                </a:p>
              </p:txBody>
            </p:sp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9659ADED-229B-4D60-962E-F2C7F75296F4}"/>
                    </a:ext>
                  </a:extLst>
                </p:cNvPr>
                <p:cNvSpPr txBox="1"/>
                <p:nvPr/>
              </p:nvSpPr>
              <p:spPr>
                <a:xfrm>
                  <a:off x="3983645" y="2199053"/>
                  <a:ext cx="1294595" cy="338554"/>
                </a:xfrm>
                <a:prstGeom prst="rect">
                  <a:avLst/>
                </a:prstGeom>
                <a:noFill/>
                <a:ln>
                  <a:solidFill>
                    <a:schemeClr val="accent1">
                      <a:shade val="50000"/>
                    </a:schemeClr>
                  </a:solidFill>
                </a:ln>
              </p:spPr>
              <p:txBody>
                <a:bodyPr wrap="none" rtlCol="0">
                  <a:noAutofit/>
                </a:bodyPr>
                <a:lstStyle/>
                <a:p>
                  <a:pPr algn="ctr"/>
                  <a:r>
                    <a:rPr lang="fr-FR" sz="1600" noProof="0" dirty="0"/>
                    <a:t>24</a:t>
                  </a:r>
                </a:p>
              </p:txBody>
            </p:sp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9D6BC4AF-8E63-4544-B03E-CB4338A024B5}"/>
                    </a:ext>
                  </a:extLst>
                </p:cNvPr>
                <p:cNvSpPr txBox="1"/>
                <p:nvPr/>
              </p:nvSpPr>
              <p:spPr>
                <a:xfrm>
                  <a:off x="3983645" y="2602780"/>
                  <a:ext cx="1294595" cy="338554"/>
                </a:xfrm>
                <a:prstGeom prst="rect">
                  <a:avLst/>
                </a:prstGeom>
                <a:noFill/>
                <a:ln>
                  <a:solidFill>
                    <a:schemeClr val="accent1">
                      <a:shade val="50000"/>
                    </a:schemeClr>
                  </a:solidFill>
                </a:ln>
              </p:spPr>
              <p:txBody>
                <a:bodyPr wrap="none" rtlCol="0">
                  <a:noAutofit/>
                </a:bodyPr>
                <a:lstStyle/>
                <a:p>
                  <a:pPr algn="ctr"/>
                  <a:r>
                    <a:rPr lang="fr-FR" sz="1600" noProof="0" dirty="0"/>
                    <a:t>25</a:t>
                  </a:r>
                </a:p>
              </p:txBody>
            </p:sp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6093A6D3-229B-43BE-B404-3D5E8BAB48DF}"/>
                    </a:ext>
                  </a:extLst>
                </p:cNvPr>
                <p:cNvSpPr txBox="1"/>
                <p:nvPr/>
              </p:nvSpPr>
              <p:spPr>
                <a:xfrm>
                  <a:off x="3983645" y="3006507"/>
                  <a:ext cx="1294595" cy="338554"/>
                </a:xfrm>
                <a:prstGeom prst="rect">
                  <a:avLst/>
                </a:prstGeom>
                <a:noFill/>
                <a:ln>
                  <a:solidFill>
                    <a:schemeClr val="accent1">
                      <a:shade val="50000"/>
                    </a:schemeClr>
                  </a:solidFill>
                </a:ln>
              </p:spPr>
              <p:txBody>
                <a:bodyPr wrap="none" rtlCol="0">
                  <a:noAutofit/>
                </a:bodyPr>
                <a:lstStyle/>
                <a:p>
                  <a:pPr algn="ctr"/>
                  <a:r>
                    <a:rPr lang="fr-FR" sz="1600" noProof="0" dirty="0"/>
                    <a:t>26</a:t>
                  </a:r>
                </a:p>
              </p:txBody>
            </p:sp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BB5521F6-FA7B-4B04-A0E5-A31AAD5419A5}"/>
                    </a:ext>
                  </a:extLst>
                </p:cNvPr>
                <p:cNvSpPr txBox="1"/>
                <p:nvPr/>
              </p:nvSpPr>
              <p:spPr>
                <a:xfrm>
                  <a:off x="3983645" y="3424126"/>
                  <a:ext cx="1294595" cy="338554"/>
                </a:xfrm>
                <a:prstGeom prst="rect">
                  <a:avLst/>
                </a:prstGeom>
                <a:noFill/>
                <a:ln>
                  <a:solidFill>
                    <a:schemeClr val="accent1">
                      <a:shade val="50000"/>
                    </a:schemeClr>
                  </a:solidFill>
                </a:ln>
              </p:spPr>
              <p:txBody>
                <a:bodyPr wrap="none" rtlCol="0">
                  <a:noAutofit/>
                </a:bodyPr>
                <a:lstStyle/>
                <a:p>
                  <a:pPr algn="ctr"/>
                  <a:r>
                    <a:rPr lang="fr-FR" sz="1600" noProof="0" dirty="0"/>
                    <a:t>27</a:t>
                  </a:r>
                </a:p>
                <a:p>
                  <a:pPr algn="ctr"/>
                  <a:endParaRPr lang="fr-FR" sz="1600" noProof="0" dirty="0"/>
                </a:p>
              </p:txBody>
            </p:sp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EE4F3D38-C335-41F6-AD65-283352976B7A}"/>
                    </a:ext>
                  </a:extLst>
                </p:cNvPr>
                <p:cNvSpPr txBox="1"/>
                <p:nvPr/>
              </p:nvSpPr>
              <p:spPr>
                <a:xfrm>
                  <a:off x="3983645" y="4145153"/>
                  <a:ext cx="1294595" cy="338554"/>
                </a:xfrm>
                <a:prstGeom prst="rect">
                  <a:avLst/>
                </a:prstGeom>
                <a:noFill/>
                <a:ln>
                  <a:solidFill>
                    <a:schemeClr val="accent1">
                      <a:shade val="50000"/>
                    </a:schemeClr>
                  </a:solidFill>
                </a:ln>
              </p:spPr>
              <p:txBody>
                <a:bodyPr wrap="none" rtlCol="0">
                  <a:noAutofit/>
                </a:bodyPr>
                <a:lstStyle/>
                <a:p>
                  <a:pPr algn="ctr"/>
                  <a:r>
                    <a:rPr lang="fr-FR" sz="1600" noProof="0" dirty="0"/>
                    <a:t>80+</a:t>
                  </a:r>
                </a:p>
              </p:txBody>
            </p:sp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E7D36D56-0640-422C-8567-94CE419F7EF4}"/>
                    </a:ext>
                  </a:extLst>
                </p:cNvPr>
                <p:cNvSpPr txBox="1"/>
                <p:nvPr/>
              </p:nvSpPr>
              <p:spPr>
                <a:xfrm>
                  <a:off x="4286286" y="1770311"/>
                  <a:ext cx="67197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noProof="0" dirty="0"/>
                    <a:t>……..</a:t>
                  </a:r>
                </a:p>
              </p:txBody>
            </p:sp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5DC7B396-C018-4BCD-BFAE-7A7CD7C1F692}"/>
                    </a:ext>
                  </a:extLst>
                </p:cNvPr>
                <p:cNvSpPr txBox="1"/>
                <p:nvPr/>
              </p:nvSpPr>
              <p:spPr>
                <a:xfrm>
                  <a:off x="4294952" y="3711118"/>
                  <a:ext cx="67197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noProof="0" dirty="0"/>
                    <a:t>……..</a:t>
                  </a:r>
                </a:p>
              </p:txBody>
            </p:sp>
          </p:grp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081B6FE1-093C-4CF5-8063-5339F1E631B1}"/>
                  </a:ext>
                </a:extLst>
              </p:cNvPr>
              <p:cNvSpPr txBox="1"/>
              <p:nvPr/>
            </p:nvSpPr>
            <p:spPr>
              <a:xfrm>
                <a:off x="3946287" y="4825844"/>
                <a:ext cx="1532792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noProof="0" dirty="0"/>
                  <a:t>Inclure les naissances,</a:t>
                </a:r>
              </a:p>
              <a:p>
                <a:r>
                  <a:rPr lang="fr-FR" noProof="0" dirty="0"/>
                  <a:t>décès et </a:t>
                </a:r>
              </a:p>
              <a:p>
                <a:r>
                  <a:rPr lang="fr-FR" noProof="0" dirty="0"/>
                  <a:t>migrations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BC53BFA1-8E1B-4B15-A5B7-00D327CD321D}"/>
                  </a:ext>
                </a:extLst>
              </p:cNvPr>
              <p:cNvSpPr txBox="1"/>
              <p:nvPr/>
            </p:nvSpPr>
            <p:spPr>
              <a:xfrm>
                <a:off x="5601999" y="1879430"/>
                <a:ext cx="1294595" cy="338554"/>
              </a:xfrm>
              <a:prstGeom prst="rect">
                <a:avLst/>
              </a:pr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none" rtlCol="0">
                <a:noAutofit/>
              </a:bodyPr>
              <a:lstStyle/>
              <a:p>
                <a:pPr algn="ctr"/>
                <a:r>
                  <a:rPr lang="fr-FR" sz="1600" noProof="0" dirty="0"/>
                  <a:t>Hommes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708E12CD-2B34-4863-ADC7-60A9B7F668C6}"/>
                  </a:ext>
                </a:extLst>
              </p:cNvPr>
              <p:cNvSpPr txBox="1"/>
              <p:nvPr/>
            </p:nvSpPr>
            <p:spPr>
              <a:xfrm>
                <a:off x="5601999" y="3525902"/>
                <a:ext cx="1294595" cy="338554"/>
              </a:xfrm>
              <a:prstGeom prst="rect">
                <a:avLst/>
              </a:pr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none" rtlCol="0">
                <a:noAutofit/>
              </a:bodyPr>
              <a:lstStyle/>
              <a:p>
                <a:pPr algn="ctr"/>
                <a:r>
                  <a:rPr lang="fr-FR" sz="1600" noProof="0" dirty="0"/>
                  <a:t>Femmes</a:t>
                </a:r>
              </a:p>
            </p:txBody>
          </p:sp>
          <p:cxnSp>
            <p:nvCxnSpPr>
              <p:cNvPr id="41" name="Straight Arrow Connector 40">
                <a:extLst>
                  <a:ext uri="{FF2B5EF4-FFF2-40B4-BE49-F238E27FC236}">
                    <a16:creationId xmlns:a16="http://schemas.microsoft.com/office/drawing/2014/main" id="{C52116EF-93A9-4DE7-A204-ED8A896C5B65}"/>
                  </a:ext>
                </a:extLst>
              </p:cNvPr>
              <p:cNvCxnSpPr>
                <a:stCxn id="28" idx="3"/>
                <a:endCxn id="38" idx="1"/>
              </p:cNvCxnSpPr>
              <p:nvPr/>
            </p:nvCxnSpPr>
            <p:spPr>
              <a:xfrm flipV="1">
                <a:off x="5278240" y="2048707"/>
                <a:ext cx="323759" cy="81708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Arrow Connector 42">
                <a:extLst>
                  <a:ext uri="{FF2B5EF4-FFF2-40B4-BE49-F238E27FC236}">
                    <a16:creationId xmlns:a16="http://schemas.microsoft.com/office/drawing/2014/main" id="{BE6083EC-6ADA-4AAD-BFAA-980160EA607A}"/>
                  </a:ext>
                </a:extLst>
              </p:cNvPr>
              <p:cNvCxnSpPr>
                <a:stCxn id="28" idx="3"/>
                <a:endCxn id="39" idx="1"/>
              </p:cNvCxnSpPr>
              <p:nvPr/>
            </p:nvCxnSpPr>
            <p:spPr>
              <a:xfrm>
                <a:off x="5278240" y="2865787"/>
                <a:ext cx="323759" cy="829392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981027FE-65F1-40D3-A19E-84325B9DDE79}"/>
                  </a:ext>
                </a:extLst>
              </p:cNvPr>
              <p:cNvSpPr txBox="1"/>
              <p:nvPr/>
            </p:nvSpPr>
            <p:spPr>
              <a:xfrm>
                <a:off x="7205612" y="1398135"/>
                <a:ext cx="1294595" cy="338554"/>
              </a:xfrm>
              <a:prstGeom prst="rect">
                <a:avLst/>
              </a:pr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none" rtlCol="0">
                <a:noAutofit/>
              </a:bodyPr>
              <a:lstStyle/>
              <a:p>
                <a:pPr algn="ctr"/>
                <a:r>
                  <a:rPr lang="fr-FR" sz="1600" noProof="0" dirty="0"/>
                  <a:t>VIH+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666864DA-F81E-4D35-97A3-809EB746814C}"/>
                  </a:ext>
                </a:extLst>
              </p:cNvPr>
              <p:cNvSpPr txBox="1"/>
              <p:nvPr/>
            </p:nvSpPr>
            <p:spPr>
              <a:xfrm>
                <a:off x="7205611" y="2281336"/>
                <a:ext cx="1294595" cy="338554"/>
              </a:xfrm>
              <a:prstGeom prst="rect">
                <a:avLst/>
              </a:pr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none" rtlCol="0">
                <a:noAutofit/>
              </a:bodyPr>
              <a:lstStyle/>
              <a:p>
                <a:pPr algn="ctr"/>
                <a:r>
                  <a:rPr lang="fr-FR" sz="1600" noProof="0" dirty="0"/>
                  <a:t>VIH-</a:t>
                </a:r>
              </a:p>
            </p:txBody>
          </p:sp>
          <p:cxnSp>
            <p:nvCxnSpPr>
              <p:cNvPr id="55" name="Straight Arrow Connector 54">
                <a:extLst>
                  <a:ext uri="{FF2B5EF4-FFF2-40B4-BE49-F238E27FC236}">
                    <a16:creationId xmlns:a16="http://schemas.microsoft.com/office/drawing/2014/main" id="{12EDF0E3-D8CC-482C-8DA5-E73DAB0704DF}"/>
                  </a:ext>
                </a:extLst>
              </p:cNvPr>
              <p:cNvCxnSpPr>
                <a:stCxn id="38" idx="3"/>
                <a:endCxn id="48" idx="1"/>
              </p:cNvCxnSpPr>
              <p:nvPr/>
            </p:nvCxnSpPr>
            <p:spPr>
              <a:xfrm flipV="1">
                <a:off x="6896594" y="1567412"/>
                <a:ext cx="309018" cy="481295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Arrow Connector 56">
                <a:extLst>
                  <a:ext uri="{FF2B5EF4-FFF2-40B4-BE49-F238E27FC236}">
                    <a16:creationId xmlns:a16="http://schemas.microsoft.com/office/drawing/2014/main" id="{494C6BAB-E492-4C0A-9D4F-27CBC7A0168A}"/>
                  </a:ext>
                </a:extLst>
              </p:cNvPr>
              <p:cNvCxnSpPr>
                <a:stCxn id="38" idx="3"/>
                <a:endCxn id="49" idx="1"/>
              </p:cNvCxnSpPr>
              <p:nvPr/>
            </p:nvCxnSpPr>
            <p:spPr>
              <a:xfrm>
                <a:off x="6896594" y="2048707"/>
                <a:ext cx="309017" cy="401906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4EBED1EB-0F97-4C4C-895C-D641749EDCE8}"/>
                </a:ext>
              </a:extLst>
            </p:cNvPr>
            <p:cNvCxnSpPr>
              <a:cxnSpLocks/>
              <a:stCxn id="48" idx="3"/>
            </p:cNvCxnSpPr>
            <p:nvPr/>
          </p:nvCxnSpPr>
          <p:spPr>
            <a:xfrm flipV="1">
              <a:off x="8208119" y="1123837"/>
              <a:ext cx="491888" cy="746245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Arrow Connector 62">
              <a:extLst>
                <a:ext uri="{FF2B5EF4-FFF2-40B4-BE49-F238E27FC236}">
                  <a16:creationId xmlns:a16="http://schemas.microsoft.com/office/drawing/2014/main" id="{7B1DEF90-D059-4693-80AC-7D7A07EDA52E}"/>
                </a:ext>
              </a:extLst>
            </p:cNvPr>
            <p:cNvCxnSpPr>
              <a:cxnSpLocks/>
              <a:stCxn id="48" idx="3"/>
            </p:cNvCxnSpPr>
            <p:nvPr/>
          </p:nvCxnSpPr>
          <p:spPr>
            <a:xfrm>
              <a:off x="8208119" y="1870082"/>
              <a:ext cx="473779" cy="712002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ADD387E8-136F-469E-A44F-C6294C1D1B7C}"/>
                </a:ext>
              </a:extLst>
            </p:cNvPr>
            <p:cNvSpPr txBox="1"/>
            <p:nvPr/>
          </p:nvSpPr>
          <p:spPr>
            <a:xfrm>
              <a:off x="6913523" y="3349244"/>
              <a:ext cx="1294595" cy="338554"/>
            </a:xfrm>
            <a:prstGeom prst="rect">
              <a:avLst/>
            </a:prstGeom>
            <a:noFill/>
            <a:ln>
              <a:solidFill>
                <a:schemeClr val="accent1">
                  <a:shade val="50000"/>
                </a:schemeClr>
              </a:solidFill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fr-FR" sz="1600" noProof="0" dirty="0"/>
                <a:t>VIH+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F6C7CB59-0B03-40EB-8589-C9C4F0C81DA4}"/>
                </a:ext>
              </a:extLst>
            </p:cNvPr>
            <p:cNvSpPr txBox="1"/>
            <p:nvPr/>
          </p:nvSpPr>
          <p:spPr>
            <a:xfrm>
              <a:off x="6913522" y="4232445"/>
              <a:ext cx="1294595" cy="338554"/>
            </a:xfrm>
            <a:prstGeom prst="rect">
              <a:avLst/>
            </a:prstGeom>
            <a:noFill/>
            <a:ln>
              <a:solidFill>
                <a:schemeClr val="accent1">
                  <a:shade val="50000"/>
                </a:schemeClr>
              </a:solidFill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fr-FR" sz="1600" noProof="0" dirty="0"/>
                <a:t>VIH-</a:t>
              </a:r>
            </a:p>
          </p:txBody>
        </p:sp>
        <p:cxnSp>
          <p:nvCxnSpPr>
            <p:cNvPr id="67" name="Straight Arrow Connector 66">
              <a:extLst>
                <a:ext uri="{FF2B5EF4-FFF2-40B4-BE49-F238E27FC236}">
                  <a16:creationId xmlns:a16="http://schemas.microsoft.com/office/drawing/2014/main" id="{308132B4-92DD-4F19-8DA0-49AAE1E3A5EE}"/>
                </a:ext>
              </a:extLst>
            </p:cNvPr>
            <p:cNvCxnSpPr>
              <a:endCxn id="65" idx="1"/>
            </p:cNvCxnSpPr>
            <p:nvPr/>
          </p:nvCxnSpPr>
          <p:spPr>
            <a:xfrm flipV="1">
              <a:off x="6604505" y="3518521"/>
              <a:ext cx="309018" cy="481295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DA6601D5-89B8-48A1-B3FF-107C8D9240A8}"/>
                </a:ext>
              </a:extLst>
            </p:cNvPr>
            <p:cNvCxnSpPr>
              <a:endCxn id="66" idx="1"/>
            </p:cNvCxnSpPr>
            <p:nvPr/>
          </p:nvCxnSpPr>
          <p:spPr>
            <a:xfrm>
              <a:off x="6604505" y="3999816"/>
              <a:ext cx="309017" cy="401906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Arrow Connector 87">
              <a:extLst>
                <a:ext uri="{FF2B5EF4-FFF2-40B4-BE49-F238E27FC236}">
                  <a16:creationId xmlns:a16="http://schemas.microsoft.com/office/drawing/2014/main" id="{6E088D01-D4B9-4F69-99FE-7995B4B27C6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208119" y="3671998"/>
              <a:ext cx="491888" cy="746245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Arrow Connector 88">
              <a:extLst>
                <a:ext uri="{FF2B5EF4-FFF2-40B4-BE49-F238E27FC236}">
                  <a16:creationId xmlns:a16="http://schemas.microsoft.com/office/drawing/2014/main" id="{264E6782-D231-4B65-B21B-0C48E738F0DC}"/>
                </a:ext>
              </a:extLst>
            </p:cNvPr>
            <p:cNvCxnSpPr>
              <a:cxnSpLocks/>
            </p:cNvCxnSpPr>
            <p:nvPr/>
          </p:nvCxnSpPr>
          <p:spPr>
            <a:xfrm>
              <a:off x="8208119" y="4418243"/>
              <a:ext cx="517049" cy="689198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BC5C9C83-9DEE-4F22-8A43-1D3DD9EC593D}"/>
                </a:ext>
              </a:extLst>
            </p:cNvPr>
            <p:cNvGrpSpPr/>
            <p:nvPr/>
          </p:nvGrpSpPr>
          <p:grpSpPr>
            <a:xfrm>
              <a:off x="8725170" y="3387364"/>
              <a:ext cx="2630203" cy="2825837"/>
              <a:chOff x="5295900" y="1497329"/>
              <a:chExt cx="3048000" cy="3874771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70EB7766-F200-4C8D-B1D0-22856C7E3F01}"/>
                  </a:ext>
                </a:extLst>
              </p:cNvPr>
              <p:cNvSpPr/>
              <p:nvPr/>
            </p:nvSpPr>
            <p:spPr>
              <a:xfrm>
                <a:off x="5295900" y="1497329"/>
                <a:ext cx="3048000" cy="3874771"/>
              </a:xfrm>
              <a:prstGeom prst="rect">
                <a:avLst/>
              </a:prstGeom>
              <a:noFill/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600" noProof="0" dirty="0"/>
              </a:p>
            </p:txBody>
          </p: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41A0E04A-72CE-4E0A-BE05-29067EA02887}"/>
                  </a:ext>
                </a:extLst>
              </p:cNvPr>
              <p:cNvSpPr txBox="1"/>
              <p:nvPr/>
            </p:nvSpPr>
            <p:spPr>
              <a:xfrm>
                <a:off x="6482742" y="1499996"/>
                <a:ext cx="601447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600" noProof="0" dirty="0"/>
                  <a:t>VIH+</a:t>
                </a:r>
              </a:p>
            </p:txBody>
          </p:sp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2EEA7AAE-CF55-4229-964D-B33286E02220}"/>
                  </a:ext>
                </a:extLst>
              </p:cNvPr>
              <p:cNvSpPr txBox="1"/>
              <p:nvPr/>
            </p:nvSpPr>
            <p:spPr>
              <a:xfrm>
                <a:off x="6946436" y="1834395"/>
                <a:ext cx="1134196" cy="4642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600" noProof="0" dirty="0"/>
                  <a:t>Sous TAR</a:t>
                </a:r>
              </a:p>
            </p:txBody>
          </p:sp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BE134662-8534-4BBE-BE23-474E5C93F836}"/>
                  </a:ext>
                </a:extLst>
              </p:cNvPr>
              <p:cNvSpPr txBox="1"/>
              <p:nvPr/>
            </p:nvSpPr>
            <p:spPr>
              <a:xfrm>
                <a:off x="5443257" y="1834395"/>
                <a:ext cx="90120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600" noProof="0" dirty="0"/>
                  <a:t>Hors TAR</a:t>
                </a:r>
              </a:p>
            </p:txBody>
          </p:sp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2F394BDA-F667-4CA0-B0F4-6CA089C3CECF}"/>
                  </a:ext>
                </a:extLst>
              </p:cNvPr>
              <p:cNvSpPr txBox="1"/>
              <p:nvPr/>
            </p:nvSpPr>
            <p:spPr>
              <a:xfrm>
                <a:off x="6879626" y="2356335"/>
                <a:ext cx="1294595" cy="338554"/>
              </a:xfrm>
              <a:prstGeom prst="rect">
                <a:avLst/>
              </a:pr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none" rtlCol="0">
                <a:noAutofit/>
              </a:bodyPr>
              <a:lstStyle/>
              <a:p>
                <a:r>
                  <a:rPr lang="fr-FR" sz="1400" noProof="0" dirty="0"/>
                  <a:t>CD4 &gt; 500</a:t>
                </a:r>
              </a:p>
            </p:txBody>
          </p:sp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8B9A7945-E25A-4943-B077-385E3F4216D0}"/>
                  </a:ext>
                </a:extLst>
              </p:cNvPr>
              <p:cNvSpPr txBox="1"/>
              <p:nvPr/>
            </p:nvSpPr>
            <p:spPr>
              <a:xfrm>
                <a:off x="5433461" y="2356335"/>
                <a:ext cx="1294595" cy="338554"/>
              </a:xfrm>
              <a:prstGeom prst="rect">
                <a:avLst/>
              </a:pr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none" rtlCol="0">
                <a:noAutofit/>
              </a:bodyPr>
              <a:lstStyle/>
              <a:p>
                <a:r>
                  <a:rPr lang="fr-FR" sz="1400" noProof="0" dirty="0"/>
                  <a:t>CD4 &gt; 500</a:t>
                </a:r>
              </a:p>
            </p:txBody>
          </p:sp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4AC36324-78E2-4A4A-9B0E-1D4D1DAA04CB}"/>
                  </a:ext>
                </a:extLst>
              </p:cNvPr>
              <p:cNvSpPr txBox="1"/>
              <p:nvPr/>
            </p:nvSpPr>
            <p:spPr>
              <a:xfrm>
                <a:off x="6879626" y="2760062"/>
                <a:ext cx="1294595" cy="338554"/>
              </a:xfrm>
              <a:prstGeom prst="rect">
                <a:avLst/>
              </a:pr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none" rtlCol="0">
                <a:noAutofit/>
              </a:bodyPr>
              <a:lstStyle/>
              <a:p>
                <a:r>
                  <a:rPr lang="fr-FR" sz="1400" noProof="0" dirty="0"/>
                  <a:t>CD4 350-500</a:t>
                </a:r>
              </a:p>
            </p:txBody>
          </p:sp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9BE70D0A-09F3-40F6-AD79-1A1CC7FEE030}"/>
                  </a:ext>
                </a:extLst>
              </p:cNvPr>
              <p:cNvSpPr txBox="1"/>
              <p:nvPr/>
            </p:nvSpPr>
            <p:spPr>
              <a:xfrm>
                <a:off x="5433461" y="2760062"/>
                <a:ext cx="1294595" cy="338554"/>
              </a:xfrm>
              <a:prstGeom prst="rect">
                <a:avLst/>
              </a:pr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none" rtlCol="0">
                <a:noAutofit/>
              </a:bodyPr>
              <a:lstStyle/>
              <a:p>
                <a:r>
                  <a:rPr lang="fr-FR" sz="1400" noProof="0" dirty="0"/>
                  <a:t>CD4 350-500</a:t>
                </a:r>
              </a:p>
            </p:txBody>
          </p:sp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03A7ED3E-0F34-4985-A31F-3B0C9D50B8BB}"/>
                  </a:ext>
                </a:extLst>
              </p:cNvPr>
              <p:cNvSpPr txBox="1"/>
              <p:nvPr/>
            </p:nvSpPr>
            <p:spPr>
              <a:xfrm>
                <a:off x="6879626" y="3163789"/>
                <a:ext cx="1294595" cy="338554"/>
              </a:xfrm>
              <a:prstGeom prst="rect">
                <a:avLst/>
              </a:pr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none" rtlCol="0">
                <a:noAutofit/>
              </a:bodyPr>
              <a:lstStyle/>
              <a:p>
                <a:r>
                  <a:rPr lang="fr-FR" sz="1400" noProof="0" dirty="0"/>
                  <a:t>CD4 250-349</a:t>
                </a:r>
              </a:p>
            </p:txBody>
          </p:sp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7319C191-86BF-4A08-A5FF-DEB740BEB0BD}"/>
                  </a:ext>
                </a:extLst>
              </p:cNvPr>
              <p:cNvSpPr txBox="1"/>
              <p:nvPr/>
            </p:nvSpPr>
            <p:spPr>
              <a:xfrm>
                <a:off x="5433461" y="3163789"/>
                <a:ext cx="1294595" cy="338554"/>
              </a:xfrm>
              <a:prstGeom prst="rect">
                <a:avLst/>
              </a:pr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none" rtlCol="0">
                <a:noAutofit/>
              </a:bodyPr>
              <a:lstStyle/>
              <a:p>
                <a:r>
                  <a:rPr lang="fr-FR" sz="1400" noProof="0" dirty="0"/>
                  <a:t>CD4 250-349</a:t>
                </a:r>
              </a:p>
            </p:txBody>
          </p:sp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C0E76DC2-5ABC-4DE8-86E7-5C25AF9722BF}"/>
                  </a:ext>
                </a:extLst>
              </p:cNvPr>
              <p:cNvSpPr txBox="1"/>
              <p:nvPr/>
            </p:nvSpPr>
            <p:spPr>
              <a:xfrm>
                <a:off x="6879626" y="3567516"/>
                <a:ext cx="1294595" cy="338554"/>
              </a:xfrm>
              <a:prstGeom prst="rect">
                <a:avLst/>
              </a:pr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none" rtlCol="0">
                <a:noAutofit/>
              </a:bodyPr>
              <a:lstStyle/>
              <a:p>
                <a:r>
                  <a:rPr lang="fr-FR" sz="1400" noProof="0" dirty="0"/>
                  <a:t>CD4 200-249</a:t>
                </a:r>
              </a:p>
            </p:txBody>
          </p:sp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DEEF07D1-17D0-4C2A-964D-6767905D0DAD}"/>
                  </a:ext>
                </a:extLst>
              </p:cNvPr>
              <p:cNvSpPr txBox="1"/>
              <p:nvPr/>
            </p:nvSpPr>
            <p:spPr>
              <a:xfrm>
                <a:off x="5433461" y="3567516"/>
                <a:ext cx="1294595" cy="338554"/>
              </a:xfrm>
              <a:prstGeom prst="rect">
                <a:avLst/>
              </a:pr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none" rtlCol="0">
                <a:noAutofit/>
              </a:bodyPr>
              <a:lstStyle/>
              <a:p>
                <a:r>
                  <a:rPr lang="fr-FR" sz="1400" noProof="0" dirty="0"/>
                  <a:t>CD4 200-249</a:t>
                </a: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8F8A54D0-45DA-428F-90E5-C124C7004BC8}"/>
                  </a:ext>
                </a:extLst>
              </p:cNvPr>
              <p:cNvSpPr txBox="1"/>
              <p:nvPr/>
            </p:nvSpPr>
            <p:spPr>
              <a:xfrm>
                <a:off x="6879626" y="3985135"/>
                <a:ext cx="1294595" cy="338554"/>
              </a:xfrm>
              <a:prstGeom prst="rect">
                <a:avLst/>
              </a:pr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none" rtlCol="0">
                <a:noAutofit/>
              </a:bodyPr>
              <a:lstStyle/>
              <a:p>
                <a:r>
                  <a:rPr lang="fr-FR" sz="1400" noProof="0" dirty="0"/>
                  <a:t>CD4 100-199</a:t>
                </a:r>
              </a:p>
            </p:txBody>
          </p:sp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5DA6104C-5CC5-4A9D-98F8-A4ABFEFD9957}"/>
                  </a:ext>
                </a:extLst>
              </p:cNvPr>
              <p:cNvSpPr txBox="1"/>
              <p:nvPr/>
            </p:nvSpPr>
            <p:spPr>
              <a:xfrm>
                <a:off x="5433461" y="3985135"/>
                <a:ext cx="1294595" cy="338554"/>
              </a:xfrm>
              <a:prstGeom prst="rect">
                <a:avLst/>
              </a:pr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none" rtlCol="0">
                <a:noAutofit/>
              </a:bodyPr>
              <a:lstStyle/>
              <a:p>
                <a:r>
                  <a:rPr lang="fr-FR" sz="1400" noProof="0" dirty="0"/>
                  <a:t>CD4 100=199</a:t>
                </a:r>
              </a:p>
            </p:txBody>
          </p:sp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2220D521-B81E-40D1-A335-DDC5BA2F17D3}"/>
                  </a:ext>
                </a:extLst>
              </p:cNvPr>
              <p:cNvSpPr txBox="1"/>
              <p:nvPr/>
            </p:nvSpPr>
            <p:spPr>
              <a:xfrm>
                <a:off x="6879626" y="4402754"/>
                <a:ext cx="1294595" cy="338554"/>
              </a:xfrm>
              <a:prstGeom prst="rect">
                <a:avLst/>
              </a:pr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none" rtlCol="0">
                <a:noAutofit/>
              </a:bodyPr>
              <a:lstStyle/>
              <a:p>
                <a:r>
                  <a:rPr lang="fr-FR" sz="1400" noProof="0" dirty="0"/>
                  <a:t>CD4 50-99</a:t>
                </a:r>
              </a:p>
            </p:txBody>
          </p:sp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57048ECD-1801-4390-BA48-36242841006D}"/>
                  </a:ext>
                </a:extLst>
              </p:cNvPr>
              <p:cNvSpPr txBox="1"/>
              <p:nvPr/>
            </p:nvSpPr>
            <p:spPr>
              <a:xfrm>
                <a:off x="5433461" y="4402754"/>
                <a:ext cx="1294595" cy="338554"/>
              </a:xfrm>
              <a:prstGeom prst="rect">
                <a:avLst/>
              </a:pr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none" rtlCol="0">
                <a:noAutofit/>
              </a:bodyPr>
              <a:lstStyle/>
              <a:p>
                <a:r>
                  <a:rPr lang="fr-FR" sz="1400" noProof="0" dirty="0"/>
                  <a:t>CD4 &gt; 50-99</a:t>
                </a:r>
              </a:p>
            </p:txBody>
          </p:sp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E4DFA3C6-6610-45DC-8BC5-923C5B5E5FC2}"/>
                  </a:ext>
                </a:extLst>
              </p:cNvPr>
              <p:cNvSpPr txBox="1"/>
              <p:nvPr/>
            </p:nvSpPr>
            <p:spPr>
              <a:xfrm>
                <a:off x="6879626" y="4828396"/>
                <a:ext cx="1294595" cy="338554"/>
              </a:xfrm>
              <a:prstGeom prst="rect">
                <a:avLst/>
              </a:pr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none" rtlCol="0">
                <a:noAutofit/>
              </a:bodyPr>
              <a:lstStyle/>
              <a:p>
                <a:r>
                  <a:rPr lang="fr-FR" sz="1400" noProof="0" dirty="0"/>
                  <a:t>CD4 &lt;50</a:t>
                </a:r>
              </a:p>
            </p:txBody>
          </p:sp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FCF296F8-A69B-43D3-89E1-653C71665EF4}"/>
                  </a:ext>
                </a:extLst>
              </p:cNvPr>
              <p:cNvSpPr txBox="1"/>
              <p:nvPr/>
            </p:nvSpPr>
            <p:spPr>
              <a:xfrm>
                <a:off x="5433461" y="4828396"/>
                <a:ext cx="1294595" cy="338554"/>
              </a:xfrm>
              <a:prstGeom prst="rect">
                <a:avLst/>
              </a:pr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none" rtlCol="0">
                <a:noAutofit/>
              </a:bodyPr>
              <a:lstStyle/>
              <a:p>
                <a:r>
                  <a:rPr lang="fr-FR" sz="1400" noProof="0" dirty="0"/>
                  <a:t>CD4 &lt;50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702697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DDDC77-8155-4A20-9E36-86F0460E7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1123837"/>
            <a:ext cx="3028719" cy="4601183"/>
          </a:xfrm>
        </p:spPr>
        <p:txBody>
          <a:bodyPr/>
          <a:lstStyle/>
          <a:p>
            <a:r>
              <a:rPr lang="fr-FR" noProof="0" dirty="0"/>
              <a:t>Chaque année, Spectrum fait progresser les individus dans chaque catégorie d'âge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0BCEF2-85CE-49EB-8902-EDB0082779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67912" y="1086395"/>
            <a:ext cx="3474720" cy="5120640"/>
          </a:xfrm>
        </p:spPr>
        <p:txBody>
          <a:bodyPr>
            <a:normAutofit/>
          </a:bodyPr>
          <a:lstStyle/>
          <a:p>
            <a:r>
              <a:rPr lang="fr-FR" noProof="0" dirty="0"/>
              <a:t>Ajouter les naissances</a:t>
            </a:r>
          </a:p>
          <a:p>
            <a:r>
              <a:rPr lang="fr-FR" noProof="0" dirty="0"/>
              <a:t>Ajouter les personnes de la tranche d'âge immédiatement inférieure</a:t>
            </a:r>
          </a:p>
          <a:p>
            <a:r>
              <a:rPr lang="fr-FR" noProof="0" dirty="0" err="1"/>
              <a:t>Soustrayer</a:t>
            </a:r>
            <a:r>
              <a:rPr lang="fr-FR" noProof="0" dirty="0"/>
              <a:t> tous les décès non liés au sida (âge et sexe) et les décès liés au sida</a:t>
            </a:r>
          </a:p>
          <a:p>
            <a:r>
              <a:rPr lang="fr-FR" noProof="0" dirty="0"/>
              <a:t>Ajouter ou supprimer les migrants</a:t>
            </a:r>
          </a:p>
          <a:p>
            <a:r>
              <a:rPr lang="fr-FR" noProof="0" dirty="0"/>
              <a:t>Faire passer les personnes dans la catégorie d'âge supérieure suivante</a:t>
            </a:r>
          </a:p>
          <a:p>
            <a:r>
              <a:rPr lang="fr-FR" noProof="0" dirty="0"/>
              <a:t>Basé sur les données de la Division de la population des Nations Unies</a:t>
            </a:r>
          </a:p>
          <a:p>
            <a:endParaRPr lang="fr-FR" noProof="0" dirty="0"/>
          </a:p>
          <a:p>
            <a:endParaRPr lang="fr-FR" noProof="0" dirty="0"/>
          </a:p>
          <a:p>
            <a:endParaRPr lang="fr-FR" noProof="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220357-F382-42F4-A92E-8D47DAF9F421}"/>
              </a:ext>
            </a:extLst>
          </p:cNvPr>
          <p:cNvSpPr txBox="1"/>
          <p:nvPr/>
        </p:nvSpPr>
        <p:spPr>
          <a:xfrm>
            <a:off x="4030359" y="5444320"/>
            <a:ext cx="37218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noProof="0" dirty="0">
                <a:solidFill>
                  <a:srgbClr val="0070C0"/>
                </a:solidFill>
              </a:rPr>
              <a:t>S'applique à tous les compartiments : hommes et femmes, VIH- et VIH+ sous TAR et hors TAR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33B96AF-9B7E-4271-B127-41AC34B685D9}"/>
              </a:ext>
            </a:extLst>
          </p:cNvPr>
          <p:cNvGrpSpPr/>
          <p:nvPr/>
        </p:nvGrpSpPr>
        <p:grpSpPr>
          <a:xfrm>
            <a:off x="7434255" y="1302388"/>
            <a:ext cx="4504827" cy="3221385"/>
            <a:chOff x="7434255" y="1232938"/>
            <a:chExt cx="4504827" cy="3221385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2079C4D-3D88-442F-9905-2F921980D1D2}"/>
                </a:ext>
              </a:extLst>
            </p:cNvPr>
            <p:cNvGrpSpPr/>
            <p:nvPr/>
          </p:nvGrpSpPr>
          <p:grpSpPr>
            <a:xfrm>
              <a:off x="7434255" y="1232938"/>
              <a:ext cx="4504827" cy="3221385"/>
              <a:chOff x="7547428" y="1198214"/>
              <a:chExt cx="4504827" cy="3221385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3EDBBEE6-D2DF-44F4-88F3-696677CFF3DF}"/>
                  </a:ext>
                </a:extLst>
              </p:cNvPr>
              <p:cNvSpPr/>
              <p:nvPr/>
            </p:nvSpPr>
            <p:spPr>
              <a:xfrm>
                <a:off x="7547428" y="2409371"/>
                <a:ext cx="2365829" cy="84182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800" noProof="0" dirty="0"/>
                  <a:t>Âge 26</a:t>
                </a:r>
              </a:p>
            </p:txBody>
          </p:sp>
          <p:sp>
            <p:nvSpPr>
              <p:cNvPr id="7" name="Arrow: Down 6">
                <a:extLst>
                  <a:ext uri="{FF2B5EF4-FFF2-40B4-BE49-F238E27FC236}">
                    <a16:creationId xmlns:a16="http://schemas.microsoft.com/office/drawing/2014/main" id="{BA918F18-6597-4164-BCEB-831811DA8920}"/>
                  </a:ext>
                </a:extLst>
              </p:cNvPr>
              <p:cNvSpPr/>
              <p:nvPr/>
            </p:nvSpPr>
            <p:spPr>
              <a:xfrm>
                <a:off x="8621485" y="1683658"/>
                <a:ext cx="246743" cy="653143"/>
              </a:xfrm>
              <a:prstGeom prst="down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noProof="0" dirty="0"/>
              </a:p>
            </p:txBody>
          </p:sp>
          <p:sp>
            <p:nvSpPr>
              <p:cNvPr id="8" name="Arrow: Down 7">
                <a:extLst>
                  <a:ext uri="{FF2B5EF4-FFF2-40B4-BE49-F238E27FC236}">
                    <a16:creationId xmlns:a16="http://schemas.microsoft.com/office/drawing/2014/main" id="{EC905C6D-9F9E-4644-9CD1-BBA2EDE0F490}"/>
                  </a:ext>
                </a:extLst>
              </p:cNvPr>
              <p:cNvSpPr/>
              <p:nvPr/>
            </p:nvSpPr>
            <p:spPr>
              <a:xfrm>
                <a:off x="8606970" y="3367312"/>
                <a:ext cx="246743" cy="653143"/>
              </a:xfrm>
              <a:prstGeom prst="down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noProof="0" dirty="0"/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3A372EA-E349-4A42-8B23-AB82FC974CFF}"/>
                  </a:ext>
                </a:extLst>
              </p:cNvPr>
              <p:cNvSpPr txBox="1"/>
              <p:nvPr/>
            </p:nvSpPr>
            <p:spPr>
              <a:xfrm>
                <a:off x="8010143" y="1198214"/>
                <a:ext cx="15404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noProof="0" dirty="0"/>
                  <a:t>À partir de 25 ans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75A26E6-9750-45DE-A9F0-3BCB9E8A3E29}"/>
                  </a:ext>
                </a:extLst>
              </p:cNvPr>
              <p:cNvSpPr txBox="1"/>
              <p:nvPr/>
            </p:nvSpPr>
            <p:spPr>
              <a:xfrm>
                <a:off x="7960098" y="4050267"/>
                <a:ext cx="146097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noProof="0" dirty="0"/>
                  <a:t>Jusqu'à l'âge de 27 ans</a:t>
                </a:r>
              </a:p>
            </p:txBody>
          </p:sp>
          <p:sp>
            <p:nvSpPr>
              <p:cNvPr id="11" name="Arrow: Left-Right 10">
                <a:extLst>
                  <a:ext uri="{FF2B5EF4-FFF2-40B4-BE49-F238E27FC236}">
                    <a16:creationId xmlns:a16="http://schemas.microsoft.com/office/drawing/2014/main" id="{433E5929-E91C-424E-9DF2-B6E204D89F04}"/>
                  </a:ext>
                </a:extLst>
              </p:cNvPr>
              <p:cNvSpPr/>
              <p:nvPr/>
            </p:nvSpPr>
            <p:spPr>
              <a:xfrm>
                <a:off x="10112875" y="2409371"/>
                <a:ext cx="537028" cy="250373"/>
              </a:xfrm>
              <a:prstGeom prst="left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noProof="0" dirty="0"/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0E4CFE7-8E94-4A9D-8DED-0360306233A8}"/>
                  </a:ext>
                </a:extLst>
              </p:cNvPr>
              <p:cNvSpPr txBox="1"/>
              <p:nvPr/>
            </p:nvSpPr>
            <p:spPr>
              <a:xfrm>
                <a:off x="10783414" y="2032726"/>
                <a:ext cx="126884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600" noProof="0" dirty="0"/>
                  <a:t>Immigration &amp; Emigration</a:t>
                </a:r>
              </a:p>
            </p:txBody>
          </p:sp>
        </p:grpSp>
        <p:sp>
          <p:nvSpPr>
            <p:cNvPr id="4" name="Arrow: Right 3">
              <a:extLst>
                <a:ext uri="{FF2B5EF4-FFF2-40B4-BE49-F238E27FC236}">
                  <a16:creationId xmlns:a16="http://schemas.microsoft.com/office/drawing/2014/main" id="{63613B6C-0FE9-47CC-8A2C-B153B98CC775}"/>
                </a:ext>
              </a:extLst>
            </p:cNvPr>
            <p:cNvSpPr/>
            <p:nvPr/>
          </p:nvSpPr>
          <p:spPr>
            <a:xfrm>
              <a:off x="10013573" y="2898447"/>
              <a:ext cx="537028" cy="275551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023D499-7F5F-4350-9158-47BF9F4A3228}"/>
                </a:ext>
              </a:extLst>
            </p:cNvPr>
            <p:cNvSpPr txBox="1"/>
            <p:nvPr/>
          </p:nvSpPr>
          <p:spPr>
            <a:xfrm>
              <a:off x="10670241" y="2898447"/>
              <a:ext cx="73935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noProof="0" dirty="0"/>
                <a:t>Décès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84368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C4981-47B1-4D29-A068-8DCB0FC91A5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sz="4400" noProof="0" dirty="0"/>
              <a:t>Comment Spectrum et AEM4 fonction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279224-2C78-411B-8BF4-F6E4427419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8548810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FF62C2-BDB9-4ECA-8755-FAE16AC32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Les deux partent de l'incidence produite par l'AEM pour calculer les nouvelles infections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1EFC6C-47F7-4F01-B858-33374FC15E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9162" y="868680"/>
            <a:ext cx="5434752" cy="5120640"/>
          </a:xfrm>
        </p:spPr>
        <p:txBody>
          <a:bodyPr/>
          <a:lstStyle/>
          <a:p>
            <a:r>
              <a:rPr lang="fr-FR" noProof="0" dirty="0"/>
              <a:t>Calculées dans l'AEM pour chaque sous-population indépendamment sur la base de</a:t>
            </a:r>
          </a:p>
          <a:p>
            <a:pPr lvl="1"/>
            <a:r>
              <a:rPr lang="fr-FR" noProof="0" dirty="0"/>
              <a:t>Taille de la sous-population</a:t>
            </a:r>
          </a:p>
          <a:p>
            <a:pPr lvl="1"/>
            <a:r>
              <a:rPr lang="fr-FR" noProof="0" dirty="0"/>
              <a:t>Comportements saisis par l'utilisateur</a:t>
            </a:r>
          </a:p>
          <a:p>
            <a:pPr lvl="1"/>
            <a:r>
              <a:rPr lang="fr-FR" noProof="0" dirty="0"/>
              <a:t>Probabilités de transmission et cofacteurs</a:t>
            </a:r>
          </a:p>
          <a:p>
            <a:pPr lvl="1"/>
            <a:r>
              <a:rPr lang="fr-FR" noProof="0" dirty="0"/>
              <a:t>Comportements protecteurs</a:t>
            </a:r>
          </a:p>
          <a:p>
            <a:pPr lvl="1"/>
            <a:r>
              <a:rPr lang="fr-FR" noProof="0" dirty="0"/>
              <a:t>Prévalence dans les populations partenaires associées</a:t>
            </a:r>
          </a:p>
          <a:p>
            <a:r>
              <a:rPr lang="fr-FR" noProof="0" dirty="0"/>
              <a:t>Transmises à Spectrum dans le fichier SPT sous forme de pourcentage de la population totale âgée de 15 ans et plus infectée chaque année</a:t>
            </a:r>
          </a:p>
          <a:p>
            <a:pPr lvl="1"/>
            <a:r>
              <a:rPr lang="fr-FR" noProof="0" dirty="0"/>
              <a:t>AEM fournit également à Spectrum la prévalence et le rapport d'incidence F/H</a:t>
            </a:r>
          </a:p>
          <a:p>
            <a:r>
              <a:rPr lang="fr-FR" noProof="0" dirty="0"/>
              <a:t>Spectrum calcule les nouvelles infections comme suit </a:t>
            </a:r>
          </a:p>
          <a:p>
            <a:pPr lvl="1"/>
            <a:r>
              <a:rPr lang="fr-FR" noProof="0" dirty="0"/>
              <a:t>% d'incidence * population susceptible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B88173F-CBDA-444D-9C54-BAC7EC8C8BB1}"/>
              </a:ext>
            </a:extLst>
          </p:cNvPr>
          <p:cNvGrpSpPr/>
          <p:nvPr/>
        </p:nvGrpSpPr>
        <p:grpSpPr>
          <a:xfrm>
            <a:off x="8538210" y="403796"/>
            <a:ext cx="3060572" cy="5899727"/>
            <a:chOff x="8538210" y="403796"/>
            <a:chExt cx="3060572" cy="5899727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15A23F8-B040-49AF-95CE-1515EE4AB95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512675" y="877713"/>
              <a:ext cx="2045865" cy="4847307"/>
            </a:xfrm>
            <a:prstGeom prst="rect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A7D9F01-0BB3-479E-A483-27E3943B5C97}"/>
                </a:ext>
              </a:extLst>
            </p:cNvPr>
            <p:cNvSpPr txBox="1"/>
            <p:nvPr/>
          </p:nvSpPr>
          <p:spPr>
            <a:xfrm>
              <a:off x="8538210" y="5931794"/>
              <a:ext cx="16053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noProof="0" dirty="0">
                  <a:solidFill>
                    <a:schemeClr val="accent5">
                      <a:lumMod val="50000"/>
                    </a:schemeClr>
                  </a:solidFill>
                </a:rPr>
                <a:t>Prévalence (%)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4E866D5-E7D8-4A88-9FB6-8F03202C4C92}"/>
                </a:ext>
              </a:extLst>
            </p:cNvPr>
            <p:cNvSpPr txBox="1"/>
            <p:nvPr/>
          </p:nvSpPr>
          <p:spPr>
            <a:xfrm>
              <a:off x="10094678" y="5934191"/>
              <a:ext cx="14638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noProof="0" dirty="0">
                  <a:solidFill>
                    <a:schemeClr val="accent5">
                      <a:lumMod val="50000"/>
                    </a:schemeClr>
                  </a:solidFill>
                </a:rPr>
                <a:t>Incidence (%)</a:t>
              </a:r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01993D20-E009-422C-81EF-8367184DD6D1}"/>
                </a:ext>
              </a:extLst>
            </p:cNvPr>
            <p:cNvCxnSpPr/>
            <p:nvPr/>
          </p:nvCxnSpPr>
          <p:spPr>
            <a:xfrm flipV="1">
              <a:off x="9304020" y="5725020"/>
              <a:ext cx="994410" cy="206774"/>
            </a:xfrm>
            <a:prstGeom prst="straightConnector1">
              <a:avLst/>
            </a:prstGeom>
            <a:ln w="38100"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47C70ED3-242D-40F5-ADB0-6B3D8CCF6B4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048062" y="5725020"/>
              <a:ext cx="0" cy="255267"/>
            </a:xfrm>
            <a:prstGeom prst="straightConnector1">
              <a:avLst/>
            </a:prstGeom>
            <a:ln w="38100"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98A43C4-BF08-45AD-9C56-9663CB970B1D}"/>
                </a:ext>
              </a:extLst>
            </p:cNvPr>
            <p:cNvSpPr txBox="1"/>
            <p:nvPr/>
          </p:nvSpPr>
          <p:spPr>
            <a:xfrm>
              <a:off x="9472431" y="403796"/>
              <a:ext cx="21263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noProof="0" dirty="0">
                  <a:solidFill>
                    <a:schemeClr val="accent5">
                      <a:lumMod val="50000"/>
                    </a:schemeClr>
                  </a:solidFill>
                </a:rPr>
                <a:t>Fichier SPT de l'AEM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9199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C6A967-926C-4496-BFE8-3583677BB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7"/>
            <a:ext cx="3158034" cy="4601183"/>
          </a:xfrm>
        </p:spPr>
        <p:txBody>
          <a:bodyPr/>
          <a:lstStyle/>
          <a:p>
            <a:r>
              <a:rPr lang="fr-FR" noProof="0" dirty="0"/>
              <a:t>AEM 5</a:t>
            </a:r>
            <a:br>
              <a:rPr lang="fr-FR" noProof="0" dirty="0"/>
            </a:br>
            <a:br>
              <a:rPr lang="fr-FR" noProof="0" dirty="0"/>
            </a:br>
            <a:r>
              <a:rPr lang="fr-FR" noProof="0" dirty="0"/>
              <a:t>Synchronisation de Spectrum et AEM</a:t>
            </a:r>
            <a:br>
              <a:rPr lang="fr-FR" noProof="0" dirty="0"/>
            </a:br>
            <a:br>
              <a:rPr lang="fr-FR" noProof="0" dirty="0"/>
            </a:br>
            <a:endParaRPr lang="fr-FR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8A0B75-393F-4C2A-80B1-05C7C221FE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400" noProof="0" dirty="0"/>
              <a:t>Présentation des modèles AEM et Spectrum</a:t>
            </a:r>
          </a:p>
          <a:p>
            <a:r>
              <a:rPr lang="fr-FR" sz="2400" noProof="0" dirty="0"/>
              <a:t>Comment Spectrum et AEM4 font des merveilles avec le VIH</a:t>
            </a:r>
          </a:p>
          <a:p>
            <a:pPr lvl="1"/>
            <a:r>
              <a:rPr lang="fr-FR" sz="2200" noProof="0" dirty="0"/>
              <a:t>Modèles sous-jacents pour l'incidence, les décès et la prévalence</a:t>
            </a:r>
          </a:p>
          <a:p>
            <a:r>
              <a:rPr lang="fr-FR" sz="2400" noProof="0" dirty="0"/>
              <a:t>Raisons pour lesquelles les résultats d'AEM et de Spectrum divergent</a:t>
            </a:r>
          </a:p>
          <a:p>
            <a:r>
              <a:rPr lang="fr-FR" sz="2400" noProof="0" dirty="0"/>
              <a:t>Comment AEM5 aligne davantage Spectrum et AEM</a:t>
            </a:r>
          </a:p>
          <a:p>
            <a:r>
              <a:rPr lang="fr-FR" sz="2400" noProof="0" dirty="0"/>
              <a:t>Aperçu des outils AEM5 pour la synchronisation</a:t>
            </a:r>
          </a:p>
        </p:txBody>
      </p:sp>
    </p:spTree>
    <p:extLst>
      <p:ext uri="{BB962C8B-B14F-4D97-AF65-F5344CB8AC3E}">
        <p14:creationId xmlns:p14="http://schemas.microsoft.com/office/powerpoint/2010/main" val="41643553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6F1944-79BD-4182-B035-E778E168B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3200" noProof="0" dirty="0"/>
              <a:t>AEM effectue ses calculs au sein de chaque sous-population KP et non KP</a:t>
            </a:r>
            <a:br>
              <a:rPr lang="fr-FR" sz="3200" noProof="0" dirty="0"/>
            </a:br>
            <a:br>
              <a:rPr lang="fr-FR" sz="3200" noProof="0" dirty="0"/>
            </a:br>
            <a:r>
              <a:rPr lang="fr-FR" sz="2800" noProof="0" dirty="0"/>
              <a:t>Nouvelles infections déjà calculées dans chaque sous-population</a:t>
            </a:r>
            <a:endParaRPr lang="fr-FR" sz="3200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332282-1F83-4378-ABC3-0735FC5C1E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4995" y="312716"/>
            <a:ext cx="3577590" cy="1809229"/>
          </a:xfrm>
        </p:spPr>
        <p:txBody>
          <a:bodyPr>
            <a:normAutofit/>
          </a:bodyPr>
          <a:lstStyle/>
          <a:p>
            <a:r>
              <a:rPr lang="fr-FR" noProof="0" dirty="0"/>
              <a:t>Ensuite, il faut répartir les nouvelles infections dans les compartiments CD4 hors TAR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FFE0A8E-827E-432B-B544-C7383422905C}"/>
              </a:ext>
            </a:extLst>
          </p:cNvPr>
          <p:cNvSpPr txBox="1"/>
          <p:nvPr/>
        </p:nvSpPr>
        <p:spPr>
          <a:xfrm>
            <a:off x="7409782" y="5289388"/>
            <a:ext cx="43548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noProof="0" dirty="0">
                <a:solidFill>
                  <a:srgbClr val="0070C0"/>
                </a:solidFill>
              </a:rPr>
              <a:t>Mais AEM n'a pas de structure par âge, donc il suffit de faire la moyenne des deux valeurs médianes pour les hommes et les femmes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AE92B41-AF14-48E4-88BB-9281DF170E85}"/>
              </a:ext>
            </a:extLst>
          </p:cNvPr>
          <p:cNvGrpSpPr/>
          <p:nvPr/>
        </p:nvGrpSpPr>
        <p:grpSpPr>
          <a:xfrm>
            <a:off x="3584995" y="612520"/>
            <a:ext cx="8229641" cy="5545217"/>
            <a:chOff x="3584995" y="612520"/>
            <a:chExt cx="8229641" cy="5545217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5F18FEAE-2FEC-4D80-A826-D9EFA66958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84995" y="2939059"/>
              <a:ext cx="3738991" cy="3218678"/>
            </a:xfrm>
            <a:prstGeom prst="rect">
              <a:avLst/>
            </a:prstGeom>
            <a:ln>
              <a:solidFill>
                <a:schemeClr val="accent1">
                  <a:shade val="50000"/>
                </a:schemeClr>
              </a:solidFill>
            </a:ln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9FE046A5-DF53-469A-B419-D067DA2F7B7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23919" y="1712974"/>
              <a:ext cx="2999928" cy="1065280"/>
            </a:xfrm>
            <a:prstGeom prst="rect">
              <a:avLst/>
            </a:prstGeom>
            <a:ln>
              <a:solidFill>
                <a:schemeClr val="accent1">
                  <a:shade val="50000"/>
                </a:schemeClr>
              </a:solidFill>
            </a:ln>
          </p:spPr>
        </p:pic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D858BBD5-8A4E-4F3E-AEFF-367C85D52063}"/>
                </a:ext>
              </a:extLst>
            </p:cNvPr>
            <p:cNvSpPr/>
            <p:nvPr/>
          </p:nvSpPr>
          <p:spPr>
            <a:xfrm>
              <a:off x="4891314" y="4035668"/>
              <a:ext cx="1016000" cy="304103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A3822BD5-3DC3-4701-A831-ED71C5776ED4}"/>
                </a:ext>
              </a:extLst>
            </p:cNvPr>
            <p:cNvSpPr/>
            <p:nvPr/>
          </p:nvSpPr>
          <p:spPr>
            <a:xfrm>
              <a:off x="6986076" y="4057666"/>
              <a:ext cx="1016000" cy="304103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F7DDD4B1-22FC-4758-8983-75DAA6AE4199}"/>
                </a:ext>
              </a:extLst>
            </p:cNvPr>
            <p:cNvGrpSpPr/>
            <p:nvPr/>
          </p:nvGrpSpPr>
          <p:grpSpPr>
            <a:xfrm>
              <a:off x="7336569" y="612520"/>
              <a:ext cx="4478067" cy="4629315"/>
              <a:chOff x="3957273" y="892518"/>
              <a:chExt cx="4478067" cy="4629315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85DD54A4-2576-4FF3-9A92-CDA146B1D862}"/>
                  </a:ext>
                </a:extLst>
              </p:cNvPr>
              <p:cNvSpPr/>
              <p:nvPr/>
            </p:nvSpPr>
            <p:spPr>
              <a:xfrm>
                <a:off x="4080510" y="1327023"/>
                <a:ext cx="4354830" cy="4194810"/>
              </a:xfrm>
              <a:prstGeom prst="rect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noProof="0" dirty="0"/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D3B31E3D-7BD7-4680-A2ED-F38041EBF3FB}"/>
                  </a:ext>
                </a:extLst>
              </p:cNvPr>
              <p:cNvSpPr/>
              <p:nvPr/>
            </p:nvSpPr>
            <p:spPr>
              <a:xfrm>
                <a:off x="4263390" y="1497329"/>
                <a:ext cx="937260" cy="3874771"/>
              </a:xfrm>
              <a:prstGeom prst="rect">
                <a:avLst/>
              </a:prstGeom>
              <a:noFill/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noProof="0" dirty="0"/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83787A9-3A19-44F8-A7C1-50EC24A7ED4B}"/>
                  </a:ext>
                </a:extLst>
              </p:cNvPr>
              <p:cNvSpPr txBox="1"/>
              <p:nvPr/>
            </p:nvSpPr>
            <p:spPr>
              <a:xfrm>
                <a:off x="4411980" y="3303270"/>
                <a:ext cx="61106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noProof="0" dirty="0"/>
                  <a:t>VIH-</a:t>
                </a:r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0B3A225B-B9CD-4D2C-B900-A068C146BCAB}"/>
                  </a:ext>
                </a:extLst>
              </p:cNvPr>
              <p:cNvSpPr/>
              <p:nvPr/>
            </p:nvSpPr>
            <p:spPr>
              <a:xfrm>
                <a:off x="5295900" y="1497329"/>
                <a:ext cx="3048000" cy="3874771"/>
              </a:xfrm>
              <a:prstGeom prst="rect">
                <a:avLst/>
              </a:prstGeom>
              <a:noFill/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noProof="0" dirty="0"/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E132430-FB78-42E9-B9EE-D72748065437}"/>
                  </a:ext>
                </a:extLst>
              </p:cNvPr>
              <p:cNvSpPr txBox="1"/>
              <p:nvPr/>
            </p:nvSpPr>
            <p:spPr>
              <a:xfrm>
                <a:off x="6482742" y="1499996"/>
                <a:ext cx="6527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noProof="0" dirty="0"/>
                  <a:t>VIH+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2BC82CA-9FD5-4DD9-820A-637078500C88}"/>
                  </a:ext>
                </a:extLst>
              </p:cNvPr>
              <p:cNvSpPr txBox="1"/>
              <p:nvPr/>
            </p:nvSpPr>
            <p:spPr>
              <a:xfrm>
                <a:off x="6946436" y="1834395"/>
                <a:ext cx="9621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noProof="0" dirty="0"/>
                  <a:t>Sous TAR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E86C1C6-525A-4A7D-AC38-34BC44EC7F30}"/>
                  </a:ext>
                </a:extLst>
              </p:cNvPr>
              <p:cNvSpPr txBox="1"/>
              <p:nvPr/>
            </p:nvSpPr>
            <p:spPr>
              <a:xfrm>
                <a:off x="5443257" y="1834395"/>
                <a:ext cx="98777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noProof="0" dirty="0"/>
                  <a:t>Hors TAR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A566150-8F2E-4735-9953-1AA61BA94AA0}"/>
                  </a:ext>
                </a:extLst>
              </p:cNvPr>
              <p:cNvSpPr txBox="1"/>
              <p:nvPr/>
            </p:nvSpPr>
            <p:spPr>
              <a:xfrm>
                <a:off x="6879626" y="2356335"/>
                <a:ext cx="1294595" cy="338554"/>
              </a:xfrm>
              <a:prstGeom prst="rect">
                <a:avLst/>
              </a:pr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none" rtlCol="0">
                <a:noAutofit/>
              </a:bodyPr>
              <a:lstStyle/>
              <a:p>
                <a:r>
                  <a:rPr lang="fr-FR" sz="1600" noProof="0" dirty="0"/>
                  <a:t>CD4 &gt; 500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0BA2CB3-D300-4C6A-9735-B59446340453}"/>
                  </a:ext>
                </a:extLst>
              </p:cNvPr>
              <p:cNvSpPr txBox="1"/>
              <p:nvPr/>
            </p:nvSpPr>
            <p:spPr>
              <a:xfrm>
                <a:off x="5433461" y="2356335"/>
                <a:ext cx="1294595" cy="338554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none" rtlCol="0">
                <a:noAutofit/>
              </a:bodyPr>
              <a:lstStyle/>
              <a:p>
                <a:r>
                  <a:rPr lang="fr-FR" sz="1600" noProof="0" dirty="0"/>
                  <a:t>CD4 &gt; 500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C16C153-EA1B-47C1-8316-188D44F2BAB0}"/>
                  </a:ext>
                </a:extLst>
              </p:cNvPr>
              <p:cNvSpPr txBox="1"/>
              <p:nvPr/>
            </p:nvSpPr>
            <p:spPr>
              <a:xfrm>
                <a:off x="6879626" y="2760062"/>
                <a:ext cx="1294595" cy="338554"/>
              </a:xfrm>
              <a:prstGeom prst="rect">
                <a:avLst/>
              </a:pr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none" rtlCol="0">
                <a:noAutofit/>
              </a:bodyPr>
              <a:lstStyle/>
              <a:p>
                <a:r>
                  <a:rPr lang="fr-FR" sz="1600" noProof="0" dirty="0"/>
                  <a:t>CD4 350-500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4A7C469-554D-456B-918A-1F98808452A6}"/>
                  </a:ext>
                </a:extLst>
              </p:cNvPr>
              <p:cNvSpPr txBox="1"/>
              <p:nvPr/>
            </p:nvSpPr>
            <p:spPr>
              <a:xfrm>
                <a:off x="5433461" y="2760062"/>
                <a:ext cx="1294595" cy="338554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none" rtlCol="0">
                <a:noAutofit/>
              </a:bodyPr>
              <a:lstStyle/>
              <a:p>
                <a:r>
                  <a:rPr lang="fr-FR" sz="1600" noProof="0" dirty="0"/>
                  <a:t>CD4 350-500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42A1BD9-7A24-4217-88AC-81C73910F7A3}"/>
                  </a:ext>
                </a:extLst>
              </p:cNvPr>
              <p:cNvSpPr txBox="1"/>
              <p:nvPr/>
            </p:nvSpPr>
            <p:spPr>
              <a:xfrm>
                <a:off x="6879626" y="3163789"/>
                <a:ext cx="1294595" cy="338554"/>
              </a:xfrm>
              <a:prstGeom prst="rect">
                <a:avLst/>
              </a:pr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none" rtlCol="0">
                <a:noAutofit/>
              </a:bodyPr>
              <a:lstStyle/>
              <a:p>
                <a:r>
                  <a:rPr lang="fr-FR" sz="1600" noProof="0" dirty="0"/>
                  <a:t>CD4 250-349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BC9C529-D9E1-4B0F-9806-D7AA1625D0FD}"/>
                  </a:ext>
                </a:extLst>
              </p:cNvPr>
              <p:cNvSpPr txBox="1"/>
              <p:nvPr/>
            </p:nvSpPr>
            <p:spPr>
              <a:xfrm>
                <a:off x="5433461" y="3163789"/>
                <a:ext cx="1294595" cy="338554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none" rtlCol="0">
                <a:noAutofit/>
              </a:bodyPr>
              <a:lstStyle/>
              <a:p>
                <a:r>
                  <a:rPr lang="fr-FR" sz="1600" noProof="0" dirty="0"/>
                  <a:t>CD4 250-349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B30A0FB-C773-407A-8B6C-17915E2B3718}"/>
                  </a:ext>
                </a:extLst>
              </p:cNvPr>
              <p:cNvSpPr txBox="1"/>
              <p:nvPr/>
            </p:nvSpPr>
            <p:spPr>
              <a:xfrm>
                <a:off x="6879626" y="3567516"/>
                <a:ext cx="1294595" cy="338554"/>
              </a:xfrm>
              <a:prstGeom prst="rect">
                <a:avLst/>
              </a:pr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none" rtlCol="0">
                <a:noAutofit/>
              </a:bodyPr>
              <a:lstStyle/>
              <a:p>
                <a:r>
                  <a:rPr lang="fr-FR" sz="1600" noProof="0" dirty="0"/>
                  <a:t>CD4 200-249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9F73373-28D4-4E97-8487-A783E96E1AE1}"/>
                  </a:ext>
                </a:extLst>
              </p:cNvPr>
              <p:cNvSpPr txBox="1"/>
              <p:nvPr/>
            </p:nvSpPr>
            <p:spPr>
              <a:xfrm>
                <a:off x="5433461" y="3567516"/>
                <a:ext cx="1294595" cy="338554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none" rtlCol="0">
                <a:noAutofit/>
              </a:bodyPr>
              <a:lstStyle/>
              <a:p>
                <a:r>
                  <a:rPr lang="fr-FR" sz="1600" noProof="0" dirty="0"/>
                  <a:t>CD4 200-249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4BAE688-CB14-48F3-9980-D669604CD9BB}"/>
                  </a:ext>
                </a:extLst>
              </p:cNvPr>
              <p:cNvSpPr txBox="1"/>
              <p:nvPr/>
            </p:nvSpPr>
            <p:spPr>
              <a:xfrm>
                <a:off x="6879626" y="3985135"/>
                <a:ext cx="1294595" cy="338554"/>
              </a:xfrm>
              <a:prstGeom prst="rect">
                <a:avLst/>
              </a:pr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none" rtlCol="0">
                <a:noAutofit/>
              </a:bodyPr>
              <a:lstStyle/>
              <a:p>
                <a:r>
                  <a:rPr lang="fr-FR" sz="1600" noProof="0" dirty="0"/>
                  <a:t>CD4 100-199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F32D071-72B8-4473-BDF4-64C56AF7DBD4}"/>
                  </a:ext>
                </a:extLst>
              </p:cNvPr>
              <p:cNvSpPr txBox="1"/>
              <p:nvPr/>
            </p:nvSpPr>
            <p:spPr>
              <a:xfrm>
                <a:off x="5433461" y="3985135"/>
                <a:ext cx="1294595" cy="338554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none" rtlCol="0">
                <a:noAutofit/>
              </a:bodyPr>
              <a:lstStyle/>
              <a:p>
                <a:r>
                  <a:rPr lang="fr-FR" sz="1600" noProof="0" dirty="0"/>
                  <a:t>CD4 100=199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B92E91D-C9FB-477F-9AD3-DFE911716FF8}"/>
                  </a:ext>
                </a:extLst>
              </p:cNvPr>
              <p:cNvSpPr txBox="1"/>
              <p:nvPr/>
            </p:nvSpPr>
            <p:spPr>
              <a:xfrm>
                <a:off x="6879626" y="4402754"/>
                <a:ext cx="1294595" cy="338554"/>
              </a:xfrm>
              <a:prstGeom prst="rect">
                <a:avLst/>
              </a:pr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none" rtlCol="0">
                <a:noAutofit/>
              </a:bodyPr>
              <a:lstStyle/>
              <a:p>
                <a:r>
                  <a:rPr lang="fr-FR" sz="1600" noProof="0" dirty="0"/>
                  <a:t>CD4 50-99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FD36BC1-1C44-4C26-9681-6C45EC0B3F67}"/>
                  </a:ext>
                </a:extLst>
              </p:cNvPr>
              <p:cNvSpPr txBox="1"/>
              <p:nvPr/>
            </p:nvSpPr>
            <p:spPr>
              <a:xfrm>
                <a:off x="5433461" y="4402754"/>
                <a:ext cx="1294595" cy="338554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none" rtlCol="0">
                <a:noAutofit/>
              </a:bodyPr>
              <a:lstStyle/>
              <a:p>
                <a:r>
                  <a:rPr lang="fr-FR" sz="1600" noProof="0" dirty="0"/>
                  <a:t>CD4 &gt; 50-99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50EE1C0-D704-4901-8D45-D3AB95A1CE6F}"/>
                  </a:ext>
                </a:extLst>
              </p:cNvPr>
              <p:cNvSpPr txBox="1"/>
              <p:nvPr/>
            </p:nvSpPr>
            <p:spPr>
              <a:xfrm>
                <a:off x="6879626" y="4828396"/>
                <a:ext cx="1294595" cy="338554"/>
              </a:xfrm>
              <a:prstGeom prst="rect">
                <a:avLst/>
              </a:pr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none" rtlCol="0">
                <a:noAutofit/>
              </a:bodyPr>
              <a:lstStyle/>
              <a:p>
                <a:r>
                  <a:rPr lang="fr-FR" sz="1600" noProof="0" dirty="0"/>
                  <a:t>CD4 &lt;50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CF0A047-7FFB-4F6A-9588-469F531198C8}"/>
                  </a:ext>
                </a:extLst>
              </p:cNvPr>
              <p:cNvSpPr txBox="1"/>
              <p:nvPr/>
            </p:nvSpPr>
            <p:spPr>
              <a:xfrm>
                <a:off x="5433461" y="4828396"/>
                <a:ext cx="1294595" cy="338554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none" rtlCol="0">
                <a:noAutofit/>
              </a:bodyPr>
              <a:lstStyle/>
              <a:p>
                <a:r>
                  <a:rPr lang="fr-FR" sz="1600" noProof="0" dirty="0"/>
                  <a:t>CD4 &lt;50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6DF7758-F7DD-47A4-A7C7-978B6B86D69A}"/>
                  </a:ext>
                </a:extLst>
              </p:cNvPr>
              <p:cNvSpPr txBox="1"/>
              <p:nvPr/>
            </p:nvSpPr>
            <p:spPr>
              <a:xfrm>
                <a:off x="3957273" y="892518"/>
                <a:ext cx="205569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noProof="0" dirty="0"/>
                  <a:t>Travailleuses du sexe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4408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A1531-92C2-4D93-8DD4-B01DEEE3E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3200" noProof="0" dirty="0"/>
              <a:t>Spectrum contracte de nouvelles infections provenant de l'AEM, en les répartissant dans sa structure compartimentée... qui dépend du sexe et de l'âge.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C3965DA-1C8B-4273-8D68-4C17002291E5}"/>
              </a:ext>
            </a:extLst>
          </p:cNvPr>
          <p:cNvGrpSpPr/>
          <p:nvPr/>
        </p:nvGrpSpPr>
        <p:grpSpPr>
          <a:xfrm>
            <a:off x="3548967" y="751655"/>
            <a:ext cx="2912949" cy="1985026"/>
            <a:chOff x="3691557" y="2095016"/>
            <a:chExt cx="2912949" cy="198502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0CDB23F-F3D5-45AC-B431-98D324C9BB51}"/>
                </a:ext>
              </a:extLst>
            </p:cNvPr>
            <p:cNvSpPr txBox="1"/>
            <p:nvPr/>
          </p:nvSpPr>
          <p:spPr>
            <a:xfrm>
              <a:off x="3691557" y="2508369"/>
              <a:ext cx="1294595" cy="338554"/>
            </a:xfrm>
            <a:prstGeom prst="rect">
              <a:avLst/>
            </a:prstGeom>
            <a:noFill/>
            <a:ln>
              <a:solidFill>
                <a:schemeClr val="accent1">
                  <a:shade val="50000"/>
                </a:schemeClr>
              </a:solidFill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fr-FR" sz="1600" noProof="0" dirty="0"/>
                <a:t>24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E1FAF2B-934D-4F86-9095-147BA59C6281}"/>
                </a:ext>
              </a:extLst>
            </p:cNvPr>
            <p:cNvSpPr txBox="1"/>
            <p:nvPr/>
          </p:nvSpPr>
          <p:spPr>
            <a:xfrm>
              <a:off x="3691557" y="2912096"/>
              <a:ext cx="1294595" cy="338554"/>
            </a:xfrm>
            <a:prstGeom prst="rect">
              <a:avLst/>
            </a:prstGeom>
            <a:noFill/>
            <a:ln>
              <a:solidFill>
                <a:schemeClr val="accent1">
                  <a:shade val="50000"/>
                </a:schemeClr>
              </a:solidFill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fr-FR" sz="1600" noProof="0" dirty="0"/>
                <a:t>25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AE213DC-6E8C-4826-9B3E-E37E6355CEEF}"/>
                </a:ext>
              </a:extLst>
            </p:cNvPr>
            <p:cNvSpPr txBox="1"/>
            <p:nvPr/>
          </p:nvSpPr>
          <p:spPr>
            <a:xfrm>
              <a:off x="3691557" y="3315823"/>
              <a:ext cx="1294595" cy="338554"/>
            </a:xfrm>
            <a:prstGeom prst="rect">
              <a:avLst/>
            </a:prstGeom>
            <a:noFill/>
            <a:ln>
              <a:solidFill>
                <a:schemeClr val="accent1">
                  <a:shade val="50000"/>
                </a:schemeClr>
              </a:solidFill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fr-FR" sz="1600" noProof="0" dirty="0"/>
                <a:t>26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FF57AD1-78C1-48A8-9592-37BB3F8FE851}"/>
                </a:ext>
              </a:extLst>
            </p:cNvPr>
            <p:cNvSpPr txBox="1"/>
            <p:nvPr/>
          </p:nvSpPr>
          <p:spPr>
            <a:xfrm>
              <a:off x="3691557" y="3733442"/>
              <a:ext cx="1294595" cy="338554"/>
            </a:xfrm>
            <a:prstGeom prst="rect">
              <a:avLst/>
            </a:prstGeom>
            <a:noFill/>
            <a:ln>
              <a:solidFill>
                <a:schemeClr val="accent1">
                  <a:shade val="50000"/>
                </a:schemeClr>
              </a:solidFill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fr-FR" sz="1600" noProof="0" dirty="0"/>
                <a:t>27</a:t>
              </a:r>
            </a:p>
            <a:p>
              <a:pPr algn="ctr"/>
              <a:endParaRPr lang="fr-FR" sz="1600" noProof="0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A0A6A4B-8BBE-4E38-9509-3CBEFA804C70}"/>
                </a:ext>
              </a:extLst>
            </p:cNvPr>
            <p:cNvSpPr txBox="1"/>
            <p:nvPr/>
          </p:nvSpPr>
          <p:spPr>
            <a:xfrm>
              <a:off x="5309911" y="2095016"/>
              <a:ext cx="1294595" cy="338554"/>
            </a:xfrm>
            <a:prstGeom prst="rect">
              <a:avLst/>
            </a:prstGeom>
            <a:noFill/>
            <a:ln>
              <a:solidFill>
                <a:schemeClr val="accent1">
                  <a:shade val="50000"/>
                </a:schemeClr>
              </a:solidFill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fr-FR" sz="1600" noProof="0" dirty="0"/>
                <a:t>Homme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3D253D4-C7C1-4989-8297-F3C1A8880858}"/>
                </a:ext>
              </a:extLst>
            </p:cNvPr>
            <p:cNvSpPr txBox="1"/>
            <p:nvPr/>
          </p:nvSpPr>
          <p:spPr>
            <a:xfrm>
              <a:off x="5309911" y="3741488"/>
              <a:ext cx="1294595" cy="338554"/>
            </a:xfrm>
            <a:prstGeom prst="rect">
              <a:avLst/>
            </a:prstGeom>
            <a:noFill/>
            <a:ln>
              <a:solidFill>
                <a:schemeClr val="accent1">
                  <a:shade val="50000"/>
                </a:schemeClr>
              </a:solidFill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fr-FR" sz="1600" noProof="0" dirty="0"/>
                <a:t>Femme</a:t>
              </a:r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08634A97-7B7D-4D0D-BFB2-09EC246F6568}"/>
                </a:ext>
              </a:extLst>
            </p:cNvPr>
            <p:cNvCxnSpPr>
              <a:stCxn id="5" idx="3"/>
              <a:endCxn id="8" idx="1"/>
            </p:cNvCxnSpPr>
            <p:nvPr/>
          </p:nvCxnSpPr>
          <p:spPr>
            <a:xfrm flipV="1">
              <a:off x="4986152" y="2264293"/>
              <a:ext cx="323759" cy="81708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28A4A70E-B41F-4B55-9FD5-658086A4D7A7}"/>
                </a:ext>
              </a:extLst>
            </p:cNvPr>
            <p:cNvCxnSpPr>
              <a:stCxn id="5" idx="3"/>
              <a:endCxn id="9" idx="1"/>
            </p:cNvCxnSpPr>
            <p:nvPr/>
          </p:nvCxnSpPr>
          <p:spPr>
            <a:xfrm>
              <a:off x="4986152" y="3081373"/>
              <a:ext cx="323759" cy="829392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55681684-EB96-47AF-A155-207D4CBCD396}"/>
              </a:ext>
            </a:extLst>
          </p:cNvPr>
          <p:cNvSpPr txBox="1"/>
          <p:nvPr/>
        </p:nvSpPr>
        <p:spPr>
          <a:xfrm>
            <a:off x="6751585" y="1198225"/>
            <a:ext cx="49796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noProof="0" dirty="0">
                <a:solidFill>
                  <a:srgbClr val="0070C0"/>
                </a:solidFill>
              </a:rPr>
              <a:t>Tout d'abord, la répartition par sexe est tirée du ratio F/H d’incidence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3DBBEFE-47F1-43F8-ADD0-4FB81B5B39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5339" y="2398127"/>
            <a:ext cx="5078316" cy="33855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D54CC07-61A3-4960-8868-C6F65AA92D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8967" y="3269419"/>
            <a:ext cx="8182251" cy="176168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0FBE186-CD80-4529-946D-C54211AD6CB7}"/>
              </a:ext>
            </a:extLst>
          </p:cNvPr>
          <p:cNvSpPr txBox="1"/>
          <p:nvPr/>
        </p:nvSpPr>
        <p:spPr>
          <a:xfrm>
            <a:off x="3548967" y="5163256"/>
            <a:ext cx="81946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noProof="0" dirty="0">
                <a:solidFill>
                  <a:srgbClr val="0070C0"/>
                </a:solidFill>
              </a:rPr>
              <a:t>REMARQUE : Cette information est tirée de l'AEM car elle indique le sexe et le nombre de nouvelles infections dans chaque population clé. Transmise dans le fichier SPT.</a:t>
            </a:r>
          </a:p>
          <a:p>
            <a:endParaRPr lang="fr-FR" sz="2400" noProof="0" dirty="0">
              <a:solidFill>
                <a:srgbClr val="0070C0"/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160D0012-5911-4913-A2FF-046F2522BC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4362" y="3137271"/>
            <a:ext cx="2764838" cy="370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5488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5BDF0-7A4F-4588-AFF2-90BE4897B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noProof="0" dirty="0"/>
              <a:t>Spectrum doit répartir les nouvelles infections chez les hommes et les femmes par âge dans la population âgée de 15 ans et plus.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A5A836-E346-413E-A709-26CC9F60E1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6710" y="1959427"/>
            <a:ext cx="8287835" cy="419463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9F140D-9DCB-4938-A81A-C7B09F707257}"/>
              </a:ext>
            </a:extLst>
          </p:cNvPr>
          <p:cNvSpPr txBox="1"/>
          <p:nvPr/>
        </p:nvSpPr>
        <p:spPr>
          <a:xfrm>
            <a:off x="5558971" y="1101045"/>
            <a:ext cx="45720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noProof="0" dirty="0">
                <a:solidFill>
                  <a:schemeClr val="accent5">
                    <a:lumMod val="75000"/>
                  </a:schemeClr>
                </a:solidFill>
              </a:rPr>
              <a:t>Ratios de taux d'incidence</a:t>
            </a:r>
          </a:p>
        </p:txBody>
      </p:sp>
    </p:spTree>
    <p:extLst>
      <p:ext uri="{BB962C8B-B14F-4D97-AF65-F5344CB8AC3E}">
        <p14:creationId xmlns:p14="http://schemas.microsoft.com/office/powerpoint/2010/main" val="32328745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DD13D-8F9E-4307-B1AF-8E2039872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1123837"/>
            <a:ext cx="3001269" cy="4601183"/>
          </a:xfrm>
        </p:spPr>
        <p:txBody>
          <a:bodyPr>
            <a:normAutofit/>
          </a:bodyPr>
          <a:lstStyle/>
          <a:p>
            <a:r>
              <a:rPr lang="fr-FR" sz="3200" noProof="0" dirty="0"/>
              <a:t>Ces données proviennent de l'onglet </a:t>
            </a:r>
            <a:br>
              <a:rPr lang="fr-FR" sz="3200" noProof="0" dirty="0"/>
            </a:br>
            <a:r>
              <a:rPr lang="fr-FR" sz="3200" noProof="0" dirty="0"/>
              <a:t>« Sexe/Âge » de Spectrum, sous </a:t>
            </a:r>
            <a:br>
              <a:rPr lang="fr-FR" sz="3200" noProof="0" dirty="0"/>
            </a:br>
            <a:r>
              <a:rPr lang="fr-FR" sz="3200" noProof="0" dirty="0"/>
              <a:t>« Incidence par âge ».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7253AA-4FAE-487C-80F5-7EBF5C91E6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7629" y="1239952"/>
            <a:ext cx="4987022" cy="495206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01BE824-679C-4E80-942A-82555EF5D3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1982" y="782096"/>
            <a:ext cx="5078316" cy="338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8658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871025-9D0C-42DF-AB30-8ED51AAD3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noProof="0" dirty="0"/>
              <a:t>En résumé, Spectrum prend le nombre de nouvelles infections de l'AEM et le répartit par sexe et par âge.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C04CA18-DA3E-4470-BA9A-4EBC54B2D738}"/>
              </a:ext>
            </a:extLst>
          </p:cNvPr>
          <p:cNvSpPr/>
          <p:nvPr/>
        </p:nvSpPr>
        <p:spPr>
          <a:xfrm>
            <a:off x="3643088" y="2278744"/>
            <a:ext cx="2772229" cy="197394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/>
              <a:t>Nouvelles infections </a:t>
            </a:r>
          </a:p>
          <a:p>
            <a:pPr algn="ctr"/>
            <a:endParaRPr lang="fr-FR" sz="2000" noProof="0" dirty="0"/>
          </a:p>
          <a:p>
            <a:pPr algn="ctr"/>
            <a:r>
              <a:rPr lang="fr-FR" sz="2000" noProof="0" dirty="0"/>
              <a:t>Incidence en % de l'AEM * Population VIH- 15+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EE77FC0B-45B6-49E4-AD08-A05F6AEF79EB}"/>
              </a:ext>
            </a:extLst>
          </p:cNvPr>
          <p:cNvCxnSpPr>
            <a:cxnSpLocks/>
            <a:stCxn id="3" idx="3"/>
            <a:endCxn id="8" idx="1"/>
          </p:cNvCxnSpPr>
          <p:nvPr/>
        </p:nvCxnSpPr>
        <p:spPr>
          <a:xfrm flipV="1">
            <a:off x="6415317" y="2068287"/>
            <a:ext cx="878116" cy="1197429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EBCADA2-B469-436B-83DA-A0F927292A06}"/>
              </a:ext>
            </a:extLst>
          </p:cNvPr>
          <p:cNvCxnSpPr>
            <a:cxnSpLocks/>
            <a:stCxn id="3" idx="3"/>
            <a:endCxn id="9" idx="1"/>
          </p:cNvCxnSpPr>
          <p:nvPr/>
        </p:nvCxnSpPr>
        <p:spPr>
          <a:xfrm>
            <a:off x="6415317" y="3265716"/>
            <a:ext cx="870857" cy="986971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1C948A9D-1D9D-4CBA-BF5F-2C119C65D18E}"/>
              </a:ext>
            </a:extLst>
          </p:cNvPr>
          <p:cNvSpPr/>
          <p:nvPr/>
        </p:nvSpPr>
        <p:spPr>
          <a:xfrm>
            <a:off x="7293433" y="1415144"/>
            <a:ext cx="1567542" cy="130628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noProof="0" dirty="0"/>
          </a:p>
          <a:p>
            <a:pPr algn="ctr"/>
            <a:r>
              <a:rPr lang="fr-FR" sz="2000" noProof="0" dirty="0"/>
              <a:t>Nouvelles </a:t>
            </a:r>
          </a:p>
          <a:p>
            <a:pPr algn="ctr"/>
            <a:r>
              <a:rPr lang="fr-FR" sz="2000" noProof="0" dirty="0"/>
              <a:t>infections chez les hommes </a:t>
            </a:r>
          </a:p>
          <a:p>
            <a:pPr algn="ctr"/>
            <a:endParaRPr lang="fr-FR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9654A5F-61B4-40F1-AA1C-AB480C2399AE}"/>
              </a:ext>
            </a:extLst>
          </p:cNvPr>
          <p:cNvSpPr/>
          <p:nvPr/>
        </p:nvSpPr>
        <p:spPr>
          <a:xfrm>
            <a:off x="7286174" y="3599544"/>
            <a:ext cx="1567542" cy="130628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noProof="0" dirty="0"/>
          </a:p>
          <a:p>
            <a:pPr algn="ctr"/>
            <a:r>
              <a:rPr lang="fr-FR" sz="2000" noProof="0" dirty="0"/>
              <a:t>Nouvelles infections chez les femmes </a:t>
            </a:r>
          </a:p>
          <a:p>
            <a:pPr algn="ctr"/>
            <a:endParaRPr lang="fr-FR" noProof="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688AF81-9C62-484A-B218-AA7493774980}"/>
              </a:ext>
            </a:extLst>
          </p:cNvPr>
          <p:cNvSpPr txBox="1"/>
          <p:nvPr/>
        </p:nvSpPr>
        <p:spPr>
          <a:xfrm>
            <a:off x="5644495" y="4978980"/>
            <a:ext cx="205537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noProof="0" dirty="0">
                <a:solidFill>
                  <a:srgbClr val="0070C0"/>
                </a:solidFill>
              </a:rPr>
              <a:t>Femmes/hommes</a:t>
            </a:r>
          </a:p>
          <a:p>
            <a:r>
              <a:rPr lang="fr-FR" sz="2400" noProof="0" dirty="0">
                <a:solidFill>
                  <a:srgbClr val="0070C0"/>
                </a:solidFill>
              </a:rPr>
              <a:t>Taux d'incidence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167CD946-C2B8-4E25-B0C5-E297B8C736FB}"/>
              </a:ext>
            </a:extLst>
          </p:cNvPr>
          <p:cNvSpPr/>
          <p:nvPr/>
        </p:nvSpPr>
        <p:spPr>
          <a:xfrm>
            <a:off x="9027886" y="1596571"/>
            <a:ext cx="928914" cy="914400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noProof="0" dirty="0"/>
              <a:t>IRR</a:t>
            </a: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90DE367E-E0E7-4A7C-9015-ECE47C1F8123}"/>
              </a:ext>
            </a:extLst>
          </p:cNvPr>
          <p:cNvSpPr/>
          <p:nvPr/>
        </p:nvSpPr>
        <p:spPr>
          <a:xfrm>
            <a:off x="9027886" y="3759201"/>
            <a:ext cx="928914" cy="914400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noProof="0" dirty="0"/>
              <a:t>IRR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4B8786E-4D7E-48F4-9A17-731817E7964C}"/>
              </a:ext>
            </a:extLst>
          </p:cNvPr>
          <p:cNvGrpSpPr/>
          <p:nvPr/>
        </p:nvGrpSpPr>
        <p:grpSpPr>
          <a:xfrm>
            <a:off x="10143960" y="1320533"/>
            <a:ext cx="1567542" cy="1581139"/>
            <a:chOff x="10143960" y="1320533"/>
            <a:chExt cx="1567542" cy="158113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1992893-983A-4F4E-8A87-FDF86851F52E}"/>
                </a:ext>
              </a:extLst>
            </p:cNvPr>
            <p:cNvSpPr txBox="1"/>
            <p:nvPr/>
          </p:nvSpPr>
          <p:spPr>
            <a:xfrm>
              <a:off x="10143960" y="1320533"/>
              <a:ext cx="1567542" cy="356066"/>
            </a:xfrm>
            <a:prstGeom prst="rect">
              <a:avLst/>
            </a:prstGeom>
            <a:noFill/>
            <a:ln w="38100">
              <a:solidFill>
                <a:schemeClr val="accent1">
                  <a:shade val="50000"/>
                </a:schemeClr>
              </a:solidFill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fr-FR" sz="1600" noProof="0" dirty="0"/>
                <a:t>15-19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56F61CF-E066-440D-B8CA-1ED757F515F4}"/>
                </a:ext>
              </a:extLst>
            </p:cNvPr>
            <p:cNvSpPr txBox="1"/>
            <p:nvPr/>
          </p:nvSpPr>
          <p:spPr>
            <a:xfrm>
              <a:off x="10143960" y="1741771"/>
              <a:ext cx="1567542" cy="369331"/>
            </a:xfrm>
            <a:prstGeom prst="rect">
              <a:avLst/>
            </a:prstGeom>
            <a:noFill/>
            <a:ln w="38100">
              <a:solidFill>
                <a:schemeClr val="accent1">
                  <a:shade val="50000"/>
                </a:schemeClr>
              </a:solidFill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fr-FR" sz="1600" noProof="0" dirty="0"/>
                <a:t>20-24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9B65E5F-ED45-41CD-88B2-6FB6F8969E7A}"/>
                </a:ext>
              </a:extLst>
            </p:cNvPr>
            <p:cNvSpPr txBox="1"/>
            <p:nvPr/>
          </p:nvSpPr>
          <p:spPr>
            <a:xfrm>
              <a:off x="10143960" y="2532340"/>
              <a:ext cx="1567542" cy="369332"/>
            </a:xfrm>
            <a:prstGeom prst="rect">
              <a:avLst/>
            </a:prstGeom>
            <a:noFill/>
            <a:ln w="38100">
              <a:solidFill>
                <a:schemeClr val="accent1">
                  <a:shade val="50000"/>
                </a:schemeClr>
              </a:solidFill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fr-FR" sz="1600" noProof="0" dirty="0"/>
                <a:t>80+</a:t>
              </a:r>
            </a:p>
            <a:p>
              <a:pPr algn="ctr"/>
              <a:endParaRPr lang="fr-FR" sz="1600" noProof="0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B2D4BEC-4BC8-4E59-B340-D57D7D7DDE6D}"/>
                </a:ext>
              </a:extLst>
            </p:cNvPr>
            <p:cNvSpPr txBox="1"/>
            <p:nvPr/>
          </p:nvSpPr>
          <p:spPr>
            <a:xfrm>
              <a:off x="10455267" y="2094078"/>
              <a:ext cx="7497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noProof="0" dirty="0"/>
                <a:t>…..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2074F1E-8476-4F98-9E40-8F7B6445F263}"/>
              </a:ext>
            </a:extLst>
          </p:cNvPr>
          <p:cNvGrpSpPr/>
          <p:nvPr/>
        </p:nvGrpSpPr>
        <p:grpSpPr>
          <a:xfrm>
            <a:off x="10143960" y="3479708"/>
            <a:ext cx="1567542" cy="1598163"/>
            <a:chOff x="10143960" y="1303509"/>
            <a:chExt cx="1567542" cy="159816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5A12C12-797C-480A-BE5C-E00E1EB9B1EE}"/>
                </a:ext>
              </a:extLst>
            </p:cNvPr>
            <p:cNvSpPr txBox="1"/>
            <p:nvPr/>
          </p:nvSpPr>
          <p:spPr>
            <a:xfrm>
              <a:off x="10143960" y="1303509"/>
              <a:ext cx="1567542" cy="373090"/>
            </a:xfrm>
            <a:prstGeom prst="rect">
              <a:avLst/>
            </a:prstGeom>
            <a:noFill/>
            <a:ln w="38100">
              <a:solidFill>
                <a:schemeClr val="accent1">
                  <a:shade val="50000"/>
                </a:schemeClr>
              </a:solidFill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fr-FR" sz="1600" noProof="0" dirty="0"/>
                <a:t>15-19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F3A2E83-9D71-4DCF-9F39-7609CCDE54A1}"/>
                </a:ext>
              </a:extLst>
            </p:cNvPr>
            <p:cNvSpPr txBox="1"/>
            <p:nvPr/>
          </p:nvSpPr>
          <p:spPr>
            <a:xfrm>
              <a:off x="10143960" y="1741771"/>
              <a:ext cx="1567542" cy="369331"/>
            </a:xfrm>
            <a:prstGeom prst="rect">
              <a:avLst/>
            </a:prstGeom>
            <a:noFill/>
            <a:ln w="38100">
              <a:solidFill>
                <a:schemeClr val="accent1">
                  <a:shade val="50000"/>
                </a:schemeClr>
              </a:solidFill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fr-FR" sz="1600" noProof="0" dirty="0"/>
                <a:t>20-24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2094C2E-9B34-4BFD-9484-EADDFA1BE18A}"/>
                </a:ext>
              </a:extLst>
            </p:cNvPr>
            <p:cNvSpPr txBox="1"/>
            <p:nvPr/>
          </p:nvSpPr>
          <p:spPr>
            <a:xfrm>
              <a:off x="10143960" y="2532340"/>
              <a:ext cx="1567542" cy="369332"/>
            </a:xfrm>
            <a:prstGeom prst="rect">
              <a:avLst/>
            </a:prstGeom>
            <a:noFill/>
            <a:ln w="38100">
              <a:solidFill>
                <a:schemeClr val="accent1">
                  <a:shade val="50000"/>
                </a:schemeClr>
              </a:solidFill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fr-FR" sz="1600" noProof="0" dirty="0"/>
                <a:t>80+</a:t>
              </a:r>
            </a:p>
            <a:p>
              <a:pPr algn="ctr"/>
              <a:endParaRPr lang="fr-FR" sz="1600" noProof="0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11B2DF0-EDC5-4E94-A314-294427C23983}"/>
                </a:ext>
              </a:extLst>
            </p:cNvPr>
            <p:cNvSpPr txBox="1"/>
            <p:nvPr/>
          </p:nvSpPr>
          <p:spPr>
            <a:xfrm>
              <a:off x="10455267" y="2094078"/>
              <a:ext cx="7497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noProof="0" dirty="0"/>
                <a:t>…..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A88C3BBB-339E-4547-9EBE-9C388D8857D5}"/>
              </a:ext>
            </a:extLst>
          </p:cNvPr>
          <p:cNvSpPr txBox="1"/>
          <p:nvPr/>
        </p:nvSpPr>
        <p:spPr>
          <a:xfrm>
            <a:off x="8666630" y="5148257"/>
            <a:ext cx="33679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noProof="0" dirty="0">
                <a:solidFill>
                  <a:srgbClr val="0070C0"/>
                </a:solidFill>
              </a:rPr>
              <a:t>Compartiments CD4 peuplés comme dans AEM à partir de la distribution des nouvelles infections</a:t>
            </a:r>
          </a:p>
        </p:txBody>
      </p:sp>
    </p:spTree>
    <p:extLst>
      <p:ext uri="{BB962C8B-B14F-4D97-AF65-F5344CB8AC3E}">
        <p14:creationId xmlns:p14="http://schemas.microsoft.com/office/powerpoint/2010/main" val="20217284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4943D-7CAD-4BEB-A8FB-67898CE15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noProof="0" dirty="0"/>
              <a:t>Ainsi, tous les compartiments VIH+ et CD4 dans Spectrum et AEM4 sont désormais remplis de nouvelles infections.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8E32E9-C801-4A34-98D9-806BD718FE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0868" y="1123837"/>
            <a:ext cx="7315200" cy="5120640"/>
          </a:xfrm>
        </p:spPr>
        <p:txBody>
          <a:bodyPr>
            <a:normAutofit/>
          </a:bodyPr>
          <a:lstStyle/>
          <a:p>
            <a:r>
              <a:rPr lang="fr-FR" sz="2800" noProof="0" dirty="0"/>
              <a:t>Spectrum contient des compartiments pour chaque sexe, âge, VIH-, VIH+ et CD4</a:t>
            </a:r>
          </a:p>
          <a:p>
            <a:r>
              <a:rPr lang="fr-FR" sz="2800" noProof="0" dirty="0"/>
              <a:t>AEM contient des compartiments pour chaque sous-population, VIH-, VIH+ et CD4</a:t>
            </a:r>
          </a:p>
          <a:p>
            <a:endParaRPr lang="fr-FR" sz="2800" noProof="0" dirty="0"/>
          </a:p>
          <a:p>
            <a:endParaRPr lang="fr-FR" sz="2800" noProof="0" dirty="0"/>
          </a:p>
          <a:p>
            <a:r>
              <a:rPr lang="fr-FR" sz="2800" noProof="0" dirty="0">
                <a:solidFill>
                  <a:srgbClr val="0070C0"/>
                </a:solidFill>
              </a:rPr>
              <a:t>Alors, comment pouvons-nous nous mettre au travail et calculer l'évolution future de l'épidémie de VIH ?</a:t>
            </a:r>
          </a:p>
        </p:txBody>
      </p:sp>
    </p:spTree>
    <p:extLst>
      <p:ext uri="{BB962C8B-B14F-4D97-AF65-F5344CB8AC3E}">
        <p14:creationId xmlns:p14="http://schemas.microsoft.com/office/powerpoint/2010/main" val="15718591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AF0E4-E1D5-4738-B022-9A575078D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noProof="0" dirty="0"/>
              <a:t>Les deux progressent PVVIH avec une équation simple et une condition initiale</a:t>
            </a:r>
            <a:br>
              <a:rPr lang="fr-FR" noProof="0" dirty="0"/>
            </a:br>
            <a:br>
              <a:rPr lang="fr-FR" noProof="0" dirty="0"/>
            </a:br>
            <a:r>
              <a:rPr lang="fr-FR" sz="3100" noProof="0" dirty="0"/>
              <a:t>... mais la manière dont le calcul est effectué dépend de la structure compartimentale</a:t>
            </a:r>
            <a:endParaRPr lang="fr-FR" noProof="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3202E0-B606-41DB-823E-1688A399F9FD}"/>
              </a:ext>
            </a:extLst>
          </p:cNvPr>
          <p:cNvSpPr txBox="1"/>
          <p:nvPr/>
        </p:nvSpPr>
        <p:spPr>
          <a:xfrm>
            <a:off x="3505138" y="874271"/>
            <a:ext cx="889538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noProof="0" dirty="0"/>
              <a:t>InfectionsActuelles</a:t>
            </a:r>
            <a:r>
              <a:rPr lang="fr-FR" sz="3600" baseline="-25000" noProof="0" dirty="0"/>
              <a:t>t+1 </a:t>
            </a:r>
            <a:r>
              <a:rPr lang="fr-FR" sz="3600" noProof="0" dirty="0"/>
              <a:t> = </a:t>
            </a:r>
            <a:r>
              <a:rPr lang="fr-FR" sz="3600" noProof="0" dirty="0" err="1"/>
              <a:t>InfectionsActuelles</a:t>
            </a:r>
            <a:r>
              <a:rPr lang="fr-FR" sz="3600" baseline="-25000" noProof="0" dirty="0" err="1"/>
              <a:t>t</a:t>
            </a:r>
            <a:r>
              <a:rPr lang="fr-FR" sz="3600" noProof="0" dirty="0"/>
              <a:t> + </a:t>
            </a:r>
          </a:p>
          <a:p>
            <a:r>
              <a:rPr lang="fr-FR" sz="3600" noProof="0" dirty="0"/>
              <a:t>     </a:t>
            </a:r>
            <a:r>
              <a:rPr lang="fr-FR" sz="3600" noProof="0" dirty="0" err="1"/>
              <a:t>NewInfections</a:t>
            </a:r>
            <a:r>
              <a:rPr lang="fr-FR" sz="3600" baseline="-25000" noProof="0" dirty="0" err="1"/>
              <a:t>t</a:t>
            </a:r>
            <a:r>
              <a:rPr lang="fr-FR" sz="3600" noProof="0" dirty="0"/>
              <a:t> – </a:t>
            </a:r>
            <a:r>
              <a:rPr lang="fr-FR" sz="3600" noProof="0" dirty="0" err="1"/>
              <a:t>Décès</a:t>
            </a:r>
            <a:r>
              <a:rPr lang="fr-FR" sz="3600" baseline="-25000" noProof="0" dirty="0" err="1"/>
              <a:t>t</a:t>
            </a:r>
            <a:r>
              <a:rPr lang="fr-FR" sz="3600" baseline="-25000" noProof="0" dirty="0"/>
              <a:t> </a:t>
            </a:r>
            <a:r>
              <a:rPr lang="fr-FR" sz="3600" noProof="0" dirty="0">
                <a:solidFill>
                  <a:schemeClr val="bg2">
                    <a:lumMod val="75000"/>
                  </a:schemeClr>
                </a:solidFill>
              </a:rPr>
              <a:t> + </a:t>
            </a:r>
            <a:r>
              <a:rPr lang="fr-FR" sz="3600" noProof="0" dirty="0" err="1">
                <a:solidFill>
                  <a:schemeClr val="bg2">
                    <a:lumMod val="75000"/>
                  </a:schemeClr>
                </a:solidFill>
              </a:rPr>
              <a:t>Migration</a:t>
            </a:r>
            <a:r>
              <a:rPr lang="fr-FR" sz="3600" baseline="-25000" noProof="0" dirty="0" err="1">
                <a:solidFill>
                  <a:schemeClr val="bg2">
                    <a:lumMod val="75000"/>
                  </a:schemeClr>
                </a:solidFill>
              </a:rPr>
              <a:t>t</a:t>
            </a:r>
            <a:endParaRPr lang="fr-FR" sz="3600" baseline="-25000" noProof="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E6FEF5-D828-468A-AE34-EFE15B9C3B2B}"/>
              </a:ext>
            </a:extLst>
          </p:cNvPr>
          <p:cNvSpPr txBox="1"/>
          <p:nvPr/>
        </p:nvSpPr>
        <p:spPr>
          <a:xfrm>
            <a:off x="4627656" y="2147928"/>
            <a:ext cx="51844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noProof="0" dirty="0">
                <a:solidFill>
                  <a:schemeClr val="bg2">
                    <a:lumMod val="75000"/>
                  </a:schemeClr>
                </a:solidFill>
              </a:rPr>
              <a:t>Spectrum ajoute également la migration pour les hommes et les femmes</a:t>
            </a:r>
          </a:p>
          <a:p>
            <a:r>
              <a:rPr lang="fr-FR" noProof="0" dirty="0">
                <a:solidFill>
                  <a:schemeClr val="bg2">
                    <a:lumMod val="75000"/>
                  </a:schemeClr>
                </a:solidFill>
              </a:rPr>
              <a:t>qui n'est pas prise en compte dans les calculs de l'AEM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83F992-528D-403E-81FA-93393C3A37D8}"/>
              </a:ext>
            </a:extLst>
          </p:cNvPr>
          <p:cNvSpPr txBox="1"/>
          <p:nvPr/>
        </p:nvSpPr>
        <p:spPr>
          <a:xfrm>
            <a:off x="3548511" y="3282527"/>
            <a:ext cx="79758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noProof="0" dirty="0"/>
              <a:t>Condition initiale : zéro infection actuelle jusqu'à ce que les premières nouvelles infections soient ajoutées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ABEC4F-519B-4206-BD85-9FC1E039F111}"/>
              </a:ext>
            </a:extLst>
          </p:cNvPr>
          <p:cNvSpPr txBox="1"/>
          <p:nvPr/>
        </p:nvSpPr>
        <p:spPr>
          <a:xfrm>
            <a:off x="3548511" y="4834630"/>
            <a:ext cx="804526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noProof="0" dirty="0">
                <a:solidFill>
                  <a:srgbClr val="0070C0"/>
                </a:solidFill>
              </a:rPr>
              <a:t>L'AEM démarre le processus en ajoutant 1 nouvelle infection dans chaque année de début de l'épidémie : hétérosexuels, PWID et HSH</a:t>
            </a:r>
          </a:p>
        </p:txBody>
      </p:sp>
    </p:spTree>
    <p:extLst>
      <p:ext uri="{BB962C8B-B14F-4D97-AF65-F5344CB8AC3E}">
        <p14:creationId xmlns:p14="http://schemas.microsoft.com/office/powerpoint/2010/main" val="18050658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6AC8E-9302-4967-97B2-DC2140B81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noProof="0" dirty="0"/>
              <a:t>Les décès dans les deux modèles sont calculés à partir du modèle CD4</a:t>
            </a:r>
            <a:br>
              <a:rPr lang="fr-FR" sz="3200" noProof="0" dirty="0"/>
            </a:br>
            <a:br>
              <a:rPr lang="fr-FR" sz="3200" noProof="0" dirty="0"/>
            </a:br>
            <a:r>
              <a:rPr lang="fr-FR" sz="3200" noProof="0" dirty="0"/>
              <a:t>… mais des différences   </a:t>
            </a:r>
            <a:br>
              <a:rPr lang="fr-FR" sz="3200" noProof="0" dirty="0"/>
            </a:br>
            <a:r>
              <a:rPr lang="fr-FR" sz="3200" noProof="0" dirty="0"/>
              <a:t>apparaissent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4148EF-36C4-455A-9D50-8BB4BBA543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7085" y="743475"/>
            <a:ext cx="6828571" cy="536190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BF9DBD8-B077-47C0-A96B-7D71F349C3BE}"/>
              </a:ext>
            </a:extLst>
          </p:cNvPr>
          <p:cNvSpPr txBox="1"/>
          <p:nvPr/>
        </p:nvSpPr>
        <p:spPr>
          <a:xfrm>
            <a:off x="3764023" y="6025771"/>
            <a:ext cx="64854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noProof="0" dirty="0"/>
              <a:t>µ = taux de mortalité lié au sida, λ = taux de progression, </a:t>
            </a:r>
          </a:p>
          <a:p>
            <a:r>
              <a:rPr lang="fr-FR" sz="2000" noProof="0" dirty="0"/>
              <a:t>c = taux d'initiation du TAR, α = taux de mortalité sous TAR</a:t>
            </a:r>
          </a:p>
        </p:txBody>
      </p:sp>
    </p:spTree>
    <p:extLst>
      <p:ext uri="{BB962C8B-B14F-4D97-AF65-F5344CB8AC3E}">
        <p14:creationId xmlns:p14="http://schemas.microsoft.com/office/powerpoint/2010/main" val="24685611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F1362-8FCA-495B-8E4D-651822E4D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3200" noProof="0" dirty="0"/>
              <a:t>Dans le modèle CD4, les personnes progressent dans les cases à un rythme spécifié par Spectrum</a:t>
            </a:r>
            <a:br>
              <a:rPr lang="fr-FR" sz="3200" noProof="0" dirty="0"/>
            </a:br>
            <a:br>
              <a:rPr lang="fr-FR" sz="3200" noProof="0" dirty="0"/>
            </a:br>
            <a:r>
              <a:rPr lang="fr-FR" sz="3200" noProof="0" dirty="0"/>
              <a:t>... mais les taux</a:t>
            </a:r>
            <a:br>
              <a:rPr lang="fr-FR" sz="3200" noProof="0" dirty="0"/>
            </a:br>
            <a:r>
              <a:rPr lang="fr-FR" sz="3200" noProof="0" dirty="0"/>
              <a:t>entre Spectrum et AEM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F00DD0-9BD1-4F4B-8537-8965BE5190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1223" y="1048237"/>
            <a:ext cx="1761905" cy="475238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B1E70D1-6CFB-45E1-9215-EB1C27C2D49A}"/>
              </a:ext>
            </a:extLst>
          </p:cNvPr>
          <p:cNvSpPr txBox="1"/>
          <p:nvPr/>
        </p:nvSpPr>
        <p:spPr>
          <a:xfrm>
            <a:off x="3443572" y="4153542"/>
            <a:ext cx="67492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noProof="0" dirty="0"/>
              <a:t>Dans Spectrum, le taux dépend de l'âge et du sexe</a:t>
            </a:r>
          </a:p>
          <a:p>
            <a:r>
              <a:rPr lang="fr-FR" sz="2400" noProof="0" dirty="0">
                <a:solidFill>
                  <a:srgbClr val="C00000"/>
                </a:solidFill>
              </a:rPr>
              <a:t>Dans AEM4, une valeur moyenne est utilisée pour chaque CD4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627FAB7-87FA-45D6-ABA3-12167C80E610}"/>
              </a:ext>
            </a:extLst>
          </p:cNvPr>
          <p:cNvGrpSpPr/>
          <p:nvPr/>
        </p:nvGrpSpPr>
        <p:grpSpPr>
          <a:xfrm>
            <a:off x="3627558" y="685380"/>
            <a:ext cx="5941473" cy="3468162"/>
            <a:chOff x="3719552" y="1048237"/>
            <a:chExt cx="5941473" cy="3468162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9E54F45-7FAB-429D-978C-0ED36CBADD3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19552" y="1048237"/>
              <a:ext cx="5941473" cy="3468162"/>
            </a:xfrm>
            <a:prstGeom prst="rect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</p:pic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58431AA4-8D42-469C-9D04-64EDC3411608}"/>
                </a:ext>
              </a:extLst>
            </p:cNvPr>
            <p:cNvGrpSpPr/>
            <p:nvPr/>
          </p:nvGrpSpPr>
          <p:grpSpPr>
            <a:xfrm>
              <a:off x="5268686" y="3123255"/>
              <a:ext cx="3715657" cy="304800"/>
              <a:chOff x="5065486" y="3265714"/>
              <a:chExt cx="3715657" cy="304800"/>
            </a:xfrm>
          </p:grpSpPr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61DB5A9E-E171-4425-910D-03C2B904192D}"/>
                  </a:ext>
                </a:extLst>
              </p:cNvPr>
              <p:cNvSpPr/>
              <p:nvPr/>
            </p:nvSpPr>
            <p:spPr>
              <a:xfrm>
                <a:off x="5065486" y="3265714"/>
                <a:ext cx="1219200" cy="304800"/>
              </a:xfrm>
              <a:prstGeom prst="roundRect">
                <a:avLst/>
              </a:prstGeom>
              <a:noFill/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noProof="0" dirty="0"/>
              </a:p>
            </p:txBody>
          </p:sp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840AF78D-8F89-4C6F-97A9-D648581FF5BA}"/>
                  </a:ext>
                </a:extLst>
              </p:cNvPr>
              <p:cNvSpPr/>
              <p:nvPr/>
            </p:nvSpPr>
            <p:spPr>
              <a:xfrm>
                <a:off x="7561943" y="3265714"/>
                <a:ext cx="1219200" cy="304800"/>
              </a:xfrm>
              <a:prstGeom prst="roundRect">
                <a:avLst/>
              </a:prstGeom>
              <a:noFill/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noProof="0" dirty="0"/>
              </a:p>
            </p:txBody>
          </p:sp>
        </p:grp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304ED0F4-5A25-44E6-BCC0-3449D0B64F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7797" y="5010826"/>
            <a:ext cx="2276190" cy="16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2358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FF62C2-BDB9-4ECA-8755-FAE16AC32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1123837"/>
            <a:ext cx="3001269" cy="4601183"/>
          </a:xfrm>
        </p:spPr>
        <p:txBody>
          <a:bodyPr>
            <a:normAutofit/>
          </a:bodyPr>
          <a:lstStyle/>
          <a:p>
            <a:r>
              <a:rPr lang="fr-FR" sz="3200" noProof="0" dirty="0"/>
              <a:t>Dans Spectrum, le calcul des décès hors TAR dépend du sexe, de l'âge et de la catégorie CD4</a:t>
            </a:r>
            <a:br>
              <a:rPr lang="fr-FR" sz="3200" noProof="0" dirty="0"/>
            </a:br>
            <a:br>
              <a:rPr lang="fr-FR" sz="3200" noProof="0" dirty="0"/>
            </a:br>
            <a:r>
              <a:rPr lang="fr-FR" sz="3200" noProof="0" dirty="0"/>
              <a:t>... de même que pour les décès sous TAR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88957D-534C-4575-BA24-751C1C862C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9063" y="631568"/>
            <a:ext cx="3085714" cy="5476190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1810684-906A-4B3A-8EF0-08C3C2AC2BCF}"/>
              </a:ext>
            </a:extLst>
          </p:cNvPr>
          <p:cNvCxnSpPr>
            <a:cxnSpLocks/>
            <a:endCxn id="17" idx="1"/>
          </p:cNvCxnSpPr>
          <p:nvPr/>
        </p:nvCxnSpPr>
        <p:spPr>
          <a:xfrm flipV="1">
            <a:off x="6168551" y="1081312"/>
            <a:ext cx="1264622" cy="337067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B451FAC-872B-4C7C-B7A8-74CBD445177B}"/>
              </a:ext>
            </a:extLst>
          </p:cNvPr>
          <p:cNvGrpSpPr/>
          <p:nvPr/>
        </p:nvGrpSpPr>
        <p:grpSpPr>
          <a:xfrm>
            <a:off x="7433173" y="130626"/>
            <a:ext cx="1893677" cy="1901371"/>
            <a:chOff x="7433173" y="0"/>
            <a:chExt cx="1893677" cy="190137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6EB19FE-7993-40C3-A498-84747D15A28A}"/>
                </a:ext>
              </a:extLst>
            </p:cNvPr>
            <p:cNvGrpSpPr/>
            <p:nvPr/>
          </p:nvGrpSpPr>
          <p:grpSpPr>
            <a:xfrm>
              <a:off x="7599311" y="144876"/>
              <a:ext cx="1567542" cy="1581139"/>
              <a:chOff x="10143960" y="1320533"/>
              <a:chExt cx="1567542" cy="1581139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77DDBB1-A085-426D-A2C9-8C2287C1121C}"/>
                  </a:ext>
                </a:extLst>
              </p:cNvPr>
              <p:cNvSpPr txBox="1"/>
              <p:nvPr/>
            </p:nvSpPr>
            <p:spPr>
              <a:xfrm>
                <a:off x="10143960" y="1320533"/>
                <a:ext cx="1567542" cy="356066"/>
              </a:xfrm>
              <a:prstGeom prst="rect">
                <a:avLst/>
              </a:prstGeom>
              <a:noFill/>
              <a:ln w="38100"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none" rtlCol="0">
                <a:noAutofit/>
              </a:bodyPr>
              <a:lstStyle/>
              <a:p>
                <a:pPr algn="ctr"/>
                <a:r>
                  <a:rPr lang="fr-FR" sz="1600" noProof="0" dirty="0"/>
                  <a:t>15-19</a:t>
                </a: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BC5B6EB-5711-4075-9A85-3868FCE27663}"/>
                  </a:ext>
                </a:extLst>
              </p:cNvPr>
              <p:cNvSpPr txBox="1"/>
              <p:nvPr/>
            </p:nvSpPr>
            <p:spPr>
              <a:xfrm>
                <a:off x="10143960" y="1741771"/>
                <a:ext cx="1567542" cy="369331"/>
              </a:xfrm>
              <a:prstGeom prst="rect">
                <a:avLst/>
              </a:prstGeom>
              <a:noFill/>
              <a:ln w="38100"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none" rtlCol="0">
                <a:noAutofit/>
              </a:bodyPr>
              <a:lstStyle/>
              <a:p>
                <a:pPr algn="ctr"/>
                <a:r>
                  <a:rPr lang="fr-FR" sz="1600" noProof="0" dirty="0"/>
                  <a:t>20</a:t>
                </a: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5D5EE69-4783-49F9-B912-5E3C8C263EFB}"/>
                  </a:ext>
                </a:extLst>
              </p:cNvPr>
              <p:cNvSpPr txBox="1"/>
              <p:nvPr/>
            </p:nvSpPr>
            <p:spPr>
              <a:xfrm>
                <a:off x="10143960" y="2532340"/>
                <a:ext cx="1567542" cy="369332"/>
              </a:xfrm>
              <a:prstGeom prst="rect">
                <a:avLst/>
              </a:prstGeom>
              <a:noFill/>
              <a:ln w="38100"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none" rtlCol="0">
                <a:noAutofit/>
              </a:bodyPr>
              <a:lstStyle/>
              <a:p>
                <a:pPr algn="ctr"/>
                <a:r>
                  <a:rPr lang="fr-FR" sz="1600" noProof="0" dirty="0"/>
                  <a:t>80+</a:t>
                </a:r>
              </a:p>
              <a:p>
                <a:pPr algn="ctr"/>
                <a:endParaRPr lang="fr-FR" sz="1600" noProof="0" dirty="0"/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C10B11F-14BE-4149-869C-9E012BD532C1}"/>
                  </a:ext>
                </a:extLst>
              </p:cNvPr>
              <p:cNvSpPr txBox="1"/>
              <p:nvPr/>
            </p:nvSpPr>
            <p:spPr>
              <a:xfrm>
                <a:off x="10455267" y="2094078"/>
                <a:ext cx="74976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noProof="0" dirty="0"/>
                  <a:t>…..</a:t>
                </a:r>
              </a:p>
            </p:txBody>
          </p:sp>
        </p:grp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ABEE7747-C3D6-4F06-A915-A561E6827D3F}"/>
                </a:ext>
              </a:extLst>
            </p:cNvPr>
            <p:cNvSpPr/>
            <p:nvPr/>
          </p:nvSpPr>
          <p:spPr>
            <a:xfrm>
              <a:off x="7433173" y="0"/>
              <a:ext cx="1893677" cy="1901371"/>
            </a:xfrm>
            <a:prstGeom prst="rect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DD7BD16-8852-4F15-B59B-B96AF5CED0E2}"/>
              </a:ext>
            </a:extLst>
          </p:cNvPr>
          <p:cNvGrpSpPr/>
          <p:nvPr/>
        </p:nvGrpSpPr>
        <p:grpSpPr>
          <a:xfrm>
            <a:off x="7433173" y="2176873"/>
            <a:ext cx="1893677" cy="1901371"/>
            <a:chOff x="7433173" y="0"/>
            <a:chExt cx="1893677" cy="1901371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2A589EC9-CD14-4003-9BCF-7AC84209608A}"/>
                </a:ext>
              </a:extLst>
            </p:cNvPr>
            <p:cNvGrpSpPr/>
            <p:nvPr/>
          </p:nvGrpSpPr>
          <p:grpSpPr>
            <a:xfrm>
              <a:off x="7599311" y="144876"/>
              <a:ext cx="1567542" cy="1581139"/>
              <a:chOff x="10143960" y="1320533"/>
              <a:chExt cx="1567542" cy="1581139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1E00954-432C-4921-8FFC-BB473431ABBF}"/>
                  </a:ext>
                </a:extLst>
              </p:cNvPr>
              <p:cNvSpPr txBox="1"/>
              <p:nvPr/>
            </p:nvSpPr>
            <p:spPr>
              <a:xfrm>
                <a:off x="10143960" y="1320533"/>
                <a:ext cx="1567542" cy="356066"/>
              </a:xfrm>
              <a:prstGeom prst="rect">
                <a:avLst/>
              </a:prstGeom>
              <a:noFill/>
              <a:ln w="38100"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none" rtlCol="0">
                <a:noAutofit/>
              </a:bodyPr>
              <a:lstStyle/>
              <a:p>
                <a:pPr algn="ctr"/>
                <a:r>
                  <a:rPr lang="fr-FR" sz="1600" noProof="0" dirty="0"/>
                  <a:t>15-19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1E3559C-DCE7-4FC6-A2D8-9ACCB41CA0CE}"/>
                  </a:ext>
                </a:extLst>
              </p:cNvPr>
              <p:cNvSpPr txBox="1"/>
              <p:nvPr/>
            </p:nvSpPr>
            <p:spPr>
              <a:xfrm>
                <a:off x="10143960" y="1741771"/>
                <a:ext cx="1567542" cy="369331"/>
              </a:xfrm>
              <a:prstGeom prst="rect">
                <a:avLst/>
              </a:prstGeom>
              <a:noFill/>
              <a:ln w="38100"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none" rtlCol="0">
                <a:noAutofit/>
              </a:bodyPr>
              <a:lstStyle/>
              <a:p>
                <a:pPr algn="ctr"/>
                <a:r>
                  <a:rPr lang="fr-FR" sz="1600" noProof="0" dirty="0"/>
                  <a:t>20-24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9085F72C-EC52-4222-A93F-48581667A3E4}"/>
                  </a:ext>
                </a:extLst>
              </p:cNvPr>
              <p:cNvSpPr txBox="1"/>
              <p:nvPr/>
            </p:nvSpPr>
            <p:spPr>
              <a:xfrm>
                <a:off x="10143960" y="2532340"/>
                <a:ext cx="1567542" cy="369332"/>
              </a:xfrm>
              <a:prstGeom prst="rect">
                <a:avLst/>
              </a:prstGeom>
              <a:noFill/>
              <a:ln w="38100"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none" rtlCol="0">
                <a:noAutofit/>
              </a:bodyPr>
              <a:lstStyle/>
              <a:p>
                <a:pPr algn="ctr"/>
                <a:r>
                  <a:rPr lang="fr-FR" sz="1600" noProof="0" dirty="0"/>
                  <a:t>80+</a:t>
                </a:r>
              </a:p>
              <a:p>
                <a:pPr algn="ctr"/>
                <a:endParaRPr lang="fr-FR" sz="1600" noProof="0" dirty="0"/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B222736D-38CE-4C7D-8D8D-C05310F3C3E4}"/>
                  </a:ext>
                </a:extLst>
              </p:cNvPr>
              <p:cNvSpPr txBox="1"/>
              <p:nvPr/>
            </p:nvSpPr>
            <p:spPr>
              <a:xfrm>
                <a:off x="10455267" y="2094078"/>
                <a:ext cx="74976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noProof="0" dirty="0"/>
                  <a:t>…..</a:t>
                </a:r>
              </a:p>
            </p:txBody>
          </p:sp>
        </p:grp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8FC5B10F-D564-4C5E-8123-B4C4441BA5E6}"/>
                </a:ext>
              </a:extLst>
            </p:cNvPr>
            <p:cNvSpPr/>
            <p:nvPr/>
          </p:nvSpPr>
          <p:spPr>
            <a:xfrm>
              <a:off x="7433173" y="0"/>
              <a:ext cx="1893677" cy="1901371"/>
            </a:xfrm>
            <a:prstGeom prst="rect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4707E791-1B06-45C5-8FB3-A452A1B4E09D}"/>
              </a:ext>
            </a:extLst>
          </p:cNvPr>
          <p:cNvCxnSpPr>
            <a:cxnSpLocks/>
            <a:endCxn id="27" idx="1"/>
          </p:cNvCxnSpPr>
          <p:nvPr/>
        </p:nvCxnSpPr>
        <p:spPr>
          <a:xfrm>
            <a:off x="6168551" y="1418379"/>
            <a:ext cx="1264622" cy="1709180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AD344698-7D17-47BD-A346-259E52AF1198}"/>
              </a:ext>
            </a:extLst>
          </p:cNvPr>
          <p:cNvSpPr txBox="1"/>
          <p:nvPr/>
        </p:nvSpPr>
        <p:spPr>
          <a:xfrm>
            <a:off x="9804295" y="873646"/>
            <a:ext cx="9396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noProof="0" dirty="0"/>
              <a:t>Hommes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A2844FB-29C9-4C5C-9689-B8C83943F1FA}"/>
              </a:ext>
            </a:extLst>
          </p:cNvPr>
          <p:cNvSpPr txBox="1"/>
          <p:nvPr/>
        </p:nvSpPr>
        <p:spPr>
          <a:xfrm>
            <a:off x="9804295" y="2983083"/>
            <a:ext cx="1378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noProof="0" dirty="0"/>
              <a:t>Femmes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A8E41576-5AC5-46E0-BD44-C1A50888E4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3723" y="4223120"/>
            <a:ext cx="4689429" cy="2552381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941109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C4981-47B1-4D29-A068-8DCB0FC91A5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sz="4400" noProof="0" dirty="0"/>
              <a:t>Présentation du modelé AEM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279224-2C78-411B-8BF4-F6E4427419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40007035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2FF46-0AD8-4F91-9FA2-9BB929391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noProof="0" dirty="0"/>
              <a:t>Procédure de base pour calculer le nombre total de décès parmi les personnes vivant avec le VIH dans Spectrum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3068CD-617A-48B6-A4EF-3B0956D519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1554" y="868680"/>
            <a:ext cx="7800218" cy="5120640"/>
          </a:xfrm>
        </p:spPr>
        <p:txBody>
          <a:bodyPr>
            <a:normAutofit/>
          </a:bodyPr>
          <a:lstStyle/>
          <a:p>
            <a:r>
              <a:rPr lang="fr-FR" sz="2800" noProof="0" dirty="0"/>
              <a:t>Pour chaque compartiment CD4 (âge et sexe)</a:t>
            </a:r>
          </a:p>
          <a:p>
            <a:pPr lvl="1"/>
            <a:r>
              <a:rPr lang="fr-FR" sz="2400" noProof="0" dirty="0"/>
              <a:t>Prendre le taux de mortalité lié au VIH spécifique à l'âge et au sexe</a:t>
            </a:r>
          </a:p>
          <a:p>
            <a:pPr lvl="1"/>
            <a:r>
              <a:rPr lang="fr-FR" sz="2400" noProof="0" dirty="0"/>
              <a:t>Ajuster la mortalité de base (en fonction de l'âge et du sexe)</a:t>
            </a:r>
          </a:p>
          <a:p>
            <a:pPr lvl="1"/>
            <a:r>
              <a:rPr lang="fr-FR" sz="2400" noProof="0" dirty="0"/>
              <a:t>Multiplier par le nombre de personnes dans ce compartiment</a:t>
            </a:r>
          </a:p>
          <a:p>
            <a:r>
              <a:rPr lang="fr-FR" sz="2800" noProof="0" dirty="0"/>
              <a:t>Additionner les groupes d'âge et de sexe pour obtenir le nombre total de décès</a:t>
            </a:r>
          </a:p>
          <a:p>
            <a:pPr lvl="1"/>
            <a:r>
              <a:rPr lang="fr-FR" sz="2400" noProof="0" dirty="0"/>
              <a:t>Cela inclut les personnes sous TAR et hors TAR avec des taux différents</a:t>
            </a:r>
          </a:p>
        </p:txBody>
      </p:sp>
    </p:spTree>
    <p:extLst>
      <p:ext uri="{BB962C8B-B14F-4D97-AF65-F5344CB8AC3E}">
        <p14:creationId xmlns:p14="http://schemas.microsoft.com/office/powerpoint/2010/main" val="1481664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FF62C2-BDB9-4ECA-8755-FAE16AC32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noProof="0" dirty="0"/>
              <a:t>Dans AEM4, cela dépend uniquement de la catégorie CD4</a:t>
            </a:r>
            <a:br>
              <a:rPr lang="fr-FR" sz="3200" noProof="0" dirty="0"/>
            </a:br>
            <a:br>
              <a:rPr lang="fr-FR" sz="3200" noProof="0" dirty="0"/>
            </a:br>
            <a:r>
              <a:rPr lang="fr-FR" sz="3200" noProof="0" dirty="0"/>
              <a:t>… avec une mortalité supplémentaire pour les PWID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D64A513-A31F-481E-AE29-6BC9B31242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3725" y="816962"/>
            <a:ext cx="3054501" cy="2434238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9D73848-107F-4EDB-A0C7-681688E46E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9063" y="686333"/>
            <a:ext cx="3085714" cy="547619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F93FE01-4F66-4ED4-8F0C-3C4B4DB8CC4A}"/>
              </a:ext>
            </a:extLst>
          </p:cNvPr>
          <p:cNvSpPr txBox="1"/>
          <p:nvPr/>
        </p:nvSpPr>
        <p:spPr>
          <a:xfrm>
            <a:off x="4052581" y="262236"/>
            <a:ext cx="19062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noProof="0" dirty="0"/>
              <a:t>Sous-population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0347B3E-2487-4A65-83EA-DC63F1D307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1830" y="4888263"/>
            <a:ext cx="7720914" cy="1152775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27AB8E9-B9A0-42B0-99AC-302A3682AE9F}"/>
              </a:ext>
            </a:extLst>
          </p:cNvPr>
          <p:cNvSpPr txBox="1"/>
          <p:nvPr/>
        </p:nvSpPr>
        <p:spPr>
          <a:xfrm>
            <a:off x="6487030" y="3606801"/>
            <a:ext cx="5164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noProof="0" dirty="0"/>
              <a:t>Mortalité de base calculée sur la base des décès chez les hommes et les femmes âgés de 15 ans et plus</a:t>
            </a:r>
          </a:p>
        </p:txBody>
      </p:sp>
    </p:spTree>
    <p:extLst>
      <p:ext uri="{BB962C8B-B14F-4D97-AF65-F5344CB8AC3E}">
        <p14:creationId xmlns:p14="http://schemas.microsoft.com/office/powerpoint/2010/main" val="27838539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2FF46-0AD8-4F91-9FA2-9BB929391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noProof="0" dirty="0"/>
              <a:t>Procédure de base pour calculer le nombre total de décès parmi les personnes vivant avec le VIH dans l'AEM4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3068CD-617A-48B6-A4EF-3B0956D519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1554" y="868680"/>
            <a:ext cx="7800218" cy="5120640"/>
          </a:xfrm>
        </p:spPr>
        <p:txBody>
          <a:bodyPr>
            <a:normAutofit/>
          </a:bodyPr>
          <a:lstStyle/>
          <a:p>
            <a:r>
              <a:rPr lang="fr-FR" sz="2800" noProof="0" dirty="0"/>
              <a:t>Pour chaque compartiment CD4 (sous-population)</a:t>
            </a:r>
          </a:p>
          <a:p>
            <a:pPr lvl="1"/>
            <a:r>
              <a:rPr lang="fr-FR" sz="2400" noProof="0" dirty="0"/>
              <a:t>Prendre le taux de mortalité moyen lié au VIH</a:t>
            </a:r>
          </a:p>
          <a:p>
            <a:pPr lvl="1"/>
            <a:r>
              <a:rPr lang="fr-FR" sz="2400" noProof="0" dirty="0"/>
              <a:t>Ajuster en fonction de la mortalité de base (sur la base de 15+ H/F)</a:t>
            </a:r>
          </a:p>
          <a:p>
            <a:pPr lvl="2"/>
            <a:r>
              <a:rPr lang="fr-FR" sz="2200" noProof="0" dirty="0"/>
              <a:t>Ajouter la mortalité spécifique aux PWID</a:t>
            </a:r>
          </a:p>
          <a:p>
            <a:pPr lvl="1"/>
            <a:r>
              <a:rPr lang="fr-FR" sz="2400" noProof="0" dirty="0"/>
              <a:t>Multiplier par le nombre de personnes dans ce compartiment</a:t>
            </a:r>
          </a:p>
          <a:p>
            <a:r>
              <a:rPr lang="fr-FR" sz="2800" noProof="0" dirty="0"/>
              <a:t>Additionner les sous-populations pour obtenir le nombre total de décès</a:t>
            </a:r>
          </a:p>
          <a:p>
            <a:pPr lvl="1"/>
            <a:r>
              <a:rPr lang="fr-FR" sz="2400" noProof="0" dirty="0"/>
              <a:t>Cela inclut les personnes sous TAR et hors TAR avec leurs propres taux</a:t>
            </a:r>
          </a:p>
        </p:txBody>
      </p:sp>
    </p:spTree>
    <p:extLst>
      <p:ext uri="{BB962C8B-B14F-4D97-AF65-F5344CB8AC3E}">
        <p14:creationId xmlns:p14="http://schemas.microsoft.com/office/powerpoint/2010/main" val="10477061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12F40-1A00-4A1A-8F06-3725D77F4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3200" noProof="0" dirty="0"/>
              <a:t>Mais la structure par âge évolue au fil du temps selon le sexe</a:t>
            </a:r>
            <a:br>
              <a:rPr lang="fr-FR" sz="3200" noProof="0" dirty="0"/>
            </a:br>
            <a:br>
              <a:rPr lang="fr-FR" sz="3200" noProof="0" dirty="0"/>
            </a:br>
            <a:r>
              <a:rPr lang="fr-FR" sz="3200" noProof="0" dirty="0"/>
              <a:t>Ainsi, au fil du temps, Spectrum et AEM4 commencent à diverger en matière de décès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ED5A7B-F223-4B51-9FE9-586E3DE3F1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20" y="749118"/>
            <a:ext cx="3918074" cy="533236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A490A7D-A92D-456D-8080-45D7B1E259BE}"/>
              </a:ext>
            </a:extLst>
          </p:cNvPr>
          <p:cNvSpPr txBox="1"/>
          <p:nvPr/>
        </p:nvSpPr>
        <p:spPr>
          <a:xfrm>
            <a:off x="8342625" y="1123837"/>
            <a:ext cx="32621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noProof="0" dirty="0"/>
              <a:t>Structure par âge des hommes à </a:t>
            </a:r>
            <a:r>
              <a:rPr lang="fr-FR" sz="2400" noProof="0" dirty="0" err="1"/>
              <a:t>Intervale</a:t>
            </a:r>
            <a:r>
              <a:rPr lang="fr-FR" sz="2400" noProof="0" dirty="0"/>
              <a:t> de 10 ans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D5C022C-0F65-44FD-902F-C2F1199AB260}"/>
              </a:ext>
            </a:extLst>
          </p:cNvPr>
          <p:cNvSpPr txBox="1"/>
          <p:nvPr/>
        </p:nvSpPr>
        <p:spPr>
          <a:xfrm>
            <a:off x="8342626" y="4382295"/>
            <a:ext cx="3134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noProof="0" dirty="0"/>
              <a:t>Structure par âge des femmes à l’</a:t>
            </a:r>
            <a:r>
              <a:rPr lang="fr-FR" sz="2400" noProof="0" dirty="0" err="1"/>
              <a:t>intervale</a:t>
            </a:r>
            <a:r>
              <a:rPr lang="fr-FR" sz="2400" noProof="0" dirty="0"/>
              <a:t> de 10 ans</a:t>
            </a:r>
          </a:p>
        </p:txBody>
      </p:sp>
    </p:spTree>
    <p:extLst>
      <p:ext uri="{BB962C8B-B14F-4D97-AF65-F5344CB8AC3E}">
        <p14:creationId xmlns:p14="http://schemas.microsoft.com/office/powerpoint/2010/main" val="8386220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60052-B483-4320-B618-E21422C0C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noProof="0" dirty="0"/>
              <a:t>Spectrum et AEM4 diffèrent également en termes de mortalité générale utilisée</a:t>
            </a:r>
            <a:br>
              <a:rPr lang="fr-FR" sz="3200" noProof="0" dirty="0"/>
            </a:br>
            <a:br>
              <a:rPr lang="fr-FR" sz="3200" noProof="0" dirty="0"/>
            </a:br>
            <a:r>
              <a:rPr lang="fr-FR" sz="3200" noProof="0" dirty="0"/>
              <a:t>Ainsi, les décès liés diffèrent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55013D-FF7C-4667-9FD8-05B087ADF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78809" y="864108"/>
            <a:ext cx="3474720" cy="5120640"/>
          </a:xfrm>
        </p:spPr>
        <p:txBody>
          <a:bodyPr/>
          <a:lstStyle/>
          <a:p>
            <a:r>
              <a:rPr lang="fr-FR" noProof="0" dirty="0"/>
              <a:t>Spectrum dispose d'un modèle détaillé</a:t>
            </a:r>
          </a:p>
          <a:p>
            <a:pPr lvl="1"/>
            <a:r>
              <a:rPr lang="fr-FR" noProof="0" dirty="0"/>
              <a:t>La mortalité Générale dépend de l'âge et du sexe</a:t>
            </a:r>
          </a:p>
          <a:p>
            <a:pPr lvl="1"/>
            <a:r>
              <a:rPr lang="fr-FR" noProof="0" dirty="0"/>
              <a:t>Elle est plus élevée chez les hommes que chez les femmes</a:t>
            </a:r>
          </a:p>
          <a:p>
            <a:pPr lvl="1"/>
            <a:r>
              <a:rPr lang="fr-FR" noProof="0" dirty="0"/>
              <a:t>Elle est plus élevée chez les personnes âgées que chez les jeunes</a:t>
            </a:r>
          </a:p>
          <a:p>
            <a:r>
              <a:rPr lang="fr-FR" noProof="0" dirty="0"/>
              <a:t>La structure par âge des PVVIH est différente de celle de la population totale</a:t>
            </a:r>
          </a:p>
          <a:p>
            <a:pPr lvl="1"/>
            <a:r>
              <a:rPr lang="fr-FR" noProof="0" dirty="0"/>
              <a:t>La mortalité de base varie donc au fil du temps</a:t>
            </a:r>
          </a:p>
          <a:p>
            <a:pPr lvl="1"/>
            <a:endParaRPr lang="fr-FR" noProof="0" dirty="0"/>
          </a:p>
          <a:p>
            <a:pPr lvl="1"/>
            <a:endParaRPr lang="fr-FR" noProof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501158-D126-49AD-B16D-4A2E3BA62B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27794" y="731812"/>
            <a:ext cx="4461599" cy="3981112"/>
          </a:xfrm>
        </p:spPr>
        <p:txBody>
          <a:bodyPr/>
          <a:lstStyle/>
          <a:p>
            <a:r>
              <a:rPr lang="fr-FR" noProof="0" dirty="0"/>
              <a:t>Calcul basé sur l'AEM4 à partir du nombre de décès chez 15+</a:t>
            </a:r>
          </a:p>
          <a:p>
            <a:pPr lvl="1"/>
            <a:r>
              <a:rPr lang="fr-FR" noProof="0" dirty="0"/>
              <a:t>Population</a:t>
            </a:r>
            <a:r>
              <a:rPr lang="fr-FR" baseline="-25000" noProof="0" dirty="0"/>
              <a:t> t+1</a:t>
            </a:r>
            <a:r>
              <a:rPr lang="fr-FR" noProof="0" dirty="0"/>
              <a:t> = </a:t>
            </a:r>
            <a:r>
              <a:rPr lang="fr-FR" noProof="0" dirty="0" err="1"/>
              <a:t>population</a:t>
            </a:r>
            <a:r>
              <a:rPr lang="fr-FR" baseline="-25000" noProof="0" dirty="0" err="1"/>
              <a:t>t</a:t>
            </a:r>
            <a:r>
              <a:rPr lang="fr-FR" noProof="0" dirty="0"/>
              <a:t> + 15 ans – décès</a:t>
            </a:r>
          </a:p>
          <a:p>
            <a:pPr lvl="1"/>
            <a:r>
              <a:rPr lang="fr-FR" noProof="0" dirty="0"/>
              <a:t>Calculer le taux de décès séparément pour les hommes et les femmes</a:t>
            </a:r>
          </a:p>
          <a:p>
            <a:r>
              <a:rPr lang="fr-FR" noProof="0" dirty="0"/>
              <a:t>L'AEM utilise un taux de mortalité plus élevé pour les PWID</a:t>
            </a:r>
          </a:p>
          <a:p>
            <a:pPr lvl="1"/>
            <a:endParaRPr lang="fr-FR" noProof="0" dirty="0"/>
          </a:p>
          <a:p>
            <a:pPr lvl="1"/>
            <a:endParaRPr lang="fr-FR" noProof="0" dirty="0"/>
          </a:p>
          <a:p>
            <a:pPr lvl="1"/>
            <a:endParaRPr lang="fr-FR" noProof="0" dirty="0"/>
          </a:p>
          <a:p>
            <a:pPr lvl="1"/>
            <a:endParaRPr lang="fr-FR" noProof="0" dirty="0"/>
          </a:p>
          <a:p>
            <a:pPr marL="502920" lvl="1" indent="0">
              <a:buNone/>
            </a:pPr>
            <a:endParaRPr lang="fr-FR" noProof="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7994996-96AD-44CF-A290-0A7D35CB53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3652" y="3121171"/>
            <a:ext cx="4665741" cy="294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7221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CDF6D-95F6-4C48-A670-331892F59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noProof="0" dirty="0"/>
              <a:t>Ainsi, au fil du temps, les décès dans Spectrum et dans l'AEM divergent</a:t>
            </a:r>
            <a:br>
              <a:rPr lang="fr-FR" noProof="0" dirty="0"/>
            </a:br>
            <a:br>
              <a:rPr lang="fr-FR" noProof="0" dirty="0"/>
            </a:br>
            <a:r>
              <a:rPr lang="fr-FR" noProof="0" dirty="0"/>
              <a:t>... ce qui, modifie </a:t>
            </a:r>
            <a:br>
              <a:rPr lang="fr-FR" noProof="0" dirty="0"/>
            </a:br>
            <a:r>
              <a:rPr lang="fr-FR" noProof="0" dirty="0"/>
              <a:t>    la prévalence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85FE4D-AC06-444B-9916-E3817D7EDD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138" y="183291"/>
            <a:ext cx="5290531" cy="350333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17BD2CA-026F-4004-900F-F0917555BF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4966" y="3171371"/>
            <a:ext cx="5290531" cy="35033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0C96098-AC05-42AC-9389-D391B85E6AFE}"/>
              </a:ext>
            </a:extLst>
          </p:cNvPr>
          <p:cNvSpPr txBox="1"/>
          <p:nvPr/>
        </p:nvSpPr>
        <p:spPr>
          <a:xfrm>
            <a:off x="3536510" y="4507541"/>
            <a:ext cx="5992346" cy="83099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2400" noProof="0" dirty="0"/>
              <a:t>InfectionsActuelles</a:t>
            </a:r>
            <a:r>
              <a:rPr lang="fr-FR" sz="2400" baseline="-25000" noProof="0" dirty="0"/>
              <a:t>t+1 </a:t>
            </a:r>
            <a:r>
              <a:rPr lang="fr-FR" sz="2400" noProof="0" dirty="0"/>
              <a:t> = </a:t>
            </a:r>
            <a:r>
              <a:rPr lang="fr-FR" sz="2400" noProof="0" dirty="0" err="1"/>
              <a:t>InfectionsActuelles</a:t>
            </a:r>
            <a:r>
              <a:rPr lang="fr-FR" sz="2400" baseline="-25000" noProof="0" dirty="0" err="1"/>
              <a:t>t</a:t>
            </a:r>
            <a:r>
              <a:rPr lang="fr-FR" sz="2400" noProof="0" dirty="0"/>
              <a:t> + </a:t>
            </a:r>
          </a:p>
          <a:p>
            <a:r>
              <a:rPr lang="fr-FR" sz="2400" noProof="0" dirty="0"/>
              <a:t>Nouvelles </a:t>
            </a:r>
            <a:r>
              <a:rPr lang="fr-FR" sz="2400" noProof="0" dirty="0" err="1"/>
              <a:t>infections</a:t>
            </a:r>
            <a:r>
              <a:rPr lang="fr-FR" sz="2400" baseline="-25000" noProof="0" dirty="0" err="1"/>
              <a:t>t</a:t>
            </a:r>
            <a:r>
              <a:rPr lang="fr-FR" sz="2400" noProof="0" dirty="0"/>
              <a:t> – </a:t>
            </a:r>
            <a:r>
              <a:rPr lang="fr-FR" sz="2400" noProof="0" dirty="0" err="1"/>
              <a:t>Décès</a:t>
            </a:r>
            <a:r>
              <a:rPr lang="fr-FR" sz="2400" baseline="-25000" noProof="0" dirty="0" err="1"/>
              <a:t>t</a:t>
            </a:r>
            <a:endParaRPr lang="fr-FR" sz="2400" baseline="-25000" noProof="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6447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C4981-47B1-4D29-A068-8DCB0FC91A5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sz="4400" noProof="0" dirty="0"/>
              <a:t>Aligner Spectrum &amp; AEM5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279224-2C78-411B-8BF4-F6E4427419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noProof="0" dirty="0"/>
              <a:t>Adaptation de l'AEM5 pour tenir compte de l'âge et du sexe</a:t>
            </a:r>
          </a:p>
        </p:txBody>
      </p:sp>
    </p:spTree>
    <p:extLst>
      <p:ext uri="{BB962C8B-B14F-4D97-AF65-F5344CB8AC3E}">
        <p14:creationId xmlns:p14="http://schemas.microsoft.com/office/powerpoint/2010/main" val="19307538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585278-C12F-46E8-B826-1DFFDAE6F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noProof="0" dirty="0"/>
              <a:t>La question est de savoir comment aligner deux structures très différentes pour calculer les décès et la prévalence du VIH.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B884B3-EFBC-46A1-8DA6-2F5DF87C6D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2414" y="727540"/>
            <a:ext cx="3145054" cy="32425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B6A14C3-CC1B-478A-93A8-5DE0EB0875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290" y="2789498"/>
            <a:ext cx="4483371" cy="34502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C6670DC-29C1-40AA-B499-9E465CE8729D}"/>
              </a:ext>
            </a:extLst>
          </p:cNvPr>
          <p:cNvSpPr txBox="1"/>
          <p:nvPr/>
        </p:nvSpPr>
        <p:spPr>
          <a:xfrm>
            <a:off x="3847183" y="4125438"/>
            <a:ext cx="282923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noProof="0" dirty="0">
                <a:solidFill>
                  <a:srgbClr val="0070C0"/>
                </a:solidFill>
              </a:rPr>
              <a:t>AEM basé sur </a:t>
            </a:r>
          </a:p>
          <a:p>
            <a:r>
              <a:rPr lang="fr-FR" sz="2000" noProof="0" dirty="0">
                <a:solidFill>
                  <a:srgbClr val="0070C0"/>
                </a:solidFill>
              </a:rPr>
              <a:t>sous-populations </a:t>
            </a:r>
          </a:p>
          <a:p>
            <a:r>
              <a:rPr lang="fr-FR" sz="2000" noProof="0" dirty="0">
                <a:solidFill>
                  <a:srgbClr val="0070C0"/>
                </a:solidFill>
              </a:rPr>
              <a:t>et le CD4 (19 d'entre eux)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4D8CAB-28EA-45E4-B243-A99C79CEBF1F}"/>
              </a:ext>
            </a:extLst>
          </p:cNvPr>
          <p:cNvSpPr txBox="1"/>
          <p:nvPr/>
        </p:nvSpPr>
        <p:spPr>
          <a:xfrm>
            <a:off x="8182513" y="1691832"/>
            <a:ext cx="22829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noProof="0" dirty="0">
                <a:solidFill>
                  <a:srgbClr val="0070C0"/>
                </a:solidFill>
              </a:rPr>
              <a:t>Spectrum se base sur </a:t>
            </a:r>
          </a:p>
          <a:p>
            <a:r>
              <a:rPr lang="fr-FR" sz="2000" noProof="0" dirty="0">
                <a:solidFill>
                  <a:srgbClr val="0070C0"/>
                </a:solidFill>
              </a:rPr>
              <a:t>l'âge, le sexe et les CD4</a:t>
            </a:r>
          </a:p>
          <a:p>
            <a:r>
              <a:rPr lang="fr-FR" sz="2000" noProof="0" dirty="0">
                <a:solidFill>
                  <a:srgbClr val="0070C0"/>
                </a:solidFill>
              </a:rPr>
              <a:t>(81 x 2 d'entre eux)</a:t>
            </a:r>
          </a:p>
        </p:txBody>
      </p:sp>
    </p:spTree>
    <p:extLst>
      <p:ext uri="{BB962C8B-B14F-4D97-AF65-F5344CB8AC3E}">
        <p14:creationId xmlns:p14="http://schemas.microsoft.com/office/powerpoint/2010/main" val="103836489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352B2DD-E4F9-49E9-BEBB-81043592F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3200" noProof="0" dirty="0"/>
              <a:t>Commençons par ce que nous savons</a:t>
            </a:r>
            <a:br>
              <a:rPr lang="fr-FR" sz="3200" noProof="0" dirty="0"/>
            </a:br>
            <a:br>
              <a:rPr lang="fr-FR" sz="3200" noProof="0" dirty="0"/>
            </a:br>
            <a:br>
              <a:rPr lang="fr-FR" sz="3200" noProof="0" dirty="0"/>
            </a:br>
            <a:br>
              <a:rPr lang="fr-FR" sz="3200" noProof="0" dirty="0"/>
            </a:br>
            <a:br>
              <a:rPr lang="fr-FR" sz="3200" noProof="0" dirty="0"/>
            </a:br>
            <a:br>
              <a:rPr lang="fr-FR" sz="3200" noProof="0" dirty="0"/>
            </a:br>
            <a:br>
              <a:rPr lang="fr-FR" sz="3200" noProof="0" dirty="0"/>
            </a:br>
            <a:r>
              <a:rPr lang="fr-FR" sz="3200" noProof="0" dirty="0"/>
              <a:t>... et ce qu'ils ont en commun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8E5F129-08AD-4FDA-861F-B1DCA8CDF6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noProof="0" dirty="0"/>
              <a:t>Spectrum offre un meilleur calcul du nombre de décès en général</a:t>
            </a:r>
          </a:p>
          <a:p>
            <a:pPr lvl="1"/>
            <a:r>
              <a:rPr lang="fr-FR" noProof="0" dirty="0"/>
              <a:t>Sa structure par âge et par sexe lui permet de traiter différentes mortalités liées au VIH et en général, à la fois par âge et par sexe</a:t>
            </a:r>
          </a:p>
          <a:p>
            <a:pPr lvl="2"/>
            <a:r>
              <a:rPr lang="fr-FR" noProof="0" dirty="0"/>
              <a:t>Les personnes âgées ont une mortalité plus élevée</a:t>
            </a:r>
          </a:p>
          <a:p>
            <a:pPr lvl="2"/>
            <a:r>
              <a:rPr lang="fr-FR" noProof="0" dirty="0"/>
              <a:t>Les hommes ont une mortalité plus élevée que les femmes</a:t>
            </a:r>
          </a:p>
          <a:p>
            <a:pPr lvl="1"/>
            <a:r>
              <a:rPr lang="fr-FR" noProof="0" dirty="0"/>
              <a:t>À mesure que la structure par âge de l'épidémie évolue, le calcul des décès par Spectrum évolue également</a:t>
            </a:r>
          </a:p>
          <a:p>
            <a:r>
              <a:rPr lang="fr-FR" noProof="0" dirty="0"/>
              <a:t>AEM4 nous donne une image plus claire de la dynamique de l'épidémie parmi les populations clés</a:t>
            </a:r>
          </a:p>
          <a:p>
            <a:pPr lvl="1"/>
            <a:r>
              <a:rPr lang="fr-FR" noProof="0" dirty="0"/>
              <a:t>Mais son modèle de mortalité est simpliste et statique.</a:t>
            </a:r>
          </a:p>
          <a:p>
            <a:pPr lvl="1"/>
            <a:r>
              <a:rPr lang="fr-FR" noProof="0" dirty="0"/>
              <a:t>Il surestime la mortalité générale</a:t>
            </a:r>
          </a:p>
          <a:p>
            <a:pPr lvl="1"/>
            <a:r>
              <a:rPr lang="fr-FR" noProof="0" dirty="0"/>
              <a:t>Il surestime donc les décès à certains moments et les sous-estime à d'autres</a:t>
            </a:r>
          </a:p>
          <a:p>
            <a:r>
              <a:rPr lang="fr-FR" noProof="0" dirty="0"/>
              <a:t>Ils ont tous deux une structure interne commune : le modèle CD4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2198D25-E6EF-4DA2-88EA-BF225981E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121" y="2252999"/>
            <a:ext cx="2180952" cy="234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56647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A2D50-0F80-415E-8E99-C74A962E2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Alors, pour une catégorie CD4 donnée, comment faire en sorte que l'AEM reflète la structure par âge et par sexe 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051155-7EE8-40D5-A36C-09D706B7D0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8" y="864108"/>
            <a:ext cx="3932069" cy="5120640"/>
          </a:xfrm>
        </p:spPr>
        <p:txBody>
          <a:bodyPr/>
          <a:lstStyle/>
          <a:p>
            <a:r>
              <a:rPr lang="fr-FR" noProof="0" dirty="0"/>
              <a:t>Sur quoi repose le calcul des décès dans les catégories CD4 effectué par Spectrum ?</a:t>
            </a:r>
          </a:p>
          <a:p>
            <a:pPr lvl="1"/>
            <a:r>
              <a:rPr lang="fr-FR" noProof="0" dirty="0"/>
              <a:t>CD4</a:t>
            </a:r>
          </a:p>
          <a:p>
            <a:pPr lvl="1"/>
            <a:r>
              <a:rPr lang="fr-FR" noProof="0" dirty="0"/>
              <a:t>Quatre groupes d'âge : </a:t>
            </a:r>
          </a:p>
          <a:p>
            <a:pPr lvl="2"/>
            <a:r>
              <a:rPr lang="fr-FR" noProof="0" dirty="0"/>
              <a:t>15-24</a:t>
            </a:r>
          </a:p>
          <a:p>
            <a:pPr lvl="2"/>
            <a:r>
              <a:rPr lang="fr-FR" noProof="0" dirty="0"/>
              <a:t>25-34</a:t>
            </a:r>
          </a:p>
          <a:p>
            <a:pPr lvl="2"/>
            <a:r>
              <a:rPr lang="fr-FR" noProof="0" dirty="0"/>
              <a:t>35-44</a:t>
            </a:r>
          </a:p>
          <a:p>
            <a:pPr lvl="2"/>
            <a:r>
              <a:rPr lang="fr-FR" noProof="0" dirty="0"/>
              <a:t>45+</a:t>
            </a:r>
          </a:p>
          <a:p>
            <a:pPr lvl="1"/>
            <a:r>
              <a:rPr lang="fr-FR" noProof="0" dirty="0"/>
              <a:t>Sexe : masculin ou féminin</a:t>
            </a:r>
          </a:p>
          <a:p>
            <a:pPr lvl="1"/>
            <a:endParaRPr lang="fr-FR" noProof="0" dirty="0"/>
          </a:p>
          <a:p>
            <a:pPr lvl="1"/>
            <a:endParaRPr lang="fr-FR" noProof="0" dirty="0"/>
          </a:p>
          <a:p>
            <a:pPr lvl="1"/>
            <a:endParaRPr lang="fr-FR" noProof="0" dirty="0"/>
          </a:p>
          <a:p>
            <a:pPr lvl="1"/>
            <a:endParaRPr lang="fr-FR" noProof="0" dirty="0"/>
          </a:p>
          <a:p>
            <a:endParaRPr lang="fr-FR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5CF8A80-0DA4-4D6D-8348-F609284613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1337" y="151058"/>
            <a:ext cx="4085714" cy="223809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DF8E235-03CA-48B3-9A8F-AA93F3A17DE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8082"/>
          <a:stretch/>
        </p:blipFill>
        <p:spPr>
          <a:xfrm>
            <a:off x="7801337" y="2440276"/>
            <a:ext cx="4126271" cy="425752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5D0AC41-E630-4460-BD5E-65B14C51D59C}"/>
              </a:ext>
            </a:extLst>
          </p:cNvPr>
          <p:cNvSpPr txBox="1"/>
          <p:nvPr/>
        </p:nvSpPr>
        <p:spPr>
          <a:xfrm>
            <a:off x="3639398" y="4158729"/>
            <a:ext cx="401197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noProof="0" dirty="0">
                <a:solidFill>
                  <a:srgbClr val="0070C0"/>
                </a:solidFill>
              </a:rPr>
              <a:t>Et si nous calculions un taux de mortalité « moyen » pour chaque catégorie de CD4 masculine ou féminine dans Spectrum et l'utilisons dans l'AEM ?</a:t>
            </a:r>
          </a:p>
          <a:p>
            <a:endParaRPr lang="fr-FR" noProof="0" dirty="0">
              <a:solidFill>
                <a:srgbClr val="0070C0"/>
              </a:solidFill>
            </a:endParaRPr>
          </a:p>
          <a:p>
            <a:r>
              <a:rPr lang="fr-FR" noProof="0" dirty="0">
                <a:solidFill>
                  <a:srgbClr val="0070C0"/>
                </a:solidFill>
              </a:rPr>
              <a:t>Par exemple, la mortalité moyenne pour les hommes avec CD4 &gt; 500, la mortalité moyenne pour les femmes avec CD4 200-249.</a:t>
            </a:r>
          </a:p>
        </p:txBody>
      </p:sp>
    </p:spTree>
    <p:extLst>
      <p:ext uri="{BB962C8B-B14F-4D97-AF65-F5344CB8AC3E}">
        <p14:creationId xmlns:p14="http://schemas.microsoft.com/office/powerpoint/2010/main" val="1193620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i="1" noProof="0" dirty="0"/>
              <a:t>Le AIDS </a:t>
            </a:r>
            <a:r>
              <a:rPr lang="fr-FR" sz="3200" i="1" noProof="0" dirty="0" err="1"/>
              <a:t>Epidemic</a:t>
            </a:r>
            <a:r>
              <a:rPr lang="fr-FR" sz="3200" i="1" noProof="0" dirty="0"/>
              <a:t> Model (AEM) </a:t>
            </a:r>
            <a:r>
              <a:rPr lang="fr-FR" sz="3200" noProof="0" dirty="0"/>
              <a:t>:</a:t>
            </a:r>
            <a:br>
              <a:rPr lang="fr-FR" sz="3200" noProof="0" dirty="0"/>
            </a:br>
            <a:r>
              <a:rPr lang="fr-FR" sz="3200" noProof="0" dirty="0"/>
              <a:t>un outil d'analyse des programmes et des politiques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03756" y="3429000"/>
            <a:ext cx="6355648" cy="2860605"/>
          </a:xfrm>
        </p:spPr>
        <p:txBody>
          <a:bodyPr>
            <a:normAutofit/>
          </a:bodyPr>
          <a:lstStyle/>
          <a:p>
            <a:r>
              <a:rPr lang="fr-FR" sz="2400" noProof="0" dirty="0"/>
              <a:t>Se concentre sur les populations clés critiques dans les épidémies concentrées</a:t>
            </a:r>
          </a:p>
          <a:p>
            <a:r>
              <a:rPr lang="fr-FR" sz="2400" noProof="0" dirty="0"/>
              <a:t>Il s'agit d'un modèle de processus comportemental : il simule la transmission du VIH :</a:t>
            </a:r>
          </a:p>
          <a:p>
            <a:pPr lvl="1"/>
            <a:r>
              <a:rPr lang="fr-FR" sz="2000" noProof="0" dirty="0"/>
              <a:t>Vaginale, anale et par partage de seringues</a:t>
            </a:r>
          </a:p>
          <a:p>
            <a:pPr lvl="1"/>
            <a:r>
              <a:rPr lang="fr-FR" sz="2000" noProof="0" dirty="0"/>
              <a:t>Permet d'ajouter des infections externes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5808745" y="936544"/>
            <a:ext cx="5413209" cy="2438400"/>
            <a:chOff x="1227813" y="1696393"/>
            <a:chExt cx="7687587" cy="3409007"/>
          </a:xfrm>
        </p:grpSpPr>
        <p:sp>
          <p:nvSpPr>
            <p:cNvPr id="8" name="Oval 3"/>
            <p:cNvSpPr>
              <a:spLocks noChangeArrowheads="1"/>
            </p:cNvSpPr>
            <p:nvPr/>
          </p:nvSpPr>
          <p:spPr bwMode="auto">
            <a:xfrm>
              <a:off x="4870450" y="3581400"/>
              <a:ext cx="3549650" cy="15240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endParaRPr lang="fr-FR" noProof="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Text Box 4"/>
            <p:cNvSpPr txBox="1">
              <a:spLocks noChangeArrowheads="1"/>
            </p:cNvSpPr>
            <p:nvPr/>
          </p:nvSpPr>
          <p:spPr bwMode="auto">
            <a:xfrm>
              <a:off x="5246188" y="3927314"/>
              <a:ext cx="2887071" cy="9036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14="http://schemas.microsoft.com/office/powerpoint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14="http://schemas.microsoft.com/office/powerpoint/2010/main" xmlns="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Arial Unicode MS" pitchFamily="34" charset="-128"/>
                  <a:cs typeface="Arial Unicode MS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Arial Unicode MS" pitchFamily="34" charset="-128"/>
                  <a:cs typeface="Arial Unicode MS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 Unicode MS" pitchFamily="34" charset="-128"/>
                  <a:cs typeface="Arial Unicode MS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 Unicode MS" pitchFamily="34" charset="-128"/>
                  <a:cs typeface="Arial Unicode MS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 Unicode MS" pitchFamily="34" charset="-128"/>
                  <a:cs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 Unicode MS" pitchFamily="34" charset="-128"/>
                  <a:cs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 Unicode MS" pitchFamily="34" charset="-128"/>
                  <a:cs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 Unicode MS" pitchFamily="34" charset="-128"/>
                  <a:cs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 Unicode MS" pitchFamily="34" charset="-128"/>
                  <a:cs typeface="Arial Unicode MS" pitchFamily="34" charset="-128"/>
                </a:defRPr>
              </a:lvl9pPr>
            </a:lstStyle>
            <a:p>
              <a:pPr algn="ctr"/>
              <a:r>
                <a:rPr lang="fr-FR" noProof="0" dirty="0">
                  <a:solidFill>
                    <a:schemeClr val="bg1"/>
                  </a:solidFill>
                  <a:latin typeface="+mn-lt"/>
                  <a:cs typeface="Times New Roman" pitchFamily="18" charset="0"/>
                </a:rPr>
                <a:t>Risque faible ou nul</a:t>
              </a:r>
            </a:p>
            <a:p>
              <a:pPr algn="ctr"/>
              <a:r>
                <a:rPr lang="fr-FR" noProof="0" dirty="0">
                  <a:solidFill>
                    <a:schemeClr val="bg1"/>
                  </a:solidFill>
                  <a:latin typeface="+mn-lt"/>
                  <a:cs typeface="Times New Roman" pitchFamily="18" charset="0"/>
                </a:rPr>
                <a:t>Femmes</a:t>
              </a:r>
            </a:p>
          </p:txBody>
        </p:sp>
        <p:sp>
          <p:nvSpPr>
            <p:cNvPr id="10" name="Oval 5"/>
            <p:cNvSpPr>
              <a:spLocks noChangeArrowheads="1"/>
            </p:cNvSpPr>
            <p:nvPr/>
          </p:nvSpPr>
          <p:spPr bwMode="auto">
            <a:xfrm>
              <a:off x="1227813" y="2499511"/>
              <a:ext cx="3549650" cy="15240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endParaRPr lang="fr-FR" noProof="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Oval 6"/>
            <p:cNvSpPr>
              <a:spLocks noChangeArrowheads="1"/>
            </p:cNvSpPr>
            <p:nvPr/>
          </p:nvSpPr>
          <p:spPr bwMode="auto">
            <a:xfrm>
              <a:off x="2476500" y="2667000"/>
              <a:ext cx="1733550" cy="4572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 cap="sq">
              <a:solidFill>
                <a:schemeClr val="accent5">
                  <a:lumMod val="75000"/>
                </a:schemeClr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r>
                <a:rPr lang="fr-FR" noProof="0" dirty="0">
                  <a:solidFill>
                    <a:srgbClr val="292934"/>
                  </a:solidFill>
                  <a:cs typeface="Times New Roman" pitchFamily="18" charset="0"/>
                </a:rPr>
                <a:t>Client</a:t>
              </a:r>
            </a:p>
          </p:txBody>
        </p:sp>
        <p:sp>
          <p:nvSpPr>
            <p:cNvPr id="12" name="Text Box 7"/>
            <p:cNvSpPr txBox="1">
              <a:spLocks noChangeArrowheads="1"/>
            </p:cNvSpPr>
            <p:nvPr/>
          </p:nvSpPr>
          <p:spPr bwMode="auto">
            <a:xfrm>
              <a:off x="1468530" y="3122054"/>
              <a:ext cx="2887071" cy="9036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14="http://schemas.microsoft.com/office/powerpoint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14="http://schemas.microsoft.com/office/powerpoint/2010/main" xmlns="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Arial Unicode MS" pitchFamily="34" charset="-128"/>
                  <a:cs typeface="Arial Unicode MS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Arial Unicode MS" pitchFamily="34" charset="-128"/>
                  <a:cs typeface="Arial Unicode MS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 Unicode MS" pitchFamily="34" charset="-128"/>
                  <a:cs typeface="Arial Unicode MS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 Unicode MS" pitchFamily="34" charset="-128"/>
                  <a:cs typeface="Arial Unicode MS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 Unicode MS" pitchFamily="34" charset="-128"/>
                  <a:cs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 Unicode MS" pitchFamily="34" charset="-128"/>
                  <a:cs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 Unicode MS" pitchFamily="34" charset="-128"/>
                  <a:cs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 Unicode MS" pitchFamily="34" charset="-128"/>
                  <a:cs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 Unicode MS" pitchFamily="34" charset="-128"/>
                  <a:cs typeface="Arial Unicode MS" pitchFamily="34" charset="-128"/>
                </a:defRPr>
              </a:lvl9pPr>
            </a:lstStyle>
            <a:p>
              <a:pPr algn="ctr"/>
              <a:r>
                <a:rPr lang="fr-FR" noProof="0" dirty="0">
                  <a:solidFill>
                    <a:schemeClr val="bg1"/>
                  </a:solidFill>
                  <a:latin typeface="+mn-lt"/>
                  <a:cs typeface="Times New Roman" pitchFamily="18" charset="0"/>
                </a:rPr>
                <a:t>Risque faible ou nul</a:t>
              </a:r>
            </a:p>
            <a:p>
              <a:pPr algn="ctr"/>
              <a:r>
                <a:rPr lang="fr-FR" noProof="0" dirty="0">
                  <a:solidFill>
                    <a:schemeClr val="bg1"/>
                  </a:solidFill>
                  <a:latin typeface="+mn-lt"/>
                  <a:cs typeface="Times New Roman" pitchFamily="18" charset="0"/>
                </a:rPr>
                <a:t>Homme</a:t>
              </a:r>
            </a:p>
          </p:txBody>
        </p:sp>
        <p:sp>
          <p:nvSpPr>
            <p:cNvPr id="13" name="Line 8"/>
            <p:cNvSpPr>
              <a:spLocks noChangeShapeType="1"/>
            </p:cNvSpPr>
            <p:nvPr/>
          </p:nvSpPr>
          <p:spPr bwMode="auto">
            <a:xfrm flipV="1">
              <a:off x="4210049" y="1886893"/>
              <a:ext cx="2101033" cy="932507"/>
            </a:xfrm>
            <a:prstGeom prst="line">
              <a:avLst/>
            </a:prstGeom>
            <a:noFill/>
            <a:ln w="95250" cap="sq">
              <a:solidFill>
                <a:srgbClr val="FF66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 xmlns:p14="http://schemas.microsoft.com/office/powerpoint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 sz="1400" noProof="0" dirty="0"/>
            </a:p>
          </p:txBody>
        </p:sp>
        <p:sp>
          <p:nvSpPr>
            <p:cNvPr id="14" name="Line 9"/>
            <p:cNvSpPr>
              <a:spLocks noChangeShapeType="1"/>
            </p:cNvSpPr>
            <p:nvPr/>
          </p:nvSpPr>
          <p:spPr bwMode="auto">
            <a:xfrm>
              <a:off x="4133850" y="3112506"/>
              <a:ext cx="1066800" cy="773694"/>
            </a:xfrm>
            <a:prstGeom prst="line">
              <a:avLst/>
            </a:prstGeom>
            <a:noFill/>
            <a:ln w="47625" cap="sq">
              <a:solidFill>
                <a:srgbClr val="FF6600"/>
              </a:solidFill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 xmlns:p14="http://schemas.microsoft.com/office/powerpoint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 sz="1400" noProof="0" dirty="0"/>
            </a:p>
          </p:txBody>
        </p:sp>
        <p:sp>
          <p:nvSpPr>
            <p:cNvPr id="15" name="Line 10"/>
            <p:cNvSpPr>
              <a:spLocks noChangeShapeType="1"/>
            </p:cNvSpPr>
            <p:nvPr/>
          </p:nvSpPr>
          <p:spPr bwMode="auto">
            <a:xfrm flipH="1" flipV="1">
              <a:off x="4540250" y="3657600"/>
              <a:ext cx="495300" cy="381000"/>
            </a:xfrm>
            <a:prstGeom prst="line">
              <a:avLst/>
            </a:prstGeom>
            <a:noFill/>
            <a:ln w="19050" cap="sq">
              <a:solidFill>
                <a:srgbClr val="FF6600"/>
              </a:solidFill>
              <a:round/>
              <a:headEnd type="triangle" w="lg" len="sm"/>
              <a:tailEnd type="triangle" w="lg" len="sm"/>
            </a:ln>
            <a:extLst>
              <a:ext uri="{909E8E84-426E-40dd-AFC4-6F175D3DCCD1}">
                <a14:hiddenFill xmlns:a14="http://schemas.microsoft.com/office/drawing/2010/main" xmlns:p14="http://schemas.microsoft.com/office/powerpoint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 sz="1400" noProof="0" dirty="0"/>
            </a:p>
          </p:txBody>
        </p:sp>
        <p:sp>
          <p:nvSpPr>
            <p:cNvPr id="16" name="Oval 11"/>
            <p:cNvSpPr>
              <a:spLocks noChangeArrowheads="1"/>
            </p:cNvSpPr>
            <p:nvPr/>
          </p:nvSpPr>
          <p:spPr bwMode="auto">
            <a:xfrm>
              <a:off x="5695950" y="2309010"/>
              <a:ext cx="1695450" cy="434189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9525">
              <a:solidFill>
                <a:schemeClr val="accent5">
                  <a:lumMod val="75000"/>
                </a:schemeClr>
              </a:solidFill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 eaLnBrk="0" hangingPunct="0">
                <a:lnSpc>
                  <a:spcPct val="129000"/>
                </a:lnSpc>
                <a:spcBef>
                  <a:spcPct val="80000"/>
                </a:spcBef>
              </a:pPr>
              <a:r>
                <a:rPr lang="fr-FR" sz="1600" noProof="0" dirty="0">
                  <a:solidFill>
                    <a:srgbClr val="292934"/>
                  </a:solidFill>
                  <a:cs typeface="Times New Roman" pitchFamily="18" charset="0"/>
                </a:rPr>
                <a:t>HSH/HSF</a:t>
              </a:r>
            </a:p>
          </p:txBody>
        </p:sp>
        <p:sp>
          <p:nvSpPr>
            <p:cNvPr id="17" name="Oval 12"/>
            <p:cNvSpPr>
              <a:spLocks noChangeArrowheads="1"/>
            </p:cNvSpPr>
            <p:nvPr/>
          </p:nvSpPr>
          <p:spPr bwMode="auto">
            <a:xfrm>
              <a:off x="7264400" y="2743199"/>
              <a:ext cx="1651000" cy="518309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9525">
              <a:solidFill>
                <a:schemeClr val="accent5">
                  <a:lumMod val="75000"/>
                </a:schemeClr>
              </a:solidFill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 eaLnBrk="0" hangingPunct="0">
                <a:lnSpc>
                  <a:spcPct val="129000"/>
                </a:lnSpc>
                <a:spcBef>
                  <a:spcPct val="80000"/>
                </a:spcBef>
              </a:pPr>
              <a:r>
                <a:rPr lang="fr-FR" sz="1600" noProof="0" dirty="0">
                  <a:solidFill>
                    <a:srgbClr val="292934"/>
                  </a:solidFill>
                  <a:cs typeface="Times New Roman" pitchFamily="18" charset="0"/>
                </a:rPr>
                <a:t>PWID (H/F)</a:t>
              </a:r>
            </a:p>
          </p:txBody>
        </p:sp>
        <p:sp>
          <p:nvSpPr>
            <p:cNvPr id="18" name="Oval 13"/>
            <p:cNvSpPr>
              <a:spLocks noChangeArrowheads="1"/>
            </p:cNvSpPr>
            <p:nvPr/>
          </p:nvSpPr>
          <p:spPr bwMode="auto">
            <a:xfrm>
              <a:off x="6311083" y="1696393"/>
              <a:ext cx="1568450" cy="3810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9525">
              <a:solidFill>
                <a:schemeClr val="accent5">
                  <a:lumMod val="75000"/>
                </a:schemeClr>
              </a:solidFill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 eaLnBrk="0" hangingPunct="0">
                <a:lnSpc>
                  <a:spcPct val="129000"/>
                </a:lnSpc>
                <a:spcBef>
                  <a:spcPct val="80000"/>
                </a:spcBef>
              </a:pPr>
              <a:r>
                <a:rPr lang="fr-FR" sz="1600" noProof="0" dirty="0">
                  <a:solidFill>
                    <a:srgbClr val="292934"/>
                  </a:solidFill>
                  <a:cs typeface="Times New Roman" pitchFamily="18" charset="0"/>
                </a:rPr>
                <a:t>FSW/ISW</a:t>
              </a:r>
            </a:p>
          </p:txBody>
        </p:sp>
        <p:sp>
          <p:nvSpPr>
            <p:cNvPr id="19" name="Line 14"/>
            <p:cNvSpPr>
              <a:spLocks noChangeShapeType="1"/>
            </p:cNvSpPr>
            <p:nvPr/>
          </p:nvSpPr>
          <p:spPr bwMode="auto">
            <a:xfrm>
              <a:off x="6859053" y="2743200"/>
              <a:ext cx="150356" cy="814812"/>
            </a:xfrm>
            <a:prstGeom prst="line">
              <a:avLst/>
            </a:prstGeom>
            <a:noFill/>
            <a:ln w="22225">
              <a:solidFill>
                <a:srgbClr val="FF6600"/>
              </a:solidFill>
              <a:round/>
              <a:headEnd type="triangle" w="lg" len="med"/>
              <a:tailEnd type="triangle" w="lg" len="med"/>
            </a:ln>
            <a:extLst>
              <a:ext uri="{909E8E84-426E-40dd-AFC4-6F175D3DCCD1}">
                <a14:hiddenFill xmlns:a14="http://schemas.microsoft.com/office/drawing/2010/main" xmlns:p14="http://schemas.microsoft.com/office/powerpoint/2010/main" xmlns="">
                  <a:noFill/>
                </a14:hiddenFill>
              </a:ext>
            </a:extLst>
          </p:spPr>
          <p:txBody>
            <a:bodyPr lIns="0" tIns="0" rIns="0" bIns="0"/>
            <a:lstStyle/>
            <a:p>
              <a:endParaRPr lang="fr-FR" sz="1400" noProof="0" dirty="0"/>
            </a:p>
          </p:txBody>
        </p:sp>
        <p:sp>
          <p:nvSpPr>
            <p:cNvPr id="20" name="Line 15"/>
            <p:cNvSpPr>
              <a:spLocks noChangeShapeType="1"/>
            </p:cNvSpPr>
            <p:nvPr/>
          </p:nvSpPr>
          <p:spPr bwMode="auto">
            <a:xfrm flipH="1">
              <a:off x="7594600" y="3261508"/>
              <a:ext cx="123825" cy="396092"/>
            </a:xfrm>
            <a:prstGeom prst="line">
              <a:avLst/>
            </a:prstGeom>
            <a:noFill/>
            <a:ln w="22225">
              <a:solidFill>
                <a:srgbClr val="FF6600"/>
              </a:solidFill>
              <a:round/>
              <a:headEnd type="triangle" w="lg" len="med"/>
              <a:tailEnd type="triangle" w="lg" len="med"/>
            </a:ln>
            <a:extLst>
              <a:ext uri="{909E8E84-426E-40dd-AFC4-6F175D3DCCD1}">
                <a14:hiddenFill xmlns:a14="http://schemas.microsoft.com/office/drawing/2010/main" xmlns:p14="http://schemas.microsoft.com/office/powerpoint/2010/main" xmlns="">
                  <a:noFill/>
                </a14:hiddenFill>
              </a:ext>
            </a:extLst>
          </p:spPr>
          <p:txBody>
            <a:bodyPr lIns="0" tIns="0" rIns="0" bIns="0"/>
            <a:lstStyle/>
            <a:p>
              <a:endParaRPr lang="fr-FR" sz="1400" noProof="0" dirty="0"/>
            </a:p>
          </p:txBody>
        </p:sp>
        <p:sp>
          <p:nvSpPr>
            <p:cNvPr id="21" name="Line 16"/>
            <p:cNvSpPr>
              <a:spLocks noChangeShapeType="1"/>
            </p:cNvSpPr>
            <p:nvPr/>
          </p:nvSpPr>
          <p:spPr bwMode="auto">
            <a:xfrm>
              <a:off x="7594600" y="2078902"/>
              <a:ext cx="247650" cy="664298"/>
            </a:xfrm>
            <a:prstGeom prst="line">
              <a:avLst/>
            </a:prstGeom>
            <a:noFill/>
            <a:ln w="22225">
              <a:solidFill>
                <a:srgbClr val="FF6600"/>
              </a:solidFill>
              <a:round/>
              <a:headEnd type="triangle" w="lg" len="med"/>
              <a:tailEnd type="triangle" w="lg" len="med"/>
            </a:ln>
            <a:extLst>
              <a:ext uri="{909E8E84-426E-40dd-AFC4-6F175D3DCCD1}">
                <a14:hiddenFill xmlns:a14="http://schemas.microsoft.com/office/drawing/2010/main" xmlns:p14="http://schemas.microsoft.com/office/powerpoint/2010/main" xmlns="">
                  <a:noFill/>
                </a14:hiddenFill>
              </a:ext>
            </a:extLst>
          </p:spPr>
          <p:txBody>
            <a:bodyPr lIns="0" tIns="0" rIns="0" bIns="0"/>
            <a:lstStyle/>
            <a:p>
              <a:endParaRPr lang="fr-FR" sz="1400" noProof="0" dirty="0"/>
            </a:p>
          </p:txBody>
        </p:sp>
        <p:sp>
          <p:nvSpPr>
            <p:cNvPr id="22" name="Line 17"/>
            <p:cNvSpPr>
              <a:spLocks noChangeShapeType="1"/>
            </p:cNvSpPr>
            <p:nvPr/>
          </p:nvSpPr>
          <p:spPr bwMode="auto">
            <a:xfrm flipH="1">
              <a:off x="6658698" y="2078902"/>
              <a:ext cx="62054" cy="228600"/>
            </a:xfrm>
            <a:prstGeom prst="line">
              <a:avLst/>
            </a:prstGeom>
            <a:noFill/>
            <a:ln w="22225">
              <a:solidFill>
                <a:srgbClr val="FF6600"/>
              </a:solidFill>
              <a:round/>
              <a:headEnd type="triangle" w="lg" len="med"/>
              <a:tailEnd type="triangle" w="lg" len="med"/>
            </a:ln>
            <a:extLst>
              <a:ext uri="{909E8E84-426E-40dd-AFC4-6F175D3DCCD1}">
                <a14:hiddenFill xmlns:a14="http://schemas.microsoft.com/office/drawing/2010/main" xmlns:p14="http://schemas.microsoft.com/office/powerpoint/2010/main" xmlns="">
                  <a:noFill/>
                </a14:hiddenFill>
              </a:ext>
            </a:extLst>
          </p:spPr>
          <p:txBody>
            <a:bodyPr lIns="0" tIns="0" rIns="0" bIns="0"/>
            <a:lstStyle/>
            <a:p>
              <a:endParaRPr lang="fr-FR" sz="1400" noProof="0" dirty="0"/>
            </a:p>
          </p:txBody>
        </p:sp>
        <p:sp>
          <p:nvSpPr>
            <p:cNvPr id="23" name="AutoShape 21"/>
            <p:cNvSpPr>
              <a:spLocks noChangeArrowheads="1"/>
            </p:cNvSpPr>
            <p:nvPr/>
          </p:nvSpPr>
          <p:spPr bwMode="auto">
            <a:xfrm>
              <a:off x="8668633" y="2938172"/>
              <a:ext cx="82550" cy="114300"/>
            </a:xfrm>
            <a:prstGeom prst="curvedRightArrow">
              <a:avLst>
                <a:gd name="adj1" fmla="val 36923"/>
                <a:gd name="adj2" fmla="val 73846"/>
                <a:gd name="adj3" fmla="val 33333"/>
              </a:avLst>
            </a:prstGeom>
            <a:solidFill>
              <a:srgbClr val="00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 sz="1400" noProof="0" dirty="0"/>
            </a:p>
          </p:txBody>
        </p:sp>
        <p:sp>
          <p:nvSpPr>
            <p:cNvPr id="24" name="AutoShape 22"/>
            <p:cNvSpPr>
              <a:spLocks noChangeArrowheads="1"/>
            </p:cNvSpPr>
            <p:nvPr/>
          </p:nvSpPr>
          <p:spPr bwMode="auto">
            <a:xfrm flipH="1" flipV="1">
              <a:off x="8751183" y="2938171"/>
              <a:ext cx="82550" cy="114300"/>
            </a:xfrm>
            <a:prstGeom prst="curvedRightArrow">
              <a:avLst>
                <a:gd name="adj1" fmla="val 36923"/>
                <a:gd name="adj2" fmla="val 73846"/>
                <a:gd name="adj3" fmla="val 33333"/>
              </a:avLst>
            </a:prstGeom>
            <a:solidFill>
              <a:srgbClr val="00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 sz="1400" noProof="0" dirty="0"/>
            </a:p>
          </p:txBody>
        </p:sp>
        <p:sp>
          <p:nvSpPr>
            <p:cNvPr id="25" name="AutoShape 23"/>
            <p:cNvSpPr>
              <a:spLocks noChangeArrowheads="1"/>
            </p:cNvSpPr>
            <p:nvPr/>
          </p:nvSpPr>
          <p:spPr bwMode="auto">
            <a:xfrm>
              <a:off x="7181850" y="2449966"/>
              <a:ext cx="82550" cy="152400"/>
            </a:xfrm>
            <a:prstGeom prst="curvedRightArrow">
              <a:avLst>
                <a:gd name="adj1" fmla="val 36923"/>
                <a:gd name="adj2" fmla="val 73846"/>
                <a:gd name="adj3" fmla="val 33333"/>
              </a:avLst>
            </a:prstGeom>
            <a:solidFill>
              <a:srgbClr val="00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 sz="1400" noProof="0" dirty="0"/>
            </a:p>
          </p:txBody>
        </p:sp>
        <p:sp>
          <p:nvSpPr>
            <p:cNvPr id="26" name="AutoShape 24"/>
            <p:cNvSpPr>
              <a:spLocks noChangeArrowheads="1"/>
            </p:cNvSpPr>
            <p:nvPr/>
          </p:nvSpPr>
          <p:spPr bwMode="auto">
            <a:xfrm flipH="1" flipV="1">
              <a:off x="7264400" y="2449966"/>
              <a:ext cx="82550" cy="152400"/>
            </a:xfrm>
            <a:prstGeom prst="curvedRightArrow">
              <a:avLst>
                <a:gd name="adj1" fmla="val 36923"/>
                <a:gd name="adj2" fmla="val 73846"/>
                <a:gd name="adj3" fmla="val 33333"/>
              </a:avLst>
            </a:prstGeom>
            <a:solidFill>
              <a:srgbClr val="00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 sz="1400" noProof="0" dirty="0"/>
            </a:p>
          </p:txBody>
        </p:sp>
        <p:sp>
          <p:nvSpPr>
            <p:cNvPr id="27" name="Oval 13"/>
            <p:cNvSpPr>
              <a:spLocks noChangeArrowheads="1"/>
            </p:cNvSpPr>
            <p:nvPr/>
          </p:nvSpPr>
          <p:spPr bwMode="auto">
            <a:xfrm>
              <a:off x="5108009" y="3078555"/>
              <a:ext cx="1568450" cy="3810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9525">
              <a:solidFill>
                <a:schemeClr val="accent5">
                  <a:lumMod val="75000"/>
                </a:schemeClr>
              </a:solidFill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 eaLnBrk="0" hangingPunct="0">
                <a:lnSpc>
                  <a:spcPct val="129000"/>
                </a:lnSpc>
                <a:spcBef>
                  <a:spcPct val="80000"/>
                </a:spcBef>
              </a:pPr>
              <a:r>
                <a:rPr lang="fr-FR" sz="1600" noProof="0" dirty="0">
                  <a:solidFill>
                    <a:srgbClr val="292934"/>
                  </a:solidFill>
                  <a:cs typeface="Times New Roman" pitchFamily="18" charset="0"/>
                </a:rPr>
                <a:t>TG</a:t>
              </a:r>
            </a:p>
          </p:txBody>
        </p:sp>
        <p:sp>
          <p:nvSpPr>
            <p:cNvPr id="28" name="Line 17"/>
            <p:cNvSpPr>
              <a:spLocks noChangeShapeType="1"/>
            </p:cNvSpPr>
            <p:nvPr/>
          </p:nvSpPr>
          <p:spPr bwMode="auto">
            <a:xfrm flipH="1">
              <a:off x="6108697" y="2743200"/>
              <a:ext cx="92940" cy="304800"/>
            </a:xfrm>
            <a:prstGeom prst="line">
              <a:avLst/>
            </a:prstGeom>
            <a:noFill/>
            <a:ln w="22225">
              <a:solidFill>
                <a:srgbClr val="FF6600"/>
              </a:solidFill>
              <a:round/>
              <a:headEnd type="triangle" w="lg" len="med"/>
              <a:tailEnd type="triangle" w="lg" len="med"/>
            </a:ln>
            <a:extLst>
              <a:ext uri="{909E8E84-426E-40dd-AFC4-6F175D3DCCD1}">
                <a14:hiddenFill xmlns:a14="http://schemas.microsoft.com/office/drawing/2010/main" xmlns:p14="http://schemas.microsoft.com/office/powerpoint/2010/main" xmlns="">
                  <a:noFill/>
                </a14:hiddenFill>
              </a:ext>
            </a:extLst>
          </p:spPr>
          <p:txBody>
            <a:bodyPr lIns="0" tIns="0" rIns="0" bIns="0"/>
            <a:lstStyle/>
            <a:p>
              <a:endParaRPr lang="fr-FR" sz="1400" noProof="0" dirty="0"/>
            </a:p>
          </p:txBody>
        </p:sp>
        <p:sp>
          <p:nvSpPr>
            <p:cNvPr id="29" name="Line 17"/>
            <p:cNvSpPr>
              <a:spLocks noChangeShapeType="1"/>
            </p:cNvSpPr>
            <p:nvPr/>
          </p:nvSpPr>
          <p:spPr bwMode="auto">
            <a:xfrm flipH="1" flipV="1">
              <a:off x="4810847" y="3261511"/>
              <a:ext cx="297161" cy="0"/>
            </a:xfrm>
            <a:prstGeom prst="line">
              <a:avLst/>
            </a:prstGeom>
            <a:noFill/>
            <a:ln w="22225">
              <a:solidFill>
                <a:srgbClr val="FF6600"/>
              </a:solidFill>
              <a:round/>
              <a:headEnd type="triangle" w="lg" len="med"/>
              <a:tailEnd type="triangle" w="lg" len="med"/>
            </a:ln>
            <a:extLst>
              <a:ext uri="{909E8E84-426E-40dd-AFC4-6F175D3DCCD1}">
                <a14:hiddenFill xmlns:a14="http://schemas.microsoft.com/office/drawing/2010/main" xmlns:p14="http://schemas.microsoft.com/office/powerpoint/2010/main" xmlns="">
                  <a:noFill/>
                </a14:hiddenFill>
              </a:ext>
            </a:extLst>
          </p:spPr>
          <p:txBody>
            <a:bodyPr lIns="0" tIns="0" rIns="0" bIns="0"/>
            <a:lstStyle/>
            <a:p>
              <a:endParaRPr lang="fr-FR" sz="1400" noProof="0" dirty="0"/>
            </a:p>
          </p:txBody>
        </p:sp>
        <p:sp>
          <p:nvSpPr>
            <p:cNvPr id="30" name="Line 16"/>
            <p:cNvSpPr>
              <a:spLocks noChangeShapeType="1"/>
            </p:cNvSpPr>
            <p:nvPr/>
          </p:nvSpPr>
          <p:spPr bwMode="auto">
            <a:xfrm flipV="1">
              <a:off x="6689725" y="2971799"/>
              <a:ext cx="574675" cy="289710"/>
            </a:xfrm>
            <a:prstGeom prst="line">
              <a:avLst/>
            </a:prstGeom>
            <a:noFill/>
            <a:ln w="22225">
              <a:solidFill>
                <a:srgbClr val="FF6600"/>
              </a:solidFill>
              <a:round/>
              <a:headEnd type="triangle" w="lg" len="med"/>
              <a:tailEnd type="triangle" w="lg" len="med"/>
            </a:ln>
            <a:extLst>
              <a:ext uri="{909E8E84-426E-40dd-AFC4-6F175D3DCCD1}">
                <a14:hiddenFill xmlns:a14="http://schemas.microsoft.com/office/drawing/2010/main" xmlns:p14="http://schemas.microsoft.com/office/powerpoint/2010/main" xmlns="">
                  <a:noFill/>
                </a14:hiddenFill>
              </a:ext>
            </a:extLst>
          </p:spPr>
          <p:txBody>
            <a:bodyPr lIns="0" tIns="0" rIns="0" bIns="0"/>
            <a:lstStyle/>
            <a:p>
              <a:endParaRPr lang="fr-FR" sz="1400" noProof="0" dirty="0"/>
            </a:p>
          </p:txBody>
        </p:sp>
        <p:sp>
          <p:nvSpPr>
            <p:cNvPr id="31" name="Line 17"/>
            <p:cNvSpPr>
              <a:spLocks noChangeShapeType="1"/>
            </p:cNvSpPr>
            <p:nvPr/>
          </p:nvSpPr>
          <p:spPr bwMode="auto">
            <a:xfrm>
              <a:off x="4210050" y="2933699"/>
              <a:ext cx="981101" cy="182955"/>
            </a:xfrm>
            <a:prstGeom prst="line">
              <a:avLst/>
            </a:prstGeom>
            <a:noFill/>
            <a:ln w="22225">
              <a:solidFill>
                <a:srgbClr val="FF6600"/>
              </a:solidFill>
              <a:round/>
              <a:headEnd type="triangle" w="lg" len="med"/>
              <a:tailEnd type="triangle" w="lg" len="med"/>
            </a:ln>
            <a:extLst>
              <a:ext uri="{909E8E84-426E-40dd-AFC4-6F175D3DCCD1}">
                <a14:hiddenFill xmlns:a14="http://schemas.microsoft.com/office/drawing/2010/main" xmlns:p14="http://schemas.microsoft.com/office/powerpoint/2010/main" xmlns="">
                  <a:noFill/>
                </a14:hiddenFill>
              </a:ext>
            </a:extLst>
          </p:spPr>
          <p:txBody>
            <a:bodyPr lIns="0" tIns="0" rIns="0" bIns="0"/>
            <a:lstStyle/>
            <a:p>
              <a:endParaRPr lang="fr-FR" sz="1400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21567643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0FB34-E163-4853-8DC7-4DDF725B10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2800" noProof="0" dirty="0"/>
              <a:t>Ainsi a été créé le classeur Pop1 </a:t>
            </a:r>
            <a:r>
              <a:rPr lang="fr-FR" sz="2800" noProof="0" dirty="0" err="1"/>
              <a:t>Analysis</a:t>
            </a:r>
            <a:r>
              <a:rPr lang="fr-FR" sz="2800" noProof="0" dirty="0"/>
              <a:t> Template</a:t>
            </a:r>
            <a:br>
              <a:rPr lang="fr-FR" sz="2800" noProof="0" dirty="0"/>
            </a:br>
            <a:br>
              <a:rPr lang="fr-FR" sz="2800" noProof="0" dirty="0"/>
            </a:br>
            <a:br>
              <a:rPr lang="fr-FR" sz="2800" noProof="0" dirty="0"/>
            </a:br>
            <a:r>
              <a:rPr lang="fr-FR" sz="2800" noProof="0" dirty="0"/>
              <a:t>…il convertit les taux de mortalité par âge et par sexe de Spectrum en valeurs moyennes utilisables dans AEM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81B2F-DEA6-457E-99F7-2BCE47F17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8" y="736239"/>
            <a:ext cx="7315200" cy="1339830"/>
          </a:xfrm>
        </p:spPr>
        <p:txBody>
          <a:bodyPr>
            <a:normAutofit fontScale="92500"/>
          </a:bodyPr>
          <a:lstStyle/>
          <a:p>
            <a:r>
              <a:rPr lang="fr-FR" noProof="0" dirty="0"/>
              <a:t>Il s'appuie sur un fichier spécial créé par Spectrum : le fichier pop1</a:t>
            </a:r>
          </a:p>
          <a:p>
            <a:pPr lvl="1"/>
            <a:r>
              <a:rPr lang="fr-FR" noProof="0" dirty="0"/>
              <a:t>Informations détaillées sur les personnes vivant avec le VIH par âge, sexe, statut CD4 et statut TAR par année</a:t>
            </a:r>
          </a:p>
          <a:p>
            <a:r>
              <a:rPr lang="fr-FR" noProof="0" dirty="0"/>
              <a:t>Le modèle pop1 extrait ces données pour créer des tableaux détaillés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FDC5E31-48AF-40B6-B9DD-579F06BA44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8232" y="2255830"/>
            <a:ext cx="7942857" cy="3800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531667A-E46A-4E28-A46D-DE5727906C93}"/>
              </a:ext>
            </a:extLst>
          </p:cNvPr>
          <p:cNvSpPr txBox="1"/>
          <p:nvPr/>
        </p:nvSpPr>
        <p:spPr>
          <a:xfrm>
            <a:off x="3504926" y="6058101"/>
            <a:ext cx="7185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noProof="0" dirty="0">
                <a:solidFill>
                  <a:srgbClr val="0070C0"/>
                </a:solidFill>
              </a:rPr>
              <a:t>Pour chaque année, il fournit le nombre par CD4, âge, sexe et statut TAR </a:t>
            </a:r>
          </a:p>
        </p:txBody>
      </p:sp>
    </p:spTree>
    <p:extLst>
      <p:ext uri="{BB962C8B-B14F-4D97-AF65-F5344CB8AC3E}">
        <p14:creationId xmlns:p14="http://schemas.microsoft.com/office/powerpoint/2010/main" val="13300753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EEC631-AA46-406B-8408-746E38C81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3200" noProof="0" dirty="0"/>
              <a:t>Pour chaque année, nous calculons la valeur moyenne pour chaque catégorie de CD4 par sexe</a:t>
            </a:r>
            <a:br>
              <a:rPr lang="fr-FR" sz="3200" noProof="0" dirty="0"/>
            </a:br>
            <a:br>
              <a:rPr lang="fr-FR" sz="3200" noProof="0" dirty="0"/>
            </a:br>
            <a:r>
              <a:rPr lang="fr-FR" sz="3200" noProof="0" dirty="0"/>
              <a:t>Cet exemple concerne la mortalité hors TAR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353B4B-B930-41B8-A6F7-16BA2D5C881E}"/>
              </a:ext>
            </a:extLst>
          </p:cNvPr>
          <p:cNvSpPr txBox="1"/>
          <p:nvPr/>
        </p:nvSpPr>
        <p:spPr>
          <a:xfrm>
            <a:off x="7490012" y="987140"/>
            <a:ext cx="43775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noProof="0" dirty="0">
                <a:solidFill>
                  <a:srgbClr val="0070C0"/>
                </a:solidFill>
              </a:rPr>
              <a:t>Par exemple, la valeur μ</a:t>
            </a:r>
            <a:r>
              <a:rPr lang="fr-FR" baseline="-25000" noProof="0" dirty="0">
                <a:solidFill>
                  <a:srgbClr val="0070C0"/>
                </a:solidFill>
              </a:rPr>
              <a:t>CD4</a:t>
            </a:r>
            <a:r>
              <a:rPr lang="fr-FR" noProof="0" dirty="0">
                <a:solidFill>
                  <a:srgbClr val="0070C0"/>
                </a:solidFill>
              </a:rPr>
              <a:t> pour 2006 pour les hommes avec CD4 50-99 est la suivante :</a:t>
            </a:r>
          </a:p>
          <a:p>
            <a:endParaRPr lang="fr-FR" noProof="0" dirty="0">
              <a:solidFill>
                <a:srgbClr val="0070C0"/>
              </a:solidFill>
            </a:endParaRPr>
          </a:p>
          <a:p>
            <a:r>
              <a:rPr lang="fr-FR" noProof="0" dirty="0">
                <a:solidFill>
                  <a:srgbClr val="0070C0"/>
                </a:solidFill>
              </a:rPr>
              <a:t>(0,2273*481 + 0,3047*8352 +</a:t>
            </a:r>
          </a:p>
          <a:p>
            <a:r>
              <a:rPr lang="fr-FR" noProof="0" dirty="0">
                <a:solidFill>
                  <a:srgbClr val="0070C0"/>
                </a:solidFill>
              </a:rPr>
              <a:t>  0,3820 * 14063 + 0,4594*2776)/</a:t>
            </a:r>
          </a:p>
          <a:p>
            <a:r>
              <a:rPr lang="fr-FR" noProof="0" dirty="0">
                <a:solidFill>
                  <a:srgbClr val="0070C0"/>
                </a:solidFill>
              </a:rPr>
              <a:t>(481 + 8352 + 14063 + 2776) =</a:t>
            </a:r>
          </a:p>
          <a:p>
            <a:endParaRPr lang="fr-FR" noProof="0" dirty="0">
              <a:solidFill>
                <a:srgbClr val="0070C0"/>
              </a:solidFill>
            </a:endParaRPr>
          </a:p>
          <a:p>
            <a:r>
              <a:rPr lang="fr-FR" noProof="0" dirty="0">
                <a:solidFill>
                  <a:srgbClr val="0070C0"/>
                </a:solidFill>
              </a:rPr>
              <a:t>                          0,362322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BA589E6-3309-4229-BCC4-EB9B7B63F108}"/>
              </a:ext>
            </a:extLst>
          </p:cNvPr>
          <p:cNvGrpSpPr/>
          <p:nvPr/>
        </p:nvGrpSpPr>
        <p:grpSpPr>
          <a:xfrm>
            <a:off x="3866135" y="860989"/>
            <a:ext cx="7709795" cy="5136022"/>
            <a:chOff x="3866135" y="860989"/>
            <a:chExt cx="7709795" cy="513602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B61F066-7053-427A-9520-9D4D3C0968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66135" y="860989"/>
              <a:ext cx="3523072" cy="2422112"/>
            </a:xfrm>
            <a:prstGeom prst="rect">
              <a:avLst/>
            </a:prstGeom>
            <a:ln>
              <a:solidFill>
                <a:schemeClr val="accent1">
                  <a:shade val="50000"/>
                </a:schemeClr>
              </a:solidFill>
            </a:ln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ED5CFA1-50B0-44E8-9279-44AFF18748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97"/>
            <a:stretch/>
          </p:blipFill>
          <p:spPr>
            <a:xfrm>
              <a:off x="3866135" y="3574899"/>
              <a:ext cx="5936589" cy="2422112"/>
            </a:xfrm>
            <a:prstGeom prst="rect">
              <a:avLst/>
            </a:prstGeom>
            <a:ln>
              <a:solidFill>
                <a:schemeClr val="accent1">
                  <a:shade val="50000"/>
                </a:schemeClr>
              </a:solidFill>
            </a:ln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5CD3AD2-1A65-4886-8D77-CCC266EB497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034218" y="3796397"/>
              <a:ext cx="1475118" cy="1979116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926A421-1B2A-4099-9702-E605271DC39F}"/>
                </a:ext>
              </a:extLst>
            </p:cNvPr>
            <p:cNvSpPr/>
            <p:nvPr/>
          </p:nvSpPr>
          <p:spPr>
            <a:xfrm>
              <a:off x="4074289" y="2812648"/>
              <a:ext cx="3314918" cy="289367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568EBEF-3549-401F-A9C2-6E69A5903E8C}"/>
                </a:ext>
              </a:extLst>
            </p:cNvPr>
            <p:cNvSpPr/>
            <p:nvPr/>
          </p:nvSpPr>
          <p:spPr>
            <a:xfrm>
              <a:off x="4701250" y="5324353"/>
              <a:ext cx="4234405" cy="242215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AF1516F-7657-448F-8B08-F7647D416E19}"/>
                </a:ext>
              </a:extLst>
            </p:cNvPr>
            <p:cNvSpPr/>
            <p:nvPr/>
          </p:nvSpPr>
          <p:spPr>
            <a:xfrm>
              <a:off x="10100812" y="5240548"/>
              <a:ext cx="1475118" cy="289367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CA04D8DA-4663-4E51-87BB-5D140EFE8383}"/>
              </a:ext>
            </a:extLst>
          </p:cNvPr>
          <p:cNvSpPr txBox="1"/>
          <p:nvPr/>
        </p:nvSpPr>
        <p:spPr>
          <a:xfrm>
            <a:off x="5614497" y="5978146"/>
            <a:ext cx="2291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noProof="0" dirty="0">
                <a:solidFill>
                  <a:srgbClr val="0070C0"/>
                </a:solidFill>
              </a:rPr>
              <a:t>Page « Distribution complète »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7D92866-2041-45CE-B7C1-EA02E35CC1D9}"/>
              </a:ext>
            </a:extLst>
          </p:cNvPr>
          <p:cNvSpPr txBox="1"/>
          <p:nvPr/>
        </p:nvSpPr>
        <p:spPr>
          <a:xfrm>
            <a:off x="9977591" y="5997011"/>
            <a:ext cx="1890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noProof="0" dirty="0">
                <a:solidFill>
                  <a:srgbClr val="0070C0"/>
                </a:solidFill>
              </a:rPr>
              <a:t>Page « Entrées AEM »</a:t>
            </a:r>
          </a:p>
        </p:txBody>
      </p:sp>
    </p:spTree>
    <p:extLst>
      <p:ext uri="{BB962C8B-B14F-4D97-AF65-F5344CB8AC3E}">
        <p14:creationId xmlns:p14="http://schemas.microsoft.com/office/powerpoint/2010/main" val="326487228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471DA-A84F-4D65-8315-52A3BE283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noProof="0" dirty="0"/>
              <a:t>Ce tableau annuel est ensuite fourni à l'AEM5 sur la page « 12 Spectrum ».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1976029-44DC-4676-9F11-72597F03109B}"/>
              </a:ext>
            </a:extLst>
          </p:cNvPr>
          <p:cNvGrpSpPr/>
          <p:nvPr/>
        </p:nvGrpSpPr>
        <p:grpSpPr>
          <a:xfrm>
            <a:off x="5185302" y="3424428"/>
            <a:ext cx="6753779" cy="2487642"/>
            <a:chOff x="3840740" y="3610538"/>
            <a:chExt cx="6753779" cy="2487642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AA9C523-AFC7-4360-90E7-4F122DAAD909}"/>
                </a:ext>
              </a:extLst>
            </p:cNvPr>
            <p:cNvGrpSpPr/>
            <p:nvPr/>
          </p:nvGrpSpPr>
          <p:grpSpPr>
            <a:xfrm>
              <a:off x="3840740" y="3610538"/>
              <a:ext cx="6753779" cy="2487642"/>
              <a:chOff x="4049084" y="941358"/>
              <a:chExt cx="6753779" cy="2487642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2D936205-A204-48DE-ADB9-1BA0F5204D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4049084" y="941358"/>
                <a:ext cx="6753779" cy="2487642"/>
              </a:xfrm>
              <a:prstGeom prst="rect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8433D391-7919-40F9-93DD-B20E8E4B7DF1}"/>
                  </a:ext>
                </a:extLst>
              </p:cNvPr>
              <p:cNvSpPr/>
              <p:nvPr/>
            </p:nvSpPr>
            <p:spPr>
              <a:xfrm>
                <a:off x="9213448" y="1449839"/>
                <a:ext cx="798653" cy="1837371"/>
              </a:xfrm>
              <a:prstGeom prst="rect">
                <a:avLst/>
              </a:prstGeom>
              <a:noFill/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noProof="0" dirty="0"/>
              </a:p>
            </p:txBody>
          </p:sp>
        </p:grp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A92EA9E-D9A4-4505-ADD0-802115D57FF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40740" y="3622113"/>
              <a:ext cx="5285877" cy="301705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6DF05CF-31F5-4FA0-8716-3D83A395B671}"/>
              </a:ext>
            </a:extLst>
          </p:cNvPr>
          <p:cNvGrpSpPr/>
          <p:nvPr/>
        </p:nvGrpSpPr>
        <p:grpSpPr>
          <a:xfrm>
            <a:off x="2972328" y="750933"/>
            <a:ext cx="2109242" cy="4211493"/>
            <a:chOff x="2706063" y="265793"/>
            <a:chExt cx="2109242" cy="421149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FE32488-C136-4B60-A631-498744CDF12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06063" y="265793"/>
              <a:ext cx="1847619" cy="1495238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F1277AC-42F9-4F78-8C88-E43A5ABC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53400" y="905857"/>
              <a:ext cx="1761905" cy="3571429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C1D8B244-20DB-4742-8CC1-F7EA7E7ABEFB}"/>
              </a:ext>
            </a:extLst>
          </p:cNvPr>
          <p:cNvSpPr txBox="1"/>
          <p:nvPr/>
        </p:nvSpPr>
        <p:spPr>
          <a:xfrm>
            <a:off x="5415069" y="729277"/>
            <a:ext cx="608889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noProof="0" dirty="0">
                <a:solidFill>
                  <a:srgbClr val="0070C0"/>
                </a:solidFill>
              </a:rPr>
              <a:t>Une fois que vous avez rempli le modèle d'analyse Pop1 :</a:t>
            </a:r>
          </a:p>
          <a:p>
            <a:endParaRPr lang="fr-FR" sz="2000" noProof="0" dirty="0">
              <a:solidFill>
                <a:srgbClr val="0070C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noProof="0" dirty="0">
                <a:solidFill>
                  <a:srgbClr val="0070C0"/>
                </a:solidFill>
              </a:rPr>
              <a:t>Importez-le dans AEM5 à partir du menu AEM-&gt;</a:t>
            </a:r>
            <a:r>
              <a:rPr lang="fr-FR" sz="2000" noProof="0" dirty="0" err="1">
                <a:solidFill>
                  <a:srgbClr val="0070C0"/>
                </a:solidFill>
              </a:rPr>
              <a:t>Load</a:t>
            </a:r>
            <a:r>
              <a:rPr lang="fr-FR" sz="2000" noProof="0" dirty="0">
                <a:solidFill>
                  <a:srgbClr val="0070C0"/>
                </a:solidFill>
              </a:rPr>
              <a:t> Spectrum inputs (AEM-&gt;Charger les données du spectre).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noProof="0" dirty="0">
                <a:solidFill>
                  <a:srgbClr val="0070C0"/>
                </a:solidFill>
              </a:rPr>
              <a:t>Lorsque vous exécutez AEM, cette mortalité moyenne hors TAR sera utilisée pour toutes les sous-populations masculines dans AEM5</a:t>
            </a:r>
          </a:p>
        </p:txBody>
      </p:sp>
    </p:spTree>
    <p:extLst>
      <p:ext uri="{BB962C8B-B14F-4D97-AF65-F5344CB8AC3E}">
        <p14:creationId xmlns:p14="http://schemas.microsoft.com/office/powerpoint/2010/main" val="373099111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9BA8D1-3414-4932-AA7F-6C85FFF21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3200" noProof="0" dirty="0"/>
              <a:t>Comparez </a:t>
            </a:r>
            <a:r>
              <a:rPr lang="fr-FR" sz="3200" i="1" noProof="0" dirty="0"/>
              <a:t>μ</a:t>
            </a:r>
            <a:r>
              <a:rPr lang="fr-FR" sz="3200" i="1" baseline="-25000" noProof="0" dirty="0"/>
              <a:t>CD4</a:t>
            </a:r>
            <a:r>
              <a:rPr lang="fr-FR" sz="3200" noProof="0" dirty="0"/>
              <a:t> pondérées à l'ancienne mortalité fixe hors TAR de l'AEM4 dans chaque groupe CD4</a:t>
            </a:r>
            <a:br>
              <a:rPr lang="fr-FR" sz="3200" noProof="0" dirty="0"/>
            </a:br>
            <a:br>
              <a:rPr lang="fr-FR" sz="3200" noProof="0" dirty="0"/>
            </a:br>
            <a:r>
              <a:rPr lang="fr-FR" sz="3200" noProof="0" dirty="0"/>
              <a:t>Les tendances varient selon le sexe et le profil épidémique au fil du temps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DD4299-4FB1-4DAF-9516-C0CB6FEE10DA}"/>
              </a:ext>
            </a:extLst>
          </p:cNvPr>
          <p:cNvSpPr txBox="1">
            <a:spLocks/>
          </p:cNvSpPr>
          <p:nvPr/>
        </p:nvSpPr>
        <p:spPr>
          <a:xfrm>
            <a:off x="5572251" y="889988"/>
            <a:ext cx="1233993" cy="490855"/>
          </a:xfrm>
          <a:prstGeom prst="rect">
            <a:avLst/>
          </a:prstGeom>
        </p:spPr>
        <p:txBody>
          <a:bodyPr/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itchFamily="18" charset="2"/>
              <a:buNone/>
            </a:pPr>
            <a:r>
              <a:rPr lang="fr-FR" noProof="0" dirty="0"/>
              <a:t>Hommes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48C338-FB07-4F39-A96A-A527CFBCAA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2634" y="1369264"/>
            <a:ext cx="5299332" cy="34465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72190C6-CE6F-4B20-BCD2-34F9751B40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6245" y="3262272"/>
            <a:ext cx="5299332" cy="3446596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4A59F04-7326-4F30-89D7-F36E3AD9422C}"/>
              </a:ext>
            </a:extLst>
          </p:cNvPr>
          <p:cNvSpPr txBox="1">
            <a:spLocks/>
          </p:cNvSpPr>
          <p:nvPr/>
        </p:nvSpPr>
        <p:spPr>
          <a:xfrm>
            <a:off x="8991598" y="2829292"/>
            <a:ext cx="1240421" cy="490855"/>
          </a:xfrm>
          <a:prstGeom prst="rect">
            <a:avLst/>
          </a:prstGeom>
        </p:spPr>
        <p:txBody>
          <a:bodyPr/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itchFamily="18" charset="2"/>
              <a:buNone/>
            </a:pPr>
            <a:r>
              <a:rPr lang="fr-FR" noProof="0" dirty="0"/>
              <a:t>Femmes</a:t>
            </a:r>
          </a:p>
        </p:txBody>
      </p:sp>
    </p:spTree>
    <p:extLst>
      <p:ext uri="{BB962C8B-B14F-4D97-AF65-F5344CB8AC3E}">
        <p14:creationId xmlns:p14="http://schemas.microsoft.com/office/powerpoint/2010/main" val="384501849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A00E7-F33D-4CCB-90C9-2D7B82E44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noProof="0" dirty="0"/>
              <a:t>Le modèle d'analyse Pop1 calcule également un nombre d'autres paramètres pour chaque compartiment sexe-CD4 afin de maintenir l'alignement entre Spectrum et AEM5.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9BCFD-ADCB-4852-A01A-AAD95B78B9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3050" y="864108"/>
            <a:ext cx="4476079" cy="5120640"/>
          </a:xfrm>
        </p:spPr>
        <p:txBody>
          <a:bodyPr/>
          <a:lstStyle/>
          <a:p>
            <a:r>
              <a:rPr lang="fr-FR" noProof="0" dirty="0"/>
              <a:t>Mouvement entre les compartiments</a:t>
            </a:r>
          </a:p>
          <a:p>
            <a:pPr lvl="1"/>
            <a:r>
              <a:rPr lang="fr-FR" noProof="0" dirty="0"/>
              <a:t>Progression de</a:t>
            </a:r>
            <a:r>
              <a:rPr lang="fr-FR" i="1" noProof="0" dirty="0"/>
              <a:t> λ</a:t>
            </a:r>
            <a:r>
              <a:rPr lang="fr-FR" i="1" baseline="-25000" noProof="0" dirty="0"/>
              <a:t>CD4</a:t>
            </a:r>
            <a:r>
              <a:rPr lang="fr-FR" i="1" noProof="0" dirty="0"/>
              <a:t> </a:t>
            </a:r>
            <a:r>
              <a:rPr lang="fr-FR" noProof="0" dirty="0"/>
              <a:t>entre les compartiments</a:t>
            </a:r>
          </a:p>
          <a:p>
            <a:r>
              <a:rPr lang="fr-FR" noProof="0" dirty="0"/>
              <a:t>Paramètres liés au modèle CD4</a:t>
            </a:r>
          </a:p>
          <a:p>
            <a:pPr lvl="1"/>
            <a:r>
              <a:rPr lang="fr-FR" i="1" noProof="0" dirty="0"/>
              <a:t>μ</a:t>
            </a:r>
            <a:r>
              <a:rPr lang="fr-FR" i="1" baseline="-25000" noProof="0" dirty="0"/>
              <a:t>CD4</a:t>
            </a:r>
            <a:r>
              <a:rPr lang="fr-FR" noProof="0" dirty="0"/>
              <a:t> mortalité hors TAR</a:t>
            </a:r>
          </a:p>
          <a:p>
            <a:pPr lvl="1"/>
            <a:r>
              <a:rPr lang="fr-FR" i="1" noProof="0" dirty="0"/>
              <a:t>α</a:t>
            </a:r>
            <a:r>
              <a:rPr lang="fr-FR" i="1" baseline="-25000" noProof="0" dirty="0"/>
              <a:t>CD4_1</a:t>
            </a:r>
            <a:r>
              <a:rPr lang="fr-FR" noProof="0" dirty="0"/>
              <a:t> , </a:t>
            </a:r>
            <a:r>
              <a:rPr lang="fr-FR" i="1" noProof="0" dirty="0"/>
              <a:t>α </a:t>
            </a:r>
            <a:r>
              <a:rPr lang="fr-FR" i="1" baseline="-25000" noProof="0" dirty="0"/>
              <a:t>CD4_2 </a:t>
            </a:r>
            <a:r>
              <a:rPr lang="fr-FR" i="1" noProof="0" dirty="0"/>
              <a:t>&amp; α </a:t>
            </a:r>
            <a:r>
              <a:rPr lang="fr-FR" i="1" baseline="-25000" noProof="0" dirty="0"/>
              <a:t>CD4_3 </a:t>
            </a:r>
            <a:r>
              <a:rPr lang="fr-FR" noProof="0" dirty="0"/>
              <a:t> mortalités sous TAR</a:t>
            </a:r>
          </a:p>
          <a:p>
            <a:pPr lvl="1"/>
            <a:r>
              <a:rPr lang="fr-FR" noProof="0" dirty="0"/>
              <a:t>3 alphas : &lt; 6 mois, 7-12 mois, &gt; 1 an</a:t>
            </a:r>
          </a:p>
          <a:p>
            <a:r>
              <a:rPr lang="fr-FR" noProof="0" dirty="0"/>
              <a:t>Répartition des nouvelles infections par CD4 pour les hommes et les femmes</a:t>
            </a:r>
          </a:p>
          <a:p>
            <a:r>
              <a:rPr lang="fr-FR" noProof="0" dirty="0"/>
              <a:t>Mortalité générale (identique dans tous les compartiments)</a:t>
            </a:r>
          </a:p>
          <a:p>
            <a:pPr lvl="1"/>
            <a:r>
              <a:rPr lang="fr-FR" noProof="0" dirty="0"/>
              <a:t>Calculée à partir des décès non liés au sida provenant de Spectrum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37770E-9596-4C57-A9AC-09FB2E6BAA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7084" y="1388962"/>
            <a:ext cx="4143735" cy="4224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41289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E7CB7-AF67-4D26-B248-15AC38D26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3200" noProof="0" dirty="0"/>
              <a:t>Enfin, plusieurs autres modifications dans les calculs ont été apportées au logiciel Java AEM5 afin de refléter les changements apportés à Spectrum.</a:t>
            </a:r>
            <a:br>
              <a:rPr lang="fr-FR" sz="3200" noProof="0" dirty="0"/>
            </a:br>
            <a:endParaRPr lang="fr-FR" sz="3200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6686B5-33EF-4AF9-9639-CB2A8806DC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8" y="1363867"/>
            <a:ext cx="7315200" cy="5120640"/>
          </a:xfrm>
        </p:spPr>
        <p:txBody>
          <a:bodyPr>
            <a:normAutofit lnSpcReduction="10000"/>
          </a:bodyPr>
          <a:lstStyle/>
          <a:p>
            <a:r>
              <a:rPr lang="fr-FR" noProof="0" dirty="0"/>
              <a:t>AEM5 lit désormais ces paramètres variables dans le temps à partir de la page « 12 Spectrum » pour les utiliser dans les calculs du compartiment CD4.</a:t>
            </a:r>
          </a:p>
          <a:p>
            <a:r>
              <a:rPr lang="fr-FR" noProof="0" dirty="0"/>
              <a:t>AEM5 utilise désormais les taux de mortalité de base de Spectrum qui intègrent déjà l'effet de la structure par âge et par sexe.</a:t>
            </a:r>
          </a:p>
          <a:p>
            <a:r>
              <a:rPr lang="fr-FR" noProof="0" dirty="0"/>
              <a:t>Le code AEM lit le ratio de mortalité sous TAR pour 2017 à partir de la page « 12 Spectrum » et l'applique aux mortalités sous TAR.</a:t>
            </a:r>
          </a:p>
          <a:p>
            <a:endParaRPr lang="fr-FR" noProof="0" dirty="0"/>
          </a:p>
          <a:p>
            <a:endParaRPr lang="fr-FR" noProof="0" dirty="0"/>
          </a:p>
          <a:p>
            <a:endParaRPr lang="fr-FR" noProof="0" dirty="0"/>
          </a:p>
          <a:p>
            <a:r>
              <a:rPr lang="fr-FR" noProof="0" dirty="0"/>
              <a:t>La mortalité hors TAR a été ajustée pour diminuer à mesure que le ART augmente.</a:t>
            </a:r>
          </a:p>
          <a:p>
            <a:endParaRPr lang="fr-FR" noProof="0" dirty="0"/>
          </a:p>
          <a:p>
            <a:r>
              <a:rPr lang="fr-FR" noProof="0" dirty="0"/>
              <a:t>Le code AEM a été modifié pour utiliser la nouvelle pondération de l'attribution du TAR pour la mortalité par rapport à l'éligibilité</a:t>
            </a:r>
          </a:p>
          <a:p>
            <a:endParaRPr lang="fr-FR" noProof="0" dirty="0"/>
          </a:p>
          <a:p>
            <a:endParaRPr lang="fr-FR" noProof="0" dirty="0"/>
          </a:p>
          <a:p>
            <a:endParaRPr lang="fr-FR" noProof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DF1D13-3E41-4AAC-92BF-0908DEB799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7904" y="5823339"/>
            <a:ext cx="3678810" cy="728404"/>
          </a:xfrm>
          <a:prstGeom prst="rect">
            <a:avLst/>
          </a:prstGeom>
          <a:ln w="25400">
            <a:solidFill>
              <a:schemeClr val="accent1"/>
            </a:solidFill>
          </a:ln>
        </p:spPr>
      </p:pic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D99965FE-F6A6-4073-A8A4-E8B1C97F33C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3551833"/>
              </p:ext>
            </p:extLst>
          </p:nvPr>
        </p:nvGraphicFramePr>
        <p:xfrm>
          <a:off x="4470373" y="4690731"/>
          <a:ext cx="6112990" cy="5327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768400" imgH="241200" progId="Equation.DSMT4">
                  <p:embed/>
                </p:oleObj>
              </mc:Choice>
              <mc:Fallback>
                <p:oleObj name="Equation" r:id="rId4" imgW="276840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470373" y="4690731"/>
                        <a:ext cx="6112990" cy="5327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5956D222-013A-4835-8108-2CB1E7C7B2E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557"/>
          <a:stretch/>
        </p:blipFill>
        <p:spPr>
          <a:xfrm>
            <a:off x="5034987" y="2886333"/>
            <a:ext cx="4884644" cy="107619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24847384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EF2CB76-3F35-4714-87DF-71173DF240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5434" y="4410850"/>
            <a:ext cx="3125334" cy="20363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3AD30A-26E3-4D3F-80E9-E4C925A758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4457" y="105612"/>
            <a:ext cx="3132009" cy="20364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3B9DAC8-4EB8-4F6F-B6E6-216758CFB0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noProof="0" dirty="0"/>
              <a:t>En utilisant ces valeurs, nous obtenons une meilleure concordance entre AEM5 et Spectrum.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81587C2-12DC-4D5C-93A8-DE47A3FE67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95434" y="105612"/>
            <a:ext cx="3125564" cy="20364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38DCDF6-5DDA-468E-AE34-DA5E17970E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10902" y="4410700"/>
            <a:ext cx="3132008" cy="20364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1CBE41F-51AB-4AFD-95CC-6E2900D71A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4654" y="3381980"/>
            <a:ext cx="3132008" cy="204064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32E8EFC-168C-4EF3-8426-C297169D842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4654" y="1235733"/>
            <a:ext cx="3125564" cy="203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07812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C4981-47B1-4D29-A068-8DCB0FC91A5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sz="4400" noProof="0" dirty="0"/>
              <a:t>Outils de l’AEM5 pour la synchronisation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279224-2C78-411B-8BF4-F6E4427419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noProof="0" dirty="0"/>
              <a:t>Le logiciel AEM5, la base de référence AEM5, le classeur de comparaison Spectrum-AEM et le modèle d'analyse Pop1.</a:t>
            </a:r>
          </a:p>
        </p:txBody>
      </p:sp>
    </p:spTree>
    <p:extLst>
      <p:ext uri="{BB962C8B-B14F-4D97-AF65-F5344CB8AC3E}">
        <p14:creationId xmlns:p14="http://schemas.microsoft.com/office/powerpoint/2010/main" val="361776027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5E058-11C2-42B8-9374-1FCA95D70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706" y="1123837"/>
            <a:ext cx="3045759" cy="4601183"/>
          </a:xfrm>
        </p:spPr>
        <p:txBody>
          <a:bodyPr/>
          <a:lstStyle/>
          <a:p>
            <a:r>
              <a:rPr lang="fr-FR" noProof="0" dirty="0"/>
              <a:t>Cahiers AEM 5.0 (référence et intervention)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C0651E-CBC0-4F49-99DB-E74D8D32F4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65173" y="868680"/>
            <a:ext cx="3958456" cy="5120640"/>
          </a:xfrm>
        </p:spPr>
        <p:txBody>
          <a:bodyPr>
            <a:normAutofit fontScale="92500" lnSpcReduction="20000"/>
          </a:bodyPr>
          <a:lstStyle/>
          <a:p>
            <a:r>
              <a:rPr lang="fr-FR" noProof="0" dirty="0"/>
              <a:t>Ajouter une nouvelle page « 12 Spectrum »</a:t>
            </a:r>
          </a:p>
          <a:p>
            <a:r>
              <a:rPr lang="fr-FR" noProof="0" dirty="0"/>
              <a:t>Contenir </a:t>
            </a:r>
            <a:r>
              <a:rPr lang="fr-FR" noProof="0" dirty="0">
                <a:solidFill>
                  <a:srgbClr val="2E3C0C"/>
                </a:solidFill>
              </a:rPr>
              <a:t>des informations spécifiques </a:t>
            </a:r>
            <a:r>
              <a:rPr lang="fr-FR" noProof="0" dirty="0"/>
              <a:t>au pays</a:t>
            </a:r>
            <a:r>
              <a:rPr lang="fr-FR" noProof="0" dirty="0">
                <a:solidFill>
                  <a:srgbClr val="0070C0"/>
                </a:solidFill>
              </a:rPr>
              <a:t>*</a:t>
            </a:r>
            <a:r>
              <a:rPr lang="fr-FR" noProof="0" dirty="0"/>
              <a:t> :</a:t>
            </a:r>
          </a:p>
          <a:p>
            <a:pPr lvl="1"/>
            <a:r>
              <a:rPr lang="fr-FR" noProof="0" dirty="0"/>
              <a:t>Progression hors TAR (λ</a:t>
            </a:r>
            <a:r>
              <a:rPr lang="fr-FR" baseline="-25000" noProof="0" dirty="0"/>
              <a:t>CD4</a:t>
            </a:r>
            <a:r>
              <a:rPr lang="fr-FR" noProof="0" dirty="0"/>
              <a:t> )</a:t>
            </a:r>
          </a:p>
          <a:p>
            <a:pPr lvl="1"/>
            <a:r>
              <a:rPr lang="fr-FR" noProof="0" dirty="0"/>
              <a:t>Mortalité hors TAR (μ</a:t>
            </a:r>
            <a:r>
              <a:rPr lang="fr-FR" baseline="-25000" noProof="0" dirty="0"/>
              <a:t>CD4</a:t>
            </a:r>
            <a:r>
              <a:rPr lang="fr-FR" noProof="0" dirty="0"/>
              <a:t> )</a:t>
            </a:r>
          </a:p>
          <a:p>
            <a:pPr lvl="1"/>
            <a:r>
              <a:rPr lang="fr-FR" noProof="0" dirty="0"/>
              <a:t>Mortalité sous TAR (α</a:t>
            </a:r>
            <a:r>
              <a:rPr lang="fr-FR" baseline="-25000" noProof="0" dirty="0"/>
              <a:t>CD4</a:t>
            </a:r>
            <a:r>
              <a:rPr lang="fr-FR" noProof="0" dirty="0"/>
              <a:t> )</a:t>
            </a:r>
          </a:p>
          <a:p>
            <a:pPr lvl="1"/>
            <a:r>
              <a:rPr lang="fr-FR" noProof="0" dirty="0"/>
              <a:t>Répartition des CD4 des nouvelles infections </a:t>
            </a:r>
          </a:p>
          <a:p>
            <a:pPr lvl="1"/>
            <a:r>
              <a:rPr lang="fr-FR" noProof="0" dirty="0"/>
              <a:t>Mortalité générale</a:t>
            </a:r>
          </a:p>
          <a:p>
            <a:r>
              <a:rPr lang="fr-FR" noProof="0" dirty="0"/>
              <a:t>Taux annuels de mortalité sous TAR</a:t>
            </a:r>
          </a:p>
          <a:p>
            <a:r>
              <a:rPr lang="fr-FR" noProof="0" dirty="0"/>
              <a:t>Combinaison des allocations du TAR</a:t>
            </a:r>
          </a:p>
          <a:p>
            <a:r>
              <a:rPr lang="fr-FR" noProof="0" dirty="0"/>
              <a:t>Réductions de l'infectiosité du TAR par mode de transmission</a:t>
            </a:r>
          </a:p>
          <a:p>
            <a:pPr marL="0" indent="0">
              <a:buNone/>
            </a:pPr>
            <a:endParaRPr lang="fr-FR" noProof="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fr-FR" noProof="0" dirty="0">
                <a:solidFill>
                  <a:srgbClr val="0070C0"/>
                </a:solidFill>
              </a:rPr>
              <a:t>*Générées à partir de l'analyse Pop1 Modèle utilisant des paramètres historiques naturels mis à jour de RG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D312E2-23E4-457F-85BF-1203C6A7E0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7866" y="256622"/>
            <a:ext cx="3777459" cy="5989320"/>
          </a:xfrm>
          <a:prstGeom prst="rect">
            <a:avLst/>
          </a:prstGeom>
          <a:ln w="25400">
            <a:solidFill>
              <a:schemeClr val="accent5"/>
            </a:solidFill>
          </a:ln>
        </p:spPr>
      </p:pic>
    </p:spTree>
    <p:extLst>
      <p:ext uri="{BB962C8B-B14F-4D97-AF65-F5344CB8AC3E}">
        <p14:creationId xmlns:p14="http://schemas.microsoft.com/office/powerpoint/2010/main" val="180974384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D347E-5C03-4C2A-9D81-B0AA1813E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Outil de comparaison Spectrum-AEM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0481FD-5DE6-4538-BD40-67C34143EF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46505" y="868680"/>
            <a:ext cx="3796127" cy="5120640"/>
          </a:xfrm>
        </p:spPr>
        <p:txBody>
          <a:bodyPr>
            <a:normAutofit lnSpcReduction="10000"/>
          </a:bodyPr>
          <a:lstStyle/>
          <a:p>
            <a:r>
              <a:rPr lang="fr-FR" noProof="0" dirty="0"/>
              <a:t>Accepte les entrées AEM et Spectrum</a:t>
            </a:r>
          </a:p>
          <a:p>
            <a:r>
              <a:rPr lang="fr-FR" noProof="0" dirty="0"/>
              <a:t>Génère des graphiques comparatifs</a:t>
            </a:r>
          </a:p>
          <a:p>
            <a:pPr lvl="1"/>
            <a:r>
              <a:rPr lang="fr-FR" noProof="0" dirty="0"/>
              <a:t>Incidence</a:t>
            </a:r>
          </a:p>
          <a:p>
            <a:pPr lvl="1"/>
            <a:r>
              <a:rPr lang="fr-FR" noProof="0" dirty="0"/>
              <a:t>Prévalence</a:t>
            </a:r>
          </a:p>
          <a:p>
            <a:pPr lvl="1"/>
            <a:r>
              <a:rPr lang="fr-FR" noProof="0" dirty="0"/>
              <a:t>Décès</a:t>
            </a:r>
          </a:p>
          <a:p>
            <a:pPr lvl="2"/>
            <a:r>
              <a:rPr lang="fr-FR" noProof="0" dirty="0"/>
              <a:t>SIDA</a:t>
            </a:r>
          </a:p>
          <a:p>
            <a:pPr lvl="2"/>
            <a:r>
              <a:rPr lang="fr-FR" noProof="0" dirty="0"/>
              <a:t>Non-SIDA</a:t>
            </a:r>
          </a:p>
          <a:p>
            <a:pPr lvl="2"/>
            <a:r>
              <a:rPr lang="fr-FR" noProof="0" dirty="0"/>
              <a:t>SIDA sous TAR</a:t>
            </a:r>
          </a:p>
          <a:p>
            <a:pPr lvl="2"/>
            <a:r>
              <a:rPr lang="fr-FR" noProof="0" dirty="0"/>
              <a:t>SIDA sans TAR</a:t>
            </a:r>
          </a:p>
          <a:p>
            <a:pPr lvl="1"/>
            <a:r>
              <a:rPr lang="fr-FR" noProof="0" dirty="0"/>
              <a:t>Décès par sexe</a:t>
            </a:r>
          </a:p>
          <a:p>
            <a:pPr lvl="1"/>
            <a:r>
              <a:rPr lang="fr-FR" noProof="0" dirty="0"/>
              <a:t>TAR par sexe</a:t>
            </a:r>
          </a:p>
          <a:p>
            <a:pPr lvl="1"/>
            <a:r>
              <a:rPr lang="fr-FR" noProof="0" dirty="0"/>
              <a:t>Démographie</a:t>
            </a:r>
          </a:p>
          <a:p>
            <a:r>
              <a:rPr lang="fr-FR" noProof="0" dirty="0"/>
              <a:t>Permettre une identification facile des populations et des différences des TAR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7E317D9-0416-4842-A138-6463C31AC2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3349" y="145841"/>
            <a:ext cx="2702008" cy="17177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880DCB5-83B0-4351-9C47-C66AA83C11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1904" y="1123837"/>
            <a:ext cx="2757177" cy="171770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9773056-0AC2-4061-89CA-7DA959132F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3349" y="2149381"/>
            <a:ext cx="2702009" cy="167015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17E02C6-E9CF-428D-B745-42ABE7329B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78175" y="3277866"/>
            <a:ext cx="2702009" cy="168875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4CF21B4-9FE1-4C72-9BD3-4E647EDD1C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03350" y="4442226"/>
            <a:ext cx="2702008" cy="1730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837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noProof="0" dirty="0"/>
              <a:t>Le logiciel AEM produit un modèle adapté à la situation du pays : comportemental et épidémiologique</a:t>
            </a:r>
          </a:p>
        </p:txBody>
      </p:sp>
      <p:sp>
        <p:nvSpPr>
          <p:cNvPr id="12" name="Rectangle 14"/>
          <p:cNvSpPr>
            <a:spLocks noChangeArrowheads="1"/>
          </p:cNvSpPr>
          <p:nvPr/>
        </p:nvSpPr>
        <p:spPr bwMode="auto">
          <a:xfrm>
            <a:off x="1552535" y="729734"/>
            <a:ext cx="18466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14="http://schemas.microsoft.com/office/powerpoint/2010/main" xmlns:a16="http://schemas.microsoft.com/office/drawing/2014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14="http://schemas.microsoft.com/office/powerpoint/2010/main" xmlns:a16="http://schemas.microsoft.com/office/drawing/2014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 noProof="0" dirty="0"/>
          </a:p>
        </p:txBody>
      </p:sp>
      <p:sp>
        <p:nvSpPr>
          <p:cNvPr id="13" name="Rectangle 15"/>
          <p:cNvSpPr>
            <a:spLocks noChangeArrowheads="1"/>
          </p:cNvSpPr>
          <p:nvPr/>
        </p:nvSpPr>
        <p:spPr bwMode="auto">
          <a:xfrm>
            <a:off x="1524001" y="3198170"/>
            <a:ext cx="1847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14="http://schemas.microsoft.com/office/powerpoint/2010/main" xmlns:a16="http://schemas.microsoft.com/office/drawing/2014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14="http://schemas.microsoft.com/office/powerpoint/2010/main" xmlns:a16="http://schemas.microsoft.com/office/drawing/2014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fr-FR" sz="600" noProof="0" dirty="0">
              <a:latin typeface="Arial" pitchFamily="34" charset="0"/>
              <a:cs typeface="Arial" pitchFamily="34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noProof="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B0121E3-D9ED-4C74-A4BD-C8E75B4185E3}"/>
              </a:ext>
            </a:extLst>
          </p:cNvPr>
          <p:cNvGrpSpPr/>
          <p:nvPr/>
        </p:nvGrpSpPr>
        <p:grpSpPr>
          <a:xfrm>
            <a:off x="3475966" y="954742"/>
            <a:ext cx="8282405" cy="4618850"/>
            <a:chOff x="1590016" y="1583137"/>
            <a:chExt cx="8282405" cy="461885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33786" y="1959676"/>
              <a:ext cx="6038635" cy="42423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14="http://schemas.microsoft.com/office/powerpoint/2010/main" xmlns:a16="http://schemas.microsoft.com/office/drawing/2014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Oval 8"/>
            <p:cNvSpPr/>
            <p:nvPr/>
          </p:nvSpPr>
          <p:spPr>
            <a:xfrm>
              <a:off x="1590016" y="3737429"/>
              <a:ext cx="1700403" cy="1114425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1600" noProof="0" dirty="0">
                  <a:solidFill>
                    <a:schemeClr val="bg1"/>
                  </a:solidFill>
                </a:rPr>
                <a:t>Moteur de calcul AEM</a:t>
              </a: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3810926" y="5008262"/>
              <a:ext cx="3504483" cy="1154346"/>
            </a:xfrm>
            <a:prstGeom prst="roundRect">
              <a:avLst/>
            </a:prstGeom>
            <a:noFill/>
            <a:ln w="571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  <p:cxnSp>
          <p:nvCxnSpPr>
            <p:cNvPr id="18" name="Elbow Connector 17"/>
            <p:cNvCxnSpPr>
              <a:cxnSpLocks/>
              <a:stCxn id="15" idx="1"/>
              <a:endCxn id="9" idx="4"/>
            </p:cNvCxnSpPr>
            <p:nvPr/>
          </p:nvCxnSpPr>
          <p:spPr>
            <a:xfrm rot="10800000">
              <a:off x="2440218" y="4851855"/>
              <a:ext cx="1370708" cy="733581"/>
            </a:xfrm>
            <a:prstGeom prst="bentConnector2">
              <a:avLst/>
            </a:prstGeom>
            <a:ln w="101600" cap="sq">
              <a:solidFill>
                <a:schemeClr val="accent5">
                  <a:lumMod val="75000"/>
                </a:schemeClr>
              </a:solidFill>
              <a:headEnd type="none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 Box 1"/>
            <p:cNvSpPr txBox="1"/>
            <p:nvPr/>
          </p:nvSpPr>
          <p:spPr>
            <a:xfrm>
              <a:off x="1660671" y="1583137"/>
              <a:ext cx="2047355" cy="1559594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19050">
              <a:solidFill>
                <a:schemeClr val="tx1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fr-FR" sz="1600" noProof="0" dirty="0">
                  <a:solidFill>
                    <a:schemeClr val="bg1"/>
                  </a:solidFill>
                  <a:ea typeface="Calibri"/>
                  <a:cs typeface="Times New Roman"/>
                </a:rPr>
                <a:t>Estimations de taille </a:t>
              </a:r>
            </a:p>
            <a:p>
              <a:r>
                <a:rPr lang="fr-FR" sz="1600" noProof="0" dirty="0">
                  <a:solidFill>
                    <a:schemeClr val="bg1"/>
                  </a:solidFill>
                  <a:ea typeface="Calibri"/>
                  <a:cs typeface="Times New Roman"/>
                </a:rPr>
                <a:t>Comportements à risque</a:t>
              </a:r>
            </a:p>
            <a:p>
              <a:r>
                <a:rPr lang="fr-FR" sz="1600" noProof="0" dirty="0">
                  <a:solidFill>
                    <a:schemeClr val="bg1"/>
                  </a:solidFill>
                  <a:ea typeface="Calibri"/>
                  <a:cs typeface="Times New Roman"/>
                </a:rPr>
                <a:t>Prévalence du VIH</a:t>
              </a:r>
            </a:p>
            <a:p>
              <a:r>
                <a:rPr lang="fr-FR" sz="1600" noProof="0" dirty="0">
                  <a:solidFill>
                    <a:schemeClr val="bg1"/>
                  </a:solidFill>
                  <a:ea typeface="Calibri"/>
                  <a:cs typeface="Times New Roman"/>
                </a:rPr>
                <a:t>Coûts</a:t>
              </a:r>
            </a:p>
            <a:p>
              <a:r>
                <a:rPr lang="fr-FR" sz="1600" noProof="0" dirty="0">
                  <a:solidFill>
                    <a:schemeClr val="bg1"/>
                  </a:solidFill>
                  <a:ea typeface="Calibri"/>
                  <a:cs typeface="Times New Roman"/>
                </a:rPr>
                <a:t>Couverture</a:t>
              </a:r>
            </a:p>
            <a:p>
              <a:r>
                <a:rPr lang="fr-FR" sz="1600" noProof="0" dirty="0">
                  <a:solidFill>
                    <a:schemeClr val="bg1"/>
                  </a:solidFill>
                  <a:ea typeface="Calibri"/>
                  <a:cs typeface="Times New Roman"/>
                </a:rPr>
                <a:t>     </a:t>
              </a:r>
            </a:p>
          </p:txBody>
        </p:sp>
        <p:cxnSp>
          <p:nvCxnSpPr>
            <p:cNvPr id="2058" name="Straight Arrow Connector 2057"/>
            <p:cNvCxnSpPr>
              <a:cxnSpLocks/>
              <a:stCxn id="9" idx="6"/>
            </p:cNvCxnSpPr>
            <p:nvPr/>
          </p:nvCxnSpPr>
          <p:spPr>
            <a:xfrm flipV="1">
              <a:off x="3290419" y="2948685"/>
              <a:ext cx="2424581" cy="1345957"/>
            </a:xfrm>
            <a:prstGeom prst="straightConnector1">
              <a:avLst/>
            </a:prstGeom>
            <a:ln w="31750">
              <a:solidFill>
                <a:schemeClr val="accent5">
                  <a:lumMod val="75000"/>
                </a:schemeClr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2" name="Straight Arrow Connector 2061"/>
            <p:cNvCxnSpPr>
              <a:cxnSpLocks/>
              <a:stCxn id="9" idx="6"/>
            </p:cNvCxnSpPr>
            <p:nvPr/>
          </p:nvCxnSpPr>
          <p:spPr>
            <a:xfrm flipV="1">
              <a:off x="3290419" y="4057395"/>
              <a:ext cx="2424581" cy="237247"/>
            </a:xfrm>
            <a:prstGeom prst="straightConnector1">
              <a:avLst/>
            </a:prstGeom>
            <a:ln w="31750">
              <a:solidFill>
                <a:schemeClr val="accent5">
                  <a:lumMod val="75000"/>
                </a:schemeClr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Down Arrow 2"/>
            <p:cNvSpPr/>
            <p:nvPr/>
          </p:nvSpPr>
          <p:spPr>
            <a:xfrm>
              <a:off x="2349171" y="3216707"/>
              <a:ext cx="228600" cy="446744"/>
            </a:xfrm>
            <a:prstGeom prst="downArrow">
              <a:avLst>
                <a:gd name="adj1" fmla="val 50000"/>
                <a:gd name="adj2" fmla="val 45383"/>
              </a:avLst>
            </a:prstGeom>
            <a:solidFill>
              <a:schemeClr val="accent5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39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1013460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CFEC368-1D7A-4F81-ABF6-AE0E36BAF64C}" type="slidenum">
              <a:rPr lang="fr-FR" noProof="0" smtClean="0"/>
              <a:t>5</a:t>
            </a:fld>
            <a:endParaRPr lang="fr-FR" noProof="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B96EEFE-8E17-4945-8609-7E072D9E7D9B}"/>
              </a:ext>
            </a:extLst>
          </p:cNvPr>
          <p:cNvSpPr txBox="1"/>
          <p:nvPr/>
        </p:nvSpPr>
        <p:spPr>
          <a:xfrm>
            <a:off x="3546621" y="606962"/>
            <a:ext cx="2047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noProof="0" dirty="0"/>
              <a:t>Cahier de référence</a:t>
            </a:r>
          </a:p>
        </p:txBody>
      </p:sp>
    </p:spTree>
    <p:extLst>
      <p:ext uri="{BB962C8B-B14F-4D97-AF65-F5344CB8AC3E}">
        <p14:creationId xmlns:p14="http://schemas.microsoft.com/office/powerpoint/2010/main" val="257428161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F0960ED-CA24-4923-8965-807BD94A57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274"/>
          <a:stretch/>
        </p:blipFill>
        <p:spPr>
          <a:xfrm>
            <a:off x="6776815" y="3288711"/>
            <a:ext cx="4929404" cy="304545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7556C4E-3C5C-4F21-A2C9-137C96AD1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2679564"/>
            <a:ext cx="2947482" cy="3045456"/>
          </a:xfrm>
        </p:spPr>
        <p:txBody>
          <a:bodyPr>
            <a:normAutofit fontScale="90000"/>
          </a:bodyPr>
          <a:lstStyle/>
          <a:p>
            <a:br>
              <a:rPr lang="fr-FR" noProof="0" dirty="0"/>
            </a:br>
            <a:br>
              <a:rPr lang="fr-FR" noProof="0" dirty="0"/>
            </a:br>
            <a:r>
              <a:rPr lang="fr-FR" noProof="0" dirty="0"/>
              <a:t>Outil de comparaison des cycles d’AEM</a:t>
            </a:r>
            <a:br>
              <a:rPr lang="fr-FR" noProof="0" dirty="0"/>
            </a:br>
            <a:br>
              <a:rPr lang="fr-FR" noProof="0" dirty="0"/>
            </a:br>
            <a:r>
              <a:rPr lang="fr-FR" noProof="0" dirty="0"/>
              <a:t>Charge les AEM à partir du menu</a:t>
            </a:r>
            <a:br>
              <a:rPr lang="fr-FR" noProof="0" dirty="0"/>
            </a:br>
            <a:br>
              <a:rPr lang="fr-FR" noProof="0" dirty="0"/>
            </a:br>
            <a:endParaRPr lang="fr-FR" noProof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AE7617-CE87-4204-A206-1EE6385955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6134" y="863601"/>
            <a:ext cx="4262861" cy="27517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F50B8C7-8FEE-4CDD-A23A-FDA268CACC3E}"/>
              </a:ext>
            </a:extLst>
          </p:cNvPr>
          <p:cNvSpPr txBox="1"/>
          <p:nvPr/>
        </p:nvSpPr>
        <p:spPr>
          <a:xfrm>
            <a:off x="3605627" y="3615324"/>
            <a:ext cx="31472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noProof="0" dirty="0"/>
              <a:t>Comparaisons de la prévalence nationale, des nouvelles infections, des infections actuelles et des décès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E92F56-F563-4D04-BDD4-70E65C45CC3D}"/>
              </a:ext>
            </a:extLst>
          </p:cNvPr>
          <p:cNvSpPr txBox="1"/>
          <p:nvPr/>
        </p:nvSpPr>
        <p:spPr>
          <a:xfrm>
            <a:off x="8031200" y="1010845"/>
            <a:ext cx="3252814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noProof="0" dirty="0"/>
              <a:t>Pour chaque KP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noProof="0" dirty="0"/>
              <a:t>Infections actuelles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noProof="0" dirty="0"/>
              <a:t>Nouvelles infections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noProof="0" dirty="0"/>
              <a:t>Décès annuels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noProof="0" dirty="0"/>
              <a:t>Tailles</a:t>
            </a:r>
          </a:p>
          <a:p>
            <a:r>
              <a:rPr lang="fr-FR" noProof="0" dirty="0"/>
              <a:t>Contributions aux nouvelles infections</a:t>
            </a:r>
          </a:p>
          <a:p>
            <a:r>
              <a:rPr lang="fr-FR" noProof="0" dirty="0"/>
              <a:t>Résultats détaillés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DCDFFE8-4061-4862-B7FF-E7C759030456}"/>
              </a:ext>
            </a:extLst>
          </p:cNvPr>
          <p:cNvGrpSpPr/>
          <p:nvPr/>
        </p:nvGrpSpPr>
        <p:grpSpPr>
          <a:xfrm>
            <a:off x="252919" y="292365"/>
            <a:ext cx="5062646" cy="2387199"/>
            <a:chOff x="252919" y="292365"/>
            <a:chExt cx="5062646" cy="2387199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4D2D051-B976-4B18-9C54-5A0062827C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773" t="1928" r="-1"/>
            <a:stretch/>
          </p:blipFill>
          <p:spPr>
            <a:xfrm>
              <a:off x="252919" y="292365"/>
              <a:ext cx="5062646" cy="2387199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C104A69C-64E7-403D-8A35-A34E5C64D6CF}"/>
                </a:ext>
              </a:extLst>
            </p:cNvPr>
            <p:cNvSpPr/>
            <p:nvPr/>
          </p:nvSpPr>
          <p:spPr>
            <a:xfrm>
              <a:off x="252919" y="729049"/>
              <a:ext cx="2687989" cy="1297459"/>
            </a:xfrm>
            <a:prstGeom prst="roundRect">
              <a:avLst/>
            </a:prstGeom>
            <a:noFill/>
            <a:ln w="539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160575146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CA898-6DA6-46D4-8EA7-7161A02AE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Utilisation du modèle d'analyse Pop1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AA8D29-A56C-45C6-9D08-3872754724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3897" y="917315"/>
            <a:ext cx="4589813" cy="5120640"/>
          </a:xfrm>
        </p:spPr>
        <p:txBody>
          <a:bodyPr>
            <a:normAutofit fontScale="92500" lnSpcReduction="10000"/>
          </a:bodyPr>
          <a:lstStyle/>
          <a:p>
            <a:r>
              <a:rPr lang="fr-FR" noProof="0" dirty="0"/>
              <a:t>Données à fournir :</a:t>
            </a:r>
          </a:p>
          <a:p>
            <a:pPr lvl="1"/>
            <a:r>
              <a:rPr lang="fr-FR" noProof="0" dirty="0"/>
              <a:t>Fichier Pop1 provenant du mode développeur Spectrum</a:t>
            </a:r>
          </a:p>
          <a:p>
            <a:pPr lvl="1"/>
            <a:r>
              <a:rPr lang="fr-FR" noProof="0" dirty="0"/>
              <a:t>Tableau récapitulatif Spectrum de 15+ et nombre total de décès par sexe chez les PVVIH</a:t>
            </a:r>
          </a:p>
          <a:p>
            <a:pPr lvl="1"/>
            <a:r>
              <a:rPr lang="fr-FR" noProof="0" dirty="0"/>
              <a:t>Tableau Spectrum sur l'incidence par âge</a:t>
            </a:r>
          </a:p>
          <a:p>
            <a:pPr lvl="1"/>
            <a:r>
              <a:rPr lang="fr-FR" noProof="0" dirty="0"/>
              <a:t>Paramètres de progression utilisés dans Spectrum sur la page « </a:t>
            </a:r>
            <a:r>
              <a:rPr lang="fr-FR" noProof="0" dirty="0" err="1"/>
              <a:t>ARTParameters</a:t>
            </a:r>
            <a:r>
              <a:rPr lang="fr-FR" noProof="0" dirty="0"/>
              <a:t> »</a:t>
            </a:r>
          </a:p>
          <a:p>
            <a:r>
              <a:rPr lang="fr-FR" noProof="0" dirty="0"/>
              <a:t>Une fois ces données chargées :</a:t>
            </a:r>
          </a:p>
          <a:p>
            <a:pPr lvl="1"/>
            <a:r>
              <a:rPr lang="fr-FR" noProof="0" dirty="0"/>
              <a:t>Cliquez sur « Run CD4 </a:t>
            </a:r>
            <a:r>
              <a:rPr lang="fr-FR" noProof="0" dirty="0" err="1"/>
              <a:t>analysis</a:t>
            </a:r>
            <a:r>
              <a:rPr lang="fr-FR" noProof="0" dirty="0"/>
              <a:t> » (Lancer l'analyse CD4), puis</a:t>
            </a:r>
          </a:p>
          <a:p>
            <a:pPr lvl="1"/>
            <a:r>
              <a:rPr lang="fr-FR" noProof="0" dirty="0"/>
              <a:t>Cliquez sur « </a:t>
            </a:r>
            <a:r>
              <a:rPr lang="fr-FR" noProof="0" dirty="0" err="1"/>
              <a:t>Create</a:t>
            </a:r>
            <a:r>
              <a:rPr lang="fr-FR" noProof="0" dirty="0"/>
              <a:t> AEM input » (Créer une entrée AEM)</a:t>
            </a:r>
          </a:p>
          <a:p>
            <a:r>
              <a:rPr lang="fr-FR" noProof="0" dirty="0"/>
              <a:t>Importez maintenant dans le classeur AEM5 à l'aide de l'option de menu « </a:t>
            </a:r>
            <a:r>
              <a:rPr lang="fr-FR" noProof="0" dirty="0" err="1"/>
              <a:t>Load</a:t>
            </a:r>
            <a:r>
              <a:rPr lang="fr-FR" noProof="0" dirty="0"/>
              <a:t> Spectrum Inputs » (Charger les entrées Spectrum) du classeur AEM5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78B782B-810B-4932-928B-7D178CB6AE81}"/>
              </a:ext>
            </a:extLst>
          </p:cNvPr>
          <p:cNvGrpSpPr/>
          <p:nvPr/>
        </p:nvGrpSpPr>
        <p:grpSpPr>
          <a:xfrm>
            <a:off x="8656038" y="864108"/>
            <a:ext cx="2514286" cy="1485714"/>
            <a:chOff x="8218665" y="4109829"/>
            <a:chExt cx="2514286" cy="1485714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1B45D4B-CDDB-471B-9D94-9C13F1742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218665" y="4109829"/>
              <a:ext cx="2514286" cy="1485714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E79C6FF-DFDE-4A85-9AFF-DFC6B3368A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484460" y="4749526"/>
              <a:ext cx="1542857" cy="761905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BCFE27D-2AA7-4B13-B15C-768D0566242D}"/>
              </a:ext>
            </a:extLst>
          </p:cNvPr>
          <p:cNvGrpSpPr/>
          <p:nvPr/>
        </p:nvGrpSpPr>
        <p:grpSpPr>
          <a:xfrm>
            <a:off x="8851412" y="2609070"/>
            <a:ext cx="2027700" cy="3798217"/>
            <a:chOff x="8551865" y="3593399"/>
            <a:chExt cx="2027700" cy="3798217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3CEE797-4A2C-4C86-8243-F4A505CB22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551865" y="3593399"/>
              <a:ext cx="1847619" cy="1133333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C70FF4E-385D-4BF7-9355-2F9DBE60C56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817660" y="3820187"/>
              <a:ext cx="1761905" cy="3571429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5AAB34DE-9BE9-4A29-B789-750BB2F192F9}"/>
              </a:ext>
            </a:extLst>
          </p:cNvPr>
          <p:cNvSpPr txBox="1"/>
          <p:nvPr/>
        </p:nvSpPr>
        <p:spPr>
          <a:xfrm>
            <a:off x="3775228" y="5973947"/>
            <a:ext cx="52090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noProof="0" dirty="0">
                <a:solidFill>
                  <a:srgbClr val="0070C0"/>
                </a:solidFill>
              </a:rPr>
              <a:t>Instructions détaillées étape par étape fournies dans le document Word</a:t>
            </a:r>
          </a:p>
        </p:txBody>
      </p:sp>
    </p:spTree>
    <p:extLst>
      <p:ext uri="{BB962C8B-B14F-4D97-AF65-F5344CB8AC3E}">
        <p14:creationId xmlns:p14="http://schemas.microsoft.com/office/powerpoint/2010/main" val="239130622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33C1D-7582-41C3-876A-A7F34752C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noProof="0" dirty="0"/>
              <a:t>Avantages de l'AEM5 par rapport à l'ancienne approche AEM4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740555-E884-4135-AE30-ABFD08C7F1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noProof="0" dirty="0"/>
              <a:t>LAEM5 élimine le besoin d'ajustements ad hoc des paramètres tant du côté Spectrum que du côté AEM pour aligner les nouvelles infections, les infections actuelles et les décès</a:t>
            </a:r>
          </a:p>
          <a:p>
            <a:r>
              <a:rPr lang="fr-FR" noProof="0" dirty="0"/>
              <a:t>Les décès liés au sida refléteront plus fidèlement les paramètres recommandés par le groupe de référence pour la mortalité et la progression avec et sans traitement antirétroviral</a:t>
            </a:r>
          </a:p>
          <a:p>
            <a:r>
              <a:rPr lang="fr-FR" noProof="0" dirty="0"/>
              <a:t>La méthode est basée sur la structure réelle par âge et par sexe dans Spectrum, qui évolue au fur et à mesure que l'épidémie progresse</a:t>
            </a:r>
          </a:p>
          <a:p>
            <a:pPr lvl="1"/>
            <a:r>
              <a:rPr lang="fr-FR" noProof="0" dirty="0"/>
              <a:t>La raison de cette approche est scientifiquement justifiable</a:t>
            </a:r>
          </a:p>
          <a:p>
            <a:r>
              <a:rPr lang="fr-FR" noProof="0" dirty="0"/>
              <a:t>Les simulations AEM refléteront désormais plus précisément les effets de la structure nationale par âge et par sexe sur les changements de mortalité</a:t>
            </a:r>
          </a:p>
        </p:txBody>
      </p:sp>
    </p:spTree>
    <p:extLst>
      <p:ext uri="{BB962C8B-B14F-4D97-AF65-F5344CB8AC3E}">
        <p14:creationId xmlns:p14="http://schemas.microsoft.com/office/powerpoint/2010/main" val="286473566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4060224-BE60-4688-A32D-5C20F307DCA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noProof="0" dirty="0"/>
              <a:t>Merci de votre attention : des questions ?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828447B-C5C6-4E53-9D38-C8526809D3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fr-FR" sz="2800" noProof="0" dirty="0"/>
          </a:p>
        </p:txBody>
      </p:sp>
    </p:spTree>
    <p:extLst>
      <p:ext uri="{BB962C8B-B14F-4D97-AF65-F5344CB8AC3E}">
        <p14:creationId xmlns:p14="http://schemas.microsoft.com/office/powerpoint/2010/main" val="942155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fr-FR" sz="3200" noProof="0" dirty="0"/>
              <a:t>Paramètres de transmission et cofacteurs de l'AEM 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198620" y="800100"/>
            <a:ext cx="7006191" cy="3086100"/>
          </a:xfrm>
        </p:spPr>
        <p:txBody>
          <a:bodyPr>
            <a:normAutofit fontScale="92500"/>
          </a:bodyPr>
          <a:lstStyle/>
          <a:p>
            <a:pPr eaLnBrk="1" hangingPunct="1">
              <a:lnSpc>
                <a:spcPct val="90000"/>
              </a:lnSpc>
            </a:pPr>
            <a:r>
              <a:rPr lang="fr-FR" sz="1800" noProof="0" dirty="0"/>
              <a:t>Années de début – IDU, hétérosexuels, HSH</a:t>
            </a:r>
          </a:p>
          <a:p>
            <a:pPr eaLnBrk="1" hangingPunct="1">
              <a:lnSpc>
                <a:spcPct val="90000"/>
              </a:lnSpc>
            </a:pPr>
            <a:r>
              <a:rPr lang="fr-FR" sz="1800" noProof="0" dirty="0"/>
              <a:t>H-&gt;F, F-&gt;H    probabilité hétérosexuelle (acte unique)</a:t>
            </a:r>
          </a:p>
          <a:p>
            <a:pPr eaLnBrk="1" hangingPunct="1">
              <a:lnSpc>
                <a:spcPct val="90000"/>
              </a:lnSpc>
            </a:pPr>
            <a:r>
              <a:rPr lang="fr-FR" sz="1800" noProof="0" dirty="0"/>
              <a:t>Piquet d'aiguille    probabilité d'un seul piquet d'aiguille</a:t>
            </a:r>
          </a:p>
          <a:p>
            <a:pPr eaLnBrk="1" hangingPunct="1">
              <a:lnSpc>
                <a:spcPct val="90000"/>
              </a:lnSpc>
            </a:pPr>
            <a:r>
              <a:rPr lang="fr-FR" sz="1800" noProof="0" dirty="0"/>
              <a:t>Anal(R), Anal(I)     probabilité de rapports sexuels anaux (réceptif, insertif)</a:t>
            </a:r>
          </a:p>
          <a:p>
            <a:pPr eaLnBrk="1" hangingPunct="1">
              <a:lnSpc>
                <a:spcPct val="90000"/>
              </a:lnSpc>
            </a:pPr>
            <a:r>
              <a:rPr lang="fr-FR" sz="1800" noProof="0" dirty="0"/>
              <a:t>Het H/F IST     Cofacteur IST pour les hommes et les femmes</a:t>
            </a:r>
          </a:p>
          <a:p>
            <a:pPr eaLnBrk="1" hangingPunct="1">
              <a:lnSpc>
                <a:spcPct val="90000"/>
              </a:lnSpc>
            </a:pPr>
            <a:r>
              <a:rPr lang="fr-FR" sz="1800" noProof="0" dirty="0"/>
              <a:t>Anal (R/I) IST    Cofacteur IST rapports sexuels anaux entre hommes</a:t>
            </a:r>
          </a:p>
          <a:p>
            <a:pPr eaLnBrk="1" hangingPunct="1">
              <a:lnSpc>
                <a:spcPct val="90000"/>
              </a:lnSpc>
            </a:pPr>
            <a:r>
              <a:rPr lang="fr-FR" sz="1800" noProof="0" dirty="0"/>
              <a:t>Circoncision    réduction de la transmission grâce à la circoncision</a:t>
            </a:r>
          </a:p>
          <a:p>
            <a:pPr eaLnBrk="1" hangingPunct="1">
              <a:lnSpc>
                <a:spcPct val="90000"/>
              </a:lnSpc>
            </a:pPr>
            <a:r>
              <a:rPr lang="fr-FR" sz="1800" noProof="0" dirty="0"/>
              <a:t>Cofacteur PHI    augmentation de la transmission pendant le PHI</a:t>
            </a:r>
          </a:p>
        </p:txBody>
      </p:sp>
      <p:sp>
        <p:nvSpPr>
          <p:cNvPr id="6149" name="Text Box 4"/>
          <p:cNvSpPr txBox="1">
            <a:spLocks noChangeArrowheads="1"/>
          </p:cNvSpPr>
          <p:nvPr/>
        </p:nvSpPr>
        <p:spPr bwMode="auto">
          <a:xfrm>
            <a:off x="3811119" y="5649719"/>
            <a:ext cx="7504581" cy="715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r>
              <a:rPr lang="fr-FR" sz="1350" noProof="0" dirty="0">
                <a:solidFill>
                  <a:srgbClr val="0070C0"/>
                </a:solidFill>
              </a:rPr>
              <a:t>Remarque : les cofacteurs liés aux rapports sexuels vaginaux et anaux comprennent plusieurs effets, par exemple les cofacteurs IST et mélange d'IST ulcéreuses/inflammatoires, infection primaire par le VIH, variations de sous-types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9268" y="4158045"/>
            <a:ext cx="7146531" cy="1379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6208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noProof="0" dirty="0"/>
              <a:t>Comment les nouvelles infections sont-elles calculées ?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fld id="{BFFA9D53-CAF4-45F4-905C-DFFE39F4E078}" type="slidenum">
              <a:rPr lang="fr-FR" noProof="0" smtClean="0"/>
              <a:t>7</a:t>
            </a:fld>
            <a:endParaRPr lang="fr-FR" noProof="0" dirty="0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630709" y="2066424"/>
            <a:ext cx="4277159" cy="3797300"/>
          </a:xfrm>
        </p:spPr>
        <p:txBody>
          <a:bodyPr/>
          <a:lstStyle/>
          <a:p>
            <a:pPr eaLnBrk="1" hangingPunct="1"/>
            <a:r>
              <a:rPr lang="fr-FR" sz="2585" noProof="0" dirty="0"/>
              <a:t>Nouvelles infections</a:t>
            </a:r>
          </a:p>
          <a:p>
            <a:pPr lvl="1" eaLnBrk="1" hangingPunct="1">
              <a:buFontTx/>
              <a:buNone/>
            </a:pPr>
            <a:r>
              <a:rPr lang="fr-FR" sz="1846" noProof="0" dirty="0"/>
              <a:t>= Taille de la population clé</a:t>
            </a:r>
          </a:p>
          <a:p>
            <a:pPr lvl="1" eaLnBrk="1" hangingPunct="1">
              <a:buFontTx/>
              <a:buNone/>
            </a:pPr>
            <a:r>
              <a:rPr lang="fr-FR" sz="1846" noProof="0" dirty="0"/>
              <a:t>x Fréquence des contacts</a:t>
            </a:r>
          </a:p>
          <a:p>
            <a:pPr lvl="1" eaLnBrk="1" hangingPunct="1">
              <a:buFontTx/>
              <a:buNone/>
            </a:pPr>
            <a:r>
              <a:rPr lang="fr-FR" sz="1846" noProof="0" dirty="0"/>
              <a:t>x Prévalence du VIH chez les partenaires  </a:t>
            </a:r>
            <a:r>
              <a:rPr lang="fr-FR" sz="1477" noProof="0" dirty="0"/>
              <a:t>(Probabilité de </a:t>
            </a:r>
            <a:br>
              <a:rPr lang="fr-FR" sz="1477" noProof="0" dirty="0"/>
            </a:br>
            <a:r>
              <a:rPr lang="fr-FR" sz="1477" noProof="0" dirty="0"/>
              <a:t>rencontrer des partenaires séropositifs)</a:t>
            </a:r>
          </a:p>
          <a:p>
            <a:pPr lvl="1" eaLnBrk="1" hangingPunct="1">
              <a:buFontTx/>
              <a:buNone/>
            </a:pPr>
            <a:r>
              <a:rPr lang="fr-FR" sz="1846" noProof="0" dirty="0"/>
              <a:t>x Fraction non protégée</a:t>
            </a:r>
          </a:p>
          <a:p>
            <a:pPr lvl="1" eaLnBrk="1" hangingPunct="1">
              <a:buFontTx/>
              <a:buNone/>
            </a:pPr>
            <a:r>
              <a:rPr lang="fr-FR" sz="1846" noProof="0" dirty="0"/>
              <a:t>x Probabilité de transmission</a:t>
            </a:r>
          </a:p>
          <a:p>
            <a:pPr lvl="1" eaLnBrk="1" hangingPunct="1">
              <a:buFontTx/>
              <a:buNone/>
            </a:pPr>
            <a:r>
              <a:rPr lang="fr-FR" sz="1846" noProof="0" dirty="0"/>
              <a:t>x Ajustements pour les IST et la circoncision</a:t>
            </a:r>
          </a:p>
        </p:txBody>
      </p:sp>
      <p:graphicFrame>
        <p:nvGraphicFramePr>
          <p:cNvPr id="67590" name="Object 6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703605916"/>
              </p:ext>
            </p:extLst>
          </p:nvPr>
        </p:nvGraphicFramePr>
        <p:xfrm>
          <a:off x="5260930" y="1225415"/>
          <a:ext cx="5730875" cy="665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082600" imgH="241200" progId="Equation.3">
                  <p:embed/>
                </p:oleObj>
              </mc:Choice>
              <mc:Fallback>
                <p:oleObj name="Equation" r:id="rId2" imgW="2082600" imgH="241200" progId="Equation.3">
                  <p:embed/>
                  <p:pic>
                    <p:nvPicPr>
                      <p:cNvPr id="6759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60930" y="1225415"/>
                        <a:ext cx="5730875" cy="66516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1">
            <a:extLst>
              <a:ext uri="{FF2B5EF4-FFF2-40B4-BE49-F238E27FC236}">
                <a16:creationId xmlns:a16="http://schemas.microsoft.com/office/drawing/2014/main" id="{44EF0FBA-7A22-41A8-9593-5B0AF51BDEC5}"/>
              </a:ext>
            </a:extLst>
          </p:cNvPr>
          <p:cNvGrpSpPr/>
          <p:nvPr/>
        </p:nvGrpSpPr>
        <p:grpSpPr>
          <a:xfrm>
            <a:off x="7039185" y="2054115"/>
            <a:ext cx="3482339" cy="3278030"/>
            <a:chOff x="5486400" y="1881554"/>
            <a:chExt cx="3172975" cy="3278030"/>
          </a:xfrm>
        </p:grpSpPr>
        <p:sp>
          <p:nvSpPr>
            <p:cNvPr id="67588" name="AutoShape 4"/>
            <p:cNvSpPr>
              <a:spLocks/>
            </p:cNvSpPr>
            <p:nvPr/>
          </p:nvSpPr>
          <p:spPr bwMode="auto">
            <a:xfrm>
              <a:off x="5486400" y="2725616"/>
              <a:ext cx="838200" cy="1617785"/>
            </a:xfrm>
            <a:prstGeom prst="rightBrace">
              <a:avLst>
                <a:gd name="adj1" fmla="val 16084"/>
                <a:gd name="adj2" fmla="val 47917"/>
              </a:avLst>
            </a:prstGeom>
            <a:noFill/>
            <a:ln w="19050">
              <a:solidFill>
                <a:schemeClr val="accent5">
                  <a:lumMod val="75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 sz="1662" noProof="0" dirty="0">
                <a:solidFill>
                  <a:srgbClr val="C00000"/>
                </a:solidFill>
              </a:endParaRPr>
            </a:p>
          </p:txBody>
        </p:sp>
        <p:sp>
          <p:nvSpPr>
            <p:cNvPr id="67589" name="AutoShape 5"/>
            <p:cNvSpPr>
              <a:spLocks noChangeArrowheads="1"/>
            </p:cNvSpPr>
            <p:nvPr/>
          </p:nvSpPr>
          <p:spPr bwMode="auto">
            <a:xfrm>
              <a:off x="6324605" y="2901461"/>
              <a:ext cx="2133600" cy="1496707"/>
            </a:xfrm>
            <a:prstGeom prst="wedgeRectCallout">
              <a:avLst>
                <a:gd name="adj1" fmla="val -48662"/>
                <a:gd name="adj2" fmla="val 32870"/>
              </a:avLst>
            </a:prstGeom>
            <a:solidFill>
              <a:schemeClr val="accent5">
                <a:lumMod val="75000"/>
              </a:schemeClr>
            </a:solidFill>
            <a:ln w="9525">
              <a:solidFill>
                <a:schemeClr val="accent5">
                  <a:lumMod val="75000"/>
                </a:schemeClr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fr-FR" sz="1846" noProof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Nombre total de contacts non protégés avec des partenaires séropositifs</a:t>
              </a:r>
            </a:p>
          </p:txBody>
        </p:sp>
        <p:sp>
          <p:nvSpPr>
            <p:cNvPr id="67591" name="Line 7"/>
            <p:cNvSpPr>
              <a:spLocks noChangeShapeType="1"/>
            </p:cNvSpPr>
            <p:nvPr/>
          </p:nvSpPr>
          <p:spPr bwMode="auto">
            <a:xfrm flipH="1" flipV="1">
              <a:off x="6477000" y="1881554"/>
              <a:ext cx="0" cy="1266092"/>
            </a:xfrm>
            <a:prstGeom prst="line">
              <a:avLst/>
            </a:prstGeom>
            <a:noFill/>
            <a:ln w="57150">
              <a:solidFill>
                <a:schemeClr val="accent5">
                  <a:lumMod val="75000"/>
                </a:schemeClr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endParaRPr lang="fr-FR" sz="1662" noProof="0" dirty="0"/>
            </a:p>
          </p:txBody>
        </p:sp>
        <p:sp>
          <p:nvSpPr>
            <p:cNvPr id="67592" name="AutoShape 8"/>
            <p:cNvSpPr>
              <a:spLocks/>
            </p:cNvSpPr>
            <p:nvPr/>
          </p:nvSpPr>
          <p:spPr bwMode="auto">
            <a:xfrm>
              <a:off x="5486400" y="4398169"/>
              <a:ext cx="609600" cy="761415"/>
            </a:xfrm>
            <a:prstGeom prst="rightBrace">
              <a:avLst>
                <a:gd name="adj1" fmla="val 13462"/>
                <a:gd name="adj2" fmla="val 50000"/>
              </a:avLst>
            </a:prstGeom>
            <a:noFill/>
            <a:ln w="19050">
              <a:solidFill>
                <a:schemeClr val="accent5">
                  <a:lumMod val="75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 sz="1662" noProof="0" dirty="0"/>
            </a:p>
          </p:txBody>
        </p:sp>
        <p:sp>
          <p:nvSpPr>
            <p:cNvPr id="67593" name="Line 9"/>
            <p:cNvSpPr>
              <a:spLocks noChangeShapeType="1"/>
            </p:cNvSpPr>
            <p:nvPr/>
          </p:nvSpPr>
          <p:spPr bwMode="auto">
            <a:xfrm flipV="1">
              <a:off x="8657294" y="1987061"/>
              <a:ext cx="2081" cy="2777649"/>
            </a:xfrm>
            <a:prstGeom prst="line">
              <a:avLst/>
            </a:prstGeom>
            <a:noFill/>
            <a:ln w="57150">
              <a:solidFill>
                <a:schemeClr val="accent5">
                  <a:lumMod val="75000"/>
                </a:schemeClr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endParaRPr lang="fr-FR" sz="1662" noProof="0" dirty="0"/>
            </a:p>
          </p:txBody>
        </p:sp>
        <p:sp>
          <p:nvSpPr>
            <p:cNvPr id="67594" name="Line 10"/>
            <p:cNvSpPr>
              <a:spLocks noChangeShapeType="1"/>
            </p:cNvSpPr>
            <p:nvPr/>
          </p:nvSpPr>
          <p:spPr bwMode="auto">
            <a:xfrm flipV="1">
              <a:off x="6071167" y="4764711"/>
              <a:ext cx="2588205" cy="14166"/>
            </a:xfrm>
            <a:prstGeom prst="line">
              <a:avLst/>
            </a:prstGeom>
            <a:noFill/>
            <a:ln w="57150">
              <a:solidFill>
                <a:schemeClr val="accent5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662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473885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noProof="0" dirty="0"/>
              <a:t>Plus en détail : calcul des nouvelles infections</a:t>
            </a:r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fld id="{D6899624-2691-4252-A62C-FEB0A5A0705C}" type="slidenum">
              <a:rPr lang="fr-FR" noProof="0" smtClean="0"/>
              <a:t>8</a:t>
            </a:fld>
            <a:endParaRPr lang="fr-FR" noProof="0" dirty="0"/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444240" y="1405884"/>
            <a:ext cx="5715000" cy="3797300"/>
          </a:xfrm>
        </p:spPr>
        <p:txBody>
          <a:bodyPr/>
          <a:lstStyle/>
          <a:p>
            <a:r>
              <a:rPr lang="fr-FR" sz="2400" noProof="0" dirty="0"/>
              <a:t>Nouvelles infections</a:t>
            </a:r>
          </a:p>
          <a:p>
            <a:pPr lvl="1">
              <a:buFontTx/>
              <a:buNone/>
            </a:pPr>
            <a:r>
              <a:rPr lang="fr-FR" sz="2215" noProof="0" dirty="0"/>
              <a:t>= Taille de la population clé</a:t>
            </a:r>
          </a:p>
          <a:p>
            <a:pPr lvl="1">
              <a:buFontTx/>
              <a:buNone/>
            </a:pPr>
            <a:r>
              <a:rPr lang="fr-FR" sz="2215" noProof="0" dirty="0"/>
              <a:t>x Fréquence des contacts</a:t>
            </a:r>
          </a:p>
          <a:p>
            <a:pPr lvl="1">
              <a:buFontTx/>
              <a:buNone/>
            </a:pPr>
            <a:r>
              <a:rPr lang="fr-FR" sz="2215" noProof="0" dirty="0"/>
              <a:t>x Prévalence du VIH chez les partenaires</a:t>
            </a:r>
          </a:p>
          <a:p>
            <a:pPr lvl="1">
              <a:buFontTx/>
              <a:buNone/>
            </a:pPr>
            <a:r>
              <a:rPr lang="fr-FR" sz="2215" noProof="0" dirty="0"/>
              <a:t>x Fraction non protégée</a:t>
            </a:r>
          </a:p>
          <a:p>
            <a:pPr lvl="1">
              <a:buFontTx/>
              <a:buNone/>
            </a:pPr>
            <a:r>
              <a:rPr lang="fr-FR" sz="2215" noProof="0" dirty="0"/>
              <a:t>x Probabilité de transmission</a:t>
            </a:r>
          </a:p>
          <a:p>
            <a:pPr lvl="1">
              <a:buFontTx/>
              <a:buNone/>
            </a:pPr>
            <a:r>
              <a:rPr lang="fr-FR" sz="2215" noProof="0" dirty="0"/>
              <a:t>x Ajustements pour les IST et la circoncision</a:t>
            </a:r>
          </a:p>
        </p:txBody>
      </p:sp>
      <p:sp>
        <p:nvSpPr>
          <p:cNvPr id="14340" name="AutoShape 4"/>
          <p:cNvSpPr>
            <a:spLocks noChangeArrowheads="1"/>
          </p:cNvSpPr>
          <p:nvPr/>
        </p:nvSpPr>
        <p:spPr bwMode="auto">
          <a:xfrm>
            <a:off x="6606698" y="443316"/>
            <a:ext cx="4146434" cy="703385"/>
          </a:xfrm>
          <a:prstGeom prst="wedgeRectCallout">
            <a:avLst>
              <a:gd name="adj1" fmla="val -52907"/>
              <a:gd name="adj2" fmla="val 201061"/>
            </a:avLst>
          </a:prstGeom>
          <a:solidFill>
            <a:schemeClr val="accent5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 sz="1846" noProof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Taille des groupes non-KP H, non-KP F, FSW, clients, PWID, HSH, HSF</a:t>
            </a:r>
          </a:p>
        </p:txBody>
      </p:sp>
      <p:sp>
        <p:nvSpPr>
          <p:cNvPr id="14341" name="AutoShape 5"/>
          <p:cNvSpPr>
            <a:spLocks noChangeArrowheads="1"/>
          </p:cNvSpPr>
          <p:nvPr/>
        </p:nvSpPr>
        <p:spPr bwMode="auto">
          <a:xfrm>
            <a:off x="8148918" y="1316844"/>
            <a:ext cx="3646325" cy="952622"/>
          </a:xfrm>
          <a:prstGeom prst="wedgeRectCallout">
            <a:avLst>
              <a:gd name="adj1" fmla="val -81616"/>
              <a:gd name="adj2" fmla="val 101570"/>
            </a:avLst>
          </a:prstGeom>
          <a:solidFill>
            <a:schemeClr val="accent5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 sz="1846" noProof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Fréquence de chaque type de contact : fréquence des rapports sexuels, fréquence des injections</a:t>
            </a:r>
          </a:p>
        </p:txBody>
      </p:sp>
      <p:sp>
        <p:nvSpPr>
          <p:cNvPr id="14342" name="AutoShape 6"/>
          <p:cNvSpPr>
            <a:spLocks noChangeArrowheads="1"/>
          </p:cNvSpPr>
          <p:nvPr/>
        </p:nvSpPr>
        <p:spPr bwMode="auto">
          <a:xfrm>
            <a:off x="8861946" y="2470010"/>
            <a:ext cx="2857165" cy="1186279"/>
          </a:xfrm>
          <a:prstGeom prst="wedgeRectCallout">
            <a:avLst>
              <a:gd name="adj1" fmla="val -64950"/>
              <a:gd name="adj2" fmla="val -1488"/>
            </a:avLst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 sz="1846" noProof="0" dirty="0">
                <a:latin typeface="Arial" panose="020B0604020202020204" pitchFamily="34" charset="0"/>
                <a:cs typeface="Arial" panose="020B0604020202020204" pitchFamily="34" charset="0"/>
              </a:rPr>
              <a:t>Prévalence du VIH pour chaque groupe (calculée) </a:t>
            </a:r>
          </a:p>
          <a:p>
            <a:r>
              <a:rPr lang="fr-FR" sz="1846" noProof="0" dirty="0">
                <a:latin typeface="Arial" panose="020B0604020202020204" pitchFamily="34" charset="0"/>
                <a:cs typeface="Arial" panose="020B0604020202020204" pitchFamily="34" charset="0"/>
              </a:rPr>
              <a:t>– comparer avec les observations</a:t>
            </a:r>
          </a:p>
        </p:txBody>
      </p:sp>
      <p:sp>
        <p:nvSpPr>
          <p:cNvPr id="14343" name="AutoShape 7"/>
          <p:cNvSpPr>
            <a:spLocks noChangeArrowheads="1"/>
          </p:cNvSpPr>
          <p:nvPr/>
        </p:nvSpPr>
        <p:spPr bwMode="auto">
          <a:xfrm>
            <a:off x="8844868" y="3778777"/>
            <a:ext cx="2874243" cy="621358"/>
          </a:xfrm>
          <a:prstGeom prst="wedgeRectCallout">
            <a:avLst>
              <a:gd name="adj1" fmla="val -119598"/>
              <a:gd name="adj2" fmla="val -85738"/>
            </a:avLst>
          </a:prstGeom>
          <a:solidFill>
            <a:schemeClr val="accent5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 sz="1846" noProof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Utilisation du préservatif, utilisation d'aiguilles propres</a:t>
            </a:r>
          </a:p>
        </p:txBody>
      </p:sp>
      <p:sp>
        <p:nvSpPr>
          <p:cNvPr id="14344" name="AutoShape 8"/>
          <p:cNvSpPr>
            <a:spLocks noChangeArrowheads="1"/>
          </p:cNvSpPr>
          <p:nvPr/>
        </p:nvSpPr>
        <p:spPr bwMode="auto">
          <a:xfrm>
            <a:off x="8543295" y="4831401"/>
            <a:ext cx="3021036" cy="1245311"/>
          </a:xfrm>
          <a:prstGeom prst="wedgeRectCallout">
            <a:avLst>
              <a:gd name="adj1" fmla="val -87401"/>
              <a:gd name="adj2" fmla="val -119012"/>
            </a:avLst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 sz="1846" noProof="0" dirty="0">
                <a:latin typeface="Arial" panose="020B0604020202020204" pitchFamily="34" charset="0"/>
                <a:cs typeface="Arial" panose="020B0604020202020204" pitchFamily="34" charset="0"/>
              </a:rPr>
              <a:t>Sexe : H à F, F à H, H à H  </a:t>
            </a:r>
          </a:p>
          <a:p>
            <a:r>
              <a:rPr lang="fr-FR" sz="1846" noProof="0" dirty="0">
                <a:latin typeface="Arial" panose="020B0604020202020204" pitchFamily="34" charset="0"/>
                <a:cs typeface="Arial" panose="020B0604020202020204" pitchFamily="34" charset="0"/>
              </a:rPr>
              <a:t>PWID : par injection </a:t>
            </a:r>
          </a:p>
          <a:p>
            <a:r>
              <a:rPr lang="fr-FR" sz="1846" noProof="0" dirty="0">
                <a:latin typeface="Arial" panose="020B0604020202020204" pitchFamily="34" charset="0"/>
                <a:cs typeface="Arial" panose="020B0604020202020204" pitchFamily="34" charset="0"/>
              </a:rPr>
              <a:t>(Utiliser comme paramètre d'ajustement)</a:t>
            </a:r>
          </a:p>
        </p:txBody>
      </p:sp>
      <p:sp>
        <p:nvSpPr>
          <p:cNvPr id="14345" name="AutoShape 9"/>
          <p:cNvSpPr>
            <a:spLocks noChangeArrowheads="1"/>
          </p:cNvSpPr>
          <p:nvPr/>
        </p:nvSpPr>
        <p:spPr bwMode="auto">
          <a:xfrm>
            <a:off x="3540990" y="5373327"/>
            <a:ext cx="4796186" cy="703385"/>
          </a:xfrm>
          <a:prstGeom prst="wedgeRectCallout">
            <a:avLst>
              <a:gd name="adj1" fmla="val 1718"/>
              <a:gd name="adj2" fmla="val -188701"/>
            </a:avLst>
          </a:prstGeom>
          <a:solidFill>
            <a:schemeClr val="accent5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buFontTx/>
              <a:buChar char="•"/>
            </a:pPr>
            <a:r>
              <a:rPr lang="fr-FR" sz="1846" noProof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Cofacteur IST et fraction avec IST </a:t>
            </a:r>
          </a:p>
          <a:p>
            <a:pPr>
              <a:buFontTx/>
              <a:buChar char="•"/>
            </a:pPr>
            <a:r>
              <a:rPr lang="fr-FR" sz="1846" noProof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Cofacteur circoncision et fraction circoncise</a:t>
            </a:r>
          </a:p>
        </p:txBody>
      </p:sp>
    </p:spTree>
    <p:extLst>
      <p:ext uri="{BB962C8B-B14F-4D97-AF65-F5344CB8AC3E}">
        <p14:creationId xmlns:p14="http://schemas.microsoft.com/office/powerpoint/2010/main" val="2710563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 animBg="1"/>
      <p:bldP spid="14341" grpId="0" animBg="1"/>
      <p:bldP spid="14342" grpId="0" animBg="1"/>
      <p:bldP spid="14343" grpId="0" animBg="1"/>
      <p:bldP spid="14344" grpId="0" animBg="1"/>
      <p:bldP spid="1434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noProof="0" dirty="0"/>
              <a:t>Cela détermine les données clés requises</a:t>
            </a:r>
          </a:p>
        </p:txBody>
      </p:sp>
      <p:sp>
        <p:nvSpPr>
          <p:cNvPr id="11267" name="AutoShape 3"/>
          <p:cNvSpPr>
            <a:spLocks noGrp="1" noChangeAspect="1" noChangeArrowheads="1"/>
          </p:cNvSpPr>
          <p:nvPr>
            <p:ph type="body" idx="1"/>
          </p:nvPr>
        </p:nvSpPr>
        <p:spPr>
          <a:xfrm>
            <a:off x="3755488" y="1525289"/>
            <a:ext cx="8077924" cy="3798277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fr-FR" sz="2585" noProof="0" dirty="0"/>
              <a:t>Tendances des données biologiques</a:t>
            </a:r>
          </a:p>
          <a:p>
            <a:pPr lvl="1">
              <a:lnSpc>
                <a:spcPct val="90000"/>
              </a:lnSpc>
            </a:pPr>
            <a:r>
              <a:rPr lang="fr-FR" sz="2215" noProof="0" dirty="0"/>
              <a:t>Prévalence du VIH, prévalence des IST, circoncision chez les hommes</a:t>
            </a:r>
          </a:p>
          <a:p>
            <a:pPr>
              <a:lnSpc>
                <a:spcPct val="90000"/>
              </a:lnSpc>
            </a:pPr>
            <a:r>
              <a:rPr lang="fr-FR" sz="2585" noProof="0" dirty="0"/>
              <a:t>Tendances comportementales - sexuelles</a:t>
            </a:r>
          </a:p>
          <a:p>
            <a:pPr lvl="1">
              <a:lnSpc>
                <a:spcPct val="90000"/>
              </a:lnSpc>
            </a:pPr>
            <a:r>
              <a:rPr lang="fr-FR" sz="2215" noProof="0" dirty="0"/>
              <a:t>Fréquence des rapports sexuels, utilisation du préservatif avec différents partenaires, durée de l'activité sexuelle/de la clientèle (pour la rotation)</a:t>
            </a:r>
          </a:p>
          <a:p>
            <a:pPr>
              <a:lnSpc>
                <a:spcPct val="90000"/>
              </a:lnSpc>
            </a:pPr>
            <a:r>
              <a:rPr lang="fr-FR" sz="2585" noProof="0" dirty="0"/>
              <a:t>Tendances comportementales - injection</a:t>
            </a:r>
          </a:p>
          <a:p>
            <a:pPr lvl="1">
              <a:lnSpc>
                <a:spcPct val="90000"/>
              </a:lnSpc>
            </a:pPr>
            <a:r>
              <a:rPr lang="fr-FR" sz="2215" noProof="0" dirty="0"/>
              <a:t>Fréquence de l'injection, niveau de partage des aiguilles, durée</a:t>
            </a:r>
          </a:p>
          <a:p>
            <a:pPr>
              <a:lnSpc>
                <a:spcPct val="90000"/>
              </a:lnSpc>
            </a:pPr>
            <a:r>
              <a:rPr lang="fr-FR" sz="2585" noProof="0" dirty="0"/>
              <a:t>Taille des populations clés</a:t>
            </a:r>
          </a:p>
          <a:p>
            <a:pPr lvl="1">
              <a:lnSpc>
                <a:spcPct val="90000"/>
              </a:lnSpc>
            </a:pPr>
            <a:r>
              <a:rPr lang="fr-FR" sz="2215" noProof="0" dirty="0"/>
              <a:t>Entrée en % de la population adulte masculine ou féminine</a:t>
            </a:r>
          </a:p>
          <a:p>
            <a:pPr lvl="1">
              <a:lnSpc>
                <a:spcPct val="90000"/>
              </a:lnSpc>
            </a:pPr>
            <a:endParaRPr lang="fr-FR" sz="1662" noProof="0" dirty="0"/>
          </a:p>
        </p:txBody>
      </p:sp>
    </p:spTree>
    <p:extLst>
      <p:ext uri="{BB962C8B-B14F-4D97-AF65-F5344CB8AC3E}">
        <p14:creationId xmlns:p14="http://schemas.microsoft.com/office/powerpoint/2010/main" val="2425123463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893E641F549574BB805BD9C73365D4F" ma:contentTypeVersion="13" ma:contentTypeDescription="Create a new document." ma:contentTypeScope="" ma:versionID="aad6ef840ac3b3de4a374c051bb21667">
  <xsd:schema xmlns:xsd="http://www.w3.org/2001/XMLSchema" xmlns:xs="http://www.w3.org/2001/XMLSchema" xmlns:p="http://schemas.microsoft.com/office/2006/metadata/properties" xmlns:ns2="288ef829-98c5-46d1-83dc-c2ef7c814da2" xmlns:ns3="2ddeef39-65d3-4660-94f2-f063f949c57e" targetNamespace="http://schemas.microsoft.com/office/2006/metadata/properties" ma:root="true" ma:fieldsID="e636b5a1e1f7d510d79a4b4cd0d8626f" ns2:_="" ns3:_="">
    <xsd:import namespace="288ef829-98c5-46d1-83dc-c2ef7c814da2"/>
    <xsd:import namespace="2ddeef39-65d3-4660-94f2-f063f949c5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8ef829-98c5-46d1-83dc-c2ef7c814da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deef39-65d3-4660-94f2-f063f949c57e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1750387-FF51-4B38-85E5-61B3F683271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32AE6EF-59B6-47B5-A24F-79C1DC005A3A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56E73F2B-27B1-4E8C-9C04-4558454EB53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8ef829-98c5-46d1-83dc-c2ef7c814da2"/>
    <ds:schemaRef ds:uri="2ddeef39-65d3-4660-94f2-f063f949c5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TM03457475[[fn=Frame]]</Template>
  <TotalTime>3127</TotalTime>
  <Words>3697</Words>
  <Application>Microsoft Office PowerPoint</Application>
  <PresentationFormat>Widescreen</PresentationFormat>
  <Paragraphs>566</Paragraphs>
  <Slides>53</Slides>
  <Notes>14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0" baseType="lpstr">
      <vt:lpstr>Arial</vt:lpstr>
      <vt:lpstr>Calibri</vt:lpstr>
      <vt:lpstr>Corbel</vt:lpstr>
      <vt:lpstr>Times New Roman</vt:lpstr>
      <vt:lpstr>Wingdings 2</vt:lpstr>
      <vt:lpstr>Frame</vt:lpstr>
      <vt:lpstr>Equation</vt:lpstr>
      <vt:lpstr>Sous la capuche:  AEM5</vt:lpstr>
      <vt:lpstr>AEM 5  Synchronisation de Spectrum et AEM  </vt:lpstr>
      <vt:lpstr>Présentation du modelé AEM</vt:lpstr>
      <vt:lpstr>Le AIDS Epidemic Model (AEM) : un outil d'analyse des programmes et des politiques</vt:lpstr>
      <vt:lpstr>Le logiciel AEM produit un modèle adapté à la situation du pays : comportemental et épidémiologique</vt:lpstr>
      <vt:lpstr>Paramètres de transmission et cofacteurs de l'AEM </vt:lpstr>
      <vt:lpstr>Comment les nouvelles infections sont-elles calculées ?</vt:lpstr>
      <vt:lpstr>Plus en détail : calcul des nouvelles infections</vt:lpstr>
      <vt:lpstr>Cela détermine les données clés requises</vt:lpstr>
      <vt:lpstr>La structure interne reflète la nature des populations clés des épidémies concentrées   Structure interne des hommes et des personnes transgenres dans l'AEM</vt:lpstr>
      <vt:lpstr>La structure interne reflète la nature des populations clés des épidémies concentrées   Structure interne féminine dans l'AEM</vt:lpstr>
      <vt:lpstr>AEM utilise le modèle Spectrum CD4 complet pour les PVVIH  avec un ensemble complet de compartiments CD4 hors ART et sous ART pour les personnes VIH+ dans chaque population clé.</vt:lpstr>
      <vt:lpstr>Structure compartimentale sous-jacente dans AEM  Tout le monde se trouve dans l'une des cases</vt:lpstr>
      <vt:lpstr>Présentation générale de Spectrum</vt:lpstr>
      <vt:lpstr>Présentation générale de Spectrum</vt:lpstr>
      <vt:lpstr>Spectrum commence par un modèle démographique complet (DemProj)  …et y superpose un modèle VIH (AIM) </vt:lpstr>
      <vt:lpstr>Chaque année, Spectrum fait progresser les individus dans chaque catégorie d'âge</vt:lpstr>
      <vt:lpstr>Comment Spectrum et AEM4 fonction </vt:lpstr>
      <vt:lpstr>Les deux partent de l'incidence produite par l'AEM pour calculer les nouvelles infections</vt:lpstr>
      <vt:lpstr>AEM effectue ses calculs au sein de chaque sous-population KP et non KP  Nouvelles infections déjà calculées dans chaque sous-population</vt:lpstr>
      <vt:lpstr>Spectrum contracte de nouvelles infections provenant de l'AEM, en les répartissant dans sa structure compartimentée... qui dépend du sexe et de l'âge.</vt:lpstr>
      <vt:lpstr>Spectrum doit répartir les nouvelles infections chez les hommes et les femmes par âge dans la population âgée de 15 ans et plus.</vt:lpstr>
      <vt:lpstr>Ces données proviennent de l'onglet  « Sexe/Âge » de Spectrum, sous  « Incidence par âge ».</vt:lpstr>
      <vt:lpstr>En résumé, Spectrum prend le nombre de nouvelles infections de l'AEM et le répartit par sexe et par âge.</vt:lpstr>
      <vt:lpstr>Ainsi, tous les compartiments VIH+ et CD4 dans Spectrum et AEM4 sont désormais remplis de nouvelles infections.</vt:lpstr>
      <vt:lpstr>Les deux progressent PVVIH avec une équation simple et une condition initiale  ... mais la manière dont le calcul est effectué dépend de la structure compartimentale</vt:lpstr>
      <vt:lpstr>Les décès dans les deux modèles sont calculés à partir du modèle CD4  … mais des différences    apparaissent</vt:lpstr>
      <vt:lpstr>Dans le modèle CD4, les personnes progressent dans les cases à un rythme spécifié par Spectrum  ... mais les taux entre Spectrum et AEM</vt:lpstr>
      <vt:lpstr>Dans Spectrum, le calcul des décès hors TAR dépend du sexe, de l'âge et de la catégorie CD4  ... de même que pour les décès sous TAR</vt:lpstr>
      <vt:lpstr>Procédure de base pour calculer le nombre total de décès parmi les personnes vivant avec le VIH dans Spectrum</vt:lpstr>
      <vt:lpstr>Dans AEM4, cela dépend uniquement de la catégorie CD4  … avec une mortalité supplémentaire pour les PWID</vt:lpstr>
      <vt:lpstr>Procédure de base pour calculer le nombre total de décès parmi les personnes vivant avec le VIH dans l'AEM4</vt:lpstr>
      <vt:lpstr>Mais la structure par âge évolue au fil du temps selon le sexe  Ainsi, au fil du temps, Spectrum et AEM4 commencent à diverger en matière de décès</vt:lpstr>
      <vt:lpstr>Spectrum et AEM4 diffèrent également en termes de mortalité générale utilisée  Ainsi, les décès liés diffèrent</vt:lpstr>
      <vt:lpstr>Ainsi, au fil du temps, les décès dans Spectrum et dans l'AEM divergent  ... ce qui, modifie      la prévalence</vt:lpstr>
      <vt:lpstr>Aligner Spectrum &amp; AEM5</vt:lpstr>
      <vt:lpstr>La question est de savoir comment aligner deux structures très différentes pour calculer les décès et la prévalence du VIH.</vt:lpstr>
      <vt:lpstr>Commençons par ce que nous savons       ... et ce qu'ils ont en commun</vt:lpstr>
      <vt:lpstr>Alors, pour une catégorie CD4 donnée, comment faire en sorte que l'AEM reflète la structure par âge et par sexe ?</vt:lpstr>
      <vt:lpstr>Ainsi a été créé le classeur Pop1 Analysis Template   …il convertit les taux de mortalité par âge et par sexe de Spectrum en valeurs moyennes utilisables dans AEM</vt:lpstr>
      <vt:lpstr>Pour chaque année, nous calculons la valeur moyenne pour chaque catégorie de CD4 par sexe  Cet exemple concerne la mortalité hors TAR</vt:lpstr>
      <vt:lpstr>Ce tableau annuel est ensuite fourni à l'AEM5 sur la page « 12 Spectrum ».</vt:lpstr>
      <vt:lpstr>Comparez μCD4 pondérées à l'ancienne mortalité fixe hors TAR de l'AEM4 dans chaque groupe CD4  Les tendances varient selon le sexe et le profil épidémique au fil du temps</vt:lpstr>
      <vt:lpstr>Le modèle d'analyse Pop1 calcule également un nombre d'autres paramètres pour chaque compartiment sexe-CD4 afin de maintenir l'alignement entre Spectrum et AEM5.</vt:lpstr>
      <vt:lpstr>Enfin, plusieurs autres modifications dans les calculs ont été apportées au logiciel Java AEM5 afin de refléter les changements apportés à Spectrum. </vt:lpstr>
      <vt:lpstr>En utilisant ces valeurs, nous obtenons une meilleure concordance entre AEM5 et Spectrum.</vt:lpstr>
      <vt:lpstr>Outils de l’AEM5 pour la synchronisation</vt:lpstr>
      <vt:lpstr>Cahiers AEM 5.0 (référence et intervention)</vt:lpstr>
      <vt:lpstr>Outil de comparaison Spectrum-AEM</vt:lpstr>
      <vt:lpstr>  Outil de comparaison des cycles d’AEM  Charge les AEM à partir du menu  </vt:lpstr>
      <vt:lpstr>Utilisation du modèle d'analyse Pop1</vt:lpstr>
      <vt:lpstr>Avantages de l'AEM5 par rapport à l'ancienne approche AEM4</vt:lpstr>
      <vt:lpstr>Merci de votre attention : des questions 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MAHY, Mary</dc:creator>
  <cp:keywords>, docId:CE22219E7E64D908342DA77A65AB632F</cp:keywords>
  <cp:lastModifiedBy>WANYEKI, Ian</cp:lastModifiedBy>
  <cp:revision>523</cp:revision>
  <dcterms:created xsi:type="dcterms:W3CDTF">2020-10-27T09:55:01Z</dcterms:created>
  <dcterms:modified xsi:type="dcterms:W3CDTF">2026-02-11T06:50:22Z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0x0101006893E641F549574BB805BD9C73365D4F</vt:lpwstr>
  </property>
</Properties>
</file>