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ink/ink7.xml" ContentType="application/inkml+xml"/>
  <Override PartName="/ppt/ink/ink6.xml" ContentType="application/inkml+xml"/>
  <Override PartName="/ppt/ink/ink5.xml" ContentType="application/inkml+xml"/>
  <Override PartName="/ppt/ink/ink4.xml" ContentType="application/inkml+xml"/>
  <Override PartName="/ppt/ink/ink3.xml" ContentType="application/inkml+xml"/>
  <Override PartName="/ppt/ink/ink2.xml" ContentType="application/inkml+xml"/>
  <Override PartName="/ppt/ink/ink1.xml" ContentType="application/inkml+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8" r:id="rId3"/>
    <p:sldId id="266" r:id="rId4"/>
    <p:sldId id="260" r:id="rId5"/>
    <p:sldId id="262" r:id="rId6"/>
    <p:sldId id="257" r:id="rId7"/>
    <p:sldId id="259" r:id="rId8"/>
    <p:sldId id="269" r:id="rId9"/>
    <p:sldId id="270" r:id="rId10"/>
    <p:sldId id="271" r:id="rId11"/>
    <p:sldId id="272" r:id="rId12"/>
    <p:sldId id="261" r:id="rId13"/>
    <p:sldId id="267" r:id="rId14"/>
    <p:sldId id="268" r:id="rId15"/>
    <p:sldId id="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75"/>
    <p:restoredTop sz="85141"/>
  </p:normalViewPr>
  <p:slideViewPr>
    <p:cSldViewPr snapToGrid="0" snapToObjects="1">
      <p:cViewPr varScale="1">
        <p:scale>
          <a:sx n="177" d="100"/>
          <a:sy n="177" d="100"/>
        </p:scale>
        <p:origin x="2688"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07T14:34:21.21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3966 2757,'-33'-18,"5"3,19 13,-3-4,-4-2,1 1,-1-3,2 2,1 0,0-1,-2-4,6 5,-3-3,-1 1,4 1,-7-3,7 4,-7-4,7 3,-7-3,7 4,-4-2,1 0,2 1,-15-13,14 10,-15-10,8 4,-1 4,-4-5,1 0,3 5,0-4,2 6,-1-5,-1 3,-4-5,1-1,-2-1,0 0,6 3,5 8,1 0,2 2,-6-6,3 6,-5-3,5 4,-4-2,7 1,-6-4,7 3,-4-1,0-2,2 3,-4-4,6 4,-3-1,0-2,-1 1,0 1,-6-5,4 5,-2-4,0 3,3 0,1 1,-4-2,7 4,-2-2,-4-4,6 5,-7-5,5 7,-2-3,1 3,-4-5,8 3,-6-3,6 4,-7-4,7 3,-16-14,14 12,-14-11,16 13,-8-3,7 4,-2-2,-4-4,1 3,-6-5,3 4,0 0,0 0,0 3,0-3,4 7,2-5,-1 2,0-2,-5-2,1-1,-1 1,4 2,-2-2,6 4,-2-2,0-2,3 3,-7-5,6 6,-2-2,-9-11,9 10,-8-10,2 3,8 8,-7-7,4 7,-1 0,1-1,-9-8,7 7,-12-15,8 14,-8-14,3 6,4 1,-1 1,11 11,-2-2,-4-1,1 0,-2 0,0-1,8 6,-7-8,2 5,1-3,-4 1,8 2,-8-3,-1-5,-1 3,-9-13,4 6,1 0,0 1,5 8,4 2,2 0,0 2,-1-2,0 1,0-1,0 2,-1-1,-7-2,3 0,-4-3,-5-1,7 2,-7-2,9 3,0 0,-9-3,7 2,-7-2,14 6,0 0,-3-3,6 4,-6-5,4 5,3-1,-9-3,9 5,-5-2,-2 1,2-3,-7 2,3-3,0 3,-9-2,7-1,-16-2,7-2,-4-7,-4 3,12 0,-15-5,19 10,-9-7,12 10,-9-3,6 2,-5-2,8 3,4 1,1 3,2-1,-2 2,-4-3,5 3,-2 0,2 0,-5-1,4 3,-4 0,4 1,-4-3,1-1,3 1,-2 1,2 0,-2 2,-1-4,3 5,-4-4,1 2,2-1,-2-2,4 3,-5-2,1 4,1-3,-1 2,2-2,-3-3,4 3,-2-2,2 4,-2-2,-1 0,4 1,-5-1,3 2,-1-2,-1 1,3-1,-3 0,2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07T14:34:27.11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3866 360,'-47'-20,"6"4,14 2,7 4,-7-3,9 2,0 4,5-2,-4 2,6-1,-4 3,-3-3,4 4,-2-2,2 1,1-2,-4 0,4 1,-3 0,4 0,-5-1,1-1,3 0,-1 1,2 0,-3 2,-1-3,-1 3,-1-2,5 1,-4 3,0 0,-2 0,-3 0,4-2,0 1,5 1,-4-2,4 2,-9-2,4 0,1 1,1 1,3 1,-4 0,1 0,0-2,-1 1,1 0,-1-1,4 2,-8-1,7 1,-8-2,8 1,-2 0,3 1,-3 0,-1 0,3-2,-2 4,-1-4,2 2,-3-2,3 1,-6-1,2 3,2-2,1 3,3 0,-4 0,-3 0,6 0,-6 0,7 0,-1 0,-4 0,3 0,-8 0,9 0,-2 0,0 0,-2 0,0 0,-3 0,7 0,-4 0,0 3,-8-2,5 1,-5 1,-1 2,7-1,-7 2,9-5,0 4,0-1,0-1,0 0,0-1,-9 3,7-1,-7 0,9-4,0 3,0-3,0 5,0-4,4 4,-2-5,3 5,-3-4,-1 7,3-6,-2 4,2 0,1 0,-3 2,5 1,-3-1,4 2,-2 0,-1 0,-1 2,3-5,-3 2,-2 0,4-3,-5 4,5-4,1 2,-5 2,2-2,-4 3,0-4,0 4,5-5,-4 5,8-4,-4 4,2 0,0-1,-2 2,4-4,-5 6,3-1,3-3,-4 5,4-6,-3 3,-3 4,7-9,-6 8,2-2,2-4,-6 6,6-5,-2-1,-2 6,6-8,-5 7,2 0,3-5,-3 10,4-10,-3 7,1-2,0-3,-2 6,3-7,-3 5,4-3,-3 1,-1 3,0-4,1 1,-2 1,2-1,-3 5,-10 13,0-5,-12 18,2-6,-3 9,10-14,3-2,10-13,0 0,0-1,0 1,0 0,2-4,0-2,0 0,1-1,-1 5,4-4,-2 2,1 0,1-1,-2 3,3-2,0 1,-1 0,-1 0,1-3,-1 5,2-4,-3 9,-1-4,0 4,-2-4,1 0,0-5,0 0,0-1,3 2,-3-1,1 4,1-3,-3 3,5-3,-3-2,-1 5,2-7,-5 9,8-10,-4 7,0-2,2-1,0 4,1-4,-1 3,0 1,-3 0,1 1,0 0,-3 0,6-4,-3-2,2 4,0-6,-1 11,0-8,3 1,-7 3,5 0,-5 2,3 2,1-3,3-4,-4 2,3-2,-2 4,-1 0,1-5,-3 4,4-8,-3 7,3 1,0-3,1 2,1-3,-1 0,-4 4,3 1,-7-1,5 1,0-4,0 2,2-4,1 1,-4 6,7-9,-6 9,6-7,-3 1,-4 11,3-8,-4 9,5-7,1-4,0 2,-1-2,1 0,-3 4,2-4,0 0,-2 1,3-4,-5 7,4-3,-3-1,1 2,4-6,-2 8,0-3,3-1,-2 5,4-5,-1 2,2 3,0-9,0 9,4-3,-3-4,2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07T14:34:37.79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746 1,'0'37,"0"-7,0-23,0 8,-2 2,-1 1,-1-1,0-5,-2 5,0-1,-2 3,2-6,-1 1,-1-2,1 1,-2 3,2-2,1-1,-4 4,5-8,-3 9,2-6,-1 9,-1-3,1-1,2-4,-2 7,2-9,-1 10,1-9,3 1,-5 4,2 3,0-6,0 7,4-4,-4 1,4 0,-3-2,2-4,-3 5,1-1,2 1,-3 4,5-7,-3 6,1-8,2 5,-4-1,4 1,-2-1,2 1,0 0,0-1,0 0,0 0,0 5,0-3,0-1,0 4,0-11,0 9,0-2,0-4,2 7,-1-7,2 4,-3-1,0 0,0 0,0 1,0-1,0 0,0 0,0-1,0 1,0 0,0 1,0 1,0 2,0-2,0 4,0-9,-2 3,0 1,-1-4,1 6,1-6,-2 1,-1 4,2-5,-2 5,2-4,-2 2,1 0,0 1,2-1,-1-2,1 4,-2-3,-1 3,-2-2,3-3,-5 10,7-12,-5 9,1-4,-1-2,1 8,0-4,1 0,1 0,-2-1,4 1,-4 0,1 0,-2 0,3-4,0 2,1 0,0-3,0 6,0-6,0 1,2 4,-2-3,2 7,0-4,0 4,0-9,0 4,0-3,-2 3,1 1,0-1,-2 1,2 0,-1 0,-1-1,2-3,-3 2,1-2,-1 1,2 3,-2-4,2 3,-2-3,2 2,-2 3,1-1,0 3,-1-7,1 3,0-5,-2 6,4-1,-3-3,3 3,-5 5,2-2,-3 7,3-9,-1 0,4 0,-1-5,2 3,-2 5,0-6,-1 4,-1-6,3 0,-3 7,3-6,-1 3,2-3,0-1,0 6,0-6,0 3,0 2,0-2,0 5,0-3,0-5,0 3,0-1,2-1,0 4,1-3,-2 2,-1-2,0 1,0-2,0 3,0 4,0-7,0 6,0-7,0 3,0 4,0-6,3 7,-2-4,1-3,1 10,-2-9,1 2,-2-1,0-2,0 3,0-1,0 2,0 1,0-3,0 8,0-10,0 3,0 0,0-3,-2 4,1 0,-2-1,1 1,1 0,-2 0,3-4,0 6,0-6,0 4,0-2,0-2,0 4,0 3,0-6,0 5,0-7,0 4,0-1,0 1,0-3,0 2,0 0,0 1,-2 1,0-2,-2 0,2 1,-2-3,4 2,-4-2,2 3,-1-1,0 0,0 0,1 1,-2-1,4 4,-4-6,4 6,-4-2,2-4,-1 7,0-9,2 5,-1 0,1-1,-2 0,1 0,-2 1,2-1,0 1,-3 0,5-3,-5 2,2-3,0 8,1-2,0-2,1-1,0-2,-2 4,2 0,-1 0,-1 0,2-1,-4 1,4 0,-1 0,2-4,-2 6,-1-5,0 2,0 0,3-5,0 5,-1 0,-2-1,-2 1,1-1,1-2,-2 2,2 1,0-3,-3 7,6-8,-5 4,5-1,-4 0,2 0,-1 1,1 0,2-2,0 1,0 0,-2 5,1-6,-2 2,3-2,-1-2,0 8,-1-4,0 1,1 9,-2-7,3 7,-2-9,1 0,-2-1,3 1,0-4,0 6,0-10,0 11,0-4,0-3,0 6,0-7,0 3,0 0,0 1,0-1,0-2,0 4,0-3,0 7,0-8,0 6,0-7,2 4,-1 0,0 4,-1-7,2 6,-1-7,0 1,1 4,-1-3,0 3,-1 3,0-2,0-2,0-1,0-3,2 3,-1 5,2-8,-2 5,2-4,0-1,1 7,0-7,0 4,-2-2,2 1,-2 0,3 1,-1-4,1 3,-1-1,-2 0,0 2,-2 1,0-4,0 7,0-8,0 5,0 3,0-2,0-2,0-1,0-3,0 3,0 0,0 1,0-1,0-2,0 2,0-1,2 1,-2 0,2 0,-2 5,0-7,0 6,0-3,0-2,0 5,0-6,0 3,0 1,0 0,0 0,0 0,0 0,0 0,0 0,0 0,0-5,0 4,0-3,0 3,0 1,0 0,0-4,0 3,0-4,0 5,0 0,0 0,0 0,0-5,0 3,0 1,0-4,0 6,0-6,0 3,0 4,0-6,0 10,0-9,0 2,0 0,0-4,0 5,0 0,0-4,0 2,0-2,0 16,0-9,0 10,-4-5,3-5,-3 5,4-8,-2-4,1 3,-3 0,3-3,-3 6,1-7,-1 1,-2 5,3-7,-2 5,1-1,1-4,-2 9,2-10,-1 5,2 1,-2-5,2 7,0-5,0 0,0 4,1-4,0 2,-1 1,-1-2,-1 3,-2-1,2-5,-5 8,3-6,-1 8,-1 5,0 2,3 0,-2-3,6 1,-4-7,4 3,-2-11,2 4,0-3,-1 5,2-2,0-3,0 4,0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07T14:34:40.48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6586,'7'-75,"-4"3,2 5,0 7,-3-7,3 9,1-9,-5 7,9 2,-9 11,3 18,-1 2,-2 9,1 0,1 0,-2 0,1 0,-2 0,0 0,3 0,-3 0,3 4,-3-2,0 3,0-5,0 0,0 5,0-4,0 0,0-1,0 2,0-1,0 4,0-4,0 0,0-1,0 0,0 5,0-4,0 3,-3-4,3 0,-3 0,3 0,0 5,0-8,0 7,0-4,0 2,0 2,0-8,0 3,0-2,0 3,0 0,0 4,-3-3,3 4,-3-4,1 1,0 0,-2-1,0 3,1-2,0-3,0 0,0-2,-2 3,4 0,-2 0,-1-9,3 7,-3-16,4 7,0-9,0-9,0-2,0-9,0-9,0 7,0-7,0 9,0 0,0-9,0 7,0-7,0 9,0 8,0-5,0 6,0-10,0 1,0 9,0-7,0 7,0-9,0 0,0 0,0 0,0 9,0-7,0 7,0 0,0 2,0 9,0 0,0-8,0 15,0-4,0 17,0 0,0 0,0 0,0 0,0 0,0 1,0-1,0 0,0 0,2 4,-2-7,4 11,-4-14,2 10,1-8,-3 4,6 0,-6 4,5-3,-2 5,2-10,-3 8,3-6,-2 2,2 4,0-6,0 7,0-5,1 0,0 0,1-8,2 5,-1-6,7 1,-6-3,4-9,1 0,1 0,4 0,0 0,-6 9,4-7,-7 16,3-7,-5 9,-3 4,2-2,-1 3,1-1,-2-2,0 1,-1 0,-2-1,1 2,2-7,-2 3,2-4,-3 4,-1 5,4-4,-4 3,4-4,-4-9,6-2,-2-9,4 0,1 0,-5 0,4 0,-8 0,5 9,-5 3,2 8,-1 0,-1 0,2 0,-3 0,0-18,0 5,0-16,0 9,2 9,-1-7,2 7,-1 0,-1-7,2 16,-3-7,0 0,0-2,2 0,-1 2,1 13,-2 2,2-12,-1 12,1-11,0 10,-1 0,4-5,-4 0,1 0,1 0,2-9,-1-2,0-9,-4 0,0-9,5-2,-4 0,10-7,-10 16,8-7,-8 9,3 0,-4 9,0 6,2 11,-1-2,2-1,0-6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07T14:34:43.96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620 0,'-2'53,"-3"5,-4-17,-6 5,4-8,-1-9,7 7,3-16,2 7,-3-9,0 0,-3 0,0-1,0 1,0-4,1 3,0-4,2 3,-1 5,2-7,-3 6,0-6,-1 4,0 0,0-1,1-3,-2 2,0 1,2-3,-4 10,2-10,-1 8,-4-4,6 0,-6-1,6 1,-2-4,2 3,-3 0,1-3,-2 7,2-12,2 8,-2-4,2 4,-4 0,4 1,-6 0,0 9,2-7,-8 16,5-7,-6 9,3-9,4-3,0-8,5 0,-1 0,2 0,-3 0,2 0,-1 0,2 0,0-1,0 1,0 0,0 0,0 0,0 0,0 0,0 0,0 0,0-5,1 4,2-4,-4 9,4-8,-2 3,-2 3,4-9,-3 10,2-6,4-5,-4 13,1-8,0 6,-2-3,4 0,-4 0,4 0,-1 8,2 3,0 9,0-9,0 7,0-7,0 0,0-2,0-9,0-5,0 3,0 1,0-4,0 10,0-13,0 10,0-5,0-2,0 13,0-2,-3 4,2-1,-1 0,2-7,-2 2,1-9,-1-5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07T14:34:48.18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4542 1,'-45'18,"1"7,20-4,-5 7,-7 4,-3 0,-12 2,3 1,-4 0,6 0,8-3,1-1,9-3,6-4,-4 3,14-12,-15 11,17-15,-16 15,15-16,-15 16,14-11,-8 8,10-10,0 0,-2-2,3-2,-4 7,0-5,-7 11,5-10,-7 7,9-9,-5 2,4-1,-3 0,8-2,-13 10,8-7,-5 5,2-5,6 1,-6-1,2 3,1-5,2 0,0 0,-1 0,0 1,-2 0,6-2,-8 3,4-5,-5 4,4-5,2 4,-9 0,5 1,-10 4,8-3,-12 10,0-5,-12 9,0 0,12-8,-9 7,14-5,-12 0,0 10,-2-9,1 9,10-13,-7 12,14-14,-23 17,19-10,-20 17,7 0,-9 7,1-5,5 4,4-12,-3 12,10-15,-10 14,11-13,-2 5,-6 1,7-7,-7 6,6 1,2-7,-5 15,-3-7,3 0,-10 2,5-3,1-4,2 3,7-7,5-8,6-4,1-5,8-4,-4 2,1 0,-2 0,0 1,-2 0,7-4,-5 4,2-2,1 1,-4 4,4-3,0-1,-2 3,6-6,-13 9,9-7,-9 4,11-5,-4 2,1 0,-2 0,-4 2,0 0,0 0,4-3,2-2,0 1,-5 2,3-1,-2 2,4-1,-1 1,-14 6,3 3,-4-3,-4 5,12-9,-7-1,9 0,4-7,-2 5,3-2,1 1,-5 2,4-1,-5 2,-5 8,-9 4,7-3,-11 9,4-6,-6 8,4-8,-1 6,3-6,-6 8,-5-5,-2 6,15-15,-6 11,17-15,1 4,5-9,-4 9,7-8,-8 7,1 0,7-6,-8 6,10-9,-4 4,1-1,-1 1,0 1,5-4,-4 5,4 0,-1-3,-4 11,3-8,-4 8,3-5,-1 1,1 0,0-4,2-2,-2 0,4 1,-5 1,3 0,-2 1,3-4,-7 9,8-10,-7 6,4-4,2-3,-4 10,6-9,-5 9,6-6,-2-1,0 7,1-9,-3 9,2-8,-1 3,-4 4,2-2,-15 17,9-12,-7 10,10-13,3-5,0 0,2-5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07T14:34:52.75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3819 0,'-40'23,"2"0,25-14,-5 3,0 0,0 0,0 0,-9 3,-11 7,-11 1,0 3,11-8,2 0,16-5,-3 0,11-3,4-2,-9 6,7-5,-10 6,1 3,5-6,-4 5,10-9,-4 4,0 1,-3 4,-6 4,0 3,-4 9,-5 4,12-7,-14 13,14-13,-5 3,8-6,3-9,0 0,0-1,0 1,-7 5,5-4,-4-1,7-1,0-3,-1 3,0 1,0 0,4-4,-3 3,2-4,-1 1,0-2,2 0,-1 1,1 3,-2-2,1-2,-3 2,4-5,-6 6,5-6,-3 3,-1 4,3-6,-4 6,1 0,-6 4,-1 0,-2-1,6-4,3-5,3 3,0-1,0 0,-2 5,-11 13,-1 4,-11 12,-5 0,-1-4,2-5,3-6,16-12,1 3,11-13,-2 4,-8 4,6-3,-14 14,4-5,-14 9,-3 0,-7 2,8-2,6-8,9-4,0-1,9-7,-5 9,6-10,-7 11,5-10,-11 14,11-13,-12 13,3-5,-5 8,10-10,2-2,-1 0,-7 11,-4 2,-5 7,14-18,-1 0,11-11,-2 2,0 4,1-3,-3 7,2-2,0 2,3-5,1 0,2 3,1-6,-3 10,-1-3,-1 2,-1 3,-1-4,3 0,-3-1,2 1,-1 0,4 0,-7 9,4-7,-8 16,2-7,-3 9,-7 3,8-11,-4 1,10-13,0-1,3-3,-2 3,6-8,-6 8,2-4,-3 5,-7 5,5-4,-5 3,7-4,0 0,2 0,-1 0,2 0,-6 9,2-7,-2 7,3-10,-8 6,8-8,-7 6,10-12,-2 8,-7 2,-3 4,-7 6,8-10,3-2,9-9,-2 4,-1 1,-1-1,1 2,1-4,0 3,-1 0,-8 7,5-1,-13 8,11-11,-3 2,-2 1,10-9,-6 7,5-7,-2 0,-4 2,4-1,2-2,0 1,-1 3,0-4,-2 5,6-8,-3 7,-2-3,6 1,-7 3,5-2,1-1,-6 2,7-4,-9 9,8-8,-7 10,6-6,-9 8,5-2,-13 7,15-13,-5 4,8-10,1 2,-4 4,5-3,-5 4,4-2,-1-3,-2 4,0-4,0 2,0 1,2-1,-1 0,1 0,-1 2,1-3,-1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CBC7C4-8F1B-B744-8063-F322D6289815}" type="datetimeFigureOut">
              <a:rPr lang="en-US" smtClean="0"/>
              <a:t>1/8/21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92B27A-C41F-3841-BF90-D04545F7A318}" type="slidenum">
              <a:rPr lang="en-US" smtClean="0"/>
              <a:t>‹#›</a:t>
            </a:fld>
            <a:endParaRPr lang="en-US"/>
          </a:p>
        </p:txBody>
      </p:sp>
    </p:spTree>
    <p:extLst>
      <p:ext uri="{BB962C8B-B14F-4D97-AF65-F5344CB8AC3E}">
        <p14:creationId xmlns:p14="http://schemas.microsoft.com/office/powerpoint/2010/main" val="3658450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short presentation to describe a new visualization tool to assist country teams in understanding mortality inputs for CSAVR</a:t>
            </a:r>
          </a:p>
        </p:txBody>
      </p:sp>
      <p:sp>
        <p:nvSpPr>
          <p:cNvPr id="4" name="Slide Number Placeholder 3"/>
          <p:cNvSpPr>
            <a:spLocks noGrp="1"/>
          </p:cNvSpPr>
          <p:nvPr>
            <p:ph type="sldNum" sz="quarter" idx="5"/>
          </p:nvPr>
        </p:nvSpPr>
        <p:spPr/>
        <p:txBody>
          <a:bodyPr/>
          <a:lstStyle/>
          <a:p>
            <a:fld id="{9A92B27A-C41F-3841-BF90-D04545F7A318}" type="slidenum">
              <a:rPr lang="en-US" smtClean="0"/>
              <a:t>1</a:t>
            </a:fld>
            <a:endParaRPr lang="en-US"/>
          </a:p>
        </p:txBody>
      </p:sp>
    </p:spTree>
    <p:extLst>
      <p:ext uri="{BB962C8B-B14F-4D97-AF65-F5344CB8AC3E}">
        <p14:creationId xmlns:p14="http://schemas.microsoft.com/office/powerpoint/2010/main" val="2276788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deaths are represented by the yellow shaded area</a:t>
            </a:r>
          </a:p>
        </p:txBody>
      </p:sp>
      <p:sp>
        <p:nvSpPr>
          <p:cNvPr id="4" name="Slide Number Placeholder 3"/>
          <p:cNvSpPr>
            <a:spLocks noGrp="1"/>
          </p:cNvSpPr>
          <p:nvPr>
            <p:ph type="sldNum" sz="quarter" idx="5"/>
          </p:nvPr>
        </p:nvSpPr>
        <p:spPr/>
        <p:txBody>
          <a:bodyPr/>
          <a:lstStyle/>
          <a:p>
            <a:fld id="{9A92B27A-C41F-3841-BF90-D04545F7A318}" type="slidenum">
              <a:rPr lang="en-US" smtClean="0"/>
              <a:t>11</a:t>
            </a:fld>
            <a:endParaRPr lang="en-US"/>
          </a:p>
        </p:txBody>
      </p:sp>
    </p:spTree>
    <p:extLst>
      <p:ext uri="{BB962C8B-B14F-4D97-AF65-F5344CB8AC3E}">
        <p14:creationId xmlns:p14="http://schemas.microsoft.com/office/powerpoint/2010/main" val="1779188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moving onto the tool itself. There are two main graphical displays.</a:t>
            </a:r>
          </a:p>
          <a:p>
            <a:endParaRPr lang="en-US" dirty="0"/>
          </a:p>
          <a:p>
            <a:r>
              <a:rPr lang="en-US" dirty="0"/>
              <a:t>The first is a time trend. Users are invited to select a country, with the age group and sex fixed as ”15+” and “both” respectively. This shows the evolution of the trend in AIDS deaths over time, and its composition by the three categories shown here. In blue are deaths correctly coded as HIV/AIDS – in this example in Brazil, we see that that begun in the mid 1990s, and before that, no HIV/AIDS deaths were recorded. Instead we see a significant number of deaths that had been attributed to garbage codes, in yellow, and a smaller number coded as other underlying causes – HIV misclassification – in red. </a:t>
            </a:r>
          </a:p>
        </p:txBody>
      </p:sp>
      <p:sp>
        <p:nvSpPr>
          <p:cNvPr id="4" name="Slide Number Placeholder 3"/>
          <p:cNvSpPr>
            <a:spLocks noGrp="1"/>
          </p:cNvSpPr>
          <p:nvPr>
            <p:ph type="sldNum" sz="quarter" idx="5"/>
          </p:nvPr>
        </p:nvSpPr>
        <p:spPr/>
        <p:txBody>
          <a:bodyPr/>
          <a:lstStyle/>
          <a:p>
            <a:fld id="{9A92B27A-C41F-3841-BF90-D04545F7A318}" type="slidenum">
              <a:rPr lang="en-US" smtClean="0"/>
              <a:t>12</a:t>
            </a:fld>
            <a:endParaRPr lang="en-US"/>
          </a:p>
        </p:txBody>
      </p:sp>
    </p:spTree>
    <p:extLst>
      <p:ext uri="{BB962C8B-B14F-4D97-AF65-F5344CB8AC3E}">
        <p14:creationId xmlns:p14="http://schemas.microsoft.com/office/powerpoint/2010/main" val="639082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display is a Sankey </a:t>
            </a:r>
            <a:r>
              <a:rPr lang="en-US" dirty="0" err="1"/>
              <a:t>diagramme</a:t>
            </a:r>
            <a:r>
              <a:rPr lang="en-US" dirty="0"/>
              <a:t>, used to depict flows of data from one state to another. In this </a:t>
            </a:r>
            <a:r>
              <a:rPr lang="en-US" dirty="0" err="1"/>
              <a:t>visualiusation</a:t>
            </a:r>
            <a:r>
              <a:rPr lang="en-US" dirty="0"/>
              <a:t>, users are able to select a single calendar year, a wider range of age groups, and sex disaggregated data. </a:t>
            </a:r>
          </a:p>
          <a:p>
            <a:endParaRPr lang="en-US" dirty="0"/>
          </a:p>
          <a:p>
            <a:r>
              <a:rPr lang="en-US" dirty="0"/>
              <a:t>Turning to the graph itself – on the left hand side we have the raw data, and on the right hand side, the adjusted causes of death. The </a:t>
            </a:r>
            <a:r>
              <a:rPr lang="en-US" dirty="0" err="1"/>
              <a:t>colour</a:t>
            </a:r>
            <a:r>
              <a:rPr lang="en-US" dirty="0"/>
              <a:t> scheme is the same as in the previous graph – at the top we have the correctly coded HIV/AIDS deaths that are unchanged, in the middle, the many garbage codes reassigned to HIV/AIDS resulting in other diseases, and at the bottom, the HIV misclassification adjustment. </a:t>
            </a:r>
          </a:p>
          <a:p>
            <a:endParaRPr lang="en-US" dirty="0"/>
          </a:p>
          <a:p>
            <a:r>
              <a:rPr lang="en-US" dirty="0"/>
              <a:t>All three of the outcomes on the right, HIV/AIDS, HIV/AIDS resulting in other disease, and HIV/TB coinfection resulting in other disease, are counted as “AIDS Deaths”  and used within CSAVR</a:t>
            </a:r>
          </a:p>
        </p:txBody>
      </p:sp>
      <p:sp>
        <p:nvSpPr>
          <p:cNvPr id="4" name="Slide Number Placeholder 3"/>
          <p:cNvSpPr>
            <a:spLocks noGrp="1"/>
          </p:cNvSpPr>
          <p:nvPr>
            <p:ph type="sldNum" sz="quarter" idx="5"/>
          </p:nvPr>
        </p:nvSpPr>
        <p:spPr/>
        <p:txBody>
          <a:bodyPr/>
          <a:lstStyle/>
          <a:p>
            <a:fld id="{9A92B27A-C41F-3841-BF90-D04545F7A318}" type="slidenum">
              <a:rPr lang="en-US" smtClean="0"/>
              <a:t>13</a:t>
            </a:fld>
            <a:endParaRPr lang="en-US"/>
          </a:p>
        </p:txBody>
      </p:sp>
    </p:spTree>
    <p:extLst>
      <p:ext uri="{BB962C8B-B14F-4D97-AF65-F5344CB8AC3E}">
        <p14:creationId xmlns:p14="http://schemas.microsoft.com/office/powerpoint/2010/main" val="325071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the data may be viewed in tabular view, and downloaded using the button underneath the tabs at the top left. The same filters are applied as in the Sankey </a:t>
            </a:r>
            <a:r>
              <a:rPr lang="en-US" dirty="0" err="1"/>
              <a:t>diagramme</a:t>
            </a:r>
            <a:r>
              <a:rPr lang="en-US" dirty="0"/>
              <a:t>.</a:t>
            </a:r>
          </a:p>
        </p:txBody>
      </p:sp>
      <p:sp>
        <p:nvSpPr>
          <p:cNvPr id="4" name="Slide Number Placeholder 3"/>
          <p:cNvSpPr>
            <a:spLocks noGrp="1"/>
          </p:cNvSpPr>
          <p:nvPr>
            <p:ph type="sldNum" sz="quarter" idx="5"/>
          </p:nvPr>
        </p:nvSpPr>
        <p:spPr/>
        <p:txBody>
          <a:bodyPr/>
          <a:lstStyle/>
          <a:p>
            <a:fld id="{9A92B27A-C41F-3841-BF90-D04545F7A318}" type="slidenum">
              <a:rPr lang="en-US" smtClean="0"/>
              <a:t>14</a:t>
            </a:fld>
            <a:endParaRPr lang="en-US"/>
          </a:p>
        </p:txBody>
      </p:sp>
    </p:spTree>
    <p:extLst>
      <p:ext uri="{BB962C8B-B14F-4D97-AF65-F5344CB8AC3E}">
        <p14:creationId xmlns:p14="http://schemas.microsoft.com/office/powerpoint/2010/main" val="3631721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92B27A-C41F-3841-BF90-D04545F7A318}" type="slidenum">
              <a:rPr lang="en-US" smtClean="0"/>
              <a:t>2</a:t>
            </a:fld>
            <a:endParaRPr lang="en-US"/>
          </a:p>
        </p:txBody>
      </p:sp>
    </p:spTree>
    <p:extLst>
      <p:ext uri="{BB962C8B-B14F-4D97-AF65-F5344CB8AC3E}">
        <p14:creationId xmlns:p14="http://schemas.microsoft.com/office/powerpoint/2010/main" val="967574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Mortality data correction is done by the Institute of Health Metrics and Evaluation (IHME) as part of the Global Burden of Disease. Raw data are submitted by countries to the WHO Mortality Database from where it is extracted and undergoes a three step cleaning process. After this process the mortality data are adjusted for cause of death coding errors and can be used by CSAVR</a:t>
            </a:r>
          </a:p>
        </p:txBody>
      </p:sp>
      <p:sp>
        <p:nvSpPr>
          <p:cNvPr id="4" name="Slide Number Placeholder 3"/>
          <p:cNvSpPr>
            <a:spLocks noGrp="1"/>
          </p:cNvSpPr>
          <p:nvPr>
            <p:ph type="sldNum" sz="quarter" idx="5"/>
          </p:nvPr>
        </p:nvSpPr>
        <p:spPr/>
        <p:txBody>
          <a:bodyPr/>
          <a:lstStyle/>
          <a:p>
            <a:fld id="{9A92B27A-C41F-3841-BF90-D04545F7A318}" type="slidenum">
              <a:rPr lang="en-US" smtClean="0"/>
              <a:t>3</a:t>
            </a:fld>
            <a:endParaRPr lang="en-US"/>
          </a:p>
        </p:txBody>
      </p:sp>
    </p:spTree>
    <p:extLst>
      <p:ext uri="{BB962C8B-B14F-4D97-AF65-F5344CB8AC3E}">
        <p14:creationId xmlns:p14="http://schemas.microsoft.com/office/powerpoint/2010/main" val="2345810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plots show an example of the data correction process in men aged 25-39 in Australia. Data are shown in yellow dots, with the final corrected mortality trend in blue. </a:t>
            </a:r>
          </a:p>
          <a:p>
            <a:endParaRPr lang="en-US" dirty="0"/>
          </a:p>
          <a:p>
            <a:r>
              <a:rPr lang="en-US" dirty="0"/>
              <a:t>Differences can be substantial, especially in the early years of the epidemic when HIV/AIDS was not recorded as a cause of death. Note also that correction still occurs in recent years, with the data on the left lying under the final estimated trend in the mid 2010s. </a:t>
            </a:r>
          </a:p>
          <a:p>
            <a:endParaRPr lang="en-US" dirty="0"/>
          </a:p>
          <a:p>
            <a:r>
              <a:rPr lang="en-US" dirty="0"/>
              <a:t>Understandably this can be disconcerting for country teams when comparing their raw data to the data that goes into CSAVR and so a tool has been devised to assist their understanding</a:t>
            </a:r>
          </a:p>
        </p:txBody>
      </p:sp>
      <p:sp>
        <p:nvSpPr>
          <p:cNvPr id="4" name="Slide Number Placeholder 3"/>
          <p:cNvSpPr>
            <a:spLocks noGrp="1"/>
          </p:cNvSpPr>
          <p:nvPr>
            <p:ph type="sldNum" sz="quarter" idx="5"/>
          </p:nvPr>
        </p:nvSpPr>
        <p:spPr/>
        <p:txBody>
          <a:bodyPr/>
          <a:lstStyle/>
          <a:p>
            <a:fld id="{9A92B27A-C41F-3841-BF90-D04545F7A318}" type="slidenum">
              <a:rPr lang="en-US" smtClean="0"/>
              <a:t>4</a:t>
            </a:fld>
            <a:endParaRPr lang="en-US"/>
          </a:p>
        </p:txBody>
      </p:sp>
    </p:spTree>
    <p:extLst>
      <p:ext uri="{BB962C8B-B14F-4D97-AF65-F5344CB8AC3E}">
        <p14:creationId xmlns:p14="http://schemas.microsoft.com/office/powerpoint/2010/main" val="38807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“Garbage codes” often refer to cause of death codes refer to immediate or intermediate causes of death rather than the true cause (in this case HIV/AIDS). These often include common bacterial infections, heart attacks and heart failure, and generic immunodeficiencies. </a:t>
            </a:r>
          </a:p>
          <a:p>
            <a:endParaRPr lang="en-US" dirty="0"/>
          </a:p>
          <a:p>
            <a:r>
              <a:rPr lang="en-US" dirty="0"/>
              <a:t>The redistribution is done by comparing the age pattern of mortality for a given cause of death from the pre-AIDS era – 1980-1984 – to the age pattern of mortality during the AIDS era. Any excess deaths above a 5% increase from the 1980-1984 baseline pattern are redistributed to HIV. This process is done by sex, and by five year age period.</a:t>
            </a:r>
          </a:p>
        </p:txBody>
      </p:sp>
      <p:sp>
        <p:nvSpPr>
          <p:cNvPr id="4" name="Slide Number Placeholder 3"/>
          <p:cNvSpPr>
            <a:spLocks noGrp="1"/>
          </p:cNvSpPr>
          <p:nvPr>
            <p:ph type="sldNum" sz="quarter" idx="5"/>
          </p:nvPr>
        </p:nvSpPr>
        <p:spPr/>
        <p:txBody>
          <a:bodyPr/>
          <a:lstStyle/>
          <a:p>
            <a:fld id="{9A92B27A-C41F-3841-BF90-D04545F7A318}" type="slidenum">
              <a:rPr lang="en-US" smtClean="0"/>
              <a:t>6</a:t>
            </a:fld>
            <a:endParaRPr lang="en-US"/>
          </a:p>
        </p:txBody>
      </p:sp>
    </p:spTree>
    <p:extLst>
      <p:ext uri="{BB962C8B-B14F-4D97-AF65-F5344CB8AC3E}">
        <p14:creationId xmlns:p14="http://schemas.microsoft.com/office/powerpoint/2010/main" val="1407084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HIV misclassification adjustment is a similar reallocation process, but instead of addressing garbage codes, addresses other underlying causes of death –often tuberculosis and endocarditis. </a:t>
            </a:r>
          </a:p>
          <a:p>
            <a:endParaRPr lang="en-US" dirty="0"/>
          </a:p>
          <a:p>
            <a:r>
              <a:rPr lang="en-US" dirty="0"/>
              <a:t>The three above criteria must be met for a change in the age pattern of a cause of death to be considered for HIV misclassification adjustment</a:t>
            </a:r>
          </a:p>
        </p:txBody>
      </p:sp>
      <p:sp>
        <p:nvSpPr>
          <p:cNvPr id="4" name="Slide Number Placeholder 3"/>
          <p:cNvSpPr>
            <a:spLocks noGrp="1"/>
          </p:cNvSpPr>
          <p:nvPr>
            <p:ph type="sldNum" sz="quarter" idx="5"/>
          </p:nvPr>
        </p:nvSpPr>
        <p:spPr/>
        <p:txBody>
          <a:bodyPr/>
          <a:lstStyle/>
          <a:p>
            <a:fld id="{9A92B27A-C41F-3841-BF90-D04545F7A318}" type="slidenum">
              <a:rPr lang="en-US" smtClean="0"/>
              <a:t>7</a:t>
            </a:fld>
            <a:endParaRPr lang="en-US"/>
          </a:p>
        </p:txBody>
      </p:sp>
    </p:spTree>
    <p:extLst>
      <p:ext uri="{BB962C8B-B14F-4D97-AF65-F5344CB8AC3E}">
        <p14:creationId xmlns:p14="http://schemas.microsoft.com/office/powerpoint/2010/main" val="1732495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to illustrate how HIV/AIDS deaths are identified and reallocated.</a:t>
            </a:r>
          </a:p>
          <a:p>
            <a:endParaRPr lang="en-US" dirty="0"/>
          </a:p>
          <a:p>
            <a:r>
              <a:rPr lang="en-US" dirty="0"/>
              <a:t>Let us take a cause of death which has this age pattern of mortality, which has been calculated using vital registration data from the pre-AIDS era 1980-1984</a:t>
            </a:r>
          </a:p>
        </p:txBody>
      </p:sp>
      <p:sp>
        <p:nvSpPr>
          <p:cNvPr id="4" name="Slide Number Placeholder 3"/>
          <p:cNvSpPr>
            <a:spLocks noGrp="1"/>
          </p:cNvSpPr>
          <p:nvPr>
            <p:ph type="sldNum" sz="quarter" idx="5"/>
          </p:nvPr>
        </p:nvSpPr>
        <p:spPr/>
        <p:txBody>
          <a:bodyPr/>
          <a:lstStyle/>
          <a:p>
            <a:fld id="{9A92B27A-C41F-3841-BF90-D04545F7A318}" type="slidenum">
              <a:rPr lang="en-US" smtClean="0"/>
              <a:t>8</a:t>
            </a:fld>
            <a:endParaRPr lang="en-US"/>
          </a:p>
        </p:txBody>
      </p:sp>
    </p:spTree>
    <p:extLst>
      <p:ext uri="{BB962C8B-B14F-4D97-AF65-F5344CB8AC3E}">
        <p14:creationId xmlns:p14="http://schemas.microsoft.com/office/powerpoint/2010/main" val="4163188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see that the age pattern of mortality for the same cause of death during the AIDS era, for example in the mid 1990s, has shifted much younger. </a:t>
            </a:r>
          </a:p>
        </p:txBody>
      </p:sp>
      <p:sp>
        <p:nvSpPr>
          <p:cNvPr id="4" name="Slide Number Placeholder 3"/>
          <p:cNvSpPr>
            <a:spLocks noGrp="1"/>
          </p:cNvSpPr>
          <p:nvPr>
            <p:ph type="sldNum" sz="quarter" idx="5"/>
          </p:nvPr>
        </p:nvSpPr>
        <p:spPr/>
        <p:txBody>
          <a:bodyPr/>
          <a:lstStyle/>
          <a:p>
            <a:fld id="{9A92B27A-C41F-3841-BF90-D04545F7A318}" type="slidenum">
              <a:rPr lang="en-US" smtClean="0"/>
              <a:t>9</a:t>
            </a:fld>
            <a:endParaRPr lang="en-US"/>
          </a:p>
        </p:txBody>
      </p:sp>
    </p:spTree>
    <p:extLst>
      <p:ext uri="{BB962C8B-B14F-4D97-AF65-F5344CB8AC3E}">
        <p14:creationId xmlns:p14="http://schemas.microsoft.com/office/powerpoint/2010/main" val="913244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deaths that are above a 5% relative increase from the 1980-1984 pattern are deemed to be misclassified HIV/AIDS deaths, and apportioned by age to HIV/AIDS</a:t>
            </a:r>
          </a:p>
        </p:txBody>
      </p:sp>
      <p:sp>
        <p:nvSpPr>
          <p:cNvPr id="4" name="Slide Number Placeholder 3"/>
          <p:cNvSpPr>
            <a:spLocks noGrp="1"/>
          </p:cNvSpPr>
          <p:nvPr>
            <p:ph type="sldNum" sz="quarter" idx="5"/>
          </p:nvPr>
        </p:nvSpPr>
        <p:spPr/>
        <p:txBody>
          <a:bodyPr/>
          <a:lstStyle/>
          <a:p>
            <a:fld id="{9A92B27A-C41F-3841-BF90-D04545F7A318}" type="slidenum">
              <a:rPr lang="en-US" smtClean="0"/>
              <a:t>10</a:t>
            </a:fld>
            <a:endParaRPr lang="en-US"/>
          </a:p>
        </p:txBody>
      </p:sp>
    </p:spTree>
    <p:extLst>
      <p:ext uri="{BB962C8B-B14F-4D97-AF65-F5344CB8AC3E}">
        <p14:creationId xmlns:p14="http://schemas.microsoft.com/office/powerpoint/2010/main" val="3678399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F253D-37C3-B04F-BC13-FF64E144974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2CBC3A5-632F-CA4C-8870-1454F436C5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698777F-77E0-444F-8990-EDFBD0F3AFDF}"/>
              </a:ext>
            </a:extLst>
          </p:cNvPr>
          <p:cNvSpPr>
            <a:spLocks noGrp="1"/>
          </p:cNvSpPr>
          <p:nvPr>
            <p:ph type="dt" sz="half" idx="10"/>
          </p:nvPr>
        </p:nvSpPr>
        <p:spPr/>
        <p:txBody>
          <a:bodyPr/>
          <a:lstStyle/>
          <a:p>
            <a:fld id="{0B488683-9544-C64B-9C48-BED64852CE3B}" type="datetimeFigureOut">
              <a:rPr lang="en-US" smtClean="0"/>
              <a:t>1/8/21</a:t>
            </a:fld>
            <a:endParaRPr lang="en-US"/>
          </a:p>
        </p:txBody>
      </p:sp>
      <p:sp>
        <p:nvSpPr>
          <p:cNvPr id="5" name="Footer Placeholder 4">
            <a:extLst>
              <a:ext uri="{FF2B5EF4-FFF2-40B4-BE49-F238E27FC236}">
                <a16:creationId xmlns:a16="http://schemas.microsoft.com/office/drawing/2014/main" id="{AE02DA7A-8929-1B49-98C9-25173F3EC1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1F124D-9A38-E747-B95B-6CCDD344795B}"/>
              </a:ext>
            </a:extLst>
          </p:cNvPr>
          <p:cNvSpPr>
            <a:spLocks noGrp="1"/>
          </p:cNvSpPr>
          <p:nvPr>
            <p:ph type="sldNum" sz="quarter" idx="12"/>
          </p:nvPr>
        </p:nvSpPr>
        <p:spPr/>
        <p:txBody>
          <a:bodyPr/>
          <a:lstStyle/>
          <a:p>
            <a:fld id="{0BEB7A60-1C43-AD44-8814-415EFA139B4F}" type="slidenum">
              <a:rPr lang="en-US" smtClean="0"/>
              <a:t>‹#›</a:t>
            </a:fld>
            <a:endParaRPr lang="en-US"/>
          </a:p>
        </p:txBody>
      </p:sp>
    </p:spTree>
    <p:extLst>
      <p:ext uri="{BB962C8B-B14F-4D97-AF65-F5344CB8AC3E}">
        <p14:creationId xmlns:p14="http://schemas.microsoft.com/office/powerpoint/2010/main" val="1689411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7C838-49AA-5A42-BCC7-7B5EB9673D9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03FE376-BDE8-1546-872B-B4E642427AB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5E41F63-DB64-DA4B-80DF-CE1F0276B647}"/>
              </a:ext>
            </a:extLst>
          </p:cNvPr>
          <p:cNvSpPr>
            <a:spLocks noGrp="1"/>
          </p:cNvSpPr>
          <p:nvPr>
            <p:ph type="dt" sz="half" idx="10"/>
          </p:nvPr>
        </p:nvSpPr>
        <p:spPr/>
        <p:txBody>
          <a:bodyPr/>
          <a:lstStyle/>
          <a:p>
            <a:fld id="{0B488683-9544-C64B-9C48-BED64852CE3B}" type="datetimeFigureOut">
              <a:rPr lang="en-US" smtClean="0"/>
              <a:t>1/8/21</a:t>
            </a:fld>
            <a:endParaRPr lang="en-US"/>
          </a:p>
        </p:txBody>
      </p:sp>
      <p:sp>
        <p:nvSpPr>
          <p:cNvPr id="5" name="Footer Placeholder 4">
            <a:extLst>
              <a:ext uri="{FF2B5EF4-FFF2-40B4-BE49-F238E27FC236}">
                <a16:creationId xmlns:a16="http://schemas.microsoft.com/office/drawing/2014/main" id="{C73C0F4C-D4CE-F047-81AF-3FB2F14E6D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780B86-BB28-5941-9BBA-B04FFA47E92E}"/>
              </a:ext>
            </a:extLst>
          </p:cNvPr>
          <p:cNvSpPr>
            <a:spLocks noGrp="1"/>
          </p:cNvSpPr>
          <p:nvPr>
            <p:ph type="sldNum" sz="quarter" idx="12"/>
          </p:nvPr>
        </p:nvSpPr>
        <p:spPr/>
        <p:txBody>
          <a:bodyPr/>
          <a:lstStyle/>
          <a:p>
            <a:fld id="{0BEB7A60-1C43-AD44-8814-415EFA139B4F}" type="slidenum">
              <a:rPr lang="en-US" smtClean="0"/>
              <a:t>‹#›</a:t>
            </a:fld>
            <a:endParaRPr lang="en-US"/>
          </a:p>
        </p:txBody>
      </p:sp>
    </p:spTree>
    <p:extLst>
      <p:ext uri="{BB962C8B-B14F-4D97-AF65-F5344CB8AC3E}">
        <p14:creationId xmlns:p14="http://schemas.microsoft.com/office/powerpoint/2010/main" val="786175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75F465-02C6-544B-8D78-85E187A3BB2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EED7B9B-4418-AF42-B60E-183915C2220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B0E474D-18C0-BE40-9358-8B547B61D171}"/>
              </a:ext>
            </a:extLst>
          </p:cNvPr>
          <p:cNvSpPr>
            <a:spLocks noGrp="1"/>
          </p:cNvSpPr>
          <p:nvPr>
            <p:ph type="dt" sz="half" idx="10"/>
          </p:nvPr>
        </p:nvSpPr>
        <p:spPr/>
        <p:txBody>
          <a:bodyPr/>
          <a:lstStyle/>
          <a:p>
            <a:fld id="{0B488683-9544-C64B-9C48-BED64852CE3B}" type="datetimeFigureOut">
              <a:rPr lang="en-US" smtClean="0"/>
              <a:t>1/8/21</a:t>
            </a:fld>
            <a:endParaRPr lang="en-US"/>
          </a:p>
        </p:txBody>
      </p:sp>
      <p:sp>
        <p:nvSpPr>
          <p:cNvPr id="5" name="Footer Placeholder 4">
            <a:extLst>
              <a:ext uri="{FF2B5EF4-FFF2-40B4-BE49-F238E27FC236}">
                <a16:creationId xmlns:a16="http://schemas.microsoft.com/office/drawing/2014/main" id="{8B00F9E2-A3F8-3641-8305-097C6F9BE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659C08-D555-6243-B51B-084D33DA7D4F}"/>
              </a:ext>
            </a:extLst>
          </p:cNvPr>
          <p:cNvSpPr>
            <a:spLocks noGrp="1"/>
          </p:cNvSpPr>
          <p:nvPr>
            <p:ph type="sldNum" sz="quarter" idx="12"/>
          </p:nvPr>
        </p:nvSpPr>
        <p:spPr/>
        <p:txBody>
          <a:bodyPr/>
          <a:lstStyle/>
          <a:p>
            <a:fld id="{0BEB7A60-1C43-AD44-8814-415EFA139B4F}" type="slidenum">
              <a:rPr lang="en-US" smtClean="0"/>
              <a:t>‹#›</a:t>
            </a:fld>
            <a:endParaRPr lang="en-US"/>
          </a:p>
        </p:txBody>
      </p:sp>
    </p:spTree>
    <p:extLst>
      <p:ext uri="{BB962C8B-B14F-4D97-AF65-F5344CB8AC3E}">
        <p14:creationId xmlns:p14="http://schemas.microsoft.com/office/powerpoint/2010/main" val="4289031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1B235-03C9-0D42-8E8D-D588126B4CB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1662FC0-CFF2-9F40-A97F-4FBF864E673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90566C4-908E-F748-AAE7-77BB90429A03}"/>
              </a:ext>
            </a:extLst>
          </p:cNvPr>
          <p:cNvSpPr>
            <a:spLocks noGrp="1"/>
          </p:cNvSpPr>
          <p:nvPr>
            <p:ph type="dt" sz="half" idx="10"/>
          </p:nvPr>
        </p:nvSpPr>
        <p:spPr/>
        <p:txBody>
          <a:bodyPr/>
          <a:lstStyle/>
          <a:p>
            <a:fld id="{0B488683-9544-C64B-9C48-BED64852CE3B}" type="datetimeFigureOut">
              <a:rPr lang="en-US" smtClean="0"/>
              <a:t>1/8/21</a:t>
            </a:fld>
            <a:endParaRPr lang="en-US"/>
          </a:p>
        </p:txBody>
      </p:sp>
      <p:sp>
        <p:nvSpPr>
          <p:cNvPr id="5" name="Footer Placeholder 4">
            <a:extLst>
              <a:ext uri="{FF2B5EF4-FFF2-40B4-BE49-F238E27FC236}">
                <a16:creationId xmlns:a16="http://schemas.microsoft.com/office/drawing/2014/main" id="{54B2B6FD-EE28-E143-8B67-3013961936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ABA6BF-ADFA-284F-876F-A4822ABCA34E}"/>
              </a:ext>
            </a:extLst>
          </p:cNvPr>
          <p:cNvSpPr>
            <a:spLocks noGrp="1"/>
          </p:cNvSpPr>
          <p:nvPr>
            <p:ph type="sldNum" sz="quarter" idx="12"/>
          </p:nvPr>
        </p:nvSpPr>
        <p:spPr/>
        <p:txBody>
          <a:bodyPr/>
          <a:lstStyle/>
          <a:p>
            <a:fld id="{0BEB7A60-1C43-AD44-8814-415EFA139B4F}" type="slidenum">
              <a:rPr lang="en-US" smtClean="0"/>
              <a:t>‹#›</a:t>
            </a:fld>
            <a:endParaRPr lang="en-US"/>
          </a:p>
        </p:txBody>
      </p:sp>
    </p:spTree>
    <p:extLst>
      <p:ext uri="{BB962C8B-B14F-4D97-AF65-F5344CB8AC3E}">
        <p14:creationId xmlns:p14="http://schemas.microsoft.com/office/powerpoint/2010/main" val="3311193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34C2C-4A61-9347-8E66-AD31942F620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FA62E11-523A-9942-B633-E369D950D3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B77193C-242D-BF4D-9698-B24AB396AEDE}"/>
              </a:ext>
            </a:extLst>
          </p:cNvPr>
          <p:cNvSpPr>
            <a:spLocks noGrp="1"/>
          </p:cNvSpPr>
          <p:nvPr>
            <p:ph type="dt" sz="half" idx="10"/>
          </p:nvPr>
        </p:nvSpPr>
        <p:spPr/>
        <p:txBody>
          <a:bodyPr/>
          <a:lstStyle/>
          <a:p>
            <a:fld id="{0B488683-9544-C64B-9C48-BED64852CE3B}" type="datetimeFigureOut">
              <a:rPr lang="en-US" smtClean="0"/>
              <a:t>1/8/21</a:t>
            </a:fld>
            <a:endParaRPr lang="en-US"/>
          </a:p>
        </p:txBody>
      </p:sp>
      <p:sp>
        <p:nvSpPr>
          <p:cNvPr id="5" name="Footer Placeholder 4">
            <a:extLst>
              <a:ext uri="{FF2B5EF4-FFF2-40B4-BE49-F238E27FC236}">
                <a16:creationId xmlns:a16="http://schemas.microsoft.com/office/drawing/2014/main" id="{5210CB8C-E304-AB49-833B-A510CD83AD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C77FE8-8881-4B46-B805-95DD2B96ECC1}"/>
              </a:ext>
            </a:extLst>
          </p:cNvPr>
          <p:cNvSpPr>
            <a:spLocks noGrp="1"/>
          </p:cNvSpPr>
          <p:nvPr>
            <p:ph type="sldNum" sz="quarter" idx="12"/>
          </p:nvPr>
        </p:nvSpPr>
        <p:spPr/>
        <p:txBody>
          <a:bodyPr/>
          <a:lstStyle/>
          <a:p>
            <a:fld id="{0BEB7A60-1C43-AD44-8814-415EFA139B4F}" type="slidenum">
              <a:rPr lang="en-US" smtClean="0"/>
              <a:t>‹#›</a:t>
            </a:fld>
            <a:endParaRPr lang="en-US"/>
          </a:p>
        </p:txBody>
      </p:sp>
    </p:spTree>
    <p:extLst>
      <p:ext uri="{BB962C8B-B14F-4D97-AF65-F5344CB8AC3E}">
        <p14:creationId xmlns:p14="http://schemas.microsoft.com/office/powerpoint/2010/main" val="1098803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C57E-100F-0240-AC84-FCEB10E2030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DB7F483-5537-8E4B-8055-48F4546AE5D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0C86F37-B8B2-AC40-8D20-251D1783F93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BB476FE-32EA-1748-9074-53BA682E5228}"/>
              </a:ext>
            </a:extLst>
          </p:cNvPr>
          <p:cNvSpPr>
            <a:spLocks noGrp="1"/>
          </p:cNvSpPr>
          <p:nvPr>
            <p:ph type="dt" sz="half" idx="10"/>
          </p:nvPr>
        </p:nvSpPr>
        <p:spPr/>
        <p:txBody>
          <a:bodyPr/>
          <a:lstStyle/>
          <a:p>
            <a:fld id="{0B488683-9544-C64B-9C48-BED64852CE3B}" type="datetimeFigureOut">
              <a:rPr lang="en-US" smtClean="0"/>
              <a:t>1/8/21</a:t>
            </a:fld>
            <a:endParaRPr lang="en-US"/>
          </a:p>
        </p:txBody>
      </p:sp>
      <p:sp>
        <p:nvSpPr>
          <p:cNvPr id="6" name="Footer Placeholder 5">
            <a:extLst>
              <a:ext uri="{FF2B5EF4-FFF2-40B4-BE49-F238E27FC236}">
                <a16:creationId xmlns:a16="http://schemas.microsoft.com/office/drawing/2014/main" id="{0F3E6CF7-FAA2-9549-86A6-DFE615B2A7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2E1CA1-3BE9-3D42-9E3D-C2D07F3C5CE1}"/>
              </a:ext>
            </a:extLst>
          </p:cNvPr>
          <p:cNvSpPr>
            <a:spLocks noGrp="1"/>
          </p:cNvSpPr>
          <p:nvPr>
            <p:ph type="sldNum" sz="quarter" idx="12"/>
          </p:nvPr>
        </p:nvSpPr>
        <p:spPr/>
        <p:txBody>
          <a:bodyPr/>
          <a:lstStyle/>
          <a:p>
            <a:fld id="{0BEB7A60-1C43-AD44-8814-415EFA139B4F}" type="slidenum">
              <a:rPr lang="en-US" smtClean="0"/>
              <a:t>‹#›</a:t>
            </a:fld>
            <a:endParaRPr lang="en-US"/>
          </a:p>
        </p:txBody>
      </p:sp>
    </p:spTree>
    <p:extLst>
      <p:ext uri="{BB962C8B-B14F-4D97-AF65-F5344CB8AC3E}">
        <p14:creationId xmlns:p14="http://schemas.microsoft.com/office/powerpoint/2010/main" val="775289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DC23E-9F0B-6E49-8C91-C1CDD5CDC68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CB7FC0A-7DB7-3849-ACC6-8F29D140C1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91FF4E0-AD41-2942-8F96-7591B24AFAE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649679A-6C46-234A-A815-1F0AE7186F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99811D3-5E66-FC44-BB85-23760264BC7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706E96E-BBD2-CB43-A4CB-61FCD49A8A28}"/>
              </a:ext>
            </a:extLst>
          </p:cNvPr>
          <p:cNvSpPr>
            <a:spLocks noGrp="1"/>
          </p:cNvSpPr>
          <p:nvPr>
            <p:ph type="dt" sz="half" idx="10"/>
          </p:nvPr>
        </p:nvSpPr>
        <p:spPr/>
        <p:txBody>
          <a:bodyPr/>
          <a:lstStyle/>
          <a:p>
            <a:fld id="{0B488683-9544-C64B-9C48-BED64852CE3B}" type="datetimeFigureOut">
              <a:rPr lang="en-US" smtClean="0"/>
              <a:t>1/8/21</a:t>
            </a:fld>
            <a:endParaRPr lang="en-US"/>
          </a:p>
        </p:txBody>
      </p:sp>
      <p:sp>
        <p:nvSpPr>
          <p:cNvPr id="8" name="Footer Placeholder 7">
            <a:extLst>
              <a:ext uri="{FF2B5EF4-FFF2-40B4-BE49-F238E27FC236}">
                <a16:creationId xmlns:a16="http://schemas.microsoft.com/office/drawing/2014/main" id="{37AB0CB3-3566-E340-9CA9-597C86D50A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DFEC5F-CCDB-4A48-AF6B-3AACD6D088AF}"/>
              </a:ext>
            </a:extLst>
          </p:cNvPr>
          <p:cNvSpPr>
            <a:spLocks noGrp="1"/>
          </p:cNvSpPr>
          <p:nvPr>
            <p:ph type="sldNum" sz="quarter" idx="12"/>
          </p:nvPr>
        </p:nvSpPr>
        <p:spPr/>
        <p:txBody>
          <a:bodyPr/>
          <a:lstStyle/>
          <a:p>
            <a:fld id="{0BEB7A60-1C43-AD44-8814-415EFA139B4F}" type="slidenum">
              <a:rPr lang="en-US" smtClean="0"/>
              <a:t>‹#›</a:t>
            </a:fld>
            <a:endParaRPr lang="en-US"/>
          </a:p>
        </p:txBody>
      </p:sp>
    </p:spTree>
    <p:extLst>
      <p:ext uri="{BB962C8B-B14F-4D97-AF65-F5344CB8AC3E}">
        <p14:creationId xmlns:p14="http://schemas.microsoft.com/office/powerpoint/2010/main" val="646717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9DB9B-20A7-0F41-86D1-352012487F1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7C149FF-0798-8E47-856E-00C46AD9A05F}"/>
              </a:ext>
            </a:extLst>
          </p:cNvPr>
          <p:cNvSpPr>
            <a:spLocks noGrp="1"/>
          </p:cNvSpPr>
          <p:nvPr>
            <p:ph type="dt" sz="half" idx="10"/>
          </p:nvPr>
        </p:nvSpPr>
        <p:spPr/>
        <p:txBody>
          <a:bodyPr/>
          <a:lstStyle/>
          <a:p>
            <a:fld id="{0B488683-9544-C64B-9C48-BED64852CE3B}" type="datetimeFigureOut">
              <a:rPr lang="en-US" smtClean="0"/>
              <a:t>1/8/21</a:t>
            </a:fld>
            <a:endParaRPr lang="en-US"/>
          </a:p>
        </p:txBody>
      </p:sp>
      <p:sp>
        <p:nvSpPr>
          <p:cNvPr id="4" name="Footer Placeholder 3">
            <a:extLst>
              <a:ext uri="{FF2B5EF4-FFF2-40B4-BE49-F238E27FC236}">
                <a16:creationId xmlns:a16="http://schemas.microsoft.com/office/drawing/2014/main" id="{43BE1791-E8C9-E84E-B4B5-16C3030284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E308CF-E691-2540-A2E2-D08483C6863A}"/>
              </a:ext>
            </a:extLst>
          </p:cNvPr>
          <p:cNvSpPr>
            <a:spLocks noGrp="1"/>
          </p:cNvSpPr>
          <p:nvPr>
            <p:ph type="sldNum" sz="quarter" idx="12"/>
          </p:nvPr>
        </p:nvSpPr>
        <p:spPr/>
        <p:txBody>
          <a:bodyPr/>
          <a:lstStyle/>
          <a:p>
            <a:fld id="{0BEB7A60-1C43-AD44-8814-415EFA139B4F}" type="slidenum">
              <a:rPr lang="en-US" smtClean="0"/>
              <a:t>‹#›</a:t>
            </a:fld>
            <a:endParaRPr lang="en-US"/>
          </a:p>
        </p:txBody>
      </p:sp>
    </p:spTree>
    <p:extLst>
      <p:ext uri="{BB962C8B-B14F-4D97-AF65-F5344CB8AC3E}">
        <p14:creationId xmlns:p14="http://schemas.microsoft.com/office/powerpoint/2010/main" val="3905797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0A088B-5E41-4C41-8619-3E0B1CC304D8}"/>
              </a:ext>
            </a:extLst>
          </p:cNvPr>
          <p:cNvSpPr>
            <a:spLocks noGrp="1"/>
          </p:cNvSpPr>
          <p:nvPr>
            <p:ph type="dt" sz="half" idx="10"/>
          </p:nvPr>
        </p:nvSpPr>
        <p:spPr/>
        <p:txBody>
          <a:bodyPr/>
          <a:lstStyle/>
          <a:p>
            <a:fld id="{0B488683-9544-C64B-9C48-BED64852CE3B}" type="datetimeFigureOut">
              <a:rPr lang="en-US" smtClean="0"/>
              <a:t>1/8/21</a:t>
            </a:fld>
            <a:endParaRPr lang="en-US"/>
          </a:p>
        </p:txBody>
      </p:sp>
      <p:sp>
        <p:nvSpPr>
          <p:cNvPr id="3" name="Footer Placeholder 2">
            <a:extLst>
              <a:ext uri="{FF2B5EF4-FFF2-40B4-BE49-F238E27FC236}">
                <a16:creationId xmlns:a16="http://schemas.microsoft.com/office/drawing/2014/main" id="{72D16845-93B0-2C4A-97DE-93FD75DA137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3F78FC-2680-BD42-BB34-C3ED4A050F1F}"/>
              </a:ext>
            </a:extLst>
          </p:cNvPr>
          <p:cNvSpPr>
            <a:spLocks noGrp="1"/>
          </p:cNvSpPr>
          <p:nvPr>
            <p:ph type="sldNum" sz="quarter" idx="12"/>
          </p:nvPr>
        </p:nvSpPr>
        <p:spPr/>
        <p:txBody>
          <a:bodyPr/>
          <a:lstStyle/>
          <a:p>
            <a:fld id="{0BEB7A60-1C43-AD44-8814-415EFA139B4F}" type="slidenum">
              <a:rPr lang="en-US" smtClean="0"/>
              <a:t>‹#›</a:t>
            </a:fld>
            <a:endParaRPr lang="en-US"/>
          </a:p>
        </p:txBody>
      </p:sp>
    </p:spTree>
    <p:extLst>
      <p:ext uri="{BB962C8B-B14F-4D97-AF65-F5344CB8AC3E}">
        <p14:creationId xmlns:p14="http://schemas.microsoft.com/office/powerpoint/2010/main" val="349950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DA5E2-E90B-9344-902A-6CD54874B72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3319B34-F584-454F-8578-2D00DF45A8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9E11D10-B00C-AF45-A5A7-876764F75B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5C19436-2DB3-FD4F-96CA-67FA62B69CE5}"/>
              </a:ext>
            </a:extLst>
          </p:cNvPr>
          <p:cNvSpPr>
            <a:spLocks noGrp="1"/>
          </p:cNvSpPr>
          <p:nvPr>
            <p:ph type="dt" sz="half" idx="10"/>
          </p:nvPr>
        </p:nvSpPr>
        <p:spPr/>
        <p:txBody>
          <a:bodyPr/>
          <a:lstStyle/>
          <a:p>
            <a:fld id="{0B488683-9544-C64B-9C48-BED64852CE3B}" type="datetimeFigureOut">
              <a:rPr lang="en-US" smtClean="0"/>
              <a:t>1/8/21</a:t>
            </a:fld>
            <a:endParaRPr lang="en-US"/>
          </a:p>
        </p:txBody>
      </p:sp>
      <p:sp>
        <p:nvSpPr>
          <p:cNvPr id="6" name="Footer Placeholder 5">
            <a:extLst>
              <a:ext uri="{FF2B5EF4-FFF2-40B4-BE49-F238E27FC236}">
                <a16:creationId xmlns:a16="http://schemas.microsoft.com/office/drawing/2014/main" id="{3F2CEC8E-FDA8-1446-AEAA-B4028FC7AF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D6A20E-675A-6742-A167-3EA2FAA485D7}"/>
              </a:ext>
            </a:extLst>
          </p:cNvPr>
          <p:cNvSpPr>
            <a:spLocks noGrp="1"/>
          </p:cNvSpPr>
          <p:nvPr>
            <p:ph type="sldNum" sz="quarter" idx="12"/>
          </p:nvPr>
        </p:nvSpPr>
        <p:spPr/>
        <p:txBody>
          <a:bodyPr/>
          <a:lstStyle/>
          <a:p>
            <a:fld id="{0BEB7A60-1C43-AD44-8814-415EFA139B4F}" type="slidenum">
              <a:rPr lang="en-US" smtClean="0"/>
              <a:t>‹#›</a:t>
            </a:fld>
            <a:endParaRPr lang="en-US"/>
          </a:p>
        </p:txBody>
      </p:sp>
    </p:spTree>
    <p:extLst>
      <p:ext uri="{BB962C8B-B14F-4D97-AF65-F5344CB8AC3E}">
        <p14:creationId xmlns:p14="http://schemas.microsoft.com/office/powerpoint/2010/main" val="1806728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081EC-A905-014D-8171-4813A64CE66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2540CF4-6DC3-0E46-8B4C-E627F8AA59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306531-98C2-2747-B982-C76C583FC1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DF48C8B-E65F-5C4D-95CD-7C9724CE54A2}"/>
              </a:ext>
            </a:extLst>
          </p:cNvPr>
          <p:cNvSpPr>
            <a:spLocks noGrp="1"/>
          </p:cNvSpPr>
          <p:nvPr>
            <p:ph type="dt" sz="half" idx="10"/>
          </p:nvPr>
        </p:nvSpPr>
        <p:spPr/>
        <p:txBody>
          <a:bodyPr/>
          <a:lstStyle/>
          <a:p>
            <a:fld id="{0B488683-9544-C64B-9C48-BED64852CE3B}" type="datetimeFigureOut">
              <a:rPr lang="en-US" smtClean="0"/>
              <a:t>1/8/21</a:t>
            </a:fld>
            <a:endParaRPr lang="en-US"/>
          </a:p>
        </p:txBody>
      </p:sp>
      <p:sp>
        <p:nvSpPr>
          <p:cNvPr id="6" name="Footer Placeholder 5">
            <a:extLst>
              <a:ext uri="{FF2B5EF4-FFF2-40B4-BE49-F238E27FC236}">
                <a16:creationId xmlns:a16="http://schemas.microsoft.com/office/drawing/2014/main" id="{F12D78E7-3A54-9447-82BD-A81D759E85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D8ED56-A090-4F47-AA8B-3CE781A55ABD}"/>
              </a:ext>
            </a:extLst>
          </p:cNvPr>
          <p:cNvSpPr>
            <a:spLocks noGrp="1"/>
          </p:cNvSpPr>
          <p:nvPr>
            <p:ph type="sldNum" sz="quarter" idx="12"/>
          </p:nvPr>
        </p:nvSpPr>
        <p:spPr/>
        <p:txBody>
          <a:bodyPr/>
          <a:lstStyle/>
          <a:p>
            <a:fld id="{0BEB7A60-1C43-AD44-8814-415EFA139B4F}" type="slidenum">
              <a:rPr lang="en-US" smtClean="0"/>
              <a:t>‹#›</a:t>
            </a:fld>
            <a:endParaRPr lang="en-US"/>
          </a:p>
        </p:txBody>
      </p:sp>
    </p:spTree>
    <p:extLst>
      <p:ext uri="{BB962C8B-B14F-4D97-AF65-F5344CB8AC3E}">
        <p14:creationId xmlns:p14="http://schemas.microsoft.com/office/powerpoint/2010/main" val="198586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A27D26-CD5D-094E-8A06-B10B634A43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B988625C-4BD7-434E-99A0-50A4AD7FC5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5587F96-8F22-EA41-BA3D-0226B086AD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488683-9544-C64B-9C48-BED64852CE3B}" type="datetimeFigureOut">
              <a:rPr lang="en-US" smtClean="0"/>
              <a:t>1/8/21</a:t>
            </a:fld>
            <a:endParaRPr lang="en-US"/>
          </a:p>
        </p:txBody>
      </p:sp>
      <p:sp>
        <p:nvSpPr>
          <p:cNvPr id="5" name="Footer Placeholder 4">
            <a:extLst>
              <a:ext uri="{FF2B5EF4-FFF2-40B4-BE49-F238E27FC236}">
                <a16:creationId xmlns:a16="http://schemas.microsoft.com/office/drawing/2014/main" id="{C974D415-0EBC-104E-A34B-1790C0DEA6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960114-161E-A54B-9CEB-D26CD93FC7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EB7A60-1C43-AD44-8814-415EFA139B4F}" type="slidenum">
              <a:rPr lang="en-US" smtClean="0"/>
              <a:t>‹#›</a:t>
            </a:fld>
            <a:endParaRPr lang="en-US"/>
          </a:p>
        </p:txBody>
      </p:sp>
      <p:pic>
        <p:nvPicPr>
          <p:cNvPr id="7" name="Graphic 6">
            <a:extLst>
              <a:ext uri="{FF2B5EF4-FFF2-40B4-BE49-F238E27FC236}">
                <a16:creationId xmlns:a16="http://schemas.microsoft.com/office/drawing/2014/main" id="{523E1456-E8BD-2046-BCD0-A64B61AF7247}"/>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0" y="-14691"/>
            <a:ext cx="1958981" cy="707236"/>
          </a:xfrm>
          <a:prstGeom prst="rect">
            <a:avLst/>
          </a:prstGeom>
        </p:spPr>
      </p:pic>
    </p:spTree>
    <p:extLst>
      <p:ext uri="{BB962C8B-B14F-4D97-AF65-F5344CB8AC3E}">
        <p14:creationId xmlns:p14="http://schemas.microsoft.com/office/powerpoint/2010/main" val="1827367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11.png"/><Relationship Id="rId2" Type="http://schemas.openxmlformats.org/officeDocument/2006/relationships/notesSlide" Target="../notesSlides/notesSlide10.xml"/><Relationship Id="rId16"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customXml" Target="../ink/ink4.xml"/><Relationship Id="rId1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8A14F-4FEA-3C40-AC78-CF1A36D75043}"/>
              </a:ext>
            </a:extLst>
          </p:cNvPr>
          <p:cNvSpPr>
            <a:spLocks noGrp="1"/>
          </p:cNvSpPr>
          <p:nvPr>
            <p:ph type="ctrTitle"/>
          </p:nvPr>
        </p:nvSpPr>
        <p:spPr/>
        <p:txBody>
          <a:bodyPr>
            <a:normAutofit/>
          </a:bodyPr>
          <a:lstStyle/>
          <a:p>
            <a:r>
              <a:rPr lang="en-US" dirty="0" err="1"/>
              <a:t>Visualising</a:t>
            </a:r>
            <a:r>
              <a:rPr lang="en-US" dirty="0"/>
              <a:t> input mortality data for CSAVR</a:t>
            </a:r>
          </a:p>
        </p:txBody>
      </p:sp>
      <p:sp>
        <p:nvSpPr>
          <p:cNvPr id="3" name="Subtitle 2">
            <a:extLst>
              <a:ext uri="{FF2B5EF4-FFF2-40B4-BE49-F238E27FC236}">
                <a16:creationId xmlns:a16="http://schemas.microsoft.com/office/drawing/2014/main" id="{BB0DBD95-3EA5-AE4A-9855-84565D9ECE5F}"/>
              </a:ext>
            </a:extLst>
          </p:cNvPr>
          <p:cNvSpPr>
            <a:spLocks noGrp="1"/>
          </p:cNvSpPr>
          <p:nvPr>
            <p:ph type="subTitle" idx="1"/>
          </p:nvPr>
        </p:nvSpPr>
        <p:spPr/>
        <p:txBody>
          <a:bodyPr vert="horz" lIns="91440" tIns="45720" rIns="91440" bIns="45720" rtlCol="0" anchor="t">
            <a:normAutofit/>
          </a:bodyPr>
          <a:lstStyle/>
          <a:p>
            <a:r>
              <a:rPr lang="en-US" dirty="0"/>
              <a:t>Oli Stevens</a:t>
            </a:r>
          </a:p>
          <a:p>
            <a:r>
              <a:rPr lang="en-US" dirty="0"/>
              <a:t>UNAIDS Training of Trainers | Concentrated epidemics</a:t>
            </a:r>
          </a:p>
          <a:p>
            <a:r>
              <a:rPr lang="en-US" dirty="0"/>
              <a:t>Friday 8</a:t>
            </a:r>
            <a:r>
              <a:rPr lang="en-US" baseline="30000" dirty="0"/>
              <a:t>th</a:t>
            </a:r>
            <a:r>
              <a:rPr lang="en-US" dirty="0"/>
              <a:t> January</a:t>
            </a:r>
          </a:p>
        </p:txBody>
      </p:sp>
      <p:sp>
        <p:nvSpPr>
          <p:cNvPr id="4" name="Rectangle 3">
            <a:extLst>
              <a:ext uri="{FF2B5EF4-FFF2-40B4-BE49-F238E27FC236}">
                <a16:creationId xmlns:a16="http://schemas.microsoft.com/office/drawing/2014/main" id="{8739ADD3-0D6C-C241-BB43-2987B3435BC4}"/>
              </a:ext>
            </a:extLst>
          </p:cNvPr>
          <p:cNvSpPr/>
          <p:nvPr/>
        </p:nvSpPr>
        <p:spPr>
          <a:xfrm>
            <a:off x="-88124" y="6343792"/>
            <a:ext cx="12280123" cy="369332"/>
          </a:xfrm>
          <a:prstGeom prst="rect">
            <a:avLst/>
          </a:prstGeom>
        </p:spPr>
        <p:txBody>
          <a:bodyPr wrap="square">
            <a:spAutoFit/>
          </a:bodyPr>
          <a:lstStyle/>
          <a:p>
            <a:pPr algn="ctr"/>
            <a:r>
              <a:rPr lang="en-US" dirty="0">
                <a:solidFill>
                  <a:srgbClr val="C00000"/>
                </a:solidFill>
                <a:latin typeface="Courier" pitchFamily="2" charset="0"/>
              </a:rPr>
              <a:t>https://</a:t>
            </a:r>
            <a:r>
              <a:rPr lang="en-US" dirty="0" err="1">
                <a:solidFill>
                  <a:srgbClr val="C00000"/>
                </a:solidFill>
                <a:latin typeface="Courier" pitchFamily="2" charset="0"/>
              </a:rPr>
              <a:t>shiny.dide.imperial.ac.uk</a:t>
            </a:r>
            <a:r>
              <a:rPr lang="en-US" dirty="0">
                <a:solidFill>
                  <a:srgbClr val="C00000"/>
                </a:solidFill>
                <a:latin typeface="Courier" pitchFamily="2" charset="0"/>
              </a:rPr>
              <a:t>/</a:t>
            </a:r>
            <a:r>
              <a:rPr lang="en-US" dirty="0" err="1">
                <a:solidFill>
                  <a:srgbClr val="C00000"/>
                </a:solidFill>
                <a:latin typeface="Courier" pitchFamily="2" charset="0"/>
              </a:rPr>
              <a:t>csavr_mortality</a:t>
            </a:r>
            <a:r>
              <a:rPr lang="en-US" dirty="0">
                <a:solidFill>
                  <a:srgbClr val="C00000"/>
                </a:solidFill>
                <a:latin typeface="Courier" pitchFamily="2" charset="0"/>
              </a:rPr>
              <a:t>/</a:t>
            </a:r>
          </a:p>
        </p:txBody>
      </p:sp>
    </p:spTree>
    <p:extLst>
      <p:ext uri="{BB962C8B-B14F-4D97-AF65-F5344CB8AC3E}">
        <p14:creationId xmlns:p14="http://schemas.microsoft.com/office/powerpoint/2010/main" val="106467120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4F83E62B-ED49-2745-9097-43924FECC9D5}"/>
              </a:ext>
            </a:extLst>
          </p:cNvPr>
          <p:cNvCxnSpPr/>
          <p:nvPr/>
        </p:nvCxnSpPr>
        <p:spPr>
          <a:xfrm>
            <a:off x="1620000" y="5580000"/>
            <a:ext cx="87192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D9C4D7E-09A1-E145-A2A7-A2AE9CA5B489}"/>
              </a:ext>
            </a:extLst>
          </p:cNvPr>
          <p:cNvCxnSpPr/>
          <p:nvPr/>
        </p:nvCxnSpPr>
        <p:spPr>
          <a:xfrm flipV="1">
            <a:off x="1612800" y="1166400"/>
            <a:ext cx="0" cy="44136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Freeform 7">
            <a:extLst>
              <a:ext uri="{FF2B5EF4-FFF2-40B4-BE49-F238E27FC236}">
                <a16:creationId xmlns:a16="http://schemas.microsoft.com/office/drawing/2014/main" id="{87D7D64F-EC6E-8341-A414-CF8EBCD5F091}"/>
              </a:ext>
            </a:extLst>
          </p:cNvPr>
          <p:cNvSpPr/>
          <p:nvPr/>
        </p:nvSpPr>
        <p:spPr>
          <a:xfrm>
            <a:off x="1886400" y="1943989"/>
            <a:ext cx="8229600" cy="3528011"/>
          </a:xfrm>
          <a:custGeom>
            <a:avLst/>
            <a:gdLst>
              <a:gd name="connsiteX0" fmla="*/ 0 w 8229600"/>
              <a:gd name="connsiteY0" fmla="*/ 3528011 h 3528011"/>
              <a:gd name="connsiteX1" fmla="*/ 4406400 w 8229600"/>
              <a:gd name="connsiteY1" fmla="*/ 11 h 3528011"/>
              <a:gd name="connsiteX2" fmla="*/ 8229600 w 8229600"/>
              <a:gd name="connsiteY2" fmla="*/ 3484811 h 3528011"/>
              <a:gd name="connsiteX3" fmla="*/ 8229600 w 8229600"/>
              <a:gd name="connsiteY3" fmla="*/ 3484811 h 3528011"/>
            </a:gdLst>
            <a:ahLst/>
            <a:cxnLst>
              <a:cxn ang="0">
                <a:pos x="connsiteX0" y="connsiteY0"/>
              </a:cxn>
              <a:cxn ang="0">
                <a:pos x="connsiteX1" y="connsiteY1"/>
              </a:cxn>
              <a:cxn ang="0">
                <a:pos x="connsiteX2" y="connsiteY2"/>
              </a:cxn>
              <a:cxn ang="0">
                <a:pos x="connsiteX3" y="connsiteY3"/>
              </a:cxn>
            </a:cxnLst>
            <a:rect l="l" t="t" r="r" b="b"/>
            <a:pathLst>
              <a:path w="8229600" h="3528011">
                <a:moveTo>
                  <a:pt x="0" y="3528011"/>
                </a:moveTo>
                <a:cubicBezTo>
                  <a:pt x="1517400" y="1767611"/>
                  <a:pt x="3034800" y="7211"/>
                  <a:pt x="4406400" y="11"/>
                </a:cubicBezTo>
                <a:cubicBezTo>
                  <a:pt x="5778000" y="-7189"/>
                  <a:pt x="8229600" y="3484811"/>
                  <a:pt x="8229600" y="3484811"/>
                </a:cubicBezTo>
                <a:lnTo>
                  <a:pt x="8229600" y="348481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9EA12FBC-D2B3-2445-8F8D-765AA5BCC4B7}"/>
              </a:ext>
            </a:extLst>
          </p:cNvPr>
          <p:cNvSpPr/>
          <p:nvPr/>
        </p:nvSpPr>
        <p:spPr>
          <a:xfrm>
            <a:off x="1915200" y="858514"/>
            <a:ext cx="8265600" cy="4534286"/>
          </a:xfrm>
          <a:custGeom>
            <a:avLst/>
            <a:gdLst>
              <a:gd name="connsiteX0" fmla="*/ 0 w 8265600"/>
              <a:gd name="connsiteY0" fmla="*/ 4534286 h 4534286"/>
              <a:gd name="connsiteX1" fmla="*/ 1152000 w 8265600"/>
              <a:gd name="connsiteY1" fmla="*/ 5486 h 4534286"/>
              <a:gd name="connsiteX2" fmla="*/ 6091200 w 8265600"/>
              <a:gd name="connsiteY2" fmla="*/ 3627086 h 4534286"/>
              <a:gd name="connsiteX3" fmla="*/ 8265600 w 8265600"/>
              <a:gd name="connsiteY3" fmla="*/ 4534286 h 4534286"/>
            </a:gdLst>
            <a:ahLst/>
            <a:cxnLst>
              <a:cxn ang="0">
                <a:pos x="connsiteX0" y="connsiteY0"/>
              </a:cxn>
              <a:cxn ang="0">
                <a:pos x="connsiteX1" y="connsiteY1"/>
              </a:cxn>
              <a:cxn ang="0">
                <a:pos x="connsiteX2" y="connsiteY2"/>
              </a:cxn>
              <a:cxn ang="0">
                <a:pos x="connsiteX3" y="connsiteY3"/>
              </a:cxn>
            </a:cxnLst>
            <a:rect l="l" t="t" r="r" b="b"/>
            <a:pathLst>
              <a:path w="8265600" h="4534286">
                <a:moveTo>
                  <a:pt x="0" y="4534286"/>
                </a:moveTo>
                <a:cubicBezTo>
                  <a:pt x="68400" y="2345486"/>
                  <a:pt x="136800" y="156686"/>
                  <a:pt x="1152000" y="5486"/>
                </a:cubicBezTo>
                <a:cubicBezTo>
                  <a:pt x="2167200" y="-145714"/>
                  <a:pt x="4905600" y="2872286"/>
                  <a:pt x="6091200" y="3627086"/>
                </a:cubicBezTo>
                <a:cubicBezTo>
                  <a:pt x="7276800" y="4381886"/>
                  <a:pt x="7771200" y="4458086"/>
                  <a:pt x="8265600" y="453428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E50CD6E-6F06-C148-B66E-DC1D847CB933}"/>
              </a:ext>
            </a:extLst>
          </p:cNvPr>
          <p:cNvSpPr txBox="1"/>
          <p:nvPr/>
        </p:nvSpPr>
        <p:spPr>
          <a:xfrm>
            <a:off x="5549055" y="5814820"/>
            <a:ext cx="546945" cy="369332"/>
          </a:xfrm>
          <a:prstGeom prst="rect">
            <a:avLst/>
          </a:prstGeom>
          <a:noFill/>
        </p:spPr>
        <p:txBody>
          <a:bodyPr wrap="none" rtlCol="0">
            <a:spAutoFit/>
          </a:bodyPr>
          <a:lstStyle/>
          <a:p>
            <a:r>
              <a:rPr lang="en-US" dirty="0"/>
              <a:t>Age</a:t>
            </a:r>
          </a:p>
        </p:txBody>
      </p:sp>
      <p:sp>
        <p:nvSpPr>
          <p:cNvPr id="12" name="TextBox 11">
            <a:extLst>
              <a:ext uri="{FF2B5EF4-FFF2-40B4-BE49-F238E27FC236}">
                <a16:creationId xmlns:a16="http://schemas.microsoft.com/office/drawing/2014/main" id="{D9868450-BF52-3942-99B5-2C18C04265F8}"/>
              </a:ext>
            </a:extLst>
          </p:cNvPr>
          <p:cNvSpPr txBox="1"/>
          <p:nvPr/>
        </p:nvSpPr>
        <p:spPr>
          <a:xfrm>
            <a:off x="643693" y="2940991"/>
            <a:ext cx="846707" cy="369332"/>
          </a:xfrm>
          <a:prstGeom prst="rect">
            <a:avLst/>
          </a:prstGeom>
          <a:noFill/>
        </p:spPr>
        <p:txBody>
          <a:bodyPr wrap="none" rtlCol="0">
            <a:spAutoFit/>
          </a:bodyPr>
          <a:lstStyle/>
          <a:p>
            <a:r>
              <a:rPr lang="en-US" dirty="0"/>
              <a:t>Deaths</a:t>
            </a:r>
          </a:p>
        </p:txBody>
      </p:sp>
      <p:sp>
        <p:nvSpPr>
          <p:cNvPr id="9" name="Freeform 8">
            <a:extLst>
              <a:ext uri="{FF2B5EF4-FFF2-40B4-BE49-F238E27FC236}">
                <a16:creationId xmlns:a16="http://schemas.microsoft.com/office/drawing/2014/main" id="{E77A794C-8904-6843-8B8F-2CF91E491228}"/>
              </a:ext>
            </a:extLst>
          </p:cNvPr>
          <p:cNvSpPr/>
          <p:nvPr/>
        </p:nvSpPr>
        <p:spPr>
          <a:xfrm>
            <a:off x="1915200" y="1546317"/>
            <a:ext cx="8229600" cy="3528011"/>
          </a:xfrm>
          <a:custGeom>
            <a:avLst/>
            <a:gdLst>
              <a:gd name="connsiteX0" fmla="*/ 0 w 8229600"/>
              <a:gd name="connsiteY0" fmla="*/ 3528011 h 3528011"/>
              <a:gd name="connsiteX1" fmla="*/ 4406400 w 8229600"/>
              <a:gd name="connsiteY1" fmla="*/ 11 h 3528011"/>
              <a:gd name="connsiteX2" fmla="*/ 8229600 w 8229600"/>
              <a:gd name="connsiteY2" fmla="*/ 3484811 h 3528011"/>
              <a:gd name="connsiteX3" fmla="*/ 8229600 w 8229600"/>
              <a:gd name="connsiteY3" fmla="*/ 3484811 h 3528011"/>
            </a:gdLst>
            <a:ahLst/>
            <a:cxnLst>
              <a:cxn ang="0">
                <a:pos x="connsiteX0" y="connsiteY0"/>
              </a:cxn>
              <a:cxn ang="0">
                <a:pos x="connsiteX1" y="connsiteY1"/>
              </a:cxn>
              <a:cxn ang="0">
                <a:pos x="connsiteX2" y="connsiteY2"/>
              </a:cxn>
              <a:cxn ang="0">
                <a:pos x="connsiteX3" y="connsiteY3"/>
              </a:cxn>
            </a:cxnLst>
            <a:rect l="l" t="t" r="r" b="b"/>
            <a:pathLst>
              <a:path w="8229600" h="3528011">
                <a:moveTo>
                  <a:pt x="0" y="3528011"/>
                </a:moveTo>
                <a:cubicBezTo>
                  <a:pt x="1517400" y="1767611"/>
                  <a:pt x="3034800" y="7211"/>
                  <a:pt x="4406400" y="11"/>
                </a:cubicBezTo>
                <a:cubicBezTo>
                  <a:pt x="5778000" y="-7189"/>
                  <a:pt x="8229600" y="3484811"/>
                  <a:pt x="8229600" y="3484811"/>
                </a:cubicBezTo>
                <a:lnTo>
                  <a:pt x="8229600" y="3484811"/>
                </a:lnTo>
              </a:path>
            </a:pathLst>
          </a:cu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2AB22134-6FA2-4E4F-8278-C72E26A69D78}"/>
              </a:ext>
            </a:extLst>
          </p:cNvPr>
          <p:cNvCxnSpPr>
            <a:cxnSpLocks/>
          </p:cNvCxnSpPr>
          <p:nvPr/>
        </p:nvCxnSpPr>
        <p:spPr>
          <a:xfrm flipV="1">
            <a:off x="3038400" y="928800"/>
            <a:ext cx="0" cy="28008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087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4F83E62B-ED49-2745-9097-43924FECC9D5}"/>
              </a:ext>
            </a:extLst>
          </p:cNvPr>
          <p:cNvCxnSpPr/>
          <p:nvPr/>
        </p:nvCxnSpPr>
        <p:spPr>
          <a:xfrm>
            <a:off x="1620000" y="5580000"/>
            <a:ext cx="87192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D9C4D7E-09A1-E145-A2A7-A2AE9CA5B489}"/>
              </a:ext>
            </a:extLst>
          </p:cNvPr>
          <p:cNvCxnSpPr/>
          <p:nvPr/>
        </p:nvCxnSpPr>
        <p:spPr>
          <a:xfrm flipV="1">
            <a:off x="1612800" y="1166400"/>
            <a:ext cx="0" cy="44136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Freeform 7">
            <a:extLst>
              <a:ext uri="{FF2B5EF4-FFF2-40B4-BE49-F238E27FC236}">
                <a16:creationId xmlns:a16="http://schemas.microsoft.com/office/drawing/2014/main" id="{87D7D64F-EC6E-8341-A414-CF8EBCD5F091}"/>
              </a:ext>
            </a:extLst>
          </p:cNvPr>
          <p:cNvSpPr/>
          <p:nvPr/>
        </p:nvSpPr>
        <p:spPr>
          <a:xfrm>
            <a:off x="1886400" y="1943989"/>
            <a:ext cx="8229600" cy="3528011"/>
          </a:xfrm>
          <a:custGeom>
            <a:avLst/>
            <a:gdLst>
              <a:gd name="connsiteX0" fmla="*/ 0 w 8229600"/>
              <a:gd name="connsiteY0" fmla="*/ 3528011 h 3528011"/>
              <a:gd name="connsiteX1" fmla="*/ 4406400 w 8229600"/>
              <a:gd name="connsiteY1" fmla="*/ 11 h 3528011"/>
              <a:gd name="connsiteX2" fmla="*/ 8229600 w 8229600"/>
              <a:gd name="connsiteY2" fmla="*/ 3484811 h 3528011"/>
              <a:gd name="connsiteX3" fmla="*/ 8229600 w 8229600"/>
              <a:gd name="connsiteY3" fmla="*/ 3484811 h 3528011"/>
            </a:gdLst>
            <a:ahLst/>
            <a:cxnLst>
              <a:cxn ang="0">
                <a:pos x="connsiteX0" y="connsiteY0"/>
              </a:cxn>
              <a:cxn ang="0">
                <a:pos x="connsiteX1" y="connsiteY1"/>
              </a:cxn>
              <a:cxn ang="0">
                <a:pos x="connsiteX2" y="connsiteY2"/>
              </a:cxn>
              <a:cxn ang="0">
                <a:pos x="connsiteX3" y="connsiteY3"/>
              </a:cxn>
            </a:cxnLst>
            <a:rect l="l" t="t" r="r" b="b"/>
            <a:pathLst>
              <a:path w="8229600" h="3528011">
                <a:moveTo>
                  <a:pt x="0" y="3528011"/>
                </a:moveTo>
                <a:cubicBezTo>
                  <a:pt x="1517400" y="1767611"/>
                  <a:pt x="3034800" y="7211"/>
                  <a:pt x="4406400" y="11"/>
                </a:cubicBezTo>
                <a:cubicBezTo>
                  <a:pt x="5778000" y="-7189"/>
                  <a:pt x="8229600" y="3484811"/>
                  <a:pt x="8229600" y="3484811"/>
                </a:cubicBezTo>
                <a:lnTo>
                  <a:pt x="8229600" y="348481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9EA12FBC-D2B3-2445-8F8D-765AA5BCC4B7}"/>
              </a:ext>
            </a:extLst>
          </p:cNvPr>
          <p:cNvSpPr/>
          <p:nvPr/>
        </p:nvSpPr>
        <p:spPr>
          <a:xfrm>
            <a:off x="1915200" y="858514"/>
            <a:ext cx="8265600" cy="4534286"/>
          </a:xfrm>
          <a:custGeom>
            <a:avLst/>
            <a:gdLst>
              <a:gd name="connsiteX0" fmla="*/ 0 w 8265600"/>
              <a:gd name="connsiteY0" fmla="*/ 4534286 h 4534286"/>
              <a:gd name="connsiteX1" fmla="*/ 1152000 w 8265600"/>
              <a:gd name="connsiteY1" fmla="*/ 5486 h 4534286"/>
              <a:gd name="connsiteX2" fmla="*/ 6091200 w 8265600"/>
              <a:gd name="connsiteY2" fmla="*/ 3627086 h 4534286"/>
              <a:gd name="connsiteX3" fmla="*/ 8265600 w 8265600"/>
              <a:gd name="connsiteY3" fmla="*/ 4534286 h 4534286"/>
            </a:gdLst>
            <a:ahLst/>
            <a:cxnLst>
              <a:cxn ang="0">
                <a:pos x="connsiteX0" y="connsiteY0"/>
              </a:cxn>
              <a:cxn ang="0">
                <a:pos x="connsiteX1" y="connsiteY1"/>
              </a:cxn>
              <a:cxn ang="0">
                <a:pos x="connsiteX2" y="connsiteY2"/>
              </a:cxn>
              <a:cxn ang="0">
                <a:pos x="connsiteX3" y="connsiteY3"/>
              </a:cxn>
            </a:cxnLst>
            <a:rect l="l" t="t" r="r" b="b"/>
            <a:pathLst>
              <a:path w="8265600" h="4534286">
                <a:moveTo>
                  <a:pt x="0" y="4534286"/>
                </a:moveTo>
                <a:cubicBezTo>
                  <a:pt x="68400" y="2345486"/>
                  <a:pt x="136800" y="156686"/>
                  <a:pt x="1152000" y="5486"/>
                </a:cubicBezTo>
                <a:cubicBezTo>
                  <a:pt x="2167200" y="-145714"/>
                  <a:pt x="4905600" y="2872286"/>
                  <a:pt x="6091200" y="3627086"/>
                </a:cubicBezTo>
                <a:cubicBezTo>
                  <a:pt x="7276800" y="4381886"/>
                  <a:pt x="7771200" y="4458086"/>
                  <a:pt x="8265600" y="453428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E50CD6E-6F06-C148-B66E-DC1D847CB933}"/>
              </a:ext>
            </a:extLst>
          </p:cNvPr>
          <p:cNvSpPr txBox="1"/>
          <p:nvPr/>
        </p:nvSpPr>
        <p:spPr>
          <a:xfrm>
            <a:off x="5549055" y="5814820"/>
            <a:ext cx="546945" cy="369332"/>
          </a:xfrm>
          <a:prstGeom prst="rect">
            <a:avLst/>
          </a:prstGeom>
          <a:noFill/>
        </p:spPr>
        <p:txBody>
          <a:bodyPr wrap="none" rtlCol="0">
            <a:spAutoFit/>
          </a:bodyPr>
          <a:lstStyle/>
          <a:p>
            <a:r>
              <a:rPr lang="en-US" dirty="0"/>
              <a:t>Age</a:t>
            </a:r>
          </a:p>
        </p:txBody>
      </p:sp>
      <p:sp>
        <p:nvSpPr>
          <p:cNvPr id="12" name="TextBox 11">
            <a:extLst>
              <a:ext uri="{FF2B5EF4-FFF2-40B4-BE49-F238E27FC236}">
                <a16:creationId xmlns:a16="http://schemas.microsoft.com/office/drawing/2014/main" id="{D9868450-BF52-3942-99B5-2C18C04265F8}"/>
              </a:ext>
            </a:extLst>
          </p:cNvPr>
          <p:cNvSpPr txBox="1"/>
          <p:nvPr/>
        </p:nvSpPr>
        <p:spPr>
          <a:xfrm>
            <a:off x="643693" y="2940991"/>
            <a:ext cx="846707" cy="369332"/>
          </a:xfrm>
          <a:prstGeom prst="rect">
            <a:avLst/>
          </a:prstGeom>
          <a:noFill/>
        </p:spPr>
        <p:txBody>
          <a:bodyPr wrap="none" rtlCol="0">
            <a:spAutoFit/>
          </a:bodyPr>
          <a:lstStyle/>
          <a:p>
            <a:r>
              <a:rPr lang="en-US" dirty="0"/>
              <a:t>Deaths</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6BD30E43-2B1F-194A-BA2D-8C8EF5D31555}"/>
                  </a:ext>
                </a:extLst>
              </p14:cNvPr>
              <p14:cNvContentPartPr/>
              <p14:nvPr/>
            </p14:nvContentPartPr>
            <p14:xfrm>
              <a:off x="3623040" y="997200"/>
              <a:ext cx="1427760" cy="992520"/>
            </p14:xfrm>
          </p:contentPart>
        </mc:Choice>
        <mc:Fallback xmlns="">
          <p:pic>
            <p:nvPicPr>
              <p:cNvPr id="4" name="Ink 3">
                <a:extLst>
                  <a:ext uri="{FF2B5EF4-FFF2-40B4-BE49-F238E27FC236}">
                    <a16:creationId xmlns:a16="http://schemas.microsoft.com/office/drawing/2014/main" id="{6BD30E43-2B1F-194A-BA2D-8C8EF5D31555}"/>
                  </a:ext>
                </a:extLst>
              </p:cNvPr>
              <p:cNvPicPr/>
              <p:nvPr/>
            </p:nvPicPr>
            <p:blipFill>
              <a:blip r:embed="rId4"/>
              <a:stretch>
                <a:fillRect/>
              </a:stretch>
            </p:blipFill>
            <p:spPr>
              <a:xfrm>
                <a:off x="3569400" y="889560"/>
                <a:ext cx="1535400" cy="1208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DE12384A-D089-CA4C-AD50-9FAFD7967C8D}"/>
                  </a:ext>
                </a:extLst>
              </p14:cNvPr>
              <p14:cNvContentPartPr/>
              <p14:nvPr/>
            </p14:nvContentPartPr>
            <p14:xfrm>
              <a:off x="2224800" y="849240"/>
              <a:ext cx="1392120" cy="1047240"/>
            </p14:xfrm>
          </p:contentPart>
        </mc:Choice>
        <mc:Fallback xmlns="">
          <p:pic>
            <p:nvPicPr>
              <p:cNvPr id="6" name="Ink 5">
                <a:extLst>
                  <a:ext uri="{FF2B5EF4-FFF2-40B4-BE49-F238E27FC236}">
                    <a16:creationId xmlns:a16="http://schemas.microsoft.com/office/drawing/2014/main" id="{DE12384A-D089-CA4C-AD50-9FAFD7967C8D}"/>
                  </a:ext>
                </a:extLst>
              </p:cNvPr>
              <p:cNvPicPr/>
              <p:nvPr/>
            </p:nvPicPr>
            <p:blipFill>
              <a:blip r:embed="rId6"/>
              <a:stretch>
                <a:fillRect/>
              </a:stretch>
            </p:blipFill>
            <p:spPr>
              <a:xfrm>
                <a:off x="2170800" y="741240"/>
                <a:ext cx="1499760" cy="1262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B52A22C0-857D-5B4B-89BC-FC01A665A506}"/>
                  </a:ext>
                </a:extLst>
              </p14:cNvPr>
              <p14:cNvContentPartPr/>
              <p14:nvPr/>
            </p14:nvContentPartPr>
            <p14:xfrm>
              <a:off x="1919520" y="1996920"/>
              <a:ext cx="268560" cy="3038400"/>
            </p14:xfrm>
          </p:contentPart>
        </mc:Choice>
        <mc:Fallback xmlns="">
          <p:pic>
            <p:nvPicPr>
              <p:cNvPr id="13" name="Ink 12">
                <a:extLst>
                  <a:ext uri="{FF2B5EF4-FFF2-40B4-BE49-F238E27FC236}">
                    <a16:creationId xmlns:a16="http://schemas.microsoft.com/office/drawing/2014/main" id="{B52A22C0-857D-5B4B-89BC-FC01A665A506}"/>
                  </a:ext>
                </a:extLst>
              </p:cNvPr>
              <p:cNvPicPr/>
              <p:nvPr/>
            </p:nvPicPr>
            <p:blipFill>
              <a:blip r:embed="rId8"/>
              <a:stretch>
                <a:fillRect/>
              </a:stretch>
            </p:blipFill>
            <p:spPr>
              <a:xfrm>
                <a:off x="1865520" y="1889280"/>
                <a:ext cx="376200" cy="3254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Ink 13">
                <a:extLst>
                  <a:ext uri="{FF2B5EF4-FFF2-40B4-BE49-F238E27FC236}">
                    <a16:creationId xmlns:a16="http://schemas.microsoft.com/office/drawing/2014/main" id="{8BFDAD44-4C5E-FC4C-B6B1-C523F3566390}"/>
                  </a:ext>
                </a:extLst>
              </p14:cNvPr>
              <p14:cNvContentPartPr/>
              <p14:nvPr/>
            </p14:nvContentPartPr>
            <p14:xfrm>
              <a:off x="1913400" y="2597400"/>
              <a:ext cx="179640" cy="2371320"/>
            </p14:xfrm>
          </p:contentPart>
        </mc:Choice>
        <mc:Fallback xmlns="">
          <p:pic>
            <p:nvPicPr>
              <p:cNvPr id="14" name="Ink 13">
                <a:extLst>
                  <a:ext uri="{FF2B5EF4-FFF2-40B4-BE49-F238E27FC236}">
                    <a16:creationId xmlns:a16="http://schemas.microsoft.com/office/drawing/2014/main" id="{8BFDAD44-4C5E-FC4C-B6B1-C523F3566390}"/>
                  </a:ext>
                </a:extLst>
              </p:cNvPr>
              <p:cNvPicPr/>
              <p:nvPr/>
            </p:nvPicPr>
            <p:blipFill>
              <a:blip r:embed="rId10"/>
              <a:stretch>
                <a:fillRect/>
              </a:stretch>
            </p:blipFill>
            <p:spPr>
              <a:xfrm>
                <a:off x="1859760" y="2489400"/>
                <a:ext cx="287280" cy="2586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7FD262DC-5E95-154B-9075-9F03D85A6F53}"/>
                  </a:ext>
                </a:extLst>
              </p14:cNvPr>
              <p14:cNvContentPartPr/>
              <p14:nvPr/>
            </p14:nvContentPartPr>
            <p14:xfrm>
              <a:off x="2079360" y="1689840"/>
              <a:ext cx="223200" cy="868680"/>
            </p14:xfrm>
          </p:contentPart>
        </mc:Choice>
        <mc:Fallback xmlns="">
          <p:pic>
            <p:nvPicPr>
              <p:cNvPr id="15" name="Ink 14">
                <a:extLst>
                  <a:ext uri="{FF2B5EF4-FFF2-40B4-BE49-F238E27FC236}">
                    <a16:creationId xmlns:a16="http://schemas.microsoft.com/office/drawing/2014/main" id="{7FD262DC-5E95-154B-9075-9F03D85A6F53}"/>
                  </a:ext>
                </a:extLst>
              </p:cNvPr>
              <p:cNvPicPr/>
              <p:nvPr/>
            </p:nvPicPr>
            <p:blipFill>
              <a:blip r:embed="rId12"/>
              <a:stretch>
                <a:fillRect/>
              </a:stretch>
            </p:blipFill>
            <p:spPr>
              <a:xfrm>
                <a:off x="2025360" y="1581840"/>
                <a:ext cx="330840" cy="1084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6" name="Ink 15">
                <a:extLst>
                  <a:ext uri="{FF2B5EF4-FFF2-40B4-BE49-F238E27FC236}">
                    <a16:creationId xmlns:a16="http://schemas.microsoft.com/office/drawing/2014/main" id="{55848DBA-82FB-6143-B91E-156BC34A50B4}"/>
                  </a:ext>
                </a:extLst>
              </p14:cNvPr>
              <p14:cNvContentPartPr/>
              <p14:nvPr/>
            </p14:nvContentPartPr>
            <p14:xfrm>
              <a:off x="3332160" y="2021760"/>
              <a:ext cx="1635120" cy="1464840"/>
            </p14:xfrm>
          </p:contentPart>
        </mc:Choice>
        <mc:Fallback xmlns="">
          <p:pic>
            <p:nvPicPr>
              <p:cNvPr id="16" name="Ink 15">
                <a:extLst>
                  <a:ext uri="{FF2B5EF4-FFF2-40B4-BE49-F238E27FC236}">
                    <a16:creationId xmlns:a16="http://schemas.microsoft.com/office/drawing/2014/main" id="{55848DBA-82FB-6143-B91E-156BC34A50B4}"/>
                  </a:ext>
                </a:extLst>
              </p:cNvPr>
              <p:cNvPicPr/>
              <p:nvPr/>
            </p:nvPicPr>
            <p:blipFill>
              <a:blip r:embed="rId14"/>
              <a:stretch>
                <a:fillRect/>
              </a:stretch>
            </p:blipFill>
            <p:spPr>
              <a:xfrm>
                <a:off x="3278160" y="1914120"/>
                <a:ext cx="1742760" cy="1680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7" name="Ink 16">
                <a:extLst>
                  <a:ext uri="{FF2B5EF4-FFF2-40B4-BE49-F238E27FC236}">
                    <a16:creationId xmlns:a16="http://schemas.microsoft.com/office/drawing/2014/main" id="{C8AB2195-EF5F-F448-A0D7-A8A5C3DCB5C5}"/>
                  </a:ext>
                </a:extLst>
              </p14:cNvPr>
              <p14:cNvContentPartPr/>
              <p14:nvPr/>
            </p14:nvContentPartPr>
            <p14:xfrm>
              <a:off x="1952640" y="3508200"/>
              <a:ext cx="1374840" cy="1519200"/>
            </p14:xfrm>
          </p:contentPart>
        </mc:Choice>
        <mc:Fallback xmlns="">
          <p:pic>
            <p:nvPicPr>
              <p:cNvPr id="17" name="Ink 16">
                <a:extLst>
                  <a:ext uri="{FF2B5EF4-FFF2-40B4-BE49-F238E27FC236}">
                    <a16:creationId xmlns:a16="http://schemas.microsoft.com/office/drawing/2014/main" id="{C8AB2195-EF5F-F448-A0D7-A8A5C3DCB5C5}"/>
                  </a:ext>
                </a:extLst>
              </p:cNvPr>
              <p:cNvPicPr/>
              <p:nvPr/>
            </p:nvPicPr>
            <p:blipFill>
              <a:blip r:embed="rId16"/>
              <a:stretch>
                <a:fillRect/>
              </a:stretch>
            </p:blipFill>
            <p:spPr>
              <a:xfrm>
                <a:off x="1898640" y="3400200"/>
                <a:ext cx="1482480" cy="1734840"/>
              </a:xfrm>
              <a:prstGeom prst="rect">
                <a:avLst/>
              </a:prstGeom>
            </p:spPr>
          </p:pic>
        </mc:Fallback>
      </mc:AlternateContent>
      <p:sp>
        <p:nvSpPr>
          <p:cNvPr id="18" name="Freeform 17">
            <a:extLst>
              <a:ext uri="{FF2B5EF4-FFF2-40B4-BE49-F238E27FC236}">
                <a16:creationId xmlns:a16="http://schemas.microsoft.com/office/drawing/2014/main" id="{CBDB131D-C513-874A-9E6C-4A9ACA8FFC28}"/>
              </a:ext>
            </a:extLst>
          </p:cNvPr>
          <p:cNvSpPr/>
          <p:nvPr/>
        </p:nvSpPr>
        <p:spPr>
          <a:xfrm>
            <a:off x="1915200" y="1546317"/>
            <a:ext cx="8229600" cy="3528011"/>
          </a:xfrm>
          <a:custGeom>
            <a:avLst/>
            <a:gdLst>
              <a:gd name="connsiteX0" fmla="*/ 0 w 8229600"/>
              <a:gd name="connsiteY0" fmla="*/ 3528011 h 3528011"/>
              <a:gd name="connsiteX1" fmla="*/ 4406400 w 8229600"/>
              <a:gd name="connsiteY1" fmla="*/ 11 h 3528011"/>
              <a:gd name="connsiteX2" fmla="*/ 8229600 w 8229600"/>
              <a:gd name="connsiteY2" fmla="*/ 3484811 h 3528011"/>
              <a:gd name="connsiteX3" fmla="*/ 8229600 w 8229600"/>
              <a:gd name="connsiteY3" fmla="*/ 3484811 h 3528011"/>
            </a:gdLst>
            <a:ahLst/>
            <a:cxnLst>
              <a:cxn ang="0">
                <a:pos x="connsiteX0" y="connsiteY0"/>
              </a:cxn>
              <a:cxn ang="0">
                <a:pos x="connsiteX1" y="connsiteY1"/>
              </a:cxn>
              <a:cxn ang="0">
                <a:pos x="connsiteX2" y="connsiteY2"/>
              </a:cxn>
              <a:cxn ang="0">
                <a:pos x="connsiteX3" y="connsiteY3"/>
              </a:cxn>
            </a:cxnLst>
            <a:rect l="l" t="t" r="r" b="b"/>
            <a:pathLst>
              <a:path w="8229600" h="3528011">
                <a:moveTo>
                  <a:pt x="0" y="3528011"/>
                </a:moveTo>
                <a:cubicBezTo>
                  <a:pt x="1517400" y="1767611"/>
                  <a:pt x="3034800" y="7211"/>
                  <a:pt x="4406400" y="11"/>
                </a:cubicBezTo>
                <a:cubicBezTo>
                  <a:pt x="5778000" y="-7189"/>
                  <a:pt x="8229600" y="3484811"/>
                  <a:pt x="8229600" y="3484811"/>
                </a:cubicBezTo>
                <a:lnTo>
                  <a:pt x="8229600" y="3484811"/>
                </a:lnTo>
              </a:path>
            </a:pathLst>
          </a:cu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0610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40A33D-02A5-4445-9E1E-148CF145240E}"/>
              </a:ext>
            </a:extLst>
          </p:cNvPr>
          <p:cNvSpPr/>
          <p:nvPr/>
        </p:nvSpPr>
        <p:spPr>
          <a:xfrm>
            <a:off x="-201881" y="0"/>
            <a:ext cx="3610099" cy="617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Graphical user interface, text, application&#10;&#10;Description automatically generated">
            <a:extLst>
              <a:ext uri="{FF2B5EF4-FFF2-40B4-BE49-F238E27FC236}">
                <a16:creationId xmlns:a16="http://schemas.microsoft.com/office/drawing/2014/main" id="{A65DB544-1643-0E4E-82B6-87DA82C93763}"/>
              </a:ext>
            </a:extLst>
          </p:cNvPr>
          <p:cNvPicPr>
            <a:picLocks noChangeAspect="1"/>
          </p:cNvPicPr>
          <p:nvPr/>
        </p:nvPicPr>
        <p:blipFill>
          <a:blip r:embed="rId3"/>
          <a:stretch>
            <a:fillRect/>
          </a:stretch>
        </p:blipFill>
        <p:spPr>
          <a:xfrm>
            <a:off x="273133" y="312467"/>
            <a:ext cx="12192000" cy="2150946"/>
          </a:xfrm>
          <a:prstGeom prst="rect">
            <a:avLst/>
          </a:prstGeom>
        </p:spPr>
      </p:pic>
      <p:pic>
        <p:nvPicPr>
          <p:cNvPr id="3" name="Picture 2" descr="Chart, bar chart, histogram&#10;&#10;Description automatically generated">
            <a:extLst>
              <a:ext uri="{FF2B5EF4-FFF2-40B4-BE49-F238E27FC236}">
                <a16:creationId xmlns:a16="http://schemas.microsoft.com/office/drawing/2014/main" id="{DE3A3961-2A88-3345-9559-2926F5CF8ED0}"/>
              </a:ext>
            </a:extLst>
          </p:cNvPr>
          <p:cNvPicPr>
            <a:picLocks noChangeAspect="1"/>
          </p:cNvPicPr>
          <p:nvPr/>
        </p:nvPicPr>
        <p:blipFill>
          <a:blip r:embed="rId4"/>
          <a:stretch>
            <a:fillRect/>
          </a:stretch>
        </p:blipFill>
        <p:spPr>
          <a:xfrm>
            <a:off x="0" y="2463413"/>
            <a:ext cx="12192000" cy="3994826"/>
          </a:xfrm>
          <a:prstGeom prst="rect">
            <a:avLst/>
          </a:prstGeom>
        </p:spPr>
      </p:pic>
    </p:spTree>
    <p:extLst>
      <p:ext uri="{BB962C8B-B14F-4D97-AF65-F5344CB8AC3E}">
        <p14:creationId xmlns:p14="http://schemas.microsoft.com/office/powerpoint/2010/main" val="2329629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chart&#10;&#10;Description automatically generated">
            <a:extLst>
              <a:ext uri="{FF2B5EF4-FFF2-40B4-BE49-F238E27FC236}">
                <a16:creationId xmlns:a16="http://schemas.microsoft.com/office/drawing/2014/main" id="{3FC06996-3B0D-BF49-B119-D3B78BB98651}"/>
              </a:ext>
            </a:extLst>
          </p:cNvPr>
          <p:cNvPicPr>
            <a:picLocks noGrp="1" noChangeAspect="1"/>
          </p:cNvPicPr>
          <p:nvPr>
            <p:ph idx="1"/>
          </p:nvPr>
        </p:nvPicPr>
        <p:blipFill>
          <a:blip r:embed="rId3"/>
          <a:stretch>
            <a:fillRect/>
          </a:stretch>
        </p:blipFill>
        <p:spPr>
          <a:xfrm>
            <a:off x="101089" y="127452"/>
            <a:ext cx="11975061" cy="6475229"/>
          </a:xfrm>
        </p:spPr>
      </p:pic>
    </p:spTree>
    <p:extLst>
      <p:ext uri="{BB962C8B-B14F-4D97-AF65-F5344CB8AC3E}">
        <p14:creationId xmlns:p14="http://schemas.microsoft.com/office/powerpoint/2010/main" val="2570859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EFB8EA3D-B8BA-3043-A873-C878FC8AA30E}"/>
              </a:ext>
            </a:extLst>
          </p:cNvPr>
          <p:cNvPicPr>
            <a:picLocks noChangeAspect="1"/>
          </p:cNvPicPr>
          <p:nvPr/>
        </p:nvPicPr>
        <p:blipFill>
          <a:blip r:embed="rId3"/>
          <a:stretch>
            <a:fillRect/>
          </a:stretch>
        </p:blipFill>
        <p:spPr>
          <a:xfrm>
            <a:off x="0" y="1455728"/>
            <a:ext cx="12192000" cy="3946543"/>
          </a:xfrm>
          <a:prstGeom prst="rect">
            <a:avLst/>
          </a:prstGeom>
        </p:spPr>
      </p:pic>
    </p:spTree>
    <p:extLst>
      <p:ext uri="{BB962C8B-B14F-4D97-AF65-F5344CB8AC3E}">
        <p14:creationId xmlns:p14="http://schemas.microsoft.com/office/powerpoint/2010/main" val="2564792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F3AEC-4071-4F46-90E4-78D6C6C6753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0721639D-CC93-704C-BADE-F80C40F970D8}"/>
              </a:ext>
            </a:extLst>
          </p:cNvPr>
          <p:cNvSpPr>
            <a:spLocks noGrp="1"/>
          </p:cNvSpPr>
          <p:nvPr>
            <p:ph idx="1"/>
          </p:nvPr>
        </p:nvSpPr>
        <p:spPr/>
        <p:txBody>
          <a:bodyPr/>
          <a:lstStyle/>
          <a:p>
            <a:pPr marL="0" indent="0">
              <a:buNone/>
            </a:pPr>
            <a:r>
              <a:rPr lang="en-US" dirty="0"/>
              <a:t>Many thanks to </a:t>
            </a:r>
            <a:r>
              <a:rPr lang="en-US" dirty="0" err="1"/>
              <a:t>Hmwe</a:t>
            </a:r>
            <a:r>
              <a:rPr lang="en-US" dirty="0"/>
              <a:t> Kyu,  Amanda Novotney and IHME </a:t>
            </a:r>
            <a:r>
              <a:rPr lang="en-US" dirty="0" err="1"/>
              <a:t>CoD</a:t>
            </a:r>
            <a:r>
              <a:rPr lang="en-US" dirty="0"/>
              <a:t> team</a:t>
            </a:r>
          </a:p>
          <a:p>
            <a:pPr marL="0" indent="0">
              <a:buNone/>
            </a:pPr>
            <a:endParaRPr lang="en-US" dirty="0"/>
          </a:p>
          <a:p>
            <a:pPr marL="0" indent="0">
              <a:buNone/>
            </a:pPr>
            <a:r>
              <a:rPr lang="en-US" dirty="0"/>
              <a:t>Questions and suggestions for additions?</a:t>
            </a:r>
          </a:p>
          <a:p>
            <a:pPr marL="0" indent="0">
              <a:buNone/>
            </a:pPr>
            <a:endParaRPr lang="en-US" dirty="0"/>
          </a:p>
          <a:p>
            <a:pPr marL="0" indent="0">
              <a:buNone/>
            </a:pPr>
            <a:r>
              <a:rPr lang="en-US" dirty="0"/>
              <a:t>(Best used in Google Chrome or Safari)</a:t>
            </a:r>
          </a:p>
        </p:txBody>
      </p:sp>
      <p:sp>
        <p:nvSpPr>
          <p:cNvPr id="4" name="Rectangle 3">
            <a:extLst>
              <a:ext uri="{FF2B5EF4-FFF2-40B4-BE49-F238E27FC236}">
                <a16:creationId xmlns:a16="http://schemas.microsoft.com/office/drawing/2014/main" id="{A9CA2704-36A3-904D-A949-4FC1292AD04A}"/>
              </a:ext>
            </a:extLst>
          </p:cNvPr>
          <p:cNvSpPr/>
          <p:nvPr/>
        </p:nvSpPr>
        <p:spPr>
          <a:xfrm>
            <a:off x="-88124" y="6343792"/>
            <a:ext cx="12280123" cy="369332"/>
          </a:xfrm>
          <a:prstGeom prst="rect">
            <a:avLst/>
          </a:prstGeom>
        </p:spPr>
        <p:txBody>
          <a:bodyPr wrap="square">
            <a:spAutoFit/>
          </a:bodyPr>
          <a:lstStyle/>
          <a:p>
            <a:pPr algn="ctr"/>
            <a:r>
              <a:rPr lang="en-US" dirty="0">
                <a:solidFill>
                  <a:srgbClr val="C00000"/>
                </a:solidFill>
                <a:latin typeface="Courier" pitchFamily="2" charset="0"/>
              </a:rPr>
              <a:t>https://</a:t>
            </a:r>
            <a:r>
              <a:rPr lang="en-US" dirty="0" err="1">
                <a:solidFill>
                  <a:srgbClr val="C00000"/>
                </a:solidFill>
                <a:latin typeface="Courier" pitchFamily="2" charset="0"/>
              </a:rPr>
              <a:t>shiny.dide.imperial.ac.uk</a:t>
            </a:r>
            <a:r>
              <a:rPr lang="en-US" dirty="0">
                <a:solidFill>
                  <a:srgbClr val="C00000"/>
                </a:solidFill>
                <a:latin typeface="Courier" pitchFamily="2" charset="0"/>
              </a:rPr>
              <a:t>/</a:t>
            </a:r>
            <a:r>
              <a:rPr lang="en-US" dirty="0" err="1">
                <a:solidFill>
                  <a:srgbClr val="C00000"/>
                </a:solidFill>
                <a:latin typeface="Courier" pitchFamily="2" charset="0"/>
              </a:rPr>
              <a:t>csavr_mortality</a:t>
            </a:r>
            <a:r>
              <a:rPr lang="en-US" dirty="0">
                <a:solidFill>
                  <a:srgbClr val="C00000"/>
                </a:solidFill>
                <a:latin typeface="Courier" pitchFamily="2" charset="0"/>
              </a:rPr>
              <a:t>/</a:t>
            </a:r>
          </a:p>
        </p:txBody>
      </p:sp>
    </p:spTree>
    <p:extLst>
      <p:ext uri="{BB962C8B-B14F-4D97-AF65-F5344CB8AC3E}">
        <p14:creationId xmlns:p14="http://schemas.microsoft.com/office/powerpoint/2010/main" val="523445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37270-DE4F-664F-9BFE-82E6D58F1A2F}"/>
              </a:ext>
            </a:extLst>
          </p:cNvPr>
          <p:cNvSpPr>
            <a:spLocks noGrp="1"/>
          </p:cNvSpPr>
          <p:nvPr>
            <p:ph type="title"/>
          </p:nvPr>
        </p:nvSpPr>
        <p:spPr/>
        <p:txBody>
          <a:bodyPr/>
          <a:lstStyle/>
          <a:p>
            <a:r>
              <a:rPr lang="en-US" dirty="0"/>
              <a:t>Cause of death data</a:t>
            </a:r>
          </a:p>
        </p:txBody>
      </p:sp>
      <p:sp>
        <p:nvSpPr>
          <p:cNvPr id="15" name="Content Placeholder 2">
            <a:extLst>
              <a:ext uri="{FF2B5EF4-FFF2-40B4-BE49-F238E27FC236}">
                <a16:creationId xmlns:a16="http://schemas.microsoft.com/office/drawing/2014/main" id="{09794CE2-7217-B648-BE87-CCD450F4D12E}"/>
              </a:ext>
            </a:extLst>
          </p:cNvPr>
          <p:cNvSpPr>
            <a:spLocks noGrp="1"/>
          </p:cNvSpPr>
          <p:nvPr>
            <p:ph idx="1"/>
          </p:nvPr>
        </p:nvSpPr>
        <p:spPr>
          <a:xfrm>
            <a:off x="838200" y="1825625"/>
            <a:ext cx="10515600" cy="4351338"/>
          </a:xfrm>
        </p:spPr>
        <p:txBody>
          <a:bodyPr/>
          <a:lstStyle/>
          <a:p>
            <a:r>
              <a:rPr lang="en-US" dirty="0"/>
              <a:t>Unlike case report data, CSAVR mortality inputs are not raw data</a:t>
            </a:r>
          </a:p>
          <a:p>
            <a:r>
              <a:rPr lang="en-US" dirty="0"/>
              <a:t>HIV/AIDS as a cause of death is often </a:t>
            </a:r>
            <a:r>
              <a:rPr lang="en-US" dirty="0" err="1"/>
              <a:t>mischaracterised</a:t>
            </a:r>
            <a:endParaRPr lang="en-US" dirty="0"/>
          </a:p>
          <a:p>
            <a:r>
              <a:rPr lang="en-US" dirty="0"/>
              <a:t>‘Immediate’ and ‘intermediate’ causes of death recorded within vital registration systems</a:t>
            </a:r>
          </a:p>
          <a:p>
            <a:endParaRPr lang="en-US" dirty="0"/>
          </a:p>
          <a:p>
            <a:pPr marL="0" indent="0">
              <a:buNone/>
            </a:pPr>
            <a:r>
              <a:rPr lang="en-US" dirty="0">
                <a:sym typeface="Wingdings" pitchFamily="2" charset="2"/>
              </a:rPr>
              <a:t> There is a need to use corrected vital registration data for CSAVR accurately to calculate HIV incidence &amp; PLHIV</a:t>
            </a:r>
            <a:endParaRPr lang="en-US" dirty="0"/>
          </a:p>
        </p:txBody>
      </p:sp>
    </p:spTree>
    <p:extLst>
      <p:ext uri="{BB962C8B-B14F-4D97-AF65-F5344CB8AC3E}">
        <p14:creationId xmlns:p14="http://schemas.microsoft.com/office/powerpoint/2010/main" val="1066057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AF38177-7E98-A945-BE78-673EC2DEDF9E}"/>
              </a:ext>
            </a:extLst>
          </p:cNvPr>
          <p:cNvSpPr/>
          <p:nvPr/>
        </p:nvSpPr>
        <p:spPr>
          <a:xfrm>
            <a:off x="0" y="2620800"/>
            <a:ext cx="12192000" cy="1526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A37270-DE4F-664F-9BFE-82E6D58F1A2F}"/>
              </a:ext>
            </a:extLst>
          </p:cNvPr>
          <p:cNvSpPr>
            <a:spLocks noGrp="1"/>
          </p:cNvSpPr>
          <p:nvPr>
            <p:ph type="title"/>
          </p:nvPr>
        </p:nvSpPr>
        <p:spPr/>
        <p:txBody>
          <a:bodyPr/>
          <a:lstStyle/>
          <a:p>
            <a:r>
              <a:rPr lang="en-US" dirty="0"/>
              <a:t>Cause of death data</a:t>
            </a:r>
          </a:p>
        </p:txBody>
      </p:sp>
      <p:sp>
        <p:nvSpPr>
          <p:cNvPr id="4" name="TextBox 3">
            <a:extLst>
              <a:ext uri="{FF2B5EF4-FFF2-40B4-BE49-F238E27FC236}">
                <a16:creationId xmlns:a16="http://schemas.microsoft.com/office/drawing/2014/main" id="{2273744D-0D11-AE4B-8E9F-F70918339B73}"/>
              </a:ext>
            </a:extLst>
          </p:cNvPr>
          <p:cNvSpPr txBox="1"/>
          <p:nvPr/>
        </p:nvSpPr>
        <p:spPr>
          <a:xfrm>
            <a:off x="2500960" y="1715303"/>
            <a:ext cx="3124653" cy="369332"/>
          </a:xfrm>
          <a:prstGeom prst="rect">
            <a:avLst/>
          </a:prstGeom>
          <a:noFill/>
        </p:spPr>
        <p:txBody>
          <a:bodyPr wrap="square" rtlCol="0">
            <a:spAutoFit/>
          </a:bodyPr>
          <a:lstStyle/>
          <a:p>
            <a:pPr algn="ctr"/>
            <a:r>
              <a:rPr lang="en-US" dirty="0"/>
              <a:t>Raw vital registration data</a:t>
            </a:r>
          </a:p>
        </p:txBody>
      </p:sp>
      <p:cxnSp>
        <p:nvCxnSpPr>
          <p:cNvPr id="6" name="Straight Arrow Connector 5">
            <a:extLst>
              <a:ext uri="{FF2B5EF4-FFF2-40B4-BE49-F238E27FC236}">
                <a16:creationId xmlns:a16="http://schemas.microsoft.com/office/drawing/2014/main" id="{FAB3251A-8A24-DE41-AA4D-C43BF003FB4F}"/>
              </a:ext>
            </a:extLst>
          </p:cNvPr>
          <p:cNvCxnSpPr>
            <a:cxnSpLocks/>
          </p:cNvCxnSpPr>
          <p:nvPr/>
        </p:nvCxnSpPr>
        <p:spPr>
          <a:xfrm>
            <a:off x="4063287" y="2218185"/>
            <a:ext cx="0" cy="871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8DB3963-4B76-F343-A0CD-0BC38A1F5383}"/>
              </a:ext>
            </a:extLst>
          </p:cNvPr>
          <p:cNvSpPr txBox="1"/>
          <p:nvPr/>
        </p:nvSpPr>
        <p:spPr>
          <a:xfrm>
            <a:off x="2868467" y="3168036"/>
            <a:ext cx="2643865" cy="369332"/>
          </a:xfrm>
          <a:prstGeom prst="rect">
            <a:avLst/>
          </a:prstGeom>
          <a:noFill/>
        </p:spPr>
        <p:txBody>
          <a:bodyPr wrap="none" rtlCol="0">
            <a:spAutoFit/>
          </a:bodyPr>
          <a:lstStyle/>
          <a:p>
            <a:r>
              <a:rPr lang="en-US" dirty="0"/>
              <a:t>Garbage code reallocation</a:t>
            </a:r>
          </a:p>
        </p:txBody>
      </p:sp>
      <p:cxnSp>
        <p:nvCxnSpPr>
          <p:cNvPr id="8" name="Straight Arrow Connector 7">
            <a:extLst>
              <a:ext uri="{FF2B5EF4-FFF2-40B4-BE49-F238E27FC236}">
                <a16:creationId xmlns:a16="http://schemas.microsoft.com/office/drawing/2014/main" id="{0868E24B-7744-E94D-B215-3411157753BC}"/>
              </a:ext>
            </a:extLst>
          </p:cNvPr>
          <p:cNvCxnSpPr/>
          <p:nvPr/>
        </p:nvCxnSpPr>
        <p:spPr>
          <a:xfrm flipV="1">
            <a:off x="5574642" y="3352702"/>
            <a:ext cx="794225" cy="46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CA2730E-07FA-1246-9428-E8BA1F3A29E3}"/>
              </a:ext>
            </a:extLst>
          </p:cNvPr>
          <p:cNvSpPr txBox="1"/>
          <p:nvPr/>
        </p:nvSpPr>
        <p:spPr>
          <a:xfrm>
            <a:off x="6368867" y="3168036"/>
            <a:ext cx="2087431" cy="369332"/>
          </a:xfrm>
          <a:prstGeom prst="rect">
            <a:avLst/>
          </a:prstGeom>
          <a:noFill/>
        </p:spPr>
        <p:txBody>
          <a:bodyPr wrap="none" rtlCol="0">
            <a:spAutoFit/>
          </a:bodyPr>
          <a:lstStyle/>
          <a:p>
            <a:r>
              <a:rPr lang="en-US" dirty="0"/>
              <a:t>HIV misclassification</a:t>
            </a:r>
          </a:p>
        </p:txBody>
      </p:sp>
      <p:cxnSp>
        <p:nvCxnSpPr>
          <p:cNvPr id="10" name="Straight Arrow Connector 9">
            <a:extLst>
              <a:ext uri="{FF2B5EF4-FFF2-40B4-BE49-F238E27FC236}">
                <a16:creationId xmlns:a16="http://schemas.microsoft.com/office/drawing/2014/main" id="{8E7EE4AC-4CE5-FF4B-9947-3A12FE3853CE}"/>
              </a:ext>
            </a:extLst>
          </p:cNvPr>
          <p:cNvCxnSpPr/>
          <p:nvPr/>
        </p:nvCxnSpPr>
        <p:spPr>
          <a:xfrm flipV="1">
            <a:off x="8518608" y="3352702"/>
            <a:ext cx="794225" cy="466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C0A349A-686C-164F-84F3-783A2870B291}"/>
              </a:ext>
            </a:extLst>
          </p:cNvPr>
          <p:cNvSpPr txBox="1"/>
          <p:nvPr/>
        </p:nvSpPr>
        <p:spPr>
          <a:xfrm>
            <a:off x="9312833" y="3168036"/>
            <a:ext cx="1706108" cy="369332"/>
          </a:xfrm>
          <a:prstGeom prst="rect">
            <a:avLst/>
          </a:prstGeom>
          <a:noFill/>
        </p:spPr>
        <p:txBody>
          <a:bodyPr wrap="none" rtlCol="0">
            <a:spAutoFit/>
          </a:bodyPr>
          <a:lstStyle/>
          <a:p>
            <a:r>
              <a:rPr lang="en-US" dirty="0"/>
              <a:t>Noise reduction</a:t>
            </a:r>
          </a:p>
        </p:txBody>
      </p:sp>
      <p:cxnSp>
        <p:nvCxnSpPr>
          <p:cNvPr id="14" name="Straight Arrow Connector 13">
            <a:extLst>
              <a:ext uri="{FF2B5EF4-FFF2-40B4-BE49-F238E27FC236}">
                <a16:creationId xmlns:a16="http://schemas.microsoft.com/office/drawing/2014/main" id="{ECA170CD-1D69-5240-B868-2161DC92567C}"/>
              </a:ext>
            </a:extLst>
          </p:cNvPr>
          <p:cNvCxnSpPr>
            <a:cxnSpLocks/>
          </p:cNvCxnSpPr>
          <p:nvPr/>
        </p:nvCxnSpPr>
        <p:spPr>
          <a:xfrm>
            <a:off x="10133574" y="3664215"/>
            <a:ext cx="0" cy="9659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27C4358-7AA7-5545-B7EF-DDE73250FD97}"/>
              </a:ext>
            </a:extLst>
          </p:cNvPr>
          <p:cNvSpPr txBox="1"/>
          <p:nvPr/>
        </p:nvSpPr>
        <p:spPr>
          <a:xfrm>
            <a:off x="9128555" y="4694436"/>
            <a:ext cx="2010037" cy="646331"/>
          </a:xfrm>
          <a:prstGeom prst="rect">
            <a:avLst/>
          </a:prstGeom>
          <a:noFill/>
        </p:spPr>
        <p:txBody>
          <a:bodyPr wrap="none" rtlCol="0">
            <a:spAutoFit/>
          </a:bodyPr>
          <a:lstStyle/>
          <a:p>
            <a:r>
              <a:rPr lang="en-US" dirty="0"/>
              <a:t>Corrected outputs </a:t>
            </a:r>
          </a:p>
          <a:p>
            <a:pPr algn="ctr"/>
            <a:r>
              <a:rPr lang="en-US" dirty="0"/>
              <a:t>(to CSAVR)</a:t>
            </a:r>
          </a:p>
        </p:txBody>
      </p:sp>
      <p:sp>
        <p:nvSpPr>
          <p:cNvPr id="19" name="TextBox 18">
            <a:extLst>
              <a:ext uri="{FF2B5EF4-FFF2-40B4-BE49-F238E27FC236}">
                <a16:creationId xmlns:a16="http://schemas.microsoft.com/office/drawing/2014/main" id="{6986685C-4B12-4041-B140-74304F05A28D}"/>
              </a:ext>
            </a:extLst>
          </p:cNvPr>
          <p:cNvSpPr txBox="1"/>
          <p:nvPr/>
        </p:nvSpPr>
        <p:spPr>
          <a:xfrm>
            <a:off x="125478" y="3089385"/>
            <a:ext cx="2231701" cy="646331"/>
          </a:xfrm>
          <a:prstGeom prst="rect">
            <a:avLst/>
          </a:prstGeom>
          <a:noFill/>
        </p:spPr>
        <p:txBody>
          <a:bodyPr wrap="none" rtlCol="0">
            <a:spAutoFit/>
          </a:bodyPr>
          <a:lstStyle/>
          <a:p>
            <a:r>
              <a:rPr lang="en-US" dirty="0"/>
              <a:t>IHME Cause of Death</a:t>
            </a:r>
          </a:p>
          <a:p>
            <a:pPr algn="ctr"/>
            <a:r>
              <a:rPr lang="en-US" dirty="0"/>
              <a:t>reallocation</a:t>
            </a:r>
          </a:p>
        </p:txBody>
      </p:sp>
    </p:spTree>
    <p:extLst>
      <p:ext uri="{BB962C8B-B14F-4D97-AF65-F5344CB8AC3E}">
        <p14:creationId xmlns:p14="http://schemas.microsoft.com/office/powerpoint/2010/main" val="4046655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7F5BB-38D9-A042-AA71-003D8B71AC3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00B2495-DB5B-9740-9675-BA0D67BCC5C0}"/>
              </a:ext>
            </a:extLst>
          </p:cNvPr>
          <p:cNvPicPr>
            <a:picLocks noGrp="1" noChangeAspect="1"/>
          </p:cNvPicPr>
          <p:nvPr>
            <p:ph idx="1"/>
          </p:nvPr>
        </p:nvPicPr>
        <p:blipFill>
          <a:blip r:embed="rId3"/>
          <a:stretch>
            <a:fillRect/>
          </a:stretch>
        </p:blipFill>
        <p:spPr>
          <a:xfrm>
            <a:off x="1737410" y="1348167"/>
            <a:ext cx="3715148" cy="3337918"/>
          </a:xfrm>
        </p:spPr>
      </p:pic>
      <p:pic>
        <p:nvPicPr>
          <p:cNvPr id="10" name="Picture 9" descr="Chart, line chart&#10;&#10;Description automatically generated">
            <a:extLst>
              <a:ext uri="{FF2B5EF4-FFF2-40B4-BE49-F238E27FC236}">
                <a16:creationId xmlns:a16="http://schemas.microsoft.com/office/drawing/2014/main" id="{2148E28D-496E-ED49-A6F6-7C5F4948A407}"/>
              </a:ext>
            </a:extLst>
          </p:cNvPr>
          <p:cNvPicPr>
            <a:picLocks noChangeAspect="1"/>
          </p:cNvPicPr>
          <p:nvPr/>
        </p:nvPicPr>
        <p:blipFill>
          <a:blip r:embed="rId4"/>
          <a:stretch>
            <a:fillRect/>
          </a:stretch>
        </p:blipFill>
        <p:spPr>
          <a:xfrm>
            <a:off x="6408243" y="1348167"/>
            <a:ext cx="3815157" cy="3395995"/>
          </a:xfrm>
          <a:prstGeom prst="rect">
            <a:avLst/>
          </a:prstGeom>
        </p:spPr>
      </p:pic>
      <p:sp>
        <p:nvSpPr>
          <p:cNvPr id="11" name="TextBox 10">
            <a:extLst>
              <a:ext uri="{FF2B5EF4-FFF2-40B4-BE49-F238E27FC236}">
                <a16:creationId xmlns:a16="http://schemas.microsoft.com/office/drawing/2014/main" id="{8A25C09A-1F32-8349-8B94-8409BB1676CC}"/>
              </a:ext>
            </a:extLst>
          </p:cNvPr>
          <p:cNvSpPr txBox="1"/>
          <p:nvPr/>
        </p:nvSpPr>
        <p:spPr>
          <a:xfrm>
            <a:off x="98500" y="6403209"/>
            <a:ext cx="3277820" cy="369332"/>
          </a:xfrm>
          <a:prstGeom prst="rect">
            <a:avLst/>
          </a:prstGeom>
          <a:noFill/>
        </p:spPr>
        <p:txBody>
          <a:bodyPr wrap="none" rtlCol="0">
            <a:spAutoFit/>
          </a:bodyPr>
          <a:lstStyle/>
          <a:p>
            <a:r>
              <a:rPr lang="en-US" dirty="0">
                <a:solidFill>
                  <a:schemeClr val="tx1">
                    <a:lumMod val="50000"/>
                    <a:lumOff val="50000"/>
                  </a:schemeClr>
                </a:solidFill>
              </a:rPr>
              <a:t>https://</a:t>
            </a:r>
            <a:r>
              <a:rPr lang="en-US" dirty="0" err="1">
                <a:solidFill>
                  <a:schemeClr val="tx1">
                    <a:lumMod val="50000"/>
                    <a:lumOff val="50000"/>
                  </a:schemeClr>
                </a:solidFill>
              </a:rPr>
              <a:t>vizhub.healthdata.org</a:t>
            </a:r>
            <a:r>
              <a:rPr lang="en-US" dirty="0">
                <a:solidFill>
                  <a:schemeClr val="tx1">
                    <a:lumMod val="50000"/>
                    <a:lumOff val="50000"/>
                  </a:schemeClr>
                </a:solidFill>
              </a:rPr>
              <a:t>/cod/</a:t>
            </a:r>
          </a:p>
        </p:txBody>
      </p:sp>
      <p:sp>
        <p:nvSpPr>
          <p:cNvPr id="12" name="TextBox 11">
            <a:extLst>
              <a:ext uri="{FF2B5EF4-FFF2-40B4-BE49-F238E27FC236}">
                <a16:creationId xmlns:a16="http://schemas.microsoft.com/office/drawing/2014/main" id="{246630B2-0DF4-E74B-B2BC-A61D7D0BAE08}"/>
              </a:ext>
            </a:extLst>
          </p:cNvPr>
          <p:cNvSpPr txBox="1"/>
          <p:nvPr/>
        </p:nvSpPr>
        <p:spPr>
          <a:xfrm>
            <a:off x="3232800" y="4926764"/>
            <a:ext cx="580480" cy="369332"/>
          </a:xfrm>
          <a:prstGeom prst="rect">
            <a:avLst/>
          </a:prstGeom>
          <a:noFill/>
        </p:spPr>
        <p:txBody>
          <a:bodyPr wrap="none" rtlCol="0">
            <a:spAutoFit/>
          </a:bodyPr>
          <a:lstStyle/>
          <a:p>
            <a:r>
              <a:rPr lang="en-US" dirty="0"/>
              <a:t>Raw</a:t>
            </a:r>
          </a:p>
        </p:txBody>
      </p:sp>
      <p:sp>
        <p:nvSpPr>
          <p:cNvPr id="13" name="TextBox 12">
            <a:extLst>
              <a:ext uri="{FF2B5EF4-FFF2-40B4-BE49-F238E27FC236}">
                <a16:creationId xmlns:a16="http://schemas.microsoft.com/office/drawing/2014/main" id="{2285D687-597B-8148-BD3C-457803D03FA5}"/>
              </a:ext>
            </a:extLst>
          </p:cNvPr>
          <p:cNvSpPr txBox="1"/>
          <p:nvPr/>
        </p:nvSpPr>
        <p:spPr>
          <a:xfrm>
            <a:off x="8025581" y="4926764"/>
            <a:ext cx="609462" cy="369332"/>
          </a:xfrm>
          <a:prstGeom prst="rect">
            <a:avLst/>
          </a:prstGeom>
          <a:noFill/>
        </p:spPr>
        <p:txBody>
          <a:bodyPr wrap="none" rtlCol="0">
            <a:spAutoFit/>
          </a:bodyPr>
          <a:lstStyle/>
          <a:p>
            <a:r>
              <a:rPr lang="en-US" dirty="0"/>
              <a:t>Final</a:t>
            </a:r>
          </a:p>
        </p:txBody>
      </p:sp>
    </p:spTree>
    <p:extLst>
      <p:ext uri="{BB962C8B-B14F-4D97-AF65-F5344CB8AC3E}">
        <p14:creationId xmlns:p14="http://schemas.microsoft.com/office/powerpoint/2010/main" val="2595142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E94F2-60A5-E64A-944C-CE4B48B047B7}"/>
              </a:ext>
            </a:extLst>
          </p:cNvPr>
          <p:cNvSpPr>
            <a:spLocks noGrp="1"/>
          </p:cNvSpPr>
          <p:nvPr>
            <p:ph type="title"/>
          </p:nvPr>
        </p:nvSpPr>
        <p:spPr/>
        <p:txBody>
          <a:bodyPr/>
          <a:lstStyle/>
          <a:p>
            <a:r>
              <a:rPr lang="en-US" dirty="0"/>
              <a:t>Objective</a:t>
            </a:r>
          </a:p>
        </p:txBody>
      </p:sp>
      <p:sp>
        <p:nvSpPr>
          <p:cNvPr id="3" name="Content Placeholder 2">
            <a:extLst>
              <a:ext uri="{FF2B5EF4-FFF2-40B4-BE49-F238E27FC236}">
                <a16:creationId xmlns:a16="http://schemas.microsoft.com/office/drawing/2014/main" id="{A7D56FBE-EC3B-874A-9E35-BBD444BFFF62}"/>
              </a:ext>
            </a:extLst>
          </p:cNvPr>
          <p:cNvSpPr>
            <a:spLocks noGrp="1"/>
          </p:cNvSpPr>
          <p:nvPr>
            <p:ph idx="1"/>
          </p:nvPr>
        </p:nvSpPr>
        <p:spPr/>
        <p:txBody>
          <a:bodyPr/>
          <a:lstStyle/>
          <a:p>
            <a:r>
              <a:rPr lang="en-US" dirty="0"/>
              <a:t>A tool that assists country teams to </a:t>
            </a:r>
            <a:r>
              <a:rPr lang="en-US" dirty="0" err="1"/>
              <a:t>visualise</a:t>
            </a:r>
            <a:r>
              <a:rPr lang="en-US" dirty="0"/>
              <a:t> cause of death reallocation by:</a:t>
            </a:r>
          </a:p>
          <a:p>
            <a:pPr lvl="1"/>
            <a:r>
              <a:rPr lang="en-US" dirty="0"/>
              <a:t>Sex</a:t>
            </a:r>
          </a:p>
          <a:p>
            <a:pPr lvl="1"/>
            <a:r>
              <a:rPr lang="en-US" dirty="0"/>
              <a:t>5 year age group </a:t>
            </a:r>
          </a:p>
          <a:p>
            <a:pPr lvl="1"/>
            <a:r>
              <a:rPr lang="en-US" dirty="0"/>
              <a:t>Single calendar year</a:t>
            </a:r>
          </a:p>
        </p:txBody>
      </p:sp>
    </p:spTree>
    <p:extLst>
      <p:ext uri="{BB962C8B-B14F-4D97-AF65-F5344CB8AC3E}">
        <p14:creationId xmlns:p14="http://schemas.microsoft.com/office/powerpoint/2010/main" val="1575566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8DC00-16E0-9B4C-BB49-E8903BCA2E56}"/>
              </a:ext>
            </a:extLst>
          </p:cNvPr>
          <p:cNvSpPr>
            <a:spLocks noGrp="1"/>
          </p:cNvSpPr>
          <p:nvPr>
            <p:ph type="title"/>
          </p:nvPr>
        </p:nvSpPr>
        <p:spPr/>
        <p:txBody>
          <a:bodyPr/>
          <a:lstStyle/>
          <a:p>
            <a:endParaRPr lang="en-US"/>
          </a:p>
        </p:txBody>
      </p:sp>
      <p:pic>
        <p:nvPicPr>
          <p:cNvPr id="5" name="Content Placeholder 4" descr="Graphical user interface, text, application, email&#10;&#10;Description automatically generated">
            <a:extLst>
              <a:ext uri="{FF2B5EF4-FFF2-40B4-BE49-F238E27FC236}">
                <a16:creationId xmlns:a16="http://schemas.microsoft.com/office/drawing/2014/main" id="{707B5975-00AF-CD4A-8226-45B505B80AB4}"/>
              </a:ext>
            </a:extLst>
          </p:cNvPr>
          <p:cNvPicPr>
            <a:picLocks noGrp="1" noChangeAspect="1"/>
          </p:cNvPicPr>
          <p:nvPr>
            <p:ph idx="1"/>
          </p:nvPr>
        </p:nvPicPr>
        <p:blipFill>
          <a:blip r:embed="rId3"/>
          <a:stretch>
            <a:fillRect/>
          </a:stretch>
        </p:blipFill>
        <p:spPr>
          <a:xfrm>
            <a:off x="0" y="50400"/>
            <a:ext cx="11592000" cy="6871120"/>
          </a:xfrm>
        </p:spPr>
      </p:pic>
      <p:sp>
        <p:nvSpPr>
          <p:cNvPr id="6" name="TextBox 5">
            <a:extLst>
              <a:ext uri="{FF2B5EF4-FFF2-40B4-BE49-F238E27FC236}">
                <a16:creationId xmlns:a16="http://schemas.microsoft.com/office/drawing/2014/main" id="{DCEF17B3-5BFE-5C46-847A-ABCB0B2C51E9}"/>
              </a:ext>
            </a:extLst>
          </p:cNvPr>
          <p:cNvSpPr txBox="1"/>
          <p:nvPr/>
        </p:nvSpPr>
        <p:spPr>
          <a:xfrm>
            <a:off x="6096000" y="5826268"/>
            <a:ext cx="6652800" cy="369332"/>
          </a:xfrm>
          <a:prstGeom prst="rect">
            <a:avLst/>
          </a:prstGeom>
          <a:noFill/>
        </p:spPr>
        <p:txBody>
          <a:bodyPr wrap="square" rtlCol="0">
            <a:spAutoFit/>
          </a:bodyPr>
          <a:lstStyle/>
          <a:p>
            <a:r>
              <a:rPr lang="en-US" i="1" dirty="0" err="1"/>
              <a:t>Hmwe</a:t>
            </a:r>
            <a:r>
              <a:rPr lang="en-US" i="1" dirty="0"/>
              <a:t> Kyu presentation, UNAIDS </a:t>
            </a:r>
            <a:r>
              <a:rPr lang="en-US" i="1" dirty="0" err="1"/>
              <a:t>RefGp</a:t>
            </a:r>
            <a:r>
              <a:rPr lang="en-US" i="1" dirty="0"/>
              <a:t> CSAVR Meeting, June 2020</a:t>
            </a:r>
          </a:p>
        </p:txBody>
      </p:sp>
    </p:spTree>
    <p:extLst>
      <p:ext uri="{BB962C8B-B14F-4D97-AF65-F5344CB8AC3E}">
        <p14:creationId xmlns:p14="http://schemas.microsoft.com/office/powerpoint/2010/main" val="2167052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7ED58-3DA8-F94C-9840-C3BD2D6081E6}"/>
              </a:ext>
            </a:extLst>
          </p:cNvPr>
          <p:cNvSpPr>
            <a:spLocks noGrp="1"/>
          </p:cNvSpPr>
          <p:nvPr>
            <p:ph type="title"/>
          </p:nvPr>
        </p:nvSpPr>
        <p:spPr/>
        <p:txBody>
          <a:bodyPr/>
          <a:lstStyle/>
          <a:p>
            <a:endParaRPr lang="en-US"/>
          </a:p>
        </p:txBody>
      </p:sp>
      <p:pic>
        <p:nvPicPr>
          <p:cNvPr id="5" name="Content Placeholder 4" descr="Graphical user interface, text, application, email&#10;&#10;Description automatically generated">
            <a:extLst>
              <a:ext uri="{FF2B5EF4-FFF2-40B4-BE49-F238E27FC236}">
                <a16:creationId xmlns:a16="http://schemas.microsoft.com/office/drawing/2014/main" id="{F9F48F30-F8CF-D541-B9D3-A6926777F3EC}"/>
              </a:ext>
            </a:extLst>
          </p:cNvPr>
          <p:cNvPicPr>
            <a:picLocks noGrp="1" noChangeAspect="1"/>
          </p:cNvPicPr>
          <p:nvPr>
            <p:ph idx="1"/>
          </p:nvPr>
        </p:nvPicPr>
        <p:blipFill>
          <a:blip r:embed="rId3"/>
          <a:stretch>
            <a:fillRect/>
          </a:stretch>
        </p:blipFill>
        <p:spPr>
          <a:xfrm>
            <a:off x="98578" y="61625"/>
            <a:ext cx="11961422" cy="6756308"/>
          </a:xfrm>
        </p:spPr>
      </p:pic>
      <p:sp>
        <p:nvSpPr>
          <p:cNvPr id="6" name="TextBox 5">
            <a:extLst>
              <a:ext uri="{FF2B5EF4-FFF2-40B4-BE49-F238E27FC236}">
                <a16:creationId xmlns:a16="http://schemas.microsoft.com/office/drawing/2014/main" id="{3EEB9B91-53C5-654A-8517-61B818431A41}"/>
              </a:ext>
            </a:extLst>
          </p:cNvPr>
          <p:cNvSpPr txBox="1"/>
          <p:nvPr/>
        </p:nvSpPr>
        <p:spPr>
          <a:xfrm>
            <a:off x="6079289" y="5768668"/>
            <a:ext cx="6652800" cy="369332"/>
          </a:xfrm>
          <a:prstGeom prst="rect">
            <a:avLst/>
          </a:prstGeom>
          <a:noFill/>
        </p:spPr>
        <p:txBody>
          <a:bodyPr wrap="square" rtlCol="0">
            <a:spAutoFit/>
          </a:bodyPr>
          <a:lstStyle/>
          <a:p>
            <a:r>
              <a:rPr lang="en-US" i="1" dirty="0" err="1"/>
              <a:t>Hmwe</a:t>
            </a:r>
            <a:r>
              <a:rPr lang="en-US" i="1" dirty="0"/>
              <a:t> Kyu presentation, UNAIDS </a:t>
            </a:r>
            <a:r>
              <a:rPr lang="en-US" i="1" dirty="0" err="1"/>
              <a:t>RefGp</a:t>
            </a:r>
            <a:r>
              <a:rPr lang="en-US" i="1" dirty="0"/>
              <a:t> CSAVR Meeting, June 2020</a:t>
            </a:r>
          </a:p>
        </p:txBody>
      </p:sp>
    </p:spTree>
    <p:extLst>
      <p:ext uri="{BB962C8B-B14F-4D97-AF65-F5344CB8AC3E}">
        <p14:creationId xmlns:p14="http://schemas.microsoft.com/office/powerpoint/2010/main" val="2152431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4F83E62B-ED49-2745-9097-43924FECC9D5}"/>
              </a:ext>
            </a:extLst>
          </p:cNvPr>
          <p:cNvCxnSpPr/>
          <p:nvPr/>
        </p:nvCxnSpPr>
        <p:spPr>
          <a:xfrm>
            <a:off x="1620000" y="5580000"/>
            <a:ext cx="87192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D9C4D7E-09A1-E145-A2A7-A2AE9CA5B489}"/>
              </a:ext>
            </a:extLst>
          </p:cNvPr>
          <p:cNvCxnSpPr/>
          <p:nvPr/>
        </p:nvCxnSpPr>
        <p:spPr>
          <a:xfrm flipV="1">
            <a:off x="1612800" y="1166400"/>
            <a:ext cx="0" cy="44136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Freeform 7">
            <a:extLst>
              <a:ext uri="{FF2B5EF4-FFF2-40B4-BE49-F238E27FC236}">
                <a16:creationId xmlns:a16="http://schemas.microsoft.com/office/drawing/2014/main" id="{87D7D64F-EC6E-8341-A414-CF8EBCD5F091}"/>
              </a:ext>
            </a:extLst>
          </p:cNvPr>
          <p:cNvSpPr/>
          <p:nvPr/>
        </p:nvSpPr>
        <p:spPr>
          <a:xfrm>
            <a:off x="1886400" y="1943989"/>
            <a:ext cx="8229600" cy="3528011"/>
          </a:xfrm>
          <a:custGeom>
            <a:avLst/>
            <a:gdLst>
              <a:gd name="connsiteX0" fmla="*/ 0 w 8229600"/>
              <a:gd name="connsiteY0" fmla="*/ 3528011 h 3528011"/>
              <a:gd name="connsiteX1" fmla="*/ 4406400 w 8229600"/>
              <a:gd name="connsiteY1" fmla="*/ 11 h 3528011"/>
              <a:gd name="connsiteX2" fmla="*/ 8229600 w 8229600"/>
              <a:gd name="connsiteY2" fmla="*/ 3484811 h 3528011"/>
              <a:gd name="connsiteX3" fmla="*/ 8229600 w 8229600"/>
              <a:gd name="connsiteY3" fmla="*/ 3484811 h 3528011"/>
            </a:gdLst>
            <a:ahLst/>
            <a:cxnLst>
              <a:cxn ang="0">
                <a:pos x="connsiteX0" y="connsiteY0"/>
              </a:cxn>
              <a:cxn ang="0">
                <a:pos x="connsiteX1" y="connsiteY1"/>
              </a:cxn>
              <a:cxn ang="0">
                <a:pos x="connsiteX2" y="connsiteY2"/>
              </a:cxn>
              <a:cxn ang="0">
                <a:pos x="connsiteX3" y="connsiteY3"/>
              </a:cxn>
            </a:cxnLst>
            <a:rect l="l" t="t" r="r" b="b"/>
            <a:pathLst>
              <a:path w="8229600" h="3528011">
                <a:moveTo>
                  <a:pt x="0" y="3528011"/>
                </a:moveTo>
                <a:cubicBezTo>
                  <a:pt x="1517400" y="1767611"/>
                  <a:pt x="3034800" y="7211"/>
                  <a:pt x="4406400" y="11"/>
                </a:cubicBezTo>
                <a:cubicBezTo>
                  <a:pt x="5778000" y="-7189"/>
                  <a:pt x="8229600" y="3484811"/>
                  <a:pt x="8229600" y="3484811"/>
                </a:cubicBezTo>
                <a:lnTo>
                  <a:pt x="8229600" y="348481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E50CD6E-6F06-C148-B66E-DC1D847CB933}"/>
              </a:ext>
            </a:extLst>
          </p:cNvPr>
          <p:cNvSpPr txBox="1"/>
          <p:nvPr/>
        </p:nvSpPr>
        <p:spPr>
          <a:xfrm>
            <a:off x="5549055" y="5814820"/>
            <a:ext cx="546945" cy="369332"/>
          </a:xfrm>
          <a:prstGeom prst="rect">
            <a:avLst/>
          </a:prstGeom>
          <a:noFill/>
        </p:spPr>
        <p:txBody>
          <a:bodyPr wrap="none" rtlCol="0">
            <a:spAutoFit/>
          </a:bodyPr>
          <a:lstStyle/>
          <a:p>
            <a:r>
              <a:rPr lang="en-US" dirty="0"/>
              <a:t>Age</a:t>
            </a:r>
          </a:p>
        </p:txBody>
      </p:sp>
      <p:sp>
        <p:nvSpPr>
          <p:cNvPr id="12" name="TextBox 11">
            <a:extLst>
              <a:ext uri="{FF2B5EF4-FFF2-40B4-BE49-F238E27FC236}">
                <a16:creationId xmlns:a16="http://schemas.microsoft.com/office/drawing/2014/main" id="{D9868450-BF52-3942-99B5-2C18C04265F8}"/>
              </a:ext>
            </a:extLst>
          </p:cNvPr>
          <p:cNvSpPr txBox="1"/>
          <p:nvPr/>
        </p:nvSpPr>
        <p:spPr>
          <a:xfrm>
            <a:off x="643693" y="2940991"/>
            <a:ext cx="846707" cy="369332"/>
          </a:xfrm>
          <a:prstGeom prst="rect">
            <a:avLst/>
          </a:prstGeom>
          <a:noFill/>
        </p:spPr>
        <p:txBody>
          <a:bodyPr wrap="none" rtlCol="0">
            <a:spAutoFit/>
          </a:bodyPr>
          <a:lstStyle/>
          <a:p>
            <a:r>
              <a:rPr lang="en-US" dirty="0"/>
              <a:t>Deaths</a:t>
            </a:r>
          </a:p>
        </p:txBody>
      </p:sp>
      <p:sp>
        <p:nvSpPr>
          <p:cNvPr id="14" name="TextBox 13">
            <a:extLst>
              <a:ext uri="{FF2B5EF4-FFF2-40B4-BE49-F238E27FC236}">
                <a16:creationId xmlns:a16="http://schemas.microsoft.com/office/drawing/2014/main" id="{CA95D3BA-3183-C34E-B9E3-F7703C469CE0}"/>
              </a:ext>
            </a:extLst>
          </p:cNvPr>
          <p:cNvSpPr txBox="1"/>
          <p:nvPr/>
        </p:nvSpPr>
        <p:spPr>
          <a:xfrm>
            <a:off x="8942401" y="2911535"/>
            <a:ext cx="1953600" cy="923330"/>
          </a:xfrm>
          <a:prstGeom prst="rect">
            <a:avLst/>
          </a:prstGeom>
          <a:noFill/>
        </p:spPr>
        <p:txBody>
          <a:bodyPr wrap="square" rtlCol="0">
            <a:spAutoFit/>
          </a:bodyPr>
          <a:lstStyle/>
          <a:p>
            <a:r>
              <a:rPr lang="en-US" dirty="0"/>
              <a:t>1980-1984 age distribution of mortality</a:t>
            </a:r>
          </a:p>
        </p:txBody>
      </p:sp>
    </p:spTree>
    <p:extLst>
      <p:ext uri="{BB962C8B-B14F-4D97-AF65-F5344CB8AC3E}">
        <p14:creationId xmlns:p14="http://schemas.microsoft.com/office/powerpoint/2010/main" val="3262249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4F83E62B-ED49-2745-9097-43924FECC9D5}"/>
              </a:ext>
            </a:extLst>
          </p:cNvPr>
          <p:cNvCxnSpPr/>
          <p:nvPr/>
        </p:nvCxnSpPr>
        <p:spPr>
          <a:xfrm>
            <a:off x="1620000" y="5580000"/>
            <a:ext cx="871920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FD9C4D7E-09A1-E145-A2A7-A2AE9CA5B489}"/>
              </a:ext>
            </a:extLst>
          </p:cNvPr>
          <p:cNvCxnSpPr/>
          <p:nvPr/>
        </p:nvCxnSpPr>
        <p:spPr>
          <a:xfrm flipV="1">
            <a:off x="1612800" y="1166400"/>
            <a:ext cx="0" cy="44136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Freeform 7">
            <a:extLst>
              <a:ext uri="{FF2B5EF4-FFF2-40B4-BE49-F238E27FC236}">
                <a16:creationId xmlns:a16="http://schemas.microsoft.com/office/drawing/2014/main" id="{87D7D64F-EC6E-8341-A414-CF8EBCD5F091}"/>
              </a:ext>
            </a:extLst>
          </p:cNvPr>
          <p:cNvSpPr/>
          <p:nvPr/>
        </p:nvSpPr>
        <p:spPr>
          <a:xfrm>
            <a:off x="1886400" y="1943989"/>
            <a:ext cx="8229600" cy="3528011"/>
          </a:xfrm>
          <a:custGeom>
            <a:avLst/>
            <a:gdLst>
              <a:gd name="connsiteX0" fmla="*/ 0 w 8229600"/>
              <a:gd name="connsiteY0" fmla="*/ 3528011 h 3528011"/>
              <a:gd name="connsiteX1" fmla="*/ 4406400 w 8229600"/>
              <a:gd name="connsiteY1" fmla="*/ 11 h 3528011"/>
              <a:gd name="connsiteX2" fmla="*/ 8229600 w 8229600"/>
              <a:gd name="connsiteY2" fmla="*/ 3484811 h 3528011"/>
              <a:gd name="connsiteX3" fmla="*/ 8229600 w 8229600"/>
              <a:gd name="connsiteY3" fmla="*/ 3484811 h 3528011"/>
            </a:gdLst>
            <a:ahLst/>
            <a:cxnLst>
              <a:cxn ang="0">
                <a:pos x="connsiteX0" y="connsiteY0"/>
              </a:cxn>
              <a:cxn ang="0">
                <a:pos x="connsiteX1" y="connsiteY1"/>
              </a:cxn>
              <a:cxn ang="0">
                <a:pos x="connsiteX2" y="connsiteY2"/>
              </a:cxn>
              <a:cxn ang="0">
                <a:pos x="connsiteX3" y="connsiteY3"/>
              </a:cxn>
            </a:cxnLst>
            <a:rect l="l" t="t" r="r" b="b"/>
            <a:pathLst>
              <a:path w="8229600" h="3528011">
                <a:moveTo>
                  <a:pt x="0" y="3528011"/>
                </a:moveTo>
                <a:cubicBezTo>
                  <a:pt x="1517400" y="1767611"/>
                  <a:pt x="3034800" y="7211"/>
                  <a:pt x="4406400" y="11"/>
                </a:cubicBezTo>
                <a:cubicBezTo>
                  <a:pt x="5778000" y="-7189"/>
                  <a:pt x="8229600" y="3484811"/>
                  <a:pt x="8229600" y="3484811"/>
                </a:cubicBezTo>
                <a:lnTo>
                  <a:pt x="8229600" y="348481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E50CD6E-6F06-C148-B66E-DC1D847CB933}"/>
              </a:ext>
            </a:extLst>
          </p:cNvPr>
          <p:cNvSpPr txBox="1"/>
          <p:nvPr/>
        </p:nvSpPr>
        <p:spPr>
          <a:xfrm>
            <a:off x="5549055" y="5814820"/>
            <a:ext cx="546945" cy="369332"/>
          </a:xfrm>
          <a:prstGeom prst="rect">
            <a:avLst/>
          </a:prstGeom>
          <a:noFill/>
        </p:spPr>
        <p:txBody>
          <a:bodyPr wrap="none" rtlCol="0">
            <a:spAutoFit/>
          </a:bodyPr>
          <a:lstStyle/>
          <a:p>
            <a:r>
              <a:rPr lang="en-US" dirty="0"/>
              <a:t>Age</a:t>
            </a:r>
          </a:p>
        </p:txBody>
      </p:sp>
      <p:sp>
        <p:nvSpPr>
          <p:cNvPr id="12" name="TextBox 11">
            <a:extLst>
              <a:ext uri="{FF2B5EF4-FFF2-40B4-BE49-F238E27FC236}">
                <a16:creationId xmlns:a16="http://schemas.microsoft.com/office/drawing/2014/main" id="{D9868450-BF52-3942-99B5-2C18C04265F8}"/>
              </a:ext>
            </a:extLst>
          </p:cNvPr>
          <p:cNvSpPr txBox="1"/>
          <p:nvPr/>
        </p:nvSpPr>
        <p:spPr>
          <a:xfrm>
            <a:off x="643693" y="2940991"/>
            <a:ext cx="846707" cy="369332"/>
          </a:xfrm>
          <a:prstGeom prst="rect">
            <a:avLst/>
          </a:prstGeom>
          <a:noFill/>
        </p:spPr>
        <p:txBody>
          <a:bodyPr wrap="none" rtlCol="0">
            <a:spAutoFit/>
          </a:bodyPr>
          <a:lstStyle/>
          <a:p>
            <a:r>
              <a:rPr lang="en-US" dirty="0"/>
              <a:t>Deaths</a:t>
            </a:r>
          </a:p>
        </p:txBody>
      </p:sp>
      <p:sp>
        <p:nvSpPr>
          <p:cNvPr id="9" name="Freeform 8">
            <a:extLst>
              <a:ext uri="{FF2B5EF4-FFF2-40B4-BE49-F238E27FC236}">
                <a16:creationId xmlns:a16="http://schemas.microsoft.com/office/drawing/2014/main" id="{62F9B3CE-5A42-F84F-8FBF-7F6FB3252F41}"/>
              </a:ext>
            </a:extLst>
          </p:cNvPr>
          <p:cNvSpPr/>
          <p:nvPr/>
        </p:nvSpPr>
        <p:spPr>
          <a:xfrm>
            <a:off x="1915200" y="858514"/>
            <a:ext cx="8265600" cy="4534286"/>
          </a:xfrm>
          <a:custGeom>
            <a:avLst/>
            <a:gdLst>
              <a:gd name="connsiteX0" fmla="*/ 0 w 8265600"/>
              <a:gd name="connsiteY0" fmla="*/ 4534286 h 4534286"/>
              <a:gd name="connsiteX1" fmla="*/ 1152000 w 8265600"/>
              <a:gd name="connsiteY1" fmla="*/ 5486 h 4534286"/>
              <a:gd name="connsiteX2" fmla="*/ 6091200 w 8265600"/>
              <a:gd name="connsiteY2" fmla="*/ 3627086 h 4534286"/>
              <a:gd name="connsiteX3" fmla="*/ 8265600 w 8265600"/>
              <a:gd name="connsiteY3" fmla="*/ 4534286 h 4534286"/>
            </a:gdLst>
            <a:ahLst/>
            <a:cxnLst>
              <a:cxn ang="0">
                <a:pos x="connsiteX0" y="connsiteY0"/>
              </a:cxn>
              <a:cxn ang="0">
                <a:pos x="connsiteX1" y="connsiteY1"/>
              </a:cxn>
              <a:cxn ang="0">
                <a:pos x="connsiteX2" y="connsiteY2"/>
              </a:cxn>
              <a:cxn ang="0">
                <a:pos x="connsiteX3" y="connsiteY3"/>
              </a:cxn>
            </a:cxnLst>
            <a:rect l="l" t="t" r="r" b="b"/>
            <a:pathLst>
              <a:path w="8265600" h="4534286">
                <a:moveTo>
                  <a:pt x="0" y="4534286"/>
                </a:moveTo>
                <a:cubicBezTo>
                  <a:pt x="68400" y="2345486"/>
                  <a:pt x="136800" y="156686"/>
                  <a:pt x="1152000" y="5486"/>
                </a:cubicBezTo>
                <a:cubicBezTo>
                  <a:pt x="2167200" y="-145714"/>
                  <a:pt x="4905600" y="2872286"/>
                  <a:pt x="6091200" y="3627086"/>
                </a:cubicBezTo>
                <a:cubicBezTo>
                  <a:pt x="7276800" y="4381886"/>
                  <a:pt x="7771200" y="4458086"/>
                  <a:pt x="8265600" y="453428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9320B5E-70DD-AB4B-B515-BA2A6EAADADE}"/>
              </a:ext>
            </a:extLst>
          </p:cNvPr>
          <p:cNvSpPr txBox="1"/>
          <p:nvPr/>
        </p:nvSpPr>
        <p:spPr>
          <a:xfrm>
            <a:off x="3868927" y="209649"/>
            <a:ext cx="1953600" cy="923330"/>
          </a:xfrm>
          <a:prstGeom prst="rect">
            <a:avLst/>
          </a:prstGeom>
          <a:noFill/>
        </p:spPr>
        <p:txBody>
          <a:bodyPr wrap="square" rtlCol="0">
            <a:spAutoFit/>
          </a:bodyPr>
          <a:lstStyle/>
          <a:p>
            <a:r>
              <a:rPr lang="en-US" dirty="0"/>
              <a:t>AIDS-era age distribution of mortality</a:t>
            </a:r>
          </a:p>
        </p:txBody>
      </p:sp>
      <p:cxnSp>
        <p:nvCxnSpPr>
          <p:cNvPr id="3" name="Straight Arrow Connector 2">
            <a:extLst>
              <a:ext uri="{FF2B5EF4-FFF2-40B4-BE49-F238E27FC236}">
                <a16:creationId xmlns:a16="http://schemas.microsoft.com/office/drawing/2014/main" id="{18B861C2-1274-9E4E-9E66-CA8295923360}"/>
              </a:ext>
            </a:extLst>
          </p:cNvPr>
          <p:cNvCxnSpPr>
            <a:cxnSpLocks/>
          </p:cNvCxnSpPr>
          <p:nvPr/>
        </p:nvCxnSpPr>
        <p:spPr>
          <a:xfrm flipV="1">
            <a:off x="3038400" y="928800"/>
            <a:ext cx="0" cy="31896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63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93E641F549574BB805BD9C73365D4F" ma:contentTypeVersion="13" ma:contentTypeDescription="Create a new document." ma:contentTypeScope="" ma:versionID="aad6ef840ac3b3de4a374c051bb21667">
  <xsd:schema xmlns:xsd="http://www.w3.org/2001/XMLSchema" xmlns:xs="http://www.w3.org/2001/XMLSchema" xmlns:p="http://schemas.microsoft.com/office/2006/metadata/properties" xmlns:ns2="288ef829-98c5-46d1-83dc-c2ef7c814da2" xmlns:ns3="2ddeef39-65d3-4660-94f2-f063f949c57e" targetNamespace="http://schemas.microsoft.com/office/2006/metadata/properties" ma:root="true" ma:fieldsID="e636b5a1e1f7d510d79a4b4cd0d8626f" ns2:_="" ns3:_="">
    <xsd:import namespace="288ef829-98c5-46d1-83dc-c2ef7c814da2"/>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8ef829-98c5-46d1-83dc-c2ef7c814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83215E9-A16A-4E56-90B2-6578293461AA}"/>
</file>

<file path=customXml/itemProps2.xml><?xml version="1.0" encoding="utf-8"?>
<ds:datastoreItem xmlns:ds="http://schemas.openxmlformats.org/officeDocument/2006/customXml" ds:itemID="{D193DC63-0D99-41BA-ABF0-1DE69EE67AA2}"/>
</file>

<file path=customXml/itemProps3.xml><?xml version="1.0" encoding="utf-8"?>
<ds:datastoreItem xmlns:ds="http://schemas.openxmlformats.org/officeDocument/2006/customXml" ds:itemID="{3A5BBB30-DB67-4EBA-8A3F-D657B08DA743}"/>
</file>

<file path=docProps/app.xml><?xml version="1.0" encoding="utf-8"?>
<Properties xmlns="http://schemas.openxmlformats.org/officeDocument/2006/extended-properties" xmlns:vt="http://schemas.openxmlformats.org/officeDocument/2006/docPropsVTypes">
  <TotalTime>4485</TotalTime>
  <Words>1098</Words>
  <Application>Microsoft Macintosh PowerPoint</Application>
  <PresentationFormat>Widescreen</PresentationFormat>
  <Paragraphs>87</Paragraphs>
  <Slides>15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Courier</vt:lpstr>
      <vt:lpstr>Gill Sans MT</vt:lpstr>
      <vt:lpstr>Office Theme</vt:lpstr>
      <vt:lpstr>Visualising input mortality data for CSAVR</vt:lpstr>
      <vt:lpstr>Cause of death data</vt:lpstr>
      <vt:lpstr>Cause of death data</vt:lpstr>
      <vt:lpstr>PowerPoint Presentation</vt:lpstr>
      <vt:lpstr>Objective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 recommendations Autumn Reference Group meeting 2020</dc:title>
  <dc:creator>Stevens, Oliver H E</dc:creator>
  <cp:lastModifiedBy>Stevens, Oliver H E</cp:lastModifiedBy>
  <cp:revision>125</cp:revision>
  <dcterms:created xsi:type="dcterms:W3CDTF">2020-10-05T15:47:03Z</dcterms:created>
  <dcterms:modified xsi:type="dcterms:W3CDTF">2021-01-08T09:55:21Z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0x0101006893E641F549574BB805BD9C73365D4F</vt:lpwstr>
  </property>
</Properties>
</file>