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8"/>
  </p:notesMasterIdLst>
  <p:sldIdLst>
    <p:sldId id="256" r:id="rId5"/>
    <p:sldId id="1729" r:id="rId6"/>
    <p:sldId id="1740" r:id="rId7"/>
    <p:sldId id="1731" r:id="rId8"/>
    <p:sldId id="279" r:id="rId9"/>
    <p:sldId id="1573" r:id="rId10"/>
    <p:sldId id="1562" r:id="rId11"/>
    <p:sldId id="257" r:id="rId12"/>
    <p:sldId id="1739" r:id="rId13"/>
    <p:sldId id="1733" r:id="rId14"/>
    <p:sldId id="1732" r:id="rId15"/>
    <p:sldId id="1734" r:id="rId16"/>
    <p:sldId id="173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36E0731-CF9F-359F-7A70-E5162B622109}" name="ROLLE, Italia Veronica" initials="IR" userId="S::RolleI@unaids.org::7e688ff6-cee5-49e0-ac41-40fdbb64eff4" providerId="AD"/>
  <p188:author id="{423B4970-DA43-C9EB-9F95-5A546B8F60C8}" name="KORENROMP, Eline Louise" initials="EK" userId="S::KorenrompE@unaids.org::a44abeb2-aa4e-4d35-a6f5-0d25c352ba16" providerId="AD"/>
  <p188:author id="{26F2377C-C6D7-1955-B181-C334F16C25DA}" name="Robert Glaubius" initials="RG" userId="S::RGlaubius@avenirhealth.org::c74bf380-7616-4260-89c8-67b05f06cd2a" providerId="AD"/>
  <p188:author id="{533D1E9D-59B8-62D1-1A8B-624C14EEDC41}" name="Robert Glaubius" initials="RG" userId="S::rglaubius_avenirhealth.org#ext#@unaids.onmicrosoft.com::ce50593f-0189-4cf2-864a-de0991ebb9c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315"/>
    <a:srgbClr val="327B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34C7CF-176F-BC34-746C-09CB78A84834}" v="4" dt="2025-02-06T13:12:06.6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197" autoAdjust="0"/>
  </p:normalViewPr>
  <p:slideViewPr>
    <p:cSldViewPr snapToGrid="0">
      <p:cViewPr varScale="1">
        <p:scale>
          <a:sx n="86" d="100"/>
          <a:sy n="86" d="100"/>
        </p:scale>
        <p:origin x="14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CAMONTE BARDALEZ, Patricia" userId="S::bracamontep@unaids.org::e4226962-13fa-43e1-9245-757811c3fd1d" providerId="AD" clId="Web-{CD34C7CF-176F-BC34-746C-09CB78A84834}"/>
    <pc:docChg chg="modSld">
      <pc:chgData name="BRACAMONTE BARDALEZ, Patricia" userId="S::bracamontep@unaids.org::e4226962-13fa-43e1-9245-757811c3fd1d" providerId="AD" clId="Web-{CD34C7CF-176F-BC34-746C-09CB78A84834}" dt="2025-02-06T13:12:06.082" v="2" actId="20577"/>
      <pc:docMkLst>
        <pc:docMk/>
      </pc:docMkLst>
      <pc:sldChg chg="modSp">
        <pc:chgData name="BRACAMONTE BARDALEZ, Patricia" userId="S::bracamontep@unaids.org::e4226962-13fa-43e1-9245-757811c3fd1d" providerId="AD" clId="Web-{CD34C7CF-176F-BC34-746C-09CB78A84834}" dt="2025-02-06T13:12:06.082" v="2" actId="20577"/>
        <pc:sldMkLst>
          <pc:docMk/>
          <pc:sldMk cId="2602661904" sldId="1739"/>
        </pc:sldMkLst>
        <pc:spChg chg="mod">
          <ac:chgData name="BRACAMONTE BARDALEZ, Patricia" userId="S::bracamontep@unaids.org::e4226962-13fa-43e1-9245-757811c3fd1d" providerId="AD" clId="Web-{CD34C7CF-176F-BC34-746C-09CB78A84834}" dt="2025-02-06T13:12:06.082" v="2" actId="20577"/>
          <ac:spMkLst>
            <pc:docMk/>
            <pc:sldMk cId="2602661904" sldId="1739"/>
            <ac:spMk id="3" creationId="{8631F58C-5F6A-4F83-1BF1-16D9AB708536}"/>
          </ac:spMkLst>
        </pc:spChg>
      </pc:sldChg>
    </pc:docChg>
  </pc:docChgLst>
  <pc:docChgLst>
    <pc:chgData name="KORENROMP, Eline Louise" userId="a44abeb2-aa4e-4d35-a6f5-0d25c352ba16" providerId="ADAL" clId="{99B2647B-F97C-4888-A016-BD246C2F057D}"/>
    <pc:docChg chg="custSel modSld">
      <pc:chgData name="KORENROMP, Eline Louise" userId="a44abeb2-aa4e-4d35-a6f5-0d25c352ba16" providerId="ADAL" clId="{99B2647B-F97C-4888-A016-BD246C2F057D}" dt="2025-02-06T09:20:57.175" v="12" actId="20577"/>
      <pc:docMkLst>
        <pc:docMk/>
      </pc:docMkLst>
      <pc:sldChg chg="modNotesTx">
        <pc:chgData name="KORENROMP, Eline Louise" userId="a44abeb2-aa4e-4d35-a6f5-0d25c352ba16" providerId="ADAL" clId="{99B2647B-F97C-4888-A016-BD246C2F057D}" dt="2025-02-06T08:56:48.221" v="7" actId="20577"/>
        <pc:sldMkLst>
          <pc:docMk/>
          <pc:sldMk cId="3866016384" sldId="1573"/>
        </pc:sldMkLst>
      </pc:sldChg>
      <pc:sldChg chg="modSp mod modShow">
        <pc:chgData name="KORENROMP, Eline Louise" userId="a44abeb2-aa4e-4d35-a6f5-0d25c352ba16" providerId="ADAL" clId="{99B2647B-F97C-4888-A016-BD246C2F057D}" dt="2025-02-06T08:48:40.587" v="2" actId="729"/>
        <pc:sldMkLst>
          <pc:docMk/>
          <pc:sldMk cId="2536728311" sldId="1729"/>
        </pc:sldMkLst>
        <pc:picChg chg="mod">
          <ac:chgData name="KORENROMP, Eline Louise" userId="a44abeb2-aa4e-4d35-a6f5-0d25c352ba16" providerId="ADAL" clId="{99B2647B-F97C-4888-A016-BD246C2F057D}" dt="2025-02-06T08:48:35.932" v="1" actId="14100"/>
          <ac:picMkLst>
            <pc:docMk/>
            <pc:sldMk cId="2536728311" sldId="1729"/>
            <ac:picMk id="5" creationId="{B6238BB0-B219-9CE7-BA70-B45B4548269A}"/>
          </ac:picMkLst>
        </pc:picChg>
      </pc:sldChg>
      <pc:sldChg chg="modSp mod">
        <pc:chgData name="KORENROMP, Eline Louise" userId="a44abeb2-aa4e-4d35-a6f5-0d25c352ba16" providerId="ADAL" clId="{99B2647B-F97C-4888-A016-BD246C2F057D}" dt="2025-02-06T09:20:57.175" v="12" actId="20577"/>
        <pc:sldMkLst>
          <pc:docMk/>
          <pc:sldMk cId="2602661904" sldId="1739"/>
        </pc:sldMkLst>
        <pc:spChg chg="mod">
          <ac:chgData name="KORENROMP, Eline Louise" userId="a44abeb2-aa4e-4d35-a6f5-0d25c352ba16" providerId="ADAL" clId="{99B2647B-F97C-4888-A016-BD246C2F057D}" dt="2025-02-06T09:20:57.175" v="12" actId="20577"/>
          <ac:spMkLst>
            <pc:docMk/>
            <pc:sldMk cId="2602661904" sldId="1739"/>
            <ac:spMk id="3" creationId="{8631F58C-5F6A-4F83-1BF1-16D9AB708536}"/>
          </ac:spMkLst>
        </pc:spChg>
      </pc:sldChg>
      <pc:sldChg chg="modSp mod">
        <pc:chgData name="KORENROMP, Eline Louise" userId="a44abeb2-aa4e-4d35-a6f5-0d25c352ba16" providerId="ADAL" clId="{99B2647B-F97C-4888-A016-BD246C2F057D}" dt="2025-02-06T08:48:49.261" v="4" actId="27636"/>
        <pc:sldMkLst>
          <pc:docMk/>
          <pc:sldMk cId="1788757914" sldId="1740"/>
        </pc:sldMkLst>
        <pc:spChg chg="mod">
          <ac:chgData name="KORENROMP, Eline Louise" userId="a44abeb2-aa4e-4d35-a6f5-0d25c352ba16" providerId="ADAL" clId="{99B2647B-F97C-4888-A016-BD246C2F057D}" dt="2025-02-06T08:48:49.261" v="4" actId="27636"/>
          <ac:spMkLst>
            <pc:docMk/>
            <pc:sldMk cId="1788757914" sldId="1740"/>
            <ac:spMk id="3" creationId="{2E549F78-DAE4-725D-F1C8-45BAD646DAC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4AB11-45C1-49B4-8CB0-49E274381F96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Editar estilos de texto maestro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C4483-7CF5-4CF7-BC54-0B04140F1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48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PE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que es importante la data de PC?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s-PE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Estrategia global VIH:  en el marco del acceso universal a la salud, las brechas en 95 95 95 se explican básicamente por las desigualdades en el acceso.  Demostrar que estamos abordando las desigualdades será mas importante a medida que se acerque 2025 y 2030. 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s-PE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logros hacia las metas 95 95 95 fueron impactados por la pandemia Covid19.  La pandemia nos enseno que las poblaciones dejadas atrás (KP y otras) sufrieron mucho mas el impacto de la pandemia.  Un monitoreo mas detallado de lo que ocurre con las poblaciones clave y otras vulnerables nos permitirá estar mejor preparados para próximos escenarios posibles de pandemia.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arenR"/>
            </a:pPr>
            <a:r>
              <a:rPr lang="es-PE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2024 los datos hablaron de un incremento de la incidencia en varios países, incluyendo un incremento de 9% de nuevas infecciones en LA entre 2010 y 2023. En LA, como en la mayoría de las regiones, lo que ocurre con las PC marca la ruta que sigue la epidemia del VIH 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PE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eso necesitamos integrar la mirada de PC en el </a:t>
            </a:r>
            <a:r>
              <a:rPr lang="es-PE" sz="12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MyE</a:t>
            </a:r>
            <a:r>
              <a:rPr lang="es-PE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en las estimaciones</a:t>
            </a:r>
          </a:p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C4483-7CF5-4CF7-BC54-0B04140F1C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661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Las </a:t>
            </a:r>
            <a:r>
              <a:rPr lang="en-US" dirty="0" err="1"/>
              <a:t>estimaciones</a:t>
            </a:r>
            <a:r>
              <a:rPr lang="en-US" dirty="0"/>
              <a:t> de </a:t>
            </a:r>
            <a:r>
              <a:rPr lang="en-US" dirty="0" err="1"/>
              <a:t>tamaño</a:t>
            </a:r>
            <a:r>
              <a:rPr lang="en-US" dirty="0"/>
              <a:t> </a:t>
            </a:r>
            <a:r>
              <a:rPr lang="en-US" dirty="0" err="1"/>
              <a:t>poblacional</a:t>
            </a:r>
            <a:r>
              <a:rPr lang="en-US" dirty="0"/>
              <a:t> son </a:t>
            </a:r>
            <a:r>
              <a:rPr lang="en-US" dirty="0" err="1"/>
              <a:t>derivadas</a:t>
            </a:r>
            <a:r>
              <a:rPr lang="en-US" dirty="0"/>
              <a:t> </a:t>
            </a:r>
            <a:r>
              <a:rPr lang="en-US" dirty="0" err="1"/>
              <a:t>empiricamente</a:t>
            </a:r>
            <a:r>
              <a:rPr lang="en-US" dirty="0"/>
              <a:t> </a:t>
            </a:r>
            <a:r>
              <a:rPr lang="en-US" dirty="0" err="1"/>
              <a:t>usando</a:t>
            </a:r>
            <a:r>
              <a:rPr lang="en-US" dirty="0"/>
              <a:t> uno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siguientes</a:t>
            </a:r>
            <a:r>
              <a:rPr lang="en-US" dirty="0"/>
              <a:t> </a:t>
            </a:r>
            <a:r>
              <a:rPr lang="en-US" dirty="0" err="1"/>
              <a:t>metodos</a:t>
            </a:r>
            <a:r>
              <a:rPr lang="en-US" dirty="0"/>
              <a:t>: 1) </a:t>
            </a:r>
            <a:r>
              <a:rPr lang="en-US" dirty="0" err="1"/>
              <a:t>multiplicador</a:t>
            </a:r>
            <a:r>
              <a:rPr lang="en-US" dirty="0"/>
              <a:t>; 2) </a:t>
            </a:r>
            <a:r>
              <a:rPr lang="en-US" dirty="0" err="1"/>
              <a:t>captura</a:t>
            </a:r>
            <a:r>
              <a:rPr lang="en-US" dirty="0"/>
              <a:t>/</a:t>
            </a:r>
            <a:r>
              <a:rPr lang="en-US" dirty="0" err="1"/>
              <a:t>recaptura</a:t>
            </a:r>
            <a:r>
              <a:rPr lang="en-US" dirty="0"/>
              <a:t>; 3) </a:t>
            </a:r>
            <a:r>
              <a:rPr lang="en-US" dirty="0" err="1"/>
              <a:t>mapeo</a:t>
            </a:r>
            <a:r>
              <a:rPr lang="en-US" dirty="0"/>
              <a:t> / </a:t>
            </a:r>
            <a:r>
              <a:rPr lang="en-US" dirty="0" err="1"/>
              <a:t>enumeracion</a:t>
            </a:r>
            <a:r>
              <a:rPr lang="en-US" dirty="0"/>
              <a:t>; 4) network scale up (NSUM); 5) RDS </a:t>
            </a:r>
            <a:r>
              <a:rPr lang="en-US" dirty="0" err="1"/>
              <a:t>muestreo</a:t>
            </a:r>
            <a:r>
              <a:rPr lang="en-US" dirty="0"/>
              <a:t> </a:t>
            </a:r>
            <a:r>
              <a:rPr lang="en-US" dirty="0" err="1"/>
              <a:t>sucesivo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Los </a:t>
            </a:r>
            <a:r>
              <a:rPr lang="en-US" dirty="0" err="1"/>
              <a:t>criterios</a:t>
            </a:r>
            <a:r>
              <a:rPr lang="en-US" dirty="0"/>
              <a:t> de </a:t>
            </a:r>
            <a:r>
              <a:rPr lang="en-US" dirty="0" err="1"/>
              <a:t>Adecuacion</a:t>
            </a:r>
            <a:r>
              <a:rPr lang="en-US" dirty="0"/>
              <a:t> Nacional </a:t>
            </a:r>
            <a:r>
              <a:rPr lang="en-US" dirty="0" err="1"/>
              <a:t>están</a:t>
            </a:r>
            <a:r>
              <a:rPr lang="en-US" dirty="0"/>
              <a:t> </a:t>
            </a:r>
            <a:r>
              <a:rPr lang="en-US" dirty="0" err="1"/>
              <a:t>relacionados</a:t>
            </a:r>
            <a:r>
              <a:rPr lang="en-US" dirty="0"/>
              <a:t> con la </a:t>
            </a:r>
            <a:r>
              <a:rPr lang="en-US" dirty="0" err="1"/>
              <a:t>cobertura</a:t>
            </a:r>
            <a:r>
              <a:rPr lang="en-US" dirty="0"/>
              <a:t> </a:t>
            </a:r>
            <a:r>
              <a:rPr lang="en-US" dirty="0" err="1"/>
              <a:t>geografica</a:t>
            </a:r>
            <a:r>
              <a:rPr lang="en-US" dirty="0"/>
              <a:t> y la </a:t>
            </a:r>
            <a:r>
              <a:rPr lang="en-US" dirty="0" err="1"/>
              <a:t>solidez</a:t>
            </a:r>
            <a:r>
              <a:rPr lang="en-US" dirty="0"/>
              <a:t> del </a:t>
            </a:r>
            <a:r>
              <a:rPr lang="en-US" dirty="0" err="1"/>
              <a:t>metodo</a:t>
            </a:r>
            <a:r>
              <a:rPr lang="en-US" dirty="0"/>
              <a:t> de </a:t>
            </a:r>
            <a:r>
              <a:rPr lang="en-US" dirty="0" err="1"/>
              <a:t>extrapolación</a:t>
            </a:r>
            <a:r>
              <a:rPr lang="en-US" dirty="0"/>
              <a:t> que se ha </a:t>
            </a:r>
            <a:r>
              <a:rPr lang="en-US" dirty="0" err="1"/>
              <a:t>utilizado</a:t>
            </a:r>
            <a:r>
              <a:rPr lang="en-US" dirty="0"/>
              <a:t>.  Las </a:t>
            </a:r>
            <a:r>
              <a:rPr lang="en-US" dirty="0" err="1"/>
              <a:t>estimaciones</a:t>
            </a:r>
            <a:r>
              <a:rPr lang="en-US" dirty="0"/>
              <a:t> </a:t>
            </a:r>
            <a:r>
              <a:rPr lang="en-US" dirty="0" err="1"/>
              <a:t>tienen</a:t>
            </a:r>
            <a:r>
              <a:rPr lang="en-US" dirty="0"/>
              <a:t> que ser </a:t>
            </a:r>
            <a:r>
              <a:rPr lang="en-US" dirty="0" err="1"/>
              <a:t>nacionales</a:t>
            </a:r>
            <a:r>
              <a:rPr lang="en-US" dirty="0"/>
              <a:t> o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combinacion</a:t>
            </a:r>
            <a:r>
              <a:rPr lang="en-US" dirty="0"/>
              <a:t> de multiples sitios con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clara</a:t>
            </a:r>
            <a:r>
              <a:rPr lang="en-US" dirty="0"/>
              <a:t> </a:t>
            </a:r>
            <a:r>
              <a:rPr lang="en-US" dirty="0" err="1"/>
              <a:t>explicacion</a:t>
            </a:r>
            <a:r>
              <a:rPr lang="en-US" dirty="0"/>
              <a:t> de </a:t>
            </a:r>
            <a:r>
              <a:rPr lang="en-US" dirty="0" err="1"/>
              <a:t>como</a:t>
            </a:r>
            <a:r>
              <a:rPr lang="en-US" dirty="0"/>
              <a:t> se ha </a:t>
            </a:r>
            <a:r>
              <a:rPr lang="en-US" dirty="0" err="1"/>
              <a:t>realizado</a:t>
            </a:r>
            <a:r>
              <a:rPr lang="en-US" dirty="0"/>
              <a:t> la </a:t>
            </a:r>
            <a:r>
              <a:rPr lang="en-US" dirty="0" err="1"/>
              <a:t>extrapolacion</a:t>
            </a:r>
            <a:r>
              <a:rPr lang="en-US" dirty="0"/>
              <a:t> al </a:t>
            </a:r>
            <a:r>
              <a:rPr lang="en-US" dirty="0" err="1"/>
              <a:t>nivel</a:t>
            </a:r>
            <a:r>
              <a:rPr lang="en-US" dirty="0"/>
              <a:t> </a:t>
            </a:r>
            <a:r>
              <a:rPr lang="en-US" dirty="0" err="1"/>
              <a:t>nacional</a:t>
            </a:r>
            <a:r>
              <a:rPr lang="en-US" dirty="0"/>
              <a:t>.  </a:t>
            </a:r>
            <a:br>
              <a:rPr lang="en-US" dirty="0"/>
            </a:br>
            <a:endParaRPr lang="en-US" dirty="0"/>
          </a:p>
          <a:p>
            <a:r>
              <a:rPr lang="en-US" dirty="0"/>
              <a:t>Son </a:t>
            </a:r>
            <a:r>
              <a:rPr lang="en-US" dirty="0" err="1"/>
              <a:t>desafíos</a:t>
            </a:r>
            <a:r>
              <a:rPr lang="en-US" dirty="0"/>
              <a:t> para la </a:t>
            </a:r>
            <a:r>
              <a:rPr lang="en-US" dirty="0" err="1"/>
              <a:t>valoracion</a:t>
            </a:r>
            <a:r>
              <a:rPr lang="en-US" dirty="0"/>
              <a:t> de la </a:t>
            </a:r>
            <a:r>
              <a:rPr lang="en-US" dirty="0" err="1"/>
              <a:t>adecuación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ejemplo</a:t>
            </a:r>
            <a:r>
              <a:rPr lang="en-US" dirty="0"/>
              <a:t> la </a:t>
            </a:r>
            <a:r>
              <a:rPr lang="en-US" dirty="0" err="1"/>
              <a:t>inadecuacion</a:t>
            </a:r>
            <a:r>
              <a:rPr lang="en-US" dirty="0"/>
              <a:t> </a:t>
            </a:r>
            <a:r>
              <a:rPr lang="en-US" dirty="0" err="1"/>
              <a:t>nacional</a:t>
            </a:r>
            <a:r>
              <a:rPr lang="en-US" dirty="0"/>
              <a:t> </a:t>
            </a:r>
            <a:r>
              <a:rPr lang="en-US" dirty="0" err="1"/>
              <a:t>pero</a:t>
            </a:r>
            <a:r>
              <a:rPr lang="en-US" dirty="0"/>
              <a:t> </a:t>
            </a:r>
            <a:r>
              <a:rPr lang="en-US" dirty="0" err="1"/>
              <a:t>adecuacion</a:t>
            </a:r>
            <a:r>
              <a:rPr lang="en-US" dirty="0"/>
              <a:t> local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tamaños</a:t>
            </a:r>
            <a:r>
              <a:rPr lang="en-US" dirty="0"/>
              <a:t> en </a:t>
            </a:r>
            <a:r>
              <a:rPr lang="en-US" dirty="0" err="1"/>
              <a:t>determinados</a:t>
            </a:r>
            <a:r>
              <a:rPr lang="en-US" dirty="0"/>
              <a:t> sitios </a:t>
            </a:r>
            <a:r>
              <a:rPr lang="en-US" dirty="0" err="1"/>
              <a:t>geograficos</a:t>
            </a:r>
            <a:r>
              <a:rPr lang="en-US" dirty="0"/>
              <a:t>; las </a:t>
            </a:r>
            <a:r>
              <a:rPr lang="en-US" dirty="0" err="1"/>
              <a:t>estimaciones</a:t>
            </a:r>
            <a:r>
              <a:rPr lang="en-US" dirty="0"/>
              <a:t> </a:t>
            </a:r>
            <a:r>
              <a:rPr lang="en-US" dirty="0" err="1"/>
              <a:t>documentadas</a:t>
            </a:r>
            <a:r>
              <a:rPr lang="en-US" dirty="0"/>
              <a:t> </a:t>
            </a:r>
            <a:r>
              <a:rPr lang="en-US" dirty="0" err="1"/>
              <a:t>pero</a:t>
            </a:r>
            <a:r>
              <a:rPr lang="en-US" dirty="0"/>
              <a:t> con </a:t>
            </a:r>
            <a:r>
              <a:rPr lang="en-US" dirty="0" err="1"/>
              <a:t>métodos</a:t>
            </a:r>
            <a:r>
              <a:rPr lang="en-US" dirty="0"/>
              <a:t> </a:t>
            </a:r>
            <a:r>
              <a:rPr lang="en-US" dirty="0" err="1"/>
              <a:t>inadecuados</a:t>
            </a:r>
            <a:r>
              <a:rPr lang="en-US" dirty="0"/>
              <a:t> (Delphi, </a:t>
            </a:r>
            <a:r>
              <a:rPr lang="en-US" dirty="0" err="1"/>
              <a:t>registros</a:t>
            </a:r>
            <a:r>
              <a:rPr lang="en-US" dirty="0"/>
              <a:t> </a:t>
            </a:r>
            <a:r>
              <a:rPr lang="en-US" dirty="0" err="1"/>
              <a:t>administrativos</a:t>
            </a:r>
            <a:r>
              <a:rPr lang="en-US" dirty="0"/>
              <a:t> o </a:t>
            </a:r>
            <a:r>
              <a:rPr lang="en-US" dirty="0" err="1"/>
              <a:t>programaticos</a:t>
            </a:r>
            <a:r>
              <a:rPr lang="en-US" dirty="0"/>
              <a:t>, etc.), luego </a:t>
            </a:r>
            <a:r>
              <a:rPr lang="en-US" dirty="0" err="1"/>
              <a:t>cualquier</a:t>
            </a:r>
            <a:r>
              <a:rPr lang="en-US" dirty="0"/>
              <a:t> </a:t>
            </a:r>
            <a:r>
              <a:rPr lang="en-US" dirty="0" err="1"/>
              <a:t>dato</a:t>
            </a:r>
            <a:r>
              <a:rPr lang="en-US" dirty="0"/>
              <a:t> </a:t>
            </a:r>
            <a:r>
              <a:rPr lang="en-US" dirty="0" err="1"/>
              <a:t>reportado</a:t>
            </a:r>
            <a:r>
              <a:rPr lang="en-US" dirty="0"/>
              <a:t> </a:t>
            </a:r>
            <a:r>
              <a:rPr lang="en-US" dirty="0" err="1"/>
              <a:t>pero</a:t>
            </a:r>
            <a:r>
              <a:rPr lang="en-US" dirty="0"/>
              <a:t> no </a:t>
            </a:r>
            <a:r>
              <a:rPr lang="en-US" dirty="0" err="1"/>
              <a:t>documentado</a:t>
            </a:r>
            <a:r>
              <a:rPr lang="en-US" dirty="0"/>
              <a:t> o </a:t>
            </a:r>
            <a:r>
              <a:rPr lang="en-US" dirty="0" err="1"/>
              <a:t>derivados</a:t>
            </a:r>
            <a:r>
              <a:rPr lang="en-US" dirty="0"/>
              <a:t> de </a:t>
            </a:r>
            <a:r>
              <a:rPr lang="en-US" dirty="0" err="1"/>
              <a:t>datos</a:t>
            </a:r>
            <a:r>
              <a:rPr lang="en-US" dirty="0"/>
              <a:t> </a:t>
            </a:r>
            <a:r>
              <a:rPr lang="en-US" dirty="0" err="1"/>
              <a:t>muy</a:t>
            </a:r>
            <a:r>
              <a:rPr lang="en-US" dirty="0"/>
              <a:t> </a:t>
            </a:r>
            <a:r>
              <a:rPr lang="en-US" dirty="0" err="1"/>
              <a:t>antiguos</a:t>
            </a:r>
            <a:r>
              <a:rPr lang="en-US" dirty="0"/>
              <a:t> (&lt;2010) y no </a:t>
            </a:r>
            <a:r>
              <a:rPr lang="en-US" dirty="0" err="1"/>
              <a:t>datos</a:t>
            </a:r>
            <a:r>
              <a:rPr lang="en-US" dirty="0"/>
              <a:t> </a:t>
            </a:r>
            <a:r>
              <a:rPr lang="en-US" dirty="0" err="1"/>
              <a:t>disponibles</a:t>
            </a:r>
            <a:r>
              <a:rPr lang="en-US" dirty="0"/>
              <a:t>. </a:t>
            </a:r>
          </a:p>
          <a:p>
            <a:r>
              <a:rPr lang="en-US" dirty="0"/>
              <a:t> </a:t>
            </a:r>
          </a:p>
          <a:p>
            <a:r>
              <a:rPr lang="es-PE" dirty="0"/>
              <a:t>Ver </a:t>
            </a:r>
            <a:r>
              <a:rPr lang="en-US" dirty="0"/>
              <a:t>Sabin et al. </a:t>
            </a:r>
            <a:endParaRPr lang="es-PE" dirty="0"/>
          </a:p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C4483-7CF5-4CF7-BC54-0B04140F1C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46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C4483-7CF5-4CF7-BC54-0B04140F1C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93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C4483-7CF5-4CF7-BC54-0B04140F1C2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17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11215" y="6356349"/>
            <a:ext cx="137160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27 October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2021 HIV Estimates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185AAC3-23AF-4C83-A6C4-E518F947A1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3" y="6264632"/>
            <a:ext cx="1155747" cy="456843"/>
          </a:xfrm>
          <a:prstGeom prst="rect">
            <a:avLst/>
          </a:prstGeom>
        </p:spPr>
      </p:pic>
      <p:pic>
        <p:nvPicPr>
          <p:cNvPr id="9" name="Picture 8" descr="A drawing of a person&#10;&#10;Description automatically generated">
            <a:extLst>
              <a:ext uri="{FF2B5EF4-FFF2-40B4-BE49-F238E27FC236}">
                <a16:creationId xmlns:a16="http://schemas.microsoft.com/office/drawing/2014/main" id="{6B19407E-735D-4378-94C5-F2663C5558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253" y="6453896"/>
            <a:ext cx="1540764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364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7372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045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B05365-4E6F-46E3-B4DE-458780BF88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3" y="6327173"/>
            <a:ext cx="997527" cy="394302"/>
          </a:xfrm>
          <a:prstGeom prst="rect">
            <a:avLst/>
          </a:prstGeom>
        </p:spPr>
      </p:pic>
      <p:pic>
        <p:nvPicPr>
          <p:cNvPr id="4" name="Picture 3" descr="A drawing of a person&#10;&#10;Description automatically generated">
            <a:extLst>
              <a:ext uri="{FF2B5EF4-FFF2-40B4-BE49-F238E27FC236}">
                <a16:creationId xmlns:a16="http://schemas.microsoft.com/office/drawing/2014/main" id="{58C094B6-EE20-4452-A30A-57A26827F7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253" y="6453896"/>
            <a:ext cx="1540764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06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331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955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818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866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320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1213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215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Haga clic para editar el estilo del título maestro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Haga clic para editar los estilos de texto maestro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3/17/2025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9604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ur03.safelinks.protection.outlook.com/?url=https%3A%2F%2Fjournals.lww.com%2Fjaids%2Ftoc%2F2024%2F01011&amp;data=05%7C02%7CKorenrompE%40unaids.org%7C00b8c6b2bf9941e86bb308dc1153343a%7Cc2e1cf9be1b644eb8021428c292d3eb5%7C0%7C0%7C638404296255993750%7CUnknown%7CTWFpbGZsb3d8eyJWIjoiMC4wLjAwMDAiLCJQIjoiV2luMzIiLCJBTiI6Ik1haWwiLCJXVCI6Mn0%3D%7C3000%7C%7C%7C&amp;sdata=K599wCVg5yGutNs6FwREPwsBR8GdFRELdguFVM6zbvc%3D&amp;reserved=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plos.org/plosone/article?id=10.1371/journal.pone.015515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42055-955B-4A5E-9178-C1AE8BCD69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92530"/>
            <a:ext cx="9108119" cy="279070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</a:rPr>
              <a:t>Poblaciones clave: prevalencia &amp; </a:t>
            </a: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>estimaciones del tamaño de los grupos de población - cotejo de datos para los escenarios del programa GOALS</a:t>
            </a:r>
          </a:p>
        </p:txBody>
      </p:sp>
    </p:spTree>
    <p:extLst>
      <p:ext uri="{BB962C8B-B14F-4D97-AF65-F5344CB8AC3E}">
        <p14:creationId xmlns:p14="http://schemas.microsoft.com/office/powerpoint/2010/main" val="484929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0458-84D0-2EEF-5D8A-7EF0C7248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30" y="1123837"/>
            <a:ext cx="3194461" cy="460118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Paso a paso para </a:t>
            </a:r>
            <a:r>
              <a:rPr lang="en-US" dirty="0" err="1">
                <a:solidFill>
                  <a:srgbClr val="FFFFFF"/>
                </a:solidFill>
              </a:rPr>
              <a:t>rellenar</a:t>
            </a:r>
            <a:r>
              <a:rPr lang="en-US" dirty="0">
                <a:solidFill>
                  <a:srgbClr val="FFFFFF"/>
                </a:solidFill>
              </a:rPr>
              <a:t> las </a:t>
            </a:r>
            <a:r>
              <a:rPr lang="en-US" dirty="0" err="1">
                <a:solidFill>
                  <a:srgbClr val="FFFFFF"/>
                </a:solidFill>
              </a:rPr>
              <a:t>fichas</a:t>
            </a:r>
            <a:r>
              <a:rPr lang="en-US" dirty="0">
                <a:solidFill>
                  <a:srgbClr val="FFFFFF"/>
                </a:solidFill>
              </a:rPr>
              <a:t> de </a:t>
            </a:r>
            <a:r>
              <a:rPr lang="en-US" dirty="0" err="1">
                <a:solidFill>
                  <a:srgbClr val="FFFFFF"/>
                </a:solidFill>
              </a:rPr>
              <a:t>datos</a:t>
            </a: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r>
              <a:rPr lang="en-US" i="1" dirty="0" err="1">
                <a:solidFill>
                  <a:srgbClr val="FFFFFF"/>
                </a:solidFill>
              </a:rPr>
              <a:t>Obligatorio</a:t>
            </a:r>
            <a:r>
              <a:rPr lang="en-US" i="1" dirty="0">
                <a:solidFill>
                  <a:srgbClr val="FFFFFF"/>
                </a:solidFill>
              </a:rPr>
              <a:t> para </a:t>
            </a:r>
            <a:r>
              <a:rPr lang="en-US" i="1" dirty="0" err="1">
                <a:solidFill>
                  <a:srgbClr val="FFFFFF"/>
                </a:solidFill>
              </a:rPr>
              <a:t>los</a:t>
            </a:r>
            <a:r>
              <a:rPr lang="en-US" i="1" dirty="0">
                <a:solidFill>
                  <a:srgbClr val="FFFFFF"/>
                </a:solidFill>
              </a:rPr>
              <a:t> </a:t>
            </a:r>
            <a:r>
              <a:rPr lang="en-US" i="1" dirty="0" err="1">
                <a:solidFill>
                  <a:srgbClr val="FFFFFF"/>
                </a:solidFill>
              </a:rPr>
              <a:t>usuarios</a:t>
            </a:r>
            <a:r>
              <a:rPr lang="en-US" i="1" dirty="0">
                <a:solidFill>
                  <a:srgbClr val="FFFFFF"/>
                </a:solidFill>
              </a:rPr>
              <a:t> del CSAVR y </a:t>
            </a:r>
            <a:r>
              <a:rPr lang="en-US" i="1" dirty="0" err="1">
                <a:solidFill>
                  <a:srgbClr val="FFFFFF"/>
                </a:solidFill>
              </a:rPr>
              <a:t>recomendado</a:t>
            </a:r>
            <a:r>
              <a:rPr lang="en-US" i="1" dirty="0">
                <a:solidFill>
                  <a:srgbClr val="FFFFFF"/>
                </a:solidFill>
              </a:rPr>
              <a:t> para </a:t>
            </a:r>
            <a:r>
              <a:rPr lang="en-US" i="1" dirty="0" err="1">
                <a:solidFill>
                  <a:srgbClr val="FFFFFF"/>
                </a:solidFill>
              </a:rPr>
              <a:t>los</a:t>
            </a:r>
            <a:r>
              <a:rPr lang="en-US" i="1" dirty="0">
                <a:solidFill>
                  <a:srgbClr val="FFFFFF"/>
                </a:solidFill>
              </a:rPr>
              <a:t> </a:t>
            </a:r>
            <a:r>
              <a:rPr lang="en-US" i="1" dirty="0" err="1">
                <a:solidFill>
                  <a:srgbClr val="FFFFFF"/>
                </a:solidFill>
              </a:rPr>
              <a:t>países</a:t>
            </a:r>
            <a:r>
              <a:rPr lang="en-US" i="1" dirty="0">
                <a:solidFill>
                  <a:srgbClr val="FFFFFF"/>
                </a:solidFill>
              </a:rPr>
              <a:t> del  EPP</a:t>
            </a:r>
            <a:endParaRPr lang="en-CH" i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48311-6901-8549-21A2-EC6794CB5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3291" y="864108"/>
            <a:ext cx="8364532" cy="564357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Se le </a:t>
            </a:r>
            <a:r>
              <a:rPr lang="en-US" sz="2400" dirty="0" err="1">
                <a:solidFill>
                  <a:schemeClr val="tx1"/>
                </a:solidFill>
              </a:rPr>
              <a:t>proporciona</a:t>
            </a:r>
            <a:r>
              <a:rPr lang="en-US" sz="2400" dirty="0">
                <a:solidFill>
                  <a:schemeClr val="tx1"/>
                </a:solidFill>
              </a:rPr>
              <a:t> un </a:t>
            </a:r>
            <a:r>
              <a:rPr lang="en-US" sz="2400" dirty="0" err="1">
                <a:solidFill>
                  <a:schemeClr val="tx1"/>
                </a:solidFill>
              </a:rPr>
              <a:t>archivo</a:t>
            </a:r>
            <a:r>
              <a:rPr lang="en-US" sz="2400" dirty="0">
                <a:solidFill>
                  <a:schemeClr val="tx1"/>
                </a:solidFill>
              </a:rPr>
              <a:t> Excel, </a:t>
            </a:r>
            <a:r>
              <a:rPr lang="en-US" sz="2400" dirty="0" err="1">
                <a:solidFill>
                  <a:schemeClr val="tx1"/>
                </a:solidFill>
              </a:rPr>
              <a:t>previamente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llenado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por</a:t>
            </a:r>
            <a:r>
              <a:rPr lang="en-US" sz="2400" dirty="0">
                <a:solidFill>
                  <a:schemeClr val="tx1"/>
                </a:solidFill>
              </a:rPr>
              <a:t> Avenir Health </a:t>
            </a:r>
            <a:r>
              <a:rPr lang="en-US" sz="2400" dirty="0" err="1">
                <a:solidFill>
                  <a:schemeClr val="tx1"/>
                </a:solidFill>
              </a:rPr>
              <a:t>como</a:t>
            </a:r>
            <a:r>
              <a:rPr lang="en-US" sz="2400" dirty="0">
                <a:solidFill>
                  <a:schemeClr val="tx1"/>
                </a:solidFill>
              </a:rPr>
              <a:t> base para </a:t>
            </a:r>
            <a:r>
              <a:rPr lang="en-US" sz="2400" dirty="0" err="1">
                <a:solidFill>
                  <a:schemeClr val="tx1"/>
                </a:solidFill>
              </a:rPr>
              <a:t>una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calibración</a:t>
            </a:r>
            <a:r>
              <a:rPr lang="en-US" sz="2400" dirty="0">
                <a:solidFill>
                  <a:schemeClr val="tx1"/>
                </a:solidFill>
              </a:rPr>
              <a:t> provisional del </a:t>
            </a:r>
            <a:r>
              <a:rPr lang="en-US" sz="2400" dirty="0" err="1">
                <a:solidFill>
                  <a:schemeClr val="tx1"/>
                </a:solidFill>
              </a:rPr>
              <a:t>modelo</a:t>
            </a:r>
            <a:r>
              <a:rPr lang="en-US" sz="2400" dirty="0">
                <a:solidFill>
                  <a:schemeClr val="tx1"/>
                </a:solidFill>
              </a:rPr>
              <a:t> de GOALS</a:t>
            </a:r>
            <a:endParaRPr lang="en-US" sz="2400" i="1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El </a:t>
            </a:r>
            <a:r>
              <a:rPr lang="en-US" sz="2400" dirty="0" err="1">
                <a:solidFill>
                  <a:schemeClr val="tx1"/>
                </a:solidFill>
              </a:rPr>
              <a:t>cuaderno</a:t>
            </a:r>
            <a:r>
              <a:rPr lang="en-US" sz="2400" dirty="0">
                <a:solidFill>
                  <a:schemeClr val="tx1"/>
                </a:solidFill>
              </a:rPr>
              <a:t> de </a:t>
            </a:r>
            <a:r>
              <a:rPr lang="en-US" sz="2400" dirty="0" err="1">
                <a:solidFill>
                  <a:schemeClr val="tx1"/>
                </a:solidFill>
              </a:rPr>
              <a:t>trabajo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vinculable</a:t>
            </a:r>
            <a:r>
              <a:rPr lang="en-US" sz="2400" dirty="0">
                <a:solidFill>
                  <a:schemeClr val="tx1"/>
                </a:solidFill>
              </a:rPr>
              <a:t> a GOALS </a:t>
            </a:r>
            <a:r>
              <a:rPr lang="en-US" sz="2400" dirty="0" err="1">
                <a:solidFill>
                  <a:schemeClr val="tx1"/>
                </a:solidFill>
              </a:rPr>
              <a:t>tiene</a:t>
            </a:r>
            <a:r>
              <a:rPr lang="en-US" sz="2400" dirty="0">
                <a:solidFill>
                  <a:schemeClr val="tx1"/>
                </a:solidFill>
              </a:rPr>
              <a:t> 2 </a:t>
            </a:r>
            <a:r>
              <a:rPr lang="en-US" sz="2400" dirty="0" err="1">
                <a:solidFill>
                  <a:schemeClr val="tx1"/>
                </a:solidFill>
              </a:rPr>
              <a:t>pestañas</a:t>
            </a:r>
            <a:r>
              <a:rPr lang="en-US" sz="2400" dirty="0">
                <a:solidFill>
                  <a:schemeClr val="tx1"/>
                </a:solidFill>
              </a:rPr>
              <a:t> de </a:t>
            </a:r>
            <a:r>
              <a:rPr lang="en-US" sz="2400" dirty="0" err="1">
                <a:solidFill>
                  <a:schemeClr val="tx1"/>
                </a:solidFill>
              </a:rPr>
              <a:t>interés</a:t>
            </a:r>
            <a:r>
              <a:rPr lang="en-US" sz="2400" dirty="0">
                <a:solidFill>
                  <a:schemeClr val="tx1"/>
                </a:solidFill>
              </a:rPr>
              <a:t>: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Por favor, </a:t>
            </a:r>
            <a:r>
              <a:rPr lang="en-US" sz="2400" dirty="0" err="1">
                <a:solidFill>
                  <a:schemeClr val="tx1"/>
                </a:solidFill>
              </a:rPr>
              <a:t>repase</a:t>
            </a:r>
            <a:r>
              <a:rPr lang="en-US" sz="2400" dirty="0">
                <a:solidFill>
                  <a:schemeClr val="tx1"/>
                </a:solidFill>
              </a:rPr>
              <a:t>, revise y </a:t>
            </a:r>
            <a:r>
              <a:rPr lang="en-US" sz="2400" dirty="0" err="1">
                <a:solidFill>
                  <a:schemeClr val="tx1"/>
                </a:solidFill>
              </a:rPr>
              <a:t>actualice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estas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fichas</a:t>
            </a:r>
            <a:r>
              <a:rPr lang="en-US" sz="2400" dirty="0">
                <a:solidFill>
                  <a:schemeClr val="tx1"/>
                </a:solidFill>
              </a:rPr>
              <a:t> en la </a:t>
            </a:r>
            <a:r>
              <a:rPr lang="en-US" sz="2400" dirty="0" err="1">
                <a:solidFill>
                  <a:schemeClr val="tx1"/>
                </a:solidFill>
              </a:rPr>
              <a:t>medida</a:t>
            </a:r>
            <a:r>
              <a:rPr lang="en-US" sz="2400" dirty="0">
                <a:solidFill>
                  <a:schemeClr val="tx1"/>
                </a:solidFill>
              </a:rPr>
              <a:t> de lo </a:t>
            </a:r>
            <a:r>
              <a:rPr lang="en-US" sz="2400" dirty="0" err="1">
                <a:solidFill>
                  <a:schemeClr val="tx1"/>
                </a:solidFill>
              </a:rPr>
              <a:t>posible</a:t>
            </a:r>
            <a:r>
              <a:rPr lang="en-US" sz="2400" dirty="0">
                <a:solidFill>
                  <a:schemeClr val="tx1"/>
                </a:solidFill>
              </a:rPr>
              <a:t>, para </a:t>
            </a:r>
            <a:r>
              <a:rPr lang="en-US" sz="2400" dirty="0" err="1">
                <a:solidFill>
                  <a:schemeClr val="tx1"/>
                </a:solidFill>
              </a:rPr>
              <a:t>compartirlas</a:t>
            </a:r>
            <a:r>
              <a:rPr lang="en-US" sz="2400" dirty="0">
                <a:solidFill>
                  <a:schemeClr val="tx1"/>
                </a:solidFill>
              </a:rPr>
              <a:t> con ONUSIDA y Avenir Health y </a:t>
            </a:r>
            <a:r>
              <a:rPr lang="en-US" sz="2400" dirty="0" err="1">
                <a:solidFill>
                  <a:schemeClr val="tx1"/>
                </a:solidFill>
              </a:rPr>
              <a:t>perfeccionar</a:t>
            </a:r>
            <a:r>
              <a:rPr lang="en-US" sz="2400" dirty="0">
                <a:solidFill>
                  <a:schemeClr val="tx1"/>
                </a:solidFill>
              </a:rPr>
              <a:t> la </a:t>
            </a:r>
            <a:r>
              <a:rPr lang="en-US" sz="2400" dirty="0" err="1">
                <a:solidFill>
                  <a:schemeClr val="tx1"/>
                </a:solidFill>
              </a:rPr>
              <a:t>calibración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histórica</a:t>
            </a:r>
            <a:r>
              <a:rPr lang="en-US" sz="2400" dirty="0">
                <a:solidFill>
                  <a:schemeClr val="tx1"/>
                </a:solidFill>
              </a:rPr>
              <a:t> de GOALS de </a:t>
            </a:r>
            <a:r>
              <a:rPr lang="en-US" sz="2400" dirty="0" err="1">
                <a:solidFill>
                  <a:schemeClr val="tx1"/>
                </a:solidFill>
              </a:rPr>
              <a:t>su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país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</a:p>
          <a:p>
            <a:r>
              <a:rPr lang="en-US" sz="2400" dirty="0">
                <a:solidFill>
                  <a:schemeClr val="tx1"/>
                </a:solidFill>
              </a:rPr>
              <a:t>El día 5 del taller, </a:t>
            </a:r>
            <a:r>
              <a:rPr lang="en-US" sz="2400" dirty="0" err="1">
                <a:solidFill>
                  <a:schemeClr val="tx1"/>
                </a:solidFill>
              </a:rPr>
              <a:t>utilizará</a:t>
            </a:r>
            <a:r>
              <a:rPr lang="en-US" sz="2400" dirty="0">
                <a:solidFill>
                  <a:schemeClr val="tx1"/>
                </a:solidFill>
              </a:rPr>
              <a:t> la </a:t>
            </a:r>
            <a:r>
              <a:rPr lang="en-US" sz="2400" dirty="0" err="1">
                <a:solidFill>
                  <a:schemeClr val="tx1"/>
                </a:solidFill>
              </a:rPr>
              <a:t>calibración</a:t>
            </a:r>
            <a:r>
              <a:rPr lang="en-US" sz="2400" dirty="0">
                <a:solidFill>
                  <a:schemeClr val="tx1"/>
                </a:solidFill>
              </a:rPr>
              <a:t> provisional de GOALS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de Avenir, para </a:t>
            </a:r>
            <a:r>
              <a:rPr lang="en-US" sz="2400" dirty="0" err="1">
                <a:solidFill>
                  <a:schemeClr val="tx1"/>
                </a:solidFill>
              </a:rPr>
              <a:t>explorar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los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escenarios</a:t>
            </a:r>
            <a:r>
              <a:rPr lang="en-US" sz="2400" dirty="0">
                <a:solidFill>
                  <a:schemeClr val="tx1"/>
                </a:solidFill>
              </a:rPr>
              <a:t> del </a:t>
            </a:r>
            <a:r>
              <a:rPr lang="en-US" sz="2400" dirty="0" err="1">
                <a:solidFill>
                  <a:schemeClr val="tx1"/>
                </a:solidFill>
              </a:rPr>
              <a:t>programa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A </a:t>
            </a:r>
            <a:r>
              <a:rPr lang="en-US" sz="2400" dirty="0" err="1">
                <a:solidFill>
                  <a:schemeClr val="tx1"/>
                </a:solidFill>
              </a:rPr>
              <a:t>partir</a:t>
            </a:r>
            <a:r>
              <a:rPr lang="en-US" sz="2400" dirty="0">
                <a:solidFill>
                  <a:schemeClr val="tx1"/>
                </a:solidFill>
              </a:rPr>
              <a:t> de </a:t>
            </a:r>
            <a:r>
              <a:rPr lang="en-US" sz="2400" dirty="0" err="1">
                <a:solidFill>
                  <a:schemeClr val="tx1"/>
                </a:solidFill>
              </a:rPr>
              <a:t>entonces</a:t>
            </a:r>
            <a:r>
              <a:rPr lang="en-US" sz="2400" dirty="0">
                <a:solidFill>
                  <a:schemeClr val="tx1"/>
                </a:solidFill>
              </a:rPr>
              <a:t>, Avenir Health </a:t>
            </a:r>
            <a:r>
              <a:rPr lang="en-US" sz="2400" dirty="0" err="1">
                <a:solidFill>
                  <a:schemeClr val="tx1"/>
                </a:solidFill>
              </a:rPr>
              <a:t>utilizará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su</a:t>
            </a:r>
            <a:r>
              <a:rPr lang="en-US" sz="2400" dirty="0">
                <a:solidFill>
                  <a:schemeClr val="tx1"/>
                </a:solidFill>
              </a:rPr>
              <a:t> hoja de </a:t>
            </a:r>
            <a:r>
              <a:rPr lang="en-US" sz="2400" dirty="0" err="1">
                <a:solidFill>
                  <a:schemeClr val="tx1"/>
                </a:solidFill>
              </a:rPr>
              <a:t>datos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actualizada</a:t>
            </a:r>
            <a:r>
              <a:rPr lang="en-US" sz="2400" dirty="0">
                <a:solidFill>
                  <a:schemeClr val="tx1"/>
                </a:solidFill>
              </a:rPr>
              <a:t> para </a:t>
            </a:r>
            <a:r>
              <a:rPr lang="en-US" sz="2400" dirty="0" err="1">
                <a:solidFill>
                  <a:schemeClr val="tx1"/>
                </a:solidFill>
              </a:rPr>
              <a:t>perfeccionar</a:t>
            </a:r>
            <a:r>
              <a:rPr lang="en-US" sz="2400" dirty="0">
                <a:solidFill>
                  <a:schemeClr val="tx1"/>
                </a:solidFill>
              </a:rPr>
              <a:t> la </a:t>
            </a:r>
            <a:r>
              <a:rPr lang="en-US" sz="2400" dirty="0" err="1">
                <a:solidFill>
                  <a:schemeClr val="tx1"/>
                </a:solidFill>
              </a:rPr>
              <a:t>calibración</a:t>
            </a:r>
            <a:r>
              <a:rPr lang="en-US" sz="2400" dirty="0">
                <a:solidFill>
                  <a:schemeClr val="tx1"/>
                </a:solidFill>
              </a:rPr>
              <a:t> de</a:t>
            </a:r>
            <a:r>
              <a:rPr lang="en-US" sz="2400" i="1" dirty="0">
                <a:solidFill>
                  <a:schemeClr val="tx1"/>
                </a:solidFill>
              </a:rPr>
              <a:t> GOALS </a:t>
            </a:r>
            <a:r>
              <a:rPr lang="en-US" sz="2400" dirty="0">
                <a:solidFill>
                  <a:schemeClr val="tx1"/>
                </a:solidFill>
              </a:rPr>
              <a:t>para </a:t>
            </a:r>
            <a:r>
              <a:rPr lang="en-US" sz="2400" dirty="0" err="1">
                <a:solidFill>
                  <a:schemeClr val="tx1"/>
                </a:solidFill>
              </a:rPr>
              <a:t>su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uso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futuro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</a:p>
          <a:p>
            <a:r>
              <a:rPr lang="en-US" sz="2400" dirty="0">
                <a:solidFill>
                  <a:schemeClr val="tx1"/>
                </a:solidFill>
              </a:rPr>
              <a:t>A </a:t>
            </a:r>
            <a:r>
              <a:rPr lang="en-US" sz="2400" dirty="0" err="1">
                <a:solidFill>
                  <a:schemeClr val="tx1"/>
                </a:solidFill>
              </a:rPr>
              <a:t>partir</a:t>
            </a:r>
            <a:r>
              <a:rPr lang="en-US" sz="2400" dirty="0">
                <a:solidFill>
                  <a:schemeClr val="tx1"/>
                </a:solidFill>
              </a:rPr>
              <a:t> de 2026+, </a:t>
            </a:r>
            <a:r>
              <a:rPr lang="en-US" sz="2400" dirty="0" err="1">
                <a:solidFill>
                  <a:schemeClr val="tx1"/>
                </a:solidFill>
              </a:rPr>
              <a:t>los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modelos</a:t>
            </a:r>
            <a:r>
              <a:rPr lang="en-US" sz="2400" dirty="0">
                <a:solidFill>
                  <a:schemeClr val="tx1"/>
                </a:solidFill>
              </a:rPr>
              <a:t> de GOALS </a:t>
            </a:r>
            <a:r>
              <a:rPr lang="en-US" sz="2400" dirty="0" err="1">
                <a:solidFill>
                  <a:schemeClr val="tx1"/>
                </a:solidFill>
              </a:rPr>
              <a:t>serán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aplicados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por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los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equipos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nacionales</a:t>
            </a:r>
            <a:r>
              <a:rPr lang="en-US" sz="2400" dirty="0">
                <a:solidFill>
                  <a:schemeClr val="tx1"/>
                </a:solidFill>
              </a:rPr>
              <a:t> y </a:t>
            </a:r>
            <a:r>
              <a:rPr lang="en-US" sz="2400" dirty="0" err="1">
                <a:solidFill>
                  <a:schemeClr val="tx1"/>
                </a:solidFill>
              </a:rPr>
              <a:t>sustituirán</a:t>
            </a:r>
            <a:r>
              <a:rPr lang="en-US" sz="2400" dirty="0">
                <a:solidFill>
                  <a:schemeClr val="tx1"/>
                </a:solidFill>
              </a:rPr>
              <a:t> al EPP y al CSAVR</a:t>
            </a:r>
          </a:p>
          <a:p>
            <a:endParaRPr lang="en-CH" sz="24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43B604-9CD1-604A-D9D6-6E1347322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650" y="2486387"/>
            <a:ext cx="8519410" cy="34132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A90D499-B92B-59B5-0D9A-157C92A269A0}"/>
              </a:ext>
            </a:extLst>
          </p:cNvPr>
          <p:cNvSpPr/>
          <p:nvPr/>
        </p:nvSpPr>
        <p:spPr>
          <a:xfrm>
            <a:off x="6474992" y="2431205"/>
            <a:ext cx="2488367" cy="45168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2959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F7DC7E-1AD1-87AA-DDBC-23D609E69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877" y="2651020"/>
            <a:ext cx="8882379" cy="3086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8DB924-5EA0-64A0-E0DC-0E4E6461D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74" y="584617"/>
            <a:ext cx="3268556" cy="5636302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Cuaderno</a:t>
            </a:r>
            <a:r>
              <a:rPr lang="en-US" dirty="0">
                <a:solidFill>
                  <a:srgbClr val="FFFFFF"/>
                </a:solidFill>
              </a:rPr>
              <a:t> de </a:t>
            </a:r>
            <a:r>
              <a:rPr lang="en-US" dirty="0" err="1">
                <a:solidFill>
                  <a:srgbClr val="FFFFFF"/>
                </a:solidFill>
              </a:rPr>
              <a:t>trabajo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vinculado</a:t>
            </a:r>
            <a:r>
              <a:rPr lang="en-US" dirty="0">
                <a:solidFill>
                  <a:srgbClr val="FFFFFF"/>
                </a:solidFill>
              </a:rPr>
              <a:t> a GOALS: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 err="1">
                <a:solidFill>
                  <a:srgbClr val="FFFFFF"/>
                </a:solidFill>
              </a:rPr>
              <a:t>Pestaña</a:t>
            </a:r>
            <a:r>
              <a:rPr lang="en-US" dirty="0">
                <a:solidFill>
                  <a:srgbClr val="FFFFFF"/>
                </a:solidFill>
              </a:rPr>
              <a:t> de</a:t>
            </a:r>
            <a:r>
              <a:rPr lang="en-US" b="1" i="1" u="sng" dirty="0">
                <a:solidFill>
                  <a:srgbClr val="FFFFFF"/>
                </a:solidFill>
              </a:rPr>
              <a:t> </a:t>
            </a:r>
            <a:r>
              <a:rPr lang="en-US" b="1" i="1" u="sng" dirty="0" err="1">
                <a:solidFill>
                  <a:srgbClr val="FFFFFF"/>
                </a:solidFill>
              </a:rPr>
              <a:t>tamaño</a:t>
            </a:r>
            <a:r>
              <a:rPr lang="en-US" b="1" i="1" u="sng" dirty="0">
                <a:solidFill>
                  <a:srgbClr val="FFFFFF"/>
                </a:solidFill>
              </a:rPr>
              <a:t> de </a:t>
            </a:r>
            <a:r>
              <a:rPr lang="en-US" b="1" i="1" dirty="0">
                <a:solidFill>
                  <a:srgbClr val="FFFFFF"/>
                </a:solidFill>
              </a:rPr>
              <a:t>la población clave</a:t>
            </a:r>
            <a:r>
              <a:rPr lang="en-US" dirty="0">
                <a:solidFill>
                  <a:srgbClr val="FFFFFF"/>
                </a:solidFill>
              </a:rPr>
              <a:t>. </a:t>
            </a: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r>
              <a:rPr lang="en-US" sz="3100" dirty="0">
                <a:solidFill>
                  <a:srgbClr val="FFFFFF"/>
                </a:solidFill>
              </a:rPr>
              <a:t>Avenir Health ha </a:t>
            </a:r>
            <a:r>
              <a:rPr lang="en-US" sz="3100" dirty="0" err="1">
                <a:solidFill>
                  <a:srgbClr val="FFFFFF"/>
                </a:solidFill>
              </a:rPr>
              <a:t>precompletado</a:t>
            </a:r>
            <a:r>
              <a:rPr lang="en-US" sz="3100" dirty="0">
                <a:solidFill>
                  <a:srgbClr val="FFFFFF"/>
                </a:solidFill>
              </a:rPr>
              <a:t> </a:t>
            </a:r>
            <a:r>
              <a:rPr lang="en-US" sz="3100" dirty="0" err="1">
                <a:solidFill>
                  <a:srgbClr val="FFFFFF"/>
                </a:solidFill>
              </a:rPr>
              <a:t>los</a:t>
            </a:r>
            <a:r>
              <a:rPr lang="en-US" sz="3100" dirty="0">
                <a:solidFill>
                  <a:srgbClr val="FFFFFF"/>
                </a:solidFill>
              </a:rPr>
              <a:t> </a:t>
            </a:r>
            <a:r>
              <a:rPr lang="en-US" sz="3100" dirty="0" err="1">
                <a:solidFill>
                  <a:srgbClr val="FFFFFF"/>
                </a:solidFill>
              </a:rPr>
              <a:t>datos</a:t>
            </a:r>
            <a:r>
              <a:rPr lang="en-US" sz="3100" dirty="0">
                <a:solidFill>
                  <a:srgbClr val="FFFFFF"/>
                </a:solidFill>
              </a:rPr>
              <a:t> de: </a:t>
            </a:r>
            <a:r>
              <a:rPr lang="en-US" sz="3100" dirty="0" err="1">
                <a:solidFill>
                  <a:srgbClr val="FFFFFF"/>
                </a:solidFill>
              </a:rPr>
              <a:t>reportes</a:t>
            </a:r>
            <a:r>
              <a:rPr lang="en-US" sz="3100" dirty="0">
                <a:solidFill>
                  <a:srgbClr val="FFFFFF"/>
                </a:solidFill>
              </a:rPr>
              <a:t> GAM, Atlas PC y </a:t>
            </a:r>
            <a:r>
              <a:rPr lang="en-US" sz="3100" dirty="0" err="1">
                <a:solidFill>
                  <a:srgbClr val="FFFFFF"/>
                </a:solidFill>
              </a:rPr>
              <a:t>otras</a:t>
            </a:r>
            <a:r>
              <a:rPr lang="en-US" sz="3100" dirty="0">
                <a:solidFill>
                  <a:srgbClr val="FFFFFF"/>
                </a:solidFill>
              </a:rPr>
              <a:t> </a:t>
            </a:r>
            <a:r>
              <a:rPr lang="en-US" sz="3100" dirty="0" err="1">
                <a:solidFill>
                  <a:srgbClr val="FFFFFF"/>
                </a:solidFill>
              </a:rPr>
              <a:t>publicaciones</a:t>
            </a:r>
            <a:endParaRPr lang="en-CH" dirty="0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891F06-7D63-D799-4787-7820D1414435}"/>
              </a:ext>
            </a:extLst>
          </p:cNvPr>
          <p:cNvSpPr/>
          <p:nvPr/>
        </p:nvSpPr>
        <p:spPr>
          <a:xfrm>
            <a:off x="3441030" y="3043262"/>
            <a:ext cx="8006783" cy="147445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72FEE6-22DE-CDEA-E7D8-70F731234A44}"/>
              </a:ext>
            </a:extLst>
          </p:cNvPr>
          <p:cNvSpPr txBox="1"/>
          <p:nvPr/>
        </p:nvSpPr>
        <p:spPr>
          <a:xfrm>
            <a:off x="9890150" y="4233699"/>
            <a:ext cx="1937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Porcentaje</a:t>
            </a:r>
            <a:r>
              <a:rPr lang="en-US" b="1" dirty="0"/>
              <a:t> de población </a:t>
            </a:r>
            <a:r>
              <a:rPr lang="en-US" b="1" dirty="0" err="1"/>
              <a:t>masculina</a:t>
            </a:r>
            <a:r>
              <a:rPr lang="en-US" b="1" dirty="0"/>
              <a:t> o </a:t>
            </a:r>
            <a:r>
              <a:rPr lang="en-US" b="1" dirty="0" err="1"/>
              <a:t>femenina</a:t>
            </a:r>
            <a:endParaRPr lang="en-CH" b="1" dirty="0"/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8459134A-DD88-1F79-D89D-AEB8E1770C4C}"/>
              </a:ext>
            </a:extLst>
          </p:cNvPr>
          <p:cNvSpPr/>
          <p:nvPr/>
        </p:nvSpPr>
        <p:spPr>
          <a:xfrm>
            <a:off x="10471707" y="3718436"/>
            <a:ext cx="439838" cy="369332"/>
          </a:xfrm>
          <a:prstGeom prst="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BFE1BF-5980-F990-78B5-902E1FE85E31}"/>
              </a:ext>
            </a:extLst>
          </p:cNvPr>
          <p:cNvSpPr txBox="1"/>
          <p:nvPr/>
        </p:nvSpPr>
        <p:spPr>
          <a:xfrm>
            <a:off x="9890150" y="1055015"/>
            <a:ext cx="2371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Por favor, </a:t>
            </a:r>
            <a:r>
              <a:rPr lang="en-US" b="1" dirty="0" err="1"/>
              <a:t>incluya</a:t>
            </a:r>
            <a:r>
              <a:rPr lang="en-US" b="1" dirty="0"/>
              <a:t> la </a:t>
            </a:r>
            <a:r>
              <a:rPr lang="en-US" b="1" dirty="0" err="1"/>
              <a:t>fuente</a:t>
            </a:r>
            <a:r>
              <a:rPr lang="en-US" b="1" dirty="0"/>
              <a:t> </a:t>
            </a:r>
            <a:r>
              <a:rPr lang="en-US" b="1" dirty="0" err="1"/>
              <a:t>mediante</a:t>
            </a:r>
            <a:r>
              <a:rPr lang="en-US" b="1" dirty="0"/>
              <a:t> URL o </a:t>
            </a:r>
            <a:r>
              <a:rPr lang="en-US" b="1" dirty="0" err="1"/>
              <a:t>archivo</a:t>
            </a:r>
            <a:r>
              <a:rPr lang="en-US" b="1" dirty="0"/>
              <a:t> </a:t>
            </a:r>
            <a:r>
              <a:rPr lang="en-US" b="1" dirty="0" err="1"/>
              <a:t>adjunto</a:t>
            </a:r>
            <a:endParaRPr lang="en-CH" b="1" dirty="0"/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C9929944-DB7B-F373-54EC-1EE741B67C3A}"/>
              </a:ext>
            </a:extLst>
          </p:cNvPr>
          <p:cNvSpPr/>
          <p:nvPr/>
        </p:nvSpPr>
        <p:spPr>
          <a:xfrm rot="10960155">
            <a:off x="11458654" y="2205753"/>
            <a:ext cx="439838" cy="369332"/>
          </a:xfrm>
          <a:prstGeom prst="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365142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9E4493F-92FD-98F0-DEFB-F48C6F158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96" y="2058792"/>
            <a:ext cx="11993217" cy="37215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CEE1A5-1AE0-E5C3-89B3-D482F9A652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1450" y="560670"/>
            <a:ext cx="12020550" cy="64611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+mn-cs"/>
              </a:rPr>
              <a:t>Cuaderno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+mn-cs"/>
              </a:rPr>
              <a:t> de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+mn-cs"/>
              </a:rPr>
              <a:t>trabajo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+mn-cs"/>
              </a:rPr>
              <a:t>vinculado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+mn-cs"/>
              </a:rPr>
              <a:t> a GOALS:  hoja de </a:t>
            </a:r>
            <a:r>
              <a:rPr lang="en-US" sz="3200" b="1" i="1" dirty="0" err="1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+mn-cs"/>
              </a:rPr>
              <a:t>prevalencia</a:t>
            </a:r>
            <a:r>
              <a:rPr lang="en-US" sz="3200" b="1" i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+mn-cs"/>
              </a:rPr>
              <a:t> de </a:t>
            </a:r>
            <a:r>
              <a:rPr lang="en-US" sz="3200" b="1" i="1" dirty="0" err="1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+mn-cs"/>
              </a:rPr>
              <a:t>poblaciones</a:t>
            </a:r>
            <a:r>
              <a:rPr lang="en-US" sz="3200" b="1" i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+mn-cs"/>
              </a:rPr>
              <a:t> clave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EE83AF-83A0-5735-6E2C-3CDD27070F22}"/>
              </a:ext>
            </a:extLst>
          </p:cNvPr>
          <p:cNvSpPr txBox="1"/>
          <p:nvPr/>
        </p:nvSpPr>
        <p:spPr>
          <a:xfrm>
            <a:off x="10101716" y="739117"/>
            <a:ext cx="20336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Por favor, </a:t>
            </a:r>
            <a:r>
              <a:rPr lang="en-US" b="1" dirty="0" err="1"/>
              <a:t>incluya</a:t>
            </a:r>
            <a:r>
              <a:rPr lang="en-US" b="1" dirty="0"/>
              <a:t> la </a:t>
            </a:r>
            <a:r>
              <a:rPr lang="en-US" b="1" dirty="0" err="1"/>
              <a:t>fuente</a:t>
            </a:r>
            <a:r>
              <a:rPr lang="en-US" b="1" dirty="0"/>
              <a:t> original </a:t>
            </a:r>
            <a:r>
              <a:rPr lang="en-US" b="1" dirty="0" err="1"/>
              <a:t>mediante</a:t>
            </a:r>
            <a:r>
              <a:rPr lang="en-US" b="1" dirty="0"/>
              <a:t> URL o  </a:t>
            </a:r>
            <a:r>
              <a:rPr lang="en-US" b="1" dirty="0" err="1"/>
              <a:t>archivo</a:t>
            </a:r>
            <a:r>
              <a:rPr lang="en-US" b="1" dirty="0"/>
              <a:t> </a:t>
            </a:r>
            <a:r>
              <a:rPr lang="en-US" b="1" dirty="0" err="1"/>
              <a:t>adjunto</a:t>
            </a:r>
            <a:endParaRPr lang="en-CH" b="1" dirty="0"/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C977F52E-F4E5-1926-6D7E-686B378C7728}"/>
              </a:ext>
            </a:extLst>
          </p:cNvPr>
          <p:cNvSpPr/>
          <p:nvPr/>
        </p:nvSpPr>
        <p:spPr>
          <a:xfrm rot="10960155">
            <a:off x="11183827" y="1957267"/>
            <a:ext cx="439838" cy="369332"/>
          </a:xfrm>
          <a:prstGeom prst="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131F52-8474-13E1-E2D2-EDC3F36BF313}"/>
              </a:ext>
            </a:extLst>
          </p:cNvPr>
          <p:cNvSpPr txBox="1"/>
          <p:nvPr/>
        </p:nvSpPr>
        <p:spPr>
          <a:xfrm>
            <a:off x="4645614" y="1113677"/>
            <a:ext cx="2847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Observe </a:t>
            </a:r>
            <a:r>
              <a:rPr lang="en-US" b="1" dirty="0" err="1"/>
              <a:t>el</a:t>
            </a:r>
            <a:r>
              <a:rPr lang="en-US" b="1" dirty="0"/>
              <a:t> </a:t>
            </a:r>
            <a:r>
              <a:rPr lang="en-US" b="1" dirty="0" err="1"/>
              <a:t>formato</a:t>
            </a:r>
            <a:r>
              <a:rPr lang="en-US" b="1" dirty="0"/>
              <a:t> de </a:t>
            </a:r>
            <a:r>
              <a:rPr lang="en-US" b="1" dirty="0" err="1"/>
              <a:t>los</a:t>
            </a:r>
            <a:r>
              <a:rPr lang="en-US" b="1" dirty="0"/>
              <a:t> </a:t>
            </a:r>
            <a:r>
              <a:rPr lang="en-US" b="1" dirty="0" err="1"/>
              <a:t>grupos</a:t>
            </a:r>
            <a:r>
              <a:rPr lang="en-US" b="1" dirty="0"/>
              <a:t> de </a:t>
            </a:r>
            <a:r>
              <a:rPr lang="en-US" b="1" dirty="0" err="1"/>
              <a:t>edad</a:t>
            </a:r>
            <a:r>
              <a:rPr lang="en-US" b="1" dirty="0"/>
              <a:t>:</a:t>
            </a:r>
            <a:endParaRPr lang="en-CH" b="1" dirty="0"/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D1E52A5C-81D6-74F7-ADE2-91AFC6526CE6}"/>
              </a:ext>
            </a:extLst>
          </p:cNvPr>
          <p:cNvSpPr/>
          <p:nvPr/>
        </p:nvSpPr>
        <p:spPr>
          <a:xfrm rot="10960155">
            <a:off x="5621102" y="1877091"/>
            <a:ext cx="439838" cy="369332"/>
          </a:xfrm>
          <a:prstGeom prst="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C86538-3596-4776-E616-5A9E9E1ACE3B}"/>
              </a:ext>
            </a:extLst>
          </p:cNvPr>
          <p:cNvSpPr txBox="1"/>
          <p:nvPr/>
        </p:nvSpPr>
        <p:spPr>
          <a:xfrm>
            <a:off x="7228461" y="3855205"/>
            <a:ext cx="174572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err="1"/>
              <a:t>Incluir</a:t>
            </a:r>
            <a:r>
              <a:rPr lang="en-US" b="1" dirty="0"/>
              <a:t> </a:t>
            </a:r>
            <a:r>
              <a:rPr lang="en-US" b="1" dirty="0" err="1"/>
              <a:t>límites</a:t>
            </a:r>
            <a:r>
              <a:rPr lang="en-US" b="1" dirty="0"/>
              <a:t> </a:t>
            </a:r>
          </a:p>
          <a:p>
            <a:r>
              <a:rPr lang="en-US" b="1" dirty="0" err="1"/>
              <a:t>donde</a:t>
            </a:r>
            <a:r>
              <a:rPr lang="en-US" b="1" dirty="0"/>
              <a:t> </a:t>
            </a:r>
            <a:r>
              <a:rPr lang="en-US" b="1" dirty="0" err="1"/>
              <a:t>esté</a:t>
            </a:r>
            <a:r>
              <a:rPr lang="en-US" b="1" dirty="0"/>
              <a:t> disponible</a:t>
            </a:r>
          </a:p>
          <a:p>
            <a:r>
              <a:rPr lang="en-US" b="1" dirty="0"/>
              <a:t>La </a:t>
            </a:r>
            <a:r>
              <a:rPr lang="en-US" b="1" dirty="0" err="1"/>
              <a:t>información</a:t>
            </a:r>
            <a:endParaRPr lang="en-CH" b="1" dirty="0"/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B01A995C-5A25-75CE-FBC3-D2F6793D520B}"/>
              </a:ext>
            </a:extLst>
          </p:cNvPr>
          <p:cNvSpPr/>
          <p:nvPr/>
        </p:nvSpPr>
        <p:spPr>
          <a:xfrm>
            <a:off x="7821776" y="3429000"/>
            <a:ext cx="439838" cy="369332"/>
          </a:xfrm>
          <a:prstGeom prst="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9CBD50-BCFD-DA73-8D90-910295C55C35}"/>
              </a:ext>
            </a:extLst>
          </p:cNvPr>
          <p:cNvSpPr txBox="1"/>
          <p:nvPr/>
        </p:nvSpPr>
        <p:spPr>
          <a:xfrm>
            <a:off x="278296" y="5891951"/>
            <a:ext cx="117149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/>
              <a:t>Nota: Para la actualización, puede consultar el XLS precursor que actualizó en el </a:t>
            </a:r>
            <a:r>
              <a:rPr lang="en-US" sz="1800" b="0" i="0" u="none" strike="noStrike">
                <a:effectLst/>
                <a:latin typeface="Calibri" panose="020F0502020204030204" pitchFamily="34" charset="0"/>
              </a:rPr>
              <a:t>taller 2023, </a:t>
            </a:r>
            <a:br>
              <a:rPr lang="en-US" sz="1800" b="0" i="0" u="none" strike="noStrike">
                <a:effectLst/>
                <a:latin typeface="Calibri" panose="020F0502020204030204" pitchFamily="34" charset="0"/>
              </a:rPr>
            </a:br>
            <a:r>
              <a:rPr lang="en-US" sz="1800" b="0" i="0" u="none" strike="noStrike">
                <a:effectLst/>
                <a:latin typeface="Calibri" panose="020F0502020204030204" pitchFamily="34" charset="0"/>
              </a:rPr>
              <a:t>probablemente con un nombre parecido a </a:t>
            </a:r>
            <a:r>
              <a:rPr lang="en-US" sz="1800" b="0" i="1" u="none" strike="noStrike" err="1">
                <a:effectLst/>
                <a:latin typeface="Calibri" panose="020F0502020204030204" pitchFamily="34" charset="0"/>
              </a:rPr>
              <a:t>KeyPopulation </a:t>
            </a:r>
            <a:r>
              <a:rPr lang="en-US" sz="1800" b="0" i="0" u="none" strike="noStrike">
                <a:effectLst/>
                <a:latin typeface="Calibri" panose="020F0502020204030204" pitchFamily="34" charset="0"/>
              </a:rPr>
              <a:t>DataTemplate....XLS</a:t>
            </a:r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285883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CFF0D6-8B0B-F9BC-0374-2562B158BA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5C6FC7E-EB9E-F7B6-9BD3-B265E5259B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029"/>
          <a:stretch/>
        </p:blipFill>
        <p:spPr>
          <a:xfrm>
            <a:off x="154380" y="1288643"/>
            <a:ext cx="9369060" cy="523448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C558E4-7795-C577-CA6A-FE2E34EA443A}"/>
              </a:ext>
            </a:extLst>
          </p:cNvPr>
          <p:cNvSpPr txBox="1"/>
          <p:nvPr/>
        </p:nvSpPr>
        <p:spPr>
          <a:xfrm>
            <a:off x="7558864" y="3762173"/>
            <a:ext cx="4478756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+mn-cs"/>
              </a:rPr>
              <a:t>... y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+mn-cs"/>
              </a:rPr>
              <a:t>si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+mn-cs"/>
              </a:rPr>
              <a:t> es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+mn-cs"/>
              </a:rPr>
              <a:t>necesario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+mn-cs"/>
              </a:rPr>
              <a:t>afinar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+mn-cs"/>
              </a:rPr>
              <a:t> la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+mn-cs"/>
              </a:rPr>
              <a:t>calibración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+mn-cs"/>
              </a:rPr>
              <a:t>hágalo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+mn-cs"/>
              </a:rPr>
              <a:t>después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+mn-cs"/>
              </a:rPr>
              <a:t> de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+mn-cs"/>
              </a:rPr>
              <a:t>cargar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+mn-cs"/>
              </a:rPr>
              <a:t>su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+mn-cs"/>
              </a:rPr>
              <a:t>actualización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+mn-cs"/>
              </a:rPr>
              <a:t> de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+mn-cs"/>
              </a:rPr>
              <a:t>datos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+mn-cs"/>
              </a:rPr>
              <a:t> de Excel en GOALS</a:t>
            </a:r>
            <a:endParaRPr lang="en-CH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5464C8-C407-8600-23FF-8B7EFB251FB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8288" y="219075"/>
            <a:ext cx="11923712" cy="55245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+mn-cs"/>
              </a:rPr>
              <a:t>Ver la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+mn-cs"/>
              </a:rPr>
              <a:t>calibración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+mn-cs"/>
              </a:rPr>
              <a:t> de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+mn-cs"/>
              </a:rPr>
              <a:t>los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+mn-cs"/>
              </a:rPr>
              <a:t>datos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+mn-cs"/>
              </a:rPr>
              <a:t> de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+mn-cs"/>
              </a:rPr>
              <a:t>prevalencia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+mn-cs"/>
              </a:rPr>
              <a:t> en GOALS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3649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AE198-2909-D7ED-1F2F-ED700649AEA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2900" y="28574"/>
            <a:ext cx="11601450" cy="106870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Estimaciones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de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poblaciones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clave son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necesarias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para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abordar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las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poblaciones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clave en la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respuesta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al VIH</a:t>
            </a:r>
            <a:endParaRPr lang="en-CH" sz="32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238BB0-B219-9CE7-BA70-B45B45482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6011"/>
            <a:ext cx="11948396" cy="419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728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C1437-BA72-3C75-2506-CA17D475439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49190" y="63500"/>
            <a:ext cx="5326380" cy="13001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Datos = resultados procesables</a:t>
            </a:r>
            <a:endParaRPr lang="en-CH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49F78-DAE4-725D-F1C8-45BAD646DAC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06290" y="1503680"/>
            <a:ext cx="7448550" cy="5121275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solidFill>
                  <a:schemeClr val="tx1"/>
                </a:solidFill>
              </a:rPr>
              <a:t>La estrategia mundial contra el sida hace hincapié en alcanzar los objetivos en todas las poblaciones</a:t>
            </a:r>
          </a:p>
          <a:p>
            <a:endParaRPr lang="en-US" alt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Los programas nacionales deben llegar a todas las poblaciones en riesgo de contraer el VIH, con servicios de prevención y tratamiento del VIH</a:t>
            </a:r>
            <a:br>
              <a:rPr lang="en-US" sz="2400" dirty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La adición de datos y estimaciones de la población clave en Spectrum permite crear escenarios de programas, para utilizarlos en la </a:t>
            </a:r>
            <a:r>
              <a:rPr lang="en-US" sz="2400" dirty="0" err="1">
                <a:solidFill>
                  <a:schemeClr val="tx1"/>
                </a:solidFill>
              </a:rPr>
              <a:t>planificación</a:t>
            </a:r>
            <a:r>
              <a:rPr lang="en-US" sz="2400" dirty="0">
                <a:solidFill>
                  <a:schemeClr val="tx1"/>
                </a:solidFill>
              </a:rPr>
              <a:t> y la </a:t>
            </a:r>
            <a:r>
              <a:rPr lang="en-US" sz="2400" dirty="0" err="1">
                <a:solidFill>
                  <a:schemeClr val="tx1"/>
                </a:solidFill>
              </a:rPr>
              <a:t>abogacía</a:t>
            </a:r>
            <a:r>
              <a:rPr lang="en-US" sz="2400" dirty="0">
                <a:solidFill>
                  <a:schemeClr val="tx1"/>
                </a:solidFill>
              </a:rPr>
              <a:t> ante los Ministerios de Salud, Economía, etc.</a:t>
            </a:r>
            <a:endParaRPr lang="en-CH" sz="24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560B31-A549-0824-0B8F-6980D7A84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350"/>
            <a:ext cx="4606290" cy="681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757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61885-212C-0A49-E4C7-4A95BD279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Modelo</a:t>
            </a:r>
            <a:r>
              <a:rPr lang="en-US" b="1" dirty="0"/>
              <a:t> GOALS como parte de las </a:t>
            </a:r>
            <a:r>
              <a:rPr lang="en-US" b="1" dirty="0" err="1"/>
              <a:t>estimaciones</a:t>
            </a:r>
            <a:r>
              <a:rPr lang="en-US" b="1" dirty="0"/>
              <a:t> 2025: </a:t>
            </a:r>
            <a:br>
              <a:rPr lang="en-US" b="1" dirty="0"/>
            </a:br>
            <a:br>
              <a:rPr lang="en-US" b="1" dirty="0"/>
            </a:br>
            <a:r>
              <a:rPr lang="en-US" b="1" dirty="0" err="1"/>
              <a:t>Objetivos</a:t>
            </a:r>
            <a:endParaRPr lang="en-CH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7A7ED-F945-7821-EEB1-69EF25298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3310" y="246887"/>
            <a:ext cx="8652509" cy="5904827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err="1">
                <a:solidFill>
                  <a:schemeClr val="tx1"/>
                </a:solidFill>
              </a:rPr>
              <a:t>Estimar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infecciones</a:t>
            </a:r>
            <a:r>
              <a:rPr lang="en-US" sz="2800" b="1" dirty="0">
                <a:solidFill>
                  <a:schemeClr val="tx1"/>
                </a:solidFill>
              </a:rPr>
              <a:t> por VIH </a:t>
            </a:r>
            <a:r>
              <a:rPr lang="en-US" sz="2800" dirty="0">
                <a:solidFill>
                  <a:schemeClr val="tx1"/>
                </a:solidFill>
              </a:rPr>
              <a:t>pasadas, actuales y futuras </a:t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para cada </a:t>
            </a:r>
            <a:r>
              <a:rPr lang="en-US" sz="2800" b="1" dirty="0">
                <a:solidFill>
                  <a:schemeClr val="tx1"/>
                </a:solidFill>
              </a:rPr>
              <a:t>población clave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incluidos los países CSAVR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simulación de la dinámica de transmisión y de las interacciones entre grupos </a:t>
            </a:r>
          </a:p>
          <a:p>
            <a:r>
              <a:rPr lang="en-US" sz="2800" dirty="0" err="1">
                <a:solidFill>
                  <a:schemeClr val="tx1"/>
                </a:solidFill>
              </a:rPr>
              <a:t>Definir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metas</a:t>
            </a:r>
            <a:r>
              <a:rPr lang="en-US" sz="2800" dirty="0">
                <a:solidFill>
                  <a:schemeClr val="tx1"/>
                </a:solidFill>
              </a:rPr>
              <a:t> de cobertura de servicios (tratamiento y prevención), costes e impacto sanitario (pasado y futuro),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por población clave</a:t>
            </a:r>
          </a:p>
          <a:p>
            <a:r>
              <a:rPr lang="en-US" sz="2800" dirty="0" err="1">
                <a:solidFill>
                  <a:schemeClr val="tx1"/>
                </a:solidFill>
              </a:rPr>
              <a:t>Construir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escenarios</a:t>
            </a:r>
            <a:r>
              <a:rPr lang="en-US" sz="2800" dirty="0">
                <a:solidFill>
                  <a:schemeClr val="tx1"/>
                </a:solidFill>
              </a:rPr>
              <a:t> del programa para: 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Plan Estratégico Nacional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Caso de inversión </a:t>
            </a:r>
            <a:br>
              <a:rPr lang="en-US" sz="2600" dirty="0">
                <a:solidFill>
                  <a:schemeClr val="tx1"/>
                </a:solidFill>
              </a:rPr>
            </a:br>
            <a:r>
              <a:rPr lang="en-US" sz="2600" dirty="0">
                <a:solidFill>
                  <a:schemeClr val="tx1"/>
                </a:solidFill>
              </a:rPr>
              <a:t>(Bolivia, 2017, Guatemala 2015, Jamaica 2017, Guyana 2018, Surinam 2019)</a:t>
            </a:r>
          </a:p>
          <a:p>
            <a:pPr lvl="1"/>
            <a:r>
              <a:rPr lang="en-US" sz="2600" dirty="0" err="1">
                <a:solidFill>
                  <a:schemeClr val="tx1"/>
                </a:solidFill>
              </a:rPr>
              <a:t>Movilizar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recursos</a:t>
            </a:r>
            <a:r>
              <a:rPr lang="en-US" sz="2600" dirty="0">
                <a:solidFill>
                  <a:schemeClr val="tx1"/>
                </a:solidFill>
              </a:rPr>
              <a:t> e </a:t>
            </a:r>
            <a:r>
              <a:rPr lang="en-US" sz="2600" dirty="0" err="1">
                <a:solidFill>
                  <a:schemeClr val="tx1"/>
                </a:solidFill>
              </a:rPr>
              <a:t>informar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resultados</a:t>
            </a:r>
            <a:r>
              <a:rPr lang="en-US" sz="2600" dirty="0">
                <a:solidFill>
                  <a:schemeClr val="tx1"/>
                </a:solidFill>
              </a:rPr>
              <a:t> a los donantes (PEPFAR COP, Fondo Mundial). 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Planificación de la </a:t>
            </a:r>
            <a:r>
              <a:rPr lang="en-US" sz="2600" dirty="0" err="1">
                <a:solidFill>
                  <a:schemeClr val="tx1"/>
                </a:solidFill>
              </a:rPr>
              <a:t>sostenibilidad</a:t>
            </a:r>
            <a:r>
              <a:rPr lang="en-US" sz="2600" dirty="0">
                <a:solidFill>
                  <a:schemeClr val="tx1"/>
                </a:solidFill>
              </a:rPr>
              <a:t> (hojas de </a:t>
            </a:r>
            <a:r>
              <a:rPr lang="en-US" sz="2600" dirty="0" err="1">
                <a:solidFill>
                  <a:schemeClr val="tx1"/>
                </a:solidFill>
              </a:rPr>
              <a:t>ruta</a:t>
            </a:r>
            <a:r>
              <a:rPr lang="en-US" sz="2600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60799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58454B-958E-5728-43EE-F23A5FE54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405" y="-28509"/>
            <a:ext cx="7340596" cy="68415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F3F663-33B1-320E-90E0-3B961B4EC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850" y="0"/>
            <a:ext cx="7169344" cy="6972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FA069D-98D9-C70C-BD29-752CE3050A14}"/>
              </a:ext>
            </a:extLst>
          </p:cNvPr>
          <p:cNvSpPr txBox="1"/>
          <p:nvPr/>
        </p:nvSpPr>
        <p:spPr>
          <a:xfrm>
            <a:off x="6520114" y="2645431"/>
            <a:ext cx="4368866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u="sng" dirty="0">
                <a:solidFill>
                  <a:srgbClr val="0070C0"/>
                </a:solidFill>
                <a:latin typeface="Calibri"/>
                <a:cs typeface="Segoe U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https://journals.lww.com/jaids/toc/2024/01011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66C2891-0F37-935B-DA08-38C87241C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16482"/>
            <a:ext cx="3474719" cy="2893514"/>
          </a:xfrm>
        </p:spPr>
        <p:txBody>
          <a:bodyPr>
            <a:noAutofit/>
          </a:bodyPr>
          <a:lstStyle/>
          <a:p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ONUSIDA y sus socios calculan las infecciones por población clave (modo de transmisión)</a:t>
            </a:r>
            <a:b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basado en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GOALS para la mayoría de los países - (aún) no propio de cada país, por lo que sólo a nivel regional y mundial</a:t>
            </a:r>
            <a:endParaRPr lang="en-CH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307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4DD145-434E-C3A2-2E0D-B9BFF6BD66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5450" y="93663"/>
            <a:ext cx="11766550" cy="766762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¿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Cuál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es la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validez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de las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estimaciones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nacionales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del VIH para (y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desde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 las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poblaciones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clave? </a:t>
            </a:r>
            <a:endParaRPr lang="en-CH" sz="2800" b="1" dirty="0">
              <a:solidFill>
                <a:srgbClr val="0070C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28C6241-C0E9-A1C4-9224-1EA644B6F15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25450" y="971245"/>
            <a:ext cx="11621770" cy="1303325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latin typeface="+mj-lt"/>
              </a:rPr>
              <a:t>Los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datos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deben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ser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recientes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para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una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robusta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estimacion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de la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incidencia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en EPP. </a:t>
            </a:r>
          </a:p>
          <a:p>
            <a:r>
              <a:rPr lang="en-US" sz="2400" b="1" dirty="0">
                <a:solidFill>
                  <a:schemeClr val="tx1"/>
                </a:solidFill>
                <a:latin typeface="+mj-lt"/>
              </a:rPr>
              <a:t>La </a:t>
            </a:r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prevalencia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 del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VIH para al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menos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una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 población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debe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ser 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inferior a 5 </a:t>
            </a:r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años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  <a:p>
            <a:pPr lvl="1"/>
            <a:r>
              <a:rPr lang="en-US" sz="2400" dirty="0">
                <a:solidFill>
                  <a:schemeClr val="tx1"/>
                </a:solidFill>
                <a:latin typeface="+mj-lt"/>
              </a:rPr>
              <a:t>Ronda de 2025: a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partir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de 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2020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3466C9-2B69-21AA-C799-BA3EA0A8058E}"/>
              </a:ext>
            </a:extLst>
          </p:cNvPr>
          <p:cNvSpPr txBox="1"/>
          <p:nvPr/>
        </p:nvSpPr>
        <p:spPr>
          <a:xfrm>
            <a:off x="223476" y="2456795"/>
            <a:ext cx="4392067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+mj-lt"/>
              </a:rPr>
              <a:t>Las estimaciones </a:t>
            </a:r>
            <a:r>
              <a:rPr lang="en-US" sz="2400" b="1" dirty="0">
                <a:latin typeface="+mj-lt"/>
              </a:rPr>
              <a:t>del tamaño de la población </a:t>
            </a:r>
            <a:r>
              <a:rPr lang="en-US" sz="2400" dirty="0" err="1">
                <a:latin typeface="+mj-lt"/>
              </a:rPr>
              <a:t>deben</a:t>
            </a:r>
            <a:r>
              <a:rPr lang="en-US" sz="2400" dirty="0">
                <a:latin typeface="+mj-lt"/>
              </a:rPr>
              <a:t> ser </a:t>
            </a:r>
            <a:r>
              <a:rPr lang="en-US" sz="2400" i="1" dirty="0">
                <a:latin typeface="+mj-lt"/>
              </a:rPr>
              <a:t>adecuadas a nivel nacional</a:t>
            </a:r>
            <a:br>
              <a:rPr lang="en-US" sz="2400" i="1" dirty="0">
                <a:latin typeface="+mj-lt"/>
              </a:rPr>
            </a:br>
            <a:endParaRPr lang="en-US" sz="2400" i="1" dirty="0">
              <a:latin typeface="+mj-lt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Definición de adecuación: </a:t>
            </a:r>
            <a:br>
              <a:rPr lang="en-US" sz="2000" dirty="0">
                <a:latin typeface="+mj-lt"/>
              </a:rPr>
            </a:br>
            <a:r>
              <a:rPr lang="en-US" sz="2000" dirty="0">
                <a:latin typeface="+mj-lt"/>
              </a:rPr>
              <a:t>véase </a:t>
            </a:r>
            <a:r>
              <a:rPr lang="en-US" sz="2000" dirty="0">
                <a:latin typeface="+mj-lt"/>
                <a:hlinkClick r:id="rId3"/>
              </a:rPr>
              <a:t>Sabin et al., 2016 </a:t>
            </a:r>
            <a:endParaRPr lang="en-US" sz="2000" dirty="0">
              <a:latin typeface="+mj-lt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Basados en métodos establecidos, triangulados y revisados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Validado frente a </a:t>
            </a:r>
            <a:br>
              <a:rPr lang="en-US" sz="2000" dirty="0">
                <a:latin typeface="+mj-lt"/>
              </a:rPr>
            </a:br>
            <a:r>
              <a:rPr lang="en-US" sz="2000" dirty="0">
                <a:latin typeface="+mj-lt"/>
              </a:rPr>
              <a:t>medianas y distribuciones regionales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000" i="1" dirty="0">
                <a:latin typeface="+mj-lt"/>
              </a:rPr>
              <a:t>Consulte la tabla 1 de la Guía del usuario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524C8B-5144-EE9F-56C1-6F41ED6939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0769" y="2169205"/>
            <a:ext cx="7681231" cy="459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016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913B21-0EB5-A046-E4A8-E77DDF9951C1}"/>
              </a:ext>
            </a:extLst>
          </p:cNvPr>
          <p:cNvSpPr txBox="1"/>
          <p:nvPr/>
        </p:nvSpPr>
        <p:spPr>
          <a:xfrm>
            <a:off x="152400" y="202659"/>
            <a:ext cx="1164336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Datos de </a:t>
            </a:r>
            <a:r>
              <a:rPr lang="en-US" sz="2800" b="1" dirty="0" err="1">
                <a:solidFill>
                  <a:srgbClr val="0070C0"/>
                </a:solidFill>
              </a:rPr>
              <a:t>prevalencia</a:t>
            </a:r>
            <a:r>
              <a:rPr lang="en-US" sz="2800" b="1" dirty="0">
                <a:solidFill>
                  <a:srgbClr val="0070C0"/>
                </a:solidFill>
              </a:rPr>
              <a:t> de PC </a:t>
            </a:r>
            <a:r>
              <a:rPr lang="en-US" sz="2800" b="1" dirty="0" err="1">
                <a:solidFill>
                  <a:srgbClr val="0070C0"/>
                </a:solidFill>
              </a:rPr>
              <a:t>reportados</a:t>
            </a:r>
            <a:r>
              <a:rPr lang="en-US" sz="2800" b="1" dirty="0">
                <a:solidFill>
                  <a:srgbClr val="0070C0"/>
                </a:solidFill>
              </a:rPr>
              <a:t> a GAM, 2011-2023 – </a:t>
            </a:r>
            <a:r>
              <a:rPr lang="en-US" sz="2800" b="1" dirty="0" err="1">
                <a:solidFill>
                  <a:srgbClr val="0070C0"/>
                </a:solidFill>
              </a:rPr>
              <a:t>Latinoam</a:t>
            </a:r>
            <a:r>
              <a:rPr lang="es-ES" sz="2800" b="1" dirty="0">
                <a:solidFill>
                  <a:srgbClr val="0070C0"/>
                </a:solidFill>
              </a:rPr>
              <a:t>é</a:t>
            </a:r>
            <a:r>
              <a:rPr lang="en-US" sz="2800" b="1" dirty="0" err="1">
                <a:solidFill>
                  <a:srgbClr val="0070C0"/>
                </a:solidFill>
              </a:rPr>
              <a:t>rica</a:t>
            </a:r>
            <a:endParaRPr lang="en-US" sz="2400" dirty="0">
              <a:solidFill>
                <a:srgbClr val="0070C0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DDE6232-BC8A-FE74-204C-59562B6981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731693"/>
              </p:ext>
            </p:extLst>
          </p:nvPr>
        </p:nvGraphicFramePr>
        <p:xfrm>
          <a:off x="1387184" y="1184167"/>
          <a:ext cx="10256245" cy="5382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59571">
                  <a:extLst>
                    <a:ext uri="{9D8B030D-6E8A-4147-A177-3AD203B41FA5}">
                      <a16:colId xmlns:a16="http://schemas.microsoft.com/office/drawing/2014/main" val="4079253249"/>
                    </a:ext>
                  </a:extLst>
                </a:gridCol>
                <a:gridCol w="2659571">
                  <a:extLst>
                    <a:ext uri="{9D8B030D-6E8A-4147-A177-3AD203B41FA5}">
                      <a16:colId xmlns:a16="http://schemas.microsoft.com/office/drawing/2014/main" val="4230930723"/>
                    </a:ext>
                  </a:extLst>
                </a:gridCol>
                <a:gridCol w="1645701">
                  <a:extLst>
                    <a:ext uri="{9D8B030D-6E8A-4147-A177-3AD203B41FA5}">
                      <a16:colId xmlns:a16="http://schemas.microsoft.com/office/drawing/2014/main" val="3612033324"/>
                    </a:ext>
                  </a:extLst>
                </a:gridCol>
                <a:gridCol w="1645701">
                  <a:extLst>
                    <a:ext uri="{9D8B030D-6E8A-4147-A177-3AD203B41FA5}">
                      <a16:colId xmlns:a16="http://schemas.microsoft.com/office/drawing/2014/main" val="3609281964"/>
                    </a:ext>
                  </a:extLst>
                </a:gridCol>
                <a:gridCol w="1645701">
                  <a:extLst>
                    <a:ext uri="{9D8B030D-6E8A-4147-A177-3AD203B41FA5}">
                      <a16:colId xmlns:a16="http://schemas.microsoft.com/office/drawing/2014/main" val="1813288340"/>
                    </a:ext>
                  </a:extLst>
                </a:gridCol>
              </a:tblGrid>
              <a:tr h="4284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Country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BAD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HIV prevalence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BA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786844"/>
                  </a:ext>
                </a:extLst>
              </a:tr>
              <a:tr h="4016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SW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MSM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PWID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019035"/>
                  </a:ext>
                </a:extLst>
              </a:tr>
              <a:tr h="2677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Argentina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5.4 (2011)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15.7 (2023)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0014823"/>
                  </a:ext>
                </a:extLst>
              </a:tr>
              <a:tr h="2677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Bolivia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4.3 (2013)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25.8 (2021)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30.8 (2021)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6097127"/>
                  </a:ext>
                </a:extLst>
              </a:tr>
              <a:tr h="2677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Brazil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5.3 (2016)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18.3 (2017)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5.9 (2011)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 (2017)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2610979"/>
                  </a:ext>
                </a:extLst>
              </a:tr>
              <a:tr h="2677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Chile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 (2016)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19.1 (2018)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2128082"/>
                  </a:ext>
                </a:extLst>
              </a:tr>
              <a:tr h="2677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Colombia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1.2 (2016)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17.0 (2016)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2.8 (2015)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21.4 (2016)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1863032"/>
                  </a:ext>
                </a:extLst>
              </a:tr>
              <a:tr h="2677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Costa Rica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1.4 (2017)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15.4 (2017)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24.6 (2017)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4099649"/>
                  </a:ext>
                </a:extLst>
              </a:tr>
              <a:tr h="2677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Ecuador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 (2021)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16.5 (2017)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34.8 (2017)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6301945"/>
                  </a:ext>
                </a:extLst>
              </a:tr>
              <a:tr h="2677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El Salvador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(2023)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6.3 (2023)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8.5 (2023)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07495"/>
                  </a:ext>
                </a:extLst>
              </a:tr>
              <a:tr h="2677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Guatemala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 (2018)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9.0 (2018)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22.2 (2016)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0445677"/>
                  </a:ext>
                </a:extLst>
              </a:tr>
              <a:tr h="2677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Honduras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1.4 (2022)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7.6 (2022)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6.4 (2019)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6423289"/>
                  </a:ext>
                </a:extLst>
              </a:tr>
              <a:tr h="2677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Mexico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0.8 (2019)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11.9 (2019)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2.9 (2019)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4.9 (2019)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1917323"/>
                  </a:ext>
                </a:extLst>
              </a:tr>
              <a:tr h="2677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Nicaragua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2.2 (2020)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8.8 (2020)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(2020)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9.5 (2020)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435336"/>
                  </a:ext>
                </a:extLst>
              </a:tr>
              <a:tr h="2677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Panama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1.7 (2023)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3.5 (2023)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6.8 (2023)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322271"/>
                  </a:ext>
                </a:extLst>
              </a:tr>
              <a:tr h="2677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Paraguay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0.6 (2023)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25.6 (2023)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29.9 (2023)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3066431"/>
                  </a:ext>
                </a:extLst>
              </a:tr>
              <a:tr h="2677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1.3 (2020)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10.0 (2019)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30.9 (2019)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7571211"/>
                  </a:ext>
                </a:extLst>
              </a:tr>
              <a:tr h="2677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Uruguay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 (2018)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8.5 (2018)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5942469"/>
                  </a:ext>
                </a:extLst>
              </a:tr>
              <a:tr h="2677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Venezuela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2.6 (2023)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34.1 (2023)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35.8 (2019)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21902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5837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7F3FF-49A7-83CF-4A1C-91B0A77EA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005" y="1123837"/>
            <a:ext cx="3230088" cy="4601183"/>
          </a:xfrm>
        </p:spPr>
        <p:txBody>
          <a:bodyPr/>
          <a:lstStyle/>
          <a:p>
            <a:r>
              <a:rPr lang="en-US" b="1" dirty="0">
                <a:solidFill>
                  <a:srgbClr val="FFFFFF"/>
                </a:solidFill>
              </a:rPr>
              <a:t>Recopilar los </a:t>
            </a:r>
            <a:r>
              <a:rPr lang="en-US" b="1" dirty="0" err="1">
                <a:solidFill>
                  <a:srgbClr val="FFFFFF"/>
                </a:solidFill>
              </a:rPr>
              <a:t>datos</a:t>
            </a:r>
            <a:r>
              <a:rPr lang="en-US" b="1" dirty="0">
                <a:solidFill>
                  <a:srgbClr val="FFFFFF"/>
                </a:solidFill>
              </a:rPr>
              <a:t> de PC como parte de las </a:t>
            </a:r>
            <a:r>
              <a:rPr lang="en-US" b="1" dirty="0" err="1">
                <a:solidFill>
                  <a:srgbClr val="FFFFFF"/>
                </a:solidFill>
              </a:rPr>
              <a:t>estimaciones</a:t>
            </a:r>
            <a:r>
              <a:rPr lang="en-US" b="1" dirty="0">
                <a:solidFill>
                  <a:srgbClr val="FFFFFF"/>
                </a:solidFill>
              </a:rPr>
              <a:t> 2025: </a:t>
            </a:r>
            <a:br>
              <a:rPr lang="en-US" b="1" dirty="0">
                <a:solidFill>
                  <a:srgbClr val="FFFFFF"/>
                </a:solidFill>
              </a:rPr>
            </a:b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F36C0-E95A-625C-B4B6-58ADEF588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6831" y="394130"/>
            <a:ext cx="8065433" cy="5881076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Los </a:t>
            </a:r>
            <a:r>
              <a:rPr lang="en-US" sz="2800" dirty="0" err="1">
                <a:solidFill>
                  <a:schemeClr val="tx1"/>
                </a:solidFill>
              </a:rPr>
              <a:t>usuarios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i="1" dirty="0">
                <a:solidFill>
                  <a:schemeClr val="tx1"/>
                </a:solidFill>
              </a:rPr>
              <a:t>del EPP </a:t>
            </a:r>
            <a:r>
              <a:rPr lang="en-US" sz="2800" dirty="0">
                <a:solidFill>
                  <a:schemeClr val="tx1"/>
                </a:solidFill>
              </a:rPr>
              <a:t>introducen y ajustan </a:t>
            </a:r>
            <a:r>
              <a:rPr lang="en-US" sz="2800" dirty="0" err="1">
                <a:solidFill>
                  <a:schemeClr val="tx1"/>
                </a:solidFill>
              </a:rPr>
              <a:t>los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datos</a:t>
            </a:r>
            <a:r>
              <a:rPr lang="en-US" sz="2800" dirty="0">
                <a:solidFill>
                  <a:schemeClr val="tx1"/>
                </a:solidFill>
              </a:rPr>
              <a:t> de la población clave </a:t>
            </a:r>
            <a:r>
              <a:rPr lang="en-US" sz="2800" dirty="0" err="1">
                <a:solidFill>
                  <a:schemeClr val="tx1"/>
                </a:solidFill>
              </a:rPr>
              <a:t>como</a:t>
            </a:r>
            <a:r>
              <a:rPr lang="en-US" sz="2800" dirty="0">
                <a:solidFill>
                  <a:schemeClr val="tx1"/>
                </a:solidFill>
              </a:rPr>
              <a:t> subgrupos en la estimación nacional del VIH, para </a:t>
            </a:r>
            <a:r>
              <a:rPr lang="en-US" sz="2800" dirty="0" err="1">
                <a:solidFill>
                  <a:schemeClr val="tx1"/>
                </a:solidFill>
              </a:rPr>
              <a:t>epidemias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concentradas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  <a:p>
            <a:r>
              <a:rPr lang="en-US" sz="2800" dirty="0">
                <a:solidFill>
                  <a:schemeClr val="tx1"/>
                </a:solidFill>
              </a:rPr>
              <a:t>Los usuarios </a:t>
            </a:r>
            <a:r>
              <a:rPr lang="en-US" sz="2800" i="1" dirty="0">
                <a:solidFill>
                  <a:schemeClr val="tx1"/>
                </a:solidFill>
              </a:rPr>
              <a:t>del CSAVR </a:t>
            </a:r>
            <a:r>
              <a:rPr lang="en-US" sz="2800" dirty="0">
                <a:solidFill>
                  <a:schemeClr val="tx1"/>
                </a:solidFill>
              </a:rPr>
              <a:t>empezaron a recopilar estos datos en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libros de Excel independientes, en las rondas de estimaciones de 2023 y 2024.</a:t>
            </a:r>
          </a:p>
          <a:p>
            <a:r>
              <a:rPr lang="en-US" sz="2800" dirty="0">
                <a:solidFill>
                  <a:schemeClr val="tx1"/>
                </a:solidFill>
              </a:rPr>
              <a:t>Se necesitan los mismos datos -prevalencia y estimaciones del tamaño de la población- para </a:t>
            </a:r>
            <a:r>
              <a:rPr lang="en-US" sz="2800" b="1" dirty="0">
                <a:solidFill>
                  <a:schemeClr val="tx1"/>
                </a:solidFill>
              </a:rPr>
              <a:t>introducirlos en </a:t>
            </a:r>
            <a:r>
              <a:rPr lang="en-US" sz="2800" b="1" i="1" dirty="0">
                <a:solidFill>
                  <a:schemeClr val="tx1"/>
                </a:solidFill>
              </a:rPr>
              <a:t>GOALS</a:t>
            </a:r>
            <a:r>
              <a:rPr lang="en-US" sz="2800" i="1" dirty="0">
                <a:solidFill>
                  <a:schemeClr val="tx1"/>
                </a:solidFill>
              </a:rPr>
              <a:t>, </a:t>
            </a:r>
            <a:r>
              <a:rPr lang="en-US" sz="2800" dirty="0">
                <a:solidFill>
                  <a:schemeClr val="tx1"/>
                </a:solidFill>
              </a:rPr>
              <a:t>para la </a:t>
            </a:r>
            <a:r>
              <a:rPr lang="en-US" sz="2800" b="1" dirty="0">
                <a:solidFill>
                  <a:schemeClr val="tx1"/>
                </a:solidFill>
              </a:rPr>
              <a:t>evaluación del impacto, el establecimiento de </a:t>
            </a:r>
            <a:r>
              <a:rPr lang="en-US" sz="2800" b="1" dirty="0" err="1">
                <a:solidFill>
                  <a:schemeClr val="tx1"/>
                </a:solidFill>
              </a:rPr>
              <a:t>metas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y las previsiones de</a:t>
            </a:r>
            <a:r>
              <a:rPr lang="en-US" sz="2800" b="1" dirty="0">
                <a:solidFill>
                  <a:schemeClr val="tx1"/>
                </a:solidFill>
              </a:rPr>
              <a:t> escenarios de sostenibilidad/eficacia de los programas/coste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Poblaciones clave (ONUSIDA):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Trabajadores del sexo de cualquier identidad de género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Hombres que tienen relaciones sexuales con hombres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Personas que se inyectan drogas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Personas transgénero</a:t>
            </a:r>
            <a:endParaRPr lang="en-CH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157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2D4AA-9D5E-D74E-6A9A-B93CE5586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DAF61-9971-1DFC-32DC-CBB04D6F0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FFFF"/>
                </a:solidFill>
              </a:rPr>
              <a:t>Necesidades de datos</a:t>
            </a:r>
            <a:endParaRPr lang="en-CH" b="1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1F58C-5F6A-4F83-1BF1-16D9AB708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9010" y="472014"/>
            <a:ext cx="8682989" cy="59048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>
                <a:solidFill>
                  <a:schemeClr val="tx1"/>
                </a:solidFill>
              </a:rPr>
              <a:t>Requerido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Prevalencia del VIH </a:t>
            </a:r>
            <a:r>
              <a:rPr lang="en-US" sz="2800" dirty="0">
                <a:solidFill>
                  <a:schemeClr val="tx1"/>
                </a:solidFill>
              </a:rPr>
              <a:t>por lugar, población y año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Estimación del tamaño de la población </a:t>
            </a:r>
            <a:r>
              <a:rPr lang="en-US" sz="2800" dirty="0">
                <a:solidFill>
                  <a:schemeClr val="tx1"/>
                </a:solidFill>
              </a:rPr>
              <a:t>por lugar, población y año, 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y extrapolación a una </a:t>
            </a:r>
            <a:r>
              <a:rPr lang="en-US" sz="2600" b="1" dirty="0">
                <a:solidFill>
                  <a:schemeClr val="tx1"/>
                </a:solidFill>
              </a:rPr>
              <a:t>estimación del tamaño nacional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expresado en % de adultos (15-49 años) hombres </a:t>
            </a:r>
            <a:br>
              <a:rPr lang="en-US" sz="2600" dirty="0">
                <a:solidFill>
                  <a:schemeClr val="tx1"/>
                </a:solidFill>
              </a:rPr>
            </a:br>
            <a:r>
              <a:rPr lang="en-US" sz="2600" dirty="0">
                <a:solidFill>
                  <a:schemeClr val="tx1"/>
                </a:solidFill>
              </a:rPr>
              <a:t>y/o </a:t>
            </a:r>
            <a:r>
              <a:rPr lang="en-US" sz="2600" dirty="0" err="1">
                <a:solidFill>
                  <a:schemeClr val="tx1"/>
                </a:solidFill>
              </a:rPr>
              <a:t>mujeres</a:t>
            </a:r>
            <a:br>
              <a:rPr lang="en-US" sz="2600" dirty="0">
                <a:solidFill>
                  <a:schemeClr val="tx1"/>
                </a:solidFill>
              </a:rPr>
            </a:br>
            <a:endParaRPr lang="en-US" sz="2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b="1" u="sng" dirty="0">
                <a:solidFill>
                  <a:schemeClr val="bg1">
                    <a:lumMod val="50000"/>
                  </a:schemeClr>
                </a:solidFill>
              </a:rPr>
              <a:t>Opcional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Cobertura del TAR por centro, población y año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Supresión de la carga viral por lugar, población y año</a:t>
            </a:r>
            <a:endParaRPr lang="en-CH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661904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288ef829-98c5-46d1-83dc-c2ef7c814da2" xsi:nil="true"/>
    <TaxCatchAll xmlns="2ddeef39-65d3-4660-94f2-f063f949c57e" xsi:nil="true"/>
    <lcf76f155ced4ddcb4097134ff3c332f xmlns="288ef829-98c5-46d1-83dc-c2ef7c814da2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3E641F549574BB805BD9C73365D4F" ma:contentTypeVersion="21" ma:contentTypeDescription="Create a new document." ma:contentTypeScope="" ma:versionID="848d5250be30190ee293fa977b7b3659">
  <xsd:schema xmlns:xsd="http://www.w3.org/2001/XMLSchema" xmlns:xs="http://www.w3.org/2001/XMLSchema" xmlns:p="http://schemas.microsoft.com/office/2006/metadata/properties" xmlns:ns1="http://schemas.microsoft.com/sharepoint/v3" xmlns:ns2="288ef829-98c5-46d1-83dc-c2ef7c814da2" xmlns:ns3="2ddeef39-65d3-4660-94f2-f063f949c57e" targetNamespace="http://schemas.microsoft.com/office/2006/metadata/properties" ma:root="true" ma:fieldsID="f067d9dc7eb05f16e5031dc3fd13465b" ns1:_="" ns2:_="" ns3:_="">
    <xsd:import namespace="http://schemas.microsoft.com/sharepoint/v3"/>
    <xsd:import namespace="288ef829-98c5-46d1-83dc-c2ef7c814da2"/>
    <xsd:import namespace="2ddeef39-65d3-4660-94f2-f063f949c5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8ef829-98c5-46d1-83dc-c2ef7c814d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008808e-a4ff-498b-8b44-8869f1dca9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deef39-65d3-4660-94f2-f063f949c57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f1142ec6-8224-48c2-babf-013e8b339833}" ma:internalName="TaxCatchAll" ma:showField="CatchAllData" ma:web="2ddeef39-65d3-4660-94f2-f063f949c5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9B92085-2D60-4E1D-B91D-BA460269866F}">
  <ds:schemaRefs>
    <ds:schemaRef ds:uri="288ef829-98c5-46d1-83dc-c2ef7c814da2"/>
    <ds:schemaRef ds:uri="2ddeef39-65d3-4660-94f2-f063f949c57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73F0582B-7F5F-46F7-A0EE-69E62CC5E0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F9B797-2051-40B4-B20D-50EC279FBB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88ef829-98c5-46d1-83dc-c2ef7c814da2"/>
    <ds:schemaRef ds:uri="2ddeef39-65d3-4660-94f2-f063f949c5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c2e1cf9b-e1b6-44eb-8021-428c292d3eb5}" enabled="0" method="" siteId="{c2e1cf9b-e1b6-44eb-8021-428c292d3eb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1686</TotalTime>
  <Words>1544</Words>
  <Application>Microsoft Office PowerPoint</Application>
  <PresentationFormat>Widescreen</PresentationFormat>
  <Paragraphs>159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Corbel</vt:lpstr>
      <vt:lpstr>Wingdings 2</vt:lpstr>
      <vt:lpstr>Frame</vt:lpstr>
      <vt:lpstr>Poblaciones clave: prevalencia &amp;  estimaciones del tamaño de los grupos de población - cotejo de datos para los escenarios del programa GOALS</vt:lpstr>
      <vt:lpstr>Estimaciones de poblaciones clave son necesarias para abordar las poblaciones clave en la respuesta al VIH</vt:lpstr>
      <vt:lpstr>Datos = resultados procesables</vt:lpstr>
      <vt:lpstr>Modelo GOALS como parte de las estimaciones 2025:   Objetivos</vt:lpstr>
      <vt:lpstr>ONUSIDA y sus socios calculan las infecciones por población clave (modo de transmisión)  - basado en el modelo GOALS para la mayoría de los países - (aún) no propio de cada país, por lo que sólo a nivel regional y mundial</vt:lpstr>
      <vt:lpstr>¿Cuál es la validez de las estimaciones nacionales del VIH para (y desde) las poblaciones clave? </vt:lpstr>
      <vt:lpstr>PowerPoint Presentation</vt:lpstr>
      <vt:lpstr>Recopilar los datos de PC como parte de las estimaciones 2025:   GOALS</vt:lpstr>
      <vt:lpstr>Necesidades de datos</vt:lpstr>
      <vt:lpstr>Paso a paso para rellenar las fichas de datos  Obligatorio para los usuarios del CSAVR y recomendado para los países del  EPP</vt:lpstr>
      <vt:lpstr>Cuaderno de trabajo vinculado a GOALS:  Pestaña de tamaño de la población clave.   Avenir Health ha precompletado los datos de: reportes GAM, Atlas PC y otras publicaciones</vt:lpstr>
      <vt:lpstr>Cuaderno de trabajo vinculado a GOALS:  hoja de prevalencia de poblaciones clave</vt:lpstr>
      <vt:lpstr>Ver la calibración de los datos de prevalencia en GOALS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rglaubius</dc:creator>
  <cp:keywords>, docId:EE0CE24BFDF917E46FDD8B21661F1453</cp:keywords>
  <cp:lastModifiedBy>RWODZI, Desire Tarwireyi</cp:lastModifiedBy>
  <cp:revision>16</cp:revision>
  <dcterms:created xsi:type="dcterms:W3CDTF">2017-12-22T14:29:51Z</dcterms:created>
  <dcterms:modified xsi:type="dcterms:W3CDTF">2025-03-17T10:22:43Z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0x0101006893E641F549574BB805BD9C73365D4F</vt:lpwstr>
  </property>
  <property fmtid="{D5CDD505-2E9C-101B-9397-08002B2CF9AE}" pid="3" name="MediaServiceImageTags">
    <vt:lpwstr/>
  </property>
</Properties>
</file>