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sldIdLst>
    <p:sldId id="256" r:id="rId5"/>
    <p:sldId id="1740" r:id="rId6"/>
    <p:sldId id="1731" r:id="rId7"/>
    <p:sldId id="279" r:id="rId8"/>
    <p:sldId id="1573" r:id="rId9"/>
    <p:sldId id="1742" r:id="rId10"/>
    <p:sldId id="1741" r:id="rId11"/>
    <p:sldId id="1745" r:id="rId12"/>
    <p:sldId id="1562" r:id="rId13"/>
    <p:sldId id="1746" r:id="rId14"/>
    <p:sldId id="1743" r:id="rId15"/>
    <p:sldId id="1747" r:id="rId16"/>
    <p:sldId id="257" r:id="rId17"/>
    <p:sldId id="1739" r:id="rId18"/>
    <p:sldId id="1733" r:id="rId19"/>
    <p:sldId id="1732" r:id="rId20"/>
    <p:sldId id="1734" r:id="rId21"/>
    <p:sldId id="17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6E0731-CF9F-359F-7A70-E5162B622109}" name="ROLLE, Italia Veronica" initials="IR" userId="S::RolleI@unaids.org::7e688ff6-cee5-49e0-ac41-40fdbb64eff4" providerId="AD"/>
  <p188:author id="{423B4970-DA43-C9EB-9F95-5A546B8F60C8}" name="KORENROMP, Eline Louise" initials="EK" userId="S::KorenrompE@unaids.org::a44abeb2-aa4e-4d35-a6f5-0d25c352ba16" providerId="AD"/>
  <p188:author id="{26F2377C-C6D7-1955-B181-C334F16C25DA}" name="Robert Glaubius" initials="RG" userId="S::RGlaubius@avenirhealth.org::c74bf380-7616-4260-89c8-67b05f06cd2a" providerId="AD"/>
  <p188:author id="{533D1E9D-59B8-62D1-1A8B-624C14EEDC41}" name="Robert Glaubius" initials="RG" userId="S::rglaubius_avenirhealth.org#ext#@unaids.onmicrosoft.com::ce50593f-0189-4cf2-864a-de0991ebb9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50346-83D5-457E-86CB-977E566626CA}" v="55" dt="2025-02-10T13:07:53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ENROMP, Eline Louise" userId="a44abeb2-aa4e-4d35-a6f5-0d25c352ba16" providerId="ADAL" clId="{D9139E7E-A2D8-4673-9D26-C3337A9B76BA}"/>
    <pc:docChg chg="custSel delSld modSld">
      <pc:chgData name="KORENROMP, Eline Louise" userId="a44abeb2-aa4e-4d35-a6f5-0d25c352ba16" providerId="ADAL" clId="{D9139E7E-A2D8-4673-9D26-C3337A9B76BA}" dt="2025-01-23T23:03:43.484" v="139" actId="6549"/>
      <pc:docMkLst>
        <pc:docMk/>
      </pc:docMkLst>
      <pc:sldChg chg="del">
        <pc:chgData name="KORENROMP, Eline Louise" userId="a44abeb2-aa4e-4d35-a6f5-0d25c352ba16" providerId="ADAL" clId="{D9139E7E-A2D8-4673-9D26-C3337A9B76BA}" dt="2025-01-23T21:52:52.751" v="118" actId="47"/>
        <pc:sldMkLst>
          <pc:docMk/>
          <pc:sldMk cId="2850120153" sldId="1730"/>
        </pc:sldMkLst>
      </pc:sldChg>
      <pc:sldChg chg="modSp mod">
        <pc:chgData name="KORENROMP, Eline Louise" userId="a44abeb2-aa4e-4d35-a6f5-0d25c352ba16" providerId="ADAL" clId="{D9139E7E-A2D8-4673-9D26-C3337A9B76BA}" dt="2025-01-23T20:06:26.158" v="0" actId="207"/>
        <pc:sldMkLst>
          <pc:docMk/>
          <pc:sldMk cId="4228890462" sldId="1731"/>
        </pc:sldMkLst>
      </pc:sldChg>
      <pc:sldChg chg="modSp mod">
        <pc:chgData name="KORENROMP, Eline Louise" userId="a44abeb2-aa4e-4d35-a6f5-0d25c352ba16" providerId="ADAL" clId="{D9139E7E-A2D8-4673-9D26-C3337A9B76BA}" dt="2025-01-23T21:46:57.434" v="77" actId="20577"/>
        <pc:sldMkLst>
          <pc:docMk/>
          <pc:sldMk cId="2285883387" sldId="1734"/>
        </pc:sldMkLst>
        <pc:spChg chg="mod">
          <ac:chgData name="KORENROMP, Eline Louise" userId="a44abeb2-aa4e-4d35-a6f5-0d25c352ba16" providerId="ADAL" clId="{D9139E7E-A2D8-4673-9D26-C3337A9B76BA}" dt="2025-01-23T21:46:57.434" v="77" actId="20577"/>
          <ac:spMkLst>
            <pc:docMk/>
            <pc:sldMk cId="2285883387" sldId="1734"/>
            <ac:spMk id="4" creationId="{449CBD50-BCFD-DA73-8D90-910295C55C35}"/>
          </ac:spMkLst>
        </pc:spChg>
      </pc:sldChg>
      <pc:sldChg chg="modSp mod">
        <pc:chgData name="KORENROMP, Eline Louise" userId="a44abeb2-aa4e-4d35-a6f5-0d25c352ba16" providerId="ADAL" clId="{D9139E7E-A2D8-4673-9D26-C3337A9B76BA}" dt="2025-01-23T23:03:43.484" v="139" actId="6549"/>
        <pc:sldMkLst>
          <pc:docMk/>
          <pc:sldMk cId="3863649050" sldId="1738"/>
        </pc:sldMkLst>
        <pc:spChg chg="mod">
          <ac:chgData name="KORENROMP, Eline Louise" userId="a44abeb2-aa4e-4d35-a6f5-0d25c352ba16" providerId="ADAL" clId="{D9139E7E-A2D8-4673-9D26-C3337A9B76BA}" dt="2025-01-23T23:03:43.484" v="139" actId="6549"/>
          <ac:spMkLst>
            <pc:docMk/>
            <pc:sldMk cId="3863649050" sldId="1738"/>
            <ac:spMk id="2" creationId="{605464C8-C407-8600-23FF-8B7EFB251FB2}"/>
          </ac:spMkLst>
        </pc:spChg>
        <pc:spChg chg="mod">
          <ac:chgData name="KORENROMP, Eline Louise" userId="a44abeb2-aa4e-4d35-a6f5-0d25c352ba16" providerId="ADAL" clId="{D9139E7E-A2D8-4673-9D26-C3337A9B76BA}" dt="2025-01-23T23:03:33.041" v="123" actId="20577"/>
          <ac:spMkLst>
            <pc:docMk/>
            <pc:sldMk cId="3863649050" sldId="1738"/>
            <ac:spMk id="4" creationId="{4CC558E4-7795-C577-CA6A-FE2E34EA443A}"/>
          </ac:spMkLst>
        </pc:spChg>
        <pc:picChg chg="mod">
          <ac:chgData name="KORENROMP, Eline Louise" userId="a44abeb2-aa4e-4d35-a6f5-0d25c352ba16" providerId="ADAL" clId="{D9139E7E-A2D8-4673-9D26-C3337A9B76BA}" dt="2025-01-23T21:51:18.441" v="78" actId="14100"/>
          <ac:picMkLst>
            <pc:docMk/>
            <pc:sldMk cId="3863649050" sldId="1738"/>
            <ac:picMk id="8" creationId="{F5C6FC7E-EB9E-F7B6-9BD3-B265E5259B2D}"/>
          </ac:picMkLst>
        </pc:picChg>
      </pc:sldChg>
    </pc:docChg>
  </pc:docChgLst>
  <pc:docChgLst>
    <pc:chgData name="KORENROMP, Eline Louise" userId="a44abeb2-aa4e-4d35-a6f5-0d25c352ba16" providerId="ADAL" clId="{6535FEBF-E5A5-4373-A014-70832A410E0D}"/>
    <pc:docChg chg="undo custSel addSld delSld modSld">
      <pc:chgData name="KORENROMP, Eline Louise" userId="a44abeb2-aa4e-4d35-a6f5-0d25c352ba16" providerId="ADAL" clId="{6535FEBF-E5A5-4373-A014-70832A410E0D}" dt="2025-01-26T18:27:21.738" v="338"/>
      <pc:docMkLst>
        <pc:docMk/>
      </pc:docMkLst>
      <pc:sldChg chg="modSp mod">
        <pc:chgData name="KORENROMP, Eline Louise" userId="a44abeb2-aa4e-4d35-a6f5-0d25c352ba16" providerId="ADAL" clId="{6535FEBF-E5A5-4373-A014-70832A410E0D}" dt="2025-01-24T13:45:59.658" v="337" actId="6549"/>
        <pc:sldMkLst>
          <pc:docMk/>
          <pc:sldMk cId="484929057" sldId="256"/>
        </pc:sldMkLst>
        <pc:spChg chg="mod">
          <ac:chgData name="KORENROMP, Eline Louise" userId="a44abeb2-aa4e-4d35-a6f5-0d25c352ba16" providerId="ADAL" clId="{6535FEBF-E5A5-4373-A014-70832A410E0D}" dt="2025-01-24T11:16:32.947" v="132" actId="1076"/>
          <ac:spMkLst>
            <pc:docMk/>
            <pc:sldMk cId="484929057" sldId="256"/>
            <ac:spMk id="2" creationId="{C7742055-955B-4A5E-9178-C1AE8BCD69B0}"/>
          </ac:spMkLst>
        </pc:spChg>
        <pc:spChg chg="mod">
          <ac:chgData name="KORENROMP, Eline Louise" userId="a44abeb2-aa4e-4d35-a6f5-0d25c352ba16" providerId="ADAL" clId="{6535FEBF-E5A5-4373-A014-70832A410E0D}" dt="2025-01-24T13:45:59.658" v="337" actId="6549"/>
          <ac:spMkLst>
            <pc:docMk/>
            <pc:sldMk cId="484929057" sldId="256"/>
            <ac:spMk id="3" creationId="{7616CA50-EB45-431E-9626-8C2D43650B39}"/>
          </ac:spMkLst>
        </pc:spChg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2416157203" sldId="257"/>
        </pc:sldMkLst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1133461142" sldId="279"/>
        </pc:sldMkLst>
      </pc:sldChg>
      <pc:sldChg chg="modSp add del mod modClrScheme chgLayout">
        <pc:chgData name="KORENROMP, Eline Louise" userId="a44abeb2-aa4e-4d35-a6f5-0d25c352ba16" providerId="ADAL" clId="{6535FEBF-E5A5-4373-A014-70832A410E0D}" dt="2025-01-26T18:27:21.738" v="338"/>
        <pc:sldMkLst>
          <pc:docMk/>
          <pc:sldMk cId="4255837136" sldId="1562"/>
        </pc:sldMkLst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2172815674" sldId="1573"/>
        </pc:sldMkLst>
      </pc:sldChg>
      <pc:sldChg chg="modSp del">
        <pc:chgData name="KORENROMP, Eline Louise" userId="a44abeb2-aa4e-4d35-a6f5-0d25c352ba16" providerId="ADAL" clId="{6535FEBF-E5A5-4373-A014-70832A410E0D}" dt="2025-01-24T13:45:54.949" v="336" actId="47"/>
        <pc:sldMkLst>
          <pc:docMk/>
          <pc:sldMk cId="3321799838" sldId="1729"/>
        </pc:sldMkLst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2995953278" sldId="1731"/>
        </pc:sldMkLst>
      </pc:sldChg>
      <pc:sldChg chg="modSp del">
        <pc:chgData name="KORENROMP, Eline Louise" userId="a44abeb2-aa4e-4d35-a6f5-0d25c352ba16" providerId="ADAL" clId="{6535FEBF-E5A5-4373-A014-70832A410E0D}" dt="2025-01-24T13:45:54.949" v="336" actId="47"/>
        <pc:sldMkLst>
          <pc:docMk/>
          <pc:sldMk cId="4228890462" sldId="1731"/>
        </pc:sldMkLst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2365142057" sldId="1732"/>
        </pc:sldMkLst>
      </pc:sldChg>
      <pc:sldChg chg="add del">
        <pc:chgData name="KORENROMP, Eline Louise" userId="a44abeb2-aa4e-4d35-a6f5-0d25c352ba16" providerId="ADAL" clId="{6535FEBF-E5A5-4373-A014-70832A410E0D}" dt="2025-01-26T18:27:21.738" v="338"/>
        <pc:sldMkLst>
          <pc:docMk/>
          <pc:sldMk cId="829590208" sldId="1733"/>
        </pc:sldMkLst>
      </pc:sldChg>
      <pc:sldChg chg="modSp add del mod setBg">
        <pc:chgData name="KORENROMP, Eline Louise" userId="a44abeb2-aa4e-4d35-a6f5-0d25c352ba16" providerId="ADAL" clId="{6535FEBF-E5A5-4373-A014-70832A410E0D}" dt="2025-01-26T18:27:21.738" v="338"/>
        <pc:sldMkLst>
          <pc:docMk/>
          <pc:sldMk cId="2285883387" sldId="1734"/>
        </pc:sldMkLst>
        <pc:spChg chg="mod">
          <ac:chgData name="KORENROMP, Eline Louise" userId="a44abeb2-aa4e-4d35-a6f5-0d25c352ba16" providerId="ADAL" clId="{6535FEBF-E5A5-4373-A014-70832A410E0D}" dt="2025-01-24T11:17:43.771" v="157"/>
          <ac:spMkLst>
            <pc:docMk/>
            <pc:sldMk cId="2285883387" sldId="1734"/>
            <ac:spMk id="2" creationId="{29CEE1A5-1AE0-E5C3-89B3-D482F9A6521F}"/>
          </ac:spMkLst>
        </pc:spChg>
        <pc:spChg chg="mod">
          <ac:chgData name="KORENROMP, Eline Louise" userId="a44abeb2-aa4e-4d35-a6f5-0d25c352ba16" providerId="ADAL" clId="{6535FEBF-E5A5-4373-A014-70832A410E0D}" dt="2025-01-24T11:20:04.133" v="335" actId="207"/>
          <ac:spMkLst>
            <pc:docMk/>
            <pc:sldMk cId="2285883387" sldId="1734"/>
            <ac:spMk id="4" creationId="{449CBD50-BCFD-DA73-8D90-910295C55C35}"/>
          </ac:spMkLst>
        </pc:spChg>
      </pc:sldChg>
      <pc:sldChg chg="modSp add del setBg">
        <pc:chgData name="KORENROMP, Eline Louise" userId="a44abeb2-aa4e-4d35-a6f5-0d25c352ba16" providerId="ADAL" clId="{6535FEBF-E5A5-4373-A014-70832A410E0D}" dt="2025-01-26T18:27:21.738" v="338"/>
        <pc:sldMkLst>
          <pc:docMk/>
          <pc:sldMk cId="3863649050" sldId="1738"/>
        </pc:sldMkLst>
        <pc:spChg chg="mod">
          <ac:chgData name="KORENROMP, Eline Louise" userId="a44abeb2-aa4e-4d35-a6f5-0d25c352ba16" providerId="ADAL" clId="{6535FEBF-E5A5-4373-A014-70832A410E0D}" dt="2025-01-24T11:17:43.771" v="157"/>
          <ac:spMkLst>
            <pc:docMk/>
            <pc:sldMk cId="3863649050" sldId="1738"/>
            <ac:spMk id="2" creationId="{605464C8-C407-8600-23FF-8B7EFB251FB2}"/>
          </ac:spMkLst>
        </pc:spChg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2602661904" sldId="1739"/>
        </pc:sldMkLst>
      </pc:sldChg>
      <pc:sldChg chg="add">
        <pc:chgData name="KORENROMP, Eline Louise" userId="a44abeb2-aa4e-4d35-a6f5-0d25c352ba16" providerId="ADAL" clId="{6535FEBF-E5A5-4373-A014-70832A410E0D}" dt="2025-01-26T18:27:21.738" v="338"/>
        <pc:sldMkLst>
          <pc:docMk/>
          <pc:sldMk cId="1788757914" sldId="1740"/>
        </pc:sldMkLst>
      </pc:sldChg>
    </pc:docChg>
  </pc:docChgLst>
  <pc:docChgLst>
    <pc:chgData name="WANYEKI, Ian" userId="de6f23d4-e1b7-41d4-acd6-7c622088cf12" providerId="ADAL" clId="{5CD50346-83D5-457E-86CB-977E566626CA}"/>
    <pc:docChg chg="custSel addSld delSld modSld">
      <pc:chgData name="WANYEKI, Ian" userId="de6f23d4-e1b7-41d4-acd6-7c622088cf12" providerId="ADAL" clId="{5CD50346-83D5-457E-86CB-977E566626CA}" dt="2025-02-10T13:08:47.795" v="98" actId="20577"/>
      <pc:docMkLst>
        <pc:docMk/>
      </pc:docMkLst>
      <pc:sldChg chg="addSp modSp mod">
        <pc:chgData name="WANYEKI, Ian" userId="de6f23d4-e1b7-41d4-acd6-7c622088cf12" providerId="ADAL" clId="{5CD50346-83D5-457E-86CB-977E566626CA}" dt="2025-02-10T13:06:55.364" v="68" actId="20577"/>
        <pc:sldMkLst>
          <pc:docMk/>
          <pc:sldMk cId="2416157203" sldId="257"/>
        </pc:sldMkLst>
        <pc:spChg chg="mod">
          <ac:chgData name="WANYEKI, Ian" userId="de6f23d4-e1b7-41d4-acd6-7c622088cf12" providerId="ADAL" clId="{5CD50346-83D5-457E-86CB-977E566626CA}" dt="2025-02-10T13:06:26.808" v="51" actId="20577"/>
          <ac:spMkLst>
            <pc:docMk/>
            <pc:sldMk cId="2416157203" sldId="257"/>
            <ac:spMk id="2" creationId="{F817F3FF-49A7-83CF-4A1C-91B0A77EA4DB}"/>
          </ac:spMkLst>
        </pc:spChg>
        <pc:spChg chg="mod">
          <ac:chgData name="WANYEKI, Ian" userId="de6f23d4-e1b7-41d4-acd6-7c622088cf12" providerId="ADAL" clId="{5CD50346-83D5-457E-86CB-977E566626CA}" dt="2025-02-10T13:06:55.364" v="68" actId="20577"/>
          <ac:spMkLst>
            <pc:docMk/>
            <pc:sldMk cId="2416157203" sldId="257"/>
            <ac:spMk id="3" creationId="{294F36C0-E95A-625C-B4B6-58ADEF58856D}"/>
          </ac:spMkLst>
        </pc:spChg>
        <pc:spChg chg="add">
          <ac:chgData name="WANYEKI, Ian" userId="de6f23d4-e1b7-41d4-acd6-7c622088cf12" providerId="ADAL" clId="{5CD50346-83D5-457E-86CB-977E566626CA}" dt="2025-02-10T13:06:13.049" v="39"/>
          <ac:spMkLst>
            <pc:docMk/>
            <pc:sldMk cId="2416157203" sldId="257"/>
            <ac:spMk id="4" creationId="{7595D504-902C-D504-E666-81136749B70D}"/>
          </ac:spMkLst>
        </pc:spChg>
      </pc:sldChg>
      <pc:sldChg chg="del mod modShow">
        <pc:chgData name="WANYEKI, Ian" userId="de6f23d4-e1b7-41d4-acd6-7c622088cf12" providerId="ADAL" clId="{5CD50346-83D5-457E-86CB-977E566626CA}" dt="2025-02-10T13:02:37.573" v="20" actId="47"/>
        <pc:sldMkLst>
          <pc:docMk/>
          <pc:sldMk cId="4255837136" sldId="1562"/>
        </pc:sldMkLst>
      </pc:sldChg>
      <pc:sldChg chg="modSp mod modShow">
        <pc:chgData name="WANYEKI, Ian" userId="de6f23d4-e1b7-41d4-acd6-7c622088cf12" providerId="ADAL" clId="{5CD50346-83D5-457E-86CB-977E566626CA}" dt="2025-02-10T13:02:41.685" v="24" actId="27636"/>
        <pc:sldMkLst>
          <pc:docMk/>
          <pc:sldMk cId="2172815674" sldId="1573"/>
        </pc:sldMkLst>
        <pc:spChg chg="mod">
          <ac:chgData name="WANYEKI, Ian" userId="de6f23d4-e1b7-41d4-acd6-7c622088cf12" providerId="ADAL" clId="{5CD50346-83D5-457E-86CB-977E566626CA}" dt="2025-02-10T13:02:41.685" v="24" actId="27636"/>
          <ac:spMkLst>
            <pc:docMk/>
            <pc:sldMk cId="2172815674" sldId="1573"/>
            <ac:spMk id="4" creationId="{664DD145-434E-C3A2-2E0D-B9BFF6BD6661}"/>
          </ac:spMkLst>
        </pc:spChg>
      </pc:sldChg>
      <pc:sldChg chg="modSp mod">
        <pc:chgData name="WANYEKI, Ian" userId="de6f23d4-e1b7-41d4-acd6-7c622088cf12" providerId="ADAL" clId="{5CD50346-83D5-457E-86CB-977E566626CA}" dt="2025-02-10T11:53:03.975" v="18" actId="6549"/>
        <pc:sldMkLst>
          <pc:docMk/>
          <pc:sldMk cId="2995953278" sldId="1731"/>
        </pc:sldMkLst>
        <pc:spChg chg="mod">
          <ac:chgData name="WANYEKI, Ian" userId="de6f23d4-e1b7-41d4-acd6-7c622088cf12" providerId="ADAL" clId="{5CD50346-83D5-457E-86CB-977E566626CA}" dt="2025-02-10T11:53:03.975" v="18" actId="6549"/>
          <ac:spMkLst>
            <pc:docMk/>
            <pc:sldMk cId="2995953278" sldId="1731"/>
            <ac:spMk id="2" creationId="{D5461885-212C-0A49-E4C7-4A95BD27998B}"/>
          </ac:spMkLst>
        </pc:spChg>
      </pc:sldChg>
      <pc:sldChg chg="modSp mod">
        <pc:chgData name="WANYEKI, Ian" userId="de6f23d4-e1b7-41d4-acd6-7c622088cf12" providerId="ADAL" clId="{5CD50346-83D5-457E-86CB-977E566626CA}" dt="2025-02-10T13:08:12.612" v="91" actId="6549"/>
        <pc:sldMkLst>
          <pc:docMk/>
          <pc:sldMk cId="2365142057" sldId="1732"/>
        </pc:sldMkLst>
        <pc:spChg chg="mod">
          <ac:chgData name="WANYEKI, Ian" userId="de6f23d4-e1b7-41d4-acd6-7c622088cf12" providerId="ADAL" clId="{5CD50346-83D5-457E-86CB-977E566626CA}" dt="2025-02-10T13:08:12.612" v="91" actId="6549"/>
          <ac:spMkLst>
            <pc:docMk/>
            <pc:sldMk cId="2365142057" sldId="1732"/>
            <ac:spMk id="2" creationId="{348DB924-5EA0-64A0-E0DC-0E4E6461DF5C}"/>
          </ac:spMkLst>
        </pc:spChg>
      </pc:sldChg>
      <pc:sldChg chg="modSp mod">
        <pc:chgData name="WANYEKI, Ian" userId="de6f23d4-e1b7-41d4-acd6-7c622088cf12" providerId="ADAL" clId="{5CD50346-83D5-457E-86CB-977E566626CA}" dt="2025-02-10T13:08:47.795" v="98" actId="20577"/>
        <pc:sldMkLst>
          <pc:docMk/>
          <pc:sldMk cId="2285883387" sldId="1734"/>
        </pc:sldMkLst>
        <pc:spChg chg="mod">
          <ac:chgData name="WANYEKI, Ian" userId="de6f23d4-e1b7-41d4-acd6-7c622088cf12" providerId="ADAL" clId="{5CD50346-83D5-457E-86CB-977E566626CA}" dt="2025-02-10T13:08:47.795" v="98" actId="20577"/>
          <ac:spMkLst>
            <pc:docMk/>
            <pc:sldMk cId="2285883387" sldId="1734"/>
            <ac:spMk id="2" creationId="{29CEE1A5-1AE0-E5C3-89B3-D482F9A6521F}"/>
          </ac:spMkLst>
        </pc:spChg>
      </pc:sldChg>
      <pc:sldChg chg="modSp mod">
        <pc:chgData name="WANYEKI, Ian" userId="de6f23d4-e1b7-41d4-acd6-7c622088cf12" providerId="ADAL" clId="{5CD50346-83D5-457E-86CB-977E566626CA}" dt="2025-02-10T13:02:41.685" v="23" actId="27636"/>
        <pc:sldMkLst>
          <pc:docMk/>
          <pc:sldMk cId="1788757914" sldId="1740"/>
        </pc:sldMkLst>
        <pc:spChg chg="mod">
          <ac:chgData name="WANYEKI, Ian" userId="de6f23d4-e1b7-41d4-acd6-7c622088cf12" providerId="ADAL" clId="{5CD50346-83D5-457E-86CB-977E566626CA}" dt="2025-02-10T13:02:41.685" v="23" actId="27636"/>
          <ac:spMkLst>
            <pc:docMk/>
            <pc:sldMk cId="1788757914" sldId="1740"/>
            <ac:spMk id="3" creationId="{2E549F78-DAE4-725D-F1C8-45BAD646DAC6}"/>
          </ac:spMkLst>
        </pc:spChg>
      </pc:sldChg>
      <pc:sldChg chg="addSp delSp modSp add mod modShow">
        <pc:chgData name="WANYEKI, Ian" userId="de6f23d4-e1b7-41d4-acd6-7c622088cf12" providerId="ADAL" clId="{5CD50346-83D5-457E-86CB-977E566626CA}" dt="2025-02-10T13:03:46.698" v="34" actId="6549"/>
        <pc:sldMkLst>
          <pc:docMk/>
          <pc:sldMk cId="42721793" sldId="1741"/>
        </pc:sldMkLst>
        <pc:spChg chg="mod">
          <ac:chgData name="WANYEKI, Ian" userId="de6f23d4-e1b7-41d4-acd6-7c622088cf12" providerId="ADAL" clId="{5CD50346-83D5-457E-86CB-977E566626CA}" dt="2025-02-10T13:03:46.698" v="34" actId="6549"/>
          <ac:spMkLst>
            <pc:docMk/>
            <pc:sldMk cId="42721793" sldId="1741"/>
            <ac:spMk id="4" creationId="{C76E032B-1214-C5BA-625F-62BC8B43994F}"/>
          </ac:spMkLst>
        </pc:spChg>
        <pc:picChg chg="add mod">
          <ac:chgData name="WANYEKI, Ian" userId="de6f23d4-e1b7-41d4-acd6-7c622088cf12" providerId="ADAL" clId="{5CD50346-83D5-457E-86CB-977E566626CA}" dt="2025-02-10T13:03:03.796" v="29" actId="1076"/>
          <ac:picMkLst>
            <pc:docMk/>
            <pc:sldMk cId="42721793" sldId="1741"/>
            <ac:picMk id="2" creationId="{76EC36F6-2D4F-A3FE-2B26-63159105BED6}"/>
          </ac:picMkLst>
        </pc:picChg>
        <pc:picChg chg="del">
          <ac:chgData name="WANYEKI, Ian" userId="de6f23d4-e1b7-41d4-acd6-7c622088cf12" providerId="ADAL" clId="{5CD50346-83D5-457E-86CB-977E566626CA}" dt="2025-02-10T13:02:53.056" v="26" actId="478"/>
          <ac:picMkLst>
            <pc:docMk/>
            <pc:sldMk cId="42721793" sldId="1741"/>
            <ac:picMk id="8" creationId="{6CEC143A-BB08-ACEC-DC7E-3ACF46597799}"/>
          </ac:picMkLst>
        </pc:picChg>
      </pc:sldChg>
      <pc:sldChg chg="del">
        <pc:chgData name="WANYEKI, Ian" userId="de6f23d4-e1b7-41d4-acd6-7c622088cf12" providerId="ADAL" clId="{5CD50346-83D5-457E-86CB-977E566626CA}" dt="2025-02-10T13:04:20.291" v="36" actId="2696"/>
        <pc:sldMkLst>
          <pc:docMk/>
          <pc:sldMk cId="3057998556" sldId="1744"/>
        </pc:sldMkLst>
      </pc:sldChg>
      <pc:sldChg chg="addSp delSp modSp add mod">
        <pc:chgData name="WANYEKI, Ian" userId="de6f23d4-e1b7-41d4-acd6-7c622088cf12" providerId="ADAL" clId="{5CD50346-83D5-457E-86CB-977E566626CA}" dt="2025-02-10T13:04:29.326" v="38"/>
        <pc:sldMkLst>
          <pc:docMk/>
          <pc:sldMk cId="2263297266" sldId="1745"/>
        </pc:sldMkLst>
        <pc:picChg chg="del">
          <ac:chgData name="WANYEKI, Ian" userId="de6f23d4-e1b7-41d4-acd6-7c622088cf12" providerId="ADAL" clId="{5CD50346-83D5-457E-86CB-977E566626CA}" dt="2025-02-10T13:04:28.258" v="37" actId="478"/>
          <ac:picMkLst>
            <pc:docMk/>
            <pc:sldMk cId="2263297266" sldId="1745"/>
            <ac:picMk id="2" creationId="{FB0D6965-AB85-5C24-BD70-B03ED7D5D4C2}"/>
          </ac:picMkLst>
        </pc:picChg>
        <pc:picChg chg="add mod">
          <ac:chgData name="WANYEKI, Ian" userId="de6f23d4-e1b7-41d4-acd6-7c622088cf12" providerId="ADAL" clId="{5CD50346-83D5-457E-86CB-977E566626CA}" dt="2025-02-10T13:04:29.326" v="38"/>
          <ac:picMkLst>
            <pc:docMk/>
            <pc:sldMk cId="2263297266" sldId="1745"/>
            <ac:picMk id="6" creationId="{AE9C3FEF-BA06-E79A-3F09-C2229874DCC3}"/>
          </ac:picMkLst>
        </pc:picChg>
      </pc:sldChg>
    </pc:docChg>
  </pc:docChgLst>
  <pc:docChgLst>
    <pc:chgData name="RWODZI, Desire Tarwireyi" userId="f2e414da-657a-4eae-9cb2-9d4947cf517c" providerId="ADAL" clId="{1E0F8E2D-43AB-4684-B304-FB9A18FC62B4}"/>
    <pc:docChg chg="custSel modSld">
      <pc:chgData name="RWODZI, Desire Tarwireyi" userId="f2e414da-657a-4eae-9cb2-9d4947cf517c" providerId="ADAL" clId="{1E0F8E2D-43AB-4684-B304-FB9A18FC62B4}" dt="2025-01-29T07:07:06.962" v="10" actId="404"/>
      <pc:docMkLst>
        <pc:docMk/>
      </pc:docMkLst>
      <pc:sldChg chg="modSp mod">
        <pc:chgData name="RWODZI, Desire Tarwireyi" userId="f2e414da-657a-4eae-9cb2-9d4947cf517c" providerId="ADAL" clId="{1E0F8E2D-43AB-4684-B304-FB9A18FC62B4}" dt="2025-01-29T07:06:18.038" v="3" actId="27636"/>
        <pc:sldMkLst>
          <pc:docMk/>
          <pc:sldMk cId="2416157203" sldId="257"/>
        </pc:sldMkLst>
        <pc:spChg chg="mod">
          <ac:chgData name="RWODZI, Desire Tarwireyi" userId="f2e414da-657a-4eae-9cb2-9d4947cf517c" providerId="ADAL" clId="{1E0F8E2D-43AB-4684-B304-FB9A18FC62B4}" dt="2025-01-29T07:06:18.038" v="3" actId="27636"/>
          <ac:spMkLst>
            <pc:docMk/>
            <pc:sldMk cId="2416157203" sldId="257"/>
            <ac:spMk id="3" creationId="{294F36C0-E95A-625C-B4B6-58ADEF58856D}"/>
          </ac:spMkLst>
        </pc:spChg>
      </pc:sldChg>
      <pc:sldChg chg="modSp mod">
        <pc:chgData name="RWODZI, Desire Tarwireyi" userId="f2e414da-657a-4eae-9cb2-9d4947cf517c" providerId="ADAL" clId="{1E0F8E2D-43AB-4684-B304-FB9A18FC62B4}" dt="2025-01-29T07:06:02.211" v="0" actId="404"/>
        <pc:sldMkLst>
          <pc:docMk/>
          <pc:sldMk cId="1133461142" sldId="279"/>
        </pc:sldMkLst>
        <pc:spChg chg="mod">
          <ac:chgData name="RWODZI, Desire Tarwireyi" userId="f2e414da-657a-4eae-9cb2-9d4947cf517c" providerId="ADAL" clId="{1E0F8E2D-43AB-4684-B304-FB9A18FC62B4}" dt="2025-01-29T07:06:02.211" v="0" actId="404"/>
          <ac:spMkLst>
            <pc:docMk/>
            <pc:sldMk cId="1133461142" sldId="279"/>
            <ac:spMk id="4" creationId="{A66C2891-0F37-935B-DA08-38C87241CAFB}"/>
          </ac:spMkLst>
        </pc:spChg>
      </pc:sldChg>
      <pc:sldChg chg="modSp mod">
        <pc:chgData name="RWODZI, Desire Tarwireyi" userId="f2e414da-657a-4eae-9cb2-9d4947cf517c" providerId="ADAL" clId="{1E0F8E2D-43AB-4684-B304-FB9A18FC62B4}" dt="2025-01-29T07:06:07.468" v="1" actId="404"/>
        <pc:sldMkLst>
          <pc:docMk/>
          <pc:sldMk cId="2172815674" sldId="1573"/>
        </pc:sldMkLst>
        <pc:spChg chg="mod">
          <ac:chgData name="RWODZI, Desire Tarwireyi" userId="f2e414da-657a-4eae-9cb2-9d4947cf517c" providerId="ADAL" clId="{1E0F8E2D-43AB-4684-B304-FB9A18FC62B4}" dt="2025-01-29T07:06:07.468" v="1" actId="404"/>
          <ac:spMkLst>
            <pc:docMk/>
            <pc:sldMk cId="2172815674" sldId="1573"/>
            <ac:spMk id="3" creationId="{3C3466C9-2B69-21AA-C799-BA3EA0A8058E}"/>
          </ac:spMkLst>
        </pc:spChg>
      </pc:sldChg>
      <pc:sldChg chg="modSp mod">
        <pc:chgData name="RWODZI, Desire Tarwireyi" userId="f2e414da-657a-4eae-9cb2-9d4947cf517c" providerId="ADAL" clId="{1E0F8E2D-43AB-4684-B304-FB9A18FC62B4}" dt="2025-01-29T07:06:50.236" v="8" actId="1076"/>
        <pc:sldMkLst>
          <pc:docMk/>
          <pc:sldMk cId="2365142057" sldId="1732"/>
        </pc:sldMkLst>
        <pc:spChg chg="mod">
          <ac:chgData name="RWODZI, Desire Tarwireyi" userId="f2e414da-657a-4eae-9cb2-9d4947cf517c" providerId="ADAL" clId="{1E0F8E2D-43AB-4684-B304-FB9A18FC62B4}" dt="2025-01-29T07:06:42.579" v="7" actId="404"/>
          <ac:spMkLst>
            <pc:docMk/>
            <pc:sldMk cId="2365142057" sldId="1732"/>
            <ac:spMk id="2" creationId="{348DB924-5EA0-64A0-E0DC-0E4E6461DF5C}"/>
          </ac:spMkLst>
        </pc:spChg>
        <pc:spChg chg="mod">
          <ac:chgData name="RWODZI, Desire Tarwireyi" userId="f2e414da-657a-4eae-9cb2-9d4947cf517c" providerId="ADAL" clId="{1E0F8E2D-43AB-4684-B304-FB9A18FC62B4}" dt="2025-01-29T07:06:50.236" v="8" actId="1076"/>
          <ac:spMkLst>
            <pc:docMk/>
            <pc:sldMk cId="2365142057" sldId="1732"/>
            <ac:spMk id="7" creationId="{ED72FEE6-22DE-CDEA-E7D8-70F731234A44}"/>
          </ac:spMkLst>
        </pc:spChg>
      </pc:sldChg>
      <pc:sldChg chg="modSp mod">
        <pc:chgData name="RWODZI, Desire Tarwireyi" userId="f2e414da-657a-4eae-9cb2-9d4947cf517c" providerId="ADAL" clId="{1E0F8E2D-43AB-4684-B304-FB9A18FC62B4}" dt="2025-01-29T07:06:36.971" v="6" actId="404"/>
        <pc:sldMkLst>
          <pc:docMk/>
          <pc:sldMk cId="829590208" sldId="1733"/>
        </pc:sldMkLst>
        <pc:spChg chg="mod">
          <ac:chgData name="RWODZI, Desire Tarwireyi" userId="f2e414da-657a-4eae-9cb2-9d4947cf517c" providerId="ADAL" clId="{1E0F8E2D-43AB-4684-B304-FB9A18FC62B4}" dt="2025-01-29T07:06:36.971" v="6" actId="404"/>
          <ac:spMkLst>
            <pc:docMk/>
            <pc:sldMk cId="829590208" sldId="1733"/>
            <ac:spMk id="2" creationId="{E9250458-84D0-2EEF-5D8A-7EF0C7248C03}"/>
          </ac:spMkLst>
        </pc:spChg>
        <pc:spChg chg="mod">
          <ac:chgData name="RWODZI, Desire Tarwireyi" userId="f2e414da-657a-4eae-9cb2-9d4947cf517c" providerId="ADAL" clId="{1E0F8E2D-43AB-4684-B304-FB9A18FC62B4}" dt="2025-01-29T07:06:26.990" v="5" actId="27636"/>
          <ac:spMkLst>
            <pc:docMk/>
            <pc:sldMk cId="829590208" sldId="1733"/>
            <ac:spMk id="3" creationId="{79A48311-6901-8549-21A2-EC6794CB56CE}"/>
          </ac:spMkLst>
        </pc:spChg>
      </pc:sldChg>
      <pc:sldChg chg="modSp mod">
        <pc:chgData name="RWODZI, Desire Tarwireyi" userId="f2e414da-657a-4eae-9cb2-9d4947cf517c" providerId="ADAL" clId="{1E0F8E2D-43AB-4684-B304-FB9A18FC62B4}" dt="2025-01-29T07:06:59.402" v="9" actId="1076"/>
        <pc:sldMkLst>
          <pc:docMk/>
          <pc:sldMk cId="2285883387" sldId="1734"/>
        </pc:sldMkLst>
        <pc:spChg chg="mod">
          <ac:chgData name="RWODZI, Desire Tarwireyi" userId="f2e414da-657a-4eae-9cb2-9d4947cf517c" providerId="ADAL" clId="{1E0F8E2D-43AB-4684-B304-FB9A18FC62B4}" dt="2025-01-29T07:06:59.402" v="9" actId="1076"/>
          <ac:spMkLst>
            <pc:docMk/>
            <pc:sldMk cId="2285883387" sldId="1734"/>
            <ac:spMk id="6" creationId="{C9EE83AF-83A0-5735-6E2C-3CDD27070F22}"/>
          </ac:spMkLst>
        </pc:spChg>
      </pc:sldChg>
      <pc:sldChg chg="modSp mod">
        <pc:chgData name="RWODZI, Desire Tarwireyi" userId="f2e414da-657a-4eae-9cb2-9d4947cf517c" providerId="ADAL" clId="{1E0F8E2D-43AB-4684-B304-FB9A18FC62B4}" dt="2025-01-29T07:07:06.962" v="10" actId="404"/>
        <pc:sldMkLst>
          <pc:docMk/>
          <pc:sldMk cId="3863649050" sldId="1738"/>
        </pc:sldMkLst>
        <pc:spChg chg="mod">
          <ac:chgData name="RWODZI, Desire Tarwireyi" userId="f2e414da-657a-4eae-9cb2-9d4947cf517c" providerId="ADAL" clId="{1E0F8E2D-43AB-4684-B304-FB9A18FC62B4}" dt="2025-01-29T07:07:06.962" v="10" actId="404"/>
          <ac:spMkLst>
            <pc:docMk/>
            <pc:sldMk cId="3863649050" sldId="1738"/>
            <ac:spMk id="4" creationId="{4CC558E4-7795-C577-CA6A-FE2E34EA44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Modifier les styles du texte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 region, country data overview.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Cliquez sur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s%3A%2F%2Fjournals.lww.com%2Fjaids%2Ftoc%2F2024%2F01011&amp;data=05%7C02%7CKorenrompE%40unaids.org%7C00b8c6b2bf9941e86bb308dc1153343a%7Cc2e1cf9be1b644eb8021428c292d3eb5%7C0%7C0%7C638404296255993750%7CUnknown%7CTWFpbGZsb3d8eyJWIjoiMC4wLjAwMDAiLCJQIjoiV2luMzIiLCJBTiI6Ik1haWwiLCJXVCI6Mn0%3D%7C3000%7C%7C%7C&amp;sdata=K599wCVg5yGutNs6FwREPwsBR8GdFRELdguFVM6zbvc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journals.plos.org/plosone/article?id=10.1371/journal.pone.015515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journals.plos.org/plosone/article?id=10.1371/journal.pone.015515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055-955B-4A5E-9178-C1AE8BCD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2530"/>
            <a:ext cx="9108119" cy="27907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Populations clés : prévalence &amp;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estimations de la taille des groupes de population - collecte de données pour les scénarios du programme GOALS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50D50C-7852-32AE-AB5A-66D81F938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8492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KP prevalence data reported to GAM, 2011-2023 – Latin America region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E2C3476-56FD-1321-3BD7-B2EEB862BF16}"/>
              </a:ext>
            </a:extLst>
          </p:cNvPr>
          <p:cNvGraphicFramePr>
            <a:graphicFrameLocks noGrp="1"/>
          </p:cNvGraphicFramePr>
          <p:nvPr/>
        </p:nvGraphicFramePr>
        <p:xfrm>
          <a:off x="1055714" y="1012717"/>
          <a:ext cx="10256245" cy="538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9571">
                  <a:extLst>
                    <a:ext uri="{9D8B030D-6E8A-4147-A177-3AD203B41FA5}">
                      <a16:colId xmlns:a16="http://schemas.microsoft.com/office/drawing/2014/main" val="4079253249"/>
                    </a:ext>
                  </a:extLst>
                </a:gridCol>
                <a:gridCol w="2659571">
                  <a:extLst>
                    <a:ext uri="{9D8B030D-6E8A-4147-A177-3AD203B41FA5}">
                      <a16:colId xmlns:a16="http://schemas.microsoft.com/office/drawing/2014/main" val="4230930723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3612033324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3609281964"/>
                    </a:ext>
                  </a:extLst>
                </a:gridCol>
                <a:gridCol w="1645701">
                  <a:extLst>
                    <a:ext uri="{9D8B030D-6E8A-4147-A177-3AD203B41FA5}">
                      <a16:colId xmlns:a16="http://schemas.microsoft.com/office/drawing/2014/main" val="1813288340"/>
                    </a:ext>
                  </a:extLst>
                </a:gridCol>
              </a:tblGrid>
              <a:tr h="428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 prevalence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86844"/>
                  </a:ext>
                </a:extLst>
              </a:tr>
              <a:tr h="401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1903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Argentina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014823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Bolivia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97127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Brazil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61097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28082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 (2015)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863032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Costa 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24.6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09964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Ecuador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34.8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30194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7495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45677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Honduras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42328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Mexico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917323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Nicaragua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35336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2227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Paraguay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29.9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06643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71211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Uruguay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42469"/>
                  </a:ext>
                </a:extLst>
              </a:tr>
              <a:tr h="26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Venezuela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34.1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9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0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KP prevalence data reported to GAM, 2011-2023 – MENA region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C1AD34-1817-3FDA-A38D-71336F7B775A}"/>
              </a:ext>
            </a:extLst>
          </p:cNvPr>
          <p:cNvGraphicFramePr>
            <a:graphicFrameLocks noGrp="1"/>
          </p:cNvGraphicFramePr>
          <p:nvPr/>
        </p:nvGraphicFramePr>
        <p:xfrm>
          <a:off x="1077686" y="849086"/>
          <a:ext cx="9794838" cy="57530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4878">
                  <a:extLst>
                    <a:ext uri="{9D8B030D-6E8A-4147-A177-3AD203B41FA5}">
                      <a16:colId xmlns:a16="http://schemas.microsoft.com/office/drawing/2014/main" val="578578343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445137614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3618684157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1611663496"/>
                    </a:ext>
                  </a:extLst>
                </a:gridCol>
                <a:gridCol w="1722490">
                  <a:extLst>
                    <a:ext uri="{9D8B030D-6E8A-4147-A177-3AD203B41FA5}">
                      <a16:colId xmlns:a16="http://schemas.microsoft.com/office/drawing/2014/main" val="2013792663"/>
                    </a:ext>
                  </a:extLst>
                </a:gridCol>
              </a:tblGrid>
              <a:tr h="359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HIV prevalence (%) 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405806"/>
                  </a:ext>
                </a:extLst>
              </a:tr>
              <a:tr h="326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MSM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TG 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04653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Algeria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3.5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2.4 (2018)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85751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Bahrain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324463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Djibouti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1.9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2.2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05411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Egypt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2.8 (2015)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6.7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2.5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171074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Iraq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8994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Jordan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0.2 (2013)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586917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Kuwait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0.1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10925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Lebanon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18.6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696986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Libya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3.1 (2012)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18128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Morocco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2.3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88744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Occupied Palestinian Territory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16655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Oman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1.1 (2012)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00018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Qatar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47774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Saudi Arabia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31150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Somalia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838707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Sudan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0.4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7948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Syrian Arab Republic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653532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Tunisia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8.2 (2021)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566803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United Arab Emirates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6416"/>
                  </a:ext>
                </a:extLst>
              </a:tr>
              <a:tr h="240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Yemen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0.0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5.9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4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7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71599-6F19-882F-5F8F-489972E6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B3E72-9BC0-CEEC-62BC-523013D21159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KP prevalence data reported to GAM, 2011-2023 – WCA region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03813C-768F-3F99-50EA-F842EAB8A743}"/>
              </a:ext>
            </a:extLst>
          </p:cNvPr>
          <p:cNvGraphicFramePr>
            <a:graphicFrameLocks noGrp="1"/>
          </p:cNvGraphicFramePr>
          <p:nvPr/>
        </p:nvGraphicFramePr>
        <p:xfrm>
          <a:off x="827314" y="718457"/>
          <a:ext cx="10664906" cy="62909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6226">
                  <a:extLst>
                    <a:ext uri="{9D8B030D-6E8A-4147-A177-3AD203B41FA5}">
                      <a16:colId xmlns:a16="http://schemas.microsoft.com/office/drawing/2014/main" val="1391098116"/>
                    </a:ext>
                  </a:extLst>
                </a:gridCol>
                <a:gridCol w="1999670">
                  <a:extLst>
                    <a:ext uri="{9D8B030D-6E8A-4147-A177-3AD203B41FA5}">
                      <a16:colId xmlns:a16="http://schemas.microsoft.com/office/drawing/2014/main" val="595257279"/>
                    </a:ext>
                  </a:extLst>
                </a:gridCol>
                <a:gridCol w="1999670">
                  <a:extLst>
                    <a:ext uri="{9D8B030D-6E8A-4147-A177-3AD203B41FA5}">
                      <a16:colId xmlns:a16="http://schemas.microsoft.com/office/drawing/2014/main" val="3320518796"/>
                    </a:ext>
                  </a:extLst>
                </a:gridCol>
                <a:gridCol w="1999670">
                  <a:extLst>
                    <a:ext uri="{9D8B030D-6E8A-4147-A177-3AD203B41FA5}">
                      <a16:colId xmlns:a16="http://schemas.microsoft.com/office/drawing/2014/main" val="4145700379"/>
                    </a:ext>
                  </a:extLst>
                </a:gridCol>
                <a:gridCol w="1999670">
                  <a:extLst>
                    <a:ext uri="{9D8B030D-6E8A-4147-A177-3AD203B41FA5}">
                      <a16:colId xmlns:a16="http://schemas.microsoft.com/office/drawing/2014/main" val="2148716493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HIV prevalence (%)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32250"/>
                  </a:ext>
                </a:extLst>
              </a:tr>
              <a:tr h="59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MSM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PWID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TG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3789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 (2022)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75109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Burkina Faso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 (2022)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14088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Burundi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 (2014)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 (2014)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41121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43613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Cameroon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2680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African Republic (the)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 (2021)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179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 (2021)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53652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41.2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26175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Côte d'Ivoire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 (2020)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81157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Democratic Republic of the Congo (the)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 (2019)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37861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Equatorial Guinea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9963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73539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1957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Ghana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88315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Guinea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 (2022)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28651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Guinea-Bissau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45049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31292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 (2019)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91898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Mauritania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 (2019)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0557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 (2019)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72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(2020)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6570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Tome and Principe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 (2018)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22947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Senegal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 (2018)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38252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Sierra Leone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22929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 (2022)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74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44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F3FF-49A7-83CF-4A1C-91B0A77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123837"/>
            <a:ext cx="3230088" cy="4601183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Assemblage des données du KP dans le cadre des estimations pour 2025 : 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36C0-E95A-625C-B4B6-58ADEF5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1" y="394130"/>
            <a:ext cx="8065433" cy="5881076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EPP </a:t>
            </a:r>
            <a:r>
              <a:rPr lang="en-US" sz="2800" i="1" dirty="0" err="1">
                <a:solidFill>
                  <a:schemeClr val="tx1"/>
                </a:solidFill>
              </a:rPr>
              <a:t>concentrés</a:t>
            </a:r>
            <a:r>
              <a:rPr lang="en-US" sz="2800" i="1" dirty="0">
                <a:solidFill>
                  <a:schemeClr val="tx1"/>
                </a:solidFill>
              </a:rPr>
              <a:t> : </a:t>
            </a:r>
            <a:r>
              <a:rPr lang="en-US" sz="2800" i="1" dirty="0" err="1">
                <a:solidFill>
                  <a:schemeClr val="tx1"/>
                </a:solidFill>
              </a:rPr>
              <a:t>S</a:t>
            </a:r>
            <a:r>
              <a:rPr lang="en-US" sz="2800" dirty="0" err="1">
                <a:solidFill>
                  <a:schemeClr val="tx1"/>
                </a:solidFill>
              </a:rPr>
              <a:t>aisissent</a:t>
            </a:r>
            <a:r>
              <a:rPr lang="en-US" sz="2800" dirty="0">
                <a:solidFill>
                  <a:schemeClr val="tx1"/>
                </a:solidFill>
              </a:rPr>
              <a:t> et ajustent les données clés de la population en tant que sous-groupes dans l'estimation nationale du VIH.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Les utilisateurs du </a:t>
            </a:r>
            <a:r>
              <a:rPr lang="en-US" sz="2800" i="1" dirty="0">
                <a:solidFill>
                  <a:schemeClr val="tx1"/>
                </a:solidFill>
              </a:rPr>
              <a:t>CSAVR </a:t>
            </a:r>
            <a:r>
              <a:rPr lang="en-US" sz="2800" dirty="0">
                <a:solidFill>
                  <a:schemeClr val="tx1"/>
                </a:solidFill>
              </a:rPr>
              <a:t>ont commencé à compiler ces données dans des classeurs Excel autonomes.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dans des classeurs Excel autonomes,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lors des cycles d'estimation 2023 et 2024.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Les mêmes données - estimations de la prévalence et de la taille de la population - sont nécessaires pour </a:t>
            </a:r>
            <a:r>
              <a:rPr lang="en-US" sz="2800" b="1" dirty="0">
                <a:solidFill>
                  <a:schemeClr val="tx1"/>
                </a:solidFill>
              </a:rPr>
              <a:t>alimenter les </a:t>
            </a:r>
            <a:r>
              <a:rPr lang="en-US" sz="2800" b="1" i="1" dirty="0">
                <a:solidFill>
                  <a:schemeClr val="tx1"/>
                </a:solidFill>
              </a:rPr>
              <a:t>objectifs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pour l'</a:t>
            </a:r>
            <a:r>
              <a:rPr lang="en-US" sz="2800" b="1" dirty="0">
                <a:solidFill>
                  <a:schemeClr val="tx1"/>
                </a:solidFill>
              </a:rPr>
              <a:t>évaluation de l'impact, la fixation d'objectifs </a:t>
            </a:r>
            <a:r>
              <a:rPr lang="en-US" sz="2800" dirty="0">
                <a:solidFill>
                  <a:schemeClr val="tx1"/>
                </a:solidFill>
              </a:rPr>
              <a:t>et les prévisions de </a:t>
            </a:r>
            <a:r>
              <a:rPr lang="en-US" sz="2800" b="1" dirty="0">
                <a:solidFill>
                  <a:schemeClr val="tx1"/>
                </a:solidFill>
              </a:rPr>
              <a:t>scénarios de programme/coût-efficacité/durabilité.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Populations clés (ONUSIDA)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Travailleurs du sexe, quelle que soit leur identité sexuelle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Hommes ayant des relations sexuelles avec des hommes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Personnes qui s'injectent des drogues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Personnes transgenres</a:t>
            </a:r>
            <a:endParaRPr lang="en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D4AA-9D5E-D74E-6A9A-B93CE5586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AF61-9971-1DFC-32DC-CBB04D6F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Besoins en données</a:t>
            </a:r>
            <a:endParaRPr lang="en-CH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F58C-5F6A-4F83-1BF1-16D9AB70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010" y="472014"/>
            <a:ext cx="8682989" cy="590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Exigée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Prévalence du VIH </a:t>
            </a:r>
            <a:r>
              <a:rPr lang="en-US" sz="2800" dirty="0">
                <a:solidFill>
                  <a:schemeClr val="tx1"/>
                </a:solidFill>
              </a:rPr>
              <a:t>par site, population et année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Estimation de la taille de la population </a:t>
            </a:r>
            <a:r>
              <a:rPr lang="en-US" sz="2800" dirty="0">
                <a:solidFill>
                  <a:schemeClr val="tx1"/>
                </a:solidFill>
              </a:rPr>
              <a:t>par site, population et année,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&amp; extrapolation à une </a:t>
            </a:r>
            <a:r>
              <a:rPr lang="en-US" sz="2600" b="1" dirty="0">
                <a:solidFill>
                  <a:schemeClr val="tx1"/>
                </a:solidFill>
              </a:rPr>
              <a:t>estimation de la taille nationale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exprimé en % des adultes (15-49 ans) hommes + femmes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</a:rPr>
              <a:t>En option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Couverture ART par site, population et année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Suppression de la LV par site, population et année</a:t>
            </a:r>
            <a:endParaRPr lang="en-CH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6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458-84D0-2EEF-5D8A-7EF0C724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1123837"/>
            <a:ext cx="3194461" cy="460118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Remplir</a:t>
            </a:r>
            <a:r>
              <a:rPr lang="en-US" sz="3200" dirty="0">
                <a:solidFill>
                  <a:srgbClr val="FFFFFF"/>
                </a:solidFill>
              </a:rPr>
              <a:t> les fiches de données étape par étape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i="1" dirty="0" err="1">
                <a:solidFill>
                  <a:srgbClr val="FFFFFF"/>
                </a:solidFill>
              </a:rPr>
              <a:t>Obligatoire</a:t>
            </a:r>
            <a:r>
              <a:rPr lang="en-US" sz="3200" i="1" dirty="0">
                <a:solidFill>
                  <a:srgbClr val="FFFFFF"/>
                </a:solidFill>
              </a:rPr>
              <a:t> pour les </a:t>
            </a:r>
            <a:r>
              <a:rPr lang="en-US" sz="3200" i="1" dirty="0" err="1">
                <a:solidFill>
                  <a:srgbClr val="FFFFFF"/>
                </a:solidFill>
              </a:rPr>
              <a:t>utilisateurs</a:t>
            </a:r>
            <a:r>
              <a:rPr lang="en-US" sz="3200" i="1" dirty="0">
                <a:solidFill>
                  <a:srgbClr val="FFFFFF"/>
                </a:solidFill>
              </a:rPr>
              <a:t> du CSAVR et </a:t>
            </a:r>
            <a:r>
              <a:rPr lang="en-US" sz="3200" i="1" dirty="0" err="1">
                <a:solidFill>
                  <a:srgbClr val="FFFFFF"/>
                </a:solidFill>
              </a:rPr>
              <a:t>recommandé</a:t>
            </a:r>
            <a:r>
              <a:rPr lang="en-US" sz="3200" i="1" dirty="0">
                <a:solidFill>
                  <a:srgbClr val="FFFFFF"/>
                </a:solidFill>
              </a:rPr>
              <a:t> pour les pays du PPE</a:t>
            </a:r>
            <a:endParaRPr lang="en-CH" sz="3200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8311-6901-8549-21A2-EC6794CB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291" y="854583"/>
            <a:ext cx="8364532" cy="56435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Vous </a:t>
            </a:r>
            <a:r>
              <a:rPr lang="en-US" sz="2400" dirty="0" err="1">
                <a:solidFill>
                  <a:schemeClr val="tx1"/>
                </a:solidFill>
              </a:rPr>
              <a:t>disposez</a:t>
            </a:r>
            <a:r>
              <a:rPr lang="en-US" sz="2400" dirty="0">
                <a:solidFill>
                  <a:schemeClr val="tx1"/>
                </a:solidFill>
              </a:rPr>
              <a:t> d'un </a:t>
            </a:r>
            <a:r>
              <a:rPr lang="en-US" sz="2400" dirty="0" err="1">
                <a:solidFill>
                  <a:schemeClr val="tx1"/>
                </a:solidFill>
              </a:rPr>
              <a:t>classeur</a:t>
            </a:r>
            <a:r>
              <a:rPr lang="en-US" sz="2400" dirty="0">
                <a:solidFill>
                  <a:schemeClr val="tx1"/>
                </a:solidFill>
              </a:rPr>
              <a:t> Excel, </a:t>
            </a:r>
            <a:r>
              <a:rPr lang="en-US" sz="2400" dirty="0" err="1">
                <a:solidFill>
                  <a:schemeClr val="tx1"/>
                </a:solidFill>
              </a:rPr>
              <a:t>pré-rempli</a:t>
            </a:r>
            <a:r>
              <a:rPr lang="en-US" sz="2400" dirty="0">
                <a:solidFill>
                  <a:schemeClr val="tx1"/>
                </a:solidFill>
              </a:rPr>
              <a:t> par Avenir Health, qui </a:t>
            </a:r>
            <a:r>
              <a:rPr lang="en-US" sz="2400" dirty="0" err="1">
                <a:solidFill>
                  <a:schemeClr val="tx1"/>
                </a:solidFill>
              </a:rPr>
              <a:t>sert</a:t>
            </a:r>
            <a:r>
              <a:rPr lang="en-US" sz="2400" dirty="0">
                <a:solidFill>
                  <a:schemeClr val="tx1"/>
                </a:solidFill>
              </a:rPr>
              <a:t> de base à </a:t>
            </a:r>
            <a:r>
              <a:rPr lang="en-US" sz="2400" dirty="0" err="1">
                <a:solidFill>
                  <a:schemeClr val="tx1"/>
                </a:solidFill>
              </a:rPr>
              <a:t>l'étalonnage</a:t>
            </a:r>
            <a:r>
              <a:rPr lang="en-US" sz="2400" dirty="0">
                <a:solidFill>
                  <a:schemeClr val="tx1"/>
                </a:solidFill>
              </a:rPr>
              <a:t> d'un </a:t>
            </a:r>
            <a:r>
              <a:rPr lang="en-US" sz="2400" dirty="0" err="1">
                <a:solidFill>
                  <a:schemeClr val="tx1"/>
                </a:solidFill>
              </a:rPr>
              <a:t>modèle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provisoire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d'</a:t>
            </a:r>
            <a:r>
              <a:rPr lang="en-US" sz="2400" i="1" dirty="0" err="1">
                <a:solidFill>
                  <a:schemeClr val="tx1"/>
                </a:solidFill>
              </a:rPr>
              <a:t>objectifs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 cahier de travail </a:t>
            </a:r>
            <a:r>
              <a:rPr lang="en-US" sz="2400" dirty="0" err="1">
                <a:solidFill>
                  <a:schemeClr val="tx1"/>
                </a:solidFill>
              </a:rPr>
              <a:t>lié</a:t>
            </a:r>
            <a:r>
              <a:rPr lang="en-US" sz="2400" dirty="0">
                <a:solidFill>
                  <a:schemeClr val="tx1"/>
                </a:solidFill>
              </a:rPr>
              <a:t> aux </a:t>
            </a:r>
            <a:r>
              <a:rPr lang="en-US" sz="2400" dirty="0" err="1">
                <a:solidFill>
                  <a:schemeClr val="tx1"/>
                </a:solidFill>
              </a:rPr>
              <a:t>objectifs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comporte</a:t>
            </a:r>
            <a:r>
              <a:rPr lang="en-US" sz="2400" dirty="0">
                <a:solidFill>
                  <a:schemeClr val="tx1"/>
                </a:solidFill>
              </a:rPr>
              <a:t> deux onglets </a:t>
            </a:r>
            <a:r>
              <a:rPr lang="en-US" sz="2400" dirty="0" err="1">
                <a:solidFill>
                  <a:schemeClr val="tx1"/>
                </a:solidFill>
              </a:rPr>
              <a:t>intéressants</a:t>
            </a:r>
            <a:r>
              <a:rPr lang="en-US" sz="2400" dirty="0">
                <a:solidFill>
                  <a:schemeClr val="tx1"/>
                </a:solidFill>
              </a:rPr>
              <a:t> 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Veuillez</a:t>
            </a:r>
            <a:r>
              <a:rPr lang="en-US" sz="2400" dirty="0">
                <a:solidFill>
                  <a:schemeClr val="tx1"/>
                </a:solidFill>
              </a:rPr>
              <a:t> examiner, </a:t>
            </a:r>
            <a:r>
              <a:rPr lang="en-US" sz="2400" dirty="0" err="1">
                <a:solidFill>
                  <a:schemeClr val="tx1"/>
                </a:solidFill>
              </a:rPr>
              <a:t>réviser</a:t>
            </a:r>
            <a:r>
              <a:rPr lang="en-US" sz="2400" dirty="0">
                <a:solidFill>
                  <a:schemeClr val="tx1"/>
                </a:solidFill>
              </a:rPr>
              <a:t> et </a:t>
            </a:r>
            <a:r>
              <a:rPr lang="en-US" sz="2400" dirty="0" err="1">
                <a:solidFill>
                  <a:schemeClr val="tx1"/>
                </a:solidFill>
              </a:rPr>
              <a:t>mettre</a:t>
            </a:r>
            <a:r>
              <a:rPr lang="en-US" sz="2400" dirty="0">
                <a:solidFill>
                  <a:schemeClr val="tx1"/>
                </a:solidFill>
              </a:rPr>
              <a:t> à jour </a:t>
            </a:r>
            <a:r>
              <a:rPr lang="en-US" sz="2400" dirty="0" err="1">
                <a:solidFill>
                  <a:schemeClr val="tx1"/>
                </a:solidFill>
              </a:rPr>
              <a:t>ces</a:t>
            </a:r>
            <a:r>
              <a:rPr lang="en-US" sz="2400" dirty="0">
                <a:solidFill>
                  <a:schemeClr val="tx1"/>
                </a:solidFill>
              </a:rPr>
              <a:t> onglets dans la </a:t>
            </a:r>
            <a:r>
              <a:rPr lang="en-US" sz="2400" dirty="0" err="1">
                <a:solidFill>
                  <a:schemeClr val="tx1"/>
                </a:solidFill>
              </a:rPr>
              <a:t>mesure</a:t>
            </a:r>
            <a:r>
              <a:rPr lang="en-US" sz="2400" dirty="0">
                <a:solidFill>
                  <a:schemeClr val="tx1"/>
                </a:solidFill>
              </a:rPr>
              <a:t> du possible, </a:t>
            </a:r>
            <a:r>
              <a:rPr lang="en-US" sz="2400" dirty="0" err="1">
                <a:solidFill>
                  <a:schemeClr val="tx1"/>
                </a:solidFill>
              </a:rPr>
              <a:t>afin</a:t>
            </a:r>
            <a:r>
              <a:rPr lang="en-US" sz="2400" dirty="0">
                <a:solidFill>
                  <a:schemeClr val="tx1"/>
                </a:solidFill>
              </a:rPr>
              <a:t> de les </a:t>
            </a:r>
            <a:r>
              <a:rPr lang="en-US" sz="2400" dirty="0" err="1">
                <a:solidFill>
                  <a:schemeClr val="tx1"/>
                </a:solidFill>
              </a:rPr>
              <a:t>partager</a:t>
            </a:r>
            <a:r>
              <a:rPr lang="en-US" sz="2400" dirty="0">
                <a:solidFill>
                  <a:schemeClr val="tx1"/>
                </a:solidFill>
              </a:rPr>
              <a:t> avec ONUSIDA et Avenir Health et </a:t>
            </a:r>
            <a:r>
              <a:rPr lang="en-US" sz="2400" dirty="0" err="1">
                <a:solidFill>
                  <a:schemeClr val="tx1"/>
                </a:solidFill>
              </a:rPr>
              <a:t>d'affiner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l'étalonnage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dirty="0" err="1">
                <a:solidFill>
                  <a:schemeClr val="tx1"/>
                </a:solidFill>
              </a:rPr>
              <a:t>objectifs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historiques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votre</a:t>
            </a:r>
            <a:r>
              <a:rPr lang="en-US" sz="2400" dirty="0">
                <a:solidFill>
                  <a:schemeClr val="tx1"/>
                </a:solidFill>
              </a:rPr>
              <a:t> pays.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La </a:t>
            </a:r>
            <a:r>
              <a:rPr lang="en-US" sz="2400" dirty="0" err="1">
                <a:solidFill>
                  <a:schemeClr val="tx1"/>
                </a:solidFill>
              </a:rPr>
              <a:t>cinquième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journée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d'atelier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utilisera</a:t>
            </a:r>
            <a:r>
              <a:rPr lang="en-US" sz="2400" dirty="0">
                <a:solidFill>
                  <a:schemeClr val="tx1"/>
                </a:solidFill>
              </a:rPr>
              <a:t> le </a:t>
            </a:r>
            <a:r>
              <a:rPr lang="en-US" sz="2400" dirty="0" err="1">
                <a:solidFill>
                  <a:schemeClr val="tx1"/>
                </a:solidFill>
              </a:rPr>
              <a:t>calibrage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provisoire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i="1" dirty="0" err="1">
                <a:solidFill>
                  <a:schemeClr val="tx1"/>
                </a:solidFill>
              </a:rPr>
              <a:t>objectifs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d'</a:t>
            </a:r>
            <a:r>
              <a:rPr lang="en-US" sz="2400" dirty="0" err="1">
                <a:solidFill>
                  <a:schemeClr val="tx1"/>
                </a:solidFill>
              </a:rPr>
              <a:t>Avenir</a:t>
            </a:r>
            <a:r>
              <a:rPr lang="en-US" sz="2400" dirty="0">
                <a:solidFill>
                  <a:schemeClr val="tx1"/>
                </a:solidFill>
              </a:rPr>
              <a:t> pour explorer les </a:t>
            </a:r>
            <a:r>
              <a:rPr lang="en-US" sz="2400" dirty="0" err="1">
                <a:solidFill>
                  <a:schemeClr val="tx1"/>
                </a:solidFill>
              </a:rPr>
              <a:t>scénarios</a:t>
            </a:r>
            <a:r>
              <a:rPr lang="en-US" sz="2400" dirty="0">
                <a:solidFill>
                  <a:schemeClr val="tx1"/>
                </a:solidFill>
              </a:rPr>
              <a:t> du programme.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Par la suite, Avenir Health </a:t>
            </a:r>
            <a:r>
              <a:rPr lang="en-US" sz="2400" dirty="0" err="1">
                <a:solidFill>
                  <a:schemeClr val="tx1"/>
                </a:solidFill>
              </a:rPr>
              <a:t>utilisera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votre</a:t>
            </a:r>
            <a:r>
              <a:rPr lang="en-US" sz="2400" dirty="0">
                <a:solidFill>
                  <a:schemeClr val="tx1"/>
                </a:solidFill>
              </a:rPr>
              <a:t> fiche de données mise à jour pour </a:t>
            </a:r>
            <a:r>
              <a:rPr lang="en-US" sz="2400" dirty="0" err="1">
                <a:solidFill>
                  <a:schemeClr val="tx1"/>
                </a:solidFill>
              </a:rPr>
              <a:t>affiner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l'étalonnage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i="1" dirty="0" err="1">
                <a:solidFill>
                  <a:schemeClr val="tx1"/>
                </a:solidFill>
              </a:rPr>
              <a:t>objectifs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d'une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utilisation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ultérieure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À </a:t>
            </a:r>
            <a:r>
              <a:rPr lang="en-US" sz="2400" dirty="0" err="1">
                <a:solidFill>
                  <a:schemeClr val="tx1"/>
                </a:solidFill>
              </a:rPr>
              <a:t>partir</a:t>
            </a:r>
            <a:r>
              <a:rPr lang="en-US" sz="2400" dirty="0">
                <a:solidFill>
                  <a:schemeClr val="tx1"/>
                </a:solidFill>
              </a:rPr>
              <a:t> de 2026, les </a:t>
            </a:r>
            <a:r>
              <a:rPr lang="en-US" sz="2400" dirty="0" err="1">
                <a:solidFill>
                  <a:schemeClr val="tx1"/>
                </a:solidFill>
              </a:rPr>
              <a:t>modèles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d'objectifs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seront</a:t>
            </a:r>
            <a:r>
              <a:rPr lang="en-US" sz="2400" dirty="0">
                <a:solidFill>
                  <a:schemeClr val="tx1"/>
                </a:solidFill>
              </a:rPr>
              <a:t> mis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œuvre</a:t>
            </a:r>
            <a:r>
              <a:rPr lang="en-US" sz="2400" dirty="0">
                <a:solidFill>
                  <a:schemeClr val="tx1"/>
                </a:solidFill>
              </a:rPr>
              <a:t> par les équipes </a:t>
            </a:r>
            <a:r>
              <a:rPr lang="en-US" sz="2400" dirty="0" err="1">
                <a:solidFill>
                  <a:schemeClr val="tx1"/>
                </a:solidFill>
              </a:rPr>
              <a:t>nationales</a:t>
            </a:r>
            <a:r>
              <a:rPr lang="en-US" sz="2400" dirty="0">
                <a:solidFill>
                  <a:schemeClr val="tx1"/>
                </a:solidFill>
              </a:rPr>
              <a:t> et </a:t>
            </a:r>
            <a:r>
              <a:rPr lang="en-US" sz="2400" dirty="0" err="1">
                <a:solidFill>
                  <a:schemeClr val="tx1"/>
                </a:solidFill>
              </a:rPr>
              <a:t>remplaceront</a:t>
            </a:r>
            <a:r>
              <a:rPr lang="en-US" sz="2400" dirty="0">
                <a:solidFill>
                  <a:schemeClr val="tx1"/>
                </a:solidFill>
              </a:rPr>
              <a:t> EPP et CSAVR.</a:t>
            </a:r>
          </a:p>
          <a:p>
            <a:endParaRPr lang="en-CH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94250-9E6E-0280-5714-804579FC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93" y="1971652"/>
            <a:ext cx="3400900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924-5EA0-64A0-E0DC-0E4E6461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58409"/>
            <a:ext cx="2947482" cy="49666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Cahier GOALs  :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Onglet </a:t>
            </a:r>
            <a:r>
              <a:rPr lang="en-US" sz="2800" b="1" i="1" dirty="0">
                <a:solidFill>
                  <a:srgbClr val="FFFFFF"/>
                </a:solidFill>
              </a:rPr>
              <a:t>Key pop </a:t>
            </a:r>
            <a:r>
              <a:rPr lang="en-US" sz="2800" b="1" i="1" u="sng" dirty="0">
                <a:solidFill>
                  <a:srgbClr val="FFFFFF"/>
                </a:solidFill>
              </a:rPr>
              <a:t>size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Avenir Health a </a:t>
            </a:r>
            <a:r>
              <a:rPr lang="en-US" sz="2400" dirty="0" err="1">
                <a:solidFill>
                  <a:srgbClr val="FFFFFF"/>
                </a:solidFill>
              </a:rPr>
              <a:t>obtenu</a:t>
            </a:r>
            <a:r>
              <a:rPr lang="en-US" sz="2400" dirty="0">
                <a:solidFill>
                  <a:srgbClr val="FFFFFF"/>
                </a:solidFill>
              </a:rPr>
              <a:t> les données </a:t>
            </a:r>
            <a:r>
              <a:rPr lang="en-US" sz="2400" dirty="0" err="1">
                <a:solidFill>
                  <a:srgbClr val="FFFFFF"/>
                </a:solidFill>
              </a:rPr>
              <a:t>pré-remplies</a:t>
            </a:r>
            <a:r>
              <a:rPr lang="en-US" sz="2400" dirty="0">
                <a:solidFill>
                  <a:srgbClr val="FFFFFF"/>
                </a:solidFill>
              </a:rPr>
              <a:t> à </a:t>
            </a:r>
            <a:r>
              <a:rPr lang="en-US" sz="2400" dirty="0" err="1">
                <a:solidFill>
                  <a:srgbClr val="FFFFFF"/>
                </a:solidFill>
              </a:rPr>
              <a:t>partir</a:t>
            </a:r>
            <a:r>
              <a:rPr lang="en-US" sz="2400" dirty="0">
                <a:solidFill>
                  <a:srgbClr val="FFFFFF"/>
                </a:solidFill>
              </a:rPr>
              <a:t> de : </a:t>
            </a:r>
            <a:r>
              <a:rPr lang="en-US" sz="2400" dirty="0" err="1">
                <a:solidFill>
                  <a:srgbClr val="FFFFFF"/>
                </a:solidFill>
              </a:rPr>
              <a:t>soumissions</a:t>
            </a:r>
            <a:r>
              <a:rPr lang="en-US" sz="2400" dirty="0">
                <a:solidFill>
                  <a:srgbClr val="FFFFFF"/>
                </a:solidFill>
              </a:rPr>
              <a:t> GAM, KP Atlas et </a:t>
            </a:r>
            <a:r>
              <a:rPr lang="en-US" sz="2400" dirty="0" err="1">
                <a:solidFill>
                  <a:srgbClr val="FFFFFF"/>
                </a:solidFill>
              </a:rPr>
              <a:t>autres</a:t>
            </a:r>
            <a:r>
              <a:rPr lang="en-US" sz="2400" dirty="0">
                <a:solidFill>
                  <a:srgbClr val="FFFFFF"/>
                </a:solidFill>
              </a:rPr>
              <a:t> publications.</a:t>
            </a:r>
            <a:endParaRPr lang="en-CH" sz="2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8CFE1-AA85-D565-645E-4A41A12A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" r="41440"/>
          <a:stretch/>
        </p:blipFill>
        <p:spPr>
          <a:xfrm>
            <a:off x="3455719" y="758408"/>
            <a:ext cx="8737852" cy="5262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891F06-7D63-D799-4787-7820D1414435}"/>
              </a:ext>
            </a:extLst>
          </p:cNvPr>
          <p:cNvSpPr/>
          <p:nvPr/>
        </p:nvSpPr>
        <p:spPr>
          <a:xfrm>
            <a:off x="3441030" y="1893731"/>
            <a:ext cx="8006783" cy="14744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2FEE6-22DE-CDEA-E7D8-70F731234A44}"/>
              </a:ext>
            </a:extLst>
          </p:cNvPr>
          <p:cNvSpPr txBox="1"/>
          <p:nvPr/>
        </p:nvSpPr>
        <p:spPr>
          <a:xfrm>
            <a:off x="6870253" y="2693008"/>
            <a:ext cx="38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Pourcentage</a:t>
            </a:r>
            <a:r>
              <a:rPr lang="en-US" b="1" dirty="0"/>
              <a:t> de la population masculine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féminine</a:t>
            </a:r>
            <a:endParaRPr lang="en-CH" b="1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459134A-DD88-1F79-D89D-AEB8E1770C4C}"/>
              </a:ext>
            </a:extLst>
          </p:cNvPr>
          <p:cNvSpPr/>
          <p:nvPr/>
        </p:nvSpPr>
        <p:spPr>
          <a:xfrm>
            <a:off x="10105947" y="2367092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FE1BF-5980-F990-78B5-902E1FE85E31}"/>
              </a:ext>
            </a:extLst>
          </p:cNvPr>
          <p:cNvSpPr txBox="1"/>
          <p:nvPr/>
        </p:nvSpPr>
        <p:spPr>
          <a:xfrm>
            <a:off x="9890150" y="3538891"/>
            <a:ext cx="237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Veuillez indiquer la source sous forme d'URL ou de pièce jointe</a:t>
            </a:r>
            <a:endParaRPr lang="en-CH" b="1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C9929944-DB7B-F373-54EC-1EE741B67C3A}"/>
              </a:ext>
            </a:extLst>
          </p:cNvPr>
          <p:cNvSpPr/>
          <p:nvPr/>
        </p:nvSpPr>
        <p:spPr>
          <a:xfrm rot="10960155">
            <a:off x="10285098" y="772238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514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1A5-1AE0-E5C3-89B3-D482F9A65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26" y="1"/>
            <a:ext cx="12020550" cy="11055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Cahier GOALs: 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Onglet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Prévalence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de la population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clé</a:t>
            </a:r>
            <a:endParaRPr lang="en-US" sz="3200" b="1" i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73A1E-B0EC-38EE-A812-43A8C6648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43"/>
          <a:stretch/>
        </p:blipFill>
        <p:spPr>
          <a:xfrm>
            <a:off x="437357" y="2107640"/>
            <a:ext cx="11293114" cy="2860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E83AF-83A0-5735-6E2C-3CDD27070F22}"/>
              </a:ext>
            </a:extLst>
          </p:cNvPr>
          <p:cNvSpPr txBox="1"/>
          <p:nvPr/>
        </p:nvSpPr>
        <p:spPr>
          <a:xfrm>
            <a:off x="7438654" y="1159044"/>
            <a:ext cx="336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Veuillez</a:t>
            </a:r>
            <a:r>
              <a:rPr lang="en-US" b="1" dirty="0"/>
              <a:t> </a:t>
            </a:r>
            <a:r>
              <a:rPr lang="en-US" b="1" dirty="0" err="1"/>
              <a:t>indiquer</a:t>
            </a:r>
            <a:r>
              <a:rPr lang="en-US" b="1" dirty="0"/>
              <a:t> la source sous </a:t>
            </a:r>
            <a:r>
              <a:rPr lang="en-US" b="1" dirty="0" err="1"/>
              <a:t>forme</a:t>
            </a:r>
            <a:r>
              <a:rPr lang="en-US" b="1" dirty="0"/>
              <a:t> </a:t>
            </a:r>
            <a:r>
              <a:rPr lang="en-US" b="1" dirty="0" err="1"/>
              <a:t>d'URL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de </a:t>
            </a:r>
          </a:p>
          <a:p>
            <a:r>
              <a:rPr lang="en-US" b="1" dirty="0" err="1"/>
              <a:t>attachement</a:t>
            </a:r>
            <a:endParaRPr lang="en-CH" b="1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977F52E-F4E5-1926-6D7E-686B378C7728}"/>
              </a:ext>
            </a:extLst>
          </p:cNvPr>
          <p:cNvSpPr/>
          <p:nvPr/>
        </p:nvSpPr>
        <p:spPr>
          <a:xfrm rot="10960155">
            <a:off x="8976159" y="1761061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31F52-8474-13E1-E2D2-EDC3F36BF313}"/>
              </a:ext>
            </a:extLst>
          </p:cNvPr>
          <p:cNvSpPr txBox="1"/>
          <p:nvPr/>
        </p:nvSpPr>
        <p:spPr>
          <a:xfrm>
            <a:off x="3558126" y="1159044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Notez le format des groupes d'âge :</a:t>
            </a:r>
            <a:endParaRPr lang="en-CH" b="1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E52A5C-81D6-74F7-ADE2-91AFC6526CE6}"/>
              </a:ext>
            </a:extLst>
          </p:cNvPr>
          <p:cNvSpPr/>
          <p:nvPr/>
        </p:nvSpPr>
        <p:spPr>
          <a:xfrm rot="10960155">
            <a:off x="4811201" y="1728266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86538-3596-4776-E616-5A9E9E1ACE3B}"/>
              </a:ext>
            </a:extLst>
          </p:cNvPr>
          <p:cNvSpPr txBox="1"/>
          <p:nvPr/>
        </p:nvSpPr>
        <p:spPr>
          <a:xfrm>
            <a:off x="6405501" y="3462407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Inclure les limites </a:t>
            </a:r>
          </a:p>
          <a:p>
            <a:r>
              <a:rPr lang="en-US" b="1"/>
              <a:t>le cas échéant</a:t>
            </a:r>
            <a:endParaRPr lang="en-CH" b="1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B01A995C-5A25-75CE-FBC3-D2F6793D520B}"/>
              </a:ext>
            </a:extLst>
          </p:cNvPr>
          <p:cNvSpPr/>
          <p:nvPr/>
        </p:nvSpPr>
        <p:spPr>
          <a:xfrm>
            <a:off x="6998816" y="3036202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CBD50-BCFD-DA73-8D90-910295C55C35}"/>
              </a:ext>
            </a:extLst>
          </p:cNvPr>
          <p:cNvSpPr txBox="1"/>
          <p:nvPr/>
        </p:nvSpPr>
        <p:spPr>
          <a:xfrm>
            <a:off x="278296" y="5547181"/>
            <a:ext cx="11714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Note : Pour la mise à jour, vous pouvez vous référer au XLS précurseur que vous avez mis à jour lors de l'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atelier 2023, </a:t>
            </a:r>
            <a:br>
              <a:rPr lang="en-US" sz="1800" b="0" i="0" u="none" strike="noStrike"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probablement nommé quelque chose comme : </a:t>
            </a:r>
            <a:r>
              <a:rPr lang="en-US" sz="1800" b="0" i="1" u="none" strike="noStrike">
                <a:effectLst/>
                <a:latin typeface="Calibri" panose="020F0502020204030204" pitchFamily="34" charset="0"/>
              </a:rPr>
              <a:t>Modèle </a:t>
            </a:r>
            <a:r>
              <a:rPr lang="en-US" sz="1800" b="0" i="0" u="none" strike="noStrike">
                <a:effectLst/>
                <a:latin typeface="Calibri" panose="020F0502020204030204" pitchFamily="34" charset="0"/>
              </a:rPr>
              <a:t>de</a:t>
            </a:r>
            <a:r>
              <a:rPr lang="en-US" sz="1800" b="0" i="1" u="none" strike="noStrike">
                <a:effectLst/>
                <a:latin typeface="Calibri" panose="020F0502020204030204" pitchFamily="34" charset="0"/>
              </a:rPr>
              <a:t> données de la </a:t>
            </a:r>
            <a:r>
              <a:rPr lang="en-US" sz="1800" b="0" i="1" u="none" strike="noStrike" err="1">
                <a:effectLst/>
                <a:latin typeface="Calibri" panose="020F0502020204030204" pitchFamily="34" charset="0"/>
              </a:rPr>
              <a:t>population </a:t>
            </a:r>
            <a:r>
              <a:rPr lang="en-US" sz="1800" b="0" i="1" u="none" strike="noStrike">
                <a:effectLst/>
                <a:latin typeface="Calibri" panose="020F0502020204030204" pitchFamily="34" charset="0"/>
              </a:rPr>
              <a:t>clé....XLS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588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F0D6-8B0B-F9BC-0374-2562B158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C6FC7E-EB9E-F7B6-9BD3-B265E525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29"/>
          <a:stretch/>
        </p:blipFill>
        <p:spPr>
          <a:xfrm>
            <a:off x="154380" y="1288643"/>
            <a:ext cx="9369060" cy="5234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558E4-7795-C577-CA6A-FE2E34EA443A}"/>
              </a:ext>
            </a:extLst>
          </p:cNvPr>
          <p:cNvSpPr txBox="1"/>
          <p:nvPr/>
        </p:nvSpPr>
        <p:spPr>
          <a:xfrm>
            <a:off x="7558864" y="3762173"/>
            <a:ext cx="447875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... et si nécessaire, affinez l'étalonnage, après avoir chargé votre mise à jour de données Excel dans Goals</a:t>
            </a:r>
            <a:endParaRPr lang="en-CH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464C8-C407-8600-23FF-8B7EFB251F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288" y="219075"/>
            <a:ext cx="11923712" cy="5524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Voir l'étalonnage des données de prévalence dans les objectifs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4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1437-BA72-3C75-2506-CA17D4754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9190" y="63500"/>
            <a:ext cx="5326380" cy="1300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Données = résultats exploitables</a:t>
            </a:r>
            <a:endParaRPr lang="en-C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9F78-DAE4-725D-F1C8-45BAD646D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6290" y="1503680"/>
            <a:ext cx="744855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La stratégie mondiale de lutte contre le sida met l'accent sur la réalisation des objectifs dans toutes les populations</a:t>
            </a:r>
          </a:p>
          <a:p>
            <a:endParaRPr lang="en-US" alt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Les programmes nationaux doivent offrir des services de prévention et de traitement à toutes les populations exposées au risque d'infection par le VIH.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L'ajout de données et d'estimations sur les populations clés dans Spectrum permet de créer des scénarios de programmes, à utiliser pour le plaidoyer auprès des ministères de la santé, des finances, etc.</a:t>
            </a:r>
            <a:endParaRPr lang="en-CH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0B31-A549-0824-0B8F-6980D7A8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50"/>
            <a:ext cx="4606290" cy="68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885-212C-0A49-E4C7-4A95BD27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Modèle</a:t>
            </a:r>
            <a:r>
              <a:rPr lang="en-US" b="1" dirty="0"/>
              <a:t> GOALS, </a:t>
            </a:r>
            <a:br>
              <a:rPr lang="en-US" b="1" dirty="0"/>
            </a:br>
            <a:br>
              <a:rPr lang="en-US" b="1" dirty="0"/>
            </a:br>
            <a:endParaRPr lang="en-CH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A7ED-F945-7821-EEB1-69EF2529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10" y="246887"/>
            <a:ext cx="8652509" cy="5904827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Infections à VIH </a:t>
            </a:r>
            <a:r>
              <a:rPr lang="en-US" sz="2800" dirty="0">
                <a:solidFill>
                  <a:schemeClr val="tx1"/>
                </a:solidFill>
              </a:rPr>
              <a:t>passées, actuelles et futures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pour chaque </a:t>
            </a:r>
            <a:r>
              <a:rPr lang="en-US" sz="2800" b="1" dirty="0">
                <a:solidFill>
                  <a:schemeClr val="tx1"/>
                </a:solidFill>
              </a:rPr>
              <a:t>population clé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y compris les pays CSAVR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simuler la dynamique de la transmission et les interactions entre les groupes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Objectifs de couverture des services (traitement et prévention), coûts et impact sur la santé (passé et futur),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par population clé</a:t>
            </a:r>
          </a:p>
          <a:p>
            <a:r>
              <a:rPr lang="en-US" sz="2800" dirty="0">
                <a:solidFill>
                  <a:schemeClr val="tx1"/>
                </a:solidFill>
              </a:rPr>
              <a:t>Scénarios de programme pour 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Plan stratégique national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Cas d'investissement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(Jamaïque 2017, Guyane 2018, Surinam 2019)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Demande des donateurs (PEPFAR COP)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&amp; rapport de performance (Fonds mondial),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Planification de la durabilité</a:t>
            </a:r>
          </a:p>
        </p:txBody>
      </p:sp>
    </p:spTree>
    <p:extLst>
      <p:ext uri="{BB962C8B-B14F-4D97-AF65-F5344CB8AC3E}">
        <p14:creationId xmlns:p14="http://schemas.microsoft.com/office/powerpoint/2010/main" val="299595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8454B-958E-5728-43EE-F23A5FE5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5" y="-28509"/>
            <a:ext cx="7340596" cy="6841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3F663-33B1-320E-90E0-3B961B4E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50" y="0"/>
            <a:ext cx="7169344" cy="697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A069D-98D9-C70C-BD29-752CE3050A14}"/>
              </a:ext>
            </a:extLst>
          </p:cNvPr>
          <p:cNvSpPr txBox="1"/>
          <p:nvPr/>
        </p:nvSpPr>
        <p:spPr>
          <a:xfrm>
            <a:off x="6520114" y="2645431"/>
            <a:ext cx="43688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https://journals.lww.com/jaids/toc/2024/01011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C2891-0F37-935B-DA08-38C87241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9"/>
            <a:ext cx="3474719" cy="486091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L'ONUSIDA et ses partenaires estiment les infections par population clé (mode de transmission)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basé sur des modèles d'objectifs pour la plupart des pays - n'est pas (encore) propre aux pays, donc niveaux régional et mondial uniquement</a:t>
            </a:r>
            <a:endParaRPr lang="en-C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6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21255-DB21-55B3-85FB-826D9BE4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99" y="2308860"/>
            <a:ext cx="7595619" cy="44554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Validité des estimations nationales du VIH pour (et à partir de) populations clés ? 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" y="714375"/>
            <a:ext cx="10994799" cy="1763713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+mj-lt"/>
              </a:rPr>
              <a:t>L'ONUSIDA a besoin de données </a:t>
            </a:r>
            <a:r>
              <a:rPr lang="en-US" sz="2400" i="1">
                <a:solidFill>
                  <a:schemeClr val="tx1"/>
                </a:solidFill>
                <a:latin typeface="+mj-lt"/>
              </a:rPr>
              <a:t>récentes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pour publier les tendances de l'incidence basées sur l'EPP. </a:t>
            </a:r>
          </a:p>
          <a:p>
            <a:r>
              <a:rPr lang="en-US" sz="2400" b="1">
                <a:solidFill>
                  <a:schemeClr val="tx1"/>
                </a:solidFill>
                <a:latin typeface="+mj-lt"/>
              </a:rPr>
              <a:t>La prévalence du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VIH pour au moins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une population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doit être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inférieure à 5 ans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+mj-lt"/>
              </a:rPr>
              <a:t>Cycle 2025 : à partir de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2020 ou plus tard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137160" y="2845779"/>
            <a:ext cx="448926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Les estimations de la </a:t>
            </a:r>
            <a:r>
              <a:rPr lang="en-US" sz="2000" b="1" dirty="0">
                <a:latin typeface="+mj-lt"/>
              </a:rPr>
              <a:t>taille de la population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doivent être </a:t>
            </a:r>
            <a:r>
              <a:rPr lang="en-US" sz="2000" i="1" dirty="0">
                <a:latin typeface="+mj-lt"/>
              </a:rPr>
              <a:t>adéquates au niveau national</a:t>
            </a:r>
            <a:br>
              <a:rPr lang="en-US" sz="2000" i="1" dirty="0">
                <a:latin typeface="+mj-lt"/>
              </a:rPr>
            </a:br>
            <a:endParaRPr lang="en-US" sz="2000" i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Définition de l'adéquation 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voir </a:t>
            </a:r>
            <a:r>
              <a:rPr lang="en-US" dirty="0">
                <a:latin typeface="+mj-lt"/>
                <a:hlinkClick r:id="rId3"/>
              </a:rPr>
              <a:t>Sabin et al, 2016 </a:t>
            </a:r>
            <a:endParaRPr lang="en-US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Sur la base de méthodes établies, triangulées et examinées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Validé par rapport aux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médianes et distributions régionales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</a:rPr>
              <a:t>Voir le tableau 1 du guide de l'utilisateur</a:t>
            </a:r>
          </a:p>
        </p:txBody>
      </p:sp>
    </p:spTree>
    <p:extLst>
      <p:ext uri="{BB962C8B-B14F-4D97-AF65-F5344CB8AC3E}">
        <p14:creationId xmlns:p14="http://schemas.microsoft.com/office/powerpoint/2010/main" val="21728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/>
          <a:lstStyle/>
          <a:p>
            <a:pPr algn="l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Validity of national HIV estimates for (and from) key populations? 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" y="714375"/>
            <a:ext cx="10994799" cy="1763713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+mj-lt"/>
              </a:rPr>
              <a:t>UNAIDS requires </a:t>
            </a:r>
            <a:r>
              <a:rPr lang="en-US" sz="2400" i="1">
                <a:solidFill>
                  <a:schemeClr val="tx1"/>
                </a:solidFill>
                <a:latin typeface="+mj-lt"/>
              </a:rPr>
              <a:t>recent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data to publish an EPP-based incidence trends </a:t>
            </a:r>
          </a:p>
          <a:p>
            <a:r>
              <a:rPr lang="en-US" sz="2400">
                <a:solidFill>
                  <a:schemeClr val="tx1"/>
                </a:solidFill>
                <a:latin typeface="+mj-lt"/>
              </a:rPr>
              <a:t>HIV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prevalence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for at least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one population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should be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less than 5 years old</a:t>
            </a:r>
            <a:endParaRPr lang="en-US" sz="240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400">
                <a:solidFill>
                  <a:schemeClr val="tx1"/>
                </a:solidFill>
                <a:latin typeface="+mj-lt"/>
              </a:rPr>
              <a:t>2025 round: from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2020 or later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137160" y="2845779"/>
            <a:ext cx="448926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+mj-lt"/>
              </a:rPr>
              <a:t>Population size</a:t>
            </a:r>
            <a:r>
              <a:rPr lang="en-US" sz="2400">
                <a:latin typeface="+mj-lt"/>
              </a:rPr>
              <a:t> estimates </a:t>
            </a:r>
            <a:br>
              <a:rPr lang="en-US" sz="2400">
                <a:latin typeface="+mj-lt"/>
              </a:rPr>
            </a:br>
            <a:r>
              <a:rPr lang="en-US" sz="2400">
                <a:latin typeface="+mj-lt"/>
              </a:rPr>
              <a:t>should be </a:t>
            </a:r>
            <a:r>
              <a:rPr lang="en-US" sz="2400" i="1">
                <a:latin typeface="+mj-lt"/>
              </a:rPr>
              <a:t>nationally adequate</a:t>
            </a:r>
            <a:br>
              <a:rPr lang="en-US" sz="2400" i="1">
                <a:latin typeface="+mj-lt"/>
              </a:rPr>
            </a:br>
            <a:endParaRPr lang="en-US" sz="2400" i="1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Definition of adequacy: </a:t>
            </a:r>
            <a:br>
              <a:rPr lang="en-US" sz="2000">
                <a:latin typeface="+mj-lt"/>
              </a:rPr>
            </a:br>
            <a:r>
              <a:rPr lang="en-US" sz="2000">
                <a:latin typeface="+mj-lt"/>
              </a:rPr>
              <a:t>see </a:t>
            </a:r>
            <a:r>
              <a:rPr lang="en-US" sz="2000">
                <a:latin typeface="+mj-lt"/>
                <a:hlinkClick r:id="rId3"/>
              </a:rPr>
              <a:t>Sabin et al., 2016 </a:t>
            </a:r>
            <a:endParaRPr lang="en-US" sz="200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Based on established methods, triangulated &amp; reviewed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Validated against </a:t>
            </a:r>
            <a:br>
              <a:rPr lang="en-US" sz="2000">
                <a:latin typeface="+mj-lt"/>
              </a:rPr>
            </a:br>
            <a:r>
              <a:rPr lang="en-US" sz="2000">
                <a:latin typeface="+mj-lt"/>
              </a:rPr>
              <a:t>regional medians &amp; distributions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i="1">
                <a:latin typeface="+mj-lt"/>
              </a:rPr>
              <a:t>See table 1 in the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B18139-3C93-469A-BFE7-77D4D5C01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84" y="2198234"/>
            <a:ext cx="7681231" cy="45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8EEAE-4DCC-2610-967D-FC73E6E7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E032B-1214-C5BA-625F-62BC8B4399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Validité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des estimations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nationales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du VIH pour populations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clés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? </a:t>
            </a:r>
            <a:endParaRPr lang="en-CH" sz="280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EF0042-3101-2E21-351A-BC739A4E6E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" y="714375"/>
            <a:ext cx="10994799" cy="1763713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+mj-lt"/>
              </a:rPr>
              <a:t>L'ONUSIDA a besoin de données </a:t>
            </a:r>
            <a:r>
              <a:rPr lang="en-US" sz="2400" i="1">
                <a:solidFill>
                  <a:schemeClr val="tx1"/>
                </a:solidFill>
                <a:latin typeface="+mj-lt"/>
              </a:rPr>
              <a:t>récentes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pour publier les tendances de l'incidence basées sur l'EPP. </a:t>
            </a:r>
          </a:p>
          <a:p>
            <a:r>
              <a:rPr lang="en-US" sz="2400" b="1">
                <a:solidFill>
                  <a:schemeClr val="tx1"/>
                </a:solidFill>
                <a:latin typeface="+mj-lt"/>
              </a:rPr>
              <a:t>La prévalence du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VIH pour au moins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une population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doit être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inférieure à 5 ans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+mj-lt"/>
              </a:rPr>
              <a:t>Cycle 2025 : à partir de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2020 ou plus tard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EBA3C-E73D-D830-6C54-56CE09338E5D}"/>
              </a:ext>
            </a:extLst>
          </p:cNvPr>
          <p:cNvSpPr txBox="1"/>
          <p:nvPr/>
        </p:nvSpPr>
        <p:spPr>
          <a:xfrm>
            <a:off x="137160" y="2845779"/>
            <a:ext cx="448926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Les estimations de la </a:t>
            </a:r>
            <a:r>
              <a:rPr lang="en-US" sz="2000" b="1" dirty="0">
                <a:latin typeface="+mj-lt"/>
              </a:rPr>
              <a:t>taille de la population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doivent être </a:t>
            </a:r>
            <a:r>
              <a:rPr lang="en-US" sz="2000" i="1" dirty="0">
                <a:latin typeface="+mj-lt"/>
              </a:rPr>
              <a:t>adéquates au niveau national</a:t>
            </a:r>
            <a:br>
              <a:rPr lang="en-US" sz="2000" i="1" dirty="0">
                <a:latin typeface="+mj-lt"/>
              </a:rPr>
            </a:br>
            <a:endParaRPr lang="en-US" sz="2000" i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Définition de l'adéquation 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voir </a:t>
            </a:r>
            <a:r>
              <a:rPr lang="en-US" dirty="0">
                <a:latin typeface="+mj-lt"/>
                <a:hlinkClick r:id="rId2"/>
              </a:rPr>
              <a:t>Sabin et al, 2016 </a:t>
            </a:r>
            <a:endParaRPr lang="en-US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Sur la base de méthodes établies, triangulées et examinées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Validé par rapport aux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médianes et distributions régionales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</a:rPr>
              <a:t>Voir le tableau 1 du guide de l'utilisateur</a:t>
            </a:r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76EC36F6-2D4F-A3FE-2B26-63159105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26" y="2367462"/>
            <a:ext cx="6017932" cy="44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7D3E7-6888-56FE-9633-A98807DE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083A2-7DB1-3B75-A2E0-3D51BEF9E8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Validité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des estimations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nationales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du VIH pour populations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clés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? </a:t>
            </a:r>
            <a:endParaRPr lang="en-CH" sz="280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F36BF-D6A0-7C5C-95D1-3E60AB4EAA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" y="714375"/>
            <a:ext cx="10994799" cy="1763713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+mj-lt"/>
              </a:rPr>
              <a:t>L'ONUSIDA a besoin de données </a:t>
            </a:r>
            <a:r>
              <a:rPr lang="en-US" sz="2400" i="1">
                <a:solidFill>
                  <a:schemeClr val="tx1"/>
                </a:solidFill>
                <a:latin typeface="+mj-lt"/>
              </a:rPr>
              <a:t>récentes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pour publier les tendances de l'incidence basées sur l'EPP. </a:t>
            </a:r>
          </a:p>
          <a:p>
            <a:r>
              <a:rPr lang="en-US" sz="2400" b="1">
                <a:solidFill>
                  <a:schemeClr val="tx1"/>
                </a:solidFill>
                <a:latin typeface="+mj-lt"/>
              </a:rPr>
              <a:t>La prévalence du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VIH pour au moins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une population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doit être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inférieure à 5 ans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+mj-lt"/>
              </a:rPr>
              <a:t>Cycle 2025 : à partir de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2020 ou plus tard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DD73A-FA83-3CD8-8168-9AA3205C7AF1}"/>
              </a:ext>
            </a:extLst>
          </p:cNvPr>
          <p:cNvSpPr txBox="1"/>
          <p:nvPr/>
        </p:nvSpPr>
        <p:spPr>
          <a:xfrm>
            <a:off x="137160" y="2845779"/>
            <a:ext cx="448926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Les estimations de la </a:t>
            </a:r>
            <a:r>
              <a:rPr lang="en-US" sz="2000" b="1" dirty="0">
                <a:latin typeface="+mj-lt"/>
              </a:rPr>
              <a:t>taille de la population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doivent être </a:t>
            </a:r>
            <a:r>
              <a:rPr lang="en-US" sz="2000" i="1" dirty="0">
                <a:latin typeface="+mj-lt"/>
              </a:rPr>
              <a:t>adéquates au niveau national</a:t>
            </a:r>
            <a:br>
              <a:rPr lang="en-US" sz="2000" i="1" dirty="0">
                <a:latin typeface="+mj-lt"/>
              </a:rPr>
            </a:br>
            <a:endParaRPr lang="en-US" sz="2000" i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Définition de l'adéquation 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voir </a:t>
            </a:r>
            <a:r>
              <a:rPr lang="en-US" dirty="0">
                <a:latin typeface="+mj-lt"/>
                <a:hlinkClick r:id="rId2"/>
              </a:rPr>
              <a:t>Sabin et al, 2016 </a:t>
            </a:r>
            <a:endParaRPr lang="en-US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Sur la base de méthodes établies, triangulées et examinées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Validé par rapport aux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médianes et distributions régionales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</a:rPr>
              <a:t>Voir le tableau 1 du guide de l'utilisateur</a:t>
            </a:r>
          </a:p>
        </p:txBody>
      </p:sp>
      <p:pic>
        <p:nvPicPr>
          <p:cNvPr id="6" name="Picture 5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AE9C3FEF-BA06-E79A-3F09-C2229874D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97" y="2847975"/>
            <a:ext cx="8079922" cy="26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9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52400" y="202659"/>
            <a:ext cx="116433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KP prevalence data reported to GAM, 2011-2023 – Caribbean region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6866-00A4-5299-F1DC-F18630EB7AE0}"/>
              </a:ext>
            </a:extLst>
          </p:cNvPr>
          <p:cNvGraphicFramePr>
            <a:graphicFrameLocks noGrp="1"/>
          </p:cNvGraphicFramePr>
          <p:nvPr/>
        </p:nvGraphicFramePr>
        <p:xfrm>
          <a:off x="985684" y="1111596"/>
          <a:ext cx="9512405" cy="55437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15849">
                  <a:extLst>
                    <a:ext uri="{9D8B030D-6E8A-4147-A177-3AD203B41FA5}">
                      <a16:colId xmlns:a16="http://schemas.microsoft.com/office/drawing/2014/main" val="649608926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37901515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992342427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276295769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80261256"/>
                    </a:ext>
                  </a:extLst>
                </a:gridCol>
              </a:tblGrid>
              <a:tr h="2756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FFFFFF"/>
                          </a:solidFill>
                          <a:effectLst/>
                        </a:rPr>
                        <a:t>HIV prevalence (%)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0663"/>
                  </a:ext>
                </a:extLst>
              </a:tr>
              <a:tr h="242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SW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MSM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PWID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TG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extLst>
                  <a:ext uri="{0D108BD9-81ED-4DB2-BD59-A6C34878D82A}">
                    <a16:rowId xmlns:a16="http://schemas.microsoft.com/office/drawing/2014/main" val="882140844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Antigua and Barbuda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0.5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224126904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Bahamas (the)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19.6 (2016)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705900730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Barbados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0.0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2.8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323339726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Belize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0.9 (2012)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13.9 (2012)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2813918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Cuba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0.8 (2018)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5.6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19.7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805121602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Dominica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0.4 (2019)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8016873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Dominican Republic (the)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4.6 (2021)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7.0 (2021)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27.7 (2021)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51611497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Grenada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1.7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23170301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Guyana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6.1 (2014)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14.9 (2014)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8.4 (2015)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858843285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Haiti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8.6 (2023)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10.2 (2023)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34.8 (2023)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88971067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Jamaica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2.0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29.8 (2018)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51(2018)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41536500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Saint Kitts and Nevis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1.3 (2011)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17507711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Saint Lucia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85786985"/>
                  </a:ext>
                </a:extLst>
              </a:tr>
              <a:tr h="48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Saint Vincent and the Grenadines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0.6 (2018)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6251115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Suriname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10.3 (2018)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16.6 (2018)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336273676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FFFFFF"/>
                          </a:solidFill>
                          <a:effectLst/>
                        </a:rPr>
                        <a:t>Trinidad and Tobago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26.6 (2015)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8111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8371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1BF355-4BD6-485F-A902-FA32DDD49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F0582B-7F5F-46F7-A0EE-69E62CC5E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B92085-2D60-4E1D-B91D-BA460269866F}">
  <ds:schemaRefs>
    <ds:schemaRef ds:uri="http://schemas.microsoft.com/office/2006/metadata/properties"/>
    <ds:schemaRef ds:uri="288ef829-98c5-46d1-83dc-c2ef7c814da2"/>
    <ds:schemaRef ds:uri="http://purl.org/dc/terms/"/>
    <ds:schemaRef ds:uri="http://purl.org/dc/dcmitype/"/>
    <ds:schemaRef ds:uri="2ddeef39-65d3-4660-94f2-f063f949c57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2087</Words>
  <Application>Microsoft Office PowerPoint</Application>
  <PresentationFormat>Widescreen</PresentationFormat>
  <Paragraphs>374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 Narrow</vt:lpstr>
      <vt:lpstr>Arial</vt:lpstr>
      <vt:lpstr>Calibri</vt:lpstr>
      <vt:lpstr>Corbel</vt:lpstr>
      <vt:lpstr>Wingdings 2</vt:lpstr>
      <vt:lpstr>Frame</vt:lpstr>
      <vt:lpstr>Populations clés : prévalence &amp;  estimations de la taille des groupes de population - collecte de données pour les scénarios du programme GOALS</vt:lpstr>
      <vt:lpstr>Données = résultats exploitables</vt:lpstr>
      <vt:lpstr>Modèle GOALS,   </vt:lpstr>
      <vt:lpstr>L'ONUSIDA et ses partenaires estiment les infections par population clé (mode de transmission)  - basé sur des modèles d'objectifs pour la plupart des pays - n'est pas (encore) propre aux pays, donc niveaux régional et mondial uniquement</vt:lpstr>
      <vt:lpstr>Validité des estimations nationales du VIH pour (et à partir de) populations clés ? </vt:lpstr>
      <vt:lpstr>Validity of national HIV estimates for (and from) key populations? </vt:lpstr>
      <vt:lpstr>Validité des estimations nationales du VIH pour populations clés ? </vt:lpstr>
      <vt:lpstr>Validité des estimations nationales du VIH pour populations clés ? </vt:lpstr>
      <vt:lpstr>PowerPoint Presentation</vt:lpstr>
      <vt:lpstr>PowerPoint Presentation</vt:lpstr>
      <vt:lpstr>PowerPoint Presentation</vt:lpstr>
      <vt:lpstr>PowerPoint Presentation</vt:lpstr>
      <vt:lpstr>Assemblage des données du KP dans le cadre des estimations pour 2025 :   Objectifs</vt:lpstr>
      <vt:lpstr>Besoins en données</vt:lpstr>
      <vt:lpstr>Remplir les fiches de données étape par étape  Obligatoire pour les utilisateurs du CSAVR et recommandé pour les pays du PPE</vt:lpstr>
      <vt:lpstr>Cahier GOALs  :  Onglet Key pop size.   Avenir Health a obtenu les données pré-remplies à partir de : soumissions GAM, KP Atlas et autres publications.</vt:lpstr>
      <vt:lpstr>Cahier GOALs:  Onglet Prévalence de la population clé</vt:lpstr>
      <vt:lpstr>Voir l'étalonnage des données de prévalence dans les objectifs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docId:AC9775E82DCE8D3F8BF96ACB6028D410</cp:keywords>
  <cp:lastModifiedBy>RWODZI, Desire Tarwireyi</cp:lastModifiedBy>
  <cp:revision>12</cp:revision>
  <dcterms:created xsi:type="dcterms:W3CDTF">2017-12-22T14:29:51Z</dcterms:created>
  <dcterms:modified xsi:type="dcterms:W3CDTF">2025-03-17T10:14:06Z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