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2"/>
  </p:notesMasterIdLst>
  <p:handoutMasterIdLst>
    <p:handoutMasterId r:id="rId23"/>
  </p:handoutMasterIdLst>
  <p:sldIdLst>
    <p:sldId id="942" r:id="rId2"/>
    <p:sldId id="944" r:id="rId3"/>
    <p:sldId id="257" r:id="rId4"/>
    <p:sldId id="945" r:id="rId5"/>
    <p:sldId id="946" r:id="rId6"/>
    <p:sldId id="947" r:id="rId7"/>
    <p:sldId id="940" r:id="rId8"/>
    <p:sldId id="950" r:id="rId9"/>
    <p:sldId id="929" r:id="rId10"/>
    <p:sldId id="932" r:id="rId11"/>
    <p:sldId id="931" r:id="rId12"/>
    <p:sldId id="952" r:id="rId13"/>
    <p:sldId id="933" r:id="rId14"/>
    <p:sldId id="941" r:id="rId15"/>
    <p:sldId id="951" r:id="rId16"/>
    <p:sldId id="930" r:id="rId17"/>
    <p:sldId id="953" r:id="rId18"/>
    <p:sldId id="939" r:id="rId19"/>
    <p:sldId id="258" r:id="rId20"/>
    <p:sldId id="94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18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enjeuhmeli" initials="" lastIdx="1" clrIdx="6"/>
  <p:cmAuthor id="1" name="Emmanuel Njeuhmeli" initials="EN" lastIdx="10" clrIdx="0"/>
  <p:cmAuthor id="2" name="Emmanuel Njeuhmeli" initials="EN [2]" lastIdx="1" clrIdx="1"/>
  <p:cmAuthor id="3" name="Emmanuel Njeuhmeli" initials="EN [3]" lastIdx="1" clrIdx="2"/>
  <p:cmAuthor id="4" name="Nerad, Liz" initials="NL" lastIdx="2" clrIdx="3"/>
  <p:cmAuthor id="5" name="pstegman@futuresinstitute.org" initials="p" lastIdx="19" clrIdx="4"/>
  <p:cmAuthor id="6" name="Schnure, Melissa" initials="SM" lastIdx="3"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A5D"/>
    <a:srgbClr val="FBCA04"/>
    <a:srgbClr val="CCEECC"/>
    <a:srgbClr val="E25354"/>
    <a:srgbClr val="2A3F54"/>
    <a:srgbClr val="6CC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5"/>
    <p:restoredTop sz="96240" autoAdjust="0"/>
  </p:normalViewPr>
  <p:slideViewPr>
    <p:cSldViewPr>
      <p:cViewPr varScale="1">
        <p:scale>
          <a:sx n="67" d="100"/>
          <a:sy n="67" d="100"/>
        </p:scale>
        <p:origin x="259" y="62"/>
      </p:cViewPr>
      <p:guideLst>
        <p:guide orient="horz" pos="2160"/>
        <p:guide pos="5184"/>
      </p:guideLst>
    </p:cSldViewPr>
  </p:slideViewPr>
  <p:notesTextViewPr>
    <p:cViewPr>
      <p:scale>
        <a:sx n="1" d="1"/>
        <a:sy n="1" d="1"/>
      </p:scale>
      <p:origin x="0" y="0"/>
    </p:cViewPr>
  </p:notesTextViewPr>
  <p:sorterViewPr>
    <p:cViewPr varScale="1">
      <p:scale>
        <a:sx n="1" d="1"/>
        <a:sy n="1" d="1"/>
      </p:scale>
      <p:origin x="0" y="-4206"/>
    </p:cViewPr>
  </p:sorterViewPr>
  <p:notesViewPr>
    <p:cSldViewPr>
      <p:cViewPr varScale="1">
        <p:scale>
          <a:sx n="64" d="100"/>
          <a:sy n="64" d="100"/>
        </p:scale>
        <p:origin x="3115"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HY, Mary" userId="0afd4db8-d624-4195-ad74-d950010a3c7a" providerId="ADAL" clId="{34A66D6B-2966-4985-9089-1AE8AE4F47D9}"/>
    <pc:docChg chg="custSel modSld">
      <pc:chgData name="MAHY, Mary" userId="0afd4db8-d624-4195-ad74-d950010a3c7a" providerId="ADAL" clId="{34A66D6B-2966-4985-9089-1AE8AE4F47D9}" dt="2021-12-21T13:58:35.940" v="613" actId="20577"/>
      <pc:docMkLst>
        <pc:docMk/>
      </pc:docMkLst>
      <pc:sldChg chg="modSp mod">
        <pc:chgData name="MAHY, Mary" userId="0afd4db8-d624-4195-ad74-d950010a3c7a" providerId="ADAL" clId="{34A66D6B-2966-4985-9089-1AE8AE4F47D9}" dt="2021-12-21T10:18:40.818" v="44" actId="1076"/>
        <pc:sldMkLst>
          <pc:docMk/>
          <pc:sldMk cId="1312821499" sldId="257"/>
        </pc:sldMkLst>
        <pc:spChg chg="mod">
          <ac:chgData name="MAHY, Mary" userId="0afd4db8-d624-4195-ad74-d950010a3c7a" providerId="ADAL" clId="{34A66D6B-2966-4985-9089-1AE8AE4F47D9}" dt="2021-12-21T10:17:39.674" v="7" actId="6549"/>
          <ac:spMkLst>
            <pc:docMk/>
            <pc:sldMk cId="1312821499" sldId="257"/>
            <ac:spMk id="3" creationId="{124BE354-1F78-41B0-9BCF-B9097EC93F58}"/>
          </ac:spMkLst>
        </pc:spChg>
        <pc:spChg chg="mod">
          <ac:chgData name="MAHY, Mary" userId="0afd4db8-d624-4195-ad74-d950010a3c7a" providerId="ADAL" clId="{34A66D6B-2966-4985-9089-1AE8AE4F47D9}" dt="2021-12-21T10:18:40.818" v="44" actId="1076"/>
          <ac:spMkLst>
            <pc:docMk/>
            <pc:sldMk cId="1312821499" sldId="257"/>
            <ac:spMk id="6" creationId="{B789BF06-AEB9-4C97-B60A-916345C3F754}"/>
          </ac:spMkLst>
        </pc:spChg>
      </pc:sldChg>
      <pc:sldChg chg="addSp delSp modSp mod">
        <pc:chgData name="MAHY, Mary" userId="0afd4db8-d624-4195-ad74-d950010a3c7a" providerId="ADAL" clId="{34A66D6B-2966-4985-9089-1AE8AE4F47D9}" dt="2021-12-21T13:58:35.940" v="613" actId="20577"/>
        <pc:sldMkLst>
          <pc:docMk/>
          <pc:sldMk cId="282993921" sldId="258"/>
        </pc:sldMkLst>
        <pc:spChg chg="mod">
          <ac:chgData name="MAHY, Mary" userId="0afd4db8-d624-4195-ad74-d950010a3c7a" providerId="ADAL" clId="{34A66D6B-2966-4985-9089-1AE8AE4F47D9}" dt="2021-12-21T13:58:35.940" v="613" actId="20577"/>
          <ac:spMkLst>
            <pc:docMk/>
            <pc:sldMk cId="282993921" sldId="258"/>
            <ac:spMk id="3" creationId="{C7E593A2-F1FD-46F4-940B-2F11037AAA36}"/>
          </ac:spMkLst>
        </pc:spChg>
        <pc:spChg chg="del">
          <ac:chgData name="MAHY, Mary" userId="0afd4db8-d624-4195-ad74-d950010a3c7a" providerId="ADAL" clId="{34A66D6B-2966-4985-9089-1AE8AE4F47D9}" dt="2021-12-21T10:45:15.300" v="189" actId="478"/>
          <ac:spMkLst>
            <pc:docMk/>
            <pc:sldMk cId="282993921" sldId="258"/>
            <ac:spMk id="8" creationId="{FA03B2A1-3EC2-4889-811A-8927F02BAC26}"/>
          </ac:spMkLst>
        </pc:spChg>
        <pc:spChg chg="del mod">
          <ac:chgData name="MAHY, Mary" userId="0afd4db8-d624-4195-ad74-d950010a3c7a" providerId="ADAL" clId="{34A66D6B-2966-4985-9089-1AE8AE4F47D9}" dt="2021-12-21T10:25:34.048" v="182" actId="478"/>
          <ac:spMkLst>
            <pc:docMk/>
            <pc:sldMk cId="282993921" sldId="258"/>
            <ac:spMk id="9" creationId="{70869059-BD71-452B-872A-9406E896B85F}"/>
          </ac:spMkLst>
        </pc:spChg>
        <pc:spChg chg="del">
          <ac:chgData name="MAHY, Mary" userId="0afd4db8-d624-4195-ad74-d950010a3c7a" providerId="ADAL" clId="{34A66D6B-2966-4985-9089-1AE8AE4F47D9}" dt="2021-12-21T10:45:17.315" v="191" actId="478"/>
          <ac:spMkLst>
            <pc:docMk/>
            <pc:sldMk cId="282993921" sldId="258"/>
            <ac:spMk id="10" creationId="{69ED8F4A-FA14-4218-8476-E771B309F777}"/>
          </ac:spMkLst>
        </pc:spChg>
        <pc:spChg chg="del">
          <ac:chgData name="MAHY, Mary" userId="0afd4db8-d624-4195-ad74-d950010a3c7a" providerId="ADAL" clId="{34A66D6B-2966-4985-9089-1AE8AE4F47D9}" dt="2021-12-21T10:45:16.340" v="190" actId="478"/>
          <ac:spMkLst>
            <pc:docMk/>
            <pc:sldMk cId="282993921" sldId="258"/>
            <ac:spMk id="11" creationId="{ED4E6B19-9F82-4251-94D0-5350B0B74274}"/>
          </ac:spMkLst>
        </pc:spChg>
        <pc:spChg chg="del mod">
          <ac:chgData name="MAHY, Mary" userId="0afd4db8-d624-4195-ad74-d950010a3c7a" providerId="ADAL" clId="{34A66D6B-2966-4985-9089-1AE8AE4F47D9}" dt="2021-12-21T10:45:21.123" v="194" actId="478"/>
          <ac:spMkLst>
            <pc:docMk/>
            <pc:sldMk cId="282993921" sldId="258"/>
            <ac:spMk id="13" creationId="{875507A2-41A0-4C0E-AC90-7718E492927E}"/>
          </ac:spMkLst>
        </pc:spChg>
        <pc:picChg chg="add del mod">
          <ac:chgData name="MAHY, Mary" userId="0afd4db8-d624-4195-ad74-d950010a3c7a" providerId="ADAL" clId="{34A66D6B-2966-4985-9089-1AE8AE4F47D9}" dt="2021-12-21T10:45:02.339" v="188" actId="478"/>
          <ac:picMkLst>
            <pc:docMk/>
            <pc:sldMk cId="282993921" sldId="258"/>
            <ac:picMk id="5" creationId="{FD72F612-DAE7-4F4F-BD9B-E5E0D25B4AB8}"/>
          </ac:picMkLst>
        </pc:picChg>
        <pc:picChg chg="del">
          <ac:chgData name="MAHY, Mary" userId="0afd4db8-d624-4195-ad74-d950010a3c7a" providerId="ADAL" clId="{34A66D6B-2966-4985-9089-1AE8AE4F47D9}" dt="2021-12-21T10:41:46.436" v="183" actId="478"/>
          <ac:picMkLst>
            <pc:docMk/>
            <pc:sldMk cId="282993921" sldId="258"/>
            <ac:picMk id="7" creationId="{971976F0-2B0E-4162-8F02-466236222843}"/>
          </ac:picMkLst>
        </pc:picChg>
      </pc:sldChg>
      <pc:sldChg chg="modSp mod">
        <pc:chgData name="MAHY, Mary" userId="0afd4db8-d624-4195-ad74-d950010a3c7a" providerId="ADAL" clId="{34A66D6B-2966-4985-9089-1AE8AE4F47D9}" dt="2021-12-21T10:22:00.718" v="70" actId="20577"/>
        <pc:sldMkLst>
          <pc:docMk/>
          <pc:sldMk cId="2904994522" sldId="930"/>
        </pc:sldMkLst>
        <pc:spChg chg="mod">
          <ac:chgData name="MAHY, Mary" userId="0afd4db8-d624-4195-ad74-d950010a3c7a" providerId="ADAL" clId="{34A66D6B-2966-4985-9089-1AE8AE4F47D9}" dt="2021-12-21T10:22:00.718" v="70" actId="20577"/>
          <ac:spMkLst>
            <pc:docMk/>
            <pc:sldMk cId="2904994522" sldId="930"/>
            <ac:spMk id="6" creationId="{FBE18F79-8238-496B-9644-6442FC9A529E}"/>
          </ac:spMkLst>
        </pc:spChg>
      </pc:sldChg>
      <pc:sldChg chg="delSp mod">
        <pc:chgData name="MAHY, Mary" userId="0afd4db8-d624-4195-ad74-d950010a3c7a" providerId="ADAL" clId="{34A66D6B-2966-4985-9089-1AE8AE4F47D9}" dt="2021-12-21T10:18:45.126" v="45" actId="478"/>
        <pc:sldMkLst>
          <pc:docMk/>
          <pc:sldMk cId="3154845990" sldId="942"/>
        </pc:sldMkLst>
        <pc:spChg chg="del">
          <ac:chgData name="MAHY, Mary" userId="0afd4db8-d624-4195-ad74-d950010a3c7a" providerId="ADAL" clId="{34A66D6B-2966-4985-9089-1AE8AE4F47D9}" dt="2021-12-21T10:18:45.126" v="45" actId="478"/>
          <ac:spMkLst>
            <pc:docMk/>
            <pc:sldMk cId="3154845990" sldId="942"/>
            <ac:spMk id="4" creationId="{BCA9CB24-7DD6-41EA-A12B-73D7ECA421BE}"/>
          </ac:spMkLst>
        </pc:spChg>
      </pc:sldChg>
      <pc:sldChg chg="modSp mod">
        <pc:chgData name="MAHY, Mary" userId="0afd4db8-d624-4195-ad74-d950010a3c7a" providerId="ADAL" clId="{34A66D6B-2966-4985-9089-1AE8AE4F47D9}" dt="2021-12-21T10:19:34.211" v="59" actId="20577"/>
        <pc:sldMkLst>
          <pc:docMk/>
          <pc:sldMk cId="4271553196" sldId="946"/>
        </pc:sldMkLst>
        <pc:spChg chg="mod">
          <ac:chgData name="MAHY, Mary" userId="0afd4db8-d624-4195-ad74-d950010a3c7a" providerId="ADAL" clId="{34A66D6B-2966-4985-9089-1AE8AE4F47D9}" dt="2021-12-21T10:19:34.211" v="59" actId="20577"/>
          <ac:spMkLst>
            <pc:docMk/>
            <pc:sldMk cId="4271553196" sldId="946"/>
            <ac:spMk id="3" creationId="{29D31190-FE88-41A1-9143-EF41736B5A7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29F23E-4EE6-4A8D-B280-B16FD330697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5349268F-4CE0-4D87-B7EA-50DBF9B26883}">
      <dgm:prSet phldrT="[Text]"/>
      <dgm:spPr/>
      <dgm:t>
        <a:bodyPr/>
        <a:lstStyle/>
        <a:p>
          <a:r>
            <a:rPr lang="en-US" dirty="0"/>
            <a:t>Country team</a:t>
          </a:r>
        </a:p>
      </dgm:t>
    </dgm:pt>
    <dgm:pt modelId="{9BEDE8B7-DB8A-4998-BEEE-59921A6CF157}" type="parTrans" cxnId="{1706C565-8910-4558-BED1-E881C5B0EB63}">
      <dgm:prSet/>
      <dgm:spPr/>
      <dgm:t>
        <a:bodyPr/>
        <a:lstStyle/>
        <a:p>
          <a:endParaRPr lang="en-US"/>
        </a:p>
      </dgm:t>
    </dgm:pt>
    <dgm:pt modelId="{1926BC57-DEB3-40E1-8EF6-BA8066A4840A}" type="sibTrans" cxnId="{1706C565-8910-4558-BED1-E881C5B0EB63}">
      <dgm:prSet/>
      <dgm:spPr/>
      <dgm:t>
        <a:bodyPr/>
        <a:lstStyle/>
        <a:p>
          <a:endParaRPr lang="en-US"/>
        </a:p>
      </dgm:t>
    </dgm:pt>
    <dgm:pt modelId="{42638A7F-2158-4901-98B9-8433D41338C1}">
      <dgm:prSet phldrT="[Text]"/>
      <dgm:spPr/>
      <dgm:t>
        <a:bodyPr/>
        <a:lstStyle/>
        <a:p>
          <a:r>
            <a:rPr lang="en-US" dirty="0"/>
            <a:t>Prepare data according to format of DMPPT 2 data input form </a:t>
          </a:r>
        </a:p>
      </dgm:t>
    </dgm:pt>
    <dgm:pt modelId="{8D1DFE9C-705B-44B6-A2DA-3CE6DF1DE12C}" type="parTrans" cxnId="{9C8F3009-F279-4CA2-B5C2-9EE713CFE39E}">
      <dgm:prSet/>
      <dgm:spPr/>
      <dgm:t>
        <a:bodyPr/>
        <a:lstStyle/>
        <a:p>
          <a:endParaRPr lang="en-US"/>
        </a:p>
      </dgm:t>
    </dgm:pt>
    <dgm:pt modelId="{8ACD505D-FCDC-4FB6-9A79-61B9CA5C7FC8}" type="sibTrans" cxnId="{9C8F3009-F279-4CA2-B5C2-9EE713CFE39E}">
      <dgm:prSet/>
      <dgm:spPr/>
      <dgm:t>
        <a:bodyPr/>
        <a:lstStyle/>
        <a:p>
          <a:endParaRPr lang="en-US"/>
        </a:p>
      </dgm:t>
    </dgm:pt>
    <dgm:pt modelId="{59FEC786-D238-4976-A64E-9D3E1796BB50}">
      <dgm:prSet phldrT="[Text]"/>
      <dgm:spPr/>
      <dgm:t>
        <a:bodyPr/>
        <a:lstStyle/>
        <a:p>
          <a:r>
            <a:rPr lang="en-US" dirty="0"/>
            <a:t>Review and validate inputs</a:t>
          </a:r>
        </a:p>
      </dgm:t>
    </dgm:pt>
    <dgm:pt modelId="{7A02F025-63C6-45A6-B1C8-946539A7C2DB}" type="parTrans" cxnId="{EABE1332-3FCD-4AD9-90D6-EE79CEA87DD9}">
      <dgm:prSet/>
      <dgm:spPr/>
      <dgm:t>
        <a:bodyPr/>
        <a:lstStyle/>
        <a:p>
          <a:endParaRPr lang="en-US"/>
        </a:p>
      </dgm:t>
    </dgm:pt>
    <dgm:pt modelId="{BF0A9811-F6D8-450A-8014-48CA788847C7}" type="sibTrans" cxnId="{EABE1332-3FCD-4AD9-90D6-EE79CEA87DD9}">
      <dgm:prSet/>
      <dgm:spPr/>
      <dgm:t>
        <a:bodyPr/>
        <a:lstStyle/>
        <a:p>
          <a:endParaRPr lang="en-US"/>
        </a:p>
      </dgm:t>
    </dgm:pt>
    <dgm:pt modelId="{734BCC93-4839-4930-AB5D-197ABF0F074C}">
      <dgm:prSet phldrT="[Text]"/>
      <dgm:spPr/>
      <dgm:t>
        <a:bodyPr/>
        <a:lstStyle/>
        <a:p>
          <a:r>
            <a:rPr lang="en-US" dirty="0"/>
            <a:t>Avenir Health</a:t>
          </a:r>
        </a:p>
      </dgm:t>
    </dgm:pt>
    <dgm:pt modelId="{2BE76C66-E126-4C6B-AA95-5185DB8EBDE3}" type="parTrans" cxnId="{C3C27037-A2D7-4815-A9DC-928C1363BD4E}">
      <dgm:prSet/>
      <dgm:spPr/>
      <dgm:t>
        <a:bodyPr/>
        <a:lstStyle/>
        <a:p>
          <a:endParaRPr lang="en-US"/>
        </a:p>
      </dgm:t>
    </dgm:pt>
    <dgm:pt modelId="{92DAF665-1B6F-4AAC-B1BB-6DF8A72C0FB4}" type="sibTrans" cxnId="{C3C27037-A2D7-4815-A9DC-928C1363BD4E}">
      <dgm:prSet/>
      <dgm:spPr/>
      <dgm:t>
        <a:bodyPr/>
        <a:lstStyle/>
        <a:p>
          <a:endParaRPr lang="en-US"/>
        </a:p>
      </dgm:t>
    </dgm:pt>
    <dgm:pt modelId="{26246619-FE88-4F9C-A2DC-19A5D5217C4E}">
      <dgm:prSet phldrT="[Text]"/>
      <dgm:spPr/>
      <dgm:t>
        <a:bodyPr/>
        <a:lstStyle/>
        <a:p>
          <a:r>
            <a:rPr lang="en-US" dirty="0"/>
            <a:t>Review data input form for completeness and proper format</a:t>
          </a:r>
        </a:p>
      </dgm:t>
    </dgm:pt>
    <dgm:pt modelId="{F5025449-7A7E-4E84-A0A6-BD2424DAD985}" type="parTrans" cxnId="{22C3D718-E52F-46CC-8BD6-D3E78F60DCB6}">
      <dgm:prSet/>
      <dgm:spPr/>
      <dgm:t>
        <a:bodyPr/>
        <a:lstStyle/>
        <a:p>
          <a:endParaRPr lang="en-US"/>
        </a:p>
      </dgm:t>
    </dgm:pt>
    <dgm:pt modelId="{18027033-9264-47E5-8290-281323CBA826}" type="sibTrans" cxnId="{22C3D718-E52F-46CC-8BD6-D3E78F60DCB6}">
      <dgm:prSet/>
      <dgm:spPr/>
      <dgm:t>
        <a:bodyPr/>
        <a:lstStyle/>
        <a:p>
          <a:endParaRPr lang="en-US"/>
        </a:p>
      </dgm:t>
    </dgm:pt>
    <dgm:pt modelId="{73EDD544-299C-4DE8-8532-7882B65DB663}">
      <dgm:prSet phldrT="[Text]"/>
      <dgm:spPr/>
      <dgm:t>
        <a:bodyPr/>
        <a:lstStyle/>
        <a:p>
          <a:r>
            <a:rPr lang="en-US" dirty="0"/>
            <a:t>Push data live in tool and notify country team</a:t>
          </a:r>
        </a:p>
      </dgm:t>
    </dgm:pt>
    <dgm:pt modelId="{E08EF518-F9EE-4BC0-B008-7C6649D7AB15}" type="parTrans" cxnId="{5D4734D3-210C-4DA3-A3D6-767B05CEF90B}">
      <dgm:prSet/>
      <dgm:spPr/>
      <dgm:t>
        <a:bodyPr/>
        <a:lstStyle/>
        <a:p>
          <a:endParaRPr lang="en-US"/>
        </a:p>
      </dgm:t>
    </dgm:pt>
    <dgm:pt modelId="{A2CE2BCF-2343-492B-B011-3813D403C3E4}" type="sibTrans" cxnId="{5D4734D3-210C-4DA3-A3D6-767B05CEF90B}">
      <dgm:prSet/>
      <dgm:spPr/>
      <dgm:t>
        <a:bodyPr/>
        <a:lstStyle/>
        <a:p>
          <a:endParaRPr lang="en-US"/>
        </a:p>
      </dgm:t>
    </dgm:pt>
    <dgm:pt modelId="{B5B4D77A-D378-4914-A0F6-2D441AF0BFDE}">
      <dgm:prSet phldrT="[Text]"/>
      <dgm:spPr/>
      <dgm:t>
        <a:bodyPr/>
        <a:lstStyle/>
        <a:p>
          <a:r>
            <a:rPr lang="en-US" dirty="0"/>
            <a:t>Upload to ADR and alert Avenir Health</a:t>
          </a:r>
        </a:p>
      </dgm:t>
    </dgm:pt>
    <dgm:pt modelId="{54375169-4DE8-404E-8A7E-0C6C461ED575}" type="parTrans" cxnId="{455B5F90-BDFE-4835-BE0B-E9A3E3750062}">
      <dgm:prSet/>
      <dgm:spPr/>
      <dgm:t>
        <a:bodyPr/>
        <a:lstStyle/>
        <a:p>
          <a:endParaRPr lang="en-US"/>
        </a:p>
      </dgm:t>
    </dgm:pt>
    <dgm:pt modelId="{413D26C0-7D3B-4EC2-B233-6794E44A6892}" type="sibTrans" cxnId="{455B5F90-BDFE-4835-BE0B-E9A3E3750062}">
      <dgm:prSet/>
      <dgm:spPr/>
      <dgm:t>
        <a:bodyPr/>
        <a:lstStyle/>
        <a:p>
          <a:endParaRPr lang="en-US"/>
        </a:p>
      </dgm:t>
    </dgm:pt>
    <dgm:pt modelId="{3E9F739E-3D58-4A19-B0AF-B1BB9CA13432}">
      <dgm:prSet phldrT="[Text]"/>
      <dgm:spPr/>
      <dgm:t>
        <a:bodyPr/>
        <a:lstStyle/>
        <a:p>
          <a:r>
            <a:rPr lang="en-US" dirty="0"/>
            <a:t>Clarify any issues with country team</a:t>
          </a:r>
        </a:p>
      </dgm:t>
    </dgm:pt>
    <dgm:pt modelId="{7EB72A8C-FFFE-47E8-A19B-D3ECEF4B1F6B}" type="parTrans" cxnId="{7EDACEC2-DC9E-4DFB-985B-BB6ADAC51083}">
      <dgm:prSet/>
      <dgm:spPr/>
      <dgm:t>
        <a:bodyPr/>
        <a:lstStyle/>
        <a:p>
          <a:endParaRPr lang="en-US"/>
        </a:p>
      </dgm:t>
    </dgm:pt>
    <dgm:pt modelId="{78926F96-6C9A-4100-ABB2-1FD220566781}" type="sibTrans" cxnId="{7EDACEC2-DC9E-4DFB-985B-BB6ADAC51083}">
      <dgm:prSet/>
      <dgm:spPr/>
      <dgm:t>
        <a:bodyPr/>
        <a:lstStyle/>
        <a:p>
          <a:endParaRPr lang="en-US"/>
        </a:p>
      </dgm:t>
    </dgm:pt>
    <dgm:pt modelId="{A79EFD0C-CD25-4831-B8D8-FC9B40E12953}" type="pres">
      <dgm:prSet presAssocID="{3B29F23E-4EE6-4A8D-B280-B16FD3306975}" presName="linearFlow" presStyleCnt="0">
        <dgm:presLayoutVars>
          <dgm:dir/>
          <dgm:animLvl val="lvl"/>
          <dgm:resizeHandles val="exact"/>
        </dgm:presLayoutVars>
      </dgm:prSet>
      <dgm:spPr/>
    </dgm:pt>
    <dgm:pt modelId="{B6A5D266-F3CC-4419-9976-BDC9C685EFD9}" type="pres">
      <dgm:prSet presAssocID="{5349268F-4CE0-4D87-B7EA-50DBF9B26883}" presName="composite" presStyleCnt="0"/>
      <dgm:spPr/>
    </dgm:pt>
    <dgm:pt modelId="{32033AFB-D177-47A1-BF36-BF0303B02117}" type="pres">
      <dgm:prSet presAssocID="{5349268F-4CE0-4D87-B7EA-50DBF9B26883}" presName="parentText" presStyleLbl="alignNode1" presStyleIdx="0" presStyleCnt="2">
        <dgm:presLayoutVars>
          <dgm:chMax val="1"/>
          <dgm:bulletEnabled val="1"/>
        </dgm:presLayoutVars>
      </dgm:prSet>
      <dgm:spPr/>
    </dgm:pt>
    <dgm:pt modelId="{EF42DCC6-A62D-4001-8716-2CEFDA4FBC5B}" type="pres">
      <dgm:prSet presAssocID="{5349268F-4CE0-4D87-B7EA-50DBF9B26883}" presName="descendantText" presStyleLbl="alignAcc1" presStyleIdx="0" presStyleCnt="2">
        <dgm:presLayoutVars>
          <dgm:bulletEnabled val="1"/>
        </dgm:presLayoutVars>
      </dgm:prSet>
      <dgm:spPr/>
    </dgm:pt>
    <dgm:pt modelId="{ACB05196-060A-40A8-A452-B449BDF4E605}" type="pres">
      <dgm:prSet presAssocID="{1926BC57-DEB3-40E1-8EF6-BA8066A4840A}" presName="sp" presStyleCnt="0"/>
      <dgm:spPr/>
    </dgm:pt>
    <dgm:pt modelId="{158DBAC2-2E74-4D95-A1C3-79AECEDC5A42}" type="pres">
      <dgm:prSet presAssocID="{734BCC93-4839-4930-AB5D-197ABF0F074C}" presName="composite" presStyleCnt="0"/>
      <dgm:spPr/>
    </dgm:pt>
    <dgm:pt modelId="{DAF9BA68-0FC4-4944-98A0-C5C45023DAAB}" type="pres">
      <dgm:prSet presAssocID="{734BCC93-4839-4930-AB5D-197ABF0F074C}" presName="parentText" presStyleLbl="alignNode1" presStyleIdx="1" presStyleCnt="2">
        <dgm:presLayoutVars>
          <dgm:chMax val="1"/>
          <dgm:bulletEnabled val="1"/>
        </dgm:presLayoutVars>
      </dgm:prSet>
      <dgm:spPr/>
    </dgm:pt>
    <dgm:pt modelId="{B7302801-43E8-4FC0-9D49-2426A0701299}" type="pres">
      <dgm:prSet presAssocID="{734BCC93-4839-4930-AB5D-197ABF0F074C}" presName="descendantText" presStyleLbl="alignAcc1" presStyleIdx="1" presStyleCnt="2">
        <dgm:presLayoutVars>
          <dgm:bulletEnabled val="1"/>
        </dgm:presLayoutVars>
      </dgm:prSet>
      <dgm:spPr/>
    </dgm:pt>
  </dgm:ptLst>
  <dgm:cxnLst>
    <dgm:cxn modelId="{9C8F3009-F279-4CA2-B5C2-9EE713CFE39E}" srcId="{5349268F-4CE0-4D87-B7EA-50DBF9B26883}" destId="{42638A7F-2158-4901-98B9-8433D41338C1}" srcOrd="0" destOrd="0" parTransId="{8D1DFE9C-705B-44B6-A2DA-3CE6DF1DE12C}" sibTransId="{8ACD505D-FCDC-4FB6-9A79-61B9CA5C7FC8}"/>
    <dgm:cxn modelId="{8D78D512-0EF8-49C1-BCBB-F40C93614DF7}" type="presOf" srcId="{B5B4D77A-D378-4914-A0F6-2D441AF0BFDE}" destId="{EF42DCC6-A62D-4001-8716-2CEFDA4FBC5B}" srcOrd="0" destOrd="2" presId="urn:microsoft.com/office/officeart/2005/8/layout/chevron2"/>
    <dgm:cxn modelId="{22C3D718-E52F-46CC-8BD6-D3E78F60DCB6}" srcId="{734BCC93-4839-4930-AB5D-197ABF0F074C}" destId="{26246619-FE88-4F9C-A2DC-19A5D5217C4E}" srcOrd="0" destOrd="0" parTransId="{F5025449-7A7E-4E84-A0A6-BD2424DAD985}" sibTransId="{18027033-9264-47E5-8290-281323CBA826}"/>
    <dgm:cxn modelId="{83D07727-D1F5-4251-9EDD-51C6C6C3D4BC}" type="presOf" srcId="{3E9F739E-3D58-4A19-B0AF-B1BB9CA13432}" destId="{B7302801-43E8-4FC0-9D49-2426A0701299}" srcOrd="0" destOrd="1" presId="urn:microsoft.com/office/officeart/2005/8/layout/chevron2"/>
    <dgm:cxn modelId="{EABE1332-3FCD-4AD9-90D6-EE79CEA87DD9}" srcId="{5349268F-4CE0-4D87-B7EA-50DBF9B26883}" destId="{59FEC786-D238-4976-A64E-9D3E1796BB50}" srcOrd="1" destOrd="0" parTransId="{7A02F025-63C6-45A6-B1C8-946539A7C2DB}" sibTransId="{BF0A9811-F6D8-450A-8014-48CA788847C7}"/>
    <dgm:cxn modelId="{38A2DC34-3092-4FD1-AD6C-BA5FA1AF73DE}" type="presOf" srcId="{59FEC786-D238-4976-A64E-9D3E1796BB50}" destId="{EF42DCC6-A62D-4001-8716-2CEFDA4FBC5B}" srcOrd="0" destOrd="1" presId="urn:microsoft.com/office/officeart/2005/8/layout/chevron2"/>
    <dgm:cxn modelId="{C3C27037-A2D7-4815-A9DC-928C1363BD4E}" srcId="{3B29F23E-4EE6-4A8D-B280-B16FD3306975}" destId="{734BCC93-4839-4930-AB5D-197ABF0F074C}" srcOrd="1" destOrd="0" parTransId="{2BE76C66-E126-4C6B-AA95-5185DB8EBDE3}" sibTransId="{92DAF665-1B6F-4AAC-B1BB-6DF8A72C0FB4}"/>
    <dgm:cxn modelId="{6FC1E460-5770-4BCE-9D86-59BC829EA62E}" type="presOf" srcId="{734BCC93-4839-4930-AB5D-197ABF0F074C}" destId="{DAF9BA68-0FC4-4944-98A0-C5C45023DAAB}" srcOrd="0" destOrd="0" presId="urn:microsoft.com/office/officeart/2005/8/layout/chevron2"/>
    <dgm:cxn modelId="{1706C565-8910-4558-BED1-E881C5B0EB63}" srcId="{3B29F23E-4EE6-4A8D-B280-B16FD3306975}" destId="{5349268F-4CE0-4D87-B7EA-50DBF9B26883}" srcOrd="0" destOrd="0" parTransId="{9BEDE8B7-DB8A-4998-BEEE-59921A6CF157}" sibTransId="{1926BC57-DEB3-40E1-8EF6-BA8066A4840A}"/>
    <dgm:cxn modelId="{F3831946-6FB3-413A-8C5F-5A3DA4A7102E}" type="presOf" srcId="{26246619-FE88-4F9C-A2DC-19A5D5217C4E}" destId="{B7302801-43E8-4FC0-9D49-2426A0701299}" srcOrd="0" destOrd="0" presId="urn:microsoft.com/office/officeart/2005/8/layout/chevron2"/>
    <dgm:cxn modelId="{345AEB8D-FC3B-4416-B951-F1EB9DE8E140}" type="presOf" srcId="{73EDD544-299C-4DE8-8532-7882B65DB663}" destId="{B7302801-43E8-4FC0-9D49-2426A0701299}" srcOrd="0" destOrd="2" presId="urn:microsoft.com/office/officeart/2005/8/layout/chevron2"/>
    <dgm:cxn modelId="{455B5F90-BDFE-4835-BE0B-E9A3E3750062}" srcId="{5349268F-4CE0-4D87-B7EA-50DBF9B26883}" destId="{B5B4D77A-D378-4914-A0F6-2D441AF0BFDE}" srcOrd="2" destOrd="0" parTransId="{54375169-4DE8-404E-8A7E-0C6C461ED575}" sibTransId="{413D26C0-7D3B-4EC2-B233-6794E44A6892}"/>
    <dgm:cxn modelId="{6EDDEFBD-DA78-4CC3-93E4-71D2E2FDF215}" type="presOf" srcId="{42638A7F-2158-4901-98B9-8433D41338C1}" destId="{EF42DCC6-A62D-4001-8716-2CEFDA4FBC5B}" srcOrd="0" destOrd="0" presId="urn:microsoft.com/office/officeart/2005/8/layout/chevron2"/>
    <dgm:cxn modelId="{7EDACEC2-DC9E-4DFB-985B-BB6ADAC51083}" srcId="{734BCC93-4839-4930-AB5D-197ABF0F074C}" destId="{3E9F739E-3D58-4A19-B0AF-B1BB9CA13432}" srcOrd="1" destOrd="0" parTransId="{7EB72A8C-FFFE-47E8-A19B-D3ECEF4B1F6B}" sibTransId="{78926F96-6C9A-4100-ABB2-1FD220566781}"/>
    <dgm:cxn modelId="{5D4734D3-210C-4DA3-A3D6-767B05CEF90B}" srcId="{734BCC93-4839-4930-AB5D-197ABF0F074C}" destId="{73EDD544-299C-4DE8-8532-7882B65DB663}" srcOrd="2" destOrd="0" parTransId="{E08EF518-F9EE-4BC0-B008-7C6649D7AB15}" sibTransId="{A2CE2BCF-2343-492B-B011-3813D403C3E4}"/>
    <dgm:cxn modelId="{C3B78ADF-7A56-4D31-8C34-7A3FC5044D18}" type="presOf" srcId="{5349268F-4CE0-4D87-B7EA-50DBF9B26883}" destId="{32033AFB-D177-47A1-BF36-BF0303B02117}" srcOrd="0" destOrd="0" presId="urn:microsoft.com/office/officeart/2005/8/layout/chevron2"/>
    <dgm:cxn modelId="{07B46BE6-FE5F-425B-BFDB-FAD312E714A2}" type="presOf" srcId="{3B29F23E-4EE6-4A8D-B280-B16FD3306975}" destId="{A79EFD0C-CD25-4831-B8D8-FC9B40E12953}" srcOrd="0" destOrd="0" presId="urn:microsoft.com/office/officeart/2005/8/layout/chevron2"/>
    <dgm:cxn modelId="{6F511311-F9F3-47E3-BA60-9B19FF1FA08A}" type="presParOf" srcId="{A79EFD0C-CD25-4831-B8D8-FC9B40E12953}" destId="{B6A5D266-F3CC-4419-9976-BDC9C685EFD9}" srcOrd="0" destOrd="0" presId="urn:microsoft.com/office/officeart/2005/8/layout/chevron2"/>
    <dgm:cxn modelId="{99EC170B-D0AB-434B-B82E-75B66B94DC68}" type="presParOf" srcId="{B6A5D266-F3CC-4419-9976-BDC9C685EFD9}" destId="{32033AFB-D177-47A1-BF36-BF0303B02117}" srcOrd="0" destOrd="0" presId="urn:microsoft.com/office/officeart/2005/8/layout/chevron2"/>
    <dgm:cxn modelId="{197E47FA-6ADD-4A92-8D42-24DF6CC39FD7}" type="presParOf" srcId="{B6A5D266-F3CC-4419-9976-BDC9C685EFD9}" destId="{EF42DCC6-A62D-4001-8716-2CEFDA4FBC5B}" srcOrd="1" destOrd="0" presId="urn:microsoft.com/office/officeart/2005/8/layout/chevron2"/>
    <dgm:cxn modelId="{9EC3E552-7099-41EE-8911-62FBFBBFB665}" type="presParOf" srcId="{A79EFD0C-CD25-4831-B8D8-FC9B40E12953}" destId="{ACB05196-060A-40A8-A452-B449BDF4E605}" srcOrd="1" destOrd="0" presId="urn:microsoft.com/office/officeart/2005/8/layout/chevron2"/>
    <dgm:cxn modelId="{C36B3FAA-5CD8-4048-A9D5-3FDB366B4668}" type="presParOf" srcId="{A79EFD0C-CD25-4831-B8D8-FC9B40E12953}" destId="{158DBAC2-2E74-4D95-A1C3-79AECEDC5A42}" srcOrd="2" destOrd="0" presId="urn:microsoft.com/office/officeart/2005/8/layout/chevron2"/>
    <dgm:cxn modelId="{A459E2BB-5B9D-4B64-A3B3-64617A0B29BE}" type="presParOf" srcId="{158DBAC2-2E74-4D95-A1C3-79AECEDC5A42}" destId="{DAF9BA68-0FC4-4944-98A0-C5C45023DAAB}" srcOrd="0" destOrd="0" presId="urn:microsoft.com/office/officeart/2005/8/layout/chevron2"/>
    <dgm:cxn modelId="{C3204057-7748-4952-88F0-2481BCB66B22}" type="presParOf" srcId="{158DBAC2-2E74-4D95-A1C3-79AECEDC5A42}" destId="{B7302801-43E8-4FC0-9D49-2426A070129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33AFB-D177-47A1-BF36-BF0303B02117}">
      <dsp:nvSpPr>
        <dsp:cNvPr id="0" name=""/>
        <dsp:cNvSpPr/>
      </dsp:nvSpPr>
      <dsp:spPr>
        <a:xfrm rot="5400000">
          <a:off x="-326231" y="326692"/>
          <a:ext cx="2174874" cy="1522412"/>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Country team</a:t>
          </a:r>
        </a:p>
      </dsp:txBody>
      <dsp:txXfrm rot="-5400000">
        <a:off x="0" y="761667"/>
        <a:ext cx="1522412" cy="652462"/>
      </dsp:txXfrm>
    </dsp:sp>
    <dsp:sp modelId="{EF42DCC6-A62D-4001-8716-2CEFDA4FBC5B}">
      <dsp:nvSpPr>
        <dsp:cNvPr id="0" name=""/>
        <dsp:cNvSpPr/>
      </dsp:nvSpPr>
      <dsp:spPr>
        <a:xfrm rot="5400000">
          <a:off x="3489086" y="-1966213"/>
          <a:ext cx="1413668" cy="5347017"/>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Prepare data according to format of DMPPT 2 data input form </a:t>
          </a:r>
        </a:p>
        <a:p>
          <a:pPr marL="228600" lvl="1" indent="-228600" algn="l" defTabSz="889000">
            <a:lnSpc>
              <a:spcPct val="90000"/>
            </a:lnSpc>
            <a:spcBef>
              <a:spcPct val="0"/>
            </a:spcBef>
            <a:spcAft>
              <a:spcPct val="15000"/>
            </a:spcAft>
            <a:buChar char="•"/>
          </a:pPr>
          <a:r>
            <a:rPr lang="en-US" sz="2000" kern="1200" dirty="0"/>
            <a:t>Review and validate inputs</a:t>
          </a:r>
        </a:p>
        <a:p>
          <a:pPr marL="228600" lvl="1" indent="-228600" algn="l" defTabSz="889000">
            <a:lnSpc>
              <a:spcPct val="90000"/>
            </a:lnSpc>
            <a:spcBef>
              <a:spcPct val="0"/>
            </a:spcBef>
            <a:spcAft>
              <a:spcPct val="15000"/>
            </a:spcAft>
            <a:buChar char="•"/>
          </a:pPr>
          <a:r>
            <a:rPr lang="en-US" sz="2000" kern="1200" dirty="0"/>
            <a:t>Upload to ADR and alert Avenir Health</a:t>
          </a:r>
        </a:p>
      </dsp:txBody>
      <dsp:txXfrm rot="-5400000">
        <a:off x="1522412" y="69471"/>
        <a:ext cx="5278007" cy="1275648"/>
      </dsp:txXfrm>
    </dsp:sp>
    <dsp:sp modelId="{DAF9BA68-0FC4-4944-98A0-C5C45023DAAB}">
      <dsp:nvSpPr>
        <dsp:cNvPr id="0" name=""/>
        <dsp:cNvSpPr/>
      </dsp:nvSpPr>
      <dsp:spPr>
        <a:xfrm rot="5400000">
          <a:off x="-326231" y="2214895"/>
          <a:ext cx="2174874" cy="1522412"/>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Avenir Health</a:t>
          </a:r>
        </a:p>
      </dsp:txBody>
      <dsp:txXfrm rot="-5400000">
        <a:off x="0" y="2649870"/>
        <a:ext cx="1522412" cy="652462"/>
      </dsp:txXfrm>
    </dsp:sp>
    <dsp:sp modelId="{B7302801-43E8-4FC0-9D49-2426A0701299}">
      <dsp:nvSpPr>
        <dsp:cNvPr id="0" name=""/>
        <dsp:cNvSpPr/>
      </dsp:nvSpPr>
      <dsp:spPr>
        <a:xfrm rot="5400000">
          <a:off x="3489086" y="-78010"/>
          <a:ext cx="1413668" cy="5347017"/>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Review data input form for completeness and proper format</a:t>
          </a:r>
        </a:p>
        <a:p>
          <a:pPr marL="228600" lvl="1" indent="-228600" algn="l" defTabSz="889000">
            <a:lnSpc>
              <a:spcPct val="90000"/>
            </a:lnSpc>
            <a:spcBef>
              <a:spcPct val="0"/>
            </a:spcBef>
            <a:spcAft>
              <a:spcPct val="15000"/>
            </a:spcAft>
            <a:buChar char="•"/>
          </a:pPr>
          <a:r>
            <a:rPr lang="en-US" sz="2000" kern="1200" dirty="0"/>
            <a:t>Clarify any issues with country team</a:t>
          </a:r>
        </a:p>
        <a:p>
          <a:pPr marL="228600" lvl="1" indent="-228600" algn="l" defTabSz="889000">
            <a:lnSpc>
              <a:spcPct val="90000"/>
            </a:lnSpc>
            <a:spcBef>
              <a:spcPct val="0"/>
            </a:spcBef>
            <a:spcAft>
              <a:spcPct val="15000"/>
            </a:spcAft>
            <a:buChar char="•"/>
          </a:pPr>
          <a:r>
            <a:rPr lang="en-US" sz="2000" kern="1200" dirty="0"/>
            <a:t>Push data live in tool and notify country team</a:t>
          </a:r>
        </a:p>
      </dsp:txBody>
      <dsp:txXfrm rot="-5400000">
        <a:off x="1522412" y="1957674"/>
        <a:ext cx="5278007" cy="127564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343556-CAF0-4297-9856-EB04FF609E4E}" type="datetimeFigureOut">
              <a:rPr lang="en-US" smtClean="0"/>
              <a:t>12/21/2021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EF81F4-8803-428C-827C-329F5B999985}" type="slidenum">
              <a:rPr lang="en-US" smtClean="0"/>
              <a:t>‹#›</a:t>
            </a:fld>
            <a:endParaRPr lang="en-US"/>
          </a:p>
        </p:txBody>
      </p:sp>
    </p:spTree>
    <p:extLst>
      <p:ext uri="{BB962C8B-B14F-4D97-AF65-F5344CB8AC3E}">
        <p14:creationId xmlns:p14="http://schemas.microsoft.com/office/powerpoint/2010/main" val="3920590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E16322-A831-4566-9C06-069427569311}" type="datetimeFigureOut">
              <a:rPr lang="en-US" smtClean="0"/>
              <a:t>12/21/2021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65A128-2731-4910-928A-73E51E5B0C73}" type="slidenum">
              <a:rPr lang="en-US" smtClean="0"/>
              <a:t>‹#›</a:t>
            </a:fld>
            <a:endParaRPr lang="en-US"/>
          </a:p>
        </p:txBody>
      </p:sp>
    </p:spTree>
    <p:extLst>
      <p:ext uri="{BB962C8B-B14F-4D97-AF65-F5344CB8AC3E}">
        <p14:creationId xmlns:p14="http://schemas.microsoft.com/office/powerpoint/2010/main" val="2118414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1F68164-8ADD-4DF7-B352-A1291E637DC8}" type="datetimeFigureOut">
              <a:rPr lang="en-US" smtClean="0"/>
              <a:t>12/21/2021</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B2E788E-E38E-4124-BA2B-69C1A1EC2603}"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485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F68164-8ADD-4DF7-B352-A1291E637DC8}"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588083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F68164-8ADD-4DF7-B352-A1291E637DC8}"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3888089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457200"/>
            <a:ext cx="7772400" cy="1470025"/>
          </a:xfrm>
        </p:spPr>
        <p:txBody>
          <a:bodyPr anchor="b"/>
          <a:lstStyle>
            <a:lvl1pPr algn="l">
              <a:defRPr baseline="0">
                <a:solidFill>
                  <a:srgbClr val="003A5D"/>
                </a:solidFill>
                <a:latin typeface="Franklin Gothic Medium" panose="020B0603020102020204" pitchFamily="34" charset="0"/>
              </a:defRPr>
            </a:lvl1pPr>
          </a:lstStyle>
          <a:p>
            <a:r>
              <a:rPr lang="en-US" dirty="0"/>
              <a:t>CLICK TO EDIT MASTER STYLE TITLE</a:t>
            </a:r>
          </a:p>
        </p:txBody>
      </p:sp>
      <p:sp>
        <p:nvSpPr>
          <p:cNvPr id="3" name="Subtitle 2"/>
          <p:cNvSpPr>
            <a:spLocks noGrp="1"/>
          </p:cNvSpPr>
          <p:nvPr>
            <p:ph type="subTitle" idx="1" hasCustomPrompt="1"/>
          </p:nvPr>
        </p:nvSpPr>
        <p:spPr>
          <a:xfrm>
            <a:off x="685800" y="2590800"/>
            <a:ext cx="7772400" cy="1371600"/>
          </a:xfrm>
        </p:spPr>
        <p:txBody>
          <a:bodyPr>
            <a:normAutofit/>
          </a:bodyPr>
          <a:lstStyle>
            <a:lvl1pPr marL="0" indent="0" algn="l">
              <a:spcBef>
                <a:spcPts val="300"/>
              </a:spcBef>
              <a:buNone/>
              <a:defRPr sz="2800" b="1" baseline="0">
                <a:solidFill>
                  <a:schemeClr val="tx1"/>
                </a:solidFill>
                <a:latin typeface="Franklin Gothic Medium" panose="020B06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Title(s), Affiliation(s)</a:t>
            </a:r>
          </a:p>
        </p:txBody>
      </p:sp>
      <p:sp>
        <p:nvSpPr>
          <p:cNvPr id="4" name="Date Placeholder 3"/>
          <p:cNvSpPr>
            <a:spLocks noGrp="1"/>
          </p:cNvSpPr>
          <p:nvPr>
            <p:ph type="dt" sz="half" idx="10"/>
          </p:nvPr>
        </p:nvSpPr>
        <p:spPr/>
        <p:txBody>
          <a:bodyPr/>
          <a:lstStyle/>
          <a:p>
            <a:fld id="{E1F68164-8ADD-4DF7-B352-A1291E637DC8}"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cxnSp>
        <p:nvCxnSpPr>
          <p:cNvPr id="8" name="Straight Connector 7"/>
          <p:cNvCxnSpPr/>
          <p:nvPr userDrawn="1"/>
        </p:nvCxnSpPr>
        <p:spPr>
          <a:xfrm>
            <a:off x="685800" y="1905000"/>
            <a:ext cx="7772400" cy="0"/>
          </a:xfrm>
          <a:prstGeom prst="line">
            <a:avLst/>
          </a:prstGeom>
          <a:ln w="28575">
            <a:solidFill>
              <a:srgbClr val="6CC04A"/>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685800" y="4267200"/>
            <a:ext cx="7772400" cy="990600"/>
          </a:xfrm>
        </p:spPr>
        <p:txBody>
          <a:bodyPr>
            <a:noAutofit/>
          </a:bodyPr>
          <a:lstStyle>
            <a:lvl1pPr marL="0" indent="0">
              <a:spcBef>
                <a:spcPts val="300"/>
              </a:spcBef>
              <a:buNone/>
              <a:defRPr sz="2000" b="1">
                <a:latin typeface="Franklin Gothic Medium" panose="020B0603020102020204" pitchFamily="34" charset="0"/>
              </a:defRPr>
            </a:lvl1pPr>
          </a:lstStyle>
          <a:p>
            <a:pPr lvl="0"/>
            <a:r>
              <a:rPr lang="en-US" dirty="0"/>
              <a:t>What (meeting, conference, webinar) , Where, When</a:t>
            </a:r>
          </a:p>
        </p:txBody>
      </p:sp>
    </p:spTree>
    <p:extLst>
      <p:ext uri="{BB962C8B-B14F-4D97-AF65-F5344CB8AC3E}">
        <p14:creationId xmlns:p14="http://schemas.microsoft.com/office/powerpoint/2010/main" val="2449750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457200"/>
            <a:ext cx="7772400" cy="1470025"/>
          </a:xfrm>
        </p:spPr>
        <p:txBody>
          <a:bodyPr anchor="b"/>
          <a:lstStyle>
            <a:lvl1pPr algn="l">
              <a:defRPr baseline="0">
                <a:solidFill>
                  <a:srgbClr val="003A5D"/>
                </a:solidFill>
                <a:latin typeface="Franklin Gothic Medium" panose="020B0603020102020204" pitchFamily="34" charset="0"/>
              </a:defRPr>
            </a:lvl1pPr>
          </a:lstStyle>
          <a:p>
            <a:r>
              <a:rPr lang="en-US" dirty="0"/>
              <a:t>CLICK TO EDIT MASTER STYLE TITLE</a:t>
            </a:r>
          </a:p>
        </p:txBody>
      </p:sp>
      <p:sp>
        <p:nvSpPr>
          <p:cNvPr id="3" name="Subtitle 2"/>
          <p:cNvSpPr>
            <a:spLocks noGrp="1"/>
          </p:cNvSpPr>
          <p:nvPr>
            <p:ph type="subTitle" idx="1" hasCustomPrompt="1"/>
          </p:nvPr>
        </p:nvSpPr>
        <p:spPr>
          <a:xfrm>
            <a:off x="685800" y="2590800"/>
            <a:ext cx="7772400" cy="1371600"/>
          </a:xfrm>
        </p:spPr>
        <p:txBody>
          <a:bodyPr>
            <a:normAutofit/>
          </a:bodyPr>
          <a:lstStyle>
            <a:lvl1pPr marL="0" indent="0" algn="l">
              <a:spcBef>
                <a:spcPts val="300"/>
              </a:spcBef>
              <a:buNone/>
              <a:defRPr sz="2800" b="1" baseline="0">
                <a:solidFill>
                  <a:schemeClr val="tx1"/>
                </a:solidFill>
                <a:latin typeface="Franklin Gothic Medium" panose="020B06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Title(s), Affiliation(s)</a:t>
            </a:r>
          </a:p>
        </p:txBody>
      </p:sp>
      <p:sp>
        <p:nvSpPr>
          <p:cNvPr id="4" name="Date Placeholder 3"/>
          <p:cNvSpPr>
            <a:spLocks noGrp="1"/>
          </p:cNvSpPr>
          <p:nvPr>
            <p:ph type="dt" sz="half" idx="10"/>
          </p:nvPr>
        </p:nvSpPr>
        <p:spPr/>
        <p:txBody>
          <a:bodyPr/>
          <a:lstStyle/>
          <a:p>
            <a:fld id="{E1F68164-8ADD-4DF7-B352-A1291E637DC8}"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cxnSp>
        <p:nvCxnSpPr>
          <p:cNvPr id="8" name="Straight Connector 7"/>
          <p:cNvCxnSpPr/>
          <p:nvPr userDrawn="1"/>
        </p:nvCxnSpPr>
        <p:spPr>
          <a:xfrm>
            <a:off x="685800" y="1905000"/>
            <a:ext cx="7772400" cy="0"/>
          </a:xfrm>
          <a:prstGeom prst="line">
            <a:avLst/>
          </a:prstGeom>
          <a:ln w="28575">
            <a:solidFill>
              <a:srgbClr val="6CC04A"/>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685800" y="4267200"/>
            <a:ext cx="7772400" cy="990600"/>
          </a:xfrm>
        </p:spPr>
        <p:txBody>
          <a:bodyPr>
            <a:noAutofit/>
          </a:bodyPr>
          <a:lstStyle>
            <a:lvl1pPr marL="0" indent="0">
              <a:spcBef>
                <a:spcPts val="300"/>
              </a:spcBef>
              <a:buNone/>
              <a:defRPr sz="2000" b="1">
                <a:latin typeface="Franklin Gothic Medium" panose="020B0603020102020204" pitchFamily="34" charset="0"/>
              </a:defRPr>
            </a:lvl1pPr>
          </a:lstStyle>
          <a:p>
            <a:pPr lvl="0"/>
            <a:r>
              <a:rPr lang="en-US" dirty="0"/>
              <a:t>What (meeting, conference, webinar) , Where, When</a:t>
            </a:r>
          </a:p>
        </p:txBody>
      </p:sp>
    </p:spTree>
    <p:extLst>
      <p:ext uri="{BB962C8B-B14F-4D97-AF65-F5344CB8AC3E}">
        <p14:creationId xmlns:p14="http://schemas.microsoft.com/office/powerpoint/2010/main" val="4142776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10" name="Date Placeholder 1"/>
          <p:cNvSpPr>
            <a:spLocks noGrp="1"/>
          </p:cNvSpPr>
          <p:nvPr>
            <p:ph type="dt" sz="half" idx="10"/>
          </p:nvPr>
        </p:nvSpPr>
        <p:spPr>
          <a:xfrm>
            <a:off x="457200" y="6356350"/>
            <a:ext cx="2133600" cy="365125"/>
          </a:xfrm>
        </p:spPr>
        <p:txBody>
          <a:bodyPr/>
          <a:lstStyle/>
          <a:p>
            <a:fld id="{E1F68164-8ADD-4DF7-B352-A1291E637DC8}" type="datetimeFigureOut">
              <a:rPr lang="en-US" smtClean="0"/>
              <a:t>12/21/2021</a:t>
            </a:fld>
            <a:endParaRPr lang="en-US"/>
          </a:p>
        </p:txBody>
      </p:sp>
      <p:sp>
        <p:nvSpPr>
          <p:cNvPr id="12" name="Footer Placeholder 2"/>
          <p:cNvSpPr>
            <a:spLocks noGrp="1"/>
          </p:cNvSpPr>
          <p:nvPr>
            <p:ph type="ftr" sz="quarter" idx="11"/>
          </p:nvPr>
        </p:nvSpPr>
        <p:spPr>
          <a:xfrm>
            <a:off x="3124200" y="6356350"/>
            <a:ext cx="2895600" cy="365125"/>
          </a:xfrm>
        </p:spPr>
        <p:txBody>
          <a:bodyPr/>
          <a:lstStyle/>
          <a:p>
            <a:endParaRPr lang="en-US"/>
          </a:p>
        </p:txBody>
      </p:sp>
      <p:sp>
        <p:nvSpPr>
          <p:cNvPr id="15" name="Slide Number Placeholder 3"/>
          <p:cNvSpPr>
            <a:spLocks noGrp="1"/>
          </p:cNvSpPr>
          <p:nvPr>
            <p:ph type="sldNum" sz="quarter" idx="12"/>
          </p:nvPr>
        </p:nvSpPr>
        <p:spPr>
          <a:xfrm>
            <a:off x="6553200" y="6356350"/>
            <a:ext cx="2133600" cy="365125"/>
          </a:xfrm>
        </p:spPr>
        <p:txBody>
          <a:bodyPr/>
          <a:lstStyle/>
          <a:p>
            <a:fld id="{0B2E788E-E38E-4124-BA2B-69C1A1EC2603}" type="slidenum">
              <a:rPr lang="en-US" smtClean="0"/>
              <a:t>‹#›</a:t>
            </a:fld>
            <a:endParaRPr lang="en-US"/>
          </a:p>
        </p:txBody>
      </p:sp>
      <p:sp>
        <p:nvSpPr>
          <p:cNvPr id="16" name="Rectangle 15"/>
          <p:cNvSpPr>
            <a:spLocks noChangeArrowheads="1"/>
          </p:cNvSpPr>
          <p:nvPr userDrawn="1"/>
        </p:nvSpPr>
        <p:spPr bwMode="auto">
          <a:xfrm>
            <a:off x="457199" y="1881187"/>
            <a:ext cx="8229601" cy="2462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altLang="en-US" sz="1400" b="0" i="0" u="none" strike="noStrike" cap="none" normalizeH="0" baseline="0" dirty="0">
                <a:ln>
                  <a:noFill/>
                </a:ln>
                <a:effectLst/>
                <a:latin typeface="Franklin Gothic Book" panose="020B0503020102020204" pitchFamily="34" charset="0"/>
                <a:ea typeface="Calibri" pitchFamily="34" charset="0"/>
                <a:cs typeface="Times New Roman" pitchFamily="18" charset="0"/>
              </a:rPr>
              <a:t>Project SOAR (Cooperative Agreement AID-OAA-14-00026) is made possible by the generous support of the American people through the United States Agency for International Development (USAID). The contents of this presentation are the sole responsibility of Project SOAR </a:t>
            </a:r>
            <a:r>
              <a:rPr kumimoji="0" lang="en-US" altLang="en-US" sz="1400" b="0" i="0" u="none" strike="noStrike" cap="none" normalizeH="0" baseline="0">
                <a:ln>
                  <a:noFill/>
                </a:ln>
                <a:effectLst/>
                <a:latin typeface="Franklin Gothic Book" panose="020B0503020102020204" pitchFamily="34" charset="0"/>
                <a:ea typeface="Calibri" pitchFamily="34" charset="0"/>
                <a:cs typeface="Times New Roman" pitchFamily="18" charset="0"/>
              </a:rPr>
              <a:t>and Population </a:t>
            </a:r>
            <a:r>
              <a:rPr kumimoji="0" lang="en-US" altLang="en-US" sz="1400" b="0" i="0" u="none" strike="noStrike" cap="none" normalizeH="0" baseline="0" dirty="0">
                <a:ln>
                  <a:noFill/>
                </a:ln>
                <a:effectLst/>
                <a:latin typeface="Franklin Gothic Book" panose="020B0503020102020204" pitchFamily="34" charset="0"/>
                <a:ea typeface="Calibri" pitchFamily="34" charset="0"/>
                <a:cs typeface="Times New Roman" pitchFamily="18" charset="0"/>
              </a:rPr>
              <a:t>Council and do not necessarily reflect the views of USAID or the United States Government.</a:t>
            </a:r>
          </a:p>
          <a:p>
            <a:pPr lvl="0" fontAlgn="base">
              <a:spcBef>
                <a:spcPct val="0"/>
              </a:spcBef>
              <a:spcAft>
                <a:spcPct val="0"/>
              </a:spcAft>
            </a:pPr>
            <a:endParaRPr lang="en-US" altLang="en-US" sz="1400" dirty="0">
              <a:latin typeface="Franklin Gothic Book" panose="020B0503020102020204" pitchFamily="34" charset="0"/>
              <a:ea typeface="Calibri" pitchFamily="34" charset="0"/>
              <a:cs typeface="Times New Roman" pitchFamily="18" charset="0"/>
            </a:endParaRPr>
          </a:p>
          <a:p>
            <a:pPr lvl="0" fontAlgn="base">
              <a:spcBef>
                <a:spcPct val="0"/>
              </a:spcBef>
              <a:spcAft>
                <a:spcPct val="0"/>
              </a:spcAft>
            </a:pPr>
            <a:r>
              <a:rPr lang="en-US" altLang="en-US" sz="1400" dirty="0">
                <a:latin typeface="Franklin Gothic Book" panose="020B0503020102020204" pitchFamily="34" charset="0"/>
                <a:ea typeface="Calibri" pitchFamily="34" charset="0"/>
                <a:cs typeface="Times New Roman" pitchFamily="18" charset="0"/>
              </a:rPr>
              <a:t>Through operations research, Project SOAR will determine how best to address challenges and gaps that remain in the delivery of HIV and AIDS care and support, treatment, and prevention services.</a:t>
            </a:r>
            <a:r>
              <a:rPr lang="en-US" altLang="en-US" sz="1400" baseline="0" dirty="0">
                <a:latin typeface="Franklin Gothic Book" panose="020B0503020102020204" pitchFamily="34" charset="0"/>
                <a:ea typeface="Calibri" pitchFamily="34" charset="0"/>
                <a:cs typeface="Times New Roman" pitchFamily="18" charset="0"/>
              </a:rPr>
              <a:t> </a:t>
            </a:r>
            <a:r>
              <a:rPr lang="en-US" altLang="en-US" sz="1400" dirty="0">
                <a:latin typeface="Franklin Gothic Book" panose="020B0503020102020204" pitchFamily="34" charset="0"/>
                <a:ea typeface="Calibri" pitchFamily="34" charset="0"/>
                <a:cs typeface="Times New Roman" pitchFamily="18" charset="0"/>
              </a:rPr>
              <a:t>Project SOAR will produce a large, multifaceted body of high-quality evidence to guide the planning and implementation of HIV and AIDS programs and policies. Led by the</a:t>
            </a:r>
            <a:r>
              <a:rPr lang="en-US" altLang="en-US" sz="1400" baseline="0" dirty="0">
                <a:latin typeface="Franklin Gothic Book" panose="020B0503020102020204" pitchFamily="34" charset="0"/>
                <a:ea typeface="Calibri" pitchFamily="34" charset="0"/>
                <a:cs typeface="Times New Roman" pitchFamily="18" charset="0"/>
              </a:rPr>
              <a:t> </a:t>
            </a:r>
            <a:r>
              <a:rPr lang="en-US" altLang="en-US" sz="1400" dirty="0">
                <a:latin typeface="Franklin Gothic Book" panose="020B0503020102020204" pitchFamily="34" charset="0"/>
                <a:ea typeface="Calibri" pitchFamily="34" charset="0"/>
                <a:cs typeface="Times New Roman" pitchFamily="18" charset="0"/>
              </a:rPr>
              <a:t>Population Council, Project SOAR is implemented in collaboration with </a:t>
            </a:r>
            <a:r>
              <a:rPr lang="en-US" altLang="en-US" sz="1400" dirty="0" err="1">
                <a:latin typeface="Franklin Gothic Book" panose="020B0503020102020204" pitchFamily="34" charset="0"/>
                <a:ea typeface="Calibri" pitchFamily="34" charset="0"/>
                <a:cs typeface="Times New Roman" pitchFamily="18" charset="0"/>
              </a:rPr>
              <a:t>Avenir</a:t>
            </a:r>
            <a:r>
              <a:rPr lang="en-US" altLang="en-US" sz="1400" dirty="0">
                <a:latin typeface="Franklin Gothic Book" panose="020B0503020102020204" pitchFamily="34" charset="0"/>
                <a:ea typeface="Calibri" pitchFamily="34" charset="0"/>
                <a:cs typeface="Times New Roman" pitchFamily="18" charset="0"/>
              </a:rPr>
              <a:t> Health, Elizabeth Glaser Pediatric AIDS Foundation, Johns Hopkins University, Palladium, and The University of North Carolina.</a:t>
            </a:r>
            <a:endParaRPr kumimoji="0" lang="en-US" altLang="en-US" sz="1400" b="0" i="0" u="none" strike="noStrike" cap="none" normalizeH="0" baseline="0" dirty="0">
              <a:ln>
                <a:noFill/>
              </a:ln>
              <a:solidFill>
                <a:schemeClr val="tx2"/>
              </a:solidFill>
              <a:effectLst/>
              <a:latin typeface="Arial" pitchFamily="34" charset="0"/>
              <a:cs typeface="Arial" pitchFamily="34" charset="0"/>
            </a:endParaRPr>
          </a:p>
        </p:txBody>
      </p:sp>
      <p:sp>
        <p:nvSpPr>
          <p:cNvPr id="17" name="TextBox 16"/>
          <p:cNvSpPr txBox="1"/>
          <p:nvPr userDrawn="1"/>
        </p:nvSpPr>
        <p:spPr>
          <a:xfrm>
            <a:off x="457200" y="457200"/>
            <a:ext cx="8229602" cy="646331"/>
          </a:xfrm>
          <a:prstGeom prst="rect">
            <a:avLst/>
          </a:prstGeom>
          <a:noFill/>
        </p:spPr>
        <p:txBody>
          <a:bodyPr wrap="square" rtlCol="0">
            <a:spAutoFit/>
          </a:bodyPr>
          <a:lstStyle/>
          <a:p>
            <a:pPr algn="l"/>
            <a:r>
              <a:rPr lang="en-US" sz="3600" dirty="0">
                <a:solidFill>
                  <a:srgbClr val="003A5D"/>
                </a:solidFill>
                <a:latin typeface="Franklin Gothic Medium" panose="020B0603020102020204" pitchFamily="34" charset="0"/>
              </a:rPr>
              <a:t>Thank You</a:t>
            </a:r>
          </a:p>
        </p:txBody>
      </p:sp>
      <p:pic>
        <p:nvPicPr>
          <p:cNvPr id="19"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5371395"/>
            <a:ext cx="2192547" cy="619034"/>
          </a:xfrm>
          <a:prstGeom prst="rect">
            <a:avLst/>
          </a:prstGeom>
        </p:spPr>
      </p:pic>
      <p:pic>
        <p:nvPicPr>
          <p:cNvPr id="20" name="Picture 19"/>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3962400" y="5181600"/>
            <a:ext cx="1554480" cy="914400"/>
          </a:xfrm>
          <a:prstGeom prst="rect">
            <a:avLst/>
          </a:prstGeom>
        </p:spPr>
      </p:pic>
      <p:pic>
        <p:nvPicPr>
          <p:cNvPr id="21" name="Pictur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601968" y="5257800"/>
            <a:ext cx="2008632" cy="812480"/>
          </a:xfrm>
          <a:prstGeom prst="rect">
            <a:avLst/>
          </a:prstGeom>
        </p:spPr>
      </p:pic>
    </p:spTree>
    <p:extLst>
      <p:ext uri="{BB962C8B-B14F-4D97-AF65-F5344CB8AC3E}">
        <p14:creationId xmlns:p14="http://schemas.microsoft.com/office/powerpoint/2010/main" val="1692132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1F68164-8ADD-4DF7-B352-A1291E637DC8}"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4064296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F68164-8ADD-4DF7-B352-A1291E637DC8}"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E788E-E38E-4124-BA2B-69C1A1EC2603}"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045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F68164-8ADD-4DF7-B352-A1291E637DC8}"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480952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F68164-8ADD-4DF7-B352-A1291E637DC8}"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77838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F68164-8ADD-4DF7-B352-A1291E637DC8}"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3434621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68164-8ADD-4DF7-B352-A1291E637DC8}"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3759270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1F68164-8ADD-4DF7-B352-A1291E637DC8}"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242467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1F68164-8ADD-4DF7-B352-A1291E637DC8}"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E788E-E38E-4124-BA2B-69C1A1EC2603}" type="slidenum">
              <a:rPr lang="en-US" smtClean="0"/>
              <a:t>‹#›</a:t>
            </a:fld>
            <a:endParaRPr lang="en-US"/>
          </a:p>
        </p:txBody>
      </p:sp>
    </p:spTree>
    <p:extLst>
      <p:ext uri="{BB962C8B-B14F-4D97-AF65-F5344CB8AC3E}">
        <p14:creationId xmlns:p14="http://schemas.microsoft.com/office/powerpoint/2010/main" val="104995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E1F68164-8ADD-4DF7-B352-A1291E637DC8}" type="datetimeFigureOut">
              <a:rPr lang="en-US" smtClean="0"/>
              <a:t>12/21/2021</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0B2E788E-E38E-4124-BA2B-69C1A1EC2603}" type="slidenum">
              <a:rPr lang="en-US" smtClean="0"/>
              <a:t>‹#›</a:t>
            </a:fld>
            <a:endParaRPr lang="en-US"/>
          </a:p>
        </p:txBody>
      </p:sp>
    </p:spTree>
    <p:extLst>
      <p:ext uri="{BB962C8B-B14F-4D97-AF65-F5344CB8AC3E}">
        <p14:creationId xmlns:p14="http://schemas.microsoft.com/office/powerpoint/2010/main" val="4293086470"/>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 id="2147483649" r:id="rId13"/>
    <p:sldLayoutId id="2147483661" r:id="rId14"/>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VMMC-avenir@googlegroups.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mailto:VMMC-Avenir@googlegroups.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vmmc-avenir@googlegroups.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VMMC-Avenir@googlegroups.com"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E3574-9E29-4078-92F5-BBA01A26AE01}"/>
              </a:ext>
            </a:extLst>
          </p:cNvPr>
          <p:cNvSpPr>
            <a:spLocks noGrp="1"/>
          </p:cNvSpPr>
          <p:nvPr>
            <p:ph type="ctrTitle"/>
          </p:nvPr>
        </p:nvSpPr>
        <p:spPr/>
        <p:txBody>
          <a:bodyPr/>
          <a:lstStyle/>
          <a:p>
            <a:r>
              <a:rPr lang="en-US" dirty="0"/>
              <a:t>Annual Program Data Preparation </a:t>
            </a:r>
            <a:br>
              <a:rPr lang="en-US" dirty="0"/>
            </a:br>
            <a:r>
              <a:rPr lang="en-US" dirty="0"/>
              <a:t>and Upload</a:t>
            </a:r>
          </a:p>
        </p:txBody>
      </p:sp>
      <p:sp>
        <p:nvSpPr>
          <p:cNvPr id="3" name="Subtitle 2">
            <a:extLst>
              <a:ext uri="{FF2B5EF4-FFF2-40B4-BE49-F238E27FC236}">
                <a16:creationId xmlns:a16="http://schemas.microsoft.com/office/drawing/2014/main" id="{075CB852-F3E5-4492-A1F6-3EE009A276CD}"/>
              </a:ext>
            </a:extLst>
          </p:cNvPr>
          <p:cNvSpPr>
            <a:spLocks noGrp="1"/>
          </p:cNvSpPr>
          <p:nvPr>
            <p:ph type="subTitle" idx="1"/>
          </p:nvPr>
        </p:nvSpPr>
        <p:spPr/>
        <p:txBody>
          <a:bodyPr/>
          <a:lstStyle/>
          <a:p>
            <a:r>
              <a:rPr lang="en-US" dirty="0"/>
              <a:t>Katharine Kripke, Avenir Health</a:t>
            </a:r>
          </a:p>
        </p:txBody>
      </p:sp>
    </p:spTree>
    <p:extLst>
      <p:ext uri="{BB962C8B-B14F-4D97-AF65-F5344CB8AC3E}">
        <p14:creationId xmlns:p14="http://schemas.microsoft.com/office/powerpoint/2010/main" val="3154845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BE4EAFD-9219-4932-B6F0-46AD802C03F9}"/>
              </a:ext>
            </a:extLst>
          </p:cNvPr>
          <p:cNvSpPr txBox="1"/>
          <p:nvPr/>
        </p:nvSpPr>
        <p:spPr>
          <a:xfrm>
            <a:off x="4516837" y="1997839"/>
            <a:ext cx="4276725" cy="3139321"/>
          </a:xfrm>
          <a:prstGeom prst="rect">
            <a:avLst/>
          </a:prstGeom>
          <a:noFill/>
        </p:spPr>
        <p:txBody>
          <a:bodyPr wrap="square" rtlCol="0">
            <a:spAutoFit/>
          </a:bodyPr>
          <a:lstStyle/>
          <a:p>
            <a:pPr marL="285750" indent="-285750">
              <a:buFont typeface="Arial" panose="020B0604020202020204" pitchFamily="34" charset="0"/>
              <a:buChar char="•"/>
            </a:pPr>
            <a:r>
              <a:rPr lang="en-US" dirty="0"/>
              <a:t>If districts have been renamed or moved to different provinces/regions, or district boundaries are changed, contact </a:t>
            </a:r>
            <a:r>
              <a:rPr lang="en-US" dirty="0">
                <a:hlinkClick r:id="rId2"/>
              </a:rPr>
              <a:t>VMMC-avenir@googlegroups.com</a:t>
            </a:r>
            <a:r>
              <a:rPr lang="en-US" dirty="0"/>
              <a:t> for assistance</a:t>
            </a:r>
          </a:p>
          <a:p>
            <a:pPr marL="285750" indent="-285750">
              <a:buFont typeface="Arial" panose="020B0604020202020204" pitchFamily="34" charset="0"/>
              <a:buChar char="•"/>
            </a:pPr>
            <a:r>
              <a:rPr lang="en-US" dirty="0"/>
              <a:t>If district boundaries are changed, the historical program data since the beginning of the program needs to be reallocated to the newly defined districts, and population proportions need to be updated</a:t>
            </a:r>
          </a:p>
        </p:txBody>
      </p:sp>
      <p:pic>
        <p:nvPicPr>
          <p:cNvPr id="7" name="Picture 6">
            <a:extLst>
              <a:ext uri="{FF2B5EF4-FFF2-40B4-BE49-F238E27FC236}">
                <a16:creationId xmlns:a16="http://schemas.microsoft.com/office/drawing/2014/main" id="{792D2987-2AA3-4344-843A-BE23794C9B2F}"/>
              </a:ext>
            </a:extLst>
          </p:cNvPr>
          <p:cNvPicPr>
            <a:picLocks noChangeAspect="1"/>
          </p:cNvPicPr>
          <p:nvPr/>
        </p:nvPicPr>
        <p:blipFill rotWithShape="1">
          <a:blip r:embed="rId3"/>
          <a:srcRect b="29902"/>
          <a:stretch/>
        </p:blipFill>
        <p:spPr>
          <a:xfrm>
            <a:off x="966095" y="1828800"/>
            <a:ext cx="3441897" cy="4648199"/>
          </a:xfrm>
          <a:prstGeom prst="rect">
            <a:avLst/>
          </a:prstGeom>
        </p:spPr>
      </p:pic>
      <p:sp>
        <p:nvSpPr>
          <p:cNvPr id="5" name="Title 4">
            <a:extLst>
              <a:ext uri="{FF2B5EF4-FFF2-40B4-BE49-F238E27FC236}">
                <a16:creationId xmlns:a16="http://schemas.microsoft.com/office/drawing/2014/main" id="{9D5B98A9-E499-47E8-A405-3F3FC97D1D31}"/>
              </a:ext>
            </a:extLst>
          </p:cNvPr>
          <p:cNvSpPr>
            <a:spLocks noGrp="1"/>
          </p:cNvSpPr>
          <p:nvPr>
            <p:ph type="title"/>
          </p:nvPr>
        </p:nvSpPr>
        <p:spPr>
          <a:xfrm>
            <a:off x="857250" y="381000"/>
            <a:ext cx="7406640" cy="1356360"/>
          </a:xfrm>
        </p:spPr>
        <p:txBody>
          <a:bodyPr>
            <a:normAutofit fontScale="90000"/>
          </a:bodyPr>
          <a:lstStyle/>
          <a:p>
            <a:r>
              <a:rPr lang="en-US" dirty="0"/>
              <a:t>Check to make sure SNU (district) names/boundaries have not changed</a:t>
            </a:r>
          </a:p>
        </p:txBody>
      </p:sp>
      <p:sp>
        <p:nvSpPr>
          <p:cNvPr id="9" name="Oval 8">
            <a:extLst>
              <a:ext uri="{FF2B5EF4-FFF2-40B4-BE49-F238E27FC236}">
                <a16:creationId xmlns:a16="http://schemas.microsoft.com/office/drawing/2014/main" id="{32446DEE-98F4-4473-B3B1-CAB2CAB271D7}"/>
              </a:ext>
            </a:extLst>
          </p:cNvPr>
          <p:cNvSpPr/>
          <p:nvPr/>
        </p:nvSpPr>
        <p:spPr>
          <a:xfrm>
            <a:off x="2362200" y="3165404"/>
            <a:ext cx="2209800" cy="27432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AFBE5AC1-A960-4AC8-9293-57FEEE9C2456}"/>
              </a:ext>
            </a:extLst>
          </p:cNvPr>
          <p:cNvCxnSpPr>
            <a:cxnSpLocks/>
          </p:cNvCxnSpPr>
          <p:nvPr/>
        </p:nvCxnSpPr>
        <p:spPr>
          <a:xfrm flipH="1" flipV="1">
            <a:off x="4516837" y="5105400"/>
            <a:ext cx="1579163" cy="901167"/>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0294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5B98A9-E499-47E8-A405-3F3FC97D1D31}"/>
              </a:ext>
            </a:extLst>
          </p:cNvPr>
          <p:cNvSpPr>
            <a:spLocks noGrp="1"/>
          </p:cNvSpPr>
          <p:nvPr>
            <p:ph type="title"/>
          </p:nvPr>
        </p:nvSpPr>
        <p:spPr/>
        <p:txBody>
          <a:bodyPr>
            <a:normAutofit/>
          </a:bodyPr>
          <a:lstStyle/>
          <a:p>
            <a:r>
              <a:rPr lang="en-US" dirty="0"/>
              <a:t>Review 2020 data inputs and update as needed</a:t>
            </a:r>
          </a:p>
        </p:txBody>
      </p:sp>
      <p:pic>
        <p:nvPicPr>
          <p:cNvPr id="8" name="Picture 7">
            <a:extLst>
              <a:ext uri="{FF2B5EF4-FFF2-40B4-BE49-F238E27FC236}">
                <a16:creationId xmlns:a16="http://schemas.microsoft.com/office/drawing/2014/main" id="{95F382A7-7BDB-4465-B124-45FDB60E3CD7}"/>
              </a:ext>
            </a:extLst>
          </p:cNvPr>
          <p:cNvPicPr>
            <a:picLocks noChangeAspect="1"/>
          </p:cNvPicPr>
          <p:nvPr/>
        </p:nvPicPr>
        <p:blipFill rotWithShape="1">
          <a:blip r:embed="rId2"/>
          <a:srcRect l="106" r="27243" b="37306"/>
          <a:stretch/>
        </p:blipFill>
        <p:spPr>
          <a:xfrm>
            <a:off x="598170" y="2133600"/>
            <a:ext cx="7924800" cy="4282441"/>
          </a:xfrm>
          <a:prstGeom prst="rect">
            <a:avLst/>
          </a:prstGeom>
        </p:spPr>
      </p:pic>
    </p:spTree>
    <p:extLst>
      <p:ext uri="{BB962C8B-B14F-4D97-AF65-F5344CB8AC3E}">
        <p14:creationId xmlns:p14="http://schemas.microsoft.com/office/powerpoint/2010/main" val="408226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5B98A9-E499-47E8-A405-3F3FC97D1D31}"/>
              </a:ext>
            </a:extLst>
          </p:cNvPr>
          <p:cNvSpPr>
            <a:spLocks noGrp="1"/>
          </p:cNvSpPr>
          <p:nvPr>
            <p:ph type="title"/>
          </p:nvPr>
        </p:nvSpPr>
        <p:spPr/>
        <p:txBody>
          <a:bodyPr>
            <a:normAutofit fontScale="90000"/>
          </a:bodyPr>
          <a:lstStyle/>
          <a:p>
            <a:r>
              <a:rPr lang="en-US" dirty="0"/>
              <a:t>Enter data for 2021 by quarter, SNU, and five-year age group in the light yellow shaded cells</a:t>
            </a:r>
          </a:p>
        </p:txBody>
      </p:sp>
      <p:sp>
        <p:nvSpPr>
          <p:cNvPr id="11" name="TextBox 10">
            <a:extLst>
              <a:ext uri="{FF2B5EF4-FFF2-40B4-BE49-F238E27FC236}">
                <a16:creationId xmlns:a16="http://schemas.microsoft.com/office/drawing/2014/main" id="{9470C0B9-7768-4201-B378-80AA1758A1CB}"/>
              </a:ext>
            </a:extLst>
          </p:cNvPr>
          <p:cNvSpPr txBox="1"/>
          <p:nvPr/>
        </p:nvSpPr>
        <p:spPr>
          <a:xfrm>
            <a:off x="5867400" y="3139660"/>
            <a:ext cx="2971800" cy="1938992"/>
          </a:xfrm>
          <a:prstGeom prst="rect">
            <a:avLst/>
          </a:prstGeom>
          <a:noFill/>
        </p:spPr>
        <p:txBody>
          <a:bodyPr wrap="square" rtlCol="0">
            <a:spAutoFit/>
          </a:bodyPr>
          <a:lstStyle/>
          <a:p>
            <a:pPr marL="285750" indent="-285750">
              <a:buFont typeface="Arial" panose="020B0604020202020204" pitchFamily="34" charset="0"/>
              <a:buChar char="•"/>
            </a:pPr>
            <a:r>
              <a:rPr lang="en-US" sz="2000" dirty="0"/>
              <a:t>If data for October – December 2021 is not yet final, insert estimated accomplishments and revise when final</a:t>
            </a:r>
          </a:p>
        </p:txBody>
      </p:sp>
      <p:pic>
        <p:nvPicPr>
          <p:cNvPr id="3" name="Picture 2">
            <a:extLst>
              <a:ext uri="{FF2B5EF4-FFF2-40B4-BE49-F238E27FC236}">
                <a16:creationId xmlns:a16="http://schemas.microsoft.com/office/drawing/2014/main" id="{53DBB026-FBF1-4ECF-8CB6-64C805FDAC0A}"/>
              </a:ext>
            </a:extLst>
          </p:cNvPr>
          <p:cNvPicPr>
            <a:picLocks noChangeAspect="1"/>
          </p:cNvPicPr>
          <p:nvPr/>
        </p:nvPicPr>
        <p:blipFill>
          <a:blip r:embed="rId2"/>
          <a:stretch>
            <a:fillRect/>
          </a:stretch>
        </p:blipFill>
        <p:spPr>
          <a:xfrm>
            <a:off x="457200" y="2280356"/>
            <a:ext cx="5251533" cy="3657600"/>
          </a:xfrm>
          <a:prstGeom prst="rect">
            <a:avLst/>
          </a:prstGeom>
        </p:spPr>
      </p:pic>
    </p:spTree>
    <p:extLst>
      <p:ext uri="{BB962C8B-B14F-4D97-AF65-F5344CB8AC3E}">
        <p14:creationId xmlns:p14="http://schemas.microsoft.com/office/powerpoint/2010/main" val="1111674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EB9F9E-8117-4E39-93A0-E7CEC66C8073}"/>
              </a:ext>
            </a:extLst>
          </p:cNvPr>
          <p:cNvPicPr>
            <a:picLocks noChangeAspect="1"/>
          </p:cNvPicPr>
          <p:nvPr/>
        </p:nvPicPr>
        <p:blipFill>
          <a:blip r:embed="rId2"/>
          <a:stretch>
            <a:fillRect/>
          </a:stretch>
        </p:blipFill>
        <p:spPr>
          <a:xfrm>
            <a:off x="366712" y="1824037"/>
            <a:ext cx="8410575" cy="3209925"/>
          </a:xfrm>
          <a:prstGeom prst="rect">
            <a:avLst/>
          </a:prstGeom>
        </p:spPr>
      </p:pic>
      <p:sp>
        <p:nvSpPr>
          <p:cNvPr id="5" name="Title 4">
            <a:extLst>
              <a:ext uri="{FF2B5EF4-FFF2-40B4-BE49-F238E27FC236}">
                <a16:creationId xmlns:a16="http://schemas.microsoft.com/office/drawing/2014/main" id="{9D5B98A9-E499-47E8-A405-3F3FC97D1D31}"/>
              </a:ext>
            </a:extLst>
          </p:cNvPr>
          <p:cNvSpPr>
            <a:spLocks noGrp="1"/>
          </p:cNvSpPr>
          <p:nvPr>
            <p:ph type="title"/>
          </p:nvPr>
        </p:nvSpPr>
        <p:spPr>
          <a:xfrm>
            <a:off x="857250" y="381000"/>
            <a:ext cx="7406640" cy="1356360"/>
          </a:xfrm>
        </p:spPr>
        <p:txBody>
          <a:bodyPr>
            <a:normAutofit/>
          </a:bodyPr>
          <a:lstStyle/>
          <a:p>
            <a:r>
              <a:rPr lang="en-US" dirty="0"/>
              <a:t>If needed, disaggregate data to five-year age groups</a:t>
            </a:r>
          </a:p>
        </p:txBody>
      </p:sp>
      <p:sp>
        <p:nvSpPr>
          <p:cNvPr id="8" name="TextBox 7">
            <a:extLst>
              <a:ext uri="{FF2B5EF4-FFF2-40B4-BE49-F238E27FC236}">
                <a16:creationId xmlns:a16="http://schemas.microsoft.com/office/drawing/2014/main" id="{6BA99B6B-631E-4C1D-8EAD-5E7F43913F04}"/>
              </a:ext>
            </a:extLst>
          </p:cNvPr>
          <p:cNvSpPr txBox="1"/>
          <p:nvPr/>
        </p:nvSpPr>
        <p:spPr>
          <a:xfrm>
            <a:off x="598170" y="5325069"/>
            <a:ext cx="7924800" cy="923330"/>
          </a:xfrm>
          <a:prstGeom prst="rect">
            <a:avLst/>
          </a:prstGeom>
          <a:noFill/>
        </p:spPr>
        <p:txBody>
          <a:bodyPr wrap="square" rtlCol="0">
            <a:spAutoFit/>
          </a:bodyPr>
          <a:lstStyle/>
          <a:p>
            <a:pPr marL="285750" indent="-285750">
              <a:buFont typeface="Arial" panose="020B0604020202020204" pitchFamily="34" charset="0"/>
              <a:buChar char="•"/>
            </a:pPr>
            <a:r>
              <a:rPr lang="en-US" dirty="0"/>
              <a:t>For any age groups that need to be disaggregated, can apply prior year’s age disaggregation</a:t>
            </a:r>
          </a:p>
          <a:p>
            <a:pPr marL="285750" indent="-285750">
              <a:buFont typeface="Arial" panose="020B0604020202020204" pitchFamily="34" charset="0"/>
              <a:buChar char="•"/>
            </a:pPr>
            <a:r>
              <a:rPr lang="en-US" dirty="0"/>
              <a:t>Example follows on next slide</a:t>
            </a:r>
          </a:p>
        </p:txBody>
      </p:sp>
      <p:grpSp>
        <p:nvGrpSpPr>
          <p:cNvPr id="9" name="Group 8">
            <a:extLst>
              <a:ext uri="{FF2B5EF4-FFF2-40B4-BE49-F238E27FC236}">
                <a16:creationId xmlns:a16="http://schemas.microsoft.com/office/drawing/2014/main" id="{20A1C5AA-8BE1-4ED3-8000-48C1929991F4}"/>
              </a:ext>
            </a:extLst>
          </p:cNvPr>
          <p:cNvGrpSpPr/>
          <p:nvPr/>
        </p:nvGrpSpPr>
        <p:grpSpPr>
          <a:xfrm>
            <a:off x="366712" y="2054316"/>
            <a:ext cx="6872288" cy="2252162"/>
            <a:chOff x="38100" y="1689217"/>
            <a:chExt cx="8229600" cy="2252162"/>
          </a:xfrm>
        </p:grpSpPr>
        <p:sp>
          <p:nvSpPr>
            <p:cNvPr id="10" name="Oval 9">
              <a:extLst>
                <a:ext uri="{FF2B5EF4-FFF2-40B4-BE49-F238E27FC236}">
                  <a16:creationId xmlns:a16="http://schemas.microsoft.com/office/drawing/2014/main" id="{165FE0F4-A08F-4EF3-8947-2BAB7DE54D00}"/>
                </a:ext>
              </a:extLst>
            </p:cNvPr>
            <p:cNvSpPr/>
            <p:nvPr/>
          </p:nvSpPr>
          <p:spPr>
            <a:xfrm>
              <a:off x="38100" y="1689217"/>
              <a:ext cx="8229600" cy="1057275"/>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DAC4E569-9A7B-485E-8E29-204795F9E5EF}"/>
                </a:ext>
              </a:extLst>
            </p:cNvPr>
            <p:cNvCxnSpPr>
              <a:cxnSpLocks/>
            </p:cNvCxnSpPr>
            <p:nvPr/>
          </p:nvCxnSpPr>
          <p:spPr>
            <a:xfrm flipV="1">
              <a:off x="4419600" y="2746492"/>
              <a:ext cx="0" cy="1194887"/>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1132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CEDED-1555-4EB8-A05B-5F64C2E1BF40}"/>
              </a:ext>
            </a:extLst>
          </p:cNvPr>
          <p:cNvSpPr>
            <a:spLocks noGrp="1"/>
          </p:cNvSpPr>
          <p:nvPr>
            <p:ph type="title"/>
          </p:nvPr>
        </p:nvSpPr>
        <p:spPr/>
        <p:txBody>
          <a:bodyPr/>
          <a:lstStyle/>
          <a:p>
            <a:r>
              <a:rPr lang="en-US" dirty="0"/>
              <a:t>Age disaggregation example</a:t>
            </a:r>
          </a:p>
        </p:txBody>
      </p:sp>
      <p:sp>
        <p:nvSpPr>
          <p:cNvPr id="3" name="Content Placeholder 2">
            <a:extLst>
              <a:ext uri="{FF2B5EF4-FFF2-40B4-BE49-F238E27FC236}">
                <a16:creationId xmlns:a16="http://schemas.microsoft.com/office/drawing/2014/main" id="{42760B8E-4A6D-4148-92D5-5DD703A3D6CF}"/>
              </a:ext>
            </a:extLst>
          </p:cNvPr>
          <p:cNvSpPr>
            <a:spLocks noGrp="1"/>
          </p:cNvSpPr>
          <p:nvPr>
            <p:ph idx="1"/>
          </p:nvPr>
        </p:nvSpPr>
        <p:spPr>
          <a:xfrm>
            <a:off x="857251" y="2057400"/>
            <a:ext cx="7753349" cy="4038600"/>
          </a:xfrm>
        </p:spPr>
        <p:txBody>
          <a:bodyPr>
            <a:normAutofit/>
          </a:bodyPr>
          <a:lstStyle/>
          <a:p>
            <a:r>
              <a:rPr lang="en-US" sz="2400" dirty="0"/>
              <a:t>Data provided for age 30-49 (Current #Circ = 5,487)</a:t>
            </a:r>
          </a:p>
          <a:p>
            <a:pPr marL="0" indent="0">
              <a:buNone/>
            </a:pPr>
            <a:endParaRPr lang="en-US" sz="2400" dirty="0"/>
          </a:p>
          <a:p>
            <a:r>
              <a:rPr lang="en-US" sz="2400" dirty="0"/>
              <a:t>First, Calculate previous year ratio for each 5-year age group from 30-49</a:t>
            </a:r>
          </a:p>
          <a:p>
            <a:pPr marL="0" indent="0">
              <a:buNone/>
            </a:pPr>
            <a:endParaRPr lang="en-US" sz="2400" dirty="0"/>
          </a:p>
          <a:p>
            <a:pPr marL="0" indent="0">
              <a:buNone/>
            </a:pPr>
            <a:endParaRPr lang="en-US" sz="2400" dirty="0"/>
          </a:p>
          <a:p>
            <a:pPr>
              <a:spcBef>
                <a:spcPts val="1400"/>
              </a:spcBef>
            </a:pPr>
            <a:r>
              <a:rPr lang="en-US" sz="2400" dirty="0"/>
              <a:t>Multiply Current #Circ by the respective ratio to obtain #Circ for each age band (30-34, 35-39, 40-44 and 45-49)</a:t>
            </a:r>
          </a:p>
          <a:p>
            <a:endParaRPr lang="en-US" sz="2400" dirty="0"/>
          </a:p>
        </p:txBody>
      </p:sp>
      <p:graphicFrame>
        <p:nvGraphicFramePr>
          <p:cNvPr id="13" name="Table 12">
            <a:extLst>
              <a:ext uri="{FF2B5EF4-FFF2-40B4-BE49-F238E27FC236}">
                <a16:creationId xmlns:a16="http://schemas.microsoft.com/office/drawing/2014/main" id="{CA8B5604-166A-4EBA-82AA-68D7B73209FA}"/>
              </a:ext>
            </a:extLst>
          </p:cNvPr>
          <p:cNvGraphicFramePr>
            <a:graphicFrameLocks noGrp="1"/>
          </p:cNvGraphicFramePr>
          <p:nvPr>
            <p:extLst>
              <p:ext uri="{D42A27DB-BD31-4B8C-83A1-F6EECF244321}">
                <p14:modId xmlns:p14="http://schemas.microsoft.com/office/powerpoint/2010/main" val="4088778154"/>
              </p:ext>
            </p:extLst>
          </p:nvPr>
        </p:nvGraphicFramePr>
        <p:xfrm>
          <a:off x="2971800" y="2520028"/>
          <a:ext cx="2057400" cy="451772"/>
        </p:xfrm>
        <a:graphic>
          <a:graphicData uri="http://schemas.openxmlformats.org/drawingml/2006/table">
            <a:tbl>
              <a:tblPr/>
              <a:tblGrid>
                <a:gridCol w="1251284">
                  <a:extLst>
                    <a:ext uri="{9D8B030D-6E8A-4147-A177-3AD203B41FA5}">
                      <a16:colId xmlns:a16="http://schemas.microsoft.com/office/drawing/2014/main" val="1402545080"/>
                    </a:ext>
                  </a:extLst>
                </a:gridCol>
                <a:gridCol w="806116">
                  <a:extLst>
                    <a:ext uri="{9D8B030D-6E8A-4147-A177-3AD203B41FA5}">
                      <a16:colId xmlns:a16="http://schemas.microsoft.com/office/drawing/2014/main" val="1484714601"/>
                    </a:ext>
                  </a:extLst>
                </a:gridCol>
              </a:tblGrid>
              <a:tr h="152113">
                <a:tc>
                  <a:txBody>
                    <a:bodyPr/>
                    <a:lstStyle/>
                    <a:p>
                      <a:pPr algn="l" fontAlgn="b"/>
                      <a:r>
                        <a:rPr lang="en-US" sz="1400" b="1" i="0" u="none" strike="noStrike">
                          <a:solidFill>
                            <a:srgbClr val="000000"/>
                          </a:solidFill>
                          <a:effectLst/>
                          <a:latin typeface="Calibri" panose="020F0502020204030204" pitchFamily="34" charset="0"/>
                        </a:rPr>
                        <a:t>Age group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FFFFFF"/>
                          </a:solidFill>
                          <a:effectLst/>
                          <a:latin typeface="Calibri" panose="020F0502020204030204" pitchFamily="34" charset="0"/>
                        </a:rPr>
                        <a:t>30-49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18890243"/>
                  </a:ext>
                </a:extLst>
              </a:tr>
              <a:tr h="228887">
                <a:tc>
                  <a:txBody>
                    <a:bodyPr/>
                    <a:lstStyle/>
                    <a:p>
                      <a:pPr algn="l" fontAlgn="b"/>
                      <a:r>
                        <a:rPr lang="en-US" sz="1400" b="1" i="0" u="none" strike="noStrike" dirty="0">
                          <a:solidFill>
                            <a:srgbClr val="000000"/>
                          </a:solidFill>
                          <a:effectLst/>
                          <a:latin typeface="Calibri" panose="020F0502020204030204" pitchFamily="34" charset="0"/>
                        </a:rPr>
                        <a:t>Current # Circ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effectLst/>
                          <a:latin typeface="Calibri" panose="020F0502020204030204" pitchFamily="34" charset="0"/>
                        </a:rPr>
                        <a:t>         5,487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234223222"/>
                  </a:ext>
                </a:extLst>
              </a:tr>
            </a:tbl>
          </a:graphicData>
        </a:graphic>
      </p:graphicFrame>
      <p:graphicFrame>
        <p:nvGraphicFramePr>
          <p:cNvPr id="4" name="Table 3">
            <a:extLst>
              <a:ext uri="{FF2B5EF4-FFF2-40B4-BE49-F238E27FC236}">
                <a16:creationId xmlns:a16="http://schemas.microsoft.com/office/drawing/2014/main" id="{E201378D-EB8E-4368-9109-36FEA381D036}"/>
              </a:ext>
            </a:extLst>
          </p:cNvPr>
          <p:cNvGraphicFramePr>
            <a:graphicFrameLocks noGrp="1"/>
          </p:cNvGraphicFramePr>
          <p:nvPr>
            <p:extLst>
              <p:ext uri="{D42A27DB-BD31-4B8C-83A1-F6EECF244321}">
                <p14:modId xmlns:p14="http://schemas.microsoft.com/office/powerpoint/2010/main" val="2864184540"/>
              </p:ext>
            </p:extLst>
          </p:nvPr>
        </p:nvGraphicFramePr>
        <p:xfrm>
          <a:off x="1066801" y="3733800"/>
          <a:ext cx="6705597" cy="918369"/>
        </p:xfrm>
        <a:graphic>
          <a:graphicData uri="http://schemas.openxmlformats.org/drawingml/2006/table">
            <a:tbl>
              <a:tblPr/>
              <a:tblGrid>
                <a:gridCol w="1597059">
                  <a:extLst>
                    <a:ext uri="{9D8B030D-6E8A-4147-A177-3AD203B41FA5}">
                      <a16:colId xmlns:a16="http://schemas.microsoft.com/office/drawing/2014/main" val="2863113566"/>
                    </a:ext>
                  </a:extLst>
                </a:gridCol>
                <a:gridCol w="1028874">
                  <a:extLst>
                    <a:ext uri="{9D8B030D-6E8A-4147-A177-3AD203B41FA5}">
                      <a16:colId xmlns:a16="http://schemas.microsoft.com/office/drawing/2014/main" val="4031367936"/>
                    </a:ext>
                  </a:extLst>
                </a:gridCol>
                <a:gridCol w="1044230">
                  <a:extLst>
                    <a:ext uri="{9D8B030D-6E8A-4147-A177-3AD203B41FA5}">
                      <a16:colId xmlns:a16="http://schemas.microsoft.com/office/drawing/2014/main" val="3456552662"/>
                    </a:ext>
                  </a:extLst>
                </a:gridCol>
                <a:gridCol w="1003280">
                  <a:extLst>
                    <a:ext uri="{9D8B030D-6E8A-4147-A177-3AD203B41FA5}">
                      <a16:colId xmlns:a16="http://schemas.microsoft.com/office/drawing/2014/main" val="1871406802"/>
                    </a:ext>
                  </a:extLst>
                </a:gridCol>
                <a:gridCol w="1003280">
                  <a:extLst>
                    <a:ext uri="{9D8B030D-6E8A-4147-A177-3AD203B41FA5}">
                      <a16:colId xmlns:a16="http://schemas.microsoft.com/office/drawing/2014/main" val="4002336290"/>
                    </a:ext>
                  </a:extLst>
                </a:gridCol>
                <a:gridCol w="1028874">
                  <a:extLst>
                    <a:ext uri="{9D8B030D-6E8A-4147-A177-3AD203B41FA5}">
                      <a16:colId xmlns:a16="http://schemas.microsoft.com/office/drawing/2014/main" val="1548713736"/>
                    </a:ext>
                  </a:extLst>
                </a:gridCol>
              </a:tblGrid>
              <a:tr h="306123">
                <a:tc>
                  <a:txBody>
                    <a:bodyPr/>
                    <a:lstStyle/>
                    <a:p>
                      <a:pPr algn="ctr" fontAlgn="b"/>
                      <a:r>
                        <a:rPr lang="en-US" sz="1400" b="1" i="0" u="none" strike="noStrike">
                          <a:solidFill>
                            <a:srgbClr val="000000"/>
                          </a:solidFill>
                          <a:effectLst/>
                          <a:latin typeface="Calibri" panose="020F0502020204030204" pitchFamily="34" charset="0"/>
                        </a:rPr>
                        <a:t>Age group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FF"/>
                          </a:solidFill>
                          <a:effectLst/>
                          <a:latin typeface="Calibri" panose="020F0502020204030204" pitchFamily="34" charset="0"/>
                        </a:rPr>
                        <a:t>30-34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400" b="1" i="0" u="none" strike="noStrike">
                          <a:solidFill>
                            <a:srgbClr val="FFFFFF"/>
                          </a:solidFill>
                          <a:effectLst/>
                          <a:latin typeface="Calibri" panose="020F0502020204030204" pitchFamily="34" charset="0"/>
                        </a:rPr>
                        <a:t>35-39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400" b="1" i="0" u="none" strike="noStrike">
                          <a:solidFill>
                            <a:srgbClr val="FFFFFF"/>
                          </a:solidFill>
                          <a:effectLst/>
                          <a:latin typeface="Calibri" panose="020F0502020204030204" pitchFamily="34" charset="0"/>
                        </a:rPr>
                        <a:t>40-44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400" b="1" i="0" u="none" strike="noStrike">
                          <a:solidFill>
                            <a:srgbClr val="FFFFFF"/>
                          </a:solidFill>
                          <a:effectLst/>
                          <a:latin typeface="Calibri" panose="020F0502020204030204" pitchFamily="34" charset="0"/>
                        </a:rPr>
                        <a:t>45-49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400" b="1" i="0" u="none" strike="noStrike">
                          <a:solidFill>
                            <a:srgbClr val="FFFFFF"/>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749415411"/>
                  </a:ext>
                </a:extLst>
              </a:tr>
              <a:tr h="306123">
                <a:tc>
                  <a:txBody>
                    <a:bodyPr/>
                    <a:lstStyle/>
                    <a:p>
                      <a:pPr algn="ctr" fontAlgn="b"/>
                      <a:r>
                        <a:rPr lang="en-US" sz="1400" b="1" i="0" u="none" strike="noStrike" dirty="0">
                          <a:solidFill>
                            <a:srgbClr val="000000"/>
                          </a:solidFill>
                          <a:effectLst/>
                          <a:latin typeface="Calibri" panose="020F0502020204030204" pitchFamily="34" charset="0"/>
                        </a:rPr>
                        <a:t>Prior year # Circ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         2,209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400" b="1" i="0" u="none" strike="noStrike">
                          <a:solidFill>
                            <a:srgbClr val="000000"/>
                          </a:solidFill>
                          <a:effectLst/>
                          <a:latin typeface="Calibri" panose="020F0502020204030204" pitchFamily="34" charset="0"/>
                        </a:rPr>
                        <a:t>         1,405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400" b="1" i="0" u="none" strike="noStrike">
                          <a:solidFill>
                            <a:srgbClr val="000000"/>
                          </a:solidFill>
                          <a:effectLst/>
                          <a:latin typeface="Calibri" panose="020F0502020204030204" pitchFamily="34" charset="0"/>
                        </a:rPr>
                        <a:t>            769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400" b="1" i="0" u="none" strike="noStrike">
                          <a:solidFill>
                            <a:srgbClr val="000000"/>
                          </a:solidFill>
                          <a:effectLst/>
                          <a:latin typeface="Calibri" panose="020F0502020204030204" pitchFamily="34" charset="0"/>
                        </a:rPr>
                        <a:t>            392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400" b="1" i="0" u="none" strike="noStrike">
                          <a:solidFill>
                            <a:srgbClr val="000000"/>
                          </a:solidFill>
                          <a:effectLst/>
                          <a:latin typeface="Calibri" panose="020F0502020204030204" pitchFamily="34" charset="0"/>
                        </a:rPr>
                        <a:t>         4,775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3724418"/>
                  </a:ext>
                </a:extLst>
              </a:tr>
              <a:tr h="306123">
                <a:tc>
                  <a:txBody>
                    <a:bodyPr/>
                    <a:lstStyle/>
                    <a:p>
                      <a:pPr algn="ctr" fontAlgn="b"/>
                      <a:r>
                        <a:rPr lang="en-US" sz="1400" b="1" i="0" u="none" strike="noStrike" dirty="0">
                          <a:solidFill>
                            <a:srgbClr val="000000"/>
                          </a:solidFill>
                          <a:effectLst/>
                          <a:latin typeface="Calibri" panose="020F0502020204030204" pitchFamily="34" charset="0"/>
                        </a:rPr>
                        <a:t>Ratio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0.46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0.29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31632713"/>
                  </a:ext>
                </a:extLst>
              </a:tr>
            </a:tbl>
          </a:graphicData>
        </a:graphic>
      </p:graphicFrame>
      <p:graphicFrame>
        <p:nvGraphicFramePr>
          <p:cNvPr id="5" name="Table 4">
            <a:extLst>
              <a:ext uri="{FF2B5EF4-FFF2-40B4-BE49-F238E27FC236}">
                <a16:creationId xmlns:a16="http://schemas.microsoft.com/office/drawing/2014/main" id="{77614AB1-E695-450F-9087-CE67B473737E}"/>
              </a:ext>
            </a:extLst>
          </p:cNvPr>
          <p:cNvGraphicFramePr>
            <a:graphicFrameLocks noGrp="1"/>
          </p:cNvGraphicFramePr>
          <p:nvPr>
            <p:extLst>
              <p:ext uri="{D42A27DB-BD31-4B8C-83A1-F6EECF244321}">
                <p14:modId xmlns:p14="http://schemas.microsoft.com/office/powerpoint/2010/main" val="2154986982"/>
              </p:ext>
            </p:extLst>
          </p:nvPr>
        </p:nvGraphicFramePr>
        <p:xfrm>
          <a:off x="1066800" y="5496459"/>
          <a:ext cx="6705596" cy="812266"/>
        </p:xfrm>
        <a:graphic>
          <a:graphicData uri="http://schemas.openxmlformats.org/drawingml/2006/table">
            <a:tbl>
              <a:tblPr/>
              <a:tblGrid>
                <a:gridCol w="1597058">
                  <a:extLst>
                    <a:ext uri="{9D8B030D-6E8A-4147-A177-3AD203B41FA5}">
                      <a16:colId xmlns:a16="http://schemas.microsoft.com/office/drawing/2014/main" val="3920861239"/>
                    </a:ext>
                  </a:extLst>
                </a:gridCol>
                <a:gridCol w="1028874">
                  <a:extLst>
                    <a:ext uri="{9D8B030D-6E8A-4147-A177-3AD203B41FA5}">
                      <a16:colId xmlns:a16="http://schemas.microsoft.com/office/drawing/2014/main" val="567402355"/>
                    </a:ext>
                  </a:extLst>
                </a:gridCol>
                <a:gridCol w="1044230">
                  <a:extLst>
                    <a:ext uri="{9D8B030D-6E8A-4147-A177-3AD203B41FA5}">
                      <a16:colId xmlns:a16="http://schemas.microsoft.com/office/drawing/2014/main" val="1036074843"/>
                    </a:ext>
                  </a:extLst>
                </a:gridCol>
                <a:gridCol w="1003280">
                  <a:extLst>
                    <a:ext uri="{9D8B030D-6E8A-4147-A177-3AD203B41FA5}">
                      <a16:colId xmlns:a16="http://schemas.microsoft.com/office/drawing/2014/main" val="2664768531"/>
                    </a:ext>
                  </a:extLst>
                </a:gridCol>
                <a:gridCol w="1003280">
                  <a:extLst>
                    <a:ext uri="{9D8B030D-6E8A-4147-A177-3AD203B41FA5}">
                      <a16:colId xmlns:a16="http://schemas.microsoft.com/office/drawing/2014/main" val="1849428715"/>
                    </a:ext>
                  </a:extLst>
                </a:gridCol>
                <a:gridCol w="1028874">
                  <a:extLst>
                    <a:ext uri="{9D8B030D-6E8A-4147-A177-3AD203B41FA5}">
                      <a16:colId xmlns:a16="http://schemas.microsoft.com/office/drawing/2014/main" val="2402473489"/>
                    </a:ext>
                  </a:extLst>
                </a:gridCol>
              </a:tblGrid>
              <a:tr h="406133">
                <a:tc>
                  <a:txBody>
                    <a:bodyPr/>
                    <a:lstStyle/>
                    <a:p>
                      <a:pPr algn="ctr" fontAlgn="b"/>
                      <a:r>
                        <a:rPr lang="en-US" sz="1400" b="1" i="0" u="none" strike="noStrike">
                          <a:solidFill>
                            <a:srgbClr val="000000"/>
                          </a:solidFill>
                          <a:effectLst/>
                          <a:latin typeface="Calibri" panose="020F0502020204030204" pitchFamily="34" charset="0"/>
                        </a:rPr>
                        <a:t>Age group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FF"/>
                          </a:solidFill>
                          <a:effectLst/>
                          <a:latin typeface="Calibri" panose="020F0502020204030204" pitchFamily="34" charset="0"/>
                        </a:rPr>
                        <a:t>30-34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400" b="1" i="0" u="none" strike="noStrike">
                          <a:solidFill>
                            <a:srgbClr val="FFFFFF"/>
                          </a:solidFill>
                          <a:effectLst/>
                          <a:latin typeface="Calibri" panose="020F0502020204030204" pitchFamily="34" charset="0"/>
                        </a:rPr>
                        <a:t>35-39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400" b="1" i="0" u="none" strike="noStrike">
                          <a:solidFill>
                            <a:srgbClr val="FFFFFF"/>
                          </a:solidFill>
                          <a:effectLst/>
                          <a:latin typeface="Calibri" panose="020F0502020204030204" pitchFamily="34" charset="0"/>
                        </a:rPr>
                        <a:t>40-44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400" b="1" i="0" u="none" strike="noStrike">
                          <a:solidFill>
                            <a:srgbClr val="FFFFFF"/>
                          </a:solidFill>
                          <a:effectLst/>
                          <a:latin typeface="Calibri" panose="020F0502020204030204" pitchFamily="34" charset="0"/>
                        </a:rPr>
                        <a:t>45-49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400" b="1" i="0" u="none" strike="noStrike">
                          <a:solidFill>
                            <a:srgbClr val="FFFFFF"/>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53033757"/>
                  </a:ext>
                </a:extLst>
              </a:tr>
              <a:tr h="406133">
                <a:tc>
                  <a:txBody>
                    <a:bodyPr/>
                    <a:lstStyle/>
                    <a:p>
                      <a:pPr algn="ctr" fontAlgn="b"/>
                      <a:r>
                        <a:rPr lang="en-US" sz="1400" b="1" i="0" u="none" strike="noStrike">
                          <a:solidFill>
                            <a:srgbClr val="000000"/>
                          </a:solidFill>
                          <a:effectLst/>
                          <a:latin typeface="Calibri" panose="020F0502020204030204" pitchFamily="34" charset="0"/>
                        </a:rPr>
                        <a:t>Current # Circ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         2,538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400" b="1" i="0" u="none" strike="noStrike">
                          <a:solidFill>
                            <a:srgbClr val="000000"/>
                          </a:solidFill>
                          <a:effectLst/>
                          <a:latin typeface="Calibri" panose="020F0502020204030204" pitchFamily="34" charset="0"/>
                        </a:rPr>
                        <a:t>         1,614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400" b="1" i="0" u="none" strike="noStrike">
                          <a:solidFill>
                            <a:srgbClr val="000000"/>
                          </a:solidFill>
                          <a:effectLst/>
                          <a:latin typeface="Calibri" panose="020F0502020204030204" pitchFamily="34" charset="0"/>
                        </a:rPr>
                        <a:t>            884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400" b="1" i="0" u="none" strike="noStrike">
                          <a:solidFill>
                            <a:srgbClr val="000000"/>
                          </a:solidFill>
                          <a:effectLst/>
                          <a:latin typeface="Calibri" panose="020F0502020204030204" pitchFamily="34" charset="0"/>
                        </a:rPr>
                        <a:t>            450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1400" b="1" i="0" u="none" strike="noStrike" dirty="0">
                          <a:solidFill>
                            <a:srgbClr val="000000"/>
                          </a:solidFill>
                          <a:effectLst/>
                          <a:latin typeface="Calibri" panose="020F0502020204030204" pitchFamily="34" charset="0"/>
                        </a:rPr>
                        <a:t>         5,487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395527"/>
                  </a:ext>
                </a:extLst>
              </a:tr>
            </a:tbl>
          </a:graphicData>
        </a:graphic>
      </p:graphicFrame>
    </p:spTree>
    <p:extLst>
      <p:ext uri="{BB962C8B-B14F-4D97-AF65-F5344CB8AC3E}">
        <p14:creationId xmlns:p14="http://schemas.microsoft.com/office/powerpoint/2010/main" val="3924063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5B98A9-E499-47E8-A405-3F3FC97D1D31}"/>
              </a:ext>
            </a:extLst>
          </p:cNvPr>
          <p:cNvSpPr>
            <a:spLocks noGrp="1"/>
          </p:cNvSpPr>
          <p:nvPr>
            <p:ph type="title"/>
          </p:nvPr>
        </p:nvSpPr>
        <p:spPr>
          <a:xfrm>
            <a:off x="706755" y="533400"/>
            <a:ext cx="7730490" cy="1356360"/>
          </a:xfrm>
        </p:spPr>
        <p:txBody>
          <a:bodyPr>
            <a:noAutofit/>
          </a:bodyPr>
          <a:lstStyle/>
          <a:p>
            <a:r>
              <a:rPr lang="en-US" sz="2800" dirty="0"/>
              <a:t>Enter expected annual program accomplishments for 2022 by SNU and five-year age group in the light yellow shaded cells in the section entitled, “#VMMCs, 2022 annual targets”</a:t>
            </a:r>
          </a:p>
        </p:txBody>
      </p:sp>
      <p:pic>
        <p:nvPicPr>
          <p:cNvPr id="4" name="Picture 3">
            <a:extLst>
              <a:ext uri="{FF2B5EF4-FFF2-40B4-BE49-F238E27FC236}">
                <a16:creationId xmlns:a16="http://schemas.microsoft.com/office/drawing/2014/main" id="{5B9ADD7F-605C-4CBC-9648-8DB74CDFBE3B}"/>
              </a:ext>
            </a:extLst>
          </p:cNvPr>
          <p:cNvPicPr>
            <a:picLocks noChangeAspect="1"/>
          </p:cNvPicPr>
          <p:nvPr/>
        </p:nvPicPr>
        <p:blipFill rotWithShape="1">
          <a:blip r:embed="rId2"/>
          <a:srcRect b="28342"/>
          <a:stretch/>
        </p:blipFill>
        <p:spPr>
          <a:xfrm>
            <a:off x="1219200" y="1906693"/>
            <a:ext cx="7038067" cy="4495800"/>
          </a:xfrm>
          <a:prstGeom prst="rect">
            <a:avLst/>
          </a:prstGeom>
        </p:spPr>
      </p:pic>
      <p:sp>
        <p:nvSpPr>
          <p:cNvPr id="7" name="Oval 6">
            <a:extLst>
              <a:ext uri="{FF2B5EF4-FFF2-40B4-BE49-F238E27FC236}">
                <a16:creationId xmlns:a16="http://schemas.microsoft.com/office/drawing/2014/main" id="{4D0EBB9E-F686-4F24-AA63-0517DF370E1B}"/>
              </a:ext>
            </a:extLst>
          </p:cNvPr>
          <p:cNvSpPr/>
          <p:nvPr/>
        </p:nvSpPr>
        <p:spPr>
          <a:xfrm>
            <a:off x="917777" y="2209800"/>
            <a:ext cx="3124200" cy="568396"/>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0A9EEF10-BA72-4665-A03B-9F8BE0874A69}"/>
              </a:ext>
            </a:extLst>
          </p:cNvPr>
          <p:cNvCxnSpPr>
            <a:cxnSpLocks/>
          </p:cNvCxnSpPr>
          <p:nvPr/>
        </p:nvCxnSpPr>
        <p:spPr>
          <a:xfrm flipH="1" flipV="1">
            <a:off x="3780877" y="2778196"/>
            <a:ext cx="1579163" cy="901167"/>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2730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39F7C27-C192-42D5-B5C5-79EEBB9D2F92}"/>
              </a:ext>
            </a:extLst>
          </p:cNvPr>
          <p:cNvSpPr>
            <a:spLocks noGrp="1"/>
          </p:cNvSpPr>
          <p:nvPr>
            <p:ph type="title"/>
          </p:nvPr>
        </p:nvSpPr>
        <p:spPr/>
        <p:txBody>
          <a:bodyPr/>
          <a:lstStyle/>
          <a:p>
            <a:r>
              <a:rPr lang="en-US" dirty="0"/>
              <a:t>Final checks</a:t>
            </a:r>
          </a:p>
        </p:txBody>
      </p:sp>
      <p:sp>
        <p:nvSpPr>
          <p:cNvPr id="6" name="Content Placeholder 5">
            <a:extLst>
              <a:ext uri="{FF2B5EF4-FFF2-40B4-BE49-F238E27FC236}">
                <a16:creationId xmlns:a16="http://schemas.microsoft.com/office/drawing/2014/main" id="{FBE18F79-8238-496B-9644-6442FC9A529E}"/>
              </a:ext>
            </a:extLst>
          </p:cNvPr>
          <p:cNvSpPr>
            <a:spLocks noGrp="1"/>
          </p:cNvSpPr>
          <p:nvPr>
            <p:ph idx="1"/>
          </p:nvPr>
        </p:nvSpPr>
        <p:spPr/>
        <p:txBody>
          <a:bodyPr>
            <a:normAutofit/>
          </a:bodyPr>
          <a:lstStyle/>
          <a:p>
            <a:r>
              <a:rPr lang="en-US" dirty="0"/>
              <a:t>Are VMMCs from all sources included? E.g., government, PEPFAR, other donors</a:t>
            </a:r>
          </a:p>
          <a:p>
            <a:pPr lvl="1"/>
            <a:r>
              <a:rPr lang="en-US" dirty="0"/>
              <a:t>Are PEPFAR numbers greater than the numbers entered in the template? If so, there are data discrepancies</a:t>
            </a:r>
          </a:p>
          <a:p>
            <a:pPr lvl="1"/>
            <a:r>
              <a:rPr lang="en-US" dirty="0"/>
              <a:t>Consult Avenir Health regarding any issues, e.g. data from military, refugee populations</a:t>
            </a:r>
          </a:p>
          <a:p>
            <a:r>
              <a:rPr lang="en-US" dirty="0"/>
              <a:t>Do the numbers of district VMMCs for each age group across all districts add up to the National number?</a:t>
            </a:r>
          </a:p>
          <a:p>
            <a:r>
              <a:rPr lang="en-US" dirty="0"/>
              <a:t>Do the numbers of VMMCs across all age groups in a SNU add up to the SNU number?</a:t>
            </a:r>
          </a:p>
          <a:p>
            <a:r>
              <a:rPr lang="en-US" dirty="0"/>
              <a:t>Do the numbers add up appropriately for provinces/regions, if applicable?</a:t>
            </a:r>
          </a:p>
        </p:txBody>
      </p:sp>
    </p:spTree>
    <p:extLst>
      <p:ext uri="{BB962C8B-B14F-4D97-AF65-F5344CB8AC3E}">
        <p14:creationId xmlns:p14="http://schemas.microsoft.com/office/powerpoint/2010/main" val="2904994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5C8FA-126F-4B03-8830-FA5B5ED7C7F3}"/>
              </a:ext>
            </a:extLst>
          </p:cNvPr>
          <p:cNvSpPr>
            <a:spLocks noGrp="1"/>
          </p:cNvSpPr>
          <p:nvPr>
            <p:ph type="title"/>
          </p:nvPr>
        </p:nvSpPr>
        <p:spPr/>
        <p:txBody>
          <a:bodyPr/>
          <a:lstStyle/>
          <a:p>
            <a:r>
              <a:rPr lang="en-US" dirty="0"/>
              <a:t>Summary of data requirements</a:t>
            </a:r>
          </a:p>
        </p:txBody>
      </p:sp>
      <p:sp>
        <p:nvSpPr>
          <p:cNvPr id="3" name="Content Placeholder 2">
            <a:extLst>
              <a:ext uri="{FF2B5EF4-FFF2-40B4-BE49-F238E27FC236}">
                <a16:creationId xmlns:a16="http://schemas.microsoft.com/office/drawing/2014/main" id="{88661239-AF09-47C1-876C-E938E34F8C36}"/>
              </a:ext>
            </a:extLst>
          </p:cNvPr>
          <p:cNvSpPr>
            <a:spLocks noGrp="1"/>
          </p:cNvSpPr>
          <p:nvPr>
            <p:ph idx="1"/>
          </p:nvPr>
        </p:nvSpPr>
        <p:spPr/>
        <p:txBody>
          <a:bodyPr>
            <a:normAutofit/>
          </a:bodyPr>
          <a:lstStyle/>
          <a:p>
            <a:pPr marL="0" indent="0">
              <a:buNone/>
            </a:pPr>
            <a:r>
              <a:rPr lang="en-US" dirty="0"/>
              <a:t>The country team will need to:</a:t>
            </a:r>
          </a:p>
          <a:p>
            <a:pPr marL="514350" indent="-514350">
              <a:buFont typeface="+mj-lt"/>
              <a:buAutoNum type="arabicPeriod"/>
            </a:pPr>
            <a:r>
              <a:rPr lang="en-US" dirty="0"/>
              <a:t>Resolve any issues with the list of SNUs</a:t>
            </a:r>
          </a:p>
          <a:p>
            <a:pPr marL="514350" indent="-514350">
              <a:buFont typeface="+mj-lt"/>
              <a:buAutoNum type="arabicPeriod"/>
            </a:pPr>
            <a:r>
              <a:rPr lang="en-US" dirty="0"/>
              <a:t>Update quarterly VMMC program accomplishments, disaggregated by age and SNU, for 2020</a:t>
            </a:r>
          </a:p>
          <a:p>
            <a:pPr marL="514350" indent="-514350">
              <a:buFont typeface="+mj-lt"/>
              <a:buAutoNum type="arabicPeriod"/>
            </a:pPr>
            <a:r>
              <a:rPr lang="en-US" dirty="0"/>
              <a:t>Enter and validate quarterly VMMC program accomplishments, disaggregated by age and SNU, for 2021</a:t>
            </a:r>
          </a:p>
          <a:p>
            <a:pPr marL="514350" indent="-514350">
              <a:buFont typeface="+mj-lt"/>
              <a:buAutoNum type="arabicPeriod"/>
            </a:pPr>
            <a:r>
              <a:rPr lang="en-US" dirty="0"/>
              <a:t>Estimate program accomplishments for the final quarter of calendar year 2021 if not yet finalized</a:t>
            </a:r>
          </a:p>
          <a:p>
            <a:pPr marL="514350" indent="-514350">
              <a:buFont typeface="+mj-lt"/>
              <a:buAutoNum type="arabicPeriod"/>
            </a:pPr>
            <a:r>
              <a:rPr lang="en-US" dirty="0"/>
              <a:t>Enter the expected annual VMMC program accomplishments for 2022, disaggregated by age and SNU.</a:t>
            </a:r>
          </a:p>
          <a:p>
            <a:endParaRPr lang="en-US" dirty="0"/>
          </a:p>
        </p:txBody>
      </p:sp>
    </p:spTree>
    <p:extLst>
      <p:ext uri="{BB962C8B-B14F-4D97-AF65-F5344CB8AC3E}">
        <p14:creationId xmlns:p14="http://schemas.microsoft.com/office/powerpoint/2010/main" val="2446952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32778-ED2F-4499-B666-D6170B87296B}"/>
              </a:ext>
            </a:extLst>
          </p:cNvPr>
          <p:cNvSpPr>
            <a:spLocks noGrp="1"/>
          </p:cNvSpPr>
          <p:nvPr>
            <p:ph type="title"/>
          </p:nvPr>
        </p:nvSpPr>
        <p:spPr>
          <a:xfrm>
            <a:off x="457200" y="274638"/>
            <a:ext cx="8229600" cy="944562"/>
          </a:xfrm>
        </p:spPr>
        <p:txBody>
          <a:bodyPr>
            <a:normAutofit fontScale="90000"/>
          </a:bodyPr>
          <a:lstStyle/>
          <a:p>
            <a:r>
              <a:rPr lang="en-US" dirty="0"/>
              <a:t>Upload the completed VMMC data to ADR and notify Avenir Health</a:t>
            </a:r>
          </a:p>
        </p:txBody>
      </p:sp>
      <p:sp>
        <p:nvSpPr>
          <p:cNvPr id="9" name="TextBox 8">
            <a:extLst>
              <a:ext uri="{FF2B5EF4-FFF2-40B4-BE49-F238E27FC236}">
                <a16:creationId xmlns:a16="http://schemas.microsoft.com/office/drawing/2014/main" id="{24F7A30B-8EF6-40C4-A70B-AD5F4D055018}"/>
              </a:ext>
            </a:extLst>
          </p:cNvPr>
          <p:cNvSpPr txBox="1"/>
          <p:nvPr/>
        </p:nvSpPr>
        <p:spPr>
          <a:xfrm>
            <a:off x="409074" y="5383033"/>
            <a:ext cx="7620000" cy="1200329"/>
          </a:xfrm>
          <a:prstGeom prst="rect">
            <a:avLst/>
          </a:prstGeom>
          <a:solidFill>
            <a:schemeClr val="accent1">
              <a:lumMod val="60000"/>
              <a:lumOff val="40000"/>
            </a:schemeClr>
          </a:solidFill>
          <a:ln w="76200">
            <a:solidFill>
              <a:schemeClr val="accent2"/>
            </a:solidFill>
          </a:ln>
        </p:spPr>
        <p:txBody>
          <a:bodyPr wrap="square" rtlCol="0">
            <a:spAutoFit/>
          </a:bodyPr>
          <a:lstStyle/>
          <a:p>
            <a:r>
              <a:rPr lang="en-US" b="0" i="0" dirty="0">
                <a:effectLst/>
                <a:latin typeface="AvenirLTStd-Book"/>
              </a:rPr>
              <a:t>Please copy </a:t>
            </a:r>
            <a:r>
              <a:rPr lang="en-US" dirty="0">
                <a:latin typeface="AvenirLTStd-Book"/>
              </a:rPr>
              <a:t>and </a:t>
            </a:r>
            <a:r>
              <a:rPr lang="en-US" b="0" i="0" dirty="0">
                <a:effectLst/>
                <a:latin typeface="AvenirLTStd-Book"/>
              </a:rPr>
              <a:t>replace (drag and drop) the file in the dataset </a:t>
            </a:r>
            <a:r>
              <a:rPr lang="en-US" b="1" i="1" dirty="0">
                <a:effectLst/>
                <a:latin typeface="AvenirLTStd-Book"/>
              </a:rPr>
              <a:t>HIV estimates 2022</a:t>
            </a:r>
            <a:r>
              <a:rPr lang="en-US" b="0" i="0" dirty="0">
                <a:effectLst/>
                <a:latin typeface="AvenirLTStd-Book"/>
              </a:rPr>
              <a:t>.  Please allow access to Avenir Health when you are creating this resource so they </a:t>
            </a:r>
            <a:r>
              <a:rPr lang="en-US" dirty="0">
                <a:latin typeface="AvenirLTStd-Book"/>
              </a:rPr>
              <a:t>can upload it to DMPPT 2. C</a:t>
            </a:r>
            <a:r>
              <a:rPr lang="en-US" dirty="0"/>
              <a:t>ontact </a:t>
            </a:r>
            <a:r>
              <a:rPr lang="en-US" b="1" dirty="0">
                <a:solidFill>
                  <a:schemeClr val="accent2"/>
                </a:solidFill>
                <a:hlinkClick r:id="rId2">
                  <a:extLst>
                    <a:ext uri="{A12FA001-AC4F-418D-AE19-62706E023703}">
                      <ahyp:hlinkClr xmlns:ahyp="http://schemas.microsoft.com/office/drawing/2018/hyperlinkcolor" val="tx"/>
                    </a:ext>
                  </a:extLst>
                </a:hlinkClick>
              </a:rPr>
              <a:t>VMMC-Avenir@googlegroups.com</a:t>
            </a:r>
            <a:r>
              <a:rPr lang="en-US" b="1" dirty="0"/>
              <a:t> </a:t>
            </a:r>
            <a:r>
              <a:rPr lang="en-US" dirty="0"/>
              <a:t>to notify them when the data are in ADR.</a:t>
            </a:r>
          </a:p>
        </p:txBody>
      </p:sp>
      <p:pic>
        <p:nvPicPr>
          <p:cNvPr id="4" name="Picture 3">
            <a:extLst>
              <a:ext uri="{FF2B5EF4-FFF2-40B4-BE49-F238E27FC236}">
                <a16:creationId xmlns:a16="http://schemas.microsoft.com/office/drawing/2014/main" id="{5AC55BBD-398A-4CA8-91B1-75AA000E6633}"/>
              </a:ext>
            </a:extLst>
          </p:cNvPr>
          <p:cNvPicPr>
            <a:picLocks noChangeAspect="1"/>
          </p:cNvPicPr>
          <p:nvPr/>
        </p:nvPicPr>
        <p:blipFill>
          <a:blip r:embed="rId3"/>
          <a:stretch>
            <a:fillRect/>
          </a:stretch>
        </p:blipFill>
        <p:spPr>
          <a:xfrm>
            <a:off x="304800" y="1431835"/>
            <a:ext cx="7107288" cy="3738562"/>
          </a:xfrm>
          <a:prstGeom prst="rect">
            <a:avLst/>
          </a:prstGeom>
        </p:spPr>
      </p:pic>
    </p:spTree>
    <p:extLst>
      <p:ext uri="{BB962C8B-B14F-4D97-AF65-F5344CB8AC3E}">
        <p14:creationId xmlns:p14="http://schemas.microsoft.com/office/powerpoint/2010/main" val="3526088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4C60F-CFC1-4FD9-A670-DF843AD81E4B}"/>
              </a:ext>
            </a:extLst>
          </p:cNvPr>
          <p:cNvSpPr>
            <a:spLocks noGrp="1"/>
          </p:cNvSpPr>
          <p:nvPr>
            <p:ph type="title"/>
          </p:nvPr>
        </p:nvSpPr>
        <p:spPr>
          <a:xfrm>
            <a:off x="283606" y="146550"/>
            <a:ext cx="8631794" cy="1356360"/>
          </a:xfrm>
        </p:spPr>
        <p:txBody>
          <a:bodyPr>
            <a:normAutofit/>
          </a:bodyPr>
          <a:lstStyle/>
          <a:p>
            <a:r>
              <a:rPr lang="en-US" dirty="0">
                <a:latin typeface="Calibri" panose="020F0502020204030204" pitchFamily="34" charset="0"/>
                <a:ea typeface="Calibri" panose="020F0502020204030204" pitchFamily="34" charset="0"/>
              </a:rPr>
              <a:t>Summary: steps for VMMC data review process and linkage with ADR</a:t>
            </a:r>
            <a:endParaRPr lang="en-CH" dirty="0"/>
          </a:p>
        </p:txBody>
      </p:sp>
      <p:sp>
        <p:nvSpPr>
          <p:cNvPr id="3" name="Content Placeholder 2">
            <a:extLst>
              <a:ext uri="{FF2B5EF4-FFF2-40B4-BE49-F238E27FC236}">
                <a16:creationId xmlns:a16="http://schemas.microsoft.com/office/drawing/2014/main" id="{C7E593A2-F1FD-46F4-940B-2F11037AAA36}"/>
              </a:ext>
            </a:extLst>
          </p:cNvPr>
          <p:cNvSpPr>
            <a:spLocks noGrp="1"/>
          </p:cNvSpPr>
          <p:nvPr>
            <p:ph idx="1"/>
          </p:nvPr>
        </p:nvSpPr>
        <p:spPr>
          <a:xfrm>
            <a:off x="381001" y="1744024"/>
            <a:ext cx="8229599" cy="4580576"/>
          </a:xfrm>
        </p:spPr>
        <p:txBody>
          <a:bodyPr>
            <a:normAutofit lnSpcReduction="10000"/>
          </a:bodyPr>
          <a:lstStyle/>
          <a:p>
            <a:pPr marL="257175" indent="-257175">
              <a:buFont typeface="+mj-lt"/>
              <a:buAutoNum type="arabicPeriod"/>
            </a:pPr>
            <a:r>
              <a:rPr lang="en-US" sz="1600" dirty="0">
                <a:latin typeface="Calibri" panose="020F0502020204030204" pitchFamily="34" charset="0"/>
                <a:ea typeface="Times New Roman" panose="02020603050405020304" pitchFamily="18" charset="0"/>
              </a:rPr>
              <a:t>Avenir has uploaded your DMPPT2 data input form to ADR</a:t>
            </a:r>
          </a:p>
          <a:p>
            <a:pPr lvl="1"/>
            <a:r>
              <a:rPr lang="en-US" sz="1400" dirty="0">
                <a:latin typeface="Calibri" panose="020F0502020204030204" pitchFamily="34" charset="0"/>
              </a:rPr>
              <a:t>The file is entitled “[VMMC] and tagged with “VMMC”</a:t>
            </a:r>
            <a:endParaRPr lang="en-CH" sz="1400" dirty="0">
              <a:latin typeface="Calibri" panose="020F0502020204030204" pitchFamily="34" charset="0"/>
            </a:endParaRPr>
          </a:p>
          <a:p>
            <a:pPr marL="257175" indent="-257175">
              <a:buFont typeface="+mj-lt"/>
              <a:buAutoNum type="arabicPeriod"/>
            </a:pPr>
            <a:r>
              <a:rPr lang="en-US" sz="1600" dirty="0">
                <a:latin typeface="Calibri" panose="020F0502020204030204" pitchFamily="34" charset="0"/>
                <a:ea typeface="Times New Roman" panose="02020603050405020304" pitchFamily="18" charset="0"/>
              </a:rPr>
              <a:t>If needed, additional country team members can register for ADR by requesting a log in from ADR.unaids.org</a:t>
            </a:r>
          </a:p>
          <a:p>
            <a:pPr marL="457200" lvl="1" indent="-285750"/>
            <a:r>
              <a:rPr lang="en-US" sz="1400" dirty="0">
                <a:latin typeface="Calibri" panose="020F0502020204030204" pitchFamily="34" charset="0"/>
                <a:ea typeface="Times New Roman" panose="02020603050405020304" pitchFamily="18" charset="0"/>
              </a:rPr>
              <a:t>Country admin person approves request</a:t>
            </a:r>
          </a:p>
          <a:p>
            <a:pPr marL="457200" lvl="1" indent="-285750"/>
            <a:r>
              <a:rPr lang="en-US" sz="1400" dirty="0">
                <a:latin typeface="Calibri" panose="020F0502020204030204" pitchFamily="34" charset="0"/>
                <a:ea typeface="Calibri" panose="020F0502020204030204" pitchFamily="34" charset="0"/>
              </a:rPr>
              <a:t>At the home page of ADR is a link to more information on the VMMC upload process</a:t>
            </a:r>
            <a:endParaRPr lang="en-CH" sz="1400" dirty="0">
              <a:latin typeface="Calibri" panose="020F0502020204030204" pitchFamily="34" charset="0"/>
              <a:ea typeface="Calibri" panose="020F0502020204030204" pitchFamily="34" charset="0"/>
            </a:endParaRPr>
          </a:p>
          <a:p>
            <a:pPr marL="257175" indent="-257175">
              <a:buFont typeface="+mj-lt"/>
              <a:buAutoNum type="arabicPeriod"/>
            </a:pPr>
            <a:r>
              <a:rPr lang="en-US" sz="1600" dirty="0">
                <a:latin typeface="Calibri" panose="020F0502020204030204" pitchFamily="34" charset="0"/>
                <a:ea typeface="Times New Roman" panose="02020603050405020304" pitchFamily="18" charset="0"/>
              </a:rPr>
              <a:t>Country teams should: </a:t>
            </a:r>
          </a:p>
          <a:p>
            <a:pPr marL="600075" lvl="1" indent="-257175">
              <a:buFont typeface="+mj-lt"/>
              <a:buAutoNum type="alphaLcPeriod"/>
            </a:pPr>
            <a:r>
              <a:rPr lang="en-US" sz="1600" dirty="0">
                <a:latin typeface="Calibri" panose="020F0502020204030204" pitchFamily="34" charset="0"/>
                <a:ea typeface="Times New Roman" panose="02020603050405020304" pitchFamily="18" charset="0"/>
              </a:rPr>
              <a:t>Download the data template (available in your country HIV Estimates 2022 data set or search for the file using the country name and VMMC tag)</a:t>
            </a:r>
            <a:endParaRPr lang="en-CH" sz="1600" dirty="0">
              <a:latin typeface="Calibri" panose="020F0502020204030204" pitchFamily="34" charset="0"/>
              <a:ea typeface="Calibri" panose="020F0502020204030204" pitchFamily="34" charset="0"/>
            </a:endParaRPr>
          </a:p>
          <a:p>
            <a:pPr marL="557213" lvl="1" indent="-214313">
              <a:buFont typeface="+mj-lt"/>
              <a:buAutoNum type="alphaLcPeriod"/>
            </a:pPr>
            <a:r>
              <a:rPr lang="en-US" sz="1600" dirty="0">
                <a:latin typeface="Calibri" panose="020F0502020204030204" pitchFamily="34" charset="0"/>
                <a:ea typeface="Times New Roman" panose="02020603050405020304" pitchFamily="18" charset="0"/>
              </a:rPr>
              <a:t>Enter new VMMC data (for most recent year or full time series, if no prior DMMPT2 files)</a:t>
            </a:r>
            <a:endParaRPr lang="en-CH" sz="1600" dirty="0">
              <a:latin typeface="Calibri" panose="020F0502020204030204" pitchFamily="34" charset="0"/>
              <a:ea typeface="Calibri" panose="020F0502020204030204" pitchFamily="34" charset="0"/>
            </a:endParaRPr>
          </a:p>
          <a:p>
            <a:pPr marL="557213" lvl="1" indent="-214313">
              <a:buFont typeface="+mj-lt"/>
              <a:buAutoNum type="alphaLcPeriod"/>
            </a:pPr>
            <a:r>
              <a:rPr lang="en-US" sz="1600" dirty="0">
                <a:latin typeface="Calibri" panose="020F0502020204030204" pitchFamily="34" charset="0"/>
                <a:ea typeface="Times New Roman" panose="02020603050405020304" pitchFamily="18" charset="0"/>
              </a:rPr>
              <a:t>Validate data (See link for validation tool on ADR VMMC page)</a:t>
            </a:r>
          </a:p>
          <a:p>
            <a:pPr marL="557213" lvl="1" indent="-214313">
              <a:buFont typeface="+mj-lt"/>
              <a:buAutoNum type="alphaLcPeriod"/>
            </a:pPr>
            <a:r>
              <a:rPr lang="en-US" sz="1600" dirty="0">
                <a:latin typeface="Calibri" panose="020F0502020204030204" pitchFamily="34" charset="0"/>
                <a:ea typeface="Times New Roman" panose="02020603050405020304" pitchFamily="18" charset="0"/>
              </a:rPr>
              <a:t>Upload the completed file to ADR</a:t>
            </a:r>
            <a:endParaRPr lang="en-CH" sz="1600" dirty="0">
              <a:latin typeface="Calibri" panose="020F0502020204030204" pitchFamily="34" charset="0"/>
              <a:ea typeface="Calibri" panose="020F0502020204030204" pitchFamily="34" charset="0"/>
            </a:endParaRPr>
          </a:p>
          <a:p>
            <a:pPr marL="214313" indent="-214313">
              <a:buFont typeface="+mj-lt"/>
              <a:buAutoNum type="arabicPeriod" startAt="5"/>
            </a:pPr>
            <a:r>
              <a:rPr lang="en-US" sz="1600" dirty="0">
                <a:latin typeface="Calibri" panose="020F0502020204030204" pitchFamily="34" charset="0"/>
                <a:ea typeface="Times New Roman" panose="02020603050405020304" pitchFamily="18" charset="0"/>
              </a:rPr>
              <a:t>Allow access to Avenir and alert Avenir that file is available</a:t>
            </a:r>
          </a:p>
          <a:p>
            <a:pPr marL="214313" indent="-214313">
              <a:buFont typeface="+mj-lt"/>
              <a:buAutoNum type="arabicPeriod" startAt="5"/>
            </a:pPr>
            <a:r>
              <a:rPr lang="en-US" sz="1600" dirty="0">
                <a:latin typeface="Calibri" panose="020F0502020204030204" pitchFamily="34" charset="0"/>
              </a:rPr>
              <a:t>Once Avenir has run the model, the team can pull the DMPPT2 data into Spectrum to populate </a:t>
            </a:r>
            <a:r>
              <a:rPr lang="en-US" sz="1600" dirty="0" err="1">
                <a:latin typeface="Calibri" panose="020F0502020204030204" pitchFamily="34" charset="0"/>
              </a:rPr>
              <a:t>DataPack</a:t>
            </a:r>
            <a:endParaRPr lang="en-CH" sz="1600" dirty="0">
              <a:latin typeface="Calibri" panose="020F0502020204030204" pitchFamily="34" charset="0"/>
            </a:endParaRPr>
          </a:p>
          <a:p>
            <a:pPr marL="214313" indent="-214313">
              <a:buFont typeface="+mj-lt"/>
              <a:buAutoNum type="arabicPeriod" startAt="5"/>
            </a:pPr>
            <a:r>
              <a:rPr lang="en-US" sz="1600" dirty="0">
                <a:latin typeface="Calibri" panose="020F0502020204030204" pitchFamily="34" charset="0"/>
                <a:ea typeface="Times New Roman" panose="02020603050405020304" pitchFamily="18" charset="0"/>
              </a:rPr>
              <a:t>Country team saves DMPPT2 </a:t>
            </a:r>
            <a:r>
              <a:rPr lang="en-US" sz="1600">
                <a:latin typeface="Calibri" panose="020F0502020204030204" pitchFamily="34" charset="0"/>
                <a:ea typeface="Times New Roman" panose="02020603050405020304" pitchFamily="18" charset="0"/>
              </a:rPr>
              <a:t>file and </a:t>
            </a:r>
            <a:r>
              <a:rPr lang="en-US" sz="1600" dirty="0">
                <a:latin typeface="Calibri" panose="020F0502020204030204" pitchFamily="34" charset="0"/>
                <a:ea typeface="Times New Roman" panose="02020603050405020304" pitchFamily="18" charset="0"/>
              </a:rPr>
              <a:t>the file used to </a:t>
            </a:r>
            <a:r>
              <a:rPr lang="en-US" sz="1600">
                <a:latin typeface="Calibri" panose="020F0502020204030204" pitchFamily="34" charset="0"/>
                <a:ea typeface="Times New Roman" panose="02020603050405020304" pitchFamily="18" charset="0"/>
              </a:rPr>
              <a:t>populate datapack in ADR</a:t>
            </a:r>
            <a:endParaRPr lang="en-CH" sz="1600" dirty="0">
              <a:latin typeface="Calibri" panose="020F0502020204030204" pitchFamily="34" charset="0"/>
              <a:ea typeface="Calibri" panose="020F0502020204030204" pitchFamily="34" charset="0"/>
            </a:endParaRPr>
          </a:p>
          <a:p>
            <a:pPr marL="557213" lvl="1" indent="-214313">
              <a:buFont typeface="+mj-lt"/>
              <a:buAutoNum type="alphaLcPeriod"/>
            </a:pPr>
            <a:endParaRPr lang="en-CH" sz="16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2993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48E08C-7A82-4A7E-9D73-D0D57B3EB247}"/>
              </a:ext>
            </a:extLst>
          </p:cNvPr>
          <p:cNvSpPr>
            <a:spLocks noGrp="1"/>
          </p:cNvSpPr>
          <p:nvPr>
            <p:ph type="title"/>
          </p:nvPr>
        </p:nvSpPr>
        <p:spPr/>
        <p:txBody>
          <a:bodyPr/>
          <a:lstStyle/>
          <a:p>
            <a:r>
              <a:rPr lang="en-US" dirty="0"/>
              <a:t>Outline</a:t>
            </a:r>
          </a:p>
        </p:txBody>
      </p:sp>
      <p:sp>
        <p:nvSpPr>
          <p:cNvPr id="6" name="Content Placeholder 5">
            <a:extLst>
              <a:ext uri="{FF2B5EF4-FFF2-40B4-BE49-F238E27FC236}">
                <a16:creationId xmlns:a16="http://schemas.microsoft.com/office/drawing/2014/main" id="{3E38C05A-DF86-4BDB-A495-69CE709EF0D1}"/>
              </a:ext>
            </a:extLst>
          </p:cNvPr>
          <p:cNvSpPr>
            <a:spLocks noGrp="1"/>
          </p:cNvSpPr>
          <p:nvPr>
            <p:ph idx="1"/>
          </p:nvPr>
        </p:nvSpPr>
        <p:spPr/>
        <p:txBody>
          <a:bodyPr/>
          <a:lstStyle/>
          <a:p>
            <a:r>
              <a:rPr lang="en-US" dirty="0"/>
              <a:t>Introduction</a:t>
            </a:r>
          </a:p>
          <a:p>
            <a:r>
              <a:rPr lang="en-US" dirty="0"/>
              <a:t>Data requirements</a:t>
            </a:r>
          </a:p>
          <a:p>
            <a:r>
              <a:rPr lang="en-US" dirty="0"/>
              <a:t>DMPPT 2 Online data flow</a:t>
            </a:r>
          </a:p>
          <a:p>
            <a:r>
              <a:rPr lang="en-US" dirty="0"/>
              <a:t>Country DMPPT 2 data input form</a:t>
            </a:r>
          </a:p>
          <a:p>
            <a:r>
              <a:rPr lang="en-US" dirty="0"/>
              <a:t>Preliminary checks</a:t>
            </a:r>
          </a:p>
          <a:p>
            <a:r>
              <a:rPr lang="en-US" dirty="0"/>
              <a:t>Data entry and age group disaggregation</a:t>
            </a:r>
          </a:p>
          <a:p>
            <a:r>
              <a:rPr lang="en-US" dirty="0"/>
              <a:t>Final checks</a:t>
            </a:r>
          </a:p>
          <a:p>
            <a:r>
              <a:rPr lang="en-US" dirty="0"/>
              <a:t>Uploading the DMPPT 2 data input form to the ADR</a:t>
            </a:r>
          </a:p>
        </p:txBody>
      </p:sp>
    </p:spTree>
    <p:extLst>
      <p:ext uri="{BB962C8B-B14F-4D97-AF65-F5344CB8AC3E}">
        <p14:creationId xmlns:p14="http://schemas.microsoft.com/office/powerpoint/2010/main" val="3820430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79B1AF8-A94D-4E21-A2A0-7F161E1E8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5E10CB9E-4C45-46DB-835A-2C29CE29A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35" name="Straight Connector 34">
            <a:extLst>
              <a:ext uri="{FF2B5EF4-FFF2-40B4-BE49-F238E27FC236}">
                <a16:creationId xmlns:a16="http://schemas.microsoft.com/office/drawing/2014/main" id="{2C1AF0B9-E97D-4D5D-BA2D-1C0BDE3A5EA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83995" y="3733800"/>
            <a:ext cx="61722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A62E6B9D-7061-462E-8947-2825B7578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sp>
      <p:sp useBgFill="1">
        <p:nvSpPr>
          <p:cNvPr id="39" name="Rectangle 38">
            <a:extLst>
              <a:ext uri="{FF2B5EF4-FFF2-40B4-BE49-F238E27FC236}">
                <a16:creationId xmlns:a16="http://schemas.microsoft.com/office/drawing/2014/main" id="{EBCBE66D-4E28-4F31-90A0-960C40C59C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F83EDE47-FC82-40CC-83E0-00D0E6760184}"/>
              </a:ext>
            </a:extLst>
          </p:cNvPr>
          <p:cNvSpPr>
            <a:spLocks noGrp="1"/>
          </p:cNvSpPr>
          <p:nvPr>
            <p:ph type="title"/>
          </p:nvPr>
        </p:nvSpPr>
        <p:spPr>
          <a:xfrm>
            <a:off x="857247" y="532263"/>
            <a:ext cx="7419563" cy="3684895"/>
          </a:xfrm>
          <a:noFill/>
          <a:ln w="12700" cmpd="sng">
            <a:noFill/>
          </a:ln>
        </p:spPr>
        <p:txBody>
          <a:bodyPr vert="horz" lIns="91440" tIns="45720" rIns="91440" bIns="45720" rtlCol="0" anchor="b">
            <a:normAutofit/>
          </a:bodyPr>
          <a:lstStyle/>
          <a:p>
            <a:pPr algn="l" defTabSz="914400"/>
            <a:r>
              <a:rPr lang="en-US" sz="3800" b="1">
                <a:solidFill>
                  <a:schemeClr val="tx1"/>
                </a:solidFill>
              </a:rPr>
              <a:t>THANK YOU</a:t>
            </a:r>
          </a:p>
        </p:txBody>
      </p:sp>
      <p:sp>
        <p:nvSpPr>
          <p:cNvPr id="5" name="Text Placeholder 4">
            <a:extLst>
              <a:ext uri="{FF2B5EF4-FFF2-40B4-BE49-F238E27FC236}">
                <a16:creationId xmlns:a16="http://schemas.microsoft.com/office/drawing/2014/main" id="{566DC364-36BD-4F24-96F0-A00BB0C00FEE}"/>
              </a:ext>
            </a:extLst>
          </p:cNvPr>
          <p:cNvSpPr>
            <a:spLocks noGrp="1"/>
          </p:cNvSpPr>
          <p:nvPr>
            <p:ph type="body" idx="1"/>
          </p:nvPr>
        </p:nvSpPr>
        <p:spPr>
          <a:xfrm>
            <a:off x="857247" y="4217158"/>
            <a:ext cx="7419563" cy="1649338"/>
          </a:xfrm>
        </p:spPr>
        <p:txBody>
          <a:bodyPr vert="horz" lIns="91440" tIns="45720" rIns="91440" bIns="45720" rtlCol="0" anchor="t">
            <a:normAutofit/>
          </a:bodyPr>
          <a:lstStyle/>
          <a:p>
            <a:pPr algn="l" defTabSz="914400">
              <a:spcBef>
                <a:spcPts val="1400"/>
              </a:spcBef>
            </a:pPr>
            <a:r>
              <a:rPr lang="en-US" sz="2400" dirty="0"/>
              <a:t>For assistance, contact </a:t>
            </a:r>
          </a:p>
          <a:p>
            <a:pPr algn="l" defTabSz="914400">
              <a:spcBef>
                <a:spcPts val="0"/>
              </a:spcBef>
            </a:pPr>
            <a:r>
              <a:rPr lang="en-US" sz="2400" dirty="0">
                <a:hlinkClick r:id="rId2"/>
              </a:rPr>
              <a:t>vmmc-avenir@googlegroups.com</a:t>
            </a:r>
            <a:r>
              <a:rPr lang="en-US" sz="2400" dirty="0"/>
              <a:t> </a:t>
            </a:r>
          </a:p>
        </p:txBody>
      </p:sp>
    </p:spTree>
    <p:extLst>
      <p:ext uri="{BB962C8B-B14F-4D97-AF65-F5344CB8AC3E}">
        <p14:creationId xmlns:p14="http://schemas.microsoft.com/office/powerpoint/2010/main" val="320918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B46A9-A4C0-44A1-AB05-DB55DE58BD28}"/>
              </a:ext>
            </a:extLst>
          </p:cNvPr>
          <p:cNvSpPr>
            <a:spLocks noGrp="1"/>
          </p:cNvSpPr>
          <p:nvPr>
            <p:ph type="title"/>
          </p:nvPr>
        </p:nvSpPr>
        <p:spPr>
          <a:xfrm>
            <a:off x="381000" y="42068"/>
            <a:ext cx="7406640" cy="1356360"/>
          </a:xfrm>
        </p:spPr>
        <p:txBody>
          <a:bodyPr/>
          <a:lstStyle/>
          <a:p>
            <a:r>
              <a:rPr lang="en-US" dirty="0"/>
              <a:t>AIDS Data Repository </a:t>
            </a:r>
            <a:endParaRPr lang="en-CH" dirty="0"/>
          </a:p>
        </p:txBody>
      </p:sp>
      <p:sp>
        <p:nvSpPr>
          <p:cNvPr id="3" name="Content Placeholder 2">
            <a:extLst>
              <a:ext uri="{FF2B5EF4-FFF2-40B4-BE49-F238E27FC236}">
                <a16:creationId xmlns:a16="http://schemas.microsoft.com/office/drawing/2014/main" id="{124BE354-1F78-41B0-9BCF-B9097EC93F58}"/>
              </a:ext>
            </a:extLst>
          </p:cNvPr>
          <p:cNvSpPr>
            <a:spLocks noGrp="1"/>
          </p:cNvSpPr>
          <p:nvPr>
            <p:ph idx="1"/>
          </p:nvPr>
        </p:nvSpPr>
        <p:spPr>
          <a:xfrm>
            <a:off x="381000" y="1143000"/>
            <a:ext cx="5257800" cy="4419600"/>
          </a:xfrm>
        </p:spPr>
        <p:txBody>
          <a:bodyPr>
            <a:normAutofit/>
          </a:bodyPr>
          <a:lstStyle/>
          <a:p>
            <a:pPr marL="0" indent="0">
              <a:buNone/>
            </a:pPr>
            <a:endParaRPr lang="en-US" sz="1350" dirty="0">
              <a:latin typeface="Calibri" panose="020F0502020204030204" pitchFamily="34" charset="0"/>
              <a:ea typeface="Calibri" panose="020F0502020204030204" pitchFamily="34" charset="0"/>
            </a:endParaRPr>
          </a:p>
          <a:p>
            <a:r>
              <a:rPr lang="en-US" sz="1800" dirty="0">
                <a:latin typeface="Calibri" panose="020F0502020204030204" pitchFamily="34" charset="0"/>
                <a:ea typeface="Calibri" panose="020F0502020204030204" pitchFamily="34" charset="0"/>
              </a:rPr>
              <a:t>ADR is a tool used in the UNAIDS estimates process to store and share data</a:t>
            </a:r>
          </a:p>
          <a:p>
            <a:pPr lvl="1"/>
            <a:r>
              <a:rPr lang="en-US" sz="1500" dirty="0">
                <a:latin typeface="Calibri" panose="020F0502020204030204" pitchFamily="34" charset="0"/>
                <a:ea typeface="Calibri" panose="020F0502020204030204" pitchFamily="34" charset="0"/>
              </a:rPr>
              <a:t>Country specific, you decide who can see and access data</a:t>
            </a:r>
          </a:p>
          <a:p>
            <a:pPr lvl="1"/>
            <a:r>
              <a:rPr lang="en-US" sz="1500" dirty="0">
                <a:latin typeface="Calibri" panose="020F0502020204030204" pitchFamily="34" charset="0"/>
                <a:ea typeface="Calibri" panose="020F0502020204030204" pitchFamily="34" charset="0"/>
              </a:rPr>
              <a:t>Secure setting</a:t>
            </a:r>
          </a:p>
          <a:p>
            <a:r>
              <a:rPr lang="en-US" sz="1800" dirty="0">
                <a:latin typeface="Calibri" panose="020F0502020204030204" pitchFamily="34" charset="0"/>
                <a:ea typeface="Calibri" panose="020F0502020204030204" pitchFamily="34" charset="0"/>
              </a:rPr>
              <a:t>It also allow teams to link files directly to the estimates software (Naomi)</a:t>
            </a:r>
          </a:p>
          <a:p>
            <a:r>
              <a:rPr lang="en-US" sz="1800" dirty="0">
                <a:latin typeface="Calibri" panose="020F0502020204030204" pitchFamily="34" charset="0"/>
                <a:ea typeface="Calibri" panose="020F0502020204030204" pitchFamily="34" charset="0"/>
              </a:rPr>
              <a:t>For the VMMC process we hope to use it as a space to store your final DMPPT2 data input form and the results</a:t>
            </a:r>
          </a:p>
        </p:txBody>
      </p:sp>
      <p:pic>
        <p:nvPicPr>
          <p:cNvPr id="5" name="Picture 4">
            <a:extLst>
              <a:ext uri="{FF2B5EF4-FFF2-40B4-BE49-F238E27FC236}">
                <a16:creationId xmlns:a16="http://schemas.microsoft.com/office/drawing/2014/main" id="{6955F786-66A4-4005-8F2A-522473781B4A}"/>
              </a:ext>
            </a:extLst>
          </p:cNvPr>
          <p:cNvPicPr>
            <a:picLocks noChangeAspect="1"/>
          </p:cNvPicPr>
          <p:nvPr/>
        </p:nvPicPr>
        <p:blipFill>
          <a:blip r:embed="rId2"/>
          <a:stretch>
            <a:fillRect/>
          </a:stretch>
        </p:blipFill>
        <p:spPr>
          <a:xfrm>
            <a:off x="5754510" y="1765697"/>
            <a:ext cx="2907506" cy="2107406"/>
          </a:xfrm>
          <a:prstGeom prst="rect">
            <a:avLst/>
          </a:prstGeom>
        </p:spPr>
      </p:pic>
      <p:sp>
        <p:nvSpPr>
          <p:cNvPr id="6" name="Content Placeholder 2">
            <a:extLst>
              <a:ext uri="{FF2B5EF4-FFF2-40B4-BE49-F238E27FC236}">
                <a16:creationId xmlns:a16="http://schemas.microsoft.com/office/drawing/2014/main" id="{B789BF06-AEB9-4C97-B60A-916345C3F754}"/>
              </a:ext>
            </a:extLst>
          </p:cNvPr>
          <p:cNvSpPr txBox="1">
            <a:spLocks/>
          </p:cNvSpPr>
          <p:nvPr/>
        </p:nvSpPr>
        <p:spPr>
          <a:xfrm>
            <a:off x="381000" y="4240372"/>
            <a:ext cx="8470105" cy="2107406"/>
          </a:xfrm>
          <a:prstGeom prst="rect">
            <a:avLst/>
          </a:prstGeom>
        </p:spPr>
        <p:txBody>
          <a:bodyPr vert="horz" lIns="91440" tIns="45720" rIns="91440" bIns="45720" rtlCol="0">
            <a:normAutofit fontScale="92500" lnSpcReduction="20000"/>
          </a:bodyPr>
          <a:lst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tx2">
                    <a:lumMod val="75000"/>
                  </a:schemeClr>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tx2">
                    <a:lumMod val="75000"/>
                  </a:schemeClr>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lumMod val="75000"/>
                  </a:schemeClr>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2">
                    <a:lumMod val="75000"/>
                  </a:schemeClr>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2">
                    <a:lumMod val="7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a:lstStyle>
          <a:p>
            <a:pPr marL="0" indent="0">
              <a:buFont typeface="Corbel" pitchFamily="34" charset="0"/>
              <a:buNone/>
            </a:pPr>
            <a:endParaRPr lang="en-US" sz="1800" dirty="0">
              <a:latin typeface="Calibri" panose="020F0502020204030204" pitchFamily="34" charset="0"/>
              <a:ea typeface="Calibri" panose="020F0502020204030204" pitchFamily="34" charset="0"/>
            </a:endParaRPr>
          </a:p>
          <a:p>
            <a:pPr marL="0" indent="0">
              <a:buFont typeface="Corbel" pitchFamily="34" charset="0"/>
              <a:buNone/>
            </a:pPr>
            <a:r>
              <a:rPr lang="en-US" sz="1800" dirty="0">
                <a:latin typeface="Calibri" panose="020F0502020204030204" pitchFamily="34" charset="0"/>
                <a:ea typeface="Calibri" panose="020F0502020204030204" pitchFamily="34" charset="0"/>
              </a:rPr>
              <a:t>For team members that need an ADR account:</a:t>
            </a:r>
            <a:endParaRPr lang="en-CH" sz="1800" dirty="0">
              <a:latin typeface="Calibri" panose="020F0502020204030204" pitchFamily="34" charset="0"/>
              <a:ea typeface="Calibri" panose="020F0502020204030204" pitchFamily="34" charset="0"/>
            </a:endParaRPr>
          </a:p>
          <a:p>
            <a:pPr marL="257175" indent="-257175">
              <a:buFont typeface="+mj-lt"/>
              <a:buAutoNum type="arabicPeriod"/>
            </a:pPr>
            <a:r>
              <a:rPr lang="en-US" sz="1800" dirty="0">
                <a:latin typeface="Calibri" panose="020F0502020204030204" pitchFamily="34" charset="0"/>
              </a:rPr>
              <a:t>Go to ADR.unaids.org </a:t>
            </a:r>
            <a:endParaRPr lang="en-CH" sz="1800" dirty="0">
              <a:latin typeface="Calibri" panose="020F0502020204030204" pitchFamily="34" charset="0"/>
            </a:endParaRPr>
          </a:p>
          <a:p>
            <a:pPr marL="257175" indent="-257175">
              <a:buFont typeface="+mj-lt"/>
              <a:buAutoNum type="arabicPeriod"/>
            </a:pPr>
            <a:r>
              <a:rPr lang="en-US" sz="1800" dirty="0">
                <a:latin typeface="Calibri" panose="020F0502020204030204" pitchFamily="34" charset="0"/>
              </a:rPr>
              <a:t>Create an account by clicking on the Register button in the top right-hand corner of the page</a:t>
            </a:r>
            <a:endParaRPr lang="en-CH" sz="1800" dirty="0">
              <a:latin typeface="Calibri" panose="020F0502020204030204" pitchFamily="34" charset="0"/>
            </a:endParaRPr>
          </a:p>
          <a:p>
            <a:pPr marL="257175" indent="-257175">
              <a:buFont typeface="+mj-lt"/>
              <a:buAutoNum type="arabicPeriod"/>
            </a:pPr>
            <a:r>
              <a:rPr lang="en-US" sz="1800" dirty="0">
                <a:latin typeface="Calibri" panose="020F0502020204030204" pitchFamily="34" charset="0"/>
              </a:rPr>
              <a:t>Once created, log in and request to join your national ADR space.  </a:t>
            </a:r>
            <a:endParaRPr lang="en-CH" sz="1800" dirty="0">
              <a:latin typeface="Calibri" panose="020F0502020204030204" pitchFamily="34" charset="0"/>
            </a:endParaRPr>
          </a:p>
          <a:p>
            <a:r>
              <a:rPr lang="en-US" sz="1800" dirty="0">
                <a:latin typeface="Calibri" panose="020F0502020204030204" pitchFamily="34" charset="0"/>
                <a:ea typeface="Calibri" panose="020F0502020204030204" pitchFamily="34" charset="0"/>
              </a:rPr>
              <a:t>UNAIDS has notified your ADR administrators to remind them to approve your request</a:t>
            </a:r>
            <a:endParaRPr lang="en-CH" sz="18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312821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87BB-63AE-416D-A348-4A4B00E03E9E}"/>
              </a:ext>
            </a:extLst>
          </p:cNvPr>
          <p:cNvSpPr>
            <a:spLocks noGrp="1"/>
          </p:cNvSpPr>
          <p:nvPr>
            <p:ph type="title"/>
          </p:nvPr>
        </p:nvSpPr>
        <p:spPr/>
        <p:txBody>
          <a:bodyPr/>
          <a:lstStyle/>
          <a:p>
            <a:r>
              <a:rPr lang="en-US" dirty="0"/>
              <a:t>DMPPT 2 Online</a:t>
            </a:r>
          </a:p>
        </p:txBody>
      </p:sp>
      <p:sp>
        <p:nvSpPr>
          <p:cNvPr id="3" name="Content Placeholder 2">
            <a:extLst>
              <a:ext uri="{FF2B5EF4-FFF2-40B4-BE49-F238E27FC236}">
                <a16:creationId xmlns:a16="http://schemas.microsoft.com/office/drawing/2014/main" id="{65035B47-7DCA-468E-B8FD-906C4F8CD008}"/>
              </a:ext>
            </a:extLst>
          </p:cNvPr>
          <p:cNvSpPr>
            <a:spLocks noGrp="1"/>
          </p:cNvSpPr>
          <p:nvPr>
            <p:ph idx="1"/>
          </p:nvPr>
        </p:nvSpPr>
        <p:spPr>
          <a:xfrm>
            <a:off x="857251" y="2514600"/>
            <a:ext cx="3943349" cy="3581400"/>
          </a:xfrm>
        </p:spPr>
        <p:txBody>
          <a:bodyPr/>
          <a:lstStyle/>
          <a:p>
            <a:pPr marL="34290" indent="0">
              <a:buNone/>
            </a:pPr>
            <a:r>
              <a:rPr lang="en-US" dirty="0"/>
              <a:t>The DMPPT 2 Online generates coverage estimates, scale-up targets and impact projection by five-year age bands at the Subnational Unit (SNU), provincial or regional levels as applicable</a:t>
            </a:r>
          </a:p>
        </p:txBody>
      </p:sp>
      <p:pic>
        <p:nvPicPr>
          <p:cNvPr id="5" name="Picture 4">
            <a:extLst>
              <a:ext uri="{FF2B5EF4-FFF2-40B4-BE49-F238E27FC236}">
                <a16:creationId xmlns:a16="http://schemas.microsoft.com/office/drawing/2014/main" id="{4CF80570-42EC-4449-8E47-6883005DBEF0}"/>
              </a:ext>
            </a:extLst>
          </p:cNvPr>
          <p:cNvPicPr>
            <a:picLocks noChangeAspect="1"/>
          </p:cNvPicPr>
          <p:nvPr/>
        </p:nvPicPr>
        <p:blipFill>
          <a:blip r:embed="rId2"/>
          <a:stretch>
            <a:fillRect/>
          </a:stretch>
        </p:blipFill>
        <p:spPr>
          <a:xfrm>
            <a:off x="4953000" y="1600200"/>
            <a:ext cx="3552825" cy="3810000"/>
          </a:xfrm>
          <a:prstGeom prst="rect">
            <a:avLst/>
          </a:prstGeom>
        </p:spPr>
      </p:pic>
    </p:spTree>
    <p:extLst>
      <p:ext uri="{BB962C8B-B14F-4D97-AF65-F5344CB8AC3E}">
        <p14:creationId xmlns:p14="http://schemas.microsoft.com/office/powerpoint/2010/main" val="1063489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3857A-32D3-42F3-AFEC-3BA4FA3FC5F6}"/>
              </a:ext>
            </a:extLst>
          </p:cNvPr>
          <p:cNvSpPr>
            <a:spLocks noGrp="1"/>
          </p:cNvSpPr>
          <p:nvPr>
            <p:ph type="title"/>
          </p:nvPr>
        </p:nvSpPr>
        <p:spPr/>
        <p:txBody>
          <a:bodyPr/>
          <a:lstStyle/>
          <a:p>
            <a:r>
              <a:rPr lang="en-US" dirty="0"/>
              <a:t>Data requirements</a:t>
            </a:r>
          </a:p>
        </p:txBody>
      </p:sp>
      <p:sp>
        <p:nvSpPr>
          <p:cNvPr id="3" name="Content Placeholder 2">
            <a:extLst>
              <a:ext uri="{FF2B5EF4-FFF2-40B4-BE49-F238E27FC236}">
                <a16:creationId xmlns:a16="http://schemas.microsoft.com/office/drawing/2014/main" id="{29D31190-FE88-41A1-9143-EF41736B5A7C}"/>
              </a:ext>
            </a:extLst>
          </p:cNvPr>
          <p:cNvSpPr>
            <a:spLocks noGrp="1"/>
          </p:cNvSpPr>
          <p:nvPr>
            <p:ph idx="1"/>
          </p:nvPr>
        </p:nvSpPr>
        <p:spPr>
          <a:xfrm>
            <a:off x="857252" y="2057400"/>
            <a:ext cx="3409950" cy="4038600"/>
          </a:xfrm>
        </p:spPr>
        <p:txBody>
          <a:bodyPr>
            <a:normAutofit fontScale="92500"/>
          </a:bodyPr>
          <a:lstStyle/>
          <a:p>
            <a:r>
              <a:rPr lang="en-US" dirty="0"/>
              <a:t>The national overall VMMC performance figures from the immediately preceding fiscal year of implementation, and the estimated achievements for the following year, disaggregated by 5-year age bands and Sub-national Units (SNUs) must be provided</a:t>
            </a:r>
          </a:p>
          <a:p>
            <a:r>
              <a:rPr lang="en-US" dirty="0"/>
              <a:t>VMMC service statistics must include all VMMCs performed in the country (MoH, PEPFAR, other donors) </a:t>
            </a:r>
          </a:p>
        </p:txBody>
      </p:sp>
      <p:sp>
        <p:nvSpPr>
          <p:cNvPr id="11" name="Freeform 5">
            <a:extLst>
              <a:ext uri="{FF2B5EF4-FFF2-40B4-BE49-F238E27FC236}">
                <a16:creationId xmlns:a16="http://schemas.microsoft.com/office/drawing/2014/main" id="{89EBC787-269C-425B-A194-1DD0349B4145}"/>
              </a:ext>
            </a:extLst>
          </p:cNvPr>
          <p:cNvSpPr/>
          <p:nvPr/>
        </p:nvSpPr>
        <p:spPr>
          <a:xfrm>
            <a:off x="6934200" y="1933220"/>
            <a:ext cx="1730215" cy="3781779"/>
          </a:xfrm>
          <a:custGeom>
            <a:avLst/>
            <a:gdLst>
              <a:gd name="connsiteX0" fmla="*/ 0 w 2067055"/>
              <a:gd name="connsiteY0" fmla="*/ 206706 h 4699000"/>
              <a:gd name="connsiteX1" fmla="*/ 206706 w 2067055"/>
              <a:gd name="connsiteY1" fmla="*/ 0 h 4699000"/>
              <a:gd name="connsiteX2" fmla="*/ 1860350 w 2067055"/>
              <a:gd name="connsiteY2" fmla="*/ 0 h 4699000"/>
              <a:gd name="connsiteX3" fmla="*/ 2067056 w 2067055"/>
              <a:gd name="connsiteY3" fmla="*/ 206706 h 4699000"/>
              <a:gd name="connsiteX4" fmla="*/ 2067055 w 2067055"/>
              <a:gd name="connsiteY4" fmla="*/ 4492295 h 4699000"/>
              <a:gd name="connsiteX5" fmla="*/ 1860349 w 2067055"/>
              <a:gd name="connsiteY5" fmla="*/ 4699001 h 4699000"/>
              <a:gd name="connsiteX6" fmla="*/ 206706 w 2067055"/>
              <a:gd name="connsiteY6" fmla="*/ 4699000 h 4699000"/>
              <a:gd name="connsiteX7" fmla="*/ 0 w 2067055"/>
              <a:gd name="connsiteY7" fmla="*/ 4492294 h 4699000"/>
              <a:gd name="connsiteX8" fmla="*/ 0 w 2067055"/>
              <a:gd name="connsiteY8" fmla="*/ 206706 h 469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7055" h="4699000">
                <a:moveTo>
                  <a:pt x="0" y="206706"/>
                </a:moveTo>
                <a:cubicBezTo>
                  <a:pt x="0" y="92545"/>
                  <a:pt x="92545" y="0"/>
                  <a:pt x="206706" y="0"/>
                </a:cubicBezTo>
                <a:lnTo>
                  <a:pt x="1860350" y="0"/>
                </a:lnTo>
                <a:cubicBezTo>
                  <a:pt x="1974511" y="0"/>
                  <a:pt x="2067056" y="92545"/>
                  <a:pt x="2067056" y="206706"/>
                </a:cubicBezTo>
                <a:cubicBezTo>
                  <a:pt x="2067056" y="1635236"/>
                  <a:pt x="2067055" y="3063765"/>
                  <a:pt x="2067055" y="4492295"/>
                </a:cubicBezTo>
                <a:cubicBezTo>
                  <a:pt x="2067055" y="4606456"/>
                  <a:pt x="1974510" y="4699001"/>
                  <a:pt x="1860349" y="4699001"/>
                </a:cubicBezTo>
                <a:lnTo>
                  <a:pt x="206706" y="4699000"/>
                </a:lnTo>
                <a:cubicBezTo>
                  <a:pt x="92545" y="4699000"/>
                  <a:pt x="0" y="4606455"/>
                  <a:pt x="0" y="4492294"/>
                </a:cubicBezTo>
                <a:lnTo>
                  <a:pt x="0" y="206706"/>
                </a:lnTo>
                <a:close/>
              </a:path>
            </a:pathLst>
          </a:custGeom>
          <a:solidFill>
            <a:schemeClr val="accent2">
              <a:lumMod val="75000"/>
            </a:schemeClr>
          </a:solidFill>
          <a:ln w="25400" cap="flat" cmpd="sng" algn="ctr">
            <a:solidFill>
              <a:sysClr val="window" lastClr="FFFFFF">
                <a:hueOff val="0"/>
                <a:satOff val="0"/>
                <a:lumOff val="0"/>
                <a:alphaOff val="0"/>
              </a:sysClr>
            </a:solidFill>
            <a:prstDash val="solid"/>
          </a:ln>
          <a:effectLst/>
        </p:spPr>
        <p:txBody>
          <a:bodyPr spcFirstLastPara="0" vert="horz" wrap="square" lIns="118290" tIns="1539302" rIns="118290" bIns="828796" numCol="1" spcCol="1270" anchor="ctr" anchorCtr="0">
            <a:noAutofit/>
          </a:bodyPr>
          <a:lstStyle/>
          <a:p>
            <a:pPr marL="0" marR="0" lvl="0" indent="0" algn="ctr" defTabSz="739292" eaLnBrk="1" fontAlgn="auto" latinLnBrk="0" hangingPunct="1">
              <a:lnSpc>
                <a:spcPct val="90000"/>
              </a:lnSpc>
              <a:spcBef>
                <a:spcPct val="0"/>
              </a:spcBef>
              <a:spcAft>
                <a:spcPct val="35000"/>
              </a:spcAft>
              <a:buClrTx/>
              <a:buSzTx/>
              <a:buFontTx/>
              <a:buNone/>
              <a:tabLst/>
              <a:defRPr/>
            </a:pPr>
            <a:endParaRPr kumimoji="0" lang="en-US" sz="1663" b="0" i="0" u="none" strike="noStrike" kern="0" cap="none" spc="0" normalizeH="0" baseline="0" noProof="0" dirty="0">
              <a:ln>
                <a:noFill/>
              </a:ln>
              <a:solidFill>
                <a:srgbClr val="FFFFFF"/>
              </a:solidFill>
              <a:effectLst/>
              <a:uLnTx/>
              <a:uFillTx/>
              <a:latin typeface="Franklin Gothic Book" panose="020B0503020102020204" pitchFamily="34" charset="0"/>
              <a:ea typeface="+mn-ea"/>
              <a:cs typeface="+mn-cs"/>
            </a:endParaRPr>
          </a:p>
          <a:p>
            <a:pPr marL="0" marR="0" lvl="0" indent="0" algn="ctr" defTabSz="739292" eaLnBrk="1" fontAlgn="auto" latinLnBrk="0" hangingPunct="1">
              <a:lnSpc>
                <a:spcPct val="90000"/>
              </a:lnSpc>
              <a:spcBef>
                <a:spcPct val="0"/>
              </a:spcBef>
              <a:spcAft>
                <a:spcPct val="35000"/>
              </a:spcAft>
              <a:buClrTx/>
              <a:buSzTx/>
              <a:buFontTx/>
              <a:buNone/>
              <a:tabLst/>
              <a:defRPr/>
            </a:pPr>
            <a:endParaRPr kumimoji="0" lang="en-US" sz="1663" b="0" i="0" u="none" strike="noStrike" kern="0" cap="none" spc="0" normalizeH="0" baseline="0" noProof="0" dirty="0">
              <a:ln>
                <a:noFill/>
              </a:ln>
              <a:solidFill>
                <a:srgbClr val="FFFFFF"/>
              </a:solidFill>
              <a:effectLst/>
              <a:uLnTx/>
              <a:uFillTx/>
              <a:latin typeface="Franklin Gothic Book" panose="020B0503020102020204" pitchFamily="34" charset="0"/>
              <a:ea typeface="+mn-ea"/>
              <a:cs typeface="+mn-cs"/>
            </a:endParaRPr>
          </a:p>
          <a:p>
            <a:pPr marL="0" marR="0" lvl="0" indent="0" algn="ctr" defTabSz="739292" eaLnBrk="1" fontAlgn="auto" latinLnBrk="0" hangingPunct="1">
              <a:lnSpc>
                <a:spcPct val="90000"/>
              </a:lnSpc>
              <a:spcBef>
                <a:spcPct val="0"/>
              </a:spcBef>
              <a:spcAft>
                <a:spcPct val="35000"/>
              </a:spcAft>
              <a:buClrTx/>
              <a:buSzTx/>
              <a:buFontTx/>
              <a:buNone/>
              <a:tabLst/>
              <a:defRPr/>
            </a:pPr>
            <a:endParaRPr kumimoji="0" lang="en-US" sz="1663" b="0" i="0" u="none" strike="noStrike" kern="0" cap="none" spc="0" normalizeH="0" baseline="0" noProof="0" dirty="0">
              <a:ln>
                <a:noFill/>
              </a:ln>
              <a:solidFill>
                <a:srgbClr val="FFFFFF"/>
              </a:solidFill>
              <a:effectLst/>
              <a:uLnTx/>
              <a:uFillTx/>
              <a:latin typeface="Franklin Gothic Book" panose="020B0503020102020204" pitchFamily="34" charset="0"/>
              <a:ea typeface="+mn-ea"/>
              <a:cs typeface="+mn-cs"/>
            </a:endParaRPr>
          </a:p>
          <a:p>
            <a:pPr marL="0" marR="0" lvl="0" indent="0" algn="ctr" defTabSz="739292" eaLnBrk="1" fontAlgn="auto" latinLnBrk="0" hangingPunct="1">
              <a:lnSpc>
                <a:spcPct val="90000"/>
              </a:lnSpc>
              <a:spcBef>
                <a:spcPct val="0"/>
              </a:spcBef>
              <a:spcAft>
                <a:spcPct val="35000"/>
              </a:spcAft>
              <a:buClrTx/>
              <a:buSzTx/>
              <a:buFontTx/>
              <a:buNone/>
              <a:tabLst/>
              <a:defRPr/>
            </a:pPr>
            <a:endParaRPr kumimoji="0" lang="en-US" sz="1663" b="0" i="0" u="none" strike="noStrike" kern="0" cap="none" spc="0" normalizeH="0" baseline="0" noProof="0" dirty="0">
              <a:ln>
                <a:noFill/>
              </a:ln>
              <a:solidFill>
                <a:srgbClr val="FFFFFF"/>
              </a:solidFill>
              <a:effectLst/>
              <a:uLnTx/>
              <a:uFillTx/>
              <a:latin typeface="Franklin Gothic Book" panose="020B0503020102020204" pitchFamily="34" charset="0"/>
              <a:ea typeface="+mn-ea"/>
              <a:cs typeface="+mn-cs"/>
            </a:endParaRPr>
          </a:p>
          <a:p>
            <a:pPr marL="0" marR="0" lvl="0" indent="0" algn="ctr" defTabSz="739292" eaLnBrk="1" fontAlgn="auto" latinLnBrk="0" hangingPunct="1">
              <a:lnSpc>
                <a:spcPct val="90000"/>
              </a:lnSpc>
              <a:spcBef>
                <a:spcPct val="0"/>
              </a:spcBef>
              <a:spcAft>
                <a:spcPct val="35000"/>
              </a:spcAft>
              <a:buClrTx/>
              <a:buSzTx/>
              <a:buFontTx/>
              <a:buNone/>
              <a:tabLst/>
              <a:defRPr/>
            </a:pPr>
            <a:endParaRPr kumimoji="0" lang="en-US" sz="1663" b="0" i="0" u="none" strike="noStrike" kern="0" cap="none" spc="0" normalizeH="0" baseline="0" noProof="0" dirty="0">
              <a:ln>
                <a:noFill/>
              </a:ln>
              <a:solidFill>
                <a:srgbClr val="FFFFFF"/>
              </a:solidFill>
              <a:effectLst/>
              <a:uLnTx/>
              <a:uFillTx/>
              <a:latin typeface="Franklin Gothic Book" panose="020B0503020102020204" pitchFamily="34" charset="0"/>
              <a:ea typeface="+mn-ea"/>
              <a:cs typeface="+mn-cs"/>
            </a:endParaRPr>
          </a:p>
          <a:p>
            <a:pPr marL="0" marR="0" lvl="0" indent="0" algn="ctr" defTabSz="739292" eaLnBrk="1" fontAlgn="auto" latinLnBrk="0" hangingPunct="1">
              <a:lnSpc>
                <a:spcPct val="90000"/>
              </a:lnSpc>
              <a:spcBef>
                <a:spcPct val="0"/>
              </a:spcBef>
              <a:spcAft>
                <a:spcPct val="3500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Franklin Gothic Book" panose="020B0503020102020204" pitchFamily="34" charset="0"/>
                <a:ea typeface="+mn-ea"/>
                <a:cs typeface="+mn-cs"/>
              </a:rPr>
              <a:t>The Decision Makers’ Program Planning Toolkit (DMPPT) 2 Online</a:t>
            </a:r>
          </a:p>
          <a:p>
            <a:pPr marL="0" marR="0" lvl="0" indent="0" algn="ctr" defTabSz="739292" eaLnBrk="1" fontAlgn="auto" latinLnBrk="0" hangingPunct="1">
              <a:lnSpc>
                <a:spcPct val="90000"/>
              </a:lnSpc>
              <a:spcBef>
                <a:spcPct val="0"/>
              </a:spcBef>
              <a:spcAft>
                <a:spcPct val="35000"/>
              </a:spcAft>
              <a:buClrTx/>
              <a:buSzTx/>
              <a:buFontTx/>
              <a:buNone/>
              <a:tabLst/>
              <a:defRPr/>
            </a:pPr>
            <a:endParaRPr kumimoji="0" lang="en-US" sz="1663" b="0" i="0" u="none" strike="noStrike" kern="0" cap="none" spc="0" normalizeH="0" baseline="0" noProof="0" dirty="0">
              <a:ln>
                <a:noFill/>
              </a:ln>
              <a:solidFill>
                <a:srgbClr val="FFFFFF"/>
              </a:solidFill>
              <a:effectLst/>
              <a:uLnTx/>
              <a:uFillTx/>
              <a:latin typeface="Franklin Gothic Book" panose="020B0503020102020204" pitchFamily="34" charset="0"/>
              <a:ea typeface="+mn-ea"/>
              <a:cs typeface="+mn-cs"/>
            </a:endParaRPr>
          </a:p>
        </p:txBody>
      </p:sp>
      <p:sp>
        <p:nvSpPr>
          <p:cNvPr id="12" name="Oval 11">
            <a:extLst>
              <a:ext uri="{FF2B5EF4-FFF2-40B4-BE49-F238E27FC236}">
                <a16:creationId xmlns:a16="http://schemas.microsoft.com/office/drawing/2014/main" id="{EE719245-909B-497D-846C-0EAC5397399F}"/>
              </a:ext>
            </a:extLst>
          </p:cNvPr>
          <p:cNvSpPr/>
          <p:nvPr/>
        </p:nvSpPr>
        <p:spPr>
          <a:xfrm>
            <a:off x="7183687" y="2136843"/>
            <a:ext cx="1190707" cy="1292157"/>
          </a:xfrm>
          <a:prstGeom prst="ellipse">
            <a:avLst/>
          </a:prstGeom>
          <a:solidFill>
            <a:schemeClr val="accent1">
              <a:lumMod val="60000"/>
              <a:lumOff val="40000"/>
            </a:schemeClr>
          </a:solidFill>
          <a:ln w="25400" cap="flat" cmpd="sng" algn="ctr">
            <a:solidFill>
              <a:schemeClr val="accent1">
                <a:lumMod val="60000"/>
                <a:lumOff val="40000"/>
              </a:schemeClr>
            </a:solidFill>
            <a:prstDash val="solid"/>
          </a:ln>
          <a:effectLst/>
        </p:spPr>
      </p:sp>
      <p:pic>
        <p:nvPicPr>
          <p:cNvPr id="13" name="Picture 30" descr="Related image">
            <a:extLst>
              <a:ext uri="{FF2B5EF4-FFF2-40B4-BE49-F238E27FC236}">
                <a16:creationId xmlns:a16="http://schemas.microsoft.com/office/drawing/2014/main" id="{A9F2246D-FCE3-43F3-8909-0E29A193B050}"/>
              </a:ext>
            </a:extLst>
          </p:cNvPr>
          <p:cNvPicPr>
            <a:picLocks noChangeAspect="1" noChangeArrowheads="1"/>
          </p:cNvPicPr>
          <p:nvPr/>
        </p:nvPicPr>
        <p:blipFill>
          <a:blip r:embed="rId2" cstate="print">
            <a:clrChange>
              <a:clrFrom>
                <a:srgbClr val="FFFFFF"/>
              </a:clrFrom>
              <a:clrTo>
                <a:srgbClr val="FFFFFF">
                  <a:alpha val="0"/>
                </a:srgbClr>
              </a:clrTo>
            </a:clrChange>
            <a:duotone>
              <a:srgbClr val="003A5D">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435915" y="2425203"/>
            <a:ext cx="726783" cy="723831"/>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14" name="Table 14">
            <a:extLst>
              <a:ext uri="{FF2B5EF4-FFF2-40B4-BE49-F238E27FC236}">
                <a16:creationId xmlns:a16="http://schemas.microsoft.com/office/drawing/2014/main" id="{08FC92A6-A73E-44AA-BDDA-BDC97CE1513D}"/>
              </a:ext>
            </a:extLst>
          </p:cNvPr>
          <p:cNvGraphicFramePr>
            <a:graphicFrameLocks noGrp="1"/>
          </p:cNvGraphicFramePr>
          <p:nvPr>
            <p:extLst>
              <p:ext uri="{D42A27DB-BD31-4B8C-83A1-F6EECF244321}">
                <p14:modId xmlns:p14="http://schemas.microsoft.com/office/powerpoint/2010/main" val="3727432700"/>
              </p:ext>
            </p:extLst>
          </p:nvPr>
        </p:nvGraphicFramePr>
        <p:xfrm>
          <a:off x="4312355" y="2136843"/>
          <a:ext cx="2435963" cy="3444240"/>
        </p:xfrm>
        <a:graphic>
          <a:graphicData uri="http://schemas.openxmlformats.org/drawingml/2006/table">
            <a:tbl>
              <a:tblPr firstRow="1" bandRow="1">
                <a:tableStyleId>{5940675A-B579-460E-94D1-54222C63F5DA}</a:tableStyleId>
              </a:tblPr>
              <a:tblGrid>
                <a:gridCol w="838198">
                  <a:extLst>
                    <a:ext uri="{9D8B030D-6E8A-4147-A177-3AD203B41FA5}">
                      <a16:colId xmlns:a16="http://schemas.microsoft.com/office/drawing/2014/main" val="188840520"/>
                    </a:ext>
                  </a:extLst>
                </a:gridCol>
                <a:gridCol w="1597765">
                  <a:extLst>
                    <a:ext uri="{9D8B030D-6E8A-4147-A177-3AD203B41FA5}">
                      <a16:colId xmlns:a16="http://schemas.microsoft.com/office/drawing/2014/main" val="197563989"/>
                    </a:ext>
                  </a:extLst>
                </a:gridCol>
              </a:tblGrid>
              <a:tr h="370840">
                <a:tc>
                  <a:txBody>
                    <a:bodyPr/>
                    <a:lstStyle/>
                    <a:p>
                      <a:pPr algn="ctr"/>
                      <a:r>
                        <a:rPr lang="en-US" sz="2000" b="1" dirty="0">
                          <a:solidFill>
                            <a:schemeClr val="accent3">
                              <a:lumMod val="60000"/>
                              <a:lumOff val="40000"/>
                            </a:schemeClr>
                          </a:solidFill>
                        </a:rPr>
                        <a:t>What</a:t>
                      </a:r>
                    </a:p>
                  </a:txBody>
                  <a:tcPr anchor="ctr">
                    <a:solidFill>
                      <a:schemeClr val="accent2">
                        <a:lumMod val="75000"/>
                      </a:schemeClr>
                    </a:solidFill>
                  </a:tcPr>
                </a:tc>
                <a:tc>
                  <a:txBody>
                    <a:bodyPr/>
                    <a:lstStyle/>
                    <a:p>
                      <a:r>
                        <a:rPr lang="en-US" sz="1600" dirty="0"/>
                        <a:t>Number of circumcisions performed by SNU, age group, and calendar quarter</a:t>
                      </a:r>
                    </a:p>
                  </a:txBody>
                  <a:tcPr anchor="ctr"/>
                </a:tc>
                <a:extLst>
                  <a:ext uri="{0D108BD9-81ED-4DB2-BD59-A6C34878D82A}">
                    <a16:rowId xmlns:a16="http://schemas.microsoft.com/office/drawing/2014/main" val="3116271493"/>
                  </a:ext>
                </a:extLst>
              </a:tr>
              <a:tr h="370840">
                <a:tc>
                  <a:txBody>
                    <a:bodyPr/>
                    <a:lstStyle/>
                    <a:p>
                      <a:pPr algn="ctr"/>
                      <a:r>
                        <a:rPr lang="en-US" sz="2000" b="1" dirty="0">
                          <a:solidFill>
                            <a:schemeClr val="accent3">
                              <a:lumMod val="60000"/>
                              <a:lumOff val="40000"/>
                            </a:schemeClr>
                          </a:solidFill>
                        </a:rPr>
                        <a:t>When</a:t>
                      </a:r>
                    </a:p>
                  </a:txBody>
                  <a:tcPr anchor="ctr">
                    <a:solidFill>
                      <a:schemeClr val="accent2">
                        <a:lumMod val="75000"/>
                      </a:schemeClr>
                    </a:solidFill>
                  </a:tcPr>
                </a:tc>
                <a:tc>
                  <a:txBody>
                    <a:bodyPr/>
                    <a:lstStyle/>
                    <a:p>
                      <a:r>
                        <a:rPr lang="en-US" sz="1600" dirty="0"/>
                        <a:t>Annually, as part of HIV Estimates process</a:t>
                      </a:r>
                    </a:p>
                  </a:txBody>
                  <a:tcPr anchor="ctr"/>
                </a:tc>
                <a:extLst>
                  <a:ext uri="{0D108BD9-81ED-4DB2-BD59-A6C34878D82A}">
                    <a16:rowId xmlns:a16="http://schemas.microsoft.com/office/drawing/2014/main" val="1158547833"/>
                  </a:ext>
                </a:extLst>
              </a:tr>
              <a:tr h="370841">
                <a:tc>
                  <a:txBody>
                    <a:bodyPr/>
                    <a:lstStyle/>
                    <a:p>
                      <a:pPr algn="ctr"/>
                      <a:r>
                        <a:rPr lang="en-US" sz="2000" b="1" dirty="0">
                          <a:solidFill>
                            <a:schemeClr val="accent3">
                              <a:lumMod val="60000"/>
                              <a:lumOff val="40000"/>
                            </a:schemeClr>
                          </a:solidFill>
                        </a:rPr>
                        <a:t>How</a:t>
                      </a:r>
                    </a:p>
                  </a:txBody>
                  <a:tcPr anchor="ctr">
                    <a:solidFill>
                      <a:schemeClr val="accent2">
                        <a:lumMod val="75000"/>
                      </a:schemeClr>
                    </a:solidFill>
                  </a:tcPr>
                </a:tc>
                <a:tc>
                  <a:txBody>
                    <a:bodyPr/>
                    <a:lstStyle/>
                    <a:p>
                      <a:r>
                        <a:rPr lang="en-US" sz="1600" dirty="0"/>
                        <a:t>DMPPT input form updated and uploaded to ADR</a:t>
                      </a:r>
                    </a:p>
                  </a:txBody>
                  <a:tcPr anchor="ctr"/>
                </a:tc>
                <a:extLst>
                  <a:ext uri="{0D108BD9-81ED-4DB2-BD59-A6C34878D82A}">
                    <a16:rowId xmlns:a16="http://schemas.microsoft.com/office/drawing/2014/main" val="2292945990"/>
                  </a:ext>
                </a:extLst>
              </a:tr>
            </a:tbl>
          </a:graphicData>
        </a:graphic>
      </p:graphicFrame>
    </p:spTree>
    <p:extLst>
      <p:ext uri="{BB962C8B-B14F-4D97-AF65-F5344CB8AC3E}">
        <p14:creationId xmlns:p14="http://schemas.microsoft.com/office/powerpoint/2010/main" val="4271553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7CA3B-E0A2-45F7-A2F0-DC204AD7CD1C}"/>
              </a:ext>
            </a:extLst>
          </p:cNvPr>
          <p:cNvSpPr>
            <a:spLocks noGrp="1"/>
          </p:cNvSpPr>
          <p:nvPr>
            <p:ph type="title"/>
          </p:nvPr>
        </p:nvSpPr>
        <p:spPr/>
        <p:txBody>
          <a:bodyPr/>
          <a:lstStyle/>
          <a:p>
            <a:r>
              <a:rPr lang="en-US" dirty="0"/>
              <a:t>DMPPT 2 Online data flow</a:t>
            </a:r>
          </a:p>
        </p:txBody>
      </p:sp>
      <p:graphicFrame>
        <p:nvGraphicFramePr>
          <p:cNvPr id="4" name="Diagram 3">
            <a:extLst>
              <a:ext uri="{FF2B5EF4-FFF2-40B4-BE49-F238E27FC236}">
                <a16:creationId xmlns:a16="http://schemas.microsoft.com/office/drawing/2014/main" id="{5DFD86ED-3422-4BB3-8CC3-03328161EB78}"/>
              </a:ext>
            </a:extLst>
          </p:cNvPr>
          <p:cNvGraphicFramePr/>
          <p:nvPr>
            <p:extLst>
              <p:ext uri="{D42A27DB-BD31-4B8C-83A1-F6EECF244321}">
                <p14:modId xmlns:p14="http://schemas.microsoft.com/office/powerpoint/2010/main" val="666474875"/>
              </p:ext>
            </p:extLst>
          </p:nvPr>
        </p:nvGraphicFramePr>
        <p:xfrm>
          <a:off x="990600" y="2057400"/>
          <a:ext cx="686943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5851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32778-ED2F-4499-B666-D6170B87296B}"/>
              </a:ext>
            </a:extLst>
          </p:cNvPr>
          <p:cNvSpPr>
            <a:spLocks noGrp="1"/>
          </p:cNvSpPr>
          <p:nvPr>
            <p:ph type="title"/>
          </p:nvPr>
        </p:nvSpPr>
        <p:spPr>
          <a:xfrm>
            <a:off x="457200" y="274638"/>
            <a:ext cx="8229600" cy="944562"/>
          </a:xfrm>
        </p:spPr>
        <p:txBody>
          <a:bodyPr/>
          <a:lstStyle/>
          <a:p>
            <a:r>
              <a:rPr lang="en-US" dirty="0"/>
              <a:t>Locate the VMMC2 data input form</a:t>
            </a:r>
          </a:p>
        </p:txBody>
      </p:sp>
      <p:pic>
        <p:nvPicPr>
          <p:cNvPr id="5" name="Picture 4">
            <a:extLst>
              <a:ext uri="{FF2B5EF4-FFF2-40B4-BE49-F238E27FC236}">
                <a16:creationId xmlns:a16="http://schemas.microsoft.com/office/drawing/2014/main" id="{C04FC920-3490-4923-B61C-C4F214729C6B}"/>
              </a:ext>
            </a:extLst>
          </p:cNvPr>
          <p:cNvPicPr>
            <a:picLocks noChangeAspect="1"/>
          </p:cNvPicPr>
          <p:nvPr/>
        </p:nvPicPr>
        <p:blipFill>
          <a:blip r:embed="rId2"/>
          <a:stretch>
            <a:fillRect/>
          </a:stretch>
        </p:blipFill>
        <p:spPr>
          <a:xfrm>
            <a:off x="381000" y="1752600"/>
            <a:ext cx="7086600" cy="4660607"/>
          </a:xfrm>
          <a:prstGeom prst="rect">
            <a:avLst/>
          </a:prstGeom>
        </p:spPr>
      </p:pic>
      <p:sp>
        <p:nvSpPr>
          <p:cNvPr id="6" name="TextBox 5">
            <a:extLst>
              <a:ext uri="{FF2B5EF4-FFF2-40B4-BE49-F238E27FC236}">
                <a16:creationId xmlns:a16="http://schemas.microsoft.com/office/drawing/2014/main" id="{083BD730-DAE2-4A4E-97D0-9D1A17721BE7}"/>
              </a:ext>
            </a:extLst>
          </p:cNvPr>
          <p:cNvSpPr txBox="1"/>
          <p:nvPr/>
        </p:nvSpPr>
        <p:spPr>
          <a:xfrm>
            <a:off x="685800" y="1110280"/>
            <a:ext cx="8229600" cy="646331"/>
          </a:xfrm>
          <a:prstGeom prst="rect">
            <a:avLst/>
          </a:prstGeom>
          <a:noFill/>
        </p:spPr>
        <p:txBody>
          <a:bodyPr wrap="square" rtlCol="0">
            <a:spAutoFit/>
          </a:bodyPr>
          <a:lstStyle/>
          <a:p>
            <a:r>
              <a:rPr lang="en-US" dirty="0"/>
              <a:t>Type in VMMC and country name in the search bar or go directly your </a:t>
            </a:r>
            <a:r>
              <a:rPr lang="en-US" b="1" i="1" dirty="0"/>
              <a:t>country HIV Estimates 2022 dataset</a:t>
            </a:r>
            <a:endParaRPr lang="en-CH" b="1" i="1" dirty="0"/>
          </a:p>
        </p:txBody>
      </p:sp>
    </p:spTree>
    <p:extLst>
      <p:ext uri="{BB962C8B-B14F-4D97-AF65-F5344CB8AC3E}">
        <p14:creationId xmlns:p14="http://schemas.microsoft.com/office/powerpoint/2010/main" val="96120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AC3F2-6FD7-4467-866A-88067FCF4FFC}"/>
              </a:ext>
            </a:extLst>
          </p:cNvPr>
          <p:cNvSpPr>
            <a:spLocks noGrp="1"/>
          </p:cNvSpPr>
          <p:nvPr>
            <p:ph type="title"/>
          </p:nvPr>
        </p:nvSpPr>
        <p:spPr>
          <a:xfrm>
            <a:off x="857250" y="320040"/>
            <a:ext cx="7406640" cy="1356360"/>
          </a:xfrm>
        </p:spPr>
        <p:txBody>
          <a:bodyPr>
            <a:normAutofit/>
          </a:bodyPr>
          <a:lstStyle/>
          <a:p>
            <a:r>
              <a:rPr lang="en-US" sz="3600" dirty="0"/>
              <a:t>Download the VMMC data input for your country</a:t>
            </a:r>
          </a:p>
        </p:txBody>
      </p:sp>
      <p:pic>
        <p:nvPicPr>
          <p:cNvPr id="8" name="Picture 7">
            <a:extLst>
              <a:ext uri="{FF2B5EF4-FFF2-40B4-BE49-F238E27FC236}">
                <a16:creationId xmlns:a16="http://schemas.microsoft.com/office/drawing/2014/main" id="{FC006E6C-6F6A-4498-B251-E98F3C58594D}"/>
              </a:ext>
            </a:extLst>
          </p:cNvPr>
          <p:cNvPicPr>
            <a:picLocks noChangeAspect="1"/>
          </p:cNvPicPr>
          <p:nvPr/>
        </p:nvPicPr>
        <p:blipFill>
          <a:blip r:embed="rId2"/>
          <a:stretch>
            <a:fillRect/>
          </a:stretch>
        </p:blipFill>
        <p:spPr>
          <a:xfrm>
            <a:off x="228600" y="4439107"/>
            <a:ext cx="8382000" cy="2098853"/>
          </a:xfrm>
          <a:prstGeom prst="rect">
            <a:avLst/>
          </a:prstGeom>
        </p:spPr>
      </p:pic>
      <p:cxnSp>
        <p:nvCxnSpPr>
          <p:cNvPr id="7" name="Straight Arrow Connector 6">
            <a:extLst>
              <a:ext uri="{FF2B5EF4-FFF2-40B4-BE49-F238E27FC236}">
                <a16:creationId xmlns:a16="http://schemas.microsoft.com/office/drawing/2014/main" id="{1C65D811-3CE7-4A9F-8E20-F39341BACA62}"/>
              </a:ext>
            </a:extLst>
          </p:cNvPr>
          <p:cNvCxnSpPr/>
          <p:nvPr/>
        </p:nvCxnSpPr>
        <p:spPr>
          <a:xfrm>
            <a:off x="5867400" y="5069433"/>
            <a:ext cx="1447800" cy="83820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F1DC5FAD-BFC8-4CB4-894C-55C791A1CBB0}"/>
              </a:ext>
            </a:extLst>
          </p:cNvPr>
          <p:cNvPicPr>
            <a:picLocks noChangeAspect="1"/>
          </p:cNvPicPr>
          <p:nvPr/>
        </p:nvPicPr>
        <p:blipFill>
          <a:blip r:embed="rId3"/>
          <a:stretch>
            <a:fillRect/>
          </a:stretch>
        </p:blipFill>
        <p:spPr>
          <a:xfrm>
            <a:off x="161925" y="1604505"/>
            <a:ext cx="6200775" cy="1628775"/>
          </a:xfrm>
          <a:prstGeom prst="rect">
            <a:avLst/>
          </a:prstGeom>
        </p:spPr>
      </p:pic>
      <p:sp>
        <p:nvSpPr>
          <p:cNvPr id="11" name="TextBox 10">
            <a:extLst>
              <a:ext uri="{FF2B5EF4-FFF2-40B4-BE49-F238E27FC236}">
                <a16:creationId xmlns:a16="http://schemas.microsoft.com/office/drawing/2014/main" id="{C53479AA-7FF3-4FFA-B9E7-B8FAEE4A9478}"/>
              </a:ext>
            </a:extLst>
          </p:cNvPr>
          <p:cNvSpPr txBox="1"/>
          <p:nvPr/>
        </p:nvSpPr>
        <p:spPr>
          <a:xfrm>
            <a:off x="252663" y="3244334"/>
            <a:ext cx="5562600" cy="369332"/>
          </a:xfrm>
          <a:prstGeom prst="rect">
            <a:avLst/>
          </a:prstGeom>
          <a:noFill/>
        </p:spPr>
        <p:txBody>
          <a:bodyPr wrap="square" rtlCol="0">
            <a:spAutoFit/>
          </a:bodyPr>
          <a:lstStyle/>
          <a:p>
            <a:r>
              <a:rPr lang="en-US" dirty="0"/>
              <a:t>Located in a dataset named </a:t>
            </a:r>
            <a:r>
              <a:rPr lang="en-US" b="1" i="1" dirty="0"/>
              <a:t>Country HIV estimates 2022</a:t>
            </a:r>
            <a:endParaRPr lang="en-CH" b="1" i="1" dirty="0"/>
          </a:p>
        </p:txBody>
      </p:sp>
    </p:spTree>
    <p:extLst>
      <p:ext uri="{BB962C8B-B14F-4D97-AF65-F5344CB8AC3E}">
        <p14:creationId xmlns:p14="http://schemas.microsoft.com/office/powerpoint/2010/main" val="745524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C837B08-A804-47A5-8D08-04C88C7CF911}"/>
              </a:ext>
            </a:extLst>
          </p:cNvPr>
          <p:cNvPicPr>
            <a:picLocks noChangeAspect="1"/>
          </p:cNvPicPr>
          <p:nvPr/>
        </p:nvPicPr>
        <p:blipFill>
          <a:blip r:embed="rId2"/>
          <a:stretch>
            <a:fillRect/>
          </a:stretch>
        </p:blipFill>
        <p:spPr>
          <a:xfrm>
            <a:off x="750570" y="1371600"/>
            <a:ext cx="7620000" cy="4867401"/>
          </a:xfrm>
          <a:prstGeom prst="rect">
            <a:avLst/>
          </a:prstGeom>
        </p:spPr>
      </p:pic>
      <p:sp>
        <p:nvSpPr>
          <p:cNvPr id="5" name="Title 4">
            <a:extLst>
              <a:ext uri="{FF2B5EF4-FFF2-40B4-BE49-F238E27FC236}">
                <a16:creationId xmlns:a16="http://schemas.microsoft.com/office/drawing/2014/main" id="{9D5B98A9-E499-47E8-A405-3F3FC97D1D31}"/>
              </a:ext>
            </a:extLst>
          </p:cNvPr>
          <p:cNvSpPr>
            <a:spLocks noGrp="1"/>
          </p:cNvSpPr>
          <p:nvPr>
            <p:ph type="title"/>
          </p:nvPr>
        </p:nvSpPr>
        <p:spPr>
          <a:xfrm>
            <a:off x="750570" y="227164"/>
            <a:ext cx="7406640" cy="1356360"/>
          </a:xfrm>
        </p:spPr>
        <p:txBody>
          <a:bodyPr/>
          <a:lstStyle/>
          <a:p>
            <a:r>
              <a:rPr lang="en-US" dirty="0"/>
              <a:t>Sample DMPPT 2 data input form</a:t>
            </a:r>
          </a:p>
        </p:txBody>
      </p:sp>
      <p:sp>
        <p:nvSpPr>
          <p:cNvPr id="2" name="TextBox 1">
            <a:extLst>
              <a:ext uri="{FF2B5EF4-FFF2-40B4-BE49-F238E27FC236}">
                <a16:creationId xmlns:a16="http://schemas.microsoft.com/office/drawing/2014/main" id="{34C50C95-B041-4D52-A937-86E10C204AF7}"/>
              </a:ext>
            </a:extLst>
          </p:cNvPr>
          <p:cNvSpPr txBox="1"/>
          <p:nvPr/>
        </p:nvSpPr>
        <p:spPr>
          <a:xfrm>
            <a:off x="4343400" y="4419600"/>
            <a:ext cx="4419600" cy="2031325"/>
          </a:xfrm>
          <a:prstGeom prst="rect">
            <a:avLst/>
          </a:prstGeom>
          <a:solidFill>
            <a:schemeClr val="accent1">
              <a:lumMod val="60000"/>
              <a:lumOff val="40000"/>
            </a:schemeClr>
          </a:solidFill>
          <a:ln w="76200">
            <a:solidFill>
              <a:schemeClr val="accent2"/>
            </a:solidFill>
          </a:ln>
        </p:spPr>
        <p:txBody>
          <a:bodyPr wrap="square" rtlCol="0">
            <a:spAutoFit/>
          </a:bodyPr>
          <a:lstStyle/>
          <a:p>
            <a:r>
              <a:rPr lang="en-US" dirty="0"/>
              <a:t>The data template is locked, and users can only update their 2020 data, enter new 2021 data, and enter their projected 2022 accomplishments. If users need to revise other inputs, e.g., redistricting, they should contact </a:t>
            </a:r>
            <a:r>
              <a:rPr lang="en-US" b="1" dirty="0">
                <a:solidFill>
                  <a:schemeClr val="accent2"/>
                </a:solidFill>
                <a:hlinkClick r:id="rId3">
                  <a:extLst>
                    <a:ext uri="{A12FA001-AC4F-418D-AE19-62706E023703}">
                      <ahyp:hlinkClr xmlns:ahyp="http://schemas.microsoft.com/office/drawing/2018/hyperlinkcolor" val="tx"/>
                    </a:ext>
                  </a:extLst>
                </a:hlinkClick>
              </a:rPr>
              <a:t>VMMC-Avenir@googlegroups.com</a:t>
            </a:r>
            <a:r>
              <a:rPr lang="en-US" b="1" dirty="0">
                <a:solidFill>
                  <a:schemeClr val="accent2"/>
                </a:solidFill>
              </a:rPr>
              <a:t> </a:t>
            </a:r>
            <a:r>
              <a:rPr lang="en-US" dirty="0"/>
              <a:t>for assistance.</a:t>
            </a:r>
          </a:p>
        </p:txBody>
      </p:sp>
    </p:spTree>
    <p:extLst>
      <p:ext uri="{BB962C8B-B14F-4D97-AF65-F5344CB8AC3E}">
        <p14:creationId xmlns:p14="http://schemas.microsoft.com/office/powerpoint/2010/main" val="4275820948"/>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14418</TotalTime>
  <Words>1213</Words>
  <Application>Microsoft Office PowerPoint</Application>
  <PresentationFormat>On-screen Show (4:3)</PresentationFormat>
  <Paragraphs>139</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AvenirLTStd-Book</vt:lpstr>
      <vt:lpstr>Calibri</vt:lpstr>
      <vt:lpstr>Corbel</vt:lpstr>
      <vt:lpstr>Franklin Gothic Book</vt:lpstr>
      <vt:lpstr>Franklin Gothic Medium</vt:lpstr>
      <vt:lpstr>Basis</vt:lpstr>
      <vt:lpstr>Annual Program Data Preparation  and Upload</vt:lpstr>
      <vt:lpstr>Outline</vt:lpstr>
      <vt:lpstr>AIDS Data Repository </vt:lpstr>
      <vt:lpstr>DMPPT 2 Online</vt:lpstr>
      <vt:lpstr>Data requirements</vt:lpstr>
      <vt:lpstr>DMPPT 2 Online data flow</vt:lpstr>
      <vt:lpstr>Locate the VMMC2 data input form</vt:lpstr>
      <vt:lpstr>Download the VMMC data input for your country</vt:lpstr>
      <vt:lpstr>Sample DMPPT 2 data input form</vt:lpstr>
      <vt:lpstr>Check to make sure SNU (district) names/boundaries have not changed</vt:lpstr>
      <vt:lpstr>Review 2020 data inputs and update as needed</vt:lpstr>
      <vt:lpstr>Enter data for 2021 by quarter, SNU, and five-year age group in the light yellow shaded cells</vt:lpstr>
      <vt:lpstr>If needed, disaggregate data to five-year age groups</vt:lpstr>
      <vt:lpstr>Age disaggregation example</vt:lpstr>
      <vt:lpstr>Enter expected annual program accomplishments for 2022 by SNU and five-year age group in the light yellow shaded cells in the section entitled, “#VMMCs, 2022 annual targets”</vt:lpstr>
      <vt:lpstr>Final checks</vt:lpstr>
      <vt:lpstr>Summary of data requirements</vt:lpstr>
      <vt:lpstr>Upload the completed VMMC data to ADR and notify Avenir Health</vt:lpstr>
      <vt:lpstr>Summary: steps for VMMC data review process and linkage with ADR</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shutchinson</dc:creator>
  <cp:lastModifiedBy>MAHY, Mary</cp:lastModifiedBy>
  <cp:revision>325</cp:revision>
  <dcterms:created xsi:type="dcterms:W3CDTF">2015-11-03T14:24:14Z</dcterms:created>
  <dcterms:modified xsi:type="dcterms:W3CDTF">2021-12-21T13:58:39Z</dcterms:modified>
</cp:coreProperties>
</file>