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62" r:id="rId6"/>
    <p:sldId id="457" r:id="rId7"/>
    <p:sldId id="460" r:id="rId8"/>
    <p:sldId id="458" r:id="rId9"/>
    <p:sldId id="459" r:id="rId10"/>
    <p:sldId id="269" r:id="rId11"/>
    <p:sldId id="467" r:id="rId12"/>
    <p:sldId id="455" r:id="rId13"/>
    <p:sldId id="274" r:id="rId14"/>
    <p:sldId id="259" r:id="rId15"/>
    <p:sldId id="273" r:id="rId16"/>
    <p:sldId id="470" r:id="rId17"/>
    <p:sldId id="286" r:id="rId18"/>
    <p:sldId id="298" r:id="rId19"/>
    <p:sldId id="297" r:id="rId20"/>
    <p:sldId id="276" r:id="rId21"/>
    <p:sldId id="300" r:id="rId22"/>
    <p:sldId id="301" r:id="rId23"/>
    <p:sldId id="257" r:id="rId24"/>
    <p:sldId id="296" r:id="rId25"/>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55C811-8458-B1F3-CFE2-8B93D9673E5A}" name="FRESCURA, Luisa" initials="FL" userId="S::frescural@unaids.org::e95ea8f8-6362-4a5d-b45d-96fe641185ff" providerId="AD"/>
  <p188:author id="{7F8ED046-3824-2236-DBBE-78BCFC16FF8B}" name="MAHY, Mary" initials="MM" userId="S::mahym@unaids.org::0afd4db8-d624-4195-ad74-d950010a3c7a" providerId="AD"/>
  <p188:author id="{105DEFB9-64C4-A5B0-7C41-048DE076BFE9}" name="BENDAUD, Victoria" initials="BV" userId="S::Bendaudv@unaids.org::5a8e11e3-7a89-4c80-be27-a76c091146a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4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FA4002-DCA1-4F4D-99DD-F0B02AC06BD3}" type="doc">
      <dgm:prSet loTypeId="urn:microsoft.com/office/officeart/2005/8/layout/vList2" loCatId="list" qsTypeId="urn:microsoft.com/office/officeart/2005/8/quickstyle/simple1" qsCatId="simple" csTypeId="urn:microsoft.com/office/officeart/2005/8/colors/accent5_1" csCatId="accent5"/>
      <dgm:spPr/>
      <dgm:t>
        <a:bodyPr/>
        <a:lstStyle/>
        <a:p>
          <a:endParaRPr lang="en-US"/>
        </a:p>
      </dgm:t>
    </dgm:pt>
    <dgm:pt modelId="{5AB93688-B689-48A6-ADC4-B148A34FA67B}">
      <dgm:prSet/>
      <dgm:spPr/>
      <dgm:t>
        <a:bodyPr/>
        <a:lstStyle/>
        <a:p>
          <a:r>
            <a:rPr lang="en-US"/>
            <a:t>Less than 10% of countries have punitive legal and policy environments that deny or limit access to services</a:t>
          </a:r>
        </a:p>
      </dgm:t>
    </dgm:pt>
    <dgm:pt modelId="{EF5E0DA2-F245-4251-911A-DEE3783926EB}" type="parTrans" cxnId="{7BE7AE05-CB9C-4F90-9B5F-616F8C28C73B}">
      <dgm:prSet/>
      <dgm:spPr/>
      <dgm:t>
        <a:bodyPr/>
        <a:lstStyle/>
        <a:p>
          <a:endParaRPr lang="en-US"/>
        </a:p>
      </dgm:t>
    </dgm:pt>
    <dgm:pt modelId="{0D27431F-02CE-4E34-B887-B9984D808332}" type="sibTrans" cxnId="{7BE7AE05-CB9C-4F90-9B5F-616F8C28C73B}">
      <dgm:prSet/>
      <dgm:spPr/>
      <dgm:t>
        <a:bodyPr/>
        <a:lstStyle/>
        <a:p>
          <a:endParaRPr lang="en-US"/>
        </a:p>
      </dgm:t>
    </dgm:pt>
    <dgm:pt modelId="{F177F8F4-58D8-4921-8A6A-C60BF494EC61}">
      <dgm:prSet/>
      <dgm:spPr/>
      <dgm:t>
        <a:bodyPr/>
        <a:lstStyle/>
        <a:p>
          <a:r>
            <a:rPr lang="en-US"/>
            <a:t>Less than 10% of people living with HIV and key populations experience stigma and discrimination</a:t>
          </a:r>
        </a:p>
      </dgm:t>
    </dgm:pt>
    <dgm:pt modelId="{05A04F1A-0350-4926-971A-BA5E749CA4C7}" type="parTrans" cxnId="{3D93212F-4D51-4D8B-B61C-DF6DA297B51F}">
      <dgm:prSet/>
      <dgm:spPr/>
      <dgm:t>
        <a:bodyPr/>
        <a:lstStyle/>
        <a:p>
          <a:endParaRPr lang="en-US"/>
        </a:p>
      </dgm:t>
    </dgm:pt>
    <dgm:pt modelId="{3AE0086E-28EE-4B1E-94A8-5F136D872E52}" type="sibTrans" cxnId="{3D93212F-4D51-4D8B-B61C-DF6DA297B51F}">
      <dgm:prSet/>
      <dgm:spPr/>
      <dgm:t>
        <a:bodyPr/>
        <a:lstStyle/>
        <a:p>
          <a:endParaRPr lang="en-US"/>
        </a:p>
      </dgm:t>
    </dgm:pt>
    <dgm:pt modelId="{9F28D7BD-504D-40C1-A963-20AAD7F6D605}">
      <dgm:prSet/>
      <dgm:spPr/>
      <dgm:t>
        <a:bodyPr/>
        <a:lstStyle/>
        <a:p>
          <a:r>
            <a:rPr lang="en-US"/>
            <a:t>Less than 10% of women, girls, people living with HIV and key populations experience gender inequality and violence</a:t>
          </a:r>
        </a:p>
      </dgm:t>
    </dgm:pt>
    <dgm:pt modelId="{C471E8FD-ABF0-4169-9549-2909E7956024}" type="parTrans" cxnId="{4D47F5F9-E297-45F3-A9B1-1FA81713766F}">
      <dgm:prSet/>
      <dgm:spPr/>
      <dgm:t>
        <a:bodyPr/>
        <a:lstStyle/>
        <a:p>
          <a:endParaRPr lang="en-US"/>
        </a:p>
      </dgm:t>
    </dgm:pt>
    <dgm:pt modelId="{F748EEA7-3B86-4B3C-A959-692A0B143C07}" type="sibTrans" cxnId="{4D47F5F9-E297-45F3-A9B1-1FA81713766F}">
      <dgm:prSet/>
      <dgm:spPr/>
      <dgm:t>
        <a:bodyPr/>
        <a:lstStyle/>
        <a:p>
          <a:endParaRPr lang="en-US"/>
        </a:p>
      </dgm:t>
    </dgm:pt>
    <dgm:pt modelId="{6CEC0402-B813-4E65-9FE9-00561BEE5E41}" type="pres">
      <dgm:prSet presAssocID="{3DFA4002-DCA1-4F4D-99DD-F0B02AC06BD3}" presName="linear" presStyleCnt="0">
        <dgm:presLayoutVars>
          <dgm:animLvl val="lvl"/>
          <dgm:resizeHandles val="exact"/>
        </dgm:presLayoutVars>
      </dgm:prSet>
      <dgm:spPr/>
    </dgm:pt>
    <dgm:pt modelId="{B6EADC5F-6AF9-477B-835A-310E226895BA}" type="pres">
      <dgm:prSet presAssocID="{5AB93688-B689-48A6-ADC4-B148A34FA67B}" presName="parentText" presStyleLbl="node1" presStyleIdx="0" presStyleCnt="3">
        <dgm:presLayoutVars>
          <dgm:chMax val="0"/>
          <dgm:bulletEnabled val="1"/>
        </dgm:presLayoutVars>
      </dgm:prSet>
      <dgm:spPr/>
    </dgm:pt>
    <dgm:pt modelId="{994098E2-C520-412D-808C-C871EBE1B07D}" type="pres">
      <dgm:prSet presAssocID="{0D27431F-02CE-4E34-B887-B9984D808332}" presName="spacer" presStyleCnt="0"/>
      <dgm:spPr/>
    </dgm:pt>
    <dgm:pt modelId="{E6944FE8-8447-4998-8326-4BC16BEFCD0F}" type="pres">
      <dgm:prSet presAssocID="{F177F8F4-58D8-4921-8A6A-C60BF494EC61}" presName="parentText" presStyleLbl="node1" presStyleIdx="1" presStyleCnt="3">
        <dgm:presLayoutVars>
          <dgm:chMax val="0"/>
          <dgm:bulletEnabled val="1"/>
        </dgm:presLayoutVars>
      </dgm:prSet>
      <dgm:spPr/>
    </dgm:pt>
    <dgm:pt modelId="{23E6EE89-FD09-4E37-A0AE-3BDC457F0F11}" type="pres">
      <dgm:prSet presAssocID="{3AE0086E-28EE-4B1E-94A8-5F136D872E52}" presName="spacer" presStyleCnt="0"/>
      <dgm:spPr/>
    </dgm:pt>
    <dgm:pt modelId="{58DEF2B8-5D7D-40FD-9E21-3EDD1F0554A5}" type="pres">
      <dgm:prSet presAssocID="{9F28D7BD-504D-40C1-A963-20AAD7F6D605}" presName="parentText" presStyleLbl="node1" presStyleIdx="2" presStyleCnt="3">
        <dgm:presLayoutVars>
          <dgm:chMax val="0"/>
          <dgm:bulletEnabled val="1"/>
        </dgm:presLayoutVars>
      </dgm:prSet>
      <dgm:spPr/>
    </dgm:pt>
  </dgm:ptLst>
  <dgm:cxnLst>
    <dgm:cxn modelId="{7BE7AE05-CB9C-4F90-9B5F-616F8C28C73B}" srcId="{3DFA4002-DCA1-4F4D-99DD-F0B02AC06BD3}" destId="{5AB93688-B689-48A6-ADC4-B148A34FA67B}" srcOrd="0" destOrd="0" parTransId="{EF5E0DA2-F245-4251-911A-DEE3783926EB}" sibTransId="{0D27431F-02CE-4E34-B887-B9984D808332}"/>
    <dgm:cxn modelId="{A89A0517-0919-4AA8-A750-4FB5B2A63F36}" type="presOf" srcId="{F177F8F4-58D8-4921-8A6A-C60BF494EC61}" destId="{E6944FE8-8447-4998-8326-4BC16BEFCD0F}" srcOrd="0" destOrd="0" presId="urn:microsoft.com/office/officeart/2005/8/layout/vList2"/>
    <dgm:cxn modelId="{3D93212F-4D51-4D8B-B61C-DF6DA297B51F}" srcId="{3DFA4002-DCA1-4F4D-99DD-F0B02AC06BD3}" destId="{F177F8F4-58D8-4921-8A6A-C60BF494EC61}" srcOrd="1" destOrd="0" parTransId="{05A04F1A-0350-4926-971A-BA5E749CA4C7}" sibTransId="{3AE0086E-28EE-4B1E-94A8-5F136D872E52}"/>
    <dgm:cxn modelId="{FA817E76-ED5E-4222-B1F8-A14CC835F70E}" type="presOf" srcId="{5AB93688-B689-48A6-ADC4-B148A34FA67B}" destId="{B6EADC5F-6AF9-477B-835A-310E226895BA}" srcOrd="0" destOrd="0" presId="urn:microsoft.com/office/officeart/2005/8/layout/vList2"/>
    <dgm:cxn modelId="{7ADAE3F2-AEF6-4B0C-8C0B-AC551FBD306A}" type="presOf" srcId="{9F28D7BD-504D-40C1-A963-20AAD7F6D605}" destId="{58DEF2B8-5D7D-40FD-9E21-3EDD1F0554A5}" srcOrd="0" destOrd="0" presId="urn:microsoft.com/office/officeart/2005/8/layout/vList2"/>
    <dgm:cxn modelId="{AF9A31F3-0ADC-4930-9C4A-CCC238051F78}" type="presOf" srcId="{3DFA4002-DCA1-4F4D-99DD-F0B02AC06BD3}" destId="{6CEC0402-B813-4E65-9FE9-00561BEE5E41}" srcOrd="0" destOrd="0" presId="urn:microsoft.com/office/officeart/2005/8/layout/vList2"/>
    <dgm:cxn modelId="{4D47F5F9-E297-45F3-A9B1-1FA81713766F}" srcId="{3DFA4002-DCA1-4F4D-99DD-F0B02AC06BD3}" destId="{9F28D7BD-504D-40C1-A963-20AAD7F6D605}" srcOrd="2" destOrd="0" parTransId="{C471E8FD-ABF0-4169-9549-2909E7956024}" sibTransId="{F748EEA7-3B86-4B3C-A959-692A0B143C07}"/>
    <dgm:cxn modelId="{0B134F99-12FB-4E88-A2D6-CA127EBDF731}" type="presParOf" srcId="{6CEC0402-B813-4E65-9FE9-00561BEE5E41}" destId="{B6EADC5F-6AF9-477B-835A-310E226895BA}" srcOrd="0" destOrd="0" presId="urn:microsoft.com/office/officeart/2005/8/layout/vList2"/>
    <dgm:cxn modelId="{7346F72F-006C-41D3-9D7A-F52FF580FE73}" type="presParOf" srcId="{6CEC0402-B813-4E65-9FE9-00561BEE5E41}" destId="{994098E2-C520-412D-808C-C871EBE1B07D}" srcOrd="1" destOrd="0" presId="urn:microsoft.com/office/officeart/2005/8/layout/vList2"/>
    <dgm:cxn modelId="{6B4408E4-6F61-491D-88BB-36D3E065B0D9}" type="presParOf" srcId="{6CEC0402-B813-4E65-9FE9-00561BEE5E41}" destId="{E6944FE8-8447-4998-8326-4BC16BEFCD0F}" srcOrd="2" destOrd="0" presId="urn:microsoft.com/office/officeart/2005/8/layout/vList2"/>
    <dgm:cxn modelId="{33C3ADC8-4AAD-44FF-96F1-F6779F425B5E}" type="presParOf" srcId="{6CEC0402-B813-4E65-9FE9-00561BEE5E41}" destId="{23E6EE89-FD09-4E37-A0AE-3BDC457F0F11}" srcOrd="3" destOrd="0" presId="urn:microsoft.com/office/officeart/2005/8/layout/vList2"/>
    <dgm:cxn modelId="{47EBD2E9-B51C-4DF9-8DE4-CA3CE3638DA5}" type="presParOf" srcId="{6CEC0402-B813-4E65-9FE9-00561BEE5E41}" destId="{58DEF2B8-5D7D-40FD-9E21-3EDD1F0554A5}"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ADC5F-6AF9-477B-835A-310E226895BA}">
      <dsp:nvSpPr>
        <dsp:cNvPr id="0" name=""/>
        <dsp:cNvSpPr/>
      </dsp:nvSpPr>
      <dsp:spPr>
        <a:xfrm>
          <a:off x="0" y="31637"/>
          <a:ext cx="5443199" cy="109980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Less than 10% of countries have punitive legal and policy environments that deny or limit access to services</a:t>
          </a:r>
        </a:p>
      </dsp:txBody>
      <dsp:txXfrm>
        <a:off x="53688" y="85325"/>
        <a:ext cx="5335823" cy="992424"/>
      </dsp:txXfrm>
    </dsp:sp>
    <dsp:sp modelId="{E6944FE8-8447-4998-8326-4BC16BEFCD0F}">
      <dsp:nvSpPr>
        <dsp:cNvPr id="0" name=""/>
        <dsp:cNvSpPr/>
      </dsp:nvSpPr>
      <dsp:spPr>
        <a:xfrm>
          <a:off x="0" y="1189037"/>
          <a:ext cx="5443199" cy="109980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Less than 10% of people living with HIV and key populations experience stigma and discrimination</a:t>
          </a:r>
        </a:p>
      </dsp:txBody>
      <dsp:txXfrm>
        <a:off x="53688" y="1242725"/>
        <a:ext cx="5335823" cy="992424"/>
      </dsp:txXfrm>
    </dsp:sp>
    <dsp:sp modelId="{58DEF2B8-5D7D-40FD-9E21-3EDD1F0554A5}">
      <dsp:nvSpPr>
        <dsp:cNvPr id="0" name=""/>
        <dsp:cNvSpPr/>
      </dsp:nvSpPr>
      <dsp:spPr>
        <a:xfrm>
          <a:off x="0" y="2346437"/>
          <a:ext cx="5443199" cy="109980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Less than 10% of women, girls, people living with HIV and key populations experience gender inequality and violence</a:t>
          </a:r>
        </a:p>
      </dsp:txBody>
      <dsp:txXfrm>
        <a:off x="53688" y="2400125"/>
        <a:ext cx="5335823" cy="9924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E593FF-36B7-4798-A2BC-2676E0B25694}" type="datetimeFigureOut">
              <a:rPr lang="en-CH" smtClean="0"/>
              <a:t>23/02/2023</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D0789-E369-4866-B2D2-40A3C80D5384}" type="slidenum">
              <a:rPr lang="en-CH" smtClean="0"/>
              <a:t>‹#›</a:t>
            </a:fld>
            <a:endParaRPr lang="en-CH"/>
          </a:p>
        </p:txBody>
      </p:sp>
    </p:spTree>
    <p:extLst>
      <p:ext uri="{BB962C8B-B14F-4D97-AF65-F5344CB8AC3E}">
        <p14:creationId xmlns:p14="http://schemas.microsoft.com/office/powerpoint/2010/main" val="2349916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unaids.org/sites/default/files/media_asset/UNAIDS_GAM_Framework_2022_EN.pdf"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unaids.org/sites/default/files/media_asset/global-aids-monitoring_en.pdf"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bmcmedicine.biomedcentral.com/articles/10.1186/s12916-019-1271-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three main objectives of this session (on slide).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a:br>
            <a:r>
              <a:rPr lang="en-US"/>
              <a:t>The group work session later in the agenda will also be an opportunity for country teams to explore some of these data and use them to interpret and better understand data on the HIV epidemic and response.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a:p>
        </p:txBody>
      </p:sp>
      <p:sp>
        <p:nvSpPr>
          <p:cNvPr id="4" name="Slide Number Placeholder 3"/>
          <p:cNvSpPr>
            <a:spLocks noGrp="1"/>
          </p:cNvSpPr>
          <p:nvPr>
            <p:ph type="sldNum" sz="quarter" idx="5"/>
          </p:nvPr>
        </p:nvSpPr>
        <p:spPr/>
        <p:txBody>
          <a:bodyPr/>
          <a:lstStyle/>
          <a:p>
            <a:fld id="{053D0789-E369-4866-B2D2-40A3C80D5384}" type="slidenum">
              <a:rPr lang="en-CH" smtClean="0"/>
              <a:t>2</a:t>
            </a:fld>
            <a:endParaRPr lang="en-CH"/>
          </a:p>
        </p:txBody>
      </p:sp>
    </p:spTree>
    <p:extLst>
      <p:ext uri="{BB962C8B-B14F-4D97-AF65-F5344CB8AC3E}">
        <p14:creationId xmlns:p14="http://schemas.microsoft.com/office/powerpoint/2010/main" val="210234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Graphs of progress towards the 95-95-95 targets and of the HIV testing and treatment cascade</a:t>
            </a:r>
            <a:endParaRPr lang="en-CH"/>
          </a:p>
        </p:txBody>
      </p:sp>
      <p:sp>
        <p:nvSpPr>
          <p:cNvPr id="4" name="Slide Number Placeholder 3"/>
          <p:cNvSpPr>
            <a:spLocks noGrp="1"/>
          </p:cNvSpPr>
          <p:nvPr>
            <p:ph type="sldNum" sz="quarter" idx="5"/>
          </p:nvPr>
        </p:nvSpPr>
        <p:spPr/>
        <p:txBody>
          <a:bodyPr/>
          <a:lstStyle/>
          <a:p>
            <a:fld id="{053D0789-E369-4866-B2D2-40A3C80D5384}" type="slidenum">
              <a:rPr lang="en-CH" smtClean="0"/>
              <a:t>12</a:t>
            </a:fld>
            <a:endParaRPr lang="en-CH"/>
          </a:p>
        </p:txBody>
      </p:sp>
    </p:spTree>
    <p:extLst>
      <p:ext uri="{BB962C8B-B14F-4D97-AF65-F5344CB8AC3E}">
        <p14:creationId xmlns:p14="http://schemas.microsoft.com/office/powerpoint/2010/main" val="3317730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The next few slides provide an overview of the global framework that is being developed for monitoring progress towards the 10-10-10 targets in the 2021 Political Declaration related to societal enablers of the HIV response. This framework reflects many of the data elements presented in the previous slides. </a:t>
            </a:r>
          </a:p>
          <a:p>
            <a:endParaRPr lang="en-CH"/>
          </a:p>
        </p:txBody>
      </p:sp>
      <p:sp>
        <p:nvSpPr>
          <p:cNvPr id="4" name="Slide Number Placeholder 3"/>
          <p:cNvSpPr>
            <a:spLocks noGrp="1"/>
          </p:cNvSpPr>
          <p:nvPr>
            <p:ph type="sldNum" sz="quarter" idx="5"/>
          </p:nvPr>
        </p:nvSpPr>
        <p:spPr/>
        <p:txBody>
          <a:bodyPr/>
          <a:lstStyle/>
          <a:p>
            <a:fld id="{053D0789-E369-4866-B2D2-40A3C80D5384}" type="slidenum">
              <a:rPr lang="en-CH" smtClean="0"/>
              <a:t>13</a:t>
            </a:fld>
            <a:endParaRPr lang="en-CH"/>
          </a:p>
        </p:txBody>
      </p:sp>
    </p:spTree>
    <p:extLst>
      <p:ext uri="{BB962C8B-B14F-4D97-AF65-F5344CB8AC3E}">
        <p14:creationId xmlns:p14="http://schemas.microsoft.com/office/powerpoint/2010/main" val="1562966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2021 Political Declaration set targets and commitments in the AIDS response for countries to achieve by 2026. It includes 3 overarching targets on societal enablers of the HIV response. </a:t>
            </a:r>
            <a:endParaRPr lang="en-CH"/>
          </a:p>
        </p:txBody>
      </p:sp>
      <p:sp>
        <p:nvSpPr>
          <p:cNvPr id="4" name="Slide Number Placeholder 3"/>
          <p:cNvSpPr>
            <a:spLocks noGrp="1"/>
          </p:cNvSpPr>
          <p:nvPr>
            <p:ph type="sldNum" sz="quarter" idx="5"/>
          </p:nvPr>
        </p:nvSpPr>
        <p:spPr/>
        <p:txBody>
          <a:bodyPr/>
          <a:lstStyle/>
          <a:p>
            <a:fld id="{597004A5-481C-4157-99A8-17F9178E98DE}" type="slidenum">
              <a:rPr lang="en-CH" smtClean="0"/>
              <a:t>14</a:t>
            </a:fld>
            <a:endParaRPr lang="en-CH"/>
          </a:p>
        </p:txBody>
      </p:sp>
    </p:spTree>
    <p:extLst>
      <p:ext uri="{BB962C8B-B14F-4D97-AF65-F5344CB8AC3E}">
        <p14:creationId xmlns:p14="http://schemas.microsoft.com/office/powerpoint/2010/main" val="96788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Modelling indicates that failure to reach the targets on stigma and discrimination, criminalization and gender equality will prevent the world from achieving the other ambitious targets in the Strategy and will lead to an additional 2.5 million new HIV infections and 1.7 million AIDS-related deaths between 2020 and 2030.</a:t>
            </a:r>
            <a:endParaRPr lang="en-CH"/>
          </a:p>
        </p:txBody>
      </p:sp>
      <p:sp>
        <p:nvSpPr>
          <p:cNvPr id="4" name="Slide Number Placeholder 3"/>
          <p:cNvSpPr>
            <a:spLocks noGrp="1"/>
          </p:cNvSpPr>
          <p:nvPr>
            <p:ph type="sldNum" sz="quarter" idx="5"/>
          </p:nvPr>
        </p:nvSpPr>
        <p:spPr/>
        <p:txBody>
          <a:bodyPr/>
          <a:lstStyle/>
          <a:p>
            <a:fld id="{597004A5-481C-4157-99A8-17F9178E98DE}" type="slidenum">
              <a:rPr lang="en-CH" smtClean="0"/>
              <a:t>15</a:t>
            </a:fld>
            <a:endParaRPr lang="en-CH"/>
          </a:p>
        </p:txBody>
      </p:sp>
    </p:spTree>
    <p:extLst>
      <p:ext uri="{BB962C8B-B14F-4D97-AF65-F5344CB8AC3E}">
        <p14:creationId xmlns:p14="http://schemas.microsoft.com/office/powerpoint/2010/main" val="1488735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hlinkClick r:id="rId3"/>
              </a:rPr>
              <a:t>Global AIDS Monitoring Framework 2022–2026 — Framework for monitoring the 2021 Political Declaration on AIDS (unaids.org)</a:t>
            </a:r>
            <a:endParaRPr lang="en-CH"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hlinkClick r:id="rId4"/>
              </a:rPr>
              <a:t>Indicators and questions for monitoring progress on the 2021 Political Declaration on HIV and AIDS — Global AIDS Monitoring 2022 (unaids.org)</a:t>
            </a:r>
            <a:endParaRPr lang="en-CH" sz="1200"/>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Measuring progress towards the societal enabler targets has been integrated within the GAM framework.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Countries are encouraged to report on progress towards the targets in the Political Declaration annually. UNAIDS is also responsible for reporting on progress towards these targets to the UN Secretary General annually. Global AIDS monitoring (GAM) is the framework based on which progress is reported. It is revised every five years to adapt to global commitments. It is also the mechanism through which countries submit data to UNAIDS since 2003, including quantitative indicators and a policy questionnaire (NCPI). In 2021 the GAM framework was revised. Two documents: framework and indicator guidance. The indicator guidance is published every year to reflect any tweaks or adjustments for the next reporting round. Countries have most recently submitted GAM reports on 31 March 2022, with final data published through the AIDSInfo platform and in the 2022 Global Report (In Danger). The deadline for countries to submit the next report is 31 March 2023.</a:t>
            </a:r>
            <a:endParaRPr lang="en-CH"/>
          </a:p>
          <a:p>
            <a:endParaRPr lang="en-CH"/>
          </a:p>
        </p:txBody>
      </p:sp>
      <p:sp>
        <p:nvSpPr>
          <p:cNvPr id="4" name="Slide Number Placeholder 3"/>
          <p:cNvSpPr>
            <a:spLocks noGrp="1"/>
          </p:cNvSpPr>
          <p:nvPr>
            <p:ph type="sldNum" sz="quarter" idx="5"/>
          </p:nvPr>
        </p:nvSpPr>
        <p:spPr/>
        <p:txBody>
          <a:bodyPr/>
          <a:lstStyle/>
          <a:p>
            <a:fld id="{597004A5-481C-4157-99A8-17F9178E98DE}" type="slidenum">
              <a:rPr lang="en-CH" smtClean="0"/>
              <a:t>16</a:t>
            </a:fld>
            <a:endParaRPr lang="en-CH"/>
          </a:p>
        </p:txBody>
      </p:sp>
    </p:spTree>
    <p:extLst>
      <p:ext uri="{BB962C8B-B14F-4D97-AF65-F5344CB8AC3E}">
        <p14:creationId xmlns:p14="http://schemas.microsoft.com/office/powerpoint/2010/main" val="1651163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Indicator identification/development process led by UNAIDS in collaboration and with inputs from partners. </a:t>
            </a:r>
          </a:p>
          <a:p>
            <a:pPr marL="171450" indent="-171450">
              <a:buFont typeface="Arial" panose="020B0604020202020204" pitchFamily="34" charset="0"/>
              <a:buChar char="•"/>
            </a:pPr>
            <a:r>
              <a:rPr lang="en-US"/>
              <a:t>As possible, used existing data collection tools / indicators – expect data would be available sooner than if proposed new tools that would need to be implemented; reduce data collection costs and reporting burden as much as possible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Indicators in three groups: (1) definitions fully available and included in 2022 GAM guidelines, (2) in development - indicators/data collection tools exist and definitions being finalized, (3) in development - data collection tools being developed – piloted in South Africa (Western Cape province) with Stellenbosch University</a:t>
            </a:r>
            <a:endParaRPr lang="en-CH"/>
          </a:p>
          <a:p>
            <a:pPr marL="171450" indent="-171450">
              <a:buFont typeface="Arial" panose="020B0604020202020204" pitchFamily="34" charset="0"/>
              <a:buChar char="•"/>
            </a:pPr>
            <a:r>
              <a:rPr lang="en-US"/>
              <a:t>MTAG: UNAIDS Monitoring Technical Advisory Group provides guidance and advice to UNAIDS on AIDS monitoring and in particular the Global AIDS Monitoring indicators and reporting process. The MTAG is composed of measurement experts from academia, entities implementing data collection tools such as DHS, bilateral partners, co-sponsors. </a:t>
            </a:r>
          </a:p>
          <a:p>
            <a:pPr marL="171450" indent="-171450">
              <a:buFont typeface="Arial" panose="020B0604020202020204" pitchFamily="34" charset="0"/>
              <a:buChar char="•"/>
            </a:pPr>
            <a:r>
              <a:rPr lang="en-US"/>
              <a:t>Indicators included in the GAM framework must meet 6 indicator standards: indicator is needed and useful, indicator has technical merit, indicator is fully defined, feasible to collect and </a:t>
            </a:r>
            <a:r>
              <a:rPr lang="en-US" err="1"/>
              <a:t>analyse</a:t>
            </a:r>
            <a:r>
              <a:rPr lang="en-US"/>
              <a:t> data for this indicator, indicator has been field-tested or used in practice, indicator set is coherent and balanced overall</a:t>
            </a:r>
          </a:p>
        </p:txBody>
      </p:sp>
      <p:sp>
        <p:nvSpPr>
          <p:cNvPr id="4" name="Slide Number Placeholder 3"/>
          <p:cNvSpPr>
            <a:spLocks noGrp="1"/>
          </p:cNvSpPr>
          <p:nvPr>
            <p:ph type="sldNum" sz="quarter" idx="5"/>
          </p:nvPr>
        </p:nvSpPr>
        <p:spPr/>
        <p:txBody>
          <a:bodyPr/>
          <a:lstStyle/>
          <a:p>
            <a:fld id="{597004A5-481C-4157-99A8-17F9178E98DE}" type="slidenum">
              <a:rPr lang="en-CH" smtClean="0"/>
              <a:t>17</a:t>
            </a:fld>
            <a:endParaRPr lang="en-CH"/>
          </a:p>
        </p:txBody>
      </p:sp>
    </p:spTree>
    <p:extLst>
      <p:ext uri="{BB962C8B-B14F-4D97-AF65-F5344CB8AC3E}">
        <p14:creationId xmlns:p14="http://schemas.microsoft.com/office/powerpoint/2010/main" val="2170617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Challenges in data availability: </a:t>
            </a:r>
          </a:p>
          <a:p>
            <a:pPr marL="285750" indent="-285750">
              <a:buFont typeface="Arial" panose="020B0604020202020204" pitchFamily="34" charset="0"/>
              <a:buChar char="•"/>
            </a:pPr>
            <a:r>
              <a:rPr lang="en-US"/>
              <a:t>Items/questions to construct indicators integrated in data collection tools</a:t>
            </a:r>
          </a:p>
          <a:p>
            <a:pPr marL="285750" indent="-285750">
              <a:buFont typeface="Arial" panose="020B0604020202020204" pitchFamily="34" charset="0"/>
              <a:buChar char="•"/>
            </a:pPr>
            <a:r>
              <a:rPr lang="en-US"/>
              <a:t>Surveys may not be implemented as regularly as recommended</a:t>
            </a:r>
          </a:p>
          <a:p>
            <a:pPr marL="285750" indent="-285750">
              <a:buFont typeface="Arial" panose="020B0604020202020204" pitchFamily="34" charset="0"/>
              <a:buChar char="•"/>
            </a:pPr>
            <a:r>
              <a:rPr lang="en-US"/>
              <a:t>New methodologies/data collection tools – time for adoption/implementation</a:t>
            </a:r>
          </a:p>
          <a:p>
            <a:pPr marL="285750" indent="-285750">
              <a:buFont typeface="Arial" panose="020B0604020202020204" pitchFamily="34" charset="0"/>
              <a:buChar char="•"/>
            </a:pPr>
            <a:r>
              <a:rPr lang="en-US"/>
              <a:t>Regular data collection for new indicators/data collection tools would require items/questions being integrated in existing data collection mechanisms/tools (i.e. HMIS, surveys) </a:t>
            </a:r>
            <a:endParaRPr lang="en-CH"/>
          </a:p>
          <a:p>
            <a:endParaRPr lang="en-CH"/>
          </a:p>
        </p:txBody>
      </p:sp>
      <p:sp>
        <p:nvSpPr>
          <p:cNvPr id="4" name="Slide Number Placeholder 3"/>
          <p:cNvSpPr>
            <a:spLocks noGrp="1"/>
          </p:cNvSpPr>
          <p:nvPr>
            <p:ph type="sldNum" sz="quarter" idx="5"/>
          </p:nvPr>
        </p:nvSpPr>
        <p:spPr/>
        <p:txBody>
          <a:bodyPr/>
          <a:lstStyle/>
          <a:p>
            <a:fld id="{597004A5-481C-4157-99A8-17F9178E98DE}" type="slidenum">
              <a:rPr lang="en-CH" smtClean="0"/>
              <a:t>18</a:t>
            </a:fld>
            <a:endParaRPr lang="en-CH"/>
          </a:p>
        </p:txBody>
      </p:sp>
    </p:spTree>
    <p:extLst>
      <p:ext uri="{BB962C8B-B14F-4D97-AF65-F5344CB8AC3E}">
        <p14:creationId xmlns:p14="http://schemas.microsoft.com/office/powerpoint/2010/main" val="851231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variety of data sources may be available in countries that can provide complementary information on progress towards the societal enabler targets and on the interim steps towards those, including the implementation of related </a:t>
            </a:r>
            <a:r>
              <a:rPr lang="en-US" err="1"/>
              <a:t>programmes</a:t>
            </a:r>
            <a:r>
              <a:rPr lang="en-US"/>
              <a:t>. These can be </a:t>
            </a:r>
            <a:r>
              <a:rPr lang="en-US" err="1"/>
              <a:t>analysed</a:t>
            </a:r>
            <a:r>
              <a:rPr lang="en-US"/>
              <a:t> jointly with the data mentioned in the previous slides. </a:t>
            </a:r>
          </a:p>
        </p:txBody>
      </p:sp>
      <p:sp>
        <p:nvSpPr>
          <p:cNvPr id="4" name="Slide Number Placeholder 3"/>
          <p:cNvSpPr>
            <a:spLocks noGrp="1"/>
          </p:cNvSpPr>
          <p:nvPr>
            <p:ph type="sldNum" sz="quarter" idx="5"/>
          </p:nvPr>
        </p:nvSpPr>
        <p:spPr/>
        <p:txBody>
          <a:bodyPr/>
          <a:lstStyle/>
          <a:p>
            <a:fld id="{B58C87EF-F7C7-41EE-AD0F-BE6EDC339EC2}" type="slidenum">
              <a:rPr lang="en-CH" smtClean="0"/>
              <a:t>19</a:t>
            </a:fld>
            <a:endParaRPr lang="en-CH"/>
          </a:p>
        </p:txBody>
      </p:sp>
    </p:spTree>
    <p:extLst>
      <p:ext uri="{BB962C8B-B14F-4D97-AF65-F5344CB8AC3E}">
        <p14:creationId xmlns:p14="http://schemas.microsoft.com/office/powerpoint/2010/main" val="3552464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sz="1200"/>
              <a:t>The Global Partnership for Action to Eliminate All Forms of HIV-related Stigma and Discrimination is co-convened by UNDP, </a:t>
            </a:r>
            <a:r>
              <a:rPr lang="en-CA" sz="1200" err="1"/>
              <a:t>UNWomen</a:t>
            </a:r>
            <a:r>
              <a:rPr lang="en-CA" sz="1200"/>
              <a:t>, the Global Network of People Living with HIV (GNP+), and the UNAIDS Secretariat. It aims to support countries to address stigma and discrimination related to HIV across 6 settings: </a:t>
            </a:r>
            <a:r>
              <a:rPr lang="en-US"/>
              <a:t>health-care, education, workplace, legal and justice, family and community, and emergency and humanitarian setting. </a:t>
            </a:r>
          </a:p>
        </p:txBody>
      </p:sp>
      <p:sp>
        <p:nvSpPr>
          <p:cNvPr id="4" name="Slide Number Placeholder 3"/>
          <p:cNvSpPr>
            <a:spLocks noGrp="1"/>
          </p:cNvSpPr>
          <p:nvPr>
            <p:ph type="sldNum" sz="quarter" idx="5"/>
          </p:nvPr>
        </p:nvSpPr>
        <p:spPr/>
        <p:txBody>
          <a:bodyPr/>
          <a:lstStyle/>
          <a:p>
            <a:fld id="{B58C87EF-F7C7-41EE-AD0F-BE6EDC339EC2}" type="slidenum">
              <a:rPr lang="en-CH" smtClean="0"/>
              <a:t>20</a:t>
            </a:fld>
            <a:endParaRPr lang="en-CH"/>
          </a:p>
        </p:txBody>
      </p:sp>
    </p:spTree>
    <p:extLst>
      <p:ext uri="{BB962C8B-B14F-4D97-AF65-F5344CB8AC3E}">
        <p14:creationId xmlns:p14="http://schemas.microsoft.com/office/powerpoint/2010/main" val="4033242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597004A5-481C-4157-99A8-17F9178E98DE}" type="slidenum">
              <a:rPr lang="en-CH" smtClean="0"/>
              <a:t>21</a:t>
            </a:fld>
            <a:endParaRPr lang="en-CH"/>
          </a:p>
        </p:txBody>
      </p:sp>
    </p:spTree>
    <p:extLst>
      <p:ext uri="{BB962C8B-B14F-4D97-AF65-F5344CB8AC3E}">
        <p14:creationId xmlns:p14="http://schemas.microsoft.com/office/powerpoint/2010/main" val="2837355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 provide some background for the next few slides, will start reviewing two slides with some key definitions. On the slide is the definition for HIV-related stigma and discrimination.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Discrimination can be enshrined </a:t>
            </a:r>
            <a:r>
              <a:rPr lang="en-US" sz="1200"/>
              <a:t>in criminal laws, travel restrictions, mandatory testing and employment restrictions.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endParaRPr lang="en-US"/>
          </a:p>
        </p:txBody>
      </p:sp>
      <p:sp>
        <p:nvSpPr>
          <p:cNvPr id="4" name="Slide Number Placeholder 3"/>
          <p:cNvSpPr>
            <a:spLocks noGrp="1"/>
          </p:cNvSpPr>
          <p:nvPr>
            <p:ph type="sldNum" sz="quarter" idx="5"/>
          </p:nvPr>
        </p:nvSpPr>
        <p:spPr/>
        <p:txBody>
          <a:bodyPr/>
          <a:lstStyle/>
          <a:p>
            <a:fld id="{053D0789-E369-4866-B2D2-40A3C80D5384}" type="slidenum">
              <a:rPr lang="en-CH" smtClean="0"/>
              <a:t>3</a:t>
            </a:fld>
            <a:endParaRPr lang="en-CH"/>
          </a:p>
        </p:txBody>
      </p:sp>
    </p:spTree>
    <p:extLst>
      <p:ext uri="{BB962C8B-B14F-4D97-AF65-F5344CB8AC3E}">
        <p14:creationId xmlns:p14="http://schemas.microsoft.com/office/powerpoint/2010/main" val="2777628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slides include some examples of data on stigma and discrimination that can be considered in analyses. </a:t>
            </a:r>
          </a:p>
          <a:p>
            <a:endParaRPr lang="en-US"/>
          </a:p>
          <a:p>
            <a:r>
              <a:rPr lang="en-US"/>
              <a:t>The Health Stigma and Discrimination Framework reflects the stigmatization process and may provide a reference for other data on stigma and discrimination that may be relevant to consider in country analyses. It </a:t>
            </a:r>
            <a:r>
              <a:rPr lang="en-US" b="0" i="0">
                <a:solidFill>
                  <a:srgbClr val="333333"/>
                </a:solidFill>
                <a:effectLst/>
                <a:latin typeface="Georgia" panose="02040502050405020303" pitchFamily="18" charset="0"/>
              </a:rPr>
              <a:t>includes a series of domains, including drivers and facilitators, stigma ‘marking’, and stigma manifestations, which influence a range of outcomes among affected populations. </a:t>
            </a:r>
          </a:p>
          <a:p>
            <a:endParaRPr lang="en-US"/>
          </a:p>
          <a:p>
            <a:r>
              <a:rPr lang="en-US">
                <a:hlinkClick r:id="rId3"/>
              </a:rPr>
              <a:t>The Health Stigma and Discrimination Framework: a global, crosscutting framework to inform research, intervention development, and policy on health-related stigmas | BMC Medicine | Full Text (biomedcentral.com)</a:t>
            </a:r>
            <a:r>
              <a:rPr lang="en-US"/>
              <a:t> (https://bmcmedicine.biomedcentral.com/articles/10.1186/s12916-019-1271-3) </a:t>
            </a:r>
            <a:endParaRPr lang="en-CH"/>
          </a:p>
          <a:p>
            <a:endParaRPr lang="en-CH"/>
          </a:p>
        </p:txBody>
      </p:sp>
      <p:sp>
        <p:nvSpPr>
          <p:cNvPr id="4" name="Slide Number Placeholder 3"/>
          <p:cNvSpPr>
            <a:spLocks noGrp="1"/>
          </p:cNvSpPr>
          <p:nvPr>
            <p:ph type="sldNum" sz="quarter" idx="5"/>
          </p:nvPr>
        </p:nvSpPr>
        <p:spPr/>
        <p:txBody>
          <a:bodyPr/>
          <a:lstStyle/>
          <a:p>
            <a:fld id="{053D0789-E369-4866-B2D2-40A3C80D5384}" type="slidenum">
              <a:rPr lang="en-CH" smtClean="0"/>
              <a:t>5</a:t>
            </a:fld>
            <a:endParaRPr lang="en-CH"/>
          </a:p>
        </p:txBody>
      </p:sp>
    </p:spTree>
    <p:extLst>
      <p:ext uri="{BB962C8B-B14F-4D97-AF65-F5344CB8AC3E}">
        <p14:creationId xmlns:p14="http://schemas.microsoft.com/office/powerpoint/2010/main" val="234405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some examples of indicators/data on proxies of unequal gender norms. </a:t>
            </a:r>
            <a:endParaRPr lang="en-CH"/>
          </a:p>
        </p:txBody>
      </p:sp>
      <p:sp>
        <p:nvSpPr>
          <p:cNvPr id="4" name="Slide Number Placeholder 3"/>
          <p:cNvSpPr>
            <a:spLocks noGrp="1"/>
          </p:cNvSpPr>
          <p:nvPr>
            <p:ph type="sldNum" sz="quarter" idx="5"/>
          </p:nvPr>
        </p:nvSpPr>
        <p:spPr/>
        <p:txBody>
          <a:bodyPr/>
          <a:lstStyle/>
          <a:p>
            <a:fld id="{053D0789-E369-4866-B2D2-40A3C80D5384}" type="slidenum">
              <a:rPr lang="en-CH" smtClean="0"/>
              <a:t>6</a:t>
            </a:fld>
            <a:endParaRPr lang="en-CH"/>
          </a:p>
        </p:txBody>
      </p:sp>
    </p:spTree>
    <p:extLst>
      <p:ext uri="{BB962C8B-B14F-4D97-AF65-F5344CB8AC3E}">
        <p14:creationId xmlns:p14="http://schemas.microsoft.com/office/powerpoint/2010/main" val="416742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next few slides present some of the evidence available on the impact of 1) stigma and discrimination, 2) punitive laws and policies, and 3) unequal gender norms on HIV prevention and the treatment cascade </a:t>
            </a:r>
            <a:r>
              <a:rPr lang="en-US" i="1"/>
              <a:t>(there are 2 slides for each topic, the first showing evidence of impact on prevention and the second showing evidence of impact on the treatment cascade). </a:t>
            </a:r>
          </a:p>
          <a:p>
            <a:endParaRPr lang="en-US" i="1"/>
          </a:p>
          <a:p>
            <a:endParaRPr lang="en-CH" i="0"/>
          </a:p>
        </p:txBody>
      </p:sp>
      <p:sp>
        <p:nvSpPr>
          <p:cNvPr id="4" name="Slide Number Placeholder 3"/>
          <p:cNvSpPr>
            <a:spLocks noGrp="1"/>
          </p:cNvSpPr>
          <p:nvPr>
            <p:ph type="sldNum" sz="quarter" idx="5"/>
          </p:nvPr>
        </p:nvSpPr>
        <p:spPr/>
        <p:txBody>
          <a:bodyPr/>
          <a:lstStyle/>
          <a:p>
            <a:fld id="{053D0789-E369-4866-B2D2-40A3C80D5384}" type="slidenum">
              <a:rPr lang="en-CH" smtClean="0"/>
              <a:t>7</a:t>
            </a:fld>
            <a:endParaRPr lang="en-CH"/>
          </a:p>
        </p:txBody>
      </p:sp>
    </p:spTree>
    <p:extLst>
      <p:ext uri="{BB962C8B-B14F-4D97-AF65-F5344CB8AC3E}">
        <p14:creationId xmlns:p14="http://schemas.microsoft.com/office/powerpoint/2010/main" val="2548754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Data on stigma and discrimination and unequal gender norms can be found from special studies, including the People Living with HIV Stigma Index or facility surveys among healthcare workers, as well as population-based surveys. There may be other studies or data collection efforts in countries. </a:t>
            </a:r>
          </a:p>
          <a:p>
            <a:endParaRPr lang="en-US"/>
          </a:p>
          <a:p>
            <a:r>
              <a:rPr lang="en-US"/>
              <a:t>The resources on the slide can provide information on definitions of relevant indicators.</a:t>
            </a:r>
          </a:p>
        </p:txBody>
      </p:sp>
      <p:sp>
        <p:nvSpPr>
          <p:cNvPr id="4" name="Slide Number Placeholder 3"/>
          <p:cNvSpPr>
            <a:spLocks noGrp="1"/>
          </p:cNvSpPr>
          <p:nvPr>
            <p:ph type="sldNum" sz="quarter" idx="5"/>
          </p:nvPr>
        </p:nvSpPr>
        <p:spPr/>
        <p:txBody>
          <a:bodyPr/>
          <a:lstStyle/>
          <a:p>
            <a:fld id="{053D0789-E369-4866-B2D2-40A3C80D5384}" type="slidenum">
              <a:rPr lang="en-CH" smtClean="0"/>
              <a:t>8</a:t>
            </a:fld>
            <a:endParaRPr lang="en-CH"/>
          </a:p>
        </p:txBody>
      </p:sp>
    </p:spTree>
    <p:extLst>
      <p:ext uri="{BB962C8B-B14F-4D97-AF65-F5344CB8AC3E}">
        <p14:creationId xmlns:p14="http://schemas.microsoft.com/office/powerpoint/2010/main" val="3256834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next few slides there are some examples of results from the estimates exercise this week and related indicators and policy issues that can be considered for joint analysis. </a:t>
            </a:r>
            <a:endParaRPr lang="en-CH"/>
          </a:p>
        </p:txBody>
      </p:sp>
      <p:sp>
        <p:nvSpPr>
          <p:cNvPr id="4" name="Slide Number Placeholder 3"/>
          <p:cNvSpPr>
            <a:spLocks noGrp="1"/>
          </p:cNvSpPr>
          <p:nvPr>
            <p:ph type="sldNum" sz="quarter" idx="5"/>
          </p:nvPr>
        </p:nvSpPr>
        <p:spPr/>
        <p:txBody>
          <a:bodyPr/>
          <a:lstStyle/>
          <a:p>
            <a:fld id="{053D0789-E369-4866-B2D2-40A3C80D5384}" type="slidenum">
              <a:rPr lang="en-CH" smtClean="0"/>
              <a:t>9</a:t>
            </a:fld>
            <a:endParaRPr lang="en-CH"/>
          </a:p>
        </p:txBody>
      </p:sp>
    </p:spTree>
    <p:extLst>
      <p:ext uri="{BB962C8B-B14F-4D97-AF65-F5344CB8AC3E}">
        <p14:creationId xmlns:p14="http://schemas.microsoft.com/office/powerpoint/2010/main" val="3600254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Graph of new infections among AGYW 15-24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suggested indicators on the slide refer to outcomes that may be impacted by stigma and discrimination, unequal gender norms and laws and policies.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53D0789-E369-4866-B2D2-40A3C80D5384}" type="slidenum">
              <a:rPr lang="en-CH" smtClean="0"/>
              <a:t>10</a:t>
            </a:fld>
            <a:endParaRPr lang="en-CH"/>
          </a:p>
        </p:txBody>
      </p:sp>
    </p:spTree>
    <p:extLst>
      <p:ext uri="{BB962C8B-B14F-4D97-AF65-F5344CB8AC3E}">
        <p14:creationId xmlns:p14="http://schemas.microsoft.com/office/powerpoint/2010/main" val="2488364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Stacked bar of new child infections due to vertical transmission</a:t>
            </a:r>
            <a:endParaRPr lang="en-CH"/>
          </a:p>
        </p:txBody>
      </p:sp>
      <p:sp>
        <p:nvSpPr>
          <p:cNvPr id="4" name="Slide Number Placeholder 3"/>
          <p:cNvSpPr>
            <a:spLocks noGrp="1"/>
          </p:cNvSpPr>
          <p:nvPr>
            <p:ph type="sldNum" sz="quarter" idx="5"/>
          </p:nvPr>
        </p:nvSpPr>
        <p:spPr/>
        <p:txBody>
          <a:bodyPr/>
          <a:lstStyle/>
          <a:p>
            <a:fld id="{053D0789-E369-4866-B2D2-40A3C80D5384}" type="slidenum">
              <a:rPr lang="en-CH" smtClean="0"/>
              <a:t>11</a:t>
            </a:fld>
            <a:endParaRPr lang="en-CH"/>
          </a:p>
        </p:txBody>
      </p:sp>
    </p:spTree>
    <p:extLst>
      <p:ext uri="{BB962C8B-B14F-4D97-AF65-F5344CB8AC3E}">
        <p14:creationId xmlns:p14="http://schemas.microsoft.com/office/powerpoint/2010/main" val="3769273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58F14-7AB6-3432-9DB9-C2F2536465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H"/>
          </a:p>
        </p:txBody>
      </p:sp>
      <p:sp>
        <p:nvSpPr>
          <p:cNvPr id="3" name="Subtitle 2">
            <a:extLst>
              <a:ext uri="{FF2B5EF4-FFF2-40B4-BE49-F238E27FC236}">
                <a16:creationId xmlns:a16="http://schemas.microsoft.com/office/drawing/2014/main" id="{CDBDA6B1-23AD-46BF-CEA7-B4D4D9D33C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H"/>
          </a:p>
        </p:txBody>
      </p:sp>
      <p:sp>
        <p:nvSpPr>
          <p:cNvPr id="4" name="Date Placeholder 3">
            <a:extLst>
              <a:ext uri="{FF2B5EF4-FFF2-40B4-BE49-F238E27FC236}">
                <a16:creationId xmlns:a16="http://schemas.microsoft.com/office/drawing/2014/main" id="{5F8A82B6-9048-27B0-5088-F9762ECEB19B}"/>
              </a:ext>
            </a:extLst>
          </p:cNvPr>
          <p:cNvSpPr>
            <a:spLocks noGrp="1"/>
          </p:cNvSpPr>
          <p:nvPr>
            <p:ph type="dt" sz="half" idx="10"/>
          </p:nvPr>
        </p:nvSpPr>
        <p:spPr/>
        <p:txBody>
          <a:bodyPr/>
          <a:lstStyle/>
          <a:p>
            <a:fld id="{02C3DA41-7432-4907-9AA1-3C75FE7DE37F}" type="datetimeFigureOut">
              <a:rPr lang="en-CH" smtClean="0"/>
              <a:t>23/02/2023</a:t>
            </a:fld>
            <a:endParaRPr lang="en-CH"/>
          </a:p>
        </p:txBody>
      </p:sp>
      <p:sp>
        <p:nvSpPr>
          <p:cNvPr id="5" name="Footer Placeholder 4">
            <a:extLst>
              <a:ext uri="{FF2B5EF4-FFF2-40B4-BE49-F238E27FC236}">
                <a16:creationId xmlns:a16="http://schemas.microsoft.com/office/drawing/2014/main" id="{50E5D632-FA48-F749-CFDD-86ECC2A10C44}"/>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1CEC78B3-7CBB-C0F7-4247-BE8E5302F1DC}"/>
              </a:ext>
            </a:extLst>
          </p:cNvPr>
          <p:cNvSpPr>
            <a:spLocks noGrp="1"/>
          </p:cNvSpPr>
          <p:nvPr>
            <p:ph type="sldNum" sz="quarter" idx="12"/>
          </p:nvPr>
        </p:nvSpPr>
        <p:spPr/>
        <p:txBody>
          <a:bodyPr/>
          <a:lstStyle/>
          <a:p>
            <a:fld id="{D63DA2C7-1267-4AA0-AA61-EBDD30966314}" type="slidenum">
              <a:rPr lang="en-CH" smtClean="0"/>
              <a:t>‹#›</a:t>
            </a:fld>
            <a:endParaRPr lang="en-CH"/>
          </a:p>
        </p:txBody>
      </p:sp>
    </p:spTree>
    <p:extLst>
      <p:ext uri="{BB962C8B-B14F-4D97-AF65-F5344CB8AC3E}">
        <p14:creationId xmlns:p14="http://schemas.microsoft.com/office/powerpoint/2010/main" val="318356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AFEEF-CB6F-6D8C-0BAE-7A460C134EE5}"/>
              </a:ext>
            </a:extLst>
          </p:cNvPr>
          <p:cNvSpPr>
            <a:spLocks noGrp="1"/>
          </p:cNvSpPr>
          <p:nvPr>
            <p:ph type="title"/>
          </p:nvPr>
        </p:nvSpPr>
        <p:spPr/>
        <p:txBody>
          <a:bodyPr/>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599008BE-7A74-7B57-606E-437AC301CF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0EE029A5-1538-39D5-862A-BFED0FFBC4CD}"/>
              </a:ext>
            </a:extLst>
          </p:cNvPr>
          <p:cNvSpPr>
            <a:spLocks noGrp="1"/>
          </p:cNvSpPr>
          <p:nvPr>
            <p:ph type="dt" sz="half" idx="10"/>
          </p:nvPr>
        </p:nvSpPr>
        <p:spPr/>
        <p:txBody>
          <a:bodyPr/>
          <a:lstStyle/>
          <a:p>
            <a:fld id="{02C3DA41-7432-4907-9AA1-3C75FE7DE37F}" type="datetimeFigureOut">
              <a:rPr lang="en-CH" smtClean="0"/>
              <a:t>23/02/2023</a:t>
            </a:fld>
            <a:endParaRPr lang="en-CH"/>
          </a:p>
        </p:txBody>
      </p:sp>
      <p:sp>
        <p:nvSpPr>
          <p:cNvPr id="5" name="Footer Placeholder 4">
            <a:extLst>
              <a:ext uri="{FF2B5EF4-FFF2-40B4-BE49-F238E27FC236}">
                <a16:creationId xmlns:a16="http://schemas.microsoft.com/office/drawing/2014/main" id="{D40F2E9B-175A-7A97-99F2-4B90952E1EB7}"/>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46AB969E-F620-E7C6-3EDA-726903E912D2}"/>
              </a:ext>
            </a:extLst>
          </p:cNvPr>
          <p:cNvSpPr>
            <a:spLocks noGrp="1"/>
          </p:cNvSpPr>
          <p:nvPr>
            <p:ph type="sldNum" sz="quarter" idx="12"/>
          </p:nvPr>
        </p:nvSpPr>
        <p:spPr/>
        <p:txBody>
          <a:bodyPr/>
          <a:lstStyle/>
          <a:p>
            <a:fld id="{D63DA2C7-1267-4AA0-AA61-EBDD30966314}" type="slidenum">
              <a:rPr lang="en-CH" smtClean="0"/>
              <a:t>‹#›</a:t>
            </a:fld>
            <a:endParaRPr lang="en-CH"/>
          </a:p>
        </p:txBody>
      </p:sp>
    </p:spTree>
    <p:extLst>
      <p:ext uri="{BB962C8B-B14F-4D97-AF65-F5344CB8AC3E}">
        <p14:creationId xmlns:p14="http://schemas.microsoft.com/office/powerpoint/2010/main" val="1585771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90C59E-4629-FCA1-5D52-DF96DA62648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690EC916-5ED8-935F-A7D5-2397930BFE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62A98990-B7C6-972B-F7D5-95FC4A82E146}"/>
              </a:ext>
            </a:extLst>
          </p:cNvPr>
          <p:cNvSpPr>
            <a:spLocks noGrp="1"/>
          </p:cNvSpPr>
          <p:nvPr>
            <p:ph type="dt" sz="half" idx="10"/>
          </p:nvPr>
        </p:nvSpPr>
        <p:spPr/>
        <p:txBody>
          <a:bodyPr/>
          <a:lstStyle/>
          <a:p>
            <a:fld id="{02C3DA41-7432-4907-9AA1-3C75FE7DE37F}" type="datetimeFigureOut">
              <a:rPr lang="en-CH" smtClean="0"/>
              <a:t>23/02/2023</a:t>
            </a:fld>
            <a:endParaRPr lang="en-CH"/>
          </a:p>
        </p:txBody>
      </p:sp>
      <p:sp>
        <p:nvSpPr>
          <p:cNvPr id="5" name="Footer Placeholder 4">
            <a:extLst>
              <a:ext uri="{FF2B5EF4-FFF2-40B4-BE49-F238E27FC236}">
                <a16:creationId xmlns:a16="http://schemas.microsoft.com/office/drawing/2014/main" id="{1DAB43B4-856D-A7DB-F574-BF75629FC2CB}"/>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18605A00-D17C-B40D-92DB-EFEC4F9CF6F6}"/>
              </a:ext>
            </a:extLst>
          </p:cNvPr>
          <p:cNvSpPr>
            <a:spLocks noGrp="1"/>
          </p:cNvSpPr>
          <p:nvPr>
            <p:ph type="sldNum" sz="quarter" idx="12"/>
          </p:nvPr>
        </p:nvSpPr>
        <p:spPr/>
        <p:txBody>
          <a:bodyPr/>
          <a:lstStyle/>
          <a:p>
            <a:fld id="{D63DA2C7-1267-4AA0-AA61-EBDD30966314}" type="slidenum">
              <a:rPr lang="en-CH" smtClean="0"/>
              <a:t>‹#›</a:t>
            </a:fld>
            <a:endParaRPr lang="en-CH"/>
          </a:p>
        </p:txBody>
      </p:sp>
    </p:spTree>
    <p:extLst>
      <p:ext uri="{BB962C8B-B14F-4D97-AF65-F5344CB8AC3E}">
        <p14:creationId xmlns:p14="http://schemas.microsoft.com/office/powerpoint/2010/main" val="508155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BA5D5-10B1-CD7F-C6F3-FC5FD9CA2105}"/>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7B3868FC-5C8D-C094-4A1D-9055B8F886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34019091-6051-79CC-9FFE-9039B135F53D}"/>
              </a:ext>
            </a:extLst>
          </p:cNvPr>
          <p:cNvSpPr>
            <a:spLocks noGrp="1"/>
          </p:cNvSpPr>
          <p:nvPr>
            <p:ph type="dt" sz="half" idx="10"/>
          </p:nvPr>
        </p:nvSpPr>
        <p:spPr/>
        <p:txBody>
          <a:bodyPr/>
          <a:lstStyle/>
          <a:p>
            <a:fld id="{02C3DA41-7432-4907-9AA1-3C75FE7DE37F}" type="datetimeFigureOut">
              <a:rPr lang="en-CH" smtClean="0"/>
              <a:t>23/02/2023</a:t>
            </a:fld>
            <a:endParaRPr lang="en-CH"/>
          </a:p>
        </p:txBody>
      </p:sp>
      <p:sp>
        <p:nvSpPr>
          <p:cNvPr id="5" name="Footer Placeholder 4">
            <a:extLst>
              <a:ext uri="{FF2B5EF4-FFF2-40B4-BE49-F238E27FC236}">
                <a16:creationId xmlns:a16="http://schemas.microsoft.com/office/drawing/2014/main" id="{248F2A7E-79EC-3A8D-51EA-C261621ED04C}"/>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681EBEE8-0798-9DC8-828D-6E079D2CE554}"/>
              </a:ext>
            </a:extLst>
          </p:cNvPr>
          <p:cNvSpPr>
            <a:spLocks noGrp="1"/>
          </p:cNvSpPr>
          <p:nvPr>
            <p:ph type="sldNum" sz="quarter" idx="12"/>
          </p:nvPr>
        </p:nvSpPr>
        <p:spPr/>
        <p:txBody>
          <a:bodyPr/>
          <a:lstStyle/>
          <a:p>
            <a:fld id="{D63DA2C7-1267-4AA0-AA61-EBDD30966314}" type="slidenum">
              <a:rPr lang="en-CH" smtClean="0"/>
              <a:t>‹#›</a:t>
            </a:fld>
            <a:endParaRPr lang="en-CH"/>
          </a:p>
        </p:txBody>
      </p:sp>
    </p:spTree>
    <p:extLst>
      <p:ext uri="{BB962C8B-B14F-4D97-AF65-F5344CB8AC3E}">
        <p14:creationId xmlns:p14="http://schemas.microsoft.com/office/powerpoint/2010/main" val="309923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9EF29-55CA-D899-C8F9-C6EF53EBDE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H"/>
          </a:p>
        </p:txBody>
      </p:sp>
      <p:sp>
        <p:nvSpPr>
          <p:cNvPr id="3" name="Text Placeholder 2">
            <a:extLst>
              <a:ext uri="{FF2B5EF4-FFF2-40B4-BE49-F238E27FC236}">
                <a16:creationId xmlns:a16="http://schemas.microsoft.com/office/drawing/2014/main" id="{7B0C3C00-D84A-79BE-E6DE-1B1F088E8B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7B2DDE-C5EF-30B5-9E83-53099DCFBD93}"/>
              </a:ext>
            </a:extLst>
          </p:cNvPr>
          <p:cNvSpPr>
            <a:spLocks noGrp="1"/>
          </p:cNvSpPr>
          <p:nvPr>
            <p:ph type="dt" sz="half" idx="10"/>
          </p:nvPr>
        </p:nvSpPr>
        <p:spPr/>
        <p:txBody>
          <a:bodyPr/>
          <a:lstStyle/>
          <a:p>
            <a:fld id="{02C3DA41-7432-4907-9AA1-3C75FE7DE37F}" type="datetimeFigureOut">
              <a:rPr lang="en-CH" smtClean="0"/>
              <a:t>23/02/2023</a:t>
            </a:fld>
            <a:endParaRPr lang="en-CH"/>
          </a:p>
        </p:txBody>
      </p:sp>
      <p:sp>
        <p:nvSpPr>
          <p:cNvPr id="5" name="Footer Placeholder 4">
            <a:extLst>
              <a:ext uri="{FF2B5EF4-FFF2-40B4-BE49-F238E27FC236}">
                <a16:creationId xmlns:a16="http://schemas.microsoft.com/office/drawing/2014/main" id="{50C80338-819A-FABB-4013-032A7046FD7C}"/>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1757DEA0-9035-793D-6247-2C50AEABEFA8}"/>
              </a:ext>
            </a:extLst>
          </p:cNvPr>
          <p:cNvSpPr>
            <a:spLocks noGrp="1"/>
          </p:cNvSpPr>
          <p:nvPr>
            <p:ph type="sldNum" sz="quarter" idx="12"/>
          </p:nvPr>
        </p:nvSpPr>
        <p:spPr/>
        <p:txBody>
          <a:bodyPr/>
          <a:lstStyle/>
          <a:p>
            <a:fld id="{D63DA2C7-1267-4AA0-AA61-EBDD30966314}" type="slidenum">
              <a:rPr lang="en-CH" smtClean="0"/>
              <a:t>‹#›</a:t>
            </a:fld>
            <a:endParaRPr lang="en-CH"/>
          </a:p>
        </p:txBody>
      </p:sp>
    </p:spTree>
    <p:extLst>
      <p:ext uri="{BB962C8B-B14F-4D97-AF65-F5344CB8AC3E}">
        <p14:creationId xmlns:p14="http://schemas.microsoft.com/office/powerpoint/2010/main" val="4200458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80369-A3AF-95BE-99D0-59F63397215B}"/>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D016FAC5-50B6-5B29-1BB4-B8027FE733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Content Placeholder 3">
            <a:extLst>
              <a:ext uri="{FF2B5EF4-FFF2-40B4-BE49-F238E27FC236}">
                <a16:creationId xmlns:a16="http://schemas.microsoft.com/office/drawing/2014/main" id="{9E8F0F91-819F-020A-131F-808CE70C4B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Date Placeholder 4">
            <a:extLst>
              <a:ext uri="{FF2B5EF4-FFF2-40B4-BE49-F238E27FC236}">
                <a16:creationId xmlns:a16="http://schemas.microsoft.com/office/drawing/2014/main" id="{037A95FB-F693-A41C-0FAF-FA4DAF468863}"/>
              </a:ext>
            </a:extLst>
          </p:cNvPr>
          <p:cNvSpPr>
            <a:spLocks noGrp="1"/>
          </p:cNvSpPr>
          <p:nvPr>
            <p:ph type="dt" sz="half" idx="10"/>
          </p:nvPr>
        </p:nvSpPr>
        <p:spPr/>
        <p:txBody>
          <a:bodyPr/>
          <a:lstStyle/>
          <a:p>
            <a:fld id="{02C3DA41-7432-4907-9AA1-3C75FE7DE37F}" type="datetimeFigureOut">
              <a:rPr lang="en-CH" smtClean="0"/>
              <a:t>23/02/2023</a:t>
            </a:fld>
            <a:endParaRPr lang="en-CH"/>
          </a:p>
        </p:txBody>
      </p:sp>
      <p:sp>
        <p:nvSpPr>
          <p:cNvPr id="6" name="Footer Placeholder 5">
            <a:extLst>
              <a:ext uri="{FF2B5EF4-FFF2-40B4-BE49-F238E27FC236}">
                <a16:creationId xmlns:a16="http://schemas.microsoft.com/office/drawing/2014/main" id="{2C1789F6-0A55-CBB8-EB36-BD4ECD0578E8}"/>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5922AAC4-B021-42FB-3D65-ACB2E6A4DE2C}"/>
              </a:ext>
            </a:extLst>
          </p:cNvPr>
          <p:cNvSpPr>
            <a:spLocks noGrp="1"/>
          </p:cNvSpPr>
          <p:nvPr>
            <p:ph type="sldNum" sz="quarter" idx="12"/>
          </p:nvPr>
        </p:nvSpPr>
        <p:spPr/>
        <p:txBody>
          <a:bodyPr/>
          <a:lstStyle/>
          <a:p>
            <a:fld id="{D63DA2C7-1267-4AA0-AA61-EBDD30966314}" type="slidenum">
              <a:rPr lang="en-CH" smtClean="0"/>
              <a:t>‹#›</a:t>
            </a:fld>
            <a:endParaRPr lang="en-CH"/>
          </a:p>
        </p:txBody>
      </p:sp>
    </p:spTree>
    <p:extLst>
      <p:ext uri="{BB962C8B-B14F-4D97-AF65-F5344CB8AC3E}">
        <p14:creationId xmlns:p14="http://schemas.microsoft.com/office/powerpoint/2010/main" val="2779674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5A2D-DB43-C22C-E995-2442D36A380A}"/>
              </a:ext>
            </a:extLst>
          </p:cNvPr>
          <p:cNvSpPr>
            <a:spLocks noGrp="1"/>
          </p:cNvSpPr>
          <p:nvPr>
            <p:ph type="title"/>
          </p:nvPr>
        </p:nvSpPr>
        <p:spPr>
          <a:xfrm>
            <a:off x="839788" y="365125"/>
            <a:ext cx="10515600" cy="1325563"/>
          </a:xfrm>
        </p:spPr>
        <p:txBody>
          <a:bodyPr/>
          <a:lstStyle/>
          <a:p>
            <a:r>
              <a:rPr lang="en-US"/>
              <a:t>Click to edit Master title style</a:t>
            </a:r>
            <a:endParaRPr lang="en-CH"/>
          </a:p>
        </p:txBody>
      </p:sp>
      <p:sp>
        <p:nvSpPr>
          <p:cNvPr id="3" name="Text Placeholder 2">
            <a:extLst>
              <a:ext uri="{FF2B5EF4-FFF2-40B4-BE49-F238E27FC236}">
                <a16:creationId xmlns:a16="http://schemas.microsoft.com/office/drawing/2014/main" id="{DC218111-BF08-82BC-DF8F-E75A54F64D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DDA56C-EDB5-28FA-F2FD-E83CEC1890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Text Placeholder 4">
            <a:extLst>
              <a:ext uri="{FF2B5EF4-FFF2-40B4-BE49-F238E27FC236}">
                <a16:creationId xmlns:a16="http://schemas.microsoft.com/office/drawing/2014/main" id="{71C5D91B-DC18-755A-00DA-F0971DCBC0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E8D361-FE70-E12C-7F1A-94D77385C6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7" name="Date Placeholder 6">
            <a:extLst>
              <a:ext uri="{FF2B5EF4-FFF2-40B4-BE49-F238E27FC236}">
                <a16:creationId xmlns:a16="http://schemas.microsoft.com/office/drawing/2014/main" id="{A830B245-9F58-8D61-248F-289EF5C5319B}"/>
              </a:ext>
            </a:extLst>
          </p:cNvPr>
          <p:cNvSpPr>
            <a:spLocks noGrp="1"/>
          </p:cNvSpPr>
          <p:nvPr>
            <p:ph type="dt" sz="half" idx="10"/>
          </p:nvPr>
        </p:nvSpPr>
        <p:spPr/>
        <p:txBody>
          <a:bodyPr/>
          <a:lstStyle/>
          <a:p>
            <a:fld id="{02C3DA41-7432-4907-9AA1-3C75FE7DE37F}" type="datetimeFigureOut">
              <a:rPr lang="en-CH" smtClean="0"/>
              <a:t>23/02/2023</a:t>
            </a:fld>
            <a:endParaRPr lang="en-CH"/>
          </a:p>
        </p:txBody>
      </p:sp>
      <p:sp>
        <p:nvSpPr>
          <p:cNvPr id="8" name="Footer Placeholder 7">
            <a:extLst>
              <a:ext uri="{FF2B5EF4-FFF2-40B4-BE49-F238E27FC236}">
                <a16:creationId xmlns:a16="http://schemas.microsoft.com/office/drawing/2014/main" id="{1D408D4E-01F6-8E95-DA2F-26028E44A7C9}"/>
              </a:ext>
            </a:extLst>
          </p:cNvPr>
          <p:cNvSpPr>
            <a:spLocks noGrp="1"/>
          </p:cNvSpPr>
          <p:nvPr>
            <p:ph type="ftr" sz="quarter" idx="11"/>
          </p:nvPr>
        </p:nvSpPr>
        <p:spPr/>
        <p:txBody>
          <a:bodyPr/>
          <a:lstStyle/>
          <a:p>
            <a:endParaRPr lang="en-CH"/>
          </a:p>
        </p:txBody>
      </p:sp>
      <p:sp>
        <p:nvSpPr>
          <p:cNvPr id="9" name="Slide Number Placeholder 8">
            <a:extLst>
              <a:ext uri="{FF2B5EF4-FFF2-40B4-BE49-F238E27FC236}">
                <a16:creationId xmlns:a16="http://schemas.microsoft.com/office/drawing/2014/main" id="{86BD7FCF-D1B1-0188-6204-DFB53B03681F}"/>
              </a:ext>
            </a:extLst>
          </p:cNvPr>
          <p:cNvSpPr>
            <a:spLocks noGrp="1"/>
          </p:cNvSpPr>
          <p:nvPr>
            <p:ph type="sldNum" sz="quarter" idx="12"/>
          </p:nvPr>
        </p:nvSpPr>
        <p:spPr/>
        <p:txBody>
          <a:bodyPr/>
          <a:lstStyle/>
          <a:p>
            <a:fld id="{D63DA2C7-1267-4AA0-AA61-EBDD30966314}" type="slidenum">
              <a:rPr lang="en-CH" smtClean="0"/>
              <a:t>‹#›</a:t>
            </a:fld>
            <a:endParaRPr lang="en-CH"/>
          </a:p>
        </p:txBody>
      </p:sp>
    </p:spTree>
    <p:extLst>
      <p:ext uri="{BB962C8B-B14F-4D97-AF65-F5344CB8AC3E}">
        <p14:creationId xmlns:p14="http://schemas.microsoft.com/office/powerpoint/2010/main" val="396433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154C3-1E2A-A96C-1E7E-7B2BA98362CB}"/>
              </a:ext>
            </a:extLst>
          </p:cNvPr>
          <p:cNvSpPr>
            <a:spLocks noGrp="1"/>
          </p:cNvSpPr>
          <p:nvPr>
            <p:ph type="title"/>
          </p:nvPr>
        </p:nvSpPr>
        <p:spPr/>
        <p:txBody>
          <a:bodyPr/>
          <a:lstStyle/>
          <a:p>
            <a:r>
              <a:rPr lang="en-US"/>
              <a:t>Click to edit Master title style</a:t>
            </a:r>
            <a:endParaRPr lang="en-CH"/>
          </a:p>
        </p:txBody>
      </p:sp>
      <p:sp>
        <p:nvSpPr>
          <p:cNvPr id="3" name="Date Placeholder 2">
            <a:extLst>
              <a:ext uri="{FF2B5EF4-FFF2-40B4-BE49-F238E27FC236}">
                <a16:creationId xmlns:a16="http://schemas.microsoft.com/office/drawing/2014/main" id="{BBA3A79F-3628-5471-1DC0-00DA5F91209C}"/>
              </a:ext>
            </a:extLst>
          </p:cNvPr>
          <p:cNvSpPr>
            <a:spLocks noGrp="1"/>
          </p:cNvSpPr>
          <p:nvPr>
            <p:ph type="dt" sz="half" idx="10"/>
          </p:nvPr>
        </p:nvSpPr>
        <p:spPr/>
        <p:txBody>
          <a:bodyPr/>
          <a:lstStyle/>
          <a:p>
            <a:fld id="{02C3DA41-7432-4907-9AA1-3C75FE7DE37F}" type="datetimeFigureOut">
              <a:rPr lang="en-CH" smtClean="0"/>
              <a:t>23/02/2023</a:t>
            </a:fld>
            <a:endParaRPr lang="en-CH"/>
          </a:p>
        </p:txBody>
      </p:sp>
      <p:sp>
        <p:nvSpPr>
          <p:cNvPr id="4" name="Footer Placeholder 3">
            <a:extLst>
              <a:ext uri="{FF2B5EF4-FFF2-40B4-BE49-F238E27FC236}">
                <a16:creationId xmlns:a16="http://schemas.microsoft.com/office/drawing/2014/main" id="{51547446-3CAA-4696-2C61-E4BBDB107FB5}"/>
              </a:ext>
            </a:extLst>
          </p:cNvPr>
          <p:cNvSpPr>
            <a:spLocks noGrp="1"/>
          </p:cNvSpPr>
          <p:nvPr>
            <p:ph type="ftr" sz="quarter" idx="11"/>
          </p:nvPr>
        </p:nvSpPr>
        <p:spPr/>
        <p:txBody>
          <a:bodyPr/>
          <a:lstStyle/>
          <a:p>
            <a:endParaRPr lang="en-CH"/>
          </a:p>
        </p:txBody>
      </p:sp>
      <p:sp>
        <p:nvSpPr>
          <p:cNvPr id="5" name="Slide Number Placeholder 4">
            <a:extLst>
              <a:ext uri="{FF2B5EF4-FFF2-40B4-BE49-F238E27FC236}">
                <a16:creationId xmlns:a16="http://schemas.microsoft.com/office/drawing/2014/main" id="{B34A64A6-874C-8516-AB7D-45389328D794}"/>
              </a:ext>
            </a:extLst>
          </p:cNvPr>
          <p:cNvSpPr>
            <a:spLocks noGrp="1"/>
          </p:cNvSpPr>
          <p:nvPr>
            <p:ph type="sldNum" sz="quarter" idx="12"/>
          </p:nvPr>
        </p:nvSpPr>
        <p:spPr/>
        <p:txBody>
          <a:bodyPr/>
          <a:lstStyle/>
          <a:p>
            <a:fld id="{D63DA2C7-1267-4AA0-AA61-EBDD30966314}" type="slidenum">
              <a:rPr lang="en-CH" smtClean="0"/>
              <a:t>‹#›</a:t>
            </a:fld>
            <a:endParaRPr lang="en-CH"/>
          </a:p>
        </p:txBody>
      </p:sp>
    </p:spTree>
    <p:extLst>
      <p:ext uri="{BB962C8B-B14F-4D97-AF65-F5344CB8AC3E}">
        <p14:creationId xmlns:p14="http://schemas.microsoft.com/office/powerpoint/2010/main" val="3395202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253176-A5DC-05F2-E97E-C90520A8DF5D}"/>
              </a:ext>
            </a:extLst>
          </p:cNvPr>
          <p:cNvSpPr>
            <a:spLocks noGrp="1"/>
          </p:cNvSpPr>
          <p:nvPr>
            <p:ph type="dt" sz="half" idx="10"/>
          </p:nvPr>
        </p:nvSpPr>
        <p:spPr/>
        <p:txBody>
          <a:bodyPr/>
          <a:lstStyle/>
          <a:p>
            <a:fld id="{02C3DA41-7432-4907-9AA1-3C75FE7DE37F}" type="datetimeFigureOut">
              <a:rPr lang="en-CH" smtClean="0"/>
              <a:t>23/02/2023</a:t>
            </a:fld>
            <a:endParaRPr lang="en-CH"/>
          </a:p>
        </p:txBody>
      </p:sp>
      <p:sp>
        <p:nvSpPr>
          <p:cNvPr id="3" name="Footer Placeholder 2">
            <a:extLst>
              <a:ext uri="{FF2B5EF4-FFF2-40B4-BE49-F238E27FC236}">
                <a16:creationId xmlns:a16="http://schemas.microsoft.com/office/drawing/2014/main" id="{3F5C3120-5DE0-7269-7585-50E5B52474F0}"/>
              </a:ext>
            </a:extLst>
          </p:cNvPr>
          <p:cNvSpPr>
            <a:spLocks noGrp="1"/>
          </p:cNvSpPr>
          <p:nvPr>
            <p:ph type="ftr" sz="quarter" idx="11"/>
          </p:nvPr>
        </p:nvSpPr>
        <p:spPr/>
        <p:txBody>
          <a:bodyPr/>
          <a:lstStyle/>
          <a:p>
            <a:endParaRPr lang="en-CH"/>
          </a:p>
        </p:txBody>
      </p:sp>
      <p:sp>
        <p:nvSpPr>
          <p:cNvPr id="4" name="Slide Number Placeholder 3">
            <a:extLst>
              <a:ext uri="{FF2B5EF4-FFF2-40B4-BE49-F238E27FC236}">
                <a16:creationId xmlns:a16="http://schemas.microsoft.com/office/drawing/2014/main" id="{2D075036-5185-9640-8A58-0749C6E1E973}"/>
              </a:ext>
            </a:extLst>
          </p:cNvPr>
          <p:cNvSpPr>
            <a:spLocks noGrp="1"/>
          </p:cNvSpPr>
          <p:nvPr>
            <p:ph type="sldNum" sz="quarter" idx="12"/>
          </p:nvPr>
        </p:nvSpPr>
        <p:spPr/>
        <p:txBody>
          <a:bodyPr/>
          <a:lstStyle/>
          <a:p>
            <a:fld id="{D63DA2C7-1267-4AA0-AA61-EBDD30966314}" type="slidenum">
              <a:rPr lang="en-CH" smtClean="0"/>
              <a:t>‹#›</a:t>
            </a:fld>
            <a:endParaRPr lang="en-CH"/>
          </a:p>
        </p:txBody>
      </p:sp>
    </p:spTree>
    <p:extLst>
      <p:ext uri="{BB962C8B-B14F-4D97-AF65-F5344CB8AC3E}">
        <p14:creationId xmlns:p14="http://schemas.microsoft.com/office/powerpoint/2010/main" val="3880525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52529-6809-32F2-1D4B-AD07B227AD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Content Placeholder 2">
            <a:extLst>
              <a:ext uri="{FF2B5EF4-FFF2-40B4-BE49-F238E27FC236}">
                <a16:creationId xmlns:a16="http://schemas.microsoft.com/office/drawing/2014/main" id="{A0846604-4003-CB1A-DDD9-C3F7C27C74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Text Placeholder 3">
            <a:extLst>
              <a:ext uri="{FF2B5EF4-FFF2-40B4-BE49-F238E27FC236}">
                <a16:creationId xmlns:a16="http://schemas.microsoft.com/office/drawing/2014/main" id="{832820E0-3F09-1EB5-F1A7-9241D33A58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E5C8A1-202A-1D45-1D4F-B00C1AE338BB}"/>
              </a:ext>
            </a:extLst>
          </p:cNvPr>
          <p:cNvSpPr>
            <a:spLocks noGrp="1"/>
          </p:cNvSpPr>
          <p:nvPr>
            <p:ph type="dt" sz="half" idx="10"/>
          </p:nvPr>
        </p:nvSpPr>
        <p:spPr/>
        <p:txBody>
          <a:bodyPr/>
          <a:lstStyle/>
          <a:p>
            <a:fld id="{02C3DA41-7432-4907-9AA1-3C75FE7DE37F}" type="datetimeFigureOut">
              <a:rPr lang="en-CH" smtClean="0"/>
              <a:t>23/02/2023</a:t>
            </a:fld>
            <a:endParaRPr lang="en-CH"/>
          </a:p>
        </p:txBody>
      </p:sp>
      <p:sp>
        <p:nvSpPr>
          <p:cNvPr id="6" name="Footer Placeholder 5">
            <a:extLst>
              <a:ext uri="{FF2B5EF4-FFF2-40B4-BE49-F238E27FC236}">
                <a16:creationId xmlns:a16="http://schemas.microsoft.com/office/drawing/2014/main" id="{EB76595A-F7D2-620D-8E4C-FDF8E693E4F0}"/>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CF4CD767-0C3A-E8BB-1093-C7690F7303C3}"/>
              </a:ext>
            </a:extLst>
          </p:cNvPr>
          <p:cNvSpPr>
            <a:spLocks noGrp="1"/>
          </p:cNvSpPr>
          <p:nvPr>
            <p:ph type="sldNum" sz="quarter" idx="12"/>
          </p:nvPr>
        </p:nvSpPr>
        <p:spPr/>
        <p:txBody>
          <a:bodyPr/>
          <a:lstStyle/>
          <a:p>
            <a:fld id="{D63DA2C7-1267-4AA0-AA61-EBDD30966314}" type="slidenum">
              <a:rPr lang="en-CH" smtClean="0"/>
              <a:t>‹#›</a:t>
            </a:fld>
            <a:endParaRPr lang="en-CH"/>
          </a:p>
        </p:txBody>
      </p:sp>
    </p:spTree>
    <p:extLst>
      <p:ext uri="{BB962C8B-B14F-4D97-AF65-F5344CB8AC3E}">
        <p14:creationId xmlns:p14="http://schemas.microsoft.com/office/powerpoint/2010/main" val="895620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3F827-6B60-2F71-840C-78239E7923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Picture Placeholder 2">
            <a:extLst>
              <a:ext uri="{FF2B5EF4-FFF2-40B4-BE49-F238E27FC236}">
                <a16:creationId xmlns:a16="http://schemas.microsoft.com/office/drawing/2014/main" id="{D8880265-5D04-6124-82E0-D85909F4D4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92074E2D-D19D-B4C3-6B1F-D45D0354EB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01-1AF6-B912-777C-4C7F049A2226}"/>
              </a:ext>
            </a:extLst>
          </p:cNvPr>
          <p:cNvSpPr>
            <a:spLocks noGrp="1"/>
          </p:cNvSpPr>
          <p:nvPr>
            <p:ph type="dt" sz="half" idx="10"/>
          </p:nvPr>
        </p:nvSpPr>
        <p:spPr/>
        <p:txBody>
          <a:bodyPr/>
          <a:lstStyle/>
          <a:p>
            <a:fld id="{02C3DA41-7432-4907-9AA1-3C75FE7DE37F}" type="datetimeFigureOut">
              <a:rPr lang="en-CH" smtClean="0"/>
              <a:t>23/02/2023</a:t>
            </a:fld>
            <a:endParaRPr lang="en-CH"/>
          </a:p>
        </p:txBody>
      </p:sp>
      <p:sp>
        <p:nvSpPr>
          <p:cNvPr id="6" name="Footer Placeholder 5">
            <a:extLst>
              <a:ext uri="{FF2B5EF4-FFF2-40B4-BE49-F238E27FC236}">
                <a16:creationId xmlns:a16="http://schemas.microsoft.com/office/drawing/2014/main" id="{5CACF331-076F-D112-D931-CC645B9689C7}"/>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70712C8E-FBC9-0473-848F-3564994150D2}"/>
              </a:ext>
            </a:extLst>
          </p:cNvPr>
          <p:cNvSpPr>
            <a:spLocks noGrp="1"/>
          </p:cNvSpPr>
          <p:nvPr>
            <p:ph type="sldNum" sz="quarter" idx="12"/>
          </p:nvPr>
        </p:nvSpPr>
        <p:spPr/>
        <p:txBody>
          <a:bodyPr/>
          <a:lstStyle/>
          <a:p>
            <a:fld id="{D63DA2C7-1267-4AA0-AA61-EBDD30966314}" type="slidenum">
              <a:rPr lang="en-CH" smtClean="0"/>
              <a:t>‹#›</a:t>
            </a:fld>
            <a:endParaRPr lang="en-CH"/>
          </a:p>
        </p:txBody>
      </p:sp>
    </p:spTree>
    <p:extLst>
      <p:ext uri="{BB962C8B-B14F-4D97-AF65-F5344CB8AC3E}">
        <p14:creationId xmlns:p14="http://schemas.microsoft.com/office/powerpoint/2010/main" val="4164190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81B808-0BBD-17F1-57D9-259B7E37DE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H"/>
          </a:p>
        </p:txBody>
      </p:sp>
      <p:sp>
        <p:nvSpPr>
          <p:cNvPr id="3" name="Text Placeholder 2">
            <a:extLst>
              <a:ext uri="{FF2B5EF4-FFF2-40B4-BE49-F238E27FC236}">
                <a16:creationId xmlns:a16="http://schemas.microsoft.com/office/drawing/2014/main" id="{E5CB6253-5795-8AEE-0AA6-8EE7F927D9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61AEF3AA-51A9-34E8-74F9-774C38B9B3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C3DA41-7432-4907-9AA1-3C75FE7DE37F}" type="datetimeFigureOut">
              <a:rPr lang="en-CH" smtClean="0"/>
              <a:t>23/02/2023</a:t>
            </a:fld>
            <a:endParaRPr lang="en-CH"/>
          </a:p>
        </p:txBody>
      </p:sp>
      <p:sp>
        <p:nvSpPr>
          <p:cNvPr id="5" name="Footer Placeholder 4">
            <a:extLst>
              <a:ext uri="{FF2B5EF4-FFF2-40B4-BE49-F238E27FC236}">
                <a16:creationId xmlns:a16="http://schemas.microsoft.com/office/drawing/2014/main" id="{E4F85587-E5E5-A74E-FD47-37FFBFCF98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H"/>
          </a:p>
        </p:txBody>
      </p:sp>
      <p:sp>
        <p:nvSpPr>
          <p:cNvPr id="6" name="Slide Number Placeholder 5">
            <a:extLst>
              <a:ext uri="{FF2B5EF4-FFF2-40B4-BE49-F238E27FC236}">
                <a16:creationId xmlns:a16="http://schemas.microsoft.com/office/drawing/2014/main" id="{5296ACEE-A32D-5211-9DE3-7B8B239AA0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DA2C7-1267-4AA0-AA61-EBDD30966314}" type="slidenum">
              <a:rPr lang="en-CH" smtClean="0"/>
              <a:t>‹#›</a:t>
            </a:fld>
            <a:endParaRPr lang="en-CH"/>
          </a:p>
        </p:txBody>
      </p:sp>
    </p:spTree>
    <p:extLst>
      <p:ext uri="{BB962C8B-B14F-4D97-AF65-F5344CB8AC3E}">
        <p14:creationId xmlns:p14="http://schemas.microsoft.com/office/powerpoint/2010/main" val="3709917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unaids.org/sites/default/files/media_asset/eliminating-discrimination-guidance_en.pdf" TargetMode="External"/><Relationship Id="rId5" Type="http://schemas.openxmlformats.org/officeDocument/2006/relationships/hyperlink" Target="https://www.unaids.org/sites/default/files/media_asset/JC2968_rights-based-monitoring-evaluation-national-HIV-responses_en.pdf" TargetMode="Externa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unaids.org/sites/default/files/media_asset/07-hiv-human-rights-factsheet-stigma-discrmination_en.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thelancet.com/action/showPdf?pii=S0140-6736%2819%2930652-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hyperlink" Target="https://phia.icap.columbia.edu/surveys/" TargetMode="External"/><Relationship Id="rId3" Type="http://schemas.openxmlformats.org/officeDocument/2006/relationships/hyperlink" Target="https://www.stigmaindex.org/" TargetMode="External"/><Relationship Id="rId7" Type="http://schemas.openxmlformats.org/officeDocument/2006/relationships/hyperlink" Target="https://data.unicef.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mics.unicef.org/" TargetMode="External"/><Relationship Id="rId11" Type="http://schemas.openxmlformats.org/officeDocument/2006/relationships/hyperlink" Target="https://dhsprogram.com/Data/Guide-to-DHS-Statistics/index.cfm" TargetMode="External"/><Relationship Id="rId5" Type="http://schemas.openxmlformats.org/officeDocument/2006/relationships/hyperlink" Target="https://www.statcompiler.com/en/" TargetMode="External"/><Relationship Id="rId10" Type="http://schemas.openxmlformats.org/officeDocument/2006/relationships/hyperlink" Target="https://www.measureevaluation.org/resources/publications/ms-13-82/at_download/document" TargetMode="External"/><Relationship Id="rId4" Type="http://schemas.openxmlformats.org/officeDocument/2006/relationships/hyperlink" Target="https://dhsprogram.com/" TargetMode="External"/><Relationship Id="rId9" Type="http://schemas.openxmlformats.org/officeDocument/2006/relationships/hyperlink" Target="https://indicatorregistry.unaids.or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0E3C3-2951-6FA9-4A89-6FC066FA952C}"/>
              </a:ext>
            </a:extLst>
          </p:cNvPr>
          <p:cNvSpPr>
            <a:spLocks noGrp="1"/>
          </p:cNvSpPr>
          <p:nvPr>
            <p:ph type="ctrTitle"/>
          </p:nvPr>
        </p:nvSpPr>
        <p:spPr>
          <a:xfrm>
            <a:off x="366154" y="2115994"/>
            <a:ext cx="11459689" cy="2388239"/>
          </a:xfrm>
        </p:spPr>
        <p:txBody>
          <a:bodyPr>
            <a:normAutofit fontScale="90000"/>
          </a:bodyPr>
          <a:lstStyle/>
          <a:p>
            <a:r>
              <a:rPr lang="en-US"/>
              <a:t>Impact of stigma and discrimination, unequal gender norms and policies on the HIV epidemic and response</a:t>
            </a:r>
            <a:endParaRPr lang="en-CH"/>
          </a:p>
        </p:txBody>
      </p:sp>
      <p:sp>
        <p:nvSpPr>
          <p:cNvPr id="3" name="Subtitle 2">
            <a:extLst>
              <a:ext uri="{FF2B5EF4-FFF2-40B4-BE49-F238E27FC236}">
                <a16:creationId xmlns:a16="http://schemas.microsoft.com/office/drawing/2014/main" id="{C31BD94F-8347-9AB6-6907-51F2CB304F4E}"/>
              </a:ext>
            </a:extLst>
          </p:cNvPr>
          <p:cNvSpPr>
            <a:spLocks noGrp="1"/>
          </p:cNvSpPr>
          <p:nvPr>
            <p:ph type="subTitle" idx="1"/>
          </p:nvPr>
        </p:nvSpPr>
        <p:spPr>
          <a:xfrm>
            <a:off x="1523999" y="4854172"/>
            <a:ext cx="9144000" cy="1655762"/>
          </a:xfrm>
        </p:spPr>
        <p:txBody>
          <a:bodyPr/>
          <a:lstStyle/>
          <a:p>
            <a:r>
              <a:rPr lang="en-US"/>
              <a:t>January 2023</a:t>
            </a:r>
            <a:endParaRPr lang="en-CH"/>
          </a:p>
        </p:txBody>
      </p:sp>
    </p:spTree>
    <p:extLst>
      <p:ext uri="{BB962C8B-B14F-4D97-AF65-F5344CB8AC3E}">
        <p14:creationId xmlns:p14="http://schemas.microsoft.com/office/powerpoint/2010/main" val="2302402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0F9134D-C8B4-7C03-227D-77F4B3422A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5904" y="1335577"/>
            <a:ext cx="6965290" cy="389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8569EE1-0AD7-4D38-8D31-697B8AC102B3}"/>
              </a:ext>
            </a:extLst>
          </p:cNvPr>
          <p:cNvSpPr txBox="1"/>
          <p:nvPr/>
        </p:nvSpPr>
        <p:spPr>
          <a:xfrm>
            <a:off x="206849" y="1305340"/>
            <a:ext cx="4477885" cy="4247317"/>
          </a:xfrm>
          <a:prstGeom prst="rect">
            <a:avLst/>
          </a:prstGeom>
          <a:noFill/>
        </p:spPr>
        <p:txBody>
          <a:bodyPr wrap="square" rtlCol="0">
            <a:spAutoFit/>
          </a:bodyPr>
          <a:lstStyle/>
          <a:p>
            <a:r>
              <a:rPr lang="en-US" b="1"/>
              <a:t>Indicators to consider: </a:t>
            </a:r>
          </a:p>
          <a:p>
            <a:r>
              <a:rPr lang="en-US"/>
              <a:t>Knowledge of HIV prevention</a:t>
            </a:r>
          </a:p>
          <a:p>
            <a:r>
              <a:rPr lang="en-US"/>
              <a:t>Condom use</a:t>
            </a:r>
          </a:p>
          <a:p>
            <a:r>
              <a:rPr lang="en-US"/>
              <a:t>Intimate partner violence prevalence</a:t>
            </a:r>
          </a:p>
          <a:p>
            <a:r>
              <a:rPr lang="en-US"/>
              <a:t>School attendance </a:t>
            </a:r>
          </a:p>
          <a:p>
            <a:r>
              <a:rPr lang="en-US"/>
              <a:t>Prevalence of violence (other than intimate partner violence) </a:t>
            </a:r>
          </a:p>
          <a:p>
            <a:endParaRPr lang="en-US"/>
          </a:p>
          <a:p>
            <a:r>
              <a:rPr lang="en-US" b="1"/>
              <a:t>Policies to consider: </a:t>
            </a:r>
          </a:p>
          <a:p>
            <a:r>
              <a:rPr lang="en-US"/>
              <a:t>Comprehensive sexuality education</a:t>
            </a:r>
          </a:p>
          <a:p>
            <a:r>
              <a:rPr lang="en-US"/>
              <a:t>Condoms</a:t>
            </a:r>
          </a:p>
          <a:p>
            <a:r>
              <a:rPr lang="en-US" err="1"/>
              <a:t>PrEP</a:t>
            </a:r>
            <a:endParaRPr lang="en-US"/>
          </a:p>
          <a:p>
            <a:r>
              <a:rPr lang="en-US"/>
              <a:t>Parental/guardian consent for testing</a:t>
            </a:r>
          </a:p>
          <a:p>
            <a:r>
              <a:rPr lang="en-US"/>
              <a:t>Criminalization</a:t>
            </a:r>
          </a:p>
          <a:p>
            <a:endParaRPr lang="en-US"/>
          </a:p>
        </p:txBody>
      </p:sp>
      <p:sp>
        <p:nvSpPr>
          <p:cNvPr id="7" name="Arrow: Right 6">
            <a:extLst>
              <a:ext uri="{FF2B5EF4-FFF2-40B4-BE49-F238E27FC236}">
                <a16:creationId xmlns:a16="http://schemas.microsoft.com/office/drawing/2014/main" id="{A325D6E1-07E1-9C6B-9179-AE2BBF8CF72F}"/>
              </a:ext>
            </a:extLst>
          </p:cNvPr>
          <p:cNvSpPr/>
          <p:nvPr/>
        </p:nvSpPr>
        <p:spPr>
          <a:xfrm>
            <a:off x="3374942" y="2996513"/>
            <a:ext cx="1037967" cy="86497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18553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71C47CD-CC87-29EE-966D-685A3091A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652" y="1448411"/>
            <a:ext cx="7949542" cy="444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E0800B3-F1D0-A1CD-FADA-394AED697E37}"/>
              </a:ext>
            </a:extLst>
          </p:cNvPr>
          <p:cNvSpPr txBox="1"/>
          <p:nvPr/>
        </p:nvSpPr>
        <p:spPr>
          <a:xfrm>
            <a:off x="0" y="1621343"/>
            <a:ext cx="4163640" cy="3139321"/>
          </a:xfrm>
          <a:prstGeom prst="rect">
            <a:avLst/>
          </a:prstGeom>
          <a:noFill/>
        </p:spPr>
        <p:txBody>
          <a:bodyPr wrap="none" rtlCol="0">
            <a:spAutoFit/>
          </a:bodyPr>
          <a:lstStyle/>
          <a:p>
            <a:r>
              <a:rPr lang="en-US" b="1"/>
              <a:t>Indicators to consider: </a:t>
            </a:r>
          </a:p>
          <a:p>
            <a:r>
              <a:rPr lang="en-US"/>
              <a:t>IPV prevalence</a:t>
            </a:r>
          </a:p>
          <a:p>
            <a:r>
              <a:rPr lang="en-US"/>
              <a:t>Experiences of stigma and discrimination</a:t>
            </a:r>
          </a:p>
          <a:p>
            <a:r>
              <a:rPr lang="en-US"/>
              <a:t>Avoidance of healthcare </a:t>
            </a:r>
          </a:p>
          <a:p>
            <a:r>
              <a:rPr lang="en-US"/>
              <a:t>Attitudes towards violence against women</a:t>
            </a:r>
          </a:p>
          <a:p>
            <a:endParaRPr lang="en-US"/>
          </a:p>
          <a:p>
            <a:endParaRPr lang="en-US"/>
          </a:p>
          <a:p>
            <a:r>
              <a:rPr lang="en-US" b="1"/>
              <a:t>Policies to consider: </a:t>
            </a:r>
          </a:p>
          <a:p>
            <a:r>
              <a:rPr lang="en-US"/>
              <a:t>MTCT policies (testing, regimens, EID)</a:t>
            </a:r>
          </a:p>
          <a:p>
            <a:r>
              <a:rPr lang="en-US"/>
              <a:t>Parental/guardian consent for testing</a:t>
            </a:r>
          </a:p>
          <a:p>
            <a:endParaRPr lang="en-US"/>
          </a:p>
        </p:txBody>
      </p:sp>
      <p:sp>
        <p:nvSpPr>
          <p:cNvPr id="4" name="Arrow: Right 3">
            <a:extLst>
              <a:ext uri="{FF2B5EF4-FFF2-40B4-BE49-F238E27FC236}">
                <a16:creationId xmlns:a16="http://schemas.microsoft.com/office/drawing/2014/main" id="{E5289513-3680-79B9-7054-A04348217A0E}"/>
              </a:ext>
            </a:extLst>
          </p:cNvPr>
          <p:cNvSpPr/>
          <p:nvPr/>
        </p:nvSpPr>
        <p:spPr>
          <a:xfrm>
            <a:off x="2946685" y="2996513"/>
            <a:ext cx="1037967" cy="86497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112558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FBF99AD7-DF07-FA88-C491-5E78C694550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62347" y="320514"/>
            <a:ext cx="5291666" cy="2963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FAA58286-7C0A-408B-9F8E-048384552B3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62347" y="3468512"/>
            <a:ext cx="5291667" cy="2963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36B8B70-345B-F608-A20B-F5E6054BD90D}"/>
              </a:ext>
            </a:extLst>
          </p:cNvPr>
          <p:cNvSpPr txBox="1"/>
          <p:nvPr/>
        </p:nvSpPr>
        <p:spPr>
          <a:xfrm>
            <a:off x="4678726" y="1775560"/>
            <a:ext cx="2169633" cy="369332"/>
          </a:xfrm>
          <a:prstGeom prst="rect">
            <a:avLst/>
          </a:prstGeom>
          <a:noFill/>
        </p:spPr>
        <p:txBody>
          <a:bodyPr wrap="none" rtlCol="0">
            <a:spAutoFit/>
          </a:bodyPr>
          <a:lstStyle/>
          <a:p>
            <a:r>
              <a:rPr lang="en-US"/>
              <a:t>Progress towards 95s</a:t>
            </a:r>
            <a:endParaRPr lang="en-CH"/>
          </a:p>
        </p:txBody>
      </p:sp>
      <p:sp>
        <p:nvSpPr>
          <p:cNvPr id="7" name="TextBox 6">
            <a:extLst>
              <a:ext uri="{FF2B5EF4-FFF2-40B4-BE49-F238E27FC236}">
                <a16:creationId xmlns:a16="http://schemas.microsoft.com/office/drawing/2014/main" id="{013E4B2B-7A9A-CD7B-60F4-A6A172812FCC}"/>
              </a:ext>
            </a:extLst>
          </p:cNvPr>
          <p:cNvSpPr txBox="1"/>
          <p:nvPr/>
        </p:nvSpPr>
        <p:spPr>
          <a:xfrm>
            <a:off x="3600128" y="4309087"/>
            <a:ext cx="3412986" cy="369332"/>
          </a:xfrm>
          <a:prstGeom prst="rect">
            <a:avLst/>
          </a:prstGeom>
          <a:noFill/>
        </p:spPr>
        <p:txBody>
          <a:bodyPr wrap="none" rtlCol="0">
            <a:spAutoFit/>
          </a:bodyPr>
          <a:lstStyle/>
          <a:p>
            <a:r>
              <a:rPr lang="en-US"/>
              <a:t>HIV testing and treatment cascade</a:t>
            </a:r>
            <a:endParaRPr lang="en-CH"/>
          </a:p>
        </p:txBody>
      </p:sp>
      <p:sp>
        <p:nvSpPr>
          <p:cNvPr id="2" name="Arrow: Right 1">
            <a:extLst>
              <a:ext uri="{FF2B5EF4-FFF2-40B4-BE49-F238E27FC236}">
                <a16:creationId xmlns:a16="http://schemas.microsoft.com/office/drawing/2014/main" id="{0D1E16AF-5AB3-B97F-51A0-2443C3A392F1}"/>
              </a:ext>
            </a:extLst>
          </p:cNvPr>
          <p:cNvSpPr/>
          <p:nvPr/>
        </p:nvSpPr>
        <p:spPr>
          <a:xfrm>
            <a:off x="2946685" y="2996513"/>
            <a:ext cx="1037967" cy="86497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TextBox 2">
            <a:extLst>
              <a:ext uri="{FF2B5EF4-FFF2-40B4-BE49-F238E27FC236}">
                <a16:creationId xmlns:a16="http://schemas.microsoft.com/office/drawing/2014/main" id="{DCE4CB92-8DF4-9A75-6E07-7F15B418DB6B}"/>
              </a:ext>
            </a:extLst>
          </p:cNvPr>
          <p:cNvSpPr txBox="1"/>
          <p:nvPr/>
        </p:nvSpPr>
        <p:spPr>
          <a:xfrm>
            <a:off x="237986" y="1960226"/>
            <a:ext cx="4151356" cy="3416320"/>
          </a:xfrm>
          <a:prstGeom prst="rect">
            <a:avLst/>
          </a:prstGeom>
          <a:noFill/>
        </p:spPr>
        <p:txBody>
          <a:bodyPr wrap="square" rtlCol="0">
            <a:spAutoFit/>
          </a:bodyPr>
          <a:lstStyle/>
          <a:p>
            <a:r>
              <a:rPr lang="en-US" b="1"/>
              <a:t>Indicators to consider: </a:t>
            </a:r>
          </a:p>
          <a:p>
            <a:r>
              <a:rPr lang="en-US"/>
              <a:t>Experiences of stigma and discrimination Avoidance of healthcare</a:t>
            </a:r>
          </a:p>
          <a:p>
            <a:endParaRPr lang="en-US"/>
          </a:p>
          <a:p>
            <a:endParaRPr lang="en-US"/>
          </a:p>
          <a:p>
            <a:endParaRPr lang="en-US"/>
          </a:p>
          <a:p>
            <a:r>
              <a:rPr lang="en-US" b="1"/>
              <a:t>Policies to consider: </a:t>
            </a:r>
          </a:p>
          <a:p>
            <a:r>
              <a:rPr lang="en-US"/>
              <a:t>ART start </a:t>
            </a:r>
          </a:p>
          <a:p>
            <a:r>
              <a:rPr lang="en-US"/>
              <a:t>ART regimens</a:t>
            </a:r>
          </a:p>
          <a:p>
            <a:r>
              <a:rPr lang="en-US"/>
              <a:t>Multi-month dispensing</a:t>
            </a:r>
          </a:p>
          <a:p>
            <a:r>
              <a:rPr lang="en-US"/>
              <a:t>Criminalization</a:t>
            </a:r>
          </a:p>
          <a:p>
            <a:endParaRPr lang="en-US"/>
          </a:p>
        </p:txBody>
      </p:sp>
    </p:spTree>
    <p:extLst>
      <p:ext uri="{BB962C8B-B14F-4D97-AF65-F5344CB8AC3E}">
        <p14:creationId xmlns:p14="http://schemas.microsoft.com/office/powerpoint/2010/main" val="1800683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6E50B0-DA89-004D-48CA-F28A5B94A60D}"/>
              </a:ext>
            </a:extLst>
          </p:cNvPr>
          <p:cNvSpPr>
            <a:spLocks noGrp="1"/>
          </p:cNvSpPr>
          <p:nvPr>
            <p:ph type="body" idx="1"/>
          </p:nvPr>
        </p:nvSpPr>
        <p:spPr/>
        <p:txBody>
          <a:bodyPr/>
          <a:lstStyle/>
          <a:p>
            <a:r>
              <a:rPr lang="en-US" sz="2400">
                <a:solidFill>
                  <a:schemeClr val="tx1"/>
                </a:solidFill>
              </a:rPr>
              <a:t>3. </a:t>
            </a:r>
            <a:r>
              <a:rPr lang="en-US">
                <a:solidFill>
                  <a:schemeClr val="tx1"/>
                </a:solidFill>
              </a:rPr>
              <a:t>Monitoring progress towards the 10‒10‒10 targets</a:t>
            </a:r>
          </a:p>
        </p:txBody>
      </p:sp>
    </p:spTree>
    <p:extLst>
      <p:ext uri="{BB962C8B-B14F-4D97-AF65-F5344CB8AC3E}">
        <p14:creationId xmlns:p14="http://schemas.microsoft.com/office/powerpoint/2010/main" val="3080171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ebsite&#10;&#10;Description automatically generated">
            <a:extLst>
              <a:ext uri="{FF2B5EF4-FFF2-40B4-BE49-F238E27FC236}">
                <a16:creationId xmlns:a16="http://schemas.microsoft.com/office/drawing/2014/main" id="{F188EC6F-40BE-32B7-2A06-70ECE598BF65}"/>
              </a:ext>
            </a:extLst>
          </p:cNvPr>
          <p:cNvPicPr>
            <a:picLocks noChangeAspect="1"/>
          </p:cNvPicPr>
          <p:nvPr/>
        </p:nvPicPr>
        <p:blipFill>
          <a:blip r:embed="rId3"/>
          <a:stretch>
            <a:fillRect/>
          </a:stretch>
        </p:blipFill>
        <p:spPr>
          <a:xfrm>
            <a:off x="660399" y="837466"/>
            <a:ext cx="5443199" cy="5436334"/>
          </a:xfrm>
          <a:prstGeom prst="rect">
            <a:avLst/>
          </a:prstGeom>
        </p:spPr>
      </p:pic>
      <p:sp>
        <p:nvSpPr>
          <p:cNvPr id="7" name="Title 1">
            <a:extLst>
              <a:ext uri="{FF2B5EF4-FFF2-40B4-BE49-F238E27FC236}">
                <a16:creationId xmlns:a16="http://schemas.microsoft.com/office/drawing/2014/main" id="{D47E26A9-3D4A-F409-8283-EBFDFA7B452D}"/>
              </a:ext>
            </a:extLst>
          </p:cNvPr>
          <p:cNvSpPr>
            <a:spLocks noGrp="1"/>
          </p:cNvSpPr>
          <p:nvPr>
            <p:ph type="title"/>
          </p:nvPr>
        </p:nvSpPr>
        <p:spPr>
          <a:xfrm>
            <a:off x="660400" y="20563"/>
            <a:ext cx="10998200" cy="816903"/>
          </a:xfrm>
        </p:spPr>
        <p:txBody>
          <a:bodyPr/>
          <a:lstStyle/>
          <a:p>
            <a:r>
              <a:rPr lang="en-US" sz="2800">
                <a:solidFill>
                  <a:schemeClr val="tx2"/>
                </a:solidFill>
                <a:latin typeface="+mn-lt"/>
              </a:rPr>
              <a:t>The 2021 Political Declaration on HIV and AIDS</a:t>
            </a:r>
            <a:endParaRPr lang="en-CH" sz="2800">
              <a:solidFill>
                <a:schemeClr val="tx2"/>
              </a:solidFill>
              <a:latin typeface="+mn-lt"/>
            </a:endParaRPr>
          </a:p>
        </p:txBody>
      </p:sp>
      <p:graphicFrame>
        <p:nvGraphicFramePr>
          <p:cNvPr id="9" name="TextBox 2">
            <a:extLst>
              <a:ext uri="{FF2B5EF4-FFF2-40B4-BE49-F238E27FC236}">
                <a16:creationId xmlns:a16="http://schemas.microsoft.com/office/drawing/2014/main" id="{CDD7F089-C8A0-4C2C-6F63-2A56D38636E4}"/>
              </a:ext>
            </a:extLst>
          </p:cNvPr>
          <p:cNvGraphicFramePr/>
          <p:nvPr/>
        </p:nvGraphicFramePr>
        <p:xfrm>
          <a:off x="6321287" y="1920342"/>
          <a:ext cx="5443199" cy="3477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F1E2CDFD-9E98-9BA0-5426-CB499E8D00EE}"/>
              </a:ext>
            </a:extLst>
          </p:cNvPr>
          <p:cNvSpPr txBox="1"/>
          <p:nvPr/>
        </p:nvSpPr>
        <p:spPr>
          <a:xfrm>
            <a:off x="6321287" y="1044284"/>
            <a:ext cx="6096000" cy="830997"/>
          </a:xfrm>
          <a:prstGeom prst="rect">
            <a:avLst/>
          </a:prstGeom>
          <a:noFill/>
        </p:spPr>
        <p:txBody>
          <a:bodyPr wrap="square">
            <a:spAutoFit/>
          </a:bodyPr>
          <a:lstStyle/>
          <a:p>
            <a:r>
              <a:rPr lang="en-US" sz="2400" b="1"/>
              <a:t>3 overarching commitments on societal enablers: </a:t>
            </a:r>
          </a:p>
        </p:txBody>
      </p:sp>
    </p:spTree>
    <p:extLst>
      <p:ext uri="{BB962C8B-B14F-4D97-AF65-F5344CB8AC3E}">
        <p14:creationId xmlns:p14="http://schemas.microsoft.com/office/powerpoint/2010/main" val="1551178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DC6E-0232-41D0-4C1C-9C564932DC86}"/>
              </a:ext>
            </a:extLst>
          </p:cNvPr>
          <p:cNvSpPr>
            <a:spLocks noGrp="1"/>
          </p:cNvSpPr>
          <p:nvPr>
            <p:ph type="title"/>
          </p:nvPr>
        </p:nvSpPr>
        <p:spPr>
          <a:xfrm>
            <a:off x="690355" y="145772"/>
            <a:ext cx="10811290" cy="1446833"/>
          </a:xfrm>
        </p:spPr>
        <p:txBody>
          <a:bodyPr>
            <a:noAutofit/>
          </a:bodyPr>
          <a:lstStyle/>
          <a:p>
            <a:r>
              <a:rPr lang="en-US" sz="2800">
                <a:solidFill>
                  <a:schemeClr val="tx2"/>
                </a:solidFill>
                <a:latin typeface="+mn-lt"/>
              </a:rPr>
              <a:t>Achieving the societal enabler targets would prevent an estimated additional 2.5 million new HIV infections and 1.7 million AIDS-related deaths between 2020‒2030</a:t>
            </a:r>
            <a:endParaRPr lang="en-CH" sz="2800">
              <a:solidFill>
                <a:schemeClr val="tx2"/>
              </a:solidFill>
              <a:latin typeface="+mn-lt"/>
            </a:endParaRPr>
          </a:p>
        </p:txBody>
      </p:sp>
      <p:pic>
        <p:nvPicPr>
          <p:cNvPr id="5" name="Picture 4">
            <a:extLst>
              <a:ext uri="{FF2B5EF4-FFF2-40B4-BE49-F238E27FC236}">
                <a16:creationId xmlns:a16="http://schemas.microsoft.com/office/drawing/2014/main" id="{F5B6767C-FAF8-86F5-89CE-DD8743309C0D}"/>
              </a:ext>
            </a:extLst>
          </p:cNvPr>
          <p:cNvPicPr>
            <a:picLocks noChangeAspect="1"/>
          </p:cNvPicPr>
          <p:nvPr/>
        </p:nvPicPr>
        <p:blipFill>
          <a:blip r:embed="rId3"/>
          <a:stretch>
            <a:fillRect/>
          </a:stretch>
        </p:blipFill>
        <p:spPr>
          <a:xfrm>
            <a:off x="690355" y="1652932"/>
            <a:ext cx="10811290" cy="4565442"/>
          </a:xfrm>
          <a:prstGeom prst="rect">
            <a:avLst/>
          </a:prstGeom>
        </p:spPr>
      </p:pic>
    </p:spTree>
    <p:extLst>
      <p:ext uri="{BB962C8B-B14F-4D97-AF65-F5344CB8AC3E}">
        <p14:creationId xmlns:p14="http://schemas.microsoft.com/office/powerpoint/2010/main" val="473989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3719EE-8AFF-77FF-F1C3-6873B71CCC98}"/>
              </a:ext>
            </a:extLst>
          </p:cNvPr>
          <p:cNvPicPr>
            <a:picLocks noChangeAspect="1"/>
          </p:cNvPicPr>
          <p:nvPr/>
        </p:nvPicPr>
        <p:blipFill>
          <a:blip r:embed="rId3"/>
          <a:stretch>
            <a:fillRect/>
          </a:stretch>
        </p:blipFill>
        <p:spPr>
          <a:xfrm>
            <a:off x="2260377" y="1115878"/>
            <a:ext cx="3597982" cy="5070057"/>
          </a:xfrm>
          <a:prstGeom prst="rect">
            <a:avLst/>
          </a:prstGeom>
          <a:ln>
            <a:solidFill>
              <a:schemeClr val="accent1"/>
            </a:solidFill>
          </a:ln>
        </p:spPr>
      </p:pic>
      <p:sp>
        <p:nvSpPr>
          <p:cNvPr id="6" name="Title 1">
            <a:extLst>
              <a:ext uri="{FF2B5EF4-FFF2-40B4-BE49-F238E27FC236}">
                <a16:creationId xmlns:a16="http://schemas.microsoft.com/office/drawing/2014/main" id="{0E6907EF-A656-46EC-79D9-5E369897EB4A}"/>
              </a:ext>
            </a:extLst>
          </p:cNvPr>
          <p:cNvSpPr txBox="1">
            <a:spLocks/>
          </p:cNvSpPr>
          <p:nvPr/>
        </p:nvSpPr>
        <p:spPr>
          <a:xfrm>
            <a:off x="660400" y="20563"/>
            <a:ext cx="11102814" cy="10953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solidFill>
                  <a:schemeClr val="tx2"/>
                </a:solidFill>
                <a:latin typeface="+mn-lt"/>
              </a:rPr>
              <a:t>Framework for global monitoring of the 10‒10‒10 targets is integrated in GAM</a:t>
            </a:r>
            <a:endParaRPr lang="en-CH" sz="2800">
              <a:solidFill>
                <a:schemeClr val="tx2"/>
              </a:solidFill>
              <a:latin typeface="+mn-lt"/>
            </a:endParaRPr>
          </a:p>
        </p:txBody>
      </p:sp>
      <p:pic>
        <p:nvPicPr>
          <p:cNvPr id="3" name="Picture 2">
            <a:extLst>
              <a:ext uri="{FF2B5EF4-FFF2-40B4-BE49-F238E27FC236}">
                <a16:creationId xmlns:a16="http://schemas.microsoft.com/office/drawing/2014/main" id="{8E22E67F-A388-AEBE-2CAE-DFFCE09FA3E3}"/>
              </a:ext>
            </a:extLst>
          </p:cNvPr>
          <p:cNvPicPr>
            <a:picLocks noChangeAspect="1"/>
          </p:cNvPicPr>
          <p:nvPr/>
        </p:nvPicPr>
        <p:blipFill>
          <a:blip r:embed="rId4"/>
          <a:stretch>
            <a:fillRect/>
          </a:stretch>
        </p:blipFill>
        <p:spPr>
          <a:xfrm>
            <a:off x="6095999" y="1115877"/>
            <a:ext cx="3597981" cy="5082285"/>
          </a:xfrm>
          <a:prstGeom prst="rect">
            <a:avLst/>
          </a:prstGeom>
        </p:spPr>
      </p:pic>
    </p:spTree>
    <p:extLst>
      <p:ext uri="{BB962C8B-B14F-4D97-AF65-F5344CB8AC3E}">
        <p14:creationId xmlns:p14="http://schemas.microsoft.com/office/powerpoint/2010/main" val="3376316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0A366-6C19-41DD-8FBF-8FAD97082F96}"/>
              </a:ext>
            </a:extLst>
          </p:cNvPr>
          <p:cNvSpPr>
            <a:spLocks noGrp="1"/>
          </p:cNvSpPr>
          <p:nvPr>
            <p:ph type="title"/>
          </p:nvPr>
        </p:nvSpPr>
        <p:spPr>
          <a:xfrm>
            <a:off x="622300" y="270123"/>
            <a:ext cx="10731499" cy="941160"/>
          </a:xfrm>
        </p:spPr>
        <p:txBody>
          <a:bodyPr>
            <a:normAutofit/>
          </a:bodyPr>
          <a:lstStyle/>
          <a:p>
            <a:r>
              <a:rPr lang="en-US" sz="2800">
                <a:solidFill>
                  <a:schemeClr val="tx2"/>
                </a:solidFill>
                <a:latin typeface="+mn-lt"/>
              </a:rPr>
              <a:t>10s monitoring in GAM framework - process for developing and adopting indicators </a:t>
            </a:r>
            <a:endParaRPr lang="en-CH" sz="2800">
              <a:solidFill>
                <a:schemeClr val="tx2"/>
              </a:solidFill>
              <a:latin typeface="+mn-lt"/>
            </a:endParaRPr>
          </a:p>
        </p:txBody>
      </p:sp>
      <p:sp>
        <p:nvSpPr>
          <p:cNvPr id="3" name="Content Placeholder 2">
            <a:extLst>
              <a:ext uri="{FF2B5EF4-FFF2-40B4-BE49-F238E27FC236}">
                <a16:creationId xmlns:a16="http://schemas.microsoft.com/office/drawing/2014/main" id="{A1D5DF03-8427-438E-96E2-798CBF721614}"/>
              </a:ext>
            </a:extLst>
          </p:cNvPr>
          <p:cNvSpPr>
            <a:spLocks noGrp="1"/>
          </p:cNvSpPr>
          <p:nvPr>
            <p:ph idx="1"/>
          </p:nvPr>
        </p:nvSpPr>
        <p:spPr>
          <a:xfrm>
            <a:off x="812800" y="1423685"/>
            <a:ext cx="10540999" cy="4685016"/>
          </a:xfrm>
        </p:spPr>
        <p:txBody>
          <a:bodyPr>
            <a:normAutofit fontScale="92500" lnSpcReduction="20000"/>
          </a:bodyPr>
          <a:lstStyle/>
          <a:p>
            <a:r>
              <a:rPr lang="en-US" sz="2400"/>
              <a:t>Based on targets, identified existing indicators or data collection that could be used to construct indicators </a:t>
            </a:r>
          </a:p>
          <a:p>
            <a:endParaRPr lang="en-US" sz="2400"/>
          </a:p>
          <a:p>
            <a:r>
              <a:rPr lang="en-US" sz="2400"/>
              <a:t>3 groups of indicators: </a:t>
            </a:r>
          </a:p>
          <a:p>
            <a:pPr marL="800100" lvl="1" indent="-342900">
              <a:buAutoNum type="arabicParenR"/>
            </a:pPr>
            <a:r>
              <a:rPr lang="en-US" sz="2100"/>
              <a:t>Indicator definitions fully available and included in 2022 GAM</a:t>
            </a:r>
          </a:p>
          <a:p>
            <a:pPr marL="800100" lvl="1" indent="-342900">
              <a:buAutoNum type="arabicParenR"/>
            </a:pPr>
            <a:r>
              <a:rPr lang="en-US" sz="2100"/>
              <a:t>Indicators in development: </a:t>
            </a:r>
          </a:p>
          <a:p>
            <a:pPr marL="1257300" lvl="2" indent="-342900">
              <a:buFont typeface="+mj-lt"/>
              <a:buAutoNum type="alphaLcParenR"/>
            </a:pPr>
            <a:r>
              <a:rPr lang="en-US" sz="1700"/>
              <a:t>Existing data collection tool, indicator definitions being finalized</a:t>
            </a:r>
          </a:p>
          <a:p>
            <a:pPr marL="1257300" lvl="2" indent="-342900">
              <a:buFont typeface="+mj-lt"/>
              <a:buAutoNum type="alphaLcParenR"/>
            </a:pPr>
            <a:r>
              <a:rPr lang="en-US" sz="1700"/>
              <a:t>Data collection tools in development</a:t>
            </a:r>
          </a:p>
          <a:p>
            <a:pPr marL="457200" lvl="1" indent="0">
              <a:buNone/>
            </a:pPr>
            <a:r>
              <a:rPr lang="en-US" sz="2000"/>
              <a:t> </a:t>
            </a:r>
          </a:p>
          <a:p>
            <a:r>
              <a:rPr lang="en-US" sz="2400"/>
              <a:t>For targets with no existing indicators / data collection: </a:t>
            </a:r>
          </a:p>
          <a:p>
            <a:pPr lvl="1">
              <a:buFont typeface="Calibri" panose="020F0502020204030204" pitchFamily="34" charset="0"/>
              <a:buChar char="⁻"/>
            </a:pPr>
            <a:r>
              <a:rPr lang="en-US" sz="2000"/>
              <a:t>Data collection tools being developed</a:t>
            </a:r>
          </a:p>
          <a:p>
            <a:pPr lvl="1">
              <a:buFont typeface="Calibri" panose="020F0502020204030204" pitchFamily="34" charset="0"/>
              <a:buChar char="⁻"/>
            </a:pPr>
            <a:r>
              <a:rPr lang="en-US" sz="2000"/>
              <a:t>Advisory groups of experts in topic areas convened to guide work </a:t>
            </a:r>
          </a:p>
          <a:p>
            <a:pPr lvl="1">
              <a:buFont typeface="Calibri" panose="020F0502020204030204" pitchFamily="34" charset="0"/>
              <a:buChar char="⁻"/>
            </a:pPr>
            <a:r>
              <a:rPr lang="en-US" sz="2000"/>
              <a:t>Piloting finalized in South Africa with Stellenbosch University, data analysis ongoing</a:t>
            </a:r>
          </a:p>
          <a:p>
            <a:pPr lvl="1"/>
            <a:endParaRPr lang="en-US" sz="2000"/>
          </a:p>
          <a:p>
            <a:r>
              <a:rPr lang="en-US" sz="2400"/>
              <a:t>Indicators presented to MTAG for adoption in GAM framework</a:t>
            </a:r>
          </a:p>
          <a:p>
            <a:pPr lvl="1"/>
            <a:r>
              <a:rPr lang="en-US" sz="2000"/>
              <a:t>Indicators in development will be proposed for inclusion in the 2024 GAM</a:t>
            </a:r>
          </a:p>
        </p:txBody>
      </p:sp>
    </p:spTree>
    <p:extLst>
      <p:ext uri="{BB962C8B-B14F-4D97-AF65-F5344CB8AC3E}">
        <p14:creationId xmlns:p14="http://schemas.microsoft.com/office/powerpoint/2010/main" val="2351828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7A8AF-0B54-F1FF-704A-5BF139EA95B3}"/>
              </a:ext>
            </a:extLst>
          </p:cNvPr>
          <p:cNvSpPr>
            <a:spLocks noGrp="1"/>
          </p:cNvSpPr>
          <p:nvPr>
            <p:ph type="title"/>
          </p:nvPr>
        </p:nvSpPr>
        <p:spPr>
          <a:xfrm>
            <a:off x="838200" y="216844"/>
            <a:ext cx="10515600" cy="1325563"/>
          </a:xfrm>
        </p:spPr>
        <p:txBody>
          <a:bodyPr>
            <a:normAutofit/>
          </a:bodyPr>
          <a:lstStyle/>
          <a:p>
            <a:r>
              <a:rPr lang="en-US" sz="2800">
                <a:solidFill>
                  <a:schemeClr val="tx2"/>
                </a:solidFill>
                <a:latin typeface="+mn-lt"/>
              </a:rPr>
              <a:t>Opportunities for strengthening data availability on societal enablers</a:t>
            </a:r>
            <a:endParaRPr lang="en-CH" sz="2800"/>
          </a:p>
        </p:txBody>
      </p:sp>
      <p:sp>
        <p:nvSpPr>
          <p:cNvPr id="3" name="Content Placeholder 2">
            <a:extLst>
              <a:ext uri="{FF2B5EF4-FFF2-40B4-BE49-F238E27FC236}">
                <a16:creationId xmlns:a16="http://schemas.microsoft.com/office/drawing/2014/main" id="{6D7A561E-E799-35B4-8C95-42991FCE89E1}"/>
              </a:ext>
            </a:extLst>
          </p:cNvPr>
          <p:cNvSpPr>
            <a:spLocks noGrp="1"/>
          </p:cNvSpPr>
          <p:nvPr>
            <p:ph idx="1"/>
          </p:nvPr>
        </p:nvSpPr>
        <p:spPr/>
        <p:txBody>
          <a:bodyPr/>
          <a:lstStyle/>
          <a:p>
            <a:r>
              <a:rPr lang="en-US" sz="2400"/>
              <a:t>Advocate for inclusion of questions to construct societal enabler indicators in data collection instruments:</a:t>
            </a:r>
          </a:p>
          <a:p>
            <a:pPr lvl="1">
              <a:buFont typeface="Calibri" panose="020F0502020204030204" pitchFamily="34" charset="0"/>
              <a:buChar char="⁻"/>
            </a:pPr>
            <a:r>
              <a:rPr lang="en-US"/>
              <a:t>People Living with HIV Stigma Index 2.0</a:t>
            </a:r>
          </a:p>
          <a:p>
            <a:pPr lvl="1">
              <a:buFont typeface="Calibri" panose="020F0502020204030204" pitchFamily="34" charset="0"/>
              <a:buChar char="⁻"/>
            </a:pPr>
            <a:r>
              <a:rPr lang="en-US"/>
              <a:t>IBBS / BBS lite</a:t>
            </a:r>
          </a:p>
          <a:p>
            <a:pPr lvl="1">
              <a:buFont typeface="Calibri" panose="020F0502020204030204" pitchFamily="34" charset="0"/>
              <a:buChar char="⁻"/>
            </a:pPr>
            <a:r>
              <a:rPr lang="en-US"/>
              <a:t>Population-based surveys (DHS, MICS, PHIA)</a:t>
            </a:r>
          </a:p>
          <a:p>
            <a:endParaRPr lang="en-US"/>
          </a:p>
          <a:p>
            <a:endParaRPr lang="en-CH"/>
          </a:p>
        </p:txBody>
      </p:sp>
    </p:spTree>
    <p:extLst>
      <p:ext uri="{BB962C8B-B14F-4D97-AF65-F5344CB8AC3E}">
        <p14:creationId xmlns:p14="http://schemas.microsoft.com/office/powerpoint/2010/main" val="3234892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2C86C-5290-DC9A-60ED-489CFC381E37}"/>
              </a:ext>
            </a:extLst>
          </p:cNvPr>
          <p:cNvSpPr>
            <a:spLocks noGrp="1"/>
          </p:cNvSpPr>
          <p:nvPr>
            <p:ph type="title"/>
          </p:nvPr>
        </p:nvSpPr>
        <p:spPr>
          <a:xfrm>
            <a:off x="838200" y="236537"/>
            <a:ext cx="10863020" cy="1406283"/>
          </a:xfrm>
        </p:spPr>
        <p:txBody>
          <a:bodyPr>
            <a:normAutofit/>
          </a:bodyPr>
          <a:lstStyle/>
          <a:p>
            <a:r>
              <a:rPr lang="en-US" sz="2800">
                <a:solidFill>
                  <a:schemeClr val="tx2"/>
                </a:solidFill>
                <a:latin typeface="+mn-lt"/>
              </a:rPr>
              <a:t>Complementary data sources for monitoring implementation of </a:t>
            </a:r>
            <a:r>
              <a:rPr lang="en-US" sz="2800" err="1">
                <a:solidFill>
                  <a:schemeClr val="tx2"/>
                </a:solidFill>
                <a:latin typeface="+mn-lt"/>
              </a:rPr>
              <a:t>programmes</a:t>
            </a:r>
            <a:r>
              <a:rPr lang="en-US" sz="2800">
                <a:solidFill>
                  <a:schemeClr val="tx2"/>
                </a:solidFill>
                <a:latin typeface="+mn-lt"/>
              </a:rPr>
              <a:t> to achieve the societal enablers and measure progress</a:t>
            </a:r>
            <a:endParaRPr lang="en-CH" sz="2800">
              <a:solidFill>
                <a:schemeClr val="tx2"/>
              </a:solidFill>
              <a:latin typeface="+mn-lt"/>
            </a:endParaRPr>
          </a:p>
        </p:txBody>
      </p:sp>
      <p:sp>
        <p:nvSpPr>
          <p:cNvPr id="3" name="Content Placeholder 2">
            <a:extLst>
              <a:ext uri="{FF2B5EF4-FFF2-40B4-BE49-F238E27FC236}">
                <a16:creationId xmlns:a16="http://schemas.microsoft.com/office/drawing/2014/main" id="{A282211E-C110-3F5C-09A5-C6B492C49CF1}"/>
              </a:ext>
            </a:extLst>
          </p:cNvPr>
          <p:cNvSpPr>
            <a:spLocks noGrp="1"/>
          </p:cNvSpPr>
          <p:nvPr>
            <p:ph idx="1"/>
          </p:nvPr>
        </p:nvSpPr>
        <p:spPr>
          <a:xfrm>
            <a:off x="838200" y="1900781"/>
            <a:ext cx="10515600" cy="4351338"/>
          </a:xfrm>
        </p:spPr>
        <p:txBody>
          <a:bodyPr>
            <a:normAutofit/>
          </a:bodyPr>
          <a:lstStyle/>
          <a:p>
            <a:r>
              <a:rPr lang="en-US" sz="2400"/>
              <a:t>Routine </a:t>
            </a:r>
            <a:r>
              <a:rPr lang="en-US" sz="2400" err="1"/>
              <a:t>programme</a:t>
            </a:r>
            <a:r>
              <a:rPr lang="en-US" sz="2400"/>
              <a:t> data</a:t>
            </a:r>
          </a:p>
          <a:p>
            <a:r>
              <a:rPr lang="en-US" sz="2400"/>
              <a:t>Documentation of human rights violations or client experiences</a:t>
            </a:r>
          </a:p>
          <a:p>
            <a:r>
              <a:rPr lang="en-US" sz="2400"/>
              <a:t>Public health surveillance data</a:t>
            </a:r>
          </a:p>
          <a:p>
            <a:r>
              <a:rPr lang="en-US" sz="2400"/>
              <a:t>Participatory surveys</a:t>
            </a:r>
          </a:p>
          <a:p>
            <a:r>
              <a:rPr lang="en-US" sz="2400"/>
              <a:t>Research studies</a:t>
            </a:r>
          </a:p>
          <a:p>
            <a:r>
              <a:rPr lang="en-US" sz="2400"/>
              <a:t>Others</a:t>
            </a:r>
          </a:p>
        </p:txBody>
      </p:sp>
    </p:spTree>
    <p:extLst>
      <p:ext uri="{BB962C8B-B14F-4D97-AF65-F5344CB8AC3E}">
        <p14:creationId xmlns:p14="http://schemas.microsoft.com/office/powerpoint/2010/main" val="3499771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5B13A-B545-B1E2-28BA-5CC2F7C9A65F}"/>
              </a:ext>
            </a:extLst>
          </p:cNvPr>
          <p:cNvSpPr>
            <a:spLocks noGrp="1"/>
          </p:cNvSpPr>
          <p:nvPr>
            <p:ph type="title"/>
          </p:nvPr>
        </p:nvSpPr>
        <p:spPr>
          <a:xfrm>
            <a:off x="838200" y="101174"/>
            <a:ext cx="10515600" cy="1325563"/>
          </a:xfrm>
        </p:spPr>
        <p:txBody>
          <a:bodyPr>
            <a:normAutofit/>
          </a:bodyPr>
          <a:lstStyle/>
          <a:p>
            <a:r>
              <a:rPr lang="en-US" sz="4000"/>
              <a:t>Objectives</a:t>
            </a:r>
            <a:endParaRPr lang="en-CH" sz="4000"/>
          </a:p>
        </p:txBody>
      </p:sp>
      <p:sp>
        <p:nvSpPr>
          <p:cNvPr id="3" name="Content Placeholder 2">
            <a:extLst>
              <a:ext uri="{FF2B5EF4-FFF2-40B4-BE49-F238E27FC236}">
                <a16:creationId xmlns:a16="http://schemas.microsoft.com/office/drawing/2014/main" id="{BDB1DAC6-D088-E852-F14E-7BED07873C72}"/>
              </a:ext>
            </a:extLst>
          </p:cNvPr>
          <p:cNvSpPr>
            <a:spLocks noGrp="1"/>
          </p:cNvSpPr>
          <p:nvPr>
            <p:ph idx="1"/>
          </p:nvPr>
        </p:nvSpPr>
        <p:spPr>
          <a:xfrm>
            <a:off x="838200" y="1426737"/>
            <a:ext cx="10515600" cy="4848552"/>
          </a:xfrm>
        </p:spPr>
        <p:txBody>
          <a:bodyPr>
            <a:normAutofit/>
          </a:bodyPr>
          <a:lstStyle/>
          <a:p>
            <a:pPr marL="457200" indent="-457200">
              <a:buFont typeface="+mj-lt"/>
              <a:buAutoNum type="arabicPeriod"/>
            </a:pPr>
            <a:r>
              <a:rPr lang="en-US" sz="2400"/>
              <a:t>Increase awareness on what data tell us about the impact of stigma and discrimination, unequal gender norms and punitive laws and policies on the HIV epidemic and response</a:t>
            </a:r>
          </a:p>
          <a:p>
            <a:pPr marL="457200" indent="-457200">
              <a:buFont typeface="+mj-lt"/>
              <a:buAutoNum type="arabicPeriod"/>
            </a:pPr>
            <a:endParaRPr lang="en-US" sz="2400"/>
          </a:p>
          <a:p>
            <a:pPr marL="457200" indent="-457200">
              <a:buFont typeface="+mj-lt"/>
              <a:buAutoNum type="arabicPeriod"/>
            </a:pPr>
            <a:r>
              <a:rPr lang="en-US" sz="2400"/>
              <a:t>Increase awareness and information to explore data on policies that may be impacting the HIV epidemic and response</a:t>
            </a:r>
          </a:p>
          <a:p>
            <a:pPr marL="457200" indent="-457200">
              <a:buFont typeface="+mj-lt"/>
              <a:buAutoNum type="arabicPeriod"/>
            </a:pPr>
            <a:endParaRPr lang="en-US" sz="2400"/>
          </a:p>
          <a:p>
            <a:pPr marL="457200" indent="-457200">
              <a:buFont typeface="+mj-lt"/>
              <a:buAutoNum type="arabicPeriod"/>
            </a:pPr>
            <a:r>
              <a:rPr lang="en-US" sz="2400"/>
              <a:t>Share information on the monitoring framework to measure progress towards the 10‒10‒10 societal enabler targets in the 2021 Political Declaration.</a:t>
            </a:r>
            <a:endParaRPr lang="en-US"/>
          </a:p>
          <a:p>
            <a:endParaRPr lang="en-US" sz="2800"/>
          </a:p>
        </p:txBody>
      </p:sp>
    </p:spTree>
    <p:extLst>
      <p:ext uri="{BB962C8B-B14F-4D97-AF65-F5344CB8AC3E}">
        <p14:creationId xmlns:p14="http://schemas.microsoft.com/office/powerpoint/2010/main" val="2104876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ED6D6F-6EF8-C725-36A9-39D6058C8218}"/>
              </a:ext>
            </a:extLst>
          </p:cNvPr>
          <p:cNvPicPr>
            <a:picLocks noChangeAspect="1"/>
          </p:cNvPicPr>
          <p:nvPr/>
        </p:nvPicPr>
        <p:blipFill>
          <a:blip r:embed="rId3"/>
          <a:stretch>
            <a:fillRect/>
          </a:stretch>
        </p:blipFill>
        <p:spPr>
          <a:xfrm>
            <a:off x="6544073" y="849012"/>
            <a:ext cx="3365161" cy="4765409"/>
          </a:xfrm>
          <a:prstGeom prst="rect">
            <a:avLst/>
          </a:prstGeom>
        </p:spPr>
      </p:pic>
      <p:sp>
        <p:nvSpPr>
          <p:cNvPr id="2" name="Title 1">
            <a:extLst>
              <a:ext uri="{FF2B5EF4-FFF2-40B4-BE49-F238E27FC236}">
                <a16:creationId xmlns:a16="http://schemas.microsoft.com/office/drawing/2014/main" id="{3BD9173F-5C5A-18F6-C236-24F2B9D14BCA}"/>
              </a:ext>
            </a:extLst>
          </p:cNvPr>
          <p:cNvSpPr>
            <a:spLocks noGrp="1"/>
          </p:cNvSpPr>
          <p:nvPr>
            <p:ph type="title"/>
          </p:nvPr>
        </p:nvSpPr>
        <p:spPr>
          <a:xfrm>
            <a:off x="838200" y="153690"/>
            <a:ext cx="9998676" cy="729257"/>
          </a:xfrm>
        </p:spPr>
        <p:txBody>
          <a:bodyPr/>
          <a:lstStyle/>
          <a:p>
            <a:r>
              <a:rPr lang="en-US" sz="2800">
                <a:solidFill>
                  <a:schemeClr val="tx2"/>
                </a:solidFill>
                <a:latin typeface="+mn-lt"/>
              </a:rPr>
              <a:t>Additional information</a:t>
            </a:r>
            <a:endParaRPr lang="en-CH" sz="2800">
              <a:solidFill>
                <a:schemeClr val="tx2"/>
              </a:solidFill>
              <a:latin typeface="+mn-lt"/>
            </a:endParaRPr>
          </a:p>
        </p:txBody>
      </p:sp>
      <p:pic>
        <p:nvPicPr>
          <p:cNvPr id="7" name="Picture 6">
            <a:extLst>
              <a:ext uri="{FF2B5EF4-FFF2-40B4-BE49-F238E27FC236}">
                <a16:creationId xmlns:a16="http://schemas.microsoft.com/office/drawing/2014/main" id="{E1F57A6A-AC71-B786-8F83-13B70A4851D6}"/>
              </a:ext>
            </a:extLst>
          </p:cNvPr>
          <p:cNvPicPr>
            <a:picLocks noChangeAspect="1"/>
          </p:cNvPicPr>
          <p:nvPr/>
        </p:nvPicPr>
        <p:blipFill>
          <a:blip r:embed="rId4"/>
          <a:stretch>
            <a:fillRect/>
          </a:stretch>
        </p:blipFill>
        <p:spPr>
          <a:xfrm>
            <a:off x="2131324" y="898657"/>
            <a:ext cx="3365161" cy="4759014"/>
          </a:xfrm>
          <a:prstGeom prst="rect">
            <a:avLst/>
          </a:prstGeom>
        </p:spPr>
      </p:pic>
      <p:sp>
        <p:nvSpPr>
          <p:cNvPr id="9" name="TextBox 8">
            <a:extLst>
              <a:ext uri="{FF2B5EF4-FFF2-40B4-BE49-F238E27FC236}">
                <a16:creationId xmlns:a16="http://schemas.microsoft.com/office/drawing/2014/main" id="{FDB76D76-23BD-80EC-8A3B-605DD8EEB6CC}"/>
              </a:ext>
            </a:extLst>
          </p:cNvPr>
          <p:cNvSpPr txBox="1"/>
          <p:nvPr/>
        </p:nvSpPr>
        <p:spPr>
          <a:xfrm>
            <a:off x="2037577" y="5751594"/>
            <a:ext cx="3294495" cy="415498"/>
          </a:xfrm>
          <a:prstGeom prst="rect">
            <a:avLst/>
          </a:prstGeom>
          <a:noFill/>
        </p:spPr>
        <p:txBody>
          <a:bodyPr wrap="square">
            <a:spAutoFit/>
          </a:bodyPr>
          <a:lstStyle/>
          <a:p>
            <a:r>
              <a:rPr lang="en-US" sz="1050">
                <a:hlinkClick r:id="rId5"/>
              </a:rPr>
              <a:t>Rights-</a:t>
            </a:r>
            <a:r>
              <a:rPr lang="en-US" sz="1050" err="1">
                <a:hlinkClick r:id="rId5"/>
              </a:rPr>
              <a:t>basedmonitoring</a:t>
            </a:r>
            <a:r>
              <a:rPr lang="en-US" sz="1050">
                <a:hlinkClick r:id="rId5"/>
              </a:rPr>
              <a:t> and evaluation of national HIV responses (unaids.org)</a:t>
            </a:r>
            <a:endParaRPr lang="en-CH" sz="1050"/>
          </a:p>
        </p:txBody>
      </p:sp>
      <p:sp>
        <p:nvSpPr>
          <p:cNvPr id="3" name="TextBox 2">
            <a:extLst>
              <a:ext uri="{FF2B5EF4-FFF2-40B4-BE49-F238E27FC236}">
                <a16:creationId xmlns:a16="http://schemas.microsoft.com/office/drawing/2014/main" id="{4FFA8E37-5C1E-8BF9-1433-C54CA4338D52}"/>
              </a:ext>
            </a:extLst>
          </p:cNvPr>
          <p:cNvSpPr txBox="1"/>
          <p:nvPr/>
        </p:nvSpPr>
        <p:spPr>
          <a:xfrm>
            <a:off x="7077206" y="3897860"/>
            <a:ext cx="1992654" cy="461665"/>
          </a:xfrm>
          <a:prstGeom prst="rect">
            <a:avLst/>
          </a:prstGeom>
          <a:noFill/>
        </p:spPr>
        <p:txBody>
          <a:bodyPr wrap="square" rtlCol="0">
            <a:spAutoFit/>
          </a:bodyPr>
          <a:lstStyle/>
          <a:p>
            <a:pPr algn="ctr"/>
            <a:r>
              <a:rPr lang="en-US" sz="1200" b="1" i="1"/>
              <a:t>Forthcoming accompanying M&amp;E guidance</a:t>
            </a:r>
            <a:endParaRPr lang="en-CH" sz="1200" b="1" i="1"/>
          </a:p>
        </p:txBody>
      </p:sp>
      <p:sp>
        <p:nvSpPr>
          <p:cNvPr id="8" name="TextBox 7">
            <a:extLst>
              <a:ext uri="{FF2B5EF4-FFF2-40B4-BE49-F238E27FC236}">
                <a16:creationId xmlns:a16="http://schemas.microsoft.com/office/drawing/2014/main" id="{42F0AB6C-F815-BC6D-8035-83E7CAF4AB30}"/>
              </a:ext>
            </a:extLst>
          </p:cNvPr>
          <p:cNvSpPr txBox="1"/>
          <p:nvPr/>
        </p:nvSpPr>
        <p:spPr>
          <a:xfrm>
            <a:off x="6438011" y="5657671"/>
            <a:ext cx="4178719" cy="830997"/>
          </a:xfrm>
          <a:prstGeom prst="rect">
            <a:avLst/>
          </a:prstGeom>
          <a:noFill/>
        </p:spPr>
        <p:txBody>
          <a:bodyPr wrap="square">
            <a:spAutoFit/>
          </a:bodyPr>
          <a:lstStyle/>
          <a:p>
            <a:r>
              <a:rPr lang="en-US" sz="1200">
                <a:hlinkClick r:id="rId6"/>
              </a:rPr>
              <a:t>Evidence for eliminating HIV-related stigma and discrimination — Guidance for countries to implement effective </a:t>
            </a:r>
            <a:r>
              <a:rPr lang="en-US" sz="1200" err="1">
                <a:hlinkClick r:id="rId6"/>
              </a:rPr>
              <a:t>programmes</a:t>
            </a:r>
            <a:r>
              <a:rPr lang="en-US" sz="1200">
                <a:hlinkClick r:id="rId6"/>
              </a:rPr>
              <a:t> to eliminate HIV-related stigma and discrimination in six settings (unaids.org)</a:t>
            </a:r>
            <a:endParaRPr lang="en-CH" sz="1200"/>
          </a:p>
        </p:txBody>
      </p:sp>
    </p:spTree>
    <p:extLst>
      <p:ext uri="{BB962C8B-B14F-4D97-AF65-F5344CB8AC3E}">
        <p14:creationId xmlns:p14="http://schemas.microsoft.com/office/powerpoint/2010/main" val="1155119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B1685951-23F1-4881-9763-BB0E647816AB}"/>
              </a:ext>
            </a:extLst>
          </p:cNvPr>
          <p:cNvSpPr>
            <a:spLocks noGrp="1"/>
          </p:cNvSpPr>
          <p:nvPr>
            <p:ph type="title"/>
          </p:nvPr>
        </p:nvSpPr>
        <p:spPr>
          <a:xfrm>
            <a:off x="381000" y="1709738"/>
            <a:ext cx="11366500" cy="2852737"/>
          </a:xfrm>
        </p:spPr>
        <p:txBody>
          <a:bodyPr/>
          <a:lstStyle/>
          <a:p>
            <a:r>
              <a:rPr lang="en-US" sz="4800"/>
              <a:t>Q&amp;A / Discussion</a:t>
            </a:r>
            <a:endParaRPr lang="en-CH" sz="4800"/>
          </a:p>
        </p:txBody>
      </p:sp>
    </p:spTree>
    <p:extLst>
      <p:ext uri="{BB962C8B-B14F-4D97-AF65-F5344CB8AC3E}">
        <p14:creationId xmlns:p14="http://schemas.microsoft.com/office/powerpoint/2010/main" val="1710116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D7324-EFE8-3383-52F3-F40541CB682B}"/>
              </a:ext>
            </a:extLst>
          </p:cNvPr>
          <p:cNvSpPr>
            <a:spLocks noGrp="1"/>
          </p:cNvSpPr>
          <p:nvPr>
            <p:ph type="title"/>
          </p:nvPr>
        </p:nvSpPr>
        <p:spPr>
          <a:xfrm>
            <a:off x="715370" y="242295"/>
            <a:ext cx="10515600" cy="781287"/>
          </a:xfrm>
        </p:spPr>
        <p:txBody>
          <a:bodyPr>
            <a:normAutofit/>
          </a:bodyPr>
          <a:lstStyle/>
          <a:p>
            <a:r>
              <a:rPr lang="en-US" sz="4000"/>
              <a:t>Definitions – stigma and discrimination</a:t>
            </a:r>
            <a:endParaRPr lang="en-CH" sz="4000"/>
          </a:p>
        </p:txBody>
      </p:sp>
      <p:sp>
        <p:nvSpPr>
          <p:cNvPr id="3" name="Content Placeholder 2">
            <a:extLst>
              <a:ext uri="{FF2B5EF4-FFF2-40B4-BE49-F238E27FC236}">
                <a16:creationId xmlns:a16="http://schemas.microsoft.com/office/drawing/2014/main" id="{E7B96C2B-763E-7308-5AB0-5FA0F0AB478F}"/>
              </a:ext>
            </a:extLst>
          </p:cNvPr>
          <p:cNvSpPr>
            <a:spLocks noGrp="1"/>
          </p:cNvSpPr>
          <p:nvPr>
            <p:ph idx="1"/>
          </p:nvPr>
        </p:nvSpPr>
        <p:spPr>
          <a:xfrm>
            <a:off x="715370" y="1023582"/>
            <a:ext cx="10715929" cy="5298255"/>
          </a:xfrm>
        </p:spPr>
        <p:txBody>
          <a:bodyPr>
            <a:noAutofit/>
          </a:bodyPr>
          <a:lstStyle/>
          <a:p>
            <a:pPr>
              <a:lnSpc>
                <a:spcPct val="100000"/>
              </a:lnSpc>
              <a:spcBef>
                <a:spcPts val="0"/>
              </a:spcBef>
            </a:pPr>
            <a:r>
              <a:rPr lang="en-US" sz="2400"/>
              <a:t>“HIV-related stigma and discrimination” are stigma and discrimination that impact on the HIV response, including on the basis of sex, gender identity, sexual orientation, drug use, sex work and HIV status. </a:t>
            </a:r>
          </a:p>
          <a:p>
            <a:pPr>
              <a:lnSpc>
                <a:spcPct val="100000"/>
              </a:lnSpc>
              <a:spcBef>
                <a:spcPts val="0"/>
              </a:spcBef>
            </a:pPr>
            <a:endParaRPr lang="en-US" sz="2400"/>
          </a:p>
          <a:p>
            <a:pPr>
              <a:lnSpc>
                <a:spcPct val="100000"/>
              </a:lnSpc>
              <a:spcBef>
                <a:spcPts val="0"/>
              </a:spcBef>
            </a:pPr>
            <a:r>
              <a:rPr lang="en-US" sz="2400" b="1"/>
              <a:t>HIV-related stigma </a:t>
            </a:r>
            <a:r>
              <a:rPr lang="en-US" sz="2400"/>
              <a:t>includes a range of </a:t>
            </a:r>
            <a:r>
              <a:rPr lang="en-US" sz="2400" u="sng">
                <a:highlight>
                  <a:srgbClr val="FFFF00"/>
                </a:highlight>
              </a:rPr>
              <a:t>stigmatizing experiences</a:t>
            </a:r>
            <a:r>
              <a:rPr lang="en-US" sz="2400"/>
              <a:t>, such as avoidance </a:t>
            </a:r>
            <a:r>
              <a:rPr lang="en-US" sz="2400" err="1"/>
              <a:t>behaviours</a:t>
            </a:r>
            <a:r>
              <a:rPr lang="en-US" sz="2400"/>
              <a:t>, gossip, verbal abuse and social rejection. </a:t>
            </a:r>
          </a:p>
          <a:p>
            <a:pPr>
              <a:lnSpc>
                <a:spcPct val="100000"/>
              </a:lnSpc>
              <a:spcBef>
                <a:spcPts val="0"/>
              </a:spcBef>
            </a:pPr>
            <a:endParaRPr lang="en-US" sz="2400"/>
          </a:p>
          <a:p>
            <a:pPr>
              <a:lnSpc>
                <a:spcPct val="100000"/>
              </a:lnSpc>
              <a:spcBef>
                <a:spcPts val="0"/>
              </a:spcBef>
            </a:pPr>
            <a:r>
              <a:rPr lang="en-US" sz="2400" b="1"/>
              <a:t>HIV-related discrimination</a:t>
            </a:r>
            <a:r>
              <a:rPr lang="en-US" sz="2400"/>
              <a:t> can include the above </a:t>
            </a:r>
            <a:r>
              <a:rPr lang="en-US" sz="2400" u="sng">
                <a:highlight>
                  <a:srgbClr val="FFFF00"/>
                </a:highlight>
              </a:rPr>
              <a:t>stigmatizing </a:t>
            </a:r>
            <a:r>
              <a:rPr lang="en-US" sz="2400" u="sng" err="1">
                <a:highlight>
                  <a:srgbClr val="FFFF00"/>
                </a:highlight>
              </a:rPr>
              <a:t>behaviours</a:t>
            </a:r>
            <a:r>
              <a:rPr lang="en-US" sz="2400" u="sng">
                <a:highlight>
                  <a:srgbClr val="FFFF00"/>
                </a:highlight>
              </a:rPr>
              <a:t> </a:t>
            </a:r>
            <a:r>
              <a:rPr lang="en-US" sz="2400"/>
              <a:t>where they affect the enjoyment of rights, as well as physical abuse, denial of health or social services, denial or loss of employment or education opportunities or even arrest. </a:t>
            </a:r>
          </a:p>
          <a:p>
            <a:pPr>
              <a:lnSpc>
                <a:spcPct val="100000"/>
              </a:lnSpc>
              <a:spcBef>
                <a:spcPts val="0"/>
              </a:spcBef>
            </a:pPr>
            <a:endParaRPr lang="en-US" sz="2400"/>
          </a:p>
          <a:p>
            <a:pPr>
              <a:lnSpc>
                <a:spcPct val="100000"/>
              </a:lnSpc>
              <a:spcBef>
                <a:spcPts val="0"/>
              </a:spcBef>
            </a:pPr>
            <a:r>
              <a:rPr lang="en-US" sz="2400"/>
              <a:t>People may experience </a:t>
            </a:r>
            <a:r>
              <a:rPr lang="en-US" sz="2400" b="1"/>
              <a:t>intersectional discrimination or stigma</a:t>
            </a:r>
            <a:r>
              <a:rPr lang="en-US" sz="2400"/>
              <a:t> on several grounds, including race, disability and socioeconomic status.</a:t>
            </a:r>
            <a:endParaRPr lang="en-CH" sz="2400"/>
          </a:p>
        </p:txBody>
      </p:sp>
      <p:sp>
        <p:nvSpPr>
          <p:cNvPr id="7" name="TextBox 6">
            <a:extLst>
              <a:ext uri="{FF2B5EF4-FFF2-40B4-BE49-F238E27FC236}">
                <a16:creationId xmlns:a16="http://schemas.microsoft.com/office/drawing/2014/main" id="{9A43EB32-C9C5-EFD8-FF91-1CD1F81449C8}"/>
              </a:ext>
            </a:extLst>
          </p:cNvPr>
          <p:cNvSpPr txBox="1"/>
          <p:nvPr/>
        </p:nvSpPr>
        <p:spPr>
          <a:xfrm>
            <a:off x="715370" y="6325738"/>
            <a:ext cx="9465860" cy="369332"/>
          </a:xfrm>
          <a:prstGeom prst="rect">
            <a:avLst/>
          </a:prstGeom>
          <a:noFill/>
        </p:spPr>
        <p:txBody>
          <a:bodyPr wrap="square">
            <a:spAutoFit/>
          </a:bodyPr>
          <a:lstStyle/>
          <a:p>
            <a:r>
              <a:rPr lang="en-US">
                <a:hlinkClick r:id="rId3"/>
              </a:rPr>
              <a:t>HIV and stigma and discrimination — Human rights fact sheet series 2021 (unaids.org)</a:t>
            </a:r>
            <a:endParaRPr lang="en-CH"/>
          </a:p>
        </p:txBody>
      </p:sp>
    </p:spTree>
    <p:extLst>
      <p:ext uri="{BB962C8B-B14F-4D97-AF65-F5344CB8AC3E}">
        <p14:creationId xmlns:p14="http://schemas.microsoft.com/office/powerpoint/2010/main" val="470902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2C1257-C622-7B48-9EDC-58BA1E7FB44C}"/>
              </a:ext>
            </a:extLst>
          </p:cNvPr>
          <p:cNvSpPr>
            <a:spLocks noGrp="1"/>
          </p:cNvSpPr>
          <p:nvPr>
            <p:ph idx="1"/>
          </p:nvPr>
        </p:nvSpPr>
        <p:spPr>
          <a:xfrm>
            <a:off x="838200" y="1651379"/>
            <a:ext cx="10515600" cy="4525584"/>
          </a:xfrm>
        </p:spPr>
        <p:txBody>
          <a:bodyPr>
            <a:normAutofit/>
          </a:bodyPr>
          <a:lstStyle/>
          <a:p>
            <a:r>
              <a:rPr lang="en-US" sz="2400"/>
              <a:t>Gender norms are “often unspoken rules that govern the attributes and </a:t>
            </a:r>
            <a:r>
              <a:rPr lang="en-US" sz="2400" err="1"/>
              <a:t>behaviours</a:t>
            </a:r>
            <a:r>
              <a:rPr lang="en-US" sz="2400"/>
              <a:t> that are valued and considered acceptable for men, women, and gender minorities.”</a:t>
            </a:r>
          </a:p>
          <a:p>
            <a:endParaRPr lang="en-US" sz="2400"/>
          </a:p>
          <a:p>
            <a:r>
              <a:rPr lang="en-US" sz="2400"/>
              <a:t>Gender norms “sustain a hierarchy of power and privilege that typically </a:t>
            </a:r>
            <a:r>
              <a:rPr lang="en-US" sz="2400" err="1"/>
              <a:t>favours</a:t>
            </a:r>
            <a:r>
              <a:rPr lang="en-US" sz="2400"/>
              <a:t> that which is considered male or masculine over that which is female or feminine, reinforcing a systemic inequality that undermines the rights of women and girls and restricts opportunity for women, men, and gender minorities to express their authentic selves.”</a:t>
            </a:r>
            <a:endParaRPr lang="en-CH" sz="2400"/>
          </a:p>
        </p:txBody>
      </p:sp>
      <p:sp>
        <p:nvSpPr>
          <p:cNvPr id="4" name="Title 1">
            <a:extLst>
              <a:ext uri="{FF2B5EF4-FFF2-40B4-BE49-F238E27FC236}">
                <a16:creationId xmlns:a16="http://schemas.microsoft.com/office/drawing/2014/main" id="{FAB1C297-433B-2F93-B473-A1882A28A672}"/>
              </a:ext>
            </a:extLst>
          </p:cNvPr>
          <p:cNvSpPr txBox="1">
            <a:spLocks/>
          </p:cNvSpPr>
          <p:nvPr/>
        </p:nvSpPr>
        <p:spPr>
          <a:xfrm>
            <a:off x="715370" y="242295"/>
            <a:ext cx="10515600" cy="7812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Definitions – unequal gender norms</a:t>
            </a:r>
            <a:endParaRPr lang="en-CH" sz="4000"/>
          </a:p>
        </p:txBody>
      </p:sp>
      <p:sp>
        <p:nvSpPr>
          <p:cNvPr id="6" name="TextBox 5">
            <a:extLst>
              <a:ext uri="{FF2B5EF4-FFF2-40B4-BE49-F238E27FC236}">
                <a16:creationId xmlns:a16="http://schemas.microsoft.com/office/drawing/2014/main" id="{68AA1835-19B1-21BF-1D14-CFC98DD7115C}"/>
              </a:ext>
            </a:extLst>
          </p:cNvPr>
          <p:cNvSpPr txBox="1"/>
          <p:nvPr/>
        </p:nvSpPr>
        <p:spPr>
          <a:xfrm>
            <a:off x="838200" y="6158429"/>
            <a:ext cx="10392770" cy="369332"/>
          </a:xfrm>
          <a:prstGeom prst="rect">
            <a:avLst/>
          </a:prstGeom>
          <a:noFill/>
        </p:spPr>
        <p:txBody>
          <a:bodyPr wrap="square">
            <a:spAutoFit/>
          </a:bodyPr>
          <a:lstStyle/>
          <a:p>
            <a:r>
              <a:rPr lang="en-US" sz="1800">
                <a:hlinkClick r:id="rId2"/>
              </a:rPr>
              <a:t>Gender inequality and restrictive gender norms: framing the challenges to health (thelancet.com)</a:t>
            </a:r>
            <a:endParaRPr lang="en-CH"/>
          </a:p>
        </p:txBody>
      </p:sp>
    </p:spTree>
    <p:extLst>
      <p:ext uri="{BB962C8B-B14F-4D97-AF65-F5344CB8AC3E}">
        <p14:creationId xmlns:p14="http://schemas.microsoft.com/office/powerpoint/2010/main" val="3779037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BD41F-4FDA-A38D-1822-C1D733DC8BBF}"/>
              </a:ext>
            </a:extLst>
          </p:cNvPr>
          <p:cNvSpPr>
            <a:spLocks noGrp="1"/>
          </p:cNvSpPr>
          <p:nvPr>
            <p:ph type="title"/>
          </p:nvPr>
        </p:nvSpPr>
        <p:spPr>
          <a:xfrm>
            <a:off x="696314" y="-170027"/>
            <a:ext cx="10515600" cy="1325563"/>
          </a:xfrm>
        </p:spPr>
        <p:txBody>
          <a:bodyPr>
            <a:normAutofit/>
          </a:bodyPr>
          <a:lstStyle/>
          <a:p>
            <a:r>
              <a:rPr lang="en-US" sz="3600"/>
              <a:t>Examples of data on stigma and discrimination</a:t>
            </a:r>
            <a:endParaRPr lang="en-CH" sz="3600"/>
          </a:p>
        </p:txBody>
      </p:sp>
      <p:sp>
        <p:nvSpPr>
          <p:cNvPr id="3" name="Content Placeholder 2">
            <a:extLst>
              <a:ext uri="{FF2B5EF4-FFF2-40B4-BE49-F238E27FC236}">
                <a16:creationId xmlns:a16="http://schemas.microsoft.com/office/drawing/2014/main" id="{2FEA0C18-79EC-66B3-7266-8882B141CCAF}"/>
              </a:ext>
            </a:extLst>
          </p:cNvPr>
          <p:cNvSpPr>
            <a:spLocks noGrp="1"/>
          </p:cNvSpPr>
          <p:nvPr>
            <p:ph idx="1"/>
          </p:nvPr>
        </p:nvSpPr>
        <p:spPr>
          <a:xfrm>
            <a:off x="838200" y="1289444"/>
            <a:ext cx="5257800" cy="5487581"/>
          </a:xfrm>
        </p:spPr>
        <p:txBody>
          <a:bodyPr>
            <a:normAutofit fontScale="92500" lnSpcReduction="20000"/>
          </a:bodyPr>
          <a:lstStyle/>
          <a:p>
            <a:pPr>
              <a:lnSpc>
                <a:spcPct val="110000"/>
              </a:lnSpc>
              <a:spcBef>
                <a:spcPts val="0"/>
              </a:spcBef>
            </a:pPr>
            <a:r>
              <a:rPr lang="en-US"/>
              <a:t>Experiences of stigma and discrimination among people living with HIV, key populations</a:t>
            </a:r>
          </a:p>
          <a:p>
            <a:pPr>
              <a:lnSpc>
                <a:spcPct val="110000"/>
              </a:lnSpc>
              <a:spcBef>
                <a:spcPts val="0"/>
              </a:spcBef>
            </a:pPr>
            <a:endParaRPr lang="en-US"/>
          </a:p>
          <a:p>
            <a:pPr>
              <a:lnSpc>
                <a:spcPct val="110000"/>
              </a:lnSpc>
              <a:spcBef>
                <a:spcPts val="0"/>
              </a:spcBef>
            </a:pPr>
            <a:r>
              <a:rPr lang="en-US"/>
              <a:t>Avoidance of care due to stigma and discrimination</a:t>
            </a:r>
          </a:p>
          <a:p>
            <a:pPr>
              <a:lnSpc>
                <a:spcPct val="110000"/>
              </a:lnSpc>
              <a:spcBef>
                <a:spcPts val="0"/>
              </a:spcBef>
            </a:pPr>
            <a:endParaRPr lang="en-US"/>
          </a:p>
          <a:p>
            <a:pPr>
              <a:lnSpc>
                <a:spcPct val="110000"/>
              </a:lnSpc>
              <a:spcBef>
                <a:spcPts val="0"/>
              </a:spcBef>
            </a:pPr>
            <a:r>
              <a:rPr lang="en-US"/>
              <a:t>Healthcare worker attitudes towards people living with HIV, key populations</a:t>
            </a:r>
          </a:p>
          <a:p>
            <a:pPr>
              <a:lnSpc>
                <a:spcPct val="110000"/>
              </a:lnSpc>
              <a:spcBef>
                <a:spcPts val="0"/>
              </a:spcBef>
            </a:pPr>
            <a:endParaRPr lang="en-US"/>
          </a:p>
          <a:p>
            <a:pPr>
              <a:lnSpc>
                <a:spcPct val="110000"/>
              </a:lnSpc>
              <a:spcBef>
                <a:spcPts val="0"/>
              </a:spcBef>
            </a:pPr>
            <a:r>
              <a:rPr lang="en-US"/>
              <a:t>Discriminatory attitudes towards people living with HIV among the general population</a:t>
            </a:r>
            <a:endParaRPr lang="en-CH"/>
          </a:p>
        </p:txBody>
      </p:sp>
      <p:pic>
        <p:nvPicPr>
          <p:cNvPr id="4" name="Picture 3">
            <a:extLst>
              <a:ext uri="{FF2B5EF4-FFF2-40B4-BE49-F238E27FC236}">
                <a16:creationId xmlns:a16="http://schemas.microsoft.com/office/drawing/2014/main" id="{646BFA05-0A21-C4C5-D9A2-7A3824A1CF8F}"/>
              </a:ext>
            </a:extLst>
          </p:cNvPr>
          <p:cNvPicPr>
            <a:picLocks noChangeAspect="1"/>
          </p:cNvPicPr>
          <p:nvPr/>
        </p:nvPicPr>
        <p:blipFill>
          <a:blip r:embed="rId3"/>
          <a:stretch>
            <a:fillRect/>
          </a:stretch>
        </p:blipFill>
        <p:spPr>
          <a:xfrm>
            <a:off x="6401774" y="812999"/>
            <a:ext cx="5484402" cy="5636525"/>
          </a:xfrm>
          <a:prstGeom prst="rect">
            <a:avLst/>
          </a:prstGeom>
        </p:spPr>
      </p:pic>
      <p:sp>
        <p:nvSpPr>
          <p:cNvPr id="5" name="TextBox 4">
            <a:extLst>
              <a:ext uri="{FF2B5EF4-FFF2-40B4-BE49-F238E27FC236}">
                <a16:creationId xmlns:a16="http://schemas.microsoft.com/office/drawing/2014/main" id="{4390D99C-01A5-F6FF-A3C3-CF9721D89738}"/>
              </a:ext>
            </a:extLst>
          </p:cNvPr>
          <p:cNvSpPr txBox="1"/>
          <p:nvPr/>
        </p:nvSpPr>
        <p:spPr>
          <a:xfrm>
            <a:off x="6864823" y="6401139"/>
            <a:ext cx="4831259" cy="369332"/>
          </a:xfrm>
          <a:prstGeom prst="rect">
            <a:avLst/>
          </a:prstGeom>
          <a:noFill/>
        </p:spPr>
        <p:txBody>
          <a:bodyPr wrap="none" rtlCol="0">
            <a:spAutoFit/>
          </a:bodyPr>
          <a:lstStyle/>
          <a:p>
            <a:r>
              <a:rPr lang="en-US"/>
              <a:t>The Health Stigma and Discrimination Framework</a:t>
            </a:r>
            <a:endParaRPr lang="en-CH"/>
          </a:p>
        </p:txBody>
      </p:sp>
    </p:spTree>
    <p:extLst>
      <p:ext uri="{BB962C8B-B14F-4D97-AF65-F5344CB8AC3E}">
        <p14:creationId xmlns:p14="http://schemas.microsoft.com/office/powerpoint/2010/main" val="2273054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01087F-0AAE-8670-7FA4-C2479D7C6C0D}"/>
              </a:ext>
            </a:extLst>
          </p:cNvPr>
          <p:cNvSpPr>
            <a:spLocks noGrp="1"/>
          </p:cNvSpPr>
          <p:nvPr>
            <p:ph idx="1"/>
          </p:nvPr>
        </p:nvSpPr>
        <p:spPr/>
        <p:txBody>
          <a:bodyPr/>
          <a:lstStyle/>
          <a:p>
            <a:r>
              <a:rPr lang="en-US"/>
              <a:t>Experience of physical and/or sexual violence by non-partners</a:t>
            </a:r>
          </a:p>
          <a:p>
            <a:r>
              <a:rPr lang="en-US"/>
              <a:t>Experience of intimate partner violence </a:t>
            </a:r>
          </a:p>
          <a:p>
            <a:r>
              <a:rPr lang="en-US"/>
              <a:t>Accepting attitudes towards violence against women </a:t>
            </a:r>
          </a:p>
          <a:p>
            <a:r>
              <a:rPr lang="en-US"/>
              <a:t>Women’s role in decision-making </a:t>
            </a:r>
            <a:endParaRPr lang="en-CH"/>
          </a:p>
        </p:txBody>
      </p:sp>
      <p:sp>
        <p:nvSpPr>
          <p:cNvPr id="4" name="Title 1">
            <a:extLst>
              <a:ext uri="{FF2B5EF4-FFF2-40B4-BE49-F238E27FC236}">
                <a16:creationId xmlns:a16="http://schemas.microsoft.com/office/drawing/2014/main" id="{44E8EC5E-7568-7458-9338-1ADE5044FADB}"/>
              </a:ext>
            </a:extLst>
          </p:cNvPr>
          <p:cNvSpPr txBox="1">
            <a:spLocks/>
          </p:cNvSpPr>
          <p:nvPr/>
        </p:nvSpPr>
        <p:spPr>
          <a:xfrm>
            <a:off x="70884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t>Examples of data on unequal gender norms</a:t>
            </a:r>
            <a:endParaRPr lang="en-CH" sz="3600"/>
          </a:p>
        </p:txBody>
      </p:sp>
    </p:spTree>
    <p:extLst>
      <p:ext uri="{BB962C8B-B14F-4D97-AF65-F5344CB8AC3E}">
        <p14:creationId xmlns:p14="http://schemas.microsoft.com/office/powerpoint/2010/main" val="3360253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D6B3E-0B69-4BD0-56B1-E79C56040BBD}"/>
              </a:ext>
            </a:extLst>
          </p:cNvPr>
          <p:cNvSpPr>
            <a:spLocks noGrp="1"/>
          </p:cNvSpPr>
          <p:nvPr>
            <p:ph type="title"/>
          </p:nvPr>
        </p:nvSpPr>
        <p:spPr/>
        <p:txBody>
          <a:bodyPr>
            <a:normAutofit fontScale="90000"/>
          </a:bodyPr>
          <a:lstStyle/>
          <a:p>
            <a:r>
              <a:rPr lang="en-US"/>
              <a:t>Stigma and discrimination, unequal gender norms and punitive laws and policies limit access to:</a:t>
            </a:r>
            <a:endParaRPr lang="en-CH"/>
          </a:p>
        </p:txBody>
      </p:sp>
      <p:pic>
        <p:nvPicPr>
          <p:cNvPr id="7" name="Picture 6">
            <a:extLst>
              <a:ext uri="{FF2B5EF4-FFF2-40B4-BE49-F238E27FC236}">
                <a16:creationId xmlns:a16="http://schemas.microsoft.com/office/drawing/2014/main" id="{EF1D285C-9721-69EE-C76F-250D2ADEB2EF}"/>
              </a:ext>
            </a:extLst>
          </p:cNvPr>
          <p:cNvPicPr>
            <a:picLocks noChangeAspect="1"/>
          </p:cNvPicPr>
          <p:nvPr/>
        </p:nvPicPr>
        <p:blipFill>
          <a:blip r:embed="rId3"/>
          <a:stretch>
            <a:fillRect/>
          </a:stretch>
        </p:blipFill>
        <p:spPr>
          <a:xfrm>
            <a:off x="1232367" y="4342941"/>
            <a:ext cx="866774" cy="742949"/>
          </a:xfrm>
          <a:prstGeom prst="rect">
            <a:avLst/>
          </a:prstGeom>
        </p:spPr>
      </p:pic>
      <p:pic>
        <p:nvPicPr>
          <p:cNvPr id="11" name="Picture 10">
            <a:extLst>
              <a:ext uri="{FF2B5EF4-FFF2-40B4-BE49-F238E27FC236}">
                <a16:creationId xmlns:a16="http://schemas.microsoft.com/office/drawing/2014/main" id="{216C6A6E-BDDC-D93D-858B-B1E6C4EEF3A7}"/>
              </a:ext>
            </a:extLst>
          </p:cNvPr>
          <p:cNvPicPr>
            <a:picLocks noChangeAspect="1"/>
          </p:cNvPicPr>
          <p:nvPr/>
        </p:nvPicPr>
        <p:blipFill>
          <a:blip r:embed="rId4"/>
          <a:stretch>
            <a:fillRect/>
          </a:stretch>
        </p:blipFill>
        <p:spPr>
          <a:xfrm>
            <a:off x="1091839" y="5363701"/>
            <a:ext cx="1007302" cy="810473"/>
          </a:xfrm>
          <a:prstGeom prst="rect">
            <a:avLst/>
          </a:prstGeom>
        </p:spPr>
      </p:pic>
      <p:pic>
        <p:nvPicPr>
          <p:cNvPr id="13" name="Picture 12">
            <a:extLst>
              <a:ext uri="{FF2B5EF4-FFF2-40B4-BE49-F238E27FC236}">
                <a16:creationId xmlns:a16="http://schemas.microsoft.com/office/drawing/2014/main" id="{0EC40021-700C-DBFB-0B99-6312F2FD6834}"/>
              </a:ext>
            </a:extLst>
          </p:cNvPr>
          <p:cNvPicPr>
            <a:picLocks noChangeAspect="1"/>
          </p:cNvPicPr>
          <p:nvPr/>
        </p:nvPicPr>
        <p:blipFill>
          <a:blip r:embed="rId5"/>
          <a:stretch>
            <a:fillRect/>
          </a:stretch>
        </p:blipFill>
        <p:spPr>
          <a:xfrm>
            <a:off x="1091839" y="2990767"/>
            <a:ext cx="976061" cy="951659"/>
          </a:xfrm>
          <a:prstGeom prst="rect">
            <a:avLst/>
          </a:prstGeom>
        </p:spPr>
      </p:pic>
      <p:pic>
        <p:nvPicPr>
          <p:cNvPr id="15" name="Picture 14">
            <a:extLst>
              <a:ext uri="{FF2B5EF4-FFF2-40B4-BE49-F238E27FC236}">
                <a16:creationId xmlns:a16="http://schemas.microsoft.com/office/drawing/2014/main" id="{8B45D73A-68E1-0443-E25E-2AA438B53135}"/>
              </a:ext>
            </a:extLst>
          </p:cNvPr>
          <p:cNvPicPr>
            <a:picLocks noChangeAspect="1"/>
          </p:cNvPicPr>
          <p:nvPr/>
        </p:nvPicPr>
        <p:blipFill>
          <a:blip r:embed="rId6"/>
          <a:stretch>
            <a:fillRect/>
          </a:stretch>
        </p:blipFill>
        <p:spPr>
          <a:xfrm>
            <a:off x="1232367" y="1890123"/>
            <a:ext cx="964182" cy="951660"/>
          </a:xfrm>
          <a:prstGeom prst="rect">
            <a:avLst/>
          </a:prstGeom>
        </p:spPr>
      </p:pic>
      <p:sp>
        <p:nvSpPr>
          <p:cNvPr id="16" name="TextBox 15">
            <a:extLst>
              <a:ext uri="{FF2B5EF4-FFF2-40B4-BE49-F238E27FC236}">
                <a16:creationId xmlns:a16="http://schemas.microsoft.com/office/drawing/2014/main" id="{B29AC201-86E9-ABD3-541A-6A7942ADF1EA}"/>
              </a:ext>
            </a:extLst>
          </p:cNvPr>
          <p:cNvSpPr txBox="1"/>
          <p:nvPr/>
        </p:nvSpPr>
        <p:spPr>
          <a:xfrm>
            <a:off x="2474258" y="2005679"/>
            <a:ext cx="4329953" cy="523220"/>
          </a:xfrm>
          <a:prstGeom prst="rect">
            <a:avLst/>
          </a:prstGeom>
          <a:noFill/>
        </p:spPr>
        <p:txBody>
          <a:bodyPr wrap="square" rtlCol="0">
            <a:spAutoFit/>
          </a:bodyPr>
          <a:lstStyle/>
          <a:p>
            <a:r>
              <a:rPr lang="en-US" sz="2800">
                <a:solidFill>
                  <a:schemeClr val="accent6"/>
                </a:solidFill>
              </a:rPr>
              <a:t>HIV PREVENTION SERVICES</a:t>
            </a:r>
            <a:endParaRPr lang="en-CH" sz="2800">
              <a:solidFill>
                <a:schemeClr val="accent6"/>
              </a:solidFill>
            </a:endParaRPr>
          </a:p>
        </p:txBody>
      </p:sp>
      <p:sp>
        <p:nvSpPr>
          <p:cNvPr id="17" name="TextBox 16">
            <a:extLst>
              <a:ext uri="{FF2B5EF4-FFF2-40B4-BE49-F238E27FC236}">
                <a16:creationId xmlns:a16="http://schemas.microsoft.com/office/drawing/2014/main" id="{00926012-DB6A-EA92-9C83-EEB44521D653}"/>
              </a:ext>
            </a:extLst>
          </p:cNvPr>
          <p:cNvSpPr txBox="1"/>
          <p:nvPr/>
        </p:nvSpPr>
        <p:spPr>
          <a:xfrm>
            <a:off x="2474258" y="4342941"/>
            <a:ext cx="6441141" cy="523220"/>
          </a:xfrm>
          <a:prstGeom prst="rect">
            <a:avLst/>
          </a:prstGeom>
          <a:noFill/>
        </p:spPr>
        <p:txBody>
          <a:bodyPr wrap="square" rtlCol="0">
            <a:spAutoFit/>
          </a:bodyPr>
          <a:lstStyle/>
          <a:p>
            <a:r>
              <a:rPr lang="en-US" sz="2800">
                <a:solidFill>
                  <a:schemeClr val="accent6"/>
                </a:solidFill>
              </a:rPr>
              <a:t>HIV TESTING AND KNOWLEDGE OF STATUS</a:t>
            </a:r>
            <a:endParaRPr lang="en-CH" sz="2800">
              <a:solidFill>
                <a:schemeClr val="accent6"/>
              </a:solidFill>
            </a:endParaRPr>
          </a:p>
        </p:txBody>
      </p:sp>
      <p:sp>
        <p:nvSpPr>
          <p:cNvPr id="18" name="TextBox 17">
            <a:extLst>
              <a:ext uri="{FF2B5EF4-FFF2-40B4-BE49-F238E27FC236}">
                <a16:creationId xmlns:a16="http://schemas.microsoft.com/office/drawing/2014/main" id="{3E620E4F-2EA4-B1B5-132C-D8624E0353C6}"/>
              </a:ext>
            </a:extLst>
          </p:cNvPr>
          <p:cNvSpPr txBox="1"/>
          <p:nvPr/>
        </p:nvSpPr>
        <p:spPr>
          <a:xfrm>
            <a:off x="2474259" y="3204986"/>
            <a:ext cx="6131860" cy="523220"/>
          </a:xfrm>
          <a:prstGeom prst="rect">
            <a:avLst/>
          </a:prstGeom>
          <a:noFill/>
        </p:spPr>
        <p:txBody>
          <a:bodyPr wrap="square" rtlCol="0">
            <a:spAutoFit/>
          </a:bodyPr>
          <a:lstStyle/>
          <a:p>
            <a:r>
              <a:rPr lang="en-US" sz="2800">
                <a:solidFill>
                  <a:schemeClr val="accent6"/>
                </a:solidFill>
              </a:rPr>
              <a:t>BROADER HEALTHCARE</a:t>
            </a:r>
            <a:endParaRPr lang="en-CH" sz="2800">
              <a:solidFill>
                <a:schemeClr val="accent6"/>
              </a:solidFill>
            </a:endParaRPr>
          </a:p>
        </p:txBody>
      </p:sp>
      <p:sp>
        <p:nvSpPr>
          <p:cNvPr id="19" name="TextBox 18">
            <a:extLst>
              <a:ext uri="{FF2B5EF4-FFF2-40B4-BE49-F238E27FC236}">
                <a16:creationId xmlns:a16="http://schemas.microsoft.com/office/drawing/2014/main" id="{BAA15756-5137-C1A3-AD51-4F0AA0592E06}"/>
              </a:ext>
            </a:extLst>
          </p:cNvPr>
          <p:cNvSpPr txBox="1"/>
          <p:nvPr/>
        </p:nvSpPr>
        <p:spPr>
          <a:xfrm>
            <a:off x="2474259" y="5423894"/>
            <a:ext cx="6131860" cy="523220"/>
          </a:xfrm>
          <a:prstGeom prst="rect">
            <a:avLst/>
          </a:prstGeom>
          <a:noFill/>
        </p:spPr>
        <p:txBody>
          <a:bodyPr wrap="square" rtlCol="0">
            <a:spAutoFit/>
          </a:bodyPr>
          <a:lstStyle/>
          <a:p>
            <a:r>
              <a:rPr lang="en-US" sz="2800">
                <a:solidFill>
                  <a:schemeClr val="accent6"/>
                </a:solidFill>
              </a:rPr>
              <a:t>HIV TREATMENT AND CARE</a:t>
            </a:r>
            <a:endParaRPr lang="en-CH" sz="2800">
              <a:solidFill>
                <a:schemeClr val="accent6"/>
              </a:solidFill>
            </a:endParaRPr>
          </a:p>
        </p:txBody>
      </p:sp>
    </p:spTree>
    <p:extLst>
      <p:ext uri="{BB962C8B-B14F-4D97-AF65-F5344CB8AC3E}">
        <p14:creationId xmlns:p14="http://schemas.microsoft.com/office/powerpoint/2010/main" val="3820235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1F981-B516-8514-E511-6C71B027F96D}"/>
              </a:ext>
            </a:extLst>
          </p:cNvPr>
          <p:cNvSpPr>
            <a:spLocks noGrp="1"/>
          </p:cNvSpPr>
          <p:nvPr>
            <p:ph type="title"/>
          </p:nvPr>
        </p:nvSpPr>
        <p:spPr>
          <a:xfrm>
            <a:off x="838200" y="365125"/>
            <a:ext cx="10515600" cy="907621"/>
          </a:xfrm>
        </p:spPr>
        <p:txBody>
          <a:bodyPr>
            <a:normAutofit fontScale="90000"/>
          </a:bodyPr>
          <a:lstStyle/>
          <a:p>
            <a:r>
              <a:rPr lang="en-US" sz="4000"/>
              <a:t>Where to find data on stigma and discrimination and unequal gender norms</a:t>
            </a:r>
            <a:endParaRPr lang="en-CH" sz="4000"/>
          </a:p>
        </p:txBody>
      </p:sp>
      <p:sp>
        <p:nvSpPr>
          <p:cNvPr id="3" name="Content Placeholder 2">
            <a:extLst>
              <a:ext uri="{FF2B5EF4-FFF2-40B4-BE49-F238E27FC236}">
                <a16:creationId xmlns:a16="http://schemas.microsoft.com/office/drawing/2014/main" id="{B4B839AB-014E-4B9B-7EC6-BB37905BA4DE}"/>
              </a:ext>
            </a:extLst>
          </p:cNvPr>
          <p:cNvSpPr>
            <a:spLocks noGrp="1"/>
          </p:cNvSpPr>
          <p:nvPr>
            <p:ph idx="1"/>
          </p:nvPr>
        </p:nvSpPr>
        <p:spPr>
          <a:xfrm>
            <a:off x="838199" y="1825625"/>
            <a:ext cx="10710797" cy="4667250"/>
          </a:xfrm>
        </p:spPr>
        <p:txBody>
          <a:bodyPr>
            <a:normAutofit fontScale="85000" lnSpcReduction="10000"/>
          </a:bodyPr>
          <a:lstStyle/>
          <a:p>
            <a:r>
              <a:rPr lang="en-US">
                <a:hlinkClick r:id="rId3"/>
              </a:rPr>
              <a:t>The People Living with HIV Stigma Index</a:t>
            </a:r>
            <a:endParaRPr lang="en-US"/>
          </a:p>
          <a:p>
            <a:r>
              <a:rPr lang="en-US"/>
              <a:t>Facility surveys among healthcare workers </a:t>
            </a:r>
          </a:p>
          <a:p>
            <a:pPr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Population-based surveys</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r>
              <a:rPr lang="en-US" b="0" i="0" u="sng" strike="noStrike">
                <a:solidFill>
                  <a:srgbClr val="0563C1"/>
                </a:solidFill>
                <a:effectLst/>
                <a:latin typeface="Calibri" panose="020F0502020204030204" pitchFamily="34" charset="0"/>
                <a:hlinkClick r:id="rId4"/>
              </a:rPr>
              <a:t>https://dhsprogram.com/</a:t>
            </a:r>
            <a:r>
              <a:rPr lang="en-US" b="0" i="0" u="none" strike="noStrike">
                <a:solidFill>
                  <a:srgbClr val="000000"/>
                </a:solidFill>
                <a:effectLst/>
                <a:latin typeface="Calibri" panose="020F0502020204030204" pitchFamily="34" charset="0"/>
              </a:rPr>
              <a:t> and </a:t>
            </a:r>
            <a:r>
              <a:rPr lang="en-US" b="0" i="0" u="sng" strike="noStrike">
                <a:solidFill>
                  <a:srgbClr val="0563C1"/>
                </a:solidFill>
                <a:effectLst/>
                <a:latin typeface="Calibri" panose="020F0502020204030204" pitchFamily="34" charset="0"/>
                <a:hlinkClick r:id="rId5"/>
              </a:rPr>
              <a:t>https://www.statcompiler.com/en/</a:t>
            </a:r>
            <a:r>
              <a:rPr lang="en-US" b="0" i="0" u="none" strike="noStrike">
                <a:solidFill>
                  <a:srgbClr val="000000"/>
                </a:solidFill>
                <a:effectLst/>
                <a:latin typeface="Calibri" panose="020F0502020204030204" pitchFamily="34" charset="0"/>
              </a:rPr>
              <a:t> </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r>
              <a:rPr lang="en-US" b="0" i="0" u="sng" strike="noStrike">
                <a:solidFill>
                  <a:srgbClr val="0563C1"/>
                </a:solidFill>
                <a:effectLst/>
                <a:latin typeface="Calibri" panose="020F0502020204030204" pitchFamily="34" charset="0"/>
                <a:hlinkClick r:id="rId6"/>
              </a:rPr>
              <a:t>https://mics.unicef.org/</a:t>
            </a:r>
            <a:r>
              <a:rPr lang="en-US" b="0" i="0" u="none" strike="noStrike">
                <a:solidFill>
                  <a:srgbClr val="000000"/>
                </a:solidFill>
                <a:effectLst/>
                <a:latin typeface="Calibri" panose="020F0502020204030204" pitchFamily="34" charset="0"/>
              </a:rPr>
              <a:t> and </a:t>
            </a:r>
            <a:r>
              <a:rPr lang="en-US" b="0" i="0" u="sng" strike="noStrike">
                <a:solidFill>
                  <a:srgbClr val="0563C1"/>
                </a:solidFill>
                <a:effectLst/>
                <a:latin typeface="Calibri" panose="020F0502020204030204" pitchFamily="34" charset="0"/>
                <a:hlinkClick r:id="rId7"/>
              </a:rPr>
              <a:t>https://data.unicef.org/</a:t>
            </a:r>
            <a:r>
              <a:rPr lang="en-US" b="0" i="0" u="none" strike="noStrike">
                <a:solidFill>
                  <a:srgbClr val="000000"/>
                </a:solidFill>
                <a:effectLst/>
                <a:latin typeface="Calibri" panose="020F0502020204030204" pitchFamily="34" charset="0"/>
              </a:rPr>
              <a:t> </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r>
              <a:rPr lang="en-US" b="0" i="0" u="sng" strike="noStrike">
                <a:solidFill>
                  <a:srgbClr val="0563C1"/>
                </a:solidFill>
                <a:effectLst/>
                <a:latin typeface="Calibri" panose="020F0502020204030204" pitchFamily="34" charset="0"/>
                <a:hlinkClick r:id="rId8"/>
              </a:rPr>
              <a:t>https://phia.icap.columbia.edu/surveys/</a:t>
            </a:r>
            <a:r>
              <a:rPr lang="en-US" b="0" i="0" u="none" strike="noStrike">
                <a:solidFill>
                  <a:srgbClr val="000000"/>
                </a:solidFill>
                <a:effectLst/>
                <a:latin typeface="Calibri" panose="020F0502020204030204" pitchFamily="34" charset="0"/>
              </a:rPr>
              <a:t> </a:t>
            </a:r>
            <a:r>
              <a:rPr lang="en-US" b="0" i="0">
                <a:solidFill>
                  <a:srgbClr val="000000"/>
                </a:solidFill>
                <a:effectLst/>
                <a:latin typeface="Calibri" panose="020F0502020204030204" pitchFamily="34" charset="0"/>
              </a:rPr>
              <a:t>​</a:t>
            </a:r>
            <a:endParaRPr lang="en-US">
              <a:solidFill>
                <a:srgbClr val="000000"/>
              </a:solidFill>
              <a:latin typeface="Arial" panose="020B0604020202020204" pitchFamily="34" charset="0"/>
            </a:endParaRPr>
          </a:p>
          <a:p>
            <a:pPr lvl="1" fontAlgn="base"/>
            <a:endParaRPr lang="en-US" b="0" i="0">
              <a:solidFill>
                <a:srgbClr val="000000"/>
              </a:solidFill>
              <a:effectLst/>
              <a:latin typeface="Arial" panose="020B0604020202020204" pitchFamily="34" charset="0"/>
            </a:endParaRPr>
          </a:p>
          <a:p>
            <a:pPr marL="0" indent="0" fontAlgn="base">
              <a:buNone/>
            </a:pPr>
            <a:r>
              <a:rPr lang="en-US" b="0" i="0">
                <a:solidFill>
                  <a:srgbClr val="000000"/>
                </a:solidFill>
                <a:effectLst/>
              </a:rPr>
              <a:t>Resources for indicator </a:t>
            </a:r>
            <a:r>
              <a:rPr lang="en-US">
                <a:solidFill>
                  <a:srgbClr val="000000"/>
                </a:solidFill>
              </a:rPr>
              <a:t>definitions: </a:t>
            </a:r>
          </a:p>
          <a:p>
            <a:pPr fontAlgn="base"/>
            <a:r>
              <a:rPr lang="en-US" sz="2600" b="0" i="0">
                <a:solidFill>
                  <a:srgbClr val="000000"/>
                </a:solidFill>
                <a:effectLst/>
                <a:hlinkClick r:id="rId9"/>
              </a:rPr>
              <a:t>https://indicatorregistry.unaids.org/</a:t>
            </a:r>
            <a:r>
              <a:rPr lang="en-US" sz="2600" b="0" i="0">
                <a:solidFill>
                  <a:srgbClr val="000000"/>
                </a:solidFill>
                <a:effectLst/>
              </a:rPr>
              <a:t> </a:t>
            </a:r>
          </a:p>
          <a:p>
            <a:pPr fontAlgn="base"/>
            <a:r>
              <a:rPr lang="en-US" sz="2600">
                <a:solidFill>
                  <a:srgbClr val="000000"/>
                </a:solidFill>
              </a:rPr>
              <a:t>Compendium of Gender Equality and HIV indicators (</a:t>
            </a:r>
            <a:r>
              <a:rPr lang="en-US" sz="2600">
                <a:solidFill>
                  <a:srgbClr val="000000"/>
                </a:solidFill>
                <a:hlinkClick r:id="rId10"/>
              </a:rPr>
              <a:t>https://www.measureevaluation.org/resources/publications/ms-13-82/at_download/document</a:t>
            </a:r>
            <a:r>
              <a:rPr lang="en-US" sz="2600">
                <a:solidFill>
                  <a:srgbClr val="000000"/>
                </a:solidFill>
              </a:rPr>
              <a:t>) </a:t>
            </a:r>
          </a:p>
          <a:p>
            <a:pPr fontAlgn="base"/>
            <a:r>
              <a:rPr lang="en-US" sz="2600" b="0" i="0">
                <a:solidFill>
                  <a:srgbClr val="000000"/>
                </a:solidFill>
                <a:effectLst/>
              </a:rPr>
              <a:t>Guide to DHS Statistics (</a:t>
            </a:r>
            <a:r>
              <a:rPr lang="en-US" sz="2600" b="0" i="0">
                <a:solidFill>
                  <a:srgbClr val="000000"/>
                </a:solidFill>
                <a:effectLst/>
                <a:hlinkClick r:id="rId11"/>
              </a:rPr>
              <a:t>https://dhsprogram.com/Data/Guide-to-DHS-Statistics/index.cfm</a:t>
            </a:r>
            <a:r>
              <a:rPr lang="en-US" sz="2600" b="0" i="0">
                <a:solidFill>
                  <a:srgbClr val="000000"/>
                </a:solidFill>
                <a:effectLst/>
              </a:rPr>
              <a:t>) </a:t>
            </a:r>
          </a:p>
          <a:p>
            <a:pPr marL="0" indent="0" fontAlgn="base">
              <a:buNone/>
            </a:pPr>
            <a:endParaRPr lang="en-US" b="0" i="0">
              <a:solidFill>
                <a:srgbClr val="000000"/>
              </a:solidFill>
              <a:effectLst/>
              <a:latin typeface="Arial" panose="020B0604020202020204" pitchFamily="34" charset="0"/>
            </a:endParaRPr>
          </a:p>
          <a:p>
            <a:pPr lvl="1"/>
            <a:endParaRPr lang="en-CH"/>
          </a:p>
        </p:txBody>
      </p:sp>
    </p:spTree>
    <p:extLst>
      <p:ext uri="{BB962C8B-B14F-4D97-AF65-F5344CB8AC3E}">
        <p14:creationId xmlns:p14="http://schemas.microsoft.com/office/powerpoint/2010/main" val="2981847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6E50B0-DA89-004D-48CA-F28A5B94A60D}"/>
              </a:ext>
            </a:extLst>
          </p:cNvPr>
          <p:cNvSpPr>
            <a:spLocks noGrp="1"/>
          </p:cNvSpPr>
          <p:nvPr>
            <p:ph type="body" idx="1"/>
          </p:nvPr>
        </p:nvSpPr>
        <p:spPr/>
        <p:txBody>
          <a:bodyPr/>
          <a:lstStyle/>
          <a:p>
            <a:r>
              <a:rPr lang="en-US" sz="2400">
                <a:solidFill>
                  <a:schemeClr val="tx1"/>
                </a:solidFill>
              </a:rPr>
              <a:t>Examples of data to consider in analyses of the HIV epide</a:t>
            </a:r>
            <a:r>
              <a:rPr lang="en-US">
                <a:solidFill>
                  <a:schemeClr val="tx1"/>
                </a:solidFill>
              </a:rPr>
              <a:t>mic and response</a:t>
            </a:r>
            <a:endParaRPr lang="en-US" sz="2400">
              <a:solidFill>
                <a:schemeClr val="tx1"/>
              </a:solidFill>
            </a:endParaRPr>
          </a:p>
        </p:txBody>
      </p:sp>
    </p:spTree>
    <p:extLst>
      <p:ext uri="{BB962C8B-B14F-4D97-AF65-F5344CB8AC3E}">
        <p14:creationId xmlns:p14="http://schemas.microsoft.com/office/powerpoint/2010/main" val="13464409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ddeef39-65d3-4660-94f2-f063f949c57e">
      <UserInfo>
        <DisplayName>BENDAUD, Victoria</DisplayName>
        <AccountId>42</AccountId>
        <AccountType/>
      </UserInfo>
      <UserInfo>
        <DisplayName>SEDAY, Mary Ann</DisplayName>
        <AccountId>47</AccountId>
        <AccountType/>
      </UserInfo>
      <UserInfo>
        <DisplayName>KORENROMP, Eline Louise</DisplayName>
        <AccountId>7579</AccountId>
        <AccountType/>
      </UserInfo>
    </SharedWithUsers>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17" ma:contentTypeDescription="Create a new document." ma:contentTypeScope="" ma:versionID="8482625136bccad5fea5e68a871e4699">
  <xsd:schema xmlns:xsd="http://www.w3.org/2001/XMLSchema" xmlns:xs="http://www.w3.org/2001/XMLSchema" xmlns:p="http://schemas.microsoft.com/office/2006/metadata/properties" xmlns:ns2="288ef829-98c5-46d1-83dc-c2ef7c814da2" xmlns:ns3="2ddeef39-65d3-4660-94f2-f063f949c57e" targetNamespace="http://schemas.microsoft.com/office/2006/metadata/properties" ma:root="true" ma:fieldsID="99cee5fdab9c537e456a0b77a5796a97" ns2:_="" ns3:_="">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25FCFA-6085-4527-9CB8-03624DB46E60}">
  <ds:schemaRefs>
    <ds:schemaRef ds:uri="288ef829-98c5-46d1-83dc-c2ef7c814da2"/>
    <ds:schemaRef ds:uri="2ddeef39-65d3-4660-94f2-f063f949c57e"/>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E1BEF02-F689-4972-B3B5-19CD92B84B2C}">
  <ds:schemaRefs>
    <ds:schemaRef ds:uri="288ef829-98c5-46d1-83dc-c2ef7c814da2"/>
    <ds:schemaRef ds:uri="2ddeef39-65d3-4660-94f2-f063f949c5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078E55C-1853-44D9-98AB-FAC917EE15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2345</Words>
  <Application>Microsoft Office PowerPoint</Application>
  <PresentationFormat>Widescreen</PresentationFormat>
  <Paragraphs>192</Paragraphs>
  <Slides>21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Georgia</vt:lpstr>
      <vt:lpstr>Office Theme</vt:lpstr>
      <vt:lpstr>Impact of stigma and discrimination, unequal gender norms and policies on the HIV epidemic and response</vt:lpstr>
      <vt:lpstr>Objectives</vt:lpstr>
      <vt:lpstr>Definitions – stigma and discrimination</vt:lpstr>
      <vt:lpstr>PowerPoint Presentation</vt:lpstr>
      <vt:lpstr>Examples of data on stigma and discrimination</vt:lpstr>
      <vt:lpstr>PowerPoint Presentation</vt:lpstr>
      <vt:lpstr>Stigma and discrimination, unequal gender norms and punitive laws and policies limit access to:</vt:lpstr>
      <vt:lpstr>Where to find data on stigma and discrimination and unequal gender norms</vt:lpstr>
      <vt:lpstr>PowerPoint Presentation</vt:lpstr>
      <vt:lpstr>PowerPoint Presentation</vt:lpstr>
      <vt:lpstr>PowerPoint Presentation</vt:lpstr>
      <vt:lpstr>PowerPoint Presentation</vt:lpstr>
      <vt:lpstr>PowerPoint Presentation</vt:lpstr>
      <vt:lpstr>The 2021 Political Declaration on HIV and AIDS</vt:lpstr>
      <vt:lpstr>Achieving the societal enabler targets would prevent an estimated additional 2.5 million new HIV infections and 1.7 million AIDS-related deaths between 2020‒2030</vt:lpstr>
      <vt:lpstr>PowerPoint Presentation</vt:lpstr>
      <vt:lpstr>10s monitoring in GAM framework - process for developing and adopting indicators </vt:lpstr>
      <vt:lpstr>Opportunities for strengthening data availability on societal enablers</vt:lpstr>
      <vt:lpstr>Complementary data sources for monitoring implementation of programmes to achieve the societal enablers and measure progress</vt:lpstr>
      <vt:lpstr>Additional information</vt:lpstr>
      <vt:lpstr>Q&amp;A /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stigma and discrimination, violence and policies on results</dc:title>
  <dc:creator>BENDAUD, Victoria</dc:creator>
  <cp:lastModifiedBy>KORENROMP, Eline Louise</cp:lastModifiedBy>
  <cp:revision>1</cp:revision>
  <dcterms:created xsi:type="dcterms:W3CDTF">2022-11-16T09:11:21Z</dcterms:created>
  <dcterms:modified xsi:type="dcterms:W3CDTF">2023-02-23T07:43:09Z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y fmtid="{D5CDD505-2E9C-101B-9397-08002B2CF9AE}" pid="3" name="MediaServiceImageTags">
    <vt:lpwstr/>
  </property>
</Properties>
</file>