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26"/>
  </p:notesMasterIdLst>
  <p:sldIdLst>
    <p:sldId id="770" r:id="rId5"/>
    <p:sldId id="262" r:id="rId6"/>
    <p:sldId id="457" r:id="rId7"/>
    <p:sldId id="460" r:id="rId8"/>
    <p:sldId id="458" r:id="rId9"/>
    <p:sldId id="459" r:id="rId10"/>
    <p:sldId id="269" r:id="rId11"/>
    <p:sldId id="467" r:id="rId12"/>
    <p:sldId id="455" r:id="rId13"/>
    <p:sldId id="274" r:id="rId14"/>
    <p:sldId id="259" r:id="rId15"/>
    <p:sldId id="273" r:id="rId16"/>
    <p:sldId id="470" r:id="rId17"/>
    <p:sldId id="286" r:id="rId18"/>
    <p:sldId id="298" r:id="rId19"/>
    <p:sldId id="297" r:id="rId20"/>
    <p:sldId id="276" r:id="rId21"/>
    <p:sldId id="300" r:id="rId22"/>
    <p:sldId id="301" r:id="rId23"/>
    <p:sldId id="257"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BB6C0-49FD-4637-98B1-CDD37B49DE1C}" v="11" dt="2023-12-01T09:17:57.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48"/>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C6CBB6C0-49FD-4637-98B1-CDD37B49DE1C}"/>
    <pc:docChg chg="delSld modSld delMainMaster">
      <pc:chgData name="RWODZI, Desire Tarwireyi" userId="f2e414da-657a-4eae-9cb2-9d4947cf517c" providerId="ADAL" clId="{C6CBB6C0-49FD-4637-98B1-CDD37B49DE1C}" dt="2023-12-01T09:21:09.641" v="22" actId="47"/>
      <pc:docMkLst>
        <pc:docMk/>
      </pc:docMkLst>
      <pc:sldChg chg="modSp del mod">
        <pc:chgData name="RWODZI, Desire Tarwireyi" userId="f2e414da-657a-4eae-9cb2-9d4947cf517c" providerId="ADAL" clId="{C6CBB6C0-49FD-4637-98B1-CDD37B49DE1C}" dt="2023-12-01T09:21:09.641" v="22" actId="47"/>
        <pc:sldMkLst>
          <pc:docMk/>
          <pc:sldMk cId="100137037" sldId="256"/>
        </pc:sldMkLst>
        <pc:spChg chg="mod">
          <ac:chgData name="RWODZI, Desire Tarwireyi" userId="f2e414da-657a-4eae-9cb2-9d4947cf517c" providerId="ADAL" clId="{C6CBB6C0-49FD-4637-98B1-CDD37B49DE1C}" dt="2023-12-01T09:09:01.387" v="0" actId="404"/>
          <ac:spMkLst>
            <pc:docMk/>
            <pc:sldMk cId="100137037" sldId="256"/>
            <ac:spMk id="2" creationId="{FBF8752D-0820-4F35-9D5D-B9D345CC6D3E}"/>
          </ac:spMkLst>
        </pc:spChg>
      </pc:sldChg>
      <pc:sldChg chg="modSp">
        <pc:chgData name="RWODZI, Desire Tarwireyi" userId="f2e414da-657a-4eae-9cb2-9d4947cf517c" providerId="ADAL" clId="{C6CBB6C0-49FD-4637-98B1-CDD37B49DE1C}" dt="2023-12-01T09:17:57.157" v="19" actId="27636"/>
        <pc:sldMkLst>
          <pc:docMk/>
          <pc:sldMk cId="2112558030" sldId="259"/>
        </pc:sldMkLst>
        <pc:picChg chg="mod">
          <ac:chgData name="RWODZI, Desire Tarwireyi" userId="f2e414da-657a-4eae-9cb2-9d4947cf517c" providerId="ADAL" clId="{C6CBB6C0-49FD-4637-98B1-CDD37B49DE1C}" dt="2023-12-01T09:17:57.157" v="19" actId="27636"/>
          <ac:picMkLst>
            <pc:docMk/>
            <pc:sldMk cId="2112558030" sldId="259"/>
            <ac:picMk id="3074" creationId="{C71C47CD-CC87-29EE-966D-685A3091A736}"/>
          </ac:picMkLst>
        </pc:picChg>
      </pc:sldChg>
      <pc:sldChg chg="modSp mod">
        <pc:chgData name="RWODZI, Desire Tarwireyi" userId="f2e414da-657a-4eae-9cb2-9d4947cf517c" providerId="ADAL" clId="{C6CBB6C0-49FD-4637-98B1-CDD37B49DE1C}" dt="2023-12-01T09:18:04.942" v="21" actId="404"/>
        <pc:sldMkLst>
          <pc:docMk/>
          <pc:sldMk cId="1800683410" sldId="273"/>
        </pc:sldMkLst>
        <pc:spChg chg="mod">
          <ac:chgData name="RWODZI, Desire Tarwireyi" userId="f2e414da-657a-4eae-9cb2-9d4947cf517c" providerId="ADAL" clId="{C6CBB6C0-49FD-4637-98B1-CDD37B49DE1C}" dt="2023-12-01T09:18:04.942" v="21" actId="404"/>
          <ac:spMkLst>
            <pc:docMk/>
            <pc:sldMk cId="1800683410" sldId="273"/>
            <ac:spMk id="7" creationId="{013E4B2B-7A9A-CD7B-60F4-A6A172812FCC}"/>
          </ac:spMkLst>
        </pc:spChg>
      </pc:sldChg>
      <pc:sldChg chg="modSp mod">
        <pc:chgData name="RWODZI, Desire Tarwireyi" userId="f2e414da-657a-4eae-9cb2-9d4947cf517c" providerId="ADAL" clId="{C6CBB6C0-49FD-4637-98B1-CDD37B49DE1C}" dt="2023-12-01T09:17:44.976" v="8" actId="1076"/>
        <pc:sldMkLst>
          <pc:docMk/>
          <pc:sldMk cId="318553654" sldId="274"/>
        </pc:sldMkLst>
        <pc:spChg chg="mod">
          <ac:chgData name="RWODZI, Desire Tarwireyi" userId="f2e414da-657a-4eae-9cb2-9d4947cf517c" providerId="ADAL" clId="{C6CBB6C0-49FD-4637-98B1-CDD37B49DE1C}" dt="2023-12-01T09:17:44.976" v="8" actId="1076"/>
          <ac:spMkLst>
            <pc:docMk/>
            <pc:sldMk cId="318553654" sldId="274"/>
            <ac:spMk id="7" creationId="{A325D6E1-07E1-9C6B-9179-AE2BBF8CF72F}"/>
          </ac:spMkLst>
        </pc:spChg>
      </pc:sldChg>
      <pc:sldChg chg="modSp mod">
        <pc:chgData name="RWODZI, Desire Tarwireyi" userId="f2e414da-657a-4eae-9cb2-9d4947cf517c" providerId="ADAL" clId="{C6CBB6C0-49FD-4637-98B1-CDD37B49DE1C}" dt="2023-12-01T09:17:28.041" v="7" actId="404"/>
        <pc:sldMkLst>
          <pc:docMk/>
          <pc:sldMk cId="2273054814" sldId="458"/>
        </pc:sldMkLst>
        <pc:spChg chg="mod">
          <ac:chgData name="RWODZI, Desire Tarwireyi" userId="f2e414da-657a-4eae-9cb2-9d4947cf517c" providerId="ADAL" clId="{C6CBB6C0-49FD-4637-98B1-CDD37B49DE1C}" dt="2023-12-01T09:17:28.041" v="7" actId="404"/>
          <ac:spMkLst>
            <pc:docMk/>
            <pc:sldMk cId="2273054814" sldId="458"/>
            <ac:spMk id="3" creationId="{2FEA0C18-79EC-66B3-7266-8882B141CCAF}"/>
          </ac:spMkLst>
        </pc:spChg>
        <pc:spChg chg="mod">
          <ac:chgData name="RWODZI, Desire Tarwireyi" userId="f2e414da-657a-4eae-9cb2-9d4947cf517c" providerId="ADAL" clId="{C6CBB6C0-49FD-4637-98B1-CDD37B49DE1C}" dt="2023-12-01T09:17:20.415" v="5" actId="404"/>
          <ac:spMkLst>
            <pc:docMk/>
            <pc:sldMk cId="2273054814" sldId="458"/>
            <ac:spMk id="5" creationId="{4390D99C-01A5-F6FF-A3C3-CF9721D89738}"/>
          </ac:spMkLst>
        </pc:spChg>
      </pc:sldChg>
      <pc:sldChg chg="modSp del mod">
        <pc:chgData name="RWODZI, Desire Tarwireyi" userId="f2e414da-657a-4eae-9cb2-9d4947cf517c" providerId="ADAL" clId="{C6CBB6C0-49FD-4637-98B1-CDD37B49DE1C}" dt="2023-12-01T09:21:09.641" v="22" actId="47"/>
        <pc:sldMkLst>
          <pc:docMk/>
          <pc:sldMk cId="3251244798" sldId="490"/>
        </pc:sldMkLst>
        <pc:spChg chg="mod">
          <ac:chgData name="RWODZI, Desire Tarwireyi" userId="f2e414da-657a-4eae-9cb2-9d4947cf517c" providerId="ADAL" clId="{C6CBB6C0-49FD-4637-98B1-CDD37B49DE1C}" dt="2023-12-01T09:09:44.710" v="1" actId="404"/>
          <ac:spMkLst>
            <pc:docMk/>
            <pc:sldMk cId="3251244798" sldId="490"/>
            <ac:spMk id="5" creationId="{866E00B1-58E7-350C-3B75-E0662BDD4531}"/>
          </ac:spMkLst>
        </pc:spChg>
      </pc:sldChg>
      <pc:sldChg chg="del">
        <pc:chgData name="RWODZI, Desire Tarwireyi" userId="f2e414da-657a-4eae-9cb2-9d4947cf517c" providerId="ADAL" clId="{C6CBB6C0-49FD-4637-98B1-CDD37B49DE1C}" dt="2023-12-01T09:21:09.641" v="22" actId="47"/>
        <pc:sldMkLst>
          <pc:docMk/>
          <pc:sldMk cId="2870865574" sldId="672"/>
        </pc:sldMkLst>
      </pc:sldChg>
      <pc:sldChg chg="del">
        <pc:chgData name="RWODZI, Desire Tarwireyi" userId="f2e414da-657a-4eae-9cb2-9d4947cf517c" providerId="ADAL" clId="{C6CBB6C0-49FD-4637-98B1-CDD37B49DE1C}" dt="2023-12-01T09:21:09.641" v="22" actId="47"/>
        <pc:sldMkLst>
          <pc:docMk/>
          <pc:sldMk cId="4265563073" sldId="677"/>
        </pc:sldMkLst>
      </pc:sldChg>
      <pc:sldChg chg="del">
        <pc:chgData name="RWODZI, Desire Tarwireyi" userId="f2e414da-657a-4eae-9cb2-9d4947cf517c" providerId="ADAL" clId="{C6CBB6C0-49FD-4637-98B1-CDD37B49DE1C}" dt="2023-12-01T09:21:09.641" v="22" actId="47"/>
        <pc:sldMkLst>
          <pc:docMk/>
          <pc:sldMk cId="2090988661" sldId="678"/>
        </pc:sldMkLst>
      </pc:sldChg>
      <pc:sldChg chg="del">
        <pc:chgData name="RWODZI, Desire Tarwireyi" userId="f2e414da-657a-4eae-9cb2-9d4947cf517c" providerId="ADAL" clId="{C6CBB6C0-49FD-4637-98B1-CDD37B49DE1C}" dt="2023-12-01T09:21:09.641" v="22" actId="47"/>
        <pc:sldMkLst>
          <pc:docMk/>
          <pc:sldMk cId="3296571504" sldId="720"/>
        </pc:sldMkLst>
      </pc:sldChg>
      <pc:sldChg chg="del">
        <pc:chgData name="RWODZI, Desire Tarwireyi" userId="f2e414da-657a-4eae-9cb2-9d4947cf517c" providerId="ADAL" clId="{C6CBB6C0-49FD-4637-98B1-CDD37B49DE1C}" dt="2023-12-01T09:21:09.641" v="22" actId="47"/>
        <pc:sldMkLst>
          <pc:docMk/>
          <pc:sldMk cId="1392716480" sldId="722"/>
        </pc:sldMkLst>
      </pc:sldChg>
      <pc:sldChg chg="del">
        <pc:chgData name="RWODZI, Desire Tarwireyi" userId="f2e414da-657a-4eae-9cb2-9d4947cf517c" providerId="ADAL" clId="{C6CBB6C0-49FD-4637-98B1-CDD37B49DE1C}" dt="2023-12-01T09:21:09.641" v="22" actId="47"/>
        <pc:sldMkLst>
          <pc:docMk/>
          <pc:sldMk cId="3153447463" sldId="745"/>
        </pc:sldMkLst>
      </pc:sldChg>
      <pc:sldChg chg="del">
        <pc:chgData name="RWODZI, Desire Tarwireyi" userId="f2e414da-657a-4eae-9cb2-9d4947cf517c" providerId="ADAL" clId="{C6CBB6C0-49FD-4637-98B1-CDD37B49DE1C}" dt="2023-12-01T09:21:09.641" v="22" actId="47"/>
        <pc:sldMkLst>
          <pc:docMk/>
          <pc:sldMk cId="3263994472" sldId="749"/>
        </pc:sldMkLst>
      </pc:sldChg>
      <pc:sldChg chg="del">
        <pc:chgData name="RWODZI, Desire Tarwireyi" userId="f2e414da-657a-4eae-9cb2-9d4947cf517c" providerId="ADAL" clId="{C6CBB6C0-49FD-4637-98B1-CDD37B49DE1C}" dt="2023-12-01T09:21:09.641" v="22" actId="47"/>
        <pc:sldMkLst>
          <pc:docMk/>
          <pc:sldMk cId="4183114665" sldId="750"/>
        </pc:sldMkLst>
      </pc:sldChg>
      <pc:sldChg chg="del">
        <pc:chgData name="RWODZI, Desire Tarwireyi" userId="f2e414da-657a-4eae-9cb2-9d4947cf517c" providerId="ADAL" clId="{C6CBB6C0-49FD-4637-98B1-CDD37B49DE1C}" dt="2023-12-01T09:21:09.641" v="22" actId="47"/>
        <pc:sldMkLst>
          <pc:docMk/>
          <pc:sldMk cId="896322897" sldId="751"/>
        </pc:sldMkLst>
      </pc:sldChg>
      <pc:sldChg chg="del">
        <pc:chgData name="RWODZI, Desire Tarwireyi" userId="f2e414da-657a-4eae-9cb2-9d4947cf517c" providerId="ADAL" clId="{C6CBB6C0-49FD-4637-98B1-CDD37B49DE1C}" dt="2023-12-01T09:21:09.641" v="22" actId="47"/>
        <pc:sldMkLst>
          <pc:docMk/>
          <pc:sldMk cId="2860708440" sldId="756"/>
        </pc:sldMkLst>
      </pc:sldChg>
      <pc:sldChg chg="del">
        <pc:chgData name="RWODZI, Desire Tarwireyi" userId="f2e414da-657a-4eae-9cb2-9d4947cf517c" providerId="ADAL" clId="{C6CBB6C0-49FD-4637-98B1-CDD37B49DE1C}" dt="2023-12-01T09:21:09.641" v="22" actId="47"/>
        <pc:sldMkLst>
          <pc:docMk/>
          <pc:sldMk cId="2103566623" sldId="757"/>
        </pc:sldMkLst>
      </pc:sldChg>
      <pc:sldChg chg="del">
        <pc:chgData name="RWODZI, Desire Tarwireyi" userId="f2e414da-657a-4eae-9cb2-9d4947cf517c" providerId="ADAL" clId="{C6CBB6C0-49FD-4637-98B1-CDD37B49DE1C}" dt="2023-12-01T09:21:09.641" v="22" actId="47"/>
        <pc:sldMkLst>
          <pc:docMk/>
          <pc:sldMk cId="2175368037" sldId="758"/>
        </pc:sldMkLst>
      </pc:sldChg>
      <pc:sldChg chg="del">
        <pc:chgData name="RWODZI, Desire Tarwireyi" userId="f2e414da-657a-4eae-9cb2-9d4947cf517c" providerId="ADAL" clId="{C6CBB6C0-49FD-4637-98B1-CDD37B49DE1C}" dt="2023-12-01T09:21:09.641" v="22" actId="47"/>
        <pc:sldMkLst>
          <pc:docMk/>
          <pc:sldMk cId="2483991570" sldId="763"/>
        </pc:sldMkLst>
      </pc:sldChg>
      <pc:sldChg chg="del">
        <pc:chgData name="RWODZI, Desire Tarwireyi" userId="f2e414da-657a-4eae-9cb2-9d4947cf517c" providerId="ADAL" clId="{C6CBB6C0-49FD-4637-98B1-CDD37B49DE1C}" dt="2023-12-01T09:21:09.641" v="22" actId="47"/>
        <pc:sldMkLst>
          <pc:docMk/>
          <pc:sldMk cId="2762849831" sldId="764"/>
        </pc:sldMkLst>
      </pc:sldChg>
      <pc:sldChg chg="del">
        <pc:chgData name="RWODZI, Desire Tarwireyi" userId="f2e414da-657a-4eae-9cb2-9d4947cf517c" providerId="ADAL" clId="{C6CBB6C0-49FD-4637-98B1-CDD37B49DE1C}" dt="2023-12-01T09:21:09.641" v="22" actId="47"/>
        <pc:sldMkLst>
          <pc:docMk/>
          <pc:sldMk cId="856689733" sldId="765"/>
        </pc:sldMkLst>
      </pc:sldChg>
      <pc:sldChg chg="del">
        <pc:chgData name="RWODZI, Desire Tarwireyi" userId="f2e414da-657a-4eae-9cb2-9d4947cf517c" providerId="ADAL" clId="{C6CBB6C0-49FD-4637-98B1-CDD37B49DE1C}" dt="2023-12-01T09:21:09.641" v="22" actId="47"/>
        <pc:sldMkLst>
          <pc:docMk/>
          <pc:sldMk cId="3417330161" sldId="766"/>
        </pc:sldMkLst>
      </pc:sldChg>
      <pc:sldChg chg="del">
        <pc:chgData name="RWODZI, Desire Tarwireyi" userId="f2e414da-657a-4eae-9cb2-9d4947cf517c" providerId="ADAL" clId="{C6CBB6C0-49FD-4637-98B1-CDD37B49DE1C}" dt="2023-12-01T09:21:09.641" v="22" actId="47"/>
        <pc:sldMkLst>
          <pc:docMk/>
          <pc:sldMk cId="544919794" sldId="767"/>
        </pc:sldMkLst>
      </pc:sldChg>
      <pc:sldChg chg="del">
        <pc:chgData name="RWODZI, Desire Tarwireyi" userId="f2e414da-657a-4eae-9cb2-9d4947cf517c" providerId="ADAL" clId="{C6CBB6C0-49FD-4637-98B1-CDD37B49DE1C}" dt="2023-12-01T09:21:09.641" v="22" actId="47"/>
        <pc:sldMkLst>
          <pc:docMk/>
          <pc:sldMk cId="3680777435" sldId="768"/>
        </pc:sldMkLst>
      </pc:sldChg>
      <pc:sldChg chg="del">
        <pc:chgData name="RWODZI, Desire Tarwireyi" userId="f2e414da-657a-4eae-9cb2-9d4947cf517c" providerId="ADAL" clId="{C6CBB6C0-49FD-4637-98B1-CDD37B49DE1C}" dt="2023-12-01T09:21:09.641" v="22" actId="47"/>
        <pc:sldMkLst>
          <pc:docMk/>
          <pc:sldMk cId="1712714217" sldId="769"/>
        </pc:sldMkLst>
      </pc:sldChg>
      <pc:sldMasterChg chg="del delSldLayout">
        <pc:chgData name="RWODZI, Desire Tarwireyi" userId="f2e414da-657a-4eae-9cb2-9d4947cf517c" providerId="ADAL" clId="{C6CBB6C0-49FD-4637-98B1-CDD37B49DE1C}" dt="2023-12-01T09:21:09.641" v="22" actId="47"/>
        <pc:sldMasterMkLst>
          <pc:docMk/>
          <pc:sldMasterMk cId="0" sldId="2147483840"/>
        </pc:sldMasterMkLst>
        <pc:sldLayoutChg chg="del">
          <pc:chgData name="RWODZI, Desire Tarwireyi" userId="f2e414da-657a-4eae-9cb2-9d4947cf517c" providerId="ADAL" clId="{C6CBB6C0-49FD-4637-98B1-CDD37B49DE1C}" dt="2023-12-01T09:21:09.641" v="22" actId="47"/>
          <pc:sldLayoutMkLst>
            <pc:docMk/>
            <pc:sldMasterMk cId="0" sldId="2147483840"/>
            <pc:sldLayoutMk cId="0" sldId="2147483841"/>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2"/>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3"/>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4"/>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5"/>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6"/>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7"/>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8"/>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49"/>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50"/>
          </pc:sldLayoutMkLst>
        </pc:sldLayoutChg>
        <pc:sldLayoutChg chg="del">
          <pc:chgData name="RWODZI, Desire Tarwireyi" userId="f2e414da-657a-4eae-9cb2-9d4947cf517c" providerId="ADAL" clId="{C6CBB6C0-49FD-4637-98B1-CDD37B49DE1C}" dt="2023-12-01T09:21:09.641" v="22" actId="47"/>
          <pc:sldLayoutMkLst>
            <pc:docMk/>
            <pc:sldMasterMk cId="0" sldId="2147483840"/>
            <pc:sldLayoutMk cId="0" sldId="214748385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A4002-DCA1-4F4D-99DD-F0B02AC06BD3}" type="doc">
      <dgm:prSet loTypeId="urn:microsoft.com/office/officeart/2005/8/layout/vList2" loCatId="list" qsTypeId="urn:microsoft.com/office/officeart/2005/8/quickstyle/simple1" qsCatId="simple" csTypeId="urn:microsoft.com/office/officeart/2005/8/colors/accent5_1" csCatId="accent5"/>
      <dgm:spPr/>
      <dgm:t>
        <a:bodyPr/>
        <a:lstStyle/>
        <a:p>
          <a:endParaRPr lang="en-US"/>
        </a:p>
      </dgm:t>
    </dgm:pt>
    <dgm:pt modelId="{5AB93688-B689-48A6-ADC4-B148A34FA67B}">
      <dgm:prSet/>
      <dgm:spPr/>
      <dgm:t>
        <a:bodyPr/>
        <a:lstStyle/>
        <a:p>
          <a:r>
            <a:rPr lang="en-US"/>
            <a:t>Moins de 10 % des pays disposent d'un environnement juridique et politique punitif qui refuse ou limite l'accès aux services.</a:t>
          </a:r>
        </a:p>
      </dgm:t>
    </dgm:pt>
    <dgm:pt modelId="{EF5E0DA2-F245-4251-911A-DEE3783926EB}" type="parTrans" cxnId="{7BE7AE05-CB9C-4F90-9B5F-616F8C28C73B}">
      <dgm:prSet/>
      <dgm:spPr/>
      <dgm:t>
        <a:bodyPr/>
        <a:lstStyle/>
        <a:p>
          <a:endParaRPr lang="en-US"/>
        </a:p>
      </dgm:t>
    </dgm:pt>
    <dgm:pt modelId="{0D27431F-02CE-4E34-B887-B9984D808332}" type="sibTrans" cxnId="{7BE7AE05-CB9C-4F90-9B5F-616F8C28C73B}">
      <dgm:prSet/>
      <dgm:spPr/>
      <dgm:t>
        <a:bodyPr/>
        <a:lstStyle/>
        <a:p>
          <a:endParaRPr lang="en-US"/>
        </a:p>
      </dgm:t>
    </dgm:pt>
    <dgm:pt modelId="{F177F8F4-58D8-4921-8A6A-C60BF494EC61}">
      <dgm:prSet/>
      <dgm:spPr/>
      <dgm:t>
        <a:bodyPr/>
        <a:lstStyle/>
        <a:p>
          <a:r>
            <a:rPr lang="en-US"/>
            <a:t>Moins de 10 % des personnes vivant avec le VIH et des populations clés sont victimes de stigmatisation et de discrimination.</a:t>
          </a:r>
        </a:p>
      </dgm:t>
    </dgm:pt>
    <dgm:pt modelId="{05A04F1A-0350-4926-971A-BA5E749CA4C7}" type="parTrans" cxnId="{3D93212F-4D51-4D8B-B61C-DF6DA297B51F}">
      <dgm:prSet/>
      <dgm:spPr/>
      <dgm:t>
        <a:bodyPr/>
        <a:lstStyle/>
        <a:p>
          <a:endParaRPr lang="en-US"/>
        </a:p>
      </dgm:t>
    </dgm:pt>
    <dgm:pt modelId="{3AE0086E-28EE-4B1E-94A8-5F136D872E52}" type="sibTrans" cxnId="{3D93212F-4D51-4D8B-B61C-DF6DA297B51F}">
      <dgm:prSet/>
      <dgm:spPr/>
      <dgm:t>
        <a:bodyPr/>
        <a:lstStyle/>
        <a:p>
          <a:endParaRPr lang="en-US"/>
        </a:p>
      </dgm:t>
    </dgm:pt>
    <dgm:pt modelId="{9F28D7BD-504D-40C1-A963-20AAD7F6D605}">
      <dgm:prSet/>
      <dgm:spPr/>
      <dgm:t>
        <a:bodyPr/>
        <a:lstStyle/>
        <a:p>
          <a:r>
            <a:rPr lang="en-US"/>
            <a:t>Moins de 10 % des femmes, des filles, des personnes vivant avec le VIH et des populations clés sont victimes d'inégalités et de violences fondées sur le sexe.</a:t>
          </a:r>
        </a:p>
      </dgm:t>
    </dgm:pt>
    <dgm:pt modelId="{C471E8FD-ABF0-4169-9549-2909E7956024}" type="parTrans" cxnId="{4D47F5F9-E297-45F3-A9B1-1FA81713766F}">
      <dgm:prSet/>
      <dgm:spPr/>
      <dgm:t>
        <a:bodyPr/>
        <a:lstStyle/>
        <a:p>
          <a:endParaRPr lang="en-US"/>
        </a:p>
      </dgm:t>
    </dgm:pt>
    <dgm:pt modelId="{F748EEA7-3B86-4B3C-A959-692A0B143C07}" type="sibTrans" cxnId="{4D47F5F9-E297-45F3-A9B1-1FA81713766F}">
      <dgm:prSet/>
      <dgm:spPr/>
      <dgm:t>
        <a:bodyPr/>
        <a:lstStyle/>
        <a:p>
          <a:endParaRPr lang="en-US"/>
        </a:p>
      </dgm:t>
    </dgm:pt>
    <dgm:pt modelId="{6CEC0402-B813-4E65-9FE9-00561BEE5E41}" type="pres">
      <dgm:prSet presAssocID="{3DFA4002-DCA1-4F4D-99DD-F0B02AC06BD3}" presName="linear" presStyleCnt="0">
        <dgm:presLayoutVars>
          <dgm:animLvl val="lvl"/>
          <dgm:resizeHandles val="exact"/>
        </dgm:presLayoutVars>
      </dgm:prSet>
      <dgm:spPr/>
    </dgm:pt>
    <dgm:pt modelId="{B6EADC5F-6AF9-477B-835A-310E226895BA}" type="pres">
      <dgm:prSet presAssocID="{5AB93688-B689-48A6-ADC4-B148A34FA67B}" presName="parentText" presStyleLbl="node1" presStyleIdx="0" presStyleCnt="3">
        <dgm:presLayoutVars>
          <dgm:chMax val="0"/>
          <dgm:bulletEnabled val="1"/>
        </dgm:presLayoutVars>
      </dgm:prSet>
      <dgm:spPr/>
    </dgm:pt>
    <dgm:pt modelId="{994098E2-C520-412D-808C-C871EBE1B07D}" type="pres">
      <dgm:prSet presAssocID="{0D27431F-02CE-4E34-B887-B9984D808332}" presName="spacer" presStyleCnt="0"/>
      <dgm:spPr/>
    </dgm:pt>
    <dgm:pt modelId="{E6944FE8-8447-4998-8326-4BC16BEFCD0F}" type="pres">
      <dgm:prSet presAssocID="{F177F8F4-58D8-4921-8A6A-C60BF494EC61}" presName="parentText" presStyleLbl="node1" presStyleIdx="1" presStyleCnt="3">
        <dgm:presLayoutVars>
          <dgm:chMax val="0"/>
          <dgm:bulletEnabled val="1"/>
        </dgm:presLayoutVars>
      </dgm:prSet>
      <dgm:spPr/>
    </dgm:pt>
    <dgm:pt modelId="{23E6EE89-FD09-4E37-A0AE-3BDC457F0F11}" type="pres">
      <dgm:prSet presAssocID="{3AE0086E-28EE-4B1E-94A8-5F136D872E52}" presName="spacer" presStyleCnt="0"/>
      <dgm:spPr/>
    </dgm:pt>
    <dgm:pt modelId="{58DEF2B8-5D7D-40FD-9E21-3EDD1F0554A5}" type="pres">
      <dgm:prSet presAssocID="{9F28D7BD-504D-40C1-A963-20AAD7F6D605}" presName="parentText" presStyleLbl="node1" presStyleIdx="2" presStyleCnt="3">
        <dgm:presLayoutVars>
          <dgm:chMax val="0"/>
          <dgm:bulletEnabled val="1"/>
        </dgm:presLayoutVars>
      </dgm:prSet>
      <dgm:spPr/>
    </dgm:pt>
  </dgm:ptLst>
  <dgm:cxnLst>
    <dgm:cxn modelId="{7BE7AE05-CB9C-4F90-9B5F-616F8C28C73B}" srcId="{3DFA4002-DCA1-4F4D-99DD-F0B02AC06BD3}" destId="{5AB93688-B689-48A6-ADC4-B148A34FA67B}" srcOrd="0" destOrd="0" parTransId="{EF5E0DA2-F245-4251-911A-DEE3783926EB}" sibTransId="{0D27431F-02CE-4E34-B887-B9984D808332}"/>
    <dgm:cxn modelId="{A89A0517-0919-4AA8-A750-4FB5B2A63F36}" type="presOf" srcId="{F177F8F4-58D8-4921-8A6A-C60BF494EC61}" destId="{E6944FE8-8447-4998-8326-4BC16BEFCD0F}" srcOrd="0" destOrd="0" presId="urn:microsoft.com/office/officeart/2005/8/layout/vList2"/>
    <dgm:cxn modelId="{3D93212F-4D51-4D8B-B61C-DF6DA297B51F}" srcId="{3DFA4002-DCA1-4F4D-99DD-F0B02AC06BD3}" destId="{F177F8F4-58D8-4921-8A6A-C60BF494EC61}" srcOrd="1" destOrd="0" parTransId="{05A04F1A-0350-4926-971A-BA5E749CA4C7}" sibTransId="{3AE0086E-28EE-4B1E-94A8-5F136D872E52}"/>
    <dgm:cxn modelId="{FA817E76-ED5E-4222-B1F8-A14CC835F70E}" type="presOf" srcId="{5AB93688-B689-48A6-ADC4-B148A34FA67B}" destId="{B6EADC5F-6AF9-477B-835A-310E226895BA}" srcOrd="0" destOrd="0" presId="urn:microsoft.com/office/officeart/2005/8/layout/vList2"/>
    <dgm:cxn modelId="{7ADAE3F2-AEF6-4B0C-8C0B-AC551FBD306A}" type="presOf" srcId="{9F28D7BD-504D-40C1-A963-20AAD7F6D605}" destId="{58DEF2B8-5D7D-40FD-9E21-3EDD1F0554A5}" srcOrd="0" destOrd="0" presId="urn:microsoft.com/office/officeart/2005/8/layout/vList2"/>
    <dgm:cxn modelId="{AF9A31F3-0ADC-4930-9C4A-CCC238051F78}" type="presOf" srcId="{3DFA4002-DCA1-4F4D-99DD-F0B02AC06BD3}" destId="{6CEC0402-B813-4E65-9FE9-00561BEE5E41}" srcOrd="0" destOrd="0" presId="urn:microsoft.com/office/officeart/2005/8/layout/vList2"/>
    <dgm:cxn modelId="{4D47F5F9-E297-45F3-A9B1-1FA81713766F}" srcId="{3DFA4002-DCA1-4F4D-99DD-F0B02AC06BD3}" destId="{9F28D7BD-504D-40C1-A963-20AAD7F6D605}" srcOrd="2" destOrd="0" parTransId="{C471E8FD-ABF0-4169-9549-2909E7956024}" sibTransId="{F748EEA7-3B86-4B3C-A959-692A0B143C07}"/>
    <dgm:cxn modelId="{0B134F99-12FB-4E88-A2D6-CA127EBDF731}" type="presParOf" srcId="{6CEC0402-B813-4E65-9FE9-00561BEE5E41}" destId="{B6EADC5F-6AF9-477B-835A-310E226895BA}" srcOrd="0" destOrd="0" presId="urn:microsoft.com/office/officeart/2005/8/layout/vList2"/>
    <dgm:cxn modelId="{7346F72F-006C-41D3-9D7A-F52FF580FE73}" type="presParOf" srcId="{6CEC0402-B813-4E65-9FE9-00561BEE5E41}" destId="{994098E2-C520-412D-808C-C871EBE1B07D}" srcOrd="1" destOrd="0" presId="urn:microsoft.com/office/officeart/2005/8/layout/vList2"/>
    <dgm:cxn modelId="{6B4408E4-6F61-491D-88BB-36D3E065B0D9}" type="presParOf" srcId="{6CEC0402-B813-4E65-9FE9-00561BEE5E41}" destId="{E6944FE8-8447-4998-8326-4BC16BEFCD0F}" srcOrd="2" destOrd="0" presId="urn:microsoft.com/office/officeart/2005/8/layout/vList2"/>
    <dgm:cxn modelId="{33C3ADC8-4AAD-44FF-96F1-F6779F425B5E}" type="presParOf" srcId="{6CEC0402-B813-4E65-9FE9-00561BEE5E41}" destId="{23E6EE89-FD09-4E37-A0AE-3BDC457F0F11}" srcOrd="3" destOrd="0" presId="urn:microsoft.com/office/officeart/2005/8/layout/vList2"/>
    <dgm:cxn modelId="{47EBD2E9-B51C-4DF9-8DE4-CA3CE3638DA5}" type="presParOf" srcId="{6CEC0402-B813-4E65-9FE9-00561BEE5E41}" destId="{58DEF2B8-5D7D-40FD-9E21-3EDD1F0554A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ADC5F-6AF9-477B-835A-310E226895BA}">
      <dsp:nvSpPr>
        <dsp:cNvPr id="0" name=""/>
        <dsp:cNvSpPr/>
      </dsp:nvSpPr>
      <dsp:spPr>
        <a:xfrm>
          <a:off x="0" y="202367"/>
          <a:ext cx="5443199" cy="9898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Moins de 10 % des pays disposent d'un environnement juridique et politique punitif qui refuse ou limite l'accès aux services.</a:t>
          </a:r>
        </a:p>
      </dsp:txBody>
      <dsp:txXfrm>
        <a:off x="48319" y="250686"/>
        <a:ext cx="5346561" cy="893182"/>
      </dsp:txXfrm>
    </dsp:sp>
    <dsp:sp modelId="{E6944FE8-8447-4998-8326-4BC16BEFCD0F}">
      <dsp:nvSpPr>
        <dsp:cNvPr id="0" name=""/>
        <dsp:cNvSpPr/>
      </dsp:nvSpPr>
      <dsp:spPr>
        <a:xfrm>
          <a:off x="0" y="1244027"/>
          <a:ext cx="5443199" cy="9898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Moins de 10 % des personnes vivant avec le VIH et des populations clés sont victimes de stigmatisation et de discrimination.</a:t>
          </a:r>
        </a:p>
      </dsp:txBody>
      <dsp:txXfrm>
        <a:off x="48319" y="1292346"/>
        <a:ext cx="5346561" cy="893182"/>
      </dsp:txXfrm>
    </dsp:sp>
    <dsp:sp modelId="{58DEF2B8-5D7D-40FD-9E21-3EDD1F0554A5}">
      <dsp:nvSpPr>
        <dsp:cNvPr id="0" name=""/>
        <dsp:cNvSpPr/>
      </dsp:nvSpPr>
      <dsp:spPr>
        <a:xfrm>
          <a:off x="0" y="2285687"/>
          <a:ext cx="5443199" cy="9898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Moins de 10 % des femmes, des filles, des personnes vivant avec le VIH et des populations clés sont victimes d'inégalités et de violences fondées sur le sexe.</a:t>
          </a:r>
        </a:p>
      </dsp:txBody>
      <dsp:txXfrm>
        <a:off x="48319" y="2334006"/>
        <a:ext cx="5346561" cy="8931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F90C9-42A9-8E46-94C9-E839C7FC3BF5}"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E6540-CCC7-6149-BAD8-15E5A85AAAD8}" type="slidenum">
              <a:rPr lang="en-US" smtClean="0"/>
              <a:t>‹#›</a:t>
            </a:fld>
            <a:endParaRPr lang="en-US"/>
          </a:p>
        </p:txBody>
      </p:sp>
    </p:spTree>
    <p:extLst>
      <p:ext uri="{BB962C8B-B14F-4D97-AF65-F5344CB8AC3E}">
        <p14:creationId xmlns:p14="http://schemas.microsoft.com/office/powerpoint/2010/main" val="96161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aids.org/sites/default/files/media_asset/UNAIDS_GAM_Framework_2022_E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unaids.org/sites/default/files/media_asset/global-aids-monitoring_e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mcmedicine.biomedcentral.com/articles/10.1186/s12916-019-127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Cette session a trois objectifs principaux (sur la diapositive).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a:t>La session de travail en groupe prévue plus tard dans l'ordre du jour sera également l'occasion pour les équipes nationales d'explorer certaines de ces données et de les utiliser pour interpréter et mieux comprendre les données relatives à l'épidémie de VIH et à la riposte.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3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Graphiques des progrès accomplis dans la réalisation des objectifs 95-95-95 et de la cascade de dépistage et de traitement du VIH</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3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Les prochaines diapositives donnent un aperçu du cadre mondial qui est en train d'être élaboré pour suivre les progrès accomplis dans la réalisation des objectifs 10-10-10 de la Déclaration politique de 2021 concernant les catalyseurs sociétaux de la riposte au VIH. Ce cadre reflète un grand nombre des éléments de données présentés dans les diapositives précédentes. </a:t>
            </a:r>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96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La Déclaration politique de 2021 fixe des objectifs et des engagements dans la riposte au sida que les pays doivent atteindre d'ici à 2026. Elle comprend trois objectifs primordiaux sur les catalyseurs sociétaux de la riposte au VIH. </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004A5-481C-4157-99A8-17F9178E98DE}"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8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modélisation indique que si les objectifs relatifs à la stigmatisation et à la discrimination, à la criminalisation et à l'égalité des sexes ne sont pas atteints, le monde ne pourra pas atteindre les autres objectifs ambitieux de la stratégie et il y aura 2,5 millions de nouvelles infections par le VIH et 1,7 million de décès liés au sida supplémentaires entre 2020 et 2030.</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004A5-481C-4157-99A8-17F9178E98DE}"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735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a:rPr>
              <a:t>Cadre mondial de suivi du sida 2022-2026 - Cadre de suivi de la Déclaration politique sur le sida 2021 (unaids.org)</a:t>
            </a:r>
            <a:endParaRPr lang="en-CH"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4"/>
              </a:rPr>
              <a:t>Indicateurs et questions pour le suivi des progrès de la Déclaration politique sur le VIH et le sida de 2021 - Global AIDS Monitoring 2022 (unaids.org) (en anglais)</a:t>
            </a:r>
            <a:endParaRPr lang="en-CH" sz="12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La mesure des progrès accomplis dans la réalisation des objectifs des catalyseurs sociétaux a été intégrée dans le cadre du GAM.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Les pays sont encouragés à rendre compte chaque année des progrès accomplis dans la réalisation des objectifs de la déclaration politique. L'ONUSIDA est également chargé de rendre compte chaque année au Secrétaire général des Nations unies des progrès accomplis dans la réalisation de ces objectifs. Le suivi mondial du sida (GAM) est le cadre sur lequel les progrès sont rapportés. Il est révisé tous les cinq ans pour s'adapter aux engagements mondiaux. C'est également le mécanisme par lequel les pays soumettent des données à l'ONUSIDA depuis 2003, y compris des indicateurs quantitatifs et un questionnaire politique (NCPI). En 2021, le cadre du GAM a été révisé. Il s'agit de deux documents : le cadre et le guide des indicateurs. Le guide des indicateurs est publié chaque année afin de refléter les éventuelles modifications ou ajustements pour le cycle de déclaration suivant. Les pays ont récemment soumis leurs rapports GAM le 31 mars 2022, les données finales étant publiées sur la plateforme AIDSInfo et dans le Rapport mondial 2022 (En danger). La date limite de soumission du prochain rapport par les pays est fixée au 31 mars 2023.</a:t>
            </a:r>
            <a:endParaRPr lang="en-CH"/>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004A5-481C-4157-99A8-17F9178E98DE}"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16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Processus d'identification/développement des indicateurs mené par l'ONUSIDA en collaboration et avec les contributions des partenaires. </a:t>
            </a:r>
          </a:p>
          <a:p>
            <a:pPr marL="171450" indent="-171450">
              <a:buFont typeface="Arial" panose="020B0604020202020204" pitchFamily="34" charset="0"/>
              <a:buChar char="•"/>
            </a:pPr>
            <a:r>
              <a:rPr lang="en-US"/>
              <a:t>Dans la mesure du possible, utiliser les outils de collecte de données/indicateurs existants - les données devraient être disponibles plus rapidement que si l'on proposait de nouveaux outils qui devraient être mis en œuvre ; réduire autant que possible les coûts de la collecte de données et la charge de travail liée à l'établissement des rapports.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Indicateurs répartis en trois groupes : (1) définitions entièrement disponibles et incluses dans les lignes directrices GAM 2022, (2) en cours de développement - indicateurs/outils de collecte de données existants et définitions en cours de finalisation, (3) en cours de développement - outils de collecte de données en cours de développement - testé en Afrique du Sud (province du Cap occidental) avec l'université de Stellenbosch.</a:t>
            </a:r>
            <a:endParaRPr lang="en-CH"/>
          </a:p>
          <a:p>
            <a:pPr marL="171450" indent="-171450">
              <a:buFont typeface="Arial" panose="020B0604020202020204" pitchFamily="34" charset="0"/>
              <a:buChar char="•"/>
            </a:pPr>
            <a:r>
              <a:rPr lang="en-US"/>
              <a:t>MTAG : Le groupe consultatif technique sur le suivi de l'ONUSIDA fournit des orientations et des conseils à l'ONUSIDA sur le suivi du sida et, en particulier, sur les indicateurs du suivi mondial du sida et le processus d'établissement des rapports. Le MTAG est composé d'experts en mesure issus du monde universitaire, d'entités mettant en œuvre des outils de collecte de données tels que les EDS, de partenaires bilatéraux et de co-sponsors. </a:t>
            </a:r>
          </a:p>
          <a:p>
            <a:pPr marL="171450" indent="-171450">
              <a:buFont typeface="Arial" panose="020B0604020202020204" pitchFamily="34" charset="0"/>
              <a:buChar char="•"/>
            </a:pPr>
            <a:r>
              <a:rPr lang="en-US"/>
              <a:t>Les indicateurs inclus dans le cadre de l'ACSG doivent répondre à six normes : l'indicateur est nécessaire et utile, l'indicateur a une valeur technique, l'indicateur est entièrement défini, il est possible de collecter et d'</a:t>
            </a:r>
            <a:r>
              <a:rPr lang="en-US" err="1"/>
              <a:t>analyser des </a:t>
            </a:r>
            <a:r>
              <a:rPr lang="en-US"/>
              <a:t>données pour cet indicateur, l'indicateur a été testé sur le terrain ou utilisé dans la pratique, l'ensemble d'indicateurs est cohérent et équilibré dans son ensemble.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004A5-481C-4157-99A8-17F9178E98DE}"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1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Difficultés liées à la disponibilité des données : </a:t>
            </a:r>
          </a:p>
          <a:p>
            <a:pPr marL="285750" indent="-285750">
              <a:buFont typeface="Arial" panose="020B0604020202020204" pitchFamily="34" charset="0"/>
              <a:buChar char="•"/>
            </a:pPr>
            <a:r>
              <a:rPr lang="en-US"/>
              <a:t>Éléments/questions pour construire des indicateurs intégrés dans les outils de collecte de données</a:t>
            </a:r>
          </a:p>
          <a:p>
            <a:pPr marL="285750" indent="-285750">
              <a:buFont typeface="Arial" panose="020B0604020202020204" pitchFamily="34" charset="0"/>
              <a:buChar char="•"/>
            </a:pPr>
            <a:r>
              <a:rPr lang="en-US"/>
              <a:t>Les enquêtes peuvent ne pas être mises en œuvre aussi régulièrement que recommandé</a:t>
            </a:r>
          </a:p>
          <a:p>
            <a:pPr marL="285750" indent="-285750">
              <a:buFont typeface="Arial" panose="020B0604020202020204" pitchFamily="34" charset="0"/>
              <a:buChar char="•"/>
            </a:pPr>
            <a:r>
              <a:rPr lang="en-US"/>
              <a:t>Nouvelles méthodologies/outils de collecte de données - délai d'adoption/de mise en œuvre</a:t>
            </a:r>
          </a:p>
          <a:p>
            <a:pPr marL="285750" indent="-285750">
              <a:buFont typeface="Arial" panose="020B0604020202020204" pitchFamily="34" charset="0"/>
              <a:buChar char="•"/>
            </a:pPr>
            <a:r>
              <a:rPr lang="en-US"/>
              <a:t>La collecte régulière de données pour les nouveaux indicateurs/outils de collecte de données nécessiterait l'intégration d'éléments/questions dans les mécanismes/outils de collecte de données existants (HMIS, enquêtes, etc.). </a:t>
            </a:r>
            <a:endParaRPr lang="en-CH"/>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004A5-481C-4157-99A8-17F9178E98DE}"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23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pays peuvent disposer de diverses sources de données susceptibles de fournir des informations complémentaires sur les progrès accomplis dans la réalisation des objectifs des catalyseurs sociétaux et sur les étapes intermédiaires, y compris la mise en œuvre des </a:t>
            </a:r>
            <a:r>
              <a:rPr lang="en-US" err="1"/>
              <a:t>programmes </a:t>
            </a:r>
            <a:r>
              <a:rPr lang="en-US"/>
              <a:t>correspondants. Ces données peuvent être </a:t>
            </a:r>
            <a:r>
              <a:rPr lang="en-US" err="1"/>
              <a:t>analysées </a:t>
            </a:r>
            <a:r>
              <a:rPr lang="en-US"/>
              <a:t>conjointement avec celles mentionnées dans les diapositives précédentes.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C87EF-F7C7-41EE-AD0F-BE6EDC339EC2}"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6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a:t>Le Partenariat mondial d'action pour l'élimination de toutes les formes de stigmatisation et de discrimination liées au VIH est organisé conjointement par le PNUD, </a:t>
            </a:r>
            <a:r>
              <a:rPr lang="en-CA" sz="1200" err="1"/>
              <a:t>UNWomen</a:t>
            </a:r>
            <a:r>
              <a:rPr lang="en-CA" sz="1200"/>
              <a:t>, le Réseau mondial des personnes vivant avec le VIH (GNP+) et le Secrétariat de l'ONUSIDA. Il vise à aider les pays à lutter contre la stigmatisation et la discrimination liées au VIH dans six contextes : </a:t>
            </a:r>
            <a:r>
              <a:rPr lang="en-US"/>
              <a:t>soins de santé, éducation, lieu de travail, droit et justice, famille et communauté, et situations d'urgence et humanitaires.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C87EF-F7C7-41EE-AD0F-BE6EDC339EC2}"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4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004A5-481C-4157-99A8-17F9178E98DE}"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35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Afin de fournir un certain contexte pour les prochaines diapositives, nous allons commencer par passer en revue deux diapositives avec quelques définitions clés. Sur la diapositive figure la définition de la stigmatisation et de la discrimination liées au VIH.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La discrimination peut être inscrite dans </a:t>
            </a:r>
            <a:r>
              <a:rPr lang="en-US" sz="1200"/>
              <a:t>des lois pénales, des restrictions de voyage, des tests obligatoires et des restrictions à l'emploi.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62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diapositives comprennent des exemples de données sur la stigmatisation et la discrimination qui peuvent être prises en compte dans les analyses. </a:t>
            </a:r>
          </a:p>
          <a:p>
            <a:endParaRPr lang="en-US"/>
          </a:p>
          <a:p>
            <a:r>
              <a:rPr lang="en-US"/>
              <a:t>Le cadre de la stigmatisation et de la discrimination en matière de santé reflète le processus de stigmatisation et peut servir de référence pour d'autres données sur la stigmatisation et la discrimination qu'il pourrait être utile de prendre en compte dans les analyses nationales. Il </a:t>
            </a:r>
            <a:r>
              <a:rPr lang="en-US" b="0" i="0">
                <a:solidFill>
                  <a:srgbClr val="333333"/>
                </a:solidFill>
                <a:effectLst/>
                <a:latin typeface="Georgia" panose="02040502050405020303" pitchFamily="18" charset="0"/>
              </a:rPr>
              <a:t>comprend une série de domaines, dont les moteurs et les facilitateurs, le "marquage" de la stigmatisation et les manifestations de la stigmatisation, qui influencent une série de résultats parmi les populations touchées. </a:t>
            </a:r>
          </a:p>
          <a:p>
            <a:endParaRPr lang="en-US"/>
          </a:p>
          <a:p>
            <a:r>
              <a:rPr lang="en-US">
                <a:hlinkClick r:id="rId3"/>
              </a:rPr>
              <a:t>The Health Stigma and Discrimination Framework : a global, crosscutting framework to inform research, intervention development, and policy on health-related stigmas | BMC Medicine | Full Text (biomedcentral.com) </a:t>
            </a:r>
            <a:r>
              <a:rPr lang="en-US"/>
              <a:t>(https://bmcmedicine.biomedcentral.com/articles/10.1186/s12916-019-1271-3) </a:t>
            </a:r>
            <a:endParaRPr lang="en-CH"/>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05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Voici quelques exemples d'indicateurs/données sur les normes inégales en matière de genre. </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4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diapositives suivantes présentent certaines des données disponibles sur l'impact 1) de la stigmatisation et de la discrimination, 2) des lois et politiques punitives, et 3) des normes inégales entre les sexes sur la prévention du VIH et la cascade de traitement </a:t>
            </a:r>
            <a:r>
              <a:rPr lang="en-US" i="1"/>
              <a:t>(il y a deux diapositives pour chaque sujet, la première montrant les preuves de l'impact sur la prévention et la seconde montrant les preuves de l'impact sur la cascade de traitement). </a:t>
            </a:r>
          </a:p>
          <a:p>
            <a:endParaRPr lang="en-US" i="1"/>
          </a:p>
          <a:p>
            <a:endParaRPr lang="en-CH"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75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données relatives à la stigmatisation et à la discrimination, ainsi qu'aux normes d'inégalité entre les sexes, peuvent provenir d'études spéciales, notamment l'indice de stigmatisation des personnes vivant avec le VIH, ou d'enquêtes menées dans les établissements de santé auprès du personnel soignant, ainsi que d'enquêtes basées sur la population. Il peut y avoir d'autres études ou efforts de collecte de données dans les pays. </a:t>
            </a:r>
          </a:p>
          <a:p>
            <a:endParaRPr lang="en-US"/>
          </a:p>
          <a:p>
            <a:r>
              <a:rPr lang="en-US"/>
              <a:t>Les ressources figurant sur la diapositive peuvent fournir des informations sur les définitions des indicateurs pertinents.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83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prochaines diapositives présentent quelques exemples de résultats de l'exercice d'estimation de cette semaine, ainsi que des indicateurs et des questions politiques connexes qui peuvent être pris en considération pour une analyse conjointe. </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25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Graphique des nouvelles infections chez les jeunes filles âgées de 15 à 24 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Les indicateurs proposés sur la diapositive se réfèrent à des résultats qui peuvent être influencés par la stigmatisation et la discrimination, les normes inégales en matière de genre et les lois et politiques.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36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Barre empilée de nouvelles infections infantiles dues à la transmission verticale</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D0789-E369-4866-B2D2-40A3C80D5384}"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27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8F14-7AB6-3432-9DB9-C2F253646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CDBDA6B1-23AD-46BF-CEA7-B4D4D9D33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5F8A82B6-9048-27B0-5088-F9762ECEB19B}"/>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5" name="Footer Placeholder 4">
            <a:extLst>
              <a:ext uri="{FF2B5EF4-FFF2-40B4-BE49-F238E27FC236}">
                <a16:creationId xmlns:a16="http://schemas.microsoft.com/office/drawing/2014/main" id="{50E5D632-FA48-F749-CFDD-86ECC2A10C4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CEC78B3-7CBB-C0F7-4247-BE8E5302F1DC}"/>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163487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FEEF-CB6F-6D8C-0BAE-7A460C134EE5}"/>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599008BE-7A74-7B57-606E-437AC301C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EE029A5-1538-39D5-862A-BFED0FFBC4CD}"/>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5" name="Footer Placeholder 4">
            <a:extLst>
              <a:ext uri="{FF2B5EF4-FFF2-40B4-BE49-F238E27FC236}">
                <a16:creationId xmlns:a16="http://schemas.microsoft.com/office/drawing/2014/main" id="{D40F2E9B-175A-7A97-99F2-4B90952E1EB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6AB969E-F620-E7C6-3EDA-726903E912D2}"/>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37792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0C59E-4629-FCA1-5D52-DF96DA6264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90EC916-5ED8-935F-A7D5-2397930BF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62A98990-B7C6-972B-F7D5-95FC4A82E146}"/>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5" name="Footer Placeholder 4">
            <a:extLst>
              <a:ext uri="{FF2B5EF4-FFF2-40B4-BE49-F238E27FC236}">
                <a16:creationId xmlns:a16="http://schemas.microsoft.com/office/drawing/2014/main" id="{1DAB43B4-856D-A7DB-F574-BF75629FC2CB}"/>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8605A00-D17C-B40D-92DB-EFEC4F9CF6F6}"/>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238652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A5D5-10B1-CD7F-C6F3-FC5FD9CA210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7B3868FC-5C8D-C094-4A1D-9055B8F88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4019091-6051-79CC-9FFE-9039B135F53D}"/>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5" name="Footer Placeholder 4">
            <a:extLst>
              <a:ext uri="{FF2B5EF4-FFF2-40B4-BE49-F238E27FC236}">
                <a16:creationId xmlns:a16="http://schemas.microsoft.com/office/drawing/2014/main" id="{248F2A7E-79EC-3A8D-51EA-C261621ED04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81EBEE8-0798-9DC8-828D-6E079D2CE554}"/>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43472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EF29-55CA-D899-C8F9-C6EF53EBDE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7B0C3C00-D84A-79BE-E6DE-1B1F088E8B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B2DDE-C5EF-30B5-9E83-53099DCFBD93}"/>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5" name="Footer Placeholder 4">
            <a:extLst>
              <a:ext uri="{FF2B5EF4-FFF2-40B4-BE49-F238E27FC236}">
                <a16:creationId xmlns:a16="http://schemas.microsoft.com/office/drawing/2014/main" id="{50C80338-819A-FABB-4013-032A7046FD7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757DEA0-9035-793D-6247-2C50AEABEFA8}"/>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426861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0369-A3AF-95BE-99D0-59F63397215B}"/>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016FAC5-50B6-5B29-1BB4-B8027FE73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9E8F0F91-819F-020A-131F-808CE70C4B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037A95FB-F693-A41C-0FAF-FA4DAF468863}"/>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6" name="Footer Placeholder 5">
            <a:extLst>
              <a:ext uri="{FF2B5EF4-FFF2-40B4-BE49-F238E27FC236}">
                <a16:creationId xmlns:a16="http://schemas.microsoft.com/office/drawing/2014/main" id="{2C1789F6-0A55-CBB8-EB36-BD4ECD0578E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922AAC4-B021-42FB-3D65-ACB2E6A4DE2C}"/>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119559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5A2D-DB43-C22C-E995-2442D36A380A}"/>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C218111-BF08-82BC-DF8F-E75A54F64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DDA56C-EDB5-28FA-F2FD-E83CEC1890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71C5D91B-DC18-755A-00DA-F0971DCBC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E8D361-FE70-E12C-7F1A-94D77385C6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830B245-9F58-8D61-248F-289EF5C5319B}"/>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8" name="Footer Placeholder 7">
            <a:extLst>
              <a:ext uri="{FF2B5EF4-FFF2-40B4-BE49-F238E27FC236}">
                <a16:creationId xmlns:a16="http://schemas.microsoft.com/office/drawing/2014/main" id="{1D408D4E-01F6-8E95-DA2F-26028E44A7C9}"/>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86BD7FCF-D1B1-0188-6204-DFB53B03681F}"/>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35081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54C3-1E2A-A96C-1E7E-7B2BA98362CB}"/>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BBA3A79F-3628-5471-1DC0-00DA5F91209C}"/>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4" name="Footer Placeholder 3">
            <a:extLst>
              <a:ext uri="{FF2B5EF4-FFF2-40B4-BE49-F238E27FC236}">
                <a16:creationId xmlns:a16="http://schemas.microsoft.com/office/drawing/2014/main" id="{51547446-3CAA-4696-2C61-E4BBDB107FB5}"/>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B34A64A6-874C-8516-AB7D-45389328D794}"/>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200607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53176-A5DC-05F2-E97E-C90520A8DF5D}"/>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3" name="Footer Placeholder 2">
            <a:extLst>
              <a:ext uri="{FF2B5EF4-FFF2-40B4-BE49-F238E27FC236}">
                <a16:creationId xmlns:a16="http://schemas.microsoft.com/office/drawing/2014/main" id="{3F5C3120-5DE0-7269-7585-50E5B52474F0}"/>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2D075036-5185-9640-8A58-0749C6E1E973}"/>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423438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2529-6809-32F2-1D4B-AD07B227A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A0846604-4003-CB1A-DDD9-C3F7C27C7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832820E0-3F09-1EB5-F1A7-9241D33A5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5C8A1-202A-1D45-1D4F-B00C1AE338BB}"/>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6" name="Footer Placeholder 5">
            <a:extLst>
              <a:ext uri="{FF2B5EF4-FFF2-40B4-BE49-F238E27FC236}">
                <a16:creationId xmlns:a16="http://schemas.microsoft.com/office/drawing/2014/main" id="{EB76595A-F7D2-620D-8E4C-FDF8E693E4F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F4CD767-0C3A-E8BB-1093-C7690F7303C3}"/>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20258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F827-6B60-2F71-840C-78239E792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D8880265-5D04-6124-82E0-D85909F4D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92074E2D-D19D-B4C3-6B1F-D45D0354E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01-1AF6-B912-777C-4C7F049A2226}"/>
              </a:ext>
            </a:extLst>
          </p:cNvPr>
          <p:cNvSpPr>
            <a:spLocks noGrp="1"/>
          </p:cNvSpPr>
          <p:nvPr>
            <p:ph type="dt" sz="half" idx="10"/>
          </p:nvPr>
        </p:nvSpPr>
        <p:spPr/>
        <p:txBody>
          <a:bodyPr/>
          <a:lstStyle/>
          <a:p>
            <a:fld id="{02C3DA41-7432-4907-9AA1-3C75FE7DE37F}" type="datetimeFigureOut">
              <a:rPr lang="en-CH" smtClean="0"/>
              <a:t>12/01/2023</a:t>
            </a:fld>
            <a:endParaRPr lang="en-CH"/>
          </a:p>
        </p:txBody>
      </p:sp>
      <p:sp>
        <p:nvSpPr>
          <p:cNvPr id="6" name="Footer Placeholder 5">
            <a:extLst>
              <a:ext uri="{FF2B5EF4-FFF2-40B4-BE49-F238E27FC236}">
                <a16:creationId xmlns:a16="http://schemas.microsoft.com/office/drawing/2014/main" id="{5CACF331-076F-D112-D931-CC645B9689C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0712C8E-FBC9-0473-848F-3564994150D2}"/>
              </a:ext>
            </a:extLst>
          </p:cNvPr>
          <p:cNvSpPr>
            <a:spLocks noGrp="1"/>
          </p:cNvSpPr>
          <p:nvPr>
            <p:ph type="sldNum" sz="quarter" idx="12"/>
          </p:nvPr>
        </p:nvSpPr>
        <p:spPr/>
        <p:txBody>
          <a:bodyPr/>
          <a:lstStyle/>
          <a:p>
            <a:fld id="{D63DA2C7-1267-4AA0-AA61-EBDD30966314}" type="slidenum">
              <a:rPr lang="en-CH" smtClean="0"/>
              <a:t>‹#›</a:t>
            </a:fld>
            <a:endParaRPr lang="en-CH"/>
          </a:p>
        </p:txBody>
      </p:sp>
    </p:spTree>
    <p:extLst>
      <p:ext uri="{BB962C8B-B14F-4D97-AF65-F5344CB8AC3E}">
        <p14:creationId xmlns:p14="http://schemas.microsoft.com/office/powerpoint/2010/main" val="173422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1B808-0BBD-17F1-57D9-259B7E37D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CH"/>
          </a:p>
        </p:txBody>
      </p:sp>
      <p:sp>
        <p:nvSpPr>
          <p:cNvPr id="3" name="Text Placeholder 2">
            <a:extLst>
              <a:ext uri="{FF2B5EF4-FFF2-40B4-BE49-F238E27FC236}">
                <a16:creationId xmlns:a16="http://schemas.microsoft.com/office/drawing/2014/main" id="{E5CB6253-5795-8AEE-0AA6-8EE7F927D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H"/>
          </a:p>
        </p:txBody>
      </p:sp>
      <p:sp>
        <p:nvSpPr>
          <p:cNvPr id="4" name="Date Placeholder 3">
            <a:extLst>
              <a:ext uri="{FF2B5EF4-FFF2-40B4-BE49-F238E27FC236}">
                <a16:creationId xmlns:a16="http://schemas.microsoft.com/office/drawing/2014/main" id="{61AEF3AA-51A9-34E8-74F9-774C38B9B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DA41-7432-4907-9AA1-3C75FE7DE37F}" type="datetimeFigureOut">
              <a:rPr lang="en-CH" smtClean="0"/>
              <a:t>12/01/2023</a:t>
            </a:fld>
            <a:endParaRPr lang="en-CH"/>
          </a:p>
        </p:txBody>
      </p:sp>
      <p:sp>
        <p:nvSpPr>
          <p:cNvPr id="5" name="Footer Placeholder 4">
            <a:extLst>
              <a:ext uri="{FF2B5EF4-FFF2-40B4-BE49-F238E27FC236}">
                <a16:creationId xmlns:a16="http://schemas.microsoft.com/office/drawing/2014/main" id="{E4F85587-E5E5-A74E-FD47-37FFBFCF9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5296ACEE-A32D-5211-9DE3-7B8B239AA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DA2C7-1267-4AA0-AA61-EBDD30966314}" type="slidenum">
              <a:rPr lang="en-CH" smtClean="0"/>
              <a:t>‹#›</a:t>
            </a:fld>
            <a:endParaRPr lang="en-CH"/>
          </a:p>
        </p:txBody>
      </p:sp>
    </p:spTree>
    <p:extLst>
      <p:ext uri="{BB962C8B-B14F-4D97-AF65-F5344CB8AC3E}">
        <p14:creationId xmlns:p14="http://schemas.microsoft.com/office/powerpoint/2010/main" val="228304357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unaids.org/sites/default/files/media_asset/eliminating-discrimination-guidance_en.pdf" TargetMode="External"/><Relationship Id="rId5" Type="http://schemas.openxmlformats.org/officeDocument/2006/relationships/hyperlink" Target="https://www.unaids.org/sites/default/files/media_asset/JC2968_rights-based-monitoring-evaluation-national-HIV-responses_en.pdf"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unaids.org/sites/default/files/media_asset/07-hiv-human-rights-factsheet-stigma-discrmination_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lancet.com/action/showPdf?pii=S0140-6736%2819%2930652-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stigmaindex.org/" TargetMode="External"/><Relationship Id="rId7" Type="http://schemas.openxmlformats.org/officeDocument/2006/relationships/hyperlink" Target="https://indicatorregistry.unaid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hia.icap.columbia.edu/surveys/" TargetMode="External"/><Relationship Id="rId5" Type="http://schemas.openxmlformats.org/officeDocument/2006/relationships/hyperlink" Target="https://mics.unicef.org/" TargetMode="External"/><Relationship Id="rId4" Type="http://schemas.openxmlformats.org/officeDocument/2006/relationships/hyperlink" Target="https://dhsprogram.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E3C3-2951-6FA9-4A89-6FC066FA952C}"/>
              </a:ext>
            </a:extLst>
          </p:cNvPr>
          <p:cNvSpPr>
            <a:spLocks noGrp="1"/>
          </p:cNvSpPr>
          <p:nvPr>
            <p:ph type="ctrTitle"/>
          </p:nvPr>
        </p:nvSpPr>
        <p:spPr>
          <a:xfrm>
            <a:off x="366154" y="2115994"/>
            <a:ext cx="11459689" cy="2388239"/>
          </a:xfrm>
        </p:spPr>
        <p:txBody>
          <a:bodyPr>
            <a:normAutofit fontScale="90000"/>
          </a:bodyPr>
          <a:lstStyle/>
          <a:p>
            <a:r>
              <a:rPr lang="en-US"/>
              <a:t>Impact de la stigmatisation et de la discrimination, des normes et politiques inégales en matière de genre sur l'épidémie de VIH et la riposte à celle-ci</a:t>
            </a:r>
            <a:endParaRPr lang="en-CH"/>
          </a:p>
        </p:txBody>
      </p:sp>
      <p:sp>
        <p:nvSpPr>
          <p:cNvPr id="3" name="Subtitle 2">
            <a:extLst>
              <a:ext uri="{FF2B5EF4-FFF2-40B4-BE49-F238E27FC236}">
                <a16:creationId xmlns:a16="http://schemas.microsoft.com/office/drawing/2014/main" id="{C31BD94F-8347-9AB6-6907-51F2CB304F4E}"/>
              </a:ext>
            </a:extLst>
          </p:cNvPr>
          <p:cNvSpPr>
            <a:spLocks noGrp="1"/>
          </p:cNvSpPr>
          <p:nvPr>
            <p:ph type="subTitle" idx="1"/>
          </p:nvPr>
        </p:nvSpPr>
        <p:spPr>
          <a:xfrm>
            <a:off x="1523999" y="4854172"/>
            <a:ext cx="9144000" cy="1655762"/>
          </a:xfrm>
        </p:spPr>
        <p:txBody>
          <a:bodyPr/>
          <a:lstStyle/>
          <a:p>
            <a:r>
              <a:rPr lang="en-US"/>
              <a:t>janvier 2023</a:t>
            </a:r>
            <a:endParaRPr lang="en-CH"/>
          </a:p>
        </p:txBody>
      </p:sp>
    </p:spTree>
    <p:extLst>
      <p:ext uri="{BB962C8B-B14F-4D97-AF65-F5344CB8AC3E}">
        <p14:creationId xmlns:p14="http://schemas.microsoft.com/office/powerpoint/2010/main" val="230240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F9134D-C8B4-7C03-227D-77F4B3422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904" y="1335577"/>
            <a:ext cx="6965290" cy="389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8569EE1-0AD7-4D38-8D31-697B8AC102B3}"/>
              </a:ext>
            </a:extLst>
          </p:cNvPr>
          <p:cNvSpPr txBox="1"/>
          <p:nvPr/>
        </p:nvSpPr>
        <p:spPr>
          <a:xfrm>
            <a:off x="206849" y="1305340"/>
            <a:ext cx="4477885"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Indicateurs à prendre en compte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Connaissance de la prévention du VIH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Utilisation de préservatifs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Prévalence de la violence entre partenaires intimes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Fréquentation scolaire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Prévalence de la violence (autre que la violence entre partenaires intimes)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Politiques à prendre en considération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Éducation sexuelle complète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Préservatifs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PrEP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Consentement des parents ou des tuteurs aux tests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Criminalisation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A325D6E1-07E1-9C6B-9179-AE2BBF8CF72F}"/>
              </a:ext>
            </a:extLst>
          </p:cNvPr>
          <p:cNvSpPr/>
          <p:nvPr/>
        </p:nvSpPr>
        <p:spPr>
          <a:xfrm>
            <a:off x="3578142" y="3135059"/>
            <a:ext cx="1037967" cy="86497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5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71C47CD-CC87-29EE-966D-685A3091A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8411"/>
            <a:ext cx="7057394" cy="44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E0800B3-F1D0-A1CD-FADA-394AED697E37}"/>
              </a:ext>
            </a:extLst>
          </p:cNvPr>
          <p:cNvSpPr txBox="1"/>
          <p:nvPr/>
        </p:nvSpPr>
        <p:spPr>
          <a:xfrm>
            <a:off x="0" y="1621343"/>
            <a:ext cx="4163640" cy="31393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Indicateurs à prendre en compte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Prévalence de la VPI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Expériences de stigmatisation et de discrimination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Éviter les soins de santé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Attitudes à l'égard de la violence à l'égard des femmes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Politiques à prendre en compte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Politiques en matière de TME (tests, régimes, 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Consentement des parents ou des tuteurs aux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E5289513-3680-79B9-7054-A04348217A0E}"/>
              </a:ext>
            </a:extLst>
          </p:cNvPr>
          <p:cNvSpPr/>
          <p:nvPr/>
        </p:nvSpPr>
        <p:spPr>
          <a:xfrm>
            <a:off x="2946685" y="2996513"/>
            <a:ext cx="1037967" cy="86497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55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BF99AD7-DF07-FA88-C491-5E78C69455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2347" y="320514"/>
            <a:ext cx="5291666" cy="2963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AA58286-7C0A-408B-9F8E-048384552B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2347" y="3468512"/>
            <a:ext cx="5291667" cy="2963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36B8B70-345B-F608-A20B-F5E6054BD90D}"/>
              </a:ext>
            </a:extLst>
          </p:cNvPr>
          <p:cNvSpPr txBox="1"/>
          <p:nvPr/>
        </p:nvSpPr>
        <p:spPr>
          <a:xfrm>
            <a:off x="4678726" y="1775560"/>
            <a:ext cx="21696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Progrès vers les 95</a:t>
            </a:r>
            <a:endParaRPr kumimoji="0" lang="en-C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3E4B2B-7A9A-CD7B-60F4-A6A172812FCC}"/>
              </a:ext>
            </a:extLst>
          </p:cNvPr>
          <p:cNvSpPr txBox="1"/>
          <p:nvPr/>
        </p:nvSpPr>
        <p:spPr>
          <a:xfrm>
            <a:off x="3600128" y="4309087"/>
            <a:ext cx="32905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Dépistage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du VIH et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traitement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cascade</a:t>
            </a:r>
            <a:endParaRPr kumimoji="0" lang="en-CH"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Arrow: Right 1">
            <a:extLst>
              <a:ext uri="{FF2B5EF4-FFF2-40B4-BE49-F238E27FC236}">
                <a16:creationId xmlns:a16="http://schemas.microsoft.com/office/drawing/2014/main" id="{0D1E16AF-5AB3-B97F-51A0-2443C3A392F1}"/>
              </a:ext>
            </a:extLst>
          </p:cNvPr>
          <p:cNvSpPr/>
          <p:nvPr/>
        </p:nvSpPr>
        <p:spPr>
          <a:xfrm>
            <a:off x="2946685" y="2996513"/>
            <a:ext cx="1037967" cy="86497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CE4CB92-8DF4-9A75-6E07-7F15B418DB6B}"/>
              </a:ext>
            </a:extLst>
          </p:cNvPr>
          <p:cNvSpPr txBox="1"/>
          <p:nvPr/>
        </p:nvSpPr>
        <p:spPr>
          <a:xfrm>
            <a:off x="237986" y="1960226"/>
            <a:ext cx="415135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Indicateurs à prendre en compte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Expériences de stigmatisation et de discrimination Refus des soins de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Politiques à prendre en compte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ART start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Régimes 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Dispensation plurimensuelle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Criminalisation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68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E50B0-DA89-004D-48CA-F28A5B94A60D}"/>
              </a:ext>
            </a:extLst>
          </p:cNvPr>
          <p:cNvSpPr>
            <a:spLocks noGrp="1"/>
          </p:cNvSpPr>
          <p:nvPr>
            <p:ph type="body" idx="1"/>
          </p:nvPr>
        </p:nvSpPr>
        <p:spPr/>
        <p:txBody>
          <a:bodyPr/>
          <a:lstStyle/>
          <a:p>
            <a:r>
              <a:rPr lang="en-US" sz="2400">
                <a:solidFill>
                  <a:schemeClr val="tx1"/>
                </a:solidFill>
              </a:rPr>
              <a:t>3. </a:t>
            </a:r>
            <a:r>
              <a:rPr lang="en-US">
                <a:solidFill>
                  <a:schemeClr val="tx1"/>
                </a:solidFill>
              </a:rPr>
              <a:t>Suivi des progrès accomplis dans la réalisation des objectifs 10-10-10</a:t>
            </a:r>
          </a:p>
        </p:txBody>
      </p:sp>
    </p:spTree>
    <p:extLst>
      <p:ext uri="{BB962C8B-B14F-4D97-AF65-F5344CB8AC3E}">
        <p14:creationId xmlns:p14="http://schemas.microsoft.com/office/powerpoint/2010/main" val="308017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site&#10;&#10;Description automatically generated">
            <a:extLst>
              <a:ext uri="{FF2B5EF4-FFF2-40B4-BE49-F238E27FC236}">
                <a16:creationId xmlns:a16="http://schemas.microsoft.com/office/drawing/2014/main" id="{F188EC6F-40BE-32B7-2A06-70ECE598BF65}"/>
              </a:ext>
            </a:extLst>
          </p:cNvPr>
          <p:cNvPicPr>
            <a:picLocks noChangeAspect="1"/>
          </p:cNvPicPr>
          <p:nvPr/>
        </p:nvPicPr>
        <p:blipFill>
          <a:blip r:embed="rId3"/>
          <a:stretch>
            <a:fillRect/>
          </a:stretch>
        </p:blipFill>
        <p:spPr>
          <a:xfrm>
            <a:off x="660399" y="837466"/>
            <a:ext cx="5443199" cy="5436334"/>
          </a:xfrm>
          <a:prstGeom prst="rect">
            <a:avLst/>
          </a:prstGeom>
        </p:spPr>
      </p:pic>
      <p:sp>
        <p:nvSpPr>
          <p:cNvPr id="7" name="Title 1">
            <a:extLst>
              <a:ext uri="{FF2B5EF4-FFF2-40B4-BE49-F238E27FC236}">
                <a16:creationId xmlns:a16="http://schemas.microsoft.com/office/drawing/2014/main" id="{D47E26A9-3D4A-F409-8283-EBFDFA7B452D}"/>
              </a:ext>
            </a:extLst>
          </p:cNvPr>
          <p:cNvSpPr>
            <a:spLocks noGrp="1"/>
          </p:cNvSpPr>
          <p:nvPr>
            <p:ph type="title"/>
          </p:nvPr>
        </p:nvSpPr>
        <p:spPr>
          <a:xfrm>
            <a:off x="660400" y="20563"/>
            <a:ext cx="10998200" cy="816903"/>
          </a:xfrm>
        </p:spPr>
        <p:txBody>
          <a:bodyPr/>
          <a:lstStyle/>
          <a:p>
            <a:r>
              <a:rPr lang="en-US" sz="2800">
                <a:solidFill>
                  <a:schemeClr val="tx2"/>
                </a:solidFill>
                <a:latin typeface="+mn-lt"/>
              </a:rPr>
              <a:t>Déclaration politique de 2021 sur le VIH et le sida</a:t>
            </a:r>
            <a:endParaRPr lang="en-CH" sz="2800">
              <a:solidFill>
                <a:schemeClr val="tx2"/>
              </a:solidFill>
              <a:latin typeface="+mn-lt"/>
            </a:endParaRPr>
          </a:p>
        </p:txBody>
      </p:sp>
      <p:graphicFrame>
        <p:nvGraphicFramePr>
          <p:cNvPr id="9" name="TextBox 2">
            <a:extLst>
              <a:ext uri="{FF2B5EF4-FFF2-40B4-BE49-F238E27FC236}">
                <a16:creationId xmlns:a16="http://schemas.microsoft.com/office/drawing/2014/main" id="{CDD7F089-C8A0-4C2C-6F63-2A56D38636E4}"/>
              </a:ext>
            </a:extLst>
          </p:cNvPr>
          <p:cNvGraphicFramePr/>
          <p:nvPr/>
        </p:nvGraphicFramePr>
        <p:xfrm>
          <a:off x="6321287" y="1920342"/>
          <a:ext cx="5443199" cy="3477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1E2CDFD-9E98-9BA0-5426-CB499E8D00EE}"/>
              </a:ext>
            </a:extLst>
          </p:cNvPr>
          <p:cNvSpPr txBox="1"/>
          <p:nvPr/>
        </p:nvSpPr>
        <p:spPr>
          <a:xfrm>
            <a:off x="6321287" y="1044284"/>
            <a:ext cx="6096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3 engagements primordiaux sur les catalyseurs sociétaux : </a:t>
            </a:r>
          </a:p>
        </p:txBody>
      </p:sp>
    </p:spTree>
    <p:extLst>
      <p:ext uri="{BB962C8B-B14F-4D97-AF65-F5344CB8AC3E}">
        <p14:creationId xmlns:p14="http://schemas.microsoft.com/office/powerpoint/2010/main" val="155117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DC6E-0232-41D0-4C1C-9C564932DC86}"/>
              </a:ext>
            </a:extLst>
          </p:cNvPr>
          <p:cNvSpPr>
            <a:spLocks noGrp="1"/>
          </p:cNvSpPr>
          <p:nvPr>
            <p:ph type="title"/>
          </p:nvPr>
        </p:nvSpPr>
        <p:spPr>
          <a:xfrm>
            <a:off x="690355" y="145772"/>
            <a:ext cx="10811290" cy="1446833"/>
          </a:xfrm>
        </p:spPr>
        <p:txBody>
          <a:bodyPr>
            <a:noAutofit/>
          </a:bodyPr>
          <a:lstStyle/>
          <a:p>
            <a:r>
              <a:rPr lang="en-US" sz="2800">
                <a:solidFill>
                  <a:schemeClr val="tx2"/>
                </a:solidFill>
                <a:latin typeface="+mn-lt"/>
              </a:rPr>
              <a:t>La réalisation des objectifs sociétaux permettrait d'éviter environ 2,5 millions de nouvelles infections par le VIH et 1,7 million de décès liés au sida entre 2020 et 2030.</a:t>
            </a:r>
            <a:endParaRPr lang="en-CH" sz="2800">
              <a:solidFill>
                <a:schemeClr val="tx2"/>
              </a:solidFill>
              <a:latin typeface="+mn-lt"/>
            </a:endParaRPr>
          </a:p>
        </p:txBody>
      </p:sp>
      <p:pic>
        <p:nvPicPr>
          <p:cNvPr id="5" name="Picture 4">
            <a:extLst>
              <a:ext uri="{FF2B5EF4-FFF2-40B4-BE49-F238E27FC236}">
                <a16:creationId xmlns:a16="http://schemas.microsoft.com/office/drawing/2014/main" id="{F5B6767C-FAF8-86F5-89CE-DD8743309C0D}"/>
              </a:ext>
            </a:extLst>
          </p:cNvPr>
          <p:cNvPicPr>
            <a:picLocks noChangeAspect="1"/>
          </p:cNvPicPr>
          <p:nvPr/>
        </p:nvPicPr>
        <p:blipFill>
          <a:blip r:embed="rId3"/>
          <a:stretch>
            <a:fillRect/>
          </a:stretch>
        </p:blipFill>
        <p:spPr>
          <a:xfrm>
            <a:off x="690355" y="1652932"/>
            <a:ext cx="10811290" cy="4565442"/>
          </a:xfrm>
          <a:prstGeom prst="rect">
            <a:avLst/>
          </a:prstGeom>
        </p:spPr>
      </p:pic>
    </p:spTree>
    <p:extLst>
      <p:ext uri="{BB962C8B-B14F-4D97-AF65-F5344CB8AC3E}">
        <p14:creationId xmlns:p14="http://schemas.microsoft.com/office/powerpoint/2010/main" val="47398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719EE-8AFF-77FF-F1C3-6873B71CCC98}"/>
              </a:ext>
            </a:extLst>
          </p:cNvPr>
          <p:cNvPicPr>
            <a:picLocks noChangeAspect="1"/>
          </p:cNvPicPr>
          <p:nvPr/>
        </p:nvPicPr>
        <p:blipFill>
          <a:blip r:embed="rId3"/>
          <a:stretch>
            <a:fillRect/>
          </a:stretch>
        </p:blipFill>
        <p:spPr>
          <a:xfrm>
            <a:off x="2260377" y="1115878"/>
            <a:ext cx="3597982" cy="5070057"/>
          </a:xfrm>
          <a:prstGeom prst="rect">
            <a:avLst/>
          </a:prstGeom>
          <a:ln>
            <a:solidFill>
              <a:schemeClr val="accent1"/>
            </a:solidFill>
          </a:ln>
        </p:spPr>
      </p:pic>
      <p:sp>
        <p:nvSpPr>
          <p:cNvPr id="6" name="Title 1">
            <a:extLst>
              <a:ext uri="{FF2B5EF4-FFF2-40B4-BE49-F238E27FC236}">
                <a16:creationId xmlns:a16="http://schemas.microsoft.com/office/drawing/2014/main" id="{0E6907EF-A656-46EC-79D9-5E369897EB4A}"/>
              </a:ext>
            </a:extLst>
          </p:cNvPr>
          <p:cNvSpPr txBox="1">
            <a:spLocks/>
          </p:cNvSpPr>
          <p:nvPr/>
        </p:nvSpPr>
        <p:spPr>
          <a:xfrm>
            <a:off x="660400" y="20563"/>
            <a:ext cx="11102814" cy="1095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44546A"/>
                </a:solidFill>
                <a:effectLst/>
                <a:uLnTx/>
                <a:uFillTx/>
                <a:latin typeface="Calibri" panose="020F0502020204030204"/>
                <a:ea typeface="+mj-ea"/>
                <a:cs typeface="+mj-cs"/>
              </a:rPr>
              <a:t>Le cadre pour le suivi mondial des objectifs 10-10-10 est intégré dans le GAM</a:t>
            </a:r>
            <a:endParaRPr kumimoji="0" lang="en-CH" sz="2800" b="0" i="0" u="none" strike="noStrike" kern="1200" cap="none" spc="0" normalizeH="0" baseline="0" noProof="0">
              <a:ln>
                <a:noFill/>
              </a:ln>
              <a:solidFill>
                <a:srgbClr val="44546A"/>
              </a:solidFill>
              <a:effectLst/>
              <a:uLnTx/>
              <a:uFillTx/>
              <a:latin typeface="Calibri" panose="020F0502020204030204"/>
              <a:ea typeface="+mj-ea"/>
              <a:cs typeface="+mj-cs"/>
            </a:endParaRPr>
          </a:p>
        </p:txBody>
      </p:sp>
      <p:pic>
        <p:nvPicPr>
          <p:cNvPr id="3" name="Picture 2">
            <a:extLst>
              <a:ext uri="{FF2B5EF4-FFF2-40B4-BE49-F238E27FC236}">
                <a16:creationId xmlns:a16="http://schemas.microsoft.com/office/drawing/2014/main" id="{8E22E67F-A388-AEBE-2CAE-DFFCE09FA3E3}"/>
              </a:ext>
            </a:extLst>
          </p:cNvPr>
          <p:cNvPicPr>
            <a:picLocks noChangeAspect="1"/>
          </p:cNvPicPr>
          <p:nvPr/>
        </p:nvPicPr>
        <p:blipFill>
          <a:blip r:embed="rId4"/>
          <a:stretch>
            <a:fillRect/>
          </a:stretch>
        </p:blipFill>
        <p:spPr>
          <a:xfrm>
            <a:off x="6095999" y="1115877"/>
            <a:ext cx="3597981" cy="5082285"/>
          </a:xfrm>
          <a:prstGeom prst="rect">
            <a:avLst/>
          </a:prstGeom>
        </p:spPr>
      </p:pic>
    </p:spTree>
    <p:extLst>
      <p:ext uri="{BB962C8B-B14F-4D97-AF65-F5344CB8AC3E}">
        <p14:creationId xmlns:p14="http://schemas.microsoft.com/office/powerpoint/2010/main" val="337631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A366-6C19-41DD-8FBF-8FAD97082F96}"/>
              </a:ext>
            </a:extLst>
          </p:cNvPr>
          <p:cNvSpPr>
            <a:spLocks noGrp="1"/>
          </p:cNvSpPr>
          <p:nvPr>
            <p:ph type="title"/>
          </p:nvPr>
        </p:nvSpPr>
        <p:spPr>
          <a:xfrm>
            <a:off x="622300" y="270123"/>
            <a:ext cx="10731499" cy="941160"/>
          </a:xfrm>
        </p:spPr>
        <p:txBody>
          <a:bodyPr>
            <a:normAutofit/>
          </a:bodyPr>
          <a:lstStyle/>
          <a:p>
            <a:r>
              <a:rPr lang="en-US" sz="2800">
                <a:solidFill>
                  <a:schemeClr val="tx2"/>
                </a:solidFill>
                <a:latin typeface="+mn-lt"/>
              </a:rPr>
              <a:t>Suivi des 10 ans dans le cadre du GAM - processus d'élaboration et d'adoption des indicateurs </a:t>
            </a:r>
            <a:endParaRPr lang="en-CH" sz="2800">
              <a:solidFill>
                <a:schemeClr val="tx2"/>
              </a:solidFill>
              <a:latin typeface="+mn-lt"/>
            </a:endParaRPr>
          </a:p>
        </p:txBody>
      </p:sp>
      <p:sp>
        <p:nvSpPr>
          <p:cNvPr id="3" name="Content Placeholder 2">
            <a:extLst>
              <a:ext uri="{FF2B5EF4-FFF2-40B4-BE49-F238E27FC236}">
                <a16:creationId xmlns:a16="http://schemas.microsoft.com/office/drawing/2014/main" id="{A1D5DF03-8427-438E-96E2-798CBF721614}"/>
              </a:ext>
            </a:extLst>
          </p:cNvPr>
          <p:cNvSpPr>
            <a:spLocks noGrp="1"/>
          </p:cNvSpPr>
          <p:nvPr>
            <p:ph idx="1"/>
          </p:nvPr>
        </p:nvSpPr>
        <p:spPr>
          <a:xfrm>
            <a:off x="812800" y="1423685"/>
            <a:ext cx="10540999" cy="4685016"/>
          </a:xfrm>
        </p:spPr>
        <p:txBody>
          <a:bodyPr>
            <a:normAutofit fontScale="85000" lnSpcReduction="20000"/>
          </a:bodyPr>
          <a:lstStyle/>
          <a:p>
            <a:r>
              <a:rPr lang="en-US" sz="2400"/>
              <a:t>Sur la base des objectifs, identification des indicateurs existants ou de la collecte de données pouvant être utilisées pour élaborer des indicateurs. </a:t>
            </a:r>
          </a:p>
          <a:p>
            <a:endParaRPr lang="en-US" sz="2400"/>
          </a:p>
          <a:p>
            <a:r>
              <a:rPr lang="en-US" sz="2400"/>
              <a:t>3 groupes d'indicateurs : </a:t>
            </a:r>
          </a:p>
          <a:p>
            <a:pPr marL="800100" lvl="1" indent="-342900">
              <a:buAutoNum type="arabicParenR"/>
            </a:pPr>
            <a:r>
              <a:rPr lang="en-US" sz="2100"/>
              <a:t>Les définitions des indicateurs sont entièrement disponibles et incluses dans le GAM 2022</a:t>
            </a:r>
          </a:p>
          <a:p>
            <a:pPr marL="800100" lvl="1" indent="-342900">
              <a:buAutoNum type="arabicParenR"/>
            </a:pPr>
            <a:r>
              <a:rPr lang="en-US" sz="2100"/>
              <a:t>Indicateurs en cours de développement : </a:t>
            </a:r>
          </a:p>
          <a:p>
            <a:pPr marL="1257300" lvl="2" indent="-342900">
              <a:buFont typeface="+mj-lt"/>
              <a:buAutoNum type="alphaLcParenR"/>
            </a:pPr>
            <a:r>
              <a:rPr lang="en-US" sz="1700"/>
              <a:t>Outil de collecte de données existant, définitions des indicateurs en cours de finalisation</a:t>
            </a:r>
          </a:p>
          <a:p>
            <a:pPr marL="1257300" lvl="2" indent="-342900">
              <a:buFont typeface="+mj-lt"/>
              <a:buAutoNum type="alphaLcParenR"/>
            </a:pPr>
            <a:r>
              <a:rPr lang="en-US" sz="1700"/>
              <a:t>Outils de collecte de données en cours de développement</a:t>
            </a:r>
          </a:p>
          <a:p>
            <a:pPr marL="457200" lvl="1" indent="0">
              <a:buNone/>
            </a:pPr>
            <a:r>
              <a:rPr lang="en-US" sz="2000"/>
              <a:t> </a:t>
            </a:r>
          </a:p>
          <a:p>
            <a:r>
              <a:rPr lang="en-US" sz="2400"/>
              <a:t>Pour les objectifs pour lesquels il n'existe pas d'indicateurs ou de collecte de données : </a:t>
            </a:r>
          </a:p>
          <a:p>
            <a:pPr lvl="1">
              <a:buFont typeface="Calibri" panose="020F0502020204030204" pitchFamily="34" charset="0"/>
              <a:buChar char="⁻"/>
            </a:pPr>
            <a:r>
              <a:rPr lang="en-US" sz="2000"/>
              <a:t>Outils de collecte de données en cours d'élaboration</a:t>
            </a:r>
          </a:p>
          <a:p>
            <a:pPr lvl="1">
              <a:buFont typeface="Calibri" panose="020F0502020204030204" pitchFamily="34" charset="0"/>
              <a:buChar char="⁻"/>
            </a:pPr>
            <a:r>
              <a:rPr lang="en-US" sz="2000"/>
              <a:t>Des groupes consultatifs d'experts dans les domaines concernés ont été constitués pour orienter les travaux. </a:t>
            </a:r>
          </a:p>
          <a:p>
            <a:pPr lvl="1">
              <a:buFont typeface="Calibri" panose="020F0502020204030204" pitchFamily="34" charset="0"/>
              <a:buChar char="⁻"/>
            </a:pPr>
            <a:r>
              <a:rPr lang="en-US" sz="2000"/>
              <a:t>Le projet pilote a été finalisé en Afrique du Sud avec l'université de Stellenbosch, l'analyse des données est en cours.</a:t>
            </a:r>
          </a:p>
          <a:p>
            <a:pPr lvl="1"/>
            <a:endParaRPr lang="en-US" sz="2000"/>
          </a:p>
          <a:p>
            <a:r>
              <a:rPr lang="en-US" sz="2400"/>
              <a:t>Indicateurs présentés au MTAG pour adoption dans le cadre du GAM</a:t>
            </a:r>
          </a:p>
          <a:p>
            <a:pPr lvl="1"/>
            <a:r>
              <a:rPr lang="en-US" sz="2000"/>
              <a:t>Les indicateurs en cours de développement seront proposés pour inclusion dans le GAM 2024.</a:t>
            </a:r>
          </a:p>
        </p:txBody>
      </p:sp>
    </p:spTree>
    <p:extLst>
      <p:ext uri="{BB962C8B-B14F-4D97-AF65-F5344CB8AC3E}">
        <p14:creationId xmlns:p14="http://schemas.microsoft.com/office/powerpoint/2010/main" val="235182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A8AF-0B54-F1FF-704A-5BF139EA95B3}"/>
              </a:ext>
            </a:extLst>
          </p:cNvPr>
          <p:cNvSpPr>
            <a:spLocks noGrp="1"/>
          </p:cNvSpPr>
          <p:nvPr>
            <p:ph type="title"/>
          </p:nvPr>
        </p:nvSpPr>
        <p:spPr>
          <a:xfrm>
            <a:off x="838200" y="216844"/>
            <a:ext cx="10515600" cy="1325563"/>
          </a:xfrm>
        </p:spPr>
        <p:txBody>
          <a:bodyPr>
            <a:normAutofit/>
          </a:bodyPr>
          <a:lstStyle/>
          <a:p>
            <a:r>
              <a:rPr lang="en-US" sz="2800">
                <a:solidFill>
                  <a:schemeClr val="tx2"/>
                </a:solidFill>
                <a:latin typeface="+mn-lt"/>
              </a:rPr>
              <a:t>Possibilités de renforcer la disponibilité des données sur les catalyseurs sociétaux</a:t>
            </a:r>
            <a:endParaRPr lang="en-CH" sz="2800"/>
          </a:p>
        </p:txBody>
      </p:sp>
      <p:sp>
        <p:nvSpPr>
          <p:cNvPr id="3" name="Content Placeholder 2">
            <a:extLst>
              <a:ext uri="{FF2B5EF4-FFF2-40B4-BE49-F238E27FC236}">
                <a16:creationId xmlns:a16="http://schemas.microsoft.com/office/drawing/2014/main" id="{6D7A561E-E799-35B4-8C95-42991FCE89E1}"/>
              </a:ext>
            </a:extLst>
          </p:cNvPr>
          <p:cNvSpPr>
            <a:spLocks noGrp="1"/>
          </p:cNvSpPr>
          <p:nvPr>
            <p:ph idx="1"/>
          </p:nvPr>
        </p:nvSpPr>
        <p:spPr/>
        <p:txBody>
          <a:bodyPr/>
          <a:lstStyle/>
          <a:p>
            <a:r>
              <a:rPr lang="en-US" sz="2400"/>
              <a:t>Préconiser l'inclusion dans les instruments de collecte de données de questions permettant d'élaborer des indicateurs sur les catalyseurs sociétaux :</a:t>
            </a:r>
          </a:p>
          <a:p>
            <a:pPr lvl="1">
              <a:buFont typeface="Calibri" panose="020F0502020204030204" pitchFamily="34" charset="0"/>
              <a:buChar char="⁻"/>
            </a:pPr>
            <a:r>
              <a:rPr lang="en-US"/>
              <a:t>Indice de stigmatisation des personnes vivant avec le VIH 2.0</a:t>
            </a:r>
          </a:p>
          <a:p>
            <a:pPr lvl="1">
              <a:buFont typeface="Calibri" panose="020F0502020204030204" pitchFamily="34" charset="0"/>
              <a:buChar char="⁻"/>
            </a:pPr>
            <a:r>
              <a:rPr lang="en-US"/>
              <a:t>IBBS / BBS lite</a:t>
            </a:r>
          </a:p>
          <a:p>
            <a:pPr lvl="1">
              <a:buFont typeface="Calibri" panose="020F0502020204030204" pitchFamily="34" charset="0"/>
              <a:buChar char="⁻"/>
            </a:pPr>
            <a:r>
              <a:rPr lang="en-US"/>
              <a:t>Enquêtes auprès de la population (DHS, MICS, PHIA)</a:t>
            </a:r>
          </a:p>
          <a:p>
            <a:endParaRPr lang="en-US"/>
          </a:p>
          <a:p>
            <a:endParaRPr lang="en-CH"/>
          </a:p>
        </p:txBody>
      </p:sp>
    </p:spTree>
    <p:extLst>
      <p:ext uri="{BB962C8B-B14F-4D97-AF65-F5344CB8AC3E}">
        <p14:creationId xmlns:p14="http://schemas.microsoft.com/office/powerpoint/2010/main" val="323489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C86C-5290-DC9A-60ED-489CFC381E37}"/>
              </a:ext>
            </a:extLst>
          </p:cNvPr>
          <p:cNvSpPr>
            <a:spLocks noGrp="1"/>
          </p:cNvSpPr>
          <p:nvPr>
            <p:ph type="title"/>
          </p:nvPr>
        </p:nvSpPr>
        <p:spPr>
          <a:xfrm>
            <a:off x="838200" y="236537"/>
            <a:ext cx="10863020" cy="1406283"/>
          </a:xfrm>
        </p:spPr>
        <p:txBody>
          <a:bodyPr>
            <a:normAutofit/>
          </a:bodyPr>
          <a:lstStyle/>
          <a:p>
            <a:r>
              <a:rPr lang="en-US" sz="2800">
                <a:solidFill>
                  <a:schemeClr val="tx2"/>
                </a:solidFill>
                <a:latin typeface="+mn-lt"/>
              </a:rPr>
              <a:t>Sources de données complémentaires pour le suivi de la mise en œuvre des </a:t>
            </a:r>
            <a:r>
              <a:rPr lang="en-US" sz="2800" err="1">
                <a:solidFill>
                  <a:schemeClr val="tx2"/>
                </a:solidFill>
                <a:latin typeface="+mn-lt"/>
              </a:rPr>
              <a:t>programmes </a:t>
            </a:r>
            <a:r>
              <a:rPr lang="en-US" sz="2800">
                <a:solidFill>
                  <a:schemeClr val="tx2"/>
                </a:solidFill>
                <a:latin typeface="+mn-lt"/>
              </a:rPr>
              <a:t>visant à atteindre les catalyseurs sociétaux et à mesurer les progrès accomplis</a:t>
            </a:r>
            <a:endParaRPr lang="en-CH" sz="2800">
              <a:solidFill>
                <a:schemeClr val="tx2"/>
              </a:solidFill>
              <a:latin typeface="+mn-lt"/>
            </a:endParaRPr>
          </a:p>
        </p:txBody>
      </p:sp>
      <p:sp>
        <p:nvSpPr>
          <p:cNvPr id="3" name="Content Placeholder 2">
            <a:extLst>
              <a:ext uri="{FF2B5EF4-FFF2-40B4-BE49-F238E27FC236}">
                <a16:creationId xmlns:a16="http://schemas.microsoft.com/office/drawing/2014/main" id="{A282211E-C110-3F5C-09A5-C6B492C49CF1}"/>
              </a:ext>
            </a:extLst>
          </p:cNvPr>
          <p:cNvSpPr>
            <a:spLocks noGrp="1"/>
          </p:cNvSpPr>
          <p:nvPr>
            <p:ph idx="1"/>
          </p:nvPr>
        </p:nvSpPr>
        <p:spPr>
          <a:xfrm>
            <a:off x="838200" y="1900781"/>
            <a:ext cx="10515600" cy="4351338"/>
          </a:xfrm>
        </p:spPr>
        <p:txBody>
          <a:bodyPr>
            <a:normAutofit/>
          </a:bodyPr>
          <a:lstStyle/>
          <a:p>
            <a:r>
              <a:rPr lang="en-US" sz="2400"/>
              <a:t>Données du </a:t>
            </a:r>
            <a:r>
              <a:rPr lang="en-US" sz="2400" err="1"/>
              <a:t>programme de </a:t>
            </a:r>
            <a:r>
              <a:rPr lang="en-US" sz="2400"/>
              <a:t>routine</a:t>
            </a:r>
          </a:p>
          <a:p>
            <a:r>
              <a:rPr lang="en-US" sz="2400"/>
              <a:t>Documentation des violations des droits de l'homme ou des expériences des clients</a:t>
            </a:r>
          </a:p>
          <a:p>
            <a:r>
              <a:rPr lang="en-US" sz="2400"/>
              <a:t>Données de surveillance de la santé publique</a:t>
            </a:r>
          </a:p>
          <a:p>
            <a:r>
              <a:rPr lang="en-US" sz="2400"/>
              <a:t>Enquêtes participatives</a:t>
            </a:r>
          </a:p>
          <a:p>
            <a:r>
              <a:rPr lang="en-US" sz="2400"/>
              <a:t>Études de recherche</a:t>
            </a:r>
          </a:p>
          <a:p>
            <a:r>
              <a:rPr lang="en-US" sz="2400"/>
              <a:t>Autres</a:t>
            </a:r>
          </a:p>
        </p:txBody>
      </p:sp>
    </p:spTree>
    <p:extLst>
      <p:ext uri="{BB962C8B-B14F-4D97-AF65-F5344CB8AC3E}">
        <p14:creationId xmlns:p14="http://schemas.microsoft.com/office/powerpoint/2010/main" val="349977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B13A-B545-B1E2-28BA-5CC2F7C9A65F}"/>
              </a:ext>
            </a:extLst>
          </p:cNvPr>
          <p:cNvSpPr>
            <a:spLocks noGrp="1"/>
          </p:cNvSpPr>
          <p:nvPr>
            <p:ph type="title"/>
          </p:nvPr>
        </p:nvSpPr>
        <p:spPr>
          <a:xfrm>
            <a:off x="838200" y="101174"/>
            <a:ext cx="10515600" cy="1325563"/>
          </a:xfrm>
        </p:spPr>
        <p:txBody>
          <a:bodyPr>
            <a:normAutofit/>
          </a:bodyPr>
          <a:lstStyle/>
          <a:p>
            <a:r>
              <a:rPr lang="en-US" sz="4000"/>
              <a:t>Objectifs</a:t>
            </a:r>
            <a:endParaRPr lang="en-CH" sz="4000"/>
          </a:p>
        </p:txBody>
      </p:sp>
      <p:sp>
        <p:nvSpPr>
          <p:cNvPr id="3" name="Content Placeholder 2">
            <a:extLst>
              <a:ext uri="{FF2B5EF4-FFF2-40B4-BE49-F238E27FC236}">
                <a16:creationId xmlns:a16="http://schemas.microsoft.com/office/drawing/2014/main" id="{BDB1DAC6-D088-E852-F14E-7BED07873C72}"/>
              </a:ext>
            </a:extLst>
          </p:cNvPr>
          <p:cNvSpPr>
            <a:spLocks noGrp="1"/>
          </p:cNvSpPr>
          <p:nvPr>
            <p:ph idx="1"/>
          </p:nvPr>
        </p:nvSpPr>
        <p:spPr>
          <a:xfrm>
            <a:off x="838200" y="1426737"/>
            <a:ext cx="10515600" cy="4848552"/>
          </a:xfrm>
        </p:spPr>
        <p:txBody>
          <a:bodyPr>
            <a:normAutofit/>
          </a:bodyPr>
          <a:lstStyle/>
          <a:p>
            <a:pPr marL="457200" indent="-457200">
              <a:buFont typeface="+mj-lt"/>
              <a:buAutoNum type="arabicPeriod"/>
            </a:pPr>
            <a:r>
              <a:rPr lang="en-US" sz="2400"/>
              <a:t>Sensibiliser à ce que les données nous apprennent sur l'impact de la stigmatisation et de la discrimination, des normes inégales en matière de genre et des lois et politiques punitives sur l'épidémie de VIH et la riposte à ce virus.</a:t>
            </a:r>
          </a:p>
          <a:p>
            <a:pPr marL="457200" indent="-457200">
              <a:buFont typeface="+mj-lt"/>
              <a:buAutoNum type="arabicPeriod"/>
            </a:pPr>
            <a:endParaRPr lang="en-US" sz="2400"/>
          </a:p>
          <a:p>
            <a:pPr marL="457200" indent="-457200">
              <a:buFont typeface="+mj-lt"/>
              <a:buAutoNum type="arabicPeriod"/>
            </a:pPr>
            <a:r>
              <a:rPr lang="en-US" sz="2400"/>
              <a:t>Accroître la sensibilisation et l'information pour explorer les données sur les politiques susceptibles d'avoir un impact sur l'épidémie de VIH et la riposte à celle-ci</a:t>
            </a:r>
          </a:p>
          <a:p>
            <a:pPr marL="457200" indent="-457200">
              <a:buFont typeface="+mj-lt"/>
              <a:buAutoNum type="arabicPeriod"/>
            </a:pPr>
            <a:endParaRPr lang="en-US" sz="2400"/>
          </a:p>
          <a:p>
            <a:pPr marL="457200" indent="-457200">
              <a:buFont typeface="+mj-lt"/>
              <a:buAutoNum type="arabicPeriod"/>
            </a:pPr>
            <a:r>
              <a:rPr lang="en-US" sz="2400"/>
              <a:t>Partager des informations sur le cadre de suivi permettant de mesurer les progrès accomplis dans la réalisation des objectifs des catalyseurs sociétaux 10-10-10 de la déclaration politique de 2021.</a:t>
            </a:r>
            <a:endParaRPr lang="en-US"/>
          </a:p>
          <a:p>
            <a:endParaRPr lang="en-US" sz="2800"/>
          </a:p>
        </p:txBody>
      </p:sp>
    </p:spTree>
    <p:extLst>
      <p:ext uri="{BB962C8B-B14F-4D97-AF65-F5344CB8AC3E}">
        <p14:creationId xmlns:p14="http://schemas.microsoft.com/office/powerpoint/2010/main" val="2104876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ED6D6F-6EF8-C725-36A9-39D6058C8218}"/>
              </a:ext>
            </a:extLst>
          </p:cNvPr>
          <p:cNvPicPr>
            <a:picLocks noChangeAspect="1"/>
          </p:cNvPicPr>
          <p:nvPr/>
        </p:nvPicPr>
        <p:blipFill>
          <a:blip r:embed="rId3"/>
          <a:stretch>
            <a:fillRect/>
          </a:stretch>
        </p:blipFill>
        <p:spPr>
          <a:xfrm>
            <a:off x="6544073" y="849012"/>
            <a:ext cx="3365161" cy="4765409"/>
          </a:xfrm>
          <a:prstGeom prst="rect">
            <a:avLst/>
          </a:prstGeom>
        </p:spPr>
      </p:pic>
      <p:sp>
        <p:nvSpPr>
          <p:cNvPr id="2" name="Title 1">
            <a:extLst>
              <a:ext uri="{FF2B5EF4-FFF2-40B4-BE49-F238E27FC236}">
                <a16:creationId xmlns:a16="http://schemas.microsoft.com/office/drawing/2014/main" id="{3BD9173F-5C5A-18F6-C236-24F2B9D14BCA}"/>
              </a:ext>
            </a:extLst>
          </p:cNvPr>
          <p:cNvSpPr>
            <a:spLocks noGrp="1"/>
          </p:cNvSpPr>
          <p:nvPr>
            <p:ph type="title"/>
          </p:nvPr>
        </p:nvSpPr>
        <p:spPr>
          <a:xfrm>
            <a:off x="838200" y="153690"/>
            <a:ext cx="9998676" cy="729257"/>
          </a:xfrm>
        </p:spPr>
        <p:txBody>
          <a:bodyPr/>
          <a:lstStyle/>
          <a:p>
            <a:r>
              <a:rPr lang="en-US" sz="2800">
                <a:solidFill>
                  <a:schemeClr val="tx2"/>
                </a:solidFill>
                <a:latin typeface="+mn-lt"/>
              </a:rPr>
              <a:t>Informations complémentaires</a:t>
            </a:r>
            <a:endParaRPr lang="en-CH" sz="2800">
              <a:solidFill>
                <a:schemeClr val="tx2"/>
              </a:solidFill>
              <a:latin typeface="+mn-lt"/>
            </a:endParaRPr>
          </a:p>
        </p:txBody>
      </p:sp>
      <p:pic>
        <p:nvPicPr>
          <p:cNvPr id="7" name="Picture 6">
            <a:extLst>
              <a:ext uri="{FF2B5EF4-FFF2-40B4-BE49-F238E27FC236}">
                <a16:creationId xmlns:a16="http://schemas.microsoft.com/office/drawing/2014/main" id="{E1F57A6A-AC71-B786-8F83-13B70A4851D6}"/>
              </a:ext>
            </a:extLst>
          </p:cNvPr>
          <p:cNvPicPr>
            <a:picLocks noChangeAspect="1"/>
          </p:cNvPicPr>
          <p:nvPr/>
        </p:nvPicPr>
        <p:blipFill>
          <a:blip r:embed="rId4"/>
          <a:stretch>
            <a:fillRect/>
          </a:stretch>
        </p:blipFill>
        <p:spPr>
          <a:xfrm>
            <a:off x="2131324" y="898657"/>
            <a:ext cx="3365161" cy="4759014"/>
          </a:xfrm>
          <a:prstGeom prst="rect">
            <a:avLst/>
          </a:prstGeom>
        </p:spPr>
      </p:pic>
      <p:sp>
        <p:nvSpPr>
          <p:cNvPr id="9" name="TextBox 8">
            <a:extLst>
              <a:ext uri="{FF2B5EF4-FFF2-40B4-BE49-F238E27FC236}">
                <a16:creationId xmlns:a16="http://schemas.microsoft.com/office/drawing/2014/main" id="{FDB76D76-23BD-80EC-8A3B-605DD8EEB6CC}"/>
              </a:ext>
            </a:extLst>
          </p:cNvPr>
          <p:cNvSpPr txBox="1"/>
          <p:nvPr/>
        </p:nvSpPr>
        <p:spPr>
          <a:xfrm>
            <a:off x="2037577" y="5751594"/>
            <a:ext cx="3294495"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hlinkClick r:id="rId5"/>
              </a:rPr>
              <a:t>Suivi et évaluation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hlinkClick r:id="rId5"/>
              </a:rPr>
              <a:t>fondés</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hlinkClick r:id="rId5"/>
              </a:rPr>
              <a:t> sur les droits des ripostes nationales au VIH (unaids.org)</a:t>
            </a:r>
            <a:endParaRPr kumimoji="0" lang="en-CH"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FFA8E37-5C1E-8BF9-1433-C54CA4338D52}"/>
              </a:ext>
            </a:extLst>
          </p:cNvPr>
          <p:cNvSpPr txBox="1"/>
          <p:nvPr/>
        </p:nvSpPr>
        <p:spPr>
          <a:xfrm>
            <a:off x="7077206" y="3897860"/>
            <a:ext cx="19926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libri" panose="020F0502020204030204"/>
                <a:ea typeface="+mn-ea"/>
                <a:cs typeface="+mn-cs"/>
              </a:rPr>
              <a:t>Prochainement, conseils d'accompagnement en matière de suivi et d'évaluation</a:t>
            </a:r>
            <a:endParaRPr kumimoji="0" lang="en-CH" sz="1200" b="1"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2F0AB6C-F815-BC6D-8035-83E7CAF4AB30}"/>
              </a:ext>
            </a:extLst>
          </p:cNvPr>
          <p:cNvSpPr txBox="1"/>
          <p:nvPr/>
        </p:nvSpPr>
        <p:spPr>
          <a:xfrm>
            <a:off x="6438011" y="5657671"/>
            <a:ext cx="417871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6"/>
              </a:rPr>
              <a:t>Evidence for eliminating HIV-related stigma and discrimination - Guidance for countries to implement effective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hlinkClick r:id="rId6"/>
              </a:rPr>
              <a:t>programmes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6"/>
              </a:rPr>
              <a:t>to eliminate HIV-related stigma and discrimination in six settings (unaids.org) (en anglais)</a:t>
            </a:r>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11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1685951-23F1-4881-9763-BB0E647816AB}"/>
              </a:ext>
            </a:extLst>
          </p:cNvPr>
          <p:cNvSpPr>
            <a:spLocks noGrp="1"/>
          </p:cNvSpPr>
          <p:nvPr>
            <p:ph type="title"/>
          </p:nvPr>
        </p:nvSpPr>
        <p:spPr>
          <a:xfrm>
            <a:off x="381000" y="1709738"/>
            <a:ext cx="11366500" cy="2852737"/>
          </a:xfrm>
        </p:spPr>
        <p:txBody>
          <a:bodyPr/>
          <a:lstStyle/>
          <a:p>
            <a:r>
              <a:rPr lang="en-US" sz="4800"/>
              <a:t>Q&amp;R / Discussion</a:t>
            </a:r>
            <a:endParaRPr lang="en-CH" sz="4800"/>
          </a:p>
        </p:txBody>
      </p:sp>
    </p:spTree>
    <p:extLst>
      <p:ext uri="{BB962C8B-B14F-4D97-AF65-F5344CB8AC3E}">
        <p14:creationId xmlns:p14="http://schemas.microsoft.com/office/powerpoint/2010/main" val="171011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324-EFE8-3383-52F3-F40541CB682B}"/>
              </a:ext>
            </a:extLst>
          </p:cNvPr>
          <p:cNvSpPr>
            <a:spLocks noGrp="1"/>
          </p:cNvSpPr>
          <p:nvPr>
            <p:ph type="title"/>
          </p:nvPr>
        </p:nvSpPr>
        <p:spPr>
          <a:xfrm>
            <a:off x="715370" y="242295"/>
            <a:ext cx="10515600" cy="781287"/>
          </a:xfrm>
        </p:spPr>
        <p:txBody>
          <a:bodyPr>
            <a:normAutofit/>
          </a:bodyPr>
          <a:lstStyle/>
          <a:p>
            <a:r>
              <a:rPr lang="en-US" sz="4000"/>
              <a:t>Définitions - stigmatisation et discrimination</a:t>
            </a:r>
            <a:endParaRPr lang="en-CH" sz="4000"/>
          </a:p>
        </p:txBody>
      </p:sp>
      <p:sp>
        <p:nvSpPr>
          <p:cNvPr id="3" name="Content Placeholder 2">
            <a:extLst>
              <a:ext uri="{FF2B5EF4-FFF2-40B4-BE49-F238E27FC236}">
                <a16:creationId xmlns:a16="http://schemas.microsoft.com/office/drawing/2014/main" id="{E7B96C2B-763E-7308-5AB0-5FA0F0AB478F}"/>
              </a:ext>
            </a:extLst>
          </p:cNvPr>
          <p:cNvSpPr>
            <a:spLocks noGrp="1"/>
          </p:cNvSpPr>
          <p:nvPr>
            <p:ph idx="1"/>
          </p:nvPr>
        </p:nvSpPr>
        <p:spPr>
          <a:xfrm>
            <a:off x="715370" y="1023582"/>
            <a:ext cx="10715929" cy="5298255"/>
          </a:xfrm>
        </p:spPr>
        <p:txBody>
          <a:bodyPr>
            <a:noAutofit/>
          </a:bodyPr>
          <a:lstStyle/>
          <a:p>
            <a:pPr>
              <a:lnSpc>
                <a:spcPct val="100000"/>
              </a:lnSpc>
              <a:spcBef>
                <a:spcPts val="0"/>
              </a:spcBef>
            </a:pPr>
            <a:r>
              <a:rPr lang="en-US" sz="2400"/>
              <a:t>"La stigmatisation et la discrimination liées au VIH" sont la stigmatisation et la discrimination qui ont un impact sur la riposte au VIH, notamment sur la base du sexe, de l'identité de genre, de l'orientation sexuelle, de la consommation de drogues, du travail du sexe et du statut VIH. </a:t>
            </a:r>
          </a:p>
          <a:p>
            <a:pPr>
              <a:lnSpc>
                <a:spcPct val="100000"/>
              </a:lnSpc>
              <a:spcBef>
                <a:spcPts val="0"/>
              </a:spcBef>
            </a:pPr>
            <a:endParaRPr lang="en-US" sz="2400"/>
          </a:p>
          <a:p>
            <a:pPr>
              <a:lnSpc>
                <a:spcPct val="100000"/>
              </a:lnSpc>
              <a:spcBef>
                <a:spcPts val="0"/>
              </a:spcBef>
            </a:pPr>
            <a:r>
              <a:rPr lang="en-US" sz="2400" b="1"/>
              <a:t>La stigmatisation liée au VIH </a:t>
            </a:r>
            <a:r>
              <a:rPr lang="en-US" sz="2400"/>
              <a:t>comprend une série d'</a:t>
            </a:r>
            <a:r>
              <a:rPr lang="en-US" sz="2400" u="sng">
                <a:highlight>
                  <a:srgbClr val="FFFF00"/>
                </a:highlight>
              </a:rPr>
              <a:t>expériences stigmatisantes</a:t>
            </a:r>
            <a:r>
              <a:rPr lang="en-US" sz="2400"/>
              <a:t>, telles que les </a:t>
            </a:r>
            <a:r>
              <a:rPr lang="en-US" sz="2400" err="1"/>
              <a:t>comportements d'</a:t>
            </a:r>
            <a:r>
              <a:rPr lang="en-US" sz="2400"/>
              <a:t>évitement, les ragots, les agressions verbales et le rejet social. </a:t>
            </a:r>
          </a:p>
          <a:p>
            <a:pPr>
              <a:lnSpc>
                <a:spcPct val="100000"/>
              </a:lnSpc>
              <a:spcBef>
                <a:spcPts val="0"/>
              </a:spcBef>
            </a:pPr>
            <a:endParaRPr lang="en-US" sz="2400"/>
          </a:p>
          <a:p>
            <a:pPr>
              <a:lnSpc>
                <a:spcPct val="100000"/>
              </a:lnSpc>
              <a:spcBef>
                <a:spcPts val="0"/>
              </a:spcBef>
            </a:pPr>
            <a:r>
              <a:rPr lang="en-US" sz="2400" b="1"/>
              <a:t>La discrimination liée au VIH </a:t>
            </a:r>
            <a:r>
              <a:rPr lang="en-US" sz="2400"/>
              <a:t>peut inclure les </a:t>
            </a:r>
            <a:r>
              <a:rPr lang="en-US" sz="2400" u="sng" err="1">
                <a:highlight>
                  <a:srgbClr val="FFFF00"/>
                </a:highlight>
              </a:rPr>
              <a:t>comportements </a:t>
            </a:r>
            <a:r>
              <a:rPr lang="en-US" sz="2400" u="sng">
                <a:highlight>
                  <a:srgbClr val="FFFF00"/>
                </a:highlight>
              </a:rPr>
              <a:t>stigmatisants </a:t>
            </a:r>
            <a:r>
              <a:rPr lang="en-US" sz="2400"/>
              <a:t>susmentionnés lorsqu'ils affectent la jouissance des droits, ainsi que les abus physiques, le refus de services sociaux ou de santé, le refus ou la perte d'opportunités d'emploi ou d'éducation, voire l'arrestation. </a:t>
            </a:r>
          </a:p>
          <a:p>
            <a:pPr>
              <a:lnSpc>
                <a:spcPct val="100000"/>
              </a:lnSpc>
              <a:spcBef>
                <a:spcPts val="0"/>
              </a:spcBef>
            </a:pPr>
            <a:endParaRPr lang="en-US" sz="2400"/>
          </a:p>
          <a:p>
            <a:pPr>
              <a:lnSpc>
                <a:spcPct val="100000"/>
              </a:lnSpc>
              <a:spcBef>
                <a:spcPts val="0"/>
              </a:spcBef>
            </a:pPr>
            <a:r>
              <a:rPr lang="en-US" sz="2400"/>
              <a:t>Les personnes peuvent faire l'objet d'une </a:t>
            </a:r>
            <a:r>
              <a:rPr lang="en-US" sz="2400" b="1"/>
              <a:t>discrimination ou d'une stigmatisation intersectionnelle </a:t>
            </a:r>
            <a:r>
              <a:rPr lang="en-US" sz="2400"/>
              <a:t>fondée sur plusieurs motifs, notamment la race, le handicap et le statut socio-économique.</a:t>
            </a:r>
            <a:endParaRPr lang="en-CH" sz="2400"/>
          </a:p>
        </p:txBody>
      </p:sp>
      <p:sp>
        <p:nvSpPr>
          <p:cNvPr id="7" name="TextBox 6">
            <a:extLst>
              <a:ext uri="{FF2B5EF4-FFF2-40B4-BE49-F238E27FC236}">
                <a16:creationId xmlns:a16="http://schemas.microsoft.com/office/drawing/2014/main" id="{9A43EB32-C9C5-EFD8-FF91-1CD1F81449C8}"/>
              </a:ext>
            </a:extLst>
          </p:cNvPr>
          <p:cNvSpPr txBox="1"/>
          <p:nvPr/>
        </p:nvSpPr>
        <p:spPr>
          <a:xfrm>
            <a:off x="715370" y="6325738"/>
            <a:ext cx="94658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VIH, stigmatisation et discrimination - Série de fiches d'information sur les droits de l'homme 2021 (unaids.org)</a:t>
            </a:r>
            <a:endParaRPr kumimoji="0" lang="en-C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90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C1257-C622-7B48-9EDC-58BA1E7FB44C}"/>
              </a:ext>
            </a:extLst>
          </p:cNvPr>
          <p:cNvSpPr>
            <a:spLocks noGrp="1"/>
          </p:cNvSpPr>
          <p:nvPr>
            <p:ph idx="1"/>
          </p:nvPr>
        </p:nvSpPr>
        <p:spPr>
          <a:xfrm>
            <a:off x="838200" y="1651379"/>
            <a:ext cx="10515600" cy="4525584"/>
          </a:xfrm>
        </p:spPr>
        <p:txBody>
          <a:bodyPr>
            <a:normAutofit/>
          </a:bodyPr>
          <a:lstStyle/>
          <a:p>
            <a:r>
              <a:rPr lang="en-US" sz="2400"/>
              <a:t>Les normes de genre sont "des règles souvent tacites qui régissent les attributs et les </a:t>
            </a:r>
            <a:r>
              <a:rPr lang="en-US" sz="2400" err="1"/>
              <a:t>comportements </a:t>
            </a:r>
            <a:r>
              <a:rPr lang="en-US" sz="2400"/>
              <a:t>qui sont valorisés et considérés comme acceptables pour les hommes, les femmes et les minorités de genre".</a:t>
            </a:r>
          </a:p>
          <a:p>
            <a:endParaRPr lang="en-US" sz="2400"/>
          </a:p>
          <a:p>
            <a:r>
              <a:rPr lang="en-US" sz="2400"/>
              <a:t>Les normes de genre "entretiennent une hiérarchie de pouvoir et de privilèges qui </a:t>
            </a:r>
            <a:r>
              <a:rPr lang="en-US" sz="2400" err="1"/>
              <a:t>favorise </a:t>
            </a:r>
            <a:r>
              <a:rPr lang="en-US" sz="2400"/>
              <a:t>généralement ce qui est considéré comme masculin par rapport à ce qui est féminin, renforçant ainsi une inégalité systémique qui porte atteinte aux droits des femmes et des filles et limite les possibilités pour les femmes, les hommes et les minorités de genre d'exprimer leur personnalité authentique".</a:t>
            </a:r>
            <a:endParaRPr lang="en-CH" sz="2400"/>
          </a:p>
        </p:txBody>
      </p:sp>
      <p:sp>
        <p:nvSpPr>
          <p:cNvPr id="4" name="Title 1">
            <a:extLst>
              <a:ext uri="{FF2B5EF4-FFF2-40B4-BE49-F238E27FC236}">
                <a16:creationId xmlns:a16="http://schemas.microsoft.com/office/drawing/2014/main" id="{FAB1C297-433B-2F93-B473-A1882A28A672}"/>
              </a:ext>
            </a:extLst>
          </p:cNvPr>
          <p:cNvSpPr txBox="1">
            <a:spLocks/>
          </p:cNvSpPr>
          <p:nvPr/>
        </p:nvSpPr>
        <p:spPr>
          <a:xfrm>
            <a:off x="715370" y="242295"/>
            <a:ext cx="10515600" cy="7812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Light" panose="020F0302020204030204"/>
                <a:ea typeface="+mj-ea"/>
                <a:cs typeface="+mj-cs"/>
              </a:rPr>
              <a:t>Définitions - normes inégales en matière de genre</a:t>
            </a:r>
            <a:endParaRPr kumimoji="0" lang="en-CH" sz="40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6" name="TextBox 5">
            <a:extLst>
              <a:ext uri="{FF2B5EF4-FFF2-40B4-BE49-F238E27FC236}">
                <a16:creationId xmlns:a16="http://schemas.microsoft.com/office/drawing/2014/main" id="{68AA1835-19B1-21BF-1D14-CFC98DD7115C}"/>
              </a:ext>
            </a:extLst>
          </p:cNvPr>
          <p:cNvSpPr txBox="1"/>
          <p:nvPr/>
        </p:nvSpPr>
        <p:spPr>
          <a:xfrm>
            <a:off x="838200" y="6158429"/>
            <a:ext cx="103927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Inégalité des sexes et normes restrictives en matière de genre : les défis pour la santé (thelancet.com)</a:t>
            </a:r>
            <a:endParaRPr kumimoji="0" lang="en-C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03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D41F-4FDA-A38D-1822-C1D733DC8BBF}"/>
              </a:ext>
            </a:extLst>
          </p:cNvPr>
          <p:cNvSpPr>
            <a:spLocks noGrp="1"/>
          </p:cNvSpPr>
          <p:nvPr>
            <p:ph type="title"/>
          </p:nvPr>
        </p:nvSpPr>
        <p:spPr>
          <a:xfrm>
            <a:off x="696314" y="-170027"/>
            <a:ext cx="10515600" cy="1325563"/>
          </a:xfrm>
        </p:spPr>
        <p:txBody>
          <a:bodyPr>
            <a:normAutofit/>
          </a:bodyPr>
          <a:lstStyle/>
          <a:p>
            <a:r>
              <a:rPr lang="en-US" sz="3600"/>
              <a:t>Exemples de données sur la stigmatisation et la discrimination</a:t>
            </a:r>
            <a:endParaRPr lang="en-CH" sz="3600"/>
          </a:p>
        </p:txBody>
      </p:sp>
      <p:sp>
        <p:nvSpPr>
          <p:cNvPr id="3" name="Content Placeholder 2">
            <a:extLst>
              <a:ext uri="{FF2B5EF4-FFF2-40B4-BE49-F238E27FC236}">
                <a16:creationId xmlns:a16="http://schemas.microsoft.com/office/drawing/2014/main" id="{2FEA0C18-79EC-66B3-7266-8882B141CCAF}"/>
              </a:ext>
            </a:extLst>
          </p:cNvPr>
          <p:cNvSpPr>
            <a:spLocks noGrp="1"/>
          </p:cNvSpPr>
          <p:nvPr>
            <p:ph idx="1"/>
          </p:nvPr>
        </p:nvSpPr>
        <p:spPr>
          <a:xfrm>
            <a:off x="838200" y="1289444"/>
            <a:ext cx="5257800" cy="5487581"/>
          </a:xfrm>
        </p:spPr>
        <p:txBody>
          <a:bodyPr>
            <a:noAutofit/>
          </a:bodyPr>
          <a:lstStyle/>
          <a:p>
            <a:pPr>
              <a:lnSpc>
                <a:spcPct val="110000"/>
              </a:lnSpc>
              <a:spcBef>
                <a:spcPts val="0"/>
              </a:spcBef>
            </a:pPr>
            <a:r>
              <a:rPr lang="en-US" sz="2000" dirty="0" err="1"/>
              <a:t>Expériences</a:t>
            </a:r>
            <a:r>
              <a:rPr lang="en-US" sz="2000" dirty="0"/>
              <a:t> de </a:t>
            </a:r>
            <a:r>
              <a:rPr lang="en-US" sz="2000" dirty="0" err="1"/>
              <a:t>stigmatisation</a:t>
            </a:r>
            <a:r>
              <a:rPr lang="en-US" sz="2000" dirty="0"/>
              <a:t> et de discrimination </a:t>
            </a:r>
            <a:r>
              <a:rPr lang="en-US" sz="2000" dirty="0" err="1"/>
              <a:t>parmi</a:t>
            </a:r>
            <a:r>
              <a:rPr lang="en-US" sz="2000" dirty="0"/>
              <a:t> les </a:t>
            </a:r>
            <a:r>
              <a:rPr lang="en-US" sz="2000" dirty="0" err="1"/>
              <a:t>personnes</a:t>
            </a:r>
            <a:r>
              <a:rPr lang="en-US" sz="2000" dirty="0"/>
              <a:t> vivant avec le VIH et les populations </a:t>
            </a:r>
            <a:r>
              <a:rPr lang="en-US" sz="2000" dirty="0" err="1"/>
              <a:t>clés</a:t>
            </a:r>
            <a:endParaRPr lang="en-US" sz="2000" dirty="0"/>
          </a:p>
          <a:p>
            <a:pPr>
              <a:lnSpc>
                <a:spcPct val="110000"/>
              </a:lnSpc>
              <a:spcBef>
                <a:spcPts val="0"/>
              </a:spcBef>
            </a:pPr>
            <a:endParaRPr lang="en-US" sz="2000" dirty="0"/>
          </a:p>
          <a:p>
            <a:pPr>
              <a:lnSpc>
                <a:spcPct val="110000"/>
              </a:lnSpc>
              <a:spcBef>
                <a:spcPts val="0"/>
              </a:spcBef>
            </a:pPr>
            <a:r>
              <a:rPr lang="en-US" sz="2000" dirty="0" err="1"/>
              <a:t>Refus</a:t>
            </a:r>
            <a:r>
              <a:rPr lang="en-US" sz="2000" dirty="0"/>
              <a:t> de </a:t>
            </a:r>
            <a:r>
              <a:rPr lang="en-US" sz="2000" dirty="0" err="1"/>
              <a:t>soins</a:t>
            </a:r>
            <a:r>
              <a:rPr lang="en-US" sz="2000" dirty="0"/>
              <a:t> </a:t>
            </a:r>
            <a:r>
              <a:rPr lang="en-US" sz="2000" dirty="0" err="1"/>
              <a:t>en</a:t>
            </a:r>
            <a:r>
              <a:rPr lang="en-US" sz="2000" dirty="0"/>
              <a:t> raison de la </a:t>
            </a:r>
            <a:r>
              <a:rPr lang="en-US" sz="2000" dirty="0" err="1"/>
              <a:t>stigmatisation</a:t>
            </a:r>
            <a:r>
              <a:rPr lang="en-US" sz="2000" dirty="0"/>
              <a:t> et de la discrimination</a:t>
            </a:r>
          </a:p>
          <a:p>
            <a:pPr>
              <a:lnSpc>
                <a:spcPct val="110000"/>
              </a:lnSpc>
              <a:spcBef>
                <a:spcPts val="0"/>
              </a:spcBef>
            </a:pPr>
            <a:endParaRPr lang="en-US" sz="2000" dirty="0"/>
          </a:p>
          <a:p>
            <a:pPr>
              <a:lnSpc>
                <a:spcPct val="110000"/>
              </a:lnSpc>
              <a:spcBef>
                <a:spcPts val="0"/>
              </a:spcBef>
            </a:pPr>
            <a:r>
              <a:rPr lang="en-US" sz="2000" dirty="0"/>
              <a:t>Attitudes du personnel de </a:t>
            </a:r>
            <a:r>
              <a:rPr lang="en-US" sz="2000" dirty="0" err="1"/>
              <a:t>santé</a:t>
            </a:r>
            <a:r>
              <a:rPr lang="en-US" sz="2000" dirty="0"/>
              <a:t> à </a:t>
            </a:r>
            <a:r>
              <a:rPr lang="en-US" sz="2000" dirty="0" err="1"/>
              <a:t>l'égard</a:t>
            </a:r>
            <a:r>
              <a:rPr lang="en-US" sz="2000" dirty="0"/>
              <a:t> des </a:t>
            </a:r>
            <a:r>
              <a:rPr lang="en-US" sz="2000" dirty="0" err="1"/>
              <a:t>personnes</a:t>
            </a:r>
            <a:r>
              <a:rPr lang="en-US" sz="2000" dirty="0"/>
              <a:t> vivant avec le VIH et des populations </a:t>
            </a:r>
            <a:r>
              <a:rPr lang="en-US" sz="2000" dirty="0" err="1"/>
              <a:t>clés</a:t>
            </a:r>
            <a:endParaRPr lang="en-US" sz="2000" dirty="0"/>
          </a:p>
          <a:p>
            <a:pPr>
              <a:lnSpc>
                <a:spcPct val="110000"/>
              </a:lnSpc>
              <a:spcBef>
                <a:spcPts val="0"/>
              </a:spcBef>
            </a:pPr>
            <a:endParaRPr lang="en-US" sz="2000" dirty="0"/>
          </a:p>
          <a:p>
            <a:pPr>
              <a:lnSpc>
                <a:spcPct val="110000"/>
              </a:lnSpc>
              <a:spcBef>
                <a:spcPts val="0"/>
              </a:spcBef>
            </a:pPr>
            <a:r>
              <a:rPr lang="en-US" sz="2000" dirty="0"/>
              <a:t>Attitudes </a:t>
            </a:r>
            <a:r>
              <a:rPr lang="en-US" sz="2000" dirty="0" err="1"/>
              <a:t>discriminatoires</a:t>
            </a:r>
            <a:r>
              <a:rPr lang="en-US" sz="2000" dirty="0"/>
              <a:t> à </a:t>
            </a:r>
            <a:r>
              <a:rPr lang="en-US" sz="2000" dirty="0" err="1"/>
              <a:t>l'égard</a:t>
            </a:r>
            <a:r>
              <a:rPr lang="en-US" sz="2000" dirty="0"/>
              <a:t> des </a:t>
            </a:r>
            <a:r>
              <a:rPr lang="en-US" sz="2000" dirty="0" err="1"/>
              <a:t>personnes</a:t>
            </a:r>
            <a:r>
              <a:rPr lang="en-US" sz="2000" dirty="0"/>
              <a:t> vivant avec le VIH au sein de la population </a:t>
            </a:r>
            <a:r>
              <a:rPr lang="en-US" sz="2000" dirty="0" err="1"/>
              <a:t>générale</a:t>
            </a:r>
            <a:endParaRPr lang="en-CH" sz="2000" dirty="0"/>
          </a:p>
        </p:txBody>
      </p:sp>
      <p:pic>
        <p:nvPicPr>
          <p:cNvPr id="4" name="Picture 3">
            <a:extLst>
              <a:ext uri="{FF2B5EF4-FFF2-40B4-BE49-F238E27FC236}">
                <a16:creationId xmlns:a16="http://schemas.microsoft.com/office/drawing/2014/main" id="{646BFA05-0A21-C4C5-D9A2-7A3824A1CF8F}"/>
              </a:ext>
            </a:extLst>
          </p:cNvPr>
          <p:cNvPicPr>
            <a:picLocks noChangeAspect="1"/>
          </p:cNvPicPr>
          <p:nvPr/>
        </p:nvPicPr>
        <p:blipFill>
          <a:blip r:embed="rId3"/>
          <a:stretch>
            <a:fillRect/>
          </a:stretch>
        </p:blipFill>
        <p:spPr>
          <a:xfrm>
            <a:off x="6401774" y="812999"/>
            <a:ext cx="5484402" cy="5636525"/>
          </a:xfrm>
          <a:prstGeom prst="rect">
            <a:avLst/>
          </a:prstGeom>
        </p:spPr>
      </p:pic>
      <p:sp>
        <p:nvSpPr>
          <p:cNvPr id="5" name="TextBox 4">
            <a:extLst>
              <a:ext uri="{FF2B5EF4-FFF2-40B4-BE49-F238E27FC236}">
                <a16:creationId xmlns:a16="http://schemas.microsoft.com/office/drawing/2014/main" id="{4390D99C-01A5-F6FF-A3C3-CF9721D89738}"/>
              </a:ext>
            </a:extLst>
          </p:cNvPr>
          <p:cNvSpPr txBox="1"/>
          <p:nvPr/>
        </p:nvSpPr>
        <p:spPr>
          <a:xfrm>
            <a:off x="6864823" y="6401139"/>
            <a:ext cx="50577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Le cadre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référence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la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stigmatisation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et de la discrimination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matière de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santé</a:t>
            </a:r>
            <a:endParaRPr kumimoji="0" lang="en-CH"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05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1087F-0AAE-8670-7FA4-C2479D7C6C0D}"/>
              </a:ext>
            </a:extLst>
          </p:cNvPr>
          <p:cNvSpPr>
            <a:spLocks noGrp="1"/>
          </p:cNvSpPr>
          <p:nvPr>
            <p:ph idx="1"/>
          </p:nvPr>
        </p:nvSpPr>
        <p:spPr/>
        <p:txBody>
          <a:bodyPr/>
          <a:lstStyle/>
          <a:p>
            <a:r>
              <a:rPr lang="en-US"/>
              <a:t>Expérience de violence physique et/ou sexuelle de la part de non-partenaires</a:t>
            </a:r>
          </a:p>
          <a:p>
            <a:r>
              <a:rPr lang="en-US"/>
              <a:t>Expérience de la violence exercée par un partenaire intime </a:t>
            </a:r>
          </a:p>
          <a:p>
            <a:r>
              <a:rPr lang="en-US"/>
              <a:t>Acceptation des attitudes à l'égard de la violence à l'égard des femmes </a:t>
            </a:r>
          </a:p>
          <a:p>
            <a:r>
              <a:rPr lang="en-US"/>
              <a:t>Le rôle des femmes dans la prise de décision </a:t>
            </a:r>
            <a:endParaRPr lang="en-CH"/>
          </a:p>
        </p:txBody>
      </p:sp>
      <p:sp>
        <p:nvSpPr>
          <p:cNvPr id="4" name="Title 1">
            <a:extLst>
              <a:ext uri="{FF2B5EF4-FFF2-40B4-BE49-F238E27FC236}">
                <a16:creationId xmlns:a16="http://schemas.microsoft.com/office/drawing/2014/main" id="{44E8EC5E-7568-7458-9338-1ADE5044FADB}"/>
              </a:ext>
            </a:extLst>
          </p:cNvPr>
          <p:cNvSpPr txBox="1">
            <a:spLocks/>
          </p:cNvSpPr>
          <p:nvPr/>
        </p:nvSpPr>
        <p:spPr>
          <a:xfrm>
            <a:off x="70884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Light" panose="020F0302020204030204"/>
                <a:ea typeface="+mj-ea"/>
                <a:cs typeface="+mj-cs"/>
              </a:rPr>
              <a:t>Exemples de données sur les normes inégales en matière de genre</a:t>
            </a:r>
            <a:endParaRPr kumimoji="0" lang="en-CH" sz="36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36025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6B3E-0B69-4BD0-56B1-E79C56040BBD}"/>
              </a:ext>
            </a:extLst>
          </p:cNvPr>
          <p:cNvSpPr>
            <a:spLocks noGrp="1"/>
          </p:cNvSpPr>
          <p:nvPr>
            <p:ph type="title"/>
          </p:nvPr>
        </p:nvSpPr>
        <p:spPr/>
        <p:txBody>
          <a:bodyPr>
            <a:normAutofit fontScale="90000"/>
          </a:bodyPr>
          <a:lstStyle/>
          <a:p>
            <a:r>
              <a:rPr lang="en-US"/>
              <a:t>La stigmatisation et la discrimination, les normes inégales en matière de genre et les lois et politiques répressives limitent l'accès à l'éducation :</a:t>
            </a:r>
            <a:endParaRPr lang="en-CH"/>
          </a:p>
        </p:txBody>
      </p:sp>
      <p:pic>
        <p:nvPicPr>
          <p:cNvPr id="7" name="Picture 6">
            <a:extLst>
              <a:ext uri="{FF2B5EF4-FFF2-40B4-BE49-F238E27FC236}">
                <a16:creationId xmlns:a16="http://schemas.microsoft.com/office/drawing/2014/main" id="{EF1D285C-9721-69EE-C76F-250D2ADEB2EF}"/>
              </a:ext>
            </a:extLst>
          </p:cNvPr>
          <p:cNvPicPr>
            <a:picLocks noChangeAspect="1"/>
          </p:cNvPicPr>
          <p:nvPr/>
        </p:nvPicPr>
        <p:blipFill>
          <a:blip r:embed="rId3"/>
          <a:stretch>
            <a:fillRect/>
          </a:stretch>
        </p:blipFill>
        <p:spPr>
          <a:xfrm>
            <a:off x="1232367" y="4342941"/>
            <a:ext cx="866774" cy="742949"/>
          </a:xfrm>
          <a:prstGeom prst="rect">
            <a:avLst/>
          </a:prstGeom>
        </p:spPr>
      </p:pic>
      <p:pic>
        <p:nvPicPr>
          <p:cNvPr id="11" name="Picture 10">
            <a:extLst>
              <a:ext uri="{FF2B5EF4-FFF2-40B4-BE49-F238E27FC236}">
                <a16:creationId xmlns:a16="http://schemas.microsoft.com/office/drawing/2014/main" id="{216C6A6E-BDDC-D93D-858B-B1E6C4EEF3A7}"/>
              </a:ext>
            </a:extLst>
          </p:cNvPr>
          <p:cNvPicPr>
            <a:picLocks noChangeAspect="1"/>
          </p:cNvPicPr>
          <p:nvPr/>
        </p:nvPicPr>
        <p:blipFill>
          <a:blip r:embed="rId4"/>
          <a:stretch>
            <a:fillRect/>
          </a:stretch>
        </p:blipFill>
        <p:spPr>
          <a:xfrm>
            <a:off x="1091839" y="5363701"/>
            <a:ext cx="1007302" cy="810473"/>
          </a:xfrm>
          <a:prstGeom prst="rect">
            <a:avLst/>
          </a:prstGeom>
        </p:spPr>
      </p:pic>
      <p:pic>
        <p:nvPicPr>
          <p:cNvPr id="13" name="Picture 12">
            <a:extLst>
              <a:ext uri="{FF2B5EF4-FFF2-40B4-BE49-F238E27FC236}">
                <a16:creationId xmlns:a16="http://schemas.microsoft.com/office/drawing/2014/main" id="{0EC40021-700C-DBFB-0B99-6312F2FD6834}"/>
              </a:ext>
            </a:extLst>
          </p:cNvPr>
          <p:cNvPicPr>
            <a:picLocks noChangeAspect="1"/>
          </p:cNvPicPr>
          <p:nvPr/>
        </p:nvPicPr>
        <p:blipFill>
          <a:blip r:embed="rId5"/>
          <a:stretch>
            <a:fillRect/>
          </a:stretch>
        </p:blipFill>
        <p:spPr>
          <a:xfrm>
            <a:off x="1091839" y="2990767"/>
            <a:ext cx="976061" cy="951659"/>
          </a:xfrm>
          <a:prstGeom prst="rect">
            <a:avLst/>
          </a:prstGeom>
        </p:spPr>
      </p:pic>
      <p:pic>
        <p:nvPicPr>
          <p:cNvPr id="15" name="Picture 14">
            <a:extLst>
              <a:ext uri="{FF2B5EF4-FFF2-40B4-BE49-F238E27FC236}">
                <a16:creationId xmlns:a16="http://schemas.microsoft.com/office/drawing/2014/main" id="{8B45D73A-68E1-0443-E25E-2AA438B53135}"/>
              </a:ext>
            </a:extLst>
          </p:cNvPr>
          <p:cNvPicPr>
            <a:picLocks noChangeAspect="1"/>
          </p:cNvPicPr>
          <p:nvPr/>
        </p:nvPicPr>
        <p:blipFill>
          <a:blip r:embed="rId6"/>
          <a:stretch>
            <a:fillRect/>
          </a:stretch>
        </p:blipFill>
        <p:spPr>
          <a:xfrm>
            <a:off x="1232367" y="1890123"/>
            <a:ext cx="964182" cy="951660"/>
          </a:xfrm>
          <a:prstGeom prst="rect">
            <a:avLst/>
          </a:prstGeom>
        </p:spPr>
      </p:pic>
      <p:sp>
        <p:nvSpPr>
          <p:cNvPr id="16" name="TextBox 15">
            <a:extLst>
              <a:ext uri="{FF2B5EF4-FFF2-40B4-BE49-F238E27FC236}">
                <a16:creationId xmlns:a16="http://schemas.microsoft.com/office/drawing/2014/main" id="{B29AC201-86E9-ABD3-541A-6A7942ADF1EA}"/>
              </a:ext>
            </a:extLst>
          </p:cNvPr>
          <p:cNvSpPr txBox="1"/>
          <p:nvPr/>
        </p:nvSpPr>
        <p:spPr>
          <a:xfrm>
            <a:off x="2474258" y="2005679"/>
            <a:ext cx="43299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solidFill>
                <a:effectLst/>
                <a:uLnTx/>
                <a:uFillTx/>
                <a:latin typeface="Calibri" panose="020F0502020204030204"/>
                <a:ea typeface="+mn-ea"/>
                <a:cs typeface="+mn-cs"/>
              </a:rPr>
              <a:t>SERVICES DE PRÉVENTION DU VIH</a:t>
            </a:r>
            <a:endParaRPr kumimoji="0" lang="en-CH" sz="2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0926012-DB6A-EA92-9C83-EEB44521D653}"/>
              </a:ext>
            </a:extLst>
          </p:cNvPr>
          <p:cNvSpPr txBox="1"/>
          <p:nvPr/>
        </p:nvSpPr>
        <p:spPr>
          <a:xfrm>
            <a:off x="2474258" y="4342941"/>
            <a:ext cx="6441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solidFill>
                <a:effectLst/>
                <a:uLnTx/>
                <a:uFillTx/>
                <a:latin typeface="Calibri" panose="020F0502020204030204"/>
                <a:ea typeface="+mn-ea"/>
                <a:cs typeface="+mn-cs"/>
              </a:rPr>
              <a:t>DÉPISTAGE DU VIH ET CONNAISSANCE DU STATUT</a:t>
            </a:r>
            <a:endParaRPr kumimoji="0" lang="en-CH" sz="2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E620E4F-2EA4-B1B5-132C-D8624E0353C6}"/>
              </a:ext>
            </a:extLst>
          </p:cNvPr>
          <p:cNvSpPr txBox="1"/>
          <p:nvPr/>
        </p:nvSpPr>
        <p:spPr>
          <a:xfrm>
            <a:off x="2474259" y="3204986"/>
            <a:ext cx="61318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solidFill>
                <a:effectLst/>
                <a:uLnTx/>
                <a:uFillTx/>
                <a:latin typeface="Calibri" panose="020F0502020204030204"/>
                <a:ea typeface="+mn-ea"/>
                <a:cs typeface="+mn-cs"/>
              </a:rPr>
              <a:t>DES SOINS DE SANTÉ PLUS ÉTENDUS</a:t>
            </a:r>
            <a:endParaRPr kumimoji="0" lang="en-CH" sz="2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AA15756-5137-C1A3-AD51-4F0AA0592E06}"/>
              </a:ext>
            </a:extLst>
          </p:cNvPr>
          <p:cNvSpPr txBox="1"/>
          <p:nvPr/>
        </p:nvSpPr>
        <p:spPr>
          <a:xfrm>
            <a:off x="2474259" y="5423894"/>
            <a:ext cx="61318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70AD47"/>
                </a:solidFill>
                <a:effectLst/>
                <a:uLnTx/>
                <a:uFillTx/>
                <a:latin typeface="Calibri" panose="020F0502020204030204"/>
                <a:ea typeface="+mn-ea"/>
                <a:cs typeface="+mn-cs"/>
              </a:rPr>
              <a:t>TRAITEMENT ET SOINS DU VIH</a:t>
            </a:r>
            <a:endParaRPr kumimoji="0" lang="en-CH" sz="2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23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F981-B516-8514-E511-6C71B027F96D}"/>
              </a:ext>
            </a:extLst>
          </p:cNvPr>
          <p:cNvSpPr>
            <a:spLocks noGrp="1"/>
          </p:cNvSpPr>
          <p:nvPr>
            <p:ph type="title"/>
          </p:nvPr>
        </p:nvSpPr>
        <p:spPr>
          <a:xfrm>
            <a:off x="838200" y="365125"/>
            <a:ext cx="10515600" cy="907621"/>
          </a:xfrm>
        </p:spPr>
        <p:txBody>
          <a:bodyPr>
            <a:normAutofit fontScale="90000"/>
          </a:bodyPr>
          <a:lstStyle/>
          <a:p>
            <a:r>
              <a:rPr lang="en-US" sz="4000"/>
              <a:t>Où trouver des données sur la stigmatisation, la discrimination et les normes inégales en matière de genre ?</a:t>
            </a:r>
            <a:endParaRPr lang="en-CH" sz="4000"/>
          </a:p>
        </p:txBody>
      </p:sp>
      <p:sp>
        <p:nvSpPr>
          <p:cNvPr id="3" name="Content Placeholder 2">
            <a:extLst>
              <a:ext uri="{FF2B5EF4-FFF2-40B4-BE49-F238E27FC236}">
                <a16:creationId xmlns:a16="http://schemas.microsoft.com/office/drawing/2014/main" id="{B4B839AB-014E-4B9B-7EC6-BB37905BA4DE}"/>
              </a:ext>
            </a:extLst>
          </p:cNvPr>
          <p:cNvSpPr>
            <a:spLocks noGrp="1"/>
          </p:cNvSpPr>
          <p:nvPr>
            <p:ph idx="1"/>
          </p:nvPr>
        </p:nvSpPr>
        <p:spPr>
          <a:xfrm>
            <a:off x="838199" y="1825625"/>
            <a:ext cx="10710797" cy="4667250"/>
          </a:xfrm>
        </p:spPr>
        <p:txBody>
          <a:bodyPr>
            <a:normAutofit fontScale="85000" lnSpcReduction="20000"/>
          </a:bodyPr>
          <a:lstStyle/>
          <a:p>
            <a:r>
              <a:rPr lang="en-US">
                <a:hlinkClick r:id="rId3"/>
              </a:rPr>
              <a:t>L'indice de stigmatisation des personnes vivant avec le VIH</a:t>
            </a:r>
            <a:endParaRPr lang="en-US"/>
          </a:p>
          <a:p>
            <a:r>
              <a:rPr lang="en-US"/>
              <a:t>Enquêtes sur les installations parmi le personnel de santé </a:t>
            </a:r>
          </a:p>
          <a:p>
            <a:pPr algn="l" rtl="0" fontAlgn="base">
              <a:buFont typeface="Arial" panose="020B0604020202020204" pitchFamily="34" charset="0"/>
              <a:buChar char="•"/>
            </a:pPr>
            <a:r>
              <a:rPr lang="en-US" b="0" i="0">
                <a:solidFill>
                  <a:srgbClr val="000000"/>
                </a:solidFill>
                <a:effectLst/>
                <a:latin typeface="Calibri" panose="020F0502020204030204" pitchFamily="34" charset="0"/>
              </a:rPr>
              <a:t>Enquêtes auprès</a:t>
            </a:r>
            <a:r>
              <a:rPr lang="en-US" b="0" i="0" u="none" strike="noStrike">
                <a:solidFill>
                  <a:srgbClr val="000000"/>
                </a:solidFill>
                <a:effectLst/>
                <a:latin typeface="Calibri" panose="020F0502020204030204" pitchFamily="34" charset="0"/>
              </a:rPr>
              <a:t> de la population</a:t>
            </a:r>
            <a:endParaRPr lang="en-US" b="0" i="0">
              <a:solidFill>
                <a:srgbClr val="000000"/>
              </a:solidFill>
              <a:effectLst/>
              <a:latin typeface="Arial" panose="020B0604020202020204" pitchFamily="34" charset="0"/>
            </a:endParaRPr>
          </a:p>
          <a:p>
            <a:pPr lvl="1" fontAlgn="base"/>
            <a:r>
              <a:rPr lang="en-US" b="0" i="0" u="sng" strike="noStrike">
                <a:solidFill>
                  <a:srgbClr val="0563C1"/>
                </a:solidFill>
                <a:effectLst/>
                <a:latin typeface="Calibri" panose="020F0502020204030204" pitchFamily="34" charset="0"/>
                <a:hlinkClick r:id="rId4"/>
              </a:rPr>
              <a:t>https://dhsprogram.com/ </a:t>
            </a:r>
            <a:r>
              <a:rPr lang="en-US" b="0" i="0" u="none" strike="noStrike">
                <a:solidFill>
                  <a:srgbClr val="000000"/>
                </a:solidFill>
                <a:effectLst/>
                <a:latin typeface="Calibri" panose="020F0502020204030204" pitchFamily="34" charset="0"/>
              </a:rPr>
              <a:t>et </a:t>
            </a:r>
            <a:r>
              <a:rPr lang="en-US" b="0" i="0">
                <a:solidFill>
                  <a:srgbClr val="000000"/>
                </a:solidFill>
                <a:effectLst/>
                <a:latin typeface="Calibri" panose="020F0502020204030204" pitchFamily="34" charset="0"/>
              </a:rPr>
              <a:t>https://www.statcompiler.com/en/</a:t>
            </a:r>
            <a:endParaRPr lang="en-US" b="0" i="0">
              <a:solidFill>
                <a:srgbClr val="000000"/>
              </a:solidFill>
              <a:effectLst/>
              <a:latin typeface="Arial" panose="020B0604020202020204" pitchFamily="34" charset="0"/>
            </a:endParaRPr>
          </a:p>
          <a:p>
            <a:pPr lvl="1" fontAlgn="base"/>
            <a:r>
              <a:rPr lang="en-US" b="0" i="0" u="sng" strike="noStrike">
                <a:solidFill>
                  <a:srgbClr val="0563C1"/>
                </a:solidFill>
                <a:effectLst/>
                <a:latin typeface="Calibri" panose="020F0502020204030204" pitchFamily="34" charset="0"/>
                <a:hlinkClick r:id="rId5"/>
              </a:rPr>
              <a:t>https://mics.unicef.org/ </a:t>
            </a:r>
            <a:r>
              <a:rPr lang="en-US" b="0" i="0" u="none" strike="noStrike">
                <a:solidFill>
                  <a:srgbClr val="000000"/>
                </a:solidFill>
                <a:effectLst/>
                <a:latin typeface="Calibri" panose="020F0502020204030204" pitchFamily="34" charset="0"/>
              </a:rPr>
              <a:t>et </a:t>
            </a:r>
            <a:r>
              <a:rPr lang="en-US" b="0" i="0">
                <a:solidFill>
                  <a:srgbClr val="000000"/>
                </a:solidFill>
                <a:effectLst/>
                <a:latin typeface="Calibri" panose="020F0502020204030204" pitchFamily="34" charset="0"/>
              </a:rPr>
              <a:t>https://data.unicef.org/</a:t>
            </a:r>
            <a:endParaRPr lang="en-US" b="0" i="0">
              <a:solidFill>
                <a:srgbClr val="000000"/>
              </a:solidFill>
              <a:effectLst/>
              <a:latin typeface="Arial" panose="020B0604020202020204" pitchFamily="34" charset="0"/>
            </a:endParaRPr>
          </a:p>
          <a:p>
            <a:pPr lvl="1" fontAlgn="base"/>
            <a:r>
              <a:rPr lang="en-US" b="0" i="0" u="sng" strike="noStrike">
                <a:solidFill>
                  <a:srgbClr val="0563C1"/>
                </a:solidFill>
                <a:effectLst/>
                <a:latin typeface="Calibri" panose="020F0502020204030204" pitchFamily="34" charset="0"/>
                <a:hlinkClick r:id="rId6"/>
              </a:rPr>
              <a:t>https://phia.icap.columbia.edu/surveys/</a:t>
            </a:r>
            <a:endParaRPr lang="en-US">
              <a:solidFill>
                <a:srgbClr val="000000"/>
              </a:solidFill>
              <a:latin typeface="Arial" panose="020B0604020202020204" pitchFamily="34" charset="0"/>
            </a:endParaRPr>
          </a:p>
          <a:p>
            <a:pPr lvl="1" fontAlgn="base"/>
            <a:endParaRPr lang="en-US" b="0" i="0">
              <a:solidFill>
                <a:srgbClr val="000000"/>
              </a:solidFill>
              <a:effectLst/>
              <a:latin typeface="Arial" panose="020B0604020202020204" pitchFamily="34" charset="0"/>
            </a:endParaRPr>
          </a:p>
          <a:p>
            <a:pPr marL="0" indent="0" fontAlgn="base">
              <a:buNone/>
            </a:pPr>
            <a:r>
              <a:rPr lang="en-US" b="0" i="0">
                <a:solidFill>
                  <a:srgbClr val="000000"/>
                </a:solidFill>
                <a:effectLst/>
              </a:rPr>
              <a:t>Ressources pour les </a:t>
            </a:r>
            <a:r>
              <a:rPr lang="en-US">
                <a:solidFill>
                  <a:srgbClr val="000000"/>
                </a:solidFill>
              </a:rPr>
              <a:t>définitions des </a:t>
            </a:r>
            <a:r>
              <a:rPr lang="en-US" b="0" i="0">
                <a:solidFill>
                  <a:srgbClr val="000000"/>
                </a:solidFill>
                <a:effectLst/>
              </a:rPr>
              <a:t>indicateurs : </a:t>
            </a:r>
          </a:p>
          <a:p>
            <a:pPr fontAlgn="base"/>
            <a:r>
              <a:rPr lang="en-US" sz="2600" b="0" i="0">
                <a:solidFill>
                  <a:srgbClr val="000000"/>
                </a:solidFill>
                <a:effectLst/>
                <a:hlinkClick r:id="rId7"/>
              </a:rPr>
              <a:t>https://indicatorregistry.unaids.org/ </a:t>
            </a:r>
          </a:p>
          <a:p>
            <a:pPr fontAlgn="base"/>
            <a:r>
              <a:rPr lang="en-US" sz="2600">
                <a:solidFill>
                  <a:srgbClr val="000000"/>
                </a:solidFill>
              </a:rPr>
              <a:t>Compendium d'indicateurs sur l'égalité des sexes et le VIH (https://www.measureevaluation.org/resources/publications/ms-13-82/at_download/document) </a:t>
            </a:r>
          </a:p>
          <a:p>
            <a:pPr fontAlgn="base"/>
            <a:r>
              <a:rPr lang="en-US" sz="2600" b="0" i="0">
                <a:solidFill>
                  <a:srgbClr val="000000"/>
                </a:solidFill>
                <a:effectLst/>
              </a:rPr>
              <a:t>Guide des statistiques du DHS (https://dhsprogram.com/Data/Guide-to-DHS-Statistics/index.cfm) </a:t>
            </a:r>
          </a:p>
          <a:p>
            <a:pPr marL="0" indent="0" fontAlgn="base">
              <a:buNone/>
            </a:pPr>
            <a:endParaRPr lang="en-US" b="0" i="0">
              <a:solidFill>
                <a:srgbClr val="000000"/>
              </a:solidFill>
              <a:effectLst/>
              <a:latin typeface="Arial" panose="020B0604020202020204" pitchFamily="34" charset="0"/>
            </a:endParaRPr>
          </a:p>
          <a:p>
            <a:pPr lvl="1"/>
            <a:endParaRPr lang="en-CH"/>
          </a:p>
        </p:txBody>
      </p:sp>
    </p:spTree>
    <p:extLst>
      <p:ext uri="{BB962C8B-B14F-4D97-AF65-F5344CB8AC3E}">
        <p14:creationId xmlns:p14="http://schemas.microsoft.com/office/powerpoint/2010/main" val="298184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E50B0-DA89-004D-48CA-F28A5B94A60D}"/>
              </a:ext>
            </a:extLst>
          </p:cNvPr>
          <p:cNvSpPr>
            <a:spLocks noGrp="1"/>
          </p:cNvSpPr>
          <p:nvPr>
            <p:ph type="body" idx="1"/>
          </p:nvPr>
        </p:nvSpPr>
        <p:spPr/>
        <p:txBody>
          <a:bodyPr/>
          <a:lstStyle/>
          <a:p>
            <a:r>
              <a:rPr lang="en-US" sz="2400">
                <a:solidFill>
                  <a:schemeClr val="tx1"/>
                </a:solidFill>
              </a:rPr>
              <a:t>Exemples de données à prendre en compte dans les analyses de l'</a:t>
            </a:r>
            <a:r>
              <a:rPr lang="en-US">
                <a:solidFill>
                  <a:schemeClr val="tx1"/>
                </a:solidFill>
              </a:rPr>
              <a:t>épidémie et de la riposte au </a:t>
            </a:r>
            <a:r>
              <a:rPr lang="en-US" sz="2400">
                <a:solidFill>
                  <a:schemeClr val="tx1"/>
                </a:solidFill>
              </a:rPr>
              <a:t>VIH</a:t>
            </a:r>
          </a:p>
        </p:txBody>
      </p:sp>
    </p:spTree>
    <p:extLst>
      <p:ext uri="{BB962C8B-B14F-4D97-AF65-F5344CB8AC3E}">
        <p14:creationId xmlns:p14="http://schemas.microsoft.com/office/powerpoint/2010/main" val="1346440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Eaton, Jeffrey W</DisplayName>
        <AccountId>11</AccountId>
        <AccountType/>
      </UserInfo>
      <UserInfo>
        <DisplayName>Esra, Rachel T</DisplayName>
        <AccountId>17</AccountId>
        <AccountType/>
      </UserInfo>
      <UserInfo>
        <DisplayName>Ashton, Robert</DisplayName>
        <AccountId>21</AccountId>
        <AccountType/>
      </UserInfo>
      <UserInfo>
        <DisplayName>MAHY, Mary</DisplayName>
        <AccountId>41</AccountId>
        <AccountType/>
      </UserInfo>
      <UserInfo>
        <DisplayName>Wanyeki, Ian</DisplayName>
        <AccountId>42</AccountId>
        <AccountType/>
      </UserInfo>
    </SharedWithUsers>
    <MediaLengthInSeconds xmlns="288ef829-98c5-46d1-83dc-c2ef7c814da2" xsi:nil="true"/>
    <lcf76f155ced4ddcb4097134ff3c332f xmlns="288ef829-98c5-46d1-83dc-c2ef7c814da2">
      <Terms xmlns="http://schemas.microsoft.com/office/infopath/2007/PartnerControls"/>
    </lcf76f155ced4ddcb4097134ff3c332f>
    <TaxCatchAll xmlns="2ddeef39-65d3-4660-94f2-f063f949c57e" xsi:nil="true"/>
    <_Flow_SignoffStatus xmlns="288ef829-98c5-46d1-83dc-c2ef7c814d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B8993C-40E4-4DF1-BE14-5D563D0F44AF}">
  <ds:schemaRefs>
    <ds:schemaRef ds:uri="http://schemas.microsoft.com/office/2006/documentManagement/types"/>
    <ds:schemaRef ds:uri="http://purl.org/dc/elements/1.1/"/>
    <ds:schemaRef ds:uri="http://schemas.microsoft.com/office/infopath/2007/PartnerControls"/>
    <ds:schemaRef ds:uri="http://purl.org/dc/dcmitype/"/>
    <ds:schemaRef ds:uri="2ddeef39-65d3-4660-94f2-f063f949c57e"/>
    <ds:schemaRef ds:uri="http://www.w3.org/XML/1998/namespace"/>
    <ds:schemaRef ds:uri="http://purl.org/dc/terms/"/>
    <ds:schemaRef ds:uri="http://schemas.openxmlformats.org/package/2006/metadata/core-properties"/>
    <ds:schemaRef ds:uri="288ef829-98c5-46d1-83dc-c2ef7c814da2"/>
    <ds:schemaRef ds:uri="http://schemas.microsoft.com/office/2006/metadata/properties"/>
  </ds:schemaRefs>
</ds:datastoreItem>
</file>

<file path=customXml/itemProps2.xml><?xml version="1.0" encoding="utf-8"?>
<ds:datastoreItem xmlns:ds="http://schemas.openxmlformats.org/officeDocument/2006/customXml" ds:itemID="{9583321E-652B-4032-B115-5F043F465579}">
  <ds:schemaRefs>
    <ds:schemaRef ds:uri="http://schemas.microsoft.com/sharepoint/v3/contenttype/forms"/>
  </ds:schemaRefs>
</ds:datastoreItem>
</file>

<file path=customXml/itemProps3.xml><?xml version="1.0" encoding="utf-8"?>
<ds:datastoreItem xmlns:ds="http://schemas.openxmlformats.org/officeDocument/2006/customXml" ds:itemID="{E9F5C943-4031-459A-B0BF-E3DCB2B01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1208</TotalTime>
  <Words>3043</Words>
  <Application>Microsoft Office PowerPoint</Application>
  <PresentationFormat>Widescreen</PresentationFormat>
  <Paragraphs>192</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Georgia</vt:lpstr>
      <vt:lpstr>Office Theme</vt:lpstr>
      <vt:lpstr>Impact de la stigmatisation et de la discrimination, des normes et politiques inégales en matière de genre sur l'épidémie de VIH et la riposte à celle-ci</vt:lpstr>
      <vt:lpstr>Objectifs</vt:lpstr>
      <vt:lpstr>Définitions - stigmatisation et discrimination</vt:lpstr>
      <vt:lpstr>PowerPoint Presentation</vt:lpstr>
      <vt:lpstr>Exemples de données sur la stigmatisation et la discrimination</vt:lpstr>
      <vt:lpstr>PowerPoint Presentation</vt:lpstr>
      <vt:lpstr>La stigmatisation et la discrimination, les normes inégales en matière de genre et les lois et politiques répressives limitent l'accès à l'éducation :</vt:lpstr>
      <vt:lpstr>Où trouver des données sur la stigmatisation, la discrimination et les normes inégales en matière de genre ?</vt:lpstr>
      <vt:lpstr>PowerPoint Presentation</vt:lpstr>
      <vt:lpstr>PowerPoint Presentation</vt:lpstr>
      <vt:lpstr>PowerPoint Presentation</vt:lpstr>
      <vt:lpstr>PowerPoint Presentation</vt:lpstr>
      <vt:lpstr>PowerPoint Presentation</vt:lpstr>
      <vt:lpstr>Déclaration politique de 2021 sur le VIH et le sida</vt:lpstr>
      <vt:lpstr>La réalisation des objectifs sociétaux permettrait d'éviter environ 2,5 millions de nouvelles infections par le VIH et 1,7 million de décès liés au sida entre 2020 et 2030.</vt:lpstr>
      <vt:lpstr>PowerPoint Presentation</vt:lpstr>
      <vt:lpstr>Suivi des 10 ans dans le cadre du GAM - processus d'élaboration et d'adoption des indicateurs </vt:lpstr>
      <vt:lpstr>Possibilités de renforcer la disponibilité des données sur les catalyseurs sociétaux</vt:lpstr>
      <vt:lpstr>Sources de données complémentaires pour le suivi de la mise en œuvre des programmes visant à atteindre les catalyseurs sociétaux et à mesurer les progrès accomplis</vt:lpstr>
      <vt:lpstr>Informations complémentaires</vt:lpstr>
      <vt:lpstr>Q&amp;R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docId:DE77F76827EA3E1911DCCCE7B87F5466</cp:keywords>
  <cp:lastModifiedBy>RWODZI, Desire Tarwireyi</cp:lastModifiedBy>
  <cp:revision>46</cp:revision>
  <dcterms:created xsi:type="dcterms:W3CDTF">2020-10-27T09:55:01Z</dcterms:created>
  <dcterms:modified xsi:type="dcterms:W3CDTF">2023-12-01T09:21:16Z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