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18_DEDE60AC.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31"/>
  </p:notesMasterIdLst>
  <p:sldIdLst>
    <p:sldId id="256" r:id="rId5"/>
    <p:sldId id="314" r:id="rId6"/>
    <p:sldId id="277" r:id="rId7"/>
    <p:sldId id="288" r:id="rId8"/>
    <p:sldId id="282" r:id="rId9"/>
    <p:sldId id="281" r:id="rId10"/>
    <p:sldId id="283" r:id="rId11"/>
    <p:sldId id="284" r:id="rId12"/>
    <p:sldId id="286" r:id="rId13"/>
    <p:sldId id="280" r:id="rId14"/>
    <p:sldId id="285" r:id="rId15"/>
    <p:sldId id="291" r:id="rId16"/>
    <p:sldId id="292" r:id="rId17"/>
    <p:sldId id="294" r:id="rId18"/>
    <p:sldId id="295" r:id="rId19"/>
    <p:sldId id="297" r:id="rId20"/>
    <p:sldId id="296" r:id="rId21"/>
    <p:sldId id="287" r:id="rId22"/>
    <p:sldId id="311" r:id="rId23"/>
    <p:sldId id="299" r:id="rId24"/>
    <p:sldId id="315" r:id="rId25"/>
    <p:sldId id="312" r:id="rId26"/>
    <p:sldId id="309" r:id="rId27"/>
    <p:sldId id="310" r:id="rId28"/>
    <p:sldId id="308" r:id="rId29"/>
    <p:sldId id="313" r:id="rId30"/>
  </p:sldIdLst>
  <p:sldSz cx="12192000" cy="6858000"/>
  <p:notesSz cx="6858000" cy="9144000"/>
  <p:defaultTextStyle>
    <a:defPPr>
      <a:defRPr lang="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AA2402-D55B-A99E-D92D-722D575B05E3}" name="GOUWS, Eleanor" initials="EG" userId="S::gouwse@unaids.org::51f7c000-203b-4c11-95d5-906abe6eb644" providerId="AD"/>
  <p188:author id="{FD55C811-8458-B1F3-CFE2-8B93D9673E5A}" name="FRESCURA, Luisa" initials="FL" userId="S::frescural@unaids.org::e95ea8f8-6362-4a5d-b45d-96fe641185ff" providerId="AD"/>
  <p188:author id="{2F34F040-1A37-FD95-6A51-60CED7EAD74B}" name="FEIZZADEH, Ali" initials="AF" userId="S::feizzadeha@unaids.org::aec22055-d006-4aea-9575-88a1b1b72eba" providerId="AD"/>
  <p188:author id="{7F8ED046-3824-2236-DBBE-78BCFC16FF8B}" name="MAHY, Mary" initials="MM" userId="S::mahym@unaids.org::0afd4db8-d624-4195-ad74-d950010a3c7a" providerId="AD"/>
  <p188:author id="{1276F560-9ABE-95AE-093E-9A3F9C6CCF15}" name="YAKUSIK, Anna" initials="AY" userId="S::YakusikA@unaids.org::884b3cc0-12f8-466b-9563-0e29647e7f3c" providerId="AD"/>
  <p188:author id="{C2C4626D-7D6E-E0FC-057A-68D5396DE56D}" name="GUICHARD, Anne-Claire" initials="GA" userId="S::guicharda@unaids.org::6a67ce40-d804-4301-812d-1993e1a653c8" providerId="AD"/>
  <p188:author id="{423B4970-DA43-C9EB-9F95-5A546B8F60C8}" name="KORENROMP, Eline Louise" initials="EK" userId="S::KorenrompE@unaids.org::a44abeb2-aa4e-4d35-a6f5-0d25c352ba16" providerId="AD"/>
  <p188:author id="{105DEFB9-64C4-A5B0-7C41-048DE076BFE9}" name="BENDAUD, Victoria" initials="BV" userId="S::Bendaudv@unaids.org::5a8e11e3-7a89-4c80-be27-a76c091146a4" providerId="AD"/>
  <p188:author id="{D71813CC-1690-D7AD-FA2F-656BAC29D455}" name="SABIN, Keith" initials="KS" userId="S::SabinK@unaids.org::14b285c7-8c9d-43ac-b9d9-79b7ea51a1e5" providerId="AD"/>
  <p188:author id="{898A88F9-D00E-6246-8CD0-1C850C934513}" name="Liana Moro" initials="LM" userId="Liana Moro"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4C8F8A-D1AC-9E1B-EC7E-2230A31A018D}" v="1" dt="2025-02-12T18:04:47.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ma Fany Ferzli" userId="S::drferzli_hotmail.com#ext#@unaids.onmicrosoft.com::76ffa6bf-804e-4a81-8b29-c5c6b9fdc6bd" providerId="AD" clId="Web-{5DC408C6-E8F0-F6A1-C132-8718949FC95C}"/>
    <pc:docChg chg="modSld">
      <pc:chgData name="Rima Fany Ferzli" userId="S::drferzli_hotmail.com#ext#@unaids.onmicrosoft.com::76ffa6bf-804e-4a81-8b29-c5c6b9fdc6bd" providerId="AD" clId="Web-{5DC408C6-E8F0-F6A1-C132-8718949FC95C}" dt="2025-02-09T23:15:19.997" v="4" actId="1076"/>
      <pc:docMkLst>
        <pc:docMk/>
      </pc:docMkLst>
      <pc:sldChg chg="modSp">
        <pc:chgData name="Rima Fany Ferzli" userId="S::drferzli_hotmail.com#ext#@unaids.onmicrosoft.com::76ffa6bf-804e-4a81-8b29-c5c6b9fdc6bd" providerId="AD" clId="Web-{5DC408C6-E8F0-F6A1-C132-8718949FC95C}" dt="2025-02-09T23:14:35.027" v="1" actId="14100"/>
        <pc:sldMkLst>
          <pc:docMk/>
          <pc:sldMk cId="172736113" sldId="297"/>
        </pc:sldMkLst>
        <pc:spChg chg="mod">
          <ac:chgData name="Rima Fany Ferzli" userId="S::drferzli_hotmail.com#ext#@unaids.onmicrosoft.com::76ffa6bf-804e-4a81-8b29-c5c6b9fdc6bd" providerId="AD" clId="Web-{5DC408C6-E8F0-F6A1-C132-8718949FC95C}" dt="2025-02-09T23:14:35.027" v="1" actId="14100"/>
          <ac:spMkLst>
            <pc:docMk/>
            <pc:sldMk cId="172736113" sldId="297"/>
            <ac:spMk id="2" creationId="{7EF7530B-C5F4-83E2-AAF3-EBE361CD28BD}"/>
          </ac:spMkLst>
        </pc:spChg>
      </pc:sldChg>
      <pc:sldChg chg="modSp">
        <pc:chgData name="Rima Fany Ferzli" userId="S::drferzli_hotmail.com#ext#@unaids.onmicrosoft.com::76ffa6bf-804e-4a81-8b29-c5c6b9fdc6bd" providerId="AD" clId="Web-{5DC408C6-E8F0-F6A1-C132-8718949FC95C}" dt="2025-02-09T23:15:19.997" v="4" actId="1076"/>
        <pc:sldMkLst>
          <pc:docMk/>
          <pc:sldMk cId="4107776358" sldId="308"/>
        </pc:sldMkLst>
        <pc:spChg chg="mod">
          <ac:chgData name="Rima Fany Ferzli" userId="S::drferzli_hotmail.com#ext#@unaids.onmicrosoft.com::76ffa6bf-804e-4a81-8b29-c5c6b9fdc6bd" providerId="AD" clId="Web-{5DC408C6-E8F0-F6A1-C132-8718949FC95C}" dt="2025-02-09T23:15:19.997" v="4" actId="1076"/>
          <ac:spMkLst>
            <pc:docMk/>
            <pc:sldMk cId="4107776358" sldId="308"/>
            <ac:spMk id="2" creationId="{F15B1B48-D395-DDA0-0131-1099B18FF49F}"/>
          </ac:spMkLst>
        </pc:spChg>
      </pc:sldChg>
      <pc:sldChg chg="modSp">
        <pc:chgData name="Rima Fany Ferzli" userId="S::drferzli_hotmail.com#ext#@unaids.onmicrosoft.com::76ffa6bf-804e-4a81-8b29-c5c6b9fdc6bd" providerId="AD" clId="Web-{5DC408C6-E8F0-F6A1-C132-8718949FC95C}" dt="2025-02-09T23:15:01.684" v="3" actId="20577"/>
        <pc:sldMkLst>
          <pc:docMk/>
          <pc:sldMk cId="801394948" sldId="315"/>
        </pc:sldMkLst>
        <pc:spChg chg="mod">
          <ac:chgData name="Rima Fany Ferzli" userId="S::drferzli_hotmail.com#ext#@unaids.onmicrosoft.com::76ffa6bf-804e-4a81-8b29-c5c6b9fdc6bd" providerId="AD" clId="Web-{5DC408C6-E8F0-F6A1-C132-8718949FC95C}" dt="2025-02-09T23:15:01.684" v="3" actId="20577"/>
          <ac:spMkLst>
            <pc:docMk/>
            <pc:sldMk cId="801394948" sldId="315"/>
            <ac:spMk id="2" creationId="{46568D8E-B5CB-7395-B0A0-75AD3579ADD4}"/>
          </ac:spMkLst>
        </pc:spChg>
      </pc:sldChg>
    </pc:docChg>
  </pc:docChgLst>
  <pc:docChgLst>
    <pc:chgData name="Rima Fany Ferzli" userId="S::drferzli_hotmail.com#ext#@unaids.onmicrosoft.com::76ffa6bf-804e-4a81-8b29-c5c6b9fdc6bd" providerId="AD" clId="Web-{BA4C8F8A-D1AC-9E1B-EC7E-2230A31A018D}"/>
    <pc:docChg chg="modSld">
      <pc:chgData name="Rima Fany Ferzli" userId="S::drferzli_hotmail.com#ext#@unaids.onmicrosoft.com::76ffa6bf-804e-4a81-8b29-c5c6b9fdc6bd" providerId="AD" clId="Web-{BA4C8F8A-D1AC-9E1B-EC7E-2230A31A018D}" dt="2025-02-12T18:04:47.320" v="0" actId="1076"/>
      <pc:docMkLst>
        <pc:docMk/>
      </pc:docMkLst>
      <pc:sldChg chg="modSp">
        <pc:chgData name="Rima Fany Ferzli" userId="S::drferzli_hotmail.com#ext#@unaids.onmicrosoft.com::76ffa6bf-804e-4a81-8b29-c5c6b9fdc6bd" providerId="AD" clId="Web-{BA4C8F8A-D1AC-9E1B-EC7E-2230A31A018D}" dt="2025-02-12T18:04:47.320" v="0" actId="1076"/>
        <pc:sldMkLst>
          <pc:docMk/>
          <pc:sldMk cId="4272109746" sldId="256"/>
        </pc:sldMkLst>
        <pc:spChg chg="mod">
          <ac:chgData name="Rima Fany Ferzli" userId="S::drferzli_hotmail.com#ext#@unaids.onmicrosoft.com::76ffa6bf-804e-4a81-8b29-c5c6b9fdc6bd" providerId="AD" clId="Web-{BA4C8F8A-D1AC-9E1B-EC7E-2230A31A018D}" dt="2025-02-12T18:04:47.320" v="0" actId="1076"/>
          <ac:spMkLst>
            <pc:docMk/>
            <pc:sldMk cId="4272109746" sldId="256"/>
            <ac:spMk id="2" creationId="{56FFF07A-0C66-01C0-3714-85F1CA0E38A8}"/>
          </ac:spMkLst>
        </pc:spChg>
      </pc:sldChg>
    </pc:docChg>
  </pc:docChgLst>
  <pc:docChgLst>
    <pc:chgData name="RACHA HOUMMADY" userId="af9d1d8e97962770" providerId="LiveId" clId="{14252D82-730F-FB4F-8C9B-9F275F583FF5}"/>
    <pc:docChg chg="custSel modSld">
      <pc:chgData name="RACHA HOUMMADY" userId="af9d1d8e97962770" providerId="LiveId" clId="{14252D82-730F-FB4F-8C9B-9F275F583FF5}" dt="2025-02-03T10:51:02.338" v="78" actId="1076"/>
      <pc:docMkLst>
        <pc:docMk/>
      </pc:docMkLst>
      <pc:sldChg chg="modSp">
        <pc:chgData name="RACHA HOUMMADY" userId="af9d1d8e97962770" providerId="LiveId" clId="{14252D82-730F-FB4F-8C9B-9F275F583FF5}" dt="2025-02-03T10:44:02.527" v="9" actId="1076"/>
        <pc:sldMkLst>
          <pc:docMk/>
          <pc:sldMk cId="3581908729" sldId="277"/>
        </pc:sldMkLst>
        <pc:spChg chg="mod">
          <ac:chgData name="RACHA HOUMMADY" userId="af9d1d8e97962770" providerId="LiveId" clId="{14252D82-730F-FB4F-8C9B-9F275F583FF5}" dt="2025-02-03T10:44:02.527" v="9" actId="1076"/>
          <ac:spMkLst>
            <pc:docMk/>
            <pc:sldMk cId="3581908729" sldId="277"/>
            <ac:spMk id="2" creationId="{46C4901D-515D-3D0C-09FE-371FCDE43F02}"/>
          </ac:spMkLst>
        </pc:spChg>
        <pc:spChg chg="mod">
          <ac:chgData name="RACHA HOUMMADY" userId="af9d1d8e97962770" providerId="LiveId" clId="{14252D82-730F-FB4F-8C9B-9F275F583FF5}" dt="2025-02-03T10:43:54.125" v="7" actId="1076"/>
          <ac:spMkLst>
            <pc:docMk/>
            <pc:sldMk cId="3581908729" sldId="277"/>
            <ac:spMk id="3" creationId="{10B79E43-44E4-475A-9197-58CCEC2A60E6}"/>
          </ac:spMkLst>
        </pc:spChg>
      </pc:sldChg>
      <pc:sldChg chg="modSp">
        <pc:chgData name="RACHA HOUMMADY" userId="af9d1d8e97962770" providerId="LiveId" clId="{14252D82-730F-FB4F-8C9B-9F275F583FF5}" dt="2025-02-03T10:49:02.848" v="56" actId="1076"/>
        <pc:sldMkLst>
          <pc:docMk/>
          <pc:sldMk cId="3739115692" sldId="280"/>
        </pc:sldMkLst>
        <pc:spChg chg="mod">
          <ac:chgData name="RACHA HOUMMADY" userId="af9d1d8e97962770" providerId="LiveId" clId="{14252D82-730F-FB4F-8C9B-9F275F583FF5}" dt="2025-02-03T10:49:00.006" v="55" actId="1076"/>
          <ac:spMkLst>
            <pc:docMk/>
            <pc:sldMk cId="3739115692" sldId="280"/>
            <ac:spMk id="2" creationId="{9DFAD972-DBD1-098F-51C3-FB88F1A0CA08}"/>
          </ac:spMkLst>
        </pc:spChg>
        <pc:graphicFrameChg chg="mod">
          <ac:chgData name="RACHA HOUMMADY" userId="af9d1d8e97962770" providerId="LiveId" clId="{14252D82-730F-FB4F-8C9B-9F275F583FF5}" dt="2025-02-03T10:49:02.848" v="56" actId="1076"/>
          <ac:graphicFrameMkLst>
            <pc:docMk/>
            <pc:sldMk cId="3739115692" sldId="280"/>
            <ac:graphicFrameMk id="4" creationId="{1437D920-D262-9559-4F3B-2951C7DB43D2}"/>
          </ac:graphicFrameMkLst>
        </pc:graphicFrameChg>
      </pc:sldChg>
      <pc:sldChg chg="modSp">
        <pc:chgData name="RACHA HOUMMADY" userId="af9d1d8e97962770" providerId="LiveId" clId="{14252D82-730F-FB4F-8C9B-9F275F583FF5}" dt="2025-02-03T10:47:34.803" v="37" actId="121"/>
        <pc:sldMkLst>
          <pc:docMk/>
          <pc:sldMk cId="425562578" sldId="281"/>
        </pc:sldMkLst>
        <pc:spChg chg="mod">
          <ac:chgData name="RACHA HOUMMADY" userId="af9d1d8e97962770" providerId="LiveId" clId="{14252D82-730F-FB4F-8C9B-9F275F583FF5}" dt="2025-02-03T10:46:19.559" v="25" actId="27636"/>
          <ac:spMkLst>
            <pc:docMk/>
            <pc:sldMk cId="425562578" sldId="281"/>
            <ac:spMk id="2" creationId="{9DFAD972-DBD1-098F-51C3-FB88F1A0CA08}"/>
          </ac:spMkLst>
        </pc:spChg>
        <pc:graphicFrameChg chg="modGraphic">
          <ac:chgData name="RACHA HOUMMADY" userId="af9d1d8e97962770" providerId="LiveId" clId="{14252D82-730F-FB4F-8C9B-9F275F583FF5}" dt="2025-02-03T10:47:34.803" v="37" actId="121"/>
          <ac:graphicFrameMkLst>
            <pc:docMk/>
            <pc:sldMk cId="425562578" sldId="281"/>
            <ac:graphicFrameMk id="4" creationId="{1437D920-D262-9559-4F3B-2951C7DB43D2}"/>
          </ac:graphicFrameMkLst>
        </pc:graphicFrameChg>
      </pc:sldChg>
      <pc:sldChg chg="modSp">
        <pc:chgData name="RACHA HOUMMADY" userId="af9d1d8e97962770" providerId="LiveId" clId="{14252D82-730F-FB4F-8C9B-9F275F583FF5}" dt="2025-02-03T10:44:20.607" v="12" actId="1076"/>
        <pc:sldMkLst>
          <pc:docMk/>
          <pc:sldMk cId="3177603062" sldId="282"/>
        </pc:sldMkLst>
        <pc:spChg chg="mod">
          <ac:chgData name="RACHA HOUMMADY" userId="af9d1d8e97962770" providerId="LiveId" clId="{14252D82-730F-FB4F-8C9B-9F275F583FF5}" dt="2025-02-03T10:44:17.807" v="11" actId="1076"/>
          <ac:spMkLst>
            <pc:docMk/>
            <pc:sldMk cId="3177603062" sldId="282"/>
            <ac:spMk id="2" creationId="{9DFAD972-DBD1-098F-51C3-FB88F1A0CA08}"/>
          </ac:spMkLst>
        </pc:spChg>
        <pc:graphicFrameChg chg="mod">
          <ac:chgData name="RACHA HOUMMADY" userId="af9d1d8e97962770" providerId="LiveId" clId="{14252D82-730F-FB4F-8C9B-9F275F583FF5}" dt="2025-02-03T10:44:20.607" v="12" actId="1076"/>
          <ac:graphicFrameMkLst>
            <pc:docMk/>
            <pc:sldMk cId="3177603062" sldId="282"/>
            <ac:graphicFrameMk id="4" creationId="{1437D920-D262-9559-4F3B-2951C7DB43D2}"/>
          </ac:graphicFrameMkLst>
        </pc:graphicFrameChg>
      </pc:sldChg>
      <pc:sldChg chg="modSp">
        <pc:chgData name="RACHA HOUMMADY" userId="af9d1d8e97962770" providerId="LiveId" clId="{14252D82-730F-FB4F-8C9B-9F275F583FF5}" dt="2025-02-03T10:48:42.357" v="52" actId="121"/>
        <pc:sldMkLst>
          <pc:docMk/>
          <pc:sldMk cId="3443374369" sldId="283"/>
        </pc:sldMkLst>
        <pc:spChg chg="mod">
          <ac:chgData name="RACHA HOUMMADY" userId="af9d1d8e97962770" providerId="LiveId" clId="{14252D82-730F-FB4F-8C9B-9F275F583FF5}" dt="2025-02-03T10:47:48.390" v="41" actId="27636"/>
          <ac:spMkLst>
            <pc:docMk/>
            <pc:sldMk cId="3443374369" sldId="283"/>
            <ac:spMk id="2" creationId="{9DFAD972-DBD1-098F-51C3-FB88F1A0CA08}"/>
          </ac:spMkLst>
        </pc:spChg>
        <pc:graphicFrameChg chg="mod modGraphic">
          <ac:chgData name="RACHA HOUMMADY" userId="af9d1d8e97962770" providerId="LiveId" clId="{14252D82-730F-FB4F-8C9B-9F275F583FF5}" dt="2025-02-03T10:48:42.357" v="52" actId="121"/>
          <ac:graphicFrameMkLst>
            <pc:docMk/>
            <pc:sldMk cId="3443374369" sldId="283"/>
            <ac:graphicFrameMk id="4" creationId="{1437D920-D262-9559-4F3B-2951C7DB43D2}"/>
          </ac:graphicFrameMkLst>
        </pc:graphicFrameChg>
      </pc:sldChg>
      <pc:sldChg chg="modSp">
        <pc:chgData name="RACHA HOUMMADY" userId="af9d1d8e97962770" providerId="LiveId" clId="{14252D82-730F-FB4F-8C9B-9F275F583FF5}" dt="2025-02-03T10:48:53.347" v="53" actId="1076"/>
        <pc:sldMkLst>
          <pc:docMk/>
          <pc:sldMk cId="4223466710" sldId="284"/>
        </pc:sldMkLst>
        <pc:spChg chg="mod">
          <ac:chgData name="RACHA HOUMMADY" userId="af9d1d8e97962770" providerId="LiveId" clId="{14252D82-730F-FB4F-8C9B-9F275F583FF5}" dt="2025-02-03T10:48:53.347" v="53" actId="1076"/>
          <ac:spMkLst>
            <pc:docMk/>
            <pc:sldMk cId="4223466710" sldId="284"/>
            <ac:spMk id="2" creationId="{9DFAD972-DBD1-098F-51C3-FB88F1A0CA08}"/>
          </ac:spMkLst>
        </pc:spChg>
      </pc:sldChg>
      <pc:sldChg chg="modSp">
        <pc:chgData name="RACHA HOUMMADY" userId="af9d1d8e97962770" providerId="LiveId" clId="{14252D82-730F-FB4F-8C9B-9F275F583FF5}" dt="2025-02-03T10:49:07.476" v="58" actId="1076"/>
        <pc:sldMkLst>
          <pc:docMk/>
          <pc:sldMk cId="2338104722" sldId="285"/>
        </pc:sldMkLst>
        <pc:spChg chg="mod">
          <ac:chgData name="RACHA HOUMMADY" userId="af9d1d8e97962770" providerId="LiveId" clId="{14252D82-730F-FB4F-8C9B-9F275F583FF5}" dt="2025-02-03T10:49:07.476" v="58" actId="1076"/>
          <ac:spMkLst>
            <pc:docMk/>
            <pc:sldMk cId="2338104722" sldId="285"/>
            <ac:spMk id="2" creationId="{9DFAD972-DBD1-098F-51C3-FB88F1A0CA08}"/>
          </ac:spMkLst>
        </pc:spChg>
        <pc:graphicFrameChg chg="mod">
          <ac:chgData name="RACHA HOUMMADY" userId="af9d1d8e97962770" providerId="LiveId" clId="{14252D82-730F-FB4F-8C9B-9F275F583FF5}" dt="2025-02-03T10:49:05.629" v="57" actId="1076"/>
          <ac:graphicFrameMkLst>
            <pc:docMk/>
            <pc:sldMk cId="2338104722" sldId="285"/>
            <ac:graphicFrameMk id="4" creationId="{1437D920-D262-9559-4F3B-2951C7DB43D2}"/>
          </ac:graphicFrameMkLst>
        </pc:graphicFrameChg>
      </pc:sldChg>
      <pc:sldChg chg="modSp">
        <pc:chgData name="RACHA HOUMMADY" userId="af9d1d8e97962770" providerId="LiveId" clId="{14252D82-730F-FB4F-8C9B-9F275F583FF5}" dt="2025-02-03T10:48:56.238" v="54" actId="1076"/>
        <pc:sldMkLst>
          <pc:docMk/>
          <pc:sldMk cId="2903330545" sldId="286"/>
        </pc:sldMkLst>
        <pc:spChg chg="mod">
          <ac:chgData name="RACHA HOUMMADY" userId="af9d1d8e97962770" providerId="LiveId" clId="{14252D82-730F-FB4F-8C9B-9F275F583FF5}" dt="2025-02-03T10:48:56.238" v="54" actId="1076"/>
          <ac:spMkLst>
            <pc:docMk/>
            <pc:sldMk cId="2903330545" sldId="286"/>
            <ac:spMk id="2" creationId="{9DFAD972-DBD1-098F-51C3-FB88F1A0CA08}"/>
          </ac:spMkLst>
        </pc:spChg>
      </pc:sldChg>
      <pc:sldChg chg="modSp">
        <pc:chgData name="RACHA HOUMMADY" userId="af9d1d8e97962770" providerId="LiveId" clId="{14252D82-730F-FB4F-8C9B-9F275F583FF5}" dt="2025-02-03T10:49:27.642" v="62" actId="1076"/>
        <pc:sldMkLst>
          <pc:docMk/>
          <pc:sldMk cId="538659000" sldId="287"/>
        </pc:sldMkLst>
        <pc:spChg chg="mod">
          <ac:chgData name="RACHA HOUMMADY" userId="af9d1d8e97962770" providerId="LiveId" clId="{14252D82-730F-FB4F-8C9B-9F275F583FF5}" dt="2025-02-03T10:49:25.940" v="61" actId="1076"/>
          <ac:spMkLst>
            <pc:docMk/>
            <pc:sldMk cId="538659000" sldId="287"/>
            <ac:spMk id="2" creationId="{9DFAD972-DBD1-098F-51C3-FB88F1A0CA08}"/>
          </ac:spMkLst>
        </pc:spChg>
        <pc:graphicFrameChg chg="mod">
          <ac:chgData name="RACHA HOUMMADY" userId="af9d1d8e97962770" providerId="LiveId" clId="{14252D82-730F-FB4F-8C9B-9F275F583FF5}" dt="2025-02-03T10:49:27.642" v="62" actId="1076"/>
          <ac:graphicFrameMkLst>
            <pc:docMk/>
            <pc:sldMk cId="538659000" sldId="287"/>
            <ac:graphicFrameMk id="4" creationId="{1437D920-D262-9559-4F3B-2951C7DB43D2}"/>
          </ac:graphicFrameMkLst>
        </pc:graphicFrameChg>
      </pc:sldChg>
      <pc:sldChg chg="modSp">
        <pc:chgData name="RACHA HOUMMADY" userId="af9d1d8e97962770" providerId="LiveId" clId="{14252D82-730F-FB4F-8C9B-9F275F583FF5}" dt="2025-02-03T10:45:53.104" v="21" actId="27636"/>
        <pc:sldMkLst>
          <pc:docMk/>
          <pc:sldMk cId="1166891383" sldId="292"/>
        </pc:sldMkLst>
        <pc:spChg chg="mod">
          <ac:chgData name="RACHA HOUMMADY" userId="af9d1d8e97962770" providerId="LiveId" clId="{14252D82-730F-FB4F-8C9B-9F275F583FF5}" dt="2025-02-03T10:45:53.104" v="21" actId="27636"/>
          <ac:spMkLst>
            <pc:docMk/>
            <pc:sldMk cId="1166891383" sldId="292"/>
            <ac:spMk id="2" creationId="{F25C9F24-54B2-2236-8819-E0AFED4A56FB}"/>
          </ac:spMkLst>
        </pc:spChg>
        <pc:picChg chg="mod">
          <ac:chgData name="RACHA HOUMMADY" userId="af9d1d8e97962770" providerId="LiveId" clId="{14252D82-730F-FB4F-8C9B-9F275F583FF5}" dt="2025-02-03T10:44:48.017" v="13" actId="14100"/>
          <ac:picMkLst>
            <pc:docMk/>
            <pc:sldMk cId="1166891383" sldId="292"/>
            <ac:picMk id="4" creationId="{5DC43AC9-8784-07C3-5276-12AD79A6A507}"/>
          </ac:picMkLst>
        </pc:picChg>
      </pc:sldChg>
      <pc:sldChg chg="modSp">
        <pc:chgData name="RACHA HOUMMADY" userId="af9d1d8e97962770" providerId="LiveId" clId="{14252D82-730F-FB4F-8C9B-9F275F583FF5}" dt="2025-02-03T10:45:01.199" v="17" actId="1076"/>
        <pc:sldMkLst>
          <pc:docMk/>
          <pc:sldMk cId="715174990" sldId="294"/>
        </pc:sldMkLst>
        <pc:spChg chg="mod">
          <ac:chgData name="RACHA HOUMMADY" userId="af9d1d8e97962770" providerId="LiveId" clId="{14252D82-730F-FB4F-8C9B-9F275F583FF5}" dt="2025-02-03T10:45:01.199" v="17" actId="1076"/>
          <ac:spMkLst>
            <pc:docMk/>
            <pc:sldMk cId="715174990" sldId="294"/>
            <ac:spMk id="2" creationId="{ED23B8A7-FAA6-4A34-9E77-1D16B97C792C}"/>
          </ac:spMkLst>
        </pc:spChg>
        <pc:picChg chg="mod">
          <ac:chgData name="RACHA HOUMMADY" userId="af9d1d8e97962770" providerId="LiveId" clId="{14252D82-730F-FB4F-8C9B-9F275F583FF5}" dt="2025-02-03T10:44:58.938" v="16" actId="1076"/>
          <ac:picMkLst>
            <pc:docMk/>
            <pc:sldMk cId="715174990" sldId="294"/>
            <ac:picMk id="5" creationId="{4F72C2ED-5A15-BA16-829E-F295A115456A}"/>
          </ac:picMkLst>
        </pc:picChg>
      </pc:sldChg>
      <pc:sldChg chg="modSp">
        <pc:chgData name="RACHA HOUMMADY" userId="af9d1d8e97962770" providerId="LiveId" clId="{14252D82-730F-FB4F-8C9B-9F275F583FF5}" dt="2025-02-03T10:45:03.665" v="18" actId="1076"/>
        <pc:sldMkLst>
          <pc:docMk/>
          <pc:sldMk cId="2452896134" sldId="295"/>
        </pc:sldMkLst>
        <pc:spChg chg="mod">
          <ac:chgData name="RACHA HOUMMADY" userId="af9d1d8e97962770" providerId="LiveId" clId="{14252D82-730F-FB4F-8C9B-9F275F583FF5}" dt="2025-02-03T10:45:03.665" v="18" actId="1076"/>
          <ac:spMkLst>
            <pc:docMk/>
            <pc:sldMk cId="2452896134" sldId="295"/>
            <ac:spMk id="2" creationId="{C8C0B835-5AF6-DC6F-6006-ABB2004C1509}"/>
          </ac:spMkLst>
        </pc:spChg>
      </pc:sldChg>
      <pc:sldChg chg="modSp">
        <pc:chgData name="RACHA HOUMMADY" userId="af9d1d8e97962770" providerId="LiveId" clId="{14252D82-730F-FB4F-8C9B-9F275F583FF5}" dt="2025-02-03T10:49:19.665" v="59" actId="1076"/>
        <pc:sldMkLst>
          <pc:docMk/>
          <pc:sldMk cId="983459459" sldId="296"/>
        </pc:sldMkLst>
        <pc:spChg chg="mod">
          <ac:chgData name="RACHA HOUMMADY" userId="af9d1d8e97962770" providerId="LiveId" clId="{14252D82-730F-FB4F-8C9B-9F275F583FF5}" dt="2025-02-03T10:49:19.665" v="59" actId="1076"/>
          <ac:spMkLst>
            <pc:docMk/>
            <pc:sldMk cId="983459459" sldId="296"/>
            <ac:spMk id="2" creationId="{C237CE4C-153E-BDE5-26CA-626DE352D499}"/>
          </ac:spMkLst>
        </pc:spChg>
      </pc:sldChg>
      <pc:sldChg chg="modSp">
        <pc:chgData name="RACHA HOUMMADY" userId="af9d1d8e97962770" providerId="LiveId" clId="{14252D82-730F-FB4F-8C9B-9F275F583FF5}" dt="2025-02-03T10:45:53.005" v="20" actId="121"/>
        <pc:sldMkLst>
          <pc:docMk/>
          <pc:sldMk cId="172736113" sldId="297"/>
        </pc:sldMkLst>
        <pc:spChg chg="mod">
          <ac:chgData name="RACHA HOUMMADY" userId="af9d1d8e97962770" providerId="LiveId" clId="{14252D82-730F-FB4F-8C9B-9F275F583FF5}" dt="2025-02-03T10:45:53.005" v="20" actId="121"/>
          <ac:spMkLst>
            <pc:docMk/>
            <pc:sldMk cId="172736113" sldId="297"/>
            <ac:spMk id="2" creationId="{7EF7530B-C5F4-83E2-AAF3-EBE361CD28BD}"/>
          </ac:spMkLst>
        </pc:spChg>
      </pc:sldChg>
      <pc:sldChg chg="modSp">
        <pc:chgData name="RACHA HOUMMADY" userId="af9d1d8e97962770" providerId="LiveId" clId="{14252D82-730F-FB4F-8C9B-9F275F583FF5}" dt="2025-02-03T10:49:46.162" v="64" actId="1076"/>
        <pc:sldMkLst>
          <pc:docMk/>
          <pc:sldMk cId="1053309580" sldId="299"/>
        </pc:sldMkLst>
        <pc:spChg chg="mod">
          <ac:chgData name="RACHA HOUMMADY" userId="af9d1d8e97962770" providerId="LiveId" clId="{14252D82-730F-FB4F-8C9B-9F275F583FF5}" dt="2025-02-03T10:49:46.162" v="64" actId="1076"/>
          <ac:spMkLst>
            <pc:docMk/>
            <pc:sldMk cId="1053309580" sldId="299"/>
            <ac:spMk id="2" creationId="{4611F7F6-E645-D3B2-B26E-1CA19B51C316}"/>
          </ac:spMkLst>
        </pc:spChg>
      </pc:sldChg>
      <pc:sldChg chg="modSp">
        <pc:chgData name="RACHA HOUMMADY" userId="af9d1d8e97962770" providerId="LiveId" clId="{14252D82-730F-FB4F-8C9B-9F275F583FF5}" dt="2025-02-03T10:50:55.580" v="77" actId="121"/>
        <pc:sldMkLst>
          <pc:docMk/>
          <pc:sldMk cId="4107776358" sldId="308"/>
        </pc:sldMkLst>
        <pc:spChg chg="mod">
          <ac:chgData name="RACHA HOUMMADY" userId="af9d1d8e97962770" providerId="LiveId" clId="{14252D82-730F-FB4F-8C9B-9F275F583FF5}" dt="2025-02-03T10:50:20.080" v="70" actId="1076"/>
          <ac:spMkLst>
            <pc:docMk/>
            <pc:sldMk cId="4107776358" sldId="308"/>
            <ac:spMk id="2" creationId="{F15B1B48-D395-DDA0-0131-1099B18FF49F}"/>
          </ac:spMkLst>
        </pc:spChg>
        <pc:graphicFrameChg chg="modGraphic">
          <ac:chgData name="RACHA HOUMMADY" userId="af9d1d8e97962770" providerId="LiveId" clId="{14252D82-730F-FB4F-8C9B-9F275F583FF5}" dt="2025-02-03T10:50:55.580" v="77" actId="121"/>
          <ac:graphicFrameMkLst>
            <pc:docMk/>
            <pc:sldMk cId="4107776358" sldId="308"/>
            <ac:graphicFrameMk id="3" creationId="{975238E7-107E-B8C0-22E2-CAA4B6E2B9EE}"/>
          </ac:graphicFrameMkLst>
        </pc:graphicFrameChg>
      </pc:sldChg>
      <pc:sldChg chg="modSp">
        <pc:chgData name="RACHA HOUMMADY" userId="af9d1d8e97962770" providerId="LiveId" clId="{14252D82-730F-FB4F-8C9B-9F275F583FF5}" dt="2025-02-03T10:50:08.210" v="69" actId="1076"/>
        <pc:sldMkLst>
          <pc:docMk/>
          <pc:sldMk cId="4158400739" sldId="309"/>
        </pc:sldMkLst>
        <pc:spChg chg="mod">
          <ac:chgData name="RACHA HOUMMADY" userId="af9d1d8e97962770" providerId="LiveId" clId="{14252D82-730F-FB4F-8C9B-9F275F583FF5}" dt="2025-02-03T10:50:08.210" v="69" actId="1076"/>
          <ac:spMkLst>
            <pc:docMk/>
            <pc:sldMk cId="4158400739" sldId="309"/>
            <ac:spMk id="2" creationId="{14194198-4AAE-D06B-E6C5-6A07E24C3D68}"/>
          </ac:spMkLst>
        </pc:spChg>
      </pc:sldChg>
      <pc:sldChg chg="modSp">
        <pc:chgData name="RACHA HOUMMADY" userId="af9d1d8e97962770" providerId="LiveId" clId="{14252D82-730F-FB4F-8C9B-9F275F583FF5}" dt="2025-02-03T10:49:41.504" v="63" actId="1076"/>
        <pc:sldMkLst>
          <pc:docMk/>
          <pc:sldMk cId="4174278154" sldId="311"/>
        </pc:sldMkLst>
        <pc:spChg chg="mod">
          <ac:chgData name="RACHA HOUMMADY" userId="af9d1d8e97962770" providerId="LiveId" clId="{14252D82-730F-FB4F-8C9B-9F275F583FF5}" dt="2025-02-03T10:49:41.504" v="63" actId="1076"/>
          <ac:spMkLst>
            <pc:docMk/>
            <pc:sldMk cId="4174278154" sldId="311"/>
            <ac:spMk id="2" creationId="{4E619387-8EAD-573E-8B8E-1CE4DEFFEB52}"/>
          </ac:spMkLst>
        </pc:spChg>
      </pc:sldChg>
      <pc:sldChg chg="modSp">
        <pc:chgData name="RACHA HOUMMADY" userId="af9d1d8e97962770" providerId="LiveId" clId="{14252D82-730F-FB4F-8C9B-9F275F583FF5}" dt="2025-02-03T10:50:02.239" v="68" actId="1076"/>
        <pc:sldMkLst>
          <pc:docMk/>
          <pc:sldMk cId="988201558" sldId="312"/>
        </pc:sldMkLst>
        <pc:spChg chg="mod">
          <ac:chgData name="RACHA HOUMMADY" userId="af9d1d8e97962770" providerId="LiveId" clId="{14252D82-730F-FB4F-8C9B-9F275F583FF5}" dt="2025-02-03T10:50:02.239" v="68" actId="1076"/>
          <ac:spMkLst>
            <pc:docMk/>
            <pc:sldMk cId="988201558" sldId="312"/>
            <ac:spMk id="2" creationId="{04366FCC-0AEC-CD8A-4598-10A2ABC53E62}"/>
          </ac:spMkLst>
        </pc:spChg>
      </pc:sldChg>
      <pc:sldChg chg="modSp">
        <pc:chgData name="RACHA HOUMMADY" userId="af9d1d8e97962770" providerId="LiveId" clId="{14252D82-730F-FB4F-8C9B-9F275F583FF5}" dt="2025-02-03T10:51:02.338" v="78" actId="1076"/>
        <pc:sldMkLst>
          <pc:docMk/>
          <pc:sldMk cId="2438417513" sldId="313"/>
        </pc:sldMkLst>
        <pc:spChg chg="mod">
          <ac:chgData name="RACHA HOUMMADY" userId="af9d1d8e97962770" providerId="LiveId" clId="{14252D82-730F-FB4F-8C9B-9F275F583FF5}" dt="2025-02-03T10:51:02.338" v="78" actId="1076"/>
          <ac:spMkLst>
            <pc:docMk/>
            <pc:sldMk cId="2438417513" sldId="313"/>
            <ac:spMk id="3" creationId="{F39E52B6-6FFD-B18D-4140-FC54D99EF77D}"/>
          </ac:spMkLst>
        </pc:spChg>
      </pc:sldChg>
      <pc:sldChg chg="modSp">
        <pc:chgData name="RACHA HOUMMADY" userId="af9d1d8e97962770" providerId="LiveId" clId="{14252D82-730F-FB4F-8C9B-9F275F583FF5}" dt="2025-02-03T10:43:37.492" v="3" actId="27636"/>
        <pc:sldMkLst>
          <pc:docMk/>
          <pc:sldMk cId="215939870" sldId="314"/>
        </pc:sldMkLst>
        <pc:spChg chg="mod">
          <ac:chgData name="RACHA HOUMMADY" userId="af9d1d8e97962770" providerId="LiveId" clId="{14252D82-730F-FB4F-8C9B-9F275F583FF5}" dt="2025-02-03T10:43:28.854" v="1" actId="12"/>
          <ac:spMkLst>
            <pc:docMk/>
            <pc:sldMk cId="215939870" sldId="314"/>
            <ac:spMk id="3" creationId="{B1FF15E0-2013-1FE9-D931-7A0B407A2995}"/>
          </ac:spMkLst>
        </pc:spChg>
        <pc:spChg chg="mod">
          <ac:chgData name="RACHA HOUMMADY" userId="af9d1d8e97962770" providerId="LiveId" clId="{14252D82-730F-FB4F-8C9B-9F275F583FF5}" dt="2025-02-03T10:43:37.492" v="3" actId="27636"/>
          <ac:spMkLst>
            <pc:docMk/>
            <pc:sldMk cId="215939870" sldId="314"/>
            <ac:spMk id="4" creationId="{CF9EB762-A6F8-0D4A-D041-71F3C3E14782}"/>
          </ac:spMkLst>
        </pc:spChg>
      </pc:sldChg>
      <pc:sldChg chg="modSp">
        <pc:chgData name="RACHA HOUMMADY" userId="af9d1d8e97962770" providerId="LiveId" clId="{14252D82-730F-FB4F-8C9B-9F275F583FF5}" dt="2025-02-03T10:49:56.103" v="67" actId="1076"/>
        <pc:sldMkLst>
          <pc:docMk/>
          <pc:sldMk cId="801394948" sldId="315"/>
        </pc:sldMkLst>
        <pc:spChg chg="mod">
          <ac:chgData name="RACHA HOUMMADY" userId="af9d1d8e97962770" providerId="LiveId" clId="{14252D82-730F-FB4F-8C9B-9F275F583FF5}" dt="2025-02-03T10:49:56.103" v="67" actId="1076"/>
          <ac:spMkLst>
            <pc:docMk/>
            <pc:sldMk cId="801394948" sldId="315"/>
            <ac:spMk id="2" creationId="{46568D8E-B5CB-7395-B0A0-75AD3579ADD4}"/>
          </ac:spMkLst>
        </pc:spChg>
        <pc:graphicFrameChg chg="mod">
          <ac:chgData name="RACHA HOUMMADY" userId="af9d1d8e97962770" providerId="LiveId" clId="{14252D82-730F-FB4F-8C9B-9F275F583FF5}" dt="2025-02-03T10:49:54.434" v="66" actId="1076"/>
          <ac:graphicFrameMkLst>
            <pc:docMk/>
            <pc:sldMk cId="801394948" sldId="315"/>
            <ac:graphicFrameMk id="5" creationId="{7B913DBB-97E7-4F88-A422-B5B1AF9CDFDA}"/>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ar"/>
              <a:t>اتجاهات جديدة للإصابة بفيروس نقص المناعة البشرية بين الإناث والذكور البالغين </a:t>
            </a:r>
            <a:r>
              <a:rPr lang="ar" baseline="0"/>
              <a:t>في أمريكا اللاتينية</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strRef>
              <c:f>'Data from EDMS'!$B$118:$D$118</c:f>
              <c:strCache>
                <c:ptCount val="3"/>
                <c:pt idx="0">
                  <c:v>New HIV infections</c:v>
                </c:pt>
                <c:pt idx="1">
                  <c:v>15+</c:v>
                </c:pt>
                <c:pt idx="2">
                  <c:v>Female</c:v>
                </c:pt>
              </c:strCache>
            </c:strRef>
          </c:tx>
          <c:spPr>
            <a:ln w="28575" cap="rnd">
              <a:solidFill>
                <a:schemeClr val="accent1"/>
              </a:solidFill>
              <a:round/>
            </a:ln>
            <a:effectLst/>
          </c:spPr>
          <c:marker>
            <c:symbol val="none"/>
          </c:marker>
          <c:cat>
            <c:numRef>
              <c:f>'Data from EDMS'!$E$1:$AB$1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'Data from EDMS'!$E$118:$AB$118</c:f>
              <c:numCache>
                <c:formatCode>###\ ###\ ###</c:formatCode>
                <c:ptCount val="24"/>
                <c:pt idx="0">
                  <c:v>30120.544129999998</c:v>
                </c:pt>
                <c:pt idx="1">
                  <c:v>30162.405439999999</c:v>
                </c:pt>
                <c:pt idx="2">
                  <c:v>30278.701489999999</c:v>
                </c:pt>
                <c:pt idx="3">
                  <c:v>30484.258529999999</c:v>
                </c:pt>
                <c:pt idx="4">
                  <c:v>30686.292949999999</c:v>
                </c:pt>
                <c:pt idx="5">
                  <c:v>30723.28775</c:v>
                </c:pt>
                <c:pt idx="6">
                  <c:v>30431.597519999999</c:v>
                </c:pt>
                <c:pt idx="7">
                  <c:v>29909.590749999999</c:v>
                </c:pt>
                <c:pt idx="8">
                  <c:v>29330.853159999999</c:v>
                </c:pt>
                <c:pt idx="9">
                  <c:v>28816.1021</c:v>
                </c:pt>
                <c:pt idx="10">
                  <c:v>28091.975460000001</c:v>
                </c:pt>
                <c:pt idx="11">
                  <c:v>27779.218069999999</c:v>
                </c:pt>
                <c:pt idx="12">
                  <c:v>27180.301350000002</c:v>
                </c:pt>
                <c:pt idx="13">
                  <c:v>26777.46831</c:v>
                </c:pt>
                <c:pt idx="14">
                  <c:v>26759.621370000001</c:v>
                </c:pt>
                <c:pt idx="15">
                  <c:v>26748.226149999999</c:v>
                </c:pt>
                <c:pt idx="16">
                  <c:v>26830.424230000001</c:v>
                </c:pt>
                <c:pt idx="17">
                  <c:v>27097.565610000001</c:v>
                </c:pt>
                <c:pt idx="18">
                  <c:v>27189.912390000001</c:v>
                </c:pt>
                <c:pt idx="19">
                  <c:v>26478.16085</c:v>
                </c:pt>
                <c:pt idx="20">
                  <c:v>26766.039830000002</c:v>
                </c:pt>
                <c:pt idx="21">
                  <c:v>26814.74814</c:v>
                </c:pt>
                <c:pt idx="22">
                  <c:v>26719.260610000001</c:v>
                </c:pt>
                <c:pt idx="23">
                  <c:v>26476.070810000001</c:v>
                </c:pt>
              </c:numCache>
            </c:numRef>
          </c:val>
          <c:smooth val="0"/>
          <c:extLst>
            <c:ext xmlns:c16="http://schemas.microsoft.com/office/drawing/2014/chart" uri="{C3380CC4-5D6E-409C-BE32-E72D297353CC}">
              <c16:uniqueId val="{00000000-4C31-4A9B-8885-98D9116D98E5}"/>
            </c:ext>
          </c:extLst>
        </c:ser>
        <c:ser>
          <c:idx val="1"/>
          <c:order val="1"/>
          <c:tx>
            <c:strRef>
              <c:f>'Data from EDMS'!$B$119:$D$119</c:f>
              <c:strCache>
                <c:ptCount val="3"/>
                <c:pt idx="0">
                  <c:v>New HIV infections</c:v>
                </c:pt>
                <c:pt idx="1">
                  <c:v>15+</c:v>
                </c:pt>
                <c:pt idx="2">
                  <c:v>Male</c:v>
                </c:pt>
              </c:strCache>
            </c:strRef>
          </c:tx>
          <c:spPr>
            <a:ln w="28575" cap="rnd">
              <a:solidFill>
                <a:schemeClr val="accent2"/>
              </a:solidFill>
              <a:round/>
            </a:ln>
            <a:effectLst/>
          </c:spPr>
          <c:marker>
            <c:symbol val="none"/>
          </c:marker>
          <c:cat>
            <c:numRef>
              <c:f>'Data from EDMS'!$E$1:$AB$1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'Data from EDMS'!$E$119:$AB$119</c:f>
              <c:numCache>
                <c:formatCode>###\ ###\ ###</c:formatCode>
                <c:ptCount val="24"/>
                <c:pt idx="0">
                  <c:v>69044.466190000006</c:v>
                </c:pt>
                <c:pt idx="1">
                  <c:v>69097.564580000006</c:v>
                </c:pt>
                <c:pt idx="2">
                  <c:v>69856.164810000002</c:v>
                </c:pt>
                <c:pt idx="3">
                  <c:v>70983.792279999994</c:v>
                </c:pt>
                <c:pt idx="4">
                  <c:v>72348.564100000003</c:v>
                </c:pt>
                <c:pt idx="5">
                  <c:v>73607.406529999993</c:v>
                </c:pt>
                <c:pt idx="6">
                  <c:v>73935.643649999998</c:v>
                </c:pt>
                <c:pt idx="7">
                  <c:v>73610.026360000003</c:v>
                </c:pt>
                <c:pt idx="8">
                  <c:v>73639.810649999999</c:v>
                </c:pt>
                <c:pt idx="9">
                  <c:v>73011.453710000002</c:v>
                </c:pt>
                <c:pt idx="10">
                  <c:v>73073.851190000001</c:v>
                </c:pt>
                <c:pt idx="11">
                  <c:v>73484.915770000007</c:v>
                </c:pt>
                <c:pt idx="12">
                  <c:v>74344.744080000004</c:v>
                </c:pt>
                <c:pt idx="13">
                  <c:v>76033.527579999994</c:v>
                </c:pt>
                <c:pt idx="14">
                  <c:v>77888.807679999998</c:v>
                </c:pt>
                <c:pt idx="15">
                  <c:v>79817.673949999997</c:v>
                </c:pt>
                <c:pt idx="16">
                  <c:v>80905.280799999993</c:v>
                </c:pt>
                <c:pt idx="17">
                  <c:v>81736.521189999999</c:v>
                </c:pt>
                <c:pt idx="18">
                  <c:v>83213.292109999995</c:v>
                </c:pt>
                <c:pt idx="19">
                  <c:v>83794.732579999996</c:v>
                </c:pt>
                <c:pt idx="20">
                  <c:v>83593.154070000004</c:v>
                </c:pt>
                <c:pt idx="21">
                  <c:v>85897.797850000003</c:v>
                </c:pt>
                <c:pt idx="22">
                  <c:v>86180.582469999994</c:v>
                </c:pt>
                <c:pt idx="23">
                  <c:v>86755.984899999996</c:v>
                </c:pt>
              </c:numCache>
            </c:numRef>
          </c:val>
          <c:smooth val="0"/>
          <c:extLst>
            <c:ext xmlns:c16="http://schemas.microsoft.com/office/drawing/2014/chart" uri="{C3380CC4-5D6E-409C-BE32-E72D297353CC}">
              <c16:uniqueId val="{00000001-4C31-4A9B-8885-98D9116D98E5}"/>
            </c:ext>
          </c:extLst>
        </c:ser>
        <c:dLbls>
          <c:showLegendKey val="0"/>
          <c:showVal val="0"/>
          <c:showCatName val="0"/>
          <c:showSerName val="0"/>
          <c:showPercent val="0"/>
          <c:showBubbleSize val="0"/>
        </c:dLbls>
        <c:marker val="1"/>
        <c:smooth val="0"/>
        <c:axId val="1684784079"/>
        <c:axId val="1684781199"/>
      </c:lineChart>
      <c:lineChart>
        <c:grouping val="standard"/>
        <c:varyColors val="0"/>
        <c:ser>
          <c:idx val="2"/>
          <c:order val="2"/>
          <c:tx>
            <c:strRef>
              <c:f>'Inequality measures'!$B$81:$F$81</c:f>
              <c:strCache>
                <c:ptCount val="5"/>
                <c:pt idx="0">
                  <c:v>New HIV infections</c:v>
                </c:pt>
                <c:pt idx="1">
                  <c:v>15+</c:v>
                </c:pt>
                <c:pt idx="2">
                  <c:v>Sex</c:v>
                </c:pt>
                <c:pt idx="3">
                  <c:v>Ratio</c:v>
                </c:pt>
                <c:pt idx="4">
                  <c:v>F/M</c:v>
                </c:pt>
              </c:strCache>
            </c:strRef>
          </c:tx>
          <c:spPr>
            <a:ln w="28575" cap="rnd">
              <a:solidFill>
                <a:schemeClr val="accent3"/>
              </a:solidFill>
              <a:prstDash val="dash"/>
              <a:round/>
            </a:ln>
            <a:effectLst/>
          </c:spPr>
          <c:marker>
            <c:symbol val="none"/>
          </c:marker>
          <c:val>
            <c:numRef>
              <c:f>'Inequality measures'!$G$81:$AD$81</c:f>
              <c:numCache>
                <c:formatCode>0.00</c:formatCode>
                <c:ptCount val="24"/>
                <c:pt idx="0">
                  <c:v>0.43624849017027351</c:v>
                </c:pt>
                <c:pt idx="1">
                  <c:v>0.43651908172651249</c:v>
                </c:pt>
                <c:pt idx="2">
                  <c:v>0.43344351314381868</c:v>
                </c:pt>
                <c:pt idx="3">
                  <c:v>0.42945378868676021</c:v>
                </c:pt>
                <c:pt idx="4">
                  <c:v>0.42414515521808399</c:v>
                </c:pt>
                <c:pt idx="5">
                  <c:v>0.41739397159004893</c:v>
                </c:pt>
                <c:pt idx="6">
                  <c:v>0.41159576109269458</c:v>
                </c:pt>
                <c:pt idx="7">
                  <c:v>0.40632495638193383</c:v>
                </c:pt>
                <c:pt idx="8">
                  <c:v>0.3983015830853443</c:v>
                </c:pt>
                <c:pt idx="9">
                  <c:v>0.39467919943707691</c:v>
                </c:pt>
                <c:pt idx="10">
                  <c:v>0.38443266643984308</c:v>
                </c:pt>
                <c:pt idx="11">
                  <c:v>0.37802612657196216</c:v>
                </c:pt>
                <c:pt idx="12">
                  <c:v>0.36559815608151325</c:v>
                </c:pt>
                <c:pt idx="13">
                  <c:v>0.35217974441374722</c:v>
                </c:pt>
                <c:pt idx="14">
                  <c:v>0.34356183085944503</c:v>
                </c:pt>
                <c:pt idx="15">
                  <c:v>0.33511658291064494</c:v>
                </c:pt>
                <c:pt idx="16">
                  <c:v>0.33162760161880561</c:v>
                </c:pt>
                <c:pt idx="17">
                  <c:v>0.33152335352039958</c:v>
                </c:pt>
                <c:pt idx="18">
                  <c:v>0.326749629783395</c:v>
                </c:pt>
                <c:pt idx="19">
                  <c:v>0.31598836865695507</c:v>
                </c:pt>
                <c:pt idx="20">
                  <c:v>0.32019416096665532</c:v>
                </c:pt>
                <c:pt idx="21">
                  <c:v>0.31217037934808939</c:v>
                </c:pt>
                <c:pt idx="22">
                  <c:v>0.310038060131482</c:v>
                </c:pt>
                <c:pt idx="23">
                  <c:v>0.30517860918203932</c:v>
                </c:pt>
              </c:numCache>
            </c:numRef>
          </c:val>
          <c:smooth val="0"/>
          <c:extLst>
            <c:ext xmlns:c16="http://schemas.microsoft.com/office/drawing/2014/chart" uri="{C3380CC4-5D6E-409C-BE32-E72D297353CC}">
              <c16:uniqueId val="{00000002-4C31-4A9B-8885-98D9116D98E5}"/>
            </c:ext>
          </c:extLst>
        </c:ser>
        <c:ser>
          <c:idx val="3"/>
          <c:order val="3"/>
          <c:tx>
            <c:strRef>
              <c:f>'Inequality measures'!$B$2</c:f>
              <c:strCache>
                <c:ptCount val="1"/>
                <c:pt idx="0">
                  <c:v>Ratio full equity (1)</c:v>
                </c:pt>
              </c:strCache>
            </c:strRef>
          </c:tx>
          <c:spPr>
            <a:ln w="28575" cap="rnd">
              <a:solidFill>
                <a:schemeClr val="tx1"/>
              </a:solidFill>
              <a:prstDash val="sysDot"/>
              <a:round/>
            </a:ln>
            <a:effectLst/>
          </c:spPr>
          <c:marker>
            <c:symbol val="none"/>
          </c:marker>
          <c:val>
            <c:numRef>
              <c:f>'Inequality measures'!$G$2:$AD$2</c:f>
              <c:numCache>
                <c:formatCode>General</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smooth val="0"/>
          <c:extLst>
            <c:ext xmlns:c16="http://schemas.microsoft.com/office/drawing/2014/chart" uri="{C3380CC4-5D6E-409C-BE32-E72D297353CC}">
              <c16:uniqueId val="{00000003-4C31-4A9B-8885-98D9116D98E5}"/>
            </c:ext>
          </c:extLst>
        </c:ser>
        <c:dLbls>
          <c:showLegendKey val="0"/>
          <c:showVal val="0"/>
          <c:showCatName val="0"/>
          <c:showSerName val="0"/>
          <c:showPercent val="0"/>
          <c:showBubbleSize val="0"/>
        </c:dLbls>
        <c:marker val="1"/>
        <c:smooth val="0"/>
        <c:axId val="1827993903"/>
        <c:axId val="1827992463"/>
      </c:lineChart>
      <c:catAx>
        <c:axId val="1684784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84781199"/>
        <c:crosses val="autoZero"/>
        <c:auto val="1"/>
        <c:lblAlgn val="ctr"/>
        <c:lblOffset val="100"/>
        <c:noMultiLvlLbl val="0"/>
      </c:catAx>
      <c:valAx>
        <c:axId val="16847811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 b="1"/>
                  <a:t>عدد الإصابات الجديدة بفيروس نقص المناعة البشرية سنويا</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 ###\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4784079"/>
        <c:crosses val="autoZero"/>
        <c:crossBetween val="between"/>
      </c:valAx>
      <c:valAx>
        <c:axId val="1827992463"/>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 b="1"/>
                  <a:t>عدم المساواة الجديدة في الإصابة بفيروس نقص المناعة البشرية في البعد الجنسي</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7993903"/>
        <c:crosses val="max"/>
        <c:crossBetween val="between"/>
      </c:valAx>
      <c:catAx>
        <c:axId val="1827993903"/>
        <c:scaling>
          <c:orientation val="minMax"/>
        </c:scaling>
        <c:delete val="1"/>
        <c:axPos val="b"/>
        <c:majorTickMark val="out"/>
        <c:minorTickMark val="none"/>
        <c:tickLblPos val="nextTo"/>
        <c:crossAx val="1827992463"/>
        <c:crosses val="autoZero"/>
        <c:auto val="1"/>
        <c:lblAlgn val="ctr"/>
        <c:lblOffset val="100"/>
        <c:noMultiLvlLbl val="0"/>
      </c:catAx>
      <c:spPr>
        <a:solidFill>
          <a:schemeClr val="bg1">
            <a:lumMod val="75000"/>
            <a:alpha val="50000"/>
          </a:schemeClr>
        </a:solidFill>
        <a:ln>
          <a:solidFill>
            <a:schemeClr val="bg1"/>
          </a:solidFill>
        </a:ln>
        <a:effectLst/>
      </c:spPr>
    </c:plotArea>
    <c:legend>
      <c:legendPos val="b"/>
      <c:layout>
        <c:manualLayout>
          <c:xMode val="edge"/>
          <c:yMode val="edge"/>
          <c:x val="6.6211290152198454E-2"/>
          <c:y val="0.91593457785744337"/>
          <c:w val="0.85725750225494257"/>
          <c:h val="6.485776253242012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ar"/>
              <a:t>اتجاهات جديدة للإصابة بفيروس نقص المناعة البشرية بين الإناث والذكور البالغين </a:t>
            </a:r>
            <a:r>
              <a:rPr lang="ar" baseline="0"/>
              <a:t>في أمريكا اللاتينية</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strRef>
              <c:f>'Data from EDMS'!$B$118:$D$118</c:f>
              <c:strCache>
                <c:ptCount val="3"/>
                <c:pt idx="0">
                  <c:v>New HIV infections</c:v>
                </c:pt>
                <c:pt idx="1">
                  <c:v>15+</c:v>
                </c:pt>
                <c:pt idx="2">
                  <c:v>Female</c:v>
                </c:pt>
              </c:strCache>
            </c:strRef>
          </c:tx>
          <c:spPr>
            <a:ln w="28575" cap="rnd">
              <a:solidFill>
                <a:schemeClr val="accent1"/>
              </a:solidFill>
              <a:round/>
            </a:ln>
            <a:effectLst/>
          </c:spPr>
          <c:marker>
            <c:symbol val="none"/>
          </c:marker>
          <c:cat>
            <c:numRef>
              <c:f>'Data from EDMS'!$E$1:$AB$1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'Data from EDMS'!$E$118:$AB$118</c:f>
              <c:numCache>
                <c:formatCode>###\ ###\ ###</c:formatCode>
                <c:ptCount val="24"/>
                <c:pt idx="0">
                  <c:v>30120.544129999998</c:v>
                </c:pt>
                <c:pt idx="1">
                  <c:v>30162.405439999999</c:v>
                </c:pt>
                <c:pt idx="2">
                  <c:v>30278.701489999999</c:v>
                </c:pt>
                <c:pt idx="3">
                  <c:v>30484.258529999999</c:v>
                </c:pt>
                <c:pt idx="4">
                  <c:v>30686.292949999999</c:v>
                </c:pt>
                <c:pt idx="5">
                  <c:v>30723.28775</c:v>
                </c:pt>
                <c:pt idx="6">
                  <c:v>30431.597519999999</c:v>
                </c:pt>
                <c:pt idx="7">
                  <c:v>29909.590749999999</c:v>
                </c:pt>
                <c:pt idx="8">
                  <c:v>29330.853159999999</c:v>
                </c:pt>
                <c:pt idx="9">
                  <c:v>28816.1021</c:v>
                </c:pt>
                <c:pt idx="10">
                  <c:v>28091.975460000001</c:v>
                </c:pt>
                <c:pt idx="11">
                  <c:v>27779.218069999999</c:v>
                </c:pt>
                <c:pt idx="12">
                  <c:v>27180.301350000002</c:v>
                </c:pt>
                <c:pt idx="13">
                  <c:v>26777.46831</c:v>
                </c:pt>
                <c:pt idx="14">
                  <c:v>26759.621370000001</c:v>
                </c:pt>
                <c:pt idx="15">
                  <c:v>26748.226149999999</c:v>
                </c:pt>
                <c:pt idx="16">
                  <c:v>26830.424230000001</c:v>
                </c:pt>
                <c:pt idx="17">
                  <c:v>27097.565610000001</c:v>
                </c:pt>
                <c:pt idx="18">
                  <c:v>27189.912390000001</c:v>
                </c:pt>
                <c:pt idx="19">
                  <c:v>26478.16085</c:v>
                </c:pt>
                <c:pt idx="20">
                  <c:v>26766.039830000002</c:v>
                </c:pt>
                <c:pt idx="21">
                  <c:v>26814.74814</c:v>
                </c:pt>
                <c:pt idx="22">
                  <c:v>26719.260610000001</c:v>
                </c:pt>
                <c:pt idx="23">
                  <c:v>26476.070810000001</c:v>
                </c:pt>
              </c:numCache>
            </c:numRef>
          </c:val>
          <c:smooth val="0"/>
          <c:extLst>
            <c:ext xmlns:c16="http://schemas.microsoft.com/office/drawing/2014/chart" uri="{C3380CC4-5D6E-409C-BE32-E72D297353CC}">
              <c16:uniqueId val="{00000000-DF9B-473E-88D0-9DE9CBACBC88}"/>
            </c:ext>
          </c:extLst>
        </c:ser>
        <c:ser>
          <c:idx val="1"/>
          <c:order val="1"/>
          <c:tx>
            <c:strRef>
              <c:f>'Data from EDMS'!$B$119:$D$119</c:f>
              <c:strCache>
                <c:ptCount val="3"/>
                <c:pt idx="0">
                  <c:v>New HIV infections</c:v>
                </c:pt>
                <c:pt idx="1">
                  <c:v>15+</c:v>
                </c:pt>
                <c:pt idx="2">
                  <c:v>Male</c:v>
                </c:pt>
              </c:strCache>
            </c:strRef>
          </c:tx>
          <c:spPr>
            <a:ln w="28575" cap="rnd">
              <a:solidFill>
                <a:schemeClr val="accent2"/>
              </a:solidFill>
              <a:round/>
            </a:ln>
            <a:effectLst/>
          </c:spPr>
          <c:marker>
            <c:symbol val="none"/>
          </c:marker>
          <c:cat>
            <c:numRef>
              <c:f>'Data from EDMS'!$E$1:$AB$1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'Data from EDMS'!$E$119:$AB$119</c:f>
              <c:numCache>
                <c:formatCode>###\ ###\ ###</c:formatCode>
                <c:ptCount val="24"/>
                <c:pt idx="0">
                  <c:v>69044.466190000006</c:v>
                </c:pt>
                <c:pt idx="1">
                  <c:v>69097.564580000006</c:v>
                </c:pt>
                <c:pt idx="2">
                  <c:v>69856.164810000002</c:v>
                </c:pt>
                <c:pt idx="3">
                  <c:v>70983.792279999994</c:v>
                </c:pt>
                <c:pt idx="4">
                  <c:v>72348.564100000003</c:v>
                </c:pt>
                <c:pt idx="5">
                  <c:v>73607.406529999993</c:v>
                </c:pt>
                <c:pt idx="6">
                  <c:v>73935.643649999998</c:v>
                </c:pt>
                <c:pt idx="7">
                  <c:v>73610.026360000003</c:v>
                </c:pt>
                <c:pt idx="8">
                  <c:v>73639.810649999999</c:v>
                </c:pt>
                <c:pt idx="9">
                  <c:v>73011.453710000002</c:v>
                </c:pt>
                <c:pt idx="10">
                  <c:v>73073.851190000001</c:v>
                </c:pt>
                <c:pt idx="11">
                  <c:v>73484.915770000007</c:v>
                </c:pt>
                <c:pt idx="12">
                  <c:v>74344.744080000004</c:v>
                </c:pt>
                <c:pt idx="13">
                  <c:v>76033.527579999994</c:v>
                </c:pt>
                <c:pt idx="14">
                  <c:v>77888.807679999998</c:v>
                </c:pt>
                <c:pt idx="15">
                  <c:v>79817.673949999997</c:v>
                </c:pt>
                <c:pt idx="16">
                  <c:v>80905.280799999993</c:v>
                </c:pt>
                <c:pt idx="17">
                  <c:v>81736.521189999999</c:v>
                </c:pt>
                <c:pt idx="18">
                  <c:v>83213.292109999995</c:v>
                </c:pt>
                <c:pt idx="19">
                  <c:v>83794.732579999996</c:v>
                </c:pt>
                <c:pt idx="20">
                  <c:v>83593.154070000004</c:v>
                </c:pt>
                <c:pt idx="21">
                  <c:v>85897.797850000003</c:v>
                </c:pt>
                <c:pt idx="22">
                  <c:v>86180.582469999994</c:v>
                </c:pt>
                <c:pt idx="23">
                  <c:v>86755.984899999996</c:v>
                </c:pt>
              </c:numCache>
            </c:numRef>
          </c:val>
          <c:smooth val="0"/>
          <c:extLst>
            <c:ext xmlns:c16="http://schemas.microsoft.com/office/drawing/2014/chart" uri="{C3380CC4-5D6E-409C-BE32-E72D297353CC}">
              <c16:uniqueId val="{00000001-DF9B-473E-88D0-9DE9CBACBC88}"/>
            </c:ext>
          </c:extLst>
        </c:ser>
        <c:dLbls>
          <c:showLegendKey val="0"/>
          <c:showVal val="0"/>
          <c:showCatName val="0"/>
          <c:showSerName val="0"/>
          <c:showPercent val="0"/>
          <c:showBubbleSize val="0"/>
        </c:dLbls>
        <c:marker val="1"/>
        <c:smooth val="0"/>
        <c:axId val="1684784079"/>
        <c:axId val="1684781199"/>
      </c:lineChart>
      <c:lineChart>
        <c:grouping val="standard"/>
        <c:varyColors val="0"/>
        <c:ser>
          <c:idx val="2"/>
          <c:order val="2"/>
          <c:tx>
            <c:strRef>
              <c:f>'Inequality measures'!$B$82:$F$82</c:f>
              <c:strCache>
                <c:ptCount val="5"/>
                <c:pt idx="0">
                  <c:v>New HIV infections</c:v>
                </c:pt>
                <c:pt idx="1">
                  <c:v>15+</c:v>
                </c:pt>
                <c:pt idx="2">
                  <c:v>Sex</c:v>
                </c:pt>
                <c:pt idx="3">
                  <c:v>Difference</c:v>
                </c:pt>
                <c:pt idx="4">
                  <c:v>F-M</c:v>
                </c:pt>
              </c:strCache>
            </c:strRef>
          </c:tx>
          <c:spPr>
            <a:ln w="28575" cap="rnd">
              <a:solidFill>
                <a:schemeClr val="accent3"/>
              </a:solidFill>
              <a:prstDash val="dash"/>
              <a:round/>
            </a:ln>
            <a:effectLst/>
          </c:spPr>
          <c:marker>
            <c:symbol val="none"/>
          </c:marker>
          <c:val>
            <c:numRef>
              <c:f>'Inequality measures'!$G$82:$AD$82</c:f>
              <c:numCache>
                <c:formatCode>###\ ###\ ###</c:formatCode>
                <c:ptCount val="24"/>
                <c:pt idx="0">
                  <c:v>-38923.922060000012</c:v>
                </c:pt>
                <c:pt idx="1">
                  <c:v>-38935.159140000003</c:v>
                </c:pt>
                <c:pt idx="2">
                  <c:v>-39577.463320000003</c:v>
                </c:pt>
                <c:pt idx="3">
                  <c:v>-40499.533749999995</c:v>
                </c:pt>
                <c:pt idx="4">
                  <c:v>-41662.27115</c:v>
                </c:pt>
                <c:pt idx="5">
                  <c:v>-42884.11877999999</c:v>
                </c:pt>
                <c:pt idx="6">
                  <c:v>-43504.046130000002</c:v>
                </c:pt>
                <c:pt idx="7">
                  <c:v>-43700.43561</c:v>
                </c:pt>
                <c:pt idx="8">
                  <c:v>-44308.957490000001</c:v>
                </c:pt>
                <c:pt idx="9">
                  <c:v>-44195.351609999998</c:v>
                </c:pt>
                <c:pt idx="10">
                  <c:v>-44981.87573</c:v>
                </c:pt>
                <c:pt idx="11">
                  <c:v>-45705.697700000004</c:v>
                </c:pt>
                <c:pt idx="12">
                  <c:v>-47164.442730000002</c:v>
                </c:pt>
                <c:pt idx="13">
                  <c:v>-49256.059269999998</c:v>
                </c:pt>
                <c:pt idx="14">
                  <c:v>-51129.186309999997</c:v>
                </c:pt>
                <c:pt idx="15">
                  <c:v>-53069.447799999994</c:v>
                </c:pt>
                <c:pt idx="16">
                  <c:v>-54074.856569999989</c:v>
                </c:pt>
                <c:pt idx="17">
                  <c:v>-54638.955579999994</c:v>
                </c:pt>
                <c:pt idx="18">
                  <c:v>-56023.379719999997</c:v>
                </c:pt>
                <c:pt idx="19">
                  <c:v>-57316.571729999996</c:v>
                </c:pt>
                <c:pt idx="20">
                  <c:v>-56827.114240000003</c:v>
                </c:pt>
                <c:pt idx="21">
                  <c:v>-59083.049710000007</c:v>
                </c:pt>
                <c:pt idx="22">
                  <c:v>-59461.321859999996</c:v>
                </c:pt>
                <c:pt idx="23">
                  <c:v>-60279.914089999991</c:v>
                </c:pt>
              </c:numCache>
            </c:numRef>
          </c:val>
          <c:smooth val="0"/>
          <c:extLst>
            <c:ext xmlns:c16="http://schemas.microsoft.com/office/drawing/2014/chart" uri="{C3380CC4-5D6E-409C-BE32-E72D297353CC}">
              <c16:uniqueId val="{00000002-DF9B-473E-88D0-9DE9CBACBC88}"/>
            </c:ext>
          </c:extLst>
        </c:ser>
        <c:dLbls>
          <c:showLegendKey val="0"/>
          <c:showVal val="0"/>
          <c:showCatName val="0"/>
          <c:showSerName val="0"/>
          <c:showPercent val="0"/>
          <c:showBubbleSize val="0"/>
        </c:dLbls>
        <c:marker val="1"/>
        <c:smooth val="0"/>
        <c:axId val="1827993903"/>
        <c:axId val="1827992463"/>
        <c:extLst>
          <c:ext xmlns:c15="http://schemas.microsoft.com/office/drawing/2012/chart" uri="{02D57815-91ED-43cb-92C2-25804820EDAC}">
            <c15:filteredLineSeries>
              <c15:ser>
                <c:idx val="3"/>
                <c:order val="3"/>
                <c:tx>
                  <c:strRef>
                    <c:extLst>
                      <c:ext uri="{02D57815-91ED-43cb-92C2-25804820EDAC}">
                        <c15:formulaRef>
                          <c15:sqref>'Inequality measures'!$B$2</c15:sqref>
                        </c15:formulaRef>
                      </c:ext>
                    </c:extLst>
                    <c:strCache>
                      <c:ptCount val="1"/>
                      <c:pt idx="0">
                        <c:v>Ratio full equity (1)</c:v>
                      </c:pt>
                    </c:strCache>
                  </c:strRef>
                </c:tx>
                <c:spPr>
                  <a:ln w="28575" cap="rnd">
                    <a:solidFill>
                      <a:schemeClr val="tx1"/>
                    </a:solidFill>
                    <a:prstDash val="sysDot"/>
                    <a:round/>
                  </a:ln>
                  <a:effectLst/>
                </c:spPr>
                <c:marker>
                  <c:symbol val="none"/>
                </c:marker>
                <c:val>
                  <c:numRef>
                    <c:extLst>
                      <c:ext uri="{02D57815-91ED-43cb-92C2-25804820EDAC}">
                        <c15:formulaRef>
                          <c15:sqref>'Inequality measures'!$G$2:$AD$2</c15:sqref>
                        </c15:formulaRef>
                      </c:ext>
                    </c:extLst>
                    <c:numCache>
                      <c:formatCode>General</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smooth val="0"/>
                <c:extLst>
                  <c:ext xmlns:c16="http://schemas.microsoft.com/office/drawing/2014/chart" uri="{C3380CC4-5D6E-409C-BE32-E72D297353CC}">
                    <c16:uniqueId val="{00000003-DF9B-473E-88D0-9DE9CBACBC88}"/>
                  </c:ext>
                </c:extLst>
              </c15:ser>
            </c15:filteredLineSeries>
          </c:ext>
        </c:extLst>
      </c:lineChart>
      <c:catAx>
        <c:axId val="1684784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84781199"/>
        <c:crosses val="autoZero"/>
        <c:auto val="1"/>
        <c:lblAlgn val="ctr"/>
        <c:lblOffset val="100"/>
        <c:noMultiLvlLbl val="0"/>
      </c:catAx>
      <c:valAx>
        <c:axId val="16847811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 b="1"/>
                  <a:t>عدد الإصابات الجديدة بفيروس نقص المناعة البشرية سنويا</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 ###\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4784079"/>
        <c:crosses val="autoZero"/>
        <c:crossBetween val="between"/>
      </c:valAx>
      <c:valAx>
        <c:axId val="1827992463"/>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 b="1"/>
                  <a:t>إصابات جديدة إضافية بفيروس نقص المناعة البشرية بين الإناث مقارنة بالذكور</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 ###\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7993903"/>
        <c:crosses val="max"/>
        <c:crossBetween val="between"/>
      </c:valAx>
      <c:catAx>
        <c:axId val="1827993903"/>
        <c:scaling>
          <c:orientation val="minMax"/>
        </c:scaling>
        <c:delete val="1"/>
        <c:axPos val="b"/>
        <c:majorTickMark val="out"/>
        <c:minorTickMark val="none"/>
        <c:tickLblPos val="nextTo"/>
        <c:crossAx val="1827992463"/>
        <c:crosses val="autoZero"/>
        <c:auto val="1"/>
        <c:lblAlgn val="ctr"/>
        <c:lblOffset val="100"/>
        <c:noMultiLvlLbl val="0"/>
      </c:catAx>
      <c:spPr>
        <a:solidFill>
          <a:schemeClr val="bg1">
            <a:lumMod val="75000"/>
            <a:alpha val="50000"/>
          </a:schemeClr>
        </a:solidFill>
        <a:ln>
          <a:solidFill>
            <a:schemeClr val="bg1"/>
          </a:solidFill>
        </a:ln>
        <a:effectLst/>
      </c:spPr>
    </c:plotArea>
    <c:legend>
      <c:legendPos val="b"/>
      <c:layout>
        <c:manualLayout>
          <c:xMode val="edge"/>
          <c:yMode val="edge"/>
          <c:x val="6.6211290152198454E-2"/>
          <c:y val="0.92851862553878028"/>
          <c:w val="0.85725750225494257"/>
          <c:h val="5.227371234558983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ar"/>
              <a:t>اتجاهات تغطية العلاج بالعقاقير المضادة للفيروسات القهقرية بين البالغين والأطفال </a:t>
            </a:r>
            <a:r>
              <a:rPr lang="ar" baseline="0"/>
              <a:t>في أمريكا اللاتينية</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strRef>
              <c:f>'Data from EDMS'!$B$127:$C$127</c:f>
              <c:strCache>
                <c:ptCount val="2"/>
                <c:pt idx="0">
                  <c:v>2nd 90 - ART coverage</c:v>
                </c:pt>
                <c:pt idx="1">
                  <c:v>15+</c:v>
                </c:pt>
              </c:strCache>
            </c:strRef>
          </c:tx>
          <c:spPr>
            <a:ln w="28575" cap="rnd">
              <a:solidFill>
                <a:schemeClr val="accent1"/>
              </a:solidFill>
              <a:round/>
            </a:ln>
            <a:effectLst/>
          </c:spPr>
          <c:marker>
            <c:symbol val="none"/>
          </c:marker>
          <c:cat>
            <c:numRef>
              <c:f>'Data from EDMS'!$E$1:$AB$1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'Data from EDMS'!$E$127:$AB$127</c:f>
              <c:numCache>
                <c:formatCode>0.0</c:formatCode>
                <c:ptCount val="24"/>
                <c:pt idx="0">
                  <c:v>13.390845000000001</c:v>
                </c:pt>
                <c:pt idx="1">
                  <c:v>15.814149</c:v>
                </c:pt>
                <c:pt idx="2">
                  <c:v>17.508707000000001</c:v>
                </c:pt>
                <c:pt idx="3">
                  <c:v>19.84694</c:v>
                </c:pt>
                <c:pt idx="4">
                  <c:v>21.400362999999999</c:v>
                </c:pt>
                <c:pt idx="5">
                  <c:v>23.489294999999998</c:v>
                </c:pt>
                <c:pt idx="6">
                  <c:v>24.986166000000001</c:v>
                </c:pt>
                <c:pt idx="7">
                  <c:v>26.436917000000001</c:v>
                </c:pt>
                <c:pt idx="8">
                  <c:v>27.935711999999999</c:v>
                </c:pt>
                <c:pt idx="9">
                  <c:v>30.504429999999999</c:v>
                </c:pt>
                <c:pt idx="10">
                  <c:v>33.921959000000001</c:v>
                </c:pt>
                <c:pt idx="11">
                  <c:v>36.614266999999998</c:v>
                </c:pt>
                <c:pt idx="12">
                  <c:v>40.117908999999997</c:v>
                </c:pt>
                <c:pt idx="13">
                  <c:v>43.156143</c:v>
                </c:pt>
                <c:pt idx="14">
                  <c:v>46.747079999999997</c:v>
                </c:pt>
                <c:pt idx="15">
                  <c:v>52.110137999999999</c:v>
                </c:pt>
                <c:pt idx="16">
                  <c:v>55.253959999999999</c:v>
                </c:pt>
                <c:pt idx="17">
                  <c:v>57.670220999999998</c:v>
                </c:pt>
                <c:pt idx="18">
                  <c:v>60.966842</c:v>
                </c:pt>
                <c:pt idx="19">
                  <c:v>65.072807999999995</c:v>
                </c:pt>
                <c:pt idx="20">
                  <c:v>67.600851000000006</c:v>
                </c:pt>
                <c:pt idx="21">
                  <c:v>68.828979000000004</c:v>
                </c:pt>
                <c:pt idx="22">
                  <c:v>70.700997999999998</c:v>
                </c:pt>
                <c:pt idx="23">
                  <c:v>73.561633</c:v>
                </c:pt>
              </c:numCache>
            </c:numRef>
          </c:val>
          <c:smooth val="0"/>
          <c:extLst>
            <c:ext xmlns:c16="http://schemas.microsoft.com/office/drawing/2014/chart" uri="{C3380CC4-5D6E-409C-BE32-E72D297353CC}">
              <c16:uniqueId val="{00000000-C0F1-4FC2-B896-AEF81CBAE28D}"/>
            </c:ext>
          </c:extLst>
        </c:ser>
        <c:ser>
          <c:idx val="1"/>
          <c:order val="1"/>
          <c:tx>
            <c:strRef>
              <c:f>'Data from EDMS'!$B$126:$C$126</c:f>
              <c:strCache>
                <c:ptCount val="2"/>
                <c:pt idx="0">
                  <c:v>2nd 90 - ART coverage</c:v>
                </c:pt>
                <c:pt idx="1">
                  <c:v>0-14</c:v>
                </c:pt>
              </c:strCache>
            </c:strRef>
          </c:tx>
          <c:spPr>
            <a:ln w="28575" cap="rnd">
              <a:solidFill>
                <a:schemeClr val="accent2"/>
              </a:solidFill>
              <a:round/>
            </a:ln>
            <a:effectLst/>
          </c:spPr>
          <c:marker>
            <c:symbol val="none"/>
          </c:marker>
          <c:cat>
            <c:numRef>
              <c:f>'Data from EDMS'!$E$1:$AB$1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'Data from EDMS'!$E$126:$AB$126</c:f>
              <c:numCache>
                <c:formatCode>0.0</c:formatCode>
                <c:ptCount val="24"/>
                <c:pt idx="0">
                  <c:v>15.990887000000001</c:v>
                </c:pt>
                <c:pt idx="1">
                  <c:v>18.713198999999999</c:v>
                </c:pt>
                <c:pt idx="2">
                  <c:v>20.342768</c:v>
                </c:pt>
                <c:pt idx="3">
                  <c:v>24.680747</c:v>
                </c:pt>
                <c:pt idx="4">
                  <c:v>26.851852000000001</c:v>
                </c:pt>
                <c:pt idx="5">
                  <c:v>29.020841000000001</c:v>
                </c:pt>
                <c:pt idx="6">
                  <c:v>30.271781000000001</c:v>
                </c:pt>
                <c:pt idx="7">
                  <c:v>32.659908000000001</c:v>
                </c:pt>
                <c:pt idx="8">
                  <c:v>34.038145</c:v>
                </c:pt>
                <c:pt idx="9">
                  <c:v>34.286897000000003</c:v>
                </c:pt>
                <c:pt idx="10">
                  <c:v>36.016019999999997</c:v>
                </c:pt>
                <c:pt idx="11">
                  <c:v>35.406939999999999</c:v>
                </c:pt>
                <c:pt idx="12">
                  <c:v>36.746797000000001</c:v>
                </c:pt>
                <c:pt idx="13">
                  <c:v>36.733226999999999</c:v>
                </c:pt>
                <c:pt idx="14">
                  <c:v>36.405999999999999</c:v>
                </c:pt>
                <c:pt idx="15">
                  <c:v>36.896569999999997</c:v>
                </c:pt>
                <c:pt idx="16">
                  <c:v>36.469679999999997</c:v>
                </c:pt>
                <c:pt idx="17">
                  <c:v>36.173172000000001</c:v>
                </c:pt>
                <c:pt idx="18">
                  <c:v>37.019162999999999</c:v>
                </c:pt>
                <c:pt idx="19">
                  <c:v>38.505600999999999</c:v>
                </c:pt>
                <c:pt idx="20">
                  <c:v>38.353147</c:v>
                </c:pt>
                <c:pt idx="21">
                  <c:v>38.197440999999998</c:v>
                </c:pt>
                <c:pt idx="22">
                  <c:v>38.711191999999997</c:v>
                </c:pt>
                <c:pt idx="23">
                  <c:v>38.234163000000002</c:v>
                </c:pt>
              </c:numCache>
            </c:numRef>
          </c:val>
          <c:smooth val="0"/>
          <c:extLst>
            <c:ext xmlns:c16="http://schemas.microsoft.com/office/drawing/2014/chart" uri="{C3380CC4-5D6E-409C-BE32-E72D297353CC}">
              <c16:uniqueId val="{00000001-C0F1-4FC2-B896-AEF81CBAE28D}"/>
            </c:ext>
          </c:extLst>
        </c:ser>
        <c:dLbls>
          <c:showLegendKey val="0"/>
          <c:showVal val="0"/>
          <c:showCatName val="0"/>
          <c:showSerName val="0"/>
          <c:showPercent val="0"/>
          <c:showBubbleSize val="0"/>
        </c:dLbls>
        <c:marker val="1"/>
        <c:smooth val="0"/>
        <c:axId val="1684784079"/>
        <c:axId val="1684781199"/>
      </c:lineChart>
      <c:lineChart>
        <c:grouping val="standard"/>
        <c:varyColors val="0"/>
        <c:ser>
          <c:idx val="2"/>
          <c:order val="2"/>
          <c:tx>
            <c:strRef>
              <c:f>'Inequality measures'!$B$87:$F$87</c:f>
              <c:strCache>
                <c:ptCount val="5"/>
                <c:pt idx="0">
                  <c:v>2nd 90 - ART coverage</c:v>
                </c:pt>
                <c:pt idx="1">
                  <c:v>Both sexes</c:v>
                </c:pt>
                <c:pt idx="2">
                  <c:v>Age</c:v>
                </c:pt>
                <c:pt idx="3">
                  <c:v>Ratio</c:v>
                </c:pt>
                <c:pt idx="4">
                  <c:v>Ad/Ch</c:v>
                </c:pt>
              </c:strCache>
            </c:strRef>
          </c:tx>
          <c:spPr>
            <a:ln w="28575" cap="rnd">
              <a:solidFill>
                <a:schemeClr val="accent3"/>
              </a:solidFill>
              <a:prstDash val="dash"/>
              <a:round/>
            </a:ln>
            <a:effectLst/>
          </c:spPr>
          <c:marker>
            <c:symbol val="none"/>
          </c:marker>
          <c:val>
            <c:numRef>
              <c:f>'Inequality measures'!$G$87:$AD$87</c:f>
              <c:numCache>
                <c:formatCode>0.0</c:formatCode>
                <c:ptCount val="24"/>
                <c:pt idx="0">
                  <c:v>0.83740476685252041</c:v>
                </c:pt>
                <c:pt idx="1">
                  <c:v>0.84507993529059355</c:v>
                </c:pt>
                <c:pt idx="2">
                  <c:v>0.86068459316844204</c:v>
                </c:pt>
                <c:pt idx="3">
                  <c:v>0.80414664920798384</c:v>
                </c:pt>
                <c:pt idx="4">
                  <c:v>0.7969790314649432</c:v>
                </c:pt>
                <c:pt idx="5">
                  <c:v>0.80939401446015979</c:v>
                </c:pt>
                <c:pt idx="6">
                  <c:v>0.8253946472458954</c:v>
                </c:pt>
                <c:pt idx="7">
                  <c:v>0.80946085334961748</c:v>
                </c:pt>
                <c:pt idx="8">
                  <c:v>0.82071781526284693</c:v>
                </c:pt>
                <c:pt idx="9">
                  <c:v>0.88968185134980271</c:v>
                </c:pt>
                <c:pt idx="10">
                  <c:v>0.9418575122959173</c:v>
                </c:pt>
                <c:pt idx="11">
                  <c:v>1.0340985976195627</c:v>
                </c:pt>
                <c:pt idx="12">
                  <c:v>1.0917389344165151</c:v>
                </c:pt>
                <c:pt idx="13">
                  <c:v>1.17485302883953</c:v>
                </c:pt>
                <c:pt idx="14">
                  <c:v>1.2840487831676097</c:v>
                </c:pt>
                <c:pt idx="15">
                  <c:v>1.4123301434252562</c:v>
                </c:pt>
                <c:pt idx="16">
                  <c:v>1.5150656655062509</c:v>
                </c:pt>
                <c:pt idx="17">
                  <c:v>1.5942815576140239</c:v>
                </c:pt>
                <c:pt idx="18">
                  <c:v>1.6468995260643793</c:v>
                </c:pt>
                <c:pt idx="19">
                  <c:v>1.6899569493799096</c:v>
                </c:pt>
                <c:pt idx="20">
                  <c:v>1.7625894167172256</c:v>
                </c:pt>
                <c:pt idx="21">
                  <c:v>1.8019264431876472</c:v>
                </c:pt>
                <c:pt idx="22">
                  <c:v>1.8263709885244557</c:v>
                </c:pt>
                <c:pt idx="23">
                  <c:v>1.9239765494539529</c:v>
                </c:pt>
              </c:numCache>
            </c:numRef>
          </c:val>
          <c:smooth val="0"/>
          <c:extLst>
            <c:ext xmlns:c16="http://schemas.microsoft.com/office/drawing/2014/chart" uri="{C3380CC4-5D6E-409C-BE32-E72D297353CC}">
              <c16:uniqueId val="{00000002-C0F1-4FC2-B896-AEF81CBAE28D}"/>
            </c:ext>
          </c:extLst>
        </c:ser>
        <c:ser>
          <c:idx val="3"/>
          <c:order val="3"/>
          <c:tx>
            <c:strRef>
              <c:f>'Inequality measures'!$B$2</c:f>
              <c:strCache>
                <c:ptCount val="1"/>
                <c:pt idx="0">
                  <c:v>Ratio full equity (1)</c:v>
                </c:pt>
              </c:strCache>
            </c:strRef>
          </c:tx>
          <c:spPr>
            <a:ln w="28575" cap="rnd">
              <a:solidFill>
                <a:schemeClr val="tx1"/>
              </a:solidFill>
              <a:prstDash val="sysDot"/>
              <a:round/>
            </a:ln>
            <a:effectLst/>
          </c:spPr>
          <c:marker>
            <c:symbol val="none"/>
          </c:marker>
          <c:val>
            <c:numRef>
              <c:f>'Inequality measures'!$G$2:$AD$2</c:f>
              <c:numCache>
                <c:formatCode>General</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smooth val="0"/>
          <c:extLst>
            <c:ext xmlns:c16="http://schemas.microsoft.com/office/drawing/2014/chart" uri="{C3380CC4-5D6E-409C-BE32-E72D297353CC}">
              <c16:uniqueId val="{00000003-C0F1-4FC2-B896-AEF81CBAE28D}"/>
            </c:ext>
          </c:extLst>
        </c:ser>
        <c:dLbls>
          <c:showLegendKey val="0"/>
          <c:showVal val="0"/>
          <c:showCatName val="0"/>
          <c:showSerName val="0"/>
          <c:showPercent val="0"/>
          <c:showBubbleSize val="0"/>
        </c:dLbls>
        <c:marker val="1"/>
        <c:smooth val="0"/>
        <c:axId val="1827993903"/>
        <c:axId val="1827992463"/>
      </c:lineChart>
      <c:catAx>
        <c:axId val="1684784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84781199"/>
        <c:crosses val="autoZero"/>
        <c:auto val="1"/>
        <c:lblAlgn val="ctr"/>
        <c:lblOffset val="100"/>
        <c:noMultiLvlLbl val="0"/>
      </c:catAx>
      <c:valAx>
        <c:axId val="1684781199"/>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 b="1"/>
                  <a:t>تغطية العلاج بالعقاقير المضادة للفيروسات القهقرية (نسبة مئوية)</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4784079"/>
        <c:crosses val="autoZero"/>
        <c:crossBetween val="between"/>
      </c:valAx>
      <c:valAx>
        <c:axId val="1827992463"/>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 b="1"/>
                  <a:t>عدم المساواة في تغطية العلاج بالعقاقير حسب العمر</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7993903"/>
        <c:crosses val="max"/>
        <c:crossBetween val="between"/>
      </c:valAx>
      <c:catAx>
        <c:axId val="1827993903"/>
        <c:scaling>
          <c:orientation val="minMax"/>
        </c:scaling>
        <c:delete val="1"/>
        <c:axPos val="b"/>
        <c:majorTickMark val="out"/>
        <c:minorTickMark val="none"/>
        <c:tickLblPos val="nextTo"/>
        <c:crossAx val="1827992463"/>
        <c:crosses val="autoZero"/>
        <c:auto val="1"/>
        <c:lblAlgn val="ctr"/>
        <c:lblOffset val="100"/>
        <c:noMultiLvlLbl val="0"/>
      </c:catAx>
      <c:spPr>
        <a:solidFill>
          <a:schemeClr val="bg1">
            <a:lumMod val="75000"/>
            <a:alpha val="50000"/>
          </a:schemeClr>
        </a:solidFill>
        <a:ln>
          <a:solidFill>
            <a:schemeClr val="bg1"/>
          </a:solidFill>
        </a:ln>
        <a:effectLst/>
      </c:spPr>
    </c:plotArea>
    <c:legend>
      <c:legendPos val="b"/>
      <c:layout>
        <c:manualLayout>
          <c:xMode val="edge"/>
          <c:yMode val="edge"/>
          <c:x val="2.9059587365820764E-2"/>
          <c:y val="0.9160052920733559"/>
          <c:w val="0.90679310597011276"/>
          <c:h val="6.478692016510879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ar"/>
              <a:t>اتجاهات تغطية العلاج بالعقاقير المضادة للفيروسات القهقرية بين الإناث والذكور البالغين </a:t>
            </a:r>
            <a:r>
              <a:rPr lang="ar" baseline="0"/>
              <a:t>في أمريكا اللاتينية</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lineChart>
        <c:grouping val="standard"/>
        <c:varyColors val="0"/>
        <c:ser>
          <c:idx val="0"/>
          <c:order val="0"/>
          <c:tx>
            <c:strRef>
              <c:f>'Data from EDMS'!$B$128:$D$128</c:f>
              <c:strCache>
                <c:ptCount val="3"/>
                <c:pt idx="0">
                  <c:v>2nd 90 - ART coverage</c:v>
                </c:pt>
                <c:pt idx="1">
                  <c:v>15+</c:v>
                </c:pt>
                <c:pt idx="2">
                  <c:v>Female</c:v>
                </c:pt>
              </c:strCache>
            </c:strRef>
          </c:tx>
          <c:spPr>
            <a:ln w="28575" cap="rnd">
              <a:solidFill>
                <a:schemeClr val="accent1"/>
              </a:solidFill>
              <a:round/>
            </a:ln>
            <a:effectLst/>
          </c:spPr>
          <c:marker>
            <c:symbol val="none"/>
          </c:marker>
          <c:cat>
            <c:numRef>
              <c:f>'Data from EDMS'!$E$1:$AB$1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'Data from EDMS'!$E$128:$AB$128</c:f>
              <c:numCache>
                <c:formatCode>0.0</c:formatCode>
                <c:ptCount val="24"/>
                <c:pt idx="0">
                  <c:v>13.660042000000001</c:v>
                </c:pt>
                <c:pt idx="1">
                  <c:v>16.400241999999999</c:v>
                </c:pt>
                <c:pt idx="2">
                  <c:v>18.251035999999999</c:v>
                </c:pt>
                <c:pt idx="3">
                  <c:v>20.648565999999999</c:v>
                </c:pt>
                <c:pt idx="4">
                  <c:v>22.650100999999999</c:v>
                </c:pt>
                <c:pt idx="5">
                  <c:v>25.075897000000001</c:v>
                </c:pt>
                <c:pt idx="6">
                  <c:v>26.644770000000001</c:v>
                </c:pt>
                <c:pt idx="7">
                  <c:v>28.464400999999999</c:v>
                </c:pt>
                <c:pt idx="8">
                  <c:v>30.302641999999999</c:v>
                </c:pt>
                <c:pt idx="9">
                  <c:v>33.588971000000001</c:v>
                </c:pt>
                <c:pt idx="10">
                  <c:v>37.115929000000001</c:v>
                </c:pt>
                <c:pt idx="11">
                  <c:v>40.209721999999999</c:v>
                </c:pt>
                <c:pt idx="12">
                  <c:v>44.791257999999999</c:v>
                </c:pt>
                <c:pt idx="13">
                  <c:v>48.541764999999998</c:v>
                </c:pt>
                <c:pt idx="14">
                  <c:v>52.367938000000002</c:v>
                </c:pt>
                <c:pt idx="15">
                  <c:v>57.607053000000001</c:v>
                </c:pt>
                <c:pt idx="16">
                  <c:v>59.648696000000001</c:v>
                </c:pt>
                <c:pt idx="17">
                  <c:v>61.305022000000001</c:v>
                </c:pt>
                <c:pt idx="18">
                  <c:v>63.273048000000003</c:v>
                </c:pt>
                <c:pt idx="19">
                  <c:v>66.600112999999993</c:v>
                </c:pt>
                <c:pt idx="20">
                  <c:v>67.806516000000002</c:v>
                </c:pt>
                <c:pt idx="21">
                  <c:v>68.478049999999996</c:v>
                </c:pt>
                <c:pt idx="22">
                  <c:v>70.180098000000001</c:v>
                </c:pt>
                <c:pt idx="23">
                  <c:v>72.326638000000003</c:v>
                </c:pt>
              </c:numCache>
            </c:numRef>
          </c:val>
          <c:smooth val="0"/>
          <c:extLst>
            <c:ext xmlns:c16="http://schemas.microsoft.com/office/drawing/2014/chart" uri="{C3380CC4-5D6E-409C-BE32-E72D297353CC}">
              <c16:uniqueId val="{00000000-C8C0-41AC-8447-2988914D33F4}"/>
            </c:ext>
          </c:extLst>
        </c:ser>
        <c:ser>
          <c:idx val="1"/>
          <c:order val="1"/>
          <c:tx>
            <c:strRef>
              <c:f>'Data from EDMS'!$B$129:$D$129</c:f>
              <c:strCache>
                <c:ptCount val="3"/>
                <c:pt idx="0">
                  <c:v>2nd 90 - ART coverage</c:v>
                </c:pt>
                <c:pt idx="1">
                  <c:v>15+</c:v>
                </c:pt>
                <c:pt idx="2">
                  <c:v>Male</c:v>
                </c:pt>
              </c:strCache>
            </c:strRef>
          </c:tx>
          <c:spPr>
            <a:ln w="28575" cap="rnd">
              <a:solidFill>
                <a:schemeClr val="accent2"/>
              </a:solidFill>
              <a:round/>
            </a:ln>
            <a:effectLst/>
          </c:spPr>
          <c:marker>
            <c:symbol val="none"/>
          </c:marker>
          <c:cat>
            <c:numRef>
              <c:f>'Data from EDMS'!$E$1:$AB$1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'Data from EDMS'!$E$129:$AB$129</c:f>
              <c:numCache>
                <c:formatCode>0.0</c:formatCode>
                <c:ptCount val="24"/>
                <c:pt idx="0">
                  <c:v>13.273979000000001</c:v>
                </c:pt>
                <c:pt idx="1">
                  <c:v>15.557835000000001</c:v>
                </c:pt>
                <c:pt idx="2">
                  <c:v>17.182210000000001</c:v>
                </c:pt>
                <c:pt idx="3">
                  <c:v>19.493012</c:v>
                </c:pt>
                <c:pt idx="4">
                  <c:v>20.847369</c:v>
                </c:pt>
                <c:pt idx="5">
                  <c:v>22.786707</c:v>
                </c:pt>
                <c:pt idx="6">
                  <c:v>24.252217000000002</c:v>
                </c:pt>
                <c:pt idx="7">
                  <c:v>25.541164999999999</c:v>
                </c:pt>
                <c:pt idx="8">
                  <c:v>26.892386999999999</c:v>
                </c:pt>
                <c:pt idx="9">
                  <c:v>29.148313999999999</c:v>
                </c:pt>
                <c:pt idx="10">
                  <c:v>32.523336</c:v>
                </c:pt>
                <c:pt idx="11">
                  <c:v>35.047885000000001</c:v>
                </c:pt>
                <c:pt idx="12">
                  <c:v>38.094110999999998</c:v>
                </c:pt>
                <c:pt idx="13">
                  <c:v>40.839778000000003</c:v>
                </c:pt>
                <c:pt idx="14">
                  <c:v>44.347346999999999</c:v>
                </c:pt>
                <c:pt idx="15">
                  <c:v>49.783299</c:v>
                </c:pt>
                <c:pt idx="16">
                  <c:v>53.409751999999997</c:v>
                </c:pt>
                <c:pt idx="17">
                  <c:v>56.157218999999998</c:v>
                </c:pt>
                <c:pt idx="18">
                  <c:v>60.015090999999998</c:v>
                </c:pt>
                <c:pt idx="19">
                  <c:v>64.449692999999996</c:v>
                </c:pt>
                <c:pt idx="20">
                  <c:v>67.517831999999999</c:v>
                </c:pt>
                <c:pt idx="21">
                  <c:v>68.969016999999994</c:v>
                </c:pt>
                <c:pt idx="22">
                  <c:v>70.906700000000001</c:v>
                </c:pt>
                <c:pt idx="23">
                  <c:v>74.044145999999998</c:v>
                </c:pt>
              </c:numCache>
            </c:numRef>
          </c:val>
          <c:smooth val="0"/>
          <c:extLst>
            <c:ext xmlns:c16="http://schemas.microsoft.com/office/drawing/2014/chart" uri="{C3380CC4-5D6E-409C-BE32-E72D297353CC}">
              <c16:uniqueId val="{00000001-C8C0-41AC-8447-2988914D33F4}"/>
            </c:ext>
          </c:extLst>
        </c:ser>
        <c:dLbls>
          <c:showLegendKey val="0"/>
          <c:showVal val="0"/>
          <c:showCatName val="0"/>
          <c:showSerName val="0"/>
          <c:showPercent val="0"/>
          <c:showBubbleSize val="0"/>
        </c:dLbls>
        <c:marker val="1"/>
        <c:smooth val="0"/>
        <c:axId val="1684784079"/>
        <c:axId val="1684781199"/>
      </c:lineChart>
      <c:lineChart>
        <c:grouping val="standard"/>
        <c:varyColors val="0"/>
        <c:ser>
          <c:idx val="2"/>
          <c:order val="2"/>
          <c:tx>
            <c:strRef>
              <c:f>'Inequality measures'!$B$90:$F$90</c:f>
              <c:strCache>
                <c:ptCount val="5"/>
                <c:pt idx="0">
                  <c:v>2nd 90 - ART coverage</c:v>
                </c:pt>
                <c:pt idx="1">
                  <c:v>15+</c:v>
                </c:pt>
                <c:pt idx="2">
                  <c:v>Sex</c:v>
                </c:pt>
                <c:pt idx="3">
                  <c:v>Ratio</c:v>
                </c:pt>
                <c:pt idx="4">
                  <c:v>F/M</c:v>
                </c:pt>
              </c:strCache>
            </c:strRef>
          </c:tx>
          <c:spPr>
            <a:ln w="28575" cap="rnd">
              <a:solidFill>
                <a:schemeClr val="accent3"/>
              </a:solidFill>
              <a:prstDash val="dash"/>
              <a:round/>
            </a:ln>
            <a:effectLst/>
          </c:spPr>
          <c:marker>
            <c:symbol val="none"/>
          </c:marker>
          <c:val>
            <c:numRef>
              <c:f>'Inequality measures'!$G$90:$AD$90</c:f>
              <c:numCache>
                <c:formatCode>0.0</c:formatCode>
                <c:ptCount val="24"/>
                <c:pt idx="0">
                  <c:v>1.0290841954774828</c:v>
                </c:pt>
                <c:pt idx="1">
                  <c:v>1.0541468012740847</c:v>
                </c:pt>
                <c:pt idx="2">
                  <c:v>1.0622053856867073</c:v>
                </c:pt>
                <c:pt idx="3">
                  <c:v>1.0592804231588222</c:v>
                </c:pt>
                <c:pt idx="4">
                  <c:v>1.0864728781842927</c:v>
                </c:pt>
                <c:pt idx="5">
                  <c:v>1.1004616419564266</c:v>
                </c:pt>
                <c:pt idx="6">
                  <c:v>1.0986529602633854</c:v>
                </c:pt>
                <c:pt idx="7">
                  <c:v>1.1144519445373773</c:v>
                </c:pt>
                <c:pt idx="8">
                  <c:v>1.1268111677851431</c:v>
                </c:pt>
                <c:pt idx="9">
                  <c:v>1.1523469590728301</c:v>
                </c:pt>
                <c:pt idx="10">
                  <c:v>1.1412091613234263</c:v>
                </c:pt>
                <c:pt idx="11">
                  <c:v>1.1472795576680304</c:v>
                </c:pt>
                <c:pt idx="12">
                  <c:v>1.175805310169858</c:v>
                </c:pt>
                <c:pt idx="13">
                  <c:v>1.1885903248543612</c:v>
                </c:pt>
                <c:pt idx="14">
                  <c:v>1.1808584175283361</c:v>
                </c:pt>
                <c:pt idx="15">
                  <c:v>1.1571561981057141</c:v>
                </c:pt>
                <c:pt idx="16">
                  <c:v>1.1168128247440656</c:v>
                </c:pt>
                <c:pt idx="17">
                  <c:v>1.0916676981458076</c:v>
                </c:pt>
                <c:pt idx="18">
                  <c:v>1.0542856295927303</c:v>
                </c:pt>
                <c:pt idx="19">
                  <c:v>1.0333658687869933</c:v>
                </c:pt>
                <c:pt idx="20">
                  <c:v>1.0042756704628786</c:v>
                </c:pt>
                <c:pt idx="21">
                  <c:v>0.99288133974709258</c:v>
                </c:pt>
                <c:pt idx="22">
                  <c:v>0.98975270320012076</c:v>
                </c:pt>
                <c:pt idx="23">
                  <c:v>0.97680427025250594</c:v>
                </c:pt>
              </c:numCache>
            </c:numRef>
          </c:val>
          <c:smooth val="0"/>
          <c:extLst>
            <c:ext xmlns:c16="http://schemas.microsoft.com/office/drawing/2014/chart" uri="{C3380CC4-5D6E-409C-BE32-E72D297353CC}">
              <c16:uniqueId val="{00000002-C8C0-41AC-8447-2988914D33F4}"/>
            </c:ext>
          </c:extLst>
        </c:ser>
        <c:ser>
          <c:idx val="3"/>
          <c:order val="3"/>
          <c:tx>
            <c:strRef>
              <c:f>'Inequality measures'!$B$2</c:f>
              <c:strCache>
                <c:ptCount val="1"/>
                <c:pt idx="0">
                  <c:v>Ratio full equity (1)</c:v>
                </c:pt>
              </c:strCache>
            </c:strRef>
          </c:tx>
          <c:spPr>
            <a:ln w="28575" cap="rnd">
              <a:solidFill>
                <a:schemeClr val="tx1"/>
              </a:solidFill>
              <a:prstDash val="sysDot"/>
              <a:round/>
            </a:ln>
            <a:effectLst/>
          </c:spPr>
          <c:marker>
            <c:symbol val="none"/>
          </c:marker>
          <c:val>
            <c:numRef>
              <c:f>'Inequality measures'!$G$2:$AD$2</c:f>
              <c:numCache>
                <c:formatCode>General</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smooth val="0"/>
          <c:extLst>
            <c:ext xmlns:c16="http://schemas.microsoft.com/office/drawing/2014/chart" uri="{C3380CC4-5D6E-409C-BE32-E72D297353CC}">
              <c16:uniqueId val="{00000003-C8C0-41AC-8447-2988914D33F4}"/>
            </c:ext>
          </c:extLst>
        </c:ser>
        <c:dLbls>
          <c:showLegendKey val="0"/>
          <c:showVal val="0"/>
          <c:showCatName val="0"/>
          <c:showSerName val="0"/>
          <c:showPercent val="0"/>
          <c:showBubbleSize val="0"/>
        </c:dLbls>
        <c:marker val="1"/>
        <c:smooth val="0"/>
        <c:axId val="1827993903"/>
        <c:axId val="1827992463"/>
      </c:lineChart>
      <c:catAx>
        <c:axId val="1684784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684781199"/>
        <c:crosses val="autoZero"/>
        <c:auto val="1"/>
        <c:lblAlgn val="ctr"/>
        <c:lblOffset val="100"/>
        <c:noMultiLvlLbl val="0"/>
      </c:catAx>
      <c:valAx>
        <c:axId val="1684781199"/>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 b="1"/>
                  <a:t>تغطية العلاج بالعقاقير المضادة للفيروسات القهقرية (نسبة مئوية)</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4784079"/>
        <c:crosses val="autoZero"/>
        <c:crossBetween val="between"/>
      </c:valAx>
      <c:valAx>
        <c:axId val="1827992463"/>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ar" b="1"/>
                  <a:t>عدم المساواة في تغطية خدمات الرعاية الصحية في البعد الجنسي</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7993903"/>
        <c:crosses val="max"/>
        <c:crossBetween val="between"/>
      </c:valAx>
      <c:catAx>
        <c:axId val="1827993903"/>
        <c:scaling>
          <c:orientation val="minMax"/>
        </c:scaling>
        <c:delete val="1"/>
        <c:axPos val="b"/>
        <c:majorTickMark val="out"/>
        <c:minorTickMark val="none"/>
        <c:tickLblPos val="nextTo"/>
        <c:crossAx val="1827992463"/>
        <c:crosses val="autoZero"/>
        <c:auto val="1"/>
        <c:lblAlgn val="ctr"/>
        <c:lblOffset val="100"/>
        <c:noMultiLvlLbl val="0"/>
      </c:catAx>
      <c:spPr>
        <a:solidFill>
          <a:schemeClr val="bg1">
            <a:lumMod val="75000"/>
            <a:alpha val="50000"/>
          </a:schemeClr>
        </a:solidFill>
        <a:ln>
          <a:solidFill>
            <a:schemeClr val="bg1"/>
          </a:solidFill>
        </a:ln>
        <a:effectLst/>
      </c:spPr>
    </c:plotArea>
    <c:legend>
      <c:legendPos val="b"/>
      <c:layout>
        <c:manualLayout>
          <c:xMode val="edge"/>
          <c:yMode val="edge"/>
          <c:x val="6.6211290152198454E-2"/>
          <c:y val="0.87755027963307786"/>
          <c:w val="0.85725750225494257"/>
          <c:h val="0.1032420397145264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18_DEDE60AC.xml><?xml version="1.0" encoding="utf-8"?>
<p188:cmLst xmlns:a="http://schemas.openxmlformats.org/drawingml/2006/main" xmlns:r="http://schemas.openxmlformats.org/officeDocument/2006/relationships" xmlns:p188="http://schemas.microsoft.com/office/powerpoint/2018/8/main">
  <p188:cm id="{78D8D509-744A-4D6E-8F1F-C73BC83F7C1A}" authorId="{D71813CC-1690-D7AD-FA2F-656BAC29D455}" status="resolved" created="2025-01-15T15:38:42.038" complete="100000">
    <ac:deMkLst xmlns:ac="http://schemas.microsoft.com/office/drawing/2013/main/command">
      <pc:docMk xmlns:pc="http://schemas.microsoft.com/office/powerpoint/2013/main/command"/>
      <pc:sldMk xmlns:pc="http://schemas.microsoft.com/office/powerpoint/2013/main/command" cId="3739115692" sldId="280"/>
      <ac:graphicFrameMk id="4" creationId="{1437D920-D262-9559-4F3B-2951C7DB43D2}"/>
    </ac:deMkLst>
    <p188:txBody>
      <a:bodyPr/>
      <a:lstStyle/>
      <a:p>
        <a:r>
          <a:rPr lang="ar"/>
          <a:t>نعومي لن تكون ذات أهمية في AP</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FDB9CB-2570-40F3-98AD-567A7AD19AC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ADF73101-C2A5-4CDF-ACFB-E0FBFAB715A2}">
      <dgm:prSet phldrT="[Text]" custT="1"/>
      <dgm:spPr>
        <a:solidFill>
          <a:schemeClr val="accent4"/>
        </a:solidFill>
      </dgm:spPr>
      <dgm:t>
        <a:bodyPr/>
        <a:lstStyle/>
        <a:p>
          <a:r>
            <a:rPr lang="ar" sz="2000" b="1"/>
            <a:t>تحديد نطاق الرصد </a:t>
          </a:r>
          <a:br>
            <a:rPr lang="en-GB" sz="2000" b="1"/>
          </a:br>
          <a:r>
            <a:rPr lang="ar" sz="2000"/>
            <a:t>السكاني </a:t>
          </a:r>
          <a:r>
            <a:rPr lang="ar" sz="2000" b="0" i="0" u="none" strike="noStrike" baseline="0">
              <a:solidFill>
                <a:srgbClr val="FFFFFF"/>
              </a:solidFill>
              <a:latin typeface="Myriad Pro Cond"/>
            </a:rPr>
            <a:t>والمؤشرات والأبعاد</a:t>
          </a:r>
          <a:endParaRPr lang="en-GB" sz="2000"/>
        </a:p>
      </dgm:t>
    </dgm:pt>
    <dgm:pt modelId="{FFF9F4B7-873B-4666-9231-723152435667}" type="parTrans" cxnId="{44542D9B-07B0-453A-809E-45ADA6BB895B}">
      <dgm:prSet/>
      <dgm:spPr/>
      <dgm:t>
        <a:bodyPr/>
        <a:lstStyle/>
        <a:p>
          <a:endParaRPr lang="en-GB"/>
        </a:p>
      </dgm:t>
    </dgm:pt>
    <dgm:pt modelId="{DBB34532-CE32-4366-8B55-F745B6AC9CFC}" type="sibTrans" cxnId="{44542D9B-07B0-453A-809E-45ADA6BB895B}">
      <dgm:prSet>
        <dgm:style>
          <a:lnRef idx="3">
            <a:schemeClr val="accent4"/>
          </a:lnRef>
          <a:fillRef idx="0">
            <a:schemeClr val="accent4"/>
          </a:fillRef>
          <a:effectRef idx="2">
            <a:schemeClr val="accent4"/>
          </a:effectRef>
          <a:fontRef idx="minor">
            <a:schemeClr val="tx1"/>
          </a:fontRef>
        </dgm:style>
      </dgm:prSet>
      <dgm:spPr>
        <a:ln w="76200"/>
      </dgm:spPr>
      <dgm:t>
        <a:bodyPr/>
        <a:lstStyle/>
        <a:p>
          <a:endParaRPr lang="en-GB"/>
        </a:p>
      </dgm:t>
    </dgm:pt>
    <dgm:pt modelId="{B143AA9A-6126-4945-89E1-1035A81267EC}">
      <dgm:prSet custT="1"/>
      <dgm:spPr>
        <a:solidFill>
          <a:schemeClr val="accent5">
            <a:lumMod val="40000"/>
            <a:lumOff val="60000"/>
          </a:schemeClr>
        </a:solidFill>
      </dgm:spPr>
      <dgm:t>
        <a:bodyPr/>
        <a:lstStyle/>
        <a:p>
          <a:r>
            <a:rPr lang="ar" sz="2000" b="1">
              <a:solidFill>
                <a:schemeClr val="tx1"/>
              </a:solidFill>
            </a:rPr>
            <a:t>الحصول على البيانات </a:t>
          </a:r>
          <a:br>
            <a:rPr lang="en-GB" sz="2000">
              <a:solidFill>
                <a:schemeClr val="tx1"/>
              </a:solidFill>
            </a:rPr>
          </a:br>
          <a:r>
            <a:rPr lang="ar" sz="2000" b="0" i="0" u="none" strike="noStrike" baseline="0">
              <a:solidFill>
                <a:schemeClr val="tx1"/>
              </a:solidFill>
              <a:latin typeface="Myriad Pro Cond"/>
            </a:rPr>
            <a:t>تقييم مدى توفر البيانات الكمية</a:t>
          </a:r>
          <a:endParaRPr lang="en-GB" sz="2000">
            <a:solidFill>
              <a:schemeClr val="tx1"/>
            </a:solidFill>
          </a:endParaRPr>
        </a:p>
      </dgm:t>
    </dgm:pt>
    <dgm:pt modelId="{81D6F2D2-F23E-46D6-A1B9-4968FB5FD10C}" type="parTrans" cxnId="{54674504-55E7-456E-8904-9F3A2EC2DF65}">
      <dgm:prSet/>
      <dgm:spPr/>
      <dgm:t>
        <a:bodyPr/>
        <a:lstStyle/>
        <a:p>
          <a:endParaRPr lang="en-GB"/>
        </a:p>
      </dgm:t>
    </dgm:pt>
    <dgm:pt modelId="{7F028AEF-03C4-493A-8F44-11404046AF52}" type="sibTrans" cxnId="{54674504-55E7-456E-8904-9F3A2EC2DF65}">
      <dgm:prSet>
        <dgm:style>
          <a:lnRef idx="3">
            <a:schemeClr val="accent5"/>
          </a:lnRef>
          <a:fillRef idx="0">
            <a:schemeClr val="accent5"/>
          </a:fillRef>
          <a:effectRef idx="2">
            <a:schemeClr val="accent5"/>
          </a:effectRef>
          <a:fontRef idx="minor">
            <a:schemeClr val="tx1"/>
          </a:fontRef>
        </dgm:style>
      </dgm:prSet>
      <dgm:spPr>
        <a:ln w="76200">
          <a:solidFill>
            <a:schemeClr val="accent5">
              <a:lumMod val="60000"/>
              <a:lumOff val="40000"/>
            </a:schemeClr>
          </a:solidFill>
        </a:ln>
      </dgm:spPr>
      <dgm:t>
        <a:bodyPr/>
        <a:lstStyle/>
        <a:p>
          <a:endParaRPr lang="en-GB"/>
        </a:p>
      </dgm:t>
    </dgm:pt>
    <dgm:pt modelId="{7627C06C-09CE-43F8-9090-76303EC7DF0E}">
      <dgm:prSet phldrT="[Text]" custT="1"/>
      <dgm:spPr>
        <a:solidFill>
          <a:schemeClr val="tx2">
            <a:lumMod val="60000"/>
            <a:lumOff val="40000"/>
          </a:schemeClr>
        </a:solidFill>
      </dgm:spPr>
      <dgm:t>
        <a:bodyPr/>
        <a:lstStyle/>
        <a:p>
          <a:r>
            <a:rPr lang="ar" sz="2000" b="1"/>
            <a:t>تحليل البيانات </a:t>
          </a:r>
          <a:br>
            <a:rPr lang="en-GB" sz="2000"/>
          </a:br>
          <a:r>
            <a:rPr lang="ar" sz="2000"/>
            <a:t>د - </a:t>
          </a:r>
          <a:r>
            <a:rPr lang="ar" sz="2000" b="0" i="0" u="none" strike="noStrike" baseline="0">
              <a:solidFill>
                <a:srgbClr val="FFFFFF"/>
              </a:solidFill>
              <a:latin typeface="Myriad Pro Cond"/>
            </a:rPr>
            <a:t>البيانات المجمعة والمقاييس التلخيصية</a:t>
          </a:r>
          <a:endParaRPr lang="en-GB" sz="2000"/>
        </a:p>
      </dgm:t>
    </dgm:pt>
    <dgm:pt modelId="{03BBD20D-67D3-40FF-AF10-33A65B5080B1}" type="sibTrans" cxnId="{03D296E5-0D93-4226-A7E9-7C82F7D08A16}">
      <dgm:prSet>
        <dgm:style>
          <a:lnRef idx="3">
            <a:schemeClr val="accent1"/>
          </a:lnRef>
          <a:fillRef idx="0">
            <a:schemeClr val="accent1"/>
          </a:fillRef>
          <a:effectRef idx="2">
            <a:schemeClr val="accent1"/>
          </a:effectRef>
          <a:fontRef idx="minor">
            <a:schemeClr val="tx1"/>
          </a:fontRef>
        </dgm:style>
      </dgm:prSet>
      <dgm:spPr>
        <a:solidFill>
          <a:schemeClr val="tx2">
            <a:lumMod val="60000"/>
            <a:lumOff val="40000"/>
          </a:schemeClr>
        </a:solidFill>
        <a:ln w="76200">
          <a:solidFill>
            <a:schemeClr val="tx2">
              <a:lumMod val="60000"/>
              <a:lumOff val="40000"/>
            </a:schemeClr>
          </a:solidFill>
        </a:ln>
      </dgm:spPr>
      <dgm:t>
        <a:bodyPr/>
        <a:lstStyle/>
        <a:p>
          <a:endParaRPr lang="en-GB"/>
        </a:p>
      </dgm:t>
    </dgm:pt>
    <dgm:pt modelId="{8AAA6954-D931-4053-B5B5-370664E62883}" type="parTrans" cxnId="{03D296E5-0D93-4226-A7E9-7C82F7D08A16}">
      <dgm:prSet/>
      <dgm:spPr/>
      <dgm:t>
        <a:bodyPr/>
        <a:lstStyle/>
        <a:p>
          <a:endParaRPr lang="en-GB"/>
        </a:p>
      </dgm:t>
    </dgm:pt>
    <dgm:pt modelId="{6520CB1E-050A-4C9A-A511-FD23B6898A80}">
      <dgm:prSet phldrT="[Text]" custT="1"/>
      <dgm:spPr>
        <a:solidFill>
          <a:schemeClr val="accent6"/>
        </a:solidFill>
      </dgm:spPr>
      <dgm:t>
        <a:bodyPr/>
        <a:lstStyle/>
        <a:p>
          <a:r>
            <a:rPr lang="ar" sz="2000" b="1"/>
            <a:t>نتائج التقرير </a:t>
          </a:r>
          <a:br>
            <a:rPr lang="en-GB" sz="2000"/>
          </a:br>
          <a:r>
            <a:rPr lang="ar" sz="2000"/>
            <a:t>الجمهور والنطاق والمحتوى وطريقة العرض</a:t>
          </a:r>
        </a:p>
      </dgm:t>
    </dgm:pt>
    <dgm:pt modelId="{A6E5B23D-EC94-40D3-B1F5-42379CCAB15C}" type="parTrans" cxnId="{C4C228DC-9799-4CE1-93FD-59C6DF817A22}">
      <dgm:prSet/>
      <dgm:spPr/>
      <dgm:t>
        <a:bodyPr/>
        <a:lstStyle/>
        <a:p>
          <a:endParaRPr lang="en-GB"/>
        </a:p>
      </dgm:t>
    </dgm:pt>
    <dgm:pt modelId="{59A09C40-69B6-4D75-9BFE-7FEF12697C4B}" type="sibTrans" cxnId="{C4C228DC-9799-4CE1-93FD-59C6DF817A22}">
      <dgm:prSet>
        <dgm:style>
          <a:lnRef idx="3">
            <a:schemeClr val="accent1"/>
          </a:lnRef>
          <a:fillRef idx="0">
            <a:schemeClr val="accent1"/>
          </a:fillRef>
          <a:effectRef idx="2">
            <a:schemeClr val="accent1"/>
          </a:effectRef>
          <a:fontRef idx="minor">
            <a:schemeClr val="tx1"/>
          </a:fontRef>
        </dgm:style>
      </dgm:prSet>
      <dgm:spPr>
        <a:solidFill>
          <a:schemeClr val="accent6"/>
        </a:solidFill>
        <a:ln w="76200">
          <a:solidFill>
            <a:schemeClr val="accent6"/>
          </a:solidFill>
        </a:ln>
      </dgm:spPr>
      <dgm:t>
        <a:bodyPr/>
        <a:lstStyle/>
        <a:p>
          <a:endParaRPr lang="en-GB"/>
        </a:p>
      </dgm:t>
    </dgm:pt>
    <dgm:pt modelId="{C4631105-B8F0-4B04-984D-146D66A2AD10}">
      <dgm:prSet phldrT="[Text]" custT="1"/>
      <dgm:spPr>
        <a:solidFill>
          <a:schemeClr val="tx2"/>
        </a:solidFill>
      </dgm:spPr>
      <dgm:t>
        <a:bodyPr/>
        <a:lstStyle/>
        <a:p>
          <a:r>
            <a:rPr lang="ar" sz="2000" b="1"/>
            <a:t>ترجمة المعرفة </a:t>
          </a:r>
          <a:br>
            <a:rPr lang="en-GB" sz="2000"/>
          </a:br>
          <a:r>
            <a:rPr lang="ar" sz="2000"/>
            <a:t>لإبلاغ التغييرات وتعزيز المساءلة والتحسين</a:t>
          </a:r>
        </a:p>
      </dgm:t>
    </dgm:pt>
    <dgm:pt modelId="{6B62077F-B0D7-4884-8C60-F55EA87E803E}" type="sibTrans" cxnId="{D31F435C-AC26-4E14-AD3A-53CBBD61EC18}">
      <dgm:prSet>
        <dgm:style>
          <a:lnRef idx="3">
            <a:schemeClr val="accent1"/>
          </a:lnRef>
          <a:fillRef idx="0">
            <a:schemeClr val="accent1"/>
          </a:fillRef>
          <a:effectRef idx="2">
            <a:schemeClr val="accent1"/>
          </a:effectRef>
          <a:fontRef idx="minor">
            <a:schemeClr val="tx1"/>
          </a:fontRef>
        </dgm:style>
      </dgm:prSet>
      <dgm:spPr>
        <a:solidFill>
          <a:schemeClr val="tx2"/>
        </a:solidFill>
        <a:ln w="76200">
          <a:solidFill>
            <a:schemeClr val="tx2"/>
          </a:solidFill>
        </a:ln>
      </dgm:spPr>
      <dgm:t>
        <a:bodyPr/>
        <a:lstStyle/>
        <a:p>
          <a:endParaRPr lang="en-GB"/>
        </a:p>
      </dgm:t>
    </dgm:pt>
    <dgm:pt modelId="{BADB346D-3396-4252-984C-696ACBAB2D4C}" type="parTrans" cxnId="{D31F435C-AC26-4E14-AD3A-53CBBD61EC18}">
      <dgm:prSet/>
      <dgm:spPr/>
      <dgm:t>
        <a:bodyPr/>
        <a:lstStyle/>
        <a:p>
          <a:endParaRPr lang="en-GB"/>
        </a:p>
      </dgm:t>
    </dgm:pt>
    <dgm:pt modelId="{FFC80D48-C1BC-4C85-9AFC-EC4A65896485}" type="pres">
      <dgm:prSet presAssocID="{97FDB9CB-2570-40F3-98AD-567A7AD19ACF}" presName="cycle" presStyleCnt="0">
        <dgm:presLayoutVars>
          <dgm:dir/>
          <dgm:resizeHandles val="exact"/>
        </dgm:presLayoutVars>
      </dgm:prSet>
      <dgm:spPr/>
    </dgm:pt>
    <dgm:pt modelId="{FE280BC7-45CC-4525-81FC-6CC0209C064A}" type="pres">
      <dgm:prSet presAssocID="{ADF73101-C2A5-4CDF-ACFB-E0FBFAB715A2}" presName="node" presStyleLbl="node1" presStyleIdx="0" presStyleCnt="5" custScaleX="213683" custScaleY="135635">
        <dgm:presLayoutVars>
          <dgm:bulletEnabled val="1"/>
        </dgm:presLayoutVars>
      </dgm:prSet>
      <dgm:spPr/>
    </dgm:pt>
    <dgm:pt modelId="{6ABD6F8E-D1CC-44A6-93BB-DA906D797143}" type="pres">
      <dgm:prSet presAssocID="{ADF73101-C2A5-4CDF-ACFB-E0FBFAB715A2}" presName="spNode" presStyleCnt="0"/>
      <dgm:spPr/>
    </dgm:pt>
    <dgm:pt modelId="{58C7E522-EDD6-462B-852A-5C6B3F973220}" type="pres">
      <dgm:prSet presAssocID="{DBB34532-CE32-4366-8B55-F745B6AC9CFC}" presName="sibTrans" presStyleLbl="sibTrans1D1" presStyleIdx="0" presStyleCnt="5"/>
      <dgm:spPr/>
    </dgm:pt>
    <dgm:pt modelId="{BC4C9C15-C8DD-4D78-9C31-C0C9D64F82BE}" type="pres">
      <dgm:prSet presAssocID="{B143AA9A-6126-4945-89E1-1035A81267EC}" presName="node" presStyleLbl="node1" presStyleIdx="1" presStyleCnt="5" custScaleX="163196" custRadScaleRad="113882" custRadScaleInc="33572">
        <dgm:presLayoutVars>
          <dgm:bulletEnabled val="1"/>
        </dgm:presLayoutVars>
      </dgm:prSet>
      <dgm:spPr/>
    </dgm:pt>
    <dgm:pt modelId="{11B9D4C3-4995-44CE-AF08-8E43342BC00B}" type="pres">
      <dgm:prSet presAssocID="{B143AA9A-6126-4945-89E1-1035A81267EC}" presName="spNode" presStyleCnt="0"/>
      <dgm:spPr/>
    </dgm:pt>
    <dgm:pt modelId="{EEE226C5-6931-4E64-98F1-7E1B46EE115F}" type="pres">
      <dgm:prSet presAssocID="{7F028AEF-03C4-493A-8F44-11404046AF52}" presName="sibTrans" presStyleLbl="sibTrans1D1" presStyleIdx="1" presStyleCnt="5"/>
      <dgm:spPr/>
    </dgm:pt>
    <dgm:pt modelId="{1762E597-0DA2-4B97-83D8-4ECD7D5E7266}" type="pres">
      <dgm:prSet presAssocID="{7627C06C-09CE-43F8-9090-76303EC7DF0E}" presName="node" presStyleLbl="node1" presStyleIdx="2" presStyleCnt="5" custScaleX="175358" custRadScaleRad="127336" custRadScaleInc="-52214">
        <dgm:presLayoutVars>
          <dgm:bulletEnabled val="1"/>
        </dgm:presLayoutVars>
      </dgm:prSet>
      <dgm:spPr/>
    </dgm:pt>
    <dgm:pt modelId="{EA4B4C6D-AED6-4EBF-AE16-8D5A844C20D4}" type="pres">
      <dgm:prSet presAssocID="{7627C06C-09CE-43F8-9090-76303EC7DF0E}" presName="spNode" presStyleCnt="0"/>
      <dgm:spPr/>
    </dgm:pt>
    <dgm:pt modelId="{B6C0F203-E6D1-4593-BEE0-672D8664C13C}" type="pres">
      <dgm:prSet presAssocID="{03BBD20D-67D3-40FF-AF10-33A65B5080B1}" presName="sibTrans" presStyleLbl="sibTrans1D1" presStyleIdx="2" presStyleCnt="5"/>
      <dgm:spPr/>
    </dgm:pt>
    <dgm:pt modelId="{5B03FF68-086D-4E91-82B3-05FEE8983786}" type="pres">
      <dgm:prSet presAssocID="{6520CB1E-050A-4C9A-A511-FD23B6898A80}" presName="node" presStyleLbl="node1" presStyleIdx="3" presStyleCnt="5" custScaleX="169918" custRadScaleRad="118788" custRadScaleInc="36565">
        <dgm:presLayoutVars>
          <dgm:bulletEnabled val="1"/>
        </dgm:presLayoutVars>
      </dgm:prSet>
      <dgm:spPr/>
    </dgm:pt>
    <dgm:pt modelId="{83B4D460-9DEF-415C-889A-89F97DE9A9AD}" type="pres">
      <dgm:prSet presAssocID="{6520CB1E-050A-4C9A-A511-FD23B6898A80}" presName="spNode" presStyleCnt="0"/>
      <dgm:spPr/>
    </dgm:pt>
    <dgm:pt modelId="{4ABB4F57-AD04-4593-9651-FF3264AB6F41}" type="pres">
      <dgm:prSet presAssocID="{59A09C40-69B6-4D75-9BFE-7FEF12697C4B}" presName="sibTrans" presStyleLbl="sibTrans1D1" presStyleIdx="3" presStyleCnt="5"/>
      <dgm:spPr/>
    </dgm:pt>
    <dgm:pt modelId="{90422EE7-3DEA-4E9D-9FEF-F3AFEBED52EE}" type="pres">
      <dgm:prSet presAssocID="{C4631105-B8F0-4B04-984D-146D66A2AD10}" presName="node" presStyleLbl="node1" presStyleIdx="4" presStyleCnt="5" custScaleX="187811" custRadScaleRad="117918" custRadScaleInc="-25569">
        <dgm:presLayoutVars>
          <dgm:bulletEnabled val="1"/>
        </dgm:presLayoutVars>
      </dgm:prSet>
      <dgm:spPr/>
    </dgm:pt>
    <dgm:pt modelId="{F6DB7969-FE15-43DA-8308-0C7175932EBB}" type="pres">
      <dgm:prSet presAssocID="{C4631105-B8F0-4B04-984D-146D66A2AD10}" presName="spNode" presStyleCnt="0"/>
      <dgm:spPr/>
    </dgm:pt>
    <dgm:pt modelId="{C9400843-5741-4E18-AA9F-CFB982A7760A}" type="pres">
      <dgm:prSet presAssocID="{6B62077F-B0D7-4884-8C60-F55EA87E803E}" presName="sibTrans" presStyleLbl="sibTrans1D1" presStyleIdx="4" presStyleCnt="5"/>
      <dgm:spPr/>
    </dgm:pt>
  </dgm:ptLst>
  <dgm:cxnLst>
    <dgm:cxn modelId="{54674504-55E7-456E-8904-9F3A2EC2DF65}" srcId="{97FDB9CB-2570-40F3-98AD-567A7AD19ACF}" destId="{B143AA9A-6126-4945-89E1-1035A81267EC}" srcOrd="1" destOrd="0" parTransId="{81D6F2D2-F23E-46D6-A1B9-4968FB5FD10C}" sibTransId="{7F028AEF-03C4-493A-8F44-11404046AF52}"/>
    <dgm:cxn modelId="{9E1B4C1C-6A93-4051-A40C-9996F6C54823}" type="presOf" srcId="{03BBD20D-67D3-40FF-AF10-33A65B5080B1}" destId="{B6C0F203-E6D1-4593-BEE0-672D8664C13C}" srcOrd="0" destOrd="0" presId="urn:microsoft.com/office/officeart/2005/8/layout/cycle5"/>
    <dgm:cxn modelId="{B0B8263E-9108-4F90-95E0-7F6B0E28E1D7}" type="presOf" srcId="{7F028AEF-03C4-493A-8F44-11404046AF52}" destId="{EEE226C5-6931-4E64-98F1-7E1B46EE115F}" srcOrd="0" destOrd="0" presId="urn:microsoft.com/office/officeart/2005/8/layout/cycle5"/>
    <dgm:cxn modelId="{D31F435C-AC26-4E14-AD3A-53CBBD61EC18}" srcId="{97FDB9CB-2570-40F3-98AD-567A7AD19ACF}" destId="{C4631105-B8F0-4B04-984D-146D66A2AD10}" srcOrd="4" destOrd="0" parTransId="{BADB346D-3396-4252-984C-696ACBAB2D4C}" sibTransId="{6B62077F-B0D7-4884-8C60-F55EA87E803E}"/>
    <dgm:cxn modelId="{AADF2B42-4761-4AF9-8D68-A3259F44F38E}" type="presOf" srcId="{97FDB9CB-2570-40F3-98AD-567A7AD19ACF}" destId="{FFC80D48-C1BC-4C85-9AFC-EC4A65896485}" srcOrd="0" destOrd="0" presId="urn:microsoft.com/office/officeart/2005/8/layout/cycle5"/>
    <dgm:cxn modelId="{05E7B777-4178-4DE9-A0EC-19B8A4298445}" type="presOf" srcId="{59A09C40-69B6-4D75-9BFE-7FEF12697C4B}" destId="{4ABB4F57-AD04-4593-9651-FF3264AB6F41}" srcOrd="0" destOrd="0" presId="urn:microsoft.com/office/officeart/2005/8/layout/cycle5"/>
    <dgm:cxn modelId="{3FFD7680-515D-4994-A919-D230F778558F}" type="presOf" srcId="{B143AA9A-6126-4945-89E1-1035A81267EC}" destId="{BC4C9C15-C8DD-4D78-9C31-C0C9D64F82BE}" srcOrd="0" destOrd="0" presId="urn:microsoft.com/office/officeart/2005/8/layout/cycle5"/>
    <dgm:cxn modelId="{F4E84283-43C4-44D8-88F4-D1ABE0CE5315}" type="presOf" srcId="{7627C06C-09CE-43F8-9090-76303EC7DF0E}" destId="{1762E597-0DA2-4B97-83D8-4ECD7D5E7266}" srcOrd="0" destOrd="0" presId="urn:microsoft.com/office/officeart/2005/8/layout/cycle5"/>
    <dgm:cxn modelId="{44542D9B-07B0-453A-809E-45ADA6BB895B}" srcId="{97FDB9CB-2570-40F3-98AD-567A7AD19ACF}" destId="{ADF73101-C2A5-4CDF-ACFB-E0FBFAB715A2}" srcOrd="0" destOrd="0" parTransId="{FFF9F4B7-873B-4666-9231-723152435667}" sibTransId="{DBB34532-CE32-4366-8B55-F745B6AC9CFC}"/>
    <dgm:cxn modelId="{17F554B3-DCF1-4231-B675-6028B7C6D997}" type="presOf" srcId="{C4631105-B8F0-4B04-984D-146D66A2AD10}" destId="{90422EE7-3DEA-4E9D-9FEF-F3AFEBED52EE}" srcOrd="0" destOrd="0" presId="urn:microsoft.com/office/officeart/2005/8/layout/cycle5"/>
    <dgm:cxn modelId="{927631CA-A7BE-40CE-B58E-BB803128EE7C}" type="presOf" srcId="{ADF73101-C2A5-4CDF-ACFB-E0FBFAB715A2}" destId="{FE280BC7-45CC-4525-81FC-6CC0209C064A}" srcOrd="0" destOrd="0" presId="urn:microsoft.com/office/officeart/2005/8/layout/cycle5"/>
    <dgm:cxn modelId="{C12CEDCD-91DE-46DA-AE38-73EF9608FECD}" type="presOf" srcId="{6520CB1E-050A-4C9A-A511-FD23B6898A80}" destId="{5B03FF68-086D-4E91-82B3-05FEE8983786}" srcOrd="0" destOrd="0" presId="urn:microsoft.com/office/officeart/2005/8/layout/cycle5"/>
    <dgm:cxn modelId="{C4C228DC-9799-4CE1-93FD-59C6DF817A22}" srcId="{97FDB9CB-2570-40F3-98AD-567A7AD19ACF}" destId="{6520CB1E-050A-4C9A-A511-FD23B6898A80}" srcOrd="3" destOrd="0" parTransId="{A6E5B23D-EC94-40D3-B1F5-42379CCAB15C}" sibTransId="{59A09C40-69B6-4D75-9BFE-7FEF12697C4B}"/>
    <dgm:cxn modelId="{C75E5FDF-760A-4C6E-BC7C-815124AC4059}" type="presOf" srcId="{DBB34532-CE32-4366-8B55-F745B6AC9CFC}" destId="{58C7E522-EDD6-462B-852A-5C6B3F973220}" srcOrd="0" destOrd="0" presId="urn:microsoft.com/office/officeart/2005/8/layout/cycle5"/>
    <dgm:cxn modelId="{03D296E5-0D93-4226-A7E9-7C82F7D08A16}" srcId="{97FDB9CB-2570-40F3-98AD-567A7AD19ACF}" destId="{7627C06C-09CE-43F8-9090-76303EC7DF0E}" srcOrd="2" destOrd="0" parTransId="{8AAA6954-D931-4053-B5B5-370664E62883}" sibTransId="{03BBD20D-67D3-40FF-AF10-33A65B5080B1}"/>
    <dgm:cxn modelId="{5BC175EA-5E6C-4306-951A-5500FB273133}" type="presOf" srcId="{6B62077F-B0D7-4884-8C60-F55EA87E803E}" destId="{C9400843-5741-4E18-AA9F-CFB982A7760A}" srcOrd="0" destOrd="0" presId="urn:microsoft.com/office/officeart/2005/8/layout/cycle5"/>
    <dgm:cxn modelId="{77209FA0-54C9-4BC6-8187-7F4478D82B0C}" type="presParOf" srcId="{FFC80D48-C1BC-4C85-9AFC-EC4A65896485}" destId="{FE280BC7-45CC-4525-81FC-6CC0209C064A}" srcOrd="0" destOrd="0" presId="urn:microsoft.com/office/officeart/2005/8/layout/cycle5"/>
    <dgm:cxn modelId="{3D449A5A-CA25-4270-A5EC-FBC0B0488A9B}" type="presParOf" srcId="{FFC80D48-C1BC-4C85-9AFC-EC4A65896485}" destId="{6ABD6F8E-D1CC-44A6-93BB-DA906D797143}" srcOrd="1" destOrd="0" presId="urn:microsoft.com/office/officeart/2005/8/layout/cycle5"/>
    <dgm:cxn modelId="{A9B9415F-2480-4707-B47E-7DAC2991E280}" type="presParOf" srcId="{FFC80D48-C1BC-4C85-9AFC-EC4A65896485}" destId="{58C7E522-EDD6-462B-852A-5C6B3F973220}" srcOrd="2" destOrd="0" presId="urn:microsoft.com/office/officeart/2005/8/layout/cycle5"/>
    <dgm:cxn modelId="{A3C8BFFF-4C06-4E70-8E28-E214D9A7DB31}" type="presParOf" srcId="{FFC80D48-C1BC-4C85-9AFC-EC4A65896485}" destId="{BC4C9C15-C8DD-4D78-9C31-C0C9D64F82BE}" srcOrd="3" destOrd="0" presId="urn:microsoft.com/office/officeart/2005/8/layout/cycle5"/>
    <dgm:cxn modelId="{870ACDA1-19C0-4144-B010-8F7AEA1A7806}" type="presParOf" srcId="{FFC80D48-C1BC-4C85-9AFC-EC4A65896485}" destId="{11B9D4C3-4995-44CE-AF08-8E43342BC00B}" srcOrd="4" destOrd="0" presId="urn:microsoft.com/office/officeart/2005/8/layout/cycle5"/>
    <dgm:cxn modelId="{289183B0-7531-4BB9-9B43-1108630D1954}" type="presParOf" srcId="{FFC80D48-C1BC-4C85-9AFC-EC4A65896485}" destId="{EEE226C5-6931-4E64-98F1-7E1B46EE115F}" srcOrd="5" destOrd="0" presId="urn:microsoft.com/office/officeart/2005/8/layout/cycle5"/>
    <dgm:cxn modelId="{50E1E0ED-098F-4CF9-9F3B-6D06A34A6743}" type="presParOf" srcId="{FFC80D48-C1BC-4C85-9AFC-EC4A65896485}" destId="{1762E597-0DA2-4B97-83D8-4ECD7D5E7266}" srcOrd="6" destOrd="0" presId="urn:microsoft.com/office/officeart/2005/8/layout/cycle5"/>
    <dgm:cxn modelId="{828D8EDC-C8CE-4D08-930E-F5658F8DE683}" type="presParOf" srcId="{FFC80D48-C1BC-4C85-9AFC-EC4A65896485}" destId="{EA4B4C6D-AED6-4EBF-AE16-8D5A844C20D4}" srcOrd="7" destOrd="0" presId="urn:microsoft.com/office/officeart/2005/8/layout/cycle5"/>
    <dgm:cxn modelId="{4597B1EA-2601-4ACC-AD8D-17D837C70617}" type="presParOf" srcId="{FFC80D48-C1BC-4C85-9AFC-EC4A65896485}" destId="{B6C0F203-E6D1-4593-BEE0-672D8664C13C}" srcOrd="8" destOrd="0" presId="urn:microsoft.com/office/officeart/2005/8/layout/cycle5"/>
    <dgm:cxn modelId="{8BA1FF7D-324B-4E52-8799-0FA183E33CB0}" type="presParOf" srcId="{FFC80D48-C1BC-4C85-9AFC-EC4A65896485}" destId="{5B03FF68-086D-4E91-82B3-05FEE8983786}" srcOrd="9" destOrd="0" presId="urn:microsoft.com/office/officeart/2005/8/layout/cycle5"/>
    <dgm:cxn modelId="{11BF84EF-7AFE-456B-9252-03BEAEA943E3}" type="presParOf" srcId="{FFC80D48-C1BC-4C85-9AFC-EC4A65896485}" destId="{83B4D460-9DEF-415C-889A-89F97DE9A9AD}" srcOrd="10" destOrd="0" presId="urn:microsoft.com/office/officeart/2005/8/layout/cycle5"/>
    <dgm:cxn modelId="{76DD4372-898E-468E-BABD-39A4E2C5CA37}" type="presParOf" srcId="{FFC80D48-C1BC-4C85-9AFC-EC4A65896485}" destId="{4ABB4F57-AD04-4593-9651-FF3264AB6F41}" srcOrd="11" destOrd="0" presId="urn:microsoft.com/office/officeart/2005/8/layout/cycle5"/>
    <dgm:cxn modelId="{22A6551E-5B61-443E-A3F0-7750A00044BF}" type="presParOf" srcId="{FFC80D48-C1BC-4C85-9AFC-EC4A65896485}" destId="{90422EE7-3DEA-4E9D-9FEF-F3AFEBED52EE}" srcOrd="12" destOrd="0" presId="urn:microsoft.com/office/officeart/2005/8/layout/cycle5"/>
    <dgm:cxn modelId="{635A6A78-955A-42B6-8506-DC13B810932C}" type="presParOf" srcId="{FFC80D48-C1BC-4C85-9AFC-EC4A65896485}" destId="{F6DB7969-FE15-43DA-8308-0C7175932EBB}" srcOrd="13" destOrd="0" presId="urn:microsoft.com/office/officeart/2005/8/layout/cycle5"/>
    <dgm:cxn modelId="{9FD5823C-98D5-4BBC-AF5D-59F4635FB7E4}" type="presParOf" srcId="{FFC80D48-C1BC-4C85-9AFC-EC4A65896485}" destId="{C9400843-5741-4E18-AA9F-CFB982A7760A}"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80BC7-45CC-4525-81FC-6CC0209C064A}">
      <dsp:nvSpPr>
        <dsp:cNvPr id="0" name=""/>
        <dsp:cNvSpPr/>
      </dsp:nvSpPr>
      <dsp:spPr>
        <a:xfrm>
          <a:off x="2666414" y="-99360"/>
          <a:ext cx="3767836" cy="1554558"/>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 sz="2000" b="1" kern="1200"/>
            <a:t>تحديد نطاق الرصد </a:t>
          </a:r>
          <a:br>
            <a:rPr lang="en-GB" sz="2000" b="1" kern="1200"/>
          </a:br>
          <a:r>
            <a:rPr lang="ar" sz="2000" kern="1200"/>
            <a:t>السكاني </a:t>
          </a:r>
          <a:r>
            <a:rPr lang="ar" sz="2000" b="0" i="0" u="none" strike="noStrike" kern="1200" baseline="0">
              <a:solidFill>
                <a:srgbClr val="FFFFFF"/>
              </a:solidFill>
              <a:latin typeface="Myriad Pro Cond"/>
            </a:rPr>
            <a:t>والمؤشرات والأبعاد</a:t>
          </a:r>
          <a:endParaRPr lang="en-GB" sz="2000" kern="1200"/>
        </a:p>
      </dsp:txBody>
      <dsp:txXfrm>
        <a:off x="2742301" y="-23473"/>
        <a:ext cx="3616062" cy="1402784"/>
      </dsp:txXfrm>
    </dsp:sp>
    <dsp:sp modelId="{58C7E522-EDD6-462B-852A-5C6B3F973220}">
      <dsp:nvSpPr>
        <dsp:cNvPr id="0" name=""/>
        <dsp:cNvSpPr/>
      </dsp:nvSpPr>
      <dsp:spPr>
        <a:xfrm>
          <a:off x="2378118" y="1239825"/>
          <a:ext cx="4576656" cy="4576656"/>
        </a:xfrm>
        <a:custGeom>
          <a:avLst/>
          <a:gdLst/>
          <a:ahLst/>
          <a:cxnLst/>
          <a:rect l="0" t="0" r="0" b="0"/>
          <a:pathLst>
            <a:path>
              <a:moveTo>
                <a:pt x="3406621" y="291864"/>
              </a:moveTo>
              <a:arcTo wR="2288328" hR="2288328" stAng="17955288" swAng="762630"/>
            </a:path>
          </a:pathLst>
        </a:custGeom>
        <a:noFill/>
        <a:ln w="76200" cap="flat" cmpd="sng" algn="ctr">
          <a:solidFill>
            <a:schemeClr val="accent4"/>
          </a:solidFill>
          <a:prstDash val="solid"/>
          <a:tailEnd type="arrow"/>
        </a:ln>
        <a:effectLst>
          <a:outerShdw blurRad="40000" dist="23000" dir="5400000" rotWithShape="0">
            <a:srgbClr val="000000">
              <a:alpha val="35000"/>
            </a:srgbClr>
          </a:outerShdw>
        </a:effectLst>
      </dsp:spPr>
      <dsp:style>
        <a:lnRef idx="3">
          <a:schemeClr val="accent4"/>
        </a:lnRef>
        <a:fillRef idx="0">
          <a:schemeClr val="accent4"/>
        </a:fillRef>
        <a:effectRef idx="2">
          <a:schemeClr val="accent4"/>
        </a:effectRef>
        <a:fontRef idx="minor">
          <a:schemeClr val="tx1"/>
        </a:fontRef>
      </dsp:style>
    </dsp:sp>
    <dsp:sp modelId="{BC4C9C15-C8DD-4D78-9C31-C0C9D64F82BE}">
      <dsp:nvSpPr>
        <dsp:cNvPr id="0" name=""/>
        <dsp:cNvSpPr/>
      </dsp:nvSpPr>
      <dsp:spPr>
        <a:xfrm>
          <a:off x="5678383" y="1943220"/>
          <a:ext cx="2877607" cy="1146133"/>
        </a:xfrm>
        <a:prstGeom prst="round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 sz="2000" b="1" kern="1200">
              <a:solidFill>
                <a:schemeClr val="tx1"/>
              </a:solidFill>
            </a:rPr>
            <a:t>الحصول على البيانات </a:t>
          </a:r>
          <a:br>
            <a:rPr lang="en-GB" sz="2000" kern="1200">
              <a:solidFill>
                <a:schemeClr val="tx1"/>
              </a:solidFill>
            </a:rPr>
          </a:br>
          <a:r>
            <a:rPr lang="ar" sz="2000" b="0" i="0" u="none" strike="noStrike" kern="1200" baseline="0">
              <a:solidFill>
                <a:schemeClr val="tx1"/>
              </a:solidFill>
              <a:latin typeface="Myriad Pro Cond"/>
            </a:rPr>
            <a:t>تقييم مدى توفر البيانات الكمية</a:t>
          </a:r>
          <a:endParaRPr lang="en-GB" sz="2000" kern="1200">
            <a:solidFill>
              <a:schemeClr val="tx1"/>
            </a:solidFill>
          </a:endParaRPr>
        </a:p>
      </dsp:txBody>
      <dsp:txXfrm>
        <a:off x="5734333" y="1999170"/>
        <a:ext cx="2765707" cy="1034233"/>
      </dsp:txXfrm>
    </dsp:sp>
    <dsp:sp modelId="{EEE226C5-6931-4E64-98F1-7E1B46EE115F}">
      <dsp:nvSpPr>
        <dsp:cNvPr id="0" name=""/>
        <dsp:cNvSpPr/>
      </dsp:nvSpPr>
      <dsp:spPr>
        <a:xfrm>
          <a:off x="2631538" y="1298719"/>
          <a:ext cx="4576656" cy="4576656"/>
        </a:xfrm>
        <a:custGeom>
          <a:avLst/>
          <a:gdLst/>
          <a:ahLst/>
          <a:cxnLst/>
          <a:rect l="0" t="0" r="0" b="0"/>
          <a:pathLst>
            <a:path>
              <a:moveTo>
                <a:pt x="4560684" y="2018430"/>
              </a:moveTo>
              <a:arcTo wR="2288328" hR="2288328" stAng="21193587" swAng="1060891"/>
            </a:path>
          </a:pathLst>
        </a:custGeom>
        <a:noFill/>
        <a:ln w="76200" cap="flat" cmpd="sng" algn="ctr">
          <a:solidFill>
            <a:schemeClr val="accent5">
              <a:lumMod val="60000"/>
              <a:lumOff val="40000"/>
            </a:schemeClr>
          </a:solidFill>
          <a:prstDash val="solid"/>
          <a:tailEnd type="arrow"/>
        </a:ln>
        <a:effectLst>
          <a:outerShdw blurRad="40000" dist="23000" dir="5400000" rotWithShape="0">
            <a:srgbClr val="000000">
              <a:alpha val="35000"/>
            </a:srgbClr>
          </a:outerShdw>
        </a:effectLst>
      </dsp:spPr>
      <dsp:style>
        <a:lnRef idx="3">
          <a:schemeClr val="accent5"/>
        </a:lnRef>
        <a:fillRef idx="0">
          <a:schemeClr val="accent5"/>
        </a:fillRef>
        <a:effectRef idx="2">
          <a:schemeClr val="accent5"/>
        </a:effectRef>
        <a:fontRef idx="minor">
          <a:schemeClr val="tx1"/>
        </a:fontRef>
      </dsp:style>
    </dsp:sp>
    <dsp:sp modelId="{1762E597-0DA2-4B97-83D8-4ECD7D5E7266}">
      <dsp:nvSpPr>
        <dsp:cNvPr id="0" name=""/>
        <dsp:cNvSpPr/>
      </dsp:nvSpPr>
      <dsp:spPr>
        <a:xfrm>
          <a:off x="5187716" y="4244476"/>
          <a:ext cx="3092057" cy="1146133"/>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 sz="2000" b="1" kern="1200"/>
            <a:t>تحليل البيانات </a:t>
          </a:r>
          <a:br>
            <a:rPr lang="en-GB" sz="2000" kern="1200"/>
          </a:br>
          <a:r>
            <a:rPr lang="ar" sz="2000" kern="1200"/>
            <a:t>د - </a:t>
          </a:r>
          <a:r>
            <a:rPr lang="ar" sz="2000" b="0" i="0" u="none" strike="noStrike" kern="1200" baseline="0">
              <a:solidFill>
                <a:srgbClr val="FFFFFF"/>
              </a:solidFill>
              <a:latin typeface="Myriad Pro Cond"/>
            </a:rPr>
            <a:t>البيانات المجمعة والمقاييس التلخيصية</a:t>
          </a:r>
          <a:endParaRPr lang="en-GB" sz="2000" kern="1200"/>
        </a:p>
      </dsp:txBody>
      <dsp:txXfrm>
        <a:off x="5243666" y="4300426"/>
        <a:ext cx="2980157" cy="1034233"/>
      </dsp:txXfrm>
    </dsp:sp>
    <dsp:sp modelId="{B6C0F203-E6D1-4593-BEE0-672D8664C13C}">
      <dsp:nvSpPr>
        <dsp:cNvPr id="0" name=""/>
        <dsp:cNvSpPr/>
      </dsp:nvSpPr>
      <dsp:spPr>
        <a:xfrm>
          <a:off x="2471897" y="1227627"/>
          <a:ext cx="4576656" cy="4576656"/>
        </a:xfrm>
        <a:custGeom>
          <a:avLst/>
          <a:gdLst/>
          <a:ahLst/>
          <a:cxnLst/>
          <a:rect l="0" t="0" r="0" b="0"/>
          <a:pathLst>
            <a:path>
              <a:moveTo>
                <a:pt x="3139983" y="4412270"/>
              </a:moveTo>
              <a:arcTo wR="2288328" hR="2288328" stAng="4089017" swAng="2621967"/>
            </a:path>
          </a:pathLst>
        </a:custGeom>
        <a:noFill/>
        <a:ln w="76200" cap="flat" cmpd="sng" algn="ctr">
          <a:solidFill>
            <a:schemeClr val="tx2">
              <a:lumMod val="60000"/>
              <a:lumOff val="40000"/>
            </a:schemeClr>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5B03FF68-086D-4E91-82B3-05FEE8983786}">
      <dsp:nvSpPr>
        <dsp:cNvPr id="0" name=""/>
        <dsp:cNvSpPr/>
      </dsp:nvSpPr>
      <dsp:spPr>
        <a:xfrm>
          <a:off x="1137708" y="4244476"/>
          <a:ext cx="2996135" cy="1146133"/>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 sz="2000" b="1" kern="1200"/>
            <a:t>نتائج التقرير </a:t>
          </a:r>
          <a:br>
            <a:rPr lang="en-GB" sz="2000" kern="1200"/>
          </a:br>
          <a:r>
            <a:rPr lang="ar" sz="2000" kern="1200"/>
            <a:t>الجمهور والنطاق والمحتوى وطريقة العرض</a:t>
          </a:r>
        </a:p>
      </dsp:txBody>
      <dsp:txXfrm>
        <a:off x="1193658" y="4300426"/>
        <a:ext cx="2884235" cy="1034233"/>
      </dsp:txXfrm>
    </dsp:sp>
    <dsp:sp modelId="{4ABB4F57-AD04-4593-9651-FF3264AB6F41}">
      <dsp:nvSpPr>
        <dsp:cNvPr id="0" name=""/>
        <dsp:cNvSpPr/>
      </dsp:nvSpPr>
      <dsp:spPr>
        <a:xfrm>
          <a:off x="1851910" y="720983"/>
          <a:ext cx="4576656" cy="4576656"/>
        </a:xfrm>
        <a:custGeom>
          <a:avLst/>
          <a:gdLst/>
          <a:ahLst/>
          <a:cxnLst/>
          <a:rect l="0" t="0" r="0" b="0"/>
          <a:pathLst>
            <a:path>
              <a:moveTo>
                <a:pt x="233410" y="3295185"/>
              </a:moveTo>
              <a:arcTo wR="2288328" hR="2288328" stAng="9233780" swAng="1209515"/>
            </a:path>
          </a:pathLst>
        </a:custGeom>
        <a:noFill/>
        <a:ln w="76200" cap="flat" cmpd="sng" algn="ctr">
          <a:solidFill>
            <a:schemeClr val="accent6"/>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 modelId="{90422EE7-3DEA-4E9D-9FEF-F3AFEBED52EE}">
      <dsp:nvSpPr>
        <dsp:cNvPr id="0" name=""/>
        <dsp:cNvSpPr/>
      </dsp:nvSpPr>
      <dsp:spPr>
        <a:xfrm>
          <a:off x="253798" y="1838453"/>
          <a:ext cx="3311639" cy="1146133"/>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 sz="2000" b="1" kern="1200"/>
            <a:t>ترجمة المعرفة </a:t>
          </a:r>
          <a:br>
            <a:rPr lang="en-GB" sz="2000" kern="1200"/>
          </a:br>
          <a:r>
            <a:rPr lang="ar" sz="2000" kern="1200"/>
            <a:t>لإبلاغ التغييرات وتعزيز المساءلة والتحسين</a:t>
          </a:r>
        </a:p>
      </dsp:txBody>
      <dsp:txXfrm>
        <a:off x="309748" y="1894403"/>
        <a:ext cx="3199739" cy="1034233"/>
      </dsp:txXfrm>
    </dsp:sp>
    <dsp:sp modelId="{C9400843-5741-4E18-AA9F-CFB982A7760A}">
      <dsp:nvSpPr>
        <dsp:cNvPr id="0" name=""/>
        <dsp:cNvSpPr/>
      </dsp:nvSpPr>
      <dsp:spPr>
        <a:xfrm>
          <a:off x="2027233" y="1249038"/>
          <a:ext cx="4576656" cy="4576656"/>
        </a:xfrm>
        <a:custGeom>
          <a:avLst/>
          <a:gdLst/>
          <a:ahLst/>
          <a:cxnLst/>
          <a:rect l="0" t="0" r="0" b="0"/>
          <a:pathLst>
            <a:path>
              <a:moveTo>
                <a:pt x="861796" y="499067"/>
              </a:moveTo>
              <a:arcTo wR="2288328" hR="2288328" stAng="13886132" swAng="633598"/>
            </a:path>
          </a:pathLst>
        </a:custGeom>
        <a:noFill/>
        <a:ln w="76200" cap="flat" cmpd="sng" algn="ctr">
          <a:solidFill>
            <a:schemeClr val="tx2"/>
          </a:solidFill>
          <a:prstDash val="solid"/>
          <a:tailEnd type="arrow"/>
        </a:ln>
        <a:effectLst>
          <a:outerShdw blurRad="40000" dist="23000" dir="5400000" rotWithShape="0">
            <a:srgbClr val="000000">
              <a:alpha val="35000"/>
            </a:srgbClr>
          </a:outerShdw>
        </a:effectLst>
      </dsp:spPr>
      <dsp:style>
        <a:lnRef idx="3">
          <a:schemeClr val="accent1"/>
        </a:lnRef>
        <a:fillRef idx="0">
          <a:schemeClr val="accent1"/>
        </a:fillRef>
        <a:effectRef idx="2">
          <a:schemeClr val="accent1"/>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0FB84-05A6-4AC7-891F-146104E8641F}" type="datetimeFigureOut">
              <a:rPr lang="en-CH" smtClean="0"/>
              <a:t>02/12/2025</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B5FBF-E5E8-4D78-9C3E-2956A72E1DCB}" type="slidenum">
              <a:rPr lang="en-CH" smtClean="0"/>
              <a:t>‹#›</a:t>
            </a:fld>
            <a:endParaRPr lang="en-CH"/>
          </a:p>
        </p:txBody>
      </p:sp>
    </p:spTree>
    <p:extLst>
      <p:ext uri="{BB962C8B-B14F-4D97-AF65-F5344CB8AC3E}">
        <p14:creationId xmlns:p14="http://schemas.microsoft.com/office/powerpoint/2010/main" val="232497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57FFC-E308-BA9F-A512-626F7C072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A788C1-D183-9736-64BF-377AC6A121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7E76C8-F444-B54E-7644-8C35A3BD684F}"/>
              </a:ext>
            </a:extLst>
          </p:cNvPr>
          <p:cNvSpPr>
            <a:spLocks noGrp="1"/>
          </p:cNvSpPr>
          <p:nvPr>
            <p:ph type="body" idx="1"/>
          </p:nvPr>
        </p:nvSpPr>
        <p:spPr/>
        <p:txBody>
          <a:bodyPr/>
          <a:lstStyle/>
          <a:p>
            <a:r>
              <a:rPr lang="ar"/>
              <a:t>الخطوة 1: </a:t>
            </a:r>
            <a:r>
              <a:rPr lang="ar" sz="1800" b="0" i="0" u="none" strike="noStrike" baseline="0">
                <a:solidFill>
                  <a:srgbClr val="FFFFFF"/>
                </a:solidFill>
                <a:latin typeface="Myriad Pro Cond"/>
              </a:rPr>
              <a:t>النظر في غرض ونطاق الرصد، بما في ذلك تحديد السكان والمؤشرات الصحية وأبعاد عدم المساواة التي ستكون محور مراقبة عدم المساواة.</a:t>
            </a:r>
          </a:p>
          <a:p>
            <a:endParaRPr lang="en-GB" sz="1800" b="0" i="0" u="none" strike="noStrike" baseline="0">
              <a:solidFill>
                <a:srgbClr val="FFFFFF"/>
              </a:solidFill>
              <a:latin typeface="Myriad Pro Cond"/>
            </a:endParaRPr>
          </a:p>
          <a:p>
            <a:r>
              <a:rPr lang="ar" sz="1800" b="0" i="0" u="none" strike="noStrike" baseline="0">
                <a:solidFill>
                  <a:srgbClr val="FFFFFF"/>
                </a:solidFill>
                <a:latin typeface="Myriad Pro Cond"/>
              </a:rPr>
              <a:t>الخطوة 2: تقييم مدى توفر البيانات الكمية لكل من مؤشرات الصحة وأبعاد عدم المساواة والتأكد من أن البيانات كافية للمضي قدمًا في الرصد.</a:t>
            </a:r>
          </a:p>
          <a:p>
            <a:endParaRPr lang="en-GB" sz="1800" b="0" i="0" u="none" strike="noStrike" baseline="0">
              <a:solidFill>
                <a:srgbClr val="FFFFFF"/>
              </a:solidFill>
              <a:latin typeface="Myriad Pro Cond"/>
            </a:endParaRPr>
          </a:p>
          <a:p>
            <a:r>
              <a:rPr lang="ar" sz="1800" b="0" i="0" u="none" strike="noStrike" baseline="0">
                <a:solidFill>
                  <a:srgbClr val="FFFFFF"/>
                </a:solidFill>
                <a:latin typeface="Myriad Pro Cond"/>
              </a:rPr>
              <a:t>الخطوة 3: إعداد البيانات التفصيلية وحساب مقاييس التفاوت الموجزة.</a:t>
            </a:r>
          </a:p>
          <a:p>
            <a:endParaRPr lang="en-GB" sz="1800" b="0" i="0" u="none" strike="noStrike" baseline="0">
              <a:solidFill>
                <a:srgbClr val="FFFFFF"/>
              </a:solidFill>
              <a:latin typeface="Myriad Pro Cond"/>
            </a:endParaRPr>
          </a:p>
          <a:p>
            <a:r>
              <a:rPr lang="ar" sz="1800" b="0" i="0" u="none" strike="noStrike" baseline="0">
                <a:solidFill>
                  <a:srgbClr val="FFFFFF"/>
                </a:solidFill>
                <a:latin typeface="Myriad Pro Cond"/>
              </a:rPr>
              <a:t>الخطوة 4: </a:t>
            </a:r>
            <a:r>
              <a:rPr lang="ar" sz="1800" b="0" i="0" u="none" strike="noStrike" baseline="0">
                <a:solidFill>
                  <a:srgbClr val="57585A"/>
                </a:solidFill>
                <a:latin typeface="Myriad Pro Cond"/>
              </a:rPr>
              <a:t>توضيح الجمهور والغرض من إعداد التقرير، واختيار نطاق إعداد التقرير، وتحديد المحتوى الفني للتقرير، وتحديد أساليب عرض البيانات والالتزام بأفضل الممارسات لإعداد التقارير.</a:t>
            </a:r>
          </a:p>
          <a:p>
            <a:endParaRPr lang="en-GB" sz="1800" b="0" i="0" u="none" strike="noStrike" baseline="0">
              <a:solidFill>
                <a:srgbClr val="57585A"/>
              </a:solidFill>
              <a:latin typeface="Myriad Pro Cond"/>
            </a:endParaRPr>
          </a:p>
          <a:p>
            <a:r>
              <a:rPr lang="ar" sz="1800" b="0" i="0" u="none" strike="noStrike" baseline="0">
                <a:solidFill>
                  <a:srgbClr val="57585A"/>
                </a:solidFill>
                <a:latin typeface="Myriad Pro Cond"/>
              </a:rPr>
              <a:t>الخطوة 5: </a:t>
            </a:r>
            <a:r>
              <a:rPr lang="ar" sz="1800" b="0" i="0" u="none" strike="noStrike" baseline="0">
                <a:solidFill>
                  <a:srgbClr val="FFFFFF"/>
                </a:solidFill>
                <a:latin typeface="Myriad Pro Cond"/>
              </a:rPr>
              <a:t>تسهيل الاستفادة من نتائج الرصد لإبلاغ التغييرات التي تعمل على تسريع وتعزيز المساءلة عن التحسينات بين السكان المتضررين والفئات الفرعية من السكان</a:t>
            </a:r>
            <a:endParaRPr lang="en-GB"/>
          </a:p>
        </p:txBody>
      </p:sp>
      <p:sp>
        <p:nvSpPr>
          <p:cNvPr id="4" name="Slide Number Placeholder 3">
            <a:extLst>
              <a:ext uri="{FF2B5EF4-FFF2-40B4-BE49-F238E27FC236}">
                <a16:creationId xmlns:a16="http://schemas.microsoft.com/office/drawing/2014/main" id="{E52C24BA-4B1B-21BB-B1B5-8FC7A879EF5A}"/>
              </a:ext>
            </a:extLst>
          </p:cNvPr>
          <p:cNvSpPr>
            <a:spLocks noGrp="1"/>
          </p:cNvSpPr>
          <p:nvPr>
            <p:ph type="sldNum" sz="quarter" idx="5"/>
          </p:nvPr>
        </p:nvSpPr>
        <p:spPr/>
        <p:txBody>
          <a:bodyPr/>
          <a:lstStyle/>
          <a:p>
            <a:fld id="{DBAB5FBF-E5E8-4D78-9C3E-2956A72E1DCB}" type="slidenum">
              <a:rPr lang="en-CH" smtClean="0"/>
              <a:t>4</a:t>
            </a:fld>
            <a:endParaRPr lang="en-CH"/>
          </a:p>
        </p:txBody>
      </p:sp>
    </p:spTree>
    <p:extLst>
      <p:ext uri="{BB962C8B-B14F-4D97-AF65-F5344CB8AC3E}">
        <p14:creationId xmlns:p14="http://schemas.microsoft.com/office/powerpoint/2010/main" val="3534479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CD522-79CF-8AF0-99C9-4FC24A147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FFC8D-46CE-8A33-CDB9-7BFC4C63A5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279EFD-6777-41F1-4196-47885F4EB77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9FC6289-08A6-E898-6B12-D77F4FB90BFF}"/>
              </a:ext>
            </a:extLst>
          </p:cNvPr>
          <p:cNvSpPr>
            <a:spLocks noGrp="1"/>
          </p:cNvSpPr>
          <p:nvPr>
            <p:ph type="sldNum" sz="quarter" idx="5"/>
          </p:nvPr>
        </p:nvSpPr>
        <p:spPr/>
        <p:txBody>
          <a:bodyPr/>
          <a:lstStyle/>
          <a:p>
            <a:fld id="{DBAB5FBF-E5E8-4D78-9C3E-2956A72E1DCB}" type="slidenum">
              <a:rPr lang="en-CH" smtClean="0"/>
              <a:t>26</a:t>
            </a:fld>
            <a:endParaRPr lang="en-CH"/>
          </a:p>
        </p:txBody>
      </p:sp>
    </p:spTree>
    <p:extLst>
      <p:ext uri="{BB962C8B-B14F-4D97-AF65-F5344CB8AC3E}">
        <p14:creationId xmlns:p14="http://schemas.microsoft.com/office/powerpoint/2010/main" val="2696912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a:xfrm>
            <a:off x="7366000" y="6251046"/>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0992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a:xfrm>
            <a:off x="7366000" y="6251046"/>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892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a:xfrm>
            <a:off x="7366000" y="6251046"/>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296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a:xfrm>
            <a:off x="7366000" y="6251046"/>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5222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a:xfrm>
            <a:off x="7366000" y="6251046"/>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174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a:xfrm>
            <a:off x="7366000" y="6251046"/>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8547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2/12/2025</a:t>
            </a:fld>
            <a:endParaRPr lang="en-US"/>
          </a:p>
        </p:txBody>
      </p:sp>
      <p:sp>
        <p:nvSpPr>
          <p:cNvPr id="8" name="Footer Placeholder 7"/>
          <p:cNvSpPr>
            <a:spLocks noGrp="1"/>
          </p:cNvSpPr>
          <p:nvPr>
            <p:ph type="ftr" sz="quarter" idx="11"/>
          </p:nvPr>
        </p:nvSpPr>
        <p:spPr>
          <a:xfrm>
            <a:off x="7366000" y="6251046"/>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844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2/12/2025</a:t>
            </a:fld>
            <a:endParaRPr lang="en-US"/>
          </a:p>
        </p:txBody>
      </p:sp>
      <p:sp>
        <p:nvSpPr>
          <p:cNvPr id="4" name="Footer Placeholder 3"/>
          <p:cNvSpPr>
            <a:spLocks noGrp="1"/>
          </p:cNvSpPr>
          <p:nvPr>
            <p:ph type="ftr" sz="quarter" idx="11"/>
          </p:nvPr>
        </p:nvSpPr>
        <p:spPr>
          <a:xfrm>
            <a:off x="7366000" y="6251046"/>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661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2/12/2025</a:t>
            </a:fld>
            <a:endParaRPr lang="en-US"/>
          </a:p>
        </p:txBody>
      </p:sp>
      <p:sp>
        <p:nvSpPr>
          <p:cNvPr id="3" name="Footer Placeholder 2"/>
          <p:cNvSpPr>
            <a:spLocks noGrp="1"/>
          </p:cNvSpPr>
          <p:nvPr>
            <p:ph type="ftr" sz="quarter" idx="11"/>
          </p:nvPr>
        </p:nvSpPr>
        <p:spPr>
          <a:xfrm>
            <a:off x="7366000" y="6251046"/>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144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a:xfrm>
            <a:off x="7366000" y="6251046"/>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2800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a:xfrm>
            <a:off x="7366000" y="6251046"/>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1812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2/12/2025</a:t>
            </a:fld>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red letter on a black background">
            <a:extLst>
              <a:ext uri="{FF2B5EF4-FFF2-40B4-BE49-F238E27FC236}">
                <a16:creationId xmlns:a16="http://schemas.microsoft.com/office/drawing/2014/main" id="{20A68E2A-7F5C-D082-A31F-985275E56D7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510775" y="6172200"/>
            <a:ext cx="2172046" cy="322262"/>
          </a:xfrm>
          <a:prstGeom prst="rect">
            <a:avLst/>
          </a:prstGeom>
        </p:spPr>
      </p:pic>
      <p:sp>
        <p:nvSpPr>
          <p:cNvPr id="7" name="TextBox 6">
            <a:extLst>
              <a:ext uri="{FF2B5EF4-FFF2-40B4-BE49-F238E27FC236}">
                <a16:creationId xmlns:a16="http://schemas.microsoft.com/office/drawing/2014/main" id="{520F17EB-09E0-B68F-19BD-63E366860A89}"/>
              </a:ext>
            </a:extLst>
          </p:cNvPr>
          <p:cNvSpPr txBox="1"/>
          <p:nvPr userDrawn="1"/>
        </p:nvSpPr>
        <p:spPr>
          <a:xfrm>
            <a:off x="6654800" y="6220480"/>
            <a:ext cx="2794000" cy="256545"/>
          </a:xfrm>
          <a:prstGeom prst="rect">
            <a:avLst/>
          </a:prstGeom>
          <a:noFill/>
        </p:spPr>
        <p:txBody>
          <a:bodyPr wrap="square" rtlCol="0">
            <a:spAutoFit/>
          </a:bodyPr>
          <a:lstStyle/>
          <a:p>
            <a:r>
              <a:rPr lang="es-MX" sz="1067" b="1">
                <a:latin typeface="Avenir"/>
              </a:rPr>
              <a:t>Data for Impact </a:t>
            </a:r>
            <a:r>
              <a:rPr lang="en-CH" sz="1067" b="1" i="0">
                <a:solidFill>
                  <a:srgbClr val="111111"/>
                </a:solidFill>
                <a:effectLst/>
                <a:latin typeface="Avenir"/>
              </a:rPr>
              <a:t>|</a:t>
            </a:r>
            <a:r>
              <a:rPr lang="es-MX" sz="1067" b="1" i="0">
                <a:solidFill>
                  <a:srgbClr val="111111"/>
                </a:solidFill>
                <a:effectLst/>
                <a:latin typeface="Avenir"/>
              </a:rPr>
              <a:t> </a:t>
            </a:r>
            <a:r>
              <a:rPr lang="es-MX" sz="1067" b="1" i="0" noProof="0">
                <a:solidFill>
                  <a:srgbClr val="111111"/>
                </a:solidFill>
                <a:effectLst/>
                <a:latin typeface="Avenir"/>
              </a:rPr>
              <a:t>United to end AIDS by 2030</a:t>
            </a:r>
            <a:endParaRPr lang="en-CH" sz="1067" b="1" noProof="0">
              <a:latin typeface="Avenir"/>
            </a:endParaRPr>
          </a:p>
        </p:txBody>
      </p:sp>
    </p:spTree>
    <p:extLst>
      <p:ext uri="{BB962C8B-B14F-4D97-AF65-F5344CB8AC3E}">
        <p14:creationId xmlns:p14="http://schemas.microsoft.com/office/powerpoint/2010/main" val="16319227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18_DEDE60AC.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tatcompiler.com/en/" TargetMode="Externa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s://phia-data.icap.columbia.edu/visualizatio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FF07A-0C66-01C0-3714-85F1CA0E38A8}"/>
              </a:ext>
            </a:extLst>
          </p:cNvPr>
          <p:cNvSpPr>
            <a:spLocks noGrp="1"/>
          </p:cNvSpPr>
          <p:nvPr>
            <p:ph type="ctrTitle" idx="4294967295"/>
          </p:nvPr>
        </p:nvSpPr>
        <p:spPr>
          <a:xfrm>
            <a:off x="1524000" y="1161991"/>
            <a:ext cx="9144000" cy="3918204"/>
          </a:xfrm>
        </p:spPr>
        <p:txBody>
          <a:bodyPr>
            <a:normAutofit fontScale="90000"/>
          </a:bodyPr>
          <a:lstStyle/>
          <a:p>
            <a:pPr algn="ctr"/>
            <a:r>
              <a:rPr lang="ar" sz="4800" b="1" dirty="0"/>
              <a:t>قياس ومراقبة </a:t>
            </a:r>
            <a:br>
              <a:rPr lang="en-GB" sz="4800" b="1" dirty="0"/>
            </a:br>
            <a:r>
              <a:rPr lang="ar" sz="4800" b="1" dirty="0"/>
              <a:t>التفاوتات المرتبطة بفيروس نقص المناعة البشرية </a:t>
            </a:r>
            <a:br>
              <a:rPr lang="en-US" sz="4800" b="1" dirty="0"/>
            </a:br>
            <a:r>
              <a:rPr lang="ar" sz="3600" b="1" dirty="0"/>
              <a:t>باستخدام تقديرات فيروس نقص المناعة البشرية ومصادر البيانات المتاحة الأخرى </a:t>
            </a:r>
            <a:br>
              <a:rPr lang="en-US" sz="3600" b="1" dirty="0"/>
            </a:br>
            <a:br>
              <a:rPr lang="en-US" sz="2700" b="1" dirty="0">
                <a:solidFill>
                  <a:schemeClr val="bg1">
                    <a:lumMod val="65000"/>
                  </a:schemeClr>
                </a:solidFill>
              </a:rPr>
            </a:br>
            <a:r>
              <a:rPr lang="ar" sz="2700" dirty="0"/>
              <a:t>باتريشيا </a:t>
            </a:r>
            <a:r>
              <a:rPr lang="ar" sz="2700" dirty="0" err="1"/>
              <a:t>براكامونتي </a:t>
            </a:r>
            <a:r>
              <a:rPr lang="ar" sz="2800" dirty="0">
                <a:latin typeface="Arial"/>
                <a:cs typeface="Arial"/>
              </a:rPr>
              <a:t>، برنامج الأمم المتحدة المشترك المعني بفيروس نقص المناعة البشرية/الإيدز </a:t>
            </a:r>
            <a:br>
              <a:rPr lang="en-US" sz="2800" dirty="0">
                <a:latin typeface="Arial"/>
                <a:cs typeface="Arial"/>
              </a:rPr>
            </a:br>
            <a:br>
              <a:rPr lang="en-US" sz="2800" dirty="0">
                <a:latin typeface="Arial"/>
                <a:cs typeface="Arial"/>
              </a:rPr>
            </a:br>
            <a:r>
              <a:rPr lang="ar" sz="2800" b="1" i="0" u="none" strike="noStrike" dirty="0">
                <a:effectLst/>
                <a:latin typeface="Arial" panose="020B0604020202020204" pitchFamily="34" charset="0"/>
              </a:rPr>
              <a:t>تدريب على تقديرات فيروس نقص المناعة البشرية واستخدام البيانات، </a:t>
            </a:r>
            <a:br>
              <a:rPr lang="en-US" sz="2800" b="0" i="0" dirty="0">
                <a:effectLst/>
                <a:latin typeface="Segoe UI" panose="020B0502040204020203" pitchFamily="34" charset="0"/>
              </a:rPr>
            </a:br>
            <a:r>
              <a:rPr lang="ar" sz="2800" i="0" u="none" strike="noStrike" dirty="0">
                <a:effectLst/>
                <a:latin typeface="Arial" panose="020B0604020202020204" pitchFamily="34" charset="0"/>
              </a:rPr>
              <a:t>منطقة </a:t>
            </a:r>
            <a:endParaRPr lang="en-CH" sz="2700" dirty="0"/>
          </a:p>
        </p:txBody>
      </p:sp>
    </p:spTree>
    <p:extLst>
      <p:ext uri="{BB962C8B-B14F-4D97-AF65-F5344CB8AC3E}">
        <p14:creationId xmlns:p14="http://schemas.microsoft.com/office/powerpoint/2010/main" val="4272109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D972-DBD1-098F-51C3-FB88F1A0CA08}"/>
              </a:ext>
            </a:extLst>
          </p:cNvPr>
          <p:cNvSpPr>
            <a:spLocks noGrp="1"/>
          </p:cNvSpPr>
          <p:nvPr>
            <p:ph type="title"/>
          </p:nvPr>
        </p:nvSpPr>
        <p:spPr>
          <a:xfrm>
            <a:off x="5710236" y="295151"/>
            <a:ext cx="6431901" cy="762000"/>
          </a:xfrm>
          <a:solidFill>
            <a:schemeClr val="accent1"/>
          </a:solidFill>
        </p:spPr>
        <p:txBody>
          <a:bodyPr>
            <a:normAutofit/>
          </a:bodyPr>
          <a:lstStyle/>
          <a:p>
            <a:pPr algn="l"/>
            <a:r>
              <a:rPr lang="ar" b="1">
                <a:solidFill>
                  <a:schemeClr val="bg1"/>
                </a:solidFill>
              </a:rPr>
              <a:t>إعداد البيانات المفصلة</a:t>
            </a:r>
          </a:p>
        </p:txBody>
      </p:sp>
      <p:graphicFrame>
        <p:nvGraphicFramePr>
          <p:cNvPr id="4" name="Table 3">
            <a:extLst>
              <a:ext uri="{FF2B5EF4-FFF2-40B4-BE49-F238E27FC236}">
                <a16:creationId xmlns:a16="http://schemas.microsoft.com/office/drawing/2014/main" id="{1437D920-D262-9559-4F3B-2951C7DB43D2}"/>
              </a:ext>
            </a:extLst>
          </p:cNvPr>
          <p:cNvGraphicFramePr>
            <a:graphicFrameLocks noGrp="1"/>
          </p:cNvGraphicFramePr>
          <p:nvPr>
            <p:extLst>
              <p:ext uri="{D42A27DB-BD31-4B8C-83A1-F6EECF244321}">
                <p14:modId xmlns:p14="http://schemas.microsoft.com/office/powerpoint/2010/main" val="2491301115"/>
              </p:ext>
            </p:extLst>
          </p:nvPr>
        </p:nvGraphicFramePr>
        <p:xfrm>
          <a:off x="1331262" y="1630066"/>
          <a:ext cx="10810875" cy="2286000"/>
        </p:xfrm>
        <a:graphic>
          <a:graphicData uri="http://schemas.openxmlformats.org/drawingml/2006/table">
            <a:tbl>
              <a:tblPr firstRow="1" bandRow="1">
                <a:tableStyleId>{5C22544A-7EE6-4342-B048-85BDC9FD1C3A}</a:tableStyleId>
              </a:tblPr>
              <a:tblGrid>
                <a:gridCol w="3475712">
                  <a:extLst>
                    <a:ext uri="{9D8B030D-6E8A-4147-A177-3AD203B41FA5}">
                      <a16:colId xmlns:a16="http://schemas.microsoft.com/office/drawing/2014/main" val="175218665"/>
                    </a:ext>
                  </a:extLst>
                </a:gridCol>
                <a:gridCol w="7335163">
                  <a:extLst>
                    <a:ext uri="{9D8B030D-6E8A-4147-A177-3AD203B41FA5}">
                      <a16:colId xmlns:a16="http://schemas.microsoft.com/office/drawing/2014/main" val="2079609306"/>
                    </a:ext>
                  </a:extLst>
                </a:gridCol>
              </a:tblGrid>
              <a:tr h="370840">
                <a:tc>
                  <a:txBody>
                    <a:bodyPr/>
                    <a:lstStyle/>
                    <a:p>
                      <a:r>
                        <a:rPr lang="ar" sz="2000"/>
                        <a:t>مصدر البيانات</a:t>
                      </a:r>
                    </a:p>
                  </a:txBody>
                  <a:tcPr>
                    <a:solidFill>
                      <a:schemeClr val="accent1"/>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التفكيك متاح</a:t>
                      </a:r>
                    </a:p>
                  </a:txBody>
                  <a:tcPr>
                    <a:solidFill>
                      <a:schemeClr val="accent1"/>
                    </a:solidFill>
                  </a:tcPr>
                </a:tc>
                <a:extLst>
                  <a:ext uri="{0D108BD9-81ED-4DB2-BD59-A6C34878D82A}">
                    <a16:rowId xmlns:a16="http://schemas.microsoft.com/office/drawing/2014/main" val="4161372453"/>
                  </a:ext>
                </a:extLst>
              </a:tr>
              <a:tr h="370840">
                <a:tc rowSpan="4">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a:solidFill>
                            <a:schemeClr val="bg1"/>
                          </a:solidFill>
                        </a:rPr>
                        <a:t>نطاق</a:t>
                      </a:r>
                    </a:p>
                    <a:p>
                      <a:endParaRPr lang="en-GB" sz="2000">
                        <a:solidFill>
                          <a:schemeClr val="bg1"/>
                        </a:solidFill>
                      </a:endParaRPr>
                    </a:p>
                  </a:txBody>
                  <a:tcPr anchor="ctr">
                    <a:solidFill>
                      <a:schemeClr val="accent1"/>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latin typeface="AvenirLTStd-Book"/>
                          <a:ea typeface="Aptos" panose="020B0004020202020204" pitchFamily="34" charset="0"/>
                          <a:cs typeface="Arial" panose="020B0604020202020204" pitchFamily="34" charset="0"/>
                        </a:rPr>
                        <a:t>الجنس (أنثى / ذكر)</a:t>
                      </a:r>
                    </a:p>
                  </a:txBody>
                  <a:tcPr>
                    <a:solidFill>
                      <a:schemeClr val="accent1">
                        <a:alpha val="50000"/>
                      </a:schemeClr>
                    </a:solidFill>
                  </a:tcPr>
                </a:tc>
                <a:extLst>
                  <a:ext uri="{0D108BD9-81ED-4DB2-BD59-A6C34878D82A}">
                    <a16:rowId xmlns:a16="http://schemas.microsoft.com/office/drawing/2014/main" val="805223245"/>
                  </a:ext>
                </a:extLst>
              </a:tr>
              <a:tr h="370840">
                <a:tc vMerge="1">
                  <a:txBody>
                    <a:bodyPr/>
                    <a:lstStyle/>
                    <a:p>
                      <a:endParaRPr lang="en-GB"/>
                    </a:p>
                  </a:txBody>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latin typeface="AvenirLTStd-Book"/>
                          <a:ea typeface="Aptos" panose="020B0004020202020204" pitchFamily="34" charset="0"/>
                          <a:cs typeface="Arial" panose="020B0604020202020204" pitchFamily="34" charset="0"/>
                        </a:rPr>
                        <a:t>العمر (بالغ / أطفال)</a:t>
                      </a:r>
                    </a:p>
                  </a:txBody>
                  <a:tcPr>
                    <a:solidFill>
                      <a:schemeClr val="accent1">
                        <a:alpha val="50000"/>
                      </a:schemeClr>
                    </a:solidFill>
                  </a:tcPr>
                </a:tc>
                <a:extLst>
                  <a:ext uri="{0D108BD9-81ED-4DB2-BD59-A6C34878D82A}">
                    <a16:rowId xmlns:a16="http://schemas.microsoft.com/office/drawing/2014/main" val="2815479892"/>
                  </a:ext>
                </a:extLst>
              </a:tr>
              <a:tr h="370840">
                <a:tc vMerge="1">
                  <a:txBody>
                    <a:bodyPr/>
                    <a:lstStyle/>
                    <a:p>
                      <a:endParaRPr lang="en-GB"/>
                    </a:p>
                  </a:txBody>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latin typeface="AvenirLTStd-Book"/>
                          <a:ea typeface="Aptos" panose="020B0004020202020204" pitchFamily="34" charset="0"/>
                          <a:cs typeface="Arial" panose="020B0604020202020204" pitchFamily="34" charset="0"/>
                        </a:rPr>
                        <a:t>العمر (10-19 / 15-24 / 15-49 / 50+ سنة)</a:t>
                      </a:r>
                    </a:p>
                  </a:txBody>
                  <a:tcPr>
                    <a:solidFill>
                      <a:schemeClr val="accent1">
                        <a:alpha val="50000"/>
                      </a:schemeClr>
                    </a:solidFill>
                  </a:tcPr>
                </a:tc>
                <a:extLst>
                  <a:ext uri="{0D108BD9-81ED-4DB2-BD59-A6C34878D82A}">
                    <a16:rowId xmlns:a16="http://schemas.microsoft.com/office/drawing/2014/main" val="3019395265"/>
                  </a:ext>
                </a:extLst>
              </a:tr>
              <a:tr h="370840">
                <a:tc vMerge="1">
                  <a:txBody>
                    <a:bodyPr/>
                    <a:lstStyle/>
                    <a:p>
                      <a:endParaRPr lang="en-GB"/>
                    </a:p>
                  </a:txBody>
                  <a:tcPr>
                    <a:solidFill>
                      <a:schemeClr val="accent5"/>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dirty="0">
                          <a:latin typeface="AvenirLTStd-Book"/>
                          <a:ea typeface="Aptos" panose="020B0004020202020204" pitchFamily="34" charset="0"/>
                          <a:cs typeface="Arial" panose="020B0604020202020204" pitchFamily="34" charset="0"/>
                        </a:rPr>
                        <a:t>المنطقة الإدارية (المستوى الأول لبعض البلدان)</a:t>
                      </a:r>
                      <a:br>
                        <a:rPr lang="en-GB" sz="2000" kern="100" dirty="0">
                          <a:latin typeface="AvenirLTStd-Book"/>
                          <a:ea typeface="Aptos" panose="020B0004020202020204" pitchFamily="34" charset="0"/>
                          <a:cs typeface="Arial" panose="020B0604020202020204" pitchFamily="34" charset="0"/>
                        </a:rPr>
                      </a:br>
                      <a:endParaRPr lang="en-GB" sz="2000" kern="100" dirty="0">
                        <a:latin typeface="AvenirLTStd-Book"/>
                        <a:ea typeface="Aptos" panose="020B0004020202020204" pitchFamily="34" charset="0"/>
                        <a:cs typeface="Arial" panose="020B0604020202020204" pitchFamily="34" charset="0"/>
                      </a:endParaRPr>
                    </a:p>
                  </a:txBody>
                  <a:tcPr>
                    <a:solidFill>
                      <a:schemeClr val="accent1">
                        <a:alpha val="50000"/>
                      </a:schemeClr>
                    </a:solidFill>
                  </a:tcPr>
                </a:tc>
                <a:extLst>
                  <a:ext uri="{0D108BD9-81ED-4DB2-BD59-A6C34878D82A}">
                    <a16:rowId xmlns:a16="http://schemas.microsoft.com/office/drawing/2014/main" val="403959623"/>
                  </a:ext>
                </a:extLst>
              </a:tr>
            </a:tbl>
          </a:graphicData>
        </a:graphic>
      </p:graphicFrame>
    </p:spTree>
    <p:extLst>
      <p:ext uri="{BB962C8B-B14F-4D97-AF65-F5344CB8AC3E}">
        <p14:creationId xmlns:p14="http://schemas.microsoft.com/office/powerpoint/2010/main" val="3739115692"/>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D972-DBD1-098F-51C3-FB88F1A0CA08}"/>
              </a:ext>
            </a:extLst>
          </p:cNvPr>
          <p:cNvSpPr>
            <a:spLocks noGrp="1"/>
          </p:cNvSpPr>
          <p:nvPr>
            <p:ph type="title"/>
          </p:nvPr>
        </p:nvSpPr>
        <p:spPr>
          <a:xfrm>
            <a:off x="5760097" y="0"/>
            <a:ext cx="6431903" cy="762000"/>
          </a:xfrm>
          <a:solidFill>
            <a:schemeClr val="accent1"/>
          </a:solidFill>
        </p:spPr>
        <p:txBody>
          <a:bodyPr>
            <a:normAutofit/>
          </a:bodyPr>
          <a:lstStyle/>
          <a:p>
            <a:pPr algn="l"/>
            <a:r>
              <a:rPr lang="ar" b="1">
                <a:solidFill>
                  <a:schemeClr val="bg1"/>
                </a:solidFill>
              </a:rPr>
              <a:t>إعداد البيانات المجزأة (تابع)</a:t>
            </a:r>
          </a:p>
        </p:txBody>
      </p:sp>
      <p:graphicFrame>
        <p:nvGraphicFramePr>
          <p:cNvPr id="4" name="Table 3">
            <a:extLst>
              <a:ext uri="{FF2B5EF4-FFF2-40B4-BE49-F238E27FC236}">
                <a16:creationId xmlns:a16="http://schemas.microsoft.com/office/drawing/2014/main" id="{1437D920-D262-9559-4F3B-2951C7DB43D2}"/>
              </a:ext>
            </a:extLst>
          </p:cNvPr>
          <p:cNvGraphicFramePr>
            <a:graphicFrameLocks noGrp="1"/>
          </p:cNvGraphicFramePr>
          <p:nvPr>
            <p:extLst>
              <p:ext uri="{D42A27DB-BD31-4B8C-83A1-F6EECF244321}">
                <p14:modId xmlns:p14="http://schemas.microsoft.com/office/powerpoint/2010/main" val="3295392547"/>
              </p:ext>
            </p:extLst>
          </p:nvPr>
        </p:nvGraphicFramePr>
        <p:xfrm>
          <a:off x="1695451" y="945092"/>
          <a:ext cx="10191751" cy="5151120"/>
        </p:xfrm>
        <a:graphic>
          <a:graphicData uri="http://schemas.openxmlformats.org/drawingml/2006/table">
            <a:tbl>
              <a:tblPr firstRow="1" bandRow="1">
                <a:tableStyleId>{5C22544A-7EE6-4342-B048-85BDC9FD1C3A}</a:tableStyleId>
              </a:tblPr>
              <a:tblGrid>
                <a:gridCol w="2300501">
                  <a:extLst>
                    <a:ext uri="{9D8B030D-6E8A-4147-A177-3AD203B41FA5}">
                      <a16:colId xmlns:a16="http://schemas.microsoft.com/office/drawing/2014/main" val="175218665"/>
                    </a:ext>
                  </a:extLst>
                </a:gridCol>
                <a:gridCol w="7891250">
                  <a:extLst>
                    <a:ext uri="{9D8B030D-6E8A-4147-A177-3AD203B41FA5}">
                      <a16:colId xmlns:a16="http://schemas.microsoft.com/office/drawing/2014/main" val="2079609306"/>
                    </a:ext>
                  </a:extLst>
                </a:gridCol>
              </a:tblGrid>
              <a:tr h="370840">
                <a:tc>
                  <a:txBody>
                    <a:bodyPr/>
                    <a:lstStyle/>
                    <a:p>
                      <a:r>
                        <a:rPr lang="ar" sz="2000"/>
                        <a:t>مصدر البيانات</a:t>
                      </a:r>
                    </a:p>
                  </a:txBody>
                  <a:tcPr>
                    <a:solidFill>
                      <a:schemeClr val="accent1"/>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التفكيك متاح</a:t>
                      </a:r>
                    </a:p>
                  </a:txBody>
                  <a:tcPr>
                    <a:solidFill>
                      <a:schemeClr val="accent1"/>
                    </a:solidFill>
                  </a:tcPr>
                </a:tc>
                <a:extLst>
                  <a:ext uri="{0D108BD9-81ED-4DB2-BD59-A6C34878D82A}">
                    <a16:rowId xmlns:a16="http://schemas.microsoft.com/office/drawing/2014/main" val="4161372453"/>
                  </a:ext>
                </a:extLst>
              </a:tr>
              <a:tr h="370840">
                <a:tc rowSpan="6">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a:solidFill>
                            <a:schemeClr val="bg1"/>
                          </a:solidFill>
                        </a:rPr>
                        <a:t>المسوحات الأسرية</a:t>
                      </a:r>
                    </a:p>
                  </a:txBody>
                  <a:tcPr anchor="ctr">
                    <a:solidFill>
                      <a:schemeClr val="accent1"/>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الجنس (أنثى / ذكر)</a:t>
                      </a:r>
                    </a:p>
                  </a:txBody>
                  <a:tcPr>
                    <a:solidFill>
                      <a:schemeClr val="accent1">
                        <a:alpha val="50000"/>
                      </a:schemeClr>
                    </a:solidFill>
                  </a:tcPr>
                </a:tc>
                <a:extLst>
                  <a:ext uri="{0D108BD9-81ED-4DB2-BD59-A6C34878D82A}">
                    <a16:rowId xmlns:a16="http://schemas.microsoft.com/office/drawing/2014/main" val="196371143"/>
                  </a:ext>
                </a:extLst>
              </a:tr>
              <a:tr h="370840">
                <a:tc vMerge="1">
                  <a:txBody>
                    <a:bodyPr/>
                    <a:lstStyle/>
                    <a:p>
                      <a:endParaRPr lang="en-GB" sz="2000"/>
                    </a:p>
                  </a:txBody>
                  <a:tcPr anchor="ctr">
                    <a:solidFill>
                      <a:schemeClr val="accent1"/>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العمر (فئات عمرية مدتها 5 سنوات، ولكن عادةً ما يتم استخدام فئات عمرية أكبر)</a:t>
                      </a:r>
                    </a:p>
                  </a:txBody>
                  <a:tcPr>
                    <a:solidFill>
                      <a:schemeClr val="accent1">
                        <a:alpha val="50000"/>
                      </a:schemeClr>
                    </a:solidFill>
                  </a:tcPr>
                </a:tc>
                <a:extLst>
                  <a:ext uri="{0D108BD9-81ED-4DB2-BD59-A6C34878D82A}">
                    <a16:rowId xmlns:a16="http://schemas.microsoft.com/office/drawing/2014/main" val="4110201538"/>
                  </a:ext>
                </a:extLst>
              </a:tr>
              <a:tr h="370840">
                <a:tc vMerge="1">
                  <a:txBody>
                    <a:bodyPr/>
                    <a:lstStyle/>
                    <a:p>
                      <a:endParaRPr lang="en-GB" sz="2000"/>
                    </a:p>
                  </a:txBody>
                  <a:tcPr anchor="ctr">
                    <a:solidFill>
                      <a:schemeClr val="accent1"/>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الثروة (أرباع الثروة)</a:t>
                      </a:r>
                    </a:p>
                  </a:txBody>
                  <a:tcPr>
                    <a:solidFill>
                      <a:schemeClr val="accent1">
                        <a:alpha val="50000"/>
                      </a:schemeClr>
                    </a:solidFill>
                  </a:tcPr>
                </a:tc>
                <a:extLst>
                  <a:ext uri="{0D108BD9-81ED-4DB2-BD59-A6C34878D82A}">
                    <a16:rowId xmlns:a16="http://schemas.microsoft.com/office/drawing/2014/main" val="2102734719"/>
                  </a:ext>
                </a:extLst>
              </a:tr>
              <a:tr h="370840">
                <a:tc vMerge="1">
                  <a:txBody>
                    <a:bodyPr/>
                    <a:lstStyle/>
                    <a:p>
                      <a:endParaRPr lang="en-GB" sz="2000"/>
                    </a:p>
                  </a:txBody>
                  <a:tcPr anchor="ctr">
                    <a:solidFill>
                      <a:schemeClr val="accent1"/>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حضري / ريفي</a:t>
                      </a:r>
                    </a:p>
                  </a:txBody>
                  <a:tcPr>
                    <a:solidFill>
                      <a:schemeClr val="accent1">
                        <a:alpha val="50000"/>
                      </a:schemeClr>
                    </a:solidFill>
                  </a:tcPr>
                </a:tc>
                <a:extLst>
                  <a:ext uri="{0D108BD9-81ED-4DB2-BD59-A6C34878D82A}">
                    <a16:rowId xmlns:a16="http://schemas.microsoft.com/office/drawing/2014/main" val="2161659674"/>
                  </a:ext>
                </a:extLst>
              </a:tr>
              <a:tr h="370840">
                <a:tc vMerge="1">
                  <a:txBody>
                    <a:bodyPr/>
                    <a:lstStyle/>
                    <a:p>
                      <a:endParaRPr lang="en-GB" sz="2000"/>
                    </a:p>
                  </a:txBody>
                  <a:tcPr anchor="ctr">
                    <a:solidFill>
                      <a:schemeClr val="accent1"/>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المستوى التعليمي (لا يوجد تعليم، ابتدائي، ثانوي، ما بعد الثانوي)</a:t>
                      </a:r>
                    </a:p>
                  </a:txBody>
                  <a:tcPr>
                    <a:solidFill>
                      <a:schemeClr val="accent1">
                        <a:alpha val="50000"/>
                      </a:schemeClr>
                    </a:solidFill>
                  </a:tcPr>
                </a:tc>
                <a:extLst>
                  <a:ext uri="{0D108BD9-81ED-4DB2-BD59-A6C34878D82A}">
                    <a16:rowId xmlns:a16="http://schemas.microsoft.com/office/drawing/2014/main" val="1584179398"/>
                  </a:ext>
                </a:extLst>
              </a:tr>
              <a:tr h="370840">
                <a:tc vMerge="1">
                  <a:txBody>
                    <a:bodyPr/>
                    <a:lstStyle/>
                    <a:p>
                      <a:endParaRPr lang="en-GB" sz="2000"/>
                    </a:p>
                  </a:txBody>
                  <a:tcPr anchor="ctr">
                    <a:solidFill>
                      <a:schemeClr val="accent1"/>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المنطقة الإدارية (المستوى الأول والثاني)</a:t>
                      </a:r>
                    </a:p>
                  </a:txBody>
                  <a:tcPr>
                    <a:solidFill>
                      <a:schemeClr val="accent1">
                        <a:alpha val="50000"/>
                      </a:schemeClr>
                    </a:solidFill>
                  </a:tcPr>
                </a:tc>
                <a:extLst>
                  <a:ext uri="{0D108BD9-81ED-4DB2-BD59-A6C34878D82A}">
                    <a16:rowId xmlns:a16="http://schemas.microsoft.com/office/drawing/2014/main" val="2281366425"/>
                  </a:ext>
                </a:extLst>
              </a:tr>
              <a:tr h="370840">
                <a:tc rowSpan="3">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a:solidFill>
                            <a:schemeClr val="bg1"/>
                          </a:solidFill>
                        </a:rPr>
                        <a:t>السكان الرئيسيون IBBS</a:t>
                      </a:r>
                    </a:p>
                    <a:p>
                      <a:endParaRPr lang="en-GB" sz="2000">
                        <a:solidFill>
                          <a:schemeClr val="bg1"/>
                        </a:solidFill>
                      </a:endParaRPr>
                    </a:p>
                  </a:txBody>
                  <a:tcPr anchor="ctr">
                    <a:solidFill>
                      <a:schemeClr val="accent1"/>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latin typeface="AvenirLTStd-Book"/>
                          <a:ea typeface="Aptos" panose="020B0004020202020204" pitchFamily="34" charset="0"/>
                          <a:cs typeface="Arial" panose="020B0604020202020204" pitchFamily="34" charset="0"/>
                        </a:rPr>
                        <a:t>الجنس (أنثى / ذكر)، النوع (نساء / رجال / متحولون جنسياً)</a:t>
                      </a:r>
                    </a:p>
                  </a:txBody>
                  <a:tcPr>
                    <a:solidFill>
                      <a:schemeClr val="accent1">
                        <a:alpha val="50000"/>
                      </a:schemeClr>
                    </a:solidFill>
                  </a:tcPr>
                </a:tc>
                <a:extLst>
                  <a:ext uri="{0D108BD9-81ED-4DB2-BD59-A6C34878D82A}">
                    <a16:rowId xmlns:a16="http://schemas.microsoft.com/office/drawing/2014/main" val="805223245"/>
                  </a:ext>
                </a:extLst>
              </a:tr>
              <a:tr h="370840">
                <a:tc vMerge="1">
                  <a:txBody>
                    <a:bodyPr/>
                    <a:lstStyle/>
                    <a:p>
                      <a:endParaRPr lang="en-GB"/>
                    </a:p>
                  </a:txBody>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latin typeface="AvenirLTStd-Book"/>
                          <a:ea typeface="Aptos" panose="020B0004020202020204" pitchFamily="34" charset="0"/>
                          <a:cs typeface="Arial" panose="020B0604020202020204" pitchFamily="34" charset="0"/>
                        </a:rPr>
                        <a:t>العمر (اعتمادًا على المسح، يتم الإبلاغ عنه عادةً على أنه &lt;25 و&gt;=25)</a:t>
                      </a:r>
                    </a:p>
                  </a:txBody>
                  <a:tcPr>
                    <a:solidFill>
                      <a:schemeClr val="accent1">
                        <a:alpha val="50000"/>
                      </a:schemeClr>
                    </a:solidFill>
                  </a:tcPr>
                </a:tc>
                <a:extLst>
                  <a:ext uri="{0D108BD9-81ED-4DB2-BD59-A6C34878D82A}">
                    <a16:rowId xmlns:a16="http://schemas.microsoft.com/office/drawing/2014/main" val="2815479892"/>
                  </a:ext>
                </a:extLst>
              </a:tr>
              <a:tr h="370840">
                <a:tc vMerge="1">
                  <a:txBody>
                    <a:bodyPr/>
                    <a:lstStyle/>
                    <a:p>
                      <a:endParaRPr lang="en-GB"/>
                    </a:p>
                  </a:txBody>
                  <a:tcPr>
                    <a:solidFill>
                      <a:schemeClr val="accent5"/>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latin typeface="AvenirLTStd-Book"/>
                          <a:ea typeface="Aptos" panose="020B0004020202020204" pitchFamily="34" charset="0"/>
                          <a:cs typeface="Arial" panose="020B0604020202020204" pitchFamily="34" charset="0"/>
                        </a:rPr>
                        <a:t>المنطقة الإدارية أو المدينة (حيث يتم إجراء المسوحات فقط)</a:t>
                      </a:r>
                    </a:p>
                  </a:txBody>
                  <a:tcPr>
                    <a:solidFill>
                      <a:schemeClr val="accent1">
                        <a:alpha val="50000"/>
                      </a:schemeClr>
                    </a:solidFill>
                  </a:tcPr>
                </a:tc>
                <a:extLst>
                  <a:ext uri="{0D108BD9-81ED-4DB2-BD59-A6C34878D82A}">
                    <a16:rowId xmlns:a16="http://schemas.microsoft.com/office/drawing/2014/main" val="403959623"/>
                  </a:ext>
                </a:extLst>
              </a:tr>
              <a:tr h="370840">
                <a:tc rowSpan="3">
                  <a:txBody>
                    <a:bodyPr/>
                    <a:lstStyle/>
                    <a:p>
                      <a:r>
                        <a:rPr lang="ar" sz="2000">
                          <a:solidFill>
                            <a:schemeClr val="bg1"/>
                          </a:solidFill>
                        </a:rPr>
                        <a:t>بيانات البرنامج</a:t>
                      </a:r>
                    </a:p>
                  </a:txBody>
                  <a:tcPr anchor="ctr">
                    <a:solidFill>
                      <a:schemeClr val="accent1"/>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الجنس (أنثى / ذكر)</a:t>
                      </a:r>
                    </a:p>
                  </a:txBody>
                  <a:tcPr>
                    <a:solidFill>
                      <a:schemeClr val="accent1">
                        <a:alpha val="50000"/>
                      </a:schemeClr>
                    </a:solidFill>
                  </a:tcPr>
                </a:tc>
                <a:extLst>
                  <a:ext uri="{0D108BD9-81ED-4DB2-BD59-A6C34878D82A}">
                    <a16:rowId xmlns:a16="http://schemas.microsoft.com/office/drawing/2014/main" val="1562629045"/>
                  </a:ext>
                </a:extLst>
              </a:tr>
              <a:tr h="370840">
                <a:tc vMerge="1">
                  <a:txBody>
                    <a:bodyPr/>
                    <a:lstStyle/>
                    <a:p>
                      <a:endParaRPr lang="en-GB"/>
                    </a:p>
                  </a:txBody>
                  <a:tcPr>
                    <a:solidFill>
                      <a:schemeClr val="accent4"/>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العمر (حسب النظام)</a:t>
                      </a:r>
                    </a:p>
                  </a:txBody>
                  <a:tcPr>
                    <a:solidFill>
                      <a:schemeClr val="accent1">
                        <a:alpha val="50000"/>
                      </a:schemeClr>
                    </a:solidFill>
                  </a:tcPr>
                </a:tc>
                <a:extLst>
                  <a:ext uri="{0D108BD9-81ED-4DB2-BD59-A6C34878D82A}">
                    <a16:rowId xmlns:a16="http://schemas.microsoft.com/office/drawing/2014/main" val="3396523146"/>
                  </a:ext>
                </a:extLst>
              </a:tr>
              <a:tr h="370840">
                <a:tc vMerge="1">
                  <a:txBody>
                    <a:bodyPr/>
                    <a:lstStyle/>
                    <a:p>
                      <a:endParaRPr lang="en-GB"/>
                    </a:p>
                  </a:txBody>
                  <a:tcPr>
                    <a:solidFill>
                      <a:schemeClr val="accent4"/>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dirty="0">
                          <a:effectLst/>
                          <a:latin typeface="AvenirLTStd-Book"/>
                          <a:ea typeface="Aptos" panose="020B0004020202020204" pitchFamily="34" charset="0"/>
                          <a:cs typeface="Arial" panose="020B0604020202020204" pitchFamily="34" charset="0"/>
                        </a:rPr>
                        <a:t>المنطقة الإدارية (المستوى الأول والثاني)</a:t>
                      </a:r>
                    </a:p>
                  </a:txBody>
                  <a:tcPr>
                    <a:solidFill>
                      <a:schemeClr val="accent1">
                        <a:alpha val="50000"/>
                      </a:schemeClr>
                    </a:solidFill>
                  </a:tcPr>
                </a:tc>
                <a:extLst>
                  <a:ext uri="{0D108BD9-81ED-4DB2-BD59-A6C34878D82A}">
                    <a16:rowId xmlns:a16="http://schemas.microsoft.com/office/drawing/2014/main" val="3311323254"/>
                  </a:ext>
                </a:extLst>
              </a:tr>
            </a:tbl>
          </a:graphicData>
        </a:graphic>
      </p:graphicFrame>
    </p:spTree>
    <p:extLst>
      <p:ext uri="{BB962C8B-B14F-4D97-AF65-F5344CB8AC3E}">
        <p14:creationId xmlns:p14="http://schemas.microsoft.com/office/powerpoint/2010/main" val="2338104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A182ED-835C-7248-6DF6-F34BE15AF5F5}"/>
              </a:ext>
            </a:extLst>
          </p:cNvPr>
          <p:cNvSpPr/>
          <p:nvPr/>
        </p:nvSpPr>
        <p:spPr>
          <a:xfrm>
            <a:off x="5863472" y="2187019"/>
            <a:ext cx="471340" cy="1414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2576A60-2AC9-9705-0C41-6C842B3D700A}"/>
              </a:ext>
            </a:extLst>
          </p:cNvPr>
          <p:cNvSpPr txBox="1"/>
          <p:nvPr/>
        </p:nvSpPr>
        <p:spPr>
          <a:xfrm>
            <a:off x="356838" y="2090172"/>
            <a:ext cx="2988527" cy="3231654"/>
          </a:xfrm>
          <a:prstGeom prst="rect">
            <a:avLst/>
          </a:prstGeom>
          <a:noFill/>
        </p:spPr>
        <p:txBody>
          <a:bodyPr wrap="square" rtlCol="0">
            <a:spAutoFit/>
          </a:bodyPr>
          <a:lstStyle/>
          <a:p>
            <a:r>
              <a:rPr lang="ar" sz="2400"/>
              <a:t>نرى اتجاهات مختلفة عبر الفئات العمرية والجنسين، ويبدو فارق السن أكثر وضوحا بين الرجال.</a:t>
            </a:r>
          </a:p>
          <a:p>
            <a:endParaRPr lang="en-GB" sz="2000"/>
          </a:p>
          <a:p>
            <a:r>
              <a:rPr lang="ar" sz="2000" i="1"/>
              <a:t>المصدر: </a:t>
            </a:r>
            <a:br>
              <a:rPr lang="en-GB" sz="2000" i="1"/>
            </a:br>
            <a:r>
              <a:rPr lang="ar" sz="2000" i="1"/>
              <a:t>تقدير الطيف</a:t>
            </a:r>
          </a:p>
        </p:txBody>
      </p:sp>
      <p:sp>
        <p:nvSpPr>
          <p:cNvPr id="2" name="Title 1">
            <a:extLst>
              <a:ext uri="{FF2B5EF4-FFF2-40B4-BE49-F238E27FC236}">
                <a16:creationId xmlns:a16="http://schemas.microsoft.com/office/drawing/2014/main" id="{EE08B30D-CAA8-D31B-0D9E-E3552BBB8FCB}"/>
              </a:ext>
            </a:extLst>
          </p:cNvPr>
          <p:cNvSpPr>
            <a:spLocks noGrp="1"/>
          </p:cNvSpPr>
          <p:nvPr>
            <p:ph type="title"/>
          </p:nvPr>
        </p:nvSpPr>
        <p:spPr>
          <a:xfrm>
            <a:off x="304799" y="183092"/>
            <a:ext cx="8738839" cy="762000"/>
          </a:xfrm>
        </p:spPr>
        <p:txBody>
          <a:bodyPr>
            <a:normAutofit fontScale="90000"/>
          </a:bodyPr>
          <a:lstStyle/>
          <a:p>
            <a:pPr algn="l"/>
            <a:r>
              <a:rPr lang="ar"/>
              <a:t>((يمكننا تقييم)) </a:t>
            </a:r>
            <a:r>
              <a:rPr lang="ar" b="1"/>
              <a:t>أبعاد عدم المساواة الفردية أو المتعددة </a:t>
            </a:r>
            <a:r>
              <a:rPr lang="ar"/>
              <a:t>(1/2)</a:t>
            </a:r>
          </a:p>
        </p:txBody>
      </p:sp>
      <p:pic>
        <p:nvPicPr>
          <p:cNvPr id="4" name="Picture 3">
            <a:extLst>
              <a:ext uri="{FF2B5EF4-FFF2-40B4-BE49-F238E27FC236}">
                <a16:creationId xmlns:a16="http://schemas.microsoft.com/office/drawing/2014/main" id="{E796BA3D-6288-A471-732E-BCE0AF7B4EF0}"/>
              </a:ext>
            </a:extLst>
          </p:cNvPr>
          <p:cNvPicPr>
            <a:picLocks noChangeAspect="1"/>
          </p:cNvPicPr>
          <p:nvPr/>
        </p:nvPicPr>
        <p:blipFill>
          <a:blip r:embed="rId2"/>
          <a:stretch>
            <a:fillRect/>
          </a:stretch>
        </p:blipFill>
        <p:spPr>
          <a:xfrm>
            <a:off x="3402397" y="878995"/>
            <a:ext cx="7461405" cy="5100010"/>
          </a:xfrm>
          <a:prstGeom prst="rect">
            <a:avLst/>
          </a:prstGeom>
        </p:spPr>
      </p:pic>
    </p:spTree>
    <p:extLst>
      <p:ext uri="{BB962C8B-B14F-4D97-AF65-F5344CB8AC3E}">
        <p14:creationId xmlns:p14="http://schemas.microsoft.com/office/powerpoint/2010/main" val="625387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E56B6-C598-87E4-2682-2D5265B1454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D99ADD1-B98C-3883-1FB3-A0367244F1C3}"/>
              </a:ext>
            </a:extLst>
          </p:cNvPr>
          <p:cNvSpPr/>
          <p:nvPr/>
        </p:nvSpPr>
        <p:spPr>
          <a:xfrm>
            <a:off x="5863472" y="2187019"/>
            <a:ext cx="471340" cy="1414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12F7AE3-7227-265E-02EF-53CDCD0138E2}"/>
              </a:ext>
            </a:extLst>
          </p:cNvPr>
          <p:cNvSpPr txBox="1"/>
          <p:nvPr/>
        </p:nvSpPr>
        <p:spPr>
          <a:xfrm>
            <a:off x="454780" y="1628507"/>
            <a:ext cx="2996075" cy="3600986"/>
          </a:xfrm>
          <a:prstGeom prst="rect">
            <a:avLst/>
          </a:prstGeom>
          <a:noFill/>
        </p:spPr>
        <p:txBody>
          <a:bodyPr wrap="square" rtlCol="0">
            <a:spAutoFit/>
          </a:bodyPr>
          <a:lstStyle/>
          <a:p>
            <a:r>
              <a:rPr lang="ar" sz="2400"/>
              <a:t>ويظهر أكبر فارق بين الجنسين في الفئة العمرية 40-49 سنة، ثم في الفئة العمرية 30-39 سنة، ثم في الفئة العمرية 20-29 سنة. ومن المقرر أن نفهم بشكل أفضل الاتجاه السائد بين الفتيات الصغيرات في الفئة العمرية 10-19 سنة.</a:t>
            </a:r>
          </a:p>
          <a:p>
            <a:endParaRPr lang="en-GB" sz="2000"/>
          </a:p>
          <a:p>
            <a:r>
              <a:rPr lang="ar" sz="2000" i="1"/>
              <a:t>المصدر: </a:t>
            </a:r>
            <a:br>
              <a:rPr lang="en-GB" sz="2000" i="1"/>
            </a:br>
            <a:r>
              <a:rPr lang="ar" sz="2000" i="1"/>
              <a:t>تقدير الطيف</a:t>
            </a:r>
          </a:p>
        </p:txBody>
      </p:sp>
      <p:sp>
        <p:nvSpPr>
          <p:cNvPr id="2" name="Title 1">
            <a:extLst>
              <a:ext uri="{FF2B5EF4-FFF2-40B4-BE49-F238E27FC236}">
                <a16:creationId xmlns:a16="http://schemas.microsoft.com/office/drawing/2014/main" id="{F25C9F24-54B2-2236-8819-E0AFED4A56FB}"/>
              </a:ext>
            </a:extLst>
          </p:cNvPr>
          <p:cNvSpPr>
            <a:spLocks noGrp="1"/>
          </p:cNvSpPr>
          <p:nvPr>
            <p:ph type="title"/>
          </p:nvPr>
        </p:nvSpPr>
        <p:spPr>
          <a:xfrm>
            <a:off x="4314015" y="128266"/>
            <a:ext cx="8738839" cy="762000"/>
          </a:xfrm>
        </p:spPr>
        <p:txBody>
          <a:bodyPr>
            <a:normAutofit/>
          </a:bodyPr>
          <a:lstStyle/>
          <a:p>
            <a:pPr algn="l"/>
            <a:r>
              <a:rPr lang="ar" dirty="0"/>
              <a:t>((يمكننا تقييم)) </a:t>
            </a:r>
            <a:r>
              <a:rPr lang="ar" b="1" dirty="0"/>
              <a:t>أبعاد عدم المساواة الفردية أو المتعددة </a:t>
            </a:r>
            <a:r>
              <a:rPr lang="ar" dirty="0"/>
              <a:t>(2/2)</a:t>
            </a:r>
          </a:p>
        </p:txBody>
      </p:sp>
      <p:pic>
        <p:nvPicPr>
          <p:cNvPr id="4" name="Picture 3">
            <a:extLst>
              <a:ext uri="{FF2B5EF4-FFF2-40B4-BE49-F238E27FC236}">
                <a16:creationId xmlns:a16="http://schemas.microsoft.com/office/drawing/2014/main" id="{5DC43AC9-8784-07C3-5276-12AD79A6A507}"/>
              </a:ext>
            </a:extLst>
          </p:cNvPr>
          <p:cNvPicPr>
            <a:picLocks noChangeAspect="1"/>
          </p:cNvPicPr>
          <p:nvPr/>
        </p:nvPicPr>
        <p:blipFill>
          <a:blip r:embed="rId2"/>
          <a:stretch>
            <a:fillRect/>
          </a:stretch>
        </p:blipFill>
        <p:spPr>
          <a:xfrm>
            <a:off x="3744426" y="890266"/>
            <a:ext cx="7237340" cy="5098870"/>
          </a:xfrm>
          <a:prstGeom prst="rect">
            <a:avLst/>
          </a:prstGeom>
        </p:spPr>
      </p:pic>
    </p:spTree>
    <p:extLst>
      <p:ext uri="{BB962C8B-B14F-4D97-AF65-F5344CB8AC3E}">
        <p14:creationId xmlns:p14="http://schemas.microsoft.com/office/powerpoint/2010/main" val="1166891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3B8A7-FAA6-4A34-9E77-1D16B97C792C}"/>
              </a:ext>
            </a:extLst>
          </p:cNvPr>
          <p:cNvSpPr>
            <a:spLocks noGrp="1"/>
          </p:cNvSpPr>
          <p:nvPr>
            <p:ph type="title"/>
          </p:nvPr>
        </p:nvSpPr>
        <p:spPr>
          <a:xfrm>
            <a:off x="3392644" y="419661"/>
            <a:ext cx="7787922" cy="762000"/>
          </a:xfrm>
        </p:spPr>
        <p:txBody>
          <a:bodyPr>
            <a:normAutofit fontScale="90000"/>
          </a:bodyPr>
          <a:lstStyle/>
          <a:p>
            <a:r>
              <a:rPr lang="ar" dirty="0"/>
              <a:t>((يمكننا أن ننظر في)) </a:t>
            </a:r>
            <a:r>
              <a:rPr lang="ar" b="1" dirty="0"/>
              <a:t>عدم المساواة داخل الفئات السكانية الرئيسية</a:t>
            </a:r>
          </a:p>
        </p:txBody>
      </p:sp>
      <p:pic>
        <p:nvPicPr>
          <p:cNvPr id="5" name="Picture 4">
            <a:extLst>
              <a:ext uri="{FF2B5EF4-FFF2-40B4-BE49-F238E27FC236}">
                <a16:creationId xmlns:a16="http://schemas.microsoft.com/office/drawing/2014/main" id="{4F72C2ED-5A15-BA16-829E-F295A115456A}"/>
              </a:ext>
            </a:extLst>
          </p:cNvPr>
          <p:cNvPicPr>
            <a:picLocks noChangeAspect="1"/>
          </p:cNvPicPr>
          <p:nvPr/>
        </p:nvPicPr>
        <p:blipFill>
          <a:blip r:embed="rId2"/>
          <a:stretch>
            <a:fillRect/>
          </a:stretch>
        </p:blipFill>
        <p:spPr>
          <a:xfrm>
            <a:off x="2638478" y="1366329"/>
            <a:ext cx="7413084" cy="5171224"/>
          </a:xfrm>
          <a:prstGeom prst="rect">
            <a:avLst/>
          </a:prstGeom>
        </p:spPr>
      </p:pic>
    </p:spTree>
    <p:extLst>
      <p:ext uri="{BB962C8B-B14F-4D97-AF65-F5344CB8AC3E}">
        <p14:creationId xmlns:p14="http://schemas.microsoft.com/office/powerpoint/2010/main" val="715174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0B835-5AF6-DC6F-6006-ABB2004C1509}"/>
              </a:ext>
            </a:extLst>
          </p:cNvPr>
          <p:cNvSpPr>
            <a:spLocks noGrp="1"/>
          </p:cNvSpPr>
          <p:nvPr>
            <p:ph type="title"/>
          </p:nvPr>
        </p:nvSpPr>
        <p:spPr>
          <a:xfrm>
            <a:off x="2225401" y="230580"/>
            <a:ext cx="9828245" cy="762000"/>
          </a:xfrm>
        </p:spPr>
        <p:txBody>
          <a:bodyPr>
            <a:normAutofit fontScale="90000"/>
          </a:bodyPr>
          <a:lstStyle/>
          <a:p>
            <a:pPr algn="l"/>
            <a:r>
              <a:rPr lang="ar"/>
              <a:t>إن النظر في أبعاد متعددة لعدم المساواة يساعد على فهم أفضل للسكان الذين تم إهمالهم</a:t>
            </a:r>
          </a:p>
        </p:txBody>
      </p:sp>
      <p:pic>
        <p:nvPicPr>
          <p:cNvPr id="5" name="Picture 4">
            <a:extLst>
              <a:ext uri="{FF2B5EF4-FFF2-40B4-BE49-F238E27FC236}">
                <a16:creationId xmlns:a16="http://schemas.microsoft.com/office/drawing/2014/main" id="{23711652-C70F-5C86-6F7C-E40F76BD1C49}"/>
              </a:ext>
            </a:extLst>
          </p:cNvPr>
          <p:cNvPicPr>
            <a:picLocks noChangeAspect="1"/>
          </p:cNvPicPr>
          <p:nvPr/>
        </p:nvPicPr>
        <p:blipFill>
          <a:blip r:embed="rId2"/>
          <a:stretch>
            <a:fillRect/>
          </a:stretch>
        </p:blipFill>
        <p:spPr>
          <a:xfrm>
            <a:off x="2443500" y="992580"/>
            <a:ext cx="7305000" cy="5130454"/>
          </a:xfrm>
          <a:prstGeom prst="rect">
            <a:avLst/>
          </a:prstGeom>
        </p:spPr>
      </p:pic>
    </p:spTree>
    <p:extLst>
      <p:ext uri="{BB962C8B-B14F-4D97-AF65-F5344CB8AC3E}">
        <p14:creationId xmlns:p14="http://schemas.microsoft.com/office/powerpoint/2010/main" val="2452896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7530B-C5F4-83E2-AAF3-EBE361CD28BD}"/>
              </a:ext>
            </a:extLst>
          </p:cNvPr>
          <p:cNvSpPr>
            <a:spLocks noGrp="1"/>
          </p:cNvSpPr>
          <p:nvPr>
            <p:ph type="title"/>
          </p:nvPr>
        </p:nvSpPr>
        <p:spPr>
          <a:xfrm>
            <a:off x="233282" y="274532"/>
            <a:ext cx="11668656" cy="762000"/>
          </a:xfrm>
        </p:spPr>
        <p:txBody>
          <a:bodyPr>
            <a:normAutofit/>
          </a:bodyPr>
          <a:lstStyle/>
          <a:p>
            <a:pPr algn="r"/>
            <a:r>
              <a:rPr lang="ar" dirty="0"/>
              <a:t>إن النظر في أبعاد متعددة لعدم المساواة يساعد على فهم أفضل للسكان الذين تم إهمالهم</a:t>
            </a:r>
          </a:p>
        </p:txBody>
      </p:sp>
      <p:pic>
        <p:nvPicPr>
          <p:cNvPr id="4" name="Picture 3">
            <a:extLst>
              <a:ext uri="{FF2B5EF4-FFF2-40B4-BE49-F238E27FC236}">
                <a16:creationId xmlns:a16="http://schemas.microsoft.com/office/drawing/2014/main" id="{AF3B1141-907B-53E3-B2C5-3318134482CB}"/>
              </a:ext>
            </a:extLst>
          </p:cNvPr>
          <p:cNvPicPr>
            <a:picLocks noChangeAspect="1"/>
          </p:cNvPicPr>
          <p:nvPr/>
        </p:nvPicPr>
        <p:blipFill>
          <a:blip r:embed="rId2"/>
          <a:stretch>
            <a:fillRect/>
          </a:stretch>
        </p:blipFill>
        <p:spPr>
          <a:xfrm>
            <a:off x="2407115" y="1036532"/>
            <a:ext cx="7377770" cy="5095062"/>
          </a:xfrm>
          <a:prstGeom prst="rect">
            <a:avLst/>
          </a:prstGeom>
        </p:spPr>
      </p:pic>
    </p:spTree>
    <p:extLst>
      <p:ext uri="{BB962C8B-B14F-4D97-AF65-F5344CB8AC3E}">
        <p14:creationId xmlns:p14="http://schemas.microsoft.com/office/powerpoint/2010/main" val="172736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F9CDA-4C09-0F1A-8E15-FCA4155BEC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7CE4C-153E-BDE5-26CA-626DE352D499}"/>
              </a:ext>
            </a:extLst>
          </p:cNvPr>
          <p:cNvSpPr>
            <a:spLocks noGrp="1"/>
          </p:cNvSpPr>
          <p:nvPr>
            <p:ph type="title"/>
          </p:nvPr>
        </p:nvSpPr>
        <p:spPr>
          <a:xfrm>
            <a:off x="1714911" y="-14378"/>
            <a:ext cx="11796322" cy="762000"/>
          </a:xfrm>
        </p:spPr>
        <p:txBody>
          <a:bodyPr>
            <a:normAutofit fontScale="90000"/>
          </a:bodyPr>
          <a:lstStyle/>
          <a:p>
            <a:pPr algn="l"/>
            <a:r>
              <a:rPr lang="ar" b="1" dirty="0"/>
              <a:t>هل يتزايد عدم المساواة (على سبيل المثال: حسب شريحة الثروة) أم يتناقص بمرور الوقت؟</a:t>
            </a:r>
            <a:endParaRPr lang="en-GB" dirty="0"/>
          </a:p>
        </p:txBody>
      </p:sp>
      <p:pic>
        <p:nvPicPr>
          <p:cNvPr id="5" name="Picture 4">
            <a:extLst>
              <a:ext uri="{FF2B5EF4-FFF2-40B4-BE49-F238E27FC236}">
                <a16:creationId xmlns:a16="http://schemas.microsoft.com/office/drawing/2014/main" id="{EECB728B-BBA3-9C9F-59E4-BA06818EB482}"/>
              </a:ext>
            </a:extLst>
          </p:cNvPr>
          <p:cNvPicPr>
            <a:picLocks noChangeAspect="1"/>
          </p:cNvPicPr>
          <p:nvPr/>
        </p:nvPicPr>
        <p:blipFill>
          <a:blip r:embed="rId2"/>
          <a:stretch>
            <a:fillRect/>
          </a:stretch>
        </p:blipFill>
        <p:spPr>
          <a:xfrm>
            <a:off x="2130552" y="747622"/>
            <a:ext cx="7711406" cy="5362755"/>
          </a:xfrm>
          <a:prstGeom prst="rect">
            <a:avLst/>
          </a:prstGeom>
        </p:spPr>
      </p:pic>
    </p:spTree>
    <p:extLst>
      <p:ext uri="{BB962C8B-B14F-4D97-AF65-F5344CB8AC3E}">
        <p14:creationId xmlns:p14="http://schemas.microsoft.com/office/powerpoint/2010/main" val="983459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D972-DBD1-098F-51C3-FB88F1A0CA08}"/>
              </a:ext>
            </a:extLst>
          </p:cNvPr>
          <p:cNvSpPr>
            <a:spLocks noGrp="1"/>
          </p:cNvSpPr>
          <p:nvPr>
            <p:ph type="title"/>
          </p:nvPr>
        </p:nvSpPr>
        <p:spPr>
          <a:xfrm>
            <a:off x="4064995" y="120837"/>
            <a:ext cx="7962122" cy="762000"/>
          </a:xfrm>
          <a:solidFill>
            <a:schemeClr val="accent1"/>
          </a:solidFill>
        </p:spPr>
        <p:txBody>
          <a:bodyPr>
            <a:normAutofit/>
          </a:bodyPr>
          <a:lstStyle/>
          <a:p>
            <a:pPr algn="l"/>
            <a:r>
              <a:rPr lang="ar" b="1">
                <a:solidFill>
                  <a:schemeClr val="bg1"/>
                </a:solidFill>
              </a:rPr>
              <a:t>حساب مقاييس التفاوت الموجزة</a:t>
            </a:r>
          </a:p>
        </p:txBody>
      </p:sp>
      <p:graphicFrame>
        <p:nvGraphicFramePr>
          <p:cNvPr id="4" name="Table 3">
            <a:extLst>
              <a:ext uri="{FF2B5EF4-FFF2-40B4-BE49-F238E27FC236}">
                <a16:creationId xmlns:a16="http://schemas.microsoft.com/office/drawing/2014/main" id="{1437D920-D262-9559-4F3B-2951C7DB43D2}"/>
              </a:ext>
            </a:extLst>
          </p:cNvPr>
          <p:cNvGraphicFramePr>
            <a:graphicFrameLocks noGrp="1"/>
          </p:cNvGraphicFramePr>
          <p:nvPr>
            <p:extLst>
              <p:ext uri="{D42A27DB-BD31-4B8C-83A1-F6EECF244321}">
                <p14:modId xmlns:p14="http://schemas.microsoft.com/office/powerpoint/2010/main" val="2101080288"/>
              </p:ext>
            </p:extLst>
          </p:nvPr>
        </p:nvGraphicFramePr>
        <p:xfrm>
          <a:off x="756951" y="1110674"/>
          <a:ext cx="11270166" cy="3931920"/>
        </p:xfrm>
        <a:graphic>
          <a:graphicData uri="http://schemas.openxmlformats.org/drawingml/2006/table">
            <a:tbl>
              <a:tblPr firstRow="1" bandRow="1">
                <a:tableStyleId>{5C22544A-7EE6-4342-B048-85BDC9FD1C3A}</a:tableStyleId>
              </a:tblPr>
              <a:tblGrid>
                <a:gridCol w="1999861">
                  <a:extLst>
                    <a:ext uri="{9D8B030D-6E8A-4147-A177-3AD203B41FA5}">
                      <a16:colId xmlns:a16="http://schemas.microsoft.com/office/drawing/2014/main" val="175218665"/>
                    </a:ext>
                  </a:extLst>
                </a:gridCol>
                <a:gridCol w="1996751">
                  <a:extLst>
                    <a:ext uri="{9D8B030D-6E8A-4147-A177-3AD203B41FA5}">
                      <a16:colId xmlns:a16="http://schemas.microsoft.com/office/drawing/2014/main" val="2079609306"/>
                    </a:ext>
                  </a:extLst>
                </a:gridCol>
                <a:gridCol w="7273554">
                  <a:extLst>
                    <a:ext uri="{9D8B030D-6E8A-4147-A177-3AD203B41FA5}">
                      <a16:colId xmlns:a16="http://schemas.microsoft.com/office/drawing/2014/main" val="933145574"/>
                    </a:ext>
                  </a:extLst>
                </a:gridCol>
              </a:tblGrid>
              <a:tr h="370840">
                <a:tc>
                  <a:txBody>
                    <a:bodyPr/>
                    <a:lstStyle/>
                    <a:p>
                      <a:r>
                        <a:rPr lang="ar" sz="2000"/>
                        <a:t>ملخص القياس</a:t>
                      </a:r>
                    </a:p>
                  </a:txBody>
                  <a:tcPr>
                    <a:solidFill>
                      <a:schemeClr val="accent1"/>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الايجابيات</a:t>
                      </a:r>
                    </a:p>
                  </a:txBody>
                  <a:tcPr>
                    <a:solidFill>
                      <a:schemeClr val="accent1"/>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سلبيات</a:t>
                      </a:r>
                    </a:p>
                  </a:txBody>
                  <a:tcPr>
                    <a:solidFill>
                      <a:schemeClr val="accent1"/>
                    </a:solidFill>
                  </a:tcPr>
                </a:tc>
                <a:extLst>
                  <a:ext uri="{0D108BD9-81ED-4DB2-BD59-A6C34878D82A}">
                    <a16:rowId xmlns:a16="http://schemas.microsoft.com/office/drawing/2014/main" val="4161372453"/>
                  </a:ext>
                </a:extLst>
              </a:tr>
              <a:tr h="1112520">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a:solidFill>
                            <a:schemeClr val="bg1"/>
                          </a:solidFill>
                        </a:rPr>
                        <a:t>النسبة: </a:t>
                      </a:r>
                      <a:br>
                        <a:rPr lang="en-GB" sz="2000">
                          <a:solidFill>
                            <a:schemeClr val="bg1"/>
                          </a:solidFill>
                        </a:rPr>
                      </a:br>
                      <a:r>
                        <a:rPr lang="ar" sz="2000">
                          <a:solidFill>
                            <a:schemeClr val="bg1"/>
                          </a:solidFill>
                        </a:rPr>
                        <a:t>1 كمساواة كاملة</a:t>
                      </a:r>
                    </a:p>
                    <a:p>
                      <a:endParaRPr lang="en-GB" sz="2000">
                        <a:solidFill>
                          <a:schemeClr val="bg1"/>
                        </a:solidFill>
                      </a:endParaRPr>
                    </a:p>
                  </a:txBody>
                  <a:tcPr anchor="ctr">
                    <a:solidFill>
                      <a:schemeClr val="accent1"/>
                    </a:solidFill>
                  </a:tcPr>
                </a:tc>
                <a:tc>
                  <a:txBody>
                    <a:bodyPr/>
                    <a:lstStyle/>
                    <a:p>
                      <a:pPr marL="171450" marR="0" lvl="0" indent="-1714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ar" sz="2000" kern="100">
                          <a:latin typeface="AvenirLTStd-Book"/>
                          <a:ea typeface="Aptos" panose="020B0004020202020204" pitchFamily="34" charset="0"/>
                          <a:cs typeface="Arial" panose="020B0604020202020204" pitchFamily="34" charset="0"/>
                        </a:rPr>
                        <a:t>وحدة مستقلة</a:t>
                      </a:r>
                    </a:p>
                    <a:p>
                      <a:pPr marL="171450" marR="0" lvl="0" indent="-1714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kern="100">
                        <a:latin typeface="AvenirLTStd-Book"/>
                        <a:cs typeface="Arial" panose="020B0604020202020204" pitchFamily="34" charset="0"/>
                      </a:endParaRPr>
                    </a:p>
                  </a:txBody>
                  <a:tcPr>
                    <a:solidFill>
                      <a:schemeClr val="accent1">
                        <a:alpha val="50000"/>
                      </a:schemeClr>
                    </a:solidFill>
                  </a:tcPr>
                </a:tc>
                <a:tc>
                  <a:txBody>
                    <a:bodyPr/>
                    <a:lstStyle/>
                    <a:p>
                      <a:pPr marL="171450" marR="0" lvl="0" indent="-1714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ar" sz="2000" kern="100">
                          <a:latin typeface="AvenirLTStd-Book"/>
                          <a:ea typeface="Aptos" panose="020B0004020202020204" pitchFamily="34" charset="0"/>
                          <a:cs typeface="Arial" panose="020B0604020202020204" pitchFamily="34" charset="0"/>
                        </a:rPr>
                        <a:t>أصبح من الصعب توصيل المعنى</a:t>
                      </a:r>
                    </a:p>
                    <a:p>
                      <a:pPr marL="171450" marR="0" lvl="0" indent="-1714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kern="100">
                        <a:latin typeface="AvenirLTStd-Book"/>
                        <a:ea typeface="Aptos" panose="020B0004020202020204" pitchFamily="34" charset="0"/>
                        <a:cs typeface="Arial" panose="020B0604020202020204" pitchFamily="34" charset="0"/>
                      </a:endParaRPr>
                    </a:p>
                    <a:p>
                      <a:pPr marL="171450" marR="0" lvl="0" indent="-1714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ar" sz="2000" kern="100">
                          <a:latin typeface="AvenirLTStd-Book"/>
                          <a:ea typeface="Aptos" panose="020B0004020202020204" pitchFamily="34" charset="0"/>
                          <a:cs typeface="Arial" panose="020B0604020202020204" pitchFamily="34" charset="0"/>
                        </a:rPr>
                        <a:t>بالنسبة للتجزئة إلى أكثر من فئتين، قد يكون اختيار المجموعة الأساسية تعسفيًا</a:t>
                      </a:r>
                    </a:p>
                    <a:p>
                      <a:pPr marL="171450" marR="0" lvl="0" indent="-1714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kern="100">
                        <a:latin typeface="AvenirLTStd-Book"/>
                        <a:ea typeface="Aptos" panose="020B0004020202020204" pitchFamily="34" charset="0"/>
                        <a:cs typeface="Arial" panose="020B0604020202020204" pitchFamily="34" charset="0"/>
                      </a:endParaRPr>
                    </a:p>
                    <a:p>
                      <a:pPr marL="171450" marR="0" lvl="0" indent="-1714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ar" sz="2000" kern="100">
                          <a:latin typeface="AvenirLTStd-Book"/>
                          <a:ea typeface="Aptos" panose="020B0004020202020204" pitchFamily="34" charset="0"/>
                          <a:cs typeface="Arial" panose="020B0604020202020204" pitchFamily="34" charset="0"/>
                        </a:rPr>
                        <a:t>النسب بين نسبتين، مثل تغطية العلاج (أو نسبة حالة المعرفة، أو نسبة الحمل الفيروسي المكبوت) غير مستقرة في الذيل</a:t>
                      </a:r>
                      <a:br>
                        <a:rPr lang="en-GB" sz="2000" kern="100">
                          <a:latin typeface="AvenirLTStd-Book"/>
                          <a:ea typeface="Aptos" panose="020B0004020202020204" pitchFamily="34" charset="0"/>
                          <a:cs typeface="Arial" panose="020B0604020202020204" pitchFamily="34" charset="0"/>
                        </a:rPr>
                      </a:br>
                      <a:endParaRPr lang="en-GB" sz="2000" kern="100">
                        <a:latin typeface="AvenirLTStd-Book"/>
                        <a:ea typeface="Aptos" panose="020B0004020202020204" pitchFamily="34" charset="0"/>
                        <a:cs typeface="Arial" panose="020B0604020202020204" pitchFamily="34" charset="0"/>
                      </a:endParaRPr>
                    </a:p>
                  </a:txBody>
                  <a:tcPr>
                    <a:solidFill>
                      <a:schemeClr val="accent1">
                        <a:alpha val="50000"/>
                      </a:schemeClr>
                    </a:solidFill>
                  </a:tcPr>
                </a:tc>
                <a:extLst>
                  <a:ext uri="{0D108BD9-81ED-4DB2-BD59-A6C34878D82A}">
                    <a16:rowId xmlns:a16="http://schemas.microsoft.com/office/drawing/2014/main" val="805223245"/>
                  </a:ext>
                </a:extLst>
              </a:tr>
              <a:tr h="1112520">
                <a:tc>
                  <a:txBody>
                    <a:bodyPr/>
                    <a:lstStyle/>
                    <a:p>
                      <a:r>
                        <a:rPr lang="ar" sz="2000">
                          <a:solidFill>
                            <a:schemeClr val="bg1"/>
                          </a:solidFill>
                        </a:rPr>
                        <a:t>اختلاف:</a:t>
                      </a:r>
                    </a:p>
                    <a:p>
                      <a:r>
                        <a:rPr lang="ar" sz="2000">
                          <a:solidFill>
                            <a:schemeClr val="bg1"/>
                          </a:solidFill>
                        </a:rPr>
                        <a:t>0 كمساواة كاملة</a:t>
                      </a:r>
                    </a:p>
                  </a:txBody>
                  <a:tcPr anchor="ctr">
                    <a:solidFill>
                      <a:schemeClr val="accent1"/>
                    </a:solidFill>
                  </a:tcPr>
                </a:tc>
                <a:tc>
                  <a:txBody>
                    <a:bodyPr/>
                    <a:lstStyle/>
                    <a:p>
                      <a:pPr marL="171450" marR="0" lvl="0" indent="-1714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ar" sz="2000" kern="100">
                          <a:effectLst/>
                          <a:latin typeface="AvenirLTStd-Book"/>
                          <a:ea typeface="Aptos" panose="020B0004020202020204" pitchFamily="34" charset="0"/>
                          <a:cs typeface="Arial" panose="020B0604020202020204" pitchFamily="34" charset="0"/>
                        </a:rPr>
                        <a:t>سهل الفهم</a:t>
                      </a:r>
                      <a:endParaRPr lang="en-GB" sz="2000" kern="100">
                        <a:effectLst/>
                        <a:latin typeface="AvenirLTStd-Book"/>
                        <a:cs typeface="Arial" panose="020B0604020202020204" pitchFamily="34" charset="0"/>
                      </a:endParaRPr>
                    </a:p>
                  </a:txBody>
                  <a:tcPr>
                    <a:solidFill>
                      <a:schemeClr val="accent1">
                        <a:alpha val="50000"/>
                      </a:schemeClr>
                    </a:solidFill>
                  </a:tcPr>
                </a:tc>
                <a:tc>
                  <a:txBody>
                    <a:bodyPr/>
                    <a:lstStyle/>
                    <a:p>
                      <a:pPr marL="171450" marR="0" lvl="0" indent="-1714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ar" sz="2000" kern="100" dirty="0">
                          <a:effectLst/>
                          <a:latin typeface="AvenirLTStd-Book"/>
                          <a:ea typeface="Aptos" panose="020B0004020202020204" pitchFamily="34" charset="0"/>
                          <a:cs typeface="Arial" panose="020B0604020202020204" pitchFamily="34" charset="0"/>
                        </a:rPr>
                        <a:t>تعتمد على الوحدة</a:t>
                      </a:r>
                    </a:p>
                    <a:p>
                      <a:pPr marL="171450" marR="0" lvl="0" indent="-1714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ar" sz="2000" kern="100" dirty="0">
                          <a:effectLst/>
                          <a:latin typeface="AvenirLTStd-Book"/>
                          <a:ea typeface="Aptos" panose="020B0004020202020204" pitchFamily="34" charset="0"/>
                          <a:cs typeface="Arial" panose="020B0604020202020204" pitchFamily="34" charset="0"/>
                        </a:rPr>
                        <a:t>يجب أن تكون المجموعات الفرعية قابلة للمقارنة</a:t>
                      </a:r>
                    </a:p>
                    <a:p>
                      <a:pPr marL="171450" marR="0" lvl="0" indent="-1714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ar" sz="2000" kern="100" dirty="0">
                          <a:effectLst/>
                          <a:latin typeface="AvenirLTStd-Book"/>
                          <a:ea typeface="Aptos" panose="020B0004020202020204" pitchFamily="34" charset="0"/>
                          <a:cs typeface="Arial" panose="020B0604020202020204" pitchFamily="34" charset="0"/>
                        </a:rPr>
                        <a:t>أكثر قيمة لقرارات البرامج؛ وأقل قيمة لقرارات السياسات</a:t>
                      </a:r>
                    </a:p>
                    <a:p>
                      <a:pPr marL="171450" marR="0" lvl="0" indent="-17145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kern="100" dirty="0">
                        <a:effectLst/>
                        <a:latin typeface="AvenirLTStd-Book"/>
                        <a:ea typeface="Aptos" panose="020B0004020202020204" pitchFamily="34" charset="0"/>
                        <a:cs typeface="Arial" panose="020B0604020202020204" pitchFamily="34" charset="0"/>
                      </a:endParaRPr>
                    </a:p>
                  </a:txBody>
                  <a:tcPr>
                    <a:solidFill>
                      <a:schemeClr val="accent1">
                        <a:alpha val="50000"/>
                      </a:schemeClr>
                    </a:solidFill>
                  </a:tcPr>
                </a:tc>
                <a:extLst>
                  <a:ext uri="{0D108BD9-81ED-4DB2-BD59-A6C34878D82A}">
                    <a16:rowId xmlns:a16="http://schemas.microsoft.com/office/drawing/2014/main" val="1562629045"/>
                  </a:ext>
                </a:extLst>
              </a:tr>
            </a:tbl>
          </a:graphicData>
        </a:graphic>
      </p:graphicFrame>
    </p:spTree>
    <p:extLst>
      <p:ext uri="{BB962C8B-B14F-4D97-AF65-F5344CB8AC3E}">
        <p14:creationId xmlns:p14="http://schemas.microsoft.com/office/powerpoint/2010/main" val="538659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CDB52-4748-322C-F02E-A02A4781D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619387-8EAD-573E-8B8E-1CE4DEFFEB52}"/>
              </a:ext>
            </a:extLst>
          </p:cNvPr>
          <p:cNvSpPr>
            <a:spLocks noGrp="1"/>
          </p:cNvSpPr>
          <p:nvPr>
            <p:ph type="title"/>
          </p:nvPr>
        </p:nvSpPr>
        <p:spPr>
          <a:xfrm>
            <a:off x="5932643" y="129615"/>
            <a:ext cx="5974702" cy="762000"/>
          </a:xfrm>
        </p:spPr>
        <p:txBody>
          <a:bodyPr>
            <a:normAutofit fontScale="90000"/>
          </a:bodyPr>
          <a:lstStyle/>
          <a:p>
            <a:r>
              <a:rPr lang="ar" dirty="0"/>
              <a:t>((استخدام)) </a:t>
            </a:r>
            <a:r>
              <a:rPr lang="ar" b="1" dirty="0"/>
              <a:t>النسبة </a:t>
            </a:r>
            <a:r>
              <a:rPr lang="ar" dirty="0"/>
              <a:t>كمقياس لعدم المساواة</a:t>
            </a:r>
          </a:p>
        </p:txBody>
      </p:sp>
      <p:sp>
        <p:nvSpPr>
          <p:cNvPr id="4" name="TextBox 3">
            <a:extLst>
              <a:ext uri="{FF2B5EF4-FFF2-40B4-BE49-F238E27FC236}">
                <a16:creationId xmlns:a16="http://schemas.microsoft.com/office/drawing/2014/main" id="{62742776-09E8-6FB3-A1CE-FF755FCD025A}"/>
              </a:ext>
            </a:extLst>
          </p:cNvPr>
          <p:cNvSpPr txBox="1"/>
          <p:nvPr/>
        </p:nvSpPr>
        <p:spPr>
          <a:xfrm>
            <a:off x="304799" y="6151688"/>
            <a:ext cx="2516459" cy="523220"/>
          </a:xfrm>
          <a:prstGeom prst="rect">
            <a:avLst/>
          </a:prstGeom>
          <a:noFill/>
        </p:spPr>
        <p:txBody>
          <a:bodyPr wrap="square" rtlCol="0">
            <a:spAutoFit/>
          </a:bodyPr>
          <a:lstStyle/>
          <a:p>
            <a:r>
              <a:rPr lang="ar" sz="1400" i="1"/>
              <a:t>المصدر: </a:t>
            </a:r>
            <a:br>
              <a:rPr lang="en-US" sz="1400" i="1"/>
            </a:br>
            <a:r>
              <a:rPr lang="ar" sz="1400" i="1"/>
              <a:t>تقديرات برنامج الأمم المتحدة المشترك لمكافحة الإيدز/ 2024</a:t>
            </a:r>
            <a:endParaRPr lang="en-CH" sz="1400" i="1"/>
          </a:p>
        </p:txBody>
      </p:sp>
      <p:graphicFrame>
        <p:nvGraphicFramePr>
          <p:cNvPr id="5" name="Chart 4">
            <a:extLst>
              <a:ext uri="{FF2B5EF4-FFF2-40B4-BE49-F238E27FC236}">
                <a16:creationId xmlns:a16="http://schemas.microsoft.com/office/drawing/2014/main" id="{ED8AA873-87C2-4BE0-8694-B4D5DC75253A}"/>
              </a:ext>
            </a:extLst>
          </p:cNvPr>
          <p:cNvGraphicFramePr>
            <a:graphicFrameLocks/>
          </p:cNvGraphicFramePr>
          <p:nvPr>
            <p:extLst>
              <p:ext uri="{D42A27DB-BD31-4B8C-83A1-F6EECF244321}">
                <p14:modId xmlns:p14="http://schemas.microsoft.com/office/powerpoint/2010/main" val="3126901587"/>
              </p:ext>
            </p:extLst>
          </p:nvPr>
        </p:nvGraphicFramePr>
        <p:xfrm>
          <a:off x="1956816" y="1066906"/>
          <a:ext cx="7699248" cy="49629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4278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FF15E0-2013-1FE9-D931-7A0B407A2995}"/>
              </a:ext>
            </a:extLst>
          </p:cNvPr>
          <p:cNvSpPr txBox="1"/>
          <p:nvPr/>
        </p:nvSpPr>
        <p:spPr>
          <a:xfrm>
            <a:off x="544551" y="1443840"/>
            <a:ext cx="10785088" cy="3262432"/>
          </a:xfrm>
          <a:prstGeom prst="rect">
            <a:avLst/>
          </a:prstGeom>
          <a:noFill/>
        </p:spPr>
        <p:txBody>
          <a:bodyPr wrap="square">
            <a:spAutoFit/>
          </a:bodyPr>
          <a:lstStyle/>
          <a:p>
            <a:pPr algn="r"/>
            <a:r>
              <a:rPr lang="ar" b="0" i="0" dirty="0">
                <a:solidFill>
                  <a:srgbClr val="3C4245"/>
                </a:solidFill>
                <a:effectLst/>
                <a:latin typeface="Noto Sans" panose="020B0502040504020204" pitchFamily="34" charset="0"/>
              </a:rPr>
              <a:t> </a:t>
            </a:r>
            <a:r>
              <a:rPr lang="ar" sz="1400" b="0" i="0" dirty="0">
                <a:solidFill>
                  <a:srgbClr val="3C4245"/>
                </a:solidFill>
                <a:effectLst/>
                <a:latin typeface="Noto Sans" panose="020B0502040504020204" pitchFamily="34" charset="0"/>
              </a:rPr>
              <a:t>حقوق الإنسان هي حقوق عالمية لجميع البشر، بغض النظر عن العرق أو اللون أو الجنس أو اللغة أو الدين أو الرأي السياسي أو غيره، أو الأصل القومي أو الاجتماعي، أو الملكية أو الميلاد أو أي وضع آخر.</a:t>
            </a:r>
            <a:br>
              <a:rPr lang="en-US" sz="1400" b="0" i="0" dirty="0">
                <a:solidFill>
                  <a:srgbClr val="3C4245"/>
                </a:solidFill>
                <a:effectLst/>
                <a:latin typeface="Noto Sans" panose="020B0502040504020204" pitchFamily="34" charset="0"/>
              </a:rPr>
            </a:br>
            <a:endParaRPr lang="en-US" sz="1400" b="0" i="0" dirty="0">
              <a:solidFill>
                <a:srgbClr val="3C4245"/>
              </a:solidFill>
              <a:effectLst/>
              <a:latin typeface="Noto Sans" panose="020B0502040504020204" pitchFamily="34" charset="0"/>
            </a:endParaRPr>
          </a:p>
          <a:p>
            <a:pPr algn="r"/>
            <a:r>
              <a:rPr lang="ar" b="0" i="0" dirty="0">
                <a:solidFill>
                  <a:srgbClr val="3C4245"/>
                </a:solidFill>
                <a:effectLst/>
                <a:latin typeface="Noto Sans" panose="020B0502040504020204" pitchFamily="34" charset="0"/>
              </a:rPr>
              <a:t> </a:t>
            </a:r>
            <a:r>
              <a:rPr lang="ar" b="1" i="0" dirty="0">
                <a:solidFill>
                  <a:srgbClr val="3C4245"/>
                </a:solidFill>
                <a:effectLst/>
                <a:highlight>
                  <a:srgbClr val="00FF00"/>
                </a:highlight>
                <a:latin typeface="Noto Sans" panose="020B0502040504020204" pitchFamily="34" charset="0"/>
              </a:rPr>
              <a:t>إن الحق في الصحة وغيره من حقوق الإنسان المرتبطة بالصحة هي التزامات ملزمة قانوناً منصوص عليها في الصكوك الدولية لحقوق الإنسان. كما يعترف دستور منظمة الصحة العالمية بالحق في الصحة.</a:t>
            </a:r>
            <a:br>
              <a:rPr lang="en-US" b="1" i="0" dirty="0">
                <a:solidFill>
                  <a:srgbClr val="3C4245"/>
                </a:solidFill>
                <a:effectLst/>
                <a:highlight>
                  <a:srgbClr val="00FF00"/>
                </a:highlight>
                <a:latin typeface="Noto Sans" panose="020B0502040504020204" pitchFamily="34" charset="0"/>
              </a:rPr>
            </a:br>
            <a:endParaRPr lang="en-US" b="1" i="0" dirty="0">
              <a:solidFill>
                <a:srgbClr val="3C4245"/>
              </a:solidFill>
              <a:effectLst/>
              <a:highlight>
                <a:srgbClr val="00FF00"/>
              </a:highlight>
              <a:latin typeface="Noto Sans" panose="020B0502040504020204" pitchFamily="34" charset="0"/>
            </a:endParaRPr>
          </a:p>
          <a:p>
            <a:pPr algn="r"/>
            <a:r>
              <a:rPr lang="ar" b="1" i="0" dirty="0">
                <a:solidFill>
                  <a:srgbClr val="3C4245"/>
                </a:solidFill>
                <a:effectLst/>
                <a:highlight>
                  <a:srgbClr val="00FF00"/>
                </a:highlight>
                <a:latin typeface="Noto Sans" panose="020B0502040504020204" pitchFamily="34" charset="0"/>
              </a:rPr>
              <a:t>يحق لكل إنسان التمتع بأعلى مستوى ممكن من الصحة البدنية والعقلية. وتلتزم البلدان </a:t>
            </a:r>
            <a:r>
              <a:rPr lang="ar" b="1" i="0" u="sng" dirty="0">
                <a:solidFill>
                  <a:srgbClr val="3C4245"/>
                </a:solidFill>
                <a:effectLst/>
                <a:highlight>
                  <a:srgbClr val="00FF00"/>
                </a:highlight>
                <a:latin typeface="Noto Sans" panose="020B0502040504020204" pitchFamily="34" charset="0"/>
              </a:rPr>
              <a:t>قانوناً </a:t>
            </a:r>
            <a:r>
              <a:rPr lang="ar" b="1" i="0" dirty="0">
                <a:solidFill>
                  <a:srgbClr val="3C4245"/>
                </a:solidFill>
                <a:effectLst/>
                <a:highlight>
                  <a:srgbClr val="00FF00"/>
                </a:highlight>
                <a:latin typeface="Noto Sans" panose="020B0502040504020204" pitchFamily="34" charset="0"/>
              </a:rPr>
              <a:t>بوضع وتنفيذ التشريعات والسياسات التي تضمن الوصول الشامل إلى الخدمات الصحية الجيدة ومعالجة الأسباب الجذرية للتفاوتات الصحية، بما في ذلك الفقر والوصمة والتمييز.</a:t>
            </a:r>
            <a:br>
              <a:rPr lang="en-US" b="1" i="0" dirty="0">
                <a:solidFill>
                  <a:srgbClr val="3C4245"/>
                </a:solidFill>
                <a:effectLst/>
                <a:highlight>
                  <a:srgbClr val="00FF00"/>
                </a:highlight>
                <a:latin typeface="Noto Sans" panose="020B0502040504020204" pitchFamily="34" charset="0"/>
              </a:rPr>
            </a:br>
            <a:endParaRPr lang="en-US" b="1" i="0" dirty="0">
              <a:solidFill>
                <a:srgbClr val="3C4245"/>
              </a:solidFill>
              <a:effectLst/>
              <a:highlight>
                <a:srgbClr val="00FF00"/>
              </a:highlight>
              <a:latin typeface="Noto Sans" panose="020B0502040504020204" pitchFamily="34" charset="0"/>
            </a:endParaRPr>
          </a:p>
          <a:p>
            <a:pPr algn="r"/>
            <a:r>
              <a:rPr lang="ar" sz="1400" b="0" i="0" dirty="0">
                <a:solidFill>
                  <a:srgbClr val="3C4245"/>
                </a:solidFill>
                <a:effectLst/>
                <a:latin typeface="Noto Sans" panose="020B0502040504020204" pitchFamily="34" charset="0"/>
              </a:rPr>
              <a:t>إن الحق في الصحة لا يمكن فصله عن حقوق الإنسان الأخرى، بما في ذلك الحق في التعليم، والمشاركة، والغذاء، والسكن، والعمل، والمعلومات.</a:t>
            </a:r>
            <a:br>
              <a:rPr lang="en-US" sz="1400" b="0" i="0" dirty="0">
                <a:solidFill>
                  <a:srgbClr val="3C4245"/>
                </a:solidFill>
                <a:effectLst/>
                <a:latin typeface="Noto Sans" panose="020B0502040504020204" pitchFamily="34" charset="0"/>
              </a:rPr>
            </a:br>
            <a:endParaRPr lang="en-US" sz="1400" b="0" i="0" dirty="0">
              <a:solidFill>
                <a:srgbClr val="3C4245"/>
              </a:solidFill>
              <a:effectLst/>
              <a:latin typeface="Noto Sans" panose="020B0502040504020204" pitchFamily="34" charset="0"/>
            </a:endParaRPr>
          </a:p>
          <a:p>
            <a:pPr algn="r"/>
            <a:r>
              <a:rPr lang="ar" sz="1400" b="0" i="0" dirty="0">
                <a:solidFill>
                  <a:srgbClr val="3C4245"/>
                </a:solidFill>
                <a:effectLst/>
                <a:latin typeface="Noto Sans" panose="020B0502040504020204" pitchFamily="34" charset="0"/>
              </a:rPr>
              <a:t>تساعد التغطية الصحية الشاملة التي ترتكز على الرعاية الصحية الأولية البلدان على إدراك الحق في الصحة من خلال ضمان حصول جميع الناس على إمكانية الوصول إلى الخدمات الصحية بأسعار معقولة وبشكل عادل.</a:t>
            </a:r>
          </a:p>
        </p:txBody>
      </p:sp>
      <p:sp>
        <p:nvSpPr>
          <p:cNvPr id="4" name="Title 3">
            <a:extLst>
              <a:ext uri="{FF2B5EF4-FFF2-40B4-BE49-F238E27FC236}">
                <a16:creationId xmlns:a16="http://schemas.microsoft.com/office/drawing/2014/main" id="{CF9EB762-A6F8-0D4A-D041-71F3C3E14782}"/>
              </a:ext>
            </a:extLst>
          </p:cNvPr>
          <p:cNvSpPr>
            <a:spLocks noGrp="1"/>
          </p:cNvSpPr>
          <p:nvPr>
            <p:ph type="title"/>
          </p:nvPr>
        </p:nvSpPr>
        <p:spPr>
          <a:xfrm>
            <a:off x="304800" y="183092"/>
            <a:ext cx="9947910" cy="762000"/>
          </a:xfrm>
          <a:solidFill>
            <a:schemeClr val="accent4"/>
          </a:solidFill>
        </p:spPr>
        <p:txBody>
          <a:bodyPr vert="horz" lIns="91440" tIns="45720" rIns="91440" bIns="45720" rtlCol="0" anchor="ctr">
            <a:normAutofit/>
          </a:bodyPr>
          <a:lstStyle/>
          <a:p>
            <a:pPr algn="r"/>
            <a:r>
              <a:rPr lang="ar" sz="2900" b="1" dirty="0">
                <a:solidFill>
                  <a:schemeClr val="bg1"/>
                </a:solidFill>
              </a:rPr>
              <a:t>الإعلان العالمي لحقوق الإنسان يكرس الصحة كحق</a:t>
            </a:r>
            <a:endParaRPr lang="en-CH" sz="2900" b="1" dirty="0">
              <a:solidFill>
                <a:schemeClr val="bg1"/>
              </a:solidFill>
            </a:endParaRPr>
          </a:p>
        </p:txBody>
      </p:sp>
    </p:spTree>
    <p:extLst>
      <p:ext uri="{BB962C8B-B14F-4D97-AF65-F5344CB8AC3E}">
        <p14:creationId xmlns:p14="http://schemas.microsoft.com/office/powerpoint/2010/main" val="215939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F7F6-E645-D3B2-B26E-1CA19B51C316}"/>
              </a:ext>
            </a:extLst>
          </p:cNvPr>
          <p:cNvSpPr>
            <a:spLocks noGrp="1"/>
          </p:cNvSpPr>
          <p:nvPr>
            <p:ph type="title"/>
          </p:nvPr>
        </p:nvSpPr>
        <p:spPr>
          <a:xfrm>
            <a:off x="4189506" y="52197"/>
            <a:ext cx="7902498" cy="762000"/>
          </a:xfrm>
        </p:spPr>
        <p:txBody>
          <a:bodyPr>
            <a:normAutofit/>
          </a:bodyPr>
          <a:lstStyle/>
          <a:p>
            <a:r>
              <a:rPr lang="ar" dirty="0"/>
              <a:t>((استخدام)) </a:t>
            </a:r>
            <a:r>
              <a:rPr lang="ar" b="1" dirty="0"/>
              <a:t>الفرق </a:t>
            </a:r>
            <a:r>
              <a:rPr lang="ar" dirty="0"/>
              <a:t>كمقياس لعدم المساواة</a:t>
            </a:r>
          </a:p>
        </p:txBody>
      </p:sp>
      <p:sp>
        <p:nvSpPr>
          <p:cNvPr id="4" name="TextBox 3">
            <a:extLst>
              <a:ext uri="{FF2B5EF4-FFF2-40B4-BE49-F238E27FC236}">
                <a16:creationId xmlns:a16="http://schemas.microsoft.com/office/drawing/2014/main" id="{67FD22F8-90E6-F9D2-9141-8F6353063FF8}"/>
              </a:ext>
            </a:extLst>
          </p:cNvPr>
          <p:cNvSpPr txBox="1"/>
          <p:nvPr/>
        </p:nvSpPr>
        <p:spPr>
          <a:xfrm>
            <a:off x="304799" y="6151688"/>
            <a:ext cx="2516459" cy="523220"/>
          </a:xfrm>
          <a:prstGeom prst="rect">
            <a:avLst/>
          </a:prstGeom>
          <a:noFill/>
        </p:spPr>
        <p:txBody>
          <a:bodyPr wrap="square" rtlCol="0">
            <a:spAutoFit/>
          </a:bodyPr>
          <a:lstStyle/>
          <a:p>
            <a:r>
              <a:rPr lang="ar" sz="1400" i="1"/>
              <a:t>المصدر: </a:t>
            </a:r>
            <a:br>
              <a:rPr lang="en-US" sz="1400" i="1"/>
            </a:br>
            <a:r>
              <a:rPr lang="ar" sz="1400" i="1"/>
              <a:t>تقديرات برنامج الأمم المتحدة المشترك لمكافحة الإيدز/ 2024</a:t>
            </a:r>
            <a:endParaRPr lang="en-CH" sz="1400" i="1"/>
          </a:p>
        </p:txBody>
      </p:sp>
      <p:graphicFrame>
        <p:nvGraphicFramePr>
          <p:cNvPr id="5" name="Chart 4">
            <a:extLst>
              <a:ext uri="{FF2B5EF4-FFF2-40B4-BE49-F238E27FC236}">
                <a16:creationId xmlns:a16="http://schemas.microsoft.com/office/drawing/2014/main" id="{D6C97920-B34D-40E0-80F9-2DE7DF0D2863}"/>
              </a:ext>
            </a:extLst>
          </p:cNvPr>
          <p:cNvGraphicFramePr>
            <a:graphicFrameLocks/>
          </p:cNvGraphicFramePr>
          <p:nvPr>
            <p:extLst>
              <p:ext uri="{D42A27DB-BD31-4B8C-83A1-F6EECF244321}">
                <p14:modId xmlns:p14="http://schemas.microsoft.com/office/powerpoint/2010/main" val="1689969545"/>
              </p:ext>
            </p:extLst>
          </p:nvPr>
        </p:nvGraphicFramePr>
        <p:xfrm>
          <a:off x="2360676" y="1056650"/>
          <a:ext cx="7470648" cy="4983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3309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4AAF0-EAEC-B5AE-D17A-F3219EAD20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568D8E-B5CB-7395-B0A0-75AD3579ADD4}"/>
              </a:ext>
            </a:extLst>
          </p:cNvPr>
          <p:cNvSpPr>
            <a:spLocks noGrp="1"/>
          </p:cNvSpPr>
          <p:nvPr>
            <p:ph type="title"/>
          </p:nvPr>
        </p:nvSpPr>
        <p:spPr>
          <a:xfrm>
            <a:off x="333668" y="183092"/>
            <a:ext cx="12541172" cy="889928"/>
          </a:xfrm>
        </p:spPr>
        <p:txBody>
          <a:bodyPr>
            <a:normAutofit/>
          </a:bodyPr>
          <a:lstStyle/>
          <a:p>
            <a:pPr algn="l"/>
            <a:r>
              <a:rPr lang="ar" sz="2800" b="1" dirty="0">
                <a:cs typeface="Times New Roman"/>
              </a:rPr>
              <a:t>تغطية العلاج بالعقاقير المضادة للفيروسات القهقرية ((الاتجاهات)) بين الأطفال مقارنة بالبالغين</a:t>
            </a:r>
            <a:endParaRPr lang="en-GB" sz="2800" strike="sngStrike">
              <a:ea typeface="Calibri"/>
              <a:cs typeface="Times New Roman"/>
            </a:endParaRPr>
          </a:p>
        </p:txBody>
      </p:sp>
      <p:sp>
        <p:nvSpPr>
          <p:cNvPr id="3" name="TextBox 2">
            <a:extLst>
              <a:ext uri="{FF2B5EF4-FFF2-40B4-BE49-F238E27FC236}">
                <a16:creationId xmlns:a16="http://schemas.microsoft.com/office/drawing/2014/main" id="{E819BC8B-D46C-1805-028C-617FFC13905B}"/>
              </a:ext>
            </a:extLst>
          </p:cNvPr>
          <p:cNvSpPr txBox="1"/>
          <p:nvPr/>
        </p:nvSpPr>
        <p:spPr>
          <a:xfrm>
            <a:off x="304799" y="6151688"/>
            <a:ext cx="2516459" cy="523220"/>
          </a:xfrm>
          <a:prstGeom prst="rect">
            <a:avLst/>
          </a:prstGeom>
          <a:noFill/>
        </p:spPr>
        <p:txBody>
          <a:bodyPr wrap="square" rtlCol="0">
            <a:spAutoFit/>
          </a:bodyPr>
          <a:lstStyle/>
          <a:p>
            <a:r>
              <a:rPr lang="ar" sz="1400" i="1"/>
              <a:t>المصدر: </a:t>
            </a:r>
            <a:br>
              <a:rPr lang="en-US" sz="1400" i="1"/>
            </a:br>
            <a:r>
              <a:rPr lang="ar" sz="1400" i="1"/>
              <a:t>تقديرات برنامج الأمم المتحدة المشترك لمكافحة الإيدز/ 2024</a:t>
            </a:r>
            <a:endParaRPr lang="en-CH" sz="1400" i="1"/>
          </a:p>
        </p:txBody>
      </p:sp>
      <p:graphicFrame>
        <p:nvGraphicFramePr>
          <p:cNvPr id="5" name="Chart 4">
            <a:extLst>
              <a:ext uri="{FF2B5EF4-FFF2-40B4-BE49-F238E27FC236}">
                <a16:creationId xmlns:a16="http://schemas.microsoft.com/office/drawing/2014/main" id="{7B913DBB-97E7-4F88-A422-B5B1AF9CDFDA}"/>
              </a:ext>
            </a:extLst>
          </p:cNvPr>
          <p:cNvGraphicFramePr>
            <a:graphicFrameLocks/>
          </p:cNvGraphicFramePr>
          <p:nvPr>
            <p:extLst>
              <p:ext uri="{D42A27DB-BD31-4B8C-83A1-F6EECF244321}">
                <p14:modId xmlns:p14="http://schemas.microsoft.com/office/powerpoint/2010/main" val="597696742"/>
              </p:ext>
            </p:extLst>
          </p:nvPr>
        </p:nvGraphicFramePr>
        <p:xfrm>
          <a:off x="2454849" y="1073020"/>
          <a:ext cx="7534656" cy="49538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1394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EE534-52A9-9C12-5397-0C5923B8A0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366FCC-0AEC-CD8A-4598-10A2ABC53E62}"/>
              </a:ext>
            </a:extLst>
          </p:cNvPr>
          <p:cNvSpPr>
            <a:spLocks noGrp="1"/>
          </p:cNvSpPr>
          <p:nvPr>
            <p:ph type="title"/>
          </p:nvPr>
        </p:nvSpPr>
        <p:spPr>
          <a:xfrm>
            <a:off x="3044015" y="77533"/>
            <a:ext cx="11311812" cy="889928"/>
          </a:xfrm>
        </p:spPr>
        <p:txBody>
          <a:bodyPr>
            <a:normAutofit/>
          </a:bodyPr>
          <a:lstStyle/>
          <a:p>
            <a:pPr algn="l"/>
            <a:r>
              <a:rPr lang="ar" b="1"/>
              <a:t>تغطية العلاج بالعقاقير ((الاتجاهات)) بين الإناث مقابل الذكور</a:t>
            </a:r>
            <a:endParaRPr lang="en-GB" strike="sngStrike"/>
          </a:p>
        </p:txBody>
      </p:sp>
      <p:sp>
        <p:nvSpPr>
          <p:cNvPr id="3" name="TextBox 2">
            <a:extLst>
              <a:ext uri="{FF2B5EF4-FFF2-40B4-BE49-F238E27FC236}">
                <a16:creationId xmlns:a16="http://schemas.microsoft.com/office/drawing/2014/main" id="{B12BCA00-0729-E669-E47A-EED7208421CA}"/>
              </a:ext>
            </a:extLst>
          </p:cNvPr>
          <p:cNvSpPr txBox="1"/>
          <p:nvPr/>
        </p:nvSpPr>
        <p:spPr>
          <a:xfrm>
            <a:off x="304799" y="6151688"/>
            <a:ext cx="2516459" cy="523220"/>
          </a:xfrm>
          <a:prstGeom prst="rect">
            <a:avLst/>
          </a:prstGeom>
          <a:noFill/>
        </p:spPr>
        <p:txBody>
          <a:bodyPr wrap="square" rtlCol="0">
            <a:spAutoFit/>
          </a:bodyPr>
          <a:lstStyle/>
          <a:p>
            <a:r>
              <a:rPr lang="ar" sz="1400" i="1"/>
              <a:t>المصدر: </a:t>
            </a:r>
            <a:br>
              <a:rPr lang="en-US" sz="1400" i="1"/>
            </a:br>
            <a:r>
              <a:rPr lang="ar" sz="1400" i="1"/>
              <a:t>تقديرات برنامج الأمم المتحدة المشترك لمكافحة الإيدز/ 2024</a:t>
            </a:r>
            <a:endParaRPr lang="en-CH" sz="1400" i="1"/>
          </a:p>
        </p:txBody>
      </p:sp>
      <p:graphicFrame>
        <p:nvGraphicFramePr>
          <p:cNvPr id="5" name="Chart 4">
            <a:extLst>
              <a:ext uri="{FF2B5EF4-FFF2-40B4-BE49-F238E27FC236}">
                <a16:creationId xmlns:a16="http://schemas.microsoft.com/office/drawing/2014/main" id="{C53BB386-73D2-4AEC-A3C9-F0AA72566CD0}"/>
              </a:ext>
            </a:extLst>
          </p:cNvPr>
          <p:cNvGraphicFramePr>
            <a:graphicFrameLocks/>
          </p:cNvGraphicFramePr>
          <p:nvPr>
            <p:extLst>
              <p:ext uri="{D42A27DB-BD31-4B8C-83A1-F6EECF244321}">
                <p14:modId xmlns:p14="http://schemas.microsoft.com/office/powerpoint/2010/main" val="104454548"/>
              </p:ext>
            </p:extLst>
          </p:nvPr>
        </p:nvGraphicFramePr>
        <p:xfrm>
          <a:off x="2069934" y="961232"/>
          <a:ext cx="7781544" cy="4935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8201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4198-4AAE-D06B-E6C5-6A07E24C3D68}"/>
              </a:ext>
            </a:extLst>
          </p:cNvPr>
          <p:cNvSpPr>
            <a:spLocks noGrp="1"/>
          </p:cNvSpPr>
          <p:nvPr>
            <p:ph type="title"/>
          </p:nvPr>
        </p:nvSpPr>
        <p:spPr>
          <a:xfrm>
            <a:off x="7501466" y="40433"/>
            <a:ext cx="9191531" cy="762000"/>
          </a:xfrm>
        </p:spPr>
        <p:txBody>
          <a:bodyPr>
            <a:normAutofit/>
          </a:bodyPr>
          <a:lstStyle/>
          <a:p>
            <a:pPr algn="l"/>
            <a:r>
              <a:rPr lang="ar" b="1"/>
              <a:t>أدوات لتوضيح عدم المساواة </a:t>
            </a:r>
            <a:r>
              <a:rPr lang="ar"/>
              <a:t>(1/2)</a:t>
            </a:r>
          </a:p>
        </p:txBody>
      </p:sp>
      <p:pic>
        <p:nvPicPr>
          <p:cNvPr id="4" name="Picture 3">
            <a:extLst>
              <a:ext uri="{FF2B5EF4-FFF2-40B4-BE49-F238E27FC236}">
                <a16:creationId xmlns:a16="http://schemas.microsoft.com/office/drawing/2014/main" id="{6C7FEB33-F9FE-5801-9665-D2FDAAC3A6C6}"/>
              </a:ext>
            </a:extLst>
          </p:cNvPr>
          <p:cNvPicPr>
            <a:picLocks noChangeAspect="1"/>
          </p:cNvPicPr>
          <p:nvPr/>
        </p:nvPicPr>
        <p:blipFill>
          <a:blip r:embed="rId2"/>
          <a:stretch>
            <a:fillRect/>
          </a:stretch>
        </p:blipFill>
        <p:spPr>
          <a:xfrm>
            <a:off x="233265" y="802433"/>
            <a:ext cx="9191532" cy="5424053"/>
          </a:xfrm>
          <a:prstGeom prst="rect">
            <a:avLst/>
          </a:prstGeom>
        </p:spPr>
      </p:pic>
    </p:spTree>
    <p:extLst>
      <p:ext uri="{BB962C8B-B14F-4D97-AF65-F5344CB8AC3E}">
        <p14:creationId xmlns:p14="http://schemas.microsoft.com/office/powerpoint/2010/main" val="4158400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52969-8D5F-E52E-5970-F111717193B0}"/>
            </a:ext>
          </a:extLst>
        </p:cNvPr>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EBAC5C13-99A3-680C-1C77-960AC7314F33}"/>
              </a:ext>
            </a:extLst>
          </p:cNvPr>
          <p:cNvPicPr>
            <a:picLocks noChangeAspect="1"/>
          </p:cNvPicPr>
          <p:nvPr/>
        </p:nvPicPr>
        <p:blipFill>
          <a:blip r:embed="rId3"/>
          <a:stretch>
            <a:fillRect/>
          </a:stretch>
        </p:blipFill>
        <p:spPr>
          <a:xfrm>
            <a:off x="304800" y="1141748"/>
            <a:ext cx="5895935" cy="5383763"/>
          </a:xfrm>
          <a:prstGeom prst="rect">
            <a:avLst/>
          </a:prstGeom>
        </p:spPr>
      </p:pic>
      <p:pic>
        <p:nvPicPr>
          <p:cNvPr id="7" name="Picture 6">
            <a:hlinkClick r:id="rId4"/>
            <a:extLst>
              <a:ext uri="{FF2B5EF4-FFF2-40B4-BE49-F238E27FC236}">
                <a16:creationId xmlns:a16="http://schemas.microsoft.com/office/drawing/2014/main" id="{890C8CFF-2869-6A00-9420-C0532CAE26F2}"/>
              </a:ext>
            </a:extLst>
          </p:cNvPr>
          <p:cNvPicPr>
            <a:picLocks noChangeAspect="1"/>
          </p:cNvPicPr>
          <p:nvPr/>
        </p:nvPicPr>
        <p:blipFill>
          <a:blip r:embed="rId5"/>
          <a:stretch>
            <a:fillRect/>
          </a:stretch>
        </p:blipFill>
        <p:spPr>
          <a:xfrm>
            <a:off x="7932854" y="379748"/>
            <a:ext cx="3675395" cy="5383762"/>
          </a:xfrm>
          <a:prstGeom prst="rect">
            <a:avLst/>
          </a:prstGeom>
        </p:spPr>
      </p:pic>
      <p:sp>
        <p:nvSpPr>
          <p:cNvPr id="6" name="Title 1">
            <a:extLst>
              <a:ext uri="{FF2B5EF4-FFF2-40B4-BE49-F238E27FC236}">
                <a16:creationId xmlns:a16="http://schemas.microsoft.com/office/drawing/2014/main" id="{78F95207-7965-9073-2078-9315FA870830}"/>
              </a:ext>
            </a:extLst>
          </p:cNvPr>
          <p:cNvSpPr txBox="1">
            <a:spLocks/>
          </p:cNvSpPr>
          <p:nvPr/>
        </p:nvSpPr>
        <p:spPr>
          <a:xfrm>
            <a:off x="92925" y="0"/>
            <a:ext cx="7603275" cy="762000"/>
          </a:xfrm>
          <a:prstGeom prst="rect">
            <a:avLst/>
          </a:prstGeom>
        </p:spPr>
        <p:txBody>
          <a:bodyPr vert="horz" lIns="91440" tIns="45720" rIns="91440" bIns="45720" rtlCol="0" anchor="ctr">
            <a:normAutofit fontScale="97500"/>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algn="l"/>
            <a:r>
              <a:rPr lang="ar" b="1"/>
              <a:t>أدوات لتوضيح عدم المساواة </a:t>
            </a:r>
            <a:r>
              <a:rPr lang="ar"/>
              <a:t>(2/2)</a:t>
            </a:r>
          </a:p>
        </p:txBody>
      </p:sp>
    </p:spTree>
    <p:extLst>
      <p:ext uri="{BB962C8B-B14F-4D97-AF65-F5344CB8AC3E}">
        <p14:creationId xmlns:p14="http://schemas.microsoft.com/office/powerpoint/2010/main" val="1879292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1B48-D395-DDA0-0131-1099B18FF49F}"/>
              </a:ext>
            </a:extLst>
          </p:cNvPr>
          <p:cNvSpPr>
            <a:spLocks noGrp="1"/>
          </p:cNvSpPr>
          <p:nvPr>
            <p:ph type="title"/>
          </p:nvPr>
        </p:nvSpPr>
        <p:spPr>
          <a:xfrm>
            <a:off x="5668283" y="0"/>
            <a:ext cx="8939562" cy="762000"/>
          </a:xfrm>
        </p:spPr>
        <p:txBody>
          <a:bodyPr>
            <a:normAutofit fontScale="90000"/>
          </a:bodyPr>
          <a:lstStyle/>
          <a:p>
            <a:pPr algn="l"/>
            <a:r>
              <a:rPr lang="ar"/>
              <a:t>كيف سيقوم برنامجك بقياس ومراقبة عدم المساواة؟</a:t>
            </a:r>
          </a:p>
        </p:txBody>
      </p:sp>
      <p:graphicFrame>
        <p:nvGraphicFramePr>
          <p:cNvPr id="3" name="Table 2">
            <a:extLst>
              <a:ext uri="{FF2B5EF4-FFF2-40B4-BE49-F238E27FC236}">
                <a16:creationId xmlns:a16="http://schemas.microsoft.com/office/drawing/2014/main" id="{975238E7-107E-B8C0-22E2-CAA4B6E2B9EE}"/>
              </a:ext>
            </a:extLst>
          </p:cNvPr>
          <p:cNvGraphicFramePr>
            <a:graphicFrameLocks noGrp="1"/>
          </p:cNvGraphicFramePr>
          <p:nvPr>
            <p:extLst>
              <p:ext uri="{D42A27DB-BD31-4B8C-83A1-F6EECF244321}">
                <p14:modId xmlns:p14="http://schemas.microsoft.com/office/powerpoint/2010/main" val="2421990877"/>
              </p:ext>
            </p:extLst>
          </p:nvPr>
        </p:nvGraphicFramePr>
        <p:xfrm>
          <a:off x="399141" y="956243"/>
          <a:ext cx="11131220" cy="4297680"/>
        </p:xfrm>
        <a:graphic>
          <a:graphicData uri="http://schemas.openxmlformats.org/drawingml/2006/table">
            <a:tbl>
              <a:tblPr firstRow="1" bandRow="1">
                <a:tableStyleId>{5C22544A-7EE6-4342-B048-85BDC9FD1C3A}</a:tableStyleId>
              </a:tblPr>
              <a:tblGrid>
                <a:gridCol w="11131220">
                  <a:extLst>
                    <a:ext uri="{9D8B030D-6E8A-4147-A177-3AD203B41FA5}">
                      <a16:colId xmlns:a16="http://schemas.microsoft.com/office/drawing/2014/main" val="3424972724"/>
                    </a:ext>
                  </a:extLst>
                </a:gridCol>
              </a:tblGrid>
              <a:tr h="592322">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effectLst/>
                          <a:latin typeface="AvenirLTStd-Book"/>
                          <a:ea typeface="Aptos" panose="020B0004020202020204" pitchFamily="34" charset="0"/>
                          <a:cs typeface="Arial" panose="020B0604020202020204" pitchFamily="34" charset="0"/>
                        </a:rPr>
                        <a:t>((هل سوف)) تقتصر على السكان الإجماليين أو تميز السكان الرئيسيين؟</a:t>
                      </a:r>
                    </a:p>
                    <a:p>
                      <a:pPr marL="0" marR="0" lvl="0" indent="0" algn="l" defTabSz="609630" rtl="0" eaLnBrk="1" fontAlgn="auto" latinLnBrk="0" hangingPunct="1">
                        <a:lnSpc>
                          <a:spcPct val="100000"/>
                        </a:lnSpc>
                        <a:spcBef>
                          <a:spcPts val="0"/>
                        </a:spcBef>
                        <a:spcAft>
                          <a:spcPts val="0"/>
                        </a:spcAft>
                        <a:buClrTx/>
                        <a:buSzTx/>
                        <a:buFontTx/>
                        <a:buNone/>
                        <a:tabLst/>
                        <a:defRPr/>
                      </a:pPr>
                      <a:endParaRPr lang="en-GB" sz="2000" b="0" kern="100" dirty="0">
                        <a:solidFill>
                          <a:schemeClr val="tx1"/>
                        </a:solidFill>
                        <a:effectLst/>
                        <a:latin typeface="AvenirLTStd-Book"/>
                        <a:ea typeface="Aptos" panose="020B00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alpha val="50000"/>
                      </a:schemeClr>
                    </a:solidFill>
                  </a:tcPr>
                </a:tc>
                <a:extLst>
                  <a:ext uri="{0D108BD9-81ED-4DB2-BD59-A6C34878D82A}">
                    <a16:rowId xmlns:a16="http://schemas.microsoft.com/office/drawing/2014/main" val="683806154"/>
                  </a:ext>
                </a:extLst>
              </a:tr>
              <a:tr h="370840">
                <a:tc>
                  <a:txBody>
                    <a:bodyPr/>
                    <a:lstStyle/>
                    <a:p>
                      <a:pPr algn="r"/>
                      <a:r>
                        <a:rPr lang="ar" sz="2000" dirty="0"/>
                        <a:t>ما هي المؤشرات والأبعاد الرئيسية لعدم المساواة (التفككات) التي يمكنك تحليلها ؟</a:t>
                      </a:r>
                    </a:p>
                    <a:p>
                      <a:endParaRPr lang="en-GB" sz="2000" dirty="0"/>
                    </a:p>
                  </a:txBody>
                  <a:tcPr>
                    <a:lnT w="38100" cmpd="sng">
                      <a:noFill/>
                    </a:lnT>
                    <a:solidFill>
                      <a:schemeClr val="accent1">
                        <a:lumMod val="40000"/>
                        <a:lumOff val="60000"/>
                        <a:alpha val="50000"/>
                      </a:schemeClr>
                    </a:solidFill>
                  </a:tcPr>
                </a:tc>
                <a:extLst>
                  <a:ext uri="{0D108BD9-81ED-4DB2-BD59-A6C34878D82A}">
                    <a16:rowId xmlns:a16="http://schemas.microsoft.com/office/drawing/2014/main" val="165676782"/>
                  </a:ext>
                </a:extLst>
              </a:tr>
              <a:tr h="370840">
                <a:tc>
                  <a:txBody>
                    <a:bodyPr/>
                    <a:lstStyle/>
                    <a:p>
                      <a:pPr algn="r"/>
                      <a:r>
                        <a:rPr lang="ar" sz="2000" dirty="0"/>
                        <a:t>مصادر البيانات المتاحة: بيانات برنامج DHIS-2 وSpectrum… وNaomi ومسوحات الأسر؟ IBBS؟</a:t>
                      </a:r>
                    </a:p>
                  </a:txBody>
                  <a:tcPr>
                    <a:solidFill>
                      <a:schemeClr val="accent1">
                        <a:lumMod val="40000"/>
                        <a:lumOff val="60000"/>
                        <a:alpha val="50000"/>
                      </a:schemeClr>
                    </a:solidFill>
                  </a:tcPr>
                </a:tc>
                <a:extLst>
                  <a:ext uri="{0D108BD9-81ED-4DB2-BD59-A6C34878D82A}">
                    <a16:rowId xmlns:a16="http://schemas.microsoft.com/office/drawing/2014/main" val="218455936"/>
                  </a:ext>
                </a:extLst>
              </a:tr>
              <a:tr h="370840">
                <a:tc>
                  <a:txBody>
                    <a:bodyPr/>
                    <a:lstStyle/>
                    <a:p>
                      <a:pPr algn="r"/>
                      <a:r>
                        <a:rPr lang="ar" sz="2000" dirty="0"/>
                        <a:t>((هل ستعرض فقط)) رسم بياني للبيانات المفككة حسب الأبعاد المحددة... ومقاييس التفاوت المحسوبة (النسبة و/أو الفرق)؟</a:t>
                      </a:r>
                    </a:p>
                  </a:txBody>
                  <a:tcPr>
                    <a:solidFill>
                      <a:schemeClr val="accent1">
                        <a:alpha val="50000"/>
                      </a:schemeClr>
                    </a:solidFill>
                  </a:tcPr>
                </a:tc>
                <a:extLst>
                  <a:ext uri="{0D108BD9-81ED-4DB2-BD59-A6C34878D82A}">
                    <a16:rowId xmlns:a16="http://schemas.microsoft.com/office/drawing/2014/main" val="2678188974"/>
                  </a:ext>
                </a:extLst>
              </a:tr>
              <a:tr h="370840">
                <a:tc>
                  <a:txBody>
                    <a:bodyPr/>
                    <a:lstStyle/>
                    <a:p>
                      <a:pPr algn="r"/>
                      <a:r>
                        <a:rPr lang="ar" sz="2000" dirty="0"/>
                        <a:t>هل ستقومون بإدراج التحليل في تقرير التقدير الوطني أو في تقرير منفصل؟</a:t>
                      </a:r>
                    </a:p>
                    <a:p>
                      <a:endParaRPr lang="en-GB" sz="2000" dirty="0"/>
                    </a:p>
                  </a:txBody>
                  <a:tcPr>
                    <a:solidFill>
                      <a:schemeClr val="accent6">
                        <a:alpha val="50000"/>
                      </a:schemeClr>
                    </a:solidFill>
                  </a:tcPr>
                </a:tc>
                <a:extLst>
                  <a:ext uri="{0D108BD9-81ED-4DB2-BD59-A6C34878D82A}">
                    <a16:rowId xmlns:a16="http://schemas.microsoft.com/office/drawing/2014/main" val="3123549599"/>
                  </a:ext>
                </a:extLst>
              </a:tr>
              <a:tr h="370840">
                <a:tc>
                  <a:txBody>
                    <a:bodyPr/>
                    <a:lstStyle/>
                    <a:p>
                      <a:pPr algn="r"/>
                      <a:r>
                        <a:rPr lang="ar" sz="2000" b="0" dirty="0"/>
                        <a:t>ما هي الجهات المعنية الرئيسية التي تريد الوصول إليها من خلال النشر؟</a:t>
                      </a:r>
                    </a:p>
                    <a:p>
                      <a:endParaRPr lang="en-GB" sz="2000" b="0" dirty="0"/>
                    </a:p>
                  </a:txBody>
                  <a:tcPr>
                    <a:solidFill>
                      <a:schemeClr val="accent6">
                        <a:alpha val="50000"/>
                      </a:schemeClr>
                    </a:solidFill>
                  </a:tcPr>
                </a:tc>
                <a:extLst>
                  <a:ext uri="{0D108BD9-81ED-4DB2-BD59-A6C34878D82A}">
                    <a16:rowId xmlns:a16="http://schemas.microsoft.com/office/drawing/2014/main" val="2159066165"/>
                  </a:ext>
                </a:extLst>
              </a:tr>
              <a:tr h="370840">
                <a:tc>
                  <a:txBody>
                    <a:bodyPr/>
                    <a:lstStyle/>
                    <a:p>
                      <a:pPr algn="r"/>
                      <a:r>
                        <a:rPr lang="ar" sz="2000" dirty="0"/>
                        <a:t>ما هي الرسائل السياسية والبرمجية الملموسة الناتجة عن ذلك؟</a:t>
                      </a:r>
                    </a:p>
                    <a:p>
                      <a:endParaRPr lang="en-GB" sz="2000" dirty="0"/>
                    </a:p>
                  </a:txBody>
                  <a:tcPr>
                    <a:solidFill>
                      <a:schemeClr val="tx2">
                        <a:alpha val="50000"/>
                      </a:schemeClr>
                    </a:solidFill>
                  </a:tcPr>
                </a:tc>
                <a:extLst>
                  <a:ext uri="{0D108BD9-81ED-4DB2-BD59-A6C34878D82A}">
                    <a16:rowId xmlns:a16="http://schemas.microsoft.com/office/drawing/2014/main" val="17919645"/>
                  </a:ext>
                </a:extLst>
              </a:tr>
            </a:tbl>
          </a:graphicData>
        </a:graphic>
      </p:graphicFrame>
    </p:spTree>
    <p:extLst>
      <p:ext uri="{BB962C8B-B14F-4D97-AF65-F5344CB8AC3E}">
        <p14:creationId xmlns:p14="http://schemas.microsoft.com/office/powerpoint/2010/main" val="4107776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5DB81FD-D45F-F3EB-7F9B-C96EA6CB03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255748-6C6F-E7D6-3E59-00429E008E8F}"/>
              </a:ext>
            </a:extLst>
          </p:cNvPr>
          <p:cNvSpPr>
            <a:spLocks noGrp="1"/>
          </p:cNvSpPr>
          <p:nvPr>
            <p:ph type="title"/>
          </p:nvPr>
        </p:nvSpPr>
        <p:spPr>
          <a:xfrm>
            <a:off x="320511" y="1640710"/>
            <a:ext cx="2758911" cy="3576580"/>
          </a:xfrm>
        </p:spPr>
        <p:txBody>
          <a:bodyPr>
            <a:normAutofit/>
          </a:bodyPr>
          <a:lstStyle/>
          <a:p>
            <a:pPr algn="l"/>
            <a:r>
              <a:rPr lang="ar" b="1"/>
              <a:t>فهم العوامل البعيدة (البنيوية) والقريبة (بين الوسيطة) التي تحدد عدم المساواة</a:t>
            </a:r>
          </a:p>
        </p:txBody>
      </p:sp>
      <p:sp>
        <p:nvSpPr>
          <p:cNvPr id="17" name="TextBox 16">
            <a:extLst>
              <a:ext uri="{FF2B5EF4-FFF2-40B4-BE49-F238E27FC236}">
                <a16:creationId xmlns:a16="http://schemas.microsoft.com/office/drawing/2014/main" id="{8619DB3A-4EE0-2349-3925-9965C5E6A8B0}"/>
              </a:ext>
            </a:extLst>
          </p:cNvPr>
          <p:cNvSpPr txBox="1"/>
          <p:nvPr/>
        </p:nvSpPr>
        <p:spPr>
          <a:xfrm>
            <a:off x="233217" y="6030709"/>
            <a:ext cx="3962400" cy="400110"/>
          </a:xfrm>
          <a:prstGeom prst="rect">
            <a:avLst/>
          </a:prstGeom>
          <a:noFill/>
        </p:spPr>
        <p:txBody>
          <a:bodyPr wrap="square" rtlCol="0">
            <a:spAutoFit/>
          </a:bodyPr>
          <a:lstStyle/>
          <a:p>
            <a:r>
              <a:rPr lang="ar" sz="1000"/>
              <a:t>تم إعادة إنتاجه من منظمة الصحة العالمية، إطار مفاهيمي للعمل بشأن المحددات الاجتماعية للصحة</a:t>
            </a:r>
          </a:p>
        </p:txBody>
      </p:sp>
      <p:pic>
        <p:nvPicPr>
          <p:cNvPr id="4" name="Picture 3">
            <a:extLst>
              <a:ext uri="{FF2B5EF4-FFF2-40B4-BE49-F238E27FC236}">
                <a16:creationId xmlns:a16="http://schemas.microsoft.com/office/drawing/2014/main" id="{D502A527-0605-7806-D739-B247596CF414}"/>
              </a:ext>
            </a:extLst>
          </p:cNvPr>
          <p:cNvPicPr>
            <a:picLocks noChangeAspect="1"/>
          </p:cNvPicPr>
          <p:nvPr/>
        </p:nvPicPr>
        <p:blipFill>
          <a:blip r:embed="rId3"/>
          <a:stretch>
            <a:fillRect/>
          </a:stretch>
        </p:blipFill>
        <p:spPr>
          <a:xfrm>
            <a:off x="3902927" y="872940"/>
            <a:ext cx="7984273" cy="5229922"/>
          </a:xfrm>
          <a:prstGeom prst="rect">
            <a:avLst/>
          </a:prstGeom>
        </p:spPr>
      </p:pic>
      <p:sp>
        <p:nvSpPr>
          <p:cNvPr id="3" name="Title 1">
            <a:extLst>
              <a:ext uri="{FF2B5EF4-FFF2-40B4-BE49-F238E27FC236}">
                <a16:creationId xmlns:a16="http://schemas.microsoft.com/office/drawing/2014/main" id="{F39E52B6-6FFD-B18D-4140-FC54D99EF77D}"/>
              </a:ext>
            </a:extLst>
          </p:cNvPr>
          <p:cNvSpPr txBox="1">
            <a:spLocks/>
          </p:cNvSpPr>
          <p:nvPr/>
        </p:nvSpPr>
        <p:spPr>
          <a:xfrm>
            <a:off x="6705600" y="52533"/>
            <a:ext cx="5486400" cy="762000"/>
          </a:xfrm>
          <a:prstGeom prst="rect">
            <a:avLst/>
          </a:prstGeom>
          <a:gradFill flip="none" rotWithShape="1">
            <a:gsLst>
              <a:gs pos="0">
                <a:schemeClr val="accent6"/>
              </a:gs>
              <a:gs pos="100000">
                <a:schemeClr val="tx2"/>
              </a:gs>
            </a:gsLst>
            <a:lin ang="0" scaled="1"/>
            <a:tileRect/>
          </a:gradFill>
        </p:spPr>
        <p:txBody>
          <a:bodyPr vert="horz" lIns="91440" tIns="45720" rIns="91440" bIns="45720" rtlCol="0" anchor="ctr">
            <a:norm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r>
              <a:rPr lang="ar" b="1"/>
              <a:t>إن إجراء التحليل هو </a:t>
            </a:r>
            <a:r>
              <a:rPr lang="ar" b="1">
                <a:solidFill>
                  <a:schemeClr val="bg1"/>
                </a:solidFill>
              </a:rPr>
              <a:t>مجرد البداية</a:t>
            </a:r>
          </a:p>
        </p:txBody>
      </p:sp>
    </p:spTree>
    <p:extLst>
      <p:ext uri="{BB962C8B-B14F-4D97-AF65-F5344CB8AC3E}">
        <p14:creationId xmlns:p14="http://schemas.microsoft.com/office/powerpoint/2010/main" val="2438417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901D-515D-3D0C-09FE-371FCDE43F02}"/>
              </a:ext>
            </a:extLst>
          </p:cNvPr>
          <p:cNvSpPr>
            <a:spLocks noGrp="1"/>
          </p:cNvSpPr>
          <p:nvPr>
            <p:ph type="title"/>
          </p:nvPr>
        </p:nvSpPr>
        <p:spPr>
          <a:xfrm>
            <a:off x="6252426" y="207994"/>
            <a:ext cx="5486400" cy="762000"/>
          </a:xfrm>
        </p:spPr>
        <p:txBody>
          <a:bodyPr/>
          <a:lstStyle/>
          <a:p>
            <a:pPr algn="r"/>
            <a:r>
              <a:rPr lang="ar" b="1" dirty="0"/>
              <a:t>التفاوتات وعدم المساواة في مجال الصحة</a:t>
            </a:r>
          </a:p>
        </p:txBody>
      </p:sp>
      <p:sp>
        <p:nvSpPr>
          <p:cNvPr id="3" name="TextBox 2">
            <a:extLst>
              <a:ext uri="{FF2B5EF4-FFF2-40B4-BE49-F238E27FC236}">
                <a16:creationId xmlns:a16="http://schemas.microsoft.com/office/drawing/2014/main" id="{10B79E43-44E4-475A-9197-58CCEC2A60E6}"/>
              </a:ext>
            </a:extLst>
          </p:cNvPr>
          <p:cNvSpPr txBox="1"/>
          <p:nvPr/>
        </p:nvSpPr>
        <p:spPr>
          <a:xfrm>
            <a:off x="1947089" y="1438665"/>
            <a:ext cx="9791737" cy="4154984"/>
          </a:xfrm>
          <a:prstGeom prst="rect">
            <a:avLst/>
          </a:prstGeom>
          <a:noFill/>
        </p:spPr>
        <p:txBody>
          <a:bodyPr wrap="square" rtlCol="0">
            <a:spAutoFit/>
          </a:bodyPr>
          <a:lstStyle/>
          <a:p>
            <a:pPr algn="r"/>
            <a:r>
              <a:rPr lang="ar" sz="2400" b="0" i="0" u="none" strike="noStrike" baseline="0" dirty="0">
                <a:latin typeface="AvenirLTStd-Book"/>
              </a:rPr>
              <a:t>إن عدم المساواة هي اختلافات قابلة للقياس في الحالة الصحية، أو عوامل تحديد الحالة الصحية، بين فئات فرعية من السكان.</a:t>
            </a:r>
          </a:p>
          <a:p>
            <a:pPr lvl="1" algn="r"/>
            <a:r>
              <a:rPr lang="ar" sz="2400" b="0" i="0" u="none" strike="noStrike" baseline="0" dirty="0">
                <a:latin typeface="AvenirLTStd-Book"/>
              </a:rPr>
              <a:t>وبمجرد أن نتحدث عن عدم المساواة في مجال فيروس نقص المناعة البشرية، فإن الفوارق القابلة للقياس في المخاطر والضعف، والوصول إلى الخدمات والاستفادة منها، ونتائج فيروس نقص المناعة البشرية (العدوى والوفاة المرتبطة بالإيدز) بين تلك الفئات الفرعية هي محور تركيزنا.</a:t>
            </a:r>
          </a:p>
          <a:p>
            <a:pPr algn="r"/>
            <a:endParaRPr lang="en-GB" sz="2400" b="0" i="0" u="none" strike="noStrike" baseline="0" dirty="0">
              <a:latin typeface="AvenirLTStd-Book"/>
            </a:endParaRPr>
          </a:p>
          <a:p>
            <a:pPr algn="r"/>
            <a:r>
              <a:rPr lang="ar" sz="2400" kern="100" dirty="0">
                <a:effectLst/>
                <a:latin typeface="Calibri" panose="020F0502020204030204" pitchFamily="34" charset="0"/>
                <a:ea typeface="Aptos" panose="020B0004020202020204" pitchFamily="34" charset="0"/>
                <a:cs typeface="Arial" panose="020B0604020202020204" pitchFamily="34" charset="0"/>
              </a:rPr>
              <a:t>إن عدم المساواة هو اختلافات غير عادلة وغير منصفة ويمكن تجنبها وعلاجها.</a:t>
            </a:r>
          </a:p>
          <a:p>
            <a:pPr algn="r"/>
            <a:endParaRPr lang="en-GB" sz="2400" kern="100" dirty="0">
              <a:latin typeface="Calibri" panose="020F0502020204030204" pitchFamily="34" charset="0"/>
              <a:ea typeface="Aptos" panose="020B0004020202020204" pitchFamily="34" charset="0"/>
              <a:cs typeface="Arial" panose="020B0604020202020204" pitchFamily="34" charset="0"/>
            </a:endParaRPr>
          </a:p>
          <a:p>
            <a:pPr algn="r"/>
            <a:r>
              <a:rPr lang="ar" sz="2400" kern="100" dirty="0">
                <a:effectLst/>
                <a:latin typeface="Calibri" panose="020F0502020204030204" pitchFamily="34" charset="0"/>
                <a:ea typeface="Aptos" panose="020B0004020202020204" pitchFamily="34" charset="0"/>
                <a:cs typeface="Arial" panose="020B0604020202020204" pitchFamily="34" charset="0"/>
              </a:rPr>
              <a:t>ولمعالجة عدم المساواة، يتعين علينا قياس ومراقبة عدم المساواة، مع التركيز على تلك التي هي غير عادلة والتي يمكن تجنبها ومعالجتها.</a:t>
            </a:r>
          </a:p>
        </p:txBody>
      </p:sp>
    </p:spTree>
    <p:extLst>
      <p:ext uri="{BB962C8B-B14F-4D97-AF65-F5344CB8AC3E}">
        <p14:creationId xmlns:p14="http://schemas.microsoft.com/office/powerpoint/2010/main" val="3581908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991B4-8B81-3D7A-59D1-DF34CBEF5F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74C424-55EA-D137-0DC7-19065EA9CC74}"/>
              </a:ext>
            </a:extLst>
          </p:cNvPr>
          <p:cNvSpPr>
            <a:spLocks noGrp="1"/>
          </p:cNvSpPr>
          <p:nvPr>
            <p:ph type="title"/>
          </p:nvPr>
        </p:nvSpPr>
        <p:spPr>
          <a:xfrm>
            <a:off x="304800" y="127673"/>
            <a:ext cx="1981200" cy="5568277"/>
          </a:xfrm>
        </p:spPr>
        <p:txBody>
          <a:bodyPr>
            <a:normAutofit/>
          </a:bodyPr>
          <a:lstStyle/>
          <a:p>
            <a:pPr algn="l"/>
            <a:r>
              <a:rPr lang="ar" b="1"/>
              <a:t>دورة الرصد</a:t>
            </a:r>
          </a:p>
        </p:txBody>
      </p:sp>
      <p:sp>
        <p:nvSpPr>
          <p:cNvPr id="17" name="TextBox 16">
            <a:extLst>
              <a:ext uri="{FF2B5EF4-FFF2-40B4-BE49-F238E27FC236}">
                <a16:creationId xmlns:a16="http://schemas.microsoft.com/office/drawing/2014/main" id="{DFAA0BC2-4B0B-A156-83E1-AE22A261E692}"/>
              </a:ext>
            </a:extLst>
          </p:cNvPr>
          <p:cNvSpPr txBox="1"/>
          <p:nvPr/>
        </p:nvSpPr>
        <p:spPr>
          <a:xfrm>
            <a:off x="233217" y="6030709"/>
            <a:ext cx="3962400" cy="400110"/>
          </a:xfrm>
          <a:prstGeom prst="rect">
            <a:avLst/>
          </a:prstGeom>
          <a:noFill/>
        </p:spPr>
        <p:txBody>
          <a:bodyPr wrap="square" rtlCol="0">
            <a:spAutoFit/>
          </a:bodyPr>
          <a:lstStyle/>
          <a:p>
            <a:r>
              <a:rPr lang="ar" sz="1000"/>
              <a:t>منقول من موقع منظمة الصحة العالمية، رصد عدم المساواة في الصحة الجنسية والإنجابية وصحة الأم والوليد والطفل والمراهقين</a:t>
            </a:r>
          </a:p>
        </p:txBody>
      </p:sp>
      <p:graphicFrame>
        <p:nvGraphicFramePr>
          <p:cNvPr id="8" name="Diagram 7">
            <a:extLst>
              <a:ext uri="{FF2B5EF4-FFF2-40B4-BE49-F238E27FC236}">
                <a16:creationId xmlns:a16="http://schemas.microsoft.com/office/drawing/2014/main" id="{4FDED2CD-A12E-FCC1-B7D2-EEDFC9919CAE}"/>
              </a:ext>
            </a:extLst>
          </p:cNvPr>
          <p:cNvGraphicFramePr/>
          <p:nvPr>
            <p:extLst>
              <p:ext uri="{D42A27DB-BD31-4B8C-83A1-F6EECF244321}">
                <p14:modId xmlns:p14="http://schemas.microsoft.com/office/powerpoint/2010/main" val="1125484626"/>
              </p:ext>
            </p:extLst>
          </p:nvPr>
        </p:nvGraphicFramePr>
        <p:xfrm>
          <a:off x="2286000" y="329141"/>
          <a:ext cx="8883650" cy="5366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917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D972-DBD1-098F-51C3-FB88F1A0CA08}"/>
              </a:ext>
            </a:extLst>
          </p:cNvPr>
          <p:cNvSpPr>
            <a:spLocks noGrp="1"/>
          </p:cNvSpPr>
          <p:nvPr>
            <p:ph type="title"/>
          </p:nvPr>
        </p:nvSpPr>
        <p:spPr>
          <a:xfrm>
            <a:off x="5876203" y="270249"/>
            <a:ext cx="5486400" cy="762000"/>
          </a:xfrm>
          <a:solidFill>
            <a:schemeClr val="accent4"/>
          </a:solidFill>
        </p:spPr>
        <p:txBody>
          <a:bodyPr/>
          <a:lstStyle/>
          <a:p>
            <a:pPr algn="r"/>
            <a:r>
              <a:rPr lang="ar" sz="2900" b="1" dirty="0">
                <a:solidFill>
                  <a:schemeClr val="bg1"/>
                </a:solidFill>
              </a:rPr>
              <a:t>تحديد السكان</a:t>
            </a:r>
            <a:endParaRPr lang="en-GB" b="1" dirty="0">
              <a:solidFill>
                <a:schemeClr val="bg1"/>
              </a:solidFill>
            </a:endParaRPr>
          </a:p>
        </p:txBody>
      </p:sp>
      <p:graphicFrame>
        <p:nvGraphicFramePr>
          <p:cNvPr id="4" name="Table 3">
            <a:extLst>
              <a:ext uri="{FF2B5EF4-FFF2-40B4-BE49-F238E27FC236}">
                <a16:creationId xmlns:a16="http://schemas.microsoft.com/office/drawing/2014/main" id="{1437D920-D262-9559-4F3B-2951C7DB43D2}"/>
              </a:ext>
            </a:extLst>
          </p:cNvPr>
          <p:cNvGraphicFramePr>
            <a:graphicFrameLocks noGrp="1"/>
          </p:cNvGraphicFramePr>
          <p:nvPr>
            <p:extLst>
              <p:ext uri="{D42A27DB-BD31-4B8C-83A1-F6EECF244321}">
                <p14:modId xmlns:p14="http://schemas.microsoft.com/office/powerpoint/2010/main" val="2021807081"/>
              </p:ext>
            </p:extLst>
          </p:nvPr>
        </p:nvGraphicFramePr>
        <p:xfrm>
          <a:off x="1095026" y="1347059"/>
          <a:ext cx="10402271" cy="3962400"/>
        </p:xfrm>
        <a:graphic>
          <a:graphicData uri="http://schemas.openxmlformats.org/drawingml/2006/table">
            <a:tbl>
              <a:tblPr firstRow="1" bandRow="1">
                <a:tableStyleId>{5C22544A-7EE6-4342-B048-85BDC9FD1C3A}</a:tableStyleId>
              </a:tblPr>
              <a:tblGrid>
                <a:gridCol w="1916516">
                  <a:extLst>
                    <a:ext uri="{9D8B030D-6E8A-4147-A177-3AD203B41FA5}">
                      <a16:colId xmlns:a16="http://schemas.microsoft.com/office/drawing/2014/main" val="175218665"/>
                    </a:ext>
                  </a:extLst>
                </a:gridCol>
                <a:gridCol w="8485755">
                  <a:extLst>
                    <a:ext uri="{9D8B030D-6E8A-4147-A177-3AD203B41FA5}">
                      <a16:colId xmlns:a16="http://schemas.microsoft.com/office/drawing/2014/main" val="2079609306"/>
                    </a:ext>
                  </a:extLst>
                </a:gridCol>
              </a:tblGrid>
              <a:tr h="370840">
                <a:tc>
                  <a:txBody>
                    <a:bodyPr/>
                    <a:lstStyle/>
                    <a:p>
                      <a:r>
                        <a:rPr lang="ar" sz="2000" b="1">
                          <a:solidFill>
                            <a:schemeClr val="bg1"/>
                          </a:solidFill>
                        </a:rPr>
                        <a:t>السكان بشكل عام</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lang="en-GB" sz="2000" b="0" kern="100">
                        <a:solidFill>
                          <a:schemeClr val="tx1"/>
                        </a:solidFill>
                        <a:effectLst/>
                        <a:latin typeface="AvenirLTStd-Book"/>
                        <a:ea typeface="Aptos" panose="020B00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alpha val="50000"/>
                      </a:schemeClr>
                    </a:solidFill>
                  </a:tcPr>
                </a:tc>
                <a:extLst>
                  <a:ext uri="{0D108BD9-81ED-4DB2-BD59-A6C34878D82A}">
                    <a16:rowId xmlns:a16="http://schemas.microsoft.com/office/drawing/2014/main" val="4161372453"/>
                  </a:ext>
                </a:extLst>
              </a:tr>
              <a:tr h="370840">
                <a:tc rowSpan="5">
                  <a:txBody>
                    <a:bodyPr/>
                    <a:lstStyle/>
                    <a:p>
                      <a:r>
                        <a:rPr lang="ar" sz="2000" b="1">
                          <a:solidFill>
                            <a:schemeClr val="bg1"/>
                          </a:solidFill>
                        </a:rPr>
                        <a:t>السكان الرئيسيون</a:t>
                      </a:r>
                    </a:p>
                  </a:txBody>
                  <a:tcPr anchor="ctr">
                    <a:lnL w="127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solidFill>
                      <a:schemeClr val="accent4"/>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effectLst/>
                          <a:latin typeface="AvenirLTStd-Book"/>
                          <a:ea typeface="Aptos" panose="020B0004020202020204" pitchFamily="34" charset="0"/>
                          <a:cs typeface="Arial" panose="020B0604020202020204" pitchFamily="34" charset="0"/>
                        </a:rPr>
                        <a:t>الرجال المثليون وغيرهم من الرجال الذين يمارسون الجنس مع الرجال</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solidFill>
                      <a:schemeClr val="accent4">
                        <a:alpha val="50000"/>
                      </a:schemeClr>
                    </a:solidFill>
                  </a:tcPr>
                </a:tc>
                <a:extLst>
                  <a:ext uri="{0D108BD9-81ED-4DB2-BD59-A6C34878D82A}">
                    <a16:rowId xmlns:a16="http://schemas.microsoft.com/office/drawing/2014/main" val="1562629045"/>
                  </a:ext>
                </a:extLst>
              </a:tr>
              <a:tr h="370840">
                <a:tc vMerge="1">
                  <a:txBody>
                    <a:bodyPr/>
                    <a:lstStyle/>
                    <a:p>
                      <a:endParaRPr lang="en-GB"/>
                    </a:p>
                  </a:txBody>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b="0" kern="100">
                          <a:solidFill>
                            <a:schemeClr val="tx1"/>
                          </a:solidFill>
                          <a:effectLst/>
                          <a:latin typeface="AvenirLTStd-Book"/>
                          <a:ea typeface="Aptos" panose="020B0004020202020204" pitchFamily="34" charset="0"/>
                          <a:cs typeface="Arial" panose="020B0604020202020204" pitchFamily="34" charset="0"/>
                        </a:rPr>
                        <a:t>العاملات في مجال الجنس</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solidFill>
                      <a:schemeClr val="accent4">
                        <a:alpha val="50000"/>
                      </a:schemeClr>
                    </a:solidFill>
                  </a:tcPr>
                </a:tc>
                <a:extLst>
                  <a:ext uri="{0D108BD9-81ED-4DB2-BD59-A6C34878D82A}">
                    <a16:rowId xmlns:a16="http://schemas.microsoft.com/office/drawing/2014/main" val="219776351"/>
                  </a:ext>
                </a:extLst>
              </a:tr>
              <a:tr h="370840">
                <a:tc vMerge="1">
                  <a:txBody>
                    <a:bodyPr/>
                    <a:lstStyle/>
                    <a:p>
                      <a:endParaRPr lang="en-GB"/>
                    </a:p>
                  </a:txBody>
                  <a:tcPr>
                    <a:solidFill>
                      <a:schemeClr val="accent4"/>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b="0" kern="100">
                          <a:solidFill>
                            <a:schemeClr val="tx1"/>
                          </a:solidFill>
                          <a:effectLst/>
                          <a:latin typeface="AvenirLTStd-Book"/>
                          <a:ea typeface="Aptos" panose="020B0004020202020204" pitchFamily="34" charset="0"/>
                          <a:cs typeface="Arial" panose="020B0604020202020204" pitchFamily="34" charset="0"/>
                        </a:rPr>
                        <a:t>الأشخاص الذين يحقنون المخدرات</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solidFill>
                      <a:schemeClr val="accent4">
                        <a:alpha val="50000"/>
                      </a:schemeClr>
                    </a:solidFill>
                  </a:tcPr>
                </a:tc>
                <a:extLst>
                  <a:ext uri="{0D108BD9-81ED-4DB2-BD59-A6C34878D82A}">
                    <a16:rowId xmlns:a16="http://schemas.microsoft.com/office/drawing/2014/main" val="3396523146"/>
                  </a:ext>
                </a:extLst>
              </a:tr>
              <a:tr h="370840">
                <a:tc vMerge="1">
                  <a:txBody>
                    <a:bodyPr/>
                    <a:lstStyle/>
                    <a:p>
                      <a:endParaRPr lang="en-GB"/>
                    </a:p>
                  </a:txBody>
                  <a:tcPr>
                    <a:solidFill>
                      <a:schemeClr val="accent4"/>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b="0" kern="100">
                          <a:solidFill>
                            <a:schemeClr val="tx1"/>
                          </a:solidFill>
                          <a:effectLst/>
                          <a:latin typeface="AvenirLTStd-Book"/>
                          <a:ea typeface="Aptos" panose="020B0004020202020204" pitchFamily="34" charset="0"/>
                          <a:cs typeface="Arial" panose="020B0604020202020204" pitchFamily="34" charset="0"/>
                        </a:rPr>
                        <a:t>الأشخاص المتحولون جنسيا</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solidFill>
                      <a:schemeClr val="accent4">
                        <a:alpha val="50000"/>
                      </a:schemeClr>
                    </a:solidFill>
                  </a:tcPr>
                </a:tc>
                <a:extLst>
                  <a:ext uri="{0D108BD9-81ED-4DB2-BD59-A6C34878D82A}">
                    <a16:rowId xmlns:a16="http://schemas.microsoft.com/office/drawing/2014/main" val="1495047882"/>
                  </a:ext>
                </a:extLst>
              </a:tr>
              <a:tr h="370840">
                <a:tc vMerge="1">
                  <a:txBody>
                    <a:bodyPr/>
                    <a:lstStyle/>
                    <a:p>
                      <a:endParaRPr lang="en-GB"/>
                    </a:p>
                  </a:txBody>
                  <a:tcPr>
                    <a:solidFill>
                      <a:schemeClr val="accent4"/>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b="0" kern="100">
                          <a:solidFill>
                            <a:schemeClr val="tx1"/>
                          </a:solidFill>
                          <a:effectLst/>
                          <a:latin typeface="AvenirLTStd-Book"/>
                          <a:ea typeface="Aptos" panose="020B0004020202020204" pitchFamily="34" charset="0"/>
                          <a:cs typeface="Arial" panose="020B0604020202020204" pitchFamily="34" charset="0"/>
                        </a:rPr>
                        <a:t>الأشخاص في الأماكن المغلقة</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solidFill>
                      <a:schemeClr val="accent4">
                        <a:alpha val="50000"/>
                      </a:schemeClr>
                    </a:solidFill>
                  </a:tcPr>
                </a:tc>
                <a:extLst>
                  <a:ext uri="{0D108BD9-81ED-4DB2-BD59-A6C34878D82A}">
                    <a16:rowId xmlns:a16="http://schemas.microsoft.com/office/drawing/2014/main" val="4269371404"/>
                  </a:ext>
                </a:extLst>
              </a:tr>
              <a:tr h="370840">
                <a:tc rowSpan="4">
                  <a:txBody>
                    <a:bodyPr/>
                    <a:lstStyle/>
                    <a:p>
                      <a:r>
                        <a:rPr lang="ar" sz="2000" b="1">
                          <a:solidFill>
                            <a:schemeClr val="bg1"/>
                          </a:solidFill>
                        </a:rPr>
                        <a:t>أي فئة سكانية خاصة أخرى</a:t>
                      </a: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solidFill>
                      <a:schemeClr val="accent4"/>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b="0" kern="100">
                          <a:solidFill>
                            <a:schemeClr val="tx1"/>
                          </a:solidFill>
                          <a:effectLst/>
                          <a:latin typeface="AvenirLTStd-Book"/>
                          <a:ea typeface="Aptos" panose="020B0004020202020204" pitchFamily="34" charset="0"/>
                          <a:cs typeface="Arial" panose="020B0604020202020204" pitchFamily="34" charset="0"/>
                        </a:rPr>
                        <a:t>الأشخاص المعنيون بالقضايا الإنسانية</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solidFill>
                      <a:schemeClr val="accent4">
                        <a:alpha val="50000"/>
                      </a:schemeClr>
                    </a:solidFill>
                  </a:tcPr>
                </a:tc>
                <a:extLst>
                  <a:ext uri="{0D108BD9-81ED-4DB2-BD59-A6C34878D82A}">
                    <a16:rowId xmlns:a16="http://schemas.microsoft.com/office/drawing/2014/main" val="1790664013"/>
                  </a:ext>
                </a:extLst>
              </a:tr>
              <a:tr h="370840">
                <a:tc vMerge="1">
                  <a:txBody>
                    <a:bodyPr/>
                    <a:lstStyle/>
                    <a:p>
                      <a:endParaRPr lang="en-GB"/>
                    </a:p>
                  </a:txBody>
                  <a:tcPr>
                    <a:solidFill>
                      <a:schemeClr val="accent4"/>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b="0" kern="100">
                          <a:solidFill>
                            <a:schemeClr val="tx1"/>
                          </a:solidFill>
                          <a:effectLst/>
                          <a:latin typeface="AvenirLTStd-Book"/>
                          <a:ea typeface="Aptos" panose="020B0004020202020204" pitchFamily="34" charset="0"/>
                          <a:cs typeface="Arial" panose="020B0604020202020204" pitchFamily="34" charset="0"/>
                        </a:rPr>
                        <a:t>المهاجرون</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solidFill>
                      <a:schemeClr val="accent4">
                        <a:alpha val="50000"/>
                      </a:schemeClr>
                    </a:solidFill>
                  </a:tcPr>
                </a:tc>
                <a:extLst>
                  <a:ext uri="{0D108BD9-81ED-4DB2-BD59-A6C34878D82A}">
                    <a16:rowId xmlns:a16="http://schemas.microsoft.com/office/drawing/2014/main" val="3443299370"/>
                  </a:ext>
                </a:extLst>
              </a:tr>
              <a:tr h="370840">
                <a:tc vMerge="1">
                  <a:txBody>
                    <a:bodyPr/>
                    <a:lstStyle/>
                    <a:p>
                      <a:endParaRPr lang="en-GB"/>
                    </a:p>
                  </a:txBody>
                  <a:tcPr>
                    <a:solidFill>
                      <a:schemeClr val="accent4"/>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b="0" kern="100">
                          <a:solidFill>
                            <a:schemeClr val="tx1"/>
                          </a:solidFill>
                          <a:effectLst/>
                          <a:latin typeface="AvenirLTStd-Book"/>
                          <a:ea typeface="Aptos" panose="020B0004020202020204" pitchFamily="34" charset="0"/>
                          <a:cs typeface="Arial" panose="020B0604020202020204" pitchFamily="34" charset="0"/>
                        </a:rPr>
                        <a:t>عملاء العاملين في مجال الجنس وشركاء الفئات السكانية الرئيسية</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solidFill>
                      <a:schemeClr val="accent4">
                        <a:alpha val="50000"/>
                      </a:schemeClr>
                    </a:solidFill>
                  </a:tcPr>
                </a:tc>
                <a:extLst>
                  <a:ext uri="{0D108BD9-81ED-4DB2-BD59-A6C34878D82A}">
                    <a16:rowId xmlns:a16="http://schemas.microsoft.com/office/drawing/2014/main" val="3682736982"/>
                  </a:ext>
                </a:extLst>
              </a:tr>
              <a:tr h="370840">
                <a:tc vMerge="1">
                  <a:txBody>
                    <a:bodyPr/>
                    <a:lstStyle/>
                    <a:p>
                      <a:endParaRPr lang="en-GB"/>
                    </a:p>
                  </a:txBody>
                  <a:tcPr>
                    <a:solidFill>
                      <a:schemeClr val="accent4"/>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effectLst/>
                          <a:latin typeface="AvenirLTStd-Book"/>
                          <a:ea typeface="Aptos" panose="020B0004020202020204" pitchFamily="34" charset="0"/>
                          <a:cs typeface="Arial" panose="020B0604020202020204" pitchFamily="34" charset="0"/>
                        </a:rPr>
                        <a:t>…</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solidFill>
                      <a:schemeClr val="accent4">
                        <a:alpha val="50000"/>
                      </a:schemeClr>
                    </a:solidFill>
                  </a:tcPr>
                </a:tc>
                <a:extLst>
                  <a:ext uri="{0D108BD9-81ED-4DB2-BD59-A6C34878D82A}">
                    <a16:rowId xmlns:a16="http://schemas.microsoft.com/office/drawing/2014/main" val="3431596465"/>
                  </a:ext>
                </a:extLst>
              </a:tr>
            </a:tbl>
          </a:graphicData>
        </a:graphic>
      </p:graphicFrame>
    </p:spTree>
    <p:extLst>
      <p:ext uri="{BB962C8B-B14F-4D97-AF65-F5344CB8AC3E}">
        <p14:creationId xmlns:p14="http://schemas.microsoft.com/office/powerpoint/2010/main" val="317760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D972-DBD1-098F-51C3-FB88F1A0CA08}"/>
              </a:ext>
            </a:extLst>
          </p:cNvPr>
          <p:cNvSpPr>
            <a:spLocks noGrp="1"/>
          </p:cNvSpPr>
          <p:nvPr>
            <p:ph type="title"/>
          </p:nvPr>
        </p:nvSpPr>
        <p:spPr>
          <a:xfrm>
            <a:off x="5129144" y="145739"/>
            <a:ext cx="6459412" cy="762000"/>
          </a:xfrm>
          <a:solidFill>
            <a:schemeClr val="accent4"/>
          </a:solidFill>
        </p:spPr>
        <p:txBody>
          <a:bodyPr>
            <a:normAutofit/>
          </a:bodyPr>
          <a:lstStyle/>
          <a:p>
            <a:pPr algn="r"/>
            <a:r>
              <a:rPr lang="ar" b="1" dirty="0">
                <a:solidFill>
                  <a:schemeClr val="bg1"/>
                </a:solidFill>
              </a:rPr>
              <a:t>تحديد مؤشرات لرصد عدم المساواة</a:t>
            </a:r>
          </a:p>
        </p:txBody>
      </p:sp>
      <p:graphicFrame>
        <p:nvGraphicFramePr>
          <p:cNvPr id="4" name="Table 3">
            <a:extLst>
              <a:ext uri="{FF2B5EF4-FFF2-40B4-BE49-F238E27FC236}">
                <a16:creationId xmlns:a16="http://schemas.microsoft.com/office/drawing/2014/main" id="{1437D920-D262-9559-4F3B-2951C7DB43D2}"/>
              </a:ext>
            </a:extLst>
          </p:cNvPr>
          <p:cNvGraphicFramePr>
            <a:graphicFrameLocks noGrp="1"/>
          </p:cNvGraphicFramePr>
          <p:nvPr>
            <p:extLst>
              <p:ext uri="{D42A27DB-BD31-4B8C-83A1-F6EECF244321}">
                <p14:modId xmlns:p14="http://schemas.microsoft.com/office/powerpoint/2010/main" val="2206025106"/>
              </p:ext>
            </p:extLst>
          </p:nvPr>
        </p:nvGraphicFramePr>
        <p:xfrm>
          <a:off x="808654" y="1051784"/>
          <a:ext cx="10402271" cy="5059680"/>
        </p:xfrm>
        <a:graphic>
          <a:graphicData uri="http://schemas.openxmlformats.org/drawingml/2006/table">
            <a:tbl>
              <a:tblPr firstRow="1" bandRow="1">
                <a:tableStyleId>{5C22544A-7EE6-4342-B048-85BDC9FD1C3A}</a:tableStyleId>
              </a:tblPr>
              <a:tblGrid>
                <a:gridCol w="1769979">
                  <a:extLst>
                    <a:ext uri="{9D8B030D-6E8A-4147-A177-3AD203B41FA5}">
                      <a16:colId xmlns:a16="http://schemas.microsoft.com/office/drawing/2014/main" val="175218665"/>
                    </a:ext>
                  </a:extLst>
                </a:gridCol>
                <a:gridCol w="8632292">
                  <a:extLst>
                    <a:ext uri="{9D8B030D-6E8A-4147-A177-3AD203B41FA5}">
                      <a16:colId xmlns:a16="http://schemas.microsoft.com/office/drawing/2014/main" val="2079609306"/>
                    </a:ext>
                  </a:extLst>
                </a:gridCol>
              </a:tblGrid>
              <a:tr h="370840">
                <a:tc rowSpan="3">
                  <a:txBody>
                    <a:bodyPr/>
                    <a:lstStyle/>
                    <a:p>
                      <a:r>
                        <a:rPr lang="ar" sz="2000" b="1">
                          <a:solidFill>
                            <a:schemeClr val="bg1"/>
                          </a:solidFill>
                        </a:rPr>
                        <a:t>تأثير</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effectLst/>
                          <a:latin typeface="AvenirLTStd-Book"/>
                          <a:ea typeface="Aptos" panose="020B0004020202020204" pitchFamily="34" charset="0"/>
                          <a:cs typeface="Arial" panose="020B0604020202020204" pitchFamily="34" charset="0"/>
                        </a:rPr>
                        <a:t>معدل الإصابة بفيروس نقص المناعة البشرية والإصابات الجديدة بفيروس نقص المناعة البشرية</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4">
                        <a:alpha val="50000"/>
                      </a:schemeClr>
                    </a:solidFill>
                  </a:tcPr>
                </a:tc>
                <a:extLst>
                  <a:ext uri="{0D108BD9-81ED-4DB2-BD59-A6C34878D82A}">
                    <a16:rowId xmlns:a16="http://schemas.microsoft.com/office/drawing/2014/main" val="4161372453"/>
                  </a:ext>
                </a:extLst>
              </a:tr>
              <a:tr h="370840">
                <a:tc vMerge="1">
                  <a:txBody>
                    <a:bodyPr/>
                    <a:lstStyle/>
                    <a:p>
                      <a:endParaRPr lang="en-GB"/>
                    </a:p>
                  </a:txBody>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latin typeface="AvenirLTStd-Book"/>
                          <a:ea typeface="Aptos" panose="020B0004020202020204" pitchFamily="34" charset="0"/>
                          <a:cs typeface="Arial" panose="020B0604020202020204" pitchFamily="34" charset="0"/>
                        </a:rPr>
                        <a:t>الوفيات المرتبطة بالإيدز</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solidFill>
                      <a:schemeClr val="accent4">
                        <a:alpha val="50000"/>
                      </a:schemeClr>
                    </a:solidFill>
                  </a:tcPr>
                </a:tc>
                <a:extLst>
                  <a:ext uri="{0D108BD9-81ED-4DB2-BD59-A6C34878D82A}">
                    <a16:rowId xmlns:a16="http://schemas.microsoft.com/office/drawing/2014/main" val="805223245"/>
                  </a:ext>
                </a:extLst>
              </a:tr>
              <a:tr h="370840">
                <a:tc vMerge="1">
                  <a:txBody>
                    <a:bodyPr/>
                    <a:lstStyle/>
                    <a:p>
                      <a:endParaRPr lang="en-GB"/>
                    </a:p>
                  </a:txBody>
                  <a:tcPr>
                    <a:solidFill>
                      <a:schemeClr val="accent4"/>
                    </a:solidFill>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latin typeface="AvenirLTStd-Book"/>
                          <a:ea typeface="Aptos" panose="020B0004020202020204" pitchFamily="34" charset="0"/>
                          <a:cs typeface="Arial" panose="020B0604020202020204" pitchFamily="34" charset="0"/>
                        </a:rPr>
                        <a:t>النقل العمودي</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solidFill>
                      <a:schemeClr val="accent4">
                        <a:alpha val="50000"/>
                      </a:schemeClr>
                    </a:solidFill>
                  </a:tcPr>
                </a:tc>
                <a:extLst>
                  <a:ext uri="{0D108BD9-81ED-4DB2-BD59-A6C34878D82A}">
                    <a16:rowId xmlns:a16="http://schemas.microsoft.com/office/drawing/2014/main" val="676658200"/>
                  </a:ext>
                </a:extLst>
              </a:tr>
              <a:tr h="370840">
                <a:tc rowSpan="5">
                  <a:txBody>
                    <a:bodyPr/>
                    <a:lstStyle/>
                    <a:p>
                      <a:r>
                        <a:rPr lang="ar" sz="2000" b="1">
                          <a:solidFill>
                            <a:schemeClr val="bg1"/>
                          </a:solidFill>
                        </a:rPr>
                        <a:t>النتائج / التغطية</a:t>
                      </a:r>
                    </a:p>
                  </a:txBody>
                  <a:tcPr anchor="ctr">
                    <a:lnL w="127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solidFill>
                      <a:schemeClr val="accent4"/>
                    </a:solidFill>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effectLst/>
                          <a:latin typeface="AvenirLTStd-Book"/>
                          <a:ea typeface="Aptos" panose="020B0004020202020204" pitchFamily="34" charset="0"/>
                          <a:cs typeface="Arial" panose="020B0604020202020204" pitchFamily="34" charset="0"/>
                        </a:rPr>
                        <a:t>سلسلة الاختبارات والعلاج (معرفة الحالة، العلاج المضاد للفيروسات القهقرية، الحمل الفيروسي)</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solidFill>
                      <a:schemeClr val="accent4">
                        <a:alpha val="50000"/>
                      </a:schemeClr>
                    </a:solidFill>
                  </a:tcPr>
                </a:tc>
                <a:extLst>
                  <a:ext uri="{0D108BD9-81ED-4DB2-BD59-A6C34878D82A}">
                    <a16:rowId xmlns:a16="http://schemas.microsoft.com/office/drawing/2014/main" val="1562629045"/>
                  </a:ext>
                </a:extLst>
              </a:tr>
              <a:tr h="370840">
                <a:tc vMerge="1">
                  <a:txBody>
                    <a:bodyPr/>
                    <a:lstStyle/>
                    <a:p>
                      <a:endParaRPr lang="en-GB"/>
                    </a:p>
                  </a:txBody>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effectLst/>
                          <a:latin typeface="AvenirLTStd-Book"/>
                          <a:ea typeface="Aptos" panose="020B0004020202020204" pitchFamily="34" charset="0"/>
                          <a:cs typeface="Arial" panose="020B0604020202020204" pitchFamily="34" charset="0"/>
                        </a:rPr>
                        <a:t>علاج التهاب السحايا بالمكورات العنقودية وحالات السل</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solidFill>
                      <a:schemeClr val="accent4">
                        <a:alpha val="50000"/>
                      </a:schemeClr>
                    </a:solidFill>
                  </a:tcPr>
                </a:tc>
                <a:extLst>
                  <a:ext uri="{0D108BD9-81ED-4DB2-BD59-A6C34878D82A}">
                    <a16:rowId xmlns:a16="http://schemas.microsoft.com/office/drawing/2014/main" val="219776351"/>
                  </a:ext>
                </a:extLst>
              </a:tr>
              <a:tr h="370840">
                <a:tc vMerge="1">
                  <a:txBody>
                    <a:bodyPr/>
                    <a:lstStyle/>
                    <a:p>
                      <a:endParaRPr lang="en-GB"/>
                    </a:p>
                  </a:txBody>
                  <a:tcPr>
                    <a:solidFill>
                      <a:schemeClr val="accent4"/>
                    </a:solidFill>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effectLst/>
                          <a:latin typeface="AvenirLTStd-Book"/>
                          <a:ea typeface="Aptos" panose="020B0004020202020204" pitchFamily="34" charset="0"/>
                          <a:cs typeface="Arial" panose="020B0604020202020204" pitchFamily="34" charset="0"/>
                        </a:rPr>
                        <a:t>الوقاية من النقل العمودي</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solidFill>
                      <a:schemeClr val="accent4">
                        <a:alpha val="50000"/>
                      </a:schemeClr>
                    </a:solidFill>
                  </a:tcPr>
                </a:tc>
                <a:extLst>
                  <a:ext uri="{0D108BD9-81ED-4DB2-BD59-A6C34878D82A}">
                    <a16:rowId xmlns:a16="http://schemas.microsoft.com/office/drawing/2014/main" val="3396523146"/>
                  </a:ext>
                </a:extLst>
              </a:tr>
              <a:tr h="370840">
                <a:tc vMerge="1">
                  <a:txBody>
                    <a:bodyPr/>
                    <a:lstStyle/>
                    <a:p>
                      <a:endParaRPr lang="en-GB"/>
                    </a:p>
                  </a:txBody>
                  <a:tcPr>
                    <a:solidFill>
                      <a:schemeClr val="accent4"/>
                    </a:solidFill>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effectLst/>
                          <a:latin typeface="AvenirLTStd-Book"/>
                          <a:ea typeface="Aptos" panose="020B0004020202020204" pitchFamily="34" charset="0"/>
                          <a:cs typeface="Arial" panose="020B0604020202020204" pitchFamily="34" charset="0"/>
                        </a:rPr>
                        <a:t>خدمات الوقاية: الوقاية قبل التعرض، واستخدام الواقي الذكري، والحقن الآمن</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solidFill>
                      <a:schemeClr val="accent4">
                        <a:alpha val="50000"/>
                      </a:schemeClr>
                    </a:solidFill>
                  </a:tcPr>
                </a:tc>
                <a:extLst>
                  <a:ext uri="{0D108BD9-81ED-4DB2-BD59-A6C34878D82A}">
                    <a16:rowId xmlns:a16="http://schemas.microsoft.com/office/drawing/2014/main" val="1495047882"/>
                  </a:ext>
                </a:extLst>
              </a:tr>
              <a:tr h="370840">
                <a:tc vMerge="1">
                  <a:txBody>
                    <a:bodyPr/>
                    <a:lstStyle/>
                    <a:p>
                      <a:endParaRPr lang="en-GB"/>
                    </a:p>
                  </a:txBody>
                  <a:tcPr>
                    <a:solidFill>
                      <a:schemeClr val="accent4"/>
                    </a:solidFill>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effectLst/>
                          <a:latin typeface="AvenirLTStd-Book"/>
                          <a:ea typeface="Aptos" panose="020B0004020202020204" pitchFamily="34" charset="0"/>
                          <a:cs typeface="Arial" panose="020B0604020202020204" pitchFamily="34" charset="0"/>
                        </a:rPr>
                        <a:t>الوصمة والتمييز</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solidFill>
                      <a:schemeClr val="accent4">
                        <a:alpha val="50000"/>
                      </a:schemeClr>
                    </a:solidFill>
                  </a:tcPr>
                </a:tc>
                <a:extLst>
                  <a:ext uri="{0D108BD9-81ED-4DB2-BD59-A6C34878D82A}">
                    <a16:rowId xmlns:a16="http://schemas.microsoft.com/office/drawing/2014/main" val="4269371404"/>
                  </a:ext>
                </a:extLst>
              </a:tr>
              <a:tr h="370840">
                <a:tc rowSpan="4">
                  <a:txBody>
                    <a:bodyPr/>
                    <a:lstStyle/>
                    <a:p>
                      <a:r>
                        <a:rPr lang="ar" sz="2000" b="1">
                          <a:solidFill>
                            <a:schemeClr val="bg1"/>
                          </a:solidFill>
                        </a:rPr>
                        <a:t>المخرجات</a:t>
                      </a: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solidFill>
                      <a:schemeClr val="accent4"/>
                    </a:solidFill>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effectLst/>
                          <a:latin typeface="AvenirLTStd-Book"/>
                          <a:ea typeface="Aptos" panose="020B0004020202020204" pitchFamily="34" charset="0"/>
                          <a:cs typeface="Arial" panose="020B0604020202020204" pitchFamily="34" charset="0"/>
                        </a:rPr>
                        <a:t>الوصول إلى خدمات العلاج (مضادات الفيروسات القهقرية، اختبار الحمل الفيروسي، اختبار CD4، اختبار الكريبتوكوكال)</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solidFill>
                      <a:schemeClr val="accent4">
                        <a:alpha val="50000"/>
                      </a:schemeClr>
                    </a:solidFill>
                  </a:tcPr>
                </a:tc>
                <a:extLst>
                  <a:ext uri="{0D108BD9-81ED-4DB2-BD59-A6C34878D82A}">
                    <a16:rowId xmlns:a16="http://schemas.microsoft.com/office/drawing/2014/main" val="1790664013"/>
                  </a:ext>
                </a:extLst>
              </a:tr>
              <a:tr h="370840">
                <a:tc vMerge="1">
                  <a:txBody>
                    <a:bodyPr/>
                    <a:lstStyle/>
                    <a:p>
                      <a:endParaRPr lang="en-GB"/>
                    </a:p>
                  </a:txBody>
                  <a:tcPr>
                    <a:solidFill>
                      <a:schemeClr val="accent4"/>
                    </a:solidFill>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effectLst/>
                          <a:latin typeface="AvenirLTStd-Book"/>
                          <a:ea typeface="Aptos" panose="020B0004020202020204" pitchFamily="34" charset="0"/>
                          <a:cs typeface="Arial" panose="020B0604020202020204" pitchFamily="34" charset="0"/>
                        </a:rPr>
                        <a:t>الوصول إلى اختبار فيروس نقص المناعة البشرية</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solidFill>
                      <a:schemeClr val="accent4">
                        <a:alpha val="50000"/>
                      </a:schemeClr>
                    </a:solidFill>
                  </a:tcPr>
                </a:tc>
                <a:extLst>
                  <a:ext uri="{0D108BD9-81ED-4DB2-BD59-A6C34878D82A}">
                    <a16:rowId xmlns:a16="http://schemas.microsoft.com/office/drawing/2014/main" val="3443299370"/>
                  </a:ext>
                </a:extLst>
              </a:tr>
              <a:tr h="370840">
                <a:tc vMerge="1">
                  <a:txBody>
                    <a:bodyPr/>
                    <a:lstStyle/>
                    <a:p>
                      <a:endParaRPr lang="en-GB"/>
                    </a:p>
                  </a:txBody>
                  <a:tcPr>
                    <a:solidFill>
                      <a:schemeClr val="accent4"/>
                    </a:solidFill>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effectLst/>
                          <a:latin typeface="AvenirLTStd-Book"/>
                          <a:ea typeface="Aptos" panose="020B0004020202020204" pitchFamily="34" charset="0"/>
                          <a:cs typeface="Arial" panose="020B0604020202020204" pitchFamily="34" charset="0"/>
                        </a:rPr>
                        <a:t>الوصول إلى خدمات الرعاية قبل الولادة، بما في ذلك اختبار فيروس نقص المناعة البشرية</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solidFill>
                      <a:schemeClr val="accent4">
                        <a:alpha val="50000"/>
                      </a:schemeClr>
                    </a:solidFill>
                  </a:tcPr>
                </a:tc>
                <a:extLst>
                  <a:ext uri="{0D108BD9-81ED-4DB2-BD59-A6C34878D82A}">
                    <a16:rowId xmlns:a16="http://schemas.microsoft.com/office/drawing/2014/main" val="3682736982"/>
                  </a:ext>
                </a:extLst>
              </a:tr>
              <a:tr h="370840">
                <a:tc vMerge="1">
                  <a:txBody>
                    <a:bodyPr/>
                    <a:lstStyle/>
                    <a:p>
                      <a:endParaRPr lang="en-GB"/>
                    </a:p>
                  </a:txBody>
                  <a:tcPr>
                    <a:solidFill>
                      <a:schemeClr val="accent4"/>
                    </a:solidFill>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effectLst/>
                          <a:latin typeface="AvenirLTStd-Book"/>
                          <a:ea typeface="Aptos" panose="020B0004020202020204" pitchFamily="34" charset="0"/>
                          <a:cs typeface="Arial" panose="020B0604020202020204" pitchFamily="34" charset="0"/>
                        </a:rPr>
                        <a:t>الوصول إلى خدمات الوقاية ( PrEP ، الواقي الذكري، الإبر والحقن، OAT)</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solidFill>
                      <a:schemeClr val="accent4">
                        <a:alpha val="50000"/>
                      </a:schemeClr>
                    </a:solidFill>
                  </a:tcPr>
                </a:tc>
                <a:extLst>
                  <a:ext uri="{0D108BD9-81ED-4DB2-BD59-A6C34878D82A}">
                    <a16:rowId xmlns:a16="http://schemas.microsoft.com/office/drawing/2014/main" val="3431596465"/>
                  </a:ext>
                </a:extLst>
              </a:tr>
            </a:tbl>
          </a:graphicData>
        </a:graphic>
      </p:graphicFrame>
    </p:spTree>
    <p:extLst>
      <p:ext uri="{BB962C8B-B14F-4D97-AF65-F5344CB8AC3E}">
        <p14:creationId xmlns:p14="http://schemas.microsoft.com/office/powerpoint/2010/main" val="425562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D972-DBD1-098F-51C3-FB88F1A0CA08}"/>
              </a:ext>
            </a:extLst>
          </p:cNvPr>
          <p:cNvSpPr>
            <a:spLocks noGrp="1"/>
          </p:cNvSpPr>
          <p:nvPr>
            <p:ph type="title"/>
          </p:nvPr>
        </p:nvSpPr>
        <p:spPr>
          <a:xfrm>
            <a:off x="5315909" y="295150"/>
            <a:ext cx="6601796" cy="762000"/>
          </a:xfrm>
          <a:solidFill>
            <a:schemeClr val="accent4"/>
          </a:solidFill>
        </p:spPr>
        <p:txBody>
          <a:bodyPr>
            <a:normAutofit/>
          </a:bodyPr>
          <a:lstStyle/>
          <a:p>
            <a:pPr algn="r"/>
            <a:r>
              <a:rPr lang="ar" b="1" dirty="0">
                <a:solidFill>
                  <a:schemeClr val="bg1"/>
                </a:solidFill>
              </a:rPr>
              <a:t>تحديد الأبعاد ذات الصلة بعدم المساواة</a:t>
            </a:r>
          </a:p>
        </p:txBody>
      </p:sp>
      <p:graphicFrame>
        <p:nvGraphicFramePr>
          <p:cNvPr id="4" name="Table 3">
            <a:extLst>
              <a:ext uri="{FF2B5EF4-FFF2-40B4-BE49-F238E27FC236}">
                <a16:creationId xmlns:a16="http://schemas.microsoft.com/office/drawing/2014/main" id="{1437D920-D262-9559-4F3B-2951C7DB43D2}"/>
              </a:ext>
            </a:extLst>
          </p:cNvPr>
          <p:cNvGraphicFramePr>
            <a:graphicFrameLocks noGrp="1"/>
          </p:cNvGraphicFramePr>
          <p:nvPr>
            <p:extLst>
              <p:ext uri="{D42A27DB-BD31-4B8C-83A1-F6EECF244321}">
                <p14:modId xmlns:p14="http://schemas.microsoft.com/office/powerpoint/2010/main" val="1525687293"/>
              </p:ext>
            </p:extLst>
          </p:nvPr>
        </p:nvGraphicFramePr>
        <p:xfrm>
          <a:off x="3591884" y="1409314"/>
          <a:ext cx="8325821" cy="4358640"/>
        </p:xfrm>
        <a:graphic>
          <a:graphicData uri="http://schemas.openxmlformats.org/drawingml/2006/table">
            <a:tbl>
              <a:tblPr firstRow="1" bandRow="1">
                <a:tableStyleId>{5C22544A-7EE6-4342-B048-85BDC9FD1C3A}</a:tableStyleId>
              </a:tblPr>
              <a:tblGrid>
                <a:gridCol w="2563309">
                  <a:extLst>
                    <a:ext uri="{9D8B030D-6E8A-4147-A177-3AD203B41FA5}">
                      <a16:colId xmlns:a16="http://schemas.microsoft.com/office/drawing/2014/main" val="175218665"/>
                    </a:ext>
                  </a:extLst>
                </a:gridCol>
                <a:gridCol w="5762512">
                  <a:extLst>
                    <a:ext uri="{9D8B030D-6E8A-4147-A177-3AD203B41FA5}">
                      <a16:colId xmlns:a16="http://schemas.microsoft.com/office/drawing/2014/main" val="2079609306"/>
                    </a:ext>
                  </a:extLst>
                </a:gridCol>
              </a:tblGrid>
              <a:tr h="370840">
                <a:tc rowSpan="3">
                  <a:txBody>
                    <a:bodyPr/>
                    <a:lstStyle/>
                    <a:p>
                      <a:r>
                        <a:rPr lang="ar" sz="2000" b="1">
                          <a:solidFill>
                            <a:schemeClr val="bg1"/>
                          </a:solidFill>
                        </a:rPr>
                        <a:t>الجنس (النوع)</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effectLst/>
                          <a:latin typeface="AvenirLTStd-Book"/>
                          <a:ea typeface="Aptos" panose="020B0004020202020204" pitchFamily="34" charset="0"/>
                          <a:cs typeface="Arial" panose="020B0604020202020204" pitchFamily="34" charset="0"/>
                        </a:rPr>
                        <a:t>أنثى</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4">
                        <a:alpha val="50000"/>
                      </a:schemeClr>
                    </a:solidFill>
                  </a:tcPr>
                </a:tc>
                <a:extLst>
                  <a:ext uri="{0D108BD9-81ED-4DB2-BD59-A6C34878D82A}">
                    <a16:rowId xmlns:a16="http://schemas.microsoft.com/office/drawing/2014/main" val="4161372453"/>
                  </a:ext>
                </a:extLst>
              </a:tr>
              <a:tr h="370840">
                <a:tc vMerge="1">
                  <a:txBody>
                    <a:bodyPr/>
                    <a:lstStyle/>
                    <a:p>
                      <a:endParaRPr lang="en-GB"/>
                    </a:p>
                  </a:txBody>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latin typeface="AvenirLTStd-Book"/>
                          <a:ea typeface="Aptos" panose="020B0004020202020204" pitchFamily="34" charset="0"/>
                          <a:cs typeface="Arial" panose="020B0604020202020204" pitchFamily="34" charset="0"/>
                        </a:rPr>
                        <a:t>ذكر</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solidFill>
                      <a:schemeClr val="accent4">
                        <a:alpha val="50000"/>
                      </a:schemeClr>
                    </a:solidFill>
                  </a:tcPr>
                </a:tc>
                <a:extLst>
                  <a:ext uri="{0D108BD9-81ED-4DB2-BD59-A6C34878D82A}">
                    <a16:rowId xmlns:a16="http://schemas.microsoft.com/office/drawing/2014/main" val="805223245"/>
                  </a:ext>
                </a:extLst>
              </a:tr>
              <a:tr h="370840">
                <a:tc vMerge="1">
                  <a:txBody>
                    <a:bodyPr/>
                    <a:lstStyle/>
                    <a:p>
                      <a:endParaRPr lang="en-GB"/>
                    </a:p>
                  </a:txBody>
                  <a:tcPr>
                    <a:solidFill>
                      <a:schemeClr val="accent4"/>
                    </a:solidFill>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latin typeface="AvenirLTStd-Book"/>
                          <a:ea typeface="Aptos" panose="020B0004020202020204" pitchFamily="34" charset="0"/>
                          <a:cs typeface="Arial" panose="020B0604020202020204" pitchFamily="34" charset="0"/>
                        </a:rPr>
                        <a:t>متحول جنسيا</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solidFill>
                      <a:schemeClr val="accent4">
                        <a:alpha val="50000"/>
                      </a:schemeClr>
                    </a:solidFill>
                  </a:tcPr>
                </a:tc>
                <a:extLst>
                  <a:ext uri="{0D108BD9-81ED-4DB2-BD59-A6C34878D82A}">
                    <a16:rowId xmlns:a16="http://schemas.microsoft.com/office/drawing/2014/main" val="676658200"/>
                  </a:ext>
                </a:extLst>
              </a:tr>
              <a:tr h="370840">
                <a:tc rowSpan="2">
                  <a:txBody>
                    <a:bodyPr/>
                    <a:lstStyle/>
                    <a:p>
                      <a:r>
                        <a:rPr lang="ar" sz="2000" b="1">
                          <a:solidFill>
                            <a:schemeClr val="bg1"/>
                          </a:solidFill>
                        </a:rPr>
                        <a:t>عمر</a:t>
                      </a:r>
                    </a:p>
                  </a:txBody>
                  <a:tcPr anchor="ctr">
                    <a:lnL w="127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solidFill>
                      <a:schemeClr val="accent4"/>
                    </a:solidFill>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effectLst/>
                          <a:latin typeface="AvenirLTStd-Book"/>
                          <a:ea typeface="Aptos" panose="020B0004020202020204" pitchFamily="34" charset="0"/>
                          <a:cs typeface="Arial" panose="020B0604020202020204" pitchFamily="34" charset="0"/>
                        </a:rPr>
                        <a:t>الكبار / الاطفال</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solidFill>
                      <a:schemeClr val="accent4">
                        <a:alpha val="50000"/>
                      </a:schemeClr>
                    </a:solidFill>
                  </a:tcPr>
                </a:tc>
                <a:extLst>
                  <a:ext uri="{0D108BD9-81ED-4DB2-BD59-A6C34878D82A}">
                    <a16:rowId xmlns:a16="http://schemas.microsoft.com/office/drawing/2014/main" val="1562629045"/>
                  </a:ext>
                </a:extLst>
              </a:tr>
              <a:tr h="370840">
                <a:tc vMerge="1">
                  <a:txBody>
                    <a:bodyPr/>
                    <a:lstStyle/>
                    <a:p>
                      <a:endParaRPr lang="en-GB"/>
                    </a:p>
                  </a:txBody>
                  <a:tcPr>
                    <a:lnT w="12700" cmpd="sng">
                      <a:noFill/>
                    </a:lnT>
                    <a:solidFill>
                      <a:schemeClr val="accent4"/>
                    </a:solidFill>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effectLst/>
                          <a:latin typeface="AvenirLTStd-Book"/>
                          <a:ea typeface="Aptos" panose="020B0004020202020204" pitchFamily="34" charset="0"/>
                          <a:cs typeface="Arial" panose="020B0604020202020204" pitchFamily="34" charset="0"/>
                        </a:rPr>
                        <a:t>الفئات العمرية الأرقى</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solidFill>
                      <a:schemeClr val="accent4">
                        <a:alpha val="50000"/>
                      </a:schemeClr>
                    </a:solidFill>
                  </a:tcPr>
                </a:tc>
                <a:extLst>
                  <a:ext uri="{0D108BD9-81ED-4DB2-BD59-A6C34878D82A}">
                    <a16:rowId xmlns:a16="http://schemas.microsoft.com/office/drawing/2014/main" val="4269371404"/>
                  </a:ext>
                </a:extLst>
              </a:tr>
              <a:tr h="370840">
                <a:tc rowSpan="3">
                  <a:txBody>
                    <a:bodyPr/>
                    <a:lstStyle/>
                    <a:p>
                      <a:r>
                        <a:rPr lang="ar" sz="2000" b="1">
                          <a:solidFill>
                            <a:schemeClr val="bg1"/>
                          </a:solidFill>
                        </a:rPr>
                        <a:t>المنطقة الإدارية</a:t>
                      </a: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solidFill>
                      <a:schemeClr val="accent4"/>
                    </a:solidFill>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effectLst/>
                          <a:latin typeface="AvenirLTStd-Book"/>
                          <a:ea typeface="Aptos" panose="020B0004020202020204" pitchFamily="34" charset="0"/>
                          <a:cs typeface="Arial" panose="020B0604020202020204" pitchFamily="34" charset="0"/>
                        </a:rPr>
                        <a:t>المستوى الأول (المحافظات)</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alpha val="50000"/>
                      </a:schemeClr>
                    </a:solidFill>
                  </a:tcPr>
                </a:tc>
                <a:extLst>
                  <a:ext uri="{0D108BD9-81ED-4DB2-BD59-A6C34878D82A}">
                    <a16:rowId xmlns:a16="http://schemas.microsoft.com/office/drawing/2014/main" val="1790664013"/>
                  </a:ext>
                </a:extLst>
              </a:tr>
              <a:tr h="370840">
                <a:tc vMerge="1">
                  <a:txBody>
                    <a:bodyPr/>
                    <a:lstStyle/>
                    <a:p>
                      <a:endParaRPr lang="en-GB"/>
                    </a:p>
                  </a:txBody>
                  <a:tcPr>
                    <a:solidFill>
                      <a:schemeClr val="accent4"/>
                    </a:solidFill>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effectLst/>
                          <a:latin typeface="AvenirLTStd-Book"/>
                          <a:ea typeface="Aptos" panose="020B0004020202020204" pitchFamily="34" charset="0"/>
                          <a:cs typeface="Arial" panose="020B0604020202020204" pitchFamily="34" charset="0"/>
                        </a:rPr>
                        <a:t>المستوى الثاني (المناطق)</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solidFill>
                      <a:schemeClr val="accent4">
                        <a:alpha val="50000"/>
                      </a:schemeClr>
                    </a:solidFill>
                  </a:tcPr>
                </a:tc>
                <a:extLst>
                  <a:ext uri="{0D108BD9-81ED-4DB2-BD59-A6C34878D82A}">
                    <a16:rowId xmlns:a16="http://schemas.microsoft.com/office/drawing/2014/main" val="3443299370"/>
                  </a:ext>
                </a:extLst>
              </a:tr>
              <a:tr h="370840">
                <a:tc vMerge="1">
                  <a:txBody>
                    <a:bodyPr/>
                    <a:lstStyle/>
                    <a:p>
                      <a:endParaRPr lang="en-GB"/>
                    </a:p>
                  </a:txBody>
                  <a:tcPr>
                    <a:solidFill>
                      <a:schemeClr val="accent4"/>
                    </a:solidFill>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effectLst/>
                          <a:latin typeface="AvenirLTStd-Book"/>
                          <a:ea typeface="Aptos" panose="020B0004020202020204" pitchFamily="34" charset="0"/>
                          <a:cs typeface="Arial" panose="020B0604020202020204" pitchFamily="34" charset="0"/>
                        </a:rPr>
                        <a:t>المستويات الدنيا (الأجنحة)</a:t>
                      </a: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solidFill>
                      <a:schemeClr val="accent4">
                        <a:alpha val="50000"/>
                      </a:schemeClr>
                    </a:solidFill>
                  </a:tcPr>
                </a:tc>
                <a:extLst>
                  <a:ext uri="{0D108BD9-81ED-4DB2-BD59-A6C34878D82A}">
                    <a16:rowId xmlns:a16="http://schemas.microsoft.com/office/drawing/2014/main" val="3682736982"/>
                  </a:ext>
                </a:extLst>
              </a:tr>
              <a:tr h="370840">
                <a:tc>
                  <a:txBody>
                    <a:bodyPr/>
                    <a:lstStyle/>
                    <a:p>
                      <a:r>
                        <a:rPr lang="ar" sz="2000" b="1">
                          <a:solidFill>
                            <a:schemeClr val="bg1"/>
                          </a:solidFill>
                        </a:rPr>
                        <a:t>مسكن</a:t>
                      </a: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solidFill>
                      <a:schemeClr val="accent4"/>
                    </a:solidFill>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effectLst/>
                          <a:latin typeface="AvenirLTStd-Book"/>
                          <a:ea typeface="Aptos" panose="020B0004020202020204" pitchFamily="34" charset="0"/>
                          <a:cs typeface="Arial" panose="020B0604020202020204" pitchFamily="34" charset="0"/>
                        </a:rPr>
                        <a:t>حضري / ريفي</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alpha val="50000"/>
                      </a:schemeClr>
                    </a:solidFill>
                  </a:tcPr>
                </a:tc>
                <a:extLst>
                  <a:ext uri="{0D108BD9-81ED-4DB2-BD59-A6C34878D82A}">
                    <a16:rowId xmlns:a16="http://schemas.microsoft.com/office/drawing/2014/main" val="2940467299"/>
                  </a:ext>
                </a:extLst>
              </a:tr>
              <a:tr h="370840">
                <a:tc>
                  <a:txBody>
                    <a:bodyPr/>
                    <a:lstStyle/>
                    <a:p>
                      <a:r>
                        <a:rPr lang="ar" sz="2000" b="1">
                          <a:solidFill>
                            <a:schemeClr val="bg1"/>
                          </a:solidFill>
                        </a:rPr>
                        <a:t>ثروة</a:t>
                      </a: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solidFill>
                      <a:schemeClr val="accent4"/>
                    </a:solidFill>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effectLst/>
                          <a:latin typeface="AvenirLTStd-Book"/>
                          <a:ea typeface="Aptos" panose="020B0004020202020204" pitchFamily="34" charset="0"/>
                          <a:cs typeface="Arial" panose="020B0604020202020204" pitchFamily="34" charset="0"/>
                        </a:rPr>
                        <a:t>شرائح الثروة</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alpha val="50000"/>
                      </a:schemeClr>
                    </a:solidFill>
                  </a:tcPr>
                </a:tc>
                <a:extLst>
                  <a:ext uri="{0D108BD9-81ED-4DB2-BD59-A6C34878D82A}">
                    <a16:rowId xmlns:a16="http://schemas.microsoft.com/office/drawing/2014/main" val="815885384"/>
                  </a:ext>
                </a:extLst>
              </a:tr>
              <a:tr h="370840">
                <a:tc>
                  <a:txBody>
                    <a:bodyPr/>
                    <a:lstStyle/>
                    <a:p>
                      <a:r>
                        <a:rPr lang="ar" sz="2000" b="1">
                          <a:solidFill>
                            <a:schemeClr val="bg1"/>
                          </a:solidFill>
                        </a:rPr>
                        <a:t>المستوى التعليمي</a:t>
                      </a: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solidFill>
                      <a:schemeClr val="accent4"/>
                    </a:solidFill>
                  </a:tcPr>
                </a:tc>
                <a:tc>
                  <a:txBody>
                    <a:bodyPr/>
                    <a:lstStyle/>
                    <a:p>
                      <a:pPr marL="0" marR="0" lvl="0" indent="0" algn="r" defTabSz="609630" rtl="0" eaLnBrk="1" fontAlgn="auto" latinLnBrk="0" hangingPunct="1">
                        <a:lnSpc>
                          <a:spcPct val="100000"/>
                        </a:lnSpc>
                        <a:spcBef>
                          <a:spcPts val="0"/>
                        </a:spcBef>
                        <a:spcAft>
                          <a:spcPts val="0"/>
                        </a:spcAft>
                        <a:buClrTx/>
                        <a:buSzTx/>
                        <a:buFontTx/>
                        <a:buNone/>
                        <a:tabLst/>
                        <a:defRPr/>
                      </a:pPr>
                      <a:r>
                        <a:rPr lang="ar" sz="2000" b="0" kern="100" dirty="0">
                          <a:solidFill>
                            <a:schemeClr val="tx1"/>
                          </a:solidFill>
                          <a:effectLst/>
                          <a:latin typeface="AvenirLTStd-Book"/>
                          <a:ea typeface="Aptos" panose="020B0004020202020204" pitchFamily="34" charset="0"/>
                          <a:cs typeface="Arial" panose="020B0604020202020204" pitchFamily="34" charset="0"/>
                        </a:rPr>
                        <a:t>لا يوجد تعليم / ابتدائي / ثانوي / ما بعد الثانوي</a:t>
                      </a: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solidFill>
                      <a:schemeClr val="accent4">
                        <a:alpha val="50000"/>
                      </a:schemeClr>
                    </a:solidFill>
                  </a:tcPr>
                </a:tc>
                <a:extLst>
                  <a:ext uri="{0D108BD9-81ED-4DB2-BD59-A6C34878D82A}">
                    <a16:rowId xmlns:a16="http://schemas.microsoft.com/office/drawing/2014/main" val="1989848891"/>
                  </a:ext>
                </a:extLst>
              </a:tr>
            </a:tbl>
          </a:graphicData>
        </a:graphic>
      </p:graphicFrame>
    </p:spTree>
    <p:extLst>
      <p:ext uri="{BB962C8B-B14F-4D97-AF65-F5344CB8AC3E}">
        <p14:creationId xmlns:p14="http://schemas.microsoft.com/office/powerpoint/2010/main" val="3443374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D972-DBD1-098F-51C3-FB88F1A0CA08}"/>
              </a:ext>
            </a:extLst>
          </p:cNvPr>
          <p:cNvSpPr>
            <a:spLocks noGrp="1"/>
          </p:cNvSpPr>
          <p:nvPr>
            <p:ph type="title"/>
          </p:nvPr>
        </p:nvSpPr>
        <p:spPr>
          <a:xfrm>
            <a:off x="4760738" y="132237"/>
            <a:ext cx="7215673" cy="762000"/>
          </a:xfrm>
          <a:solidFill>
            <a:schemeClr val="accent1">
              <a:lumMod val="40000"/>
              <a:lumOff val="60000"/>
            </a:schemeClr>
          </a:solidFill>
        </p:spPr>
        <p:txBody>
          <a:bodyPr>
            <a:normAutofit fontScale="90000"/>
          </a:bodyPr>
          <a:lstStyle/>
          <a:p>
            <a:pPr algn="l"/>
            <a:r>
              <a:rPr lang="ar" b="1" dirty="0"/>
              <a:t>إجراء رسم خرائط مصادر البيانات وتوافر البيانات</a:t>
            </a:r>
          </a:p>
        </p:txBody>
      </p:sp>
      <p:graphicFrame>
        <p:nvGraphicFramePr>
          <p:cNvPr id="4" name="Table 3">
            <a:extLst>
              <a:ext uri="{FF2B5EF4-FFF2-40B4-BE49-F238E27FC236}">
                <a16:creationId xmlns:a16="http://schemas.microsoft.com/office/drawing/2014/main" id="{1437D920-D262-9559-4F3B-2951C7DB43D2}"/>
              </a:ext>
            </a:extLst>
          </p:cNvPr>
          <p:cNvGraphicFramePr>
            <a:graphicFrameLocks noGrp="1"/>
          </p:cNvGraphicFramePr>
          <p:nvPr>
            <p:extLst>
              <p:ext uri="{D42A27DB-BD31-4B8C-83A1-F6EECF244321}">
                <p14:modId xmlns:p14="http://schemas.microsoft.com/office/powerpoint/2010/main" val="850372523"/>
              </p:ext>
            </p:extLst>
          </p:nvPr>
        </p:nvGraphicFramePr>
        <p:xfrm>
          <a:off x="304800" y="1065979"/>
          <a:ext cx="11671611" cy="3530600"/>
        </p:xfrm>
        <a:graphic>
          <a:graphicData uri="http://schemas.openxmlformats.org/drawingml/2006/table">
            <a:tbl>
              <a:tblPr firstRow="1" bandRow="1">
                <a:tableStyleId>{5C22544A-7EE6-4342-B048-85BDC9FD1C3A}</a:tableStyleId>
              </a:tblPr>
              <a:tblGrid>
                <a:gridCol w="1203489">
                  <a:extLst>
                    <a:ext uri="{9D8B030D-6E8A-4147-A177-3AD203B41FA5}">
                      <a16:colId xmlns:a16="http://schemas.microsoft.com/office/drawing/2014/main" val="175218665"/>
                    </a:ext>
                  </a:extLst>
                </a:gridCol>
                <a:gridCol w="3751868">
                  <a:extLst>
                    <a:ext uri="{9D8B030D-6E8A-4147-A177-3AD203B41FA5}">
                      <a16:colId xmlns:a16="http://schemas.microsoft.com/office/drawing/2014/main" val="2079609306"/>
                    </a:ext>
                  </a:extLst>
                </a:gridCol>
                <a:gridCol w="4898604">
                  <a:extLst>
                    <a:ext uri="{9D8B030D-6E8A-4147-A177-3AD203B41FA5}">
                      <a16:colId xmlns:a16="http://schemas.microsoft.com/office/drawing/2014/main" val="2068653778"/>
                    </a:ext>
                  </a:extLst>
                </a:gridCol>
                <a:gridCol w="1817650">
                  <a:extLst>
                    <a:ext uri="{9D8B030D-6E8A-4147-A177-3AD203B41FA5}">
                      <a16:colId xmlns:a16="http://schemas.microsoft.com/office/drawing/2014/main" val="2946292356"/>
                    </a:ext>
                  </a:extLst>
                </a:gridCol>
              </a:tblGrid>
              <a:tr h="370840">
                <a:tc>
                  <a:txBody>
                    <a:bodyPr/>
                    <a:lstStyle/>
                    <a:p>
                      <a:r>
                        <a:rPr lang="ar" sz="2000">
                          <a:solidFill>
                            <a:schemeClr val="tx1"/>
                          </a:solidFill>
                        </a:rPr>
                        <a:t>مصدر البيانات</a:t>
                      </a:r>
                    </a:p>
                  </a:txBody>
                  <a:tcPr>
                    <a:solidFill>
                      <a:schemeClr val="accent1">
                        <a:lumMod val="40000"/>
                        <a:lumOff val="60000"/>
                      </a:schemeClr>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solidFill>
                            <a:schemeClr val="tx1"/>
                          </a:solidFill>
                          <a:effectLst/>
                          <a:latin typeface="AvenirLTStd-Book"/>
                          <a:ea typeface="Aptos" panose="020B0004020202020204" pitchFamily="34" charset="0"/>
                          <a:cs typeface="Arial" panose="020B0604020202020204" pitchFamily="34" charset="0"/>
                        </a:rPr>
                        <a:t>المؤشرات</a:t>
                      </a:r>
                    </a:p>
                  </a:txBody>
                  <a:tcPr>
                    <a:solidFill>
                      <a:schemeClr val="accent1">
                        <a:lumMod val="40000"/>
                        <a:lumOff val="60000"/>
                      </a:schemeClr>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solidFill>
                            <a:schemeClr val="tx1"/>
                          </a:solidFill>
                          <a:effectLst/>
                          <a:latin typeface="AvenirLTStd-Book"/>
                          <a:ea typeface="Aptos" panose="020B0004020202020204" pitchFamily="34" charset="0"/>
                          <a:cs typeface="Arial" panose="020B0604020202020204" pitchFamily="34" charset="0"/>
                        </a:rPr>
                        <a:t>توفر البيانات</a:t>
                      </a:r>
                    </a:p>
                  </a:txBody>
                  <a:tcPr>
                    <a:solidFill>
                      <a:schemeClr val="accent1">
                        <a:lumMod val="40000"/>
                        <a:lumOff val="60000"/>
                      </a:schemeClr>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solidFill>
                            <a:schemeClr val="tx1"/>
                          </a:solidFill>
                          <a:effectLst/>
                          <a:latin typeface="AvenirLTStd-Book"/>
                          <a:ea typeface="Aptos" panose="020B0004020202020204" pitchFamily="34" charset="0"/>
                          <a:cs typeface="Arial" panose="020B0604020202020204" pitchFamily="34" charset="0"/>
                        </a:rPr>
                        <a:t>أبعاد العدالة</a:t>
                      </a:r>
                    </a:p>
                  </a:txBody>
                  <a:tcPr>
                    <a:solidFill>
                      <a:schemeClr val="accent1">
                        <a:lumMod val="40000"/>
                        <a:lumOff val="60000"/>
                      </a:schemeClr>
                    </a:solidFill>
                  </a:tcPr>
                </a:tc>
                <a:extLst>
                  <a:ext uri="{0D108BD9-81ED-4DB2-BD59-A6C34878D82A}">
                    <a16:rowId xmlns:a16="http://schemas.microsoft.com/office/drawing/2014/main" val="4161372453"/>
                  </a:ext>
                </a:extLst>
              </a:tr>
              <a:tr h="370840">
                <a:tc rowSpan="2">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a:t>الناتج الطيفي</a:t>
                      </a:r>
                    </a:p>
                  </a:txBody>
                  <a:tcPr anchor="ctr">
                    <a:solidFill>
                      <a:schemeClr val="accent1">
                        <a:lumMod val="40000"/>
                        <a:lumOff val="60000"/>
                      </a:schemeClr>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معدل الإصابة بفيروس نقص المناعة البشرية والإصابات الجديدة</a:t>
                      </a:r>
                    </a:p>
                  </a:txBody>
                  <a:tcPr>
                    <a:solidFill>
                      <a:schemeClr val="accent1">
                        <a:lumMod val="40000"/>
                        <a:lumOff val="60000"/>
                        <a:alpha val="50000"/>
                      </a:schemeClr>
                    </a:solidFill>
                  </a:tcPr>
                </a:tc>
                <a:tc rowSpan="2">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latin typeface="AvenirLTStd-Book"/>
                          <a:ea typeface="Aptos" panose="020B0004020202020204" pitchFamily="34" charset="0"/>
                          <a:cs typeface="Arial" panose="020B0604020202020204" pitchFamily="34" charset="0"/>
                        </a:rPr>
                        <a:t>سنوي، 1970-2024</a:t>
                      </a:r>
                      <a:endParaRPr lang="en-GB" sz="2000" strike="sngStrike" kern="100">
                        <a:latin typeface="AvenirLTStd-Book"/>
                        <a:ea typeface="Aptos" panose="020B0004020202020204" pitchFamily="34" charset="0"/>
                        <a:cs typeface="Arial" panose="020B0604020202020204" pitchFamily="34" charset="0"/>
                      </a:endParaRPr>
                    </a:p>
                  </a:txBody>
                  <a:tcPr anchor="ctr">
                    <a:solidFill>
                      <a:schemeClr val="accent1">
                        <a:lumMod val="40000"/>
                        <a:lumOff val="60000"/>
                        <a:alpha val="50000"/>
                      </a:schemeClr>
                    </a:solidFill>
                  </a:tcPr>
                </a:tc>
                <a:tc rowSpan="2">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latin typeface="AvenirLTStd-Book"/>
                          <a:ea typeface="Aptos" panose="020B0004020202020204" pitchFamily="34" charset="0"/>
                          <a:cs typeface="Arial" panose="020B0604020202020204" pitchFamily="34" charset="0"/>
                        </a:rPr>
                        <a:t>الجنس والعمر (المجموعات المكونة من 5 سنوات)</a:t>
                      </a:r>
                    </a:p>
                  </a:txBody>
                  <a:tcPr anchor="ctr">
                    <a:solidFill>
                      <a:schemeClr val="accent1">
                        <a:lumMod val="40000"/>
                        <a:lumOff val="60000"/>
                        <a:alpha val="50000"/>
                      </a:schemeClr>
                    </a:solidFill>
                  </a:tcPr>
                </a:tc>
                <a:extLst>
                  <a:ext uri="{0D108BD9-81ED-4DB2-BD59-A6C34878D82A}">
                    <a16:rowId xmlns:a16="http://schemas.microsoft.com/office/drawing/2014/main" val="805223245"/>
                  </a:ext>
                </a:extLst>
              </a:tr>
              <a:tr h="0">
                <a:tc vMerge="1">
                  <a:txBody>
                    <a:bodyPr/>
                    <a:lstStyle/>
                    <a:p>
                      <a:endParaRPr lang="en-GB"/>
                    </a:p>
                  </a:txBody>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latin typeface="AvenirLTStd-Book"/>
                          <a:ea typeface="Aptos" panose="020B0004020202020204" pitchFamily="34" charset="0"/>
                          <a:cs typeface="Arial" panose="020B0604020202020204" pitchFamily="34" charset="0"/>
                        </a:rPr>
                        <a:t>الوفيات المرتبطة بالإيدز</a:t>
                      </a:r>
                    </a:p>
                  </a:txBody>
                  <a:tcPr>
                    <a:solidFill>
                      <a:schemeClr val="accent1">
                        <a:lumMod val="40000"/>
                        <a:lumOff val="60000"/>
                        <a:alpha val="50000"/>
                      </a:schemeClr>
                    </a:solidFill>
                  </a:tcPr>
                </a:tc>
                <a:tc vMerge="1">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lang="en-GB" sz="1200" kern="100">
                        <a:effectLst/>
                        <a:latin typeface="AvenirLTStd-Book"/>
                        <a:ea typeface="Aptos" panose="020B0004020202020204" pitchFamily="34" charset="0"/>
                        <a:cs typeface="Arial" panose="020B0604020202020204" pitchFamily="34" charset="0"/>
                      </a:endParaRPr>
                    </a:p>
                  </a:txBody>
                  <a:tcPr>
                    <a:solidFill>
                      <a:schemeClr val="accent5">
                        <a:alpha val="50000"/>
                      </a:schemeClr>
                    </a:solidFill>
                  </a:tcPr>
                </a:tc>
                <a:tc vMerge="1">
                  <a:txBody>
                    <a:bodyPr/>
                    <a:lstStyle/>
                    <a:p>
                      <a:endParaRPr lang="en-CH"/>
                    </a:p>
                  </a:txBody>
                  <a:tcPr/>
                </a:tc>
                <a:extLst>
                  <a:ext uri="{0D108BD9-81ED-4DB2-BD59-A6C34878D82A}">
                    <a16:rowId xmlns:a16="http://schemas.microsoft.com/office/drawing/2014/main" val="2815479892"/>
                  </a:ext>
                </a:extLst>
              </a:tr>
              <a:tr h="421640">
                <a:tc rowSpan="3">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a:latin typeface="+mj-lt"/>
                        </a:rPr>
                        <a:t>مدخل الطيف</a:t>
                      </a:r>
                    </a:p>
                  </a:txBody>
                  <a:tcPr anchor="ctr">
                    <a:solidFill>
                      <a:schemeClr val="accent1">
                        <a:lumMod val="40000"/>
                        <a:lumOff val="60000"/>
                      </a:schemeClr>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تغطية الاختبار والعلاج</a:t>
                      </a:r>
                    </a:p>
                  </a:txBody>
                  <a:tcPr>
                    <a:solidFill>
                      <a:schemeClr val="accent1">
                        <a:lumMod val="40000"/>
                        <a:lumOff val="60000"/>
                        <a:alpha val="50000"/>
                      </a:schemeClr>
                    </a:solidFill>
                  </a:tcPr>
                </a:tc>
                <a:tc rowSpan="3">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latin typeface="AvenirLTStd-Book"/>
                          <a:ea typeface="Aptos" panose="020B0004020202020204" pitchFamily="34" charset="0"/>
                          <a:cs typeface="Arial" panose="020B0604020202020204" pitchFamily="34" charset="0"/>
                        </a:rPr>
                        <a:t>سنوي، كل السنوات التي يتم فيها إدخال بيانات خدمة/إخراج البرنامج</a:t>
                      </a:r>
                    </a:p>
                  </a:txBody>
                  <a:tcPr anchor="ctr">
                    <a:solidFill>
                      <a:schemeClr val="accent1">
                        <a:lumMod val="40000"/>
                        <a:lumOff val="60000"/>
                        <a:alpha val="50000"/>
                      </a:schemeClr>
                    </a:solidFill>
                  </a:tcPr>
                </a:tc>
                <a:tc rowSpan="3">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latin typeface="AvenirLTStd-Book"/>
                          <a:ea typeface="Aptos" panose="020B0004020202020204" pitchFamily="34" charset="0"/>
                          <a:cs typeface="Arial" panose="020B0604020202020204" pitchFamily="34" charset="0"/>
                        </a:rPr>
                        <a:t>الجنس والعمر (المجموعات المكونة من 5 سنوات)</a:t>
                      </a:r>
                    </a:p>
                  </a:txBody>
                  <a:tcPr anchor="ctr">
                    <a:solidFill>
                      <a:schemeClr val="accent1">
                        <a:lumMod val="40000"/>
                        <a:lumOff val="60000"/>
                        <a:alpha val="50000"/>
                      </a:schemeClr>
                    </a:solidFill>
                  </a:tcPr>
                </a:tc>
                <a:extLst>
                  <a:ext uri="{0D108BD9-81ED-4DB2-BD59-A6C34878D82A}">
                    <a16:rowId xmlns:a16="http://schemas.microsoft.com/office/drawing/2014/main" val="838286524"/>
                  </a:ext>
                </a:extLst>
              </a:tr>
              <a:tr h="370840">
                <a:tc vMerge="1">
                  <a:txBody>
                    <a:bodyPr/>
                    <a:lstStyle/>
                    <a:p>
                      <a:endParaRPr lang="en-GB"/>
                    </a:p>
                  </a:txBody>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latin typeface="AvenirLTStd-Book"/>
                          <a:ea typeface="Aptos" panose="020B0004020202020204" pitchFamily="34" charset="0"/>
                          <a:cs typeface="Arial" panose="020B0604020202020204" pitchFamily="34" charset="0"/>
                        </a:rPr>
                        <a:t>الوقاية من انتقال الفيروس من الأم إلى الطفل</a:t>
                      </a:r>
                    </a:p>
                  </a:txBody>
                  <a:tcPr>
                    <a:solidFill>
                      <a:schemeClr val="accent1">
                        <a:lumMod val="40000"/>
                        <a:lumOff val="60000"/>
                        <a:alpha val="50000"/>
                      </a:schemeClr>
                    </a:solidFill>
                  </a:tcPr>
                </a:tc>
                <a:tc vMerge="1">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lang="en-GB" sz="1200" kern="100">
                        <a:latin typeface="AvenirLTStd-Book"/>
                        <a:ea typeface="Aptos" panose="020B0004020202020204" pitchFamily="34" charset="0"/>
                        <a:cs typeface="Arial" panose="020B0604020202020204" pitchFamily="34" charset="0"/>
                      </a:endParaRPr>
                    </a:p>
                  </a:txBody>
                  <a:tcPr>
                    <a:solidFill>
                      <a:schemeClr val="accent5">
                        <a:alpha val="50000"/>
                      </a:schemeClr>
                    </a:solidFill>
                  </a:tcPr>
                </a:tc>
                <a:tc vMerge="1">
                  <a:txBody>
                    <a:bodyPr/>
                    <a:lstStyle/>
                    <a:p>
                      <a:endParaRPr lang="en-CH"/>
                    </a:p>
                  </a:txBody>
                  <a:tcPr/>
                </a:tc>
                <a:extLst>
                  <a:ext uri="{0D108BD9-81ED-4DB2-BD59-A6C34878D82A}">
                    <a16:rowId xmlns:a16="http://schemas.microsoft.com/office/drawing/2014/main" val="3019395265"/>
                  </a:ext>
                </a:extLst>
              </a:tr>
              <a:tr h="370840">
                <a:tc vMerge="1">
                  <a:txBody>
                    <a:bodyPr/>
                    <a:lstStyle/>
                    <a:p>
                      <a:endParaRPr lang="en-GB"/>
                    </a:p>
                  </a:txBody>
                  <a:tcPr>
                    <a:solidFill>
                      <a:schemeClr val="accent5"/>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latin typeface="AvenirLTStd-Book"/>
                          <a:ea typeface="Aptos" panose="020B0004020202020204" pitchFamily="34" charset="0"/>
                          <a:cs typeface="Arial" panose="020B0604020202020204" pitchFamily="34" charset="0"/>
                        </a:rPr>
                        <a:t>اختبار وعلاج التهاب السحايا الفطري</a:t>
                      </a:r>
                      <a:br>
                        <a:rPr lang="en-GB" sz="2000" kern="100">
                          <a:latin typeface="AvenirLTStd-Book"/>
                          <a:ea typeface="Aptos" panose="020B0004020202020204" pitchFamily="34" charset="0"/>
                          <a:cs typeface="Arial" panose="020B0604020202020204" pitchFamily="34" charset="0"/>
                        </a:rPr>
                      </a:br>
                      <a:endParaRPr lang="en-GB" sz="2000" kern="100">
                        <a:latin typeface="AvenirLTStd-Book"/>
                        <a:ea typeface="Aptos" panose="020B0004020202020204" pitchFamily="34" charset="0"/>
                        <a:cs typeface="Arial" panose="020B0604020202020204" pitchFamily="34" charset="0"/>
                      </a:endParaRPr>
                    </a:p>
                  </a:txBody>
                  <a:tcPr>
                    <a:solidFill>
                      <a:schemeClr val="accent1">
                        <a:lumMod val="40000"/>
                        <a:lumOff val="60000"/>
                        <a:alpha val="50000"/>
                      </a:schemeClr>
                    </a:solidFill>
                  </a:tcPr>
                </a:tc>
                <a:tc vMerge="1">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lang="en-GB" sz="1200" kern="100">
                        <a:latin typeface="AvenirLTStd-Book"/>
                        <a:ea typeface="Aptos" panose="020B0004020202020204" pitchFamily="34" charset="0"/>
                        <a:cs typeface="Arial" panose="020B0604020202020204" pitchFamily="34" charset="0"/>
                      </a:endParaRPr>
                    </a:p>
                  </a:txBody>
                  <a:tcPr anchor="ctr">
                    <a:solidFill>
                      <a:schemeClr val="accent5">
                        <a:alpha val="50000"/>
                      </a:schemeClr>
                    </a:solidFill>
                  </a:tcPr>
                </a:tc>
                <a:tc vMerge="1">
                  <a:txBody>
                    <a:bodyPr/>
                    <a:lstStyle/>
                    <a:p>
                      <a:endParaRPr lang="en-CH"/>
                    </a:p>
                  </a:txBody>
                  <a:tcPr/>
                </a:tc>
                <a:extLst>
                  <a:ext uri="{0D108BD9-81ED-4DB2-BD59-A6C34878D82A}">
                    <a16:rowId xmlns:a16="http://schemas.microsoft.com/office/drawing/2014/main" val="403959623"/>
                  </a:ext>
                </a:extLst>
              </a:tr>
            </a:tbl>
          </a:graphicData>
        </a:graphic>
      </p:graphicFrame>
    </p:spTree>
    <p:extLst>
      <p:ext uri="{BB962C8B-B14F-4D97-AF65-F5344CB8AC3E}">
        <p14:creationId xmlns:p14="http://schemas.microsoft.com/office/powerpoint/2010/main" val="4223466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AD972-DBD1-098F-51C3-FB88F1A0CA08}"/>
              </a:ext>
            </a:extLst>
          </p:cNvPr>
          <p:cNvSpPr>
            <a:spLocks noGrp="1"/>
          </p:cNvSpPr>
          <p:nvPr>
            <p:ph type="title"/>
          </p:nvPr>
        </p:nvSpPr>
        <p:spPr>
          <a:xfrm>
            <a:off x="3081368" y="169590"/>
            <a:ext cx="8941838" cy="762000"/>
          </a:xfrm>
          <a:solidFill>
            <a:schemeClr val="accent1">
              <a:lumMod val="40000"/>
              <a:lumOff val="60000"/>
            </a:schemeClr>
          </a:solidFill>
        </p:spPr>
        <p:txBody>
          <a:bodyPr>
            <a:normAutofit fontScale="90000"/>
          </a:bodyPr>
          <a:lstStyle/>
          <a:p>
            <a:pPr algn="l"/>
            <a:r>
              <a:rPr lang="ar" b="1"/>
              <a:t>إجراء رسم خرائط مصادر البيانات وتوافر البيانات (تابع)</a:t>
            </a:r>
          </a:p>
        </p:txBody>
      </p:sp>
      <p:graphicFrame>
        <p:nvGraphicFramePr>
          <p:cNvPr id="4" name="Table 3">
            <a:extLst>
              <a:ext uri="{FF2B5EF4-FFF2-40B4-BE49-F238E27FC236}">
                <a16:creationId xmlns:a16="http://schemas.microsoft.com/office/drawing/2014/main" id="{1437D920-D262-9559-4F3B-2951C7DB43D2}"/>
              </a:ext>
            </a:extLst>
          </p:cNvPr>
          <p:cNvGraphicFramePr>
            <a:graphicFrameLocks noGrp="1"/>
          </p:cNvGraphicFramePr>
          <p:nvPr>
            <p:extLst>
              <p:ext uri="{D42A27DB-BD31-4B8C-83A1-F6EECF244321}">
                <p14:modId xmlns:p14="http://schemas.microsoft.com/office/powerpoint/2010/main" val="1108474490"/>
              </p:ext>
            </p:extLst>
          </p:nvPr>
        </p:nvGraphicFramePr>
        <p:xfrm>
          <a:off x="304799" y="1067141"/>
          <a:ext cx="11627005" cy="3688080"/>
        </p:xfrm>
        <a:graphic>
          <a:graphicData uri="http://schemas.openxmlformats.org/drawingml/2006/table">
            <a:tbl>
              <a:tblPr firstRow="1" bandRow="1">
                <a:tableStyleId>{5C22544A-7EE6-4342-B048-85BDC9FD1C3A}</a:tableStyleId>
              </a:tblPr>
              <a:tblGrid>
                <a:gridCol w="2028909">
                  <a:extLst>
                    <a:ext uri="{9D8B030D-6E8A-4147-A177-3AD203B41FA5}">
                      <a16:colId xmlns:a16="http://schemas.microsoft.com/office/drawing/2014/main" val="175218665"/>
                    </a:ext>
                  </a:extLst>
                </a:gridCol>
                <a:gridCol w="2551120">
                  <a:extLst>
                    <a:ext uri="{9D8B030D-6E8A-4147-A177-3AD203B41FA5}">
                      <a16:colId xmlns:a16="http://schemas.microsoft.com/office/drawing/2014/main" val="2079609306"/>
                    </a:ext>
                  </a:extLst>
                </a:gridCol>
                <a:gridCol w="3523488">
                  <a:extLst>
                    <a:ext uri="{9D8B030D-6E8A-4147-A177-3AD203B41FA5}">
                      <a16:colId xmlns:a16="http://schemas.microsoft.com/office/drawing/2014/main" val="2068653778"/>
                    </a:ext>
                  </a:extLst>
                </a:gridCol>
                <a:gridCol w="3523488">
                  <a:extLst>
                    <a:ext uri="{9D8B030D-6E8A-4147-A177-3AD203B41FA5}">
                      <a16:colId xmlns:a16="http://schemas.microsoft.com/office/drawing/2014/main" val="2568234713"/>
                    </a:ext>
                  </a:extLst>
                </a:gridCol>
              </a:tblGrid>
              <a:tr h="370840">
                <a:tc>
                  <a:txBody>
                    <a:bodyPr/>
                    <a:lstStyle/>
                    <a:p>
                      <a:r>
                        <a:rPr lang="ar" sz="2000">
                          <a:solidFill>
                            <a:schemeClr val="tx1"/>
                          </a:solidFill>
                        </a:rPr>
                        <a:t>مصدر البيانات</a:t>
                      </a:r>
                    </a:p>
                  </a:txBody>
                  <a:tcPr>
                    <a:solidFill>
                      <a:schemeClr val="accent1">
                        <a:lumMod val="40000"/>
                        <a:lumOff val="60000"/>
                      </a:schemeClr>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solidFill>
                            <a:schemeClr val="tx1"/>
                          </a:solidFill>
                          <a:effectLst/>
                          <a:latin typeface="AvenirLTStd-Book"/>
                          <a:ea typeface="Aptos" panose="020B0004020202020204" pitchFamily="34" charset="0"/>
                          <a:cs typeface="Arial" panose="020B0604020202020204" pitchFamily="34" charset="0"/>
                        </a:rPr>
                        <a:t>المؤشرات</a:t>
                      </a:r>
                    </a:p>
                  </a:txBody>
                  <a:tcPr>
                    <a:solidFill>
                      <a:schemeClr val="accent1">
                        <a:lumMod val="40000"/>
                        <a:lumOff val="60000"/>
                      </a:schemeClr>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solidFill>
                            <a:schemeClr val="tx1"/>
                          </a:solidFill>
                          <a:effectLst/>
                          <a:latin typeface="AvenirLTStd-Book"/>
                          <a:ea typeface="Aptos" panose="020B0004020202020204" pitchFamily="34" charset="0"/>
                          <a:cs typeface="Arial" panose="020B0604020202020204" pitchFamily="34" charset="0"/>
                        </a:rPr>
                        <a:t>توفر البيانات</a:t>
                      </a:r>
                    </a:p>
                  </a:txBody>
                  <a:tcPr>
                    <a:solidFill>
                      <a:schemeClr val="accent1">
                        <a:lumMod val="40000"/>
                        <a:lumOff val="60000"/>
                      </a:schemeClr>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solidFill>
                            <a:schemeClr val="tx1"/>
                          </a:solidFill>
                          <a:effectLst/>
                          <a:latin typeface="AvenirLTStd-Book"/>
                          <a:ea typeface="Aptos" panose="020B0004020202020204" pitchFamily="34" charset="0"/>
                          <a:cs typeface="Arial" panose="020B0604020202020204" pitchFamily="34" charset="0"/>
                        </a:rPr>
                        <a:t>أبعاد العدالة</a:t>
                      </a:r>
                    </a:p>
                  </a:txBody>
                  <a:tcPr>
                    <a:solidFill>
                      <a:schemeClr val="accent1">
                        <a:lumMod val="40000"/>
                        <a:lumOff val="60000"/>
                      </a:schemeClr>
                    </a:solidFill>
                  </a:tcPr>
                </a:tc>
                <a:extLst>
                  <a:ext uri="{0D108BD9-81ED-4DB2-BD59-A6C34878D82A}">
                    <a16:rowId xmlns:a16="http://schemas.microsoft.com/office/drawing/2014/main" val="4161372453"/>
                  </a:ext>
                </a:extLst>
              </a:tr>
              <a:tr h="370840">
                <a:tc rowSpan="4">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a:t>المسوحات الأسرية الوطنية</a:t>
                      </a:r>
                    </a:p>
                    <a:p>
                      <a:endParaRPr lang="en-GB" sz="2000"/>
                    </a:p>
                  </a:txBody>
                  <a:tcPr anchor="ctr">
                    <a:solidFill>
                      <a:schemeClr val="accent1">
                        <a:lumMod val="40000"/>
                        <a:lumOff val="60000"/>
                      </a:schemeClr>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مؤشرات متتالية</a:t>
                      </a:r>
                    </a:p>
                  </a:txBody>
                  <a:tcPr>
                    <a:solidFill>
                      <a:schemeClr val="accent1">
                        <a:lumMod val="40000"/>
                        <a:lumOff val="60000"/>
                        <a:alpha val="50000"/>
                      </a:schemeClr>
                    </a:solidFill>
                  </a:tcPr>
                </a:tc>
                <a:tc rowSpan="4">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دورية، عادة مرة كل 3-5 سنوات؛ قد لا تحتوي بعض المسوحات على جميع المؤشرات</a:t>
                      </a:r>
                    </a:p>
                  </a:txBody>
                  <a:tcPr anchor="ctr">
                    <a:solidFill>
                      <a:schemeClr val="accent1">
                        <a:lumMod val="40000"/>
                        <a:lumOff val="60000"/>
                        <a:alpha val="50000"/>
                      </a:schemeClr>
                    </a:solidFill>
                  </a:tcPr>
                </a:tc>
                <a:tc rowSpan="4">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الجنس، والعمر، والسلوكيات المبلغ عنها ذاتيًا، وشرائح الثروة والتعليم، والمحافظة/المنطقة، وما إلى ذلك.</a:t>
                      </a:r>
                    </a:p>
                  </a:txBody>
                  <a:tcPr anchor="ctr">
                    <a:solidFill>
                      <a:schemeClr val="accent1">
                        <a:lumMod val="40000"/>
                        <a:lumOff val="60000"/>
                        <a:alpha val="50000"/>
                      </a:schemeClr>
                    </a:solidFill>
                  </a:tcPr>
                </a:tc>
                <a:extLst>
                  <a:ext uri="{0D108BD9-81ED-4DB2-BD59-A6C34878D82A}">
                    <a16:rowId xmlns:a16="http://schemas.microsoft.com/office/drawing/2014/main" val="1805065230"/>
                  </a:ext>
                </a:extLst>
              </a:tr>
              <a:tr h="370840">
                <a:tc vMerge="1">
                  <a:txBody>
                    <a:bodyPr/>
                    <a:lstStyle/>
                    <a:p>
                      <a:endParaRPr lang="en-GB" sz="2000"/>
                    </a:p>
                  </a:txBody>
                  <a:tcPr anchor="ctr">
                    <a:solidFill>
                      <a:schemeClr val="accent1">
                        <a:lumMod val="40000"/>
                        <a:lumOff val="60000"/>
                      </a:schemeClr>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استخدام الواقي الذكري</a:t>
                      </a:r>
                    </a:p>
                  </a:txBody>
                  <a:tcPr>
                    <a:solidFill>
                      <a:schemeClr val="accent1">
                        <a:lumMod val="40000"/>
                        <a:lumOff val="60000"/>
                        <a:alpha val="50000"/>
                      </a:schemeClr>
                    </a:solidFill>
                  </a:tcPr>
                </a:tc>
                <a:tc vMerge="1">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lang="en-GB" sz="2000" kern="100">
                        <a:effectLst/>
                        <a:latin typeface="AvenirLTStd-Book"/>
                        <a:ea typeface="Aptos" panose="020B0004020202020204" pitchFamily="34" charset="0"/>
                        <a:cs typeface="Arial" panose="020B0604020202020204" pitchFamily="34" charset="0"/>
                      </a:endParaRPr>
                    </a:p>
                  </a:txBody>
                  <a:tcPr anchor="ctr">
                    <a:solidFill>
                      <a:schemeClr val="accent1">
                        <a:lumMod val="40000"/>
                        <a:lumOff val="60000"/>
                        <a:alpha val="50000"/>
                      </a:schemeClr>
                    </a:solidFill>
                  </a:tcPr>
                </a:tc>
                <a:tc vMerge="1">
                  <a:txBody>
                    <a:bodyPr/>
                    <a:lstStyle/>
                    <a:p>
                      <a:endParaRPr lang="en-CH"/>
                    </a:p>
                  </a:txBody>
                  <a:tcPr/>
                </a:tc>
                <a:extLst>
                  <a:ext uri="{0D108BD9-81ED-4DB2-BD59-A6C34878D82A}">
                    <a16:rowId xmlns:a16="http://schemas.microsoft.com/office/drawing/2014/main" val="1120771601"/>
                  </a:ext>
                </a:extLst>
              </a:tr>
              <a:tr h="370840">
                <a:tc vMerge="1">
                  <a:txBody>
                    <a:bodyPr/>
                    <a:lstStyle/>
                    <a:p>
                      <a:endParaRPr lang="en-GB" sz="2000"/>
                    </a:p>
                  </a:txBody>
                  <a:tcPr anchor="ctr">
                    <a:solidFill>
                      <a:schemeClr val="accent1">
                        <a:lumMod val="40000"/>
                        <a:lumOff val="60000"/>
                      </a:schemeClr>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الوصول إلى الاختبار</a:t>
                      </a:r>
                    </a:p>
                  </a:txBody>
                  <a:tcPr>
                    <a:solidFill>
                      <a:schemeClr val="accent1">
                        <a:lumMod val="40000"/>
                        <a:lumOff val="60000"/>
                        <a:alpha val="50000"/>
                      </a:schemeClr>
                    </a:solidFill>
                  </a:tcPr>
                </a:tc>
                <a:tc vMerge="1">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lang="en-GB" sz="2000" kern="100">
                        <a:effectLst/>
                        <a:latin typeface="AvenirLTStd-Book"/>
                        <a:ea typeface="Aptos" panose="020B0004020202020204" pitchFamily="34" charset="0"/>
                        <a:cs typeface="Arial" panose="020B0604020202020204" pitchFamily="34" charset="0"/>
                      </a:endParaRPr>
                    </a:p>
                  </a:txBody>
                  <a:tcPr anchor="ctr">
                    <a:solidFill>
                      <a:schemeClr val="accent1">
                        <a:lumMod val="40000"/>
                        <a:lumOff val="60000"/>
                        <a:alpha val="50000"/>
                      </a:schemeClr>
                    </a:solidFill>
                  </a:tcPr>
                </a:tc>
                <a:tc vMerge="1">
                  <a:txBody>
                    <a:bodyPr/>
                    <a:lstStyle/>
                    <a:p>
                      <a:endParaRPr lang="en-CH"/>
                    </a:p>
                  </a:txBody>
                  <a:tcPr/>
                </a:tc>
                <a:extLst>
                  <a:ext uri="{0D108BD9-81ED-4DB2-BD59-A6C34878D82A}">
                    <a16:rowId xmlns:a16="http://schemas.microsoft.com/office/drawing/2014/main" val="2728602721"/>
                  </a:ext>
                </a:extLst>
              </a:tr>
              <a:tr h="370840">
                <a:tc vMerge="1">
                  <a:txBody>
                    <a:bodyPr/>
                    <a:lstStyle/>
                    <a:p>
                      <a:endParaRPr lang="en-GB" sz="2000"/>
                    </a:p>
                  </a:txBody>
                  <a:tcPr anchor="ctr">
                    <a:solidFill>
                      <a:schemeClr val="accent1">
                        <a:lumMod val="40000"/>
                        <a:lumOff val="60000"/>
                      </a:schemeClr>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الوصول إلى ANC</a:t>
                      </a:r>
                    </a:p>
                  </a:txBody>
                  <a:tcPr>
                    <a:solidFill>
                      <a:schemeClr val="accent1">
                        <a:lumMod val="40000"/>
                        <a:lumOff val="60000"/>
                        <a:alpha val="50000"/>
                      </a:schemeClr>
                    </a:solidFill>
                  </a:tcPr>
                </a:tc>
                <a:tc vMerge="1">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lang="en-GB" sz="2000" kern="100">
                        <a:effectLst/>
                        <a:latin typeface="AvenirLTStd-Book"/>
                        <a:ea typeface="Aptos" panose="020B0004020202020204" pitchFamily="34" charset="0"/>
                        <a:cs typeface="Arial" panose="020B0604020202020204" pitchFamily="34" charset="0"/>
                      </a:endParaRPr>
                    </a:p>
                  </a:txBody>
                  <a:tcPr anchor="ctr">
                    <a:solidFill>
                      <a:schemeClr val="accent1">
                        <a:lumMod val="40000"/>
                        <a:lumOff val="60000"/>
                        <a:alpha val="50000"/>
                      </a:schemeClr>
                    </a:solidFill>
                  </a:tcPr>
                </a:tc>
                <a:tc vMerge="1">
                  <a:txBody>
                    <a:bodyPr/>
                    <a:lstStyle/>
                    <a:p>
                      <a:endParaRPr lang="en-CH"/>
                    </a:p>
                  </a:txBody>
                  <a:tcPr/>
                </a:tc>
                <a:extLst>
                  <a:ext uri="{0D108BD9-81ED-4DB2-BD59-A6C34878D82A}">
                    <a16:rowId xmlns:a16="http://schemas.microsoft.com/office/drawing/2014/main" val="2191270622"/>
                  </a:ext>
                </a:extLst>
              </a:tr>
              <a:tr h="370840">
                <a:tc>
                  <a:txBody>
                    <a:bodyPr/>
                    <a:lstStyle/>
                    <a:p>
                      <a:r>
                        <a:rPr lang="ar" sz="2000"/>
                        <a:t>السكان الرئيسيون IBBS</a:t>
                      </a:r>
                    </a:p>
                  </a:txBody>
                  <a:tcPr anchor="ctr">
                    <a:solidFill>
                      <a:schemeClr val="accent1">
                        <a:lumMod val="40000"/>
                        <a:lumOff val="60000"/>
                      </a:schemeClr>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السلوكيات الخطرة والوقائية، اختبارات القبول / الاستشارة / الوقاية / الرعاية</a:t>
                      </a:r>
                    </a:p>
                  </a:txBody>
                  <a:tcPr>
                    <a:solidFill>
                      <a:schemeClr val="accent1">
                        <a:lumMod val="40000"/>
                        <a:lumOff val="60000"/>
                        <a:alpha val="50000"/>
                      </a:schemeClr>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دورية، عادة مرة كل 3-5 سنوات؛ قد لا تحتوي بعض المسوحات على جميع المؤشرات</a:t>
                      </a:r>
                    </a:p>
                  </a:txBody>
                  <a:tcPr anchor="ctr">
                    <a:solidFill>
                      <a:schemeClr val="accent1">
                        <a:lumMod val="40000"/>
                        <a:lumOff val="60000"/>
                        <a:alpha val="50000"/>
                      </a:schemeClr>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الجنس والعمر؛ ولكن المواقع والتمثيل الجغرافي عادة ما يكون محدودًا</a:t>
                      </a:r>
                    </a:p>
                  </a:txBody>
                  <a:tcPr anchor="ctr">
                    <a:solidFill>
                      <a:schemeClr val="accent1">
                        <a:lumMod val="40000"/>
                        <a:lumOff val="60000"/>
                        <a:alpha val="50000"/>
                      </a:schemeClr>
                    </a:solidFill>
                  </a:tcPr>
                </a:tc>
                <a:extLst>
                  <a:ext uri="{0D108BD9-81ED-4DB2-BD59-A6C34878D82A}">
                    <a16:rowId xmlns:a16="http://schemas.microsoft.com/office/drawing/2014/main" val="2209959294"/>
                  </a:ext>
                </a:extLst>
              </a:tr>
              <a:tr h="370840">
                <a:tc>
                  <a:txBody>
                    <a:bodyPr/>
                    <a:lstStyle/>
                    <a:p>
                      <a:r>
                        <a:rPr lang="ar" sz="2000"/>
                        <a:t>بيانات البرنامج</a:t>
                      </a:r>
                    </a:p>
                  </a:txBody>
                  <a:tcPr anchor="ctr">
                    <a:solidFill>
                      <a:schemeClr val="accent1">
                        <a:lumMod val="40000"/>
                        <a:lumOff val="60000"/>
                      </a:schemeClr>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الأشخاص أو أعداد مقدمي الخدمة</a:t>
                      </a:r>
                    </a:p>
                  </a:txBody>
                  <a:tcPr>
                    <a:solidFill>
                      <a:schemeClr val="accent1">
                        <a:lumMod val="40000"/>
                        <a:lumOff val="60000"/>
                        <a:alpha val="50000"/>
                      </a:schemeClr>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حسب هيكل المعلومات، على سبيل المثال شهريًا في DHIS-2</a:t>
                      </a:r>
                    </a:p>
                  </a:txBody>
                  <a:tcPr anchor="ctr">
                    <a:solidFill>
                      <a:schemeClr val="accent1">
                        <a:lumMod val="40000"/>
                        <a:lumOff val="60000"/>
                        <a:alpha val="50000"/>
                      </a:schemeClr>
                    </a:solidFill>
                  </a:tcPr>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ar" sz="2000" kern="100">
                          <a:effectLst/>
                          <a:latin typeface="AvenirLTStd-Book"/>
                          <a:ea typeface="Aptos" panose="020B0004020202020204" pitchFamily="34" charset="0"/>
                          <a:cs typeface="Arial" panose="020B0604020202020204" pitchFamily="34" charset="0"/>
                        </a:rPr>
                        <a:t>الجغرافيا حسب بنية نظام المعلومات؛ الجنس والعمر</a:t>
                      </a:r>
                    </a:p>
                  </a:txBody>
                  <a:tcPr anchor="ctr">
                    <a:solidFill>
                      <a:schemeClr val="accent1">
                        <a:lumMod val="40000"/>
                        <a:lumOff val="60000"/>
                        <a:alpha val="50000"/>
                      </a:schemeClr>
                    </a:solidFill>
                  </a:tcPr>
                </a:tc>
                <a:extLst>
                  <a:ext uri="{0D108BD9-81ED-4DB2-BD59-A6C34878D82A}">
                    <a16:rowId xmlns:a16="http://schemas.microsoft.com/office/drawing/2014/main" val="706136387"/>
                  </a:ext>
                </a:extLst>
              </a:tr>
            </a:tbl>
          </a:graphicData>
        </a:graphic>
      </p:graphicFrame>
    </p:spTree>
    <p:extLst>
      <p:ext uri="{BB962C8B-B14F-4D97-AF65-F5344CB8AC3E}">
        <p14:creationId xmlns:p14="http://schemas.microsoft.com/office/powerpoint/2010/main" val="290333054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21" ma:contentTypeDescription="Create a new document." ma:contentTypeScope="" ma:versionID="848d5250be30190ee293fa977b7b3659">
  <xsd:schema xmlns:xsd="http://www.w3.org/2001/XMLSchema" xmlns:xs="http://www.w3.org/2001/XMLSchema" xmlns:p="http://schemas.microsoft.com/office/2006/metadata/properties" xmlns:ns1="http://schemas.microsoft.com/sharepoint/v3" xmlns:ns2="288ef829-98c5-46d1-83dc-c2ef7c814da2" xmlns:ns3="2ddeef39-65d3-4660-94f2-f063f949c57e" targetNamespace="http://schemas.microsoft.com/office/2006/metadata/properties" ma:root="true" ma:fieldsID="f067d9dc7eb05f16e5031dc3fd13465b" ns1:_="" ns2:_="" ns3:_="">
    <xsd:import namespace="http://schemas.microsoft.com/sharepoint/v3"/>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F1DE9E-26C8-4FA7-96D8-43CE150C2615}">
  <ds:schemaRefs>
    <ds:schemaRef ds:uri="http://schemas.microsoft.com/office/2006/metadata/properties"/>
    <ds:schemaRef ds:uri="http://www.w3.org/2000/xmlns/"/>
    <ds:schemaRef ds:uri="288ef829-98c5-46d1-83dc-c2ef7c814da2"/>
    <ds:schemaRef ds:uri="http://www.w3.org/2001/XMLSchema-instance"/>
    <ds:schemaRef ds:uri="2ddeef39-65d3-4660-94f2-f063f949c57e"/>
    <ds:schemaRef ds:uri="http://schemas.microsoft.com/office/infopath/2007/PartnerControls"/>
  </ds:schemaRefs>
</ds:datastoreItem>
</file>

<file path=customXml/itemProps2.xml><?xml version="1.0" encoding="utf-8"?>
<ds:datastoreItem xmlns:ds="http://schemas.openxmlformats.org/officeDocument/2006/customXml" ds:itemID="{52588358-42AC-4BFD-8073-612651AE61C7}">
  <ds:schemaRefs>
    <ds:schemaRef ds:uri="http://schemas.microsoft.com/sharepoint/v3/contenttype/forms"/>
  </ds:schemaRefs>
</ds:datastoreItem>
</file>

<file path=customXml/itemProps3.xml><?xml version="1.0" encoding="utf-8"?>
<ds:datastoreItem xmlns:ds="http://schemas.openxmlformats.org/officeDocument/2006/customXml" ds:itemID="{F275F4FD-FBAD-4EDC-8060-C7C71EAC067A}"/>
</file>

<file path=docProps/app.xml><?xml version="1.0" encoding="utf-8"?>
<Properties xmlns="http://schemas.openxmlformats.org/officeDocument/2006/extended-properties" xmlns:vt="http://schemas.openxmlformats.org/officeDocument/2006/docPropsVTypes">
  <TotalTime>19</TotalTime>
  <Words>1678</Words>
  <Application>Microsoft Office PowerPoint</Application>
  <PresentationFormat>Widescreen</PresentationFormat>
  <Paragraphs>203</Paragraphs>
  <Slides>26</Slides>
  <Notes>2</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1_Office Theme</vt:lpstr>
      <vt:lpstr>قياس ومراقبة  التفاوتات المرتبطة بفيروس نقص المناعة البشرية  باستخدام تقديرات فيروس نقص المناعة البشرية ومصادر البيانات المتاحة الأخرى   باتريشيا براكامونتي ، برنامج الأمم المتحدة المشترك المعني بفيروس نقص المناعة البشرية/الإيدز   تدريب على تقديرات فيروس نقص المناعة البشرية واستخدام البيانات،  منطقة </vt:lpstr>
      <vt:lpstr>الإعلان العالمي لحقوق الإنسان يكرس الصحة كحق</vt:lpstr>
      <vt:lpstr>التفاوتات وعدم المساواة في مجال الصحة</vt:lpstr>
      <vt:lpstr>دورة الرصد</vt:lpstr>
      <vt:lpstr>تحديد السكان</vt:lpstr>
      <vt:lpstr>تحديد مؤشرات لرصد عدم المساواة</vt:lpstr>
      <vt:lpstr>تحديد الأبعاد ذات الصلة بعدم المساواة</vt:lpstr>
      <vt:lpstr>إجراء رسم خرائط مصادر البيانات وتوافر البيانات</vt:lpstr>
      <vt:lpstr>إجراء رسم خرائط مصادر البيانات وتوافر البيانات (تابع)</vt:lpstr>
      <vt:lpstr>إعداد البيانات المفصلة</vt:lpstr>
      <vt:lpstr>إعداد البيانات المجزأة (تابع)</vt:lpstr>
      <vt:lpstr>((يمكننا تقييم)) أبعاد عدم المساواة الفردية أو المتعددة (1/2)</vt:lpstr>
      <vt:lpstr>((يمكننا تقييم)) أبعاد عدم المساواة الفردية أو المتعددة (2/2)</vt:lpstr>
      <vt:lpstr>((يمكننا أن ننظر في)) عدم المساواة داخل الفئات السكانية الرئيسية</vt:lpstr>
      <vt:lpstr>إن النظر في أبعاد متعددة لعدم المساواة يساعد على فهم أفضل للسكان الذين تم إهمالهم</vt:lpstr>
      <vt:lpstr>إن النظر في أبعاد متعددة لعدم المساواة يساعد على فهم أفضل للسكان الذين تم إهمالهم</vt:lpstr>
      <vt:lpstr>هل يتزايد عدم المساواة (على سبيل المثال: حسب شريحة الثروة) أم يتناقص بمرور الوقت؟</vt:lpstr>
      <vt:lpstr>حساب مقاييس التفاوت الموجزة</vt:lpstr>
      <vt:lpstr>((استخدام)) النسبة كمقياس لعدم المساواة</vt:lpstr>
      <vt:lpstr>((استخدام)) الفرق كمقياس لعدم المساواة</vt:lpstr>
      <vt:lpstr>تغطية العلاج بالعقاقير المضادة للفيروسات القهقرية ((الاتجاهات)) بين الأطفال مقارنة بالبالغين</vt:lpstr>
      <vt:lpstr>تغطية العلاج بالعقاقير ((الاتجاهات)) بين الإناث مقابل الذكور</vt:lpstr>
      <vt:lpstr>أدوات لتوضيح عدم المساواة (1/2)</vt:lpstr>
      <vt:lpstr>PowerPoint Presentation</vt:lpstr>
      <vt:lpstr>كيف سيقوم برنامجك بقياس ومراقبة عدم المساواة؟</vt:lpstr>
      <vt:lpstr>فهم العوامل البعيدة (البنيوية) والقريبة (بين الوسيطة) التي تحدد عدم المساواة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قياس ومراقبة  التفاوتات المرتبطة بفيروس نقص المناعة البشرية  باستخدام تقديرات فيروس نقص المناعة البشرية ومصادر البيانات المتاحة الأخرى   باتريشيا براكامونتي ، برنامج الأمم المتحدة المشترك المعني بفيروس نقص المناعة البشرية/الإيدز   تدريب على تقديرات فيروس نقص المناعة البشرية واستخدام البيانات،  منطقة </dc:title>
  <dc:creator>BENDAUD, Victoria</dc:creator>
  <cp:lastModifiedBy>RACHA HOUMMADY</cp:lastModifiedBy>
  <cp:revision>8</cp:revision>
  <dcterms:created xsi:type="dcterms:W3CDTF">2024-09-10T08:40:10Z</dcterms:created>
  <dcterms:modified xsi:type="dcterms:W3CDTF">2025-02-12T18:04:47Z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