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18_DEDE60AC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31"/>
  </p:notesMasterIdLst>
  <p:sldIdLst>
    <p:sldId id="256" r:id="rId5"/>
    <p:sldId id="314" r:id="rId6"/>
    <p:sldId id="277" r:id="rId7"/>
    <p:sldId id="288" r:id="rId8"/>
    <p:sldId id="282" r:id="rId9"/>
    <p:sldId id="281" r:id="rId10"/>
    <p:sldId id="283" r:id="rId11"/>
    <p:sldId id="284" r:id="rId12"/>
    <p:sldId id="286" r:id="rId13"/>
    <p:sldId id="280" r:id="rId14"/>
    <p:sldId id="285" r:id="rId15"/>
    <p:sldId id="291" r:id="rId16"/>
    <p:sldId id="292" r:id="rId17"/>
    <p:sldId id="294" r:id="rId18"/>
    <p:sldId id="295" r:id="rId19"/>
    <p:sldId id="297" r:id="rId20"/>
    <p:sldId id="296" r:id="rId21"/>
    <p:sldId id="287" r:id="rId22"/>
    <p:sldId id="311" r:id="rId23"/>
    <p:sldId id="299" r:id="rId24"/>
    <p:sldId id="315" r:id="rId25"/>
    <p:sldId id="312" r:id="rId26"/>
    <p:sldId id="309" r:id="rId27"/>
    <p:sldId id="310" r:id="rId28"/>
    <p:sldId id="308" r:id="rId29"/>
    <p:sldId id="313" r:id="rId30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AA2402-D55B-A99E-D92D-722D575B05E3}" name="GOUWS, Eleanor" initials="EG" userId="S::gouwse@unaids.org::51f7c000-203b-4c11-95d5-906abe6eb644" providerId="AD"/>
  <p188:author id="{FD55C811-8458-B1F3-CFE2-8B93D9673E5A}" name="FRESCURA, Luisa" initials="FL" userId="S::frescural@unaids.org::e95ea8f8-6362-4a5d-b45d-96fe641185ff" providerId="AD"/>
  <p188:author id="{2F34F040-1A37-FD95-6A51-60CED7EAD74B}" name="FEIZZADEH, Ali" initials="AF" userId="S::feizzadeha@unaids.org::aec22055-d006-4aea-9575-88a1b1b72eba" providerId="AD"/>
  <p188:author id="{7F8ED046-3824-2236-DBBE-78BCFC16FF8B}" name="MAHY, Mary" initials="MM" userId="S::mahym@unaids.org::0afd4db8-d624-4195-ad74-d950010a3c7a" providerId="AD"/>
  <p188:author id="{1276F560-9ABE-95AE-093E-9A3F9C6CCF15}" name="YAKUSIK, Anna" initials="AY" userId="S::YakusikA@unaids.org::884b3cc0-12f8-466b-9563-0e29647e7f3c" providerId="AD"/>
  <p188:author id="{C2C4626D-7D6E-E0FC-057A-68D5396DE56D}" name="GUICHARD, Anne-Claire" initials="GA" userId="S::guicharda@unaids.org::6a67ce40-d804-4301-812d-1993e1a653c8" providerId="AD"/>
  <p188:author id="{423B4970-DA43-C9EB-9F95-5A546B8F60C8}" name="KORENROMP, Eline Louise" initials="EK" userId="S::KorenrompE@unaids.org::a44abeb2-aa4e-4d35-a6f5-0d25c352ba16" providerId="AD"/>
  <p188:author id="{105DEFB9-64C4-A5B0-7C41-048DE076BFE9}" name="BENDAUD, Victoria" initials="BV" userId="S::Bendaudv@unaids.org::5a8e11e3-7a89-4c80-be27-a76c091146a4" providerId="AD"/>
  <p188:author id="{D71813CC-1690-D7AD-FA2F-656BAC29D455}" name="SABIN, Keith" initials="KS" userId="S::SabinK@unaids.org::14b285c7-8c9d-43ac-b9d9-79b7ea51a1e5" providerId="AD"/>
  <p188:author id="{898A88F9-D00E-6246-8CD0-1C850C934513}" name="Liana Moro" initials="LM" userId="Liana Mor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WODZI, Desire Tarwireyi" userId="f2e414da-657a-4eae-9cb2-9d4947cf517c" providerId="ADAL" clId="{64636C5F-1BFC-4C58-9A01-2CC36069AE2F}"/>
    <pc:docChg chg="modSld">
      <pc:chgData name="RWODZI, Desire Tarwireyi" userId="f2e414da-657a-4eae-9cb2-9d4947cf517c" providerId="ADAL" clId="{64636C5F-1BFC-4C58-9A01-2CC36069AE2F}" dt="2025-01-27T07:05:53.182" v="10" actId="1035"/>
      <pc:docMkLst>
        <pc:docMk/>
      </pc:docMkLst>
      <pc:sldChg chg="modSp mod">
        <pc:chgData name="RWODZI, Desire Tarwireyi" userId="f2e414da-657a-4eae-9cb2-9d4947cf517c" providerId="ADAL" clId="{64636C5F-1BFC-4C58-9A01-2CC36069AE2F}" dt="2025-01-27T07:04:49.571" v="0" actId="6549"/>
        <pc:sldMkLst>
          <pc:docMk/>
          <pc:sldMk cId="4272109746" sldId="256"/>
        </pc:sldMkLst>
        <pc:spChg chg="mod">
          <ac:chgData name="RWODZI, Desire Tarwireyi" userId="f2e414da-657a-4eae-9cb2-9d4947cf517c" providerId="ADAL" clId="{64636C5F-1BFC-4C58-9A01-2CC36069AE2F}" dt="2025-01-27T07:04:49.571" v="0" actId="6549"/>
          <ac:spMkLst>
            <pc:docMk/>
            <pc:sldMk cId="4272109746" sldId="256"/>
            <ac:spMk id="2" creationId="{56FFF07A-0C66-01C0-3714-85F1CA0E38A8}"/>
          </ac:spMkLst>
        </pc:spChg>
      </pc:sldChg>
      <pc:sldChg chg="modSp mod">
        <pc:chgData name="RWODZI, Desire Tarwireyi" userId="f2e414da-657a-4eae-9cb2-9d4947cf517c" providerId="ADAL" clId="{64636C5F-1BFC-4C58-9A01-2CC36069AE2F}" dt="2025-01-27T07:05:11.827" v="3" actId="404"/>
        <pc:sldMkLst>
          <pc:docMk/>
          <pc:sldMk cId="2519173978" sldId="288"/>
        </pc:sldMkLst>
        <pc:graphicFrameChg chg="modGraphic">
          <ac:chgData name="RWODZI, Desire Tarwireyi" userId="f2e414da-657a-4eae-9cb2-9d4947cf517c" providerId="ADAL" clId="{64636C5F-1BFC-4C58-9A01-2CC36069AE2F}" dt="2025-01-27T07:05:11.827" v="3" actId="404"/>
          <ac:graphicFrameMkLst>
            <pc:docMk/>
            <pc:sldMk cId="2519173978" sldId="288"/>
            <ac:graphicFrameMk id="8" creationId="{4FDED2CD-A12E-FCC1-B7D2-EEDFC9919CAE}"/>
          </ac:graphicFrameMkLst>
        </pc:graphicFrameChg>
      </pc:sldChg>
      <pc:sldChg chg="modSp mod">
        <pc:chgData name="RWODZI, Desire Tarwireyi" userId="f2e414da-657a-4eae-9cb2-9d4947cf517c" providerId="ADAL" clId="{64636C5F-1BFC-4C58-9A01-2CC36069AE2F}" dt="2025-01-27T07:05:53.182" v="10" actId="1035"/>
        <pc:sldMkLst>
          <pc:docMk/>
          <pc:sldMk cId="715174990" sldId="294"/>
        </pc:sldMkLst>
        <pc:spChg chg="mod">
          <ac:chgData name="RWODZI, Desire Tarwireyi" userId="f2e414da-657a-4eae-9cb2-9d4947cf517c" providerId="ADAL" clId="{64636C5F-1BFC-4C58-9A01-2CC36069AE2F}" dt="2025-01-27T07:05:53.182" v="10" actId="1035"/>
          <ac:spMkLst>
            <pc:docMk/>
            <pc:sldMk cId="715174990" sldId="294"/>
            <ac:spMk id="2" creationId="{ED23B8A7-FAA6-4A34-9E77-1D16B97C792C}"/>
          </ac:spMkLst>
        </pc:spChg>
      </pc:sldChg>
      <pc:sldChg chg="modSp mod">
        <pc:chgData name="RWODZI, Desire Tarwireyi" userId="f2e414da-657a-4eae-9cb2-9d4947cf517c" providerId="ADAL" clId="{64636C5F-1BFC-4C58-9A01-2CC36069AE2F}" dt="2025-01-27T07:05:00.354" v="2" actId="14100"/>
        <pc:sldMkLst>
          <pc:docMk/>
          <pc:sldMk cId="215939870" sldId="314"/>
        </pc:sldMkLst>
        <pc:spChg chg="mod">
          <ac:chgData name="RWODZI, Desire Tarwireyi" userId="f2e414da-657a-4eae-9cb2-9d4947cf517c" providerId="ADAL" clId="{64636C5F-1BFC-4C58-9A01-2CC36069AE2F}" dt="2025-01-27T07:05:00.354" v="2" actId="14100"/>
          <ac:spMkLst>
            <pc:docMk/>
            <pc:sldMk cId="215939870" sldId="314"/>
            <ac:spMk id="4" creationId="{CF9EB762-A6F8-0D4A-D041-71F3C3E1478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Nuevas tendencias de infección por VIH entre mujeres y hombres adultos </a:t>
            </a:r>
            <a:r>
              <a:rPr lang="en-GB" baseline="0"/>
              <a:t>en América Latina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from EDMS'!$B$118:$D$118</c:f>
              <c:strCache>
                <c:ptCount val="3"/>
                <c:pt idx="0">
                  <c:v>Nuevas infecciones por el VIH</c:v>
                </c:pt>
                <c:pt idx="1">
                  <c:v>15+</c:v>
                </c:pt>
                <c:pt idx="2">
                  <c:v>Mujer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from EDMS'!$E$1:$AB$1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'Data from EDMS'!$E$118:$AB$118</c:f>
              <c:numCache>
                <c:formatCode>###\ ###\ ###</c:formatCode>
                <c:ptCount val="24"/>
                <c:pt idx="0">
                  <c:v>30120.544129999998</c:v>
                </c:pt>
                <c:pt idx="1">
                  <c:v>30162.405439999999</c:v>
                </c:pt>
                <c:pt idx="2">
                  <c:v>30278.701489999999</c:v>
                </c:pt>
                <c:pt idx="3">
                  <c:v>30484.258529999999</c:v>
                </c:pt>
                <c:pt idx="4">
                  <c:v>30686.292949999999</c:v>
                </c:pt>
                <c:pt idx="5">
                  <c:v>30723.28775</c:v>
                </c:pt>
                <c:pt idx="6">
                  <c:v>30431.597519999999</c:v>
                </c:pt>
                <c:pt idx="7">
                  <c:v>29909.590749999999</c:v>
                </c:pt>
                <c:pt idx="8">
                  <c:v>29330.853159999999</c:v>
                </c:pt>
                <c:pt idx="9">
                  <c:v>28816.1021</c:v>
                </c:pt>
                <c:pt idx="10">
                  <c:v>28091.975460000001</c:v>
                </c:pt>
                <c:pt idx="11">
                  <c:v>27779.218069999999</c:v>
                </c:pt>
                <c:pt idx="12">
                  <c:v>27180.301350000002</c:v>
                </c:pt>
                <c:pt idx="13">
                  <c:v>26777.46831</c:v>
                </c:pt>
                <c:pt idx="14">
                  <c:v>26759.621370000001</c:v>
                </c:pt>
                <c:pt idx="15">
                  <c:v>26748.226149999999</c:v>
                </c:pt>
                <c:pt idx="16">
                  <c:v>26830.424230000001</c:v>
                </c:pt>
                <c:pt idx="17">
                  <c:v>27097.565610000001</c:v>
                </c:pt>
                <c:pt idx="18">
                  <c:v>27189.912390000001</c:v>
                </c:pt>
                <c:pt idx="19">
                  <c:v>26478.16085</c:v>
                </c:pt>
                <c:pt idx="20">
                  <c:v>26766.039830000002</c:v>
                </c:pt>
                <c:pt idx="21">
                  <c:v>26814.74814</c:v>
                </c:pt>
                <c:pt idx="22">
                  <c:v>26719.260610000001</c:v>
                </c:pt>
                <c:pt idx="23">
                  <c:v>26476.070810000001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4C31-4A9B-8885-98D9116D98E5}"/>
            </c:ext>
          </c:extLst>
        </c:ser>
        <c:ser>
          <c:idx val="1"/>
          <c:order val="1"/>
          <c:tx>
            <c:strRef>
              <c:f>'Data from EDMS'!$B$119:$D$119</c:f>
              <c:strCache>
                <c:ptCount val="3"/>
                <c:pt idx="0">
                  <c:v>Nuevas infecciones por el VIH</c:v>
                </c:pt>
                <c:pt idx="1">
                  <c:v>15+</c:v>
                </c:pt>
                <c:pt idx="2">
                  <c:v>Hombre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from EDMS'!$E$1:$AB$1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'Data from EDMS'!$E$119:$AB$119</c:f>
              <c:numCache>
                <c:formatCode>###\ ###\ ###</c:formatCode>
                <c:ptCount val="24"/>
                <c:pt idx="0">
                  <c:v>69044.466190000006</c:v>
                </c:pt>
                <c:pt idx="1">
                  <c:v>69097.564580000006</c:v>
                </c:pt>
                <c:pt idx="2">
                  <c:v>69856.164810000002</c:v>
                </c:pt>
                <c:pt idx="3">
                  <c:v>70983.792279999994</c:v>
                </c:pt>
                <c:pt idx="4">
                  <c:v>72348.564100000003</c:v>
                </c:pt>
                <c:pt idx="5">
                  <c:v>73607.406529999993</c:v>
                </c:pt>
                <c:pt idx="6">
                  <c:v>73935.643649999998</c:v>
                </c:pt>
                <c:pt idx="7">
                  <c:v>73610.026360000003</c:v>
                </c:pt>
                <c:pt idx="8">
                  <c:v>73639.810649999999</c:v>
                </c:pt>
                <c:pt idx="9">
                  <c:v>73011.453710000002</c:v>
                </c:pt>
                <c:pt idx="10">
                  <c:v>73073.851190000001</c:v>
                </c:pt>
                <c:pt idx="11">
                  <c:v>73484.915770000007</c:v>
                </c:pt>
                <c:pt idx="12">
                  <c:v>74344.744080000004</c:v>
                </c:pt>
                <c:pt idx="13">
                  <c:v>76033.527579999994</c:v>
                </c:pt>
                <c:pt idx="14">
                  <c:v>77888.807679999998</c:v>
                </c:pt>
                <c:pt idx="15">
                  <c:v>79817.673949999997</c:v>
                </c:pt>
                <c:pt idx="16">
                  <c:v>80905.280799999993</c:v>
                </c:pt>
                <c:pt idx="17">
                  <c:v>81736.521189999999</c:v>
                </c:pt>
                <c:pt idx="18">
                  <c:v>83213.292109999995</c:v>
                </c:pt>
                <c:pt idx="19">
                  <c:v>83794.732579999996</c:v>
                </c:pt>
                <c:pt idx="20">
                  <c:v>83593.154070000004</c:v>
                </c:pt>
                <c:pt idx="21">
                  <c:v>85897.797850000003</c:v>
                </c:pt>
                <c:pt idx="22">
                  <c:v>86180.582469999994</c:v>
                </c:pt>
                <c:pt idx="23">
                  <c:v>86755.984899999996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4C31-4A9B-8885-98D9116D9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4784079"/>
        <c:axId val="1684781199"/>
      </c:lineChart>
      <c:lineChart>
        <c:grouping val="standard"/>
        <c:varyColors val="0"/>
        <c:ser>
          <c:idx val="2"/>
          <c:order val="2"/>
          <c:tx>
            <c:strRef>
              <c:f>'Inequality measures'!$B$81:$F$81</c:f>
              <c:strCache>
                <c:ptCount val="5"/>
                <c:pt idx="0">
                  <c:v>Nuevas infecciones por el VIH</c:v>
                </c:pt>
                <c:pt idx="1">
                  <c:v>15+</c:v>
                </c:pt>
                <c:pt idx="2">
                  <c:v>Sexo</c:v>
                </c:pt>
                <c:pt idx="3">
                  <c:v>Relación</c:v>
                </c:pt>
                <c:pt idx="4">
                  <c:v>F/M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'Inequality measures'!$G$81:$AD$81</c:f>
              <c:numCache>
                <c:formatCode>0.00</c:formatCode>
                <c:ptCount val="24"/>
                <c:pt idx="0">
                  <c:v>0.43624849017027351</c:v>
                </c:pt>
                <c:pt idx="1">
                  <c:v>0.43651908172651249</c:v>
                </c:pt>
                <c:pt idx="2">
                  <c:v>0.43344351314381868</c:v>
                </c:pt>
                <c:pt idx="3">
                  <c:v>0.42945378868676021</c:v>
                </c:pt>
                <c:pt idx="4">
                  <c:v>0.42414515521808399</c:v>
                </c:pt>
                <c:pt idx="5">
                  <c:v>0.41739397159004893</c:v>
                </c:pt>
                <c:pt idx="6">
                  <c:v>0.41159576109269458</c:v>
                </c:pt>
                <c:pt idx="7">
                  <c:v>0.40632495638193383</c:v>
                </c:pt>
                <c:pt idx="8">
                  <c:v>0.3983015830853443</c:v>
                </c:pt>
                <c:pt idx="9">
                  <c:v>0.39467919943707691</c:v>
                </c:pt>
                <c:pt idx="10">
                  <c:v>0.38443266643984308</c:v>
                </c:pt>
                <c:pt idx="11">
                  <c:v>0.37802612657196216</c:v>
                </c:pt>
                <c:pt idx="12">
                  <c:v>0.36559815608151325</c:v>
                </c:pt>
                <c:pt idx="13">
                  <c:v>0.35217974441374722</c:v>
                </c:pt>
                <c:pt idx="14">
                  <c:v>0.34356183085944503</c:v>
                </c:pt>
                <c:pt idx="15">
                  <c:v>0.33511658291064494</c:v>
                </c:pt>
                <c:pt idx="16">
                  <c:v>0.33162760161880561</c:v>
                </c:pt>
                <c:pt idx="17">
                  <c:v>0.33152335352039958</c:v>
                </c:pt>
                <c:pt idx="18">
                  <c:v>0.326749629783395</c:v>
                </c:pt>
                <c:pt idx="19">
                  <c:v>0.31598836865695507</c:v>
                </c:pt>
                <c:pt idx="20">
                  <c:v>0.32019416096665532</c:v>
                </c:pt>
                <c:pt idx="21">
                  <c:v>0.31217037934808939</c:v>
                </c:pt>
                <c:pt idx="22">
                  <c:v>0.310038060131482</c:v>
                </c:pt>
                <c:pt idx="23">
                  <c:v>0.30517860918203932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4C31-4A9B-8885-98D9116D98E5}"/>
            </c:ext>
          </c:extLst>
        </c:ser>
        <c:ser>
          <c:idx val="3"/>
          <c:order val="3"/>
          <c:tx>
            <c:strRef>
              <c:f>'Inequality measures'!$B$2</c:f>
              <c:strCache>
                <c:ptCount val="1"/>
                <c:pt idx="0">
                  <c:v>Ratio fondos propios completos (1)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'Inequality measures'!$G$2:$AD$2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4C31-4A9B-8885-98D9116D9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7993903"/>
        <c:axId val="1827992463"/>
      </c:lineChart>
      <c:catAx>
        <c:axId val="168478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81199"/>
        <c:crosses val="autoZero"/>
        <c:auto val="1"/>
        <c:lblAlgn val="ctr"/>
        <c:lblOffset val="100"/>
        <c:noMultiLvlLbl val="0"/>
      </c:catAx>
      <c:valAx>
        <c:axId val="1684781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Número de nuevas infecciones por VIH al año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\ ###\ 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84079"/>
        <c:crosses val="autoZero"/>
        <c:crossBetween val="between"/>
      </c:valAx>
      <c:valAx>
        <c:axId val="182799246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Desigualdad en la dimensión sexual de las nuevas infecciones por el VIH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993903"/>
        <c:crosses val="max"/>
        <c:crossBetween val="between"/>
      </c:valAx>
      <c:catAx>
        <c:axId val="1827993903"/>
        <c:scaling>
          <c:orientation val="minMax"/>
        </c:scaling>
        <c:delete val="1"/>
        <c:axPos val="b"/>
        <c:majorTickMark val="out"/>
        <c:minorTickMark val="none"/>
        <c:tickLblPos val="nextTo"/>
        <c:crossAx val="1827992463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75000"/>
            <a:alpha val="50000"/>
          </a:schemeClr>
        </a:solidFill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6.6211290152198454E-2"/>
          <c:y val="0.91593457785744337"/>
          <c:w val="0.85725750225494257"/>
          <c:h val="6.4857762532420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Nuevas tendencias de infección por VIH entre mujeres y hombres adultos </a:t>
            </a:r>
            <a:r>
              <a:rPr lang="en-GB" baseline="0"/>
              <a:t>en América Latina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from EDMS'!$B$118:$D$118</c:f>
              <c:strCache>
                <c:ptCount val="3"/>
                <c:pt idx="0">
                  <c:v>Nuevas infecciones por el VIH</c:v>
                </c:pt>
                <c:pt idx="1">
                  <c:v>15+</c:v>
                </c:pt>
                <c:pt idx="2">
                  <c:v>Mujer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from EDMS'!$E$1:$AB$1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'Data from EDMS'!$E$118:$AB$118</c:f>
              <c:numCache>
                <c:formatCode>###\ ###\ ###</c:formatCode>
                <c:ptCount val="24"/>
                <c:pt idx="0">
                  <c:v>30120.544129999998</c:v>
                </c:pt>
                <c:pt idx="1">
                  <c:v>30162.405439999999</c:v>
                </c:pt>
                <c:pt idx="2">
                  <c:v>30278.701489999999</c:v>
                </c:pt>
                <c:pt idx="3">
                  <c:v>30484.258529999999</c:v>
                </c:pt>
                <c:pt idx="4">
                  <c:v>30686.292949999999</c:v>
                </c:pt>
                <c:pt idx="5">
                  <c:v>30723.28775</c:v>
                </c:pt>
                <c:pt idx="6">
                  <c:v>30431.597519999999</c:v>
                </c:pt>
                <c:pt idx="7">
                  <c:v>29909.590749999999</c:v>
                </c:pt>
                <c:pt idx="8">
                  <c:v>29330.853159999999</c:v>
                </c:pt>
                <c:pt idx="9">
                  <c:v>28816.1021</c:v>
                </c:pt>
                <c:pt idx="10">
                  <c:v>28091.975460000001</c:v>
                </c:pt>
                <c:pt idx="11">
                  <c:v>27779.218069999999</c:v>
                </c:pt>
                <c:pt idx="12">
                  <c:v>27180.301350000002</c:v>
                </c:pt>
                <c:pt idx="13">
                  <c:v>26777.46831</c:v>
                </c:pt>
                <c:pt idx="14">
                  <c:v>26759.621370000001</c:v>
                </c:pt>
                <c:pt idx="15">
                  <c:v>26748.226149999999</c:v>
                </c:pt>
                <c:pt idx="16">
                  <c:v>26830.424230000001</c:v>
                </c:pt>
                <c:pt idx="17">
                  <c:v>27097.565610000001</c:v>
                </c:pt>
                <c:pt idx="18">
                  <c:v>27189.912390000001</c:v>
                </c:pt>
                <c:pt idx="19">
                  <c:v>26478.16085</c:v>
                </c:pt>
                <c:pt idx="20">
                  <c:v>26766.039830000002</c:v>
                </c:pt>
                <c:pt idx="21">
                  <c:v>26814.74814</c:v>
                </c:pt>
                <c:pt idx="22">
                  <c:v>26719.260610000001</c:v>
                </c:pt>
                <c:pt idx="23">
                  <c:v>26476.070810000001</c:v>
                </c:pt>
              </c:numCache>
            </c:numRef>
          </c:val>
          <c:smooth val="0"/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DF9B-473E-88D0-9DE9CBACBC88}"/>
            </c:ext>
          </c:extLst>
        </c:ser>
        <c:ser>
          <c:idx val="1"/>
          <c:order val="1"/>
          <c:tx>
            <c:strRef>
              <c:f>'Data from EDMS'!$B$119:$D$119</c:f>
              <c:strCache>
                <c:ptCount val="3"/>
                <c:pt idx="0">
                  <c:v>Nuevas infecciones por el VIH</c:v>
                </c:pt>
                <c:pt idx="1">
                  <c:v>15+</c:v>
                </c:pt>
                <c:pt idx="2">
                  <c:v>Hombre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from EDMS'!$E$1:$AB$1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'Data from EDMS'!$E$119:$AB$119</c:f>
              <c:numCache>
                <c:formatCode>###\ ###\ ###</c:formatCode>
                <c:ptCount val="24"/>
                <c:pt idx="0">
                  <c:v>69044.466190000006</c:v>
                </c:pt>
                <c:pt idx="1">
                  <c:v>69097.564580000006</c:v>
                </c:pt>
                <c:pt idx="2">
                  <c:v>69856.164810000002</c:v>
                </c:pt>
                <c:pt idx="3">
                  <c:v>70983.792279999994</c:v>
                </c:pt>
                <c:pt idx="4">
                  <c:v>72348.564100000003</c:v>
                </c:pt>
                <c:pt idx="5">
                  <c:v>73607.406529999993</c:v>
                </c:pt>
                <c:pt idx="6">
                  <c:v>73935.643649999998</c:v>
                </c:pt>
                <c:pt idx="7">
                  <c:v>73610.026360000003</c:v>
                </c:pt>
                <c:pt idx="8">
                  <c:v>73639.810649999999</c:v>
                </c:pt>
                <c:pt idx="9">
                  <c:v>73011.453710000002</c:v>
                </c:pt>
                <c:pt idx="10">
                  <c:v>73073.851190000001</c:v>
                </c:pt>
                <c:pt idx="11">
                  <c:v>73484.915770000007</c:v>
                </c:pt>
                <c:pt idx="12">
                  <c:v>74344.744080000004</c:v>
                </c:pt>
                <c:pt idx="13">
                  <c:v>76033.527579999994</c:v>
                </c:pt>
                <c:pt idx="14">
                  <c:v>77888.807679999998</c:v>
                </c:pt>
                <c:pt idx="15">
                  <c:v>79817.673949999997</c:v>
                </c:pt>
                <c:pt idx="16">
                  <c:v>80905.280799999993</c:v>
                </c:pt>
                <c:pt idx="17">
                  <c:v>81736.521189999999</c:v>
                </c:pt>
                <c:pt idx="18">
                  <c:v>83213.292109999995</c:v>
                </c:pt>
                <c:pt idx="19">
                  <c:v>83794.732579999996</c:v>
                </c:pt>
                <c:pt idx="20">
                  <c:v>83593.154070000004</c:v>
                </c:pt>
                <c:pt idx="21">
                  <c:v>85897.797850000003</c:v>
                </c:pt>
                <c:pt idx="22">
                  <c:v>86180.582469999994</c:v>
                </c:pt>
                <c:pt idx="23">
                  <c:v>86755.984899999996</c:v>
                </c:pt>
              </c:numCache>
            </c:numRef>
          </c:val>
          <c:smooth val="0"/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DF9B-473E-88D0-9DE9CBACB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4784079"/>
        <c:axId val="1684781199"/>
      </c:lineChart>
      <c:lineChart>
        <c:grouping val="standard"/>
        <c:varyColors val="0"/>
        <c:ser>
          <c:idx val="2"/>
          <c:order val="2"/>
          <c:tx>
            <c:strRef>
              <c:f>'Inequality measures'!$B$82:$F$82</c:f>
              <c:strCache>
                <c:ptCount val="5"/>
                <c:pt idx="0">
                  <c:v>Nuevas infecciones por el VIH</c:v>
                </c:pt>
                <c:pt idx="1">
                  <c:v>15+</c:v>
                </c:pt>
                <c:pt idx="2">
                  <c:v>Sexo</c:v>
                </c:pt>
                <c:pt idx="3">
                  <c:v>Diferencia</c:v>
                </c:pt>
                <c:pt idx="4">
                  <c:v>F-M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'Inequality measures'!$G$82:$AD$82</c:f>
              <c:numCache>
                <c:formatCode>###\ ###\ ###</c:formatCode>
                <c:ptCount val="24"/>
                <c:pt idx="0">
                  <c:v>-38923.922060000012</c:v>
                </c:pt>
                <c:pt idx="1">
                  <c:v>-38935.159140000003</c:v>
                </c:pt>
                <c:pt idx="2">
                  <c:v>-39577.463320000003</c:v>
                </c:pt>
                <c:pt idx="3">
                  <c:v>-40499.533749999995</c:v>
                </c:pt>
                <c:pt idx="4">
                  <c:v>-41662.27115</c:v>
                </c:pt>
                <c:pt idx="5">
                  <c:v>-42884.11877999999</c:v>
                </c:pt>
                <c:pt idx="6">
                  <c:v>-43504.046130000002</c:v>
                </c:pt>
                <c:pt idx="7">
                  <c:v>-43700.43561</c:v>
                </c:pt>
                <c:pt idx="8">
                  <c:v>-44308.957490000001</c:v>
                </c:pt>
                <c:pt idx="9">
                  <c:v>-44195.351609999998</c:v>
                </c:pt>
                <c:pt idx="10">
                  <c:v>-44981.87573</c:v>
                </c:pt>
                <c:pt idx="11">
                  <c:v>-45705.697700000004</c:v>
                </c:pt>
                <c:pt idx="12">
                  <c:v>-47164.442730000002</c:v>
                </c:pt>
                <c:pt idx="13">
                  <c:v>-49256.059269999998</c:v>
                </c:pt>
                <c:pt idx="14">
                  <c:v>-51129.186309999997</c:v>
                </c:pt>
                <c:pt idx="15">
                  <c:v>-53069.447799999994</c:v>
                </c:pt>
                <c:pt idx="16">
                  <c:v>-54074.856569999989</c:v>
                </c:pt>
                <c:pt idx="17">
                  <c:v>-54638.955579999994</c:v>
                </c:pt>
                <c:pt idx="18">
                  <c:v>-56023.379719999997</c:v>
                </c:pt>
                <c:pt idx="19">
                  <c:v>-57316.571729999996</c:v>
                </c:pt>
                <c:pt idx="20">
                  <c:v>-56827.114240000003</c:v>
                </c:pt>
                <c:pt idx="21">
                  <c:v>-59083.049710000007</c:v>
                </c:pt>
                <c:pt idx="22">
                  <c:v>-59461.321859999996</c:v>
                </c:pt>
                <c:pt idx="23">
                  <c:v>-60279.914089999991</c:v>
                </c:pt>
              </c:numCache>
            </c:numRef>
          </c:val>
          <c:smooth val="0"/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DF9B-473E-88D0-9DE9CBACB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7993903"/>
        <c:axId val="1827992463"/>
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        <c:ext uri="{02D57815-91ED-43cb-92C2-25804820EDAC}">
                        <c15:formulaRef>
                          <c15:sqref>'Inequality measures'!$B$2</c15:sqref>
                        </c15:formulaRef>
                      </c:ext>
                    </c:extLst>
                    <c:strCache>
                      <c:ptCount val="1"/>
                      <c:pt idx="0">
                        <c:v>Ratio fondos propios completos (1)</c:v>
                      </c:pt>
                    </c:strCache>
                  </c:strRef>
                </c:tx>
                <c:spPr>
                  <a:ln w="28575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        <c:ext uri="{02D57815-91ED-43cb-92C2-25804820EDAC}">
                        <c15:formulaRef>
                          <c15:sqref>'Inequality measures'!$G$2:$AD$2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</c:numCache>
                  </c:numRef>
                </c:val>
                <c:smooth val="0"/>
    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    <c:ext xmlns:c16="http://schemas.microsoft.com/office/drawing/2014/chart" uri="{C3380CC4-5D6E-409C-BE32-E72D297353CC}">
                    <c16:uniqueId val="{00000003-DF9B-473E-88D0-9DE9CBACBC88}"/>
                  </c:ext>
                </c:extLst>
              </c15:ser>
            </c15:filteredLineSeries>
          </c:ext>
        </c:extLst>
      </c:lineChart>
      <c:catAx>
        <c:axId val="168478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81199"/>
        <c:crosses val="autoZero"/>
        <c:auto val="1"/>
        <c:lblAlgn val="ctr"/>
        <c:lblOffset val="100"/>
        <c:noMultiLvlLbl val="0"/>
      </c:catAx>
      <c:valAx>
        <c:axId val="1684781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Número de nuevas infecciones por VIH al año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\ ###\ 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84079"/>
        <c:crosses val="autoZero"/>
        <c:crossBetween val="between"/>
      </c:valAx>
      <c:valAx>
        <c:axId val="182799246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Nuevas infecciones adicionales por VIH en mujeres en comparación con los hombres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\ ###\ ###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993903"/>
        <c:crosses val="max"/>
        <c:crossBetween val="between"/>
      </c:valAx>
      <c:catAx>
        <c:axId val="1827993903"/>
        <c:scaling>
          <c:orientation val="minMax"/>
        </c:scaling>
        <c:delete val="1"/>
        <c:axPos val="b"/>
        <c:majorTickMark val="out"/>
        <c:minorTickMark val="none"/>
        <c:tickLblPos val="nextTo"/>
        <c:crossAx val="1827992463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75000"/>
            <a:alpha val="50000"/>
          </a:schemeClr>
        </a:solidFill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6.6211290152198454E-2"/>
          <c:y val="0.92851862553878028"/>
          <c:w val="0.85725750225494257"/>
          <c:h val="5.2273712345589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Tendencias de la cobertura de la terapia antirretrovírica entre adultos y niños </a:t>
            </a:r>
            <a:r>
              <a:rPr lang="en-GB" baseline="0"/>
              <a:t>en América Latina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from EDMS'!$B$127:$C$127</c:f>
              <c:strCache>
                <c:ptCount val="2"/>
                <c:pt idx="0">
                  <c:v>2º 90 - Cobertura ART</c:v>
                </c:pt>
                <c:pt idx="1">
                  <c:v>15+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from EDMS'!$E$1:$AB$1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'Data from EDMS'!$E$127:$AB$127</c:f>
              <c:numCache>
                <c:formatCode>0.0</c:formatCode>
                <c:ptCount val="24"/>
                <c:pt idx="0">
                  <c:v>13.390845000000001</c:v>
                </c:pt>
                <c:pt idx="1">
                  <c:v>15.814149</c:v>
                </c:pt>
                <c:pt idx="2">
                  <c:v>17.508707000000001</c:v>
                </c:pt>
                <c:pt idx="3">
                  <c:v>19.84694</c:v>
                </c:pt>
                <c:pt idx="4">
                  <c:v>21.400362999999999</c:v>
                </c:pt>
                <c:pt idx="5">
                  <c:v>23.489294999999998</c:v>
                </c:pt>
                <c:pt idx="6">
                  <c:v>24.986166000000001</c:v>
                </c:pt>
                <c:pt idx="7">
                  <c:v>26.436917000000001</c:v>
                </c:pt>
                <c:pt idx="8">
                  <c:v>27.935711999999999</c:v>
                </c:pt>
                <c:pt idx="9">
                  <c:v>30.504429999999999</c:v>
                </c:pt>
                <c:pt idx="10">
                  <c:v>33.921959000000001</c:v>
                </c:pt>
                <c:pt idx="11">
                  <c:v>36.614266999999998</c:v>
                </c:pt>
                <c:pt idx="12">
                  <c:v>40.117908999999997</c:v>
                </c:pt>
                <c:pt idx="13">
                  <c:v>43.156143</c:v>
                </c:pt>
                <c:pt idx="14">
                  <c:v>46.747079999999997</c:v>
                </c:pt>
                <c:pt idx="15">
                  <c:v>52.110137999999999</c:v>
                </c:pt>
                <c:pt idx="16">
                  <c:v>55.253959999999999</c:v>
                </c:pt>
                <c:pt idx="17">
                  <c:v>57.670220999999998</c:v>
                </c:pt>
                <c:pt idx="18">
                  <c:v>60.966842</c:v>
                </c:pt>
                <c:pt idx="19">
                  <c:v>65.072807999999995</c:v>
                </c:pt>
                <c:pt idx="20">
                  <c:v>67.600851000000006</c:v>
                </c:pt>
                <c:pt idx="21">
                  <c:v>68.828979000000004</c:v>
                </c:pt>
                <c:pt idx="22">
                  <c:v>70.700997999999998</c:v>
                </c:pt>
                <c:pt idx="23">
                  <c:v>73.561633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C0F1-4FC2-B896-AEF81CBAE28D}"/>
            </c:ext>
          </c:extLst>
        </c:ser>
        <c:ser>
          <c:idx val="1"/>
          <c:order val="1"/>
          <c:tx>
            <c:strRef>
              <c:f>'Data from EDMS'!$B$126:$C$126</c:f>
              <c:strCache>
                <c:ptCount val="2"/>
                <c:pt idx="0">
                  <c:v>2º 90 - Cobertura ART</c:v>
                </c:pt>
                <c:pt idx="1">
                  <c:v>0-14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from EDMS'!$E$1:$AB$1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'Data from EDMS'!$E$126:$AB$126</c:f>
              <c:numCache>
                <c:formatCode>0.0</c:formatCode>
                <c:ptCount val="24"/>
                <c:pt idx="0">
                  <c:v>15.990887000000001</c:v>
                </c:pt>
                <c:pt idx="1">
                  <c:v>18.713198999999999</c:v>
                </c:pt>
                <c:pt idx="2">
                  <c:v>20.342768</c:v>
                </c:pt>
                <c:pt idx="3">
                  <c:v>24.680747</c:v>
                </c:pt>
                <c:pt idx="4">
                  <c:v>26.851852000000001</c:v>
                </c:pt>
                <c:pt idx="5">
                  <c:v>29.020841000000001</c:v>
                </c:pt>
                <c:pt idx="6">
                  <c:v>30.271781000000001</c:v>
                </c:pt>
                <c:pt idx="7">
                  <c:v>32.659908000000001</c:v>
                </c:pt>
                <c:pt idx="8">
                  <c:v>34.038145</c:v>
                </c:pt>
                <c:pt idx="9">
                  <c:v>34.286897000000003</c:v>
                </c:pt>
                <c:pt idx="10">
                  <c:v>36.016019999999997</c:v>
                </c:pt>
                <c:pt idx="11">
                  <c:v>35.406939999999999</c:v>
                </c:pt>
                <c:pt idx="12">
                  <c:v>36.746797000000001</c:v>
                </c:pt>
                <c:pt idx="13">
                  <c:v>36.733226999999999</c:v>
                </c:pt>
                <c:pt idx="14">
                  <c:v>36.405999999999999</c:v>
                </c:pt>
                <c:pt idx="15">
                  <c:v>36.896569999999997</c:v>
                </c:pt>
                <c:pt idx="16">
                  <c:v>36.469679999999997</c:v>
                </c:pt>
                <c:pt idx="17">
                  <c:v>36.173172000000001</c:v>
                </c:pt>
                <c:pt idx="18">
                  <c:v>37.019162999999999</c:v>
                </c:pt>
                <c:pt idx="19">
                  <c:v>38.505600999999999</c:v>
                </c:pt>
                <c:pt idx="20">
                  <c:v>38.353147</c:v>
                </c:pt>
                <c:pt idx="21">
                  <c:v>38.197440999999998</c:v>
                </c:pt>
                <c:pt idx="22">
                  <c:v>38.711191999999997</c:v>
                </c:pt>
                <c:pt idx="23">
                  <c:v>38.234163000000002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C0F1-4FC2-B896-AEF81CBAE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4784079"/>
        <c:axId val="1684781199"/>
      </c:lineChart>
      <c:lineChart>
        <c:grouping val="standard"/>
        <c:varyColors val="0"/>
        <c:ser>
          <c:idx val="2"/>
          <c:order val="2"/>
          <c:tx>
            <c:strRef>
              <c:f>'Inequality measures'!$B$87:$F$87</c:f>
              <c:strCache>
                <c:ptCount val="5"/>
                <c:pt idx="0">
                  <c:v>2º 90 - Cobertura ART</c:v>
                </c:pt>
                <c:pt idx="1">
                  <c:v>Ambos sexos</c:v>
                </c:pt>
                <c:pt idx="2">
                  <c:v>Edad</c:v>
                </c:pt>
                <c:pt idx="3">
                  <c:v>Relación</c:v>
                </c:pt>
                <c:pt idx="4">
                  <c:v>Ad/Ch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'Inequality measures'!$G$87:$AD$87</c:f>
              <c:numCache>
                <c:formatCode>0.0</c:formatCode>
                <c:ptCount val="24"/>
                <c:pt idx="0">
                  <c:v>0.83740476685252041</c:v>
                </c:pt>
                <c:pt idx="1">
                  <c:v>0.84507993529059355</c:v>
                </c:pt>
                <c:pt idx="2">
                  <c:v>0.86068459316844204</c:v>
                </c:pt>
                <c:pt idx="3">
                  <c:v>0.80414664920798384</c:v>
                </c:pt>
                <c:pt idx="4">
                  <c:v>0.7969790314649432</c:v>
                </c:pt>
                <c:pt idx="5">
                  <c:v>0.80939401446015979</c:v>
                </c:pt>
                <c:pt idx="6">
                  <c:v>0.8253946472458954</c:v>
                </c:pt>
                <c:pt idx="7">
                  <c:v>0.80946085334961748</c:v>
                </c:pt>
                <c:pt idx="8">
                  <c:v>0.82071781526284693</c:v>
                </c:pt>
                <c:pt idx="9">
                  <c:v>0.88968185134980271</c:v>
                </c:pt>
                <c:pt idx="10">
                  <c:v>0.9418575122959173</c:v>
                </c:pt>
                <c:pt idx="11">
                  <c:v>1.0340985976195627</c:v>
                </c:pt>
                <c:pt idx="12">
                  <c:v>1.0917389344165151</c:v>
                </c:pt>
                <c:pt idx="13">
                  <c:v>1.17485302883953</c:v>
                </c:pt>
                <c:pt idx="14">
                  <c:v>1.2840487831676097</c:v>
                </c:pt>
                <c:pt idx="15">
                  <c:v>1.4123301434252562</c:v>
                </c:pt>
                <c:pt idx="16">
                  <c:v>1.5150656655062509</c:v>
                </c:pt>
                <c:pt idx="17">
                  <c:v>1.5942815576140239</c:v>
                </c:pt>
                <c:pt idx="18">
                  <c:v>1.6468995260643793</c:v>
                </c:pt>
                <c:pt idx="19">
                  <c:v>1.6899569493799096</c:v>
                </c:pt>
                <c:pt idx="20">
                  <c:v>1.7625894167172256</c:v>
                </c:pt>
                <c:pt idx="21">
                  <c:v>1.8019264431876472</c:v>
                </c:pt>
                <c:pt idx="22">
                  <c:v>1.8263709885244557</c:v>
                </c:pt>
                <c:pt idx="23">
                  <c:v>1.9239765494539529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C0F1-4FC2-B896-AEF81CBAE28D}"/>
            </c:ext>
          </c:extLst>
        </c:ser>
        <c:ser>
          <c:idx val="3"/>
          <c:order val="3"/>
          <c:tx>
            <c:strRef>
              <c:f>'Inequality measures'!$B$2</c:f>
              <c:strCache>
                <c:ptCount val="1"/>
                <c:pt idx="0">
                  <c:v>Ratio fondos propios completos (1)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'Inequality measures'!$G$2:$AD$2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C0F1-4FC2-B896-AEF81CBAE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7993903"/>
        <c:axId val="1827992463"/>
      </c:lineChart>
      <c:catAx>
        <c:axId val="168478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81199"/>
        <c:crosses val="autoZero"/>
        <c:auto val="1"/>
        <c:lblAlgn val="ctr"/>
        <c:lblOffset val="100"/>
        <c:noMultiLvlLbl val="0"/>
      </c:catAx>
      <c:valAx>
        <c:axId val="168478119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Cobertura del TAR (porcentaje)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84079"/>
        <c:crosses val="autoZero"/>
        <c:crossBetween val="between"/>
      </c:valAx>
      <c:valAx>
        <c:axId val="182799246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Desigualdad en la cobertura del TAR en función de la edad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993903"/>
        <c:crosses val="max"/>
        <c:crossBetween val="between"/>
      </c:valAx>
      <c:catAx>
        <c:axId val="1827993903"/>
        <c:scaling>
          <c:orientation val="minMax"/>
        </c:scaling>
        <c:delete val="1"/>
        <c:axPos val="b"/>
        <c:majorTickMark val="out"/>
        <c:minorTickMark val="none"/>
        <c:tickLblPos val="nextTo"/>
        <c:crossAx val="1827992463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75000"/>
            <a:alpha val="50000"/>
          </a:schemeClr>
        </a:solidFill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2.9059587365820764E-2"/>
          <c:y val="0.9160052920733559"/>
          <c:w val="0.90679310597011276"/>
          <c:h val="6.4786920165108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Tendencias de la cobertura de la terapia antirretrovírica entre mujeres y hombres adultos </a:t>
            </a:r>
            <a:r>
              <a:rPr lang="en-GB" baseline="0"/>
              <a:t>en América Latina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from EDMS'!$B$128:$D$128</c:f>
              <c:strCache>
                <c:ptCount val="3"/>
                <c:pt idx="0">
                  <c:v>2º 90 - Cobertura ART</c:v>
                </c:pt>
                <c:pt idx="1">
                  <c:v>15+</c:v>
                </c:pt>
                <c:pt idx="2">
                  <c:v>Mujer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from EDMS'!$E$1:$AB$1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'Data from EDMS'!$E$128:$AB$128</c:f>
              <c:numCache>
                <c:formatCode>0.0</c:formatCode>
                <c:ptCount val="24"/>
                <c:pt idx="0">
                  <c:v>13.660042000000001</c:v>
                </c:pt>
                <c:pt idx="1">
                  <c:v>16.400241999999999</c:v>
                </c:pt>
                <c:pt idx="2">
                  <c:v>18.251035999999999</c:v>
                </c:pt>
                <c:pt idx="3">
                  <c:v>20.648565999999999</c:v>
                </c:pt>
                <c:pt idx="4">
                  <c:v>22.650100999999999</c:v>
                </c:pt>
                <c:pt idx="5">
                  <c:v>25.075897000000001</c:v>
                </c:pt>
                <c:pt idx="6">
                  <c:v>26.644770000000001</c:v>
                </c:pt>
                <c:pt idx="7">
                  <c:v>28.464400999999999</c:v>
                </c:pt>
                <c:pt idx="8">
                  <c:v>30.302641999999999</c:v>
                </c:pt>
                <c:pt idx="9">
                  <c:v>33.588971000000001</c:v>
                </c:pt>
                <c:pt idx="10">
                  <c:v>37.115929000000001</c:v>
                </c:pt>
                <c:pt idx="11">
                  <c:v>40.209721999999999</c:v>
                </c:pt>
                <c:pt idx="12">
                  <c:v>44.791257999999999</c:v>
                </c:pt>
                <c:pt idx="13">
                  <c:v>48.541764999999998</c:v>
                </c:pt>
                <c:pt idx="14">
                  <c:v>52.367938000000002</c:v>
                </c:pt>
                <c:pt idx="15">
                  <c:v>57.607053000000001</c:v>
                </c:pt>
                <c:pt idx="16">
                  <c:v>59.648696000000001</c:v>
                </c:pt>
                <c:pt idx="17">
                  <c:v>61.305022000000001</c:v>
                </c:pt>
                <c:pt idx="18">
                  <c:v>63.273048000000003</c:v>
                </c:pt>
                <c:pt idx="19">
                  <c:v>66.600112999999993</c:v>
                </c:pt>
                <c:pt idx="20">
                  <c:v>67.806516000000002</c:v>
                </c:pt>
                <c:pt idx="21">
                  <c:v>68.478049999999996</c:v>
                </c:pt>
                <c:pt idx="22">
                  <c:v>70.180098000000001</c:v>
                </c:pt>
                <c:pt idx="23">
                  <c:v>72.326638000000003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C8C0-41AC-8447-2988914D33F4}"/>
            </c:ext>
          </c:extLst>
        </c:ser>
        <c:ser>
          <c:idx val="1"/>
          <c:order val="1"/>
          <c:tx>
            <c:strRef>
              <c:f>'Data from EDMS'!$B$129:$D$129</c:f>
              <c:strCache>
                <c:ptCount val="3"/>
                <c:pt idx="0">
                  <c:v>2º 90 - Cobertura ART</c:v>
                </c:pt>
                <c:pt idx="1">
                  <c:v>15+</c:v>
                </c:pt>
                <c:pt idx="2">
                  <c:v>Hombre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from EDMS'!$E$1:$AB$1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'Data from EDMS'!$E$129:$AB$129</c:f>
              <c:numCache>
                <c:formatCode>0.0</c:formatCode>
                <c:ptCount val="24"/>
                <c:pt idx="0">
                  <c:v>13.273979000000001</c:v>
                </c:pt>
                <c:pt idx="1">
                  <c:v>15.557835000000001</c:v>
                </c:pt>
                <c:pt idx="2">
                  <c:v>17.182210000000001</c:v>
                </c:pt>
                <c:pt idx="3">
                  <c:v>19.493012</c:v>
                </c:pt>
                <c:pt idx="4">
                  <c:v>20.847369</c:v>
                </c:pt>
                <c:pt idx="5">
                  <c:v>22.786707</c:v>
                </c:pt>
                <c:pt idx="6">
                  <c:v>24.252217000000002</c:v>
                </c:pt>
                <c:pt idx="7">
                  <c:v>25.541164999999999</c:v>
                </c:pt>
                <c:pt idx="8">
                  <c:v>26.892386999999999</c:v>
                </c:pt>
                <c:pt idx="9">
                  <c:v>29.148313999999999</c:v>
                </c:pt>
                <c:pt idx="10">
                  <c:v>32.523336</c:v>
                </c:pt>
                <c:pt idx="11">
                  <c:v>35.047885000000001</c:v>
                </c:pt>
                <c:pt idx="12">
                  <c:v>38.094110999999998</c:v>
                </c:pt>
                <c:pt idx="13">
                  <c:v>40.839778000000003</c:v>
                </c:pt>
                <c:pt idx="14">
                  <c:v>44.347346999999999</c:v>
                </c:pt>
                <c:pt idx="15">
                  <c:v>49.783299</c:v>
                </c:pt>
                <c:pt idx="16">
                  <c:v>53.409751999999997</c:v>
                </c:pt>
                <c:pt idx="17">
                  <c:v>56.157218999999998</c:v>
                </c:pt>
                <c:pt idx="18">
                  <c:v>60.015090999999998</c:v>
                </c:pt>
                <c:pt idx="19">
                  <c:v>64.449692999999996</c:v>
                </c:pt>
                <c:pt idx="20">
                  <c:v>67.517831999999999</c:v>
                </c:pt>
                <c:pt idx="21">
                  <c:v>68.969016999999994</c:v>
                </c:pt>
                <c:pt idx="22">
                  <c:v>70.906700000000001</c:v>
                </c:pt>
                <c:pt idx="23">
                  <c:v>74.044145999999998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C8C0-41AC-8447-2988914D3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4784079"/>
        <c:axId val="1684781199"/>
      </c:lineChart>
      <c:lineChart>
        <c:grouping val="standard"/>
        <c:varyColors val="0"/>
        <c:ser>
          <c:idx val="2"/>
          <c:order val="2"/>
          <c:tx>
            <c:strRef>
              <c:f>'Inequality measures'!$B$90:$F$90</c:f>
              <c:strCache>
                <c:ptCount val="5"/>
                <c:pt idx="0">
                  <c:v>2º 90 - Cobertura ART</c:v>
                </c:pt>
                <c:pt idx="1">
                  <c:v>15+</c:v>
                </c:pt>
                <c:pt idx="2">
                  <c:v>Sexo</c:v>
                </c:pt>
                <c:pt idx="3">
                  <c:v>Relación</c:v>
                </c:pt>
                <c:pt idx="4">
                  <c:v>F/M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'Inequality measures'!$G$90:$AD$90</c:f>
              <c:numCache>
                <c:formatCode>0.0</c:formatCode>
                <c:ptCount val="24"/>
                <c:pt idx="0">
                  <c:v>1.0290841954774828</c:v>
                </c:pt>
                <c:pt idx="1">
                  <c:v>1.0541468012740847</c:v>
                </c:pt>
                <c:pt idx="2">
                  <c:v>1.0622053856867073</c:v>
                </c:pt>
                <c:pt idx="3">
                  <c:v>1.0592804231588222</c:v>
                </c:pt>
                <c:pt idx="4">
                  <c:v>1.0864728781842927</c:v>
                </c:pt>
                <c:pt idx="5">
                  <c:v>1.1004616419564266</c:v>
                </c:pt>
                <c:pt idx="6">
                  <c:v>1.0986529602633854</c:v>
                </c:pt>
                <c:pt idx="7">
                  <c:v>1.1144519445373773</c:v>
                </c:pt>
                <c:pt idx="8">
                  <c:v>1.1268111677851431</c:v>
                </c:pt>
                <c:pt idx="9">
                  <c:v>1.1523469590728301</c:v>
                </c:pt>
                <c:pt idx="10">
                  <c:v>1.1412091613234263</c:v>
                </c:pt>
                <c:pt idx="11">
                  <c:v>1.1472795576680304</c:v>
                </c:pt>
                <c:pt idx="12">
                  <c:v>1.175805310169858</c:v>
                </c:pt>
                <c:pt idx="13">
                  <c:v>1.1885903248543612</c:v>
                </c:pt>
                <c:pt idx="14">
                  <c:v>1.1808584175283361</c:v>
                </c:pt>
                <c:pt idx="15">
                  <c:v>1.1571561981057141</c:v>
                </c:pt>
                <c:pt idx="16">
                  <c:v>1.1168128247440656</c:v>
                </c:pt>
                <c:pt idx="17">
                  <c:v>1.0916676981458076</c:v>
                </c:pt>
                <c:pt idx="18">
                  <c:v>1.0542856295927303</c:v>
                </c:pt>
                <c:pt idx="19">
                  <c:v>1.0333658687869933</c:v>
                </c:pt>
                <c:pt idx="20">
                  <c:v>1.0042756704628786</c:v>
                </c:pt>
                <c:pt idx="21">
                  <c:v>0.99288133974709258</c:v>
                </c:pt>
                <c:pt idx="22">
                  <c:v>0.98975270320012076</c:v>
                </c:pt>
                <c:pt idx="23">
                  <c:v>0.97680427025250594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C8C0-41AC-8447-2988914D33F4}"/>
            </c:ext>
          </c:extLst>
        </c:ser>
        <c:ser>
          <c:idx val="3"/>
          <c:order val="3"/>
          <c:tx>
            <c:strRef>
              <c:f>'Inequality measures'!$B$2</c:f>
              <c:strCache>
                <c:ptCount val="1"/>
                <c:pt idx="0">
                  <c:v>Ratio fondos propios completos (1)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'Inequality measures'!$G$2:$AD$2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C8C0-41AC-8447-2988914D3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7993903"/>
        <c:axId val="1827992463"/>
      </c:lineChart>
      <c:catAx>
        <c:axId val="168478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81199"/>
        <c:crosses val="autoZero"/>
        <c:auto val="1"/>
        <c:lblAlgn val="ctr"/>
        <c:lblOffset val="100"/>
        <c:noMultiLvlLbl val="0"/>
      </c:catAx>
      <c:valAx>
        <c:axId val="168478119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Cobertura del TAR (porcentaje)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84079"/>
        <c:crosses val="autoZero"/>
        <c:crossBetween val="between"/>
      </c:valAx>
      <c:valAx>
        <c:axId val="182799246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Desigualdad en la cobertura del TAR en función del sexo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993903"/>
        <c:crosses val="max"/>
        <c:crossBetween val="between"/>
      </c:valAx>
      <c:catAx>
        <c:axId val="1827993903"/>
        <c:scaling>
          <c:orientation val="minMax"/>
        </c:scaling>
        <c:delete val="1"/>
        <c:axPos val="b"/>
        <c:majorTickMark val="out"/>
        <c:minorTickMark val="none"/>
        <c:tickLblPos val="nextTo"/>
        <c:crossAx val="1827992463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75000"/>
            <a:alpha val="50000"/>
          </a:schemeClr>
        </a:solidFill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6.6211290152198454E-2"/>
          <c:y val="0.87755027963307786"/>
          <c:w val="0.85725750225494257"/>
          <c:h val="0.10324203971452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18_DEDE60A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8D8D509-744A-4D6E-8F1F-C73BC83F7C1A}" authorId="{D71813CC-1690-D7AD-FA2F-656BAC29D455}" status="resolved" created="2025-01-15T15:38:42.03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39115692" sldId="280"/>
      <ac:graphicFrameMk id="4" creationId="{1437D920-D262-9559-4F3B-2951C7DB43D2}"/>
    </ac:deMkLst>
    <p188:txBody>
      <a:bodyPr/>
      <a:lstStyle/>
      <a:p>
        <a:r>
          <a:rPr lang="en-CH"/>
          <a:t>Naomi won’t be relevant in AP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DB9CB-2570-40F3-98AD-567A7AD19AC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F73101-C2A5-4CDF-ACFB-E0FBFAB715A2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1800" b="1"/>
            <a:t>Determinar el alcance del seguimiento. </a:t>
          </a:r>
          <a:br>
            <a:rPr lang="en-GB" sz="1800" b="1"/>
          </a:br>
          <a:r>
            <a:rPr lang="en-GB" sz="1800" b="0" i="0" u="none" strike="noStrike" baseline="0">
              <a:solidFill>
                <a:srgbClr val="FFFFFF"/>
              </a:solidFill>
              <a:latin typeface="Myriad Pro Cond"/>
            </a:rPr>
            <a:t>Población, indicadores y dimensiones</a:t>
          </a:r>
          <a:endParaRPr lang="en-GB" sz="1800"/>
        </a:p>
      </dgm:t>
    </dgm:pt>
    <dgm:pt modelId="{FFF9F4B7-873B-4666-9231-723152435667}" type="parTrans" cxnId="{44542D9B-07B0-453A-809E-45ADA6BB895B}">
      <dgm:prSet/>
      <dgm:spPr/>
      <dgm:t>
        <a:bodyPr/>
        <a:lstStyle/>
        <a:p>
          <a:endParaRPr lang="en-GB" sz="1600"/>
        </a:p>
      </dgm:t>
    </dgm:pt>
    <dgm:pt modelId="{DBB34532-CE32-4366-8B55-F745B6AC9CFC}" type="sibTrans" cxnId="{44542D9B-07B0-453A-809E-45ADA6BB895B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en-GB" sz="1600"/>
        </a:p>
      </dgm:t>
    </dgm:pt>
    <dgm:pt modelId="{B143AA9A-6126-4945-89E1-1035A81267E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800" b="1">
              <a:solidFill>
                <a:schemeClr val="tx1"/>
              </a:solidFill>
            </a:rPr>
            <a:t>Obtener datos</a:t>
          </a:r>
          <a:br>
            <a:rPr lang="en-GB" sz="1800">
              <a:solidFill>
                <a:schemeClr val="tx1"/>
              </a:solidFill>
            </a:rPr>
          </a:br>
          <a:r>
            <a:rPr lang="en-GB" sz="1800" b="0" i="0" u="none" strike="noStrike" baseline="0">
              <a:solidFill>
                <a:schemeClr val="tx1"/>
              </a:solidFill>
              <a:latin typeface="Myriad Pro Cond"/>
            </a:rPr>
            <a:t>Evaluar la disponibilidad de datos cuantitativos </a:t>
          </a:r>
          <a:endParaRPr lang="en-GB" sz="1800">
            <a:solidFill>
              <a:schemeClr val="tx1"/>
            </a:solidFill>
          </a:endParaRPr>
        </a:p>
      </dgm:t>
    </dgm:pt>
    <dgm:pt modelId="{81D6F2D2-F23E-46D6-A1B9-4968FB5FD10C}" type="parTrans" cxnId="{54674504-55E7-456E-8904-9F3A2EC2DF65}">
      <dgm:prSet/>
      <dgm:spPr/>
      <dgm:t>
        <a:bodyPr/>
        <a:lstStyle/>
        <a:p>
          <a:endParaRPr lang="en-GB" sz="1600"/>
        </a:p>
      </dgm:t>
    </dgm:pt>
    <dgm:pt modelId="{7F028AEF-03C4-493A-8F44-11404046AF52}" type="sibTrans" cxnId="{54674504-55E7-456E-8904-9F3A2EC2DF65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762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 sz="1600"/>
        </a:p>
      </dgm:t>
    </dgm:pt>
    <dgm:pt modelId="{7627C06C-09CE-43F8-9090-76303EC7DF0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sz="1800" b="1"/>
            <a:t>Analizar los datos</a:t>
          </a:r>
          <a:br>
            <a:rPr lang="en-GB" sz="1800"/>
          </a:br>
          <a:r>
            <a:rPr lang="en-GB" sz="1800" b="0" i="0" u="none" strike="noStrike" baseline="0">
              <a:solidFill>
                <a:srgbClr val="FFFFFF"/>
              </a:solidFill>
              <a:latin typeface="Myriad Pro Cond"/>
            </a:rPr>
            <a:t>Datos desglosados y medidas de síntesis </a:t>
          </a:r>
          <a:endParaRPr lang="en-GB" sz="1800"/>
        </a:p>
      </dgm:t>
    </dgm:pt>
    <dgm:pt modelId="{03BBD20D-67D3-40FF-AF10-33A65B5080B1}" type="sibTrans" cxnId="{03D296E5-0D93-4226-A7E9-7C82F7D08A16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solidFill>
          <a:schemeClr val="tx2">
            <a:lumMod val="60000"/>
            <a:lumOff val="40000"/>
          </a:schemeClr>
        </a:solidFill>
        <a:ln w="762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en-GB" sz="1600"/>
        </a:p>
      </dgm:t>
    </dgm:pt>
    <dgm:pt modelId="{8AAA6954-D931-4053-B5B5-370664E62883}" type="parTrans" cxnId="{03D296E5-0D93-4226-A7E9-7C82F7D08A16}">
      <dgm:prSet/>
      <dgm:spPr/>
      <dgm:t>
        <a:bodyPr/>
        <a:lstStyle/>
        <a:p>
          <a:endParaRPr lang="en-GB" sz="1600"/>
        </a:p>
      </dgm:t>
    </dgm:pt>
    <dgm:pt modelId="{6520CB1E-050A-4C9A-A511-FD23B6898A80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1800" b="1"/>
            <a:t>Resultados del informe</a:t>
          </a:r>
          <a:br>
            <a:rPr lang="en-GB" sz="1800"/>
          </a:br>
          <a:r>
            <a:rPr lang="en-GB" sz="1800"/>
            <a:t>Audiencia, alcance, contenido, método de presentación</a:t>
          </a:r>
        </a:p>
      </dgm:t>
    </dgm:pt>
    <dgm:pt modelId="{A6E5B23D-EC94-40D3-B1F5-42379CCAB15C}" type="parTrans" cxnId="{C4C228DC-9799-4CE1-93FD-59C6DF817A22}">
      <dgm:prSet/>
      <dgm:spPr/>
      <dgm:t>
        <a:bodyPr/>
        <a:lstStyle/>
        <a:p>
          <a:endParaRPr lang="en-GB" sz="1600"/>
        </a:p>
      </dgm:t>
    </dgm:pt>
    <dgm:pt modelId="{59A09C40-69B6-4D75-9BFE-7FEF12697C4B}" type="sibTrans" cxnId="{C4C228DC-9799-4CE1-93FD-59C6DF817A22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solidFill>
          <a:schemeClr val="accent6"/>
        </a:solidFill>
        <a:ln w="76200">
          <a:solidFill>
            <a:schemeClr val="accent6"/>
          </a:solidFill>
        </a:ln>
      </dgm:spPr>
      <dgm:t>
        <a:bodyPr/>
        <a:lstStyle/>
        <a:p>
          <a:endParaRPr lang="en-GB" sz="1600"/>
        </a:p>
      </dgm:t>
    </dgm:pt>
    <dgm:pt modelId="{C4631105-B8F0-4B04-984D-146D66A2AD10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1800" b="1"/>
            <a:t>Traducción de conocimientos</a:t>
          </a:r>
          <a:br>
            <a:rPr lang="en-GB" sz="1800"/>
          </a:br>
          <a:r>
            <a:rPr lang="en-GB" sz="1800"/>
            <a:t>Informar los cambios, aumentar la responsabilidad, la mejora</a:t>
          </a:r>
        </a:p>
      </dgm:t>
    </dgm:pt>
    <dgm:pt modelId="{6B62077F-B0D7-4884-8C60-F55EA87E803E}" type="sibTrans" cxnId="{D31F435C-AC26-4E14-AD3A-53CBBD61EC18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solidFill>
          <a:schemeClr val="tx2"/>
        </a:solidFill>
        <a:ln w="76200">
          <a:solidFill>
            <a:schemeClr val="tx2"/>
          </a:solidFill>
        </a:ln>
      </dgm:spPr>
      <dgm:t>
        <a:bodyPr/>
        <a:lstStyle/>
        <a:p>
          <a:endParaRPr lang="en-GB" sz="1600"/>
        </a:p>
      </dgm:t>
    </dgm:pt>
    <dgm:pt modelId="{BADB346D-3396-4252-984C-696ACBAB2D4C}" type="parTrans" cxnId="{D31F435C-AC26-4E14-AD3A-53CBBD61EC18}">
      <dgm:prSet/>
      <dgm:spPr/>
      <dgm:t>
        <a:bodyPr/>
        <a:lstStyle/>
        <a:p>
          <a:endParaRPr lang="en-GB" sz="1600"/>
        </a:p>
      </dgm:t>
    </dgm:pt>
    <dgm:pt modelId="{FFC80D48-C1BC-4C85-9AFC-EC4A65896485}" type="pres">
      <dgm:prSet presAssocID="{97FDB9CB-2570-40F3-98AD-567A7AD19ACF}" presName="cycle" presStyleCnt="0">
        <dgm:presLayoutVars>
          <dgm:dir/>
          <dgm:resizeHandles val="exact"/>
        </dgm:presLayoutVars>
      </dgm:prSet>
      <dgm:spPr/>
    </dgm:pt>
    <dgm:pt modelId="{FE280BC7-45CC-4525-81FC-6CC0209C064A}" type="pres">
      <dgm:prSet presAssocID="{ADF73101-C2A5-4CDF-ACFB-E0FBFAB715A2}" presName="node" presStyleLbl="node1" presStyleIdx="0" presStyleCnt="5" custScaleX="213683" custScaleY="135635">
        <dgm:presLayoutVars>
          <dgm:bulletEnabled val="1"/>
        </dgm:presLayoutVars>
      </dgm:prSet>
      <dgm:spPr/>
    </dgm:pt>
    <dgm:pt modelId="{6ABD6F8E-D1CC-44A6-93BB-DA906D797143}" type="pres">
      <dgm:prSet presAssocID="{ADF73101-C2A5-4CDF-ACFB-E0FBFAB715A2}" presName="spNode" presStyleCnt="0"/>
      <dgm:spPr/>
    </dgm:pt>
    <dgm:pt modelId="{58C7E522-EDD6-462B-852A-5C6B3F973220}" type="pres">
      <dgm:prSet presAssocID="{DBB34532-CE32-4366-8B55-F745B6AC9CFC}" presName="sibTrans" presStyleLbl="sibTrans1D1" presStyleIdx="0" presStyleCnt="5"/>
      <dgm:spPr/>
    </dgm:pt>
    <dgm:pt modelId="{BC4C9C15-C8DD-4D78-9C31-C0C9D64F82BE}" type="pres">
      <dgm:prSet presAssocID="{B143AA9A-6126-4945-89E1-1035A81267EC}" presName="node" presStyleLbl="node1" presStyleIdx="1" presStyleCnt="5" custScaleX="163196" custRadScaleRad="113882" custRadScaleInc="33572">
        <dgm:presLayoutVars>
          <dgm:bulletEnabled val="1"/>
        </dgm:presLayoutVars>
      </dgm:prSet>
      <dgm:spPr/>
    </dgm:pt>
    <dgm:pt modelId="{11B9D4C3-4995-44CE-AF08-8E43342BC00B}" type="pres">
      <dgm:prSet presAssocID="{B143AA9A-6126-4945-89E1-1035A81267EC}" presName="spNode" presStyleCnt="0"/>
      <dgm:spPr/>
    </dgm:pt>
    <dgm:pt modelId="{EEE226C5-6931-4E64-98F1-7E1B46EE115F}" type="pres">
      <dgm:prSet presAssocID="{7F028AEF-03C4-493A-8F44-11404046AF52}" presName="sibTrans" presStyleLbl="sibTrans1D1" presStyleIdx="1" presStyleCnt="5"/>
      <dgm:spPr/>
    </dgm:pt>
    <dgm:pt modelId="{1762E597-0DA2-4B97-83D8-4ECD7D5E7266}" type="pres">
      <dgm:prSet presAssocID="{7627C06C-09CE-43F8-9090-76303EC7DF0E}" presName="node" presStyleLbl="node1" presStyleIdx="2" presStyleCnt="5" custScaleX="175358" custRadScaleRad="127336" custRadScaleInc="-52214">
        <dgm:presLayoutVars>
          <dgm:bulletEnabled val="1"/>
        </dgm:presLayoutVars>
      </dgm:prSet>
      <dgm:spPr/>
    </dgm:pt>
    <dgm:pt modelId="{EA4B4C6D-AED6-4EBF-AE16-8D5A844C20D4}" type="pres">
      <dgm:prSet presAssocID="{7627C06C-09CE-43F8-9090-76303EC7DF0E}" presName="spNode" presStyleCnt="0"/>
      <dgm:spPr/>
    </dgm:pt>
    <dgm:pt modelId="{B6C0F203-E6D1-4593-BEE0-672D8664C13C}" type="pres">
      <dgm:prSet presAssocID="{03BBD20D-67D3-40FF-AF10-33A65B5080B1}" presName="sibTrans" presStyleLbl="sibTrans1D1" presStyleIdx="2" presStyleCnt="5"/>
      <dgm:spPr/>
    </dgm:pt>
    <dgm:pt modelId="{5B03FF68-086D-4E91-82B3-05FEE8983786}" type="pres">
      <dgm:prSet presAssocID="{6520CB1E-050A-4C9A-A511-FD23B6898A80}" presName="node" presStyleLbl="node1" presStyleIdx="3" presStyleCnt="5" custScaleX="169918" custRadScaleRad="118788" custRadScaleInc="36565">
        <dgm:presLayoutVars>
          <dgm:bulletEnabled val="1"/>
        </dgm:presLayoutVars>
      </dgm:prSet>
      <dgm:spPr/>
    </dgm:pt>
    <dgm:pt modelId="{83B4D460-9DEF-415C-889A-89F97DE9A9AD}" type="pres">
      <dgm:prSet presAssocID="{6520CB1E-050A-4C9A-A511-FD23B6898A80}" presName="spNode" presStyleCnt="0"/>
      <dgm:spPr/>
    </dgm:pt>
    <dgm:pt modelId="{4ABB4F57-AD04-4593-9651-FF3264AB6F41}" type="pres">
      <dgm:prSet presAssocID="{59A09C40-69B6-4D75-9BFE-7FEF12697C4B}" presName="sibTrans" presStyleLbl="sibTrans1D1" presStyleIdx="3" presStyleCnt="5"/>
      <dgm:spPr/>
    </dgm:pt>
    <dgm:pt modelId="{90422EE7-3DEA-4E9D-9FEF-F3AFEBED52EE}" type="pres">
      <dgm:prSet presAssocID="{C4631105-B8F0-4B04-984D-146D66A2AD10}" presName="node" presStyleLbl="node1" presStyleIdx="4" presStyleCnt="5" custScaleX="187811" custRadScaleRad="117918" custRadScaleInc="-25569">
        <dgm:presLayoutVars>
          <dgm:bulletEnabled val="1"/>
        </dgm:presLayoutVars>
      </dgm:prSet>
      <dgm:spPr/>
    </dgm:pt>
    <dgm:pt modelId="{F6DB7969-FE15-43DA-8308-0C7175932EBB}" type="pres">
      <dgm:prSet presAssocID="{C4631105-B8F0-4B04-984D-146D66A2AD10}" presName="spNode" presStyleCnt="0"/>
      <dgm:spPr/>
    </dgm:pt>
    <dgm:pt modelId="{C9400843-5741-4E18-AA9F-CFB982A7760A}" type="pres">
      <dgm:prSet presAssocID="{6B62077F-B0D7-4884-8C60-F55EA87E803E}" presName="sibTrans" presStyleLbl="sibTrans1D1" presStyleIdx="4" presStyleCnt="5"/>
      <dgm:spPr/>
    </dgm:pt>
  </dgm:ptLst>
  <dgm:cxnLst>
    <dgm:cxn modelId="{54674504-55E7-456E-8904-9F3A2EC2DF65}" srcId="{97FDB9CB-2570-40F3-98AD-567A7AD19ACF}" destId="{B143AA9A-6126-4945-89E1-1035A81267EC}" srcOrd="1" destOrd="0" parTransId="{81D6F2D2-F23E-46D6-A1B9-4968FB5FD10C}" sibTransId="{7F028AEF-03C4-493A-8F44-11404046AF52}"/>
    <dgm:cxn modelId="{9E1B4C1C-6A93-4051-A40C-9996F6C54823}" type="presOf" srcId="{03BBD20D-67D3-40FF-AF10-33A65B5080B1}" destId="{B6C0F203-E6D1-4593-BEE0-672D8664C13C}" srcOrd="0" destOrd="0" presId="urn:microsoft.com/office/officeart/2005/8/layout/cycle5"/>
    <dgm:cxn modelId="{B0B8263E-9108-4F90-95E0-7F6B0E28E1D7}" type="presOf" srcId="{7F028AEF-03C4-493A-8F44-11404046AF52}" destId="{EEE226C5-6931-4E64-98F1-7E1B46EE115F}" srcOrd="0" destOrd="0" presId="urn:microsoft.com/office/officeart/2005/8/layout/cycle5"/>
    <dgm:cxn modelId="{D31F435C-AC26-4E14-AD3A-53CBBD61EC18}" srcId="{97FDB9CB-2570-40F3-98AD-567A7AD19ACF}" destId="{C4631105-B8F0-4B04-984D-146D66A2AD10}" srcOrd="4" destOrd="0" parTransId="{BADB346D-3396-4252-984C-696ACBAB2D4C}" sibTransId="{6B62077F-B0D7-4884-8C60-F55EA87E803E}"/>
    <dgm:cxn modelId="{AADF2B42-4761-4AF9-8D68-A3259F44F38E}" type="presOf" srcId="{97FDB9CB-2570-40F3-98AD-567A7AD19ACF}" destId="{FFC80D48-C1BC-4C85-9AFC-EC4A65896485}" srcOrd="0" destOrd="0" presId="urn:microsoft.com/office/officeart/2005/8/layout/cycle5"/>
    <dgm:cxn modelId="{05E7B777-4178-4DE9-A0EC-19B8A4298445}" type="presOf" srcId="{59A09C40-69B6-4D75-9BFE-7FEF12697C4B}" destId="{4ABB4F57-AD04-4593-9651-FF3264AB6F41}" srcOrd="0" destOrd="0" presId="urn:microsoft.com/office/officeart/2005/8/layout/cycle5"/>
    <dgm:cxn modelId="{3FFD7680-515D-4994-A919-D230F778558F}" type="presOf" srcId="{B143AA9A-6126-4945-89E1-1035A81267EC}" destId="{BC4C9C15-C8DD-4D78-9C31-C0C9D64F82BE}" srcOrd="0" destOrd="0" presId="urn:microsoft.com/office/officeart/2005/8/layout/cycle5"/>
    <dgm:cxn modelId="{F4E84283-43C4-44D8-88F4-D1ABE0CE5315}" type="presOf" srcId="{7627C06C-09CE-43F8-9090-76303EC7DF0E}" destId="{1762E597-0DA2-4B97-83D8-4ECD7D5E7266}" srcOrd="0" destOrd="0" presId="urn:microsoft.com/office/officeart/2005/8/layout/cycle5"/>
    <dgm:cxn modelId="{44542D9B-07B0-453A-809E-45ADA6BB895B}" srcId="{97FDB9CB-2570-40F3-98AD-567A7AD19ACF}" destId="{ADF73101-C2A5-4CDF-ACFB-E0FBFAB715A2}" srcOrd="0" destOrd="0" parTransId="{FFF9F4B7-873B-4666-9231-723152435667}" sibTransId="{DBB34532-CE32-4366-8B55-F745B6AC9CFC}"/>
    <dgm:cxn modelId="{17F554B3-DCF1-4231-B675-6028B7C6D997}" type="presOf" srcId="{C4631105-B8F0-4B04-984D-146D66A2AD10}" destId="{90422EE7-3DEA-4E9D-9FEF-F3AFEBED52EE}" srcOrd="0" destOrd="0" presId="urn:microsoft.com/office/officeart/2005/8/layout/cycle5"/>
    <dgm:cxn modelId="{927631CA-A7BE-40CE-B58E-BB803128EE7C}" type="presOf" srcId="{ADF73101-C2A5-4CDF-ACFB-E0FBFAB715A2}" destId="{FE280BC7-45CC-4525-81FC-6CC0209C064A}" srcOrd="0" destOrd="0" presId="urn:microsoft.com/office/officeart/2005/8/layout/cycle5"/>
    <dgm:cxn modelId="{C12CEDCD-91DE-46DA-AE38-73EF9608FECD}" type="presOf" srcId="{6520CB1E-050A-4C9A-A511-FD23B6898A80}" destId="{5B03FF68-086D-4E91-82B3-05FEE8983786}" srcOrd="0" destOrd="0" presId="urn:microsoft.com/office/officeart/2005/8/layout/cycle5"/>
    <dgm:cxn modelId="{C4C228DC-9799-4CE1-93FD-59C6DF817A22}" srcId="{97FDB9CB-2570-40F3-98AD-567A7AD19ACF}" destId="{6520CB1E-050A-4C9A-A511-FD23B6898A80}" srcOrd="3" destOrd="0" parTransId="{A6E5B23D-EC94-40D3-B1F5-42379CCAB15C}" sibTransId="{59A09C40-69B6-4D75-9BFE-7FEF12697C4B}"/>
    <dgm:cxn modelId="{C75E5FDF-760A-4C6E-BC7C-815124AC4059}" type="presOf" srcId="{DBB34532-CE32-4366-8B55-F745B6AC9CFC}" destId="{58C7E522-EDD6-462B-852A-5C6B3F973220}" srcOrd="0" destOrd="0" presId="urn:microsoft.com/office/officeart/2005/8/layout/cycle5"/>
    <dgm:cxn modelId="{03D296E5-0D93-4226-A7E9-7C82F7D08A16}" srcId="{97FDB9CB-2570-40F3-98AD-567A7AD19ACF}" destId="{7627C06C-09CE-43F8-9090-76303EC7DF0E}" srcOrd="2" destOrd="0" parTransId="{8AAA6954-D931-4053-B5B5-370664E62883}" sibTransId="{03BBD20D-67D3-40FF-AF10-33A65B5080B1}"/>
    <dgm:cxn modelId="{5BC175EA-5E6C-4306-951A-5500FB273133}" type="presOf" srcId="{6B62077F-B0D7-4884-8C60-F55EA87E803E}" destId="{C9400843-5741-4E18-AA9F-CFB982A7760A}" srcOrd="0" destOrd="0" presId="urn:microsoft.com/office/officeart/2005/8/layout/cycle5"/>
    <dgm:cxn modelId="{77209FA0-54C9-4BC6-8187-7F4478D82B0C}" type="presParOf" srcId="{FFC80D48-C1BC-4C85-9AFC-EC4A65896485}" destId="{FE280BC7-45CC-4525-81FC-6CC0209C064A}" srcOrd="0" destOrd="0" presId="urn:microsoft.com/office/officeart/2005/8/layout/cycle5"/>
    <dgm:cxn modelId="{3D449A5A-CA25-4270-A5EC-FBC0B0488A9B}" type="presParOf" srcId="{FFC80D48-C1BC-4C85-9AFC-EC4A65896485}" destId="{6ABD6F8E-D1CC-44A6-93BB-DA906D797143}" srcOrd="1" destOrd="0" presId="urn:microsoft.com/office/officeart/2005/8/layout/cycle5"/>
    <dgm:cxn modelId="{A9B9415F-2480-4707-B47E-7DAC2991E280}" type="presParOf" srcId="{FFC80D48-C1BC-4C85-9AFC-EC4A65896485}" destId="{58C7E522-EDD6-462B-852A-5C6B3F973220}" srcOrd="2" destOrd="0" presId="urn:microsoft.com/office/officeart/2005/8/layout/cycle5"/>
    <dgm:cxn modelId="{A3C8BFFF-4C06-4E70-8E28-E214D9A7DB31}" type="presParOf" srcId="{FFC80D48-C1BC-4C85-9AFC-EC4A65896485}" destId="{BC4C9C15-C8DD-4D78-9C31-C0C9D64F82BE}" srcOrd="3" destOrd="0" presId="urn:microsoft.com/office/officeart/2005/8/layout/cycle5"/>
    <dgm:cxn modelId="{870ACDA1-19C0-4144-B010-8F7AEA1A7806}" type="presParOf" srcId="{FFC80D48-C1BC-4C85-9AFC-EC4A65896485}" destId="{11B9D4C3-4995-44CE-AF08-8E43342BC00B}" srcOrd="4" destOrd="0" presId="urn:microsoft.com/office/officeart/2005/8/layout/cycle5"/>
    <dgm:cxn modelId="{289183B0-7531-4BB9-9B43-1108630D1954}" type="presParOf" srcId="{FFC80D48-C1BC-4C85-9AFC-EC4A65896485}" destId="{EEE226C5-6931-4E64-98F1-7E1B46EE115F}" srcOrd="5" destOrd="0" presId="urn:microsoft.com/office/officeart/2005/8/layout/cycle5"/>
    <dgm:cxn modelId="{50E1E0ED-098F-4CF9-9F3B-6D06A34A6743}" type="presParOf" srcId="{FFC80D48-C1BC-4C85-9AFC-EC4A65896485}" destId="{1762E597-0DA2-4B97-83D8-4ECD7D5E7266}" srcOrd="6" destOrd="0" presId="urn:microsoft.com/office/officeart/2005/8/layout/cycle5"/>
    <dgm:cxn modelId="{828D8EDC-C8CE-4D08-930E-F5658F8DE683}" type="presParOf" srcId="{FFC80D48-C1BC-4C85-9AFC-EC4A65896485}" destId="{EA4B4C6D-AED6-4EBF-AE16-8D5A844C20D4}" srcOrd="7" destOrd="0" presId="urn:microsoft.com/office/officeart/2005/8/layout/cycle5"/>
    <dgm:cxn modelId="{4597B1EA-2601-4ACC-AD8D-17D837C70617}" type="presParOf" srcId="{FFC80D48-C1BC-4C85-9AFC-EC4A65896485}" destId="{B6C0F203-E6D1-4593-BEE0-672D8664C13C}" srcOrd="8" destOrd="0" presId="urn:microsoft.com/office/officeart/2005/8/layout/cycle5"/>
    <dgm:cxn modelId="{8BA1FF7D-324B-4E52-8799-0FA183E33CB0}" type="presParOf" srcId="{FFC80D48-C1BC-4C85-9AFC-EC4A65896485}" destId="{5B03FF68-086D-4E91-82B3-05FEE8983786}" srcOrd="9" destOrd="0" presId="urn:microsoft.com/office/officeart/2005/8/layout/cycle5"/>
    <dgm:cxn modelId="{11BF84EF-7AFE-456B-9252-03BEAEA943E3}" type="presParOf" srcId="{FFC80D48-C1BC-4C85-9AFC-EC4A65896485}" destId="{83B4D460-9DEF-415C-889A-89F97DE9A9AD}" srcOrd="10" destOrd="0" presId="urn:microsoft.com/office/officeart/2005/8/layout/cycle5"/>
    <dgm:cxn modelId="{76DD4372-898E-468E-BABD-39A4E2C5CA37}" type="presParOf" srcId="{FFC80D48-C1BC-4C85-9AFC-EC4A65896485}" destId="{4ABB4F57-AD04-4593-9651-FF3264AB6F41}" srcOrd="11" destOrd="0" presId="urn:microsoft.com/office/officeart/2005/8/layout/cycle5"/>
    <dgm:cxn modelId="{22A6551E-5B61-443E-A3F0-7750A00044BF}" type="presParOf" srcId="{FFC80D48-C1BC-4C85-9AFC-EC4A65896485}" destId="{90422EE7-3DEA-4E9D-9FEF-F3AFEBED52EE}" srcOrd="12" destOrd="0" presId="urn:microsoft.com/office/officeart/2005/8/layout/cycle5"/>
    <dgm:cxn modelId="{635A6A78-955A-42B6-8506-DC13B810932C}" type="presParOf" srcId="{FFC80D48-C1BC-4C85-9AFC-EC4A65896485}" destId="{F6DB7969-FE15-43DA-8308-0C7175932EBB}" srcOrd="13" destOrd="0" presId="urn:microsoft.com/office/officeart/2005/8/layout/cycle5"/>
    <dgm:cxn modelId="{9FD5823C-98D5-4BBC-AF5D-59F4635FB7E4}" type="presParOf" srcId="{FFC80D48-C1BC-4C85-9AFC-EC4A65896485}" destId="{C9400843-5741-4E18-AA9F-CFB982A7760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80BC7-45CC-4525-81FC-6CC0209C064A}">
      <dsp:nvSpPr>
        <dsp:cNvPr id="0" name=""/>
        <dsp:cNvSpPr/>
      </dsp:nvSpPr>
      <dsp:spPr>
        <a:xfrm>
          <a:off x="2666414" y="-99360"/>
          <a:ext cx="3767836" cy="1554558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Determinar el alcance del seguimiento. </a:t>
          </a:r>
          <a:br>
            <a:rPr lang="en-GB" sz="1800" b="1" kern="1200"/>
          </a:br>
          <a:r>
            <a:rPr lang="en-GB" sz="1800" b="0" i="0" u="none" strike="noStrike" kern="1200" baseline="0">
              <a:solidFill>
                <a:srgbClr val="FFFFFF"/>
              </a:solidFill>
              <a:latin typeface="Myriad Pro Cond"/>
            </a:rPr>
            <a:t>Población, indicadores y dimensiones</a:t>
          </a:r>
          <a:endParaRPr lang="en-GB" sz="1800" kern="1200"/>
        </a:p>
      </dsp:txBody>
      <dsp:txXfrm>
        <a:off x="2742301" y="-23473"/>
        <a:ext cx="3616062" cy="1402784"/>
      </dsp:txXfrm>
    </dsp:sp>
    <dsp:sp modelId="{58C7E522-EDD6-462B-852A-5C6B3F973220}">
      <dsp:nvSpPr>
        <dsp:cNvPr id="0" name=""/>
        <dsp:cNvSpPr/>
      </dsp:nvSpPr>
      <dsp:spPr>
        <a:xfrm>
          <a:off x="2378118" y="1239825"/>
          <a:ext cx="4576656" cy="4576656"/>
        </a:xfrm>
        <a:custGeom>
          <a:avLst/>
          <a:gdLst/>
          <a:ahLst/>
          <a:cxnLst/>
          <a:rect l="0" t="0" r="0" b="0"/>
          <a:pathLst>
            <a:path>
              <a:moveTo>
                <a:pt x="3406621" y="291864"/>
              </a:moveTo>
              <a:arcTo wR="2288328" hR="2288328" stAng="17955288" swAng="762630"/>
            </a:path>
          </a:pathLst>
        </a:custGeom>
        <a:noFill/>
        <a:ln w="762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BC4C9C15-C8DD-4D78-9C31-C0C9D64F82BE}">
      <dsp:nvSpPr>
        <dsp:cNvPr id="0" name=""/>
        <dsp:cNvSpPr/>
      </dsp:nvSpPr>
      <dsp:spPr>
        <a:xfrm>
          <a:off x="5678383" y="1943220"/>
          <a:ext cx="2877607" cy="114613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schemeClr val="tx1"/>
              </a:solidFill>
            </a:rPr>
            <a:t>Obtener datos</a:t>
          </a:r>
          <a:br>
            <a:rPr lang="en-GB" sz="1800" kern="1200">
              <a:solidFill>
                <a:schemeClr val="tx1"/>
              </a:solidFill>
            </a:rPr>
          </a:br>
          <a:r>
            <a:rPr lang="en-GB" sz="1800" b="0" i="0" u="none" strike="noStrike" kern="1200" baseline="0">
              <a:solidFill>
                <a:schemeClr val="tx1"/>
              </a:solidFill>
              <a:latin typeface="Myriad Pro Cond"/>
            </a:rPr>
            <a:t>Evaluar la disponibilidad de datos cuantitativos </a:t>
          </a:r>
          <a:endParaRPr lang="en-GB" sz="1800" kern="1200">
            <a:solidFill>
              <a:schemeClr val="tx1"/>
            </a:solidFill>
          </a:endParaRPr>
        </a:p>
      </dsp:txBody>
      <dsp:txXfrm>
        <a:off x="5734333" y="1999170"/>
        <a:ext cx="2765707" cy="1034233"/>
      </dsp:txXfrm>
    </dsp:sp>
    <dsp:sp modelId="{EEE226C5-6931-4E64-98F1-7E1B46EE115F}">
      <dsp:nvSpPr>
        <dsp:cNvPr id="0" name=""/>
        <dsp:cNvSpPr/>
      </dsp:nvSpPr>
      <dsp:spPr>
        <a:xfrm>
          <a:off x="2631538" y="1298719"/>
          <a:ext cx="4576656" cy="4576656"/>
        </a:xfrm>
        <a:custGeom>
          <a:avLst/>
          <a:gdLst/>
          <a:ahLst/>
          <a:cxnLst/>
          <a:rect l="0" t="0" r="0" b="0"/>
          <a:pathLst>
            <a:path>
              <a:moveTo>
                <a:pt x="4560684" y="2018430"/>
              </a:moveTo>
              <a:arcTo wR="2288328" hR="2288328" stAng="21193587" swAng="1060891"/>
            </a:path>
          </a:pathLst>
        </a:custGeom>
        <a:noFill/>
        <a:ln w="76200" cap="flat" cmpd="sng" algn="ctr">
          <a:solidFill>
            <a:schemeClr val="accent5">
              <a:lumMod val="60000"/>
              <a:lumOff val="40000"/>
            </a:schemeClr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1762E597-0DA2-4B97-83D8-4ECD7D5E7266}">
      <dsp:nvSpPr>
        <dsp:cNvPr id="0" name=""/>
        <dsp:cNvSpPr/>
      </dsp:nvSpPr>
      <dsp:spPr>
        <a:xfrm>
          <a:off x="5187716" y="4244476"/>
          <a:ext cx="3092057" cy="114613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Analizar los datos</a:t>
          </a:r>
          <a:br>
            <a:rPr lang="en-GB" sz="1800" kern="1200"/>
          </a:br>
          <a:r>
            <a:rPr lang="en-GB" sz="1800" b="0" i="0" u="none" strike="noStrike" kern="1200" baseline="0">
              <a:solidFill>
                <a:srgbClr val="FFFFFF"/>
              </a:solidFill>
              <a:latin typeface="Myriad Pro Cond"/>
            </a:rPr>
            <a:t>Datos desglosados y medidas de síntesis </a:t>
          </a:r>
          <a:endParaRPr lang="en-GB" sz="1800" kern="1200"/>
        </a:p>
      </dsp:txBody>
      <dsp:txXfrm>
        <a:off x="5243666" y="4300426"/>
        <a:ext cx="2980157" cy="1034233"/>
      </dsp:txXfrm>
    </dsp:sp>
    <dsp:sp modelId="{B6C0F203-E6D1-4593-BEE0-672D8664C13C}">
      <dsp:nvSpPr>
        <dsp:cNvPr id="0" name=""/>
        <dsp:cNvSpPr/>
      </dsp:nvSpPr>
      <dsp:spPr>
        <a:xfrm>
          <a:off x="2471897" y="1227627"/>
          <a:ext cx="4576656" cy="4576656"/>
        </a:xfrm>
        <a:custGeom>
          <a:avLst/>
          <a:gdLst/>
          <a:ahLst/>
          <a:cxnLst/>
          <a:rect l="0" t="0" r="0" b="0"/>
          <a:pathLst>
            <a:path>
              <a:moveTo>
                <a:pt x="3139983" y="4412270"/>
              </a:moveTo>
              <a:arcTo wR="2288328" hR="2288328" stAng="4089017" swAng="2621967"/>
            </a:path>
          </a:pathLst>
        </a:custGeom>
        <a:noFill/>
        <a:ln w="76200" cap="flat" cmpd="sng" algn="ctr">
          <a:solidFill>
            <a:schemeClr val="tx2">
              <a:lumMod val="60000"/>
              <a:lumOff val="40000"/>
            </a:schemeClr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5B03FF68-086D-4E91-82B3-05FEE8983786}">
      <dsp:nvSpPr>
        <dsp:cNvPr id="0" name=""/>
        <dsp:cNvSpPr/>
      </dsp:nvSpPr>
      <dsp:spPr>
        <a:xfrm>
          <a:off x="1137708" y="4244476"/>
          <a:ext cx="2996135" cy="114613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Resultados del informe</a:t>
          </a:r>
          <a:br>
            <a:rPr lang="en-GB" sz="1800" kern="1200"/>
          </a:br>
          <a:r>
            <a:rPr lang="en-GB" sz="1800" kern="1200"/>
            <a:t>Audiencia, alcance, contenido, método de presentación</a:t>
          </a:r>
        </a:p>
      </dsp:txBody>
      <dsp:txXfrm>
        <a:off x="1193658" y="4300426"/>
        <a:ext cx="2884235" cy="1034233"/>
      </dsp:txXfrm>
    </dsp:sp>
    <dsp:sp modelId="{4ABB4F57-AD04-4593-9651-FF3264AB6F41}">
      <dsp:nvSpPr>
        <dsp:cNvPr id="0" name=""/>
        <dsp:cNvSpPr/>
      </dsp:nvSpPr>
      <dsp:spPr>
        <a:xfrm>
          <a:off x="1851910" y="720983"/>
          <a:ext cx="4576656" cy="4576656"/>
        </a:xfrm>
        <a:custGeom>
          <a:avLst/>
          <a:gdLst/>
          <a:ahLst/>
          <a:cxnLst/>
          <a:rect l="0" t="0" r="0" b="0"/>
          <a:pathLst>
            <a:path>
              <a:moveTo>
                <a:pt x="233410" y="3295185"/>
              </a:moveTo>
              <a:arcTo wR="2288328" hR="2288328" stAng="9233780" swAng="1209515"/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90422EE7-3DEA-4E9D-9FEF-F3AFEBED52EE}">
      <dsp:nvSpPr>
        <dsp:cNvPr id="0" name=""/>
        <dsp:cNvSpPr/>
      </dsp:nvSpPr>
      <dsp:spPr>
        <a:xfrm>
          <a:off x="253798" y="1838453"/>
          <a:ext cx="3311639" cy="1146133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Traducción de conocimientos</a:t>
          </a:r>
          <a:br>
            <a:rPr lang="en-GB" sz="1800" kern="1200"/>
          </a:br>
          <a:r>
            <a:rPr lang="en-GB" sz="1800" kern="1200"/>
            <a:t>Informar los cambios, aumentar la responsabilidad, la mejora</a:t>
          </a:r>
        </a:p>
      </dsp:txBody>
      <dsp:txXfrm>
        <a:off x="309748" y="1894403"/>
        <a:ext cx="3199739" cy="1034233"/>
      </dsp:txXfrm>
    </dsp:sp>
    <dsp:sp modelId="{C9400843-5741-4E18-AA9F-CFB982A7760A}">
      <dsp:nvSpPr>
        <dsp:cNvPr id="0" name=""/>
        <dsp:cNvSpPr/>
      </dsp:nvSpPr>
      <dsp:spPr>
        <a:xfrm>
          <a:off x="2027233" y="1249038"/>
          <a:ext cx="4576656" cy="4576656"/>
        </a:xfrm>
        <a:custGeom>
          <a:avLst/>
          <a:gdLst/>
          <a:ahLst/>
          <a:cxnLst/>
          <a:rect l="0" t="0" r="0" b="0"/>
          <a:pathLst>
            <a:path>
              <a:moveTo>
                <a:pt x="861796" y="499067"/>
              </a:moveTo>
              <a:arcTo wR="2288328" hR="2288328" stAng="13886132" swAng="633598"/>
            </a:path>
          </a:pathLst>
        </a:custGeom>
        <a:noFill/>
        <a:ln w="76200" cap="flat" cmpd="sng" algn="ctr">
          <a:solidFill>
            <a:schemeClr val="tx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FB84-05A6-4AC7-891F-146104E8641F}" type="datetimeFigureOut">
              <a:rPr lang="en-CH" smtClean="0"/>
              <a:t>01/27/2025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B5FBF-E5E8-4D78-9C3E-2956A72E1DC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2497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57FFC-E308-BA9F-A512-626F7C072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A788C1-D183-9736-64BF-377AC6A12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7E76C8-F444-B54E-7644-8C35A3BD6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Paso 1: </a:t>
            </a:r>
            <a:r>
              <a:rPr lang="en-GB" sz="1800" b="0" i="0" u="none" strike="noStrike" baseline="0">
                <a:solidFill>
                  <a:srgbClr val="FFFFFF"/>
                </a:solidFill>
                <a:latin typeface="Myriad Pro Cond"/>
              </a:rPr>
              <a:t>Considerar el propósito y el alcance de la supervisión, incluida la determinación de la población, los indicadores de salud y las dimensiones de la desigualdad en los que se centrará la supervisión de la desigualdad.</a:t>
            </a:r>
          </a:p>
          <a:p>
            <a:endParaRPr lang="en-GB" sz="1800" b="0" i="0" u="none" strike="noStrike" baseline="0">
              <a:solidFill>
                <a:srgbClr val="FFFFFF"/>
              </a:solidFill>
              <a:latin typeface="Myriad Pro Cond"/>
            </a:endParaRPr>
          </a:p>
          <a:p>
            <a:r>
              <a:rPr lang="en-GB" sz="1800" b="0" i="0" u="none" strike="noStrike" baseline="0">
                <a:solidFill>
                  <a:srgbClr val="FFFFFF"/>
                </a:solidFill>
                <a:latin typeface="Myriad Pro Cond"/>
              </a:rPr>
              <a:t>Paso 2: Evaluar la disponibilidad de datos cuantitativos tanto para los indicadores de salud como para las dimensiones de la desigualdad y asegurarse de que los datos son suficientes para proceder al seguimiento .</a:t>
            </a:r>
          </a:p>
          <a:p>
            <a:endParaRPr lang="en-GB" sz="1800" b="0" i="0" u="none" strike="noStrike" baseline="0">
              <a:solidFill>
                <a:srgbClr val="FFFFFF"/>
              </a:solidFill>
              <a:latin typeface="Myriad Pro Cond"/>
            </a:endParaRPr>
          </a:p>
          <a:p>
            <a:r>
              <a:rPr lang="en-GB" sz="1800" b="0" i="0" u="none" strike="noStrike" baseline="0">
                <a:solidFill>
                  <a:srgbClr val="FFFFFF"/>
                </a:solidFill>
                <a:latin typeface="Myriad Pro Cond"/>
              </a:rPr>
              <a:t>Paso 3: Preparar los datos desglosados y calcular las medidas resumidas de desigualdad.</a:t>
            </a:r>
          </a:p>
          <a:p>
            <a:endParaRPr lang="en-GB" sz="1800" b="0" i="0" u="none" strike="noStrike" baseline="0">
              <a:solidFill>
                <a:srgbClr val="FFFFFF"/>
              </a:solidFill>
              <a:latin typeface="Myriad Pro Cond"/>
            </a:endParaRPr>
          </a:p>
          <a:p>
            <a:r>
              <a:rPr lang="en-GB" sz="1800" b="0" i="0" u="none" strike="noStrike" baseline="0">
                <a:solidFill>
                  <a:srgbClr val="FFFFFF"/>
                </a:solidFill>
                <a:latin typeface="Myriad Pro Cond"/>
              </a:rPr>
              <a:t>Paso 4: </a:t>
            </a:r>
            <a:r>
              <a:rPr lang="en-GB" sz="1800" b="0" i="0" u="none" strike="noStrike" baseline="0">
                <a:solidFill>
                  <a:srgbClr val="57585A"/>
                </a:solidFill>
                <a:latin typeface="Myriad Pro Cond"/>
              </a:rPr>
              <a:t>Aclarar la audiencia y el propósito del informe, seleccionar el alcance del informe, definir el contenido técnico del informe, decidir los métodos de presentación de los datos y adherirse a las mejores prácticas de elaboración de informes.</a:t>
            </a:r>
          </a:p>
          <a:p>
            <a:endParaRPr lang="en-GB" sz="1800" b="0" i="0" u="none" strike="noStrike" baseline="0">
              <a:solidFill>
                <a:srgbClr val="57585A"/>
              </a:solidFill>
              <a:latin typeface="Myriad Pro Cond"/>
            </a:endParaRPr>
          </a:p>
          <a:p>
            <a:r>
              <a:rPr lang="en-GB" sz="1800" b="0" i="0" u="none" strike="noStrike" baseline="0">
                <a:solidFill>
                  <a:srgbClr val="57585A"/>
                </a:solidFill>
                <a:latin typeface="Myriad Pro Cond"/>
              </a:rPr>
              <a:t>Paso 5: </a:t>
            </a:r>
            <a:r>
              <a:rPr lang="en-GB" sz="1800" b="0" i="0" u="none" strike="noStrike" baseline="0">
                <a:solidFill>
                  <a:srgbClr val="FFFFFF"/>
                </a:solidFill>
                <a:latin typeface="Myriad Pro Cond"/>
              </a:rPr>
              <a:t>Facilitar la asimilación de los resultados del seguimiento para informar de los cambios que aceleren las mejoras entre las poblaciones afectadas y los subgrupos de población, y mejorar la rendición de cuentas al respecto.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C24BA-4B1B-21BB-B1B5-8FC7A879E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B5FBF-E5E8-4D78-9C3E-2956A72E1DCB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3447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CD522-79CF-8AF0-99C9-4FC24A147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FFFC8D-46CE-8A33-CDB9-7BFC4C63A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279EFD-6777-41F1-4196-47885F4EB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C6289-08A6-E898-6B12-D77F4FB90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B5FBF-E5E8-4D78-9C3E-2956A72E1DCB}" type="slidenum">
              <a:rPr lang="en-CH" smtClean="0"/>
              <a:t>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691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9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2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6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2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4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1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4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1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maestro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d letter on a black background">
            <a:extLst>
              <a:ext uri="{FF2B5EF4-FFF2-40B4-BE49-F238E27FC236}">
                <a16:creationId xmlns:a16="http://schemas.microsoft.com/office/drawing/2014/main" id="{20A68E2A-7F5C-D082-A31F-985275E56D7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75" y="6172200"/>
            <a:ext cx="2172046" cy="322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0F17EB-09E0-B68F-19BD-63E366860A89}"/>
              </a:ext>
            </a:extLst>
          </p:cNvPr>
          <p:cNvSpPr txBox="1"/>
          <p:nvPr userDrawn="1"/>
        </p:nvSpPr>
        <p:spPr>
          <a:xfrm>
            <a:off x="6654800" y="6220480"/>
            <a:ext cx="279400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67" b="1">
                <a:latin typeface="Avenir"/>
              </a:rPr>
              <a:t>Data for Impact</a:t>
            </a:r>
            <a:r>
              <a:rPr lang="en-CH" sz="1067" b="1" i="0">
                <a:solidFill>
                  <a:srgbClr val="111111"/>
                </a:solidFill>
                <a:effectLst/>
                <a:latin typeface="Avenir"/>
              </a:rPr>
              <a:t> | </a:t>
            </a:r>
            <a:r>
              <a:rPr lang="es-MX" sz="1067" b="1" i="0" noProof="0">
                <a:solidFill>
                  <a:srgbClr val="111111"/>
                </a:solidFill>
                <a:effectLst/>
                <a:latin typeface="Avenir"/>
              </a:rPr>
              <a:t>Unidos para acabar con el sida en 2030</a:t>
            </a:r>
            <a:endParaRPr lang="en-CH" sz="1067" b="1" noProof="0">
              <a:latin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63192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8_DEDE60AC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tatcompiler.com/en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s://phia-data.icap.columbia.edu/visualization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F07A-0C66-01C0-3714-85F1CA0E38A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865376"/>
            <a:ext cx="9144000" cy="2819047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 err="1"/>
              <a:t>Medición</a:t>
            </a:r>
            <a:r>
              <a:rPr lang="en-GB" sz="4800" dirty="0"/>
              <a:t> y </a:t>
            </a:r>
            <a:r>
              <a:rPr lang="en-GB" sz="4800" dirty="0" err="1"/>
              <a:t>seguimiento</a:t>
            </a:r>
            <a:r>
              <a:rPr lang="en-GB" sz="4800" dirty="0"/>
              <a:t> de las </a:t>
            </a:r>
            <a:r>
              <a:rPr lang="en-GB" sz="4800" dirty="0" err="1"/>
              <a:t>desigualdades</a:t>
            </a:r>
            <a:r>
              <a:rPr lang="en-GB" sz="4800" dirty="0"/>
              <a:t> </a:t>
            </a:r>
            <a:r>
              <a:rPr lang="en-GB" sz="4800" dirty="0" err="1"/>
              <a:t>relacionadas</a:t>
            </a:r>
            <a:r>
              <a:rPr lang="en-GB" sz="4800" dirty="0"/>
              <a:t> con el VIH</a:t>
            </a:r>
            <a:br>
              <a:rPr lang="en-US" sz="4800" dirty="0"/>
            </a:br>
            <a:br>
              <a:rPr lang="en-US" sz="4800" dirty="0"/>
            </a:br>
            <a:r>
              <a:rPr lang="en-US" sz="3600" dirty="0" err="1"/>
              <a:t>Utilizar</a:t>
            </a:r>
            <a:r>
              <a:rPr lang="en-US" sz="3600" dirty="0"/>
              <a:t> las </a:t>
            </a:r>
            <a:r>
              <a:rPr lang="en-US" sz="3600" dirty="0" err="1"/>
              <a:t>estimaciones</a:t>
            </a:r>
            <a:r>
              <a:rPr lang="en-US" sz="3600" dirty="0"/>
              <a:t> </a:t>
            </a:r>
            <a:r>
              <a:rPr lang="en-US" sz="3600" dirty="0" err="1"/>
              <a:t>sobre</a:t>
            </a:r>
            <a:r>
              <a:rPr lang="en-US" sz="3600" dirty="0"/>
              <a:t> el VIH y </a:t>
            </a:r>
            <a:r>
              <a:rPr lang="en-US" sz="3600" dirty="0" err="1"/>
              <a:t>otras</a:t>
            </a:r>
            <a:r>
              <a:rPr lang="en-US" sz="3600" dirty="0"/>
              <a:t> </a:t>
            </a:r>
            <a:r>
              <a:rPr lang="en-US" sz="3600" dirty="0" err="1"/>
              <a:t>fuentes</a:t>
            </a:r>
            <a:r>
              <a:rPr lang="en-US" sz="3600" dirty="0"/>
              <a:t> de </a:t>
            </a:r>
            <a:r>
              <a:rPr lang="en-US" sz="3600" dirty="0" err="1"/>
              <a:t>datos</a:t>
            </a:r>
            <a:r>
              <a:rPr lang="en-US" sz="3600" dirty="0"/>
              <a:t> </a:t>
            </a:r>
            <a:r>
              <a:rPr lang="en-US" sz="3600" dirty="0" err="1"/>
              <a:t>disponibles</a:t>
            </a:r>
            <a:br>
              <a:rPr lang="en-US" sz="3600" dirty="0"/>
            </a:br>
            <a:r>
              <a:rPr lang="en-US" sz="2700" dirty="0">
                <a:solidFill>
                  <a:schemeClr val="bg1">
                    <a:lumMod val="65000"/>
                  </a:schemeClr>
                </a:solidFill>
              </a:rPr>
              <a:t>... 2025</a:t>
            </a:r>
            <a:endParaRPr lang="en-CH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0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D972-DBD1-098F-51C3-FB88F1A0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83092"/>
            <a:ext cx="6431901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GB" b="1">
                <a:solidFill>
                  <a:schemeClr val="bg1"/>
                </a:solidFill>
              </a:rPr>
              <a:t>Preparar datos desglosados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7D920-D262-9559-4F3B-2951C7DB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999349"/>
              </p:ext>
            </p:extLst>
          </p:nvPr>
        </p:nvGraphicFramePr>
        <p:xfrm>
          <a:off x="304799" y="1418400"/>
          <a:ext cx="1081087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712">
                  <a:extLst>
                    <a:ext uri="{9D8B030D-6E8A-4147-A177-3AD203B41FA5}">
                      <a16:colId xmlns:a16="http://schemas.microsoft.com/office/drawing/2014/main" val="175218665"/>
                    </a:ext>
                  </a:extLst>
                </a:gridCol>
                <a:gridCol w="7335163">
                  <a:extLst>
                    <a:ext uri="{9D8B030D-6E8A-4147-A177-3AD203B41FA5}">
                      <a16:colId xmlns:a16="http://schemas.microsoft.com/office/drawing/2014/main" val="2079609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Fuente de datos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Desagregación disponible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7245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chemeClr val="bg1"/>
                          </a:solidFill>
                        </a:rPr>
                        <a:t>Espectro</a:t>
                      </a:r>
                    </a:p>
                    <a:p>
                      <a:endParaRPr lang="en-GB" sz="20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Sexo (femenino / masculino)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232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Edad (adultos / niños)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798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Edad (10-19 / 15-24 / 15-49 / 50+ años)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3952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Área administrativa (primer nivel para algunos países)</a:t>
                      </a:r>
                      <a:b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endParaRPr lang="en-GB" sz="2000" kern="100"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9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1156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D972-DBD1-098F-51C3-FB88F1A0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183092"/>
            <a:ext cx="6431903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GB" b="1">
                <a:solidFill>
                  <a:schemeClr val="bg1"/>
                </a:solidFill>
              </a:rPr>
              <a:t>Preparar datos desglosados (continuación)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7D920-D262-9559-4F3B-2951C7DB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688474"/>
              </p:ext>
            </p:extLst>
          </p:nvPr>
        </p:nvGraphicFramePr>
        <p:xfrm>
          <a:off x="304798" y="1039026"/>
          <a:ext cx="10191751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501">
                  <a:extLst>
                    <a:ext uri="{9D8B030D-6E8A-4147-A177-3AD203B41FA5}">
                      <a16:colId xmlns:a16="http://schemas.microsoft.com/office/drawing/2014/main" val="175218665"/>
                    </a:ext>
                  </a:extLst>
                </a:gridCol>
                <a:gridCol w="7891250">
                  <a:extLst>
                    <a:ext uri="{9D8B030D-6E8A-4147-A177-3AD203B41FA5}">
                      <a16:colId xmlns:a16="http://schemas.microsoft.com/office/drawing/2014/main" val="2079609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Fuente de datos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Desagregación disponible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72453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chemeClr val="bg1"/>
                          </a:solidFill>
                        </a:rPr>
                        <a:t>Encuestas domésticas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Sexo (femenino / masculino)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711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00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Edad (bandas de edad de 5 años, pero normalmente se utilizan bandas mayores)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2015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00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Riqueza (cuantiles de riqueza)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7347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00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Urbano / Rural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6596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00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Nivel educativo (sin estudios, primaria, secundaria, postsecundaria)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1793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00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Área administrativa (primer y segundo nivel)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6642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chemeClr val="bg1"/>
                          </a:solidFill>
                        </a:rPr>
                        <a:t>Población clave IBBS</a:t>
                      </a:r>
                    </a:p>
                    <a:p>
                      <a:endParaRPr lang="en-GB" sz="20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Sexo (femenino / masculino), Género (mujeres / hombres / transexuales)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232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Edad (dependiendo de la encuesta, suele indicarse como &lt;25 y &gt;=25)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798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Zona administrativa o ciudad (sólo donde se realicen encuestas)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962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sz="2000">
                          <a:solidFill>
                            <a:schemeClr val="bg1"/>
                          </a:solidFill>
                        </a:rPr>
                        <a:t>Datos del programa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Sexo (femenino / masculino)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290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Edad (según el sistema)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52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Área administrativa (primer y segundo nivel)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323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10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A182ED-835C-7248-6DF6-F34BE15AF5F5}"/>
              </a:ext>
            </a:extLst>
          </p:cNvPr>
          <p:cNvSpPr/>
          <p:nvPr/>
        </p:nvSpPr>
        <p:spPr>
          <a:xfrm>
            <a:off x="5863472" y="2187019"/>
            <a:ext cx="471340" cy="1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576A60-2AC9-9705-0C41-6C842B3D700A}"/>
              </a:ext>
            </a:extLst>
          </p:cNvPr>
          <p:cNvSpPr txBox="1"/>
          <p:nvPr/>
        </p:nvSpPr>
        <p:spPr>
          <a:xfrm>
            <a:off x="356838" y="2090172"/>
            <a:ext cx="29885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Vemos tendencias diferentes según los grupos de edad y los sexos, la diferencia de edad es más prominente entre los hombres.</a:t>
            </a:r>
          </a:p>
          <a:p>
            <a:endParaRPr lang="en-GB" sz="2000"/>
          </a:p>
          <a:p>
            <a:r>
              <a:rPr lang="en-GB" sz="2000" i="1"/>
              <a:t>Fuente: </a:t>
            </a:r>
            <a:br>
              <a:rPr lang="en-GB" sz="2000" i="1"/>
            </a:br>
            <a:r>
              <a:rPr lang="en-GB" sz="2000" i="1"/>
              <a:t>Estimación de Spectrum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8B30D-CAA8-D31B-0D9E-E3552BBB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83092"/>
            <a:ext cx="8738839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GB"/>
              <a:t>((Podemos evaluar)) </a:t>
            </a:r>
            <a:r>
              <a:rPr lang="en-GB" b="1"/>
              <a:t>una o varias dimensiones de la desigualdad </a:t>
            </a:r>
            <a:r>
              <a:rPr lang="en-GB"/>
              <a:t>(1/2)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6BA3D-6288-A471-732E-BCE0AF7B4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397" y="878995"/>
            <a:ext cx="7461405" cy="51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8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E56B6-C598-87E4-2682-2D5265B14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99ADD1-B98C-3883-1FB3-A0367244F1C3}"/>
              </a:ext>
            </a:extLst>
          </p:cNvPr>
          <p:cNvSpPr/>
          <p:nvPr/>
        </p:nvSpPr>
        <p:spPr>
          <a:xfrm>
            <a:off x="5863472" y="2187019"/>
            <a:ext cx="471340" cy="1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F7AE3-7227-265E-02EF-53CDCD0138E2}"/>
              </a:ext>
            </a:extLst>
          </p:cNvPr>
          <p:cNvSpPr txBox="1"/>
          <p:nvPr/>
        </p:nvSpPr>
        <p:spPr>
          <a:xfrm>
            <a:off x="454780" y="1628507"/>
            <a:ext cx="29960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La mayor diferencia entre sexos se da en el grupo de edad de 40-49 años, después en el de 30-39 y en el de 20-29. Hay que comprender mejor la tendencia entre las jóvenes de 10 a 19 años.</a:t>
            </a:r>
          </a:p>
          <a:p>
            <a:endParaRPr lang="en-GB" sz="2000"/>
          </a:p>
          <a:p>
            <a:r>
              <a:rPr lang="en-GB" sz="2000" i="1"/>
              <a:t>Fuente: </a:t>
            </a:r>
            <a:br>
              <a:rPr lang="en-GB" sz="2000" i="1"/>
            </a:br>
            <a:r>
              <a:rPr lang="en-GB" sz="2000" i="1"/>
              <a:t>Estimación de Spectrum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C9F24-54B2-2236-8819-E0AFED4A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83092"/>
            <a:ext cx="8738839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GB"/>
              <a:t>((Podemos evaluar)) </a:t>
            </a:r>
            <a:r>
              <a:rPr lang="en-GB" b="1"/>
              <a:t>dimensiones únicas o múltiples de la desigualdad </a:t>
            </a:r>
            <a:r>
              <a:rPr lang="en-GB"/>
              <a:t>(2/2)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43AC9-8784-07C3-5276-12AD79A6A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25" y="684197"/>
            <a:ext cx="7529835" cy="53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9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B8A7-FAA6-4A34-9E77-1D16B97C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6417"/>
            <a:ext cx="7787922" cy="762000"/>
          </a:xfrm>
        </p:spPr>
        <p:txBody>
          <a:bodyPr>
            <a:normAutofit fontScale="90000"/>
          </a:bodyPr>
          <a:lstStyle/>
          <a:p>
            <a:r>
              <a:rPr lang="en-GB" dirty="0"/>
              <a:t>((Podemos </a:t>
            </a:r>
            <a:r>
              <a:rPr lang="en-GB" dirty="0" err="1"/>
              <a:t>examinar</a:t>
            </a:r>
            <a:r>
              <a:rPr lang="en-GB" dirty="0"/>
              <a:t>)) </a:t>
            </a:r>
            <a:r>
              <a:rPr lang="en-GB" b="1" dirty="0"/>
              <a:t>las </a:t>
            </a:r>
            <a:r>
              <a:rPr lang="en-GB" b="1" dirty="0" err="1"/>
              <a:t>desigualdades</a:t>
            </a:r>
            <a:r>
              <a:rPr lang="en-GB" b="1" dirty="0"/>
              <a:t> </a:t>
            </a:r>
            <a:r>
              <a:rPr lang="en-GB" b="1" dirty="0" err="1"/>
              <a:t>dentro</a:t>
            </a:r>
            <a:r>
              <a:rPr lang="en-GB" b="1" dirty="0"/>
              <a:t> de las </a:t>
            </a:r>
            <a:r>
              <a:rPr lang="en-GB" b="1" dirty="0" err="1"/>
              <a:t>poblaciones</a:t>
            </a:r>
            <a:r>
              <a:rPr lang="en-GB" b="1" dirty="0"/>
              <a:t> clave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2C2ED-5A15-BA16-829E-F295A1154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58" y="843388"/>
            <a:ext cx="7413084" cy="517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7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B835-5AF6-DC6F-6006-ABB2004C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46" y="139139"/>
            <a:ext cx="9828245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GB"/>
              <a:t>Examinar las múltiples dimensiones de la desigualdad ayuda a comprender mejor a las poblaciones que se quedan atrás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11652-C70F-5C86-6F7C-E40F76BD1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500" y="992580"/>
            <a:ext cx="7305000" cy="51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9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7530B-C5F4-83E2-AAF3-EBE361CD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8783216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GB"/>
              <a:t>Examinar las múltiples dimensiones de la desigualdad ayuda a comprender mejor a las poblaciones que se quedan atrás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B1141-907B-53E3-B2C5-331813448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115" y="1036532"/>
            <a:ext cx="7377770" cy="50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F9CDA-4C09-0F1A-8E15-FCA4155B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CE4C-153E-BDE5-26CA-626DE352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46" y="139139"/>
            <a:ext cx="11796322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/>
              <a:t>¿La desigualdad (ejemplo: por quintil de riqueza) aumenta o disminuye con el tiempo?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B728B-BBA3-9C9F-59E4-BA06818EB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52" y="747622"/>
            <a:ext cx="7711406" cy="53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59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D972-DBD1-098F-51C3-FB88F1A0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183092"/>
            <a:ext cx="7962122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GB" b="1">
                <a:solidFill>
                  <a:schemeClr val="bg1"/>
                </a:solidFill>
              </a:rPr>
              <a:t>Calcular medidas resumidas de desigualdad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7D920-D262-9559-4F3B-2951C7DB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090791"/>
              </p:ext>
            </p:extLst>
          </p:nvPr>
        </p:nvGraphicFramePr>
        <p:xfrm>
          <a:off x="304800" y="1123125"/>
          <a:ext cx="11270166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861">
                  <a:extLst>
                    <a:ext uri="{9D8B030D-6E8A-4147-A177-3AD203B41FA5}">
                      <a16:colId xmlns:a16="http://schemas.microsoft.com/office/drawing/2014/main" val="175218665"/>
                    </a:ext>
                  </a:extLst>
                </a:gridCol>
                <a:gridCol w="1996751">
                  <a:extLst>
                    <a:ext uri="{9D8B030D-6E8A-4147-A177-3AD203B41FA5}">
                      <a16:colId xmlns:a16="http://schemas.microsoft.com/office/drawing/2014/main" val="2079609306"/>
                    </a:ext>
                  </a:extLst>
                </a:gridCol>
                <a:gridCol w="7273554">
                  <a:extLst>
                    <a:ext uri="{9D8B030D-6E8A-4147-A177-3AD203B41FA5}">
                      <a16:colId xmlns:a16="http://schemas.microsoft.com/office/drawing/2014/main" val="933145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Medida resumen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Pros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Contras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72453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chemeClr val="bg1"/>
                          </a:solidFill>
                        </a:rPr>
                        <a:t>Relación </a:t>
                      </a:r>
                      <a:br>
                        <a:rPr lang="en-GB" sz="2000">
                          <a:solidFill>
                            <a:schemeClr val="bg1"/>
                          </a:solidFill>
                        </a:rPr>
                      </a:br>
                      <a:r>
                        <a:rPr lang="en-GB" sz="2000">
                          <a:solidFill>
                            <a:schemeClr val="bg1"/>
                          </a:solidFill>
                        </a:rPr>
                        <a:t>1 como igualdad total</a:t>
                      </a:r>
                    </a:p>
                    <a:p>
                      <a:endParaRPr lang="en-GB" sz="20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Unidad independiente</a:t>
                      </a:r>
                    </a:p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000" kern="100">
                        <a:latin typeface="AvenirLTStd-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Es más difícil comunicar el significado</a:t>
                      </a:r>
                    </a:p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000" kern="100"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Para el desglose en más de dos categorías, la selección del grupo base puede ser arbitraria</a:t>
                      </a:r>
                    </a:p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000" kern="100"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Ratios entre dos proporciones, como la cobertura del tratamiento (o % Conocimiento-Estado, o % Carga Viral Suprimida) inestables en la cola</a:t>
                      </a:r>
                      <a:b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endParaRPr lang="en-GB" sz="2000" kern="100"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23245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chemeClr val="bg1"/>
                          </a:solidFill>
                        </a:rPr>
                        <a:t>Diferencia: </a:t>
                      </a:r>
                    </a:p>
                    <a:p>
                      <a:r>
                        <a:rPr lang="en-GB" sz="2000">
                          <a:solidFill>
                            <a:schemeClr val="bg1"/>
                          </a:solidFill>
                        </a:rPr>
                        <a:t>0 como igualdad total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Fácil de entender</a:t>
                      </a:r>
                      <a:endParaRPr lang="en-GB" sz="2000" kern="100">
                        <a:effectLst/>
                        <a:latin typeface="AvenirLTStd-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Dependiente de la unidad</a:t>
                      </a:r>
                    </a:p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Las subpoblaciones deben ser comparables</a:t>
                      </a:r>
                    </a:p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Más valioso para las decisiones programáticas; menos para las políticas</a:t>
                      </a:r>
                    </a:p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000" kern="100">
                        <a:effectLst/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2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659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CDB52-4748-322C-F02E-A02A4781D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9387-8EAD-573E-8B8E-1CE4DEFF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5974702" cy="762000"/>
          </a:xfrm>
        </p:spPr>
        <p:txBody>
          <a:bodyPr>
            <a:normAutofit fontScale="90000"/>
          </a:bodyPr>
          <a:lstStyle/>
          <a:p>
            <a:r>
              <a:rPr lang="en-GB"/>
              <a:t>((Utilizando)) </a:t>
            </a:r>
            <a:r>
              <a:rPr lang="en-GB" b="1"/>
              <a:t>la proporción </a:t>
            </a:r>
            <a:r>
              <a:rPr lang="en-GB"/>
              <a:t>como medida de desigualdad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42776-09E8-6FB3-A1CE-FF755FCD025A}"/>
              </a:ext>
            </a:extLst>
          </p:cNvPr>
          <p:cNvSpPr txBox="1"/>
          <p:nvPr/>
        </p:nvSpPr>
        <p:spPr>
          <a:xfrm>
            <a:off x="304799" y="6151688"/>
            <a:ext cx="251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Fuente </a:t>
            </a:r>
            <a:br>
              <a:rPr lang="en-US" sz="1400" i="1"/>
            </a:br>
            <a:r>
              <a:rPr lang="en-US" sz="1400" i="1"/>
              <a:t>Estimaciones de Spectrum /ONUSIDA</a:t>
            </a:r>
            <a:endParaRPr lang="en-CH" sz="1400" i="1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D8AA873-87C2-4BE0-8694-B4D5DC7525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901587"/>
              </p:ext>
            </p:extLst>
          </p:nvPr>
        </p:nvGraphicFramePr>
        <p:xfrm>
          <a:off x="1956816" y="1066906"/>
          <a:ext cx="7699248" cy="496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427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FF15E0-2013-1FE9-D931-7A0B407A2995}"/>
              </a:ext>
            </a:extLst>
          </p:cNvPr>
          <p:cNvSpPr txBox="1"/>
          <p:nvPr/>
        </p:nvSpPr>
        <p:spPr>
          <a:xfrm>
            <a:off x="544551" y="1443840"/>
            <a:ext cx="1078508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Los derechos humanos son derechos universales de todos los seres humanos, independientemente de su raza, </a:t>
            </a:r>
            <a:r>
              <a:rPr lang="en-US" sz="1400" b="0" i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color</a:t>
            </a:r>
            <a:r>
              <a:rPr lang="en-US" sz="1400" b="0" i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, sexo, idioma, religión, opinión política o de otra índole, origen nacional o social, posición económica, nacimiento o cualquier otra condición.</a:t>
            </a:r>
            <a:br>
              <a:rPr lang="en-US" sz="1400" b="0" i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</a:br>
            <a:endParaRPr lang="en-US" sz="1400" b="0" i="0">
              <a:solidFill>
                <a:srgbClr val="3C4245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3C4245"/>
                </a:solidFill>
                <a:effectLst/>
                <a:highlight>
                  <a:srgbClr val="00FF00"/>
                </a:highlight>
                <a:latin typeface="Noto Sans" panose="020B0502040504020204" pitchFamily="34" charset="0"/>
              </a:rPr>
              <a:t> El derecho a la salud y otros derechos humanos relacionados con la salud son compromisos jurídicamente vinculantes consagrados en los instrumentos internacionales de derechos humanos. La Constitución de la OMS también reconoce el derecho a la salud.</a:t>
            </a:r>
            <a:br>
              <a:rPr lang="en-US" b="1" i="0">
                <a:solidFill>
                  <a:srgbClr val="3C4245"/>
                </a:solidFill>
                <a:effectLst/>
                <a:highlight>
                  <a:srgbClr val="00FF00"/>
                </a:highlight>
                <a:latin typeface="Noto Sans" panose="020B0502040504020204" pitchFamily="34" charset="0"/>
              </a:rPr>
            </a:br>
            <a:endParaRPr lang="en-US" b="1" i="0">
              <a:solidFill>
                <a:srgbClr val="3C4245"/>
              </a:solidFill>
              <a:effectLst/>
              <a:highlight>
                <a:srgbClr val="00FF00"/>
              </a:highlight>
              <a:latin typeface="Noto Sans" panose="020B050204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3C4245"/>
                </a:solidFill>
                <a:effectLst/>
                <a:highlight>
                  <a:srgbClr val="00FF00"/>
                </a:highlight>
                <a:latin typeface="Noto Sans" panose="020B0502040504020204" pitchFamily="34" charset="0"/>
              </a:rPr>
              <a:t> Todo ser humano tiene derecho al nivel más alto posible de salud física y mental. Los países tienen la </a:t>
            </a:r>
            <a:r>
              <a:rPr lang="en-US" b="1" i="0" u="sng">
                <a:solidFill>
                  <a:srgbClr val="3C4245"/>
                </a:solidFill>
                <a:effectLst/>
                <a:highlight>
                  <a:srgbClr val="00FF00"/>
                </a:highlight>
                <a:latin typeface="Noto Sans" panose="020B0502040504020204" pitchFamily="34" charset="0"/>
              </a:rPr>
              <a:t>obligación legal </a:t>
            </a:r>
            <a:r>
              <a:rPr lang="en-US" b="1" i="0">
                <a:solidFill>
                  <a:srgbClr val="3C4245"/>
                </a:solidFill>
                <a:effectLst/>
                <a:highlight>
                  <a:srgbClr val="00FF00"/>
                </a:highlight>
                <a:latin typeface="Noto Sans" panose="020B0502040504020204" pitchFamily="34" charset="0"/>
              </a:rPr>
              <a:t>de elaborar y aplicar leyes y políticas que garanticen el acceso universal a unos servicios sanitarios de calidad y aborden las causas profundas de las disparidades sanitarias, como la pobreza, la estigmatización y la discriminación.</a:t>
            </a:r>
            <a:br>
              <a:rPr lang="en-US" b="1" i="0">
                <a:solidFill>
                  <a:srgbClr val="3C4245"/>
                </a:solidFill>
                <a:effectLst/>
                <a:highlight>
                  <a:srgbClr val="00FF00"/>
                </a:highlight>
                <a:latin typeface="Noto Sans" panose="020B0502040504020204" pitchFamily="34" charset="0"/>
              </a:rPr>
            </a:br>
            <a:endParaRPr lang="en-US" b="1" i="0">
              <a:solidFill>
                <a:srgbClr val="3C4245"/>
              </a:solidFill>
              <a:effectLst/>
              <a:highlight>
                <a:srgbClr val="00FF00"/>
              </a:highlight>
              <a:latin typeface="Noto Sans" panose="020B050204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El derecho a la salud es indivisible de otros derechos humanos, incluidos los derechos a la educación, la participación, la alimentación, la vivienda, el trabajo y la información.</a:t>
            </a:r>
            <a:br>
              <a:rPr lang="en-US" sz="1400" b="0" i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</a:br>
            <a:endParaRPr lang="en-US" sz="1400" b="0" i="0">
              <a:solidFill>
                <a:srgbClr val="3C4245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La cobertura sanitaria universal (CSU) basada en la atención primaria ayuda a los países a hacer realidad el derecho a la salud garantizando a todas las personas un acceso asequible y equitativo a los servicios sanitarios.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9EB762-A6F8-0D4A-D041-71F3C3E1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83092"/>
            <a:ext cx="7953375" cy="762000"/>
          </a:xfr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La </a:t>
            </a:r>
            <a:r>
              <a:rPr lang="en-US" sz="2400" b="1" dirty="0" err="1">
                <a:solidFill>
                  <a:schemeClr val="bg1"/>
                </a:solidFill>
              </a:rPr>
              <a:t>Declaración</a:t>
            </a:r>
            <a:r>
              <a:rPr lang="en-US" sz="2400" b="1" dirty="0">
                <a:solidFill>
                  <a:schemeClr val="bg1"/>
                </a:solidFill>
              </a:rPr>
              <a:t> Universal de </a:t>
            </a:r>
            <a:r>
              <a:rPr lang="en-US" sz="2400" b="1" dirty="0" err="1">
                <a:solidFill>
                  <a:schemeClr val="bg1"/>
                </a:solidFill>
              </a:rPr>
              <a:t>los</a:t>
            </a:r>
            <a:r>
              <a:rPr lang="en-US" sz="2400" b="1" dirty="0">
                <a:solidFill>
                  <a:schemeClr val="bg1"/>
                </a:solidFill>
              </a:rPr>
              <a:t> Derechos Humanos </a:t>
            </a:r>
            <a:r>
              <a:rPr lang="en-US" sz="2400" b="1" dirty="0" err="1">
                <a:solidFill>
                  <a:schemeClr val="bg1"/>
                </a:solidFill>
              </a:rPr>
              <a:t>consagra</a:t>
            </a:r>
            <a:r>
              <a:rPr lang="en-US" sz="2400" b="1" dirty="0">
                <a:solidFill>
                  <a:schemeClr val="bg1"/>
                </a:solidFill>
              </a:rPr>
              <a:t> la </a:t>
            </a:r>
            <a:r>
              <a:rPr lang="en-US" sz="2400" b="1" dirty="0" err="1">
                <a:solidFill>
                  <a:schemeClr val="bg1"/>
                </a:solidFill>
              </a:rPr>
              <a:t>salud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como</a:t>
            </a:r>
            <a:r>
              <a:rPr lang="en-US" sz="2400" b="1" dirty="0">
                <a:solidFill>
                  <a:schemeClr val="bg1"/>
                </a:solidFill>
              </a:rPr>
              <a:t> un derecho</a:t>
            </a:r>
            <a:endParaRPr lang="en-CH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9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1F7F6-E645-D3B2-B26E-1CA19B51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7902498" cy="762000"/>
          </a:xfrm>
        </p:spPr>
        <p:txBody>
          <a:bodyPr>
            <a:normAutofit/>
          </a:bodyPr>
          <a:lstStyle/>
          <a:p>
            <a:r>
              <a:rPr lang="en-GB"/>
              <a:t>((Utilizar)) </a:t>
            </a:r>
            <a:r>
              <a:rPr lang="en-GB" b="1"/>
              <a:t>la diferencia </a:t>
            </a:r>
            <a:r>
              <a:rPr lang="en-GB"/>
              <a:t>como medida de desigualdad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D22F8-90E6-F9D2-9141-8F6353063FF8}"/>
              </a:ext>
            </a:extLst>
          </p:cNvPr>
          <p:cNvSpPr txBox="1"/>
          <p:nvPr/>
        </p:nvSpPr>
        <p:spPr>
          <a:xfrm>
            <a:off x="304799" y="6151688"/>
            <a:ext cx="251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Fuente </a:t>
            </a:r>
            <a:br>
              <a:rPr lang="en-US" sz="1400" i="1"/>
            </a:br>
            <a:r>
              <a:rPr lang="en-US" sz="1400" i="1"/>
              <a:t>Estimaciones Spectrum /ONUSIDA</a:t>
            </a:r>
            <a:endParaRPr lang="en-CH" sz="1400" i="1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6C97920-B34D-40E0-80F9-2DE7DF0D2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969545"/>
              </p:ext>
            </p:extLst>
          </p:nvPr>
        </p:nvGraphicFramePr>
        <p:xfrm>
          <a:off x="2360676" y="1056650"/>
          <a:ext cx="7470648" cy="498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3309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4AAF0-EAEC-B5AE-D17A-F3219EAD2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68D8E-B5CB-7395-B0A0-75AD3579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11311812" cy="889928"/>
          </a:xfrm>
        </p:spPr>
        <p:txBody>
          <a:bodyPr>
            <a:normAutofit/>
          </a:bodyPr>
          <a:lstStyle/>
          <a:p>
            <a:pPr algn="l"/>
            <a:r>
              <a:rPr lang="en-GB" b="1"/>
              <a:t>Cobertura del TAR ((tendencias)) entre niños frente a adultos</a:t>
            </a:r>
            <a:endParaRPr lang="en-GB" strike="sngStrik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9BC8B-D46C-1805-028C-617FFC13905B}"/>
              </a:ext>
            </a:extLst>
          </p:cNvPr>
          <p:cNvSpPr txBox="1"/>
          <p:nvPr/>
        </p:nvSpPr>
        <p:spPr>
          <a:xfrm>
            <a:off x="304799" y="6151688"/>
            <a:ext cx="251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Fuente </a:t>
            </a:r>
            <a:br>
              <a:rPr lang="en-US" sz="1400" i="1"/>
            </a:br>
            <a:r>
              <a:rPr lang="en-US" sz="1400" i="1"/>
              <a:t>Estimaciones Spectrum /ONUSIDA</a:t>
            </a:r>
            <a:endParaRPr lang="en-CH" sz="1400" i="1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913DBB-97E7-4F88-A422-B5B1AF9CDF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60751"/>
              </p:ext>
            </p:extLst>
          </p:nvPr>
        </p:nvGraphicFramePr>
        <p:xfrm>
          <a:off x="2193378" y="952088"/>
          <a:ext cx="7534656" cy="495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1394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EE534-52A9-9C12-5397-0C5923B8A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6FCC-0AEC-CD8A-4598-10A2ABC5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11311812" cy="889928"/>
          </a:xfrm>
        </p:spPr>
        <p:txBody>
          <a:bodyPr>
            <a:normAutofit/>
          </a:bodyPr>
          <a:lstStyle/>
          <a:p>
            <a:pPr algn="l"/>
            <a:r>
              <a:rPr lang="en-GB" b="1"/>
              <a:t>Cobertura del TAR ((tendencias)) entre mujeres frente a hombres</a:t>
            </a:r>
            <a:endParaRPr lang="en-GB" strike="sngStrik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BCA00-0729-E669-E47A-EED7208421CA}"/>
              </a:ext>
            </a:extLst>
          </p:cNvPr>
          <p:cNvSpPr txBox="1"/>
          <p:nvPr/>
        </p:nvSpPr>
        <p:spPr>
          <a:xfrm>
            <a:off x="304799" y="6151688"/>
            <a:ext cx="251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Fuente </a:t>
            </a:r>
            <a:br>
              <a:rPr lang="en-US" sz="1400" i="1"/>
            </a:br>
            <a:r>
              <a:rPr lang="en-US" sz="1400" i="1"/>
              <a:t>Estimaciones Spectrum /ONUSIDA</a:t>
            </a:r>
            <a:endParaRPr lang="en-CH" sz="1400" i="1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3BB386-73D2-4AEC-A3C9-F0AA72566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54548"/>
              </p:ext>
            </p:extLst>
          </p:nvPr>
        </p:nvGraphicFramePr>
        <p:xfrm>
          <a:off x="2069934" y="961232"/>
          <a:ext cx="7781544" cy="493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8201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4198-4AAE-D06B-E6C5-6A07E24C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40433"/>
            <a:ext cx="9191531" cy="762000"/>
          </a:xfrm>
        </p:spPr>
        <p:txBody>
          <a:bodyPr>
            <a:normAutofit/>
          </a:bodyPr>
          <a:lstStyle/>
          <a:p>
            <a:pPr algn="l"/>
            <a:r>
              <a:rPr lang="en-GB" b="1"/>
              <a:t>Herramientas para visualizar las desigualdades </a:t>
            </a:r>
            <a:r>
              <a:rPr lang="en-GB"/>
              <a:t>(1/2)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FEB33-F9FE-5801-9665-D2FDAAC3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5" y="802433"/>
            <a:ext cx="9191532" cy="54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0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52969-8D5F-E52E-5970-F11171719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EBAC5C13-99A3-680C-1C77-960AC7314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1748"/>
            <a:ext cx="5895935" cy="5383763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890C8CFF-2869-6A00-9420-C0532CAE2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854" y="379748"/>
            <a:ext cx="3675395" cy="538376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F95207-7965-9073-2078-9315FA870830}"/>
              </a:ext>
            </a:extLst>
          </p:cNvPr>
          <p:cNvSpPr txBox="1">
            <a:spLocks/>
          </p:cNvSpPr>
          <p:nvPr/>
        </p:nvSpPr>
        <p:spPr>
          <a:xfrm>
            <a:off x="92925" y="0"/>
            <a:ext cx="760327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/>
              <a:t>Herramientas para visualizar las desigualdades </a:t>
            </a:r>
            <a:r>
              <a:rPr lang="en-GB"/>
              <a:t>(2/2)</a:t>
            </a:r>
          </a:p>
        </p:txBody>
      </p:sp>
    </p:spTree>
    <p:extLst>
      <p:ext uri="{BB962C8B-B14F-4D97-AF65-F5344CB8AC3E}">
        <p14:creationId xmlns:p14="http://schemas.microsoft.com/office/powerpoint/2010/main" val="1879292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B1B48-D395-DDA0-0131-1099B18F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89786"/>
            <a:ext cx="8939562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GB"/>
              <a:t>¿Cómo medirá y controlará su programa las desigualdades?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5238E7-107E-B8C0-22E2-CAA4B6E2B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89773"/>
              </p:ext>
            </p:extLst>
          </p:nvPr>
        </p:nvGraphicFramePr>
        <p:xfrm>
          <a:off x="399141" y="956243"/>
          <a:ext cx="1113122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220">
                  <a:extLst>
                    <a:ext uri="{9D8B030D-6E8A-4147-A177-3AD203B41FA5}">
                      <a16:colId xmlns:a16="http://schemas.microsoft.com/office/drawing/2014/main" val="3424972724"/>
                    </a:ext>
                  </a:extLst>
                </a:gridCol>
              </a:tblGrid>
              <a:tr h="592322"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((¿Se limitará)) a la población en general o distinguirá a las poblaciones clave?</a:t>
                      </a:r>
                    </a:p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kern="100">
                        <a:solidFill>
                          <a:schemeClr val="tx1"/>
                        </a:solidFill>
                        <a:effectLst/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0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¿Qué indicadores y dimensiones clave de la desigualdad (desagregaciones</a:t>
                      </a:r>
                      <a:r>
                        <a:rPr lang="en-GB" sz="2000" err="1"/>
                        <a:t>)</a:t>
                      </a:r>
                      <a:r>
                        <a:rPr lang="en-GB" sz="2000"/>
                        <a:t> puede </a:t>
                      </a:r>
                      <a:r>
                        <a:rPr lang="en-GB" sz="2000" err="1"/>
                        <a:t>analizar</a:t>
                      </a:r>
                      <a:r>
                        <a:rPr lang="en-GB" sz="2000"/>
                        <a:t>?</a:t>
                      </a:r>
                    </a:p>
                    <a:p>
                      <a:endParaRPr lang="en-GB" sz="2000"/>
                    </a:p>
                  </a:txBody>
                  <a:tcPr>
                    <a:lnT w="38100" cmpd="sng">
                      <a:noFill/>
                    </a:lnT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76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Fuentes de datos disponibles: DHIS-2/datos de programas y Spectrum... ¿y encuestas de hogares y Naomi? ¿IBBS?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55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((¿Sólo mostrará)) Trazar datos desglosados por dimensiones seleccionadas... y medidas calculadas de desigualdad (ratio y/o diferencia)?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18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¿Incluirá el análisis en el informe de estimación nacional o en un informe aparte?</a:t>
                      </a:r>
                    </a:p>
                    <a:p>
                      <a:endParaRPr lang="en-GB" sz="2000"/>
                    </a:p>
                  </a:txBody>
                  <a:tcPr>
                    <a:solidFill>
                      <a:schemeClr val="accent6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54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/>
                        <a:t>¿A qué partes interesadas clave quiere llegar con la difusión?</a:t>
                      </a:r>
                    </a:p>
                    <a:p>
                      <a:endParaRPr lang="en-GB" sz="2000" b="0"/>
                    </a:p>
                  </a:txBody>
                  <a:tcPr>
                    <a:solidFill>
                      <a:schemeClr val="accent6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066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¿Cuáles son los mensajes políticos y programáticos concretos resultantes?</a:t>
                      </a:r>
                    </a:p>
                    <a:p>
                      <a:endParaRPr lang="en-GB" sz="2000"/>
                    </a:p>
                  </a:txBody>
                  <a:tcPr>
                    <a:solidFill>
                      <a:schemeClr val="tx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776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5DB81FD-D45F-F3EB-7F9B-C96EA6CB0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5748-6C6F-E7D6-3E59-00429E008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1" y="1640710"/>
            <a:ext cx="2758911" cy="3576580"/>
          </a:xfrm>
        </p:spPr>
        <p:txBody>
          <a:bodyPr>
            <a:normAutofit/>
          </a:bodyPr>
          <a:lstStyle/>
          <a:p>
            <a:pPr algn="l"/>
            <a:r>
              <a:rPr lang="en-GB" b="1"/>
              <a:t>Comprender los determinantes distales (estructurales) y proximales (intermedios) de las desigualdades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9DB3A-4EE0-2349-3925-9965C5E6A8B0}"/>
              </a:ext>
            </a:extLst>
          </p:cNvPr>
          <p:cNvSpPr txBox="1"/>
          <p:nvPr/>
        </p:nvSpPr>
        <p:spPr>
          <a:xfrm>
            <a:off x="233217" y="6030709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Reproducido de OMS, un marco conceptual para la acción sobre los determinantes sociales de la salud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2A527-0605-7806-D739-B247596CF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927" y="872940"/>
            <a:ext cx="7984273" cy="522992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39E52B6-6FFD-B18D-4140-FC54D99EF77D}"/>
              </a:ext>
            </a:extLst>
          </p:cNvPr>
          <p:cNvSpPr txBox="1">
            <a:spLocks/>
          </p:cNvSpPr>
          <p:nvPr/>
        </p:nvSpPr>
        <p:spPr>
          <a:xfrm>
            <a:off x="320511" y="110940"/>
            <a:ext cx="5486400" cy="762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Disponer del análisis es </a:t>
            </a:r>
            <a:r>
              <a:rPr lang="en-GB" b="1">
                <a:solidFill>
                  <a:schemeClr val="bg1"/>
                </a:solidFill>
              </a:rPr>
              <a:t>sólo el principio</a:t>
            </a:r>
          </a:p>
        </p:txBody>
      </p:sp>
    </p:spTree>
    <p:extLst>
      <p:ext uri="{BB962C8B-B14F-4D97-AF65-F5344CB8AC3E}">
        <p14:creationId xmlns:p14="http://schemas.microsoft.com/office/powerpoint/2010/main" val="243841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4901D-515D-3D0C-09FE-371FCDE4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/>
              <a:t>Desigualdades e inequidades sanitarias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79E43-44E4-475A-9197-58CCEC2A60E6}"/>
              </a:ext>
            </a:extLst>
          </p:cNvPr>
          <p:cNvSpPr txBox="1"/>
          <p:nvPr/>
        </p:nvSpPr>
        <p:spPr>
          <a:xfrm>
            <a:off x="589934" y="1351508"/>
            <a:ext cx="97917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>
                <a:latin typeface="AvenirLTStd-Book"/>
              </a:rPr>
              <a:t>Las desigualdades son diferencias mensurables en el estado de salud, o los determinantes del estado de salud, entre subgrupos de población.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0" i="0" u="none" strike="noStrike" baseline="0">
                <a:latin typeface="AvenirLTStd-Book"/>
              </a:rPr>
              <a:t>Cuando hablamos de desigualdades en el VIH, nos centramos en las diferencias medibles en los riesgos y vulnerabilidades, el acceso y la utilización de los servicios y los resultados del VIH (infección y muerte relacionada con el sida) entre esos subgrupos.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b="0" i="0" u="none" strike="noStrike" baseline="0">
              <a:latin typeface="AvenirLTStd-Book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Las desigualdades son diferencias injustas, injustas, evitables y remediables.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kern="10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Para abordar las desigualdades, necesitamos medirlas y controlarlas, centrándonos en las que son injustas, evitables y remediables.</a:t>
            </a:r>
          </a:p>
        </p:txBody>
      </p:sp>
    </p:spTree>
    <p:extLst>
      <p:ext uri="{BB962C8B-B14F-4D97-AF65-F5344CB8AC3E}">
        <p14:creationId xmlns:p14="http://schemas.microsoft.com/office/powerpoint/2010/main" val="358190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991B4-8B81-3D7A-59D1-DF34CBEF5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C424-55EA-D137-0DC7-19065EA9C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7673"/>
            <a:ext cx="1981200" cy="5568277"/>
          </a:xfrm>
        </p:spPr>
        <p:txBody>
          <a:bodyPr>
            <a:normAutofit/>
          </a:bodyPr>
          <a:lstStyle/>
          <a:p>
            <a:pPr algn="l"/>
            <a:r>
              <a:rPr lang="en-GB" b="1"/>
              <a:t>El ciclo de seguimiento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AA0BC2-4B0B-A156-83E1-AE22A261E692}"/>
              </a:ext>
            </a:extLst>
          </p:cNvPr>
          <p:cNvSpPr txBox="1"/>
          <p:nvPr/>
        </p:nvSpPr>
        <p:spPr>
          <a:xfrm>
            <a:off x="233217" y="6030709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Reproducido de OMS, Seguimiento de la desigualdad en salud sexual, reproductiva, materna, neonatal, infantil y del adolescente.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FDED2CD-A12E-FCC1-B7D2-EEDFC9919C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580899"/>
              </p:ext>
            </p:extLst>
          </p:nvPr>
        </p:nvGraphicFramePr>
        <p:xfrm>
          <a:off x="2286000" y="329141"/>
          <a:ext cx="8883650" cy="5366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917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D972-DBD1-098F-51C3-FB88F1A0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54" y="183092"/>
            <a:ext cx="5486400" cy="762000"/>
          </a:xfrm>
          <a:solidFill>
            <a:schemeClr val="accent4"/>
          </a:solidFill>
        </p:spPr>
        <p:txBody>
          <a:bodyPr/>
          <a:lstStyle/>
          <a:p>
            <a:pPr algn="l"/>
            <a:r>
              <a:rPr lang="en-GB" sz="2900" b="1">
                <a:solidFill>
                  <a:schemeClr val="bg1"/>
                </a:solidFill>
              </a:rPr>
              <a:t>Decidir las poblaciones</a:t>
            </a:r>
            <a:endParaRPr lang="en-GB" b="1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7D920-D262-9559-4F3B-2951C7DB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481429"/>
              </p:ext>
            </p:extLst>
          </p:nvPr>
        </p:nvGraphicFramePr>
        <p:xfrm>
          <a:off x="808653" y="1347059"/>
          <a:ext cx="1040227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516">
                  <a:extLst>
                    <a:ext uri="{9D8B030D-6E8A-4147-A177-3AD203B41FA5}">
                      <a16:colId xmlns:a16="http://schemas.microsoft.com/office/drawing/2014/main" val="175218665"/>
                    </a:ext>
                  </a:extLst>
                </a:gridCol>
                <a:gridCol w="8485755">
                  <a:extLst>
                    <a:ext uri="{9D8B030D-6E8A-4147-A177-3AD203B41FA5}">
                      <a16:colId xmlns:a16="http://schemas.microsoft.com/office/drawing/2014/main" val="2079609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Población general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kern="100">
                        <a:solidFill>
                          <a:schemeClr val="tx1"/>
                        </a:solidFill>
                        <a:effectLst/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72453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Poblaciones clave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Hombres homosexuales y otros hombres que tienen relaciones sexuales con hombres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290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Trabajadores del sexo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63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Personas que se inyectan drogas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52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Personas transgénero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478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Personas en entornos cerrados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714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Cualquier otra población especial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Personas de interés humanitario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64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Migrantes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993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Clientes de profesionales del sexo y parejas de poblaciones clave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369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96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60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D972-DBD1-098F-51C3-FB88F1A0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54" y="183092"/>
            <a:ext cx="6459412" cy="7620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l"/>
            <a:r>
              <a:rPr lang="en-GB" b="1">
                <a:solidFill>
                  <a:schemeClr val="bg1"/>
                </a:solidFill>
              </a:rPr>
              <a:t>Identificar indicadores para el seguimiento de la desigualdad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7D920-D262-9559-4F3B-2951C7DB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938552"/>
              </p:ext>
            </p:extLst>
          </p:nvPr>
        </p:nvGraphicFramePr>
        <p:xfrm>
          <a:off x="808654" y="1051784"/>
          <a:ext cx="10402271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979">
                  <a:extLst>
                    <a:ext uri="{9D8B030D-6E8A-4147-A177-3AD203B41FA5}">
                      <a16:colId xmlns:a16="http://schemas.microsoft.com/office/drawing/2014/main" val="175218665"/>
                    </a:ext>
                  </a:extLst>
                </a:gridCol>
                <a:gridCol w="8632292">
                  <a:extLst>
                    <a:ext uri="{9D8B030D-6E8A-4147-A177-3AD203B41FA5}">
                      <a16:colId xmlns:a16="http://schemas.microsoft.com/office/drawing/2014/main" val="2079609306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Impacto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Incidencia del VIH y nuevas infecciones por el VIH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724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Muertes relacionadas con el sida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232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Transmisión vertical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582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Resultados / Cobertura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Cascada de pruebas y tratamiento (estado de conocimiento, TAR, carga viral)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290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Tratamiento de casos de meningitis criptocócica y tuberculosis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63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Prevención de la transmisión vertical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52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Servicios de prevención: PrEP, uso del preservativo, inyección segura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478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Estigma y discriminación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714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Salidas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Acceso a los servicios de tratamiento (TAR, pruebas de carga vírica, pruebas de CD4, pruebas criptocócicas)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64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Acceso a las pruebas del VIH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993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Acceso a la atención prenatal, incluidas las pruebas del VIH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369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Acceso a los servicios de prevención (</a:t>
                      </a:r>
                      <a:r>
                        <a:rPr lang="en-GB" sz="2000" b="0" kern="100" err="1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PrEP</a:t>
                      </a: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preservativos, agujas y jeringuillas, TAO)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96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6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D972-DBD1-098F-51C3-FB88F1A0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54" y="183092"/>
            <a:ext cx="6601796" cy="7620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l"/>
            <a:r>
              <a:rPr lang="en-GB" b="1">
                <a:solidFill>
                  <a:schemeClr val="bg1"/>
                </a:solidFill>
              </a:rPr>
              <a:t>Identificar las dimensiones relevantes de la desigualdad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7D920-D262-9559-4F3B-2951C7DB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7770"/>
              </p:ext>
            </p:extLst>
          </p:nvPr>
        </p:nvGraphicFramePr>
        <p:xfrm>
          <a:off x="808653" y="1347059"/>
          <a:ext cx="8325821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309">
                  <a:extLst>
                    <a:ext uri="{9D8B030D-6E8A-4147-A177-3AD203B41FA5}">
                      <a16:colId xmlns:a16="http://schemas.microsoft.com/office/drawing/2014/main" val="175218665"/>
                    </a:ext>
                  </a:extLst>
                </a:gridCol>
                <a:gridCol w="5762512">
                  <a:extLst>
                    <a:ext uri="{9D8B030D-6E8A-4147-A177-3AD203B41FA5}">
                      <a16:colId xmlns:a16="http://schemas.microsoft.com/office/drawing/2014/main" val="2079609306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Sexo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Mujer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724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Hombre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232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Transgénero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582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Edad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Adultos / Niños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290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Grupos de edad más finos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7140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Área administrativa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Nivel uno (provincias)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64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Nivel dos (distritos)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993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Niveles inferiores (salas)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36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Residencia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Urbano / Rural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467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Riqueza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Quintiles de riqueza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885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Nivel educativo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Sin estudios / Primaria / Secundaria / Post secundaria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848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37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D972-DBD1-098F-51C3-FB88F1A0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7139"/>
            <a:ext cx="7215673" cy="76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b="1"/>
              <a:t>Realice un mapeo de fuentes de datos y disponibilidad de datos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7D920-D262-9559-4F3B-2951C7DB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372523"/>
              </p:ext>
            </p:extLst>
          </p:nvPr>
        </p:nvGraphicFramePr>
        <p:xfrm>
          <a:off x="304800" y="1065979"/>
          <a:ext cx="11671611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489">
                  <a:extLst>
                    <a:ext uri="{9D8B030D-6E8A-4147-A177-3AD203B41FA5}">
                      <a16:colId xmlns:a16="http://schemas.microsoft.com/office/drawing/2014/main" val="175218665"/>
                    </a:ext>
                  </a:extLst>
                </a:gridCol>
                <a:gridCol w="3751868">
                  <a:extLst>
                    <a:ext uri="{9D8B030D-6E8A-4147-A177-3AD203B41FA5}">
                      <a16:colId xmlns:a16="http://schemas.microsoft.com/office/drawing/2014/main" val="2079609306"/>
                    </a:ext>
                  </a:extLst>
                </a:gridCol>
                <a:gridCol w="4898604">
                  <a:extLst>
                    <a:ext uri="{9D8B030D-6E8A-4147-A177-3AD203B41FA5}">
                      <a16:colId xmlns:a16="http://schemas.microsoft.com/office/drawing/2014/main" val="2068653778"/>
                    </a:ext>
                  </a:extLst>
                </a:gridCol>
                <a:gridCol w="1817650">
                  <a:extLst>
                    <a:ext uri="{9D8B030D-6E8A-4147-A177-3AD203B41FA5}">
                      <a16:colId xmlns:a16="http://schemas.microsoft.com/office/drawing/2014/main" val="2946292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chemeClr val="tx1"/>
                          </a:solidFill>
                        </a:rPr>
                        <a:t>Fuente de datos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Disponibilidad de datos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Dimensiones de la equidad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724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/>
                        <a:t>Salida del espectro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Incidencia del VIH y nuevas infecciones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Anual, 1970-2024</a:t>
                      </a:r>
                      <a:endParaRPr lang="en-GB" sz="2000" strike="sngStrike" kern="100"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Sexo y edad (grupos de 5 años)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232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Muertes relacionadas con el sida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00">
                        <a:effectLst/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79892"/>
                  </a:ext>
                </a:extLst>
              </a:tr>
              <a:tr h="421640">
                <a:tc rowSpan="3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latin typeface="+mj-lt"/>
                        </a:rPr>
                        <a:t>Entrada de espectro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Cobertura de pruebas y tratamientos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Anual, todos los años en los que se introduzcan datos de servicios/productos del programa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Sexo y edad (grupos de 5 años)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865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PTMI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00"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3952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Meningitis criptocócica </a:t>
                      </a:r>
                      <a:b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pruebas y tratamiento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00"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9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46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D972-DBD1-098F-51C3-FB88F1A0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57139"/>
            <a:ext cx="8941838" cy="76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b="1"/>
              <a:t>Realice un mapeo de fuentes de datos y disponibilidad de datos (continuación)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7D920-D262-9559-4F3B-2951C7DB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74490"/>
              </p:ext>
            </p:extLst>
          </p:nvPr>
        </p:nvGraphicFramePr>
        <p:xfrm>
          <a:off x="304799" y="1067141"/>
          <a:ext cx="11627005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909">
                  <a:extLst>
                    <a:ext uri="{9D8B030D-6E8A-4147-A177-3AD203B41FA5}">
                      <a16:colId xmlns:a16="http://schemas.microsoft.com/office/drawing/2014/main" val="175218665"/>
                    </a:ext>
                  </a:extLst>
                </a:gridCol>
                <a:gridCol w="2551120">
                  <a:extLst>
                    <a:ext uri="{9D8B030D-6E8A-4147-A177-3AD203B41FA5}">
                      <a16:colId xmlns:a16="http://schemas.microsoft.com/office/drawing/2014/main" val="2079609306"/>
                    </a:ext>
                  </a:extLst>
                </a:gridCol>
                <a:gridCol w="3523488">
                  <a:extLst>
                    <a:ext uri="{9D8B030D-6E8A-4147-A177-3AD203B41FA5}">
                      <a16:colId xmlns:a16="http://schemas.microsoft.com/office/drawing/2014/main" val="2068653778"/>
                    </a:ext>
                  </a:extLst>
                </a:gridCol>
                <a:gridCol w="3523488">
                  <a:extLst>
                    <a:ext uri="{9D8B030D-6E8A-4147-A177-3AD203B41FA5}">
                      <a16:colId xmlns:a16="http://schemas.microsoft.com/office/drawing/2014/main" val="2568234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chemeClr val="tx1"/>
                          </a:solidFill>
                        </a:rPr>
                        <a:t>Fuente de datos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Disponibilidad de datos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Dimensiones de la equidad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7245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/>
                        <a:t>Encuestas nacionales de hogares</a:t>
                      </a:r>
                    </a:p>
                    <a:p>
                      <a:endParaRPr lang="en-GB" sz="20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Indicadores en cascada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Periódica, normalmente una cada 3-5 años; algunas encuestas pueden no tener todos los indicadores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Sexo, edad, comportamientos autodeclarados, quintiles de riqueza y educación, provincia/distrito, etc.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65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0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Uso del preservativo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kern="100">
                        <a:effectLst/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7716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0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Acceso a las pruebas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kern="100">
                        <a:effectLst/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6027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0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Acceso al ANC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kern="100">
                        <a:effectLst/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270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Población clave IBBS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Comportamientos de riesgo y de protección, aceptación de pruebas / asesoramiento / prevención / atención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Periódica, normalmente una cada 3-5 años; algunas encuestas pueden no tener todos los indicadores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Sexo, edad; pero los lugares y la representación geográfica suelen ser limitados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5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Datos del programa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Personas o recuentos de prestación de servicios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Por estructura de la información, por ejemplo mensualmente en DHIS-2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Geografía por estructura del sistema de información; sexo, edad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136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3305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19" ma:contentTypeDescription="Create a new document." ma:contentTypeScope="" ma:versionID="fd2d0a4ae318738fa5f1ff72e65b2934">
  <xsd:schema xmlns:xsd="http://www.w3.org/2001/XMLSchema" xmlns:xs="http://www.w3.org/2001/XMLSchema" xmlns:p="http://schemas.microsoft.com/office/2006/metadata/properties" xmlns:ns2="288ef829-98c5-46d1-83dc-c2ef7c814da2" xmlns:ns3="2ddeef39-65d3-4660-94f2-f063f949c57e" targetNamespace="http://schemas.microsoft.com/office/2006/metadata/properties" ma:root="true" ma:fieldsID="37c2625be6a258cebd7413079fa12bc5" ns2:_="" ns3:_=""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F1DE9E-26C8-4FA7-96D8-43CE150C2615}">
  <ds:schemaRefs>
    <ds:schemaRef ds:uri="288ef829-98c5-46d1-83dc-c2ef7c814da2"/>
    <ds:schemaRef ds:uri="2ddeef39-65d3-4660-94f2-f063f949c5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588358-42AC-4BFD-8073-612651AE61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8B679A-A6F1-4376-B1A1-81C921FF9F6C}">
  <ds:schemaRefs>
    <ds:schemaRef ds:uri="288ef829-98c5-46d1-83dc-c2ef7c814da2"/>
    <ds:schemaRef ds:uri="2ddeef39-65d3-4660-94f2-f063f949c5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1933</Words>
  <Application>Microsoft Office PowerPoint</Application>
  <PresentationFormat>Widescreen</PresentationFormat>
  <Paragraphs>203</Paragraphs>
  <Slides>26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Arial</vt:lpstr>
      <vt:lpstr>Avenir</vt:lpstr>
      <vt:lpstr>AvenirLTStd-Book</vt:lpstr>
      <vt:lpstr>Calibri</vt:lpstr>
      <vt:lpstr>Myriad Pro Cond</vt:lpstr>
      <vt:lpstr>Noto Sans</vt:lpstr>
      <vt:lpstr>1_Office Theme</vt:lpstr>
      <vt:lpstr>Medición y seguimiento de las desigualdades relacionadas con el VIH  Utilizar las estimaciones sobre el VIH y otras fuentes de datos disponibles ... 2025</vt:lpstr>
      <vt:lpstr>La Declaración Universal de los Derechos Humanos consagra la salud como un derecho</vt:lpstr>
      <vt:lpstr>Desigualdades e inequidades sanitarias</vt:lpstr>
      <vt:lpstr>El ciclo de seguimiento</vt:lpstr>
      <vt:lpstr>Decidir las poblaciones</vt:lpstr>
      <vt:lpstr>Identificar indicadores para el seguimiento de la desigualdad</vt:lpstr>
      <vt:lpstr>Identificar las dimensiones relevantes de la desigualdad</vt:lpstr>
      <vt:lpstr>Realice un mapeo de fuentes de datos y disponibilidad de datos</vt:lpstr>
      <vt:lpstr>Realice un mapeo de fuentes de datos y disponibilidad de datos (continuación)</vt:lpstr>
      <vt:lpstr>Preparar datos desglosados</vt:lpstr>
      <vt:lpstr>Preparar datos desglosados (continuación)</vt:lpstr>
      <vt:lpstr>((Podemos evaluar)) una o varias dimensiones de la desigualdad (1/2)</vt:lpstr>
      <vt:lpstr>((Podemos evaluar)) dimensiones únicas o múltiples de la desigualdad (2/2)</vt:lpstr>
      <vt:lpstr>((Podemos examinar)) las desigualdades dentro de las poblaciones clave</vt:lpstr>
      <vt:lpstr>Examinar las múltiples dimensiones de la desigualdad ayuda a comprender mejor a las poblaciones que se quedan atrás</vt:lpstr>
      <vt:lpstr>Examinar las múltiples dimensiones de la desigualdad ayuda a comprender mejor a las poblaciones que se quedan atrás</vt:lpstr>
      <vt:lpstr>¿La desigualdad (ejemplo: por quintil de riqueza) aumenta o disminuye con el tiempo?</vt:lpstr>
      <vt:lpstr>Calcular medidas resumidas de desigualdad</vt:lpstr>
      <vt:lpstr>((Utilizando)) la proporción como medida de desigualdad</vt:lpstr>
      <vt:lpstr>((Utilizar)) la diferencia como medida de desigualdad</vt:lpstr>
      <vt:lpstr>Cobertura del TAR ((tendencias)) entre niños frente a adultos</vt:lpstr>
      <vt:lpstr>Cobertura del TAR ((tendencias)) entre mujeres frente a hombres</vt:lpstr>
      <vt:lpstr>Herramientas para visualizar las desigualdades (1/2)</vt:lpstr>
      <vt:lpstr>PowerPoint Presentation</vt:lpstr>
      <vt:lpstr>¿Cómo medirá y controlará su programa las desigualdades?</vt:lpstr>
      <vt:lpstr>Comprender los determinantes distales (estructurales) y proximales (intermedios) de las desigualdades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BENDAUD, Victoria</dc:creator>
  <cp:keywords>, docId:4F752949B6BA728E7D2F4C0864D3B19A</cp:keywords>
  <cp:lastModifiedBy>RWODZI, Desire Tarwireyi</cp:lastModifiedBy>
  <cp:revision>2</cp:revision>
  <dcterms:created xsi:type="dcterms:W3CDTF">2024-09-10T08:40:10Z</dcterms:created>
  <dcterms:modified xsi:type="dcterms:W3CDTF">2025-01-27T07:05:58Z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