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modernComment_118_DEDE60AC.xml" ContentType="application/vnd.ms-powerpoint.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Lst>
  <p:notesMasterIdLst>
    <p:notesMasterId r:id="rId31"/>
  </p:notesMasterIdLst>
  <p:sldIdLst>
    <p:sldId id="256" r:id="rId5"/>
    <p:sldId id="314" r:id="rId6"/>
    <p:sldId id="277" r:id="rId7"/>
    <p:sldId id="288" r:id="rId8"/>
    <p:sldId id="282" r:id="rId9"/>
    <p:sldId id="281" r:id="rId10"/>
    <p:sldId id="283" r:id="rId11"/>
    <p:sldId id="284" r:id="rId12"/>
    <p:sldId id="286" r:id="rId13"/>
    <p:sldId id="280" r:id="rId14"/>
    <p:sldId id="285" r:id="rId15"/>
    <p:sldId id="291" r:id="rId16"/>
    <p:sldId id="292" r:id="rId17"/>
    <p:sldId id="294" r:id="rId18"/>
    <p:sldId id="295" r:id="rId19"/>
    <p:sldId id="297" r:id="rId20"/>
    <p:sldId id="296" r:id="rId21"/>
    <p:sldId id="287" r:id="rId22"/>
    <p:sldId id="311" r:id="rId23"/>
    <p:sldId id="299" r:id="rId24"/>
    <p:sldId id="315" r:id="rId25"/>
    <p:sldId id="312" r:id="rId26"/>
    <p:sldId id="309" r:id="rId27"/>
    <p:sldId id="310" r:id="rId28"/>
    <p:sldId id="308" r:id="rId29"/>
    <p:sldId id="313" r:id="rId30"/>
  </p:sldIdLst>
  <p:sldSz cx="12192000" cy="6858000"/>
  <p:notesSz cx="6858000" cy="9144000"/>
  <p:defaultTextStyle>
    <a:defPPr>
      <a:defRPr lang="en-C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DAA2402-D55B-A99E-D92D-722D575B05E3}" name="GOUWS, Eleanor" initials="EG" userId="S::gouwse@unaids.org::51f7c000-203b-4c11-95d5-906abe6eb644" providerId="AD"/>
  <p188:author id="{FD55C811-8458-B1F3-CFE2-8B93D9673E5A}" name="FRESCURA, Luisa" initials="FL" userId="S::frescural@unaids.org::e95ea8f8-6362-4a5d-b45d-96fe641185ff" providerId="AD"/>
  <p188:author id="{2F34F040-1A37-FD95-6A51-60CED7EAD74B}" name="FEIZZADEH, Ali" initials="AF" userId="S::feizzadeha@unaids.org::aec22055-d006-4aea-9575-88a1b1b72eba" providerId="AD"/>
  <p188:author id="{7F8ED046-3824-2236-DBBE-78BCFC16FF8B}" name="MAHY, Mary" initials="MM" userId="S::mahym@unaids.org::0afd4db8-d624-4195-ad74-d950010a3c7a" providerId="AD"/>
  <p188:author id="{1276F560-9ABE-95AE-093E-9A3F9C6CCF15}" name="YAKUSIK, Anna" initials="AY" userId="S::YakusikA@unaids.org::884b3cc0-12f8-466b-9563-0e29647e7f3c" providerId="AD"/>
  <p188:author id="{C2C4626D-7D6E-E0FC-057A-68D5396DE56D}" name="GUICHARD, Anne-Claire" initials="GA" userId="S::guicharda@unaids.org::6a67ce40-d804-4301-812d-1993e1a653c8" providerId="AD"/>
  <p188:author id="{423B4970-DA43-C9EB-9F95-5A546B8F60C8}" name="KORENROMP, Eline Louise" initials="EK" userId="S::KorenrompE@unaids.org::a44abeb2-aa4e-4d35-a6f5-0d25c352ba16" providerId="AD"/>
  <p188:author id="{105DEFB9-64C4-A5B0-7C41-048DE076BFE9}" name="BENDAUD, Victoria" initials="BV" userId="S::Bendaudv@unaids.org::5a8e11e3-7a89-4c80-be27-a76c091146a4" providerId="AD"/>
  <p188:author id="{D71813CC-1690-D7AD-FA2F-656BAC29D455}" name="SABIN, Keith" initials="KS" userId="S::SabinK@unaids.org::14b285c7-8c9d-43ac-b9d9-79b7ea51a1e5" providerId="AD"/>
  <p188:author id="{898A88F9-D00E-6246-8CD0-1C850C934513}" name="Liana Moro" initials="LM" userId="Liana Moro" providerId="Non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9AE69D-90EE-381D-71BA-DD0455FA5FFF}" v="332" dt="2025-02-14T00:06:01.2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87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38"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ZE-EYO'O, Rodrigue" userId="S::nzeeyor@unaids.org::19a486e2-c61a-4c1c-bca8-0bd8a8938043" providerId="AD" clId="Web-{F09AE69D-90EE-381D-71BA-DD0455FA5FFF}"/>
    <pc:docChg chg="modSld">
      <pc:chgData name="NZE-EYO'O, Rodrigue" userId="S::nzeeyor@unaids.org::19a486e2-c61a-4c1c-bca8-0bd8a8938043" providerId="AD" clId="Web-{F09AE69D-90EE-381D-71BA-DD0455FA5FFF}" dt="2025-02-14T00:04:22.030" v="243"/>
      <pc:docMkLst>
        <pc:docMk/>
      </pc:docMkLst>
      <pc:sldChg chg="modSp">
        <pc:chgData name="NZE-EYO'O, Rodrigue" userId="S::nzeeyor@unaids.org::19a486e2-c61a-4c1c-bca8-0bd8a8938043" providerId="AD" clId="Web-{F09AE69D-90EE-381D-71BA-DD0455FA5FFF}" dt="2025-02-13T22:08:15.903" v="8" actId="14100"/>
        <pc:sldMkLst>
          <pc:docMk/>
          <pc:sldMk cId="4272109746" sldId="256"/>
        </pc:sldMkLst>
        <pc:spChg chg="mod">
          <ac:chgData name="NZE-EYO'O, Rodrigue" userId="S::nzeeyor@unaids.org::19a486e2-c61a-4c1c-bca8-0bd8a8938043" providerId="AD" clId="Web-{F09AE69D-90EE-381D-71BA-DD0455FA5FFF}" dt="2025-02-13T22:08:15.903" v="8" actId="14100"/>
          <ac:spMkLst>
            <pc:docMk/>
            <pc:sldMk cId="4272109746" sldId="256"/>
            <ac:spMk id="2" creationId="{56FFF07A-0C66-01C0-3714-85F1CA0E38A8}"/>
          </ac:spMkLst>
        </pc:spChg>
      </pc:sldChg>
      <pc:sldChg chg="modSp">
        <pc:chgData name="NZE-EYO'O, Rodrigue" userId="S::nzeeyor@unaids.org::19a486e2-c61a-4c1c-bca8-0bd8a8938043" providerId="AD" clId="Web-{F09AE69D-90EE-381D-71BA-DD0455FA5FFF}" dt="2025-02-13T22:09:02.717" v="11" actId="20577"/>
        <pc:sldMkLst>
          <pc:docMk/>
          <pc:sldMk cId="3581908729" sldId="277"/>
        </pc:sldMkLst>
        <pc:spChg chg="mod">
          <ac:chgData name="NZE-EYO'O, Rodrigue" userId="S::nzeeyor@unaids.org::19a486e2-c61a-4c1c-bca8-0bd8a8938043" providerId="AD" clId="Web-{F09AE69D-90EE-381D-71BA-DD0455FA5FFF}" dt="2025-02-13T22:09:02.717" v="11" actId="20577"/>
          <ac:spMkLst>
            <pc:docMk/>
            <pc:sldMk cId="3581908729" sldId="277"/>
            <ac:spMk id="2" creationId="{46C4901D-515D-3D0C-09FE-371FCDE43F02}"/>
          </ac:spMkLst>
        </pc:spChg>
      </pc:sldChg>
      <pc:sldChg chg="modSp">
        <pc:chgData name="NZE-EYO'O, Rodrigue" userId="S::nzeeyor@unaids.org::19a486e2-c61a-4c1c-bca8-0bd8a8938043" providerId="AD" clId="Web-{F09AE69D-90EE-381D-71BA-DD0455FA5FFF}" dt="2025-02-13T23:53:47.867" v="191"/>
        <pc:sldMkLst>
          <pc:docMk/>
          <pc:sldMk cId="3739115692" sldId="280"/>
        </pc:sldMkLst>
        <pc:graphicFrameChg chg="mod modGraphic">
          <ac:chgData name="NZE-EYO'O, Rodrigue" userId="S::nzeeyor@unaids.org::19a486e2-c61a-4c1c-bca8-0bd8a8938043" providerId="AD" clId="Web-{F09AE69D-90EE-381D-71BA-DD0455FA5FFF}" dt="2025-02-13T23:53:47.867" v="191"/>
          <ac:graphicFrameMkLst>
            <pc:docMk/>
            <pc:sldMk cId="3739115692" sldId="280"/>
            <ac:graphicFrameMk id="4" creationId="{1437D920-D262-9559-4F3B-2951C7DB43D2}"/>
          </ac:graphicFrameMkLst>
        </pc:graphicFrameChg>
      </pc:sldChg>
      <pc:sldChg chg="modSp">
        <pc:chgData name="NZE-EYO'O, Rodrigue" userId="S::nzeeyor@unaids.org::19a486e2-c61a-4c1c-bca8-0bd8a8938043" providerId="AD" clId="Web-{F09AE69D-90EE-381D-71BA-DD0455FA5FFF}" dt="2025-02-13T23:41:27.481" v="67" actId="1076"/>
        <pc:sldMkLst>
          <pc:docMk/>
          <pc:sldMk cId="425562578" sldId="281"/>
        </pc:sldMkLst>
        <pc:spChg chg="mod">
          <ac:chgData name="NZE-EYO'O, Rodrigue" userId="S::nzeeyor@unaids.org::19a486e2-c61a-4c1c-bca8-0bd8a8938043" providerId="AD" clId="Web-{F09AE69D-90EE-381D-71BA-DD0455FA5FFF}" dt="2025-02-13T23:41:21.715" v="66" actId="1076"/>
          <ac:spMkLst>
            <pc:docMk/>
            <pc:sldMk cId="425562578" sldId="281"/>
            <ac:spMk id="2" creationId="{9DFAD972-DBD1-098F-51C3-FB88F1A0CA08}"/>
          </ac:spMkLst>
        </pc:spChg>
        <pc:graphicFrameChg chg="mod modGraphic">
          <ac:chgData name="NZE-EYO'O, Rodrigue" userId="S::nzeeyor@unaids.org::19a486e2-c61a-4c1c-bca8-0bd8a8938043" providerId="AD" clId="Web-{F09AE69D-90EE-381D-71BA-DD0455FA5FFF}" dt="2025-02-13T23:41:27.481" v="67" actId="1076"/>
          <ac:graphicFrameMkLst>
            <pc:docMk/>
            <pc:sldMk cId="425562578" sldId="281"/>
            <ac:graphicFrameMk id="4" creationId="{1437D920-D262-9559-4F3B-2951C7DB43D2}"/>
          </ac:graphicFrameMkLst>
        </pc:graphicFrameChg>
      </pc:sldChg>
      <pc:sldChg chg="modSp">
        <pc:chgData name="NZE-EYO'O, Rodrigue" userId="S::nzeeyor@unaids.org::19a486e2-c61a-4c1c-bca8-0bd8a8938043" providerId="AD" clId="Web-{F09AE69D-90EE-381D-71BA-DD0455FA5FFF}" dt="2025-02-13T23:39:15.225" v="29"/>
        <pc:sldMkLst>
          <pc:docMk/>
          <pc:sldMk cId="3177603062" sldId="282"/>
        </pc:sldMkLst>
        <pc:graphicFrameChg chg="mod modGraphic">
          <ac:chgData name="NZE-EYO'O, Rodrigue" userId="S::nzeeyor@unaids.org::19a486e2-c61a-4c1c-bca8-0bd8a8938043" providerId="AD" clId="Web-{F09AE69D-90EE-381D-71BA-DD0455FA5FFF}" dt="2025-02-13T23:39:15.225" v="29"/>
          <ac:graphicFrameMkLst>
            <pc:docMk/>
            <pc:sldMk cId="3177603062" sldId="282"/>
            <ac:graphicFrameMk id="4" creationId="{1437D920-D262-9559-4F3B-2951C7DB43D2}"/>
          </ac:graphicFrameMkLst>
        </pc:graphicFrameChg>
      </pc:sldChg>
      <pc:sldChg chg="modSp">
        <pc:chgData name="NZE-EYO'O, Rodrigue" userId="S::nzeeyor@unaids.org::19a486e2-c61a-4c1c-bca8-0bd8a8938043" providerId="AD" clId="Web-{F09AE69D-90EE-381D-71BA-DD0455FA5FFF}" dt="2025-02-13T23:46:38.056" v="117"/>
        <pc:sldMkLst>
          <pc:docMk/>
          <pc:sldMk cId="3443374369" sldId="283"/>
        </pc:sldMkLst>
        <pc:graphicFrameChg chg="mod modGraphic">
          <ac:chgData name="NZE-EYO'O, Rodrigue" userId="S::nzeeyor@unaids.org::19a486e2-c61a-4c1c-bca8-0bd8a8938043" providerId="AD" clId="Web-{F09AE69D-90EE-381D-71BA-DD0455FA5FFF}" dt="2025-02-13T23:46:38.056" v="117"/>
          <ac:graphicFrameMkLst>
            <pc:docMk/>
            <pc:sldMk cId="3443374369" sldId="283"/>
            <ac:graphicFrameMk id="4" creationId="{1437D920-D262-9559-4F3B-2951C7DB43D2}"/>
          </ac:graphicFrameMkLst>
        </pc:graphicFrameChg>
      </pc:sldChg>
      <pc:sldChg chg="modSp">
        <pc:chgData name="NZE-EYO'O, Rodrigue" userId="S::nzeeyor@unaids.org::19a486e2-c61a-4c1c-bca8-0bd8a8938043" providerId="AD" clId="Web-{F09AE69D-90EE-381D-71BA-DD0455FA5FFF}" dt="2025-02-13T23:51:04.408" v="181"/>
        <pc:sldMkLst>
          <pc:docMk/>
          <pc:sldMk cId="4223466710" sldId="284"/>
        </pc:sldMkLst>
        <pc:graphicFrameChg chg="mod modGraphic">
          <ac:chgData name="NZE-EYO'O, Rodrigue" userId="S::nzeeyor@unaids.org::19a486e2-c61a-4c1c-bca8-0bd8a8938043" providerId="AD" clId="Web-{F09AE69D-90EE-381D-71BA-DD0455FA5FFF}" dt="2025-02-13T23:51:04.408" v="181"/>
          <ac:graphicFrameMkLst>
            <pc:docMk/>
            <pc:sldMk cId="4223466710" sldId="284"/>
            <ac:graphicFrameMk id="4" creationId="{1437D920-D262-9559-4F3B-2951C7DB43D2}"/>
          </ac:graphicFrameMkLst>
        </pc:graphicFrameChg>
      </pc:sldChg>
      <pc:sldChg chg="modSp">
        <pc:chgData name="NZE-EYO'O, Rodrigue" userId="S::nzeeyor@unaids.org::19a486e2-c61a-4c1c-bca8-0bd8a8938043" providerId="AD" clId="Web-{F09AE69D-90EE-381D-71BA-DD0455FA5FFF}" dt="2025-02-13T23:53:10.334" v="185"/>
        <pc:sldMkLst>
          <pc:docMk/>
          <pc:sldMk cId="2903330545" sldId="286"/>
        </pc:sldMkLst>
        <pc:spChg chg="mod">
          <ac:chgData name="NZE-EYO'O, Rodrigue" userId="S::nzeeyor@unaids.org::19a486e2-c61a-4c1c-bca8-0bd8a8938043" providerId="AD" clId="Web-{F09AE69D-90EE-381D-71BA-DD0455FA5FFF}" dt="2025-02-13T23:52:54.021" v="182" actId="1076"/>
          <ac:spMkLst>
            <pc:docMk/>
            <pc:sldMk cId="2903330545" sldId="286"/>
            <ac:spMk id="2" creationId="{9DFAD972-DBD1-098F-51C3-FB88F1A0CA08}"/>
          </ac:spMkLst>
        </pc:spChg>
        <pc:graphicFrameChg chg="mod modGraphic">
          <ac:chgData name="NZE-EYO'O, Rodrigue" userId="S::nzeeyor@unaids.org::19a486e2-c61a-4c1c-bca8-0bd8a8938043" providerId="AD" clId="Web-{F09AE69D-90EE-381D-71BA-DD0455FA5FFF}" dt="2025-02-13T23:53:10.334" v="185"/>
          <ac:graphicFrameMkLst>
            <pc:docMk/>
            <pc:sldMk cId="2903330545" sldId="286"/>
            <ac:graphicFrameMk id="4" creationId="{1437D920-D262-9559-4F3B-2951C7DB43D2}"/>
          </ac:graphicFrameMkLst>
        </pc:graphicFrameChg>
      </pc:sldChg>
      <pc:sldChg chg="modSp">
        <pc:chgData name="NZE-EYO'O, Rodrigue" userId="S::nzeeyor@unaids.org::19a486e2-c61a-4c1c-bca8-0bd8a8938043" providerId="AD" clId="Web-{F09AE69D-90EE-381D-71BA-DD0455FA5FFF}" dt="2025-02-13T23:36:05.734" v="13" actId="20577"/>
        <pc:sldMkLst>
          <pc:docMk/>
          <pc:sldMk cId="2519173978" sldId="288"/>
        </pc:sldMkLst>
        <pc:spChg chg="mod">
          <ac:chgData name="NZE-EYO'O, Rodrigue" userId="S::nzeeyor@unaids.org::19a486e2-c61a-4c1c-bca8-0bd8a8938043" providerId="AD" clId="Web-{F09AE69D-90EE-381D-71BA-DD0455FA5FFF}" dt="2025-02-13T23:36:05.734" v="13" actId="20577"/>
          <ac:spMkLst>
            <pc:docMk/>
            <pc:sldMk cId="2519173978" sldId="288"/>
            <ac:spMk id="2" creationId="{DA74C424-55EA-D137-0DC7-19065EA9CC74}"/>
          </ac:spMkLst>
        </pc:spChg>
      </pc:sldChg>
      <pc:sldChg chg="modSp">
        <pc:chgData name="NZE-EYO'O, Rodrigue" userId="S::nzeeyor@unaids.org::19a486e2-c61a-4c1c-bca8-0bd8a8938043" providerId="AD" clId="Web-{F09AE69D-90EE-381D-71BA-DD0455FA5FFF}" dt="2025-02-13T23:55:40.620" v="195" actId="20577"/>
        <pc:sldMkLst>
          <pc:docMk/>
          <pc:sldMk cId="625387868" sldId="291"/>
        </pc:sldMkLst>
        <pc:spChg chg="mod">
          <ac:chgData name="NZE-EYO'O, Rodrigue" userId="S::nzeeyor@unaids.org::19a486e2-c61a-4c1c-bca8-0bd8a8938043" providerId="AD" clId="Web-{F09AE69D-90EE-381D-71BA-DD0455FA5FFF}" dt="2025-02-13T23:55:40.620" v="195" actId="20577"/>
          <ac:spMkLst>
            <pc:docMk/>
            <pc:sldMk cId="625387868" sldId="291"/>
            <ac:spMk id="2" creationId="{EE08B30D-CAA8-D31B-0D9E-E3552BBB8FCB}"/>
          </ac:spMkLst>
        </pc:spChg>
      </pc:sldChg>
      <pc:sldChg chg="modSp">
        <pc:chgData name="NZE-EYO'O, Rodrigue" userId="S::nzeeyor@unaids.org::19a486e2-c61a-4c1c-bca8-0bd8a8938043" providerId="AD" clId="Web-{F09AE69D-90EE-381D-71BA-DD0455FA5FFF}" dt="2025-02-13T23:58:24.548" v="202" actId="20577"/>
        <pc:sldMkLst>
          <pc:docMk/>
          <pc:sldMk cId="1166891383" sldId="292"/>
        </pc:sldMkLst>
        <pc:spChg chg="mod">
          <ac:chgData name="NZE-EYO'O, Rodrigue" userId="S::nzeeyor@unaids.org::19a486e2-c61a-4c1c-bca8-0bd8a8938043" providerId="AD" clId="Web-{F09AE69D-90EE-381D-71BA-DD0455FA5FFF}" dt="2025-02-13T23:56:29.325" v="199" actId="20577"/>
          <ac:spMkLst>
            <pc:docMk/>
            <pc:sldMk cId="1166891383" sldId="292"/>
            <ac:spMk id="2" creationId="{F25C9F24-54B2-2236-8819-E0AFED4A56FB}"/>
          </ac:spMkLst>
        </pc:spChg>
        <pc:spChg chg="mod">
          <ac:chgData name="NZE-EYO'O, Rodrigue" userId="S::nzeeyor@unaids.org::19a486e2-c61a-4c1c-bca8-0bd8a8938043" providerId="AD" clId="Web-{F09AE69D-90EE-381D-71BA-DD0455FA5FFF}" dt="2025-02-13T23:58:24.548" v="202" actId="20577"/>
          <ac:spMkLst>
            <pc:docMk/>
            <pc:sldMk cId="1166891383" sldId="292"/>
            <ac:spMk id="7" creationId="{E12F7AE3-7227-265E-02EF-53CDCD0138E2}"/>
          </ac:spMkLst>
        </pc:spChg>
      </pc:sldChg>
      <pc:sldChg chg="modSp">
        <pc:chgData name="NZE-EYO'O, Rodrigue" userId="S::nzeeyor@unaids.org::19a486e2-c61a-4c1c-bca8-0bd8a8938043" providerId="AD" clId="Web-{F09AE69D-90EE-381D-71BA-DD0455FA5FFF}" dt="2025-02-13T23:58:46.314" v="206" actId="20577"/>
        <pc:sldMkLst>
          <pc:docMk/>
          <pc:sldMk cId="715174990" sldId="294"/>
        </pc:sldMkLst>
        <pc:spChg chg="mod">
          <ac:chgData name="NZE-EYO'O, Rodrigue" userId="S::nzeeyor@unaids.org::19a486e2-c61a-4c1c-bca8-0bd8a8938043" providerId="AD" clId="Web-{F09AE69D-90EE-381D-71BA-DD0455FA5FFF}" dt="2025-02-13T23:58:46.314" v="206" actId="20577"/>
          <ac:spMkLst>
            <pc:docMk/>
            <pc:sldMk cId="715174990" sldId="294"/>
            <ac:spMk id="2" creationId="{ED23B8A7-FAA6-4A34-9E77-1D16B97C792C}"/>
          </ac:spMkLst>
        </pc:spChg>
      </pc:sldChg>
      <pc:sldChg chg="modSp">
        <pc:chgData name="NZE-EYO'O, Rodrigue" userId="S::nzeeyor@unaids.org::19a486e2-c61a-4c1c-bca8-0bd8a8938043" providerId="AD" clId="Web-{F09AE69D-90EE-381D-71BA-DD0455FA5FFF}" dt="2025-02-14T00:00:55.459" v="215" actId="20577"/>
        <pc:sldMkLst>
          <pc:docMk/>
          <pc:sldMk cId="1053309580" sldId="299"/>
        </pc:sldMkLst>
        <pc:spChg chg="mod">
          <ac:chgData name="NZE-EYO'O, Rodrigue" userId="S::nzeeyor@unaids.org::19a486e2-c61a-4c1c-bca8-0bd8a8938043" providerId="AD" clId="Web-{F09AE69D-90EE-381D-71BA-DD0455FA5FFF}" dt="2025-02-14T00:00:55.459" v="215" actId="20577"/>
          <ac:spMkLst>
            <pc:docMk/>
            <pc:sldMk cId="1053309580" sldId="299"/>
            <ac:spMk id="2" creationId="{4611F7F6-E645-D3B2-B26E-1CA19B51C316}"/>
          </ac:spMkLst>
        </pc:spChg>
      </pc:sldChg>
      <pc:sldChg chg="modSp">
        <pc:chgData name="NZE-EYO'O, Rodrigue" userId="S::nzeeyor@unaids.org::19a486e2-c61a-4c1c-bca8-0bd8a8938043" providerId="AD" clId="Web-{F09AE69D-90EE-381D-71BA-DD0455FA5FFF}" dt="2025-02-14T00:04:22.030" v="243"/>
        <pc:sldMkLst>
          <pc:docMk/>
          <pc:sldMk cId="4107776358" sldId="308"/>
        </pc:sldMkLst>
        <pc:spChg chg="mod">
          <ac:chgData name="NZE-EYO'O, Rodrigue" userId="S::nzeeyor@unaids.org::19a486e2-c61a-4c1c-bca8-0bd8a8938043" providerId="AD" clId="Web-{F09AE69D-90EE-381D-71BA-DD0455FA5FFF}" dt="2025-02-14T00:02:35.618" v="230" actId="14100"/>
          <ac:spMkLst>
            <pc:docMk/>
            <pc:sldMk cId="4107776358" sldId="308"/>
            <ac:spMk id="2" creationId="{F15B1B48-D395-DDA0-0131-1099B18FF49F}"/>
          </ac:spMkLst>
        </pc:spChg>
        <pc:graphicFrameChg chg="mod modGraphic">
          <ac:chgData name="NZE-EYO'O, Rodrigue" userId="S::nzeeyor@unaids.org::19a486e2-c61a-4c1c-bca8-0bd8a8938043" providerId="AD" clId="Web-{F09AE69D-90EE-381D-71BA-DD0455FA5FFF}" dt="2025-02-14T00:04:22.030" v="243"/>
          <ac:graphicFrameMkLst>
            <pc:docMk/>
            <pc:sldMk cId="4107776358" sldId="308"/>
            <ac:graphicFrameMk id="3" creationId="{975238E7-107E-B8C0-22E2-CAA4B6E2B9EE}"/>
          </ac:graphicFrameMkLst>
        </pc:graphicFrameChg>
      </pc:sldChg>
      <pc:sldChg chg="modSp">
        <pc:chgData name="NZE-EYO'O, Rodrigue" userId="S::nzeeyor@unaids.org::19a486e2-c61a-4c1c-bca8-0bd8a8938043" providerId="AD" clId="Web-{F09AE69D-90EE-381D-71BA-DD0455FA5FFF}" dt="2025-02-14T00:00:31.364" v="210" actId="20577"/>
        <pc:sldMkLst>
          <pc:docMk/>
          <pc:sldMk cId="4174278154" sldId="311"/>
        </pc:sldMkLst>
        <pc:spChg chg="mod">
          <ac:chgData name="NZE-EYO'O, Rodrigue" userId="S::nzeeyor@unaids.org::19a486e2-c61a-4c1c-bca8-0bd8a8938043" providerId="AD" clId="Web-{F09AE69D-90EE-381D-71BA-DD0455FA5FFF}" dt="2025-02-14T00:00:31.364" v="210" actId="20577"/>
          <ac:spMkLst>
            <pc:docMk/>
            <pc:sldMk cId="4174278154" sldId="311"/>
            <ac:spMk id="2" creationId="{4E619387-8EAD-573E-8B8E-1CE4DEFFEB52}"/>
          </ac:spMkLst>
        </pc:spChg>
      </pc:sldChg>
      <pc:sldChg chg="modSp">
        <pc:chgData name="NZE-EYO'O, Rodrigue" userId="S::nzeeyor@unaids.org::19a486e2-c61a-4c1c-bca8-0bd8a8938043" providerId="AD" clId="Web-{F09AE69D-90EE-381D-71BA-DD0455FA5FFF}" dt="2025-02-14T00:01:52.945" v="228" actId="20577"/>
        <pc:sldMkLst>
          <pc:docMk/>
          <pc:sldMk cId="988201558" sldId="312"/>
        </pc:sldMkLst>
        <pc:spChg chg="mod">
          <ac:chgData name="NZE-EYO'O, Rodrigue" userId="S::nzeeyor@unaids.org::19a486e2-c61a-4c1c-bca8-0bd8a8938043" providerId="AD" clId="Web-{F09AE69D-90EE-381D-71BA-DD0455FA5FFF}" dt="2025-02-14T00:01:52.945" v="228" actId="20577"/>
          <ac:spMkLst>
            <pc:docMk/>
            <pc:sldMk cId="988201558" sldId="312"/>
            <ac:spMk id="2" creationId="{04366FCC-0AEC-CD8A-4598-10A2ABC53E62}"/>
          </ac:spMkLst>
        </pc:spChg>
      </pc:sldChg>
      <pc:sldChg chg="modSp">
        <pc:chgData name="NZE-EYO'O, Rodrigue" userId="S::nzeeyor@unaids.org::19a486e2-c61a-4c1c-bca8-0bd8a8938043" providerId="AD" clId="Web-{F09AE69D-90EE-381D-71BA-DD0455FA5FFF}" dt="2025-02-14T00:01:24.116" v="222" actId="20577"/>
        <pc:sldMkLst>
          <pc:docMk/>
          <pc:sldMk cId="801394948" sldId="315"/>
        </pc:sldMkLst>
        <pc:spChg chg="mod">
          <ac:chgData name="NZE-EYO'O, Rodrigue" userId="S::nzeeyor@unaids.org::19a486e2-c61a-4c1c-bca8-0bd8a8938043" providerId="AD" clId="Web-{F09AE69D-90EE-381D-71BA-DD0455FA5FFF}" dt="2025-02-14T00:01:24.116" v="222" actId="20577"/>
          <ac:spMkLst>
            <pc:docMk/>
            <pc:sldMk cId="801394948" sldId="315"/>
            <ac:spMk id="2" creationId="{46568D8E-B5CB-7395-B0A0-75AD3579ADD4}"/>
          </ac:spMkLst>
        </pc:spChg>
      </pc:sldChg>
    </pc:docChg>
  </pc:docChgLst>
  <pc:docChgLst>
    <pc:chgData name="RWODZI, Desire Tarwireyi" userId="f2e414da-657a-4eae-9cb2-9d4947cf517c" providerId="ADAL" clId="{DD658245-053D-4FF4-A408-F1748CF693A1}"/>
    <pc:docChg chg="modSld">
      <pc:chgData name="RWODZI, Desire Tarwireyi" userId="f2e414da-657a-4eae-9cb2-9d4947cf517c" providerId="ADAL" clId="{DD658245-053D-4FF4-A408-F1748CF693A1}" dt="2025-01-29T07:08:13.095" v="20" actId="404"/>
      <pc:docMkLst>
        <pc:docMk/>
      </pc:docMkLst>
      <pc:sldChg chg="modSp mod">
        <pc:chgData name="RWODZI, Desire Tarwireyi" userId="f2e414da-657a-4eae-9cb2-9d4947cf517c" providerId="ADAL" clId="{DD658245-053D-4FF4-A408-F1748CF693A1}" dt="2025-01-29T07:08:05.871" v="19" actId="1035"/>
        <pc:sldMkLst>
          <pc:docMk/>
          <pc:sldMk cId="3581908729" sldId="277"/>
        </pc:sldMkLst>
        <pc:spChg chg="mod">
          <ac:chgData name="RWODZI, Desire Tarwireyi" userId="f2e414da-657a-4eae-9cb2-9d4947cf517c" providerId="ADAL" clId="{DD658245-053D-4FF4-A408-F1748CF693A1}" dt="2025-01-29T07:08:05.871" v="19" actId="1035"/>
          <ac:spMkLst>
            <pc:docMk/>
            <pc:sldMk cId="3581908729" sldId="277"/>
            <ac:spMk id="3" creationId="{10B79E43-44E4-475A-9197-58CCEC2A60E6}"/>
          </ac:spMkLst>
        </pc:spChg>
      </pc:sldChg>
      <pc:sldChg chg="modSp mod">
        <pc:chgData name="RWODZI, Desire Tarwireyi" userId="f2e414da-657a-4eae-9cb2-9d4947cf517c" providerId="ADAL" clId="{DD658245-053D-4FF4-A408-F1748CF693A1}" dt="2025-01-29T07:08:13.095" v="20" actId="404"/>
        <pc:sldMkLst>
          <pc:docMk/>
          <pc:sldMk cId="2519173978" sldId="288"/>
        </pc:sldMkLst>
        <pc:graphicFrameChg chg="modGraphic">
          <ac:chgData name="RWODZI, Desire Tarwireyi" userId="f2e414da-657a-4eae-9cb2-9d4947cf517c" providerId="ADAL" clId="{DD658245-053D-4FF4-A408-F1748CF693A1}" dt="2025-01-29T07:08:13.095" v="20" actId="404"/>
          <ac:graphicFrameMkLst>
            <pc:docMk/>
            <pc:sldMk cId="2519173978" sldId="288"/>
            <ac:graphicFrameMk id="8" creationId="{4FDED2CD-A12E-FCC1-B7D2-EEDFC9919CAE}"/>
          </ac:graphicFrameMkLst>
        </pc:graphicFrameChg>
      </pc:sldChg>
      <pc:sldChg chg="modSp mod">
        <pc:chgData name="RWODZI, Desire Tarwireyi" userId="f2e414da-657a-4eae-9cb2-9d4947cf517c" providerId="ADAL" clId="{DD658245-053D-4FF4-A408-F1748CF693A1}" dt="2025-01-29T07:07:51.147" v="1" actId="404"/>
        <pc:sldMkLst>
          <pc:docMk/>
          <pc:sldMk cId="215939870" sldId="314"/>
        </pc:sldMkLst>
        <pc:spChg chg="mod">
          <ac:chgData name="RWODZI, Desire Tarwireyi" userId="f2e414da-657a-4eae-9cb2-9d4947cf517c" providerId="ADAL" clId="{DD658245-053D-4FF4-A408-F1748CF693A1}" dt="2025-01-29T07:07:51.147" v="1" actId="404"/>
          <ac:spMkLst>
            <pc:docMk/>
            <pc:sldMk cId="215939870" sldId="314"/>
            <ac:spMk id="4" creationId="{CF9EB762-A6F8-0D4A-D041-71F3C3E14782}"/>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unaids-my.sharepoint.com/personal/feizzadeha_unaids_org/Documents/Documents/Estimation%20and%20Projection/2025/Inequality%20and%20Societal%20Determinants/Analyses/Incidence%20and%20cascade.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unaids-my.sharepoint.com/personal/feizzadeha_unaids_org/Documents/Documents/Estimation%20and%20Projection/2025/Inequality%20and%20Societal%20Determinants/Analyses/Incidence%20and%20cascade.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unaids-my.sharepoint.com/personal/feizzadeha_unaids_org/Documents/Documents/Estimation%20and%20Projection/2025/Inequality%20and%20Societal%20Determinants/Analyses/Incidence%20and%20cascade.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unaids-my.sharepoint.com/personal/feizzadeha_unaids_org/Documents/Documents/Estimation%20and%20Projection/2025/Inequality%20and%20Societal%20Determinants/Analyses/Incidence%20and%20cascade.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dirty="0"/>
              <a:t>Tendances des nouvelles infections par le VIH chez les femmes et les hommes adultes </a:t>
            </a:r>
            <a:r>
              <a:rPr lang="en-GB" baseline="0" dirty="0"/>
              <a:t>au Moyen-Orient et en Afrique du Nord</a:t>
            </a:r>
            <a:endParaRPr lang="en-GB"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GB"/>
        </a:p>
      </c:txPr>
    </c:title>
    <c:autoTitleDeleted val="0"/>
    <c:plotArea>
      <c:layout/>
      <c:lineChart>
        <c:grouping val="standard"/>
        <c:varyColors val="0"/>
        <c:ser>
          <c:idx val="0"/>
          <c:order val="0"/>
          <c:tx>
            <c:strRef>
              <c:f>'Data from EDMS'!$B$140:$D$140</c:f>
              <c:strCache>
                <c:ptCount val="3"/>
                <c:pt idx="0">
                  <c:v>Nouvelles infections par le VIH</c:v>
                </c:pt>
                <c:pt idx="1">
                  <c:v>15+</c:v>
                </c:pt>
                <c:pt idx="2">
                  <c:v>Femme</c:v>
                </c:pt>
              </c:strCache>
            </c:strRef>
          </c:tx>
          <c:spPr>
            <a:ln w="28575" cap="rnd">
              <a:solidFill>
                <a:schemeClr val="accent1"/>
              </a:solidFill>
              <a:round/>
            </a:ln>
            <a:effectLst/>
          </c:spPr>
          <c:marker>
            <c:symbol val="none"/>
          </c:marker>
          <c:cat>
            <c:numRef>
              <c:f>'Data from EDMS'!$E$1:$AB$1</c:f>
              <c:numCache>
                <c:formatCode>General</c:formatCode>
                <c:ptCount val="2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numCache>
            </c:numRef>
          </c:cat>
          <c:val>
            <c:numRef>
              <c:f>'Data from EDMS'!$E$140:$AB$140</c:f>
              <c:numCache>
                <c:formatCode>###\ ###\ ###</c:formatCode>
                <c:ptCount val="24"/>
                <c:pt idx="0">
                  <c:v>3896.8580700000002</c:v>
                </c:pt>
                <c:pt idx="1">
                  <c:v>3793.83871</c:v>
                </c:pt>
                <c:pt idx="2">
                  <c:v>3907.3396600000001</c:v>
                </c:pt>
                <c:pt idx="3">
                  <c:v>3917.03656</c:v>
                </c:pt>
                <c:pt idx="4">
                  <c:v>3745.5114100000001</c:v>
                </c:pt>
                <c:pt idx="5">
                  <c:v>3859.81853</c:v>
                </c:pt>
                <c:pt idx="6">
                  <c:v>3900.3658599999999</c:v>
                </c:pt>
                <c:pt idx="7">
                  <c:v>3847.3208</c:v>
                </c:pt>
                <c:pt idx="8">
                  <c:v>3880.6187300000001</c:v>
                </c:pt>
                <c:pt idx="9">
                  <c:v>3933.0799900000002</c:v>
                </c:pt>
                <c:pt idx="10">
                  <c:v>3833.17164</c:v>
                </c:pt>
                <c:pt idx="11">
                  <c:v>3779.8969000000002</c:v>
                </c:pt>
                <c:pt idx="12">
                  <c:v>3747.7599599999999</c:v>
                </c:pt>
                <c:pt idx="13">
                  <c:v>3697.2298999999998</c:v>
                </c:pt>
                <c:pt idx="14">
                  <c:v>3834.15337</c:v>
                </c:pt>
                <c:pt idx="15">
                  <c:v>3970.5148100000001</c:v>
                </c:pt>
                <c:pt idx="16">
                  <c:v>4150.8540400000002</c:v>
                </c:pt>
                <c:pt idx="17">
                  <c:v>4249.4136900000003</c:v>
                </c:pt>
                <c:pt idx="18">
                  <c:v>4495.6993700000003</c:v>
                </c:pt>
                <c:pt idx="19">
                  <c:v>4758.04522</c:v>
                </c:pt>
                <c:pt idx="20">
                  <c:v>5091.2645599999996</c:v>
                </c:pt>
                <c:pt idx="21">
                  <c:v>5701.6671399999996</c:v>
                </c:pt>
                <c:pt idx="22">
                  <c:v>6566.9004400000003</c:v>
                </c:pt>
                <c:pt idx="23">
                  <c:v>7372.1042500000003</c:v>
                </c:pt>
              </c:numCache>
            </c:numRef>
          </c:val>
          <c:smooth val="0"/>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0-0746-4C89-99C8-9AFFF4A5C6FA}"/>
            </c:ext>
          </c:extLst>
        </c:ser>
        <c:ser>
          <c:idx val="1"/>
          <c:order val="1"/>
          <c:tx>
            <c:strRef>
              <c:f>'Data from EDMS'!$B$141:$D$141</c:f>
              <c:strCache>
                <c:ptCount val="3"/>
                <c:pt idx="0">
                  <c:v>Nouvelles infections par le VIH</c:v>
                </c:pt>
                <c:pt idx="1">
                  <c:v>15+</c:v>
                </c:pt>
                <c:pt idx="2">
                  <c:v>Homme</c:v>
                </c:pt>
              </c:strCache>
            </c:strRef>
          </c:tx>
          <c:spPr>
            <a:ln w="28575" cap="rnd">
              <a:solidFill>
                <a:schemeClr val="accent2"/>
              </a:solidFill>
              <a:round/>
            </a:ln>
            <a:effectLst/>
          </c:spPr>
          <c:marker>
            <c:symbol val="none"/>
          </c:marker>
          <c:cat>
            <c:numRef>
              <c:f>'Data from EDMS'!$E$1:$AB$1</c:f>
              <c:numCache>
                <c:formatCode>General</c:formatCode>
                <c:ptCount val="2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numCache>
            </c:numRef>
          </c:cat>
          <c:val>
            <c:numRef>
              <c:f>'Data from EDMS'!$E$141:$AB$141</c:f>
              <c:numCache>
                <c:formatCode>###\ ###\ ###</c:formatCode>
                <c:ptCount val="24"/>
                <c:pt idx="0">
                  <c:v>4660.5526300000001</c:v>
                </c:pt>
                <c:pt idx="1">
                  <c:v>4519.4032999999999</c:v>
                </c:pt>
                <c:pt idx="2">
                  <c:v>4618.5907299999999</c:v>
                </c:pt>
                <c:pt idx="3">
                  <c:v>4645.9784200000004</c:v>
                </c:pt>
                <c:pt idx="4">
                  <c:v>4502.6997600000004</c:v>
                </c:pt>
                <c:pt idx="5">
                  <c:v>4690.3702499999999</c:v>
                </c:pt>
                <c:pt idx="6">
                  <c:v>4827.9033900000004</c:v>
                </c:pt>
                <c:pt idx="7">
                  <c:v>4865.8759</c:v>
                </c:pt>
                <c:pt idx="8">
                  <c:v>5016.1448700000001</c:v>
                </c:pt>
                <c:pt idx="9">
                  <c:v>5162.4217600000002</c:v>
                </c:pt>
                <c:pt idx="10">
                  <c:v>5164.3000099999999</c:v>
                </c:pt>
                <c:pt idx="11">
                  <c:v>5211.2516999999998</c:v>
                </c:pt>
                <c:pt idx="12">
                  <c:v>5305.4791599999999</c:v>
                </c:pt>
                <c:pt idx="13">
                  <c:v>5400.8103300000002</c:v>
                </c:pt>
                <c:pt idx="14">
                  <c:v>5756.1601899999996</c:v>
                </c:pt>
                <c:pt idx="15">
                  <c:v>6161.9528799999998</c:v>
                </c:pt>
                <c:pt idx="16">
                  <c:v>6636.6641300000001</c:v>
                </c:pt>
                <c:pt idx="17">
                  <c:v>7026.9624999999996</c:v>
                </c:pt>
                <c:pt idx="18">
                  <c:v>7667.72786</c:v>
                </c:pt>
                <c:pt idx="19">
                  <c:v>8299.39941</c:v>
                </c:pt>
                <c:pt idx="20">
                  <c:v>9118.2423400000007</c:v>
                </c:pt>
                <c:pt idx="21">
                  <c:v>10371.92755</c:v>
                </c:pt>
                <c:pt idx="22">
                  <c:v>11983.50275</c:v>
                </c:pt>
                <c:pt idx="23">
                  <c:v>13725.16431</c:v>
                </c:pt>
              </c:numCache>
            </c:numRef>
          </c:val>
          <c:smooth val="0"/>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0746-4C89-99C8-9AFFF4A5C6FA}"/>
            </c:ext>
          </c:extLst>
        </c:ser>
        <c:dLbls>
          <c:showLegendKey val="0"/>
          <c:showVal val="0"/>
          <c:showCatName val="0"/>
          <c:showSerName val="0"/>
          <c:showPercent val="0"/>
          <c:showBubbleSize val="0"/>
        </c:dLbls>
        <c:marker val="1"/>
        <c:smooth val="0"/>
        <c:axId val="1684784079"/>
        <c:axId val="1684781199"/>
      </c:lineChart>
      <c:lineChart>
        <c:grouping val="standard"/>
        <c:varyColors val="0"/>
        <c:ser>
          <c:idx val="2"/>
          <c:order val="2"/>
          <c:tx>
            <c:strRef>
              <c:f>'Inequality measures'!$B$96:$F$96</c:f>
              <c:strCache>
                <c:ptCount val="5"/>
                <c:pt idx="0">
                  <c:v>Nouvelles infections par le VIH</c:v>
                </c:pt>
                <c:pt idx="1">
                  <c:v>15+</c:v>
                </c:pt>
                <c:pt idx="2">
                  <c:v>Le sexe</c:v>
                </c:pt>
                <c:pt idx="3">
                  <c:v>Ratio</c:v>
                </c:pt>
                <c:pt idx="4">
                  <c:v>F/M</c:v>
                </c:pt>
              </c:strCache>
            </c:strRef>
          </c:tx>
          <c:spPr>
            <a:ln w="28575" cap="rnd">
              <a:solidFill>
                <a:schemeClr val="accent3"/>
              </a:solidFill>
              <a:prstDash val="dash"/>
              <a:round/>
            </a:ln>
            <a:effectLst/>
          </c:spPr>
          <c:marker>
            <c:symbol val="none"/>
          </c:marker>
          <c:val>
            <c:numRef>
              <c:f>'Inequality measures'!$G$81:$AD$81</c:f>
              <c:numCache>
                <c:formatCode>0.00</c:formatCode>
                <c:ptCount val="24"/>
                <c:pt idx="0">
                  <c:v>0.43624849017027351</c:v>
                </c:pt>
                <c:pt idx="1">
                  <c:v>0.43651908172651249</c:v>
                </c:pt>
                <c:pt idx="2">
                  <c:v>0.43344351314381868</c:v>
                </c:pt>
                <c:pt idx="3">
                  <c:v>0.42945378868676021</c:v>
                </c:pt>
                <c:pt idx="4">
                  <c:v>0.42414515521808399</c:v>
                </c:pt>
                <c:pt idx="5">
                  <c:v>0.41739397159004893</c:v>
                </c:pt>
                <c:pt idx="6">
                  <c:v>0.41159576109269458</c:v>
                </c:pt>
                <c:pt idx="7">
                  <c:v>0.40632495638193383</c:v>
                </c:pt>
                <c:pt idx="8">
                  <c:v>0.3983015830853443</c:v>
                </c:pt>
                <c:pt idx="9">
                  <c:v>0.39467919943707691</c:v>
                </c:pt>
                <c:pt idx="10">
                  <c:v>0.38443266643984308</c:v>
                </c:pt>
                <c:pt idx="11">
                  <c:v>0.37802612657196216</c:v>
                </c:pt>
                <c:pt idx="12">
                  <c:v>0.36559815608151325</c:v>
                </c:pt>
                <c:pt idx="13">
                  <c:v>0.35217974441374722</c:v>
                </c:pt>
                <c:pt idx="14">
                  <c:v>0.34356183085944503</c:v>
                </c:pt>
                <c:pt idx="15">
                  <c:v>0.33511658291064494</c:v>
                </c:pt>
                <c:pt idx="16">
                  <c:v>0.33162760161880561</c:v>
                </c:pt>
                <c:pt idx="17">
                  <c:v>0.33152335352039958</c:v>
                </c:pt>
                <c:pt idx="18">
                  <c:v>0.326749629783395</c:v>
                </c:pt>
                <c:pt idx="19">
                  <c:v>0.31598836865695507</c:v>
                </c:pt>
                <c:pt idx="20">
                  <c:v>0.32019416096665532</c:v>
                </c:pt>
                <c:pt idx="21">
                  <c:v>0.31217037934808939</c:v>
                </c:pt>
                <c:pt idx="22">
                  <c:v>0.310038060131482</c:v>
                </c:pt>
                <c:pt idx="23">
                  <c:v>0.30517860918203932</c:v>
                </c:pt>
              </c:numCache>
            </c:numRef>
          </c:val>
          <c:smooth val="0"/>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2-0746-4C89-99C8-9AFFF4A5C6FA}"/>
            </c:ext>
          </c:extLst>
        </c:ser>
        <c:ser>
          <c:idx val="3"/>
          <c:order val="3"/>
          <c:tx>
            <c:strRef>
              <c:f>'Inequality measures'!$B$2</c:f>
              <c:strCache>
                <c:ptCount val="1"/>
                <c:pt idx="0">
                  <c:v>Ratio fonds propres complets (1)</c:v>
                </c:pt>
              </c:strCache>
            </c:strRef>
          </c:tx>
          <c:spPr>
            <a:ln w="28575" cap="rnd">
              <a:solidFill>
                <a:schemeClr val="tx1"/>
              </a:solidFill>
              <a:prstDash val="sysDot"/>
              <a:round/>
            </a:ln>
            <a:effectLst/>
          </c:spPr>
          <c:marker>
            <c:symbol val="none"/>
          </c:marker>
          <c:val>
            <c:numRef>
              <c:f>'Inequality measures'!$G$2:$AD$2</c:f>
              <c:numCache>
                <c:formatCode>General</c:formatCode>
                <c:ptCount val="24"/>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numCache>
            </c:numRef>
          </c:val>
          <c:smooth val="0"/>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3-0746-4C89-99C8-9AFFF4A5C6FA}"/>
            </c:ext>
          </c:extLst>
        </c:ser>
        <c:dLbls>
          <c:showLegendKey val="0"/>
          <c:showVal val="0"/>
          <c:showCatName val="0"/>
          <c:showSerName val="0"/>
          <c:showPercent val="0"/>
          <c:showBubbleSize val="0"/>
        </c:dLbls>
        <c:marker val="1"/>
        <c:smooth val="0"/>
        <c:axId val="1827993903"/>
        <c:axId val="1827992463"/>
      </c:lineChart>
      <c:catAx>
        <c:axId val="16847840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684781199"/>
        <c:crosses val="autoZero"/>
        <c:auto val="1"/>
        <c:lblAlgn val="ctr"/>
        <c:lblOffset val="100"/>
        <c:noMultiLvlLbl val="0"/>
      </c:catAx>
      <c:valAx>
        <c:axId val="168478119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b="1"/>
                  <a:t>Nombre de nouvelles infections par le VIH par an</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 ###\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84784079"/>
        <c:crosses val="autoZero"/>
        <c:crossBetween val="between"/>
      </c:valAx>
      <c:valAx>
        <c:axId val="1827992463"/>
        <c:scaling>
          <c:orientation val="minMax"/>
        </c:scaling>
        <c:delete val="0"/>
        <c:axPos val="r"/>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b="1"/>
                  <a:t>Inégalité des nouveaux cas d'infection par le VIH dans la dimension sexuelle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27993903"/>
        <c:crosses val="max"/>
        <c:crossBetween val="between"/>
      </c:valAx>
      <c:catAx>
        <c:axId val="1827993903"/>
        <c:scaling>
          <c:orientation val="minMax"/>
        </c:scaling>
        <c:delete val="1"/>
        <c:axPos val="b"/>
        <c:majorTickMark val="out"/>
        <c:minorTickMark val="none"/>
        <c:tickLblPos val="nextTo"/>
        <c:crossAx val="1827992463"/>
        <c:crosses val="autoZero"/>
        <c:auto val="1"/>
        <c:lblAlgn val="ctr"/>
        <c:lblOffset val="100"/>
        <c:noMultiLvlLbl val="0"/>
      </c:catAx>
      <c:spPr>
        <a:solidFill>
          <a:schemeClr val="bg1">
            <a:lumMod val="75000"/>
            <a:alpha val="50000"/>
          </a:schemeClr>
        </a:solidFill>
        <a:ln>
          <a:solidFill>
            <a:schemeClr val="bg1"/>
          </a:solidFill>
        </a:ln>
        <a:effectLst/>
      </c:spPr>
    </c:plotArea>
    <c:legend>
      <c:legendPos val="b"/>
      <c:layout>
        <c:manualLayout>
          <c:xMode val="edge"/>
          <c:yMode val="edge"/>
          <c:x val="6.6211290152198454E-2"/>
          <c:y val="0.92110979811489435"/>
          <c:w val="0.85725750225494257"/>
          <c:h val="5.9682436946086027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xmlns:c16r3="http://schemas.microsoft.com/office/drawing/2017/03/chart" xmlns:c16="http://schemas.microsoft.com/office/drawing/2014/chart" xmlns:c14="http://schemas.microsoft.com/office/drawing/2007/8/2/chart" xmlns:mc="http://schemas.openxmlformats.org/markup-compatibility/2006">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dirty="0"/>
              <a:t>Tendances des nouvelles infections par le VIH chez les femmes adultes et </a:t>
            </a:r>
            <a:r>
              <a:rPr lang="en-GB" baseline="0" dirty="0"/>
              <a:t>au Moyen-Orient et en Afrique du Nord</a:t>
            </a:r>
            <a:endParaRPr lang="en-GB"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GB"/>
        </a:p>
      </c:txPr>
    </c:title>
    <c:autoTitleDeleted val="0"/>
    <c:plotArea>
      <c:layout/>
      <c:lineChart>
        <c:grouping val="standard"/>
        <c:varyColors val="0"/>
        <c:ser>
          <c:idx val="0"/>
          <c:order val="0"/>
          <c:tx>
            <c:strRef>
              <c:f>'Data from EDMS'!$B$140:$D$140</c:f>
              <c:strCache>
                <c:ptCount val="3"/>
                <c:pt idx="0">
                  <c:v>Nouvelles infections par le VIH</c:v>
                </c:pt>
                <c:pt idx="1">
                  <c:v>15+</c:v>
                </c:pt>
                <c:pt idx="2">
                  <c:v>Femme</c:v>
                </c:pt>
              </c:strCache>
            </c:strRef>
          </c:tx>
          <c:spPr>
            <a:ln w="28575" cap="rnd">
              <a:solidFill>
                <a:schemeClr val="accent1"/>
              </a:solidFill>
              <a:round/>
            </a:ln>
            <a:effectLst/>
          </c:spPr>
          <c:marker>
            <c:symbol val="none"/>
          </c:marker>
          <c:cat>
            <c:numRef>
              <c:f>'Data from EDMS'!$E$1:$AB$1</c:f>
              <c:numCache>
                <c:formatCode>General</c:formatCode>
                <c:ptCount val="2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numCache>
            </c:numRef>
          </c:cat>
          <c:val>
            <c:numRef>
              <c:f>'Data from EDMS'!$E$140:$AB$140</c:f>
              <c:numCache>
                <c:formatCode>###\ ###\ ###</c:formatCode>
                <c:ptCount val="24"/>
                <c:pt idx="0">
                  <c:v>3896.8580700000002</c:v>
                </c:pt>
                <c:pt idx="1">
                  <c:v>3793.83871</c:v>
                </c:pt>
                <c:pt idx="2">
                  <c:v>3907.3396600000001</c:v>
                </c:pt>
                <c:pt idx="3">
                  <c:v>3917.03656</c:v>
                </c:pt>
                <c:pt idx="4">
                  <c:v>3745.5114100000001</c:v>
                </c:pt>
                <c:pt idx="5">
                  <c:v>3859.81853</c:v>
                </c:pt>
                <c:pt idx="6">
                  <c:v>3900.3658599999999</c:v>
                </c:pt>
                <c:pt idx="7">
                  <c:v>3847.3208</c:v>
                </c:pt>
                <c:pt idx="8">
                  <c:v>3880.6187300000001</c:v>
                </c:pt>
                <c:pt idx="9">
                  <c:v>3933.0799900000002</c:v>
                </c:pt>
                <c:pt idx="10">
                  <c:v>3833.17164</c:v>
                </c:pt>
                <c:pt idx="11">
                  <c:v>3779.8969000000002</c:v>
                </c:pt>
                <c:pt idx="12">
                  <c:v>3747.7599599999999</c:v>
                </c:pt>
                <c:pt idx="13">
                  <c:v>3697.2298999999998</c:v>
                </c:pt>
                <c:pt idx="14">
                  <c:v>3834.15337</c:v>
                </c:pt>
                <c:pt idx="15">
                  <c:v>3970.5148100000001</c:v>
                </c:pt>
                <c:pt idx="16">
                  <c:v>4150.8540400000002</c:v>
                </c:pt>
                <c:pt idx="17">
                  <c:v>4249.4136900000003</c:v>
                </c:pt>
                <c:pt idx="18">
                  <c:v>4495.6993700000003</c:v>
                </c:pt>
                <c:pt idx="19">
                  <c:v>4758.04522</c:v>
                </c:pt>
                <c:pt idx="20">
                  <c:v>5091.2645599999996</c:v>
                </c:pt>
                <c:pt idx="21">
                  <c:v>5701.6671399999996</c:v>
                </c:pt>
                <c:pt idx="22">
                  <c:v>6566.9004400000003</c:v>
                </c:pt>
                <c:pt idx="23">
                  <c:v>7372.1042500000003</c:v>
                </c:pt>
              </c:numCache>
            </c:numRef>
          </c:val>
          <c:smooth val="0"/>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0-044C-41D7-8540-FE1B2AD135C4}"/>
            </c:ext>
          </c:extLst>
        </c:ser>
        <c:ser>
          <c:idx val="1"/>
          <c:order val="1"/>
          <c:tx>
            <c:strRef>
              <c:f>'Data from EDMS'!$B$141:$D$141</c:f>
              <c:strCache>
                <c:ptCount val="3"/>
                <c:pt idx="0">
                  <c:v>Nouvelles infections par le VIH</c:v>
                </c:pt>
                <c:pt idx="1">
                  <c:v>15+</c:v>
                </c:pt>
                <c:pt idx="2">
                  <c:v>Homme</c:v>
                </c:pt>
              </c:strCache>
            </c:strRef>
          </c:tx>
          <c:spPr>
            <a:ln w="28575" cap="rnd">
              <a:solidFill>
                <a:schemeClr val="accent2"/>
              </a:solidFill>
              <a:round/>
            </a:ln>
            <a:effectLst/>
          </c:spPr>
          <c:marker>
            <c:symbol val="none"/>
          </c:marker>
          <c:cat>
            <c:numRef>
              <c:f>'Data from EDMS'!$E$1:$AB$1</c:f>
              <c:numCache>
                <c:formatCode>General</c:formatCode>
                <c:ptCount val="2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numCache>
            </c:numRef>
          </c:cat>
          <c:val>
            <c:numRef>
              <c:f>'Data from EDMS'!$E$141:$AB$141</c:f>
              <c:numCache>
                <c:formatCode>###\ ###\ ###</c:formatCode>
                <c:ptCount val="24"/>
                <c:pt idx="0">
                  <c:v>4660.5526300000001</c:v>
                </c:pt>
                <c:pt idx="1">
                  <c:v>4519.4032999999999</c:v>
                </c:pt>
                <c:pt idx="2">
                  <c:v>4618.5907299999999</c:v>
                </c:pt>
                <c:pt idx="3">
                  <c:v>4645.9784200000004</c:v>
                </c:pt>
                <c:pt idx="4">
                  <c:v>4502.6997600000004</c:v>
                </c:pt>
                <c:pt idx="5">
                  <c:v>4690.3702499999999</c:v>
                </c:pt>
                <c:pt idx="6">
                  <c:v>4827.9033900000004</c:v>
                </c:pt>
                <c:pt idx="7">
                  <c:v>4865.8759</c:v>
                </c:pt>
                <c:pt idx="8">
                  <c:v>5016.1448700000001</c:v>
                </c:pt>
                <c:pt idx="9">
                  <c:v>5162.4217600000002</c:v>
                </c:pt>
                <c:pt idx="10">
                  <c:v>5164.3000099999999</c:v>
                </c:pt>
                <c:pt idx="11">
                  <c:v>5211.2516999999998</c:v>
                </c:pt>
                <c:pt idx="12">
                  <c:v>5305.4791599999999</c:v>
                </c:pt>
                <c:pt idx="13">
                  <c:v>5400.8103300000002</c:v>
                </c:pt>
                <c:pt idx="14">
                  <c:v>5756.1601899999996</c:v>
                </c:pt>
                <c:pt idx="15">
                  <c:v>6161.9528799999998</c:v>
                </c:pt>
                <c:pt idx="16">
                  <c:v>6636.6641300000001</c:v>
                </c:pt>
                <c:pt idx="17">
                  <c:v>7026.9624999999996</c:v>
                </c:pt>
                <c:pt idx="18">
                  <c:v>7667.72786</c:v>
                </c:pt>
                <c:pt idx="19">
                  <c:v>8299.39941</c:v>
                </c:pt>
                <c:pt idx="20">
                  <c:v>9118.2423400000007</c:v>
                </c:pt>
                <c:pt idx="21">
                  <c:v>10371.92755</c:v>
                </c:pt>
                <c:pt idx="22">
                  <c:v>11983.50275</c:v>
                </c:pt>
                <c:pt idx="23">
                  <c:v>13725.16431</c:v>
                </c:pt>
              </c:numCache>
            </c:numRef>
          </c:val>
          <c:smooth val="0"/>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044C-41D7-8540-FE1B2AD135C4}"/>
            </c:ext>
          </c:extLst>
        </c:ser>
        <c:dLbls>
          <c:showLegendKey val="0"/>
          <c:showVal val="0"/>
          <c:showCatName val="0"/>
          <c:showSerName val="0"/>
          <c:showPercent val="0"/>
          <c:showBubbleSize val="0"/>
        </c:dLbls>
        <c:marker val="1"/>
        <c:smooth val="0"/>
        <c:axId val="1684784079"/>
        <c:axId val="1684781199"/>
      </c:lineChart>
      <c:lineChart>
        <c:grouping val="standard"/>
        <c:varyColors val="0"/>
        <c:ser>
          <c:idx val="2"/>
          <c:order val="2"/>
          <c:tx>
            <c:strRef>
              <c:f>'Inequality measures'!$B$97:$F$97</c:f>
              <c:strCache>
                <c:ptCount val="5"/>
                <c:pt idx="0">
                  <c:v>Nouvelles infections par le VIH</c:v>
                </c:pt>
                <c:pt idx="1">
                  <c:v>15+</c:v>
                </c:pt>
                <c:pt idx="2">
                  <c:v>Le sexe</c:v>
                </c:pt>
                <c:pt idx="3">
                  <c:v>Différence</c:v>
                </c:pt>
                <c:pt idx="4">
                  <c:v>F-M</c:v>
                </c:pt>
              </c:strCache>
            </c:strRef>
          </c:tx>
          <c:spPr>
            <a:ln w="28575" cap="rnd">
              <a:solidFill>
                <a:schemeClr val="accent3"/>
              </a:solidFill>
              <a:prstDash val="dash"/>
              <a:round/>
            </a:ln>
            <a:effectLst/>
          </c:spPr>
          <c:marker>
            <c:symbol val="none"/>
          </c:marker>
          <c:val>
            <c:numRef>
              <c:f>'Inequality measures'!$G$97:$AD$97</c:f>
              <c:numCache>
                <c:formatCode>###\ ###\ ###</c:formatCode>
                <c:ptCount val="24"/>
                <c:pt idx="0">
                  <c:v>-763.69455999999991</c:v>
                </c:pt>
                <c:pt idx="1">
                  <c:v>-725.56458999999995</c:v>
                </c:pt>
                <c:pt idx="2">
                  <c:v>-711.2510699999998</c:v>
                </c:pt>
                <c:pt idx="3">
                  <c:v>-728.94186000000036</c:v>
                </c:pt>
                <c:pt idx="4">
                  <c:v>-757.18835000000036</c:v>
                </c:pt>
                <c:pt idx="5">
                  <c:v>-830.55171999999993</c:v>
                </c:pt>
                <c:pt idx="6">
                  <c:v>-927.53753000000052</c:v>
                </c:pt>
                <c:pt idx="7">
                  <c:v>-1018.5551</c:v>
                </c:pt>
                <c:pt idx="8">
                  <c:v>-1135.5261399999999</c:v>
                </c:pt>
                <c:pt idx="9">
                  <c:v>-1229.34177</c:v>
                </c:pt>
                <c:pt idx="10">
                  <c:v>-1331.1283699999999</c:v>
                </c:pt>
                <c:pt idx="11">
                  <c:v>-1431.3547999999996</c:v>
                </c:pt>
                <c:pt idx="12">
                  <c:v>-1557.7192</c:v>
                </c:pt>
                <c:pt idx="13">
                  <c:v>-1703.5804300000004</c:v>
                </c:pt>
                <c:pt idx="14">
                  <c:v>-1922.0068199999996</c:v>
                </c:pt>
                <c:pt idx="15">
                  <c:v>-2191.4380699999997</c:v>
                </c:pt>
                <c:pt idx="16">
                  <c:v>-2485.8100899999999</c:v>
                </c:pt>
                <c:pt idx="17">
                  <c:v>-2777.5488099999993</c:v>
                </c:pt>
                <c:pt idx="18">
                  <c:v>-3172.0284899999997</c:v>
                </c:pt>
                <c:pt idx="19">
                  <c:v>-3541.35419</c:v>
                </c:pt>
                <c:pt idx="20">
                  <c:v>-4026.9777800000011</c:v>
                </c:pt>
                <c:pt idx="21">
                  <c:v>-4670.2604100000008</c:v>
                </c:pt>
                <c:pt idx="22">
                  <c:v>-5416.6023099999993</c:v>
                </c:pt>
                <c:pt idx="23">
                  <c:v>-6353.0600599999998</c:v>
                </c:pt>
              </c:numCache>
            </c:numRef>
          </c:val>
          <c:smooth val="0"/>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2-044C-41D7-8540-FE1B2AD135C4}"/>
            </c:ext>
          </c:extLst>
        </c:ser>
        <c:dLbls>
          <c:showLegendKey val="0"/>
          <c:showVal val="0"/>
          <c:showCatName val="0"/>
          <c:showSerName val="0"/>
          <c:showPercent val="0"/>
          <c:showBubbleSize val="0"/>
        </c:dLbls>
        <c:marker val="1"/>
        <c:smooth val="0"/>
        <c:axId val="1827993903"/>
        <c:axId val="1827992463"/>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5="http://schemas.microsoft.com/office/drawing/2012/chart" uri="{02D57815-91ED-43cb-92C2-25804820EDAC}">
            <c15:filteredLineSeries>
              <c15:ser>
                <c:idx val="3"/>
                <c:order val="3"/>
                <c:tx>
                  <c:strRef>
                    <c:extLst xmlns:c16r3="http://schemas.microsoft.com/office/drawing/2017/03/chart" xmlns:c16="http://schemas.microsoft.com/office/drawing/2014/chart" xmlns:c14="http://schemas.microsoft.com/office/drawing/2007/8/2/chart" xmlns:mc="http://schemas.openxmlformats.org/markup-compatibility/2006">
                      <c:ext uri="{02D57815-91ED-43cb-92C2-25804820EDAC}">
                        <c15:formulaRef>
                          <c15:sqref>'Inequality measures'!$B$2</c15:sqref>
                        </c15:formulaRef>
                      </c:ext>
                    </c:extLst>
                    <c:strCache>
                      <c:ptCount val="1"/>
                      <c:pt idx="0">
                        <c:v>Ratio fonds propres complets (1)</c:v>
                      </c:pt>
                    </c:strCache>
                  </c:strRef>
                </c:tx>
                <c:spPr>
                  <a:ln w="28575" cap="rnd">
                    <a:solidFill>
                      <a:schemeClr val="tx1"/>
                    </a:solidFill>
                    <a:prstDash val="sysDot"/>
                    <a:round/>
                  </a:ln>
                  <a:effectLst/>
                </c:spPr>
                <c:marker>
                  <c:symbol val="none"/>
                </c:marker>
                <c:val>
                  <c:numRef>
                    <c:extLst xmlns:c16r3="http://schemas.microsoft.com/office/drawing/2017/03/chart" xmlns:c16="http://schemas.microsoft.com/office/drawing/2014/chart" xmlns:c14="http://schemas.microsoft.com/office/drawing/2007/8/2/chart" xmlns:mc="http://schemas.openxmlformats.org/markup-compatibility/2006">
                      <c:ext uri="{02D57815-91ED-43cb-92C2-25804820EDAC}">
                        <c15:formulaRef>
                          <c15:sqref>'Inequality measures'!$G$2:$AD$2</c15:sqref>
                        </c15:formulaRef>
                      </c:ext>
                    </c:extLst>
                    <c:numCache>
                      <c:formatCode>General</c:formatCode>
                      <c:ptCount val="24"/>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numCache>
                  </c:numRef>
                </c:val>
                <c:smooth val="0"/>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3-044C-41D7-8540-FE1B2AD135C4}"/>
                  </c:ext>
                </c:extLst>
              </c15:ser>
            </c15:filteredLineSeries>
          </c:ext>
        </c:extLst>
      </c:lineChart>
      <c:catAx>
        <c:axId val="16847840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684781199"/>
        <c:crosses val="autoZero"/>
        <c:auto val="1"/>
        <c:lblAlgn val="ctr"/>
        <c:lblOffset val="100"/>
        <c:noMultiLvlLbl val="0"/>
      </c:catAx>
      <c:valAx>
        <c:axId val="168478119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b="1"/>
                  <a:t>Nombre de nouvelles infections par le VIH par an</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 ###\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84784079"/>
        <c:crosses val="autoZero"/>
        <c:crossBetween val="between"/>
      </c:valAx>
      <c:valAx>
        <c:axId val="1827992463"/>
        <c:scaling>
          <c:orientation val="minMax"/>
        </c:scaling>
        <c:delete val="0"/>
        <c:axPos val="r"/>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b="1"/>
                  <a:t>Nouveaux cas d'infection par le VIH chez les femmes par rapport aux hommes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 ###\ ###"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27993903"/>
        <c:crosses val="max"/>
        <c:crossBetween val="between"/>
      </c:valAx>
      <c:catAx>
        <c:axId val="1827993903"/>
        <c:scaling>
          <c:orientation val="minMax"/>
        </c:scaling>
        <c:delete val="1"/>
        <c:axPos val="b"/>
        <c:majorTickMark val="out"/>
        <c:minorTickMark val="none"/>
        <c:tickLblPos val="nextTo"/>
        <c:crossAx val="1827992463"/>
        <c:crosses val="autoZero"/>
        <c:auto val="1"/>
        <c:lblAlgn val="ctr"/>
        <c:lblOffset val="100"/>
        <c:noMultiLvlLbl val="0"/>
      </c:catAx>
      <c:spPr>
        <a:solidFill>
          <a:schemeClr val="bg1">
            <a:lumMod val="75000"/>
            <a:alpha val="50000"/>
          </a:schemeClr>
        </a:solidFill>
        <a:ln>
          <a:solidFill>
            <a:schemeClr val="bg1"/>
          </a:solidFill>
        </a:ln>
        <a:effectLst/>
      </c:spPr>
    </c:plotArea>
    <c:legend>
      <c:legendPos val="b"/>
      <c:layout>
        <c:manualLayout>
          <c:xMode val="edge"/>
          <c:yMode val="edge"/>
          <c:x val="6.6211290152198454E-2"/>
          <c:y val="0.94667216308643454"/>
          <c:w val="0.85725750225494257"/>
          <c:h val="3.4120268787021457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Tendances de la couverture ART chez les adultes et les enfants et leur </a:t>
            </a:r>
            <a:r>
              <a:rPr lang="en-GB" baseline="0"/>
              <a:t>inégalité en fonction de l'âge au Moyen-Orient et en Afrique du Nord, </a:t>
            </a:r>
            <a:r>
              <a:rPr lang="en-GB"/>
              <a:t>2000-2023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'Data from EDMS'!$B$149:$D$149</c:f>
              <c:strCache>
                <c:ptCount val="3"/>
                <c:pt idx="0">
                  <c:v>2ème 90 - Couverture ART</c:v>
                </c:pt>
                <c:pt idx="1">
                  <c:v>15+</c:v>
                </c:pt>
                <c:pt idx="2">
                  <c:v>Tous</c:v>
                </c:pt>
              </c:strCache>
            </c:strRef>
          </c:tx>
          <c:spPr>
            <a:ln w="28575" cap="rnd">
              <a:solidFill>
                <a:schemeClr val="accent1"/>
              </a:solidFill>
              <a:round/>
            </a:ln>
            <a:effectLst/>
          </c:spPr>
          <c:marker>
            <c:symbol val="none"/>
          </c:marker>
          <c:cat>
            <c:numRef>
              <c:f>'Data from EDMS'!$E$1:$AB$1</c:f>
              <c:numCache>
                <c:formatCode>General</c:formatCode>
                <c:ptCount val="2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numCache>
            </c:numRef>
          </c:cat>
          <c:val>
            <c:numRef>
              <c:f>'Data from EDMS'!$E$149:$AB$149</c:f>
              <c:numCache>
                <c:formatCode>0.0</c:formatCode>
                <c:ptCount val="24"/>
                <c:pt idx="0">
                  <c:v>2.3902459999999999</c:v>
                </c:pt>
                <c:pt idx="1">
                  <c:v>2.7947380000000002</c:v>
                </c:pt>
                <c:pt idx="2">
                  <c:v>3.194496</c:v>
                </c:pt>
                <c:pt idx="3">
                  <c:v>4.5996220000000001</c:v>
                </c:pt>
                <c:pt idx="4">
                  <c:v>5.0998739999999998</c:v>
                </c:pt>
                <c:pt idx="5">
                  <c:v>6.2889419999999996</c:v>
                </c:pt>
                <c:pt idx="6">
                  <c:v>7.8762689999999997</c:v>
                </c:pt>
                <c:pt idx="7">
                  <c:v>9.2075449999999996</c:v>
                </c:pt>
                <c:pt idx="8">
                  <c:v>10.825021</c:v>
                </c:pt>
                <c:pt idx="9">
                  <c:v>13.025188999999999</c:v>
                </c:pt>
                <c:pt idx="10">
                  <c:v>15.082496000000001</c:v>
                </c:pt>
                <c:pt idx="11">
                  <c:v>17.129843999999999</c:v>
                </c:pt>
                <c:pt idx="12">
                  <c:v>19.456316000000001</c:v>
                </c:pt>
                <c:pt idx="13">
                  <c:v>22.357119999999998</c:v>
                </c:pt>
                <c:pt idx="14">
                  <c:v>25.517424999999999</c:v>
                </c:pt>
                <c:pt idx="15">
                  <c:v>29.496371</c:v>
                </c:pt>
                <c:pt idx="16">
                  <c:v>34.401325999999997</c:v>
                </c:pt>
                <c:pt idx="17">
                  <c:v>38.366157999999999</c:v>
                </c:pt>
                <c:pt idx="18">
                  <c:v>42.720222999999997</c:v>
                </c:pt>
                <c:pt idx="19">
                  <c:v>44.953709000000003</c:v>
                </c:pt>
                <c:pt idx="20">
                  <c:v>46.962885999999997</c:v>
                </c:pt>
                <c:pt idx="21">
                  <c:v>47.609358</c:v>
                </c:pt>
                <c:pt idx="22">
                  <c:v>48.642811999999999</c:v>
                </c:pt>
                <c:pt idx="23">
                  <c:v>49.995026000000003</c:v>
                </c:pt>
              </c:numCache>
            </c:numRef>
          </c:val>
          <c:smooth val="0"/>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0-0637-454E-B3BA-EDC993FA21E0}"/>
            </c:ext>
          </c:extLst>
        </c:ser>
        <c:ser>
          <c:idx val="1"/>
          <c:order val="1"/>
          <c:tx>
            <c:strRef>
              <c:f>'Data from EDMS'!$B$148:$C$148</c:f>
              <c:strCache>
                <c:ptCount val="2"/>
                <c:pt idx="0">
                  <c:v>2ème 90 - Couverture ART</c:v>
                </c:pt>
                <c:pt idx="1">
                  <c:v>0-14</c:v>
                </c:pt>
              </c:strCache>
            </c:strRef>
          </c:tx>
          <c:spPr>
            <a:ln w="28575" cap="rnd">
              <a:solidFill>
                <a:schemeClr val="accent2"/>
              </a:solidFill>
              <a:round/>
            </a:ln>
            <a:effectLst/>
          </c:spPr>
          <c:marker>
            <c:symbol val="none"/>
          </c:marker>
          <c:cat>
            <c:numRef>
              <c:f>'Data from EDMS'!$E$1:$AB$1</c:f>
              <c:numCache>
                <c:formatCode>General</c:formatCode>
                <c:ptCount val="2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numCache>
            </c:numRef>
          </c:cat>
          <c:val>
            <c:numRef>
              <c:f>'Data from EDMS'!$E$148:$AB$148</c:f>
              <c:numCache>
                <c:formatCode>0.0</c:formatCode>
                <c:ptCount val="24"/>
                <c:pt idx="0">
                  <c:v>0.22611500000000001</c:v>
                </c:pt>
                <c:pt idx="1">
                  <c:v>0.31942399999999999</c:v>
                </c:pt>
                <c:pt idx="2">
                  <c:v>0.41733599999999998</c:v>
                </c:pt>
                <c:pt idx="3">
                  <c:v>0.81733100000000003</c:v>
                </c:pt>
                <c:pt idx="4">
                  <c:v>1.3143149999999999</c:v>
                </c:pt>
                <c:pt idx="5">
                  <c:v>1.6527369999999999</c:v>
                </c:pt>
                <c:pt idx="6">
                  <c:v>2.144174</c:v>
                </c:pt>
                <c:pt idx="7">
                  <c:v>3.0044499999999998</c:v>
                </c:pt>
                <c:pt idx="8">
                  <c:v>5.0226949999999997</c:v>
                </c:pt>
                <c:pt idx="9">
                  <c:v>6.3745859999999999</c:v>
                </c:pt>
                <c:pt idx="10">
                  <c:v>8.6837180000000007</c:v>
                </c:pt>
                <c:pt idx="11">
                  <c:v>9.9301700000000004</c:v>
                </c:pt>
                <c:pt idx="12">
                  <c:v>11.359195</c:v>
                </c:pt>
                <c:pt idx="13">
                  <c:v>15.641299999999999</c:v>
                </c:pt>
                <c:pt idx="14">
                  <c:v>19.661436999999999</c:v>
                </c:pt>
                <c:pt idx="15">
                  <c:v>21.553449000000001</c:v>
                </c:pt>
                <c:pt idx="16">
                  <c:v>24.127217999999999</c:v>
                </c:pt>
                <c:pt idx="17">
                  <c:v>26.933824999999999</c:v>
                </c:pt>
                <c:pt idx="18">
                  <c:v>28.996438000000001</c:v>
                </c:pt>
                <c:pt idx="19">
                  <c:v>31.370550000000001</c:v>
                </c:pt>
                <c:pt idx="20">
                  <c:v>34.950037999999999</c:v>
                </c:pt>
                <c:pt idx="21">
                  <c:v>35.946480000000001</c:v>
                </c:pt>
                <c:pt idx="22">
                  <c:v>33.736142999999998</c:v>
                </c:pt>
                <c:pt idx="23">
                  <c:v>34.673050000000003</c:v>
                </c:pt>
              </c:numCache>
            </c:numRef>
          </c:val>
          <c:smooth val="0"/>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0637-454E-B3BA-EDC993FA21E0}"/>
            </c:ext>
          </c:extLst>
        </c:ser>
        <c:dLbls>
          <c:showLegendKey val="0"/>
          <c:showVal val="0"/>
          <c:showCatName val="0"/>
          <c:showSerName val="0"/>
          <c:showPercent val="0"/>
          <c:showBubbleSize val="0"/>
        </c:dLbls>
        <c:marker val="1"/>
        <c:smooth val="0"/>
        <c:axId val="1684784079"/>
        <c:axId val="1684781199"/>
      </c:lineChart>
      <c:lineChart>
        <c:grouping val="standard"/>
        <c:varyColors val="0"/>
        <c:ser>
          <c:idx val="2"/>
          <c:order val="2"/>
          <c:tx>
            <c:strRef>
              <c:f>'Inequality measures'!$B$102:$F$102</c:f>
              <c:strCache>
                <c:ptCount val="5"/>
                <c:pt idx="0">
                  <c:v>2ème 90 - Couverture ART</c:v>
                </c:pt>
                <c:pt idx="1">
                  <c:v>Les deux sexes</c:v>
                </c:pt>
                <c:pt idx="2">
                  <c:v>L'âge</c:v>
                </c:pt>
                <c:pt idx="3">
                  <c:v>Ratio</c:v>
                </c:pt>
                <c:pt idx="4">
                  <c:v>Ad/Ch</c:v>
                </c:pt>
              </c:strCache>
            </c:strRef>
          </c:tx>
          <c:spPr>
            <a:ln w="28575" cap="rnd">
              <a:solidFill>
                <a:schemeClr val="accent3"/>
              </a:solidFill>
              <a:prstDash val="dash"/>
              <a:round/>
            </a:ln>
            <a:effectLst/>
          </c:spPr>
          <c:marker>
            <c:symbol val="none"/>
          </c:marker>
          <c:val>
            <c:numRef>
              <c:f>'Inequality measures'!$G$102:$AD$102</c:f>
              <c:numCache>
                <c:formatCode>0.0</c:formatCode>
                <c:ptCount val="24"/>
                <c:pt idx="0">
                  <c:v>10.570930721093248</c:v>
                </c:pt>
                <c:pt idx="1">
                  <c:v>8.7493049989981984</c:v>
                </c:pt>
                <c:pt idx="2">
                  <c:v>7.6544942204842146</c:v>
                </c:pt>
                <c:pt idx="3">
                  <c:v>5.6276123137382532</c:v>
                </c:pt>
                <c:pt idx="4">
                  <c:v>3.8802524508964749</c:v>
                </c:pt>
                <c:pt idx="5">
                  <c:v>3.8051680333894624</c:v>
                </c:pt>
                <c:pt idx="6">
                  <c:v>3.6733348133127253</c:v>
                </c:pt>
                <c:pt idx="7">
                  <c:v>3.0646357902444707</c:v>
                </c:pt>
                <c:pt idx="8">
                  <c:v>2.1552216489354818</c:v>
                </c:pt>
                <c:pt idx="9">
                  <c:v>2.0432995962404461</c:v>
                </c:pt>
                <c:pt idx="10">
                  <c:v>1.7368707735557511</c:v>
                </c:pt>
                <c:pt idx="11">
                  <c:v>1.7250302864905633</c:v>
                </c:pt>
                <c:pt idx="12">
                  <c:v>1.7128252486201709</c:v>
                </c:pt>
                <c:pt idx="13">
                  <c:v>1.4293645668838268</c:v>
                </c:pt>
                <c:pt idx="14">
                  <c:v>1.2978413022405229</c:v>
                </c:pt>
                <c:pt idx="15">
                  <c:v>1.3685220866507257</c:v>
                </c:pt>
                <c:pt idx="16">
                  <c:v>1.4258306117182677</c:v>
                </c:pt>
                <c:pt idx="17">
                  <c:v>1.4244600609085416</c:v>
                </c:pt>
                <c:pt idx="18">
                  <c:v>1.4732920988433129</c:v>
                </c:pt>
                <c:pt idx="19">
                  <c:v>1.4329907827564388</c:v>
                </c:pt>
                <c:pt idx="20">
                  <c:v>1.3437148766476306</c:v>
                </c:pt>
                <c:pt idx="21">
                  <c:v>1.3244511840936859</c:v>
                </c:pt>
                <c:pt idx="22">
                  <c:v>1.4418604995834883</c:v>
                </c:pt>
                <c:pt idx="23">
                  <c:v>1.4418987080744265</c:v>
                </c:pt>
              </c:numCache>
            </c:numRef>
          </c:val>
          <c:smooth val="0"/>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2-0637-454E-B3BA-EDC993FA21E0}"/>
            </c:ext>
          </c:extLst>
        </c:ser>
        <c:ser>
          <c:idx val="3"/>
          <c:order val="3"/>
          <c:tx>
            <c:strRef>
              <c:f>'Inequality measures'!$B$2</c:f>
              <c:strCache>
                <c:ptCount val="1"/>
                <c:pt idx="0">
                  <c:v>Ratio fonds propres complets (1)</c:v>
                </c:pt>
              </c:strCache>
            </c:strRef>
          </c:tx>
          <c:spPr>
            <a:ln w="28575" cap="rnd">
              <a:solidFill>
                <a:schemeClr val="tx1"/>
              </a:solidFill>
              <a:prstDash val="sysDot"/>
              <a:round/>
            </a:ln>
            <a:effectLst/>
          </c:spPr>
          <c:marker>
            <c:symbol val="none"/>
          </c:marker>
          <c:val>
            <c:numRef>
              <c:f>'Inequality measures'!$G$2:$AD$2</c:f>
              <c:numCache>
                <c:formatCode>General</c:formatCode>
                <c:ptCount val="24"/>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numCache>
            </c:numRef>
          </c:val>
          <c:smooth val="0"/>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3-0637-454E-B3BA-EDC993FA21E0}"/>
            </c:ext>
          </c:extLst>
        </c:ser>
        <c:dLbls>
          <c:showLegendKey val="0"/>
          <c:showVal val="0"/>
          <c:showCatName val="0"/>
          <c:showSerName val="0"/>
          <c:showPercent val="0"/>
          <c:showBubbleSize val="0"/>
        </c:dLbls>
        <c:marker val="1"/>
        <c:smooth val="0"/>
        <c:axId val="1827993903"/>
        <c:axId val="1827992463"/>
      </c:lineChart>
      <c:catAx>
        <c:axId val="16847840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684781199"/>
        <c:crosses val="autoZero"/>
        <c:auto val="1"/>
        <c:lblAlgn val="ctr"/>
        <c:lblOffset val="100"/>
        <c:noMultiLvlLbl val="0"/>
      </c:catAx>
      <c:valAx>
        <c:axId val="1684781199"/>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b="1"/>
                  <a:t>Couverture ART (pour cent)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84784079"/>
        <c:crosses val="autoZero"/>
        <c:crossBetween val="between"/>
      </c:valAx>
      <c:valAx>
        <c:axId val="1827992463"/>
        <c:scaling>
          <c:orientation val="minMax"/>
        </c:scaling>
        <c:delete val="0"/>
        <c:axPos val="r"/>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b="1"/>
                  <a:t>Inégalité de la couverture ART en fonction de l'âge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27993903"/>
        <c:crosses val="max"/>
        <c:crossBetween val="between"/>
      </c:valAx>
      <c:catAx>
        <c:axId val="1827993903"/>
        <c:scaling>
          <c:orientation val="minMax"/>
        </c:scaling>
        <c:delete val="1"/>
        <c:axPos val="b"/>
        <c:majorTickMark val="out"/>
        <c:minorTickMark val="none"/>
        <c:tickLblPos val="nextTo"/>
        <c:crossAx val="1827992463"/>
        <c:crosses val="autoZero"/>
        <c:auto val="1"/>
        <c:lblAlgn val="ctr"/>
        <c:lblOffset val="100"/>
        <c:noMultiLvlLbl val="0"/>
      </c:catAx>
      <c:spPr>
        <a:solidFill>
          <a:schemeClr val="bg1">
            <a:lumMod val="75000"/>
            <a:alpha val="50000"/>
          </a:schemeClr>
        </a:solidFill>
        <a:ln>
          <a:solidFill>
            <a:schemeClr val="bg1"/>
          </a:solidFill>
        </a:ln>
        <a:effectLst/>
      </c:spPr>
    </c:plotArea>
    <c:legend>
      <c:legendPos val="b"/>
      <c:layout>
        <c:manualLayout>
          <c:xMode val="edge"/>
          <c:yMode val="edge"/>
          <c:x val="2.9059587365820764E-2"/>
          <c:y val="0.90883394286145947"/>
          <c:w val="0.90679310597011276"/>
          <c:h val="7.1958120737477024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xmlns:c16r3="http://schemas.microsoft.com/office/drawing/2017/03/chart" xmlns:c16="http://schemas.microsoft.com/office/drawing/2014/chart" xmlns:c14="http://schemas.microsoft.com/office/drawing/2007/8/2/chart" xmlns:mc="http://schemas.openxmlformats.org/markup-compatibility/2006">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dirty="0"/>
              <a:t>Tendances de la couverture ART chez les femmes adultes </a:t>
            </a:r>
            <a:r>
              <a:rPr lang="en-GB" baseline="0" dirty="0"/>
              <a:t>au Moyen-Orient et en </a:t>
            </a:r>
            <a:r>
              <a:rPr lang="en-GB" baseline="0"/>
              <a:t>Afrique du Nord </a:t>
            </a:r>
            <a:endParaRPr lang="en-GB"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GB"/>
        </a:p>
      </c:txPr>
    </c:title>
    <c:autoTitleDeleted val="0"/>
    <c:plotArea>
      <c:layout/>
      <c:lineChart>
        <c:grouping val="standard"/>
        <c:varyColors val="0"/>
        <c:ser>
          <c:idx val="0"/>
          <c:order val="0"/>
          <c:tx>
            <c:strRef>
              <c:f>'Data from EDMS'!$B$150:$D$150</c:f>
              <c:strCache>
                <c:ptCount val="3"/>
                <c:pt idx="0">
                  <c:v>2ème 90 - Couverture ART</c:v>
                </c:pt>
                <c:pt idx="1">
                  <c:v>15+</c:v>
                </c:pt>
                <c:pt idx="2">
                  <c:v>Femme</c:v>
                </c:pt>
              </c:strCache>
            </c:strRef>
          </c:tx>
          <c:spPr>
            <a:ln w="28575" cap="rnd">
              <a:solidFill>
                <a:schemeClr val="accent1"/>
              </a:solidFill>
              <a:round/>
            </a:ln>
            <a:effectLst/>
          </c:spPr>
          <c:marker>
            <c:symbol val="none"/>
          </c:marker>
          <c:cat>
            <c:numRef>
              <c:f>'Data from EDMS'!$E$1:$AB$1</c:f>
              <c:numCache>
                <c:formatCode>General</c:formatCode>
                <c:ptCount val="2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numCache>
            </c:numRef>
          </c:cat>
          <c:val>
            <c:numRef>
              <c:f>'Data from EDMS'!$E$150:$AB$150</c:f>
              <c:numCache>
                <c:formatCode>0.0</c:formatCode>
                <c:ptCount val="24"/>
                <c:pt idx="0">
                  <c:v>1.1409670000000001</c:v>
                </c:pt>
                <c:pt idx="1">
                  <c:v>1.3669500000000001</c:v>
                </c:pt>
                <c:pt idx="2">
                  <c:v>1.5873440000000001</c:v>
                </c:pt>
                <c:pt idx="3">
                  <c:v>2.8367070000000001</c:v>
                </c:pt>
                <c:pt idx="4">
                  <c:v>3.0465200000000001</c:v>
                </c:pt>
                <c:pt idx="5">
                  <c:v>4.1080920000000001</c:v>
                </c:pt>
                <c:pt idx="6">
                  <c:v>5.2715059999999996</c:v>
                </c:pt>
                <c:pt idx="7">
                  <c:v>6.5993459999999997</c:v>
                </c:pt>
                <c:pt idx="8">
                  <c:v>7.7454239999999999</c:v>
                </c:pt>
                <c:pt idx="9">
                  <c:v>10.222083</c:v>
                </c:pt>
                <c:pt idx="10">
                  <c:v>12.438473999999999</c:v>
                </c:pt>
                <c:pt idx="11">
                  <c:v>14.762950999999999</c:v>
                </c:pt>
                <c:pt idx="12">
                  <c:v>17.688993</c:v>
                </c:pt>
                <c:pt idx="13">
                  <c:v>21.273713000000001</c:v>
                </c:pt>
                <c:pt idx="14">
                  <c:v>24.704421</c:v>
                </c:pt>
                <c:pt idx="15">
                  <c:v>29.124846999999999</c:v>
                </c:pt>
                <c:pt idx="16">
                  <c:v>33.823793000000002</c:v>
                </c:pt>
                <c:pt idx="17">
                  <c:v>37.289382000000003</c:v>
                </c:pt>
                <c:pt idx="18">
                  <c:v>41.217500000000001</c:v>
                </c:pt>
                <c:pt idx="19">
                  <c:v>41.978763999999998</c:v>
                </c:pt>
                <c:pt idx="20">
                  <c:v>43.498753999999998</c:v>
                </c:pt>
                <c:pt idx="21">
                  <c:v>43.950108</c:v>
                </c:pt>
                <c:pt idx="22">
                  <c:v>43.580413</c:v>
                </c:pt>
                <c:pt idx="23">
                  <c:v>44.138370000000002</c:v>
                </c:pt>
              </c:numCache>
            </c:numRef>
          </c:val>
          <c:smooth val="0"/>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0-CAB1-4E65-A714-332E00D90390}"/>
            </c:ext>
          </c:extLst>
        </c:ser>
        <c:ser>
          <c:idx val="1"/>
          <c:order val="1"/>
          <c:tx>
            <c:strRef>
              <c:f>'Data from EDMS'!$B$151:$D$151</c:f>
              <c:strCache>
                <c:ptCount val="3"/>
                <c:pt idx="0">
                  <c:v>2ème 90 - Couverture ART</c:v>
                </c:pt>
                <c:pt idx="1">
                  <c:v>15+</c:v>
                </c:pt>
                <c:pt idx="2">
                  <c:v>Homme</c:v>
                </c:pt>
              </c:strCache>
            </c:strRef>
          </c:tx>
          <c:spPr>
            <a:ln w="28575" cap="rnd">
              <a:solidFill>
                <a:schemeClr val="accent2"/>
              </a:solidFill>
              <a:round/>
            </a:ln>
            <a:effectLst/>
          </c:spPr>
          <c:marker>
            <c:symbol val="none"/>
          </c:marker>
          <c:cat>
            <c:numRef>
              <c:f>'Data from EDMS'!$E$1:$AB$1</c:f>
              <c:numCache>
                <c:formatCode>General</c:formatCode>
                <c:ptCount val="2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numCache>
            </c:numRef>
          </c:cat>
          <c:val>
            <c:numRef>
              <c:f>'Data from EDMS'!$E$151:$AB$151</c:f>
              <c:numCache>
                <c:formatCode>0.0</c:formatCode>
                <c:ptCount val="24"/>
                <c:pt idx="0">
                  <c:v>3.458243</c:v>
                </c:pt>
                <c:pt idx="1">
                  <c:v>4.0122039999999997</c:v>
                </c:pt>
                <c:pt idx="2">
                  <c:v>4.5615680000000003</c:v>
                </c:pt>
                <c:pt idx="3">
                  <c:v>6.0947699999999996</c:v>
                </c:pt>
                <c:pt idx="4">
                  <c:v>6.836201</c:v>
                </c:pt>
                <c:pt idx="5">
                  <c:v>8.1247430000000005</c:v>
                </c:pt>
                <c:pt idx="6">
                  <c:v>10.053485</c:v>
                </c:pt>
                <c:pt idx="7">
                  <c:v>11.369662999999999</c:v>
                </c:pt>
                <c:pt idx="8">
                  <c:v>13.349921999999999</c:v>
                </c:pt>
                <c:pt idx="9">
                  <c:v>15.296398</c:v>
                </c:pt>
                <c:pt idx="10">
                  <c:v>17.193237</c:v>
                </c:pt>
                <c:pt idx="11">
                  <c:v>18.990614000000001</c:v>
                </c:pt>
                <c:pt idx="12">
                  <c:v>20.827134000000001</c:v>
                </c:pt>
                <c:pt idx="13">
                  <c:v>23.186744000000001</c:v>
                </c:pt>
                <c:pt idx="14">
                  <c:v>26.133433</c:v>
                </c:pt>
                <c:pt idx="15">
                  <c:v>29.774204999999998</c:v>
                </c:pt>
                <c:pt idx="16">
                  <c:v>34.827739000000001</c:v>
                </c:pt>
                <c:pt idx="17">
                  <c:v>39.151488999999998</c:v>
                </c:pt>
                <c:pt idx="18">
                  <c:v>43.800915000000003</c:v>
                </c:pt>
                <c:pt idx="19">
                  <c:v>47.060564999999997</c:v>
                </c:pt>
                <c:pt idx="20">
                  <c:v>49.378438000000003</c:v>
                </c:pt>
                <c:pt idx="21">
                  <c:v>50.108262000000003</c:v>
                </c:pt>
                <c:pt idx="22">
                  <c:v>52.026843999999997</c:v>
                </c:pt>
                <c:pt idx="23">
                  <c:v>53.819941</c:v>
                </c:pt>
              </c:numCache>
            </c:numRef>
          </c:val>
          <c:smooth val="0"/>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CAB1-4E65-A714-332E00D90390}"/>
            </c:ext>
          </c:extLst>
        </c:ser>
        <c:dLbls>
          <c:showLegendKey val="0"/>
          <c:showVal val="0"/>
          <c:showCatName val="0"/>
          <c:showSerName val="0"/>
          <c:showPercent val="0"/>
          <c:showBubbleSize val="0"/>
        </c:dLbls>
        <c:marker val="1"/>
        <c:smooth val="0"/>
        <c:axId val="1684784079"/>
        <c:axId val="1684781199"/>
      </c:lineChart>
      <c:lineChart>
        <c:grouping val="standard"/>
        <c:varyColors val="0"/>
        <c:ser>
          <c:idx val="2"/>
          <c:order val="2"/>
          <c:tx>
            <c:strRef>
              <c:f>'Inequality measures'!$B$105:$F$105</c:f>
              <c:strCache>
                <c:ptCount val="5"/>
                <c:pt idx="0">
                  <c:v>2ème 90 - Couverture ART</c:v>
                </c:pt>
                <c:pt idx="1">
                  <c:v>15+</c:v>
                </c:pt>
                <c:pt idx="2">
                  <c:v>Le sexe</c:v>
                </c:pt>
                <c:pt idx="3">
                  <c:v>Ratio</c:v>
                </c:pt>
                <c:pt idx="4">
                  <c:v>F/M</c:v>
                </c:pt>
              </c:strCache>
            </c:strRef>
          </c:tx>
          <c:spPr>
            <a:ln w="28575" cap="rnd">
              <a:solidFill>
                <a:schemeClr val="accent3"/>
              </a:solidFill>
              <a:prstDash val="dash"/>
              <a:round/>
            </a:ln>
            <a:effectLst/>
          </c:spPr>
          <c:marker>
            <c:symbol val="none"/>
          </c:marker>
          <c:val>
            <c:numRef>
              <c:f>'Inequality measures'!$G$105:$AD$105</c:f>
              <c:numCache>
                <c:formatCode>0.0</c:formatCode>
                <c:ptCount val="24"/>
                <c:pt idx="0">
                  <c:v>0.32992678652136359</c:v>
                </c:pt>
                <c:pt idx="1">
                  <c:v>0.34069803030952567</c:v>
                </c:pt>
                <c:pt idx="2">
                  <c:v>0.34798209738405739</c:v>
                </c:pt>
                <c:pt idx="3">
                  <c:v>0.46543298598634569</c:v>
                </c:pt>
                <c:pt idx="4">
                  <c:v>0.44564517631942069</c:v>
                </c:pt>
                <c:pt idx="5">
                  <c:v>0.50562731645788672</c:v>
                </c:pt>
                <c:pt idx="6">
                  <c:v>0.52434613469856473</c:v>
                </c:pt>
                <c:pt idx="7">
                  <c:v>0.58043461798296048</c:v>
                </c:pt>
                <c:pt idx="8">
                  <c:v>0.5801849628784348</c:v>
                </c:pt>
                <c:pt idx="9">
                  <c:v>0.66826732672620048</c:v>
                </c:pt>
                <c:pt idx="10">
                  <c:v>0.72345155249124982</c:v>
                </c:pt>
                <c:pt idx="11">
                  <c:v>0.77738144748769045</c:v>
                </c:pt>
                <c:pt idx="12">
                  <c:v>0.84932439576179797</c:v>
                </c:pt>
                <c:pt idx="13">
                  <c:v>0.91749462537732762</c:v>
                </c:pt>
                <c:pt idx="14">
                  <c:v>0.94531862690982849</c:v>
                </c:pt>
                <c:pt idx="15">
                  <c:v>0.97819058476960175</c:v>
                </c:pt>
                <c:pt idx="16">
                  <c:v>0.97117395418634556</c:v>
                </c:pt>
                <c:pt idx="17">
                  <c:v>0.95243841172937271</c:v>
                </c:pt>
                <c:pt idx="18">
                  <c:v>0.94101915450853024</c:v>
                </c:pt>
                <c:pt idx="19">
                  <c:v>0.89201572484308256</c:v>
                </c:pt>
                <c:pt idx="20">
                  <c:v>0.88092608356708235</c:v>
                </c:pt>
                <c:pt idx="21">
                  <c:v>0.87710302145382724</c:v>
                </c:pt>
                <c:pt idx="22">
                  <c:v>0.83765244341940104</c:v>
                </c:pt>
                <c:pt idx="23">
                  <c:v>0.82011182435149832</c:v>
                </c:pt>
              </c:numCache>
            </c:numRef>
          </c:val>
          <c:smooth val="0"/>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2-CAB1-4E65-A714-332E00D90390}"/>
            </c:ext>
          </c:extLst>
        </c:ser>
        <c:ser>
          <c:idx val="3"/>
          <c:order val="3"/>
          <c:tx>
            <c:strRef>
              <c:f>'Inequality measures'!$B$2</c:f>
              <c:strCache>
                <c:ptCount val="1"/>
                <c:pt idx="0">
                  <c:v>Ratio fonds propres complets (1)</c:v>
                </c:pt>
              </c:strCache>
            </c:strRef>
          </c:tx>
          <c:spPr>
            <a:ln w="28575" cap="rnd">
              <a:solidFill>
                <a:schemeClr val="tx1"/>
              </a:solidFill>
              <a:prstDash val="sysDot"/>
              <a:round/>
            </a:ln>
            <a:effectLst/>
          </c:spPr>
          <c:marker>
            <c:symbol val="none"/>
          </c:marker>
          <c:val>
            <c:numRef>
              <c:f>'Inequality measures'!$G$2:$AD$2</c:f>
              <c:numCache>
                <c:formatCode>General</c:formatCode>
                <c:ptCount val="24"/>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numCache>
            </c:numRef>
          </c:val>
          <c:smooth val="0"/>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3-CAB1-4E65-A714-332E00D90390}"/>
            </c:ext>
          </c:extLst>
        </c:ser>
        <c:dLbls>
          <c:showLegendKey val="0"/>
          <c:showVal val="0"/>
          <c:showCatName val="0"/>
          <c:showSerName val="0"/>
          <c:showPercent val="0"/>
          <c:showBubbleSize val="0"/>
        </c:dLbls>
        <c:marker val="1"/>
        <c:smooth val="0"/>
        <c:axId val="1827993903"/>
        <c:axId val="1827992463"/>
      </c:lineChart>
      <c:catAx>
        <c:axId val="16847840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684781199"/>
        <c:crosses val="autoZero"/>
        <c:auto val="1"/>
        <c:lblAlgn val="ctr"/>
        <c:lblOffset val="100"/>
        <c:noMultiLvlLbl val="0"/>
      </c:catAx>
      <c:valAx>
        <c:axId val="1684781199"/>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b="1"/>
                  <a:t>Couverture ART (pour cent)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84784079"/>
        <c:crosses val="autoZero"/>
        <c:crossBetween val="between"/>
      </c:valAx>
      <c:valAx>
        <c:axId val="1827992463"/>
        <c:scaling>
          <c:orientation val="minMax"/>
        </c:scaling>
        <c:delete val="0"/>
        <c:axPos val="r"/>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b="1"/>
                  <a:t>Inégalité de la couverture ART en fonction du sexe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27993903"/>
        <c:crosses val="max"/>
        <c:crossBetween val="between"/>
      </c:valAx>
      <c:catAx>
        <c:axId val="1827993903"/>
        <c:scaling>
          <c:orientation val="minMax"/>
        </c:scaling>
        <c:delete val="1"/>
        <c:axPos val="b"/>
        <c:majorTickMark val="out"/>
        <c:minorTickMark val="none"/>
        <c:tickLblPos val="nextTo"/>
        <c:crossAx val="1827992463"/>
        <c:crosses val="autoZero"/>
        <c:auto val="1"/>
        <c:lblAlgn val="ctr"/>
        <c:lblOffset val="100"/>
        <c:noMultiLvlLbl val="0"/>
      </c:catAx>
      <c:spPr>
        <a:solidFill>
          <a:schemeClr val="bg1">
            <a:lumMod val="75000"/>
            <a:alpha val="50000"/>
          </a:schemeClr>
        </a:solidFill>
        <a:ln>
          <a:solidFill>
            <a:schemeClr val="bg1"/>
          </a:solidFill>
        </a:ln>
        <a:effectLst/>
      </c:spPr>
    </c:plotArea>
    <c:legend>
      <c:legendPos val="b"/>
      <c:layout>
        <c:manualLayout>
          <c:xMode val="edge"/>
          <c:yMode val="edge"/>
          <c:x val="6.6211290152198454E-2"/>
          <c:y val="0.91941919212732115"/>
          <c:w val="0.85725750225494257"/>
          <c:h val="6.1373020909742768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xmlns:c16r3="http://schemas.microsoft.com/office/drawing/2017/03/chart" xmlns:c16="http://schemas.microsoft.com/office/drawing/2014/chart" xmlns:c14="http://schemas.microsoft.com/office/drawing/2007/8/2/chart" xmlns:mc="http://schemas.openxmlformats.org/markup-compatibility/2006">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modernComment_118_DEDE60AC.xml><?xml version="1.0" encoding="utf-8"?>
<p188:cmLst xmlns:a="http://schemas.openxmlformats.org/drawingml/2006/main" xmlns:r="http://schemas.openxmlformats.org/officeDocument/2006/relationships" xmlns:p188="http://schemas.microsoft.com/office/powerpoint/2018/8/main">
  <p188:cm id="{78D8D509-744A-4D6E-8F1F-C73BC83F7C1A}" authorId="{D71813CC-1690-D7AD-FA2F-656BAC29D455}" status="resolved" created="2025-01-15T15:38:42.038" complete="100000">
    <ac:deMkLst xmlns:ac="http://schemas.microsoft.com/office/drawing/2013/main/command">
      <pc:docMk xmlns:pc="http://schemas.microsoft.com/office/powerpoint/2013/main/command"/>
      <pc:sldMk xmlns:pc="http://schemas.microsoft.com/office/powerpoint/2013/main/command" cId="3739115692" sldId="280"/>
      <ac:graphicFrameMk id="4" creationId="{1437D920-D262-9559-4F3B-2951C7DB43D2}"/>
    </ac:deMkLst>
    <p188:txBody>
      <a:bodyPr/>
      <a:lstStyle/>
      <a:p>
        <a:r>
          <a:rPr lang="en-CH"/>
          <a:t>Naomi won’t be relevant in AP</a:t>
        </a:r>
      </a:p>
    </p188:txBody>
  </p188:cm>
</p188: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FDB9CB-2570-40F3-98AD-567A7AD19ACF}"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GB"/>
        </a:p>
      </dgm:t>
    </dgm:pt>
    <dgm:pt modelId="{ADF73101-C2A5-4CDF-ACFB-E0FBFAB715A2}">
      <dgm:prSet phldrT="[Text]" custT="1"/>
      <dgm:spPr>
        <a:solidFill>
          <a:schemeClr val="accent4"/>
        </a:solidFill>
      </dgm:spPr>
      <dgm:t>
        <a:bodyPr/>
        <a:lstStyle/>
        <a:p>
          <a:r>
            <a:rPr lang="en-GB" sz="1800" b="1" dirty="0" err="1"/>
            <a:t>Déterminer</a:t>
          </a:r>
          <a:r>
            <a:rPr lang="en-GB" sz="1800" b="1" dirty="0"/>
            <a:t> le champ </a:t>
          </a:r>
          <a:r>
            <a:rPr lang="en-GB" sz="1800" b="1" dirty="0" err="1"/>
            <a:t>d'application</a:t>
          </a:r>
          <a:r>
            <a:rPr lang="en-GB" sz="1800" b="1" dirty="0"/>
            <a:t> du </a:t>
          </a:r>
          <a:r>
            <a:rPr lang="en-GB" sz="1800" b="1" dirty="0" err="1"/>
            <a:t>suivi</a:t>
          </a:r>
          <a:r>
            <a:rPr lang="en-GB" sz="1800" b="1" dirty="0"/>
            <a:t>. </a:t>
          </a:r>
          <a:br>
            <a:rPr lang="en-GB" sz="1800" b="1" dirty="0"/>
          </a:br>
          <a:r>
            <a:rPr lang="en-GB" sz="1800" b="0" i="0" u="none" strike="noStrike" baseline="0" dirty="0">
              <a:solidFill>
                <a:srgbClr val="FFFFFF"/>
              </a:solidFill>
              <a:latin typeface="Myriad Pro Cond"/>
            </a:rPr>
            <a:t>Population, </a:t>
          </a:r>
          <a:r>
            <a:rPr lang="en-GB" sz="1800" b="0" i="0" u="none" strike="noStrike" baseline="0" dirty="0" err="1">
              <a:solidFill>
                <a:srgbClr val="FFFFFF"/>
              </a:solidFill>
              <a:latin typeface="Myriad Pro Cond"/>
            </a:rPr>
            <a:t>indicateurs</a:t>
          </a:r>
          <a:r>
            <a:rPr lang="en-GB" sz="1800" b="0" i="0" u="none" strike="noStrike" baseline="0" dirty="0">
              <a:solidFill>
                <a:srgbClr val="FFFFFF"/>
              </a:solidFill>
              <a:latin typeface="Myriad Pro Cond"/>
            </a:rPr>
            <a:t> et dimensions</a:t>
          </a:r>
          <a:endParaRPr lang="en-GB" sz="1800" dirty="0"/>
        </a:p>
      </dgm:t>
    </dgm:pt>
    <dgm:pt modelId="{FFF9F4B7-873B-4666-9231-723152435667}" type="parTrans" cxnId="{44542D9B-07B0-453A-809E-45ADA6BB895B}">
      <dgm:prSet/>
      <dgm:spPr/>
      <dgm:t>
        <a:bodyPr/>
        <a:lstStyle/>
        <a:p>
          <a:endParaRPr lang="en-GB" sz="1600"/>
        </a:p>
      </dgm:t>
    </dgm:pt>
    <dgm:pt modelId="{DBB34532-CE32-4366-8B55-F745B6AC9CFC}" type="sibTrans" cxnId="{44542D9B-07B0-453A-809E-45ADA6BB895B}">
      <dgm:prSet>
        <dgm:style>
          <a:lnRef idx="3">
            <a:schemeClr val="accent4"/>
          </a:lnRef>
          <a:fillRef idx="0">
            <a:schemeClr val="accent4"/>
          </a:fillRef>
          <a:effectRef idx="2">
            <a:schemeClr val="accent4"/>
          </a:effectRef>
          <a:fontRef idx="minor">
            <a:schemeClr val="tx1"/>
          </a:fontRef>
        </dgm:style>
      </dgm:prSet>
      <dgm:spPr>
        <a:ln w="76200"/>
      </dgm:spPr>
      <dgm:t>
        <a:bodyPr/>
        <a:lstStyle/>
        <a:p>
          <a:endParaRPr lang="en-GB" sz="1600"/>
        </a:p>
      </dgm:t>
    </dgm:pt>
    <dgm:pt modelId="{B143AA9A-6126-4945-89E1-1035A81267EC}">
      <dgm:prSet custT="1"/>
      <dgm:spPr>
        <a:solidFill>
          <a:schemeClr val="accent5">
            <a:lumMod val="40000"/>
            <a:lumOff val="60000"/>
          </a:schemeClr>
        </a:solidFill>
      </dgm:spPr>
      <dgm:t>
        <a:bodyPr/>
        <a:lstStyle/>
        <a:p>
          <a:r>
            <a:rPr lang="en-GB" sz="1800" b="1">
              <a:solidFill>
                <a:schemeClr val="tx1"/>
              </a:solidFill>
            </a:rPr>
            <a:t>Obtenir des données</a:t>
          </a:r>
          <a:br>
            <a:rPr lang="en-GB" sz="1800">
              <a:solidFill>
                <a:schemeClr val="tx1"/>
              </a:solidFill>
            </a:rPr>
          </a:br>
          <a:r>
            <a:rPr lang="en-GB" sz="1800" b="0" i="0" u="none" strike="noStrike" baseline="0">
              <a:solidFill>
                <a:schemeClr val="tx1"/>
              </a:solidFill>
              <a:latin typeface="Myriad Pro Cond"/>
            </a:rPr>
            <a:t>Évaluer la disponibilité des données quantitatives </a:t>
          </a:r>
          <a:endParaRPr lang="en-GB" sz="1800">
            <a:solidFill>
              <a:schemeClr val="tx1"/>
            </a:solidFill>
          </a:endParaRPr>
        </a:p>
      </dgm:t>
    </dgm:pt>
    <dgm:pt modelId="{81D6F2D2-F23E-46D6-A1B9-4968FB5FD10C}" type="parTrans" cxnId="{54674504-55E7-456E-8904-9F3A2EC2DF65}">
      <dgm:prSet/>
      <dgm:spPr/>
      <dgm:t>
        <a:bodyPr/>
        <a:lstStyle/>
        <a:p>
          <a:endParaRPr lang="en-GB" sz="1600"/>
        </a:p>
      </dgm:t>
    </dgm:pt>
    <dgm:pt modelId="{7F028AEF-03C4-493A-8F44-11404046AF52}" type="sibTrans" cxnId="{54674504-55E7-456E-8904-9F3A2EC2DF65}">
      <dgm:prSet>
        <dgm:style>
          <a:lnRef idx="3">
            <a:schemeClr val="accent5"/>
          </a:lnRef>
          <a:fillRef idx="0">
            <a:schemeClr val="accent5"/>
          </a:fillRef>
          <a:effectRef idx="2">
            <a:schemeClr val="accent5"/>
          </a:effectRef>
          <a:fontRef idx="minor">
            <a:schemeClr val="tx1"/>
          </a:fontRef>
        </dgm:style>
      </dgm:prSet>
      <dgm:spPr>
        <a:ln w="76200">
          <a:solidFill>
            <a:schemeClr val="accent5">
              <a:lumMod val="60000"/>
              <a:lumOff val="40000"/>
            </a:schemeClr>
          </a:solidFill>
        </a:ln>
      </dgm:spPr>
      <dgm:t>
        <a:bodyPr/>
        <a:lstStyle/>
        <a:p>
          <a:endParaRPr lang="en-GB" sz="1600"/>
        </a:p>
      </dgm:t>
    </dgm:pt>
    <dgm:pt modelId="{7627C06C-09CE-43F8-9090-76303EC7DF0E}">
      <dgm:prSet phldrT="[Text]" custT="1"/>
      <dgm:spPr>
        <a:solidFill>
          <a:schemeClr val="tx2">
            <a:lumMod val="60000"/>
            <a:lumOff val="40000"/>
          </a:schemeClr>
        </a:solidFill>
      </dgm:spPr>
      <dgm:t>
        <a:bodyPr/>
        <a:lstStyle/>
        <a:p>
          <a:r>
            <a:rPr lang="en-GB" sz="1800" b="1"/>
            <a:t>Analyser les données</a:t>
          </a:r>
          <a:br>
            <a:rPr lang="en-GB" sz="1800"/>
          </a:br>
          <a:r>
            <a:rPr lang="en-GB" sz="1800" b="0" i="0" u="none" strike="noStrike" baseline="0">
              <a:solidFill>
                <a:srgbClr val="FFFFFF"/>
              </a:solidFill>
              <a:latin typeface="Myriad Pro Cond"/>
            </a:rPr>
            <a:t>Données désagrégées et mesures de synthèse </a:t>
          </a:r>
          <a:endParaRPr lang="en-GB" sz="1800"/>
        </a:p>
      </dgm:t>
    </dgm:pt>
    <dgm:pt modelId="{03BBD20D-67D3-40FF-AF10-33A65B5080B1}" type="sibTrans" cxnId="{03D296E5-0D93-4226-A7E9-7C82F7D08A16}">
      <dgm:prSet>
        <dgm:style>
          <a:lnRef idx="3">
            <a:schemeClr val="accent1"/>
          </a:lnRef>
          <a:fillRef idx="0">
            <a:schemeClr val="accent1"/>
          </a:fillRef>
          <a:effectRef idx="2">
            <a:schemeClr val="accent1"/>
          </a:effectRef>
          <a:fontRef idx="minor">
            <a:schemeClr val="tx1"/>
          </a:fontRef>
        </dgm:style>
      </dgm:prSet>
      <dgm:spPr>
        <a:solidFill>
          <a:schemeClr val="tx2">
            <a:lumMod val="60000"/>
            <a:lumOff val="40000"/>
          </a:schemeClr>
        </a:solidFill>
        <a:ln w="76200">
          <a:solidFill>
            <a:schemeClr val="tx2">
              <a:lumMod val="60000"/>
              <a:lumOff val="40000"/>
            </a:schemeClr>
          </a:solidFill>
        </a:ln>
      </dgm:spPr>
      <dgm:t>
        <a:bodyPr/>
        <a:lstStyle/>
        <a:p>
          <a:endParaRPr lang="en-GB" sz="1600"/>
        </a:p>
      </dgm:t>
    </dgm:pt>
    <dgm:pt modelId="{8AAA6954-D931-4053-B5B5-370664E62883}" type="parTrans" cxnId="{03D296E5-0D93-4226-A7E9-7C82F7D08A16}">
      <dgm:prSet/>
      <dgm:spPr/>
      <dgm:t>
        <a:bodyPr/>
        <a:lstStyle/>
        <a:p>
          <a:endParaRPr lang="en-GB" sz="1600"/>
        </a:p>
      </dgm:t>
    </dgm:pt>
    <dgm:pt modelId="{6520CB1E-050A-4C9A-A511-FD23B6898A80}">
      <dgm:prSet phldrT="[Text]" custT="1"/>
      <dgm:spPr>
        <a:solidFill>
          <a:schemeClr val="accent6"/>
        </a:solidFill>
      </dgm:spPr>
      <dgm:t>
        <a:bodyPr/>
        <a:lstStyle/>
        <a:p>
          <a:r>
            <a:rPr lang="en-GB" sz="1800" b="1"/>
            <a:t>Rapport sur les résultats</a:t>
          </a:r>
          <a:br>
            <a:rPr lang="en-GB" sz="1800"/>
          </a:br>
          <a:r>
            <a:rPr lang="en-GB" sz="1800"/>
            <a:t>Public, champ d'application, contenu, méthode de présentation</a:t>
          </a:r>
        </a:p>
      </dgm:t>
    </dgm:pt>
    <dgm:pt modelId="{A6E5B23D-EC94-40D3-B1F5-42379CCAB15C}" type="parTrans" cxnId="{C4C228DC-9799-4CE1-93FD-59C6DF817A22}">
      <dgm:prSet/>
      <dgm:spPr/>
      <dgm:t>
        <a:bodyPr/>
        <a:lstStyle/>
        <a:p>
          <a:endParaRPr lang="en-GB" sz="1600"/>
        </a:p>
      </dgm:t>
    </dgm:pt>
    <dgm:pt modelId="{59A09C40-69B6-4D75-9BFE-7FEF12697C4B}" type="sibTrans" cxnId="{C4C228DC-9799-4CE1-93FD-59C6DF817A22}">
      <dgm:prSet>
        <dgm:style>
          <a:lnRef idx="3">
            <a:schemeClr val="accent1"/>
          </a:lnRef>
          <a:fillRef idx="0">
            <a:schemeClr val="accent1"/>
          </a:fillRef>
          <a:effectRef idx="2">
            <a:schemeClr val="accent1"/>
          </a:effectRef>
          <a:fontRef idx="minor">
            <a:schemeClr val="tx1"/>
          </a:fontRef>
        </dgm:style>
      </dgm:prSet>
      <dgm:spPr>
        <a:solidFill>
          <a:schemeClr val="accent6"/>
        </a:solidFill>
        <a:ln w="76200">
          <a:solidFill>
            <a:schemeClr val="accent6"/>
          </a:solidFill>
        </a:ln>
      </dgm:spPr>
      <dgm:t>
        <a:bodyPr/>
        <a:lstStyle/>
        <a:p>
          <a:endParaRPr lang="en-GB" sz="1600"/>
        </a:p>
      </dgm:t>
    </dgm:pt>
    <dgm:pt modelId="{C4631105-B8F0-4B04-984D-146D66A2AD10}">
      <dgm:prSet phldrT="[Text]" custT="1"/>
      <dgm:spPr>
        <a:solidFill>
          <a:schemeClr val="tx2"/>
        </a:solidFill>
      </dgm:spPr>
      <dgm:t>
        <a:bodyPr/>
        <a:lstStyle/>
        <a:p>
          <a:r>
            <a:rPr lang="en-GB" sz="1800" b="1"/>
            <a:t>L'application des connaissances</a:t>
          </a:r>
          <a:br>
            <a:rPr lang="en-GB" sz="1800"/>
          </a:br>
          <a:r>
            <a:rPr lang="en-GB" sz="1800"/>
            <a:t>Informer des changements, renforcer la responsabilité, l'amélioration</a:t>
          </a:r>
        </a:p>
      </dgm:t>
    </dgm:pt>
    <dgm:pt modelId="{6B62077F-B0D7-4884-8C60-F55EA87E803E}" type="sibTrans" cxnId="{D31F435C-AC26-4E14-AD3A-53CBBD61EC18}">
      <dgm:prSet>
        <dgm:style>
          <a:lnRef idx="3">
            <a:schemeClr val="accent1"/>
          </a:lnRef>
          <a:fillRef idx="0">
            <a:schemeClr val="accent1"/>
          </a:fillRef>
          <a:effectRef idx="2">
            <a:schemeClr val="accent1"/>
          </a:effectRef>
          <a:fontRef idx="minor">
            <a:schemeClr val="tx1"/>
          </a:fontRef>
        </dgm:style>
      </dgm:prSet>
      <dgm:spPr>
        <a:solidFill>
          <a:schemeClr val="tx2"/>
        </a:solidFill>
        <a:ln w="76200">
          <a:solidFill>
            <a:schemeClr val="tx2"/>
          </a:solidFill>
        </a:ln>
      </dgm:spPr>
      <dgm:t>
        <a:bodyPr/>
        <a:lstStyle/>
        <a:p>
          <a:endParaRPr lang="en-GB" sz="1600"/>
        </a:p>
      </dgm:t>
    </dgm:pt>
    <dgm:pt modelId="{BADB346D-3396-4252-984C-696ACBAB2D4C}" type="parTrans" cxnId="{D31F435C-AC26-4E14-AD3A-53CBBD61EC18}">
      <dgm:prSet/>
      <dgm:spPr/>
      <dgm:t>
        <a:bodyPr/>
        <a:lstStyle/>
        <a:p>
          <a:endParaRPr lang="en-GB" sz="1600"/>
        </a:p>
      </dgm:t>
    </dgm:pt>
    <dgm:pt modelId="{FFC80D48-C1BC-4C85-9AFC-EC4A65896485}" type="pres">
      <dgm:prSet presAssocID="{97FDB9CB-2570-40F3-98AD-567A7AD19ACF}" presName="cycle" presStyleCnt="0">
        <dgm:presLayoutVars>
          <dgm:dir/>
          <dgm:resizeHandles val="exact"/>
        </dgm:presLayoutVars>
      </dgm:prSet>
      <dgm:spPr/>
    </dgm:pt>
    <dgm:pt modelId="{FE280BC7-45CC-4525-81FC-6CC0209C064A}" type="pres">
      <dgm:prSet presAssocID="{ADF73101-C2A5-4CDF-ACFB-E0FBFAB715A2}" presName="node" presStyleLbl="node1" presStyleIdx="0" presStyleCnt="5" custScaleX="213683" custScaleY="135635">
        <dgm:presLayoutVars>
          <dgm:bulletEnabled val="1"/>
        </dgm:presLayoutVars>
      </dgm:prSet>
      <dgm:spPr/>
    </dgm:pt>
    <dgm:pt modelId="{6ABD6F8E-D1CC-44A6-93BB-DA906D797143}" type="pres">
      <dgm:prSet presAssocID="{ADF73101-C2A5-4CDF-ACFB-E0FBFAB715A2}" presName="spNode" presStyleCnt="0"/>
      <dgm:spPr/>
    </dgm:pt>
    <dgm:pt modelId="{58C7E522-EDD6-462B-852A-5C6B3F973220}" type="pres">
      <dgm:prSet presAssocID="{DBB34532-CE32-4366-8B55-F745B6AC9CFC}" presName="sibTrans" presStyleLbl="sibTrans1D1" presStyleIdx="0" presStyleCnt="5"/>
      <dgm:spPr/>
    </dgm:pt>
    <dgm:pt modelId="{BC4C9C15-C8DD-4D78-9C31-C0C9D64F82BE}" type="pres">
      <dgm:prSet presAssocID="{B143AA9A-6126-4945-89E1-1035A81267EC}" presName="node" presStyleLbl="node1" presStyleIdx="1" presStyleCnt="5" custScaleX="163196" custRadScaleRad="113882" custRadScaleInc="33572">
        <dgm:presLayoutVars>
          <dgm:bulletEnabled val="1"/>
        </dgm:presLayoutVars>
      </dgm:prSet>
      <dgm:spPr/>
    </dgm:pt>
    <dgm:pt modelId="{11B9D4C3-4995-44CE-AF08-8E43342BC00B}" type="pres">
      <dgm:prSet presAssocID="{B143AA9A-6126-4945-89E1-1035A81267EC}" presName="spNode" presStyleCnt="0"/>
      <dgm:spPr/>
    </dgm:pt>
    <dgm:pt modelId="{EEE226C5-6931-4E64-98F1-7E1B46EE115F}" type="pres">
      <dgm:prSet presAssocID="{7F028AEF-03C4-493A-8F44-11404046AF52}" presName="sibTrans" presStyleLbl="sibTrans1D1" presStyleIdx="1" presStyleCnt="5"/>
      <dgm:spPr/>
    </dgm:pt>
    <dgm:pt modelId="{1762E597-0DA2-4B97-83D8-4ECD7D5E7266}" type="pres">
      <dgm:prSet presAssocID="{7627C06C-09CE-43F8-9090-76303EC7DF0E}" presName="node" presStyleLbl="node1" presStyleIdx="2" presStyleCnt="5" custScaleX="175358" custRadScaleRad="127336" custRadScaleInc="-52214">
        <dgm:presLayoutVars>
          <dgm:bulletEnabled val="1"/>
        </dgm:presLayoutVars>
      </dgm:prSet>
      <dgm:spPr/>
    </dgm:pt>
    <dgm:pt modelId="{EA4B4C6D-AED6-4EBF-AE16-8D5A844C20D4}" type="pres">
      <dgm:prSet presAssocID="{7627C06C-09CE-43F8-9090-76303EC7DF0E}" presName="spNode" presStyleCnt="0"/>
      <dgm:spPr/>
    </dgm:pt>
    <dgm:pt modelId="{B6C0F203-E6D1-4593-BEE0-672D8664C13C}" type="pres">
      <dgm:prSet presAssocID="{03BBD20D-67D3-40FF-AF10-33A65B5080B1}" presName="sibTrans" presStyleLbl="sibTrans1D1" presStyleIdx="2" presStyleCnt="5"/>
      <dgm:spPr/>
    </dgm:pt>
    <dgm:pt modelId="{5B03FF68-086D-4E91-82B3-05FEE8983786}" type="pres">
      <dgm:prSet presAssocID="{6520CB1E-050A-4C9A-A511-FD23B6898A80}" presName="node" presStyleLbl="node1" presStyleIdx="3" presStyleCnt="5" custScaleX="169918" custRadScaleRad="118788" custRadScaleInc="36565">
        <dgm:presLayoutVars>
          <dgm:bulletEnabled val="1"/>
        </dgm:presLayoutVars>
      </dgm:prSet>
      <dgm:spPr/>
    </dgm:pt>
    <dgm:pt modelId="{83B4D460-9DEF-415C-889A-89F97DE9A9AD}" type="pres">
      <dgm:prSet presAssocID="{6520CB1E-050A-4C9A-A511-FD23B6898A80}" presName="spNode" presStyleCnt="0"/>
      <dgm:spPr/>
    </dgm:pt>
    <dgm:pt modelId="{4ABB4F57-AD04-4593-9651-FF3264AB6F41}" type="pres">
      <dgm:prSet presAssocID="{59A09C40-69B6-4D75-9BFE-7FEF12697C4B}" presName="sibTrans" presStyleLbl="sibTrans1D1" presStyleIdx="3" presStyleCnt="5"/>
      <dgm:spPr/>
    </dgm:pt>
    <dgm:pt modelId="{90422EE7-3DEA-4E9D-9FEF-F3AFEBED52EE}" type="pres">
      <dgm:prSet presAssocID="{C4631105-B8F0-4B04-984D-146D66A2AD10}" presName="node" presStyleLbl="node1" presStyleIdx="4" presStyleCnt="5" custScaleX="187811" custRadScaleRad="117918" custRadScaleInc="-25569">
        <dgm:presLayoutVars>
          <dgm:bulletEnabled val="1"/>
        </dgm:presLayoutVars>
      </dgm:prSet>
      <dgm:spPr/>
    </dgm:pt>
    <dgm:pt modelId="{F6DB7969-FE15-43DA-8308-0C7175932EBB}" type="pres">
      <dgm:prSet presAssocID="{C4631105-B8F0-4B04-984D-146D66A2AD10}" presName="spNode" presStyleCnt="0"/>
      <dgm:spPr/>
    </dgm:pt>
    <dgm:pt modelId="{C9400843-5741-4E18-AA9F-CFB982A7760A}" type="pres">
      <dgm:prSet presAssocID="{6B62077F-B0D7-4884-8C60-F55EA87E803E}" presName="sibTrans" presStyleLbl="sibTrans1D1" presStyleIdx="4" presStyleCnt="5"/>
      <dgm:spPr/>
    </dgm:pt>
  </dgm:ptLst>
  <dgm:cxnLst>
    <dgm:cxn modelId="{54674504-55E7-456E-8904-9F3A2EC2DF65}" srcId="{97FDB9CB-2570-40F3-98AD-567A7AD19ACF}" destId="{B143AA9A-6126-4945-89E1-1035A81267EC}" srcOrd="1" destOrd="0" parTransId="{81D6F2D2-F23E-46D6-A1B9-4968FB5FD10C}" sibTransId="{7F028AEF-03C4-493A-8F44-11404046AF52}"/>
    <dgm:cxn modelId="{9E1B4C1C-6A93-4051-A40C-9996F6C54823}" type="presOf" srcId="{03BBD20D-67D3-40FF-AF10-33A65B5080B1}" destId="{B6C0F203-E6D1-4593-BEE0-672D8664C13C}" srcOrd="0" destOrd="0" presId="urn:microsoft.com/office/officeart/2005/8/layout/cycle5"/>
    <dgm:cxn modelId="{B0B8263E-9108-4F90-95E0-7F6B0E28E1D7}" type="presOf" srcId="{7F028AEF-03C4-493A-8F44-11404046AF52}" destId="{EEE226C5-6931-4E64-98F1-7E1B46EE115F}" srcOrd="0" destOrd="0" presId="urn:microsoft.com/office/officeart/2005/8/layout/cycle5"/>
    <dgm:cxn modelId="{D31F435C-AC26-4E14-AD3A-53CBBD61EC18}" srcId="{97FDB9CB-2570-40F3-98AD-567A7AD19ACF}" destId="{C4631105-B8F0-4B04-984D-146D66A2AD10}" srcOrd="4" destOrd="0" parTransId="{BADB346D-3396-4252-984C-696ACBAB2D4C}" sibTransId="{6B62077F-B0D7-4884-8C60-F55EA87E803E}"/>
    <dgm:cxn modelId="{AADF2B42-4761-4AF9-8D68-A3259F44F38E}" type="presOf" srcId="{97FDB9CB-2570-40F3-98AD-567A7AD19ACF}" destId="{FFC80D48-C1BC-4C85-9AFC-EC4A65896485}" srcOrd="0" destOrd="0" presId="urn:microsoft.com/office/officeart/2005/8/layout/cycle5"/>
    <dgm:cxn modelId="{05E7B777-4178-4DE9-A0EC-19B8A4298445}" type="presOf" srcId="{59A09C40-69B6-4D75-9BFE-7FEF12697C4B}" destId="{4ABB4F57-AD04-4593-9651-FF3264AB6F41}" srcOrd="0" destOrd="0" presId="urn:microsoft.com/office/officeart/2005/8/layout/cycle5"/>
    <dgm:cxn modelId="{3FFD7680-515D-4994-A919-D230F778558F}" type="presOf" srcId="{B143AA9A-6126-4945-89E1-1035A81267EC}" destId="{BC4C9C15-C8DD-4D78-9C31-C0C9D64F82BE}" srcOrd="0" destOrd="0" presId="urn:microsoft.com/office/officeart/2005/8/layout/cycle5"/>
    <dgm:cxn modelId="{F4E84283-43C4-44D8-88F4-D1ABE0CE5315}" type="presOf" srcId="{7627C06C-09CE-43F8-9090-76303EC7DF0E}" destId="{1762E597-0DA2-4B97-83D8-4ECD7D5E7266}" srcOrd="0" destOrd="0" presId="urn:microsoft.com/office/officeart/2005/8/layout/cycle5"/>
    <dgm:cxn modelId="{44542D9B-07B0-453A-809E-45ADA6BB895B}" srcId="{97FDB9CB-2570-40F3-98AD-567A7AD19ACF}" destId="{ADF73101-C2A5-4CDF-ACFB-E0FBFAB715A2}" srcOrd="0" destOrd="0" parTransId="{FFF9F4B7-873B-4666-9231-723152435667}" sibTransId="{DBB34532-CE32-4366-8B55-F745B6AC9CFC}"/>
    <dgm:cxn modelId="{17F554B3-DCF1-4231-B675-6028B7C6D997}" type="presOf" srcId="{C4631105-B8F0-4B04-984D-146D66A2AD10}" destId="{90422EE7-3DEA-4E9D-9FEF-F3AFEBED52EE}" srcOrd="0" destOrd="0" presId="urn:microsoft.com/office/officeart/2005/8/layout/cycle5"/>
    <dgm:cxn modelId="{927631CA-A7BE-40CE-B58E-BB803128EE7C}" type="presOf" srcId="{ADF73101-C2A5-4CDF-ACFB-E0FBFAB715A2}" destId="{FE280BC7-45CC-4525-81FC-6CC0209C064A}" srcOrd="0" destOrd="0" presId="urn:microsoft.com/office/officeart/2005/8/layout/cycle5"/>
    <dgm:cxn modelId="{C12CEDCD-91DE-46DA-AE38-73EF9608FECD}" type="presOf" srcId="{6520CB1E-050A-4C9A-A511-FD23B6898A80}" destId="{5B03FF68-086D-4E91-82B3-05FEE8983786}" srcOrd="0" destOrd="0" presId="urn:microsoft.com/office/officeart/2005/8/layout/cycle5"/>
    <dgm:cxn modelId="{C4C228DC-9799-4CE1-93FD-59C6DF817A22}" srcId="{97FDB9CB-2570-40F3-98AD-567A7AD19ACF}" destId="{6520CB1E-050A-4C9A-A511-FD23B6898A80}" srcOrd="3" destOrd="0" parTransId="{A6E5B23D-EC94-40D3-B1F5-42379CCAB15C}" sibTransId="{59A09C40-69B6-4D75-9BFE-7FEF12697C4B}"/>
    <dgm:cxn modelId="{C75E5FDF-760A-4C6E-BC7C-815124AC4059}" type="presOf" srcId="{DBB34532-CE32-4366-8B55-F745B6AC9CFC}" destId="{58C7E522-EDD6-462B-852A-5C6B3F973220}" srcOrd="0" destOrd="0" presId="urn:microsoft.com/office/officeart/2005/8/layout/cycle5"/>
    <dgm:cxn modelId="{03D296E5-0D93-4226-A7E9-7C82F7D08A16}" srcId="{97FDB9CB-2570-40F3-98AD-567A7AD19ACF}" destId="{7627C06C-09CE-43F8-9090-76303EC7DF0E}" srcOrd="2" destOrd="0" parTransId="{8AAA6954-D931-4053-B5B5-370664E62883}" sibTransId="{03BBD20D-67D3-40FF-AF10-33A65B5080B1}"/>
    <dgm:cxn modelId="{5BC175EA-5E6C-4306-951A-5500FB273133}" type="presOf" srcId="{6B62077F-B0D7-4884-8C60-F55EA87E803E}" destId="{C9400843-5741-4E18-AA9F-CFB982A7760A}" srcOrd="0" destOrd="0" presId="urn:microsoft.com/office/officeart/2005/8/layout/cycle5"/>
    <dgm:cxn modelId="{77209FA0-54C9-4BC6-8187-7F4478D82B0C}" type="presParOf" srcId="{FFC80D48-C1BC-4C85-9AFC-EC4A65896485}" destId="{FE280BC7-45CC-4525-81FC-6CC0209C064A}" srcOrd="0" destOrd="0" presId="urn:microsoft.com/office/officeart/2005/8/layout/cycle5"/>
    <dgm:cxn modelId="{3D449A5A-CA25-4270-A5EC-FBC0B0488A9B}" type="presParOf" srcId="{FFC80D48-C1BC-4C85-9AFC-EC4A65896485}" destId="{6ABD6F8E-D1CC-44A6-93BB-DA906D797143}" srcOrd="1" destOrd="0" presId="urn:microsoft.com/office/officeart/2005/8/layout/cycle5"/>
    <dgm:cxn modelId="{A9B9415F-2480-4707-B47E-7DAC2991E280}" type="presParOf" srcId="{FFC80D48-C1BC-4C85-9AFC-EC4A65896485}" destId="{58C7E522-EDD6-462B-852A-5C6B3F973220}" srcOrd="2" destOrd="0" presId="urn:microsoft.com/office/officeart/2005/8/layout/cycle5"/>
    <dgm:cxn modelId="{A3C8BFFF-4C06-4E70-8E28-E214D9A7DB31}" type="presParOf" srcId="{FFC80D48-C1BC-4C85-9AFC-EC4A65896485}" destId="{BC4C9C15-C8DD-4D78-9C31-C0C9D64F82BE}" srcOrd="3" destOrd="0" presId="urn:microsoft.com/office/officeart/2005/8/layout/cycle5"/>
    <dgm:cxn modelId="{870ACDA1-19C0-4144-B010-8F7AEA1A7806}" type="presParOf" srcId="{FFC80D48-C1BC-4C85-9AFC-EC4A65896485}" destId="{11B9D4C3-4995-44CE-AF08-8E43342BC00B}" srcOrd="4" destOrd="0" presId="urn:microsoft.com/office/officeart/2005/8/layout/cycle5"/>
    <dgm:cxn modelId="{289183B0-7531-4BB9-9B43-1108630D1954}" type="presParOf" srcId="{FFC80D48-C1BC-4C85-9AFC-EC4A65896485}" destId="{EEE226C5-6931-4E64-98F1-7E1B46EE115F}" srcOrd="5" destOrd="0" presId="urn:microsoft.com/office/officeart/2005/8/layout/cycle5"/>
    <dgm:cxn modelId="{50E1E0ED-098F-4CF9-9F3B-6D06A34A6743}" type="presParOf" srcId="{FFC80D48-C1BC-4C85-9AFC-EC4A65896485}" destId="{1762E597-0DA2-4B97-83D8-4ECD7D5E7266}" srcOrd="6" destOrd="0" presId="urn:microsoft.com/office/officeart/2005/8/layout/cycle5"/>
    <dgm:cxn modelId="{828D8EDC-C8CE-4D08-930E-F5658F8DE683}" type="presParOf" srcId="{FFC80D48-C1BC-4C85-9AFC-EC4A65896485}" destId="{EA4B4C6D-AED6-4EBF-AE16-8D5A844C20D4}" srcOrd="7" destOrd="0" presId="urn:microsoft.com/office/officeart/2005/8/layout/cycle5"/>
    <dgm:cxn modelId="{4597B1EA-2601-4ACC-AD8D-17D837C70617}" type="presParOf" srcId="{FFC80D48-C1BC-4C85-9AFC-EC4A65896485}" destId="{B6C0F203-E6D1-4593-BEE0-672D8664C13C}" srcOrd="8" destOrd="0" presId="urn:microsoft.com/office/officeart/2005/8/layout/cycle5"/>
    <dgm:cxn modelId="{8BA1FF7D-324B-4E52-8799-0FA183E33CB0}" type="presParOf" srcId="{FFC80D48-C1BC-4C85-9AFC-EC4A65896485}" destId="{5B03FF68-086D-4E91-82B3-05FEE8983786}" srcOrd="9" destOrd="0" presId="urn:microsoft.com/office/officeart/2005/8/layout/cycle5"/>
    <dgm:cxn modelId="{11BF84EF-7AFE-456B-9252-03BEAEA943E3}" type="presParOf" srcId="{FFC80D48-C1BC-4C85-9AFC-EC4A65896485}" destId="{83B4D460-9DEF-415C-889A-89F97DE9A9AD}" srcOrd="10" destOrd="0" presId="urn:microsoft.com/office/officeart/2005/8/layout/cycle5"/>
    <dgm:cxn modelId="{76DD4372-898E-468E-BABD-39A4E2C5CA37}" type="presParOf" srcId="{FFC80D48-C1BC-4C85-9AFC-EC4A65896485}" destId="{4ABB4F57-AD04-4593-9651-FF3264AB6F41}" srcOrd="11" destOrd="0" presId="urn:microsoft.com/office/officeart/2005/8/layout/cycle5"/>
    <dgm:cxn modelId="{22A6551E-5B61-443E-A3F0-7750A00044BF}" type="presParOf" srcId="{FFC80D48-C1BC-4C85-9AFC-EC4A65896485}" destId="{90422EE7-3DEA-4E9D-9FEF-F3AFEBED52EE}" srcOrd="12" destOrd="0" presId="urn:microsoft.com/office/officeart/2005/8/layout/cycle5"/>
    <dgm:cxn modelId="{635A6A78-955A-42B6-8506-DC13B810932C}" type="presParOf" srcId="{FFC80D48-C1BC-4C85-9AFC-EC4A65896485}" destId="{F6DB7969-FE15-43DA-8308-0C7175932EBB}" srcOrd="13" destOrd="0" presId="urn:microsoft.com/office/officeart/2005/8/layout/cycle5"/>
    <dgm:cxn modelId="{9FD5823C-98D5-4BBC-AF5D-59F4635FB7E4}" type="presParOf" srcId="{FFC80D48-C1BC-4C85-9AFC-EC4A65896485}" destId="{C9400843-5741-4E18-AA9F-CFB982A7760A}" srcOrd="14"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280BC7-45CC-4525-81FC-6CC0209C064A}">
      <dsp:nvSpPr>
        <dsp:cNvPr id="0" name=""/>
        <dsp:cNvSpPr/>
      </dsp:nvSpPr>
      <dsp:spPr>
        <a:xfrm>
          <a:off x="2666414" y="-99360"/>
          <a:ext cx="3767836" cy="1554558"/>
        </a:xfrm>
        <a:prstGeom prst="roundRect">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kern="1200" dirty="0" err="1"/>
            <a:t>Déterminer</a:t>
          </a:r>
          <a:r>
            <a:rPr lang="en-GB" sz="1800" b="1" kern="1200" dirty="0"/>
            <a:t> le champ </a:t>
          </a:r>
          <a:r>
            <a:rPr lang="en-GB" sz="1800" b="1" kern="1200" dirty="0" err="1"/>
            <a:t>d'application</a:t>
          </a:r>
          <a:r>
            <a:rPr lang="en-GB" sz="1800" b="1" kern="1200" dirty="0"/>
            <a:t> du </a:t>
          </a:r>
          <a:r>
            <a:rPr lang="en-GB" sz="1800" b="1" kern="1200" dirty="0" err="1"/>
            <a:t>suivi</a:t>
          </a:r>
          <a:r>
            <a:rPr lang="en-GB" sz="1800" b="1" kern="1200" dirty="0"/>
            <a:t>. </a:t>
          </a:r>
          <a:br>
            <a:rPr lang="en-GB" sz="1800" b="1" kern="1200" dirty="0"/>
          </a:br>
          <a:r>
            <a:rPr lang="en-GB" sz="1800" b="0" i="0" u="none" strike="noStrike" kern="1200" baseline="0" dirty="0">
              <a:solidFill>
                <a:srgbClr val="FFFFFF"/>
              </a:solidFill>
              <a:latin typeface="Myriad Pro Cond"/>
            </a:rPr>
            <a:t>Population, </a:t>
          </a:r>
          <a:r>
            <a:rPr lang="en-GB" sz="1800" b="0" i="0" u="none" strike="noStrike" kern="1200" baseline="0" dirty="0" err="1">
              <a:solidFill>
                <a:srgbClr val="FFFFFF"/>
              </a:solidFill>
              <a:latin typeface="Myriad Pro Cond"/>
            </a:rPr>
            <a:t>indicateurs</a:t>
          </a:r>
          <a:r>
            <a:rPr lang="en-GB" sz="1800" b="0" i="0" u="none" strike="noStrike" kern="1200" baseline="0" dirty="0">
              <a:solidFill>
                <a:srgbClr val="FFFFFF"/>
              </a:solidFill>
              <a:latin typeface="Myriad Pro Cond"/>
            </a:rPr>
            <a:t> et dimensions</a:t>
          </a:r>
          <a:endParaRPr lang="en-GB" sz="1800" kern="1200" dirty="0"/>
        </a:p>
      </dsp:txBody>
      <dsp:txXfrm>
        <a:off x="2742301" y="-23473"/>
        <a:ext cx="3616062" cy="1402784"/>
      </dsp:txXfrm>
    </dsp:sp>
    <dsp:sp modelId="{58C7E522-EDD6-462B-852A-5C6B3F973220}">
      <dsp:nvSpPr>
        <dsp:cNvPr id="0" name=""/>
        <dsp:cNvSpPr/>
      </dsp:nvSpPr>
      <dsp:spPr>
        <a:xfrm>
          <a:off x="2378118" y="1239825"/>
          <a:ext cx="4576656" cy="4576656"/>
        </a:xfrm>
        <a:custGeom>
          <a:avLst/>
          <a:gdLst/>
          <a:ahLst/>
          <a:cxnLst/>
          <a:rect l="0" t="0" r="0" b="0"/>
          <a:pathLst>
            <a:path>
              <a:moveTo>
                <a:pt x="3406621" y="291864"/>
              </a:moveTo>
              <a:arcTo wR="2288328" hR="2288328" stAng="17955288" swAng="762630"/>
            </a:path>
          </a:pathLst>
        </a:custGeom>
        <a:noFill/>
        <a:ln w="76200" cap="flat" cmpd="sng" algn="ctr">
          <a:solidFill>
            <a:schemeClr val="accent4"/>
          </a:solidFill>
          <a:prstDash val="solid"/>
          <a:tailEnd type="arrow"/>
        </a:ln>
        <a:effectLst>
          <a:outerShdw blurRad="40000" dist="23000" dir="5400000" rotWithShape="0">
            <a:srgbClr val="000000">
              <a:alpha val="35000"/>
            </a:srgbClr>
          </a:outerShdw>
        </a:effectLst>
      </dsp:spPr>
      <dsp:style>
        <a:lnRef idx="3">
          <a:schemeClr val="accent4"/>
        </a:lnRef>
        <a:fillRef idx="0">
          <a:schemeClr val="accent4"/>
        </a:fillRef>
        <a:effectRef idx="2">
          <a:schemeClr val="accent4"/>
        </a:effectRef>
        <a:fontRef idx="minor">
          <a:schemeClr val="tx1"/>
        </a:fontRef>
      </dsp:style>
    </dsp:sp>
    <dsp:sp modelId="{BC4C9C15-C8DD-4D78-9C31-C0C9D64F82BE}">
      <dsp:nvSpPr>
        <dsp:cNvPr id="0" name=""/>
        <dsp:cNvSpPr/>
      </dsp:nvSpPr>
      <dsp:spPr>
        <a:xfrm>
          <a:off x="5678383" y="1943220"/>
          <a:ext cx="2877607" cy="1146133"/>
        </a:xfrm>
        <a:prstGeom prst="roundRect">
          <a:avLst/>
        </a:prstGeom>
        <a:solidFill>
          <a:schemeClr val="accent5">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kern="1200">
              <a:solidFill>
                <a:schemeClr val="tx1"/>
              </a:solidFill>
            </a:rPr>
            <a:t>Obtenir des données</a:t>
          </a:r>
          <a:br>
            <a:rPr lang="en-GB" sz="1800" kern="1200">
              <a:solidFill>
                <a:schemeClr val="tx1"/>
              </a:solidFill>
            </a:rPr>
          </a:br>
          <a:r>
            <a:rPr lang="en-GB" sz="1800" b="0" i="0" u="none" strike="noStrike" kern="1200" baseline="0">
              <a:solidFill>
                <a:schemeClr val="tx1"/>
              </a:solidFill>
              <a:latin typeface="Myriad Pro Cond"/>
            </a:rPr>
            <a:t>Évaluer la disponibilité des données quantitatives </a:t>
          </a:r>
          <a:endParaRPr lang="en-GB" sz="1800" kern="1200">
            <a:solidFill>
              <a:schemeClr val="tx1"/>
            </a:solidFill>
          </a:endParaRPr>
        </a:p>
      </dsp:txBody>
      <dsp:txXfrm>
        <a:off x="5734333" y="1999170"/>
        <a:ext cx="2765707" cy="1034233"/>
      </dsp:txXfrm>
    </dsp:sp>
    <dsp:sp modelId="{EEE226C5-6931-4E64-98F1-7E1B46EE115F}">
      <dsp:nvSpPr>
        <dsp:cNvPr id="0" name=""/>
        <dsp:cNvSpPr/>
      </dsp:nvSpPr>
      <dsp:spPr>
        <a:xfrm>
          <a:off x="2631538" y="1298719"/>
          <a:ext cx="4576656" cy="4576656"/>
        </a:xfrm>
        <a:custGeom>
          <a:avLst/>
          <a:gdLst/>
          <a:ahLst/>
          <a:cxnLst/>
          <a:rect l="0" t="0" r="0" b="0"/>
          <a:pathLst>
            <a:path>
              <a:moveTo>
                <a:pt x="4560684" y="2018430"/>
              </a:moveTo>
              <a:arcTo wR="2288328" hR="2288328" stAng="21193587" swAng="1060891"/>
            </a:path>
          </a:pathLst>
        </a:custGeom>
        <a:noFill/>
        <a:ln w="76200" cap="flat" cmpd="sng" algn="ctr">
          <a:solidFill>
            <a:schemeClr val="accent5">
              <a:lumMod val="60000"/>
              <a:lumOff val="40000"/>
            </a:schemeClr>
          </a:solidFill>
          <a:prstDash val="solid"/>
          <a:tailEnd type="arrow"/>
        </a:ln>
        <a:effectLst>
          <a:outerShdw blurRad="40000" dist="23000" dir="5400000" rotWithShape="0">
            <a:srgbClr val="000000">
              <a:alpha val="35000"/>
            </a:srgbClr>
          </a:outerShdw>
        </a:effectLst>
      </dsp:spPr>
      <dsp:style>
        <a:lnRef idx="3">
          <a:schemeClr val="accent5"/>
        </a:lnRef>
        <a:fillRef idx="0">
          <a:schemeClr val="accent5"/>
        </a:fillRef>
        <a:effectRef idx="2">
          <a:schemeClr val="accent5"/>
        </a:effectRef>
        <a:fontRef idx="minor">
          <a:schemeClr val="tx1"/>
        </a:fontRef>
      </dsp:style>
    </dsp:sp>
    <dsp:sp modelId="{1762E597-0DA2-4B97-83D8-4ECD7D5E7266}">
      <dsp:nvSpPr>
        <dsp:cNvPr id="0" name=""/>
        <dsp:cNvSpPr/>
      </dsp:nvSpPr>
      <dsp:spPr>
        <a:xfrm>
          <a:off x="5187716" y="4244476"/>
          <a:ext cx="3092057" cy="1146133"/>
        </a:xfrm>
        <a:prstGeom prst="roundRect">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kern="1200"/>
            <a:t>Analyser les données</a:t>
          </a:r>
          <a:br>
            <a:rPr lang="en-GB" sz="1800" kern="1200"/>
          </a:br>
          <a:r>
            <a:rPr lang="en-GB" sz="1800" b="0" i="0" u="none" strike="noStrike" kern="1200" baseline="0">
              <a:solidFill>
                <a:srgbClr val="FFFFFF"/>
              </a:solidFill>
              <a:latin typeface="Myriad Pro Cond"/>
            </a:rPr>
            <a:t>Données désagrégées et mesures de synthèse </a:t>
          </a:r>
          <a:endParaRPr lang="en-GB" sz="1800" kern="1200"/>
        </a:p>
      </dsp:txBody>
      <dsp:txXfrm>
        <a:off x="5243666" y="4300426"/>
        <a:ext cx="2980157" cy="1034233"/>
      </dsp:txXfrm>
    </dsp:sp>
    <dsp:sp modelId="{B6C0F203-E6D1-4593-BEE0-672D8664C13C}">
      <dsp:nvSpPr>
        <dsp:cNvPr id="0" name=""/>
        <dsp:cNvSpPr/>
      </dsp:nvSpPr>
      <dsp:spPr>
        <a:xfrm>
          <a:off x="2471897" y="1227627"/>
          <a:ext cx="4576656" cy="4576656"/>
        </a:xfrm>
        <a:custGeom>
          <a:avLst/>
          <a:gdLst/>
          <a:ahLst/>
          <a:cxnLst/>
          <a:rect l="0" t="0" r="0" b="0"/>
          <a:pathLst>
            <a:path>
              <a:moveTo>
                <a:pt x="3139983" y="4412270"/>
              </a:moveTo>
              <a:arcTo wR="2288328" hR="2288328" stAng="4089017" swAng="2621967"/>
            </a:path>
          </a:pathLst>
        </a:custGeom>
        <a:noFill/>
        <a:ln w="76200" cap="flat" cmpd="sng" algn="ctr">
          <a:solidFill>
            <a:schemeClr val="tx2">
              <a:lumMod val="60000"/>
              <a:lumOff val="40000"/>
            </a:schemeClr>
          </a:solidFill>
          <a:prstDash val="solid"/>
          <a:tailEnd type="arrow"/>
        </a:ln>
        <a:effectLst>
          <a:outerShdw blurRad="40000" dist="23000" dir="5400000" rotWithShape="0">
            <a:srgbClr val="000000">
              <a:alpha val="35000"/>
            </a:srgbClr>
          </a:outerShdw>
        </a:effectLst>
      </dsp:spPr>
      <dsp:style>
        <a:lnRef idx="3">
          <a:schemeClr val="accent1"/>
        </a:lnRef>
        <a:fillRef idx="0">
          <a:schemeClr val="accent1"/>
        </a:fillRef>
        <a:effectRef idx="2">
          <a:schemeClr val="accent1"/>
        </a:effectRef>
        <a:fontRef idx="minor">
          <a:schemeClr val="tx1"/>
        </a:fontRef>
      </dsp:style>
    </dsp:sp>
    <dsp:sp modelId="{5B03FF68-086D-4E91-82B3-05FEE8983786}">
      <dsp:nvSpPr>
        <dsp:cNvPr id="0" name=""/>
        <dsp:cNvSpPr/>
      </dsp:nvSpPr>
      <dsp:spPr>
        <a:xfrm>
          <a:off x="1137708" y="4244476"/>
          <a:ext cx="2996135" cy="1146133"/>
        </a:xfrm>
        <a:prstGeom prst="roundRect">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kern="1200"/>
            <a:t>Rapport sur les résultats</a:t>
          </a:r>
          <a:br>
            <a:rPr lang="en-GB" sz="1800" kern="1200"/>
          </a:br>
          <a:r>
            <a:rPr lang="en-GB" sz="1800" kern="1200"/>
            <a:t>Public, champ d'application, contenu, méthode de présentation</a:t>
          </a:r>
        </a:p>
      </dsp:txBody>
      <dsp:txXfrm>
        <a:off x="1193658" y="4300426"/>
        <a:ext cx="2884235" cy="1034233"/>
      </dsp:txXfrm>
    </dsp:sp>
    <dsp:sp modelId="{4ABB4F57-AD04-4593-9651-FF3264AB6F41}">
      <dsp:nvSpPr>
        <dsp:cNvPr id="0" name=""/>
        <dsp:cNvSpPr/>
      </dsp:nvSpPr>
      <dsp:spPr>
        <a:xfrm>
          <a:off x="1851910" y="720983"/>
          <a:ext cx="4576656" cy="4576656"/>
        </a:xfrm>
        <a:custGeom>
          <a:avLst/>
          <a:gdLst/>
          <a:ahLst/>
          <a:cxnLst/>
          <a:rect l="0" t="0" r="0" b="0"/>
          <a:pathLst>
            <a:path>
              <a:moveTo>
                <a:pt x="233410" y="3295185"/>
              </a:moveTo>
              <a:arcTo wR="2288328" hR="2288328" stAng="9233780" swAng="1209515"/>
            </a:path>
          </a:pathLst>
        </a:custGeom>
        <a:noFill/>
        <a:ln w="76200" cap="flat" cmpd="sng" algn="ctr">
          <a:solidFill>
            <a:schemeClr val="accent6"/>
          </a:solidFill>
          <a:prstDash val="solid"/>
          <a:tailEnd type="arrow"/>
        </a:ln>
        <a:effectLst>
          <a:outerShdw blurRad="40000" dist="23000" dir="5400000" rotWithShape="0">
            <a:srgbClr val="000000">
              <a:alpha val="35000"/>
            </a:srgbClr>
          </a:outerShdw>
        </a:effectLst>
      </dsp:spPr>
      <dsp:style>
        <a:lnRef idx="3">
          <a:schemeClr val="accent1"/>
        </a:lnRef>
        <a:fillRef idx="0">
          <a:schemeClr val="accent1"/>
        </a:fillRef>
        <a:effectRef idx="2">
          <a:schemeClr val="accent1"/>
        </a:effectRef>
        <a:fontRef idx="minor">
          <a:schemeClr val="tx1"/>
        </a:fontRef>
      </dsp:style>
    </dsp:sp>
    <dsp:sp modelId="{90422EE7-3DEA-4E9D-9FEF-F3AFEBED52EE}">
      <dsp:nvSpPr>
        <dsp:cNvPr id="0" name=""/>
        <dsp:cNvSpPr/>
      </dsp:nvSpPr>
      <dsp:spPr>
        <a:xfrm>
          <a:off x="253798" y="1838453"/>
          <a:ext cx="3311639" cy="1146133"/>
        </a:xfrm>
        <a:prstGeom prst="round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kern="1200"/>
            <a:t>L'application des connaissances</a:t>
          </a:r>
          <a:br>
            <a:rPr lang="en-GB" sz="1800" kern="1200"/>
          </a:br>
          <a:r>
            <a:rPr lang="en-GB" sz="1800" kern="1200"/>
            <a:t>Informer des changements, renforcer la responsabilité, l'amélioration</a:t>
          </a:r>
        </a:p>
      </dsp:txBody>
      <dsp:txXfrm>
        <a:off x="309748" y="1894403"/>
        <a:ext cx="3199739" cy="1034233"/>
      </dsp:txXfrm>
    </dsp:sp>
    <dsp:sp modelId="{C9400843-5741-4E18-AA9F-CFB982A7760A}">
      <dsp:nvSpPr>
        <dsp:cNvPr id="0" name=""/>
        <dsp:cNvSpPr/>
      </dsp:nvSpPr>
      <dsp:spPr>
        <a:xfrm>
          <a:off x="2027233" y="1249038"/>
          <a:ext cx="4576656" cy="4576656"/>
        </a:xfrm>
        <a:custGeom>
          <a:avLst/>
          <a:gdLst/>
          <a:ahLst/>
          <a:cxnLst/>
          <a:rect l="0" t="0" r="0" b="0"/>
          <a:pathLst>
            <a:path>
              <a:moveTo>
                <a:pt x="861796" y="499067"/>
              </a:moveTo>
              <a:arcTo wR="2288328" hR="2288328" stAng="13886132" swAng="633598"/>
            </a:path>
          </a:pathLst>
        </a:custGeom>
        <a:noFill/>
        <a:ln w="76200" cap="flat" cmpd="sng" algn="ctr">
          <a:solidFill>
            <a:schemeClr val="tx2"/>
          </a:solidFill>
          <a:prstDash val="solid"/>
          <a:tailEnd type="arrow"/>
        </a:ln>
        <a:effectLst>
          <a:outerShdw blurRad="40000" dist="23000" dir="5400000" rotWithShape="0">
            <a:srgbClr val="000000">
              <a:alpha val="35000"/>
            </a:srgbClr>
          </a:outerShdw>
        </a:effectLst>
      </dsp:spPr>
      <dsp:style>
        <a:lnRef idx="3">
          <a:schemeClr val="accent1"/>
        </a:lnRef>
        <a:fillRef idx="0">
          <a:schemeClr val="accent1"/>
        </a:fillRef>
        <a:effectRef idx="2">
          <a:schemeClr val="accent1"/>
        </a:effectRef>
        <a:fontRef idx="minor">
          <a:schemeClr val="tx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A0FB84-05A6-4AC7-891F-146104E8641F}" type="datetimeFigureOut">
              <a:rPr lang="en-CH" smtClean="0"/>
              <a:t>02/13/2025</a:t>
            </a:fld>
            <a:endParaRPr lang="en-C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Cliquez sur pour modifier les styles de texte du Master</a:t>
            </a:r>
          </a:p>
          <a:p>
            <a:pPr lvl="1"/>
            <a:r>
              <a:rPr lang="en-US"/>
              <a:t>Deuxième niveau</a:t>
            </a:r>
          </a:p>
          <a:p>
            <a:pPr lvl="2"/>
            <a:r>
              <a:rPr lang="en-US"/>
              <a:t>Troisième niveau</a:t>
            </a:r>
          </a:p>
          <a:p>
            <a:pPr lvl="3"/>
            <a:r>
              <a:rPr lang="en-US"/>
              <a:t>Quatrième niveau</a:t>
            </a:r>
          </a:p>
          <a:p>
            <a:pPr lvl="4"/>
            <a:r>
              <a:rPr lang="en-US"/>
              <a:t>Cinquième niveau</a:t>
            </a:r>
            <a:endParaRPr lang="en-C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AB5FBF-E5E8-4D78-9C3E-2956A72E1DCB}" type="slidenum">
              <a:rPr lang="en-CH" smtClean="0"/>
              <a:t>‹#›</a:t>
            </a:fld>
            <a:endParaRPr lang="en-CH"/>
          </a:p>
        </p:txBody>
      </p:sp>
    </p:spTree>
    <p:extLst>
      <p:ext uri="{BB962C8B-B14F-4D97-AF65-F5344CB8AC3E}">
        <p14:creationId xmlns:p14="http://schemas.microsoft.com/office/powerpoint/2010/main" val="2324976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757FFC-E308-BA9F-A512-626F7C072A1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BA788C1-D183-9736-64BF-377AC6A121B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07E76C8-F444-B54E-7644-8C35A3BD684F}"/>
              </a:ext>
            </a:extLst>
          </p:cNvPr>
          <p:cNvSpPr>
            <a:spLocks noGrp="1"/>
          </p:cNvSpPr>
          <p:nvPr>
            <p:ph type="body" idx="1"/>
          </p:nvPr>
        </p:nvSpPr>
        <p:spPr/>
        <p:txBody>
          <a:bodyPr/>
          <a:lstStyle/>
          <a:p>
            <a:r>
              <a:rPr lang="en-GB"/>
              <a:t>Étape 1 : </a:t>
            </a:r>
            <a:r>
              <a:rPr lang="en-GB" sz="1800" b="0" i="0" u="none" strike="noStrike" baseline="0">
                <a:solidFill>
                  <a:srgbClr val="FFFFFF"/>
                </a:solidFill>
                <a:latin typeface="Myriad Pro Cond"/>
              </a:rPr>
              <a:t>Réfléchir à l'objectif et à la portée du suivi, notamment en déterminant la population, les indicateurs de santé et les dimensions de l'inégalité qui feront l'objet du suivi des inégalités.</a:t>
            </a:r>
          </a:p>
          <a:p>
            <a:endParaRPr lang="en-GB" sz="1800" b="0" i="0" u="none" strike="noStrike" baseline="0">
              <a:solidFill>
                <a:srgbClr val="FFFFFF"/>
              </a:solidFill>
              <a:latin typeface="Myriad Pro Cond"/>
            </a:endParaRPr>
          </a:p>
          <a:p>
            <a:r>
              <a:rPr lang="en-GB" sz="1800" b="0" i="0" u="none" strike="noStrike" baseline="0">
                <a:solidFill>
                  <a:srgbClr val="FFFFFF"/>
                </a:solidFill>
                <a:latin typeface="Myriad Pro Cond"/>
              </a:rPr>
              <a:t>Étape 2 : Évaluer la disponibilité des données quantitatives pour les indicateurs de santé et les dimensions de l'inégalité et s'assurer que les données sont suffisantes pour procéder au suivi.</a:t>
            </a:r>
          </a:p>
          <a:p>
            <a:endParaRPr lang="en-GB" sz="1800" b="0" i="0" u="none" strike="noStrike" baseline="0">
              <a:solidFill>
                <a:srgbClr val="FFFFFF"/>
              </a:solidFill>
              <a:latin typeface="Myriad Pro Cond"/>
            </a:endParaRPr>
          </a:p>
          <a:p>
            <a:r>
              <a:rPr lang="en-GB" sz="1800" b="0" i="0" u="none" strike="noStrike" baseline="0">
                <a:solidFill>
                  <a:srgbClr val="FFFFFF"/>
                </a:solidFill>
                <a:latin typeface="Myriad Pro Cond"/>
              </a:rPr>
              <a:t>Étape 3 : Préparer des données désagrégées et calculer des mesures sommaires de l'inégalité.</a:t>
            </a:r>
          </a:p>
          <a:p>
            <a:endParaRPr lang="en-GB" sz="1800" b="0" i="0" u="none" strike="noStrike" baseline="0">
              <a:solidFill>
                <a:srgbClr val="FFFFFF"/>
              </a:solidFill>
              <a:latin typeface="Myriad Pro Cond"/>
            </a:endParaRPr>
          </a:p>
          <a:p>
            <a:r>
              <a:rPr lang="en-GB" sz="1800" b="0" i="0" u="none" strike="noStrike" baseline="0">
                <a:solidFill>
                  <a:srgbClr val="FFFFFF"/>
                </a:solidFill>
                <a:latin typeface="Myriad Pro Cond"/>
              </a:rPr>
              <a:t>Étape 4 : </a:t>
            </a:r>
            <a:r>
              <a:rPr lang="en-GB" sz="1800" b="0" i="0" u="none" strike="noStrike" baseline="0">
                <a:solidFill>
                  <a:srgbClr val="57585A"/>
                </a:solidFill>
                <a:latin typeface="Myriad Pro Cond"/>
              </a:rPr>
              <a:t>Clarifier le public et l'objectif du rapport, sélectionner le champ d'application du rapport, définir le contenu technique du rapport, décider des méthodes de présentation des données et adhérer aux meilleures pratiques en matière de rapport.</a:t>
            </a:r>
          </a:p>
          <a:p>
            <a:endParaRPr lang="en-GB" sz="1800" b="0" i="0" u="none" strike="noStrike" baseline="0">
              <a:solidFill>
                <a:srgbClr val="57585A"/>
              </a:solidFill>
              <a:latin typeface="Myriad Pro Cond"/>
            </a:endParaRPr>
          </a:p>
          <a:p>
            <a:r>
              <a:rPr lang="en-GB" sz="1800" b="0" i="0" u="none" strike="noStrike" baseline="0">
                <a:solidFill>
                  <a:srgbClr val="57585A"/>
                </a:solidFill>
                <a:latin typeface="Myriad Pro Cond"/>
              </a:rPr>
              <a:t>Étape 5 : </a:t>
            </a:r>
            <a:r>
              <a:rPr lang="en-GB" sz="1800" b="0" i="0" u="none" strike="noStrike" baseline="0">
                <a:solidFill>
                  <a:srgbClr val="FFFFFF"/>
                </a:solidFill>
                <a:latin typeface="Myriad Pro Cond"/>
              </a:rPr>
              <a:t>Faciliter l'assimilation des résultats du suivi afin d'éclairer les changements qui accélèrent les améliorations parmi les populations et les sous-groupes de population touchés et qui renforcent la responsabilité à cet égard.</a:t>
            </a:r>
            <a:endParaRPr lang="en-GB"/>
          </a:p>
        </p:txBody>
      </p:sp>
      <p:sp>
        <p:nvSpPr>
          <p:cNvPr id="4" name="Slide Number Placeholder 3">
            <a:extLst>
              <a:ext uri="{FF2B5EF4-FFF2-40B4-BE49-F238E27FC236}">
                <a16:creationId xmlns:a16="http://schemas.microsoft.com/office/drawing/2014/main" id="{E52C24BA-4B1B-21BB-B1B5-8FC7A879EF5A}"/>
              </a:ext>
            </a:extLst>
          </p:cNvPr>
          <p:cNvSpPr>
            <a:spLocks noGrp="1"/>
          </p:cNvSpPr>
          <p:nvPr>
            <p:ph type="sldNum" sz="quarter" idx="5"/>
          </p:nvPr>
        </p:nvSpPr>
        <p:spPr/>
        <p:txBody>
          <a:bodyPr/>
          <a:lstStyle/>
          <a:p>
            <a:fld id="{DBAB5FBF-E5E8-4D78-9C3E-2956A72E1DCB}" type="slidenum">
              <a:rPr lang="en-CH" smtClean="0"/>
              <a:t>4</a:t>
            </a:fld>
            <a:endParaRPr lang="en-CH"/>
          </a:p>
        </p:txBody>
      </p:sp>
    </p:spTree>
    <p:extLst>
      <p:ext uri="{BB962C8B-B14F-4D97-AF65-F5344CB8AC3E}">
        <p14:creationId xmlns:p14="http://schemas.microsoft.com/office/powerpoint/2010/main" val="3534479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BCD522-79CF-8AF0-99C9-4FC24A14729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1FFFC8D-46CE-8A33-CDB9-7BFC4C63A5E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B279EFD-6777-41F1-4196-47885F4EB770}"/>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89FC6289-08A6-E898-6B12-D77F4FB90BFF}"/>
              </a:ext>
            </a:extLst>
          </p:cNvPr>
          <p:cNvSpPr>
            <a:spLocks noGrp="1"/>
          </p:cNvSpPr>
          <p:nvPr>
            <p:ph type="sldNum" sz="quarter" idx="5"/>
          </p:nvPr>
        </p:nvSpPr>
        <p:spPr/>
        <p:txBody>
          <a:bodyPr/>
          <a:lstStyle/>
          <a:p>
            <a:fld id="{DBAB5FBF-E5E8-4D78-9C3E-2956A72E1DCB}" type="slidenum">
              <a:rPr lang="en-CH" smtClean="0"/>
              <a:t>26</a:t>
            </a:fld>
            <a:endParaRPr lang="en-CH"/>
          </a:p>
        </p:txBody>
      </p:sp>
    </p:spTree>
    <p:extLst>
      <p:ext uri="{BB962C8B-B14F-4D97-AF65-F5344CB8AC3E}">
        <p14:creationId xmlns:p14="http://schemas.microsoft.com/office/powerpoint/2010/main" val="2696912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304815" indent="0" algn="ctr">
              <a:buNone/>
              <a:defRPr>
                <a:solidFill>
                  <a:schemeClr val="tx1">
                    <a:tint val="75000"/>
                  </a:schemeClr>
                </a:solidFill>
              </a:defRPr>
            </a:lvl2pPr>
            <a:lvl3pPr marL="609630" indent="0" algn="ctr">
              <a:buNone/>
              <a:defRPr>
                <a:solidFill>
                  <a:schemeClr val="tx1">
                    <a:tint val="75000"/>
                  </a:schemeClr>
                </a:solidFill>
              </a:defRPr>
            </a:lvl3pPr>
            <a:lvl4pPr marL="914446" indent="0" algn="ctr">
              <a:buNone/>
              <a:defRPr>
                <a:solidFill>
                  <a:schemeClr val="tx1">
                    <a:tint val="75000"/>
                  </a:schemeClr>
                </a:solidFill>
              </a:defRPr>
            </a:lvl4pPr>
            <a:lvl5pPr marL="1219261" indent="0" algn="ctr">
              <a:buNone/>
              <a:defRPr>
                <a:solidFill>
                  <a:schemeClr val="tx1">
                    <a:tint val="75000"/>
                  </a:schemeClr>
                </a:solidFill>
              </a:defRPr>
            </a:lvl5pPr>
            <a:lvl6pPr marL="1524076" indent="0" algn="ctr">
              <a:buNone/>
              <a:defRPr>
                <a:solidFill>
                  <a:schemeClr val="tx1">
                    <a:tint val="75000"/>
                  </a:schemeClr>
                </a:solidFill>
              </a:defRPr>
            </a:lvl6pPr>
            <a:lvl7pPr marL="1828891" indent="0" algn="ctr">
              <a:buNone/>
              <a:defRPr>
                <a:solidFill>
                  <a:schemeClr val="tx1">
                    <a:tint val="75000"/>
                  </a:schemeClr>
                </a:solidFill>
              </a:defRPr>
            </a:lvl7pPr>
            <a:lvl8pPr marL="2133707" indent="0" algn="ctr">
              <a:buNone/>
              <a:defRPr>
                <a:solidFill>
                  <a:schemeClr val="tx1">
                    <a:tint val="75000"/>
                  </a:schemeClr>
                </a:solidFill>
              </a:defRPr>
            </a:lvl8pPr>
            <a:lvl9pPr marL="243852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2/13/2025</a:t>
            </a:fld>
            <a:endParaRPr lang="en-US"/>
          </a:p>
        </p:txBody>
      </p:sp>
      <p:sp>
        <p:nvSpPr>
          <p:cNvPr id="5" name="Footer Placeholder 4"/>
          <p:cNvSpPr>
            <a:spLocks noGrp="1"/>
          </p:cNvSpPr>
          <p:nvPr>
            <p:ph type="ftr" sz="quarter" idx="11"/>
          </p:nvPr>
        </p:nvSpPr>
        <p:spPr>
          <a:xfrm>
            <a:off x="7366000" y="6251046"/>
            <a:ext cx="1930400" cy="243417"/>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10992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2/13/2025</a:t>
            </a:fld>
            <a:endParaRPr lang="en-US"/>
          </a:p>
        </p:txBody>
      </p:sp>
      <p:sp>
        <p:nvSpPr>
          <p:cNvPr id="5" name="Footer Placeholder 4"/>
          <p:cNvSpPr>
            <a:spLocks noGrp="1"/>
          </p:cNvSpPr>
          <p:nvPr>
            <p:ph type="ftr" sz="quarter" idx="11"/>
          </p:nvPr>
        </p:nvSpPr>
        <p:spPr>
          <a:xfrm>
            <a:off x="7366000" y="6251046"/>
            <a:ext cx="1930400" cy="243417"/>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08928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2"/>
            <a:ext cx="13716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83092"/>
            <a:ext cx="40132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2/13/2025</a:t>
            </a:fld>
            <a:endParaRPr lang="en-US"/>
          </a:p>
        </p:txBody>
      </p:sp>
      <p:sp>
        <p:nvSpPr>
          <p:cNvPr id="5" name="Footer Placeholder 4"/>
          <p:cNvSpPr>
            <a:spLocks noGrp="1"/>
          </p:cNvSpPr>
          <p:nvPr>
            <p:ph type="ftr" sz="quarter" idx="11"/>
          </p:nvPr>
        </p:nvSpPr>
        <p:spPr>
          <a:xfrm>
            <a:off x="7366000" y="6251046"/>
            <a:ext cx="1930400" cy="243417"/>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82963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2/13/2025</a:t>
            </a:fld>
            <a:endParaRPr lang="en-US"/>
          </a:p>
        </p:txBody>
      </p:sp>
      <p:sp>
        <p:nvSpPr>
          <p:cNvPr id="5" name="Footer Placeholder 4"/>
          <p:cNvSpPr>
            <a:spLocks noGrp="1"/>
          </p:cNvSpPr>
          <p:nvPr>
            <p:ph type="ftr" sz="quarter" idx="11"/>
          </p:nvPr>
        </p:nvSpPr>
        <p:spPr>
          <a:xfrm>
            <a:off x="7366000" y="6251046"/>
            <a:ext cx="1930400" cy="243417"/>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55222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1542" y="2937934"/>
            <a:ext cx="5181600" cy="908050"/>
          </a:xfrm>
        </p:spPr>
        <p:txBody>
          <a:bodyPr anchor="t"/>
          <a:lstStyle>
            <a:lvl1pPr algn="l">
              <a:defRPr sz="2667" b="1" cap="all"/>
            </a:lvl1pPr>
          </a:lstStyle>
          <a:p>
            <a:r>
              <a:rPr lang="en-US"/>
              <a:t>Click to edit Master title style</a:t>
            </a:r>
          </a:p>
        </p:txBody>
      </p:sp>
      <p:sp>
        <p:nvSpPr>
          <p:cNvPr id="3" name="Text Placeholder 2"/>
          <p:cNvSpPr>
            <a:spLocks noGrp="1"/>
          </p:cNvSpPr>
          <p:nvPr>
            <p:ph type="body" idx="1"/>
          </p:nvPr>
        </p:nvSpPr>
        <p:spPr>
          <a:xfrm>
            <a:off x="481542" y="1937809"/>
            <a:ext cx="5181600" cy="1000125"/>
          </a:xfrm>
        </p:spPr>
        <p:txBody>
          <a:bodyPr anchor="b"/>
          <a:lstStyle>
            <a:lvl1pPr marL="0" indent="0">
              <a:buNone/>
              <a:defRPr sz="1333">
                <a:solidFill>
                  <a:schemeClr val="tx1">
                    <a:tint val="75000"/>
                  </a:schemeClr>
                </a:solidFill>
              </a:defRPr>
            </a:lvl1pPr>
            <a:lvl2pPr marL="304815" indent="0">
              <a:buNone/>
              <a:defRPr sz="1200">
                <a:solidFill>
                  <a:schemeClr val="tx1">
                    <a:tint val="75000"/>
                  </a:schemeClr>
                </a:solidFill>
              </a:defRPr>
            </a:lvl2pPr>
            <a:lvl3pPr marL="609630" indent="0">
              <a:buNone/>
              <a:defRPr sz="1067">
                <a:solidFill>
                  <a:schemeClr val="tx1">
                    <a:tint val="75000"/>
                  </a:schemeClr>
                </a:solidFill>
              </a:defRPr>
            </a:lvl3pPr>
            <a:lvl4pPr marL="914446" indent="0">
              <a:buNone/>
              <a:defRPr sz="933">
                <a:solidFill>
                  <a:schemeClr val="tx1">
                    <a:tint val="75000"/>
                  </a:schemeClr>
                </a:solidFill>
              </a:defRPr>
            </a:lvl4pPr>
            <a:lvl5pPr marL="1219261" indent="0">
              <a:buNone/>
              <a:defRPr sz="933">
                <a:solidFill>
                  <a:schemeClr val="tx1">
                    <a:tint val="75000"/>
                  </a:schemeClr>
                </a:solidFill>
              </a:defRPr>
            </a:lvl5pPr>
            <a:lvl6pPr marL="1524076" indent="0">
              <a:buNone/>
              <a:defRPr sz="933">
                <a:solidFill>
                  <a:schemeClr val="tx1">
                    <a:tint val="75000"/>
                  </a:schemeClr>
                </a:solidFill>
              </a:defRPr>
            </a:lvl6pPr>
            <a:lvl7pPr marL="1828891" indent="0">
              <a:buNone/>
              <a:defRPr sz="933">
                <a:solidFill>
                  <a:schemeClr val="tx1">
                    <a:tint val="75000"/>
                  </a:schemeClr>
                </a:solidFill>
              </a:defRPr>
            </a:lvl7pPr>
            <a:lvl8pPr marL="2133707" indent="0">
              <a:buNone/>
              <a:defRPr sz="933">
                <a:solidFill>
                  <a:schemeClr val="tx1">
                    <a:tint val="75000"/>
                  </a:schemeClr>
                </a:solidFill>
              </a:defRPr>
            </a:lvl8pPr>
            <a:lvl9pPr marL="2438522" indent="0">
              <a:buNone/>
              <a:defRPr sz="9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2/13/2025</a:t>
            </a:fld>
            <a:endParaRPr lang="en-US"/>
          </a:p>
        </p:txBody>
      </p:sp>
      <p:sp>
        <p:nvSpPr>
          <p:cNvPr id="5" name="Footer Placeholder 4"/>
          <p:cNvSpPr>
            <a:spLocks noGrp="1"/>
          </p:cNvSpPr>
          <p:nvPr>
            <p:ph type="ftr" sz="quarter" idx="11"/>
          </p:nvPr>
        </p:nvSpPr>
        <p:spPr>
          <a:xfrm>
            <a:off x="7366000" y="6251046"/>
            <a:ext cx="1930400" cy="243417"/>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71747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98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2/13/2025</a:t>
            </a:fld>
            <a:endParaRPr lang="en-US"/>
          </a:p>
        </p:txBody>
      </p:sp>
      <p:sp>
        <p:nvSpPr>
          <p:cNvPr id="6" name="Footer Placeholder 5"/>
          <p:cNvSpPr>
            <a:spLocks noGrp="1"/>
          </p:cNvSpPr>
          <p:nvPr>
            <p:ph type="ftr" sz="quarter" idx="11"/>
          </p:nvPr>
        </p:nvSpPr>
        <p:spPr>
          <a:xfrm>
            <a:off x="7366000" y="6251046"/>
            <a:ext cx="1930400" cy="243417"/>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08547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4800" y="1023409"/>
            <a:ext cx="2693459"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4" name="Content Placeholder 3"/>
          <p:cNvSpPr>
            <a:spLocks noGrp="1"/>
          </p:cNvSpPr>
          <p:nvPr>
            <p:ph sz="half" idx="2"/>
          </p:nvPr>
        </p:nvSpPr>
        <p:spPr>
          <a:xfrm>
            <a:off x="304800" y="1449917"/>
            <a:ext cx="2693459"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96684" y="1023409"/>
            <a:ext cx="2694517"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6" name="Content Placeholder 5"/>
          <p:cNvSpPr>
            <a:spLocks noGrp="1"/>
          </p:cNvSpPr>
          <p:nvPr>
            <p:ph sz="quarter" idx="4"/>
          </p:nvPr>
        </p:nvSpPr>
        <p:spPr>
          <a:xfrm>
            <a:off x="3096684" y="1449917"/>
            <a:ext cx="2694517"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2/13/2025</a:t>
            </a:fld>
            <a:endParaRPr lang="en-US"/>
          </a:p>
        </p:txBody>
      </p:sp>
      <p:sp>
        <p:nvSpPr>
          <p:cNvPr id="8" name="Footer Placeholder 7"/>
          <p:cNvSpPr>
            <a:spLocks noGrp="1"/>
          </p:cNvSpPr>
          <p:nvPr>
            <p:ph type="ftr" sz="quarter" idx="11"/>
          </p:nvPr>
        </p:nvSpPr>
        <p:spPr>
          <a:xfrm>
            <a:off x="7366000" y="6251046"/>
            <a:ext cx="1930400" cy="243417"/>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6844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2/13/2025</a:t>
            </a:fld>
            <a:endParaRPr lang="en-US"/>
          </a:p>
        </p:txBody>
      </p:sp>
      <p:sp>
        <p:nvSpPr>
          <p:cNvPr id="4" name="Footer Placeholder 3"/>
          <p:cNvSpPr>
            <a:spLocks noGrp="1"/>
          </p:cNvSpPr>
          <p:nvPr>
            <p:ph type="ftr" sz="quarter" idx="11"/>
          </p:nvPr>
        </p:nvSpPr>
        <p:spPr>
          <a:xfrm>
            <a:off x="7366000" y="6251046"/>
            <a:ext cx="1930400" cy="243417"/>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16619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2/13/2025</a:t>
            </a:fld>
            <a:endParaRPr lang="en-US"/>
          </a:p>
        </p:txBody>
      </p:sp>
      <p:sp>
        <p:nvSpPr>
          <p:cNvPr id="3" name="Footer Placeholder 2"/>
          <p:cNvSpPr>
            <a:spLocks noGrp="1"/>
          </p:cNvSpPr>
          <p:nvPr>
            <p:ph type="ftr" sz="quarter" idx="11"/>
          </p:nvPr>
        </p:nvSpPr>
        <p:spPr>
          <a:xfrm>
            <a:off x="7366000" y="6251046"/>
            <a:ext cx="1930400" cy="243417"/>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61440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182033"/>
            <a:ext cx="2005542" cy="774700"/>
          </a:xfrm>
        </p:spPr>
        <p:txBody>
          <a:bodyPr anchor="b"/>
          <a:lstStyle>
            <a:lvl1pPr algn="l">
              <a:defRPr sz="1333" b="1"/>
            </a:lvl1pPr>
          </a:lstStyle>
          <a:p>
            <a:r>
              <a:rPr lang="en-US"/>
              <a:t>Click to edit Master title style</a:t>
            </a:r>
          </a:p>
        </p:txBody>
      </p:sp>
      <p:sp>
        <p:nvSpPr>
          <p:cNvPr id="3" name="Content Placeholder 2"/>
          <p:cNvSpPr>
            <a:spLocks noGrp="1"/>
          </p:cNvSpPr>
          <p:nvPr>
            <p:ph idx="1"/>
          </p:nvPr>
        </p:nvSpPr>
        <p:spPr>
          <a:xfrm>
            <a:off x="2383367" y="182034"/>
            <a:ext cx="3407833" cy="3902075"/>
          </a:xfrm>
        </p:spPr>
        <p:txBody>
          <a:bodyPr/>
          <a:lstStyle>
            <a:lvl1pPr>
              <a:defRPr sz="2133"/>
            </a:lvl1pPr>
            <a:lvl2pPr>
              <a:defRPr sz="1867"/>
            </a:lvl2pPr>
            <a:lvl3pPr>
              <a:defRPr sz="1600"/>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0" y="956734"/>
            <a:ext cx="2005542" cy="31273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2/13/2025</a:t>
            </a:fld>
            <a:endParaRPr lang="en-US"/>
          </a:p>
        </p:txBody>
      </p:sp>
      <p:sp>
        <p:nvSpPr>
          <p:cNvPr id="6" name="Footer Placeholder 5"/>
          <p:cNvSpPr>
            <a:spLocks noGrp="1"/>
          </p:cNvSpPr>
          <p:nvPr>
            <p:ph type="ftr" sz="quarter" idx="11"/>
          </p:nvPr>
        </p:nvSpPr>
        <p:spPr>
          <a:xfrm>
            <a:off x="7366000" y="6251046"/>
            <a:ext cx="1930400" cy="243417"/>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12800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0"/>
            <a:ext cx="3657600" cy="377825"/>
          </a:xfrm>
        </p:spPr>
        <p:txBody>
          <a:bodyPr anchor="b"/>
          <a:lstStyle>
            <a:lvl1pPr algn="l">
              <a:defRPr sz="1333" b="1"/>
            </a:lvl1pPr>
          </a:lstStyle>
          <a:p>
            <a:r>
              <a:rPr lang="en-US"/>
              <a:t>Click to edit Master title style</a:t>
            </a:r>
          </a:p>
        </p:txBody>
      </p:sp>
      <p:sp>
        <p:nvSpPr>
          <p:cNvPr id="3" name="Picture Placeholder 2"/>
          <p:cNvSpPr>
            <a:spLocks noGrp="1"/>
          </p:cNvSpPr>
          <p:nvPr>
            <p:ph type="pic" idx="1"/>
          </p:nvPr>
        </p:nvSpPr>
        <p:spPr>
          <a:xfrm>
            <a:off x="1194859" y="408517"/>
            <a:ext cx="3657600" cy="2743200"/>
          </a:xfrm>
        </p:spPr>
        <p:txBody>
          <a:bodyPr/>
          <a:lstStyle>
            <a:lvl1pPr marL="0" indent="0">
              <a:buNone/>
              <a:defRPr sz="2133"/>
            </a:lvl1pPr>
            <a:lvl2pPr marL="304815" indent="0">
              <a:buNone/>
              <a:defRPr sz="1867"/>
            </a:lvl2pPr>
            <a:lvl3pPr marL="609630" indent="0">
              <a:buNone/>
              <a:defRPr sz="1600"/>
            </a:lvl3pPr>
            <a:lvl4pPr marL="914446" indent="0">
              <a:buNone/>
              <a:defRPr sz="1333"/>
            </a:lvl4pPr>
            <a:lvl5pPr marL="1219261" indent="0">
              <a:buNone/>
              <a:defRPr sz="1333"/>
            </a:lvl5pPr>
            <a:lvl6pPr marL="1524076" indent="0">
              <a:buNone/>
              <a:defRPr sz="1333"/>
            </a:lvl6pPr>
            <a:lvl7pPr marL="1828891" indent="0">
              <a:buNone/>
              <a:defRPr sz="1333"/>
            </a:lvl7pPr>
            <a:lvl8pPr marL="2133707" indent="0">
              <a:buNone/>
              <a:defRPr sz="1333"/>
            </a:lvl8pPr>
            <a:lvl9pPr marL="2438522" indent="0">
              <a:buNone/>
              <a:defRPr sz="1333"/>
            </a:lvl9pPr>
          </a:lstStyle>
          <a:p>
            <a:endParaRPr lang="en-US"/>
          </a:p>
        </p:txBody>
      </p:sp>
      <p:sp>
        <p:nvSpPr>
          <p:cNvPr id="4" name="Text Placeholder 3"/>
          <p:cNvSpPr>
            <a:spLocks noGrp="1"/>
          </p:cNvSpPr>
          <p:nvPr>
            <p:ph type="body" sz="half" idx="2"/>
          </p:nvPr>
        </p:nvSpPr>
        <p:spPr>
          <a:xfrm>
            <a:off x="1194859" y="3578225"/>
            <a:ext cx="3657600" cy="5365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2/13/2025</a:t>
            </a:fld>
            <a:endParaRPr lang="en-US"/>
          </a:p>
        </p:txBody>
      </p:sp>
      <p:sp>
        <p:nvSpPr>
          <p:cNvPr id="6" name="Footer Placeholder 5"/>
          <p:cNvSpPr>
            <a:spLocks noGrp="1"/>
          </p:cNvSpPr>
          <p:nvPr>
            <p:ph type="ftr" sz="quarter" idx="11"/>
          </p:nvPr>
        </p:nvSpPr>
        <p:spPr>
          <a:xfrm>
            <a:off x="7366000" y="6251046"/>
            <a:ext cx="1930400" cy="243417"/>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41812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Cliquez pour modifier le style du titre principal</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Cliquez sur pour modifier les styles de texte du Master</a:t>
            </a:r>
          </a:p>
          <a:p>
            <a:pPr lvl="1"/>
            <a:r>
              <a:rPr lang="en-US"/>
              <a:t>Deuxième niveau</a:t>
            </a:r>
          </a:p>
          <a:p>
            <a:pPr lvl="2"/>
            <a:r>
              <a:rPr lang="en-US"/>
              <a:t>Troisième niveau</a:t>
            </a:r>
          </a:p>
          <a:p>
            <a:pPr lvl="3"/>
            <a:r>
              <a:rPr lang="en-US"/>
              <a:t>Quatrième niveau</a:t>
            </a:r>
          </a:p>
          <a:p>
            <a:pPr lvl="4"/>
            <a:r>
              <a:rPr lang="en-US"/>
              <a:t>Cinquième niveau</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t>2/13/2025</a:t>
            </a:fld>
            <a:endParaRPr lang="en-US"/>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t>‹#›</a:t>
            </a:fld>
            <a:endParaRPr lang="en-US"/>
          </a:p>
        </p:txBody>
      </p:sp>
      <p:pic>
        <p:nvPicPr>
          <p:cNvPr id="8" name="Picture 7" descr="A red letter on a black background">
            <a:extLst>
              <a:ext uri="{FF2B5EF4-FFF2-40B4-BE49-F238E27FC236}">
                <a16:creationId xmlns:a16="http://schemas.microsoft.com/office/drawing/2014/main" id="{20A68E2A-7F5C-D082-A31F-985275E56D72}"/>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9510775" y="6172200"/>
            <a:ext cx="2172046" cy="322262"/>
          </a:xfrm>
          <a:prstGeom prst="rect">
            <a:avLst/>
          </a:prstGeom>
        </p:spPr>
      </p:pic>
      <p:sp>
        <p:nvSpPr>
          <p:cNvPr id="7" name="TextBox 6">
            <a:extLst>
              <a:ext uri="{FF2B5EF4-FFF2-40B4-BE49-F238E27FC236}">
                <a16:creationId xmlns:a16="http://schemas.microsoft.com/office/drawing/2014/main" id="{520F17EB-09E0-B68F-19BD-63E366860A89}"/>
              </a:ext>
            </a:extLst>
          </p:cNvPr>
          <p:cNvSpPr txBox="1"/>
          <p:nvPr userDrawn="1"/>
        </p:nvSpPr>
        <p:spPr>
          <a:xfrm>
            <a:off x="6654800" y="6220480"/>
            <a:ext cx="2794000" cy="256545"/>
          </a:xfrm>
          <a:prstGeom prst="rect">
            <a:avLst/>
          </a:prstGeom>
          <a:noFill/>
        </p:spPr>
        <p:txBody>
          <a:bodyPr wrap="square" rtlCol="0">
            <a:spAutoFit/>
          </a:bodyPr>
          <a:lstStyle/>
          <a:p>
            <a:r>
              <a:rPr lang="es-MX" sz="1067" b="1">
                <a:latin typeface="Avenir"/>
              </a:rPr>
              <a:t>Data for Impact </a:t>
            </a:r>
            <a:r>
              <a:rPr lang="en-CH" sz="1067" b="1" i="0">
                <a:solidFill>
                  <a:srgbClr val="111111"/>
                </a:solidFill>
                <a:effectLst/>
                <a:latin typeface="Avenir"/>
              </a:rPr>
              <a:t>| </a:t>
            </a:r>
            <a:r>
              <a:rPr lang="es-MX" sz="1067" b="1" i="0" noProof="0">
                <a:solidFill>
                  <a:srgbClr val="111111"/>
                </a:solidFill>
                <a:effectLst/>
                <a:latin typeface="Avenir"/>
              </a:rPr>
              <a:t>United to end AIDS by 2030 (</a:t>
            </a:r>
            <a:r>
              <a:rPr lang="es-MX" sz="1067" b="1">
                <a:latin typeface="Avenir"/>
              </a:rPr>
              <a:t>Des données pour un impact)</a:t>
            </a:r>
            <a:endParaRPr lang="en-CH" sz="1067" b="1" noProof="0">
              <a:latin typeface="Avenir"/>
            </a:endParaRPr>
          </a:p>
        </p:txBody>
      </p:sp>
    </p:spTree>
    <p:extLst>
      <p:ext uri="{BB962C8B-B14F-4D97-AF65-F5344CB8AC3E}">
        <p14:creationId xmlns:p14="http://schemas.microsoft.com/office/powerpoint/2010/main" val="163192278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609630" rtl="0" eaLnBrk="1" latinLnBrk="0" hangingPunct="1">
        <a:spcBef>
          <a:spcPct val="0"/>
        </a:spcBef>
        <a:buNone/>
        <a:defRPr sz="2933" kern="1200">
          <a:solidFill>
            <a:schemeClr val="tx1"/>
          </a:solidFill>
          <a:latin typeface="+mj-lt"/>
          <a:ea typeface="+mj-ea"/>
          <a:cs typeface="+mj-cs"/>
        </a:defRPr>
      </a:lvl1pPr>
    </p:titleStyle>
    <p:body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p:bodyStyle>
    <p:otherStyle>
      <a:defPPr>
        <a:defRPr lang="en-US"/>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microsoft.com/office/2018/10/relationships/comments" Target="../comments/modernComment_118_DEDE60AC.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www.statcompiler.com/en/" TargetMode="External"/><Relationship Id="rId1" Type="http://schemas.openxmlformats.org/officeDocument/2006/relationships/slideLayout" Target="../slideLayouts/slideLayout6.xml"/><Relationship Id="rId5" Type="http://schemas.openxmlformats.org/officeDocument/2006/relationships/image" Target="../media/image10.png"/><Relationship Id="rId4" Type="http://schemas.openxmlformats.org/officeDocument/2006/relationships/hyperlink" Target="https://phia-data.icap.columbia.edu/visualization"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FF07A-0C66-01C0-3714-85F1CA0E38A8}"/>
              </a:ext>
            </a:extLst>
          </p:cNvPr>
          <p:cNvSpPr>
            <a:spLocks noGrp="1"/>
          </p:cNvSpPr>
          <p:nvPr>
            <p:ph type="ctrTitle" idx="4294967295"/>
          </p:nvPr>
        </p:nvSpPr>
        <p:spPr>
          <a:xfrm>
            <a:off x="1524000" y="1865376"/>
            <a:ext cx="9144000" cy="3663108"/>
          </a:xfrm>
        </p:spPr>
        <p:txBody>
          <a:bodyPr>
            <a:normAutofit fontScale="90000"/>
          </a:bodyPr>
          <a:lstStyle/>
          <a:p>
            <a:pPr algn="l"/>
            <a:r>
              <a:rPr lang="en-GB" sz="4800" dirty="0"/>
              <a:t>Mesure et suivi des inégalités liées au VIH</a:t>
            </a:r>
            <a:br>
              <a:rPr lang="en-US" sz="4800" dirty="0"/>
            </a:br>
            <a:br>
              <a:rPr lang="en-US" sz="4800" dirty="0"/>
            </a:br>
            <a:r>
              <a:rPr lang="en-US" sz="3600" dirty="0"/>
              <a:t>Utilisation des estimations relatives au VIH et d'autres sources de données disponibles</a:t>
            </a:r>
            <a:br>
              <a:rPr lang="en-US" sz="3600" dirty="0"/>
            </a:br>
            <a:r>
              <a:rPr lang="en-US" sz="2700" dirty="0">
                <a:solidFill>
                  <a:schemeClr val="bg1">
                    <a:lumMod val="65000"/>
                  </a:schemeClr>
                </a:solidFill>
              </a:rPr>
              <a:t>Tunis </a:t>
            </a:r>
            <a:r>
              <a:rPr lang="en-US" sz="2700" dirty="0">
                <a:solidFill>
                  <a:schemeClr val="bg1">
                    <a:lumMod val="65000"/>
                  </a:schemeClr>
                </a:solidFill>
                <a:highlight>
                  <a:srgbClr val="FFFF00"/>
                </a:highlight>
              </a:rPr>
              <a:t>Février</a:t>
            </a:r>
            <a:r>
              <a:rPr lang="en-US" sz="2700" dirty="0">
                <a:solidFill>
                  <a:schemeClr val="bg1">
                    <a:lumMod val="65000"/>
                  </a:schemeClr>
                </a:solidFill>
              </a:rPr>
              <a:t> 2025</a:t>
            </a:r>
            <a:endParaRPr lang="en-CH" sz="2700" dirty="0">
              <a:solidFill>
                <a:schemeClr val="bg1">
                  <a:lumMod val="65000"/>
                </a:schemeClr>
              </a:solidFill>
            </a:endParaRPr>
          </a:p>
        </p:txBody>
      </p:sp>
    </p:spTree>
    <p:extLst>
      <p:ext uri="{BB962C8B-B14F-4D97-AF65-F5344CB8AC3E}">
        <p14:creationId xmlns:p14="http://schemas.microsoft.com/office/powerpoint/2010/main" val="4272109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AD972-DBD1-098F-51C3-FB88F1A0CA08}"/>
              </a:ext>
            </a:extLst>
          </p:cNvPr>
          <p:cNvSpPr>
            <a:spLocks noGrp="1"/>
          </p:cNvSpPr>
          <p:nvPr>
            <p:ph type="title"/>
          </p:nvPr>
        </p:nvSpPr>
        <p:spPr>
          <a:xfrm>
            <a:off x="304799" y="183092"/>
            <a:ext cx="6431901" cy="762000"/>
          </a:xfrm>
          <a:solidFill>
            <a:schemeClr val="accent1"/>
          </a:solidFill>
        </p:spPr>
        <p:txBody>
          <a:bodyPr>
            <a:normAutofit/>
          </a:bodyPr>
          <a:lstStyle/>
          <a:p>
            <a:pPr algn="l"/>
            <a:r>
              <a:rPr lang="en-GB" b="1">
                <a:solidFill>
                  <a:schemeClr val="bg1"/>
                </a:solidFill>
              </a:rPr>
              <a:t>Préparer des données désagrégées</a:t>
            </a:r>
          </a:p>
        </p:txBody>
      </p:sp>
      <p:graphicFrame>
        <p:nvGraphicFramePr>
          <p:cNvPr id="4" name="Table 3">
            <a:extLst>
              <a:ext uri="{FF2B5EF4-FFF2-40B4-BE49-F238E27FC236}">
                <a16:creationId xmlns:a16="http://schemas.microsoft.com/office/drawing/2014/main" id="{1437D920-D262-9559-4F3B-2951C7DB43D2}"/>
              </a:ext>
            </a:extLst>
          </p:cNvPr>
          <p:cNvGraphicFramePr>
            <a:graphicFrameLocks noGrp="1"/>
          </p:cNvGraphicFramePr>
          <p:nvPr>
            <p:extLst>
              <p:ext uri="{D42A27DB-BD31-4B8C-83A1-F6EECF244321}">
                <p14:modId xmlns:p14="http://schemas.microsoft.com/office/powerpoint/2010/main" val="454267172"/>
              </p:ext>
            </p:extLst>
          </p:nvPr>
        </p:nvGraphicFramePr>
        <p:xfrm>
          <a:off x="304799" y="1418400"/>
          <a:ext cx="10810875" cy="2286000"/>
        </p:xfrm>
        <a:graphic>
          <a:graphicData uri="http://schemas.openxmlformats.org/drawingml/2006/table">
            <a:tbl>
              <a:tblPr firstRow="1" bandRow="1">
                <a:tableStyleId>{5C22544A-7EE6-4342-B048-85BDC9FD1C3A}</a:tableStyleId>
              </a:tblPr>
              <a:tblGrid>
                <a:gridCol w="3475712">
                  <a:extLst>
                    <a:ext uri="{9D8B030D-6E8A-4147-A177-3AD203B41FA5}">
                      <a16:colId xmlns:a16="http://schemas.microsoft.com/office/drawing/2014/main" val="175218665"/>
                    </a:ext>
                  </a:extLst>
                </a:gridCol>
                <a:gridCol w="7335163">
                  <a:extLst>
                    <a:ext uri="{9D8B030D-6E8A-4147-A177-3AD203B41FA5}">
                      <a16:colId xmlns:a16="http://schemas.microsoft.com/office/drawing/2014/main" val="2079609306"/>
                    </a:ext>
                  </a:extLst>
                </a:gridCol>
              </a:tblGrid>
              <a:tr h="370840">
                <a:tc>
                  <a:txBody>
                    <a:bodyPr/>
                    <a:lstStyle/>
                    <a:p>
                      <a:r>
                        <a:rPr lang="en-GB" sz="2000" dirty="0"/>
                        <a:t>Source des données</a:t>
                      </a:r>
                    </a:p>
                  </a:txBody>
                  <a:tcPr>
                    <a:solidFill>
                      <a:schemeClr val="accent1"/>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dirty="0" err="1">
                          <a:effectLst/>
                          <a:latin typeface="AvenirLTStd-Book"/>
                          <a:ea typeface="Aptos" panose="020B0004020202020204" pitchFamily="34" charset="0"/>
                          <a:cs typeface="Arial"/>
                        </a:rPr>
                        <a:t>Désagrégation</a:t>
                      </a:r>
                      <a:r>
                        <a:rPr lang="en-GB" sz="2000" kern="100" dirty="0">
                          <a:effectLst/>
                          <a:latin typeface="AvenirLTStd-Book"/>
                          <a:ea typeface="Aptos" panose="020B0004020202020204" pitchFamily="34" charset="0"/>
                          <a:cs typeface="Arial"/>
                        </a:rPr>
                        <a:t> disponible</a:t>
                      </a:r>
                    </a:p>
                  </a:txBody>
                  <a:tcPr>
                    <a:solidFill>
                      <a:schemeClr val="accent1"/>
                    </a:solidFill>
                  </a:tcPr>
                </a:tc>
                <a:extLst>
                  <a:ext uri="{0D108BD9-81ED-4DB2-BD59-A6C34878D82A}">
                    <a16:rowId xmlns:a16="http://schemas.microsoft.com/office/drawing/2014/main" val="4161372453"/>
                  </a:ext>
                </a:extLst>
              </a:tr>
              <a:tr h="370840">
                <a:tc rowSpan="4">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dirty="0">
                          <a:solidFill>
                            <a:srgbClr val="FFFF00"/>
                          </a:solidFill>
                        </a:rPr>
                        <a:t>Spectrum</a:t>
                      </a:r>
                    </a:p>
                    <a:p>
                      <a:endParaRPr lang="en-GB" sz="2000">
                        <a:solidFill>
                          <a:schemeClr val="bg1"/>
                        </a:solidFill>
                      </a:endParaRPr>
                    </a:p>
                  </a:txBody>
                  <a:tcPr anchor="ctr">
                    <a:solidFill>
                      <a:schemeClr val="accent1"/>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dirty="0">
                          <a:latin typeface="AvenirLTStd-Book"/>
                          <a:ea typeface="Aptos" panose="020B0004020202020204" pitchFamily="34" charset="0"/>
                          <a:cs typeface="Arial"/>
                        </a:rPr>
                        <a:t>Sexe (</a:t>
                      </a:r>
                      <a:r>
                        <a:rPr lang="en-GB" sz="2000" kern="100" dirty="0" err="1">
                          <a:latin typeface="AvenirLTStd-Book"/>
                          <a:ea typeface="Aptos" panose="020B0004020202020204" pitchFamily="34" charset="0"/>
                          <a:cs typeface="Arial"/>
                        </a:rPr>
                        <a:t>féminin</a:t>
                      </a:r>
                      <a:r>
                        <a:rPr lang="en-GB" sz="2000" kern="100" dirty="0">
                          <a:latin typeface="AvenirLTStd-Book"/>
                          <a:ea typeface="Aptos" panose="020B0004020202020204" pitchFamily="34" charset="0"/>
                          <a:cs typeface="Arial"/>
                        </a:rPr>
                        <a:t> / </a:t>
                      </a:r>
                      <a:r>
                        <a:rPr lang="en-GB" sz="2000" kern="100" dirty="0" err="1">
                          <a:latin typeface="AvenirLTStd-Book"/>
                          <a:ea typeface="Aptos" panose="020B0004020202020204" pitchFamily="34" charset="0"/>
                          <a:cs typeface="Arial"/>
                        </a:rPr>
                        <a:t>masculin</a:t>
                      </a:r>
                      <a:r>
                        <a:rPr lang="en-GB" sz="2000" kern="100" dirty="0">
                          <a:latin typeface="AvenirLTStd-Book"/>
                          <a:ea typeface="Aptos" panose="020B0004020202020204" pitchFamily="34" charset="0"/>
                          <a:cs typeface="Arial"/>
                        </a:rPr>
                        <a:t>)</a:t>
                      </a:r>
                    </a:p>
                  </a:txBody>
                  <a:tcPr>
                    <a:solidFill>
                      <a:schemeClr val="accent1">
                        <a:alpha val="50000"/>
                      </a:schemeClr>
                    </a:solidFill>
                  </a:tcPr>
                </a:tc>
                <a:extLst>
                  <a:ext uri="{0D108BD9-81ED-4DB2-BD59-A6C34878D82A}">
                    <a16:rowId xmlns:a16="http://schemas.microsoft.com/office/drawing/2014/main" val="805223245"/>
                  </a:ext>
                </a:extLst>
              </a:tr>
              <a:tr h="370840">
                <a:tc vMerge="1">
                  <a:txBody>
                    <a:bodyPr/>
                    <a:lstStyle/>
                    <a:p>
                      <a:endParaRPr lang="en-GB"/>
                    </a:p>
                  </a:txBody>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dirty="0" err="1">
                          <a:latin typeface="AvenirLTStd-Book"/>
                          <a:ea typeface="Aptos" panose="020B0004020202020204" pitchFamily="34" charset="0"/>
                          <a:cs typeface="Arial"/>
                        </a:rPr>
                        <a:t>Âge</a:t>
                      </a:r>
                      <a:r>
                        <a:rPr lang="en-GB" sz="2000" kern="100" dirty="0">
                          <a:latin typeface="AvenirLTStd-Book"/>
                          <a:ea typeface="Aptos" panose="020B0004020202020204" pitchFamily="34" charset="0"/>
                          <a:cs typeface="Arial"/>
                        </a:rPr>
                        <a:t> (</a:t>
                      </a:r>
                      <a:r>
                        <a:rPr lang="en-GB" sz="2000" kern="100" dirty="0" err="1">
                          <a:latin typeface="AvenirLTStd-Book"/>
                          <a:ea typeface="Aptos" panose="020B0004020202020204" pitchFamily="34" charset="0"/>
                          <a:cs typeface="Arial"/>
                        </a:rPr>
                        <a:t>adulte</a:t>
                      </a:r>
                      <a:r>
                        <a:rPr lang="en-GB" sz="2000" kern="100" dirty="0">
                          <a:latin typeface="AvenirLTStd-Book"/>
                          <a:ea typeface="Aptos" panose="020B0004020202020204" pitchFamily="34" charset="0"/>
                          <a:cs typeface="Arial"/>
                        </a:rPr>
                        <a:t> / enfant)</a:t>
                      </a:r>
                    </a:p>
                  </a:txBody>
                  <a:tcPr>
                    <a:solidFill>
                      <a:schemeClr val="accent1">
                        <a:alpha val="50000"/>
                      </a:schemeClr>
                    </a:solidFill>
                  </a:tcPr>
                </a:tc>
                <a:extLst>
                  <a:ext uri="{0D108BD9-81ED-4DB2-BD59-A6C34878D82A}">
                    <a16:rowId xmlns:a16="http://schemas.microsoft.com/office/drawing/2014/main" val="2815479892"/>
                  </a:ext>
                </a:extLst>
              </a:tr>
              <a:tr h="370840">
                <a:tc vMerge="1">
                  <a:txBody>
                    <a:bodyPr/>
                    <a:lstStyle/>
                    <a:p>
                      <a:endParaRPr lang="en-GB"/>
                    </a:p>
                  </a:txBody>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dirty="0" err="1">
                          <a:latin typeface="AvenirLTStd-Book"/>
                          <a:ea typeface="Aptos" panose="020B0004020202020204" pitchFamily="34" charset="0"/>
                          <a:cs typeface="Arial"/>
                        </a:rPr>
                        <a:t>Âge</a:t>
                      </a:r>
                      <a:r>
                        <a:rPr lang="en-GB" sz="2000" kern="100" dirty="0">
                          <a:latin typeface="AvenirLTStd-Book"/>
                          <a:ea typeface="Aptos" panose="020B0004020202020204" pitchFamily="34" charset="0"/>
                          <a:cs typeface="Arial"/>
                        </a:rPr>
                        <a:t> (10-19 / 15-24 / 15-49 / 50+ </a:t>
                      </a:r>
                      <a:r>
                        <a:rPr lang="en-GB" sz="2000" kern="100" dirty="0" err="1">
                          <a:latin typeface="AvenirLTStd-Book"/>
                          <a:ea typeface="Aptos" panose="020B0004020202020204" pitchFamily="34" charset="0"/>
                          <a:cs typeface="Arial"/>
                        </a:rPr>
                        <a:t>ans</a:t>
                      </a:r>
                      <a:r>
                        <a:rPr lang="en-GB" sz="2000" kern="100" dirty="0">
                          <a:latin typeface="AvenirLTStd-Book"/>
                          <a:ea typeface="Aptos" panose="020B0004020202020204" pitchFamily="34" charset="0"/>
                          <a:cs typeface="Arial"/>
                        </a:rPr>
                        <a:t>)</a:t>
                      </a:r>
                    </a:p>
                  </a:txBody>
                  <a:tcPr>
                    <a:solidFill>
                      <a:schemeClr val="accent1">
                        <a:alpha val="50000"/>
                      </a:schemeClr>
                    </a:solidFill>
                  </a:tcPr>
                </a:tc>
                <a:extLst>
                  <a:ext uri="{0D108BD9-81ED-4DB2-BD59-A6C34878D82A}">
                    <a16:rowId xmlns:a16="http://schemas.microsoft.com/office/drawing/2014/main" val="3019395265"/>
                  </a:ext>
                </a:extLst>
              </a:tr>
              <a:tr h="370840">
                <a:tc vMerge="1">
                  <a:txBody>
                    <a:bodyPr/>
                    <a:lstStyle/>
                    <a:p>
                      <a:endParaRPr lang="en-GB"/>
                    </a:p>
                  </a:txBody>
                  <a:tcPr>
                    <a:solidFill>
                      <a:schemeClr val="accent5"/>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dirty="0">
                          <a:latin typeface="AvenirLTStd-Book"/>
                          <a:ea typeface="Aptos" panose="020B0004020202020204" pitchFamily="34" charset="0"/>
                          <a:cs typeface="Arial"/>
                        </a:rPr>
                        <a:t>Zone administrative (premier </a:t>
                      </a:r>
                      <a:r>
                        <a:rPr lang="en-GB" sz="2000" kern="100" dirty="0" err="1">
                          <a:latin typeface="AvenirLTStd-Book"/>
                          <a:ea typeface="Aptos" panose="020B0004020202020204" pitchFamily="34" charset="0"/>
                          <a:cs typeface="Arial"/>
                        </a:rPr>
                        <a:t>niveau</a:t>
                      </a:r>
                      <a:r>
                        <a:rPr lang="en-GB" sz="2000" kern="100" dirty="0">
                          <a:latin typeface="AvenirLTStd-Book"/>
                          <a:ea typeface="Aptos" panose="020B0004020202020204" pitchFamily="34" charset="0"/>
                          <a:cs typeface="Arial"/>
                        </a:rPr>
                        <a:t> pour </a:t>
                      </a:r>
                      <a:r>
                        <a:rPr lang="en-GB" sz="2000" kern="100" dirty="0" err="1">
                          <a:latin typeface="AvenirLTStd-Book"/>
                          <a:ea typeface="Aptos" panose="020B0004020202020204" pitchFamily="34" charset="0"/>
                          <a:cs typeface="Arial"/>
                        </a:rPr>
                        <a:t>certains</a:t>
                      </a:r>
                      <a:r>
                        <a:rPr lang="en-GB" sz="2000" kern="100" dirty="0">
                          <a:latin typeface="AvenirLTStd-Book"/>
                          <a:ea typeface="Aptos" panose="020B0004020202020204" pitchFamily="34" charset="0"/>
                          <a:cs typeface="Arial"/>
                        </a:rPr>
                        <a:t> pays)</a:t>
                      </a:r>
                      <a:br>
                        <a:rPr lang="en-GB" sz="2000" kern="100" dirty="0">
                          <a:latin typeface="AvenirLTStd-Book"/>
                          <a:ea typeface="Aptos" panose="020B0004020202020204" pitchFamily="34" charset="0"/>
                          <a:cs typeface="Arial"/>
                        </a:rPr>
                      </a:br>
                      <a:endParaRPr lang="en-GB" sz="2000" kern="100" dirty="0">
                        <a:latin typeface="AvenirLTStd-Book"/>
                        <a:ea typeface="Aptos" panose="020B0004020202020204" pitchFamily="34" charset="0"/>
                        <a:cs typeface="Arial"/>
                      </a:endParaRPr>
                    </a:p>
                  </a:txBody>
                  <a:tcPr>
                    <a:solidFill>
                      <a:schemeClr val="accent1">
                        <a:alpha val="50000"/>
                      </a:schemeClr>
                    </a:solidFill>
                  </a:tcPr>
                </a:tc>
                <a:extLst>
                  <a:ext uri="{0D108BD9-81ED-4DB2-BD59-A6C34878D82A}">
                    <a16:rowId xmlns:a16="http://schemas.microsoft.com/office/drawing/2014/main" val="403959623"/>
                  </a:ext>
                </a:extLst>
              </a:tr>
            </a:tbl>
          </a:graphicData>
        </a:graphic>
      </p:graphicFrame>
    </p:spTree>
    <p:extLst>
      <p:ext uri="{BB962C8B-B14F-4D97-AF65-F5344CB8AC3E}">
        <p14:creationId xmlns:p14="http://schemas.microsoft.com/office/powerpoint/2010/main" val="3739115692"/>
      </p:ext>
    </p:extLst>
  </p:cSld>
  <p:clrMapOvr>
    <a:masterClrMapping/>
  </p:clrMapOvr>
  <p:extLst>
    <p:ext uri="{6950BFC3-D8DA-4A85-94F7-54DA5524770B}">
      <p188:commentRel xmlns:p188="http://schemas.microsoft.com/office/powerpoint/2018/8/main" r:id="rId2"/>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AD972-DBD1-098F-51C3-FB88F1A0CA08}"/>
              </a:ext>
            </a:extLst>
          </p:cNvPr>
          <p:cNvSpPr>
            <a:spLocks noGrp="1"/>
          </p:cNvSpPr>
          <p:nvPr>
            <p:ph type="title"/>
          </p:nvPr>
        </p:nvSpPr>
        <p:spPr>
          <a:xfrm>
            <a:off x="304798" y="183092"/>
            <a:ext cx="6431903" cy="762000"/>
          </a:xfrm>
          <a:solidFill>
            <a:schemeClr val="accent1"/>
          </a:solidFill>
        </p:spPr>
        <p:txBody>
          <a:bodyPr>
            <a:normAutofit/>
          </a:bodyPr>
          <a:lstStyle/>
          <a:p>
            <a:pPr algn="l"/>
            <a:r>
              <a:rPr lang="en-GB" b="1">
                <a:solidFill>
                  <a:schemeClr val="bg1"/>
                </a:solidFill>
              </a:rPr>
              <a:t>Préparer des données désagrégées (suite)</a:t>
            </a:r>
          </a:p>
        </p:txBody>
      </p:sp>
      <p:graphicFrame>
        <p:nvGraphicFramePr>
          <p:cNvPr id="4" name="Table 3">
            <a:extLst>
              <a:ext uri="{FF2B5EF4-FFF2-40B4-BE49-F238E27FC236}">
                <a16:creationId xmlns:a16="http://schemas.microsoft.com/office/drawing/2014/main" id="{1437D920-D262-9559-4F3B-2951C7DB43D2}"/>
              </a:ext>
            </a:extLst>
          </p:cNvPr>
          <p:cNvGraphicFramePr>
            <a:graphicFrameLocks noGrp="1"/>
          </p:cNvGraphicFramePr>
          <p:nvPr>
            <p:extLst>
              <p:ext uri="{D42A27DB-BD31-4B8C-83A1-F6EECF244321}">
                <p14:modId xmlns:p14="http://schemas.microsoft.com/office/powerpoint/2010/main" val="1577688474"/>
              </p:ext>
            </p:extLst>
          </p:nvPr>
        </p:nvGraphicFramePr>
        <p:xfrm>
          <a:off x="304798" y="1039026"/>
          <a:ext cx="10191751" cy="6065520"/>
        </p:xfrm>
        <a:graphic>
          <a:graphicData uri="http://schemas.openxmlformats.org/drawingml/2006/table">
            <a:tbl>
              <a:tblPr firstRow="1" bandRow="1">
                <a:tableStyleId>{5C22544A-7EE6-4342-B048-85BDC9FD1C3A}</a:tableStyleId>
              </a:tblPr>
              <a:tblGrid>
                <a:gridCol w="2300501">
                  <a:extLst>
                    <a:ext uri="{9D8B030D-6E8A-4147-A177-3AD203B41FA5}">
                      <a16:colId xmlns:a16="http://schemas.microsoft.com/office/drawing/2014/main" val="175218665"/>
                    </a:ext>
                  </a:extLst>
                </a:gridCol>
                <a:gridCol w="7891250">
                  <a:extLst>
                    <a:ext uri="{9D8B030D-6E8A-4147-A177-3AD203B41FA5}">
                      <a16:colId xmlns:a16="http://schemas.microsoft.com/office/drawing/2014/main" val="2079609306"/>
                    </a:ext>
                  </a:extLst>
                </a:gridCol>
              </a:tblGrid>
              <a:tr h="370840">
                <a:tc>
                  <a:txBody>
                    <a:bodyPr/>
                    <a:lstStyle/>
                    <a:p>
                      <a:r>
                        <a:rPr lang="en-GB" sz="2000"/>
                        <a:t>Source des données</a:t>
                      </a:r>
                    </a:p>
                  </a:txBody>
                  <a:tcPr>
                    <a:solidFill>
                      <a:schemeClr val="accent1"/>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a:effectLst/>
                          <a:latin typeface="AvenirLTStd-Book"/>
                          <a:ea typeface="Aptos" panose="020B0004020202020204" pitchFamily="34" charset="0"/>
                          <a:cs typeface="Arial" panose="020B0604020202020204" pitchFamily="34" charset="0"/>
                        </a:rPr>
                        <a:t>Désagrégation disponible</a:t>
                      </a:r>
                    </a:p>
                  </a:txBody>
                  <a:tcPr>
                    <a:solidFill>
                      <a:schemeClr val="accent1"/>
                    </a:solidFill>
                  </a:tcPr>
                </a:tc>
                <a:extLst>
                  <a:ext uri="{0D108BD9-81ED-4DB2-BD59-A6C34878D82A}">
                    <a16:rowId xmlns:a16="http://schemas.microsoft.com/office/drawing/2014/main" val="4161372453"/>
                  </a:ext>
                </a:extLst>
              </a:tr>
              <a:tr h="370840">
                <a:tc rowSpan="6">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a:solidFill>
                            <a:schemeClr val="bg1"/>
                          </a:solidFill>
                        </a:rPr>
                        <a:t>Enquêtes auprès des ménages</a:t>
                      </a:r>
                    </a:p>
                  </a:txBody>
                  <a:tcPr anchor="ctr">
                    <a:solidFill>
                      <a:schemeClr val="accent1"/>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a:effectLst/>
                          <a:latin typeface="AvenirLTStd-Book"/>
                          <a:ea typeface="Aptos" panose="020B0004020202020204" pitchFamily="34" charset="0"/>
                          <a:cs typeface="Arial" panose="020B0604020202020204" pitchFamily="34" charset="0"/>
                        </a:rPr>
                        <a:t>Sexe (féminin / masculin)</a:t>
                      </a:r>
                    </a:p>
                  </a:txBody>
                  <a:tcPr>
                    <a:solidFill>
                      <a:schemeClr val="accent1">
                        <a:alpha val="50000"/>
                      </a:schemeClr>
                    </a:solidFill>
                  </a:tcPr>
                </a:tc>
                <a:extLst>
                  <a:ext uri="{0D108BD9-81ED-4DB2-BD59-A6C34878D82A}">
                    <a16:rowId xmlns:a16="http://schemas.microsoft.com/office/drawing/2014/main" val="196371143"/>
                  </a:ext>
                </a:extLst>
              </a:tr>
              <a:tr h="370840">
                <a:tc vMerge="1">
                  <a:txBody>
                    <a:bodyPr/>
                    <a:lstStyle/>
                    <a:p>
                      <a:endParaRPr lang="en-GB" sz="2000"/>
                    </a:p>
                  </a:txBody>
                  <a:tcPr anchor="ctr">
                    <a:solidFill>
                      <a:schemeClr val="accent1"/>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a:effectLst/>
                          <a:latin typeface="AvenirLTStd-Book"/>
                          <a:ea typeface="Aptos" panose="020B0004020202020204" pitchFamily="34" charset="0"/>
                          <a:cs typeface="Arial" panose="020B0604020202020204" pitchFamily="34" charset="0"/>
                        </a:rPr>
                        <a:t>Âge (tranches d'âge de 5 ans, mais des tranches plus larges sont généralement utilisées)</a:t>
                      </a:r>
                    </a:p>
                  </a:txBody>
                  <a:tcPr>
                    <a:solidFill>
                      <a:schemeClr val="accent1">
                        <a:alpha val="50000"/>
                      </a:schemeClr>
                    </a:solidFill>
                  </a:tcPr>
                </a:tc>
                <a:extLst>
                  <a:ext uri="{0D108BD9-81ED-4DB2-BD59-A6C34878D82A}">
                    <a16:rowId xmlns:a16="http://schemas.microsoft.com/office/drawing/2014/main" val="4110201538"/>
                  </a:ext>
                </a:extLst>
              </a:tr>
              <a:tr h="370840">
                <a:tc vMerge="1">
                  <a:txBody>
                    <a:bodyPr/>
                    <a:lstStyle/>
                    <a:p>
                      <a:endParaRPr lang="en-GB" sz="2000"/>
                    </a:p>
                  </a:txBody>
                  <a:tcPr anchor="ctr">
                    <a:solidFill>
                      <a:schemeClr val="accent1"/>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a:effectLst/>
                          <a:latin typeface="AvenirLTStd-Book"/>
                          <a:ea typeface="Aptos" panose="020B0004020202020204" pitchFamily="34" charset="0"/>
                          <a:cs typeface="Arial" panose="020B0604020202020204" pitchFamily="34" charset="0"/>
                        </a:rPr>
                        <a:t>Richesse (quantiles de richesse)</a:t>
                      </a:r>
                    </a:p>
                  </a:txBody>
                  <a:tcPr>
                    <a:solidFill>
                      <a:schemeClr val="accent1">
                        <a:alpha val="50000"/>
                      </a:schemeClr>
                    </a:solidFill>
                  </a:tcPr>
                </a:tc>
                <a:extLst>
                  <a:ext uri="{0D108BD9-81ED-4DB2-BD59-A6C34878D82A}">
                    <a16:rowId xmlns:a16="http://schemas.microsoft.com/office/drawing/2014/main" val="2102734719"/>
                  </a:ext>
                </a:extLst>
              </a:tr>
              <a:tr h="370840">
                <a:tc vMerge="1">
                  <a:txBody>
                    <a:bodyPr/>
                    <a:lstStyle/>
                    <a:p>
                      <a:endParaRPr lang="en-GB" sz="2000"/>
                    </a:p>
                  </a:txBody>
                  <a:tcPr anchor="ctr">
                    <a:solidFill>
                      <a:schemeClr val="accent1"/>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a:effectLst/>
                          <a:latin typeface="AvenirLTStd-Book"/>
                          <a:ea typeface="Aptos" panose="020B0004020202020204" pitchFamily="34" charset="0"/>
                          <a:cs typeface="Arial" panose="020B0604020202020204" pitchFamily="34" charset="0"/>
                        </a:rPr>
                        <a:t>Urbain / Rural</a:t>
                      </a:r>
                    </a:p>
                  </a:txBody>
                  <a:tcPr>
                    <a:solidFill>
                      <a:schemeClr val="accent1">
                        <a:alpha val="50000"/>
                      </a:schemeClr>
                    </a:solidFill>
                  </a:tcPr>
                </a:tc>
                <a:extLst>
                  <a:ext uri="{0D108BD9-81ED-4DB2-BD59-A6C34878D82A}">
                    <a16:rowId xmlns:a16="http://schemas.microsoft.com/office/drawing/2014/main" val="2161659674"/>
                  </a:ext>
                </a:extLst>
              </a:tr>
              <a:tr h="370840">
                <a:tc vMerge="1">
                  <a:txBody>
                    <a:bodyPr/>
                    <a:lstStyle/>
                    <a:p>
                      <a:endParaRPr lang="en-GB" sz="2000"/>
                    </a:p>
                  </a:txBody>
                  <a:tcPr anchor="ctr">
                    <a:solidFill>
                      <a:schemeClr val="accent1"/>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a:effectLst/>
                          <a:latin typeface="AvenirLTStd-Book"/>
                          <a:ea typeface="Aptos" panose="020B0004020202020204" pitchFamily="34" charset="0"/>
                          <a:cs typeface="Arial" panose="020B0604020202020204" pitchFamily="34" charset="0"/>
                        </a:rPr>
                        <a:t>Niveau d'éducation (pas d'éducation, primaire, secondaire, post-secondaire)</a:t>
                      </a:r>
                    </a:p>
                  </a:txBody>
                  <a:tcPr>
                    <a:solidFill>
                      <a:schemeClr val="accent1">
                        <a:alpha val="50000"/>
                      </a:schemeClr>
                    </a:solidFill>
                  </a:tcPr>
                </a:tc>
                <a:extLst>
                  <a:ext uri="{0D108BD9-81ED-4DB2-BD59-A6C34878D82A}">
                    <a16:rowId xmlns:a16="http://schemas.microsoft.com/office/drawing/2014/main" val="1584179398"/>
                  </a:ext>
                </a:extLst>
              </a:tr>
              <a:tr h="370840">
                <a:tc vMerge="1">
                  <a:txBody>
                    <a:bodyPr/>
                    <a:lstStyle/>
                    <a:p>
                      <a:endParaRPr lang="en-GB" sz="2000"/>
                    </a:p>
                  </a:txBody>
                  <a:tcPr anchor="ctr">
                    <a:solidFill>
                      <a:schemeClr val="accent1"/>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a:effectLst/>
                          <a:latin typeface="AvenirLTStd-Book"/>
                          <a:ea typeface="Aptos" panose="020B0004020202020204" pitchFamily="34" charset="0"/>
                          <a:cs typeface="Arial" panose="020B0604020202020204" pitchFamily="34" charset="0"/>
                        </a:rPr>
                        <a:t>Zone administrative (premier et deuxième niveaux)</a:t>
                      </a:r>
                    </a:p>
                  </a:txBody>
                  <a:tcPr>
                    <a:solidFill>
                      <a:schemeClr val="accent1">
                        <a:alpha val="50000"/>
                      </a:schemeClr>
                    </a:solidFill>
                  </a:tcPr>
                </a:tc>
                <a:extLst>
                  <a:ext uri="{0D108BD9-81ED-4DB2-BD59-A6C34878D82A}">
                    <a16:rowId xmlns:a16="http://schemas.microsoft.com/office/drawing/2014/main" val="2281366425"/>
                  </a:ext>
                </a:extLst>
              </a:tr>
              <a:tr h="370840">
                <a:tc rowSpan="3">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a:solidFill>
                            <a:schemeClr val="bg1"/>
                          </a:solidFill>
                        </a:rPr>
                        <a:t>Population clé IBBS</a:t>
                      </a:r>
                    </a:p>
                    <a:p>
                      <a:endParaRPr lang="en-GB" sz="2000">
                        <a:solidFill>
                          <a:schemeClr val="bg1"/>
                        </a:solidFill>
                      </a:endParaRPr>
                    </a:p>
                  </a:txBody>
                  <a:tcPr anchor="ctr">
                    <a:solidFill>
                      <a:schemeClr val="accent1"/>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a:latin typeface="AvenirLTStd-Book"/>
                          <a:ea typeface="Aptos" panose="020B0004020202020204" pitchFamily="34" charset="0"/>
                          <a:cs typeface="Arial" panose="020B0604020202020204" pitchFamily="34" charset="0"/>
                        </a:rPr>
                        <a:t>Sexe (féminin / masculin), Genre (femmes / hommes / transgenres)</a:t>
                      </a:r>
                    </a:p>
                  </a:txBody>
                  <a:tcPr>
                    <a:solidFill>
                      <a:schemeClr val="accent1">
                        <a:alpha val="50000"/>
                      </a:schemeClr>
                    </a:solidFill>
                  </a:tcPr>
                </a:tc>
                <a:extLst>
                  <a:ext uri="{0D108BD9-81ED-4DB2-BD59-A6C34878D82A}">
                    <a16:rowId xmlns:a16="http://schemas.microsoft.com/office/drawing/2014/main" val="805223245"/>
                  </a:ext>
                </a:extLst>
              </a:tr>
              <a:tr h="370840">
                <a:tc vMerge="1">
                  <a:txBody>
                    <a:bodyPr/>
                    <a:lstStyle/>
                    <a:p>
                      <a:endParaRPr lang="en-GB"/>
                    </a:p>
                  </a:txBody>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a:latin typeface="AvenirLTStd-Book"/>
                          <a:ea typeface="Aptos" panose="020B0004020202020204" pitchFamily="34" charset="0"/>
                          <a:cs typeface="Arial" panose="020B0604020202020204" pitchFamily="34" charset="0"/>
                        </a:rPr>
                        <a:t>Âge (selon l'enquête, généralement indiqué comme &lt;25 et &gt;=25)</a:t>
                      </a:r>
                    </a:p>
                  </a:txBody>
                  <a:tcPr>
                    <a:solidFill>
                      <a:schemeClr val="accent1">
                        <a:alpha val="50000"/>
                      </a:schemeClr>
                    </a:solidFill>
                  </a:tcPr>
                </a:tc>
                <a:extLst>
                  <a:ext uri="{0D108BD9-81ED-4DB2-BD59-A6C34878D82A}">
                    <a16:rowId xmlns:a16="http://schemas.microsoft.com/office/drawing/2014/main" val="2815479892"/>
                  </a:ext>
                </a:extLst>
              </a:tr>
              <a:tr h="370840">
                <a:tc vMerge="1">
                  <a:txBody>
                    <a:bodyPr/>
                    <a:lstStyle/>
                    <a:p>
                      <a:endParaRPr lang="en-GB"/>
                    </a:p>
                  </a:txBody>
                  <a:tcPr>
                    <a:solidFill>
                      <a:schemeClr val="accent5"/>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a:latin typeface="AvenirLTStd-Book"/>
                          <a:ea typeface="Aptos" panose="020B0004020202020204" pitchFamily="34" charset="0"/>
                          <a:cs typeface="Arial" panose="020B0604020202020204" pitchFamily="34" charset="0"/>
                        </a:rPr>
                        <a:t>Région administrative ou ville (uniquement là où les enquêtes sont menées)</a:t>
                      </a:r>
                    </a:p>
                  </a:txBody>
                  <a:tcPr>
                    <a:solidFill>
                      <a:schemeClr val="accent1">
                        <a:alpha val="50000"/>
                      </a:schemeClr>
                    </a:solidFill>
                  </a:tcPr>
                </a:tc>
                <a:extLst>
                  <a:ext uri="{0D108BD9-81ED-4DB2-BD59-A6C34878D82A}">
                    <a16:rowId xmlns:a16="http://schemas.microsoft.com/office/drawing/2014/main" val="403959623"/>
                  </a:ext>
                </a:extLst>
              </a:tr>
              <a:tr h="370840">
                <a:tc rowSpan="3">
                  <a:txBody>
                    <a:bodyPr/>
                    <a:lstStyle/>
                    <a:p>
                      <a:r>
                        <a:rPr lang="en-GB" sz="2000">
                          <a:solidFill>
                            <a:schemeClr val="bg1"/>
                          </a:solidFill>
                        </a:rPr>
                        <a:t>Données du programme</a:t>
                      </a:r>
                    </a:p>
                  </a:txBody>
                  <a:tcPr anchor="ctr">
                    <a:solidFill>
                      <a:schemeClr val="accent1"/>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a:effectLst/>
                          <a:latin typeface="AvenirLTStd-Book"/>
                          <a:ea typeface="Aptos" panose="020B0004020202020204" pitchFamily="34" charset="0"/>
                          <a:cs typeface="Arial" panose="020B0604020202020204" pitchFamily="34" charset="0"/>
                        </a:rPr>
                        <a:t>Sexe (féminin / masculin)</a:t>
                      </a:r>
                    </a:p>
                  </a:txBody>
                  <a:tcPr>
                    <a:solidFill>
                      <a:schemeClr val="accent1">
                        <a:alpha val="50000"/>
                      </a:schemeClr>
                    </a:solidFill>
                  </a:tcPr>
                </a:tc>
                <a:extLst>
                  <a:ext uri="{0D108BD9-81ED-4DB2-BD59-A6C34878D82A}">
                    <a16:rowId xmlns:a16="http://schemas.microsoft.com/office/drawing/2014/main" val="1562629045"/>
                  </a:ext>
                </a:extLst>
              </a:tr>
              <a:tr h="370840">
                <a:tc vMerge="1">
                  <a:txBody>
                    <a:bodyPr/>
                    <a:lstStyle/>
                    <a:p>
                      <a:endParaRPr lang="en-GB"/>
                    </a:p>
                  </a:txBody>
                  <a:tcPr>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a:effectLst/>
                          <a:latin typeface="AvenirLTStd-Book"/>
                          <a:ea typeface="Aptos" panose="020B0004020202020204" pitchFamily="34" charset="0"/>
                          <a:cs typeface="Arial" panose="020B0604020202020204" pitchFamily="34" charset="0"/>
                        </a:rPr>
                        <a:t>Âge (selon le système)</a:t>
                      </a:r>
                    </a:p>
                  </a:txBody>
                  <a:tcPr>
                    <a:solidFill>
                      <a:schemeClr val="accent1">
                        <a:alpha val="50000"/>
                      </a:schemeClr>
                    </a:solidFill>
                  </a:tcPr>
                </a:tc>
                <a:extLst>
                  <a:ext uri="{0D108BD9-81ED-4DB2-BD59-A6C34878D82A}">
                    <a16:rowId xmlns:a16="http://schemas.microsoft.com/office/drawing/2014/main" val="3396523146"/>
                  </a:ext>
                </a:extLst>
              </a:tr>
              <a:tr h="370840">
                <a:tc vMerge="1">
                  <a:txBody>
                    <a:bodyPr/>
                    <a:lstStyle/>
                    <a:p>
                      <a:endParaRPr lang="en-GB"/>
                    </a:p>
                  </a:txBody>
                  <a:tcPr>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a:effectLst/>
                          <a:latin typeface="AvenirLTStd-Book"/>
                          <a:ea typeface="Aptos" panose="020B0004020202020204" pitchFamily="34" charset="0"/>
                          <a:cs typeface="Arial" panose="020B0604020202020204" pitchFamily="34" charset="0"/>
                        </a:rPr>
                        <a:t>Zone administrative (premier et deuxième niveaux)</a:t>
                      </a:r>
                    </a:p>
                  </a:txBody>
                  <a:tcPr>
                    <a:solidFill>
                      <a:schemeClr val="accent1">
                        <a:alpha val="50000"/>
                      </a:schemeClr>
                    </a:solidFill>
                  </a:tcPr>
                </a:tc>
                <a:extLst>
                  <a:ext uri="{0D108BD9-81ED-4DB2-BD59-A6C34878D82A}">
                    <a16:rowId xmlns:a16="http://schemas.microsoft.com/office/drawing/2014/main" val="3311323254"/>
                  </a:ext>
                </a:extLst>
              </a:tr>
            </a:tbl>
          </a:graphicData>
        </a:graphic>
      </p:graphicFrame>
    </p:spTree>
    <p:extLst>
      <p:ext uri="{BB962C8B-B14F-4D97-AF65-F5344CB8AC3E}">
        <p14:creationId xmlns:p14="http://schemas.microsoft.com/office/powerpoint/2010/main" val="23381047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FA182ED-835C-7248-6DF6-F34BE15AF5F5}"/>
              </a:ext>
            </a:extLst>
          </p:cNvPr>
          <p:cNvSpPr/>
          <p:nvPr/>
        </p:nvSpPr>
        <p:spPr>
          <a:xfrm>
            <a:off x="5863472" y="2187019"/>
            <a:ext cx="471340" cy="14140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62576A60-2AC9-9705-0C41-6C842B3D700A}"/>
              </a:ext>
            </a:extLst>
          </p:cNvPr>
          <p:cNvSpPr txBox="1"/>
          <p:nvPr/>
        </p:nvSpPr>
        <p:spPr>
          <a:xfrm>
            <a:off x="356838" y="2090172"/>
            <a:ext cx="2988527" cy="3231654"/>
          </a:xfrm>
          <a:prstGeom prst="rect">
            <a:avLst/>
          </a:prstGeom>
          <a:noFill/>
        </p:spPr>
        <p:txBody>
          <a:bodyPr wrap="square" rtlCol="0">
            <a:spAutoFit/>
          </a:bodyPr>
          <a:lstStyle/>
          <a:p>
            <a:r>
              <a:rPr lang="en-GB" sz="2400"/>
              <a:t>Nous observons des tendances différentes selon les groupes d'âge et les sexes, la différence d'âge étant plus marquée chez les hommes.</a:t>
            </a:r>
          </a:p>
          <a:p>
            <a:endParaRPr lang="en-GB" sz="2000"/>
          </a:p>
          <a:p>
            <a:r>
              <a:rPr lang="en-GB" sz="2000" i="1"/>
              <a:t>Source : </a:t>
            </a:r>
            <a:br>
              <a:rPr lang="en-GB" sz="2000" i="1"/>
            </a:br>
            <a:r>
              <a:rPr lang="en-GB" sz="2000" i="1"/>
              <a:t>Estimation Spectrum</a:t>
            </a:r>
          </a:p>
        </p:txBody>
      </p:sp>
      <p:sp>
        <p:nvSpPr>
          <p:cNvPr id="2" name="Title 1">
            <a:extLst>
              <a:ext uri="{FF2B5EF4-FFF2-40B4-BE49-F238E27FC236}">
                <a16:creationId xmlns:a16="http://schemas.microsoft.com/office/drawing/2014/main" id="{EE08B30D-CAA8-D31B-0D9E-E3552BBB8FCB}"/>
              </a:ext>
            </a:extLst>
          </p:cNvPr>
          <p:cNvSpPr>
            <a:spLocks noGrp="1"/>
          </p:cNvSpPr>
          <p:nvPr>
            <p:ph type="title"/>
          </p:nvPr>
        </p:nvSpPr>
        <p:spPr>
          <a:xfrm>
            <a:off x="304799" y="183092"/>
            <a:ext cx="8738839" cy="762000"/>
          </a:xfrm>
        </p:spPr>
        <p:txBody>
          <a:bodyPr>
            <a:normAutofit fontScale="90000"/>
          </a:bodyPr>
          <a:lstStyle/>
          <a:p>
            <a:pPr algn="l"/>
            <a:r>
              <a:rPr lang="en-GB" sz="2900" dirty="0">
                <a:highlight>
                  <a:srgbClr val="FFFF00"/>
                </a:highlight>
              </a:rPr>
              <a:t>(Nous </a:t>
            </a:r>
            <a:r>
              <a:rPr lang="en-GB" sz="2900" err="1">
                <a:highlight>
                  <a:srgbClr val="FFFF00"/>
                </a:highlight>
              </a:rPr>
              <a:t>pouvons</a:t>
            </a:r>
            <a:r>
              <a:rPr lang="en-GB" sz="2900" dirty="0">
                <a:highlight>
                  <a:srgbClr val="FFFF00"/>
                </a:highlight>
              </a:rPr>
              <a:t> </a:t>
            </a:r>
            <a:r>
              <a:rPr lang="en-GB" sz="2900" err="1">
                <a:highlight>
                  <a:srgbClr val="FFFF00"/>
                </a:highlight>
              </a:rPr>
              <a:t>évaluer</a:t>
            </a:r>
            <a:r>
              <a:rPr lang="en-GB" sz="2900" dirty="0">
                <a:highlight>
                  <a:srgbClr val="FFFF00"/>
                </a:highlight>
              </a:rPr>
              <a:t>)</a:t>
            </a:r>
            <a:r>
              <a:rPr lang="en-GB" sz="2900" dirty="0"/>
              <a:t> </a:t>
            </a:r>
            <a:r>
              <a:rPr lang="en-GB" sz="2900" b="1" err="1"/>
              <a:t>une</a:t>
            </a:r>
            <a:r>
              <a:rPr lang="en-GB" sz="2900" b="1" dirty="0"/>
              <a:t> </a:t>
            </a:r>
            <a:r>
              <a:rPr lang="en-GB" sz="2900" b="1" err="1"/>
              <a:t>ou</a:t>
            </a:r>
            <a:r>
              <a:rPr lang="en-GB" sz="2900" b="1" dirty="0"/>
              <a:t> </a:t>
            </a:r>
            <a:r>
              <a:rPr lang="en-GB" sz="2900" b="1" err="1"/>
              <a:t>plusieurs</a:t>
            </a:r>
            <a:r>
              <a:rPr lang="en-GB" sz="2900" b="1" dirty="0"/>
              <a:t> dimensions de </a:t>
            </a:r>
            <a:r>
              <a:rPr lang="en-GB" sz="2900" b="1" err="1"/>
              <a:t>l'inégalité</a:t>
            </a:r>
            <a:r>
              <a:rPr lang="en-GB" sz="2900" b="1" dirty="0"/>
              <a:t> </a:t>
            </a:r>
            <a:r>
              <a:rPr lang="en-GB" sz="2900" dirty="0"/>
              <a:t>(1/2)</a:t>
            </a:r>
          </a:p>
        </p:txBody>
      </p:sp>
      <p:pic>
        <p:nvPicPr>
          <p:cNvPr id="6" name="Picture 5">
            <a:extLst>
              <a:ext uri="{FF2B5EF4-FFF2-40B4-BE49-F238E27FC236}">
                <a16:creationId xmlns:a16="http://schemas.microsoft.com/office/drawing/2014/main" id="{27EAA9B8-F2F1-0DCB-6ABD-DA591AAB4FA3}"/>
              </a:ext>
            </a:extLst>
          </p:cNvPr>
          <p:cNvPicPr>
            <a:picLocks noChangeAspect="1"/>
          </p:cNvPicPr>
          <p:nvPr/>
        </p:nvPicPr>
        <p:blipFill>
          <a:blip r:embed="rId2"/>
          <a:stretch>
            <a:fillRect/>
          </a:stretch>
        </p:blipFill>
        <p:spPr>
          <a:xfrm>
            <a:off x="3463072" y="914176"/>
            <a:ext cx="7417232" cy="5029647"/>
          </a:xfrm>
          <a:prstGeom prst="rect">
            <a:avLst/>
          </a:prstGeom>
        </p:spPr>
      </p:pic>
    </p:spTree>
    <p:extLst>
      <p:ext uri="{BB962C8B-B14F-4D97-AF65-F5344CB8AC3E}">
        <p14:creationId xmlns:p14="http://schemas.microsoft.com/office/powerpoint/2010/main" val="6253878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EE56B6-C598-87E4-2682-2D5265B14547}"/>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FD99ADD1-B98C-3883-1FB3-A0367244F1C3}"/>
              </a:ext>
            </a:extLst>
          </p:cNvPr>
          <p:cNvSpPr/>
          <p:nvPr/>
        </p:nvSpPr>
        <p:spPr>
          <a:xfrm>
            <a:off x="5863472" y="2187019"/>
            <a:ext cx="471340" cy="14140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E12F7AE3-7227-265E-02EF-53CDCD0138E2}"/>
              </a:ext>
            </a:extLst>
          </p:cNvPr>
          <p:cNvSpPr txBox="1"/>
          <p:nvPr/>
        </p:nvSpPr>
        <p:spPr>
          <a:xfrm>
            <a:off x="454780" y="1628507"/>
            <a:ext cx="2996075" cy="4708981"/>
          </a:xfrm>
          <a:prstGeom prst="rect">
            <a:avLst/>
          </a:prstGeom>
          <a:noFill/>
        </p:spPr>
        <p:txBody>
          <a:bodyPr wrap="square" lIns="91440" tIns="45720" rIns="91440" bIns="45720" rtlCol="0" anchor="t">
            <a:spAutoFit/>
          </a:bodyPr>
          <a:lstStyle/>
          <a:p>
            <a:r>
              <a:rPr lang="en-GB" sz="2400" dirty="0"/>
              <a:t>La différence la plus importante entre les sexes se situe dans le </a:t>
            </a:r>
            <a:r>
              <a:rPr lang="en-GB" sz="2400" err="1"/>
              <a:t>groupe</a:t>
            </a:r>
            <a:r>
              <a:rPr lang="en-GB" sz="2400" dirty="0"/>
              <a:t> </a:t>
            </a:r>
            <a:r>
              <a:rPr lang="en-GB" sz="2400" err="1"/>
              <a:t>d'âge</a:t>
            </a:r>
            <a:r>
              <a:rPr lang="en-GB" sz="2400" dirty="0"/>
              <a:t> </a:t>
            </a:r>
            <a:r>
              <a:rPr lang="en-GB" sz="2400" dirty="0">
                <a:highlight>
                  <a:srgbClr val="FFFF00"/>
                </a:highlight>
              </a:rPr>
              <a:t>30-39</a:t>
            </a:r>
            <a:r>
              <a:rPr lang="en-GB" sz="2400" dirty="0"/>
              <a:t> </a:t>
            </a:r>
            <a:r>
              <a:rPr lang="en-GB" sz="2400" err="1"/>
              <a:t>ans</a:t>
            </a:r>
            <a:r>
              <a:rPr lang="en-GB" sz="2400" dirty="0"/>
              <a:t>, </a:t>
            </a:r>
            <a:r>
              <a:rPr lang="en-GB" sz="2400" err="1"/>
              <a:t>puis</a:t>
            </a:r>
            <a:r>
              <a:rPr lang="en-GB" sz="2400" dirty="0"/>
              <a:t> dans le groupe 40-49 ans. Le groupe des 20-29 ans montre des signes d'un début de déclin chez les hommes.</a:t>
            </a:r>
          </a:p>
          <a:p>
            <a:endParaRPr lang="en-GB" sz="2000" dirty="0"/>
          </a:p>
          <a:p>
            <a:r>
              <a:rPr lang="en-GB" sz="2000" i="1" dirty="0"/>
              <a:t>Source : </a:t>
            </a:r>
            <a:br>
              <a:rPr lang="en-GB" sz="2000" i="1" dirty="0"/>
            </a:br>
            <a:r>
              <a:rPr lang="en-GB" sz="2000" i="1" dirty="0"/>
              <a:t>Estimation Spectrum</a:t>
            </a:r>
          </a:p>
        </p:txBody>
      </p:sp>
      <p:sp>
        <p:nvSpPr>
          <p:cNvPr id="2" name="Title 1">
            <a:extLst>
              <a:ext uri="{FF2B5EF4-FFF2-40B4-BE49-F238E27FC236}">
                <a16:creationId xmlns:a16="http://schemas.microsoft.com/office/drawing/2014/main" id="{F25C9F24-54B2-2236-8819-E0AFED4A56FB}"/>
              </a:ext>
            </a:extLst>
          </p:cNvPr>
          <p:cNvSpPr>
            <a:spLocks noGrp="1"/>
          </p:cNvSpPr>
          <p:nvPr>
            <p:ph type="title"/>
          </p:nvPr>
        </p:nvSpPr>
        <p:spPr>
          <a:xfrm>
            <a:off x="304799" y="183092"/>
            <a:ext cx="8738839" cy="762000"/>
          </a:xfrm>
        </p:spPr>
        <p:txBody>
          <a:bodyPr>
            <a:normAutofit fontScale="90000"/>
          </a:bodyPr>
          <a:lstStyle/>
          <a:p>
            <a:pPr algn="l"/>
            <a:r>
              <a:rPr lang="en-GB" sz="2900" dirty="0">
                <a:highlight>
                  <a:srgbClr val="FFFF00"/>
                </a:highlight>
              </a:rPr>
              <a:t>(Nous </a:t>
            </a:r>
            <a:r>
              <a:rPr lang="en-GB" sz="2900" err="1">
                <a:highlight>
                  <a:srgbClr val="FFFF00"/>
                </a:highlight>
              </a:rPr>
              <a:t>pouvons</a:t>
            </a:r>
            <a:r>
              <a:rPr lang="en-GB" sz="2900" dirty="0">
                <a:highlight>
                  <a:srgbClr val="FFFF00"/>
                </a:highlight>
              </a:rPr>
              <a:t> </a:t>
            </a:r>
            <a:r>
              <a:rPr lang="en-GB" sz="2900" err="1">
                <a:highlight>
                  <a:srgbClr val="FFFF00"/>
                </a:highlight>
              </a:rPr>
              <a:t>évaluer</a:t>
            </a:r>
            <a:r>
              <a:rPr lang="en-GB" sz="2900" dirty="0">
                <a:highlight>
                  <a:srgbClr val="FFFF00"/>
                </a:highlight>
              </a:rPr>
              <a:t>)</a:t>
            </a:r>
            <a:r>
              <a:rPr lang="en-GB" sz="2900" dirty="0"/>
              <a:t> </a:t>
            </a:r>
            <a:r>
              <a:rPr lang="en-GB" sz="2900" b="1" err="1"/>
              <a:t>une</a:t>
            </a:r>
            <a:r>
              <a:rPr lang="en-GB" sz="2900" b="1" dirty="0"/>
              <a:t> </a:t>
            </a:r>
            <a:r>
              <a:rPr lang="en-GB" sz="2900" b="1" err="1"/>
              <a:t>ou</a:t>
            </a:r>
            <a:r>
              <a:rPr lang="en-GB" sz="2900" b="1" dirty="0"/>
              <a:t> </a:t>
            </a:r>
            <a:r>
              <a:rPr lang="en-GB" sz="2900" b="1" err="1"/>
              <a:t>plusieurs</a:t>
            </a:r>
            <a:r>
              <a:rPr lang="en-GB" sz="2900" b="1" dirty="0"/>
              <a:t> dimensions de </a:t>
            </a:r>
            <a:r>
              <a:rPr lang="en-GB" sz="2900" b="1" err="1"/>
              <a:t>l'inégalité</a:t>
            </a:r>
            <a:r>
              <a:rPr lang="en-GB" sz="2900" b="1" dirty="0"/>
              <a:t> </a:t>
            </a:r>
            <a:r>
              <a:rPr lang="en-GB" sz="2900" dirty="0"/>
              <a:t>(2/2)</a:t>
            </a:r>
          </a:p>
        </p:txBody>
      </p:sp>
      <p:pic>
        <p:nvPicPr>
          <p:cNvPr id="6" name="Picture 5">
            <a:extLst>
              <a:ext uri="{FF2B5EF4-FFF2-40B4-BE49-F238E27FC236}">
                <a16:creationId xmlns:a16="http://schemas.microsoft.com/office/drawing/2014/main" id="{D4CF98B7-F984-C89A-A950-CA29F10196DF}"/>
              </a:ext>
            </a:extLst>
          </p:cNvPr>
          <p:cNvPicPr>
            <a:picLocks noChangeAspect="1"/>
          </p:cNvPicPr>
          <p:nvPr/>
        </p:nvPicPr>
        <p:blipFill>
          <a:blip r:embed="rId2"/>
          <a:stretch>
            <a:fillRect/>
          </a:stretch>
        </p:blipFill>
        <p:spPr>
          <a:xfrm>
            <a:off x="3813418" y="921600"/>
            <a:ext cx="7180612" cy="5014800"/>
          </a:xfrm>
          <a:prstGeom prst="rect">
            <a:avLst/>
          </a:prstGeom>
        </p:spPr>
      </p:pic>
    </p:spTree>
    <p:extLst>
      <p:ext uri="{BB962C8B-B14F-4D97-AF65-F5344CB8AC3E}">
        <p14:creationId xmlns:p14="http://schemas.microsoft.com/office/powerpoint/2010/main" val="11668913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3B8A7-FAA6-4A34-9E77-1D16B97C792C}"/>
              </a:ext>
            </a:extLst>
          </p:cNvPr>
          <p:cNvSpPr>
            <a:spLocks noGrp="1"/>
          </p:cNvSpPr>
          <p:nvPr>
            <p:ph type="title"/>
          </p:nvPr>
        </p:nvSpPr>
        <p:spPr>
          <a:xfrm>
            <a:off x="304800" y="183092"/>
            <a:ext cx="7787922" cy="762000"/>
          </a:xfrm>
        </p:spPr>
        <p:txBody>
          <a:bodyPr>
            <a:normAutofit fontScale="90000"/>
          </a:bodyPr>
          <a:lstStyle/>
          <a:p>
            <a:r>
              <a:rPr lang="en-GB" sz="2900" dirty="0">
                <a:highlight>
                  <a:srgbClr val="FFFF00"/>
                </a:highlight>
              </a:rPr>
              <a:t>(Nous </a:t>
            </a:r>
            <a:r>
              <a:rPr lang="en-GB" sz="2900" err="1">
                <a:highlight>
                  <a:srgbClr val="FFFF00"/>
                </a:highlight>
              </a:rPr>
              <a:t>pouvons</a:t>
            </a:r>
            <a:r>
              <a:rPr lang="en-GB" sz="2900" dirty="0">
                <a:highlight>
                  <a:srgbClr val="FFFF00"/>
                </a:highlight>
              </a:rPr>
              <a:t> examiner)</a:t>
            </a:r>
            <a:r>
              <a:rPr lang="en-GB" sz="2900" dirty="0"/>
              <a:t> les </a:t>
            </a:r>
            <a:r>
              <a:rPr lang="en-GB" sz="2900" b="1" err="1"/>
              <a:t>inégalités</a:t>
            </a:r>
            <a:r>
              <a:rPr lang="en-GB" sz="2900" b="1" dirty="0"/>
              <a:t> au sein des populations </a:t>
            </a:r>
            <a:r>
              <a:rPr lang="en-GB" sz="2900" b="1" err="1"/>
              <a:t>clés</a:t>
            </a:r>
            <a:endParaRPr lang="en-GB" sz="2900" b="1" err="1">
              <a:ea typeface="Calibri"/>
              <a:cs typeface="Calibri"/>
            </a:endParaRPr>
          </a:p>
        </p:txBody>
      </p:sp>
      <p:pic>
        <p:nvPicPr>
          <p:cNvPr id="4" name="Picture 3">
            <a:extLst>
              <a:ext uri="{FF2B5EF4-FFF2-40B4-BE49-F238E27FC236}">
                <a16:creationId xmlns:a16="http://schemas.microsoft.com/office/drawing/2014/main" id="{81245DCC-B8C8-60B6-52CB-FAA6564C9D13}"/>
              </a:ext>
            </a:extLst>
          </p:cNvPr>
          <p:cNvPicPr>
            <a:picLocks noChangeAspect="1"/>
          </p:cNvPicPr>
          <p:nvPr/>
        </p:nvPicPr>
        <p:blipFill>
          <a:blip r:embed="rId2"/>
          <a:stretch>
            <a:fillRect/>
          </a:stretch>
        </p:blipFill>
        <p:spPr>
          <a:xfrm>
            <a:off x="2056879" y="945092"/>
            <a:ext cx="8078241" cy="5185028"/>
          </a:xfrm>
          <a:prstGeom prst="rect">
            <a:avLst/>
          </a:prstGeom>
        </p:spPr>
      </p:pic>
    </p:spTree>
    <p:extLst>
      <p:ext uri="{BB962C8B-B14F-4D97-AF65-F5344CB8AC3E}">
        <p14:creationId xmlns:p14="http://schemas.microsoft.com/office/powerpoint/2010/main" val="7151749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0B835-5AF6-DC6F-6006-ABB2004C1509}"/>
              </a:ext>
            </a:extLst>
          </p:cNvPr>
          <p:cNvSpPr>
            <a:spLocks noGrp="1"/>
          </p:cNvSpPr>
          <p:nvPr>
            <p:ph type="title"/>
          </p:nvPr>
        </p:nvSpPr>
        <p:spPr>
          <a:xfrm>
            <a:off x="258146" y="139139"/>
            <a:ext cx="9828245" cy="762000"/>
          </a:xfrm>
        </p:spPr>
        <p:txBody>
          <a:bodyPr>
            <a:normAutofit fontScale="90000"/>
          </a:bodyPr>
          <a:lstStyle/>
          <a:p>
            <a:pPr algn="l"/>
            <a:r>
              <a:rPr lang="en-GB"/>
              <a:t>L'examen des multiples dimensions de l'inégalité permet de mieux comprendre les populations laissées pour compte.</a:t>
            </a:r>
          </a:p>
        </p:txBody>
      </p:sp>
      <p:pic>
        <p:nvPicPr>
          <p:cNvPr id="4" name="Picture 3">
            <a:extLst>
              <a:ext uri="{FF2B5EF4-FFF2-40B4-BE49-F238E27FC236}">
                <a16:creationId xmlns:a16="http://schemas.microsoft.com/office/drawing/2014/main" id="{FD76BC60-E5F8-8B47-4E5A-8B798E55F526}"/>
              </a:ext>
            </a:extLst>
          </p:cNvPr>
          <p:cNvPicPr>
            <a:picLocks noChangeAspect="1"/>
          </p:cNvPicPr>
          <p:nvPr/>
        </p:nvPicPr>
        <p:blipFill>
          <a:blip r:embed="rId2"/>
          <a:stretch>
            <a:fillRect/>
          </a:stretch>
        </p:blipFill>
        <p:spPr>
          <a:xfrm>
            <a:off x="2447264" y="901139"/>
            <a:ext cx="7297471" cy="5127356"/>
          </a:xfrm>
          <a:prstGeom prst="rect">
            <a:avLst/>
          </a:prstGeom>
        </p:spPr>
      </p:pic>
    </p:spTree>
    <p:extLst>
      <p:ext uri="{BB962C8B-B14F-4D97-AF65-F5344CB8AC3E}">
        <p14:creationId xmlns:p14="http://schemas.microsoft.com/office/powerpoint/2010/main" val="2452896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530B-C5F4-83E2-AAF3-EBE361CD28BD}"/>
              </a:ext>
            </a:extLst>
          </p:cNvPr>
          <p:cNvSpPr>
            <a:spLocks noGrp="1"/>
          </p:cNvSpPr>
          <p:nvPr>
            <p:ph type="title"/>
          </p:nvPr>
        </p:nvSpPr>
        <p:spPr>
          <a:xfrm>
            <a:off x="304800" y="183092"/>
            <a:ext cx="8783216" cy="762000"/>
          </a:xfrm>
        </p:spPr>
        <p:txBody>
          <a:bodyPr>
            <a:normAutofit fontScale="90000"/>
          </a:bodyPr>
          <a:lstStyle/>
          <a:p>
            <a:pPr algn="l"/>
            <a:r>
              <a:rPr lang="en-GB"/>
              <a:t>L'examen des multiples dimensions de l'inégalité permet de mieux comprendre les populations laissées pour compte.</a:t>
            </a:r>
          </a:p>
        </p:txBody>
      </p:sp>
      <p:pic>
        <p:nvPicPr>
          <p:cNvPr id="5" name="Picture 4">
            <a:extLst>
              <a:ext uri="{FF2B5EF4-FFF2-40B4-BE49-F238E27FC236}">
                <a16:creationId xmlns:a16="http://schemas.microsoft.com/office/drawing/2014/main" id="{007CD13A-AD37-3F1B-0DBE-18471B9ADD5E}"/>
              </a:ext>
            </a:extLst>
          </p:cNvPr>
          <p:cNvPicPr>
            <a:picLocks noChangeAspect="1"/>
          </p:cNvPicPr>
          <p:nvPr/>
        </p:nvPicPr>
        <p:blipFill>
          <a:blip r:embed="rId2"/>
          <a:stretch>
            <a:fillRect/>
          </a:stretch>
        </p:blipFill>
        <p:spPr>
          <a:xfrm>
            <a:off x="2344423" y="1090541"/>
            <a:ext cx="7503153" cy="5145667"/>
          </a:xfrm>
          <a:prstGeom prst="rect">
            <a:avLst/>
          </a:prstGeom>
        </p:spPr>
      </p:pic>
    </p:spTree>
    <p:extLst>
      <p:ext uri="{BB962C8B-B14F-4D97-AF65-F5344CB8AC3E}">
        <p14:creationId xmlns:p14="http://schemas.microsoft.com/office/powerpoint/2010/main" val="1727361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9F9CDA-4C09-0F1A-8E15-FCA4155BEC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37CE4C-153E-BDE5-26CA-626DE352D499}"/>
              </a:ext>
            </a:extLst>
          </p:cNvPr>
          <p:cNvSpPr>
            <a:spLocks noGrp="1"/>
          </p:cNvSpPr>
          <p:nvPr>
            <p:ph type="title"/>
          </p:nvPr>
        </p:nvSpPr>
        <p:spPr>
          <a:xfrm>
            <a:off x="258146" y="139139"/>
            <a:ext cx="11796322" cy="762000"/>
          </a:xfrm>
        </p:spPr>
        <p:txBody>
          <a:bodyPr>
            <a:normAutofit fontScale="90000"/>
          </a:bodyPr>
          <a:lstStyle/>
          <a:p>
            <a:pPr algn="l"/>
            <a:r>
              <a:rPr lang="en-GB" b="1"/>
              <a:t>L'inégalité (exemple : par quintile de richesse) augmente-t-elle ou diminue-t-elle au fil du temps ?</a:t>
            </a:r>
            <a:endParaRPr lang="en-GB"/>
          </a:p>
        </p:txBody>
      </p:sp>
      <p:pic>
        <p:nvPicPr>
          <p:cNvPr id="4" name="Picture 3">
            <a:extLst>
              <a:ext uri="{FF2B5EF4-FFF2-40B4-BE49-F238E27FC236}">
                <a16:creationId xmlns:a16="http://schemas.microsoft.com/office/drawing/2014/main" id="{5F00A8C6-F0ED-8D7B-DCDC-B89485147ACC}"/>
              </a:ext>
            </a:extLst>
          </p:cNvPr>
          <p:cNvPicPr>
            <a:picLocks noChangeAspect="1"/>
          </p:cNvPicPr>
          <p:nvPr/>
        </p:nvPicPr>
        <p:blipFill>
          <a:blip r:embed="rId2"/>
          <a:stretch>
            <a:fillRect/>
          </a:stretch>
        </p:blipFill>
        <p:spPr>
          <a:xfrm>
            <a:off x="2215376" y="717664"/>
            <a:ext cx="7761247" cy="5422671"/>
          </a:xfrm>
          <a:prstGeom prst="rect">
            <a:avLst/>
          </a:prstGeom>
        </p:spPr>
      </p:pic>
    </p:spTree>
    <p:extLst>
      <p:ext uri="{BB962C8B-B14F-4D97-AF65-F5344CB8AC3E}">
        <p14:creationId xmlns:p14="http://schemas.microsoft.com/office/powerpoint/2010/main" val="9834594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AD972-DBD1-098F-51C3-FB88F1A0CA08}"/>
              </a:ext>
            </a:extLst>
          </p:cNvPr>
          <p:cNvSpPr>
            <a:spLocks noGrp="1"/>
          </p:cNvSpPr>
          <p:nvPr>
            <p:ph type="title"/>
          </p:nvPr>
        </p:nvSpPr>
        <p:spPr>
          <a:xfrm>
            <a:off x="304798" y="183092"/>
            <a:ext cx="7962122" cy="762000"/>
          </a:xfrm>
          <a:solidFill>
            <a:schemeClr val="accent1"/>
          </a:solidFill>
        </p:spPr>
        <p:txBody>
          <a:bodyPr>
            <a:normAutofit/>
          </a:bodyPr>
          <a:lstStyle/>
          <a:p>
            <a:pPr algn="l"/>
            <a:r>
              <a:rPr lang="en-GB" b="1">
                <a:solidFill>
                  <a:schemeClr val="bg1"/>
                </a:solidFill>
              </a:rPr>
              <a:t>Calculer des mesures sommaires de l'inégalité</a:t>
            </a:r>
          </a:p>
        </p:txBody>
      </p:sp>
      <p:graphicFrame>
        <p:nvGraphicFramePr>
          <p:cNvPr id="4" name="Table 3">
            <a:extLst>
              <a:ext uri="{FF2B5EF4-FFF2-40B4-BE49-F238E27FC236}">
                <a16:creationId xmlns:a16="http://schemas.microsoft.com/office/drawing/2014/main" id="{1437D920-D262-9559-4F3B-2951C7DB43D2}"/>
              </a:ext>
            </a:extLst>
          </p:cNvPr>
          <p:cNvGraphicFramePr>
            <a:graphicFrameLocks noGrp="1"/>
          </p:cNvGraphicFramePr>
          <p:nvPr>
            <p:extLst>
              <p:ext uri="{D42A27DB-BD31-4B8C-83A1-F6EECF244321}">
                <p14:modId xmlns:p14="http://schemas.microsoft.com/office/powerpoint/2010/main" val="1323090791"/>
              </p:ext>
            </p:extLst>
          </p:nvPr>
        </p:nvGraphicFramePr>
        <p:xfrm>
          <a:off x="304800" y="1123125"/>
          <a:ext cx="11270166" cy="5151120"/>
        </p:xfrm>
        <a:graphic>
          <a:graphicData uri="http://schemas.openxmlformats.org/drawingml/2006/table">
            <a:tbl>
              <a:tblPr firstRow="1" bandRow="1">
                <a:tableStyleId>{5C22544A-7EE6-4342-B048-85BDC9FD1C3A}</a:tableStyleId>
              </a:tblPr>
              <a:tblGrid>
                <a:gridCol w="1999861">
                  <a:extLst>
                    <a:ext uri="{9D8B030D-6E8A-4147-A177-3AD203B41FA5}">
                      <a16:colId xmlns:a16="http://schemas.microsoft.com/office/drawing/2014/main" val="175218665"/>
                    </a:ext>
                  </a:extLst>
                </a:gridCol>
                <a:gridCol w="1996751">
                  <a:extLst>
                    <a:ext uri="{9D8B030D-6E8A-4147-A177-3AD203B41FA5}">
                      <a16:colId xmlns:a16="http://schemas.microsoft.com/office/drawing/2014/main" val="2079609306"/>
                    </a:ext>
                  </a:extLst>
                </a:gridCol>
                <a:gridCol w="7273554">
                  <a:extLst>
                    <a:ext uri="{9D8B030D-6E8A-4147-A177-3AD203B41FA5}">
                      <a16:colId xmlns:a16="http://schemas.microsoft.com/office/drawing/2014/main" val="933145574"/>
                    </a:ext>
                  </a:extLst>
                </a:gridCol>
              </a:tblGrid>
              <a:tr h="370840">
                <a:tc>
                  <a:txBody>
                    <a:bodyPr/>
                    <a:lstStyle/>
                    <a:p>
                      <a:r>
                        <a:rPr lang="en-GB" sz="2000"/>
                        <a:t>Mesure de synthèse</a:t>
                      </a:r>
                    </a:p>
                  </a:txBody>
                  <a:tcPr>
                    <a:solidFill>
                      <a:schemeClr val="accent1"/>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a:effectLst/>
                          <a:latin typeface="AvenirLTStd-Book"/>
                          <a:ea typeface="Aptos" panose="020B0004020202020204" pitchFamily="34" charset="0"/>
                          <a:cs typeface="Arial" panose="020B0604020202020204" pitchFamily="34" charset="0"/>
                        </a:rPr>
                        <a:t>Pour</a:t>
                      </a:r>
                    </a:p>
                  </a:txBody>
                  <a:tcPr>
                    <a:solidFill>
                      <a:schemeClr val="accent1"/>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a:effectLst/>
                          <a:latin typeface="AvenirLTStd-Book"/>
                          <a:ea typeface="Aptos" panose="020B0004020202020204" pitchFamily="34" charset="0"/>
                          <a:cs typeface="Arial" panose="020B0604020202020204" pitchFamily="34" charset="0"/>
                        </a:rPr>
                        <a:t>Cons</a:t>
                      </a:r>
                    </a:p>
                  </a:txBody>
                  <a:tcPr>
                    <a:solidFill>
                      <a:schemeClr val="accent1"/>
                    </a:solidFill>
                  </a:tcPr>
                </a:tc>
                <a:extLst>
                  <a:ext uri="{0D108BD9-81ED-4DB2-BD59-A6C34878D82A}">
                    <a16:rowId xmlns:a16="http://schemas.microsoft.com/office/drawing/2014/main" val="4161372453"/>
                  </a:ext>
                </a:extLst>
              </a:tr>
              <a:tr h="1112520">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a:solidFill>
                            <a:schemeClr val="bg1"/>
                          </a:solidFill>
                        </a:rPr>
                        <a:t>Ratio : </a:t>
                      </a:r>
                      <a:br>
                        <a:rPr lang="en-GB" sz="2000">
                          <a:solidFill>
                            <a:schemeClr val="bg1"/>
                          </a:solidFill>
                        </a:rPr>
                      </a:br>
                      <a:r>
                        <a:rPr lang="en-GB" sz="2000">
                          <a:solidFill>
                            <a:schemeClr val="bg1"/>
                          </a:solidFill>
                        </a:rPr>
                        <a:t>1 comme égalité totale</a:t>
                      </a:r>
                    </a:p>
                    <a:p>
                      <a:endParaRPr lang="en-GB" sz="2000">
                        <a:solidFill>
                          <a:schemeClr val="bg1"/>
                        </a:solidFill>
                      </a:endParaRPr>
                    </a:p>
                  </a:txBody>
                  <a:tcPr anchor="ctr">
                    <a:solidFill>
                      <a:schemeClr val="accent1"/>
                    </a:solidFill>
                  </a:tcPr>
                </a:tc>
                <a:tc>
                  <a:txBody>
                    <a:bodyPr/>
                    <a:lstStyle/>
                    <a:p>
                      <a:pPr marL="171450" marR="0" lvl="0" indent="-171450" algn="l" defTabSz="60963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kern="100">
                          <a:latin typeface="AvenirLTStd-Book"/>
                          <a:ea typeface="Aptos" panose="020B0004020202020204" pitchFamily="34" charset="0"/>
                          <a:cs typeface="Arial" panose="020B0604020202020204" pitchFamily="34" charset="0"/>
                        </a:rPr>
                        <a:t>Unité indépendante</a:t>
                      </a:r>
                    </a:p>
                    <a:p>
                      <a:pPr marL="171450" marR="0" lvl="0" indent="-171450" algn="l" defTabSz="60963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2000" kern="100">
                        <a:latin typeface="AvenirLTStd-Book"/>
                        <a:cs typeface="Arial" panose="020B0604020202020204" pitchFamily="34" charset="0"/>
                      </a:endParaRPr>
                    </a:p>
                  </a:txBody>
                  <a:tcPr>
                    <a:solidFill>
                      <a:schemeClr val="accent1">
                        <a:alpha val="50000"/>
                      </a:schemeClr>
                    </a:solidFill>
                  </a:tcPr>
                </a:tc>
                <a:tc>
                  <a:txBody>
                    <a:bodyPr/>
                    <a:lstStyle/>
                    <a:p>
                      <a:pPr marL="171450" marR="0" lvl="0" indent="-171450" algn="l" defTabSz="60963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kern="100">
                          <a:latin typeface="AvenirLTStd-Book"/>
                          <a:ea typeface="Aptos" panose="020B0004020202020204" pitchFamily="34" charset="0"/>
                          <a:cs typeface="Arial" panose="020B0604020202020204" pitchFamily="34" charset="0"/>
                        </a:rPr>
                        <a:t>Plus difficile de communiquer le sens</a:t>
                      </a:r>
                    </a:p>
                    <a:p>
                      <a:pPr marL="171450" marR="0" lvl="0" indent="-171450" algn="l" defTabSz="60963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2000" kern="100">
                        <a:latin typeface="AvenirLTStd-Book"/>
                        <a:ea typeface="Aptos" panose="020B0004020202020204" pitchFamily="34" charset="0"/>
                        <a:cs typeface="Arial" panose="020B0604020202020204" pitchFamily="34" charset="0"/>
                      </a:endParaRPr>
                    </a:p>
                    <a:p>
                      <a:pPr marL="171450" marR="0" lvl="0" indent="-171450" algn="l" defTabSz="60963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kern="100">
                          <a:latin typeface="AvenirLTStd-Book"/>
                          <a:ea typeface="Aptos" panose="020B0004020202020204" pitchFamily="34" charset="0"/>
                          <a:cs typeface="Arial" panose="020B0604020202020204" pitchFamily="34" charset="0"/>
                        </a:rPr>
                        <a:t>Pour la désagrégation en plus de deux catégories, la sélection du groupe de base peut être arbitraire.</a:t>
                      </a:r>
                    </a:p>
                    <a:p>
                      <a:pPr marL="171450" marR="0" lvl="0" indent="-171450" algn="l" defTabSz="60963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2000" kern="100">
                        <a:latin typeface="AvenirLTStd-Book"/>
                        <a:ea typeface="Aptos" panose="020B0004020202020204" pitchFamily="34" charset="0"/>
                        <a:cs typeface="Arial" panose="020B0604020202020204" pitchFamily="34" charset="0"/>
                      </a:endParaRPr>
                    </a:p>
                    <a:p>
                      <a:pPr marL="171450" marR="0" lvl="0" indent="-171450" algn="l" defTabSz="60963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kern="100">
                          <a:latin typeface="AvenirLTStd-Book"/>
                          <a:ea typeface="Aptos" panose="020B0004020202020204" pitchFamily="34" charset="0"/>
                          <a:cs typeface="Arial" panose="020B0604020202020204" pitchFamily="34" charset="0"/>
                        </a:rPr>
                        <a:t>Les rapports entre deux proportions, comme la couverture du traitement (ou le % de connaissance du statut, ou le % de charge virale supprimée), sont instables dans la queue.</a:t>
                      </a:r>
                      <a:br>
                        <a:rPr lang="en-GB" sz="2000" kern="100">
                          <a:latin typeface="AvenirLTStd-Book"/>
                          <a:ea typeface="Aptos" panose="020B0004020202020204" pitchFamily="34" charset="0"/>
                          <a:cs typeface="Arial" panose="020B0604020202020204" pitchFamily="34" charset="0"/>
                        </a:rPr>
                      </a:br>
                      <a:endParaRPr lang="en-GB" sz="2000" kern="100">
                        <a:latin typeface="AvenirLTStd-Book"/>
                        <a:ea typeface="Aptos" panose="020B0004020202020204" pitchFamily="34" charset="0"/>
                        <a:cs typeface="Arial" panose="020B0604020202020204" pitchFamily="34" charset="0"/>
                      </a:endParaRPr>
                    </a:p>
                  </a:txBody>
                  <a:tcPr>
                    <a:solidFill>
                      <a:schemeClr val="accent1">
                        <a:alpha val="50000"/>
                      </a:schemeClr>
                    </a:solidFill>
                  </a:tcPr>
                </a:tc>
                <a:extLst>
                  <a:ext uri="{0D108BD9-81ED-4DB2-BD59-A6C34878D82A}">
                    <a16:rowId xmlns:a16="http://schemas.microsoft.com/office/drawing/2014/main" val="805223245"/>
                  </a:ext>
                </a:extLst>
              </a:tr>
              <a:tr h="1112520">
                <a:tc>
                  <a:txBody>
                    <a:bodyPr/>
                    <a:lstStyle/>
                    <a:p>
                      <a:r>
                        <a:rPr lang="en-GB" sz="2000">
                          <a:solidFill>
                            <a:schemeClr val="bg1"/>
                          </a:solidFill>
                        </a:rPr>
                        <a:t>Différence : </a:t>
                      </a:r>
                    </a:p>
                    <a:p>
                      <a:r>
                        <a:rPr lang="en-GB" sz="2000">
                          <a:solidFill>
                            <a:schemeClr val="bg1"/>
                          </a:solidFill>
                        </a:rPr>
                        <a:t>0 comme égalité totale</a:t>
                      </a:r>
                    </a:p>
                  </a:txBody>
                  <a:tcPr anchor="ctr">
                    <a:solidFill>
                      <a:schemeClr val="accent1"/>
                    </a:solidFill>
                  </a:tcPr>
                </a:tc>
                <a:tc>
                  <a:txBody>
                    <a:bodyPr/>
                    <a:lstStyle/>
                    <a:p>
                      <a:pPr marL="171450" marR="0" lvl="0" indent="-171450" algn="l" defTabSz="60963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kern="100">
                          <a:effectLst/>
                          <a:latin typeface="AvenirLTStd-Book"/>
                          <a:ea typeface="Aptos" panose="020B0004020202020204" pitchFamily="34" charset="0"/>
                          <a:cs typeface="Arial" panose="020B0604020202020204" pitchFamily="34" charset="0"/>
                        </a:rPr>
                        <a:t>Facile à comprendre</a:t>
                      </a:r>
                      <a:endParaRPr lang="en-GB" sz="2000" kern="100">
                        <a:effectLst/>
                        <a:latin typeface="AvenirLTStd-Book"/>
                        <a:cs typeface="Arial" panose="020B0604020202020204" pitchFamily="34" charset="0"/>
                      </a:endParaRPr>
                    </a:p>
                  </a:txBody>
                  <a:tcPr>
                    <a:solidFill>
                      <a:schemeClr val="accent1">
                        <a:alpha val="50000"/>
                      </a:schemeClr>
                    </a:solidFill>
                  </a:tcPr>
                </a:tc>
                <a:tc>
                  <a:txBody>
                    <a:bodyPr/>
                    <a:lstStyle/>
                    <a:p>
                      <a:pPr marL="171450" marR="0" lvl="0" indent="-171450" algn="l" defTabSz="60963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kern="100">
                          <a:effectLst/>
                          <a:latin typeface="AvenirLTStd-Book"/>
                          <a:ea typeface="Aptos" panose="020B0004020202020204" pitchFamily="34" charset="0"/>
                          <a:cs typeface="Arial" panose="020B0604020202020204" pitchFamily="34" charset="0"/>
                        </a:rPr>
                        <a:t>Unité dépendante</a:t>
                      </a:r>
                    </a:p>
                    <a:p>
                      <a:pPr marL="171450" marR="0" lvl="0" indent="-171450" algn="l" defTabSz="60963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kern="100">
                          <a:effectLst/>
                          <a:latin typeface="AvenirLTStd-Book"/>
                          <a:ea typeface="Aptos" panose="020B0004020202020204" pitchFamily="34" charset="0"/>
                          <a:cs typeface="Arial" panose="020B0604020202020204" pitchFamily="34" charset="0"/>
                        </a:rPr>
                        <a:t>Les sous-populations doivent être comparables</a:t>
                      </a:r>
                    </a:p>
                    <a:p>
                      <a:pPr marL="171450" marR="0" lvl="0" indent="-171450" algn="l" defTabSz="60963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kern="100">
                          <a:effectLst/>
                          <a:latin typeface="AvenirLTStd-Book"/>
                          <a:ea typeface="Aptos" panose="020B0004020202020204" pitchFamily="34" charset="0"/>
                          <a:cs typeface="Arial" panose="020B0604020202020204" pitchFamily="34" charset="0"/>
                        </a:rPr>
                        <a:t>Plus utile pour les décisions relatives aux programmes ; moins utile pour les politiques</a:t>
                      </a:r>
                    </a:p>
                    <a:p>
                      <a:pPr marL="171450" marR="0" lvl="0" indent="-171450" algn="l" defTabSz="60963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2000" kern="100">
                        <a:effectLst/>
                        <a:latin typeface="AvenirLTStd-Book"/>
                        <a:ea typeface="Aptos" panose="020B0004020202020204" pitchFamily="34" charset="0"/>
                        <a:cs typeface="Arial" panose="020B0604020202020204" pitchFamily="34" charset="0"/>
                      </a:endParaRPr>
                    </a:p>
                  </a:txBody>
                  <a:tcPr>
                    <a:solidFill>
                      <a:schemeClr val="accent1">
                        <a:alpha val="50000"/>
                      </a:schemeClr>
                    </a:solidFill>
                  </a:tcPr>
                </a:tc>
                <a:extLst>
                  <a:ext uri="{0D108BD9-81ED-4DB2-BD59-A6C34878D82A}">
                    <a16:rowId xmlns:a16="http://schemas.microsoft.com/office/drawing/2014/main" val="1562629045"/>
                  </a:ext>
                </a:extLst>
              </a:tr>
            </a:tbl>
          </a:graphicData>
        </a:graphic>
      </p:graphicFrame>
    </p:spTree>
    <p:extLst>
      <p:ext uri="{BB962C8B-B14F-4D97-AF65-F5344CB8AC3E}">
        <p14:creationId xmlns:p14="http://schemas.microsoft.com/office/powerpoint/2010/main" val="538659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6CDB52-4748-322C-F02E-A02A4781DD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619387-8EAD-573E-8B8E-1CE4DEFFEB52}"/>
              </a:ext>
            </a:extLst>
          </p:cNvPr>
          <p:cNvSpPr>
            <a:spLocks noGrp="1"/>
          </p:cNvSpPr>
          <p:nvPr>
            <p:ph type="title"/>
          </p:nvPr>
        </p:nvSpPr>
        <p:spPr>
          <a:xfrm>
            <a:off x="304800" y="183092"/>
            <a:ext cx="5974702" cy="762000"/>
          </a:xfrm>
        </p:spPr>
        <p:txBody>
          <a:bodyPr>
            <a:normAutofit fontScale="90000"/>
          </a:bodyPr>
          <a:lstStyle/>
          <a:p>
            <a:r>
              <a:rPr lang="en-GB" sz="2900" b="1" dirty="0"/>
              <a:t>Le ratio </a:t>
            </a:r>
            <a:r>
              <a:rPr lang="en-GB" sz="2900" dirty="0">
                <a:highlight>
                  <a:srgbClr val="FFFF00"/>
                </a:highlight>
              </a:rPr>
              <a:t>(Utilisation)</a:t>
            </a:r>
            <a:r>
              <a:rPr lang="en-GB" sz="2900" dirty="0"/>
              <a:t> </a:t>
            </a:r>
            <a:r>
              <a:rPr lang="en-GB" sz="2900" err="1"/>
              <a:t>comme</a:t>
            </a:r>
            <a:r>
              <a:rPr lang="en-GB" sz="2900" dirty="0"/>
              <a:t> </a:t>
            </a:r>
            <a:r>
              <a:rPr lang="en-GB" sz="2900" err="1"/>
              <a:t>mesure</a:t>
            </a:r>
            <a:r>
              <a:rPr lang="en-GB" sz="2900" dirty="0"/>
              <a:t> de </a:t>
            </a:r>
            <a:r>
              <a:rPr lang="en-GB" sz="2900" err="1"/>
              <a:t>l'inégalité</a:t>
            </a:r>
            <a:endParaRPr lang="en-GB" sz="2900" err="1">
              <a:ea typeface="Calibri"/>
              <a:cs typeface="Calibri"/>
            </a:endParaRPr>
          </a:p>
        </p:txBody>
      </p:sp>
      <p:sp>
        <p:nvSpPr>
          <p:cNvPr id="4" name="TextBox 3">
            <a:extLst>
              <a:ext uri="{FF2B5EF4-FFF2-40B4-BE49-F238E27FC236}">
                <a16:creationId xmlns:a16="http://schemas.microsoft.com/office/drawing/2014/main" id="{62742776-09E8-6FB3-A1CE-FF755FCD025A}"/>
              </a:ext>
            </a:extLst>
          </p:cNvPr>
          <p:cNvSpPr txBox="1"/>
          <p:nvPr/>
        </p:nvSpPr>
        <p:spPr>
          <a:xfrm>
            <a:off x="304799" y="6151688"/>
            <a:ext cx="2516459" cy="523220"/>
          </a:xfrm>
          <a:prstGeom prst="rect">
            <a:avLst/>
          </a:prstGeom>
          <a:noFill/>
        </p:spPr>
        <p:txBody>
          <a:bodyPr wrap="square" rtlCol="0">
            <a:spAutoFit/>
          </a:bodyPr>
          <a:lstStyle/>
          <a:p>
            <a:r>
              <a:rPr lang="en-US" sz="1400" i="1"/>
              <a:t>Source : 2024 </a:t>
            </a:r>
            <a:br>
              <a:rPr lang="en-US" sz="1400" i="1"/>
            </a:br>
            <a:r>
              <a:rPr lang="en-US" sz="1400" i="1"/>
              <a:t>Estimations Spectrum / ONUSIDA</a:t>
            </a:r>
            <a:endParaRPr lang="en-CH" sz="1400" i="1"/>
          </a:p>
        </p:txBody>
      </p:sp>
      <p:graphicFrame>
        <p:nvGraphicFramePr>
          <p:cNvPr id="3" name="Chart 2">
            <a:extLst>
              <a:ext uri="{FF2B5EF4-FFF2-40B4-BE49-F238E27FC236}">
                <a16:creationId xmlns:a16="http://schemas.microsoft.com/office/drawing/2014/main" id="{5E7A12D4-C42B-4FA4-A117-E0361178F993}"/>
              </a:ext>
            </a:extLst>
          </p:cNvPr>
          <p:cNvGraphicFramePr>
            <a:graphicFrameLocks/>
          </p:cNvGraphicFramePr>
          <p:nvPr>
            <p:extLst>
              <p:ext uri="{D42A27DB-BD31-4B8C-83A1-F6EECF244321}">
                <p14:modId xmlns:p14="http://schemas.microsoft.com/office/powerpoint/2010/main" val="246375284"/>
              </p:ext>
            </p:extLst>
          </p:nvPr>
        </p:nvGraphicFramePr>
        <p:xfrm>
          <a:off x="1920240" y="945092"/>
          <a:ext cx="7598664" cy="495643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74278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1FF15E0-2013-1FE9-D931-7A0B407A2995}"/>
              </a:ext>
            </a:extLst>
          </p:cNvPr>
          <p:cNvSpPr txBox="1"/>
          <p:nvPr/>
        </p:nvSpPr>
        <p:spPr>
          <a:xfrm>
            <a:off x="544551" y="1443840"/>
            <a:ext cx="10785088" cy="4493538"/>
          </a:xfrm>
          <a:prstGeom prst="rect">
            <a:avLst/>
          </a:prstGeom>
          <a:noFill/>
        </p:spPr>
        <p:txBody>
          <a:bodyPr wrap="square">
            <a:spAutoFit/>
          </a:bodyPr>
          <a:lstStyle/>
          <a:p>
            <a:pPr algn="l">
              <a:buFont typeface="Arial" panose="020B0604020202020204" pitchFamily="34" charset="0"/>
              <a:buChar char="•"/>
            </a:pPr>
            <a:r>
              <a:rPr lang="en-US" sz="1400" b="0" i="0">
                <a:solidFill>
                  <a:srgbClr val="3C4245"/>
                </a:solidFill>
                <a:effectLst/>
                <a:latin typeface="Noto Sans" panose="020B0502040504020204" pitchFamily="34" charset="0"/>
              </a:rPr>
              <a:t> Les droits de l'homme sont les droits universels de tous les êtres humains, sans distinction de race, de </a:t>
            </a:r>
            <a:r>
              <a:rPr lang="en-US" sz="1400" b="0" i="0" err="1">
                <a:solidFill>
                  <a:srgbClr val="3C4245"/>
                </a:solidFill>
                <a:effectLst/>
                <a:latin typeface="Noto Sans" panose="020B0502040504020204" pitchFamily="34" charset="0"/>
              </a:rPr>
              <a:t>couleur</a:t>
            </a:r>
            <a:r>
              <a:rPr lang="en-US" sz="1400" b="0" i="0">
                <a:solidFill>
                  <a:srgbClr val="3C4245"/>
                </a:solidFill>
                <a:effectLst/>
                <a:latin typeface="Noto Sans" panose="020B0502040504020204" pitchFamily="34" charset="0"/>
              </a:rPr>
              <a:t>, de sexe, de langue, de religion, d'opinion politique ou autre, d'origine nationale ou sociale, de fortune, de naissance ou de toute autre situation.</a:t>
            </a:r>
            <a:br>
              <a:rPr lang="en-US" sz="1400" b="0" i="0">
                <a:solidFill>
                  <a:srgbClr val="3C4245"/>
                </a:solidFill>
                <a:effectLst/>
                <a:latin typeface="Noto Sans" panose="020B0502040504020204" pitchFamily="34" charset="0"/>
              </a:rPr>
            </a:br>
            <a:endParaRPr lang="en-US" sz="1400" b="0" i="0">
              <a:solidFill>
                <a:srgbClr val="3C4245"/>
              </a:solidFill>
              <a:effectLst/>
              <a:latin typeface="Noto Sans" panose="020B0502040504020204" pitchFamily="34" charset="0"/>
            </a:endParaRPr>
          </a:p>
          <a:p>
            <a:pPr algn="l">
              <a:buFont typeface="Arial" panose="020B0604020202020204" pitchFamily="34" charset="0"/>
              <a:buChar char="•"/>
            </a:pPr>
            <a:r>
              <a:rPr lang="en-US" b="1" i="0">
                <a:solidFill>
                  <a:srgbClr val="3C4245"/>
                </a:solidFill>
                <a:effectLst/>
                <a:highlight>
                  <a:srgbClr val="00FF00"/>
                </a:highlight>
                <a:latin typeface="Noto Sans" panose="020B0502040504020204" pitchFamily="34" charset="0"/>
              </a:rPr>
              <a:t> Le droit à la santé et les autres droits de l'homme liés à la santé sont des engagements juridiquement contraignants inscrits dans les instruments internationaux relatifs aux droits de l'homme. La Constitution de l'OMS reconnaît également le droit à la santé.</a:t>
            </a:r>
            <a:br>
              <a:rPr lang="en-US" b="1" i="0">
                <a:solidFill>
                  <a:srgbClr val="3C4245"/>
                </a:solidFill>
                <a:effectLst/>
                <a:highlight>
                  <a:srgbClr val="00FF00"/>
                </a:highlight>
                <a:latin typeface="Noto Sans" panose="020B0502040504020204" pitchFamily="34" charset="0"/>
              </a:rPr>
            </a:br>
            <a:endParaRPr lang="en-US" b="1" i="0">
              <a:solidFill>
                <a:srgbClr val="3C4245"/>
              </a:solidFill>
              <a:effectLst/>
              <a:highlight>
                <a:srgbClr val="00FF00"/>
              </a:highlight>
              <a:latin typeface="Noto Sans" panose="020B0502040504020204" pitchFamily="34" charset="0"/>
            </a:endParaRPr>
          </a:p>
          <a:p>
            <a:pPr algn="l">
              <a:buFont typeface="Arial" panose="020B0604020202020204" pitchFamily="34" charset="0"/>
              <a:buChar char="•"/>
            </a:pPr>
            <a:r>
              <a:rPr lang="en-US" b="1" i="0">
                <a:solidFill>
                  <a:srgbClr val="3C4245"/>
                </a:solidFill>
                <a:effectLst/>
                <a:highlight>
                  <a:srgbClr val="00FF00"/>
                </a:highlight>
                <a:latin typeface="Noto Sans" panose="020B0502040504020204" pitchFamily="34" charset="0"/>
              </a:rPr>
              <a:t> Tout être humain a le droit de jouir du meilleur état de santé physique et mentale possible. Les pays ont l'</a:t>
            </a:r>
            <a:r>
              <a:rPr lang="en-US" b="1" i="0" u="sng">
                <a:solidFill>
                  <a:srgbClr val="3C4245"/>
                </a:solidFill>
                <a:effectLst/>
                <a:highlight>
                  <a:srgbClr val="00FF00"/>
                </a:highlight>
                <a:latin typeface="Noto Sans" panose="020B0502040504020204" pitchFamily="34" charset="0"/>
              </a:rPr>
              <a:t>obligation légale </a:t>
            </a:r>
            <a:r>
              <a:rPr lang="en-US" b="1" i="0">
                <a:solidFill>
                  <a:srgbClr val="3C4245"/>
                </a:solidFill>
                <a:effectLst/>
                <a:highlight>
                  <a:srgbClr val="00FF00"/>
                </a:highlight>
                <a:latin typeface="Noto Sans" panose="020B0502040504020204" pitchFamily="34" charset="0"/>
              </a:rPr>
              <a:t>d'élaborer et de mettre en œuvre une législation et des politiques qui garantissent l'accès universel à des services de santé de qualité et qui s'attaquent aux causes profondes des disparités en matière de santé, notamment la pauvreté, la stigmatisation et la discrimination.</a:t>
            </a:r>
            <a:br>
              <a:rPr lang="en-US" b="1" i="0">
                <a:solidFill>
                  <a:srgbClr val="3C4245"/>
                </a:solidFill>
                <a:effectLst/>
                <a:highlight>
                  <a:srgbClr val="00FF00"/>
                </a:highlight>
                <a:latin typeface="Noto Sans" panose="020B0502040504020204" pitchFamily="34" charset="0"/>
              </a:rPr>
            </a:br>
            <a:endParaRPr lang="en-US" b="1" i="0">
              <a:solidFill>
                <a:srgbClr val="3C4245"/>
              </a:solidFill>
              <a:effectLst/>
              <a:highlight>
                <a:srgbClr val="00FF00"/>
              </a:highlight>
              <a:latin typeface="Noto Sans" panose="020B0502040504020204" pitchFamily="34" charset="0"/>
            </a:endParaRPr>
          </a:p>
          <a:p>
            <a:pPr algn="l">
              <a:buFont typeface="Arial" panose="020B0604020202020204" pitchFamily="34" charset="0"/>
              <a:buChar char="•"/>
            </a:pPr>
            <a:r>
              <a:rPr lang="en-US" sz="1400" b="0" i="0">
                <a:solidFill>
                  <a:srgbClr val="3C4245"/>
                </a:solidFill>
                <a:effectLst/>
                <a:latin typeface="Noto Sans" panose="020B0502040504020204" pitchFamily="34" charset="0"/>
              </a:rPr>
              <a:t>Le droit à la santé est indissociable des autres droits de l'homme, notamment des droits à l'éducation, à la participation, à l'alimentation, au logement, au travail et à l'information.</a:t>
            </a:r>
            <a:br>
              <a:rPr lang="en-US" sz="1400" b="0" i="0">
                <a:solidFill>
                  <a:srgbClr val="3C4245"/>
                </a:solidFill>
                <a:effectLst/>
                <a:latin typeface="Noto Sans" panose="020B0502040504020204" pitchFamily="34" charset="0"/>
              </a:rPr>
            </a:br>
            <a:endParaRPr lang="en-US" sz="1400" b="0" i="0">
              <a:solidFill>
                <a:srgbClr val="3C4245"/>
              </a:solidFill>
              <a:effectLst/>
              <a:latin typeface="Noto Sans" panose="020B0502040504020204" pitchFamily="34" charset="0"/>
            </a:endParaRPr>
          </a:p>
          <a:p>
            <a:pPr algn="l">
              <a:buFont typeface="Arial" panose="020B0604020202020204" pitchFamily="34" charset="0"/>
              <a:buChar char="•"/>
            </a:pPr>
            <a:r>
              <a:rPr lang="en-US" sz="1400" b="0" i="0">
                <a:solidFill>
                  <a:srgbClr val="3C4245"/>
                </a:solidFill>
                <a:effectLst/>
                <a:latin typeface="Noto Sans" panose="020B0502040504020204" pitchFamily="34" charset="0"/>
              </a:rPr>
              <a:t>La couverture sanitaire universelle (CSU) fondée sur les soins de santé primaires aide les pays à réaliser le droit à la santé en garantissant à tous un accès abordable et équitable aux services de santé.</a:t>
            </a:r>
          </a:p>
        </p:txBody>
      </p:sp>
      <p:sp>
        <p:nvSpPr>
          <p:cNvPr id="4" name="Title 3">
            <a:extLst>
              <a:ext uri="{FF2B5EF4-FFF2-40B4-BE49-F238E27FC236}">
                <a16:creationId xmlns:a16="http://schemas.microsoft.com/office/drawing/2014/main" id="{CF9EB762-A6F8-0D4A-D041-71F3C3E14782}"/>
              </a:ext>
            </a:extLst>
          </p:cNvPr>
          <p:cNvSpPr>
            <a:spLocks noGrp="1"/>
          </p:cNvSpPr>
          <p:nvPr>
            <p:ph type="title"/>
          </p:nvPr>
        </p:nvSpPr>
        <p:spPr>
          <a:solidFill>
            <a:schemeClr val="accent4"/>
          </a:solidFill>
        </p:spPr>
        <p:txBody>
          <a:bodyPr vert="horz" lIns="91440" tIns="45720" rIns="91440" bIns="45720" rtlCol="0" anchor="ctr">
            <a:noAutofit/>
          </a:bodyPr>
          <a:lstStyle/>
          <a:p>
            <a:pPr algn="l"/>
            <a:r>
              <a:rPr lang="en-US" sz="2000" b="1" dirty="0">
                <a:solidFill>
                  <a:schemeClr val="bg1"/>
                </a:solidFill>
              </a:rPr>
              <a:t>La </a:t>
            </a:r>
            <a:r>
              <a:rPr lang="en-US" sz="2000" b="1" dirty="0" err="1">
                <a:solidFill>
                  <a:schemeClr val="bg1"/>
                </a:solidFill>
              </a:rPr>
              <a:t>Déclaration</a:t>
            </a:r>
            <a:r>
              <a:rPr lang="en-US" sz="2000" b="1" dirty="0">
                <a:solidFill>
                  <a:schemeClr val="bg1"/>
                </a:solidFill>
              </a:rPr>
              <a:t> </a:t>
            </a:r>
            <a:r>
              <a:rPr lang="en-US" sz="2000" b="1" dirty="0" err="1">
                <a:solidFill>
                  <a:schemeClr val="bg1"/>
                </a:solidFill>
              </a:rPr>
              <a:t>universelle</a:t>
            </a:r>
            <a:r>
              <a:rPr lang="en-US" sz="2000" b="1" dirty="0">
                <a:solidFill>
                  <a:schemeClr val="bg1"/>
                </a:solidFill>
              </a:rPr>
              <a:t> des droits de </a:t>
            </a:r>
            <a:r>
              <a:rPr lang="en-US" sz="2000" b="1" dirty="0" err="1">
                <a:solidFill>
                  <a:schemeClr val="bg1"/>
                </a:solidFill>
              </a:rPr>
              <a:t>l'homme</a:t>
            </a:r>
            <a:r>
              <a:rPr lang="en-US" sz="2000" b="1" dirty="0">
                <a:solidFill>
                  <a:schemeClr val="bg1"/>
                </a:solidFill>
              </a:rPr>
              <a:t> </a:t>
            </a:r>
            <a:r>
              <a:rPr lang="en-US" sz="2000" b="1" dirty="0" err="1">
                <a:solidFill>
                  <a:schemeClr val="bg1"/>
                </a:solidFill>
              </a:rPr>
              <a:t>consacre</a:t>
            </a:r>
            <a:r>
              <a:rPr lang="en-US" sz="2000" b="1" dirty="0">
                <a:solidFill>
                  <a:schemeClr val="bg1"/>
                </a:solidFill>
              </a:rPr>
              <a:t> la santé </a:t>
            </a:r>
            <a:r>
              <a:rPr lang="en-US" sz="2000" b="1" dirty="0" err="1">
                <a:solidFill>
                  <a:schemeClr val="bg1"/>
                </a:solidFill>
              </a:rPr>
              <a:t>comme</a:t>
            </a:r>
            <a:r>
              <a:rPr lang="en-US" sz="2000" b="1" dirty="0">
                <a:solidFill>
                  <a:schemeClr val="bg1"/>
                </a:solidFill>
              </a:rPr>
              <a:t> un droit</a:t>
            </a:r>
            <a:endParaRPr lang="en-CH" sz="2000" b="1" dirty="0">
              <a:solidFill>
                <a:schemeClr val="bg1"/>
              </a:solidFill>
            </a:endParaRPr>
          </a:p>
        </p:txBody>
      </p:sp>
    </p:spTree>
    <p:extLst>
      <p:ext uri="{BB962C8B-B14F-4D97-AF65-F5344CB8AC3E}">
        <p14:creationId xmlns:p14="http://schemas.microsoft.com/office/powerpoint/2010/main" val="2159398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1F7F6-E645-D3B2-B26E-1CA19B51C316}"/>
              </a:ext>
            </a:extLst>
          </p:cNvPr>
          <p:cNvSpPr>
            <a:spLocks noGrp="1"/>
          </p:cNvSpPr>
          <p:nvPr>
            <p:ph type="title"/>
          </p:nvPr>
        </p:nvSpPr>
        <p:spPr>
          <a:xfrm>
            <a:off x="304800" y="183092"/>
            <a:ext cx="7902498" cy="762000"/>
          </a:xfrm>
        </p:spPr>
        <p:txBody>
          <a:bodyPr>
            <a:normAutofit fontScale="90000"/>
          </a:bodyPr>
          <a:lstStyle/>
          <a:p>
            <a:r>
              <a:rPr lang="en-GB" sz="2900" dirty="0">
                <a:highlight>
                  <a:srgbClr val="FFFF00"/>
                </a:highlight>
              </a:rPr>
              <a:t>(Utilisation)</a:t>
            </a:r>
            <a:r>
              <a:rPr lang="en-GB" sz="2900" dirty="0"/>
              <a:t> de la </a:t>
            </a:r>
            <a:r>
              <a:rPr lang="en-GB" sz="2900" b="1" err="1"/>
              <a:t>différence</a:t>
            </a:r>
            <a:r>
              <a:rPr lang="en-GB" sz="2900" b="1" dirty="0"/>
              <a:t> </a:t>
            </a:r>
            <a:r>
              <a:rPr lang="en-GB" sz="2900" err="1"/>
              <a:t>comme</a:t>
            </a:r>
            <a:r>
              <a:rPr lang="en-GB" sz="2900" dirty="0"/>
              <a:t> </a:t>
            </a:r>
            <a:r>
              <a:rPr lang="en-GB" sz="2900" err="1"/>
              <a:t>mesure</a:t>
            </a:r>
            <a:r>
              <a:rPr lang="en-GB" sz="2900" dirty="0"/>
              <a:t> de </a:t>
            </a:r>
            <a:r>
              <a:rPr lang="en-GB" sz="2900" err="1"/>
              <a:t>l'inégalité</a:t>
            </a:r>
            <a:endParaRPr lang="en-GB" sz="2900" err="1">
              <a:ea typeface="Calibri"/>
              <a:cs typeface="Calibri"/>
            </a:endParaRPr>
          </a:p>
        </p:txBody>
      </p:sp>
      <p:sp>
        <p:nvSpPr>
          <p:cNvPr id="4" name="TextBox 3">
            <a:extLst>
              <a:ext uri="{FF2B5EF4-FFF2-40B4-BE49-F238E27FC236}">
                <a16:creationId xmlns:a16="http://schemas.microsoft.com/office/drawing/2014/main" id="{67FD22F8-90E6-F9D2-9141-8F6353063FF8}"/>
              </a:ext>
            </a:extLst>
          </p:cNvPr>
          <p:cNvSpPr txBox="1"/>
          <p:nvPr/>
        </p:nvSpPr>
        <p:spPr>
          <a:xfrm>
            <a:off x="304799" y="6151688"/>
            <a:ext cx="2516459" cy="523220"/>
          </a:xfrm>
          <a:prstGeom prst="rect">
            <a:avLst/>
          </a:prstGeom>
          <a:noFill/>
        </p:spPr>
        <p:txBody>
          <a:bodyPr wrap="square" rtlCol="0">
            <a:spAutoFit/>
          </a:bodyPr>
          <a:lstStyle/>
          <a:p>
            <a:r>
              <a:rPr lang="en-US" sz="1400" i="1"/>
              <a:t>Source : 2024 </a:t>
            </a:r>
            <a:br>
              <a:rPr lang="en-US" sz="1400" i="1"/>
            </a:br>
            <a:r>
              <a:rPr lang="en-US" sz="1400" i="1"/>
              <a:t>Estimations Spectrum / ONUSIDA</a:t>
            </a:r>
            <a:endParaRPr lang="en-CH" sz="1400" i="1"/>
          </a:p>
        </p:txBody>
      </p:sp>
      <p:graphicFrame>
        <p:nvGraphicFramePr>
          <p:cNvPr id="3" name="Chart 2">
            <a:extLst>
              <a:ext uri="{FF2B5EF4-FFF2-40B4-BE49-F238E27FC236}">
                <a16:creationId xmlns:a16="http://schemas.microsoft.com/office/drawing/2014/main" id="{411E8AF0-5DF7-4695-B9F6-2B94C9A9207D}"/>
              </a:ext>
            </a:extLst>
          </p:cNvPr>
          <p:cNvGraphicFramePr>
            <a:graphicFrameLocks/>
          </p:cNvGraphicFramePr>
          <p:nvPr>
            <p:extLst>
              <p:ext uri="{D42A27DB-BD31-4B8C-83A1-F6EECF244321}">
                <p14:modId xmlns:p14="http://schemas.microsoft.com/office/powerpoint/2010/main" val="458477441"/>
              </p:ext>
            </p:extLst>
          </p:nvPr>
        </p:nvGraphicFramePr>
        <p:xfrm>
          <a:off x="2584704" y="948597"/>
          <a:ext cx="7022592" cy="49608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533095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4AAF0-EAEC-B5AE-D17A-F3219EAD200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6568D8E-B5CB-7395-B0A0-75AD3579ADD4}"/>
              </a:ext>
            </a:extLst>
          </p:cNvPr>
          <p:cNvSpPr>
            <a:spLocks noGrp="1"/>
          </p:cNvSpPr>
          <p:nvPr>
            <p:ph type="title"/>
          </p:nvPr>
        </p:nvSpPr>
        <p:spPr>
          <a:xfrm>
            <a:off x="304800" y="183092"/>
            <a:ext cx="11311812" cy="889928"/>
          </a:xfrm>
        </p:spPr>
        <p:txBody>
          <a:bodyPr>
            <a:normAutofit/>
          </a:bodyPr>
          <a:lstStyle/>
          <a:p>
            <a:pPr algn="l"/>
            <a:r>
              <a:rPr lang="en-GB" sz="2900" b="1" dirty="0"/>
              <a:t>Couverture </a:t>
            </a:r>
            <a:r>
              <a:rPr lang="en-GB" sz="2900" b="1" dirty="0">
                <a:highlight>
                  <a:srgbClr val="FFFF00"/>
                </a:highlight>
              </a:rPr>
              <a:t>TAR (tendances)</a:t>
            </a:r>
            <a:r>
              <a:rPr lang="en-GB" sz="2900" b="1" dirty="0"/>
              <a:t> chez les enfants par rapport aux </a:t>
            </a:r>
            <a:r>
              <a:rPr lang="en-GB" sz="2900" b="1" err="1"/>
              <a:t>adultes</a:t>
            </a:r>
            <a:endParaRPr lang="en-GB" sz="2900" strike="sngStrike" err="1"/>
          </a:p>
        </p:txBody>
      </p:sp>
      <p:sp>
        <p:nvSpPr>
          <p:cNvPr id="3" name="TextBox 2">
            <a:extLst>
              <a:ext uri="{FF2B5EF4-FFF2-40B4-BE49-F238E27FC236}">
                <a16:creationId xmlns:a16="http://schemas.microsoft.com/office/drawing/2014/main" id="{E819BC8B-D46C-1805-028C-617FFC13905B}"/>
              </a:ext>
            </a:extLst>
          </p:cNvPr>
          <p:cNvSpPr txBox="1"/>
          <p:nvPr/>
        </p:nvSpPr>
        <p:spPr>
          <a:xfrm>
            <a:off x="304799" y="6151688"/>
            <a:ext cx="2516459" cy="523220"/>
          </a:xfrm>
          <a:prstGeom prst="rect">
            <a:avLst/>
          </a:prstGeom>
          <a:noFill/>
        </p:spPr>
        <p:txBody>
          <a:bodyPr wrap="square" rtlCol="0">
            <a:spAutoFit/>
          </a:bodyPr>
          <a:lstStyle/>
          <a:p>
            <a:r>
              <a:rPr lang="en-US" sz="1400" i="1"/>
              <a:t>Source : 2024 </a:t>
            </a:r>
            <a:br>
              <a:rPr lang="en-US" sz="1400" i="1"/>
            </a:br>
            <a:r>
              <a:rPr lang="en-US" sz="1400" i="1"/>
              <a:t>Estimations Spectrum / ONUSIDA</a:t>
            </a:r>
            <a:endParaRPr lang="en-CH" sz="1400" i="1"/>
          </a:p>
        </p:txBody>
      </p:sp>
      <p:graphicFrame>
        <p:nvGraphicFramePr>
          <p:cNvPr id="4" name="Chart 3">
            <a:extLst>
              <a:ext uri="{FF2B5EF4-FFF2-40B4-BE49-F238E27FC236}">
                <a16:creationId xmlns:a16="http://schemas.microsoft.com/office/drawing/2014/main" id="{178C238E-8C5E-4115-97B1-BA40C610D52F}"/>
              </a:ext>
            </a:extLst>
          </p:cNvPr>
          <p:cNvGraphicFramePr>
            <a:graphicFrameLocks/>
          </p:cNvGraphicFramePr>
          <p:nvPr>
            <p:extLst>
              <p:ext uri="{D42A27DB-BD31-4B8C-83A1-F6EECF244321}">
                <p14:modId xmlns:p14="http://schemas.microsoft.com/office/powerpoint/2010/main" val="142972694"/>
              </p:ext>
            </p:extLst>
          </p:nvPr>
        </p:nvGraphicFramePr>
        <p:xfrm>
          <a:off x="2161374" y="993236"/>
          <a:ext cx="7598664" cy="48715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013949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FEE534-52A9-9C12-5397-0C5923B8A0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366FCC-0AEC-CD8A-4598-10A2ABC53E62}"/>
              </a:ext>
            </a:extLst>
          </p:cNvPr>
          <p:cNvSpPr>
            <a:spLocks noGrp="1"/>
          </p:cNvSpPr>
          <p:nvPr>
            <p:ph type="title"/>
          </p:nvPr>
        </p:nvSpPr>
        <p:spPr>
          <a:xfrm>
            <a:off x="304800" y="183092"/>
            <a:ext cx="11311812" cy="889928"/>
          </a:xfrm>
        </p:spPr>
        <p:txBody>
          <a:bodyPr>
            <a:normAutofit/>
          </a:bodyPr>
          <a:lstStyle/>
          <a:p>
            <a:pPr algn="l"/>
            <a:r>
              <a:rPr lang="en-GB" sz="2900" b="1" dirty="0"/>
              <a:t>Couverture </a:t>
            </a:r>
            <a:r>
              <a:rPr lang="en-GB" sz="2900" b="1" dirty="0">
                <a:highlight>
                  <a:srgbClr val="FFFF00"/>
                </a:highlight>
              </a:rPr>
              <a:t>TAR (tendances)</a:t>
            </a:r>
            <a:r>
              <a:rPr lang="en-GB" sz="2900" b="1" dirty="0"/>
              <a:t> chez les femmes par rapport aux hommes</a:t>
            </a:r>
            <a:endParaRPr lang="en-GB" sz="2900" strike="sngStrike" dirty="0"/>
          </a:p>
        </p:txBody>
      </p:sp>
      <p:sp>
        <p:nvSpPr>
          <p:cNvPr id="3" name="TextBox 2">
            <a:extLst>
              <a:ext uri="{FF2B5EF4-FFF2-40B4-BE49-F238E27FC236}">
                <a16:creationId xmlns:a16="http://schemas.microsoft.com/office/drawing/2014/main" id="{B12BCA00-0729-E669-E47A-EED7208421CA}"/>
              </a:ext>
            </a:extLst>
          </p:cNvPr>
          <p:cNvSpPr txBox="1"/>
          <p:nvPr/>
        </p:nvSpPr>
        <p:spPr>
          <a:xfrm>
            <a:off x="304799" y="6151688"/>
            <a:ext cx="2516459" cy="523220"/>
          </a:xfrm>
          <a:prstGeom prst="rect">
            <a:avLst/>
          </a:prstGeom>
          <a:noFill/>
        </p:spPr>
        <p:txBody>
          <a:bodyPr wrap="square" rtlCol="0">
            <a:spAutoFit/>
          </a:bodyPr>
          <a:lstStyle/>
          <a:p>
            <a:r>
              <a:rPr lang="en-US" sz="1400" i="1"/>
              <a:t>Source : 2024 </a:t>
            </a:r>
            <a:br>
              <a:rPr lang="en-US" sz="1400" i="1"/>
            </a:br>
            <a:r>
              <a:rPr lang="en-US" sz="1400" i="1"/>
              <a:t>Estimations Spectrum / ONUSIDA</a:t>
            </a:r>
            <a:endParaRPr lang="en-CH" sz="1400" i="1"/>
          </a:p>
        </p:txBody>
      </p:sp>
      <p:graphicFrame>
        <p:nvGraphicFramePr>
          <p:cNvPr id="4" name="Chart 3">
            <a:extLst>
              <a:ext uri="{FF2B5EF4-FFF2-40B4-BE49-F238E27FC236}">
                <a16:creationId xmlns:a16="http://schemas.microsoft.com/office/drawing/2014/main" id="{5503CC1F-856E-4A93-9D84-475AC0EDECF9}"/>
              </a:ext>
            </a:extLst>
          </p:cNvPr>
          <p:cNvGraphicFramePr>
            <a:graphicFrameLocks/>
          </p:cNvGraphicFramePr>
          <p:nvPr>
            <p:extLst>
              <p:ext uri="{D42A27DB-BD31-4B8C-83A1-F6EECF244321}">
                <p14:modId xmlns:p14="http://schemas.microsoft.com/office/powerpoint/2010/main" val="3297164651"/>
              </p:ext>
            </p:extLst>
          </p:nvPr>
        </p:nvGraphicFramePr>
        <p:xfrm>
          <a:off x="2282952" y="1002380"/>
          <a:ext cx="7626096" cy="48532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882015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94198-4AAE-D06B-E6C5-6A07E24C3D68}"/>
              </a:ext>
            </a:extLst>
          </p:cNvPr>
          <p:cNvSpPr>
            <a:spLocks noGrp="1"/>
          </p:cNvSpPr>
          <p:nvPr>
            <p:ph type="title"/>
          </p:nvPr>
        </p:nvSpPr>
        <p:spPr>
          <a:xfrm>
            <a:off x="304799" y="40433"/>
            <a:ext cx="9191531" cy="762000"/>
          </a:xfrm>
        </p:spPr>
        <p:txBody>
          <a:bodyPr>
            <a:normAutofit/>
          </a:bodyPr>
          <a:lstStyle/>
          <a:p>
            <a:pPr algn="l"/>
            <a:r>
              <a:rPr lang="en-GB" b="1"/>
              <a:t>Outils de visualisation des inégalités </a:t>
            </a:r>
            <a:r>
              <a:rPr lang="en-GB"/>
              <a:t>(1/2)</a:t>
            </a:r>
          </a:p>
        </p:txBody>
      </p:sp>
      <p:pic>
        <p:nvPicPr>
          <p:cNvPr id="4" name="Picture 3">
            <a:extLst>
              <a:ext uri="{FF2B5EF4-FFF2-40B4-BE49-F238E27FC236}">
                <a16:creationId xmlns:a16="http://schemas.microsoft.com/office/drawing/2014/main" id="{6C7FEB33-F9FE-5801-9665-D2FDAAC3A6C6}"/>
              </a:ext>
            </a:extLst>
          </p:cNvPr>
          <p:cNvPicPr>
            <a:picLocks noChangeAspect="1"/>
          </p:cNvPicPr>
          <p:nvPr/>
        </p:nvPicPr>
        <p:blipFill>
          <a:blip r:embed="rId2"/>
          <a:stretch>
            <a:fillRect/>
          </a:stretch>
        </p:blipFill>
        <p:spPr>
          <a:xfrm>
            <a:off x="233265" y="802433"/>
            <a:ext cx="9191532" cy="5424053"/>
          </a:xfrm>
          <a:prstGeom prst="rect">
            <a:avLst/>
          </a:prstGeom>
        </p:spPr>
      </p:pic>
    </p:spTree>
    <p:extLst>
      <p:ext uri="{BB962C8B-B14F-4D97-AF65-F5344CB8AC3E}">
        <p14:creationId xmlns:p14="http://schemas.microsoft.com/office/powerpoint/2010/main" val="41584007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E52969-8D5F-E52E-5970-F111717193B0}"/>
            </a:ext>
          </a:extLst>
        </p:cNvPr>
        <p:cNvGrpSpPr/>
        <p:nvPr/>
      </p:nvGrpSpPr>
      <p:grpSpPr>
        <a:xfrm>
          <a:off x="0" y="0"/>
          <a:ext cx="0" cy="0"/>
          <a:chOff x="0" y="0"/>
          <a:chExt cx="0" cy="0"/>
        </a:xfrm>
      </p:grpSpPr>
      <p:pic>
        <p:nvPicPr>
          <p:cNvPr id="5" name="Picture 4">
            <a:hlinkClick r:id="rId2"/>
            <a:extLst>
              <a:ext uri="{FF2B5EF4-FFF2-40B4-BE49-F238E27FC236}">
                <a16:creationId xmlns:a16="http://schemas.microsoft.com/office/drawing/2014/main" id="{EBAC5C13-99A3-680C-1C77-960AC7314F33}"/>
              </a:ext>
            </a:extLst>
          </p:cNvPr>
          <p:cNvPicPr>
            <a:picLocks noChangeAspect="1"/>
          </p:cNvPicPr>
          <p:nvPr/>
        </p:nvPicPr>
        <p:blipFill>
          <a:blip r:embed="rId3"/>
          <a:stretch>
            <a:fillRect/>
          </a:stretch>
        </p:blipFill>
        <p:spPr>
          <a:xfrm>
            <a:off x="304800" y="1141748"/>
            <a:ext cx="5895935" cy="5383763"/>
          </a:xfrm>
          <a:prstGeom prst="rect">
            <a:avLst/>
          </a:prstGeom>
        </p:spPr>
      </p:pic>
      <p:pic>
        <p:nvPicPr>
          <p:cNvPr id="7" name="Picture 6">
            <a:hlinkClick r:id="rId4"/>
            <a:extLst>
              <a:ext uri="{FF2B5EF4-FFF2-40B4-BE49-F238E27FC236}">
                <a16:creationId xmlns:a16="http://schemas.microsoft.com/office/drawing/2014/main" id="{890C8CFF-2869-6A00-9420-C0532CAE26F2}"/>
              </a:ext>
            </a:extLst>
          </p:cNvPr>
          <p:cNvPicPr>
            <a:picLocks noChangeAspect="1"/>
          </p:cNvPicPr>
          <p:nvPr/>
        </p:nvPicPr>
        <p:blipFill>
          <a:blip r:embed="rId5"/>
          <a:stretch>
            <a:fillRect/>
          </a:stretch>
        </p:blipFill>
        <p:spPr>
          <a:xfrm>
            <a:off x="7932854" y="379748"/>
            <a:ext cx="3675395" cy="5383762"/>
          </a:xfrm>
          <a:prstGeom prst="rect">
            <a:avLst/>
          </a:prstGeom>
        </p:spPr>
      </p:pic>
      <p:sp>
        <p:nvSpPr>
          <p:cNvPr id="6" name="Title 1">
            <a:extLst>
              <a:ext uri="{FF2B5EF4-FFF2-40B4-BE49-F238E27FC236}">
                <a16:creationId xmlns:a16="http://schemas.microsoft.com/office/drawing/2014/main" id="{78F95207-7965-9073-2078-9315FA870830}"/>
              </a:ext>
            </a:extLst>
          </p:cNvPr>
          <p:cNvSpPr txBox="1">
            <a:spLocks/>
          </p:cNvSpPr>
          <p:nvPr/>
        </p:nvSpPr>
        <p:spPr>
          <a:xfrm>
            <a:off x="92925" y="0"/>
            <a:ext cx="7603275" cy="762000"/>
          </a:xfrm>
          <a:prstGeom prst="rect">
            <a:avLst/>
          </a:prstGeom>
        </p:spPr>
        <p:txBody>
          <a:bodyPr vert="horz" lIns="91440" tIns="45720" rIns="91440" bIns="45720" rtlCol="0" anchor="ctr">
            <a:normAutofit fontScale="97500"/>
          </a:bodyPr>
          <a:lstStyle>
            <a:lvl1pPr algn="ctr" defTabSz="609630" rtl="0" eaLnBrk="1" latinLnBrk="0" hangingPunct="1">
              <a:spcBef>
                <a:spcPct val="0"/>
              </a:spcBef>
              <a:buNone/>
              <a:defRPr sz="2933" kern="1200">
                <a:solidFill>
                  <a:schemeClr val="tx1"/>
                </a:solidFill>
                <a:latin typeface="+mj-lt"/>
                <a:ea typeface="+mj-ea"/>
                <a:cs typeface="+mj-cs"/>
              </a:defRPr>
            </a:lvl1pPr>
          </a:lstStyle>
          <a:p>
            <a:pPr algn="l"/>
            <a:r>
              <a:rPr lang="en-GB" b="1"/>
              <a:t>Outils de visualisation des inégalités </a:t>
            </a:r>
            <a:r>
              <a:rPr lang="en-GB"/>
              <a:t>(2/2)</a:t>
            </a:r>
          </a:p>
        </p:txBody>
      </p:sp>
    </p:spTree>
    <p:extLst>
      <p:ext uri="{BB962C8B-B14F-4D97-AF65-F5344CB8AC3E}">
        <p14:creationId xmlns:p14="http://schemas.microsoft.com/office/powerpoint/2010/main" val="18792921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B1B48-D395-DDA0-0131-1099B18FF49F}"/>
              </a:ext>
            </a:extLst>
          </p:cNvPr>
          <p:cNvSpPr>
            <a:spLocks noGrp="1"/>
          </p:cNvSpPr>
          <p:nvPr>
            <p:ph type="title"/>
          </p:nvPr>
        </p:nvSpPr>
        <p:spPr>
          <a:xfrm>
            <a:off x="389465" y="5120"/>
            <a:ext cx="11140896" cy="941915"/>
          </a:xfrm>
        </p:spPr>
        <p:txBody>
          <a:bodyPr>
            <a:normAutofit/>
          </a:bodyPr>
          <a:lstStyle/>
          <a:p>
            <a:pPr algn="l"/>
            <a:r>
              <a:rPr lang="en-GB"/>
              <a:t>Comment votre programme mesurera-t-il et suivra-t-il les inégalités ?</a:t>
            </a:r>
          </a:p>
        </p:txBody>
      </p:sp>
      <p:graphicFrame>
        <p:nvGraphicFramePr>
          <p:cNvPr id="3" name="Table 2">
            <a:extLst>
              <a:ext uri="{FF2B5EF4-FFF2-40B4-BE49-F238E27FC236}">
                <a16:creationId xmlns:a16="http://schemas.microsoft.com/office/drawing/2014/main" id="{975238E7-107E-B8C0-22E2-CAA4B6E2B9EE}"/>
              </a:ext>
            </a:extLst>
          </p:cNvPr>
          <p:cNvGraphicFramePr>
            <a:graphicFrameLocks noGrp="1"/>
          </p:cNvGraphicFramePr>
          <p:nvPr>
            <p:extLst>
              <p:ext uri="{D42A27DB-BD31-4B8C-83A1-F6EECF244321}">
                <p14:modId xmlns:p14="http://schemas.microsoft.com/office/powerpoint/2010/main" val="3375969954"/>
              </p:ext>
            </p:extLst>
          </p:nvPr>
        </p:nvGraphicFramePr>
        <p:xfrm>
          <a:off x="399141" y="956243"/>
          <a:ext cx="11128375" cy="4907280"/>
        </p:xfrm>
        <a:graphic>
          <a:graphicData uri="http://schemas.openxmlformats.org/drawingml/2006/table">
            <a:tbl>
              <a:tblPr firstRow="1" bandRow="1">
                <a:tableStyleId>{5C22544A-7EE6-4342-B048-85BDC9FD1C3A}</a:tableStyleId>
              </a:tblPr>
              <a:tblGrid>
                <a:gridCol w="11128375">
                  <a:extLst>
                    <a:ext uri="{9D8B030D-6E8A-4147-A177-3AD203B41FA5}">
                      <a16:colId xmlns:a16="http://schemas.microsoft.com/office/drawing/2014/main" val="3424972724"/>
                    </a:ext>
                  </a:extLst>
                </a:gridCol>
              </a:tblGrid>
              <a:tr h="592322">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dirty="0">
                          <a:solidFill>
                            <a:schemeClr val="tx1"/>
                          </a:solidFill>
                          <a:effectLst/>
                          <a:highlight>
                            <a:srgbClr val="FFFF00"/>
                          </a:highlight>
                          <a:latin typeface="AvenirLTStd-Book"/>
                          <a:ea typeface="Aptos" panose="020B0004020202020204" pitchFamily="34" charset="0"/>
                          <a:cs typeface="Arial"/>
                        </a:rPr>
                        <a:t>(</a:t>
                      </a:r>
                      <a:r>
                        <a:rPr lang="en-GB" sz="2000" b="0" kern="100" err="1">
                          <a:solidFill>
                            <a:schemeClr val="tx1"/>
                          </a:solidFill>
                          <a:effectLst/>
                          <a:highlight>
                            <a:srgbClr val="FFFF00"/>
                          </a:highlight>
                          <a:latin typeface="AvenirLTStd-Book"/>
                          <a:ea typeface="Aptos" panose="020B0004020202020204" pitchFamily="34" charset="0"/>
                          <a:cs typeface="Arial"/>
                        </a:rPr>
                        <a:t>Allez-vous</a:t>
                      </a:r>
                      <a:r>
                        <a:rPr lang="en-GB" sz="2000" b="0" kern="100" dirty="0">
                          <a:solidFill>
                            <a:schemeClr val="tx1"/>
                          </a:solidFill>
                          <a:effectLst/>
                          <a:highlight>
                            <a:srgbClr val="FFFF00"/>
                          </a:highlight>
                          <a:latin typeface="AvenirLTStd-Book"/>
                          <a:ea typeface="Aptos" panose="020B0004020202020204" pitchFamily="34" charset="0"/>
                          <a:cs typeface="Arial"/>
                        </a:rPr>
                        <a:t>)</a:t>
                      </a:r>
                      <a:r>
                        <a:rPr lang="en-GB" sz="2000" b="0" kern="100" dirty="0">
                          <a:solidFill>
                            <a:schemeClr val="tx1"/>
                          </a:solidFill>
                          <a:effectLst/>
                          <a:latin typeface="AvenirLTStd-Book"/>
                          <a:ea typeface="Aptos" panose="020B0004020202020204" pitchFamily="34" charset="0"/>
                          <a:cs typeface="Arial"/>
                        </a:rPr>
                        <a:t> limiter à </a:t>
                      </a:r>
                      <a:r>
                        <a:rPr lang="en-GB" sz="2000" b="0" kern="100" err="1">
                          <a:solidFill>
                            <a:schemeClr val="tx1"/>
                          </a:solidFill>
                          <a:effectLst/>
                          <a:latin typeface="AvenirLTStd-Book"/>
                          <a:ea typeface="Aptos" panose="020B0004020202020204" pitchFamily="34" charset="0"/>
                          <a:cs typeface="Arial"/>
                        </a:rPr>
                        <a:t>l'ensemble</a:t>
                      </a:r>
                      <a:r>
                        <a:rPr lang="en-GB" sz="2000" b="0" kern="100" dirty="0">
                          <a:solidFill>
                            <a:schemeClr val="tx1"/>
                          </a:solidFill>
                          <a:effectLst/>
                          <a:latin typeface="AvenirLTStd-Book"/>
                          <a:ea typeface="Aptos" panose="020B0004020202020204" pitchFamily="34" charset="0"/>
                          <a:cs typeface="Arial"/>
                        </a:rPr>
                        <a:t> de la population </a:t>
                      </a:r>
                      <a:r>
                        <a:rPr lang="en-GB" sz="2000" b="0" kern="100" err="1">
                          <a:solidFill>
                            <a:schemeClr val="tx1"/>
                          </a:solidFill>
                          <a:effectLst/>
                          <a:latin typeface="AvenirLTStd-Book"/>
                          <a:ea typeface="Aptos" panose="020B0004020202020204" pitchFamily="34" charset="0"/>
                          <a:cs typeface="Arial"/>
                        </a:rPr>
                        <a:t>ou</a:t>
                      </a:r>
                      <a:r>
                        <a:rPr lang="en-GB" sz="2000" b="0" kern="100" dirty="0">
                          <a:solidFill>
                            <a:schemeClr val="tx1"/>
                          </a:solidFill>
                          <a:effectLst/>
                          <a:latin typeface="AvenirLTStd-Book"/>
                          <a:ea typeface="Aptos" panose="020B0004020202020204" pitchFamily="34" charset="0"/>
                          <a:cs typeface="Arial"/>
                        </a:rPr>
                        <a:t> </a:t>
                      </a:r>
                      <a:r>
                        <a:rPr lang="en-GB" sz="2000" b="0" kern="100" err="1">
                          <a:solidFill>
                            <a:schemeClr val="tx1"/>
                          </a:solidFill>
                          <a:effectLst/>
                          <a:latin typeface="AvenirLTStd-Book"/>
                          <a:ea typeface="Aptos" panose="020B0004020202020204" pitchFamily="34" charset="0"/>
                          <a:cs typeface="Arial"/>
                        </a:rPr>
                        <a:t>distinguer</a:t>
                      </a:r>
                      <a:r>
                        <a:rPr lang="en-GB" sz="2000" b="0" kern="100" dirty="0">
                          <a:solidFill>
                            <a:schemeClr val="tx1"/>
                          </a:solidFill>
                          <a:effectLst/>
                          <a:latin typeface="AvenirLTStd-Book"/>
                          <a:ea typeface="Aptos" panose="020B0004020202020204" pitchFamily="34" charset="0"/>
                          <a:cs typeface="Arial"/>
                        </a:rPr>
                        <a:t> des populations </a:t>
                      </a:r>
                      <a:r>
                        <a:rPr lang="en-GB" sz="2000" b="0" kern="100" err="1">
                          <a:solidFill>
                            <a:schemeClr val="tx1"/>
                          </a:solidFill>
                          <a:effectLst/>
                          <a:latin typeface="AvenirLTStd-Book"/>
                          <a:ea typeface="Aptos" panose="020B0004020202020204" pitchFamily="34" charset="0"/>
                          <a:cs typeface="Arial"/>
                        </a:rPr>
                        <a:t>clés</a:t>
                      </a:r>
                      <a:r>
                        <a:rPr lang="en-GB" sz="2000" b="0" kern="100" dirty="0">
                          <a:solidFill>
                            <a:schemeClr val="tx1"/>
                          </a:solidFill>
                          <a:effectLst/>
                          <a:latin typeface="AvenirLTStd-Book"/>
                          <a:ea typeface="Aptos" panose="020B0004020202020204" pitchFamily="34" charset="0"/>
                          <a:cs typeface="Arial"/>
                        </a:rPr>
                        <a:t> ?</a:t>
                      </a:r>
                    </a:p>
                    <a:p>
                      <a:pPr marL="0" marR="0" lvl="0" indent="0" algn="l" defTabSz="609630" rtl="0" eaLnBrk="1" fontAlgn="auto" latinLnBrk="0" hangingPunct="1">
                        <a:lnSpc>
                          <a:spcPct val="100000"/>
                        </a:lnSpc>
                        <a:spcBef>
                          <a:spcPts val="0"/>
                        </a:spcBef>
                        <a:spcAft>
                          <a:spcPts val="0"/>
                        </a:spcAft>
                        <a:buClrTx/>
                        <a:buSzTx/>
                        <a:buFontTx/>
                        <a:buNone/>
                        <a:tabLst/>
                        <a:defRPr/>
                      </a:pPr>
                      <a:endParaRPr lang="en-GB" sz="2000" b="0" kern="100">
                        <a:solidFill>
                          <a:schemeClr val="tx1"/>
                        </a:solidFill>
                        <a:effectLst/>
                        <a:latin typeface="AvenirLTStd-Book"/>
                        <a:ea typeface="Aptos" panose="020B00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alpha val="50000"/>
                      </a:schemeClr>
                    </a:solidFill>
                  </a:tcPr>
                </a:tc>
                <a:extLst>
                  <a:ext uri="{0D108BD9-81ED-4DB2-BD59-A6C34878D82A}">
                    <a16:rowId xmlns:a16="http://schemas.microsoft.com/office/drawing/2014/main" val="683806154"/>
                  </a:ext>
                </a:extLst>
              </a:tr>
              <a:tr h="370840">
                <a:tc>
                  <a:txBody>
                    <a:bodyPr/>
                    <a:lstStyle/>
                    <a:p>
                      <a:r>
                        <a:rPr lang="en-GB" sz="2000" dirty="0"/>
                        <a:t>Quels </a:t>
                      </a:r>
                      <a:r>
                        <a:rPr lang="en-GB" sz="2000" dirty="0" err="1"/>
                        <a:t>sont</a:t>
                      </a:r>
                      <a:r>
                        <a:rPr lang="en-GB" sz="2000" dirty="0"/>
                        <a:t> les </a:t>
                      </a:r>
                      <a:r>
                        <a:rPr lang="en-GB" sz="2000" dirty="0" err="1"/>
                        <a:t>indicateurs</a:t>
                      </a:r>
                      <a:r>
                        <a:rPr lang="en-GB" sz="2000" dirty="0"/>
                        <a:t> </a:t>
                      </a:r>
                      <a:r>
                        <a:rPr lang="en-GB" sz="2000" dirty="0" err="1"/>
                        <a:t>clés</a:t>
                      </a:r>
                      <a:r>
                        <a:rPr lang="en-GB" sz="2000" dirty="0"/>
                        <a:t> et les dimensions de </a:t>
                      </a:r>
                      <a:r>
                        <a:rPr lang="en-GB" sz="2000" dirty="0" err="1"/>
                        <a:t>l'inégalité</a:t>
                      </a:r>
                      <a:r>
                        <a:rPr lang="en-GB" sz="2000" dirty="0"/>
                        <a:t> (</a:t>
                      </a:r>
                      <a:r>
                        <a:rPr lang="en-GB" sz="2000" dirty="0" err="1"/>
                        <a:t>désagrégation</a:t>
                      </a:r>
                      <a:r>
                        <a:rPr lang="en-GB" sz="2000" dirty="0"/>
                        <a:t>) que </a:t>
                      </a:r>
                      <a:r>
                        <a:rPr lang="en-GB" sz="2000" dirty="0" err="1"/>
                        <a:t>vous</a:t>
                      </a:r>
                      <a:r>
                        <a:rPr lang="en-GB" sz="2000" dirty="0"/>
                        <a:t> </a:t>
                      </a:r>
                      <a:r>
                        <a:rPr lang="en-GB" sz="2000" dirty="0" err="1"/>
                        <a:t>pouvez</a:t>
                      </a:r>
                      <a:r>
                        <a:rPr lang="en-GB" sz="2000" dirty="0"/>
                        <a:t> analyser ?</a:t>
                      </a:r>
                    </a:p>
                    <a:p>
                      <a:endParaRPr lang="en-GB" sz="2000"/>
                    </a:p>
                  </a:txBody>
                  <a:tcPr>
                    <a:lnT w="38100" cmpd="sng">
                      <a:noFill/>
                    </a:lnT>
                    <a:solidFill>
                      <a:schemeClr val="accent1">
                        <a:lumMod val="40000"/>
                        <a:lumOff val="60000"/>
                        <a:alpha val="50000"/>
                      </a:schemeClr>
                    </a:solidFill>
                  </a:tcPr>
                </a:tc>
                <a:extLst>
                  <a:ext uri="{0D108BD9-81ED-4DB2-BD59-A6C34878D82A}">
                    <a16:rowId xmlns:a16="http://schemas.microsoft.com/office/drawing/2014/main" val="165676782"/>
                  </a:ext>
                </a:extLst>
              </a:tr>
              <a:tr h="370840">
                <a:tc>
                  <a:txBody>
                    <a:bodyPr/>
                    <a:lstStyle/>
                    <a:p>
                      <a:r>
                        <a:rPr lang="en-GB" sz="2000" dirty="0"/>
                        <a:t>Sources de données </a:t>
                      </a:r>
                      <a:r>
                        <a:rPr lang="en-GB" sz="2000" dirty="0" err="1"/>
                        <a:t>disponibles</a:t>
                      </a:r>
                      <a:r>
                        <a:rPr lang="en-GB" sz="2000" dirty="0"/>
                        <a:t> : DHIS-2/données du programme &amp; Spectrum... et Naomi &amp; </a:t>
                      </a:r>
                      <a:r>
                        <a:rPr lang="en-GB" sz="2000" dirty="0" err="1"/>
                        <a:t>enquêtes</a:t>
                      </a:r>
                      <a:r>
                        <a:rPr lang="en-GB" sz="2000" dirty="0"/>
                        <a:t> </a:t>
                      </a:r>
                      <a:r>
                        <a:rPr lang="en-GB" sz="2000" dirty="0" err="1"/>
                        <a:t>auprès</a:t>
                      </a:r>
                      <a:r>
                        <a:rPr lang="en-GB" sz="2000" dirty="0"/>
                        <a:t> des ménages ? IBBS ?</a:t>
                      </a:r>
                    </a:p>
                  </a:txBody>
                  <a:tcPr>
                    <a:solidFill>
                      <a:schemeClr val="accent1">
                        <a:lumMod val="40000"/>
                        <a:lumOff val="60000"/>
                        <a:alpha val="50000"/>
                      </a:schemeClr>
                    </a:solidFill>
                  </a:tcPr>
                </a:tc>
                <a:extLst>
                  <a:ext uri="{0D108BD9-81ED-4DB2-BD59-A6C34878D82A}">
                    <a16:rowId xmlns:a16="http://schemas.microsoft.com/office/drawing/2014/main" val="218455936"/>
                  </a:ext>
                </a:extLst>
              </a:tr>
              <a:tr h="370840">
                <a:tc>
                  <a:txBody>
                    <a:bodyPr/>
                    <a:lstStyle/>
                    <a:p>
                      <a:r>
                        <a:rPr lang="en-GB" sz="2000" dirty="0">
                          <a:highlight>
                            <a:srgbClr val="FFFF00"/>
                          </a:highlight>
                        </a:rPr>
                        <a:t>(Ne </a:t>
                      </a:r>
                      <a:r>
                        <a:rPr lang="en-GB" sz="2000" err="1">
                          <a:highlight>
                            <a:srgbClr val="FFFF00"/>
                          </a:highlight>
                        </a:rPr>
                        <a:t>montrerez-vous</a:t>
                      </a:r>
                      <a:r>
                        <a:rPr lang="en-GB" sz="2000" dirty="0">
                          <a:highlight>
                            <a:srgbClr val="FFFF00"/>
                          </a:highlight>
                        </a:rPr>
                        <a:t>)</a:t>
                      </a:r>
                      <a:r>
                        <a:rPr lang="en-GB" sz="2000" dirty="0"/>
                        <a:t> que des données </a:t>
                      </a:r>
                      <a:r>
                        <a:rPr lang="en-GB" sz="2000" err="1"/>
                        <a:t>désagrégées</a:t>
                      </a:r>
                      <a:r>
                        <a:rPr lang="en-GB" sz="2000" dirty="0"/>
                        <a:t> par dimensions </a:t>
                      </a:r>
                      <a:r>
                        <a:rPr lang="en-GB" sz="2000" err="1"/>
                        <a:t>sélectionnées</a:t>
                      </a:r>
                      <a:r>
                        <a:rPr lang="en-GB" sz="2000" dirty="0"/>
                        <a:t>... et des </a:t>
                      </a:r>
                      <a:r>
                        <a:rPr lang="en-GB" sz="2000" err="1"/>
                        <a:t>mesures</a:t>
                      </a:r>
                      <a:r>
                        <a:rPr lang="en-GB" sz="2000" dirty="0"/>
                        <a:t> </a:t>
                      </a:r>
                      <a:r>
                        <a:rPr lang="en-GB" sz="2000" err="1"/>
                        <a:t>calculées</a:t>
                      </a:r>
                      <a:r>
                        <a:rPr lang="en-GB" sz="2000" dirty="0"/>
                        <a:t> de </a:t>
                      </a:r>
                      <a:r>
                        <a:rPr lang="en-GB" sz="2000" err="1"/>
                        <a:t>l'inégalité</a:t>
                      </a:r>
                      <a:r>
                        <a:rPr lang="en-GB" sz="2000" dirty="0"/>
                        <a:t> (ratio et/</a:t>
                      </a:r>
                      <a:r>
                        <a:rPr lang="en-GB" sz="2000" err="1"/>
                        <a:t>ou</a:t>
                      </a:r>
                      <a:r>
                        <a:rPr lang="en-GB" sz="2000" dirty="0"/>
                        <a:t> </a:t>
                      </a:r>
                      <a:r>
                        <a:rPr lang="en-GB" sz="2000" err="1"/>
                        <a:t>différence</a:t>
                      </a:r>
                      <a:r>
                        <a:rPr lang="en-GB" sz="2000" dirty="0"/>
                        <a:t>) ?</a:t>
                      </a:r>
                    </a:p>
                  </a:txBody>
                  <a:tcPr>
                    <a:solidFill>
                      <a:schemeClr val="accent1">
                        <a:alpha val="50000"/>
                      </a:schemeClr>
                    </a:solidFill>
                  </a:tcPr>
                </a:tc>
                <a:extLst>
                  <a:ext uri="{0D108BD9-81ED-4DB2-BD59-A6C34878D82A}">
                    <a16:rowId xmlns:a16="http://schemas.microsoft.com/office/drawing/2014/main" val="2678188974"/>
                  </a:ext>
                </a:extLst>
              </a:tr>
              <a:tr h="370840">
                <a:tc>
                  <a:txBody>
                    <a:bodyPr/>
                    <a:lstStyle/>
                    <a:p>
                      <a:r>
                        <a:rPr lang="en-GB" sz="2000" dirty="0" err="1"/>
                        <a:t>Inclurez-vous</a:t>
                      </a:r>
                      <a:r>
                        <a:rPr lang="en-GB" sz="2000" dirty="0"/>
                        <a:t> </a:t>
                      </a:r>
                      <a:r>
                        <a:rPr lang="en-GB" sz="2000" dirty="0" err="1"/>
                        <a:t>l'analyse</a:t>
                      </a:r>
                      <a:r>
                        <a:rPr lang="en-GB" sz="2000" dirty="0"/>
                        <a:t> dans le rapport national </a:t>
                      </a:r>
                      <a:r>
                        <a:rPr lang="en-GB" sz="2000" dirty="0" err="1"/>
                        <a:t>d'estimation</a:t>
                      </a:r>
                      <a:r>
                        <a:rPr lang="en-GB" sz="2000" dirty="0"/>
                        <a:t> </a:t>
                      </a:r>
                      <a:r>
                        <a:rPr lang="en-GB" sz="2000" dirty="0" err="1"/>
                        <a:t>ou</a:t>
                      </a:r>
                      <a:r>
                        <a:rPr lang="en-GB" sz="2000" dirty="0"/>
                        <a:t> dans un rapport </a:t>
                      </a:r>
                      <a:r>
                        <a:rPr lang="en-GB" sz="2000" dirty="0" err="1"/>
                        <a:t>séparé</a:t>
                      </a:r>
                      <a:r>
                        <a:rPr lang="en-GB" sz="2000" dirty="0"/>
                        <a:t> ?</a:t>
                      </a:r>
                    </a:p>
                    <a:p>
                      <a:endParaRPr lang="en-GB" sz="2000"/>
                    </a:p>
                  </a:txBody>
                  <a:tcPr>
                    <a:solidFill>
                      <a:schemeClr val="accent6">
                        <a:alpha val="50000"/>
                      </a:schemeClr>
                    </a:solidFill>
                  </a:tcPr>
                </a:tc>
                <a:extLst>
                  <a:ext uri="{0D108BD9-81ED-4DB2-BD59-A6C34878D82A}">
                    <a16:rowId xmlns:a16="http://schemas.microsoft.com/office/drawing/2014/main" val="3123549599"/>
                  </a:ext>
                </a:extLst>
              </a:tr>
              <a:tr h="370840">
                <a:tc>
                  <a:txBody>
                    <a:bodyPr/>
                    <a:lstStyle/>
                    <a:p>
                      <a:r>
                        <a:rPr lang="en-GB" sz="2000" b="0" dirty="0"/>
                        <a:t>Quels </a:t>
                      </a:r>
                      <a:r>
                        <a:rPr lang="en-GB" sz="2000" b="0" dirty="0" err="1"/>
                        <a:t>sont</a:t>
                      </a:r>
                      <a:r>
                        <a:rPr lang="en-GB" sz="2000" b="0" dirty="0"/>
                        <a:t> les </a:t>
                      </a:r>
                      <a:r>
                        <a:rPr lang="en-GB" sz="2000" b="0" dirty="0" err="1"/>
                        <a:t>acteurs</a:t>
                      </a:r>
                      <a:r>
                        <a:rPr lang="en-GB" sz="2000" b="0" dirty="0"/>
                        <a:t> </a:t>
                      </a:r>
                      <a:r>
                        <a:rPr lang="en-GB" sz="2000" b="0" dirty="0" err="1"/>
                        <a:t>clés</a:t>
                      </a:r>
                      <a:r>
                        <a:rPr lang="en-GB" sz="2000" b="0" dirty="0"/>
                        <a:t> que </a:t>
                      </a:r>
                      <a:r>
                        <a:rPr lang="en-GB" sz="2000" b="0" dirty="0" err="1"/>
                        <a:t>vous</a:t>
                      </a:r>
                      <a:r>
                        <a:rPr lang="en-GB" sz="2000" b="0" dirty="0"/>
                        <a:t> </a:t>
                      </a:r>
                      <a:r>
                        <a:rPr lang="en-GB" sz="2000" b="0" dirty="0" err="1"/>
                        <a:t>souhaitez</a:t>
                      </a:r>
                      <a:r>
                        <a:rPr lang="en-GB" sz="2000" b="0" dirty="0"/>
                        <a:t> </a:t>
                      </a:r>
                      <a:r>
                        <a:rPr lang="en-GB" sz="2000" b="0" dirty="0" err="1"/>
                        <a:t>atteindre</a:t>
                      </a:r>
                      <a:r>
                        <a:rPr lang="en-GB" sz="2000" b="0" dirty="0"/>
                        <a:t> grâce à la diffusion ?</a:t>
                      </a:r>
                    </a:p>
                    <a:p>
                      <a:endParaRPr lang="en-GB" sz="2000" b="0"/>
                    </a:p>
                  </a:txBody>
                  <a:tcPr>
                    <a:solidFill>
                      <a:schemeClr val="accent6">
                        <a:alpha val="50000"/>
                      </a:schemeClr>
                    </a:solidFill>
                  </a:tcPr>
                </a:tc>
                <a:extLst>
                  <a:ext uri="{0D108BD9-81ED-4DB2-BD59-A6C34878D82A}">
                    <a16:rowId xmlns:a16="http://schemas.microsoft.com/office/drawing/2014/main" val="2159066165"/>
                  </a:ext>
                </a:extLst>
              </a:tr>
              <a:tr h="370840">
                <a:tc>
                  <a:txBody>
                    <a:bodyPr/>
                    <a:lstStyle/>
                    <a:p>
                      <a:r>
                        <a:rPr lang="en-GB" sz="2000" dirty="0"/>
                        <a:t>Quels </a:t>
                      </a:r>
                      <a:r>
                        <a:rPr lang="en-GB" sz="2000" dirty="0" err="1"/>
                        <a:t>sont</a:t>
                      </a:r>
                      <a:r>
                        <a:rPr lang="en-GB" sz="2000" dirty="0"/>
                        <a:t> les messages politiques et </a:t>
                      </a:r>
                      <a:r>
                        <a:rPr lang="en-GB" sz="2000" dirty="0" err="1"/>
                        <a:t>programmatiques</a:t>
                      </a:r>
                      <a:r>
                        <a:rPr lang="en-GB" sz="2000" dirty="0"/>
                        <a:t> </a:t>
                      </a:r>
                      <a:r>
                        <a:rPr lang="en-GB" sz="2000" dirty="0" err="1"/>
                        <a:t>concrets</a:t>
                      </a:r>
                      <a:r>
                        <a:rPr lang="en-GB" sz="2000" dirty="0"/>
                        <a:t> qui </a:t>
                      </a:r>
                      <a:r>
                        <a:rPr lang="en-GB" sz="2000" dirty="0" err="1"/>
                        <a:t>en</a:t>
                      </a:r>
                      <a:r>
                        <a:rPr lang="en-GB" sz="2000" dirty="0"/>
                        <a:t> </a:t>
                      </a:r>
                      <a:r>
                        <a:rPr lang="en-GB" sz="2000" dirty="0" err="1"/>
                        <a:t>résultent</a:t>
                      </a:r>
                      <a:r>
                        <a:rPr lang="en-GB" sz="2000" dirty="0"/>
                        <a:t> ?</a:t>
                      </a:r>
                    </a:p>
                    <a:p>
                      <a:endParaRPr lang="en-GB" sz="2000"/>
                    </a:p>
                  </a:txBody>
                  <a:tcPr>
                    <a:solidFill>
                      <a:schemeClr val="tx2">
                        <a:alpha val="50000"/>
                      </a:schemeClr>
                    </a:solidFill>
                  </a:tcPr>
                </a:tc>
                <a:extLst>
                  <a:ext uri="{0D108BD9-81ED-4DB2-BD59-A6C34878D82A}">
                    <a16:rowId xmlns:a16="http://schemas.microsoft.com/office/drawing/2014/main" val="17919645"/>
                  </a:ext>
                </a:extLst>
              </a:tr>
            </a:tbl>
          </a:graphicData>
        </a:graphic>
      </p:graphicFrame>
    </p:spTree>
    <p:extLst>
      <p:ext uri="{BB962C8B-B14F-4D97-AF65-F5344CB8AC3E}">
        <p14:creationId xmlns:p14="http://schemas.microsoft.com/office/powerpoint/2010/main" val="4107776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55DB81FD-D45F-F3EB-7F9B-C96EA6CB03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255748-6C6F-E7D6-3E59-00429E008E8F}"/>
              </a:ext>
            </a:extLst>
          </p:cNvPr>
          <p:cNvSpPr>
            <a:spLocks noGrp="1"/>
          </p:cNvSpPr>
          <p:nvPr>
            <p:ph type="title"/>
          </p:nvPr>
        </p:nvSpPr>
        <p:spPr>
          <a:xfrm>
            <a:off x="320511" y="1640710"/>
            <a:ext cx="2758911" cy="3576580"/>
          </a:xfrm>
        </p:spPr>
        <p:txBody>
          <a:bodyPr>
            <a:normAutofit/>
          </a:bodyPr>
          <a:lstStyle/>
          <a:p>
            <a:pPr algn="l"/>
            <a:r>
              <a:rPr lang="en-GB" b="1"/>
              <a:t>Comprendre les déterminants distaux (structurels) et proximaux (inter-médiaires) des inégalités</a:t>
            </a:r>
          </a:p>
        </p:txBody>
      </p:sp>
      <p:sp>
        <p:nvSpPr>
          <p:cNvPr id="17" name="TextBox 16">
            <a:extLst>
              <a:ext uri="{FF2B5EF4-FFF2-40B4-BE49-F238E27FC236}">
                <a16:creationId xmlns:a16="http://schemas.microsoft.com/office/drawing/2014/main" id="{8619DB3A-4EE0-2349-3925-9965C5E6A8B0}"/>
              </a:ext>
            </a:extLst>
          </p:cNvPr>
          <p:cNvSpPr txBox="1"/>
          <p:nvPr/>
        </p:nvSpPr>
        <p:spPr>
          <a:xfrm>
            <a:off x="233217" y="6030709"/>
            <a:ext cx="3962400" cy="400110"/>
          </a:xfrm>
          <a:prstGeom prst="rect">
            <a:avLst/>
          </a:prstGeom>
          <a:noFill/>
        </p:spPr>
        <p:txBody>
          <a:bodyPr wrap="square" rtlCol="0">
            <a:spAutoFit/>
          </a:bodyPr>
          <a:lstStyle/>
          <a:p>
            <a:r>
              <a:rPr lang="en-GB" sz="1000"/>
              <a:t>Reproduit de l'OMS, cadre conceptuel pour l'action sur les déterminants sociaux de la santé.</a:t>
            </a:r>
          </a:p>
        </p:txBody>
      </p:sp>
      <p:pic>
        <p:nvPicPr>
          <p:cNvPr id="4" name="Picture 3">
            <a:extLst>
              <a:ext uri="{FF2B5EF4-FFF2-40B4-BE49-F238E27FC236}">
                <a16:creationId xmlns:a16="http://schemas.microsoft.com/office/drawing/2014/main" id="{D502A527-0605-7806-D739-B247596CF414}"/>
              </a:ext>
            </a:extLst>
          </p:cNvPr>
          <p:cNvPicPr>
            <a:picLocks noChangeAspect="1"/>
          </p:cNvPicPr>
          <p:nvPr/>
        </p:nvPicPr>
        <p:blipFill>
          <a:blip r:embed="rId3"/>
          <a:stretch>
            <a:fillRect/>
          </a:stretch>
        </p:blipFill>
        <p:spPr>
          <a:xfrm>
            <a:off x="3902927" y="872940"/>
            <a:ext cx="7984273" cy="5229922"/>
          </a:xfrm>
          <a:prstGeom prst="rect">
            <a:avLst/>
          </a:prstGeom>
        </p:spPr>
      </p:pic>
      <p:sp>
        <p:nvSpPr>
          <p:cNvPr id="3" name="Title 1">
            <a:extLst>
              <a:ext uri="{FF2B5EF4-FFF2-40B4-BE49-F238E27FC236}">
                <a16:creationId xmlns:a16="http://schemas.microsoft.com/office/drawing/2014/main" id="{F39E52B6-6FFD-B18D-4140-FC54D99EF77D}"/>
              </a:ext>
            </a:extLst>
          </p:cNvPr>
          <p:cNvSpPr txBox="1">
            <a:spLocks/>
          </p:cNvSpPr>
          <p:nvPr/>
        </p:nvSpPr>
        <p:spPr>
          <a:xfrm>
            <a:off x="320511" y="110940"/>
            <a:ext cx="5486400" cy="762000"/>
          </a:xfrm>
          <a:prstGeom prst="rect">
            <a:avLst/>
          </a:prstGeom>
          <a:gradFill flip="none" rotWithShape="1">
            <a:gsLst>
              <a:gs pos="0">
                <a:schemeClr val="accent6"/>
              </a:gs>
              <a:gs pos="100000">
                <a:schemeClr val="tx2"/>
              </a:gs>
            </a:gsLst>
            <a:lin ang="0" scaled="1"/>
            <a:tileRect/>
          </a:gradFill>
        </p:spPr>
        <p:txBody>
          <a:bodyPr vert="horz" lIns="91440" tIns="45720" rIns="91440" bIns="45720" rtlCol="0" anchor="ctr">
            <a:normAutofit/>
          </a:bodyPr>
          <a:lstStyle>
            <a:lvl1pPr algn="ctr" defTabSz="609630" rtl="0" eaLnBrk="1" latinLnBrk="0" hangingPunct="1">
              <a:spcBef>
                <a:spcPct val="0"/>
              </a:spcBef>
              <a:buNone/>
              <a:defRPr sz="2933" kern="1200">
                <a:solidFill>
                  <a:schemeClr val="tx1"/>
                </a:solidFill>
                <a:latin typeface="+mj-lt"/>
                <a:ea typeface="+mj-ea"/>
                <a:cs typeface="+mj-cs"/>
              </a:defRPr>
            </a:lvl1pPr>
          </a:lstStyle>
          <a:p>
            <a:r>
              <a:rPr lang="en-GB" b="1"/>
              <a:t>L'analyse </a:t>
            </a:r>
            <a:r>
              <a:rPr lang="en-GB" b="1">
                <a:solidFill>
                  <a:schemeClr val="bg1"/>
                </a:solidFill>
              </a:rPr>
              <a:t>n'est qu'un début</a:t>
            </a:r>
          </a:p>
        </p:txBody>
      </p:sp>
    </p:spTree>
    <p:extLst>
      <p:ext uri="{BB962C8B-B14F-4D97-AF65-F5344CB8AC3E}">
        <p14:creationId xmlns:p14="http://schemas.microsoft.com/office/powerpoint/2010/main" val="2438417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4901D-515D-3D0C-09FE-371FCDE43F02}"/>
              </a:ext>
            </a:extLst>
          </p:cNvPr>
          <p:cNvSpPr>
            <a:spLocks noGrp="1"/>
          </p:cNvSpPr>
          <p:nvPr>
            <p:ph type="title"/>
          </p:nvPr>
        </p:nvSpPr>
        <p:spPr>
          <a:xfrm>
            <a:off x="150341" y="183092"/>
            <a:ext cx="7061886" cy="762000"/>
          </a:xfrm>
        </p:spPr>
        <p:txBody>
          <a:bodyPr/>
          <a:lstStyle/>
          <a:p>
            <a:pPr algn="l"/>
            <a:r>
              <a:rPr lang="en-GB" sz="2900" b="1" dirty="0" err="1">
                <a:highlight>
                  <a:srgbClr val="FFFF00"/>
                </a:highlight>
              </a:rPr>
              <a:t>Inégalités</a:t>
            </a:r>
            <a:r>
              <a:rPr lang="en-GB" sz="2900" b="1" dirty="0">
                <a:highlight>
                  <a:srgbClr val="FFFF00"/>
                </a:highlight>
              </a:rPr>
              <a:t> et injustices </a:t>
            </a:r>
            <a:r>
              <a:rPr lang="en-GB" sz="2900" b="1" dirty="0" err="1">
                <a:highlight>
                  <a:srgbClr val="FFFF00"/>
                </a:highlight>
              </a:rPr>
              <a:t>en</a:t>
            </a:r>
            <a:r>
              <a:rPr lang="en-GB" sz="2900" b="1" dirty="0">
                <a:highlight>
                  <a:srgbClr val="FFFF00"/>
                </a:highlight>
              </a:rPr>
              <a:t> matière de santé</a:t>
            </a:r>
          </a:p>
        </p:txBody>
      </p:sp>
      <p:sp>
        <p:nvSpPr>
          <p:cNvPr id="3" name="TextBox 2">
            <a:extLst>
              <a:ext uri="{FF2B5EF4-FFF2-40B4-BE49-F238E27FC236}">
                <a16:creationId xmlns:a16="http://schemas.microsoft.com/office/drawing/2014/main" id="{10B79E43-44E4-475A-9197-58CCEC2A60E6}"/>
              </a:ext>
            </a:extLst>
          </p:cNvPr>
          <p:cNvSpPr txBox="1"/>
          <p:nvPr/>
        </p:nvSpPr>
        <p:spPr>
          <a:xfrm>
            <a:off x="589934" y="1113383"/>
            <a:ext cx="9791737" cy="4154984"/>
          </a:xfrm>
          <a:prstGeom prst="rect">
            <a:avLst/>
          </a:prstGeom>
          <a:noFill/>
        </p:spPr>
        <p:txBody>
          <a:bodyPr wrap="square" rtlCol="0">
            <a:spAutoFit/>
          </a:bodyPr>
          <a:lstStyle/>
          <a:p>
            <a:pPr marL="285750" indent="-285750" algn="l">
              <a:buFont typeface="Arial" panose="020B0604020202020204" pitchFamily="34" charset="0"/>
              <a:buChar char="•"/>
            </a:pPr>
            <a:r>
              <a:rPr lang="en-GB" sz="2400" b="0" i="0" u="none" strike="noStrike" baseline="0" dirty="0">
                <a:latin typeface="AvenirLTStd-Book"/>
              </a:rPr>
              <a:t>Les </a:t>
            </a:r>
            <a:r>
              <a:rPr lang="en-GB" sz="2400" b="0" i="0" u="none" strike="noStrike" baseline="0" dirty="0" err="1">
                <a:latin typeface="AvenirLTStd-Book"/>
              </a:rPr>
              <a:t>inégalités</a:t>
            </a:r>
            <a:r>
              <a:rPr lang="en-GB" sz="2400" b="0" i="0" u="none" strike="noStrike" baseline="0" dirty="0">
                <a:latin typeface="AvenirLTStd-Book"/>
              </a:rPr>
              <a:t> </a:t>
            </a:r>
            <a:r>
              <a:rPr lang="en-GB" sz="2400" b="0" i="0" u="none" strike="noStrike" baseline="0" dirty="0" err="1">
                <a:latin typeface="AvenirLTStd-Book"/>
              </a:rPr>
              <a:t>sont</a:t>
            </a:r>
            <a:r>
              <a:rPr lang="en-GB" sz="2400" b="0" i="0" u="none" strike="noStrike" baseline="0" dirty="0">
                <a:latin typeface="AvenirLTStd-Book"/>
              </a:rPr>
              <a:t> des </a:t>
            </a:r>
            <a:r>
              <a:rPr lang="en-GB" sz="2400" b="0" i="0" u="none" strike="noStrike" baseline="0" dirty="0" err="1">
                <a:latin typeface="AvenirLTStd-Book"/>
              </a:rPr>
              <a:t>différences</a:t>
            </a:r>
            <a:r>
              <a:rPr lang="en-GB" sz="2400" b="0" i="0" u="none" strike="noStrike" baseline="0" dirty="0">
                <a:latin typeface="AvenirLTStd-Book"/>
              </a:rPr>
              <a:t> </a:t>
            </a:r>
            <a:r>
              <a:rPr lang="en-GB" sz="2400" b="0" i="0" u="none" strike="noStrike" baseline="0" dirty="0" err="1">
                <a:latin typeface="AvenirLTStd-Book"/>
              </a:rPr>
              <a:t>mesurables</a:t>
            </a:r>
            <a:r>
              <a:rPr lang="en-GB" sz="2400" b="0" i="0" u="none" strike="noStrike" baseline="0" dirty="0">
                <a:latin typeface="AvenirLTStd-Book"/>
              </a:rPr>
              <a:t> dans </a:t>
            </a:r>
            <a:r>
              <a:rPr lang="en-GB" sz="2400" b="0" i="0" u="none" strike="noStrike" baseline="0" dirty="0" err="1">
                <a:latin typeface="AvenirLTStd-Book"/>
              </a:rPr>
              <a:t>l'état</a:t>
            </a:r>
            <a:r>
              <a:rPr lang="en-GB" sz="2400" b="0" i="0" u="none" strike="noStrike" baseline="0" dirty="0">
                <a:latin typeface="AvenirLTStd-Book"/>
              </a:rPr>
              <a:t> de santé, </a:t>
            </a:r>
            <a:r>
              <a:rPr lang="en-GB" sz="2400" b="0" i="0" u="none" strike="noStrike" baseline="0" dirty="0" err="1">
                <a:latin typeface="AvenirLTStd-Book"/>
              </a:rPr>
              <a:t>ou</a:t>
            </a:r>
            <a:r>
              <a:rPr lang="en-GB" sz="2400" b="0" i="0" u="none" strike="noStrike" baseline="0" dirty="0">
                <a:latin typeface="AvenirLTStd-Book"/>
              </a:rPr>
              <a:t> dans les </a:t>
            </a:r>
            <a:r>
              <a:rPr lang="en-GB" sz="2400" b="0" i="0" u="none" strike="noStrike" baseline="0" dirty="0" err="1">
                <a:latin typeface="AvenirLTStd-Book"/>
              </a:rPr>
              <a:t>déterminants</a:t>
            </a:r>
            <a:r>
              <a:rPr lang="en-GB" sz="2400" b="0" i="0" u="none" strike="noStrike" baseline="0" dirty="0">
                <a:latin typeface="AvenirLTStd-Book"/>
              </a:rPr>
              <a:t> de </a:t>
            </a:r>
            <a:r>
              <a:rPr lang="en-GB" sz="2400" b="0" i="0" u="none" strike="noStrike" baseline="0" dirty="0" err="1">
                <a:latin typeface="AvenirLTStd-Book"/>
              </a:rPr>
              <a:t>l'état</a:t>
            </a:r>
            <a:r>
              <a:rPr lang="en-GB" sz="2400" b="0" i="0" u="none" strike="noStrike" baseline="0" dirty="0">
                <a:latin typeface="AvenirLTStd-Book"/>
              </a:rPr>
              <a:t> de santé, entre les sous-</a:t>
            </a:r>
            <a:r>
              <a:rPr lang="en-GB" sz="2400" b="0" i="0" u="none" strike="noStrike" baseline="0" dirty="0" err="1">
                <a:latin typeface="AvenirLTStd-Book"/>
              </a:rPr>
              <a:t>groupes</a:t>
            </a:r>
            <a:r>
              <a:rPr lang="en-GB" sz="2400" b="0" i="0" u="none" strike="noStrike" baseline="0" dirty="0">
                <a:latin typeface="AvenirLTStd-Book"/>
              </a:rPr>
              <a:t> de la population. </a:t>
            </a:r>
          </a:p>
          <a:p>
            <a:pPr marL="742950" lvl="1" indent="-285750">
              <a:buFont typeface="Arial" panose="020B0604020202020204" pitchFamily="34" charset="0"/>
              <a:buChar char="•"/>
            </a:pPr>
            <a:r>
              <a:rPr lang="en-GB" sz="2400" b="0" i="0" u="none" strike="noStrike" baseline="0" dirty="0" err="1">
                <a:latin typeface="AvenirLTStd-Book"/>
              </a:rPr>
              <a:t>Lorsque</a:t>
            </a:r>
            <a:r>
              <a:rPr lang="en-GB" sz="2400" b="0" i="0" u="none" strike="noStrike" baseline="0" dirty="0">
                <a:latin typeface="AvenirLTStd-Book"/>
              </a:rPr>
              <a:t> nous </a:t>
            </a:r>
            <a:r>
              <a:rPr lang="en-GB" sz="2400" b="0" i="0" u="none" strike="noStrike" baseline="0" dirty="0" err="1">
                <a:latin typeface="AvenirLTStd-Book"/>
              </a:rPr>
              <a:t>parlons</a:t>
            </a:r>
            <a:r>
              <a:rPr lang="en-GB" sz="2400" b="0" i="0" u="none" strike="noStrike" baseline="0" dirty="0">
                <a:latin typeface="AvenirLTStd-Book"/>
              </a:rPr>
              <a:t> </a:t>
            </a:r>
            <a:r>
              <a:rPr lang="en-GB" sz="2400" b="0" i="0" u="none" strike="noStrike" baseline="0" dirty="0" err="1">
                <a:latin typeface="AvenirLTStd-Book"/>
              </a:rPr>
              <a:t>d'inégalités</a:t>
            </a:r>
            <a:r>
              <a:rPr lang="en-GB" sz="2400" b="0" i="0" u="none" strike="noStrike" baseline="0" dirty="0">
                <a:latin typeface="AvenirLTStd-Book"/>
              </a:rPr>
              <a:t> </a:t>
            </a:r>
            <a:r>
              <a:rPr lang="en-GB" sz="2400" b="0" i="0" u="none" strike="noStrike" baseline="0" dirty="0" err="1">
                <a:latin typeface="AvenirLTStd-Book"/>
              </a:rPr>
              <a:t>en</a:t>
            </a:r>
            <a:r>
              <a:rPr lang="en-GB" sz="2400" b="0" i="0" u="none" strike="noStrike" baseline="0" dirty="0">
                <a:latin typeface="AvenirLTStd-Book"/>
              </a:rPr>
              <a:t> matière de VIH, nous </a:t>
            </a:r>
            <a:r>
              <a:rPr lang="en-GB" sz="2400" b="0" i="0" u="none" strike="noStrike" baseline="0" dirty="0" err="1">
                <a:latin typeface="AvenirLTStd-Book"/>
              </a:rPr>
              <a:t>nous</a:t>
            </a:r>
            <a:r>
              <a:rPr lang="en-GB" sz="2400" b="0" i="0" u="none" strike="noStrike" baseline="0" dirty="0">
                <a:latin typeface="AvenirLTStd-Book"/>
              </a:rPr>
              <a:t> </a:t>
            </a:r>
            <a:r>
              <a:rPr lang="en-GB" sz="2400" b="0" i="0" u="none" strike="noStrike" baseline="0" dirty="0" err="1">
                <a:latin typeface="AvenirLTStd-Book"/>
              </a:rPr>
              <a:t>concentrons</a:t>
            </a:r>
            <a:r>
              <a:rPr lang="en-GB" sz="2400" b="0" i="0" u="none" strike="noStrike" baseline="0" dirty="0">
                <a:latin typeface="AvenirLTStd-Book"/>
              </a:rPr>
              <a:t> sur les </a:t>
            </a:r>
            <a:r>
              <a:rPr lang="en-GB" sz="2400" b="0" i="0" u="none" strike="noStrike" baseline="0" dirty="0" err="1">
                <a:latin typeface="AvenirLTStd-Book"/>
              </a:rPr>
              <a:t>différences</a:t>
            </a:r>
            <a:r>
              <a:rPr lang="en-GB" sz="2400" b="0" i="0" u="none" strike="noStrike" baseline="0" dirty="0">
                <a:latin typeface="AvenirLTStd-Book"/>
              </a:rPr>
              <a:t> </a:t>
            </a:r>
            <a:r>
              <a:rPr lang="en-GB" sz="2400" b="0" i="0" u="none" strike="noStrike" baseline="0" dirty="0" err="1">
                <a:latin typeface="AvenirLTStd-Book"/>
              </a:rPr>
              <a:t>mesurables</a:t>
            </a:r>
            <a:r>
              <a:rPr lang="en-GB" sz="2400" b="0" i="0" u="none" strike="noStrike" baseline="0" dirty="0">
                <a:latin typeface="AvenirLTStd-Book"/>
              </a:rPr>
              <a:t> </a:t>
            </a:r>
            <a:r>
              <a:rPr lang="en-GB" sz="2400" b="0" i="0" u="none" strike="noStrike" baseline="0" dirty="0" err="1">
                <a:latin typeface="AvenirLTStd-Book"/>
              </a:rPr>
              <a:t>en</a:t>
            </a:r>
            <a:r>
              <a:rPr lang="en-GB" sz="2400" b="0" i="0" u="none" strike="noStrike" baseline="0" dirty="0">
                <a:latin typeface="AvenirLTStd-Book"/>
              </a:rPr>
              <a:t> </a:t>
            </a:r>
            <a:r>
              <a:rPr lang="en-GB" sz="2400" b="0" i="0" u="none" strike="noStrike" baseline="0" dirty="0" err="1">
                <a:latin typeface="AvenirLTStd-Book"/>
              </a:rPr>
              <a:t>termes</a:t>
            </a:r>
            <a:r>
              <a:rPr lang="en-GB" sz="2400" b="0" i="0" u="none" strike="noStrike" baseline="0" dirty="0">
                <a:latin typeface="AvenirLTStd-Book"/>
              </a:rPr>
              <a:t> de </a:t>
            </a:r>
            <a:r>
              <a:rPr lang="en-GB" sz="2400" b="0" i="0" u="none" strike="noStrike" baseline="0" dirty="0" err="1">
                <a:latin typeface="AvenirLTStd-Book"/>
              </a:rPr>
              <a:t>risques</a:t>
            </a:r>
            <a:r>
              <a:rPr lang="en-GB" sz="2400" b="0" i="0" u="none" strike="noStrike" baseline="0" dirty="0">
                <a:latin typeface="AvenirLTStd-Book"/>
              </a:rPr>
              <a:t> et de </a:t>
            </a:r>
            <a:r>
              <a:rPr lang="en-GB" sz="2400" b="0" i="0" u="none" strike="noStrike" baseline="0" dirty="0" err="1">
                <a:latin typeface="AvenirLTStd-Book"/>
              </a:rPr>
              <a:t>vulnérabilités</a:t>
            </a:r>
            <a:r>
              <a:rPr lang="en-GB" sz="2400" b="0" i="0" u="none" strike="noStrike" baseline="0" dirty="0">
                <a:latin typeface="AvenirLTStd-Book"/>
              </a:rPr>
              <a:t>, </a:t>
            </a:r>
            <a:r>
              <a:rPr lang="en-GB" sz="2400" b="0" i="0" u="none" strike="noStrike" baseline="0" dirty="0" err="1">
                <a:latin typeface="AvenirLTStd-Book"/>
              </a:rPr>
              <a:t>d'accès</a:t>
            </a:r>
            <a:r>
              <a:rPr lang="en-GB" sz="2400" b="0" i="0" u="none" strike="noStrike" baseline="0" dirty="0">
                <a:latin typeface="AvenirLTStd-Book"/>
              </a:rPr>
              <a:t> et </a:t>
            </a:r>
            <a:r>
              <a:rPr lang="en-GB" sz="2400" b="0" i="0" u="none" strike="noStrike" baseline="0" dirty="0" err="1">
                <a:latin typeface="AvenirLTStd-Book"/>
              </a:rPr>
              <a:t>d'utilisation</a:t>
            </a:r>
            <a:r>
              <a:rPr lang="en-GB" sz="2400" b="0" i="0" u="none" strike="noStrike" baseline="0" dirty="0">
                <a:latin typeface="AvenirLTStd-Book"/>
              </a:rPr>
              <a:t> des services et de </a:t>
            </a:r>
            <a:r>
              <a:rPr lang="en-GB" sz="2400" b="0" i="0" u="none" strike="noStrike" baseline="0" dirty="0" err="1">
                <a:latin typeface="AvenirLTStd-Book"/>
              </a:rPr>
              <a:t>résultats</a:t>
            </a:r>
            <a:r>
              <a:rPr lang="en-GB" sz="2400" b="0" i="0" u="none" strike="noStrike" baseline="0" dirty="0">
                <a:latin typeface="AvenirLTStd-Book"/>
              </a:rPr>
              <a:t> </a:t>
            </a:r>
            <a:r>
              <a:rPr lang="en-GB" sz="2400" b="0" i="0" u="none" strike="noStrike" baseline="0" dirty="0" err="1">
                <a:latin typeface="AvenirLTStd-Book"/>
              </a:rPr>
              <a:t>en</a:t>
            </a:r>
            <a:r>
              <a:rPr lang="en-GB" sz="2400" b="0" i="0" u="none" strike="noStrike" baseline="0" dirty="0">
                <a:latin typeface="AvenirLTStd-Book"/>
              </a:rPr>
              <a:t> matière de VIH (infection et </a:t>
            </a:r>
            <a:r>
              <a:rPr lang="en-GB" sz="2400" b="0" i="0" u="none" strike="noStrike" baseline="0" dirty="0" err="1">
                <a:latin typeface="AvenirLTStd-Book"/>
              </a:rPr>
              <a:t>décès</a:t>
            </a:r>
            <a:r>
              <a:rPr lang="en-GB" sz="2400" b="0" i="0" u="none" strike="noStrike" baseline="0" dirty="0">
                <a:latin typeface="AvenirLTStd-Book"/>
              </a:rPr>
              <a:t> </a:t>
            </a:r>
            <a:r>
              <a:rPr lang="en-GB" sz="2400" b="0" i="0" u="none" strike="noStrike" baseline="0" dirty="0" err="1">
                <a:latin typeface="AvenirLTStd-Book"/>
              </a:rPr>
              <a:t>liés</a:t>
            </a:r>
            <a:r>
              <a:rPr lang="en-GB" sz="2400" b="0" i="0" u="none" strike="noStrike" baseline="0" dirty="0">
                <a:latin typeface="AvenirLTStd-Book"/>
              </a:rPr>
              <a:t> au </a:t>
            </a:r>
            <a:r>
              <a:rPr lang="en-GB" sz="2400" b="0" i="0" u="none" strike="noStrike" baseline="0" dirty="0" err="1">
                <a:latin typeface="AvenirLTStd-Book"/>
              </a:rPr>
              <a:t>sida</a:t>
            </a:r>
            <a:r>
              <a:rPr lang="en-GB" sz="2400" b="0" i="0" u="none" strike="noStrike" baseline="0" dirty="0">
                <a:latin typeface="AvenirLTStd-Book"/>
              </a:rPr>
              <a:t>) au sein de </a:t>
            </a:r>
            <a:r>
              <a:rPr lang="en-GB" sz="2400" b="0" i="0" u="none" strike="noStrike" baseline="0" dirty="0" err="1">
                <a:latin typeface="AvenirLTStd-Book"/>
              </a:rPr>
              <a:t>ces</a:t>
            </a:r>
            <a:r>
              <a:rPr lang="en-GB" sz="2400" b="0" i="0" u="none" strike="noStrike" baseline="0" dirty="0">
                <a:latin typeface="AvenirLTStd-Book"/>
              </a:rPr>
              <a:t> sous-</a:t>
            </a:r>
            <a:r>
              <a:rPr lang="en-GB" sz="2400" b="0" i="0" u="none" strike="noStrike" baseline="0" dirty="0" err="1">
                <a:latin typeface="AvenirLTStd-Book"/>
              </a:rPr>
              <a:t>groupes</a:t>
            </a:r>
            <a:r>
              <a:rPr lang="en-GB" sz="2400" b="0" i="0" u="none" strike="noStrike" baseline="0" dirty="0">
                <a:latin typeface="AvenirLTStd-Book"/>
              </a:rPr>
              <a:t>.</a:t>
            </a:r>
          </a:p>
          <a:p>
            <a:pPr marL="285750" indent="-285750" algn="l">
              <a:buFont typeface="Arial" panose="020B0604020202020204" pitchFamily="34" charset="0"/>
              <a:buChar char="•"/>
            </a:pPr>
            <a:endParaRPr lang="en-GB" sz="2400" b="0" i="0" u="none" strike="noStrike" baseline="0" dirty="0">
              <a:latin typeface="AvenirLTStd-Book"/>
            </a:endParaRPr>
          </a:p>
          <a:p>
            <a:pPr marL="285750" indent="-285750" algn="l">
              <a:buFont typeface="Arial" panose="020B0604020202020204" pitchFamily="34" charset="0"/>
              <a:buChar char="•"/>
            </a:pPr>
            <a:r>
              <a:rPr lang="en-GB" sz="2400" kern="100" dirty="0">
                <a:effectLst/>
                <a:latin typeface="Calibri" panose="020F0502020204030204" pitchFamily="34" charset="0"/>
                <a:ea typeface="Aptos" panose="020B0004020202020204" pitchFamily="34" charset="0"/>
                <a:cs typeface="Arial" panose="020B0604020202020204" pitchFamily="34" charset="0"/>
              </a:rPr>
              <a:t>Les </a:t>
            </a:r>
            <a:r>
              <a:rPr lang="en-GB" sz="2400" kern="100" dirty="0" err="1">
                <a:effectLst/>
                <a:latin typeface="Calibri" panose="020F0502020204030204" pitchFamily="34" charset="0"/>
                <a:ea typeface="Aptos" panose="020B0004020202020204" pitchFamily="34" charset="0"/>
                <a:cs typeface="Arial" panose="020B0604020202020204" pitchFamily="34" charset="0"/>
              </a:rPr>
              <a:t>iniquités</a:t>
            </a:r>
            <a:r>
              <a:rPr lang="en-GB" sz="2400" kern="100" dirty="0">
                <a:effectLst/>
                <a:latin typeface="Calibri" panose="020F0502020204030204" pitchFamily="34" charset="0"/>
                <a:ea typeface="Aptos" panose="020B0004020202020204" pitchFamily="34" charset="0"/>
                <a:cs typeface="Arial" panose="020B0604020202020204" pitchFamily="34" charset="0"/>
              </a:rPr>
              <a:t> </a:t>
            </a:r>
            <a:r>
              <a:rPr lang="en-GB" sz="2400" kern="100" dirty="0" err="1">
                <a:effectLst/>
                <a:latin typeface="Calibri" panose="020F0502020204030204" pitchFamily="34" charset="0"/>
                <a:ea typeface="Aptos" panose="020B0004020202020204" pitchFamily="34" charset="0"/>
                <a:cs typeface="Arial" panose="020B0604020202020204" pitchFamily="34" charset="0"/>
              </a:rPr>
              <a:t>sont</a:t>
            </a:r>
            <a:r>
              <a:rPr lang="en-GB" sz="2400" kern="100" dirty="0">
                <a:effectLst/>
                <a:latin typeface="Calibri" panose="020F0502020204030204" pitchFamily="34" charset="0"/>
                <a:ea typeface="Aptos" panose="020B0004020202020204" pitchFamily="34" charset="0"/>
                <a:cs typeface="Arial" panose="020B0604020202020204" pitchFamily="34" charset="0"/>
              </a:rPr>
              <a:t> des </a:t>
            </a:r>
            <a:r>
              <a:rPr lang="en-GB" sz="2400" kern="100" dirty="0" err="1">
                <a:effectLst/>
                <a:latin typeface="Calibri" panose="020F0502020204030204" pitchFamily="34" charset="0"/>
                <a:ea typeface="Aptos" panose="020B0004020202020204" pitchFamily="34" charset="0"/>
                <a:cs typeface="Arial" panose="020B0604020202020204" pitchFamily="34" charset="0"/>
              </a:rPr>
              <a:t>différences</a:t>
            </a:r>
            <a:r>
              <a:rPr lang="en-GB" sz="2400" kern="100" dirty="0">
                <a:effectLst/>
                <a:latin typeface="Calibri" panose="020F0502020204030204" pitchFamily="34" charset="0"/>
                <a:ea typeface="Aptos" panose="020B0004020202020204" pitchFamily="34" charset="0"/>
                <a:cs typeface="Arial" panose="020B0604020202020204" pitchFamily="34" charset="0"/>
              </a:rPr>
              <a:t> </a:t>
            </a:r>
            <a:r>
              <a:rPr lang="en-GB" sz="2400" kern="100" dirty="0" err="1">
                <a:effectLst/>
                <a:latin typeface="Calibri" panose="020F0502020204030204" pitchFamily="34" charset="0"/>
                <a:ea typeface="Aptos" panose="020B0004020202020204" pitchFamily="34" charset="0"/>
                <a:cs typeface="Arial" panose="020B0604020202020204" pitchFamily="34" charset="0"/>
              </a:rPr>
              <a:t>injustes</a:t>
            </a:r>
            <a:r>
              <a:rPr lang="en-GB" sz="2400" kern="100" dirty="0">
                <a:effectLst/>
                <a:latin typeface="Calibri" panose="020F0502020204030204" pitchFamily="34" charset="0"/>
                <a:ea typeface="Aptos" panose="020B0004020202020204" pitchFamily="34" charset="0"/>
                <a:cs typeface="Arial" panose="020B0604020202020204" pitchFamily="34" charset="0"/>
              </a:rPr>
              <a:t>, </a:t>
            </a:r>
            <a:r>
              <a:rPr lang="en-GB" sz="2400" kern="100" dirty="0" err="1">
                <a:effectLst/>
                <a:latin typeface="Calibri" panose="020F0502020204030204" pitchFamily="34" charset="0"/>
                <a:ea typeface="Aptos" panose="020B0004020202020204" pitchFamily="34" charset="0"/>
                <a:cs typeface="Arial" panose="020B0604020202020204" pitchFamily="34" charset="0"/>
              </a:rPr>
              <a:t>inéquitables</a:t>
            </a:r>
            <a:r>
              <a:rPr lang="en-GB" sz="2400" kern="100" dirty="0">
                <a:effectLst/>
                <a:latin typeface="Calibri" panose="020F0502020204030204" pitchFamily="34" charset="0"/>
                <a:ea typeface="Aptos" panose="020B0004020202020204" pitchFamily="34" charset="0"/>
                <a:cs typeface="Arial" panose="020B0604020202020204" pitchFamily="34" charset="0"/>
              </a:rPr>
              <a:t>, </a:t>
            </a:r>
            <a:r>
              <a:rPr lang="en-GB" sz="2400" kern="100" dirty="0" err="1">
                <a:effectLst/>
                <a:latin typeface="Calibri" panose="020F0502020204030204" pitchFamily="34" charset="0"/>
                <a:ea typeface="Aptos" panose="020B0004020202020204" pitchFamily="34" charset="0"/>
                <a:cs typeface="Arial" panose="020B0604020202020204" pitchFamily="34" charset="0"/>
              </a:rPr>
              <a:t>évitables</a:t>
            </a:r>
            <a:r>
              <a:rPr lang="en-GB" sz="2400" kern="100" dirty="0">
                <a:effectLst/>
                <a:latin typeface="Calibri" panose="020F0502020204030204" pitchFamily="34" charset="0"/>
                <a:ea typeface="Aptos" panose="020B0004020202020204" pitchFamily="34" charset="0"/>
                <a:cs typeface="Arial" panose="020B0604020202020204" pitchFamily="34" charset="0"/>
              </a:rPr>
              <a:t> et </a:t>
            </a:r>
            <a:r>
              <a:rPr lang="en-GB" sz="2400" kern="100" dirty="0" err="1">
                <a:effectLst/>
                <a:latin typeface="Calibri" panose="020F0502020204030204" pitchFamily="34" charset="0"/>
                <a:ea typeface="Aptos" panose="020B0004020202020204" pitchFamily="34" charset="0"/>
                <a:cs typeface="Arial" panose="020B0604020202020204" pitchFamily="34" charset="0"/>
              </a:rPr>
              <a:t>remédiables</a:t>
            </a:r>
            <a:r>
              <a:rPr lang="en-GB" sz="2400" kern="100" dirty="0">
                <a:effectLst/>
                <a:latin typeface="Calibri" panose="020F0502020204030204" pitchFamily="34" charset="0"/>
                <a:ea typeface="Aptos" panose="020B0004020202020204" pitchFamily="34" charset="0"/>
                <a:cs typeface="Arial" panose="020B0604020202020204" pitchFamily="34" charset="0"/>
              </a:rPr>
              <a:t>.</a:t>
            </a:r>
          </a:p>
          <a:p>
            <a:pPr marL="285750" indent="-285750" algn="l">
              <a:buFont typeface="Arial" panose="020B0604020202020204" pitchFamily="34" charset="0"/>
              <a:buChar char="•"/>
            </a:pPr>
            <a:endParaRPr lang="en-GB" sz="2400" kern="100" dirty="0">
              <a:latin typeface="Calibri" panose="020F0502020204030204" pitchFamily="34" charset="0"/>
              <a:ea typeface="Aptos" panose="020B0004020202020204" pitchFamily="34" charset="0"/>
              <a:cs typeface="Arial" panose="020B0604020202020204" pitchFamily="34" charset="0"/>
            </a:endParaRPr>
          </a:p>
          <a:p>
            <a:pPr marL="285750" indent="-285750" algn="l">
              <a:buFont typeface="Arial" panose="020B0604020202020204" pitchFamily="34" charset="0"/>
              <a:buChar char="•"/>
            </a:pPr>
            <a:r>
              <a:rPr lang="en-GB" sz="2400" kern="100" dirty="0">
                <a:effectLst/>
                <a:latin typeface="Calibri" panose="020F0502020204030204" pitchFamily="34" charset="0"/>
                <a:ea typeface="Aptos" panose="020B0004020202020204" pitchFamily="34" charset="0"/>
                <a:cs typeface="Arial" panose="020B0604020202020204" pitchFamily="34" charset="0"/>
              </a:rPr>
              <a:t>Pour </a:t>
            </a:r>
            <a:r>
              <a:rPr lang="en-GB" sz="2400" kern="100" dirty="0" err="1">
                <a:effectLst/>
                <a:latin typeface="Calibri" panose="020F0502020204030204" pitchFamily="34" charset="0"/>
                <a:ea typeface="Aptos" panose="020B0004020202020204" pitchFamily="34" charset="0"/>
                <a:cs typeface="Arial" panose="020B0604020202020204" pitchFamily="34" charset="0"/>
              </a:rPr>
              <a:t>remédier</a:t>
            </a:r>
            <a:r>
              <a:rPr lang="en-GB" sz="2400" kern="100" dirty="0">
                <a:effectLst/>
                <a:latin typeface="Calibri" panose="020F0502020204030204" pitchFamily="34" charset="0"/>
                <a:ea typeface="Aptos" panose="020B0004020202020204" pitchFamily="34" charset="0"/>
                <a:cs typeface="Arial" panose="020B0604020202020204" pitchFamily="34" charset="0"/>
              </a:rPr>
              <a:t> aux </a:t>
            </a:r>
            <a:r>
              <a:rPr lang="en-GB" sz="2400" kern="100" dirty="0" err="1">
                <a:effectLst/>
                <a:latin typeface="Calibri" panose="020F0502020204030204" pitchFamily="34" charset="0"/>
                <a:ea typeface="Aptos" panose="020B0004020202020204" pitchFamily="34" charset="0"/>
                <a:cs typeface="Arial" panose="020B0604020202020204" pitchFamily="34" charset="0"/>
              </a:rPr>
              <a:t>inégalités</a:t>
            </a:r>
            <a:r>
              <a:rPr lang="en-GB" sz="2400" kern="100" dirty="0">
                <a:effectLst/>
                <a:latin typeface="Calibri" panose="020F0502020204030204" pitchFamily="34" charset="0"/>
                <a:ea typeface="Aptos" panose="020B0004020202020204" pitchFamily="34" charset="0"/>
                <a:cs typeface="Arial" panose="020B0604020202020204" pitchFamily="34" charset="0"/>
              </a:rPr>
              <a:t>, nous devons les </a:t>
            </a:r>
            <a:r>
              <a:rPr lang="en-GB" sz="2400" kern="100" dirty="0" err="1">
                <a:effectLst/>
                <a:latin typeface="Calibri" panose="020F0502020204030204" pitchFamily="34" charset="0"/>
                <a:ea typeface="Aptos" panose="020B0004020202020204" pitchFamily="34" charset="0"/>
                <a:cs typeface="Arial" panose="020B0604020202020204" pitchFamily="34" charset="0"/>
              </a:rPr>
              <a:t>mesurer</a:t>
            </a:r>
            <a:r>
              <a:rPr lang="en-GB" sz="2400" kern="100" dirty="0">
                <a:effectLst/>
                <a:latin typeface="Calibri" panose="020F0502020204030204" pitchFamily="34" charset="0"/>
                <a:ea typeface="Aptos" panose="020B0004020202020204" pitchFamily="34" charset="0"/>
                <a:cs typeface="Arial" panose="020B0604020202020204" pitchFamily="34" charset="0"/>
              </a:rPr>
              <a:t> et les </a:t>
            </a:r>
            <a:r>
              <a:rPr lang="en-GB" sz="2400" kern="100" dirty="0" err="1">
                <a:effectLst/>
                <a:latin typeface="Calibri" panose="020F0502020204030204" pitchFamily="34" charset="0"/>
                <a:ea typeface="Aptos" panose="020B0004020202020204" pitchFamily="34" charset="0"/>
                <a:cs typeface="Arial" panose="020B0604020202020204" pitchFamily="34" charset="0"/>
              </a:rPr>
              <a:t>contrôler</a:t>
            </a:r>
            <a:r>
              <a:rPr lang="en-GB" sz="2400" kern="100" dirty="0">
                <a:effectLst/>
                <a:latin typeface="Calibri" panose="020F0502020204030204" pitchFamily="34" charset="0"/>
                <a:ea typeface="Aptos" panose="020B0004020202020204" pitchFamily="34" charset="0"/>
                <a:cs typeface="Arial" panose="020B0604020202020204" pitchFamily="34" charset="0"/>
              </a:rPr>
              <a:t>, </a:t>
            </a:r>
            <a:r>
              <a:rPr lang="en-GB" sz="2400" kern="100" dirty="0" err="1">
                <a:effectLst/>
                <a:latin typeface="Calibri" panose="020F0502020204030204" pitchFamily="34" charset="0"/>
                <a:ea typeface="Aptos" panose="020B0004020202020204" pitchFamily="34" charset="0"/>
                <a:cs typeface="Arial" panose="020B0604020202020204" pitchFamily="34" charset="0"/>
              </a:rPr>
              <a:t>en</a:t>
            </a:r>
            <a:r>
              <a:rPr lang="en-GB" sz="2400" kern="100" dirty="0">
                <a:effectLst/>
                <a:latin typeface="Calibri" panose="020F0502020204030204" pitchFamily="34" charset="0"/>
                <a:ea typeface="Aptos" panose="020B0004020202020204" pitchFamily="34" charset="0"/>
                <a:cs typeface="Arial" panose="020B0604020202020204" pitchFamily="34" charset="0"/>
              </a:rPr>
              <a:t> nous </a:t>
            </a:r>
            <a:r>
              <a:rPr lang="en-GB" sz="2400" kern="100" dirty="0" err="1">
                <a:effectLst/>
                <a:latin typeface="Calibri" panose="020F0502020204030204" pitchFamily="34" charset="0"/>
                <a:ea typeface="Aptos" panose="020B0004020202020204" pitchFamily="34" charset="0"/>
                <a:cs typeface="Arial" panose="020B0604020202020204" pitchFamily="34" charset="0"/>
              </a:rPr>
              <a:t>concentrant</a:t>
            </a:r>
            <a:r>
              <a:rPr lang="en-GB" sz="2400" kern="100" dirty="0">
                <a:effectLst/>
                <a:latin typeface="Calibri" panose="020F0502020204030204" pitchFamily="34" charset="0"/>
                <a:ea typeface="Aptos" panose="020B0004020202020204" pitchFamily="34" charset="0"/>
                <a:cs typeface="Arial" panose="020B0604020202020204" pitchFamily="34" charset="0"/>
              </a:rPr>
              <a:t> sur </a:t>
            </a:r>
            <a:r>
              <a:rPr lang="en-GB" sz="2400" kern="100" dirty="0" err="1">
                <a:effectLst/>
                <a:latin typeface="Calibri" panose="020F0502020204030204" pitchFamily="34" charset="0"/>
                <a:ea typeface="Aptos" panose="020B0004020202020204" pitchFamily="34" charset="0"/>
                <a:cs typeface="Arial" panose="020B0604020202020204" pitchFamily="34" charset="0"/>
              </a:rPr>
              <a:t>celles</a:t>
            </a:r>
            <a:r>
              <a:rPr lang="en-GB" sz="2400" kern="100" dirty="0">
                <a:effectLst/>
                <a:latin typeface="Calibri" panose="020F0502020204030204" pitchFamily="34" charset="0"/>
                <a:ea typeface="Aptos" panose="020B0004020202020204" pitchFamily="34" charset="0"/>
                <a:cs typeface="Arial" panose="020B0604020202020204" pitchFamily="34" charset="0"/>
              </a:rPr>
              <a:t> qui </a:t>
            </a:r>
            <a:r>
              <a:rPr lang="en-GB" sz="2400" kern="100" dirty="0" err="1">
                <a:effectLst/>
                <a:latin typeface="Calibri" panose="020F0502020204030204" pitchFamily="34" charset="0"/>
                <a:ea typeface="Aptos" panose="020B0004020202020204" pitchFamily="34" charset="0"/>
                <a:cs typeface="Arial" panose="020B0604020202020204" pitchFamily="34" charset="0"/>
              </a:rPr>
              <a:t>sont</a:t>
            </a:r>
            <a:r>
              <a:rPr lang="en-GB" sz="2400" kern="100" dirty="0">
                <a:effectLst/>
                <a:latin typeface="Calibri" panose="020F0502020204030204" pitchFamily="34" charset="0"/>
                <a:ea typeface="Aptos" panose="020B0004020202020204" pitchFamily="34" charset="0"/>
                <a:cs typeface="Arial" panose="020B0604020202020204" pitchFamily="34" charset="0"/>
              </a:rPr>
              <a:t> </a:t>
            </a:r>
            <a:r>
              <a:rPr lang="en-GB" sz="2400" kern="100" dirty="0" err="1">
                <a:effectLst/>
                <a:latin typeface="Calibri" panose="020F0502020204030204" pitchFamily="34" charset="0"/>
                <a:ea typeface="Aptos" panose="020B0004020202020204" pitchFamily="34" charset="0"/>
                <a:cs typeface="Arial" panose="020B0604020202020204" pitchFamily="34" charset="0"/>
              </a:rPr>
              <a:t>injustes</a:t>
            </a:r>
            <a:r>
              <a:rPr lang="en-GB" sz="2400" kern="100" dirty="0">
                <a:effectLst/>
                <a:latin typeface="Calibri" panose="020F0502020204030204" pitchFamily="34" charset="0"/>
                <a:ea typeface="Aptos" panose="020B0004020202020204" pitchFamily="34" charset="0"/>
                <a:cs typeface="Arial" panose="020B0604020202020204" pitchFamily="34" charset="0"/>
              </a:rPr>
              <a:t>, </a:t>
            </a:r>
            <a:r>
              <a:rPr lang="en-GB" sz="2400" kern="100" dirty="0" err="1">
                <a:effectLst/>
                <a:latin typeface="Calibri" panose="020F0502020204030204" pitchFamily="34" charset="0"/>
                <a:ea typeface="Aptos" panose="020B0004020202020204" pitchFamily="34" charset="0"/>
                <a:cs typeface="Arial" panose="020B0604020202020204" pitchFamily="34" charset="0"/>
              </a:rPr>
              <a:t>évitables</a:t>
            </a:r>
            <a:r>
              <a:rPr lang="en-GB" sz="2400" kern="100" dirty="0">
                <a:effectLst/>
                <a:latin typeface="Calibri" panose="020F0502020204030204" pitchFamily="34" charset="0"/>
                <a:ea typeface="Aptos" panose="020B0004020202020204" pitchFamily="34" charset="0"/>
                <a:cs typeface="Arial" panose="020B0604020202020204" pitchFamily="34" charset="0"/>
              </a:rPr>
              <a:t> et </a:t>
            </a:r>
            <a:r>
              <a:rPr lang="en-GB" sz="2400" kern="100" dirty="0" err="1">
                <a:effectLst/>
                <a:latin typeface="Calibri" panose="020F0502020204030204" pitchFamily="34" charset="0"/>
                <a:ea typeface="Aptos" panose="020B0004020202020204" pitchFamily="34" charset="0"/>
                <a:cs typeface="Arial" panose="020B0604020202020204" pitchFamily="34" charset="0"/>
              </a:rPr>
              <a:t>remédiables</a:t>
            </a:r>
            <a:r>
              <a:rPr lang="en-GB" sz="2400" kern="100" dirty="0">
                <a:effectLst/>
                <a:latin typeface="Calibri" panose="020F0502020204030204" pitchFamily="34" charset="0"/>
                <a:ea typeface="Aptos" panose="020B0004020202020204" pitchFamily="34" charset="0"/>
                <a:cs typeface="Arial" panose="020B0604020202020204" pitchFamily="34" charset="0"/>
              </a:rPr>
              <a:t>.</a:t>
            </a:r>
          </a:p>
        </p:txBody>
      </p:sp>
    </p:spTree>
    <p:extLst>
      <p:ext uri="{BB962C8B-B14F-4D97-AF65-F5344CB8AC3E}">
        <p14:creationId xmlns:p14="http://schemas.microsoft.com/office/powerpoint/2010/main" val="3581908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2991B4-8B81-3D7A-59D1-DF34CBEF5F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A74C424-55EA-D137-0DC7-19065EA9CC74}"/>
              </a:ext>
            </a:extLst>
          </p:cNvPr>
          <p:cNvSpPr>
            <a:spLocks noGrp="1"/>
          </p:cNvSpPr>
          <p:nvPr>
            <p:ph type="title"/>
          </p:nvPr>
        </p:nvSpPr>
        <p:spPr>
          <a:xfrm>
            <a:off x="246185" y="127673"/>
            <a:ext cx="2180491" cy="5568277"/>
          </a:xfrm>
        </p:spPr>
        <p:txBody>
          <a:bodyPr>
            <a:normAutofit/>
          </a:bodyPr>
          <a:lstStyle/>
          <a:p>
            <a:pPr algn="l"/>
            <a:r>
              <a:rPr lang="en-GB" sz="2900" b="1" dirty="0">
                <a:highlight>
                  <a:srgbClr val="FFFF00"/>
                </a:highlight>
              </a:rPr>
              <a:t>Le cycle de surveillance</a:t>
            </a:r>
          </a:p>
        </p:txBody>
      </p:sp>
      <p:sp>
        <p:nvSpPr>
          <p:cNvPr id="17" name="TextBox 16">
            <a:extLst>
              <a:ext uri="{FF2B5EF4-FFF2-40B4-BE49-F238E27FC236}">
                <a16:creationId xmlns:a16="http://schemas.microsoft.com/office/drawing/2014/main" id="{DFAA0BC2-4B0B-A156-83E1-AE22A261E692}"/>
              </a:ext>
            </a:extLst>
          </p:cNvPr>
          <p:cNvSpPr txBox="1"/>
          <p:nvPr/>
        </p:nvSpPr>
        <p:spPr>
          <a:xfrm>
            <a:off x="233217" y="6030709"/>
            <a:ext cx="3962400" cy="400110"/>
          </a:xfrm>
          <a:prstGeom prst="rect">
            <a:avLst/>
          </a:prstGeom>
          <a:noFill/>
        </p:spPr>
        <p:txBody>
          <a:bodyPr wrap="square" rtlCol="0">
            <a:spAutoFit/>
          </a:bodyPr>
          <a:lstStyle/>
          <a:p>
            <a:r>
              <a:rPr lang="en-GB" sz="1000"/>
              <a:t>Reproduit de l'OMS, Inequality monitoring in sexual, reproductive, maternal, newborn, child, and adolescent health (Suivi des inégalités en matière de santé sexuelle, reproductive, maternelle, néonatale, infantile et adolescente).</a:t>
            </a:r>
          </a:p>
        </p:txBody>
      </p:sp>
      <p:graphicFrame>
        <p:nvGraphicFramePr>
          <p:cNvPr id="8" name="Diagram 7">
            <a:extLst>
              <a:ext uri="{FF2B5EF4-FFF2-40B4-BE49-F238E27FC236}">
                <a16:creationId xmlns:a16="http://schemas.microsoft.com/office/drawing/2014/main" id="{4FDED2CD-A12E-FCC1-B7D2-EEDFC9919CAE}"/>
              </a:ext>
            </a:extLst>
          </p:cNvPr>
          <p:cNvGraphicFramePr/>
          <p:nvPr>
            <p:extLst>
              <p:ext uri="{D42A27DB-BD31-4B8C-83A1-F6EECF244321}">
                <p14:modId xmlns:p14="http://schemas.microsoft.com/office/powerpoint/2010/main" val="3387230645"/>
              </p:ext>
            </p:extLst>
          </p:nvPr>
        </p:nvGraphicFramePr>
        <p:xfrm>
          <a:off x="2286000" y="329141"/>
          <a:ext cx="8883650" cy="53668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19173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AD972-DBD1-098F-51C3-FB88F1A0CA08}"/>
              </a:ext>
            </a:extLst>
          </p:cNvPr>
          <p:cNvSpPr>
            <a:spLocks noGrp="1"/>
          </p:cNvSpPr>
          <p:nvPr>
            <p:ph type="title"/>
          </p:nvPr>
        </p:nvSpPr>
        <p:spPr>
          <a:xfrm>
            <a:off x="808654" y="183092"/>
            <a:ext cx="5486400" cy="762000"/>
          </a:xfrm>
          <a:solidFill>
            <a:schemeClr val="accent4"/>
          </a:solidFill>
        </p:spPr>
        <p:txBody>
          <a:bodyPr/>
          <a:lstStyle/>
          <a:p>
            <a:pPr algn="l"/>
            <a:r>
              <a:rPr lang="en-GB" sz="2900" b="1">
                <a:solidFill>
                  <a:schemeClr val="bg1"/>
                </a:solidFill>
              </a:rPr>
              <a:t>Décidez des populations</a:t>
            </a:r>
            <a:endParaRPr lang="en-GB" b="1">
              <a:solidFill>
                <a:schemeClr val="bg1"/>
              </a:solidFill>
            </a:endParaRPr>
          </a:p>
        </p:txBody>
      </p:sp>
      <p:graphicFrame>
        <p:nvGraphicFramePr>
          <p:cNvPr id="4" name="Table 3">
            <a:extLst>
              <a:ext uri="{FF2B5EF4-FFF2-40B4-BE49-F238E27FC236}">
                <a16:creationId xmlns:a16="http://schemas.microsoft.com/office/drawing/2014/main" id="{1437D920-D262-9559-4F3B-2951C7DB43D2}"/>
              </a:ext>
            </a:extLst>
          </p:cNvPr>
          <p:cNvGraphicFramePr>
            <a:graphicFrameLocks noGrp="1"/>
          </p:cNvGraphicFramePr>
          <p:nvPr>
            <p:extLst>
              <p:ext uri="{D42A27DB-BD31-4B8C-83A1-F6EECF244321}">
                <p14:modId xmlns:p14="http://schemas.microsoft.com/office/powerpoint/2010/main" val="3515044596"/>
              </p:ext>
            </p:extLst>
          </p:nvPr>
        </p:nvGraphicFramePr>
        <p:xfrm>
          <a:off x="808653" y="1347059"/>
          <a:ext cx="10402271" cy="4267200"/>
        </p:xfrm>
        <a:graphic>
          <a:graphicData uri="http://schemas.openxmlformats.org/drawingml/2006/table">
            <a:tbl>
              <a:tblPr firstRow="1" bandRow="1">
                <a:tableStyleId>{5C22544A-7EE6-4342-B048-85BDC9FD1C3A}</a:tableStyleId>
              </a:tblPr>
              <a:tblGrid>
                <a:gridCol w="1916516">
                  <a:extLst>
                    <a:ext uri="{9D8B030D-6E8A-4147-A177-3AD203B41FA5}">
                      <a16:colId xmlns:a16="http://schemas.microsoft.com/office/drawing/2014/main" val="175218665"/>
                    </a:ext>
                  </a:extLst>
                </a:gridCol>
                <a:gridCol w="8485755">
                  <a:extLst>
                    <a:ext uri="{9D8B030D-6E8A-4147-A177-3AD203B41FA5}">
                      <a16:colId xmlns:a16="http://schemas.microsoft.com/office/drawing/2014/main" val="2079609306"/>
                    </a:ext>
                  </a:extLst>
                </a:gridCol>
              </a:tblGrid>
              <a:tr h="370840">
                <a:tc>
                  <a:txBody>
                    <a:bodyPr/>
                    <a:lstStyle/>
                    <a:p>
                      <a:r>
                        <a:rPr lang="en-GB" sz="2000" b="1" dirty="0">
                          <a:solidFill>
                            <a:schemeClr val="bg1"/>
                          </a:solidFill>
                        </a:rPr>
                        <a:t>Population </a:t>
                      </a:r>
                      <a:r>
                        <a:rPr lang="en-GB" sz="2000" b="1" dirty="0" err="1">
                          <a:solidFill>
                            <a:schemeClr val="bg1"/>
                          </a:solidFill>
                        </a:rPr>
                        <a:t>générale</a:t>
                      </a: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endParaRPr lang="en-GB" sz="2000" b="0" kern="100">
                        <a:solidFill>
                          <a:schemeClr val="tx1"/>
                        </a:solidFill>
                        <a:effectLst/>
                        <a:latin typeface="AvenirLTStd-Book"/>
                        <a:ea typeface="Aptos" panose="020B00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alpha val="50000"/>
                      </a:schemeClr>
                    </a:solidFill>
                  </a:tcPr>
                </a:tc>
                <a:extLst>
                  <a:ext uri="{0D108BD9-81ED-4DB2-BD59-A6C34878D82A}">
                    <a16:rowId xmlns:a16="http://schemas.microsoft.com/office/drawing/2014/main" val="4161372453"/>
                  </a:ext>
                </a:extLst>
              </a:tr>
              <a:tr h="370840">
                <a:tc rowSpan="5">
                  <a:txBody>
                    <a:bodyPr/>
                    <a:lstStyle/>
                    <a:p>
                      <a:r>
                        <a:rPr lang="en-GB" sz="2000" b="1" dirty="0">
                          <a:solidFill>
                            <a:schemeClr val="bg1"/>
                          </a:solidFill>
                        </a:rPr>
                        <a:t>Populations </a:t>
                      </a:r>
                      <a:r>
                        <a:rPr lang="en-GB" sz="2000" b="1" dirty="0" err="1">
                          <a:solidFill>
                            <a:schemeClr val="bg1"/>
                          </a:solidFill>
                        </a:rPr>
                        <a:t>clés</a:t>
                      </a:r>
                    </a:p>
                  </a:txBody>
                  <a:tcPr anchor="ctr">
                    <a:lnL w="12700" cap="flat" cmpd="sng" algn="ctr">
                      <a:solidFill>
                        <a:schemeClr val="bg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dirty="0">
                          <a:solidFill>
                            <a:schemeClr val="tx1"/>
                          </a:solidFill>
                          <a:effectLst/>
                          <a:latin typeface="AvenirLTStd-Book"/>
                          <a:ea typeface="Aptos" panose="020B0004020202020204" pitchFamily="34" charset="0"/>
                          <a:cs typeface="Arial"/>
                        </a:rPr>
                        <a:t>Hommes gays et </a:t>
                      </a:r>
                      <a:r>
                        <a:rPr lang="en-GB" sz="2000" b="0" kern="100" dirty="0" err="1">
                          <a:solidFill>
                            <a:schemeClr val="tx1"/>
                          </a:solidFill>
                          <a:effectLst/>
                          <a:latin typeface="AvenirLTStd-Book"/>
                          <a:ea typeface="Aptos" panose="020B0004020202020204" pitchFamily="34" charset="0"/>
                          <a:cs typeface="Arial"/>
                        </a:rPr>
                        <a:t>autres</a:t>
                      </a:r>
                      <a:r>
                        <a:rPr lang="en-GB" sz="2000" b="0" kern="100" dirty="0">
                          <a:solidFill>
                            <a:schemeClr val="tx1"/>
                          </a:solidFill>
                          <a:effectLst/>
                          <a:latin typeface="AvenirLTStd-Book"/>
                          <a:ea typeface="Aptos" panose="020B0004020202020204" pitchFamily="34" charset="0"/>
                          <a:cs typeface="Arial"/>
                        </a:rPr>
                        <a:t> hommes </a:t>
                      </a:r>
                      <a:r>
                        <a:rPr lang="en-GB" sz="2000" b="0" kern="100" dirty="0" err="1">
                          <a:solidFill>
                            <a:schemeClr val="tx1"/>
                          </a:solidFill>
                          <a:effectLst/>
                          <a:latin typeface="AvenirLTStd-Book"/>
                          <a:ea typeface="Aptos" panose="020B0004020202020204" pitchFamily="34" charset="0"/>
                          <a:cs typeface="Arial"/>
                        </a:rPr>
                        <a:t>ayant</a:t>
                      </a:r>
                      <a:r>
                        <a:rPr lang="en-GB" sz="2000" b="0" kern="100" dirty="0">
                          <a:solidFill>
                            <a:schemeClr val="tx1"/>
                          </a:solidFill>
                          <a:effectLst/>
                          <a:latin typeface="AvenirLTStd-Book"/>
                          <a:ea typeface="Aptos" panose="020B0004020202020204" pitchFamily="34" charset="0"/>
                          <a:cs typeface="Arial"/>
                        </a:rPr>
                        <a:t> des relations </a:t>
                      </a:r>
                      <a:r>
                        <a:rPr lang="en-GB" sz="2000" b="0" kern="100" dirty="0" err="1">
                          <a:solidFill>
                            <a:schemeClr val="tx1"/>
                          </a:solidFill>
                          <a:effectLst/>
                          <a:latin typeface="AvenirLTStd-Book"/>
                          <a:ea typeface="Aptos" panose="020B0004020202020204" pitchFamily="34" charset="0"/>
                          <a:cs typeface="Arial"/>
                        </a:rPr>
                        <a:t>sexuelles</a:t>
                      </a:r>
                      <a:r>
                        <a:rPr lang="en-GB" sz="2000" b="0" kern="100" dirty="0">
                          <a:solidFill>
                            <a:schemeClr val="tx1"/>
                          </a:solidFill>
                          <a:effectLst/>
                          <a:latin typeface="AvenirLTStd-Book"/>
                          <a:ea typeface="Aptos" panose="020B0004020202020204" pitchFamily="34" charset="0"/>
                          <a:cs typeface="Arial"/>
                        </a:rPr>
                        <a:t> avec des hommes</a:t>
                      </a:r>
                    </a:p>
                  </a:txBody>
                  <a:tcP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solidFill>
                      <a:schemeClr val="accent4">
                        <a:alpha val="50000"/>
                      </a:schemeClr>
                    </a:solidFill>
                  </a:tcPr>
                </a:tc>
                <a:extLst>
                  <a:ext uri="{0D108BD9-81ED-4DB2-BD59-A6C34878D82A}">
                    <a16:rowId xmlns:a16="http://schemas.microsoft.com/office/drawing/2014/main" val="1562629045"/>
                  </a:ext>
                </a:extLst>
              </a:tr>
              <a:tr h="370840">
                <a:tc vMerge="1">
                  <a:txBody>
                    <a:bodyPr/>
                    <a:lstStyle/>
                    <a:p>
                      <a:endParaRPr lang="en-GB"/>
                    </a:p>
                  </a:txBody>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err="1">
                          <a:solidFill>
                            <a:schemeClr val="tx1"/>
                          </a:solidFill>
                          <a:effectLst/>
                          <a:highlight>
                            <a:srgbClr val="FFFF00"/>
                          </a:highlight>
                          <a:latin typeface="AvenirLTStd-Book"/>
                          <a:ea typeface="Aptos" panose="020B0004020202020204" pitchFamily="34" charset="0"/>
                          <a:cs typeface="Arial"/>
                        </a:rPr>
                        <a:t>Travailleuses</a:t>
                      </a:r>
                      <a:r>
                        <a:rPr lang="en-GB" sz="2000" b="0" kern="100" dirty="0">
                          <a:solidFill>
                            <a:schemeClr val="tx1"/>
                          </a:solidFill>
                          <a:effectLst/>
                          <a:latin typeface="AvenirLTStd-Book"/>
                          <a:ea typeface="Aptos" panose="020B0004020202020204" pitchFamily="34" charset="0"/>
                          <a:cs typeface="Arial"/>
                        </a:rPr>
                        <a:t> du </a:t>
                      </a:r>
                      <a:r>
                        <a:rPr lang="en-GB" sz="2000" b="0" kern="100" err="1">
                          <a:solidFill>
                            <a:schemeClr val="tx1"/>
                          </a:solidFill>
                          <a:effectLst/>
                          <a:latin typeface="AvenirLTStd-Book"/>
                          <a:ea typeface="Aptos" panose="020B0004020202020204" pitchFamily="34" charset="0"/>
                          <a:cs typeface="Arial"/>
                        </a:rPr>
                        <a:t>sexe</a:t>
                      </a:r>
                    </a:p>
                  </a:txBody>
                  <a:tcPr>
                    <a:lnL w="12700" cmpd="sng">
                      <a:noFill/>
                    </a:lnL>
                    <a:lnR w="12700" cap="flat" cmpd="sng" algn="ctr">
                      <a:solidFill>
                        <a:schemeClr val="bg1"/>
                      </a:solidFill>
                      <a:prstDash val="solid"/>
                      <a:round/>
                      <a:headEnd type="none" w="med" len="med"/>
                      <a:tailEnd type="none" w="med" len="med"/>
                    </a:lnR>
                    <a:lnT w="12700" cmpd="sng">
                      <a:noFill/>
                    </a:lnT>
                    <a:lnB w="12700" cmpd="sng">
                      <a:noFill/>
                    </a:lnB>
                    <a:solidFill>
                      <a:schemeClr val="accent4">
                        <a:alpha val="50000"/>
                      </a:schemeClr>
                    </a:solidFill>
                  </a:tcPr>
                </a:tc>
                <a:extLst>
                  <a:ext uri="{0D108BD9-81ED-4DB2-BD59-A6C34878D82A}">
                    <a16:rowId xmlns:a16="http://schemas.microsoft.com/office/drawing/2014/main" val="219776351"/>
                  </a:ext>
                </a:extLst>
              </a:tr>
              <a:tr h="370840">
                <a:tc vMerge="1">
                  <a:txBody>
                    <a:bodyPr/>
                    <a:lstStyle/>
                    <a:p>
                      <a:endParaRPr lang="en-GB"/>
                    </a:p>
                  </a:txBody>
                  <a:tcPr>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dirty="0" err="1">
                          <a:solidFill>
                            <a:schemeClr val="tx1"/>
                          </a:solidFill>
                          <a:effectLst/>
                          <a:latin typeface="AvenirLTStd-Book"/>
                          <a:ea typeface="Aptos" panose="020B0004020202020204" pitchFamily="34" charset="0"/>
                          <a:cs typeface="Arial"/>
                        </a:rPr>
                        <a:t>Personnes</a:t>
                      </a:r>
                      <a:r>
                        <a:rPr lang="en-GB" sz="2000" b="0" kern="100" dirty="0">
                          <a:solidFill>
                            <a:schemeClr val="tx1"/>
                          </a:solidFill>
                          <a:effectLst/>
                          <a:latin typeface="AvenirLTStd-Book"/>
                          <a:ea typeface="Aptos" panose="020B0004020202020204" pitchFamily="34" charset="0"/>
                          <a:cs typeface="Arial"/>
                        </a:rPr>
                        <a:t> qui </a:t>
                      </a:r>
                      <a:r>
                        <a:rPr lang="en-GB" sz="2000" b="0" kern="100" dirty="0" err="1">
                          <a:solidFill>
                            <a:schemeClr val="tx1"/>
                          </a:solidFill>
                          <a:effectLst/>
                          <a:latin typeface="AvenirLTStd-Book"/>
                          <a:ea typeface="Aptos" panose="020B0004020202020204" pitchFamily="34" charset="0"/>
                          <a:cs typeface="Arial"/>
                        </a:rPr>
                        <a:t>s'injectent</a:t>
                      </a:r>
                      <a:r>
                        <a:rPr lang="en-GB" sz="2000" b="0" kern="100" dirty="0">
                          <a:solidFill>
                            <a:schemeClr val="tx1"/>
                          </a:solidFill>
                          <a:effectLst/>
                          <a:latin typeface="AvenirLTStd-Book"/>
                          <a:ea typeface="Aptos" panose="020B0004020202020204" pitchFamily="34" charset="0"/>
                          <a:cs typeface="Arial"/>
                        </a:rPr>
                        <a:t> des drogues</a:t>
                      </a:r>
                    </a:p>
                  </a:txBody>
                  <a:tcPr>
                    <a:lnL w="12700" cmpd="sng">
                      <a:noFill/>
                    </a:lnL>
                    <a:lnR w="12700" cap="flat" cmpd="sng" algn="ctr">
                      <a:solidFill>
                        <a:schemeClr val="bg1"/>
                      </a:solidFill>
                      <a:prstDash val="solid"/>
                      <a:round/>
                      <a:headEnd type="none" w="med" len="med"/>
                      <a:tailEnd type="none" w="med" len="med"/>
                    </a:lnR>
                    <a:lnT w="12700" cmpd="sng">
                      <a:noFill/>
                    </a:lnT>
                    <a:lnB w="12700" cmpd="sng">
                      <a:noFill/>
                    </a:lnB>
                    <a:solidFill>
                      <a:schemeClr val="accent4">
                        <a:alpha val="50000"/>
                      </a:schemeClr>
                    </a:solidFill>
                  </a:tcPr>
                </a:tc>
                <a:extLst>
                  <a:ext uri="{0D108BD9-81ED-4DB2-BD59-A6C34878D82A}">
                    <a16:rowId xmlns:a16="http://schemas.microsoft.com/office/drawing/2014/main" val="3396523146"/>
                  </a:ext>
                </a:extLst>
              </a:tr>
              <a:tr h="370840">
                <a:tc vMerge="1">
                  <a:txBody>
                    <a:bodyPr/>
                    <a:lstStyle/>
                    <a:p>
                      <a:endParaRPr lang="en-GB"/>
                    </a:p>
                  </a:txBody>
                  <a:tcPr>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dirty="0" err="1">
                          <a:solidFill>
                            <a:schemeClr val="tx1"/>
                          </a:solidFill>
                          <a:effectLst/>
                          <a:latin typeface="AvenirLTStd-Book"/>
                          <a:ea typeface="Aptos" panose="020B0004020202020204" pitchFamily="34" charset="0"/>
                          <a:cs typeface="Arial"/>
                        </a:rPr>
                        <a:t>Personnes</a:t>
                      </a:r>
                      <a:r>
                        <a:rPr lang="en-GB" sz="2000" b="0" kern="100" dirty="0">
                          <a:solidFill>
                            <a:schemeClr val="tx1"/>
                          </a:solidFill>
                          <a:effectLst/>
                          <a:latin typeface="AvenirLTStd-Book"/>
                          <a:ea typeface="Aptos" panose="020B0004020202020204" pitchFamily="34" charset="0"/>
                          <a:cs typeface="Arial"/>
                        </a:rPr>
                        <a:t> </a:t>
                      </a:r>
                      <a:r>
                        <a:rPr lang="en-GB" sz="2000" b="0" kern="100" dirty="0" err="1">
                          <a:solidFill>
                            <a:schemeClr val="tx1"/>
                          </a:solidFill>
                          <a:effectLst/>
                          <a:latin typeface="AvenirLTStd-Book"/>
                          <a:ea typeface="Aptos" panose="020B0004020202020204" pitchFamily="34" charset="0"/>
                          <a:cs typeface="Arial"/>
                        </a:rPr>
                        <a:t>transgenres</a:t>
                      </a:r>
                    </a:p>
                  </a:txBody>
                  <a:tcPr>
                    <a:lnL w="12700" cmpd="sng">
                      <a:noFill/>
                    </a:lnL>
                    <a:lnR w="12700" cap="flat" cmpd="sng" algn="ctr">
                      <a:solidFill>
                        <a:schemeClr val="bg1"/>
                      </a:solidFill>
                      <a:prstDash val="solid"/>
                      <a:round/>
                      <a:headEnd type="none" w="med" len="med"/>
                      <a:tailEnd type="none" w="med" len="med"/>
                    </a:lnR>
                    <a:lnT w="12700" cmpd="sng">
                      <a:noFill/>
                    </a:lnT>
                    <a:lnB w="12700" cmpd="sng">
                      <a:noFill/>
                    </a:lnB>
                    <a:solidFill>
                      <a:schemeClr val="accent4">
                        <a:alpha val="50000"/>
                      </a:schemeClr>
                    </a:solidFill>
                  </a:tcPr>
                </a:tc>
                <a:extLst>
                  <a:ext uri="{0D108BD9-81ED-4DB2-BD59-A6C34878D82A}">
                    <a16:rowId xmlns:a16="http://schemas.microsoft.com/office/drawing/2014/main" val="1495047882"/>
                  </a:ext>
                </a:extLst>
              </a:tr>
              <a:tr h="370840">
                <a:tc vMerge="1">
                  <a:txBody>
                    <a:bodyPr/>
                    <a:lstStyle/>
                    <a:p>
                      <a:endParaRPr lang="en-GB"/>
                    </a:p>
                  </a:txBody>
                  <a:tcPr>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dirty="0" err="1">
                          <a:solidFill>
                            <a:schemeClr val="tx1"/>
                          </a:solidFill>
                          <a:effectLst/>
                          <a:latin typeface="AvenirLTStd-Book"/>
                          <a:ea typeface="Aptos" panose="020B0004020202020204" pitchFamily="34" charset="0"/>
                          <a:cs typeface="Arial"/>
                        </a:rPr>
                        <a:t>Personnes</a:t>
                      </a:r>
                      <a:r>
                        <a:rPr lang="en-GB" sz="2000" b="0" kern="100" dirty="0">
                          <a:solidFill>
                            <a:schemeClr val="tx1"/>
                          </a:solidFill>
                          <a:effectLst/>
                          <a:latin typeface="AvenirLTStd-Book"/>
                          <a:ea typeface="Aptos" panose="020B0004020202020204" pitchFamily="34" charset="0"/>
                          <a:cs typeface="Arial"/>
                        </a:rPr>
                        <a:t> </a:t>
                      </a:r>
                      <a:r>
                        <a:rPr lang="en-GB" sz="2000" b="0" kern="100" dirty="0" err="1">
                          <a:solidFill>
                            <a:schemeClr val="tx1"/>
                          </a:solidFill>
                          <a:effectLst/>
                          <a:latin typeface="AvenirLTStd-Book"/>
                          <a:ea typeface="Aptos" panose="020B0004020202020204" pitchFamily="34" charset="0"/>
                          <a:cs typeface="Arial"/>
                        </a:rPr>
                        <a:t>en</a:t>
                      </a:r>
                      <a:r>
                        <a:rPr lang="en-GB" sz="2000" b="0" kern="100" dirty="0">
                          <a:solidFill>
                            <a:schemeClr val="tx1"/>
                          </a:solidFill>
                          <a:effectLst/>
                          <a:latin typeface="AvenirLTStd-Book"/>
                          <a:ea typeface="Aptos" panose="020B0004020202020204" pitchFamily="34" charset="0"/>
                          <a:cs typeface="Arial"/>
                        </a:rPr>
                        <a:t> milieu fermé</a:t>
                      </a:r>
                    </a:p>
                  </a:txBody>
                  <a:tcPr>
                    <a:lnL w="12700" cmpd="sng">
                      <a:noFill/>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solidFill>
                      <a:schemeClr val="accent4">
                        <a:alpha val="50000"/>
                      </a:schemeClr>
                    </a:solidFill>
                  </a:tcPr>
                </a:tc>
                <a:extLst>
                  <a:ext uri="{0D108BD9-81ED-4DB2-BD59-A6C34878D82A}">
                    <a16:rowId xmlns:a16="http://schemas.microsoft.com/office/drawing/2014/main" val="4269371404"/>
                  </a:ext>
                </a:extLst>
              </a:tr>
              <a:tr h="370840">
                <a:tc rowSpan="4">
                  <a:txBody>
                    <a:bodyPr/>
                    <a:lstStyle/>
                    <a:p>
                      <a:r>
                        <a:rPr lang="en-GB" sz="2000" b="1" dirty="0">
                          <a:solidFill>
                            <a:schemeClr val="bg1"/>
                          </a:solidFill>
                        </a:rPr>
                        <a:t>Toute </a:t>
                      </a:r>
                      <a:r>
                        <a:rPr lang="en-GB" sz="2000" b="1" dirty="0" err="1">
                          <a:solidFill>
                            <a:schemeClr val="bg1"/>
                          </a:solidFill>
                        </a:rPr>
                        <a:t>autre</a:t>
                      </a:r>
                      <a:r>
                        <a:rPr lang="en-GB" sz="2000" b="1" dirty="0">
                          <a:solidFill>
                            <a:schemeClr val="bg1"/>
                          </a:solidFill>
                        </a:rPr>
                        <a:t> population </a:t>
                      </a:r>
                      <a:r>
                        <a:rPr lang="en-GB" sz="2000" b="1" dirty="0" err="1">
                          <a:solidFill>
                            <a:schemeClr val="bg1"/>
                          </a:solidFill>
                        </a:rPr>
                        <a:t>particulière</a:t>
                      </a:r>
                    </a:p>
                  </a:txBody>
                  <a:tcPr anchor="ctr">
                    <a:lnL w="12700" cap="flat" cmpd="sng" algn="ctr">
                      <a:solidFill>
                        <a:schemeClr val="bg1"/>
                      </a:solidFill>
                      <a:prstDash val="solid"/>
                      <a:round/>
                      <a:headEnd type="none" w="med" len="med"/>
                      <a:tailEnd type="none" w="med" len="med"/>
                    </a:lnL>
                    <a:lnR w="12700" cmpd="sng">
                      <a:noFill/>
                    </a:lnR>
                    <a:lnT w="12700" cmpd="sng">
                      <a:noFill/>
                    </a:lnT>
                    <a:lnB w="12700" cap="flat" cmpd="sng" algn="ctr">
                      <a:solidFill>
                        <a:schemeClr val="bg1"/>
                      </a:solidFill>
                      <a:prstDash val="solid"/>
                      <a:round/>
                      <a:headEnd type="none" w="med" len="med"/>
                      <a:tailEnd type="none" w="med" len="med"/>
                    </a:lnB>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dirty="0" err="1">
                          <a:solidFill>
                            <a:schemeClr val="tx1"/>
                          </a:solidFill>
                          <a:effectLst/>
                          <a:latin typeface="AvenirLTStd-Book"/>
                          <a:ea typeface="Aptos" panose="020B0004020202020204" pitchFamily="34" charset="0"/>
                          <a:cs typeface="Arial"/>
                        </a:rPr>
                        <a:t>Personnes</a:t>
                      </a:r>
                      <a:r>
                        <a:rPr lang="en-GB" sz="2000" b="0" kern="100" dirty="0">
                          <a:solidFill>
                            <a:schemeClr val="tx1"/>
                          </a:solidFill>
                          <a:effectLst/>
                          <a:latin typeface="AvenirLTStd-Book"/>
                          <a:ea typeface="Aptos" panose="020B0004020202020204" pitchFamily="34" charset="0"/>
                          <a:cs typeface="Arial"/>
                        </a:rPr>
                        <a:t> </a:t>
                      </a:r>
                      <a:r>
                        <a:rPr lang="en-GB" sz="2000" b="0" kern="100" dirty="0" err="1">
                          <a:solidFill>
                            <a:schemeClr val="tx1"/>
                          </a:solidFill>
                          <a:effectLst/>
                          <a:latin typeface="AvenirLTStd-Book"/>
                          <a:ea typeface="Aptos" panose="020B0004020202020204" pitchFamily="34" charset="0"/>
                          <a:cs typeface="Arial"/>
                        </a:rPr>
                        <a:t>d'intérêt</a:t>
                      </a:r>
                      <a:r>
                        <a:rPr lang="en-GB" sz="2000" b="0" kern="100" dirty="0">
                          <a:solidFill>
                            <a:schemeClr val="tx1"/>
                          </a:solidFill>
                          <a:effectLst/>
                          <a:latin typeface="AvenirLTStd-Book"/>
                          <a:ea typeface="Aptos" panose="020B0004020202020204" pitchFamily="34" charset="0"/>
                          <a:cs typeface="Arial"/>
                        </a:rPr>
                        <a:t> </a:t>
                      </a:r>
                      <a:r>
                        <a:rPr lang="en-GB" sz="2000" b="0" kern="100" dirty="0" err="1">
                          <a:solidFill>
                            <a:schemeClr val="tx1"/>
                          </a:solidFill>
                          <a:effectLst/>
                          <a:latin typeface="AvenirLTStd-Book"/>
                          <a:ea typeface="Aptos" panose="020B0004020202020204" pitchFamily="34" charset="0"/>
                          <a:cs typeface="Arial"/>
                        </a:rPr>
                        <a:t>humanitaire</a:t>
                      </a:r>
                    </a:p>
                  </a:txBody>
                  <a:tcP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solidFill>
                      <a:schemeClr val="accent4">
                        <a:alpha val="50000"/>
                      </a:schemeClr>
                    </a:solidFill>
                  </a:tcPr>
                </a:tc>
                <a:extLst>
                  <a:ext uri="{0D108BD9-81ED-4DB2-BD59-A6C34878D82A}">
                    <a16:rowId xmlns:a16="http://schemas.microsoft.com/office/drawing/2014/main" val="1790664013"/>
                  </a:ext>
                </a:extLst>
              </a:tr>
              <a:tr h="370840">
                <a:tc vMerge="1">
                  <a:txBody>
                    <a:bodyPr/>
                    <a:lstStyle/>
                    <a:p>
                      <a:endParaRPr lang="en-GB"/>
                    </a:p>
                  </a:txBody>
                  <a:tcPr>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dirty="0">
                          <a:solidFill>
                            <a:schemeClr val="tx1"/>
                          </a:solidFill>
                          <a:effectLst/>
                          <a:latin typeface="AvenirLTStd-Book"/>
                          <a:ea typeface="Aptos" panose="020B0004020202020204" pitchFamily="34" charset="0"/>
                          <a:cs typeface="Arial"/>
                        </a:rPr>
                        <a:t>Migrants</a:t>
                      </a:r>
                    </a:p>
                  </a:txBody>
                  <a:tcPr>
                    <a:lnL w="12700" cmpd="sng">
                      <a:noFill/>
                    </a:lnL>
                    <a:lnR w="12700" cap="flat" cmpd="sng" algn="ctr">
                      <a:solidFill>
                        <a:schemeClr val="bg1"/>
                      </a:solidFill>
                      <a:prstDash val="solid"/>
                      <a:round/>
                      <a:headEnd type="none" w="med" len="med"/>
                      <a:tailEnd type="none" w="med" len="med"/>
                    </a:lnR>
                    <a:lnT w="12700" cmpd="sng">
                      <a:noFill/>
                    </a:lnT>
                    <a:lnB w="12700" cmpd="sng">
                      <a:noFill/>
                    </a:lnB>
                    <a:solidFill>
                      <a:schemeClr val="accent4">
                        <a:alpha val="50000"/>
                      </a:schemeClr>
                    </a:solidFill>
                  </a:tcPr>
                </a:tc>
                <a:extLst>
                  <a:ext uri="{0D108BD9-81ED-4DB2-BD59-A6C34878D82A}">
                    <a16:rowId xmlns:a16="http://schemas.microsoft.com/office/drawing/2014/main" val="3443299370"/>
                  </a:ext>
                </a:extLst>
              </a:tr>
              <a:tr h="370840">
                <a:tc vMerge="1">
                  <a:txBody>
                    <a:bodyPr/>
                    <a:lstStyle/>
                    <a:p>
                      <a:endParaRPr lang="en-GB"/>
                    </a:p>
                  </a:txBody>
                  <a:tcPr>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dirty="0">
                          <a:solidFill>
                            <a:schemeClr val="tx1"/>
                          </a:solidFill>
                          <a:effectLst/>
                          <a:latin typeface="AvenirLTStd-Book"/>
                          <a:ea typeface="Aptos" panose="020B0004020202020204" pitchFamily="34" charset="0"/>
                          <a:cs typeface="Arial"/>
                        </a:rPr>
                        <a:t>Clients des </a:t>
                      </a:r>
                      <a:r>
                        <a:rPr lang="en-GB" sz="2000" b="0" kern="100" err="1">
                          <a:solidFill>
                            <a:schemeClr val="tx1"/>
                          </a:solidFill>
                          <a:effectLst/>
                          <a:highlight>
                            <a:srgbClr val="FFFF00"/>
                          </a:highlight>
                          <a:latin typeface="AvenirLTStd-Book"/>
                          <a:ea typeface="Aptos" panose="020B0004020202020204" pitchFamily="34" charset="0"/>
                          <a:cs typeface="Arial"/>
                        </a:rPr>
                        <a:t>travailleuses</a:t>
                      </a:r>
                      <a:r>
                        <a:rPr lang="en-GB" sz="2000" b="0" kern="100" dirty="0">
                          <a:solidFill>
                            <a:schemeClr val="tx1"/>
                          </a:solidFill>
                          <a:effectLst/>
                          <a:latin typeface="AvenirLTStd-Book"/>
                          <a:ea typeface="Aptos" panose="020B0004020202020204" pitchFamily="34" charset="0"/>
                          <a:cs typeface="Arial"/>
                        </a:rPr>
                        <a:t> du </a:t>
                      </a:r>
                      <a:r>
                        <a:rPr lang="en-GB" sz="2000" b="0" kern="100" err="1">
                          <a:solidFill>
                            <a:schemeClr val="tx1"/>
                          </a:solidFill>
                          <a:effectLst/>
                          <a:latin typeface="AvenirLTStd-Book"/>
                          <a:ea typeface="Aptos" panose="020B0004020202020204" pitchFamily="34" charset="0"/>
                          <a:cs typeface="Arial"/>
                        </a:rPr>
                        <a:t>sexe</a:t>
                      </a:r>
                      <a:r>
                        <a:rPr lang="en-GB" sz="2000" b="0" kern="100" dirty="0">
                          <a:solidFill>
                            <a:schemeClr val="tx1"/>
                          </a:solidFill>
                          <a:effectLst/>
                          <a:latin typeface="AvenirLTStd-Book"/>
                          <a:ea typeface="Aptos" panose="020B0004020202020204" pitchFamily="34" charset="0"/>
                          <a:cs typeface="Arial"/>
                        </a:rPr>
                        <a:t> et </a:t>
                      </a:r>
                      <a:r>
                        <a:rPr lang="en-GB" sz="2000" b="0" kern="100" err="1">
                          <a:solidFill>
                            <a:schemeClr val="tx1"/>
                          </a:solidFill>
                          <a:effectLst/>
                          <a:latin typeface="AvenirLTStd-Book"/>
                          <a:ea typeface="Aptos" panose="020B0004020202020204" pitchFamily="34" charset="0"/>
                          <a:cs typeface="Arial"/>
                        </a:rPr>
                        <a:t>partenaires</a:t>
                      </a:r>
                      <a:r>
                        <a:rPr lang="en-GB" sz="2000" b="0" kern="100" dirty="0">
                          <a:solidFill>
                            <a:schemeClr val="tx1"/>
                          </a:solidFill>
                          <a:effectLst/>
                          <a:latin typeface="AvenirLTStd-Book"/>
                          <a:ea typeface="Aptos" panose="020B0004020202020204" pitchFamily="34" charset="0"/>
                          <a:cs typeface="Arial"/>
                        </a:rPr>
                        <a:t> des populations </a:t>
                      </a:r>
                      <a:r>
                        <a:rPr lang="en-GB" sz="2000" b="0" kern="100" err="1">
                          <a:solidFill>
                            <a:schemeClr val="tx1"/>
                          </a:solidFill>
                          <a:effectLst/>
                          <a:latin typeface="AvenirLTStd-Book"/>
                          <a:ea typeface="Aptos" panose="020B0004020202020204" pitchFamily="34" charset="0"/>
                          <a:cs typeface="Arial"/>
                        </a:rPr>
                        <a:t>clés</a:t>
                      </a:r>
                    </a:p>
                  </a:txBody>
                  <a:tcPr>
                    <a:lnL w="12700" cmpd="sng">
                      <a:noFill/>
                    </a:lnL>
                    <a:lnR w="12700" cap="flat" cmpd="sng" algn="ctr">
                      <a:solidFill>
                        <a:schemeClr val="bg1"/>
                      </a:solidFill>
                      <a:prstDash val="solid"/>
                      <a:round/>
                      <a:headEnd type="none" w="med" len="med"/>
                      <a:tailEnd type="none" w="med" len="med"/>
                    </a:lnR>
                    <a:lnT w="12700" cmpd="sng">
                      <a:noFill/>
                    </a:lnT>
                    <a:lnB w="12700" cmpd="sng">
                      <a:noFill/>
                    </a:lnB>
                    <a:solidFill>
                      <a:schemeClr val="accent4">
                        <a:alpha val="50000"/>
                      </a:schemeClr>
                    </a:solidFill>
                  </a:tcPr>
                </a:tc>
                <a:extLst>
                  <a:ext uri="{0D108BD9-81ED-4DB2-BD59-A6C34878D82A}">
                    <a16:rowId xmlns:a16="http://schemas.microsoft.com/office/drawing/2014/main" val="3682736982"/>
                  </a:ext>
                </a:extLst>
              </a:tr>
              <a:tr h="370840">
                <a:tc vMerge="1">
                  <a:txBody>
                    <a:bodyPr/>
                    <a:lstStyle/>
                    <a:p>
                      <a:endParaRPr lang="en-GB"/>
                    </a:p>
                  </a:txBody>
                  <a:tcPr>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dirty="0">
                          <a:solidFill>
                            <a:schemeClr val="tx1"/>
                          </a:solidFill>
                          <a:effectLst/>
                          <a:latin typeface="AvenirLTStd-Book"/>
                          <a:ea typeface="Aptos" panose="020B0004020202020204" pitchFamily="34" charset="0"/>
                          <a:cs typeface="Arial"/>
                        </a:rPr>
                        <a:t>...</a:t>
                      </a:r>
                    </a:p>
                  </a:txBody>
                  <a:tcPr>
                    <a:lnL w="12700" cmpd="sng">
                      <a:noFill/>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solidFill>
                      <a:schemeClr val="accent4">
                        <a:alpha val="50000"/>
                      </a:schemeClr>
                    </a:solidFill>
                  </a:tcPr>
                </a:tc>
                <a:extLst>
                  <a:ext uri="{0D108BD9-81ED-4DB2-BD59-A6C34878D82A}">
                    <a16:rowId xmlns:a16="http://schemas.microsoft.com/office/drawing/2014/main" val="3431596465"/>
                  </a:ext>
                </a:extLst>
              </a:tr>
            </a:tbl>
          </a:graphicData>
        </a:graphic>
      </p:graphicFrame>
    </p:spTree>
    <p:extLst>
      <p:ext uri="{BB962C8B-B14F-4D97-AF65-F5344CB8AC3E}">
        <p14:creationId xmlns:p14="http://schemas.microsoft.com/office/powerpoint/2010/main" val="3177603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AD972-DBD1-098F-51C3-FB88F1A0CA08}"/>
              </a:ext>
            </a:extLst>
          </p:cNvPr>
          <p:cNvSpPr>
            <a:spLocks noGrp="1"/>
          </p:cNvSpPr>
          <p:nvPr>
            <p:ph type="title"/>
          </p:nvPr>
        </p:nvSpPr>
        <p:spPr>
          <a:xfrm>
            <a:off x="808654" y="77259"/>
            <a:ext cx="6459412" cy="762000"/>
          </a:xfrm>
          <a:solidFill>
            <a:schemeClr val="accent4"/>
          </a:solidFill>
        </p:spPr>
        <p:txBody>
          <a:bodyPr>
            <a:normAutofit fontScale="90000"/>
          </a:bodyPr>
          <a:lstStyle/>
          <a:p>
            <a:pPr algn="l"/>
            <a:r>
              <a:rPr lang="en-GB" b="1">
                <a:solidFill>
                  <a:schemeClr val="bg1"/>
                </a:solidFill>
              </a:rPr>
              <a:t>Identifier des indicateurs pour le suivi des inégalités</a:t>
            </a:r>
          </a:p>
        </p:txBody>
      </p:sp>
      <p:graphicFrame>
        <p:nvGraphicFramePr>
          <p:cNvPr id="4" name="Table 3">
            <a:extLst>
              <a:ext uri="{FF2B5EF4-FFF2-40B4-BE49-F238E27FC236}">
                <a16:creationId xmlns:a16="http://schemas.microsoft.com/office/drawing/2014/main" id="{1437D920-D262-9559-4F3B-2951C7DB43D2}"/>
              </a:ext>
            </a:extLst>
          </p:cNvPr>
          <p:cNvGraphicFramePr>
            <a:graphicFrameLocks noGrp="1"/>
          </p:cNvGraphicFramePr>
          <p:nvPr>
            <p:extLst>
              <p:ext uri="{D42A27DB-BD31-4B8C-83A1-F6EECF244321}">
                <p14:modId xmlns:p14="http://schemas.microsoft.com/office/powerpoint/2010/main" val="270213128"/>
              </p:ext>
            </p:extLst>
          </p:nvPr>
        </p:nvGraphicFramePr>
        <p:xfrm>
          <a:off x="808654" y="903617"/>
          <a:ext cx="10402271" cy="5059680"/>
        </p:xfrm>
        <a:graphic>
          <a:graphicData uri="http://schemas.openxmlformats.org/drawingml/2006/table">
            <a:tbl>
              <a:tblPr firstRow="1" bandRow="1">
                <a:tableStyleId>{5C22544A-7EE6-4342-B048-85BDC9FD1C3A}</a:tableStyleId>
              </a:tblPr>
              <a:tblGrid>
                <a:gridCol w="1769979">
                  <a:extLst>
                    <a:ext uri="{9D8B030D-6E8A-4147-A177-3AD203B41FA5}">
                      <a16:colId xmlns:a16="http://schemas.microsoft.com/office/drawing/2014/main" val="175218665"/>
                    </a:ext>
                  </a:extLst>
                </a:gridCol>
                <a:gridCol w="8632292">
                  <a:extLst>
                    <a:ext uri="{9D8B030D-6E8A-4147-A177-3AD203B41FA5}">
                      <a16:colId xmlns:a16="http://schemas.microsoft.com/office/drawing/2014/main" val="2079609306"/>
                    </a:ext>
                  </a:extLst>
                </a:gridCol>
              </a:tblGrid>
              <a:tr h="370840">
                <a:tc rowSpan="3">
                  <a:txBody>
                    <a:bodyPr/>
                    <a:lstStyle/>
                    <a:p>
                      <a:r>
                        <a:rPr lang="en-GB" sz="2000" b="1" dirty="0">
                          <a:solidFill>
                            <a:schemeClr val="bg1"/>
                          </a:solidFill>
                        </a:rPr>
                        <a:t>Impact</a:t>
                      </a: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dirty="0">
                          <a:solidFill>
                            <a:schemeClr val="tx1"/>
                          </a:solidFill>
                          <a:effectLst/>
                          <a:latin typeface="AvenirLTStd-Book"/>
                          <a:ea typeface="Aptos" panose="020B0004020202020204" pitchFamily="34" charset="0"/>
                          <a:cs typeface="Arial"/>
                        </a:rPr>
                        <a:t>Incidence du VIH et </a:t>
                      </a:r>
                      <a:r>
                        <a:rPr lang="en-GB" sz="2000" b="0" kern="100" dirty="0" err="1">
                          <a:solidFill>
                            <a:schemeClr val="tx1"/>
                          </a:solidFill>
                          <a:effectLst/>
                          <a:latin typeface="AvenirLTStd-Book"/>
                          <a:ea typeface="Aptos" panose="020B0004020202020204" pitchFamily="34" charset="0"/>
                          <a:cs typeface="Arial"/>
                        </a:rPr>
                        <a:t>nouvelles</a:t>
                      </a:r>
                      <a:r>
                        <a:rPr lang="en-GB" sz="2000" b="0" kern="100" dirty="0">
                          <a:solidFill>
                            <a:schemeClr val="tx1"/>
                          </a:solidFill>
                          <a:effectLst/>
                          <a:latin typeface="AvenirLTStd-Book"/>
                          <a:ea typeface="Aptos" panose="020B0004020202020204" pitchFamily="34" charset="0"/>
                          <a:cs typeface="Arial"/>
                        </a:rPr>
                        <a:t> infections par le VIH</a:t>
                      </a:r>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chemeClr val="accent4">
                        <a:alpha val="50000"/>
                      </a:schemeClr>
                    </a:solidFill>
                  </a:tcPr>
                </a:tc>
                <a:extLst>
                  <a:ext uri="{0D108BD9-81ED-4DB2-BD59-A6C34878D82A}">
                    <a16:rowId xmlns:a16="http://schemas.microsoft.com/office/drawing/2014/main" val="4161372453"/>
                  </a:ext>
                </a:extLst>
              </a:tr>
              <a:tr h="370840">
                <a:tc vMerge="1">
                  <a:txBody>
                    <a:bodyPr/>
                    <a:lstStyle/>
                    <a:p>
                      <a:endParaRPr lang="en-GB"/>
                    </a:p>
                  </a:txBody>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dirty="0" err="1">
                          <a:solidFill>
                            <a:schemeClr val="tx1"/>
                          </a:solidFill>
                          <a:latin typeface="AvenirLTStd-Book"/>
                          <a:ea typeface="Aptos" panose="020B0004020202020204" pitchFamily="34" charset="0"/>
                          <a:cs typeface="Arial"/>
                        </a:rPr>
                        <a:t>Décès</a:t>
                      </a:r>
                      <a:r>
                        <a:rPr lang="en-GB" sz="2000" b="0" kern="100" dirty="0">
                          <a:solidFill>
                            <a:schemeClr val="tx1"/>
                          </a:solidFill>
                          <a:latin typeface="AvenirLTStd-Book"/>
                          <a:ea typeface="Aptos" panose="020B0004020202020204" pitchFamily="34" charset="0"/>
                          <a:cs typeface="Arial"/>
                        </a:rPr>
                        <a:t> </a:t>
                      </a:r>
                      <a:r>
                        <a:rPr lang="en-GB" sz="2000" b="0" kern="100" dirty="0" err="1">
                          <a:solidFill>
                            <a:schemeClr val="tx1"/>
                          </a:solidFill>
                          <a:latin typeface="AvenirLTStd-Book"/>
                          <a:ea typeface="Aptos" panose="020B0004020202020204" pitchFamily="34" charset="0"/>
                          <a:cs typeface="Arial"/>
                        </a:rPr>
                        <a:t>liés</a:t>
                      </a:r>
                      <a:r>
                        <a:rPr lang="en-GB" sz="2000" b="0" kern="100" dirty="0">
                          <a:solidFill>
                            <a:schemeClr val="tx1"/>
                          </a:solidFill>
                          <a:latin typeface="AvenirLTStd-Book"/>
                          <a:ea typeface="Aptos" panose="020B0004020202020204" pitchFamily="34" charset="0"/>
                          <a:cs typeface="Arial"/>
                        </a:rPr>
                        <a:t> au </a:t>
                      </a:r>
                      <a:r>
                        <a:rPr lang="en-GB" sz="2000" b="0" kern="100" dirty="0" err="1">
                          <a:solidFill>
                            <a:schemeClr val="tx1"/>
                          </a:solidFill>
                          <a:latin typeface="AvenirLTStd-Book"/>
                          <a:ea typeface="Aptos" panose="020B0004020202020204" pitchFamily="34" charset="0"/>
                          <a:cs typeface="Arial"/>
                        </a:rPr>
                        <a:t>sida</a:t>
                      </a:r>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mpd="sng">
                      <a:noFill/>
                    </a:lnB>
                    <a:solidFill>
                      <a:schemeClr val="accent4">
                        <a:alpha val="50000"/>
                      </a:schemeClr>
                    </a:solidFill>
                  </a:tcPr>
                </a:tc>
                <a:extLst>
                  <a:ext uri="{0D108BD9-81ED-4DB2-BD59-A6C34878D82A}">
                    <a16:rowId xmlns:a16="http://schemas.microsoft.com/office/drawing/2014/main" val="805223245"/>
                  </a:ext>
                </a:extLst>
              </a:tr>
              <a:tr h="370840">
                <a:tc vMerge="1">
                  <a:txBody>
                    <a:bodyPr/>
                    <a:lstStyle/>
                    <a:p>
                      <a:endParaRPr lang="en-GB"/>
                    </a:p>
                  </a:txBody>
                  <a:tcPr>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dirty="0">
                          <a:solidFill>
                            <a:schemeClr val="tx1"/>
                          </a:solidFill>
                          <a:latin typeface="AvenirLTStd-Book"/>
                          <a:ea typeface="Aptos" panose="020B0004020202020204" pitchFamily="34" charset="0"/>
                          <a:cs typeface="Arial"/>
                        </a:rPr>
                        <a:t>Transmission </a:t>
                      </a:r>
                      <a:r>
                        <a:rPr lang="en-GB" sz="2000" b="0" kern="100" dirty="0" err="1">
                          <a:solidFill>
                            <a:schemeClr val="tx1"/>
                          </a:solidFill>
                          <a:latin typeface="AvenirLTStd-Book"/>
                          <a:ea typeface="Aptos" panose="020B0004020202020204" pitchFamily="34" charset="0"/>
                          <a:cs typeface="Arial"/>
                        </a:rPr>
                        <a:t>verticale</a:t>
                      </a:r>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solidFill>
                      <a:schemeClr val="accent4">
                        <a:alpha val="50000"/>
                      </a:schemeClr>
                    </a:solidFill>
                  </a:tcPr>
                </a:tc>
                <a:extLst>
                  <a:ext uri="{0D108BD9-81ED-4DB2-BD59-A6C34878D82A}">
                    <a16:rowId xmlns:a16="http://schemas.microsoft.com/office/drawing/2014/main" val="676658200"/>
                  </a:ext>
                </a:extLst>
              </a:tr>
              <a:tr h="370840">
                <a:tc rowSpan="5">
                  <a:txBody>
                    <a:bodyPr/>
                    <a:lstStyle/>
                    <a:p>
                      <a:r>
                        <a:rPr lang="en-GB" sz="2000" b="1" dirty="0" err="1">
                          <a:solidFill>
                            <a:schemeClr val="bg1"/>
                          </a:solidFill>
                        </a:rPr>
                        <a:t>Résultats</a:t>
                      </a:r>
                      <a:r>
                        <a:rPr lang="en-GB" sz="2000" b="1" dirty="0">
                          <a:solidFill>
                            <a:schemeClr val="bg1"/>
                          </a:solidFill>
                        </a:rPr>
                        <a:t> / Couverture</a:t>
                      </a:r>
                    </a:p>
                  </a:txBody>
                  <a:tcPr anchor="ctr">
                    <a:lnL w="12700" cap="flat" cmpd="sng" algn="ctr">
                      <a:solidFill>
                        <a:schemeClr val="bg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dirty="0">
                          <a:solidFill>
                            <a:schemeClr val="tx1"/>
                          </a:solidFill>
                          <a:effectLst/>
                          <a:latin typeface="AvenirLTStd-Book"/>
                          <a:ea typeface="Aptos" panose="020B0004020202020204" pitchFamily="34" charset="0"/>
                          <a:cs typeface="Arial"/>
                        </a:rPr>
                        <a:t>Cascade de tests et de </a:t>
                      </a:r>
                      <a:r>
                        <a:rPr lang="en-GB" sz="2000" b="0" kern="100" err="1">
                          <a:solidFill>
                            <a:schemeClr val="tx1"/>
                          </a:solidFill>
                          <a:effectLst/>
                          <a:latin typeface="AvenirLTStd-Book"/>
                          <a:ea typeface="Aptos" panose="020B0004020202020204" pitchFamily="34" charset="0"/>
                          <a:cs typeface="Arial"/>
                        </a:rPr>
                        <a:t>traitements</a:t>
                      </a:r>
                      <a:r>
                        <a:rPr lang="en-GB" sz="2000" b="0" kern="100" dirty="0">
                          <a:solidFill>
                            <a:schemeClr val="tx1"/>
                          </a:solidFill>
                          <a:effectLst/>
                          <a:latin typeface="AvenirLTStd-Book"/>
                          <a:ea typeface="Aptos" panose="020B0004020202020204" pitchFamily="34" charset="0"/>
                          <a:cs typeface="Arial"/>
                        </a:rPr>
                        <a:t> (état des </a:t>
                      </a:r>
                      <a:r>
                        <a:rPr lang="en-GB" sz="2000" b="0" kern="100" err="1">
                          <a:solidFill>
                            <a:schemeClr val="tx1"/>
                          </a:solidFill>
                          <a:effectLst/>
                          <a:latin typeface="AvenirLTStd-Book"/>
                          <a:ea typeface="Aptos" panose="020B0004020202020204" pitchFamily="34" charset="0"/>
                          <a:cs typeface="Arial"/>
                        </a:rPr>
                        <a:t>connaissances</a:t>
                      </a:r>
                      <a:r>
                        <a:rPr lang="en-GB" sz="2000" b="0" kern="100" dirty="0">
                          <a:solidFill>
                            <a:schemeClr val="tx1"/>
                          </a:solidFill>
                          <a:effectLst/>
                          <a:latin typeface="AvenirLTStd-Book"/>
                          <a:ea typeface="Aptos" panose="020B0004020202020204" pitchFamily="34" charset="0"/>
                          <a:cs typeface="Arial"/>
                        </a:rPr>
                        <a:t>, </a:t>
                      </a:r>
                      <a:r>
                        <a:rPr lang="en-GB" sz="2000" b="0" kern="100" dirty="0">
                          <a:solidFill>
                            <a:schemeClr val="tx1"/>
                          </a:solidFill>
                          <a:effectLst/>
                          <a:highlight>
                            <a:srgbClr val="FFFF00"/>
                          </a:highlight>
                          <a:latin typeface="AvenirLTStd-Book"/>
                          <a:ea typeface="Aptos" panose="020B0004020202020204" pitchFamily="34" charset="0"/>
                          <a:cs typeface="Arial"/>
                        </a:rPr>
                        <a:t>TAR</a:t>
                      </a:r>
                      <a:r>
                        <a:rPr lang="en-GB" sz="2000" b="0" kern="100" dirty="0">
                          <a:solidFill>
                            <a:schemeClr val="tx1"/>
                          </a:solidFill>
                          <a:effectLst/>
                          <a:latin typeface="AvenirLTStd-Book"/>
                          <a:ea typeface="Aptos" panose="020B0004020202020204" pitchFamily="34" charset="0"/>
                          <a:cs typeface="Arial"/>
                        </a:rPr>
                        <a:t>, charge </a:t>
                      </a:r>
                      <a:r>
                        <a:rPr lang="en-GB" sz="2000" b="0" kern="100" err="1">
                          <a:solidFill>
                            <a:schemeClr val="tx1"/>
                          </a:solidFill>
                          <a:effectLst/>
                          <a:latin typeface="AvenirLTStd-Book"/>
                          <a:ea typeface="Aptos" panose="020B0004020202020204" pitchFamily="34" charset="0"/>
                          <a:cs typeface="Arial"/>
                        </a:rPr>
                        <a:t>virale</a:t>
                      </a:r>
                      <a:r>
                        <a:rPr lang="en-GB" sz="2000" b="0" kern="100" dirty="0">
                          <a:solidFill>
                            <a:schemeClr val="tx1"/>
                          </a:solidFill>
                          <a:effectLst/>
                          <a:latin typeface="AvenirLTStd-Book"/>
                          <a:ea typeface="Aptos" panose="020B0004020202020204" pitchFamily="34" charset="0"/>
                          <a:cs typeface="Arial"/>
                        </a:rPr>
                        <a:t>)</a:t>
                      </a:r>
                    </a:p>
                  </a:txBody>
                  <a:tcP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solidFill>
                      <a:schemeClr val="accent4">
                        <a:alpha val="50000"/>
                      </a:schemeClr>
                    </a:solidFill>
                  </a:tcPr>
                </a:tc>
                <a:extLst>
                  <a:ext uri="{0D108BD9-81ED-4DB2-BD59-A6C34878D82A}">
                    <a16:rowId xmlns:a16="http://schemas.microsoft.com/office/drawing/2014/main" val="1562629045"/>
                  </a:ext>
                </a:extLst>
              </a:tr>
              <a:tr h="370840">
                <a:tc vMerge="1">
                  <a:txBody>
                    <a:bodyPr/>
                    <a:lstStyle/>
                    <a:p>
                      <a:endParaRPr lang="en-GB"/>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2000" b="0" kern="100" dirty="0">
                          <a:solidFill>
                            <a:schemeClr val="tx1"/>
                          </a:solidFill>
                          <a:effectLst/>
                          <a:latin typeface="AvenirLTStd-Book"/>
                          <a:ea typeface="Aptos" panose="020B0004020202020204" pitchFamily="34" charset="0"/>
                          <a:cs typeface="Arial"/>
                        </a:rPr>
                        <a:t>Traitement des </a:t>
                      </a:r>
                      <a:r>
                        <a:rPr lang="en-GB" sz="2000" b="0" kern="100" err="1">
                          <a:solidFill>
                            <a:schemeClr val="tx1"/>
                          </a:solidFill>
                          <a:effectLst/>
                          <a:latin typeface="AvenirLTStd-Book"/>
                          <a:ea typeface="Aptos" panose="020B0004020202020204" pitchFamily="34" charset="0"/>
                          <a:cs typeface="Arial"/>
                        </a:rPr>
                        <a:t>cas</a:t>
                      </a:r>
                      <a:r>
                        <a:rPr lang="en-GB" sz="2000" b="0" kern="100" dirty="0">
                          <a:solidFill>
                            <a:schemeClr val="tx1"/>
                          </a:solidFill>
                          <a:effectLst/>
                          <a:latin typeface="AvenirLTStd-Book"/>
                          <a:ea typeface="Aptos" panose="020B0004020202020204" pitchFamily="34" charset="0"/>
                          <a:cs typeface="Arial"/>
                        </a:rPr>
                        <a:t> de </a:t>
                      </a:r>
                      <a:r>
                        <a:rPr lang="en-GB" sz="2000" b="0" kern="100" err="1">
                          <a:solidFill>
                            <a:schemeClr val="tx1"/>
                          </a:solidFill>
                          <a:effectLst/>
                          <a:highlight>
                            <a:srgbClr val="FFFF00"/>
                          </a:highlight>
                          <a:latin typeface="AvenirLTStd-Book"/>
                          <a:ea typeface="Aptos" panose="020B0004020202020204" pitchFamily="34" charset="0"/>
                          <a:cs typeface="Arial"/>
                        </a:rPr>
                        <a:t>cryptococose</a:t>
                      </a:r>
                      <a:r>
                        <a:rPr lang="en-GB" sz="2000" b="0" kern="100" dirty="0">
                          <a:solidFill>
                            <a:schemeClr val="tx1"/>
                          </a:solidFill>
                          <a:effectLst/>
                          <a:highlight>
                            <a:srgbClr val="FFFF00"/>
                          </a:highlight>
                          <a:latin typeface="AvenirLTStd-Book"/>
                          <a:ea typeface="Aptos" panose="020B0004020202020204" pitchFamily="34" charset="0"/>
                          <a:cs typeface="Arial"/>
                        </a:rPr>
                        <a:t> </a:t>
                      </a:r>
                      <a:r>
                        <a:rPr lang="en-GB" sz="2000" b="0" kern="100" err="1">
                          <a:solidFill>
                            <a:schemeClr val="tx1"/>
                          </a:solidFill>
                          <a:effectLst/>
                          <a:highlight>
                            <a:srgbClr val="FFFF00"/>
                          </a:highlight>
                          <a:latin typeface="AvenirLTStd-Book"/>
                          <a:ea typeface="Aptos" panose="020B0004020202020204" pitchFamily="34" charset="0"/>
                          <a:cs typeface="Arial"/>
                        </a:rPr>
                        <a:t>méningée</a:t>
                      </a:r>
                      <a:r>
                        <a:rPr lang="en-GB" sz="2000" b="0" kern="100" dirty="0">
                          <a:solidFill>
                            <a:schemeClr val="tx1"/>
                          </a:solidFill>
                          <a:effectLst/>
                          <a:latin typeface="AvenirLTStd-Book"/>
                          <a:ea typeface="Aptos" panose="020B0004020202020204" pitchFamily="34" charset="0"/>
                          <a:cs typeface="Arial"/>
                        </a:rPr>
                        <a:t> et de </a:t>
                      </a:r>
                      <a:r>
                        <a:rPr lang="en-GB" sz="2000" b="0" kern="100" err="1">
                          <a:solidFill>
                            <a:schemeClr val="tx1"/>
                          </a:solidFill>
                          <a:effectLst/>
                          <a:latin typeface="AvenirLTStd-Book"/>
                          <a:ea typeface="Aptos" panose="020B0004020202020204" pitchFamily="34" charset="0"/>
                          <a:cs typeface="Arial"/>
                        </a:rPr>
                        <a:t>tuberculose</a:t>
                      </a:r>
                    </a:p>
                  </a:txBody>
                  <a:tcPr>
                    <a:lnL w="12700" cmpd="sng">
                      <a:noFill/>
                    </a:lnL>
                    <a:lnR w="12700" cap="flat" cmpd="sng" algn="ctr">
                      <a:solidFill>
                        <a:schemeClr val="bg1"/>
                      </a:solidFill>
                      <a:prstDash val="solid"/>
                      <a:round/>
                      <a:headEnd type="none" w="med" len="med"/>
                      <a:tailEnd type="none" w="med" len="med"/>
                    </a:lnR>
                    <a:lnT w="12700" cmpd="sng">
                      <a:noFill/>
                    </a:lnT>
                    <a:lnB w="12700" cmpd="sng">
                      <a:noFill/>
                    </a:lnB>
                    <a:solidFill>
                      <a:schemeClr val="accent4">
                        <a:alpha val="50000"/>
                      </a:schemeClr>
                    </a:solidFill>
                  </a:tcPr>
                </a:tc>
                <a:extLst>
                  <a:ext uri="{0D108BD9-81ED-4DB2-BD59-A6C34878D82A}">
                    <a16:rowId xmlns:a16="http://schemas.microsoft.com/office/drawing/2014/main" val="219776351"/>
                  </a:ext>
                </a:extLst>
              </a:tr>
              <a:tr h="370840">
                <a:tc vMerge="1">
                  <a:txBody>
                    <a:bodyPr/>
                    <a:lstStyle/>
                    <a:p>
                      <a:endParaRPr lang="en-GB"/>
                    </a:p>
                  </a:txBody>
                  <a:tcPr>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dirty="0" err="1">
                          <a:solidFill>
                            <a:schemeClr val="tx1"/>
                          </a:solidFill>
                          <a:effectLst/>
                          <a:latin typeface="AvenirLTStd-Book"/>
                          <a:ea typeface="Aptos" panose="020B0004020202020204" pitchFamily="34" charset="0"/>
                          <a:cs typeface="Arial"/>
                        </a:rPr>
                        <a:t>Prévention</a:t>
                      </a:r>
                      <a:r>
                        <a:rPr lang="en-GB" sz="2000" b="0" kern="100" dirty="0">
                          <a:solidFill>
                            <a:schemeClr val="tx1"/>
                          </a:solidFill>
                          <a:effectLst/>
                          <a:latin typeface="AvenirLTStd-Book"/>
                          <a:ea typeface="Aptos" panose="020B0004020202020204" pitchFamily="34" charset="0"/>
                          <a:cs typeface="Arial"/>
                        </a:rPr>
                        <a:t> de la transmission </a:t>
                      </a:r>
                      <a:r>
                        <a:rPr lang="en-GB" sz="2000" b="0" kern="100" dirty="0" err="1">
                          <a:solidFill>
                            <a:schemeClr val="tx1"/>
                          </a:solidFill>
                          <a:effectLst/>
                          <a:latin typeface="AvenirLTStd-Book"/>
                          <a:ea typeface="Aptos" panose="020B0004020202020204" pitchFamily="34" charset="0"/>
                          <a:cs typeface="Arial"/>
                        </a:rPr>
                        <a:t>verticale</a:t>
                      </a:r>
                    </a:p>
                  </a:txBody>
                  <a:tcPr>
                    <a:lnL w="12700" cmpd="sng">
                      <a:noFill/>
                    </a:lnL>
                    <a:lnR w="12700" cap="flat" cmpd="sng" algn="ctr">
                      <a:solidFill>
                        <a:schemeClr val="bg1"/>
                      </a:solidFill>
                      <a:prstDash val="solid"/>
                      <a:round/>
                      <a:headEnd type="none" w="med" len="med"/>
                      <a:tailEnd type="none" w="med" len="med"/>
                    </a:lnR>
                    <a:lnT w="12700" cmpd="sng">
                      <a:noFill/>
                    </a:lnT>
                    <a:lnB w="12700" cmpd="sng">
                      <a:noFill/>
                    </a:lnB>
                    <a:solidFill>
                      <a:schemeClr val="accent4">
                        <a:alpha val="50000"/>
                      </a:schemeClr>
                    </a:solidFill>
                  </a:tcPr>
                </a:tc>
                <a:extLst>
                  <a:ext uri="{0D108BD9-81ED-4DB2-BD59-A6C34878D82A}">
                    <a16:rowId xmlns:a16="http://schemas.microsoft.com/office/drawing/2014/main" val="3396523146"/>
                  </a:ext>
                </a:extLst>
              </a:tr>
              <a:tr h="370840">
                <a:tc vMerge="1">
                  <a:txBody>
                    <a:bodyPr/>
                    <a:lstStyle/>
                    <a:p>
                      <a:endParaRPr lang="en-GB"/>
                    </a:p>
                  </a:txBody>
                  <a:tcPr>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dirty="0">
                          <a:solidFill>
                            <a:schemeClr val="tx1"/>
                          </a:solidFill>
                          <a:effectLst/>
                          <a:latin typeface="AvenirLTStd-Book"/>
                          <a:ea typeface="Aptos" panose="020B0004020202020204" pitchFamily="34" charset="0"/>
                          <a:cs typeface="Arial"/>
                        </a:rPr>
                        <a:t>Services de </a:t>
                      </a:r>
                      <a:r>
                        <a:rPr lang="en-GB" sz="2000" b="0" kern="100" dirty="0" err="1">
                          <a:solidFill>
                            <a:schemeClr val="tx1"/>
                          </a:solidFill>
                          <a:effectLst/>
                          <a:latin typeface="AvenirLTStd-Book"/>
                          <a:ea typeface="Aptos" panose="020B0004020202020204" pitchFamily="34" charset="0"/>
                          <a:cs typeface="Arial"/>
                        </a:rPr>
                        <a:t>prévention</a:t>
                      </a:r>
                      <a:r>
                        <a:rPr lang="en-GB" sz="2000" b="0" kern="100" dirty="0">
                          <a:solidFill>
                            <a:schemeClr val="tx1"/>
                          </a:solidFill>
                          <a:effectLst/>
                          <a:latin typeface="AvenirLTStd-Book"/>
                          <a:ea typeface="Aptos" panose="020B0004020202020204" pitchFamily="34" charset="0"/>
                          <a:cs typeface="Arial"/>
                        </a:rPr>
                        <a:t> : </a:t>
                      </a:r>
                      <a:r>
                        <a:rPr lang="en-GB" sz="2000" b="0" kern="100" dirty="0" err="1">
                          <a:solidFill>
                            <a:schemeClr val="tx1"/>
                          </a:solidFill>
                          <a:effectLst/>
                          <a:latin typeface="AvenirLTStd-Book"/>
                          <a:ea typeface="Aptos" panose="020B0004020202020204" pitchFamily="34" charset="0"/>
                          <a:cs typeface="Arial"/>
                        </a:rPr>
                        <a:t>PrEP</a:t>
                      </a:r>
                      <a:r>
                        <a:rPr lang="en-GB" sz="2000" b="0" kern="100" dirty="0">
                          <a:solidFill>
                            <a:schemeClr val="tx1"/>
                          </a:solidFill>
                          <a:effectLst/>
                          <a:latin typeface="AvenirLTStd-Book"/>
                          <a:ea typeface="Aptos" panose="020B0004020202020204" pitchFamily="34" charset="0"/>
                          <a:cs typeface="Arial"/>
                        </a:rPr>
                        <a:t>, utilisation de </a:t>
                      </a:r>
                      <a:r>
                        <a:rPr lang="en-GB" sz="2000" b="0" kern="100" dirty="0" err="1">
                          <a:solidFill>
                            <a:schemeClr val="tx1"/>
                          </a:solidFill>
                          <a:effectLst/>
                          <a:latin typeface="AvenirLTStd-Book"/>
                          <a:ea typeface="Aptos" panose="020B0004020202020204" pitchFamily="34" charset="0"/>
                          <a:cs typeface="Arial"/>
                        </a:rPr>
                        <a:t>préservatifs</a:t>
                      </a:r>
                      <a:r>
                        <a:rPr lang="en-GB" sz="2000" b="0" kern="100" dirty="0">
                          <a:solidFill>
                            <a:schemeClr val="tx1"/>
                          </a:solidFill>
                          <a:effectLst/>
                          <a:latin typeface="AvenirLTStd-Book"/>
                          <a:ea typeface="Aptos" panose="020B0004020202020204" pitchFamily="34" charset="0"/>
                          <a:cs typeface="Arial"/>
                        </a:rPr>
                        <a:t>, injection </a:t>
                      </a:r>
                      <a:r>
                        <a:rPr lang="en-GB" sz="2000" b="0" kern="100" dirty="0" err="1">
                          <a:solidFill>
                            <a:schemeClr val="tx1"/>
                          </a:solidFill>
                          <a:effectLst/>
                          <a:latin typeface="AvenirLTStd-Book"/>
                          <a:ea typeface="Aptos" panose="020B0004020202020204" pitchFamily="34" charset="0"/>
                          <a:cs typeface="Arial"/>
                        </a:rPr>
                        <a:t>sécurisée</a:t>
                      </a:r>
                    </a:p>
                  </a:txBody>
                  <a:tcPr>
                    <a:lnL w="12700" cmpd="sng">
                      <a:noFill/>
                    </a:lnL>
                    <a:lnR w="12700" cap="flat" cmpd="sng" algn="ctr">
                      <a:solidFill>
                        <a:schemeClr val="bg1"/>
                      </a:solidFill>
                      <a:prstDash val="solid"/>
                      <a:round/>
                      <a:headEnd type="none" w="med" len="med"/>
                      <a:tailEnd type="none" w="med" len="med"/>
                    </a:lnR>
                    <a:lnT w="12700" cmpd="sng">
                      <a:noFill/>
                    </a:lnT>
                    <a:lnB w="12700" cmpd="sng">
                      <a:noFill/>
                    </a:lnB>
                    <a:solidFill>
                      <a:schemeClr val="accent4">
                        <a:alpha val="50000"/>
                      </a:schemeClr>
                    </a:solidFill>
                  </a:tcPr>
                </a:tc>
                <a:extLst>
                  <a:ext uri="{0D108BD9-81ED-4DB2-BD59-A6C34878D82A}">
                    <a16:rowId xmlns:a16="http://schemas.microsoft.com/office/drawing/2014/main" val="1495047882"/>
                  </a:ext>
                </a:extLst>
              </a:tr>
              <a:tr h="370840">
                <a:tc vMerge="1">
                  <a:txBody>
                    <a:bodyPr/>
                    <a:lstStyle/>
                    <a:p>
                      <a:endParaRPr lang="en-GB"/>
                    </a:p>
                  </a:txBody>
                  <a:tcPr>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dirty="0">
                          <a:solidFill>
                            <a:schemeClr val="tx1"/>
                          </a:solidFill>
                          <a:effectLst/>
                          <a:latin typeface="AvenirLTStd-Book"/>
                          <a:ea typeface="Aptos" panose="020B0004020202020204" pitchFamily="34" charset="0"/>
                          <a:cs typeface="Arial"/>
                        </a:rPr>
                        <a:t>Stigmatisation et discrimination</a:t>
                      </a:r>
                    </a:p>
                  </a:txBody>
                  <a:tcPr>
                    <a:lnL w="12700" cmpd="sng">
                      <a:noFill/>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solidFill>
                      <a:schemeClr val="accent4">
                        <a:alpha val="50000"/>
                      </a:schemeClr>
                    </a:solidFill>
                  </a:tcPr>
                </a:tc>
                <a:extLst>
                  <a:ext uri="{0D108BD9-81ED-4DB2-BD59-A6C34878D82A}">
                    <a16:rowId xmlns:a16="http://schemas.microsoft.com/office/drawing/2014/main" val="4269371404"/>
                  </a:ext>
                </a:extLst>
              </a:tr>
              <a:tr h="370840">
                <a:tc rowSpan="4">
                  <a:txBody>
                    <a:bodyPr/>
                    <a:lstStyle/>
                    <a:p>
                      <a:r>
                        <a:rPr lang="en-GB" sz="2000" b="1" dirty="0">
                          <a:solidFill>
                            <a:schemeClr val="bg1"/>
                          </a:solidFill>
                        </a:rPr>
                        <a:t>Sorties</a:t>
                      </a:r>
                    </a:p>
                  </a:txBody>
                  <a:tcPr anchor="ctr">
                    <a:lnL w="12700" cap="flat" cmpd="sng" algn="ctr">
                      <a:solidFill>
                        <a:schemeClr val="bg1"/>
                      </a:solidFill>
                      <a:prstDash val="solid"/>
                      <a:round/>
                      <a:headEnd type="none" w="med" len="med"/>
                      <a:tailEnd type="none" w="med" len="med"/>
                    </a:lnL>
                    <a:lnR w="12700" cmpd="sng">
                      <a:noFill/>
                    </a:lnR>
                    <a:lnT w="12700" cmpd="sng">
                      <a:noFill/>
                    </a:lnT>
                    <a:lnB w="12700" cap="flat" cmpd="sng" algn="ctr">
                      <a:solidFill>
                        <a:schemeClr val="bg1"/>
                      </a:solidFill>
                      <a:prstDash val="solid"/>
                      <a:round/>
                      <a:headEnd type="none" w="med" len="med"/>
                      <a:tailEnd type="none" w="med" len="med"/>
                    </a:lnB>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err="1">
                          <a:solidFill>
                            <a:schemeClr val="tx1"/>
                          </a:solidFill>
                          <a:effectLst/>
                          <a:latin typeface="AvenirLTStd-Book"/>
                          <a:ea typeface="Aptos" panose="020B0004020202020204" pitchFamily="34" charset="0"/>
                          <a:cs typeface="Arial"/>
                        </a:rPr>
                        <a:t>Accès</a:t>
                      </a:r>
                      <a:r>
                        <a:rPr lang="en-GB" sz="2000" b="0" kern="100" dirty="0">
                          <a:solidFill>
                            <a:schemeClr val="tx1"/>
                          </a:solidFill>
                          <a:effectLst/>
                          <a:latin typeface="AvenirLTStd-Book"/>
                          <a:ea typeface="Aptos" panose="020B0004020202020204" pitchFamily="34" charset="0"/>
                          <a:cs typeface="Arial"/>
                        </a:rPr>
                        <a:t> aux services de </a:t>
                      </a:r>
                      <a:r>
                        <a:rPr lang="en-GB" sz="2000" b="0" kern="100" err="1">
                          <a:solidFill>
                            <a:schemeClr val="tx1"/>
                          </a:solidFill>
                          <a:effectLst/>
                          <a:latin typeface="AvenirLTStd-Book"/>
                          <a:ea typeface="Aptos" panose="020B0004020202020204" pitchFamily="34" charset="0"/>
                          <a:cs typeface="Arial"/>
                        </a:rPr>
                        <a:t>traitement</a:t>
                      </a:r>
                      <a:r>
                        <a:rPr lang="en-GB" sz="2000" b="0" kern="100" dirty="0">
                          <a:solidFill>
                            <a:schemeClr val="tx1"/>
                          </a:solidFill>
                          <a:effectLst/>
                          <a:latin typeface="AvenirLTStd-Book"/>
                          <a:ea typeface="Aptos" panose="020B0004020202020204" pitchFamily="34" charset="0"/>
                          <a:cs typeface="Arial"/>
                        </a:rPr>
                        <a:t> (</a:t>
                      </a:r>
                      <a:r>
                        <a:rPr lang="en-GB" sz="2000" b="0" kern="100" dirty="0">
                          <a:solidFill>
                            <a:schemeClr val="tx1"/>
                          </a:solidFill>
                          <a:effectLst/>
                          <a:highlight>
                            <a:srgbClr val="FFFF00"/>
                          </a:highlight>
                          <a:latin typeface="AvenirLTStd-Book"/>
                          <a:ea typeface="Aptos" panose="020B0004020202020204" pitchFamily="34" charset="0"/>
                          <a:cs typeface="Arial"/>
                        </a:rPr>
                        <a:t>TAR</a:t>
                      </a:r>
                      <a:r>
                        <a:rPr lang="en-GB" sz="2000" b="0" kern="100" dirty="0">
                          <a:solidFill>
                            <a:schemeClr val="tx1"/>
                          </a:solidFill>
                          <a:effectLst/>
                          <a:latin typeface="AvenirLTStd-Book"/>
                          <a:ea typeface="Aptos" panose="020B0004020202020204" pitchFamily="34" charset="0"/>
                          <a:cs typeface="Arial"/>
                        </a:rPr>
                        <a:t>, test de charge </a:t>
                      </a:r>
                      <a:r>
                        <a:rPr lang="en-GB" sz="2000" b="0" kern="100" err="1">
                          <a:solidFill>
                            <a:schemeClr val="tx1"/>
                          </a:solidFill>
                          <a:effectLst/>
                          <a:latin typeface="AvenirLTStd-Book"/>
                          <a:ea typeface="Aptos" panose="020B0004020202020204" pitchFamily="34" charset="0"/>
                          <a:cs typeface="Arial"/>
                        </a:rPr>
                        <a:t>virale</a:t>
                      </a:r>
                      <a:r>
                        <a:rPr lang="en-GB" sz="2000" b="0" kern="100" dirty="0">
                          <a:solidFill>
                            <a:schemeClr val="tx1"/>
                          </a:solidFill>
                          <a:effectLst/>
                          <a:latin typeface="AvenirLTStd-Book"/>
                          <a:ea typeface="Aptos" panose="020B0004020202020204" pitchFamily="34" charset="0"/>
                          <a:cs typeface="Arial"/>
                        </a:rPr>
                        <a:t>, test CD4, test </a:t>
                      </a:r>
                      <a:r>
                        <a:rPr lang="en-GB" sz="2000" b="0" kern="100" err="1">
                          <a:solidFill>
                            <a:schemeClr val="tx1"/>
                          </a:solidFill>
                          <a:effectLst/>
                          <a:latin typeface="AvenirLTStd-Book"/>
                          <a:ea typeface="Aptos" panose="020B0004020202020204" pitchFamily="34" charset="0"/>
                          <a:cs typeface="Arial"/>
                        </a:rPr>
                        <a:t>Cryptococcique</a:t>
                      </a:r>
                      <a:r>
                        <a:rPr lang="en-GB" sz="2000" b="0" kern="100" dirty="0">
                          <a:solidFill>
                            <a:schemeClr val="tx1"/>
                          </a:solidFill>
                          <a:effectLst/>
                          <a:latin typeface="AvenirLTStd-Book"/>
                          <a:ea typeface="Aptos" panose="020B0004020202020204" pitchFamily="34" charset="0"/>
                          <a:cs typeface="Arial"/>
                        </a:rPr>
                        <a:t>)</a:t>
                      </a:r>
                    </a:p>
                  </a:txBody>
                  <a:tcP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solidFill>
                      <a:schemeClr val="accent4">
                        <a:alpha val="50000"/>
                      </a:schemeClr>
                    </a:solidFill>
                  </a:tcPr>
                </a:tc>
                <a:extLst>
                  <a:ext uri="{0D108BD9-81ED-4DB2-BD59-A6C34878D82A}">
                    <a16:rowId xmlns:a16="http://schemas.microsoft.com/office/drawing/2014/main" val="1790664013"/>
                  </a:ext>
                </a:extLst>
              </a:tr>
              <a:tr h="370840">
                <a:tc vMerge="1">
                  <a:txBody>
                    <a:bodyPr/>
                    <a:lstStyle/>
                    <a:p>
                      <a:endParaRPr lang="en-GB"/>
                    </a:p>
                  </a:txBody>
                  <a:tcPr>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dirty="0" err="1">
                          <a:solidFill>
                            <a:schemeClr val="tx1"/>
                          </a:solidFill>
                          <a:effectLst/>
                          <a:latin typeface="AvenirLTStd-Book"/>
                          <a:ea typeface="Aptos" panose="020B0004020202020204" pitchFamily="34" charset="0"/>
                          <a:cs typeface="Arial"/>
                        </a:rPr>
                        <a:t>Accès</a:t>
                      </a:r>
                      <a:r>
                        <a:rPr lang="en-GB" sz="2000" b="0" kern="100" dirty="0">
                          <a:solidFill>
                            <a:schemeClr val="tx1"/>
                          </a:solidFill>
                          <a:effectLst/>
                          <a:latin typeface="AvenirLTStd-Book"/>
                          <a:ea typeface="Aptos" panose="020B0004020202020204" pitchFamily="34" charset="0"/>
                          <a:cs typeface="Arial"/>
                        </a:rPr>
                        <a:t> au </a:t>
                      </a:r>
                      <a:r>
                        <a:rPr lang="en-GB" sz="2000" b="0" kern="100" dirty="0" err="1">
                          <a:solidFill>
                            <a:schemeClr val="tx1"/>
                          </a:solidFill>
                          <a:effectLst/>
                          <a:latin typeface="AvenirLTStd-Book"/>
                          <a:ea typeface="Aptos" panose="020B0004020202020204" pitchFamily="34" charset="0"/>
                          <a:cs typeface="Arial"/>
                        </a:rPr>
                        <a:t>dépistage</a:t>
                      </a:r>
                      <a:r>
                        <a:rPr lang="en-GB" sz="2000" b="0" kern="100" dirty="0">
                          <a:solidFill>
                            <a:schemeClr val="tx1"/>
                          </a:solidFill>
                          <a:effectLst/>
                          <a:latin typeface="AvenirLTStd-Book"/>
                          <a:ea typeface="Aptos" panose="020B0004020202020204" pitchFamily="34" charset="0"/>
                          <a:cs typeface="Arial"/>
                        </a:rPr>
                        <a:t> du VIH</a:t>
                      </a:r>
                    </a:p>
                  </a:txBody>
                  <a:tcPr>
                    <a:lnL w="12700" cmpd="sng">
                      <a:noFill/>
                    </a:lnL>
                    <a:lnR w="12700" cap="flat" cmpd="sng" algn="ctr">
                      <a:solidFill>
                        <a:schemeClr val="bg1"/>
                      </a:solidFill>
                      <a:prstDash val="solid"/>
                      <a:round/>
                      <a:headEnd type="none" w="med" len="med"/>
                      <a:tailEnd type="none" w="med" len="med"/>
                    </a:lnR>
                    <a:lnT w="12700" cmpd="sng">
                      <a:noFill/>
                    </a:lnT>
                    <a:lnB w="12700" cmpd="sng">
                      <a:noFill/>
                    </a:lnB>
                    <a:solidFill>
                      <a:schemeClr val="accent4">
                        <a:alpha val="50000"/>
                      </a:schemeClr>
                    </a:solidFill>
                  </a:tcPr>
                </a:tc>
                <a:extLst>
                  <a:ext uri="{0D108BD9-81ED-4DB2-BD59-A6C34878D82A}">
                    <a16:rowId xmlns:a16="http://schemas.microsoft.com/office/drawing/2014/main" val="3443299370"/>
                  </a:ext>
                </a:extLst>
              </a:tr>
              <a:tr h="370840">
                <a:tc vMerge="1">
                  <a:txBody>
                    <a:bodyPr/>
                    <a:lstStyle/>
                    <a:p>
                      <a:endParaRPr lang="en-GB"/>
                    </a:p>
                  </a:txBody>
                  <a:tcPr>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dirty="0" err="1">
                          <a:solidFill>
                            <a:schemeClr val="tx1"/>
                          </a:solidFill>
                          <a:effectLst/>
                          <a:latin typeface="AvenirLTStd-Book"/>
                          <a:ea typeface="Aptos" panose="020B0004020202020204" pitchFamily="34" charset="0"/>
                          <a:cs typeface="Arial"/>
                        </a:rPr>
                        <a:t>Accès</a:t>
                      </a:r>
                      <a:r>
                        <a:rPr lang="en-GB" sz="2000" b="0" kern="100" dirty="0">
                          <a:solidFill>
                            <a:schemeClr val="tx1"/>
                          </a:solidFill>
                          <a:effectLst/>
                          <a:latin typeface="AvenirLTStd-Book"/>
                          <a:ea typeface="Aptos" panose="020B0004020202020204" pitchFamily="34" charset="0"/>
                          <a:cs typeface="Arial"/>
                        </a:rPr>
                        <a:t> aux </a:t>
                      </a:r>
                      <a:r>
                        <a:rPr lang="en-GB" sz="2000" b="0" kern="100" dirty="0" err="1">
                          <a:solidFill>
                            <a:schemeClr val="tx1"/>
                          </a:solidFill>
                          <a:effectLst/>
                          <a:latin typeface="AvenirLTStd-Book"/>
                          <a:ea typeface="Aptos" panose="020B0004020202020204" pitchFamily="34" charset="0"/>
                          <a:cs typeface="Arial"/>
                        </a:rPr>
                        <a:t>soins</a:t>
                      </a:r>
                      <a:r>
                        <a:rPr lang="en-GB" sz="2000" b="0" kern="100" dirty="0">
                          <a:solidFill>
                            <a:schemeClr val="tx1"/>
                          </a:solidFill>
                          <a:effectLst/>
                          <a:latin typeface="AvenirLTStd-Book"/>
                          <a:ea typeface="Aptos" panose="020B0004020202020204" pitchFamily="34" charset="0"/>
                          <a:cs typeface="Arial"/>
                        </a:rPr>
                        <a:t> </a:t>
                      </a:r>
                      <a:r>
                        <a:rPr lang="en-GB" sz="2000" b="0" kern="100" dirty="0" err="1">
                          <a:solidFill>
                            <a:schemeClr val="tx1"/>
                          </a:solidFill>
                          <a:effectLst/>
                          <a:latin typeface="AvenirLTStd-Book"/>
                          <a:ea typeface="Aptos" panose="020B0004020202020204" pitchFamily="34" charset="0"/>
                          <a:cs typeface="Arial"/>
                        </a:rPr>
                        <a:t>prénatals</a:t>
                      </a:r>
                      <a:r>
                        <a:rPr lang="en-GB" sz="2000" b="0" kern="100" dirty="0">
                          <a:solidFill>
                            <a:schemeClr val="tx1"/>
                          </a:solidFill>
                          <a:effectLst/>
                          <a:latin typeface="AvenirLTStd-Book"/>
                          <a:ea typeface="Aptos" panose="020B0004020202020204" pitchFamily="34" charset="0"/>
                          <a:cs typeface="Arial"/>
                        </a:rPr>
                        <a:t>, y </a:t>
                      </a:r>
                      <a:r>
                        <a:rPr lang="en-GB" sz="2000" b="0" kern="100" dirty="0" err="1">
                          <a:solidFill>
                            <a:schemeClr val="tx1"/>
                          </a:solidFill>
                          <a:effectLst/>
                          <a:latin typeface="AvenirLTStd-Book"/>
                          <a:ea typeface="Aptos" panose="020B0004020202020204" pitchFamily="34" charset="0"/>
                          <a:cs typeface="Arial"/>
                        </a:rPr>
                        <a:t>compris</a:t>
                      </a:r>
                      <a:r>
                        <a:rPr lang="en-GB" sz="2000" b="0" kern="100" dirty="0">
                          <a:solidFill>
                            <a:schemeClr val="tx1"/>
                          </a:solidFill>
                          <a:effectLst/>
                          <a:latin typeface="AvenirLTStd-Book"/>
                          <a:ea typeface="Aptos" panose="020B0004020202020204" pitchFamily="34" charset="0"/>
                          <a:cs typeface="Arial"/>
                        </a:rPr>
                        <a:t> au </a:t>
                      </a:r>
                      <a:r>
                        <a:rPr lang="en-GB" sz="2000" b="0" kern="100" dirty="0" err="1">
                          <a:solidFill>
                            <a:schemeClr val="tx1"/>
                          </a:solidFill>
                          <a:effectLst/>
                          <a:latin typeface="AvenirLTStd-Book"/>
                          <a:ea typeface="Aptos" panose="020B0004020202020204" pitchFamily="34" charset="0"/>
                          <a:cs typeface="Arial"/>
                        </a:rPr>
                        <a:t>dépistage</a:t>
                      </a:r>
                      <a:r>
                        <a:rPr lang="en-GB" sz="2000" b="0" kern="100" dirty="0">
                          <a:solidFill>
                            <a:schemeClr val="tx1"/>
                          </a:solidFill>
                          <a:effectLst/>
                          <a:latin typeface="AvenirLTStd-Book"/>
                          <a:ea typeface="Aptos" panose="020B0004020202020204" pitchFamily="34" charset="0"/>
                          <a:cs typeface="Arial"/>
                        </a:rPr>
                        <a:t> du VIH</a:t>
                      </a:r>
                    </a:p>
                  </a:txBody>
                  <a:tcPr>
                    <a:lnL w="12700" cmpd="sng">
                      <a:noFill/>
                    </a:lnL>
                    <a:lnR w="12700" cap="flat" cmpd="sng" algn="ctr">
                      <a:solidFill>
                        <a:schemeClr val="bg1"/>
                      </a:solidFill>
                      <a:prstDash val="solid"/>
                      <a:round/>
                      <a:headEnd type="none" w="med" len="med"/>
                      <a:tailEnd type="none" w="med" len="med"/>
                    </a:lnR>
                    <a:lnT w="12700" cmpd="sng">
                      <a:noFill/>
                    </a:lnT>
                    <a:lnB w="12700" cmpd="sng">
                      <a:noFill/>
                    </a:lnB>
                    <a:solidFill>
                      <a:schemeClr val="accent4">
                        <a:alpha val="50000"/>
                      </a:schemeClr>
                    </a:solidFill>
                  </a:tcPr>
                </a:tc>
                <a:extLst>
                  <a:ext uri="{0D108BD9-81ED-4DB2-BD59-A6C34878D82A}">
                    <a16:rowId xmlns:a16="http://schemas.microsoft.com/office/drawing/2014/main" val="3682736982"/>
                  </a:ext>
                </a:extLst>
              </a:tr>
              <a:tr h="370840">
                <a:tc vMerge="1">
                  <a:txBody>
                    <a:bodyPr/>
                    <a:lstStyle/>
                    <a:p>
                      <a:endParaRPr lang="en-GB"/>
                    </a:p>
                  </a:txBody>
                  <a:tcPr>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dirty="0" err="1">
                          <a:solidFill>
                            <a:schemeClr val="tx1"/>
                          </a:solidFill>
                          <a:effectLst/>
                          <a:latin typeface="AvenirLTStd-Book"/>
                          <a:ea typeface="Aptos" panose="020B0004020202020204" pitchFamily="34" charset="0"/>
                          <a:cs typeface="Arial"/>
                        </a:rPr>
                        <a:t>Accès</a:t>
                      </a:r>
                      <a:r>
                        <a:rPr lang="en-GB" sz="2000" b="0" kern="100" dirty="0">
                          <a:solidFill>
                            <a:schemeClr val="tx1"/>
                          </a:solidFill>
                          <a:effectLst/>
                          <a:latin typeface="AvenirLTStd-Book"/>
                          <a:ea typeface="Aptos" panose="020B0004020202020204" pitchFamily="34" charset="0"/>
                          <a:cs typeface="Arial"/>
                        </a:rPr>
                        <a:t> aux services de </a:t>
                      </a:r>
                      <a:r>
                        <a:rPr lang="en-GB" sz="2000" b="0" kern="100" dirty="0" err="1">
                          <a:solidFill>
                            <a:schemeClr val="tx1"/>
                          </a:solidFill>
                          <a:effectLst/>
                          <a:latin typeface="AvenirLTStd-Book"/>
                          <a:ea typeface="Aptos" panose="020B0004020202020204" pitchFamily="34" charset="0"/>
                          <a:cs typeface="Arial"/>
                        </a:rPr>
                        <a:t>prévention</a:t>
                      </a:r>
                      <a:r>
                        <a:rPr lang="en-GB" sz="2000" b="0" kern="100" dirty="0">
                          <a:solidFill>
                            <a:schemeClr val="tx1"/>
                          </a:solidFill>
                          <a:effectLst/>
                          <a:latin typeface="AvenirLTStd-Book"/>
                          <a:ea typeface="Aptos" panose="020B0004020202020204" pitchFamily="34" charset="0"/>
                          <a:cs typeface="Arial"/>
                        </a:rPr>
                        <a:t> (</a:t>
                      </a:r>
                      <a:r>
                        <a:rPr lang="en-GB" sz="2000" b="0" kern="100" dirty="0" err="1">
                          <a:solidFill>
                            <a:schemeClr val="tx1"/>
                          </a:solidFill>
                          <a:effectLst/>
                          <a:latin typeface="AvenirLTStd-Book"/>
                          <a:ea typeface="Aptos" panose="020B0004020202020204" pitchFamily="34" charset="0"/>
                          <a:cs typeface="Arial"/>
                        </a:rPr>
                        <a:t>PrEP</a:t>
                      </a:r>
                      <a:r>
                        <a:rPr lang="en-GB" sz="2000" b="0" kern="100" dirty="0">
                          <a:solidFill>
                            <a:schemeClr val="tx1"/>
                          </a:solidFill>
                          <a:effectLst/>
                          <a:latin typeface="AvenirLTStd-Book"/>
                          <a:ea typeface="Aptos" panose="020B0004020202020204" pitchFamily="34" charset="0"/>
                          <a:cs typeface="Arial"/>
                        </a:rPr>
                        <a:t>, </a:t>
                      </a:r>
                      <a:r>
                        <a:rPr lang="en-GB" sz="2000" b="0" kern="100" dirty="0" err="1">
                          <a:solidFill>
                            <a:schemeClr val="tx1"/>
                          </a:solidFill>
                          <a:effectLst/>
                          <a:latin typeface="AvenirLTStd-Book"/>
                          <a:ea typeface="Aptos" panose="020B0004020202020204" pitchFamily="34" charset="0"/>
                          <a:cs typeface="Arial"/>
                        </a:rPr>
                        <a:t>préservatifs</a:t>
                      </a:r>
                      <a:r>
                        <a:rPr lang="en-GB" sz="2000" b="0" kern="100" dirty="0">
                          <a:solidFill>
                            <a:schemeClr val="tx1"/>
                          </a:solidFill>
                          <a:effectLst/>
                          <a:latin typeface="AvenirLTStd-Book"/>
                          <a:ea typeface="Aptos" panose="020B0004020202020204" pitchFamily="34" charset="0"/>
                          <a:cs typeface="Arial"/>
                        </a:rPr>
                        <a:t>, aiguilles et </a:t>
                      </a:r>
                      <a:r>
                        <a:rPr lang="en-GB" sz="2000" b="0" kern="100" dirty="0" err="1">
                          <a:solidFill>
                            <a:schemeClr val="tx1"/>
                          </a:solidFill>
                          <a:effectLst/>
                          <a:latin typeface="AvenirLTStd-Book"/>
                          <a:ea typeface="Aptos" panose="020B0004020202020204" pitchFamily="34" charset="0"/>
                          <a:cs typeface="Arial"/>
                        </a:rPr>
                        <a:t>seringues</a:t>
                      </a:r>
                      <a:r>
                        <a:rPr lang="en-GB" sz="2000" b="0" kern="100" dirty="0">
                          <a:solidFill>
                            <a:schemeClr val="tx1"/>
                          </a:solidFill>
                          <a:effectLst/>
                          <a:latin typeface="AvenirLTStd-Book"/>
                          <a:ea typeface="Aptos" panose="020B0004020202020204" pitchFamily="34" charset="0"/>
                          <a:cs typeface="Arial"/>
                        </a:rPr>
                        <a:t>, OAT)</a:t>
                      </a:r>
                    </a:p>
                  </a:txBody>
                  <a:tcPr>
                    <a:lnL w="12700" cmpd="sng">
                      <a:noFill/>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solidFill>
                      <a:schemeClr val="accent4">
                        <a:alpha val="50000"/>
                      </a:schemeClr>
                    </a:solidFill>
                  </a:tcPr>
                </a:tc>
                <a:extLst>
                  <a:ext uri="{0D108BD9-81ED-4DB2-BD59-A6C34878D82A}">
                    <a16:rowId xmlns:a16="http://schemas.microsoft.com/office/drawing/2014/main" val="3431596465"/>
                  </a:ext>
                </a:extLst>
              </a:tr>
            </a:tbl>
          </a:graphicData>
        </a:graphic>
      </p:graphicFrame>
    </p:spTree>
    <p:extLst>
      <p:ext uri="{BB962C8B-B14F-4D97-AF65-F5344CB8AC3E}">
        <p14:creationId xmlns:p14="http://schemas.microsoft.com/office/powerpoint/2010/main" val="425562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AD972-DBD1-098F-51C3-FB88F1A0CA08}"/>
              </a:ext>
            </a:extLst>
          </p:cNvPr>
          <p:cNvSpPr>
            <a:spLocks noGrp="1"/>
          </p:cNvSpPr>
          <p:nvPr>
            <p:ph type="title"/>
          </p:nvPr>
        </p:nvSpPr>
        <p:spPr>
          <a:xfrm>
            <a:off x="808654" y="183092"/>
            <a:ext cx="6601796" cy="762000"/>
          </a:xfrm>
          <a:solidFill>
            <a:schemeClr val="accent4"/>
          </a:solidFill>
        </p:spPr>
        <p:txBody>
          <a:bodyPr>
            <a:normAutofit fontScale="90000"/>
          </a:bodyPr>
          <a:lstStyle/>
          <a:p>
            <a:pPr algn="l"/>
            <a:r>
              <a:rPr lang="en-GB" b="1">
                <a:solidFill>
                  <a:schemeClr val="bg1"/>
                </a:solidFill>
              </a:rPr>
              <a:t>Identifier les dimensions pertinentes de l'inégalité</a:t>
            </a:r>
          </a:p>
        </p:txBody>
      </p:sp>
      <p:graphicFrame>
        <p:nvGraphicFramePr>
          <p:cNvPr id="4" name="Table 3">
            <a:extLst>
              <a:ext uri="{FF2B5EF4-FFF2-40B4-BE49-F238E27FC236}">
                <a16:creationId xmlns:a16="http://schemas.microsoft.com/office/drawing/2014/main" id="{1437D920-D262-9559-4F3B-2951C7DB43D2}"/>
              </a:ext>
            </a:extLst>
          </p:cNvPr>
          <p:cNvGraphicFramePr>
            <a:graphicFrameLocks noGrp="1"/>
          </p:cNvGraphicFramePr>
          <p:nvPr>
            <p:extLst>
              <p:ext uri="{D42A27DB-BD31-4B8C-83A1-F6EECF244321}">
                <p14:modId xmlns:p14="http://schemas.microsoft.com/office/powerpoint/2010/main" val="2275769646"/>
              </p:ext>
            </p:extLst>
          </p:nvPr>
        </p:nvGraphicFramePr>
        <p:xfrm>
          <a:off x="808653" y="1347059"/>
          <a:ext cx="8325821" cy="4663440"/>
        </p:xfrm>
        <a:graphic>
          <a:graphicData uri="http://schemas.openxmlformats.org/drawingml/2006/table">
            <a:tbl>
              <a:tblPr firstRow="1" bandRow="1">
                <a:tableStyleId>{5C22544A-7EE6-4342-B048-85BDC9FD1C3A}</a:tableStyleId>
              </a:tblPr>
              <a:tblGrid>
                <a:gridCol w="2563309">
                  <a:extLst>
                    <a:ext uri="{9D8B030D-6E8A-4147-A177-3AD203B41FA5}">
                      <a16:colId xmlns:a16="http://schemas.microsoft.com/office/drawing/2014/main" val="175218665"/>
                    </a:ext>
                  </a:extLst>
                </a:gridCol>
                <a:gridCol w="5762512">
                  <a:extLst>
                    <a:ext uri="{9D8B030D-6E8A-4147-A177-3AD203B41FA5}">
                      <a16:colId xmlns:a16="http://schemas.microsoft.com/office/drawing/2014/main" val="2079609306"/>
                    </a:ext>
                  </a:extLst>
                </a:gridCol>
              </a:tblGrid>
              <a:tr h="370840">
                <a:tc rowSpan="3">
                  <a:txBody>
                    <a:bodyPr/>
                    <a:lstStyle/>
                    <a:p>
                      <a:r>
                        <a:rPr lang="en-GB" sz="2000" b="1" dirty="0">
                          <a:solidFill>
                            <a:schemeClr val="bg1"/>
                          </a:solidFill>
                        </a:rPr>
                        <a:t>Sexe (</a:t>
                      </a:r>
                      <a:r>
                        <a:rPr lang="en-GB" sz="2000" b="1" dirty="0">
                          <a:solidFill>
                            <a:srgbClr val="FFFF00"/>
                          </a:solidFill>
                        </a:rPr>
                        <a:t>Genre</a:t>
                      </a:r>
                      <a:r>
                        <a:rPr lang="en-GB" sz="2000" b="1" dirty="0">
                          <a:solidFill>
                            <a:schemeClr val="bg1"/>
                          </a:solidFill>
                        </a:rPr>
                        <a:t>)</a:t>
                      </a: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dirty="0">
                          <a:solidFill>
                            <a:schemeClr val="tx1"/>
                          </a:solidFill>
                          <a:effectLst/>
                          <a:latin typeface="AvenirLTStd-Book"/>
                          <a:ea typeface="Aptos" panose="020B0004020202020204" pitchFamily="34" charset="0"/>
                          <a:cs typeface="Arial"/>
                        </a:rPr>
                        <a:t>Femme</a:t>
                      </a:r>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chemeClr val="accent4">
                        <a:alpha val="50000"/>
                      </a:schemeClr>
                    </a:solidFill>
                  </a:tcPr>
                </a:tc>
                <a:extLst>
                  <a:ext uri="{0D108BD9-81ED-4DB2-BD59-A6C34878D82A}">
                    <a16:rowId xmlns:a16="http://schemas.microsoft.com/office/drawing/2014/main" val="4161372453"/>
                  </a:ext>
                </a:extLst>
              </a:tr>
              <a:tr h="370840">
                <a:tc vMerge="1">
                  <a:txBody>
                    <a:bodyPr/>
                    <a:lstStyle/>
                    <a:p>
                      <a:endParaRPr lang="en-GB"/>
                    </a:p>
                  </a:txBody>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dirty="0">
                          <a:solidFill>
                            <a:schemeClr val="tx1"/>
                          </a:solidFill>
                          <a:latin typeface="AvenirLTStd-Book"/>
                          <a:ea typeface="Aptos" panose="020B0004020202020204" pitchFamily="34" charset="0"/>
                          <a:cs typeface="Arial"/>
                        </a:rPr>
                        <a:t>Homme</a:t>
                      </a:r>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mpd="sng">
                      <a:noFill/>
                    </a:lnB>
                    <a:solidFill>
                      <a:schemeClr val="accent4">
                        <a:alpha val="50000"/>
                      </a:schemeClr>
                    </a:solidFill>
                  </a:tcPr>
                </a:tc>
                <a:extLst>
                  <a:ext uri="{0D108BD9-81ED-4DB2-BD59-A6C34878D82A}">
                    <a16:rowId xmlns:a16="http://schemas.microsoft.com/office/drawing/2014/main" val="805223245"/>
                  </a:ext>
                </a:extLst>
              </a:tr>
              <a:tr h="370840">
                <a:tc vMerge="1">
                  <a:txBody>
                    <a:bodyPr/>
                    <a:lstStyle/>
                    <a:p>
                      <a:endParaRPr lang="en-GB"/>
                    </a:p>
                  </a:txBody>
                  <a:tcPr>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dirty="0" err="1">
                          <a:solidFill>
                            <a:schemeClr val="tx1"/>
                          </a:solidFill>
                          <a:latin typeface="AvenirLTStd-Book"/>
                          <a:ea typeface="Aptos" panose="020B0004020202020204" pitchFamily="34" charset="0"/>
                          <a:cs typeface="Arial"/>
                        </a:rPr>
                        <a:t>Transgenre</a:t>
                      </a:r>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solidFill>
                      <a:schemeClr val="accent4">
                        <a:alpha val="50000"/>
                      </a:schemeClr>
                    </a:solidFill>
                  </a:tcPr>
                </a:tc>
                <a:extLst>
                  <a:ext uri="{0D108BD9-81ED-4DB2-BD59-A6C34878D82A}">
                    <a16:rowId xmlns:a16="http://schemas.microsoft.com/office/drawing/2014/main" val="676658200"/>
                  </a:ext>
                </a:extLst>
              </a:tr>
              <a:tr h="370840">
                <a:tc rowSpan="2">
                  <a:txBody>
                    <a:bodyPr/>
                    <a:lstStyle/>
                    <a:p>
                      <a:r>
                        <a:rPr lang="en-GB" sz="2000" b="1" dirty="0" err="1">
                          <a:solidFill>
                            <a:schemeClr val="bg1"/>
                          </a:solidFill>
                        </a:rPr>
                        <a:t>L'âge</a:t>
                      </a:r>
                    </a:p>
                  </a:txBody>
                  <a:tcPr anchor="ctr">
                    <a:lnL w="12700" cap="flat" cmpd="sng" algn="ctr">
                      <a:solidFill>
                        <a:schemeClr val="bg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dirty="0" err="1">
                          <a:solidFill>
                            <a:schemeClr val="tx1"/>
                          </a:solidFill>
                          <a:effectLst/>
                          <a:latin typeface="AvenirLTStd-Book"/>
                          <a:ea typeface="Aptos" panose="020B0004020202020204" pitchFamily="34" charset="0"/>
                          <a:cs typeface="Arial"/>
                        </a:rPr>
                        <a:t>Adultes</a:t>
                      </a:r>
                      <a:r>
                        <a:rPr lang="en-GB" sz="2000" b="0" kern="100" dirty="0">
                          <a:solidFill>
                            <a:schemeClr val="tx1"/>
                          </a:solidFill>
                          <a:effectLst/>
                          <a:latin typeface="AvenirLTStd-Book"/>
                          <a:ea typeface="Aptos" panose="020B0004020202020204" pitchFamily="34" charset="0"/>
                          <a:cs typeface="Arial"/>
                        </a:rPr>
                        <a:t> / Enfants</a:t>
                      </a:r>
                    </a:p>
                  </a:txBody>
                  <a:tcP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solidFill>
                      <a:schemeClr val="accent4">
                        <a:alpha val="50000"/>
                      </a:schemeClr>
                    </a:solidFill>
                  </a:tcPr>
                </a:tc>
                <a:extLst>
                  <a:ext uri="{0D108BD9-81ED-4DB2-BD59-A6C34878D82A}">
                    <a16:rowId xmlns:a16="http://schemas.microsoft.com/office/drawing/2014/main" val="1562629045"/>
                  </a:ext>
                </a:extLst>
              </a:tr>
              <a:tr h="370840">
                <a:tc vMerge="1">
                  <a:txBody>
                    <a:bodyPr/>
                    <a:lstStyle/>
                    <a:p>
                      <a:endParaRPr lang="en-GB"/>
                    </a:p>
                  </a:txBody>
                  <a:tcPr>
                    <a:lnT w="12700" cmpd="sng">
                      <a:noFill/>
                    </a:lnT>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dirty="0" err="1">
                          <a:solidFill>
                            <a:schemeClr val="tx1"/>
                          </a:solidFill>
                          <a:effectLst/>
                          <a:latin typeface="AvenirLTStd-Book"/>
                          <a:ea typeface="Aptos" panose="020B0004020202020204" pitchFamily="34" charset="0"/>
                          <a:cs typeface="Arial"/>
                        </a:rPr>
                        <a:t>Groupes</a:t>
                      </a:r>
                      <a:r>
                        <a:rPr lang="en-GB" sz="2000" b="0" kern="100" dirty="0">
                          <a:solidFill>
                            <a:schemeClr val="tx1"/>
                          </a:solidFill>
                          <a:effectLst/>
                          <a:latin typeface="AvenirLTStd-Book"/>
                          <a:ea typeface="Aptos" panose="020B0004020202020204" pitchFamily="34" charset="0"/>
                          <a:cs typeface="Arial"/>
                        </a:rPr>
                        <a:t> </a:t>
                      </a:r>
                      <a:r>
                        <a:rPr lang="en-GB" sz="2000" b="0" kern="100" dirty="0" err="1">
                          <a:solidFill>
                            <a:schemeClr val="tx1"/>
                          </a:solidFill>
                          <a:effectLst/>
                          <a:latin typeface="AvenirLTStd-Book"/>
                          <a:ea typeface="Aptos" panose="020B0004020202020204" pitchFamily="34" charset="0"/>
                          <a:cs typeface="Arial"/>
                        </a:rPr>
                        <a:t>d'âge</a:t>
                      </a:r>
                      <a:r>
                        <a:rPr lang="en-GB" sz="2000" b="0" kern="100" dirty="0">
                          <a:solidFill>
                            <a:schemeClr val="tx1"/>
                          </a:solidFill>
                          <a:effectLst/>
                          <a:latin typeface="AvenirLTStd-Book"/>
                          <a:ea typeface="Aptos" panose="020B0004020202020204" pitchFamily="34" charset="0"/>
                          <a:cs typeface="Arial"/>
                        </a:rPr>
                        <a:t> plus fins</a:t>
                      </a:r>
                    </a:p>
                  </a:txBody>
                  <a:tcPr>
                    <a:lnL w="12700" cmpd="sng">
                      <a:noFill/>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solidFill>
                      <a:schemeClr val="accent4">
                        <a:alpha val="50000"/>
                      </a:schemeClr>
                    </a:solidFill>
                  </a:tcPr>
                </a:tc>
                <a:extLst>
                  <a:ext uri="{0D108BD9-81ED-4DB2-BD59-A6C34878D82A}">
                    <a16:rowId xmlns:a16="http://schemas.microsoft.com/office/drawing/2014/main" val="4269371404"/>
                  </a:ext>
                </a:extLst>
              </a:tr>
              <a:tr h="370840">
                <a:tc rowSpan="3">
                  <a:txBody>
                    <a:bodyPr/>
                    <a:lstStyle/>
                    <a:p>
                      <a:r>
                        <a:rPr lang="en-GB" sz="2000" b="1" dirty="0">
                          <a:solidFill>
                            <a:schemeClr val="bg1"/>
                          </a:solidFill>
                        </a:rPr>
                        <a:t>Zone administrative</a:t>
                      </a:r>
                    </a:p>
                  </a:txBody>
                  <a:tcPr anchor="ctr">
                    <a:lnL w="12700" cap="flat" cmpd="sng" algn="ctr">
                      <a:solidFill>
                        <a:schemeClr val="bg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dirty="0" err="1">
                          <a:solidFill>
                            <a:schemeClr val="tx1"/>
                          </a:solidFill>
                          <a:effectLst/>
                          <a:latin typeface="AvenirLTStd-Book"/>
                          <a:ea typeface="Aptos" panose="020B0004020202020204" pitchFamily="34" charset="0"/>
                          <a:cs typeface="Arial"/>
                        </a:rPr>
                        <a:t>Niveau</a:t>
                      </a:r>
                      <a:r>
                        <a:rPr lang="en-GB" sz="2000" b="0" kern="100" dirty="0">
                          <a:solidFill>
                            <a:schemeClr val="tx1"/>
                          </a:solidFill>
                          <a:effectLst/>
                          <a:latin typeface="AvenirLTStd-Book"/>
                          <a:ea typeface="Aptos" panose="020B0004020202020204" pitchFamily="34" charset="0"/>
                          <a:cs typeface="Arial"/>
                        </a:rPr>
                        <a:t> 1 (provinces)</a:t>
                      </a:r>
                    </a:p>
                  </a:txBody>
                  <a:tcP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alpha val="50000"/>
                      </a:schemeClr>
                    </a:solidFill>
                  </a:tcPr>
                </a:tc>
                <a:extLst>
                  <a:ext uri="{0D108BD9-81ED-4DB2-BD59-A6C34878D82A}">
                    <a16:rowId xmlns:a16="http://schemas.microsoft.com/office/drawing/2014/main" val="1790664013"/>
                  </a:ext>
                </a:extLst>
              </a:tr>
              <a:tr h="370840">
                <a:tc vMerge="1">
                  <a:txBody>
                    <a:bodyPr/>
                    <a:lstStyle/>
                    <a:p>
                      <a:endParaRPr lang="en-GB"/>
                    </a:p>
                  </a:txBody>
                  <a:tcPr>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dirty="0" err="1">
                          <a:solidFill>
                            <a:schemeClr val="tx1"/>
                          </a:solidFill>
                          <a:effectLst/>
                          <a:latin typeface="AvenirLTStd-Book"/>
                          <a:ea typeface="Aptos" panose="020B0004020202020204" pitchFamily="34" charset="0"/>
                          <a:cs typeface="Arial"/>
                        </a:rPr>
                        <a:t>Niveau</a:t>
                      </a:r>
                      <a:r>
                        <a:rPr lang="en-GB" sz="2000" b="0" kern="100" dirty="0">
                          <a:solidFill>
                            <a:schemeClr val="tx1"/>
                          </a:solidFill>
                          <a:effectLst/>
                          <a:latin typeface="AvenirLTStd-Book"/>
                          <a:ea typeface="Aptos" panose="020B0004020202020204" pitchFamily="34" charset="0"/>
                          <a:cs typeface="Arial"/>
                        </a:rPr>
                        <a:t> 2 (districts)</a:t>
                      </a:r>
                    </a:p>
                  </a:txBody>
                  <a:tcP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solidFill>
                      <a:schemeClr val="accent4">
                        <a:alpha val="50000"/>
                      </a:schemeClr>
                    </a:solidFill>
                  </a:tcPr>
                </a:tc>
                <a:extLst>
                  <a:ext uri="{0D108BD9-81ED-4DB2-BD59-A6C34878D82A}">
                    <a16:rowId xmlns:a16="http://schemas.microsoft.com/office/drawing/2014/main" val="3443299370"/>
                  </a:ext>
                </a:extLst>
              </a:tr>
              <a:tr h="370840">
                <a:tc vMerge="1">
                  <a:txBody>
                    <a:bodyPr/>
                    <a:lstStyle/>
                    <a:p>
                      <a:endParaRPr lang="en-GB"/>
                    </a:p>
                  </a:txBody>
                  <a:tcPr>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err="1">
                          <a:solidFill>
                            <a:schemeClr val="tx1"/>
                          </a:solidFill>
                          <a:effectLst/>
                          <a:latin typeface="AvenirLTStd-Book"/>
                          <a:ea typeface="Aptos" panose="020B0004020202020204" pitchFamily="34" charset="0"/>
                          <a:cs typeface="Arial"/>
                        </a:rPr>
                        <a:t>Niveaux</a:t>
                      </a:r>
                      <a:r>
                        <a:rPr lang="en-GB" sz="2000" b="0" kern="100" dirty="0">
                          <a:solidFill>
                            <a:schemeClr val="tx1"/>
                          </a:solidFill>
                          <a:effectLst/>
                          <a:latin typeface="AvenirLTStd-Book"/>
                          <a:ea typeface="Aptos" panose="020B0004020202020204" pitchFamily="34" charset="0"/>
                          <a:cs typeface="Arial"/>
                        </a:rPr>
                        <a:t> </a:t>
                      </a:r>
                      <a:r>
                        <a:rPr lang="en-GB" sz="2000" b="0" kern="100" err="1">
                          <a:solidFill>
                            <a:schemeClr val="tx1"/>
                          </a:solidFill>
                          <a:effectLst/>
                          <a:latin typeface="AvenirLTStd-Book"/>
                          <a:ea typeface="Aptos" panose="020B0004020202020204" pitchFamily="34" charset="0"/>
                          <a:cs typeface="Arial"/>
                        </a:rPr>
                        <a:t>inférieurs</a:t>
                      </a:r>
                      <a:r>
                        <a:rPr lang="en-GB" sz="2000" b="0" kern="100" dirty="0">
                          <a:solidFill>
                            <a:schemeClr val="tx1"/>
                          </a:solidFill>
                          <a:effectLst/>
                          <a:latin typeface="AvenirLTStd-Book"/>
                          <a:ea typeface="Aptos" panose="020B0004020202020204" pitchFamily="34" charset="0"/>
                          <a:cs typeface="Arial"/>
                        </a:rPr>
                        <a:t> (</a:t>
                      </a:r>
                      <a:r>
                        <a:rPr lang="en-GB" sz="2000" b="0" kern="100" dirty="0">
                          <a:solidFill>
                            <a:srgbClr val="FFFF00"/>
                          </a:solidFill>
                          <a:effectLst/>
                          <a:latin typeface="AvenirLTStd-Book"/>
                          <a:ea typeface="Aptos" panose="020B0004020202020204" pitchFamily="34" charset="0"/>
                          <a:cs typeface="Arial"/>
                        </a:rPr>
                        <a:t>canton</a:t>
                      </a:r>
                      <a:r>
                        <a:rPr lang="en-GB" sz="2000" b="0" kern="100" dirty="0">
                          <a:solidFill>
                            <a:schemeClr val="tx1"/>
                          </a:solidFill>
                          <a:effectLst/>
                          <a:latin typeface="AvenirLTStd-Book"/>
                          <a:ea typeface="Aptos" panose="020B0004020202020204" pitchFamily="34" charset="0"/>
                          <a:cs typeface="Arial"/>
                        </a:rPr>
                        <a:t>)</a:t>
                      </a:r>
                    </a:p>
                  </a:txBody>
                  <a:tcPr>
                    <a:lnL w="12700" cmpd="sng">
                      <a:noFill/>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solidFill>
                      <a:schemeClr val="accent4">
                        <a:alpha val="50000"/>
                      </a:schemeClr>
                    </a:solidFill>
                  </a:tcPr>
                </a:tc>
                <a:extLst>
                  <a:ext uri="{0D108BD9-81ED-4DB2-BD59-A6C34878D82A}">
                    <a16:rowId xmlns:a16="http://schemas.microsoft.com/office/drawing/2014/main" val="3682736982"/>
                  </a:ext>
                </a:extLst>
              </a:tr>
              <a:tr h="370840">
                <a:tc>
                  <a:txBody>
                    <a:bodyPr/>
                    <a:lstStyle/>
                    <a:p>
                      <a:r>
                        <a:rPr lang="en-GB" sz="2000" b="1" dirty="0" err="1">
                          <a:solidFill>
                            <a:schemeClr val="bg1"/>
                          </a:solidFill>
                        </a:rPr>
                        <a:t>Résidence</a:t>
                      </a:r>
                    </a:p>
                  </a:txBody>
                  <a:tcPr anchor="ctr">
                    <a:lnL w="12700" cap="flat" cmpd="sng" algn="ctr">
                      <a:solidFill>
                        <a:schemeClr val="bg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dirty="0">
                          <a:solidFill>
                            <a:schemeClr val="tx1"/>
                          </a:solidFill>
                          <a:effectLst/>
                          <a:latin typeface="AvenirLTStd-Book"/>
                          <a:ea typeface="Aptos" panose="020B0004020202020204" pitchFamily="34" charset="0"/>
                          <a:cs typeface="Arial"/>
                        </a:rPr>
                        <a:t>Urbain / Rural</a:t>
                      </a:r>
                    </a:p>
                  </a:txBody>
                  <a:tcP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alpha val="50000"/>
                      </a:schemeClr>
                    </a:solidFill>
                  </a:tcPr>
                </a:tc>
                <a:extLst>
                  <a:ext uri="{0D108BD9-81ED-4DB2-BD59-A6C34878D82A}">
                    <a16:rowId xmlns:a16="http://schemas.microsoft.com/office/drawing/2014/main" val="2940467299"/>
                  </a:ext>
                </a:extLst>
              </a:tr>
              <a:tr h="370840">
                <a:tc>
                  <a:txBody>
                    <a:bodyPr/>
                    <a:lstStyle/>
                    <a:p>
                      <a:r>
                        <a:rPr lang="en-GB" sz="2000" b="1" dirty="0">
                          <a:solidFill>
                            <a:schemeClr val="bg1"/>
                          </a:solidFill>
                        </a:rPr>
                        <a:t>Richesse</a:t>
                      </a:r>
                    </a:p>
                  </a:txBody>
                  <a:tcPr anchor="ctr">
                    <a:lnL w="12700" cap="flat" cmpd="sng" algn="ctr">
                      <a:solidFill>
                        <a:schemeClr val="bg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dirty="0">
                          <a:solidFill>
                            <a:schemeClr val="tx1"/>
                          </a:solidFill>
                          <a:effectLst/>
                          <a:latin typeface="AvenirLTStd-Book"/>
                          <a:ea typeface="Aptos" panose="020B0004020202020204" pitchFamily="34" charset="0"/>
                          <a:cs typeface="Arial"/>
                        </a:rPr>
                        <a:t>Quintiles de richesse</a:t>
                      </a:r>
                    </a:p>
                  </a:txBody>
                  <a:tcP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alpha val="50000"/>
                      </a:schemeClr>
                    </a:solidFill>
                  </a:tcPr>
                </a:tc>
                <a:extLst>
                  <a:ext uri="{0D108BD9-81ED-4DB2-BD59-A6C34878D82A}">
                    <a16:rowId xmlns:a16="http://schemas.microsoft.com/office/drawing/2014/main" val="815885384"/>
                  </a:ext>
                </a:extLst>
              </a:tr>
              <a:tr h="370840">
                <a:tc>
                  <a:txBody>
                    <a:bodyPr/>
                    <a:lstStyle/>
                    <a:p>
                      <a:r>
                        <a:rPr lang="en-GB" sz="2000" b="1" dirty="0" err="1">
                          <a:solidFill>
                            <a:schemeClr val="bg1"/>
                          </a:solidFill>
                        </a:rPr>
                        <a:t>Niveau</a:t>
                      </a:r>
                      <a:r>
                        <a:rPr lang="en-GB" sz="2000" b="1" dirty="0">
                          <a:solidFill>
                            <a:schemeClr val="bg1"/>
                          </a:solidFill>
                        </a:rPr>
                        <a:t> </a:t>
                      </a:r>
                      <a:r>
                        <a:rPr lang="en-GB" sz="2000" b="1" dirty="0" err="1">
                          <a:solidFill>
                            <a:schemeClr val="bg1"/>
                          </a:solidFill>
                        </a:rPr>
                        <a:t>d'éducation</a:t>
                      </a:r>
                    </a:p>
                  </a:txBody>
                  <a:tcPr anchor="ctr">
                    <a:lnL w="12700" cap="flat" cmpd="sng" algn="ctr">
                      <a:solidFill>
                        <a:schemeClr val="bg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solidFill>
                      <a:schemeClr val="accent4"/>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b="0" kern="100" dirty="0">
                          <a:solidFill>
                            <a:schemeClr val="tx1"/>
                          </a:solidFill>
                          <a:effectLst/>
                          <a:latin typeface="AvenirLTStd-Book"/>
                          <a:ea typeface="Aptos" panose="020B0004020202020204" pitchFamily="34" charset="0"/>
                          <a:cs typeface="Arial"/>
                        </a:rPr>
                        <a:t>Pas </a:t>
                      </a:r>
                      <a:r>
                        <a:rPr lang="en-GB" sz="2000" b="0" kern="100" dirty="0" err="1">
                          <a:solidFill>
                            <a:schemeClr val="tx1"/>
                          </a:solidFill>
                          <a:effectLst/>
                          <a:latin typeface="AvenirLTStd-Book"/>
                          <a:ea typeface="Aptos" panose="020B0004020202020204" pitchFamily="34" charset="0"/>
                          <a:cs typeface="Arial"/>
                        </a:rPr>
                        <a:t>d'éducation</a:t>
                      </a:r>
                      <a:r>
                        <a:rPr lang="en-GB" sz="2000" b="0" kern="100" dirty="0">
                          <a:solidFill>
                            <a:schemeClr val="tx1"/>
                          </a:solidFill>
                          <a:effectLst/>
                          <a:latin typeface="AvenirLTStd-Book"/>
                          <a:ea typeface="Aptos" panose="020B0004020202020204" pitchFamily="34" charset="0"/>
                          <a:cs typeface="Arial"/>
                        </a:rPr>
                        <a:t> / </a:t>
                      </a:r>
                      <a:r>
                        <a:rPr lang="en-GB" sz="2000" b="0" kern="100" dirty="0" err="1">
                          <a:solidFill>
                            <a:schemeClr val="tx1"/>
                          </a:solidFill>
                          <a:effectLst/>
                          <a:latin typeface="AvenirLTStd-Book"/>
                          <a:ea typeface="Aptos" panose="020B0004020202020204" pitchFamily="34" charset="0"/>
                          <a:cs typeface="Arial"/>
                        </a:rPr>
                        <a:t>Primaire</a:t>
                      </a:r>
                      <a:r>
                        <a:rPr lang="en-GB" sz="2000" b="0" kern="100" dirty="0">
                          <a:solidFill>
                            <a:schemeClr val="tx1"/>
                          </a:solidFill>
                          <a:effectLst/>
                          <a:latin typeface="AvenirLTStd-Book"/>
                          <a:ea typeface="Aptos" panose="020B0004020202020204" pitchFamily="34" charset="0"/>
                          <a:cs typeface="Arial"/>
                        </a:rPr>
                        <a:t> / </a:t>
                      </a:r>
                      <a:r>
                        <a:rPr lang="en-GB" sz="2000" b="0" kern="100" dirty="0" err="1">
                          <a:solidFill>
                            <a:schemeClr val="tx1"/>
                          </a:solidFill>
                          <a:effectLst/>
                          <a:latin typeface="AvenirLTStd-Book"/>
                          <a:ea typeface="Aptos" panose="020B0004020202020204" pitchFamily="34" charset="0"/>
                          <a:cs typeface="Arial"/>
                        </a:rPr>
                        <a:t>Secondaire</a:t>
                      </a:r>
                      <a:r>
                        <a:rPr lang="en-GB" sz="2000" b="0" kern="100" dirty="0">
                          <a:solidFill>
                            <a:schemeClr val="tx1"/>
                          </a:solidFill>
                          <a:effectLst/>
                          <a:latin typeface="AvenirLTStd-Book"/>
                          <a:ea typeface="Aptos" panose="020B0004020202020204" pitchFamily="34" charset="0"/>
                          <a:cs typeface="Arial"/>
                        </a:rPr>
                        <a:t> / Post </a:t>
                      </a:r>
                      <a:r>
                        <a:rPr lang="en-GB" sz="2000" b="0" kern="100" dirty="0" err="1">
                          <a:solidFill>
                            <a:schemeClr val="tx1"/>
                          </a:solidFill>
                          <a:effectLst/>
                          <a:latin typeface="AvenirLTStd-Book"/>
                          <a:ea typeface="Aptos" panose="020B0004020202020204" pitchFamily="34" charset="0"/>
                          <a:cs typeface="Arial"/>
                        </a:rPr>
                        <a:t>secondaire</a:t>
                      </a:r>
                    </a:p>
                  </a:txBody>
                  <a:tcP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solidFill>
                      <a:schemeClr val="accent4">
                        <a:alpha val="50000"/>
                      </a:schemeClr>
                    </a:solidFill>
                  </a:tcPr>
                </a:tc>
                <a:extLst>
                  <a:ext uri="{0D108BD9-81ED-4DB2-BD59-A6C34878D82A}">
                    <a16:rowId xmlns:a16="http://schemas.microsoft.com/office/drawing/2014/main" val="1989848891"/>
                  </a:ext>
                </a:extLst>
              </a:tr>
            </a:tbl>
          </a:graphicData>
        </a:graphic>
      </p:graphicFrame>
    </p:spTree>
    <p:extLst>
      <p:ext uri="{BB962C8B-B14F-4D97-AF65-F5344CB8AC3E}">
        <p14:creationId xmlns:p14="http://schemas.microsoft.com/office/powerpoint/2010/main" val="3443374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AD972-DBD1-098F-51C3-FB88F1A0CA08}"/>
              </a:ext>
            </a:extLst>
          </p:cNvPr>
          <p:cNvSpPr>
            <a:spLocks noGrp="1"/>
          </p:cNvSpPr>
          <p:nvPr>
            <p:ph type="title"/>
          </p:nvPr>
        </p:nvSpPr>
        <p:spPr>
          <a:xfrm>
            <a:off x="304800" y="157139"/>
            <a:ext cx="7215673" cy="762000"/>
          </a:xfrm>
          <a:solidFill>
            <a:schemeClr val="accent1">
              <a:lumMod val="40000"/>
              <a:lumOff val="60000"/>
            </a:schemeClr>
          </a:solidFill>
        </p:spPr>
        <p:txBody>
          <a:bodyPr>
            <a:normAutofit fontScale="90000"/>
          </a:bodyPr>
          <a:lstStyle/>
          <a:p>
            <a:pPr algn="l"/>
            <a:r>
              <a:rPr lang="en-GB" b="1"/>
              <a:t>Cartographie des sources de données et disponibilité des données</a:t>
            </a:r>
          </a:p>
        </p:txBody>
      </p:sp>
      <p:graphicFrame>
        <p:nvGraphicFramePr>
          <p:cNvPr id="4" name="Table 3">
            <a:extLst>
              <a:ext uri="{FF2B5EF4-FFF2-40B4-BE49-F238E27FC236}">
                <a16:creationId xmlns:a16="http://schemas.microsoft.com/office/drawing/2014/main" id="{1437D920-D262-9559-4F3B-2951C7DB43D2}"/>
              </a:ext>
            </a:extLst>
          </p:cNvPr>
          <p:cNvGraphicFramePr>
            <a:graphicFrameLocks noGrp="1"/>
          </p:cNvGraphicFramePr>
          <p:nvPr>
            <p:extLst>
              <p:ext uri="{D42A27DB-BD31-4B8C-83A1-F6EECF244321}">
                <p14:modId xmlns:p14="http://schemas.microsoft.com/office/powerpoint/2010/main" val="3791358912"/>
              </p:ext>
            </p:extLst>
          </p:nvPr>
        </p:nvGraphicFramePr>
        <p:xfrm>
          <a:off x="304800" y="1065979"/>
          <a:ext cx="11671611" cy="4206240"/>
        </p:xfrm>
        <a:graphic>
          <a:graphicData uri="http://schemas.openxmlformats.org/drawingml/2006/table">
            <a:tbl>
              <a:tblPr firstRow="1" bandRow="1">
                <a:tableStyleId>{5C22544A-7EE6-4342-B048-85BDC9FD1C3A}</a:tableStyleId>
              </a:tblPr>
              <a:tblGrid>
                <a:gridCol w="1203489">
                  <a:extLst>
                    <a:ext uri="{9D8B030D-6E8A-4147-A177-3AD203B41FA5}">
                      <a16:colId xmlns:a16="http://schemas.microsoft.com/office/drawing/2014/main" val="175218665"/>
                    </a:ext>
                  </a:extLst>
                </a:gridCol>
                <a:gridCol w="3751868">
                  <a:extLst>
                    <a:ext uri="{9D8B030D-6E8A-4147-A177-3AD203B41FA5}">
                      <a16:colId xmlns:a16="http://schemas.microsoft.com/office/drawing/2014/main" val="2079609306"/>
                    </a:ext>
                  </a:extLst>
                </a:gridCol>
                <a:gridCol w="4898604">
                  <a:extLst>
                    <a:ext uri="{9D8B030D-6E8A-4147-A177-3AD203B41FA5}">
                      <a16:colId xmlns:a16="http://schemas.microsoft.com/office/drawing/2014/main" val="2068653778"/>
                    </a:ext>
                  </a:extLst>
                </a:gridCol>
                <a:gridCol w="1817650">
                  <a:extLst>
                    <a:ext uri="{9D8B030D-6E8A-4147-A177-3AD203B41FA5}">
                      <a16:colId xmlns:a16="http://schemas.microsoft.com/office/drawing/2014/main" val="2946292356"/>
                    </a:ext>
                  </a:extLst>
                </a:gridCol>
              </a:tblGrid>
              <a:tr h="370840">
                <a:tc>
                  <a:txBody>
                    <a:bodyPr/>
                    <a:lstStyle/>
                    <a:p>
                      <a:r>
                        <a:rPr lang="en-GB" sz="2000" dirty="0">
                          <a:solidFill>
                            <a:schemeClr val="tx1"/>
                          </a:solidFill>
                        </a:rPr>
                        <a:t>Source des données</a:t>
                      </a:r>
                    </a:p>
                  </a:txBody>
                  <a:tcPr>
                    <a:solidFill>
                      <a:schemeClr val="accent1">
                        <a:lumMod val="40000"/>
                        <a:lumOff val="60000"/>
                      </a:schemeClr>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dirty="0" err="1">
                          <a:solidFill>
                            <a:schemeClr val="tx1"/>
                          </a:solidFill>
                          <a:effectLst/>
                          <a:latin typeface="AvenirLTStd-Book"/>
                          <a:ea typeface="Aptos" panose="020B0004020202020204" pitchFamily="34" charset="0"/>
                          <a:cs typeface="Arial"/>
                        </a:rPr>
                        <a:t>Indicateurs</a:t>
                      </a:r>
                    </a:p>
                  </a:txBody>
                  <a:tcPr>
                    <a:solidFill>
                      <a:schemeClr val="accent1">
                        <a:lumMod val="40000"/>
                        <a:lumOff val="60000"/>
                      </a:schemeClr>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dirty="0" err="1">
                          <a:solidFill>
                            <a:schemeClr val="tx1"/>
                          </a:solidFill>
                          <a:effectLst/>
                          <a:latin typeface="AvenirLTStd-Book"/>
                          <a:ea typeface="Aptos" panose="020B0004020202020204" pitchFamily="34" charset="0"/>
                          <a:cs typeface="Arial"/>
                        </a:rPr>
                        <a:t>Disponibilité</a:t>
                      </a:r>
                      <a:r>
                        <a:rPr lang="en-GB" sz="2000" kern="100" dirty="0">
                          <a:solidFill>
                            <a:schemeClr val="tx1"/>
                          </a:solidFill>
                          <a:effectLst/>
                          <a:latin typeface="AvenirLTStd-Book"/>
                          <a:ea typeface="Aptos" panose="020B0004020202020204" pitchFamily="34" charset="0"/>
                          <a:cs typeface="Arial"/>
                        </a:rPr>
                        <a:t> des données</a:t>
                      </a:r>
                    </a:p>
                  </a:txBody>
                  <a:tcPr>
                    <a:solidFill>
                      <a:schemeClr val="accent1">
                        <a:lumMod val="40000"/>
                        <a:lumOff val="60000"/>
                      </a:schemeClr>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dirty="0">
                          <a:solidFill>
                            <a:schemeClr val="tx1"/>
                          </a:solidFill>
                          <a:effectLst/>
                          <a:latin typeface="AvenirLTStd-Book"/>
                          <a:ea typeface="Aptos" panose="020B0004020202020204" pitchFamily="34" charset="0"/>
                          <a:cs typeface="Arial"/>
                        </a:rPr>
                        <a:t>Dimensions de </a:t>
                      </a:r>
                      <a:r>
                        <a:rPr lang="en-GB" sz="2000" kern="100" dirty="0" err="1">
                          <a:solidFill>
                            <a:schemeClr val="tx1"/>
                          </a:solidFill>
                          <a:effectLst/>
                          <a:latin typeface="AvenirLTStd-Book"/>
                          <a:ea typeface="Aptos" panose="020B0004020202020204" pitchFamily="34" charset="0"/>
                          <a:cs typeface="Arial"/>
                        </a:rPr>
                        <a:t>l'équité</a:t>
                      </a:r>
                    </a:p>
                  </a:txBody>
                  <a:tcPr>
                    <a:solidFill>
                      <a:schemeClr val="accent1">
                        <a:lumMod val="40000"/>
                        <a:lumOff val="60000"/>
                      </a:schemeClr>
                    </a:solidFill>
                  </a:tcPr>
                </a:tc>
                <a:extLst>
                  <a:ext uri="{0D108BD9-81ED-4DB2-BD59-A6C34878D82A}">
                    <a16:rowId xmlns:a16="http://schemas.microsoft.com/office/drawing/2014/main" val="4161372453"/>
                  </a:ext>
                </a:extLst>
              </a:tr>
              <a:tr h="370840">
                <a:tc rowSpan="2">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dirty="0"/>
                        <a:t>Sortie </a:t>
                      </a:r>
                      <a:r>
                        <a:rPr lang="en-GB" sz="2000" dirty="0">
                          <a:highlight>
                            <a:srgbClr val="FFFF00"/>
                          </a:highlight>
                        </a:rPr>
                        <a:t>de Spectrum</a:t>
                      </a:r>
                    </a:p>
                  </a:txBody>
                  <a:tcPr anchor="ctr">
                    <a:solidFill>
                      <a:schemeClr val="accent1">
                        <a:lumMod val="40000"/>
                        <a:lumOff val="60000"/>
                      </a:schemeClr>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dirty="0">
                          <a:effectLst/>
                          <a:latin typeface="AvenirLTStd-Book"/>
                          <a:ea typeface="Aptos" panose="020B0004020202020204" pitchFamily="34" charset="0"/>
                          <a:cs typeface="Arial"/>
                        </a:rPr>
                        <a:t>Incidence du VIH et </a:t>
                      </a:r>
                      <a:r>
                        <a:rPr lang="en-GB" sz="2000" kern="100" dirty="0" err="1">
                          <a:effectLst/>
                          <a:latin typeface="AvenirLTStd-Book"/>
                          <a:ea typeface="Aptos" panose="020B0004020202020204" pitchFamily="34" charset="0"/>
                          <a:cs typeface="Arial"/>
                        </a:rPr>
                        <a:t>nouvelles</a:t>
                      </a:r>
                      <a:r>
                        <a:rPr lang="en-GB" sz="2000" kern="100" dirty="0">
                          <a:effectLst/>
                          <a:latin typeface="AvenirLTStd-Book"/>
                          <a:ea typeface="Aptos" panose="020B0004020202020204" pitchFamily="34" charset="0"/>
                          <a:cs typeface="Arial"/>
                        </a:rPr>
                        <a:t> infections</a:t>
                      </a:r>
                    </a:p>
                  </a:txBody>
                  <a:tcPr>
                    <a:solidFill>
                      <a:schemeClr val="accent1">
                        <a:lumMod val="40000"/>
                        <a:lumOff val="60000"/>
                        <a:alpha val="50000"/>
                      </a:schemeClr>
                    </a:solidFill>
                  </a:tcPr>
                </a:tc>
                <a:tc rowSpan="2">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dirty="0">
                          <a:latin typeface="AvenirLTStd-Book"/>
                          <a:ea typeface="Aptos" panose="020B0004020202020204" pitchFamily="34" charset="0"/>
                          <a:cs typeface="Arial"/>
                        </a:rPr>
                        <a:t>Annuel, 1970-2024</a:t>
                      </a:r>
                      <a:endParaRPr lang="en-GB" sz="2000" strike="sngStrike" kern="100" dirty="0">
                        <a:latin typeface="AvenirLTStd-Book"/>
                        <a:ea typeface="Aptos" panose="020B0004020202020204" pitchFamily="34" charset="0"/>
                        <a:cs typeface="Arial"/>
                      </a:endParaRPr>
                    </a:p>
                  </a:txBody>
                  <a:tcPr anchor="ctr">
                    <a:solidFill>
                      <a:schemeClr val="accent1">
                        <a:lumMod val="40000"/>
                        <a:lumOff val="60000"/>
                        <a:alpha val="50000"/>
                      </a:schemeClr>
                    </a:solidFill>
                  </a:tcPr>
                </a:tc>
                <a:tc rowSpan="2">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dirty="0">
                          <a:latin typeface="AvenirLTStd-Book"/>
                          <a:ea typeface="Aptos" panose="020B0004020202020204" pitchFamily="34" charset="0"/>
                          <a:cs typeface="Arial"/>
                        </a:rPr>
                        <a:t>Sexe et </a:t>
                      </a:r>
                      <a:r>
                        <a:rPr lang="en-GB" sz="2000" kern="100" dirty="0" err="1">
                          <a:latin typeface="AvenirLTStd-Book"/>
                          <a:ea typeface="Aptos" panose="020B0004020202020204" pitchFamily="34" charset="0"/>
                          <a:cs typeface="Arial"/>
                        </a:rPr>
                        <a:t>âge</a:t>
                      </a:r>
                      <a:r>
                        <a:rPr lang="en-GB" sz="2000" kern="100" dirty="0">
                          <a:latin typeface="AvenirLTStd-Book"/>
                          <a:ea typeface="Aptos" panose="020B0004020202020204" pitchFamily="34" charset="0"/>
                          <a:cs typeface="Arial"/>
                        </a:rPr>
                        <a:t> (</a:t>
                      </a:r>
                      <a:r>
                        <a:rPr lang="en-GB" sz="2000" kern="100" dirty="0" err="1">
                          <a:latin typeface="AvenirLTStd-Book"/>
                          <a:ea typeface="Aptos" panose="020B0004020202020204" pitchFamily="34" charset="0"/>
                          <a:cs typeface="Arial"/>
                        </a:rPr>
                        <a:t>groupes</a:t>
                      </a:r>
                      <a:r>
                        <a:rPr lang="en-GB" sz="2000" kern="100" dirty="0">
                          <a:latin typeface="AvenirLTStd-Book"/>
                          <a:ea typeface="Aptos" panose="020B0004020202020204" pitchFamily="34" charset="0"/>
                          <a:cs typeface="Arial"/>
                        </a:rPr>
                        <a:t> de 5 </a:t>
                      </a:r>
                      <a:r>
                        <a:rPr lang="en-GB" sz="2000" kern="100" dirty="0" err="1">
                          <a:latin typeface="AvenirLTStd-Book"/>
                          <a:ea typeface="Aptos" panose="020B0004020202020204" pitchFamily="34" charset="0"/>
                          <a:cs typeface="Arial"/>
                        </a:rPr>
                        <a:t>ans</a:t>
                      </a:r>
                      <a:r>
                        <a:rPr lang="en-GB" sz="2000" kern="100" dirty="0">
                          <a:latin typeface="AvenirLTStd-Book"/>
                          <a:ea typeface="Aptos" panose="020B0004020202020204" pitchFamily="34" charset="0"/>
                          <a:cs typeface="Arial"/>
                        </a:rPr>
                        <a:t>)</a:t>
                      </a:r>
                    </a:p>
                  </a:txBody>
                  <a:tcPr anchor="ctr">
                    <a:solidFill>
                      <a:schemeClr val="accent1">
                        <a:lumMod val="40000"/>
                        <a:lumOff val="60000"/>
                        <a:alpha val="50000"/>
                      </a:schemeClr>
                    </a:solidFill>
                  </a:tcPr>
                </a:tc>
                <a:extLst>
                  <a:ext uri="{0D108BD9-81ED-4DB2-BD59-A6C34878D82A}">
                    <a16:rowId xmlns:a16="http://schemas.microsoft.com/office/drawing/2014/main" val="805223245"/>
                  </a:ext>
                </a:extLst>
              </a:tr>
              <a:tr h="0">
                <a:tc vMerge="1">
                  <a:txBody>
                    <a:bodyPr/>
                    <a:lstStyle/>
                    <a:p>
                      <a:endParaRPr lang="en-GB"/>
                    </a:p>
                  </a:txBody>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dirty="0" err="1">
                          <a:latin typeface="AvenirLTStd-Book"/>
                          <a:ea typeface="Aptos" panose="020B0004020202020204" pitchFamily="34" charset="0"/>
                          <a:cs typeface="Arial"/>
                        </a:rPr>
                        <a:t>Décès</a:t>
                      </a:r>
                      <a:r>
                        <a:rPr lang="en-GB" sz="2000" kern="100" dirty="0">
                          <a:latin typeface="AvenirLTStd-Book"/>
                          <a:ea typeface="Aptos" panose="020B0004020202020204" pitchFamily="34" charset="0"/>
                          <a:cs typeface="Arial"/>
                        </a:rPr>
                        <a:t> </a:t>
                      </a:r>
                      <a:r>
                        <a:rPr lang="en-GB" sz="2000" kern="100" dirty="0" err="1">
                          <a:latin typeface="AvenirLTStd-Book"/>
                          <a:ea typeface="Aptos" panose="020B0004020202020204" pitchFamily="34" charset="0"/>
                          <a:cs typeface="Arial"/>
                        </a:rPr>
                        <a:t>liés</a:t>
                      </a:r>
                      <a:r>
                        <a:rPr lang="en-GB" sz="2000" kern="100" dirty="0">
                          <a:latin typeface="AvenirLTStd-Book"/>
                          <a:ea typeface="Aptos" panose="020B0004020202020204" pitchFamily="34" charset="0"/>
                          <a:cs typeface="Arial"/>
                        </a:rPr>
                        <a:t> au </a:t>
                      </a:r>
                      <a:r>
                        <a:rPr lang="en-GB" sz="2000" kern="100" dirty="0" err="1">
                          <a:latin typeface="AvenirLTStd-Book"/>
                          <a:ea typeface="Aptos" panose="020B0004020202020204" pitchFamily="34" charset="0"/>
                          <a:cs typeface="Arial"/>
                        </a:rPr>
                        <a:t>sida</a:t>
                      </a:r>
                    </a:p>
                  </a:txBody>
                  <a:tcPr>
                    <a:solidFill>
                      <a:schemeClr val="accent1">
                        <a:lumMod val="40000"/>
                        <a:lumOff val="60000"/>
                        <a:alpha val="50000"/>
                      </a:schemeClr>
                    </a:solidFill>
                  </a:tcPr>
                </a:tc>
                <a:tc vMerge="1">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endParaRPr lang="en-GB" sz="1200" kern="100">
                        <a:effectLst/>
                        <a:latin typeface="AvenirLTStd-Book"/>
                        <a:ea typeface="Aptos" panose="020B0004020202020204" pitchFamily="34" charset="0"/>
                        <a:cs typeface="Arial" panose="020B0604020202020204" pitchFamily="34" charset="0"/>
                      </a:endParaRPr>
                    </a:p>
                  </a:txBody>
                  <a:tcPr>
                    <a:solidFill>
                      <a:schemeClr val="accent5">
                        <a:alpha val="50000"/>
                      </a:schemeClr>
                    </a:solidFill>
                  </a:tcPr>
                </a:tc>
                <a:tc vMerge="1">
                  <a:txBody>
                    <a:bodyPr/>
                    <a:lstStyle/>
                    <a:p>
                      <a:endParaRPr lang="en-CH"/>
                    </a:p>
                  </a:txBody>
                  <a:tcPr/>
                </a:tc>
                <a:extLst>
                  <a:ext uri="{0D108BD9-81ED-4DB2-BD59-A6C34878D82A}">
                    <a16:rowId xmlns:a16="http://schemas.microsoft.com/office/drawing/2014/main" val="2815479892"/>
                  </a:ext>
                </a:extLst>
              </a:tr>
              <a:tr h="421640">
                <a:tc rowSpan="3">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dirty="0">
                          <a:latin typeface="+mj-lt"/>
                        </a:rPr>
                        <a:t>Entrée </a:t>
                      </a:r>
                      <a:r>
                        <a:rPr lang="en-GB" sz="2000" dirty="0">
                          <a:highlight>
                            <a:srgbClr val="FFFF00"/>
                          </a:highlight>
                          <a:latin typeface="+mj-lt"/>
                        </a:rPr>
                        <a:t>de Spectrum</a:t>
                      </a:r>
                    </a:p>
                  </a:txBody>
                  <a:tcPr anchor="ctr">
                    <a:solidFill>
                      <a:schemeClr val="accent1">
                        <a:lumMod val="40000"/>
                        <a:lumOff val="60000"/>
                      </a:schemeClr>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dirty="0">
                          <a:effectLst/>
                          <a:latin typeface="AvenirLTStd-Book"/>
                          <a:ea typeface="Aptos" panose="020B0004020202020204" pitchFamily="34" charset="0"/>
                          <a:cs typeface="Arial"/>
                        </a:rPr>
                        <a:t>Couverture des tests et </a:t>
                      </a:r>
                      <a:r>
                        <a:rPr lang="en-GB" sz="2000" kern="100" dirty="0" err="1">
                          <a:effectLst/>
                          <a:latin typeface="AvenirLTStd-Book"/>
                          <a:ea typeface="Aptos" panose="020B0004020202020204" pitchFamily="34" charset="0"/>
                          <a:cs typeface="Arial"/>
                        </a:rPr>
                        <a:t>traitements</a:t>
                      </a:r>
                    </a:p>
                  </a:txBody>
                  <a:tcPr>
                    <a:solidFill>
                      <a:schemeClr val="accent1">
                        <a:lumMod val="40000"/>
                        <a:lumOff val="60000"/>
                        <a:alpha val="50000"/>
                      </a:schemeClr>
                    </a:solidFill>
                  </a:tcPr>
                </a:tc>
                <a:tc rowSpan="3">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dirty="0">
                          <a:latin typeface="AvenirLTStd-Book"/>
                          <a:ea typeface="Aptos" panose="020B0004020202020204" pitchFamily="34" charset="0"/>
                          <a:cs typeface="Arial"/>
                        </a:rPr>
                        <a:t>Annuel, </a:t>
                      </a:r>
                      <a:r>
                        <a:rPr lang="en-GB" sz="2000" kern="100" dirty="0" err="1">
                          <a:latin typeface="AvenirLTStd-Book"/>
                          <a:ea typeface="Aptos" panose="020B0004020202020204" pitchFamily="34" charset="0"/>
                          <a:cs typeface="Arial"/>
                        </a:rPr>
                        <a:t>toutes</a:t>
                      </a:r>
                      <a:r>
                        <a:rPr lang="en-GB" sz="2000" kern="100" dirty="0">
                          <a:latin typeface="AvenirLTStd-Book"/>
                          <a:ea typeface="Aptos" panose="020B0004020202020204" pitchFamily="34" charset="0"/>
                          <a:cs typeface="Arial"/>
                        </a:rPr>
                        <a:t> les </a:t>
                      </a:r>
                      <a:r>
                        <a:rPr lang="en-GB" sz="2000" kern="100" dirty="0" err="1">
                          <a:latin typeface="AvenirLTStd-Book"/>
                          <a:ea typeface="Aptos" panose="020B0004020202020204" pitchFamily="34" charset="0"/>
                          <a:cs typeface="Arial"/>
                        </a:rPr>
                        <a:t>années</a:t>
                      </a:r>
                      <a:r>
                        <a:rPr lang="en-GB" sz="2000" kern="100" dirty="0">
                          <a:latin typeface="AvenirLTStd-Book"/>
                          <a:ea typeface="Aptos" panose="020B0004020202020204" pitchFamily="34" charset="0"/>
                          <a:cs typeface="Arial"/>
                        </a:rPr>
                        <a:t> </a:t>
                      </a:r>
                      <a:r>
                        <a:rPr lang="en-GB" sz="2000" kern="100" dirty="0" err="1">
                          <a:latin typeface="AvenirLTStd-Book"/>
                          <a:ea typeface="Aptos" panose="020B0004020202020204" pitchFamily="34" charset="0"/>
                          <a:cs typeface="Arial"/>
                        </a:rPr>
                        <a:t>où</a:t>
                      </a:r>
                      <a:r>
                        <a:rPr lang="en-GB" sz="2000" kern="100" dirty="0">
                          <a:latin typeface="AvenirLTStd-Book"/>
                          <a:ea typeface="Aptos" panose="020B0004020202020204" pitchFamily="34" charset="0"/>
                          <a:cs typeface="Arial"/>
                        </a:rPr>
                        <a:t> les données sur les services et les sorties du programme </a:t>
                      </a:r>
                      <a:r>
                        <a:rPr lang="en-GB" sz="2000" kern="100" dirty="0" err="1">
                          <a:latin typeface="AvenirLTStd-Book"/>
                          <a:ea typeface="Aptos" panose="020B0004020202020204" pitchFamily="34" charset="0"/>
                          <a:cs typeface="Arial"/>
                        </a:rPr>
                        <a:t>sont</a:t>
                      </a:r>
                      <a:r>
                        <a:rPr lang="en-GB" sz="2000" kern="100" dirty="0">
                          <a:latin typeface="AvenirLTStd-Book"/>
                          <a:ea typeface="Aptos" panose="020B0004020202020204" pitchFamily="34" charset="0"/>
                          <a:cs typeface="Arial"/>
                        </a:rPr>
                        <a:t> </a:t>
                      </a:r>
                      <a:r>
                        <a:rPr lang="en-GB" sz="2000" kern="100" dirty="0" err="1">
                          <a:latin typeface="AvenirLTStd-Book"/>
                          <a:ea typeface="Aptos" panose="020B0004020202020204" pitchFamily="34" charset="0"/>
                          <a:cs typeface="Arial"/>
                        </a:rPr>
                        <a:t>saisies</a:t>
                      </a:r>
                    </a:p>
                  </a:txBody>
                  <a:tcPr anchor="ctr">
                    <a:solidFill>
                      <a:schemeClr val="accent1">
                        <a:lumMod val="40000"/>
                        <a:lumOff val="60000"/>
                        <a:alpha val="50000"/>
                      </a:schemeClr>
                    </a:solidFill>
                  </a:tcPr>
                </a:tc>
                <a:tc rowSpan="3">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dirty="0">
                          <a:latin typeface="AvenirLTStd-Book"/>
                          <a:ea typeface="Aptos" panose="020B0004020202020204" pitchFamily="34" charset="0"/>
                          <a:cs typeface="Arial"/>
                        </a:rPr>
                        <a:t>Sexe et </a:t>
                      </a:r>
                      <a:r>
                        <a:rPr lang="en-GB" sz="2000" kern="100" dirty="0" err="1">
                          <a:latin typeface="AvenirLTStd-Book"/>
                          <a:ea typeface="Aptos" panose="020B0004020202020204" pitchFamily="34" charset="0"/>
                          <a:cs typeface="Arial"/>
                        </a:rPr>
                        <a:t>âge</a:t>
                      </a:r>
                      <a:r>
                        <a:rPr lang="en-GB" sz="2000" kern="100" dirty="0">
                          <a:latin typeface="AvenirLTStd-Book"/>
                          <a:ea typeface="Aptos" panose="020B0004020202020204" pitchFamily="34" charset="0"/>
                          <a:cs typeface="Arial"/>
                        </a:rPr>
                        <a:t> (</a:t>
                      </a:r>
                      <a:r>
                        <a:rPr lang="en-GB" sz="2000" kern="100" dirty="0" err="1">
                          <a:latin typeface="AvenirLTStd-Book"/>
                          <a:ea typeface="Aptos" panose="020B0004020202020204" pitchFamily="34" charset="0"/>
                          <a:cs typeface="Arial"/>
                        </a:rPr>
                        <a:t>groupes</a:t>
                      </a:r>
                      <a:r>
                        <a:rPr lang="en-GB" sz="2000" kern="100" dirty="0">
                          <a:latin typeface="AvenirLTStd-Book"/>
                          <a:ea typeface="Aptos" panose="020B0004020202020204" pitchFamily="34" charset="0"/>
                          <a:cs typeface="Arial"/>
                        </a:rPr>
                        <a:t> de 5 </a:t>
                      </a:r>
                      <a:r>
                        <a:rPr lang="en-GB" sz="2000" kern="100" dirty="0" err="1">
                          <a:latin typeface="AvenirLTStd-Book"/>
                          <a:ea typeface="Aptos" panose="020B0004020202020204" pitchFamily="34" charset="0"/>
                          <a:cs typeface="Arial"/>
                        </a:rPr>
                        <a:t>ans</a:t>
                      </a:r>
                      <a:r>
                        <a:rPr lang="en-GB" sz="2000" kern="100" dirty="0">
                          <a:latin typeface="AvenirLTStd-Book"/>
                          <a:ea typeface="Aptos" panose="020B0004020202020204" pitchFamily="34" charset="0"/>
                          <a:cs typeface="Arial"/>
                        </a:rPr>
                        <a:t>)</a:t>
                      </a:r>
                    </a:p>
                  </a:txBody>
                  <a:tcPr anchor="ctr">
                    <a:solidFill>
                      <a:schemeClr val="accent1">
                        <a:lumMod val="40000"/>
                        <a:lumOff val="60000"/>
                        <a:alpha val="50000"/>
                      </a:schemeClr>
                    </a:solidFill>
                  </a:tcPr>
                </a:tc>
                <a:extLst>
                  <a:ext uri="{0D108BD9-81ED-4DB2-BD59-A6C34878D82A}">
                    <a16:rowId xmlns:a16="http://schemas.microsoft.com/office/drawing/2014/main" val="838286524"/>
                  </a:ext>
                </a:extLst>
              </a:tr>
              <a:tr h="370840">
                <a:tc vMerge="1">
                  <a:txBody>
                    <a:bodyPr/>
                    <a:lstStyle/>
                    <a:p>
                      <a:endParaRPr lang="en-GB"/>
                    </a:p>
                  </a:txBody>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dirty="0">
                          <a:latin typeface="AvenirLTStd-Book"/>
                          <a:ea typeface="Aptos" panose="020B0004020202020204" pitchFamily="34" charset="0"/>
                          <a:cs typeface="Arial"/>
                        </a:rPr>
                        <a:t>PTME</a:t>
                      </a:r>
                    </a:p>
                  </a:txBody>
                  <a:tcPr>
                    <a:solidFill>
                      <a:schemeClr val="accent1">
                        <a:lumMod val="40000"/>
                        <a:lumOff val="60000"/>
                        <a:alpha val="50000"/>
                      </a:schemeClr>
                    </a:solidFill>
                  </a:tcPr>
                </a:tc>
                <a:tc vMerge="1">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endParaRPr lang="en-GB" sz="1200" kern="100">
                        <a:latin typeface="AvenirLTStd-Book"/>
                        <a:ea typeface="Aptos" panose="020B0004020202020204" pitchFamily="34" charset="0"/>
                        <a:cs typeface="Arial" panose="020B0604020202020204" pitchFamily="34" charset="0"/>
                      </a:endParaRPr>
                    </a:p>
                  </a:txBody>
                  <a:tcPr>
                    <a:solidFill>
                      <a:schemeClr val="accent5">
                        <a:alpha val="50000"/>
                      </a:schemeClr>
                    </a:solidFill>
                  </a:tcPr>
                </a:tc>
                <a:tc vMerge="1">
                  <a:txBody>
                    <a:bodyPr/>
                    <a:lstStyle/>
                    <a:p>
                      <a:endParaRPr lang="en-CH"/>
                    </a:p>
                  </a:txBody>
                  <a:tcPr/>
                </a:tc>
                <a:extLst>
                  <a:ext uri="{0D108BD9-81ED-4DB2-BD59-A6C34878D82A}">
                    <a16:rowId xmlns:a16="http://schemas.microsoft.com/office/drawing/2014/main" val="3019395265"/>
                  </a:ext>
                </a:extLst>
              </a:tr>
              <a:tr h="370840">
                <a:tc vMerge="1">
                  <a:txBody>
                    <a:bodyPr/>
                    <a:lstStyle/>
                    <a:p>
                      <a:endParaRPr lang="en-GB"/>
                    </a:p>
                  </a:txBody>
                  <a:tcPr>
                    <a:solidFill>
                      <a:schemeClr val="accent5"/>
                    </a:solidFill>
                  </a:tcPr>
                </a:tc>
                <a:tc>
                  <a:txBody>
                    <a:bodyPr/>
                    <a:lstStyle/>
                    <a:p>
                      <a:pPr marL="0" marR="0" lvl="0" indent="0" algn="l">
                        <a:lnSpc>
                          <a:spcPct val="100000"/>
                        </a:lnSpc>
                        <a:spcBef>
                          <a:spcPts val="0"/>
                        </a:spcBef>
                        <a:spcAft>
                          <a:spcPts val="0"/>
                        </a:spcAft>
                        <a:buNone/>
                      </a:pPr>
                      <a:r>
                        <a:rPr lang="en-GB" sz="2000" b="0" i="0" u="none" strike="noStrike" kern="100" noProof="0" dirty="0">
                          <a:solidFill>
                            <a:srgbClr val="000000"/>
                          </a:solidFill>
                          <a:highlight>
                            <a:srgbClr val="FFFF00"/>
                          </a:highlight>
                        </a:rPr>
                        <a:t>Test et Traitement de la </a:t>
                      </a:r>
                      <a:r>
                        <a:rPr lang="en-GB" sz="2000" kern="100" err="1">
                          <a:highlight>
                            <a:srgbClr val="FFFF00"/>
                          </a:highlight>
                          <a:latin typeface="AvenirLTStd-Book"/>
                          <a:cs typeface="Arial"/>
                        </a:rPr>
                        <a:t>Méningite</a:t>
                      </a:r>
                      <a:r>
                        <a:rPr lang="en-GB" sz="2000" kern="100" dirty="0">
                          <a:highlight>
                            <a:srgbClr val="FFFF00"/>
                          </a:highlight>
                          <a:latin typeface="AvenirLTStd-Book"/>
                          <a:ea typeface="Aptos" panose="020B0004020202020204" pitchFamily="34" charset="0"/>
                          <a:cs typeface="Arial"/>
                        </a:rPr>
                        <a:t> à </a:t>
                      </a:r>
                      <a:r>
                        <a:rPr lang="en-GB" sz="2000" kern="100" err="1">
                          <a:highlight>
                            <a:srgbClr val="FFFF00"/>
                          </a:highlight>
                          <a:latin typeface="AvenirLTStd-Book"/>
                          <a:ea typeface="Aptos" panose="020B0004020202020204" pitchFamily="34" charset="0"/>
                          <a:cs typeface="Arial"/>
                        </a:rPr>
                        <a:t>Cryptocoque</a:t>
                      </a:r>
                      <a:br>
                        <a:rPr lang="en-GB" sz="2000" kern="100" dirty="0">
                          <a:highlight>
                            <a:srgbClr val="FFFF00"/>
                          </a:highlight>
                          <a:latin typeface="AvenirLTStd-Book"/>
                          <a:ea typeface="Aptos" panose="020B0004020202020204" pitchFamily="34" charset="0"/>
                          <a:cs typeface="Arial"/>
                        </a:rPr>
                      </a:br>
                      <a:endParaRPr lang="en-GB" sz="2000" kern="100" dirty="0">
                        <a:highlight>
                          <a:srgbClr val="FFFF00"/>
                        </a:highlight>
                        <a:latin typeface="AvenirLTStd-Book"/>
                        <a:ea typeface="Aptos" panose="020B0004020202020204" pitchFamily="34" charset="0"/>
                        <a:cs typeface="Arial"/>
                      </a:endParaRPr>
                    </a:p>
                  </a:txBody>
                  <a:tcPr>
                    <a:solidFill>
                      <a:schemeClr val="accent1">
                        <a:lumMod val="40000"/>
                        <a:lumOff val="60000"/>
                        <a:alpha val="50000"/>
                      </a:schemeClr>
                    </a:solidFill>
                  </a:tcPr>
                </a:tc>
                <a:tc vMerge="1">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endParaRPr lang="en-GB" sz="1200" kern="100">
                        <a:latin typeface="AvenirLTStd-Book"/>
                        <a:ea typeface="Aptos" panose="020B0004020202020204" pitchFamily="34" charset="0"/>
                        <a:cs typeface="Arial" panose="020B0604020202020204" pitchFamily="34" charset="0"/>
                      </a:endParaRPr>
                    </a:p>
                  </a:txBody>
                  <a:tcPr anchor="ctr">
                    <a:solidFill>
                      <a:schemeClr val="accent5">
                        <a:alpha val="50000"/>
                      </a:schemeClr>
                    </a:solidFill>
                  </a:tcPr>
                </a:tc>
                <a:tc vMerge="1">
                  <a:txBody>
                    <a:bodyPr/>
                    <a:lstStyle/>
                    <a:p>
                      <a:endParaRPr lang="en-CH"/>
                    </a:p>
                  </a:txBody>
                  <a:tcPr/>
                </a:tc>
                <a:extLst>
                  <a:ext uri="{0D108BD9-81ED-4DB2-BD59-A6C34878D82A}">
                    <a16:rowId xmlns:a16="http://schemas.microsoft.com/office/drawing/2014/main" val="403959623"/>
                  </a:ext>
                </a:extLst>
              </a:tr>
            </a:tbl>
          </a:graphicData>
        </a:graphic>
      </p:graphicFrame>
    </p:spTree>
    <p:extLst>
      <p:ext uri="{BB962C8B-B14F-4D97-AF65-F5344CB8AC3E}">
        <p14:creationId xmlns:p14="http://schemas.microsoft.com/office/powerpoint/2010/main" val="4223466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AD972-DBD1-098F-51C3-FB88F1A0CA08}"/>
              </a:ext>
            </a:extLst>
          </p:cNvPr>
          <p:cNvSpPr>
            <a:spLocks noGrp="1"/>
          </p:cNvSpPr>
          <p:nvPr>
            <p:ph type="title"/>
          </p:nvPr>
        </p:nvSpPr>
        <p:spPr>
          <a:xfrm>
            <a:off x="304799" y="83056"/>
            <a:ext cx="8941838" cy="762000"/>
          </a:xfrm>
          <a:solidFill>
            <a:schemeClr val="accent1">
              <a:lumMod val="40000"/>
              <a:lumOff val="60000"/>
            </a:schemeClr>
          </a:solidFill>
        </p:spPr>
        <p:txBody>
          <a:bodyPr>
            <a:normAutofit fontScale="90000"/>
          </a:bodyPr>
          <a:lstStyle/>
          <a:p>
            <a:pPr algn="l"/>
            <a:r>
              <a:rPr lang="en-GB" b="1"/>
              <a:t>Cartographie des sources de données et disponibilité des données (suite)</a:t>
            </a:r>
          </a:p>
        </p:txBody>
      </p:sp>
      <p:graphicFrame>
        <p:nvGraphicFramePr>
          <p:cNvPr id="4" name="Table 3">
            <a:extLst>
              <a:ext uri="{FF2B5EF4-FFF2-40B4-BE49-F238E27FC236}">
                <a16:creationId xmlns:a16="http://schemas.microsoft.com/office/drawing/2014/main" id="{1437D920-D262-9559-4F3B-2951C7DB43D2}"/>
              </a:ext>
            </a:extLst>
          </p:cNvPr>
          <p:cNvGraphicFramePr>
            <a:graphicFrameLocks noGrp="1"/>
          </p:cNvGraphicFramePr>
          <p:nvPr>
            <p:extLst>
              <p:ext uri="{D42A27DB-BD31-4B8C-83A1-F6EECF244321}">
                <p14:modId xmlns:p14="http://schemas.microsoft.com/office/powerpoint/2010/main" val="603067347"/>
              </p:ext>
            </p:extLst>
          </p:nvPr>
        </p:nvGraphicFramePr>
        <p:xfrm>
          <a:off x="116416" y="952500"/>
          <a:ext cx="11992134" cy="5212080"/>
        </p:xfrm>
        <a:graphic>
          <a:graphicData uri="http://schemas.openxmlformats.org/drawingml/2006/table">
            <a:tbl>
              <a:tblPr firstRow="1" bandRow="1">
                <a:tableStyleId>{5C22544A-7EE6-4342-B048-85BDC9FD1C3A}</a:tableStyleId>
              </a:tblPr>
              <a:tblGrid>
                <a:gridCol w="2092624">
                  <a:extLst>
                    <a:ext uri="{9D8B030D-6E8A-4147-A177-3AD203B41FA5}">
                      <a16:colId xmlns:a16="http://schemas.microsoft.com/office/drawing/2014/main" val="175218665"/>
                    </a:ext>
                  </a:extLst>
                </a:gridCol>
                <a:gridCol w="2631234">
                  <a:extLst>
                    <a:ext uri="{9D8B030D-6E8A-4147-A177-3AD203B41FA5}">
                      <a16:colId xmlns:a16="http://schemas.microsoft.com/office/drawing/2014/main" val="2079609306"/>
                    </a:ext>
                  </a:extLst>
                </a:gridCol>
                <a:gridCol w="3634138">
                  <a:extLst>
                    <a:ext uri="{9D8B030D-6E8A-4147-A177-3AD203B41FA5}">
                      <a16:colId xmlns:a16="http://schemas.microsoft.com/office/drawing/2014/main" val="2068653778"/>
                    </a:ext>
                  </a:extLst>
                </a:gridCol>
                <a:gridCol w="3634138">
                  <a:extLst>
                    <a:ext uri="{9D8B030D-6E8A-4147-A177-3AD203B41FA5}">
                      <a16:colId xmlns:a16="http://schemas.microsoft.com/office/drawing/2014/main" val="2568234713"/>
                    </a:ext>
                  </a:extLst>
                </a:gridCol>
              </a:tblGrid>
              <a:tr h="370840">
                <a:tc>
                  <a:txBody>
                    <a:bodyPr/>
                    <a:lstStyle/>
                    <a:p>
                      <a:r>
                        <a:rPr lang="en-GB" sz="2000">
                          <a:solidFill>
                            <a:schemeClr val="tx1"/>
                          </a:solidFill>
                        </a:rPr>
                        <a:t>Source des données</a:t>
                      </a:r>
                    </a:p>
                  </a:txBody>
                  <a:tcPr>
                    <a:solidFill>
                      <a:schemeClr val="accent1">
                        <a:lumMod val="40000"/>
                        <a:lumOff val="60000"/>
                      </a:schemeClr>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a:solidFill>
                            <a:schemeClr val="tx1"/>
                          </a:solidFill>
                          <a:effectLst/>
                          <a:latin typeface="AvenirLTStd-Book"/>
                          <a:ea typeface="Aptos" panose="020B0004020202020204" pitchFamily="34" charset="0"/>
                          <a:cs typeface="Arial" panose="020B0604020202020204" pitchFamily="34" charset="0"/>
                        </a:rPr>
                        <a:t>Indicateurs</a:t>
                      </a:r>
                    </a:p>
                  </a:txBody>
                  <a:tcPr>
                    <a:solidFill>
                      <a:schemeClr val="accent1">
                        <a:lumMod val="40000"/>
                        <a:lumOff val="60000"/>
                      </a:schemeClr>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a:solidFill>
                            <a:schemeClr val="tx1"/>
                          </a:solidFill>
                          <a:effectLst/>
                          <a:latin typeface="AvenirLTStd-Book"/>
                          <a:ea typeface="Aptos" panose="020B0004020202020204" pitchFamily="34" charset="0"/>
                          <a:cs typeface="Arial" panose="020B0604020202020204" pitchFamily="34" charset="0"/>
                        </a:rPr>
                        <a:t>Disponibilité des données</a:t>
                      </a:r>
                    </a:p>
                  </a:txBody>
                  <a:tcPr>
                    <a:solidFill>
                      <a:schemeClr val="accent1">
                        <a:lumMod val="40000"/>
                        <a:lumOff val="60000"/>
                      </a:schemeClr>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a:solidFill>
                            <a:schemeClr val="tx1"/>
                          </a:solidFill>
                          <a:effectLst/>
                          <a:latin typeface="AvenirLTStd-Book"/>
                          <a:ea typeface="Aptos" panose="020B0004020202020204" pitchFamily="34" charset="0"/>
                          <a:cs typeface="Arial" panose="020B0604020202020204" pitchFamily="34" charset="0"/>
                        </a:rPr>
                        <a:t>Dimensions de l'équité</a:t>
                      </a:r>
                    </a:p>
                  </a:txBody>
                  <a:tcPr>
                    <a:solidFill>
                      <a:schemeClr val="accent1">
                        <a:lumMod val="40000"/>
                        <a:lumOff val="60000"/>
                      </a:schemeClr>
                    </a:solidFill>
                  </a:tcPr>
                </a:tc>
                <a:extLst>
                  <a:ext uri="{0D108BD9-81ED-4DB2-BD59-A6C34878D82A}">
                    <a16:rowId xmlns:a16="http://schemas.microsoft.com/office/drawing/2014/main" val="4161372453"/>
                  </a:ext>
                </a:extLst>
              </a:tr>
              <a:tr h="370840">
                <a:tc rowSpan="4">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a:t>Enquêtes nationales auprès des ménages</a:t>
                      </a:r>
                    </a:p>
                    <a:p>
                      <a:endParaRPr lang="en-GB" sz="2000"/>
                    </a:p>
                  </a:txBody>
                  <a:tcPr anchor="ctr">
                    <a:solidFill>
                      <a:schemeClr val="accent1">
                        <a:lumMod val="40000"/>
                        <a:lumOff val="60000"/>
                      </a:schemeClr>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a:effectLst/>
                          <a:latin typeface="AvenirLTStd-Book"/>
                          <a:ea typeface="Aptos" panose="020B0004020202020204" pitchFamily="34" charset="0"/>
                          <a:cs typeface="Arial" panose="020B0604020202020204" pitchFamily="34" charset="0"/>
                        </a:rPr>
                        <a:t>Indicateurs en cascade</a:t>
                      </a:r>
                    </a:p>
                  </a:txBody>
                  <a:tcPr>
                    <a:solidFill>
                      <a:schemeClr val="accent1">
                        <a:lumMod val="40000"/>
                        <a:lumOff val="60000"/>
                        <a:alpha val="50000"/>
                      </a:schemeClr>
                    </a:solidFill>
                  </a:tcPr>
                </a:tc>
                <a:tc rowSpan="4">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a:effectLst/>
                          <a:latin typeface="AvenirLTStd-Book"/>
                          <a:ea typeface="Aptos" panose="020B0004020202020204" pitchFamily="34" charset="0"/>
                          <a:cs typeface="Arial" panose="020B0604020202020204" pitchFamily="34" charset="0"/>
                        </a:rPr>
                        <a:t>Périodique, généralement une fois tous les 3 à 5 ans ; certaines enquêtes peuvent ne pas comporter tous les indicateurs.</a:t>
                      </a:r>
                    </a:p>
                  </a:txBody>
                  <a:tcPr anchor="ctr">
                    <a:solidFill>
                      <a:schemeClr val="accent1">
                        <a:lumMod val="40000"/>
                        <a:lumOff val="60000"/>
                        <a:alpha val="50000"/>
                      </a:schemeClr>
                    </a:solidFill>
                  </a:tcPr>
                </a:tc>
                <a:tc rowSpan="4">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a:effectLst/>
                          <a:latin typeface="AvenirLTStd-Book"/>
                          <a:ea typeface="Aptos" panose="020B0004020202020204" pitchFamily="34" charset="0"/>
                          <a:cs typeface="Arial" panose="020B0604020202020204" pitchFamily="34" charset="0"/>
                        </a:rPr>
                        <a:t>Sexe, âge, comportements déclarés, quintiles de richesse et d'éducation, province/district, etc.</a:t>
                      </a:r>
                    </a:p>
                  </a:txBody>
                  <a:tcPr anchor="ctr">
                    <a:solidFill>
                      <a:schemeClr val="accent1">
                        <a:lumMod val="40000"/>
                        <a:lumOff val="60000"/>
                        <a:alpha val="50000"/>
                      </a:schemeClr>
                    </a:solidFill>
                  </a:tcPr>
                </a:tc>
                <a:extLst>
                  <a:ext uri="{0D108BD9-81ED-4DB2-BD59-A6C34878D82A}">
                    <a16:rowId xmlns:a16="http://schemas.microsoft.com/office/drawing/2014/main" val="1805065230"/>
                  </a:ext>
                </a:extLst>
              </a:tr>
              <a:tr h="370840">
                <a:tc vMerge="1">
                  <a:txBody>
                    <a:bodyPr/>
                    <a:lstStyle/>
                    <a:p>
                      <a:endParaRPr lang="en-GB" sz="2000"/>
                    </a:p>
                  </a:txBody>
                  <a:tcPr anchor="ctr">
                    <a:solidFill>
                      <a:schemeClr val="accent1">
                        <a:lumMod val="40000"/>
                        <a:lumOff val="60000"/>
                      </a:schemeClr>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a:effectLst/>
                          <a:latin typeface="AvenirLTStd-Book"/>
                          <a:ea typeface="Aptos" panose="020B0004020202020204" pitchFamily="34" charset="0"/>
                          <a:cs typeface="Arial" panose="020B0604020202020204" pitchFamily="34" charset="0"/>
                        </a:rPr>
                        <a:t>Utilisation de préservatifs</a:t>
                      </a:r>
                    </a:p>
                  </a:txBody>
                  <a:tcPr>
                    <a:solidFill>
                      <a:schemeClr val="accent1">
                        <a:lumMod val="40000"/>
                        <a:lumOff val="60000"/>
                        <a:alpha val="50000"/>
                      </a:schemeClr>
                    </a:solidFill>
                  </a:tcPr>
                </a:tc>
                <a:tc vMerge="1">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endParaRPr lang="en-GB" sz="2000" kern="100">
                        <a:effectLst/>
                        <a:latin typeface="AvenirLTStd-Book"/>
                        <a:ea typeface="Aptos" panose="020B0004020202020204" pitchFamily="34" charset="0"/>
                        <a:cs typeface="Arial" panose="020B0604020202020204" pitchFamily="34" charset="0"/>
                      </a:endParaRPr>
                    </a:p>
                  </a:txBody>
                  <a:tcPr anchor="ctr">
                    <a:solidFill>
                      <a:schemeClr val="accent1">
                        <a:lumMod val="40000"/>
                        <a:lumOff val="60000"/>
                        <a:alpha val="50000"/>
                      </a:schemeClr>
                    </a:solidFill>
                  </a:tcPr>
                </a:tc>
                <a:tc vMerge="1">
                  <a:txBody>
                    <a:bodyPr/>
                    <a:lstStyle/>
                    <a:p>
                      <a:endParaRPr lang="en-CH"/>
                    </a:p>
                  </a:txBody>
                  <a:tcPr/>
                </a:tc>
                <a:extLst>
                  <a:ext uri="{0D108BD9-81ED-4DB2-BD59-A6C34878D82A}">
                    <a16:rowId xmlns:a16="http://schemas.microsoft.com/office/drawing/2014/main" val="1120771601"/>
                  </a:ext>
                </a:extLst>
              </a:tr>
              <a:tr h="370840">
                <a:tc vMerge="1">
                  <a:txBody>
                    <a:bodyPr/>
                    <a:lstStyle/>
                    <a:p>
                      <a:endParaRPr lang="en-GB" sz="2000"/>
                    </a:p>
                  </a:txBody>
                  <a:tcPr anchor="ctr">
                    <a:solidFill>
                      <a:schemeClr val="accent1">
                        <a:lumMod val="40000"/>
                        <a:lumOff val="60000"/>
                      </a:schemeClr>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a:effectLst/>
                          <a:latin typeface="AvenirLTStd-Book"/>
                          <a:ea typeface="Aptos" panose="020B0004020202020204" pitchFamily="34" charset="0"/>
                          <a:cs typeface="Arial" panose="020B0604020202020204" pitchFamily="34" charset="0"/>
                        </a:rPr>
                        <a:t>Accès aux tests</a:t>
                      </a:r>
                    </a:p>
                  </a:txBody>
                  <a:tcPr>
                    <a:solidFill>
                      <a:schemeClr val="accent1">
                        <a:lumMod val="40000"/>
                        <a:lumOff val="60000"/>
                        <a:alpha val="50000"/>
                      </a:schemeClr>
                    </a:solidFill>
                  </a:tcPr>
                </a:tc>
                <a:tc vMerge="1">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endParaRPr lang="en-GB" sz="2000" kern="100">
                        <a:effectLst/>
                        <a:latin typeface="AvenirLTStd-Book"/>
                        <a:ea typeface="Aptos" panose="020B0004020202020204" pitchFamily="34" charset="0"/>
                        <a:cs typeface="Arial" panose="020B0604020202020204" pitchFamily="34" charset="0"/>
                      </a:endParaRPr>
                    </a:p>
                  </a:txBody>
                  <a:tcPr anchor="ctr">
                    <a:solidFill>
                      <a:schemeClr val="accent1">
                        <a:lumMod val="40000"/>
                        <a:lumOff val="60000"/>
                        <a:alpha val="50000"/>
                      </a:schemeClr>
                    </a:solidFill>
                  </a:tcPr>
                </a:tc>
                <a:tc vMerge="1">
                  <a:txBody>
                    <a:bodyPr/>
                    <a:lstStyle/>
                    <a:p>
                      <a:endParaRPr lang="en-CH"/>
                    </a:p>
                  </a:txBody>
                  <a:tcPr/>
                </a:tc>
                <a:extLst>
                  <a:ext uri="{0D108BD9-81ED-4DB2-BD59-A6C34878D82A}">
                    <a16:rowId xmlns:a16="http://schemas.microsoft.com/office/drawing/2014/main" val="2728602721"/>
                  </a:ext>
                </a:extLst>
              </a:tr>
              <a:tr h="370840">
                <a:tc vMerge="1">
                  <a:txBody>
                    <a:bodyPr/>
                    <a:lstStyle/>
                    <a:p>
                      <a:endParaRPr lang="en-GB" sz="2000"/>
                    </a:p>
                  </a:txBody>
                  <a:tcPr anchor="ctr">
                    <a:solidFill>
                      <a:schemeClr val="accent1">
                        <a:lumMod val="40000"/>
                        <a:lumOff val="60000"/>
                      </a:schemeClr>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a:effectLst/>
                          <a:latin typeface="AvenirLTStd-Book"/>
                          <a:ea typeface="Aptos" panose="020B0004020202020204" pitchFamily="34" charset="0"/>
                          <a:cs typeface="Arial" panose="020B0604020202020204" pitchFamily="34" charset="0"/>
                        </a:rPr>
                        <a:t>Accès à la CPN</a:t>
                      </a:r>
                    </a:p>
                  </a:txBody>
                  <a:tcPr>
                    <a:solidFill>
                      <a:schemeClr val="accent1">
                        <a:lumMod val="40000"/>
                        <a:lumOff val="60000"/>
                        <a:alpha val="50000"/>
                      </a:schemeClr>
                    </a:solidFill>
                  </a:tcPr>
                </a:tc>
                <a:tc vMerge="1">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endParaRPr lang="en-GB" sz="2000" kern="100">
                        <a:effectLst/>
                        <a:latin typeface="AvenirLTStd-Book"/>
                        <a:ea typeface="Aptos" panose="020B0004020202020204" pitchFamily="34" charset="0"/>
                        <a:cs typeface="Arial" panose="020B0604020202020204" pitchFamily="34" charset="0"/>
                      </a:endParaRPr>
                    </a:p>
                  </a:txBody>
                  <a:tcPr anchor="ctr">
                    <a:solidFill>
                      <a:schemeClr val="accent1">
                        <a:lumMod val="40000"/>
                        <a:lumOff val="60000"/>
                        <a:alpha val="50000"/>
                      </a:schemeClr>
                    </a:solidFill>
                  </a:tcPr>
                </a:tc>
                <a:tc vMerge="1">
                  <a:txBody>
                    <a:bodyPr/>
                    <a:lstStyle/>
                    <a:p>
                      <a:endParaRPr lang="en-CH"/>
                    </a:p>
                  </a:txBody>
                  <a:tcPr/>
                </a:tc>
                <a:extLst>
                  <a:ext uri="{0D108BD9-81ED-4DB2-BD59-A6C34878D82A}">
                    <a16:rowId xmlns:a16="http://schemas.microsoft.com/office/drawing/2014/main" val="2191270622"/>
                  </a:ext>
                </a:extLst>
              </a:tr>
              <a:tr h="370840">
                <a:tc>
                  <a:txBody>
                    <a:bodyPr/>
                    <a:lstStyle/>
                    <a:p>
                      <a:r>
                        <a:rPr lang="en-GB" sz="2000"/>
                        <a:t>Population clé IBBS</a:t>
                      </a:r>
                    </a:p>
                  </a:txBody>
                  <a:tcPr anchor="ctr">
                    <a:solidFill>
                      <a:schemeClr val="accent1">
                        <a:lumMod val="40000"/>
                        <a:lumOff val="60000"/>
                      </a:schemeClr>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a:effectLst/>
                          <a:latin typeface="AvenirLTStd-Book"/>
                          <a:ea typeface="Aptos" panose="020B0004020202020204" pitchFamily="34" charset="0"/>
                          <a:cs typeface="Arial" panose="020B0604020202020204" pitchFamily="34" charset="0"/>
                        </a:rPr>
                        <a:t>Comportements à risque et de protection, recours aux tests / conseils / prévention / soins</a:t>
                      </a:r>
                    </a:p>
                  </a:txBody>
                  <a:tcPr>
                    <a:solidFill>
                      <a:schemeClr val="accent1">
                        <a:lumMod val="40000"/>
                        <a:lumOff val="60000"/>
                        <a:alpha val="50000"/>
                      </a:schemeClr>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a:effectLst/>
                          <a:latin typeface="AvenirLTStd-Book"/>
                          <a:ea typeface="Aptos" panose="020B0004020202020204" pitchFamily="34" charset="0"/>
                          <a:cs typeface="Arial" panose="020B0604020202020204" pitchFamily="34" charset="0"/>
                        </a:rPr>
                        <a:t>Périodique, généralement une fois tous les 3 à 5 ans ; certaines enquêtes peuvent ne pas comporter tous les indicateurs.</a:t>
                      </a:r>
                    </a:p>
                  </a:txBody>
                  <a:tcPr anchor="ctr">
                    <a:solidFill>
                      <a:schemeClr val="accent1">
                        <a:lumMod val="40000"/>
                        <a:lumOff val="60000"/>
                        <a:alpha val="50000"/>
                      </a:schemeClr>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a:effectLst/>
                          <a:latin typeface="AvenirLTStd-Book"/>
                          <a:ea typeface="Aptos" panose="020B0004020202020204" pitchFamily="34" charset="0"/>
                          <a:cs typeface="Arial" panose="020B0604020202020204" pitchFamily="34" charset="0"/>
                        </a:rPr>
                        <a:t>Sexe, âge ; mais les lieux et la représentation géographique sont généralement limités.</a:t>
                      </a:r>
                    </a:p>
                  </a:txBody>
                  <a:tcPr anchor="ctr">
                    <a:solidFill>
                      <a:schemeClr val="accent1">
                        <a:lumMod val="40000"/>
                        <a:lumOff val="60000"/>
                        <a:alpha val="50000"/>
                      </a:schemeClr>
                    </a:solidFill>
                  </a:tcPr>
                </a:tc>
                <a:extLst>
                  <a:ext uri="{0D108BD9-81ED-4DB2-BD59-A6C34878D82A}">
                    <a16:rowId xmlns:a16="http://schemas.microsoft.com/office/drawing/2014/main" val="2209959294"/>
                  </a:ext>
                </a:extLst>
              </a:tr>
              <a:tr h="370840">
                <a:tc>
                  <a:txBody>
                    <a:bodyPr/>
                    <a:lstStyle/>
                    <a:p>
                      <a:r>
                        <a:rPr lang="en-GB" sz="2000"/>
                        <a:t>Données du programme</a:t>
                      </a:r>
                    </a:p>
                  </a:txBody>
                  <a:tcPr anchor="ctr">
                    <a:solidFill>
                      <a:schemeClr val="accent1">
                        <a:lumMod val="40000"/>
                        <a:lumOff val="60000"/>
                      </a:schemeClr>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a:effectLst/>
                          <a:latin typeface="AvenirLTStd-Book"/>
                          <a:ea typeface="Aptos" panose="020B0004020202020204" pitchFamily="34" charset="0"/>
                          <a:cs typeface="Arial" panose="020B0604020202020204" pitchFamily="34" charset="0"/>
                        </a:rPr>
                        <a:t>Personnes ou nombre de prestations de services</a:t>
                      </a:r>
                    </a:p>
                  </a:txBody>
                  <a:tcPr>
                    <a:solidFill>
                      <a:schemeClr val="accent1">
                        <a:lumMod val="40000"/>
                        <a:lumOff val="60000"/>
                        <a:alpha val="50000"/>
                      </a:schemeClr>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a:effectLst/>
                          <a:latin typeface="AvenirLTStd-Book"/>
                          <a:ea typeface="Aptos" panose="020B0004020202020204" pitchFamily="34" charset="0"/>
                          <a:cs typeface="Arial" panose="020B0604020202020204" pitchFamily="34" charset="0"/>
                        </a:rPr>
                        <a:t>Par structure d'information, par exemple mensuelle dans DHIS-2</a:t>
                      </a:r>
                    </a:p>
                  </a:txBody>
                  <a:tcPr anchor="ctr">
                    <a:solidFill>
                      <a:schemeClr val="accent1">
                        <a:lumMod val="40000"/>
                        <a:lumOff val="60000"/>
                        <a:alpha val="50000"/>
                      </a:schemeClr>
                    </a:solidFill>
                  </a:tcPr>
                </a:tc>
                <a:tc>
                  <a:txBody>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lang="en-GB" sz="2000" kern="100">
                          <a:effectLst/>
                          <a:latin typeface="AvenirLTStd-Book"/>
                          <a:ea typeface="Aptos" panose="020B0004020202020204" pitchFamily="34" charset="0"/>
                          <a:cs typeface="Arial" panose="020B0604020202020204" pitchFamily="34" charset="0"/>
                        </a:rPr>
                        <a:t>Géographie selon la structure du système d'information, le sexe, l'âge</a:t>
                      </a:r>
                    </a:p>
                  </a:txBody>
                  <a:tcPr anchor="ctr">
                    <a:solidFill>
                      <a:schemeClr val="accent1">
                        <a:lumMod val="40000"/>
                        <a:lumOff val="60000"/>
                        <a:alpha val="50000"/>
                      </a:schemeClr>
                    </a:solidFill>
                  </a:tcPr>
                </a:tc>
                <a:extLst>
                  <a:ext uri="{0D108BD9-81ED-4DB2-BD59-A6C34878D82A}">
                    <a16:rowId xmlns:a16="http://schemas.microsoft.com/office/drawing/2014/main" val="706136387"/>
                  </a:ext>
                </a:extLst>
              </a:tr>
            </a:tbl>
          </a:graphicData>
        </a:graphic>
      </p:graphicFrame>
    </p:spTree>
    <p:extLst>
      <p:ext uri="{BB962C8B-B14F-4D97-AF65-F5344CB8AC3E}">
        <p14:creationId xmlns:p14="http://schemas.microsoft.com/office/powerpoint/2010/main" val="290333054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Flow_SignoffStatus xmlns="288ef829-98c5-46d1-83dc-c2ef7c814da2" xsi:nil="true"/>
    <TaxCatchAll xmlns="2ddeef39-65d3-4660-94f2-f063f949c57e" xsi:nil="true"/>
    <lcf76f155ced4ddcb4097134ff3c332f xmlns="288ef829-98c5-46d1-83dc-c2ef7c814da2">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893E641F549574BB805BD9C73365D4F" ma:contentTypeVersion="21" ma:contentTypeDescription="Create a new document." ma:contentTypeScope="" ma:versionID="848d5250be30190ee293fa977b7b3659">
  <xsd:schema xmlns:xsd="http://www.w3.org/2001/XMLSchema" xmlns:xs="http://www.w3.org/2001/XMLSchema" xmlns:p="http://schemas.microsoft.com/office/2006/metadata/properties" xmlns:ns1="http://schemas.microsoft.com/sharepoint/v3" xmlns:ns2="288ef829-98c5-46d1-83dc-c2ef7c814da2" xmlns:ns3="2ddeef39-65d3-4660-94f2-f063f949c57e" targetNamespace="http://schemas.microsoft.com/office/2006/metadata/properties" ma:root="true" ma:fieldsID="f067d9dc7eb05f16e5031dc3fd13465b" ns1:_="" ns2:_="" ns3:_="">
    <xsd:import namespace="http://schemas.microsoft.com/sharepoint/v3"/>
    <xsd:import namespace="288ef829-98c5-46d1-83dc-c2ef7c814da2"/>
    <xsd:import namespace="2ddeef39-65d3-4660-94f2-f063f949c57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_Flow_SignoffStatus" minOccurs="0"/>
                <xsd:element ref="ns2:lcf76f155ced4ddcb4097134ff3c332f" minOccurs="0"/>
                <xsd:element ref="ns3:TaxCatchAll" minOccurs="0"/>
                <xsd:element ref="ns2:MediaServiceObjectDetectorVersions" minOccurs="0"/>
                <xsd:element ref="ns2:MediaServiceSearchPropertie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7" nillable="true" ma:displayName="Unified Compliance Policy Properties" ma:hidden="true" ma:internalName="_ip_UnifiedCompliancePolicyProperties">
      <xsd:simpleType>
        <xsd:restriction base="dms:Note"/>
      </xsd:simpleType>
    </xsd:element>
    <xsd:element name="_ip_UnifiedCompliancePolicyUIAction" ma:index="2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88ef829-98c5-46d1-83dc-c2ef7c814d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_Flow_SignoffStatus" ma:index="21" nillable="true" ma:displayName="Sign-off status" ma:internalName="Sign_x002d_off_x0020_status">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f008808e-a4ff-498b-8b44-8869f1dca9f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ddeef39-65d3-4660-94f2-f063f949c57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f1142ec6-8224-48c2-babf-013e8b339833}" ma:internalName="TaxCatchAll" ma:showField="CatchAllData" ma:web="2ddeef39-65d3-4660-94f2-f063f949c57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9F1DE9E-26C8-4FA7-96D8-43CE150C2615}">
  <ds:schemaRefs>
    <ds:schemaRef ds:uri="288ef829-98c5-46d1-83dc-c2ef7c814da2"/>
    <ds:schemaRef ds:uri="2ddeef39-65d3-4660-94f2-f063f949c57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2588358-42AC-4BFD-8073-612651AE61C7}">
  <ds:schemaRefs>
    <ds:schemaRef ds:uri="http://schemas.microsoft.com/sharepoint/v3/contenttype/forms"/>
  </ds:schemaRefs>
</ds:datastoreItem>
</file>

<file path=customXml/itemProps3.xml><?xml version="1.0" encoding="utf-8"?>
<ds:datastoreItem xmlns:ds="http://schemas.openxmlformats.org/officeDocument/2006/customXml" ds:itemID="{89D8DEC3-EE61-4E74-B3B7-A8AF89E9D033}"/>
</file>

<file path=docMetadata/LabelInfo.xml><?xml version="1.0" encoding="utf-8"?>
<clbl:labelList xmlns:clbl="http://schemas.microsoft.com/office/2020/mipLabelMetadata">
  <clbl:label id="{c2e1cf9b-e1b6-44eb-8021-428c292d3eb5}" enabled="0" method="" siteId="{c2e1cf9b-e1b6-44eb-8021-428c292d3eb5}" removed="1"/>
</clbl:labelList>
</file>

<file path=docProps/app.xml><?xml version="1.0" encoding="utf-8"?>
<Properties xmlns="http://schemas.openxmlformats.org/officeDocument/2006/extended-properties" xmlns:vt="http://schemas.openxmlformats.org/officeDocument/2006/docPropsVTypes">
  <TotalTime>40</TotalTime>
  <Words>2020</Words>
  <Application>Microsoft Office PowerPoint</Application>
  <PresentationFormat>Widescreen</PresentationFormat>
  <Paragraphs>203</Paragraphs>
  <Slides>26</Slides>
  <Notes>2</Notes>
  <HiddenSlides>1</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1_Office Theme</vt:lpstr>
      <vt:lpstr>Mesure et suivi des inégalités liées au VIH  Utilisation des estimations relatives au VIH et d'autres sources de données disponibles Tunis Février 2025</vt:lpstr>
      <vt:lpstr>La Déclaration universelle des droits de l'homme consacre la santé comme un droit</vt:lpstr>
      <vt:lpstr>Inégalités et injustices en matière de santé</vt:lpstr>
      <vt:lpstr>Le cycle de surveillance</vt:lpstr>
      <vt:lpstr>Décidez des populations</vt:lpstr>
      <vt:lpstr>Identifier des indicateurs pour le suivi des inégalités</vt:lpstr>
      <vt:lpstr>Identifier les dimensions pertinentes de l'inégalité</vt:lpstr>
      <vt:lpstr>Cartographie des sources de données et disponibilité des données</vt:lpstr>
      <vt:lpstr>Cartographie des sources de données et disponibilité des données (suite)</vt:lpstr>
      <vt:lpstr>Préparer des données désagrégées</vt:lpstr>
      <vt:lpstr>Préparer des données désagrégées (suite)</vt:lpstr>
      <vt:lpstr>(Nous pouvons évaluer) une ou plusieurs dimensions de l'inégalité (1/2)</vt:lpstr>
      <vt:lpstr>(Nous pouvons évaluer) une ou plusieurs dimensions de l'inégalité (2/2)</vt:lpstr>
      <vt:lpstr>(Nous pouvons examiner) les inégalités au sein des populations clés</vt:lpstr>
      <vt:lpstr>L'examen des multiples dimensions de l'inégalité permet de mieux comprendre les populations laissées pour compte.</vt:lpstr>
      <vt:lpstr>L'examen des multiples dimensions de l'inégalité permet de mieux comprendre les populations laissées pour compte.</vt:lpstr>
      <vt:lpstr>L'inégalité (exemple : par quintile de richesse) augmente-t-elle ou diminue-t-elle au fil du temps ?</vt:lpstr>
      <vt:lpstr>Calculer des mesures sommaires de l'inégalité</vt:lpstr>
      <vt:lpstr>Le ratio (Utilisation) comme mesure de l'inégalité</vt:lpstr>
      <vt:lpstr>(Utilisation) de la différence comme mesure de l'inégalité</vt:lpstr>
      <vt:lpstr>Couverture TAR (tendances) chez les enfants par rapport aux adultes</vt:lpstr>
      <vt:lpstr>Couverture TAR (tendances) chez les femmes par rapport aux hommes</vt:lpstr>
      <vt:lpstr>Outils de visualisation des inégalités (1/2)</vt:lpstr>
      <vt:lpstr>PowerPoint Presentation</vt:lpstr>
      <vt:lpstr>Comment votre programme mesurera-t-il et suivra-t-il les inégalités ?</vt:lpstr>
      <vt:lpstr>Comprendre les déterminants distaux (structurels) et proximaux (inter-médiaires) des inégalités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BENDAUD, Victoria</dc:creator>
  <cp:keywords>, docId:6A6617D10C685BB6222580AFBBD8C063</cp:keywords>
  <cp:lastModifiedBy>RWODZI, Desire Tarwireyi</cp:lastModifiedBy>
  <cp:revision>91</cp:revision>
  <dcterms:created xsi:type="dcterms:W3CDTF">2024-09-10T08:40:10Z</dcterms:created>
  <dcterms:modified xsi:type="dcterms:W3CDTF">2025-02-14T00:06:01Z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0x0101006893E641F549574BB805BD9C73365D4F</vt:lpwstr>
  </property>
  <property fmtid="{D5CDD505-2E9C-101B-9397-08002B2CF9AE}" pid="3" name="MediaServiceImageTags">
    <vt:lpwstr/>
  </property>
</Properties>
</file>