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8_DEDE60AC.xml" ContentType="application/vnd.ms-powerpoint.comment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31"/>
  </p:notesMasterIdLst>
  <p:sldIdLst>
    <p:sldId id="256" r:id="rId5"/>
    <p:sldId id="314" r:id="rId6"/>
    <p:sldId id="277" r:id="rId7"/>
    <p:sldId id="288" r:id="rId8"/>
    <p:sldId id="282" r:id="rId9"/>
    <p:sldId id="281" r:id="rId10"/>
    <p:sldId id="283" r:id="rId11"/>
    <p:sldId id="284" r:id="rId12"/>
    <p:sldId id="286" r:id="rId13"/>
    <p:sldId id="280" r:id="rId14"/>
    <p:sldId id="285" r:id="rId15"/>
    <p:sldId id="291" r:id="rId16"/>
    <p:sldId id="292" r:id="rId17"/>
    <p:sldId id="294" r:id="rId18"/>
    <p:sldId id="295" r:id="rId19"/>
    <p:sldId id="297" r:id="rId20"/>
    <p:sldId id="296" r:id="rId21"/>
    <p:sldId id="287" r:id="rId22"/>
    <p:sldId id="311" r:id="rId23"/>
    <p:sldId id="299" r:id="rId24"/>
    <p:sldId id="315" r:id="rId25"/>
    <p:sldId id="312" r:id="rId26"/>
    <p:sldId id="309" r:id="rId27"/>
    <p:sldId id="310" r:id="rId28"/>
    <p:sldId id="308" r:id="rId29"/>
    <p:sldId id="313" r:id="rId3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AA2402-D55B-A99E-D92D-722D575B05E3}" name="GOUWS, Eleanor" initials="EG" userId="S::gouwse@unaids.org::51f7c000-203b-4c11-95d5-906abe6eb644" providerId="AD"/>
  <p188:author id="{FD55C811-8458-B1F3-CFE2-8B93D9673E5A}" name="FRESCURA, Luisa" initials="FL" userId="S::frescural@unaids.org::e95ea8f8-6362-4a5d-b45d-96fe641185ff" providerId="AD"/>
  <p188:author id="{2F34F040-1A37-FD95-6A51-60CED7EAD74B}" name="FEIZZADEH, Ali" initials="AF" userId="S::feizzadeha@unaids.org::aec22055-d006-4aea-9575-88a1b1b72eba" providerId="AD"/>
  <p188:author id="{7F8ED046-3824-2236-DBBE-78BCFC16FF8B}" name="MAHY, Mary" initials="MM" userId="S::mahym@unaids.org::0afd4db8-d624-4195-ad74-d950010a3c7a" providerId="AD"/>
  <p188:author id="{1276F560-9ABE-95AE-093E-9A3F9C6CCF15}" name="YAKUSIK, Anna" initials="AY" userId="S::YakusikA@unaids.org::884b3cc0-12f8-466b-9563-0e29647e7f3c" providerId="AD"/>
  <p188:author id="{C2C4626D-7D6E-E0FC-057A-68D5396DE56D}" name="GUICHARD, Anne-Claire" initials="GA" userId="S::guicharda@unaids.org::6a67ce40-d804-4301-812d-1993e1a653c8" providerId="AD"/>
  <p188:author id="{423B4970-DA43-C9EB-9F95-5A546B8F60C8}" name="KORENROMP, Eline Louise" initials="EK" userId="S::KorenrompE@unaids.org::a44abeb2-aa4e-4d35-a6f5-0d25c352ba16" providerId="AD"/>
  <p188:author id="{105DEFB9-64C4-A5B0-7C41-048DE076BFE9}" name="BENDAUD, Victoria" initials="BV" userId="S::Bendaudv@unaids.org::5a8e11e3-7a89-4c80-be27-a76c091146a4" providerId="AD"/>
  <p188:author id="{D71813CC-1690-D7AD-FA2F-656BAC29D455}" name="SABIN, Keith" initials="KS" userId="S::SabinK@unaids.org::14b285c7-8c9d-43ac-b9d9-79b7ea51a1e5" providerId="AD"/>
  <p188:author id="{898A88F9-D00E-6246-8CD0-1C850C934513}" name="Liana Moro" initials="LM" userId="Liana Moro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RENROMP, Eline Louise" userId="a44abeb2-aa4e-4d35-a6f5-0d25c352ba16" providerId="ADAL" clId="{921661AD-5B3A-490E-B214-967347172169}"/>
    <pc:docChg chg="modSld">
      <pc:chgData name="KORENROMP, Eline Louise" userId="a44abeb2-aa4e-4d35-a6f5-0d25c352ba16" providerId="ADAL" clId="{921661AD-5B3A-490E-B214-967347172169}" dt="2025-01-27T10:20:50.191" v="115" actId="14100"/>
      <pc:docMkLst>
        <pc:docMk/>
      </pc:docMkLst>
      <pc:sldChg chg="modSp mod">
        <pc:chgData name="KORENROMP, Eline Louise" userId="a44abeb2-aa4e-4d35-a6f5-0d25c352ba16" providerId="ADAL" clId="{921661AD-5B3A-490E-B214-967347172169}" dt="2025-01-27T10:05:20.696" v="114" actId="20577"/>
        <pc:sldMkLst>
          <pc:docMk/>
          <pc:sldMk cId="4272109746" sldId="256"/>
        </pc:sldMkLst>
        <pc:spChg chg="mod">
          <ac:chgData name="KORENROMP, Eline Louise" userId="a44abeb2-aa4e-4d35-a6f5-0d25c352ba16" providerId="ADAL" clId="{921661AD-5B3A-490E-B214-967347172169}" dt="2025-01-27T10:05:20.696" v="114" actId="20577"/>
          <ac:spMkLst>
            <pc:docMk/>
            <pc:sldMk cId="4272109746" sldId="256"/>
            <ac:spMk id="2" creationId="{56FFF07A-0C66-01C0-3714-85F1CA0E38A8}"/>
          </ac:spMkLst>
        </pc:spChg>
      </pc:sldChg>
      <pc:sldChg chg="modSp mod">
        <pc:chgData name="KORENROMP, Eline Louise" userId="a44abeb2-aa4e-4d35-a6f5-0d25c352ba16" providerId="ADAL" clId="{921661AD-5B3A-490E-B214-967347172169}" dt="2025-01-27T10:20:50.191" v="115" actId="14100"/>
        <pc:sldMkLst>
          <pc:docMk/>
          <pc:sldMk cId="215939870" sldId="314"/>
        </pc:sldMkLst>
        <pc:spChg chg="mod">
          <ac:chgData name="KORENROMP, Eline Louise" userId="a44abeb2-aa4e-4d35-a6f5-0d25c352ba16" providerId="ADAL" clId="{921661AD-5B3A-490E-B214-967347172169}" dt="2025-01-27T10:20:50.191" v="115" actId="14100"/>
          <ac:spMkLst>
            <pc:docMk/>
            <pc:sldMk cId="215939870" sldId="314"/>
            <ac:spMk id="4" creationId="{CF9EB762-A6F8-0D4A-D041-71F3C3E14782}"/>
          </ac:spMkLst>
        </pc:spChg>
      </pc:sldChg>
    </pc:docChg>
  </pc:docChgLst>
  <pc:docChgLst>
    <pc:chgData name="FEIZZADEH, Ali" userId="aec22055-d006-4aea-9575-88a1b1b72eba" providerId="ADAL" clId="{214C45AB-3643-419C-BCFF-69000718880B}"/>
    <pc:docChg chg="custSel addSld modSld">
      <pc:chgData name="FEIZZADEH, Ali" userId="aec22055-d006-4aea-9575-88a1b1b72eba" providerId="ADAL" clId="{214C45AB-3643-419C-BCFF-69000718880B}" dt="2025-01-17T11:01:50.846" v="179" actId="6549"/>
      <pc:docMkLst>
        <pc:docMk/>
      </pc:docMkLst>
      <pc:sldChg chg="addSp delSp modSp mod">
        <pc:chgData name="FEIZZADEH, Ali" userId="aec22055-d006-4aea-9575-88a1b1b72eba" providerId="ADAL" clId="{214C45AB-3643-419C-BCFF-69000718880B}" dt="2025-01-17T10:42:45.243" v="3" actId="1076"/>
        <pc:sldMkLst>
          <pc:docMk/>
          <pc:sldMk cId="625387868" sldId="291"/>
        </pc:sldMkLst>
        <pc:picChg chg="add mod">
          <ac:chgData name="FEIZZADEH, Ali" userId="aec22055-d006-4aea-9575-88a1b1b72eba" providerId="ADAL" clId="{214C45AB-3643-419C-BCFF-69000718880B}" dt="2025-01-17T10:42:45.243" v="3" actId="1076"/>
          <ac:picMkLst>
            <pc:docMk/>
            <pc:sldMk cId="625387868" sldId="291"/>
            <ac:picMk id="4" creationId="{E796BA3D-6288-A471-732E-BCE0AF7B4EF0}"/>
          </ac:picMkLst>
        </pc:picChg>
      </pc:sldChg>
      <pc:sldChg chg="addSp delSp modSp mod">
        <pc:chgData name="FEIZZADEH, Ali" userId="aec22055-d006-4aea-9575-88a1b1b72eba" providerId="ADAL" clId="{214C45AB-3643-419C-BCFF-69000718880B}" dt="2025-01-17T10:45:16.993" v="90" actId="1076"/>
        <pc:sldMkLst>
          <pc:docMk/>
          <pc:sldMk cId="1166891383" sldId="292"/>
        </pc:sldMkLst>
        <pc:spChg chg="mod">
          <ac:chgData name="FEIZZADEH, Ali" userId="aec22055-d006-4aea-9575-88a1b1b72eba" providerId="ADAL" clId="{214C45AB-3643-419C-BCFF-69000718880B}" dt="2025-01-17T10:45:16.993" v="90" actId="1076"/>
          <ac:spMkLst>
            <pc:docMk/>
            <pc:sldMk cId="1166891383" sldId="292"/>
            <ac:spMk id="7" creationId="{E12F7AE3-7227-265E-02EF-53CDCD0138E2}"/>
          </ac:spMkLst>
        </pc:spChg>
        <pc:picChg chg="add mod">
          <ac:chgData name="FEIZZADEH, Ali" userId="aec22055-d006-4aea-9575-88a1b1b72eba" providerId="ADAL" clId="{214C45AB-3643-419C-BCFF-69000718880B}" dt="2025-01-17T10:43:47.899" v="7" actId="1076"/>
          <ac:picMkLst>
            <pc:docMk/>
            <pc:sldMk cId="1166891383" sldId="292"/>
            <ac:picMk id="4" creationId="{5DC43AC9-8784-07C3-5276-12AD79A6A507}"/>
          </ac:picMkLst>
        </pc:picChg>
      </pc:sldChg>
      <pc:sldChg chg="addSp delSp modSp mod">
        <pc:chgData name="FEIZZADEH, Ali" userId="aec22055-d006-4aea-9575-88a1b1b72eba" providerId="ADAL" clId="{214C45AB-3643-419C-BCFF-69000718880B}" dt="2025-01-17T10:47:55.046" v="99" actId="1076"/>
        <pc:sldMkLst>
          <pc:docMk/>
          <pc:sldMk cId="715174990" sldId="294"/>
        </pc:sldMkLst>
        <pc:picChg chg="add mod">
          <ac:chgData name="FEIZZADEH, Ali" userId="aec22055-d006-4aea-9575-88a1b1b72eba" providerId="ADAL" clId="{214C45AB-3643-419C-BCFF-69000718880B}" dt="2025-01-17T10:47:55.046" v="99" actId="1076"/>
          <ac:picMkLst>
            <pc:docMk/>
            <pc:sldMk cId="715174990" sldId="294"/>
            <ac:picMk id="5" creationId="{4F72C2ED-5A15-BA16-829E-F295A115456A}"/>
          </ac:picMkLst>
        </pc:picChg>
      </pc:sldChg>
      <pc:sldChg chg="addSp delSp modSp mod">
        <pc:chgData name="FEIZZADEH, Ali" userId="aec22055-d006-4aea-9575-88a1b1b72eba" providerId="ADAL" clId="{214C45AB-3643-419C-BCFF-69000718880B}" dt="2025-01-17T10:51:52.128" v="105" actId="1076"/>
        <pc:sldMkLst>
          <pc:docMk/>
          <pc:sldMk cId="2452896134" sldId="295"/>
        </pc:sldMkLst>
        <pc:picChg chg="add mod">
          <ac:chgData name="FEIZZADEH, Ali" userId="aec22055-d006-4aea-9575-88a1b1b72eba" providerId="ADAL" clId="{214C45AB-3643-419C-BCFF-69000718880B}" dt="2025-01-17T10:51:52.128" v="105" actId="1076"/>
          <ac:picMkLst>
            <pc:docMk/>
            <pc:sldMk cId="2452896134" sldId="295"/>
            <ac:picMk id="5" creationId="{23711652-C70F-5C86-6F7C-E40F76BD1C49}"/>
          </ac:picMkLst>
        </pc:picChg>
      </pc:sldChg>
      <pc:sldChg chg="addSp delSp modSp mod">
        <pc:chgData name="FEIZZADEH, Ali" userId="aec22055-d006-4aea-9575-88a1b1b72eba" providerId="ADAL" clId="{214C45AB-3643-419C-BCFF-69000718880B}" dt="2025-01-17T10:53:38.951" v="117" actId="1076"/>
        <pc:sldMkLst>
          <pc:docMk/>
          <pc:sldMk cId="983459459" sldId="296"/>
        </pc:sldMkLst>
        <pc:picChg chg="add mod">
          <ac:chgData name="FEIZZADEH, Ali" userId="aec22055-d006-4aea-9575-88a1b1b72eba" providerId="ADAL" clId="{214C45AB-3643-419C-BCFF-69000718880B}" dt="2025-01-17T10:53:38.951" v="117" actId="1076"/>
          <ac:picMkLst>
            <pc:docMk/>
            <pc:sldMk cId="983459459" sldId="296"/>
            <ac:picMk id="5" creationId="{EECB728B-BBA3-9C9F-59E4-BA06818EB482}"/>
          </ac:picMkLst>
        </pc:picChg>
      </pc:sldChg>
      <pc:sldChg chg="addSp delSp modSp mod">
        <pc:chgData name="FEIZZADEH, Ali" userId="aec22055-d006-4aea-9575-88a1b1b72eba" providerId="ADAL" clId="{214C45AB-3643-419C-BCFF-69000718880B}" dt="2025-01-17T10:52:38.220" v="111" actId="1076"/>
        <pc:sldMkLst>
          <pc:docMk/>
          <pc:sldMk cId="172736113" sldId="297"/>
        </pc:sldMkLst>
        <pc:picChg chg="add mod">
          <ac:chgData name="FEIZZADEH, Ali" userId="aec22055-d006-4aea-9575-88a1b1b72eba" providerId="ADAL" clId="{214C45AB-3643-419C-BCFF-69000718880B}" dt="2025-01-17T10:52:38.220" v="111" actId="1076"/>
          <ac:picMkLst>
            <pc:docMk/>
            <pc:sldMk cId="172736113" sldId="297"/>
            <ac:picMk id="4" creationId="{AF3B1141-907B-53E3-B2C5-3318134482CB}"/>
          </ac:picMkLst>
        </pc:picChg>
      </pc:sldChg>
      <pc:sldChg chg="addSp delSp modSp mod">
        <pc:chgData name="FEIZZADEH, Ali" userId="aec22055-d006-4aea-9575-88a1b1b72eba" providerId="ADAL" clId="{214C45AB-3643-419C-BCFF-69000718880B}" dt="2025-01-17T10:56:32.638" v="147" actId="6549"/>
        <pc:sldMkLst>
          <pc:docMk/>
          <pc:sldMk cId="1053309580" sldId="299"/>
        </pc:sldMkLst>
        <pc:graphicFrameChg chg="add mod">
          <ac:chgData name="FEIZZADEH, Ali" userId="aec22055-d006-4aea-9575-88a1b1b72eba" providerId="ADAL" clId="{214C45AB-3643-419C-BCFF-69000718880B}" dt="2025-01-17T10:56:32.638" v="147" actId="6549"/>
          <ac:graphicFrameMkLst>
            <pc:docMk/>
            <pc:sldMk cId="1053309580" sldId="299"/>
            <ac:graphicFrameMk id="5" creationId="{D6C97920-B34D-40E0-80F9-2DE7DF0D2863}"/>
          </ac:graphicFrameMkLst>
        </pc:graphicFrameChg>
      </pc:sldChg>
      <pc:sldChg chg="addSp delSp modSp mod">
        <pc:chgData name="FEIZZADEH, Ali" userId="aec22055-d006-4aea-9575-88a1b1b72eba" providerId="ADAL" clId="{214C45AB-3643-419C-BCFF-69000718880B}" dt="2025-01-17T10:55:15.255" v="126" actId="6549"/>
        <pc:sldMkLst>
          <pc:docMk/>
          <pc:sldMk cId="4174278154" sldId="311"/>
        </pc:sldMkLst>
        <pc:graphicFrameChg chg="add mod">
          <ac:chgData name="FEIZZADEH, Ali" userId="aec22055-d006-4aea-9575-88a1b1b72eba" providerId="ADAL" clId="{214C45AB-3643-419C-BCFF-69000718880B}" dt="2025-01-17T10:55:15.255" v="126" actId="6549"/>
          <ac:graphicFrameMkLst>
            <pc:docMk/>
            <pc:sldMk cId="4174278154" sldId="311"/>
            <ac:graphicFrameMk id="5" creationId="{ED8AA873-87C2-4BE0-8694-B4D5DC75253A}"/>
          </ac:graphicFrameMkLst>
        </pc:graphicFrameChg>
      </pc:sldChg>
      <pc:sldChg chg="addSp delSp modSp mod">
        <pc:chgData name="FEIZZADEH, Ali" userId="aec22055-d006-4aea-9575-88a1b1b72eba" providerId="ADAL" clId="{214C45AB-3643-419C-BCFF-69000718880B}" dt="2025-01-17T11:01:50.846" v="179" actId="6549"/>
        <pc:sldMkLst>
          <pc:docMk/>
          <pc:sldMk cId="988201558" sldId="312"/>
        </pc:sldMkLst>
        <pc:graphicFrameChg chg="add mod">
          <ac:chgData name="FEIZZADEH, Ali" userId="aec22055-d006-4aea-9575-88a1b1b72eba" providerId="ADAL" clId="{214C45AB-3643-419C-BCFF-69000718880B}" dt="2025-01-17T11:01:50.846" v="179" actId="6549"/>
          <ac:graphicFrameMkLst>
            <pc:docMk/>
            <pc:sldMk cId="988201558" sldId="312"/>
            <ac:graphicFrameMk id="5" creationId="{C53BB386-73D2-4AEC-A3C9-F0AA72566CD0}"/>
          </ac:graphicFrameMkLst>
        </pc:graphicFrameChg>
      </pc:sldChg>
      <pc:sldChg chg="addSp delSp modSp add mod">
        <pc:chgData name="FEIZZADEH, Ali" userId="aec22055-d006-4aea-9575-88a1b1b72eba" providerId="ADAL" clId="{214C45AB-3643-419C-BCFF-69000718880B}" dt="2025-01-17T11:01:03.398" v="171"/>
        <pc:sldMkLst>
          <pc:docMk/>
          <pc:sldMk cId="801394948" sldId="315"/>
        </pc:sldMkLst>
        <pc:spChg chg="mod">
          <ac:chgData name="FEIZZADEH, Ali" userId="aec22055-d006-4aea-9575-88a1b1b72eba" providerId="ADAL" clId="{214C45AB-3643-419C-BCFF-69000718880B}" dt="2025-01-17T11:00:28.582" v="162" actId="20577"/>
          <ac:spMkLst>
            <pc:docMk/>
            <pc:sldMk cId="801394948" sldId="315"/>
            <ac:spMk id="2" creationId="{46568D8E-B5CB-7395-B0A0-75AD3579ADD4}"/>
          </ac:spMkLst>
        </pc:spChg>
        <pc:graphicFrameChg chg="add mod">
          <ac:chgData name="FEIZZADEH, Ali" userId="aec22055-d006-4aea-9575-88a1b1b72eba" providerId="ADAL" clId="{214C45AB-3643-419C-BCFF-69000718880B}" dt="2025-01-17T11:01:03.398" v="171"/>
          <ac:graphicFrameMkLst>
            <pc:docMk/>
            <pc:sldMk cId="801394948" sldId="315"/>
            <ac:graphicFrameMk id="5" creationId="{7B913DBB-97E7-4F88-A422-B5B1AF9CDFD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Новые тенденции ВИЧ-инфекции среди взрослых женщин и мужчин </a:t>
            </a:r>
            <a:r>
              <a:rPr lang="en-GB" baseline="0"/>
              <a:t>в Латинской Америке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EDMS'!$B$118:$D$118</c:f>
              <c:strCache>
                <c:ptCount val="3"/>
                <c:pt idx="0">
                  <c:v>Новые случаи ВИЧ-инфекции</c:v>
                </c:pt>
                <c:pt idx="1">
                  <c:v>15+</c:v>
                </c:pt>
                <c:pt idx="2">
                  <c:v>Женщины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EDMS'!$E$118:$AB$118</c:f>
              <c:numCache>
                <c:formatCode>###\ ###\ ###</c:formatCode>
                <c:ptCount val="24"/>
                <c:pt idx="0">
                  <c:v>30120.544129999998</c:v>
                </c:pt>
                <c:pt idx="1">
                  <c:v>30162.405439999999</c:v>
                </c:pt>
                <c:pt idx="2">
                  <c:v>30278.701489999999</c:v>
                </c:pt>
                <c:pt idx="3">
                  <c:v>30484.258529999999</c:v>
                </c:pt>
                <c:pt idx="4">
                  <c:v>30686.292949999999</c:v>
                </c:pt>
                <c:pt idx="5">
                  <c:v>30723.28775</c:v>
                </c:pt>
                <c:pt idx="6">
                  <c:v>30431.597519999999</c:v>
                </c:pt>
                <c:pt idx="7">
                  <c:v>29909.590749999999</c:v>
                </c:pt>
                <c:pt idx="8">
                  <c:v>29330.853159999999</c:v>
                </c:pt>
                <c:pt idx="9">
                  <c:v>28816.1021</c:v>
                </c:pt>
                <c:pt idx="10">
                  <c:v>28091.975460000001</c:v>
                </c:pt>
                <c:pt idx="11">
                  <c:v>27779.218069999999</c:v>
                </c:pt>
                <c:pt idx="12">
                  <c:v>27180.301350000002</c:v>
                </c:pt>
                <c:pt idx="13">
                  <c:v>26777.46831</c:v>
                </c:pt>
                <c:pt idx="14">
                  <c:v>26759.621370000001</c:v>
                </c:pt>
                <c:pt idx="15">
                  <c:v>26748.226149999999</c:v>
                </c:pt>
                <c:pt idx="16">
                  <c:v>26830.424230000001</c:v>
                </c:pt>
                <c:pt idx="17">
                  <c:v>27097.565610000001</c:v>
                </c:pt>
                <c:pt idx="18">
                  <c:v>27189.912390000001</c:v>
                </c:pt>
                <c:pt idx="19">
                  <c:v>26478.16085</c:v>
                </c:pt>
                <c:pt idx="20">
                  <c:v>26766.039830000002</c:v>
                </c:pt>
                <c:pt idx="21">
                  <c:v>26814.74814</c:v>
                </c:pt>
                <c:pt idx="22">
                  <c:v>26719.260610000001</c:v>
                </c:pt>
                <c:pt idx="23">
                  <c:v>26476.070810000001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4C31-4A9B-8885-98D9116D98E5}"/>
            </c:ext>
          </c:extLst>
        </c:ser>
        <c:ser>
          <c:idx val="1"/>
          <c:order val="1"/>
          <c:tx>
            <c:strRef>
              <c:f>'Data from EDMS'!$B$119:$D$119</c:f>
              <c:strCache>
                <c:ptCount val="3"/>
                <c:pt idx="0">
                  <c:v>Новые случаи ВИЧ-инфекции</c:v>
                </c:pt>
                <c:pt idx="1">
                  <c:v>15+</c:v>
                </c:pt>
                <c:pt idx="2">
                  <c:v>Мужчина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EDMS'!$E$119:$AB$119</c:f>
              <c:numCache>
                <c:formatCode>###\ ###\ ###</c:formatCode>
                <c:ptCount val="24"/>
                <c:pt idx="0">
                  <c:v>69044.466190000006</c:v>
                </c:pt>
                <c:pt idx="1">
                  <c:v>69097.564580000006</c:v>
                </c:pt>
                <c:pt idx="2">
                  <c:v>69856.164810000002</c:v>
                </c:pt>
                <c:pt idx="3">
                  <c:v>70983.792279999994</c:v>
                </c:pt>
                <c:pt idx="4">
                  <c:v>72348.564100000003</c:v>
                </c:pt>
                <c:pt idx="5">
                  <c:v>73607.406529999993</c:v>
                </c:pt>
                <c:pt idx="6">
                  <c:v>73935.643649999998</c:v>
                </c:pt>
                <c:pt idx="7">
                  <c:v>73610.026360000003</c:v>
                </c:pt>
                <c:pt idx="8">
                  <c:v>73639.810649999999</c:v>
                </c:pt>
                <c:pt idx="9">
                  <c:v>73011.453710000002</c:v>
                </c:pt>
                <c:pt idx="10">
                  <c:v>73073.851190000001</c:v>
                </c:pt>
                <c:pt idx="11">
                  <c:v>73484.915770000007</c:v>
                </c:pt>
                <c:pt idx="12">
                  <c:v>74344.744080000004</c:v>
                </c:pt>
                <c:pt idx="13">
                  <c:v>76033.527579999994</c:v>
                </c:pt>
                <c:pt idx="14">
                  <c:v>77888.807679999998</c:v>
                </c:pt>
                <c:pt idx="15">
                  <c:v>79817.673949999997</c:v>
                </c:pt>
                <c:pt idx="16">
                  <c:v>80905.280799999993</c:v>
                </c:pt>
                <c:pt idx="17">
                  <c:v>81736.521189999999</c:v>
                </c:pt>
                <c:pt idx="18">
                  <c:v>83213.292109999995</c:v>
                </c:pt>
                <c:pt idx="19">
                  <c:v>83794.732579999996</c:v>
                </c:pt>
                <c:pt idx="20">
                  <c:v>83593.154070000004</c:v>
                </c:pt>
                <c:pt idx="21">
                  <c:v>85897.797850000003</c:v>
                </c:pt>
                <c:pt idx="22">
                  <c:v>86180.582469999994</c:v>
                </c:pt>
                <c:pt idx="23">
                  <c:v>86755.984899999996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4C31-4A9B-8885-98D9116D9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84079"/>
        <c:axId val="1684781199"/>
      </c:lineChart>
      <c:lineChart>
        <c:grouping val="standard"/>
        <c:varyColors val="0"/>
        <c:ser>
          <c:idx val="2"/>
          <c:order val="2"/>
          <c:tx>
            <c:strRef>
              <c:f>'Inequality measures'!$B$81:$F$81</c:f>
              <c:strCache>
                <c:ptCount val="5"/>
                <c:pt idx="0">
                  <c:v>Новые случаи ВИЧ-инфекции</c:v>
                </c:pt>
                <c:pt idx="1">
                  <c:v>15+</c:v>
                </c:pt>
                <c:pt idx="2">
                  <c:v>Секс</c:v>
                </c:pt>
                <c:pt idx="3">
                  <c:v>Соотношение</c:v>
                </c:pt>
                <c:pt idx="4">
                  <c:v>F/M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'Inequality measures'!$G$81:$AD$81</c:f>
              <c:numCache>
                <c:formatCode>0.00</c:formatCode>
                <c:ptCount val="24"/>
                <c:pt idx="0">
                  <c:v>0.43624849017027351</c:v>
                </c:pt>
                <c:pt idx="1">
                  <c:v>0.43651908172651249</c:v>
                </c:pt>
                <c:pt idx="2">
                  <c:v>0.43344351314381868</c:v>
                </c:pt>
                <c:pt idx="3">
                  <c:v>0.42945378868676021</c:v>
                </c:pt>
                <c:pt idx="4">
                  <c:v>0.42414515521808399</c:v>
                </c:pt>
                <c:pt idx="5">
                  <c:v>0.41739397159004893</c:v>
                </c:pt>
                <c:pt idx="6">
                  <c:v>0.41159576109269458</c:v>
                </c:pt>
                <c:pt idx="7">
                  <c:v>0.40632495638193383</c:v>
                </c:pt>
                <c:pt idx="8">
                  <c:v>0.3983015830853443</c:v>
                </c:pt>
                <c:pt idx="9">
                  <c:v>0.39467919943707691</c:v>
                </c:pt>
                <c:pt idx="10">
                  <c:v>0.38443266643984308</c:v>
                </c:pt>
                <c:pt idx="11">
                  <c:v>0.37802612657196216</c:v>
                </c:pt>
                <c:pt idx="12">
                  <c:v>0.36559815608151325</c:v>
                </c:pt>
                <c:pt idx="13">
                  <c:v>0.35217974441374722</c:v>
                </c:pt>
                <c:pt idx="14">
                  <c:v>0.34356183085944503</c:v>
                </c:pt>
                <c:pt idx="15">
                  <c:v>0.33511658291064494</c:v>
                </c:pt>
                <c:pt idx="16">
                  <c:v>0.33162760161880561</c:v>
                </c:pt>
                <c:pt idx="17">
                  <c:v>0.33152335352039958</c:v>
                </c:pt>
                <c:pt idx="18">
                  <c:v>0.326749629783395</c:v>
                </c:pt>
                <c:pt idx="19">
                  <c:v>0.31598836865695507</c:v>
                </c:pt>
                <c:pt idx="20">
                  <c:v>0.32019416096665532</c:v>
                </c:pt>
                <c:pt idx="21">
                  <c:v>0.31217037934808939</c:v>
                </c:pt>
                <c:pt idx="22">
                  <c:v>0.310038060131482</c:v>
                </c:pt>
                <c:pt idx="23">
                  <c:v>0.30517860918203932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4C31-4A9B-8885-98D9116D98E5}"/>
            </c:ext>
          </c:extLst>
        </c:ser>
        <c:ser>
          <c:idx val="3"/>
          <c:order val="3"/>
          <c:tx>
            <c:strRef>
              <c:f>'Inequality measures'!$B$2</c:f>
              <c:strCache>
                <c:ptCount val="1"/>
                <c:pt idx="0">
                  <c:v>Соотношение полного капитала (1)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'Inequality measures'!$G$2:$AD$2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4C31-4A9B-8885-98D9116D98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3903"/>
        <c:axId val="1827992463"/>
      </c:lineChart>
      <c:catAx>
        <c:axId val="16847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1199"/>
        <c:crosses val="autoZero"/>
        <c:auto val="1"/>
        <c:lblAlgn val="ctr"/>
        <c:lblOffset val="100"/>
        <c:noMultiLvlLbl val="0"/>
      </c:catAx>
      <c:valAx>
        <c:axId val="168478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Количество новых случаев ВИЧ-инфекции в 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\ ###\ 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4079"/>
        <c:crosses val="autoZero"/>
        <c:crossBetween val="between"/>
      </c:valAx>
      <c:valAx>
        <c:axId val="1827992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Неравенство новых случаев ВИЧ-инфекции в секс-измерениях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3903"/>
        <c:crosses val="max"/>
        <c:crossBetween val="between"/>
      </c:valAx>
      <c:catAx>
        <c:axId val="1827993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92463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75000"/>
            <a:alpha val="50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6.6211290152198454E-2"/>
          <c:y val="0.91593457785744337"/>
          <c:w val="0.85725750225494257"/>
          <c:h val="6.48577625324201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Новые тенденции ВИЧ-инфекции среди взрослых женщин и мужчин </a:t>
            </a:r>
            <a:r>
              <a:rPr lang="en-GB" baseline="0"/>
              <a:t>в Латинской Америке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EDMS'!$B$118:$D$118</c:f>
              <c:strCache>
                <c:ptCount val="3"/>
                <c:pt idx="0">
                  <c:v>Новые случаи ВИЧ-инфекции</c:v>
                </c:pt>
                <c:pt idx="1">
                  <c:v>15+</c:v>
                </c:pt>
                <c:pt idx="2">
                  <c:v>Женщины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EDMS'!$E$118:$AB$118</c:f>
              <c:numCache>
                <c:formatCode>###\ ###\ ###</c:formatCode>
                <c:ptCount val="24"/>
                <c:pt idx="0">
                  <c:v>30120.544129999998</c:v>
                </c:pt>
                <c:pt idx="1">
                  <c:v>30162.405439999999</c:v>
                </c:pt>
                <c:pt idx="2">
                  <c:v>30278.701489999999</c:v>
                </c:pt>
                <c:pt idx="3">
                  <c:v>30484.258529999999</c:v>
                </c:pt>
                <c:pt idx="4">
                  <c:v>30686.292949999999</c:v>
                </c:pt>
                <c:pt idx="5">
                  <c:v>30723.28775</c:v>
                </c:pt>
                <c:pt idx="6">
                  <c:v>30431.597519999999</c:v>
                </c:pt>
                <c:pt idx="7">
                  <c:v>29909.590749999999</c:v>
                </c:pt>
                <c:pt idx="8">
                  <c:v>29330.853159999999</c:v>
                </c:pt>
                <c:pt idx="9">
                  <c:v>28816.1021</c:v>
                </c:pt>
                <c:pt idx="10">
                  <c:v>28091.975460000001</c:v>
                </c:pt>
                <c:pt idx="11">
                  <c:v>27779.218069999999</c:v>
                </c:pt>
                <c:pt idx="12">
                  <c:v>27180.301350000002</c:v>
                </c:pt>
                <c:pt idx="13">
                  <c:v>26777.46831</c:v>
                </c:pt>
                <c:pt idx="14">
                  <c:v>26759.621370000001</c:v>
                </c:pt>
                <c:pt idx="15">
                  <c:v>26748.226149999999</c:v>
                </c:pt>
                <c:pt idx="16">
                  <c:v>26830.424230000001</c:v>
                </c:pt>
                <c:pt idx="17">
                  <c:v>27097.565610000001</c:v>
                </c:pt>
                <c:pt idx="18">
                  <c:v>27189.912390000001</c:v>
                </c:pt>
                <c:pt idx="19">
                  <c:v>26478.16085</c:v>
                </c:pt>
                <c:pt idx="20">
                  <c:v>26766.039830000002</c:v>
                </c:pt>
                <c:pt idx="21">
                  <c:v>26814.74814</c:v>
                </c:pt>
                <c:pt idx="22">
                  <c:v>26719.260610000001</c:v>
                </c:pt>
                <c:pt idx="23">
                  <c:v>26476.070810000001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DF9B-473E-88D0-9DE9CBACBC88}"/>
            </c:ext>
          </c:extLst>
        </c:ser>
        <c:ser>
          <c:idx val="1"/>
          <c:order val="1"/>
          <c:tx>
            <c:strRef>
              <c:f>'Data from EDMS'!$B$119:$D$119</c:f>
              <c:strCache>
                <c:ptCount val="3"/>
                <c:pt idx="0">
                  <c:v>Новые случаи ВИЧ-инфекции</c:v>
                </c:pt>
                <c:pt idx="1">
                  <c:v>15+</c:v>
                </c:pt>
                <c:pt idx="2">
                  <c:v>Мужчина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EDMS'!$E$119:$AB$119</c:f>
              <c:numCache>
                <c:formatCode>###\ ###\ ###</c:formatCode>
                <c:ptCount val="24"/>
                <c:pt idx="0">
                  <c:v>69044.466190000006</c:v>
                </c:pt>
                <c:pt idx="1">
                  <c:v>69097.564580000006</c:v>
                </c:pt>
                <c:pt idx="2">
                  <c:v>69856.164810000002</c:v>
                </c:pt>
                <c:pt idx="3">
                  <c:v>70983.792279999994</c:v>
                </c:pt>
                <c:pt idx="4">
                  <c:v>72348.564100000003</c:v>
                </c:pt>
                <c:pt idx="5">
                  <c:v>73607.406529999993</c:v>
                </c:pt>
                <c:pt idx="6">
                  <c:v>73935.643649999998</c:v>
                </c:pt>
                <c:pt idx="7">
                  <c:v>73610.026360000003</c:v>
                </c:pt>
                <c:pt idx="8">
                  <c:v>73639.810649999999</c:v>
                </c:pt>
                <c:pt idx="9">
                  <c:v>73011.453710000002</c:v>
                </c:pt>
                <c:pt idx="10">
                  <c:v>73073.851190000001</c:v>
                </c:pt>
                <c:pt idx="11">
                  <c:v>73484.915770000007</c:v>
                </c:pt>
                <c:pt idx="12">
                  <c:v>74344.744080000004</c:v>
                </c:pt>
                <c:pt idx="13">
                  <c:v>76033.527579999994</c:v>
                </c:pt>
                <c:pt idx="14">
                  <c:v>77888.807679999998</c:v>
                </c:pt>
                <c:pt idx="15">
                  <c:v>79817.673949999997</c:v>
                </c:pt>
                <c:pt idx="16">
                  <c:v>80905.280799999993</c:v>
                </c:pt>
                <c:pt idx="17">
                  <c:v>81736.521189999999</c:v>
                </c:pt>
                <c:pt idx="18">
                  <c:v>83213.292109999995</c:v>
                </c:pt>
                <c:pt idx="19">
                  <c:v>83794.732579999996</c:v>
                </c:pt>
                <c:pt idx="20">
                  <c:v>83593.154070000004</c:v>
                </c:pt>
                <c:pt idx="21">
                  <c:v>85897.797850000003</c:v>
                </c:pt>
                <c:pt idx="22">
                  <c:v>86180.582469999994</c:v>
                </c:pt>
                <c:pt idx="23">
                  <c:v>86755.984899999996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DF9B-473E-88D0-9DE9CBACB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84079"/>
        <c:axId val="1684781199"/>
      </c:lineChart>
      <c:lineChart>
        <c:grouping val="standard"/>
        <c:varyColors val="0"/>
        <c:ser>
          <c:idx val="2"/>
          <c:order val="2"/>
          <c:tx>
            <c:strRef>
              <c:f>'Inequality measures'!$B$82:$F$82</c:f>
              <c:strCache>
                <c:ptCount val="5"/>
                <c:pt idx="0">
                  <c:v>Новые случаи ВИЧ-инфекции</c:v>
                </c:pt>
                <c:pt idx="1">
                  <c:v>15+</c:v>
                </c:pt>
                <c:pt idx="2">
                  <c:v>Секс</c:v>
                </c:pt>
                <c:pt idx="3">
                  <c:v>Разница</c:v>
                </c:pt>
                <c:pt idx="4">
                  <c:v>Ф-М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'Inequality measures'!$G$82:$AD$82</c:f>
              <c:numCache>
                <c:formatCode>###\ ###\ ###</c:formatCode>
                <c:ptCount val="24"/>
                <c:pt idx="0">
                  <c:v>-38923.922060000012</c:v>
                </c:pt>
                <c:pt idx="1">
                  <c:v>-38935.159140000003</c:v>
                </c:pt>
                <c:pt idx="2">
                  <c:v>-39577.463320000003</c:v>
                </c:pt>
                <c:pt idx="3">
                  <c:v>-40499.533749999995</c:v>
                </c:pt>
                <c:pt idx="4">
                  <c:v>-41662.27115</c:v>
                </c:pt>
                <c:pt idx="5">
                  <c:v>-42884.11877999999</c:v>
                </c:pt>
                <c:pt idx="6">
                  <c:v>-43504.046130000002</c:v>
                </c:pt>
                <c:pt idx="7">
                  <c:v>-43700.43561</c:v>
                </c:pt>
                <c:pt idx="8">
                  <c:v>-44308.957490000001</c:v>
                </c:pt>
                <c:pt idx="9">
                  <c:v>-44195.351609999998</c:v>
                </c:pt>
                <c:pt idx="10">
                  <c:v>-44981.87573</c:v>
                </c:pt>
                <c:pt idx="11">
                  <c:v>-45705.697700000004</c:v>
                </c:pt>
                <c:pt idx="12">
                  <c:v>-47164.442730000002</c:v>
                </c:pt>
                <c:pt idx="13">
                  <c:v>-49256.059269999998</c:v>
                </c:pt>
                <c:pt idx="14">
                  <c:v>-51129.186309999997</c:v>
                </c:pt>
                <c:pt idx="15">
                  <c:v>-53069.447799999994</c:v>
                </c:pt>
                <c:pt idx="16">
                  <c:v>-54074.856569999989</c:v>
                </c:pt>
                <c:pt idx="17">
                  <c:v>-54638.955579999994</c:v>
                </c:pt>
                <c:pt idx="18">
                  <c:v>-56023.379719999997</c:v>
                </c:pt>
                <c:pt idx="19">
                  <c:v>-57316.571729999996</c:v>
                </c:pt>
                <c:pt idx="20">
                  <c:v>-56827.114240000003</c:v>
                </c:pt>
                <c:pt idx="21">
                  <c:v>-59083.049710000007</c:v>
                </c:pt>
                <c:pt idx="22">
                  <c:v>-59461.321859999996</c:v>
                </c:pt>
                <c:pt idx="23">
                  <c:v>-60279.914089999991</c:v>
                </c:pt>
              </c:numCache>
            </c:numRef>
          </c:val>
          <c:smooth val="0"/>
  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DF9B-473E-88D0-9DE9CBACBC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3903"/>
        <c:axId val="1827992463"/>
    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    <c:ext xmlns:c15="http://schemas.microsoft.com/office/drawing/2012/chart" uri="{02D57815-91ED-43cb-92C2-25804820EDAC}">
            <c15:filteredLineSeries>
              <c15:ser>
                <c:idx val="3"/>
                <c:order val="3"/>
                <c:tx>
                  <c:str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'Inequality measures'!$B$2</c15:sqref>
                        </c15:formulaRef>
                      </c:ext>
                    </c:extLst>
                    <c:strCache>
                      <c:ptCount val="1"/>
                      <c:pt idx="0">
                        <c:v>Соотношение полного капитала (1)</c:v>
                      </c:pt>
                    </c:strCache>
                  </c:strRef>
                </c:tx>
                <c:spPr>
                  <a:ln w="28575" cap="rnd">
                    <a:solidFill>
                      <a:schemeClr val="tx1"/>
                    </a:solidFill>
                    <a:prstDash val="sysDot"/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    <c:ext uri="{02D57815-91ED-43cb-92C2-25804820EDAC}">
                        <c15:formulaRef>
                          <c15:sqref>'Inequality measures'!$G$2:$AD$2</c15:sqref>
                        </c15:formulaRef>
                      </c:ext>
                    </c:extLst>
                    <c:numCache>
                      <c:formatCode>General</c:formatCode>
                      <c:ptCount val="24"/>
                      <c:pt idx="0">
                        <c:v>1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1</c:v>
                      </c:pt>
                      <c:pt idx="6">
                        <c:v>1</c:v>
                      </c:pt>
                      <c:pt idx="7">
                        <c:v>1</c:v>
                      </c:pt>
                      <c:pt idx="8">
                        <c:v>1</c:v>
                      </c:pt>
                      <c:pt idx="9">
                        <c:v>1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1</c:v>
                      </c:pt>
                      <c:pt idx="15">
                        <c:v>1</c:v>
                      </c:pt>
                      <c:pt idx="16">
                        <c:v>1</c:v>
                      </c:pt>
                      <c:pt idx="17">
                        <c:v>1</c:v>
                      </c:pt>
                      <c:pt idx="18">
                        <c:v>1</c:v>
                      </c:pt>
                      <c:pt idx="19">
                        <c:v>1</c:v>
                      </c:pt>
                      <c:pt idx="20">
                        <c:v>1</c:v>
                      </c:pt>
                      <c:pt idx="21">
                        <c:v>1</c:v>
                      </c:pt>
                      <c:pt idx="22">
                        <c:v>1</c:v>
                      </c:pt>
                      <c:pt idx="23">
                        <c:v>1</c:v>
                      </c:pt>
                    </c:numCache>
                  </c:numRef>
                </c:val>
                <c:smooth val="0"/>
      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      <c:ext xmlns:c16="http://schemas.microsoft.com/office/drawing/2014/chart" uri="{C3380CC4-5D6E-409C-BE32-E72D297353CC}">
                    <c16:uniqueId val="{00000003-DF9B-473E-88D0-9DE9CBACBC88}"/>
                  </c:ext>
                </c:extLst>
              </c15:ser>
            </c15:filteredLineSeries>
          </c:ext>
        </c:extLst>
      </c:lineChart>
      <c:catAx>
        <c:axId val="16847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1199"/>
        <c:crosses val="autoZero"/>
        <c:auto val="1"/>
        <c:lblAlgn val="ctr"/>
        <c:lblOffset val="100"/>
        <c:noMultiLvlLbl val="0"/>
      </c:catAx>
      <c:valAx>
        <c:axId val="16847811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Количество новых случаев ВИЧ-инфекции в год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\ ###\ 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4079"/>
        <c:crosses val="autoZero"/>
        <c:crossBetween val="between"/>
      </c:valAx>
      <c:valAx>
        <c:axId val="1827992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Дополнительные новые случаи ВИЧ-инфекции среди женщин по сравнению с мужчинами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#\ ###\ ###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3903"/>
        <c:crosses val="max"/>
        <c:crossBetween val="between"/>
      </c:valAx>
      <c:catAx>
        <c:axId val="1827993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92463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75000"/>
            <a:alpha val="50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6.6211290152198454E-2"/>
          <c:y val="0.92851862553878028"/>
          <c:w val="0.85725750225494257"/>
          <c:h val="5.22737123455898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5="http://schemas.microsoft.com/office/drawing/2012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Тенденции охвата АРТ среди взрослых и детей </a:t>
            </a:r>
            <a:r>
              <a:rPr lang="en-GB" baseline="0"/>
              <a:t>в Латинской Америке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EDMS'!$B$127:$C$127</c:f>
              <c:strCache>
                <c:ptCount val="2"/>
                <c:pt idx="0">
                  <c:v>2 90 - покрытие ART</c:v>
                </c:pt>
                <c:pt idx="1">
                  <c:v>15+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EDMS'!$E$127:$AB$127</c:f>
              <c:numCache>
                <c:formatCode>0.0</c:formatCode>
                <c:ptCount val="24"/>
                <c:pt idx="0">
                  <c:v>13.390845000000001</c:v>
                </c:pt>
                <c:pt idx="1">
                  <c:v>15.814149</c:v>
                </c:pt>
                <c:pt idx="2">
                  <c:v>17.508707000000001</c:v>
                </c:pt>
                <c:pt idx="3">
                  <c:v>19.84694</c:v>
                </c:pt>
                <c:pt idx="4">
                  <c:v>21.400362999999999</c:v>
                </c:pt>
                <c:pt idx="5">
                  <c:v>23.489294999999998</c:v>
                </c:pt>
                <c:pt idx="6">
                  <c:v>24.986166000000001</c:v>
                </c:pt>
                <c:pt idx="7">
                  <c:v>26.436917000000001</c:v>
                </c:pt>
                <c:pt idx="8">
                  <c:v>27.935711999999999</c:v>
                </c:pt>
                <c:pt idx="9">
                  <c:v>30.504429999999999</c:v>
                </c:pt>
                <c:pt idx="10">
                  <c:v>33.921959000000001</c:v>
                </c:pt>
                <c:pt idx="11">
                  <c:v>36.614266999999998</c:v>
                </c:pt>
                <c:pt idx="12">
                  <c:v>40.117908999999997</c:v>
                </c:pt>
                <c:pt idx="13">
                  <c:v>43.156143</c:v>
                </c:pt>
                <c:pt idx="14">
                  <c:v>46.747079999999997</c:v>
                </c:pt>
                <c:pt idx="15">
                  <c:v>52.110137999999999</c:v>
                </c:pt>
                <c:pt idx="16">
                  <c:v>55.253959999999999</c:v>
                </c:pt>
                <c:pt idx="17">
                  <c:v>57.670220999999998</c:v>
                </c:pt>
                <c:pt idx="18">
                  <c:v>60.966842</c:v>
                </c:pt>
                <c:pt idx="19">
                  <c:v>65.072807999999995</c:v>
                </c:pt>
                <c:pt idx="20">
                  <c:v>67.600851000000006</c:v>
                </c:pt>
                <c:pt idx="21">
                  <c:v>68.828979000000004</c:v>
                </c:pt>
                <c:pt idx="22">
                  <c:v>70.700997999999998</c:v>
                </c:pt>
                <c:pt idx="23">
                  <c:v>73.561633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C0F1-4FC2-B896-AEF81CBAE28D}"/>
            </c:ext>
          </c:extLst>
        </c:ser>
        <c:ser>
          <c:idx val="1"/>
          <c:order val="1"/>
          <c:tx>
            <c:strRef>
              <c:f>'Data from EDMS'!$B$126:$C$126</c:f>
              <c:strCache>
                <c:ptCount val="2"/>
                <c:pt idx="0">
                  <c:v>2 90 - покрытие ART</c:v>
                </c:pt>
                <c:pt idx="1">
                  <c:v>0-14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EDMS'!$E$126:$AB$126</c:f>
              <c:numCache>
                <c:formatCode>0.0</c:formatCode>
                <c:ptCount val="24"/>
                <c:pt idx="0">
                  <c:v>15.990887000000001</c:v>
                </c:pt>
                <c:pt idx="1">
                  <c:v>18.713198999999999</c:v>
                </c:pt>
                <c:pt idx="2">
                  <c:v>20.342768</c:v>
                </c:pt>
                <c:pt idx="3">
                  <c:v>24.680747</c:v>
                </c:pt>
                <c:pt idx="4">
                  <c:v>26.851852000000001</c:v>
                </c:pt>
                <c:pt idx="5">
                  <c:v>29.020841000000001</c:v>
                </c:pt>
                <c:pt idx="6">
                  <c:v>30.271781000000001</c:v>
                </c:pt>
                <c:pt idx="7">
                  <c:v>32.659908000000001</c:v>
                </c:pt>
                <c:pt idx="8">
                  <c:v>34.038145</c:v>
                </c:pt>
                <c:pt idx="9">
                  <c:v>34.286897000000003</c:v>
                </c:pt>
                <c:pt idx="10">
                  <c:v>36.016019999999997</c:v>
                </c:pt>
                <c:pt idx="11">
                  <c:v>35.406939999999999</c:v>
                </c:pt>
                <c:pt idx="12">
                  <c:v>36.746797000000001</c:v>
                </c:pt>
                <c:pt idx="13">
                  <c:v>36.733226999999999</c:v>
                </c:pt>
                <c:pt idx="14">
                  <c:v>36.405999999999999</c:v>
                </c:pt>
                <c:pt idx="15">
                  <c:v>36.896569999999997</c:v>
                </c:pt>
                <c:pt idx="16">
                  <c:v>36.469679999999997</c:v>
                </c:pt>
                <c:pt idx="17">
                  <c:v>36.173172000000001</c:v>
                </c:pt>
                <c:pt idx="18">
                  <c:v>37.019162999999999</c:v>
                </c:pt>
                <c:pt idx="19">
                  <c:v>38.505600999999999</c:v>
                </c:pt>
                <c:pt idx="20">
                  <c:v>38.353147</c:v>
                </c:pt>
                <c:pt idx="21">
                  <c:v>38.197440999999998</c:v>
                </c:pt>
                <c:pt idx="22">
                  <c:v>38.711191999999997</c:v>
                </c:pt>
                <c:pt idx="23">
                  <c:v>38.234163000000002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C0F1-4FC2-B896-AEF81CBAE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84079"/>
        <c:axId val="1684781199"/>
      </c:lineChart>
      <c:lineChart>
        <c:grouping val="standard"/>
        <c:varyColors val="0"/>
        <c:ser>
          <c:idx val="2"/>
          <c:order val="2"/>
          <c:tx>
            <c:strRef>
              <c:f>'Inequality measures'!$B$87:$F$87</c:f>
              <c:strCache>
                <c:ptCount val="5"/>
                <c:pt idx="0">
                  <c:v>2 90 - покрытие ART</c:v>
                </c:pt>
                <c:pt idx="1">
                  <c:v>Оба пола</c:v>
                </c:pt>
                <c:pt idx="2">
                  <c:v>Возраст</c:v>
                </c:pt>
                <c:pt idx="3">
                  <c:v>Соотношение</c:v>
                </c:pt>
                <c:pt idx="4">
                  <c:v>Ad/Ch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'Inequality measures'!$G$87:$AD$87</c:f>
              <c:numCache>
                <c:formatCode>0.0</c:formatCode>
                <c:ptCount val="24"/>
                <c:pt idx="0">
                  <c:v>0.83740476685252041</c:v>
                </c:pt>
                <c:pt idx="1">
                  <c:v>0.84507993529059355</c:v>
                </c:pt>
                <c:pt idx="2">
                  <c:v>0.86068459316844204</c:v>
                </c:pt>
                <c:pt idx="3">
                  <c:v>0.80414664920798384</c:v>
                </c:pt>
                <c:pt idx="4">
                  <c:v>0.7969790314649432</c:v>
                </c:pt>
                <c:pt idx="5">
                  <c:v>0.80939401446015979</c:v>
                </c:pt>
                <c:pt idx="6">
                  <c:v>0.8253946472458954</c:v>
                </c:pt>
                <c:pt idx="7">
                  <c:v>0.80946085334961748</c:v>
                </c:pt>
                <c:pt idx="8">
                  <c:v>0.82071781526284693</c:v>
                </c:pt>
                <c:pt idx="9">
                  <c:v>0.88968185134980271</c:v>
                </c:pt>
                <c:pt idx="10">
                  <c:v>0.9418575122959173</c:v>
                </c:pt>
                <c:pt idx="11">
                  <c:v>1.0340985976195627</c:v>
                </c:pt>
                <c:pt idx="12">
                  <c:v>1.0917389344165151</c:v>
                </c:pt>
                <c:pt idx="13">
                  <c:v>1.17485302883953</c:v>
                </c:pt>
                <c:pt idx="14">
                  <c:v>1.2840487831676097</c:v>
                </c:pt>
                <c:pt idx="15">
                  <c:v>1.4123301434252562</c:v>
                </c:pt>
                <c:pt idx="16">
                  <c:v>1.5150656655062509</c:v>
                </c:pt>
                <c:pt idx="17">
                  <c:v>1.5942815576140239</c:v>
                </c:pt>
                <c:pt idx="18">
                  <c:v>1.6468995260643793</c:v>
                </c:pt>
                <c:pt idx="19">
                  <c:v>1.6899569493799096</c:v>
                </c:pt>
                <c:pt idx="20">
                  <c:v>1.7625894167172256</c:v>
                </c:pt>
                <c:pt idx="21">
                  <c:v>1.8019264431876472</c:v>
                </c:pt>
                <c:pt idx="22">
                  <c:v>1.8263709885244557</c:v>
                </c:pt>
                <c:pt idx="23">
                  <c:v>1.9239765494539529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0F1-4FC2-B896-AEF81CBAE28D}"/>
            </c:ext>
          </c:extLst>
        </c:ser>
        <c:ser>
          <c:idx val="3"/>
          <c:order val="3"/>
          <c:tx>
            <c:strRef>
              <c:f>'Inequality measures'!$B$2</c:f>
              <c:strCache>
                <c:ptCount val="1"/>
                <c:pt idx="0">
                  <c:v>Соотношение полного капитала (1)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'Inequality measures'!$G$2:$AD$2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C0F1-4FC2-B896-AEF81CBAE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3903"/>
        <c:axId val="1827992463"/>
      </c:lineChart>
      <c:catAx>
        <c:axId val="16847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1199"/>
        <c:crosses val="autoZero"/>
        <c:auto val="1"/>
        <c:lblAlgn val="ctr"/>
        <c:lblOffset val="100"/>
        <c:noMultiLvlLbl val="0"/>
      </c:catAx>
      <c:valAx>
        <c:axId val="168478119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Охват АРТ (в процентах)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4079"/>
        <c:crosses val="autoZero"/>
        <c:crossBetween val="between"/>
      </c:valAx>
      <c:valAx>
        <c:axId val="1827992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Неравенство охвата АРТ в возрастном аспекте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3903"/>
        <c:crosses val="max"/>
        <c:crossBetween val="between"/>
      </c:valAx>
      <c:catAx>
        <c:axId val="1827993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92463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75000"/>
            <a:alpha val="50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2.9059587365820764E-2"/>
          <c:y val="0.9160052920733559"/>
          <c:w val="0.90679310597011276"/>
          <c:h val="6.47869201651087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Тенденции охвата АРТ среди взрослых женщин и мужчин </a:t>
            </a:r>
            <a:r>
              <a:rPr lang="en-GB" baseline="0"/>
              <a:t>в Латинской Америке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'Data from EDMS'!$B$128:$D$128</c:f>
              <c:strCache>
                <c:ptCount val="3"/>
                <c:pt idx="0">
                  <c:v>2 90 - покрытие ART</c:v>
                </c:pt>
                <c:pt idx="1">
                  <c:v>15+</c:v>
                </c:pt>
                <c:pt idx="2">
                  <c:v>Женщины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EDMS'!$E$128:$AB$128</c:f>
              <c:numCache>
                <c:formatCode>0.0</c:formatCode>
                <c:ptCount val="24"/>
                <c:pt idx="0">
                  <c:v>13.660042000000001</c:v>
                </c:pt>
                <c:pt idx="1">
                  <c:v>16.400241999999999</c:v>
                </c:pt>
                <c:pt idx="2">
                  <c:v>18.251035999999999</c:v>
                </c:pt>
                <c:pt idx="3">
                  <c:v>20.648565999999999</c:v>
                </c:pt>
                <c:pt idx="4">
                  <c:v>22.650100999999999</c:v>
                </c:pt>
                <c:pt idx="5">
                  <c:v>25.075897000000001</c:v>
                </c:pt>
                <c:pt idx="6">
                  <c:v>26.644770000000001</c:v>
                </c:pt>
                <c:pt idx="7">
                  <c:v>28.464400999999999</c:v>
                </c:pt>
                <c:pt idx="8">
                  <c:v>30.302641999999999</c:v>
                </c:pt>
                <c:pt idx="9">
                  <c:v>33.588971000000001</c:v>
                </c:pt>
                <c:pt idx="10">
                  <c:v>37.115929000000001</c:v>
                </c:pt>
                <c:pt idx="11">
                  <c:v>40.209721999999999</c:v>
                </c:pt>
                <c:pt idx="12">
                  <c:v>44.791257999999999</c:v>
                </c:pt>
                <c:pt idx="13">
                  <c:v>48.541764999999998</c:v>
                </c:pt>
                <c:pt idx="14">
                  <c:v>52.367938000000002</c:v>
                </c:pt>
                <c:pt idx="15">
                  <c:v>57.607053000000001</c:v>
                </c:pt>
                <c:pt idx="16">
                  <c:v>59.648696000000001</c:v>
                </c:pt>
                <c:pt idx="17">
                  <c:v>61.305022000000001</c:v>
                </c:pt>
                <c:pt idx="18">
                  <c:v>63.273048000000003</c:v>
                </c:pt>
                <c:pt idx="19">
                  <c:v>66.600112999999993</c:v>
                </c:pt>
                <c:pt idx="20">
                  <c:v>67.806516000000002</c:v>
                </c:pt>
                <c:pt idx="21">
                  <c:v>68.478049999999996</c:v>
                </c:pt>
                <c:pt idx="22">
                  <c:v>70.180098000000001</c:v>
                </c:pt>
                <c:pt idx="23">
                  <c:v>72.326638000000003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0-C8C0-41AC-8447-2988914D33F4}"/>
            </c:ext>
          </c:extLst>
        </c:ser>
        <c:ser>
          <c:idx val="1"/>
          <c:order val="1"/>
          <c:tx>
            <c:strRef>
              <c:f>'Data from EDMS'!$B$129:$D$129</c:f>
              <c:strCache>
                <c:ptCount val="3"/>
                <c:pt idx="0">
                  <c:v>2 90 - покрытие ART</c:v>
                </c:pt>
                <c:pt idx="1">
                  <c:v>15+</c:v>
                </c:pt>
                <c:pt idx="2">
                  <c:v>Мужчина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'Data from EDMS'!$E$1:$AB$1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</c:numCache>
            </c:numRef>
          </c:cat>
          <c:val>
            <c:numRef>
              <c:f>'Data from EDMS'!$E$129:$AB$129</c:f>
              <c:numCache>
                <c:formatCode>0.0</c:formatCode>
                <c:ptCount val="24"/>
                <c:pt idx="0">
                  <c:v>13.273979000000001</c:v>
                </c:pt>
                <c:pt idx="1">
                  <c:v>15.557835000000001</c:v>
                </c:pt>
                <c:pt idx="2">
                  <c:v>17.182210000000001</c:v>
                </c:pt>
                <c:pt idx="3">
                  <c:v>19.493012</c:v>
                </c:pt>
                <c:pt idx="4">
                  <c:v>20.847369</c:v>
                </c:pt>
                <c:pt idx="5">
                  <c:v>22.786707</c:v>
                </c:pt>
                <c:pt idx="6">
                  <c:v>24.252217000000002</c:v>
                </c:pt>
                <c:pt idx="7">
                  <c:v>25.541164999999999</c:v>
                </c:pt>
                <c:pt idx="8">
                  <c:v>26.892386999999999</c:v>
                </c:pt>
                <c:pt idx="9">
                  <c:v>29.148313999999999</c:v>
                </c:pt>
                <c:pt idx="10">
                  <c:v>32.523336</c:v>
                </c:pt>
                <c:pt idx="11">
                  <c:v>35.047885000000001</c:v>
                </c:pt>
                <c:pt idx="12">
                  <c:v>38.094110999999998</c:v>
                </c:pt>
                <c:pt idx="13">
                  <c:v>40.839778000000003</c:v>
                </c:pt>
                <c:pt idx="14">
                  <c:v>44.347346999999999</c:v>
                </c:pt>
                <c:pt idx="15">
                  <c:v>49.783299</c:v>
                </c:pt>
                <c:pt idx="16">
                  <c:v>53.409751999999997</c:v>
                </c:pt>
                <c:pt idx="17">
                  <c:v>56.157218999999998</c:v>
                </c:pt>
                <c:pt idx="18">
                  <c:v>60.015090999999998</c:v>
                </c:pt>
                <c:pt idx="19">
                  <c:v>64.449692999999996</c:v>
                </c:pt>
                <c:pt idx="20">
                  <c:v>67.517831999999999</c:v>
                </c:pt>
                <c:pt idx="21">
                  <c:v>68.969016999999994</c:v>
                </c:pt>
                <c:pt idx="22">
                  <c:v>70.906700000000001</c:v>
                </c:pt>
                <c:pt idx="23">
                  <c:v>74.044145999999998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1-C8C0-41AC-8447-2988914D3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4784079"/>
        <c:axId val="1684781199"/>
      </c:lineChart>
      <c:lineChart>
        <c:grouping val="standard"/>
        <c:varyColors val="0"/>
        <c:ser>
          <c:idx val="2"/>
          <c:order val="2"/>
          <c:tx>
            <c:strRef>
              <c:f>'Inequality measures'!$B$90:$F$90</c:f>
              <c:strCache>
                <c:ptCount val="5"/>
                <c:pt idx="0">
                  <c:v>2 90 - покрытие ART</c:v>
                </c:pt>
                <c:pt idx="1">
                  <c:v>15+</c:v>
                </c:pt>
                <c:pt idx="2">
                  <c:v>Секс</c:v>
                </c:pt>
                <c:pt idx="3">
                  <c:v>Соотношение</c:v>
                </c:pt>
                <c:pt idx="4">
                  <c:v>F/M</c:v>
                </c:pt>
              </c:strCache>
            </c:strRef>
          </c:tx>
          <c:spPr>
            <a:ln w="28575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none"/>
          </c:marker>
          <c:val>
            <c:numRef>
              <c:f>'Inequality measures'!$G$90:$AD$90</c:f>
              <c:numCache>
                <c:formatCode>0.0</c:formatCode>
                <c:ptCount val="24"/>
                <c:pt idx="0">
                  <c:v>1.0290841954774828</c:v>
                </c:pt>
                <c:pt idx="1">
                  <c:v>1.0541468012740847</c:v>
                </c:pt>
                <c:pt idx="2">
                  <c:v>1.0622053856867073</c:v>
                </c:pt>
                <c:pt idx="3">
                  <c:v>1.0592804231588222</c:v>
                </c:pt>
                <c:pt idx="4">
                  <c:v>1.0864728781842927</c:v>
                </c:pt>
                <c:pt idx="5">
                  <c:v>1.1004616419564266</c:v>
                </c:pt>
                <c:pt idx="6">
                  <c:v>1.0986529602633854</c:v>
                </c:pt>
                <c:pt idx="7">
                  <c:v>1.1144519445373773</c:v>
                </c:pt>
                <c:pt idx="8">
                  <c:v>1.1268111677851431</c:v>
                </c:pt>
                <c:pt idx="9">
                  <c:v>1.1523469590728301</c:v>
                </c:pt>
                <c:pt idx="10">
                  <c:v>1.1412091613234263</c:v>
                </c:pt>
                <c:pt idx="11">
                  <c:v>1.1472795576680304</c:v>
                </c:pt>
                <c:pt idx="12">
                  <c:v>1.175805310169858</c:v>
                </c:pt>
                <c:pt idx="13">
                  <c:v>1.1885903248543612</c:v>
                </c:pt>
                <c:pt idx="14">
                  <c:v>1.1808584175283361</c:v>
                </c:pt>
                <c:pt idx="15">
                  <c:v>1.1571561981057141</c:v>
                </c:pt>
                <c:pt idx="16">
                  <c:v>1.1168128247440656</c:v>
                </c:pt>
                <c:pt idx="17">
                  <c:v>1.0916676981458076</c:v>
                </c:pt>
                <c:pt idx="18">
                  <c:v>1.0542856295927303</c:v>
                </c:pt>
                <c:pt idx="19">
                  <c:v>1.0333658687869933</c:v>
                </c:pt>
                <c:pt idx="20">
                  <c:v>1.0042756704628786</c:v>
                </c:pt>
                <c:pt idx="21">
                  <c:v>0.99288133974709258</c:v>
                </c:pt>
                <c:pt idx="22">
                  <c:v>0.98975270320012076</c:v>
                </c:pt>
                <c:pt idx="23">
                  <c:v>0.97680427025250594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2-C8C0-41AC-8447-2988914D33F4}"/>
            </c:ext>
          </c:extLst>
        </c:ser>
        <c:ser>
          <c:idx val="3"/>
          <c:order val="3"/>
          <c:tx>
            <c:strRef>
              <c:f>'Inequality measures'!$B$2</c:f>
              <c:strCache>
                <c:ptCount val="1"/>
                <c:pt idx="0">
                  <c:v>Соотношение полного капитала (1)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val>
            <c:numRef>
              <c:f>'Inequality measures'!$G$2:$AD$2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</c:numCache>
            </c:numRef>
          </c:val>
          <c:smooth val="0"/>
      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C8C0-41AC-8447-2988914D3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7993903"/>
        <c:axId val="1827992463"/>
      </c:lineChart>
      <c:catAx>
        <c:axId val="16847840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1199"/>
        <c:crosses val="autoZero"/>
        <c:auto val="1"/>
        <c:lblAlgn val="ctr"/>
        <c:lblOffset val="100"/>
        <c:noMultiLvlLbl val="0"/>
      </c:catAx>
      <c:valAx>
        <c:axId val="168478119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Охват АРТ (в процентах)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4784079"/>
        <c:crosses val="autoZero"/>
        <c:crossBetween val="between"/>
      </c:valAx>
      <c:valAx>
        <c:axId val="1827992463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/>
                  <a:t>Неравенство охвата АРТ в половом аспекте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93903"/>
        <c:crosses val="max"/>
        <c:crossBetween val="between"/>
      </c:valAx>
      <c:catAx>
        <c:axId val="1827993903"/>
        <c:scaling>
          <c:orientation val="minMax"/>
        </c:scaling>
        <c:delete val="1"/>
        <c:axPos val="b"/>
        <c:majorTickMark val="out"/>
        <c:minorTickMark val="none"/>
        <c:tickLblPos val="nextTo"/>
        <c:crossAx val="1827992463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75000"/>
            <a:alpha val="50000"/>
          </a:schemeClr>
        </a:solidFill>
        <a:ln>
          <a:solidFill>
            <a:schemeClr val="bg1"/>
          </a:solidFill>
        </a:ln>
        <a:effectLst/>
      </c:spPr>
    </c:plotArea>
    <c:legend>
      <c:legendPos val="b"/>
      <c:layout>
        <c:manualLayout>
          <c:xMode val="edge"/>
          <c:yMode val="edge"/>
          <c:x val="6.6211290152198454E-2"/>
          <c:y val="0.87755027963307786"/>
          <c:w val="0.85725750225494257"/>
          <c:h val="0.103242039714526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 xmlns:c16r3="http://schemas.microsoft.com/office/drawing/2017/03/chart" xmlns:c16="http://schemas.microsoft.com/office/drawing/2014/chart" xmlns:c14="http://schemas.microsoft.com/office/drawing/2007/8/2/chart" xmlns:mc="http://schemas.openxmlformats.org/markup-compatibility/2006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modernComment_118_DEDE60A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8D8D509-744A-4D6E-8F1F-C73BC83F7C1A}" authorId="{D71813CC-1690-D7AD-FA2F-656BAC29D455}" status="resolved" created="2025-01-15T15:38:42.03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739115692" sldId="280"/>
      <ac:graphicFrameMk id="4" creationId="{1437D920-D262-9559-4F3B-2951C7DB43D2}"/>
    </ac:deMkLst>
    <p188:txBody>
      <a:bodyPr/>
      <a:lstStyle/>
      <a:p>
        <a:r>
          <a:rPr lang="en-CH"/>
          <a:t>Naomi won’t be relevant in AP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DB9CB-2570-40F3-98AD-567A7AD19AC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F73101-C2A5-4CDF-ACFB-E0FBFAB715A2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GB" sz="1600" b="1"/>
            <a:t>Определите масштаб мониторинга. </a:t>
          </a:r>
          <a:br>
            <a:rPr lang="en-GB" sz="1600" b="1"/>
          </a:br>
          <a:r>
            <a:rPr lang="en-GB" sz="1600" b="0" i="0" u="none" strike="noStrike" baseline="0">
              <a:solidFill>
                <a:srgbClr val="FFFFFF"/>
              </a:solidFill>
              <a:latin typeface="Myriad Pro Cond"/>
            </a:rPr>
            <a:t>Население, показатели и измерения</a:t>
          </a:r>
          <a:endParaRPr lang="en-GB" sz="1600"/>
        </a:p>
      </dgm:t>
    </dgm:pt>
    <dgm:pt modelId="{FFF9F4B7-873B-4666-9231-723152435667}" type="parTrans" cxnId="{44542D9B-07B0-453A-809E-45ADA6BB895B}">
      <dgm:prSet/>
      <dgm:spPr/>
      <dgm:t>
        <a:bodyPr/>
        <a:lstStyle/>
        <a:p>
          <a:endParaRPr lang="en-GB" sz="1400"/>
        </a:p>
      </dgm:t>
    </dgm:pt>
    <dgm:pt modelId="{DBB34532-CE32-4366-8B55-F745B6AC9CFC}" type="sibTrans" cxnId="{44542D9B-07B0-453A-809E-45ADA6BB895B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>
        <a:ln w="76200"/>
      </dgm:spPr>
      <dgm:t>
        <a:bodyPr/>
        <a:lstStyle/>
        <a:p>
          <a:endParaRPr lang="en-GB" sz="1400"/>
        </a:p>
      </dgm:t>
    </dgm:pt>
    <dgm:pt modelId="{B143AA9A-6126-4945-89E1-1035A81267EC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GB" sz="1600" b="1">
              <a:solidFill>
                <a:schemeClr val="tx1"/>
              </a:solidFill>
            </a:rPr>
            <a:t>Получите данные</a:t>
          </a:r>
          <a:br>
            <a:rPr lang="en-GB" sz="1600">
              <a:solidFill>
                <a:schemeClr val="tx1"/>
              </a:solidFill>
            </a:rPr>
          </a:br>
          <a:r>
            <a:rPr lang="en-GB" sz="1600" b="0" i="0" u="none" strike="noStrike" baseline="0">
              <a:solidFill>
                <a:schemeClr val="tx1"/>
              </a:solidFill>
              <a:latin typeface="Myriad Pro Cond"/>
            </a:rPr>
            <a:t>Оцените доступность количественных данных </a:t>
          </a:r>
          <a:endParaRPr lang="en-GB" sz="1600">
            <a:solidFill>
              <a:schemeClr val="tx1"/>
            </a:solidFill>
          </a:endParaRPr>
        </a:p>
      </dgm:t>
    </dgm:pt>
    <dgm:pt modelId="{81D6F2D2-F23E-46D6-A1B9-4968FB5FD10C}" type="parTrans" cxnId="{54674504-55E7-456E-8904-9F3A2EC2DF65}">
      <dgm:prSet/>
      <dgm:spPr/>
      <dgm:t>
        <a:bodyPr/>
        <a:lstStyle/>
        <a:p>
          <a:endParaRPr lang="en-GB" sz="1400"/>
        </a:p>
      </dgm:t>
    </dgm:pt>
    <dgm:pt modelId="{7F028AEF-03C4-493A-8F44-11404046AF52}" type="sibTrans" cxnId="{54674504-55E7-456E-8904-9F3A2EC2DF65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>
        <a:ln w="762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endParaRPr lang="en-GB" sz="1400"/>
        </a:p>
      </dgm:t>
    </dgm:pt>
    <dgm:pt modelId="{7627C06C-09CE-43F8-9090-76303EC7DF0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GB" sz="1600" b="1"/>
            <a:t>Анализируйте данные</a:t>
          </a:r>
          <a:br>
            <a:rPr lang="en-GB" sz="1600"/>
          </a:br>
          <a:r>
            <a:rPr lang="en-GB" sz="1600" b="0" i="0" u="none" strike="noStrike" baseline="0">
              <a:solidFill>
                <a:srgbClr val="FFFFFF"/>
              </a:solidFill>
              <a:latin typeface="Myriad Pro Cond"/>
            </a:rPr>
            <a:t>Дезагрегированные данные и суммарные показатели </a:t>
          </a:r>
          <a:endParaRPr lang="en-GB" sz="1600"/>
        </a:p>
      </dgm:t>
    </dgm:pt>
    <dgm:pt modelId="{03BBD20D-67D3-40FF-AF10-33A65B5080B1}" type="sibTrans" cxnId="{03D296E5-0D93-4226-A7E9-7C82F7D08A16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solidFill>
          <a:schemeClr val="tx2">
            <a:lumMod val="60000"/>
            <a:lumOff val="40000"/>
          </a:schemeClr>
        </a:solidFill>
        <a:ln w="762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n-GB" sz="1400"/>
        </a:p>
      </dgm:t>
    </dgm:pt>
    <dgm:pt modelId="{8AAA6954-D931-4053-B5B5-370664E62883}" type="parTrans" cxnId="{03D296E5-0D93-4226-A7E9-7C82F7D08A16}">
      <dgm:prSet/>
      <dgm:spPr/>
      <dgm:t>
        <a:bodyPr/>
        <a:lstStyle/>
        <a:p>
          <a:endParaRPr lang="en-GB" sz="1400"/>
        </a:p>
      </dgm:t>
    </dgm:pt>
    <dgm:pt modelId="{6520CB1E-050A-4C9A-A511-FD23B6898A80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600" b="1"/>
            <a:t>Результаты отчета</a:t>
          </a:r>
          <a:br>
            <a:rPr lang="en-GB" sz="1600"/>
          </a:br>
          <a:r>
            <a:rPr lang="en-GB" sz="1600"/>
            <a:t>Аудитория, объем, содержание, способ представления</a:t>
          </a:r>
        </a:p>
      </dgm:t>
    </dgm:pt>
    <dgm:pt modelId="{A6E5B23D-EC94-40D3-B1F5-42379CCAB15C}" type="parTrans" cxnId="{C4C228DC-9799-4CE1-93FD-59C6DF817A22}">
      <dgm:prSet/>
      <dgm:spPr/>
      <dgm:t>
        <a:bodyPr/>
        <a:lstStyle/>
        <a:p>
          <a:endParaRPr lang="en-GB" sz="1400"/>
        </a:p>
      </dgm:t>
    </dgm:pt>
    <dgm:pt modelId="{59A09C40-69B6-4D75-9BFE-7FEF12697C4B}" type="sibTrans" cxnId="{C4C228DC-9799-4CE1-93FD-59C6DF817A22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solidFill>
          <a:schemeClr val="accent6"/>
        </a:solidFill>
        <a:ln w="76200">
          <a:solidFill>
            <a:schemeClr val="accent6"/>
          </a:solidFill>
        </a:ln>
      </dgm:spPr>
      <dgm:t>
        <a:bodyPr/>
        <a:lstStyle/>
        <a:p>
          <a:endParaRPr lang="en-GB" sz="1400"/>
        </a:p>
      </dgm:t>
    </dgm:pt>
    <dgm:pt modelId="{C4631105-B8F0-4B04-984D-146D66A2AD10}">
      <dgm:prSet phldrT="[Text]" custT="1"/>
      <dgm:spPr>
        <a:solidFill>
          <a:schemeClr val="tx2"/>
        </a:solidFill>
      </dgm:spPr>
      <dgm:t>
        <a:bodyPr/>
        <a:lstStyle/>
        <a:p>
          <a:r>
            <a:rPr lang="en-GB" sz="1600" b="1"/>
            <a:t>Перевод знаний</a:t>
          </a:r>
          <a:br>
            <a:rPr lang="en-GB" sz="1600"/>
          </a:br>
          <a:r>
            <a:rPr lang="en-GB" sz="1600"/>
            <a:t>Информирование об изменениях, повышение ответственности, совершенствование</a:t>
          </a:r>
        </a:p>
      </dgm:t>
    </dgm:pt>
    <dgm:pt modelId="{6B62077F-B0D7-4884-8C60-F55EA87E803E}" type="sibTrans" cxnId="{D31F435C-AC26-4E14-AD3A-53CBBD61EC18}">
      <dgm:prSet>
        <dgm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dgm:style>
      </dgm:prSet>
      <dgm:spPr>
        <a:solidFill>
          <a:schemeClr val="tx2"/>
        </a:solidFill>
        <a:ln w="76200">
          <a:solidFill>
            <a:schemeClr val="tx2"/>
          </a:solidFill>
        </a:ln>
      </dgm:spPr>
      <dgm:t>
        <a:bodyPr/>
        <a:lstStyle/>
        <a:p>
          <a:endParaRPr lang="en-GB" sz="1400"/>
        </a:p>
      </dgm:t>
    </dgm:pt>
    <dgm:pt modelId="{BADB346D-3396-4252-984C-696ACBAB2D4C}" type="parTrans" cxnId="{D31F435C-AC26-4E14-AD3A-53CBBD61EC18}">
      <dgm:prSet/>
      <dgm:spPr/>
      <dgm:t>
        <a:bodyPr/>
        <a:lstStyle/>
        <a:p>
          <a:endParaRPr lang="en-GB" sz="1400"/>
        </a:p>
      </dgm:t>
    </dgm:pt>
    <dgm:pt modelId="{FFC80D48-C1BC-4C85-9AFC-EC4A65896485}" type="pres">
      <dgm:prSet presAssocID="{97FDB9CB-2570-40F3-98AD-567A7AD19ACF}" presName="cycle" presStyleCnt="0">
        <dgm:presLayoutVars>
          <dgm:dir/>
          <dgm:resizeHandles val="exact"/>
        </dgm:presLayoutVars>
      </dgm:prSet>
      <dgm:spPr/>
    </dgm:pt>
    <dgm:pt modelId="{FE280BC7-45CC-4525-81FC-6CC0209C064A}" type="pres">
      <dgm:prSet presAssocID="{ADF73101-C2A5-4CDF-ACFB-E0FBFAB715A2}" presName="node" presStyleLbl="node1" presStyleIdx="0" presStyleCnt="5" custScaleX="213683" custScaleY="135635">
        <dgm:presLayoutVars>
          <dgm:bulletEnabled val="1"/>
        </dgm:presLayoutVars>
      </dgm:prSet>
      <dgm:spPr/>
    </dgm:pt>
    <dgm:pt modelId="{6ABD6F8E-D1CC-44A6-93BB-DA906D797143}" type="pres">
      <dgm:prSet presAssocID="{ADF73101-C2A5-4CDF-ACFB-E0FBFAB715A2}" presName="spNode" presStyleCnt="0"/>
      <dgm:spPr/>
    </dgm:pt>
    <dgm:pt modelId="{58C7E522-EDD6-462B-852A-5C6B3F973220}" type="pres">
      <dgm:prSet presAssocID="{DBB34532-CE32-4366-8B55-F745B6AC9CFC}" presName="sibTrans" presStyleLbl="sibTrans1D1" presStyleIdx="0" presStyleCnt="5"/>
      <dgm:spPr/>
    </dgm:pt>
    <dgm:pt modelId="{BC4C9C15-C8DD-4D78-9C31-C0C9D64F82BE}" type="pres">
      <dgm:prSet presAssocID="{B143AA9A-6126-4945-89E1-1035A81267EC}" presName="node" presStyleLbl="node1" presStyleIdx="1" presStyleCnt="5" custScaleX="163196" custRadScaleRad="113882" custRadScaleInc="33572">
        <dgm:presLayoutVars>
          <dgm:bulletEnabled val="1"/>
        </dgm:presLayoutVars>
      </dgm:prSet>
      <dgm:spPr/>
    </dgm:pt>
    <dgm:pt modelId="{11B9D4C3-4995-44CE-AF08-8E43342BC00B}" type="pres">
      <dgm:prSet presAssocID="{B143AA9A-6126-4945-89E1-1035A81267EC}" presName="spNode" presStyleCnt="0"/>
      <dgm:spPr/>
    </dgm:pt>
    <dgm:pt modelId="{EEE226C5-6931-4E64-98F1-7E1B46EE115F}" type="pres">
      <dgm:prSet presAssocID="{7F028AEF-03C4-493A-8F44-11404046AF52}" presName="sibTrans" presStyleLbl="sibTrans1D1" presStyleIdx="1" presStyleCnt="5"/>
      <dgm:spPr/>
    </dgm:pt>
    <dgm:pt modelId="{1762E597-0DA2-4B97-83D8-4ECD7D5E7266}" type="pres">
      <dgm:prSet presAssocID="{7627C06C-09CE-43F8-9090-76303EC7DF0E}" presName="node" presStyleLbl="node1" presStyleIdx="2" presStyleCnt="5" custScaleX="175358" custRadScaleRad="127336" custRadScaleInc="-52214">
        <dgm:presLayoutVars>
          <dgm:bulletEnabled val="1"/>
        </dgm:presLayoutVars>
      </dgm:prSet>
      <dgm:spPr/>
    </dgm:pt>
    <dgm:pt modelId="{EA4B4C6D-AED6-4EBF-AE16-8D5A844C20D4}" type="pres">
      <dgm:prSet presAssocID="{7627C06C-09CE-43F8-9090-76303EC7DF0E}" presName="spNode" presStyleCnt="0"/>
      <dgm:spPr/>
    </dgm:pt>
    <dgm:pt modelId="{B6C0F203-E6D1-4593-BEE0-672D8664C13C}" type="pres">
      <dgm:prSet presAssocID="{03BBD20D-67D3-40FF-AF10-33A65B5080B1}" presName="sibTrans" presStyleLbl="sibTrans1D1" presStyleIdx="2" presStyleCnt="5"/>
      <dgm:spPr/>
    </dgm:pt>
    <dgm:pt modelId="{5B03FF68-086D-4E91-82B3-05FEE8983786}" type="pres">
      <dgm:prSet presAssocID="{6520CB1E-050A-4C9A-A511-FD23B6898A80}" presName="node" presStyleLbl="node1" presStyleIdx="3" presStyleCnt="5" custScaleX="169918" custRadScaleRad="118788" custRadScaleInc="36565">
        <dgm:presLayoutVars>
          <dgm:bulletEnabled val="1"/>
        </dgm:presLayoutVars>
      </dgm:prSet>
      <dgm:spPr/>
    </dgm:pt>
    <dgm:pt modelId="{83B4D460-9DEF-415C-889A-89F97DE9A9AD}" type="pres">
      <dgm:prSet presAssocID="{6520CB1E-050A-4C9A-A511-FD23B6898A80}" presName="spNode" presStyleCnt="0"/>
      <dgm:spPr/>
    </dgm:pt>
    <dgm:pt modelId="{4ABB4F57-AD04-4593-9651-FF3264AB6F41}" type="pres">
      <dgm:prSet presAssocID="{59A09C40-69B6-4D75-9BFE-7FEF12697C4B}" presName="sibTrans" presStyleLbl="sibTrans1D1" presStyleIdx="3" presStyleCnt="5"/>
      <dgm:spPr/>
    </dgm:pt>
    <dgm:pt modelId="{90422EE7-3DEA-4E9D-9FEF-F3AFEBED52EE}" type="pres">
      <dgm:prSet presAssocID="{C4631105-B8F0-4B04-984D-146D66A2AD10}" presName="node" presStyleLbl="node1" presStyleIdx="4" presStyleCnt="5" custScaleX="187811" custRadScaleRad="117918" custRadScaleInc="-25569">
        <dgm:presLayoutVars>
          <dgm:bulletEnabled val="1"/>
        </dgm:presLayoutVars>
      </dgm:prSet>
      <dgm:spPr/>
    </dgm:pt>
    <dgm:pt modelId="{F6DB7969-FE15-43DA-8308-0C7175932EBB}" type="pres">
      <dgm:prSet presAssocID="{C4631105-B8F0-4B04-984D-146D66A2AD10}" presName="spNode" presStyleCnt="0"/>
      <dgm:spPr/>
    </dgm:pt>
    <dgm:pt modelId="{C9400843-5741-4E18-AA9F-CFB982A7760A}" type="pres">
      <dgm:prSet presAssocID="{6B62077F-B0D7-4884-8C60-F55EA87E803E}" presName="sibTrans" presStyleLbl="sibTrans1D1" presStyleIdx="4" presStyleCnt="5"/>
      <dgm:spPr/>
    </dgm:pt>
  </dgm:ptLst>
  <dgm:cxnLst>
    <dgm:cxn modelId="{54674504-55E7-456E-8904-9F3A2EC2DF65}" srcId="{97FDB9CB-2570-40F3-98AD-567A7AD19ACF}" destId="{B143AA9A-6126-4945-89E1-1035A81267EC}" srcOrd="1" destOrd="0" parTransId="{81D6F2D2-F23E-46D6-A1B9-4968FB5FD10C}" sibTransId="{7F028AEF-03C4-493A-8F44-11404046AF52}"/>
    <dgm:cxn modelId="{9E1B4C1C-6A93-4051-A40C-9996F6C54823}" type="presOf" srcId="{03BBD20D-67D3-40FF-AF10-33A65B5080B1}" destId="{B6C0F203-E6D1-4593-BEE0-672D8664C13C}" srcOrd="0" destOrd="0" presId="urn:microsoft.com/office/officeart/2005/8/layout/cycle5"/>
    <dgm:cxn modelId="{B0B8263E-9108-4F90-95E0-7F6B0E28E1D7}" type="presOf" srcId="{7F028AEF-03C4-493A-8F44-11404046AF52}" destId="{EEE226C5-6931-4E64-98F1-7E1B46EE115F}" srcOrd="0" destOrd="0" presId="urn:microsoft.com/office/officeart/2005/8/layout/cycle5"/>
    <dgm:cxn modelId="{D31F435C-AC26-4E14-AD3A-53CBBD61EC18}" srcId="{97FDB9CB-2570-40F3-98AD-567A7AD19ACF}" destId="{C4631105-B8F0-4B04-984D-146D66A2AD10}" srcOrd="4" destOrd="0" parTransId="{BADB346D-3396-4252-984C-696ACBAB2D4C}" sibTransId="{6B62077F-B0D7-4884-8C60-F55EA87E803E}"/>
    <dgm:cxn modelId="{AADF2B42-4761-4AF9-8D68-A3259F44F38E}" type="presOf" srcId="{97FDB9CB-2570-40F3-98AD-567A7AD19ACF}" destId="{FFC80D48-C1BC-4C85-9AFC-EC4A65896485}" srcOrd="0" destOrd="0" presId="urn:microsoft.com/office/officeart/2005/8/layout/cycle5"/>
    <dgm:cxn modelId="{05E7B777-4178-4DE9-A0EC-19B8A4298445}" type="presOf" srcId="{59A09C40-69B6-4D75-9BFE-7FEF12697C4B}" destId="{4ABB4F57-AD04-4593-9651-FF3264AB6F41}" srcOrd="0" destOrd="0" presId="urn:microsoft.com/office/officeart/2005/8/layout/cycle5"/>
    <dgm:cxn modelId="{3FFD7680-515D-4994-A919-D230F778558F}" type="presOf" srcId="{B143AA9A-6126-4945-89E1-1035A81267EC}" destId="{BC4C9C15-C8DD-4D78-9C31-C0C9D64F82BE}" srcOrd="0" destOrd="0" presId="urn:microsoft.com/office/officeart/2005/8/layout/cycle5"/>
    <dgm:cxn modelId="{F4E84283-43C4-44D8-88F4-D1ABE0CE5315}" type="presOf" srcId="{7627C06C-09CE-43F8-9090-76303EC7DF0E}" destId="{1762E597-0DA2-4B97-83D8-4ECD7D5E7266}" srcOrd="0" destOrd="0" presId="urn:microsoft.com/office/officeart/2005/8/layout/cycle5"/>
    <dgm:cxn modelId="{44542D9B-07B0-453A-809E-45ADA6BB895B}" srcId="{97FDB9CB-2570-40F3-98AD-567A7AD19ACF}" destId="{ADF73101-C2A5-4CDF-ACFB-E0FBFAB715A2}" srcOrd="0" destOrd="0" parTransId="{FFF9F4B7-873B-4666-9231-723152435667}" sibTransId="{DBB34532-CE32-4366-8B55-F745B6AC9CFC}"/>
    <dgm:cxn modelId="{17F554B3-DCF1-4231-B675-6028B7C6D997}" type="presOf" srcId="{C4631105-B8F0-4B04-984D-146D66A2AD10}" destId="{90422EE7-3DEA-4E9D-9FEF-F3AFEBED52EE}" srcOrd="0" destOrd="0" presId="urn:microsoft.com/office/officeart/2005/8/layout/cycle5"/>
    <dgm:cxn modelId="{927631CA-A7BE-40CE-B58E-BB803128EE7C}" type="presOf" srcId="{ADF73101-C2A5-4CDF-ACFB-E0FBFAB715A2}" destId="{FE280BC7-45CC-4525-81FC-6CC0209C064A}" srcOrd="0" destOrd="0" presId="urn:microsoft.com/office/officeart/2005/8/layout/cycle5"/>
    <dgm:cxn modelId="{C12CEDCD-91DE-46DA-AE38-73EF9608FECD}" type="presOf" srcId="{6520CB1E-050A-4C9A-A511-FD23B6898A80}" destId="{5B03FF68-086D-4E91-82B3-05FEE8983786}" srcOrd="0" destOrd="0" presId="urn:microsoft.com/office/officeart/2005/8/layout/cycle5"/>
    <dgm:cxn modelId="{C4C228DC-9799-4CE1-93FD-59C6DF817A22}" srcId="{97FDB9CB-2570-40F3-98AD-567A7AD19ACF}" destId="{6520CB1E-050A-4C9A-A511-FD23B6898A80}" srcOrd="3" destOrd="0" parTransId="{A6E5B23D-EC94-40D3-B1F5-42379CCAB15C}" sibTransId="{59A09C40-69B6-4D75-9BFE-7FEF12697C4B}"/>
    <dgm:cxn modelId="{C75E5FDF-760A-4C6E-BC7C-815124AC4059}" type="presOf" srcId="{DBB34532-CE32-4366-8B55-F745B6AC9CFC}" destId="{58C7E522-EDD6-462B-852A-5C6B3F973220}" srcOrd="0" destOrd="0" presId="urn:microsoft.com/office/officeart/2005/8/layout/cycle5"/>
    <dgm:cxn modelId="{03D296E5-0D93-4226-A7E9-7C82F7D08A16}" srcId="{97FDB9CB-2570-40F3-98AD-567A7AD19ACF}" destId="{7627C06C-09CE-43F8-9090-76303EC7DF0E}" srcOrd="2" destOrd="0" parTransId="{8AAA6954-D931-4053-B5B5-370664E62883}" sibTransId="{03BBD20D-67D3-40FF-AF10-33A65B5080B1}"/>
    <dgm:cxn modelId="{5BC175EA-5E6C-4306-951A-5500FB273133}" type="presOf" srcId="{6B62077F-B0D7-4884-8C60-F55EA87E803E}" destId="{C9400843-5741-4E18-AA9F-CFB982A7760A}" srcOrd="0" destOrd="0" presId="urn:microsoft.com/office/officeart/2005/8/layout/cycle5"/>
    <dgm:cxn modelId="{77209FA0-54C9-4BC6-8187-7F4478D82B0C}" type="presParOf" srcId="{FFC80D48-C1BC-4C85-9AFC-EC4A65896485}" destId="{FE280BC7-45CC-4525-81FC-6CC0209C064A}" srcOrd="0" destOrd="0" presId="urn:microsoft.com/office/officeart/2005/8/layout/cycle5"/>
    <dgm:cxn modelId="{3D449A5A-CA25-4270-A5EC-FBC0B0488A9B}" type="presParOf" srcId="{FFC80D48-C1BC-4C85-9AFC-EC4A65896485}" destId="{6ABD6F8E-D1CC-44A6-93BB-DA906D797143}" srcOrd="1" destOrd="0" presId="urn:microsoft.com/office/officeart/2005/8/layout/cycle5"/>
    <dgm:cxn modelId="{A9B9415F-2480-4707-B47E-7DAC2991E280}" type="presParOf" srcId="{FFC80D48-C1BC-4C85-9AFC-EC4A65896485}" destId="{58C7E522-EDD6-462B-852A-5C6B3F973220}" srcOrd="2" destOrd="0" presId="urn:microsoft.com/office/officeart/2005/8/layout/cycle5"/>
    <dgm:cxn modelId="{A3C8BFFF-4C06-4E70-8E28-E214D9A7DB31}" type="presParOf" srcId="{FFC80D48-C1BC-4C85-9AFC-EC4A65896485}" destId="{BC4C9C15-C8DD-4D78-9C31-C0C9D64F82BE}" srcOrd="3" destOrd="0" presId="urn:microsoft.com/office/officeart/2005/8/layout/cycle5"/>
    <dgm:cxn modelId="{870ACDA1-19C0-4144-B010-8F7AEA1A7806}" type="presParOf" srcId="{FFC80D48-C1BC-4C85-9AFC-EC4A65896485}" destId="{11B9D4C3-4995-44CE-AF08-8E43342BC00B}" srcOrd="4" destOrd="0" presId="urn:microsoft.com/office/officeart/2005/8/layout/cycle5"/>
    <dgm:cxn modelId="{289183B0-7531-4BB9-9B43-1108630D1954}" type="presParOf" srcId="{FFC80D48-C1BC-4C85-9AFC-EC4A65896485}" destId="{EEE226C5-6931-4E64-98F1-7E1B46EE115F}" srcOrd="5" destOrd="0" presId="urn:microsoft.com/office/officeart/2005/8/layout/cycle5"/>
    <dgm:cxn modelId="{50E1E0ED-098F-4CF9-9F3B-6D06A34A6743}" type="presParOf" srcId="{FFC80D48-C1BC-4C85-9AFC-EC4A65896485}" destId="{1762E597-0DA2-4B97-83D8-4ECD7D5E7266}" srcOrd="6" destOrd="0" presId="urn:microsoft.com/office/officeart/2005/8/layout/cycle5"/>
    <dgm:cxn modelId="{828D8EDC-C8CE-4D08-930E-F5658F8DE683}" type="presParOf" srcId="{FFC80D48-C1BC-4C85-9AFC-EC4A65896485}" destId="{EA4B4C6D-AED6-4EBF-AE16-8D5A844C20D4}" srcOrd="7" destOrd="0" presId="urn:microsoft.com/office/officeart/2005/8/layout/cycle5"/>
    <dgm:cxn modelId="{4597B1EA-2601-4ACC-AD8D-17D837C70617}" type="presParOf" srcId="{FFC80D48-C1BC-4C85-9AFC-EC4A65896485}" destId="{B6C0F203-E6D1-4593-BEE0-672D8664C13C}" srcOrd="8" destOrd="0" presId="urn:microsoft.com/office/officeart/2005/8/layout/cycle5"/>
    <dgm:cxn modelId="{8BA1FF7D-324B-4E52-8799-0FA183E33CB0}" type="presParOf" srcId="{FFC80D48-C1BC-4C85-9AFC-EC4A65896485}" destId="{5B03FF68-086D-4E91-82B3-05FEE8983786}" srcOrd="9" destOrd="0" presId="urn:microsoft.com/office/officeart/2005/8/layout/cycle5"/>
    <dgm:cxn modelId="{11BF84EF-7AFE-456B-9252-03BEAEA943E3}" type="presParOf" srcId="{FFC80D48-C1BC-4C85-9AFC-EC4A65896485}" destId="{83B4D460-9DEF-415C-889A-89F97DE9A9AD}" srcOrd="10" destOrd="0" presId="urn:microsoft.com/office/officeart/2005/8/layout/cycle5"/>
    <dgm:cxn modelId="{76DD4372-898E-468E-BABD-39A4E2C5CA37}" type="presParOf" srcId="{FFC80D48-C1BC-4C85-9AFC-EC4A65896485}" destId="{4ABB4F57-AD04-4593-9651-FF3264AB6F41}" srcOrd="11" destOrd="0" presId="urn:microsoft.com/office/officeart/2005/8/layout/cycle5"/>
    <dgm:cxn modelId="{22A6551E-5B61-443E-A3F0-7750A00044BF}" type="presParOf" srcId="{FFC80D48-C1BC-4C85-9AFC-EC4A65896485}" destId="{90422EE7-3DEA-4E9D-9FEF-F3AFEBED52EE}" srcOrd="12" destOrd="0" presId="urn:microsoft.com/office/officeart/2005/8/layout/cycle5"/>
    <dgm:cxn modelId="{635A6A78-955A-42B6-8506-DC13B810932C}" type="presParOf" srcId="{FFC80D48-C1BC-4C85-9AFC-EC4A65896485}" destId="{F6DB7969-FE15-43DA-8308-0C7175932EBB}" srcOrd="13" destOrd="0" presId="urn:microsoft.com/office/officeart/2005/8/layout/cycle5"/>
    <dgm:cxn modelId="{9FD5823C-98D5-4BBC-AF5D-59F4635FB7E4}" type="presParOf" srcId="{FFC80D48-C1BC-4C85-9AFC-EC4A65896485}" destId="{C9400843-5741-4E18-AA9F-CFB982A7760A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80BC7-45CC-4525-81FC-6CC0209C064A}">
      <dsp:nvSpPr>
        <dsp:cNvPr id="0" name=""/>
        <dsp:cNvSpPr/>
      </dsp:nvSpPr>
      <dsp:spPr>
        <a:xfrm>
          <a:off x="2666414" y="-99360"/>
          <a:ext cx="3767836" cy="1554558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Определите масштаб мониторинга. </a:t>
          </a:r>
          <a:br>
            <a:rPr lang="en-GB" sz="1600" b="1" kern="1200"/>
          </a:br>
          <a:r>
            <a:rPr lang="en-GB" sz="1600" b="0" i="0" u="none" strike="noStrike" kern="1200" baseline="0">
              <a:solidFill>
                <a:srgbClr val="FFFFFF"/>
              </a:solidFill>
              <a:latin typeface="Myriad Pro Cond"/>
            </a:rPr>
            <a:t>Население, показатели и измерения</a:t>
          </a:r>
          <a:endParaRPr lang="en-GB" sz="1600" kern="1200"/>
        </a:p>
      </dsp:txBody>
      <dsp:txXfrm>
        <a:off x="2742301" y="-23473"/>
        <a:ext cx="3616062" cy="1402784"/>
      </dsp:txXfrm>
    </dsp:sp>
    <dsp:sp modelId="{58C7E522-EDD6-462B-852A-5C6B3F973220}">
      <dsp:nvSpPr>
        <dsp:cNvPr id="0" name=""/>
        <dsp:cNvSpPr/>
      </dsp:nvSpPr>
      <dsp:spPr>
        <a:xfrm>
          <a:off x="2378118" y="1239825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3406621" y="291864"/>
              </a:moveTo>
              <a:arcTo wR="2288328" hR="2288328" stAng="17955288" swAng="762630"/>
            </a:path>
          </a:pathLst>
        </a:custGeom>
        <a:noFill/>
        <a:ln w="76200" cap="flat" cmpd="sng" algn="ctr">
          <a:solidFill>
            <a:schemeClr val="accent4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BC4C9C15-C8DD-4D78-9C31-C0C9D64F82BE}">
      <dsp:nvSpPr>
        <dsp:cNvPr id="0" name=""/>
        <dsp:cNvSpPr/>
      </dsp:nvSpPr>
      <dsp:spPr>
        <a:xfrm>
          <a:off x="5678383" y="1943220"/>
          <a:ext cx="2877607" cy="1146133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tx1"/>
              </a:solidFill>
            </a:rPr>
            <a:t>Получите данные</a:t>
          </a:r>
          <a:br>
            <a:rPr lang="en-GB" sz="1600" kern="1200">
              <a:solidFill>
                <a:schemeClr val="tx1"/>
              </a:solidFill>
            </a:rPr>
          </a:br>
          <a:r>
            <a:rPr lang="en-GB" sz="1600" b="0" i="0" u="none" strike="noStrike" kern="1200" baseline="0">
              <a:solidFill>
                <a:schemeClr val="tx1"/>
              </a:solidFill>
              <a:latin typeface="Myriad Pro Cond"/>
            </a:rPr>
            <a:t>Оцените доступность количественных данных </a:t>
          </a:r>
          <a:endParaRPr lang="en-GB" sz="1600" kern="1200">
            <a:solidFill>
              <a:schemeClr val="tx1"/>
            </a:solidFill>
          </a:endParaRPr>
        </a:p>
      </dsp:txBody>
      <dsp:txXfrm>
        <a:off x="5734333" y="1999170"/>
        <a:ext cx="2765707" cy="1034233"/>
      </dsp:txXfrm>
    </dsp:sp>
    <dsp:sp modelId="{EEE226C5-6931-4E64-98F1-7E1B46EE115F}">
      <dsp:nvSpPr>
        <dsp:cNvPr id="0" name=""/>
        <dsp:cNvSpPr/>
      </dsp:nvSpPr>
      <dsp:spPr>
        <a:xfrm>
          <a:off x="2631538" y="1298719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4560684" y="2018430"/>
              </a:moveTo>
              <a:arcTo wR="2288328" hR="2288328" stAng="21193587" swAng="1060891"/>
            </a:path>
          </a:pathLst>
        </a:custGeom>
        <a:noFill/>
        <a:ln w="76200" cap="flat" cmpd="sng" algn="ctr">
          <a:solidFill>
            <a:schemeClr val="accent5">
              <a:lumMod val="60000"/>
              <a:lumOff val="40000"/>
            </a:schemeClr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1762E597-0DA2-4B97-83D8-4ECD7D5E7266}">
      <dsp:nvSpPr>
        <dsp:cNvPr id="0" name=""/>
        <dsp:cNvSpPr/>
      </dsp:nvSpPr>
      <dsp:spPr>
        <a:xfrm>
          <a:off x="5187716" y="4244476"/>
          <a:ext cx="3092057" cy="1146133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Анализируйте данные</a:t>
          </a:r>
          <a:br>
            <a:rPr lang="en-GB" sz="1600" kern="1200"/>
          </a:br>
          <a:r>
            <a:rPr lang="en-GB" sz="1600" b="0" i="0" u="none" strike="noStrike" kern="1200" baseline="0">
              <a:solidFill>
                <a:srgbClr val="FFFFFF"/>
              </a:solidFill>
              <a:latin typeface="Myriad Pro Cond"/>
            </a:rPr>
            <a:t>Дезагрегированные данные и суммарные показатели </a:t>
          </a:r>
          <a:endParaRPr lang="en-GB" sz="1600" kern="1200"/>
        </a:p>
      </dsp:txBody>
      <dsp:txXfrm>
        <a:off x="5243666" y="4300426"/>
        <a:ext cx="2980157" cy="1034233"/>
      </dsp:txXfrm>
    </dsp:sp>
    <dsp:sp modelId="{B6C0F203-E6D1-4593-BEE0-672D8664C13C}">
      <dsp:nvSpPr>
        <dsp:cNvPr id="0" name=""/>
        <dsp:cNvSpPr/>
      </dsp:nvSpPr>
      <dsp:spPr>
        <a:xfrm>
          <a:off x="2471897" y="1227627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3139983" y="4412270"/>
              </a:moveTo>
              <a:arcTo wR="2288328" hR="2288328" stAng="4089017" swAng="2621967"/>
            </a:path>
          </a:pathLst>
        </a:custGeom>
        <a:noFill/>
        <a:ln w="76200" cap="flat" cmpd="sng" algn="ctr">
          <a:solidFill>
            <a:schemeClr val="tx2">
              <a:lumMod val="60000"/>
              <a:lumOff val="40000"/>
            </a:schemeClr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5B03FF68-086D-4E91-82B3-05FEE8983786}">
      <dsp:nvSpPr>
        <dsp:cNvPr id="0" name=""/>
        <dsp:cNvSpPr/>
      </dsp:nvSpPr>
      <dsp:spPr>
        <a:xfrm>
          <a:off x="1137708" y="4244476"/>
          <a:ext cx="2996135" cy="1146133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Результаты отчета</a:t>
          </a:r>
          <a:br>
            <a:rPr lang="en-GB" sz="1600" kern="1200"/>
          </a:br>
          <a:r>
            <a:rPr lang="en-GB" sz="1600" kern="1200"/>
            <a:t>Аудитория, объем, содержание, способ представления</a:t>
          </a:r>
        </a:p>
      </dsp:txBody>
      <dsp:txXfrm>
        <a:off x="1193658" y="4300426"/>
        <a:ext cx="2884235" cy="1034233"/>
      </dsp:txXfrm>
    </dsp:sp>
    <dsp:sp modelId="{4ABB4F57-AD04-4593-9651-FF3264AB6F41}">
      <dsp:nvSpPr>
        <dsp:cNvPr id="0" name=""/>
        <dsp:cNvSpPr/>
      </dsp:nvSpPr>
      <dsp:spPr>
        <a:xfrm>
          <a:off x="1851910" y="720983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233410" y="3295185"/>
              </a:moveTo>
              <a:arcTo wR="2288328" hR="2288328" stAng="9233780" swAng="1209515"/>
            </a:path>
          </a:pathLst>
        </a:custGeom>
        <a:noFill/>
        <a:ln w="76200" cap="flat" cmpd="sng" algn="ctr">
          <a:solidFill>
            <a:schemeClr val="accent6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  <dsp:sp modelId="{90422EE7-3DEA-4E9D-9FEF-F3AFEBED52EE}">
      <dsp:nvSpPr>
        <dsp:cNvPr id="0" name=""/>
        <dsp:cNvSpPr/>
      </dsp:nvSpPr>
      <dsp:spPr>
        <a:xfrm>
          <a:off x="253798" y="1838453"/>
          <a:ext cx="3311639" cy="114613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Перевод знаний</a:t>
          </a:r>
          <a:br>
            <a:rPr lang="en-GB" sz="1600" kern="1200"/>
          </a:br>
          <a:r>
            <a:rPr lang="en-GB" sz="1600" kern="1200"/>
            <a:t>Информирование об изменениях, повышение ответственности, совершенствование</a:t>
          </a:r>
        </a:p>
      </dsp:txBody>
      <dsp:txXfrm>
        <a:off x="309748" y="1894403"/>
        <a:ext cx="3199739" cy="1034233"/>
      </dsp:txXfrm>
    </dsp:sp>
    <dsp:sp modelId="{C9400843-5741-4E18-AA9F-CFB982A7760A}">
      <dsp:nvSpPr>
        <dsp:cNvPr id="0" name=""/>
        <dsp:cNvSpPr/>
      </dsp:nvSpPr>
      <dsp:spPr>
        <a:xfrm>
          <a:off x="2027233" y="1249038"/>
          <a:ext cx="4576656" cy="4576656"/>
        </a:xfrm>
        <a:custGeom>
          <a:avLst/>
          <a:gdLst/>
          <a:ahLst/>
          <a:cxnLst/>
          <a:rect l="0" t="0" r="0" b="0"/>
          <a:pathLst>
            <a:path>
              <a:moveTo>
                <a:pt x="861796" y="499067"/>
              </a:moveTo>
              <a:arcTo wR="2288328" hR="2288328" stAng="13886132" swAng="633598"/>
            </a:path>
          </a:pathLst>
        </a:custGeom>
        <a:noFill/>
        <a:ln w="76200" cap="flat" cmpd="sng" algn="ctr">
          <a:solidFill>
            <a:schemeClr val="tx2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FB84-05A6-4AC7-891F-146104E8641F}" type="datetimeFigureOut">
              <a:rPr lang="en-CH" smtClean="0"/>
              <a:t>02/06/2025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B5FBF-E5E8-4D78-9C3E-2956A72E1DC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32497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57FFC-E308-BA9F-A512-626F7C072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788C1-D183-9736-64BF-377AC6A121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7E76C8-F444-B54E-7644-8C35A3BD68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Шаг 1: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Определите цель и масштаб мониторинга, включая определение популяции, показателей здоровья и измерений неравенства, которые будут в центре внимания мониторинга неравенства.</a:t>
            </a:r>
          </a:p>
          <a:p>
            <a:endParaRPr lang="en-GB" sz="1800" b="0" i="0" u="none" strike="noStrike" baseline="0">
              <a:solidFill>
                <a:srgbClr val="FFFFFF"/>
              </a:solidFill>
              <a:latin typeface="Myriad Pro Cond"/>
            </a:endParaRPr>
          </a:p>
          <a:p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Шаг 2: Оцените доступность количественных данных по показателям здоровья и измерениям неравенства и убедитесь, что этих данных достаточно для проведения мониторинга.</a:t>
            </a:r>
          </a:p>
          <a:p>
            <a:endParaRPr lang="en-GB" sz="1800" b="0" i="0" u="none" strike="noStrike" baseline="0">
              <a:solidFill>
                <a:srgbClr val="FFFFFF"/>
              </a:solidFill>
              <a:latin typeface="Myriad Pro Cond"/>
            </a:endParaRPr>
          </a:p>
          <a:p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Шаг 3: Подготовьте дезагрегированные данные и рассчитайте суммарные показатели неравенства.</a:t>
            </a:r>
          </a:p>
          <a:p>
            <a:endParaRPr lang="en-GB" sz="1800" b="0" i="0" u="none" strike="noStrike" baseline="0">
              <a:solidFill>
                <a:srgbClr val="FFFFFF"/>
              </a:solidFill>
              <a:latin typeface="Myriad Pro Cond"/>
            </a:endParaRPr>
          </a:p>
          <a:p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Шаг 4: </a:t>
            </a:r>
            <a:r>
              <a:rPr lang="en-GB" sz="1800" b="0" i="0" u="none" strike="noStrike" baseline="0">
                <a:solidFill>
                  <a:srgbClr val="57585A"/>
                </a:solidFill>
                <a:latin typeface="Myriad Pro Cond"/>
              </a:rPr>
              <a:t>Уточните аудиторию и цель отчетности, выберите область применения отчетности, определите техническое содержание отчета, примите решение о методах представления данных и придерживайтесь лучших практик отчетности.</a:t>
            </a:r>
          </a:p>
          <a:p>
            <a:endParaRPr lang="en-GB" sz="1800" b="0" i="0" u="none" strike="noStrike" baseline="0">
              <a:solidFill>
                <a:srgbClr val="57585A"/>
              </a:solidFill>
              <a:latin typeface="Myriad Pro Cond"/>
            </a:endParaRPr>
          </a:p>
          <a:p>
            <a:r>
              <a:rPr lang="en-GB" sz="1800" b="0" i="0" u="none" strike="noStrike" baseline="0">
                <a:solidFill>
                  <a:srgbClr val="57585A"/>
                </a:solidFill>
                <a:latin typeface="Myriad Pro Cond"/>
              </a:rPr>
              <a:t>Шаг 5: </a:t>
            </a:r>
            <a:r>
              <a:rPr lang="en-GB" sz="1800" b="0" i="0" u="none" strike="noStrike" baseline="0">
                <a:solidFill>
                  <a:srgbClr val="FFFFFF"/>
                </a:solidFill>
                <a:latin typeface="Myriad Pro Cond"/>
              </a:rPr>
              <a:t>Способствуйте использованию результатов мониторинга для обоснования изменений, ускоряющих и повышающих ответственность за улучшения среди затронутых групп населения и подгрупп населения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C24BA-4B1B-21BB-B1B5-8FC7A879EF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B5FBF-E5E8-4D78-9C3E-2956A72E1DCB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4479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CD522-79CF-8AF0-99C9-4FC24A147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1FFFC8D-46CE-8A33-CDB9-7BFC4C63A5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279EFD-6777-41F1-4196-47885F4EB7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FC6289-08A6-E898-6B12-D77F4FB90B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B5FBF-E5E8-4D78-9C3E-2956A72E1DCB}" type="slidenum">
              <a:rPr lang="en-CH" smtClean="0"/>
              <a:t>26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96912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92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2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6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2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4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0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0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366000" y="6251046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12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Нажмите, чтобы отредактировать стиль заголовка мастера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Нажмите, чтобы отредактировать стили основного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ed letter on a black background">
            <a:extLst>
              <a:ext uri="{FF2B5EF4-FFF2-40B4-BE49-F238E27FC236}">
                <a16:creationId xmlns:a16="http://schemas.microsoft.com/office/drawing/2014/main" id="{20A68E2A-7F5C-D082-A31F-985275E56D7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75" y="6172200"/>
            <a:ext cx="2172046" cy="3222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0F17EB-09E0-B68F-19BD-63E366860A89}"/>
              </a:ext>
            </a:extLst>
          </p:cNvPr>
          <p:cNvSpPr txBox="1"/>
          <p:nvPr userDrawn="1"/>
        </p:nvSpPr>
        <p:spPr>
          <a:xfrm>
            <a:off x="6654800" y="6220480"/>
            <a:ext cx="279400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67" b="1">
                <a:latin typeface="Avenir"/>
              </a:rPr>
              <a:t>Data for Impact </a:t>
            </a:r>
            <a:r>
              <a:rPr lang="en-CH" sz="1067" b="1" i="0">
                <a:solidFill>
                  <a:srgbClr val="111111"/>
                </a:solidFill>
                <a:effectLst/>
                <a:latin typeface="Avenir"/>
              </a:rPr>
              <a:t>| </a:t>
            </a:r>
            <a:r>
              <a:rPr lang="es-MX" sz="1067" b="1" i="0" noProof="0">
                <a:solidFill>
                  <a:srgbClr val="111111"/>
                </a:solidFill>
                <a:effectLst/>
                <a:latin typeface="Avenir"/>
              </a:rPr>
              <a:t>United to end AIDS by 2030</a:t>
            </a:r>
            <a:endParaRPr lang="en-CH" sz="1067" b="1" noProof="0"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631922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18_DEDE60AC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tatcompiler.com/en/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hyperlink" Target="https://phia-data.icap.columbia.edu/visualization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FF07A-0C66-01C0-3714-85F1CA0E38A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865376"/>
            <a:ext cx="9144000" cy="391820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b="1" dirty="0"/>
              <a:t>Измерение и мониторинг </a:t>
            </a:r>
            <a:br>
              <a:rPr lang="en-GB" sz="4800" b="1" dirty="0"/>
            </a:br>
            <a:r>
              <a:rPr lang="en-GB" sz="4800" b="1" dirty="0"/>
              <a:t>Неравенства, связанные с ВИЧ</a:t>
            </a:r>
            <a:br>
              <a:rPr lang="en-US" sz="4800" b="1" dirty="0"/>
            </a:br>
            <a:r>
              <a:rPr lang="en-US" sz="3600" b="1" dirty="0"/>
              <a:t>использование оценок ВИЧ и других доступных источников данных</a:t>
            </a:r>
            <a:br>
              <a:rPr lang="en-US" sz="3600" b="1" dirty="0"/>
            </a:br>
            <a:br>
              <a:rPr lang="en-US" sz="2700" b="1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700" dirty="0"/>
              <a:t>Патриция </a:t>
            </a:r>
            <a:r>
              <a:rPr lang="en-US" sz="2700" dirty="0" err="1"/>
              <a:t>Бракамонте</a:t>
            </a:r>
            <a:r>
              <a:rPr lang="en-US" sz="2800" dirty="0">
                <a:latin typeface="Arial"/>
                <a:cs typeface="Arial"/>
              </a:rPr>
              <a:t>, ЮНЭЙДС</a:t>
            </a:r>
            <a:br>
              <a:rPr lang="en-US" sz="2800" dirty="0">
                <a:latin typeface="Arial"/>
                <a:cs typeface="Arial"/>
              </a:rPr>
            </a:br>
            <a:br>
              <a:rPr lang="en-US" sz="2800" dirty="0">
                <a:latin typeface="Arial"/>
                <a:cs typeface="Arial"/>
              </a:rPr>
            </a:br>
            <a:r>
              <a:rPr lang="en-US" sz="2800" b="1" i="0" u="none" strike="noStrike" dirty="0">
                <a:effectLst/>
                <a:latin typeface="Arial" panose="020B0604020202020204" pitchFamily="34" charset="0"/>
              </a:rPr>
              <a:t>Тренинг по оценкам ВИЧ и использованию данных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.</a:t>
            </a:r>
            <a:br>
              <a:rPr lang="en-US" sz="2800" b="0" i="0" dirty="0">
                <a:effectLst/>
                <a:latin typeface="Segoe UI" panose="020B0502040204020203" pitchFamily="34" charset="0"/>
              </a:rPr>
            </a:br>
            <a:r>
              <a:rPr lang="en-US" sz="2800" b="0" i="0" dirty="0">
                <a:effectLst/>
                <a:latin typeface="Segoe UI" panose="020B0502040204020203" pitchFamily="34" charset="0"/>
              </a:rPr>
              <a:t>Латиноамериканский </a:t>
            </a:r>
            <a:r>
              <a:rPr lang="en-US" sz="2800" i="0" u="none" strike="noStrike" dirty="0">
                <a:effectLst/>
                <a:latin typeface="Arial" panose="020B0604020202020204" pitchFamily="34" charset="0"/>
              </a:rPr>
              <a:t>регион, 03-07 февраля 2025 г.</a:t>
            </a:r>
            <a:endParaRPr lang="en-CH" sz="2700" dirty="0"/>
          </a:p>
        </p:txBody>
      </p:sp>
    </p:spTree>
    <p:extLst>
      <p:ext uri="{BB962C8B-B14F-4D97-AF65-F5344CB8AC3E}">
        <p14:creationId xmlns:p14="http://schemas.microsoft.com/office/powerpoint/2010/main" val="427210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83092"/>
            <a:ext cx="6431901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Подготовьте дезагрегированные данные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999349"/>
              </p:ext>
            </p:extLst>
          </p:nvPr>
        </p:nvGraphicFramePr>
        <p:xfrm>
          <a:off x="304799" y="1418400"/>
          <a:ext cx="10810875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5712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7335163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Источник данных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Дезагрегирование доступно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Спектр</a:t>
                      </a:r>
                    </a:p>
                    <a:p>
                      <a:endParaRPr lang="en-GB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 (женский / мужской)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Возраст (взрослый / детский)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79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Возраст (10-19 / 15-24 / 15-49 / 50+ лет)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395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Административная область (первый уровень для некоторых стран)</a:t>
                      </a:r>
                      <a:b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endParaRPr lang="en-GB" sz="20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11569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183092"/>
            <a:ext cx="6431903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Подготовьте дезагрегированные данные (продолжение)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71873"/>
              </p:ext>
            </p:extLst>
          </p:nvPr>
        </p:nvGraphicFramePr>
        <p:xfrm>
          <a:off x="304798" y="1039026"/>
          <a:ext cx="10191751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501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7891250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/>
                        <a:t>Источник данных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Дезагрегирование доступно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bg1"/>
                          </a:solidFill>
                        </a:rPr>
                        <a:t>Опросы домохозяйств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 (женский / мужской)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711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Возраст (5-летние возрастные группы, но обычно используются более широкие группы)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20153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Богатство (квантили богатства)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7347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Городская / сельская местность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6596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Уровень образования (нет образования, начальное, среднее, послесреднее)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417939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Административная зона (первый и второй уровень)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36642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>
                          <a:solidFill>
                            <a:schemeClr val="bg1"/>
                          </a:solidFill>
                        </a:rPr>
                        <a:t>Основная популяция IBBS</a:t>
                      </a:r>
                    </a:p>
                    <a:p>
                      <a:endParaRPr lang="en-GB" sz="18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 (женский / мужской), Пол (женский / мужской / трансгендерный)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Возраст (в зависимости от исследования, обычно указывается &lt;25 и &gt;=25)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54798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Административный район или город (только там, где проводятся опросы)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962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bg1"/>
                          </a:solidFill>
                        </a:rPr>
                        <a:t>Данные программы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 (женский / мужской)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Возраст (в зависимости от системы)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52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Административная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зона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первый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и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второй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323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10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FA182ED-835C-7248-6DF6-F34BE15AF5F5}"/>
              </a:ext>
            </a:extLst>
          </p:cNvPr>
          <p:cNvSpPr/>
          <p:nvPr/>
        </p:nvSpPr>
        <p:spPr>
          <a:xfrm>
            <a:off x="5863472" y="2187019"/>
            <a:ext cx="471340" cy="1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576A60-2AC9-9705-0C41-6C842B3D700A}"/>
              </a:ext>
            </a:extLst>
          </p:cNvPr>
          <p:cNvSpPr txBox="1"/>
          <p:nvPr/>
        </p:nvSpPr>
        <p:spPr>
          <a:xfrm>
            <a:off x="356838" y="2090172"/>
            <a:ext cx="298852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Мы видим различные тенденции в возрастных и половых группах, причем разница в возрасте более заметна среди мужчин.</a:t>
            </a:r>
          </a:p>
          <a:p>
            <a:endParaRPr lang="en-GB" sz="2000"/>
          </a:p>
          <a:p>
            <a:r>
              <a:rPr lang="en-GB" sz="2000" i="1"/>
              <a:t>Источник: </a:t>
            </a:r>
            <a:br>
              <a:rPr lang="en-GB" sz="2000" i="1"/>
            </a:br>
            <a:r>
              <a:rPr lang="en-GB" sz="2000" i="1"/>
              <a:t>Оценка Spectrum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8B30D-CAA8-D31B-0D9E-E3552BBB8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83092"/>
            <a:ext cx="8738839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((Мы можем оценить)) </a:t>
            </a:r>
            <a:r>
              <a:rPr lang="en-GB" b="1"/>
              <a:t>одно или несколько измерений неравенства </a:t>
            </a:r>
            <a:r>
              <a:rPr lang="en-GB"/>
              <a:t>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96BA3D-6288-A471-732E-BCE0AF7B4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397" y="878995"/>
            <a:ext cx="7461405" cy="51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E56B6-C598-87E4-2682-2D5265B14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99ADD1-B98C-3883-1FB3-A0367244F1C3}"/>
              </a:ext>
            </a:extLst>
          </p:cNvPr>
          <p:cNvSpPr/>
          <p:nvPr/>
        </p:nvSpPr>
        <p:spPr>
          <a:xfrm>
            <a:off x="5863472" y="2187019"/>
            <a:ext cx="471340" cy="141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2F7AE3-7227-265E-02EF-53CDCD0138E2}"/>
              </a:ext>
            </a:extLst>
          </p:cNvPr>
          <p:cNvSpPr txBox="1"/>
          <p:nvPr/>
        </p:nvSpPr>
        <p:spPr>
          <a:xfrm>
            <a:off x="454780" y="1628507"/>
            <a:ext cx="29960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/>
              <a:t>Наибольшие половые различия наблюдаются в возрастной группе 40-49 лет, затем в 30-39 и 20-29 лет. Тенденция среди девушек 10-19 лет требует более глубокого изучения.</a:t>
            </a:r>
          </a:p>
          <a:p>
            <a:endParaRPr lang="en-GB" sz="2000"/>
          </a:p>
          <a:p>
            <a:r>
              <a:rPr lang="en-GB" sz="2000" i="1"/>
              <a:t>Источник: </a:t>
            </a:r>
            <a:br>
              <a:rPr lang="en-GB" sz="2000" i="1"/>
            </a:br>
            <a:r>
              <a:rPr lang="en-GB" sz="2000" i="1"/>
              <a:t>Оценка Spectrum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C9F24-54B2-2236-8819-E0AFED4A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83092"/>
            <a:ext cx="8738839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((Мы можем оценить)) </a:t>
            </a:r>
            <a:r>
              <a:rPr lang="en-GB" b="1"/>
              <a:t>одно или несколько измерений неравенства </a:t>
            </a:r>
            <a:r>
              <a:rPr lang="en-GB"/>
              <a:t>(2/2)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C43AC9-8784-07C3-5276-12AD79A6A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425" y="684197"/>
            <a:ext cx="7529835" cy="53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891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3B8A7-FAA6-4A34-9E77-1D16B97C7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7787922" cy="762000"/>
          </a:xfrm>
        </p:spPr>
        <p:txBody>
          <a:bodyPr>
            <a:normAutofit fontScale="90000"/>
          </a:bodyPr>
          <a:lstStyle/>
          <a:p>
            <a:r>
              <a:rPr lang="en-GB"/>
              <a:t>((Мы можем изучить)) </a:t>
            </a:r>
            <a:r>
              <a:rPr lang="en-GB" b="1"/>
              <a:t>неравенство в ключевых группах населения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72C2ED-5A15-BA16-829E-F295A1154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458" y="843388"/>
            <a:ext cx="7413084" cy="517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74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0B835-5AF6-DC6F-6006-ABB2004C1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46" y="139139"/>
            <a:ext cx="9828245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Изучение многочисленных аспектов неравенства помогает лучше понять группы населения, оставшиеся без внимания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711652-C70F-5C86-6F7C-E40F76BD1C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500" y="992580"/>
            <a:ext cx="7305000" cy="513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961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7530B-C5F4-83E2-AAF3-EBE361CD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8783216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Изучение многочисленных аспектов неравенства помогает лучше понять группы населения, оставшиеся без внимания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B1141-907B-53E3-B2C5-331813448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115" y="1036532"/>
            <a:ext cx="7377770" cy="50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6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F9CDA-4C09-0F1A-8E15-FCA4155BE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CE4C-153E-BDE5-26CA-626DE352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46" y="139139"/>
            <a:ext cx="11796322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 b="1"/>
              <a:t>Увеличивается или уменьшается неравенство (например, по квинтилю богатства) с течением времени?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CB728B-BBA3-9C9F-59E4-BA06818EB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552" y="747622"/>
            <a:ext cx="7711406" cy="536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59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8" y="183092"/>
            <a:ext cx="7962122" cy="76200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Рассчитайте суммарные показатели неравенства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090791"/>
              </p:ext>
            </p:extLst>
          </p:nvPr>
        </p:nvGraphicFramePr>
        <p:xfrm>
          <a:off x="304800" y="1123125"/>
          <a:ext cx="1127016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861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1996751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  <a:gridCol w="7273554">
                  <a:extLst>
                    <a:ext uri="{9D8B030D-6E8A-4147-A177-3AD203B41FA5}">
                      <a16:colId xmlns:a16="http://schemas.microsoft.com/office/drawing/2014/main" val="9331455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Краткая мера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Плюсы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Cons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Соотношение: </a:t>
                      </a:r>
                      <a:br>
                        <a:rPr lang="en-GB" sz="2000">
                          <a:solidFill>
                            <a:schemeClr val="bg1"/>
                          </a:solidFill>
                        </a:rPr>
                      </a:br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1 как полное равенство</a:t>
                      </a:r>
                    </a:p>
                    <a:p>
                      <a:endParaRPr lang="en-GB" sz="20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Независимая единица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00">
                        <a:latin typeface="AvenirLTStd-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Труднее передать смысл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При дезагрегации на более чем две категории выбор базовой группы может быть произвольным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Соотношения между двумя пропорциями, например, охват лечением (или % знающих статус, или % подавленной вирусной нагрузки) нестабильны в хвосте</a:t>
                      </a:r>
                      <a:b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endParaRPr lang="en-GB" sz="20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Разница: </a:t>
                      </a:r>
                    </a:p>
                    <a:p>
                      <a:r>
                        <a:rPr lang="en-GB" sz="2000">
                          <a:solidFill>
                            <a:schemeClr val="bg1"/>
                          </a:solidFill>
                        </a:rPr>
                        <a:t>0 как полное равенство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Легко понять</a:t>
                      </a:r>
                      <a:endParaRPr lang="en-GB" sz="2000" kern="100">
                        <a:effectLst/>
                        <a:latin typeface="AvenirLTStd-Book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Зависимость от единицы измерения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Подгруппы должны быть сопоставимы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Более ценно для принятия программных решений; менее - для политики</a:t>
                      </a:r>
                    </a:p>
                    <a:p>
                      <a:pPr marL="171450" marR="0" lvl="0" indent="-17145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20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659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CDB52-4748-322C-F02E-A02A4781D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19387-8EAD-573E-8B8E-1CE4DEFF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5974702" cy="762000"/>
          </a:xfrm>
        </p:spPr>
        <p:txBody>
          <a:bodyPr>
            <a:normAutofit fontScale="90000"/>
          </a:bodyPr>
          <a:lstStyle/>
          <a:p>
            <a:r>
              <a:rPr lang="en-GB"/>
              <a:t>((Использование)) </a:t>
            </a:r>
            <a:r>
              <a:rPr lang="en-GB" b="1"/>
              <a:t>соотношение </a:t>
            </a:r>
            <a:r>
              <a:rPr lang="en-GB"/>
              <a:t>как мера неравенства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42776-09E8-6FB3-A1CE-FF755FCD025A}"/>
              </a:ext>
            </a:extLst>
          </p:cNvPr>
          <p:cNvSpPr txBox="1"/>
          <p:nvPr/>
        </p:nvSpPr>
        <p:spPr>
          <a:xfrm>
            <a:off x="304799" y="6151688"/>
            <a:ext cx="251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Источник: 2024 год </a:t>
            </a:r>
            <a:br>
              <a:rPr lang="en-US" sz="1400" i="1"/>
            </a:br>
            <a:r>
              <a:rPr lang="en-US" sz="1400" i="1"/>
              <a:t>Спектр / оценки ЮНЭЙДС</a:t>
            </a:r>
            <a:endParaRPr lang="en-CH" sz="1400" i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8AA873-87C2-4BE0-8694-B4D5DC7525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901587"/>
              </p:ext>
            </p:extLst>
          </p:nvPr>
        </p:nvGraphicFramePr>
        <p:xfrm>
          <a:off x="1956816" y="1066906"/>
          <a:ext cx="7699248" cy="4962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4278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FF15E0-2013-1FE9-D931-7A0B407A2995}"/>
              </a:ext>
            </a:extLst>
          </p:cNvPr>
          <p:cNvSpPr txBox="1"/>
          <p:nvPr/>
        </p:nvSpPr>
        <p:spPr>
          <a:xfrm>
            <a:off x="544551" y="1443840"/>
            <a:ext cx="10785088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 Права человека - это универсальные права всех людей, независимо от расы, </a:t>
            </a:r>
            <a:r>
              <a:rPr lang="en-US" sz="1400" b="0" i="0" err="1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цвета кожи</a:t>
            </a:r>
            <a: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, пола, языка, религии, политических или иных убеждений, национального или социального происхождения, имущественного, сословного или иного положения.</a:t>
            </a:r>
            <a:b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</a:br>
            <a:endParaRPr lang="en-US" sz="1400" b="0" i="0">
              <a:solidFill>
                <a:srgbClr val="3C4245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  <a:t> Право на здоровье и другие права человека, связанные со здоровьем, являются юридически обязательными обязательствами, закрепленными в международных документах по правам человека. Устав ВОЗ также признает право на здоровье.</a:t>
            </a:r>
            <a:b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</a:br>
            <a:endParaRPr lang="en-US" b="1" i="0">
              <a:solidFill>
                <a:srgbClr val="3C4245"/>
              </a:solidFill>
              <a:effectLst/>
              <a:highlight>
                <a:srgbClr val="00FF00"/>
              </a:highlight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  <a:t> Каждый человек имеет право на наивысший достижимый уровень физического и психического здоровья. Страны </a:t>
            </a:r>
            <a:r>
              <a:rPr lang="en-US" b="1" i="0" u="sng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  <a:t>обязаны </a:t>
            </a:r>
            <a: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  <a:t>разрабатывать и внедрять законодательство и политику, гарантирующие всеобщий доступ к качественным медицинским услугам и устраняющие коренные причины неравенства в сфере здравоохранения, включая бедность, стигму и дискриминацию.</a:t>
            </a:r>
            <a:br>
              <a:rPr lang="en-US" b="1" i="0">
                <a:solidFill>
                  <a:srgbClr val="3C4245"/>
                </a:solidFill>
                <a:effectLst/>
                <a:highlight>
                  <a:srgbClr val="00FF00"/>
                </a:highlight>
                <a:latin typeface="Noto Sans" panose="020B0502040504020204" pitchFamily="34" charset="0"/>
              </a:rPr>
            </a:br>
            <a:endParaRPr lang="en-US" b="1" i="0">
              <a:solidFill>
                <a:srgbClr val="3C4245"/>
              </a:solidFill>
              <a:effectLst/>
              <a:highlight>
                <a:srgbClr val="00FF00"/>
              </a:highlight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Право на здоровье неотделимо от других прав человека, включая право на образование, участие, питание, жилье, работу и информацию.</a:t>
            </a:r>
            <a:b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</a:br>
            <a:endParaRPr lang="en-US" sz="1400" b="0" i="0">
              <a:solidFill>
                <a:srgbClr val="3C4245"/>
              </a:solidFill>
              <a:effectLst/>
              <a:latin typeface="Noto Sans" panose="020B050204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>
                <a:solidFill>
                  <a:srgbClr val="3C4245"/>
                </a:solidFill>
                <a:effectLst/>
                <a:latin typeface="Noto Sans" panose="020B0502040504020204" pitchFamily="34" charset="0"/>
              </a:rPr>
              <a:t>Всеобщий охват медицинским обслуживанием (ВОЗ), основанный на первичной медико-санитарной помощи, помогает странам реализовать право на здоровье, обеспечивая всем людям доступ к медицинским услугам на равных условиях.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9EB762-A6F8-0D4A-D041-71F3C3E14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9947910" cy="762000"/>
          </a:xfrm>
          <a:solidFill>
            <a:schemeClr val="accent4"/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2900" b="1" dirty="0">
                <a:solidFill>
                  <a:schemeClr val="bg1"/>
                </a:solidFill>
              </a:rPr>
              <a:t>Всеобщая декларация прав человека закрепляет здоровье как право</a:t>
            </a:r>
            <a:endParaRPr lang="en-CH" sz="2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39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1F7F6-E645-D3B2-B26E-1CA19B51C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7902498" cy="762000"/>
          </a:xfrm>
        </p:spPr>
        <p:txBody>
          <a:bodyPr>
            <a:normAutofit/>
          </a:bodyPr>
          <a:lstStyle/>
          <a:p>
            <a:r>
              <a:rPr lang="en-GB"/>
              <a:t>((Использование)) </a:t>
            </a:r>
            <a:r>
              <a:rPr lang="en-GB" b="1"/>
              <a:t>разницы </a:t>
            </a:r>
            <a:r>
              <a:rPr lang="en-GB"/>
              <a:t>как меры неравенства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D22F8-90E6-F9D2-9141-8F6353063FF8}"/>
              </a:ext>
            </a:extLst>
          </p:cNvPr>
          <p:cNvSpPr txBox="1"/>
          <p:nvPr/>
        </p:nvSpPr>
        <p:spPr>
          <a:xfrm>
            <a:off x="304799" y="6151688"/>
            <a:ext cx="251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Источник: 2024 год </a:t>
            </a:r>
            <a:br>
              <a:rPr lang="en-US" sz="1400" i="1"/>
            </a:br>
            <a:r>
              <a:rPr lang="en-US" sz="1400" i="1"/>
              <a:t>Спектр / оценки ЮНЭЙДС</a:t>
            </a:r>
            <a:endParaRPr lang="en-CH" sz="1400" i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6C97920-B34D-40E0-80F9-2DE7DF0D28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969545"/>
              </p:ext>
            </p:extLst>
          </p:nvPr>
        </p:nvGraphicFramePr>
        <p:xfrm>
          <a:off x="2360676" y="1056650"/>
          <a:ext cx="7470648" cy="498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3309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4AAF0-EAEC-B5AE-D17A-F3219EAD2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68D8E-B5CB-7395-B0A0-75AD3579A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1311812" cy="889928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Охват АРТ ((тенденции)) среди детей и взрослых</a:t>
            </a:r>
            <a:endParaRPr lang="en-GB" strike="sngStrik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19BC8B-D46C-1805-028C-617FFC13905B}"/>
              </a:ext>
            </a:extLst>
          </p:cNvPr>
          <p:cNvSpPr txBox="1"/>
          <p:nvPr/>
        </p:nvSpPr>
        <p:spPr>
          <a:xfrm>
            <a:off x="304799" y="6151688"/>
            <a:ext cx="251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Источник: 2024 год </a:t>
            </a:r>
            <a:br>
              <a:rPr lang="en-US" sz="1400" i="1"/>
            </a:br>
            <a:r>
              <a:rPr lang="en-US" sz="1400" i="1"/>
              <a:t>Спектр / оценки ЮНЭЙДС</a:t>
            </a:r>
            <a:endParaRPr lang="en-CH" sz="1400" i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7B913DBB-97E7-4F88-A422-B5B1AF9CD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60751"/>
              </p:ext>
            </p:extLst>
          </p:nvPr>
        </p:nvGraphicFramePr>
        <p:xfrm>
          <a:off x="2193378" y="952088"/>
          <a:ext cx="7534656" cy="4953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1394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EE534-52A9-9C12-5397-0C5923B8A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6FCC-0AEC-CD8A-4598-10A2ABC53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83092"/>
            <a:ext cx="11311812" cy="889928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Охват АРТ ((тенденции)) среди женщин и мужчин</a:t>
            </a:r>
            <a:endParaRPr lang="en-GB" strike="sngStrik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2BCA00-0729-E669-E47A-EED7208421CA}"/>
              </a:ext>
            </a:extLst>
          </p:cNvPr>
          <p:cNvSpPr txBox="1"/>
          <p:nvPr/>
        </p:nvSpPr>
        <p:spPr>
          <a:xfrm>
            <a:off x="304799" y="6151688"/>
            <a:ext cx="251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/>
              <a:t>Источник: 2024 год </a:t>
            </a:r>
            <a:br>
              <a:rPr lang="en-US" sz="1400" i="1"/>
            </a:br>
            <a:r>
              <a:rPr lang="en-US" sz="1400" i="1"/>
              <a:t>Спектр / оценки ЮНЭЙДС</a:t>
            </a:r>
            <a:endParaRPr lang="en-CH" sz="1400" i="1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3BB386-73D2-4AEC-A3C9-F0AA72566C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54548"/>
              </p:ext>
            </p:extLst>
          </p:nvPr>
        </p:nvGraphicFramePr>
        <p:xfrm>
          <a:off x="2069934" y="961232"/>
          <a:ext cx="7781544" cy="4935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8201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4198-4AAE-D06B-E6C5-6A07E24C3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40433"/>
            <a:ext cx="9191531" cy="762000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Инструменты для визуализации неравенства </a:t>
            </a:r>
            <a:r>
              <a:rPr lang="en-GB"/>
              <a:t>(1/2)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FEB33-F9FE-5801-9665-D2FDAAC3A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65" y="802433"/>
            <a:ext cx="9191532" cy="54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00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52969-8D5F-E52E-5970-F11171719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EBAC5C13-99A3-680C-1C77-960AC7314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141748"/>
            <a:ext cx="5895935" cy="5383763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890C8CFF-2869-6A00-9420-C0532CAE2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2854" y="379748"/>
            <a:ext cx="3675395" cy="538376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8F95207-7965-9073-2078-9315FA870830}"/>
              </a:ext>
            </a:extLst>
          </p:cNvPr>
          <p:cNvSpPr txBox="1">
            <a:spLocks/>
          </p:cNvSpPr>
          <p:nvPr/>
        </p:nvSpPr>
        <p:spPr>
          <a:xfrm>
            <a:off x="92925" y="0"/>
            <a:ext cx="760327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/>
              <a:t>Инструменты для визуализации неравенства </a:t>
            </a:r>
            <a:r>
              <a:rPr lang="en-GB"/>
              <a:t>(2/2)</a:t>
            </a:r>
          </a:p>
        </p:txBody>
      </p:sp>
    </p:spTree>
    <p:extLst>
      <p:ext uri="{BB962C8B-B14F-4D97-AF65-F5344CB8AC3E}">
        <p14:creationId xmlns:p14="http://schemas.microsoft.com/office/powerpoint/2010/main" val="1879292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B1B48-D395-DDA0-0131-1099B18FF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89786"/>
            <a:ext cx="8939562" cy="762000"/>
          </a:xfrm>
        </p:spPr>
        <p:txBody>
          <a:bodyPr>
            <a:normAutofit fontScale="90000"/>
          </a:bodyPr>
          <a:lstStyle/>
          <a:p>
            <a:pPr algn="l"/>
            <a:r>
              <a:rPr lang="en-GB"/>
              <a:t>Как Ваша программа будет измерять и отслеживать неравенство?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75238E7-107E-B8C0-22E2-CAA4B6E2B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889773"/>
              </p:ext>
            </p:extLst>
          </p:nvPr>
        </p:nvGraphicFramePr>
        <p:xfrm>
          <a:off x="399141" y="956243"/>
          <a:ext cx="11131220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220">
                  <a:extLst>
                    <a:ext uri="{9D8B030D-6E8A-4147-A177-3AD203B41FA5}">
                      <a16:colId xmlns:a16="http://schemas.microsoft.com/office/drawing/2014/main" val="3424972724"/>
                    </a:ext>
                  </a:extLst>
                </a:gridCol>
              </a:tblGrid>
              <a:tr h="592322"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((Будете ли Вы)) ограничиваться всем населением или выделять ключевые группы населения?</a:t>
                      </a:r>
                    </a:p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00">
                        <a:solidFill>
                          <a:schemeClr val="tx1"/>
                        </a:solidFill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806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Какие ключевые показатели и измерения неравенства (дезагрегации) Вы можете </a:t>
                      </a:r>
                      <a:r>
                        <a:rPr lang="en-GB" sz="2000" err="1"/>
                        <a:t>проанализировать</a:t>
                      </a:r>
                      <a:r>
                        <a:rPr lang="en-GB" sz="2000"/>
                        <a:t>?</a:t>
                      </a:r>
                    </a:p>
                    <a:p>
                      <a:endParaRPr lang="en-GB" sz="2000"/>
                    </a:p>
                  </a:txBody>
                  <a:tcPr>
                    <a:lnT w="38100" cmpd="sng">
                      <a:noFill/>
                    </a:lnT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6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Доступные источники данных: DHIS-2/ данные по программам и спектру... и Наоми и обследования домохозяйств? IBBS?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55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((Вы покажете только)) Дезагрегированные данные по выбранным измерениям... и рассчитанные показатели неравенства (соотношение и/или разница)?</a:t>
                      </a:r>
                    </a:p>
                  </a:txBody>
                  <a:tcPr>
                    <a:solidFill>
                      <a:schemeClr val="accent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818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Включите ли Вы анализ в отчет о национальных оценках или в отдельный отчет?</a:t>
                      </a:r>
                    </a:p>
                    <a:p>
                      <a:endParaRPr lang="en-GB" sz="2000"/>
                    </a:p>
                  </a:txBody>
                  <a:tcPr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549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0"/>
                        <a:t>Какие ключевые заинтересованные стороны Вы хотите охватить распространением информации?</a:t>
                      </a:r>
                    </a:p>
                    <a:p>
                      <a:endParaRPr lang="en-GB" sz="2000" b="0"/>
                    </a:p>
                  </a:txBody>
                  <a:tcPr>
                    <a:solidFill>
                      <a:schemeClr val="accent6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66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/>
                        <a:t>Каковы итоговые, конкретные политические и программные выводы?</a:t>
                      </a:r>
                    </a:p>
                    <a:p>
                      <a:endParaRPr lang="en-GB" sz="2000"/>
                    </a:p>
                  </a:txBody>
                  <a:tcPr>
                    <a:solidFill>
                      <a:schemeClr val="tx2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9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776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5DB81FD-D45F-F3EB-7F9B-C96EA6CB0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55748-6C6F-E7D6-3E59-00429E008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511" y="1640710"/>
            <a:ext cx="2758911" cy="3576580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Понимание дистальных (структурных) и проксимальных (межсредовых) детерминант неравенства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19DB3A-4EE0-2349-3925-9965C5E6A8B0}"/>
              </a:ext>
            </a:extLst>
          </p:cNvPr>
          <p:cNvSpPr txBox="1"/>
          <p:nvPr/>
        </p:nvSpPr>
        <p:spPr>
          <a:xfrm>
            <a:off x="233217" y="603070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Воспроизведено по изданию WHO, a conceptual framework for action on social determinants of health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2A527-0605-7806-D739-B247596CF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927" y="872940"/>
            <a:ext cx="7984273" cy="5229922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39E52B6-6FFD-B18D-4140-FC54D99EF77D}"/>
              </a:ext>
            </a:extLst>
          </p:cNvPr>
          <p:cNvSpPr txBox="1">
            <a:spLocks/>
          </p:cNvSpPr>
          <p:nvPr/>
        </p:nvSpPr>
        <p:spPr>
          <a:xfrm>
            <a:off x="320511" y="110940"/>
            <a:ext cx="5486400" cy="762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tx2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ctr" defTabSz="609630" rtl="0" eaLnBrk="1" latinLnBrk="0" hangingPunct="1">
              <a:spcBef>
                <a:spcPct val="0"/>
              </a:spcBef>
              <a:buNone/>
              <a:defRPr sz="293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Анализ - это </a:t>
            </a:r>
            <a:r>
              <a:rPr lang="en-GB" b="1">
                <a:solidFill>
                  <a:schemeClr val="bg1"/>
                </a:solidFill>
              </a:rPr>
              <a:t>только начало</a:t>
            </a:r>
          </a:p>
        </p:txBody>
      </p:sp>
    </p:spTree>
    <p:extLst>
      <p:ext uri="{BB962C8B-B14F-4D97-AF65-F5344CB8AC3E}">
        <p14:creationId xmlns:p14="http://schemas.microsoft.com/office/powerpoint/2010/main" val="2438417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4901D-515D-3D0C-09FE-371FCDE43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/>
              <a:t>Неравенства и неравенства в области здравоохранения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B79E43-44E4-475A-9197-58CCEC2A60E6}"/>
              </a:ext>
            </a:extLst>
          </p:cNvPr>
          <p:cNvSpPr txBox="1"/>
          <p:nvPr/>
        </p:nvSpPr>
        <p:spPr>
          <a:xfrm>
            <a:off x="589934" y="1351508"/>
            <a:ext cx="979173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>
                <a:latin typeface="AvenirLTStd-Book"/>
              </a:rPr>
              <a:t>Неравенства - это измеримые различия в состоянии здоровья или детерминантах состояния здоровья среди подгрупп населения.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0" i="0" u="none" strike="noStrike" baseline="0">
                <a:latin typeface="AvenirLTStd-Book"/>
              </a:rPr>
              <a:t>Когда мы говорим о неравенстве в сфере ВИЧ, в центре нашего внимания оказываются поддающиеся измерению различия в рисках и уязвимости, доступе и использовании услуг, а также в исходах ВИЧ (инфицирование и смерть от СПИДа) среди этих подгрупп.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b="0" i="0" u="none" strike="noStrike" baseline="0">
              <a:latin typeface="AvenirLTStd-Book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Неравенства - это несправедливые, несправедливые, устранимые и поправимые различия.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kern="100">
              <a:latin typeface="Calibri" panose="020F050202020403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kern="100">
                <a:effectLst/>
                <a:latin typeface="Calibri" panose="020F0502020204030204" pitchFamily="34" charset="0"/>
                <a:ea typeface="Aptos" panose="020B0004020202020204" pitchFamily="34" charset="0"/>
                <a:cs typeface="Arial" panose="020B0604020202020204" pitchFamily="34" charset="0"/>
              </a:rPr>
              <a:t>Чтобы устранить неравенство, нам необходимо измерять и отслеживать неравенство, уделяя особое внимание тем из них, которые являются несправедливыми, которых можно избежать и которые можно исправить.</a:t>
            </a:r>
          </a:p>
        </p:txBody>
      </p:sp>
    </p:spTree>
    <p:extLst>
      <p:ext uri="{BB962C8B-B14F-4D97-AF65-F5344CB8AC3E}">
        <p14:creationId xmlns:p14="http://schemas.microsoft.com/office/powerpoint/2010/main" val="3581908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991B4-8B81-3D7A-59D1-DF34CBEF5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4C424-55EA-D137-0DC7-19065EA9C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27673"/>
            <a:ext cx="1981200" cy="5568277"/>
          </a:xfrm>
        </p:spPr>
        <p:txBody>
          <a:bodyPr>
            <a:normAutofit/>
          </a:bodyPr>
          <a:lstStyle/>
          <a:p>
            <a:pPr algn="l"/>
            <a:r>
              <a:rPr lang="en-GB" b="1"/>
              <a:t>Цикл мониторинга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AA0BC2-4B0B-A156-83E1-AE22A261E692}"/>
              </a:ext>
            </a:extLst>
          </p:cNvPr>
          <p:cNvSpPr txBox="1"/>
          <p:nvPr/>
        </p:nvSpPr>
        <p:spPr>
          <a:xfrm>
            <a:off x="233217" y="6030709"/>
            <a:ext cx="3962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/>
              <a:t>Воспроизведено по изданию WHO, Мониторинг неравенства в области сексуального, репродуктивного, материнского, новорожденного, детского и подросткового здоровья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FDED2CD-A12E-FCC1-B7D2-EEDFC9919C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5762808"/>
              </p:ext>
            </p:extLst>
          </p:nvPr>
        </p:nvGraphicFramePr>
        <p:xfrm>
          <a:off x="2286000" y="329141"/>
          <a:ext cx="8883650" cy="5366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9173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4" y="183092"/>
            <a:ext cx="5486400" cy="762000"/>
          </a:xfrm>
          <a:solidFill>
            <a:schemeClr val="accent4"/>
          </a:solidFill>
        </p:spPr>
        <p:txBody>
          <a:bodyPr/>
          <a:lstStyle/>
          <a:p>
            <a:pPr algn="l"/>
            <a:r>
              <a:rPr lang="en-GB" sz="2900" b="1">
                <a:solidFill>
                  <a:schemeClr val="bg1"/>
                </a:solidFill>
              </a:rPr>
              <a:t>Определитесь с популяциями</a:t>
            </a:r>
            <a:endParaRPr lang="en-GB" b="1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481429"/>
              </p:ext>
            </p:extLst>
          </p:nvPr>
        </p:nvGraphicFramePr>
        <p:xfrm>
          <a:off x="808653" y="1347059"/>
          <a:ext cx="1040227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6516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8485755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Общая популяция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b="0" kern="100">
                        <a:solidFill>
                          <a:schemeClr val="tx1"/>
                        </a:solidFill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Основные группы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Геи и другие мужчины, имеющие секс с мужчинами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Работники секс-бизнеса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63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Люди, употребляющие инъекционные наркотики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52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Трансгендерные люди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47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Люди в закрытых помещениях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714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Любая другая особая группа населения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Люди, представляющие гуманитарный интерес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4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Мигранты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99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Клиенты секс-работников и партнеры ключевых групп населения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36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...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9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603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4" y="183092"/>
            <a:ext cx="6459412" cy="762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Определите показатели для мониторинга неравенства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938552"/>
              </p:ext>
            </p:extLst>
          </p:nvPr>
        </p:nvGraphicFramePr>
        <p:xfrm>
          <a:off x="808654" y="1051784"/>
          <a:ext cx="10402271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9979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8632292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Воздействие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Заболеваемость ВИЧ и новые ВИЧ-инфекции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Смертность, связанная со СПИДом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Вертикальная передача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582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Результаты / Охват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Каскад тестирования и лечения (знание статуса, АРТ, вирусная нагрузка)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Криптококковый менингит и лечение туберкулеза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63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Профилактика вертикальной передачи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523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Услуги по профилактике: PrEP, использование презервативов, безопасные инъекции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0478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Стигма и дискриминация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7140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Выходы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Доступ к услугам лечения (АРТ, тестирование на вирусную нагрузку, тестирование на CD4, тестирование на криптококковую инфекцию)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4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Доступ к тестированию на ВИЧ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99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Доступ к АНК, включая тестирование на ВИЧ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36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Доступ к услугам профилактики (</a:t>
                      </a:r>
                      <a:r>
                        <a:rPr lang="en-GB" sz="2000" b="0" kern="100" err="1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PrEP</a:t>
                      </a: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презервативы, иглы и шприцы, ОАТ)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596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562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54" y="183092"/>
            <a:ext cx="6601796" cy="762000"/>
          </a:xfrm>
          <a:solidFill>
            <a:schemeClr val="accent4"/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>
                <a:solidFill>
                  <a:schemeClr val="bg1"/>
                </a:solidFill>
              </a:rPr>
              <a:t>Определите соответствующие аспекты неравенства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27770"/>
              </p:ext>
            </p:extLst>
          </p:nvPr>
        </p:nvGraphicFramePr>
        <p:xfrm>
          <a:off x="808653" y="1347059"/>
          <a:ext cx="8325821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3309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5762512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Пол (Gender)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Женщины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Мужчина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Трансгендер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66582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Возраст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Взрослые / Дети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6290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12700" cmpd="sng">
                      <a:noFill/>
                    </a:lnT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Более мелкие возрастные группы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3714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Административная территория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Первый уровень (провинции)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06640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Второй уровень (районы)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299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Нижние уровни (палаты)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736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Резиденция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Городская / сельская местность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467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Богатство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Квинтили благосостояния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885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>
                          <a:solidFill>
                            <a:schemeClr val="bg1"/>
                          </a:solidFill>
                        </a:rPr>
                        <a:t>Уровень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Нет образования / Начальное / Среднее / Послесреднее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chemeClr val="accent4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4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3374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7139"/>
            <a:ext cx="7215673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/>
              <a:t>Составьте карту источников данных и определите их доступность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372523"/>
              </p:ext>
            </p:extLst>
          </p:nvPr>
        </p:nvGraphicFramePr>
        <p:xfrm>
          <a:off x="304800" y="1065979"/>
          <a:ext cx="11671611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3489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3751868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  <a:gridCol w="4898604">
                  <a:extLst>
                    <a:ext uri="{9D8B030D-6E8A-4147-A177-3AD203B41FA5}">
                      <a16:colId xmlns:a16="http://schemas.microsoft.com/office/drawing/2014/main" val="2068653778"/>
                    </a:ext>
                  </a:extLst>
                </a:gridCol>
                <a:gridCol w="1817650">
                  <a:extLst>
                    <a:ext uri="{9D8B030D-6E8A-4147-A177-3AD203B41FA5}">
                      <a16:colId xmlns:a16="http://schemas.microsoft.com/office/drawing/2014/main" val="2946292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>
                          <a:solidFill>
                            <a:schemeClr val="tx1"/>
                          </a:solidFill>
                        </a:rPr>
                        <a:t>Источник данных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Индикаторы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Доступность данных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Параметры равенства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/>
                        <a:t>Спектральный выход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Заболеваемость ВИЧ и новые инфекции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Ежегодно, 1970-2024 гг.</a:t>
                      </a:r>
                      <a:endParaRPr lang="en-GB" sz="2000" strike="sngStrike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 и возраст (5-летние группы)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522324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Смертность, связанная со СПИДом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479892"/>
                  </a:ext>
                </a:extLst>
              </a:tr>
              <a:tr h="421640">
                <a:tc rowSpan="3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>
                          <a:latin typeface="+mj-lt"/>
                        </a:rPr>
                        <a:t>Спектральный вход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Покрытие тестирования и лечения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Ежегодно, все годы, когда вводятся данные об услугах/выходах программы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 и возраст (5-летние группы)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865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ППМР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3952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Криптококковый менингит </a:t>
                      </a:r>
                      <a:b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2000" kern="100"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тестирование и лечение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kern="100"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5"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9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346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AD972-DBD1-098F-51C3-FB88F1A0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157139"/>
            <a:ext cx="8941838" cy="762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GB" b="1"/>
              <a:t>Составьте карту источников данных и определите их доступность (продолжение)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37D920-D262-9559-4F3B-2951C7DB4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782631"/>
              </p:ext>
            </p:extLst>
          </p:nvPr>
        </p:nvGraphicFramePr>
        <p:xfrm>
          <a:off x="304799" y="1067141"/>
          <a:ext cx="11627005" cy="450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909">
                  <a:extLst>
                    <a:ext uri="{9D8B030D-6E8A-4147-A177-3AD203B41FA5}">
                      <a16:colId xmlns:a16="http://schemas.microsoft.com/office/drawing/2014/main" val="175218665"/>
                    </a:ext>
                  </a:extLst>
                </a:gridCol>
                <a:gridCol w="2551120">
                  <a:extLst>
                    <a:ext uri="{9D8B030D-6E8A-4147-A177-3AD203B41FA5}">
                      <a16:colId xmlns:a16="http://schemas.microsoft.com/office/drawing/2014/main" val="2079609306"/>
                    </a:ext>
                  </a:extLst>
                </a:gridCol>
                <a:gridCol w="3523488">
                  <a:extLst>
                    <a:ext uri="{9D8B030D-6E8A-4147-A177-3AD203B41FA5}">
                      <a16:colId xmlns:a16="http://schemas.microsoft.com/office/drawing/2014/main" val="2068653778"/>
                    </a:ext>
                  </a:extLst>
                </a:gridCol>
                <a:gridCol w="3523488">
                  <a:extLst>
                    <a:ext uri="{9D8B030D-6E8A-4147-A177-3AD203B41FA5}">
                      <a16:colId xmlns:a16="http://schemas.microsoft.com/office/drawing/2014/main" val="25682347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>
                          <a:solidFill>
                            <a:schemeClr val="tx1"/>
                          </a:solidFill>
                        </a:rPr>
                        <a:t>Источник данных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Индикаторы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Доступность данных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solidFill>
                            <a:schemeClr val="tx1"/>
                          </a:solidFill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Параметры равенства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372453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/>
                        <a:t>Национальные исследования домохозяйств</a:t>
                      </a:r>
                    </a:p>
                    <a:p>
                      <a:endParaRPr lang="en-GB" sz="18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Каскадные индикаторы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Периодические, обычно один раз в 3-5 лет; в некоторых исследованиях могут быть представлены не все показатели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Пол, возраст, самоотчеты о поведении, квинтили благосостояния и образования, провинция/район и т.д.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0652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Использование презервативов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07716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Доступ к тестированию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0272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Доступ к АНК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kern="10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270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/>
                        <a:t>Основная популяция IBBS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Рискованное и защитное поведение, прохождение тестов / консультирование / профилактика / уход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Периодические, обычно один раз в 3-5 лет; в некоторых исследованиях могут быть представлены не все показатели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Пол, возраст; но местоположение и географическая представленность обычно ограничены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95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/>
                        <a:t>Данные программы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Люди или количество предоставляемых услуг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 структуре информации, например, ежемесячно в DHIS-2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6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структуре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информационной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системы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пол</a:t>
                      </a:r>
                      <a:r>
                        <a:rPr lang="en-GB" sz="1800" kern="100" dirty="0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GB" sz="1800" kern="100" dirty="0" err="1">
                          <a:effectLst/>
                          <a:latin typeface="AvenirLTStd-Book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en-GB" sz="1800" kern="100" dirty="0">
                        <a:effectLst/>
                        <a:latin typeface="AvenirLTStd-Book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36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3305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288ef829-98c5-46d1-83dc-c2ef7c814da2" xsi:nil="true"/>
    <TaxCatchAll xmlns="2ddeef39-65d3-4660-94f2-f063f949c57e" xsi:nil="true"/>
    <lcf76f155ced4ddcb4097134ff3c332f xmlns="288ef829-98c5-46d1-83dc-c2ef7c814da2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3E641F549574BB805BD9C73365D4F" ma:contentTypeVersion="21" ma:contentTypeDescription="Create a new document." ma:contentTypeScope="" ma:versionID="848d5250be30190ee293fa977b7b3659">
  <xsd:schema xmlns:xsd="http://www.w3.org/2001/XMLSchema" xmlns:xs="http://www.w3.org/2001/XMLSchema" xmlns:p="http://schemas.microsoft.com/office/2006/metadata/properties" xmlns:ns1="http://schemas.microsoft.com/sharepoint/v3" xmlns:ns2="288ef829-98c5-46d1-83dc-c2ef7c814da2" xmlns:ns3="2ddeef39-65d3-4660-94f2-f063f949c57e" targetNamespace="http://schemas.microsoft.com/office/2006/metadata/properties" ma:root="true" ma:fieldsID="f067d9dc7eb05f16e5031dc3fd13465b" ns1:_="" ns2:_="" ns3:_="">
    <xsd:import namespace="http://schemas.microsoft.com/sharepoint/v3"/>
    <xsd:import namespace="288ef829-98c5-46d1-83dc-c2ef7c814da2"/>
    <xsd:import namespace="2ddeef39-65d3-4660-94f2-f063f949c5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8ef829-98c5-46d1-83dc-c2ef7c814d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008808e-a4ff-498b-8b44-8869f1dca9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deef39-65d3-4660-94f2-f063f949c57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f1142ec6-8224-48c2-babf-013e8b339833}" ma:internalName="TaxCatchAll" ma:showField="CatchAllData" ma:web="2ddeef39-65d3-4660-94f2-f063f949c5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F1DE9E-26C8-4FA7-96D8-43CE150C2615}">
  <ds:schemaRefs>
    <ds:schemaRef ds:uri="288ef829-98c5-46d1-83dc-c2ef7c814da2"/>
    <ds:schemaRef ds:uri="2ddeef39-65d3-4660-94f2-f063f949c57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2588358-42AC-4BFD-8073-612651AE61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9F7566-ADD0-458A-BF9F-C4B561E43B2B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1655</Words>
  <Application>Microsoft Office PowerPoint</Application>
  <PresentationFormat>Widescreen</PresentationFormat>
  <Paragraphs>203</Paragraphs>
  <Slides>26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Aptos</vt:lpstr>
      <vt:lpstr>Arial</vt:lpstr>
      <vt:lpstr>Avenir</vt:lpstr>
      <vt:lpstr>AvenirLTStd-Book</vt:lpstr>
      <vt:lpstr>Calibri</vt:lpstr>
      <vt:lpstr>Myriad Pro Cond</vt:lpstr>
      <vt:lpstr>Noto Sans</vt:lpstr>
      <vt:lpstr>Segoe UI</vt:lpstr>
      <vt:lpstr>1_Office Theme</vt:lpstr>
      <vt:lpstr>Измерение и мониторинг  Неравенства, связанные с ВИЧ использование оценок ВИЧ и других доступных источников данных  Патриция Бракамонте, ЮНЭЙДС  Тренинг по оценкам ВИЧ и использованию данных. Латиноамериканский регион, 03-07 февраля 2025 г.</vt:lpstr>
      <vt:lpstr>Всеобщая декларация прав человека закрепляет здоровье как право</vt:lpstr>
      <vt:lpstr>Неравенства и неравенства в области здравоохранения</vt:lpstr>
      <vt:lpstr>Цикл мониторинга</vt:lpstr>
      <vt:lpstr>Определитесь с популяциями</vt:lpstr>
      <vt:lpstr>Определите показатели для мониторинга неравенства</vt:lpstr>
      <vt:lpstr>Определите соответствующие аспекты неравенства</vt:lpstr>
      <vt:lpstr>Составьте карту источников данных и определите их доступность</vt:lpstr>
      <vt:lpstr>Составьте карту источников данных и определите их доступность (продолжение)</vt:lpstr>
      <vt:lpstr>Подготовьте дезагрегированные данные</vt:lpstr>
      <vt:lpstr>Подготовьте дезагрегированные данные (продолжение)</vt:lpstr>
      <vt:lpstr>((Мы можем оценить)) одно или несколько измерений неравенства (1/2)</vt:lpstr>
      <vt:lpstr>((Мы можем оценить)) одно или несколько измерений неравенства (2/2)</vt:lpstr>
      <vt:lpstr>((Мы можем изучить)) неравенство в ключевых группах населения</vt:lpstr>
      <vt:lpstr>Изучение многочисленных аспектов неравенства помогает лучше понять группы населения, оставшиеся без внимания</vt:lpstr>
      <vt:lpstr>Изучение многочисленных аспектов неравенства помогает лучше понять группы населения, оставшиеся без внимания</vt:lpstr>
      <vt:lpstr>Увеличивается или уменьшается неравенство (например, по квинтилю богатства) с течением времени?</vt:lpstr>
      <vt:lpstr>Рассчитайте суммарные показатели неравенства</vt:lpstr>
      <vt:lpstr>((Использование)) соотношение как мера неравенства</vt:lpstr>
      <vt:lpstr>((Использование)) разницы как меры неравенства</vt:lpstr>
      <vt:lpstr>Охват АРТ ((тенденции)) среди детей и взрослых</vt:lpstr>
      <vt:lpstr>Охват АРТ ((тенденции)) среди женщин и мужчин</vt:lpstr>
      <vt:lpstr>Инструменты для визуализации неравенства (1/2)</vt:lpstr>
      <vt:lpstr>PowerPoint Presentation</vt:lpstr>
      <vt:lpstr>Как Ваша программа будет измерять и отслеживать неравенство?</vt:lpstr>
      <vt:lpstr>Понимание дистальных (структурных) и проксимальных (межсредовых) детерминант неравенства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BENDAUD, Victoria</dc:creator>
  <cp:keywords>, docId:38FA151DDB728021902B93BF230ACA5D</cp:keywords>
  <cp:lastModifiedBy>RWODZI, Desire Tarwireyi</cp:lastModifiedBy>
  <cp:revision>2</cp:revision>
  <dcterms:created xsi:type="dcterms:W3CDTF">2024-09-10T08:40:10Z</dcterms:created>
  <dcterms:modified xsi:type="dcterms:W3CDTF">2025-02-06T06:09:28Z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0x0101006893E641F549574BB805BD9C73365D4F</vt:lpwstr>
  </property>
  <property fmtid="{D5CDD505-2E9C-101B-9397-08002B2CF9AE}" pid="3" name="MediaServiceImageTags">
    <vt:lpwstr/>
  </property>
</Properties>
</file>