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9"/>
  </p:notesMasterIdLst>
  <p:sldIdLst>
    <p:sldId id="256" r:id="rId5"/>
    <p:sldId id="3109" r:id="rId6"/>
    <p:sldId id="1561" r:id="rId7"/>
    <p:sldId id="1543" r:id="rId8"/>
    <p:sldId id="3115" r:id="rId9"/>
    <p:sldId id="3114" r:id="rId10"/>
    <p:sldId id="3112" r:id="rId11"/>
    <p:sldId id="3113" r:id="rId12"/>
    <p:sldId id="3117" r:id="rId13"/>
    <p:sldId id="3118" r:id="rId14"/>
    <p:sldId id="3119" r:id="rId15"/>
    <p:sldId id="1546" r:id="rId16"/>
    <p:sldId id="379" r:id="rId17"/>
    <p:sldId id="3116"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3B4970-DA43-C9EB-9F95-5A546B8F60C8}" name="KORENROMP, Eline Louise" initials="EK" userId="S::KorenrompE@unaids.org::a44abeb2-aa4e-4d35-a6f5-0d25c352ba16" providerId="AD"/>
  <p188:author id="{1D209682-7508-1126-3555-3E7965AE71E1}" name="EKANMIAN, Gatien" initials="EG" userId="S::ekanmiang@unaids.org::c5d5b6b5-1f29-4811-bd93-36fc4aa3b7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D1"/>
    <a:srgbClr val="30C4C4"/>
    <a:srgbClr val="9CEAEE"/>
    <a:srgbClr val="9EE8EC"/>
    <a:srgbClr val="DDF4F7"/>
    <a:srgbClr val="32C2B4"/>
    <a:srgbClr val="FF505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2B7734-0AC9-C724-1AEF-3AFEEB371993}" v="3" dt="2025-02-09T22:36:27.656"/>
  </p1510:revLst>
</p1510:revInfo>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557" autoAdjust="0"/>
  </p:normalViewPr>
  <p:slideViewPr>
    <p:cSldViewPr snapToGrid="0">
      <p:cViewPr varScale="1">
        <p:scale>
          <a:sx n="60" d="100"/>
          <a:sy n="60" d="100"/>
        </p:scale>
        <p:origin x="816" y="44"/>
      </p:cViewPr>
      <p:guideLst/>
    </p:cSldViewPr>
  </p:slideViewPr>
  <p:notesTextViewPr>
    <p:cViewPr>
      <p:scale>
        <a:sx n="1" d="1"/>
        <a:sy n="1" d="1"/>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RENROMP, Eline Louise" userId="a44abeb2-aa4e-4d35-a6f5-0d25c352ba16" providerId="ADAL" clId="{F30A15F4-C001-45FC-A94B-9E4E060F2D01}"/>
    <pc:docChg chg="undo custSel addSld delSld modSld">
      <pc:chgData name="KORENROMP, Eline Louise" userId="a44abeb2-aa4e-4d35-a6f5-0d25c352ba16" providerId="ADAL" clId="{F30A15F4-C001-45FC-A94B-9E4E060F2D01}" dt="2025-01-19T13:13:15.143" v="34" actId="2696"/>
      <pc:docMkLst>
        <pc:docMk/>
      </pc:docMkLst>
      <pc:sldChg chg="add del">
        <pc:chgData name="KORENROMP, Eline Louise" userId="a44abeb2-aa4e-4d35-a6f5-0d25c352ba16" providerId="ADAL" clId="{F30A15F4-C001-45FC-A94B-9E4E060F2D01}" dt="2025-01-18T20:42:16.856" v="21" actId="2696"/>
        <pc:sldMkLst>
          <pc:docMk/>
          <pc:sldMk cId="1214741389" sldId="373"/>
        </pc:sldMkLst>
      </pc:sldChg>
      <pc:sldChg chg="add del">
        <pc:chgData name="KORENROMP, Eline Louise" userId="a44abeb2-aa4e-4d35-a6f5-0d25c352ba16" providerId="ADAL" clId="{F30A15F4-C001-45FC-A94B-9E4E060F2D01}" dt="2025-01-18T20:42:16.856" v="21" actId="2696"/>
        <pc:sldMkLst>
          <pc:docMk/>
          <pc:sldMk cId="1262445989" sldId="376"/>
        </pc:sldMkLst>
      </pc:sldChg>
      <pc:sldChg chg="modSp add del mod modClrScheme chgLayout">
        <pc:chgData name="KORENROMP, Eline Louise" userId="a44abeb2-aa4e-4d35-a6f5-0d25c352ba16" providerId="ADAL" clId="{F30A15F4-C001-45FC-A94B-9E4E060F2D01}" dt="2025-01-19T13:13:15.143" v="34" actId="2696"/>
        <pc:sldMkLst>
          <pc:docMk/>
          <pc:sldMk cId="428684822" sldId="378"/>
        </pc:sldMkLst>
      </pc:sldChg>
      <pc:sldChg chg="add">
        <pc:chgData name="KORENROMP, Eline Louise" userId="a44abeb2-aa4e-4d35-a6f5-0d25c352ba16" providerId="ADAL" clId="{F30A15F4-C001-45FC-A94B-9E4E060F2D01}" dt="2025-01-18T20:04:56.940" v="19"/>
        <pc:sldMkLst>
          <pc:docMk/>
          <pc:sldMk cId="1786460425" sldId="379"/>
        </pc:sldMkLst>
      </pc:sldChg>
      <pc:sldChg chg="add mod modShow">
        <pc:chgData name="KORENROMP, Eline Louise" userId="a44abeb2-aa4e-4d35-a6f5-0d25c352ba16" providerId="ADAL" clId="{F30A15F4-C001-45FC-A94B-9E4E060F2D01}" dt="2025-01-18T20:01:13.606" v="1" actId="729"/>
        <pc:sldMkLst>
          <pc:docMk/>
          <pc:sldMk cId="931435998" sldId="1543"/>
        </pc:sldMkLst>
      </pc:sldChg>
      <pc:sldChg chg="delSp modSp add mod setBg delDesignElem">
        <pc:chgData name="KORENROMP, Eline Louise" userId="a44abeb2-aa4e-4d35-a6f5-0d25c352ba16" providerId="ADAL" clId="{F30A15F4-C001-45FC-A94B-9E4E060F2D01}" dt="2025-01-18T20:04:38.929" v="18" actId="6549"/>
        <pc:sldMkLst>
          <pc:docMk/>
          <pc:sldMk cId="51283286" sldId="1546"/>
        </pc:sldMkLst>
        <pc:spChg chg="mod">
          <ac:chgData name="KORENROMP, Eline Louise" userId="a44abeb2-aa4e-4d35-a6f5-0d25c352ba16" providerId="ADAL" clId="{F30A15F4-C001-45FC-A94B-9E4E060F2D01}" dt="2025-01-18T20:04:28.873" v="12" actId="1076"/>
          <ac:spMkLst>
            <pc:docMk/>
            <pc:sldMk cId="51283286" sldId="1546"/>
            <ac:spMk id="2" creationId="{57AB3176-701D-400D-AD07-5EC591B16680}"/>
          </ac:spMkLst>
        </pc:spChg>
        <pc:spChg chg="mod">
          <ac:chgData name="KORENROMP, Eline Louise" userId="a44abeb2-aa4e-4d35-a6f5-0d25c352ba16" providerId="ADAL" clId="{F30A15F4-C001-45FC-A94B-9E4E060F2D01}" dt="2025-01-18T20:04:38.929" v="18" actId="6549"/>
          <ac:spMkLst>
            <pc:docMk/>
            <pc:sldMk cId="51283286" sldId="1546"/>
            <ac:spMk id="6" creationId="{7080A27A-B45C-407A-8CCF-D944529C2B3F}"/>
          </ac:spMkLst>
        </pc:spChg>
      </pc:sldChg>
      <pc:sldChg chg="mod modShow">
        <pc:chgData name="KORENROMP, Eline Louise" userId="a44abeb2-aa4e-4d35-a6f5-0d25c352ba16" providerId="ADAL" clId="{F30A15F4-C001-45FC-A94B-9E4E060F2D01}" dt="2025-01-18T20:03:50.383" v="4" actId="729"/>
        <pc:sldMkLst>
          <pc:docMk/>
          <pc:sldMk cId="1527621998" sldId="3117"/>
        </pc:sldMkLst>
      </pc:sldChg>
      <pc:sldChg chg="mod modShow">
        <pc:chgData name="KORENROMP, Eline Louise" userId="a44abeb2-aa4e-4d35-a6f5-0d25c352ba16" providerId="ADAL" clId="{F30A15F4-C001-45FC-A94B-9E4E060F2D01}" dt="2025-01-18T20:03:48.005" v="3" actId="729"/>
        <pc:sldMkLst>
          <pc:docMk/>
          <pc:sldMk cId="2577836637" sldId="3118"/>
        </pc:sldMkLst>
      </pc:sldChg>
      <pc:sldChg chg="mod modShow">
        <pc:chgData name="KORENROMP, Eline Louise" userId="a44abeb2-aa4e-4d35-a6f5-0d25c352ba16" providerId="ADAL" clId="{F30A15F4-C001-45FC-A94B-9E4E060F2D01}" dt="2025-01-18T20:03:45.515" v="2" actId="729"/>
        <pc:sldMkLst>
          <pc:docMk/>
          <pc:sldMk cId="3019406315" sldId="3119"/>
        </pc:sldMkLst>
      </pc:sldChg>
      <pc:sldChg chg="add del">
        <pc:chgData name="KORENROMP, Eline Louise" userId="a44abeb2-aa4e-4d35-a6f5-0d25c352ba16" providerId="ADAL" clId="{F30A15F4-C001-45FC-A94B-9E4E060F2D01}" dt="2025-01-19T13:13:06.424" v="33" actId="47"/>
        <pc:sldMkLst>
          <pc:docMk/>
          <pc:sldMk cId="227261178" sldId="3120"/>
        </pc:sldMkLst>
      </pc:sldChg>
    </pc:docChg>
  </pc:docChgLst>
  <pc:docChgLst>
    <pc:chgData name="Rima Fany Ferzli" userId="S::drferzli_hotmail.com#ext#@unaids.onmicrosoft.com::76ffa6bf-804e-4a81-8b29-c5c6b9fdc6bd" providerId="AD" clId="Web-{F52B7734-0AC9-C724-1AEF-3AFEEB371993}"/>
    <pc:docChg chg="modSld">
      <pc:chgData name="Rima Fany Ferzli" userId="S::drferzli_hotmail.com#ext#@unaids.onmicrosoft.com::76ffa6bf-804e-4a81-8b29-c5c6b9fdc6bd" providerId="AD" clId="Web-{F52B7734-0AC9-C724-1AEF-3AFEEB371993}" dt="2025-02-09T22:36:27.656" v="2" actId="14100"/>
      <pc:docMkLst>
        <pc:docMk/>
      </pc:docMkLst>
      <pc:sldChg chg="modSp">
        <pc:chgData name="Rima Fany Ferzli" userId="S::drferzli_hotmail.com#ext#@unaids.onmicrosoft.com::76ffa6bf-804e-4a81-8b29-c5c6b9fdc6bd" providerId="AD" clId="Web-{F52B7734-0AC9-C724-1AEF-3AFEEB371993}" dt="2025-02-09T21:59:09.897" v="1" actId="1076"/>
        <pc:sldMkLst>
          <pc:docMk/>
          <pc:sldMk cId="1527621998" sldId="3117"/>
        </pc:sldMkLst>
        <pc:spChg chg="mod">
          <ac:chgData name="Rima Fany Ferzli" userId="S::drferzli_hotmail.com#ext#@unaids.onmicrosoft.com::76ffa6bf-804e-4a81-8b29-c5c6b9fdc6bd" providerId="AD" clId="Web-{F52B7734-0AC9-C724-1AEF-3AFEEB371993}" dt="2025-02-09T21:59:09.897" v="1" actId="1076"/>
          <ac:spMkLst>
            <pc:docMk/>
            <pc:sldMk cId="1527621998" sldId="3117"/>
            <ac:spMk id="3" creationId="{A1494244-FAAA-8DFD-295E-0FE045EB0FEC}"/>
          </ac:spMkLst>
        </pc:spChg>
      </pc:sldChg>
      <pc:sldChg chg="modSp">
        <pc:chgData name="Rima Fany Ferzli" userId="S::drferzli_hotmail.com#ext#@unaids.onmicrosoft.com::76ffa6bf-804e-4a81-8b29-c5c6b9fdc6bd" providerId="AD" clId="Web-{F52B7734-0AC9-C724-1AEF-3AFEEB371993}" dt="2025-02-09T22:36:27.656" v="2" actId="14100"/>
        <pc:sldMkLst>
          <pc:docMk/>
          <pc:sldMk cId="3019406315" sldId="3119"/>
        </pc:sldMkLst>
        <pc:picChg chg="mod">
          <ac:chgData name="Rima Fany Ferzli" userId="S::drferzli_hotmail.com#ext#@unaids.onmicrosoft.com::76ffa6bf-804e-4a81-8b29-c5c6b9fdc6bd" providerId="AD" clId="Web-{F52B7734-0AC9-C724-1AEF-3AFEEB371993}" dt="2025-02-09T22:36:27.656" v="2" actId="14100"/>
          <ac:picMkLst>
            <pc:docMk/>
            <pc:sldMk cId="3019406315" sldId="3119"/>
            <ac:picMk id="5" creationId="{CEEDB2B8-E6C2-2492-CF86-7A3C008F789E}"/>
          </ac:picMkLst>
        </pc:picChg>
      </pc:sldChg>
    </pc:docChg>
  </pc:docChgLst>
  <pc:docChgLst>
    <pc:chgData name="KORENROMP, Eline Louise" userId="a44abeb2-aa4e-4d35-a6f5-0d25c352ba16" providerId="ADAL" clId="{ABE3BFA8-5CF5-45F0-8881-1895C37F022A}"/>
    <pc:docChg chg="custSel modSld">
      <pc:chgData name="KORENROMP, Eline Louise" userId="a44abeb2-aa4e-4d35-a6f5-0d25c352ba16" providerId="ADAL" clId="{ABE3BFA8-5CF5-45F0-8881-1895C37F022A}" dt="2025-02-10T13:48:03.921" v="98" actId="113"/>
      <pc:docMkLst>
        <pc:docMk/>
      </pc:docMkLst>
      <pc:sldChg chg="modSp mod">
        <pc:chgData name="KORENROMP, Eline Louise" userId="a44abeb2-aa4e-4d35-a6f5-0d25c352ba16" providerId="ADAL" clId="{ABE3BFA8-5CF5-45F0-8881-1895C37F022A}" dt="2025-02-10T13:48:03.921" v="98" actId="113"/>
        <pc:sldMkLst>
          <pc:docMk/>
          <pc:sldMk cId="100137037" sldId="256"/>
        </pc:sldMkLst>
        <pc:spChg chg="mod">
          <ac:chgData name="KORENROMP, Eline Louise" userId="a44abeb2-aa4e-4d35-a6f5-0d25c352ba16" providerId="ADAL" clId="{ABE3BFA8-5CF5-45F0-8881-1895C37F022A}" dt="2025-01-24T11:14:20.011" v="33" actId="404"/>
          <ac:spMkLst>
            <pc:docMk/>
            <pc:sldMk cId="100137037" sldId="256"/>
            <ac:spMk id="2" creationId="{FBF8752D-0820-4F35-9D5D-B9D345CC6D3E}"/>
          </ac:spMkLst>
        </pc:spChg>
        <pc:spChg chg="mod">
          <ac:chgData name="KORENROMP, Eline Louise" userId="a44abeb2-aa4e-4d35-a6f5-0d25c352ba16" providerId="ADAL" clId="{ABE3BFA8-5CF5-45F0-8881-1895C37F022A}" dt="2025-02-10T13:48:03.921" v="98" actId="113"/>
          <ac:spMkLst>
            <pc:docMk/>
            <pc:sldMk cId="100137037" sldId="256"/>
            <ac:spMk id="3" creationId="{39C97AB2-D1E8-48E1-B9C2-6E6C1698B16B}"/>
          </ac:spMkLst>
        </pc:spChg>
      </pc:sldChg>
      <pc:sldChg chg="modSp mod">
        <pc:chgData name="KORENROMP, Eline Louise" userId="a44abeb2-aa4e-4d35-a6f5-0d25c352ba16" providerId="ADAL" clId="{ABE3BFA8-5CF5-45F0-8881-1895C37F022A}" dt="2025-01-26T20:28:35.412" v="75" actId="113"/>
        <pc:sldMkLst>
          <pc:docMk/>
          <pc:sldMk cId="2179113961" sldId="1561"/>
        </pc:sldMkLst>
        <pc:spChg chg="mod">
          <ac:chgData name="KORENROMP, Eline Louise" userId="a44abeb2-aa4e-4d35-a6f5-0d25c352ba16" providerId="ADAL" clId="{ABE3BFA8-5CF5-45F0-8881-1895C37F022A}" dt="2025-01-26T20:28:35.412" v="75" actId="113"/>
          <ac:spMkLst>
            <pc:docMk/>
            <pc:sldMk cId="2179113961" sldId="1561"/>
            <ac:spMk id="2" creationId="{88913B21-0EB5-A046-E4A8-E77DDF9951C1}"/>
          </ac:spMkLst>
        </pc:spChg>
      </pc:sldChg>
    </pc:docChg>
  </pc:docChgLst>
  <pc:docChgLst>
    <pc:chgData name="KORENROMP, Eline Louise" userId="a44abeb2-aa4e-4d35-a6f5-0d25c352ba16" providerId="ADAL" clId="{02E56EC2-1009-423D-8E57-B2E1EE2F4220}"/>
    <pc:docChg chg="undo custSel addSld delSld modSld sldOrd">
      <pc:chgData name="KORENROMP, Eline Louise" userId="a44abeb2-aa4e-4d35-a6f5-0d25c352ba16" providerId="ADAL" clId="{02E56EC2-1009-423D-8E57-B2E1EE2F4220}" dt="2025-01-10T13:15:29.507" v="3733" actId="1076"/>
      <pc:docMkLst>
        <pc:docMk/>
      </pc:docMkLst>
      <pc:sldChg chg="modSp mod">
        <pc:chgData name="KORENROMP, Eline Louise" userId="a44abeb2-aa4e-4d35-a6f5-0d25c352ba16" providerId="ADAL" clId="{02E56EC2-1009-423D-8E57-B2E1EE2F4220}" dt="2025-01-10T13:12:55.368" v="3688" actId="6549"/>
        <pc:sldMkLst>
          <pc:docMk/>
          <pc:sldMk cId="100137037" sldId="256"/>
        </pc:sldMkLst>
        <pc:spChg chg="mod">
          <ac:chgData name="KORENROMP, Eline Louise" userId="a44abeb2-aa4e-4d35-a6f5-0d25c352ba16" providerId="ADAL" clId="{02E56EC2-1009-423D-8E57-B2E1EE2F4220}" dt="2025-01-10T13:12:55.368" v="3688" actId="6549"/>
          <ac:spMkLst>
            <pc:docMk/>
            <pc:sldMk cId="100137037" sldId="256"/>
            <ac:spMk id="2" creationId="{FBF8752D-0820-4F35-9D5D-B9D345CC6D3E}"/>
          </ac:spMkLst>
        </pc:spChg>
        <pc:spChg chg="mod">
          <ac:chgData name="KORENROMP, Eline Louise" userId="a44abeb2-aa4e-4d35-a6f5-0d25c352ba16" providerId="ADAL" clId="{02E56EC2-1009-423D-8E57-B2E1EE2F4220}" dt="2025-01-08T09:57:00.369" v="72" actId="20577"/>
          <ac:spMkLst>
            <pc:docMk/>
            <pc:sldMk cId="100137037" sldId="256"/>
            <ac:spMk id="3" creationId="{39C97AB2-D1E8-48E1-B9C2-6E6C1698B16B}"/>
          </ac:spMkLst>
        </pc:spChg>
      </pc:sldChg>
      <pc:sldChg chg="del">
        <pc:chgData name="KORENROMP, Eline Louise" userId="a44abeb2-aa4e-4d35-a6f5-0d25c352ba16" providerId="ADAL" clId="{02E56EC2-1009-423D-8E57-B2E1EE2F4220}" dt="2025-01-08T09:57:45.413" v="73" actId="47"/>
        <pc:sldMkLst>
          <pc:docMk/>
          <pc:sldMk cId="670719479" sldId="258"/>
        </pc:sldMkLst>
      </pc:sldChg>
      <pc:sldChg chg="delSp modSp del mod">
        <pc:chgData name="KORENROMP, Eline Louise" userId="a44abeb2-aa4e-4d35-a6f5-0d25c352ba16" providerId="ADAL" clId="{02E56EC2-1009-423D-8E57-B2E1EE2F4220}" dt="2025-01-08T10:01:17.019" v="215" actId="47"/>
        <pc:sldMkLst>
          <pc:docMk/>
          <pc:sldMk cId="3560026176" sldId="322"/>
        </pc:sldMkLst>
      </pc:sldChg>
      <pc:sldChg chg="delSp modSp add del mod">
        <pc:chgData name="KORENROMP, Eline Louise" userId="a44abeb2-aa4e-4d35-a6f5-0d25c352ba16" providerId="ADAL" clId="{02E56EC2-1009-423D-8E57-B2E1EE2F4220}" dt="2025-01-08T10:05:48.913" v="398" actId="47"/>
        <pc:sldMkLst>
          <pc:docMk/>
          <pc:sldMk cId="57345418" sldId="331"/>
        </pc:sldMkLst>
      </pc:sldChg>
      <pc:sldChg chg="delSp del mod modShow">
        <pc:chgData name="KORENROMP, Eline Louise" userId="a44abeb2-aa4e-4d35-a6f5-0d25c352ba16" providerId="ADAL" clId="{02E56EC2-1009-423D-8E57-B2E1EE2F4220}" dt="2025-01-08T10:00:19.579" v="169" actId="47"/>
        <pc:sldMkLst>
          <pc:docMk/>
          <pc:sldMk cId="3702953250" sldId="340"/>
        </pc:sldMkLst>
      </pc:sldChg>
      <pc:sldChg chg="delSp add del mod">
        <pc:chgData name="KORENROMP, Eline Louise" userId="a44abeb2-aa4e-4d35-a6f5-0d25c352ba16" providerId="ADAL" clId="{02E56EC2-1009-423D-8E57-B2E1EE2F4220}" dt="2025-01-08T10:11:21.852" v="564"/>
        <pc:sldMkLst>
          <pc:docMk/>
          <pc:sldMk cId="2098600324" sldId="342"/>
        </pc:sldMkLst>
      </pc:sldChg>
      <pc:sldChg chg="add del">
        <pc:chgData name="KORENROMP, Eline Louise" userId="a44abeb2-aa4e-4d35-a6f5-0d25c352ba16" providerId="ADAL" clId="{02E56EC2-1009-423D-8E57-B2E1EE2F4220}" dt="2025-01-08T10:15:09.632" v="572"/>
        <pc:sldMkLst>
          <pc:docMk/>
          <pc:sldMk cId="3715862132" sldId="345"/>
        </pc:sldMkLst>
      </pc:sldChg>
      <pc:sldChg chg="del">
        <pc:chgData name="KORENROMP, Eline Louise" userId="a44abeb2-aa4e-4d35-a6f5-0d25c352ba16" providerId="ADAL" clId="{02E56EC2-1009-423D-8E57-B2E1EE2F4220}" dt="2025-01-08T09:57:53.068" v="77" actId="47"/>
        <pc:sldMkLst>
          <pc:docMk/>
          <pc:sldMk cId="4077375247" sldId="481"/>
        </pc:sldMkLst>
      </pc:sldChg>
      <pc:sldChg chg="del">
        <pc:chgData name="KORENROMP, Eline Louise" userId="a44abeb2-aa4e-4d35-a6f5-0d25c352ba16" providerId="ADAL" clId="{02E56EC2-1009-423D-8E57-B2E1EE2F4220}" dt="2025-01-08T09:57:47.922" v="75" actId="47"/>
        <pc:sldMkLst>
          <pc:docMk/>
          <pc:sldMk cId="134191081" sldId="1540"/>
        </pc:sldMkLst>
      </pc:sldChg>
      <pc:sldChg chg="del">
        <pc:chgData name="KORENROMP, Eline Louise" userId="a44abeb2-aa4e-4d35-a6f5-0d25c352ba16" providerId="ADAL" clId="{02E56EC2-1009-423D-8E57-B2E1EE2F4220}" dt="2025-01-08T09:55:31.364" v="1" actId="47"/>
        <pc:sldMkLst>
          <pc:docMk/>
          <pc:sldMk cId="3809484236" sldId="1550"/>
        </pc:sldMkLst>
      </pc:sldChg>
      <pc:sldChg chg="modSp mod">
        <pc:chgData name="KORENROMP, Eline Louise" userId="a44abeb2-aa4e-4d35-a6f5-0d25c352ba16" providerId="ADAL" clId="{02E56EC2-1009-423D-8E57-B2E1EE2F4220}" dt="2025-01-10T13:14:19.141" v="3715" actId="1076"/>
        <pc:sldMkLst>
          <pc:docMk/>
          <pc:sldMk cId="2179113961" sldId="1561"/>
        </pc:sldMkLst>
        <pc:spChg chg="mod">
          <ac:chgData name="KORENROMP, Eline Louise" userId="a44abeb2-aa4e-4d35-a6f5-0d25c352ba16" providerId="ADAL" clId="{02E56EC2-1009-423D-8E57-B2E1EE2F4220}" dt="2025-01-10T10:03:48.103" v="3387" actId="113"/>
          <ac:spMkLst>
            <pc:docMk/>
            <pc:sldMk cId="2179113961" sldId="1561"/>
            <ac:spMk id="2" creationId="{88913B21-0EB5-A046-E4A8-E77DDF9951C1}"/>
          </ac:spMkLst>
        </pc:spChg>
        <pc:spChg chg="mod">
          <ac:chgData name="KORENROMP, Eline Louise" userId="a44abeb2-aa4e-4d35-a6f5-0d25c352ba16" providerId="ADAL" clId="{02E56EC2-1009-423D-8E57-B2E1EE2F4220}" dt="2025-01-10T13:13:32.209" v="3698" actId="6549"/>
          <ac:spMkLst>
            <pc:docMk/>
            <pc:sldMk cId="2179113961" sldId="1561"/>
            <ac:spMk id="4" creationId="{E217895E-E21E-B08B-C8D0-3860F5349E1B}"/>
          </ac:spMkLst>
        </pc:spChg>
        <pc:spChg chg="mod">
          <ac:chgData name="KORENROMP, Eline Louise" userId="a44abeb2-aa4e-4d35-a6f5-0d25c352ba16" providerId="ADAL" clId="{02E56EC2-1009-423D-8E57-B2E1EE2F4220}" dt="2025-01-10T13:14:12.780" v="3714" actId="20577"/>
          <ac:spMkLst>
            <pc:docMk/>
            <pc:sldMk cId="2179113961" sldId="1561"/>
            <ac:spMk id="7" creationId="{18D60644-430C-3305-97F9-F28E74EF1EC2}"/>
          </ac:spMkLst>
        </pc:spChg>
        <pc:picChg chg="mod modCrop">
          <ac:chgData name="KORENROMP, Eline Louise" userId="a44abeb2-aa4e-4d35-a6f5-0d25c352ba16" providerId="ADAL" clId="{02E56EC2-1009-423D-8E57-B2E1EE2F4220}" dt="2025-01-10T13:14:19.141" v="3715" actId="1076"/>
          <ac:picMkLst>
            <pc:docMk/>
            <pc:sldMk cId="2179113961" sldId="1561"/>
            <ac:picMk id="42" creationId="{C080E1B0-54AF-C5A1-2AF9-58C13462B324}"/>
          </ac:picMkLst>
        </pc:picChg>
      </pc:sldChg>
      <pc:sldChg chg="add del">
        <pc:chgData name="KORENROMP, Eline Louise" userId="a44abeb2-aa4e-4d35-a6f5-0d25c352ba16" providerId="ADAL" clId="{02E56EC2-1009-423D-8E57-B2E1EE2F4220}" dt="2025-01-08T10:35:16.068" v="842"/>
        <pc:sldMkLst>
          <pc:docMk/>
          <pc:sldMk cId="4293453428" sldId="1562"/>
        </pc:sldMkLst>
      </pc:sldChg>
      <pc:sldChg chg="delSp del mod">
        <pc:chgData name="KORENROMP, Eline Louise" userId="a44abeb2-aa4e-4d35-a6f5-0d25c352ba16" providerId="ADAL" clId="{02E56EC2-1009-423D-8E57-B2E1EE2F4220}" dt="2025-01-08T10:02:34.646" v="267" actId="47"/>
        <pc:sldMkLst>
          <pc:docMk/>
          <pc:sldMk cId="1592265709" sldId="1564"/>
        </pc:sldMkLst>
      </pc:sldChg>
      <pc:sldChg chg="del">
        <pc:chgData name="KORENROMP, Eline Louise" userId="a44abeb2-aa4e-4d35-a6f5-0d25c352ba16" providerId="ADAL" clId="{02E56EC2-1009-423D-8E57-B2E1EE2F4220}" dt="2025-01-08T09:55:28.930" v="0" actId="47"/>
        <pc:sldMkLst>
          <pc:docMk/>
          <pc:sldMk cId="1792933428" sldId="1565"/>
        </pc:sldMkLst>
      </pc:sldChg>
      <pc:sldChg chg="add del">
        <pc:chgData name="KORENROMP, Eline Louise" userId="a44abeb2-aa4e-4d35-a6f5-0d25c352ba16" providerId="ADAL" clId="{02E56EC2-1009-423D-8E57-B2E1EE2F4220}" dt="2025-01-08T10:35:16.068" v="842"/>
        <pc:sldMkLst>
          <pc:docMk/>
          <pc:sldMk cId="2964679627" sldId="1574"/>
        </pc:sldMkLst>
      </pc:sldChg>
      <pc:sldChg chg="del">
        <pc:chgData name="KORENROMP, Eline Louise" userId="a44abeb2-aa4e-4d35-a6f5-0d25c352ba16" providerId="ADAL" clId="{02E56EC2-1009-423D-8E57-B2E1EE2F4220}" dt="2025-01-08T09:57:46.807" v="74" actId="47"/>
        <pc:sldMkLst>
          <pc:docMk/>
          <pc:sldMk cId="3520420856" sldId="3107"/>
        </pc:sldMkLst>
      </pc:sldChg>
      <pc:sldChg chg="del">
        <pc:chgData name="KORENROMP, Eline Louise" userId="a44abeb2-aa4e-4d35-a6f5-0d25c352ba16" providerId="ADAL" clId="{02E56EC2-1009-423D-8E57-B2E1EE2F4220}" dt="2025-01-08T09:57:49.157" v="76" actId="47"/>
        <pc:sldMkLst>
          <pc:docMk/>
          <pc:sldMk cId="31282999" sldId="3108"/>
        </pc:sldMkLst>
      </pc:sldChg>
      <pc:sldChg chg="mod modShow">
        <pc:chgData name="KORENROMP, Eline Louise" userId="a44abeb2-aa4e-4d35-a6f5-0d25c352ba16" providerId="ADAL" clId="{02E56EC2-1009-423D-8E57-B2E1EE2F4220}" dt="2025-01-10T13:13:17.381" v="3689" actId="729"/>
        <pc:sldMkLst>
          <pc:docMk/>
          <pc:sldMk cId="3315484268" sldId="3109"/>
        </pc:sldMkLst>
      </pc:sldChg>
      <pc:sldChg chg="addSp delSp modSp add del mod">
        <pc:chgData name="KORENROMP, Eline Louise" userId="a44abeb2-aa4e-4d35-a6f5-0d25c352ba16" providerId="ADAL" clId="{02E56EC2-1009-423D-8E57-B2E1EE2F4220}" dt="2025-01-08T10:10:37.859" v="556" actId="47"/>
        <pc:sldMkLst>
          <pc:docMk/>
          <pc:sldMk cId="1757608843" sldId="3110"/>
        </pc:sldMkLst>
      </pc:sldChg>
      <pc:sldChg chg="addSp delSp modSp add del mod">
        <pc:chgData name="KORENROMP, Eline Louise" userId="a44abeb2-aa4e-4d35-a6f5-0d25c352ba16" providerId="ADAL" clId="{02E56EC2-1009-423D-8E57-B2E1EE2F4220}" dt="2025-01-08T10:10:45.462" v="557" actId="47"/>
        <pc:sldMkLst>
          <pc:docMk/>
          <pc:sldMk cId="332989802" sldId="3111"/>
        </pc:sldMkLst>
      </pc:sldChg>
      <pc:sldChg chg="addSp delSp modSp add mod ord modNotesTx">
        <pc:chgData name="KORENROMP, Eline Louise" userId="a44abeb2-aa4e-4d35-a6f5-0d25c352ba16" providerId="ADAL" clId="{02E56EC2-1009-423D-8E57-B2E1EE2F4220}" dt="2025-01-10T10:18:45.350" v="3647" actId="20577"/>
        <pc:sldMkLst>
          <pc:docMk/>
          <pc:sldMk cId="3286255104" sldId="3112"/>
        </pc:sldMkLst>
        <pc:spChg chg="add mod">
          <ac:chgData name="KORENROMP, Eline Louise" userId="a44abeb2-aa4e-4d35-a6f5-0d25c352ba16" providerId="ADAL" clId="{02E56EC2-1009-423D-8E57-B2E1EE2F4220}" dt="2025-01-08T10:16:13.053" v="582" actId="108"/>
          <ac:spMkLst>
            <pc:docMk/>
            <pc:sldMk cId="3286255104" sldId="3112"/>
            <ac:spMk id="5" creationId="{BA802B85-DE0C-9210-2F05-397374B1EE68}"/>
          </ac:spMkLst>
        </pc:spChg>
        <pc:graphicFrameChg chg="add mod modGraphic">
          <ac:chgData name="KORENROMP, Eline Louise" userId="a44abeb2-aa4e-4d35-a6f5-0d25c352ba16" providerId="ADAL" clId="{02E56EC2-1009-423D-8E57-B2E1EE2F4220}" dt="2025-01-10T10:18:02.948" v="3468" actId="21"/>
          <ac:graphicFrameMkLst>
            <pc:docMk/>
            <pc:sldMk cId="3286255104" sldId="3112"/>
            <ac:graphicFrameMk id="8" creationId="{A14C55BF-76B8-307B-E71F-A79AA4D5DC89}"/>
          </ac:graphicFrameMkLst>
        </pc:graphicFrameChg>
      </pc:sldChg>
      <pc:sldChg chg="addSp delSp modSp add mod">
        <pc:chgData name="KORENROMP, Eline Louise" userId="a44abeb2-aa4e-4d35-a6f5-0d25c352ba16" providerId="ADAL" clId="{02E56EC2-1009-423D-8E57-B2E1EE2F4220}" dt="2025-01-10T10:16:42.636" v="3460" actId="6549"/>
        <pc:sldMkLst>
          <pc:docMk/>
          <pc:sldMk cId="3836196930" sldId="3113"/>
        </pc:sldMkLst>
        <pc:spChg chg="mod">
          <ac:chgData name="KORENROMP, Eline Louise" userId="a44abeb2-aa4e-4d35-a6f5-0d25c352ba16" providerId="ADAL" clId="{02E56EC2-1009-423D-8E57-B2E1EE2F4220}" dt="2025-01-08T10:15:59.414" v="581" actId="20577"/>
          <ac:spMkLst>
            <pc:docMk/>
            <pc:sldMk cId="3836196930" sldId="3113"/>
            <ac:spMk id="2" creationId="{3667D9A4-8A1E-AE8B-2D52-E50F2F6F45C2}"/>
          </ac:spMkLst>
        </pc:spChg>
        <pc:spChg chg="add mod">
          <ac:chgData name="KORENROMP, Eline Louise" userId="a44abeb2-aa4e-4d35-a6f5-0d25c352ba16" providerId="ADAL" clId="{02E56EC2-1009-423D-8E57-B2E1EE2F4220}" dt="2025-01-10T10:16:42.636" v="3460" actId="6549"/>
          <ac:spMkLst>
            <pc:docMk/>
            <pc:sldMk cId="3836196930" sldId="3113"/>
            <ac:spMk id="6" creationId="{8D5AB327-F218-638C-5E75-1818ECC6E8F4}"/>
          </ac:spMkLst>
        </pc:spChg>
        <pc:graphicFrameChg chg="add mod modGraphic">
          <ac:chgData name="KORENROMP, Eline Louise" userId="a44abeb2-aa4e-4d35-a6f5-0d25c352ba16" providerId="ADAL" clId="{02E56EC2-1009-423D-8E57-B2E1EE2F4220}" dt="2025-01-08T10:08:30.948" v="511" actId="1076"/>
          <ac:graphicFrameMkLst>
            <pc:docMk/>
            <pc:sldMk cId="3836196930" sldId="3113"/>
            <ac:graphicFrameMk id="4" creationId="{2770C09C-3A07-B030-7CAC-87FF8A0343DE}"/>
          </ac:graphicFrameMkLst>
        </pc:graphicFrameChg>
      </pc:sldChg>
      <pc:sldChg chg="modSp add mod">
        <pc:chgData name="KORENROMP, Eline Louise" userId="a44abeb2-aa4e-4d35-a6f5-0d25c352ba16" providerId="ADAL" clId="{02E56EC2-1009-423D-8E57-B2E1EE2F4220}" dt="2025-01-08T10:07:31.365" v="486" actId="13926"/>
        <pc:sldMkLst>
          <pc:docMk/>
          <pc:sldMk cId="2633612719" sldId="3114"/>
        </pc:sldMkLst>
        <pc:graphicFrameChg chg="modGraphic">
          <ac:chgData name="KORENROMP, Eline Louise" userId="a44abeb2-aa4e-4d35-a6f5-0d25c352ba16" providerId="ADAL" clId="{02E56EC2-1009-423D-8E57-B2E1EE2F4220}" dt="2025-01-08T10:07:31.365" v="486" actId="13926"/>
          <ac:graphicFrameMkLst>
            <pc:docMk/>
            <pc:sldMk cId="2633612719" sldId="3114"/>
            <ac:graphicFrameMk id="7" creationId="{C3CE2F2A-17F9-EDB4-5D31-900083D4D507}"/>
          </ac:graphicFrameMkLst>
        </pc:graphicFrameChg>
      </pc:sldChg>
      <pc:sldChg chg="addSp modSp add mod ord">
        <pc:chgData name="KORENROMP, Eline Louise" userId="a44abeb2-aa4e-4d35-a6f5-0d25c352ba16" providerId="ADAL" clId="{02E56EC2-1009-423D-8E57-B2E1EE2F4220}" dt="2025-01-10T13:15:29.507" v="3733" actId="1076"/>
        <pc:sldMkLst>
          <pc:docMk/>
          <pc:sldMk cId="4243994149" sldId="3115"/>
        </pc:sldMkLst>
        <pc:spChg chg="mod">
          <ac:chgData name="KORENROMP, Eline Louise" userId="a44abeb2-aa4e-4d35-a6f5-0d25c352ba16" providerId="ADAL" clId="{02E56EC2-1009-423D-8E57-B2E1EE2F4220}" dt="2025-01-10T10:14:53.814" v="3388" actId="20577"/>
          <ac:spMkLst>
            <pc:docMk/>
            <pc:sldMk cId="4243994149" sldId="3115"/>
            <ac:spMk id="2" creationId="{6D6D67AD-E6BD-C167-E154-D31582373500}"/>
          </ac:spMkLst>
        </pc:spChg>
        <pc:spChg chg="mod">
          <ac:chgData name="KORENROMP, Eline Louise" userId="a44abeb2-aa4e-4d35-a6f5-0d25c352ba16" providerId="ADAL" clId="{02E56EC2-1009-423D-8E57-B2E1EE2F4220}" dt="2025-01-10T13:15:29.507" v="3733" actId="1076"/>
          <ac:spMkLst>
            <pc:docMk/>
            <pc:sldMk cId="4243994149" sldId="3115"/>
            <ac:spMk id="4" creationId="{5735BBD3-B95E-C516-DFD0-37EB34C1BE62}"/>
          </ac:spMkLst>
        </pc:spChg>
        <pc:picChg chg="add mod ord">
          <ac:chgData name="KORENROMP, Eline Louise" userId="a44abeb2-aa4e-4d35-a6f5-0d25c352ba16" providerId="ADAL" clId="{02E56EC2-1009-423D-8E57-B2E1EE2F4220}" dt="2025-01-10T13:15:22.909" v="3732" actId="14100"/>
          <ac:picMkLst>
            <pc:docMk/>
            <pc:sldMk cId="4243994149" sldId="3115"/>
            <ac:picMk id="3" creationId="{229B5F8F-AC41-956C-153D-BC0A0B5762BB}"/>
          </ac:picMkLst>
        </pc:picChg>
      </pc:sldChg>
      <pc:sldChg chg="addSp modSp new mod ord modShow">
        <pc:chgData name="KORENROMP, Eline Louise" userId="a44abeb2-aa4e-4d35-a6f5-0d25c352ba16" providerId="ADAL" clId="{02E56EC2-1009-423D-8E57-B2E1EE2F4220}" dt="2025-01-08T10:15:47.819" v="579" actId="729"/>
        <pc:sldMkLst>
          <pc:docMk/>
          <pc:sldMk cId="1757361193" sldId="3116"/>
        </pc:sldMkLst>
        <pc:spChg chg="add mod">
          <ac:chgData name="KORENROMP, Eline Louise" userId="a44abeb2-aa4e-4d35-a6f5-0d25c352ba16" providerId="ADAL" clId="{02E56EC2-1009-423D-8E57-B2E1EE2F4220}" dt="2025-01-08T10:15:31.740" v="577" actId="108"/>
          <ac:spMkLst>
            <pc:docMk/>
            <pc:sldMk cId="1757361193" sldId="3116"/>
            <ac:spMk id="2" creationId="{1287E979-FEAA-E8F0-FD30-05E0404E5F8F}"/>
          </ac:spMkLst>
        </pc:spChg>
        <pc:spChg chg="add mod">
          <ac:chgData name="KORENROMP, Eline Louise" userId="a44abeb2-aa4e-4d35-a6f5-0d25c352ba16" providerId="ADAL" clId="{02E56EC2-1009-423D-8E57-B2E1EE2F4220}" dt="2025-01-08T10:15:38.081" v="578" actId="2711"/>
          <ac:spMkLst>
            <pc:docMk/>
            <pc:sldMk cId="1757361193" sldId="3116"/>
            <ac:spMk id="3" creationId="{182A9B2A-7470-9001-5E56-32C66846F69C}"/>
          </ac:spMkLst>
        </pc:spChg>
      </pc:sldChg>
      <pc:sldChg chg="addSp delSp modSp new mod">
        <pc:chgData name="KORENROMP, Eline Louise" userId="a44abeb2-aa4e-4d35-a6f5-0d25c352ba16" providerId="ADAL" clId="{02E56EC2-1009-423D-8E57-B2E1EE2F4220}" dt="2025-01-08T11:24:25.872" v="3338" actId="6549"/>
        <pc:sldMkLst>
          <pc:docMk/>
          <pc:sldMk cId="1527621998" sldId="3117"/>
        </pc:sldMkLst>
        <pc:spChg chg="add mod">
          <ac:chgData name="KORENROMP, Eline Louise" userId="a44abeb2-aa4e-4d35-a6f5-0d25c352ba16" providerId="ADAL" clId="{02E56EC2-1009-423D-8E57-B2E1EE2F4220}" dt="2025-01-08T10:56:25.555" v="2120" actId="27636"/>
          <ac:spMkLst>
            <pc:docMk/>
            <pc:sldMk cId="1527621998" sldId="3117"/>
            <ac:spMk id="2" creationId="{F1AA9E27-B8E4-D6A8-B03E-AEF08AB4074F}"/>
          </ac:spMkLst>
        </pc:spChg>
        <pc:spChg chg="add mod">
          <ac:chgData name="KORENROMP, Eline Louise" userId="a44abeb2-aa4e-4d35-a6f5-0d25c352ba16" providerId="ADAL" clId="{02E56EC2-1009-423D-8E57-B2E1EE2F4220}" dt="2025-01-08T11:24:25.872" v="3338" actId="6549"/>
          <ac:spMkLst>
            <pc:docMk/>
            <pc:sldMk cId="1527621998" sldId="3117"/>
            <ac:spMk id="3" creationId="{A1494244-FAAA-8DFD-295E-0FE045EB0FEC}"/>
          </ac:spMkLst>
        </pc:spChg>
        <pc:picChg chg="add mod">
          <ac:chgData name="KORENROMP, Eline Louise" userId="a44abeb2-aa4e-4d35-a6f5-0d25c352ba16" providerId="ADAL" clId="{02E56EC2-1009-423D-8E57-B2E1EE2F4220}" dt="2025-01-08T10:43:16.506" v="1809" actId="1076"/>
          <ac:picMkLst>
            <pc:docMk/>
            <pc:sldMk cId="1527621998" sldId="3117"/>
            <ac:picMk id="4" creationId="{9150D959-A323-68DF-DBE2-2697C52E9760}"/>
          </ac:picMkLst>
        </pc:picChg>
        <pc:picChg chg="add mod">
          <ac:chgData name="KORENROMP, Eline Louise" userId="a44abeb2-aa4e-4d35-a6f5-0d25c352ba16" providerId="ADAL" clId="{02E56EC2-1009-423D-8E57-B2E1EE2F4220}" dt="2025-01-08T10:42:13.460" v="1786" actId="14100"/>
          <ac:picMkLst>
            <pc:docMk/>
            <pc:sldMk cId="1527621998" sldId="3117"/>
            <ac:picMk id="7" creationId="{D071EFB7-82B9-CC48-1B93-D2CF57C0259A}"/>
          </ac:picMkLst>
        </pc:picChg>
      </pc:sldChg>
      <pc:sldChg chg="addSp delSp modSp add mod">
        <pc:chgData name="KORENROMP, Eline Louise" userId="a44abeb2-aa4e-4d35-a6f5-0d25c352ba16" providerId="ADAL" clId="{02E56EC2-1009-423D-8E57-B2E1EE2F4220}" dt="2025-01-08T10:57:13.167" v="2159" actId="20577"/>
        <pc:sldMkLst>
          <pc:docMk/>
          <pc:sldMk cId="2577836637" sldId="3118"/>
        </pc:sldMkLst>
        <pc:spChg chg="mod">
          <ac:chgData name="KORENROMP, Eline Louise" userId="a44abeb2-aa4e-4d35-a6f5-0d25c352ba16" providerId="ADAL" clId="{02E56EC2-1009-423D-8E57-B2E1EE2F4220}" dt="2025-01-08T10:56:32.373" v="2122" actId="20577"/>
          <ac:spMkLst>
            <pc:docMk/>
            <pc:sldMk cId="2577836637" sldId="3118"/>
            <ac:spMk id="2" creationId="{0160D594-094B-5759-CC9D-D72E3E5D9928}"/>
          </ac:spMkLst>
        </pc:spChg>
        <pc:spChg chg="add mod">
          <ac:chgData name="KORENROMP, Eline Louise" userId="a44abeb2-aa4e-4d35-a6f5-0d25c352ba16" providerId="ADAL" clId="{02E56EC2-1009-423D-8E57-B2E1EE2F4220}" dt="2025-01-08T10:57:13.167" v="2159" actId="20577"/>
          <ac:spMkLst>
            <pc:docMk/>
            <pc:sldMk cId="2577836637" sldId="3118"/>
            <ac:spMk id="12" creationId="{AC134C5C-ACA0-C096-1D08-9150D7EA5B42}"/>
          </ac:spMkLst>
        </pc:spChg>
        <pc:spChg chg="add mod">
          <ac:chgData name="KORENROMP, Eline Louise" userId="a44abeb2-aa4e-4d35-a6f5-0d25c352ba16" providerId="ADAL" clId="{02E56EC2-1009-423D-8E57-B2E1EE2F4220}" dt="2025-01-08T10:43:29.601" v="1813" actId="14100"/>
          <ac:spMkLst>
            <pc:docMk/>
            <pc:sldMk cId="2577836637" sldId="3118"/>
            <ac:spMk id="13" creationId="{859DC707-C28F-CF30-B137-FF695553AF41}"/>
          </ac:spMkLst>
        </pc:spChg>
        <pc:spChg chg="add mod">
          <ac:chgData name="KORENROMP, Eline Louise" userId="a44abeb2-aa4e-4d35-a6f5-0d25c352ba16" providerId="ADAL" clId="{02E56EC2-1009-423D-8E57-B2E1EE2F4220}" dt="2025-01-08T10:44:02.108" v="1820" actId="14100"/>
          <ac:spMkLst>
            <pc:docMk/>
            <pc:sldMk cId="2577836637" sldId="3118"/>
            <ac:spMk id="15" creationId="{A6AC7880-3837-AEC4-74CE-3AE0EEF3A493}"/>
          </ac:spMkLst>
        </pc:spChg>
        <pc:picChg chg="add mod">
          <ac:chgData name="KORENROMP, Eline Louise" userId="a44abeb2-aa4e-4d35-a6f5-0d25c352ba16" providerId="ADAL" clId="{02E56EC2-1009-423D-8E57-B2E1EE2F4220}" dt="2025-01-08T10:56:39.301" v="2125" actId="1076"/>
          <ac:picMkLst>
            <pc:docMk/>
            <pc:sldMk cId="2577836637" sldId="3118"/>
            <ac:picMk id="9" creationId="{018E5E19-E0F7-EB15-E95F-58B9570D58F2}"/>
          </ac:picMkLst>
        </pc:picChg>
        <pc:picChg chg="add mod">
          <ac:chgData name="KORENROMP, Eline Louise" userId="a44abeb2-aa4e-4d35-a6f5-0d25c352ba16" providerId="ADAL" clId="{02E56EC2-1009-423D-8E57-B2E1EE2F4220}" dt="2025-01-08T10:56:43.732" v="2127" actId="14100"/>
          <ac:picMkLst>
            <pc:docMk/>
            <pc:sldMk cId="2577836637" sldId="3118"/>
            <ac:picMk id="10" creationId="{304C0D41-87F1-0207-99F5-945AC0A9328A}"/>
          </ac:picMkLst>
        </pc:picChg>
        <pc:picChg chg="add mod">
          <ac:chgData name="KORENROMP, Eline Louise" userId="a44abeb2-aa4e-4d35-a6f5-0d25c352ba16" providerId="ADAL" clId="{02E56EC2-1009-423D-8E57-B2E1EE2F4220}" dt="2025-01-08T10:56:46.663" v="2128" actId="1076"/>
          <ac:picMkLst>
            <pc:docMk/>
            <pc:sldMk cId="2577836637" sldId="3118"/>
            <ac:picMk id="11" creationId="{210B4530-2657-4EF7-CE17-663CCB089782}"/>
          </ac:picMkLst>
        </pc:picChg>
      </pc:sldChg>
      <pc:sldChg chg="addSp modSp new mod modShow">
        <pc:chgData name="KORENROMP, Eline Louise" userId="a44abeb2-aa4e-4d35-a6f5-0d25c352ba16" providerId="ADAL" clId="{02E56EC2-1009-423D-8E57-B2E1EE2F4220}" dt="2025-01-08T11:03:47.787" v="2856" actId="729"/>
        <pc:sldMkLst>
          <pc:docMk/>
          <pc:sldMk cId="3019406315" sldId="3119"/>
        </pc:sldMkLst>
        <pc:spChg chg="add mod">
          <ac:chgData name="KORENROMP, Eline Louise" userId="a44abeb2-aa4e-4d35-a6f5-0d25c352ba16" providerId="ADAL" clId="{02E56EC2-1009-423D-8E57-B2E1EE2F4220}" dt="2025-01-08T10:58:36.280" v="2279" actId="6549"/>
          <ac:spMkLst>
            <pc:docMk/>
            <pc:sldMk cId="3019406315" sldId="3119"/>
            <ac:spMk id="3" creationId="{1E003272-BC76-DAEC-D45C-8B0036B74AE4}"/>
          </ac:spMkLst>
        </pc:spChg>
        <pc:spChg chg="add mod">
          <ac:chgData name="KORENROMP, Eline Louise" userId="a44abeb2-aa4e-4d35-a6f5-0d25c352ba16" providerId="ADAL" clId="{02E56EC2-1009-423D-8E57-B2E1EE2F4220}" dt="2025-01-08T11:03:42.392" v="2855" actId="20577"/>
          <ac:spMkLst>
            <pc:docMk/>
            <pc:sldMk cId="3019406315" sldId="3119"/>
            <ac:spMk id="4" creationId="{6EDD2ABC-A370-6F1D-DC96-5A93A86CB309}"/>
          </ac:spMkLst>
        </pc:spChg>
        <pc:spChg chg="add mod">
          <ac:chgData name="KORENROMP, Eline Louise" userId="a44abeb2-aa4e-4d35-a6f5-0d25c352ba16" providerId="ADAL" clId="{02E56EC2-1009-423D-8E57-B2E1EE2F4220}" dt="2025-01-08T10:57:44.770" v="2161"/>
          <ac:spMkLst>
            <pc:docMk/>
            <pc:sldMk cId="3019406315" sldId="3119"/>
            <ac:spMk id="6" creationId="{6B981C49-EA08-B602-FF2D-937DFA008696}"/>
          </ac:spMkLst>
        </pc:spChg>
        <pc:picChg chg="add mod">
          <ac:chgData name="KORENROMP, Eline Louise" userId="a44abeb2-aa4e-4d35-a6f5-0d25c352ba16" providerId="ADAL" clId="{02E56EC2-1009-423D-8E57-B2E1EE2F4220}" dt="2025-01-08T10:57:44.770" v="2161"/>
          <ac:picMkLst>
            <pc:docMk/>
            <pc:sldMk cId="3019406315" sldId="3119"/>
            <ac:picMk id="2" creationId="{AC2C10F5-0E73-DA9B-504D-9073218E11D5}"/>
          </ac:picMkLst>
        </pc:picChg>
        <pc:picChg chg="add mod">
          <ac:chgData name="KORENROMP, Eline Louise" userId="a44abeb2-aa4e-4d35-a6f5-0d25c352ba16" providerId="ADAL" clId="{02E56EC2-1009-423D-8E57-B2E1EE2F4220}" dt="2025-01-08T10:57:44.770" v="2161"/>
          <ac:picMkLst>
            <pc:docMk/>
            <pc:sldMk cId="3019406315" sldId="3119"/>
            <ac:picMk id="5" creationId="{CEEDB2B8-E6C2-2492-CF86-7A3C008F789E}"/>
          </ac:picMkLst>
        </pc:picChg>
        <pc:picChg chg="add mod">
          <ac:chgData name="KORENROMP, Eline Louise" userId="a44abeb2-aa4e-4d35-a6f5-0d25c352ba16" providerId="ADAL" clId="{02E56EC2-1009-423D-8E57-B2E1EE2F4220}" dt="2025-01-08T10:58:20.391" v="2204" actId="14100"/>
          <ac:picMkLst>
            <pc:docMk/>
            <pc:sldMk cId="3019406315" sldId="3119"/>
            <ac:picMk id="7" creationId="{CFC53CA4-5013-923C-E909-ADDDF16915DA}"/>
          </ac:picMkLst>
        </pc:picChg>
      </pc:sldChg>
      <pc:sldChg chg="add del mod modShow">
        <pc:chgData name="KORENROMP, Eline Louise" userId="a44abeb2-aa4e-4d35-a6f5-0d25c352ba16" providerId="ADAL" clId="{02E56EC2-1009-423D-8E57-B2E1EE2F4220}" dt="2025-01-10T10:17:52.501" v="3467" actId="47"/>
        <pc:sldMkLst>
          <pc:docMk/>
          <pc:sldMk cId="659801439" sldId="3120"/>
        </pc:sldMkLst>
      </pc:sldChg>
      <pc:sldMasterChg chg="delSldLayout">
        <pc:chgData name="KORENROMP, Eline Louise" userId="a44abeb2-aa4e-4d35-a6f5-0d25c352ba16" providerId="ADAL" clId="{02E56EC2-1009-423D-8E57-B2E1EE2F4220}" dt="2025-01-08T10:05:48.913" v="398" actId="47"/>
        <pc:sldMasterMkLst>
          <pc:docMk/>
          <pc:sldMasterMk cId="0" sldId="2147483840"/>
        </pc:sldMasterMkLst>
        <pc:sldLayoutChg chg="del">
          <pc:chgData name="KORENROMP, Eline Louise" userId="a44abeb2-aa4e-4d35-a6f5-0d25c352ba16" providerId="ADAL" clId="{02E56EC2-1009-423D-8E57-B2E1EE2F4220}" dt="2025-01-08T10:05:48.913" v="398" actId="47"/>
          <pc:sldLayoutMkLst>
            <pc:docMk/>
            <pc:sldMasterMk cId="0" sldId="2147483840"/>
            <pc:sldLayoutMk cId="764844366" sldId="214748385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3F4DE85E-B7DD-4983-B81E-87808B4ABA6B}" type="datetimeFigureOut">
              <a:rPr lang="en-US" smtClean="0"/>
              <a:t>2/10/2025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57659616-E921-41D3-9E36-7E9FC31D8247}" type="slidenum">
              <a:rPr lang="en-US" smtClean="0"/>
              <a:t>‹#›</a:t>
            </a:fld>
            <a:endParaRPr lang="en-US"/>
          </a:p>
        </p:txBody>
      </p:sp>
    </p:spTree>
    <p:extLst>
      <p:ext uri="{BB962C8B-B14F-4D97-AF65-F5344CB8AC3E}">
        <p14:creationId xmlns:p14="http://schemas.microsoft.com/office/powerpoint/2010/main" val="31729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59616-E921-41D3-9E36-7E9FC31D8247}" type="slidenum">
              <a:rPr lang="en-US" smtClean="0"/>
              <a:t>1</a:t>
            </a:fld>
            <a:endParaRPr lang="en-US"/>
          </a:p>
        </p:txBody>
      </p:sp>
    </p:spTree>
    <p:extLst>
      <p:ext uri="{BB962C8B-B14F-4D97-AF65-F5344CB8AC3E}">
        <p14:creationId xmlns:p14="http://schemas.microsoft.com/office/powerpoint/2010/main" val="70339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validation recommended in EPP is to look at the estimated rise in incidence, across all sub-</a:t>
            </a:r>
            <a:r>
              <a:rPr lang="en-US" dirty="0" err="1"/>
              <a:t>ppulations</a:t>
            </a:r>
            <a:r>
              <a:rPr lang="en-US" dirty="0"/>
              <a:t>. Typically, HIV will have spread among key populations, before the general population. </a:t>
            </a:r>
          </a:p>
          <a:p>
            <a:r>
              <a:rPr lang="en-US" dirty="0"/>
              <a:t>In this example, from Jamaica in an earlier estimation round, EPP estimated that incidence rose among </a:t>
            </a:r>
            <a:r>
              <a:rPr lang="en-US" dirty="0" err="1"/>
              <a:t>among</a:t>
            </a:r>
            <a:r>
              <a:rPr lang="en-US" dirty="0"/>
              <a:t> lower-risk men and women (called ‘Remaining’ men and women) before it rose among MSM. This pattern is implausible or at least atypical. It should also spur your examination of the respective curves, and your possible adjustment of one or more of them, to ensure a plausible sequence of epidemic spread across the subpopulations. Again, trying the R-Hybrid curve instead of EPP-Classic may help avoid a too abrupt early estimated rise in prevalence and incidence, resulting in more plausible and coherent patterns.</a:t>
            </a:r>
            <a:endParaRPr lang="en-CH" dirty="0"/>
          </a:p>
        </p:txBody>
      </p:sp>
      <p:sp>
        <p:nvSpPr>
          <p:cNvPr id="4" name="Slide Number Placeholder 3"/>
          <p:cNvSpPr>
            <a:spLocks noGrp="1"/>
          </p:cNvSpPr>
          <p:nvPr>
            <p:ph type="sldNum" sz="quarter" idx="5"/>
          </p:nvPr>
        </p:nvSpPr>
        <p:spPr/>
        <p:txBody>
          <a:bodyPr/>
          <a:lstStyle/>
          <a:p>
            <a:fld id="{0A6A75E5-EEA6-4699-9135-78D05B2AA1DC}" type="slidenum">
              <a:rPr lang="en-CH" smtClean="0"/>
              <a:t>13</a:t>
            </a:fld>
            <a:endParaRPr lang="en-CH"/>
          </a:p>
        </p:txBody>
      </p:sp>
    </p:spTree>
    <p:extLst>
      <p:ext uri="{BB962C8B-B14F-4D97-AF65-F5344CB8AC3E}">
        <p14:creationId xmlns:p14="http://schemas.microsoft.com/office/powerpoint/2010/main" val="113957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4E3C-0788-814F-5E3D-42E6FFF34F0C}"/>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9F018FD-55E6-2C95-309B-E459308A17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8EFDF2-9A58-247F-D5CC-D8934B23D8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As mentioned, data quality is critical for good estimates. To facilitate Data Quality reviews, we recommend you collate and review the input data first in an Excel, and ensure they are good quality, and consistent across related (e.g. cascaded) indicators.</a:t>
            </a:r>
          </a:p>
          <a:p>
            <a:endParaRPr lang="en-US" altLang="en-US" dirty="0"/>
          </a:p>
          <a:p>
            <a:pPr marL="172839" indent="-172839">
              <a:buFontTx/>
              <a:buChar char="•"/>
            </a:pPr>
            <a:r>
              <a:rPr lang="en-US" altLang="en-US" dirty="0"/>
              <a:t>First, please update the XLS, review and ensure the quality and consistency of the data. </a:t>
            </a:r>
          </a:p>
          <a:p>
            <a:pPr marL="172839" indent="-172839">
              <a:buFontTx/>
              <a:buChar char="•"/>
            </a:pPr>
            <a:r>
              <a:rPr lang="en-US" altLang="en-US" dirty="0"/>
              <a:t>Then, copy into the Spectrum file and update the estimation.</a:t>
            </a:r>
          </a:p>
        </p:txBody>
      </p:sp>
      <p:sp>
        <p:nvSpPr>
          <p:cNvPr id="30724" name="Slide Number Placeholder 3">
            <a:extLst>
              <a:ext uri="{FF2B5EF4-FFF2-40B4-BE49-F238E27FC236}">
                <a16:creationId xmlns:a16="http://schemas.microsoft.com/office/drawing/2014/main" id="{AF388ECD-04AA-15DC-3903-71579DE029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pPr defTabSz="358480"/>
              <a:t>2</a:t>
            </a:fld>
            <a:endParaRPr lang="en-US" altLang="en-US"/>
          </a:p>
        </p:txBody>
      </p:sp>
    </p:spTree>
    <p:extLst>
      <p:ext uri="{BB962C8B-B14F-4D97-AF65-F5344CB8AC3E}">
        <p14:creationId xmlns:p14="http://schemas.microsoft.com/office/powerpoint/2010/main" val="565980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See </a:t>
            </a:r>
            <a:r>
              <a:rPr lang="en-US" i="1" dirty="0"/>
              <a:t>Guide to update a Spectrum HIV estimation </a:t>
            </a:r>
            <a:r>
              <a:rPr lang="en-US" i="0" dirty="0"/>
              <a:t>(Word document, on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Decision tree Figure 1</a:t>
            </a:r>
            <a:endParaRPr lang="en-CH" dirty="0"/>
          </a:p>
          <a:p>
            <a:endParaRPr lang="en-CH" dirty="0"/>
          </a:p>
        </p:txBody>
      </p:sp>
      <p:sp>
        <p:nvSpPr>
          <p:cNvPr id="4" name="Slide Number Placeholder 3"/>
          <p:cNvSpPr>
            <a:spLocks noGrp="1"/>
          </p:cNvSpPr>
          <p:nvPr>
            <p:ph type="sldNum" sz="quarter" idx="5"/>
          </p:nvPr>
        </p:nvSpPr>
        <p:spPr/>
        <p:txBody>
          <a:bodyPr/>
          <a:lstStyle/>
          <a:p>
            <a:fld id="{A671EB5F-83F3-497B-B51D-09B785C8EBFD}" type="slidenum">
              <a:rPr lang="en-US" smtClean="0"/>
              <a:t>3</a:t>
            </a:fld>
            <a:endParaRPr lang="en-US"/>
          </a:p>
        </p:txBody>
      </p:sp>
    </p:spTree>
    <p:extLst>
      <p:ext uri="{BB962C8B-B14F-4D97-AF65-F5344CB8AC3E}">
        <p14:creationId xmlns:p14="http://schemas.microsoft.com/office/powerpoint/2010/main" val="1267788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https://www.thelancet.com/journals/lancet/article/PIIS0140-6736(17)32152-9/fulltext </a:t>
            </a:r>
            <a:endParaRPr lang="en-KE">
              <a:effectLst/>
            </a:endParaRPr>
          </a:p>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The IHME created a star rating system for the overall quality of cause of death data for each location each year.</a:t>
            </a:r>
            <a:endParaRPr lang="en-KE">
              <a:effectLst/>
            </a:endParaRPr>
          </a:p>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This system represents VR completeness, percentage of deaths coded to causes that cannot be true underlying causes of death (garbage codes), detail of the cause list and age groups, and time periods covered. </a:t>
            </a:r>
            <a:endParaRPr lang="en-KE">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KE">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Using CSAVR requires good quality, complete entries of AIDS-related deaths among adults 15 years and above. </a:t>
            </a: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 indication of the quality and completeness of cause-of-death reporting is provided by the Institute for Health Metrics (IHME), alongside their Global Burden of Disease (GBD) analysis in 2019: 2A denotes high-quality cause of death data, 2B reasonable quality.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2C classification in the IHME's 2019 GBD indicate poor completeness and/or quality of Vital Registration. Countries in this group should not input death data (neither country-reported nor IHME-adjusted) into CSAVR and probably instead use the EPP model.</a:t>
            </a:r>
            <a:endParaRPr lang="en-KE" sz="1800">
              <a:effectLst/>
            </a:endParaRPr>
          </a:p>
          <a:p>
            <a:pPr defTabSz="942289">
              <a:defRPr/>
            </a:pPr>
            <a:endParaRPr lang="en-US"/>
          </a:p>
        </p:txBody>
      </p:sp>
      <p:sp>
        <p:nvSpPr>
          <p:cNvPr id="4" name="Slide Number Placeholder 3"/>
          <p:cNvSpPr>
            <a:spLocks noGrp="1"/>
          </p:cNvSpPr>
          <p:nvPr>
            <p:ph type="sldNum" sz="quarter" idx="5"/>
          </p:nvPr>
        </p:nvSpPr>
        <p:spPr/>
        <p:txBody>
          <a:bodyPr/>
          <a:lstStyle/>
          <a:p>
            <a:fld id="{E5F4B4AD-9710-49A7-B214-561577097D0C}" type="slidenum">
              <a:rPr lang="en-US" smtClean="0"/>
              <a:t>4</a:t>
            </a:fld>
            <a:endParaRPr lang="en-US"/>
          </a:p>
        </p:txBody>
      </p:sp>
    </p:spTree>
    <p:extLst>
      <p:ext uri="{BB962C8B-B14F-4D97-AF65-F5344CB8AC3E}">
        <p14:creationId xmlns:p14="http://schemas.microsoft.com/office/powerpoint/2010/main" val="1246726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70C66C-D396-9D55-43BD-EA8387B6D4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5DEE4-F17B-6738-6269-E9772534D9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0EAA3D-48F3-D0B8-0E28-95727DB0F66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See </a:t>
            </a:r>
            <a:r>
              <a:rPr lang="en-US" i="1" dirty="0"/>
              <a:t>Guide to update a Spectrum HIV estimation </a:t>
            </a:r>
            <a:r>
              <a:rPr lang="en-US" i="0" dirty="0"/>
              <a:t>(Word document, on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Decision tree Figure 1</a:t>
            </a:r>
            <a:endParaRPr lang="en-CH" dirty="0"/>
          </a:p>
          <a:p>
            <a:endParaRPr lang="en-CH" dirty="0"/>
          </a:p>
        </p:txBody>
      </p:sp>
      <p:sp>
        <p:nvSpPr>
          <p:cNvPr id="4" name="Slide Number Placeholder 3">
            <a:extLst>
              <a:ext uri="{FF2B5EF4-FFF2-40B4-BE49-F238E27FC236}">
                <a16:creationId xmlns:a16="http://schemas.microsoft.com/office/drawing/2014/main" id="{201B2016-9FE6-AC04-1F27-8DB2C50DDF51}"/>
              </a:ext>
            </a:extLst>
          </p:cNvPr>
          <p:cNvSpPr>
            <a:spLocks noGrp="1"/>
          </p:cNvSpPr>
          <p:nvPr>
            <p:ph type="sldNum" sz="quarter" idx="5"/>
          </p:nvPr>
        </p:nvSpPr>
        <p:spPr/>
        <p:txBody>
          <a:bodyPr/>
          <a:lstStyle/>
          <a:p>
            <a:fld id="{A671EB5F-83F3-497B-B51D-09B785C8EBFD}" type="slidenum">
              <a:rPr lang="en-US" smtClean="0"/>
              <a:t>5</a:t>
            </a:fld>
            <a:endParaRPr lang="en-US"/>
          </a:p>
        </p:txBody>
      </p:sp>
    </p:spTree>
    <p:extLst>
      <p:ext uri="{BB962C8B-B14F-4D97-AF65-F5344CB8AC3E}">
        <p14:creationId xmlns:p14="http://schemas.microsoft.com/office/powerpoint/2010/main" val="2444210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63CBF-5106-8953-8D26-D55D97F5BF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B59B6A-8919-0F50-97E1-012E80D5C1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8590EC-CB3E-BF25-20AD-0D1E7E50FBC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See </a:t>
            </a:r>
            <a:r>
              <a:rPr lang="en-US" i="1" dirty="0"/>
              <a:t>Guide to update a Spectrum HIV estimation </a:t>
            </a:r>
            <a:r>
              <a:rPr lang="en-US" i="0" dirty="0"/>
              <a:t>(Word document, on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Decision tree Figure 1</a:t>
            </a:r>
            <a:endParaRPr lang="en-CH" dirty="0"/>
          </a:p>
          <a:p>
            <a:endParaRPr lang="en-CH" dirty="0"/>
          </a:p>
        </p:txBody>
      </p:sp>
      <p:sp>
        <p:nvSpPr>
          <p:cNvPr id="4" name="Slide Number Placeholder 3">
            <a:extLst>
              <a:ext uri="{FF2B5EF4-FFF2-40B4-BE49-F238E27FC236}">
                <a16:creationId xmlns:a16="http://schemas.microsoft.com/office/drawing/2014/main" id="{0DE3AE9A-0FBE-689E-79ED-D6B551EB0060}"/>
              </a:ext>
            </a:extLst>
          </p:cNvPr>
          <p:cNvSpPr>
            <a:spLocks noGrp="1"/>
          </p:cNvSpPr>
          <p:nvPr>
            <p:ph type="sldNum" sz="quarter" idx="5"/>
          </p:nvPr>
        </p:nvSpPr>
        <p:spPr/>
        <p:txBody>
          <a:bodyPr/>
          <a:lstStyle/>
          <a:p>
            <a:fld id="{A671EB5F-83F3-497B-B51D-09B785C8EBFD}" type="slidenum">
              <a:rPr lang="en-US" smtClean="0"/>
              <a:t>6</a:t>
            </a:fld>
            <a:endParaRPr lang="en-US"/>
          </a:p>
        </p:txBody>
      </p:sp>
    </p:spTree>
    <p:extLst>
      <p:ext uri="{BB962C8B-B14F-4D97-AF65-F5344CB8AC3E}">
        <p14:creationId xmlns:p14="http://schemas.microsoft.com/office/powerpoint/2010/main" val="3412953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D65B8-1F04-FABF-1CAB-B2DBCAFA75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0D726D-745A-6CFD-B8DE-3869D45041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28EA2A-B2AE-1292-6D0B-DDB4DF087F1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N.B. Switches from ECDC to CSAVR and v.v., in high-income countries, shown in July 2024 Addis Ababa Reference Group slide deck.</a:t>
            </a:r>
            <a:endParaRPr lang="en-CH" dirty="0"/>
          </a:p>
        </p:txBody>
      </p:sp>
      <p:sp>
        <p:nvSpPr>
          <p:cNvPr id="4" name="Slide Number Placeholder 3">
            <a:extLst>
              <a:ext uri="{FF2B5EF4-FFF2-40B4-BE49-F238E27FC236}">
                <a16:creationId xmlns:a16="http://schemas.microsoft.com/office/drawing/2014/main" id="{C9353CCB-514A-9F22-9242-637942BC0E7D}"/>
              </a:ext>
            </a:extLst>
          </p:cNvPr>
          <p:cNvSpPr>
            <a:spLocks noGrp="1"/>
          </p:cNvSpPr>
          <p:nvPr>
            <p:ph type="sldNum" sz="quarter" idx="5"/>
          </p:nvPr>
        </p:nvSpPr>
        <p:spPr/>
        <p:txBody>
          <a:bodyPr/>
          <a:lstStyle/>
          <a:p>
            <a:fld id="{A671EB5F-83F3-497B-B51D-09B785C8EBFD}" type="slidenum">
              <a:rPr lang="en-US" smtClean="0"/>
              <a:t>7</a:t>
            </a:fld>
            <a:endParaRPr lang="en-US"/>
          </a:p>
        </p:txBody>
      </p:sp>
    </p:spTree>
    <p:extLst>
      <p:ext uri="{BB962C8B-B14F-4D97-AF65-F5344CB8AC3E}">
        <p14:creationId xmlns:p14="http://schemas.microsoft.com/office/powerpoint/2010/main" val="869251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FB6D7-6F89-E4C8-159D-3A8963E11D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0EA352-4A48-5A83-0B5B-62B24B7CBB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E3ABA6-DEB5-C4F3-7C7E-51378EA830F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See </a:t>
            </a:r>
            <a:r>
              <a:rPr lang="en-US" i="1" dirty="0"/>
              <a:t>Guide to update a Spectrum HIV estimation </a:t>
            </a:r>
            <a:r>
              <a:rPr lang="en-US" i="0" dirty="0"/>
              <a:t>(Word document, on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Decision tree Figure 1</a:t>
            </a:r>
            <a:endParaRPr lang="en-CH" dirty="0"/>
          </a:p>
          <a:p>
            <a:endParaRPr lang="en-CH" dirty="0"/>
          </a:p>
        </p:txBody>
      </p:sp>
      <p:sp>
        <p:nvSpPr>
          <p:cNvPr id="4" name="Slide Number Placeholder 3">
            <a:extLst>
              <a:ext uri="{FF2B5EF4-FFF2-40B4-BE49-F238E27FC236}">
                <a16:creationId xmlns:a16="http://schemas.microsoft.com/office/drawing/2014/main" id="{3A0D0B08-EBAA-1721-2BAB-BC0EEC8616CC}"/>
              </a:ext>
            </a:extLst>
          </p:cNvPr>
          <p:cNvSpPr>
            <a:spLocks noGrp="1"/>
          </p:cNvSpPr>
          <p:nvPr>
            <p:ph type="sldNum" sz="quarter" idx="5"/>
          </p:nvPr>
        </p:nvSpPr>
        <p:spPr/>
        <p:txBody>
          <a:bodyPr/>
          <a:lstStyle/>
          <a:p>
            <a:fld id="{A671EB5F-83F3-497B-B51D-09B785C8EBFD}" type="slidenum">
              <a:rPr lang="en-US" smtClean="0"/>
              <a:t>8</a:t>
            </a:fld>
            <a:endParaRPr lang="en-US"/>
          </a:p>
        </p:txBody>
      </p:sp>
    </p:spTree>
    <p:extLst>
      <p:ext uri="{BB962C8B-B14F-4D97-AF65-F5344CB8AC3E}">
        <p14:creationId xmlns:p14="http://schemas.microsoft.com/office/powerpoint/2010/main" val="111887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KE" dirty="0">
              <a:effectLst/>
            </a:endParaRPr>
          </a:p>
          <a:p>
            <a:pPr marL="0" marR="0" algn="l" rtl="0" eaLnBrk="1" latinLnBrk="0" hangingPunct="1">
              <a:lnSpc>
                <a:spcPct val="107000"/>
              </a:lnSpc>
              <a:spcBef>
                <a:spcPts val="0"/>
              </a:spcBef>
              <a:spcAft>
                <a:spcPts val="800"/>
              </a:spcAft>
            </a:pP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EPP model, in contrast to CSAVR; fits adult prevalence and incidence to prevalence data from sentinel surveillance and surveys. But EPP can still also use HIV and AIDS Case diagnoses, as part of its validation. After doing your EPP data entry and fitting, under ‘Fitting Results’ go to Data check, and compare the EPP-estimated initial rise in the epidemic against your national case diagnoses. Case diagnoses of HIV are expected to follow (</a:t>
            </a:r>
            <a:r>
              <a:rPr lang="en-US"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withn</a:t>
            </a: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some lag and allowance for under-reporting) the new infections. AIDS case diagnoses are a proxy for imminent deaths from AIDS, that is, in the era before ART was available, most people diagnosed with AIDS would die within a year. In the example shown (from Peru), the rise in AIDS case diagnoses (the red dots in the lower graph) suggest that the EPP estimate (the blue line) was too early. In such cases, you may want to try an alternative curve in EPP (e.g. R-Hybrid instead of EPP-Classic) for one or more subpopulations, to improve the fit. </a:t>
            </a:r>
            <a:endParaRPr lang="en-KE" dirty="0">
              <a:effectLst/>
            </a:endParaRPr>
          </a:p>
          <a:p>
            <a:pPr defTabSz="942289">
              <a:defRPr/>
            </a:pPr>
            <a:endParaRPr lang="en-US" dirty="0"/>
          </a:p>
        </p:txBody>
      </p:sp>
      <p:sp>
        <p:nvSpPr>
          <p:cNvPr id="4" name="Slide Number Placeholder 3"/>
          <p:cNvSpPr>
            <a:spLocks noGrp="1"/>
          </p:cNvSpPr>
          <p:nvPr>
            <p:ph type="sldNum" sz="quarter" idx="5"/>
          </p:nvPr>
        </p:nvSpPr>
        <p:spPr/>
        <p:txBody>
          <a:bodyPr/>
          <a:lstStyle/>
          <a:p>
            <a:fld id="{E5F4B4AD-9710-49A7-B214-561577097D0C}" type="slidenum">
              <a:rPr lang="en-US" smtClean="0"/>
              <a:t>12</a:t>
            </a:fld>
            <a:endParaRPr lang="en-US"/>
          </a:p>
        </p:txBody>
      </p:sp>
    </p:spTree>
    <p:extLst>
      <p:ext uri="{BB962C8B-B14F-4D97-AF65-F5344CB8AC3E}">
        <p14:creationId xmlns:p14="http://schemas.microsoft.com/office/powerpoint/2010/main" val="32461418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4000" spc="-100" baseline="0">
                <a:solidFill>
                  <a:srgbClr val="FFFFFF"/>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Arial" panose="020B0604020202020204" pitchFamily="34" charset="0"/>
                <a:cs typeface="Arial" panose="020B0604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4793" y="6356350"/>
            <a:ext cx="2198224" cy="326146"/>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1_Full 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B3352C-804F-4FBE-9BAC-0540179A9030}"/>
              </a:ext>
            </a:extLst>
          </p:cNvPr>
          <p:cNvSpPr/>
          <p:nvPr userDrawn="1"/>
        </p:nvSpPr>
        <p:spPr>
          <a:xfrm>
            <a:off x="11320462" y="6276705"/>
            <a:ext cx="87153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
        <p:nvSpPr>
          <p:cNvPr id="3" name="Slide Number Placeholder 2">
            <a:extLst>
              <a:ext uri="{FF2B5EF4-FFF2-40B4-BE49-F238E27FC236}">
                <a16:creationId xmlns:a16="http://schemas.microsoft.com/office/drawing/2014/main" id="{49429A07-EF4B-4D19-9C9A-D48368868761}"/>
              </a:ext>
            </a:extLst>
          </p:cNvPr>
          <p:cNvSpPr>
            <a:spLocks noGrp="1"/>
          </p:cNvSpPr>
          <p:nvPr>
            <p:ph type="sldNum" sz="quarter" idx="4"/>
          </p:nvPr>
        </p:nvSpPr>
        <p:spPr>
          <a:xfrm>
            <a:off x="11359207" y="6320639"/>
            <a:ext cx="595417" cy="320734"/>
          </a:xfrm>
          <a:prstGeom prst="rect">
            <a:avLst/>
          </a:prstGeom>
        </p:spPr>
        <p:txBody>
          <a:bodyPr/>
          <a:lstStyle>
            <a:lvl1pPr algn="ctr">
              <a:defRPr sz="1500" b="1">
                <a:solidFill>
                  <a:schemeClr val="bg1"/>
                </a:solidFill>
                <a:latin typeface="Segoe UI" panose="020B0502040204020203" pitchFamily="34" charset="0"/>
              </a:defRPr>
            </a:lvl1pPr>
          </a:lstStyle>
          <a:p>
            <a:fld id="{3A98EE3D-8CD1-4C3F-BD1C-C98C9596463C}" type="slidenum">
              <a:rPr lang="en-US" smtClean="0"/>
              <a:t>‹#›</a:t>
            </a:fld>
            <a:endParaRPr lang="en-US"/>
          </a:p>
        </p:txBody>
      </p:sp>
      <p:sp>
        <p:nvSpPr>
          <p:cNvPr id="4" name="Rectangle 3">
            <a:extLst>
              <a:ext uri="{FF2B5EF4-FFF2-40B4-BE49-F238E27FC236}">
                <a16:creationId xmlns:a16="http://schemas.microsoft.com/office/drawing/2014/main" id="{18C3E781-07F8-4A03-A0E2-E5C52A924028}"/>
              </a:ext>
            </a:extLst>
          </p:cNvPr>
          <p:cNvSpPr/>
          <p:nvPr userDrawn="1"/>
        </p:nvSpPr>
        <p:spPr>
          <a:xfrm>
            <a:off x="11275649" y="6276705"/>
            <a:ext cx="2580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Tree>
    <p:extLst>
      <p:ext uri="{BB962C8B-B14F-4D97-AF65-F5344CB8AC3E}">
        <p14:creationId xmlns:p14="http://schemas.microsoft.com/office/powerpoint/2010/main" val="31043578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2/10/2025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2/10/2025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2/10/2025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2/10/2025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2/10/2025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2/10/2025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emf"/><Relationship Id="rId1" Type="http://schemas.openxmlformats.org/officeDocument/2006/relationships/slideLayout" Target="../slideLayouts/slideLayout7.xml"/><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lancet.com/cms/10.1016/S2352-3018(21)00152-1/attachment/7371c03e-887f-4e26-a718-bae190b81c2f/mmc1.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752D-0820-4F35-9D5D-B9D345CC6D3E}"/>
              </a:ext>
            </a:extLst>
          </p:cNvPr>
          <p:cNvSpPr>
            <a:spLocks noGrp="1"/>
          </p:cNvSpPr>
          <p:nvPr>
            <p:ph type="ctrTitle"/>
          </p:nvPr>
        </p:nvSpPr>
        <p:spPr>
          <a:xfrm>
            <a:off x="201168" y="1298448"/>
            <a:ext cx="8759952" cy="2544503"/>
          </a:xfrm>
        </p:spPr>
        <p:txBody>
          <a:bodyPr>
            <a:normAutofit/>
          </a:bodyPr>
          <a:lstStyle/>
          <a:p>
            <a:pPr algn="ctr"/>
            <a:r>
              <a:rPr lang="en-US" sz="3600" b="1" dirty="0"/>
              <a:t>Selecting EPP vs. CSAVR given </a:t>
            </a:r>
            <a:br>
              <a:rPr lang="en-US" sz="3600" b="1" dirty="0"/>
            </a:br>
            <a:r>
              <a:rPr lang="en-US" sz="3600" b="1" dirty="0"/>
              <a:t>data strengths and weaknesses; </a:t>
            </a:r>
            <a:br>
              <a:rPr lang="en-US" sz="3600" b="1" dirty="0"/>
            </a:br>
            <a:r>
              <a:rPr lang="en-US" sz="3600" b="1" dirty="0"/>
              <a:t>Data requirements for robust incidence and mortality trends</a:t>
            </a:r>
            <a:endParaRPr lang="en-CH" sz="3600" b="1" dirty="0"/>
          </a:p>
        </p:txBody>
      </p:sp>
      <p:sp>
        <p:nvSpPr>
          <p:cNvPr id="3" name="Subtitle 2">
            <a:extLst>
              <a:ext uri="{FF2B5EF4-FFF2-40B4-BE49-F238E27FC236}">
                <a16:creationId xmlns:a16="http://schemas.microsoft.com/office/drawing/2014/main" id="{39C97AB2-D1E8-48E1-B9C2-6E6C1698B16B}"/>
              </a:ext>
            </a:extLst>
          </p:cNvPr>
          <p:cNvSpPr>
            <a:spLocks noGrp="1"/>
          </p:cNvSpPr>
          <p:nvPr>
            <p:ph type="subTitle" idx="1"/>
          </p:nvPr>
        </p:nvSpPr>
        <p:spPr>
          <a:xfrm>
            <a:off x="1069848" y="4513563"/>
            <a:ext cx="7315200" cy="1450715"/>
          </a:xfrm>
        </p:spPr>
        <p:txBody>
          <a:bodyPr>
            <a:normAutofit fontScale="85000" lnSpcReduction="20000"/>
          </a:bodyPr>
          <a:lstStyle/>
          <a:p>
            <a:pPr algn="ctr"/>
            <a:r>
              <a:rPr lang="en-US" dirty="0"/>
              <a:t>Eline Korenromp</a:t>
            </a:r>
          </a:p>
          <a:p>
            <a:pPr algn="ctr"/>
            <a:r>
              <a:rPr lang="en-US" dirty="0"/>
              <a:t>Strategic Information to Close Inequalities, UNAIDS Geneva</a:t>
            </a:r>
          </a:p>
          <a:p>
            <a:pPr algn="ctr"/>
            <a:r>
              <a:rPr lang="en-US" b="1" dirty="0"/>
              <a:t>Training on HIV estimates and Data use, </a:t>
            </a:r>
          </a:p>
          <a:p>
            <a:pPr algn="ctr"/>
            <a:r>
              <a:rPr lang="en-US" dirty="0"/>
              <a:t>MENA region, 11-14 February 2025</a:t>
            </a:r>
            <a:endParaRPr lang="en-CH" dirty="0"/>
          </a:p>
        </p:txBody>
      </p:sp>
    </p:spTree>
    <p:extLst>
      <p:ext uri="{BB962C8B-B14F-4D97-AF65-F5344CB8AC3E}">
        <p14:creationId xmlns:p14="http://schemas.microsoft.com/office/powerpoint/2010/main" val="10013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CA2A293-F316-53F3-5845-9DAA076C78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0D594-094B-5759-CC9D-D72E3E5D9928}"/>
              </a:ext>
            </a:extLst>
          </p:cNvPr>
          <p:cNvSpPr txBox="1">
            <a:spLocks/>
          </p:cNvSpPr>
          <p:nvPr/>
        </p:nvSpPr>
        <p:spPr>
          <a:xfrm>
            <a:off x="320040" y="274637"/>
            <a:ext cx="6588761" cy="1236663"/>
          </a:xfrm>
          <a:prstGeom prst="rect">
            <a:avLst/>
          </a:prstGeom>
        </p:spPr>
        <p:txBody>
          <a:bodyPr>
            <a:normAutofit fontScale="97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100" b="1" dirty="0">
                <a:solidFill>
                  <a:srgbClr val="0070C0"/>
                </a:solidFill>
                <a:latin typeface="Arial" panose="020B0604020202020204" pitchFamily="34" charset="0"/>
                <a:ea typeface="+mn-ea"/>
                <a:cs typeface="+mn-cs"/>
              </a:rPr>
              <a:t>Kazakhstan: from CSAVR </a:t>
            </a:r>
            <a:br>
              <a:rPr lang="en-US" sz="3100" b="1" dirty="0">
                <a:solidFill>
                  <a:srgbClr val="0070C0"/>
                </a:solidFill>
                <a:latin typeface="Arial" panose="020B0604020202020204" pitchFamily="34" charset="0"/>
                <a:ea typeface="+mn-ea"/>
                <a:cs typeface="+mn-cs"/>
              </a:rPr>
            </a:br>
            <a:r>
              <a:rPr lang="en-US" sz="3100" b="1" dirty="0">
                <a:solidFill>
                  <a:srgbClr val="0070C0"/>
                </a:solidFill>
                <a:latin typeface="Arial" panose="020B0604020202020204" pitchFamily="34" charset="0"/>
                <a:ea typeface="+mn-ea"/>
                <a:cs typeface="+mn-cs"/>
              </a:rPr>
              <a:t>(2022-23) back to EPP (ii) </a:t>
            </a:r>
            <a:endParaRPr lang="en-CH" sz="3100" b="1" dirty="0">
              <a:solidFill>
                <a:srgbClr val="0070C0"/>
              </a:solidFill>
              <a:latin typeface="Arial" panose="020B0604020202020204" pitchFamily="34" charset="0"/>
              <a:ea typeface="+mn-ea"/>
              <a:cs typeface="+mn-cs"/>
            </a:endParaRPr>
          </a:p>
        </p:txBody>
      </p:sp>
      <p:pic>
        <p:nvPicPr>
          <p:cNvPr id="9" name="Picture 8">
            <a:extLst>
              <a:ext uri="{FF2B5EF4-FFF2-40B4-BE49-F238E27FC236}">
                <a16:creationId xmlns:a16="http://schemas.microsoft.com/office/drawing/2014/main" id="{018E5E19-E0F7-EB15-E95F-58B9570D58F2}"/>
              </a:ext>
            </a:extLst>
          </p:cNvPr>
          <p:cNvPicPr>
            <a:picLocks noChangeAspect="1"/>
          </p:cNvPicPr>
          <p:nvPr/>
        </p:nvPicPr>
        <p:blipFill>
          <a:blip r:embed="rId2"/>
          <a:stretch>
            <a:fillRect/>
          </a:stretch>
        </p:blipFill>
        <p:spPr>
          <a:xfrm>
            <a:off x="1219200" y="1291539"/>
            <a:ext cx="5412823" cy="3455806"/>
          </a:xfrm>
          <a:prstGeom prst="rect">
            <a:avLst/>
          </a:prstGeom>
        </p:spPr>
      </p:pic>
      <p:pic>
        <p:nvPicPr>
          <p:cNvPr id="10" name="Picture 9">
            <a:extLst>
              <a:ext uri="{FF2B5EF4-FFF2-40B4-BE49-F238E27FC236}">
                <a16:creationId xmlns:a16="http://schemas.microsoft.com/office/drawing/2014/main" id="{304C0D41-87F1-0207-99F5-945AC0A9328A}"/>
              </a:ext>
            </a:extLst>
          </p:cNvPr>
          <p:cNvPicPr>
            <a:picLocks noChangeAspect="1"/>
          </p:cNvPicPr>
          <p:nvPr/>
        </p:nvPicPr>
        <p:blipFill>
          <a:blip r:embed="rId3"/>
          <a:stretch>
            <a:fillRect/>
          </a:stretch>
        </p:blipFill>
        <p:spPr>
          <a:xfrm>
            <a:off x="6990637" y="79330"/>
            <a:ext cx="5201363" cy="3591312"/>
          </a:xfrm>
          <a:prstGeom prst="rect">
            <a:avLst/>
          </a:prstGeom>
        </p:spPr>
      </p:pic>
      <p:pic>
        <p:nvPicPr>
          <p:cNvPr id="11" name="Picture 10">
            <a:extLst>
              <a:ext uri="{FF2B5EF4-FFF2-40B4-BE49-F238E27FC236}">
                <a16:creationId xmlns:a16="http://schemas.microsoft.com/office/drawing/2014/main" id="{210B4530-2657-4EF7-CE17-663CCB089782}"/>
              </a:ext>
            </a:extLst>
          </p:cNvPr>
          <p:cNvPicPr>
            <a:picLocks noChangeAspect="1"/>
          </p:cNvPicPr>
          <p:nvPr/>
        </p:nvPicPr>
        <p:blipFill>
          <a:blip r:embed="rId4"/>
          <a:stretch>
            <a:fillRect/>
          </a:stretch>
        </p:blipFill>
        <p:spPr>
          <a:xfrm>
            <a:off x="6632023" y="3734650"/>
            <a:ext cx="5559978" cy="3108028"/>
          </a:xfrm>
          <a:prstGeom prst="rect">
            <a:avLst/>
          </a:prstGeom>
        </p:spPr>
      </p:pic>
      <p:sp>
        <p:nvSpPr>
          <p:cNvPr id="12" name="TextBox 11">
            <a:extLst>
              <a:ext uri="{FF2B5EF4-FFF2-40B4-BE49-F238E27FC236}">
                <a16:creationId xmlns:a16="http://schemas.microsoft.com/office/drawing/2014/main" id="{AC134C5C-ACA0-C096-1D08-9150D7EA5B42}"/>
              </a:ext>
            </a:extLst>
          </p:cNvPr>
          <p:cNvSpPr txBox="1"/>
          <p:nvPr/>
        </p:nvSpPr>
        <p:spPr>
          <a:xfrm>
            <a:off x="127591" y="4943376"/>
            <a:ext cx="6504432" cy="1754326"/>
          </a:xfrm>
          <a:prstGeom prst="rect">
            <a:avLst/>
          </a:prstGeom>
          <a:solidFill>
            <a:schemeClr val="bg1"/>
          </a:solidFill>
        </p:spPr>
        <p:txBody>
          <a:bodyPr wrap="square">
            <a:spAutoFit/>
          </a:bodyPr>
          <a:lstStyle/>
          <a:p>
            <a:pPr defTabSz="942289">
              <a:defRPr/>
            </a:pPr>
            <a:r>
              <a:rPr lang="en-US" dirty="0"/>
              <a:t>EPP, like Optima and Goals, with early prevalence rise and stabilization, is consistent with trends in ART and PMTCT program data, producing plausible gradual rise in ART and PMTCT coverage.</a:t>
            </a:r>
          </a:p>
          <a:p>
            <a:pPr defTabSz="942289">
              <a:defRPr/>
            </a:pPr>
            <a:endParaRPr lang="en-US" dirty="0"/>
          </a:p>
          <a:p>
            <a:pPr defTabSz="942289">
              <a:defRPr/>
            </a:pPr>
            <a:r>
              <a:rPr lang="en-US" dirty="0"/>
              <a:t>CSAVR’s later epidemic implies improbable early ART and PMTCT coverage peaks and PMTCT coverage &gt;100%. </a:t>
            </a:r>
          </a:p>
        </p:txBody>
      </p:sp>
      <p:sp>
        <p:nvSpPr>
          <p:cNvPr id="13" name="Oval 12">
            <a:extLst>
              <a:ext uri="{FF2B5EF4-FFF2-40B4-BE49-F238E27FC236}">
                <a16:creationId xmlns:a16="http://schemas.microsoft.com/office/drawing/2014/main" id="{859DC707-C28F-CF30-B137-FF695553AF41}"/>
              </a:ext>
            </a:extLst>
          </p:cNvPr>
          <p:cNvSpPr/>
          <p:nvPr/>
        </p:nvSpPr>
        <p:spPr>
          <a:xfrm>
            <a:off x="7810500" y="4015505"/>
            <a:ext cx="1333499" cy="1089895"/>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5" name="Oval 14">
            <a:extLst>
              <a:ext uri="{FF2B5EF4-FFF2-40B4-BE49-F238E27FC236}">
                <a16:creationId xmlns:a16="http://schemas.microsoft.com/office/drawing/2014/main" id="{A6AC7880-3837-AEC4-74CE-3AE0EEF3A493}"/>
              </a:ext>
            </a:extLst>
          </p:cNvPr>
          <p:cNvSpPr/>
          <p:nvPr/>
        </p:nvSpPr>
        <p:spPr>
          <a:xfrm>
            <a:off x="8477249" y="602037"/>
            <a:ext cx="2647952" cy="909263"/>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Tree>
    <p:extLst>
      <p:ext uri="{BB962C8B-B14F-4D97-AF65-F5344CB8AC3E}">
        <p14:creationId xmlns:p14="http://schemas.microsoft.com/office/powerpoint/2010/main" val="257783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2C10F5-0E73-DA9B-504D-9073218E11D5}"/>
              </a:ext>
            </a:extLst>
          </p:cNvPr>
          <p:cNvPicPr>
            <a:picLocks noChangeAspect="1"/>
          </p:cNvPicPr>
          <p:nvPr/>
        </p:nvPicPr>
        <p:blipFill>
          <a:blip r:embed="rId2"/>
          <a:stretch>
            <a:fillRect/>
          </a:stretch>
        </p:blipFill>
        <p:spPr>
          <a:xfrm>
            <a:off x="6539482" y="274637"/>
            <a:ext cx="5491607" cy="3279331"/>
          </a:xfrm>
          <a:prstGeom prst="rect">
            <a:avLst/>
          </a:prstGeom>
        </p:spPr>
      </p:pic>
      <p:sp>
        <p:nvSpPr>
          <p:cNvPr id="3" name="Title 1">
            <a:extLst>
              <a:ext uri="{FF2B5EF4-FFF2-40B4-BE49-F238E27FC236}">
                <a16:creationId xmlns:a16="http://schemas.microsoft.com/office/drawing/2014/main" id="{1E003272-BC76-DAEC-D45C-8B0036B74AE4}"/>
              </a:ext>
            </a:extLst>
          </p:cNvPr>
          <p:cNvSpPr txBox="1">
            <a:spLocks/>
          </p:cNvSpPr>
          <p:nvPr/>
        </p:nvSpPr>
        <p:spPr>
          <a:xfrm>
            <a:off x="393700" y="139673"/>
            <a:ext cx="5973533" cy="903540"/>
          </a:xfrm>
          <a:prstGeom prst="rect">
            <a:avLst/>
          </a:prstGeom>
        </p:spPr>
        <p:txBody>
          <a:bodyPr>
            <a:normAutofit lnSpcReduction="100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000" b="1" dirty="0">
                <a:solidFill>
                  <a:srgbClr val="0070C0"/>
                </a:solidFill>
                <a:latin typeface="Arial" panose="020B0604020202020204" pitchFamily="34" charset="0"/>
                <a:ea typeface="+mn-ea"/>
                <a:cs typeface="+mn-cs"/>
              </a:rPr>
              <a:t>Jamaica: EPP remains the preferred model</a:t>
            </a:r>
            <a:endParaRPr lang="en-CH" sz="3000" b="1" dirty="0">
              <a:solidFill>
                <a:srgbClr val="0070C0"/>
              </a:solidFill>
              <a:latin typeface="Arial" panose="020B0604020202020204" pitchFamily="34" charset="0"/>
              <a:ea typeface="+mn-ea"/>
              <a:cs typeface="+mn-cs"/>
            </a:endParaRPr>
          </a:p>
        </p:txBody>
      </p:sp>
      <p:sp>
        <p:nvSpPr>
          <p:cNvPr id="4" name="TextBox 3">
            <a:extLst>
              <a:ext uri="{FF2B5EF4-FFF2-40B4-BE49-F238E27FC236}">
                <a16:creationId xmlns:a16="http://schemas.microsoft.com/office/drawing/2014/main" id="{6EDD2ABC-A370-6F1D-DC96-5A93A86CB309}"/>
              </a:ext>
            </a:extLst>
          </p:cNvPr>
          <p:cNvSpPr txBox="1"/>
          <p:nvPr/>
        </p:nvSpPr>
        <p:spPr>
          <a:xfrm>
            <a:off x="107696" y="4908006"/>
            <a:ext cx="6197854" cy="2031325"/>
          </a:xfrm>
          <a:prstGeom prst="rect">
            <a:avLst/>
          </a:prstGeom>
          <a:solidFill>
            <a:schemeClr val="bg1"/>
          </a:solidFill>
        </p:spPr>
        <p:txBody>
          <a:bodyPr wrap="square">
            <a:spAutoFit/>
          </a:bodyPr>
          <a:lstStyle/>
          <a:p>
            <a:pPr defTabSz="942289">
              <a:defRPr/>
            </a:pPr>
            <a:r>
              <a:rPr lang="en-US" dirty="0"/>
              <a:t>EPP &amp; CSAVR give similar PLHIV and incidence post-2010. </a:t>
            </a:r>
          </a:p>
          <a:p>
            <a:pPr defTabSz="942289">
              <a:defRPr/>
            </a:pPr>
            <a:endParaRPr lang="en-US" b="1" dirty="0"/>
          </a:p>
          <a:p>
            <a:pPr defTabSz="942289">
              <a:defRPr/>
            </a:pPr>
            <a:r>
              <a:rPr lang="en-US" b="1" dirty="0"/>
              <a:t>EPP more consistent with 2000+ prevalence surveillance data</a:t>
            </a:r>
            <a:r>
              <a:rPr lang="en-US" dirty="0"/>
              <a:t>, but may have over-estimated the pre-2000 peak, relative to AIDS diagnoses and deaths.</a:t>
            </a:r>
            <a:br>
              <a:rPr lang="en-US" dirty="0"/>
            </a:br>
            <a:r>
              <a:rPr lang="en-US" dirty="0"/>
              <a:t>… due to oversampling high-prevalence sites in early-year</a:t>
            </a:r>
            <a:br>
              <a:rPr lang="en-US" dirty="0"/>
            </a:br>
            <a:r>
              <a:rPr lang="en-US" dirty="0"/>
              <a:t>(ANC and Key Population) surveillance?</a:t>
            </a:r>
          </a:p>
        </p:txBody>
      </p:sp>
      <p:pic>
        <p:nvPicPr>
          <p:cNvPr id="5" name="Picture 4">
            <a:extLst>
              <a:ext uri="{FF2B5EF4-FFF2-40B4-BE49-F238E27FC236}">
                <a16:creationId xmlns:a16="http://schemas.microsoft.com/office/drawing/2014/main" id="{CEEDB2B8-E6C2-2492-CF86-7A3C008F789E}"/>
              </a:ext>
            </a:extLst>
          </p:cNvPr>
          <p:cNvPicPr>
            <a:picLocks noChangeAspect="1"/>
          </p:cNvPicPr>
          <p:nvPr/>
        </p:nvPicPr>
        <p:blipFill>
          <a:blip r:embed="rId3"/>
          <a:stretch>
            <a:fillRect/>
          </a:stretch>
        </p:blipFill>
        <p:spPr>
          <a:xfrm>
            <a:off x="6367233" y="3742100"/>
            <a:ext cx="5673939" cy="3242505"/>
          </a:xfrm>
          <a:prstGeom prst="rect">
            <a:avLst/>
          </a:prstGeom>
        </p:spPr>
      </p:pic>
      <p:sp>
        <p:nvSpPr>
          <p:cNvPr id="6" name="Oval 5">
            <a:extLst>
              <a:ext uri="{FF2B5EF4-FFF2-40B4-BE49-F238E27FC236}">
                <a16:creationId xmlns:a16="http://schemas.microsoft.com/office/drawing/2014/main" id="{6B981C49-EA08-B602-FF2D-937DFA008696}"/>
              </a:ext>
            </a:extLst>
          </p:cNvPr>
          <p:cNvSpPr/>
          <p:nvPr/>
        </p:nvSpPr>
        <p:spPr>
          <a:xfrm>
            <a:off x="10765536" y="1737360"/>
            <a:ext cx="1265553" cy="82480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pic>
        <p:nvPicPr>
          <p:cNvPr id="7" name="Picture 6">
            <a:extLst>
              <a:ext uri="{FF2B5EF4-FFF2-40B4-BE49-F238E27FC236}">
                <a16:creationId xmlns:a16="http://schemas.microsoft.com/office/drawing/2014/main" id="{CFC53CA4-5013-923C-E909-ADDDF16915DA}"/>
              </a:ext>
            </a:extLst>
          </p:cNvPr>
          <p:cNvPicPr>
            <a:picLocks noChangeAspect="1"/>
          </p:cNvPicPr>
          <p:nvPr/>
        </p:nvPicPr>
        <p:blipFill>
          <a:blip r:embed="rId4"/>
          <a:stretch>
            <a:fillRect/>
          </a:stretch>
        </p:blipFill>
        <p:spPr>
          <a:xfrm>
            <a:off x="107695" y="1206500"/>
            <a:ext cx="5938943" cy="3538219"/>
          </a:xfrm>
          <a:prstGeom prst="rect">
            <a:avLst/>
          </a:prstGeom>
        </p:spPr>
      </p:pic>
    </p:spTree>
    <p:extLst>
      <p:ext uri="{BB962C8B-B14F-4D97-AF65-F5344CB8AC3E}">
        <p14:creationId xmlns:p14="http://schemas.microsoft.com/office/powerpoint/2010/main" val="3019406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404037" y="343147"/>
            <a:ext cx="11547566" cy="463237"/>
          </a:xfrm>
        </p:spPr>
        <p:txBody>
          <a:bodyPr vert="horz" lIns="91440" tIns="45720" rIns="91440" bIns="45720" rtlCol="0" anchor="ctr">
            <a:normAutofit fontScale="90000"/>
          </a:bodyPr>
          <a:lstStyle/>
          <a:p>
            <a:r>
              <a:rPr lang="en-US" sz="3000" b="1" dirty="0">
                <a:solidFill>
                  <a:srgbClr val="0070C0"/>
                </a:solidFill>
                <a:latin typeface="Arial" panose="020B0604020202020204" pitchFamily="34" charset="0"/>
                <a:ea typeface="+mn-ea"/>
                <a:cs typeface="+mn-cs"/>
              </a:rPr>
              <a:t>HIV and/or AIDS diagnoses: </a:t>
            </a:r>
            <a:br>
              <a:rPr lang="en-US" sz="3000" b="1" dirty="0">
                <a:solidFill>
                  <a:srgbClr val="0070C0"/>
                </a:solidFill>
                <a:latin typeface="Arial" panose="020B0604020202020204" pitchFamily="34" charset="0"/>
                <a:ea typeface="+mn-ea"/>
                <a:cs typeface="+mn-cs"/>
              </a:rPr>
            </a:br>
            <a:r>
              <a:rPr lang="en-US" sz="3000" b="1" dirty="0">
                <a:solidFill>
                  <a:srgbClr val="0070C0"/>
                </a:solidFill>
                <a:latin typeface="Arial" panose="020B0604020202020204" pitchFamily="34" charset="0"/>
                <a:ea typeface="+mn-ea"/>
                <a:cs typeface="+mn-cs"/>
              </a:rPr>
              <a:t>validate the initial epidemic rise estimated by EPP</a:t>
            </a:r>
          </a:p>
        </p:txBody>
      </p:sp>
      <p:sp>
        <p:nvSpPr>
          <p:cNvPr id="6" name="TextBox 5">
            <a:extLst>
              <a:ext uri="{FF2B5EF4-FFF2-40B4-BE49-F238E27FC236}">
                <a16:creationId xmlns:a16="http://schemas.microsoft.com/office/drawing/2014/main" id="{7080A27A-B45C-407A-8CCF-D944529C2B3F}"/>
              </a:ext>
            </a:extLst>
          </p:cNvPr>
          <p:cNvSpPr txBox="1"/>
          <p:nvPr/>
        </p:nvSpPr>
        <p:spPr>
          <a:xfrm>
            <a:off x="125935" y="1392864"/>
            <a:ext cx="11421631" cy="4890369"/>
          </a:xfrm>
          <a:prstGeom prst="rect">
            <a:avLst/>
          </a:prstGeom>
        </p:spPr>
        <p:txBody>
          <a:bodyPr vert="horz" lIns="91440" tIns="45720" rIns="91440" bIns="45720" rtlCol="0" anchor="ctr">
            <a:normAutofit/>
          </a:bodyPr>
          <a:lstStyle/>
          <a:p>
            <a:pPr>
              <a:lnSpc>
                <a:spcPct val="90000"/>
              </a:lnSpc>
              <a:spcAft>
                <a:spcPts val="600"/>
              </a:spcAft>
              <a:buClr>
                <a:schemeClr val="accent1"/>
              </a:buClr>
            </a:pPr>
            <a:r>
              <a:rPr lang="en-US" i="1" dirty="0">
                <a:latin typeface="Cambria" panose="02040503050406030204" pitchFamily="18" charset="0"/>
                <a:ea typeface="Cambria" panose="02040503050406030204" pitchFamily="18" charset="0"/>
              </a:rPr>
              <a:t>EPP &gt; Curve fit &gt; Fitting results &gt; </a:t>
            </a:r>
            <a:r>
              <a:rPr lang="en-US" b="1" i="1" dirty="0">
                <a:latin typeface="Cambria" panose="02040503050406030204" pitchFamily="18" charset="0"/>
                <a:ea typeface="Cambria" panose="02040503050406030204" pitchFamily="18" charset="0"/>
              </a:rPr>
              <a:t>Data Check &gt; Edit HIV and AIDS data</a:t>
            </a:r>
          </a:p>
          <a:p>
            <a:pPr indent="-182880">
              <a:lnSpc>
                <a:spcPct val="90000"/>
              </a:lnSpc>
              <a:spcAft>
                <a:spcPts val="600"/>
              </a:spcAft>
              <a:buClr>
                <a:schemeClr val="accent1"/>
              </a:buClr>
              <a:buFont typeface="Wingdings 2" pitchFamily="18" charset="2"/>
              <a:buChar char=""/>
            </a:pPr>
            <a:endParaRPr lang="en-US" dirty="0">
              <a:latin typeface="Cambria" panose="02040503050406030204" pitchFamily="18" charset="0"/>
              <a:ea typeface="Cambria" panose="02040503050406030204" pitchFamily="18" charset="0"/>
            </a:endParaRPr>
          </a:p>
          <a:p>
            <a:pPr marL="182563" indent="-182563">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AIDS diagnoses (pre-ART era) a proxy of AIDS deaths (with a ≈1-year lag)</a:t>
            </a:r>
          </a:p>
          <a:p>
            <a:pPr marL="182563" indent="-182563">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HIV diagnoses expected to follow New infections.</a:t>
            </a: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marL="342900" indent="-182880">
              <a:lnSpc>
                <a:spcPct val="90000"/>
              </a:lnSpc>
              <a:spcAft>
                <a:spcPts val="600"/>
              </a:spcAft>
              <a:buClr>
                <a:schemeClr val="accent1"/>
              </a:buClr>
              <a:buFont typeface="Wingdings 2" pitchFamily="18" charset="2"/>
              <a:buChar char=""/>
            </a:pPr>
            <a:endParaRPr lang="en-US" dirty="0">
              <a:latin typeface="Cambria" panose="02040503050406030204" pitchFamily="18" charset="0"/>
              <a:ea typeface="Cambria" panose="02040503050406030204" pitchFamily="18" charset="0"/>
            </a:endParaRPr>
          </a:p>
          <a:p>
            <a:pPr>
              <a:lnSpc>
                <a:spcPct val="90000"/>
              </a:lnSpc>
              <a:spcAft>
                <a:spcPts val="600"/>
              </a:spcAft>
              <a:buClr>
                <a:schemeClr val="accent1"/>
              </a:buClr>
            </a:pPr>
            <a:r>
              <a:rPr lang="en-US" dirty="0">
                <a:latin typeface="Cambria" panose="02040503050406030204" pitchFamily="18" charset="0"/>
                <a:ea typeface="Cambria" panose="02040503050406030204" pitchFamily="18" charset="0"/>
              </a:rPr>
              <a:t>Caveats:</a:t>
            </a:r>
          </a:p>
          <a:p>
            <a:pPr marL="182563" indent="-182563">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Lags in diagnosis vary by country, group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and year.</a:t>
            </a:r>
          </a:p>
          <a:p>
            <a:pPr marL="182563" indent="-182563">
              <a:lnSpc>
                <a:spcPct val="90000"/>
              </a:lnSpc>
              <a:spcAft>
                <a:spcPts val="600"/>
              </a:spcAft>
              <a:buClr>
                <a:schemeClr val="accent1"/>
              </a:buClr>
              <a:buFont typeface="Wingdings 2" pitchFamily="18" charset="2"/>
              <a:buChar char=""/>
            </a:pPr>
            <a:r>
              <a:rPr lang="en-US" dirty="0">
                <a:effectLst/>
                <a:latin typeface="Cambria" panose="02040503050406030204" pitchFamily="18" charset="0"/>
                <a:ea typeface="Cambria" panose="02040503050406030204" pitchFamily="18" charset="0"/>
              </a:rPr>
              <a:t>Completeness – and timeliness </a:t>
            </a:r>
            <a:br>
              <a:rPr lang="en-US" dirty="0">
                <a:effectLst/>
                <a:latin typeface="Cambria" panose="02040503050406030204" pitchFamily="18" charset="0"/>
                <a:ea typeface="Cambria" panose="02040503050406030204" pitchFamily="18" charset="0"/>
              </a:rPr>
            </a:br>
            <a:r>
              <a:rPr lang="en-US" dirty="0">
                <a:effectLst/>
                <a:latin typeface="Cambria" panose="02040503050406030204" pitchFamily="18" charset="0"/>
                <a:ea typeface="Cambria" panose="02040503050406030204" pitchFamily="18" charset="0"/>
              </a:rPr>
              <a:t>– of case reporting varies over time.</a:t>
            </a:r>
          </a:p>
          <a:p>
            <a:pPr marL="182563" indent="-182563">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M</a:t>
            </a:r>
            <a:r>
              <a:rPr lang="en-US" dirty="0">
                <a:effectLst/>
                <a:latin typeface="Cambria" panose="02040503050406030204" pitchFamily="18" charset="0"/>
                <a:ea typeface="Cambria" panose="02040503050406030204" pitchFamily="18" charset="0"/>
              </a:rPr>
              <a:t>ixed AIDS and HIV diagnoses? Sometimes combined, other times not.</a:t>
            </a:r>
            <a:br>
              <a:rPr lang="en-US" dirty="0">
                <a:effectLst/>
                <a:latin typeface="Cambria" panose="02040503050406030204" pitchFamily="18" charset="0"/>
                <a:ea typeface="Cambria" panose="02040503050406030204" pitchFamily="18" charset="0"/>
              </a:rPr>
            </a:br>
            <a:endParaRPr lang="en-US" dirty="0">
              <a:effectLst/>
              <a:latin typeface="Cambria" panose="02040503050406030204" pitchFamily="18" charset="0"/>
              <a:ea typeface="Cambria" panose="02040503050406030204" pitchFamily="18" charset="0"/>
            </a:endParaRPr>
          </a:p>
          <a:p>
            <a:pPr>
              <a:lnSpc>
                <a:spcPct val="90000"/>
              </a:lnSpc>
              <a:spcAft>
                <a:spcPts val="600"/>
              </a:spcAft>
              <a:buClr>
                <a:schemeClr val="accent1"/>
              </a:buClr>
            </a:pPr>
            <a:r>
              <a:rPr lang="en-US" dirty="0">
                <a:effectLst/>
                <a:latin typeface="Cambria" panose="02040503050406030204" pitchFamily="18" charset="0"/>
                <a:ea typeface="Cambria" panose="02040503050406030204" pitchFamily="18" charset="0"/>
                <a:sym typeface="Wingdings" panose="05000000000000000000" pitchFamily="2" charset="2"/>
              </a:rPr>
              <a:t> </a:t>
            </a:r>
            <a:r>
              <a:rPr lang="en-US" dirty="0">
                <a:latin typeface="Cambria" panose="02040503050406030204" pitchFamily="18" charset="0"/>
                <a:ea typeface="Cambria" panose="02040503050406030204" pitchFamily="18" charset="0"/>
                <a:sym typeface="Wingdings" panose="05000000000000000000" pitchFamily="2" charset="2"/>
              </a:rPr>
              <a:t>A</a:t>
            </a:r>
            <a:r>
              <a:rPr lang="en-US" dirty="0">
                <a:effectLst/>
                <a:latin typeface="Cambria" panose="02040503050406030204" pitchFamily="18" charset="0"/>
                <a:ea typeface="Cambria" panose="02040503050406030204" pitchFamily="18" charset="0"/>
              </a:rPr>
              <a:t>ssess for broad compatibility (not exact match).</a:t>
            </a:r>
          </a:p>
        </p:txBody>
      </p:sp>
      <p:pic>
        <p:nvPicPr>
          <p:cNvPr id="3" name="Picture 2">
            <a:extLst>
              <a:ext uri="{FF2B5EF4-FFF2-40B4-BE49-F238E27FC236}">
                <a16:creationId xmlns:a16="http://schemas.microsoft.com/office/drawing/2014/main" id="{410677FD-5C3E-C12B-44E4-34EAB4BAE936}"/>
              </a:ext>
            </a:extLst>
          </p:cNvPr>
          <p:cNvPicPr>
            <a:picLocks noChangeAspect="1"/>
          </p:cNvPicPr>
          <p:nvPr/>
        </p:nvPicPr>
        <p:blipFill>
          <a:blip r:embed="rId3"/>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59BD60F2-2647-D089-3154-24F3912A0469}"/>
              </a:ext>
            </a:extLst>
          </p:cNvPr>
          <p:cNvPicPr>
            <a:picLocks noChangeAspect="1"/>
          </p:cNvPicPr>
          <p:nvPr/>
        </p:nvPicPr>
        <p:blipFill>
          <a:blip r:embed="rId4"/>
          <a:stretch>
            <a:fillRect/>
          </a:stretch>
        </p:blipFill>
        <p:spPr>
          <a:xfrm>
            <a:off x="106651" y="6157197"/>
            <a:ext cx="1409700" cy="647700"/>
          </a:xfrm>
          <a:prstGeom prst="rect">
            <a:avLst/>
          </a:prstGeom>
        </p:spPr>
      </p:pic>
      <p:pic>
        <p:nvPicPr>
          <p:cNvPr id="4" name="Picture 3">
            <a:extLst>
              <a:ext uri="{FF2B5EF4-FFF2-40B4-BE49-F238E27FC236}">
                <a16:creationId xmlns:a16="http://schemas.microsoft.com/office/drawing/2014/main" id="{BE8D8190-4100-97CC-F19C-14B53A6CC113}"/>
              </a:ext>
            </a:extLst>
          </p:cNvPr>
          <p:cNvPicPr>
            <a:picLocks noChangeAspect="1"/>
          </p:cNvPicPr>
          <p:nvPr/>
        </p:nvPicPr>
        <p:blipFill rotWithShape="1">
          <a:blip r:embed="rId5"/>
          <a:srcRect l="-897" r="50897" b="5578"/>
          <a:stretch/>
        </p:blipFill>
        <p:spPr>
          <a:xfrm>
            <a:off x="7778948" y="2161840"/>
            <a:ext cx="4420964" cy="4696160"/>
          </a:xfrm>
          <a:prstGeom prst="rect">
            <a:avLst/>
          </a:prstGeom>
        </p:spPr>
      </p:pic>
    </p:spTree>
    <p:extLst>
      <p:ext uri="{BB962C8B-B14F-4D97-AF65-F5344CB8AC3E}">
        <p14:creationId xmlns:p14="http://schemas.microsoft.com/office/powerpoint/2010/main" val="51283286"/>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8E5ECFD-2A99-C6D9-CA9F-F8EFE6EE69EC}"/>
              </a:ext>
            </a:extLst>
          </p:cNvPr>
          <p:cNvSpPr>
            <a:spLocks noGrp="1"/>
          </p:cNvSpPr>
          <p:nvPr>
            <p:ph type="sldNum" sz="quarter" idx="12"/>
          </p:nvPr>
        </p:nvSpPr>
        <p:spPr/>
        <p:txBody>
          <a:bodyPr/>
          <a:lstStyle/>
          <a:p>
            <a:fld id="{CF13D369-8700-4468-8CC4-EE7C53720160}" type="slidenum">
              <a:rPr lang="en-US" smtClean="0"/>
              <a:t>13</a:t>
            </a:fld>
            <a:endParaRPr lang="en-US"/>
          </a:p>
        </p:txBody>
      </p:sp>
      <p:sp>
        <p:nvSpPr>
          <p:cNvPr id="2" name="Title 1">
            <a:extLst>
              <a:ext uri="{FF2B5EF4-FFF2-40B4-BE49-F238E27FC236}">
                <a16:creationId xmlns:a16="http://schemas.microsoft.com/office/drawing/2014/main" id="{476B425D-4F60-6C93-D681-5EEC5B92F9E3}"/>
              </a:ext>
            </a:extLst>
          </p:cNvPr>
          <p:cNvSpPr>
            <a:spLocks noGrp="1"/>
          </p:cNvSpPr>
          <p:nvPr>
            <p:ph type="title" idx="4294967295"/>
          </p:nvPr>
        </p:nvSpPr>
        <p:spPr>
          <a:xfrm>
            <a:off x="280987" y="348054"/>
            <a:ext cx="11630025" cy="776287"/>
          </a:xfrm>
        </p:spPr>
        <p:txBody>
          <a:bodyPr>
            <a:noAutofit/>
          </a:bodyPr>
          <a:lstStyle/>
          <a:p>
            <a:r>
              <a:rPr lang="en-US" sz="4000" b="1" dirty="0">
                <a:solidFill>
                  <a:srgbClr val="0000FF"/>
                </a:solidFill>
              </a:rPr>
              <a:t>EPP: ‘Validate’ initial epidemic rise across </a:t>
            </a:r>
            <a:br>
              <a:rPr lang="en-US" sz="4000" b="1" dirty="0">
                <a:solidFill>
                  <a:srgbClr val="0000FF"/>
                </a:solidFill>
              </a:rPr>
            </a:br>
            <a:r>
              <a:rPr lang="en-US" sz="4000" b="1" dirty="0">
                <a:solidFill>
                  <a:srgbClr val="0000FF"/>
                </a:solidFill>
              </a:rPr>
              <a:t>sub-populations</a:t>
            </a:r>
          </a:p>
        </p:txBody>
      </p:sp>
      <p:sp>
        <p:nvSpPr>
          <p:cNvPr id="6" name="Content Placeholder 5">
            <a:extLst>
              <a:ext uri="{FF2B5EF4-FFF2-40B4-BE49-F238E27FC236}">
                <a16:creationId xmlns:a16="http://schemas.microsoft.com/office/drawing/2014/main" id="{7620BA2A-BCF1-EC34-A52F-03F64544212B}"/>
              </a:ext>
            </a:extLst>
          </p:cNvPr>
          <p:cNvSpPr>
            <a:spLocks noGrp="1"/>
          </p:cNvSpPr>
          <p:nvPr>
            <p:ph sz="half" idx="4294967295"/>
          </p:nvPr>
        </p:nvSpPr>
        <p:spPr>
          <a:xfrm>
            <a:off x="0" y="1641475"/>
            <a:ext cx="4306888" cy="5080000"/>
          </a:xfrm>
          <a:solidFill>
            <a:schemeClr val="bg1"/>
          </a:solidFill>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lgn="l">
              <a:buNone/>
            </a:pPr>
            <a:r>
              <a:rPr lang="en-US" sz="2000" i="1" dirty="0">
                <a:solidFill>
                  <a:schemeClr val="tx1"/>
                </a:solidFill>
                <a:latin typeface="Arial" panose="020B0604020202020204" pitchFamily="34" charset="0"/>
                <a:ea typeface="Cambria" panose="02040503050406030204" pitchFamily="18" charset="0"/>
                <a:cs typeface="Arial" panose="020B0604020202020204" pitchFamily="34" charset="0"/>
              </a:rPr>
              <a:t>EPP &gt; Curve fit &gt; Fitting results</a:t>
            </a:r>
          </a:p>
          <a:p>
            <a:pPr marL="0" indent="0" algn="l">
              <a:buNone/>
            </a:pPr>
            <a:r>
              <a:rPr lang="en-US" sz="2000" b="0" i="0" u="none" strike="noStrike" baseline="0" dirty="0">
                <a:solidFill>
                  <a:schemeClr val="tx1"/>
                </a:solidFill>
                <a:latin typeface="Arial" panose="020B0604020202020204" pitchFamily="34" charset="0"/>
                <a:cs typeface="Arial" panose="020B0604020202020204" pitchFamily="34" charset="0"/>
              </a:rPr>
              <a:t>Example (Jamaica, 2023 round): </a:t>
            </a:r>
          </a:p>
          <a:p>
            <a:r>
              <a:rPr lang="en-US" sz="2000" b="0" i="0" u="none" strike="noStrike" baseline="0" dirty="0">
                <a:solidFill>
                  <a:schemeClr val="tx1"/>
                </a:solidFill>
                <a:latin typeface="Arial" panose="020B0604020202020204" pitchFamily="34" charset="0"/>
                <a:cs typeface="Arial" panose="020B0604020202020204" pitchFamily="34" charset="0"/>
              </a:rPr>
              <a:t>All </a:t>
            </a:r>
            <a:r>
              <a:rPr lang="en-US" sz="2000" dirty="0">
                <a:solidFill>
                  <a:schemeClr val="tx1"/>
                </a:solidFill>
                <a:latin typeface="Arial" panose="020B0604020202020204" pitchFamily="34" charset="0"/>
                <a:cs typeface="Arial" panose="020B0604020202020204" pitchFamily="34" charset="0"/>
              </a:rPr>
              <a:t>sub-populations were fitted</a:t>
            </a:r>
            <a:r>
              <a:rPr lang="en-US" sz="2000" b="0" i="0" u="none" strike="noStrike" baseline="0" dirty="0">
                <a:solidFill>
                  <a:schemeClr val="tx1"/>
                </a:solidFill>
                <a:latin typeface="Arial" panose="020B0604020202020204" pitchFamily="34" charset="0"/>
                <a:cs typeface="Arial" panose="020B0604020202020204" pitchFamily="34" charset="0"/>
              </a:rPr>
              <a:t> </a:t>
            </a:r>
            <a:br>
              <a:rPr lang="en-US" sz="2000" b="0" i="0" u="none" strike="noStrike" baseline="0" dirty="0">
                <a:solidFill>
                  <a:schemeClr val="tx1"/>
                </a:solidFill>
                <a:latin typeface="Arial" panose="020B0604020202020204" pitchFamily="34" charset="0"/>
                <a:cs typeface="Arial" panose="020B0604020202020204" pitchFamily="34" charset="0"/>
              </a:rPr>
            </a:br>
            <a:r>
              <a:rPr lang="en-US" sz="2000" b="0" i="0" u="none" strike="noStrike" baseline="0" dirty="0">
                <a:solidFill>
                  <a:schemeClr val="tx1"/>
                </a:solidFill>
                <a:latin typeface="Arial" panose="020B0604020202020204" pitchFamily="34" charset="0"/>
                <a:cs typeface="Arial" panose="020B0604020202020204" pitchFamily="34" charset="0"/>
              </a:rPr>
              <a:t>with </a:t>
            </a:r>
            <a:r>
              <a:rPr lang="en-US" sz="2000" b="0" i="1" u="none" strike="noStrike" baseline="0" dirty="0">
                <a:solidFill>
                  <a:schemeClr val="tx1"/>
                </a:solidFill>
                <a:latin typeface="Arial" panose="020B0604020202020204" pitchFamily="34" charset="0"/>
                <a:cs typeface="Arial" panose="020B0604020202020204" pitchFamily="34" charset="0"/>
              </a:rPr>
              <a:t>EPP-Classic</a:t>
            </a:r>
          </a:p>
          <a:p>
            <a:pPr algn="l"/>
            <a:r>
              <a:rPr lang="pt-PT" sz="2000" b="0" i="0" u="none" strike="noStrike" baseline="0" dirty="0">
                <a:solidFill>
                  <a:schemeClr val="tx1"/>
                </a:solidFill>
                <a:latin typeface="Arial" panose="020B0604020202020204" pitchFamily="34" charset="0"/>
                <a:cs typeface="Arial" panose="020B0604020202020204" pitchFamily="34" charset="0"/>
              </a:rPr>
              <a:t>Implausible order of rise in incidence: </a:t>
            </a:r>
            <a:br>
              <a:rPr lang="pt-PT" sz="2000" b="0" i="0" u="none" strike="noStrike" baseline="0" dirty="0">
                <a:latin typeface="Arial" panose="020B0604020202020204" pitchFamily="34" charset="0"/>
                <a:cs typeface="Arial" panose="020B0604020202020204" pitchFamily="34" charset="0"/>
              </a:rPr>
            </a:br>
            <a:r>
              <a:rPr lang="pt-PT" sz="2000" b="1" i="0" u="none" strike="noStrike" baseline="0" dirty="0">
                <a:solidFill>
                  <a:srgbClr val="00B050"/>
                </a:solidFill>
                <a:latin typeface="Arial" panose="020B0604020202020204" pitchFamily="34" charset="0"/>
                <a:cs typeface="Arial" panose="020B0604020202020204" pitchFamily="34" charset="0"/>
              </a:rPr>
              <a:t>Remaining males</a:t>
            </a:r>
            <a:r>
              <a:rPr lang="pt-PT" sz="2000" b="1" i="0" u="none" strike="noStrike" baseline="0" dirty="0">
                <a:solidFill>
                  <a:schemeClr val="tx1"/>
                </a:solidFill>
                <a:latin typeface="Arial" panose="020B0604020202020204" pitchFamily="34" charset="0"/>
                <a:cs typeface="Arial" panose="020B0604020202020204" pitchFamily="34" charset="0"/>
              </a:rPr>
              <a:t> </a:t>
            </a:r>
            <a:r>
              <a:rPr lang="pt-PT" sz="2000" b="0" i="0" u="none" strike="noStrike" baseline="0" dirty="0">
                <a:solidFill>
                  <a:schemeClr val="tx1"/>
                </a:solidFill>
                <a:latin typeface="Arial" panose="020B0604020202020204" pitchFamily="34" charset="0"/>
                <a:cs typeface="Arial" panose="020B0604020202020204" pitchFamily="34" charset="0"/>
              </a:rPr>
              <a:t>and</a:t>
            </a:r>
            <a:r>
              <a:rPr lang="pt-PT" sz="2000" b="1" i="0" u="none" strike="noStrike" baseline="0" dirty="0">
                <a:solidFill>
                  <a:schemeClr val="tx1"/>
                </a:solidFill>
                <a:latin typeface="Arial" panose="020B0604020202020204" pitchFamily="34" charset="0"/>
                <a:cs typeface="Arial" panose="020B0604020202020204" pitchFamily="34" charset="0"/>
              </a:rPr>
              <a:t> </a:t>
            </a:r>
            <a:r>
              <a:rPr lang="pt-PT" sz="2000" b="1" i="0" u="none" strike="noStrike" baseline="0" dirty="0">
                <a:solidFill>
                  <a:srgbClr val="CC00CC"/>
                </a:solidFill>
                <a:latin typeface="Arial" panose="020B0604020202020204" pitchFamily="34" charset="0"/>
                <a:cs typeface="Arial" panose="020B0604020202020204" pitchFamily="34" charset="0"/>
              </a:rPr>
              <a:t>females </a:t>
            </a:r>
            <a:r>
              <a:rPr lang="pt-PT" sz="2000" b="0" i="0" u="none" strike="noStrike" baseline="0" dirty="0">
                <a:solidFill>
                  <a:schemeClr val="tx1"/>
                </a:solidFill>
                <a:latin typeface="Arial" panose="020B0604020202020204" pitchFamily="34" charset="0"/>
                <a:cs typeface="Arial" panose="020B0604020202020204" pitchFamily="34" charset="0"/>
              </a:rPr>
              <a:t>took off before </a:t>
            </a:r>
            <a:r>
              <a:rPr lang="pt-PT" sz="2000" b="1" i="0" u="none" strike="noStrike" baseline="0" dirty="0">
                <a:solidFill>
                  <a:srgbClr val="C00000"/>
                </a:solidFill>
                <a:latin typeface="Arial" panose="020B0604020202020204" pitchFamily="34" charset="0"/>
                <a:cs typeface="Arial" panose="020B0604020202020204" pitchFamily="34" charset="0"/>
              </a:rPr>
              <a:t>MSM</a:t>
            </a:r>
            <a:endParaRPr lang="en-US" sz="2000" b="1" i="1" dirty="0">
              <a:solidFill>
                <a:srgbClr val="C00000"/>
              </a:solidFill>
              <a:latin typeface="Arial" panose="020B0604020202020204" pitchFamily="34" charset="0"/>
              <a:ea typeface="Cambria" panose="02040503050406030204" pitchFamily="18" charset="0"/>
              <a:cs typeface="Arial" panose="020B0604020202020204" pitchFamily="34" charset="0"/>
            </a:endParaRPr>
          </a:p>
        </p:txBody>
      </p:sp>
      <p:pic>
        <p:nvPicPr>
          <p:cNvPr id="7" name="Picture 6">
            <a:extLst>
              <a:ext uri="{FF2B5EF4-FFF2-40B4-BE49-F238E27FC236}">
                <a16:creationId xmlns:a16="http://schemas.microsoft.com/office/drawing/2014/main" id="{2D364552-7BDB-79CA-C42D-B80808818860}"/>
              </a:ext>
            </a:extLst>
          </p:cNvPr>
          <p:cNvPicPr>
            <a:picLocks noChangeAspect="1"/>
          </p:cNvPicPr>
          <p:nvPr/>
        </p:nvPicPr>
        <p:blipFill>
          <a:blip r:embed="rId3"/>
          <a:stretch>
            <a:fillRect/>
          </a:stretch>
        </p:blipFill>
        <p:spPr>
          <a:xfrm>
            <a:off x="4492487" y="792911"/>
            <a:ext cx="7699513" cy="5871851"/>
          </a:xfrm>
          <a:prstGeom prst="rect">
            <a:avLst/>
          </a:prstGeom>
        </p:spPr>
      </p:pic>
    </p:spTree>
    <p:extLst>
      <p:ext uri="{BB962C8B-B14F-4D97-AF65-F5344CB8AC3E}">
        <p14:creationId xmlns:p14="http://schemas.microsoft.com/office/powerpoint/2010/main" val="1786460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7E979-FEAA-E8F0-FD30-05E0404E5F8F}"/>
              </a:ext>
            </a:extLst>
          </p:cNvPr>
          <p:cNvSpPr txBox="1">
            <a:spLocks/>
          </p:cNvSpPr>
          <p:nvPr/>
        </p:nvSpPr>
        <p:spPr>
          <a:xfrm>
            <a:off x="307340" y="274638"/>
            <a:ext cx="11163300" cy="639762"/>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How to run &amp; compare 2 models within Spectrum?</a:t>
            </a:r>
            <a:endParaRPr lang="en-CH" sz="3200" b="1" dirty="0">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182A9B2A-7470-9001-5E56-32C66846F69C}"/>
              </a:ext>
            </a:extLst>
          </p:cNvPr>
          <p:cNvSpPr txBox="1"/>
          <p:nvPr/>
        </p:nvSpPr>
        <p:spPr>
          <a:xfrm>
            <a:off x="474533" y="1104939"/>
            <a:ext cx="11575227" cy="5811847"/>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US" dirty="0">
                <a:latin typeface="Arial" panose="020B0604020202020204" pitchFamily="34" charset="0"/>
                <a:cs typeface="Arial" panose="020B0604020202020204" pitchFamily="34" charset="0"/>
              </a:rPr>
              <a:t>After complete data entry, in an initial ‘master Spectrum file’, first run EPP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&amp; use ‘</a:t>
            </a:r>
            <a:r>
              <a:rPr lang="en-US" i="1" dirty="0">
                <a:latin typeface="Arial" panose="020B0604020202020204" pitchFamily="34" charset="0"/>
                <a:cs typeface="Arial" panose="020B0604020202020204" pitchFamily="34" charset="0"/>
              </a:rPr>
              <a:t>File -&gt; Save projection as</a:t>
            </a:r>
            <a:r>
              <a:rPr lang="en-US" dirty="0">
                <a:latin typeface="Arial" panose="020B0604020202020204" pitchFamily="34" charset="0"/>
                <a:cs typeface="Arial" panose="020B0604020202020204" pitchFamily="34" charset="0"/>
              </a:rPr>
              <a:t>’ , adding </a:t>
            </a:r>
            <a:r>
              <a:rPr lang="en-US" i="1" dirty="0">
                <a:latin typeface="Arial" panose="020B0604020202020204" pitchFamily="34" charset="0"/>
                <a:cs typeface="Arial" panose="020B0604020202020204" pitchFamily="34" charset="0"/>
              </a:rPr>
              <a:t>‘_epp</a:t>
            </a:r>
            <a:r>
              <a:rPr lang="en-US" dirty="0">
                <a:latin typeface="Arial" panose="020B0604020202020204" pitchFamily="34" charset="0"/>
                <a:cs typeface="Arial" panose="020B0604020202020204" pitchFamily="34" charset="0"/>
              </a:rPr>
              <a:t>’ to its name.</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dirty="0">
                <a:latin typeface="Arial" panose="020B0604020202020204" pitchFamily="34" charset="0"/>
                <a:cs typeface="Arial" panose="020B0604020202020204" pitchFamily="34" charset="0"/>
              </a:rPr>
              <a:t>Switch the incidence model type to CSAVR, run CSAVR then use </a:t>
            </a:r>
            <a:r>
              <a:rPr lang="en-US" i="1" dirty="0">
                <a:latin typeface="Arial" panose="020B0604020202020204" pitchFamily="34" charset="0"/>
                <a:cs typeface="Arial" panose="020B0604020202020204" pitchFamily="34" charset="0"/>
              </a:rPr>
              <a:t>‘File -&gt; Save projection as</a:t>
            </a:r>
            <a:r>
              <a:rPr lang="en-US" dirty="0">
                <a:latin typeface="Arial" panose="020B0604020202020204" pitchFamily="34" charset="0"/>
                <a:cs typeface="Arial" panose="020B0604020202020204" pitchFamily="34" charset="0"/>
              </a:rPr>
              <a:t>’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&amp; resave with a new name ending with </a:t>
            </a:r>
            <a:r>
              <a:rPr lang="en-US" i="1" dirty="0">
                <a:latin typeface="Arial" panose="020B0604020202020204" pitchFamily="34" charset="0"/>
                <a:cs typeface="Arial" panose="020B0604020202020204" pitchFamily="34" charset="0"/>
              </a:rPr>
              <a:t>‘_csavr</a:t>
            </a:r>
            <a:r>
              <a:rPr lang="en-US" dirty="0">
                <a:latin typeface="Arial" panose="020B0604020202020204" pitchFamily="34" charset="0"/>
                <a:cs typeface="Arial" panose="020B0604020202020204" pitchFamily="34" charset="0"/>
              </a:rPr>
              <a:t>’.</a:t>
            </a:r>
          </a:p>
          <a:p>
            <a:pPr marL="342900" indent="-342900">
              <a:spcAft>
                <a:spcPts val="200"/>
              </a:spcAf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dirty="0">
                <a:latin typeface="Arial" panose="020B0604020202020204" pitchFamily="34" charset="0"/>
                <a:cs typeface="Arial" panose="020B0604020202020204" pitchFamily="34" charset="0"/>
              </a:rPr>
              <a:t>Finish both files with their own respective Local Fertility Adjustment factor fit.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Optionally, for CSAVR, reload Knowledge-of-Status numbers estimated by the selected CSAVR curve.</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dirty="0">
                <a:latin typeface="Arial" panose="020B0604020202020204" pitchFamily="34" charset="0"/>
                <a:cs typeface="Arial" panose="020B0604020202020204" pitchFamily="34" charset="0"/>
              </a:rPr>
              <a:t>Open </a:t>
            </a:r>
            <a:r>
              <a:rPr lang="en-US" i="1" dirty="0">
                <a:latin typeface="Arial" panose="020B0604020202020204" pitchFamily="34" charset="0"/>
                <a:cs typeface="Arial" panose="020B0604020202020204" pitchFamily="34" charset="0"/>
              </a:rPr>
              <a:t>‘_epp</a:t>
            </a:r>
            <a:r>
              <a:rPr lang="en-US" dirty="0">
                <a:latin typeface="Arial" panose="020B0604020202020204" pitchFamily="34" charset="0"/>
                <a:cs typeface="Arial" panose="020B0604020202020204" pitchFamily="34" charset="0"/>
              </a:rPr>
              <a:t>’  and </a:t>
            </a:r>
            <a:r>
              <a:rPr lang="en-US" i="1" dirty="0">
                <a:latin typeface="Arial" panose="020B0604020202020204" pitchFamily="34" charset="0"/>
                <a:cs typeface="Arial" panose="020B0604020202020204" pitchFamily="34" charset="0"/>
              </a:rPr>
              <a:t>‘_csavr</a:t>
            </a:r>
            <a:r>
              <a:rPr lang="en-US" dirty="0">
                <a:latin typeface="Arial" panose="020B0604020202020204" pitchFamily="34" charset="0"/>
                <a:cs typeface="Arial" panose="020B0604020202020204" pitchFamily="34" charset="0"/>
              </a:rPr>
              <a:t>’ files alongside, to show Results for both: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as graphs with 2 lines, or tables with 2 columns.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dirty="0">
                <a:latin typeface="Arial" panose="020B0604020202020204" pitchFamily="34" charset="0"/>
                <a:cs typeface="Arial" panose="020B0604020202020204" pitchFamily="34" charset="0"/>
              </a:rPr>
              <a:t>Resave (within Spectrum) the </a:t>
            </a:r>
            <a:r>
              <a:rPr lang="en-US" i="1" dirty="0">
                <a:latin typeface="Arial" panose="020B0604020202020204" pitchFamily="34" charset="0"/>
                <a:cs typeface="Arial" panose="020B0604020202020204" pitchFamily="34" charset="0"/>
              </a:rPr>
              <a:t>‘_csavr</a:t>
            </a:r>
            <a:r>
              <a:rPr lang="en-US" dirty="0">
                <a:latin typeface="Arial" panose="020B0604020202020204" pitchFamily="34" charset="0"/>
                <a:cs typeface="Arial" panose="020B0604020202020204" pitchFamily="34" charset="0"/>
              </a:rPr>
              <a:t>’ variant removing </a:t>
            </a:r>
            <a:r>
              <a:rPr lang="en-US" i="1" dirty="0">
                <a:latin typeface="Arial" panose="020B0604020202020204" pitchFamily="34" charset="0"/>
                <a:cs typeface="Arial" panose="020B0604020202020204" pitchFamily="34" charset="0"/>
              </a:rPr>
              <a:t>‘_epp</a:t>
            </a:r>
            <a:r>
              <a:rPr lang="en-US" dirty="0">
                <a:latin typeface="Arial" panose="020B0604020202020204" pitchFamily="34" charset="0"/>
                <a:cs typeface="Arial" panose="020B0604020202020204" pitchFamily="34" charset="0"/>
              </a:rPr>
              <a:t>’ or </a:t>
            </a:r>
            <a:r>
              <a:rPr lang="en-US" i="1" dirty="0">
                <a:latin typeface="Arial" panose="020B0604020202020204" pitchFamily="34" charset="0"/>
                <a:cs typeface="Arial" panose="020B0604020202020204" pitchFamily="34" charset="0"/>
              </a:rPr>
              <a:t>‘_csavr</a:t>
            </a:r>
            <a:r>
              <a:rPr lang="en-US" dirty="0">
                <a:latin typeface="Arial" panose="020B0604020202020204" pitchFamily="34" charset="0"/>
                <a:cs typeface="Arial" panose="020B0604020202020204" pitchFamily="34" charset="0"/>
              </a:rPr>
              <a:t>’ from the name, to indicate this ‘master’ file includes both fits.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 this file, you can switch the incidence model back and forth between EPP and CSAVR.</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a:spcAft>
                <a:spcPts val="200"/>
              </a:spcAft>
            </a:pPr>
            <a:r>
              <a:rPr lang="en-US" i="1" dirty="0">
                <a:latin typeface="Arial" panose="020B0604020202020204" pitchFamily="34" charset="0"/>
                <a:cs typeface="Arial" panose="020B0604020202020204" pitchFamily="34" charset="0"/>
              </a:rPr>
              <a:t>Repeat this process whenever you change any AIM input data (e.g., ART) or parameter (e.g., progression rates), to avoid double data entry &amp; inconsistencies between EPP and CSAVR inputs.</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a:spcAft>
                <a:spcPts val="200"/>
              </a:spcAft>
            </a:pPr>
            <a:r>
              <a:rPr lang="en-US" i="1" dirty="0">
                <a:latin typeface="Arial" panose="020B0604020202020204" pitchFamily="34" charset="0"/>
                <a:cs typeface="Arial" panose="020B0604020202020204" pitchFamily="34" charset="0"/>
              </a:rPr>
              <a:t>Do not rename Spectrum files via Windows Explorer: that may mess up EPP fitting display.</a:t>
            </a:r>
          </a:p>
        </p:txBody>
      </p:sp>
    </p:spTree>
    <p:extLst>
      <p:ext uri="{BB962C8B-B14F-4D97-AF65-F5344CB8AC3E}">
        <p14:creationId xmlns:p14="http://schemas.microsoft.com/office/powerpoint/2010/main" val="175736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2D9F043-18E0-0649-D4F4-D683CF4958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718955-0B36-9C48-854E-7AD042B84099}"/>
              </a:ext>
            </a:extLst>
          </p:cNvPr>
          <p:cNvSpPr>
            <a:spLocks noGrp="1"/>
          </p:cNvSpPr>
          <p:nvPr>
            <p:ph idx="4294967295"/>
          </p:nvPr>
        </p:nvSpPr>
        <p:spPr>
          <a:xfrm>
            <a:off x="297158" y="5954874"/>
            <a:ext cx="11597683" cy="584775"/>
          </a:xfrm>
        </p:spPr>
        <p:txBody>
          <a:bodyPr>
            <a:noAutofit/>
          </a:bodyPr>
          <a:lstStyle/>
          <a:p>
            <a:pPr marL="0" indent="0" defTabSz="411480">
              <a:lnSpc>
                <a:spcPct val="100000"/>
              </a:lnSpc>
              <a:buNone/>
              <a:defRPr/>
            </a:pPr>
            <a:r>
              <a:rPr lang="en-US" i="1" dirty="0">
                <a:solidFill>
                  <a:schemeClr val="tx1"/>
                </a:solidFill>
                <a:latin typeface="Arial" panose="020B0604020202020204" pitchFamily="34" charset="0"/>
                <a:cs typeface="Arial" panose="020B0604020202020204" pitchFamily="34" charset="0"/>
              </a:rPr>
              <a:t>Spectrum user guide, </a:t>
            </a:r>
            <a:br>
              <a:rPr lang="en-US" i="1" dirty="0">
                <a:solidFill>
                  <a:schemeClr val="tx1"/>
                </a:solidFill>
                <a:latin typeface="Arial" panose="020B0604020202020204" pitchFamily="34" charset="0"/>
                <a:cs typeface="Arial" panose="020B0604020202020204" pitchFamily="34" charset="0"/>
              </a:rPr>
            </a:br>
            <a:r>
              <a:rPr lang="en-US" i="1" dirty="0">
                <a:solidFill>
                  <a:schemeClr val="tx1"/>
                </a:solidFill>
                <a:latin typeface="Arial" panose="020B0604020202020204" pitchFamily="34" charset="0"/>
                <a:cs typeface="Arial" panose="020B0604020202020204" pitchFamily="34" charset="0"/>
              </a:rPr>
              <a:t>Figure 1</a:t>
            </a:r>
          </a:p>
        </p:txBody>
      </p:sp>
      <p:sp>
        <p:nvSpPr>
          <p:cNvPr id="4" name="TextBox 3">
            <a:extLst>
              <a:ext uri="{FF2B5EF4-FFF2-40B4-BE49-F238E27FC236}">
                <a16:creationId xmlns:a16="http://schemas.microsoft.com/office/drawing/2014/main" id="{FD83A5C6-CD78-9745-9A43-4B0FA67B0E09}"/>
              </a:ext>
            </a:extLst>
          </p:cNvPr>
          <p:cNvSpPr txBox="1"/>
          <p:nvPr/>
        </p:nvSpPr>
        <p:spPr>
          <a:xfrm>
            <a:off x="472397" y="318351"/>
            <a:ext cx="10021432" cy="584775"/>
          </a:xfrm>
          <a:prstGeom prst="rect">
            <a:avLst/>
          </a:prstGeom>
          <a:noFill/>
        </p:spPr>
        <p:txBody>
          <a:bodyPr wrap="square">
            <a:spAutoFit/>
          </a:bodyPr>
          <a:lstStyle/>
          <a:p>
            <a:r>
              <a:rPr lang="en-US" sz="3200" b="1" i="0" u="none" strike="noStrike" dirty="0">
                <a:solidFill>
                  <a:srgbClr val="0070C0"/>
                </a:solidFill>
                <a:effectLst/>
                <a:latin typeface="Arial" panose="020B0604020202020204" pitchFamily="34" charset="0"/>
              </a:rPr>
              <a:t>Incidence model selection: CSAVR or EPP?</a:t>
            </a:r>
            <a:endParaRPr lang="en-US" sz="3200" b="1" dirty="0">
              <a:solidFill>
                <a:srgbClr val="0070C0"/>
              </a:solidFill>
            </a:endParaRPr>
          </a:p>
        </p:txBody>
      </p:sp>
      <p:pic>
        <p:nvPicPr>
          <p:cNvPr id="2" name="Picture 1">
            <a:extLst>
              <a:ext uri="{FF2B5EF4-FFF2-40B4-BE49-F238E27FC236}">
                <a16:creationId xmlns:a16="http://schemas.microsoft.com/office/drawing/2014/main" id="{3B69D1FD-6535-0505-E7D3-6F8BDC200B2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296" y="1147123"/>
            <a:ext cx="8373545" cy="5578793"/>
          </a:xfrm>
          <a:prstGeom prst="rect">
            <a:avLst/>
          </a:prstGeom>
          <a:noFill/>
          <a:ln>
            <a:noFill/>
          </a:ln>
        </p:spPr>
      </p:pic>
    </p:spTree>
    <p:extLst>
      <p:ext uri="{BB962C8B-B14F-4D97-AF65-F5344CB8AC3E}">
        <p14:creationId xmlns:p14="http://schemas.microsoft.com/office/powerpoint/2010/main" val="3315484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13B21-0EB5-A046-E4A8-E77DDF9951C1}"/>
              </a:ext>
            </a:extLst>
          </p:cNvPr>
          <p:cNvSpPr txBox="1"/>
          <p:nvPr/>
        </p:nvSpPr>
        <p:spPr>
          <a:xfrm>
            <a:off x="277823" y="157318"/>
            <a:ext cx="10608582"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Data requirements for robust incidence </a:t>
            </a:r>
            <a:r>
              <a:rPr lang="en-US" sz="3200" dirty="0">
                <a:solidFill>
                  <a:srgbClr val="0070C0"/>
                </a:solidFill>
                <a:latin typeface="Arial" panose="020B0604020202020204" pitchFamily="34" charset="0"/>
              </a:rPr>
              <a:t>(and mortality) </a:t>
            </a:r>
            <a:r>
              <a:rPr lang="en-US" sz="3200" b="1" dirty="0">
                <a:solidFill>
                  <a:srgbClr val="0070C0"/>
                </a:solidFill>
                <a:latin typeface="Arial" panose="020B0604020202020204" pitchFamily="34" charset="0"/>
              </a:rPr>
              <a:t>trends from EPP or CSAVR</a:t>
            </a:r>
          </a:p>
        </p:txBody>
      </p:sp>
      <p:sp>
        <p:nvSpPr>
          <p:cNvPr id="4" name="TextBox 3">
            <a:extLst>
              <a:ext uri="{FF2B5EF4-FFF2-40B4-BE49-F238E27FC236}">
                <a16:creationId xmlns:a16="http://schemas.microsoft.com/office/drawing/2014/main" id="{E217895E-E21E-B08B-C8D0-3860F5349E1B}"/>
              </a:ext>
            </a:extLst>
          </p:cNvPr>
          <p:cNvSpPr txBox="1"/>
          <p:nvPr/>
        </p:nvSpPr>
        <p:spPr>
          <a:xfrm>
            <a:off x="437788" y="1404080"/>
            <a:ext cx="10324805" cy="2862322"/>
          </a:xfrm>
          <a:prstGeom prst="rect">
            <a:avLst/>
          </a:prstGeom>
          <a:noFill/>
        </p:spPr>
        <p:txBody>
          <a:bodyPr wrap="square">
            <a:spAutoFit/>
          </a:bodyPr>
          <a:lstStyle/>
          <a:p>
            <a:r>
              <a:rPr lang="en-US" b="1" u="sng" dirty="0"/>
              <a:t>EPP-Concentrated:</a:t>
            </a:r>
          </a:p>
          <a:p>
            <a:pPr marL="285750" indent="-285750">
              <a:buFont typeface="Arial" panose="020B0604020202020204" pitchFamily="34" charset="0"/>
              <a:buChar char="•"/>
            </a:pPr>
            <a:r>
              <a:rPr lang="en-US" dirty="0"/>
              <a:t>All </a:t>
            </a:r>
            <a:r>
              <a:rPr lang="en-US" b="1" dirty="0"/>
              <a:t>major key populations </a:t>
            </a:r>
            <a:r>
              <a:rPr lang="en-US" dirty="0"/>
              <a:t>covered</a:t>
            </a:r>
            <a:br>
              <a:rPr lang="en-US" dirty="0"/>
            </a:br>
            <a:endParaRPr lang="en-US" dirty="0"/>
          </a:p>
          <a:p>
            <a:r>
              <a:rPr lang="en-US" dirty="0"/>
              <a:t>The most important Key Population(s) estimated based on: </a:t>
            </a:r>
          </a:p>
          <a:p>
            <a:pPr marL="285750" indent="-285750">
              <a:buFont typeface="Arial" panose="020B0604020202020204" pitchFamily="34" charset="0"/>
              <a:buChar char="•"/>
            </a:pPr>
            <a:r>
              <a:rPr lang="en-US" dirty="0"/>
              <a:t>A </a:t>
            </a:r>
            <a:r>
              <a:rPr lang="en-US" b="1" dirty="0"/>
              <a:t>national population size estimate</a:t>
            </a:r>
          </a:p>
          <a:p>
            <a:pPr marL="285750" indent="-285750">
              <a:buFont typeface="Arial" panose="020B0604020202020204" pitchFamily="34" charset="0"/>
              <a:buChar char="•"/>
            </a:pPr>
            <a:r>
              <a:rPr lang="en-US" dirty="0"/>
              <a:t>An estimate of the </a:t>
            </a:r>
            <a:r>
              <a:rPr lang="en-US" b="1" dirty="0"/>
              <a:t>% male </a:t>
            </a:r>
            <a:r>
              <a:rPr lang="en-US" dirty="0"/>
              <a:t>in each population</a:t>
            </a:r>
          </a:p>
          <a:p>
            <a:pPr marL="285750" indent="-285750">
              <a:buFont typeface="Arial" panose="020B0604020202020204" pitchFamily="34" charset="0"/>
              <a:buChar char="•"/>
            </a:pPr>
            <a:r>
              <a:rPr lang="en-US" dirty="0"/>
              <a:t>An estimate of </a:t>
            </a:r>
            <a:r>
              <a:rPr lang="en-US" b="1" dirty="0"/>
              <a:t>duration</a:t>
            </a:r>
            <a:r>
              <a:rPr lang="en-US" dirty="0"/>
              <a:t> spent in population </a:t>
            </a:r>
            <a:br>
              <a:rPr lang="en-US" dirty="0"/>
            </a:br>
            <a:r>
              <a:rPr lang="en-US" dirty="0"/>
              <a:t>(e.g., years in sex work)</a:t>
            </a:r>
          </a:p>
          <a:p>
            <a:pPr marL="285750" indent="-285750">
              <a:buFont typeface="Arial" panose="020B0604020202020204" pitchFamily="34" charset="0"/>
              <a:buChar char="•"/>
            </a:pPr>
            <a:r>
              <a:rPr lang="en-US" dirty="0"/>
              <a:t>At least </a:t>
            </a:r>
            <a:r>
              <a:rPr lang="en-US" b="1" dirty="0"/>
              <a:t>3-4 prevalence data points over time, </a:t>
            </a:r>
            <a:br>
              <a:rPr lang="en-US" b="1" dirty="0"/>
            </a:br>
            <a:r>
              <a:rPr lang="en-US" dirty="0"/>
              <a:t>the most recent from </a:t>
            </a:r>
            <a:r>
              <a:rPr lang="en-US" b="1" dirty="0"/>
              <a:t>2020+</a:t>
            </a:r>
          </a:p>
        </p:txBody>
      </p:sp>
      <p:sp>
        <p:nvSpPr>
          <p:cNvPr id="7" name="TextBox 6">
            <a:extLst>
              <a:ext uri="{FF2B5EF4-FFF2-40B4-BE49-F238E27FC236}">
                <a16:creationId xmlns:a16="http://schemas.microsoft.com/office/drawing/2014/main" id="{18D60644-430C-3305-97F9-F28E74EF1EC2}"/>
              </a:ext>
            </a:extLst>
          </p:cNvPr>
          <p:cNvSpPr txBox="1"/>
          <p:nvPr/>
        </p:nvSpPr>
        <p:spPr>
          <a:xfrm>
            <a:off x="437788" y="4278296"/>
            <a:ext cx="11156459" cy="2031325"/>
          </a:xfrm>
          <a:prstGeom prst="rect">
            <a:avLst/>
          </a:prstGeom>
          <a:noFill/>
        </p:spPr>
        <p:txBody>
          <a:bodyPr wrap="square">
            <a:spAutoFit/>
          </a:bodyPr>
          <a:lstStyle/>
          <a:p>
            <a:pPr marL="285750" indent="-285750">
              <a:buFont typeface="Arial" panose="020B0604020202020204" pitchFamily="34" charset="0"/>
              <a:buChar char="•"/>
            </a:pPr>
            <a:r>
              <a:rPr lang="en-US" dirty="0"/>
              <a:t>and/or the </a:t>
            </a:r>
            <a:r>
              <a:rPr lang="en-US" b="1" dirty="0"/>
              <a:t>remaining (lower-risk) population estimated on</a:t>
            </a:r>
            <a:br>
              <a:rPr lang="en-US" b="1" dirty="0"/>
            </a:br>
            <a:r>
              <a:rPr lang="en-US" b="1" dirty="0"/>
              <a:t>≥ 4 ANC (sentinel surveillance </a:t>
            </a:r>
            <a:r>
              <a:rPr lang="en-US" dirty="0"/>
              <a:t>or</a:t>
            </a:r>
            <a:r>
              <a:rPr lang="en-US" b="1" dirty="0"/>
              <a:t> routine program) prevalence data points</a:t>
            </a:r>
            <a:br>
              <a:rPr lang="en-US" b="1" dirty="0">
                <a:highlight>
                  <a:srgbClr val="FFFF00"/>
                </a:highlight>
              </a:rPr>
            </a:br>
            <a:endParaRPr lang="en-US" b="1" dirty="0">
              <a:highlight>
                <a:srgbClr val="FFFF00"/>
              </a:highlight>
            </a:endParaRPr>
          </a:p>
          <a:p>
            <a:r>
              <a:rPr lang="en-US" b="1" u="sng" dirty="0"/>
              <a:t>CSAVR:</a:t>
            </a:r>
            <a:endParaRPr lang="en-US" b="1" dirty="0">
              <a:solidFill>
                <a:schemeClr val="tx1"/>
              </a:solidFill>
              <a:highlight>
                <a:srgbClr val="FFFF00"/>
              </a:highlight>
              <a:cs typeface="Arial" panose="020B0604020202020204" pitchFamily="34" charset="0"/>
            </a:endParaRPr>
          </a:p>
          <a:p>
            <a:pPr marL="285750" indent="-285750">
              <a:buFont typeface="Arial" panose="020B0604020202020204" pitchFamily="34" charset="0"/>
              <a:buChar char="•"/>
            </a:pPr>
            <a:r>
              <a:rPr lang="en-US" b="1" dirty="0">
                <a:solidFill>
                  <a:schemeClr val="tx1"/>
                </a:solidFill>
                <a:cs typeface="Arial" panose="020B0604020202020204" pitchFamily="34" charset="0"/>
              </a:rPr>
              <a:t>8 years </a:t>
            </a:r>
            <a:r>
              <a:rPr lang="en-US" dirty="0">
                <a:solidFill>
                  <a:schemeClr val="tx1"/>
                </a:solidFill>
                <a:cs typeface="Arial" panose="020B0604020202020204" pitchFamily="34" charset="0"/>
              </a:rPr>
              <a:t>of</a:t>
            </a:r>
            <a:r>
              <a:rPr lang="en-US" b="1" dirty="0">
                <a:solidFill>
                  <a:schemeClr val="tx1"/>
                </a:solidFill>
                <a:cs typeface="Arial" panose="020B0604020202020204" pitchFamily="34" charset="0"/>
              </a:rPr>
              <a:t> HIV/AIDS deaths</a:t>
            </a:r>
            <a:r>
              <a:rPr lang="en-US" dirty="0">
                <a:solidFill>
                  <a:schemeClr val="tx1"/>
                </a:solidFill>
                <a:cs typeface="Arial" panose="020B0604020202020204" pitchFamily="34" charset="0"/>
              </a:rPr>
              <a:t> data </a:t>
            </a:r>
            <a:r>
              <a:rPr lang="en-US" i="1" dirty="0">
                <a:solidFill>
                  <a:schemeClr val="tx1"/>
                </a:solidFill>
                <a:cs typeface="Arial" panose="020B0604020202020204" pitchFamily="34" charset="0"/>
              </a:rPr>
              <a:t>and</a:t>
            </a:r>
            <a:r>
              <a:rPr lang="en-US" dirty="0">
                <a:cs typeface="Arial" panose="020B0604020202020204" pitchFamily="34" charset="0"/>
              </a:rPr>
              <a:t> </a:t>
            </a:r>
            <a:r>
              <a:rPr lang="en-US" b="1" dirty="0">
                <a:solidFill>
                  <a:schemeClr val="tx1"/>
                </a:solidFill>
                <a:cs typeface="Arial" panose="020B0604020202020204" pitchFamily="34" charset="0"/>
              </a:rPr>
              <a:t>8 years </a:t>
            </a:r>
            <a:r>
              <a:rPr lang="en-US" dirty="0">
                <a:solidFill>
                  <a:schemeClr val="tx1"/>
                </a:solidFill>
                <a:cs typeface="Arial" panose="020B0604020202020204" pitchFamily="34" charset="0"/>
              </a:rPr>
              <a:t>of </a:t>
            </a:r>
            <a:r>
              <a:rPr lang="en-US" b="1" dirty="0">
                <a:solidFill>
                  <a:schemeClr val="tx1"/>
                </a:solidFill>
                <a:cs typeface="Arial" panose="020B0604020202020204" pitchFamily="34" charset="0"/>
              </a:rPr>
              <a:t>Case diagnoses </a:t>
            </a:r>
            <a:r>
              <a:rPr lang="en-US" dirty="0">
                <a:cs typeface="Arial" panose="020B0604020202020204" pitchFamily="34" charset="0"/>
              </a:rPr>
              <a:t>(within 1990-2024)</a:t>
            </a:r>
          </a:p>
          <a:p>
            <a:pPr marL="742950" lvl="1" indent="-285750">
              <a:buFont typeface="Arial" panose="020B0604020202020204" pitchFamily="34" charset="0"/>
              <a:buChar char="•"/>
            </a:pPr>
            <a:r>
              <a:rPr lang="en-US" dirty="0">
                <a:cs typeface="Arial" panose="020B0604020202020204" pitchFamily="34" charset="0"/>
              </a:rPr>
              <a:t>Vital Registration of Causes of Deaths classified by IHME as medium or good-quality (groups 2A and 2B)</a:t>
            </a:r>
          </a:p>
          <a:p>
            <a:pPr marL="285750" indent="-285750">
              <a:buFont typeface="Arial" panose="020B0604020202020204" pitchFamily="34" charset="0"/>
              <a:buChar char="•"/>
            </a:pPr>
            <a:r>
              <a:rPr lang="en-US" dirty="0">
                <a:cs typeface="Arial" panose="020B0604020202020204" pitchFamily="34" charset="0"/>
              </a:rPr>
              <a:t>Spectrum file covering the full </a:t>
            </a:r>
            <a:r>
              <a:rPr lang="en-US" i="1" dirty="0">
                <a:cs typeface="Arial" panose="020B0604020202020204" pitchFamily="34" charset="0"/>
              </a:rPr>
              <a:t>‘de facto’ </a:t>
            </a:r>
            <a:r>
              <a:rPr lang="en-US" dirty="0">
                <a:cs typeface="Arial" panose="020B0604020202020204" pitchFamily="34" charset="0"/>
              </a:rPr>
              <a:t>population: all residents including non-nationals.</a:t>
            </a:r>
            <a:endParaRPr lang="en-US" dirty="0">
              <a:solidFill>
                <a:schemeClr val="tx1"/>
              </a:solidFill>
              <a:cs typeface="Arial" panose="020B0604020202020204" pitchFamily="34" charset="0"/>
            </a:endParaRPr>
          </a:p>
        </p:txBody>
      </p:sp>
      <p:pic>
        <p:nvPicPr>
          <p:cNvPr id="42" name="Picture 41">
            <a:extLst>
              <a:ext uri="{FF2B5EF4-FFF2-40B4-BE49-F238E27FC236}">
                <a16:creationId xmlns:a16="http://schemas.microsoft.com/office/drawing/2014/main" id="{C080E1B0-54AF-C5A1-2AF9-58C13462B324}"/>
              </a:ext>
            </a:extLst>
          </p:cNvPr>
          <p:cNvPicPr>
            <a:picLocks noChangeAspect="1"/>
          </p:cNvPicPr>
          <p:nvPr/>
        </p:nvPicPr>
        <p:blipFill rotWithShape="1">
          <a:blip r:embed="rId3"/>
          <a:srcRect l="30837" t="13147" r="21356" b="45485"/>
          <a:stretch/>
        </p:blipFill>
        <p:spPr>
          <a:xfrm>
            <a:off x="6954245" y="1344421"/>
            <a:ext cx="5164183" cy="2981640"/>
          </a:xfrm>
          <a:prstGeom prst="rect">
            <a:avLst/>
          </a:prstGeom>
        </p:spPr>
      </p:pic>
    </p:spTree>
    <p:extLst>
      <p:ext uri="{BB962C8B-B14F-4D97-AF65-F5344CB8AC3E}">
        <p14:creationId xmlns:p14="http://schemas.microsoft.com/office/powerpoint/2010/main" val="217911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431798" y="53103"/>
            <a:ext cx="11328404" cy="812800"/>
          </a:xfrm>
        </p:spPr>
        <p:txBody>
          <a:bodyPr>
            <a:normAutofit/>
          </a:bodyPr>
          <a:lstStyle/>
          <a:p>
            <a:r>
              <a:rPr lang="en-US" b="1">
                <a:solidFill>
                  <a:srgbClr val="0070C0"/>
                </a:solidFill>
                <a:latin typeface="Arial" panose="020B0604020202020204" pitchFamily="34" charset="0"/>
                <a:ea typeface="+mn-ea"/>
                <a:cs typeface="+mn-cs"/>
              </a:rPr>
              <a:t>AIDS deaths: Which data are good to fit CSAVR?</a:t>
            </a:r>
            <a:endParaRPr lang="en-CH" b="1">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2D687076-CF05-A442-C745-4673ED69CA8B}"/>
              </a:ext>
            </a:extLst>
          </p:cNvPr>
          <p:cNvSpPr txBox="1"/>
          <p:nvPr/>
        </p:nvSpPr>
        <p:spPr>
          <a:xfrm>
            <a:off x="431798" y="684230"/>
            <a:ext cx="11516362" cy="5632311"/>
          </a:xfrm>
          <a:prstGeom prst="rect">
            <a:avLst/>
          </a:prstGeom>
          <a:noFill/>
        </p:spPr>
        <p:txBody>
          <a:bodyPr wrap="square">
            <a:spAutoFit/>
          </a:bodyPr>
          <a:lstStyle/>
          <a:p>
            <a:r>
              <a:rPr lang="en-US" dirty="0">
                <a:latin typeface="Cambria" panose="02040503050406030204" pitchFamily="18" charset="0"/>
                <a:ea typeface="Cambria" panose="02040503050406030204" pitchFamily="18" charset="0"/>
                <a:cs typeface="Calibri" panose="020F0502020204030204" pitchFamily="34" charset="0"/>
              </a:rPr>
              <a:t>UNAIDS recommends CSAVR for countries with medium or good</a:t>
            </a:r>
            <a:r>
              <a:rPr lang="en-US" b="1" dirty="0">
                <a:latin typeface="Cambria" panose="02040503050406030204" pitchFamily="18" charset="0"/>
                <a:ea typeface="Cambria" panose="02040503050406030204" pitchFamily="18" charset="0"/>
                <a:cs typeface="Calibri" panose="020F0502020204030204" pitchFamily="34" charset="0"/>
              </a:rPr>
              <a:t> quality and completeness of </a:t>
            </a:r>
            <a:br>
              <a:rPr lang="en-US" b="1" dirty="0">
                <a:latin typeface="Cambria" panose="02040503050406030204" pitchFamily="18" charset="0"/>
                <a:ea typeface="Cambria" panose="02040503050406030204" pitchFamily="18" charset="0"/>
                <a:cs typeface="Calibri" panose="020F0502020204030204" pitchFamily="34" charset="0"/>
              </a:rPr>
            </a:br>
            <a:r>
              <a:rPr lang="en-US" b="1" dirty="0">
                <a:latin typeface="Cambria" panose="02040503050406030204" pitchFamily="18" charset="0"/>
                <a:ea typeface="Cambria" panose="02040503050406030204" pitchFamily="18" charset="0"/>
                <a:cs typeface="Calibri" panose="020F0502020204030204" pitchFamily="34" charset="0"/>
              </a:rPr>
              <a:t>Cause of Death data</a:t>
            </a:r>
            <a:r>
              <a:rPr lang="en-US" dirty="0">
                <a:latin typeface="Cambria" panose="02040503050406030204" pitchFamily="18" charset="0"/>
                <a:ea typeface="Cambria" panose="02040503050406030204" pitchFamily="18" charset="0"/>
                <a:cs typeface="Calibri" panose="020F0502020204030204" pitchFamily="34" charset="0"/>
              </a:rPr>
              <a:t>. </a:t>
            </a:r>
          </a:p>
          <a:p>
            <a:endParaRPr lang="en-US" dirty="0">
              <a:latin typeface="Cambria" panose="02040503050406030204" pitchFamily="18" charset="0"/>
              <a:ea typeface="Cambria" panose="02040503050406030204" pitchFamily="18" charset="0"/>
              <a:cs typeface="Calibri" panose="020F0502020204030204" pitchFamily="34" charset="0"/>
            </a:endParaRPr>
          </a:p>
          <a:p>
            <a:r>
              <a:rPr lang="en-US" dirty="0">
                <a:latin typeface="Cambria" panose="02040503050406030204" pitchFamily="18" charset="0"/>
                <a:ea typeface="Cambria" panose="02040503050406030204" pitchFamily="18" charset="0"/>
                <a:cs typeface="Calibri" panose="020F0502020204030204" pitchFamily="34" charset="0"/>
              </a:rPr>
              <a:t>Guided by IHME quality score* :</a:t>
            </a:r>
          </a:p>
          <a:p>
            <a:pPr marL="285750" indent="-285750">
              <a:buFont typeface="Arial" panose="020B0604020202020204" pitchFamily="34" charset="0"/>
              <a:buChar char="•"/>
            </a:pPr>
            <a:r>
              <a:rPr lang="en-US" dirty="0">
                <a:solidFill>
                  <a:srgbClr val="00B050"/>
                </a:solidFill>
                <a:latin typeface="Cambria" panose="02040503050406030204" pitchFamily="18" charset="0"/>
                <a:ea typeface="Cambria" panose="02040503050406030204" pitchFamily="18" charset="0"/>
                <a:cs typeface="Calibri" panose="020F0502020204030204" pitchFamily="34" charset="0"/>
              </a:rPr>
              <a:t>2A. High quality Vital Registration data</a:t>
            </a:r>
          </a:p>
          <a:p>
            <a:pPr marL="285750" indent="-285750">
              <a:buFont typeface="Arial" panose="020B0604020202020204" pitchFamily="34" charset="0"/>
              <a:buChar char="•"/>
            </a:pPr>
            <a:r>
              <a:rPr lang="en-US" dirty="0">
                <a:solidFill>
                  <a:srgbClr val="00B050"/>
                </a:solidFill>
                <a:latin typeface="Cambria" panose="02040503050406030204" pitchFamily="18" charset="0"/>
                <a:ea typeface="Cambria" panose="02040503050406030204" pitchFamily="18" charset="0"/>
                <a:cs typeface="Calibri" panose="020F0502020204030204" pitchFamily="34" charset="0"/>
              </a:rPr>
              <a:t>2B.</a:t>
            </a:r>
            <a:r>
              <a:rPr lang="en-GB" dirty="0">
                <a:solidFill>
                  <a:srgbClr val="00B050"/>
                </a:solidFill>
                <a:effectLst/>
                <a:latin typeface="Cambria" panose="02040503050406030204" pitchFamily="18" charset="0"/>
                <a:ea typeface="Cambria" panose="02040503050406030204" pitchFamily="18" charset="0"/>
              </a:rPr>
              <a:t> Some usable Vital Registration data (mixture of quality)</a:t>
            </a:r>
            <a:endParaRPr lang="en-US" dirty="0">
              <a:solidFill>
                <a:srgbClr val="00B050"/>
              </a:solidFill>
              <a:latin typeface="Cambria" panose="02040503050406030204" pitchFamily="18" charset="0"/>
              <a:ea typeface="Cambria" panose="02040503050406030204" pitchFamily="18" charset="0"/>
              <a:cs typeface="Calibri" panose="020F0502020204030204" pitchFamily="34" charset="0"/>
            </a:endParaRPr>
          </a:p>
          <a:p>
            <a:pPr marL="285750" indent="-285750">
              <a:buFont typeface="Arial" panose="020B0604020202020204" pitchFamily="34" charset="0"/>
              <a:buChar char="•"/>
            </a:pPr>
            <a:r>
              <a:rPr lang="en-US" dirty="0">
                <a:solidFill>
                  <a:srgbClr val="C00000"/>
                </a:solidFill>
                <a:latin typeface="Cambria" panose="02040503050406030204" pitchFamily="18" charset="0"/>
                <a:ea typeface="Cambria" panose="02040503050406030204" pitchFamily="18" charset="0"/>
                <a:cs typeface="Calibri" panose="020F0502020204030204" pitchFamily="34" charset="0"/>
              </a:rPr>
              <a:t>2C. N</a:t>
            </a:r>
            <a:r>
              <a:rPr lang="en-GB" dirty="0">
                <a:solidFill>
                  <a:srgbClr val="C00000"/>
                </a:solidFill>
                <a:effectLst/>
                <a:latin typeface="Cambria" panose="02040503050406030204" pitchFamily="18" charset="0"/>
                <a:ea typeface="Cambria" panose="02040503050406030204" pitchFamily="18" charset="0"/>
              </a:rPr>
              <a:t>o useable-quality HIV-specific mortality data used by IHME</a:t>
            </a:r>
            <a:r>
              <a:rPr lang="en-US" dirty="0">
                <a:solidFill>
                  <a:srgbClr val="C00000"/>
                </a:solidFill>
                <a:latin typeface="Cambria" panose="02040503050406030204" pitchFamily="18" charset="0"/>
                <a:ea typeface="Cambria" panose="02040503050406030204" pitchFamily="18" charset="0"/>
                <a:cs typeface="Calibri" panose="020F0502020204030204" pitchFamily="34" charset="0"/>
              </a:rPr>
              <a:t> </a:t>
            </a:r>
            <a:r>
              <a:rPr lang="en-US" dirty="0">
                <a:solidFill>
                  <a:srgbClr val="C00000"/>
                </a:solidFill>
                <a:latin typeface="Cambria" panose="02040503050406030204" pitchFamily="18" charset="0"/>
                <a:ea typeface="Cambria" panose="02040503050406030204" pitchFamily="18" charset="0"/>
                <a:cs typeface="Calibri" panose="020F0502020204030204" pitchFamily="34" charset="0"/>
                <a:sym typeface="Wingdings" panose="05000000000000000000" pitchFamily="2" charset="2"/>
              </a:rPr>
              <a:t> do not fit CSAVR. </a:t>
            </a:r>
            <a:r>
              <a:rPr lang="en-US" dirty="0">
                <a:solidFill>
                  <a:srgbClr val="C00000"/>
                </a:solidFill>
                <a:latin typeface="Cambria" panose="02040503050406030204" pitchFamily="18" charset="0"/>
                <a:ea typeface="Cambria" panose="02040503050406030204" pitchFamily="18" charset="0"/>
                <a:cs typeface="Calibri" panose="020F0502020204030204" pitchFamily="34" charset="0"/>
              </a:rPr>
              <a:t> </a:t>
            </a:r>
          </a:p>
          <a:p>
            <a:pPr marL="285750" indent="-285750">
              <a:buFont typeface="Arial" panose="020B0604020202020204" pitchFamily="34" charset="0"/>
              <a:buChar char="•"/>
            </a:pPr>
            <a:r>
              <a:rPr lang="en-US"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1A/B: IHME used p</a:t>
            </a:r>
            <a:r>
              <a:rPr lang="en-US" b="1"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revalence data </a:t>
            </a:r>
            <a:r>
              <a:rPr lang="en-US"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to estimate incidence &amp; mortality; regardless of (mixed-quality) VR data.</a:t>
            </a:r>
          </a:p>
          <a:p>
            <a:endParaRPr lang="en-US"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r>
              <a:rPr lang="en-US" dirty="0">
                <a:solidFill>
                  <a:schemeClr val="tx1"/>
                </a:solidFill>
                <a:latin typeface="Cambria" panose="02040503050406030204" pitchFamily="18" charset="0"/>
                <a:ea typeface="Cambria" panose="02040503050406030204" pitchFamily="18" charset="0"/>
                <a:cs typeface="Calibri" panose="020F0502020204030204" pitchFamily="34" charset="0"/>
              </a:rPr>
              <a:t>Based on: </a:t>
            </a:r>
          </a:p>
          <a:p>
            <a:pPr marL="285750" indent="-285750">
              <a:buFont typeface="Arial" panose="020B0604020202020204" pitchFamily="34" charset="0"/>
              <a:buChar char="•"/>
            </a:pPr>
            <a:r>
              <a:rPr lang="en-US" b="1" dirty="0">
                <a:latin typeface="Cambria" panose="02040503050406030204" pitchFamily="18" charset="0"/>
                <a:ea typeface="Cambria" panose="02040503050406030204" pitchFamily="18" charset="0"/>
                <a:cs typeface="Calibri" panose="020F0502020204030204" pitchFamily="34" charset="0"/>
              </a:rPr>
              <a:t>Completeness of death registration </a:t>
            </a:r>
            <a:r>
              <a:rPr lang="en-US" dirty="0">
                <a:solidFill>
                  <a:schemeClr val="tx1"/>
                </a:solidFill>
                <a:latin typeface="Cambria" panose="02040503050406030204" pitchFamily="18" charset="0"/>
                <a:ea typeface="Cambria" panose="02040503050406030204" pitchFamily="18" charset="0"/>
                <a:cs typeface="Calibri" panose="020F0502020204030204" pitchFamily="34" charset="0"/>
              </a:rPr>
              <a:t>– </a:t>
            </a:r>
            <a:r>
              <a:rPr lang="en-US" dirty="0">
                <a:latin typeface="Cambria" panose="02040503050406030204" pitchFamily="18" charset="0"/>
                <a:ea typeface="Cambria" panose="02040503050406030204" pitchFamily="18" charset="0"/>
                <a:cs typeface="Calibri" panose="020F0502020204030204" pitchFamily="34" charset="0"/>
              </a:rPr>
              <a:t>minimum threshold  </a:t>
            </a:r>
          </a:p>
          <a:p>
            <a:pPr marL="285750" indent="-285750">
              <a:buFont typeface="Arial" panose="020B0604020202020204" pitchFamily="34" charset="0"/>
              <a:buChar char="•"/>
            </a:pPr>
            <a:r>
              <a:rPr lang="en-US" dirty="0">
                <a:solidFill>
                  <a:schemeClr val="tx1"/>
                </a:solidFill>
                <a:latin typeface="Cambria" panose="02040503050406030204" pitchFamily="18" charset="0"/>
                <a:ea typeface="Cambria" panose="02040503050406030204" pitchFamily="18" charset="0"/>
                <a:cs typeface="Calibri" panose="020F0502020204030204" pitchFamily="34" charset="0"/>
              </a:rPr>
              <a:t>Contribution of </a:t>
            </a:r>
            <a:r>
              <a:rPr lang="en-US" b="1" dirty="0">
                <a:solidFill>
                  <a:schemeClr val="tx1"/>
                </a:solidFill>
                <a:latin typeface="Cambria" panose="02040503050406030204" pitchFamily="18" charset="0"/>
                <a:ea typeface="Cambria" panose="02040503050406030204" pitchFamily="18" charset="0"/>
                <a:cs typeface="Calibri" panose="020F0502020204030204" pitchFamily="34" charset="0"/>
              </a:rPr>
              <a:t>garbage and ill-defined causes of deaths </a:t>
            </a:r>
            <a:r>
              <a:rPr lang="en-US" dirty="0">
                <a:solidFill>
                  <a:schemeClr val="tx1"/>
                </a:solidFill>
                <a:latin typeface="Cambria" panose="02040503050406030204" pitchFamily="18" charset="0"/>
                <a:ea typeface="Cambria" panose="02040503050406030204" pitchFamily="18" charset="0"/>
                <a:cs typeface="Calibri" panose="020F0502020204030204" pitchFamily="34" charset="0"/>
              </a:rPr>
              <a:t>– maximum threshold</a:t>
            </a:r>
          </a:p>
          <a:p>
            <a:endParaRPr lang="en-US" dirty="0">
              <a:solidFill>
                <a:schemeClr val="tx1"/>
              </a:solidFill>
              <a:latin typeface="Cambria" panose="02040503050406030204" pitchFamily="18" charset="0"/>
              <a:ea typeface="Cambria" panose="02040503050406030204" pitchFamily="18" charset="0"/>
              <a:cs typeface="Calibri" panose="020F0502020204030204" pitchFamily="34" charset="0"/>
            </a:endParaRPr>
          </a:p>
          <a:p>
            <a:r>
              <a:rPr lang="en-US" dirty="0">
                <a:latin typeface="Cambria" panose="02040503050406030204" pitchFamily="18" charset="0"/>
                <a:ea typeface="Cambria" panose="02040503050406030204" pitchFamily="18" charset="0"/>
                <a:cs typeface="Calibri" panose="020F0502020204030204" pitchFamily="34" charset="0"/>
              </a:rPr>
              <a:t>For years with AIDS death reports incomplete: </a:t>
            </a:r>
            <a:br>
              <a:rPr lang="en-US" dirty="0">
                <a:latin typeface="Cambria" panose="02040503050406030204" pitchFamily="18" charset="0"/>
                <a:ea typeface="Cambria" panose="02040503050406030204" pitchFamily="18" charset="0"/>
                <a:cs typeface="Calibri" panose="020F0502020204030204" pitchFamily="34" charset="0"/>
              </a:rPr>
            </a:br>
            <a:r>
              <a:rPr lang="en-US" dirty="0">
                <a:latin typeface="Cambria" panose="02040503050406030204" pitchFamily="18" charset="0"/>
                <a:ea typeface="Cambria" panose="02040503050406030204" pitchFamily="18" charset="0"/>
                <a:cs typeface="Calibri" panose="020F0502020204030204" pitchFamily="34" charset="0"/>
              </a:rPr>
              <a:t>Use </a:t>
            </a:r>
            <a:r>
              <a:rPr lang="en-US" b="1" dirty="0">
                <a:latin typeface="Cambria" panose="02040503050406030204" pitchFamily="18" charset="0"/>
                <a:ea typeface="Cambria" panose="02040503050406030204" pitchFamily="18" charset="0"/>
                <a:cs typeface="Calibri" panose="020F0502020204030204" pitchFamily="34" charset="0"/>
              </a:rPr>
              <a:t>IHME data, adjusted (up) for AIDS deaths misclassified </a:t>
            </a:r>
            <a:r>
              <a:rPr lang="en-US" dirty="0">
                <a:latin typeface="Cambria" panose="02040503050406030204" pitchFamily="18" charset="0"/>
                <a:ea typeface="Cambria" panose="02040503050406030204" pitchFamily="18" charset="0"/>
                <a:cs typeface="Calibri" panose="020F0502020204030204" pitchFamily="34" charset="0"/>
              </a:rPr>
              <a:t>under other causes </a:t>
            </a:r>
          </a:p>
          <a:p>
            <a:r>
              <a:rPr lang="en-US" dirty="0">
                <a:latin typeface="Cambria" panose="02040503050406030204" pitchFamily="18" charset="0"/>
                <a:ea typeface="Cambria" panose="02040503050406030204" pitchFamily="18" charset="0"/>
                <a:cs typeface="Calibri" panose="020F0502020204030204" pitchFamily="34" charset="0"/>
              </a:rPr>
              <a:t>&amp; </a:t>
            </a:r>
            <a:r>
              <a:rPr lang="en-US" b="1" dirty="0">
                <a:latin typeface="Cambria" panose="02040503050406030204" pitchFamily="18" charset="0"/>
                <a:ea typeface="Cambria" panose="02040503050406030204" pitchFamily="18" charset="0"/>
                <a:cs typeface="Calibri" panose="020F0502020204030204" pitchFamily="34" charset="0"/>
              </a:rPr>
              <a:t>supplement with original (unadjusted) Vital Registration data </a:t>
            </a:r>
            <a:r>
              <a:rPr lang="en-US" dirty="0">
                <a:latin typeface="Cambria" panose="02040503050406030204" pitchFamily="18" charset="0"/>
                <a:ea typeface="Cambria" panose="02040503050406030204" pitchFamily="18" charset="0"/>
                <a:cs typeface="Calibri" panose="020F0502020204030204" pitchFamily="34" charset="0"/>
              </a:rPr>
              <a:t>for recent years (i.e., post-2021). </a:t>
            </a:r>
            <a:br>
              <a:rPr lang="en-US" dirty="0">
                <a:solidFill>
                  <a:srgbClr val="000000"/>
                </a:solidFill>
                <a:effectLst/>
                <a:latin typeface="Cambria" panose="02040503050406030204" pitchFamily="18" charset="0"/>
                <a:ea typeface="Cambria" panose="02040503050406030204" pitchFamily="18" charset="0"/>
                <a:cs typeface="Calibri" panose="020F0502020204030204" pitchFamily="34" charset="0"/>
              </a:rPr>
            </a:br>
            <a:endParaRPr lang="en-US"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r>
              <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 IHME c</a:t>
            </a:r>
            <a:r>
              <a:rPr lang="en-GB" sz="1600" dirty="0" err="1">
                <a:solidFill>
                  <a:srgbClr val="000000"/>
                </a:solidFill>
                <a:effectLst/>
                <a:latin typeface="Cambria" panose="02040503050406030204" pitchFamily="18" charset="0"/>
                <a:ea typeface="Cambria" panose="02040503050406030204" pitchFamily="18" charset="0"/>
                <a:cs typeface="Calibri" panose="020F0502020204030204" pitchFamily="34" charset="0"/>
              </a:rPr>
              <a:t>ountry</a:t>
            </a:r>
            <a:r>
              <a:rPr lang="en-GB"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 groups: Section 2.3 of the supplementary material (page 5) and depicted in Figure S1 on page 6 of: </a:t>
            </a:r>
            <a:r>
              <a:rPr lang="en-GB" sz="1600" u="sng" dirty="0">
                <a:solidFill>
                  <a:srgbClr val="000000"/>
                </a:solidFill>
                <a:effectLst/>
                <a:latin typeface="Cambria" panose="02040503050406030204" pitchFamily="18" charset="0"/>
                <a:ea typeface="Cambria" panose="02040503050406030204" pitchFamily="18" charset="0"/>
                <a:cs typeface="Calibri" panose="020F0502020204030204" pitchFamily="34" charset="0"/>
                <a:hlinkClick r:id="rId3"/>
              </a:rPr>
              <a:t>https://www.thelancet.com/cms/10.1016/S2352-3018(21)00152-1/attachment/7371c03e-887f-4e26-a718-bae190b81c2f/mmc1.pdf</a:t>
            </a:r>
            <a:endParaRPr lang="en-CH"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p:txBody>
      </p:sp>
      <p:pic>
        <p:nvPicPr>
          <p:cNvPr id="4" name="Picture 3">
            <a:extLst>
              <a:ext uri="{FF2B5EF4-FFF2-40B4-BE49-F238E27FC236}">
                <a16:creationId xmlns:a16="http://schemas.microsoft.com/office/drawing/2014/main" id="{7B7332A1-DD70-E708-7AE3-5B9DCF542C53}"/>
              </a:ext>
            </a:extLst>
          </p:cNvPr>
          <p:cNvPicPr>
            <a:picLocks noChangeAspect="1"/>
          </p:cNvPicPr>
          <p:nvPr/>
        </p:nvPicPr>
        <p:blipFill>
          <a:blip r:embed="rId4"/>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83896290-D42E-0803-3A01-7A462D73D628}"/>
              </a:ext>
            </a:extLst>
          </p:cNvPr>
          <p:cNvPicPr>
            <a:picLocks noChangeAspect="1"/>
          </p:cNvPicPr>
          <p:nvPr/>
        </p:nvPicPr>
        <p:blipFill>
          <a:blip r:embed="rId5"/>
          <a:stretch>
            <a:fillRect/>
          </a:stretch>
        </p:blipFill>
        <p:spPr>
          <a:xfrm>
            <a:off x="106651" y="6157197"/>
            <a:ext cx="1409700" cy="647700"/>
          </a:xfrm>
          <a:prstGeom prst="rect">
            <a:avLst/>
          </a:prstGeom>
        </p:spPr>
      </p:pic>
    </p:spTree>
    <p:extLst>
      <p:ext uri="{BB962C8B-B14F-4D97-AF65-F5344CB8AC3E}">
        <p14:creationId xmlns:p14="http://schemas.microsoft.com/office/powerpoint/2010/main" val="931435998"/>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74C9-5DAA-D7AC-C4F5-B290C469961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229B5F8F-AC41-956C-153D-BC0A0B5762BB}"/>
              </a:ext>
            </a:extLst>
          </p:cNvPr>
          <p:cNvPicPr>
            <a:picLocks noChangeAspect="1"/>
          </p:cNvPicPr>
          <p:nvPr/>
        </p:nvPicPr>
        <p:blipFill>
          <a:blip r:embed="rId3"/>
          <a:stretch>
            <a:fillRect/>
          </a:stretch>
        </p:blipFill>
        <p:spPr>
          <a:xfrm>
            <a:off x="6966656" y="3962401"/>
            <a:ext cx="5128158" cy="2895600"/>
          </a:xfrm>
          <a:prstGeom prst="rect">
            <a:avLst/>
          </a:prstGeom>
        </p:spPr>
      </p:pic>
      <p:sp>
        <p:nvSpPr>
          <p:cNvPr id="2" name="TextBox 1">
            <a:extLst>
              <a:ext uri="{FF2B5EF4-FFF2-40B4-BE49-F238E27FC236}">
                <a16:creationId xmlns:a16="http://schemas.microsoft.com/office/drawing/2014/main" id="{6D6D67AD-E6BD-C167-E154-D31582373500}"/>
              </a:ext>
            </a:extLst>
          </p:cNvPr>
          <p:cNvSpPr txBox="1"/>
          <p:nvPr/>
        </p:nvSpPr>
        <p:spPr>
          <a:xfrm>
            <a:off x="304011" y="284318"/>
            <a:ext cx="11583977"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Triangulating alternative incidence models: </a:t>
            </a:r>
          </a:p>
          <a:p>
            <a:r>
              <a:rPr lang="en-US" sz="3200" b="1" dirty="0">
                <a:solidFill>
                  <a:srgbClr val="0070C0"/>
                </a:solidFill>
                <a:latin typeface="Arial" panose="020B0604020202020204" pitchFamily="34" charset="0"/>
              </a:rPr>
              <a:t>rationale</a:t>
            </a:r>
          </a:p>
        </p:txBody>
      </p:sp>
      <p:sp>
        <p:nvSpPr>
          <p:cNvPr id="4" name="TextBox 3">
            <a:extLst>
              <a:ext uri="{FF2B5EF4-FFF2-40B4-BE49-F238E27FC236}">
                <a16:creationId xmlns:a16="http://schemas.microsoft.com/office/drawing/2014/main" id="{5735BBD3-B95E-C516-DFD0-37EB34C1BE62}"/>
              </a:ext>
            </a:extLst>
          </p:cNvPr>
          <p:cNvSpPr txBox="1"/>
          <p:nvPr/>
        </p:nvSpPr>
        <p:spPr>
          <a:xfrm>
            <a:off x="384897" y="1521017"/>
            <a:ext cx="11275060" cy="5052665"/>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Some concentrated epidemic countries have enough years of both surveillance, survey </a:t>
            </a:r>
            <a:r>
              <a:rPr lang="en-US" sz="2000" i="1" dirty="0">
                <a:latin typeface="Arial" panose="020B0604020202020204" pitchFamily="34" charset="0"/>
                <a:cs typeface="Arial" panose="020B0604020202020204" pitchFamily="34" charset="0"/>
              </a:rPr>
              <a:t>and</a:t>
            </a:r>
            <a:r>
              <a:rPr lang="en-US" sz="2000" dirty="0">
                <a:latin typeface="Arial" panose="020B0604020202020204" pitchFamily="34" charset="0"/>
                <a:cs typeface="Arial" panose="020B0604020202020204" pitchFamily="34" charset="0"/>
              </a:rPr>
              <a:t> routine testing data to run both a prevalence-driven (e.g., EPP) and a routine reports-driven model (e.g., CSAVR).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If capacity allows, run two suitable models alongside, compare the results,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and evaluate and try explain differences and uncertainties: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800100" lvl="1"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Overall historic epidemic – peak year, peak prevalence level</a:t>
            </a:r>
          </a:p>
          <a:p>
            <a:pPr marL="800100" lvl="1"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Historic trend in ART and PMTCT coverage</a:t>
            </a:r>
          </a:p>
          <a:p>
            <a:pPr marL="800100" lvl="1"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F-to-M ratio in incidence and prevalence, and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consistency with F/M/child ART, Knowing-Status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and New diagnoses data</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399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8A380-6469-AA89-BF7D-80F76C3C38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81E84F2-4D70-12D8-46B8-0AF590F1A263}"/>
              </a:ext>
            </a:extLst>
          </p:cNvPr>
          <p:cNvSpPr txBox="1"/>
          <p:nvPr/>
        </p:nvSpPr>
        <p:spPr>
          <a:xfrm>
            <a:off x="277822" y="157318"/>
            <a:ext cx="11583977"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Incidence model use &amp; countries switching, </a:t>
            </a:r>
            <a:br>
              <a:rPr lang="en-US" sz="3200" b="1" dirty="0">
                <a:solidFill>
                  <a:srgbClr val="0070C0"/>
                </a:solidFill>
                <a:latin typeface="Arial" panose="020B0604020202020204" pitchFamily="34" charset="0"/>
              </a:rPr>
            </a:br>
            <a:r>
              <a:rPr lang="en-US" sz="3200" b="1" dirty="0">
                <a:solidFill>
                  <a:srgbClr val="0070C0"/>
                </a:solidFill>
                <a:latin typeface="Arial" panose="020B0604020202020204" pitchFamily="34" charset="0"/>
              </a:rPr>
              <a:t>2023 to 2024 round</a:t>
            </a:r>
          </a:p>
        </p:txBody>
      </p:sp>
      <p:graphicFrame>
        <p:nvGraphicFramePr>
          <p:cNvPr id="7" name="Table 6">
            <a:extLst>
              <a:ext uri="{FF2B5EF4-FFF2-40B4-BE49-F238E27FC236}">
                <a16:creationId xmlns:a16="http://schemas.microsoft.com/office/drawing/2014/main" id="{C3CE2F2A-17F9-EDB4-5D31-900083D4D507}"/>
              </a:ext>
            </a:extLst>
          </p:cNvPr>
          <p:cNvGraphicFramePr>
            <a:graphicFrameLocks noGrp="1"/>
          </p:cNvGraphicFramePr>
          <p:nvPr>
            <p:extLst>
              <p:ext uri="{D42A27DB-BD31-4B8C-83A1-F6EECF244321}">
                <p14:modId xmlns:p14="http://schemas.microsoft.com/office/powerpoint/2010/main" val="1576719507"/>
              </p:ext>
            </p:extLst>
          </p:nvPr>
        </p:nvGraphicFramePr>
        <p:xfrm>
          <a:off x="961271" y="1972936"/>
          <a:ext cx="9763209" cy="4378304"/>
        </p:xfrm>
        <a:graphic>
          <a:graphicData uri="http://schemas.openxmlformats.org/drawingml/2006/table">
            <a:tbl>
              <a:tblPr firstRow="1" lastRow="1" bandRow="1">
                <a:tableStyleId>{5C22544A-7EE6-4342-B048-85BDC9FD1C3A}</a:tableStyleId>
              </a:tblPr>
              <a:tblGrid>
                <a:gridCol w="2117885">
                  <a:extLst>
                    <a:ext uri="{9D8B030D-6E8A-4147-A177-3AD203B41FA5}">
                      <a16:colId xmlns:a16="http://schemas.microsoft.com/office/drawing/2014/main" val="2068309189"/>
                    </a:ext>
                  </a:extLst>
                </a:gridCol>
                <a:gridCol w="793090">
                  <a:extLst>
                    <a:ext uri="{9D8B030D-6E8A-4147-A177-3AD203B41FA5}">
                      <a16:colId xmlns:a16="http://schemas.microsoft.com/office/drawing/2014/main" val="1025680669"/>
                    </a:ext>
                  </a:extLst>
                </a:gridCol>
                <a:gridCol w="1134938">
                  <a:extLst>
                    <a:ext uri="{9D8B030D-6E8A-4147-A177-3AD203B41FA5}">
                      <a16:colId xmlns:a16="http://schemas.microsoft.com/office/drawing/2014/main" val="360100138"/>
                    </a:ext>
                  </a:extLst>
                </a:gridCol>
                <a:gridCol w="1599852">
                  <a:extLst>
                    <a:ext uri="{9D8B030D-6E8A-4147-A177-3AD203B41FA5}">
                      <a16:colId xmlns:a16="http://schemas.microsoft.com/office/drawing/2014/main" val="3067474358"/>
                    </a:ext>
                  </a:extLst>
                </a:gridCol>
                <a:gridCol w="1242388">
                  <a:extLst>
                    <a:ext uri="{9D8B030D-6E8A-4147-A177-3AD203B41FA5}">
                      <a16:colId xmlns:a16="http://schemas.microsoft.com/office/drawing/2014/main" val="2875294031"/>
                    </a:ext>
                  </a:extLst>
                </a:gridCol>
                <a:gridCol w="958352">
                  <a:extLst>
                    <a:ext uri="{9D8B030D-6E8A-4147-A177-3AD203B41FA5}">
                      <a16:colId xmlns:a16="http://schemas.microsoft.com/office/drawing/2014/main" val="2911493323"/>
                    </a:ext>
                  </a:extLst>
                </a:gridCol>
                <a:gridCol w="958352">
                  <a:extLst>
                    <a:ext uri="{9D8B030D-6E8A-4147-A177-3AD203B41FA5}">
                      <a16:colId xmlns:a16="http://schemas.microsoft.com/office/drawing/2014/main" val="1559346707"/>
                    </a:ext>
                  </a:extLst>
                </a:gridCol>
                <a:gridCol w="958352">
                  <a:extLst>
                    <a:ext uri="{9D8B030D-6E8A-4147-A177-3AD203B41FA5}">
                      <a16:colId xmlns:a16="http://schemas.microsoft.com/office/drawing/2014/main" val="2854237126"/>
                    </a:ext>
                  </a:extLst>
                </a:gridCol>
              </a:tblGrid>
              <a:tr h="0">
                <a:tc>
                  <a:txBody>
                    <a:bodyPr/>
                    <a:lstStyle/>
                    <a:p>
                      <a:pPr algn="l" fontAlgn="b"/>
                      <a:r>
                        <a:rPr lang="en-US" sz="2000" b="0" u="none" strike="noStrike">
                          <a:effectLst/>
                          <a:latin typeface="Arial" panose="020B0604020202020204" pitchFamily="34" charset="0"/>
                          <a:cs typeface="Arial" panose="020B0604020202020204" pitchFamily="34" charset="0"/>
                        </a:rPr>
                        <a:t>O-2024 round →</a:t>
                      </a:r>
                    </a:p>
                    <a:p>
                      <a:pPr algn="l" fontAlgn="b"/>
                      <a:r>
                        <a:rPr lang="fr-CH" sz="2000" b="0">
                          <a:latin typeface="Arial" panose="020B0604020202020204" pitchFamily="34" charset="0"/>
                          <a:cs typeface="Arial" panose="020B0604020202020204" pitchFamily="34" charset="0"/>
                          <a:sym typeface="Symbol" panose="05050102010706020507" pitchFamily="18" charset="2"/>
                        </a:rPr>
                        <a:t>N-2023 round </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EPP-Gen</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EPP-Conc</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CSAVR</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AEM</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ECDC</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Direct Incid.</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Total 2023</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153953205"/>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EPP-Generalized</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tx1"/>
                          </a:solidFill>
                          <a:effectLst/>
                          <a:latin typeface="Arial" panose="020B0604020202020204" pitchFamily="34" charset="0"/>
                          <a:cs typeface="Arial" panose="020B0604020202020204" pitchFamily="34" charset="0"/>
                        </a:rPr>
                        <a:t>3</a:t>
                      </a:r>
                      <a:r>
                        <a:rPr lang="en-US" sz="2000" u="none" strike="noStrike">
                          <a:solidFill>
                            <a:schemeClr val="tx1"/>
                          </a:solidFill>
                          <a:effectLst/>
                          <a:latin typeface="Arial" panose="020B0604020202020204" pitchFamily="34" charset="0"/>
                          <a:cs typeface="Arial" panose="020B0604020202020204" pitchFamily="34" charset="0"/>
                        </a:rPr>
                        <a:t>8</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DJI</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b="1" u="none" strike="noStrike">
                          <a:solidFill>
                            <a:schemeClr val="tx1"/>
                          </a:solidFill>
                          <a:effectLst/>
                          <a:latin typeface="Arial" panose="020B0604020202020204" pitchFamily="34" charset="0"/>
                          <a:cs typeface="Arial" panose="020B0604020202020204" pitchFamily="34" charset="0"/>
                        </a:rPr>
                        <a:t>3</a:t>
                      </a:r>
                      <a:r>
                        <a:rPr lang="en-US" sz="2000" b="1" u="none" strike="noStrike">
                          <a:solidFill>
                            <a:schemeClr val="tx1"/>
                          </a:solidFill>
                          <a:effectLst/>
                          <a:latin typeface="Arial" panose="020B0604020202020204" pitchFamily="34" charset="0"/>
                          <a:cs typeface="Arial" panose="020B0604020202020204" pitchFamily="34" charset="0"/>
                        </a:rPr>
                        <a:t>9</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621228245"/>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EPP-Concentrated</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tx1"/>
                          </a:solidFill>
                          <a:effectLst/>
                          <a:latin typeface="Arial" panose="020B0604020202020204" pitchFamily="34" charset="0"/>
                          <a:cs typeface="Arial" panose="020B0604020202020204" pitchFamily="34" charset="0"/>
                        </a:rPr>
                        <a:t>3</a:t>
                      </a:r>
                      <a:r>
                        <a:rPr lang="en-US" sz="2000" u="none" strike="noStrike">
                          <a:solidFill>
                            <a:schemeClr val="tx1"/>
                          </a:solidFill>
                          <a:effectLst/>
                          <a:latin typeface="Arial" panose="020B0604020202020204" pitchFamily="34" charset="0"/>
                          <a:cs typeface="Arial" panose="020B0604020202020204" pitchFamily="34" charset="0"/>
                        </a:rPr>
                        <a:t>5</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TTO</a:t>
                      </a: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b="1" u="none" strike="noStrike">
                          <a:solidFill>
                            <a:schemeClr val="tx1"/>
                          </a:solidFill>
                          <a:effectLst/>
                          <a:latin typeface="Arial" panose="020B0604020202020204" pitchFamily="34" charset="0"/>
                          <a:cs typeface="Arial" panose="020B0604020202020204" pitchFamily="34" charset="0"/>
                        </a:rPr>
                        <a:t>3</a:t>
                      </a:r>
                      <a:r>
                        <a:rPr lang="en-US" sz="2000" b="1" u="none" strike="noStrike">
                          <a:solidFill>
                            <a:schemeClr val="tx1"/>
                          </a:solidFill>
                          <a:effectLst/>
                          <a:latin typeface="Arial" panose="020B0604020202020204" pitchFamily="34" charset="0"/>
                          <a:cs typeface="Arial" panose="020B0604020202020204" pitchFamily="34" charset="0"/>
                        </a:rPr>
                        <a:t>6</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606744620"/>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CSAVR</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KAZ, TJK</a:t>
                      </a: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64</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66</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630809162"/>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AEM</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tx1"/>
                          </a:solidFill>
                          <a:effectLst/>
                          <a:latin typeface="Arial" panose="020B0604020202020204" pitchFamily="34" charset="0"/>
                          <a:cs typeface="Arial" panose="020B0604020202020204" pitchFamily="34" charset="0"/>
                        </a:rPr>
                        <a:t>13</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b="1" u="none" strike="noStrike">
                          <a:solidFill>
                            <a:schemeClr val="tx1"/>
                          </a:solidFill>
                          <a:effectLst/>
                          <a:latin typeface="Arial" panose="020B0604020202020204" pitchFamily="34" charset="0"/>
                          <a:cs typeface="Arial" panose="020B0604020202020204" pitchFamily="34" charset="0"/>
                        </a:rPr>
                        <a:t>13</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1347448693"/>
                  </a:ext>
                </a:extLst>
              </a:tr>
              <a:tr h="484976">
                <a:tc>
                  <a:txBody>
                    <a:bodyPr/>
                    <a:lstStyle/>
                    <a:p>
                      <a:pPr algn="l" fontAlgn="b"/>
                      <a:r>
                        <a:rPr lang="en-US" sz="2000" u="none" strike="noStrike" dirty="0">
                          <a:effectLst/>
                          <a:latin typeface="Arial" panose="020B0604020202020204" pitchFamily="34" charset="0"/>
                          <a:cs typeface="Arial" panose="020B0604020202020204" pitchFamily="34" charset="0"/>
                        </a:rPr>
                        <a:t>ECDC</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chemeClr val="tx1"/>
                          </a:solidFill>
                          <a:effectLst/>
                          <a:latin typeface="Arial" panose="020B0604020202020204" pitchFamily="34" charset="0"/>
                          <a:cs typeface="Arial" panose="020B0604020202020204" pitchFamily="34" charset="0"/>
                        </a:rPr>
                        <a:t>CYP, GRC, SVN</a:t>
                      </a:r>
                      <a:endParaRPr lang="en-CH" sz="2000" b="0"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2</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i="0" u="none" strike="noStrike">
                          <a:solidFill>
                            <a:schemeClr val="tx1"/>
                          </a:solidFill>
                          <a:effectLst/>
                          <a:latin typeface="Arial" panose="020B0604020202020204" pitchFamily="34" charset="0"/>
                          <a:cs typeface="Arial" panose="020B0604020202020204" pitchFamily="34" charset="0"/>
                        </a:rPr>
                        <a:t>5</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423877312"/>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Direct Incidence &amp; Thembisa</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RUS, FRA, LTU</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9</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b="1" u="none" strike="noStrike">
                          <a:solidFill>
                            <a:schemeClr val="tx1"/>
                          </a:solidFill>
                          <a:effectLst/>
                          <a:latin typeface="Arial" panose="020B0604020202020204" pitchFamily="34" charset="0"/>
                          <a:cs typeface="Arial" panose="020B0604020202020204" pitchFamily="34" charset="0"/>
                        </a:rPr>
                        <a:t>1</a:t>
                      </a:r>
                      <a:r>
                        <a:rPr lang="en-US" sz="2000" b="1" u="none" strike="noStrike">
                          <a:solidFill>
                            <a:schemeClr val="tx1"/>
                          </a:solidFill>
                          <a:effectLst/>
                          <a:latin typeface="Arial" panose="020B0604020202020204" pitchFamily="34" charset="0"/>
                          <a:cs typeface="Arial" panose="020B0604020202020204" pitchFamily="34" charset="0"/>
                        </a:rPr>
                        <a:t>2</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494465182"/>
                  </a:ext>
                </a:extLst>
              </a:tr>
              <a:tr h="453688">
                <a:tc>
                  <a:txBody>
                    <a:bodyPr/>
                    <a:lstStyle/>
                    <a:p>
                      <a:pPr algn="l" fontAlgn="b"/>
                      <a:r>
                        <a:rPr lang="en-US" sz="2000" u="none" strike="noStrike">
                          <a:effectLst/>
                          <a:latin typeface="Arial" panose="020B0604020202020204" pitchFamily="34" charset="0"/>
                          <a:cs typeface="Arial" panose="020B0604020202020204" pitchFamily="34" charset="0"/>
                        </a:rPr>
                        <a:t>Countries total, 2024</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bg1"/>
                          </a:solidFill>
                          <a:effectLst/>
                          <a:latin typeface="Arial" panose="020B0604020202020204" pitchFamily="34" charset="0"/>
                          <a:cs typeface="Arial" panose="020B0604020202020204" pitchFamily="34" charset="0"/>
                        </a:rPr>
                        <a:t>3</a:t>
                      </a:r>
                      <a:r>
                        <a:rPr lang="en-US" sz="2000" u="none" strike="noStrike">
                          <a:solidFill>
                            <a:schemeClr val="bg1"/>
                          </a:solidFill>
                          <a:effectLst/>
                          <a:latin typeface="Arial" panose="020B0604020202020204" pitchFamily="34" charset="0"/>
                          <a:cs typeface="Arial" panose="020B0604020202020204" pitchFamily="34" charset="0"/>
                        </a:rPr>
                        <a:t>8</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bg1"/>
                          </a:solidFill>
                          <a:effectLst/>
                          <a:latin typeface="Arial" panose="020B0604020202020204" pitchFamily="34" charset="0"/>
                          <a:cs typeface="Arial" panose="020B0604020202020204" pitchFamily="34" charset="0"/>
                        </a:rPr>
                        <a:t>3</a:t>
                      </a:r>
                      <a:r>
                        <a:rPr lang="en-US" sz="2000" u="none" strike="noStrike">
                          <a:solidFill>
                            <a:schemeClr val="bg1"/>
                          </a:solidFill>
                          <a:effectLst/>
                          <a:latin typeface="Arial" panose="020B0604020202020204" pitchFamily="34" charset="0"/>
                          <a:cs typeface="Arial" panose="020B0604020202020204" pitchFamily="34" charset="0"/>
                        </a:rPr>
                        <a:t>8</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71</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bg1"/>
                          </a:solidFill>
                          <a:effectLst/>
                          <a:latin typeface="Arial" panose="020B0604020202020204" pitchFamily="34" charset="0"/>
                          <a:cs typeface="Arial" panose="020B0604020202020204" pitchFamily="34" charset="0"/>
                        </a:rPr>
                        <a:t>13</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i="0" u="none" strike="noStrike">
                          <a:solidFill>
                            <a:schemeClr val="bg1"/>
                          </a:solidFill>
                          <a:effectLst/>
                          <a:latin typeface="Arial" panose="020B0604020202020204" pitchFamily="34" charset="0"/>
                          <a:cs typeface="Arial" panose="020B0604020202020204" pitchFamily="34" charset="0"/>
                        </a:rPr>
                        <a:t>2</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bg1"/>
                          </a:solidFill>
                          <a:effectLst/>
                          <a:latin typeface="Arial" panose="020B0604020202020204" pitchFamily="34" charset="0"/>
                          <a:cs typeface="Arial" panose="020B0604020202020204" pitchFamily="34" charset="0"/>
                        </a:rPr>
                        <a:t>1</a:t>
                      </a:r>
                      <a:r>
                        <a:rPr lang="en-US" sz="2000" u="none" strike="noStrike">
                          <a:solidFill>
                            <a:schemeClr val="bg1"/>
                          </a:solidFill>
                          <a:effectLst/>
                          <a:latin typeface="Arial" panose="020B0604020202020204" pitchFamily="34" charset="0"/>
                          <a:cs typeface="Arial" panose="020B0604020202020204" pitchFamily="34" charset="0"/>
                        </a:rPr>
                        <a:t>0</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dirty="0">
                          <a:solidFill>
                            <a:schemeClr val="bg1"/>
                          </a:solidFill>
                          <a:effectLst/>
                          <a:latin typeface="Arial" panose="020B0604020202020204" pitchFamily="34" charset="0"/>
                          <a:cs typeface="Arial" panose="020B0604020202020204" pitchFamily="34" charset="0"/>
                        </a:rPr>
                        <a:t>172</a:t>
                      </a:r>
                      <a:endParaRPr lang="en-CH" sz="20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269234137"/>
                  </a:ext>
                </a:extLst>
              </a:tr>
            </a:tbl>
          </a:graphicData>
        </a:graphic>
      </p:graphicFrame>
    </p:spTree>
    <p:extLst>
      <p:ext uri="{BB962C8B-B14F-4D97-AF65-F5344CB8AC3E}">
        <p14:creationId xmlns:p14="http://schemas.microsoft.com/office/powerpoint/2010/main" val="2633612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8F31D-7C0A-1E7A-B27F-2C511EB9E681}"/>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BA802B85-DE0C-9210-2F05-397374B1EE68}"/>
              </a:ext>
            </a:extLst>
          </p:cNvPr>
          <p:cNvSpPr txBox="1">
            <a:spLocks/>
          </p:cNvSpPr>
          <p:nvPr/>
        </p:nvSpPr>
        <p:spPr>
          <a:xfrm>
            <a:off x="222069" y="254000"/>
            <a:ext cx="10763794" cy="856343"/>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Incidence model switches, 2024 round</a:t>
            </a:r>
            <a:endParaRPr lang="en-CH" sz="3200" b="1" dirty="0">
              <a:solidFill>
                <a:srgbClr val="0070C0"/>
              </a:solidFill>
              <a:latin typeface="Arial" panose="020B0604020202020204" pitchFamily="34" charset="0"/>
              <a:ea typeface="+mn-ea"/>
              <a:cs typeface="+mn-cs"/>
            </a:endParaRPr>
          </a:p>
        </p:txBody>
      </p:sp>
      <p:graphicFrame>
        <p:nvGraphicFramePr>
          <p:cNvPr id="8" name="Table 7">
            <a:extLst>
              <a:ext uri="{FF2B5EF4-FFF2-40B4-BE49-F238E27FC236}">
                <a16:creationId xmlns:a16="http://schemas.microsoft.com/office/drawing/2014/main" id="{A14C55BF-76B8-307B-E71F-A79AA4D5DC89}"/>
              </a:ext>
            </a:extLst>
          </p:cNvPr>
          <p:cNvGraphicFramePr>
            <a:graphicFrameLocks noGrp="1"/>
          </p:cNvGraphicFramePr>
          <p:nvPr>
            <p:extLst>
              <p:ext uri="{D42A27DB-BD31-4B8C-83A1-F6EECF244321}">
                <p14:modId xmlns:p14="http://schemas.microsoft.com/office/powerpoint/2010/main" val="1933459050"/>
              </p:ext>
            </p:extLst>
          </p:nvPr>
        </p:nvGraphicFramePr>
        <p:xfrm>
          <a:off x="222069" y="991589"/>
          <a:ext cx="11868309" cy="4572000"/>
        </p:xfrm>
        <a:graphic>
          <a:graphicData uri="http://schemas.openxmlformats.org/drawingml/2006/table">
            <a:tbl>
              <a:tblPr firstRow="1" bandRow="1">
                <a:tableStyleId>{5C22544A-7EE6-4342-B048-85BDC9FD1C3A}</a:tableStyleId>
              </a:tblPr>
              <a:tblGrid>
                <a:gridCol w="1456419">
                  <a:extLst>
                    <a:ext uri="{9D8B030D-6E8A-4147-A177-3AD203B41FA5}">
                      <a16:colId xmlns:a16="http://schemas.microsoft.com/office/drawing/2014/main" val="2731295972"/>
                    </a:ext>
                  </a:extLst>
                </a:gridCol>
                <a:gridCol w="1295940">
                  <a:extLst>
                    <a:ext uri="{9D8B030D-6E8A-4147-A177-3AD203B41FA5}">
                      <a16:colId xmlns:a16="http://schemas.microsoft.com/office/drawing/2014/main" val="567172956"/>
                    </a:ext>
                  </a:extLst>
                </a:gridCol>
                <a:gridCol w="1103586">
                  <a:extLst>
                    <a:ext uri="{9D8B030D-6E8A-4147-A177-3AD203B41FA5}">
                      <a16:colId xmlns:a16="http://schemas.microsoft.com/office/drawing/2014/main" val="3132302223"/>
                    </a:ext>
                  </a:extLst>
                </a:gridCol>
                <a:gridCol w="4602958">
                  <a:extLst>
                    <a:ext uri="{9D8B030D-6E8A-4147-A177-3AD203B41FA5}">
                      <a16:colId xmlns:a16="http://schemas.microsoft.com/office/drawing/2014/main" val="1896959378"/>
                    </a:ext>
                  </a:extLst>
                </a:gridCol>
                <a:gridCol w="3409406">
                  <a:extLst>
                    <a:ext uri="{9D8B030D-6E8A-4147-A177-3AD203B41FA5}">
                      <a16:colId xmlns:a16="http://schemas.microsoft.com/office/drawing/2014/main" val="1038607249"/>
                    </a:ext>
                  </a:extLst>
                </a:gridCol>
              </a:tblGrid>
              <a:tr h="370840">
                <a:tc>
                  <a:txBody>
                    <a:bodyPr/>
                    <a:lstStyle/>
                    <a:p>
                      <a:endParaRPr lang="en-CH">
                        <a:latin typeface="Arial" panose="020B0604020202020204" pitchFamily="34" charset="0"/>
                        <a:cs typeface="Arial" panose="020B0604020202020204" pitchFamily="34" charset="0"/>
                      </a:endParaRPr>
                    </a:p>
                  </a:txBody>
                  <a:tcPr/>
                </a:tc>
                <a:tc>
                  <a:txBody>
                    <a:bodyPr/>
                    <a:lstStyle/>
                    <a:p>
                      <a:r>
                        <a:rPr lang="en-US">
                          <a:latin typeface="Arial"/>
                          <a:cs typeface="Arial"/>
                        </a:rPr>
                        <a:t>2023 model</a:t>
                      </a:r>
                      <a:endParaRPr lang="en-CH">
                        <a:latin typeface="Arial"/>
                        <a:cs typeface="Arial"/>
                      </a:endParaRPr>
                    </a:p>
                  </a:txBody>
                  <a:tcPr/>
                </a:tc>
                <a:tc>
                  <a:txBody>
                    <a:bodyPr/>
                    <a:lstStyle/>
                    <a:p>
                      <a:r>
                        <a:rPr lang="en-US">
                          <a:latin typeface="Arial"/>
                          <a:cs typeface="Arial"/>
                        </a:rPr>
                        <a:t>2024 model</a:t>
                      </a:r>
                      <a:endParaRPr lang="en-CH">
                        <a:latin typeface="Arial"/>
                        <a:cs typeface="Arial"/>
                      </a:endParaRPr>
                    </a:p>
                  </a:txBody>
                  <a:tcPr/>
                </a:tc>
                <a:tc>
                  <a:txBody>
                    <a:bodyPr/>
                    <a:lstStyle/>
                    <a:p>
                      <a:r>
                        <a:rPr lang="en-US">
                          <a:latin typeface="Arial"/>
                          <a:cs typeface="Arial"/>
                        </a:rPr>
                        <a:t>Rationale</a:t>
                      </a:r>
                      <a:endParaRPr lang="en-CH">
                        <a:latin typeface="Arial"/>
                        <a:cs typeface="Arial"/>
                      </a:endParaRPr>
                    </a:p>
                  </a:txBody>
                  <a:tcPr/>
                </a:tc>
                <a:tc>
                  <a:txBody>
                    <a:bodyPr/>
                    <a:lstStyle/>
                    <a:p>
                      <a:r>
                        <a:rPr lang="en-US">
                          <a:latin typeface="Arial"/>
                          <a:cs typeface="Arial"/>
                        </a:rPr>
                        <a:t>Epidemic effect</a:t>
                      </a:r>
                      <a:endParaRPr lang="en-CH">
                        <a:latin typeface="Arial"/>
                        <a:cs typeface="Arial"/>
                      </a:endParaRPr>
                    </a:p>
                  </a:txBody>
                  <a:tcPr/>
                </a:tc>
                <a:extLst>
                  <a:ext uri="{0D108BD9-81ED-4DB2-BD59-A6C34878D82A}">
                    <a16:rowId xmlns:a16="http://schemas.microsoft.com/office/drawing/2014/main" val="2782376369"/>
                  </a:ext>
                </a:extLst>
              </a:tr>
              <a:tr h="370840">
                <a:tc>
                  <a:txBody>
                    <a:bodyPr/>
                    <a:lstStyle/>
                    <a:p>
                      <a:r>
                        <a:rPr lang="en-US">
                          <a:latin typeface="Arial"/>
                          <a:cs typeface="Arial"/>
                        </a:rPr>
                        <a:t>Djibouti</a:t>
                      </a:r>
                      <a:endParaRPr lang="en-CH">
                        <a:latin typeface="Arial"/>
                        <a:cs typeface="Arial"/>
                      </a:endParaRPr>
                    </a:p>
                  </a:txBody>
                  <a:tcPr/>
                </a:tc>
                <a:tc>
                  <a:txBody>
                    <a:bodyPr/>
                    <a:lstStyle/>
                    <a:p>
                      <a:r>
                        <a:rPr lang="en-US" dirty="0">
                          <a:latin typeface="Arial"/>
                          <a:cs typeface="Arial"/>
                        </a:rPr>
                        <a:t>EPP-</a:t>
                      </a:r>
                      <a:r>
                        <a:rPr lang="en-US" dirty="0" err="1">
                          <a:latin typeface="Arial"/>
                          <a:cs typeface="Arial"/>
                        </a:rPr>
                        <a:t>Generaliz</a:t>
                      </a:r>
                      <a:endParaRPr lang="en-CH" dirty="0">
                        <a:latin typeface="Arial"/>
                        <a:cs typeface="Arial"/>
                      </a:endParaRPr>
                    </a:p>
                  </a:txBody>
                  <a:tcPr/>
                </a:tc>
                <a:tc>
                  <a:txBody>
                    <a:bodyPr/>
                    <a:lstStyle/>
                    <a:p>
                      <a:r>
                        <a:rPr lang="en-US">
                          <a:latin typeface="Arial"/>
                          <a:cs typeface="Arial"/>
                        </a:rPr>
                        <a:t>EPP-Conc.</a:t>
                      </a:r>
                      <a:endParaRPr lang="en-CH">
                        <a:latin typeface="Arial"/>
                        <a:cs typeface="Arial"/>
                      </a:endParaRPr>
                    </a:p>
                  </a:txBody>
                  <a:tcPr/>
                </a:tc>
                <a:tc>
                  <a:txBody>
                    <a:bodyPr/>
                    <a:lstStyle/>
                    <a:p>
                      <a:r>
                        <a:rPr lang="en-US">
                          <a:latin typeface="Arial"/>
                          <a:cs typeface="Arial"/>
                        </a:rPr>
                        <a:t>Added FSW as group</a:t>
                      </a:r>
                      <a:endParaRPr lang="en-CH">
                        <a:latin typeface="Arial"/>
                        <a:cs typeface="Arial"/>
                      </a:endParaRPr>
                    </a:p>
                  </a:txBody>
                  <a:tcPr/>
                </a:tc>
                <a:tc>
                  <a:txBody>
                    <a:bodyPr/>
                    <a:lstStyle/>
                    <a:p>
                      <a:r>
                        <a:rPr lang="en-US">
                          <a:latin typeface="Arial"/>
                          <a:cs typeface="Arial"/>
                        </a:rPr>
                        <a:t>Slightly earlier and higher epidemic peak</a:t>
                      </a:r>
                      <a:endParaRPr lang="en-CH">
                        <a:latin typeface="Arial"/>
                        <a:cs typeface="Arial"/>
                      </a:endParaRPr>
                    </a:p>
                  </a:txBody>
                  <a:tcPr/>
                </a:tc>
                <a:extLst>
                  <a:ext uri="{0D108BD9-81ED-4DB2-BD59-A6C34878D82A}">
                    <a16:rowId xmlns:a16="http://schemas.microsoft.com/office/drawing/2014/main" val="4221908455"/>
                  </a:ext>
                </a:extLst>
              </a:tr>
              <a:tr h="370840">
                <a:tc>
                  <a:txBody>
                    <a:bodyPr/>
                    <a:lstStyle/>
                    <a:p>
                      <a:r>
                        <a:rPr lang="en-US" dirty="0">
                          <a:latin typeface="Arial"/>
                          <a:cs typeface="Arial"/>
                        </a:rPr>
                        <a:t>Trinidad (shadow)</a:t>
                      </a:r>
                      <a:endParaRPr lang="en-CH" dirty="0">
                        <a:latin typeface="Arial"/>
                        <a:cs typeface="Arial"/>
                      </a:endParaRPr>
                    </a:p>
                  </a:txBody>
                  <a:tcPr/>
                </a:tc>
                <a:tc>
                  <a:txBody>
                    <a:bodyPr/>
                    <a:lstStyle/>
                    <a:p>
                      <a:r>
                        <a:rPr lang="en-US">
                          <a:latin typeface="Arial"/>
                          <a:cs typeface="Arial"/>
                        </a:rPr>
                        <a:t>EPP-Conc.</a:t>
                      </a:r>
                      <a:endParaRPr lang="en-CH">
                        <a:latin typeface="Arial"/>
                        <a:cs typeface="Arial"/>
                      </a:endParaRPr>
                    </a:p>
                  </a:txBody>
                  <a:tcPr/>
                </a:tc>
                <a:tc>
                  <a:txBody>
                    <a:bodyPr/>
                    <a:lstStyle/>
                    <a:p>
                      <a:r>
                        <a:rPr lang="en-US">
                          <a:latin typeface="Arial"/>
                          <a:cs typeface="Arial"/>
                        </a:rPr>
                        <a:t>CSAVR</a:t>
                      </a:r>
                      <a:endParaRPr lang="en-CH">
                        <a:latin typeface="Arial"/>
                        <a:cs typeface="Arial"/>
                      </a:endParaRPr>
                    </a:p>
                  </a:txBody>
                  <a:tcPr/>
                </a:tc>
                <a:tc>
                  <a:txBody>
                    <a:bodyPr/>
                    <a:lstStyle/>
                    <a:p>
                      <a:r>
                        <a:rPr lang="en-US" dirty="0">
                          <a:latin typeface="Arial"/>
                          <a:cs typeface="Arial"/>
                        </a:rPr>
                        <a:t>EPP missed KP data; CSAVR estimates Knowledge-of-Status &amp; is more robust against incidence impact of 2020 ART dip</a:t>
                      </a:r>
                      <a:endParaRPr lang="en-CH" dirty="0">
                        <a:latin typeface="Arial"/>
                        <a:cs typeface="Arial"/>
                      </a:endParaRPr>
                    </a:p>
                  </a:txBody>
                  <a:tcPr/>
                </a:tc>
                <a:tc>
                  <a:txBody>
                    <a:bodyPr/>
                    <a:lstStyle/>
                    <a:p>
                      <a:r>
                        <a:rPr lang="en-US" dirty="0">
                          <a:latin typeface="Arial"/>
                          <a:cs typeface="Arial"/>
                        </a:rPr>
                        <a:t>Later epidemic, now without apparent saturation yet. </a:t>
                      </a:r>
                      <a:endParaRPr lang="en-CH" dirty="0">
                        <a:latin typeface="Arial"/>
                        <a:cs typeface="Arial"/>
                      </a:endParaRPr>
                    </a:p>
                  </a:txBody>
                  <a:tcPr/>
                </a:tc>
                <a:extLst>
                  <a:ext uri="{0D108BD9-81ED-4DB2-BD59-A6C34878D82A}">
                    <a16:rowId xmlns:a16="http://schemas.microsoft.com/office/drawing/2014/main" val="3685471615"/>
                  </a:ext>
                </a:extLst>
              </a:tr>
              <a:tr h="370840">
                <a:tc>
                  <a:txBody>
                    <a:bodyPr/>
                    <a:lstStyle/>
                    <a:p>
                      <a:r>
                        <a:rPr lang="en-US">
                          <a:latin typeface="Arial"/>
                          <a:cs typeface="Arial"/>
                        </a:rPr>
                        <a:t>Kazakhstan, Tajikistan</a:t>
                      </a:r>
                      <a:endParaRPr lang="en-CH">
                        <a:latin typeface="Arial"/>
                        <a:cs typeface="Arial"/>
                      </a:endParaRPr>
                    </a:p>
                  </a:txBody>
                  <a:tcPr/>
                </a:tc>
                <a:tc>
                  <a:txBody>
                    <a:bodyPr/>
                    <a:lstStyle/>
                    <a:p>
                      <a:r>
                        <a:rPr lang="en-US">
                          <a:latin typeface="Arial"/>
                          <a:cs typeface="Arial"/>
                        </a:rPr>
                        <a:t>CSAVR</a:t>
                      </a:r>
                      <a:endParaRPr lang="en-CH">
                        <a:latin typeface="Arial"/>
                        <a:cs typeface="Arial"/>
                      </a:endParaRPr>
                    </a:p>
                  </a:txBody>
                  <a:tcPr/>
                </a:tc>
                <a:tc>
                  <a:txBody>
                    <a:bodyPr/>
                    <a:lstStyle/>
                    <a:p>
                      <a:r>
                        <a:rPr lang="en-US" dirty="0">
                          <a:latin typeface="Arial"/>
                          <a:cs typeface="Arial"/>
                        </a:rPr>
                        <a:t>EPP-Conc.</a:t>
                      </a:r>
                      <a:endParaRPr lang="en-CH" dirty="0">
                        <a:latin typeface="Arial"/>
                        <a:cs typeface="Arial"/>
                      </a:endParaRPr>
                    </a:p>
                  </a:txBody>
                  <a:tcPr/>
                </a:tc>
                <a:tc>
                  <a:txBody>
                    <a:bodyPr/>
                    <a:lstStyle/>
                    <a:p>
                      <a:r>
                        <a:rPr lang="en-US" dirty="0">
                          <a:latin typeface="Arial"/>
                          <a:cs typeface="Arial"/>
                        </a:rPr>
                        <a:t>Rich prevalence data from historic surveillance; suspected underestimation of early epidemic by CSAVR due to under-reporting</a:t>
                      </a:r>
                      <a:endParaRPr lang="en-CH" dirty="0">
                        <a:latin typeface="Arial"/>
                        <a:cs typeface="Arial"/>
                      </a:endParaRPr>
                    </a:p>
                  </a:txBody>
                  <a:tcPr/>
                </a:tc>
                <a:tc>
                  <a:txBody>
                    <a:bodyPr/>
                    <a:lstStyle/>
                    <a:p>
                      <a:r>
                        <a:rPr lang="en-US">
                          <a:latin typeface="Arial"/>
                          <a:cs typeface="Arial"/>
                        </a:rPr>
                        <a:t>Earlier epidemic now saturating </a:t>
                      </a:r>
                      <a:r>
                        <a:rPr lang="en-US">
                          <a:latin typeface="Arial"/>
                          <a:cs typeface="Arial"/>
                          <a:sym typeface="Wingdings" panose="05000000000000000000" pitchFamily="2" charset="2"/>
                        </a:rPr>
                        <a:t></a:t>
                      </a:r>
                      <a:r>
                        <a:rPr lang="en-US">
                          <a:latin typeface="Arial"/>
                          <a:cs typeface="Arial"/>
                        </a:rPr>
                        <a:t> more plausible gradual ongoing rise in ART and PMTCT coverage</a:t>
                      </a:r>
                      <a:endParaRPr lang="en-CH">
                        <a:latin typeface="Arial"/>
                        <a:cs typeface="Arial"/>
                      </a:endParaRPr>
                    </a:p>
                  </a:txBody>
                  <a:tcPr/>
                </a:tc>
                <a:extLst>
                  <a:ext uri="{0D108BD9-81ED-4DB2-BD59-A6C34878D82A}">
                    <a16:rowId xmlns:a16="http://schemas.microsoft.com/office/drawing/2014/main" val="3363175994"/>
                  </a:ext>
                </a:extLst>
              </a:tr>
              <a:tr h="370840">
                <a:tc>
                  <a:txBody>
                    <a:bodyPr/>
                    <a:lstStyle/>
                    <a:p>
                      <a:r>
                        <a:rPr lang="en-US" dirty="0">
                          <a:solidFill>
                            <a:schemeClr val="bg1">
                              <a:lumMod val="50000"/>
                            </a:schemeClr>
                          </a:solidFill>
                          <a:latin typeface="Arial"/>
                          <a:cs typeface="Arial"/>
                        </a:rPr>
                        <a:t>Russia (shadow), France, Lithuania</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Direct Incidence</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CSAVR</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Now able to complete inputs and </a:t>
                      </a:r>
                      <a:br>
                        <a:rPr lang="en-US" dirty="0">
                          <a:solidFill>
                            <a:schemeClr val="bg1">
                              <a:lumMod val="50000"/>
                            </a:schemeClr>
                          </a:solidFill>
                          <a:latin typeface="Arial"/>
                          <a:cs typeface="Arial"/>
                        </a:rPr>
                      </a:br>
                      <a:r>
                        <a:rPr lang="en-US" dirty="0">
                          <a:solidFill>
                            <a:schemeClr val="bg1">
                              <a:lumMod val="50000"/>
                            </a:schemeClr>
                          </a:solidFill>
                          <a:latin typeface="Arial"/>
                          <a:cs typeface="Arial"/>
                        </a:rPr>
                        <a:t>trust CSAVR outputs</a:t>
                      </a:r>
                      <a:endParaRPr lang="en-CH" dirty="0">
                        <a:solidFill>
                          <a:schemeClr val="bg1">
                            <a:lumMod val="50000"/>
                          </a:schemeClr>
                        </a:solidFill>
                        <a:latin typeface="Arial"/>
                        <a:cs typeface="Arial"/>
                      </a:endParaRPr>
                    </a:p>
                  </a:txBody>
                  <a:tcPr/>
                </a:tc>
                <a:tc>
                  <a:txBody>
                    <a:bodyPr/>
                    <a:lstStyle/>
                    <a:p>
                      <a:endParaRPr lang="en-CH" dirty="0">
                        <a:solidFill>
                          <a:schemeClr val="bg1">
                            <a:lumMod val="50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bl>
          </a:graphicData>
        </a:graphic>
      </p:graphicFrame>
    </p:spTree>
    <p:extLst>
      <p:ext uri="{BB962C8B-B14F-4D97-AF65-F5344CB8AC3E}">
        <p14:creationId xmlns:p14="http://schemas.microsoft.com/office/powerpoint/2010/main" val="328625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6A6DF-3DD1-4838-6FD0-4BD3B4BE68A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667D9A4-8A1E-AE8B-2D52-E50F2F6F45C2}"/>
              </a:ext>
            </a:extLst>
          </p:cNvPr>
          <p:cNvSpPr txBox="1"/>
          <p:nvPr/>
        </p:nvSpPr>
        <p:spPr>
          <a:xfrm>
            <a:off x="277822" y="157318"/>
            <a:ext cx="11583977" cy="584775"/>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Triangulating alternative incidence models, 2024 round</a:t>
            </a:r>
          </a:p>
        </p:txBody>
      </p:sp>
      <p:graphicFrame>
        <p:nvGraphicFramePr>
          <p:cNvPr id="4" name="Table 3">
            <a:extLst>
              <a:ext uri="{FF2B5EF4-FFF2-40B4-BE49-F238E27FC236}">
                <a16:creationId xmlns:a16="http://schemas.microsoft.com/office/drawing/2014/main" id="{2770C09C-3A07-B030-7CAC-87FF8A0343DE}"/>
              </a:ext>
            </a:extLst>
          </p:cNvPr>
          <p:cNvGraphicFramePr>
            <a:graphicFrameLocks noGrp="1"/>
          </p:cNvGraphicFramePr>
          <p:nvPr>
            <p:extLst>
              <p:ext uri="{D42A27DB-BD31-4B8C-83A1-F6EECF244321}">
                <p14:modId xmlns:p14="http://schemas.microsoft.com/office/powerpoint/2010/main" val="2699711163"/>
              </p:ext>
            </p:extLst>
          </p:nvPr>
        </p:nvGraphicFramePr>
        <p:xfrm>
          <a:off x="291123" y="807522"/>
          <a:ext cx="11609754" cy="3698240"/>
        </p:xfrm>
        <a:graphic>
          <a:graphicData uri="http://schemas.openxmlformats.org/drawingml/2006/table">
            <a:tbl>
              <a:tblPr bandRow="1">
                <a:tableStyleId>{5C22544A-7EE6-4342-B048-85BDC9FD1C3A}</a:tableStyleId>
              </a:tblPr>
              <a:tblGrid>
                <a:gridCol w="1109987">
                  <a:extLst>
                    <a:ext uri="{9D8B030D-6E8A-4147-A177-3AD203B41FA5}">
                      <a16:colId xmlns:a16="http://schemas.microsoft.com/office/drawing/2014/main" val="2731295972"/>
                    </a:ext>
                  </a:extLst>
                </a:gridCol>
                <a:gridCol w="2075639">
                  <a:extLst>
                    <a:ext uri="{9D8B030D-6E8A-4147-A177-3AD203B41FA5}">
                      <a16:colId xmlns:a16="http://schemas.microsoft.com/office/drawing/2014/main" val="567172956"/>
                    </a:ext>
                  </a:extLst>
                </a:gridCol>
                <a:gridCol w="1812726">
                  <a:extLst>
                    <a:ext uri="{9D8B030D-6E8A-4147-A177-3AD203B41FA5}">
                      <a16:colId xmlns:a16="http://schemas.microsoft.com/office/drawing/2014/main" val="3132302223"/>
                    </a:ext>
                  </a:extLst>
                </a:gridCol>
                <a:gridCol w="1208129">
                  <a:extLst>
                    <a:ext uri="{9D8B030D-6E8A-4147-A177-3AD203B41FA5}">
                      <a16:colId xmlns:a16="http://schemas.microsoft.com/office/drawing/2014/main" val="829161341"/>
                    </a:ext>
                  </a:extLst>
                </a:gridCol>
                <a:gridCol w="3610099">
                  <a:extLst>
                    <a:ext uri="{9D8B030D-6E8A-4147-A177-3AD203B41FA5}">
                      <a16:colId xmlns:a16="http://schemas.microsoft.com/office/drawing/2014/main" val="1896959378"/>
                    </a:ext>
                  </a:extLst>
                </a:gridCol>
                <a:gridCol w="1793174">
                  <a:extLst>
                    <a:ext uri="{9D8B030D-6E8A-4147-A177-3AD203B41FA5}">
                      <a16:colId xmlns:a16="http://schemas.microsoft.com/office/drawing/2014/main" val="1038607249"/>
                    </a:ext>
                  </a:extLst>
                </a:gridCol>
              </a:tblGrid>
              <a:tr h="370840">
                <a:tc rowSpan="2">
                  <a:txBody>
                    <a:bodyPr/>
                    <a:lstStyle/>
                    <a:p>
                      <a:r>
                        <a:rPr lang="en-US" sz="1600" b="1" dirty="0">
                          <a:latin typeface="Arial"/>
                          <a:cs typeface="Arial"/>
                        </a:rPr>
                        <a:t>Spectrum model selected</a:t>
                      </a:r>
                      <a:endParaRPr lang="en-CH" sz="1600" b="1" dirty="0">
                        <a:latin typeface="Arial"/>
                        <a:cs typeface="Arial"/>
                      </a:endParaRPr>
                    </a:p>
                  </a:txBody>
                  <a:tcPr>
                    <a:lnB w="12700" cap="flat" cmpd="sng" algn="ctr">
                      <a:solidFill>
                        <a:schemeClr val="tx1"/>
                      </a:solidFill>
                      <a:prstDash val="solid"/>
                      <a:round/>
                      <a:headEnd type="none" w="med" len="med"/>
                      <a:tailEnd type="none" w="med" len="med"/>
                    </a:lnB>
                  </a:tcPr>
                </a:tc>
                <a:tc gridSpan="5">
                  <a:txBody>
                    <a:bodyPr/>
                    <a:lstStyle/>
                    <a:p>
                      <a:pPr algn="ctr"/>
                      <a:r>
                        <a:rPr lang="en-US" sz="1600" b="1">
                          <a:latin typeface="Arial"/>
                          <a:cs typeface="Arial"/>
                        </a:rPr>
                        <a:t>Model triangulated</a:t>
                      </a:r>
                      <a:endParaRPr lang="en-CH" sz="1600" b="1">
                        <a:latin typeface="Arial"/>
                        <a:cs typeface="Arial"/>
                      </a:endParaRPr>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extLst>
                  <a:ext uri="{0D108BD9-81ED-4DB2-BD59-A6C34878D82A}">
                    <a16:rowId xmlns:a16="http://schemas.microsoft.com/office/drawing/2014/main" val="2782376369"/>
                  </a:ext>
                </a:extLst>
              </a:tr>
              <a:tr h="249020">
                <a:tc vMerge="1">
                  <a:txBody>
                    <a:bodyPr/>
                    <a:lstStyle/>
                    <a:p>
                      <a:endParaRPr lang="en-CH" sz="1600" b="1">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tc>
                  <a:txBody>
                    <a:bodyPr/>
                    <a:lstStyle/>
                    <a:p>
                      <a:r>
                        <a:rPr lang="en-US" sz="1600" b="1" i="1" dirty="0">
                          <a:latin typeface="Arial"/>
                          <a:cs typeface="Arial"/>
                        </a:rPr>
                        <a:t>EPP-Concentrated</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a:latin typeface="Arial"/>
                          <a:cs typeface="Arial"/>
                        </a:rPr>
                        <a:t>CSAVR</a:t>
                      </a:r>
                      <a:endParaRPr lang="en-CH" sz="1600" b="1" i="1">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dirty="0">
                          <a:latin typeface="Arial"/>
                          <a:cs typeface="Arial"/>
                        </a:rPr>
                        <a:t>ECDC</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a:latin typeface="Arial"/>
                          <a:cs typeface="Arial"/>
                        </a:rPr>
                        <a:t>Goals</a:t>
                      </a:r>
                      <a:endParaRPr lang="en-CH" sz="1600" b="1" i="1">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dirty="0">
                          <a:latin typeface="Arial"/>
                          <a:cs typeface="Arial"/>
                        </a:rPr>
                        <a:t>Optima</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1908455"/>
                  </a:ext>
                </a:extLst>
              </a:tr>
              <a:tr h="370840">
                <a:tc>
                  <a:txBody>
                    <a:bodyPr/>
                    <a:lstStyle/>
                    <a:p>
                      <a:pPr algn="l" fontAlgn="b"/>
                      <a:r>
                        <a:rPr lang="en-US" sz="1600" i="1" u="none" strike="noStrike">
                          <a:effectLst/>
                          <a:latin typeface="Arial"/>
                          <a:cs typeface="Arial"/>
                        </a:rPr>
                        <a:t>EPP-Gen.</a:t>
                      </a:r>
                      <a:endParaRPr lang="en-US" sz="1600" b="0" i="1" u="none" strike="noStrike">
                        <a:solidFill>
                          <a:srgbClr val="000000"/>
                        </a:solidFill>
                        <a:effectLst/>
                        <a:latin typeface="Arial"/>
                        <a:cs typeface="Arial"/>
                      </a:endParaRPr>
                    </a:p>
                  </a:txBody>
                  <a:tcPr marL="0" marR="0" marT="0" marB="0" anchor="ctr">
                    <a:lnT w="12700" cap="flat" cmpd="sng" algn="ctr">
                      <a:solidFill>
                        <a:schemeClr val="tx1"/>
                      </a:solidFill>
                      <a:prstDash val="solid"/>
                      <a:round/>
                      <a:headEnd type="none" w="med" len="med"/>
                      <a:tailEnd type="none" w="med" len="med"/>
                    </a:lnT>
                  </a:tcPr>
                </a:tc>
                <a:tc>
                  <a:txBody>
                    <a:bodyPr/>
                    <a:lstStyle/>
                    <a:p>
                      <a:r>
                        <a:rPr lang="en-US" sz="1600">
                          <a:latin typeface="Arial"/>
                          <a:cs typeface="Arial"/>
                        </a:rPr>
                        <a:t>PNG</a:t>
                      </a:r>
                      <a:endParaRPr lang="en-CH" sz="160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6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en-CH" sz="16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US" sz="1600" dirty="0">
                          <a:latin typeface="Arial"/>
                          <a:cs typeface="Arial"/>
                        </a:rPr>
                        <a:t>PNG, HTI</a:t>
                      </a:r>
                      <a:endParaRPr lang="en-CH" sz="1600" dirty="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6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85471615"/>
                  </a:ext>
                </a:extLst>
              </a:tr>
              <a:tr h="370840">
                <a:tc>
                  <a:txBody>
                    <a:bodyPr/>
                    <a:lstStyle/>
                    <a:p>
                      <a:pPr algn="l" fontAlgn="b"/>
                      <a:r>
                        <a:rPr lang="en-US" sz="1600" i="1" u="none" strike="noStrike" dirty="0">
                          <a:effectLst/>
                          <a:latin typeface="Arial"/>
                          <a:cs typeface="Arial"/>
                        </a:rPr>
                        <a:t>EPP-Con-</a:t>
                      </a:r>
                      <a:r>
                        <a:rPr lang="en-US" sz="1600" i="1" u="none" strike="noStrike" dirty="0" err="1">
                          <a:effectLst/>
                          <a:latin typeface="Arial"/>
                          <a:cs typeface="Arial"/>
                        </a:rPr>
                        <a:t>centrated</a:t>
                      </a:r>
                      <a:endParaRPr lang="en-US" sz="1600" b="0" i="1" u="none" strike="noStrike" dirty="0">
                        <a:solidFill>
                          <a:srgbClr val="000000"/>
                        </a:solidFill>
                        <a:effectLst/>
                        <a:latin typeface="Arial"/>
                        <a:cs typeface="Arial"/>
                      </a:endParaRPr>
                    </a:p>
                  </a:txBody>
                  <a:tcPr marL="0" marR="0" marT="0" marB="0" anchor="ct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dirty="0">
                          <a:highlight>
                            <a:srgbClr val="FFFF00"/>
                          </a:highlight>
                          <a:latin typeface="Arial"/>
                          <a:cs typeface="Arial"/>
                        </a:rPr>
                        <a:t>CHN, </a:t>
                      </a:r>
                      <a:r>
                        <a:rPr lang="en-US" sz="1600" b="0" dirty="0">
                          <a:highlight>
                            <a:srgbClr val="FFFF00"/>
                          </a:highlight>
                          <a:latin typeface="Arial"/>
                          <a:cs typeface="Arial"/>
                        </a:rPr>
                        <a:t>KAZ, TJK</a:t>
                      </a:r>
                      <a:r>
                        <a:rPr lang="en-US" sz="1600" dirty="0">
                          <a:highlight>
                            <a:srgbClr val="FFFF00"/>
                          </a:highlight>
                          <a:latin typeface="Arial"/>
                          <a:cs typeface="Arial"/>
                        </a:rPr>
                        <a:t>, TUN, PER, JAM</a:t>
                      </a:r>
                      <a:endParaRPr lang="en-CH" sz="1600" dirty="0">
                        <a:highlight>
                          <a:srgbClr val="FFFF00"/>
                        </a:highlight>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CHN, IND, KAZ, TJK, UKR, MDG, SDN, PER, COL, DOM, GUY, JAM, SUR</a:t>
                      </a:r>
                      <a:endParaRPr lang="en-CH" sz="1600">
                        <a:latin typeface="Arial"/>
                        <a:cs typeface="Arial"/>
                      </a:endParaRPr>
                    </a:p>
                  </a:txBody>
                  <a:tcPr/>
                </a:tc>
                <a:tc>
                  <a:txBody>
                    <a:bodyPr/>
                    <a:lstStyle/>
                    <a:p>
                      <a:r>
                        <a:rPr lang="en-US" sz="1600">
                          <a:latin typeface="Arial"/>
                          <a:cs typeface="Arial"/>
                        </a:rPr>
                        <a:t>AZE, BLR, KAZ, MDA, TJK</a:t>
                      </a:r>
                      <a:endParaRPr lang="en-CH" sz="1600">
                        <a:latin typeface="Arial"/>
                        <a:cs typeface="Arial"/>
                      </a:endParaRPr>
                    </a:p>
                  </a:txBody>
                  <a:tcPr/>
                </a:tc>
                <a:extLst>
                  <a:ext uri="{0D108BD9-81ED-4DB2-BD59-A6C34878D82A}">
                    <a16:rowId xmlns:a16="http://schemas.microsoft.com/office/drawing/2014/main" val="3363175994"/>
                  </a:ext>
                </a:extLst>
              </a:tr>
              <a:tr h="370840">
                <a:tc>
                  <a:txBody>
                    <a:bodyPr/>
                    <a:lstStyle/>
                    <a:p>
                      <a:pPr algn="l" fontAlgn="b"/>
                      <a:r>
                        <a:rPr lang="en-US" sz="1600" i="1" u="none" strike="noStrike" dirty="0">
                          <a:effectLst/>
                          <a:latin typeface="Arial"/>
                          <a:cs typeface="Arial"/>
                        </a:rPr>
                        <a:t>CSAVR</a:t>
                      </a:r>
                      <a:endParaRPr lang="en-US" sz="1600" b="0" i="1" u="none" strike="noStrike" dirty="0">
                        <a:solidFill>
                          <a:srgbClr val="000000"/>
                        </a:solidFill>
                        <a:effectLst/>
                        <a:latin typeface="Arial"/>
                        <a:cs typeface="Arial"/>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highlight>
                            <a:srgbClr val="FFFF00"/>
                          </a:highlight>
                          <a:latin typeface="Arial"/>
                          <a:cs typeface="Arial"/>
                        </a:rPr>
                        <a:t>ARM, GEO, KGZ, UZB, YEM, URY, PRY, SLV, TTO</a:t>
                      </a:r>
                      <a:endParaRPr lang="en-CH" sz="1600" dirty="0">
                        <a:highlight>
                          <a:srgbClr val="FFFF00"/>
                        </a:highlight>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BEL, GRC, POL, PRT, NLD, DNK</a:t>
                      </a:r>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GEO, KGZ, RUS, UZB, EGY, LBN, YEM, SRB, PRY, SLV, CRI, MEX, CUB, BLZ</a:t>
                      </a:r>
                      <a:endParaRPr lang="en-CH" sz="1600">
                        <a:latin typeface="Arial"/>
                        <a:cs typeface="Arial"/>
                      </a:endParaRPr>
                    </a:p>
                  </a:txBody>
                  <a:tcPr/>
                </a:tc>
                <a:tc>
                  <a:txBody>
                    <a:bodyPr/>
                    <a:lstStyle/>
                    <a:p>
                      <a:r>
                        <a:rPr lang="en-US" sz="1600">
                          <a:latin typeface="Arial"/>
                          <a:cs typeface="Arial"/>
                        </a:rPr>
                        <a:t>ARM, GEO, KGZ, RUS, UZB</a:t>
                      </a:r>
                      <a:endParaRPr lang="en-CH" sz="1600">
                        <a:latin typeface="Arial"/>
                        <a:cs typeface="Arial"/>
                      </a:endParaRPr>
                    </a:p>
                  </a:txBody>
                  <a:tcPr/>
                </a:tc>
                <a:extLst>
                  <a:ext uri="{0D108BD9-81ED-4DB2-BD59-A6C34878D82A}">
                    <a16:rowId xmlns:a16="http://schemas.microsoft.com/office/drawing/2014/main" val="1614750723"/>
                  </a:ext>
                </a:extLst>
              </a:tr>
              <a:tr h="370840">
                <a:tc>
                  <a:txBody>
                    <a:bodyPr/>
                    <a:lstStyle/>
                    <a:p>
                      <a:pPr algn="l" fontAlgn="b"/>
                      <a:r>
                        <a:rPr lang="en-US" sz="1600" i="1" u="none" strike="noStrike" dirty="0">
                          <a:effectLst/>
                          <a:latin typeface="Arial"/>
                          <a:cs typeface="Arial"/>
                        </a:rPr>
                        <a:t>AEM</a:t>
                      </a:r>
                      <a:endParaRPr lang="en-US" sz="1600" b="0" i="1" u="none" strike="noStrike" dirty="0">
                        <a:solidFill>
                          <a:srgbClr val="000000"/>
                        </a:solidFill>
                        <a:effectLst/>
                        <a:latin typeface="Arial"/>
                        <a:cs typeface="Arial"/>
                      </a:endParaRPr>
                    </a:p>
                  </a:txBody>
                  <a:tcPr marL="0" marR="0" marT="0" marB="0" anchor="ctr"/>
                </a:tc>
                <a:tc>
                  <a:txBody>
                    <a:bodyPr/>
                    <a:lstStyle/>
                    <a:p>
                      <a:r>
                        <a:rPr lang="en-US" sz="1600" dirty="0">
                          <a:latin typeface="Arial"/>
                          <a:cs typeface="Arial"/>
                        </a:rPr>
                        <a:t>PAK</a:t>
                      </a:r>
                      <a:endParaRPr lang="en-CH" sz="1600" dirty="0">
                        <a:latin typeface="Arial"/>
                        <a:cs typeface="Arial"/>
                      </a:endParaRPr>
                    </a:p>
                  </a:txBody>
                  <a:tcPr/>
                </a:tc>
                <a:tc>
                  <a:txBody>
                    <a:bodyPr/>
                    <a:lstStyle/>
                    <a:p>
                      <a:r>
                        <a:rPr lang="en-US" sz="1600">
                          <a:latin typeface="Arial"/>
                          <a:cs typeface="Arial"/>
                        </a:rPr>
                        <a:t>KHM</a:t>
                      </a:r>
                      <a:endParaRPr lang="en-CH" sz="1600">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endParaRPr lang="en-CH" sz="1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r h="196866">
                <a:tc>
                  <a:txBody>
                    <a:bodyPr/>
                    <a:lstStyle/>
                    <a:p>
                      <a:pPr algn="l" fontAlgn="b"/>
                      <a:r>
                        <a:rPr lang="en-US" sz="1600" u="none" strike="noStrike">
                          <a:effectLst/>
                          <a:latin typeface="Arial"/>
                          <a:cs typeface="Arial"/>
                        </a:rPr>
                        <a:t>Direct Incidence</a:t>
                      </a:r>
                      <a:endParaRPr lang="en-US" sz="1600" b="0" i="0" u="none" strike="noStrike">
                        <a:solidFill>
                          <a:srgbClr val="000000"/>
                        </a:solidFill>
                        <a:effectLst/>
                        <a:latin typeface="Arial"/>
                        <a:cs typeface="Arial"/>
                      </a:endParaRPr>
                    </a:p>
                  </a:txBody>
                  <a:tcPr marL="0" marR="0" marT="0" marB="0" anchor="ct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LVA, GBR</a:t>
                      </a:r>
                      <a:endParaRPr lang="en-CH" sz="1600">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PRK, BRA</a:t>
                      </a:r>
                      <a:endParaRPr lang="en-CH" sz="1600">
                        <a:latin typeface="Arial"/>
                        <a:cs typeface="Arial"/>
                      </a:endParaRPr>
                    </a:p>
                  </a:txBody>
                  <a:tcPr/>
                </a:tc>
                <a:tc>
                  <a:txBody>
                    <a:bodyPr/>
                    <a:lstStyle/>
                    <a:p>
                      <a:endParaRPr lang="en-CH"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09906677"/>
                  </a:ext>
                </a:extLst>
              </a:tr>
            </a:tbl>
          </a:graphicData>
        </a:graphic>
      </p:graphicFrame>
      <p:sp>
        <p:nvSpPr>
          <p:cNvPr id="6" name="TextBox 5">
            <a:extLst>
              <a:ext uri="{FF2B5EF4-FFF2-40B4-BE49-F238E27FC236}">
                <a16:creationId xmlns:a16="http://schemas.microsoft.com/office/drawing/2014/main" id="{8D5AB327-F218-638C-5E75-1818ECC6E8F4}"/>
              </a:ext>
            </a:extLst>
          </p:cNvPr>
          <p:cNvSpPr txBox="1"/>
          <p:nvPr/>
        </p:nvSpPr>
        <p:spPr>
          <a:xfrm>
            <a:off x="467888" y="4708004"/>
            <a:ext cx="11969931" cy="2062103"/>
          </a:xfrm>
          <a:prstGeom prst="rect">
            <a:avLst/>
          </a:prstGeom>
          <a:noFill/>
        </p:spPr>
        <p:txBody>
          <a:bodyPr wrap="square">
            <a:spAutoFit/>
          </a:bodyPr>
          <a:lstStyle/>
          <a:p>
            <a:r>
              <a:rPr lang="en-US" sz="1600" dirty="0">
                <a:latin typeface="Arial" panose="020B0604020202020204" pitchFamily="34" charset="0"/>
                <a:cs typeface="Arial" panose="020B0604020202020204" pitchFamily="34" charset="0"/>
              </a:rPr>
              <a:t>Why triangulating with transmission models </a:t>
            </a:r>
            <a:r>
              <a:rPr lang="en-US" sz="1600" i="1" dirty="0">
                <a:latin typeface="Arial" panose="020B0604020202020204" pitchFamily="34" charset="0"/>
                <a:cs typeface="Arial" panose="020B0604020202020204" pitchFamily="34" charset="0"/>
              </a:rPr>
              <a:t>Goals &amp; Optima</a:t>
            </a:r>
            <a:r>
              <a:rPr lang="en-US" sz="16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Help </a:t>
            </a:r>
            <a:r>
              <a:rPr lang="en-US" sz="1600" b="1" dirty="0">
                <a:latin typeface="Arial" panose="020B0604020202020204" pitchFamily="34" charset="0"/>
                <a:cs typeface="Arial" panose="020B0604020202020204" pitchFamily="34" charset="0"/>
              </a:rPr>
              <a:t>validate or select the most suitable Spectrum model and calibration </a:t>
            </a:r>
            <a:r>
              <a:rPr lang="en-US" sz="1600" dirty="0">
                <a:latin typeface="Arial" panose="020B0604020202020204" pitchFamily="34" charset="0"/>
                <a:cs typeface="Arial" panose="020B0604020202020204" pitchFamily="34" charset="0"/>
              </a:rPr>
              <a:t>(EPP vs CSAVR, notably)</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Help </a:t>
            </a:r>
            <a:r>
              <a:rPr lang="en-US" sz="1600" b="1" dirty="0">
                <a:latin typeface="Arial" panose="020B0604020202020204" pitchFamily="34" charset="0"/>
                <a:cs typeface="Arial" panose="020B0604020202020204" pitchFamily="34" charset="0"/>
              </a:rPr>
              <a:t>refine </a:t>
            </a:r>
            <a:r>
              <a:rPr lang="en-US" sz="1600" b="1" i="1" dirty="0">
                <a:latin typeface="Arial" panose="020B0604020202020204" pitchFamily="34" charset="0"/>
                <a:cs typeface="Arial" panose="020B0604020202020204" pitchFamily="34" charset="0"/>
              </a:rPr>
              <a:t>Goals</a:t>
            </a:r>
            <a:r>
              <a:rPr lang="en-US" sz="1600" b="1" dirty="0">
                <a:latin typeface="Arial" panose="020B0604020202020204" pitchFamily="34" charset="0"/>
                <a:cs typeface="Arial" panose="020B0604020202020204" pitchFamily="34" charset="0"/>
              </a:rPr>
              <a:t> model</a:t>
            </a:r>
          </a:p>
          <a:p>
            <a:pPr marL="742950" lvl="1"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for UNAIDS regional and global KP infection estimates  (update from </a:t>
            </a:r>
            <a:r>
              <a:rPr lang="en-US" sz="1600" i="1" dirty="0">
                <a:latin typeface="Arial" panose="020B0604020202020204" pitchFamily="34" charset="0"/>
                <a:cs typeface="Arial" panose="020B0604020202020204" pitchFamily="34" charset="0"/>
              </a:rPr>
              <a:t>J AIDS </a:t>
            </a:r>
            <a:r>
              <a:rPr lang="en-US" sz="1600" dirty="0">
                <a:latin typeface="Arial" panose="020B0604020202020204" pitchFamily="34" charset="0"/>
                <a:cs typeface="Arial" panose="020B0604020202020204" pitchFamily="34" charset="0"/>
              </a:rPr>
              <a:t>2024) </a:t>
            </a:r>
          </a:p>
          <a:p>
            <a:pPr marL="742950" lvl="1"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prepare country-led Goals model (2025 Estimates) &amp; </a:t>
            </a:r>
            <a:r>
              <a:rPr lang="en-US" sz="1600" i="1" dirty="0">
                <a:latin typeface="Arial" panose="020B0604020202020204" pitchFamily="34" charset="0"/>
                <a:cs typeface="Arial" panose="020B0604020202020204" pitchFamily="34" charset="0"/>
              </a:rPr>
              <a:t>Symphony</a:t>
            </a:r>
            <a:r>
              <a:rPr lang="en-US" sz="1600" dirty="0">
                <a:latin typeface="Arial" panose="020B0604020202020204" pitchFamily="34" charset="0"/>
                <a:cs typeface="Arial" panose="020B0604020202020204" pitchFamily="34" charset="0"/>
              </a:rPr>
              <a:t> model replacing EPP 2026+ &amp; CSAVR 2027+</a:t>
            </a:r>
          </a:p>
          <a:p>
            <a:pPr marL="742950" lvl="1"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Note: Avenir Health calibrates </a:t>
            </a:r>
            <a:r>
              <a:rPr lang="en-US" sz="1600" i="1" dirty="0">
                <a:latin typeface="Arial" panose="020B0604020202020204" pitchFamily="34" charset="0"/>
                <a:cs typeface="Arial" panose="020B0604020202020204" pitchFamily="34" charset="0"/>
              </a:rPr>
              <a:t>Goals</a:t>
            </a:r>
            <a:r>
              <a:rPr lang="en-US" sz="1600" dirty="0">
                <a:latin typeface="Arial" panose="020B0604020202020204" pitchFamily="34" charset="0"/>
                <a:cs typeface="Arial" panose="020B0604020202020204" pitchFamily="34" charset="0"/>
              </a:rPr>
              <a:t> to match latest-round Spectrum-AIM trend (from EPP, CSAVR or AEM…) so is not fully independent. Optima does similar.</a:t>
            </a:r>
          </a:p>
        </p:txBody>
      </p:sp>
    </p:spTree>
    <p:extLst>
      <p:ext uri="{BB962C8B-B14F-4D97-AF65-F5344CB8AC3E}">
        <p14:creationId xmlns:p14="http://schemas.microsoft.com/office/powerpoint/2010/main" val="383619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A9E27-B8E4-D6A8-B03E-AEF08AB4074F}"/>
              </a:ext>
            </a:extLst>
          </p:cNvPr>
          <p:cNvSpPr txBox="1">
            <a:spLocks/>
          </p:cNvSpPr>
          <p:nvPr/>
        </p:nvSpPr>
        <p:spPr>
          <a:xfrm>
            <a:off x="320040" y="274637"/>
            <a:ext cx="11262360" cy="727897"/>
          </a:xfrm>
          <a:prstGeom prst="rect">
            <a:avLst/>
          </a:prstGeom>
        </p:spPr>
        <p:txBody>
          <a:bodyPr>
            <a:normAutofit fontScale="97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Kazakhstan: from CSAVR (2022-23) back to EPP (</a:t>
            </a:r>
            <a:r>
              <a:rPr lang="en-US" sz="3200" b="1" dirty="0" err="1">
                <a:solidFill>
                  <a:srgbClr val="0070C0"/>
                </a:solidFill>
                <a:latin typeface="Arial" panose="020B0604020202020204" pitchFamily="34" charset="0"/>
                <a:ea typeface="+mn-ea"/>
                <a:cs typeface="+mn-cs"/>
              </a:rPr>
              <a:t>i</a:t>
            </a:r>
            <a:r>
              <a:rPr lang="en-US" sz="3200" b="1" dirty="0">
                <a:solidFill>
                  <a:srgbClr val="0070C0"/>
                </a:solidFill>
                <a:latin typeface="Arial" panose="020B0604020202020204" pitchFamily="34" charset="0"/>
                <a:ea typeface="+mn-ea"/>
                <a:cs typeface="+mn-cs"/>
              </a:rPr>
              <a:t>) </a:t>
            </a:r>
            <a:endParaRPr lang="en-CH" sz="3200" b="1" dirty="0">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A1494244-FAAA-8DFD-295E-0FE045EB0FEC}"/>
              </a:ext>
            </a:extLst>
          </p:cNvPr>
          <p:cNvSpPr txBox="1"/>
          <p:nvPr/>
        </p:nvSpPr>
        <p:spPr>
          <a:xfrm>
            <a:off x="348973" y="4829037"/>
            <a:ext cx="11513312" cy="1754326"/>
          </a:xfrm>
          <a:prstGeom prst="rect">
            <a:avLst/>
          </a:prstGeom>
          <a:solidFill>
            <a:schemeClr val="bg1"/>
          </a:solidFill>
        </p:spPr>
        <p:txBody>
          <a:bodyPr wrap="square">
            <a:spAutoFit/>
          </a:bodyPr>
          <a:lstStyle/>
          <a:p>
            <a:pPr defTabSz="942289">
              <a:defRPr/>
            </a:pPr>
            <a:r>
              <a:rPr lang="en-US" dirty="0"/>
              <a:t>EPP fitting rich historic prevalence surveillance data -- aligns with Optima in epidemic trend, peak prevalence and current prevalence – and in time trend with Goals. </a:t>
            </a:r>
          </a:p>
          <a:p>
            <a:pPr defTabSz="942289">
              <a:defRPr/>
            </a:pPr>
            <a:r>
              <a:rPr lang="en-US" dirty="0"/>
              <a:t>CSAVR stipulates a later epidemic – due under-reported (early) case diagnoses &amp; AIDS deaths.</a:t>
            </a:r>
          </a:p>
          <a:p>
            <a:pPr defTabSz="942289">
              <a:defRPr/>
            </a:pPr>
            <a:endParaRPr lang="en-US" dirty="0"/>
          </a:p>
          <a:p>
            <a:pPr defTabSz="942289">
              <a:defRPr/>
            </a:pPr>
            <a:r>
              <a:rPr lang="en-US" dirty="0"/>
              <a:t>With any model, </a:t>
            </a:r>
            <a:r>
              <a:rPr lang="en-US" b="1" dirty="0"/>
              <a:t>incidence </a:t>
            </a:r>
            <a:r>
              <a:rPr lang="en-US" dirty="0"/>
              <a:t>and mortality are</a:t>
            </a:r>
            <a:r>
              <a:rPr lang="en-US" b="1" dirty="0"/>
              <a:t> less certain than prevalence </a:t>
            </a:r>
            <a:r>
              <a:rPr lang="en-US" dirty="0"/>
              <a:t>– the latter ‘constrained’ by prevalence data (</a:t>
            </a:r>
            <a:r>
              <a:rPr lang="en-US" i="1" dirty="0"/>
              <a:t>EPP, AEM, Goals, Optima</a:t>
            </a:r>
            <a:r>
              <a:rPr lang="en-US" dirty="0"/>
              <a:t>) and program (ART, PMTCT) data (all models).</a:t>
            </a:r>
          </a:p>
        </p:txBody>
      </p:sp>
      <p:pic>
        <p:nvPicPr>
          <p:cNvPr id="4" name="Picture 3">
            <a:extLst>
              <a:ext uri="{FF2B5EF4-FFF2-40B4-BE49-F238E27FC236}">
                <a16:creationId xmlns:a16="http://schemas.microsoft.com/office/drawing/2014/main" id="{9150D959-A323-68DF-DBE2-2697C52E9760}"/>
              </a:ext>
            </a:extLst>
          </p:cNvPr>
          <p:cNvPicPr>
            <a:picLocks noChangeAspect="1"/>
          </p:cNvPicPr>
          <p:nvPr/>
        </p:nvPicPr>
        <p:blipFill>
          <a:blip r:embed="rId2"/>
          <a:stretch>
            <a:fillRect/>
          </a:stretch>
        </p:blipFill>
        <p:spPr>
          <a:xfrm>
            <a:off x="0" y="1002533"/>
            <a:ext cx="5999225" cy="3353567"/>
          </a:xfrm>
          <a:prstGeom prst="rect">
            <a:avLst/>
          </a:prstGeom>
        </p:spPr>
      </p:pic>
      <p:pic>
        <p:nvPicPr>
          <p:cNvPr id="7" name="Picture 6">
            <a:extLst>
              <a:ext uri="{FF2B5EF4-FFF2-40B4-BE49-F238E27FC236}">
                <a16:creationId xmlns:a16="http://schemas.microsoft.com/office/drawing/2014/main" id="{D071EFB7-82B9-CC48-1B93-D2CF57C0259A}"/>
              </a:ext>
            </a:extLst>
          </p:cNvPr>
          <p:cNvPicPr>
            <a:picLocks noChangeAspect="1"/>
          </p:cNvPicPr>
          <p:nvPr/>
        </p:nvPicPr>
        <p:blipFill>
          <a:blip r:embed="rId3"/>
          <a:stretch>
            <a:fillRect/>
          </a:stretch>
        </p:blipFill>
        <p:spPr>
          <a:xfrm>
            <a:off x="6105629" y="1011809"/>
            <a:ext cx="5982634" cy="3344292"/>
          </a:xfrm>
          <a:prstGeom prst="rect">
            <a:avLst/>
          </a:prstGeom>
        </p:spPr>
      </p:pic>
    </p:spTree>
    <p:extLst>
      <p:ext uri="{BB962C8B-B14F-4D97-AF65-F5344CB8AC3E}">
        <p14:creationId xmlns:p14="http://schemas.microsoft.com/office/powerpoint/2010/main" val="1527621998"/>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1BEE4760-F17C-4472-96F5-691ACBC7541C}"/>
</file>

<file path=customXml/itemProps2.xml><?xml version="1.0" encoding="utf-8"?>
<ds:datastoreItem xmlns:ds="http://schemas.openxmlformats.org/officeDocument/2006/customXml" ds:itemID="{3A68826C-7F49-4255-84DF-FB18152B947A}">
  <ds:schemaRefs>
    <ds:schemaRef ds:uri="http://schemas.microsoft.com/sharepoint/v3/contenttype/forms"/>
  </ds:schemaRefs>
</ds:datastoreItem>
</file>

<file path=customXml/itemProps3.xml><?xml version="1.0" encoding="utf-8"?>
<ds:datastoreItem xmlns:ds="http://schemas.openxmlformats.org/officeDocument/2006/customXml" ds:itemID="{A2E8C118-C8EC-49B1-A66F-B9ADAA399884}">
  <ds:schemaRefs>
    <ds:schemaRef ds:uri="2ddeef39-65d3-4660-94f2-f063f949c57e"/>
    <ds:schemaRef ds:uri="http://purl.org/dc/dcmitype/"/>
    <ds:schemaRef ds:uri="http://schemas.microsoft.com/office/2006/documentManagement/types"/>
    <ds:schemaRef ds:uri="http://purl.org/dc/terms/"/>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 ds:uri="288ef829-98c5-46d1-83dc-c2ef7c814da2"/>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
  <TotalTime>2276</TotalTime>
  <Words>2394</Words>
  <Application>Microsoft Office PowerPoint</Application>
  <PresentationFormat>Widescreen</PresentationFormat>
  <Paragraphs>220</Paragraphs>
  <Slides>14</Slides>
  <Notes>10</Notes>
  <HiddenSlides>5</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Cambria</vt:lpstr>
      <vt:lpstr>Corbel</vt:lpstr>
      <vt:lpstr>Segoe UI</vt:lpstr>
      <vt:lpstr>Source Sans Pro</vt:lpstr>
      <vt:lpstr>Wingdings 2</vt:lpstr>
      <vt:lpstr>Frame</vt:lpstr>
      <vt:lpstr>Selecting EPP vs. CSAVR given  data strengths and weaknesses;  Data requirements for robust incidence and mortality trends</vt:lpstr>
      <vt:lpstr>PowerPoint Presentation</vt:lpstr>
      <vt:lpstr>PowerPoint Presentation</vt:lpstr>
      <vt:lpstr>AIDS deaths: Which data are good to fit CSAVR?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HIV and/or AIDS diagnoses:  validate the initial epidemic rise estimated by EPP</vt:lpstr>
      <vt:lpstr>EPP: ‘Validate’ initial epidemic rise across  sub-populations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HIV estimates 2021 Training of facilitators</dc:title>
  <dc:creator>MAHY, Mary</dc:creator>
  <cp:lastModifiedBy>KORENROMP, Eline Louise</cp:lastModifiedBy>
  <cp:revision>13</cp:revision>
  <cp:lastPrinted>2024-11-18T10:34:46Z</cp:lastPrinted>
  <dcterms:created xsi:type="dcterms:W3CDTF">2020-12-01T17:29:59Z</dcterms:created>
  <dcterms:modified xsi:type="dcterms:W3CDTF">2025-02-10T13:48:06Z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