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607_378495DE.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modernComment_C28_C3E04600.xml" ContentType="application/vnd.ms-powerpoint.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modernComment_C2C_68BF3429.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9"/>
  </p:notesMasterIdLst>
  <p:sldIdLst>
    <p:sldId id="256" r:id="rId5"/>
    <p:sldId id="3109" r:id="rId6"/>
    <p:sldId id="1561" r:id="rId7"/>
    <p:sldId id="1543" r:id="rId8"/>
    <p:sldId id="3115" r:id="rId9"/>
    <p:sldId id="3114" r:id="rId10"/>
    <p:sldId id="3112" r:id="rId11"/>
    <p:sldId id="3113" r:id="rId12"/>
    <p:sldId id="3117" r:id="rId13"/>
    <p:sldId id="3118" r:id="rId14"/>
    <p:sldId id="3119" r:id="rId15"/>
    <p:sldId id="1546" r:id="rId16"/>
    <p:sldId id="379" r:id="rId17"/>
    <p:sldId id="3116"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42543C-91A2-9EE8-E1B7-037F13AD6FD2}" name="Maria Aysa Lastra (CENSUS/POP FED)" initials="MA" userId="S::maria.aysalastra@census.gov::948fd170-ada1-4200-94c9-8cc71294b718" providerId="AD"/>
  <p188:author id="{423B4970-DA43-C9EB-9F95-5A546B8F60C8}" name="KORENROMP, Eline Louise" initials="EK" userId="S::KorenrompE@unaids.org::a44abeb2-aa4e-4d35-a6f5-0d25c352ba16" providerId="AD"/>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D1"/>
    <a:srgbClr val="30C4C4"/>
    <a:srgbClr val="9CEAEE"/>
    <a:srgbClr val="9EE8EC"/>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557" autoAdjust="0"/>
  </p:normalViewPr>
  <p:slideViewPr>
    <p:cSldViewPr snapToGrid="0">
      <p:cViewPr varScale="1">
        <p:scale>
          <a:sx n="101" d="100"/>
          <a:sy n="101" d="100"/>
        </p:scale>
        <p:origin x="144" y="318"/>
      </p:cViewPr>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modernComment_607_378495DE.xml><?xml version="1.0" encoding="utf-8"?>
<p188:cmLst xmlns:a="http://schemas.openxmlformats.org/drawingml/2006/main" xmlns:r="http://schemas.openxmlformats.org/officeDocument/2006/relationships" xmlns:p188="http://schemas.microsoft.com/office/powerpoint/2018/8/main">
  <p188:cm id="{F6F9870F-6826-486B-9BE2-C6F8A53749AD}" authorId="{3E42543C-91A2-9EE8-E1B7-037F13AD6FD2}" created="2025-01-29T17:24:47.875">
    <pc:sldMkLst xmlns:pc="http://schemas.microsoft.com/office/powerpoint/2013/main/command">
      <pc:docMk/>
      <pc:sldMk cId="931435998" sldId="1543"/>
    </pc:sldMkLst>
    <p188:txBody>
      <a:bodyPr/>
      <a:lstStyle/>
      <a:p>
        <a:r>
          <a:rPr lang="en-US"/>
          <a:t>Tambien es correcto usar la palabra "completitud" que se refiere a la cualidad de completo.</a:t>
        </a:r>
      </a:p>
    </p188:txBody>
  </p188:cm>
</p188:cmLst>
</file>

<file path=ppt/comments/modernComment_C28_C3E04600.xml><?xml version="1.0" encoding="utf-8"?>
<p188:cmLst xmlns:a="http://schemas.openxmlformats.org/drawingml/2006/main" xmlns:r="http://schemas.openxmlformats.org/officeDocument/2006/relationships" xmlns:p188="http://schemas.microsoft.com/office/powerpoint/2018/8/main">
  <p188:cm id="{201D1C56-123E-4199-939B-E2563F6ACB74}" authorId="{3E42543C-91A2-9EE8-E1B7-037F13AD6FD2}" created="2025-01-29T17:25:29.668">
    <ac:txMkLst xmlns:ac="http://schemas.microsoft.com/office/drawing/2013/main/command">
      <pc:docMk xmlns:pc="http://schemas.microsoft.com/office/powerpoint/2013/main/command"/>
      <pc:sldMk xmlns:pc="http://schemas.microsoft.com/office/powerpoint/2013/main/command" cId="3286255104" sldId="3112"/>
      <ac:graphicFrameMk id="8" creationId="{A14C55BF-76B8-307B-E71F-A79AA4D5DC89}"/>
      <ac:tblMk/>
      <ac:tcMk rowId="3685471615" colId="2731295972"/>
      <ac:txMk cp="9" len="13">
        <ac:context len="23" hash="3056057078"/>
      </ac:txMk>
    </ac:txMkLst>
    <p188:pos x="1349556" y="1827811"/>
    <p188:txBody>
      <a:bodyPr/>
      <a:lstStyle/>
      <a:p>
        <a:r>
          <a:rPr lang="en-US"/>
          <a:t>Aqui traduje la palabra "shadow" como "seguimiento".</a:t>
        </a:r>
      </a:p>
    </p188:txBody>
  </p188:cm>
  <p188:cm id="{B0C1005F-F639-4849-8EA1-A87FA483A85F}" authorId="{3E42543C-91A2-9EE8-E1B7-037F13AD6FD2}" created="2025-01-29T17:26:41.540">
    <ac:txMkLst xmlns:ac="http://schemas.microsoft.com/office/drawing/2013/main/command">
      <pc:docMk xmlns:pc="http://schemas.microsoft.com/office/powerpoint/2013/main/command"/>
      <pc:sldMk xmlns:pc="http://schemas.microsoft.com/office/powerpoint/2013/main/command" cId="3286255104" sldId="3112"/>
      <ac:graphicFrameMk id="8" creationId="{A14C55BF-76B8-307B-E71F-A79AA4D5DC89}"/>
      <ac:tblMk/>
      <ac:tcMk rowId="4221908455" colId="1896959378"/>
      <ac:txMk cp="8" len="3">
        <ac:context len="23" hash="1492952111"/>
      </ac:txMk>
    </ac:txMkLst>
    <p188:pos x="5359581" y="903886"/>
    <p188:txBody>
      <a:bodyPr/>
      <a:lstStyle/>
      <a:p>
        <a:r>
          <a:rPr lang="en-US"/>
          <a:t>"FWS" to "MTS" Mujeres trabajadoras del sexo</a:t>
        </a:r>
      </a:p>
    </p188:txBody>
  </p188:cm>
  <p188:cm id="{AA41BC23-90BE-44E6-BB96-A384BAD63D10}" authorId="{3E42543C-91A2-9EE8-E1B7-037F13AD6FD2}" created="2025-01-29T17:29:19.695">
    <ac:txMkLst xmlns:ac="http://schemas.microsoft.com/office/drawing/2013/main/command">
      <pc:docMk xmlns:pc="http://schemas.microsoft.com/office/powerpoint/2013/main/command"/>
      <pc:sldMk xmlns:pc="http://schemas.microsoft.com/office/powerpoint/2013/main/command" cId="3286255104" sldId="3112"/>
      <ac:graphicFrameMk id="8" creationId="{A14C55BF-76B8-307B-E71F-A79AA4D5DC89}"/>
      <ac:tblMk/>
      <ac:tcMk rowId="3685471615" colId="1038607249"/>
      <ac:txMk cp="9" len="6">
        <ac:context len="57" hash="430572908"/>
      </ac:txMk>
    </ac:txMkLst>
    <p188:pos x="10179231" y="1551586"/>
    <p188:txBody>
      <a:bodyPr/>
      <a:lstStyle/>
      <a:p>
        <a:r>
          <a:rPr lang="en-US"/>
          <a:t>"tardia" me parece mejor traduccion para "later" en este contexto que "posterior"</a:t>
        </a:r>
      </a:p>
    </p188:txBody>
  </p188:cm>
  <p188:cm id="{0CDD0CFE-6F66-4894-BC1F-D57DDA8F9604}" authorId="{3E42543C-91A2-9EE8-E1B7-037F13AD6FD2}" created="2025-01-29T17:38:30.058">
    <ac:txMkLst xmlns:ac="http://schemas.microsoft.com/office/drawing/2013/main/command">
      <pc:docMk xmlns:pc="http://schemas.microsoft.com/office/powerpoint/2013/main/command"/>
      <pc:sldMk xmlns:pc="http://schemas.microsoft.com/office/powerpoint/2013/main/command" cId="3286255104" sldId="3112"/>
      <ac:graphicFrameMk id="8" creationId="{A14C55BF-76B8-307B-E71F-A79AA4D5DC89}"/>
      <ac:tblMk/>
      <ac:tcMk rowId="3685471615" colId="1896959378"/>
      <ac:txMk cp="27" len="2">
        <ac:context len="159" hash="1714254006"/>
      </ac:txMk>
    </ac:txMkLst>
    <p188:pos x="7045506" y="1551586"/>
    <p188:txBody>
      <a:bodyPr/>
      <a:lstStyle/>
      <a:p>
        <a:r>
          <a:rPr lang="en-US"/>
          <a:t>Poblaciones clave (PC)</a:t>
        </a:r>
      </a:p>
    </p188:txBody>
  </p188:cm>
</p188:cmLst>
</file>

<file path=ppt/comments/modernComment_C2C_68BF3429.xml><?xml version="1.0" encoding="utf-8"?>
<p188:cmLst xmlns:a="http://schemas.openxmlformats.org/drawingml/2006/main" xmlns:r="http://schemas.openxmlformats.org/officeDocument/2006/relationships" xmlns:p188="http://schemas.microsoft.com/office/powerpoint/2018/8/main">
  <p188:cm id="{4CE7F635-C9E3-4331-BF25-41113BCA9C0D}" authorId="{3E42543C-91A2-9EE8-E1B7-037F13AD6FD2}" created="2025-01-29T17:59:00.841">
    <ac:txMkLst xmlns:ac="http://schemas.microsoft.com/office/drawing/2013/main/command">
      <pc:docMk xmlns:pc="http://schemas.microsoft.com/office/powerpoint/2013/main/command"/>
      <pc:sldMk xmlns:pc="http://schemas.microsoft.com/office/powerpoint/2013/main/command" cId="1757361193" sldId="3116"/>
      <ac:spMk id="3" creationId="{182A9B2A-7470-9001-5E56-32C66846F69C}"/>
      <ac:txMk cp="727" len="164">
        <ac:context len="1348" hash="3342585468"/>
      </ac:txMk>
    </ac:txMkLst>
    <p188:pos x="11374567" y="3562311"/>
    <p188:txBody>
      <a:bodyPr/>
      <a:lstStyle/>
      <a:p>
        <a:r>
          <a:rPr lang="en-US"/>
          <a:t>The instruction is unclear, at least to me, in both the English and Spanish version.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1/29/2025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Otra validación recomendada en el EPP es examinar el aumento estimado de la incidencia, en todas las </a:t>
            </a:r>
            <a:r>
              <a:rPr lang="en-US" dirty="0" err="1"/>
              <a:t>subpoblaciones</a:t>
            </a:r>
            <a:r>
              <a:rPr lang="en-US" dirty="0"/>
              <a:t>. Normalmente, el VIH se habrá propagado entre las poblaciones clave, antes que entre la población general. </a:t>
            </a:r>
          </a:p>
          <a:p>
            <a:r>
              <a:rPr lang="en-US" dirty="0"/>
              <a:t>En este ejemplo, procedente de Jamaica en una ronda de estimación anterior, el EPP estimó que la incidencia aumentó </a:t>
            </a:r>
            <a:r>
              <a:rPr lang="en-US" dirty="0" err="1"/>
              <a:t>entre </a:t>
            </a:r>
            <a:r>
              <a:rPr lang="en-US" dirty="0"/>
              <a:t>los hombres y mujeres de menor riesgo (denominados hombres y mujeres "restantes") antes que entre los HSH. Este patrón es inverosímil o, al menos, atípico. También debería estimular su examen de las curvas respectivas, y su posible ajuste de una o más de ellas, para garantizar una secuencia plausible de propagación de la epidemia entre las subpoblaciones. Una vez más, probar con la curva R-Hybrid en lugar de la EPP-Classic puede ayudar a evitar un aumento estimado demasiado abrupto al principio de la prevalencia y la incidencia, dando lugar a patrones más plausibles y coherentes.</a:t>
            </a:r>
            <a:endParaRPr lang="en-CH" dirty="0"/>
          </a:p>
        </p:txBody>
      </p:sp>
      <p:sp>
        <p:nvSpPr>
          <p:cNvPr id="4" name="Slide Number Placeholder 3"/>
          <p:cNvSpPr>
            <a:spLocks noGrp="1"/>
          </p:cNvSpPr>
          <p:nvPr>
            <p:ph type="sldNum" sz="quarter" idx="5"/>
          </p:nvPr>
        </p:nvSpPr>
        <p:spPr/>
        <p:txBody>
          <a:bodyPr/>
          <a:lstStyle/>
          <a:p>
            <a:fld id="{0A6A75E5-EEA6-4699-9135-78D05B2AA1DC}" type="slidenum">
              <a:rPr lang="en-CH" smtClean="0"/>
              <a:t>13</a:t>
            </a:fld>
            <a:endParaRPr lang="en-CH"/>
          </a:p>
        </p:txBody>
      </p:sp>
    </p:spTree>
    <p:extLst>
      <p:ext uri="{BB962C8B-B14F-4D97-AF65-F5344CB8AC3E}">
        <p14:creationId xmlns:p14="http://schemas.microsoft.com/office/powerpoint/2010/main" val="113957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Como ya se ha mencionado, la calidad de los datos es fundamental para obtener buenas estimaciones. Para facilitar las revisiones de la calidad de los datos, le recomendamos que primero coteje y revise los datos de entrada en un Excel y se asegure de que son de buena calidad y coherentes en todos los indicadores relacionados (por ejemplo, en cascada).</a:t>
            </a:r>
          </a:p>
          <a:p>
            <a:endParaRPr lang="en-US" altLang="en-US" dirty="0"/>
          </a:p>
          <a:p>
            <a:pPr marL="172839" indent="-172839">
              <a:buFontTx/>
              <a:buChar char="•"/>
            </a:pPr>
            <a:r>
              <a:rPr lang="en-US" altLang="en-US" dirty="0"/>
              <a:t>En primer lugar, actualice el XLS, revíselo y asegúrese de la calidad y coherencia de los datos. </a:t>
            </a:r>
          </a:p>
          <a:p>
            <a:pPr marL="172839" indent="-172839">
              <a:buFontTx/>
              <a:buChar char="•"/>
            </a:pPr>
            <a:r>
              <a:rPr lang="en-US" altLang="en-US" dirty="0"/>
              <a:t>A continuación, copie en el archivo Spectrum y actualice la estimación.</a:t>
            </a:r>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t>2</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Véase la </a:t>
            </a:r>
            <a:r>
              <a:rPr lang="en-US" i="1" dirty="0"/>
              <a:t>Guía para actualizar una estimación del espectro del VIH </a:t>
            </a:r>
            <a:r>
              <a:rPr lang="en-US" i="0" dirty="0"/>
              <a:t>(documento Word, en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Árbol de decisión Figura 1</a:t>
            </a:r>
            <a:endParaRPr lang="en-CH" dirty="0"/>
          </a:p>
          <a:p>
            <a:endParaRPr lang="en-CH" dirty="0"/>
          </a:p>
        </p:txBody>
      </p:sp>
      <p:sp>
        <p:nvSpPr>
          <p:cNvPr id="4" name="Slide Number Placeholder 3"/>
          <p:cNvSpPr>
            <a:spLocks noGrp="1"/>
          </p:cNvSpPr>
          <p:nvPr>
            <p:ph type="sldNum" sz="quarter" idx="5"/>
          </p:nvPr>
        </p:nvSpPr>
        <p:spPr/>
        <p:txBody>
          <a:bodyPr/>
          <a:lstStyle/>
          <a:p>
            <a:fld id="{A671EB5F-83F3-497B-B51D-09B785C8EBFD}" type="slidenum">
              <a:rPr lang="en-US" smtClean="0"/>
              <a:t>3</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https://www.thelancet.com/journals/lancet/article/PIIS0140-6736(17)32152-9/fulltext </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El IHME creó un sistema de clasificación por estrellas para la calidad general de los datos sobre la causa de muerte de cada lugar cada año.</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Este sistema representa la exhaustividad de la RV, el porcentaje de muertes codificadas a causas que no pueden ser verdaderas causas subyacentes de muerte (códigos basura), el detalle de la lista de causas y grupos de edad y los periodos de tiempo cubiertos. </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Para utilizar el CSAVR es necesario disponer de registros completos y de buena calidad de las muertes relacionadas con el sida entre los adultos de 15 años o más. </a:t>
            </a: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 Instituto de Métricas Sanitarias (IHME) proporciona una indicación de la calidad y exhaustividad de la información sobre causas de muerte, junto con su análisis de la Carga Mundial de Morbilidad (CMM) en 2019: 2A denota datos de causa de muerte de alta calidad, 2B calidad razonable.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una clasificación 2C en la GBD 2019 del IHME indican una integridad y/o calidad deficientes del Registro Civil. Los países de este grupo no deben introducir datos de defunciones (ni notificados por el país ni ajustados por el IHME) en el CSAVR y probablemente utilicen en su lugar el modelo EPP.</a:t>
            </a:r>
            <a:endParaRPr lang="en-KE" sz="1800">
              <a:effectLst/>
            </a:endParaRPr>
          </a:p>
          <a:p>
            <a:pPr defTabSz="942289">
              <a:defRPr/>
            </a:pPr>
            <a:endParaRPr lang="en-US"/>
          </a:p>
        </p:txBody>
      </p:sp>
      <p:sp>
        <p:nvSpPr>
          <p:cNvPr id="4" name="Slide Number Placeholder 3"/>
          <p:cNvSpPr>
            <a:spLocks noGrp="1"/>
          </p:cNvSpPr>
          <p:nvPr>
            <p:ph type="sldNum" sz="quarter" idx="5"/>
          </p:nvPr>
        </p:nvSpPr>
        <p:spPr/>
        <p:txBody>
          <a:bodyPr/>
          <a:lstStyle/>
          <a:p>
            <a:fld id="{E5F4B4AD-9710-49A7-B214-561577097D0C}" type="slidenum">
              <a:rPr lang="en-US" smtClean="0"/>
              <a:t>4</a:t>
            </a:fld>
            <a:endParaRPr lang="en-US"/>
          </a:p>
        </p:txBody>
      </p:sp>
    </p:spTree>
    <p:extLst>
      <p:ext uri="{BB962C8B-B14F-4D97-AF65-F5344CB8AC3E}">
        <p14:creationId xmlns:p14="http://schemas.microsoft.com/office/powerpoint/2010/main" val="124672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0C66C-D396-9D55-43BD-EA8387B6D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5DEE4-F17B-6738-6269-E9772534D9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0EAA3D-48F3-D0B8-0E28-95727DB0F66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Véase la </a:t>
            </a:r>
            <a:r>
              <a:rPr lang="en-US" i="1" dirty="0"/>
              <a:t>Guía para actualizar una estimación del espectro del VIH </a:t>
            </a:r>
            <a:r>
              <a:rPr lang="en-US" i="0" dirty="0"/>
              <a:t>(documento Word, en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Árbol de decisión Figura 1</a:t>
            </a:r>
            <a:endParaRPr lang="en-CH" dirty="0"/>
          </a:p>
          <a:p>
            <a:endParaRPr lang="en-CH" dirty="0"/>
          </a:p>
        </p:txBody>
      </p:sp>
      <p:sp>
        <p:nvSpPr>
          <p:cNvPr id="4" name="Slide Number Placeholder 3">
            <a:extLst>
              <a:ext uri="{FF2B5EF4-FFF2-40B4-BE49-F238E27FC236}">
                <a16:creationId xmlns:a16="http://schemas.microsoft.com/office/drawing/2014/main" id="{201B2016-9FE6-AC04-1F27-8DB2C50DDF51}"/>
              </a:ext>
            </a:extLst>
          </p:cNvPr>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2444210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63CBF-5106-8953-8D26-D55D97F5BF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59B6A-8919-0F50-97E1-012E80D5C1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8590EC-CB3E-BF25-20AD-0D1E7E50FB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Véase la </a:t>
            </a:r>
            <a:r>
              <a:rPr lang="en-US" i="1" dirty="0"/>
              <a:t>Guía para actualizar una estimación del espectro del VIH </a:t>
            </a:r>
            <a:r>
              <a:rPr lang="en-US" i="0" dirty="0"/>
              <a:t>(documento Word, en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Árbol de decisión Figura 1</a:t>
            </a:r>
            <a:endParaRPr lang="en-CH" dirty="0"/>
          </a:p>
          <a:p>
            <a:endParaRPr lang="en-CH" dirty="0"/>
          </a:p>
        </p:txBody>
      </p:sp>
      <p:sp>
        <p:nvSpPr>
          <p:cNvPr id="4" name="Slide Number Placeholder 3">
            <a:extLst>
              <a:ext uri="{FF2B5EF4-FFF2-40B4-BE49-F238E27FC236}">
                <a16:creationId xmlns:a16="http://schemas.microsoft.com/office/drawing/2014/main" id="{0DE3AE9A-0FBE-689E-79ED-D6B551EB0060}"/>
              </a:ext>
            </a:extLst>
          </p:cNvPr>
          <p:cNvSpPr>
            <a:spLocks noGrp="1"/>
          </p:cNvSpPr>
          <p:nvPr>
            <p:ph type="sldNum" sz="quarter" idx="5"/>
          </p:nvPr>
        </p:nvSpPr>
        <p:spPr/>
        <p:txBody>
          <a:bodyPr/>
          <a:lstStyle/>
          <a:p>
            <a:fld id="{A671EB5F-83F3-497B-B51D-09B785C8EBFD}" type="slidenum">
              <a:rPr lang="en-US" smtClean="0"/>
              <a:t>6</a:t>
            </a:fld>
            <a:endParaRPr lang="en-US"/>
          </a:p>
        </p:txBody>
      </p:sp>
    </p:spTree>
    <p:extLst>
      <p:ext uri="{BB962C8B-B14F-4D97-AF65-F5344CB8AC3E}">
        <p14:creationId xmlns:p14="http://schemas.microsoft.com/office/powerpoint/2010/main" val="3412953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D65B8-1F04-FABF-1CAB-B2DBCAFA75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D726D-745A-6CFD-B8DE-3869D45041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28EA2A-B2AE-1292-6D0B-DDB4DF087F1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N.B. Los cambios de ECDC a CSAVR y v.v., en los países de renta alta, se muestran en el paquete de diapositivas del Grupo de Referencia de Addis Abeba de julio de 2024.</a:t>
            </a:r>
            <a:endParaRPr lang="en-CH" dirty="0"/>
          </a:p>
        </p:txBody>
      </p:sp>
      <p:sp>
        <p:nvSpPr>
          <p:cNvPr id="4" name="Slide Number Placeholder 3">
            <a:extLst>
              <a:ext uri="{FF2B5EF4-FFF2-40B4-BE49-F238E27FC236}">
                <a16:creationId xmlns:a16="http://schemas.microsoft.com/office/drawing/2014/main" id="{C9353CCB-514A-9F22-9242-637942BC0E7D}"/>
              </a:ext>
            </a:extLst>
          </p:cNvPr>
          <p:cNvSpPr>
            <a:spLocks noGrp="1"/>
          </p:cNvSpPr>
          <p:nvPr>
            <p:ph type="sldNum" sz="quarter" idx="5"/>
          </p:nvPr>
        </p:nvSpPr>
        <p:spPr/>
        <p:txBody>
          <a:bodyPr/>
          <a:lstStyle/>
          <a:p>
            <a:fld id="{A671EB5F-83F3-497B-B51D-09B785C8EBFD}" type="slidenum">
              <a:rPr lang="en-US" smtClean="0"/>
              <a:t>7</a:t>
            </a:fld>
            <a:endParaRPr lang="en-US"/>
          </a:p>
        </p:txBody>
      </p:sp>
    </p:spTree>
    <p:extLst>
      <p:ext uri="{BB962C8B-B14F-4D97-AF65-F5344CB8AC3E}">
        <p14:creationId xmlns:p14="http://schemas.microsoft.com/office/powerpoint/2010/main" val="869251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FB6D7-6F89-E4C8-159D-3A8963E11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EA352-4A48-5A83-0B5B-62B24B7CB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3ABA6-DEB5-C4F3-7C7E-51378EA830F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Véase la </a:t>
            </a:r>
            <a:r>
              <a:rPr lang="en-US" i="1" dirty="0"/>
              <a:t>Guía para actualizar una estimación del espectro del VIH </a:t>
            </a:r>
            <a:r>
              <a:rPr lang="en-US" i="0" dirty="0"/>
              <a:t>(documento Word, en https://hivtools.unaids.org/hiv-estimates-training-material-en/):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Árbol de decisión Figura 1</a:t>
            </a:r>
            <a:endParaRPr lang="en-CH" dirty="0"/>
          </a:p>
          <a:p>
            <a:endParaRPr lang="en-CH" dirty="0"/>
          </a:p>
        </p:txBody>
      </p:sp>
      <p:sp>
        <p:nvSpPr>
          <p:cNvPr id="4" name="Slide Number Placeholder 3">
            <a:extLst>
              <a:ext uri="{FF2B5EF4-FFF2-40B4-BE49-F238E27FC236}">
                <a16:creationId xmlns:a16="http://schemas.microsoft.com/office/drawing/2014/main" id="{3A0D0B08-EBAA-1721-2BAB-BC0EEC8616CC}"/>
              </a:ext>
            </a:extLst>
          </p:cNvPr>
          <p:cNvSpPr>
            <a:spLocks noGrp="1"/>
          </p:cNvSpPr>
          <p:nvPr>
            <p:ph type="sldNum" sz="quarter" idx="5"/>
          </p:nvPr>
        </p:nvSpPr>
        <p:spPr/>
        <p:txBody>
          <a:bodyPr/>
          <a:lstStyle/>
          <a:p>
            <a:fld id="{A671EB5F-83F3-497B-B51D-09B785C8EBFD}" type="slidenum">
              <a:rPr lang="en-US" smtClean="0"/>
              <a:t>8</a:t>
            </a:fld>
            <a:endParaRPr lang="en-US"/>
          </a:p>
        </p:txBody>
      </p:sp>
    </p:spTree>
    <p:extLst>
      <p:ext uri="{BB962C8B-B14F-4D97-AF65-F5344CB8AC3E}">
        <p14:creationId xmlns:p14="http://schemas.microsoft.com/office/powerpoint/2010/main" val="111887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KE" dirty="0">
              <a:effectLst/>
            </a:endParaRPr>
          </a:p>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El modelo EPP, a diferencia del CSAVR; ajusta la prevalencia y la incidencia en adultos a los datos de prevalencia procedentes de la vigilancia centinela y las encuestas. Pero el EPP también puede utilizar diagnósticos de casos de VIH y SIDA, como parte de su validación. Tras realizar la introducción de datos y el ajuste del EPP, en "Resultados del ajuste" vaya a Comprobación de datos y compare el aumento inicial de la epidemia estimado por el EPP con sus diagnósticos de casos nacionales. Se espera que los diagnósticos de casos de VIH sigan (</a:t>
            </a:r>
            <a:r>
              <a:rPr lang="en-US"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con </a:t>
            </a: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cierto desfase y teniendo en cuenta la subnotificación) a las nuevas infecciones. Los diagnósticos de casos de SIDA son un indicador indirecto de las muertes inminentes por SIDA, es decir, en la época anterior a la disponibilidad de la terapia antirretrovírica, la mayoría de las personas diagnosticadas de SIDA morían en el plazo de un año. En el ejemplo mostrado (de Perú), el aumento de los diagnósticos de casos de SIDA (los puntos rojos del gráfico inferior) sugiere que la estimación del PPE (la línea azul) era demasiado temprana. En estos casos, es posible que desee probar una curva alternativa en el EPP (por ejemplo, R-Híbrido en lugar de EPP-Clásico) para una o más subpoblaciones, con el fin de mejorar el ajuste. </a:t>
            </a:r>
            <a:endParaRPr lang="en-KE" dirty="0">
              <a:effectLst/>
            </a:endParaRPr>
          </a:p>
          <a:p>
            <a:pPr defTabSz="942289">
              <a:defRPr/>
            </a:pPr>
            <a:endParaRPr lang="en-US" dirty="0"/>
          </a:p>
        </p:txBody>
      </p:sp>
      <p:sp>
        <p:nvSpPr>
          <p:cNvPr id="4" name="Slide Number Placeholder 3"/>
          <p:cNvSpPr>
            <a:spLocks noGrp="1"/>
          </p:cNvSpPr>
          <p:nvPr>
            <p:ph type="sldNum" sz="quarter" idx="5"/>
          </p:nvPr>
        </p:nvSpPr>
        <p:spPr/>
        <p:txBody>
          <a:bodyPr/>
          <a:lstStyle/>
          <a:p>
            <a:fld id="{E5F4B4AD-9710-49A7-B214-561577097D0C}" type="slidenum">
              <a:rPr lang="en-US" smtClean="0"/>
              <a:t>12</a:t>
            </a:fld>
            <a:endParaRPr lang="en-US"/>
          </a:p>
        </p:txBody>
      </p:sp>
    </p:spTree>
    <p:extLst>
      <p:ext uri="{BB962C8B-B14F-4D97-AF65-F5344CB8AC3E}">
        <p14:creationId xmlns:p14="http://schemas.microsoft.com/office/powerpoint/2010/main" val="3246141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1/29/2025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1/29/2025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1/29/2025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1/29/2025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1/29/2025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1/29/2025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Haga clic para editar el estilo del título maestro</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t>1/29/2025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microsoft.com/office/2018/10/relationships/comments" Target="../comments/modernComment_C2C_68BF342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18/10/relationships/comments" Target="../comments/modernComment_607_378495DE.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hyperlink" Target="https://www.thelancet.com/cms/10.1016/S2352-3018(21)00152-1/attachment/7371c03e-887f-4e26-a718-bae190b81c2f/mmc1.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18/10/relationships/comments" Target="../comments/modernComment_C28_C3E04600.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0" y="1298448"/>
            <a:ext cx="9135374" cy="2544503"/>
          </a:xfrm>
        </p:spPr>
        <p:txBody>
          <a:bodyPr>
            <a:normAutofit fontScale="90000"/>
          </a:bodyPr>
          <a:lstStyle/>
          <a:p>
            <a:pPr algn="ctr"/>
            <a:r>
              <a:rPr lang="en-US" sz="3600" b="1" dirty="0"/>
              <a:t>Selección de EPP frente a CSAVR teniendo en </a:t>
            </a:r>
            <a:r>
              <a:rPr lang="en-US" sz="3600" b="1" dirty="0" err="1"/>
              <a:t>cuenta</a:t>
            </a:r>
            <a:r>
              <a:rPr lang="en-US" sz="3600" b="1" dirty="0"/>
              <a:t> </a:t>
            </a:r>
            <a:r>
              <a:rPr lang="en-US" sz="3600" b="1" dirty="0" err="1"/>
              <a:t>los</a:t>
            </a:r>
            <a:r>
              <a:rPr lang="en-US" sz="3600" b="1" dirty="0"/>
              <a:t> puntos fuertes y débiles de los datos; </a:t>
            </a:r>
            <a:r>
              <a:rPr lang="en-US" sz="3600" b="1" dirty="0" err="1"/>
              <a:t>Requisitos</a:t>
            </a:r>
            <a:r>
              <a:rPr lang="en-US" sz="3600" b="1" dirty="0"/>
              <a:t> de los datos para unas tendencias sólidas de incidencia y mortalidad</a:t>
            </a:r>
            <a:endParaRPr lang="en-CH" sz="3600" b="1" dirty="0"/>
          </a:p>
        </p:txBody>
      </p:sp>
      <p:sp>
        <p:nvSpPr>
          <p:cNvPr id="3" name="Subtitle 2">
            <a:extLst>
              <a:ext uri="{FF2B5EF4-FFF2-40B4-BE49-F238E27FC236}">
                <a16:creationId xmlns:a16="http://schemas.microsoft.com/office/drawing/2014/main" id="{39C97AB2-D1E8-48E1-B9C2-6E6C1698B16B}"/>
              </a:ext>
            </a:extLst>
          </p:cNvPr>
          <p:cNvSpPr>
            <a:spLocks noGrp="1"/>
          </p:cNvSpPr>
          <p:nvPr>
            <p:ph type="subTitle" idx="1"/>
          </p:nvPr>
        </p:nvSpPr>
        <p:spPr>
          <a:xfrm>
            <a:off x="1069848" y="4513563"/>
            <a:ext cx="7315200" cy="1450715"/>
          </a:xfrm>
        </p:spPr>
        <p:txBody>
          <a:bodyPr>
            <a:normAutofit fontScale="70000" lnSpcReduction="20000"/>
          </a:bodyPr>
          <a:lstStyle/>
          <a:p>
            <a:pPr algn="ctr"/>
            <a:r>
              <a:rPr lang="en-US" dirty="0"/>
              <a:t>Eline Korenromp</a:t>
            </a:r>
          </a:p>
          <a:p>
            <a:pPr algn="ctr"/>
            <a:r>
              <a:rPr lang="en-US" dirty="0"/>
              <a:t>Información estratégica para acabar con las desigualdades, ONUSIDA Ginebra</a:t>
            </a:r>
          </a:p>
          <a:p>
            <a:pPr algn="ctr"/>
            <a:r>
              <a:rPr lang="en-US" b="1" dirty="0"/>
              <a:t>Formación sobre estimaciones del VIH y uso de datos, </a:t>
            </a:r>
          </a:p>
          <a:p>
            <a:pPr algn="ctr"/>
            <a:r>
              <a:rPr lang="en-US" b="1" dirty="0"/>
              <a:t>America Latina, Ciudad de Panamá, 3-7 de febrero de 2025</a:t>
            </a:r>
            <a:endParaRPr lang="en-CH" b="1" dirty="0"/>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CA2A293-F316-53F3-5845-9DAA076C78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0D594-094B-5759-CC9D-D72E3E5D9928}"/>
              </a:ext>
            </a:extLst>
          </p:cNvPr>
          <p:cNvSpPr txBox="1">
            <a:spLocks/>
          </p:cNvSpPr>
          <p:nvPr/>
        </p:nvSpPr>
        <p:spPr>
          <a:xfrm>
            <a:off x="320040" y="274637"/>
            <a:ext cx="6588761" cy="1236663"/>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100" b="1" dirty="0">
                <a:solidFill>
                  <a:srgbClr val="0070C0"/>
                </a:solidFill>
                <a:latin typeface="Arial" panose="020B0604020202020204" pitchFamily="34" charset="0"/>
                <a:ea typeface="+mn-ea"/>
                <a:cs typeface="+mn-cs"/>
              </a:rPr>
              <a:t>Kazajstán: del CSAVR </a:t>
            </a:r>
            <a:br>
              <a:rPr lang="en-US" sz="3100" b="1" dirty="0">
                <a:solidFill>
                  <a:srgbClr val="0070C0"/>
                </a:solidFill>
                <a:latin typeface="Arial" panose="020B0604020202020204" pitchFamily="34" charset="0"/>
                <a:ea typeface="+mn-ea"/>
                <a:cs typeface="+mn-cs"/>
              </a:rPr>
            </a:br>
            <a:r>
              <a:rPr lang="en-US" sz="3100" b="1" dirty="0">
                <a:solidFill>
                  <a:srgbClr val="0070C0"/>
                </a:solidFill>
                <a:latin typeface="Arial" panose="020B0604020202020204" pitchFamily="34" charset="0"/>
                <a:ea typeface="+mn-ea"/>
                <a:cs typeface="+mn-cs"/>
              </a:rPr>
              <a:t>(2022-23) de </a:t>
            </a:r>
            <a:r>
              <a:rPr lang="en-US" sz="3100" b="1" dirty="0" err="1">
                <a:solidFill>
                  <a:srgbClr val="0070C0"/>
                </a:solidFill>
                <a:latin typeface="Arial" panose="020B0604020202020204" pitchFamily="34" charset="0"/>
                <a:ea typeface="+mn-ea"/>
                <a:cs typeface="+mn-cs"/>
              </a:rPr>
              <a:t>regreso</a:t>
            </a:r>
            <a:r>
              <a:rPr lang="en-US" sz="3100" b="1" dirty="0">
                <a:solidFill>
                  <a:srgbClr val="0070C0"/>
                </a:solidFill>
                <a:latin typeface="Arial" panose="020B0604020202020204" pitchFamily="34" charset="0"/>
                <a:ea typeface="+mn-ea"/>
                <a:cs typeface="+mn-cs"/>
              </a:rPr>
              <a:t> al EPP (ii) </a:t>
            </a:r>
            <a:endParaRPr lang="en-CH" sz="3100" b="1" dirty="0">
              <a:solidFill>
                <a:srgbClr val="0070C0"/>
              </a:solidFill>
              <a:latin typeface="Arial" panose="020B0604020202020204" pitchFamily="34" charset="0"/>
              <a:ea typeface="+mn-ea"/>
              <a:cs typeface="+mn-cs"/>
            </a:endParaRPr>
          </a:p>
        </p:txBody>
      </p:sp>
      <p:pic>
        <p:nvPicPr>
          <p:cNvPr id="9" name="Picture 8">
            <a:extLst>
              <a:ext uri="{FF2B5EF4-FFF2-40B4-BE49-F238E27FC236}">
                <a16:creationId xmlns:a16="http://schemas.microsoft.com/office/drawing/2014/main" id="{018E5E19-E0F7-EB15-E95F-58B9570D58F2}"/>
              </a:ext>
            </a:extLst>
          </p:cNvPr>
          <p:cNvPicPr>
            <a:picLocks noChangeAspect="1"/>
          </p:cNvPicPr>
          <p:nvPr/>
        </p:nvPicPr>
        <p:blipFill>
          <a:blip r:embed="rId2"/>
          <a:stretch>
            <a:fillRect/>
          </a:stretch>
        </p:blipFill>
        <p:spPr>
          <a:xfrm>
            <a:off x="1219200" y="1291539"/>
            <a:ext cx="5412823" cy="3455806"/>
          </a:xfrm>
          <a:prstGeom prst="rect">
            <a:avLst/>
          </a:prstGeom>
        </p:spPr>
      </p:pic>
      <p:pic>
        <p:nvPicPr>
          <p:cNvPr id="10" name="Picture 9">
            <a:extLst>
              <a:ext uri="{FF2B5EF4-FFF2-40B4-BE49-F238E27FC236}">
                <a16:creationId xmlns:a16="http://schemas.microsoft.com/office/drawing/2014/main" id="{304C0D41-87F1-0207-99F5-945AC0A9328A}"/>
              </a:ext>
            </a:extLst>
          </p:cNvPr>
          <p:cNvPicPr>
            <a:picLocks noChangeAspect="1"/>
          </p:cNvPicPr>
          <p:nvPr/>
        </p:nvPicPr>
        <p:blipFill>
          <a:blip r:embed="rId3"/>
          <a:stretch>
            <a:fillRect/>
          </a:stretch>
        </p:blipFill>
        <p:spPr>
          <a:xfrm>
            <a:off x="6990637" y="79330"/>
            <a:ext cx="5201363" cy="3591312"/>
          </a:xfrm>
          <a:prstGeom prst="rect">
            <a:avLst/>
          </a:prstGeom>
        </p:spPr>
      </p:pic>
      <p:pic>
        <p:nvPicPr>
          <p:cNvPr id="11" name="Picture 10">
            <a:extLst>
              <a:ext uri="{FF2B5EF4-FFF2-40B4-BE49-F238E27FC236}">
                <a16:creationId xmlns:a16="http://schemas.microsoft.com/office/drawing/2014/main" id="{210B4530-2657-4EF7-CE17-663CCB089782}"/>
              </a:ext>
            </a:extLst>
          </p:cNvPr>
          <p:cNvPicPr>
            <a:picLocks noChangeAspect="1"/>
          </p:cNvPicPr>
          <p:nvPr/>
        </p:nvPicPr>
        <p:blipFill>
          <a:blip r:embed="rId4"/>
          <a:stretch>
            <a:fillRect/>
          </a:stretch>
        </p:blipFill>
        <p:spPr>
          <a:xfrm>
            <a:off x="6632023" y="3734650"/>
            <a:ext cx="5559978" cy="3108028"/>
          </a:xfrm>
          <a:prstGeom prst="rect">
            <a:avLst/>
          </a:prstGeom>
        </p:spPr>
      </p:pic>
      <p:sp>
        <p:nvSpPr>
          <p:cNvPr id="12" name="TextBox 11">
            <a:extLst>
              <a:ext uri="{FF2B5EF4-FFF2-40B4-BE49-F238E27FC236}">
                <a16:creationId xmlns:a16="http://schemas.microsoft.com/office/drawing/2014/main" id="{AC134C5C-ACA0-C096-1D08-9150D7EA5B42}"/>
              </a:ext>
            </a:extLst>
          </p:cNvPr>
          <p:cNvSpPr txBox="1"/>
          <p:nvPr/>
        </p:nvSpPr>
        <p:spPr>
          <a:xfrm>
            <a:off x="127591" y="4799936"/>
            <a:ext cx="6504432" cy="1877437"/>
          </a:xfrm>
          <a:prstGeom prst="rect">
            <a:avLst/>
          </a:prstGeom>
          <a:solidFill>
            <a:schemeClr val="bg1"/>
          </a:solidFill>
        </p:spPr>
        <p:txBody>
          <a:bodyPr wrap="square">
            <a:spAutoFit/>
          </a:bodyPr>
          <a:lstStyle/>
          <a:p>
            <a:pPr defTabSz="942289">
              <a:defRPr/>
            </a:pPr>
            <a:r>
              <a:rPr lang="en-US" sz="1450" dirty="0"/>
              <a:t>El EPP, al igual que Optima y Goals, con un aumento temprano de la prevalencia y su estabilización, es coherente con las tendencias de los datos de los programas de </a:t>
            </a:r>
            <a:r>
              <a:rPr lang="en-US" sz="1450" dirty="0" err="1"/>
              <a:t>terapia</a:t>
            </a:r>
            <a:r>
              <a:rPr lang="en-US" sz="1450" dirty="0"/>
              <a:t> </a:t>
            </a:r>
            <a:r>
              <a:rPr lang="en-US" sz="1450" dirty="0" err="1"/>
              <a:t>antirretroviral</a:t>
            </a:r>
            <a:r>
              <a:rPr lang="en-US" sz="1450" dirty="0"/>
              <a:t> y prevención de la transmisión maternoinfantil, lo que produce un aumento gradual plausible de la cobertura de la </a:t>
            </a:r>
            <a:r>
              <a:rPr lang="en-US" sz="1450" dirty="0" err="1"/>
              <a:t>terapia</a:t>
            </a:r>
            <a:r>
              <a:rPr lang="en-US" sz="1450" dirty="0"/>
              <a:t> </a:t>
            </a:r>
            <a:r>
              <a:rPr lang="en-US" sz="1450" dirty="0" err="1"/>
              <a:t>antirretroviral</a:t>
            </a:r>
            <a:r>
              <a:rPr lang="en-US" sz="1450" dirty="0"/>
              <a:t> y la prevención de la transmisión maternoinfantil.</a:t>
            </a:r>
          </a:p>
          <a:p>
            <a:pPr defTabSz="942289">
              <a:defRPr/>
            </a:pPr>
            <a:endParaRPr lang="en-US" sz="1450" dirty="0"/>
          </a:p>
          <a:p>
            <a:pPr defTabSz="942289">
              <a:defRPr/>
            </a:pPr>
            <a:r>
              <a:rPr lang="en-US" sz="1450" dirty="0"/>
              <a:t>La epidemia más tardía de CSAVR implica picos improbables de cobertura temprana de TAR y PTMI y una cobertura de PTMI &gt;100%. </a:t>
            </a:r>
          </a:p>
        </p:txBody>
      </p:sp>
      <p:sp>
        <p:nvSpPr>
          <p:cNvPr id="13" name="Oval 12">
            <a:extLst>
              <a:ext uri="{FF2B5EF4-FFF2-40B4-BE49-F238E27FC236}">
                <a16:creationId xmlns:a16="http://schemas.microsoft.com/office/drawing/2014/main" id="{859DC707-C28F-CF30-B137-FF695553AF41}"/>
              </a:ext>
            </a:extLst>
          </p:cNvPr>
          <p:cNvSpPr/>
          <p:nvPr/>
        </p:nvSpPr>
        <p:spPr>
          <a:xfrm>
            <a:off x="7810500" y="4015505"/>
            <a:ext cx="1333499" cy="1089895"/>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Oval 14">
            <a:extLst>
              <a:ext uri="{FF2B5EF4-FFF2-40B4-BE49-F238E27FC236}">
                <a16:creationId xmlns:a16="http://schemas.microsoft.com/office/drawing/2014/main" id="{A6AC7880-3837-AEC4-74CE-3AE0EEF3A493}"/>
              </a:ext>
            </a:extLst>
          </p:cNvPr>
          <p:cNvSpPr/>
          <p:nvPr/>
        </p:nvSpPr>
        <p:spPr>
          <a:xfrm>
            <a:off x="8477249" y="602037"/>
            <a:ext cx="2647952" cy="909263"/>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57783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2C10F5-0E73-DA9B-504D-9073218E11D5}"/>
              </a:ext>
            </a:extLst>
          </p:cNvPr>
          <p:cNvPicPr>
            <a:picLocks noChangeAspect="1"/>
          </p:cNvPicPr>
          <p:nvPr/>
        </p:nvPicPr>
        <p:blipFill>
          <a:blip r:embed="rId2"/>
          <a:stretch>
            <a:fillRect/>
          </a:stretch>
        </p:blipFill>
        <p:spPr>
          <a:xfrm>
            <a:off x="6539482" y="274637"/>
            <a:ext cx="5491607" cy="3279331"/>
          </a:xfrm>
          <a:prstGeom prst="rect">
            <a:avLst/>
          </a:prstGeom>
        </p:spPr>
      </p:pic>
      <p:sp>
        <p:nvSpPr>
          <p:cNvPr id="3" name="Title 1">
            <a:extLst>
              <a:ext uri="{FF2B5EF4-FFF2-40B4-BE49-F238E27FC236}">
                <a16:creationId xmlns:a16="http://schemas.microsoft.com/office/drawing/2014/main" id="{1E003272-BC76-DAEC-D45C-8B0036B74AE4}"/>
              </a:ext>
            </a:extLst>
          </p:cNvPr>
          <p:cNvSpPr txBox="1">
            <a:spLocks/>
          </p:cNvSpPr>
          <p:nvPr/>
        </p:nvSpPr>
        <p:spPr>
          <a:xfrm>
            <a:off x="393700" y="139673"/>
            <a:ext cx="5973533" cy="903540"/>
          </a:xfrm>
          <a:prstGeom prst="rect">
            <a:avLst/>
          </a:prstGeom>
        </p:spPr>
        <p:txBody>
          <a:bodyPr>
            <a:normAutofit lnSpcReduction="1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000" b="1" dirty="0">
                <a:solidFill>
                  <a:srgbClr val="0070C0"/>
                </a:solidFill>
                <a:latin typeface="Arial" panose="020B0604020202020204" pitchFamily="34" charset="0"/>
                <a:ea typeface="+mn-ea"/>
                <a:cs typeface="+mn-cs"/>
              </a:rPr>
              <a:t>Jamaica: El EPP sigue siendo el modelo preferido</a:t>
            </a:r>
            <a:endParaRPr lang="en-CH" sz="3000" b="1" dirty="0">
              <a:solidFill>
                <a:srgbClr val="0070C0"/>
              </a:solidFill>
              <a:latin typeface="Arial" panose="020B0604020202020204" pitchFamily="34" charset="0"/>
              <a:ea typeface="+mn-ea"/>
              <a:cs typeface="+mn-cs"/>
            </a:endParaRPr>
          </a:p>
        </p:txBody>
      </p:sp>
      <p:sp>
        <p:nvSpPr>
          <p:cNvPr id="4" name="TextBox 3">
            <a:extLst>
              <a:ext uri="{FF2B5EF4-FFF2-40B4-BE49-F238E27FC236}">
                <a16:creationId xmlns:a16="http://schemas.microsoft.com/office/drawing/2014/main" id="{6EDD2ABC-A370-6F1D-DC96-5A93A86CB309}"/>
              </a:ext>
            </a:extLst>
          </p:cNvPr>
          <p:cNvSpPr txBox="1"/>
          <p:nvPr/>
        </p:nvSpPr>
        <p:spPr>
          <a:xfrm>
            <a:off x="107696" y="4594236"/>
            <a:ext cx="6197854" cy="2000548"/>
          </a:xfrm>
          <a:prstGeom prst="rect">
            <a:avLst/>
          </a:prstGeom>
          <a:solidFill>
            <a:schemeClr val="bg1"/>
          </a:solidFill>
        </p:spPr>
        <p:txBody>
          <a:bodyPr wrap="square">
            <a:spAutoFit/>
          </a:bodyPr>
          <a:lstStyle/>
          <a:p>
            <a:pPr defTabSz="942289">
              <a:defRPr/>
            </a:pPr>
            <a:r>
              <a:rPr lang="en-US" sz="1550" dirty="0"/>
              <a:t>El EPP y el CSAVR dan cifras similares de PVVIH e incidencia después de 2010. </a:t>
            </a:r>
          </a:p>
          <a:p>
            <a:pPr defTabSz="942289">
              <a:defRPr/>
            </a:pPr>
            <a:endParaRPr lang="en-US" sz="1550" b="1" dirty="0"/>
          </a:p>
          <a:p>
            <a:pPr defTabSz="942289">
              <a:defRPr/>
            </a:pPr>
            <a:r>
              <a:rPr lang="en-US" sz="1550" b="1" dirty="0"/>
              <a:t>El EPP es más coherente con los datos de vigilancia de la prevalencia de 2000+</a:t>
            </a:r>
            <a:r>
              <a:rPr lang="en-US" sz="1550" dirty="0"/>
              <a:t>, pero puede haber sobreestimado el pico anterior a 2000, en relación con los diagnósticos y las muertes por sida.</a:t>
            </a:r>
            <a:br>
              <a:rPr lang="en-US" sz="1550" dirty="0"/>
            </a:br>
            <a:r>
              <a:rPr lang="en-US" sz="1550" dirty="0"/>
              <a:t>... debido al sobremuestreo de los lugares de alta prevalencia en los primeros </a:t>
            </a:r>
            <a:r>
              <a:rPr lang="en-US" sz="1550" dirty="0" err="1"/>
              <a:t>años</a:t>
            </a:r>
            <a:r>
              <a:rPr lang="en-US" sz="1550" dirty="0"/>
              <a:t> de </a:t>
            </a:r>
            <a:r>
              <a:rPr lang="en-US" sz="1550" dirty="0" err="1"/>
              <a:t>vigilancia</a:t>
            </a:r>
            <a:r>
              <a:rPr lang="en-US" sz="1550" dirty="0"/>
              <a:t> (APN y población clave)?</a:t>
            </a:r>
          </a:p>
        </p:txBody>
      </p:sp>
      <p:pic>
        <p:nvPicPr>
          <p:cNvPr id="5" name="Picture 4">
            <a:extLst>
              <a:ext uri="{FF2B5EF4-FFF2-40B4-BE49-F238E27FC236}">
                <a16:creationId xmlns:a16="http://schemas.microsoft.com/office/drawing/2014/main" id="{CEEDB2B8-E6C2-2492-CF86-7A3C008F789E}"/>
              </a:ext>
            </a:extLst>
          </p:cNvPr>
          <p:cNvPicPr>
            <a:picLocks noChangeAspect="1"/>
          </p:cNvPicPr>
          <p:nvPr/>
        </p:nvPicPr>
        <p:blipFill>
          <a:blip r:embed="rId3"/>
          <a:stretch>
            <a:fillRect/>
          </a:stretch>
        </p:blipFill>
        <p:spPr>
          <a:xfrm>
            <a:off x="6367233" y="3607625"/>
            <a:ext cx="5717071" cy="3228128"/>
          </a:xfrm>
          <a:prstGeom prst="rect">
            <a:avLst/>
          </a:prstGeom>
        </p:spPr>
      </p:pic>
      <p:sp>
        <p:nvSpPr>
          <p:cNvPr id="6" name="Oval 5">
            <a:extLst>
              <a:ext uri="{FF2B5EF4-FFF2-40B4-BE49-F238E27FC236}">
                <a16:creationId xmlns:a16="http://schemas.microsoft.com/office/drawing/2014/main" id="{6B981C49-EA08-B602-FF2D-937DFA008696}"/>
              </a:ext>
            </a:extLst>
          </p:cNvPr>
          <p:cNvSpPr/>
          <p:nvPr/>
        </p:nvSpPr>
        <p:spPr>
          <a:xfrm>
            <a:off x="10765536" y="1737360"/>
            <a:ext cx="1265553" cy="82480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pic>
        <p:nvPicPr>
          <p:cNvPr id="7" name="Picture 6">
            <a:extLst>
              <a:ext uri="{FF2B5EF4-FFF2-40B4-BE49-F238E27FC236}">
                <a16:creationId xmlns:a16="http://schemas.microsoft.com/office/drawing/2014/main" id="{CFC53CA4-5013-923C-E909-ADDDF16915DA}"/>
              </a:ext>
            </a:extLst>
          </p:cNvPr>
          <p:cNvPicPr>
            <a:picLocks noChangeAspect="1"/>
          </p:cNvPicPr>
          <p:nvPr/>
        </p:nvPicPr>
        <p:blipFill>
          <a:blip r:embed="rId4"/>
          <a:stretch>
            <a:fillRect/>
          </a:stretch>
        </p:blipFill>
        <p:spPr>
          <a:xfrm>
            <a:off x="107695" y="1063060"/>
            <a:ext cx="5938943" cy="3538219"/>
          </a:xfrm>
          <a:prstGeom prst="rect">
            <a:avLst/>
          </a:prstGeom>
        </p:spPr>
      </p:pic>
    </p:spTree>
    <p:extLst>
      <p:ext uri="{BB962C8B-B14F-4D97-AF65-F5344CB8AC3E}">
        <p14:creationId xmlns:p14="http://schemas.microsoft.com/office/powerpoint/2010/main" val="301940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04037" y="343147"/>
            <a:ext cx="11547566" cy="463237"/>
          </a:xfrm>
        </p:spPr>
        <p:txBody>
          <a:bodyPr vert="horz" lIns="91440" tIns="45720" rIns="91440" bIns="45720" rtlCol="0" anchor="ctr">
            <a:normAutofit fontScale="90000"/>
          </a:bodyPr>
          <a:lstStyle/>
          <a:p>
            <a:r>
              <a:rPr lang="en-US" sz="3000" b="1" dirty="0" err="1">
                <a:solidFill>
                  <a:srgbClr val="0070C0"/>
                </a:solidFill>
                <a:latin typeface="Arial" panose="020B0604020202020204" pitchFamily="34" charset="0"/>
                <a:ea typeface="+mn-ea"/>
                <a:cs typeface="+mn-cs"/>
              </a:rPr>
              <a:t>Diagnósticos</a:t>
            </a:r>
            <a:r>
              <a:rPr lang="en-US" sz="3000" b="1" dirty="0">
                <a:solidFill>
                  <a:srgbClr val="0070C0"/>
                </a:solidFill>
                <a:latin typeface="Arial" panose="020B0604020202020204" pitchFamily="34" charset="0"/>
                <a:ea typeface="+mn-ea"/>
                <a:cs typeface="+mn-cs"/>
              </a:rPr>
              <a:t> de VIH y/o SIDA: </a:t>
            </a:r>
            <a:br>
              <a:rPr lang="en-US" sz="3000" b="1" dirty="0">
                <a:solidFill>
                  <a:srgbClr val="0070C0"/>
                </a:solidFill>
                <a:latin typeface="Arial" panose="020B0604020202020204" pitchFamily="34" charset="0"/>
                <a:ea typeface="+mn-ea"/>
                <a:cs typeface="+mn-cs"/>
              </a:rPr>
            </a:br>
            <a:r>
              <a:rPr lang="en-US" sz="3000" b="1" dirty="0">
                <a:solidFill>
                  <a:srgbClr val="0070C0"/>
                </a:solidFill>
                <a:latin typeface="Arial" panose="020B0604020202020204" pitchFamily="34" charset="0"/>
                <a:ea typeface="+mn-ea"/>
                <a:cs typeface="+mn-cs"/>
              </a:rPr>
              <a:t>validar el aumento inicial de la epidemia estimado por el EPP</a:t>
            </a:r>
          </a:p>
        </p:txBody>
      </p:sp>
      <p:sp>
        <p:nvSpPr>
          <p:cNvPr id="6" name="TextBox 5">
            <a:extLst>
              <a:ext uri="{FF2B5EF4-FFF2-40B4-BE49-F238E27FC236}">
                <a16:creationId xmlns:a16="http://schemas.microsoft.com/office/drawing/2014/main" id="{7080A27A-B45C-407A-8CCF-D944529C2B3F}"/>
              </a:ext>
            </a:extLst>
          </p:cNvPr>
          <p:cNvSpPr txBox="1"/>
          <p:nvPr/>
        </p:nvSpPr>
        <p:spPr>
          <a:xfrm>
            <a:off x="125935" y="1392864"/>
            <a:ext cx="11421631" cy="4890369"/>
          </a:xfrm>
          <a:prstGeom prst="rect">
            <a:avLst/>
          </a:prstGeom>
        </p:spPr>
        <p:txBody>
          <a:bodyPr vert="horz" lIns="91440" tIns="45720" rIns="91440" bIns="45720" rtlCol="0" anchor="ctr">
            <a:normAutofit/>
          </a:bodyPr>
          <a:lstStyle/>
          <a:p>
            <a:pPr>
              <a:lnSpc>
                <a:spcPct val="90000"/>
              </a:lnSpc>
              <a:spcAft>
                <a:spcPts val="600"/>
              </a:spcAft>
              <a:buClr>
                <a:schemeClr val="accent1"/>
              </a:buClr>
            </a:pPr>
            <a:r>
              <a:rPr lang="en-US" i="1" dirty="0">
                <a:latin typeface="Cambria" panose="02040503050406030204" pitchFamily="18" charset="0"/>
                <a:ea typeface="Cambria" panose="02040503050406030204" pitchFamily="18" charset="0"/>
              </a:rPr>
              <a:t>EPP &gt; Ajuste de curvas &gt; Resultados del ajuste &gt; </a:t>
            </a:r>
            <a:r>
              <a:rPr lang="en-US" b="1" i="1" dirty="0">
                <a:latin typeface="Cambria" panose="02040503050406030204" pitchFamily="18" charset="0"/>
                <a:ea typeface="Cambria" panose="02040503050406030204" pitchFamily="18" charset="0"/>
              </a:rPr>
              <a:t>Comprobación de datos &gt; Edición de los datos del VIH y el SIDA</a:t>
            </a:r>
          </a:p>
          <a:p>
            <a:pPr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Diagnósticos de SIDA (era pre-ART) un proxy de las muertes </a:t>
            </a:r>
            <a:r>
              <a:rPr lang="en-US" dirty="0" err="1">
                <a:latin typeface="Cambria" panose="02040503050406030204" pitchFamily="18" charset="0"/>
                <a:ea typeface="Cambria" panose="02040503050406030204" pitchFamily="18" charset="0"/>
              </a:rPr>
              <a:t>por</a:t>
            </a:r>
            <a:r>
              <a:rPr lang="en-US" dirty="0">
                <a:latin typeface="Cambria" panose="02040503050406030204" pitchFamily="18" charset="0"/>
                <a:ea typeface="Cambria" panose="02040503050406030204" pitchFamily="18" charset="0"/>
              </a:rPr>
              <a:t> SIDA</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(con un desfase de ≈1 año)</a:t>
            </a: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Se espera que los diagnósticos de VIH sigan a las nuevas infecciones.</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marL="342900"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a:lnSpc>
                <a:spcPct val="90000"/>
              </a:lnSpc>
              <a:spcAft>
                <a:spcPts val="600"/>
              </a:spcAft>
              <a:buClr>
                <a:schemeClr val="accent1"/>
              </a:buClr>
            </a:pPr>
            <a:r>
              <a:rPr lang="en-US" dirty="0">
                <a:latin typeface="Cambria" panose="02040503050406030204" pitchFamily="18" charset="0"/>
                <a:ea typeface="Cambria" panose="02040503050406030204" pitchFamily="18" charset="0"/>
              </a:rPr>
              <a:t>Advertencias:</a:t>
            </a:r>
          </a:p>
          <a:p>
            <a:pPr marL="182563" indent="-182563">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Los retrasos en el diagnóstico varían según el país, el </a:t>
            </a:r>
            <a:r>
              <a:rPr lang="en-US" dirty="0" err="1">
                <a:latin typeface="Cambria" panose="02040503050406030204" pitchFamily="18" charset="0"/>
                <a:ea typeface="Cambria" panose="02040503050406030204" pitchFamily="18" charset="0"/>
              </a:rPr>
              <a:t>grupo</a:t>
            </a:r>
            <a:r>
              <a:rPr lang="en-US" dirty="0">
                <a:latin typeface="Cambria" panose="02040503050406030204" pitchFamily="18" charset="0"/>
                <a:ea typeface="Cambria" panose="02040503050406030204" pitchFamily="18" charset="0"/>
              </a:rPr>
              <a:t> y el año.</a:t>
            </a:r>
          </a:p>
          <a:p>
            <a:pPr marL="182563" indent="-182563">
              <a:lnSpc>
                <a:spcPct val="90000"/>
              </a:lnSpc>
              <a:spcAft>
                <a:spcPts val="600"/>
              </a:spcAft>
              <a:buClr>
                <a:schemeClr val="accent1"/>
              </a:buClr>
              <a:buFont typeface="Wingdings 2" pitchFamily="18" charset="2"/>
              <a:buChar char=""/>
            </a:pPr>
            <a:r>
              <a:rPr lang="en-US" dirty="0">
                <a:effectLst/>
                <a:latin typeface="Cambria" panose="02040503050406030204" pitchFamily="18" charset="0"/>
                <a:ea typeface="Cambria" panose="02040503050406030204" pitchFamily="18" charset="0"/>
              </a:rPr>
              <a:t>La </a:t>
            </a:r>
            <a:r>
              <a:rPr lang="en-US" dirty="0" err="1">
                <a:effectLst/>
                <a:latin typeface="Cambria" panose="02040503050406030204" pitchFamily="18" charset="0"/>
                <a:ea typeface="Cambria" panose="02040503050406030204" pitchFamily="18" charset="0"/>
              </a:rPr>
              <a:t>exhaustividad</a:t>
            </a:r>
            <a:r>
              <a:rPr lang="en-US" dirty="0">
                <a:effectLst/>
                <a:latin typeface="Cambria" panose="02040503050406030204" pitchFamily="18" charset="0"/>
                <a:ea typeface="Cambria" panose="02040503050406030204" pitchFamily="18" charset="0"/>
              </a:rPr>
              <a:t> (o </a:t>
            </a:r>
            <a:r>
              <a:rPr lang="en-US" dirty="0" err="1">
                <a:effectLst/>
                <a:latin typeface="Cambria" panose="02040503050406030204" pitchFamily="18" charset="0"/>
                <a:ea typeface="Cambria" panose="02040503050406030204" pitchFamily="18" charset="0"/>
              </a:rPr>
              <a:t>completitud</a:t>
            </a:r>
            <a:r>
              <a:rPr lang="en-US" dirty="0">
                <a:effectLst/>
                <a:latin typeface="Cambria" panose="02040503050406030204" pitchFamily="18" charset="0"/>
                <a:ea typeface="Cambria" panose="02040503050406030204" pitchFamily="18" charset="0"/>
              </a:rPr>
              <a:t>) y la puntualidad </a:t>
            </a:r>
            <a:br>
              <a:rPr lang="en-US" dirty="0">
                <a:effectLst/>
                <a:latin typeface="Cambria" panose="02040503050406030204" pitchFamily="18" charset="0"/>
                <a:ea typeface="Cambria" panose="02040503050406030204" pitchFamily="18" charset="0"/>
              </a:rPr>
            </a:br>
            <a:r>
              <a:rPr lang="en-US" dirty="0">
                <a:effectLst/>
                <a:latin typeface="Cambria" panose="02040503050406030204" pitchFamily="18" charset="0"/>
                <a:ea typeface="Cambria" panose="02040503050406030204" pitchFamily="18" charset="0"/>
              </a:rPr>
              <a:t>- de la notificación de casos varía con el tiempo.</a:t>
            </a:r>
          </a:p>
          <a:p>
            <a:pPr marL="182563" indent="-182563">
              <a:lnSpc>
                <a:spcPct val="90000"/>
              </a:lnSpc>
              <a:spcAft>
                <a:spcPts val="600"/>
              </a:spcAft>
              <a:buClr>
                <a:schemeClr val="accent1"/>
              </a:buClr>
              <a:buFont typeface="Wingdings 2" pitchFamily="18" charset="2"/>
              <a:buChar char=""/>
            </a:pPr>
            <a:r>
              <a:rPr lang="en-US" dirty="0">
                <a:effectLst/>
                <a:latin typeface="Cambria" panose="02040503050406030204" pitchFamily="18" charset="0"/>
                <a:ea typeface="Cambria" panose="02040503050406030204" pitchFamily="18" charset="0"/>
              </a:rPr>
              <a:t>¿Diagnósticos mixtos de sida y VIH? A veces combinados, otras veces no.</a:t>
            </a:r>
            <a:br>
              <a:rPr lang="en-US" dirty="0">
                <a:effectLst/>
                <a:latin typeface="Cambria" panose="02040503050406030204" pitchFamily="18" charset="0"/>
                <a:ea typeface="Cambria" panose="02040503050406030204" pitchFamily="18" charset="0"/>
              </a:rPr>
            </a:br>
            <a:endParaRPr lang="en-US" dirty="0">
              <a:effectLst/>
              <a:latin typeface="Cambria" panose="02040503050406030204" pitchFamily="18" charset="0"/>
              <a:ea typeface="Cambria" panose="02040503050406030204" pitchFamily="18" charset="0"/>
            </a:endParaRPr>
          </a:p>
          <a:p>
            <a:pPr>
              <a:lnSpc>
                <a:spcPct val="90000"/>
              </a:lnSpc>
              <a:spcAft>
                <a:spcPts val="600"/>
              </a:spcAft>
              <a:buClr>
                <a:schemeClr val="accent1"/>
              </a:buClr>
            </a:pPr>
            <a:r>
              <a:rPr lang="en-US" dirty="0">
                <a:effectLst/>
                <a:latin typeface="Cambria" panose="02040503050406030204" pitchFamily="18" charset="0"/>
                <a:ea typeface="Cambria" panose="02040503050406030204" pitchFamily="18" charset="0"/>
                <a:sym typeface="Wingdings" panose="05000000000000000000" pitchFamily="2" charset="2"/>
              </a:rPr>
              <a:t> </a:t>
            </a:r>
            <a:r>
              <a:rPr lang="en-US" dirty="0">
                <a:effectLst/>
                <a:latin typeface="Cambria" panose="02040503050406030204" pitchFamily="18" charset="0"/>
                <a:ea typeface="Cambria" panose="02040503050406030204" pitchFamily="18" charset="0"/>
              </a:rPr>
              <a:t>Evalúe la compatibilidad general (no la coincidencia exacta).</a:t>
            </a:r>
          </a:p>
        </p:txBody>
      </p:sp>
      <p:pic>
        <p:nvPicPr>
          <p:cNvPr id="3" name="Picture 2">
            <a:extLst>
              <a:ext uri="{FF2B5EF4-FFF2-40B4-BE49-F238E27FC236}">
                <a16:creationId xmlns:a16="http://schemas.microsoft.com/office/drawing/2014/main" id="{410677FD-5C3E-C12B-44E4-34EAB4BAE936}"/>
              </a:ext>
            </a:extLst>
          </p:cNvPr>
          <p:cNvPicPr>
            <a:picLocks noChangeAspect="1"/>
          </p:cNvPicPr>
          <p:nvPr/>
        </p:nvPicPr>
        <p:blipFill>
          <a:blip r:embed="rId3"/>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59BD60F2-2647-D089-3154-24F3912A0469}"/>
              </a:ext>
            </a:extLst>
          </p:cNvPr>
          <p:cNvPicPr>
            <a:picLocks noChangeAspect="1"/>
          </p:cNvPicPr>
          <p:nvPr/>
        </p:nvPicPr>
        <p:blipFill>
          <a:blip r:embed="rId4"/>
          <a:stretch>
            <a:fillRect/>
          </a:stretch>
        </p:blipFill>
        <p:spPr>
          <a:xfrm>
            <a:off x="106651" y="6157197"/>
            <a:ext cx="1409700" cy="647700"/>
          </a:xfrm>
          <a:prstGeom prst="rect">
            <a:avLst/>
          </a:prstGeom>
        </p:spPr>
      </p:pic>
      <p:pic>
        <p:nvPicPr>
          <p:cNvPr id="4" name="Picture 3">
            <a:extLst>
              <a:ext uri="{FF2B5EF4-FFF2-40B4-BE49-F238E27FC236}">
                <a16:creationId xmlns:a16="http://schemas.microsoft.com/office/drawing/2014/main" id="{BE8D8190-4100-97CC-F19C-14B53A6CC113}"/>
              </a:ext>
            </a:extLst>
          </p:cNvPr>
          <p:cNvPicPr>
            <a:picLocks noChangeAspect="1"/>
          </p:cNvPicPr>
          <p:nvPr/>
        </p:nvPicPr>
        <p:blipFill rotWithShape="1">
          <a:blip r:embed="rId5"/>
          <a:srcRect l="-897" r="50897" b="5578"/>
          <a:stretch/>
        </p:blipFill>
        <p:spPr>
          <a:xfrm>
            <a:off x="7778948" y="2161840"/>
            <a:ext cx="4420964" cy="4696160"/>
          </a:xfrm>
          <a:prstGeom prst="rect">
            <a:avLst/>
          </a:prstGeom>
        </p:spPr>
      </p:pic>
    </p:spTree>
    <p:extLst>
      <p:ext uri="{BB962C8B-B14F-4D97-AF65-F5344CB8AC3E}">
        <p14:creationId xmlns:p14="http://schemas.microsoft.com/office/powerpoint/2010/main" val="51283286"/>
      </p:ext>
    </p:extLst>
  </p:cSld>
  <p:clrMapOvr>
    <a:masterClrMapping/>
  </p:clrMapOvr>
  <mc:AlternateContent xmlns:mc="http://schemas.openxmlformats.org/markup-compatibility/2006" xmlns:p14="http://schemas.microsoft.com/office/powerpoint/2010/main">
    <mc:Choice Requires="p14">
      <p:transition p14:dur="0" advTm="8255000"/>
    </mc:Choice>
    <mc:Fallback xmlns="" xmlns:a16="http://schemas.microsoft.com/office/drawing/2014/main">
      <p:transition advTm="825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E5ECFD-2A99-C6D9-CA9F-F8EFE6EE69EC}"/>
              </a:ext>
            </a:extLst>
          </p:cNvPr>
          <p:cNvSpPr>
            <a:spLocks noGrp="1"/>
          </p:cNvSpPr>
          <p:nvPr>
            <p:ph type="sldNum" sz="quarter" idx="12"/>
          </p:nvPr>
        </p:nvSpPr>
        <p:spPr/>
        <p:txBody>
          <a:bodyPr/>
          <a:lstStyle/>
          <a:p>
            <a:fld id="{CF13D369-8700-4468-8CC4-EE7C53720160}" type="slidenum">
              <a:rPr lang="en-US" smtClean="0"/>
              <a:t>13</a:t>
            </a:fld>
            <a:endParaRPr lang="en-US"/>
          </a:p>
        </p:txBody>
      </p:sp>
      <p:sp>
        <p:nvSpPr>
          <p:cNvPr id="2" name="Title 1">
            <a:extLst>
              <a:ext uri="{FF2B5EF4-FFF2-40B4-BE49-F238E27FC236}">
                <a16:creationId xmlns:a16="http://schemas.microsoft.com/office/drawing/2014/main" id="{476B425D-4F60-6C93-D681-5EEC5B92F9E3}"/>
              </a:ext>
            </a:extLst>
          </p:cNvPr>
          <p:cNvSpPr>
            <a:spLocks noGrp="1"/>
          </p:cNvSpPr>
          <p:nvPr>
            <p:ph type="title" idx="4294967295"/>
          </p:nvPr>
        </p:nvSpPr>
        <p:spPr>
          <a:xfrm>
            <a:off x="280987" y="348054"/>
            <a:ext cx="11630025" cy="776287"/>
          </a:xfrm>
        </p:spPr>
        <p:txBody>
          <a:bodyPr>
            <a:noAutofit/>
          </a:bodyPr>
          <a:lstStyle/>
          <a:p>
            <a:r>
              <a:rPr lang="en-US" sz="4000" b="1" dirty="0">
                <a:solidFill>
                  <a:srgbClr val="0000FF"/>
                </a:solidFill>
              </a:rPr>
              <a:t>EPP: "Validar" el aumento epidémico inicial entre </a:t>
            </a:r>
            <a:br>
              <a:rPr lang="en-US" sz="4000" b="1" dirty="0">
                <a:solidFill>
                  <a:srgbClr val="0000FF"/>
                </a:solidFill>
              </a:rPr>
            </a:br>
            <a:r>
              <a:rPr lang="en-US" sz="4000" b="1" dirty="0">
                <a:solidFill>
                  <a:srgbClr val="0000FF"/>
                </a:solidFill>
              </a:rPr>
              <a:t>subpoblaciones</a:t>
            </a:r>
          </a:p>
        </p:txBody>
      </p:sp>
      <p:sp>
        <p:nvSpPr>
          <p:cNvPr id="6" name="Content Placeholder 5">
            <a:extLst>
              <a:ext uri="{FF2B5EF4-FFF2-40B4-BE49-F238E27FC236}">
                <a16:creationId xmlns:a16="http://schemas.microsoft.com/office/drawing/2014/main" id="{7620BA2A-BCF1-EC34-A52F-03F64544212B}"/>
              </a:ext>
            </a:extLst>
          </p:cNvPr>
          <p:cNvSpPr>
            <a:spLocks noGrp="1"/>
          </p:cNvSpPr>
          <p:nvPr>
            <p:ph sz="half" idx="4294967295"/>
          </p:nvPr>
        </p:nvSpPr>
        <p:spPr>
          <a:xfrm>
            <a:off x="0" y="1641475"/>
            <a:ext cx="4306888" cy="5080000"/>
          </a:xfrm>
          <a:solidFill>
            <a:schemeClr val="bg1"/>
          </a:solidFill>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lgn="l">
              <a:buNone/>
            </a:pPr>
            <a:r>
              <a:rPr lang="en-US" sz="2000" i="1" dirty="0">
                <a:solidFill>
                  <a:schemeClr val="tx1"/>
                </a:solidFill>
                <a:latin typeface="Arial" panose="020B0604020202020204" pitchFamily="34" charset="0"/>
                <a:ea typeface="Cambria" panose="02040503050406030204" pitchFamily="18" charset="0"/>
                <a:cs typeface="Arial" panose="020B0604020202020204" pitchFamily="34" charset="0"/>
              </a:rPr>
              <a:t>EPP &gt; Ajuste de curvas &gt; Resultados del ajuste</a:t>
            </a:r>
          </a:p>
          <a:p>
            <a:pPr marL="0" indent="0" algn="l">
              <a:buNone/>
            </a:pPr>
            <a:r>
              <a:rPr lang="en-US" sz="2000" b="0" i="0" u="none" strike="noStrike" baseline="0" dirty="0">
                <a:solidFill>
                  <a:schemeClr val="tx1"/>
                </a:solidFill>
                <a:latin typeface="Arial" panose="020B0604020202020204" pitchFamily="34" charset="0"/>
                <a:cs typeface="Arial" panose="020B0604020202020204" pitchFamily="34" charset="0"/>
              </a:rPr>
              <a:t>Ejemplo (Jamaica, ronda 2023): </a:t>
            </a:r>
          </a:p>
          <a:p>
            <a:r>
              <a:rPr lang="en-US" sz="2000" b="0" i="0" u="none" strike="noStrike" baseline="0" dirty="0">
                <a:solidFill>
                  <a:schemeClr val="tx1"/>
                </a:solidFill>
                <a:latin typeface="Arial" panose="020B0604020202020204" pitchFamily="34" charset="0"/>
                <a:cs typeface="Arial" panose="020B0604020202020204" pitchFamily="34" charset="0"/>
              </a:rPr>
              <a:t>Todas las </a:t>
            </a:r>
            <a:r>
              <a:rPr lang="en-US" sz="2000" dirty="0">
                <a:solidFill>
                  <a:schemeClr val="tx1"/>
                </a:solidFill>
                <a:latin typeface="Arial" panose="020B0604020202020204" pitchFamily="34" charset="0"/>
                <a:cs typeface="Arial" panose="020B0604020202020204" pitchFamily="34" charset="0"/>
              </a:rPr>
              <a:t>subpoblaciones se </a:t>
            </a:r>
            <a:r>
              <a:rPr lang="en-US" sz="2000" b="0" i="0" u="none" strike="noStrike" baseline="0" dirty="0">
                <a:solidFill>
                  <a:schemeClr val="tx1"/>
                </a:solidFill>
                <a:latin typeface="Arial" panose="020B0604020202020204" pitchFamily="34" charset="0"/>
                <a:cs typeface="Arial" panose="020B0604020202020204" pitchFamily="34" charset="0"/>
              </a:rPr>
              <a:t>ajustaron </a:t>
            </a:r>
            <a:br>
              <a:rPr lang="en-US" sz="2000" b="0" i="0" u="none" strike="noStrike" baseline="0" dirty="0">
                <a:solidFill>
                  <a:schemeClr val="tx1"/>
                </a:solidFill>
                <a:latin typeface="Arial" panose="020B0604020202020204" pitchFamily="34" charset="0"/>
                <a:cs typeface="Arial" panose="020B0604020202020204" pitchFamily="34" charset="0"/>
              </a:rPr>
            </a:br>
            <a:r>
              <a:rPr lang="en-US" sz="2000" b="0" i="0" u="none" strike="noStrike" baseline="0" dirty="0">
                <a:solidFill>
                  <a:schemeClr val="tx1"/>
                </a:solidFill>
                <a:latin typeface="Arial" panose="020B0604020202020204" pitchFamily="34" charset="0"/>
                <a:cs typeface="Arial" panose="020B0604020202020204" pitchFamily="34" charset="0"/>
              </a:rPr>
              <a:t>con </a:t>
            </a:r>
            <a:r>
              <a:rPr lang="en-US" sz="2000" b="0" i="1" u="none" strike="noStrike" baseline="0" dirty="0">
                <a:solidFill>
                  <a:schemeClr val="tx1"/>
                </a:solidFill>
                <a:latin typeface="Arial" panose="020B0604020202020204" pitchFamily="34" charset="0"/>
                <a:cs typeface="Arial" panose="020B0604020202020204" pitchFamily="34" charset="0"/>
              </a:rPr>
              <a:t>el EPP-Clásico</a:t>
            </a:r>
          </a:p>
          <a:p>
            <a:pPr algn="l"/>
            <a:r>
              <a:rPr lang="pt-PT" sz="2000" b="0" i="0" u="none" strike="noStrike" baseline="0" dirty="0">
                <a:solidFill>
                  <a:schemeClr val="tx1"/>
                </a:solidFill>
                <a:latin typeface="Arial" panose="020B0604020202020204" pitchFamily="34" charset="0"/>
                <a:cs typeface="Arial" panose="020B0604020202020204" pitchFamily="34" charset="0"/>
              </a:rPr>
              <a:t>Orden inverosímil de aumento de la incidencia: </a:t>
            </a:r>
            <a:br>
              <a:rPr lang="pt-PT" sz="2000" b="0" i="0" u="none" strike="noStrike" baseline="0" dirty="0">
                <a:latin typeface="Arial" panose="020B0604020202020204" pitchFamily="34" charset="0"/>
                <a:cs typeface="Arial" panose="020B0604020202020204" pitchFamily="34" charset="0"/>
              </a:rPr>
            </a:br>
            <a:r>
              <a:rPr lang="pt-PT" sz="2000" b="1" i="0" u="none" strike="noStrike" baseline="0" dirty="0">
                <a:solidFill>
                  <a:srgbClr val="00B050"/>
                </a:solidFill>
                <a:latin typeface="Arial" panose="020B0604020202020204" pitchFamily="34" charset="0"/>
                <a:cs typeface="Arial" panose="020B0604020202020204" pitchFamily="34" charset="0"/>
              </a:rPr>
              <a:t>El resto de hombres </a:t>
            </a:r>
            <a:r>
              <a:rPr lang="pt-PT" sz="2000" b="0" i="0" u="none" strike="noStrike" baseline="0" dirty="0">
                <a:solidFill>
                  <a:schemeClr val="tx1"/>
                </a:solidFill>
                <a:latin typeface="Arial" panose="020B0604020202020204" pitchFamily="34" charset="0"/>
                <a:cs typeface="Arial" panose="020B0604020202020204" pitchFamily="34" charset="0"/>
              </a:rPr>
              <a:t>y </a:t>
            </a:r>
            <a:r>
              <a:rPr lang="pt-PT" sz="2000" b="1" i="0" u="none" strike="noStrike" baseline="0" dirty="0">
                <a:solidFill>
                  <a:srgbClr val="CC00CC"/>
                </a:solidFill>
                <a:latin typeface="Arial" panose="020B0604020202020204" pitchFamily="34" charset="0"/>
                <a:cs typeface="Arial" panose="020B0604020202020204" pitchFamily="34" charset="0"/>
              </a:rPr>
              <a:t>mujeres </a:t>
            </a:r>
            <a:r>
              <a:rPr lang="pt-PT" sz="2000" b="0" i="0" u="none" strike="noStrike" baseline="0" dirty="0">
                <a:solidFill>
                  <a:schemeClr val="tx1"/>
                </a:solidFill>
                <a:latin typeface="Arial" panose="020B0604020202020204" pitchFamily="34" charset="0"/>
                <a:cs typeface="Arial" panose="020B0604020202020204" pitchFamily="34" charset="0"/>
              </a:rPr>
              <a:t>despegaron antes que </a:t>
            </a:r>
            <a:r>
              <a:rPr lang="pt-PT" sz="2000" b="1" i="0" u="none" strike="noStrike" baseline="0" dirty="0">
                <a:solidFill>
                  <a:srgbClr val="C00000"/>
                </a:solidFill>
                <a:latin typeface="Arial" panose="020B0604020202020204" pitchFamily="34" charset="0"/>
                <a:cs typeface="Arial" panose="020B0604020202020204" pitchFamily="34" charset="0"/>
              </a:rPr>
              <a:t>los HSH</a:t>
            </a:r>
            <a:endParaRPr lang="en-US" sz="2000" b="1" i="1" dirty="0">
              <a:solidFill>
                <a:srgbClr val="C00000"/>
              </a:solidFill>
              <a:latin typeface="Arial" panose="020B0604020202020204" pitchFamily="34" charset="0"/>
              <a:ea typeface="Cambria" panose="02040503050406030204" pitchFamily="18" charset="0"/>
              <a:cs typeface="Arial" panose="020B0604020202020204" pitchFamily="34" charset="0"/>
            </a:endParaRPr>
          </a:p>
        </p:txBody>
      </p:sp>
      <p:pic>
        <p:nvPicPr>
          <p:cNvPr id="7" name="Picture 6">
            <a:extLst>
              <a:ext uri="{FF2B5EF4-FFF2-40B4-BE49-F238E27FC236}">
                <a16:creationId xmlns:a16="http://schemas.microsoft.com/office/drawing/2014/main" id="{2D364552-7BDB-79CA-C42D-B80808818860}"/>
              </a:ext>
            </a:extLst>
          </p:cNvPr>
          <p:cNvPicPr>
            <a:picLocks noChangeAspect="1"/>
          </p:cNvPicPr>
          <p:nvPr/>
        </p:nvPicPr>
        <p:blipFill>
          <a:blip r:embed="rId3"/>
          <a:stretch>
            <a:fillRect/>
          </a:stretch>
        </p:blipFill>
        <p:spPr>
          <a:xfrm>
            <a:off x="4492487" y="792911"/>
            <a:ext cx="7699513" cy="5871851"/>
          </a:xfrm>
          <a:prstGeom prst="rect">
            <a:avLst/>
          </a:prstGeom>
        </p:spPr>
      </p:pic>
    </p:spTree>
    <p:extLst>
      <p:ext uri="{BB962C8B-B14F-4D97-AF65-F5344CB8AC3E}">
        <p14:creationId xmlns:p14="http://schemas.microsoft.com/office/powerpoint/2010/main" val="178646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E979-FEAA-E8F0-FD30-05E0404E5F8F}"/>
              </a:ext>
            </a:extLst>
          </p:cNvPr>
          <p:cNvSpPr txBox="1">
            <a:spLocks/>
          </p:cNvSpPr>
          <p:nvPr/>
        </p:nvSpPr>
        <p:spPr>
          <a:xfrm>
            <a:off x="307339" y="274638"/>
            <a:ext cx="11575227" cy="639762"/>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¿Cómo ejecutar y comparar 2 modelos dentro de Spectrum?</a:t>
            </a:r>
            <a:endParaRPr lang="en-CH" sz="32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182A9B2A-7470-9001-5E56-32C66846F69C}"/>
              </a:ext>
            </a:extLst>
          </p:cNvPr>
          <p:cNvSpPr txBox="1"/>
          <p:nvPr/>
        </p:nvSpPr>
        <p:spPr>
          <a:xfrm>
            <a:off x="474533" y="1104939"/>
            <a:ext cx="11575227" cy="5688737"/>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Una vez completada la entrada de datos, en un 'archivo maestro Spectrum' inicial, ejecute primero el EPP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y utilice '</a:t>
            </a:r>
            <a:r>
              <a:rPr lang="en-US" sz="1600" i="1" dirty="0">
                <a:latin typeface="Arial" panose="020B0604020202020204" pitchFamily="34" charset="0"/>
                <a:cs typeface="Arial" panose="020B0604020202020204" pitchFamily="34" charset="0"/>
              </a:rPr>
              <a:t>Archivo -&gt; Guardar proyección como</a:t>
            </a:r>
            <a:r>
              <a:rPr lang="en-US" sz="1600" dirty="0">
                <a:latin typeface="Arial" panose="020B0604020202020204" pitchFamily="34" charset="0"/>
                <a:cs typeface="Arial" panose="020B0604020202020204" pitchFamily="34" charset="0"/>
              </a:rPr>
              <a:t>' , añadiendo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a su nombre.</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Cambie el tipo de modelo de incidencia a CSAVR, ejecute CSAVR y luego utilice </a:t>
            </a:r>
            <a:r>
              <a:rPr lang="en-US" sz="1600" i="1" dirty="0">
                <a:latin typeface="Arial" panose="020B0604020202020204" pitchFamily="34" charset="0"/>
                <a:cs typeface="Arial" panose="020B0604020202020204" pitchFamily="34" charset="0"/>
              </a:rPr>
              <a:t>'Archivo -&gt; Guardar proyección como</a:t>
            </a:r>
            <a:r>
              <a:rPr lang="en-US" sz="1600" dirty="0">
                <a:latin typeface="Arial" panose="020B0604020202020204" pitchFamily="34" charset="0"/>
                <a:cs typeface="Arial" panose="020B0604020202020204" pitchFamily="34" charset="0"/>
              </a:rPr>
              <a:t>'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y vuelva a guardar con un nuevo nombre que termine en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a:t>
            </a:r>
          </a:p>
          <a:p>
            <a:pPr marL="342900" indent="-342900">
              <a:spcAft>
                <a:spcPts val="200"/>
              </a:spcAft>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Finalice ambos archivos con su respectivo ajuste del factor de Ajuste Local de la Fecundidad.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Opcionalmente, para CSAVR, recargue las cifras de Conocimiento del Status estimadas por la curva CSAVR seleccionada.</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Abra los archivos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y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al mismo tiempo, para mostrar los resultados de ambos: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como gráficos con 2 líneas, o tablas con 2 columnas. </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Vuelva a guardar (dentro de Spectrum) la variante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eliminando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o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del nombre, para indicar que este archivo 'maestro' incluye ambos ajustes.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En este archivo, puede alternar el modelo de incidencia entre EPP y CSAVR.</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a:spcAft>
                <a:spcPts val="200"/>
              </a:spcAft>
            </a:pPr>
            <a:r>
              <a:rPr lang="en-US" sz="1600" i="1" dirty="0">
                <a:latin typeface="Arial" panose="020B0604020202020204" pitchFamily="34" charset="0"/>
                <a:cs typeface="Arial" panose="020B0604020202020204" pitchFamily="34" charset="0"/>
              </a:rPr>
              <a:t>Repita este proceso siempre que cambie cualquier dato de entrada de AIM (por ejemplo, TAR) o parámetro (por ejemplo, tasas de progresión), para evitar la doble introducción de datos y las incoherencias entre </a:t>
            </a:r>
            <a:r>
              <a:rPr lang="en-US" sz="1600" i="1" dirty="0" err="1">
                <a:latin typeface="Arial" panose="020B0604020202020204" pitchFamily="34" charset="0"/>
                <a:cs typeface="Arial" panose="020B0604020202020204" pitchFamily="34" charset="0"/>
              </a:rPr>
              <a:t>los</a:t>
            </a:r>
            <a:r>
              <a:rPr lang="en-US" sz="1600" i="1" dirty="0">
                <a:latin typeface="Arial" panose="020B0604020202020204" pitchFamily="34" charset="0"/>
                <a:cs typeface="Arial" panose="020B0604020202020204" pitchFamily="34" charset="0"/>
              </a:rPr>
              <a:t> </a:t>
            </a:r>
            <a:r>
              <a:rPr lang="en-US" sz="1600" i="1" dirty="0" err="1">
                <a:latin typeface="Arial" panose="020B0604020202020204" pitchFamily="34" charset="0"/>
                <a:cs typeface="Arial" panose="020B0604020202020204" pitchFamily="34" charset="0"/>
              </a:rPr>
              <a:t>insumos</a:t>
            </a:r>
            <a:r>
              <a:rPr lang="en-US" sz="1600" i="1" dirty="0">
                <a:latin typeface="Arial" panose="020B0604020202020204" pitchFamily="34" charset="0"/>
                <a:cs typeface="Arial" panose="020B0604020202020204" pitchFamily="34" charset="0"/>
              </a:rPr>
              <a:t> para PPE y del CSAVR.</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a:spcAft>
                <a:spcPts val="200"/>
              </a:spcAft>
            </a:pPr>
            <a:r>
              <a:rPr lang="en-US" sz="1600" i="1" dirty="0">
                <a:latin typeface="Arial" panose="020B0604020202020204" pitchFamily="34" charset="0"/>
                <a:cs typeface="Arial" panose="020B0604020202020204" pitchFamily="34" charset="0"/>
              </a:rPr>
              <a:t>No cambie el nombre de los archivos Spectrum a través del Explorador de Windows: eso puede estropear la </a:t>
            </a:r>
            <a:r>
              <a:rPr lang="en-US" sz="1600" i="1" dirty="0" err="1">
                <a:latin typeface="Arial" panose="020B0604020202020204" pitchFamily="34" charset="0"/>
                <a:cs typeface="Arial" panose="020B0604020202020204" pitchFamily="34" charset="0"/>
              </a:rPr>
              <a:t>visualización</a:t>
            </a:r>
            <a:r>
              <a:rPr lang="en-US" sz="1600" i="1" dirty="0">
                <a:latin typeface="Arial" panose="020B0604020202020204" pitchFamily="34" charset="0"/>
                <a:cs typeface="Arial" panose="020B0604020202020204" pitchFamily="34" charset="0"/>
              </a:rPr>
              <a:t> del </a:t>
            </a:r>
            <a:r>
              <a:rPr lang="en-US" sz="1600" i="1" dirty="0" err="1">
                <a:latin typeface="Arial" panose="020B0604020202020204" pitchFamily="34" charset="0"/>
                <a:cs typeface="Arial" panose="020B0604020202020204" pitchFamily="34" charset="0"/>
              </a:rPr>
              <a:t>ajuste</a:t>
            </a:r>
            <a:r>
              <a:rPr lang="en-US" sz="1600" i="1" dirty="0">
                <a:latin typeface="Arial" panose="020B0604020202020204" pitchFamily="34" charset="0"/>
                <a:cs typeface="Arial" panose="020B0604020202020204" pitchFamily="34" charset="0"/>
              </a:rPr>
              <a:t> del EPP.</a:t>
            </a:r>
          </a:p>
        </p:txBody>
      </p:sp>
    </p:spTree>
    <p:extLst>
      <p:ext uri="{BB962C8B-B14F-4D97-AF65-F5344CB8AC3E}">
        <p14:creationId xmlns:p14="http://schemas.microsoft.com/office/powerpoint/2010/main" val="1757361193"/>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6400800"/>
            <a:ext cx="11597683" cy="354563"/>
          </a:xfrm>
        </p:spPr>
        <p:txBody>
          <a:bodyPr>
            <a:noAutofit/>
          </a:bodyPr>
          <a:lstStyle/>
          <a:p>
            <a:pPr marL="0" indent="0" defTabSz="411480">
              <a:lnSpc>
                <a:spcPct val="100000"/>
              </a:lnSpc>
              <a:buNone/>
              <a:defRPr/>
            </a:pPr>
            <a:r>
              <a:rPr lang="en-US" i="1" dirty="0">
                <a:solidFill>
                  <a:schemeClr val="tx1"/>
                </a:solidFill>
                <a:latin typeface="Arial" panose="020B0604020202020204" pitchFamily="34" charset="0"/>
                <a:cs typeface="Arial" panose="020B0604020202020204" pitchFamily="34" charset="0"/>
              </a:rPr>
              <a:t>Guía del usuario de Spectrum, </a:t>
            </a:r>
            <a:r>
              <a:rPr lang="en-US" i="1" dirty="0" err="1">
                <a:solidFill>
                  <a:schemeClr val="tx1"/>
                </a:solidFill>
                <a:latin typeface="Arial" panose="020B0604020202020204" pitchFamily="34" charset="0"/>
                <a:cs typeface="Arial" panose="020B0604020202020204" pitchFamily="34" charset="0"/>
              </a:rPr>
              <a:t>Figura</a:t>
            </a:r>
            <a:r>
              <a:rPr lang="en-US" i="1" dirty="0">
                <a:solidFill>
                  <a:schemeClr val="tx1"/>
                </a:solidFill>
                <a:latin typeface="Arial" panose="020B0604020202020204" pitchFamily="34" charset="0"/>
                <a:cs typeface="Arial" panose="020B0604020202020204" pitchFamily="34" charset="0"/>
              </a:rPr>
              <a:t> 1</a:t>
            </a:r>
          </a:p>
        </p:txBody>
      </p:sp>
      <p:sp>
        <p:nvSpPr>
          <p:cNvPr id="4" name="TextBox 3">
            <a:extLst>
              <a:ext uri="{FF2B5EF4-FFF2-40B4-BE49-F238E27FC236}">
                <a16:creationId xmlns:a16="http://schemas.microsoft.com/office/drawing/2014/main" id="{FD83A5C6-CD78-9745-9A43-4B0FA67B0E09}"/>
              </a:ext>
            </a:extLst>
          </p:cNvPr>
          <p:cNvSpPr txBox="1"/>
          <p:nvPr/>
        </p:nvSpPr>
        <p:spPr>
          <a:xfrm>
            <a:off x="472397" y="318351"/>
            <a:ext cx="10854086" cy="584775"/>
          </a:xfrm>
          <a:prstGeom prst="rect">
            <a:avLst/>
          </a:prstGeom>
          <a:noFill/>
        </p:spPr>
        <p:txBody>
          <a:bodyPr wrap="square">
            <a:spAutoFit/>
          </a:bodyPr>
          <a:lstStyle/>
          <a:p>
            <a:r>
              <a:rPr lang="en-US" sz="3200" b="1" i="0" u="none" strike="noStrike" dirty="0">
                <a:solidFill>
                  <a:srgbClr val="0070C0"/>
                </a:solidFill>
                <a:effectLst/>
                <a:latin typeface="Arial" panose="020B0604020202020204" pitchFamily="34" charset="0"/>
              </a:rPr>
              <a:t>Selección del modelo de incidencia: ¿CSAVR o EPP?</a:t>
            </a:r>
            <a:endParaRPr lang="en-US" sz="3200" b="1" dirty="0">
              <a:solidFill>
                <a:srgbClr val="0070C0"/>
              </a:solidFill>
            </a:endParaRPr>
          </a:p>
        </p:txBody>
      </p:sp>
      <p:pic>
        <p:nvPicPr>
          <p:cNvPr id="6" name="Picture 5">
            <a:extLst>
              <a:ext uri="{FF2B5EF4-FFF2-40B4-BE49-F238E27FC236}">
                <a16:creationId xmlns:a16="http://schemas.microsoft.com/office/drawing/2014/main" id="{EB645561-84A0-EC8A-EBA0-B0ABA2BF0C87}"/>
              </a:ext>
            </a:extLst>
          </p:cNvPr>
          <p:cNvPicPr>
            <a:picLocks noChangeAspect="1"/>
          </p:cNvPicPr>
          <p:nvPr/>
        </p:nvPicPr>
        <p:blipFill>
          <a:blip r:embed="rId3"/>
          <a:stretch>
            <a:fillRect/>
          </a:stretch>
        </p:blipFill>
        <p:spPr>
          <a:xfrm>
            <a:off x="1154766" y="903126"/>
            <a:ext cx="9640752" cy="5333693"/>
          </a:xfrm>
          <a:prstGeom prst="rect">
            <a:avLst/>
          </a:prstGeom>
        </p:spPr>
      </p:pic>
    </p:spTree>
    <p:extLst>
      <p:ext uri="{BB962C8B-B14F-4D97-AF65-F5344CB8AC3E}">
        <p14:creationId xmlns:p14="http://schemas.microsoft.com/office/powerpoint/2010/main" val="331548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277823" y="157318"/>
            <a:ext cx="11519730"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Requisitos de los datos para obtener tendencias sólidas de incidencia </a:t>
            </a:r>
            <a:r>
              <a:rPr lang="en-US" sz="3200" dirty="0">
                <a:solidFill>
                  <a:srgbClr val="0070C0"/>
                </a:solidFill>
                <a:latin typeface="Arial" panose="020B0604020202020204" pitchFamily="34" charset="0"/>
              </a:rPr>
              <a:t>(y mortalidad) </a:t>
            </a:r>
            <a:r>
              <a:rPr lang="en-US" sz="3200" b="1" dirty="0">
                <a:solidFill>
                  <a:srgbClr val="0070C0"/>
                </a:solidFill>
                <a:latin typeface="Arial" panose="020B0604020202020204" pitchFamily="34" charset="0"/>
              </a:rPr>
              <a:t>a partir de EPP o CSAVR</a:t>
            </a:r>
          </a:p>
        </p:txBody>
      </p:sp>
      <p:sp>
        <p:nvSpPr>
          <p:cNvPr id="4" name="TextBox 3">
            <a:extLst>
              <a:ext uri="{FF2B5EF4-FFF2-40B4-BE49-F238E27FC236}">
                <a16:creationId xmlns:a16="http://schemas.microsoft.com/office/drawing/2014/main" id="{E217895E-E21E-B08B-C8D0-3860F5349E1B}"/>
              </a:ext>
            </a:extLst>
          </p:cNvPr>
          <p:cNvSpPr txBox="1"/>
          <p:nvPr/>
        </p:nvSpPr>
        <p:spPr>
          <a:xfrm>
            <a:off x="437788" y="1430975"/>
            <a:ext cx="10324805" cy="2862322"/>
          </a:xfrm>
          <a:prstGeom prst="rect">
            <a:avLst/>
          </a:prstGeom>
          <a:noFill/>
        </p:spPr>
        <p:txBody>
          <a:bodyPr wrap="square">
            <a:spAutoFit/>
          </a:bodyPr>
          <a:lstStyle/>
          <a:p>
            <a:r>
              <a:rPr lang="en-US" b="1" u="sng" dirty="0"/>
              <a:t>EPP-Concentrado:</a:t>
            </a:r>
          </a:p>
          <a:p>
            <a:pPr marL="285750" indent="-285750">
              <a:buFont typeface="Arial" panose="020B0604020202020204" pitchFamily="34" charset="0"/>
              <a:buChar char="•"/>
            </a:pPr>
            <a:r>
              <a:rPr lang="en-US" dirty="0"/>
              <a:t>Todas las </a:t>
            </a:r>
            <a:r>
              <a:rPr lang="en-US" b="1" dirty="0"/>
              <a:t>principales poblaciones clave </a:t>
            </a:r>
            <a:r>
              <a:rPr lang="en-US" dirty="0"/>
              <a:t>cubiertas</a:t>
            </a:r>
            <a:br>
              <a:rPr lang="en-US" dirty="0"/>
            </a:br>
            <a:endParaRPr lang="en-US" dirty="0"/>
          </a:p>
          <a:p>
            <a:r>
              <a:rPr lang="en-US" dirty="0"/>
              <a:t>La(s) población(es) clave más importante(s) estimada(s) en base a: </a:t>
            </a:r>
          </a:p>
          <a:p>
            <a:pPr marL="285750" indent="-285750">
              <a:buFont typeface="Arial" panose="020B0604020202020204" pitchFamily="34" charset="0"/>
              <a:buChar char="•"/>
            </a:pPr>
            <a:r>
              <a:rPr lang="en-US" dirty="0"/>
              <a:t>Una </a:t>
            </a:r>
            <a:r>
              <a:rPr lang="en-US" b="1" dirty="0"/>
              <a:t>estimación del tamaño de la población nacional</a:t>
            </a:r>
          </a:p>
          <a:p>
            <a:pPr marL="285750" indent="-285750">
              <a:buFont typeface="Arial" panose="020B0604020202020204" pitchFamily="34" charset="0"/>
              <a:buChar char="•"/>
            </a:pPr>
            <a:r>
              <a:rPr lang="en-US" dirty="0"/>
              <a:t>Una estimación del </a:t>
            </a:r>
            <a:r>
              <a:rPr lang="en-US" b="1" dirty="0"/>
              <a:t>% de hombres </a:t>
            </a:r>
            <a:r>
              <a:rPr lang="en-US" dirty="0"/>
              <a:t>en cada población</a:t>
            </a:r>
          </a:p>
          <a:p>
            <a:pPr marL="285750" indent="-285750">
              <a:buFont typeface="Arial" panose="020B0604020202020204" pitchFamily="34" charset="0"/>
              <a:buChar char="•"/>
            </a:pPr>
            <a:r>
              <a:rPr lang="en-US" dirty="0"/>
              <a:t>Una estimación de la duración de la estancia en la población </a:t>
            </a:r>
            <a:br>
              <a:rPr lang="en-US" dirty="0"/>
            </a:br>
            <a:r>
              <a:rPr lang="en-US" dirty="0"/>
              <a:t>(por ejemplo, años en el trabajo sexual)</a:t>
            </a:r>
          </a:p>
          <a:p>
            <a:pPr marL="285750" indent="-285750">
              <a:buFont typeface="Arial" panose="020B0604020202020204" pitchFamily="34" charset="0"/>
              <a:buChar char="•"/>
            </a:pPr>
            <a:r>
              <a:rPr lang="en-US" dirty="0"/>
              <a:t>Al menos </a:t>
            </a:r>
            <a:r>
              <a:rPr lang="en-US" b="1" dirty="0"/>
              <a:t>3-4 puntos de datos de prevalencia en el tiempo, </a:t>
            </a:r>
            <a:br>
              <a:rPr lang="en-US" b="1" dirty="0"/>
            </a:br>
            <a:r>
              <a:rPr lang="en-US" dirty="0"/>
              <a:t>el más reciente a partir </a:t>
            </a:r>
            <a:r>
              <a:rPr lang="en-US" b="1" dirty="0"/>
              <a:t>de 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437788" y="4278296"/>
            <a:ext cx="11156459" cy="2031325"/>
          </a:xfrm>
          <a:prstGeom prst="rect">
            <a:avLst/>
          </a:prstGeom>
          <a:noFill/>
        </p:spPr>
        <p:txBody>
          <a:bodyPr wrap="square">
            <a:spAutoFit/>
          </a:bodyPr>
          <a:lstStyle/>
          <a:p>
            <a:pPr marL="285750" indent="-285750">
              <a:buFont typeface="Arial" panose="020B0604020202020204" pitchFamily="34" charset="0"/>
              <a:buChar char="•"/>
            </a:pPr>
            <a:r>
              <a:rPr lang="en-US" dirty="0"/>
              <a:t>y/o la </a:t>
            </a:r>
            <a:r>
              <a:rPr lang="en-US" b="1" dirty="0"/>
              <a:t>población restante (de menor riesgo) estimada en</a:t>
            </a:r>
            <a:br>
              <a:rPr lang="en-US" b="1" dirty="0"/>
            </a:br>
            <a:r>
              <a:rPr lang="en-US" b="1" dirty="0"/>
              <a:t>≥ 4 puntos de datos de prevalencia de </a:t>
            </a:r>
            <a:r>
              <a:rPr lang="en-US" b="1" dirty="0" err="1"/>
              <a:t>cuidado</a:t>
            </a:r>
            <a:r>
              <a:rPr lang="en-US" b="1" dirty="0"/>
              <a:t> pre-natal (CPN) (vigilancia centinela </a:t>
            </a:r>
            <a:r>
              <a:rPr lang="en-US" dirty="0"/>
              <a:t>o </a:t>
            </a:r>
            <a:r>
              <a:rPr lang="en-US" b="1" dirty="0"/>
              <a:t>programa de rutina)</a:t>
            </a:r>
            <a:br>
              <a:rPr lang="en-US" b="1" dirty="0">
                <a:highlight>
                  <a:srgbClr val="FFFF00"/>
                </a:highlight>
              </a:rPr>
            </a:br>
            <a:endParaRPr lang="en-US" b="1" dirty="0">
              <a:highlight>
                <a:srgbClr val="FFFF00"/>
              </a:highlight>
            </a:endParaRPr>
          </a:p>
          <a:p>
            <a:r>
              <a:rPr lang="en-US" b="1" u="sng" dirty="0"/>
              <a:t>CSAVR:</a:t>
            </a:r>
            <a:endParaRPr lang="en-US" b="1" dirty="0">
              <a:solidFill>
                <a:schemeClr val="tx1"/>
              </a:solidFill>
              <a:highlight>
                <a:srgbClr val="FFFF00"/>
              </a:highlight>
              <a:cs typeface="Arial" panose="020B0604020202020204" pitchFamily="34" charset="0"/>
            </a:endParaRPr>
          </a:p>
          <a:p>
            <a:pPr marL="285750" indent="-285750">
              <a:buFont typeface="Arial" panose="020B0604020202020204" pitchFamily="34" charset="0"/>
              <a:buChar char="•"/>
            </a:pPr>
            <a:r>
              <a:rPr lang="en-US" b="1" dirty="0">
                <a:solidFill>
                  <a:schemeClr val="tx1"/>
                </a:solidFill>
                <a:cs typeface="Arial" panose="020B0604020202020204" pitchFamily="34" charset="0"/>
              </a:rPr>
              <a:t>8 años </a:t>
            </a:r>
            <a:r>
              <a:rPr lang="en-US" dirty="0">
                <a:solidFill>
                  <a:schemeClr val="tx1"/>
                </a:solidFill>
                <a:cs typeface="Arial" panose="020B0604020202020204" pitchFamily="34" charset="0"/>
              </a:rPr>
              <a:t>de datos de </a:t>
            </a:r>
            <a:r>
              <a:rPr lang="en-US" b="1" dirty="0">
                <a:solidFill>
                  <a:schemeClr val="tx1"/>
                </a:solidFill>
                <a:cs typeface="Arial" panose="020B0604020202020204" pitchFamily="34" charset="0"/>
              </a:rPr>
              <a:t>muertes por VIH/SIDA </a:t>
            </a:r>
            <a:r>
              <a:rPr lang="en-US" i="1" dirty="0">
                <a:solidFill>
                  <a:schemeClr val="tx1"/>
                </a:solidFill>
                <a:cs typeface="Arial" panose="020B0604020202020204" pitchFamily="34" charset="0"/>
              </a:rPr>
              <a:t>y </a:t>
            </a:r>
            <a:r>
              <a:rPr lang="en-US" b="1" dirty="0">
                <a:solidFill>
                  <a:schemeClr val="tx1"/>
                </a:solidFill>
                <a:cs typeface="Arial" panose="020B0604020202020204" pitchFamily="34" charset="0"/>
              </a:rPr>
              <a:t>8 años </a:t>
            </a:r>
            <a:r>
              <a:rPr lang="en-US" dirty="0">
                <a:solidFill>
                  <a:schemeClr val="tx1"/>
                </a:solidFill>
                <a:cs typeface="Arial" panose="020B0604020202020204" pitchFamily="34" charset="0"/>
              </a:rPr>
              <a:t>de </a:t>
            </a:r>
            <a:r>
              <a:rPr lang="en-US" b="1" dirty="0">
                <a:solidFill>
                  <a:schemeClr val="tx1"/>
                </a:solidFill>
                <a:cs typeface="Arial" panose="020B0604020202020204" pitchFamily="34" charset="0"/>
              </a:rPr>
              <a:t>diagnósticos de casos </a:t>
            </a:r>
            <a:r>
              <a:rPr lang="en-US" dirty="0">
                <a:cs typeface="Arial" panose="020B0604020202020204" pitchFamily="34" charset="0"/>
              </a:rPr>
              <a:t>(entre 1990 y 2024)</a:t>
            </a:r>
          </a:p>
          <a:p>
            <a:pPr marL="742950" lvl="1" indent="-285750">
              <a:buFont typeface="Arial" panose="020B0604020202020204" pitchFamily="34" charset="0"/>
              <a:buChar char="•"/>
            </a:pPr>
            <a:r>
              <a:rPr lang="en-US" dirty="0">
                <a:cs typeface="Arial" panose="020B0604020202020204" pitchFamily="34" charset="0"/>
              </a:rPr>
              <a:t>Registro Vital de Causas de Muerte clasificado por el IHME como de calidad media o buena (grupos 2A y 2B)</a:t>
            </a:r>
          </a:p>
          <a:p>
            <a:pPr marL="285750" indent="-285750">
              <a:buFont typeface="Arial" panose="020B0604020202020204" pitchFamily="34" charset="0"/>
              <a:buChar char="•"/>
            </a:pPr>
            <a:r>
              <a:rPr lang="en-US" dirty="0" err="1">
                <a:cs typeface="Arial" panose="020B0604020202020204" pitchFamily="34" charset="0"/>
              </a:rPr>
              <a:t>Archivo</a:t>
            </a:r>
            <a:r>
              <a:rPr lang="en-US" dirty="0">
                <a:cs typeface="Arial" panose="020B0604020202020204" pitchFamily="34" charset="0"/>
              </a:rPr>
              <a:t> de Spectrum que cubre toda la población </a:t>
            </a:r>
            <a:r>
              <a:rPr lang="en-US" i="1" dirty="0">
                <a:cs typeface="Arial" panose="020B0604020202020204" pitchFamily="34" charset="0"/>
              </a:rPr>
              <a:t>"de facto</a:t>
            </a:r>
            <a:r>
              <a:rPr lang="en-US" dirty="0">
                <a:cs typeface="Arial" panose="020B0604020202020204" pitchFamily="34" charset="0"/>
              </a:rPr>
              <a:t>": todos los residentes, incluidos los no nacionales.</a:t>
            </a:r>
            <a:endParaRPr lang="en-US" dirty="0">
              <a:solidFill>
                <a:schemeClr val="tx1"/>
              </a:solidFill>
              <a:cs typeface="Arial" panose="020B0604020202020204" pitchFamily="34" charset="0"/>
            </a:endParaRPr>
          </a:p>
        </p:txBody>
      </p:sp>
      <p:pic>
        <p:nvPicPr>
          <p:cNvPr id="5" name="Picture 4">
            <a:extLst>
              <a:ext uri="{FF2B5EF4-FFF2-40B4-BE49-F238E27FC236}">
                <a16:creationId xmlns:a16="http://schemas.microsoft.com/office/drawing/2014/main" id="{7F79413E-5CD5-DE2A-323C-790BC2F624E4}"/>
              </a:ext>
            </a:extLst>
          </p:cNvPr>
          <p:cNvPicPr>
            <a:picLocks noChangeAspect="1"/>
          </p:cNvPicPr>
          <p:nvPr/>
        </p:nvPicPr>
        <p:blipFill>
          <a:blip r:embed="rId3"/>
          <a:stretch>
            <a:fillRect/>
          </a:stretch>
        </p:blipFill>
        <p:spPr>
          <a:xfrm>
            <a:off x="7750881" y="1546907"/>
            <a:ext cx="3427539" cy="2731389"/>
          </a:xfrm>
          <a:prstGeom prst="rect">
            <a:avLst/>
          </a:prstGeom>
        </p:spPr>
      </p:pic>
    </p:spTree>
    <p:extLst>
      <p:ext uri="{BB962C8B-B14F-4D97-AF65-F5344CB8AC3E}">
        <p14:creationId xmlns:p14="http://schemas.microsoft.com/office/powerpoint/2010/main" val="217911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1" y="53103"/>
            <a:ext cx="12192000" cy="812800"/>
          </a:xfrm>
        </p:spPr>
        <p:txBody>
          <a:bodyPr>
            <a:normAutofit/>
          </a:bodyPr>
          <a:lstStyle/>
          <a:p>
            <a:r>
              <a:rPr lang="en-US" sz="3100" b="1" dirty="0" err="1">
                <a:solidFill>
                  <a:srgbClr val="0070C0"/>
                </a:solidFill>
                <a:latin typeface="Arial" panose="020B0604020202020204" pitchFamily="34" charset="0"/>
                <a:ea typeface="+mn-ea"/>
                <a:cs typeface="+mn-cs"/>
              </a:rPr>
              <a:t>Muertes</a:t>
            </a:r>
            <a:r>
              <a:rPr lang="en-US" sz="3100" b="1" dirty="0">
                <a:solidFill>
                  <a:srgbClr val="0070C0"/>
                </a:solidFill>
                <a:latin typeface="Arial" panose="020B0604020202020204" pitchFamily="34" charset="0"/>
                <a:ea typeface="+mn-ea"/>
                <a:cs typeface="+mn-cs"/>
              </a:rPr>
              <a:t> </a:t>
            </a:r>
            <a:r>
              <a:rPr lang="en-US" sz="3100" b="1" dirty="0" err="1">
                <a:solidFill>
                  <a:srgbClr val="0070C0"/>
                </a:solidFill>
                <a:latin typeface="Arial" panose="020B0604020202020204" pitchFamily="34" charset="0"/>
                <a:ea typeface="+mn-ea"/>
                <a:cs typeface="+mn-cs"/>
              </a:rPr>
              <a:t>por</a:t>
            </a:r>
            <a:r>
              <a:rPr lang="en-US" sz="3100" b="1" dirty="0">
                <a:solidFill>
                  <a:srgbClr val="0070C0"/>
                </a:solidFill>
                <a:latin typeface="Arial" panose="020B0604020202020204" pitchFamily="34" charset="0"/>
                <a:ea typeface="+mn-ea"/>
                <a:cs typeface="+mn-cs"/>
              </a:rPr>
              <a:t> </a:t>
            </a:r>
            <a:r>
              <a:rPr lang="en-US" sz="3100" b="1" dirty="0" err="1">
                <a:solidFill>
                  <a:srgbClr val="0070C0"/>
                </a:solidFill>
                <a:latin typeface="Arial" panose="020B0604020202020204" pitchFamily="34" charset="0"/>
                <a:ea typeface="+mn-ea"/>
                <a:cs typeface="+mn-cs"/>
              </a:rPr>
              <a:t>sida</a:t>
            </a:r>
            <a:r>
              <a:rPr lang="en-US" sz="3100" b="1" dirty="0">
                <a:solidFill>
                  <a:srgbClr val="0070C0"/>
                </a:solidFill>
                <a:latin typeface="Arial" panose="020B0604020202020204" pitchFamily="34" charset="0"/>
                <a:ea typeface="+mn-ea"/>
                <a:cs typeface="+mn-cs"/>
              </a:rPr>
              <a:t>: ¿</a:t>
            </a:r>
            <a:r>
              <a:rPr lang="en-US" sz="3100" b="1" dirty="0" err="1">
                <a:solidFill>
                  <a:srgbClr val="0070C0"/>
                </a:solidFill>
                <a:latin typeface="Arial" panose="020B0604020202020204" pitchFamily="34" charset="0"/>
                <a:ea typeface="+mn-ea"/>
                <a:cs typeface="+mn-cs"/>
              </a:rPr>
              <a:t>Qué</a:t>
            </a:r>
            <a:r>
              <a:rPr lang="en-US" sz="3100" b="1" dirty="0">
                <a:solidFill>
                  <a:srgbClr val="0070C0"/>
                </a:solidFill>
                <a:latin typeface="Arial" panose="020B0604020202020204" pitchFamily="34" charset="0"/>
                <a:ea typeface="+mn-ea"/>
                <a:cs typeface="+mn-cs"/>
              </a:rPr>
              <a:t> </a:t>
            </a:r>
            <a:r>
              <a:rPr lang="en-US" sz="3100" b="1" dirty="0" err="1">
                <a:solidFill>
                  <a:srgbClr val="0070C0"/>
                </a:solidFill>
                <a:latin typeface="Arial" panose="020B0604020202020204" pitchFamily="34" charset="0"/>
                <a:ea typeface="+mn-ea"/>
                <a:cs typeface="+mn-cs"/>
              </a:rPr>
              <a:t>datos</a:t>
            </a:r>
            <a:r>
              <a:rPr lang="en-US" sz="3100" b="1" dirty="0">
                <a:solidFill>
                  <a:srgbClr val="0070C0"/>
                </a:solidFill>
                <a:latin typeface="Arial" panose="020B0604020202020204" pitchFamily="34" charset="0"/>
                <a:ea typeface="+mn-ea"/>
                <a:cs typeface="+mn-cs"/>
              </a:rPr>
              <a:t> son buenos para </a:t>
            </a:r>
            <a:r>
              <a:rPr lang="en-US" sz="3100" b="1" dirty="0" err="1">
                <a:solidFill>
                  <a:srgbClr val="0070C0"/>
                </a:solidFill>
                <a:latin typeface="Arial" panose="020B0604020202020204" pitchFamily="34" charset="0"/>
                <a:ea typeface="+mn-ea"/>
                <a:cs typeface="+mn-cs"/>
              </a:rPr>
              <a:t>ajustar</a:t>
            </a:r>
            <a:r>
              <a:rPr lang="en-US" sz="3100" b="1" dirty="0">
                <a:solidFill>
                  <a:srgbClr val="0070C0"/>
                </a:solidFill>
                <a:latin typeface="Arial" panose="020B0604020202020204" pitchFamily="34" charset="0"/>
                <a:ea typeface="+mn-ea"/>
                <a:cs typeface="+mn-cs"/>
              </a:rPr>
              <a:t> </a:t>
            </a:r>
            <a:r>
              <a:rPr lang="en-US" sz="3100" b="1" dirty="0" err="1">
                <a:solidFill>
                  <a:srgbClr val="0070C0"/>
                </a:solidFill>
                <a:latin typeface="Arial" panose="020B0604020202020204" pitchFamily="34" charset="0"/>
                <a:ea typeface="+mn-ea"/>
                <a:cs typeface="+mn-cs"/>
              </a:rPr>
              <a:t>el</a:t>
            </a:r>
            <a:r>
              <a:rPr lang="en-US" sz="3100" b="1" dirty="0">
                <a:solidFill>
                  <a:srgbClr val="0070C0"/>
                </a:solidFill>
                <a:latin typeface="Arial" panose="020B0604020202020204" pitchFamily="34" charset="0"/>
                <a:ea typeface="+mn-ea"/>
                <a:cs typeface="+mn-cs"/>
              </a:rPr>
              <a:t> CSAVR?</a:t>
            </a:r>
            <a:endParaRPr lang="en-CH" sz="31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2D687076-CF05-A442-C745-4673ED69CA8B}"/>
              </a:ext>
            </a:extLst>
          </p:cNvPr>
          <p:cNvSpPr txBox="1"/>
          <p:nvPr/>
        </p:nvSpPr>
        <p:spPr>
          <a:xfrm>
            <a:off x="431798" y="971106"/>
            <a:ext cx="11516362" cy="4955203"/>
          </a:xfrm>
          <a:prstGeom prst="rect">
            <a:avLst/>
          </a:prstGeom>
          <a:noFill/>
        </p:spPr>
        <p:txBody>
          <a:bodyPr wrap="square">
            <a:spAutoFit/>
          </a:bodyPr>
          <a:lstStyle/>
          <a:p>
            <a:r>
              <a:rPr lang="en-US" sz="1600" dirty="0">
                <a:latin typeface="Cambria" panose="02040503050406030204" pitchFamily="18" charset="0"/>
                <a:ea typeface="Cambria" panose="02040503050406030204" pitchFamily="18" charset="0"/>
                <a:cs typeface="Calibri" panose="020F0502020204030204" pitchFamily="34" charset="0"/>
              </a:rPr>
              <a:t>ONUSIDA recomienda el CSAVR para los países con una </a:t>
            </a:r>
            <a:r>
              <a:rPr lang="en-US" sz="1600" b="1" dirty="0">
                <a:latin typeface="Cambria" panose="02040503050406030204" pitchFamily="18" charset="0"/>
                <a:ea typeface="Cambria" panose="02040503050406030204" pitchFamily="18" charset="0"/>
                <a:cs typeface="Calibri" panose="020F0502020204030204" pitchFamily="34" charset="0"/>
              </a:rPr>
              <a:t>calidad y </a:t>
            </a:r>
            <a:r>
              <a:rPr lang="en-US" sz="1600" b="1" dirty="0" err="1">
                <a:latin typeface="Cambria" panose="02040503050406030204" pitchFamily="18" charset="0"/>
                <a:ea typeface="Cambria" panose="02040503050406030204" pitchFamily="18" charset="0"/>
                <a:cs typeface="Calibri" panose="020F0502020204030204" pitchFamily="34" charset="0"/>
              </a:rPr>
              <a:t>exhaustividad</a:t>
            </a:r>
            <a:r>
              <a:rPr lang="en-US" sz="1600" b="1" dirty="0">
                <a:latin typeface="Cambria" panose="02040503050406030204" pitchFamily="18" charset="0"/>
                <a:ea typeface="Cambria" panose="02040503050406030204" pitchFamily="18" charset="0"/>
                <a:cs typeface="Calibri" panose="020F0502020204030204" pitchFamily="34" charset="0"/>
              </a:rPr>
              <a:t> (o </a:t>
            </a:r>
            <a:r>
              <a:rPr lang="en-US" sz="1600" b="1" dirty="0" err="1">
                <a:latin typeface="Cambria" panose="02040503050406030204" pitchFamily="18" charset="0"/>
                <a:ea typeface="Cambria" panose="02040503050406030204" pitchFamily="18" charset="0"/>
                <a:cs typeface="Calibri" panose="020F0502020204030204" pitchFamily="34" charset="0"/>
              </a:rPr>
              <a:t>completitud</a:t>
            </a:r>
            <a:r>
              <a:rPr lang="en-US" sz="1600" b="1" dirty="0">
                <a:latin typeface="Cambria" panose="02040503050406030204" pitchFamily="18" charset="0"/>
                <a:ea typeface="Cambria" panose="02040503050406030204" pitchFamily="18" charset="0"/>
                <a:cs typeface="Calibri" panose="020F0502020204030204" pitchFamily="34" charset="0"/>
              </a:rPr>
              <a:t>) </a:t>
            </a:r>
            <a:r>
              <a:rPr lang="en-US" sz="1600" dirty="0">
                <a:latin typeface="Cambria" panose="02040503050406030204" pitchFamily="18" charset="0"/>
                <a:ea typeface="Cambria" panose="02040503050406030204" pitchFamily="18" charset="0"/>
                <a:cs typeface="Calibri" panose="020F0502020204030204" pitchFamily="34" charset="0"/>
              </a:rPr>
              <a:t>medias o buenas </a:t>
            </a:r>
            <a:r>
              <a:rPr lang="en-US" sz="1600" b="1" dirty="0">
                <a:latin typeface="Cambria" panose="02040503050406030204" pitchFamily="18" charset="0"/>
                <a:ea typeface="Cambria" panose="02040503050406030204" pitchFamily="18" charset="0"/>
                <a:cs typeface="Calibri" panose="020F0502020204030204" pitchFamily="34" charset="0"/>
              </a:rPr>
              <a:t>de </a:t>
            </a:r>
            <a:r>
              <a:rPr lang="en-US" sz="1600" b="1" dirty="0" err="1">
                <a:latin typeface="Cambria" panose="02040503050406030204" pitchFamily="18" charset="0"/>
                <a:ea typeface="Cambria" panose="02040503050406030204" pitchFamily="18" charset="0"/>
                <a:cs typeface="Calibri" panose="020F0502020204030204" pitchFamily="34" charset="0"/>
              </a:rPr>
              <a:t>datos</a:t>
            </a:r>
            <a:r>
              <a:rPr lang="en-US" sz="1600" b="1" dirty="0">
                <a:latin typeface="Cambria" panose="02040503050406030204" pitchFamily="18" charset="0"/>
                <a:ea typeface="Cambria" panose="02040503050406030204" pitchFamily="18" charset="0"/>
                <a:cs typeface="Calibri" panose="020F0502020204030204" pitchFamily="34" charset="0"/>
              </a:rPr>
              <a:t> sobre causas de muerte</a:t>
            </a:r>
            <a:r>
              <a:rPr lang="en-US" sz="1600" dirty="0">
                <a:latin typeface="Cambria" panose="02040503050406030204" pitchFamily="18" charset="0"/>
                <a:ea typeface="Cambria" panose="02040503050406030204" pitchFamily="18" charset="0"/>
                <a:cs typeface="Calibri" panose="020F0502020204030204" pitchFamily="34" charset="0"/>
              </a:rPr>
              <a:t>. </a:t>
            </a:r>
          </a:p>
          <a:p>
            <a:endParaRPr lang="en-US" sz="1600" dirty="0">
              <a:latin typeface="Cambria" panose="02040503050406030204" pitchFamily="18" charset="0"/>
              <a:ea typeface="Cambria" panose="02040503050406030204" pitchFamily="18" charset="0"/>
              <a:cs typeface="Calibri" panose="020F0502020204030204" pitchFamily="34" charset="0"/>
            </a:endParaRPr>
          </a:p>
          <a:p>
            <a:r>
              <a:rPr lang="en-US" sz="1600" dirty="0">
                <a:latin typeface="Cambria" panose="02040503050406030204" pitchFamily="18" charset="0"/>
                <a:ea typeface="Cambria" panose="02040503050406030204" pitchFamily="18" charset="0"/>
                <a:cs typeface="Calibri" panose="020F0502020204030204" pitchFamily="34" charset="0"/>
              </a:rPr>
              <a:t>Guiado por la puntuación de calidad IHME* :</a:t>
            </a:r>
          </a:p>
          <a:p>
            <a:pPr marL="285750" indent="-285750">
              <a:buFont typeface="Arial" panose="020B0604020202020204" pitchFamily="34" charset="0"/>
              <a:buChar char="•"/>
            </a:pPr>
            <a:r>
              <a:rPr lang="en-US" sz="1600" dirty="0">
                <a:solidFill>
                  <a:srgbClr val="00B050"/>
                </a:solidFill>
                <a:latin typeface="Cambria" panose="02040503050406030204" pitchFamily="18" charset="0"/>
                <a:ea typeface="Cambria" panose="02040503050406030204" pitchFamily="18" charset="0"/>
                <a:cs typeface="Calibri" panose="020F0502020204030204" pitchFamily="34" charset="0"/>
              </a:rPr>
              <a:t>2A. Datos del registro civil de alta calidad</a:t>
            </a:r>
          </a:p>
          <a:p>
            <a:pPr marL="285750" indent="-285750">
              <a:buFont typeface="Arial" panose="020B0604020202020204" pitchFamily="34" charset="0"/>
              <a:buChar char="•"/>
            </a:pPr>
            <a:r>
              <a:rPr lang="en-US" sz="1600" dirty="0">
                <a:solidFill>
                  <a:srgbClr val="00B050"/>
                </a:solidFill>
                <a:latin typeface="Cambria" panose="02040503050406030204" pitchFamily="18" charset="0"/>
                <a:ea typeface="Cambria" panose="02040503050406030204" pitchFamily="18" charset="0"/>
                <a:cs typeface="Calibri" panose="020F0502020204030204" pitchFamily="34" charset="0"/>
              </a:rPr>
              <a:t>2B.</a:t>
            </a:r>
            <a:r>
              <a:rPr lang="en-GB" sz="1600" dirty="0">
                <a:solidFill>
                  <a:srgbClr val="00B050"/>
                </a:solidFill>
                <a:effectLst/>
                <a:latin typeface="Cambria" panose="02040503050406030204" pitchFamily="18" charset="0"/>
                <a:ea typeface="Cambria" panose="02040503050406030204" pitchFamily="18" charset="0"/>
              </a:rPr>
              <a:t> Algunos datos utilizables del Registro Civil (mezcla de calidad)</a:t>
            </a:r>
            <a:endParaRPr lang="en-US" sz="1600" dirty="0">
              <a:solidFill>
                <a:srgbClr val="00B050"/>
              </a:solidFill>
              <a:latin typeface="Cambria" panose="02040503050406030204" pitchFamily="18" charset="0"/>
              <a:ea typeface="Cambria" panose="02040503050406030204" pitchFamily="18" charset="0"/>
              <a:cs typeface="Calibri" panose="020F0502020204030204" pitchFamily="34" charset="0"/>
            </a:endParaRPr>
          </a:p>
          <a:p>
            <a:pPr marL="285750" indent="-285750">
              <a:buFont typeface="Arial" panose="020B0604020202020204" pitchFamily="34" charset="0"/>
              <a:buChar char="•"/>
            </a:pPr>
            <a:r>
              <a:rPr lang="en-US" sz="1600" dirty="0">
                <a:solidFill>
                  <a:srgbClr val="C00000"/>
                </a:solidFill>
                <a:latin typeface="Cambria" panose="02040503050406030204" pitchFamily="18" charset="0"/>
                <a:ea typeface="Cambria" panose="02040503050406030204" pitchFamily="18" charset="0"/>
                <a:cs typeface="Calibri" panose="020F0502020204030204" pitchFamily="34" charset="0"/>
              </a:rPr>
              <a:t>2C. </a:t>
            </a:r>
            <a:r>
              <a:rPr lang="en-GB" sz="1600" dirty="0">
                <a:solidFill>
                  <a:srgbClr val="C00000"/>
                </a:solidFill>
                <a:effectLst/>
                <a:latin typeface="Cambria" panose="02040503050406030204" pitchFamily="18" charset="0"/>
                <a:ea typeface="Cambria" panose="02040503050406030204" pitchFamily="18" charset="0"/>
              </a:rPr>
              <a:t>Los datos de mortalidad específica por VIH de calidad no utilizable utilizados por el IHME </a:t>
            </a:r>
            <a:r>
              <a:rPr lang="en-US" sz="1600" dirty="0">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 no </a:t>
            </a:r>
            <a:r>
              <a:rPr lang="en-US" sz="1600" dirty="0" err="1">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ajustar</a:t>
            </a:r>
            <a:r>
              <a:rPr lang="en-US" sz="1600" dirty="0">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 </a:t>
            </a:r>
            <a:r>
              <a:rPr lang="en-US" sz="1600" dirty="0" err="1">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el</a:t>
            </a:r>
            <a:r>
              <a:rPr lang="en-US" sz="1600" dirty="0">
                <a:solidFill>
                  <a:srgbClr val="C00000"/>
                </a:solidFill>
                <a:latin typeface="Cambria" panose="02040503050406030204" pitchFamily="18" charset="0"/>
                <a:ea typeface="Cambria" panose="02040503050406030204" pitchFamily="18" charset="0"/>
                <a:cs typeface="Calibri" panose="020F0502020204030204" pitchFamily="34" charset="0"/>
                <a:sym typeface="Wingdings" panose="05000000000000000000" pitchFamily="2" charset="2"/>
              </a:rPr>
              <a:t> CSAVR. </a:t>
            </a:r>
            <a:r>
              <a:rPr lang="en-US" sz="1600" dirty="0">
                <a:solidFill>
                  <a:srgbClr val="C00000"/>
                </a:solidFill>
                <a:latin typeface="Cambria" panose="02040503050406030204" pitchFamily="18" charset="0"/>
                <a:ea typeface="Cambria" panose="02040503050406030204" pitchFamily="18" charset="0"/>
                <a:cs typeface="Calibri" panose="020F0502020204030204" pitchFamily="34" charset="0"/>
              </a:rPr>
              <a:t> </a:t>
            </a:r>
          </a:p>
          <a:p>
            <a:pPr marL="285750" indent="-285750">
              <a:buFont typeface="Arial" panose="020B0604020202020204" pitchFamily="34" charset="0"/>
              <a:buChar char="•"/>
            </a:pPr>
            <a:r>
              <a:rPr lang="en-US" sz="1600"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1A/B: IHME utilizó </a:t>
            </a:r>
            <a:r>
              <a:rPr lang="en-US" sz="1600" b="1"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datos de prevalencia </a:t>
            </a:r>
            <a:r>
              <a:rPr lang="en-US" sz="1600"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para estimar la incidencia y la mortalidad; independientemente de los datos de RV (de calidad mixta).</a:t>
            </a:r>
          </a:p>
          <a:p>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Basado en: </a:t>
            </a:r>
          </a:p>
          <a:p>
            <a:pPr marL="285750" indent="-285750">
              <a:buFont typeface="Arial" panose="020B0604020202020204" pitchFamily="34" charset="0"/>
              <a:buChar char="•"/>
            </a:pPr>
            <a:r>
              <a:rPr lang="en-US" sz="1600" b="1" dirty="0">
                <a:latin typeface="Cambria" panose="02040503050406030204" pitchFamily="18" charset="0"/>
                <a:ea typeface="Cambria" panose="02040503050406030204" pitchFamily="18" charset="0"/>
                <a:cs typeface="Calibri" panose="020F0502020204030204" pitchFamily="34" charset="0"/>
              </a:rPr>
              <a:t>Exhaustividad del registro de defunciones </a:t>
            </a:r>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 </a:t>
            </a:r>
            <a:r>
              <a:rPr lang="en-US" sz="1600" dirty="0">
                <a:latin typeface="Cambria" panose="02040503050406030204" pitchFamily="18" charset="0"/>
                <a:ea typeface="Cambria" panose="02040503050406030204" pitchFamily="18" charset="0"/>
                <a:cs typeface="Calibri" panose="020F0502020204030204" pitchFamily="34" charset="0"/>
              </a:rPr>
              <a:t>umbral mínimo  </a:t>
            </a:r>
          </a:p>
          <a:p>
            <a:pPr marL="285750" indent="-285750">
              <a:buFont typeface="Arial" panose="020B0604020202020204" pitchFamily="34" charset="0"/>
              <a:buChar char="•"/>
            </a:pPr>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Contribución de la </a:t>
            </a:r>
            <a:r>
              <a:rPr lang="en-US" sz="1600" b="1" dirty="0">
                <a:solidFill>
                  <a:schemeClr val="tx1"/>
                </a:solidFill>
                <a:latin typeface="Cambria" panose="02040503050406030204" pitchFamily="18" charset="0"/>
                <a:ea typeface="Cambria" panose="02040503050406030204" pitchFamily="18" charset="0"/>
                <a:cs typeface="Calibri" panose="020F0502020204030204" pitchFamily="34" charset="0"/>
              </a:rPr>
              <a:t>basura y causas mal definidas de muertes </a:t>
            </a:r>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 umbral máximo</a:t>
            </a:r>
          </a:p>
          <a:p>
            <a:endPar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endParaRPr>
          </a:p>
          <a:p>
            <a:r>
              <a:rPr lang="en-US" sz="1600" dirty="0">
                <a:latin typeface="Cambria" panose="02040503050406030204" pitchFamily="18" charset="0"/>
                <a:ea typeface="Cambria" panose="02040503050406030204" pitchFamily="18" charset="0"/>
                <a:cs typeface="Calibri" panose="020F0502020204030204" pitchFamily="34" charset="0"/>
              </a:rPr>
              <a:t>Para los años con informes de muertes por SIDA incompletos: </a:t>
            </a:r>
            <a:br>
              <a:rPr lang="en-US" sz="1600" dirty="0">
                <a:latin typeface="Cambria" panose="02040503050406030204" pitchFamily="18" charset="0"/>
                <a:ea typeface="Cambria" panose="02040503050406030204" pitchFamily="18" charset="0"/>
                <a:cs typeface="Calibri" panose="020F0502020204030204" pitchFamily="34" charset="0"/>
              </a:rPr>
            </a:br>
            <a:r>
              <a:rPr lang="en-US" sz="1600" dirty="0">
                <a:latin typeface="Cambria" panose="02040503050406030204" pitchFamily="18" charset="0"/>
                <a:ea typeface="Cambria" panose="02040503050406030204" pitchFamily="18" charset="0"/>
                <a:cs typeface="Calibri" panose="020F0502020204030204" pitchFamily="34" charset="0"/>
              </a:rPr>
              <a:t>Utilice </a:t>
            </a:r>
            <a:r>
              <a:rPr lang="en-US" sz="1600" b="1" dirty="0">
                <a:latin typeface="Cambria" panose="02040503050406030204" pitchFamily="18" charset="0"/>
                <a:ea typeface="Cambria" panose="02040503050406030204" pitchFamily="18" charset="0"/>
                <a:cs typeface="Calibri" panose="020F0502020204030204" pitchFamily="34" charset="0"/>
              </a:rPr>
              <a:t>los datos de IHME, ajustados (hacia arriba) para las muertes por SIDA clasificadas erróneamente </a:t>
            </a:r>
            <a:r>
              <a:rPr lang="en-US" sz="1600" dirty="0">
                <a:latin typeface="Cambria" panose="02040503050406030204" pitchFamily="18" charset="0"/>
                <a:ea typeface="Cambria" panose="02040503050406030204" pitchFamily="18" charset="0"/>
                <a:cs typeface="Calibri" panose="020F0502020204030204" pitchFamily="34" charset="0"/>
              </a:rPr>
              <a:t>bajo otras causas </a:t>
            </a:r>
          </a:p>
          <a:p>
            <a:r>
              <a:rPr lang="en-US" sz="1600" dirty="0">
                <a:latin typeface="Cambria" panose="02040503050406030204" pitchFamily="18" charset="0"/>
                <a:ea typeface="Cambria" panose="02040503050406030204" pitchFamily="18" charset="0"/>
                <a:cs typeface="Calibri" panose="020F0502020204030204" pitchFamily="34" charset="0"/>
              </a:rPr>
              <a:t>&amp; </a:t>
            </a:r>
            <a:r>
              <a:rPr lang="en-US" sz="1600" b="1" dirty="0">
                <a:latin typeface="Cambria" panose="02040503050406030204" pitchFamily="18" charset="0"/>
                <a:ea typeface="Cambria" panose="02040503050406030204" pitchFamily="18" charset="0"/>
                <a:cs typeface="Calibri" panose="020F0502020204030204" pitchFamily="34" charset="0"/>
              </a:rPr>
              <a:t>suplemento con los datos originales (no ajustados) del Registro Civil </a:t>
            </a:r>
            <a:r>
              <a:rPr lang="en-US" sz="1600" dirty="0">
                <a:latin typeface="Cambria" panose="02040503050406030204" pitchFamily="18" charset="0"/>
                <a:ea typeface="Cambria" panose="02040503050406030204" pitchFamily="18" charset="0"/>
                <a:cs typeface="Calibri" panose="020F0502020204030204" pitchFamily="34" charset="0"/>
              </a:rPr>
              <a:t>de los últimos años (es decir, posteriores a 2021). </a:t>
            </a:r>
            <a:br>
              <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br>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US" sz="14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 </a:t>
            </a:r>
            <a:r>
              <a:rPr lang="en-GB" sz="14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Grupos de </a:t>
            </a:r>
            <a:r>
              <a:rPr lang="en-GB" sz="1400" dirty="0" err="1">
                <a:solidFill>
                  <a:srgbClr val="000000"/>
                </a:solidFill>
                <a:effectLst/>
                <a:latin typeface="Cambria" panose="02040503050406030204" pitchFamily="18" charset="0"/>
                <a:ea typeface="Cambria" panose="02040503050406030204" pitchFamily="18" charset="0"/>
                <a:cs typeface="Calibri" panose="020F0502020204030204" pitchFamily="34" charset="0"/>
              </a:rPr>
              <a:t>países</a:t>
            </a:r>
            <a:r>
              <a:rPr lang="en-US" sz="14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 IHME</a:t>
            </a:r>
            <a:r>
              <a:rPr lang="en-GB" sz="14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 Sección 2.3 del material suplementario (página 5) y representados en la figura S1 de la página 6 de: </a:t>
            </a:r>
            <a:r>
              <a:rPr lang="en-GB" sz="1400" u="sng" dirty="0">
                <a:solidFill>
                  <a:srgbClr val="000000"/>
                </a:solidFill>
                <a:effectLst/>
                <a:latin typeface="Cambria" panose="02040503050406030204" pitchFamily="18" charset="0"/>
                <a:ea typeface="Cambria" panose="02040503050406030204" pitchFamily="18" charset="0"/>
                <a:cs typeface="Calibri" panose="020F0502020204030204" pitchFamily="34" charset="0"/>
                <a:hlinkClick r:id="rId4"/>
              </a:rPr>
              <a:t>https://www.thelancet.com/cms/10.1016/S2352-3018(21)00152-1/attachment/7371c03e-887f-4e26-a718-bae190b81c2f/mmc1.pdf</a:t>
            </a:r>
            <a:endParaRPr lang="en-CH" sz="14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p:txBody>
      </p:sp>
      <p:pic>
        <p:nvPicPr>
          <p:cNvPr id="4" name="Picture 3">
            <a:extLst>
              <a:ext uri="{FF2B5EF4-FFF2-40B4-BE49-F238E27FC236}">
                <a16:creationId xmlns:a16="http://schemas.microsoft.com/office/drawing/2014/main" id="{7B7332A1-DD70-E708-7AE3-5B9DCF542C53}"/>
              </a:ext>
            </a:extLst>
          </p:cNvPr>
          <p:cNvPicPr>
            <a:picLocks noChangeAspect="1"/>
          </p:cNvPicPr>
          <p:nvPr/>
        </p:nvPicPr>
        <p:blipFill>
          <a:blip r:embed="rId5"/>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83896290-D42E-0803-3A01-7A462D73D628}"/>
              </a:ext>
            </a:extLst>
          </p:cNvPr>
          <p:cNvPicPr>
            <a:picLocks noChangeAspect="1"/>
          </p:cNvPicPr>
          <p:nvPr/>
        </p:nvPicPr>
        <p:blipFill>
          <a:blip r:embed="rId6"/>
          <a:stretch>
            <a:fillRect/>
          </a:stretch>
        </p:blipFill>
        <p:spPr>
          <a:xfrm>
            <a:off x="106651" y="6157197"/>
            <a:ext cx="1409700" cy="647700"/>
          </a:xfrm>
          <a:prstGeom prst="rect">
            <a:avLst/>
          </a:prstGeom>
        </p:spPr>
      </p:pic>
    </p:spTree>
    <p:extLst>
      <p:ext uri="{BB962C8B-B14F-4D97-AF65-F5344CB8AC3E}">
        <p14:creationId xmlns:p14="http://schemas.microsoft.com/office/powerpoint/2010/main" val="931435998"/>
      </p:ext>
    </p:extLst>
  </p:cSld>
  <p:clrMapOvr>
    <a:masterClrMapping/>
  </p:clrMapOvr>
  <mc:AlternateContent xmlns:mc="http://schemas.openxmlformats.org/markup-compatibility/2006" xmlns:p14="http://schemas.microsoft.com/office/powerpoint/2010/main">
    <mc:Choice Requires="p14">
      <p:transition p14:dur="0" advTm="8255000"/>
    </mc:Choice>
    <mc:Fallback xmlns="" xmlns:a16="http://schemas.microsoft.com/office/drawing/2014/main">
      <p:transition advTm="8255000"/>
    </mc:Fallback>
  </mc:AlternateContent>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74C9-5DAA-D7AC-C4F5-B290C469961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29B5F8F-AC41-956C-153D-BC0A0B5762BB}"/>
              </a:ext>
            </a:extLst>
          </p:cNvPr>
          <p:cNvPicPr>
            <a:picLocks noChangeAspect="1"/>
          </p:cNvPicPr>
          <p:nvPr/>
        </p:nvPicPr>
        <p:blipFill>
          <a:blip r:embed="rId3"/>
          <a:stretch>
            <a:fillRect/>
          </a:stretch>
        </p:blipFill>
        <p:spPr>
          <a:xfrm>
            <a:off x="6966656" y="3962401"/>
            <a:ext cx="5128158" cy="2895600"/>
          </a:xfrm>
          <a:prstGeom prst="rect">
            <a:avLst/>
          </a:prstGeom>
        </p:spPr>
      </p:pic>
      <p:sp>
        <p:nvSpPr>
          <p:cNvPr id="2" name="TextBox 1">
            <a:extLst>
              <a:ext uri="{FF2B5EF4-FFF2-40B4-BE49-F238E27FC236}">
                <a16:creationId xmlns:a16="http://schemas.microsoft.com/office/drawing/2014/main" id="{6D6D67AD-E6BD-C167-E154-D31582373500}"/>
              </a:ext>
            </a:extLst>
          </p:cNvPr>
          <p:cNvSpPr txBox="1"/>
          <p:nvPr/>
        </p:nvSpPr>
        <p:spPr>
          <a:xfrm>
            <a:off x="304011" y="284318"/>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Triangulación de modelos de incidencia alternativos: </a:t>
            </a:r>
          </a:p>
          <a:p>
            <a:r>
              <a:rPr lang="en-US" sz="3200" b="1" dirty="0">
                <a:solidFill>
                  <a:srgbClr val="0070C0"/>
                </a:solidFill>
                <a:latin typeface="Arial" panose="020B0604020202020204" pitchFamily="34" charset="0"/>
              </a:rPr>
              <a:t>razonamiento</a:t>
            </a:r>
          </a:p>
        </p:txBody>
      </p:sp>
      <p:sp>
        <p:nvSpPr>
          <p:cNvPr id="4" name="TextBox 3">
            <a:extLst>
              <a:ext uri="{FF2B5EF4-FFF2-40B4-BE49-F238E27FC236}">
                <a16:creationId xmlns:a16="http://schemas.microsoft.com/office/drawing/2014/main" id="{5735BBD3-B95E-C516-DFD0-37EB34C1BE62}"/>
              </a:ext>
            </a:extLst>
          </p:cNvPr>
          <p:cNvSpPr txBox="1"/>
          <p:nvPr/>
        </p:nvSpPr>
        <p:spPr>
          <a:xfrm>
            <a:off x="219833" y="1477885"/>
            <a:ext cx="11275060" cy="5975995"/>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Algunos países con epidemias concentradas cuentan con </a:t>
            </a:r>
            <a:r>
              <a:rPr lang="en-US" sz="2000" dirty="0" err="1">
                <a:latin typeface="Arial" panose="020B0604020202020204" pitchFamily="34" charset="0"/>
                <a:cs typeface="Arial" panose="020B0604020202020204" pitchFamily="34" charset="0"/>
              </a:rPr>
              <a:t>datos</a:t>
            </a:r>
            <a:r>
              <a:rPr lang="en-US" sz="2000" dirty="0">
                <a:latin typeface="Arial" panose="020B0604020202020204" pitchFamily="34" charset="0"/>
                <a:cs typeface="Arial" panose="020B0604020202020204" pitchFamily="34" charset="0"/>
              </a:rPr>
              <a:t> de </a:t>
            </a:r>
            <a:r>
              <a:rPr lang="en-US" sz="2000" dirty="0" err="1">
                <a:latin typeface="Arial" panose="020B0604020202020204" pitchFamily="34" charset="0"/>
                <a:cs typeface="Arial" panose="020B0604020202020204" pitchFamily="34" charset="0"/>
              </a:rPr>
              <a:t>suficientes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años</a:t>
            </a:r>
            <a:r>
              <a:rPr lang="en-US" sz="2000" dirty="0">
                <a:latin typeface="Arial" panose="020B0604020202020204" pitchFamily="34" charset="0"/>
                <a:cs typeface="Arial" panose="020B0604020202020204" pitchFamily="34" charset="0"/>
              </a:rPr>
              <a:t> tanto de vigilancia como de encuestas </a:t>
            </a:r>
            <a:r>
              <a:rPr lang="en-US" sz="2000" i="1" dirty="0">
                <a:latin typeface="Arial" panose="020B0604020202020204" pitchFamily="34" charset="0"/>
                <a:cs typeface="Arial" panose="020B0604020202020204" pitchFamily="34" charset="0"/>
              </a:rPr>
              <a:t>y </a:t>
            </a:r>
            <a:r>
              <a:rPr lang="en-US" sz="2000" dirty="0">
                <a:latin typeface="Arial" panose="020B0604020202020204" pitchFamily="34" charset="0"/>
                <a:cs typeface="Arial" panose="020B0604020202020204" pitchFamily="34" charset="0"/>
              </a:rPr>
              <a:t>pruebas rutinarias para ejecutar tanto un modelo basado en la prevalencia (por ejemplo, el EPP) como un modelo basado en informes rutinarios (por ejemplo, el CSAVR).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Si la capacidad lo permite, ejecute dos modelos adecuados a la vez, compare los resultados,  </a:t>
            </a:r>
            <a:r>
              <a:rPr lang="en-US" sz="2000" dirty="0" err="1">
                <a:latin typeface="Arial" panose="020B0604020202020204" pitchFamily="34" charset="0"/>
                <a:cs typeface="Arial" panose="020B0604020202020204" pitchFamily="34" charset="0"/>
              </a:rPr>
              <a:t>evalúe</a:t>
            </a:r>
            <a:r>
              <a:rPr lang="en-US" sz="2000" dirty="0">
                <a:latin typeface="Arial" panose="020B0604020202020204" pitchFamily="34" charset="0"/>
                <a:cs typeface="Arial" panose="020B0604020202020204" pitchFamily="34" charset="0"/>
              </a:rPr>
              <a:t>, e intente explicar las diferencias y las incertidumbres: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Epidemia histórica global - año </a:t>
            </a:r>
            <a:r>
              <a:rPr lang="en-US" sz="2000" dirty="0" err="1">
                <a:latin typeface="Arial" panose="020B0604020202020204" pitchFamily="34" charset="0"/>
                <a:cs typeface="Arial" panose="020B0604020202020204" pitchFamily="34" charset="0"/>
              </a:rPr>
              <a:t>pico</a:t>
            </a:r>
            <a:r>
              <a:rPr lang="en-US" sz="2000" dirty="0">
                <a:latin typeface="Arial" panose="020B0604020202020204" pitchFamily="34" charset="0"/>
                <a:cs typeface="Arial" panose="020B0604020202020204" pitchFamily="34" charset="0"/>
              </a:rPr>
              <a:t>,</a:t>
            </a:r>
            <a:br>
              <a:rPr lang="en-US" sz="2000" dirty="0">
                <a:latin typeface="Arial" panose="020B0604020202020204" pitchFamily="34" charset="0"/>
                <a:cs typeface="Arial" panose="020B0604020202020204" pitchFamily="34" charset="0"/>
              </a:rPr>
            </a:br>
            <a:r>
              <a:rPr lang="en-US" sz="2000" dirty="0" err="1">
                <a:latin typeface="Arial" panose="020B0604020202020204" pitchFamily="34" charset="0"/>
                <a:cs typeface="Arial" panose="020B0604020202020204" pitchFamily="34" charset="0"/>
              </a:rPr>
              <a:t>nivel</a:t>
            </a:r>
            <a:r>
              <a:rPr lang="en-US" sz="2000" dirty="0">
                <a:latin typeface="Arial" panose="020B0604020202020204" pitchFamily="34" charset="0"/>
                <a:cs typeface="Arial" panose="020B0604020202020204" pitchFamily="34" charset="0"/>
              </a:rPr>
              <a:t> de prevalencia pico</a:t>
            </a: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Tendencia histórica de la cobertura de TAR y PTMI</a:t>
            </a:r>
          </a:p>
          <a:p>
            <a:pPr marL="800100" lvl="1" indent="-342900">
              <a:spcAft>
                <a:spcPts val="200"/>
              </a:spcAft>
              <a:buFont typeface="Arial" panose="020B0604020202020204" pitchFamily="34" charset="0"/>
              <a:buChar char="•"/>
            </a:pPr>
            <a:r>
              <a:rPr lang="en-US" sz="2000" dirty="0">
                <a:latin typeface="Arial" panose="020B0604020202020204" pitchFamily="34" charset="0"/>
                <a:cs typeface="Arial" panose="020B0604020202020204" pitchFamily="34" charset="0"/>
              </a:rPr>
              <a:t>Razon de </a:t>
            </a:r>
            <a:r>
              <a:rPr lang="en-US" sz="2000" dirty="0" err="1">
                <a:latin typeface="Arial" panose="020B0604020202020204" pitchFamily="34" charset="0"/>
                <a:cs typeface="Arial" panose="020B0604020202020204" pitchFamily="34" charset="0"/>
              </a:rPr>
              <a:t>Mujeres</a:t>
            </a:r>
            <a:r>
              <a:rPr lang="en-US" sz="2000" dirty="0">
                <a:latin typeface="Arial" panose="020B0604020202020204" pitchFamily="34" charset="0"/>
                <a:cs typeface="Arial" panose="020B0604020202020204" pitchFamily="34" charset="0"/>
              </a:rPr>
              <a:t> a Hombres F/M </a:t>
            </a:r>
            <a:r>
              <a:rPr lang="en-US" sz="2000" dirty="0" err="1">
                <a:latin typeface="Arial" panose="020B0604020202020204" pitchFamily="34" charset="0"/>
                <a:cs typeface="Arial" panose="020B0604020202020204" pitchFamily="34" charset="0"/>
              </a:rPr>
              <a:t>en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incidencia</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y prevalencia, y </a:t>
            </a:r>
            <a:r>
              <a:rPr lang="en-US" sz="2000" dirty="0" err="1">
                <a:latin typeface="Arial" panose="020B0604020202020204" pitchFamily="34" charset="0"/>
                <a:cs typeface="Arial" panose="020B0604020202020204" pitchFamily="34" charset="0"/>
              </a:rPr>
              <a:t>coherencia</a:t>
            </a:r>
            <a:r>
              <a:rPr lang="en-US" sz="2000" dirty="0">
                <a:latin typeface="Arial" panose="020B0604020202020204" pitchFamily="34" charset="0"/>
                <a:cs typeface="Arial" panose="020B0604020202020204" pitchFamily="34" charset="0"/>
              </a:rPr>
              <a:t> con los </a:t>
            </a:r>
            <a:r>
              <a:rPr lang="en-US" sz="2000" dirty="0" err="1">
                <a:latin typeface="Arial" panose="020B0604020202020204" pitchFamily="34" charset="0"/>
                <a:cs typeface="Arial" panose="020B0604020202020204" pitchFamily="34" charset="0"/>
              </a:rPr>
              <a:t>datos</a:t>
            </a:r>
            <a:r>
              <a:rPr lang="en-US" sz="2000" dirty="0">
                <a:latin typeface="Arial" panose="020B0604020202020204" pitchFamily="34" charset="0"/>
                <a:cs typeface="Arial" panose="020B0604020202020204" pitchFamily="34" charset="0"/>
              </a:rPr>
              <a:t> de</a:t>
            </a:r>
            <a:br>
              <a:rPr lang="en-US" sz="2000" dirty="0">
                <a:latin typeface="Arial" panose="020B0604020202020204" pitchFamily="34" charset="0"/>
                <a:cs typeface="Arial" panose="020B0604020202020204" pitchFamily="34" charset="0"/>
              </a:rPr>
            </a:br>
            <a:r>
              <a:rPr lang="en-US" sz="2000" dirty="0" err="1">
                <a:latin typeface="Arial" panose="020B0604020202020204" pitchFamily="34" charset="0"/>
                <a:cs typeface="Arial" panose="020B0604020202020204" pitchFamily="34" charset="0"/>
              </a:rPr>
              <a:t>niñas</a:t>
            </a:r>
            <a:r>
              <a:rPr lang="en-US" sz="2000" dirty="0">
                <a:latin typeface="Arial" panose="020B0604020202020204" pitchFamily="34" charset="0"/>
                <a:cs typeface="Arial" panose="020B0604020202020204" pitchFamily="34" charset="0"/>
              </a:rPr>
              <a:t> y </a:t>
            </a:r>
            <a:r>
              <a:rPr lang="en-US" sz="2000" dirty="0" err="1">
                <a:latin typeface="Arial" panose="020B0604020202020204" pitchFamily="34" charset="0"/>
                <a:cs typeface="Arial" panose="020B0604020202020204" pitchFamily="34" charset="0"/>
              </a:rPr>
              <a:t>niños</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en</a:t>
            </a:r>
            <a:r>
              <a:rPr lang="en-US" sz="2000" dirty="0">
                <a:latin typeface="Arial" panose="020B0604020202020204" pitchFamily="34" charset="0"/>
                <a:cs typeface="Arial" panose="020B0604020202020204" pitchFamily="34" charset="0"/>
              </a:rPr>
              <a:t> TAR, </a:t>
            </a:r>
            <a:r>
              <a:rPr lang="en-US" sz="2000" dirty="0" err="1">
                <a:latin typeface="Arial" panose="020B0604020202020204" pitchFamily="34" charset="0"/>
                <a:cs typeface="Arial" panose="020B0604020202020204" pitchFamily="34" charset="0"/>
              </a:rPr>
              <a:t>Conocimiento</a:t>
            </a:r>
            <a:r>
              <a:rPr lang="en-US" sz="2000" dirty="0">
                <a:latin typeface="Arial" panose="020B0604020202020204" pitchFamily="34" charset="0"/>
                <a:cs typeface="Arial" panose="020B0604020202020204" pitchFamily="34" charset="0"/>
              </a:rPr>
              <a:t> de VIH status,</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y </a:t>
            </a:r>
            <a:r>
              <a:rPr lang="en-US" sz="2000" dirty="0" err="1">
                <a:latin typeface="Arial" panose="020B0604020202020204" pitchFamily="34" charset="0"/>
                <a:cs typeface="Arial" panose="020B0604020202020204" pitchFamily="34" charset="0"/>
              </a:rPr>
              <a:t>nuevos</a:t>
            </a:r>
            <a:r>
              <a:rPr lang="en-US" sz="2000" dirty="0">
                <a:latin typeface="Arial" panose="020B0604020202020204" pitchFamily="34" charset="0"/>
                <a:cs typeface="Arial" panose="020B0604020202020204" pitchFamily="34" charset="0"/>
              </a:rPr>
              <a:t> diagnósticos</a:t>
            </a:r>
          </a:p>
          <a:p>
            <a:pPr marL="285750" indent="-28575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99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8A380-6469-AA89-BF7D-80F76C3C38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1E84F2-4D70-12D8-46B8-0AF590F1A263}"/>
              </a:ext>
            </a:extLst>
          </p:cNvPr>
          <p:cNvSpPr txBox="1"/>
          <p:nvPr/>
        </p:nvSpPr>
        <p:spPr>
          <a:xfrm>
            <a:off x="277822" y="157318"/>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Uso del modelo de incidencia y cambio de país </a:t>
            </a:r>
            <a:br>
              <a:rPr lang="en-US" sz="3200" b="1" dirty="0">
                <a:solidFill>
                  <a:srgbClr val="0070C0"/>
                </a:solidFill>
                <a:latin typeface="Arial" panose="020B0604020202020204" pitchFamily="34" charset="0"/>
              </a:rPr>
            </a:br>
            <a:r>
              <a:rPr lang="en-US" sz="3200" b="1" dirty="0">
                <a:solidFill>
                  <a:srgbClr val="0070C0"/>
                </a:solidFill>
                <a:latin typeface="Arial" panose="020B0604020202020204" pitchFamily="34" charset="0"/>
              </a:rPr>
              <a:t>ronda de 2023 a 2024</a:t>
            </a:r>
          </a:p>
        </p:txBody>
      </p:sp>
      <p:graphicFrame>
        <p:nvGraphicFramePr>
          <p:cNvPr id="7" name="Table 6">
            <a:extLst>
              <a:ext uri="{FF2B5EF4-FFF2-40B4-BE49-F238E27FC236}">
                <a16:creationId xmlns:a16="http://schemas.microsoft.com/office/drawing/2014/main" id="{C3CE2F2A-17F9-EDB4-5D31-900083D4D507}"/>
              </a:ext>
            </a:extLst>
          </p:cNvPr>
          <p:cNvGraphicFramePr>
            <a:graphicFrameLocks noGrp="1"/>
          </p:cNvGraphicFramePr>
          <p:nvPr>
            <p:extLst>
              <p:ext uri="{D42A27DB-BD31-4B8C-83A1-F6EECF244321}">
                <p14:modId xmlns:p14="http://schemas.microsoft.com/office/powerpoint/2010/main" val="1304801369"/>
              </p:ext>
            </p:extLst>
          </p:nvPr>
        </p:nvGraphicFramePr>
        <p:xfrm>
          <a:off x="961271" y="1972936"/>
          <a:ext cx="9763209" cy="4378304"/>
        </p:xfrm>
        <a:graphic>
          <a:graphicData uri="http://schemas.openxmlformats.org/drawingml/2006/table">
            <a:tbl>
              <a:tblPr firstRow="1" lastRow="1" bandRow="1">
                <a:tableStyleId>{5C22544A-7EE6-4342-B048-85BDC9FD1C3A}</a:tableStyleId>
              </a:tblPr>
              <a:tblGrid>
                <a:gridCol w="2117885">
                  <a:extLst>
                    <a:ext uri="{9D8B030D-6E8A-4147-A177-3AD203B41FA5}">
                      <a16:colId xmlns:a16="http://schemas.microsoft.com/office/drawing/2014/main" val="2068309189"/>
                    </a:ext>
                  </a:extLst>
                </a:gridCol>
                <a:gridCol w="793090">
                  <a:extLst>
                    <a:ext uri="{9D8B030D-6E8A-4147-A177-3AD203B41FA5}">
                      <a16:colId xmlns:a16="http://schemas.microsoft.com/office/drawing/2014/main" val="1025680669"/>
                    </a:ext>
                  </a:extLst>
                </a:gridCol>
                <a:gridCol w="1134938">
                  <a:extLst>
                    <a:ext uri="{9D8B030D-6E8A-4147-A177-3AD203B41FA5}">
                      <a16:colId xmlns:a16="http://schemas.microsoft.com/office/drawing/2014/main" val="360100138"/>
                    </a:ext>
                  </a:extLst>
                </a:gridCol>
                <a:gridCol w="1599852">
                  <a:extLst>
                    <a:ext uri="{9D8B030D-6E8A-4147-A177-3AD203B41FA5}">
                      <a16:colId xmlns:a16="http://schemas.microsoft.com/office/drawing/2014/main" val="3067474358"/>
                    </a:ext>
                  </a:extLst>
                </a:gridCol>
                <a:gridCol w="1242388">
                  <a:extLst>
                    <a:ext uri="{9D8B030D-6E8A-4147-A177-3AD203B41FA5}">
                      <a16:colId xmlns:a16="http://schemas.microsoft.com/office/drawing/2014/main" val="2875294031"/>
                    </a:ext>
                  </a:extLst>
                </a:gridCol>
                <a:gridCol w="958352">
                  <a:extLst>
                    <a:ext uri="{9D8B030D-6E8A-4147-A177-3AD203B41FA5}">
                      <a16:colId xmlns:a16="http://schemas.microsoft.com/office/drawing/2014/main" val="2911493323"/>
                    </a:ext>
                  </a:extLst>
                </a:gridCol>
                <a:gridCol w="958352">
                  <a:extLst>
                    <a:ext uri="{9D8B030D-6E8A-4147-A177-3AD203B41FA5}">
                      <a16:colId xmlns:a16="http://schemas.microsoft.com/office/drawing/2014/main" val="1559346707"/>
                    </a:ext>
                  </a:extLst>
                </a:gridCol>
                <a:gridCol w="958352">
                  <a:extLst>
                    <a:ext uri="{9D8B030D-6E8A-4147-A177-3AD203B41FA5}">
                      <a16:colId xmlns:a16="http://schemas.microsoft.com/office/drawing/2014/main" val="2854237126"/>
                    </a:ext>
                  </a:extLst>
                </a:gridCol>
              </a:tblGrid>
              <a:tr h="0">
                <a:tc>
                  <a:txBody>
                    <a:bodyPr/>
                    <a:lstStyle/>
                    <a:p>
                      <a:pPr algn="l" fontAlgn="b"/>
                      <a:r>
                        <a:rPr lang="en-US" sz="2000" b="0" u="none" strike="noStrike" dirty="0">
                          <a:effectLst/>
                          <a:latin typeface="Arial" panose="020B0604020202020204" pitchFamily="34" charset="0"/>
                          <a:cs typeface="Arial" panose="020B0604020202020204" pitchFamily="34" charset="0"/>
                        </a:rPr>
                        <a:t>O-2024 </a:t>
                      </a:r>
                      <a:r>
                        <a:rPr lang="en-US" sz="2000" b="0" u="none" strike="noStrike" dirty="0" err="1">
                          <a:effectLst/>
                          <a:latin typeface="Arial" panose="020B0604020202020204" pitchFamily="34" charset="0"/>
                          <a:cs typeface="Arial" panose="020B0604020202020204" pitchFamily="34" charset="0"/>
                        </a:rPr>
                        <a:t>ronda</a:t>
                      </a:r>
                      <a:r>
                        <a:rPr lang="en-US" sz="2000" b="0" u="none" strike="noStrike" dirty="0">
                          <a:effectLst/>
                          <a:latin typeface="Arial" panose="020B0604020202020204" pitchFamily="34" charset="0"/>
                          <a:cs typeface="Arial" panose="020B0604020202020204" pitchFamily="34" charset="0"/>
                        </a:rPr>
                        <a:t> →</a:t>
                      </a:r>
                    </a:p>
                    <a:p>
                      <a:pPr algn="l" fontAlgn="b"/>
                      <a:r>
                        <a:rPr lang="fr-CH" sz="2000" b="0" dirty="0">
                          <a:latin typeface="Arial" panose="020B0604020202020204" pitchFamily="34" charset="0"/>
                          <a:cs typeface="Arial" panose="020B0604020202020204" pitchFamily="34" charset="0"/>
                          <a:sym typeface="Symbol" panose="05050102010706020507" pitchFamily="18" charset="2"/>
                        </a:rPr>
                        <a:t>N-2023 </a:t>
                      </a:r>
                      <a:r>
                        <a:rPr lang="fr-CH" sz="2000" b="0" dirty="0" err="1">
                          <a:latin typeface="Arial" panose="020B0604020202020204" pitchFamily="34" charset="0"/>
                          <a:cs typeface="Arial" panose="020B0604020202020204" pitchFamily="34" charset="0"/>
                          <a:sym typeface="Symbol" panose="05050102010706020507" pitchFamily="18" charset="2"/>
                        </a:rPr>
                        <a:t>ronda</a:t>
                      </a:r>
                      <a:r>
                        <a:rPr lang="fr-CH" sz="2000" b="0" dirty="0">
                          <a:latin typeface="Arial" panose="020B0604020202020204" pitchFamily="34" charset="0"/>
                          <a:cs typeface="Arial" panose="020B0604020202020204" pitchFamily="34" charset="0"/>
                          <a:sym typeface="Symbol" panose="05050102010706020507" pitchFamily="18" charset="2"/>
                        </a:rPr>
                        <a:t> </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EPP-Gen</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PPE-Conc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CSAVR</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AEM</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ECDC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Incid. directa</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Total 2023</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15395320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EPP-Generalizado</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38</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DJI</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39</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2122824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EPP-Concentrado</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35</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TTO</a:t>
                      </a: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36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06744620"/>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CSAVR</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KAZ, TJK</a:t>
                      </a: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64</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66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63080916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AEM</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tx1"/>
                          </a:solidFill>
                          <a:effectLst/>
                          <a:latin typeface="Arial" panose="020B0604020202020204" pitchFamily="34" charset="0"/>
                          <a:cs typeface="Arial" panose="020B0604020202020204" pitchFamily="34" charset="0"/>
                        </a:rPr>
                        <a:t>13</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13</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1347448693"/>
                  </a:ext>
                </a:extLst>
              </a:tr>
              <a:tr h="484976">
                <a:tc>
                  <a:txBody>
                    <a:bodyPr/>
                    <a:lstStyle/>
                    <a:p>
                      <a:pPr algn="l" fontAlgn="b"/>
                      <a:r>
                        <a:rPr lang="en-US" sz="2000" u="none" strike="noStrike" dirty="0">
                          <a:effectLst/>
                          <a:latin typeface="Arial" panose="020B0604020202020204" pitchFamily="34" charset="0"/>
                          <a:cs typeface="Arial" panose="020B0604020202020204" pitchFamily="34" charset="0"/>
                        </a:rPr>
                        <a:t>ECDC</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chemeClr val="tx1"/>
                          </a:solidFill>
                          <a:effectLst/>
                          <a:latin typeface="Arial" panose="020B0604020202020204" pitchFamily="34" charset="0"/>
                          <a:cs typeface="Arial" panose="020B0604020202020204" pitchFamily="34" charset="0"/>
                        </a:rPr>
                        <a:t>CYP, GRC, SVN</a:t>
                      </a:r>
                      <a:endParaRPr lang="en-CH" sz="20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2</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tx1"/>
                          </a:solidFill>
                          <a:effectLst/>
                          <a:latin typeface="Arial" panose="020B0604020202020204" pitchFamily="34" charset="0"/>
                          <a:cs typeface="Arial" panose="020B0604020202020204" pitchFamily="34" charset="0"/>
                        </a:rPr>
                        <a:t>5</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2387731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Incidencia directa y Thembisa</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RUS, FRA, LTU</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9</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12</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94465182"/>
                  </a:ext>
                </a:extLst>
              </a:tr>
              <a:tr h="453688">
                <a:tc>
                  <a:txBody>
                    <a:bodyPr/>
                    <a:lstStyle/>
                    <a:p>
                      <a:pPr algn="l" fontAlgn="b"/>
                      <a:r>
                        <a:rPr lang="en-US" sz="2000" u="none" strike="noStrike">
                          <a:effectLst/>
                          <a:latin typeface="Arial" panose="020B0604020202020204" pitchFamily="34" charset="0"/>
                          <a:cs typeface="Arial" panose="020B0604020202020204" pitchFamily="34" charset="0"/>
                        </a:rPr>
                        <a:t>Total de países, 2024</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38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38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71</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13</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bg1"/>
                          </a:solidFill>
                          <a:effectLst/>
                          <a:latin typeface="Arial" panose="020B0604020202020204" pitchFamily="34" charset="0"/>
                          <a:cs typeface="Arial" panose="020B0604020202020204" pitchFamily="34" charset="0"/>
                        </a:rPr>
                        <a:t>2</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10</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dirty="0">
                          <a:solidFill>
                            <a:schemeClr val="bg1"/>
                          </a:solidFill>
                          <a:effectLst/>
                          <a:latin typeface="Arial" panose="020B0604020202020204" pitchFamily="34" charset="0"/>
                          <a:cs typeface="Arial" panose="020B0604020202020204" pitchFamily="34" charset="0"/>
                        </a:rPr>
                        <a:t>172</a:t>
                      </a:r>
                      <a:endParaRPr lang="en-CH" sz="20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269234137"/>
                  </a:ext>
                </a:extLst>
              </a:tr>
            </a:tbl>
          </a:graphicData>
        </a:graphic>
      </p:graphicFrame>
    </p:spTree>
    <p:extLst>
      <p:ext uri="{BB962C8B-B14F-4D97-AF65-F5344CB8AC3E}">
        <p14:creationId xmlns:p14="http://schemas.microsoft.com/office/powerpoint/2010/main" val="263361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8F31D-7C0A-1E7A-B27F-2C511EB9E68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BA802B85-DE0C-9210-2F05-397374B1EE68}"/>
              </a:ext>
            </a:extLst>
          </p:cNvPr>
          <p:cNvSpPr txBox="1">
            <a:spLocks/>
          </p:cNvSpPr>
          <p:nvPr/>
        </p:nvSpPr>
        <p:spPr>
          <a:xfrm>
            <a:off x="222069" y="254000"/>
            <a:ext cx="10763794" cy="856343"/>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Cambios de modelo de incidencia, ronda 2024</a:t>
            </a:r>
            <a:endParaRPr lang="en-CH" sz="3200" b="1" dirty="0">
              <a:solidFill>
                <a:srgbClr val="0070C0"/>
              </a:solidFill>
              <a:latin typeface="Arial" panose="020B0604020202020204" pitchFamily="34" charset="0"/>
              <a:ea typeface="+mn-ea"/>
              <a:cs typeface="+mn-cs"/>
            </a:endParaRPr>
          </a:p>
        </p:txBody>
      </p:sp>
      <p:graphicFrame>
        <p:nvGraphicFramePr>
          <p:cNvPr id="8" name="Table 7">
            <a:extLst>
              <a:ext uri="{FF2B5EF4-FFF2-40B4-BE49-F238E27FC236}">
                <a16:creationId xmlns:a16="http://schemas.microsoft.com/office/drawing/2014/main" id="{A14C55BF-76B8-307B-E71F-A79AA4D5DC89}"/>
              </a:ext>
            </a:extLst>
          </p:cNvPr>
          <p:cNvGraphicFramePr>
            <a:graphicFrameLocks noGrp="1"/>
          </p:cNvGraphicFramePr>
          <p:nvPr>
            <p:extLst>
              <p:ext uri="{D42A27DB-BD31-4B8C-83A1-F6EECF244321}">
                <p14:modId xmlns:p14="http://schemas.microsoft.com/office/powerpoint/2010/main" val="1034335715"/>
              </p:ext>
            </p:extLst>
          </p:nvPr>
        </p:nvGraphicFramePr>
        <p:xfrm>
          <a:off x="222069" y="991589"/>
          <a:ext cx="11868309" cy="5120640"/>
        </p:xfrm>
        <a:graphic>
          <a:graphicData uri="http://schemas.openxmlformats.org/drawingml/2006/table">
            <a:tbl>
              <a:tblPr firstRow="1" bandRow="1">
                <a:tableStyleId>{5C22544A-7EE6-4342-B048-85BDC9FD1C3A}</a:tableStyleId>
              </a:tblPr>
              <a:tblGrid>
                <a:gridCol w="1540056">
                  <a:extLst>
                    <a:ext uri="{9D8B030D-6E8A-4147-A177-3AD203B41FA5}">
                      <a16:colId xmlns:a16="http://schemas.microsoft.com/office/drawing/2014/main" val="2731295972"/>
                    </a:ext>
                  </a:extLst>
                </a:gridCol>
                <a:gridCol w="1212303">
                  <a:extLst>
                    <a:ext uri="{9D8B030D-6E8A-4147-A177-3AD203B41FA5}">
                      <a16:colId xmlns:a16="http://schemas.microsoft.com/office/drawing/2014/main" val="567172956"/>
                    </a:ext>
                  </a:extLst>
                </a:gridCol>
                <a:gridCol w="1103586">
                  <a:extLst>
                    <a:ext uri="{9D8B030D-6E8A-4147-A177-3AD203B41FA5}">
                      <a16:colId xmlns:a16="http://schemas.microsoft.com/office/drawing/2014/main" val="3132302223"/>
                    </a:ext>
                  </a:extLst>
                </a:gridCol>
                <a:gridCol w="4602958">
                  <a:extLst>
                    <a:ext uri="{9D8B030D-6E8A-4147-A177-3AD203B41FA5}">
                      <a16:colId xmlns:a16="http://schemas.microsoft.com/office/drawing/2014/main" val="1896959378"/>
                    </a:ext>
                  </a:extLst>
                </a:gridCol>
                <a:gridCol w="3409406">
                  <a:extLst>
                    <a:ext uri="{9D8B030D-6E8A-4147-A177-3AD203B41FA5}">
                      <a16:colId xmlns:a16="http://schemas.microsoft.com/office/drawing/2014/main" val="1038607249"/>
                    </a:ext>
                  </a:extLst>
                </a:gridCol>
              </a:tblGrid>
              <a:tr h="370840">
                <a:tc>
                  <a:txBody>
                    <a:bodyPr/>
                    <a:lstStyle/>
                    <a:p>
                      <a:endParaRPr lang="en-CH">
                        <a:latin typeface="Arial" panose="020B0604020202020204" pitchFamily="34" charset="0"/>
                        <a:cs typeface="Arial" panose="020B0604020202020204" pitchFamily="34" charset="0"/>
                      </a:endParaRPr>
                    </a:p>
                  </a:txBody>
                  <a:tcPr/>
                </a:tc>
                <a:tc>
                  <a:txBody>
                    <a:bodyPr/>
                    <a:lstStyle/>
                    <a:p>
                      <a:r>
                        <a:rPr lang="en-US">
                          <a:latin typeface="Arial"/>
                          <a:cs typeface="Arial"/>
                        </a:rPr>
                        <a:t>Modelo 2023</a:t>
                      </a:r>
                      <a:endParaRPr lang="en-CH">
                        <a:latin typeface="Arial"/>
                        <a:cs typeface="Arial"/>
                      </a:endParaRPr>
                    </a:p>
                  </a:txBody>
                  <a:tcPr/>
                </a:tc>
                <a:tc>
                  <a:txBody>
                    <a:bodyPr/>
                    <a:lstStyle/>
                    <a:p>
                      <a:r>
                        <a:rPr lang="en-US">
                          <a:latin typeface="Arial"/>
                          <a:cs typeface="Arial"/>
                        </a:rPr>
                        <a:t>Modelo 2024</a:t>
                      </a:r>
                      <a:endParaRPr lang="en-CH">
                        <a:latin typeface="Arial"/>
                        <a:cs typeface="Arial"/>
                      </a:endParaRPr>
                    </a:p>
                  </a:txBody>
                  <a:tcPr/>
                </a:tc>
                <a:tc>
                  <a:txBody>
                    <a:bodyPr/>
                    <a:lstStyle/>
                    <a:p>
                      <a:r>
                        <a:rPr lang="en-US">
                          <a:latin typeface="Arial"/>
                          <a:cs typeface="Arial"/>
                        </a:rPr>
                        <a:t>Justificación</a:t>
                      </a:r>
                      <a:endParaRPr lang="en-CH">
                        <a:latin typeface="Arial"/>
                        <a:cs typeface="Arial"/>
                      </a:endParaRPr>
                    </a:p>
                  </a:txBody>
                  <a:tcPr/>
                </a:tc>
                <a:tc>
                  <a:txBody>
                    <a:bodyPr/>
                    <a:lstStyle/>
                    <a:p>
                      <a:r>
                        <a:rPr lang="en-US">
                          <a:latin typeface="Arial"/>
                          <a:cs typeface="Arial"/>
                        </a:rPr>
                        <a:t>Efecto epidémico</a:t>
                      </a:r>
                      <a:endParaRPr lang="en-CH">
                        <a:latin typeface="Arial"/>
                        <a:cs typeface="Arial"/>
                      </a:endParaRPr>
                    </a:p>
                  </a:txBody>
                  <a:tcPr/>
                </a:tc>
                <a:extLst>
                  <a:ext uri="{0D108BD9-81ED-4DB2-BD59-A6C34878D82A}">
                    <a16:rowId xmlns:a16="http://schemas.microsoft.com/office/drawing/2014/main" val="2782376369"/>
                  </a:ext>
                </a:extLst>
              </a:tr>
              <a:tr h="370840">
                <a:tc>
                  <a:txBody>
                    <a:bodyPr/>
                    <a:lstStyle/>
                    <a:p>
                      <a:r>
                        <a:rPr lang="en-US" dirty="0" err="1">
                          <a:latin typeface="Arial"/>
                          <a:cs typeface="Arial"/>
                        </a:rPr>
                        <a:t>Yibuti</a:t>
                      </a:r>
                      <a:endParaRPr lang="en-CH" dirty="0">
                        <a:latin typeface="Arial"/>
                        <a:cs typeface="Arial"/>
                      </a:endParaRPr>
                    </a:p>
                  </a:txBody>
                  <a:tcPr/>
                </a:tc>
                <a:tc>
                  <a:txBody>
                    <a:bodyPr/>
                    <a:lstStyle/>
                    <a:p>
                      <a:r>
                        <a:rPr lang="en-US" dirty="0" err="1">
                          <a:latin typeface="Arial"/>
                          <a:cs typeface="Arial"/>
                        </a:rPr>
                        <a:t>PPE-Generaliz</a:t>
                      </a:r>
                      <a:endParaRPr lang="en-CH" dirty="0">
                        <a:latin typeface="Arial"/>
                        <a:cs typeface="Arial"/>
                      </a:endParaRPr>
                    </a:p>
                  </a:txBody>
                  <a:tcPr/>
                </a:tc>
                <a:tc>
                  <a:txBody>
                    <a:bodyPr/>
                    <a:lstStyle/>
                    <a:p>
                      <a:r>
                        <a:rPr lang="en-US">
                          <a:latin typeface="Arial"/>
                          <a:cs typeface="Arial"/>
                        </a:rPr>
                        <a:t>PPE-Conc.</a:t>
                      </a:r>
                      <a:endParaRPr lang="en-CH">
                        <a:latin typeface="Arial"/>
                        <a:cs typeface="Arial"/>
                      </a:endParaRPr>
                    </a:p>
                  </a:txBody>
                  <a:tcPr/>
                </a:tc>
                <a:tc>
                  <a:txBody>
                    <a:bodyPr/>
                    <a:lstStyle/>
                    <a:p>
                      <a:r>
                        <a:rPr lang="en-US" dirty="0" err="1">
                          <a:latin typeface="Arial"/>
                          <a:cs typeface="Arial"/>
                        </a:rPr>
                        <a:t>Añadido</a:t>
                      </a:r>
                      <a:r>
                        <a:rPr lang="en-US" dirty="0">
                          <a:latin typeface="Arial"/>
                          <a:cs typeface="Arial"/>
                        </a:rPr>
                        <a:t> MTS </a:t>
                      </a:r>
                      <a:r>
                        <a:rPr lang="en-US" dirty="0" err="1">
                          <a:latin typeface="Arial"/>
                          <a:cs typeface="Arial"/>
                        </a:rPr>
                        <a:t>como</a:t>
                      </a:r>
                      <a:r>
                        <a:rPr lang="en-US" dirty="0">
                          <a:latin typeface="Arial"/>
                          <a:cs typeface="Arial"/>
                        </a:rPr>
                        <a:t> </a:t>
                      </a:r>
                      <a:r>
                        <a:rPr lang="en-US" dirty="0" err="1">
                          <a:latin typeface="Arial"/>
                          <a:cs typeface="Arial"/>
                        </a:rPr>
                        <a:t>grupo</a:t>
                      </a:r>
                      <a:endParaRPr lang="en-CH" dirty="0">
                        <a:latin typeface="Arial"/>
                        <a:cs typeface="Arial"/>
                      </a:endParaRPr>
                    </a:p>
                  </a:txBody>
                  <a:tcPr/>
                </a:tc>
                <a:tc>
                  <a:txBody>
                    <a:bodyPr/>
                    <a:lstStyle/>
                    <a:p>
                      <a:r>
                        <a:rPr lang="en-US">
                          <a:latin typeface="Arial"/>
                          <a:cs typeface="Arial"/>
                        </a:rPr>
                        <a:t>Pico epidémico ligeramente más temprano y más alto</a:t>
                      </a:r>
                      <a:endParaRPr lang="en-CH">
                        <a:latin typeface="Arial"/>
                        <a:cs typeface="Arial"/>
                      </a:endParaRPr>
                    </a:p>
                  </a:txBody>
                  <a:tcPr/>
                </a:tc>
                <a:extLst>
                  <a:ext uri="{0D108BD9-81ED-4DB2-BD59-A6C34878D82A}">
                    <a16:rowId xmlns:a16="http://schemas.microsoft.com/office/drawing/2014/main" val="4221908455"/>
                  </a:ext>
                </a:extLst>
              </a:tr>
              <a:tr h="370840">
                <a:tc>
                  <a:txBody>
                    <a:bodyPr/>
                    <a:lstStyle/>
                    <a:p>
                      <a:r>
                        <a:rPr lang="en-US" dirty="0">
                          <a:latin typeface="Arial"/>
                          <a:cs typeface="Arial"/>
                        </a:rPr>
                        <a:t>Trinidad </a:t>
                      </a:r>
                      <a:r>
                        <a:rPr lang="en-US" sz="1600" dirty="0">
                          <a:latin typeface="Arial"/>
                          <a:cs typeface="Arial"/>
                        </a:rPr>
                        <a:t>(</a:t>
                      </a:r>
                      <a:r>
                        <a:rPr lang="en-US" sz="1600" dirty="0" err="1">
                          <a:latin typeface="Arial"/>
                          <a:cs typeface="Arial"/>
                        </a:rPr>
                        <a:t>seguimiento</a:t>
                      </a:r>
                      <a:r>
                        <a:rPr lang="en-US" sz="1600" dirty="0">
                          <a:latin typeface="Arial"/>
                          <a:cs typeface="Arial"/>
                        </a:rPr>
                        <a:t>)</a:t>
                      </a:r>
                      <a:endParaRPr lang="en-CH" sz="1600" dirty="0">
                        <a:latin typeface="Arial"/>
                        <a:cs typeface="Arial"/>
                      </a:endParaRPr>
                    </a:p>
                  </a:txBody>
                  <a:tcPr/>
                </a:tc>
                <a:tc>
                  <a:txBody>
                    <a:bodyPr/>
                    <a:lstStyle/>
                    <a:p>
                      <a:r>
                        <a:rPr lang="en-US" dirty="0">
                          <a:latin typeface="Arial"/>
                          <a:cs typeface="Arial"/>
                        </a:rPr>
                        <a:t>PPE-Conc.</a:t>
                      </a:r>
                      <a:endParaRPr lang="en-CH" dirty="0">
                        <a:latin typeface="Arial"/>
                        <a:cs typeface="Arial"/>
                      </a:endParaRPr>
                    </a:p>
                  </a:txBody>
                  <a:tcPr/>
                </a:tc>
                <a:tc>
                  <a:txBody>
                    <a:bodyPr/>
                    <a:lstStyle/>
                    <a:p>
                      <a:r>
                        <a:rPr lang="en-US">
                          <a:latin typeface="Arial"/>
                          <a:cs typeface="Arial"/>
                        </a:rPr>
                        <a:t>CSAVR</a:t>
                      </a:r>
                      <a:endParaRPr lang="en-CH">
                        <a:latin typeface="Arial"/>
                        <a:cs typeface="Arial"/>
                      </a:endParaRPr>
                    </a:p>
                  </a:txBody>
                  <a:tcPr/>
                </a:tc>
                <a:tc>
                  <a:txBody>
                    <a:bodyPr/>
                    <a:lstStyle/>
                    <a:p>
                      <a:r>
                        <a:rPr lang="en-US" dirty="0">
                          <a:latin typeface="Arial"/>
                          <a:cs typeface="Arial"/>
                        </a:rPr>
                        <a:t>El EPP omitió los datos de PC; el CSAVR estima el conocimiento del estado y es más robusto frente al impacto de la incidencia de la disminución de TAR en 2020</a:t>
                      </a:r>
                      <a:endParaRPr lang="en-CH" dirty="0">
                        <a:latin typeface="Arial"/>
                        <a:cs typeface="Arial"/>
                      </a:endParaRPr>
                    </a:p>
                  </a:txBody>
                  <a:tcPr/>
                </a:tc>
                <a:tc>
                  <a:txBody>
                    <a:bodyPr/>
                    <a:lstStyle/>
                    <a:p>
                      <a:r>
                        <a:rPr lang="en-US" dirty="0" err="1">
                          <a:latin typeface="Arial"/>
                          <a:cs typeface="Arial"/>
                        </a:rPr>
                        <a:t>Epidemia</a:t>
                      </a:r>
                      <a:r>
                        <a:rPr lang="en-US" dirty="0">
                          <a:latin typeface="Arial"/>
                          <a:cs typeface="Arial"/>
                        </a:rPr>
                        <a:t> </a:t>
                      </a:r>
                      <a:r>
                        <a:rPr lang="en-US" dirty="0" err="1">
                          <a:latin typeface="Arial"/>
                          <a:cs typeface="Arial"/>
                        </a:rPr>
                        <a:t>tardía</a:t>
                      </a:r>
                      <a:r>
                        <a:rPr lang="en-US" dirty="0">
                          <a:latin typeface="Arial"/>
                          <a:cs typeface="Arial"/>
                        </a:rPr>
                        <a:t>, ahora sin saturación aparente todavía. </a:t>
                      </a:r>
                      <a:endParaRPr lang="en-CH" dirty="0">
                        <a:latin typeface="Arial"/>
                        <a:cs typeface="Arial"/>
                      </a:endParaRPr>
                    </a:p>
                  </a:txBody>
                  <a:tcPr/>
                </a:tc>
                <a:extLst>
                  <a:ext uri="{0D108BD9-81ED-4DB2-BD59-A6C34878D82A}">
                    <a16:rowId xmlns:a16="http://schemas.microsoft.com/office/drawing/2014/main" val="3685471615"/>
                  </a:ext>
                </a:extLst>
              </a:tr>
              <a:tr h="370840">
                <a:tc>
                  <a:txBody>
                    <a:bodyPr/>
                    <a:lstStyle/>
                    <a:p>
                      <a:r>
                        <a:rPr lang="en-US">
                          <a:latin typeface="Arial"/>
                          <a:cs typeface="Arial"/>
                        </a:rPr>
                        <a:t>Kazajstán, Tayikistán</a:t>
                      </a:r>
                      <a:endParaRPr lang="en-CH">
                        <a:latin typeface="Arial"/>
                        <a:cs typeface="Arial"/>
                      </a:endParaRPr>
                    </a:p>
                  </a:txBody>
                  <a:tcPr/>
                </a:tc>
                <a:tc>
                  <a:txBody>
                    <a:bodyPr/>
                    <a:lstStyle/>
                    <a:p>
                      <a:r>
                        <a:rPr lang="en-US">
                          <a:latin typeface="Arial"/>
                          <a:cs typeface="Arial"/>
                        </a:rPr>
                        <a:t>CSAVR</a:t>
                      </a:r>
                      <a:endParaRPr lang="en-CH">
                        <a:latin typeface="Arial"/>
                        <a:cs typeface="Arial"/>
                      </a:endParaRPr>
                    </a:p>
                  </a:txBody>
                  <a:tcPr/>
                </a:tc>
                <a:tc>
                  <a:txBody>
                    <a:bodyPr/>
                    <a:lstStyle/>
                    <a:p>
                      <a:r>
                        <a:rPr lang="en-US" dirty="0">
                          <a:latin typeface="Arial"/>
                          <a:cs typeface="Arial"/>
                        </a:rPr>
                        <a:t>PPE-Conc.</a:t>
                      </a:r>
                      <a:endParaRPr lang="en-CH" dirty="0">
                        <a:latin typeface="Arial"/>
                        <a:cs typeface="Arial"/>
                      </a:endParaRPr>
                    </a:p>
                  </a:txBody>
                  <a:tcPr/>
                </a:tc>
                <a:tc>
                  <a:txBody>
                    <a:bodyPr/>
                    <a:lstStyle/>
                    <a:p>
                      <a:r>
                        <a:rPr lang="en-US" dirty="0">
                          <a:latin typeface="Arial"/>
                          <a:cs typeface="Arial"/>
                        </a:rPr>
                        <a:t>Ricos datos de prevalencia procedentes de la vigilancia histórica; sospecha de subestimación de la epidemia temprana por parte del CSAVR debido a la infranotificación.</a:t>
                      </a:r>
                      <a:endParaRPr lang="en-CH" dirty="0">
                        <a:latin typeface="Arial"/>
                        <a:cs typeface="Arial"/>
                      </a:endParaRPr>
                    </a:p>
                  </a:txBody>
                  <a:tcPr/>
                </a:tc>
                <a:tc>
                  <a:txBody>
                    <a:bodyPr/>
                    <a:lstStyle/>
                    <a:p>
                      <a:r>
                        <a:rPr lang="en-US" dirty="0">
                          <a:latin typeface="Arial"/>
                          <a:cs typeface="Arial"/>
                        </a:rPr>
                        <a:t>La </a:t>
                      </a:r>
                      <a:r>
                        <a:rPr lang="en-US" dirty="0" err="1">
                          <a:latin typeface="Arial"/>
                          <a:cs typeface="Arial"/>
                        </a:rPr>
                        <a:t>epidemia</a:t>
                      </a:r>
                      <a:r>
                        <a:rPr lang="en-US" dirty="0">
                          <a:latin typeface="Arial"/>
                          <a:cs typeface="Arial"/>
                        </a:rPr>
                        <a:t> anterior se </a:t>
                      </a:r>
                      <a:r>
                        <a:rPr lang="en-US" dirty="0" err="1">
                          <a:latin typeface="Arial"/>
                          <a:cs typeface="Arial"/>
                        </a:rPr>
                        <a:t>satura</a:t>
                      </a:r>
                      <a:r>
                        <a:rPr lang="en-US" dirty="0">
                          <a:latin typeface="Arial"/>
                          <a:cs typeface="Arial"/>
                        </a:rPr>
                        <a:t> </a:t>
                      </a:r>
                      <a:r>
                        <a:rPr lang="en-US" dirty="0" err="1">
                          <a:latin typeface="Arial"/>
                          <a:cs typeface="Arial"/>
                        </a:rPr>
                        <a:t>ahora</a:t>
                      </a:r>
                      <a:r>
                        <a:rPr lang="en-US" dirty="0">
                          <a:latin typeface="Arial"/>
                          <a:cs typeface="Arial"/>
                        </a:rPr>
                        <a:t> </a:t>
                      </a:r>
                      <a:r>
                        <a:rPr lang="en-US" dirty="0">
                          <a:latin typeface="Arial"/>
                          <a:cs typeface="Arial"/>
                          <a:sym typeface="Wingdings" panose="05000000000000000000" pitchFamily="2" charset="2"/>
                        </a:rPr>
                        <a:t> </a:t>
                      </a:r>
                      <a:r>
                        <a:rPr lang="en-US" dirty="0" err="1">
                          <a:latin typeface="Arial"/>
                          <a:cs typeface="Arial"/>
                        </a:rPr>
                        <a:t>más</a:t>
                      </a:r>
                      <a:r>
                        <a:rPr lang="en-US" dirty="0">
                          <a:latin typeface="Arial"/>
                          <a:cs typeface="Arial"/>
                        </a:rPr>
                        <a:t> plausible </a:t>
                      </a:r>
                      <a:r>
                        <a:rPr lang="en-US" dirty="0" err="1">
                          <a:latin typeface="Arial"/>
                          <a:cs typeface="Arial"/>
                        </a:rPr>
                        <a:t>aumento</a:t>
                      </a:r>
                      <a:r>
                        <a:rPr lang="en-US" dirty="0">
                          <a:latin typeface="Arial"/>
                          <a:cs typeface="Arial"/>
                        </a:rPr>
                        <a:t> continuo y gradual de la </a:t>
                      </a:r>
                      <a:r>
                        <a:rPr lang="en-US" dirty="0" err="1">
                          <a:latin typeface="Arial"/>
                          <a:cs typeface="Arial"/>
                        </a:rPr>
                        <a:t>cobertura</a:t>
                      </a:r>
                      <a:r>
                        <a:rPr lang="en-US" dirty="0">
                          <a:latin typeface="Arial"/>
                          <a:cs typeface="Arial"/>
                        </a:rPr>
                        <a:t> de TAR y PTMI</a:t>
                      </a:r>
                      <a:endParaRPr lang="en-CH" dirty="0">
                        <a:latin typeface="Arial"/>
                        <a:cs typeface="Arial"/>
                      </a:endParaRPr>
                    </a:p>
                  </a:txBody>
                  <a:tcPr/>
                </a:tc>
                <a:extLst>
                  <a:ext uri="{0D108BD9-81ED-4DB2-BD59-A6C34878D82A}">
                    <a16:rowId xmlns:a16="http://schemas.microsoft.com/office/drawing/2014/main" val="3363175994"/>
                  </a:ext>
                </a:extLst>
              </a:tr>
              <a:tr h="370840">
                <a:tc>
                  <a:txBody>
                    <a:bodyPr/>
                    <a:lstStyle/>
                    <a:p>
                      <a:r>
                        <a:rPr lang="en-US" dirty="0" err="1">
                          <a:solidFill>
                            <a:schemeClr val="bg1">
                              <a:lumMod val="50000"/>
                            </a:schemeClr>
                          </a:solidFill>
                          <a:latin typeface="Arial"/>
                          <a:cs typeface="Arial"/>
                        </a:rPr>
                        <a:t>Rusia</a:t>
                      </a:r>
                      <a:r>
                        <a:rPr lang="en-US" dirty="0">
                          <a:solidFill>
                            <a:schemeClr val="bg1">
                              <a:lumMod val="50000"/>
                            </a:schemeClr>
                          </a:solidFill>
                          <a:latin typeface="Arial"/>
                          <a:cs typeface="Arial"/>
                        </a:rPr>
                        <a:t> </a:t>
                      </a:r>
                      <a:r>
                        <a:rPr lang="en-US" sz="1600" dirty="0">
                          <a:solidFill>
                            <a:schemeClr val="bg1">
                              <a:lumMod val="50000"/>
                            </a:schemeClr>
                          </a:solidFill>
                          <a:latin typeface="Arial"/>
                          <a:cs typeface="Arial"/>
                        </a:rPr>
                        <a:t>(</a:t>
                      </a:r>
                      <a:r>
                        <a:rPr lang="en-US" sz="1600" dirty="0" err="1">
                          <a:solidFill>
                            <a:schemeClr val="bg1">
                              <a:lumMod val="50000"/>
                            </a:schemeClr>
                          </a:solidFill>
                          <a:latin typeface="Arial"/>
                          <a:cs typeface="Arial"/>
                        </a:rPr>
                        <a:t>seguimiento</a:t>
                      </a:r>
                      <a:r>
                        <a:rPr lang="en-US" sz="1600" dirty="0">
                          <a:solidFill>
                            <a:schemeClr val="bg1">
                              <a:lumMod val="50000"/>
                            </a:schemeClr>
                          </a:solidFill>
                          <a:latin typeface="Arial"/>
                          <a:cs typeface="Arial"/>
                        </a:rPr>
                        <a:t>)</a:t>
                      </a:r>
                      <a:r>
                        <a:rPr lang="en-US" dirty="0">
                          <a:solidFill>
                            <a:schemeClr val="bg1">
                              <a:lumMod val="50000"/>
                            </a:schemeClr>
                          </a:solidFill>
                          <a:latin typeface="Arial"/>
                          <a:cs typeface="Arial"/>
                        </a:rPr>
                        <a:t>, Francia, Lituania</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Incidencia directa</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CSAVR</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Ahora puede completar las </a:t>
                      </a:r>
                      <a:r>
                        <a:rPr lang="en-US" dirty="0" err="1">
                          <a:solidFill>
                            <a:schemeClr val="bg1">
                              <a:lumMod val="50000"/>
                            </a:schemeClr>
                          </a:solidFill>
                          <a:latin typeface="Arial"/>
                          <a:cs typeface="Arial"/>
                        </a:rPr>
                        <a:t>datos</a:t>
                      </a:r>
                      <a:r>
                        <a:rPr lang="en-US" dirty="0">
                          <a:solidFill>
                            <a:schemeClr val="bg1">
                              <a:lumMod val="50000"/>
                            </a:schemeClr>
                          </a:solidFill>
                          <a:latin typeface="Arial"/>
                          <a:cs typeface="Arial"/>
                        </a:rPr>
                        <a:t> de entradas y </a:t>
                      </a:r>
                      <a:r>
                        <a:rPr lang="en-US" dirty="0" err="1">
                          <a:solidFill>
                            <a:schemeClr val="bg1">
                              <a:lumMod val="50000"/>
                            </a:schemeClr>
                          </a:solidFill>
                          <a:latin typeface="Arial"/>
                          <a:cs typeface="Arial"/>
                        </a:rPr>
                        <a:t>confiar</a:t>
                      </a:r>
                      <a:r>
                        <a:rPr lang="en-US" dirty="0">
                          <a:solidFill>
                            <a:schemeClr val="bg1">
                              <a:lumMod val="50000"/>
                            </a:schemeClr>
                          </a:solidFill>
                          <a:latin typeface="Arial"/>
                          <a:cs typeface="Arial"/>
                        </a:rPr>
                        <a:t> en las </a:t>
                      </a:r>
                      <a:r>
                        <a:rPr lang="en-US" dirty="0" err="1">
                          <a:solidFill>
                            <a:schemeClr val="bg1">
                              <a:lumMod val="50000"/>
                            </a:schemeClr>
                          </a:solidFill>
                          <a:latin typeface="Arial"/>
                          <a:cs typeface="Arial"/>
                        </a:rPr>
                        <a:t>estimaciones</a:t>
                      </a:r>
                      <a:r>
                        <a:rPr lang="en-US" dirty="0">
                          <a:solidFill>
                            <a:schemeClr val="bg1">
                              <a:lumMod val="50000"/>
                            </a:schemeClr>
                          </a:solidFill>
                          <a:latin typeface="Arial"/>
                          <a:cs typeface="Arial"/>
                        </a:rPr>
                        <a:t> del CSAVR</a:t>
                      </a:r>
                      <a:endParaRPr lang="en-CH" dirty="0">
                        <a:solidFill>
                          <a:schemeClr val="bg1">
                            <a:lumMod val="50000"/>
                          </a:schemeClr>
                        </a:solidFill>
                        <a:latin typeface="Arial"/>
                        <a:cs typeface="Arial"/>
                      </a:endParaRPr>
                    </a:p>
                  </a:txBody>
                  <a:tcPr/>
                </a:tc>
                <a:tc>
                  <a:txBody>
                    <a:bodyPr/>
                    <a:lstStyle/>
                    <a:p>
                      <a:endParaRPr lang="en-CH"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bl>
          </a:graphicData>
        </a:graphic>
      </p:graphicFrame>
    </p:spTree>
    <p:extLst>
      <p:ext uri="{BB962C8B-B14F-4D97-AF65-F5344CB8AC3E}">
        <p14:creationId xmlns:p14="http://schemas.microsoft.com/office/powerpoint/2010/main" val="3286255104"/>
      </p:ext>
    </p:extLst>
  </p:cSld>
  <p:clrMapOvr>
    <a:masterClrMapping/>
  </p:clrMapOvr>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6A6DF-3DD1-4838-6FD0-4BD3B4BE68A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67D9A4-8A1E-AE8B-2D52-E50F2F6F45C2}"/>
              </a:ext>
            </a:extLst>
          </p:cNvPr>
          <p:cNvSpPr txBox="1"/>
          <p:nvPr/>
        </p:nvSpPr>
        <p:spPr>
          <a:xfrm>
            <a:off x="277822" y="157318"/>
            <a:ext cx="11583977" cy="584775"/>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Triangulación de modelos alternativos de </a:t>
            </a:r>
            <a:r>
              <a:rPr lang="en-US" sz="3200" b="1" dirty="0" err="1">
                <a:solidFill>
                  <a:srgbClr val="0070C0"/>
                </a:solidFill>
                <a:latin typeface="Arial" panose="020B0604020202020204" pitchFamily="34" charset="0"/>
              </a:rPr>
              <a:t>incidencia</a:t>
            </a:r>
            <a:r>
              <a:rPr lang="en-US" sz="3200" b="1" dirty="0">
                <a:solidFill>
                  <a:srgbClr val="0070C0"/>
                </a:solidFill>
                <a:latin typeface="Arial" panose="020B0604020202020204" pitchFamily="34" charset="0"/>
              </a:rPr>
              <a:t>, 2024</a:t>
            </a:r>
          </a:p>
        </p:txBody>
      </p:sp>
      <p:graphicFrame>
        <p:nvGraphicFramePr>
          <p:cNvPr id="4" name="Table 3">
            <a:extLst>
              <a:ext uri="{FF2B5EF4-FFF2-40B4-BE49-F238E27FC236}">
                <a16:creationId xmlns:a16="http://schemas.microsoft.com/office/drawing/2014/main" id="{2770C09C-3A07-B030-7CAC-87FF8A0343DE}"/>
              </a:ext>
            </a:extLst>
          </p:cNvPr>
          <p:cNvGraphicFramePr>
            <a:graphicFrameLocks noGrp="1"/>
          </p:cNvGraphicFramePr>
          <p:nvPr>
            <p:extLst>
              <p:ext uri="{D42A27DB-BD31-4B8C-83A1-F6EECF244321}">
                <p14:modId xmlns:p14="http://schemas.microsoft.com/office/powerpoint/2010/main" val="2260037130"/>
              </p:ext>
            </p:extLst>
          </p:nvPr>
        </p:nvGraphicFramePr>
        <p:xfrm>
          <a:off x="291123" y="771662"/>
          <a:ext cx="11609754" cy="3916680"/>
        </p:xfrm>
        <a:graphic>
          <a:graphicData uri="http://schemas.openxmlformats.org/drawingml/2006/table">
            <a:tbl>
              <a:tblPr bandRow="1">
                <a:tableStyleId>{5C22544A-7EE6-4342-B048-85BDC9FD1C3A}</a:tableStyleId>
              </a:tblPr>
              <a:tblGrid>
                <a:gridCol w="1600430">
                  <a:extLst>
                    <a:ext uri="{9D8B030D-6E8A-4147-A177-3AD203B41FA5}">
                      <a16:colId xmlns:a16="http://schemas.microsoft.com/office/drawing/2014/main" val="2731295972"/>
                    </a:ext>
                  </a:extLst>
                </a:gridCol>
                <a:gridCol w="1585196">
                  <a:extLst>
                    <a:ext uri="{9D8B030D-6E8A-4147-A177-3AD203B41FA5}">
                      <a16:colId xmlns:a16="http://schemas.microsoft.com/office/drawing/2014/main" val="567172956"/>
                    </a:ext>
                  </a:extLst>
                </a:gridCol>
                <a:gridCol w="1812726">
                  <a:extLst>
                    <a:ext uri="{9D8B030D-6E8A-4147-A177-3AD203B41FA5}">
                      <a16:colId xmlns:a16="http://schemas.microsoft.com/office/drawing/2014/main" val="3132302223"/>
                    </a:ext>
                  </a:extLst>
                </a:gridCol>
                <a:gridCol w="1208129">
                  <a:extLst>
                    <a:ext uri="{9D8B030D-6E8A-4147-A177-3AD203B41FA5}">
                      <a16:colId xmlns:a16="http://schemas.microsoft.com/office/drawing/2014/main" val="829161341"/>
                    </a:ext>
                  </a:extLst>
                </a:gridCol>
                <a:gridCol w="3610099">
                  <a:extLst>
                    <a:ext uri="{9D8B030D-6E8A-4147-A177-3AD203B41FA5}">
                      <a16:colId xmlns:a16="http://schemas.microsoft.com/office/drawing/2014/main" val="1896959378"/>
                    </a:ext>
                  </a:extLst>
                </a:gridCol>
                <a:gridCol w="1793174">
                  <a:extLst>
                    <a:ext uri="{9D8B030D-6E8A-4147-A177-3AD203B41FA5}">
                      <a16:colId xmlns:a16="http://schemas.microsoft.com/office/drawing/2014/main" val="1038607249"/>
                    </a:ext>
                  </a:extLst>
                </a:gridCol>
              </a:tblGrid>
              <a:tr h="370840">
                <a:tc rowSpan="2">
                  <a:txBody>
                    <a:bodyPr/>
                    <a:lstStyle/>
                    <a:p>
                      <a:r>
                        <a:rPr lang="en-US" sz="1600" b="1" dirty="0">
                          <a:latin typeface="Arial"/>
                          <a:cs typeface="Arial"/>
                        </a:rPr>
                        <a:t>Modelo de Spectrum seleccionado</a:t>
                      </a:r>
                      <a:endParaRPr lang="en-CH" sz="1600" b="1" dirty="0">
                        <a:latin typeface="Arial"/>
                        <a:cs typeface="Arial"/>
                      </a:endParaRPr>
                    </a:p>
                  </a:txBody>
                  <a:tcPr>
                    <a:lnB w="12700" cap="flat" cmpd="sng" algn="ctr">
                      <a:solidFill>
                        <a:schemeClr val="tx1"/>
                      </a:solidFill>
                      <a:prstDash val="solid"/>
                      <a:round/>
                      <a:headEnd type="none" w="med" len="med"/>
                      <a:tailEnd type="none" w="med" len="med"/>
                    </a:lnB>
                  </a:tcPr>
                </a:tc>
                <a:tc gridSpan="5">
                  <a:txBody>
                    <a:bodyPr/>
                    <a:lstStyle/>
                    <a:p>
                      <a:pPr algn="ctr"/>
                      <a:r>
                        <a:rPr lang="en-US" sz="1600" b="1">
                          <a:latin typeface="Arial"/>
                          <a:cs typeface="Arial"/>
                        </a:rPr>
                        <a:t>Modelo triangulado</a:t>
                      </a:r>
                      <a:endParaRPr lang="en-CH" sz="1600" b="1">
                        <a:latin typeface="Arial"/>
                        <a:cs typeface="Arial"/>
                      </a:endParaRPr>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2782376369"/>
                  </a:ext>
                </a:extLst>
              </a:tr>
              <a:tr h="249020">
                <a:tc vMerge="1">
                  <a:txBody>
                    <a:bodyPr/>
                    <a:lstStyle/>
                    <a:p>
                      <a:endParaRPr lang="en-CH" sz="1600" b="1">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EPP-Concentrado</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a:latin typeface="Arial"/>
                          <a:cs typeface="Arial"/>
                        </a:rPr>
                        <a:t>CSAVR</a:t>
                      </a:r>
                      <a:endParaRPr lang="en-CH" sz="1600" b="1" i="1">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ECDC</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a:latin typeface="Arial"/>
                          <a:cs typeface="Arial"/>
                        </a:rPr>
                        <a:t>Objetivos</a:t>
                      </a:r>
                      <a:endParaRPr lang="en-CH" sz="1600" b="1" i="1">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600" b="1" i="1" dirty="0">
                          <a:latin typeface="Arial"/>
                          <a:cs typeface="Arial"/>
                        </a:rPr>
                        <a:t>Optima</a:t>
                      </a:r>
                      <a:endParaRPr lang="en-CH" sz="1600" b="1" i="1" dirty="0">
                        <a:latin typeface="Arial"/>
                        <a:cs typeface="Aria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908455"/>
                  </a:ext>
                </a:extLst>
              </a:tr>
              <a:tr h="370840">
                <a:tc>
                  <a:txBody>
                    <a:bodyPr/>
                    <a:lstStyle/>
                    <a:p>
                      <a:pPr algn="l" fontAlgn="b"/>
                      <a:r>
                        <a:rPr lang="en-US" sz="1600" i="1" u="none" strike="noStrike">
                          <a:effectLst/>
                          <a:latin typeface="Arial"/>
                          <a:cs typeface="Arial"/>
                        </a:rPr>
                        <a:t>EPP-Gen.</a:t>
                      </a:r>
                      <a:endParaRPr lang="en-US" sz="1600" b="0" i="1" u="none" strike="noStrike">
                        <a:solidFill>
                          <a:srgbClr val="000000"/>
                        </a:solidFill>
                        <a:effectLst/>
                        <a:latin typeface="Arial"/>
                        <a:cs typeface="Arial"/>
                      </a:endParaRPr>
                    </a:p>
                  </a:txBody>
                  <a:tcPr marL="0" marR="0" marT="0" marB="0" anchor="ctr">
                    <a:lnT w="12700" cap="flat" cmpd="sng" algn="ctr">
                      <a:solidFill>
                        <a:schemeClr val="tx1"/>
                      </a:solidFill>
                      <a:prstDash val="solid"/>
                      <a:round/>
                      <a:headEnd type="none" w="med" len="med"/>
                      <a:tailEnd type="none" w="med" len="med"/>
                    </a:lnT>
                  </a:tcPr>
                </a:tc>
                <a:tc>
                  <a:txBody>
                    <a:bodyPr/>
                    <a:lstStyle/>
                    <a:p>
                      <a:r>
                        <a:rPr lang="en-US" sz="1600">
                          <a:latin typeface="Arial"/>
                          <a:cs typeface="Arial"/>
                        </a:rPr>
                        <a:t>PNG</a:t>
                      </a:r>
                      <a:endParaRPr lang="en-CH" sz="160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en-CH" sz="16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1600" dirty="0">
                          <a:latin typeface="Arial"/>
                          <a:cs typeface="Arial"/>
                        </a:rPr>
                        <a:t>PNG, HTI</a:t>
                      </a:r>
                      <a:endParaRPr lang="en-CH" sz="16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6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85471615"/>
                  </a:ext>
                </a:extLst>
              </a:tr>
              <a:tr h="370840">
                <a:tc>
                  <a:txBody>
                    <a:bodyPr/>
                    <a:lstStyle/>
                    <a:p>
                      <a:pPr algn="l" fontAlgn="b"/>
                      <a:r>
                        <a:rPr lang="en-US" sz="1600" i="1" u="none" strike="noStrike" dirty="0" err="1">
                          <a:effectLst/>
                          <a:latin typeface="Arial"/>
                          <a:cs typeface="Arial"/>
                        </a:rPr>
                        <a:t>EPP-Con-centrado</a:t>
                      </a:r>
                      <a:endParaRPr lang="en-US" sz="1600" b="0" i="1" u="none" strike="noStrike" dirty="0">
                        <a:solidFill>
                          <a:srgbClr val="000000"/>
                        </a:solidFill>
                        <a:effectLst/>
                        <a:latin typeface="Arial"/>
                        <a:cs typeface="Arial"/>
                      </a:endParaRPr>
                    </a:p>
                  </a:txBody>
                  <a:tcPr marL="0" marR="0" marT="0" marB="0" anchor="ctr"/>
                </a:tc>
                <a:tc>
                  <a:txBody>
                    <a:bodyPr/>
                    <a:lstStyle/>
                    <a:p>
                      <a:endParaRPr lang="en-CH" sz="1600" dirty="0">
                        <a:latin typeface="Arial" panose="020B0604020202020204" pitchFamily="34" charset="0"/>
                        <a:cs typeface="Arial" panose="020B0604020202020204" pitchFamily="34" charset="0"/>
                      </a:endParaRPr>
                    </a:p>
                  </a:txBody>
                  <a:tcPr/>
                </a:tc>
                <a:tc>
                  <a:txBody>
                    <a:bodyPr/>
                    <a:lstStyle/>
                    <a:p>
                      <a:r>
                        <a:rPr lang="en-US" sz="1600" dirty="0">
                          <a:highlight>
                            <a:srgbClr val="FFFF00"/>
                          </a:highlight>
                          <a:latin typeface="Arial"/>
                          <a:cs typeface="Arial"/>
                        </a:rPr>
                        <a:t>CHN, </a:t>
                      </a:r>
                      <a:r>
                        <a:rPr lang="en-US" sz="1600" b="0" dirty="0">
                          <a:highlight>
                            <a:srgbClr val="FFFF00"/>
                          </a:highlight>
                          <a:latin typeface="Arial"/>
                          <a:cs typeface="Arial"/>
                        </a:rPr>
                        <a:t>KAZ, TJK</a:t>
                      </a:r>
                      <a:r>
                        <a:rPr lang="en-US" sz="1600" dirty="0">
                          <a:highlight>
                            <a:srgbClr val="FFFF00"/>
                          </a:highlight>
                          <a:latin typeface="Arial"/>
                          <a:cs typeface="Arial"/>
                        </a:rPr>
                        <a:t>, TUN, PER, JAM</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CHN, IND, KAZ, TJK, UKR, MDG, SDN, PER, COL, DOM, GUY, JAM, SUR</a:t>
                      </a:r>
                      <a:endParaRPr lang="en-CH" sz="1600">
                        <a:latin typeface="Arial"/>
                        <a:cs typeface="Arial"/>
                      </a:endParaRPr>
                    </a:p>
                  </a:txBody>
                  <a:tcPr/>
                </a:tc>
                <a:tc>
                  <a:txBody>
                    <a:bodyPr/>
                    <a:lstStyle/>
                    <a:p>
                      <a:r>
                        <a:rPr lang="en-US" sz="1600">
                          <a:latin typeface="Arial"/>
                          <a:cs typeface="Arial"/>
                        </a:rPr>
                        <a:t>AZE, BLR, KAZ, MDA, TJK</a:t>
                      </a:r>
                      <a:endParaRPr lang="en-CH" sz="1600">
                        <a:latin typeface="Arial"/>
                        <a:cs typeface="Arial"/>
                      </a:endParaRPr>
                    </a:p>
                  </a:txBody>
                  <a:tcPr/>
                </a:tc>
                <a:extLst>
                  <a:ext uri="{0D108BD9-81ED-4DB2-BD59-A6C34878D82A}">
                    <a16:rowId xmlns:a16="http://schemas.microsoft.com/office/drawing/2014/main" val="3363175994"/>
                  </a:ext>
                </a:extLst>
              </a:tr>
              <a:tr h="370840">
                <a:tc>
                  <a:txBody>
                    <a:bodyPr/>
                    <a:lstStyle/>
                    <a:p>
                      <a:pPr algn="l" fontAlgn="b"/>
                      <a:r>
                        <a:rPr lang="en-US" sz="1600" i="1" u="none" strike="noStrike" dirty="0">
                          <a:effectLst/>
                          <a:latin typeface="Arial"/>
                          <a:cs typeface="Arial"/>
                        </a:rPr>
                        <a:t>CSAVR</a:t>
                      </a:r>
                      <a:endParaRPr lang="en-US" sz="1600" b="0" i="1" u="none" strike="noStrike" dirty="0">
                        <a:solidFill>
                          <a:srgbClr val="000000"/>
                        </a:solidFill>
                        <a:effectLst/>
                        <a:latin typeface="Arial"/>
                        <a:cs typeface="Arial"/>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ighlight>
                            <a:srgbClr val="FFFF00"/>
                          </a:highlight>
                          <a:latin typeface="Arial"/>
                          <a:cs typeface="Arial"/>
                        </a:rPr>
                        <a:t>ARM, GEO, KGZ, UZB, YEM, URY, PRY, SLV, TTO</a:t>
                      </a:r>
                      <a:endParaRPr lang="en-CH" sz="1600" dirty="0">
                        <a:highlight>
                          <a:srgbClr val="FFFF00"/>
                        </a:highlight>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BEL, GRC, POL, PRT, NLD, DNK</a:t>
                      </a:r>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GEO, KGZ, RUS, UZB, EGY, LBN, YEM, SRB, PRY, SLV, CRI, MEX, CUB, BLZ</a:t>
                      </a:r>
                      <a:endParaRPr lang="en-CH" sz="1600">
                        <a:latin typeface="Arial"/>
                        <a:cs typeface="Arial"/>
                      </a:endParaRPr>
                    </a:p>
                  </a:txBody>
                  <a:tcPr/>
                </a:tc>
                <a:tc>
                  <a:txBody>
                    <a:bodyPr/>
                    <a:lstStyle/>
                    <a:p>
                      <a:r>
                        <a:rPr lang="en-US" sz="1600">
                          <a:latin typeface="Arial"/>
                          <a:cs typeface="Arial"/>
                        </a:rPr>
                        <a:t>ARM, GEO, KGZ, RUS, UZB</a:t>
                      </a:r>
                      <a:endParaRPr lang="en-CH" sz="1600">
                        <a:latin typeface="Arial"/>
                        <a:cs typeface="Arial"/>
                      </a:endParaRPr>
                    </a:p>
                  </a:txBody>
                  <a:tcPr/>
                </a:tc>
                <a:extLst>
                  <a:ext uri="{0D108BD9-81ED-4DB2-BD59-A6C34878D82A}">
                    <a16:rowId xmlns:a16="http://schemas.microsoft.com/office/drawing/2014/main" val="1614750723"/>
                  </a:ext>
                </a:extLst>
              </a:tr>
              <a:tr h="370840">
                <a:tc>
                  <a:txBody>
                    <a:bodyPr/>
                    <a:lstStyle/>
                    <a:p>
                      <a:pPr algn="l" fontAlgn="b"/>
                      <a:r>
                        <a:rPr lang="en-US" sz="1600" i="1" u="none" strike="noStrike" dirty="0">
                          <a:effectLst/>
                          <a:latin typeface="Arial"/>
                          <a:cs typeface="Arial"/>
                        </a:rPr>
                        <a:t>AEM</a:t>
                      </a:r>
                      <a:endParaRPr lang="en-US" sz="1600" b="0" i="1" u="none" strike="noStrike" dirty="0">
                        <a:solidFill>
                          <a:srgbClr val="000000"/>
                        </a:solidFill>
                        <a:effectLst/>
                        <a:latin typeface="Arial"/>
                        <a:cs typeface="Arial"/>
                      </a:endParaRPr>
                    </a:p>
                  </a:txBody>
                  <a:tcPr marL="0" marR="0" marT="0" marB="0" anchor="ctr"/>
                </a:tc>
                <a:tc>
                  <a:txBody>
                    <a:bodyPr/>
                    <a:lstStyle/>
                    <a:p>
                      <a:r>
                        <a:rPr lang="en-US" sz="1600" dirty="0">
                          <a:latin typeface="Arial"/>
                          <a:cs typeface="Arial"/>
                        </a:rPr>
                        <a:t>PAK</a:t>
                      </a:r>
                      <a:endParaRPr lang="en-CH" sz="1600" dirty="0">
                        <a:latin typeface="Arial"/>
                        <a:cs typeface="Arial"/>
                      </a:endParaRPr>
                    </a:p>
                  </a:txBody>
                  <a:tcPr/>
                </a:tc>
                <a:tc>
                  <a:txBody>
                    <a:bodyPr/>
                    <a:lstStyle/>
                    <a:p>
                      <a:r>
                        <a:rPr lang="en-US" sz="1600">
                          <a:latin typeface="Arial"/>
                          <a:cs typeface="Arial"/>
                        </a:rPr>
                        <a:t>KHM</a:t>
                      </a:r>
                      <a:endParaRPr lang="en-CH" sz="1600">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endParaRPr lang="en-CH" sz="16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r h="196866">
                <a:tc>
                  <a:txBody>
                    <a:bodyPr/>
                    <a:lstStyle/>
                    <a:p>
                      <a:pPr algn="l" fontAlgn="b"/>
                      <a:r>
                        <a:rPr lang="en-US" sz="1600" u="none" strike="noStrike">
                          <a:effectLst/>
                          <a:latin typeface="Arial"/>
                          <a:cs typeface="Arial"/>
                        </a:rPr>
                        <a:t>Incidencia directa</a:t>
                      </a:r>
                      <a:endParaRPr lang="en-US" sz="1600" b="0" i="0" u="none" strike="noStrike">
                        <a:solidFill>
                          <a:srgbClr val="000000"/>
                        </a:solidFill>
                        <a:effectLst/>
                        <a:latin typeface="Arial"/>
                        <a:cs typeface="Arial"/>
                      </a:endParaRPr>
                    </a:p>
                  </a:txBody>
                  <a:tcPr marL="0" marR="0" marT="0" marB="0" anchor="ct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LVA, GBR</a:t>
                      </a:r>
                      <a:endParaRPr lang="en-CH" sz="1600">
                        <a:latin typeface="Arial"/>
                        <a:cs typeface="Arial"/>
                      </a:endParaRPr>
                    </a:p>
                  </a:txBody>
                  <a:tcPr/>
                </a:tc>
                <a:tc>
                  <a:txBody>
                    <a:bodyPr/>
                    <a:lstStyle/>
                    <a:p>
                      <a:endParaRPr lang="en-CH" sz="1600">
                        <a:latin typeface="Arial" panose="020B0604020202020204" pitchFamily="34" charset="0"/>
                        <a:cs typeface="Arial" panose="020B0604020202020204" pitchFamily="34" charset="0"/>
                      </a:endParaRPr>
                    </a:p>
                  </a:txBody>
                  <a:tcPr/>
                </a:tc>
                <a:tc>
                  <a:txBody>
                    <a:bodyPr/>
                    <a:lstStyle/>
                    <a:p>
                      <a:r>
                        <a:rPr lang="en-US" sz="1600">
                          <a:latin typeface="Arial"/>
                          <a:cs typeface="Arial"/>
                        </a:rPr>
                        <a:t>PRK, BRA</a:t>
                      </a:r>
                      <a:endParaRPr lang="en-CH" sz="1600">
                        <a:latin typeface="Arial"/>
                        <a:cs typeface="Arial"/>
                      </a:endParaRPr>
                    </a:p>
                  </a:txBody>
                  <a:tcPr/>
                </a:tc>
                <a:tc>
                  <a:txBody>
                    <a:bodyPr/>
                    <a:lstStyle/>
                    <a:p>
                      <a:endParaRPr lang="en-CH"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9906677"/>
                  </a:ext>
                </a:extLst>
              </a:tr>
            </a:tbl>
          </a:graphicData>
        </a:graphic>
      </p:graphicFrame>
      <p:sp>
        <p:nvSpPr>
          <p:cNvPr id="6" name="TextBox 5">
            <a:extLst>
              <a:ext uri="{FF2B5EF4-FFF2-40B4-BE49-F238E27FC236}">
                <a16:creationId xmlns:a16="http://schemas.microsoft.com/office/drawing/2014/main" id="{8D5AB327-F218-638C-5E75-1818ECC6E8F4}"/>
              </a:ext>
            </a:extLst>
          </p:cNvPr>
          <p:cNvSpPr txBox="1"/>
          <p:nvPr/>
        </p:nvSpPr>
        <p:spPr>
          <a:xfrm>
            <a:off x="111035" y="4663179"/>
            <a:ext cx="11969931" cy="2239074"/>
          </a:xfrm>
          <a:prstGeom prst="rect">
            <a:avLst/>
          </a:prstGeom>
          <a:noFill/>
        </p:spPr>
        <p:txBody>
          <a:bodyPr wrap="square">
            <a:spAutoFit/>
          </a:bodyPr>
          <a:lstStyle/>
          <a:p>
            <a:r>
              <a:rPr lang="en-US" sz="1550" dirty="0">
                <a:latin typeface="Arial" panose="020B0604020202020204" pitchFamily="34" charset="0"/>
                <a:cs typeface="Arial" panose="020B0604020202020204" pitchFamily="34" charset="0"/>
              </a:rPr>
              <a:t>Por qué triangular con los modelos de transmisión </a:t>
            </a:r>
            <a:r>
              <a:rPr lang="en-US" sz="1550" i="1" dirty="0">
                <a:latin typeface="Arial" panose="020B0604020202020204" pitchFamily="34" charset="0"/>
                <a:cs typeface="Arial" panose="020B0604020202020204" pitchFamily="34" charset="0"/>
              </a:rPr>
              <a:t>Goals &amp; Optima</a:t>
            </a:r>
            <a:r>
              <a:rPr lang="en-US" sz="155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1550" dirty="0">
                <a:latin typeface="Arial" panose="020B0604020202020204" pitchFamily="34" charset="0"/>
                <a:cs typeface="Arial" panose="020B0604020202020204" pitchFamily="34" charset="0"/>
              </a:rPr>
              <a:t>Ayudar a </a:t>
            </a:r>
            <a:r>
              <a:rPr lang="en-US" sz="1550" b="1" dirty="0">
                <a:latin typeface="Arial" panose="020B0604020202020204" pitchFamily="34" charset="0"/>
                <a:cs typeface="Arial" panose="020B0604020202020204" pitchFamily="34" charset="0"/>
              </a:rPr>
              <a:t>validar o seleccionar el modelo de Spectrum y la calibración más adecuados </a:t>
            </a:r>
            <a:r>
              <a:rPr lang="en-US" sz="1550" dirty="0">
                <a:latin typeface="Arial" panose="020B0604020202020204" pitchFamily="34" charset="0"/>
                <a:cs typeface="Arial" panose="020B0604020202020204" pitchFamily="34" charset="0"/>
              </a:rPr>
              <a:t>(EPP frente a CSAVR, sobre todo).</a:t>
            </a:r>
          </a:p>
          <a:p>
            <a:pPr marL="285750" indent="-285750">
              <a:buFont typeface="Arial" panose="020B0604020202020204" pitchFamily="34" charset="0"/>
              <a:buChar char="•"/>
            </a:pPr>
            <a:r>
              <a:rPr lang="en-US" sz="1550" dirty="0">
                <a:latin typeface="Arial" panose="020B0604020202020204" pitchFamily="34" charset="0"/>
                <a:cs typeface="Arial" panose="020B0604020202020204" pitchFamily="34" charset="0"/>
              </a:rPr>
              <a:t>Ayudar </a:t>
            </a:r>
            <a:r>
              <a:rPr lang="en-US" sz="1550" b="1" dirty="0">
                <a:latin typeface="Arial" panose="020B0604020202020204" pitchFamily="34" charset="0"/>
                <a:cs typeface="Arial" panose="020B0604020202020204" pitchFamily="34" charset="0"/>
              </a:rPr>
              <a:t>a perfeccionar el modelo de </a:t>
            </a:r>
            <a:r>
              <a:rPr lang="en-US" sz="1550" b="1" i="1" dirty="0" err="1">
                <a:latin typeface="Arial" panose="020B0604020202020204" pitchFamily="34" charset="0"/>
                <a:cs typeface="Arial" panose="020B0604020202020204" pitchFamily="34" charset="0"/>
              </a:rPr>
              <a:t>Objetivos</a:t>
            </a:r>
            <a:r>
              <a:rPr lang="en-US" sz="1550" b="1" i="1" dirty="0">
                <a:latin typeface="Arial" panose="020B0604020202020204" pitchFamily="34" charset="0"/>
                <a:cs typeface="Arial" panose="020B0604020202020204" pitchFamily="34" charset="0"/>
              </a:rPr>
              <a:t> (Goals)</a:t>
            </a:r>
          </a:p>
          <a:p>
            <a:pPr marL="742950" lvl="1" indent="-285750">
              <a:buFont typeface="Arial" panose="020B0604020202020204" pitchFamily="34" charset="0"/>
              <a:buChar char="•"/>
            </a:pPr>
            <a:r>
              <a:rPr lang="en-US" sz="1550" dirty="0">
                <a:latin typeface="Arial" panose="020B0604020202020204" pitchFamily="34" charset="0"/>
                <a:cs typeface="Arial" panose="020B0604020202020204" pitchFamily="34" charset="0"/>
              </a:rPr>
              <a:t>para las estimaciones regionales y mundiales de infección </a:t>
            </a:r>
            <a:r>
              <a:rPr lang="en-US" sz="1550" dirty="0" err="1">
                <a:latin typeface="Arial" panose="020B0604020202020204" pitchFamily="34" charset="0"/>
                <a:cs typeface="Arial" panose="020B0604020202020204" pitchFamily="34" charset="0"/>
              </a:rPr>
              <a:t>por</a:t>
            </a:r>
            <a:r>
              <a:rPr lang="en-US" sz="1550" dirty="0">
                <a:latin typeface="Arial" panose="020B0604020202020204" pitchFamily="34" charset="0"/>
                <a:cs typeface="Arial" panose="020B0604020202020204" pitchFamily="34" charset="0"/>
              </a:rPr>
              <a:t> PC de ONUSIDA (actualización de </a:t>
            </a:r>
            <a:r>
              <a:rPr lang="en-US" sz="1550" i="1" dirty="0">
                <a:latin typeface="Arial" panose="020B0604020202020204" pitchFamily="34" charset="0"/>
                <a:cs typeface="Arial" panose="020B0604020202020204" pitchFamily="34" charset="0"/>
              </a:rPr>
              <a:t>J AIDS </a:t>
            </a:r>
            <a:r>
              <a:rPr lang="en-US" sz="1550" dirty="0">
                <a:latin typeface="Arial" panose="020B0604020202020204" pitchFamily="34" charset="0"/>
                <a:cs typeface="Arial" panose="020B0604020202020204" pitchFamily="34" charset="0"/>
              </a:rPr>
              <a:t>2024) </a:t>
            </a:r>
          </a:p>
          <a:p>
            <a:pPr marL="742950" lvl="1" indent="-285750">
              <a:buFont typeface="Arial" panose="020B0604020202020204" pitchFamily="34" charset="0"/>
              <a:buChar char="•"/>
            </a:pPr>
            <a:r>
              <a:rPr lang="en-US" sz="1550" dirty="0">
                <a:latin typeface="Arial" panose="020B0604020202020204" pitchFamily="34" charset="0"/>
                <a:cs typeface="Arial" panose="020B0604020202020204" pitchFamily="34" charset="0"/>
              </a:rPr>
              <a:t>Preparar un modelo de objetivos por países (estimaciones para 2025) y un </a:t>
            </a:r>
            <a:r>
              <a:rPr lang="en-US" sz="1550" dirty="0" err="1">
                <a:latin typeface="Arial" panose="020B0604020202020204" pitchFamily="34" charset="0"/>
                <a:cs typeface="Arial" panose="020B0604020202020204" pitchFamily="34" charset="0"/>
              </a:rPr>
              <a:t>modelo</a:t>
            </a:r>
            <a:r>
              <a:rPr lang="en-US" sz="1550" dirty="0">
                <a:latin typeface="Arial" panose="020B0604020202020204" pitchFamily="34" charset="0"/>
                <a:cs typeface="Arial" panose="020B0604020202020204" pitchFamily="34" charset="0"/>
              </a:rPr>
              <a:t> </a:t>
            </a:r>
            <a:r>
              <a:rPr lang="en-US" sz="1550" i="1" dirty="0">
                <a:latin typeface="Arial" panose="020B0604020202020204" pitchFamily="34" charset="0"/>
                <a:cs typeface="Arial" panose="020B0604020202020204" pitchFamily="34" charset="0"/>
              </a:rPr>
              <a:t>Symphony </a:t>
            </a:r>
            <a:r>
              <a:rPr lang="en-US" sz="1550" dirty="0">
                <a:latin typeface="Arial" panose="020B0604020202020204" pitchFamily="34" charset="0"/>
                <a:cs typeface="Arial" panose="020B0604020202020204" pitchFamily="34" charset="0"/>
              </a:rPr>
              <a:t>que sustituya al PPE 2026+</a:t>
            </a:r>
            <a:br>
              <a:rPr lang="en-US" sz="1550" dirty="0">
                <a:latin typeface="Arial" panose="020B0604020202020204" pitchFamily="34" charset="0"/>
                <a:cs typeface="Arial" panose="020B0604020202020204" pitchFamily="34" charset="0"/>
              </a:rPr>
            </a:br>
            <a:r>
              <a:rPr lang="en-US" sz="1550" dirty="0">
                <a:latin typeface="Arial" panose="020B0604020202020204" pitchFamily="34" charset="0"/>
                <a:cs typeface="Arial" panose="020B0604020202020204" pitchFamily="34" charset="0"/>
              </a:rPr>
              <a:t>y al CSAVR 2027+.</a:t>
            </a:r>
          </a:p>
          <a:p>
            <a:pPr marL="742950" lvl="1" indent="-285750">
              <a:buFont typeface="Arial" panose="020B0604020202020204" pitchFamily="34" charset="0"/>
              <a:buChar char="•"/>
            </a:pPr>
            <a:endParaRPr lang="en-US" sz="1550" dirty="0">
              <a:latin typeface="Arial" panose="020B0604020202020204" pitchFamily="34" charset="0"/>
              <a:cs typeface="Arial" panose="020B0604020202020204" pitchFamily="34" charset="0"/>
            </a:endParaRPr>
          </a:p>
          <a:p>
            <a:r>
              <a:rPr lang="en-US" sz="1550" dirty="0">
                <a:latin typeface="Arial" panose="020B0604020202020204" pitchFamily="34" charset="0"/>
                <a:cs typeface="Arial" panose="020B0604020202020204" pitchFamily="34" charset="0"/>
              </a:rPr>
              <a:t>Nota: Avenir Health calibra </a:t>
            </a:r>
            <a:r>
              <a:rPr lang="en-US" sz="1550" i="1" dirty="0">
                <a:latin typeface="Arial" panose="020B0604020202020204" pitchFamily="34" charset="0"/>
                <a:cs typeface="Arial" panose="020B0604020202020204" pitchFamily="34" charset="0"/>
              </a:rPr>
              <a:t>los Objetivos </a:t>
            </a:r>
            <a:r>
              <a:rPr lang="en-US" sz="1550" dirty="0">
                <a:latin typeface="Arial" panose="020B0604020202020204" pitchFamily="34" charset="0"/>
                <a:cs typeface="Arial" panose="020B0604020202020204" pitchFamily="34" charset="0"/>
              </a:rPr>
              <a:t>para que coincidan con la última tendencia de Spectrum-AIM (de EPP, CSAVR o AEM...), por lo que no es totalmente independiente. Optima hace algo similar.</a:t>
            </a:r>
          </a:p>
        </p:txBody>
      </p:sp>
    </p:spTree>
    <p:extLst>
      <p:ext uri="{BB962C8B-B14F-4D97-AF65-F5344CB8AC3E}">
        <p14:creationId xmlns:p14="http://schemas.microsoft.com/office/powerpoint/2010/main" val="383619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9E27-B8E4-D6A8-B03E-AEF08AB4074F}"/>
              </a:ext>
            </a:extLst>
          </p:cNvPr>
          <p:cNvSpPr txBox="1">
            <a:spLocks/>
          </p:cNvSpPr>
          <p:nvPr/>
        </p:nvSpPr>
        <p:spPr>
          <a:xfrm>
            <a:off x="320040" y="274637"/>
            <a:ext cx="11262360" cy="727897"/>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Kazajstán: del CSAVR (2022-23) de nuevo al PPE (</a:t>
            </a:r>
            <a:r>
              <a:rPr lang="en-US" sz="3200" b="1" dirty="0" err="1">
                <a:solidFill>
                  <a:srgbClr val="0070C0"/>
                </a:solidFill>
                <a:latin typeface="Arial" panose="020B0604020202020204" pitchFamily="34" charset="0"/>
                <a:ea typeface="+mn-ea"/>
                <a:cs typeface="+mn-cs"/>
              </a:rPr>
              <a:t>i</a:t>
            </a:r>
            <a:r>
              <a:rPr lang="en-US" sz="3200" b="1" dirty="0">
                <a:solidFill>
                  <a:srgbClr val="0070C0"/>
                </a:solidFill>
                <a:latin typeface="Arial" panose="020B0604020202020204" pitchFamily="34" charset="0"/>
                <a:ea typeface="+mn-ea"/>
                <a:cs typeface="+mn-cs"/>
              </a:rPr>
              <a:t>) </a:t>
            </a:r>
            <a:endParaRPr lang="en-CH" sz="32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A1494244-FAAA-8DFD-295E-0FE045EB0FEC}"/>
              </a:ext>
            </a:extLst>
          </p:cNvPr>
          <p:cNvSpPr txBox="1"/>
          <p:nvPr/>
        </p:nvSpPr>
        <p:spPr>
          <a:xfrm>
            <a:off x="320040" y="4518486"/>
            <a:ext cx="11513312" cy="2031325"/>
          </a:xfrm>
          <a:prstGeom prst="rect">
            <a:avLst/>
          </a:prstGeom>
          <a:solidFill>
            <a:schemeClr val="bg1"/>
          </a:solidFill>
        </p:spPr>
        <p:txBody>
          <a:bodyPr wrap="square">
            <a:spAutoFit/>
          </a:bodyPr>
          <a:lstStyle/>
          <a:p>
            <a:pPr defTabSz="942289">
              <a:defRPr/>
            </a:pPr>
            <a:r>
              <a:rPr lang="en-US" dirty="0"/>
              <a:t>El EPP ajusta los ricos datos históricos de vigilancia de la prevalencia -- se alinea con Optima en la tendencia epidémica, el pico de prevalencia y la prevalencia actual -- y en la tendencia temporal con </a:t>
            </a:r>
            <a:r>
              <a:rPr lang="en-US" dirty="0" err="1"/>
              <a:t>el</a:t>
            </a:r>
            <a:r>
              <a:rPr lang="en-US" dirty="0"/>
              <a:t> </a:t>
            </a:r>
            <a:r>
              <a:rPr lang="en-US" dirty="0" err="1"/>
              <a:t>programa</a:t>
            </a:r>
            <a:r>
              <a:rPr lang="en-US" dirty="0"/>
              <a:t> </a:t>
            </a:r>
            <a:r>
              <a:rPr lang="en-US" dirty="0" err="1"/>
              <a:t>Objetivos</a:t>
            </a:r>
            <a:r>
              <a:rPr lang="en-US" dirty="0"/>
              <a:t> (Goals). </a:t>
            </a:r>
          </a:p>
          <a:p>
            <a:pPr defTabSz="942289">
              <a:defRPr/>
            </a:pPr>
            <a:r>
              <a:rPr lang="en-US" dirty="0"/>
              <a:t>El CSAVR estipula una epidemia más tardía - debido a los diagnósticos de casos infradeclarados (tempranos) y a las muertes por sida.</a:t>
            </a:r>
          </a:p>
          <a:p>
            <a:pPr defTabSz="942289">
              <a:defRPr/>
            </a:pPr>
            <a:endParaRPr lang="en-US" dirty="0"/>
          </a:p>
          <a:p>
            <a:pPr defTabSz="942289">
              <a:defRPr/>
            </a:pPr>
            <a:r>
              <a:rPr lang="en-US" dirty="0"/>
              <a:t>Con cualquier modelo, </a:t>
            </a:r>
            <a:r>
              <a:rPr lang="en-US" b="1" dirty="0"/>
              <a:t>la incidencia </a:t>
            </a:r>
            <a:r>
              <a:rPr lang="en-US" dirty="0"/>
              <a:t>y la mortalidad son </a:t>
            </a:r>
            <a:r>
              <a:rPr lang="en-US" b="1" dirty="0"/>
              <a:t>menos seguras que la prevalencia</a:t>
            </a:r>
            <a:r>
              <a:rPr lang="en-US" dirty="0"/>
              <a:t>, esta última "limitada" por los datos de prevalencia (</a:t>
            </a:r>
            <a:r>
              <a:rPr lang="en-US" i="1" dirty="0"/>
              <a:t>EPP, AEM, Goals, Optima</a:t>
            </a:r>
            <a:r>
              <a:rPr lang="en-US" dirty="0"/>
              <a:t>) y los datos del </a:t>
            </a:r>
            <a:r>
              <a:rPr lang="en-US" dirty="0" err="1"/>
              <a:t>programa</a:t>
            </a:r>
            <a:r>
              <a:rPr lang="en-US" dirty="0"/>
              <a:t> (TAR, PTMI) (todos los modelos).</a:t>
            </a:r>
          </a:p>
        </p:txBody>
      </p:sp>
      <p:pic>
        <p:nvPicPr>
          <p:cNvPr id="4" name="Picture 3">
            <a:extLst>
              <a:ext uri="{FF2B5EF4-FFF2-40B4-BE49-F238E27FC236}">
                <a16:creationId xmlns:a16="http://schemas.microsoft.com/office/drawing/2014/main" id="{9150D959-A323-68DF-DBE2-2697C52E9760}"/>
              </a:ext>
            </a:extLst>
          </p:cNvPr>
          <p:cNvPicPr>
            <a:picLocks noChangeAspect="1"/>
          </p:cNvPicPr>
          <p:nvPr/>
        </p:nvPicPr>
        <p:blipFill>
          <a:blip r:embed="rId2"/>
          <a:stretch>
            <a:fillRect/>
          </a:stretch>
        </p:blipFill>
        <p:spPr>
          <a:xfrm>
            <a:off x="0" y="1002533"/>
            <a:ext cx="5999225" cy="3353567"/>
          </a:xfrm>
          <a:prstGeom prst="rect">
            <a:avLst/>
          </a:prstGeom>
        </p:spPr>
      </p:pic>
      <p:pic>
        <p:nvPicPr>
          <p:cNvPr id="7" name="Picture 6">
            <a:extLst>
              <a:ext uri="{FF2B5EF4-FFF2-40B4-BE49-F238E27FC236}">
                <a16:creationId xmlns:a16="http://schemas.microsoft.com/office/drawing/2014/main" id="{D071EFB7-82B9-CC48-1B93-D2CF57C0259A}"/>
              </a:ext>
            </a:extLst>
          </p:cNvPr>
          <p:cNvPicPr>
            <a:picLocks noChangeAspect="1"/>
          </p:cNvPicPr>
          <p:nvPr/>
        </p:nvPicPr>
        <p:blipFill>
          <a:blip r:embed="rId3"/>
          <a:stretch>
            <a:fillRect/>
          </a:stretch>
        </p:blipFill>
        <p:spPr>
          <a:xfrm>
            <a:off x="6105629" y="1011809"/>
            <a:ext cx="5982634" cy="3344292"/>
          </a:xfrm>
          <a:prstGeom prst="rect">
            <a:avLst/>
          </a:prstGeom>
        </p:spPr>
      </p:pic>
    </p:spTree>
    <p:extLst>
      <p:ext uri="{BB962C8B-B14F-4D97-AF65-F5344CB8AC3E}">
        <p14:creationId xmlns:p14="http://schemas.microsoft.com/office/powerpoint/2010/main" val="1527621998"/>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E8C118-C8EC-49B1-A66F-B9ADAA399884}">
  <ds:schemaRefs>
    <ds:schemaRef ds:uri="2ddeef39-65d3-4660-94f2-f063f949c57e"/>
    <ds:schemaRef ds:uri="http://purl.org/dc/dcmitype/"/>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288ef829-98c5-46d1-83dc-c2ef7c814da2"/>
  </ds:schemaRefs>
</ds:datastoreItem>
</file>

<file path=customXml/itemProps2.xml><?xml version="1.0" encoding="utf-8"?>
<ds:datastoreItem xmlns:ds="http://schemas.openxmlformats.org/officeDocument/2006/customXml" ds:itemID="{261ED3F6-D101-4185-8F20-E498E21C740C}"/>
</file>

<file path=customXml/itemProps3.xml><?xml version="1.0" encoding="utf-8"?>
<ds:datastoreItem xmlns:ds="http://schemas.openxmlformats.org/officeDocument/2006/customXml" ds:itemID="{3A68826C-7F49-4255-84DF-FB18152B947A}">
  <ds:schemaRefs>
    <ds:schemaRef ds:uri="http://schemas.microsoft.com/sharepoint/v3/contenttype/forms"/>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2415</TotalTime>
  <Words>2950</Words>
  <Application>Microsoft Office PowerPoint</Application>
  <PresentationFormat>Widescreen</PresentationFormat>
  <Paragraphs>220</Paragraphs>
  <Slides>14</Slides>
  <Notes>10</Notes>
  <HiddenSlides>5</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Cambria</vt:lpstr>
      <vt:lpstr>Corbel</vt:lpstr>
      <vt:lpstr>Segoe UI</vt:lpstr>
      <vt:lpstr>Source Sans Pro</vt:lpstr>
      <vt:lpstr>Wingdings 2</vt:lpstr>
      <vt:lpstr>Frame</vt:lpstr>
      <vt:lpstr>Selección de EPP frente a CSAVR teniendo en cuenta los puntos fuertes y débiles de los datos; Requisitos de los datos para unas tendencias sólidas de incidencia y mortalidad</vt:lpstr>
      <vt:lpstr>PowerPoint Presentation</vt:lpstr>
      <vt:lpstr>PowerPoint Presentation</vt:lpstr>
      <vt:lpstr>Muertes por sida: ¿Qué datos son buenos para ajustar el CSAVR?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Diagnósticos de VIH y/o SIDA:  validar el aumento inicial de la epidemia estimado por el EPP</vt:lpstr>
      <vt:lpstr>EPP: "Validar" el aumento epidémico inicial entre  subpoblaciones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keywords>, docId:F4484035DCAA2EBEE7DD3DD182A80AD8</cp:keywords>
  <cp:lastModifiedBy>Maria Aysa Lastra (CENSUS/POP FED)</cp:lastModifiedBy>
  <cp:revision>16</cp:revision>
  <cp:lastPrinted>2024-11-18T10:34:46Z</cp:lastPrinted>
  <dcterms:created xsi:type="dcterms:W3CDTF">2020-12-01T17:29:59Z</dcterms:created>
  <dcterms:modified xsi:type="dcterms:W3CDTF">2025-01-29T18:02:25Z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