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28"/>
  </p:notesMasterIdLst>
  <p:sldIdLst>
    <p:sldId id="256" r:id="rId5"/>
    <p:sldId id="289" r:id="rId6"/>
    <p:sldId id="1167" r:id="rId7"/>
    <p:sldId id="1168" r:id="rId8"/>
    <p:sldId id="1169" r:id="rId9"/>
    <p:sldId id="485" r:id="rId10"/>
    <p:sldId id="1173" r:id="rId11"/>
    <p:sldId id="1175" r:id="rId12"/>
    <p:sldId id="321" r:id="rId13"/>
    <p:sldId id="283" r:id="rId14"/>
    <p:sldId id="315" r:id="rId15"/>
    <p:sldId id="325" r:id="rId16"/>
    <p:sldId id="282" r:id="rId17"/>
    <p:sldId id="300" r:id="rId18"/>
    <p:sldId id="306" r:id="rId19"/>
    <p:sldId id="1177" r:id="rId20"/>
    <p:sldId id="484" r:id="rId21"/>
    <p:sldId id="490" r:id="rId22"/>
    <p:sldId id="1172" r:id="rId23"/>
    <p:sldId id="1174" r:id="rId24"/>
    <p:sldId id="1171" r:id="rId25"/>
    <p:sldId id="1170" r:id="rId26"/>
    <p:sldId id="11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CA7C7C-117F-BCE3-DCB5-824FC1B248D2}" name="Esra, Rachel T" initials="ERT" userId="S::rte16@ic.ac.uk::b56760d5-b8dd-442f-a0b3-7e06d059df8f" providerId="AD"/>
  <p188:author id="{FFB8FC93-931E-D4F5-A112-9D7EAB00EA5A}" name="Eaton, Jeffrey W" initials="JE" userId="S::jwe08@ic.ac.uk::276ea8c0-84f2-403e-ae35-83a79d07a4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E475F-25E6-4B43-B023-806ED0D07458}" v="265" dt="2023-01-25T08:38:33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/>
    <p:restoredTop sz="74370" autoAdjust="0"/>
  </p:normalViewPr>
  <p:slideViewPr>
    <p:cSldViewPr snapToGrid="0">
      <p:cViewPr varScale="1">
        <p:scale>
          <a:sx n="44" d="100"/>
          <a:sy n="44" d="100"/>
        </p:scale>
        <p:origin x="14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Y, Ehounoud Pascal" userId="ccc05fd7-08ed-4ef4-bae5-17d70c2ff906" providerId="ADAL" clId="{2A1E475F-25E6-4B43-B023-806ED0D07458}"/>
    <pc:docChg chg="undo custSel modSld">
      <pc:chgData name="EBY, Ehounoud Pascal" userId="ccc05fd7-08ed-4ef4-bae5-17d70c2ff906" providerId="ADAL" clId="{2A1E475F-25E6-4B43-B023-806ED0D07458}" dt="2023-01-25T08:38:56.590" v="763" actId="27636"/>
      <pc:docMkLst>
        <pc:docMk/>
      </pc:docMkLst>
      <pc:sldChg chg="modSp mod">
        <pc:chgData name="EBY, Ehounoud Pascal" userId="ccc05fd7-08ed-4ef4-bae5-17d70c2ff906" providerId="ADAL" clId="{2A1E475F-25E6-4B43-B023-806ED0D07458}" dt="2023-01-25T08:16:47.943" v="570" actId="6549"/>
        <pc:sldMkLst>
          <pc:docMk/>
          <pc:sldMk cId="2630705618" sldId="282"/>
        </pc:sldMkLst>
        <pc:spChg chg="mod">
          <ac:chgData name="EBY, Ehounoud Pascal" userId="ccc05fd7-08ed-4ef4-bae5-17d70c2ff906" providerId="ADAL" clId="{2A1E475F-25E6-4B43-B023-806ED0D07458}" dt="2023-01-25T08:16:47.943" v="570" actId="6549"/>
          <ac:spMkLst>
            <pc:docMk/>
            <pc:sldMk cId="2630705618" sldId="282"/>
            <ac:spMk id="2" creationId="{9E0442E2-E73C-6D4E-8E0C-95B71383889F}"/>
          </ac:spMkLst>
        </pc:spChg>
      </pc:sldChg>
      <pc:sldChg chg="modSp mod">
        <pc:chgData name="EBY, Ehounoud Pascal" userId="ccc05fd7-08ed-4ef4-bae5-17d70c2ff906" providerId="ADAL" clId="{2A1E475F-25E6-4B43-B023-806ED0D07458}" dt="2023-01-25T08:11:26.373" v="474"/>
        <pc:sldMkLst>
          <pc:docMk/>
          <pc:sldMk cId="1480471615" sldId="283"/>
        </pc:sldMkLst>
        <pc:spChg chg="mod">
          <ac:chgData name="EBY, Ehounoud Pascal" userId="ccc05fd7-08ed-4ef4-bae5-17d70c2ff906" providerId="ADAL" clId="{2A1E475F-25E6-4B43-B023-806ED0D07458}" dt="2023-01-25T08:11:26.373" v="474"/>
          <ac:spMkLst>
            <pc:docMk/>
            <pc:sldMk cId="1480471615" sldId="283"/>
            <ac:spMk id="2" creationId="{9042A355-4931-FC4D-A103-2E416C2B69CC}"/>
          </ac:spMkLst>
        </pc:spChg>
      </pc:sldChg>
      <pc:sldChg chg="modSp mod">
        <pc:chgData name="EBY, Ehounoud Pascal" userId="ccc05fd7-08ed-4ef4-bae5-17d70c2ff906" providerId="ADAL" clId="{2A1E475F-25E6-4B43-B023-806ED0D07458}" dt="2023-01-25T07:58:49.558" v="68" actId="20577"/>
        <pc:sldMkLst>
          <pc:docMk/>
          <pc:sldMk cId="2522027930" sldId="289"/>
        </pc:sldMkLst>
        <pc:spChg chg="mod">
          <ac:chgData name="EBY, Ehounoud Pascal" userId="ccc05fd7-08ed-4ef4-bae5-17d70c2ff906" providerId="ADAL" clId="{2A1E475F-25E6-4B43-B023-806ED0D07458}" dt="2023-01-25T07:58:49.558" v="68" actId="20577"/>
          <ac:spMkLst>
            <pc:docMk/>
            <pc:sldMk cId="2522027930" sldId="289"/>
            <ac:spMk id="2" creationId="{49D54C55-A5B2-4544-B521-89AF6CEB43F4}"/>
          </ac:spMkLst>
        </pc:spChg>
      </pc:sldChg>
      <pc:sldChg chg="modSp mod">
        <pc:chgData name="EBY, Ehounoud Pascal" userId="ccc05fd7-08ed-4ef4-bae5-17d70c2ff906" providerId="ADAL" clId="{2A1E475F-25E6-4B43-B023-806ED0D07458}" dt="2023-01-25T08:18:39.428" v="572" actId="14100"/>
        <pc:sldMkLst>
          <pc:docMk/>
          <pc:sldMk cId="426558290" sldId="300"/>
        </pc:sldMkLst>
        <pc:spChg chg="mod">
          <ac:chgData name="EBY, Ehounoud Pascal" userId="ccc05fd7-08ed-4ef4-bae5-17d70c2ff906" providerId="ADAL" clId="{2A1E475F-25E6-4B43-B023-806ED0D07458}" dt="2023-01-25T08:18:39.428" v="572" actId="14100"/>
          <ac:spMkLst>
            <pc:docMk/>
            <pc:sldMk cId="426558290" sldId="300"/>
            <ac:spMk id="3" creationId="{E9DE771D-3225-23D4-FC6E-02487F6742A1}"/>
          </ac:spMkLst>
        </pc:spChg>
      </pc:sldChg>
      <pc:sldChg chg="modSp mod">
        <pc:chgData name="EBY, Ehounoud Pascal" userId="ccc05fd7-08ed-4ef4-bae5-17d70c2ff906" providerId="ADAL" clId="{2A1E475F-25E6-4B43-B023-806ED0D07458}" dt="2023-01-25T08:19:06.461" v="588" actId="20577"/>
        <pc:sldMkLst>
          <pc:docMk/>
          <pc:sldMk cId="3616209500" sldId="306"/>
        </pc:sldMkLst>
        <pc:spChg chg="mod">
          <ac:chgData name="EBY, Ehounoud Pascal" userId="ccc05fd7-08ed-4ef4-bae5-17d70c2ff906" providerId="ADAL" clId="{2A1E475F-25E6-4B43-B023-806ED0D07458}" dt="2023-01-25T08:19:06.461" v="588" actId="20577"/>
          <ac:spMkLst>
            <pc:docMk/>
            <pc:sldMk cId="3616209500" sldId="306"/>
            <ac:spMk id="23" creationId="{4198E810-6081-19F9-B898-C74F6D091AFF}"/>
          </ac:spMkLst>
        </pc:spChg>
      </pc:sldChg>
      <pc:sldChg chg="modSp mod">
        <pc:chgData name="EBY, Ehounoud Pascal" userId="ccc05fd7-08ed-4ef4-bae5-17d70c2ff906" providerId="ADAL" clId="{2A1E475F-25E6-4B43-B023-806ED0D07458}" dt="2023-01-25T08:12:05.564" v="501" actId="20577"/>
        <pc:sldMkLst>
          <pc:docMk/>
          <pc:sldMk cId="627283826" sldId="315"/>
        </pc:sldMkLst>
        <pc:spChg chg="mod">
          <ac:chgData name="EBY, Ehounoud Pascal" userId="ccc05fd7-08ed-4ef4-bae5-17d70c2ff906" providerId="ADAL" clId="{2A1E475F-25E6-4B43-B023-806ED0D07458}" dt="2023-01-25T08:12:05.564" v="501" actId="20577"/>
          <ac:spMkLst>
            <pc:docMk/>
            <pc:sldMk cId="627283826" sldId="315"/>
            <ac:spMk id="9" creationId="{5719A61F-3E34-C9B7-5283-F57EAE12269D}"/>
          </ac:spMkLst>
        </pc:spChg>
      </pc:sldChg>
      <pc:sldChg chg="modSp mod">
        <pc:chgData name="EBY, Ehounoud Pascal" userId="ccc05fd7-08ed-4ef4-bae5-17d70c2ff906" providerId="ADAL" clId="{2A1E475F-25E6-4B43-B023-806ED0D07458}" dt="2023-01-25T08:15:14.262" v="561" actId="27918"/>
        <pc:sldMkLst>
          <pc:docMk/>
          <pc:sldMk cId="2905345348" sldId="325"/>
        </pc:sldMkLst>
        <pc:spChg chg="mod">
          <ac:chgData name="EBY, Ehounoud Pascal" userId="ccc05fd7-08ed-4ef4-bae5-17d70c2ff906" providerId="ADAL" clId="{2A1E475F-25E6-4B43-B023-806ED0D07458}" dt="2023-01-25T08:14:58.544" v="559" actId="20577"/>
          <ac:spMkLst>
            <pc:docMk/>
            <pc:sldMk cId="2905345348" sldId="325"/>
            <ac:spMk id="4" creationId="{AE578046-8FA0-7C39-7448-464B0022AE5A}"/>
          </ac:spMkLst>
        </pc:spChg>
      </pc:sldChg>
      <pc:sldChg chg="modSp mod">
        <pc:chgData name="EBY, Ehounoud Pascal" userId="ccc05fd7-08ed-4ef4-bae5-17d70c2ff906" providerId="ADAL" clId="{2A1E475F-25E6-4B43-B023-806ED0D07458}" dt="2023-01-25T08:25:34.871" v="685" actId="790"/>
        <pc:sldMkLst>
          <pc:docMk/>
          <pc:sldMk cId="862606922" sldId="484"/>
        </pc:sldMkLst>
        <pc:spChg chg="mod">
          <ac:chgData name="EBY, Ehounoud Pascal" userId="ccc05fd7-08ed-4ef4-bae5-17d70c2ff906" providerId="ADAL" clId="{2A1E475F-25E6-4B43-B023-806ED0D07458}" dt="2023-01-25T08:25:34.871" v="685" actId="790"/>
          <ac:spMkLst>
            <pc:docMk/>
            <pc:sldMk cId="862606922" sldId="484"/>
            <ac:spMk id="2" creationId="{00000000-0000-0000-0000-000000000000}"/>
          </ac:spMkLst>
        </pc:spChg>
        <pc:spChg chg="mod">
          <ac:chgData name="EBY, Ehounoud Pascal" userId="ccc05fd7-08ed-4ef4-bae5-17d70c2ff906" providerId="ADAL" clId="{2A1E475F-25E6-4B43-B023-806ED0D07458}" dt="2023-01-25T08:25:25.015" v="684" actId="14100"/>
          <ac:spMkLst>
            <pc:docMk/>
            <pc:sldMk cId="862606922" sldId="484"/>
            <ac:spMk id="3" creationId="{00000000-0000-0000-0000-000000000000}"/>
          </ac:spMkLst>
        </pc:spChg>
      </pc:sldChg>
      <pc:sldChg chg="addSp modSp mod">
        <pc:chgData name="EBY, Ehounoud Pascal" userId="ccc05fd7-08ed-4ef4-bae5-17d70c2ff906" providerId="ADAL" clId="{2A1E475F-25E6-4B43-B023-806ED0D07458}" dt="2023-01-25T08:07:56.659" v="416" actId="403"/>
        <pc:sldMkLst>
          <pc:docMk/>
          <pc:sldMk cId="172437157" sldId="485"/>
        </pc:sldMkLst>
        <pc:spChg chg="mod">
          <ac:chgData name="EBY, Ehounoud Pascal" userId="ccc05fd7-08ed-4ef4-bae5-17d70c2ff906" providerId="ADAL" clId="{2A1E475F-25E6-4B43-B023-806ED0D07458}" dt="2023-01-25T08:03:07.755" v="147" actId="20577"/>
          <ac:spMkLst>
            <pc:docMk/>
            <pc:sldMk cId="172437157" sldId="485"/>
            <ac:spMk id="2" creationId="{00000000-0000-0000-0000-000000000000}"/>
          </ac:spMkLst>
        </pc:spChg>
        <pc:spChg chg="mod">
          <ac:chgData name="EBY, Ehounoud Pascal" userId="ccc05fd7-08ed-4ef4-bae5-17d70c2ff906" providerId="ADAL" clId="{2A1E475F-25E6-4B43-B023-806ED0D07458}" dt="2023-01-25T08:07:42.648" v="413" actId="20577"/>
          <ac:spMkLst>
            <pc:docMk/>
            <pc:sldMk cId="172437157" sldId="485"/>
            <ac:spMk id="3" creationId="{00000000-0000-0000-0000-000000000000}"/>
          </ac:spMkLst>
        </pc:spChg>
        <pc:spChg chg="add mod">
          <ac:chgData name="EBY, Ehounoud Pascal" userId="ccc05fd7-08ed-4ef4-bae5-17d70c2ff906" providerId="ADAL" clId="{2A1E475F-25E6-4B43-B023-806ED0D07458}" dt="2023-01-25T08:07:56.659" v="416" actId="403"/>
          <ac:spMkLst>
            <pc:docMk/>
            <pc:sldMk cId="172437157" sldId="485"/>
            <ac:spMk id="4" creationId="{3D6211C5-50D3-CCA2-E1FE-4A6BC67DCEE5}"/>
          </ac:spMkLst>
        </pc:spChg>
        <pc:spChg chg="mod">
          <ac:chgData name="EBY, Ehounoud Pascal" userId="ccc05fd7-08ed-4ef4-bae5-17d70c2ff906" providerId="ADAL" clId="{2A1E475F-25E6-4B43-B023-806ED0D07458}" dt="2023-01-25T08:07:50.704" v="415" actId="1076"/>
          <ac:spMkLst>
            <pc:docMk/>
            <pc:sldMk cId="172437157" sldId="485"/>
            <ac:spMk id="5" creationId="{00000000-0000-0000-0000-000000000000}"/>
          </ac:spMkLst>
        </pc:spChg>
        <pc:spChg chg="mod">
          <ac:chgData name="EBY, Ehounoud Pascal" userId="ccc05fd7-08ed-4ef4-bae5-17d70c2ff906" providerId="ADAL" clId="{2A1E475F-25E6-4B43-B023-806ED0D07458}" dt="2023-01-25T08:07:47.756" v="414" actId="1076"/>
          <ac:spMkLst>
            <pc:docMk/>
            <pc:sldMk cId="172437157" sldId="485"/>
            <ac:spMk id="6" creationId="{00000000-0000-0000-0000-000000000000}"/>
          </ac:spMkLst>
        </pc:spChg>
      </pc:sldChg>
      <pc:sldChg chg="modSp mod">
        <pc:chgData name="EBY, Ehounoud Pascal" userId="ccc05fd7-08ed-4ef4-bae5-17d70c2ff906" providerId="ADAL" clId="{2A1E475F-25E6-4B43-B023-806ED0D07458}" dt="2023-01-25T08:34:20.052" v="708" actId="20577"/>
        <pc:sldMkLst>
          <pc:docMk/>
          <pc:sldMk cId="1636594061" sldId="490"/>
        </pc:sldMkLst>
        <pc:spChg chg="mod">
          <ac:chgData name="EBY, Ehounoud Pascal" userId="ccc05fd7-08ed-4ef4-bae5-17d70c2ff906" providerId="ADAL" clId="{2A1E475F-25E6-4B43-B023-806ED0D07458}" dt="2023-01-25T08:33:39.902" v="691" actId="20577"/>
          <ac:spMkLst>
            <pc:docMk/>
            <pc:sldMk cId="1636594061" sldId="490"/>
            <ac:spMk id="2" creationId="{00000000-0000-0000-0000-000000000000}"/>
          </ac:spMkLst>
        </pc:spChg>
        <pc:spChg chg="mod">
          <ac:chgData name="EBY, Ehounoud Pascal" userId="ccc05fd7-08ed-4ef4-bae5-17d70c2ff906" providerId="ADAL" clId="{2A1E475F-25E6-4B43-B023-806ED0D07458}" dt="2023-01-25T08:34:20.052" v="708" actId="20577"/>
          <ac:spMkLst>
            <pc:docMk/>
            <pc:sldMk cId="1636594061" sldId="490"/>
            <ac:spMk id="3" creationId="{00000000-0000-0000-0000-000000000000}"/>
          </ac:spMkLst>
        </pc:spChg>
      </pc:sldChg>
      <pc:sldChg chg="modSp mod">
        <pc:chgData name="EBY, Ehounoud Pascal" userId="ccc05fd7-08ed-4ef4-bae5-17d70c2ff906" providerId="ADAL" clId="{2A1E475F-25E6-4B43-B023-806ED0D07458}" dt="2023-01-25T08:00:53.887" v="109" actId="1076"/>
        <pc:sldMkLst>
          <pc:docMk/>
          <pc:sldMk cId="8569537" sldId="1167"/>
        </pc:sldMkLst>
        <pc:spChg chg="mod">
          <ac:chgData name="EBY, Ehounoud Pascal" userId="ccc05fd7-08ed-4ef4-bae5-17d70c2ff906" providerId="ADAL" clId="{2A1E475F-25E6-4B43-B023-806ED0D07458}" dt="2023-01-25T08:00:42.300" v="105" actId="403"/>
          <ac:spMkLst>
            <pc:docMk/>
            <pc:sldMk cId="8569537" sldId="1167"/>
            <ac:spMk id="2" creationId="{64F9BC84-CD4D-7246-6B43-54352D4950AF}"/>
          </ac:spMkLst>
        </pc:spChg>
        <pc:spChg chg="mod">
          <ac:chgData name="EBY, Ehounoud Pascal" userId="ccc05fd7-08ed-4ef4-bae5-17d70c2ff906" providerId="ADAL" clId="{2A1E475F-25E6-4B43-B023-806ED0D07458}" dt="2023-01-25T07:59:16.845" v="76" actId="20577"/>
          <ac:spMkLst>
            <pc:docMk/>
            <pc:sldMk cId="8569537" sldId="1167"/>
            <ac:spMk id="3" creationId="{D41F72F1-E19D-8C5C-E07B-2B7B92B08BDC}"/>
          </ac:spMkLst>
        </pc:spChg>
        <pc:spChg chg="mod">
          <ac:chgData name="EBY, Ehounoud Pascal" userId="ccc05fd7-08ed-4ef4-bae5-17d70c2ff906" providerId="ADAL" clId="{2A1E475F-25E6-4B43-B023-806ED0D07458}" dt="2023-01-25T08:00:46.945" v="106" actId="1076"/>
          <ac:spMkLst>
            <pc:docMk/>
            <pc:sldMk cId="8569537" sldId="1167"/>
            <ac:spMk id="4" creationId="{BC2EF13E-B17B-2EB0-A3F0-C9D5AF204AEC}"/>
          </ac:spMkLst>
        </pc:spChg>
        <pc:spChg chg="mod">
          <ac:chgData name="EBY, Ehounoud Pascal" userId="ccc05fd7-08ed-4ef4-bae5-17d70c2ff906" providerId="ADAL" clId="{2A1E475F-25E6-4B43-B023-806ED0D07458}" dt="2023-01-25T08:00:49.363" v="107" actId="1076"/>
          <ac:spMkLst>
            <pc:docMk/>
            <pc:sldMk cId="8569537" sldId="1167"/>
            <ac:spMk id="5" creationId="{3F32017C-7F5F-D37F-3D41-9948CA96ACA0}"/>
          </ac:spMkLst>
        </pc:spChg>
        <pc:spChg chg="mod">
          <ac:chgData name="EBY, Ehounoud Pascal" userId="ccc05fd7-08ed-4ef4-bae5-17d70c2ff906" providerId="ADAL" clId="{2A1E475F-25E6-4B43-B023-806ED0D07458}" dt="2023-01-25T08:00:51.523" v="108" actId="1076"/>
          <ac:spMkLst>
            <pc:docMk/>
            <pc:sldMk cId="8569537" sldId="1167"/>
            <ac:spMk id="6" creationId="{4E63E827-938F-8376-D2BE-477A84C31F22}"/>
          </ac:spMkLst>
        </pc:spChg>
        <pc:spChg chg="mod">
          <ac:chgData name="EBY, Ehounoud Pascal" userId="ccc05fd7-08ed-4ef4-bae5-17d70c2ff906" providerId="ADAL" clId="{2A1E475F-25E6-4B43-B023-806ED0D07458}" dt="2023-01-25T08:00:53.887" v="109" actId="1076"/>
          <ac:spMkLst>
            <pc:docMk/>
            <pc:sldMk cId="8569537" sldId="1167"/>
            <ac:spMk id="7" creationId="{E5274532-E965-F2B8-81DB-CA08011B43D4}"/>
          </ac:spMkLst>
        </pc:spChg>
      </pc:sldChg>
      <pc:sldChg chg="modSp mod">
        <pc:chgData name="EBY, Ehounoud Pascal" userId="ccc05fd7-08ed-4ef4-bae5-17d70c2ff906" providerId="ADAL" clId="{2A1E475F-25E6-4B43-B023-806ED0D07458}" dt="2023-01-25T08:01:35.893" v="111" actId="27636"/>
        <pc:sldMkLst>
          <pc:docMk/>
          <pc:sldMk cId="2345249098" sldId="1168"/>
        </pc:sldMkLst>
        <pc:spChg chg="mod">
          <ac:chgData name="EBY, Ehounoud Pascal" userId="ccc05fd7-08ed-4ef4-bae5-17d70c2ff906" providerId="ADAL" clId="{2A1E475F-25E6-4B43-B023-806ED0D07458}" dt="2023-01-25T08:01:35.893" v="111" actId="27636"/>
          <ac:spMkLst>
            <pc:docMk/>
            <pc:sldMk cId="2345249098" sldId="1168"/>
            <ac:spMk id="2" creationId="{B6C78E2F-F7F7-137A-02F1-3DD5BB596922}"/>
          </ac:spMkLst>
        </pc:spChg>
      </pc:sldChg>
      <pc:sldChg chg="modSp mod">
        <pc:chgData name="EBY, Ehounoud Pascal" userId="ccc05fd7-08ed-4ef4-bae5-17d70c2ff906" providerId="ADAL" clId="{2A1E475F-25E6-4B43-B023-806ED0D07458}" dt="2023-01-25T08:02:30.987" v="120" actId="27636"/>
        <pc:sldMkLst>
          <pc:docMk/>
          <pc:sldMk cId="3332114466" sldId="1169"/>
        </pc:sldMkLst>
        <pc:spChg chg="mod">
          <ac:chgData name="EBY, Ehounoud Pascal" userId="ccc05fd7-08ed-4ef4-bae5-17d70c2ff906" providerId="ADAL" clId="{2A1E475F-25E6-4B43-B023-806ED0D07458}" dt="2023-01-25T08:02:30.987" v="120" actId="27636"/>
          <ac:spMkLst>
            <pc:docMk/>
            <pc:sldMk cId="3332114466" sldId="1169"/>
            <ac:spMk id="2" creationId="{0EBCF1D1-5424-6A50-F8B7-C65C117652C4}"/>
          </ac:spMkLst>
        </pc:spChg>
      </pc:sldChg>
      <pc:sldChg chg="modSp mod">
        <pc:chgData name="EBY, Ehounoud Pascal" userId="ccc05fd7-08ed-4ef4-bae5-17d70c2ff906" providerId="ADAL" clId="{2A1E475F-25E6-4B43-B023-806ED0D07458}" dt="2023-01-25T08:35:35.344" v="747" actId="27636"/>
        <pc:sldMkLst>
          <pc:docMk/>
          <pc:sldMk cId="121265232" sldId="1170"/>
        </pc:sldMkLst>
        <pc:spChg chg="mod">
          <ac:chgData name="EBY, Ehounoud Pascal" userId="ccc05fd7-08ed-4ef4-bae5-17d70c2ff906" providerId="ADAL" clId="{2A1E475F-25E6-4B43-B023-806ED0D07458}" dt="2023-01-25T08:35:35.344" v="747" actId="27636"/>
          <ac:spMkLst>
            <pc:docMk/>
            <pc:sldMk cId="121265232" sldId="1170"/>
            <ac:spMk id="2" creationId="{1CD9D927-3AF7-F807-F6FA-C84F6C6A6361}"/>
          </ac:spMkLst>
        </pc:spChg>
      </pc:sldChg>
      <pc:sldChg chg="modSp mod">
        <pc:chgData name="EBY, Ehounoud Pascal" userId="ccc05fd7-08ed-4ef4-bae5-17d70c2ff906" providerId="ADAL" clId="{2A1E475F-25E6-4B43-B023-806ED0D07458}" dt="2023-01-25T08:35:00.371" v="744" actId="20577"/>
        <pc:sldMkLst>
          <pc:docMk/>
          <pc:sldMk cId="2273031815" sldId="1172"/>
        </pc:sldMkLst>
        <pc:spChg chg="mod">
          <ac:chgData name="EBY, Ehounoud Pascal" userId="ccc05fd7-08ed-4ef4-bae5-17d70c2ff906" providerId="ADAL" clId="{2A1E475F-25E6-4B43-B023-806ED0D07458}" dt="2023-01-25T08:35:00.371" v="744" actId="20577"/>
          <ac:spMkLst>
            <pc:docMk/>
            <pc:sldMk cId="2273031815" sldId="1172"/>
            <ac:spMk id="3" creationId="{FA48F7E7-7FDC-399B-87AB-BD4DE00A9279}"/>
          </ac:spMkLst>
        </pc:spChg>
      </pc:sldChg>
      <pc:sldChg chg="modSp mod">
        <pc:chgData name="EBY, Ehounoud Pascal" userId="ccc05fd7-08ed-4ef4-bae5-17d70c2ff906" providerId="ADAL" clId="{2A1E475F-25E6-4B43-B023-806ED0D07458}" dt="2023-01-25T08:08:59.606" v="465" actId="20577"/>
        <pc:sldMkLst>
          <pc:docMk/>
          <pc:sldMk cId="174558813" sldId="1173"/>
        </pc:sldMkLst>
        <pc:spChg chg="mod">
          <ac:chgData name="EBY, Ehounoud Pascal" userId="ccc05fd7-08ed-4ef4-bae5-17d70c2ff906" providerId="ADAL" clId="{2A1E475F-25E6-4B43-B023-806ED0D07458}" dt="2023-01-25T08:08:59.606" v="465" actId="20577"/>
          <ac:spMkLst>
            <pc:docMk/>
            <pc:sldMk cId="174558813" sldId="1173"/>
            <ac:spMk id="2" creationId="{6934A70B-50AD-3CAD-7D8A-0A3377D0A3C1}"/>
          </ac:spMkLst>
        </pc:spChg>
      </pc:sldChg>
      <pc:sldChg chg="modSp mod">
        <pc:chgData name="EBY, Ehounoud Pascal" userId="ccc05fd7-08ed-4ef4-bae5-17d70c2ff906" providerId="ADAL" clId="{2A1E475F-25E6-4B43-B023-806ED0D07458}" dt="2023-01-25T08:35:17.817" v="745"/>
        <pc:sldMkLst>
          <pc:docMk/>
          <pc:sldMk cId="632695146" sldId="1174"/>
        </pc:sldMkLst>
        <pc:spChg chg="mod">
          <ac:chgData name="EBY, Ehounoud Pascal" userId="ccc05fd7-08ed-4ef4-bae5-17d70c2ff906" providerId="ADAL" clId="{2A1E475F-25E6-4B43-B023-806ED0D07458}" dt="2023-01-25T08:35:17.817" v="745"/>
          <ac:spMkLst>
            <pc:docMk/>
            <pc:sldMk cId="632695146" sldId="1174"/>
            <ac:spMk id="3" creationId="{8E29D63B-F2FA-B887-660D-07AF2AB680BA}"/>
          </ac:spMkLst>
        </pc:spChg>
      </pc:sldChg>
      <pc:sldChg chg="modSp mod">
        <pc:chgData name="EBY, Ehounoud Pascal" userId="ccc05fd7-08ed-4ef4-bae5-17d70c2ff906" providerId="ADAL" clId="{2A1E475F-25E6-4B43-B023-806ED0D07458}" dt="2023-01-25T08:24:38.727" v="656" actId="20577"/>
        <pc:sldMkLst>
          <pc:docMk/>
          <pc:sldMk cId="837047485" sldId="1177"/>
        </pc:sldMkLst>
        <pc:spChg chg="mod">
          <ac:chgData name="EBY, Ehounoud Pascal" userId="ccc05fd7-08ed-4ef4-bae5-17d70c2ff906" providerId="ADAL" clId="{2A1E475F-25E6-4B43-B023-806ED0D07458}" dt="2023-01-25T08:24:38.727" v="656" actId="20577"/>
          <ac:spMkLst>
            <pc:docMk/>
            <pc:sldMk cId="837047485" sldId="1177"/>
            <ac:spMk id="2" creationId="{F92E7022-1C82-AB8E-06A9-76324824914A}"/>
          </ac:spMkLst>
        </pc:spChg>
        <pc:spChg chg="mod">
          <ac:chgData name="EBY, Ehounoud Pascal" userId="ccc05fd7-08ed-4ef4-bae5-17d70c2ff906" providerId="ADAL" clId="{2A1E475F-25E6-4B43-B023-806ED0D07458}" dt="2023-01-25T08:24:09.416" v="625" actId="790"/>
          <ac:spMkLst>
            <pc:docMk/>
            <pc:sldMk cId="837047485" sldId="1177"/>
            <ac:spMk id="3" creationId="{CFE5AAF9-5FAE-35ED-4E9B-CAD1F8FFAED8}"/>
          </ac:spMkLst>
        </pc:spChg>
      </pc:sldChg>
      <pc:sldChg chg="modSp mod">
        <pc:chgData name="EBY, Ehounoud Pascal" userId="ccc05fd7-08ed-4ef4-bae5-17d70c2ff906" providerId="ADAL" clId="{2A1E475F-25E6-4B43-B023-806ED0D07458}" dt="2023-01-25T08:38:56.590" v="763" actId="27636"/>
        <pc:sldMkLst>
          <pc:docMk/>
          <pc:sldMk cId="1031162288" sldId="1178"/>
        </pc:sldMkLst>
        <pc:spChg chg="mod">
          <ac:chgData name="EBY, Ehounoud Pascal" userId="ccc05fd7-08ed-4ef4-bae5-17d70c2ff906" providerId="ADAL" clId="{2A1E475F-25E6-4B43-B023-806ED0D07458}" dt="2023-01-25T08:38:56.590" v="763" actId="27636"/>
          <ac:spMkLst>
            <pc:docMk/>
            <pc:sldMk cId="1031162288" sldId="1178"/>
            <ac:spMk id="3" creationId="{CC60E340-0EC8-D0AD-D3CC-3F6E24410B5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Sheet1!$A$2:$A$23</c:f>
              <c:strCache>
                <c:ptCount val="22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More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0</c:v>
                </c:pt>
                <c:pt idx="1">
                  <c:v>6</c:v>
                </c:pt>
                <c:pt idx="2">
                  <c:v>10</c:v>
                </c:pt>
                <c:pt idx="3">
                  <c:v>11</c:v>
                </c:pt>
                <c:pt idx="4">
                  <c:v>6</c:v>
                </c:pt>
                <c:pt idx="5">
                  <c:v>3</c:v>
                </c:pt>
                <c:pt idx="6">
                  <c:v>5</c:v>
                </c:pt>
                <c:pt idx="7">
                  <c:v>9</c:v>
                </c:pt>
                <c:pt idx="8">
                  <c:v>8</c:v>
                </c:pt>
                <c:pt idx="9">
                  <c:v>20</c:v>
                </c:pt>
                <c:pt idx="10">
                  <c:v>22</c:v>
                </c:pt>
                <c:pt idx="11">
                  <c:v>10</c:v>
                </c:pt>
                <c:pt idx="12">
                  <c:v>14</c:v>
                </c:pt>
                <c:pt idx="13">
                  <c:v>6</c:v>
                </c:pt>
                <c:pt idx="14">
                  <c:v>3</c:v>
                </c:pt>
                <c:pt idx="15">
                  <c:v>6</c:v>
                </c:pt>
                <c:pt idx="16">
                  <c:v>2</c:v>
                </c:pt>
                <c:pt idx="17">
                  <c:v>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</c:numCache>
            </c:numRef>
          </c:val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4586-4B1E-A7F7-E72E71D49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78390680"/>
        <c:axId val="578391008"/>
      </c:barChart>
      <c:catAx>
        <c:axId val="578390680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91008"/>
        <c:crosses val="autoZero"/>
        <c:auto val="1"/>
        <c:lblAlgn val="ctr"/>
        <c:lblOffset val="100"/>
        <c:noMultiLvlLbl val="0"/>
      </c:catAx>
      <c:valAx>
        <c:axId val="57839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9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Sheet1!$A$2:$A$20</c:f>
              <c:numCache>
                <c:formatCode>General</c:formatCode>
                <c:ptCount val="1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4</c:v>
                </c:pt>
                <c:pt idx="7">
                  <c:v>6</c:v>
                </c:pt>
                <c:pt idx="8">
                  <c:v>9</c:v>
                </c:pt>
                <c:pt idx="9">
                  <c:v>24</c:v>
                </c:pt>
                <c:pt idx="10">
                  <c:v>77</c:v>
                </c:pt>
                <c:pt idx="11">
                  <c:v>13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4586-4B1E-A7F7-E72E71D49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78390680"/>
        <c:axId val="578391008"/>
      </c:barChart>
      <c:catAx>
        <c:axId val="578390680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91008"/>
        <c:crosses val="autoZero"/>
        <c:auto val="1"/>
        <c:lblAlgn val="ctr"/>
        <c:lblOffset val="100"/>
        <c:noMultiLvlLbl val="0"/>
      </c:catAx>
      <c:valAx>
        <c:axId val="57839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39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90C9-42A9-8E46-94C9-E839C7FC3BF5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Cliquez pour modifier les styles du texte principal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E6540-CCC7-6149-BAD8-15E5A85A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1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E6540-CCC7-6149-BAD8-15E5A85AAA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5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5AAC0-1CC1-EB49-834D-EE4504773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1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5AAC0-1CC1-EB49-834D-EE4504773D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27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Cependant, l'augmentation de 40 % de la CD et les fortes augmentations de </a:t>
            </a:r>
            <a:r>
              <a:rPr lang="en-US" dirty="0" err="1"/>
              <a:t>Namula </a:t>
            </a:r>
            <a:r>
              <a:rPr lang="en-US" dirty="0"/>
              <a:t>en 2019, et à nouveau en 2021, ne correspondent pas aux naissances. Cela suggère que les données des CPN sont erronées : il est très difficile de compter deux fois une naissance.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C705E-33B1-E44D-AAE2-A12C0BE079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3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215" y="6356349"/>
            <a:ext cx="13716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en-US"/>
              <a:t>27 October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2021 HIV Estimates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B19407E-735D-4378-94C5-F2663C555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59CE81-A9A7-CE2D-C5C7-AA09CCBFF8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01" y="6341704"/>
            <a:ext cx="3018328" cy="4010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25/01/2023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25/01/2023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8C094B6-EE20-4452-A30A-57A26827F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25/01/2023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25/01/2023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25/01/2023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25/01/2023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25/01/2023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25/01/2023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25/01/2023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B0AAD8-96B1-3D7B-8529-349F9A9CB60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4901" y="6341704"/>
            <a:ext cx="3018328" cy="401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Cliquez pour modifier les styles du texte principal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t>25/01/2023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pic>
        <p:nvPicPr>
          <p:cNvPr id="10" name="Picture 9" descr="A drawing of a person&#10;&#10;Description automatically generated">
            <a:extLst>
              <a:ext uri="{FF2B5EF4-FFF2-40B4-BE49-F238E27FC236}">
                <a16:creationId xmlns:a16="http://schemas.microsoft.com/office/drawing/2014/main" id="{A11D1D1F-3FFA-FF45-8CC5-67AD1C1CB2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752D-0820-4F35-9D5D-B9D345CC6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Défis liés à la prévalence de la CPN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97AB2-D1E8-48E1-B9C2-6E6C1698B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Version 6 </a:t>
            </a:r>
            <a:r>
              <a:rPr lang="en-US" dirty="0"/>
              <a:t>décembre 2022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013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2A355-4931-FC4D-A103-2E416C2B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2021 : Les pays rapportant </a:t>
            </a:r>
            <a:r>
              <a:rPr lang="en-US" i="1" dirty="0"/>
              <a:t>beaucoup </a:t>
            </a:r>
            <a:r>
              <a:rPr lang="en-US" dirty="0"/>
              <a:t>plus de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visites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CPN  que de naissances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85D38A-314F-914A-BB15-A8143BD221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7635966" y="1269355"/>
            <a:ext cx="4022634" cy="4013428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C5C09F-B464-074A-9509-E2A68B3CEC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3613332" y="1260149"/>
            <a:ext cx="4022634" cy="402263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AE98C-13DE-994E-9649-350E0359C6E6}"/>
              </a:ext>
            </a:extLst>
          </p:cNvPr>
          <p:cNvSpPr txBox="1"/>
          <p:nvPr/>
        </p:nvSpPr>
        <p:spPr>
          <a:xfrm>
            <a:off x="3613332" y="5742415"/>
            <a:ext cx="4208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Pantazis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Réunion du groupe de référence de l'ONUSIDA, juin 2021</a:t>
            </a:r>
          </a:p>
        </p:txBody>
      </p:sp>
    </p:spTree>
    <p:extLst>
      <p:ext uri="{BB962C8B-B14F-4D97-AF65-F5344CB8AC3E}">
        <p14:creationId xmlns:p14="http://schemas.microsoft.com/office/powerpoint/2010/main" val="148047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78046-8FA0-7C39-7448-464B0022A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 des visites de CPN par rapport aux naissances :</a:t>
            </a:r>
            <a:br>
              <a:rPr lang="en-US" dirty="0"/>
            </a:br>
            <a:r>
              <a:rPr lang="en-US" dirty="0"/>
              <a:t>Distribution des pays/régions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B7DB494-DAE7-FB81-91E5-216A5495C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40705"/>
              </p:ext>
            </p:extLst>
          </p:nvPr>
        </p:nvGraphicFramePr>
        <p:xfrm>
          <a:off x="3939372" y="1123837"/>
          <a:ext cx="7460226" cy="376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ED1D0-60BB-189C-3A1C-F301B89A0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9A61F-3E34-C9B7-5283-F57EAE12269D}"/>
              </a:ext>
            </a:extLst>
          </p:cNvPr>
          <p:cNvSpPr txBox="1"/>
          <p:nvPr/>
        </p:nvSpPr>
        <p:spPr>
          <a:xfrm>
            <a:off x="3933826" y="4833402"/>
            <a:ext cx="74602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 </a:t>
            </a:r>
            <a:r>
              <a:rPr lang="en-US" dirty="0" err="1"/>
              <a:t>fichiers</a:t>
            </a:r>
            <a:r>
              <a:rPr lang="en-US" dirty="0"/>
              <a:t> Spectrum (31% de ceux contenant des données) ont des ratios &gt; 1</a:t>
            </a:r>
          </a:p>
          <a:p>
            <a:r>
              <a:rPr lang="en-US" sz="1600" dirty="0"/>
              <a:t>ESA = 8 (MOZ, KEN, ETH) ; WCA = 11, AP = 1 (AFG), NAME =1 (OMN), EECA = 2 (MDA, UZB), LAC = 3 (GTM, NIC, HND)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84C9EC-9CC4-A4B4-DB6F-A392D51CEC80}"/>
              </a:ext>
            </a:extLst>
          </p:cNvPr>
          <p:cNvSpPr txBox="1"/>
          <p:nvPr/>
        </p:nvSpPr>
        <p:spPr>
          <a:xfrm>
            <a:off x="3933826" y="5734163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Stover Mai 2022</a:t>
            </a:r>
          </a:p>
        </p:txBody>
      </p:sp>
    </p:spTree>
    <p:extLst>
      <p:ext uri="{BB962C8B-B14F-4D97-AF65-F5344CB8AC3E}">
        <p14:creationId xmlns:p14="http://schemas.microsoft.com/office/powerpoint/2010/main" val="62728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78046-8FA0-7C39-7448-464B0022A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Ratio nombre de femmes </a:t>
            </a:r>
            <a:r>
              <a:rPr lang="en-US" dirty="0" err="1"/>
              <a:t>testées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CPN et nombre de visites de CPN :</a:t>
            </a:r>
            <a:br>
              <a:rPr lang="en-US" dirty="0"/>
            </a:br>
            <a:r>
              <a:rPr lang="en-US" dirty="0"/>
              <a:t>Distribution des pays/régions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B7DB494-DAE7-FB81-91E5-216A5495C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878492"/>
              </p:ext>
            </p:extLst>
          </p:nvPr>
        </p:nvGraphicFramePr>
        <p:xfrm>
          <a:off x="3840480" y="1288415"/>
          <a:ext cx="7513320" cy="385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ED1D0-60BB-189C-3A1C-F301B89A0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BB7E3A-247C-F8E4-BBE4-0C7B78C4EEF8}"/>
              </a:ext>
            </a:extLst>
          </p:cNvPr>
          <p:cNvSpPr txBox="1"/>
          <p:nvPr/>
        </p:nvSpPr>
        <p:spPr>
          <a:xfrm>
            <a:off x="3840480" y="5186047"/>
            <a:ext cx="671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5% &gt; 100%, 10% = 100%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EC3F5-A536-2A98-4C7A-0E055879E034}"/>
              </a:ext>
            </a:extLst>
          </p:cNvPr>
          <p:cNvSpPr txBox="1"/>
          <p:nvPr/>
        </p:nvSpPr>
        <p:spPr>
          <a:xfrm>
            <a:off x="3840480" y="5540354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Stover Mai 2022</a:t>
            </a:r>
          </a:p>
        </p:txBody>
      </p:sp>
    </p:spTree>
    <p:extLst>
      <p:ext uri="{BB962C8B-B14F-4D97-AF65-F5344CB8AC3E}">
        <p14:creationId xmlns:p14="http://schemas.microsoft.com/office/powerpoint/2010/main" val="2905345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442E2-E73C-6D4E-8E0C-95B71383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Exemple : augmentation des clients </a:t>
            </a:r>
            <a:r>
              <a:rPr lang="en-US" dirty="0" err="1"/>
              <a:t>en</a:t>
            </a:r>
            <a:r>
              <a:rPr lang="en-US" dirty="0"/>
              <a:t> CPN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1BF816-C541-404C-9A96-98C34BDFAB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93804" y="1277044"/>
            <a:ext cx="7804939" cy="4447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84E692-ACF3-D649-8AFE-BB85FD8CF7E5}"/>
              </a:ext>
            </a:extLst>
          </p:cNvPr>
          <p:cNvSpPr txBox="1"/>
          <p:nvPr/>
        </p:nvSpPr>
        <p:spPr>
          <a:xfrm>
            <a:off x="34882" y="6523990"/>
            <a:ext cx="121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Enquête MIS 2018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EA63BC-1166-4542-97A6-1700210EA837}"/>
              </a:ext>
            </a:extLst>
          </p:cNvPr>
          <p:cNvCxnSpPr>
            <a:cxnSpLocks/>
          </p:cNvCxnSpPr>
          <p:nvPr/>
        </p:nvCxnSpPr>
        <p:spPr>
          <a:xfrm flipV="1">
            <a:off x="5589204" y="3540102"/>
            <a:ext cx="1294726" cy="3317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E41C6E-CC60-5842-A46B-C942DCE74D18}"/>
              </a:ext>
            </a:extLst>
          </p:cNvPr>
          <p:cNvCxnSpPr>
            <a:cxnSpLocks/>
          </p:cNvCxnSpPr>
          <p:nvPr/>
        </p:nvCxnSpPr>
        <p:spPr>
          <a:xfrm flipV="1">
            <a:off x="8601123" y="3585822"/>
            <a:ext cx="1294726" cy="3317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23A457-5D5D-6C4F-B9E7-78B9672C8273}"/>
              </a:ext>
            </a:extLst>
          </p:cNvPr>
          <p:cNvCxnSpPr>
            <a:cxnSpLocks/>
          </p:cNvCxnSpPr>
          <p:nvPr/>
        </p:nvCxnSpPr>
        <p:spPr>
          <a:xfrm flipV="1">
            <a:off x="10063251" y="1807126"/>
            <a:ext cx="1294726" cy="3317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15E683-8FA6-D846-987E-ED9EC19E40F2}"/>
              </a:ext>
            </a:extLst>
          </p:cNvPr>
          <p:cNvCxnSpPr>
            <a:cxnSpLocks/>
          </p:cNvCxnSpPr>
          <p:nvPr/>
        </p:nvCxnSpPr>
        <p:spPr>
          <a:xfrm flipV="1">
            <a:off x="5619615" y="1686959"/>
            <a:ext cx="1294726" cy="3317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09F9F3-87A7-144E-AAF9-7A5D19B1DC6B}"/>
              </a:ext>
            </a:extLst>
          </p:cNvPr>
          <p:cNvCxnSpPr>
            <a:cxnSpLocks/>
          </p:cNvCxnSpPr>
          <p:nvPr/>
        </p:nvCxnSpPr>
        <p:spPr>
          <a:xfrm flipV="1">
            <a:off x="8593469" y="1652669"/>
            <a:ext cx="1294726" cy="3317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F4C0863-A707-0B17-CDB5-BDA144D8C482}"/>
              </a:ext>
            </a:extLst>
          </p:cNvPr>
          <p:cNvSpPr/>
          <p:nvPr/>
        </p:nvSpPr>
        <p:spPr>
          <a:xfrm>
            <a:off x="5486399" y="1416071"/>
            <a:ext cx="1588771" cy="1836000"/>
          </a:xfrm>
          <a:prstGeom prst="rect">
            <a:avLst/>
          </a:prstGeom>
          <a:noFill/>
          <a:ln w="635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4018C5-4C87-CC94-51BB-AD048C970792}"/>
              </a:ext>
            </a:extLst>
          </p:cNvPr>
          <p:cNvSpPr/>
          <p:nvPr/>
        </p:nvSpPr>
        <p:spPr>
          <a:xfrm>
            <a:off x="8513459" y="1404641"/>
            <a:ext cx="1449402" cy="1836000"/>
          </a:xfrm>
          <a:prstGeom prst="rect">
            <a:avLst/>
          </a:prstGeom>
          <a:noFill/>
          <a:ln w="635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0BCBB7-BA03-4FA1-F53F-9B90C52C0F2F}"/>
              </a:ext>
            </a:extLst>
          </p:cNvPr>
          <p:cNvSpPr/>
          <p:nvPr/>
        </p:nvSpPr>
        <p:spPr>
          <a:xfrm>
            <a:off x="9997151" y="1404641"/>
            <a:ext cx="1449402" cy="1836000"/>
          </a:xfrm>
          <a:prstGeom prst="rect">
            <a:avLst/>
          </a:prstGeom>
          <a:noFill/>
          <a:ln w="635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3D3C1F-C481-BCD7-FA49-BE8B30F832D5}"/>
              </a:ext>
            </a:extLst>
          </p:cNvPr>
          <p:cNvSpPr/>
          <p:nvPr/>
        </p:nvSpPr>
        <p:spPr>
          <a:xfrm>
            <a:off x="5490209" y="3273319"/>
            <a:ext cx="1588771" cy="1764000"/>
          </a:xfrm>
          <a:prstGeom prst="rect">
            <a:avLst/>
          </a:prstGeom>
          <a:noFill/>
          <a:ln w="635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8A1130-B870-2CD0-237D-D8367AFB8444}"/>
              </a:ext>
            </a:extLst>
          </p:cNvPr>
          <p:cNvSpPr/>
          <p:nvPr/>
        </p:nvSpPr>
        <p:spPr>
          <a:xfrm>
            <a:off x="8517269" y="3261889"/>
            <a:ext cx="1449402" cy="1764000"/>
          </a:xfrm>
          <a:prstGeom prst="rect">
            <a:avLst/>
          </a:prstGeom>
          <a:noFill/>
          <a:ln w="635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0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F7D1A4-81EE-2A40-A142-D64BF1BF0C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81495" y="769512"/>
            <a:ext cx="5167005" cy="531897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99C19D-D054-A141-9FAE-A3A3731089CF}"/>
              </a:ext>
            </a:extLst>
          </p:cNvPr>
          <p:cNvCxnSpPr/>
          <p:nvPr/>
        </p:nvCxnSpPr>
        <p:spPr>
          <a:xfrm flipH="1">
            <a:off x="8006952" y="2520707"/>
            <a:ext cx="2038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D9CD88-27B3-9744-8419-C58B1636BAF4}"/>
              </a:ext>
            </a:extLst>
          </p:cNvPr>
          <p:cNvCxnSpPr>
            <a:cxnSpLocks/>
          </p:cNvCxnSpPr>
          <p:nvPr/>
        </p:nvCxnSpPr>
        <p:spPr>
          <a:xfrm flipH="1">
            <a:off x="8556917" y="3806167"/>
            <a:ext cx="14881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13B39B-BCBA-2142-B1FD-E8B02E9A5929}"/>
              </a:ext>
            </a:extLst>
          </p:cNvPr>
          <p:cNvCxnSpPr/>
          <p:nvPr/>
        </p:nvCxnSpPr>
        <p:spPr>
          <a:xfrm>
            <a:off x="9831082" y="2520707"/>
            <a:ext cx="0" cy="128546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077BB3A-7FCE-AF4C-8553-1FF21CDF6478}"/>
              </a:ext>
            </a:extLst>
          </p:cNvPr>
          <p:cNvSpPr txBox="1"/>
          <p:nvPr/>
        </p:nvSpPr>
        <p:spPr>
          <a:xfrm>
            <a:off x="10045072" y="2978771"/>
            <a:ext cx="160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-13% en 6 ans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D57653-A0BC-4B5A-DED4-D7B4463C27FC}"/>
              </a:ext>
            </a:extLst>
          </p:cNvPr>
          <p:cNvSpPr txBox="1"/>
          <p:nvPr/>
        </p:nvSpPr>
        <p:spPr>
          <a:xfrm>
            <a:off x="4211965" y="40018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Province de Gaza, Mozambique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DE771D-3225-23D4-FC6E-02487F67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298913" cy="4601183"/>
          </a:xfrm>
        </p:spPr>
        <p:txBody>
          <a:bodyPr/>
          <a:lstStyle/>
          <a:p>
            <a:r>
              <a:rPr lang="en-US" dirty="0"/>
              <a:t>Des baisses de prévalence invraisemblables</a:t>
            </a:r>
          </a:p>
        </p:txBody>
      </p:sp>
    </p:spTree>
    <p:extLst>
      <p:ext uri="{BB962C8B-B14F-4D97-AF65-F5344CB8AC3E}">
        <p14:creationId xmlns:p14="http://schemas.microsoft.com/office/powerpoint/2010/main" val="42655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58A4E7-EB46-744D-AFE1-8F0AE691A1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33538" y="1081139"/>
            <a:ext cx="7982728" cy="469572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6F110D8-F2F2-C145-8F35-8B879728922C}"/>
              </a:ext>
            </a:extLst>
          </p:cNvPr>
          <p:cNvCxnSpPr>
            <a:cxnSpLocks/>
          </p:cNvCxnSpPr>
          <p:nvPr/>
        </p:nvCxnSpPr>
        <p:spPr>
          <a:xfrm flipV="1">
            <a:off x="5235677" y="1214711"/>
            <a:ext cx="288872" cy="5403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D97980-7378-4940-9026-E73F5F31FD50}"/>
              </a:ext>
            </a:extLst>
          </p:cNvPr>
          <p:cNvCxnSpPr>
            <a:cxnSpLocks/>
          </p:cNvCxnSpPr>
          <p:nvPr/>
        </p:nvCxnSpPr>
        <p:spPr>
          <a:xfrm flipV="1">
            <a:off x="9011265" y="2728878"/>
            <a:ext cx="566534" cy="4125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FC458B-D710-2B44-B800-D4794DB5E54F}"/>
              </a:ext>
            </a:extLst>
          </p:cNvPr>
          <p:cNvCxnSpPr>
            <a:cxnSpLocks/>
          </p:cNvCxnSpPr>
          <p:nvPr/>
        </p:nvCxnSpPr>
        <p:spPr>
          <a:xfrm flipV="1">
            <a:off x="8606456" y="2728878"/>
            <a:ext cx="152400" cy="4125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BB4E1D6-B558-69B6-78C8-B1F66ECD0988}"/>
              </a:ext>
            </a:extLst>
          </p:cNvPr>
          <p:cNvSpPr/>
          <p:nvPr/>
        </p:nvSpPr>
        <p:spPr>
          <a:xfrm>
            <a:off x="3690222" y="1081139"/>
            <a:ext cx="2150139" cy="1499829"/>
          </a:xfrm>
          <a:prstGeom prst="rect">
            <a:avLst/>
          </a:prstGeom>
          <a:noFill/>
          <a:ln w="635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8C3A26-34C0-E656-C00F-968CD9CD1D7F}"/>
              </a:ext>
            </a:extLst>
          </p:cNvPr>
          <p:cNvSpPr/>
          <p:nvPr/>
        </p:nvSpPr>
        <p:spPr>
          <a:xfrm>
            <a:off x="7705190" y="2551472"/>
            <a:ext cx="2150139" cy="1499829"/>
          </a:xfrm>
          <a:prstGeom prst="rect">
            <a:avLst/>
          </a:prstGeom>
          <a:noFill/>
          <a:ln w="635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4198E810-6081-19F9-B898-C74F6D09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21491" cy="4601183"/>
          </a:xfrm>
        </p:spPr>
        <p:txBody>
          <a:bodyPr/>
          <a:lstStyle/>
          <a:p>
            <a:r>
              <a:rPr lang="en-US" dirty="0"/>
              <a:t>Comparaison entre les clients </a:t>
            </a:r>
            <a:r>
              <a:rPr lang="en-US" dirty="0" err="1"/>
              <a:t>en</a:t>
            </a:r>
            <a:r>
              <a:rPr lang="en-US" dirty="0"/>
              <a:t> CPN et les accouchements dans les établissement de santé</a:t>
            </a:r>
          </a:p>
        </p:txBody>
      </p:sp>
    </p:spTree>
    <p:extLst>
      <p:ext uri="{BB962C8B-B14F-4D97-AF65-F5344CB8AC3E}">
        <p14:creationId xmlns:p14="http://schemas.microsoft.com/office/powerpoint/2010/main" val="361620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2E7022-1C82-AB8E-06A9-76324824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71" y="864108"/>
            <a:ext cx="8026400" cy="512064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Les problèmes les plus courants :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Variations anormalement importantes de la prévalence d'une année sur l'autre.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Baisse accélérée de la prévalence du VIH</a:t>
            </a:r>
          </a:p>
          <a:p>
            <a:pPr lvl="2"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Omission de "positif connu" au numérateur</a:t>
            </a:r>
          </a:p>
          <a:p>
            <a:pPr lvl="2"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Double comptage des tests VIH négatifs dans le dénominateur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Clients de la CPN &gt; naissances</a:t>
            </a:r>
            <a:r>
              <a:rPr lang="en-US" dirty="0">
                <a:sym typeface="Wingdings" pitchFamily="2" charset="2"/>
              </a:rPr>
              <a:t>   -&gt; </a:t>
            </a:r>
            <a:r>
              <a:rPr lang="en-US" dirty="0"/>
              <a:t>Couverture de la PTME &gt; 100%.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Conséquences :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Estimations erronées de l'incidence du VIH (par exemple, déclin trop rapide)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Estimations inexactes du besoin de PMTC (prévalence des femmes enceintes)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Trop peu de femmes enceintes séropositives </a:t>
            </a:r>
            <a:r>
              <a:rPr lang="en-US" dirty="0">
                <a:sym typeface="Wingdings" pitchFamily="2" charset="2"/>
              </a:rPr>
              <a:t> trop peu de Enfants vivant avec le VIH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E5AAF9-5FAE-35ED-4E9B-CAD1F8FF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Conséquences d’une prévalence erronnée de la CPN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1DE6F-1EEB-0D64-9766-481127153A37}"/>
              </a:ext>
            </a:extLst>
          </p:cNvPr>
          <p:cNvSpPr txBox="1"/>
          <p:nvPr/>
        </p:nvSpPr>
        <p:spPr>
          <a:xfrm>
            <a:off x="8852624" y="6399015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Stevens et al. en préparation</a:t>
            </a:r>
          </a:p>
        </p:txBody>
      </p:sp>
    </p:spTree>
    <p:extLst>
      <p:ext uri="{BB962C8B-B14F-4D97-AF65-F5344CB8AC3E}">
        <p14:creationId xmlns:p14="http://schemas.microsoft.com/office/powerpoint/2010/main" val="837047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Revue des données relatives aux tests de routine en CPN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74216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Défi majeur pour les données sur la CPN-RT : distinguer les </a:t>
            </a:r>
            <a:r>
              <a:rPr lang="en-US" sz="2800" u="sng" dirty="0"/>
              <a:t>véritables tendances épidémiologiques </a:t>
            </a:r>
            <a:r>
              <a:rPr lang="en-US" sz="2800" dirty="0"/>
              <a:t>des changements dans la </a:t>
            </a:r>
            <a:r>
              <a:rPr lang="en-US" sz="2800" i="1" dirty="0"/>
              <a:t>prestation, la couverture ou la déclaration des services</a:t>
            </a:r>
            <a:r>
              <a:rPr lang="en-US" sz="2800" dirty="0"/>
              <a:t>.</a:t>
            </a:r>
            <a:endParaRPr lang="en-US" sz="2800" u="sng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2606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858275" cy="5120640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S'assurer que les données de routine incluent les </a:t>
            </a:r>
            <a:r>
              <a:rPr lang="en-US" sz="2400" b="1" dirty="0"/>
              <a:t>personnes séropositives connues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Les données sont-elles </a:t>
            </a:r>
            <a:r>
              <a:rPr lang="en-US" sz="2400" b="1" dirty="0"/>
              <a:t>complètes </a:t>
            </a:r>
            <a:r>
              <a:rPr lang="en-US" sz="2400" dirty="0"/>
              <a:t>? (Déclaration tardive par certains établissements ?)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Inclure uniquement les </a:t>
            </a:r>
            <a:r>
              <a:rPr lang="en-US" sz="2400" b="1" dirty="0"/>
              <a:t>résultats du statut VIH </a:t>
            </a:r>
            <a:r>
              <a:rPr lang="en-US" sz="2400" b="1" dirty="0" err="1"/>
              <a:t>en</a:t>
            </a:r>
            <a:r>
              <a:rPr lang="en-US" sz="2400" b="1" dirty="0"/>
              <a:t> CPN1</a:t>
            </a:r>
            <a:r>
              <a:rPr lang="en-US" sz="2400" dirty="0"/>
              <a:t>. </a:t>
            </a:r>
          </a:p>
          <a:p>
            <a:pPr lvl="1"/>
            <a:r>
              <a:rPr lang="en-US" sz="2200" u="sng" dirty="0"/>
              <a:t>Exclure les </a:t>
            </a:r>
            <a:r>
              <a:rPr lang="en-US" sz="2200" dirty="0"/>
              <a:t>résultats du </a:t>
            </a:r>
            <a:r>
              <a:rPr lang="en-US" sz="2200" b="1" dirty="0" err="1"/>
              <a:t>travail </a:t>
            </a:r>
            <a:r>
              <a:rPr lang="en-US" sz="2200" b="1" dirty="0"/>
              <a:t>et de l'accouchement </a:t>
            </a:r>
            <a:r>
              <a:rPr lang="en-US" sz="2200" dirty="0"/>
              <a:t>ou d'autres campagnes de tests non routiniers dans les établissements.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Y a-t-il eu des </a:t>
            </a:r>
            <a:r>
              <a:rPr lang="en-US" sz="2400" b="1" dirty="0"/>
              <a:t>ruptures de stock de </a:t>
            </a:r>
            <a:r>
              <a:rPr lang="en-US" sz="2400" dirty="0"/>
              <a:t>kits de test qui ont conduit à ne tester que les femmes à haut risque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Exclure tous les tests qui sont des tests de suivi lors de visites ultérieures. Les résultats doivent inclure le </a:t>
            </a:r>
            <a:r>
              <a:rPr lang="en-US" sz="2400" b="1" dirty="0">
                <a:solidFill>
                  <a:srgbClr val="FF0000"/>
                </a:solidFill>
              </a:rPr>
              <a:t>premier test de CPN uniquement</a:t>
            </a:r>
            <a:r>
              <a:rPr lang="en-US" sz="2400" b="1" dirty="0"/>
              <a:t>.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Comparer les caractéristiques des </a:t>
            </a:r>
            <a:r>
              <a:rPr lang="en-US" sz="2400" b="1" dirty="0">
                <a:solidFill>
                  <a:srgbClr val="FF0000"/>
                </a:solidFill>
              </a:rPr>
              <a:t>femmes n'ayant pas recours aux</a:t>
            </a:r>
            <a:r>
              <a:rPr lang="en-US" sz="2400" b="1" dirty="0"/>
              <a:t> </a:t>
            </a:r>
            <a:r>
              <a:rPr lang="en-US" sz="2400" dirty="0"/>
              <a:t>services de </a:t>
            </a:r>
            <a:r>
              <a:rPr lang="en-US" sz="2400" b="1" dirty="0"/>
              <a:t>CPN </a:t>
            </a:r>
            <a:r>
              <a:rPr lang="en-US" sz="2400" dirty="0"/>
              <a:t>pendant leur grossesse afin de comprendre les </a:t>
            </a:r>
            <a:r>
              <a:rPr lang="en-US" sz="2400" b="1" dirty="0"/>
              <a:t>biais </a:t>
            </a:r>
            <a:r>
              <a:rPr lang="en-US" sz="2400" dirty="0"/>
              <a:t>possibles.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Qualité des </a:t>
            </a:r>
            <a:r>
              <a:rPr lang="en-GB" dirty="0" err="1"/>
              <a:t>données</a:t>
            </a:r>
            <a:r>
              <a:rPr lang="en-GB" dirty="0"/>
              <a:t> CPN-RT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94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8F7E7-7FDC-399B-87AB-BD4DE00A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de tests de CPN dans Spectrum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2ABA29-04B1-E66B-26AB-E33ED4648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177" y="783846"/>
            <a:ext cx="6982755" cy="3184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6654F-84D8-FE1A-A6D5-20190CC83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6"/>
          <a:stretch/>
        </p:blipFill>
        <p:spPr>
          <a:xfrm>
            <a:off x="3773445" y="4065779"/>
            <a:ext cx="7846059" cy="208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3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D54C55-A5B2-4544-B521-89AF6CEB4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728000" cy="512064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Utilisations des </a:t>
            </a:r>
            <a:r>
              <a:rPr lang="en-US" sz="2800" dirty="0" err="1"/>
              <a:t>données</a:t>
            </a:r>
            <a:r>
              <a:rPr lang="en-US" sz="2800" dirty="0"/>
              <a:t> CPN dans les estimations VIH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Nouveautés </a:t>
            </a:r>
            <a:r>
              <a:rPr lang="en-US" sz="2800" dirty="0" err="1"/>
              <a:t>en</a:t>
            </a:r>
            <a:r>
              <a:rPr lang="en-US" sz="2800" dirty="0"/>
              <a:t> 2022-23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Définitions des entrées de </a:t>
            </a:r>
            <a:r>
              <a:rPr lang="en-US" sz="2800" dirty="0" err="1"/>
              <a:t>données</a:t>
            </a:r>
            <a:r>
              <a:rPr lang="en-US" sz="2800" dirty="0"/>
              <a:t> CPN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Difficultés liées aux données de routine sur la CPN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Directives sur la revue des données de CPN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7BD52C-AD88-F24B-9F64-7E70E6EB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Grandes lignes</a:t>
            </a:r>
          </a:p>
        </p:txBody>
      </p:sp>
    </p:spTree>
    <p:extLst>
      <p:ext uri="{BB962C8B-B14F-4D97-AF65-F5344CB8AC3E}">
        <p14:creationId xmlns:p14="http://schemas.microsoft.com/office/powerpoint/2010/main" val="2522027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9D63B-F2FA-B887-660D-07AF2AB6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de tests de CPN dans Spectrum</a:t>
            </a: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620ADC82-2422-DD43-3260-A48D66B5B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145"/>
          <a:stretch/>
        </p:blipFill>
        <p:spPr>
          <a:xfrm>
            <a:off x="4437322" y="475076"/>
            <a:ext cx="5767665" cy="2806995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C8711A9A-267F-B31B-D843-3059FD111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379" y="3810302"/>
            <a:ext cx="5666608" cy="25726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C30E85-0369-FA93-85A6-67F16670D956}"/>
              </a:ext>
            </a:extLst>
          </p:cNvPr>
          <p:cNvSpPr/>
          <p:nvPr/>
        </p:nvSpPr>
        <p:spPr>
          <a:xfrm>
            <a:off x="4538379" y="5925072"/>
            <a:ext cx="5767665" cy="4578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5469F1-2328-456D-EFC0-E83DC6356ED3}"/>
              </a:ext>
            </a:extLst>
          </p:cNvPr>
          <p:cNvSpPr/>
          <p:nvPr/>
        </p:nvSpPr>
        <p:spPr>
          <a:xfrm>
            <a:off x="6343732" y="982839"/>
            <a:ext cx="3794760" cy="15130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32695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8F7E7-7FDC-399B-87AB-BD4DE00A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Outil d'exploration des données Naomi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F7020-B8D4-C3A2-7833-C394978E9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073"/>
          <a:stretch/>
        </p:blipFill>
        <p:spPr>
          <a:xfrm>
            <a:off x="4361102" y="918097"/>
            <a:ext cx="6487316" cy="1115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4992B5-2AC6-3CDE-BF13-529D72AEF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102" y="2033655"/>
            <a:ext cx="6487316" cy="38946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ED52F0-6D77-6612-F9C1-7A067C207B20}"/>
              </a:ext>
            </a:extLst>
          </p:cNvPr>
          <p:cNvSpPr/>
          <p:nvPr/>
        </p:nvSpPr>
        <p:spPr>
          <a:xfrm flipV="1">
            <a:off x="4361102" y="4711820"/>
            <a:ext cx="1567258" cy="57787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480A36-DC96-5CE9-5781-F701E4FC15A7}"/>
              </a:ext>
            </a:extLst>
          </p:cNvPr>
          <p:cNvSpPr txBox="1"/>
          <p:nvPr/>
        </p:nvSpPr>
        <p:spPr>
          <a:xfrm>
            <a:off x="4361102" y="5939903"/>
            <a:ext cx="3843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https://naomi.unaids.org/explore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5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D9D927-3AF7-F807-F6FA-C84F6C6A6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829246" cy="5120640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i="1" dirty="0"/>
              <a:t>Les problèmes tendent à être spécifiques au contexte et au système de données </a:t>
            </a:r>
            <a:r>
              <a:rPr lang="en-US" i="1" dirty="0">
                <a:sym typeface="Wingdings" pitchFamily="2" charset="2"/>
              </a:rPr>
              <a:t> difficile d'identifier des solutions globales</a:t>
            </a:r>
            <a:endParaRPr lang="en-US" sz="1400" i="1" dirty="0">
              <a:sym typeface="Wingdings" pitchFamily="2" charset="2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Vérifiez si les bons indicateurs sont extraits et si les définitions correspondent.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/>
              <a:t>Si les indicateurs corrects n'existent pas </a:t>
            </a:r>
            <a:r>
              <a:rPr lang="en-US" dirty="0">
                <a:sym typeface="Wingdings" pitchFamily="2" charset="2"/>
              </a:rPr>
              <a:t> consulter le responsable de l'ONUSIDA pour discuter des options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Trianguler les indicateurs entre eux et avec des estimations externes (par exemple, les naissances, la fréquentation des services de soins prénatals, les naissances vivantes).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Examiner les données au niveau du district ou du site pour isoler les problèmes.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Déterminez s'il faut (1) conserver, (2) omettre ou (3) ajuster les données incohérentes.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>
                <a:sym typeface="Wingdings" pitchFamily="2" charset="2"/>
              </a:rPr>
              <a:t>La meilleure stratégie peut différer selon les résultats (par exemple, les tendances de l'EPP, les niveaux du FRR, les chiffres de la PTME).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>
                <a:sym typeface="Wingdings" pitchFamily="2" charset="2"/>
              </a:rPr>
              <a:t>Examiner comment les décisions peuvent biaiser les estimations à partir des données restantes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DAA9E2-8151-345E-661C-1EA7AA880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Mesures à prendre pour résoudre les problèmes liés aux données sur les soins prénatals</a:t>
            </a:r>
          </a:p>
        </p:txBody>
      </p:sp>
    </p:spTree>
    <p:extLst>
      <p:ext uri="{BB962C8B-B14F-4D97-AF65-F5344CB8AC3E}">
        <p14:creationId xmlns:p14="http://schemas.microsoft.com/office/powerpoint/2010/main" val="121265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9715-05AA-5E98-7541-97E353FC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Orientations futures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E340-0EC8-D0AD-D3CC-3F6E24410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829246" cy="5120640"/>
          </a:xfrm>
        </p:spPr>
        <p:txBody>
          <a:bodyPr>
            <a:normAutofit/>
          </a:bodyPr>
          <a:lstStyle/>
          <a:p>
            <a:pPr marL="271463" indent="-260350">
              <a:lnSpc>
                <a:spcPct val="110000"/>
              </a:lnSpc>
            </a:pPr>
            <a:r>
              <a:rPr lang="en-US" dirty="0"/>
              <a:t>Défis actuels liés aux données de routine de la CPN</a:t>
            </a:r>
          </a:p>
          <a:p>
            <a:pPr marL="728663" lvl="2" indent="-260350">
              <a:lnSpc>
                <a:spcPct val="110000"/>
              </a:lnSpc>
            </a:pPr>
            <a:r>
              <a:rPr lang="en-US" dirty="0"/>
              <a:t>Qualité insuffisante : problèmes d'enregistrement et de rapport (par rapport à la qualité des tests)</a:t>
            </a:r>
          </a:p>
          <a:p>
            <a:pPr marL="728663" lvl="2" indent="-260350">
              <a:lnSpc>
                <a:spcPct val="110000"/>
              </a:lnSpc>
            </a:pPr>
            <a:r>
              <a:rPr lang="en-US" dirty="0"/>
              <a:t>Manque de granularité pour suivre les tendances et identifier les inégalités :</a:t>
            </a:r>
          </a:p>
          <a:p>
            <a:pPr marL="1185863" lvl="4" indent="-260350">
              <a:lnSpc>
                <a:spcPct val="110000"/>
              </a:lnSpc>
            </a:pPr>
            <a:r>
              <a:rPr lang="en-US" dirty="0"/>
              <a:t>Âge, parité, état civil, historique des tests, caractéristiques sociodémographiques. </a:t>
            </a:r>
          </a:p>
          <a:p>
            <a:pPr marL="271463" indent="-260350">
              <a:lnSpc>
                <a:spcPct val="110000"/>
              </a:lnSpc>
            </a:pPr>
            <a:r>
              <a:rPr lang="en-US" dirty="0"/>
              <a:t>Groupe de travail développant un nouveau protocole pour la surveillance de la CPN de routine à double objectif</a:t>
            </a:r>
          </a:p>
          <a:p>
            <a:pPr marL="728663" lvl="2" indent="-260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Audit du système de rapports de routine </a:t>
            </a:r>
            <a:r>
              <a:rPr lang="en-US" dirty="0">
                <a:sym typeface="Wingdings" pitchFamily="2" charset="2"/>
              </a:rPr>
              <a:t> amélioration du système</a:t>
            </a:r>
            <a:endParaRPr lang="en-US" dirty="0"/>
          </a:p>
          <a:p>
            <a:pPr marL="728663" lvl="2" indent="-260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Fournir les données granulaires nécessaires à la surveillance et à l'estimation</a:t>
            </a:r>
          </a:p>
          <a:p>
            <a:pPr marL="271463" indent="-260350">
              <a:lnSpc>
                <a:spcPct val="110000"/>
              </a:lnSpc>
            </a:pPr>
            <a:r>
              <a:rPr lang="en-US" dirty="0"/>
              <a:t>Future : Saisie électronique prospective de données individuelles sur la CPN à partir d'un échantillon représentatif.</a:t>
            </a:r>
          </a:p>
          <a:p>
            <a:pPr marL="728663" lvl="2" indent="-260350">
              <a:lnSpc>
                <a:spcPct val="110000"/>
              </a:lnSpc>
            </a:pPr>
            <a:r>
              <a:rPr lang="en-US" dirty="0"/>
              <a:t>Surveillance et assurance qualité en temps réel (par opposition à la fin du trimestre ou de l'année).</a:t>
            </a:r>
          </a:p>
          <a:p>
            <a:pPr marL="728663" lvl="2" indent="-260350">
              <a:lnSpc>
                <a:spcPct val="110000"/>
              </a:lnSpc>
            </a:pPr>
            <a:r>
              <a:rPr lang="en-US" dirty="0"/>
              <a:t>Fondation pour une mise en œuvre élargie du DME </a:t>
            </a:r>
          </a:p>
        </p:txBody>
      </p:sp>
    </p:spTree>
    <p:extLst>
      <p:ext uri="{BB962C8B-B14F-4D97-AF65-F5344CB8AC3E}">
        <p14:creationId xmlns:p14="http://schemas.microsoft.com/office/powerpoint/2010/main" val="103116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F72F1-E19D-8C5C-E07B-2B7B92B0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Utilisation des </a:t>
            </a:r>
            <a:r>
              <a:rPr lang="en-US" dirty="0" err="1"/>
              <a:t>données</a:t>
            </a:r>
            <a:r>
              <a:rPr lang="en-US" dirty="0"/>
              <a:t> CPN dans les estimations  VIH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F9BC84-CD4D-7246-6B43-54352D495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6314862" cy="512064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100" dirty="0"/>
              <a:t>Les données relatives au dépistage prénatal systématique du VIH sont utilisées à plusieurs endroits dans les estimations du VIH :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100" dirty="0"/>
              <a:t>Estimation de l'incidence du VIH à partir des tendances de la prévalence des soins prénatals (EPP)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100" dirty="0"/>
              <a:t>Ajustement de la prévalence du VIH chez les femmes enceintes </a:t>
            </a:r>
            <a:r>
              <a:rPr lang="en-US" sz="2100" dirty="0">
                <a:sym typeface="Wingdings" pitchFamily="2" charset="2"/>
              </a:rPr>
              <a:t> besoin de PTME </a:t>
            </a:r>
            <a:r>
              <a:rPr lang="en-US" sz="2100" dirty="0"/>
              <a:t>(outil d'ajustement Spectrum FRR)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endParaRPr lang="en-US" sz="11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100" dirty="0"/>
              <a:t>Intrants de PTME (femmes recevant un TAR) </a:t>
            </a:r>
            <a:r>
              <a:rPr lang="en-US" sz="2100" dirty="0">
                <a:sym typeface="Wingdings" pitchFamily="2" charset="2"/>
              </a:rPr>
              <a:t> transmission mère-enfant et enfants vivant avec le VIH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100" dirty="0">
                <a:sym typeface="Wingdings" pitchFamily="2" charset="2"/>
              </a:rPr>
              <a:t>Prévalence du VIH au niveau du district dans le modèle Naomi</a:t>
            </a:r>
            <a:endParaRPr 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EF13E-B17B-2EB0-A3F0-C9D5AF204AEC}"/>
              </a:ext>
            </a:extLst>
          </p:cNvPr>
          <p:cNvSpPr txBox="1"/>
          <p:nvPr/>
        </p:nvSpPr>
        <p:spPr>
          <a:xfrm>
            <a:off x="10012283" y="1691181"/>
            <a:ext cx="1795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C00000"/>
                </a:solidFill>
              </a:rPr>
              <a:t>Tendance </a:t>
            </a:r>
            <a:r>
              <a:rPr lang="en-US" sz="2000" b="1" dirty="0">
                <a:solidFill>
                  <a:srgbClr val="C00000"/>
                </a:solidFill>
              </a:rPr>
              <a:t>précise </a:t>
            </a:r>
            <a:r>
              <a:rPr lang="en-US" sz="2000" b="1" u="sng" dirty="0">
                <a:solidFill>
                  <a:srgbClr val="C00000"/>
                </a:solidFill>
              </a:rPr>
              <a:t>de la </a:t>
            </a:r>
            <a:r>
              <a:rPr lang="en-US" sz="2000" b="1" dirty="0">
                <a:solidFill>
                  <a:srgbClr val="C00000"/>
                </a:solidFill>
              </a:rPr>
              <a:t>prévalence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2017C-7F5F-D37F-3D41-9948CA96ACA0}"/>
              </a:ext>
            </a:extLst>
          </p:cNvPr>
          <p:cNvSpPr txBox="1"/>
          <p:nvPr/>
        </p:nvSpPr>
        <p:spPr>
          <a:xfrm>
            <a:off x="9954998" y="2980761"/>
            <a:ext cx="1795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C00000"/>
                </a:solidFill>
              </a:rPr>
              <a:t>Un niveau de </a:t>
            </a:r>
            <a:r>
              <a:rPr lang="en-US" sz="2000" b="1" dirty="0">
                <a:solidFill>
                  <a:srgbClr val="C00000"/>
                </a:solidFill>
              </a:rPr>
              <a:t>prévalence précis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3E827-938F-8376-D2BE-477A84C31F22}"/>
              </a:ext>
            </a:extLst>
          </p:cNvPr>
          <p:cNvSpPr txBox="1"/>
          <p:nvPr/>
        </p:nvSpPr>
        <p:spPr>
          <a:xfrm>
            <a:off x="10126846" y="4115611"/>
            <a:ext cx="1566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totaux</a:t>
            </a:r>
            <a:r>
              <a:rPr lang="en-US" sz="2000" b="1" dirty="0">
                <a:solidFill>
                  <a:srgbClr val="C00000"/>
                </a:solidFill>
              </a:rPr>
              <a:t> plus précis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74532-E965-F2B8-81DB-CA08011B43D4}"/>
              </a:ext>
            </a:extLst>
          </p:cNvPr>
          <p:cNvSpPr txBox="1"/>
          <p:nvPr/>
        </p:nvSpPr>
        <p:spPr>
          <a:xfrm>
            <a:off x="9782806" y="5059878"/>
            <a:ext cx="2140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C00000"/>
                </a:solidFill>
              </a:rPr>
              <a:t>Modèle spatial </a:t>
            </a:r>
            <a:r>
              <a:rPr lang="en-US" sz="2000" b="1" dirty="0">
                <a:solidFill>
                  <a:srgbClr val="C00000"/>
                </a:solidFill>
              </a:rPr>
              <a:t>relatif précis</a:t>
            </a:r>
          </a:p>
        </p:txBody>
      </p:sp>
    </p:spTree>
    <p:extLst>
      <p:ext uri="{BB962C8B-B14F-4D97-AF65-F5344CB8AC3E}">
        <p14:creationId xmlns:p14="http://schemas.microsoft.com/office/powerpoint/2010/main" val="856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9528A6-0206-FED8-68D9-ABC2D0CC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Nouveautés en 2022-23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C78E2F-F7F7-137A-02F1-3DD5BB596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817210" cy="51206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Indicateur "Naissances vivantes dans un établissement".</a:t>
            </a:r>
          </a:p>
          <a:p>
            <a:pPr lvl="1"/>
            <a:r>
              <a:rPr lang="en-US" dirty="0"/>
              <a:t>Inquiétude quant à l'augmentation du double comptage des clients de la CPN</a:t>
            </a:r>
          </a:p>
          <a:p>
            <a:pPr lvl="1"/>
            <a:r>
              <a:rPr lang="en-US" dirty="0"/>
              <a:t>Trianguler les tendances des clients de la CPN par rapport aux tendances des naissances </a:t>
            </a:r>
            <a:r>
              <a:rPr lang="en-US" dirty="0">
                <a:sym typeface="Wingdings" pitchFamily="2" charset="2"/>
              </a:rPr>
              <a:t> indiquant des problèmes de données et de rapports sur les tests de la CPN.</a:t>
            </a:r>
          </a:p>
          <a:p>
            <a:pPr lvl="1"/>
            <a:r>
              <a:rPr lang="en-US" dirty="0">
                <a:sym typeface="Wingdings" pitchFamily="2" charset="2"/>
              </a:rPr>
              <a:t>Les naissances vivantes en établissement peuvent ≠ clients ANC si un grand nombre de naissances à domicile</a:t>
            </a:r>
          </a:p>
          <a:p>
            <a:pPr lvl="1"/>
            <a:r>
              <a:rPr lang="en-US" dirty="0">
                <a:sym typeface="Wingdings" pitchFamily="2" charset="2"/>
              </a:rPr>
              <a:t>Utile pour trianguler avec les données de l'EDS sur le pourcentage de naissances dans les établissements de santé.</a:t>
            </a:r>
          </a:p>
          <a:p>
            <a:r>
              <a:rPr lang="en-US" dirty="0">
                <a:sym typeface="Wingdings" pitchFamily="2" charset="2"/>
              </a:rPr>
              <a:t>Indicateur "</a:t>
            </a:r>
            <a:r>
              <a:rPr lang="en-US" dirty="0" err="1">
                <a:sym typeface="Wingdings" pitchFamily="2" charset="2"/>
              </a:rPr>
              <a:t>anc_known_neg</a:t>
            </a:r>
          </a:p>
          <a:p>
            <a:pPr lvl="1"/>
            <a:r>
              <a:rPr lang="en-US" dirty="0">
                <a:sym typeface="Wingdings" pitchFamily="2" charset="2"/>
              </a:rPr>
              <a:t>Certains pays </a:t>
            </a:r>
            <a:r>
              <a:rPr lang="en-US" u="sng" dirty="0">
                <a:sym typeface="Wingdings" pitchFamily="2" charset="2"/>
              </a:rPr>
              <a:t>ne testent pas les </a:t>
            </a:r>
            <a:r>
              <a:rPr lang="en-US" dirty="0">
                <a:sym typeface="Wingdings" pitchFamily="2" charset="2"/>
              </a:rPr>
              <a:t>femmes dont le test de dépistage du VIH est négatif depuis peu.</a:t>
            </a:r>
          </a:p>
          <a:p>
            <a:pPr lvl="1"/>
            <a:r>
              <a:rPr lang="en-US" dirty="0">
                <a:sym typeface="Wingdings" pitchFamily="2" charset="2"/>
              </a:rPr>
              <a:t>Non pertinent pour la plupart des pays ; il est possible de laisser le champ vide.</a:t>
            </a:r>
          </a:p>
          <a:p>
            <a:r>
              <a:rPr lang="en-US" dirty="0">
                <a:sym typeface="Wingdings" pitchFamily="2" charset="2"/>
              </a:rPr>
              <a:t>Amélioration du mode d'exploration des données Naomi</a:t>
            </a:r>
          </a:p>
          <a:p>
            <a:pPr lvl="1"/>
            <a:r>
              <a:rPr lang="en-US" dirty="0">
                <a:sym typeface="Wingdings" pitchFamily="2" charset="2"/>
              </a:rPr>
              <a:t>Examiner les tendances globales et les analyser au niveau des provinces et des districts pour identifier les problèmes.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4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BCF1D1-5424-6A50-F8B7-C65C11765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839512" cy="512064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b="1" dirty="0" err="1"/>
              <a:t>anc_clients </a:t>
            </a:r>
            <a:r>
              <a:rPr lang="en-US" b="1" dirty="0"/>
              <a:t>:</a:t>
            </a:r>
            <a:r>
              <a:rPr lang="en-US" dirty="0"/>
              <a:t> # Nombre de femmes qui se rendent à la CPN pour la première visite pendant la grossesse.</a:t>
            </a:r>
          </a:p>
          <a:p>
            <a:pPr>
              <a:spcAft>
                <a:spcPts val="1200"/>
              </a:spcAft>
            </a:pPr>
            <a:r>
              <a:rPr lang="en-US" b="1" dirty="0" err="1"/>
              <a:t>anc_known_pos </a:t>
            </a:r>
            <a:r>
              <a:rPr lang="en-US" b="1" dirty="0"/>
              <a:t>: # </a:t>
            </a:r>
            <a:r>
              <a:rPr lang="en-US" dirty="0"/>
              <a:t>Nombre de clients de la CPN qui déclarent être séropositifs avant la première CPN </a:t>
            </a:r>
            <a:r>
              <a:rPr lang="en-US" u="sng" dirty="0">
                <a:sym typeface="Wingdings" pitchFamily="2" charset="2"/>
              </a:rPr>
              <a:t>( non testé pour le VIH).</a:t>
            </a:r>
            <a:endParaRPr lang="en-US" u="sng" dirty="0"/>
          </a:p>
          <a:p>
            <a:pPr>
              <a:spcAft>
                <a:spcPts val="1200"/>
              </a:spcAft>
            </a:pPr>
            <a:r>
              <a:rPr lang="en-US" b="1" dirty="0" err="1">
                <a:sym typeface="Wingdings" pitchFamily="2" charset="2"/>
              </a:rPr>
              <a:t>anc_already_art </a:t>
            </a:r>
            <a:r>
              <a:rPr lang="en-US" b="1" dirty="0">
                <a:sym typeface="Wingdings" pitchFamily="2" charset="2"/>
              </a:rPr>
              <a:t>: # </a:t>
            </a:r>
            <a:r>
              <a:rPr lang="en-US" dirty="0">
                <a:sym typeface="Wingdings" pitchFamily="2" charset="2"/>
              </a:rPr>
              <a:t>Clients de la CPN déjà sous TAR </a:t>
            </a:r>
            <a:r>
              <a:rPr lang="en-US" u="sng" dirty="0">
                <a:sym typeface="Wingdings" pitchFamily="2" charset="2"/>
              </a:rPr>
              <a:t>avant la première CPN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ym typeface="Wingdings" pitchFamily="2" charset="2"/>
              </a:rPr>
              <a:t>anc_tested </a:t>
            </a:r>
            <a:r>
              <a:rPr lang="en-US" b="1" dirty="0">
                <a:sym typeface="Wingdings" pitchFamily="2" charset="2"/>
              </a:rPr>
              <a:t>: </a:t>
            </a:r>
            <a:r>
              <a:rPr lang="en-US" dirty="0">
                <a:sym typeface="Wingdings" pitchFamily="2" charset="2"/>
              </a:rPr>
              <a:t># Nombre de clients ayant subi un test de dépistage du VIH pendant leur grossesse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ym typeface="Wingdings" pitchFamily="2" charset="2"/>
              </a:rPr>
              <a:t>anc_tested_pos </a:t>
            </a:r>
            <a:r>
              <a:rPr lang="en-US" b="1" dirty="0">
                <a:sym typeface="Wingdings" pitchFamily="2" charset="2"/>
              </a:rPr>
              <a:t>: </a:t>
            </a:r>
            <a:r>
              <a:rPr lang="en-US" dirty="0">
                <a:sym typeface="Wingdings" pitchFamily="2" charset="2"/>
              </a:rPr>
              <a:t># Nombre de clients testés séropositifs lors du premier test de dépistage du VIH pendant la grossesse.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ym typeface="Wingdings" pitchFamily="2" charset="2"/>
              </a:rPr>
              <a:t>naissances dans les établissements </a:t>
            </a:r>
            <a:r>
              <a:rPr lang="en-US" b="1" dirty="0">
                <a:sym typeface="Wingdings" pitchFamily="2" charset="2"/>
              </a:rPr>
              <a:t>: </a:t>
            </a:r>
            <a:r>
              <a:rPr lang="en-US" dirty="0">
                <a:sym typeface="Wingdings" pitchFamily="2" charset="2"/>
              </a:rPr>
              <a:t># Naissances enregistrées dans les établissements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anc_known_neg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: # Les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clients de la CPN déclarent être séronégatifs et </a:t>
            </a:r>
            <a:r>
              <a:rPr lang="en-US" b="1" u="sng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ne pas avoir subi de test de dépistage du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VIH.</a:t>
            </a:r>
          </a:p>
          <a:p>
            <a:pPr lvl="1">
              <a:spcAft>
                <a:spcPts val="1200"/>
              </a:spcAft>
            </a:pPr>
            <a:r>
              <a:rPr lang="en-US" sz="1900" dirty="0">
                <a:solidFill>
                  <a:srgbClr val="FF0000"/>
                </a:solidFill>
              </a:rPr>
              <a:t>Ne pas inclure les femmes testées séronégatives lors de la première CPN.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784C97-DE89-C74B-BAEA-D5CBA63B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Indicateurs de CPN</a:t>
            </a:r>
          </a:p>
        </p:txBody>
      </p:sp>
    </p:spTree>
    <p:extLst>
      <p:ext uri="{BB962C8B-B14F-4D97-AF65-F5344CB8AC3E}">
        <p14:creationId xmlns:p14="http://schemas.microsoft.com/office/powerpoint/2010/main" val="333211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 de la </a:t>
            </a:r>
            <a:r>
              <a:rPr lang="en-US" dirty="0" err="1"/>
              <a:t>prévalence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 CPN-RT(Routine)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11913" y="1937267"/>
                <a:ext cx="8792179" cy="34980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mtClean="0">
                          <a:latin typeface="Cambria Math" charset="0"/>
                        </a:rPr>
                        <m:t>revalence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charset="0"/>
                        </a:rPr>
                        <m:t>en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charset="0"/>
                        </a:rPr>
                        <m:t>CPN</m:t>
                      </m:r>
                      <m:r>
                        <a:rPr lang="en-US" i="1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charset="0"/>
                                </a:rPr>
                                <m:t>est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é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VIH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charset="0"/>
                                </a:rPr>
                                <m:t>+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>
                              <a:latin typeface="Cambria Math" charset="0"/>
                            </a:rPr>
                            <m:t> + [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charset="0"/>
                            </a:rPr>
                            <m:t>Statut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charset="0"/>
                            </a:rPr>
                            <m:t>VIH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charset="0"/>
                            </a:rPr>
                            <m:t>+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charset="0"/>
                            </a:rPr>
                            <m:t>connu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charset="0"/>
                            </a:rPr>
                            <m:t>]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i="0" smtClean="0">
                                  <a:latin typeface="Cambria Math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charset="0"/>
                                </a:rPr>
                                <m:t>otal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charset="0"/>
                                </a:rPr>
                                <m:t>test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é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charset="0"/>
                            </a:rPr>
                            <m:t> + [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charset="0"/>
                            </a:rPr>
                            <m:t>Statut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charset="0"/>
                            </a:rPr>
                            <m:t>VIH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charset="0"/>
                            </a:rPr>
                            <m:t>+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charset="0"/>
                            </a:rPr>
                            <m:t>Connu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charset="0"/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charset="0"/>
                            </a:rPr>
                            <m:t>                               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1913" y="1937267"/>
                <a:ext cx="8792179" cy="349802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633588" y="3210936"/>
            <a:ext cx="1730834" cy="984229"/>
          </a:xfrm>
          <a:prstGeom prst="rect">
            <a:avLst/>
          </a:prstGeom>
          <a:noFill/>
          <a:ln w="635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24461" y="3210936"/>
            <a:ext cx="3766876" cy="984229"/>
          </a:xfrm>
          <a:prstGeom prst="rect">
            <a:avLst/>
          </a:prstGeom>
          <a:noFill/>
          <a:ln w="635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6211C5-50D3-CCA2-E1FE-4A6BC67DCEE5}"/>
              </a:ext>
            </a:extLst>
          </p:cNvPr>
          <p:cNvSpPr txBox="1"/>
          <p:nvPr/>
        </p:nvSpPr>
        <p:spPr>
          <a:xfrm>
            <a:off x="3641226" y="1215483"/>
            <a:ext cx="77664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Calcul</a:t>
            </a:r>
            <a:r>
              <a:rPr lang="en-US" sz="2400" dirty="0"/>
              <a:t> de la </a:t>
            </a:r>
            <a:r>
              <a:rPr lang="en-US" sz="2400" dirty="0" err="1"/>
              <a:t>prévalence</a:t>
            </a:r>
            <a:r>
              <a:rPr lang="en-US" sz="2400" dirty="0"/>
              <a:t> du VIH pour les tests de routine des CPN (premier test VIH des CPN </a:t>
            </a:r>
            <a:r>
              <a:rPr lang="en-US" sz="2400" dirty="0" err="1"/>
              <a:t>uniquement</a:t>
            </a:r>
            <a:r>
              <a:rPr lang="en-US" sz="2400" dirty="0"/>
              <a:t>) :</a:t>
            </a:r>
            <a:endParaRPr lang="en-US" sz="11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243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34A70B-50AD-3CAD-7D8A-0A3377D0A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850664" cy="5120640"/>
          </a:xfrm>
        </p:spPr>
        <p:txBody>
          <a:bodyPr>
            <a:normAutofit/>
          </a:bodyPr>
          <a:lstStyle/>
          <a:p>
            <a:r>
              <a:rPr lang="en-US" sz="2800" dirty="0"/>
              <a:t>Certains indicateurs ne sont pas correctement extraits / saisis</a:t>
            </a:r>
          </a:p>
          <a:p>
            <a:pPr lvl="1"/>
            <a:r>
              <a:rPr lang="en-US" sz="2400" dirty="0"/>
              <a:t>Prévalence incorrectement calculée (peut-être en raison de l'exclusion des positifs connus, des négatifs connus, de l'inclusion de </a:t>
            </a:r>
            <a:r>
              <a:rPr lang="en-US" sz="2400" dirty="0" err="1"/>
              <a:t>nouvelles</a:t>
            </a:r>
            <a:r>
              <a:rPr lang="en-US" sz="2400" dirty="0"/>
              <a:t> </a:t>
            </a:r>
            <a:r>
              <a:rPr lang="en-US" sz="2400" dirty="0" err="1"/>
              <a:t>testèes</a:t>
            </a:r>
            <a:r>
              <a:rPr lang="en-US" sz="2400" dirty="0"/>
              <a:t>, etc.)</a:t>
            </a:r>
          </a:p>
          <a:p>
            <a:pPr lvl="1" indent="-285750"/>
            <a:endParaRPr lang="en-US" sz="2400" dirty="0"/>
          </a:p>
          <a:p>
            <a:r>
              <a:rPr lang="en-US" sz="2800" dirty="0"/>
              <a:t>Données invraisemblables : ex.</a:t>
            </a:r>
          </a:p>
          <a:p>
            <a:pPr lvl="1"/>
            <a:r>
              <a:rPr lang="en-US" sz="2400" dirty="0"/>
              <a:t>Tendances du nombre de </a:t>
            </a:r>
            <a:r>
              <a:rPr lang="en-US" sz="2400" dirty="0" err="1"/>
              <a:t>visites</a:t>
            </a:r>
            <a:r>
              <a:rPr lang="en-US" sz="2400" dirty="0"/>
              <a:t> CPN1 plus que de naissances</a:t>
            </a:r>
          </a:p>
          <a:p>
            <a:pPr lvl="1"/>
            <a:r>
              <a:rPr lang="en-US" sz="2400" dirty="0"/>
              <a:t>Changements brusques de la prévalence </a:t>
            </a:r>
          </a:p>
          <a:p>
            <a:pPr lvl="1"/>
            <a:r>
              <a:rPr lang="en-US" sz="2400" dirty="0"/>
              <a:t>Changements brusques du nombre de </a:t>
            </a:r>
            <a:r>
              <a:rPr lang="en-US" sz="2400" dirty="0" err="1"/>
              <a:t>clientes</a:t>
            </a:r>
            <a:r>
              <a:rPr lang="en-US" sz="2400" dirty="0"/>
              <a:t> (problèmes de rapportage, ruptures de stock, etc.)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781A2D-6E59-6FA5-F3F9-B5509047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Défis communs</a:t>
            </a:r>
          </a:p>
        </p:txBody>
      </p:sp>
    </p:spTree>
    <p:extLst>
      <p:ext uri="{BB962C8B-B14F-4D97-AF65-F5344CB8AC3E}">
        <p14:creationId xmlns:p14="http://schemas.microsoft.com/office/powerpoint/2010/main" val="17455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A09ADB-F624-B42A-6B17-03C8C9419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 indicateurs incorrects ont été extraits du DHIS.</a:t>
            </a:r>
          </a:p>
          <a:p>
            <a:r>
              <a:rPr lang="en-US" dirty="0"/>
              <a:t>Indicateurs non enregistrés dans le DHIS/HMIS national </a:t>
            </a:r>
          </a:p>
          <a:p>
            <a:pPr lvl="1"/>
            <a:r>
              <a:rPr lang="en-US" dirty="0"/>
              <a:t>Surtout avec une séropositivité connue / déjà sous ART ; statut non enregistré</a:t>
            </a:r>
          </a:p>
          <a:p>
            <a:pPr lvl="1"/>
            <a:r>
              <a:rPr lang="en-US" dirty="0"/>
              <a:t>Ou des définitions légèrement différentes</a:t>
            </a:r>
          </a:p>
          <a:p>
            <a:r>
              <a:rPr lang="en-US" dirty="0"/>
              <a:t>Les rapports ne permettent pas d'identifier de manière fiable le premier test de la CPN par rapport aux tests de suivi.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Double comptage systématique des tests négatifs pour le VIH </a:t>
            </a:r>
            <a:endParaRPr lang="en-US" dirty="0"/>
          </a:p>
          <a:p>
            <a:r>
              <a:rPr lang="en-US" dirty="0"/>
              <a:t>Impossibilité de dédoublonner les femmes fréquentant plusieurs établissements.</a:t>
            </a:r>
          </a:p>
          <a:p>
            <a:r>
              <a:rPr lang="en-US" dirty="0"/>
              <a:t>Les ruptures de stock des kits de test ont perturbé les services </a:t>
            </a:r>
            <a:r>
              <a:rPr lang="en-US" dirty="0">
                <a:sym typeface="Wingdings" pitchFamily="2" charset="2"/>
              </a:rPr>
              <a:t> données biaisées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E8E9DC-07C9-DF44-4EC8-947C1A6E0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Raisons courantes des problèmes</a:t>
            </a:r>
          </a:p>
        </p:txBody>
      </p:sp>
    </p:spTree>
    <p:extLst>
      <p:ext uri="{BB962C8B-B14F-4D97-AF65-F5344CB8AC3E}">
        <p14:creationId xmlns:p14="http://schemas.microsoft.com/office/powerpoint/2010/main" val="173876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A3CBD-AF25-1E0B-9B3D-4B8A4621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problème : la couverture de la PTME dépasse parfois les 100%.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B928D-B883-8BEB-3FAF-43CC5A4D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F7AD57-6182-BA59-01F2-B2FACE07B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073" y="2154023"/>
            <a:ext cx="7789358" cy="3805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B20C8D-44A0-6696-9DF8-4E03AA7D2AD8}"/>
              </a:ext>
            </a:extLst>
          </p:cNvPr>
          <p:cNvSpPr txBox="1"/>
          <p:nvPr/>
        </p:nvSpPr>
        <p:spPr>
          <a:xfrm>
            <a:off x="3701073" y="1138360"/>
            <a:ext cx="796412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Couverture de la PTME</a:t>
            </a:r>
          </a:p>
          <a:p>
            <a:pPr algn="ctr"/>
            <a:r>
              <a:rPr lang="en-US" sz="2000" dirty="0"/>
              <a:t>(Données du programme sur le nombre de femmes recevant des ARV / Estimation par Spectrum du nombre de femmes enceintes séropositives)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F8242-30D6-D7EC-648D-D15B4001965B}"/>
              </a:ext>
            </a:extLst>
          </p:cNvPr>
          <p:cNvSpPr txBox="1"/>
          <p:nvPr/>
        </p:nvSpPr>
        <p:spPr>
          <a:xfrm>
            <a:off x="10092746" y="604099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Stover Mai 2022</a:t>
            </a:r>
          </a:p>
        </p:txBody>
      </p:sp>
    </p:spTree>
    <p:extLst>
      <p:ext uri="{BB962C8B-B14F-4D97-AF65-F5344CB8AC3E}">
        <p14:creationId xmlns:p14="http://schemas.microsoft.com/office/powerpoint/2010/main" val="233460549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ddeef39-65d3-4660-94f2-f063f949c57e">
      <UserInfo>
        <DisplayName>Esra, Rachel T</DisplayName>
        <AccountId>17</AccountId>
        <AccountType/>
      </UserInfo>
      <UserInfo>
        <DisplayName>Ashton, Robert</DisplayName>
        <AccountId>21</AccountId>
        <AccountType/>
      </UserInfo>
    </SharedWithUsers>
    <MediaLengthInSeconds xmlns="288ef829-98c5-46d1-83dc-c2ef7c814da2" xsi:nil="true"/>
    <lcf76f155ced4ddcb4097134ff3c332f xmlns="288ef829-98c5-46d1-83dc-c2ef7c814da2">
      <Terms xmlns="http://schemas.microsoft.com/office/infopath/2007/PartnerControls"/>
    </lcf76f155ced4ddcb4097134ff3c332f>
    <TaxCatchAll xmlns="2ddeef39-65d3-4660-94f2-f063f949c57e" xsi:nil="true"/>
    <_Flow_SignoffStatus xmlns="288ef829-98c5-46d1-83dc-c2ef7c814d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17" ma:contentTypeDescription="Create a new document." ma:contentTypeScope="" ma:versionID="8482625136bccad5fea5e68a871e4699">
  <xsd:schema xmlns:xsd="http://www.w3.org/2001/XMLSchema" xmlns:xs="http://www.w3.org/2001/XMLSchema" xmlns:p="http://schemas.microsoft.com/office/2006/metadata/properties" xmlns:ns2="288ef829-98c5-46d1-83dc-c2ef7c814da2" xmlns:ns3="2ddeef39-65d3-4660-94f2-f063f949c57e" targetNamespace="http://schemas.microsoft.com/office/2006/metadata/properties" ma:root="true" ma:fieldsID="99cee5fdab9c537e456a0b77a5796a97" ns2:_="" ns3:_=""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B8993C-40E4-4DF1-BE14-5D563D0F44AF}">
  <ds:schemaRefs>
    <ds:schemaRef ds:uri="3e389212-b381-48da-a401-274b0f99e1a9"/>
    <ds:schemaRef ds:uri="badc1a27-8fd1-4eb7-8f25-b1d0e792ec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ddeef39-65d3-4660-94f2-f063f949c57e"/>
    <ds:schemaRef ds:uri="288ef829-98c5-46d1-83dc-c2ef7c814da2"/>
  </ds:schemaRefs>
</ds:datastoreItem>
</file>

<file path=customXml/itemProps2.xml><?xml version="1.0" encoding="utf-8"?>
<ds:datastoreItem xmlns:ds="http://schemas.openxmlformats.org/officeDocument/2006/customXml" ds:itemID="{9583321E-652B-4032-B115-5F043F4655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74436D-62F2-414C-937A-326FC9D9A8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8ef829-98c5-46d1-83dc-c2ef7c814da2"/>
    <ds:schemaRef ds:uri="2ddeef39-65d3-4660-94f2-f063f949c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1318</TotalTime>
  <Words>1574</Words>
  <Application>Microsoft Office PowerPoint</Application>
  <PresentationFormat>Widescreen</PresentationFormat>
  <Paragraphs>136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Corbel</vt:lpstr>
      <vt:lpstr>Wingdings 2</vt:lpstr>
      <vt:lpstr>Frame</vt:lpstr>
      <vt:lpstr>Défis liés à la prévalence de la CPN</vt:lpstr>
      <vt:lpstr>Grandes lignes</vt:lpstr>
      <vt:lpstr>Utilisation des données CPN dans les estimations  VIH</vt:lpstr>
      <vt:lpstr>Nouveautés en 2022-23</vt:lpstr>
      <vt:lpstr>Indicateurs de CPN</vt:lpstr>
      <vt:lpstr>Calcul de la prévalence en  CPN-RT(Routine)</vt:lpstr>
      <vt:lpstr>Défis communs</vt:lpstr>
      <vt:lpstr>Raisons courantes des problèmes</vt:lpstr>
      <vt:lpstr>Le problème : la couverture de la PTME dépasse parfois les 100%.</vt:lpstr>
      <vt:lpstr>2021 : Les pays rapportant beaucoup plus de 1st visites  CPN  que de naissances</vt:lpstr>
      <vt:lpstr>Ratio des visites de CPN par rapport aux naissances : Distribution des pays/régions</vt:lpstr>
      <vt:lpstr>Ratio nombre de femmes testées en CPN et nombre de visites de CPN : Distribution des pays/régions</vt:lpstr>
      <vt:lpstr>Exemple : augmentation des clients en CPN</vt:lpstr>
      <vt:lpstr>Des baisses de prévalence invraisemblables</vt:lpstr>
      <vt:lpstr>Comparaison entre les clients en CPN et les accouchements dans les établissement de santé</vt:lpstr>
      <vt:lpstr>Conséquences d’une prévalence erronnée de la CPN</vt:lpstr>
      <vt:lpstr>Revue des données relatives aux tests de routine en CPN</vt:lpstr>
      <vt:lpstr>Qualité des données CPN-RT </vt:lpstr>
      <vt:lpstr>Cascade de tests de CPN dans Spectrum</vt:lpstr>
      <vt:lpstr>Cascade de tests de CPN dans Spectrum</vt:lpstr>
      <vt:lpstr>Outil d'exploration des données Naomi</vt:lpstr>
      <vt:lpstr>Mesures à prendre pour résoudre les problèmes liés aux données sur les soins prénatals</vt:lpstr>
      <vt:lpstr>Orientations futures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MAHY, Mary</dc:creator>
  <cp:keywords>, docId:B62C0210CB31EAC9838441DC37F83666</cp:keywords>
  <cp:lastModifiedBy>EBY, Ehounoud Pascal</cp:lastModifiedBy>
  <cp:revision>242</cp:revision>
  <dcterms:created xsi:type="dcterms:W3CDTF">2020-10-27T09:55:01Z</dcterms:created>
  <dcterms:modified xsi:type="dcterms:W3CDTF">2023-01-25T08:39:05Z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