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7" r:id="rId4"/>
    <p:sldMasterId id="2147483793" r:id="rId5"/>
    <p:sldMasterId id="2147483826" r:id="rId6"/>
    <p:sldMasterId id="2147483828" r:id="rId7"/>
  </p:sldMasterIdLst>
  <p:notesMasterIdLst>
    <p:notesMasterId r:id="rId31"/>
  </p:notesMasterIdLst>
  <p:sldIdLst>
    <p:sldId id="261" r:id="rId8"/>
    <p:sldId id="431" r:id="rId9"/>
    <p:sldId id="323" r:id="rId10"/>
    <p:sldId id="324" r:id="rId11"/>
    <p:sldId id="430" r:id="rId12"/>
    <p:sldId id="432" r:id="rId13"/>
    <p:sldId id="1578" r:id="rId14"/>
    <p:sldId id="307" r:id="rId15"/>
    <p:sldId id="309" r:id="rId16"/>
    <p:sldId id="310" r:id="rId17"/>
    <p:sldId id="311" r:id="rId18"/>
    <p:sldId id="312" r:id="rId19"/>
    <p:sldId id="313" r:id="rId20"/>
    <p:sldId id="314" r:id="rId21"/>
    <p:sldId id="1579" r:id="rId22"/>
    <p:sldId id="315" r:id="rId23"/>
    <p:sldId id="317" r:id="rId24"/>
    <p:sldId id="318" r:id="rId25"/>
    <p:sldId id="319" r:id="rId26"/>
    <p:sldId id="322" r:id="rId27"/>
    <p:sldId id="321" r:id="rId28"/>
    <p:sldId id="302" r:id="rId29"/>
    <p:sldId id="305" r:id="rId3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1">
          <p15:clr>
            <a:srgbClr val="A4A3A4"/>
          </p15:clr>
        </p15:guide>
        <p15:guide id="2" orient="horz" pos="4075">
          <p15:clr>
            <a:srgbClr val="A4A3A4"/>
          </p15:clr>
        </p15:guide>
        <p15:guide id="4" pos="3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63CDF6"/>
    <a:srgbClr val="70C8BE"/>
    <a:srgbClr val="89C443"/>
    <a:srgbClr val="02AEF0"/>
    <a:srgbClr val="0092D2"/>
    <a:srgbClr val="0092CF"/>
    <a:srgbClr val="E27222"/>
    <a:srgbClr val="6FB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91" autoAdjust="0"/>
  </p:normalViewPr>
  <p:slideViewPr>
    <p:cSldViewPr snapToGrid="0" snapToObjects="1" showGuides="1">
      <p:cViewPr varScale="1">
        <p:scale>
          <a:sx n="52" d="100"/>
          <a:sy n="52" d="100"/>
        </p:scale>
        <p:origin x="1136" y="44"/>
      </p:cViewPr>
      <p:guideLst>
        <p:guide orient="horz" pos="2161"/>
        <p:guide orient="horz" pos="4075"/>
        <p:guide pos="3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ableStyles" Target="tableStyles.xml"/><Relationship Id="rId8"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14D04B-C68C-401C-B075-B2BD0F86CBA3}" type="doc">
      <dgm:prSet loTypeId="urn:microsoft.com/office/officeart/2005/8/layout/hProcess9" loCatId="process" qsTypeId="urn:microsoft.com/office/officeart/2005/8/quickstyle/simple1" qsCatId="simple" csTypeId="urn:microsoft.com/office/officeart/2005/8/colors/accent2_2" csCatId="accent2" phldr="1"/>
      <dgm:spPr/>
    </dgm:pt>
    <dgm:pt modelId="{40C7AC5B-1D0B-437E-98FB-C26EDC8CF96A}">
      <dgm:prSet phldrT="[Text]" custT="1"/>
      <dgm:spPr/>
      <dgm:t>
        <a:bodyPr/>
        <a:lstStyle/>
        <a:p>
          <a:r>
            <a:rPr lang="en-US" sz="2400" b="1" u="none" dirty="0"/>
            <a:t>Data</a:t>
          </a:r>
        </a:p>
        <a:p>
          <a:r>
            <a:rPr lang="en-US" sz="1700" dirty="0"/>
            <a:t>Surveys</a:t>
          </a:r>
        </a:p>
        <a:p>
          <a:r>
            <a:rPr lang="en-US" sz="1700" dirty="0"/>
            <a:t>Surveillance</a:t>
          </a:r>
        </a:p>
        <a:p>
          <a:r>
            <a:rPr lang="en-US" sz="1700" dirty="0"/>
            <a:t>Program data</a:t>
          </a:r>
        </a:p>
      </dgm:t>
    </dgm:pt>
    <dgm:pt modelId="{972FE7C5-DAC4-4B00-9887-3413D5004C76}" type="parTrans" cxnId="{1E62C440-E84F-4425-9676-C9B61E1CFBF1}">
      <dgm:prSet/>
      <dgm:spPr/>
      <dgm:t>
        <a:bodyPr/>
        <a:lstStyle/>
        <a:p>
          <a:endParaRPr lang="en-US"/>
        </a:p>
      </dgm:t>
    </dgm:pt>
    <dgm:pt modelId="{99563D14-6A1A-453C-B5A1-B6B224620FA5}" type="sibTrans" cxnId="{1E62C440-E84F-4425-9676-C9B61E1CFBF1}">
      <dgm:prSet/>
      <dgm:spPr/>
      <dgm:t>
        <a:bodyPr/>
        <a:lstStyle/>
        <a:p>
          <a:endParaRPr lang="en-US"/>
        </a:p>
      </dgm:t>
    </dgm:pt>
    <dgm:pt modelId="{2541151C-9417-4013-B22C-B0847B3A6EF1}">
      <dgm:prSet phldrT="[Text]" custT="1"/>
      <dgm:spPr/>
      <dgm:t>
        <a:bodyPr/>
        <a:lstStyle/>
        <a:p>
          <a:r>
            <a:rPr lang="en-US" sz="2400" b="1" u="none" dirty="0"/>
            <a:t>Models</a:t>
          </a:r>
          <a:endParaRPr lang="en-US" sz="1700" b="1" u="none" dirty="0"/>
        </a:p>
      </dgm:t>
    </dgm:pt>
    <dgm:pt modelId="{73505AEB-A58E-44FE-8B65-CD0BDD0EF796}" type="parTrans" cxnId="{75327466-91E0-4962-B3F1-1D528A55F28C}">
      <dgm:prSet/>
      <dgm:spPr/>
      <dgm:t>
        <a:bodyPr/>
        <a:lstStyle/>
        <a:p>
          <a:endParaRPr lang="en-US"/>
        </a:p>
      </dgm:t>
    </dgm:pt>
    <dgm:pt modelId="{C976F005-7F64-4AD1-B9D8-1EC427EB487B}" type="sibTrans" cxnId="{75327466-91E0-4962-B3F1-1D528A55F28C}">
      <dgm:prSet/>
      <dgm:spPr/>
      <dgm:t>
        <a:bodyPr/>
        <a:lstStyle/>
        <a:p>
          <a:endParaRPr lang="en-US"/>
        </a:p>
      </dgm:t>
    </dgm:pt>
    <dgm:pt modelId="{F5FC104F-6CE6-4696-ACC1-624AEDF6D28E}">
      <dgm:prSet phldrT="[Text]" custT="1"/>
      <dgm:spPr/>
      <dgm:t>
        <a:bodyPr/>
        <a:lstStyle/>
        <a:p>
          <a:r>
            <a:rPr lang="en-US" sz="2400" b="1" u="none" dirty="0"/>
            <a:t>Estimated Indicators</a:t>
          </a:r>
        </a:p>
        <a:p>
          <a:r>
            <a:rPr lang="en-US" sz="1700" dirty="0"/>
            <a:t>PLHIV</a:t>
          </a:r>
        </a:p>
        <a:p>
          <a:r>
            <a:rPr lang="en-US" sz="1700" dirty="0"/>
            <a:t>Incidence</a:t>
          </a:r>
        </a:p>
        <a:p>
          <a:r>
            <a:rPr lang="en-US" sz="1700" dirty="0"/>
            <a:t>Mortality</a:t>
          </a:r>
        </a:p>
        <a:p>
          <a:r>
            <a:rPr lang="en-US" sz="1700" dirty="0"/>
            <a:t>Treatment coverage</a:t>
          </a:r>
        </a:p>
      </dgm:t>
    </dgm:pt>
    <dgm:pt modelId="{A8150011-CA4D-4F21-99B5-3043B7AF2E40}" type="parTrans" cxnId="{FFEBA65D-5EDD-409E-AE59-89BF36A8C021}">
      <dgm:prSet/>
      <dgm:spPr/>
      <dgm:t>
        <a:bodyPr/>
        <a:lstStyle/>
        <a:p>
          <a:endParaRPr lang="en-US"/>
        </a:p>
      </dgm:t>
    </dgm:pt>
    <dgm:pt modelId="{6B84B544-BB52-4934-890D-FE2404CC2506}" type="sibTrans" cxnId="{FFEBA65D-5EDD-409E-AE59-89BF36A8C021}">
      <dgm:prSet/>
      <dgm:spPr/>
      <dgm:t>
        <a:bodyPr/>
        <a:lstStyle/>
        <a:p>
          <a:endParaRPr lang="en-US"/>
        </a:p>
      </dgm:t>
    </dgm:pt>
    <dgm:pt modelId="{E848C375-9928-4759-BCC9-8396D9F8F985}" type="pres">
      <dgm:prSet presAssocID="{0B14D04B-C68C-401C-B075-B2BD0F86CBA3}" presName="CompostProcess" presStyleCnt="0">
        <dgm:presLayoutVars>
          <dgm:dir/>
          <dgm:resizeHandles val="exact"/>
        </dgm:presLayoutVars>
      </dgm:prSet>
      <dgm:spPr/>
    </dgm:pt>
    <dgm:pt modelId="{F4BF17C9-E502-4CC6-BC29-917B77D15061}" type="pres">
      <dgm:prSet presAssocID="{0B14D04B-C68C-401C-B075-B2BD0F86CBA3}" presName="arrow" presStyleLbl="bgShp" presStyleIdx="0" presStyleCnt="1"/>
      <dgm:spPr/>
    </dgm:pt>
    <dgm:pt modelId="{88F5A422-CE64-4152-BE9A-71EA2FB6FFFC}" type="pres">
      <dgm:prSet presAssocID="{0B14D04B-C68C-401C-B075-B2BD0F86CBA3}" presName="linearProcess" presStyleCnt="0"/>
      <dgm:spPr/>
    </dgm:pt>
    <dgm:pt modelId="{4D929AF7-00DB-4C74-AE03-81AD834CA88F}" type="pres">
      <dgm:prSet presAssocID="{40C7AC5B-1D0B-437E-98FB-C26EDC8CF96A}" presName="textNode" presStyleLbl="node1" presStyleIdx="0" presStyleCnt="3">
        <dgm:presLayoutVars>
          <dgm:bulletEnabled val="1"/>
        </dgm:presLayoutVars>
      </dgm:prSet>
      <dgm:spPr/>
    </dgm:pt>
    <dgm:pt modelId="{C74B6808-944D-4390-8690-A1CFB0242CFB}" type="pres">
      <dgm:prSet presAssocID="{99563D14-6A1A-453C-B5A1-B6B224620FA5}" presName="sibTrans" presStyleCnt="0"/>
      <dgm:spPr/>
    </dgm:pt>
    <dgm:pt modelId="{3312F03B-FEC9-436F-9B95-2F2900348EEE}" type="pres">
      <dgm:prSet presAssocID="{2541151C-9417-4013-B22C-B0847B3A6EF1}" presName="textNode" presStyleLbl="node1" presStyleIdx="1" presStyleCnt="3">
        <dgm:presLayoutVars>
          <dgm:bulletEnabled val="1"/>
        </dgm:presLayoutVars>
      </dgm:prSet>
      <dgm:spPr/>
    </dgm:pt>
    <dgm:pt modelId="{A5D2F2C3-04C8-44C3-B68D-D8C731976A90}" type="pres">
      <dgm:prSet presAssocID="{C976F005-7F64-4AD1-B9D8-1EC427EB487B}" presName="sibTrans" presStyleCnt="0"/>
      <dgm:spPr/>
    </dgm:pt>
    <dgm:pt modelId="{DC38D557-B0CE-46C8-B0E0-7E40C70906CB}" type="pres">
      <dgm:prSet presAssocID="{F5FC104F-6CE6-4696-ACC1-624AEDF6D28E}" presName="textNode" presStyleLbl="node1" presStyleIdx="2" presStyleCnt="3" custScaleY="129337">
        <dgm:presLayoutVars>
          <dgm:bulletEnabled val="1"/>
        </dgm:presLayoutVars>
      </dgm:prSet>
      <dgm:spPr/>
    </dgm:pt>
  </dgm:ptLst>
  <dgm:cxnLst>
    <dgm:cxn modelId="{1E62C440-E84F-4425-9676-C9B61E1CFBF1}" srcId="{0B14D04B-C68C-401C-B075-B2BD0F86CBA3}" destId="{40C7AC5B-1D0B-437E-98FB-C26EDC8CF96A}" srcOrd="0" destOrd="0" parTransId="{972FE7C5-DAC4-4B00-9887-3413D5004C76}" sibTransId="{99563D14-6A1A-453C-B5A1-B6B224620FA5}"/>
    <dgm:cxn modelId="{FFEBA65D-5EDD-409E-AE59-89BF36A8C021}" srcId="{0B14D04B-C68C-401C-B075-B2BD0F86CBA3}" destId="{F5FC104F-6CE6-4696-ACC1-624AEDF6D28E}" srcOrd="2" destOrd="0" parTransId="{A8150011-CA4D-4F21-99B5-3043B7AF2E40}" sibTransId="{6B84B544-BB52-4934-890D-FE2404CC2506}"/>
    <dgm:cxn modelId="{9125AB5E-7241-44F1-A118-AECC284FDFE4}" type="presOf" srcId="{2541151C-9417-4013-B22C-B0847B3A6EF1}" destId="{3312F03B-FEC9-436F-9B95-2F2900348EEE}" srcOrd="0" destOrd="0" presId="urn:microsoft.com/office/officeart/2005/8/layout/hProcess9"/>
    <dgm:cxn modelId="{75327466-91E0-4962-B3F1-1D528A55F28C}" srcId="{0B14D04B-C68C-401C-B075-B2BD0F86CBA3}" destId="{2541151C-9417-4013-B22C-B0847B3A6EF1}" srcOrd="1" destOrd="0" parTransId="{73505AEB-A58E-44FE-8B65-CD0BDD0EF796}" sibTransId="{C976F005-7F64-4AD1-B9D8-1EC427EB487B}"/>
    <dgm:cxn modelId="{76FD3C6D-23B6-4F8A-A812-28FD69093C3A}" type="presOf" srcId="{F5FC104F-6CE6-4696-ACC1-624AEDF6D28E}" destId="{DC38D557-B0CE-46C8-B0E0-7E40C70906CB}" srcOrd="0" destOrd="0" presId="urn:microsoft.com/office/officeart/2005/8/layout/hProcess9"/>
    <dgm:cxn modelId="{78D70E79-9FB0-425A-89B4-DEAA4703F58D}" type="presOf" srcId="{40C7AC5B-1D0B-437E-98FB-C26EDC8CF96A}" destId="{4D929AF7-00DB-4C74-AE03-81AD834CA88F}" srcOrd="0" destOrd="0" presId="urn:microsoft.com/office/officeart/2005/8/layout/hProcess9"/>
    <dgm:cxn modelId="{A4E179B9-28CF-401F-BADF-FE52A7CB20DC}" type="presOf" srcId="{0B14D04B-C68C-401C-B075-B2BD0F86CBA3}" destId="{E848C375-9928-4759-BCC9-8396D9F8F985}" srcOrd="0" destOrd="0" presId="urn:microsoft.com/office/officeart/2005/8/layout/hProcess9"/>
    <dgm:cxn modelId="{23B6B98D-6B67-4B3B-A317-BFBEE24E4AF8}" type="presParOf" srcId="{E848C375-9928-4759-BCC9-8396D9F8F985}" destId="{F4BF17C9-E502-4CC6-BC29-917B77D15061}" srcOrd="0" destOrd="0" presId="urn:microsoft.com/office/officeart/2005/8/layout/hProcess9"/>
    <dgm:cxn modelId="{5CECB9DA-2E6D-4BEB-BC50-F2DF5F3C39CB}" type="presParOf" srcId="{E848C375-9928-4759-BCC9-8396D9F8F985}" destId="{88F5A422-CE64-4152-BE9A-71EA2FB6FFFC}" srcOrd="1" destOrd="0" presId="urn:microsoft.com/office/officeart/2005/8/layout/hProcess9"/>
    <dgm:cxn modelId="{D77997D9-FB9C-4619-AA37-383A27526449}" type="presParOf" srcId="{88F5A422-CE64-4152-BE9A-71EA2FB6FFFC}" destId="{4D929AF7-00DB-4C74-AE03-81AD834CA88F}" srcOrd="0" destOrd="0" presId="urn:microsoft.com/office/officeart/2005/8/layout/hProcess9"/>
    <dgm:cxn modelId="{5E23C523-417E-46D1-96FA-0A50C22BEE32}" type="presParOf" srcId="{88F5A422-CE64-4152-BE9A-71EA2FB6FFFC}" destId="{C74B6808-944D-4390-8690-A1CFB0242CFB}" srcOrd="1" destOrd="0" presId="urn:microsoft.com/office/officeart/2005/8/layout/hProcess9"/>
    <dgm:cxn modelId="{C7B669DD-3DCE-4BBB-BC5F-3EF897E89609}" type="presParOf" srcId="{88F5A422-CE64-4152-BE9A-71EA2FB6FFFC}" destId="{3312F03B-FEC9-436F-9B95-2F2900348EEE}" srcOrd="2" destOrd="0" presId="urn:microsoft.com/office/officeart/2005/8/layout/hProcess9"/>
    <dgm:cxn modelId="{6365A909-9A12-411C-BD17-B9C36890E774}" type="presParOf" srcId="{88F5A422-CE64-4152-BE9A-71EA2FB6FFFC}" destId="{A5D2F2C3-04C8-44C3-B68D-D8C731976A90}" srcOrd="3" destOrd="0" presId="urn:microsoft.com/office/officeart/2005/8/layout/hProcess9"/>
    <dgm:cxn modelId="{722C909A-B51A-4E4D-BE21-D938F21BDF0E}" type="presParOf" srcId="{88F5A422-CE64-4152-BE9A-71EA2FB6FFFC}" destId="{DC38D557-B0CE-46C8-B0E0-7E40C70906C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F17C9-E502-4CC6-BC29-917B77D15061}">
      <dsp:nvSpPr>
        <dsp:cNvPr id="0" name=""/>
        <dsp:cNvSpPr/>
      </dsp:nvSpPr>
      <dsp:spPr>
        <a:xfrm>
          <a:off x="597522" y="0"/>
          <a:ext cx="6771917" cy="452628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929AF7-00DB-4C74-AE03-81AD834CA88F}">
      <dsp:nvSpPr>
        <dsp:cNvPr id="0" name=""/>
        <dsp:cNvSpPr/>
      </dsp:nvSpPr>
      <dsp:spPr>
        <a:xfrm>
          <a:off x="437" y="1357884"/>
          <a:ext cx="2445036" cy="181051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dirty="0"/>
            <a:t>Data</a:t>
          </a:r>
        </a:p>
        <a:p>
          <a:pPr marL="0" lvl="0" indent="0" algn="ctr" defTabSz="1066800">
            <a:lnSpc>
              <a:spcPct val="90000"/>
            </a:lnSpc>
            <a:spcBef>
              <a:spcPct val="0"/>
            </a:spcBef>
            <a:spcAft>
              <a:spcPct val="35000"/>
            </a:spcAft>
            <a:buNone/>
          </a:pPr>
          <a:r>
            <a:rPr lang="en-US" sz="1700" kern="1200" dirty="0"/>
            <a:t>Surveys</a:t>
          </a:r>
        </a:p>
        <a:p>
          <a:pPr marL="0" lvl="0" indent="0" algn="ctr" defTabSz="1066800">
            <a:lnSpc>
              <a:spcPct val="90000"/>
            </a:lnSpc>
            <a:spcBef>
              <a:spcPct val="0"/>
            </a:spcBef>
            <a:spcAft>
              <a:spcPct val="35000"/>
            </a:spcAft>
            <a:buNone/>
          </a:pPr>
          <a:r>
            <a:rPr lang="en-US" sz="1700" kern="1200" dirty="0"/>
            <a:t>Surveillance</a:t>
          </a:r>
        </a:p>
        <a:p>
          <a:pPr marL="0" lvl="0" indent="0" algn="ctr" defTabSz="1066800">
            <a:lnSpc>
              <a:spcPct val="90000"/>
            </a:lnSpc>
            <a:spcBef>
              <a:spcPct val="0"/>
            </a:spcBef>
            <a:spcAft>
              <a:spcPct val="35000"/>
            </a:spcAft>
            <a:buNone/>
          </a:pPr>
          <a:r>
            <a:rPr lang="en-US" sz="1700" kern="1200" dirty="0"/>
            <a:t>Program data</a:t>
          </a:r>
        </a:p>
      </dsp:txBody>
      <dsp:txXfrm>
        <a:off x="88819" y="1446266"/>
        <a:ext cx="2268272" cy="1633748"/>
      </dsp:txXfrm>
    </dsp:sp>
    <dsp:sp modelId="{3312F03B-FEC9-436F-9B95-2F2900348EEE}">
      <dsp:nvSpPr>
        <dsp:cNvPr id="0" name=""/>
        <dsp:cNvSpPr/>
      </dsp:nvSpPr>
      <dsp:spPr>
        <a:xfrm>
          <a:off x="2760962" y="1357884"/>
          <a:ext cx="2445036" cy="181051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dirty="0"/>
            <a:t>Models</a:t>
          </a:r>
          <a:endParaRPr lang="en-US" sz="1700" b="1" u="none" kern="1200" dirty="0"/>
        </a:p>
      </dsp:txBody>
      <dsp:txXfrm>
        <a:off x="2849344" y="1446266"/>
        <a:ext cx="2268272" cy="1633748"/>
      </dsp:txXfrm>
    </dsp:sp>
    <dsp:sp modelId="{DC38D557-B0CE-46C8-B0E0-7E40C70906CB}">
      <dsp:nvSpPr>
        <dsp:cNvPr id="0" name=""/>
        <dsp:cNvSpPr/>
      </dsp:nvSpPr>
      <dsp:spPr>
        <a:xfrm>
          <a:off x="5521487" y="1092309"/>
          <a:ext cx="2445036" cy="234166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dirty="0"/>
            <a:t>Estimated Indicators</a:t>
          </a:r>
        </a:p>
        <a:p>
          <a:pPr marL="0" lvl="0" indent="0" algn="ctr" defTabSz="1066800">
            <a:lnSpc>
              <a:spcPct val="90000"/>
            </a:lnSpc>
            <a:spcBef>
              <a:spcPct val="0"/>
            </a:spcBef>
            <a:spcAft>
              <a:spcPct val="35000"/>
            </a:spcAft>
            <a:buNone/>
          </a:pPr>
          <a:r>
            <a:rPr lang="en-US" sz="1700" kern="1200" dirty="0"/>
            <a:t>PLHIV</a:t>
          </a:r>
        </a:p>
        <a:p>
          <a:pPr marL="0" lvl="0" indent="0" algn="ctr" defTabSz="1066800">
            <a:lnSpc>
              <a:spcPct val="90000"/>
            </a:lnSpc>
            <a:spcBef>
              <a:spcPct val="0"/>
            </a:spcBef>
            <a:spcAft>
              <a:spcPct val="35000"/>
            </a:spcAft>
            <a:buNone/>
          </a:pPr>
          <a:r>
            <a:rPr lang="en-US" sz="1700" kern="1200" dirty="0"/>
            <a:t>Incidence</a:t>
          </a:r>
        </a:p>
        <a:p>
          <a:pPr marL="0" lvl="0" indent="0" algn="ctr" defTabSz="1066800">
            <a:lnSpc>
              <a:spcPct val="90000"/>
            </a:lnSpc>
            <a:spcBef>
              <a:spcPct val="0"/>
            </a:spcBef>
            <a:spcAft>
              <a:spcPct val="35000"/>
            </a:spcAft>
            <a:buNone/>
          </a:pPr>
          <a:r>
            <a:rPr lang="en-US" sz="1700" kern="1200" dirty="0"/>
            <a:t>Mortality</a:t>
          </a:r>
        </a:p>
        <a:p>
          <a:pPr marL="0" lvl="0" indent="0" algn="ctr" defTabSz="1066800">
            <a:lnSpc>
              <a:spcPct val="90000"/>
            </a:lnSpc>
            <a:spcBef>
              <a:spcPct val="0"/>
            </a:spcBef>
            <a:spcAft>
              <a:spcPct val="35000"/>
            </a:spcAft>
            <a:buNone/>
          </a:pPr>
          <a:r>
            <a:rPr lang="en-US" sz="1700" kern="1200" dirty="0"/>
            <a:t>Treatment coverage</a:t>
          </a:r>
        </a:p>
      </dsp:txBody>
      <dsp:txXfrm>
        <a:off x="5635797" y="1206619"/>
        <a:ext cx="2216416" cy="21130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48DD2-8BE9-4FCE-AD42-58EE198D6C87}" type="datetimeFigureOut">
              <a:rPr lang="en-US" smtClean="0"/>
              <a:t>5/1/2023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20617-EDB4-4A2C-8E78-C191A3D3B818}" type="slidenum">
              <a:rPr lang="en-US" smtClean="0"/>
              <a:t>‹#›</a:t>
            </a:fld>
            <a:endParaRPr lang="en-US"/>
          </a:p>
        </p:txBody>
      </p:sp>
    </p:spTree>
    <p:extLst>
      <p:ext uri="{BB962C8B-B14F-4D97-AF65-F5344CB8AC3E}">
        <p14:creationId xmlns:p14="http://schemas.microsoft.com/office/powerpoint/2010/main" val="376986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UNAIDS coordinates an annual process to prepare estimates of key HIV indicators. These estimates are used to understand the burden of HIV across the world, to track progress in combatting the epidemic and to identify priority areas for action. We use various data sources to prepare these estimates. Each contributes to our understanding, but none provides a complete picture. National surveys are good for understanding prevalence and incidence rates at one point in time but are not available for all years and do not tell us about the number of people affected. Program data tells us about the number of people receiving services but may not tell us anything about who is missed. Special research studies help us to understand HIV dynamics but are limited to the populations studies. Therefore, we use models to translate the available data into estimates of trends and levels of the key indicators that are useful to guide program decisions and track progress. </a:t>
            </a:r>
            <a:r>
              <a:rPr lang="en-US" sz="1800" b="0" i="0" dirty="0">
                <a:solidFill>
                  <a:srgbClr val="000000"/>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4</a:t>
            </a:fld>
            <a:endParaRPr lang="en-US"/>
          </a:p>
        </p:txBody>
      </p:sp>
    </p:spTree>
    <p:extLst>
      <p:ext uri="{BB962C8B-B14F-4D97-AF65-F5344CB8AC3E}">
        <p14:creationId xmlns:p14="http://schemas.microsoft.com/office/powerpoint/2010/main" val="2566026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3660D5-ED4C-41CA-8F92-89CB6C57A10E}" type="slidenum">
              <a:rPr lang="en-US" smtClean="0"/>
              <a:t>22</a:t>
            </a:fld>
            <a:endParaRPr lang="en-US"/>
          </a:p>
        </p:txBody>
      </p:sp>
    </p:spTree>
    <p:extLst>
      <p:ext uri="{BB962C8B-B14F-4D97-AF65-F5344CB8AC3E}">
        <p14:creationId xmlns:p14="http://schemas.microsoft.com/office/powerpoint/2010/main" val="312383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estimates start with data, as shown in the pink boxes on the left. National sources provide demographic data, programs statistics and surveillance, survey and testing data. Epidemic patterns, such as progression and mortality rates, are derived from special studies and reviewed by the UNAIDS Reference Group on Estimates, Models and Projections. These data are used to estimate trends in adult incidence and prevalence over time using one of several models, depending on the type of data available. The incidence trends and other data are used by the Spectrum/AIM model to calculate HIV transmission to children and progression and morality in all PLHIV. The results of these calculations are summarized for the national level in key results such as new infections and AIDS-related deaths by sex, age and time. If surveys are available, the national results can be used in the Naomi model to calculate key indicators at district level. These subnational results can also be transferred to the PEPFAR </a:t>
            </a:r>
            <a:r>
              <a:rPr lang="en-US" dirty="0" err="1"/>
              <a:t>datapack</a:t>
            </a:r>
            <a:r>
              <a:rPr lang="en-US" dirty="0"/>
              <a:t> for detailed PEPFAR planning. </a:t>
            </a:r>
          </a:p>
        </p:txBody>
      </p:sp>
      <p:sp>
        <p:nvSpPr>
          <p:cNvPr id="4" name="Slide Number Placeholder 3"/>
          <p:cNvSpPr>
            <a:spLocks noGrp="1"/>
          </p:cNvSpPr>
          <p:nvPr>
            <p:ph type="sldNum" sz="quarter" idx="10"/>
          </p:nvPr>
        </p:nvSpPr>
        <p:spPr/>
        <p:txBody>
          <a:bodyPr/>
          <a:lstStyle/>
          <a:p>
            <a:fld id="{E24A5805-7970-4D0D-8F46-E59AD9EA70EA}" type="slidenum">
              <a:rPr lang="en-US" smtClean="0"/>
              <a:t>5</a:t>
            </a:fld>
            <a:endParaRPr lang="en-US"/>
          </a:p>
        </p:txBody>
      </p:sp>
    </p:spTree>
    <p:extLst>
      <p:ext uri="{BB962C8B-B14F-4D97-AF65-F5344CB8AC3E}">
        <p14:creationId xmlns:p14="http://schemas.microsoft.com/office/powerpoint/2010/main" val="375421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different model are available to estimate HIV incidence and prevalence trends. The selection of which model to use depends on the data available. </a:t>
            </a:r>
          </a:p>
          <a:p>
            <a:pPr marL="228600" indent="-228600">
              <a:buAutoNum type="arabicPeriod"/>
            </a:pPr>
            <a:r>
              <a:rPr lang="en-US" dirty="0"/>
              <a:t>EPP is designed for countries with robust HIV surveillance data. For generalized epidemics this includes estimates of HIV prevalence from surveillance among ANC attendees, routine testing among ANC attendees and national household surveys. EPP can also use data on ART coverage from national surveys. For concentrated epidemics, EPP uses data from surveillance among key populations as well as ANC attendees. </a:t>
            </a:r>
            <a:br>
              <a:rPr lang="en-US" dirty="0"/>
            </a:br>
            <a:endParaRPr lang="en-US" dirty="0"/>
          </a:p>
          <a:p>
            <a:pPr marL="228600" indent="-228600">
              <a:buAutoNum type="arabicPeriod"/>
            </a:pPr>
            <a:r>
              <a:rPr lang="en-US" dirty="0"/>
              <a:t>CSAVR is designed for countries that do not have good surveillance data but do have good case reporting. It requires information on new HIV diagnoses by year and AIDS-related deaths and can also use information on CD4 counts at diagnosis if available. </a:t>
            </a:r>
            <a:br>
              <a:rPr lang="en-US" dirty="0"/>
            </a:br>
            <a:endParaRPr lang="en-US" dirty="0"/>
          </a:p>
          <a:p>
            <a:pPr marL="228600" indent="-228600">
              <a:buAutoNum type="arabicPeriod"/>
            </a:pPr>
            <a:r>
              <a:rPr lang="en-US" dirty="0"/>
              <a:t>AEM is used in most Asian with good surveillance data on key populations and information on behaviors and STI trends over time</a:t>
            </a:r>
            <a:br>
              <a:rPr lang="en-US" dirty="0"/>
            </a:br>
            <a:endParaRPr lang="en-US" dirty="0"/>
          </a:p>
          <a:p>
            <a:pPr marL="228600" indent="-228600">
              <a:buAutoNum type="arabicPeriod"/>
            </a:pPr>
            <a:r>
              <a:rPr lang="en-US" dirty="0"/>
              <a:t>ECDC is used in European and other High-Income countries with good case-based surveillance for HIV. It fits reported HIV and AIDS case and/or death numbers.</a:t>
            </a:r>
          </a:p>
        </p:txBody>
      </p:sp>
      <p:sp>
        <p:nvSpPr>
          <p:cNvPr id="4" name="Slide Number Placeholder 3"/>
          <p:cNvSpPr>
            <a:spLocks noGrp="1"/>
          </p:cNvSpPr>
          <p:nvPr>
            <p:ph type="sldNum" sz="quarter" idx="5"/>
          </p:nvPr>
        </p:nvSpPr>
        <p:spPr/>
        <p:txBody>
          <a:bodyPr/>
          <a:lstStyle/>
          <a:p>
            <a:fld id="{B73660D5-ED4C-41CA-8F92-89CB6C57A10E}" type="slidenum">
              <a:rPr lang="en-US" smtClean="0"/>
              <a:t>6</a:t>
            </a:fld>
            <a:endParaRPr lang="en-US"/>
          </a:p>
        </p:txBody>
      </p:sp>
    </p:spTree>
    <p:extLst>
      <p:ext uri="{BB962C8B-B14F-4D97-AF65-F5344CB8AC3E}">
        <p14:creationId xmlns:p14="http://schemas.microsoft.com/office/powerpoint/2010/main" val="430463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‘AIM &gt; Program Statistics &gt; ANC testing’ has been updated to include two new rows of input data</a:t>
            </a:r>
          </a:p>
          <a:p>
            <a:pPr marL="171450" indent="-171450">
              <a:buFont typeface="Arial" panose="020B0604020202020204" pitchFamily="34" charset="0"/>
              <a:buChar char="•"/>
            </a:pPr>
            <a:r>
              <a:rPr lang="en-US" dirty="0"/>
              <a:t>Program reported births can be entered for comparison to Spectrum’s calculated births (top row)</a:t>
            </a:r>
          </a:p>
          <a:p>
            <a:pPr marL="171450" indent="-171450">
              <a:buFont typeface="Arial" panose="020B0604020202020204" pitchFamily="34" charset="0"/>
              <a:buChar char="•"/>
            </a:pPr>
            <a:r>
              <a:rPr lang="en-US" dirty="0"/>
              <a:t>Women known to be HIV-negative at first ANC can optionally be entered if this is recorded in your system based on a recent negative HIV test result. If this is available, this should be included in the denominator when calculating HIV prevalence at ANC</a:t>
            </a:r>
          </a:p>
          <a:p>
            <a:endParaRPr lang="en-US" dirty="0"/>
          </a:p>
          <a:p>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10</a:t>
            </a:fld>
            <a:endParaRPr lang="en-US"/>
          </a:p>
        </p:txBody>
      </p:sp>
    </p:spTree>
    <p:extLst>
      <p:ext uri="{BB962C8B-B14F-4D97-AF65-F5344CB8AC3E}">
        <p14:creationId xmlns:p14="http://schemas.microsoft.com/office/powerpoint/2010/main" val="4124078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graph in the ANC testing form that visualizes the program reported births alongside other data in the form. The program reported births provide more context for understanding these data. For example, if there are a lot more first ANC visits than Spectrum births, perhaps that is because Spectrum is underestimating births. In countries where a substantial proportion of women give birth at home, it may be helpful to triangulate total births using survey data on ANC attendance.</a:t>
            </a:r>
          </a:p>
        </p:txBody>
      </p:sp>
      <p:sp>
        <p:nvSpPr>
          <p:cNvPr id="4" name="Slide Number Placeholder 3"/>
          <p:cNvSpPr>
            <a:spLocks noGrp="1"/>
          </p:cNvSpPr>
          <p:nvPr>
            <p:ph type="sldNum" sz="quarter" idx="5"/>
          </p:nvPr>
        </p:nvSpPr>
        <p:spPr/>
        <p:txBody>
          <a:bodyPr/>
          <a:lstStyle/>
          <a:p>
            <a:fld id="{92120617-EDB4-4A2C-8E78-C191A3D3B818}" type="slidenum">
              <a:rPr lang="en-US" smtClean="0"/>
              <a:t>11</a:t>
            </a:fld>
            <a:endParaRPr lang="en-US"/>
          </a:p>
        </p:txBody>
      </p:sp>
    </p:spTree>
    <p:extLst>
      <p:ext uri="{BB962C8B-B14F-4D97-AF65-F5344CB8AC3E}">
        <p14:creationId xmlns:p14="http://schemas.microsoft.com/office/powerpoint/2010/main" val="3838975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HIV testing form is a new form we’ve added to Spectrum where you can record data on HIV testing in your country. This currently does not affect Spectrum calculations but can be helpful when interpreting your case surveillance data for CSAVR, and we are exploring other uses of these data in the model in the UNAIDS Reference Group. We have had a lot of interest and questions in using this form, and we recognize the definitions can be a bit ambiguous. When you enter data in this form, please use the “Source” button to document what you’ve entered, and please let us know if you have suggestions for how we can improve this.</a:t>
            </a:r>
          </a:p>
        </p:txBody>
      </p:sp>
      <p:sp>
        <p:nvSpPr>
          <p:cNvPr id="4" name="Slide Number Placeholder 3"/>
          <p:cNvSpPr>
            <a:spLocks noGrp="1"/>
          </p:cNvSpPr>
          <p:nvPr>
            <p:ph type="sldNum" sz="quarter" idx="5"/>
          </p:nvPr>
        </p:nvSpPr>
        <p:spPr/>
        <p:txBody>
          <a:bodyPr/>
          <a:lstStyle/>
          <a:p>
            <a:fld id="{92120617-EDB4-4A2C-8E78-C191A3D3B818}" type="slidenum">
              <a:rPr lang="en-US" smtClean="0"/>
              <a:t>12</a:t>
            </a:fld>
            <a:endParaRPr lang="en-US"/>
          </a:p>
        </p:txBody>
      </p:sp>
    </p:spTree>
    <p:extLst>
      <p:ext uri="{BB962C8B-B14F-4D97-AF65-F5344CB8AC3E}">
        <p14:creationId xmlns:p14="http://schemas.microsoft.com/office/powerpoint/2010/main" val="3920355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new validation form that can be used to enter data on deaths from any cause among people on ART and compare those data to Spectrum estimates. Last year some countries needed to modify mortality rates on ART to better match these data, and this validation should help determine if this kind of adjustment is needed.</a:t>
            </a:r>
          </a:p>
        </p:txBody>
      </p:sp>
      <p:sp>
        <p:nvSpPr>
          <p:cNvPr id="4" name="Slide Number Placeholder 3"/>
          <p:cNvSpPr>
            <a:spLocks noGrp="1"/>
          </p:cNvSpPr>
          <p:nvPr>
            <p:ph type="sldNum" sz="quarter" idx="5"/>
          </p:nvPr>
        </p:nvSpPr>
        <p:spPr/>
        <p:txBody>
          <a:bodyPr/>
          <a:lstStyle/>
          <a:p>
            <a:fld id="{92120617-EDB4-4A2C-8E78-C191A3D3B818}" type="slidenum">
              <a:rPr lang="en-US" smtClean="0"/>
              <a:t>18</a:t>
            </a:fld>
            <a:endParaRPr lang="en-US"/>
          </a:p>
        </p:txBody>
      </p:sp>
    </p:spTree>
    <p:extLst>
      <p:ext uri="{BB962C8B-B14F-4D97-AF65-F5344CB8AC3E}">
        <p14:creationId xmlns:p14="http://schemas.microsoft.com/office/powerpoint/2010/main" val="2839258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Waterfall analysis is a new validation form we’ve added to help explore the components of change in the numbers on ART from the end of 2021 to the end of 2022. This allows you to enter program-reported components of these changes, like new initiations and re-engagement in care, deaths and disengagement, and compare those to Spectrum’s calculations.</a:t>
            </a:r>
          </a:p>
        </p:txBody>
      </p:sp>
      <p:sp>
        <p:nvSpPr>
          <p:cNvPr id="4" name="Slide Number Placeholder 3"/>
          <p:cNvSpPr>
            <a:spLocks noGrp="1"/>
          </p:cNvSpPr>
          <p:nvPr>
            <p:ph type="sldNum" sz="quarter" idx="5"/>
          </p:nvPr>
        </p:nvSpPr>
        <p:spPr/>
        <p:txBody>
          <a:bodyPr/>
          <a:lstStyle/>
          <a:p>
            <a:fld id="{92120617-EDB4-4A2C-8E78-C191A3D3B818}" type="slidenum">
              <a:rPr lang="en-US" smtClean="0"/>
              <a:t>19</a:t>
            </a:fld>
            <a:endParaRPr lang="en-US"/>
          </a:p>
        </p:txBody>
      </p:sp>
    </p:spTree>
    <p:extLst>
      <p:ext uri="{BB962C8B-B14F-4D97-AF65-F5344CB8AC3E}">
        <p14:creationId xmlns:p14="http://schemas.microsoft.com/office/powerpoint/2010/main" val="3528523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Translation note: the URL here should be different for these:</a:t>
            </a:r>
          </a:p>
          <a:p>
            <a:r>
              <a:rPr lang="en-US" dirty="0"/>
              <a:t>French	https://hivtools.unaids.org/fr/hiv-estimates-training-material-fr/</a:t>
            </a:r>
          </a:p>
          <a:p>
            <a:r>
              <a:rPr lang="en-US" dirty="0"/>
              <a:t>Russian	https://hivtools.unaids.org/ru/hiv-estimates-training-material-ru/</a:t>
            </a:r>
          </a:p>
          <a:p>
            <a:r>
              <a:rPr lang="en-US" dirty="0"/>
              <a:t>Spanish	https://hivtools.unaids.org/es/hiv-estimates-training-material-es/</a:t>
            </a:r>
          </a:p>
          <a:p>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20</a:t>
            </a:fld>
            <a:endParaRPr lang="en-US"/>
          </a:p>
        </p:txBody>
      </p:sp>
    </p:spTree>
    <p:extLst>
      <p:ext uri="{BB962C8B-B14F-4D97-AF65-F5344CB8AC3E}">
        <p14:creationId xmlns:p14="http://schemas.microsoft.com/office/powerpoint/2010/main" val="1747158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A4BC2-EEAF-BA38-53AD-6770F74394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1AC4D2-E81D-ED64-6225-ED4A257398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A698D7-351D-C82D-E0F4-A0D094CA5B8A}"/>
              </a:ext>
            </a:extLst>
          </p:cNvPr>
          <p:cNvSpPr>
            <a:spLocks noGrp="1"/>
          </p:cNvSpPr>
          <p:nvPr>
            <p:ph type="dt" sz="half" idx="10"/>
          </p:nvPr>
        </p:nvSpPr>
        <p:spPr/>
        <p:txBody>
          <a:bodyPr/>
          <a:lstStyle/>
          <a:p>
            <a:pPr>
              <a:defRPr/>
            </a:pPr>
            <a:fld id="{04595CB1-17EC-4B57-9AEB-39E2D0C9A9CE}" type="datetimeFigureOut">
              <a:rPr lang="en-US"/>
              <a:pPr>
                <a:defRPr/>
              </a:pPr>
              <a:t>5/1/2023</a:t>
            </a:fld>
            <a:endParaRPr lang="en-US"/>
          </a:p>
        </p:txBody>
      </p:sp>
      <p:sp>
        <p:nvSpPr>
          <p:cNvPr id="5" name="Footer Placeholder 4">
            <a:extLst>
              <a:ext uri="{FF2B5EF4-FFF2-40B4-BE49-F238E27FC236}">
                <a16:creationId xmlns:a16="http://schemas.microsoft.com/office/drawing/2014/main" id="{0D7B1B11-140E-63F5-E1AB-33818882349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C380C25-3B25-750A-A5B1-AD2D3381FEDC}"/>
              </a:ext>
            </a:extLst>
          </p:cNvPr>
          <p:cNvSpPr>
            <a:spLocks noGrp="1"/>
          </p:cNvSpPr>
          <p:nvPr>
            <p:ph type="sldNum" sz="quarter" idx="12"/>
          </p:nvPr>
        </p:nvSpPr>
        <p:spPr/>
        <p:txBody>
          <a:bodyPr/>
          <a:lstStyle/>
          <a:p>
            <a:pPr>
              <a:defRPr/>
            </a:pPr>
            <a:fld id="{E1F1C314-A97A-4E1C-AC20-70EBAAB75D94}" type="slidenum">
              <a:rPr lang="en-US" altLang="en-US"/>
              <a:pPr>
                <a:defRPr/>
              </a:pPr>
              <a:t>‹#›</a:t>
            </a:fld>
            <a:endParaRPr lang="en-US" altLang="en-US"/>
          </a:p>
        </p:txBody>
      </p:sp>
    </p:spTree>
    <p:extLst>
      <p:ext uri="{BB962C8B-B14F-4D97-AF65-F5344CB8AC3E}">
        <p14:creationId xmlns:p14="http://schemas.microsoft.com/office/powerpoint/2010/main" val="231898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89264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A drawing of a person&#10;&#10;Description automatically generated">
            <a:extLst>
              <a:ext uri="{FF2B5EF4-FFF2-40B4-BE49-F238E27FC236}">
                <a16:creationId xmlns:a16="http://schemas.microsoft.com/office/drawing/2014/main" id="{27E9D739-2671-4723-8BDF-914AB0AC5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8457828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539496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Text Placeholder 2">
            <a:extLst>
              <a:ext uri="{FF2B5EF4-FFF2-40B4-BE49-F238E27FC236}">
                <a16:creationId xmlns:a16="http://schemas.microsoft.com/office/drawing/2014/main" id="{181FE798-AC33-9282-DE99-8F699C8A9AD3}"/>
              </a:ext>
            </a:extLst>
          </p:cNvPr>
          <p:cNvSpPr>
            <a:spLocks noGrp="1"/>
          </p:cNvSpPr>
          <p:nvPr>
            <p:ph idx="10"/>
          </p:nvPr>
        </p:nvSpPr>
        <p:spPr bwMode="auto">
          <a:xfrm>
            <a:off x="6187442" y="1600199"/>
            <a:ext cx="539496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63070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5/1/2023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37834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2_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47283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426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3514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pPr>
                <a:defRPr/>
              </a:pPr>
              <a:t>5/1/2023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pPr>
                <a:defRPr/>
              </a:pPr>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9"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1" r:id="rId1"/>
    <p:sldLayoutId id="2147483885" r:id="rId2"/>
    <p:sldLayoutId id="2147483886" r:id="rId3"/>
    <p:sldLayoutId id="2147483887" r:id="rId4"/>
    <p:sldLayoutId id="2147483888" r:id="rId5"/>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BCD4D7-2F03-42C8-C8EC-C76717F17F45}"/>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883"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hivtools.unaids.org/hiv-estimates-training-material-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avenirhealth.org/software-spectrum.php" TargetMode="Externa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28775"/>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pPr>
            <a:r>
              <a:rPr lang="en-US" altLang="en-US" sz="4400" b="1" dirty="0">
                <a:solidFill>
                  <a:schemeClr val="bg1"/>
                </a:solidFill>
                <a:latin typeface="+mj-lt"/>
                <a:cs typeface="Arial" panose="020B0604020202020204" pitchFamily="34" charset="0"/>
              </a:rPr>
              <a:t>Getting started with Spectrum</a:t>
            </a: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71500" y="4468732"/>
            <a:ext cx="301625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20000"/>
              </a:spcBef>
              <a:buFont typeface="Arial" panose="020B0604020202020204" pitchFamily="34" charset="0"/>
              <a:buNone/>
            </a:pPr>
            <a:r>
              <a:rPr lang="en-US" altLang="en-US" sz="1400" b="1" dirty="0">
                <a:solidFill>
                  <a:schemeClr val="bg1"/>
                </a:solidFill>
                <a:cs typeface="Arial" panose="020B0604020202020204" pitchFamily="34" charset="0"/>
              </a:rPr>
              <a:t>Rob Glaubius</a:t>
            </a:r>
          </a:p>
          <a:p>
            <a:pPr eaLnBrk="1" hangingPunct="1">
              <a:lnSpc>
                <a:spcPct val="120000"/>
              </a:lnSpc>
              <a:spcBef>
                <a:spcPct val="20000"/>
              </a:spcBef>
              <a:buFont typeface="Arial" panose="020B0604020202020204" pitchFamily="34" charset="0"/>
              <a:buNone/>
            </a:pPr>
            <a:r>
              <a:rPr lang="en-US" altLang="en-US" sz="1400" b="1" dirty="0">
                <a:solidFill>
                  <a:schemeClr val="bg1"/>
                </a:solidFill>
                <a:cs typeface="Arial" panose="020B0604020202020204" pitchFamily="34" charset="0"/>
              </a:rPr>
              <a:t>Avenir Health</a:t>
            </a: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65150" y="5969001"/>
            <a:ext cx="4404014"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20000"/>
              </a:spcBef>
              <a:buFont typeface="Arial" panose="020B0604020202020204" pitchFamily="34" charset="0"/>
              <a:buNone/>
            </a:pPr>
            <a:r>
              <a:rPr lang="en-US" altLang="en-US" sz="1200" b="1" dirty="0">
                <a:solidFill>
                  <a:schemeClr val="bg1"/>
                </a:solidFill>
                <a:cs typeface="Arial" panose="020B0604020202020204" pitchFamily="34" charset="0"/>
              </a:rPr>
              <a:t>UNAIDS </a:t>
            </a:r>
            <a:r>
              <a:rPr lang="en-US" altLang="en-US" sz="1200" b="1">
                <a:solidFill>
                  <a:schemeClr val="bg1"/>
                </a:solidFill>
                <a:cs typeface="Arial" panose="020B0604020202020204" pitchFamily="34" charset="0"/>
              </a:rPr>
              <a:t>2023 Workshop </a:t>
            </a:r>
            <a:r>
              <a:rPr lang="en-US" altLang="en-US" sz="1200" b="1" dirty="0">
                <a:solidFill>
                  <a:schemeClr val="bg1"/>
                </a:solidFill>
                <a:cs typeface="Arial" panose="020B0604020202020204" pitchFamily="34" charset="0"/>
              </a:rPr>
              <a:t>on </a:t>
            </a:r>
          </a:p>
          <a:p>
            <a:pPr eaLnBrk="1" hangingPunct="1">
              <a:lnSpc>
                <a:spcPct val="120000"/>
              </a:lnSpc>
              <a:spcBef>
                <a:spcPct val="20000"/>
              </a:spcBef>
              <a:buFont typeface="Arial" panose="020B0604020202020204" pitchFamily="34" charset="0"/>
              <a:buNone/>
            </a:pPr>
            <a:r>
              <a:rPr lang="en-US" altLang="en-US" sz="1200" b="1" dirty="0">
                <a:solidFill>
                  <a:schemeClr val="bg1"/>
                </a:solidFill>
                <a:cs typeface="Arial" panose="020B0604020202020204" pitchFamily="34" charset="0"/>
              </a:rPr>
              <a:t>HIV Estimates and Identifying Inequalities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321A0-C0EB-24F4-7113-8E909B1B5A59}"/>
              </a:ext>
            </a:extLst>
          </p:cNvPr>
          <p:cNvSpPr>
            <a:spLocks noGrp="1"/>
          </p:cNvSpPr>
          <p:nvPr>
            <p:ph type="title"/>
          </p:nvPr>
        </p:nvSpPr>
        <p:spPr/>
        <p:txBody>
          <a:bodyPr/>
          <a:lstStyle/>
          <a:p>
            <a:r>
              <a:rPr lang="en-US" dirty="0"/>
              <a:t>Program reported births</a:t>
            </a:r>
            <a:endParaRPr lang="en-US" sz="3200" dirty="0">
              <a:solidFill>
                <a:srgbClr val="C00000"/>
              </a:solidFill>
            </a:endParaRPr>
          </a:p>
        </p:txBody>
      </p:sp>
      <p:pic>
        <p:nvPicPr>
          <p:cNvPr id="6" name="Picture 5">
            <a:extLst>
              <a:ext uri="{FF2B5EF4-FFF2-40B4-BE49-F238E27FC236}">
                <a16:creationId xmlns:a16="http://schemas.microsoft.com/office/drawing/2014/main" id="{0A863E7F-F61A-413D-AE9B-CD9BD46EC448}"/>
              </a:ext>
            </a:extLst>
          </p:cNvPr>
          <p:cNvPicPr>
            <a:picLocks noChangeAspect="1"/>
          </p:cNvPicPr>
          <p:nvPr/>
        </p:nvPicPr>
        <p:blipFill>
          <a:blip r:embed="rId3"/>
          <a:stretch>
            <a:fillRect/>
          </a:stretch>
        </p:blipFill>
        <p:spPr>
          <a:xfrm>
            <a:off x="1966436" y="2193344"/>
            <a:ext cx="8259128" cy="3268980"/>
          </a:xfrm>
          <a:prstGeom prst="rect">
            <a:avLst/>
          </a:prstGeom>
        </p:spPr>
      </p:pic>
      <p:sp>
        <p:nvSpPr>
          <p:cNvPr id="7" name="Arrow: Right 6">
            <a:extLst>
              <a:ext uri="{FF2B5EF4-FFF2-40B4-BE49-F238E27FC236}">
                <a16:creationId xmlns:a16="http://schemas.microsoft.com/office/drawing/2014/main" id="{0A50908E-C915-F55D-39D2-F5150ED85B14}"/>
              </a:ext>
            </a:extLst>
          </p:cNvPr>
          <p:cNvSpPr/>
          <p:nvPr/>
        </p:nvSpPr>
        <p:spPr>
          <a:xfrm>
            <a:off x="1381974" y="3198593"/>
            <a:ext cx="584462" cy="3770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FF76827D-736D-B41A-A9E1-AC264EA20400}"/>
              </a:ext>
            </a:extLst>
          </p:cNvPr>
          <p:cNvSpPr/>
          <p:nvPr/>
        </p:nvSpPr>
        <p:spPr>
          <a:xfrm>
            <a:off x="1381974" y="5151512"/>
            <a:ext cx="584462" cy="3770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665DE8F-90FC-61ED-D2EC-8C0A12D54283}"/>
              </a:ext>
            </a:extLst>
          </p:cNvPr>
          <p:cNvSpPr txBox="1"/>
          <p:nvPr/>
        </p:nvSpPr>
        <p:spPr>
          <a:xfrm>
            <a:off x="609600" y="6172200"/>
            <a:ext cx="3783215" cy="369332"/>
          </a:xfrm>
          <a:prstGeom prst="rect">
            <a:avLst/>
          </a:prstGeom>
          <a:noFill/>
        </p:spPr>
        <p:txBody>
          <a:bodyPr wrap="none" rtlCol="0">
            <a:spAutoFit/>
          </a:bodyPr>
          <a:lstStyle/>
          <a:p>
            <a:r>
              <a:rPr lang="en-US" dirty="0">
                <a:latin typeface="+mj-lt"/>
              </a:rPr>
              <a:t>AIM &gt; Program Statistics &gt; ANC testing</a:t>
            </a:r>
          </a:p>
        </p:txBody>
      </p:sp>
    </p:spTree>
    <p:extLst>
      <p:ext uri="{BB962C8B-B14F-4D97-AF65-F5344CB8AC3E}">
        <p14:creationId xmlns:p14="http://schemas.microsoft.com/office/powerpoint/2010/main" val="324514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9536F-6D62-68D5-0CDD-6176A87F2E20}"/>
              </a:ext>
            </a:extLst>
          </p:cNvPr>
          <p:cNvSpPr>
            <a:spLocks noGrp="1"/>
          </p:cNvSpPr>
          <p:nvPr>
            <p:ph type="title"/>
          </p:nvPr>
        </p:nvSpPr>
        <p:spPr/>
        <p:txBody>
          <a:bodyPr/>
          <a:lstStyle/>
          <a:p>
            <a:r>
              <a:rPr lang="en-US" dirty="0"/>
              <a:t>Estimated births, program births, and first ANC visits</a:t>
            </a:r>
          </a:p>
        </p:txBody>
      </p:sp>
      <p:pic>
        <p:nvPicPr>
          <p:cNvPr id="5" name="Picture 4">
            <a:extLst>
              <a:ext uri="{FF2B5EF4-FFF2-40B4-BE49-F238E27FC236}">
                <a16:creationId xmlns:a16="http://schemas.microsoft.com/office/drawing/2014/main" id="{48CDD99C-F0A2-267D-3D62-46082C049235}"/>
              </a:ext>
            </a:extLst>
          </p:cNvPr>
          <p:cNvPicPr>
            <a:picLocks noChangeAspect="1"/>
          </p:cNvPicPr>
          <p:nvPr/>
        </p:nvPicPr>
        <p:blipFill>
          <a:blip r:embed="rId3"/>
          <a:srcRect/>
          <a:stretch/>
        </p:blipFill>
        <p:spPr>
          <a:xfrm>
            <a:off x="2047450" y="1622256"/>
            <a:ext cx="8097100" cy="4526280"/>
          </a:xfrm>
          <a:prstGeom prst="rect">
            <a:avLst/>
          </a:prstGeom>
        </p:spPr>
      </p:pic>
      <p:sp>
        <p:nvSpPr>
          <p:cNvPr id="6" name="Rectangle: Rounded Corners 5">
            <a:extLst>
              <a:ext uri="{FF2B5EF4-FFF2-40B4-BE49-F238E27FC236}">
                <a16:creationId xmlns:a16="http://schemas.microsoft.com/office/drawing/2014/main" id="{32CBA8EA-30DE-C8E2-F8DE-772315E5F75A}"/>
              </a:ext>
            </a:extLst>
          </p:cNvPr>
          <p:cNvSpPr/>
          <p:nvPr/>
        </p:nvSpPr>
        <p:spPr>
          <a:xfrm>
            <a:off x="3832694" y="1857982"/>
            <a:ext cx="128016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A5D92344-E8ED-DD64-04CA-6AF787B6328C}"/>
              </a:ext>
            </a:extLst>
          </p:cNvPr>
          <p:cNvSpPr/>
          <p:nvPr/>
        </p:nvSpPr>
        <p:spPr>
          <a:xfrm>
            <a:off x="7545419" y="1857982"/>
            <a:ext cx="128016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BCF0A803-393F-AE16-03B7-E0AA3622C962}"/>
              </a:ext>
            </a:extLst>
          </p:cNvPr>
          <p:cNvCxnSpPr>
            <a:cxnSpLocks/>
            <a:stCxn id="6" idx="3"/>
          </p:cNvCxnSpPr>
          <p:nvPr/>
        </p:nvCxnSpPr>
        <p:spPr>
          <a:xfrm>
            <a:off x="5112854" y="2086582"/>
            <a:ext cx="2291513" cy="1415375"/>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DE1BAE3-D0B0-21B1-C7ED-BA2F73432B8F}"/>
              </a:ext>
            </a:extLst>
          </p:cNvPr>
          <p:cNvCxnSpPr>
            <a:cxnSpLocks/>
            <a:stCxn id="8" idx="2"/>
          </p:cNvCxnSpPr>
          <p:nvPr/>
        </p:nvCxnSpPr>
        <p:spPr>
          <a:xfrm flipH="1">
            <a:off x="7674103" y="2315182"/>
            <a:ext cx="511396" cy="690665"/>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AAB45CD-8F3F-6EED-4E86-40BE43E29DBB}"/>
              </a:ext>
            </a:extLst>
          </p:cNvPr>
          <p:cNvSpPr txBox="1"/>
          <p:nvPr/>
        </p:nvSpPr>
        <p:spPr>
          <a:xfrm>
            <a:off x="609600" y="6172200"/>
            <a:ext cx="3783215" cy="369332"/>
          </a:xfrm>
          <a:prstGeom prst="rect">
            <a:avLst/>
          </a:prstGeom>
          <a:noFill/>
        </p:spPr>
        <p:txBody>
          <a:bodyPr wrap="none" rtlCol="0">
            <a:spAutoFit/>
          </a:bodyPr>
          <a:lstStyle/>
          <a:p>
            <a:r>
              <a:rPr lang="en-US" dirty="0">
                <a:latin typeface="+mj-lt"/>
              </a:rPr>
              <a:t>AIM &gt; Program Statistics &gt; ANC testing</a:t>
            </a:r>
          </a:p>
        </p:txBody>
      </p:sp>
    </p:spTree>
    <p:extLst>
      <p:ext uri="{BB962C8B-B14F-4D97-AF65-F5344CB8AC3E}">
        <p14:creationId xmlns:p14="http://schemas.microsoft.com/office/powerpoint/2010/main" val="2710745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D8383-383C-1DF6-96BA-28ACBD986BFA}"/>
              </a:ext>
            </a:extLst>
          </p:cNvPr>
          <p:cNvSpPr>
            <a:spLocks noGrp="1"/>
          </p:cNvSpPr>
          <p:nvPr>
            <p:ph type="title"/>
          </p:nvPr>
        </p:nvSpPr>
        <p:spPr/>
        <p:txBody>
          <a:bodyPr/>
          <a:lstStyle/>
          <a:p>
            <a:r>
              <a:rPr lang="en-US" dirty="0"/>
              <a:t>HIV testing editor</a:t>
            </a:r>
          </a:p>
        </p:txBody>
      </p:sp>
      <p:pic>
        <p:nvPicPr>
          <p:cNvPr id="4" name="Picture 3">
            <a:extLst>
              <a:ext uri="{FF2B5EF4-FFF2-40B4-BE49-F238E27FC236}">
                <a16:creationId xmlns:a16="http://schemas.microsoft.com/office/drawing/2014/main" id="{25F5D237-85BD-6E8D-140B-8064C2215EAA}"/>
              </a:ext>
            </a:extLst>
          </p:cNvPr>
          <p:cNvPicPr>
            <a:picLocks noChangeAspect="1"/>
          </p:cNvPicPr>
          <p:nvPr/>
        </p:nvPicPr>
        <p:blipFill>
          <a:blip r:embed="rId3"/>
          <a:stretch>
            <a:fillRect/>
          </a:stretch>
        </p:blipFill>
        <p:spPr>
          <a:xfrm>
            <a:off x="5661903" y="128587"/>
            <a:ext cx="4000500" cy="6600825"/>
          </a:xfrm>
          <a:prstGeom prst="rect">
            <a:avLst/>
          </a:prstGeom>
          <a:ln>
            <a:solidFill>
              <a:schemeClr val="bg1">
                <a:lumMod val="75000"/>
              </a:schemeClr>
            </a:solidFill>
          </a:ln>
        </p:spPr>
      </p:pic>
      <p:sp>
        <p:nvSpPr>
          <p:cNvPr id="5" name="TextBox 4">
            <a:extLst>
              <a:ext uri="{FF2B5EF4-FFF2-40B4-BE49-F238E27FC236}">
                <a16:creationId xmlns:a16="http://schemas.microsoft.com/office/drawing/2014/main" id="{99DC947F-FEEA-0455-B97A-EE8F2F898CFD}"/>
              </a:ext>
            </a:extLst>
          </p:cNvPr>
          <p:cNvSpPr txBox="1"/>
          <p:nvPr/>
        </p:nvSpPr>
        <p:spPr>
          <a:xfrm>
            <a:off x="609600" y="6172200"/>
            <a:ext cx="3711081" cy="369332"/>
          </a:xfrm>
          <a:prstGeom prst="rect">
            <a:avLst/>
          </a:prstGeom>
          <a:noFill/>
        </p:spPr>
        <p:txBody>
          <a:bodyPr wrap="none" rtlCol="0">
            <a:spAutoFit/>
          </a:bodyPr>
          <a:lstStyle/>
          <a:p>
            <a:r>
              <a:rPr lang="en-US" dirty="0">
                <a:latin typeface="+mj-lt"/>
              </a:rPr>
              <a:t>AIM &gt; Program Statistics &gt; HIV testing</a:t>
            </a:r>
          </a:p>
        </p:txBody>
      </p:sp>
    </p:spTree>
    <p:extLst>
      <p:ext uri="{BB962C8B-B14F-4D97-AF65-F5344CB8AC3E}">
        <p14:creationId xmlns:p14="http://schemas.microsoft.com/office/powerpoint/2010/main" val="156597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DB2CF-7EAD-9F18-FDC6-474F39ACFA64}"/>
              </a:ext>
            </a:extLst>
          </p:cNvPr>
          <p:cNvSpPr>
            <a:spLocks noGrp="1"/>
          </p:cNvSpPr>
          <p:nvPr>
            <p:ph type="title"/>
          </p:nvPr>
        </p:nvSpPr>
        <p:spPr/>
        <p:txBody>
          <a:bodyPr/>
          <a:lstStyle/>
          <a:p>
            <a:r>
              <a:rPr lang="en-US" dirty="0"/>
              <a:t>World Population Prospects 2022 (WPP 2022)</a:t>
            </a:r>
          </a:p>
        </p:txBody>
      </p:sp>
      <p:sp>
        <p:nvSpPr>
          <p:cNvPr id="3" name="Content Placeholder 2">
            <a:extLst>
              <a:ext uri="{FF2B5EF4-FFF2-40B4-BE49-F238E27FC236}">
                <a16:creationId xmlns:a16="http://schemas.microsoft.com/office/drawing/2014/main" id="{A33F9D61-8631-5775-C5D9-00F3F96F2A98}"/>
              </a:ext>
            </a:extLst>
          </p:cNvPr>
          <p:cNvSpPr>
            <a:spLocks noGrp="1"/>
          </p:cNvSpPr>
          <p:nvPr>
            <p:ph idx="1"/>
          </p:nvPr>
        </p:nvSpPr>
        <p:spPr/>
        <p:txBody>
          <a:bodyPr/>
          <a:lstStyle/>
          <a:p>
            <a:r>
              <a:rPr lang="en-US" dirty="0"/>
              <a:t>Estimates and projections from WPP 2022 are available with Spectrum</a:t>
            </a:r>
          </a:p>
          <a:p>
            <a:r>
              <a:rPr lang="en-US" dirty="0"/>
              <a:t>Small changes for most countries but some are significant</a:t>
            </a:r>
          </a:p>
          <a:p>
            <a:r>
              <a:rPr lang="en-US" dirty="0"/>
              <a:t>Estimates include mortality impact of COVID-19</a:t>
            </a:r>
          </a:p>
          <a:p>
            <a:r>
              <a:rPr lang="en-US" dirty="0"/>
              <a:t>Update is not automatic. User must perform update</a:t>
            </a:r>
          </a:p>
          <a:p>
            <a:pPr lvl="1"/>
            <a:r>
              <a:rPr lang="en-US" dirty="0"/>
              <a:t>Can be done at same time as update of final year to 2030</a:t>
            </a:r>
          </a:p>
          <a:p>
            <a:r>
              <a:rPr lang="en-US" dirty="0"/>
              <a:t>If not updating, need to extend demographic inputs to 2030</a:t>
            </a:r>
          </a:p>
          <a:p>
            <a:endParaRPr lang="en-US" dirty="0"/>
          </a:p>
        </p:txBody>
      </p:sp>
      <p:pic>
        <p:nvPicPr>
          <p:cNvPr id="4" name="Picture 3">
            <a:extLst>
              <a:ext uri="{FF2B5EF4-FFF2-40B4-BE49-F238E27FC236}">
                <a16:creationId xmlns:a16="http://schemas.microsoft.com/office/drawing/2014/main" id="{B42FB0AE-77B9-F0EC-19F4-9FC24DA8BB57}"/>
              </a:ext>
            </a:extLst>
          </p:cNvPr>
          <p:cNvPicPr>
            <a:picLocks noChangeAspect="1"/>
          </p:cNvPicPr>
          <p:nvPr/>
        </p:nvPicPr>
        <p:blipFill>
          <a:blip r:embed="rId2"/>
          <a:stretch>
            <a:fillRect/>
          </a:stretch>
        </p:blipFill>
        <p:spPr>
          <a:xfrm>
            <a:off x="3436281" y="4652895"/>
            <a:ext cx="5319439" cy="2003425"/>
          </a:xfrm>
          <a:prstGeom prst="rect">
            <a:avLst/>
          </a:prstGeom>
        </p:spPr>
      </p:pic>
    </p:spTree>
    <p:extLst>
      <p:ext uri="{BB962C8B-B14F-4D97-AF65-F5344CB8AC3E}">
        <p14:creationId xmlns:p14="http://schemas.microsoft.com/office/powerpoint/2010/main" val="1230228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6D1A-84CC-2018-47CB-6EECFC883B52}"/>
              </a:ext>
            </a:extLst>
          </p:cNvPr>
          <p:cNvSpPr>
            <a:spLocks noGrp="1"/>
          </p:cNvSpPr>
          <p:nvPr>
            <p:ph type="title"/>
          </p:nvPr>
        </p:nvSpPr>
        <p:spPr>
          <a:xfrm>
            <a:off x="609600" y="274638"/>
            <a:ext cx="10972800" cy="1143000"/>
          </a:xfrm>
        </p:spPr>
        <p:txBody>
          <a:bodyPr/>
          <a:lstStyle/>
          <a:p>
            <a:r>
              <a:rPr lang="en-US" dirty="0"/>
              <a:t>ART data quality adjustment</a:t>
            </a:r>
          </a:p>
        </p:txBody>
      </p:sp>
      <p:pic>
        <p:nvPicPr>
          <p:cNvPr id="5" name="Picture 4">
            <a:extLst>
              <a:ext uri="{FF2B5EF4-FFF2-40B4-BE49-F238E27FC236}">
                <a16:creationId xmlns:a16="http://schemas.microsoft.com/office/drawing/2014/main" id="{BC4E45AD-89D0-36FE-D2B0-DB6E0F2D7FD9}"/>
              </a:ext>
            </a:extLst>
          </p:cNvPr>
          <p:cNvPicPr>
            <a:picLocks noChangeAspect="1"/>
          </p:cNvPicPr>
          <p:nvPr/>
        </p:nvPicPr>
        <p:blipFill>
          <a:blip r:embed="rId2"/>
          <a:stretch>
            <a:fillRect/>
          </a:stretch>
        </p:blipFill>
        <p:spPr>
          <a:xfrm>
            <a:off x="609600" y="1426324"/>
            <a:ext cx="7487602" cy="5147310"/>
          </a:xfrm>
          <a:prstGeom prst="rect">
            <a:avLst/>
          </a:prstGeom>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B8AE2D54-65E0-0EBC-BD06-A381F364EF88}"/>
              </a:ext>
            </a:extLst>
          </p:cNvPr>
          <p:cNvSpPr txBox="1"/>
          <p:nvPr/>
        </p:nvSpPr>
        <p:spPr>
          <a:xfrm>
            <a:off x="8356061" y="1426324"/>
            <a:ext cx="3472773" cy="1938992"/>
          </a:xfrm>
          <a:prstGeom prst="rect">
            <a:avLst/>
          </a:prstGeom>
          <a:noFill/>
        </p:spPr>
        <p:txBody>
          <a:bodyPr wrap="square" rtlCol="0">
            <a:spAutoFit/>
          </a:bodyPr>
          <a:lstStyle/>
          <a:p>
            <a:r>
              <a:rPr lang="en-US" sz="2000" dirty="0">
                <a:latin typeface="+mj-lt"/>
              </a:rPr>
              <a:t>DHIS data can be used directly in ART editors and any necessary adjustments can be applied separately. This documents the adjustment and makes it transparent.</a:t>
            </a:r>
          </a:p>
        </p:txBody>
      </p:sp>
      <p:cxnSp>
        <p:nvCxnSpPr>
          <p:cNvPr id="7" name="Straight Arrow Connector 6">
            <a:extLst>
              <a:ext uri="{FF2B5EF4-FFF2-40B4-BE49-F238E27FC236}">
                <a16:creationId xmlns:a16="http://schemas.microsoft.com/office/drawing/2014/main" id="{62E2310F-0651-CBB8-BC27-B04E9536989C}"/>
              </a:ext>
            </a:extLst>
          </p:cNvPr>
          <p:cNvCxnSpPr/>
          <p:nvPr/>
        </p:nvCxnSpPr>
        <p:spPr>
          <a:xfrm flipH="1">
            <a:off x="7940201" y="6092792"/>
            <a:ext cx="234315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83F2ADE-5FF0-0C69-8DD8-9D792296FFF3}"/>
              </a:ext>
            </a:extLst>
          </p:cNvPr>
          <p:cNvCxnSpPr/>
          <p:nvPr/>
        </p:nvCxnSpPr>
        <p:spPr>
          <a:xfrm flipH="1">
            <a:off x="7400925" y="4575681"/>
            <a:ext cx="234315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65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7BD6-A673-A096-FB0B-242D9D328768}"/>
              </a:ext>
            </a:extLst>
          </p:cNvPr>
          <p:cNvSpPr>
            <a:spLocks noGrp="1"/>
          </p:cNvSpPr>
          <p:nvPr>
            <p:ph type="title"/>
          </p:nvPr>
        </p:nvSpPr>
        <p:spPr/>
        <p:txBody>
          <a:bodyPr/>
          <a:lstStyle/>
          <a:p>
            <a:r>
              <a:rPr lang="en-US" dirty="0"/>
              <a:t>ART effect calculation</a:t>
            </a:r>
          </a:p>
        </p:txBody>
      </p:sp>
      <p:sp>
        <p:nvSpPr>
          <p:cNvPr id="3" name="Content Placeholder 2">
            <a:extLst>
              <a:ext uri="{FF2B5EF4-FFF2-40B4-BE49-F238E27FC236}">
                <a16:creationId xmlns:a16="http://schemas.microsoft.com/office/drawing/2014/main" id="{CF9EBC68-79B4-773B-127F-62484C4C4D2F}"/>
              </a:ext>
            </a:extLst>
          </p:cNvPr>
          <p:cNvSpPr>
            <a:spLocks noGrp="1"/>
          </p:cNvSpPr>
          <p:nvPr>
            <p:ph idx="1"/>
          </p:nvPr>
        </p:nvSpPr>
        <p:spPr/>
        <p:txBody>
          <a:bodyPr/>
          <a:lstStyle/>
          <a:p>
            <a:r>
              <a:rPr lang="en-US" dirty="0"/>
              <a:t>HIV incidence falls as ART coverage rises in EPP</a:t>
            </a:r>
          </a:p>
          <a:p>
            <a:pPr lvl="1"/>
            <a:r>
              <a:rPr lang="en-US" sz="2400" dirty="0"/>
              <a:t>Previously: 0.8 percentage point decrease in incidence per percentage point increase in ART coverage</a:t>
            </a:r>
          </a:p>
          <a:p>
            <a:r>
              <a:rPr lang="en-US" dirty="0"/>
              <a:t>This value may be higher (or lower) at higher (lower) levels of viral suppression</a:t>
            </a:r>
          </a:p>
          <a:p>
            <a:r>
              <a:rPr lang="en-US" dirty="0"/>
              <a:t>After entering viral suppression data in Spectrum, you can calculate the ART effect on transmission automatically</a:t>
            </a:r>
          </a:p>
        </p:txBody>
      </p:sp>
      <p:pic>
        <p:nvPicPr>
          <p:cNvPr id="4" name="Picture 3">
            <a:extLst>
              <a:ext uri="{FF2B5EF4-FFF2-40B4-BE49-F238E27FC236}">
                <a16:creationId xmlns:a16="http://schemas.microsoft.com/office/drawing/2014/main" id="{21E7E690-5B4F-D5A7-0BC8-08DC3782666D}"/>
              </a:ext>
            </a:extLst>
          </p:cNvPr>
          <p:cNvPicPr>
            <a:picLocks noChangeAspect="1"/>
          </p:cNvPicPr>
          <p:nvPr/>
        </p:nvPicPr>
        <p:blipFill>
          <a:blip r:embed="rId2"/>
          <a:stretch>
            <a:fillRect/>
          </a:stretch>
        </p:blipFill>
        <p:spPr>
          <a:xfrm>
            <a:off x="4900613" y="4926104"/>
            <a:ext cx="2390775" cy="895350"/>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5" name="TextBox 4">
            <a:extLst>
              <a:ext uri="{FF2B5EF4-FFF2-40B4-BE49-F238E27FC236}">
                <a16:creationId xmlns:a16="http://schemas.microsoft.com/office/drawing/2014/main" id="{1D93C1F4-16D9-9029-67C7-6385EFD8C35F}"/>
              </a:ext>
            </a:extLst>
          </p:cNvPr>
          <p:cNvSpPr txBox="1"/>
          <p:nvPr/>
        </p:nvSpPr>
        <p:spPr>
          <a:xfrm>
            <a:off x="609600" y="6172200"/>
            <a:ext cx="5283049" cy="369332"/>
          </a:xfrm>
          <a:prstGeom prst="rect">
            <a:avLst/>
          </a:prstGeom>
          <a:noFill/>
        </p:spPr>
        <p:txBody>
          <a:bodyPr wrap="none" rtlCol="0">
            <a:spAutoFit/>
          </a:bodyPr>
          <a:lstStyle/>
          <a:p>
            <a:r>
              <a:rPr lang="en-US" dirty="0">
                <a:latin typeface="+mj-lt"/>
              </a:rPr>
              <a:t>AIM &gt; Advanced options &gt; Adult transition parameters</a:t>
            </a:r>
          </a:p>
        </p:txBody>
      </p:sp>
    </p:spTree>
    <p:extLst>
      <p:ext uri="{BB962C8B-B14F-4D97-AF65-F5344CB8AC3E}">
        <p14:creationId xmlns:p14="http://schemas.microsoft.com/office/powerpoint/2010/main" val="1205268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F2B0F-C306-8FE7-BE1D-C6584FDF575E}"/>
              </a:ext>
            </a:extLst>
          </p:cNvPr>
          <p:cNvSpPr>
            <a:spLocks noGrp="1"/>
          </p:cNvSpPr>
          <p:nvPr>
            <p:ph type="title"/>
          </p:nvPr>
        </p:nvSpPr>
        <p:spPr/>
        <p:txBody>
          <a:bodyPr/>
          <a:lstStyle/>
          <a:p>
            <a:r>
              <a:rPr lang="en-US" dirty="0"/>
              <a:t>Year-End Estimates</a:t>
            </a:r>
          </a:p>
        </p:txBody>
      </p:sp>
      <p:sp>
        <p:nvSpPr>
          <p:cNvPr id="3" name="Content Placeholder 2">
            <a:extLst>
              <a:ext uri="{FF2B5EF4-FFF2-40B4-BE49-F238E27FC236}">
                <a16:creationId xmlns:a16="http://schemas.microsoft.com/office/drawing/2014/main" id="{1134C785-66CA-B322-9DEC-40423DD03276}"/>
              </a:ext>
            </a:extLst>
          </p:cNvPr>
          <p:cNvSpPr>
            <a:spLocks noGrp="1"/>
          </p:cNvSpPr>
          <p:nvPr>
            <p:ph idx="1"/>
          </p:nvPr>
        </p:nvSpPr>
        <p:spPr/>
        <p:txBody>
          <a:bodyPr/>
          <a:lstStyle/>
          <a:p>
            <a:r>
              <a:rPr lang="en-US" dirty="0"/>
              <a:t>WPP 2022 estimates refer to January 1</a:t>
            </a:r>
            <a:r>
              <a:rPr lang="en-US" baseline="30000" dirty="0"/>
              <a:t>st</a:t>
            </a:r>
            <a:r>
              <a:rPr lang="en-US" dirty="0"/>
              <a:t> rather than July 1</a:t>
            </a:r>
            <a:r>
              <a:rPr lang="en-US" baseline="30000" dirty="0"/>
              <a:t>st</a:t>
            </a:r>
            <a:r>
              <a:rPr lang="en-US" dirty="0"/>
              <a:t> as in previous versions</a:t>
            </a:r>
          </a:p>
          <a:p>
            <a:r>
              <a:rPr lang="en-US" dirty="0"/>
              <a:t>Spectrum and EPP models have been updated to adjust to the new reference date</a:t>
            </a:r>
          </a:p>
          <a:p>
            <a:r>
              <a:rPr lang="en-US" dirty="0"/>
              <a:t>All outputs now refer to December 31 (levels) of Jan 1 – Dec 31 (rates)</a:t>
            </a:r>
          </a:p>
          <a:p>
            <a:r>
              <a:rPr lang="en-US" dirty="0"/>
              <a:t>Effects on HIV estimates are generally small especially compared to updated demographic estimates</a:t>
            </a:r>
          </a:p>
          <a:p>
            <a:endParaRPr lang="en-US" dirty="0"/>
          </a:p>
        </p:txBody>
      </p:sp>
    </p:spTree>
    <p:extLst>
      <p:ext uri="{BB962C8B-B14F-4D97-AF65-F5344CB8AC3E}">
        <p14:creationId xmlns:p14="http://schemas.microsoft.com/office/powerpoint/2010/main" val="1998497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573EC-FB2A-3F77-E4B9-1657EB7FF4DF}"/>
              </a:ext>
            </a:extLst>
          </p:cNvPr>
          <p:cNvSpPr>
            <a:spLocks noGrp="1"/>
          </p:cNvSpPr>
          <p:nvPr>
            <p:ph type="title"/>
          </p:nvPr>
        </p:nvSpPr>
        <p:spPr/>
        <p:txBody>
          <a:bodyPr/>
          <a:lstStyle/>
          <a:p>
            <a:r>
              <a:rPr lang="en-US" dirty="0"/>
              <a:t>Warning when saving an ‘invalid’ file</a:t>
            </a:r>
          </a:p>
        </p:txBody>
      </p:sp>
      <p:sp>
        <p:nvSpPr>
          <p:cNvPr id="3" name="Content Placeholder 2">
            <a:extLst>
              <a:ext uri="{FF2B5EF4-FFF2-40B4-BE49-F238E27FC236}">
                <a16:creationId xmlns:a16="http://schemas.microsoft.com/office/drawing/2014/main" id="{EA19C7AB-9C0F-9CB8-7AB2-84243B395D92}"/>
              </a:ext>
            </a:extLst>
          </p:cNvPr>
          <p:cNvSpPr>
            <a:spLocks noGrp="1"/>
          </p:cNvSpPr>
          <p:nvPr>
            <p:ph idx="1"/>
          </p:nvPr>
        </p:nvSpPr>
        <p:spPr/>
        <p:txBody>
          <a:bodyPr/>
          <a:lstStyle/>
          <a:p>
            <a:r>
              <a:rPr lang="en-US" dirty="0"/>
              <a:t>This warning means that you may have changed some inputs without re-projecting. The results may change when you display an indicator after saving the file. </a:t>
            </a:r>
          </a:p>
          <a:p>
            <a:r>
              <a:rPr lang="en-US" dirty="0"/>
              <a:t>It is best to answer ‘No’, display any Result, then ‘Save’ the file.</a:t>
            </a:r>
          </a:p>
          <a:p>
            <a:endParaRPr lang="en-US" dirty="0"/>
          </a:p>
        </p:txBody>
      </p:sp>
      <p:pic>
        <p:nvPicPr>
          <p:cNvPr id="4" name="Picture 3">
            <a:extLst>
              <a:ext uri="{FF2B5EF4-FFF2-40B4-BE49-F238E27FC236}">
                <a16:creationId xmlns:a16="http://schemas.microsoft.com/office/drawing/2014/main" id="{6D7D37D4-CF64-3524-FBC6-AC1FA8880583}"/>
              </a:ext>
            </a:extLst>
          </p:cNvPr>
          <p:cNvPicPr>
            <a:picLocks noChangeAspect="1"/>
          </p:cNvPicPr>
          <p:nvPr/>
        </p:nvPicPr>
        <p:blipFill>
          <a:blip r:embed="rId2"/>
          <a:srcRect/>
          <a:stretch/>
        </p:blipFill>
        <p:spPr>
          <a:xfrm>
            <a:off x="3260606" y="3638143"/>
            <a:ext cx="5670789" cy="271007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496595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77796-A06B-7B00-0982-E1DCAE2D4A25}"/>
              </a:ext>
            </a:extLst>
          </p:cNvPr>
          <p:cNvSpPr>
            <a:spLocks noGrp="1"/>
          </p:cNvSpPr>
          <p:nvPr>
            <p:ph type="title"/>
          </p:nvPr>
        </p:nvSpPr>
        <p:spPr/>
        <p:txBody>
          <a:bodyPr/>
          <a:lstStyle/>
          <a:p>
            <a:r>
              <a:rPr lang="en-US" dirty="0"/>
              <a:t>All-cause deaths among those on ART</a:t>
            </a:r>
          </a:p>
        </p:txBody>
      </p:sp>
      <p:pic>
        <p:nvPicPr>
          <p:cNvPr id="4" name="Picture 3">
            <a:extLst>
              <a:ext uri="{FF2B5EF4-FFF2-40B4-BE49-F238E27FC236}">
                <a16:creationId xmlns:a16="http://schemas.microsoft.com/office/drawing/2014/main" id="{65D7DAE2-75AE-C3FC-0E57-B139536EA01B}"/>
              </a:ext>
            </a:extLst>
          </p:cNvPr>
          <p:cNvPicPr>
            <a:picLocks noChangeAspect="1"/>
          </p:cNvPicPr>
          <p:nvPr/>
        </p:nvPicPr>
        <p:blipFill>
          <a:blip r:embed="rId3"/>
          <a:stretch>
            <a:fillRect/>
          </a:stretch>
        </p:blipFill>
        <p:spPr>
          <a:xfrm>
            <a:off x="2070453" y="1508395"/>
            <a:ext cx="8051095" cy="4500563"/>
          </a:xfrm>
          <a:prstGeom prst="rect">
            <a:avLst/>
          </a:prstGeom>
        </p:spPr>
      </p:pic>
    </p:spTree>
    <p:extLst>
      <p:ext uri="{BB962C8B-B14F-4D97-AF65-F5344CB8AC3E}">
        <p14:creationId xmlns:p14="http://schemas.microsoft.com/office/powerpoint/2010/main" val="3603350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C43F-49EC-5FC9-68F5-E3E37A431E0D}"/>
              </a:ext>
            </a:extLst>
          </p:cNvPr>
          <p:cNvSpPr>
            <a:spLocks noGrp="1"/>
          </p:cNvSpPr>
          <p:nvPr>
            <p:ph type="title"/>
          </p:nvPr>
        </p:nvSpPr>
        <p:spPr/>
        <p:txBody>
          <a:bodyPr anchor="t"/>
          <a:lstStyle/>
          <a:p>
            <a:r>
              <a:rPr lang="en-US" dirty="0"/>
              <a:t>Waterfall analysis of the change in ART</a:t>
            </a:r>
          </a:p>
        </p:txBody>
      </p:sp>
      <p:pic>
        <p:nvPicPr>
          <p:cNvPr id="5" name="Picture 4">
            <a:extLst>
              <a:ext uri="{FF2B5EF4-FFF2-40B4-BE49-F238E27FC236}">
                <a16:creationId xmlns:a16="http://schemas.microsoft.com/office/drawing/2014/main" id="{74DE7D45-58E8-1CDE-FD81-8531D4CBC5DE}"/>
              </a:ext>
            </a:extLst>
          </p:cNvPr>
          <p:cNvPicPr>
            <a:picLocks noChangeAspect="1"/>
          </p:cNvPicPr>
          <p:nvPr/>
        </p:nvPicPr>
        <p:blipFill>
          <a:blip r:embed="rId3"/>
          <a:stretch>
            <a:fillRect/>
          </a:stretch>
        </p:blipFill>
        <p:spPr>
          <a:xfrm>
            <a:off x="2240280" y="1078271"/>
            <a:ext cx="7711440" cy="557784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30204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E1872-9D4C-62F7-019C-8D956A3D02C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877E248D-92AE-B1F9-2E9C-436AFEA5C2DC}"/>
              </a:ext>
            </a:extLst>
          </p:cNvPr>
          <p:cNvSpPr>
            <a:spLocks noGrp="1"/>
          </p:cNvSpPr>
          <p:nvPr>
            <p:ph idx="1"/>
          </p:nvPr>
        </p:nvSpPr>
        <p:spPr/>
        <p:txBody>
          <a:bodyPr/>
          <a:lstStyle/>
          <a:p>
            <a:r>
              <a:rPr lang="en-US" dirty="0"/>
              <a:t>Overview of models used to generate HIV estimates</a:t>
            </a:r>
          </a:p>
          <a:p>
            <a:r>
              <a:rPr lang="en-US" dirty="0"/>
              <a:t>Summary of major changes to Spectrum/AIM for 2023</a:t>
            </a:r>
          </a:p>
          <a:p>
            <a:r>
              <a:rPr lang="en-US" dirty="0"/>
              <a:t>Getting started in Spectrum</a:t>
            </a:r>
          </a:p>
        </p:txBody>
      </p:sp>
    </p:spTree>
    <p:extLst>
      <p:ext uri="{BB962C8B-B14F-4D97-AF65-F5344CB8AC3E}">
        <p14:creationId xmlns:p14="http://schemas.microsoft.com/office/powerpoint/2010/main" val="3569257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E9A3A-FFD1-07D9-6C73-32D03C2FA366}"/>
              </a:ext>
            </a:extLst>
          </p:cNvPr>
          <p:cNvSpPr>
            <a:spLocks noGrp="1"/>
          </p:cNvSpPr>
          <p:nvPr>
            <p:ph type="title"/>
          </p:nvPr>
        </p:nvSpPr>
        <p:spPr/>
        <p:txBody>
          <a:bodyPr/>
          <a:lstStyle/>
          <a:p>
            <a:r>
              <a:rPr lang="en-US" dirty="0"/>
              <a:t>Where to find more information</a:t>
            </a:r>
          </a:p>
        </p:txBody>
      </p:sp>
      <p:sp>
        <p:nvSpPr>
          <p:cNvPr id="3" name="Content Placeholder 2">
            <a:extLst>
              <a:ext uri="{FF2B5EF4-FFF2-40B4-BE49-F238E27FC236}">
                <a16:creationId xmlns:a16="http://schemas.microsoft.com/office/drawing/2014/main" id="{2013FD25-5E70-ABA0-5063-0E45D3FF94DA}"/>
              </a:ext>
            </a:extLst>
          </p:cNvPr>
          <p:cNvSpPr>
            <a:spLocks noGrp="1"/>
          </p:cNvSpPr>
          <p:nvPr>
            <p:ph idx="1"/>
          </p:nvPr>
        </p:nvSpPr>
        <p:spPr/>
        <p:txBody>
          <a:bodyPr/>
          <a:lstStyle/>
          <a:p>
            <a:r>
              <a:rPr lang="en-US" sz="2800" b="1" dirty="0"/>
              <a:t>Online</a:t>
            </a:r>
            <a:r>
              <a:rPr lang="en-US" sz="2800" dirty="0"/>
              <a:t>: </a:t>
            </a:r>
            <a:r>
              <a:rPr lang="en-US" sz="2800" dirty="0">
                <a:hlinkClick r:id="rId3"/>
              </a:rPr>
              <a:t>https://hivtools.unaids.org/hiv-estimates-training-material-en</a:t>
            </a:r>
            <a:endParaRPr lang="en-US" sz="2800" dirty="0"/>
          </a:p>
          <a:p>
            <a:pPr lvl="1"/>
            <a:r>
              <a:rPr lang="en-US" dirty="0"/>
              <a:t>Basic steps to update Spectrum</a:t>
            </a:r>
          </a:p>
          <a:p>
            <a:pPr lvl="1"/>
            <a:r>
              <a:rPr lang="en-US" dirty="0"/>
              <a:t>Guide to update Spectrum HIV estimates</a:t>
            </a:r>
          </a:p>
          <a:p>
            <a:r>
              <a:rPr lang="en-US" sz="2800" b="1" dirty="0"/>
              <a:t>From within Spectrum</a:t>
            </a:r>
          </a:p>
          <a:p>
            <a:pPr lvl="1"/>
            <a:r>
              <a:rPr lang="en-US" dirty="0"/>
              <a:t>Help button</a:t>
            </a:r>
          </a:p>
          <a:p>
            <a:pPr lvl="1"/>
            <a:r>
              <a:rPr lang="en-US" dirty="0"/>
              <a:t>Online Support</a:t>
            </a:r>
          </a:p>
          <a:p>
            <a:pPr marL="0" indent="0">
              <a:buNone/>
            </a:pPr>
            <a:endParaRPr lang="en-US" dirty="0"/>
          </a:p>
        </p:txBody>
      </p:sp>
      <p:pic>
        <p:nvPicPr>
          <p:cNvPr id="7" name="Picture 6">
            <a:extLst>
              <a:ext uri="{FF2B5EF4-FFF2-40B4-BE49-F238E27FC236}">
                <a16:creationId xmlns:a16="http://schemas.microsoft.com/office/drawing/2014/main" id="{C7D7E6AD-121C-ED44-B8F0-BEDE618FD30A}"/>
              </a:ext>
            </a:extLst>
          </p:cNvPr>
          <p:cNvPicPr>
            <a:picLocks noChangeAspect="1"/>
          </p:cNvPicPr>
          <p:nvPr/>
        </p:nvPicPr>
        <p:blipFill>
          <a:blip r:embed="rId4"/>
          <a:stretch>
            <a:fillRect/>
          </a:stretch>
        </p:blipFill>
        <p:spPr>
          <a:xfrm>
            <a:off x="4769897" y="3254442"/>
            <a:ext cx="2254587" cy="1217477"/>
          </a:xfrm>
          <a:prstGeom prst="rect">
            <a:avLst/>
          </a:prstGeom>
          <a:ln>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63627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5A8A25-3F5B-09F4-A439-FBDFE74317F0}"/>
              </a:ext>
            </a:extLst>
          </p:cNvPr>
          <p:cNvSpPr txBox="1"/>
          <p:nvPr/>
        </p:nvSpPr>
        <p:spPr>
          <a:xfrm>
            <a:off x="609600" y="3205113"/>
            <a:ext cx="10972800" cy="769441"/>
          </a:xfrm>
          <a:prstGeom prst="rect">
            <a:avLst/>
          </a:prstGeom>
          <a:noFill/>
        </p:spPr>
        <p:txBody>
          <a:bodyPr wrap="square" rtlCol="0">
            <a:spAutoFit/>
          </a:bodyPr>
          <a:lstStyle/>
          <a:p>
            <a:pPr algn="ctr"/>
            <a:r>
              <a:rPr lang="en-US" sz="4400" b="1" dirty="0">
                <a:solidFill>
                  <a:schemeClr val="bg1"/>
                </a:solidFill>
                <a:latin typeface="+mj-lt"/>
              </a:rPr>
              <a:t>Getting Started in Spectrum</a:t>
            </a:r>
          </a:p>
        </p:txBody>
      </p:sp>
    </p:spTree>
    <p:extLst>
      <p:ext uri="{BB962C8B-B14F-4D97-AF65-F5344CB8AC3E}">
        <p14:creationId xmlns:p14="http://schemas.microsoft.com/office/powerpoint/2010/main" val="2752107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F962E80-82CB-4B65-AB07-7B24FB3EE975}"/>
              </a:ext>
            </a:extLst>
          </p:cNvPr>
          <p:cNvPicPr>
            <a:picLocks noChangeAspect="1"/>
          </p:cNvPicPr>
          <p:nvPr/>
        </p:nvPicPr>
        <p:blipFill>
          <a:blip r:embed="rId3"/>
          <a:srcRect/>
          <a:stretch/>
        </p:blipFill>
        <p:spPr>
          <a:xfrm>
            <a:off x="6779492" y="955402"/>
            <a:ext cx="5187040" cy="3292143"/>
          </a:xfrm>
          <a:prstGeom prst="rect">
            <a:avLst/>
          </a:prstGeom>
          <a:ln>
            <a:solidFill>
              <a:schemeClr val="bg1">
                <a:lumMod val="85000"/>
              </a:schemeClr>
            </a:solidFill>
          </a:ln>
        </p:spPr>
      </p:pic>
      <p:pic>
        <p:nvPicPr>
          <p:cNvPr id="3" name="Picture 2">
            <a:extLst>
              <a:ext uri="{FF2B5EF4-FFF2-40B4-BE49-F238E27FC236}">
                <a16:creationId xmlns:a16="http://schemas.microsoft.com/office/drawing/2014/main" id="{E10B1065-F9ED-407C-B225-99C494BAC3F0}"/>
              </a:ext>
            </a:extLst>
          </p:cNvPr>
          <p:cNvPicPr>
            <a:picLocks noChangeAspect="1"/>
          </p:cNvPicPr>
          <p:nvPr/>
        </p:nvPicPr>
        <p:blipFill>
          <a:blip r:embed="rId4"/>
          <a:srcRect/>
          <a:stretch/>
        </p:blipFill>
        <p:spPr>
          <a:xfrm>
            <a:off x="3252762" y="4359853"/>
            <a:ext cx="4343400" cy="2370592"/>
          </a:xfrm>
          <a:prstGeom prst="rect">
            <a:avLst/>
          </a:prstGeom>
        </p:spPr>
      </p:pic>
      <p:sp>
        <p:nvSpPr>
          <p:cNvPr id="6" name="Oval 5">
            <a:extLst>
              <a:ext uri="{FF2B5EF4-FFF2-40B4-BE49-F238E27FC236}">
                <a16:creationId xmlns:a16="http://schemas.microsoft.com/office/drawing/2014/main" id="{2BCD27CA-D67D-4AD8-990C-1B59C0284DF5}"/>
              </a:ext>
            </a:extLst>
          </p:cNvPr>
          <p:cNvSpPr/>
          <p:nvPr/>
        </p:nvSpPr>
        <p:spPr>
          <a:xfrm>
            <a:off x="3188652" y="6293922"/>
            <a:ext cx="1744198" cy="3100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9C63167-F373-444E-9852-008730EB5934}"/>
              </a:ext>
            </a:extLst>
          </p:cNvPr>
          <p:cNvSpPr>
            <a:spLocks noGrp="1"/>
          </p:cNvSpPr>
          <p:nvPr>
            <p:ph type="title"/>
          </p:nvPr>
        </p:nvSpPr>
        <p:spPr/>
        <p:txBody>
          <a:bodyPr/>
          <a:lstStyle/>
          <a:p>
            <a:r>
              <a:rPr lang="en-US" dirty="0"/>
              <a:t>Spectrum Software for 2023</a:t>
            </a:r>
            <a:br>
              <a:rPr lang="en-US" dirty="0"/>
            </a:br>
            <a:r>
              <a:rPr lang="en-US" sz="3200" dirty="0">
                <a:solidFill>
                  <a:srgbClr val="C00000"/>
                </a:solidFill>
              </a:rPr>
              <a:t>Desktop Version</a:t>
            </a:r>
          </a:p>
        </p:txBody>
      </p:sp>
      <p:sp>
        <p:nvSpPr>
          <p:cNvPr id="2" name="Content Placeholder 1">
            <a:extLst>
              <a:ext uri="{FF2B5EF4-FFF2-40B4-BE49-F238E27FC236}">
                <a16:creationId xmlns:a16="http://schemas.microsoft.com/office/drawing/2014/main" id="{1D788167-AAD2-5508-0D56-52B32C6CF513}"/>
              </a:ext>
            </a:extLst>
          </p:cNvPr>
          <p:cNvSpPr>
            <a:spLocks noGrp="1"/>
          </p:cNvSpPr>
          <p:nvPr>
            <p:ph idx="1"/>
          </p:nvPr>
        </p:nvSpPr>
        <p:spPr>
          <a:xfrm>
            <a:off x="609600" y="1600200"/>
            <a:ext cx="6169891" cy="4525963"/>
          </a:xfrm>
        </p:spPr>
        <p:txBody>
          <a:bodyPr>
            <a:normAutofit/>
          </a:bodyPr>
          <a:lstStyle/>
          <a:p>
            <a:pPr>
              <a:spcAft>
                <a:spcPts val="1200"/>
              </a:spcAft>
              <a:buFont typeface="Arial" panose="020B0604020202020204" pitchFamily="34" charset="0"/>
              <a:buAutoNum type="arabicPeriod"/>
            </a:pPr>
            <a:r>
              <a:rPr lang="en-US" sz="1800" dirty="0"/>
              <a:t>Download the latest Spectrum software from Avenir Health </a:t>
            </a:r>
            <a:r>
              <a:rPr lang="en-US" sz="1800" b="1" dirty="0">
                <a:solidFill>
                  <a:schemeClr val="accent1">
                    <a:lumMod val="75000"/>
                  </a:schemeClr>
                </a:solidFill>
                <a:hlinkClick r:id="rId5"/>
              </a:rPr>
              <a:t>https://avenirhealth.org/software-spectrum.php</a:t>
            </a:r>
            <a:endParaRPr lang="en-US" sz="1800" dirty="0"/>
          </a:p>
          <a:p>
            <a:pPr marL="342900" indent="-342900">
              <a:spcAft>
                <a:spcPts val="1200"/>
              </a:spcAft>
              <a:buAutoNum type="arabicPeriod"/>
            </a:pPr>
            <a:r>
              <a:rPr lang="en-US" sz="1800" dirty="0"/>
              <a:t>Run the SpecInstall.exe file to install Spectrum</a:t>
            </a:r>
          </a:p>
          <a:p>
            <a:pPr marL="342900" indent="-342900">
              <a:spcAft>
                <a:spcPts val="1200"/>
              </a:spcAft>
              <a:buAutoNum type="arabicPeriod"/>
            </a:pPr>
            <a:r>
              <a:rPr lang="en-US" sz="1800" dirty="0"/>
              <a:t>Start Spectrum by choosing it from the Start Menu</a:t>
            </a:r>
          </a:p>
          <a:p>
            <a:pPr marL="342900" indent="-342900">
              <a:spcAft>
                <a:spcPts val="1200"/>
              </a:spcAft>
              <a:buAutoNum type="arabicPeriod"/>
            </a:pPr>
            <a:r>
              <a:rPr lang="en-US" sz="1800" dirty="0"/>
              <a:t>Open your Spectrum 2022 projection</a:t>
            </a:r>
          </a:p>
          <a:p>
            <a:pPr marL="342900" indent="-342900">
              <a:spcAft>
                <a:spcPts val="1200"/>
              </a:spcAft>
              <a:buAutoNum type="arabicPeriod"/>
            </a:pPr>
            <a:r>
              <a:rPr lang="en-US" sz="1800" dirty="0"/>
              <a:t>Use ‘File &gt; Save As’ to save the file with a new name such as ‘Country_23jan2023’</a:t>
            </a:r>
          </a:p>
        </p:txBody>
      </p:sp>
      <p:cxnSp>
        <p:nvCxnSpPr>
          <p:cNvPr id="8" name="Straight Arrow Connector 7">
            <a:extLst>
              <a:ext uri="{FF2B5EF4-FFF2-40B4-BE49-F238E27FC236}">
                <a16:creationId xmlns:a16="http://schemas.microsoft.com/office/drawing/2014/main" id="{6ABBA060-3DBB-40D8-9E47-CB1041920A09}"/>
              </a:ext>
            </a:extLst>
          </p:cNvPr>
          <p:cNvCxnSpPr>
            <a:cxnSpLocks/>
            <a:stCxn id="13" idx="3"/>
            <a:endCxn id="7" idx="1"/>
          </p:cNvCxnSpPr>
          <p:nvPr/>
        </p:nvCxnSpPr>
        <p:spPr>
          <a:xfrm>
            <a:off x="7596162" y="2236889"/>
            <a:ext cx="2985103" cy="166914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330D424-CF1D-26F2-2DC8-9DF2E7CFB68C}"/>
              </a:ext>
            </a:extLst>
          </p:cNvPr>
          <p:cNvSpPr/>
          <p:nvPr/>
        </p:nvSpPr>
        <p:spPr>
          <a:xfrm>
            <a:off x="10839450" y="415473"/>
            <a:ext cx="1210775" cy="1607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ACC03253-683F-40C6-E139-105ECE391801}"/>
              </a:ext>
            </a:extLst>
          </p:cNvPr>
          <p:cNvSpPr/>
          <p:nvPr/>
        </p:nvSpPr>
        <p:spPr>
          <a:xfrm>
            <a:off x="10581265" y="3763944"/>
            <a:ext cx="1015423" cy="28418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180F952-2B72-C532-BA33-55091FFC74F3}"/>
              </a:ext>
            </a:extLst>
          </p:cNvPr>
          <p:cNvPicPr>
            <a:picLocks noChangeAspect="1"/>
          </p:cNvPicPr>
          <p:nvPr/>
        </p:nvPicPr>
        <p:blipFill>
          <a:blip r:embed="rId6"/>
          <a:stretch>
            <a:fillRect/>
          </a:stretch>
        </p:blipFill>
        <p:spPr>
          <a:xfrm>
            <a:off x="5786412" y="1955901"/>
            <a:ext cx="1809750" cy="561975"/>
          </a:xfrm>
          <a:prstGeom prst="rect">
            <a:avLst/>
          </a:prstGeom>
          <a:ln w="28575">
            <a:solidFill>
              <a:srgbClr val="FF0000"/>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86217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13A1-3996-547C-E539-E418193305C6}"/>
              </a:ext>
            </a:extLst>
          </p:cNvPr>
          <p:cNvSpPr>
            <a:spLocks noGrp="1"/>
          </p:cNvSpPr>
          <p:nvPr>
            <p:ph type="title"/>
          </p:nvPr>
        </p:nvSpPr>
        <p:spPr>
          <a:xfrm>
            <a:off x="609600" y="274638"/>
            <a:ext cx="10972800" cy="1143000"/>
          </a:xfrm>
        </p:spPr>
        <p:txBody>
          <a:bodyPr/>
          <a:lstStyle/>
          <a:p>
            <a:r>
              <a:rPr lang="en-US" dirty="0"/>
              <a:t>Change final year of your projection to 2030</a:t>
            </a:r>
          </a:p>
        </p:txBody>
      </p:sp>
      <p:sp>
        <p:nvSpPr>
          <p:cNvPr id="3" name="Content Placeholder 2">
            <a:extLst>
              <a:ext uri="{FF2B5EF4-FFF2-40B4-BE49-F238E27FC236}">
                <a16:creationId xmlns:a16="http://schemas.microsoft.com/office/drawing/2014/main" id="{19BF72D4-2570-9E0A-82DB-E9FD1BB06F59}"/>
              </a:ext>
            </a:extLst>
          </p:cNvPr>
          <p:cNvSpPr>
            <a:spLocks noGrp="1"/>
          </p:cNvSpPr>
          <p:nvPr>
            <p:ph idx="1"/>
          </p:nvPr>
        </p:nvSpPr>
        <p:spPr>
          <a:xfrm>
            <a:off x="5244445" y="1600200"/>
            <a:ext cx="6337955" cy="4525963"/>
          </a:xfrm>
        </p:spPr>
        <p:txBody>
          <a:bodyPr>
            <a:normAutofit/>
          </a:bodyPr>
          <a:lstStyle/>
          <a:p>
            <a:pPr marL="457200" indent="-457200">
              <a:buFont typeface="+mj-lt"/>
              <a:buAutoNum type="arabicPeriod"/>
            </a:pPr>
            <a:r>
              <a:rPr lang="en-US" sz="2400" dirty="0"/>
              <a:t>Open the projection manager</a:t>
            </a:r>
          </a:p>
          <a:p>
            <a:pPr marL="457200" indent="-457200">
              <a:buFont typeface="+mj-lt"/>
              <a:buAutoNum type="arabicPeriod"/>
            </a:pPr>
            <a:r>
              <a:rPr lang="en-US" sz="2400" dirty="0"/>
              <a:t>Use the “Final year” dropdown menu to change the final year to 2030 (or later)</a:t>
            </a:r>
          </a:p>
        </p:txBody>
      </p:sp>
      <p:pic>
        <p:nvPicPr>
          <p:cNvPr id="5" name="Picture 4">
            <a:extLst>
              <a:ext uri="{FF2B5EF4-FFF2-40B4-BE49-F238E27FC236}">
                <a16:creationId xmlns:a16="http://schemas.microsoft.com/office/drawing/2014/main" id="{E3DED32E-E9C6-A204-549A-BFFC939D0D4F}"/>
              </a:ext>
            </a:extLst>
          </p:cNvPr>
          <p:cNvPicPr>
            <a:picLocks noChangeAspect="1"/>
          </p:cNvPicPr>
          <p:nvPr/>
        </p:nvPicPr>
        <p:blipFill>
          <a:blip r:embed="rId2"/>
          <a:stretch>
            <a:fillRect/>
          </a:stretch>
        </p:blipFill>
        <p:spPr>
          <a:xfrm>
            <a:off x="859540" y="1296600"/>
            <a:ext cx="2588895" cy="822960"/>
          </a:xfrm>
          <a:prstGeom prst="rect">
            <a:avLst/>
          </a:prstGeom>
          <a:effectLst>
            <a:outerShdw blurRad="50800" dist="38100" dir="2700000" algn="tl" rotWithShape="0">
              <a:prstClr val="black">
                <a:alpha val="40000"/>
              </a:prstClr>
            </a:outerShdw>
          </a:effectLst>
        </p:spPr>
      </p:pic>
      <p:pic>
        <p:nvPicPr>
          <p:cNvPr id="8" name="Picture 7">
            <a:extLst>
              <a:ext uri="{FF2B5EF4-FFF2-40B4-BE49-F238E27FC236}">
                <a16:creationId xmlns:a16="http://schemas.microsoft.com/office/drawing/2014/main" id="{3DC16E04-AAD9-36DA-06C7-C3FC3FC1414B}"/>
              </a:ext>
            </a:extLst>
          </p:cNvPr>
          <p:cNvPicPr>
            <a:picLocks noChangeAspect="1"/>
          </p:cNvPicPr>
          <p:nvPr/>
        </p:nvPicPr>
        <p:blipFill>
          <a:blip r:embed="rId3"/>
          <a:stretch>
            <a:fillRect/>
          </a:stretch>
        </p:blipFill>
        <p:spPr>
          <a:xfrm>
            <a:off x="859540" y="2208319"/>
            <a:ext cx="4131945" cy="4394835"/>
          </a:xfrm>
          <a:prstGeom prst="rect">
            <a:avLst/>
          </a:prstGeom>
          <a:effectLst>
            <a:outerShdw blurRad="50800" dist="38100" dir="2700000" algn="tl" rotWithShape="0">
              <a:prstClr val="black">
                <a:alpha val="40000"/>
              </a:prstClr>
            </a:outerShdw>
          </a:effectLst>
        </p:spPr>
      </p:pic>
      <p:sp>
        <p:nvSpPr>
          <p:cNvPr id="11" name="Oval 10">
            <a:extLst>
              <a:ext uri="{FF2B5EF4-FFF2-40B4-BE49-F238E27FC236}">
                <a16:creationId xmlns:a16="http://schemas.microsoft.com/office/drawing/2014/main" id="{3C7EE279-D705-97BB-BB7F-B9AD36C31E6A}"/>
              </a:ext>
            </a:extLst>
          </p:cNvPr>
          <p:cNvSpPr/>
          <p:nvPr/>
        </p:nvSpPr>
        <p:spPr>
          <a:xfrm>
            <a:off x="2251356" y="1562204"/>
            <a:ext cx="457200" cy="4572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7281F2DA-BE5D-3D00-8F61-2A2EF2E6D44E}"/>
              </a:ext>
            </a:extLst>
          </p:cNvPr>
          <p:cNvSpPr/>
          <p:nvPr/>
        </p:nvSpPr>
        <p:spPr>
          <a:xfrm>
            <a:off x="2322794" y="2015683"/>
            <a:ext cx="314325" cy="29986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88D952B-F26D-6993-B9A2-854FE55A24E8}"/>
              </a:ext>
            </a:extLst>
          </p:cNvPr>
          <p:cNvSpPr/>
          <p:nvPr/>
        </p:nvSpPr>
        <p:spPr>
          <a:xfrm>
            <a:off x="1462797" y="3264031"/>
            <a:ext cx="593023" cy="4572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3946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9E14B1-B784-4F75-12DC-B3CCD608C8C3}"/>
              </a:ext>
            </a:extLst>
          </p:cNvPr>
          <p:cNvSpPr txBox="1"/>
          <p:nvPr/>
        </p:nvSpPr>
        <p:spPr>
          <a:xfrm>
            <a:off x="609600" y="3205113"/>
            <a:ext cx="10972800" cy="1446550"/>
          </a:xfrm>
          <a:prstGeom prst="rect">
            <a:avLst/>
          </a:prstGeom>
          <a:noFill/>
        </p:spPr>
        <p:txBody>
          <a:bodyPr wrap="square" rtlCol="0">
            <a:spAutoFit/>
          </a:bodyPr>
          <a:lstStyle/>
          <a:p>
            <a:pPr algn="ctr"/>
            <a:r>
              <a:rPr lang="en-US" sz="4400" b="1" dirty="0">
                <a:solidFill>
                  <a:schemeClr val="bg1"/>
                </a:solidFill>
                <a:latin typeface="+mj-lt"/>
              </a:rPr>
              <a:t>Overview of Models and Tools Used to Generate HIV Estimates</a:t>
            </a:r>
          </a:p>
        </p:txBody>
      </p:sp>
    </p:spTree>
    <p:extLst>
      <p:ext uri="{BB962C8B-B14F-4D97-AF65-F5344CB8AC3E}">
        <p14:creationId xmlns:p14="http://schemas.microsoft.com/office/powerpoint/2010/main" val="34186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4C7D-F846-EF5F-48AF-2E4DBFDE4687}"/>
              </a:ext>
            </a:extLst>
          </p:cNvPr>
          <p:cNvSpPr>
            <a:spLocks noGrp="1"/>
          </p:cNvSpPr>
          <p:nvPr>
            <p:ph type="title"/>
          </p:nvPr>
        </p:nvSpPr>
        <p:spPr/>
        <p:txBody>
          <a:bodyPr/>
          <a:lstStyle/>
          <a:p>
            <a:r>
              <a:rPr lang="en-US" dirty="0"/>
              <a:t>Purpose of HIV epidemic modeling</a:t>
            </a:r>
          </a:p>
        </p:txBody>
      </p:sp>
      <p:sp>
        <p:nvSpPr>
          <p:cNvPr id="3" name="Content Placeholder 2">
            <a:extLst>
              <a:ext uri="{FF2B5EF4-FFF2-40B4-BE49-F238E27FC236}">
                <a16:creationId xmlns:a16="http://schemas.microsoft.com/office/drawing/2014/main" id="{5C11156F-41B2-8999-4DC1-54F585EB106A}"/>
              </a:ext>
            </a:extLst>
          </p:cNvPr>
          <p:cNvSpPr>
            <a:spLocks noGrp="1"/>
          </p:cNvSpPr>
          <p:nvPr>
            <p:ph idx="1"/>
          </p:nvPr>
        </p:nvSpPr>
        <p:spPr>
          <a:xfrm>
            <a:off x="609599" y="1600200"/>
            <a:ext cx="11073319" cy="4525963"/>
          </a:xfrm>
        </p:spPr>
        <p:txBody>
          <a:bodyPr/>
          <a:lstStyle/>
          <a:p>
            <a:pPr marL="0" indent="0" algn="ctr">
              <a:buNone/>
            </a:pPr>
            <a:r>
              <a:rPr lang="en-US" dirty="0"/>
              <a:t>We use models to synthesize data and estimate key indicators</a:t>
            </a:r>
          </a:p>
        </p:txBody>
      </p:sp>
      <p:graphicFrame>
        <p:nvGraphicFramePr>
          <p:cNvPr id="4" name="Diagram 3">
            <a:extLst>
              <a:ext uri="{FF2B5EF4-FFF2-40B4-BE49-F238E27FC236}">
                <a16:creationId xmlns:a16="http://schemas.microsoft.com/office/drawing/2014/main" id="{6259AAAF-9B2F-4DDF-A363-D46544542F15}"/>
              </a:ext>
            </a:extLst>
          </p:cNvPr>
          <p:cNvGraphicFramePr/>
          <p:nvPr>
            <p:extLst>
              <p:ext uri="{D42A27DB-BD31-4B8C-83A1-F6EECF244321}">
                <p14:modId xmlns:p14="http://schemas.microsoft.com/office/powerpoint/2010/main" val="3528044635"/>
              </p:ext>
            </p:extLst>
          </p:nvPr>
        </p:nvGraphicFramePr>
        <p:xfrm>
          <a:off x="2112519" y="2074275"/>
          <a:ext cx="7966962" cy="452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4445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466850" y="141323"/>
            <a:ext cx="9258300" cy="792163"/>
          </a:xfrm>
        </p:spPr>
        <p:txBody>
          <a:bodyPr anchor="t">
            <a:normAutofit/>
          </a:bodyPr>
          <a:lstStyle/>
          <a:p>
            <a:pPr eaLnBrk="1" hangingPunct="1"/>
            <a:r>
              <a:rPr lang="en-US" altLang="en-US" dirty="0"/>
              <a:t>Structure</a:t>
            </a:r>
          </a:p>
        </p:txBody>
      </p:sp>
      <p:sp>
        <p:nvSpPr>
          <p:cNvPr id="6" name="Flowchart: Process 5"/>
          <p:cNvSpPr/>
          <p:nvPr/>
        </p:nvSpPr>
        <p:spPr>
          <a:xfrm>
            <a:off x="1447800" y="1524000"/>
            <a:ext cx="2286000" cy="914400"/>
          </a:xfrm>
          <a:prstGeom prst="flowChartProcess">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Demographic Data</a:t>
            </a:r>
          </a:p>
        </p:txBody>
      </p:sp>
      <p:sp>
        <p:nvSpPr>
          <p:cNvPr id="7" name="Flowchart: Process 6"/>
          <p:cNvSpPr/>
          <p:nvPr/>
        </p:nvSpPr>
        <p:spPr>
          <a:xfrm>
            <a:off x="1447800" y="2667000"/>
            <a:ext cx="2286000" cy="914400"/>
          </a:xfrm>
          <a:prstGeom prst="flowChartProcess">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Program Statistics</a:t>
            </a:r>
          </a:p>
        </p:txBody>
      </p:sp>
      <p:sp>
        <p:nvSpPr>
          <p:cNvPr id="8" name="Flowchart: Process 7"/>
          <p:cNvSpPr/>
          <p:nvPr/>
        </p:nvSpPr>
        <p:spPr>
          <a:xfrm>
            <a:off x="1447800" y="3810000"/>
            <a:ext cx="2286000" cy="914400"/>
          </a:xfrm>
          <a:prstGeom prst="flowChartProcess">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Epidemic Patterns</a:t>
            </a:r>
          </a:p>
        </p:txBody>
      </p:sp>
      <p:sp>
        <p:nvSpPr>
          <p:cNvPr id="9" name="Flowchart: Process 8"/>
          <p:cNvSpPr/>
          <p:nvPr/>
        </p:nvSpPr>
        <p:spPr>
          <a:xfrm>
            <a:off x="1447800" y="4953000"/>
            <a:ext cx="2286000" cy="1356320"/>
          </a:xfrm>
          <a:prstGeom prst="flowChartProcess">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Surveillance,</a:t>
            </a:r>
          </a:p>
          <a:p>
            <a:pPr algn="ctr">
              <a:defRPr/>
            </a:pPr>
            <a:r>
              <a:rPr lang="en-US" dirty="0">
                <a:solidFill>
                  <a:schemeClr val="tx1"/>
                </a:solidFill>
              </a:rPr>
              <a:t>Survey and Routine Testing Data</a:t>
            </a:r>
          </a:p>
        </p:txBody>
      </p:sp>
      <p:sp>
        <p:nvSpPr>
          <p:cNvPr id="10" name="Flowchart: Process 9"/>
          <p:cNvSpPr/>
          <p:nvPr/>
        </p:nvSpPr>
        <p:spPr>
          <a:xfrm>
            <a:off x="4787899" y="1600200"/>
            <a:ext cx="3060699" cy="2971800"/>
          </a:xfrm>
          <a:prstGeom prst="flowChartProcess">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rPr>
              <a:t>Spectrum/AIM Calculations</a:t>
            </a:r>
          </a:p>
          <a:p>
            <a:pPr algn="ctr">
              <a:defRPr/>
            </a:pPr>
            <a:endParaRPr lang="en-US" dirty="0">
              <a:solidFill>
                <a:schemeClr val="tx1"/>
              </a:solidFill>
            </a:endParaRPr>
          </a:p>
          <a:p>
            <a:pPr algn="ctr">
              <a:defRPr/>
            </a:pPr>
            <a:r>
              <a:rPr lang="en-US" dirty="0">
                <a:solidFill>
                  <a:schemeClr val="tx1"/>
                </a:solidFill>
              </a:rPr>
              <a:t>Adults</a:t>
            </a:r>
          </a:p>
          <a:p>
            <a:pPr algn="ctr">
              <a:defRPr/>
            </a:pPr>
            <a:r>
              <a:rPr lang="en-US" dirty="0">
                <a:solidFill>
                  <a:schemeClr val="tx1"/>
                </a:solidFill>
              </a:rPr>
              <a:t>Mother-to-child transmission</a:t>
            </a:r>
            <a:endParaRPr lang="en-US" sz="2000" dirty="0">
              <a:solidFill>
                <a:schemeClr val="tx1"/>
              </a:solidFill>
            </a:endParaRPr>
          </a:p>
          <a:p>
            <a:pPr algn="ctr">
              <a:defRPr/>
            </a:pPr>
            <a:r>
              <a:rPr lang="en-US" dirty="0">
                <a:solidFill>
                  <a:schemeClr val="tx1"/>
                </a:solidFill>
              </a:rPr>
              <a:t>Children</a:t>
            </a:r>
          </a:p>
        </p:txBody>
      </p:sp>
      <p:sp>
        <p:nvSpPr>
          <p:cNvPr id="11" name="Flowchart: Process 10"/>
          <p:cNvSpPr/>
          <p:nvPr/>
        </p:nvSpPr>
        <p:spPr>
          <a:xfrm>
            <a:off x="4523231" y="4952999"/>
            <a:ext cx="3979165" cy="1623875"/>
          </a:xfrm>
          <a:prstGeom prst="flowChartProcess">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Prevalence &amp; incidence trend</a:t>
            </a:r>
          </a:p>
          <a:p>
            <a:pPr algn="ctr">
              <a:defRPr/>
            </a:pPr>
            <a:r>
              <a:rPr lang="en-US" sz="2000" dirty="0">
                <a:solidFill>
                  <a:schemeClr val="tx1"/>
                </a:solidFill>
              </a:rPr>
              <a:t>Generalized epidemics: EPP-Gen</a:t>
            </a:r>
          </a:p>
          <a:p>
            <a:pPr algn="ctr">
              <a:defRPr/>
            </a:pPr>
            <a:br>
              <a:rPr lang="en-US" sz="2000" dirty="0">
                <a:solidFill>
                  <a:schemeClr val="tx1"/>
                </a:solidFill>
              </a:rPr>
            </a:br>
            <a:r>
              <a:rPr lang="en-US" sz="2000" dirty="0">
                <a:solidFill>
                  <a:schemeClr val="tx1"/>
                </a:solidFill>
              </a:rPr>
              <a:t>Concentrated epidemics: </a:t>
            </a:r>
          </a:p>
          <a:p>
            <a:pPr algn="ctr">
              <a:defRPr/>
            </a:pPr>
            <a:r>
              <a:rPr lang="en-US" sz="2000" dirty="0">
                <a:solidFill>
                  <a:schemeClr val="tx1"/>
                </a:solidFill>
              </a:rPr>
              <a:t>EPP / CSAVR / AEM / ECDC</a:t>
            </a:r>
          </a:p>
        </p:txBody>
      </p:sp>
      <p:cxnSp>
        <p:nvCxnSpPr>
          <p:cNvPr id="13" name="Straight Arrow Connector 12"/>
          <p:cNvCxnSpPr>
            <a:cxnSpLocks/>
          </p:cNvCxnSpPr>
          <p:nvPr/>
        </p:nvCxnSpPr>
        <p:spPr>
          <a:xfrm>
            <a:off x="3733800" y="5517232"/>
            <a:ext cx="78943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a:off x="3733800" y="3105150"/>
            <a:ext cx="990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a:off x="4267200" y="1981200"/>
            <a:ext cx="0" cy="3536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3"/>
          </p:cNvCxnSpPr>
          <p:nvPr/>
        </p:nvCxnSpPr>
        <p:spPr>
          <a:xfrm>
            <a:off x="3733800" y="19812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3733800" y="43434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Flowchart: Process 26"/>
          <p:cNvSpPr/>
          <p:nvPr/>
        </p:nvSpPr>
        <p:spPr>
          <a:xfrm>
            <a:off x="8499346" y="1676400"/>
            <a:ext cx="3286249" cy="2828994"/>
          </a:xfrm>
          <a:prstGeom prst="flowChartProcess">
            <a:avLst/>
          </a:prstGeom>
          <a:solidFill>
            <a:schemeClr val="bg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National Results</a:t>
            </a:r>
          </a:p>
          <a:p>
            <a:pPr algn="ctr">
              <a:defRPr/>
            </a:pPr>
            <a:endParaRPr lang="en-US" sz="2400" dirty="0">
              <a:solidFill>
                <a:schemeClr val="tx1"/>
              </a:solidFill>
            </a:endParaRPr>
          </a:p>
          <a:p>
            <a:pPr algn="ctr">
              <a:defRPr/>
            </a:pPr>
            <a:r>
              <a:rPr lang="en-US" sz="2000" dirty="0">
                <a:solidFill>
                  <a:schemeClr val="tx1"/>
                </a:solidFill>
              </a:rPr>
              <a:t>Number HIV+</a:t>
            </a:r>
          </a:p>
          <a:p>
            <a:pPr algn="ctr">
              <a:defRPr/>
            </a:pPr>
            <a:r>
              <a:rPr lang="en-US" sz="2000" dirty="0">
                <a:solidFill>
                  <a:schemeClr val="tx1"/>
                </a:solidFill>
              </a:rPr>
              <a:t>New Infections</a:t>
            </a:r>
          </a:p>
          <a:p>
            <a:pPr algn="ctr">
              <a:defRPr/>
            </a:pPr>
            <a:r>
              <a:rPr lang="en-US" sz="2000" dirty="0">
                <a:solidFill>
                  <a:schemeClr val="tx1"/>
                </a:solidFill>
              </a:rPr>
              <a:t>AIDS deaths</a:t>
            </a:r>
          </a:p>
          <a:p>
            <a:pPr algn="ctr">
              <a:defRPr/>
            </a:pPr>
            <a:r>
              <a:rPr lang="en-US" sz="2000" dirty="0">
                <a:solidFill>
                  <a:schemeClr val="tx1"/>
                </a:solidFill>
              </a:rPr>
              <a:t>Need for ART &amp; PMTCT</a:t>
            </a:r>
          </a:p>
          <a:p>
            <a:pPr algn="ctr">
              <a:defRPr/>
            </a:pPr>
            <a:r>
              <a:rPr lang="en-US" sz="2000" dirty="0">
                <a:solidFill>
                  <a:schemeClr val="tx1"/>
                </a:solidFill>
              </a:rPr>
              <a:t>Coverage of ART &amp;  PMTCT</a:t>
            </a:r>
            <a:endParaRPr lang="en-US" sz="2400" dirty="0">
              <a:solidFill>
                <a:schemeClr val="tx1"/>
              </a:solidFill>
            </a:endParaRPr>
          </a:p>
        </p:txBody>
      </p:sp>
      <p:cxnSp>
        <p:nvCxnSpPr>
          <p:cNvPr id="28" name="Straight Arrow Connector 27"/>
          <p:cNvCxnSpPr>
            <a:cxnSpLocks/>
          </p:cNvCxnSpPr>
          <p:nvPr/>
        </p:nvCxnSpPr>
        <p:spPr>
          <a:xfrm>
            <a:off x="7848598" y="3103546"/>
            <a:ext cx="650748" cy="47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A7B02E1-D885-2A9A-FF84-5387EC745B0F}"/>
              </a:ext>
            </a:extLst>
          </p:cNvPr>
          <p:cNvSpPr txBox="1"/>
          <p:nvPr/>
        </p:nvSpPr>
        <p:spPr>
          <a:xfrm>
            <a:off x="2083984" y="893055"/>
            <a:ext cx="981551" cy="584775"/>
          </a:xfrm>
          <a:prstGeom prst="rect">
            <a:avLst/>
          </a:prstGeom>
          <a:noFill/>
        </p:spPr>
        <p:txBody>
          <a:bodyPr wrap="none" rtlCol="0">
            <a:spAutoFit/>
          </a:bodyPr>
          <a:lstStyle/>
          <a:p>
            <a:r>
              <a:rPr lang="en-US" sz="3200" b="1" dirty="0">
                <a:solidFill>
                  <a:schemeClr val="accent2"/>
                </a:solidFill>
                <a:latin typeface="+mj-lt"/>
              </a:rPr>
              <a:t>Data</a:t>
            </a:r>
          </a:p>
        </p:txBody>
      </p:sp>
      <p:sp>
        <p:nvSpPr>
          <p:cNvPr id="4" name="TextBox 3">
            <a:extLst>
              <a:ext uri="{FF2B5EF4-FFF2-40B4-BE49-F238E27FC236}">
                <a16:creationId xmlns:a16="http://schemas.microsoft.com/office/drawing/2014/main" id="{1E6D2E07-40F6-C765-7F4B-233FEA250EF3}"/>
              </a:ext>
            </a:extLst>
          </p:cNvPr>
          <p:cNvSpPr txBox="1"/>
          <p:nvPr/>
        </p:nvSpPr>
        <p:spPr>
          <a:xfrm>
            <a:off x="5591506" y="893055"/>
            <a:ext cx="1292341" cy="584775"/>
          </a:xfrm>
          <a:prstGeom prst="rect">
            <a:avLst/>
          </a:prstGeom>
          <a:noFill/>
        </p:spPr>
        <p:txBody>
          <a:bodyPr wrap="none" rtlCol="0">
            <a:spAutoFit/>
          </a:bodyPr>
          <a:lstStyle/>
          <a:p>
            <a:r>
              <a:rPr lang="en-US" sz="3200" b="1" dirty="0">
                <a:solidFill>
                  <a:schemeClr val="accent6">
                    <a:lumMod val="50000"/>
                  </a:schemeClr>
                </a:solidFill>
                <a:latin typeface="+mj-lt"/>
              </a:rPr>
              <a:t>Model</a:t>
            </a:r>
          </a:p>
        </p:txBody>
      </p:sp>
      <p:sp>
        <p:nvSpPr>
          <p:cNvPr id="5" name="TextBox 4">
            <a:extLst>
              <a:ext uri="{FF2B5EF4-FFF2-40B4-BE49-F238E27FC236}">
                <a16:creationId xmlns:a16="http://schemas.microsoft.com/office/drawing/2014/main" id="{DBA39467-0496-F8C5-5C00-03F73556B8C0}"/>
              </a:ext>
            </a:extLst>
          </p:cNvPr>
          <p:cNvSpPr txBox="1"/>
          <p:nvPr/>
        </p:nvSpPr>
        <p:spPr>
          <a:xfrm>
            <a:off x="9409816" y="893055"/>
            <a:ext cx="1406539" cy="584775"/>
          </a:xfrm>
          <a:prstGeom prst="rect">
            <a:avLst/>
          </a:prstGeom>
          <a:noFill/>
        </p:spPr>
        <p:txBody>
          <a:bodyPr wrap="none" rtlCol="0">
            <a:spAutoFit/>
          </a:bodyPr>
          <a:lstStyle/>
          <a:p>
            <a:r>
              <a:rPr lang="en-US" sz="3200" b="1" dirty="0">
                <a:solidFill>
                  <a:schemeClr val="bg2">
                    <a:lumMod val="50000"/>
                  </a:schemeClr>
                </a:solidFill>
                <a:latin typeface="+mj-lt"/>
              </a:rPr>
              <a:t>Results</a:t>
            </a:r>
          </a:p>
        </p:txBody>
      </p:sp>
      <p:sp>
        <p:nvSpPr>
          <p:cNvPr id="17" name="Arrow: Right 16">
            <a:extLst>
              <a:ext uri="{FF2B5EF4-FFF2-40B4-BE49-F238E27FC236}">
                <a16:creationId xmlns:a16="http://schemas.microsoft.com/office/drawing/2014/main" id="{B53ED25D-6AE3-0D5F-2CA4-E9D2A61D2309}"/>
              </a:ext>
            </a:extLst>
          </p:cNvPr>
          <p:cNvSpPr/>
          <p:nvPr/>
        </p:nvSpPr>
        <p:spPr>
          <a:xfrm>
            <a:off x="3768115" y="1099849"/>
            <a:ext cx="1120811" cy="171186"/>
          </a:xfrm>
          <a:prstGeom prs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8264F000-C6E4-ED7F-A641-4064FEB03DAF}"/>
              </a:ext>
            </a:extLst>
          </p:cNvPr>
          <p:cNvSpPr/>
          <p:nvPr/>
        </p:nvSpPr>
        <p:spPr>
          <a:xfrm>
            <a:off x="7586426" y="1099849"/>
            <a:ext cx="1120811" cy="171186"/>
          </a:xfrm>
          <a:prstGeom prs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08D17565-C496-A690-479C-F80641EF52FB}"/>
              </a:ext>
            </a:extLst>
          </p:cNvPr>
          <p:cNvCxnSpPr>
            <a:cxnSpLocks/>
            <a:endCxn id="10" idx="2"/>
          </p:cNvCxnSpPr>
          <p:nvPr/>
        </p:nvCxnSpPr>
        <p:spPr>
          <a:xfrm flipV="1">
            <a:off x="6318249" y="4572000"/>
            <a:ext cx="0" cy="3809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45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609600" y="274320"/>
            <a:ext cx="10972800" cy="1447131"/>
          </a:xfrm>
        </p:spPr>
        <p:txBody>
          <a:bodyPr>
            <a:normAutofit fontScale="90000"/>
          </a:bodyPr>
          <a:lstStyle/>
          <a:p>
            <a:r>
              <a:rPr lang="en-US" b="1" dirty="0">
                <a:cs typeface="Arial" panose="020B0604020202020204" pitchFamily="34" charset="0"/>
              </a:rPr>
              <a:t>Estimating </a:t>
            </a:r>
            <a:r>
              <a:rPr lang="en-US" dirty="0">
                <a:cs typeface="Arial" panose="020B0604020202020204" pitchFamily="34" charset="0"/>
              </a:rPr>
              <a:t>i</a:t>
            </a:r>
            <a:r>
              <a:rPr lang="en-US" b="1" dirty="0">
                <a:cs typeface="Arial" panose="020B0604020202020204" pitchFamily="34" charset="0"/>
              </a:rPr>
              <a:t>ncidence trends – Concentrated epidemics</a:t>
            </a:r>
            <a:br>
              <a:rPr lang="en-US" u="sng" dirty="0">
                <a:solidFill>
                  <a:srgbClr val="0070C0"/>
                </a:solidFill>
              </a:rPr>
            </a:br>
            <a:r>
              <a:rPr lang="en-US" sz="2400" dirty="0">
                <a:solidFill>
                  <a:schemeClr val="tx1"/>
                </a:solidFill>
              </a:rPr>
              <a:t>Different models can be used, depending on the data available</a:t>
            </a:r>
            <a:endParaRPr lang="en-CH" dirty="0">
              <a:solidFill>
                <a:schemeClr val="tx1"/>
              </a:solidFill>
            </a:endParaRPr>
          </a:p>
        </p:txBody>
      </p:sp>
      <p:graphicFrame>
        <p:nvGraphicFramePr>
          <p:cNvPr id="3" name="Table 3">
            <a:extLst>
              <a:ext uri="{FF2B5EF4-FFF2-40B4-BE49-F238E27FC236}">
                <a16:creationId xmlns:a16="http://schemas.microsoft.com/office/drawing/2014/main" id="{A498938D-29F1-4833-BCC1-632D3D78C7A9}"/>
              </a:ext>
            </a:extLst>
          </p:cNvPr>
          <p:cNvGraphicFramePr>
            <a:graphicFrameLocks noGrp="1"/>
          </p:cNvGraphicFramePr>
          <p:nvPr>
            <p:extLst>
              <p:ext uri="{D42A27DB-BD31-4B8C-83A1-F6EECF244321}">
                <p14:modId xmlns:p14="http://schemas.microsoft.com/office/powerpoint/2010/main" val="2789864051"/>
              </p:ext>
            </p:extLst>
          </p:nvPr>
        </p:nvGraphicFramePr>
        <p:xfrm>
          <a:off x="412750" y="2034540"/>
          <a:ext cx="11366500" cy="4419600"/>
        </p:xfrm>
        <a:graphic>
          <a:graphicData uri="http://schemas.openxmlformats.org/drawingml/2006/table">
            <a:tbl>
              <a:tblPr firstRow="1" bandRow="1">
                <a:tableStyleId>{21E4AEA4-8DFA-4A89-87EB-49C32662AFE0}</a:tableStyleId>
              </a:tblPr>
              <a:tblGrid>
                <a:gridCol w="2770584">
                  <a:extLst>
                    <a:ext uri="{9D8B030D-6E8A-4147-A177-3AD203B41FA5}">
                      <a16:colId xmlns:a16="http://schemas.microsoft.com/office/drawing/2014/main" val="2983053911"/>
                    </a:ext>
                  </a:extLst>
                </a:gridCol>
                <a:gridCol w="8595916">
                  <a:extLst>
                    <a:ext uri="{9D8B030D-6E8A-4147-A177-3AD203B41FA5}">
                      <a16:colId xmlns:a16="http://schemas.microsoft.com/office/drawing/2014/main" val="4233037758"/>
                    </a:ext>
                  </a:extLst>
                </a:gridCol>
              </a:tblGrid>
              <a:tr h="370840">
                <a:tc>
                  <a:txBody>
                    <a:bodyPr/>
                    <a:lstStyle/>
                    <a:p>
                      <a:r>
                        <a:rPr lang="en-US" sz="2000" dirty="0"/>
                        <a:t>Model </a:t>
                      </a:r>
                    </a:p>
                  </a:txBody>
                  <a:tcPr/>
                </a:tc>
                <a:tc>
                  <a:txBody>
                    <a:bodyPr/>
                    <a:lstStyle/>
                    <a:p>
                      <a:r>
                        <a:rPr lang="en-US" sz="2000" dirty="0"/>
                        <a:t>Data Required</a:t>
                      </a:r>
                    </a:p>
                  </a:txBody>
                  <a:tcPr/>
                </a:tc>
                <a:extLst>
                  <a:ext uri="{0D108BD9-81ED-4DB2-BD59-A6C34878D82A}">
                    <a16:rowId xmlns:a16="http://schemas.microsoft.com/office/drawing/2014/main" val="4294926556"/>
                  </a:ext>
                </a:extLst>
              </a:tr>
              <a:tr h="370840">
                <a:tc>
                  <a:txBody>
                    <a:bodyPr/>
                    <a:lstStyle/>
                    <a:p>
                      <a:r>
                        <a:rPr lang="en-US" sz="2000" dirty="0"/>
                        <a:t>Estimation and Projection Package (EPP)</a:t>
                      </a:r>
                    </a:p>
                  </a:txBody>
                  <a:tcPr/>
                </a:tc>
                <a:tc>
                  <a:txBody>
                    <a:bodyPr/>
                    <a:lstStyle/>
                    <a:p>
                      <a:r>
                        <a:rPr lang="en-US" sz="2000" dirty="0"/>
                        <a:t>Prevalence data for ANC clients &amp; Key Populations from:</a:t>
                      </a:r>
                    </a:p>
                    <a:p>
                      <a:pPr marL="285750" indent="-285750">
                        <a:buFont typeface="Arial" panose="020B0604020202020204" pitchFamily="34" charset="0"/>
                        <a:buChar char="•"/>
                      </a:pPr>
                      <a:r>
                        <a:rPr lang="en-US" sz="2000" dirty="0"/>
                        <a:t>Sentinel Surveillance and IBBS</a:t>
                      </a:r>
                    </a:p>
                    <a:p>
                      <a:pPr marL="285750" indent="-285750">
                        <a:buFont typeface="Arial" panose="020B0604020202020204" pitchFamily="34" charset="0"/>
                        <a:buChar char="•"/>
                      </a:pPr>
                      <a:r>
                        <a:rPr lang="en-US" sz="2000" dirty="0"/>
                        <a:t>Routine programmatic testing</a:t>
                      </a:r>
                    </a:p>
                    <a:p>
                      <a:pPr marL="0" indent="0">
                        <a:buFont typeface="Arial" panose="020B0604020202020204" pitchFamily="34" charset="0"/>
                        <a:buNone/>
                      </a:pPr>
                      <a:r>
                        <a:rPr lang="en-US" sz="2000" dirty="0"/>
                        <a:t>&amp; Population Group Size Estimates</a:t>
                      </a:r>
                    </a:p>
                  </a:txBody>
                  <a:tcPr/>
                </a:tc>
                <a:extLst>
                  <a:ext uri="{0D108BD9-81ED-4DB2-BD59-A6C34878D82A}">
                    <a16:rowId xmlns:a16="http://schemas.microsoft.com/office/drawing/2014/main" val="2459542645"/>
                  </a:ext>
                </a:extLst>
              </a:tr>
              <a:tr h="370840">
                <a:tc>
                  <a:txBody>
                    <a:bodyPr/>
                    <a:lstStyle/>
                    <a:p>
                      <a:r>
                        <a:rPr lang="en-US" sz="2000"/>
                        <a:t>AIDS Epidemic Model (AEM)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Surveillance prevalence data: ANC clients &amp; Key Populations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Population Group Size Estimates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Program service coverage</a:t>
                      </a:r>
                    </a:p>
                  </a:txBody>
                  <a:tcPr/>
                </a:tc>
                <a:extLst>
                  <a:ext uri="{0D108BD9-81ED-4DB2-BD59-A6C34878D82A}">
                    <a16:rowId xmlns:a16="http://schemas.microsoft.com/office/drawing/2014/main" val="2574109699"/>
                  </a:ext>
                </a:extLst>
              </a:tr>
              <a:tr h="370840">
                <a:tc>
                  <a:txBody>
                    <a:bodyPr/>
                    <a:lstStyle/>
                    <a:p>
                      <a:r>
                        <a:rPr lang="en-US" sz="2000"/>
                        <a:t>Case Surveillance and Vital Registration (CSAVR)</a:t>
                      </a:r>
                    </a:p>
                  </a:txBody>
                  <a:tcPr/>
                </a:tc>
                <a:tc>
                  <a:txBody>
                    <a:bodyPr/>
                    <a:lstStyle/>
                    <a:p>
                      <a:pPr marL="285750" indent="-285750">
                        <a:buFont typeface="Arial" panose="020B0604020202020204" pitchFamily="34" charset="0"/>
                        <a:buChar char="•"/>
                      </a:pPr>
                      <a:r>
                        <a:rPr lang="en-US" sz="2000" dirty="0"/>
                        <a:t>New HIV diagnoses</a:t>
                      </a:r>
                    </a:p>
                    <a:p>
                      <a:pPr marL="285750" indent="-285750">
                        <a:buFont typeface="Arial" panose="020B0604020202020204" pitchFamily="34" charset="0"/>
                        <a:buChar char="•"/>
                      </a:pPr>
                      <a:r>
                        <a:rPr lang="en-US" sz="2000" dirty="0"/>
                        <a:t>AIDS-related deaths</a:t>
                      </a:r>
                    </a:p>
                    <a:p>
                      <a:pPr marL="285750" indent="-285750">
                        <a:buFont typeface="Arial" panose="020B0604020202020204" pitchFamily="34" charset="0"/>
                        <a:buChar char="•"/>
                      </a:pPr>
                      <a:r>
                        <a:rPr lang="en-US" sz="2000" dirty="0"/>
                        <a:t>Optionally, CD4 count at diagnosis</a:t>
                      </a:r>
                    </a:p>
                  </a:txBody>
                  <a:tcPr/>
                </a:tc>
                <a:extLst>
                  <a:ext uri="{0D108BD9-81ED-4DB2-BD59-A6C34878D82A}">
                    <a16:rowId xmlns:a16="http://schemas.microsoft.com/office/drawing/2014/main" val="4222240978"/>
                  </a:ext>
                </a:extLst>
              </a:tr>
              <a:tr h="370840">
                <a:tc>
                  <a:txBody>
                    <a:bodyPr/>
                    <a:lstStyle/>
                    <a:p>
                      <a:r>
                        <a:rPr lang="en-US" sz="2000"/>
                        <a:t>ECDC HIV Model </a:t>
                      </a:r>
                    </a:p>
                  </a:txBody>
                  <a:tcPr/>
                </a:tc>
                <a:tc>
                  <a:txBody>
                    <a:bodyPr/>
                    <a:lstStyle/>
                    <a:p>
                      <a:r>
                        <a:rPr lang="en-US" sz="2000" dirty="0"/>
                        <a:t>Case-based or aggregate surveillance data: </a:t>
                      </a:r>
                    </a:p>
                    <a:p>
                      <a:r>
                        <a:rPr lang="en-US" sz="2000" dirty="0"/>
                        <a:t>New HIV diagnoses, AIDS diagnoses, AIDS-related deaths</a:t>
                      </a:r>
                    </a:p>
                  </a:txBody>
                  <a:tcPr/>
                </a:tc>
                <a:extLst>
                  <a:ext uri="{0D108BD9-81ED-4DB2-BD59-A6C34878D82A}">
                    <a16:rowId xmlns:a16="http://schemas.microsoft.com/office/drawing/2014/main" val="17873336"/>
                  </a:ext>
                </a:extLst>
              </a:tr>
            </a:tbl>
          </a:graphicData>
        </a:graphic>
      </p:graphicFrame>
    </p:spTree>
    <p:extLst>
      <p:ext uri="{BB962C8B-B14F-4D97-AF65-F5344CB8AC3E}">
        <p14:creationId xmlns:p14="http://schemas.microsoft.com/office/powerpoint/2010/main" val="347806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1728-8C57-86BA-9A81-C068D12BF842}"/>
              </a:ext>
            </a:extLst>
          </p:cNvPr>
          <p:cNvSpPr>
            <a:spLocks noGrp="1"/>
          </p:cNvSpPr>
          <p:nvPr>
            <p:ph type="title"/>
          </p:nvPr>
        </p:nvSpPr>
        <p:spPr>
          <a:xfrm>
            <a:off x="683549" y="248038"/>
            <a:ext cx="10824903" cy="727322"/>
          </a:xfrm>
        </p:spPr>
        <p:txBody>
          <a:bodyPr vert="horz" lIns="91440" tIns="45720" rIns="91440" bIns="45720" rtlCol="0" anchor="ctr">
            <a:noAutofit/>
          </a:bodyPr>
          <a:lstStyle/>
          <a:p>
            <a:r>
              <a:rPr lang="en-US" b="1" dirty="0">
                <a:ea typeface="ＭＳ Ｐゴシック" panose="020B0600070205080204" pitchFamily="34" charset="-128"/>
                <a:cs typeface="+mn-cs"/>
              </a:rPr>
              <a:t>Models used to create HIV estimates</a:t>
            </a:r>
          </a:p>
        </p:txBody>
      </p:sp>
      <p:graphicFrame>
        <p:nvGraphicFramePr>
          <p:cNvPr id="3" name="Table 2">
            <a:extLst>
              <a:ext uri="{FF2B5EF4-FFF2-40B4-BE49-F238E27FC236}">
                <a16:creationId xmlns:a16="http://schemas.microsoft.com/office/drawing/2014/main" id="{854C0ADB-68DF-9AF3-2A56-D820354B5ABF}"/>
              </a:ext>
            </a:extLst>
          </p:cNvPr>
          <p:cNvGraphicFramePr>
            <a:graphicFrameLocks noGrp="1"/>
          </p:cNvGraphicFramePr>
          <p:nvPr>
            <p:extLst>
              <p:ext uri="{D42A27DB-BD31-4B8C-83A1-F6EECF244321}">
                <p14:modId xmlns:p14="http://schemas.microsoft.com/office/powerpoint/2010/main" val="2556505445"/>
              </p:ext>
            </p:extLst>
          </p:nvPr>
        </p:nvGraphicFramePr>
        <p:xfrm>
          <a:off x="502921" y="1111454"/>
          <a:ext cx="11186158" cy="5182997"/>
        </p:xfrm>
        <a:graphic>
          <a:graphicData uri="http://schemas.openxmlformats.org/drawingml/2006/table">
            <a:tbl>
              <a:tblPr firstRow="1" bandRow="1">
                <a:tableStyleId>{21E4AEA4-8DFA-4A89-87EB-49C32662AFE0}</a:tableStyleId>
              </a:tblPr>
              <a:tblGrid>
                <a:gridCol w="3459479">
                  <a:extLst>
                    <a:ext uri="{9D8B030D-6E8A-4147-A177-3AD203B41FA5}">
                      <a16:colId xmlns:a16="http://schemas.microsoft.com/office/drawing/2014/main" val="842630820"/>
                    </a:ext>
                  </a:extLst>
                </a:gridCol>
                <a:gridCol w="1081238">
                  <a:extLst>
                    <a:ext uri="{9D8B030D-6E8A-4147-A177-3AD203B41FA5}">
                      <a16:colId xmlns:a16="http://schemas.microsoft.com/office/drawing/2014/main" val="64889179"/>
                    </a:ext>
                  </a:extLst>
                </a:gridCol>
                <a:gridCol w="6645441">
                  <a:extLst>
                    <a:ext uri="{9D8B030D-6E8A-4147-A177-3AD203B41FA5}">
                      <a16:colId xmlns:a16="http://schemas.microsoft.com/office/drawing/2014/main" val="1040945214"/>
                    </a:ext>
                  </a:extLst>
                </a:gridCol>
              </a:tblGrid>
              <a:tr h="258016">
                <a:tc>
                  <a:txBody>
                    <a:bodyPr/>
                    <a:lstStyle/>
                    <a:p>
                      <a:pPr algn="l">
                        <a:lnSpc>
                          <a:spcPct val="150000"/>
                        </a:lnSpc>
                        <a:spcAft>
                          <a:spcPts val="0"/>
                        </a:spcAft>
                        <a:tabLst>
                          <a:tab pos="107950" algn="l"/>
                          <a:tab pos="457200" algn="l"/>
                        </a:tabLst>
                      </a:pPr>
                      <a:r>
                        <a:rPr lang="fr-CH" sz="1800" dirty="0">
                          <a:effectLst/>
                        </a:rPr>
                        <a:t>Incidence model</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l">
                        <a:lnSpc>
                          <a:spcPct val="150000"/>
                        </a:lnSpc>
                        <a:spcAft>
                          <a:spcPts val="0"/>
                        </a:spcAft>
                        <a:tabLst>
                          <a:tab pos="107950" algn="l"/>
                          <a:tab pos="457200" algn="l"/>
                        </a:tabLst>
                      </a:pPr>
                      <a:r>
                        <a:rPr lang="fr-CH" sz="1800">
                          <a:effectLst/>
                        </a:rPr>
                        <a:t>Countries</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l">
                        <a:lnSpc>
                          <a:spcPct val="150000"/>
                        </a:lnSpc>
                        <a:spcAft>
                          <a:spcPts val="0"/>
                        </a:spcAft>
                        <a:tabLst>
                          <a:tab pos="107950" algn="l"/>
                          <a:tab pos="443865" algn="l"/>
                        </a:tabLst>
                      </a:pPr>
                      <a:r>
                        <a:rPr lang="fr-CH" sz="1800" dirty="0" err="1">
                          <a:effectLst/>
                        </a:rPr>
                        <a:t>Regions</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3024937148"/>
                  </a:ext>
                </a:extLst>
              </a:tr>
              <a:tr h="489523">
                <a:tc>
                  <a:txBody>
                    <a:bodyPr/>
                    <a:lstStyle/>
                    <a:p>
                      <a:pPr algn="l">
                        <a:lnSpc>
                          <a:spcPct val="150000"/>
                        </a:lnSpc>
                        <a:spcAft>
                          <a:spcPts val="0"/>
                        </a:spcAft>
                        <a:tabLst>
                          <a:tab pos="107950" algn="l"/>
                          <a:tab pos="457200" algn="l"/>
                        </a:tabLst>
                      </a:pPr>
                      <a:r>
                        <a:rPr lang="en-GB" sz="1800" dirty="0">
                          <a:effectLst/>
                        </a:rPr>
                        <a:t>EPP</a:t>
                      </a:r>
                      <a:r>
                        <a:rPr lang="fr-CH" sz="1800" dirty="0">
                          <a:effectLst/>
                        </a:rPr>
                        <a:t>, </a:t>
                      </a:r>
                      <a:r>
                        <a:rPr lang="fr-CH" sz="1800" dirty="0" err="1">
                          <a:effectLst/>
                        </a:rPr>
                        <a:t>Generalized</a:t>
                      </a:r>
                      <a:r>
                        <a:rPr lang="fr-CH" sz="1800" dirty="0">
                          <a:effectLst/>
                        </a:rPr>
                        <a:t> </a:t>
                      </a:r>
                      <a:r>
                        <a:rPr lang="fr-CH" sz="1800" dirty="0" err="1">
                          <a:effectLst/>
                        </a:rPr>
                        <a:t>epidemic</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dirty="0">
                          <a:effectLst/>
                        </a:rPr>
                        <a:t>37</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Asia and the Pacific</a:t>
                      </a:r>
                      <a:r>
                        <a:rPr lang="en-US" sz="1400" dirty="0">
                          <a:solidFill>
                            <a:schemeClr val="bg1">
                              <a:lumMod val="65000"/>
                            </a:schemeClr>
                          </a:solidFill>
                          <a:effectLst/>
                        </a:rPr>
                        <a:t>	Eastern Europe and central Asia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Caribbean</a:t>
                      </a:r>
                      <a:r>
                        <a:rPr lang="en-US" sz="1400" dirty="0">
                          <a:solidFill>
                            <a:schemeClr val="bg1">
                              <a:lumMod val="65000"/>
                            </a:schemeClr>
                          </a:solidFill>
                          <a:effectLst/>
                        </a:rPr>
                        <a:t>	Latin America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Eastern and southern Africa</a:t>
                      </a:r>
                      <a:r>
                        <a:rPr lang="en-US" sz="1400" dirty="0">
                          <a:solidFill>
                            <a:schemeClr val="bg1">
                              <a:lumMod val="65000"/>
                            </a:schemeClr>
                          </a:solidFill>
                          <a:effectLst/>
                        </a:rPr>
                        <a:t>	Middle East and North Africa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Western and central Africa</a:t>
                      </a:r>
                      <a:r>
                        <a:rPr lang="en-US" sz="1400" dirty="0">
                          <a:solidFill>
                            <a:schemeClr val="bg1">
                              <a:lumMod val="65000"/>
                            </a:schemeClr>
                          </a:solidFill>
                          <a:effectLst/>
                        </a:rPr>
                        <a:t>	Western and central Europe and North America</a:t>
                      </a:r>
                      <a:endParaRPr lang="en-CH" sz="1400" dirty="0">
                        <a:solidFill>
                          <a:schemeClr val="bg1">
                            <a:lumMod val="65000"/>
                          </a:schemeClr>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560019089"/>
                  </a:ext>
                </a:extLst>
              </a:tr>
              <a:tr h="489523">
                <a:tc>
                  <a:txBody>
                    <a:bodyPr/>
                    <a:lstStyle/>
                    <a:p>
                      <a:pPr algn="l">
                        <a:lnSpc>
                          <a:spcPct val="150000"/>
                        </a:lnSpc>
                        <a:spcAft>
                          <a:spcPts val="0"/>
                        </a:spcAft>
                        <a:tabLst>
                          <a:tab pos="107950" algn="l"/>
                          <a:tab pos="457200" algn="l"/>
                        </a:tabLst>
                      </a:pPr>
                      <a:r>
                        <a:rPr lang="en-GB" sz="1800" dirty="0">
                          <a:effectLst/>
                        </a:rPr>
                        <a:t>EPP</a:t>
                      </a:r>
                      <a:r>
                        <a:rPr lang="fr-CH" sz="1800" dirty="0">
                          <a:effectLst/>
                        </a:rPr>
                        <a:t>, </a:t>
                      </a:r>
                      <a:r>
                        <a:rPr lang="fr-CH" sz="1800" dirty="0" err="1">
                          <a:effectLst/>
                        </a:rPr>
                        <a:t>Concentrated</a:t>
                      </a:r>
                      <a:r>
                        <a:rPr lang="fr-CH" sz="1800" dirty="0">
                          <a:effectLst/>
                        </a:rPr>
                        <a:t> </a:t>
                      </a:r>
                      <a:r>
                        <a:rPr lang="fr-CH" sz="1800" dirty="0" err="1">
                          <a:effectLst/>
                        </a:rPr>
                        <a:t>epidemic</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a:effectLst/>
                        </a:rPr>
                        <a:t>39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Asia and the Pacific</a:t>
                      </a:r>
                      <a:r>
                        <a:rPr lang="en-US" sz="1400" dirty="0">
                          <a:solidFill>
                            <a:schemeClr val="bg1">
                              <a:lumMod val="65000"/>
                            </a:schemeClr>
                          </a:solidFill>
                          <a:effectLst/>
                        </a:rPr>
                        <a:t>	</a:t>
                      </a:r>
                      <a:r>
                        <a:rPr lang="en-US" sz="1400" b="1" dirty="0">
                          <a:solidFill>
                            <a:schemeClr val="tx1"/>
                          </a:solidFill>
                          <a:effectLst/>
                        </a:rPr>
                        <a:t>Eastern Europe and central Asia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Caribbean</a:t>
                      </a:r>
                      <a:r>
                        <a:rPr lang="en-US" sz="1400" dirty="0">
                          <a:solidFill>
                            <a:schemeClr val="bg1">
                              <a:lumMod val="65000"/>
                            </a:schemeClr>
                          </a:solidFill>
                          <a:effectLst/>
                        </a:rPr>
                        <a:t>	</a:t>
                      </a:r>
                      <a:r>
                        <a:rPr lang="en-US" sz="1400" b="1" dirty="0">
                          <a:solidFill>
                            <a:schemeClr val="tx1"/>
                          </a:solidFill>
                          <a:effectLst/>
                        </a:rPr>
                        <a:t>Latin America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Eastern and southern Africa	</a:t>
                      </a:r>
                      <a:r>
                        <a:rPr lang="en-US" sz="1400" b="1" dirty="0">
                          <a:solidFill>
                            <a:schemeClr val="tx1"/>
                          </a:solidFill>
                          <a:effectLst/>
                        </a:rPr>
                        <a:t>Middle East and North Africa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Western and central Africa	Western and central Europe and North America</a:t>
                      </a:r>
                      <a:endParaRPr lang="en-CH" sz="1400" dirty="0">
                        <a:solidFill>
                          <a:schemeClr val="bg1">
                            <a:lumMod val="65000"/>
                          </a:schemeClr>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348390021"/>
                  </a:ext>
                </a:extLst>
              </a:tr>
              <a:tr h="258016">
                <a:tc>
                  <a:txBody>
                    <a:bodyPr/>
                    <a:lstStyle/>
                    <a:p>
                      <a:pPr algn="l">
                        <a:lnSpc>
                          <a:spcPct val="150000"/>
                        </a:lnSpc>
                        <a:spcAft>
                          <a:spcPts val="0"/>
                        </a:spcAft>
                        <a:tabLst>
                          <a:tab pos="107950" algn="l"/>
                          <a:tab pos="457200" algn="l"/>
                        </a:tabLst>
                      </a:pPr>
                      <a:r>
                        <a:rPr lang="en-US" sz="1800" dirty="0">
                          <a:effectLst/>
                        </a:rPr>
                        <a:t> </a:t>
                      </a:r>
                      <a:r>
                        <a:rPr lang="en-GB" sz="1800" dirty="0">
                          <a:effectLst/>
                        </a:rPr>
                        <a:t>AIDS E</a:t>
                      </a:r>
                      <a:r>
                        <a:rPr lang="fr-CH" sz="1800" dirty="0" err="1">
                          <a:effectLst/>
                        </a:rPr>
                        <a:t>pidemic</a:t>
                      </a:r>
                      <a:r>
                        <a:rPr lang="fr-CH" sz="1800" dirty="0">
                          <a:effectLst/>
                        </a:rPr>
                        <a:t> </a:t>
                      </a:r>
                      <a:r>
                        <a:rPr lang="en-GB" sz="1800" dirty="0">
                          <a:effectLst/>
                        </a:rPr>
                        <a:t>M</a:t>
                      </a:r>
                      <a:r>
                        <a:rPr lang="fr-CH" sz="1800" dirty="0" err="1">
                          <a:effectLst/>
                        </a:rPr>
                        <a:t>odel</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a:effectLst/>
                        </a:rPr>
                        <a:t>13</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Asia and the Pacific</a:t>
                      </a:r>
                      <a:r>
                        <a:rPr lang="en-US" sz="1400" dirty="0">
                          <a:solidFill>
                            <a:schemeClr val="bg1">
                              <a:lumMod val="65000"/>
                            </a:schemeClr>
                          </a:solidFill>
                          <a:effectLst/>
                        </a:rPr>
                        <a:t>	Eastern Europe and central Asia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Caribbean	Latin America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Eastern and southern Africa	Middle East and North Africa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Western and central Africa	Western and central Europe and North America</a:t>
                      </a:r>
                      <a:endParaRPr lang="en-CH" sz="1400" dirty="0">
                        <a:solidFill>
                          <a:schemeClr val="bg1">
                            <a:lumMod val="65000"/>
                          </a:schemeClr>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2428834008"/>
                  </a:ext>
                </a:extLst>
              </a:tr>
              <a:tr h="721030">
                <a:tc>
                  <a:txBody>
                    <a:bodyPr/>
                    <a:lstStyle/>
                    <a:p>
                      <a:pPr algn="l">
                        <a:lnSpc>
                          <a:spcPct val="150000"/>
                        </a:lnSpc>
                        <a:spcAft>
                          <a:spcPts val="0"/>
                        </a:spcAft>
                        <a:tabLst>
                          <a:tab pos="107950" algn="l"/>
                          <a:tab pos="457200" algn="l"/>
                        </a:tabLst>
                      </a:pPr>
                      <a:r>
                        <a:rPr lang="en-GB" sz="1800" dirty="0">
                          <a:effectLst/>
                        </a:rPr>
                        <a:t>CSAVR or ECDC model</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a:effectLst/>
                        </a:rPr>
                        <a:t>69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Asia and the Pacific</a:t>
                      </a:r>
                      <a:r>
                        <a:rPr lang="en-US" sz="1400" dirty="0">
                          <a:solidFill>
                            <a:schemeClr val="bg1">
                              <a:lumMod val="65000"/>
                            </a:schemeClr>
                          </a:solidFill>
                          <a:effectLst/>
                        </a:rPr>
                        <a:t>	</a:t>
                      </a:r>
                      <a:r>
                        <a:rPr lang="en-US" sz="1400" b="1" dirty="0">
                          <a:solidFill>
                            <a:schemeClr val="tx1"/>
                          </a:solidFill>
                          <a:effectLst/>
                        </a:rPr>
                        <a:t>Eastern Europe and central Asia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Caribbean</a:t>
                      </a:r>
                      <a:r>
                        <a:rPr lang="en-US" sz="1400" dirty="0">
                          <a:solidFill>
                            <a:schemeClr val="bg1">
                              <a:lumMod val="65000"/>
                            </a:schemeClr>
                          </a:solidFill>
                          <a:effectLst/>
                        </a:rPr>
                        <a:t>	</a:t>
                      </a:r>
                      <a:r>
                        <a:rPr lang="en-US" sz="1400" b="1" dirty="0">
                          <a:solidFill>
                            <a:schemeClr val="tx1"/>
                          </a:solidFill>
                          <a:effectLst/>
                        </a:rPr>
                        <a:t>Latin America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Eastern and southern Africa	</a:t>
                      </a:r>
                      <a:r>
                        <a:rPr lang="en-US" sz="1400" b="1" dirty="0">
                          <a:solidFill>
                            <a:schemeClr val="tx1"/>
                          </a:solidFill>
                          <a:effectLst/>
                        </a:rPr>
                        <a:t>Middle East and North Africa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Western and central Africa	</a:t>
                      </a:r>
                      <a:r>
                        <a:rPr lang="en-US" sz="1400" b="1" dirty="0">
                          <a:solidFill>
                            <a:schemeClr val="tx1"/>
                          </a:solidFill>
                          <a:effectLst/>
                        </a:rPr>
                        <a:t>Western and central Europe and North America</a:t>
                      </a:r>
                      <a:endParaRPr lang="en-CH" sz="14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1358427199"/>
                  </a:ext>
                </a:extLst>
              </a:tr>
              <a:tr h="489523">
                <a:tc>
                  <a:txBody>
                    <a:bodyPr/>
                    <a:lstStyle/>
                    <a:p>
                      <a:pPr algn="l">
                        <a:lnSpc>
                          <a:spcPct val="150000"/>
                        </a:lnSpc>
                        <a:spcAft>
                          <a:spcPts val="0"/>
                        </a:spcAft>
                        <a:tabLst>
                          <a:tab pos="107950" algn="l"/>
                          <a:tab pos="457200" algn="l"/>
                        </a:tabLst>
                      </a:pPr>
                      <a:r>
                        <a:rPr lang="en-GB" sz="1800" dirty="0">
                          <a:effectLst/>
                        </a:rPr>
                        <a:t>Other</a:t>
                      </a:r>
                      <a:r>
                        <a:rPr lang="en-US" sz="1800" dirty="0">
                          <a:effectLst/>
                        </a:rPr>
                        <a:t> </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algn="ctr">
                        <a:lnSpc>
                          <a:spcPct val="150000"/>
                        </a:lnSpc>
                        <a:spcAft>
                          <a:spcPts val="0"/>
                        </a:spcAft>
                        <a:tabLst>
                          <a:tab pos="107950" algn="l"/>
                          <a:tab pos="457200" algn="l"/>
                        </a:tabLst>
                      </a:pPr>
                      <a:r>
                        <a:rPr lang="en-GB" sz="1800" dirty="0">
                          <a:effectLst/>
                        </a:rPr>
                        <a:t>14</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Asia and the Pacific</a:t>
                      </a:r>
                      <a:r>
                        <a:rPr lang="en-US" sz="1400" dirty="0">
                          <a:solidFill>
                            <a:schemeClr val="bg1">
                              <a:lumMod val="65000"/>
                            </a:schemeClr>
                          </a:solidFill>
                          <a:effectLst/>
                        </a:rPr>
                        <a:t>	Eastern Europe and central Asia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Caribbean	</a:t>
                      </a:r>
                      <a:r>
                        <a:rPr lang="en-US" sz="1400" b="1" dirty="0">
                          <a:solidFill>
                            <a:schemeClr val="tx1"/>
                          </a:solidFill>
                          <a:effectLst/>
                        </a:rPr>
                        <a:t>Latin America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b="1" dirty="0">
                          <a:solidFill>
                            <a:schemeClr val="tx1"/>
                          </a:solidFill>
                          <a:effectLst/>
                        </a:rPr>
                        <a:t>Eastern and southern Africa</a:t>
                      </a:r>
                      <a:r>
                        <a:rPr lang="en-US" sz="1400" dirty="0">
                          <a:solidFill>
                            <a:schemeClr val="bg1">
                              <a:lumMod val="65000"/>
                            </a:schemeClr>
                          </a:solidFill>
                          <a:effectLst/>
                        </a:rPr>
                        <a:t>	Middle East and North Africa</a:t>
                      </a:r>
                    </a:p>
                    <a:p>
                      <a:pPr marL="0" marR="0" lvl="0" indent="0" algn="l" defTabSz="914400" rtl="0" eaLnBrk="1" fontAlgn="auto" latinLnBrk="0" hangingPunct="1">
                        <a:lnSpc>
                          <a:spcPct val="100000"/>
                        </a:lnSpc>
                        <a:spcBef>
                          <a:spcPts val="0"/>
                        </a:spcBef>
                        <a:spcAft>
                          <a:spcPts val="0"/>
                        </a:spcAft>
                        <a:buClrTx/>
                        <a:buSzTx/>
                        <a:buFontTx/>
                        <a:buNone/>
                        <a:tabLst>
                          <a:tab pos="107950" algn="l"/>
                          <a:tab pos="457200" algn="l"/>
                          <a:tab pos="2743200" algn="l"/>
                        </a:tabLst>
                        <a:defRPr/>
                      </a:pPr>
                      <a:r>
                        <a:rPr lang="en-US" sz="1400" dirty="0">
                          <a:solidFill>
                            <a:schemeClr val="bg1">
                              <a:lumMod val="65000"/>
                            </a:schemeClr>
                          </a:solidFill>
                          <a:effectLst/>
                        </a:rPr>
                        <a:t>Western and central Africa	</a:t>
                      </a:r>
                      <a:r>
                        <a:rPr lang="en-US" sz="1400" b="1" dirty="0">
                          <a:solidFill>
                            <a:schemeClr val="tx1"/>
                          </a:solidFill>
                          <a:effectLst/>
                        </a:rPr>
                        <a:t>Western and central Europe and North America</a:t>
                      </a:r>
                      <a:endParaRPr lang="en-CH" sz="14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45720" marR="45720" anchor="ctr"/>
                </a:tc>
                <a:extLst>
                  <a:ext uri="{0D108BD9-81ED-4DB2-BD59-A6C34878D82A}">
                    <a16:rowId xmlns:a16="http://schemas.microsoft.com/office/drawing/2014/main" val="1624060112"/>
                  </a:ext>
                </a:extLst>
              </a:tr>
            </a:tbl>
          </a:graphicData>
        </a:graphic>
      </p:graphicFrame>
    </p:spTree>
    <p:extLst>
      <p:ext uri="{BB962C8B-B14F-4D97-AF65-F5344CB8AC3E}">
        <p14:creationId xmlns:p14="http://schemas.microsoft.com/office/powerpoint/2010/main" val="175413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19251D-E2FF-3804-F4D2-7D9F22567A3F}"/>
              </a:ext>
            </a:extLst>
          </p:cNvPr>
          <p:cNvSpPr txBox="1"/>
          <p:nvPr/>
        </p:nvSpPr>
        <p:spPr>
          <a:xfrm>
            <a:off x="609600" y="3205113"/>
            <a:ext cx="10972800" cy="1446550"/>
          </a:xfrm>
          <a:prstGeom prst="rect">
            <a:avLst/>
          </a:prstGeom>
          <a:noFill/>
        </p:spPr>
        <p:txBody>
          <a:bodyPr wrap="square" rtlCol="0">
            <a:spAutoFit/>
          </a:bodyPr>
          <a:lstStyle/>
          <a:p>
            <a:pPr algn="ctr"/>
            <a:r>
              <a:rPr lang="en-US" sz="4400" b="1" dirty="0">
                <a:solidFill>
                  <a:schemeClr val="bg1"/>
                </a:solidFill>
                <a:latin typeface="+mj-lt"/>
              </a:rPr>
              <a:t>Summary of Major Changes</a:t>
            </a:r>
          </a:p>
          <a:p>
            <a:pPr algn="ctr"/>
            <a:r>
              <a:rPr lang="en-US" sz="4400" b="1" dirty="0">
                <a:solidFill>
                  <a:schemeClr val="bg1"/>
                </a:solidFill>
                <a:latin typeface="+mj-lt"/>
              </a:rPr>
              <a:t>to Spectrum/AIM for 2023</a:t>
            </a:r>
          </a:p>
        </p:txBody>
      </p:sp>
    </p:spTree>
    <p:extLst>
      <p:ext uri="{BB962C8B-B14F-4D97-AF65-F5344CB8AC3E}">
        <p14:creationId xmlns:p14="http://schemas.microsoft.com/office/powerpoint/2010/main" val="986263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3AF00-E5E6-910F-C774-C05F2569E591}"/>
              </a:ext>
            </a:extLst>
          </p:cNvPr>
          <p:cNvSpPr>
            <a:spLocks noGrp="1"/>
          </p:cNvSpPr>
          <p:nvPr>
            <p:ph type="title"/>
          </p:nvPr>
        </p:nvSpPr>
        <p:spPr/>
        <p:txBody>
          <a:bodyPr/>
          <a:lstStyle/>
          <a:p>
            <a:r>
              <a:rPr lang="en-US" dirty="0"/>
              <a:t>Key Changes</a:t>
            </a:r>
          </a:p>
        </p:txBody>
      </p:sp>
      <p:sp>
        <p:nvSpPr>
          <p:cNvPr id="3" name="Content Placeholder 2">
            <a:extLst>
              <a:ext uri="{FF2B5EF4-FFF2-40B4-BE49-F238E27FC236}">
                <a16:creationId xmlns:a16="http://schemas.microsoft.com/office/drawing/2014/main" id="{6E351231-9D02-5F40-F05D-F8687984D1CA}"/>
              </a:ext>
            </a:extLst>
          </p:cNvPr>
          <p:cNvSpPr>
            <a:spLocks noGrp="1"/>
          </p:cNvSpPr>
          <p:nvPr>
            <p:ph idx="1"/>
          </p:nvPr>
        </p:nvSpPr>
        <p:spPr/>
        <p:txBody>
          <a:bodyPr/>
          <a:lstStyle/>
          <a:p>
            <a:pPr algn="l" rtl="0" fontAlgn="base">
              <a:buFont typeface="Arial" panose="020B0604020202020204" pitchFamily="34" charset="0"/>
              <a:buChar char="•"/>
            </a:pPr>
            <a:r>
              <a:rPr lang="en-US" b="1" i="0" u="none" strike="noStrike" dirty="0">
                <a:solidFill>
                  <a:schemeClr val="accent2"/>
                </a:solidFill>
                <a:effectLst/>
                <a:latin typeface="+mj-lt"/>
              </a:rPr>
              <a:t>Data inputs</a:t>
            </a:r>
            <a:r>
              <a:rPr lang="en-US" b="0" i="0" dirty="0">
                <a:solidFill>
                  <a:schemeClr val="accent2"/>
                </a:solidFill>
                <a:effectLst/>
                <a:latin typeface="+mj-lt"/>
              </a:rPr>
              <a:t>​</a:t>
            </a:r>
            <a:endParaRPr lang="en-US" dirty="0">
              <a:solidFill>
                <a:schemeClr val="accent2"/>
              </a:solidFill>
              <a:latin typeface="+mj-lt"/>
            </a:endParaRPr>
          </a:p>
          <a:p>
            <a:pPr lvl="1"/>
            <a:r>
              <a:rPr lang="en-US" b="0" i="0" u="none" strike="noStrike" dirty="0">
                <a:effectLst/>
                <a:latin typeface="+mj-lt"/>
              </a:rPr>
              <a:t>Program-reported births</a:t>
            </a:r>
            <a:r>
              <a:rPr lang="en-US" b="0" i="0" dirty="0">
                <a:effectLst/>
                <a:latin typeface="+mj-lt"/>
              </a:rPr>
              <a:t>​</a:t>
            </a:r>
          </a:p>
          <a:p>
            <a:pPr lvl="1"/>
            <a:r>
              <a:rPr lang="en-US" dirty="0">
                <a:solidFill>
                  <a:schemeClr val="bg1">
                    <a:lumMod val="75000"/>
                  </a:schemeClr>
                </a:solidFill>
                <a:latin typeface="+mj-lt"/>
              </a:rPr>
              <a:t>Read program data from ADR</a:t>
            </a:r>
          </a:p>
          <a:p>
            <a:pPr lvl="1"/>
            <a:r>
              <a:rPr lang="en-US" b="0" i="0" u="none" strike="noStrike" dirty="0">
                <a:effectLst/>
                <a:latin typeface="+mj-lt"/>
              </a:rPr>
              <a:t>HIV testing editor</a:t>
            </a:r>
            <a:r>
              <a:rPr lang="en-US" b="0" i="0" dirty="0">
                <a:effectLst/>
                <a:latin typeface="+mj-lt"/>
              </a:rPr>
              <a:t>​</a:t>
            </a:r>
            <a:endParaRPr lang="en-US" dirty="0">
              <a:latin typeface="+mj-lt"/>
            </a:endParaRPr>
          </a:p>
          <a:p>
            <a:pPr lvl="1"/>
            <a:r>
              <a:rPr lang="en-US" b="0" i="0" u="none" strike="noStrike" dirty="0">
                <a:effectLst/>
                <a:latin typeface="+mj-lt"/>
              </a:rPr>
              <a:t>WPP 2022</a:t>
            </a:r>
            <a:r>
              <a:rPr lang="en-US" b="0" i="0" dirty="0">
                <a:effectLst/>
                <a:latin typeface="+mj-lt"/>
              </a:rPr>
              <a:t>​</a:t>
            </a:r>
            <a:endParaRPr lang="en-US" dirty="0">
              <a:latin typeface="+mj-lt"/>
            </a:endParaRPr>
          </a:p>
          <a:p>
            <a:pPr lvl="1"/>
            <a:r>
              <a:rPr lang="en-US" b="0" i="0" u="none" strike="noStrike" dirty="0">
                <a:effectLst/>
                <a:latin typeface="+mj-lt"/>
              </a:rPr>
              <a:t>ART data quality</a:t>
            </a:r>
            <a:r>
              <a:rPr lang="en-US" b="0" i="0" dirty="0">
                <a:effectLst/>
                <a:latin typeface="+mj-lt"/>
              </a:rPr>
              <a:t>​</a:t>
            </a:r>
          </a:p>
          <a:p>
            <a:pPr lvl="1"/>
            <a:r>
              <a:rPr lang="en-US" dirty="0">
                <a:latin typeface="+mj-lt"/>
              </a:rPr>
              <a:t>ART effect calculation</a:t>
            </a:r>
            <a:endParaRPr lang="en-US" b="0" i="0" dirty="0">
              <a:effectLst/>
              <a:latin typeface="+mj-lt"/>
            </a:endParaRPr>
          </a:p>
          <a:p>
            <a:pPr algn="l" rtl="0" fontAlgn="base">
              <a:buFont typeface="Arial" panose="020B0604020202020204" pitchFamily="34" charset="0"/>
              <a:buChar char="•"/>
            </a:pPr>
            <a:r>
              <a:rPr lang="en-US" b="1" i="0" u="none" strike="noStrike" dirty="0">
                <a:solidFill>
                  <a:schemeClr val="accent2"/>
                </a:solidFill>
                <a:effectLst/>
                <a:latin typeface="+mj-lt"/>
              </a:rPr>
              <a:t>Methods</a:t>
            </a:r>
            <a:r>
              <a:rPr lang="en-US" b="0" i="0" dirty="0">
                <a:solidFill>
                  <a:schemeClr val="accent2"/>
                </a:solidFill>
                <a:effectLst/>
                <a:latin typeface="+mj-lt"/>
              </a:rPr>
              <a:t>​</a:t>
            </a:r>
          </a:p>
          <a:p>
            <a:pPr lvl="1"/>
            <a:r>
              <a:rPr lang="en-US" b="0" i="0" u="none" strike="noStrike" dirty="0">
                <a:solidFill>
                  <a:schemeClr val="bg1">
                    <a:lumMod val="75000"/>
                  </a:schemeClr>
                </a:solidFill>
                <a:effectLst/>
                <a:latin typeface="+mj-lt"/>
              </a:rPr>
              <a:t>Shiny90</a:t>
            </a:r>
            <a:r>
              <a:rPr lang="en-US" b="0" i="0" dirty="0">
                <a:solidFill>
                  <a:schemeClr val="bg1">
                    <a:lumMod val="75000"/>
                  </a:schemeClr>
                </a:solidFill>
                <a:effectLst/>
                <a:latin typeface="+mj-lt"/>
              </a:rPr>
              <a:t>​</a:t>
            </a:r>
          </a:p>
          <a:p>
            <a:pPr lvl="1"/>
            <a:r>
              <a:rPr lang="en-US" b="0" i="0" u="none" strike="noStrike" dirty="0">
                <a:effectLst/>
                <a:latin typeface="+mj-lt"/>
              </a:rPr>
              <a:t>End year estimates</a:t>
            </a:r>
            <a:r>
              <a:rPr lang="en-US" b="0" i="0" dirty="0">
                <a:effectLst/>
                <a:latin typeface="+mj-lt"/>
              </a:rPr>
              <a:t>​</a:t>
            </a:r>
          </a:p>
        </p:txBody>
      </p:sp>
      <p:sp>
        <p:nvSpPr>
          <p:cNvPr id="4" name="Content Placeholder 3">
            <a:extLst>
              <a:ext uri="{FF2B5EF4-FFF2-40B4-BE49-F238E27FC236}">
                <a16:creationId xmlns:a16="http://schemas.microsoft.com/office/drawing/2014/main" id="{3DE3F86F-23A9-148C-516B-9C8E733E815C}"/>
              </a:ext>
            </a:extLst>
          </p:cNvPr>
          <p:cNvSpPr>
            <a:spLocks noGrp="1"/>
          </p:cNvSpPr>
          <p:nvPr>
            <p:ph idx="10"/>
          </p:nvPr>
        </p:nvSpPr>
        <p:spPr/>
        <p:txBody>
          <a:bodyPr/>
          <a:lstStyle/>
          <a:p>
            <a:pPr algn="l" rtl="0" fontAlgn="base">
              <a:buFont typeface="Arial" panose="020B0604020202020204" pitchFamily="34" charset="0"/>
              <a:buChar char="•"/>
            </a:pPr>
            <a:r>
              <a:rPr lang="en-US" b="1" i="0" u="none" strike="noStrike" dirty="0">
                <a:solidFill>
                  <a:schemeClr val="accent2"/>
                </a:solidFill>
                <a:effectLst/>
                <a:latin typeface="+mj-lt"/>
              </a:rPr>
              <a:t>Results/Validation</a:t>
            </a:r>
            <a:r>
              <a:rPr lang="en-US" b="0" i="0" dirty="0">
                <a:solidFill>
                  <a:schemeClr val="accent2"/>
                </a:solidFill>
                <a:effectLst/>
                <a:latin typeface="+mj-lt"/>
              </a:rPr>
              <a:t>​</a:t>
            </a:r>
            <a:endParaRPr lang="en-US" dirty="0">
              <a:solidFill>
                <a:schemeClr val="accent2"/>
              </a:solidFill>
              <a:latin typeface="+mj-lt"/>
            </a:endParaRPr>
          </a:p>
          <a:p>
            <a:pPr lvl="1"/>
            <a:r>
              <a:rPr lang="en-US" b="0" i="0" u="none" strike="noStrike" dirty="0">
                <a:effectLst/>
                <a:latin typeface="+mj-lt"/>
              </a:rPr>
              <a:t>Warning on saving file</a:t>
            </a:r>
            <a:r>
              <a:rPr lang="en-US" b="0" i="0" dirty="0">
                <a:effectLst/>
                <a:latin typeface="+mj-lt"/>
              </a:rPr>
              <a:t>​</a:t>
            </a:r>
            <a:endParaRPr lang="en-US" dirty="0">
              <a:latin typeface="+mj-lt"/>
            </a:endParaRPr>
          </a:p>
          <a:p>
            <a:pPr lvl="1"/>
            <a:r>
              <a:rPr lang="en-US" b="0" i="0" u="none" strike="noStrike" dirty="0">
                <a:effectLst/>
                <a:latin typeface="+mj-lt"/>
              </a:rPr>
              <a:t>Reference periods</a:t>
            </a:r>
            <a:r>
              <a:rPr lang="en-US" b="0" i="0" dirty="0">
                <a:effectLst/>
                <a:latin typeface="+mj-lt"/>
              </a:rPr>
              <a:t>​</a:t>
            </a:r>
            <a:endParaRPr lang="en-US" dirty="0">
              <a:latin typeface="+mj-lt"/>
            </a:endParaRPr>
          </a:p>
          <a:p>
            <a:pPr lvl="1"/>
            <a:r>
              <a:rPr lang="en-US" b="0" i="0" u="none" strike="noStrike" dirty="0">
                <a:effectLst/>
                <a:latin typeface="+mj-lt"/>
              </a:rPr>
              <a:t>All-cause deaths to those on ART</a:t>
            </a:r>
            <a:r>
              <a:rPr lang="en-US" b="0" i="0" dirty="0">
                <a:effectLst/>
                <a:latin typeface="+mj-lt"/>
              </a:rPr>
              <a:t>​</a:t>
            </a:r>
            <a:endParaRPr lang="en-US" dirty="0">
              <a:latin typeface="+mj-lt"/>
            </a:endParaRPr>
          </a:p>
          <a:p>
            <a:pPr lvl="1"/>
            <a:r>
              <a:rPr lang="en-US" b="0" i="0" u="none" strike="noStrike" dirty="0">
                <a:effectLst/>
                <a:latin typeface="+mj-lt"/>
              </a:rPr>
              <a:t>Waterfall analysis </a:t>
            </a:r>
            <a:r>
              <a:rPr lang="en-US" b="0" i="0" dirty="0">
                <a:effectLst/>
                <a:latin typeface="+mj-lt"/>
              </a:rPr>
              <a:t>​</a:t>
            </a:r>
          </a:p>
          <a:p>
            <a:endParaRPr lang="en-US" dirty="0">
              <a:latin typeface="+mj-lt"/>
            </a:endParaRPr>
          </a:p>
        </p:txBody>
      </p:sp>
    </p:spTree>
    <p:extLst>
      <p:ext uri="{BB962C8B-B14F-4D97-AF65-F5344CB8AC3E}">
        <p14:creationId xmlns:p14="http://schemas.microsoft.com/office/powerpoint/2010/main" val="3939230910"/>
      </p:ext>
    </p:extLst>
  </p:cSld>
  <p:clrMapOvr>
    <a:masterClrMapping/>
  </p:clrMapOvr>
</p:sld>
</file>

<file path=ppt/theme/theme1.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AAA385C-3F6D-406C-A4FC-68A4FF141DBF}">
  <ds:schemaRefs>
    <ds:schemaRef ds:uri="http://schemas.microsoft.com/sharepoint/v3/contenttype/forms"/>
  </ds:schemaRefs>
</ds:datastoreItem>
</file>

<file path=customXml/itemProps2.xml><?xml version="1.0" encoding="utf-8"?>
<ds:datastoreItem xmlns:ds="http://schemas.openxmlformats.org/officeDocument/2006/customXml" ds:itemID="{803110F1-5703-4B98-9F85-E7FD4B190D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9F9425-0FCB-40CA-8B48-4EB53987542E}">
  <ds:schemaRefs>
    <ds:schemaRef ds:uri="http://schemas.microsoft.com/office/2006/metadata/properties"/>
    <ds:schemaRef ds:uri="http://schemas.microsoft.com/office/infopath/2007/PartnerControls"/>
    <ds:schemaRef ds:uri="288ef829-98c5-46d1-83dc-c2ef7c814da2"/>
    <ds:schemaRef ds:uri="2ddeef39-65d3-4660-94f2-f063f949c57e"/>
  </ds:schemaRefs>
</ds:datastoreItem>
</file>

<file path=docProps/app.xml><?xml version="1.0" encoding="utf-8"?>
<Properties xmlns="http://schemas.openxmlformats.org/officeDocument/2006/extended-properties" xmlns:vt="http://schemas.openxmlformats.org/officeDocument/2006/docPropsVTypes">
  <TotalTime>0</TotalTime>
  <Words>2028</Words>
  <Application>Microsoft Office PowerPoint</Application>
  <PresentationFormat>Widescreen</PresentationFormat>
  <Paragraphs>194</Paragraphs>
  <Slides>23</Slides>
  <Notes>10</Notes>
  <HiddenSlides>0</HiddenSlides>
  <MMClips>0</MMClips>
  <ScaleCrop>false</ScaleCrop>
  <HeadingPairs>
    <vt:vector size="4" baseType="variant">
      <vt:variant>
        <vt:lpstr>Theme</vt:lpstr>
      </vt:variant>
      <vt:variant>
        <vt:i4>4</vt:i4>
      </vt:variant>
      <vt:variant>
        <vt:lpstr>Slide Titles</vt:lpstr>
      </vt:variant>
      <vt:variant>
        <vt:i4>23</vt:i4>
      </vt:variant>
    </vt:vector>
  </HeadingPairs>
  <TitlesOfParts>
    <vt:vector size="27" baseType="lpstr">
      <vt:lpstr>Custom Design</vt:lpstr>
      <vt:lpstr>1_Custom Design</vt:lpstr>
      <vt:lpstr>2_Custom Design</vt:lpstr>
      <vt:lpstr>3_Custom Design</vt:lpstr>
      <vt:lpstr>PowerPoint Presentation</vt:lpstr>
      <vt:lpstr>Outline</vt:lpstr>
      <vt:lpstr>PowerPoint Presentation</vt:lpstr>
      <vt:lpstr>Purpose of HIV epidemic modeling</vt:lpstr>
      <vt:lpstr>Structure</vt:lpstr>
      <vt:lpstr>Estimating incidence trends – Concentrated epidemics Different models can be used, depending on the data available</vt:lpstr>
      <vt:lpstr>Models used to create HIV estimates</vt:lpstr>
      <vt:lpstr>PowerPoint Presentation</vt:lpstr>
      <vt:lpstr>Key Changes</vt:lpstr>
      <vt:lpstr>Program reported births</vt:lpstr>
      <vt:lpstr>Estimated births, program births, and first ANC visits</vt:lpstr>
      <vt:lpstr>HIV testing editor</vt:lpstr>
      <vt:lpstr>World Population Prospects 2022 (WPP 2022)</vt:lpstr>
      <vt:lpstr>ART data quality adjustment</vt:lpstr>
      <vt:lpstr>ART effect calculation</vt:lpstr>
      <vt:lpstr>Year-End Estimates</vt:lpstr>
      <vt:lpstr>Warning when saving an ‘invalid’ file</vt:lpstr>
      <vt:lpstr>All-cause deaths among those on ART</vt:lpstr>
      <vt:lpstr>Waterfall analysis of the change in ART</vt:lpstr>
      <vt:lpstr>Where to find more information</vt:lpstr>
      <vt:lpstr>PowerPoint Presentation</vt:lpstr>
      <vt:lpstr>Spectrum Software for 2023 Desktop Version</vt:lpstr>
      <vt:lpstr>Change final year of your projection to 2030</vt:lpstr>
    </vt:vector>
  </TitlesOfParts>
  <Company>studiovertex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in 24 point Arial regular</dc:title>
  <dc:creator>Nathalie Gouiran</dc:creator>
  <cp:lastModifiedBy>KORENROMP, Eline Louise</cp:lastModifiedBy>
  <cp:revision>170</cp:revision>
  <cp:lastPrinted>2011-08-22T20:13:01Z</cp:lastPrinted>
  <dcterms:created xsi:type="dcterms:W3CDTF">2011-11-29T17:23:10Z</dcterms:created>
  <dcterms:modified xsi:type="dcterms:W3CDTF">2023-05-01T12:39:20Z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ies>
</file>