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omments/modernComment_133_7515E6AE.xml" ContentType="application/vnd.ms-powerpoint.comment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omments/modernComment_12E_189BA7A0.xml" ContentType="application/vnd.ms-powerpoint.comment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omments/modernComment_18B_7BA4B55E.xml" ContentType="application/vnd.ms-powerpoint.comment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40" r:id="rId4"/>
  </p:sldMasterIdLst>
  <p:notesMasterIdLst>
    <p:notesMasterId r:id="rId31"/>
  </p:notesMasterIdLst>
  <p:handoutMasterIdLst>
    <p:handoutMasterId r:id="rId32"/>
  </p:handoutMasterIdLst>
  <p:sldIdLst>
    <p:sldId id="258" r:id="rId5"/>
    <p:sldId id="399" r:id="rId6"/>
    <p:sldId id="403" r:id="rId7"/>
    <p:sldId id="262" r:id="rId8"/>
    <p:sldId id="392" r:id="rId9"/>
    <p:sldId id="271" r:id="rId10"/>
    <p:sldId id="400" r:id="rId11"/>
    <p:sldId id="404" r:id="rId12"/>
    <p:sldId id="510" r:id="rId13"/>
    <p:sldId id="299" r:id="rId14"/>
    <p:sldId id="401" r:id="rId15"/>
    <p:sldId id="402" r:id="rId16"/>
    <p:sldId id="405" r:id="rId17"/>
    <p:sldId id="307" r:id="rId18"/>
    <p:sldId id="390" r:id="rId19"/>
    <p:sldId id="391" r:id="rId20"/>
    <p:sldId id="393" r:id="rId21"/>
    <p:sldId id="280" r:id="rId22"/>
    <p:sldId id="389" r:id="rId23"/>
    <p:sldId id="302" r:id="rId24"/>
    <p:sldId id="511" r:id="rId25"/>
    <p:sldId id="512" r:id="rId26"/>
    <p:sldId id="513" r:id="rId27"/>
    <p:sldId id="303" r:id="rId28"/>
    <p:sldId id="406" r:id="rId29"/>
    <p:sldId id="39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FE0A19-2A1B-CE4D-9324-22F44B3700A6}" v="4" dt="2023-12-13T06:12:40.2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4" autoAdjust="0"/>
    <p:restoredTop sz="93831" autoAdjust="0"/>
  </p:normalViewPr>
  <p:slideViewPr>
    <p:cSldViewPr snapToGrid="0">
      <p:cViewPr varScale="1">
        <p:scale>
          <a:sx n="61" d="100"/>
          <a:sy n="61" d="100"/>
        </p:scale>
        <p:origin x="48" y="91"/>
      </p:cViewPr>
      <p:guideLst>
        <p:guide orient="horz" pos="2160"/>
        <p:guide pos="3840"/>
      </p:guideLst>
    </p:cSldViewPr>
  </p:slideViewPr>
  <p:notesTextViewPr>
    <p:cViewPr>
      <p:scale>
        <a:sx n="1" d="1"/>
        <a:sy n="1" d="1"/>
      </p:scale>
      <p:origin x="0" y="0"/>
    </p:cViewPr>
  </p:notesTextViewPr>
  <p:sorterViewPr>
    <p:cViewPr>
      <p:scale>
        <a:sx n="80" d="100"/>
        <a:sy n="80" d="100"/>
      </p:scale>
      <p:origin x="0" y="-3348"/>
    </p:cViewPr>
  </p:sorter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Spectrum births</c:v>
                </c:pt>
              </c:strCache>
            </c:strRef>
          </c:tx>
          <c:spPr>
            <a:solidFill>
              <a:schemeClr val="accent1"/>
            </a:solidFill>
            <a:ln>
              <a:noFill/>
            </a:ln>
            <a:effectLst/>
          </c:spPr>
          <c:invertIfNegative val="0"/>
          <c:cat>
            <c:strRef>
              <c:f>Sheet1!$B$1:$L$1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Sheet1!$B$2:$L$2</c:f>
              <c:numCache>
                <c:formatCode>General</c:formatCode>
                <c:ptCount val="11"/>
                <c:pt idx="0">
                  <c:v>58484.90625</c:v>
                </c:pt>
                <c:pt idx="1">
                  <c:v>59040.433590000001</c:v>
                </c:pt>
                <c:pt idx="2">
                  <c:v>59575.261720000002</c:v>
                </c:pt>
                <c:pt idx="3">
                  <c:v>60046.640619999998</c:v>
                </c:pt>
                <c:pt idx="4">
                  <c:v>60708.21875</c:v>
                </c:pt>
                <c:pt idx="5">
                  <c:v>60885.65625</c:v>
                </c:pt>
                <c:pt idx="6">
                  <c:v>61332.023439999997</c:v>
                </c:pt>
                <c:pt idx="7">
                  <c:v>61485.554689999997</c:v>
                </c:pt>
                <c:pt idx="8">
                  <c:v>60941.132810000003</c:v>
                </c:pt>
                <c:pt idx="9">
                  <c:v>60424.800779999998</c:v>
                </c:pt>
                <c:pt idx="10">
                  <c:v>60014.648439999997</c:v>
                </c:pt>
              </c:numCache>
            </c:numRef>
          </c:val>
          <c:extLst>
            <c:ext xmlns:c16="http://schemas.microsoft.com/office/drawing/2014/chart" uri="{C3380CC4-5D6E-409C-BE32-E72D297353CC}">
              <c16:uniqueId val="{00000000-F4B4-45E8-914C-140CEC0443C4}"/>
            </c:ext>
          </c:extLst>
        </c:ser>
        <c:ser>
          <c:idx val="1"/>
          <c:order val="1"/>
          <c:tx>
            <c:strRef>
              <c:f>Sheet1!$A$3</c:f>
              <c:strCache>
                <c:ptCount val="1"/>
                <c:pt idx="0">
                  <c:v>Program births</c:v>
                </c:pt>
              </c:strCache>
            </c:strRef>
          </c:tx>
          <c:spPr>
            <a:solidFill>
              <a:schemeClr val="accent2"/>
            </a:solidFill>
            <a:ln>
              <a:noFill/>
            </a:ln>
            <a:effectLst/>
          </c:spPr>
          <c:invertIfNegative val="0"/>
          <c:cat>
            <c:strRef>
              <c:f>Sheet1!$B$1:$L$1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Sheet1!$B$3:$L$3</c:f>
              <c:numCache>
                <c:formatCode>General</c:formatCode>
                <c:ptCount val="11"/>
                <c:pt idx="0">
                  <c:v>47243</c:v>
                </c:pt>
                <c:pt idx="1">
                  <c:v>47599</c:v>
                </c:pt>
                <c:pt idx="2">
                  <c:v>45563</c:v>
                </c:pt>
                <c:pt idx="3">
                  <c:v>46973</c:v>
                </c:pt>
                <c:pt idx="4">
                  <c:v>47542</c:v>
                </c:pt>
                <c:pt idx="5">
                  <c:v>46821</c:v>
                </c:pt>
                <c:pt idx="6">
                  <c:v>54546</c:v>
                </c:pt>
                <c:pt idx="7">
                  <c:v>53715</c:v>
                </c:pt>
                <c:pt idx="8">
                  <c:v>51962</c:v>
                </c:pt>
                <c:pt idx="9">
                  <c:v>50469</c:v>
                </c:pt>
                <c:pt idx="10">
                  <c:v>48543</c:v>
                </c:pt>
              </c:numCache>
            </c:numRef>
          </c:val>
          <c:extLst>
            <c:ext xmlns:c16="http://schemas.microsoft.com/office/drawing/2014/chart" uri="{C3380CC4-5D6E-409C-BE32-E72D297353CC}">
              <c16:uniqueId val="{00000001-F4B4-45E8-914C-140CEC0443C4}"/>
            </c:ext>
          </c:extLst>
        </c:ser>
        <c:ser>
          <c:idx val="2"/>
          <c:order val="2"/>
          <c:tx>
            <c:strRef>
              <c:f>Sheet1!$A$4</c:f>
              <c:strCache>
                <c:ptCount val="1"/>
                <c:pt idx="0">
                  <c:v>First ANC visits</c:v>
                </c:pt>
              </c:strCache>
            </c:strRef>
          </c:tx>
          <c:spPr>
            <a:solidFill>
              <a:schemeClr val="accent3"/>
            </a:solidFill>
            <a:ln>
              <a:noFill/>
            </a:ln>
            <a:effectLst/>
          </c:spPr>
          <c:invertIfNegative val="0"/>
          <c:cat>
            <c:strRef>
              <c:f>Sheet1!$B$1:$L$1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Sheet1!$B$4:$L$4</c:f>
              <c:numCache>
                <c:formatCode>General</c:formatCode>
                <c:ptCount val="11"/>
                <c:pt idx="0">
                  <c:v>49190</c:v>
                </c:pt>
                <c:pt idx="1">
                  <c:v>50021</c:v>
                </c:pt>
                <c:pt idx="2">
                  <c:v>49526</c:v>
                </c:pt>
                <c:pt idx="3">
                  <c:v>52239</c:v>
                </c:pt>
                <c:pt idx="4">
                  <c:v>53227</c:v>
                </c:pt>
                <c:pt idx="5">
                  <c:v>53640</c:v>
                </c:pt>
                <c:pt idx="6">
                  <c:v>56918</c:v>
                </c:pt>
                <c:pt idx="7">
                  <c:v>58623</c:v>
                </c:pt>
                <c:pt idx="8">
                  <c:v>59605</c:v>
                </c:pt>
                <c:pt idx="9">
                  <c:v>52350</c:v>
                </c:pt>
                <c:pt idx="10">
                  <c:v>51881</c:v>
                </c:pt>
              </c:numCache>
            </c:numRef>
          </c:val>
          <c:extLst>
            <c:ext xmlns:c16="http://schemas.microsoft.com/office/drawing/2014/chart" uri="{C3380CC4-5D6E-409C-BE32-E72D297353CC}">
              <c16:uniqueId val="{00000002-F4B4-45E8-914C-140CEC0443C4}"/>
            </c:ext>
          </c:extLst>
        </c:ser>
        <c:ser>
          <c:idx val="3"/>
          <c:order val="3"/>
          <c:tx>
            <c:strRef>
              <c:f>Sheet1!$A$5</c:f>
              <c:strCache>
                <c:ptCount val="1"/>
                <c:pt idx="0">
                  <c:v>Received at least one HIV test</c:v>
                </c:pt>
              </c:strCache>
            </c:strRef>
          </c:tx>
          <c:spPr>
            <a:solidFill>
              <a:schemeClr val="accent4"/>
            </a:solidFill>
            <a:ln>
              <a:noFill/>
            </a:ln>
            <a:effectLst/>
          </c:spPr>
          <c:invertIfNegative val="0"/>
          <c:cat>
            <c:strRef>
              <c:f>Sheet1!$B$1:$L$1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Sheet1!$B$5:$L$5</c:f>
              <c:numCache>
                <c:formatCode>General</c:formatCode>
                <c:ptCount val="11"/>
                <c:pt idx="0">
                  <c:v>28453</c:v>
                </c:pt>
                <c:pt idx="1">
                  <c:v>30155</c:v>
                </c:pt>
                <c:pt idx="2">
                  <c:v>30027</c:v>
                </c:pt>
                <c:pt idx="3">
                  <c:v>29789</c:v>
                </c:pt>
                <c:pt idx="4">
                  <c:v>31339</c:v>
                </c:pt>
                <c:pt idx="5">
                  <c:v>31407</c:v>
                </c:pt>
                <c:pt idx="6">
                  <c:v>33844</c:v>
                </c:pt>
                <c:pt idx="7">
                  <c:v>35605</c:v>
                </c:pt>
                <c:pt idx="8">
                  <c:v>38683</c:v>
                </c:pt>
                <c:pt idx="9">
                  <c:v>34985</c:v>
                </c:pt>
                <c:pt idx="10">
                  <c:v>35183</c:v>
                </c:pt>
              </c:numCache>
            </c:numRef>
          </c:val>
          <c:extLst>
            <c:ext xmlns:c16="http://schemas.microsoft.com/office/drawing/2014/chart" uri="{C3380CC4-5D6E-409C-BE32-E72D297353CC}">
              <c16:uniqueId val="{00000003-F4B4-45E8-914C-140CEC0443C4}"/>
            </c:ext>
          </c:extLst>
        </c:ser>
        <c:dLbls>
          <c:showLegendKey val="0"/>
          <c:showVal val="0"/>
          <c:showCatName val="0"/>
          <c:showSerName val="0"/>
          <c:showPercent val="0"/>
          <c:showBubbleSize val="0"/>
        </c:dLbls>
        <c:gapWidth val="219"/>
        <c:overlap val="-27"/>
        <c:axId val="1637907359"/>
        <c:axId val="1749527295"/>
      </c:barChart>
      <c:catAx>
        <c:axId val="1637907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49527295"/>
        <c:crosses val="autoZero"/>
        <c:auto val="1"/>
        <c:lblAlgn val="ctr"/>
        <c:lblOffset val="100"/>
        <c:noMultiLvlLbl val="0"/>
      </c:catAx>
      <c:valAx>
        <c:axId val="17495272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79073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 0-4</c:v>
                </c:pt>
              </c:strCache>
            </c:strRef>
          </c:tx>
          <c:spPr>
            <a:solidFill>
              <a:schemeClr val="accent1"/>
            </a:solidFill>
            <a:ln>
              <a:noFill/>
            </a:ln>
            <a:effectLst/>
          </c:spPr>
          <c:invertIfNegative val="0"/>
          <c:cat>
            <c:numRef>
              <c:f>Sheet1!$A$2:$A$6</c:f>
              <c:numCache>
                <c:formatCode>General</c:formatCode>
                <c:ptCount val="5"/>
                <c:pt idx="0">
                  <c:v>2000</c:v>
                </c:pt>
                <c:pt idx="1">
                  <c:v>2005</c:v>
                </c:pt>
                <c:pt idx="2">
                  <c:v>2010</c:v>
                </c:pt>
                <c:pt idx="3">
                  <c:v>2015</c:v>
                </c:pt>
                <c:pt idx="4">
                  <c:v>2020</c:v>
                </c:pt>
              </c:numCache>
            </c:numRef>
          </c:cat>
          <c:val>
            <c:numRef>
              <c:f>Sheet1!$B$2:$B$6</c:f>
              <c:numCache>
                <c:formatCode>#,##0</c:formatCode>
                <c:ptCount val="5"/>
                <c:pt idx="0">
                  <c:v>54130</c:v>
                </c:pt>
                <c:pt idx="1">
                  <c:v>51157</c:v>
                </c:pt>
                <c:pt idx="2">
                  <c:v>34680</c:v>
                </c:pt>
                <c:pt idx="3">
                  <c:v>28103</c:v>
                </c:pt>
                <c:pt idx="4">
                  <c:v>16585</c:v>
                </c:pt>
              </c:numCache>
            </c:numRef>
          </c:val>
          <c:extLst>
            <c:ext xmlns:c16="http://schemas.microsoft.com/office/drawing/2014/chart" uri="{C3380CC4-5D6E-409C-BE32-E72D297353CC}">
              <c16:uniqueId val="{00000000-70F5-4516-80EA-347CCC820010}"/>
            </c:ext>
          </c:extLst>
        </c:ser>
        <c:ser>
          <c:idx val="1"/>
          <c:order val="1"/>
          <c:tx>
            <c:strRef>
              <c:f>Sheet1!$C$1</c:f>
              <c:strCache>
                <c:ptCount val="1"/>
                <c:pt idx="0">
                  <c:v> 5-9 </c:v>
                </c:pt>
              </c:strCache>
            </c:strRef>
          </c:tx>
          <c:spPr>
            <a:solidFill>
              <a:schemeClr val="accent2"/>
            </a:solidFill>
            <a:ln>
              <a:noFill/>
            </a:ln>
            <a:effectLst/>
          </c:spPr>
          <c:invertIfNegative val="0"/>
          <c:cat>
            <c:numRef>
              <c:f>Sheet1!$A$2:$A$6</c:f>
              <c:numCache>
                <c:formatCode>General</c:formatCode>
                <c:ptCount val="5"/>
                <c:pt idx="0">
                  <c:v>2000</c:v>
                </c:pt>
                <c:pt idx="1">
                  <c:v>2005</c:v>
                </c:pt>
                <c:pt idx="2">
                  <c:v>2010</c:v>
                </c:pt>
                <c:pt idx="3">
                  <c:v>2015</c:v>
                </c:pt>
                <c:pt idx="4">
                  <c:v>2020</c:v>
                </c:pt>
              </c:numCache>
            </c:numRef>
          </c:cat>
          <c:val>
            <c:numRef>
              <c:f>Sheet1!$C$2:$C$6</c:f>
              <c:numCache>
                <c:formatCode>#,##0</c:formatCode>
                <c:ptCount val="5"/>
                <c:pt idx="0">
                  <c:v>30401</c:v>
                </c:pt>
                <c:pt idx="1">
                  <c:v>37028</c:v>
                </c:pt>
                <c:pt idx="2">
                  <c:v>36492</c:v>
                </c:pt>
                <c:pt idx="3">
                  <c:v>28861</c:v>
                </c:pt>
                <c:pt idx="4">
                  <c:v>26376</c:v>
                </c:pt>
              </c:numCache>
            </c:numRef>
          </c:val>
          <c:extLst>
            <c:ext xmlns:c16="http://schemas.microsoft.com/office/drawing/2014/chart" uri="{C3380CC4-5D6E-409C-BE32-E72D297353CC}">
              <c16:uniqueId val="{00000001-70F5-4516-80EA-347CCC820010}"/>
            </c:ext>
          </c:extLst>
        </c:ser>
        <c:ser>
          <c:idx val="2"/>
          <c:order val="2"/>
          <c:tx>
            <c:strRef>
              <c:f>Sheet1!$D$1</c:f>
              <c:strCache>
                <c:ptCount val="1"/>
                <c:pt idx="0">
                  <c:v> 10-14</c:v>
                </c:pt>
              </c:strCache>
            </c:strRef>
          </c:tx>
          <c:spPr>
            <a:solidFill>
              <a:schemeClr val="accent3"/>
            </a:solidFill>
            <a:ln>
              <a:noFill/>
            </a:ln>
            <a:effectLst/>
          </c:spPr>
          <c:invertIfNegative val="0"/>
          <c:cat>
            <c:numRef>
              <c:f>Sheet1!$A$2:$A$6</c:f>
              <c:numCache>
                <c:formatCode>General</c:formatCode>
                <c:ptCount val="5"/>
                <c:pt idx="0">
                  <c:v>2000</c:v>
                </c:pt>
                <c:pt idx="1">
                  <c:v>2005</c:v>
                </c:pt>
                <c:pt idx="2">
                  <c:v>2010</c:v>
                </c:pt>
                <c:pt idx="3">
                  <c:v>2015</c:v>
                </c:pt>
                <c:pt idx="4">
                  <c:v>2020</c:v>
                </c:pt>
              </c:numCache>
            </c:numRef>
          </c:cat>
          <c:val>
            <c:numRef>
              <c:f>Sheet1!$D$2:$D$6</c:f>
              <c:numCache>
                <c:formatCode>#,##0</c:formatCode>
                <c:ptCount val="5"/>
                <c:pt idx="0">
                  <c:v>12171</c:v>
                </c:pt>
                <c:pt idx="1">
                  <c:v>23750</c:v>
                </c:pt>
                <c:pt idx="2">
                  <c:v>29208</c:v>
                </c:pt>
                <c:pt idx="3">
                  <c:v>30721</c:v>
                </c:pt>
                <c:pt idx="4">
                  <c:v>25814</c:v>
                </c:pt>
              </c:numCache>
            </c:numRef>
          </c:val>
          <c:extLst>
            <c:ext xmlns:c16="http://schemas.microsoft.com/office/drawing/2014/chart" uri="{C3380CC4-5D6E-409C-BE32-E72D297353CC}">
              <c16:uniqueId val="{00000002-70F5-4516-80EA-347CCC820010}"/>
            </c:ext>
          </c:extLst>
        </c:ser>
        <c:dLbls>
          <c:showLegendKey val="0"/>
          <c:showVal val="0"/>
          <c:showCatName val="0"/>
          <c:showSerName val="0"/>
          <c:showPercent val="0"/>
          <c:showBubbleSize val="0"/>
        </c:dLbls>
        <c:gapWidth val="150"/>
        <c:overlap val="100"/>
        <c:axId val="670082520"/>
        <c:axId val="670083960"/>
      </c:barChart>
      <c:catAx>
        <c:axId val="670082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0083960"/>
        <c:crosses val="autoZero"/>
        <c:auto val="1"/>
        <c:lblAlgn val="ctr"/>
        <c:lblOffset val="100"/>
        <c:noMultiLvlLbl val="0"/>
      </c:catAx>
      <c:valAx>
        <c:axId val="670083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008252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Sheet1!$A$2</c:f>
              <c:strCache>
                <c:ptCount val="1"/>
                <c:pt idx="0">
                  <c:v>   Single dose nevirapine</c:v>
                </c:pt>
              </c:strCache>
            </c:strRef>
          </c:tx>
          <c:spPr>
            <a:solidFill>
              <a:schemeClr val="accent1"/>
            </a:solidFill>
            <a:ln>
              <a:noFill/>
            </a:ln>
            <a:effectLst/>
          </c:spPr>
          <c:invertIfNegative val="0"/>
          <c:cat>
            <c:strRef>
              <c:f>Sheet1!$B$1:$X$1</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Sheet1!$B$2:$X$2</c:f>
              <c:numCache>
                <c:formatCode>#,##0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00-57D9-4A94-9CF5-29BC4ADBF7DD}"/>
            </c:ext>
          </c:extLst>
        </c:ser>
        <c:ser>
          <c:idx val="1"/>
          <c:order val="1"/>
          <c:tx>
            <c:strRef>
              <c:f>Sheet1!$A$3</c:f>
              <c:strCache>
                <c:ptCount val="1"/>
                <c:pt idx="0">
                  <c:v>   Dual ARV</c:v>
                </c:pt>
              </c:strCache>
            </c:strRef>
          </c:tx>
          <c:spPr>
            <a:solidFill>
              <a:schemeClr val="accent2"/>
            </a:solidFill>
            <a:ln>
              <a:noFill/>
            </a:ln>
            <a:effectLst/>
          </c:spPr>
          <c:invertIfNegative val="0"/>
          <c:cat>
            <c:strRef>
              <c:f>Sheet1!$B$1:$X$1</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Sheet1!$B$3:$X$3</c:f>
              <c:numCache>
                <c:formatCode>#,##0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01-57D9-4A94-9CF5-29BC4ADBF7DD}"/>
            </c:ext>
          </c:extLst>
        </c:ser>
        <c:ser>
          <c:idx val="2"/>
          <c:order val="2"/>
          <c:tx>
            <c:strRef>
              <c:f>Sheet1!$A$4</c:f>
              <c:strCache>
                <c:ptCount val="1"/>
                <c:pt idx="0">
                  <c:v>   Option A - maternal</c:v>
                </c:pt>
              </c:strCache>
            </c:strRef>
          </c:tx>
          <c:spPr>
            <a:solidFill>
              <a:schemeClr val="accent3"/>
            </a:solidFill>
            <a:ln>
              <a:noFill/>
            </a:ln>
            <a:effectLst/>
          </c:spPr>
          <c:invertIfNegative val="0"/>
          <c:cat>
            <c:strRef>
              <c:f>Sheet1!$B$1:$X$1</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Sheet1!$B$4:$X$4</c:f>
              <c:numCache>
                <c:formatCode>#,##0</c:formatCode>
                <c:ptCount val="23"/>
                <c:pt idx="0">
                  <c:v>1247</c:v>
                </c:pt>
                <c:pt idx="1">
                  <c:v>2495</c:v>
                </c:pt>
                <c:pt idx="2">
                  <c:v>3742</c:v>
                </c:pt>
                <c:pt idx="3">
                  <c:v>4990</c:v>
                </c:pt>
                <c:pt idx="4">
                  <c:v>6247</c:v>
                </c:pt>
                <c:pt idx="5">
                  <c:v>9375</c:v>
                </c:pt>
                <c:pt idx="6">
                  <c:v>10114</c:v>
                </c:pt>
                <c:pt idx="7">
                  <c:v>8770</c:v>
                </c:pt>
                <c:pt idx="8">
                  <c:v>8130</c:v>
                </c:pt>
                <c:pt idx="9">
                  <c:v>8527</c:v>
                </c:pt>
                <c:pt idx="10">
                  <c:v>5343</c:v>
                </c:pt>
                <c:pt idx="11">
                  <c:v>4076</c:v>
                </c:pt>
                <c:pt idx="12">
                  <c:v>3999</c:v>
                </c:pt>
                <c:pt idx="13">
                  <c:v>699</c:v>
                </c:pt>
                <c:pt idx="14">
                  <c:v>317</c:v>
                </c:pt>
                <c:pt idx="15">
                  <c:v>166</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02-57D9-4A94-9CF5-29BC4ADBF7DD}"/>
            </c:ext>
          </c:extLst>
        </c:ser>
        <c:ser>
          <c:idx val="3"/>
          <c:order val="3"/>
          <c:tx>
            <c:strRef>
              <c:f>Sheet1!$A$5</c:f>
              <c:strCache>
                <c:ptCount val="1"/>
                <c:pt idx="0">
                  <c:v>   Option B - triple prophylaxis from 14 weeks</c:v>
                </c:pt>
              </c:strCache>
            </c:strRef>
          </c:tx>
          <c:spPr>
            <a:solidFill>
              <a:schemeClr val="accent4"/>
            </a:solidFill>
            <a:ln>
              <a:noFill/>
            </a:ln>
            <a:effectLst/>
          </c:spPr>
          <c:invertIfNegative val="0"/>
          <c:cat>
            <c:strRef>
              <c:f>Sheet1!$B$1:$X$1</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Sheet1!$B$5:$X$5</c:f>
              <c:numCache>
                <c:formatCode>#,##0</c:formatCode>
                <c:ptCount val="23"/>
                <c:pt idx="0">
                  <c:v>0</c:v>
                </c:pt>
                <c:pt idx="1">
                  <c:v>0</c:v>
                </c:pt>
                <c:pt idx="2">
                  <c:v>0</c:v>
                </c:pt>
                <c:pt idx="3">
                  <c:v>0</c:v>
                </c:pt>
                <c:pt idx="4">
                  <c:v>0</c:v>
                </c:pt>
                <c:pt idx="5">
                  <c:v>0</c:v>
                </c:pt>
                <c:pt idx="6">
                  <c:v>0</c:v>
                </c:pt>
                <c:pt idx="7">
                  <c:v>0</c:v>
                </c:pt>
                <c:pt idx="8">
                  <c:v>0</c:v>
                </c:pt>
                <c:pt idx="9">
                  <c:v>0</c:v>
                </c:pt>
                <c:pt idx="10">
                  <c:v>0</c:v>
                </c:pt>
                <c:pt idx="11">
                  <c:v>0</c:v>
                </c:pt>
                <c:pt idx="12">
                  <c:v>2101</c:v>
                </c:pt>
                <c:pt idx="13">
                  <c:v>3536</c:v>
                </c:pt>
                <c:pt idx="14">
                  <c:v>3102</c:v>
                </c:pt>
                <c:pt idx="15">
                  <c:v>2582</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03-57D9-4A94-9CF5-29BC4ADBF7DD}"/>
            </c:ext>
          </c:extLst>
        </c:ser>
        <c:ser>
          <c:idx val="4"/>
          <c:order val="4"/>
          <c:tx>
            <c:strRef>
              <c:f>Sheet1!$A$6</c:f>
              <c:strCache>
                <c:ptCount val="1"/>
                <c:pt idx="0">
                  <c:v>   Option B+: ART started before current pregnancy</c:v>
                </c:pt>
              </c:strCache>
            </c:strRef>
          </c:tx>
          <c:spPr>
            <a:solidFill>
              <a:schemeClr val="accent5"/>
            </a:solidFill>
            <a:ln>
              <a:noFill/>
            </a:ln>
            <a:effectLst/>
          </c:spPr>
          <c:invertIfNegative val="0"/>
          <c:cat>
            <c:strRef>
              <c:f>Sheet1!$B$1:$X$1</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Sheet1!$B$6:$X$6</c:f>
              <c:numCache>
                <c:formatCode>#,##0</c:formatCode>
                <c:ptCount val="23"/>
                <c:pt idx="0">
                  <c:v>0</c:v>
                </c:pt>
                <c:pt idx="1">
                  <c:v>0</c:v>
                </c:pt>
                <c:pt idx="2">
                  <c:v>0</c:v>
                </c:pt>
                <c:pt idx="3">
                  <c:v>0</c:v>
                </c:pt>
                <c:pt idx="4">
                  <c:v>0</c:v>
                </c:pt>
                <c:pt idx="5">
                  <c:v>0</c:v>
                </c:pt>
                <c:pt idx="6">
                  <c:v>0</c:v>
                </c:pt>
                <c:pt idx="7">
                  <c:v>0</c:v>
                </c:pt>
                <c:pt idx="8">
                  <c:v>0</c:v>
                </c:pt>
                <c:pt idx="9">
                  <c:v>0</c:v>
                </c:pt>
                <c:pt idx="10">
                  <c:v>4453</c:v>
                </c:pt>
                <c:pt idx="11">
                  <c:v>4529</c:v>
                </c:pt>
                <c:pt idx="12">
                  <c:v>5089</c:v>
                </c:pt>
                <c:pt idx="13">
                  <c:v>6212</c:v>
                </c:pt>
                <c:pt idx="14">
                  <c:v>6258</c:v>
                </c:pt>
                <c:pt idx="15">
                  <c:v>6958</c:v>
                </c:pt>
                <c:pt idx="16">
                  <c:v>7875</c:v>
                </c:pt>
                <c:pt idx="17">
                  <c:v>9526</c:v>
                </c:pt>
                <c:pt idx="18">
                  <c:v>10658</c:v>
                </c:pt>
                <c:pt idx="19">
                  <c:v>11144</c:v>
                </c:pt>
                <c:pt idx="20">
                  <c:v>10869</c:v>
                </c:pt>
                <c:pt idx="21">
                  <c:v>9261</c:v>
                </c:pt>
                <c:pt idx="22">
                  <c:v>8624</c:v>
                </c:pt>
              </c:numCache>
            </c:numRef>
          </c:val>
          <c:extLst>
            <c:ext xmlns:c16="http://schemas.microsoft.com/office/drawing/2014/chart" uri="{C3380CC4-5D6E-409C-BE32-E72D297353CC}">
              <c16:uniqueId val="{00000004-57D9-4A94-9CF5-29BC4ADBF7DD}"/>
            </c:ext>
          </c:extLst>
        </c:ser>
        <c:ser>
          <c:idx val="5"/>
          <c:order val="5"/>
          <c:tx>
            <c:strRef>
              <c:f>Sheet1!$A$7</c:f>
              <c:strCache>
                <c:ptCount val="1"/>
                <c:pt idx="0">
                  <c:v>   Option B+: ART started during current pregnancy &gt; 4 weeks before delivery</c:v>
                </c:pt>
              </c:strCache>
            </c:strRef>
          </c:tx>
          <c:spPr>
            <a:solidFill>
              <a:schemeClr val="accent6"/>
            </a:solidFill>
            <a:ln>
              <a:noFill/>
            </a:ln>
            <a:effectLst/>
          </c:spPr>
          <c:invertIfNegative val="0"/>
          <c:cat>
            <c:strRef>
              <c:f>Sheet1!$B$1:$X$1</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Sheet1!$B$7:$X$7</c:f>
              <c:numCache>
                <c:formatCode>#,##0</c:formatCode>
                <c:ptCount val="23"/>
                <c:pt idx="0">
                  <c:v>77</c:v>
                </c:pt>
                <c:pt idx="1">
                  <c:v>154</c:v>
                </c:pt>
                <c:pt idx="2">
                  <c:v>231</c:v>
                </c:pt>
                <c:pt idx="3">
                  <c:v>308</c:v>
                </c:pt>
                <c:pt idx="4">
                  <c:v>385</c:v>
                </c:pt>
                <c:pt idx="5">
                  <c:v>1165</c:v>
                </c:pt>
                <c:pt idx="6">
                  <c:v>2063</c:v>
                </c:pt>
                <c:pt idx="7">
                  <c:v>2517</c:v>
                </c:pt>
                <c:pt idx="8">
                  <c:v>3208</c:v>
                </c:pt>
                <c:pt idx="9">
                  <c:v>3876</c:v>
                </c:pt>
                <c:pt idx="10">
                  <c:v>1203</c:v>
                </c:pt>
                <c:pt idx="11">
                  <c:v>1335</c:v>
                </c:pt>
                <c:pt idx="12">
                  <c:v>1115</c:v>
                </c:pt>
                <c:pt idx="13">
                  <c:v>1843</c:v>
                </c:pt>
                <c:pt idx="14">
                  <c:v>1370</c:v>
                </c:pt>
                <c:pt idx="15">
                  <c:v>1390</c:v>
                </c:pt>
                <c:pt idx="16">
                  <c:v>2722</c:v>
                </c:pt>
                <c:pt idx="17">
                  <c:v>2215</c:v>
                </c:pt>
                <c:pt idx="18">
                  <c:v>1698</c:v>
                </c:pt>
                <c:pt idx="19">
                  <c:v>1458</c:v>
                </c:pt>
                <c:pt idx="20">
                  <c:v>1187</c:v>
                </c:pt>
                <c:pt idx="21">
                  <c:v>857</c:v>
                </c:pt>
                <c:pt idx="22">
                  <c:v>858</c:v>
                </c:pt>
              </c:numCache>
            </c:numRef>
          </c:val>
          <c:extLst>
            <c:ext xmlns:c16="http://schemas.microsoft.com/office/drawing/2014/chart" uri="{C3380CC4-5D6E-409C-BE32-E72D297353CC}">
              <c16:uniqueId val="{00000005-57D9-4A94-9CF5-29BC4ADBF7DD}"/>
            </c:ext>
          </c:extLst>
        </c:ser>
        <c:ser>
          <c:idx val="6"/>
          <c:order val="6"/>
          <c:tx>
            <c:strRef>
              <c:f>Sheet1!$A$8</c:f>
              <c:strCache>
                <c:ptCount val="1"/>
                <c:pt idx="0">
                  <c:v>   Option B+: ART started during current pregnancy &lt; 4 weeks before delivery</c:v>
                </c:pt>
              </c:strCache>
            </c:strRef>
          </c:tx>
          <c:spPr>
            <a:solidFill>
              <a:schemeClr val="accent1">
                <a:lumMod val="60000"/>
              </a:schemeClr>
            </a:solidFill>
            <a:ln>
              <a:noFill/>
            </a:ln>
            <a:effectLst/>
          </c:spPr>
          <c:invertIfNegative val="0"/>
          <c:cat>
            <c:strRef>
              <c:f>Sheet1!$B$1:$X$1</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Sheet1!$B$8:$X$8</c:f>
              <c:numCache>
                <c:formatCode>#,##0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214</c:v>
                </c:pt>
                <c:pt idx="17">
                  <c:v>193</c:v>
                </c:pt>
                <c:pt idx="18">
                  <c:v>141</c:v>
                </c:pt>
                <c:pt idx="19">
                  <c:v>126</c:v>
                </c:pt>
                <c:pt idx="20">
                  <c:v>115</c:v>
                </c:pt>
                <c:pt idx="21">
                  <c:v>119</c:v>
                </c:pt>
                <c:pt idx="22">
                  <c:v>143</c:v>
                </c:pt>
              </c:numCache>
            </c:numRef>
          </c:val>
          <c:extLst>
            <c:ext xmlns:c16="http://schemas.microsoft.com/office/drawing/2014/chart" uri="{C3380CC4-5D6E-409C-BE32-E72D297353CC}">
              <c16:uniqueId val="{00000006-57D9-4A94-9CF5-29BC4ADBF7DD}"/>
            </c:ext>
          </c:extLst>
        </c:ser>
        <c:dLbls>
          <c:showLegendKey val="0"/>
          <c:showVal val="0"/>
          <c:showCatName val="0"/>
          <c:showSerName val="0"/>
          <c:showPercent val="0"/>
          <c:showBubbleSize val="0"/>
        </c:dLbls>
        <c:gapWidth val="50"/>
        <c:overlap val="100"/>
        <c:axId val="1306684480"/>
        <c:axId val="1306840960"/>
      </c:barChart>
      <c:catAx>
        <c:axId val="130668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06840960"/>
        <c:crosses val="autoZero"/>
        <c:auto val="1"/>
        <c:lblAlgn val="ctr"/>
        <c:lblOffset val="100"/>
        <c:noMultiLvlLbl val="0"/>
      </c:catAx>
      <c:valAx>
        <c:axId val="1306840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0668448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No ARVs</c:v>
                </c:pt>
              </c:strCache>
            </c:strRef>
          </c:tx>
          <c:spPr>
            <a:ln w="28575" cap="rnd">
              <a:solidFill>
                <a:schemeClr val="accent1"/>
              </a:solidFill>
              <a:round/>
            </a:ln>
            <a:effectLst/>
          </c:spPr>
          <c:marker>
            <c:symbol val="none"/>
          </c:marker>
          <c:cat>
            <c:strRef>
              <c:f>Sheet1!$A$2:$A$19</c:f>
              <c:strCache>
                <c:ptCount val="18"/>
                <c:pt idx="0">
                  <c:v>&lt;2</c:v>
                </c:pt>
                <c:pt idx="1">
                  <c:v>2-3</c:v>
                </c:pt>
                <c:pt idx="2">
                  <c:v>4-5</c:v>
                </c:pt>
                <c:pt idx="3">
                  <c:v>6-7</c:v>
                </c:pt>
                <c:pt idx="4">
                  <c:v>8-9</c:v>
                </c:pt>
                <c:pt idx="5">
                  <c:v>10-11</c:v>
                </c:pt>
                <c:pt idx="6">
                  <c:v>12-13</c:v>
                </c:pt>
                <c:pt idx="7">
                  <c:v>14-15</c:v>
                </c:pt>
                <c:pt idx="8">
                  <c:v>16-17</c:v>
                </c:pt>
                <c:pt idx="9">
                  <c:v>18-19</c:v>
                </c:pt>
                <c:pt idx="10">
                  <c:v>20-21</c:v>
                </c:pt>
                <c:pt idx="11">
                  <c:v>22-23</c:v>
                </c:pt>
                <c:pt idx="12">
                  <c:v>24-25</c:v>
                </c:pt>
                <c:pt idx="13">
                  <c:v>26-27</c:v>
                </c:pt>
                <c:pt idx="14">
                  <c:v>28-29</c:v>
                </c:pt>
                <c:pt idx="15">
                  <c:v>30-31</c:v>
                </c:pt>
                <c:pt idx="16">
                  <c:v>32-33</c:v>
                </c:pt>
                <c:pt idx="17">
                  <c:v>34-35</c:v>
                </c:pt>
              </c:strCache>
            </c:strRef>
          </c:cat>
          <c:val>
            <c:numRef>
              <c:f>Sheet1!$B$2:$B$19</c:f>
              <c:numCache>
                <c:formatCode>General</c:formatCode>
                <c:ptCount val="18"/>
                <c:pt idx="0">
                  <c:v>89.064750000000004</c:v>
                </c:pt>
                <c:pt idx="1">
                  <c:v>89.060469999999995</c:v>
                </c:pt>
                <c:pt idx="2">
                  <c:v>88.987300000000005</c:v>
                </c:pt>
                <c:pt idx="3">
                  <c:v>88.546210000000002</c:v>
                </c:pt>
                <c:pt idx="4">
                  <c:v>86.950050000000005</c:v>
                </c:pt>
                <c:pt idx="5">
                  <c:v>82.788539999999998</c:v>
                </c:pt>
                <c:pt idx="6">
                  <c:v>74.510800000000003</c:v>
                </c:pt>
                <c:pt idx="7">
                  <c:v>61.876339999999999</c:v>
                </c:pt>
                <c:pt idx="8">
                  <c:v>47.05106</c:v>
                </c:pt>
                <c:pt idx="9">
                  <c:v>33.272409999999994</c:v>
                </c:pt>
                <c:pt idx="10">
                  <c:v>22.512299999999996</c:v>
                </c:pt>
                <c:pt idx="11">
                  <c:v>14.969620000000006</c:v>
                </c:pt>
                <c:pt idx="12">
                  <c:v>9.9641799999999989</c:v>
                </c:pt>
                <c:pt idx="13">
                  <c:v>6.7080899999999986</c:v>
                </c:pt>
                <c:pt idx="14">
                  <c:v>4.5899100000000033</c:v>
                </c:pt>
                <c:pt idx="15">
                  <c:v>3.1975000000000051</c:v>
                </c:pt>
                <c:pt idx="16">
                  <c:v>2.2680699999999945</c:v>
                </c:pt>
                <c:pt idx="17">
                  <c:v>1.6369200000000035</c:v>
                </c:pt>
              </c:numCache>
            </c:numRef>
          </c:val>
          <c:smooth val="0"/>
          <c:extLst>
            <c:ext xmlns:c16="http://schemas.microsoft.com/office/drawing/2014/chart" uri="{C3380CC4-5D6E-409C-BE32-E72D297353CC}">
              <c16:uniqueId val="{00000000-DA73-4EB8-9D6D-A2171F950911}"/>
            </c:ext>
          </c:extLst>
        </c:ser>
        <c:ser>
          <c:idx val="1"/>
          <c:order val="1"/>
          <c:tx>
            <c:strRef>
              <c:f>Sheet1!$C$1</c:f>
              <c:strCache>
                <c:ptCount val="1"/>
                <c:pt idx="0">
                  <c:v>ARVs</c:v>
                </c:pt>
              </c:strCache>
            </c:strRef>
          </c:tx>
          <c:spPr>
            <a:ln w="50800" cap="rnd">
              <a:solidFill>
                <a:schemeClr val="accent2"/>
              </a:solidFill>
              <a:round/>
            </a:ln>
            <a:effectLst/>
          </c:spPr>
          <c:marker>
            <c:symbol val="none"/>
          </c:marker>
          <c:cat>
            <c:strRef>
              <c:f>Sheet1!$A$2:$A$19</c:f>
              <c:strCache>
                <c:ptCount val="18"/>
                <c:pt idx="0">
                  <c:v>&lt;2</c:v>
                </c:pt>
                <c:pt idx="1">
                  <c:v>2-3</c:v>
                </c:pt>
                <c:pt idx="2">
                  <c:v>4-5</c:v>
                </c:pt>
                <c:pt idx="3">
                  <c:v>6-7</c:v>
                </c:pt>
                <c:pt idx="4">
                  <c:v>8-9</c:v>
                </c:pt>
                <c:pt idx="5">
                  <c:v>10-11</c:v>
                </c:pt>
                <c:pt idx="6">
                  <c:v>12-13</c:v>
                </c:pt>
                <c:pt idx="7">
                  <c:v>14-15</c:v>
                </c:pt>
                <c:pt idx="8">
                  <c:v>16-17</c:v>
                </c:pt>
                <c:pt idx="9">
                  <c:v>18-19</c:v>
                </c:pt>
                <c:pt idx="10">
                  <c:v>20-21</c:v>
                </c:pt>
                <c:pt idx="11">
                  <c:v>22-23</c:v>
                </c:pt>
                <c:pt idx="12">
                  <c:v>24-25</c:v>
                </c:pt>
                <c:pt idx="13">
                  <c:v>26-27</c:v>
                </c:pt>
                <c:pt idx="14">
                  <c:v>28-29</c:v>
                </c:pt>
                <c:pt idx="15">
                  <c:v>30-31</c:v>
                </c:pt>
                <c:pt idx="16">
                  <c:v>32-33</c:v>
                </c:pt>
                <c:pt idx="17">
                  <c:v>34-35</c:v>
                </c:pt>
              </c:strCache>
            </c:strRef>
          </c:cat>
          <c:val>
            <c:numRef>
              <c:f>Sheet1!$C$2:$C$19</c:f>
              <c:numCache>
                <c:formatCode>General</c:formatCode>
                <c:ptCount val="18"/>
                <c:pt idx="0">
                  <c:v>89.064750000000004</c:v>
                </c:pt>
                <c:pt idx="1">
                  <c:v>89.060469999999995</c:v>
                </c:pt>
                <c:pt idx="2">
                  <c:v>88.987300000000005</c:v>
                </c:pt>
                <c:pt idx="3">
                  <c:v>88.546210000000002</c:v>
                </c:pt>
                <c:pt idx="4">
                  <c:v>86.950050000000005</c:v>
                </c:pt>
                <c:pt idx="5">
                  <c:v>82.788539999999998</c:v>
                </c:pt>
                <c:pt idx="6">
                  <c:v>74.510800000000003</c:v>
                </c:pt>
                <c:pt idx="7">
                  <c:v>61.876339999999999</c:v>
                </c:pt>
                <c:pt idx="8">
                  <c:v>47.05106</c:v>
                </c:pt>
                <c:pt idx="9">
                  <c:v>33.272409999999994</c:v>
                </c:pt>
                <c:pt idx="10">
                  <c:v>22.512299999999996</c:v>
                </c:pt>
                <c:pt idx="11">
                  <c:v>14.969620000000006</c:v>
                </c:pt>
                <c:pt idx="12">
                  <c:v>9.9641799999999989</c:v>
                </c:pt>
                <c:pt idx="13">
                  <c:v>6.7080899999999986</c:v>
                </c:pt>
                <c:pt idx="14">
                  <c:v>4.5899100000000033</c:v>
                </c:pt>
                <c:pt idx="15">
                  <c:v>3.1975000000000051</c:v>
                </c:pt>
                <c:pt idx="16">
                  <c:v>2.2680699999999945</c:v>
                </c:pt>
                <c:pt idx="17">
                  <c:v>1.6369200000000035</c:v>
                </c:pt>
              </c:numCache>
            </c:numRef>
          </c:val>
          <c:smooth val="0"/>
          <c:extLst>
            <c:ext xmlns:c16="http://schemas.microsoft.com/office/drawing/2014/chart" uri="{C3380CC4-5D6E-409C-BE32-E72D297353CC}">
              <c16:uniqueId val="{00000001-DA73-4EB8-9D6D-A2171F950911}"/>
            </c:ext>
          </c:extLst>
        </c:ser>
        <c:dLbls>
          <c:showLegendKey val="0"/>
          <c:showVal val="0"/>
          <c:showCatName val="0"/>
          <c:showSerName val="0"/>
          <c:showPercent val="0"/>
          <c:showBubbleSize val="0"/>
        </c:dLbls>
        <c:smooth val="0"/>
        <c:axId val="1773092959"/>
        <c:axId val="1745020815"/>
      </c:lineChart>
      <c:catAx>
        <c:axId val="1773092959"/>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Age of Child</a:t>
                </a:r>
                <a:r>
                  <a:rPr lang="en-US" baseline="0" dirty="0"/>
                  <a:t> (Months)</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45020815"/>
        <c:crosses val="autoZero"/>
        <c:auto val="1"/>
        <c:lblAlgn val="ctr"/>
        <c:lblOffset val="100"/>
        <c:noMultiLvlLbl val="0"/>
      </c:catAx>
      <c:valAx>
        <c:axId val="17450208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 Breastfeeding</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30929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0</c:v>
                </c:pt>
              </c:strCache>
            </c:strRef>
          </c:tx>
          <c:spPr>
            <a:solidFill>
              <a:schemeClr val="accent1"/>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Sheet1!$B$2:$B$18</c:f>
              <c:numCache>
                <c:formatCode>General</c:formatCode>
                <c:ptCount val="17"/>
                <c:pt idx="0">
                  <c:v>1.7452837466538701E-3</c:v>
                </c:pt>
                <c:pt idx="1">
                  <c:v>6.99054132743157E-3</c:v>
                </c:pt>
                <c:pt idx="2">
                  <c:v>1.7481056488986971E-2</c:v>
                </c:pt>
                <c:pt idx="3">
                  <c:v>3.1264571911629117E-2</c:v>
                </c:pt>
                <c:pt idx="4">
                  <c:v>4.1933315027664404E-2</c:v>
                </c:pt>
                <c:pt idx="5">
                  <c:v>6.00622338731579E-2</c:v>
                </c:pt>
                <c:pt idx="6">
                  <c:v>0.11975924471224647</c:v>
                </c:pt>
                <c:pt idx="7">
                  <c:v>0.16650808332526693</c:v>
                </c:pt>
                <c:pt idx="8">
                  <c:v>0.25666796072719866</c:v>
                </c:pt>
                <c:pt idx="9">
                  <c:v>0.30436141488077789</c:v>
                </c:pt>
                <c:pt idx="10">
                  <c:v>0.38930102440049119</c:v>
                </c:pt>
                <c:pt idx="11">
                  <c:v>0.59393524927470231</c:v>
                </c:pt>
                <c:pt idx="12">
                  <c:v>0.68545497664011645</c:v>
                </c:pt>
                <c:pt idx="13">
                  <c:v>0.68545497664011645</c:v>
                </c:pt>
                <c:pt idx="14">
                  <c:v>0.68545497664011645</c:v>
                </c:pt>
                <c:pt idx="15">
                  <c:v>0.68545497664011645</c:v>
                </c:pt>
                <c:pt idx="16">
                  <c:v>0.68545497664011645</c:v>
                </c:pt>
              </c:numCache>
            </c:numRef>
          </c:val>
          <c:extLst>
            <c:ext xmlns:c16="http://schemas.microsoft.com/office/drawing/2014/chart" uri="{C3380CC4-5D6E-409C-BE32-E72D297353CC}">
              <c16:uniqueId val="{00000000-29CB-42DA-9A27-94EA55C0FCC9}"/>
            </c:ext>
          </c:extLst>
        </c:ser>
        <c:ser>
          <c:idx val="1"/>
          <c:order val="1"/>
          <c:tx>
            <c:strRef>
              <c:f>Sheet1!$C$1</c:f>
              <c:strCache>
                <c:ptCount val="1"/>
                <c:pt idx="0">
                  <c:v>1</c:v>
                </c:pt>
              </c:strCache>
            </c:strRef>
          </c:tx>
          <c:spPr>
            <a:solidFill>
              <a:schemeClr val="accent2"/>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Sheet1!$C$2:$C$18</c:f>
              <c:numCache>
                <c:formatCode>General</c:formatCode>
                <c:ptCount val="17"/>
                <c:pt idx="0">
                  <c:v>1.6939421460800607E-3</c:v>
                </c:pt>
                <c:pt idx="1">
                  <c:v>7.0622648991028169E-3</c:v>
                </c:pt>
                <c:pt idx="2">
                  <c:v>1.7798910405148329E-2</c:v>
                </c:pt>
                <c:pt idx="3">
                  <c:v>2.8189403913352847E-2</c:v>
                </c:pt>
                <c:pt idx="4">
                  <c:v>3.174149382166102E-2</c:v>
                </c:pt>
                <c:pt idx="5">
                  <c:v>3.8679811499612235E-2</c:v>
                </c:pt>
                <c:pt idx="6">
                  <c:v>7.1586729007947283E-2</c:v>
                </c:pt>
                <c:pt idx="7">
                  <c:v>0.11192793200933245</c:v>
                </c:pt>
                <c:pt idx="8">
                  <c:v>0.14565752067670268</c:v>
                </c:pt>
                <c:pt idx="9">
                  <c:v>0.18647236656042654</c:v>
                </c:pt>
                <c:pt idx="10">
                  <c:v>0.23653982296704526</c:v>
                </c:pt>
                <c:pt idx="11">
                  <c:v>0.33732538930813544</c:v>
                </c:pt>
                <c:pt idx="12">
                  <c:v>0.45642818512270994</c:v>
                </c:pt>
                <c:pt idx="13">
                  <c:v>0.45642818512270994</c:v>
                </c:pt>
                <c:pt idx="14">
                  <c:v>0.45642818512270994</c:v>
                </c:pt>
                <c:pt idx="15">
                  <c:v>0.45642818512270994</c:v>
                </c:pt>
                <c:pt idx="16">
                  <c:v>0.45642818512270994</c:v>
                </c:pt>
              </c:numCache>
            </c:numRef>
          </c:val>
          <c:extLst>
            <c:ext xmlns:c16="http://schemas.microsoft.com/office/drawing/2014/chart" uri="{C3380CC4-5D6E-409C-BE32-E72D297353CC}">
              <c16:uniqueId val="{00000001-29CB-42DA-9A27-94EA55C0FCC9}"/>
            </c:ext>
          </c:extLst>
        </c:ser>
        <c:ser>
          <c:idx val="2"/>
          <c:order val="2"/>
          <c:tx>
            <c:strRef>
              <c:f>Sheet1!$D$1</c:f>
              <c:strCache>
                <c:ptCount val="1"/>
                <c:pt idx="0">
                  <c:v>2</c:v>
                </c:pt>
              </c:strCache>
            </c:strRef>
          </c:tx>
          <c:spPr>
            <a:solidFill>
              <a:schemeClr val="accent3"/>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Sheet1!$D$2:$D$18</c:f>
              <c:numCache>
                <c:formatCode>General</c:formatCode>
                <c:ptCount val="17"/>
                <c:pt idx="0">
                  <c:v>3.0287979407625943E-3</c:v>
                </c:pt>
                <c:pt idx="1">
                  <c:v>8.6276024086488524E-3</c:v>
                </c:pt>
                <c:pt idx="2">
                  <c:v>1.9825211344421369E-2</c:v>
                </c:pt>
                <c:pt idx="3">
                  <c:v>3.019873842860003E-2</c:v>
                </c:pt>
                <c:pt idx="4">
                  <c:v>2.8881380722252496E-2</c:v>
                </c:pt>
                <c:pt idx="5">
                  <c:v>3.421789471386915E-2</c:v>
                </c:pt>
                <c:pt idx="6">
                  <c:v>6.1264951078000819E-2</c:v>
                </c:pt>
                <c:pt idx="7">
                  <c:v>8.3361601161634158E-2</c:v>
                </c:pt>
                <c:pt idx="8">
                  <c:v>0.11077881073069523</c:v>
                </c:pt>
                <c:pt idx="9">
                  <c:v>0.13071050615855773</c:v>
                </c:pt>
                <c:pt idx="10">
                  <c:v>0.15160046027356602</c:v>
                </c:pt>
                <c:pt idx="11">
                  <c:v>0.23340985779372722</c:v>
                </c:pt>
                <c:pt idx="12">
                  <c:v>0.32681185163774729</c:v>
                </c:pt>
                <c:pt idx="13">
                  <c:v>0.32681185163774729</c:v>
                </c:pt>
                <c:pt idx="14">
                  <c:v>0.32681185163774729</c:v>
                </c:pt>
                <c:pt idx="15">
                  <c:v>0.32681185163774729</c:v>
                </c:pt>
                <c:pt idx="16">
                  <c:v>0.32681185163774729</c:v>
                </c:pt>
              </c:numCache>
            </c:numRef>
          </c:val>
          <c:extLst>
            <c:ext xmlns:c16="http://schemas.microsoft.com/office/drawing/2014/chart" uri="{C3380CC4-5D6E-409C-BE32-E72D297353CC}">
              <c16:uniqueId val="{00000002-29CB-42DA-9A27-94EA55C0FCC9}"/>
            </c:ext>
          </c:extLst>
        </c:ser>
        <c:ser>
          <c:idx val="3"/>
          <c:order val="3"/>
          <c:tx>
            <c:strRef>
              <c:f>Sheet1!$E$1</c:f>
              <c:strCache>
                <c:ptCount val="1"/>
                <c:pt idx="0">
                  <c:v>3</c:v>
                </c:pt>
              </c:strCache>
            </c:strRef>
          </c:tx>
          <c:spPr>
            <a:solidFill>
              <a:schemeClr val="accent4"/>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Sheet1!$E$2:$E$18</c:f>
              <c:numCache>
                <c:formatCode>General</c:formatCode>
                <c:ptCount val="17"/>
                <c:pt idx="0">
                  <c:v>1.6284353832256423E-3</c:v>
                </c:pt>
                <c:pt idx="1">
                  <c:v>6.4783095712439261E-3</c:v>
                </c:pt>
                <c:pt idx="2">
                  <c:v>1.6178057947280493E-2</c:v>
                </c:pt>
                <c:pt idx="3">
                  <c:v>2.7110210832148519E-2</c:v>
                </c:pt>
                <c:pt idx="4">
                  <c:v>2.479228997846163E-2</c:v>
                </c:pt>
                <c:pt idx="5">
                  <c:v>2.8734271428663985E-2</c:v>
                </c:pt>
                <c:pt idx="6">
                  <c:v>4.6360032926797634E-2</c:v>
                </c:pt>
                <c:pt idx="7">
                  <c:v>6.3509506295282236E-2</c:v>
                </c:pt>
                <c:pt idx="8">
                  <c:v>8.117056387213567E-2</c:v>
                </c:pt>
                <c:pt idx="9">
                  <c:v>8.3029316284169638E-2</c:v>
                </c:pt>
                <c:pt idx="10">
                  <c:v>0.1024112376084883</c:v>
                </c:pt>
                <c:pt idx="11">
                  <c:v>0.15380610576088308</c:v>
                </c:pt>
                <c:pt idx="12">
                  <c:v>0.19547855881559401</c:v>
                </c:pt>
                <c:pt idx="13">
                  <c:v>0.19547855881559401</c:v>
                </c:pt>
                <c:pt idx="14">
                  <c:v>0.19547855881559401</c:v>
                </c:pt>
                <c:pt idx="15">
                  <c:v>0.19547855881559401</c:v>
                </c:pt>
                <c:pt idx="16">
                  <c:v>0.19547855881559401</c:v>
                </c:pt>
              </c:numCache>
            </c:numRef>
          </c:val>
          <c:extLst>
            <c:ext xmlns:c16="http://schemas.microsoft.com/office/drawing/2014/chart" uri="{C3380CC4-5D6E-409C-BE32-E72D297353CC}">
              <c16:uniqueId val="{00000003-29CB-42DA-9A27-94EA55C0FCC9}"/>
            </c:ext>
          </c:extLst>
        </c:ser>
        <c:ser>
          <c:idx val="4"/>
          <c:order val="4"/>
          <c:tx>
            <c:strRef>
              <c:f>Sheet1!$F$1</c:f>
              <c:strCache>
                <c:ptCount val="1"/>
                <c:pt idx="0">
                  <c:v>4</c:v>
                </c:pt>
              </c:strCache>
            </c:strRef>
          </c:tx>
          <c:spPr>
            <a:solidFill>
              <a:schemeClr val="accent5"/>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Sheet1!$F$2:$F$18</c:f>
              <c:numCache>
                <c:formatCode>General</c:formatCode>
                <c:ptCount val="17"/>
                <c:pt idx="0">
                  <c:v>3.7398589716166461E-3</c:v>
                </c:pt>
                <c:pt idx="1">
                  <c:v>7.7536610272025278E-3</c:v>
                </c:pt>
                <c:pt idx="2">
                  <c:v>1.578126513837429E-2</c:v>
                </c:pt>
                <c:pt idx="3">
                  <c:v>2.4077586712671996E-2</c:v>
                </c:pt>
                <c:pt idx="4">
                  <c:v>2.498687090021999E-2</c:v>
                </c:pt>
                <c:pt idx="5">
                  <c:v>3.1083850768419252E-2</c:v>
                </c:pt>
                <c:pt idx="6">
                  <c:v>4.7308843810470978E-2</c:v>
                </c:pt>
                <c:pt idx="7">
                  <c:v>6.2091663348981467E-2</c:v>
                </c:pt>
                <c:pt idx="8">
                  <c:v>7.9529216694648727E-2</c:v>
                </c:pt>
                <c:pt idx="9">
                  <c:v>8.9906848921531154E-2</c:v>
                </c:pt>
                <c:pt idx="10">
                  <c:v>9.4104753383596071E-2</c:v>
                </c:pt>
                <c:pt idx="11">
                  <c:v>0.11493463133119923</c:v>
                </c:pt>
                <c:pt idx="12">
                  <c:v>0.1466988466902831</c:v>
                </c:pt>
                <c:pt idx="13">
                  <c:v>0.1466988466902831</c:v>
                </c:pt>
                <c:pt idx="14">
                  <c:v>0.1466988466902831</c:v>
                </c:pt>
                <c:pt idx="15">
                  <c:v>0.1466988466902831</c:v>
                </c:pt>
                <c:pt idx="16">
                  <c:v>0.1466988466902831</c:v>
                </c:pt>
              </c:numCache>
            </c:numRef>
          </c:val>
          <c:extLst>
            <c:ext xmlns:c16="http://schemas.microsoft.com/office/drawing/2014/chart" uri="{C3380CC4-5D6E-409C-BE32-E72D297353CC}">
              <c16:uniqueId val="{00000004-29CB-42DA-9A27-94EA55C0FCC9}"/>
            </c:ext>
          </c:extLst>
        </c:ser>
        <c:ser>
          <c:idx val="5"/>
          <c:order val="5"/>
          <c:tx>
            <c:strRef>
              <c:f>Sheet1!$G$1</c:f>
              <c:strCache>
                <c:ptCount val="1"/>
                <c:pt idx="0">
                  <c:v>5</c:v>
                </c:pt>
              </c:strCache>
            </c:strRef>
          </c:tx>
          <c:spPr>
            <a:solidFill>
              <a:schemeClr val="accent6"/>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Sheet1!$G$2:$G$18</c:f>
              <c:numCache>
                <c:formatCode>General</c:formatCode>
                <c:ptCount val="17"/>
                <c:pt idx="0">
                  <c:v>3.2892812814289988E-3</c:v>
                </c:pt>
                <c:pt idx="1">
                  <c:v>7.9065016605471498E-3</c:v>
                </c:pt>
                <c:pt idx="2">
                  <c:v>1.7140942418783452E-2</c:v>
                </c:pt>
                <c:pt idx="3">
                  <c:v>2.5854750745839733E-2</c:v>
                </c:pt>
                <c:pt idx="4">
                  <c:v>2.4397622925812702E-2</c:v>
                </c:pt>
                <c:pt idx="5">
                  <c:v>2.9922535529283568E-2</c:v>
                </c:pt>
                <c:pt idx="6">
                  <c:v>4.9153787208341834E-2</c:v>
                </c:pt>
                <c:pt idx="7">
                  <c:v>5.5508155715520417E-2</c:v>
                </c:pt>
                <c:pt idx="8">
                  <c:v>7.1065954474692786E-2</c:v>
                </c:pt>
                <c:pt idx="9">
                  <c:v>6.8479581998872052E-2</c:v>
                </c:pt>
                <c:pt idx="10">
                  <c:v>9.1377199805466491E-2</c:v>
                </c:pt>
                <c:pt idx="11">
                  <c:v>9.3541796201705607E-2</c:v>
                </c:pt>
                <c:pt idx="12">
                  <c:v>0.143436820884664</c:v>
                </c:pt>
                <c:pt idx="13">
                  <c:v>0.143436820884664</c:v>
                </c:pt>
                <c:pt idx="14">
                  <c:v>0.143436820884664</c:v>
                </c:pt>
                <c:pt idx="15">
                  <c:v>0.143436820884664</c:v>
                </c:pt>
                <c:pt idx="16">
                  <c:v>0.143436820884664</c:v>
                </c:pt>
              </c:numCache>
            </c:numRef>
          </c:val>
          <c:extLst>
            <c:ext xmlns:c16="http://schemas.microsoft.com/office/drawing/2014/chart" uri="{C3380CC4-5D6E-409C-BE32-E72D297353CC}">
              <c16:uniqueId val="{00000005-29CB-42DA-9A27-94EA55C0FCC9}"/>
            </c:ext>
          </c:extLst>
        </c:ser>
        <c:ser>
          <c:idx val="6"/>
          <c:order val="6"/>
          <c:tx>
            <c:strRef>
              <c:f>Sheet1!$H$1</c:f>
              <c:strCache>
                <c:ptCount val="1"/>
                <c:pt idx="0">
                  <c:v>6</c:v>
                </c:pt>
              </c:strCache>
            </c:strRef>
          </c:tx>
          <c:spPr>
            <a:solidFill>
              <a:schemeClr val="accent1">
                <a:lumMod val="60000"/>
              </a:schemeClr>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Sheet1!$H$2:$H$18</c:f>
              <c:numCache>
                <c:formatCode>General</c:formatCode>
                <c:ptCount val="17"/>
                <c:pt idx="0">
                  <c:v>2.2390124808770416E-3</c:v>
                </c:pt>
                <c:pt idx="1">
                  <c:v>8.0202346355943491E-3</c:v>
                </c:pt>
                <c:pt idx="2">
                  <c:v>1.9582678945028964E-2</c:v>
                </c:pt>
                <c:pt idx="3">
                  <c:v>2.6018419092181038E-2</c:v>
                </c:pt>
                <c:pt idx="4">
                  <c:v>2.3500204348905467E-2</c:v>
                </c:pt>
                <c:pt idx="5">
                  <c:v>2.8759689396152855E-2</c:v>
                </c:pt>
                <c:pt idx="6">
                  <c:v>4.8206058709866675E-2</c:v>
                </c:pt>
                <c:pt idx="7">
                  <c:v>5.8057242655082164E-2</c:v>
                </c:pt>
                <c:pt idx="8">
                  <c:v>6.6656630032528266E-2</c:v>
                </c:pt>
                <c:pt idx="9">
                  <c:v>6.5956136616088984E-2</c:v>
                </c:pt>
                <c:pt idx="10">
                  <c:v>8.3177488632320551E-2</c:v>
                </c:pt>
                <c:pt idx="11">
                  <c:v>0.10229210895411205</c:v>
                </c:pt>
                <c:pt idx="12">
                  <c:v>0.15510834742401702</c:v>
                </c:pt>
                <c:pt idx="13">
                  <c:v>0.15510834742401702</c:v>
                </c:pt>
                <c:pt idx="14">
                  <c:v>0.15510834742401702</c:v>
                </c:pt>
                <c:pt idx="15">
                  <c:v>0.15510834742401702</c:v>
                </c:pt>
                <c:pt idx="16">
                  <c:v>0.15510834742401702</c:v>
                </c:pt>
              </c:numCache>
            </c:numRef>
          </c:val>
          <c:extLst>
            <c:ext xmlns:c16="http://schemas.microsoft.com/office/drawing/2014/chart" uri="{C3380CC4-5D6E-409C-BE32-E72D297353CC}">
              <c16:uniqueId val="{00000006-29CB-42DA-9A27-94EA55C0FCC9}"/>
            </c:ext>
          </c:extLst>
        </c:ser>
        <c:ser>
          <c:idx val="7"/>
          <c:order val="7"/>
          <c:tx>
            <c:strRef>
              <c:f>Sheet1!$I$1</c:f>
              <c:strCache>
                <c:ptCount val="1"/>
                <c:pt idx="0">
                  <c:v>7</c:v>
                </c:pt>
              </c:strCache>
            </c:strRef>
          </c:tx>
          <c:spPr>
            <a:solidFill>
              <a:schemeClr val="accent2">
                <a:lumMod val="60000"/>
              </a:schemeClr>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Sheet1!$I$2:$I$18</c:f>
              <c:numCache>
                <c:formatCode>General</c:formatCode>
                <c:ptCount val="17"/>
                <c:pt idx="0">
                  <c:v>3.2812002917966595E-3</c:v>
                </c:pt>
                <c:pt idx="1">
                  <c:v>7.5793627850006262E-3</c:v>
                </c:pt>
                <c:pt idx="2">
                  <c:v>1.617568777140856E-2</c:v>
                </c:pt>
                <c:pt idx="3">
                  <c:v>2.633881000626984E-2</c:v>
                </c:pt>
                <c:pt idx="4">
                  <c:v>2.3502431474884414E-2</c:v>
                </c:pt>
                <c:pt idx="5">
                  <c:v>2.8306684867741166E-2</c:v>
                </c:pt>
                <c:pt idx="6">
                  <c:v>4.9186688451409548E-2</c:v>
                </c:pt>
                <c:pt idx="7">
                  <c:v>6.2209059132429315E-2</c:v>
                </c:pt>
                <c:pt idx="8">
                  <c:v>6.867783314159949E-2</c:v>
                </c:pt>
                <c:pt idx="9">
                  <c:v>7.9734937620866239E-2</c:v>
                </c:pt>
                <c:pt idx="10">
                  <c:v>9.4286854726614258E-2</c:v>
                </c:pt>
                <c:pt idx="11">
                  <c:v>0.10174524693215994</c:v>
                </c:pt>
                <c:pt idx="12">
                  <c:v>0.16701552114523205</c:v>
                </c:pt>
                <c:pt idx="13">
                  <c:v>0.16701552114523205</c:v>
                </c:pt>
                <c:pt idx="14">
                  <c:v>0.16701552114523205</c:v>
                </c:pt>
                <c:pt idx="15">
                  <c:v>0.16701552114523205</c:v>
                </c:pt>
                <c:pt idx="16">
                  <c:v>0.16701552114523205</c:v>
                </c:pt>
              </c:numCache>
            </c:numRef>
          </c:val>
          <c:extLst>
            <c:ext xmlns:c16="http://schemas.microsoft.com/office/drawing/2014/chart" uri="{C3380CC4-5D6E-409C-BE32-E72D297353CC}">
              <c16:uniqueId val="{00000007-29CB-42DA-9A27-94EA55C0FCC9}"/>
            </c:ext>
          </c:extLst>
        </c:ser>
        <c:ser>
          <c:idx val="8"/>
          <c:order val="8"/>
          <c:tx>
            <c:strRef>
              <c:f>Sheet1!$J$1</c:f>
              <c:strCache>
                <c:ptCount val="1"/>
                <c:pt idx="0">
                  <c:v>8</c:v>
                </c:pt>
              </c:strCache>
            </c:strRef>
          </c:tx>
          <c:spPr>
            <a:solidFill>
              <a:schemeClr val="accent3">
                <a:lumMod val="60000"/>
              </a:schemeClr>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Sheet1!$J$2:$J$18</c:f>
              <c:numCache>
                <c:formatCode>General</c:formatCode>
                <c:ptCount val="17"/>
                <c:pt idx="0">
                  <c:v>2.6825550007146225E-3</c:v>
                </c:pt>
                <c:pt idx="1">
                  <c:v>7.6072653061785497E-3</c:v>
                </c:pt>
                <c:pt idx="2">
                  <c:v>1.7456685917106404E-2</c:v>
                </c:pt>
                <c:pt idx="3">
                  <c:v>2.7784203797377182E-2</c:v>
                </c:pt>
                <c:pt idx="4">
                  <c:v>2.4995264555549897E-2</c:v>
                </c:pt>
                <c:pt idx="5">
                  <c:v>2.7456613246821866E-2</c:v>
                </c:pt>
                <c:pt idx="6">
                  <c:v>4.6312581301468342E-2</c:v>
                </c:pt>
                <c:pt idx="7">
                  <c:v>5.5905180336930239E-2</c:v>
                </c:pt>
                <c:pt idx="8">
                  <c:v>6.8292041058596847E-2</c:v>
                </c:pt>
                <c:pt idx="9">
                  <c:v>7.3482947787034569E-2</c:v>
                </c:pt>
                <c:pt idx="10">
                  <c:v>8.8953084069667537E-2</c:v>
                </c:pt>
                <c:pt idx="11">
                  <c:v>9.1769389946391014E-2</c:v>
                </c:pt>
                <c:pt idx="12">
                  <c:v>0.16577252186922531</c:v>
                </c:pt>
                <c:pt idx="13">
                  <c:v>0.16577252186922531</c:v>
                </c:pt>
                <c:pt idx="14">
                  <c:v>0.16577252186922531</c:v>
                </c:pt>
                <c:pt idx="15">
                  <c:v>0.16577252186922531</c:v>
                </c:pt>
                <c:pt idx="16">
                  <c:v>0.16577252186922531</c:v>
                </c:pt>
              </c:numCache>
            </c:numRef>
          </c:val>
          <c:extLst>
            <c:ext xmlns:c16="http://schemas.microsoft.com/office/drawing/2014/chart" uri="{C3380CC4-5D6E-409C-BE32-E72D297353CC}">
              <c16:uniqueId val="{00000008-29CB-42DA-9A27-94EA55C0FCC9}"/>
            </c:ext>
          </c:extLst>
        </c:ser>
        <c:ser>
          <c:idx val="9"/>
          <c:order val="9"/>
          <c:tx>
            <c:strRef>
              <c:f>Sheet1!$K$1</c:f>
              <c:strCache>
                <c:ptCount val="1"/>
                <c:pt idx="0">
                  <c:v>9</c:v>
                </c:pt>
              </c:strCache>
            </c:strRef>
          </c:tx>
          <c:spPr>
            <a:solidFill>
              <a:schemeClr val="accent4">
                <a:lumMod val="60000"/>
              </a:schemeClr>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Sheet1!$K$2:$K$18</c:f>
              <c:numCache>
                <c:formatCode>General</c:formatCode>
                <c:ptCount val="17"/>
                <c:pt idx="0">
                  <c:v>3.1293790021314572E-3</c:v>
                </c:pt>
                <c:pt idx="1">
                  <c:v>7.6140826431418335E-3</c:v>
                </c:pt>
                <c:pt idx="2">
                  <c:v>1.6583489925162585E-2</c:v>
                </c:pt>
                <c:pt idx="3">
                  <c:v>2.5436954616141129E-2</c:v>
                </c:pt>
                <c:pt idx="4">
                  <c:v>2.2322485818378947E-2</c:v>
                </c:pt>
                <c:pt idx="5">
                  <c:v>3.1042673775360633E-2</c:v>
                </c:pt>
                <c:pt idx="6">
                  <c:v>4.5838299948321649E-2</c:v>
                </c:pt>
                <c:pt idx="7">
                  <c:v>5.5451341712829477E-2</c:v>
                </c:pt>
                <c:pt idx="8">
                  <c:v>6.6639298090397522E-2</c:v>
                </c:pt>
                <c:pt idx="9">
                  <c:v>7.5650506837714987E-2</c:v>
                </c:pt>
                <c:pt idx="10">
                  <c:v>9.8886603288803332E-2</c:v>
                </c:pt>
                <c:pt idx="11">
                  <c:v>0.11393055208122418</c:v>
                </c:pt>
                <c:pt idx="12">
                  <c:v>0.18772942000888443</c:v>
                </c:pt>
                <c:pt idx="13">
                  <c:v>0.18772942000888443</c:v>
                </c:pt>
                <c:pt idx="14">
                  <c:v>0.18772942000888443</c:v>
                </c:pt>
                <c:pt idx="15">
                  <c:v>0.18772942000888443</c:v>
                </c:pt>
                <c:pt idx="16">
                  <c:v>0.18772942000888443</c:v>
                </c:pt>
              </c:numCache>
            </c:numRef>
          </c:val>
          <c:extLst>
            <c:ext xmlns:c16="http://schemas.microsoft.com/office/drawing/2014/chart" uri="{C3380CC4-5D6E-409C-BE32-E72D297353CC}">
              <c16:uniqueId val="{00000009-29CB-42DA-9A27-94EA55C0FCC9}"/>
            </c:ext>
          </c:extLst>
        </c:ser>
        <c:ser>
          <c:idx val="10"/>
          <c:order val="10"/>
          <c:tx>
            <c:strRef>
              <c:f>Sheet1!$L$1</c:f>
              <c:strCache>
                <c:ptCount val="1"/>
                <c:pt idx="0">
                  <c:v>10</c:v>
                </c:pt>
              </c:strCache>
            </c:strRef>
          </c:tx>
          <c:spPr>
            <a:solidFill>
              <a:schemeClr val="accent5">
                <a:lumMod val="60000"/>
              </a:schemeClr>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Sheet1!$L$2:$L$18</c:f>
              <c:numCache>
                <c:formatCode>General</c:formatCode>
                <c:ptCount val="17"/>
                <c:pt idx="0">
                  <c:v>1.8420039808296493E-3</c:v>
                </c:pt>
                <c:pt idx="1">
                  <c:v>6.430118019678026E-3</c:v>
                </c:pt>
                <c:pt idx="2">
                  <c:v>1.560634609737478E-2</c:v>
                </c:pt>
                <c:pt idx="3">
                  <c:v>2.2478739668184543E-2</c:v>
                </c:pt>
                <c:pt idx="4">
                  <c:v>2.0355235380189449E-2</c:v>
                </c:pt>
                <c:pt idx="5">
                  <c:v>2.4499226804862273E-2</c:v>
                </c:pt>
                <c:pt idx="6">
                  <c:v>4.401310116168157E-2</c:v>
                </c:pt>
                <c:pt idx="7">
                  <c:v>4.8152279687990074E-2</c:v>
                </c:pt>
                <c:pt idx="8">
                  <c:v>5.9841914949534968E-2</c:v>
                </c:pt>
                <c:pt idx="9">
                  <c:v>5.9993165032656406E-2</c:v>
                </c:pt>
                <c:pt idx="10">
                  <c:v>7.0078081253512198E-2</c:v>
                </c:pt>
                <c:pt idx="11">
                  <c:v>7.2896362709270468E-2</c:v>
                </c:pt>
                <c:pt idx="12">
                  <c:v>0.12532015543323707</c:v>
                </c:pt>
                <c:pt idx="13">
                  <c:v>0.12532015543323707</c:v>
                </c:pt>
                <c:pt idx="14">
                  <c:v>0.12532015543323707</c:v>
                </c:pt>
                <c:pt idx="15">
                  <c:v>0.12532015543323707</c:v>
                </c:pt>
                <c:pt idx="16">
                  <c:v>0.12532015543323707</c:v>
                </c:pt>
              </c:numCache>
            </c:numRef>
          </c:val>
          <c:extLst>
            <c:ext xmlns:c16="http://schemas.microsoft.com/office/drawing/2014/chart" uri="{C3380CC4-5D6E-409C-BE32-E72D297353CC}">
              <c16:uniqueId val="{0000000A-29CB-42DA-9A27-94EA55C0FCC9}"/>
            </c:ext>
          </c:extLst>
        </c:ser>
        <c:ser>
          <c:idx val="11"/>
          <c:order val="11"/>
          <c:tx>
            <c:strRef>
              <c:f>Sheet1!$M$1</c:f>
              <c:strCache>
                <c:ptCount val="1"/>
                <c:pt idx="0">
                  <c:v>11</c:v>
                </c:pt>
              </c:strCache>
            </c:strRef>
          </c:tx>
          <c:spPr>
            <a:solidFill>
              <a:schemeClr val="accent6">
                <a:lumMod val="60000"/>
              </a:schemeClr>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Sheet1!$M$2:$M$18</c:f>
              <c:numCache>
                <c:formatCode>General</c:formatCode>
                <c:ptCount val="17"/>
                <c:pt idx="0">
                  <c:v>5.0500072413189028E-3</c:v>
                </c:pt>
                <c:pt idx="1">
                  <c:v>8.2995600304330841E-3</c:v>
                </c:pt>
                <c:pt idx="2">
                  <c:v>1.4798665608661447E-2</c:v>
                </c:pt>
                <c:pt idx="3">
                  <c:v>2.3527003401949742E-2</c:v>
                </c:pt>
                <c:pt idx="4">
                  <c:v>2.1540848174081629E-2</c:v>
                </c:pt>
                <c:pt idx="5">
                  <c:v>2.4952753541310421E-2</c:v>
                </c:pt>
                <c:pt idx="6">
                  <c:v>4.004368102183524E-2</c:v>
                </c:pt>
                <c:pt idx="7">
                  <c:v>4.8013901200187982E-2</c:v>
                </c:pt>
                <c:pt idx="8">
                  <c:v>5.7788344113894857E-2</c:v>
                </c:pt>
                <c:pt idx="9">
                  <c:v>5.3164577453405339E-2</c:v>
                </c:pt>
                <c:pt idx="10">
                  <c:v>6.4049035300006954E-2</c:v>
                </c:pt>
                <c:pt idx="11">
                  <c:v>8.1261387808976307E-2</c:v>
                </c:pt>
                <c:pt idx="12">
                  <c:v>0.1210184059069173</c:v>
                </c:pt>
                <c:pt idx="13">
                  <c:v>0.1210184059069173</c:v>
                </c:pt>
                <c:pt idx="14">
                  <c:v>0.1210184059069173</c:v>
                </c:pt>
                <c:pt idx="15">
                  <c:v>0.1210184059069173</c:v>
                </c:pt>
                <c:pt idx="16">
                  <c:v>0.1210184059069173</c:v>
                </c:pt>
              </c:numCache>
            </c:numRef>
          </c:val>
          <c:extLst>
            <c:ext xmlns:c16="http://schemas.microsoft.com/office/drawing/2014/chart" uri="{C3380CC4-5D6E-409C-BE32-E72D297353CC}">
              <c16:uniqueId val="{0000000B-29CB-42DA-9A27-94EA55C0FCC9}"/>
            </c:ext>
          </c:extLst>
        </c:ser>
        <c:ser>
          <c:idx val="12"/>
          <c:order val="12"/>
          <c:tx>
            <c:strRef>
              <c:f>Sheet1!$N$1</c:f>
              <c:strCache>
                <c:ptCount val="1"/>
                <c:pt idx="0">
                  <c:v>12</c:v>
                </c:pt>
              </c:strCache>
            </c:strRef>
          </c:tx>
          <c:spPr>
            <a:solidFill>
              <a:schemeClr val="accent1">
                <a:lumMod val="80000"/>
                <a:lumOff val="20000"/>
              </a:schemeClr>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Sheet1!$N$2:$N$18</c:f>
              <c:numCache>
                <c:formatCode>General</c:formatCode>
                <c:ptCount val="17"/>
                <c:pt idx="0">
                  <c:v>5.4515648435902783E-3</c:v>
                </c:pt>
                <c:pt idx="1">
                  <c:v>8.6495035800367437E-3</c:v>
                </c:pt>
                <c:pt idx="2">
                  <c:v>1.5045381052929675E-2</c:v>
                </c:pt>
                <c:pt idx="3">
                  <c:v>2.1019335519346975E-2</c:v>
                </c:pt>
                <c:pt idx="4">
                  <c:v>2.0956566443589349E-2</c:v>
                </c:pt>
                <c:pt idx="5">
                  <c:v>2.2876067308358124E-2</c:v>
                </c:pt>
                <c:pt idx="6">
                  <c:v>3.9080091059155456E-2</c:v>
                </c:pt>
                <c:pt idx="7">
                  <c:v>4.4791681200542742E-2</c:v>
                </c:pt>
                <c:pt idx="8">
                  <c:v>5.9618482534083125E-2</c:v>
                </c:pt>
                <c:pt idx="9">
                  <c:v>5.3582581355146479E-2</c:v>
                </c:pt>
                <c:pt idx="10">
                  <c:v>6.2535070810845583E-2</c:v>
                </c:pt>
                <c:pt idx="11">
                  <c:v>9.3081162798904382E-2</c:v>
                </c:pt>
                <c:pt idx="12">
                  <c:v>0.11910652912606305</c:v>
                </c:pt>
                <c:pt idx="13">
                  <c:v>0.11910652912606305</c:v>
                </c:pt>
                <c:pt idx="14">
                  <c:v>0.11910652912606305</c:v>
                </c:pt>
                <c:pt idx="15">
                  <c:v>0.11910652912606305</c:v>
                </c:pt>
                <c:pt idx="16">
                  <c:v>0.11910652912606305</c:v>
                </c:pt>
              </c:numCache>
            </c:numRef>
          </c:val>
          <c:extLst>
            <c:ext xmlns:c16="http://schemas.microsoft.com/office/drawing/2014/chart" uri="{C3380CC4-5D6E-409C-BE32-E72D297353CC}">
              <c16:uniqueId val="{0000000C-29CB-42DA-9A27-94EA55C0FCC9}"/>
            </c:ext>
          </c:extLst>
        </c:ser>
        <c:ser>
          <c:idx val="13"/>
          <c:order val="13"/>
          <c:tx>
            <c:strRef>
              <c:f>Sheet1!$O$1</c:f>
              <c:strCache>
                <c:ptCount val="1"/>
                <c:pt idx="0">
                  <c:v>13</c:v>
                </c:pt>
              </c:strCache>
            </c:strRef>
          </c:tx>
          <c:spPr>
            <a:solidFill>
              <a:schemeClr val="accent2">
                <a:lumMod val="80000"/>
                <a:lumOff val="20000"/>
              </a:schemeClr>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Sheet1!$O$2:$O$18</c:f>
              <c:numCache>
                <c:formatCode>General</c:formatCode>
                <c:ptCount val="17"/>
                <c:pt idx="0">
                  <c:v>3.3499313210111209E-3</c:v>
                </c:pt>
                <c:pt idx="1">
                  <c:v>7.5305188906980014E-3</c:v>
                </c:pt>
                <c:pt idx="2">
                  <c:v>1.5891694030071762E-2</c:v>
                </c:pt>
                <c:pt idx="3">
                  <c:v>2.5110791971690052E-2</c:v>
                </c:pt>
                <c:pt idx="4">
                  <c:v>2.1612760025525701E-2</c:v>
                </c:pt>
                <c:pt idx="5">
                  <c:v>2.2407274781913764E-2</c:v>
                </c:pt>
                <c:pt idx="6">
                  <c:v>3.9586089411932507E-2</c:v>
                </c:pt>
                <c:pt idx="7">
                  <c:v>4.599433351749084E-2</c:v>
                </c:pt>
                <c:pt idx="8">
                  <c:v>5.4984550556860051E-2</c:v>
                </c:pt>
                <c:pt idx="9">
                  <c:v>6.0910062410207154E-2</c:v>
                </c:pt>
                <c:pt idx="10">
                  <c:v>6.5970950280527657E-2</c:v>
                </c:pt>
                <c:pt idx="11">
                  <c:v>7.694803301847572E-2</c:v>
                </c:pt>
                <c:pt idx="12">
                  <c:v>0.12747630233909282</c:v>
                </c:pt>
                <c:pt idx="13">
                  <c:v>0.12747630233909282</c:v>
                </c:pt>
                <c:pt idx="14">
                  <c:v>0.12747630233909282</c:v>
                </c:pt>
                <c:pt idx="15">
                  <c:v>0.12747630233909282</c:v>
                </c:pt>
                <c:pt idx="16">
                  <c:v>0.12747630233909282</c:v>
                </c:pt>
              </c:numCache>
            </c:numRef>
          </c:val>
          <c:extLst>
            <c:ext xmlns:c16="http://schemas.microsoft.com/office/drawing/2014/chart" uri="{C3380CC4-5D6E-409C-BE32-E72D297353CC}">
              <c16:uniqueId val="{0000000D-29CB-42DA-9A27-94EA55C0FCC9}"/>
            </c:ext>
          </c:extLst>
        </c:ser>
        <c:ser>
          <c:idx val="14"/>
          <c:order val="14"/>
          <c:tx>
            <c:strRef>
              <c:f>Sheet1!$P$1</c:f>
              <c:strCache>
                <c:ptCount val="1"/>
                <c:pt idx="0">
                  <c:v>14</c:v>
                </c:pt>
              </c:strCache>
            </c:strRef>
          </c:tx>
          <c:spPr>
            <a:solidFill>
              <a:schemeClr val="accent3">
                <a:lumMod val="80000"/>
                <a:lumOff val="20000"/>
              </a:schemeClr>
            </a:solidFill>
            <a:ln>
              <a:noFill/>
            </a:ln>
            <a:effectLst/>
          </c:spPr>
          <c:invertIfNegative val="0"/>
          <c:cat>
            <c:numRef>
              <c:f>Sheet1!$A$2:$A$18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Sheet1!$P$2:$P$18</c:f>
              <c:numCache>
                <c:formatCode>General</c:formatCode>
                <c:ptCount val="17"/>
                <c:pt idx="0">
                  <c:v>2.5338547881390786E-3</c:v>
                </c:pt>
                <c:pt idx="1">
                  <c:v>6.1147387425297337E-3</c:v>
                </c:pt>
                <c:pt idx="2">
                  <c:v>1.3276506651311044E-2</c:v>
                </c:pt>
                <c:pt idx="3">
                  <c:v>2.2889338865230244E-2</c:v>
                </c:pt>
                <c:pt idx="4">
                  <c:v>2.2040702404812634E-2</c:v>
                </c:pt>
                <c:pt idx="5">
                  <c:v>2.1924425449002423E-2</c:v>
                </c:pt>
                <c:pt idx="6">
                  <c:v>3.5486390586882841E-2</c:v>
                </c:pt>
                <c:pt idx="7">
                  <c:v>4.194253070674326E-2</c:v>
                </c:pt>
                <c:pt idx="8">
                  <c:v>5.8465206710947501E-2</c:v>
                </c:pt>
                <c:pt idx="9">
                  <c:v>6.9576955450859915E-2</c:v>
                </c:pt>
                <c:pt idx="10">
                  <c:v>7.4117810254546695E-2</c:v>
                </c:pt>
                <c:pt idx="11">
                  <c:v>8.5608369011659149E-2</c:v>
                </c:pt>
                <c:pt idx="12">
                  <c:v>0.1183847509340509</c:v>
                </c:pt>
                <c:pt idx="13">
                  <c:v>0.1183847509340509</c:v>
                </c:pt>
                <c:pt idx="14">
                  <c:v>0.1183847509340509</c:v>
                </c:pt>
                <c:pt idx="15">
                  <c:v>0.1183847509340509</c:v>
                </c:pt>
                <c:pt idx="16">
                  <c:v>0.1183847509340509</c:v>
                </c:pt>
              </c:numCache>
            </c:numRef>
          </c:val>
          <c:extLst>
            <c:ext xmlns:c16="http://schemas.microsoft.com/office/drawing/2014/chart" uri="{C3380CC4-5D6E-409C-BE32-E72D297353CC}">
              <c16:uniqueId val="{0000000E-29CB-42DA-9A27-94EA55C0FCC9}"/>
            </c:ext>
          </c:extLst>
        </c:ser>
        <c:dLbls>
          <c:showLegendKey val="0"/>
          <c:showVal val="0"/>
          <c:showCatName val="0"/>
          <c:showSerName val="0"/>
          <c:showPercent val="0"/>
          <c:showBubbleSize val="0"/>
        </c:dLbls>
        <c:gapWidth val="50"/>
        <c:overlap val="100"/>
        <c:axId val="502761584"/>
        <c:axId val="502761912"/>
      </c:barChart>
      <c:catAx>
        <c:axId val="50276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2761912"/>
        <c:crosses val="autoZero"/>
        <c:auto val="1"/>
        <c:lblAlgn val="ctr"/>
        <c:lblOffset val="100"/>
        <c:noMultiLvlLbl val="0"/>
      </c:catAx>
      <c:valAx>
        <c:axId val="502761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276158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M_0</c:v>
                </c:pt>
              </c:strCache>
            </c:strRef>
          </c:tx>
          <c:spPr>
            <a:ln w="28575" cap="rnd">
              <a:solidFill>
                <a:schemeClr val="accent1"/>
              </a:solidFill>
              <a:round/>
            </a:ln>
            <a:effectLst/>
          </c:spPr>
          <c:marker>
            <c:symbol val="none"/>
          </c:marker>
          <c:cat>
            <c:strRef>
              <c:f>Sheet1!$A$2:$A$8</c:f>
              <c:strCache>
                <c:ptCount val="7"/>
                <c:pt idx="0">
                  <c:v>&gt; 30</c:v>
                </c:pt>
                <c:pt idx="1">
                  <c:v>26 - 30</c:v>
                </c:pt>
                <c:pt idx="2">
                  <c:v>21 - 25</c:v>
                </c:pt>
                <c:pt idx="3">
                  <c:v>16 - 20</c:v>
                </c:pt>
                <c:pt idx="4">
                  <c:v>11-15</c:v>
                </c:pt>
                <c:pt idx="5">
                  <c:v>5-10</c:v>
                </c:pt>
                <c:pt idx="6">
                  <c:v>&lt; 5</c:v>
                </c:pt>
              </c:strCache>
            </c:strRef>
          </c:cat>
          <c:val>
            <c:numRef>
              <c:f>Sheet1!$B$2:$B$8</c:f>
              <c:numCache>
                <c:formatCode>General</c:formatCode>
                <c:ptCount val="7"/>
                <c:pt idx="0">
                  <c:v>2.1999999999999999E-2</c:v>
                </c:pt>
                <c:pt idx="1">
                  <c:v>2.1999999999999999E-2</c:v>
                </c:pt>
                <c:pt idx="2">
                  <c:v>2.1999999999999999E-2</c:v>
                </c:pt>
                <c:pt idx="3">
                  <c:v>2.1999999999999999E-2</c:v>
                </c:pt>
                <c:pt idx="4">
                  <c:v>3.9199999999999999E-2</c:v>
                </c:pt>
                <c:pt idx="5">
                  <c:v>8.0699999999999994E-2</c:v>
                </c:pt>
                <c:pt idx="6">
                  <c:v>0.217</c:v>
                </c:pt>
              </c:numCache>
            </c:numRef>
          </c:val>
          <c:smooth val="0"/>
          <c:extLst>
            <c:ext xmlns:c16="http://schemas.microsoft.com/office/drawing/2014/chart" uri="{C3380CC4-5D6E-409C-BE32-E72D297353CC}">
              <c16:uniqueId val="{00000000-7989-4F2B-85F1-B0A06698DBE3}"/>
            </c:ext>
          </c:extLst>
        </c:ser>
        <c:ser>
          <c:idx val="1"/>
          <c:order val="1"/>
          <c:tx>
            <c:strRef>
              <c:f>Sheet1!$C$1</c:f>
              <c:strCache>
                <c:ptCount val="1"/>
                <c:pt idx="0">
                  <c:v>M_1-2</c:v>
                </c:pt>
              </c:strCache>
            </c:strRef>
          </c:tx>
          <c:spPr>
            <a:ln w="28575" cap="rnd">
              <a:solidFill>
                <a:schemeClr val="accent2"/>
              </a:solidFill>
              <a:round/>
            </a:ln>
            <a:effectLst/>
          </c:spPr>
          <c:marker>
            <c:symbol val="none"/>
          </c:marker>
          <c:cat>
            <c:strRef>
              <c:f>Sheet1!$A$2:$A$8</c:f>
              <c:strCache>
                <c:ptCount val="7"/>
                <c:pt idx="0">
                  <c:v>&gt; 30</c:v>
                </c:pt>
                <c:pt idx="1">
                  <c:v>26 - 30</c:v>
                </c:pt>
                <c:pt idx="2">
                  <c:v>21 - 25</c:v>
                </c:pt>
                <c:pt idx="3">
                  <c:v>16 - 20</c:v>
                </c:pt>
                <c:pt idx="4">
                  <c:v>11-15</c:v>
                </c:pt>
                <c:pt idx="5">
                  <c:v>5-10</c:v>
                </c:pt>
                <c:pt idx="6">
                  <c:v>&lt; 5</c:v>
                </c:pt>
              </c:strCache>
            </c:strRef>
          </c:cat>
          <c:val>
            <c:numRef>
              <c:f>Sheet1!$C$2:$C$8</c:f>
              <c:numCache>
                <c:formatCode>General</c:formatCode>
                <c:ptCount val="7"/>
                <c:pt idx="0">
                  <c:v>8.6E-3</c:v>
                </c:pt>
                <c:pt idx="1">
                  <c:v>8.6E-3</c:v>
                </c:pt>
                <c:pt idx="2">
                  <c:v>8.6E-3</c:v>
                </c:pt>
                <c:pt idx="3">
                  <c:v>8.6E-3</c:v>
                </c:pt>
                <c:pt idx="4">
                  <c:v>1.5299999999999999E-2</c:v>
                </c:pt>
                <c:pt idx="5">
                  <c:v>3.15E-2</c:v>
                </c:pt>
                <c:pt idx="6">
                  <c:v>8.4900000000000003E-2</c:v>
                </c:pt>
              </c:numCache>
            </c:numRef>
          </c:val>
          <c:smooth val="0"/>
          <c:extLst>
            <c:ext xmlns:c16="http://schemas.microsoft.com/office/drawing/2014/chart" uri="{C3380CC4-5D6E-409C-BE32-E72D297353CC}">
              <c16:uniqueId val="{00000001-7989-4F2B-85F1-B0A06698DBE3}"/>
            </c:ext>
          </c:extLst>
        </c:ser>
        <c:ser>
          <c:idx val="2"/>
          <c:order val="2"/>
          <c:tx>
            <c:strRef>
              <c:f>Sheet1!$D$1</c:f>
              <c:strCache>
                <c:ptCount val="1"/>
                <c:pt idx="0">
                  <c:v>M_3-4</c:v>
                </c:pt>
              </c:strCache>
            </c:strRef>
          </c:tx>
          <c:spPr>
            <a:ln w="28575" cap="rnd">
              <a:solidFill>
                <a:schemeClr val="accent3"/>
              </a:solidFill>
              <a:round/>
            </a:ln>
            <a:effectLst/>
          </c:spPr>
          <c:marker>
            <c:symbol val="none"/>
          </c:marker>
          <c:cat>
            <c:strRef>
              <c:f>Sheet1!$A$2:$A$8</c:f>
              <c:strCache>
                <c:ptCount val="7"/>
                <c:pt idx="0">
                  <c:v>&gt; 30</c:v>
                </c:pt>
                <c:pt idx="1">
                  <c:v>26 - 30</c:v>
                </c:pt>
                <c:pt idx="2">
                  <c:v>21 - 25</c:v>
                </c:pt>
                <c:pt idx="3">
                  <c:v>16 - 20</c:v>
                </c:pt>
                <c:pt idx="4">
                  <c:v>11-15</c:v>
                </c:pt>
                <c:pt idx="5">
                  <c:v>5-10</c:v>
                </c:pt>
                <c:pt idx="6">
                  <c:v>&lt; 5</c:v>
                </c:pt>
              </c:strCache>
            </c:strRef>
          </c:cat>
          <c:val>
            <c:numRef>
              <c:f>Sheet1!$D$2:$D$8</c:f>
              <c:numCache>
                <c:formatCode>General</c:formatCode>
                <c:ptCount val="7"/>
                <c:pt idx="0">
                  <c:v>5.0000000000000001E-3</c:v>
                </c:pt>
                <c:pt idx="1">
                  <c:v>5.0000000000000001E-3</c:v>
                </c:pt>
                <c:pt idx="2">
                  <c:v>5.0000000000000001E-3</c:v>
                </c:pt>
                <c:pt idx="3">
                  <c:v>5.0000000000000001E-3</c:v>
                </c:pt>
                <c:pt idx="4">
                  <c:v>8.9999999999999993E-3</c:v>
                </c:pt>
                <c:pt idx="5">
                  <c:v>1.84E-2</c:v>
                </c:pt>
                <c:pt idx="6">
                  <c:v>4.9599999999999998E-2</c:v>
                </c:pt>
              </c:numCache>
            </c:numRef>
          </c:val>
          <c:smooth val="0"/>
          <c:extLst>
            <c:ext xmlns:c16="http://schemas.microsoft.com/office/drawing/2014/chart" uri="{C3380CC4-5D6E-409C-BE32-E72D297353CC}">
              <c16:uniqueId val="{00000002-7989-4F2B-85F1-B0A06698DBE3}"/>
            </c:ext>
          </c:extLst>
        </c:ser>
        <c:ser>
          <c:idx val="3"/>
          <c:order val="3"/>
          <c:tx>
            <c:strRef>
              <c:f>Sheet1!$E$1</c:f>
              <c:strCache>
                <c:ptCount val="1"/>
                <c:pt idx="0">
                  <c:v>F_0</c:v>
                </c:pt>
              </c:strCache>
            </c:strRef>
          </c:tx>
          <c:spPr>
            <a:ln w="28575" cap="rnd">
              <a:solidFill>
                <a:schemeClr val="accent4"/>
              </a:solidFill>
              <a:round/>
            </a:ln>
            <a:effectLst/>
          </c:spPr>
          <c:marker>
            <c:symbol val="none"/>
          </c:marker>
          <c:cat>
            <c:strRef>
              <c:f>Sheet1!$A$2:$A$8</c:f>
              <c:strCache>
                <c:ptCount val="7"/>
                <c:pt idx="0">
                  <c:v>&gt; 30</c:v>
                </c:pt>
                <c:pt idx="1">
                  <c:v>26 - 30</c:v>
                </c:pt>
                <c:pt idx="2">
                  <c:v>21 - 25</c:v>
                </c:pt>
                <c:pt idx="3">
                  <c:v>16 - 20</c:v>
                </c:pt>
                <c:pt idx="4">
                  <c:v>11-15</c:v>
                </c:pt>
                <c:pt idx="5">
                  <c:v>5-10</c:v>
                </c:pt>
                <c:pt idx="6">
                  <c:v>&lt; 5</c:v>
                </c:pt>
              </c:strCache>
            </c:strRef>
          </c:cat>
          <c:val>
            <c:numRef>
              <c:f>Sheet1!$E$2:$E$8</c:f>
              <c:numCache>
                <c:formatCode>General</c:formatCode>
                <c:ptCount val="7"/>
                <c:pt idx="0">
                  <c:v>2.0299999999999999E-2</c:v>
                </c:pt>
                <c:pt idx="1">
                  <c:v>2.0299999999999999E-2</c:v>
                </c:pt>
                <c:pt idx="2">
                  <c:v>2.0299999999999999E-2</c:v>
                </c:pt>
                <c:pt idx="3">
                  <c:v>2.0299999999999999E-2</c:v>
                </c:pt>
                <c:pt idx="4">
                  <c:v>3.61E-2</c:v>
                </c:pt>
                <c:pt idx="5">
                  <c:v>7.4200000000000002E-2</c:v>
                </c:pt>
                <c:pt idx="6">
                  <c:v>0.19950000000000001</c:v>
                </c:pt>
              </c:numCache>
            </c:numRef>
          </c:val>
          <c:smooth val="0"/>
          <c:extLst>
            <c:ext xmlns:c16="http://schemas.microsoft.com/office/drawing/2014/chart" uri="{C3380CC4-5D6E-409C-BE32-E72D297353CC}">
              <c16:uniqueId val="{00000003-7989-4F2B-85F1-B0A06698DBE3}"/>
            </c:ext>
          </c:extLst>
        </c:ser>
        <c:ser>
          <c:idx val="4"/>
          <c:order val="4"/>
          <c:tx>
            <c:strRef>
              <c:f>Sheet1!$F$1</c:f>
              <c:strCache>
                <c:ptCount val="1"/>
                <c:pt idx="0">
                  <c:v>F_1-2</c:v>
                </c:pt>
              </c:strCache>
            </c:strRef>
          </c:tx>
          <c:spPr>
            <a:ln w="28575" cap="rnd">
              <a:solidFill>
                <a:schemeClr val="accent5"/>
              </a:solidFill>
              <a:round/>
            </a:ln>
            <a:effectLst/>
          </c:spPr>
          <c:marker>
            <c:symbol val="none"/>
          </c:marker>
          <c:cat>
            <c:strRef>
              <c:f>Sheet1!$A$2:$A$8</c:f>
              <c:strCache>
                <c:ptCount val="7"/>
                <c:pt idx="0">
                  <c:v>&gt; 30</c:v>
                </c:pt>
                <c:pt idx="1">
                  <c:v>26 - 30</c:v>
                </c:pt>
                <c:pt idx="2">
                  <c:v>21 - 25</c:v>
                </c:pt>
                <c:pt idx="3">
                  <c:v>16 - 20</c:v>
                </c:pt>
                <c:pt idx="4">
                  <c:v>11-15</c:v>
                </c:pt>
                <c:pt idx="5">
                  <c:v>5-10</c:v>
                </c:pt>
                <c:pt idx="6">
                  <c:v>&lt; 5</c:v>
                </c:pt>
              </c:strCache>
            </c:strRef>
          </c:cat>
          <c:val>
            <c:numRef>
              <c:f>Sheet1!$F$2:$F$8</c:f>
              <c:numCache>
                <c:formatCode>General</c:formatCode>
                <c:ptCount val="7"/>
                <c:pt idx="0">
                  <c:v>7.9000000000000008E-3</c:v>
                </c:pt>
                <c:pt idx="1">
                  <c:v>7.9000000000000008E-3</c:v>
                </c:pt>
                <c:pt idx="2">
                  <c:v>7.9000000000000008E-3</c:v>
                </c:pt>
                <c:pt idx="3">
                  <c:v>7.9000000000000008E-3</c:v>
                </c:pt>
                <c:pt idx="4">
                  <c:v>1.41E-2</c:v>
                </c:pt>
                <c:pt idx="5">
                  <c:v>2.9000000000000001E-2</c:v>
                </c:pt>
                <c:pt idx="6">
                  <c:v>7.8E-2</c:v>
                </c:pt>
              </c:numCache>
            </c:numRef>
          </c:val>
          <c:smooth val="0"/>
          <c:extLst>
            <c:ext xmlns:c16="http://schemas.microsoft.com/office/drawing/2014/chart" uri="{C3380CC4-5D6E-409C-BE32-E72D297353CC}">
              <c16:uniqueId val="{00000004-7989-4F2B-85F1-B0A06698DBE3}"/>
            </c:ext>
          </c:extLst>
        </c:ser>
        <c:ser>
          <c:idx val="5"/>
          <c:order val="5"/>
          <c:tx>
            <c:strRef>
              <c:f>Sheet1!$G$1</c:f>
              <c:strCache>
                <c:ptCount val="1"/>
                <c:pt idx="0">
                  <c:v>F_3-4</c:v>
                </c:pt>
              </c:strCache>
            </c:strRef>
          </c:tx>
          <c:spPr>
            <a:ln w="28575" cap="rnd">
              <a:solidFill>
                <a:schemeClr val="accent6"/>
              </a:solidFill>
              <a:round/>
            </a:ln>
            <a:effectLst/>
          </c:spPr>
          <c:marker>
            <c:symbol val="none"/>
          </c:marker>
          <c:cat>
            <c:strRef>
              <c:f>Sheet1!$A$2:$A$8</c:f>
              <c:strCache>
                <c:ptCount val="7"/>
                <c:pt idx="0">
                  <c:v>&gt; 30</c:v>
                </c:pt>
                <c:pt idx="1">
                  <c:v>26 - 30</c:v>
                </c:pt>
                <c:pt idx="2">
                  <c:v>21 - 25</c:v>
                </c:pt>
                <c:pt idx="3">
                  <c:v>16 - 20</c:v>
                </c:pt>
                <c:pt idx="4">
                  <c:v>11-15</c:v>
                </c:pt>
                <c:pt idx="5">
                  <c:v>5-10</c:v>
                </c:pt>
                <c:pt idx="6">
                  <c:v>&lt; 5</c:v>
                </c:pt>
              </c:strCache>
            </c:strRef>
          </c:cat>
          <c:val>
            <c:numRef>
              <c:f>Sheet1!$G$2:$G$8</c:f>
              <c:numCache>
                <c:formatCode>General</c:formatCode>
                <c:ptCount val="7"/>
                <c:pt idx="0">
                  <c:v>4.5999999999999999E-3</c:v>
                </c:pt>
                <c:pt idx="1">
                  <c:v>4.5999999999999999E-3</c:v>
                </c:pt>
                <c:pt idx="2">
                  <c:v>4.5999999999999999E-3</c:v>
                </c:pt>
                <c:pt idx="3">
                  <c:v>4.5999999999999999E-3</c:v>
                </c:pt>
                <c:pt idx="4">
                  <c:v>8.2000000000000007E-3</c:v>
                </c:pt>
                <c:pt idx="5">
                  <c:v>1.7000000000000001E-2</c:v>
                </c:pt>
                <c:pt idx="6">
                  <c:v>4.5600000000000002E-2</c:v>
                </c:pt>
              </c:numCache>
            </c:numRef>
          </c:val>
          <c:smooth val="0"/>
          <c:extLst>
            <c:ext xmlns:c16="http://schemas.microsoft.com/office/drawing/2014/chart" uri="{C3380CC4-5D6E-409C-BE32-E72D297353CC}">
              <c16:uniqueId val="{00000005-7989-4F2B-85F1-B0A06698DBE3}"/>
            </c:ext>
          </c:extLst>
        </c:ser>
        <c:dLbls>
          <c:showLegendKey val="0"/>
          <c:showVal val="0"/>
          <c:showCatName val="0"/>
          <c:showSerName val="0"/>
          <c:showPercent val="0"/>
          <c:showBubbleSize val="0"/>
        </c:dLbls>
        <c:smooth val="0"/>
        <c:axId val="359379112"/>
        <c:axId val="359376816"/>
      </c:lineChart>
      <c:catAx>
        <c:axId val="35937911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CD4 Percent</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9376816"/>
        <c:crosses val="autoZero"/>
        <c:auto val="1"/>
        <c:lblAlgn val="ctr"/>
        <c:lblOffset val="100"/>
        <c:noMultiLvlLbl val="0"/>
      </c:catAx>
      <c:valAx>
        <c:axId val="3593768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Annual</a:t>
                </a:r>
                <a:r>
                  <a:rPr lang="en-US" baseline="0" dirty="0"/>
                  <a:t> Mortality Rate</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9379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M_5-9</c:v>
                </c:pt>
              </c:strCache>
            </c:strRef>
          </c:tx>
          <c:spPr>
            <a:ln w="28575" cap="rnd">
              <a:solidFill>
                <a:schemeClr val="accent1"/>
              </a:solidFill>
              <a:round/>
            </a:ln>
            <a:effectLst/>
          </c:spPr>
          <c:marker>
            <c:symbol val="none"/>
          </c:marker>
          <c:cat>
            <c:strRef>
              <c:f>Sheet1!$A$2:$A$7</c:f>
              <c:strCache>
                <c:ptCount val="6"/>
                <c:pt idx="0">
                  <c:v>&gt; 1000</c:v>
                </c:pt>
                <c:pt idx="1">
                  <c:v>750 - 999</c:v>
                </c:pt>
                <c:pt idx="2">
                  <c:v>500 - 749</c:v>
                </c:pt>
                <c:pt idx="3">
                  <c:v>350 - 499</c:v>
                </c:pt>
                <c:pt idx="4">
                  <c:v>200 - 349</c:v>
                </c:pt>
                <c:pt idx="5">
                  <c:v>&lt; 200</c:v>
                </c:pt>
              </c:strCache>
            </c:strRef>
          </c:cat>
          <c:val>
            <c:numRef>
              <c:f>Sheet1!$B$2:$B$7</c:f>
              <c:numCache>
                <c:formatCode>General</c:formatCode>
                <c:ptCount val="6"/>
                <c:pt idx="0">
                  <c:v>5.7000000000000002E-3</c:v>
                </c:pt>
                <c:pt idx="1">
                  <c:v>5.7000000000000002E-3</c:v>
                </c:pt>
                <c:pt idx="2">
                  <c:v>7.3499999999999998E-3</c:v>
                </c:pt>
                <c:pt idx="3">
                  <c:v>8.9999999999999993E-3</c:v>
                </c:pt>
                <c:pt idx="4">
                  <c:v>1.61E-2</c:v>
                </c:pt>
                <c:pt idx="5">
                  <c:v>3.2199999999999999E-2</c:v>
                </c:pt>
              </c:numCache>
            </c:numRef>
          </c:val>
          <c:smooth val="0"/>
          <c:extLst>
            <c:ext xmlns:c16="http://schemas.microsoft.com/office/drawing/2014/chart" uri="{C3380CC4-5D6E-409C-BE32-E72D297353CC}">
              <c16:uniqueId val="{00000000-B9A2-48B0-B62B-BA2F21B9D613}"/>
            </c:ext>
          </c:extLst>
        </c:ser>
        <c:ser>
          <c:idx val="1"/>
          <c:order val="1"/>
          <c:tx>
            <c:strRef>
              <c:f>Sheet1!$C$1</c:f>
              <c:strCache>
                <c:ptCount val="1"/>
                <c:pt idx="0">
                  <c:v>M_10-14</c:v>
                </c:pt>
              </c:strCache>
            </c:strRef>
          </c:tx>
          <c:spPr>
            <a:ln w="28575" cap="rnd">
              <a:solidFill>
                <a:schemeClr val="accent2"/>
              </a:solidFill>
              <a:round/>
            </a:ln>
            <a:effectLst/>
          </c:spPr>
          <c:marker>
            <c:symbol val="none"/>
          </c:marker>
          <c:cat>
            <c:strRef>
              <c:f>Sheet1!$A$2:$A$7</c:f>
              <c:strCache>
                <c:ptCount val="6"/>
                <c:pt idx="0">
                  <c:v>&gt; 1000</c:v>
                </c:pt>
                <c:pt idx="1">
                  <c:v>750 - 999</c:v>
                </c:pt>
                <c:pt idx="2">
                  <c:v>500 - 749</c:v>
                </c:pt>
                <c:pt idx="3">
                  <c:v>350 - 499</c:v>
                </c:pt>
                <c:pt idx="4">
                  <c:v>200 - 349</c:v>
                </c:pt>
                <c:pt idx="5">
                  <c:v>&lt; 200</c:v>
                </c:pt>
              </c:strCache>
            </c:strRef>
          </c:cat>
          <c:val>
            <c:numRef>
              <c:f>Sheet1!$C$2:$C$7</c:f>
              <c:numCache>
                <c:formatCode>General</c:formatCode>
                <c:ptCount val="6"/>
                <c:pt idx="0">
                  <c:v>4.7999999999999996E-3</c:v>
                </c:pt>
                <c:pt idx="1">
                  <c:v>4.7999999999999996E-3</c:v>
                </c:pt>
                <c:pt idx="2">
                  <c:v>6.1999999999999998E-3</c:v>
                </c:pt>
                <c:pt idx="3">
                  <c:v>7.6E-3</c:v>
                </c:pt>
                <c:pt idx="4">
                  <c:v>1.37E-2</c:v>
                </c:pt>
                <c:pt idx="5">
                  <c:v>2.7300000000000001E-2</c:v>
                </c:pt>
              </c:numCache>
            </c:numRef>
          </c:val>
          <c:smooth val="0"/>
          <c:extLst>
            <c:ext xmlns:c16="http://schemas.microsoft.com/office/drawing/2014/chart" uri="{C3380CC4-5D6E-409C-BE32-E72D297353CC}">
              <c16:uniqueId val="{00000001-B9A2-48B0-B62B-BA2F21B9D613}"/>
            </c:ext>
          </c:extLst>
        </c:ser>
        <c:ser>
          <c:idx val="2"/>
          <c:order val="2"/>
          <c:tx>
            <c:strRef>
              <c:f>Sheet1!$D$1</c:f>
              <c:strCache>
                <c:ptCount val="1"/>
                <c:pt idx="0">
                  <c:v>F_5-9</c:v>
                </c:pt>
              </c:strCache>
            </c:strRef>
          </c:tx>
          <c:spPr>
            <a:ln w="28575" cap="rnd">
              <a:solidFill>
                <a:schemeClr val="accent3"/>
              </a:solidFill>
              <a:round/>
            </a:ln>
            <a:effectLst/>
          </c:spPr>
          <c:marker>
            <c:symbol val="none"/>
          </c:marker>
          <c:cat>
            <c:strRef>
              <c:f>Sheet1!$A$2:$A$7</c:f>
              <c:strCache>
                <c:ptCount val="6"/>
                <c:pt idx="0">
                  <c:v>&gt; 1000</c:v>
                </c:pt>
                <c:pt idx="1">
                  <c:v>750 - 999</c:v>
                </c:pt>
                <c:pt idx="2">
                  <c:v>500 - 749</c:v>
                </c:pt>
                <c:pt idx="3">
                  <c:v>350 - 499</c:v>
                </c:pt>
                <c:pt idx="4">
                  <c:v>200 - 349</c:v>
                </c:pt>
                <c:pt idx="5">
                  <c:v>&lt; 200</c:v>
                </c:pt>
              </c:strCache>
            </c:strRef>
          </c:cat>
          <c:val>
            <c:numRef>
              <c:f>Sheet1!$D$2:$D$7</c:f>
              <c:numCache>
                <c:formatCode>General</c:formatCode>
                <c:ptCount val="6"/>
                <c:pt idx="0">
                  <c:v>3.2200000000000002E-3</c:v>
                </c:pt>
                <c:pt idx="1">
                  <c:v>4.4000000000000003E-3</c:v>
                </c:pt>
                <c:pt idx="2">
                  <c:v>5.7000000000000002E-3</c:v>
                </c:pt>
                <c:pt idx="3">
                  <c:v>7.0000000000000001E-3</c:v>
                </c:pt>
                <c:pt idx="4">
                  <c:v>1.26E-2</c:v>
                </c:pt>
                <c:pt idx="5">
                  <c:v>2.5100000000000001E-2</c:v>
                </c:pt>
              </c:numCache>
            </c:numRef>
          </c:val>
          <c:smooth val="0"/>
          <c:extLst>
            <c:ext xmlns:c16="http://schemas.microsoft.com/office/drawing/2014/chart" uri="{C3380CC4-5D6E-409C-BE32-E72D297353CC}">
              <c16:uniqueId val="{00000002-B9A2-48B0-B62B-BA2F21B9D613}"/>
            </c:ext>
          </c:extLst>
        </c:ser>
        <c:ser>
          <c:idx val="3"/>
          <c:order val="3"/>
          <c:tx>
            <c:strRef>
              <c:f>Sheet1!$E$1</c:f>
              <c:strCache>
                <c:ptCount val="1"/>
                <c:pt idx="0">
                  <c:v>F_10-14</c:v>
                </c:pt>
              </c:strCache>
            </c:strRef>
          </c:tx>
          <c:spPr>
            <a:ln w="28575" cap="rnd">
              <a:solidFill>
                <a:schemeClr val="accent4"/>
              </a:solidFill>
              <a:round/>
            </a:ln>
            <a:effectLst/>
          </c:spPr>
          <c:marker>
            <c:symbol val="none"/>
          </c:marker>
          <c:cat>
            <c:strRef>
              <c:f>Sheet1!$A$2:$A$7</c:f>
              <c:strCache>
                <c:ptCount val="6"/>
                <c:pt idx="0">
                  <c:v>&gt; 1000</c:v>
                </c:pt>
                <c:pt idx="1">
                  <c:v>750 - 999</c:v>
                </c:pt>
                <c:pt idx="2">
                  <c:v>500 - 749</c:v>
                </c:pt>
                <c:pt idx="3">
                  <c:v>350 - 499</c:v>
                </c:pt>
                <c:pt idx="4">
                  <c:v>200 - 349</c:v>
                </c:pt>
                <c:pt idx="5">
                  <c:v>&lt; 200</c:v>
                </c:pt>
              </c:strCache>
            </c:strRef>
          </c:cat>
          <c:val>
            <c:numRef>
              <c:f>Sheet1!$E$2:$E$7</c:f>
              <c:numCache>
                <c:formatCode>General</c:formatCode>
                <c:ptCount val="6"/>
                <c:pt idx="0">
                  <c:v>2.7299999999999998E-3</c:v>
                </c:pt>
                <c:pt idx="1">
                  <c:v>3.8E-3</c:v>
                </c:pt>
                <c:pt idx="2">
                  <c:v>4.8999999999999998E-3</c:v>
                </c:pt>
                <c:pt idx="3">
                  <c:v>6.0000000000000001E-3</c:v>
                </c:pt>
                <c:pt idx="4">
                  <c:v>1.0699999999999999E-2</c:v>
                </c:pt>
                <c:pt idx="5">
                  <c:v>2.1399999999999999E-2</c:v>
                </c:pt>
              </c:numCache>
            </c:numRef>
          </c:val>
          <c:smooth val="0"/>
          <c:extLst>
            <c:ext xmlns:c16="http://schemas.microsoft.com/office/drawing/2014/chart" uri="{C3380CC4-5D6E-409C-BE32-E72D297353CC}">
              <c16:uniqueId val="{00000003-B9A2-48B0-B62B-BA2F21B9D613}"/>
            </c:ext>
          </c:extLst>
        </c:ser>
        <c:dLbls>
          <c:showLegendKey val="0"/>
          <c:showVal val="0"/>
          <c:showCatName val="0"/>
          <c:showSerName val="0"/>
          <c:showPercent val="0"/>
          <c:showBubbleSize val="0"/>
        </c:dLbls>
        <c:smooth val="0"/>
        <c:axId val="490127944"/>
        <c:axId val="490133520"/>
      </c:lineChart>
      <c:catAx>
        <c:axId val="4901279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CD4 Count</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0133520"/>
        <c:crosses val="autoZero"/>
        <c:auto val="1"/>
        <c:lblAlgn val="ctr"/>
        <c:lblOffset val="100"/>
        <c:noMultiLvlLbl val="0"/>
      </c:catAx>
      <c:valAx>
        <c:axId val="4901335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Annual</a:t>
                </a:r>
                <a:r>
                  <a:rPr lang="en-US" baseline="0" dirty="0"/>
                  <a:t> Morality Rate</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0127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Children on ART</c:v>
                </c:pt>
              </c:strCache>
            </c:strRef>
          </c:tx>
          <c:spPr>
            <a:ln w="38100" cap="rnd">
              <a:solidFill>
                <a:schemeClr val="accent1"/>
              </a:solidFill>
              <a:round/>
            </a:ln>
            <a:effectLst/>
          </c:spPr>
          <c:marker>
            <c:symbol val="none"/>
          </c:marker>
          <c:cat>
            <c:strRef>
              <c:f>Sheet1!$B$1:$AR$1</c:f>
              <c:strCache>
                <c:ptCount val="4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strCache>
            </c:strRef>
          </c:cat>
          <c:val>
            <c:numRef>
              <c:f>Sheet1!$B$2:$AR$2</c:f>
              <c:numCache>
                <c:formatCode>General</c:formatCode>
                <c:ptCount val="4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39</c:v>
                </c:pt>
                <c:pt idx="24">
                  <c:v>950</c:v>
                </c:pt>
                <c:pt idx="25">
                  <c:v>1993</c:v>
                </c:pt>
                <c:pt idx="26">
                  <c:v>3628</c:v>
                </c:pt>
                <c:pt idx="27">
                  <c:v>5569</c:v>
                </c:pt>
                <c:pt idx="28">
                  <c:v>6893</c:v>
                </c:pt>
                <c:pt idx="29">
                  <c:v>7622</c:v>
                </c:pt>
                <c:pt idx="30">
                  <c:v>8054</c:v>
                </c:pt>
                <c:pt idx="31">
                  <c:v>9113</c:v>
                </c:pt>
                <c:pt idx="32">
                  <c:v>10029</c:v>
                </c:pt>
                <c:pt idx="33">
                  <c:v>9161</c:v>
                </c:pt>
                <c:pt idx="34">
                  <c:v>8892</c:v>
                </c:pt>
                <c:pt idx="35">
                  <c:v>8825</c:v>
                </c:pt>
                <c:pt idx="36">
                  <c:v>8135</c:v>
                </c:pt>
                <c:pt idx="37">
                  <c:v>7823</c:v>
                </c:pt>
                <c:pt idx="38">
                  <c:v>7598</c:v>
                </c:pt>
                <c:pt idx="39">
                  <c:v>7198</c:v>
                </c:pt>
                <c:pt idx="40">
                  <c:v>6290</c:v>
                </c:pt>
                <c:pt idx="41">
                  <c:v>5923</c:v>
                </c:pt>
                <c:pt idx="42">
                  <c:v>5469</c:v>
                </c:pt>
              </c:numCache>
            </c:numRef>
          </c:val>
          <c:smooth val="0"/>
          <c:extLst>
            <c:ext xmlns:c16="http://schemas.microsoft.com/office/drawing/2014/chart" uri="{C3380CC4-5D6E-409C-BE32-E72D297353CC}">
              <c16:uniqueId val="{00000000-68C5-4706-BA3A-94C90121FB31}"/>
            </c:ext>
          </c:extLst>
        </c:ser>
        <c:ser>
          <c:idx val="1"/>
          <c:order val="1"/>
          <c:tx>
            <c:strRef>
              <c:f>Sheet1!$A$3</c:f>
              <c:strCache>
                <c:ptCount val="1"/>
                <c:pt idx="0">
                  <c:v>CLHIV not on ART</c:v>
                </c:pt>
              </c:strCache>
            </c:strRef>
          </c:tx>
          <c:spPr>
            <a:ln w="38100" cap="rnd">
              <a:solidFill>
                <a:schemeClr val="accent2"/>
              </a:solidFill>
              <a:round/>
            </a:ln>
            <a:effectLst/>
          </c:spPr>
          <c:marker>
            <c:symbol val="none"/>
          </c:marker>
          <c:cat>
            <c:strRef>
              <c:f>Sheet1!$B$1:$AR$1</c:f>
              <c:strCache>
                <c:ptCount val="4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strCache>
            </c:strRef>
          </c:cat>
          <c:val>
            <c:numRef>
              <c:f>Sheet1!$B$3:$AR$3</c:f>
              <c:numCache>
                <c:formatCode>General</c:formatCode>
                <c:ptCount val="43"/>
                <c:pt idx="0">
                  <c:v>12.49311</c:v>
                </c:pt>
                <c:pt idx="1">
                  <c:v>20.764949999999999</c:v>
                </c:pt>
                <c:pt idx="2">
                  <c:v>33.739570000000001</c:v>
                </c:pt>
                <c:pt idx="3">
                  <c:v>54.264119999999998</c:v>
                </c:pt>
                <c:pt idx="4">
                  <c:v>86.531769999999995</c:v>
                </c:pt>
                <c:pt idx="5">
                  <c:v>136.43836999999999</c:v>
                </c:pt>
                <c:pt idx="6">
                  <c:v>213.88105999999999</c:v>
                </c:pt>
                <c:pt idx="7">
                  <c:v>329.91455000000002</c:v>
                </c:pt>
                <c:pt idx="8">
                  <c:v>503.86862000000002</c:v>
                </c:pt>
                <c:pt idx="9">
                  <c:v>780.07208000000003</c:v>
                </c:pt>
                <c:pt idx="10">
                  <c:v>1190.4351799999999</c:v>
                </c:pt>
                <c:pt idx="11">
                  <c:v>1752.9881600000001</c:v>
                </c:pt>
                <c:pt idx="12">
                  <c:v>2489.32861</c:v>
                </c:pt>
                <c:pt idx="13">
                  <c:v>3425.66113</c:v>
                </c:pt>
                <c:pt idx="14">
                  <c:v>4531.7080100000003</c:v>
                </c:pt>
                <c:pt idx="15">
                  <c:v>5761.9746100000002</c:v>
                </c:pt>
                <c:pt idx="16">
                  <c:v>7062.7665999999999</c:v>
                </c:pt>
                <c:pt idx="17">
                  <c:v>8448.8759800000007</c:v>
                </c:pt>
                <c:pt idx="18">
                  <c:v>9904.4882799999996</c:v>
                </c:pt>
                <c:pt idx="19">
                  <c:v>11363.702149999999</c:v>
                </c:pt>
                <c:pt idx="20">
                  <c:v>12728.523440000001</c:v>
                </c:pt>
                <c:pt idx="21">
                  <c:v>13967.242190000001</c:v>
                </c:pt>
                <c:pt idx="22">
                  <c:v>15078.82812</c:v>
                </c:pt>
                <c:pt idx="23">
                  <c:v>15980.471680000001</c:v>
                </c:pt>
                <c:pt idx="24">
                  <c:v>15793.23242</c:v>
                </c:pt>
                <c:pt idx="25">
                  <c:v>15010.872069999999</c:v>
                </c:pt>
                <c:pt idx="26">
                  <c:v>13429.603520000001</c:v>
                </c:pt>
                <c:pt idx="27">
                  <c:v>11286.45117</c:v>
                </c:pt>
                <c:pt idx="28">
                  <c:v>9803.1035200000006</c:v>
                </c:pt>
                <c:pt idx="29">
                  <c:v>9147.8808599999993</c:v>
                </c:pt>
                <c:pt idx="30">
                  <c:v>8516.4628900000007</c:v>
                </c:pt>
                <c:pt idx="31">
                  <c:v>7147.1660199999997</c:v>
                </c:pt>
                <c:pt idx="32">
                  <c:v>5964.5786099999996</c:v>
                </c:pt>
                <c:pt idx="33">
                  <c:v>6313.1606400000001</c:v>
                </c:pt>
                <c:pt idx="34">
                  <c:v>5833.1479499999996</c:v>
                </c:pt>
                <c:pt idx="35">
                  <c:v>4875.9814500000002</c:v>
                </c:pt>
                <c:pt idx="36">
                  <c:v>4543.3071300000001</c:v>
                </c:pt>
                <c:pt idx="37">
                  <c:v>3855.18262</c:v>
                </c:pt>
                <c:pt idx="38">
                  <c:v>3067.8481400000001</c:v>
                </c:pt>
                <c:pt idx="39">
                  <c:v>2465.0634799999998</c:v>
                </c:pt>
                <c:pt idx="40">
                  <c:v>2510.6208499999998</c:v>
                </c:pt>
                <c:pt idx="41">
                  <c:v>2109.7885700000002</c:v>
                </c:pt>
                <c:pt idx="42">
                  <c:v>1718.81079</c:v>
                </c:pt>
              </c:numCache>
            </c:numRef>
          </c:val>
          <c:smooth val="0"/>
          <c:extLst>
            <c:ext xmlns:c16="http://schemas.microsoft.com/office/drawing/2014/chart" uri="{C3380CC4-5D6E-409C-BE32-E72D297353CC}">
              <c16:uniqueId val="{00000001-68C5-4706-BA3A-94C90121FB31}"/>
            </c:ext>
          </c:extLst>
        </c:ser>
        <c:ser>
          <c:idx val="2"/>
          <c:order val="2"/>
          <c:tx>
            <c:strRef>
              <c:f>Sheet1!$A$4</c:f>
              <c:strCache>
                <c:ptCount val="1"/>
                <c:pt idx="0">
                  <c:v>Previously treated</c:v>
                </c:pt>
              </c:strCache>
            </c:strRef>
          </c:tx>
          <c:spPr>
            <a:ln w="38100" cap="rnd">
              <a:solidFill>
                <a:schemeClr val="accent3"/>
              </a:solidFill>
              <a:round/>
            </a:ln>
            <a:effectLst/>
          </c:spPr>
          <c:marker>
            <c:symbol val="none"/>
          </c:marker>
          <c:cat>
            <c:strRef>
              <c:f>Sheet1!$B$1:$AR$1</c:f>
              <c:strCache>
                <c:ptCount val="4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strCache>
            </c:strRef>
          </c:cat>
          <c:val>
            <c:numRef>
              <c:f>Sheet1!$B$4:$AR$4</c:f>
              <c:numCache>
                <c:formatCode>General</c:formatCode>
                <c:ptCount val="4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1.95</c:v>
                </c:pt>
                <c:pt idx="25">
                  <c:v>49.001660000000001</c:v>
                </c:pt>
                <c:pt idx="26">
                  <c:v>137.86465000000001</c:v>
                </c:pt>
                <c:pt idx="27">
                  <c:v>287.10840000000002</c:v>
                </c:pt>
                <c:pt idx="28">
                  <c:v>493.28778</c:v>
                </c:pt>
                <c:pt idx="29">
                  <c:v>697.91296</c:v>
                </c:pt>
                <c:pt idx="30">
                  <c:v>878.31195000000002</c:v>
                </c:pt>
                <c:pt idx="31">
                  <c:v>1028.5887499999999</c:v>
                </c:pt>
                <c:pt idx="32">
                  <c:v>1167.93298</c:v>
                </c:pt>
                <c:pt idx="33">
                  <c:v>1216.63879</c:v>
                </c:pt>
                <c:pt idx="34">
                  <c:v>1125.0997299999999</c:v>
                </c:pt>
                <c:pt idx="35">
                  <c:v>1340.35266</c:v>
                </c:pt>
                <c:pt idx="36">
                  <c:v>1435.2428</c:v>
                </c:pt>
                <c:pt idx="37">
                  <c:v>1392.11438</c:v>
                </c:pt>
                <c:pt idx="38">
                  <c:v>1497.17065</c:v>
                </c:pt>
                <c:pt idx="39">
                  <c:v>1463.8455799999999</c:v>
                </c:pt>
                <c:pt idx="40">
                  <c:v>1352.0703100000001</c:v>
                </c:pt>
                <c:pt idx="41">
                  <c:v>1221.25647</c:v>
                </c:pt>
                <c:pt idx="42">
                  <c:v>1360.31116</c:v>
                </c:pt>
              </c:numCache>
            </c:numRef>
          </c:val>
          <c:smooth val="0"/>
          <c:extLst>
            <c:ext xmlns:c16="http://schemas.microsoft.com/office/drawing/2014/chart" uri="{C3380CC4-5D6E-409C-BE32-E72D297353CC}">
              <c16:uniqueId val="{00000002-68C5-4706-BA3A-94C90121FB31}"/>
            </c:ext>
          </c:extLst>
        </c:ser>
        <c:dLbls>
          <c:showLegendKey val="0"/>
          <c:showVal val="0"/>
          <c:showCatName val="0"/>
          <c:showSerName val="0"/>
          <c:showPercent val="0"/>
          <c:showBubbleSize val="0"/>
        </c:dLbls>
        <c:smooth val="0"/>
        <c:axId val="1098439904"/>
        <c:axId val="1493446320"/>
      </c:lineChart>
      <c:catAx>
        <c:axId val="109843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93446320"/>
        <c:crosses val="autoZero"/>
        <c:auto val="1"/>
        <c:lblAlgn val="ctr"/>
        <c:lblOffset val="100"/>
        <c:tickLblSkip val="5"/>
        <c:noMultiLvlLbl val="0"/>
      </c:catAx>
      <c:valAx>
        <c:axId val="1493446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98439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On ART</c:v>
                </c:pt>
              </c:strCache>
            </c:strRef>
          </c:tx>
          <c:spPr>
            <a:ln w="38100" cap="rnd">
              <a:solidFill>
                <a:schemeClr val="accent1"/>
              </a:solidFill>
              <a:round/>
            </a:ln>
            <a:effectLst/>
          </c:spPr>
          <c:marker>
            <c:symbol val="none"/>
          </c:marker>
          <c:cat>
            <c:strRef>
              <c:f>Sheet1!$B$1:$N$1</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Sheet1!$B$2:$N$2</c:f>
              <c:numCache>
                <c:formatCode>0%</c:formatCode>
                <c:ptCount val="13"/>
                <c:pt idx="0">
                  <c:v>0.54369342184671088</c:v>
                </c:pt>
                <c:pt idx="1">
                  <c:v>0.62687576875768758</c:v>
                </c:pt>
                <c:pt idx="2">
                  <c:v>0.70138802050769034</c:v>
                </c:pt>
                <c:pt idx="3">
                  <c:v>0.66220757399508856</c:v>
                </c:pt>
                <c:pt idx="4">
                  <c:v>0.7185059422750425</c:v>
                </c:pt>
                <c:pt idx="5">
                  <c:v>0.73060360557623527</c:v>
                </c:pt>
                <c:pt idx="6">
                  <c:v>0.75903139296418998</c:v>
                </c:pt>
                <c:pt idx="7">
                  <c:v>0.7869498201746874</c:v>
                </c:pt>
                <c:pt idx="8">
                  <c:v>0.80995687230451907</c:v>
                </c:pt>
                <c:pt idx="9">
                  <c:v>0.79871675463106695</c:v>
                </c:pt>
                <c:pt idx="10">
                  <c:v>0.77229860243154191</c:v>
                </c:pt>
                <c:pt idx="11">
                  <c:v>0.77455496078675468</c:v>
                </c:pt>
                <c:pt idx="12">
                  <c:v>0.76085141903171949</c:v>
                </c:pt>
              </c:numCache>
            </c:numRef>
          </c:val>
          <c:smooth val="0"/>
          <c:extLst>
            <c:ext xmlns:c16="http://schemas.microsoft.com/office/drawing/2014/chart" uri="{C3380CC4-5D6E-409C-BE32-E72D297353CC}">
              <c16:uniqueId val="{00000000-ED3A-42AA-BF22-186D5A4E612B}"/>
            </c:ext>
          </c:extLst>
        </c:ser>
        <c:ser>
          <c:idx val="1"/>
          <c:order val="1"/>
          <c:tx>
            <c:strRef>
              <c:f>Sheet1!$A$3</c:f>
              <c:strCache>
                <c:ptCount val="1"/>
                <c:pt idx="0">
                  <c:v>On ART + Previously Treated</c:v>
                </c:pt>
              </c:strCache>
            </c:strRef>
          </c:tx>
          <c:spPr>
            <a:ln w="38100" cap="rnd">
              <a:solidFill>
                <a:schemeClr val="accent2"/>
              </a:solidFill>
              <a:round/>
            </a:ln>
            <a:effectLst/>
          </c:spPr>
          <c:marker>
            <c:symbol val="none"/>
          </c:marker>
          <c:cat>
            <c:strRef>
              <c:f>Sheet1!$B$1:$N$1</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Sheet1!$B$3:$N$3</c:f>
              <c:numCache>
                <c:formatCode>0%</c:formatCode>
                <c:ptCount val="13"/>
                <c:pt idx="0">
                  <c:v>0.54369342184671088</c:v>
                </c:pt>
                <c:pt idx="1">
                  <c:v>0.62687576875768758</c:v>
                </c:pt>
                <c:pt idx="2">
                  <c:v>0.70138802050769034</c:v>
                </c:pt>
                <c:pt idx="3">
                  <c:v>0.67065004782215332</c:v>
                </c:pt>
                <c:pt idx="4">
                  <c:v>0.7185059422750425</c:v>
                </c:pt>
                <c:pt idx="5">
                  <c:v>0.74194238814685065</c:v>
                </c:pt>
                <c:pt idx="6">
                  <c:v>0.75903139296418998</c:v>
                </c:pt>
                <c:pt idx="7">
                  <c:v>0.78910038790888859</c:v>
                </c:pt>
                <c:pt idx="8">
                  <c:v>0.85272554472154505</c:v>
                </c:pt>
                <c:pt idx="9">
                  <c:v>0.89639300113836273</c:v>
                </c:pt>
                <c:pt idx="10">
                  <c:v>0.8683184047267356</c:v>
                </c:pt>
                <c:pt idx="11">
                  <c:v>0.88936342711315819</c:v>
                </c:pt>
                <c:pt idx="12">
                  <c:v>0.950098937117418</c:v>
                </c:pt>
              </c:numCache>
            </c:numRef>
          </c:val>
          <c:smooth val="0"/>
          <c:extLst>
            <c:ext xmlns:c16="http://schemas.microsoft.com/office/drawing/2014/chart" uri="{C3380CC4-5D6E-409C-BE32-E72D297353CC}">
              <c16:uniqueId val="{00000001-ED3A-42AA-BF22-186D5A4E612B}"/>
            </c:ext>
          </c:extLst>
        </c:ser>
        <c:dLbls>
          <c:showLegendKey val="0"/>
          <c:showVal val="0"/>
          <c:showCatName val="0"/>
          <c:showSerName val="0"/>
          <c:showPercent val="0"/>
          <c:showBubbleSize val="0"/>
        </c:dLbls>
        <c:smooth val="0"/>
        <c:axId val="1550077072"/>
        <c:axId val="1717555168"/>
      </c:lineChart>
      <c:catAx>
        <c:axId val="155007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7555168"/>
        <c:crosses val="autoZero"/>
        <c:auto val="1"/>
        <c:lblAlgn val="ctr"/>
        <c:lblOffset val="100"/>
        <c:noMultiLvlLbl val="0"/>
      </c:catAx>
      <c:valAx>
        <c:axId val="1717555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50077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PHIA</c:v>
                </c:pt>
              </c:strCache>
            </c:strRef>
          </c:tx>
          <c:spPr>
            <a:solidFill>
              <a:schemeClr val="accent1"/>
            </a:solidFill>
            <a:ln>
              <a:noFill/>
            </a:ln>
            <a:effectLst/>
          </c:spPr>
          <c:invertIfNegative val="0"/>
          <c:errBars>
            <c:errBarType val="both"/>
            <c:errValType val="cust"/>
            <c:noEndCap val="0"/>
            <c:plus>
              <c:numRef>
                <c:f>Sheet1!$E$2:$E$12</c:f>
                <c:numCache>
                  <c:formatCode>General</c:formatCode>
                  <c:ptCount val="11"/>
                  <c:pt idx="0">
                    <c:v>0.2</c:v>
                  </c:pt>
                  <c:pt idx="1">
                    <c:v>9.9999999999999978E-2</c:v>
                  </c:pt>
                  <c:pt idx="2">
                    <c:v>0.60000000000000009</c:v>
                  </c:pt>
                  <c:pt idx="3">
                    <c:v>0.2</c:v>
                  </c:pt>
                  <c:pt idx="4">
                    <c:v>0.30000000000000004</c:v>
                  </c:pt>
                  <c:pt idx="5">
                    <c:v>0.39999999999999991</c:v>
                  </c:pt>
                  <c:pt idx="6">
                    <c:v>0.30000000000000004</c:v>
                  </c:pt>
                  <c:pt idx="7">
                    <c:v>0.19999999999999996</c:v>
                  </c:pt>
                  <c:pt idx="8">
                    <c:v>0.30000000000000004</c:v>
                  </c:pt>
                  <c:pt idx="9">
                    <c:v>0.29999999999999982</c:v>
                  </c:pt>
                  <c:pt idx="10">
                    <c:v>0.39999999999999991</c:v>
                  </c:pt>
                </c:numCache>
              </c:numRef>
            </c:plus>
            <c:minus>
              <c:numRef>
                <c:f>Sheet1!$D$2:$D$12</c:f>
                <c:numCache>
                  <c:formatCode>General</c:formatCode>
                  <c:ptCount val="11"/>
                  <c:pt idx="0">
                    <c:v>0.1</c:v>
                  </c:pt>
                  <c:pt idx="1">
                    <c:v>0.1</c:v>
                  </c:pt>
                  <c:pt idx="2">
                    <c:v>0.59999999999999964</c:v>
                  </c:pt>
                  <c:pt idx="3">
                    <c:v>0.19999999999999998</c:v>
                  </c:pt>
                  <c:pt idx="4">
                    <c:v>0.29999999999999993</c:v>
                  </c:pt>
                  <c:pt idx="5">
                    <c:v>0.39999999999999991</c:v>
                  </c:pt>
                  <c:pt idx="6">
                    <c:v>0.19999999999999996</c:v>
                  </c:pt>
                  <c:pt idx="7">
                    <c:v>0.2</c:v>
                  </c:pt>
                  <c:pt idx="8">
                    <c:v>0.2</c:v>
                  </c:pt>
                  <c:pt idx="9">
                    <c:v>0.20000000000000007</c:v>
                  </c:pt>
                  <c:pt idx="10">
                    <c:v>0.40000000000000013</c:v>
                  </c:pt>
                </c:numCache>
              </c:numRef>
            </c:minus>
            <c:spPr>
              <a:noFill/>
              <a:ln w="9525" cap="flat" cmpd="sng" algn="ctr">
                <a:solidFill>
                  <a:schemeClr val="tx1">
                    <a:lumMod val="65000"/>
                    <a:lumOff val="35000"/>
                  </a:schemeClr>
                </a:solidFill>
                <a:round/>
              </a:ln>
              <a:effectLst/>
            </c:spPr>
          </c:errBars>
          <c:cat>
            <c:strRef>
              <c:f>Sheet1!$A$2:$A$12</c:f>
              <c:strCache>
                <c:ptCount val="11"/>
                <c:pt idx="0">
                  <c:v>Cameroon 2017</c:v>
                </c:pt>
                <c:pt idx="1">
                  <c:v>Cote d'Ivoire 2017-18</c:v>
                </c:pt>
                <c:pt idx="2">
                  <c:v>Eswatini 2016-17</c:v>
                </c:pt>
                <c:pt idx="3">
                  <c:v>Ethiopia 2017-18</c:v>
                </c:pt>
                <c:pt idx="4">
                  <c:v>Kenya 2018</c:v>
                </c:pt>
                <c:pt idx="5">
                  <c:v>Malawi 2015-16</c:v>
                </c:pt>
                <c:pt idx="6">
                  <c:v>Namibia 2017</c:v>
                </c:pt>
                <c:pt idx="7">
                  <c:v>Tanzania 2016-17</c:v>
                </c:pt>
                <c:pt idx="8">
                  <c:v>Uganda 2016-17</c:v>
                </c:pt>
                <c:pt idx="9">
                  <c:v>Zambia 2016</c:v>
                </c:pt>
                <c:pt idx="10">
                  <c:v>Zimbabwe 2015-16</c:v>
                </c:pt>
              </c:strCache>
            </c:strRef>
          </c:cat>
          <c:val>
            <c:numRef>
              <c:f>Sheet1!$B$2:$B$12</c:f>
              <c:numCache>
                <c:formatCode>General</c:formatCode>
                <c:ptCount val="11"/>
                <c:pt idx="0">
                  <c:v>0.2</c:v>
                </c:pt>
                <c:pt idx="1">
                  <c:v>0.2</c:v>
                </c:pt>
                <c:pt idx="2">
                  <c:v>2.8</c:v>
                </c:pt>
                <c:pt idx="3">
                  <c:v>0.3</c:v>
                </c:pt>
                <c:pt idx="4" formatCode="0.00">
                  <c:v>0.7</c:v>
                </c:pt>
                <c:pt idx="5" formatCode="0.00">
                  <c:v>1.5</c:v>
                </c:pt>
                <c:pt idx="6" formatCode="0.00">
                  <c:v>1</c:v>
                </c:pt>
                <c:pt idx="7" formatCode="0.00">
                  <c:v>0.4</c:v>
                </c:pt>
                <c:pt idx="8" formatCode="0.00">
                  <c:v>0.5</c:v>
                </c:pt>
                <c:pt idx="9" formatCode="0.00">
                  <c:v>1.1000000000000001</c:v>
                </c:pt>
                <c:pt idx="10">
                  <c:v>1.6</c:v>
                </c:pt>
              </c:numCache>
            </c:numRef>
          </c:val>
          <c:extLst>
            <c:ext xmlns:c16="http://schemas.microsoft.com/office/drawing/2014/chart" uri="{C3380CC4-5D6E-409C-BE32-E72D297353CC}">
              <c16:uniqueId val="{00000000-6146-4821-B44C-6B7E37765DCF}"/>
            </c:ext>
          </c:extLst>
        </c:ser>
        <c:ser>
          <c:idx val="1"/>
          <c:order val="1"/>
          <c:tx>
            <c:strRef>
              <c:f>Sheet1!$C$1</c:f>
              <c:strCache>
                <c:ptCount val="1"/>
                <c:pt idx="0">
                  <c:v>Spectrum</c:v>
                </c:pt>
              </c:strCache>
            </c:strRef>
          </c:tx>
          <c:spPr>
            <a:solidFill>
              <a:schemeClr val="accent2"/>
            </a:solidFill>
            <a:ln>
              <a:noFill/>
            </a:ln>
            <a:effectLst/>
          </c:spPr>
          <c:invertIfNegative val="0"/>
          <c:errBars>
            <c:errBarType val="both"/>
            <c:errValType val="cust"/>
            <c:noEndCap val="0"/>
            <c:plus>
              <c:numRef>
                <c:f>Sheet1!$G$2:$G$12</c:f>
                <c:numCache>
                  <c:formatCode>General</c:formatCode>
                  <c:ptCount val="11"/>
                  <c:pt idx="0">
                    <c:v>0.04</c:v>
                  </c:pt>
                  <c:pt idx="1">
                    <c:v>0.06</c:v>
                  </c:pt>
                  <c:pt idx="2">
                    <c:v>0.17</c:v>
                  </c:pt>
                  <c:pt idx="3">
                    <c:v>7.5999999999999998E-2</c:v>
                  </c:pt>
                  <c:pt idx="4">
                    <c:v>0.14000000000000001</c:v>
                  </c:pt>
                  <c:pt idx="5">
                    <c:v>0.1</c:v>
                  </c:pt>
                  <c:pt idx="6">
                    <c:v>0.13</c:v>
                  </c:pt>
                  <c:pt idx="7">
                    <c:v>0.05</c:v>
                  </c:pt>
                  <c:pt idx="8">
                    <c:v>0.05</c:v>
                  </c:pt>
                  <c:pt idx="9">
                    <c:v>0.08</c:v>
                  </c:pt>
                  <c:pt idx="10">
                    <c:v>0.36</c:v>
                  </c:pt>
                </c:numCache>
              </c:numRef>
            </c:plus>
            <c:minus>
              <c:numRef>
                <c:f>Sheet1!$F$2:$F$12</c:f>
                <c:numCache>
                  <c:formatCode>General</c:formatCode>
                  <c:ptCount val="11"/>
                  <c:pt idx="0">
                    <c:v>7.0000000000000007E-2</c:v>
                  </c:pt>
                  <c:pt idx="1">
                    <c:v>0.05</c:v>
                  </c:pt>
                  <c:pt idx="2">
                    <c:v>0.4</c:v>
                  </c:pt>
                  <c:pt idx="3">
                    <c:v>4.8000000000000001E-2</c:v>
                  </c:pt>
                  <c:pt idx="4">
                    <c:v>0.09</c:v>
                  </c:pt>
                  <c:pt idx="5">
                    <c:v>0.2</c:v>
                  </c:pt>
                  <c:pt idx="6">
                    <c:v>0.16</c:v>
                  </c:pt>
                  <c:pt idx="7">
                    <c:v>0.06</c:v>
                  </c:pt>
                  <c:pt idx="8">
                    <c:v>0.06</c:v>
                  </c:pt>
                  <c:pt idx="9">
                    <c:v>0.13</c:v>
                  </c:pt>
                  <c:pt idx="10">
                    <c:v>0.43</c:v>
                  </c:pt>
                </c:numCache>
              </c:numRef>
            </c:minus>
            <c:spPr>
              <a:noFill/>
              <a:ln w="9525" cap="flat" cmpd="sng" algn="ctr">
                <a:solidFill>
                  <a:schemeClr val="tx1">
                    <a:lumMod val="65000"/>
                    <a:lumOff val="35000"/>
                  </a:schemeClr>
                </a:solidFill>
                <a:round/>
              </a:ln>
              <a:effectLst/>
            </c:spPr>
          </c:errBars>
          <c:cat>
            <c:strRef>
              <c:f>Sheet1!$A$2:$A$12</c:f>
              <c:strCache>
                <c:ptCount val="11"/>
                <c:pt idx="0">
                  <c:v>Cameroon 2017</c:v>
                </c:pt>
                <c:pt idx="1">
                  <c:v>Cote d'Ivoire 2017-18</c:v>
                </c:pt>
                <c:pt idx="2">
                  <c:v>Eswatini 2016-17</c:v>
                </c:pt>
                <c:pt idx="3">
                  <c:v>Ethiopia 2017-18</c:v>
                </c:pt>
                <c:pt idx="4">
                  <c:v>Kenya 2018</c:v>
                </c:pt>
                <c:pt idx="5">
                  <c:v>Malawi 2015-16</c:v>
                </c:pt>
                <c:pt idx="6">
                  <c:v>Namibia 2017</c:v>
                </c:pt>
                <c:pt idx="7">
                  <c:v>Tanzania 2016-17</c:v>
                </c:pt>
                <c:pt idx="8">
                  <c:v>Uganda 2016-17</c:v>
                </c:pt>
                <c:pt idx="9">
                  <c:v>Zambia 2016</c:v>
                </c:pt>
                <c:pt idx="10">
                  <c:v>Zimbabwe 2015-16</c:v>
                </c:pt>
              </c:strCache>
            </c:strRef>
          </c:cat>
          <c:val>
            <c:numRef>
              <c:f>Sheet1!$C$2:$C$12</c:f>
              <c:numCache>
                <c:formatCode>General</c:formatCode>
                <c:ptCount val="11"/>
                <c:pt idx="0">
                  <c:v>0.37</c:v>
                </c:pt>
                <c:pt idx="1">
                  <c:v>0.28000000000000003</c:v>
                </c:pt>
                <c:pt idx="2">
                  <c:v>2.86</c:v>
                </c:pt>
                <c:pt idx="3">
                  <c:v>0.14000000000000001</c:v>
                </c:pt>
                <c:pt idx="4">
                  <c:v>0.55000000000000004</c:v>
                </c:pt>
                <c:pt idx="5">
                  <c:v>1.27</c:v>
                </c:pt>
                <c:pt idx="6">
                  <c:v>1.35</c:v>
                </c:pt>
                <c:pt idx="7">
                  <c:v>0.49</c:v>
                </c:pt>
                <c:pt idx="8">
                  <c:v>0.64</c:v>
                </c:pt>
                <c:pt idx="9">
                  <c:v>1.19</c:v>
                </c:pt>
                <c:pt idx="10">
                  <c:v>2.2599999999999998</c:v>
                </c:pt>
              </c:numCache>
            </c:numRef>
          </c:val>
          <c:extLst>
            <c:ext xmlns:c16="http://schemas.microsoft.com/office/drawing/2014/chart" uri="{C3380CC4-5D6E-409C-BE32-E72D297353CC}">
              <c16:uniqueId val="{00000001-6146-4821-B44C-6B7E37765DCF}"/>
            </c:ext>
          </c:extLst>
        </c:ser>
        <c:dLbls>
          <c:showLegendKey val="0"/>
          <c:showVal val="0"/>
          <c:showCatName val="0"/>
          <c:showSerName val="0"/>
          <c:showPercent val="0"/>
          <c:showBubbleSize val="0"/>
        </c:dLbls>
        <c:gapWidth val="219"/>
        <c:overlap val="-27"/>
        <c:axId val="1722167359"/>
        <c:axId val="1644425743"/>
      </c:barChart>
      <c:catAx>
        <c:axId val="1722167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644425743"/>
        <c:crosses val="autoZero"/>
        <c:auto val="1"/>
        <c:lblAlgn val="ctr"/>
        <c:lblOffset val="100"/>
        <c:noMultiLvlLbl val="0"/>
      </c:catAx>
      <c:valAx>
        <c:axId val="16444257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HIV Prevalence among Children 0-14 Years</a:t>
                </a:r>
                <a:r>
                  <a:rPr lang="en-US" baseline="0" dirty="0"/>
                  <a:t> Old</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221673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2E_189BA7A0.xml><?xml version="1.0" encoding="utf-8"?>
<p188:cmLst xmlns:a="http://schemas.openxmlformats.org/drawingml/2006/main" xmlns:r="http://schemas.openxmlformats.org/officeDocument/2006/relationships" xmlns:p188="http://schemas.microsoft.com/office/powerpoint/2018/8/main">
  <p188:cm id="{33039270-AE57-43DF-BFC6-75F8F039ECBF}" authorId="{00000000-0000-0000-0000-000000000000}" status="resolved" created="2023-12-07T10:51:24.633">
    <pc:sldMkLst xmlns:pc="http://schemas.microsoft.com/office/powerpoint/2013/main/command">
      <pc:docMk/>
      <pc:sldMk cId="412854176" sldId="302"/>
    </pc:sldMkLst>
    <p188:replyLst>
      <p188:reply id="{824551B8-A4F6-4399-BF18-1C5C09EBAE0A}" authorId="{00000000-0000-0000-0000-000000000000}" created="2023-12-07T13:26:44.533">
        <p188:txBody>
          <a:bodyPr/>
          <a:lstStyle/>
          <a:p>
            <a:r>
              <a:rPr lang="en-US"/>
              <a:t>No, there are similar patterns for 0-12 months. </a:t>
            </a:r>
          </a:p>
        </p188:txBody>
      </p188:reply>
    </p188:replyLst>
    <p188:txBody>
      <a:bodyPr/>
      <a:lstStyle/>
      <a:p>
        <a:r>
          <a:rPr lang="en-CH"/>
          <a:t>Add a statement about what for first 12 months -- constant irrespective of child age and CD4?</a:t>
        </a:r>
      </a:p>
    </p188:txBody>
    <p188:extLst>
      <p:ext xmlns:p="http://schemas.openxmlformats.org/presentationml/2006/main" uri="{5BB2D875-25FF-4072-B9AC-8F64D62656EB}">
        <p228:taskDetails xmlns:p228="http://schemas.microsoft.com/office/powerpoint/2022/08/main">
          <p228:history/>
        </p228:taskDetails>
      </p:ext>
    </p188:extLst>
  </p188:cm>
</p188:cmLst>
</file>

<file path=ppt/comments/modernComment_133_7515E6AE.xml><?xml version="1.0" encoding="utf-8"?>
<p188:cmLst xmlns:a="http://schemas.openxmlformats.org/drawingml/2006/main" xmlns:r="http://schemas.openxmlformats.org/officeDocument/2006/relationships" xmlns:p188="http://schemas.microsoft.com/office/powerpoint/2018/8/main">
  <p188:cm id="{15822180-5F4A-4A7F-B6CE-A45F70EE4ABA}" authorId="{00000000-0000-0000-0000-000000000000}" status="resolved" created="2023-12-07T10:51:55.317">
    <pc:sldMkLst xmlns:pc="http://schemas.microsoft.com/office/powerpoint/2013/main/command">
      <pc:docMk/>
      <pc:sldMk cId="1964369582" sldId="307"/>
    </pc:sldMkLst>
    <p188:replyLst>
      <p188:reply id="{262421FE-87B2-4442-A10A-FF4C7D5E4930}" authorId="{00000000-0000-0000-0000-000000000000}" created="2023-12-07T13:58:04.639">
        <p188:txBody>
          <a:bodyPr/>
          <a:lstStyle/>
          <a:p>
            <a:r>
              <a:rPr lang="en-US"/>
              <a:t>I prefer it here since the number of new infections is the direct result of what we just covered. It does not depend on any of the processes described in the following slides. </a:t>
            </a:r>
          </a:p>
        </p188:txBody>
        <p188:extLst>
          <p:ext xmlns:p="http://schemas.openxmlformats.org/presentationml/2006/main" uri="{57CB4572-C831-44C2-8A1C-0ADB6CCDFE69}">
            <p223:reactions xmlns:p223="http://schemas.microsoft.com/office/powerpoint/2022/03/main">
              <p223:rxn type="👍">
                <p223:instance time="2023-12-07T15:25:50.866" authorId="{00000000-0000-0000-0000-000000000000}"/>
              </p223:rxn>
            </p223:reactions>
          </p:ext>
        </p188:extLst>
      </p188:reply>
    </p188:replyLst>
    <p188:txBody>
      <a:bodyPr/>
      <a:lstStyle/>
      <a:p>
        <a:r>
          <a:rPr lang="en-CH"/>
          <a:t>Move this down, to after the list of all results? &amp; Same for next slide?</a:t>
        </a:r>
      </a:p>
    </p188:txBody>
    <p188:extLst>
      <p:ext xmlns:p="http://schemas.openxmlformats.org/presentationml/2006/main" uri="{5BB2D875-25FF-4072-B9AC-8F64D62656EB}">
        <p228:taskDetails xmlns:p228="http://schemas.microsoft.com/office/powerpoint/2022/08/main">
          <p228:history/>
        </p228:taskDetails>
      </p:ext>
    </p188:extLst>
  </p188:cm>
</p188:cmLst>
</file>

<file path=ppt/comments/modernComment_18B_7BA4B55E.xml><?xml version="1.0" encoding="utf-8"?>
<p188:cmLst xmlns:a="http://schemas.openxmlformats.org/drawingml/2006/main" xmlns:r="http://schemas.openxmlformats.org/officeDocument/2006/relationships" xmlns:p188="http://schemas.microsoft.com/office/powerpoint/2018/8/main">
  <p188:cm id="{04EB7F4B-1ACF-4929-8AE9-88DD0E1184EE}" authorId="{00000000-0000-0000-0000-000000000000}" status="resolved" created="2023-12-07T10:53:22.408">
    <ac:deMkLst xmlns:ac="http://schemas.microsoft.com/office/drawing/2013/main/command">
      <pc:docMk xmlns:pc="http://schemas.microsoft.com/office/powerpoint/2013/main/command"/>
      <pc:sldMk xmlns:pc="http://schemas.microsoft.com/office/powerpoint/2013/main/command" cId="2074391902" sldId="395"/>
      <ac:spMk id="4" creationId="{AC471FB6-0126-A72C-6348-68AD5AD92574}"/>
    </ac:deMkLst>
    <p188:replyLst>
      <p188:reply id="{DFE112C8-A0EE-489F-93FA-5B5196E1488D}" authorId="{00000000-0000-0000-0000-000000000000}" created="2023-12-07T13:30:12.565">
        <p188:txBody>
          <a:bodyPr/>
          <a:lstStyle/>
          <a:p>
            <a:r>
              <a:rPr lang="en-US"/>
              <a:t>Most countries think Spectrum over-estimates CLHIV. The PHIA slide shows that it does not. This slide explains that most CLHIV are older and thus not easily found by the program. So the Spectrum estimates may be correct even though programs have a hard time finding these children.</a:t>
            </a:r>
          </a:p>
        </p188:txBody>
        <p188:extLst>
          <p:ext xmlns:p="http://schemas.openxmlformats.org/presentationml/2006/main" uri="{57CB4572-C831-44C2-8A1C-0ADB6CCDFE69}">
            <p223:reactions xmlns:p223="http://schemas.microsoft.com/office/powerpoint/2022/03/main">
              <p223:rxn type="👍">
                <p223:instance time="2023-12-07T15:28:59.019" authorId="{00000000-0000-0000-0000-000000000000}"/>
              </p223:rxn>
            </p223:reactions>
          </p:ext>
        </p188:extLst>
      </p188:reply>
    </p188:replyLst>
    <p188:txBody>
      <a:bodyPr/>
      <a:lstStyle/>
      <a:p>
        <a:r>
          <a:rPr lang="en-CH"/>
          <a:t>What is the message to users here? Validation against PHIA data (which show that with 0 treatment interruption, Spectrum as of 2023 had to old ages)? Either explain -- and show PHIA -- or drop/hide this slide?</a:t>
        </a:r>
      </a:p>
    </p188:txBody>
    <p188:extLst>
      <p:ext xmlns:p="http://schemas.openxmlformats.org/presentationml/2006/main" uri="{5BB2D875-25FF-4072-B9AC-8F64D62656EB}">
        <p228:taskDetails xmlns:p228="http://schemas.microsoft.com/office/powerpoint/2022/08/main">
          <p228:history/>
        </p228:taskDetails>
      </p:ext>
    </p188:extLst>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FE1635-D40B-47CA-8FB8-5866361132BF}" type="datetimeFigureOut">
              <a:rPr lang="en-US"/>
              <a:t>12/12/2023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B19900-1A1F-467D-A805-F656B0F26C49}" type="slidenum">
              <a:rPr/>
              <a:t>‹#›</a:t>
            </a:fld>
            <a:endParaRPr/>
          </a:p>
        </p:txBody>
      </p:sp>
    </p:spTree>
    <p:extLst>
      <p:ext uri="{BB962C8B-B14F-4D97-AF65-F5344CB8AC3E}">
        <p14:creationId xmlns:p14="http://schemas.microsoft.com/office/powerpoint/2010/main" val="1996288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D8D19-6936-408F-B3C5-3B49B374810C}" type="datetimeFigureOut">
              <a:rPr lang="en-US"/>
              <a:t>12/12/2023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1B3FE2-921C-4EB4-9C61-BFD086FC95A3}" type="slidenum">
              <a:rPr/>
              <a:t>‹#›</a:t>
            </a:fld>
            <a:endParaRPr/>
          </a:p>
        </p:txBody>
      </p:sp>
    </p:spTree>
    <p:extLst>
      <p:ext uri="{BB962C8B-B14F-4D97-AF65-F5344CB8AC3E}">
        <p14:creationId xmlns:p14="http://schemas.microsoft.com/office/powerpoint/2010/main" val="3431762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1B3FE2-921C-4EB4-9C61-BFD086FC95A3}" type="slidenum">
              <a:rPr lang="en-US" smtClean="0"/>
              <a:t>3</a:t>
            </a:fld>
            <a:endParaRPr lang="en-US"/>
          </a:p>
        </p:txBody>
      </p:sp>
    </p:spTree>
    <p:extLst>
      <p:ext uri="{BB962C8B-B14F-4D97-AF65-F5344CB8AC3E}">
        <p14:creationId xmlns:p14="http://schemas.microsoft.com/office/powerpoint/2010/main" val="128160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t>Many issues can influence the prevalence trends produced by ANC routine testing data including changes in service provision over time, the expansion of coverage of routine testing, and the increasing reach of electronic reporting systems as they expand to more and more places. All of these can affect how timely and complete your data is. They can also influence the epidemiological trends, e.g., as systems expand, they normally move from higher prevalence areas to lower prevalence ones introducing an artifactual decline in HIV prevalence. One way to deal with this might be to not use the trend data from routine testing until the coverage of the system has stabilized. </a:t>
            </a:r>
          </a:p>
          <a:p>
            <a:pPr marL="0" indent="0">
              <a:buNone/>
            </a:pPr>
            <a:endParaRPr lang="en-US"/>
          </a:p>
          <a:p>
            <a:pPr marL="0" indent="0">
              <a:buNone/>
            </a:pPr>
            <a:r>
              <a:rPr lang="en-US"/>
              <a:t>Accordingly, we recommend that before you use your ANC-RT data you consider some of the issues presented here: how has your routine testing system and its geographic and population coverage been changing over time? Have known positive women been included in the reporting or not? Has only the first test at an ANC visit been included? Are first tests at </a:t>
            </a:r>
            <a:r>
              <a:rPr lang="en-US" err="1"/>
              <a:t>labour</a:t>
            </a:r>
            <a:r>
              <a:rPr lang="en-US"/>
              <a:t> and delivery included? Have you considered changes in the testing over time, including the kits used and false positive rates in low prevalence settings, the algorithms used, refusal rates and the influence of stockouts on completeness of testing? Have you read any available quality assurance reports and compared the prevalence data against other sources such as household surveys?</a:t>
            </a:r>
          </a:p>
          <a:p>
            <a:pPr marL="0" indent="0">
              <a:buNone/>
            </a:pPr>
            <a:endParaRPr lang="en-US"/>
          </a:p>
          <a:p>
            <a:pPr marL="0" indent="0">
              <a:buNone/>
            </a:pPr>
            <a:r>
              <a:rPr lang="en-US"/>
              <a:t>Given how important the trends produced by EPP will be to determining the trends in your national estimate, it is worth spending some time considering these factors and consulting with experts as necessary to better understand how they influence your data and which data should be used or excluded.</a:t>
            </a:r>
          </a:p>
        </p:txBody>
      </p:sp>
      <p:sp>
        <p:nvSpPr>
          <p:cNvPr id="4" name="Slide Number Placeholder 3"/>
          <p:cNvSpPr>
            <a:spLocks noGrp="1"/>
          </p:cNvSpPr>
          <p:nvPr>
            <p:ph type="sldNum" sz="quarter" idx="5"/>
          </p:nvPr>
        </p:nvSpPr>
        <p:spPr/>
        <p:txBody>
          <a:bodyPr/>
          <a:lstStyle/>
          <a:p>
            <a:fld id="{B73660D5-ED4C-41CA-8F92-89CB6C57A10E}" type="slidenum">
              <a:rPr lang="en-US" smtClean="0"/>
              <a:t>4</a:t>
            </a:fld>
            <a:endParaRPr lang="en-US"/>
          </a:p>
        </p:txBody>
      </p:sp>
    </p:spTree>
    <p:extLst>
      <p:ext uri="{BB962C8B-B14F-4D97-AF65-F5344CB8AC3E}">
        <p14:creationId xmlns:p14="http://schemas.microsoft.com/office/powerpoint/2010/main" val="2276827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FC4483-7CF5-4CF7-BC54-0B04140F1C27}" type="slidenum">
              <a:rPr lang="en-US" smtClean="0"/>
              <a:t>6</a:t>
            </a:fld>
            <a:endParaRPr lang="en-US"/>
          </a:p>
        </p:txBody>
      </p:sp>
    </p:spTree>
    <p:extLst>
      <p:ext uri="{BB962C8B-B14F-4D97-AF65-F5344CB8AC3E}">
        <p14:creationId xmlns:p14="http://schemas.microsoft.com/office/powerpoint/2010/main" val="4259087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131842B-0357-4E51-9AB8-050808C402D1}" type="datetime1">
              <a:rPr lang="en-US" smtClean="0"/>
              <a:t>12/12/2023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7F53F09-9B5A-4D46-8032-11E10B805A4C}" type="datetime1">
              <a:rPr lang="en-US" smtClean="0"/>
              <a:t>12/12/2023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a:t>Click to edit Master title style</a:t>
            </a:r>
            <a:endParaRPr/>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3E4435-288E-4867-86C9-AC204AE2EDA1}" type="datetime1">
              <a:rPr lang="en-US" smtClean="0"/>
              <a:t>12/12/2023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38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F309FC1-E349-41A5-ACCA-F1FA58A9EF60}" type="datetime1">
              <a:rPr lang="en-US" smtClean="0"/>
              <a:t>12/12/2023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1248" y="1681851"/>
            <a:ext cx="5156200" cy="731520"/>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1248" y="2507550"/>
            <a:ext cx="5156200"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15064" y="1681851"/>
            <a:ext cx="5157787"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5064" y="2507550"/>
            <a:ext cx="5157787"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FDCF7354-DFB3-43E7-ACA8-DEEBBAAEB320}" type="datetime1">
              <a:rPr lang="en-US" smtClean="0"/>
              <a:t>12/12/2023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
        <p:nvSpPr>
          <p:cNvPr id="10" name="Title 9"/>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B6BE36-069C-4738-BAFD-28F99B3029F2}" type="datetime1">
              <a:rPr lang="en-US" smtClean="0"/>
              <a:t>12/12/2023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
        <p:nvSpPr>
          <p:cNvPr id="6" name="Title 5"/>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321A5-36AA-4B5F-B71C-859EFA0F58C2}" type="datetime1">
              <a:rPr lang="en-US" smtClean="0"/>
              <a:t>12/12/2023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5181600" y="990600"/>
            <a:ext cx="6039484" cy="48768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3A4476-C741-4AC8-B733-B09FA321348F}" type="datetime1">
              <a:rPr lang="en-US" smtClean="0"/>
              <a:t>12/12/2023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a:t>Click to edit Master title style</a:t>
            </a:r>
            <a:endParaRPr/>
          </a:p>
        </p:txBody>
      </p:sp>
      <p:sp>
        <p:nvSpPr>
          <p:cNvPr id="3" name="Picture Placeholder 2"/>
          <p:cNvSpPr>
            <a:spLocks noGrp="1"/>
          </p:cNvSpPr>
          <p:nvPr>
            <p:ph type="pic" idx="1"/>
          </p:nvPr>
        </p:nvSpPr>
        <p:spPr>
          <a:xfrm>
            <a:off x="5181600" y="990600"/>
            <a:ext cx="6041136" cy="487680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2004E4-D788-4D23-A726-57C914F79B63}" type="datetime1">
              <a:rPr lang="en-US" smtClean="0"/>
              <a:t>12/12/2023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41B3E1B2-61B7-4AC3-9E39-640B9985D1A7}" type="datetime1">
              <a:rPr lang="en-US" smtClean="0"/>
              <a:t>12/12/2023</a:t>
            </a:fld>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a:t>‹#›</a:t>
            </a:fld>
            <a:endParaRPr/>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SzPct val="80000"/>
        <a:buFont typeface="Arial"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SzPct val="80000"/>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SzPct val="8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8/10/relationships/comments" Target="../comments/modernComment_133_7515E6AE.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microsoft.com/office/2018/10/relationships/comments" Target="../comments/modernComment_12E_189BA7A0.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microsoft.com/office/2018/10/relationships/comments" Target="../comments/modernComment_18B_7BA4B55E.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900" dirty="0"/>
              <a:t>Overview of Child Model in Spectrum</a:t>
            </a:r>
            <a:br>
              <a:rPr lang="en-US" sz="6600" dirty="0"/>
            </a:br>
            <a:endParaRPr lang="en-US" sz="2800" dirty="0"/>
          </a:p>
        </p:txBody>
      </p:sp>
      <p:sp>
        <p:nvSpPr>
          <p:cNvPr id="5" name="Subtitle 4"/>
          <p:cNvSpPr>
            <a:spLocks noGrp="1"/>
          </p:cNvSpPr>
          <p:nvPr>
            <p:ph type="subTitle" idx="1"/>
          </p:nvPr>
        </p:nvSpPr>
        <p:spPr>
          <a:xfrm>
            <a:off x="1524000" y="4196398"/>
            <a:ext cx="9144000" cy="1655762"/>
          </a:xfrm>
        </p:spPr>
        <p:txBody>
          <a:bodyPr>
            <a:normAutofit/>
          </a:bodyPr>
          <a:lstStyle/>
          <a:p>
            <a:r>
              <a:rPr lang="en-US" dirty="0"/>
              <a:t>John Stover</a:t>
            </a:r>
          </a:p>
          <a:p>
            <a:r>
              <a:rPr lang="en-US" dirty="0"/>
              <a:t>HIV Estimates Refresher Webinar</a:t>
            </a:r>
          </a:p>
          <a:p>
            <a:r>
              <a:rPr lang="en-US" dirty="0"/>
              <a:t>11 December 2023</a:t>
            </a:r>
          </a:p>
        </p:txBody>
      </p:sp>
    </p:spTree>
    <p:extLst>
      <p:ext uri="{BB962C8B-B14F-4D97-AF65-F5344CB8AC3E}">
        <p14:creationId xmlns:p14="http://schemas.microsoft.com/office/powerpoint/2010/main" val="3003101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2190" y="128217"/>
            <a:ext cx="10515600" cy="855570"/>
          </a:xfrm>
        </p:spPr>
        <p:txBody>
          <a:bodyPr>
            <a:normAutofit fontScale="90000"/>
          </a:bodyPr>
          <a:lstStyle/>
          <a:p>
            <a:r>
              <a:rPr lang="en-US" dirty="0"/>
              <a:t>Mother-to-Child Transmission probabilities are based on studies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341141"/>
              </p:ext>
            </p:extLst>
          </p:nvPr>
        </p:nvGraphicFramePr>
        <p:xfrm>
          <a:off x="623008" y="958352"/>
          <a:ext cx="9201150" cy="4971015"/>
        </p:xfrm>
        <a:graphic>
          <a:graphicData uri="http://schemas.openxmlformats.org/drawingml/2006/table">
            <a:tbl>
              <a:tblPr firstRow="1" bandRow="1">
                <a:tableStyleId>{5C22544A-7EE6-4342-B048-85BDC9FD1C3A}</a:tableStyleId>
              </a:tblPr>
              <a:tblGrid>
                <a:gridCol w="3181350">
                  <a:extLst>
                    <a:ext uri="{9D8B030D-6E8A-4147-A177-3AD203B41FA5}">
                      <a16:colId xmlns:a16="http://schemas.microsoft.com/office/drawing/2014/main" val="2173932115"/>
                    </a:ext>
                  </a:extLst>
                </a:gridCol>
                <a:gridCol w="1168400">
                  <a:extLst>
                    <a:ext uri="{9D8B030D-6E8A-4147-A177-3AD203B41FA5}">
                      <a16:colId xmlns:a16="http://schemas.microsoft.com/office/drawing/2014/main" val="3598572245"/>
                    </a:ext>
                  </a:extLst>
                </a:gridCol>
                <a:gridCol w="787400">
                  <a:extLst>
                    <a:ext uri="{9D8B030D-6E8A-4147-A177-3AD203B41FA5}">
                      <a16:colId xmlns:a16="http://schemas.microsoft.com/office/drawing/2014/main" val="1565212158"/>
                    </a:ext>
                  </a:extLst>
                </a:gridCol>
                <a:gridCol w="952500">
                  <a:extLst>
                    <a:ext uri="{9D8B030D-6E8A-4147-A177-3AD203B41FA5}">
                      <a16:colId xmlns:a16="http://schemas.microsoft.com/office/drawing/2014/main" val="1083853133"/>
                    </a:ext>
                  </a:extLst>
                </a:gridCol>
                <a:gridCol w="711200">
                  <a:extLst>
                    <a:ext uri="{9D8B030D-6E8A-4147-A177-3AD203B41FA5}">
                      <a16:colId xmlns:a16="http://schemas.microsoft.com/office/drawing/2014/main" val="540725050"/>
                    </a:ext>
                  </a:extLst>
                </a:gridCol>
                <a:gridCol w="1085850">
                  <a:extLst>
                    <a:ext uri="{9D8B030D-6E8A-4147-A177-3AD203B41FA5}">
                      <a16:colId xmlns:a16="http://schemas.microsoft.com/office/drawing/2014/main" val="1124206408"/>
                    </a:ext>
                  </a:extLst>
                </a:gridCol>
                <a:gridCol w="133350">
                  <a:extLst>
                    <a:ext uri="{9D8B030D-6E8A-4147-A177-3AD203B41FA5}">
                      <a16:colId xmlns:a16="http://schemas.microsoft.com/office/drawing/2014/main" val="4126871757"/>
                    </a:ext>
                  </a:extLst>
                </a:gridCol>
                <a:gridCol w="1181100">
                  <a:extLst>
                    <a:ext uri="{9D8B030D-6E8A-4147-A177-3AD203B41FA5}">
                      <a16:colId xmlns:a16="http://schemas.microsoft.com/office/drawing/2014/main" val="883994678"/>
                    </a:ext>
                  </a:extLst>
                </a:gridCol>
              </a:tblGrid>
              <a:tr h="410095">
                <a:tc>
                  <a:txBody>
                    <a:bodyPr/>
                    <a:lstStyle/>
                    <a:p>
                      <a:r>
                        <a:rPr lang="en-US" dirty="0"/>
                        <a:t>Regimen</a:t>
                      </a:r>
                    </a:p>
                  </a:txBody>
                  <a:tcPr/>
                </a:tc>
                <a:tc gridSpan="4">
                  <a:txBody>
                    <a:bodyPr/>
                    <a:lstStyle/>
                    <a:p>
                      <a:pPr algn="ctr"/>
                      <a:r>
                        <a:rPr lang="en-US" dirty="0"/>
                        <a:t>Perinatal Transmission</a:t>
                      </a:r>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gridSpan="3">
                  <a:txBody>
                    <a:bodyPr/>
                    <a:lstStyle/>
                    <a:p>
                      <a:pPr algn="ctr"/>
                      <a:r>
                        <a:rPr lang="en-US" dirty="0"/>
                        <a:t>Postnatal Transmission (per month)</a:t>
                      </a:r>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2831541754"/>
                  </a:ext>
                </a:extLst>
              </a:tr>
              <a:tr h="410095">
                <a:tc>
                  <a:txBody>
                    <a:bodyPr/>
                    <a:lstStyle/>
                    <a:p>
                      <a:endParaRPr lang="en-US" dirty="0"/>
                    </a:p>
                  </a:txBody>
                  <a:tcPr/>
                </a:tc>
                <a:tc>
                  <a:txBody>
                    <a:bodyPr/>
                    <a:lstStyle/>
                    <a:p>
                      <a:r>
                        <a:rPr lang="en-US" dirty="0"/>
                        <a:t>CD4</a:t>
                      </a:r>
                      <a:r>
                        <a:rPr lang="en-US" baseline="0" dirty="0"/>
                        <a:t> unknown</a:t>
                      </a:r>
                      <a:endParaRPr lang="en-US" dirty="0"/>
                    </a:p>
                  </a:txBody>
                  <a:tcPr/>
                </a:tc>
                <a:tc>
                  <a:txBody>
                    <a:bodyPr/>
                    <a:lstStyle/>
                    <a:p>
                      <a:r>
                        <a:rPr lang="en-US" dirty="0"/>
                        <a:t>CD4 </a:t>
                      </a:r>
                    </a:p>
                    <a:p>
                      <a:r>
                        <a:rPr lang="en-US" dirty="0"/>
                        <a:t>&lt;200</a:t>
                      </a:r>
                    </a:p>
                  </a:txBody>
                  <a:tcPr/>
                </a:tc>
                <a:tc>
                  <a:txBody>
                    <a:bodyPr/>
                    <a:lstStyle/>
                    <a:p>
                      <a:r>
                        <a:rPr lang="en-US" dirty="0"/>
                        <a:t>CD4 </a:t>
                      </a:r>
                    </a:p>
                    <a:p>
                      <a:r>
                        <a:rPr lang="en-US" dirty="0"/>
                        <a:t>200-350</a:t>
                      </a:r>
                    </a:p>
                  </a:txBody>
                  <a:tcPr/>
                </a:tc>
                <a:tc>
                  <a:txBody>
                    <a:bodyPr/>
                    <a:lstStyle/>
                    <a:p>
                      <a:r>
                        <a:rPr lang="en-US" dirty="0"/>
                        <a:t>CD4 350+</a:t>
                      </a:r>
                    </a:p>
                  </a:txBody>
                  <a:tcPr/>
                </a:tc>
                <a:tc gridSpan="2">
                  <a:txBody>
                    <a:bodyPr/>
                    <a:lstStyle/>
                    <a:p>
                      <a:r>
                        <a:rPr lang="en-US" dirty="0"/>
                        <a:t>CD4 &lt; 350</a:t>
                      </a:r>
                    </a:p>
                  </a:txBody>
                  <a:tcPr/>
                </a:tc>
                <a:tc hMerge="1">
                  <a:txBody>
                    <a:bodyPr/>
                    <a:lstStyle/>
                    <a:p>
                      <a:endParaRPr lang="en-US" dirty="0"/>
                    </a:p>
                  </a:txBody>
                  <a:tcPr/>
                </a:tc>
                <a:tc>
                  <a:txBody>
                    <a:bodyPr/>
                    <a:lstStyle/>
                    <a:p>
                      <a:r>
                        <a:rPr lang="en-US" dirty="0"/>
                        <a:t>CD4 &gt; 350</a:t>
                      </a:r>
                    </a:p>
                  </a:txBody>
                  <a:tcPr/>
                </a:tc>
                <a:extLst>
                  <a:ext uri="{0D108BD9-81ED-4DB2-BD59-A6C34878D82A}">
                    <a16:rowId xmlns:a16="http://schemas.microsoft.com/office/drawing/2014/main" val="1984764467"/>
                  </a:ext>
                </a:extLst>
              </a:tr>
              <a:tr h="410095">
                <a:tc>
                  <a:txBody>
                    <a:bodyPr/>
                    <a:lstStyle/>
                    <a:p>
                      <a:r>
                        <a:rPr lang="en-US" dirty="0"/>
                        <a:t>Incident</a:t>
                      </a:r>
                      <a:r>
                        <a:rPr lang="en-US" baseline="0" dirty="0"/>
                        <a:t> infections</a:t>
                      </a:r>
                      <a:endParaRPr lang="en-US" dirty="0"/>
                    </a:p>
                  </a:txBody>
                  <a:tcPr/>
                </a:tc>
                <a:tc>
                  <a:txBody>
                    <a:bodyPr/>
                    <a:lstStyle/>
                    <a:p>
                      <a:pPr algn="ctr"/>
                      <a:r>
                        <a:rPr lang="en-US" dirty="0"/>
                        <a:t>18.2%</a:t>
                      </a:r>
                    </a:p>
                  </a:txBody>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gridSpan="3">
                  <a:txBody>
                    <a:bodyPr/>
                    <a:lstStyle/>
                    <a:p>
                      <a:pPr algn="ctr"/>
                      <a:r>
                        <a:rPr lang="en-US" dirty="0"/>
                        <a:t>27% (one-time event)</a:t>
                      </a:r>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758996859"/>
                  </a:ext>
                </a:extLst>
              </a:tr>
              <a:tr h="410095">
                <a:tc>
                  <a:txBody>
                    <a:bodyPr/>
                    <a:lstStyle/>
                    <a:p>
                      <a:r>
                        <a:rPr lang="en-US" dirty="0"/>
                        <a:t>No prophylaxis</a:t>
                      </a:r>
                    </a:p>
                  </a:txBody>
                  <a:tcPr/>
                </a:tc>
                <a:tc>
                  <a:txBody>
                    <a:bodyPr/>
                    <a:lstStyle/>
                    <a:p>
                      <a:pPr algn="ctr"/>
                      <a:r>
                        <a:rPr lang="en-US" dirty="0"/>
                        <a:t>19.9%</a:t>
                      </a:r>
                    </a:p>
                  </a:txBody>
                  <a:tcPr/>
                </a:tc>
                <a:tc>
                  <a:txBody>
                    <a:bodyPr/>
                    <a:lstStyle/>
                    <a:p>
                      <a:pPr algn="ctr"/>
                      <a:r>
                        <a:rPr lang="en-US" dirty="0"/>
                        <a:t>37%</a:t>
                      </a:r>
                    </a:p>
                  </a:txBody>
                  <a:tcPr/>
                </a:tc>
                <a:tc>
                  <a:txBody>
                    <a:bodyPr/>
                    <a:lstStyle/>
                    <a:p>
                      <a:pPr algn="ctr"/>
                      <a:r>
                        <a:rPr lang="en-US" dirty="0"/>
                        <a:t>27%</a:t>
                      </a:r>
                    </a:p>
                  </a:txBody>
                  <a:tcPr/>
                </a:tc>
                <a:tc>
                  <a:txBody>
                    <a:bodyPr/>
                    <a:lstStyle/>
                    <a:p>
                      <a:pPr algn="ctr"/>
                      <a:r>
                        <a:rPr lang="en-US" dirty="0"/>
                        <a:t>15%</a:t>
                      </a:r>
                    </a:p>
                  </a:txBody>
                  <a:tcPr/>
                </a:tc>
                <a:tc>
                  <a:txBody>
                    <a:bodyPr/>
                    <a:lstStyle/>
                    <a:p>
                      <a:pPr algn="ctr"/>
                      <a:r>
                        <a:rPr lang="en-US" dirty="0"/>
                        <a:t>1.57%</a:t>
                      </a:r>
                    </a:p>
                  </a:txBody>
                  <a:tcPr/>
                </a:tc>
                <a:tc gridSpan="2">
                  <a:txBody>
                    <a:bodyPr/>
                    <a:lstStyle/>
                    <a:p>
                      <a:pPr algn="ctr"/>
                      <a:r>
                        <a:rPr lang="en-US" dirty="0"/>
                        <a:t>0.51%</a:t>
                      </a:r>
                    </a:p>
                  </a:txBody>
                  <a:tcPr/>
                </a:tc>
                <a:tc hMerge="1">
                  <a:txBody>
                    <a:bodyPr/>
                    <a:lstStyle/>
                    <a:p>
                      <a:endParaRPr lang="en-US"/>
                    </a:p>
                  </a:txBody>
                  <a:tcPr/>
                </a:tc>
                <a:extLst>
                  <a:ext uri="{0D108BD9-81ED-4DB2-BD59-A6C34878D82A}">
                    <a16:rowId xmlns:a16="http://schemas.microsoft.com/office/drawing/2014/main" val="4058200408"/>
                  </a:ext>
                </a:extLst>
              </a:tr>
              <a:tr h="410095">
                <a:tc>
                  <a:txBody>
                    <a:bodyPr/>
                    <a:lstStyle/>
                    <a:p>
                      <a:r>
                        <a:rPr lang="en-US" dirty="0"/>
                        <a:t>SD-NVP</a:t>
                      </a:r>
                    </a:p>
                  </a:txBody>
                  <a:tcPr/>
                </a:tc>
                <a:tc>
                  <a:txBody>
                    <a:bodyPr/>
                    <a:lstStyle/>
                    <a:p>
                      <a:pPr algn="ctr"/>
                      <a:r>
                        <a:rPr lang="en-US" dirty="0"/>
                        <a:t>8.9%</a:t>
                      </a:r>
                    </a:p>
                  </a:txBody>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r>
                        <a:rPr lang="en-US" dirty="0"/>
                        <a:t>1.57%</a:t>
                      </a:r>
                    </a:p>
                  </a:txBody>
                  <a:tcPr/>
                </a:tc>
                <a:tc gridSpan="2">
                  <a:txBody>
                    <a:bodyPr/>
                    <a:lstStyle/>
                    <a:p>
                      <a:pPr algn="ctr"/>
                      <a:r>
                        <a:rPr lang="en-US" dirty="0"/>
                        <a:t>0.51%</a:t>
                      </a:r>
                    </a:p>
                  </a:txBody>
                  <a:tcPr/>
                </a:tc>
                <a:tc hMerge="1">
                  <a:txBody>
                    <a:bodyPr/>
                    <a:lstStyle/>
                    <a:p>
                      <a:endParaRPr lang="en-US"/>
                    </a:p>
                  </a:txBody>
                  <a:tcPr/>
                </a:tc>
                <a:extLst>
                  <a:ext uri="{0D108BD9-81ED-4DB2-BD59-A6C34878D82A}">
                    <a16:rowId xmlns:a16="http://schemas.microsoft.com/office/drawing/2014/main" val="2736538195"/>
                  </a:ext>
                </a:extLst>
              </a:tr>
              <a:tr h="410095">
                <a:tc>
                  <a:txBody>
                    <a:bodyPr/>
                    <a:lstStyle/>
                    <a:p>
                      <a:r>
                        <a:rPr lang="en-US" dirty="0"/>
                        <a:t>WHO 206 dual prophylaxis</a:t>
                      </a:r>
                    </a:p>
                  </a:txBody>
                  <a:tcPr/>
                </a:tc>
                <a:tc>
                  <a:txBody>
                    <a:bodyPr/>
                    <a:lstStyle/>
                    <a:p>
                      <a:pPr algn="ctr"/>
                      <a:r>
                        <a:rPr lang="en-US" dirty="0"/>
                        <a:t>4.1%</a:t>
                      </a:r>
                    </a:p>
                  </a:txBody>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r>
                        <a:rPr lang="en-US" dirty="0"/>
                        <a:t>1.57%</a:t>
                      </a:r>
                    </a:p>
                  </a:txBody>
                  <a:tcPr/>
                </a:tc>
                <a:tc gridSpan="2">
                  <a:txBody>
                    <a:bodyPr/>
                    <a:lstStyle/>
                    <a:p>
                      <a:pPr algn="ctr"/>
                      <a:r>
                        <a:rPr lang="en-US" dirty="0"/>
                        <a:t>0.51%</a:t>
                      </a:r>
                    </a:p>
                  </a:txBody>
                  <a:tcPr/>
                </a:tc>
                <a:tc hMerge="1">
                  <a:txBody>
                    <a:bodyPr/>
                    <a:lstStyle/>
                    <a:p>
                      <a:endParaRPr lang="en-US"/>
                    </a:p>
                  </a:txBody>
                  <a:tcPr/>
                </a:tc>
                <a:extLst>
                  <a:ext uri="{0D108BD9-81ED-4DB2-BD59-A6C34878D82A}">
                    <a16:rowId xmlns:a16="http://schemas.microsoft.com/office/drawing/2014/main" val="667696922"/>
                  </a:ext>
                </a:extLst>
              </a:tr>
              <a:tr h="410095">
                <a:tc>
                  <a:txBody>
                    <a:bodyPr/>
                    <a:lstStyle/>
                    <a:p>
                      <a:r>
                        <a:rPr lang="en-US" dirty="0"/>
                        <a:t>Option A</a:t>
                      </a:r>
                    </a:p>
                  </a:txBody>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r>
                        <a:rPr lang="en-US" dirty="0"/>
                        <a:t>4%</a:t>
                      </a:r>
                    </a:p>
                  </a:txBody>
                  <a:tcPr/>
                </a:tc>
                <a:tc>
                  <a:txBody>
                    <a:bodyPr/>
                    <a:lstStyle/>
                    <a:p>
                      <a:pPr algn="ctr"/>
                      <a:r>
                        <a:rPr lang="en-US" dirty="0"/>
                        <a:t>2%</a:t>
                      </a:r>
                    </a:p>
                  </a:txBody>
                  <a:tcPr/>
                </a:tc>
                <a:tc>
                  <a:txBody>
                    <a:bodyPr/>
                    <a:lstStyle/>
                    <a:p>
                      <a:pPr algn="ctr"/>
                      <a:endParaRPr lang="en-US" dirty="0"/>
                    </a:p>
                  </a:txBody>
                  <a:tcPr>
                    <a:solidFill>
                      <a:schemeClr val="accent6">
                        <a:lumMod val="60000"/>
                        <a:lumOff val="40000"/>
                      </a:schemeClr>
                    </a:solidFill>
                  </a:tcPr>
                </a:tc>
                <a:tc gridSpan="2">
                  <a:txBody>
                    <a:bodyPr/>
                    <a:lstStyle/>
                    <a:p>
                      <a:pPr algn="ctr"/>
                      <a:r>
                        <a:rPr lang="en-US" dirty="0"/>
                        <a:t>0.23%</a:t>
                      </a:r>
                    </a:p>
                  </a:txBody>
                  <a:tcPr/>
                </a:tc>
                <a:tc hMerge="1">
                  <a:txBody>
                    <a:bodyPr/>
                    <a:lstStyle/>
                    <a:p>
                      <a:endParaRPr lang="en-US"/>
                    </a:p>
                  </a:txBody>
                  <a:tcPr/>
                </a:tc>
                <a:extLst>
                  <a:ext uri="{0D108BD9-81ED-4DB2-BD59-A6C34878D82A}">
                    <a16:rowId xmlns:a16="http://schemas.microsoft.com/office/drawing/2014/main" val="1177981839"/>
                  </a:ext>
                </a:extLst>
              </a:tr>
              <a:tr h="410095">
                <a:tc>
                  <a:txBody>
                    <a:bodyPr/>
                    <a:lstStyle/>
                    <a:p>
                      <a:r>
                        <a:rPr lang="en-US" dirty="0"/>
                        <a:t>Option B</a:t>
                      </a:r>
                    </a:p>
                  </a:txBody>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tc>
                <a:tc>
                  <a:txBody>
                    <a:bodyPr/>
                    <a:lstStyle/>
                    <a:p>
                      <a:pPr algn="ctr"/>
                      <a:r>
                        <a:rPr lang="en-US" dirty="0"/>
                        <a:t>0.9%</a:t>
                      </a:r>
                    </a:p>
                  </a:txBody>
                  <a:tcPr/>
                </a:tc>
                <a:tc>
                  <a:txBody>
                    <a:bodyPr/>
                    <a:lstStyle/>
                    <a:p>
                      <a:pPr algn="ctr"/>
                      <a:endParaRPr lang="en-US" dirty="0"/>
                    </a:p>
                  </a:txBody>
                  <a:tcPr>
                    <a:solidFill>
                      <a:schemeClr val="accent6">
                        <a:lumMod val="60000"/>
                        <a:lumOff val="40000"/>
                      </a:schemeClr>
                    </a:solidFill>
                  </a:tcPr>
                </a:tc>
                <a:tc gridSpan="2">
                  <a:txBody>
                    <a:bodyPr/>
                    <a:lstStyle/>
                    <a:p>
                      <a:pPr algn="ctr"/>
                      <a:r>
                        <a:rPr lang="en-US" dirty="0"/>
                        <a:t>0.23%</a:t>
                      </a:r>
                    </a:p>
                  </a:txBody>
                  <a:tcPr/>
                </a:tc>
                <a:tc hMerge="1">
                  <a:txBody>
                    <a:bodyPr/>
                    <a:lstStyle/>
                    <a:p>
                      <a:endParaRPr lang="en-US"/>
                    </a:p>
                  </a:txBody>
                  <a:tcPr/>
                </a:tc>
                <a:extLst>
                  <a:ext uri="{0D108BD9-81ED-4DB2-BD59-A6C34878D82A}">
                    <a16:rowId xmlns:a16="http://schemas.microsoft.com/office/drawing/2014/main" val="2867653759"/>
                  </a:ext>
                </a:extLst>
              </a:tr>
              <a:tr h="410095">
                <a:tc>
                  <a:txBody>
                    <a:bodyPr/>
                    <a:lstStyle/>
                    <a:p>
                      <a:r>
                        <a:rPr lang="en-US" dirty="0"/>
                        <a:t>ART before</a:t>
                      </a:r>
                      <a:r>
                        <a:rPr lang="en-US" baseline="0" dirty="0"/>
                        <a:t> pregnancy</a:t>
                      </a:r>
                      <a:endParaRPr lang="en-US" dirty="0"/>
                    </a:p>
                  </a:txBody>
                  <a:tcPr/>
                </a:tc>
                <a:tc gridSpan="4">
                  <a:txBody>
                    <a:bodyPr/>
                    <a:lstStyle/>
                    <a:p>
                      <a:pPr algn="ctr"/>
                      <a:r>
                        <a:rPr lang="en-US" dirty="0"/>
                        <a:t>0.21%</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en-US" dirty="0"/>
                        <a:t>0.013%</a:t>
                      </a:r>
                    </a:p>
                  </a:txBody>
                  <a:tcPr/>
                </a:tc>
                <a:tc gridSpan="2">
                  <a:txBody>
                    <a:bodyPr/>
                    <a:lstStyle/>
                    <a:p>
                      <a:pPr algn="ctr"/>
                      <a:endParaRPr lang="en-US" dirty="0"/>
                    </a:p>
                  </a:txBody>
                  <a:tcPr>
                    <a:solidFill>
                      <a:schemeClr val="accent6">
                        <a:lumMod val="60000"/>
                        <a:lumOff val="40000"/>
                      </a:schemeClr>
                    </a:solidFill>
                  </a:tcPr>
                </a:tc>
                <a:tc hMerge="1">
                  <a:txBody>
                    <a:bodyPr/>
                    <a:lstStyle/>
                    <a:p>
                      <a:endParaRPr lang="en-US"/>
                    </a:p>
                  </a:txBody>
                  <a:tcPr/>
                </a:tc>
                <a:extLst>
                  <a:ext uri="{0D108BD9-81ED-4DB2-BD59-A6C34878D82A}">
                    <a16:rowId xmlns:a16="http://schemas.microsoft.com/office/drawing/2014/main" val="1620561009"/>
                  </a:ext>
                </a:extLst>
              </a:tr>
              <a:tr h="410095">
                <a:tc>
                  <a:txBody>
                    <a:bodyPr/>
                    <a:lstStyle/>
                    <a:p>
                      <a:r>
                        <a:rPr lang="en-US" dirty="0"/>
                        <a:t>ART during pregnancy</a:t>
                      </a:r>
                    </a:p>
                  </a:txBody>
                  <a:tcPr/>
                </a:tc>
                <a:tc gridSpan="4">
                  <a:txBody>
                    <a:bodyPr/>
                    <a:lstStyle/>
                    <a:p>
                      <a:pPr algn="ctr"/>
                      <a:r>
                        <a:rPr lang="en-US" dirty="0"/>
                        <a:t>1.9%</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en-US" dirty="0"/>
                        <a:t>0.13%</a:t>
                      </a:r>
                    </a:p>
                  </a:txBody>
                  <a:tcPr/>
                </a:tc>
                <a:tc gridSpan="2">
                  <a:txBody>
                    <a:bodyPr/>
                    <a:lstStyle/>
                    <a:p>
                      <a:pPr algn="ctr"/>
                      <a:endParaRPr lang="en-US" dirty="0"/>
                    </a:p>
                  </a:txBody>
                  <a:tcPr>
                    <a:solidFill>
                      <a:schemeClr val="accent6">
                        <a:lumMod val="60000"/>
                        <a:lumOff val="40000"/>
                      </a:schemeClr>
                    </a:solidFill>
                  </a:tcPr>
                </a:tc>
                <a:tc hMerge="1">
                  <a:txBody>
                    <a:bodyPr/>
                    <a:lstStyle/>
                    <a:p>
                      <a:endParaRPr lang="en-US"/>
                    </a:p>
                  </a:txBody>
                  <a:tcPr/>
                </a:tc>
                <a:extLst>
                  <a:ext uri="{0D108BD9-81ED-4DB2-BD59-A6C34878D82A}">
                    <a16:rowId xmlns:a16="http://schemas.microsoft.com/office/drawing/2014/main" val="297914293"/>
                  </a:ext>
                </a:extLst>
              </a:tr>
              <a:tr h="410095">
                <a:tc>
                  <a:txBody>
                    <a:bodyPr/>
                    <a:lstStyle/>
                    <a:p>
                      <a:r>
                        <a:rPr lang="en-US" dirty="0"/>
                        <a:t>ART &lt;4 weeks before delivery</a:t>
                      </a:r>
                    </a:p>
                  </a:txBody>
                  <a:tcPr/>
                </a:tc>
                <a:tc gridSpan="4">
                  <a:txBody>
                    <a:bodyPr/>
                    <a:lstStyle/>
                    <a:p>
                      <a:pPr algn="ctr"/>
                      <a:r>
                        <a:rPr lang="en-US" dirty="0"/>
                        <a:t>7.6%</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en-US" dirty="0"/>
                        <a:t>0.20%</a:t>
                      </a:r>
                    </a:p>
                  </a:txBody>
                  <a:tcPr/>
                </a:tc>
                <a:tc gridSpan="2">
                  <a:txBody>
                    <a:bodyPr/>
                    <a:lstStyle/>
                    <a:p>
                      <a:pPr algn="ctr"/>
                      <a:endParaRPr lang="en-US" dirty="0"/>
                    </a:p>
                  </a:txBody>
                  <a:tcPr>
                    <a:solidFill>
                      <a:schemeClr val="accent6">
                        <a:lumMod val="60000"/>
                        <a:lumOff val="40000"/>
                      </a:schemeClr>
                    </a:solidFill>
                  </a:tcPr>
                </a:tc>
                <a:tc hMerge="1">
                  <a:txBody>
                    <a:bodyPr/>
                    <a:lstStyle/>
                    <a:p>
                      <a:endParaRPr lang="en-US"/>
                    </a:p>
                  </a:txBody>
                  <a:tcPr/>
                </a:tc>
                <a:extLst>
                  <a:ext uri="{0D108BD9-81ED-4DB2-BD59-A6C34878D82A}">
                    <a16:rowId xmlns:a16="http://schemas.microsoft.com/office/drawing/2014/main" val="3853376268"/>
                  </a:ext>
                </a:extLst>
              </a:tr>
            </a:tbl>
          </a:graphicData>
        </a:graphic>
      </p:graphicFrame>
      <p:sp>
        <p:nvSpPr>
          <p:cNvPr id="2" name="Slide Number Placeholder 1"/>
          <p:cNvSpPr>
            <a:spLocks noGrp="1"/>
          </p:cNvSpPr>
          <p:nvPr>
            <p:ph type="sldNum" sz="quarter" idx="12"/>
          </p:nvPr>
        </p:nvSpPr>
        <p:spPr/>
        <p:txBody>
          <a:bodyPr/>
          <a:lstStyle/>
          <a:p>
            <a:fld id="{4FAB73BC-B049-4115-A692-8D63A059BFB8}" type="slidenum">
              <a:rPr lang="en-US" smtClean="0"/>
              <a:t>10</a:t>
            </a:fld>
            <a:endParaRPr lang="en-US"/>
          </a:p>
        </p:txBody>
      </p:sp>
      <p:sp>
        <p:nvSpPr>
          <p:cNvPr id="7" name="Text Box 610">
            <a:extLst>
              <a:ext uri="{FF2B5EF4-FFF2-40B4-BE49-F238E27FC236}">
                <a16:creationId xmlns:a16="http://schemas.microsoft.com/office/drawing/2014/main" id="{C6F55F6B-9BA0-4205-8E8E-734168B5D2D2}"/>
              </a:ext>
            </a:extLst>
          </p:cNvPr>
          <p:cNvSpPr txBox="1">
            <a:spLocks noChangeArrowheads="1"/>
          </p:cNvSpPr>
          <p:nvPr/>
        </p:nvSpPr>
        <p:spPr bwMode="auto">
          <a:xfrm>
            <a:off x="1967379" y="6071695"/>
            <a:ext cx="9789859"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100" dirty="0"/>
              <a:t>Source: Rollins N, Mahy M, </a:t>
            </a:r>
            <a:r>
              <a:rPr lang="en-GB" altLang="en-US" sz="1100" dirty="0" err="1"/>
              <a:t>Becquet</a:t>
            </a:r>
            <a:r>
              <a:rPr lang="en-GB" altLang="en-US" sz="1100" dirty="0"/>
              <a:t> R, Kuhn L, Creek T, </a:t>
            </a:r>
            <a:r>
              <a:rPr lang="en-GB" altLang="en-US" sz="1100" dirty="0" err="1"/>
              <a:t>Mofenson</a:t>
            </a:r>
            <a:r>
              <a:rPr lang="en-GB" altLang="en-US" sz="1100" dirty="0"/>
              <a:t> L. Estimates of </a:t>
            </a:r>
            <a:r>
              <a:rPr lang="en-GB" altLang="en-US" sz="1100" dirty="0" err="1"/>
              <a:t>peripartum</a:t>
            </a:r>
            <a:r>
              <a:rPr lang="en-GB" altLang="en-US" sz="1100" dirty="0"/>
              <a:t> and postnatal mother-to-child transmission </a:t>
            </a:r>
          </a:p>
          <a:p>
            <a:r>
              <a:rPr lang="en-GB" altLang="en-US" sz="1100" dirty="0"/>
              <a:t>probabilities of HIV for use in Spectrum and other population-based models. Sex </a:t>
            </a:r>
            <a:r>
              <a:rPr lang="en-GB" altLang="en-US" sz="1100" dirty="0" err="1"/>
              <a:t>Transm</a:t>
            </a:r>
            <a:r>
              <a:rPr lang="en-GB" altLang="en-US" sz="1100" dirty="0"/>
              <a:t> Infect 2012,88 </a:t>
            </a:r>
            <a:r>
              <a:rPr lang="en-GB" altLang="en-US" sz="1100" dirty="0" err="1"/>
              <a:t>Suppl</a:t>
            </a:r>
            <a:r>
              <a:rPr lang="en-GB" altLang="en-US" sz="1100" dirty="0"/>
              <a:t> 2:i44-51.</a:t>
            </a:r>
          </a:p>
          <a:p>
            <a:r>
              <a:rPr lang="en-GB" altLang="en-US" sz="1100" dirty="0"/>
              <a:t>Updated in 2016 by Lynne Mofenson. </a:t>
            </a:r>
            <a:r>
              <a:rPr lang="en-GB" altLang="en-US" sz="1100" dirty="0" err="1"/>
              <a:t>Mahy</a:t>
            </a:r>
            <a:r>
              <a:rPr lang="en-GB" altLang="en-US" sz="1100" dirty="0"/>
              <a:t> et al Improving estimates of children living with HIV from the Spectrum AIDS Impact Model. </a:t>
            </a:r>
            <a:r>
              <a:rPr lang="en-GB" altLang="en-US" sz="1100" i="1" dirty="0"/>
              <a:t>AIDS </a:t>
            </a:r>
            <a:r>
              <a:rPr lang="en-GB" altLang="en-US" sz="1100" dirty="0"/>
              <a:t>2017, 31 (</a:t>
            </a:r>
            <a:r>
              <a:rPr lang="en-GB" altLang="en-US" sz="1100" dirty="0" err="1"/>
              <a:t>Suppl</a:t>
            </a:r>
            <a:r>
              <a:rPr lang="en-GB" altLang="en-US" sz="1100" dirty="0"/>
              <a:t> 1):S13-22.</a:t>
            </a:r>
            <a:endParaRPr lang="en-US" altLang="en-US" sz="1100" dirty="0"/>
          </a:p>
        </p:txBody>
      </p:sp>
      <p:sp>
        <p:nvSpPr>
          <p:cNvPr id="4" name="TextBox 3">
            <a:extLst>
              <a:ext uri="{FF2B5EF4-FFF2-40B4-BE49-F238E27FC236}">
                <a16:creationId xmlns:a16="http://schemas.microsoft.com/office/drawing/2014/main" id="{5C8AE1EC-3955-4432-A937-7A1B27D853BB}"/>
              </a:ext>
            </a:extLst>
          </p:cNvPr>
          <p:cNvSpPr txBox="1"/>
          <p:nvPr/>
        </p:nvSpPr>
        <p:spPr>
          <a:xfrm>
            <a:off x="10143241" y="983787"/>
            <a:ext cx="2048759" cy="2585323"/>
          </a:xfrm>
          <a:prstGeom prst="rect">
            <a:avLst/>
          </a:prstGeom>
          <a:solidFill>
            <a:schemeClr val="accent5">
              <a:lumMod val="20000"/>
              <a:lumOff val="80000"/>
            </a:schemeClr>
          </a:solidFill>
        </p:spPr>
        <p:txBody>
          <a:bodyPr wrap="square" rtlCol="0">
            <a:spAutoFit/>
          </a:bodyPr>
          <a:lstStyle/>
          <a:p>
            <a:r>
              <a:rPr lang="en-US" dirty="0"/>
              <a:t>For 2020 we introduced retention on breastfeeding during first 12 months and 12+ months. </a:t>
            </a:r>
            <a:br>
              <a:rPr lang="en-US" dirty="0"/>
            </a:br>
            <a:r>
              <a:rPr lang="en-US" dirty="0"/>
              <a:t>Default = 80%</a:t>
            </a:r>
          </a:p>
          <a:p>
            <a:endParaRPr lang="en-US" dirty="0"/>
          </a:p>
        </p:txBody>
      </p:sp>
      <p:sp>
        <p:nvSpPr>
          <p:cNvPr id="6" name="Rectangle 5">
            <a:extLst>
              <a:ext uri="{FF2B5EF4-FFF2-40B4-BE49-F238E27FC236}">
                <a16:creationId xmlns:a16="http://schemas.microsoft.com/office/drawing/2014/main" id="{6BA6118B-55B4-2B85-5809-9AE75E192731}"/>
              </a:ext>
            </a:extLst>
          </p:cNvPr>
          <p:cNvSpPr/>
          <p:nvPr/>
        </p:nvSpPr>
        <p:spPr>
          <a:xfrm>
            <a:off x="623008" y="958352"/>
            <a:ext cx="6882692" cy="511334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F07B796-024E-C3E4-CE41-C036545D9030}"/>
              </a:ext>
            </a:extLst>
          </p:cNvPr>
          <p:cNvSpPr/>
          <p:nvPr/>
        </p:nvSpPr>
        <p:spPr>
          <a:xfrm>
            <a:off x="623008" y="4673600"/>
            <a:ext cx="5320592" cy="1226048"/>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629C297-6F7D-8C63-2F57-FEF56FC1E62E}"/>
              </a:ext>
            </a:extLst>
          </p:cNvPr>
          <p:cNvSpPr/>
          <p:nvPr/>
        </p:nvSpPr>
        <p:spPr>
          <a:xfrm>
            <a:off x="684041" y="2140006"/>
            <a:ext cx="6708432" cy="976681"/>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6698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D3CEDB-1067-0FFE-DEFE-20F6B6B39A73}"/>
              </a:ext>
            </a:extLst>
          </p:cNvPr>
          <p:cNvSpPr>
            <a:spLocks noGrp="1"/>
          </p:cNvSpPr>
          <p:nvPr>
            <p:ph type="sldNum" sz="quarter" idx="12"/>
          </p:nvPr>
        </p:nvSpPr>
        <p:spPr/>
        <p:txBody>
          <a:bodyPr/>
          <a:lstStyle/>
          <a:p>
            <a:fld id="{4FAB73BC-B049-4115-A692-8D63A059BFB8}" type="slidenum">
              <a:rPr lang="en-US" smtClean="0"/>
              <a:t>11</a:t>
            </a:fld>
            <a:endParaRPr lang="en-US"/>
          </a:p>
        </p:txBody>
      </p:sp>
      <p:sp>
        <p:nvSpPr>
          <p:cNvPr id="3" name="Title 2">
            <a:extLst>
              <a:ext uri="{FF2B5EF4-FFF2-40B4-BE49-F238E27FC236}">
                <a16:creationId xmlns:a16="http://schemas.microsoft.com/office/drawing/2014/main" id="{424E5C53-67E1-F1F5-89C2-A34880815B5F}"/>
              </a:ext>
            </a:extLst>
          </p:cNvPr>
          <p:cNvSpPr>
            <a:spLocks noGrp="1"/>
          </p:cNvSpPr>
          <p:nvPr>
            <p:ph type="title"/>
          </p:nvPr>
        </p:nvSpPr>
        <p:spPr>
          <a:xfrm>
            <a:off x="845127" y="365760"/>
            <a:ext cx="10515600" cy="1013097"/>
          </a:xfrm>
        </p:spPr>
        <p:txBody>
          <a:bodyPr/>
          <a:lstStyle/>
          <a:p>
            <a:r>
              <a:rPr lang="en-US" dirty="0"/>
              <a:t>Mother to child transmission of HIV: Postnatal transmission</a:t>
            </a:r>
          </a:p>
        </p:txBody>
      </p:sp>
      <p:sp>
        <p:nvSpPr>
          <p:cNvPr id="5" name="TextBox 4">
            <a:extLst>
              <a:ext uri="{FF2B5EF4-FFF2-40B4-BE49-F238E27FC236}">
                <a16:creationId xmlns:a16="http://schemas.microsoft.com/office/drawing/2014/main" id="{CD3841F1-06A4-EF7C-991C-13DB0DCA616D}"/>
              </a:ext>
            </a:extLst>
          </p:cNvPr>
          <p:cNvSpPr txBox="1"/>
          <p:nvPr/>
        </p:nvSpPr>
        <p:spPr>
          <a:xfrm>
            <a:off x="493486" y="1712686"/>
            <a:ext cx="1814285" cy="646331"/>
          </a:xfrm>
          <a:prstGeom prst="rect">
            <a:avLst/>
          </a:prstGeom>
          <a:noFill/>
          <a:ln w="25400">
            <a:solidFill>
              <a:schemeClr val="accent1"/>
            </a:solidFill>
          </a:ln>
        </p:spPr>
        <p:txBody>
          <a:bodyPr wrap="square" rtlCol="0">
            <a:spAutoFit/>
          </a:bodyPr>
          <a:lstStyle/>
          <a:p>
            <a:r>
              <a:rPr lang="en-US" dirty="0"/>
              <a:t>Women of reproductive age</a:t>
            </a:r>
          </a:p>
        </p:txBody>
      </p:sp>
      <p:sp>
        <p:nvSpPr>
          <p:cNvPr id="6" name="TextBox 5">
            <a:extLst>
              <a:ext uri="{FF2B5EF4-FFF2-40B4-BE49-F238E27FC236}">
                <a16:creationId xmlns:a16="http://schemas.microsoft.com/office/drawing/2014/main" id="{C924353D-C094-1452-C39D-2346B953C539}"/>
              </a:ext>
            </a:extLst>
          </p:cNvPr>
          <p:cNvSpPr txBox="1"/>
          <p:nvPr/>
        </p:nvSpPr>
        <p:spPr>
          <a:xfrm>
            <a:off x="493486" y="2500309"/>
            <a:ext cx="1814285" cy="646331"/>
          </a:xfrm>
          <a:prstGeom prst="rect">
            <a:avLst/>
          </a:prstGeom>
          <a:noFill/>
          <a:ln w="25400">
            <a:solidFill>
              <a:schemeClr val="accent1"/>
            </a:solidFill>
          </a:ln>
        </p:spPr>
        <p:txBody>
          <a:bodyPr wrap="square" rtlCol="0">
            <a:spAutoFit/>
          </a:bodyPr>
          <a:lstStyle/>
          <a:p>
            <a:r>
              <a:rPr lang="en-US" dirty="0"/>
              <a:t>Age-specific fertility rates</a:t>
            </a:r>
          </a:p>
        </p:txBody>
      </p:sp>
      <p:sp>
        <p:nvSpPr>
          <p:cNvPr id="7" name="TextBox 6">
            <a:extLst>
              <a:ext uri="{FF2B5EF4-FFF2-40B4-BE49-F238E27FC236}">
                <a16:creationId xmlns:a16="http://schemas.microsoft.com/office/drawing/2014/main" id="{377816B2-ED96-92E2-8A06-9CBD908376BD}"/>
              </a:ext>
            </a:extLst>
          </p:cNvPr>
          <p:cNvSpPr txBox="1"/>
          <p:nvPr/>
        </p:nvSpPr>
        <p:spPr>
          <a:xfrm>
            <a:off x="493486" y="3252093"/>
            <a:ext cx="1814285" cy="646331"/>
          </a:xfrm>
          <a:prstGeom prst="rect">
            <a:avLst/>
          </a:prstGeom>
          <a:noFill/>
          <a:ln w="25400">
            <a:solidFill>
              <a:schemeClr val="accent1"/>
            </a:solidFill>
          </a:ln>
        </p:spPr>
        <p:txBody>
          <a:bodyPr wrap="square" rtlCol="0">
            <a:spAutoFit/>
          </a:bodyPr>
          <a:lstStyle/>
          <a:p>
            <a:r>
              <a:rPr lang="en-US" dirty="0"/>
              <a:t>HIV prevalence among WRA</a:t>
            </a:r>
          </a:p>
        </p:txBody>
      </p:sp>
      <p:sp>
        <p:nvSpPr>
          <p:cNvPr id="8" name="TextBox 7">
            <a:extLst>
              <a:ext uri="{FF2B5EF4-FFF2-40B4-BE49-F238E27FC236}">
                <a16:creationId xmlns:a16="http://schemas.microsoft.com/office/drawing/2014/main" id="{F58A1A29-A23A-D702-64FC-E224F1A78885}"/>
              </a:ext>
            </a:extLst>
          </p:cNvPr>
          <p:cNvSpPr txBox="1"/>
          <p:nvPr/>
        </p:nvSpPr>
        <p:spPr>
          <a:xfrm>
            <a:off x="493486" y="4060598"/>
            <a:ext cx="1814285" cy="1200329"/>
          </a:xfrm>
          <a:prstGeom prst="rect">
            <a:avLst/>
          </a:prstGeom>
          <a:noFill/>
          <a:ln w="25400">
            <a:solidFill>
              <a:schemeClr val="accent1"/>
            </a:solidFill>
          </a:ln>
        </p:spPr>
        <p:txBody>
          <a:bodyPr wrap="square" rtlCol="0">
            <a:spAutoFit/>
          </a:bodyPr>
          <a:lstStyle/>
          <a:p>
            <a:r>
              <a:rPr lang="en-US" dirty="0"/>
              <a:t>Fertility rate reduction due to HIV (Fit to ANC prevalence)</a:t>
            </a:r>
          </a:p>
        </p:txBody>
      </p:sp>
      <p:sp>
        <p:nvSpPr>
          <p:cNvPr id="9" name="TextBox 8">
            <a:extLst>
              <a:ext uri="{FF2B5EF4-FFF2-40B4-BE49-F238E27FC236}">
                <a16:creationId xmlns:a16="http://schemas.microsoft.com/office/drawing/2014/main" id="{CBE17A34-9B78-0DBC-0BB2-03F46083E0B0}"/>
              </a:ext>
            </a:extLst>
          </p:cNvPr>
          <p:cNvSpPr txBox="1"/>
          <p:nvPr/>
        </p:nvSpPr>
        <p:spPr>
          <a:xfrm>
            <a:off x="3243944" y="2928927"/>
            <a:ext cx="1814285" cy="646331"/>
          </a:xfrm>
          <a:prstGeom prst="rect">
            <a:avLst/>
          </a:prstGeom>
          <a:noFill/>
          <a:ln w="25400">
            <a:solidFill>
              <a:schemeClr val="accent1"/>
            </a:solidFill>
          </a:ln>
        </p:spPr>
        <p:txBody>
          <a:bodyPr wrap="square" rtlCol="0">
            <a:spAutoFit/>
          </a:bodyPr>
          <a:lstStyle/>
          <a:p>
            <a:r>
              <a:rPr lang="en-US" dirty="0"/>
              <a:t>Births to HIV+ women</a:t>
            </a:r>
          </a:p>
        </p:txBody>
      </p:sp>
      <p:cxnSp>
        <p:nvCxnSpPr>
          <p:cNvPr id="11" name="Straight Connector 10">
            <a:extLst>
              <a:ext uri="{FF2B5EF4-FFF2-40B4-BE49-F238E27FC236}">
                <a16:creationId xmlns:a16="http://schemas.microsoft.com/office/drawing/2014/main" id="{DF1778DF-BBEF-63C0-E64A-027EF459F8A0}"/>
              </a:ext>
            </a:extLst>
          </p:cNvPr>
          <p:cNvCxnSpPr>
            <a:cxnSpLocks/>
          </p:cNvCxnSpPr>
          <p:nvPr/>
        </p:nvCxnSpPr>
        <p:spPr>
          <a:xfrm>
            <a:off x="2699657" y="2035851"/>
            <a:ext cx="0" cy="368345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BB54896-0004-894B-2681-FBD02C253AC8}"/>
              </a:ext>
            </a:extLst>
          </p:cNvPr>
          <p:cNvCxnSpPr>
            <a:endCxn id="9" idx="1"/>
          </p:cNvCxnSpPr>
          <p:nvPr/>
        </p:nvCxnSpPr>
        <p:spPr>
          <a:xfrm>
            <a:off x="2699657" y="3252092"/>
            <a:ext cx="544287"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E58AF10-F770-5AE0-1AF3-E4B8011430BF}"/>
              </a:ext>
            </a:extLst>
          </p:cNvPr>
          <p:cNvCxnSpPr>
            <a:stCxn id="5" idx="3"/>
          </p:cNvCxnSpPr>
          <p:nvPr/>
        </p:nvCxnSpPr>
        <p:spPr>
          <a:xfrm flipV="1">
            <a:off x="2307771" y="2035851"/>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B05B42B-9ED5-D8D6-B459-51F346727909}"/>
              </a:ext>
            </a:extLst>
          </p:cNvPr>
          <p:cNvCxnSpPr/>
          <p:nvPr/>
        </p:nvCxnSpPr>
        <p:spPr>
          <a:xfrm flipV="1">
            <a:off x="2323997" y="5719309"/>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C44695B-47EB-8747-3035-021E794AE8CE}"/>
              </a:ext>
            </a:extLst>
          </p:cNvPr>
          <p:cNvCxnSpPr/>
          <p:nvPr/>
        </p:nvCxnSpPr>
        <p:spPr>
          <a:xfrm flipV="1">
            <a:off x="2307771" y="3575257"/>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452995C-4354-8EE6-635C-1DC7E6281098}"/>
              </a:ext>
            </a:extLst>
          </p:cNvPr>
          <p:cNvCxnSpPr/>
          <p:nvPr/>
        </p:nvCxnSpPr>
        <p:spPr>
          <a:xfrm flipV="1">
            <a:off x="2307771" y="2811330"/>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B5894BA-E407-CBAF-9948-3B3F6D391054}"/>
              </a:ext>
            </a:extLst>
          </p:cNvPr>
          <p:cNvSpPr txBox="1"/>
          <p:nvPr/>
        </p:nvSpPr>
        <p:spPr>
          <a:xfrm>
            <a:off x="3243943" y="3822002"/>
            <a:ext cx="1814285" cy="646331"/>
          </a:xfrm>
          <a:prstGeom prst="rect">
            <a:avLst/>
          </a:prstGeom>
          <a:noFill/>
          <a:ln w="25400">
            <a:solidFill>
              <a:schemeClr val="accent1"/>
            </a:solidFill>
          </a:ln>
        </p:spPr>
        <p:txBody>
          <a:bodyPr wrap="square" rtlCol="0">
            <a:spAutoFit/>
          </a:bodyPr>
          <a:lstStyle/>
          <a:p>
            <a:r>
              <a:rPr lang="en-US" dirty="0"/>
              <a:t>PMTCT coverage by regimen</a:t>
            </a:r>
          </a:p>
        </p:txBody>
      </p:sp>
      <p:sp>
        <p:nvSpPr>
          <p:cNvPr id="20" name="TextBox 19">
            <a:extLst>
              <a:ext uri="{FF2B5EF4-FFF2-40B4-BE49-F238E27FC236}">
                <a16:creationId xmlns:a16="http://schemas.microsoft.com/office/drawing/2014/main" id="{DAA1C664-80F7-AD1E-5525-ADF637402322}"/>
              </a:ext>
            </a:extLst>
          </p:cNvPr>
          <p:cNvSpPr txBox="1"/>
          <p:nvPr/>
        </p:nvSpPr>
        <p:spPr>
          <a:xfrm>
            <a:off x="3261441" y="4608031"/>
            <a:ext cx="1814285" cy="646331"/>
          </a:xfrm>
          <a:prstGeom prst="rect">
            <a:avLst/>
          </a:prstGeom>
          <a:noFill/>
          <a:ln w="25400">
            <a:solidFill>
              <a:schemeClr val="accent1"/>
            </a:solidFill>
          </a:ln>
        </p:spPr>
        <p:txBody>
          <a:bodyPr wrap="square" rtlCol="0">
            <a:spAutoFit/>
          </a:bodyPr>
          <a:lstStyle/>
          <a:p>
            <a:r>
              <a:rPr lang="en-US" dirty="0"/>
              <a:t>Retention at delivery</a:t>
            </a:r>
          </a:p>
        </p:txBody>
      </p:sp>
      <p:sp>
        <p:nvSpPr>
          <p:cNvPr id="21" name="TextBox 20">
            <a:extLst>
              <a:ext uri="{FF2B5EF4-FFF2-40B4-BE49-F238E27FC236}">
                <a16:creationId xmlns:a16="http://schemas.microsoft.com/office/drawing/2014/main" id="{7B456203-9B49-8FEF-8374-841E840C6436}"/>
              </a:ext>
            </a:extLst>
          </p:cNvPr>
          <p:cNvSpPr txBox="1"/>
          <p:nvPr/>
        </p:nvSpPr>
        <p:spPr>
          <a:xfrm>
            <a:off x="3261440" y="5401561"/>
            <a:ext cx="1814285" cy="1200329"/>
          </a:xfrm>
          <a:prstGeom prst="rect">
            <a:avLst/>
          </a:prstGeom>
          <a:noFill/>
          <a:ln w="25400">
            <a:solidFill>
              <a:schemeClr val="accent1"/>
            </a:solidFill>
          </a:ln>
        </p:spPr>
        <p:txBody>
          <a:bodyPr wrap="square" rtlCol="0">
            <a:spAutoFit/>
          </a:bodyPr>
          <a:lstStyle/>
          <a:p>
            <a:r>
              <a:rPr lang="en-US" dirty="0"/>
              <a:t>Perinatal transmission probabilities by regimen</a:t>
            </a:r>
          </a:p>
        </p:txBody>
      </p:sp>
      <p:cxnSp>
        <p:nvCxnSpPr>
          <p:cNvPr id="22" name="Straight Arrow Connector 21">
            <a:extLst>
              <a:ext uri="{FF2B5EF4-FFF2-40B4-BE49-F238E27FC236}">
                <a16:creationId xmlns:a16="http://schemas.microsoft.com/office/drawing/2014/main" id="{79DB501D-841B-2782-CB36-69F8369D0617}"/>
              </a:ext>
            </a:extLst>
          </p:cNvPr>
          <p:cNvCxnSpPr/>
          <p:nvPr/>
        </p:nvCxnSpPr>
        <p:spPr>
          <a:xfrm>
            <a:off x="5058228" y="3299262"/>
            <a:ext cx="544287"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93F83B3-8760-EE57-82EA-BB4EF60480F8}"/>
              </a:ext>
            </a:extLst>
          </p:cNvPr>
          <p:cNvCxnSpPr>
            <a:cxnSpLocks/>
          </p:cNvCxnSpPr>
          <p:nvPr/>
        </p:nvCxnSpPr>
        <p:spPr>
          <a:xfrm>
            <a:off x="5324925" y="3299262"/>
            <a:ext cx="5446" cy="25776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3BE596A-18C7-F156-2421-123B1390B2BB}"/>
              </a:ext>
            </a:extLst>
          </p:cNvPr>
          <p:cNvCxnSpPr>
            <a:cxnSpLocks/>
          </p:cNvCxnSpPr>
          <p:nvPr/>
        </p:nvCxnSpPr>
        <p:spPr>
          <a:xfrm>
            <a:off x="5058228" y="5876918"/>
            <a:ext cx="30988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C4B57C4-3A70-6BEE-9913-6F9058382638}"/>
              </a:ext>
            </a:extLst>
          </p:cNvPr>
          <p:cNvCxnSpPr>
            <a:cxnSpLocks/>
          </p:cNvCxnSpPr>
          <p:nvPr/>
        </p:nvCxnSpPr>
        <p:spPr>
          <a:xfrm>
            <a:off x="5075726" y="4902055"/>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5C9933B-AB43-012E-1F42-F4DB6007FFA9}"/>
              </a:ext>
            </a:extLst>
          </p:cNvPr>
          <p:cNvCxnSpPr>
            <a:cxnSpLocks/>
          </p:cNvCxnSpPr>
          <p:nvPr/>
        </p:nvCxnSpPr>
        <p:spPr>
          <a:xfrm>
            <a:off x="5032537" y="4148110"/>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84F5559A-E6F1-30A1-F4F4-72A91BD4D278}"/>
              </a:ext>
            </a:extLst>
          </p:cNvPr>
          <p:cNvSpPr txBox="1"/>
          <p:nvPr/>
        </p:nvSpPr>
        <p:spPr>
          <a:xfrm>
            <a:off x="5631053" y="2916130"/>
            <a:ext cx="1814285" cy="646331"/>
          </a:xfrm>
          <a:prstGeom prst="rect">
            <a:avLst/>
          </a:prstGeom>
          <a:solidFill>
            <a:schemeClr val="accent4">
              <a:lumMod val="20000"/>
              <a:lumOff val="80000"/>
            </a:schemeClr>
          </a:solidFill>
          <a:ln w="25400">
            <a:solidFill>
              <a:schemeClr val="accent1"/>
            </a:solidFill>
          </a:ln>
        </p:spPr>
        <p:txBody>
          <a:bodyPr wrap="square" rtlCol="0">
            <a:spAutoFit/>
          </a:bodyPr>
          <a:lstStyle/>
          <a:p>
            <a:r>
              <a:rPr lang="en-US" dirty="0"/>
              <a:t>Perinatal infections</a:t>
            </a:r>
          </a:p>
        </p:txBody>
      </p:sp>
      <p:sp>
        <p:nvSpPr>
          <p:cNvPr id="41" name="TextBox 40">
            <a:extLst>
              <a:ext uri="{FF2B5EF4-FFF2-40B4-BE49-F238E27FC236}">
                <a16:creationId xmlns:a16="http://schemas.microsoft.com/office/drawing/2014/main" id="{5C0F32FD-35C8-08DE-C73B-5F9F667A1B10}"/>
              </a:ext>
            </a:extLst>
          </p:cNvPr>
          <p:cNvSpPr txBox="1"/>
          <p:nvPr/>
        </p:nvSpPr>
        <p:spPr>
          <a:xfrm>
            <a:off x="7885814" y="1712686"/>
            <a:ext cx="1814285" cy="1200329"/>
          </a:xfrm>
          <a:prstGeom prst="rect">
            <a:avLst/>
          </a:prstGeom>
          <a:noFill/>
          <a:ln w="38100">
            <a:solidFill>
              <a:srgbClr val="FF0000"/>
            </a:solidFill>
          </a:ln>
        </p:spPr>
        <p:txBody>
          <a:bodyPr wrap="square" rtlCol="0">
            <a:spAutoFit/>
          </a:bodyPr>
          <a:lstStyle/>
          <a:p>
            <a:r>
              <a:rPr lang="en-US" dirty="0"/>
              <a:t>Breastfeeding duration among HIV+ women (on ARV/not on ARV)</a:t>
            </a:r>
          </a:p>
        </p:txBody>
      </p:sp>
      <p:sp>
        <p:nvSpPr>
          <p:cNvPr id="42" name="TextBox 41">
            <a:extLst>
              <a:ext uri="{FF2B5EF4-FFF2-40B4-BE49-F238E27FC236}">
                <a16:creationId xmlns:a16="http://schemas.microsoft.com/office/drawing/2014/main" id="{0634EE76-1430-E605-19F9-77531F35219F}"/>
              </a:ext>
            </a:extLst>
          </p:cNvPr>
          <p:cNvSpPr txBox="1"/>
          <p:nvPr/>
        </p:nvSpPr>
        <p:spPr>
          <a:xfrm>
            <a:off x="7861840" y="3273827"/>
            <a:ext cx="1814285" cy="923330"/>
          </a:xfrm>
          <a:prstGeom prst="rect">
            <a:avLst/>
          </a:prstGeom>
          <a:noFill/>
          <a:ln w="38100">
            <a:solidFill>
              <a:srgbClr val="FF0000"/>
            </a:solidFill>
          </a:ln>
        </p:spPr>
        <p:txBody>
          <a:bodyPr wrap="square" rtlCol="0">
            <a:spAutoFit/>
          </a:bodyPr>
          <a:lstStyle/>
          <a:p>
            <a:r>
              <a:rPr lang="en-US" dirty="0"/>
              <a:t>Monthly drop off from ARV regimen</a:t>
            </a:r>
          </a:p>
        </p:txBody>
      </p:sp>
      <p:sp>
        <p:nvSpPr>
          <p:cNvPr id="43" name="TextBox 42">
            <a:extLst>
              <a:ext uri="{FF2B5EF4-FFF2-40B4-BE49-F238E27FC236}">
                <a16:creationId xmlns:a16="http://schemas.microsoft.com/office/drawing/2014/main" id="{6B58E57D-01BE-48EA-B364-CD20BDB7C5FF}"/>
              </a:ext>
            </a:extLst>
          </p:cNvPr>
          <p:cNvSpPr txBox="1"/>
          <p:nvPr/>
        </p:nvSpPr>
        <p:spPr>
          <a:xfrm>
            <a:off x="7861839" y="4676589"/>
            <a:ext cx="1814285" cy="1200329"/>
          </a:xfrm>
          <a:prstGeom prst="rect">
            <a:avLst/>
          </a:prstGeom>
          <a:noFill/>
          <a:ln w="38100">
            <a:solidFill>
              <a:srgbClr val="FF0000"/>
            </a:solidFill>
          </a:ln>
        </p:spPr>
        <p:txBody>
          <a:bodyPr wrap="square" rtlCol="0">
            <a:spAutoFit/>
          </a:bodyPr>
          <a:lstStyle/>
          <a:p>
            <a:r>
              <a:rPr lang="en-US" dirty="0"/>
              <a:t>Postnatal transmission probabilities by regimen</a:t>
            </a:r>
          </a:p>
        </p:txBody>
      </p:sp>
      <p:sp>
        <p:nvSpPr>
          <p:cNvPr id="44" name="TextBox 43">
            <a:extLst>
              <a:ext uri="{FF2B5EF4-FFF2-40B4-BE49-F238E27FC236}">
                <a16:creationId xmlns:a16="http://schemas.microsoft.com/office/drawing/2014/main" id="{4E6F5ACB-44CA-FB7A-EF07-30D11675A785}"/>
              </a:ext>
            </a:extLst>
          </p:cNvPr>
          <p:cNvSpPr txBox="1"/>
          <p:nvPr/>
        </p:nvSpPr>
        <p:spPr>
          <a:xfrm>
            <a:off x="10268396" y="2811330"/>
            <a:ext cx="1814285" cy="646331"/>
          </a:xfrm>
          <a:prstGeom prst="rect">
            <a:avLst/>
          </a:prstGeom>
          <a:solidFill>
            <a:schemeClr val="accent4">
              <a:lumMod val="20000"/>
              <a:lumOff val="80000"/>
            </a:schemeClr>
          </a:solidFill>
          <a:ln w="38100">
            <a:solidFill>
              <a:srgbClr val="FF0000"/>
            </a:solidFill>
          </a:ln>
        </p:spPr>
        <p:txBody>
          <a:bodyPr wrap="square" rtlCol="0">
            <a:spAutoFit/>
          </a:bodyPr>
          <a:lstStyle/>
          <a:p>
            <a:r>
              <a:rPr lang="en-US" dirty="0"/>
              <a:t>Postnatal infections</a:t>
            </a:r>
          </a:p>
        </p:txBody>
      </p:sp>
      <p:cxnSp>
        <p:nvCxnSpPr>
          <p:cNvPr id="45" name="Straight Connector 44">
            <a:extLst>
              <a:ext uri="{FF2B5EF4-FFF2-40B4-BE49-F238E27FC236}">
                <a16:creationId xmlns:a16="http://schemas.microsoft.com/office/drawing/2014/main" id="{737067EF-5525-D229-9CC9-113E0713BB15}"/>
              </a:ext>
            </a:extLst>
          </p:cNvPr>
          <p:cNvCxnSpPr>
            <a:cxnSpLocks/>
          </p:cNvCxnSpPr>
          <p:nvPr/>
        </p:nvCxnSpPr>
        <p:spPr>
          <a:xfrm>
            <a:off x="9969538" y="2206942"/>
            <a:ext cx="5445" cy="298562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5C5B66D-4688-23D5-9390-013BDCAAFE50}"/>
              </a:ext>
            </a:extLst>
          </p:cNvPr>
          <p:cNvCxnSpPr>
            <a:cxnSpLocks/>
          </p:cNvCxnSpPr>
          <p:nvPr/>
        </p:nvCxnSpPr>
        <p:spPr>
          <a:xfrm>
            <a:off x="9700099" y="2224210"/>
            <a:ext cx="2923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D22E7149-BDC1-9A06-EF69-D550C2E57AB6}"/>
              </a:ext>
            </a:extLst>
          </p:cNvPr>
          <p:cNvCxnSpPr>
            <a:cxnSpLocks/>
          </p:cNvCxnSpPr>
          <p:nvPr/>
        </p:nvCxnSpPr>
        <p:spPr>
          <a:xfrm>
            <a:off x="9676124" y="3575257"/>
            <a:ext cx="2923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9AF8C38-5DD0-392B-F89C-FD911B6BD906}"/>
              </a:ext>
            </a:extLst>
          </p:cNvPr>
          <p:cNvCxnSpPr>
            <a:cxnSpLocks/>
          </p:cNvCxnSpPr>
          <p:nvPr/>
        </p:nvCxnSpPr>
        <p:spPr>
          <a:xfrm>
            <a:off x="9706305" y="5192564"/>
            <a:ext cx="2923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31C0CA5E-3698-6B3B-B47F-48B0DB1B7781}"/>
              </a:ext>
            </a:extLst>
          </p:cNvPr>
          <p:cNvSpPr txBox="1"/>
          <p:nvPr/>
        </p:nvSpPr>
        <p:spPr>
          <a:xfrm>
            <a:off x="479881" y="5396145"/>
            <a:ext cx="1814285" cy="646331"/>
          </a:xfrm>
          <a:prstGeom prst="rect">
            <a:avLst/>
          </a:prstGeom>
          <a:noFill/>
          <a:ln w="25400">
            <a:solidFill>
              <a:schemeClr val="accent1"/>
            </a:solidFill>
          </a:ln>
        </p:spPr>
        <p:txBody>
          <a:bodyPr wrap="square" rtlCol="0">
            <a:spAutoFit/>
          </a:bodyPr>
          <a:lstStyle/>
          <a:p>
            <a:r>
              <a:rPr lang="en-US" dirty="0"/>
              <a:t>HIV incidence among WRA</a:t>
            </a:r>
          </a:p>
        </p:txBody>
      </p:sp>
      <p:cxnSp>
        <p:nvCxnSpPr>
          <p:cNvPr id="51" name="Straight Connector 50">
            <a:extLst>
              <a:ext uri="{FF2B5EF4-FFF2-40B4-BE49-F238E27FC236}">
                <a16:creationId xmlns:a16="http://schemas.microsoft.com/office/drawing/2014/main" id="{0DF78EA5-F6E4-5310-1BE3-D5CB6D9A46FE}"/>
              </a:ext>
            </a:extLst>
          </p:cNvPr>
          <p:cNvCxnSpPr/>
          <p:nvPr/>
        </p:nvCxnSpPr>
        <p:spPr>
          <a:xfrm flipV="1">
            <a:off x="2295442" y="4589912"/>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F5EF4C27-83B3-9B4F-9E5D-E1DFFF0A9F97}"/>
              </a:ext>
            </a:extLst>
          </p:cNvPr>
          <p:cNvCxnSpPr>
            <a:cxnSpLocks/>
          </p:cNvCxnSpPr>
          <p:nvPr/>
        </p:nvCxnSpPr>
        <p:spPr>
          <a:xfrm flipV="1">
            <a:off x="9974983" y="3126495"/>
            <a:ext cx="295853" cy="800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1A7B188-ADC8-2023-08E2-1E5AFF00657C}"/>
              </a:ext>
            </a:extLst>
          </p:cNvPr>
          <p:cNvCxnSpPr>
            <a:cxnSpLocks/>
          </p:cNvCxnSpPr>
          <p:nvPr/>
        </p:nvCxnSpPr>
        <p:spPr>
          <a:xfrm>
            <a:off x="4168584" y="1378857"/>
            <a:ext cx="0" cy="15500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A824008-5B32-1C7A-F467-B0D6A26277A6}"/>
              </a:ext>
            </a:extLst>
          </p:cNvPr>
          <p:cNvCxnSpPr>
            <a:cxnSpLocks/>
          </p:cNvCxnSpPr>
          <p:nvPr/>
        </p:nvCxnSpPr>
        <p:spPr>
          <a:xfrm>
            <a:off x="4151084" y="1362051"/>
            <a:ext cx="668936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A54345C0-13C7-A21F-CE5C-A93CCE0C6BB4}"/>
              </a:ext>
            </a:extLst>
          </p:cNvPr>
          <p:cNvCxnSpPr>
            <a:cxnSpLocks/>
          </p:cNvCxnSpPr>
          <p:nvPr/>
        </p:nvCxnSpPr>
        <p:spPr>
          <a:xfrm>
            <a:off x="10840453" y="1362051"/>
            <a:ext cx="0" cy="144927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426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3008" y="111158"/>
            <a:ext cx="10515600" cy="855570"/>
          </a:xfrm>
        </p:spPr>
        <p:txBody>
          <a:bodyPr>
            <a:normAutofit fontScale="90000"/>
          </a:bodyPr>
          <a:lstStyle/>
          <a:p>
            <a:r>
              <a:rPr lang="en-US" dirty="0"/>
              <a:t>Mother-to-Child Transmission probabilities are based on studies</a:t>
            </a:r>
          </a:p>
        </p:txBody>
      </p:sp>
      <p:graphicFrame>
        <p:nvGraphicFramePr>
          <p:cNvPr id="5" name="Content Placeholder 4"/>
          <p:cNvGraphicFramePr>
            <a:graphicFrameLocks noGrp="1"/>
          </p:cNvGraphicFramePr>
          <p:nvPr>
            <p:ph idx="1"/>
          </p:nvPr>
        </p:nvGraphicFramePr>
        <p:xfrm>
          <a:off x="623008" y="958352"/>
          <a:ext cx="9201150" cy="4971015"/>
        </p:xfrm>
        <a:graphic>
          <a:graphicData uri="http://schemas.openxmlformats.org/drawingml/2006/table">
            <a:tbl>
              <a:tblPr firstRow="1" bandRow="1">
                <a:tableStyleId>{5C22544A-7EE6-4342-B048-85BDC9FD1C3A}</a:tableStyleId>
              </a:tblPr>
              <a:tblGrid>
                <a:gridCol w="3181350">
                  <a:extLst>
                    <a:ext uri="{9D8B030D-6E8A-4147-A177-3AD203B41FA5}">
                      <a16:colId xmlns:a16="http://schemas.microsoft.com/office/drawing/2014/main" val="2173932115"/>
                    </a:ext>
                  </a:extLst>
                </a:gridCol>
                <a:gridCol w="1168400">
                  <a:extLst>
                    <a:ext uri="{9D8B030D-6E8A-4147-A177-3AD203B41FA5}">
                      <a16:colId xmlns:a16="http://schemas.microsoft.com/office/drawing/2014/main" val="3598572245"/>
                    </a:ext>
                  </a:extLst>
                </a:gridCol>
                <a:gridCol w="787400">
                  <a:extLst>
                    <a:ext uri="{9D8B030D-6E8A-4147-A177-3AD203B41FA5}">
                      <a16:colId xmlns:a16="http://schemas.microsoft.com/office/drawing/2014/main" val="1565212158"/>
                    </a:ext>
                  </a:extLst>
                </a:gridCol>
                <a:gridCol w="952500">
                  <a:extLst>
                    <a:ext uri="{9D8B030D-6E8A-4147-A177-3AD203B41FA5}">
                      <a16:colId xmlns:a16="http://schemas.microsoft.com/office/drawing/2014/main" val="1083853133"/>
                    </a:ext>
                  </a:extLst>
                </a:gridCol>
                <a:gridCol w="711200">
                  <a:extLst>
                    <a:ext uri="{9D8B030D-6E8A-4147-A177-3AD203B41FA5}">
                      <a16:colId xmlns:a16="http://schemas.microsoft.com/office/drawing/2014/main" val="540725050"/>
                    </a:ext>
                  </a:extLst>
                </a:gridCol>
                <a:gridCol w="1085850">
                  <a:extLst>
                    <a:ext uri="{9D8B030D-6E8A-4147-A177-3AD203B41FA5}">
                      <a16:colId xmlns:a16="http://schemas.microsoft.com/office/drawing/2014/main" val="1124206408"/>
                    </a:ext>
                  </a:extLst>
                </a:gridCol>
                <a:gridCol w="133350">
                  <a:extLst>
                    <a:ext uri="{9D8B030D-6E8A-4147-A177-3AD203B41FA5}">
                      <a16:colId xmlns:a16="http://schemas.microsoft.com/office/drawing/2014/main" val="4126871757"/>
                    </a:ext>
                  </a:extLst>
                </a:gridCol>
                <a:gridCol w="1181100">
                  <a:extLst>
                    <a:ext uri="{9D8B030D-6E8A-4147-A177-3AD203B41FA5}">
                      <a16:colId xmlns:a16="http://schemas.microsoft.com/office/drawing/2014/main" val="883994678"/>
                    </a:ext>
                  </a:extLst>
                </a:gridCol>
              </a:tblGrid>
              <a:tr h="410095">
                <a:tc>
                  <a:txBody>
                    <a:bodyPr/>
                    <a:lstStyle/>
                    <a:p>
                      <a:r>
                        <a:rPr lang="en-US" dirty="0"/>
                        <a:t>Regimen</a:t>
                      </a:r>
                    </a:p>
                  </a:txBody>
                  <a:tcPr/>
                </a:tc>
                <a:tc gridSpan="4">
                  <a:txBody>
                    <a:bodyPr/>
                    <a:lstStyle/>
                    <a:p>
                      <a:pPr algn="ctr"/>
                      <a:r>
                        <a:rPr lang="en-US" dirty="0"/>
                        <a:t>Perinatal Transmission</a:t>
                      </a:r>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gridSpan="3">
                  <a:txBody>
                    <a:bodyPr/>
                    <a:lstStyle/>
                    <a:p>
                      <a:pPr algn="ctr"/>
                      <a:r>
                        <a:rPr lang="en-US" dirty="0"/>
                        <a:t>Postnatal Transmission (per month)</a:t>
                      </a:r>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2831541754"/>
                  </a:ext>
                </a:extLst>
              </a:tr>
              <a:tr h="410095">
                <a:tc>
                  <a:txBody>
                    <a:bodyPr/>
                    <a:lstStyle/>
                    <a:p>
                      <a:endParaRPr lang="en-US" dirty="0"/>
                    </a:p>
                  </a:txBody>
                  <a:tcPr/>
                </a:tc>
                <a:tc>
                  <a:txBody>
                    <a:bodyPr/>
                    <a:lstStyle/>
                    <a:p>
                      <a:r>
                        <a:rPr lang="en-US" dirty="0"/>
                        <a:t>CD4</a:t>
                      </a:r>
                      <a:r>
                        <a:rPr lang="en-US" baseline="0" dirty="0"/>
                        <a:t> unknown</a:t>
                      </a:r>
                      <a:endParaRPr lang="en-US" dirty="0"/>
                    </a:p>
                  </a:txBody>
                  <a:tcPr/>
                </a:tc>
                <a:tc>
                  <a:txBody>
                    <a:bodyPr/>
                    <a:lstStyle/>
                    <a:p>
                      <a:r>
                        <a:rPr lang="en-US" dirty="0"/>
                        <a:t>CD4 </a:t>
                      </a:r>
                    </a:p>
                    <a:p>
                      <a:r>
                        <a:rPr lang="en-US" dirty="0"/>
                        <a:t>&lt;200</a:t>
                      </a:r>
                    </a:p>
                  </a:txBody>
                  <a:tcPr/>
                </a:tc>
                <a:tc>
                  <a:txBody>
                    <a:bodyPr/>
                    <a:lstStyle/>
                    <a:p>
                      <a:r>
                        <a:rPr lang="en-US" dirty="0"/>
                        <a:t>CD4 </a:t>
                      </a:r>
                    </a:p>
                    <a:p>
                      <a:r>
                        <a:rPr lang="en-US" dirty="0"/>
                        <a:t>200-350</a:t>
                      </a:r>
                    </a:p>
                  </a:txBody>
                  <a:tcPr/>
                </a:tc>
                <a:tc>
                  <a:txBody>
                    <a:bodyPr/>
                    <a:lstStyle/>
                    <a:p>
                      <a:r>
                        <a:rPr lang="en-US" dirty="0"/>
                        <a:t>CD4 350+</a:t>
                      </a:r>
                    </a:p>
                  </a:txBody>
                  <a:tcPr/>
                </a:tc>
                <a:tc gridSpan="2">
                  <a:txBody>
                    <a:bodyPr/>
                    <a:lstStyle/>
                    <a:p>
                      <a:r>
                        <a:rPr lang="en-US" dirty="0"/>
                        <a:t>CD4 &lt; 350</a:t>
                      </a:r>
                    </a:p>
                  </a:txBody>
                  <a:tcPr/>
                </a:tc>
                <a:tc hMerge="1">
                  <a:txBody>
                    <a:bodyPr/>
                    <a:lstStyle/>
                    <a:p>
                      <a:endParaRPr lang="en-US" dirty="0"/>
                    </a:p>
                  </a:txBody>
                  <a:tcPr/>
                </a:tc>
                <a:tc>
                  <a:txBody>
                    <a:bodyPr/>
                    <a:lstStyle/>
                    <a:p>
                      <a:r>
                        <a:rPr lang="en-US" dirty="0"/>
                        <a:t>CD4 &gt; 350</a:t>
                      </a:r>
                    </a:p>
                  </a:txBody>
                  <a:tcPr/>
                </a:tc>
                <a:extLst>
                  <a:ext uri="{0D108BD9-81ED-4DB2-BD59-A6C34878D82A}">
                    <a16:rowId xmlns:a16="http://schemas.microsoft.com/office/drawing/2014/main" val="1984764467"/>
                  </a:ext>
                </a:extLst>
              </a:tr>
              <a:tr h="410095">
                <a:tc>
                  <a:txBody>
                    <a:bodyPr/>
                    <a:lstStyle/>
                    <a:p>
                      <a:r>
                        <a:rPr lang="en-US" dirty="0"/>
                        <a:t>Incident</a:t>
                      </a:r>
                      <a:r>
                        <a:rPr lang="en-US" baseline="0" dirty="0"/>
                        <a:t> infections</a:t>
                      </a:r>
                      <a:endParaRPr lang="en-US" dirty="0"/>
                    </a:p>
                  </a:txBody>
                  <a:tcPr/>
                </a:tc>
                <a:tc>
                  <a:txBody>
                    <a:bodyPr/>
                    <a:lstStyle/>
                    <a:p>
                      <a:pPr algn="ctr"/>
                      <a:r>
                        <a:rPr lang="en-US" dirty="0"/>
                        <a:t>18.2%</a:t>
                      </a:r>
                    </a:p>
                  </a:txBody>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gridSpan="3">
                  <a:txBody>
                    <a:bodyPr/>
                    <a:lstStyle/>
                    <a:p>
                      <a:pPr algn="ctr"/>
                      <a:r>
                        <a:rPr lang="en-US" dirty="0"/>
                        <a:t>27% (one-time event)</a:t>
                      </a:r>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758996859"/>
                  </a:ext>
                </a:extLst>
              </a:tr>
              <a:tr h="410095">
                <a:tc>
                  <a:txBody>
                    <a:bodyPr/>
                    <a:lstStyle/>
                    <a:p>
                      <a:r>
                        <a:rPr lang="en-US" dirty="0"/>
                        <a:t>No prophylaxis</a:t>
                      </a:r>
                    </a:p>
                  </a:txBody>
                  <a:tcPr/>
                </a:tc>
                <a:tc>
                  <a:txBody>
                    <a:bodyPr/>
                    <a:lstStyle/>
                    <a:p>
                      <a:pPr algn="ctr"/>
                      <a:r>
                        <a:rPr lang="en-US" dirty="0"/>
                        <a:t>19.9%</a:t>
                      </a:r>
                    </a:p>
                  </a:txBody>
                  <a:tcPr/>
                </a:tc>
                <a:tc>
                  <a:txBody>
                    <a:bodyPr/>
                    <a:lstStyle/>
                    <a:p>
                      <a:pPr algn="ctr"/>
                      <a:r>
                        <a:rPr lang="en-US" dirty="0"/>
                        <a:t>37%</a:t>
                      </a:r>
                    </a:p>
                  </a:txBody>
                  <a:tcPr/>
                </a:tc>
                <a:tc>
                  <a:txBody>
                    <a:bodyPr/>
                    <a:lstStyle/>
                    <a:p>
                      <a:pPr algn="ctr"/>
                      <a:r>
                        <a:rPr lang="en-US" dirty="0"/>
                        <a:t>27%</a:t>
                      </a:r>
                    </a:p>
                  </a:txBody>
                  <a:tcPr/>
                </a:tc>
                <a:tc>
                  <a:txBody>
                    <a:bodyPr/>
                    <a:lstStyle/>
                    <a:p>
                      <a:pPr algn="ctr"/>
                      <a:r>
                        <a:rPr lang="en-US" dirty="0"/>
                        <a:t>15%</a:t>
                      </a:r>
                    </a:p>
                  </a:txBody>
                  <a:tcPr/>
                </a:tc>
                <a:tc>
                  <a:txBody>
                    <a:bodyPr/>
                    <a:lstStyle/>
                    <a:p>
                      <a:pPr algn="ctr"/>
                      <a:r>
                        <a:rPr lang="en-US" dirty="0"/>
                        <a:t>1.57%</a:t>
                      </a:r>
                    </a:p>
                  </a:txBody>
                  <a:tcPr/>
                </a:tc>
                <a:tc gridSpan="2">
                  <a:txBody>
                    <a:bodyPr/>
                    <a:lstStyle/>
                    <a:p>
                      <a:pPr algn="ctr"/>
                      <a:r>
                        <a:rPr lang="en-US" dirty="0"/>
                        <a:t>0.51%</a:t>
                      </a:r>
                    </a:p>
                  </a:txBody>
                  <a:tcPr/>
                </a:tc>
                <a:tc hMerge="1">
                  <a:txBody>
                    <a:bodyPr/>
                    <a:lstStyle/>
                    <a:p>
                      <a:endParaRPr lang="en-US"/>
                    </a:p>
                  </a:txBody>
                  <a:tcPr/>
                </a:tc>
                <a:extLst>
                  <a:ext uri="{0D108BD9-81ED-4DB2-BD59-A6C34878D82A}">
                    <a16:rowId xmlns:a16="http://schemas.microsoft.com/office/drawing/2014/main" val="4058200408"/>
                  </a:ext>
                </a:extLst>
              </a:tr>
              <a:tr h="410095">
                <a:tc>
                  <a:txBody>
                    <a:bodyPr/>
                    <a:lstStyle/>
                    <a:p>
                      <a:r>
                        <a:rPr lang="en-US" dirty="0"/>
                        <a:t>SD-NVP</a:t>
                      </a:r>
                    </a:p>
                  </a:txBody>
                  <a:tcPr/>
                </a:tc>
                <a:tc>
                  <a:txBody>
                    <a:bodyPr/>
                    <a:lstStyle/>
                    <a:p>
                      <a:pPr algn="ctr"/>
                      <a:r>
                        <a:rPr lang="en-US" dirty="0"/>
                        <a:t>8.9%</a:t>
                      </a:r>
                    </a:p>
                  </a:txBody>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r>
                        <a:rPr lang="en-US" dirty="0"/>
                        <a:t>1.57%</a:t>
                      </a:r>
                    </a:p>
                  </a:txBody>
                  <a:tcPr/>
                </a:tc>
                <a:tc gridSpan="2">
                  <a:txBody>
                    <a:bodyPr/>
                    <a:lstStyle/>
                    <a:p>
                      <a:pPr algn="ctr"/>
                      <a:r>
                        <a:rPr lang="en-US" dirty="0"/>
                        <a:t>0.51%</a:t>
                      </a:r>
                    </a:p>
                  </a:txBody>
                  <a:tcPr/>
                </a:tc>
                <a:tc hMerge="1">
                  <a:txBody>
                    <a:bodyPr/>
                    <a:lstStyle/>
                    <a:p>
                      <a:endParaRPr lang="en-US"/>
                    </a:p>
                  </a:txBody>
                  <a:tcPr/>
                </a:tc>
                <a:extLst>
                  <a:ext uri="{0D108BD9-81ED-4DB2-BD59-A6C34878D82A}">
                    <a16:rowId xmlns:a16="http://schemas.microsoft.com/office/drawing/2014/main" val="2736538195"/>
                  </a:ext>
                </a:extLst>
              </a:tr>
              <a:tr h="410095">
                <a:tc>
                  <a:txBody>
                    <a:bodyPr/>
                    <a:lstStyle/>
                    <a:p>
                      <a:r>
                        <a:rPr lang="en-US" dirty="0"/>
                        <a:t>WHO 206 dual prophylaxis</a:t>
                      </a:r>
                    </a:p>
                  </a:txBody>
                  <a:tcPr/>
                </a:tc>
                <a:tc>
                  <a:txBody>
                    <a:bodyPr/>
                    <a:lstStyle/>
                    <a:p>
                      <a:pPr algn="ctr"/>
                      <a:r>
                        <a:rPr lang="en-US" dirty="0"/>
                        <a:t>4.1%</a:t>
                      </a:r>
                    </a:p>
                  </a:txBody>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r>
                        <a:rPr lang="en-US" dirty="0"/>
                        <a:t>1.57%</a:t>
                      </a:r>
                    </a:p>
                  </a:txBody>
                  <a:tcPr/>
                </a:tc>
                <a:tc gridSpan="2">
                  <a:txBody>
                    <a:bodyPr/>
                    <a:lstStyle/>
                    <a:p>
                      <a:pPr algn="ctr"/>
                      <a:r>
                        <a:rPr lang="en-US" dirty="0"/>
                        <a:t>0.51%</a:t>
                      </a:r>
                    </a:p>
                  </a:txBody>
                  <a:tcPr/>
                </a:tc>
                <a:tc hMerge="1">
                  <a:txBody>
                    <a:bodyPr/>
                    <a:lstStyle/>
                    <a:p>
                      <a:endParaRPr lang="en-US"/>
                    </a:p>
                  </a:txBody>
                  <a:tcPr/>
                </a:tc>
                <a:extLst>
                  <a:ext uri="{0D108BD9-81ED-4DB2-BD59-A6C34878D82A}">
                    <a16:rowId xmlns:a16="http://schemas.microsoft.com/office/drawing/2014/main" val="667696922"/>
                  </a:ext>
                </a:extLst>
              </a:tr>
              <a:tr h="410095">
                <a:tc>
                  <a:txBody>
                    <a:bodyPr/>
                    <a:lstStyle/>
                    <a:p>
                      <a:r>
                        <a:rPr lang="en-US" dirty="0"/>
                        <a:t>Option A</a:t>
                      </a:r>
                    </a:p>
                  </a:txBody>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r>
                        <a:rPr lang="en-US" dirty="0"/>
                        <a:t>4%</a:t>
                      </a:r>
                    </a:p>
                  </a:txBody>
                  <a:tcPr/>
                </a:tc>
                <a:tc>
                  <a:txBody>
                    <a:bodyPr/>
                    <a:lstStyle/>
                    <a:p>
                      <a:pPr algn="ctr"/>
                      <a:r>
                        <a:rPr lang="en-US" dirty="0"/>
                        <a:t>2%</a:t>
                      </a:r>
                    </a:p>
                  </a:txBody>
                  <a:tcPr/>
                </a:tc>
                <a:tc>
                  <a:txBody>
                    <a:bodyPr/>
                    <a:lstStyle/>
                    <a:p>
                      <a:pPr algn="ctr"/>
                      <a:endParaRPr lang="en-US" dirty="0"/>
                    </a:p>
                  </a:txBody>
                  <a:tcPr>
                    <a:solidFill>
                      <a:schemeClr val="accent6">
                        <a:lumMod val="60000"/>
                        <a:lumOff val="40000"/>
                      </a:schemeClr>
                    </a:solidFill>
                  </a:tcPr>
                </a:tc>
                <a:tc gridSpan="2">
                  <a:txBody>
                    <a:bodyPr/>
                    <a:lstStyle/>
                    <a:p>
                      <a:pPr algn="ctr"/>
                      <a:r>
                        <a:rPr lang="en-US" dirty="0"/>
                        <a:t>0.23%</a:t>
                      </a:r>
                    </a:p>
                  </a:txBody>
                  <a:tcPr/>
                </a:tc>
                <a:tc hMerge="1">
                  <a:txBody>
                    <a:bodyPr/>
                    <a:lstStyle/>
                    <a:p>
                      <a:endParaRPr lang="en-US"/>
                    </a:p>
                  </a:txBody>
                  <a:tcPr/>
                </a:tc>
                <a:extLst>
                  <a:ext uri="{0D108BD9-81ED-4DB2-BD59-A6C34878D82A}">
                    <a16:rowId xmlns:a16="http://schemas.microsoft.com/office/drawing/2014/main" val="1177981839"/>
                  </a:ext>
                </a:extLst>
              </a:tr>
              <a:tr h="410095">
                <a:tc>
                  <a:txBody>
                    <a:bodyPr/>
                    <a:lstStyle/>
                    <a:p>
                      <a:r>
                        <a:rPr lang="en-US" dirty="0"/>
                        <a:t>Option B</a:t>
                      </a:r>
                    </a:p>
                  </a:txBody>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c>
                  <a:txBody>
                    <a:bodyPr/>
                    <a:lstStyle/>
                    <a:p>
                      <a:pPr algn="ctr"/>
                      <a:endParaRPr lang="en-US" dirty="0"/>
                    </a:p>
                  </a:txBody>
                  <a:tcPr/>
                </a:tc>
                <a:tc>
                  <a:txBody>
                    <a:bodyPr/>
                    <a:lstStyle/>
                    <a:p>
                      <a:pPr algn="ctr"/>
                      <a:r>
                        <a:rPr lang="en-US" dirty="0"/>
                        <a:t>0.9%</a:t>
                      </a:r>
                    </a:p>
                  </a:txBody>
                  <a:tcPr/>
                </a:tc>
                <a:tc>
                  <a:txBody>
                    <a:bodyPr/>
                    <a:lstStyle/>
                    <a:p>
                      <a:pPr algn="ctr"/>
                      <a:endParaRPr lang="en-US" dirty="0"/>
                    </a:p>
                  </a:txBody>
                  <a:tcPr>
                    <a:solidFill>
                      <a:schemeClr val="accent6">
                        <a:lumMod val="60000"/>
                        <a:lumOff val="40000"/>
                      </a:schemeClr>
                    </a:solidFill>
                  </a:tcPr>
                </a:tc>
                <a:tc gridSpan="2">
                  <a:txBody>
                    <a:bodyPr/>
                    <a:lstStyle/>
                    <a:p>
                      <a:pPr algn="ctr"/>
                      <a:r>
                        <a:rPr lang="en-US" dirty="0"/>
                        <a:t>0.23%</a:t>
                      </a:r>
                    </a:p>
                  </a:txBody>
                  <a:tcPr/>
                </a:tc>
                <a:tc hMerge="1">
                  <a:txBody>
                    <a:bodyPr/>
                    <a:lstStyle/>
                    <a:p>
                      <a:endParaRPr lang="en-US"/>
                    </a:p>
                  </a:txBody>
                  <a:tcPr/>
                </a:tc>
                <a:extLst>
                  <a:ext uri="{0D108BD9-81ED-4DB2-BD59-A6C34878D82A}">
                    <a16:rowId xmlns:a16="http://schemas.microsoft.com/office/drawing/2014/main" val="2867653759"/>
                  </a:ext>
                </a:extLst>
              </a:tr>
              <a:tr h="410095">
                <a:tc>
                  <a:txBody>
                    <a:bodyPr/>
                    <a:lstStyle/>
                    <a:p>
                      <a:r>
                        <a:rPr lang="en-US" dirty="0"/>
                        <a:t>ART before</a:t>
                      </a:r>
                      <a:r>
                        <a:rPr lang="en-US" baseline="0" dirty="0"/>
                        <a:t> pregnancy</a:t>
                      </a:r>
                      <a:endParaRPr lang="en-US" dirty="0"/>
                    </a:p>
                  </a:txBody>
                  <a:tcPr/>
                </a:tc>
                <a:tc gridSpan="4">
                  <a:txBody>
                    <a:bodyPr/>
                    <a:lstStyle/>
                    <a:p>
                      <a:pPr algn="ctr"/>
                      <a:r>
                        <a:rPr lang="en-US" dirty="0"/>
                        <a:t>0.21%</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en-US" dirty="0"/>
                        <a:t>0.013%</a:t>
                      </a:r>
                    </a:p>
                  </a:txBody>
                  <a:tcPr/>
                </a:tc>
                <a:tc gridSpan="2">
                  <a:txBody>
                    <a:bodyPr/>
                    <a:lstStyle/>
                    <a:p>
                      <a:pPr algn="ctr"/>
                      <a:endParaRPr lang="en-US" dirty="0"/>
                    </a:p>
                  </a:txBody>
                  <a:tcPr>
                    <a:solidFill>
                      <a:schemeClr val="accent6">
                        <a:lumMod val="60000"/>
                        <a:lumOff val="40000"/>
                      </a:schemeClr>
                    </a:solidFill>
                  </a:tcPr>
                </a:tc>
                <a:tc hMerge="1">
                  <a:txBody>
                    <a:bodyPr/>
                    <a:lstStyle/>
                    <a:p>
                      <a:endParaRPr lang="en-US"/>
                    </a:p>
                  </a:txBody>
                  <a:tcPr/>
                </a:tc>
                <a:extLst>
                  <a:ext uri="{0D108BD9-81ED-4DB2-BD59-A6C34878D82A}">
                    <a16:rowId xmlns:a16="http://schemas.microsoft.com/office/drawing/2014/main" val="1620561009"/>
                  </a:ext>
                </a:extLst>
              </a:tr>
              <a:tr h="410095">
                <a:tc>
                  <a:txBody>
                    <a:bodyPr/>
                    <a:lstStyle/>
                    <a:p>
                      <a:r>
                        <a:rPr lang="en-US" dirty="0"/>
                        <a:t>ART during pregnancy</a:t>
                      </a:r>
                    </a:p>
                  </a:txBody>
                  <a:tcPr/>
                </a:tc>
                <a:tc gridSpan="4">
                  <a:txBody>
                    <a:bodyPr/>
                    <a:lstStyle/>
                    <a:p>
                      <a:pPr algn="ctr"/>
                      <a:r>
                        <a:rPr lang="en-US" dirty="0"/>
                        <a:t>1.9%</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en-US" dirty="0"/>
                        <a:t>0.13%</a:t>
                      </a:r>
                    </a:p>
                  </a:txBody>
                  <a:tcPr/>
                </a:tc>
                <a:tc gridSpan="2">
                  <a:txBody>
                    <a:bodyPr/>
                    <a:lstStyle/>
                    <a:p>
                      <a:pPr algn="ctr"/>
                      <a:endParaRPr lang="en-US" dirty="0"/>
                    </a:p>
                  </a:txBody>
                  <a:tcPr>
                    <a:solidFill>
                      <a:schemeClr val="accent6">
                        <a:lumMod val="60000"/>
                        <a:lumOff val="40000"/>
                      </a:schemeClr>
                    </a:solidFill>
                  </a:tcPr>
                </a:tc>
                <a:tc hMerge="1">
                  <a:txBody>
                    <a:bodyPr/>
                    <a:lstStyle/>
                    <a:p>
                      <a:endParaRPr lang="en-US"/>
                    </a:p>
                  </a:txBody>
                  <a:tcPr/>
                </a:tc>
                <a:extLst>
                  <a:ext uri="{0D108BD9-81ED-4DB2-BD59-A6C34878D82A}">
                    <a16:rowId xmlns:a16="http://schemas.microsoft.com/office/drawing/2014/main" val="297914293"/>
                  </a:ext>
                </a:extLst>
              </a:tr>
              <a:tr h="410095">
                <a:tc>
                  <a:txBody>
                    <a:bodyPr/>
                    <a:lstStyle/>
                    <a:p>
                      <a:r>
                        <a:rPr lang="en-US" dirty="0"/>
                        <a:t>ART &lt;4 weeks before delivery</a:t>
                      </a:r>
                    </a:p>
                  </a:txBody>
                  <a:tcPr/>
                </a:tc>
                <a:tc gridSpan="4">
                  <a:txBody>
                    <a:bodyPr/>
                    <a:lstStyle/>
                    <a:p>
                      <a:pPr algn="ctr"/>
                      <a:r>
                        <a:rPr lang="en-US" dirty="0"/>
                        <a:t>7.6%</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en-US" dirty="0"/>
                        <a:t>0.20%</a:t>
                      </a:r>
                    </a:p>
                  </a:txBody>
                  <a:tcPr/>
                </a:tc>
                <a:tc gridSpan="2">
                  <a:txBody>
                    <a:bodyPr/>
                    <a:lstStyle/>
                    <a:p>
                      <a:pPr algn="ctr"/>
                      <a:endParaRPr lang="en-US" dirty="0"/>
                    </a:p>
                  </a:txBody>
                  <a:tcPr>
                    <a:solidFill>
                      <a:schemeClr val="accent6">
                        <a:lumMod val="60000"/>
                        <a:lumOff val="40000"/>
                      </a:schemeClr>
                    </a:solidFill>
                  </a:tcPr>
                </a:tc>
                <a:tc hMerge="1">
                  <a:txBody>
                    <a:bodyPr/>
                    <a:lstStyle/>
                    <a:p>
                      <a:endParaRPr lang="en-US"/>
                    </a:p>
                  </a:txBody>
                  <a:tcPr/>
                </a:tc>
                <a:extLst>
                  <a:ext uri="{0D108BD9-81ED-4DB2-BD59-A6C34878D82A}">
                    <a16:rowId xmlns:a16="http://schemas.microsoft.com/office/drawing/2014/main" val="3853376268"/>
                  </a:ext>
                </a:extLst>
              </a:tr>
            </a:tbl>
          </a:graphicData>
        </a:graphic>
      </p:graphicFrame>
      <p:sp>
        <p:nvSpPr>
          <p:cNvPr id="2" name="Slide Number Placeholder 1"/>
          <p:cNvSpPr>
            <a:spLocks noGrp="1"/>
          </p:cNvSpPr>
          <p:nvPr>
            <p:ph type="sldNum" sz="quarter" idx="12"/>
          </p:nvPr>
        </p:nvSpPr>
        <p:spPr/>
        <p:txBody>
          <a:bodyPr/>
          <a:lstStyle/>
          <a:p>
            <a:fld id="{4FAB73BC-B049-4115-A692-8D63A059BFB8}" type="slidenum">
              <a:rPr lang="en-US" smtClean="0"/>
              <a:t>12</a:t>
            </a:fld>
            <a:endParaRPr lang="en-US"/>
          </a:p>
        </p:txBody>
      </p:sp>
      <p:sp>
        <p:nvSpPr>
          <p:cNvPr id="7" name="Text Box 610">
            <a:extLst>
              <a:ext uri="{FF2B5EF4-FFF2-40B4-BE49-F238E27FC236}">
                <a16:creationId xmlns:a16="http://schemas.microsoft.com/office/drawing/2014/main" id="{C6F55F6B-9BA0-4205-8E8E-734168B5D2D2}"/>
              </a:ext>
            </a:extLst>
          </p:cNvPr>
          <p:cNvSpPr txBox="1">
            <a:spLocks noChangeArrowheads="1"/>
          </p:cNvSpPr>
          <p:nvPr/>
        </p:nvSpPr>
        <p:spPr bwMode="auto">
          <a:xfrm>
            <a:off x="1967379" y="6071695"/>
            <a:ext cx="9789859"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100" dirty="0"/>
              <a:t>Source: Rollins N, Mahy M, </a:t>
            </a:r>
            <a:r>
              <a:rPr lang="en-GB" altLang="en-US" sz="1100" dirty="0" err="1"/>
              <a:t>Becquet</a:t>
            </a:r>
            <a:r>
              <a:rPr lang="en-GB" altLang="en-US" sz="1100" dirty="0"/>
              <a:t> R, Kuhn L, Creek T, </a:t>
            </a:r>
            <a:r>
              <a:rPr lang="en-GB" altLang="en-US" sz="1100" dirty="0" err="1"/>
              <a:t>Mofenson</a:t>
            </a:r>
            <a:r>
              <a:rPr lang="en-GB" altLang="en-US" sz="1100" dirty="0"/>
              <a:t> L. Estimates of </a:t>
            </a:r>
            <a:r>
              <a:rPr lang="en-GB" altLang="en-US" sz="1100" dirty="0" err="1"/>
              <a:t>peripartum</a:t>
            </a:r>
            <a:r>
              <a:rPr lang="en-GB" altLang="en-US" sz="1100" dirty="0"/>
              <a:t> and postnatal mother-to-child transmission </a:t>
            </a:r>
          </a:p>
          <a:p>
            <a:r>
              <a:rPr lang="en-GB" altLang="en-US" sz="1100" dirty="0"/>
              <a:t>probabilities of HIV for use in Spectrum and other population-based models. Sex </a:t>
            </a:r>
            <a:r>
              <a:rPr lang="en-GB" altLang="en-US" sz="1100" dirty="0" err="1"/>
              <a:t>Transm</a:t>
            </a:r>
            <a:r>
              <a:rPr lang="en-GB" altLang="en-US" sz="1100" dirty="0"/>
              <a:t> Infect 2012,88 </a:t>
            </a:r>
            <a:r>
              <a:rPr lang="en-GB" altLang="en-US" sz="1100" dirty="0" err="1"/>
              <a:t>Suppl</a:t>
            </a:r>
            <a:r>
              <a:rPr lang="en-GB" altLang="en-US" sz="1100" dirty="0"/>
              <a:t> 2:i44-51.</a:t>
            </a:r>
          </a:p>
          <a:p>
            <a:r>
              <a:rPr lang="en-GB" altLang="en-US" sz="1100" dirty="0"/>
              <a:t>Updated in 2016 by Lynne Mofenson. </a:t>
            </a:r>
            <a:r>
              <a:rPr lang="en-GB" altLang="en-US" sz="1100" dirty="0" err="1"/>
              <a:t>Mahy</a:t>
            </a:r>
            <a:r>
              <a:rPr lang="en-GB" altLang="en-US" sz="1100" dirty="0"/>
              <a:t> et al Improving estimates of children living with HIV from the Spectrum AIDS Impact Model. </a:t>
            </a:r>
            <a:r>
              <a:rPr lang="en-GB" altLang="en-US" sz="1100" i="1" dirty="0"/>
              <a:t>AIDS </a:t>
            </a:r>
            <a:r>
              <a:rPr lang="en-GB" altLang="en-US" sz="1100" dirty="0"/>
              <a:t>2017, 31 (</a:t>
            </a:r>
            <a:r>
              <a:rPr lang="en-GB" altLang="en-US" sz="1100" dirty="0" err="1"/>
              <a:t>Suppl</a:t>
            </a:r>
            <a:r>
              <a:rPr lang="en-GB" altLang="en-US" sz="1100" dirty="0"/>
              <a:t> 1):S13-22.</a:t>
            </a:r>
            <a:endParaRPr lang="en-US" altLang="en-US" sz="1100" dirty="0"/>
          </a:p>
        </p:txBody>
      </p:sp>
      <p:sp>
        <p:nvSpPr>
          <p:cNvPr id="4" name="TextBox 3">
            <a:extLst>
              <a:ext uri="{FF2B5EF4-FFF2-40B4-BE49-F238E27FC236}">
                <a16:creationId xmlns:a16="http://schemas.microsoft.com/office/drawing/2014/main" id="{5C8AE1EC-3955-4432-A937-7A1B27D853BB}"/>
              </a:ext>
            </a:extLst>
          </p:cNvPr>
          <p:cNvSpPr txBox="1"/>
          <p:nvPr/>
        </p:nvSpPr>
        <p:spPr>
          <a:xfrm>
            <a:off x="10143241" y="983787"/>
            <a:ext cx="1536569" cy="2585323"/>
          </a:xfrm>
          <a:prstGeom prst="rect">
            <a:avLst/>
          </a:prstGeom>
          <a:solidFill>
            <a:schemeClr val="accent5">
              <a:lumMod val="20000"/>
              <a:lumOff val="80000"/>
            </a:schemeClr>
          </a:solidFill>
        </p:spPr>
        <p:txBody>
          <a:bodyPr wrap="square" rtlCol="0">
            <a:spAutoFit/>
          </a:bodyPr>
          <a:lstStyle/>
          <a:p>
            <a:r>
              <a:rPr lang="en-US" dirty="0"/>
              <a:t>For 2020 we introduced retention on breastfeeding during first 12 months and 12+ months. Default = 80%</a:t>
            </a:r>
          </a:p>
          <a:p>
            <a:endParaRPr lang="en-US" dirty="0"/>
          </a:p>
        </p:txBody>
      </p:sp>
      <p:sp>
        <p:nvSpPr>
          <p:cNvPr id="10" name="Rectangle 9">
            <a:extLst>
              <a:ext uri="{FF2B5EF4-FFF2-40B4-BE49-F238E27FC236}">
                <a16:creationId xmlns:a16="http://schemas.microsoft.com/office/drawing/2014/main" id="{7BDFFE7A-A6E1-C287-DEF0-86E7D2B67F4C}"/>
              </a:ext>
            </a:extLst>
          </p:cNvPr>
          <p:cNvSpPr/>
          <p:nvPr/>
        </p:nvSpPr>
        <p:spPr>
          <a:xfrm>
            <a:off x="7418231" y="958352"/>
            <a:ext cx="2498501" cy="5063727"/>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6831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6CA0D-7E03-34E2-1400-7C071EA8612B}"/>
              </a:ext>
            </a:extLst>
          </p:cNvPr>
          <p:cNvSpPr>
            <a:spLocks noGrp="1"/>
          </p:cNvSpPr>
          <p:nvPr>
            <p:ph type="title"/>
          </p:nvPr>
        </p:nvSpPr>
        <p:spPr>
          <a:xfrm>
            <a:off x="845127" y="365760"/>
            <a:ext cx="10515600" cy="777240"/>
          </a:xfrm>
        </p:spPr>
        <p:txBody>
          <a:bodyPr/>
          <a:lstStyle/>
          <a:p>
            <a:r>
              <a:rPr lang="en-US" dirty="0"/>
              <a:t>Breastfeeding patterns are derived from survey data</a:t>
            </a:r>
          </a:p>
        </p:txBody>
      </p:sp>
      <p:graphicFrame>
        <p:nvGraphicFramePr>
          <p:cNvPr id="7" name="Content Placeholder 6">
            <a:extLst>
              <a:ext uri="{FF2B5EF4-FFF2-40B4-BE49-F238E27FC236}">
                <a16:creationId xmlns:a16="http://schemas.microsoft.com/office/drawing/2014/main" id="{230CF777-05BB-A2B4-A302-A55CCC66C488}"/>
              </a:ext>
            </a:extLst>
          </p:cNvPr>
          <p:cNvGraphicFramePr>
            <a:graphicFrameLocks noGrp="1"/>
          </p:cNvGraphicFramePr>
          <p:nvPr>
            <p:ph idx="1"/>
            <p:extLst>
              <p:ext uri="{D42A27DB-BD31-4B8C-83A1-F6EECF244321}">
                <p14:modId xmlns:p14="http://schemas.microsoft.com/office/powerpoint/2010/main" val="3227255120"/>
              </p:ext>
            </p:extLst>
          </p:nvPr>
        </p:nvGraphicFramePr>
        <p:xfrm>
          <a:off x="844550" y="1358900"/>
          <a:ext cx="10515600" cy="482123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21D7C457-83EA-A99E-C4C0-1655C3B55A23}"/>
              </a:ext>
            </a:extLst>
          </p:cNvPr>
          <p:cNvSpPr>
            <a:spLocks noGrp="1"/>
          </p:cNvSpPr>
          <p:nvPr>
            <p:ph type="sldNum" sz="quarter" idx="12"/>
          </p:nvPr>
        </p:nvSpPr>
        <p:spPr/>
        <p:txBody>
          <a:bodyPr/>
          <a:lstStyle/>
          <a:p>
            <a:fld id="{4FAB73BC-B049-4115-A692-8D63A059BFB8}" type="slidenum">
              <a:rPr lang="en-US" smtClean="0"/>
              <a:t>13</a:t>
            </a:fld>
            <a:endParaRPr lang="en-US"/>
          </a:p>
        </p:txBody>
      </p:sp>
    </p:spTree>
    <p:extLst>
      <p:ext uri="{BB962C8B-B14F-4D97-AF65-F5344CB8AC3E}">
        <p14:creationId xmlns:p14="http://schemas.microsoft.com/office/powerpoint/2010/main" val="1497814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173822C-8EC1-4185-AC24-ED5E62896194}"/>
              </a:ext>
            </a:extLst>
          </p:cNvPr>
          <p:cNvSpPr>
            <a:spLocks noGrp="1"/>
          </p:cNvSpPr>
          <p:nvPr>
            <p:ph type="sldNum" sz="quarter" idx="12"/>
          </p:nvPr>
        </p:nvSpPr>
        <p:spPr/>
        <p:txBody>
          <a:bodyPr/>
          <a:lstStyle/>
          <a:p>
            <a:fld id="{4FAB73BC-B049-4115-A692-8D63A059BFB8}" type="slidenum">
              <a:rPr lang="en-US" smtClean="0"/>
              <a:t>14</a:t>
            </a:fld>
            <a:endParaRPr lang="en-US"/>
          </a:p>
        </p:txBody>
      </p:sp>
      <p:sp>
        <p:nvSpPr>
          <p:cNvPr id="2" name="Title 1">
            <a:extLst>
              <a:ext uri="{FF2B5EF4-FFF2-40B4-BE49-F238E27FC236}">
                <a16:creationId xmlns:a16="http://schemas.microsoft.com/office/drawing/2014/main" id="{844F64A0-7016-4CEF-847F-BDD6ED79AD49}"/>
              </a:ext>
            </a:extLst>
          </p:cNvPr>
          <p:cNvSpPr>
            <a:spLocks noGrp="1"/>
          </p:cNvSpPr>
          <p:nvPr>
            <p:ph type="title"/>
          </p:nvPr>
        </p:nvSpPr>
        <p:spPr>
          <a:xfrm>
            <a:off x="845127" y="365760"/>
            <a:ext cx="10515600" cy="788670"/>
          </a:xfrm>
        </p:spPr>
        <p:txBody>
          <a:bodyPr/>
          <a:lstStyle/>
          <a:p>
            <a:r>
              <a:rPr lang="en-US" dirty="0"/>
              <a:t>Result: New child infections by year</a:t>
            </a:r>
          </a:p>
        </p:txBody>
      </p:sp>
      <p:sp>
        <p:nvSpPr>
          <p:cNvPr id="8" name="TextBox 7">
            <a:extLst>
              <a:ext uri="{FF2B5EF4-FFF2-40B4-BE49-F238E27FC236}">
                <a16:creationId xmlns:a16="http://schemas.microsoft.com/office/drawing/2014/main" id="{F0E02415-30E6-424D-84C1-9831DE110454}"/>
              </a:ext>
            </a:extLst>
          </p:cNvPr>
          <p:cNvSpPr txBox="1"/>
          <p:nvPr/>
        </p:nvSpPr>
        <p:spPr>
          <a:xfrm>
            <a:off x="2451100" y="6269593"/>
            <a:ext cx="8039100" cy="369332"/>
          </a:xfrm>
          <a:prstGeom prst="rect">
            <a:avLst/>
          </a:prstGeom>
          <a:noFill/>
        </p:spPr>
        <p:txBody>
          <a:bodyPr wrap="square" rtlCol="0">
            <a:spAutoFit/>
          </a:bodyPr>
          <a:lstStyle/>
          <a:p>
            <a:r>
              <a:rPr lang="en-US" dirty="0"/>
              <a:t>It is also possible to input nosocomial infections.</a:t>
            </a:r>
          </a:p>
        </p:txBody>
      </p:sp>
      <p:pic>
        <p:nvPicPr>
          <p:cNvPr id="6" name="Picture 5">
            <a:extLst>
              <a:ext uri="{FF2B5EF4-FFF2-40B4-BE49-F238E27FC236}">
                <a16:creationId xmlns:a16="http://schemas.microsoft.com/office/drawing/2014/main" id="{BF62E0AA-86FD-1427-DE5C-FEDDA617E310}"/>
              </a:ext>
            </a:extLst>
          </p:cNvPr>
          <p:cNvPicPr>
            <a:picLocks noChangeAspect="1"/>
          </p:cNvPicPr>
          <p:nvPr/>
        </p:nvPicPr>
        <p:blipFill>
          <a:blip r:embed="rId3"/>
          <a:stretch>
            <a:fillRect/>
          </a:stretch>
        </p:blipFill>
        <p:spPr>
          <a:xfrm>
            <a:off x="983848" y="1029329"/>
            <a:ext cx="9506352" cy="5240264"/>
          </a:xfrm>
          <a:prstGeom prst="rect">
            <a:avLst/>
          </a:prstGeom>
        </p:spPr>
      </p:pic>
      <p:sp>
        <p:nvSpPr>
          <p:cNvPr id="3" name="Rectangle 2">
            <a:extLst>
              <a:ext uri="{FF2B5EF4-FFF2-40B4-BE49-F238E27FC236}">
                <a16:creationId xmlns:a16="http://schemas.microsoft.com/office/drawing/2014/main" id="{2BC568A2-765E-349B-37E7-07F451CE463F}"/>
              </a:ext>
            </a:extLst>
          </p:cNvPr>
          <p:cNvSpPr/>
          <p:nvPr/>
        </p:nvSpPr>
        <p:spPr>
          <a:xfrm>
            <a:off x="1323833" y="1269257"/>
            <a:ext cx="2893325" cy="494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4369582"/>
      </p:ext>
    </p:extLst>
  </p:cSld>
  <p:clrMapOvr>
    <a:masterClrMapping/>
  </p:clrMapOvr>
  <p:extLst>
    <p:ext uri="{6950BFC3-D8DA-4A85-94F7-54DA5524770B}">
      <p188:commentRel xmlns:p188="http://schemas.microsoft.com/office/powerpoint/2018/8/main" r:id="rId2"/>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98F034-2AD1-4530-9323-4A50A8DE0C27}"/>
              </a:ext>
            </a:extLst>
          </p:cNvPr>
          <p:cNvSpPr>
            <a:spLocks noGrp="1"/>
          </p:cNvSpPr>
          <p:nvPr>
            <p:ph type="sldNum" sz="quarter" idx="12"/>
          </p:nvPr>
        </p:nvSpPr>
        <p:spPr/>
        <p:txBody>
          <a:bodyPr/>
          <a:lstStyle/>
          <a:p>
            <a:fld id="{4FAB73BC-B049-4115-A692-8D63A059BFB8}" type="slidenum">
              <a:rPr lang="en-US" smtClean="0"/>
              <a:t>15</a:t>
            </a:fld>
            <a:endParaRPr lang="en-US"/>
          </a:p>
        </p:txBody>
      </p:sp>
      <p:sp>
        <p:nvSpPr>
          <p:cNvPr id="5" name="Title 4">
            <a:extLst>
              <a:ext uri="{FF2B5EF4-FFF2-40B4-BE49-F238E27FC236}">
                <a16:creationId xmlns:a16="http://schemas.microsoft.com/office/drawing/2014/main" id="{B6E7E893-929E-4605-A524-A97EC9BFF0D5}"/>
              </a:ext>
            </a:extLst>
          </p:cNvPr>
          <p:cNvSpPr>
            <a:spLocks noGrp="1"/>
          </p:cNvSpPr>
          <p:nvPr>
            <p:ph type="title"/>
          </p:nvPr>
        </p:nvSpPr>
        <p:spPr>
          <a:xfrm>
            <a:off x="831273" y="378619"/>
            <a:ext cx="10515600" cy="662940"/>
          </a:xfrm>
        </p:spPr>
        <p:txBody>
          <a:bodyPr/>
          <a:lstStyle/>
          <a:p>
            <a:r>
              <a:rPr lang="en-US" dirty="0"/>
              <a:t>Sources of new child infections</a:t>
            </a:r>
          </a:p>
        </p:txBody>
      </p:sp>
      <p:pic>
        <p:nvPicPr>
          <p:cNvPr id="4" name="Picture 3">
            <a:extLst>
              <a:ext uri="{FF2B5EF4-FFF2-40B4-BE49-F238E27FC236}">
                <a16:creationId xmlns:a16="http://schemas.microsoft.com/office/drawing/2014/main" id="{EB0BFE0E-5664-4DA2-B8EB-B6532BF8C928}"/>
              </a:ext>
            </a:extLst>
          </p:cNvPr>
          <p:cNvPicPr>
            <a:picLocks noChangeAspect="1"/>
          </p:cNvPicPr>
          <p:nvPr/>
        </p:nvPicPr>
        <p:blipFill>
          <a:blip r:embed="rId2"/>
          <a:stretch>
            <a:fillRect/>
          </a:stretch>
        </p:blipFill>
        <p:spPr>
          <a:xfrm>
            <a:off x="831273" y="1168400"/>
            <a:ext cx="10887075" cy="5187950"/>
          </a:xfrm>
          <a:prstGeom prst="rect">
            <a:avLst/>
          </a:prstGeom>
        </p:spPr>
      </p:pic>
      <p:sp>
        <p:nvSpPr>
          <p:cNvPr id="3" name="Left Brace 2">
            <a:extLst>
              <a:ext uri="{FF2B5EF4-FFF2-40B4-BE49-F238E27FC236}">
                <a16:creationId xmlns:a16="http://schemas.microsoft.com/office/drawing/2014/main" id="{CB9C1025-1AED-4618-5435-1EF1F3E87947}"/>
              </a:ext>
            </a:extLst>
          </p:cNvPr>
          <p:cNvSpPr/>
          <p:nvPr/>
        </p:nvSpPr>
        <p:spPr>
          <a:xfrm>
            <a:off x="2819400" y="3606800"/>
            <a:ext cx="254000" cy="20828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a:extLst>
              <a:ext uri="{FF2B5EF4-FFF2-40B4-BE49-F238E27FC236}">
                <a16:creationId xmlns:a16="http://schemas.microsoft.com/office/drawing/2014/main" id="{EFB49D3F-0906-FCEB-4625-F57D80984D90}"/>
              </a:ext>
            </a:extLst>
          </p:cNvPr>
          <p:cNvSpPr/>
          <p:nvPr/>
        </p:nvSpPr>
        <p:spPr>
          <a:xfrm>
            <a:off x="2794000" y="1828800"/>
            <a:ext cx="254000" cy="17780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5F9D5FE2-356B-2AFD-113B-28D75486AB53}"/>
              </a:ext>
            </a:extLst>
          </p:cNvPr>
          <p:cNvSpPr txBox="1"/>
          <p:nvPr/>
        </p:nvSpPr>
        <p:spPr>
          <a:xfrm flipH="1">
            <a:off x="1696031" y="4463534"/>
            <a:ext cx="1123369" cy="369332"/>
          </a:xfrm>
          <a:prstGeom prst="rect">
            <a:avLst/>
          </a:prstGeom>
          <a:solidFill>
            <a:schemeClr val="bg1"/>
          </a:solidFill>
        </p:spPr>
        <p:txBody>
          <a:bodyPr wrap="square" rtlCol="0">
            <a:spAutoFit/>
          </a:bodyPr>
          <a:lstStyle/>
          <a:p>
            <a:r>
              <a:rPr lang="en-US" dirty="0"/>
              <a:t>Prenatal</a:t>
            </a:r>
          </a:p>
        </p:txBody>
      </p:sp>
      <p:sp>
        <p:nvSpPr>
          <p:cNvPr id="8" name="TextBox 7">
            <a:extLst>
              <a:ext uri="{FF2B5EF4-FFF2-40B4-BE49-F238E27FC236}">
                <a16:creationId xmlns:a16="http://schemas.microsoft.com/office/drawing/2014/main" id="{2CF88CBE-5E94-9FB8-0998-51D5C406C01D}"/>
              </a:ext>
            </a:extLst>
          </p:cNvPr>
          <p:cNvSpPr txBox="1"/>
          <p:nvPr/>
        </p:nvSpPr>
        <p:spPr>
          <a:xfrm flipH="1">
            <a:off x="1645229" y="2533134"/>
            <a:ext cx="1123371" cy="369332"/>
          </a:xfrm>
          <a:prstGeom prst="rect">
            <a:avLst/>
          </a:prstGeom>
          <a:solidFill>
            <a:schemeClr val="bg1"/>
          </a:solidFill>
        </p:spPr>
        <p:txBody>
          <a:bodyPr wrap="square" rtlCol="0">
            <a:spAutoFit/>
          </a:bodyPr>
          <a:lstStyle/>
          <a:p>
            <a:r>
              <a:rPr lang="en-US" dirty="0"/>
              <a:t>Postnatal</a:t>
            </a:r>
          </a:p>
        </p:txBody>
      </p:sp>
    </p:spTree>
    <p:extLst>
      <p:ext uri="{BB962C8B-B14F-4D97-AF65-F5344CB8AC3E}">
        <p14:creationId xmlns:p14="http://schemas.microsoft.com/office/powerpoint/2010/main" val="451504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7901BAF-C120-68DA-88BE-56C97D370623}"/>
              </a:ext>
            </a:extLst>
          </p:cNvPr>
          <p:cNvSpPr txBox="1"/>
          <p:nvPr/>
        </p:nvSpPr>
        <p:spPr>
          <a:xfrm>
            <a:off x="4956150" y="1586840"/>
            <a:ext cx="1212111" cy="369332"/>
          </a:xfrm>
          <a:prstGeom prst="rect">
            <a:avLst/>
          </a:prstGeom>
          <a:noFill/>
          <a:ln>
            <a:solidFill>
              <a:schemeClr val="tx1">
                <a:lumMod val="95000"/>
                <a:lumOff val="5000"/>
              </a:schemeClr>
            </a:solidFill>
          </a:ln>
        </p:spPr>
        <p:txBody>
          <a:bodyPr wrap="square" rtlCol="0">
            <a:spAutoFit/>
          </a:bodyPr>
          <a:lstStyle/>
          <a:p>
            <a:pPr algn="ctr"/>
            <a:r>
              <a:rPr lang="en-US" dirty="0"/>
              <a:t>&gt;30</a:t>
            </a:r>
          </a:p>
        </p:txBody>
      </p:sp>
      <p:sp>
        <p:nvSpPr>
          <p:cNvPr id="5" name="TextBox 4">
            <a:extLst>
              <a:ext uri="{FF2B5EF4-FFF2-40B4-BE49-F238E27FC236}">
                <a16:creationId xmlns:a16="http://schemas.microsoft.com/office/drawing/2014/main" id="{3C378E2F-1ECE-F3EA-2D53-0235198FEDB7}"/>
              </a:ext>
            </a:extLst>
          </p:cNvPr>
          <p:cNvSpPr txBox="1"/>
          <p:nvPr/>
        </p:nvSpPr>
        <p:spPr>
          <a:xfrm>
            <a:off x="4956150" y="2252840"/>
            <a:ext cx="1212111" cy="369332"/>
          </a:xfrm>
          <a:prstGeom prst="rect">
            <a:avLst/>
          </a:prstGeom>
          <a:noFill/>
          <a:ln>
            <a:solidFill>
              <a:schemeClr val="tx1">
                <a:lumMod val="95000"/>
                <a:lumOff val="5000"/>
              </a:schemeClr>
            </a:solidFill>
          </a:ln>
        </p:spPr>
        <p:txBody>
          <a:bodyPr wrap="square" rtlCol="0">
            <a:spAutoFit/>
          </a:bodyPr>
          <a:lstStyle/>
          <a:p>
            <a:pPr algn="ctr"/>
            <a:r>
              <a:rPr lang="en-US" dirty="0"/>
              <a:t>26-30</a:t>
            </a:r>
          </a:p>
        </p:txBody>
      </p:sp>
      <p:sp>
        <p:nvSpPr>
          <p:cNvPr id="6" name="TextBox 5">
            <a:extLst>
              <a:ext uri="{FF2B5EF4-FFF2-40B4-BE49-F238E27FC236}">
                <a16:creationId xmlns:a16="http://schemas.microsoft.com/office/drawing/2014/main" id="{87AAC836-7C61-81BA-3B99-3966DAEDB417}"/>
              </a:ext>
            </a:extLst>
          </p:cNvPr>
          <p:cNvSpPr txBox="1"/>
          <p:nvPr/>
        </p:nvSpPr>
        <p:spPr>
          <a:xfrm>
            <a:off x="4956150" y="2918840"/>
            <a:ext cx="1212111" cy="369332"/>
          </a:xfrm>
          <a:prstGeom prst="rect">
            <a:avLst/>
          </a:prstGeom>
          <a:noFill/>
          <a:ln>
            <a:solidFill>
              <a:schemeClr val="tx1">
                <a:lumMod val="95000"/>
                <a:lumOff val="5000"/>
              </a:schemeClr>
            </a:solidFill>
          </a:ln>
        </p:spPr>
        <p:txBody>
          <a:bodyPr wrap="square" rtlCol="0">
            <a:spAutoFit/>
          </a:bodyPr>
          <a:lstStyle/>
          <a:p>
            <a:pPr algn="ctr"/>
            <a:r>
              <a:rPr lang="en-US" dirty="0"/>
              <a:t>21-25</a:t>
            </a:r>
          </a:p>
        </p:txBody>
      </p:sp>
      <p:sp>
        <p:nvSpPr>
          <p:cNvPr id="7" name="TextBox 6">
            <a:extLst>
              <a:ext uri="{FF2B5EF4-FFF2-40B4-BE49-F238E27FC236}">
                <a16:creationId xmlns:a16="http://schemas.microsoft.com/office/drawing/2014/main" id="{E3A58FFD-25FA-AA11-EEF5-9901BDC8F2CB}"/>
              </a:ext>
            </a:extLst>
          </p:cNvPr>
          <p:cNvSpPr txBox="1"/>
          <p:nvPr/>
        </p:nvSpPr>
        <p:spPr>
          <a:xfrm>
            <a:off x="4956150" y="3584840"/>
            <a:ext cx="1212111" cy="369332"/>
          </a:xfrm>
          <a:prstGeom prst="rect">
            <a:avLst/>
          </a:prstGeom>
          <a:noFill/>
          <a:ln>
            <a:solidFill>
              <a:schemeClr val="tx1">
                <a:lumMod val="95000"/>
                <a:lumOff val="5000"/>
              </a:schemeClr>
            </a:solidFill>
          </a:ln>
        </p:spPr>
        <p:txBody>
          <a:bodyPr wrap="square" rtlCol="0">
            <a:spAutoFit/>
          </a:bodyPr>
          <a:lstStyle/>
          <a:p>
            <a:pPr algn="ctr"/>
            <a:r>
              <a:rPr lang="en-US" dirty="0"/>
              <a:t>16-20</a:t>
            </a:r>
          </a:p>
        </p:txBody>
      </p:sp>
      <p:sp>
        <p:nvSpPr>
          <p:cNvPr id="8" name="TextBox 7">
            <a:extLst>
              <a:ext uri="{FF2B5EF4-FFF2-40B4-BE49-F238E27FC236}">
                <a16:creationId xmlns:a16="http://schemas.microsoft.com/office/drawing/2014/main" id="{CFA18D54-57A5-0FD9-8A98-6B960328BC9A}"/>
              </a:ext>
            </a:extLst>
          </p:cNvPr>
          <p:cNvSpPr txBox="1"/>
          <p:nvPr/>
        </p:nvSpPr>
        <p:spPr>
          <a:xfrm>
            <a:off x="4956150" y="4250840"/>
            <a:ext cx="1212111" cy="369332"/>
          </a:xfrm>
          <a:prstGeom prst="rect">
            <a:avLst/>
          </a:prstGeom>
          <a:noFill/>
          <a:ln>
            <a:solidFill>
              <a:schemeClr val="tx1">
                <a:lumMod val="95000"/>
                <a:lumOff val="5000"/>
              </a:schemeClr>
            </a:solidFill>
          </a:ln>
        </p:spPr>
        <p:txBody>
          <a:bodyPr wrap="square" rtlCol="0">
            <a:spAutoFit/>
          </a:bodyPr>
          <a:lstStyle/>
          <a:p>
            <a:pPr algn="ctr"/>
            <a:r>
              <a:rPr lang="en-US" dirty="0"/>
              <a:t>11-15</a:t>
            </a:r>
          </a:p>
        </p:txBody>
      </p:sp>
      <p:sp>
        <p:nvSpPr>
          <p:cNvPr id="9" name="TextBox 8">
            <a:extLst>
              <a:ext uri="{FF2B5EF4-FFF2-40B4-BE49-F238E27FC236}">
                <a16:creationId xmlns:a16="http://schemas.microsoft.com/office/drawing/2014/main" id="{8E1ABB83-0A66-7F02-3C98-0CFC337AF94A}"/>
              </a:ext>
            </a:extLst>
          </p:cNvPr>
          <p:cNvSpPr txBox="1"/>
          <p:nvPr/>
        </p:nvSpPr>
        <p:spPr>
          <a:xfrm>
            <a:off x="4956150" y="4916840"/>
            <a:ext cx="1212111" cy="369332"/>
          </a:xfrm>
          <a:prstGeom prst="rect">
            <a:avLst/>
          </a:prstGeom>
          <a:noFill/>
          <a:ln>
            <a:solidFill>
              <a:schemeClr val="tx1">
                <a:lumMod val="95000"/>
                <a:lumOff val="5000"/>
              </a:schemeClr>
            </a:solidFill>
          </a:ln>
        </p:spPr>
        <p:txBody>
          <a:bodyPr wrap="square" rtlCol="0">
            <a:spAutoFit/>
          </a:bodyPr>
          <a:lstStyle/>
          <a:p>
            <a:pPr algn="ctr"/>
            <a:r>
              <a:rPr lang="en-US" dirty="0"/>
              <a:t>5-10</a:t>
            </a:r>
          </a:p>
        </p:txBody>
      </p:sp>
      <p:sp>
        <p:nvSpPr>
          <p:cNvPr id="10" name="TextBox 9">
            <a:extLst>
              <a:ext uri="{FF2B5EF4-FFF2-40B4-BE49-F238E27FC236}">
                <a16:creationId xmlns:a16="http://schemas.microsoft.com/office/drawing/2014/main" id="{F23C4155-0125-3AC2-8F4D-FA30C22804C6}"/>
              </a:ext>
            </a:extLst>
          </p:cNvPr>
          <p:cNvSpPr txBox="1"/>
          <p:nvPr/>
        </p:nvSpPr>
        <p:spPr>
          <a:xfrm>
            <a:off x="4956150" y="5582841"/>
            <a:ext cx="1212111" cy="369332"/>
          </a:xfrm>
          <a:prstGeom prst="rect">
            <a:avLst/>
          </a:prstGeom>
          <a:noFill/>
          <a:ln>
            <a:solidFill>
              <a:schemeClr val="tx1">
                <a:lumMod val="95000"/>
                <a:lumOff val="5000"/>
              </a:schemeClr>
            </a:solidFill>
          </a:ln>
        </p:spPr>
        <p:txBody>
          <a:bodyPr wrap="square" rtlCol="0">
            <a:spAutoFit/>
          </a:bodyPr>
          <a:lstStyle/>
          <a:p>
            <a:pPr algn="ctr"/>
            <a:r>
              <a:rPr lang="en-US" dirty="0"/>
              <a:t>&lt;5</a:t>
            </a:r>
          </a:p>
        </p:txBody>
      </p:sp>
      <p:cxnSp>
        <p:nvCxnSpPr>
          <p:cNvPr id="199" name="Straight Arrow Connector 198">
            <a:extLst>
              <a:ext uri="{FF2B5EF4-FFF2-40B4-BE49-F238E27FC236}">
                <a16:creationId xmlns:a16="http://schemas.microsoft.com/office/drawing/2014/main" id="{49E9703E-5119-CA2D-A630-72A1EC41EAAE}"/>
              </a:ext>
            </a:extLst>
          </p:cNvPr>
          <p:cNvCxnSpPr>
            <a:cxnSpLocks/>
            <a:stCxn id="254" idx="3"/>
            <a:endCxn id="4" idx="1"/>
          </p:cNvCxnSpPr>
          <p:nvPr/>
        </p:nvCxnSpPr>
        <p:spPr>
          <a:xfrm flipV="1">
            <a:off x="3316430" y="1771506"/>
            <a:ext cx="1639720" cy="1589330"/>
          </a:xfrm>
          <a:prstGeom prst="straightConnector1">
            <a:avLst/>
          </a:prstGeom>
          <a:ln w="635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Straight Arrow Connector 211">
            <a:extLst>
              <a:ext uri="{FF2B5EF4-FFF2-40B4-BE49-F238E27FC236}">
                <a16:creationId xmlns:a16="http://schemas.microsoft.com/office/drawing/2014/main" id="{50B16885-A94F-7182-422C-D66C40B5D296}"/>
              </a:ext>
            </a:extLst>
          </p:cNvPr>
          <p:cNvCxnSpPr>
            <a:cxnSpLocks/>
            <a:stCxn id="254" idx="3"/>
            <a:endCxn id="6" idx="1"/>
          </p:cNvCxnSpPr>
          <p:nvPr/>
        </p:nvCxnSpPr>
        <p:spPr>
          <a:xfrm flipV="1">
            <a:off x="3316430" y="3103506"/>
            <a:ext cx="1639720" cy="257330"/>
          </a:xfrm>
          <a:prstGeom prst="straightConnector1">
            <a:avLst/>
          </a:prstGeom>
          <a:ln w="222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4" name="Straight Arrow Connector 213">
            <a:extLst>
              <a:ext uri="{FF2B5EF4-FFF2-40B4-BE49-F238E27FC236}">
                <a16:creationId xmlns:a16="http://schemas.microsoft.com/office/drawing/2014/main" id="{C3275B51-E735-4F1E-6FCF-C96169598EFC}"/>
              </a:ext>
            </a:extLst>
          </p:cNvPr>
          <p:cNvCxnSpPr>
            <a:cxnSpLocks/>
            <a:stCxn id="254" idx="3"/>
          </p:cNvCxnSpPr>
          <p:nvPr/>
        </p:nvCxnSpPr>
        <p:spPr>
          <a:xfrm>
            <a:off x="3316430" y="3360836"/>
            <a:ext cx="1621947" cy="321642"/>
          </a:xfrm>
          <a:prstGeom prst="straightConnector1">
            <a:avLst/>
          </a:prstGeom>
          <a:ln w="222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6" name="Straight Arrow Connector 215">
            <a:extLst>
              <a:ext uri="{FF2B5EF4-FFF2-40B4-BE49-F238E27FC236}">
                <a16:creationId xmlns:a16="http://schemas.microsoft.com/office/drawing/2014/main" id="{9338CE88-A303-FB30-D173-366970ADEE1C}"/>
              </a:ext>
            </a:extLst>
          </p:cNvPr>
          <p:cNvCxnSpPr>
            <a:cxnSpLocks/>
            <a:stCxn id="254" idx="3"/>
          </p:cNvCxnSpPr>
          <p:nvPr/>
        </p:nvCxnSpPr>
        <p:spPr>
          <a:xfrm>
            <a:off x="3316430" y="3360836"/>
            <a:ext cx="1627326" cy="993563"/>
          </a:xfrm>
          <a:prstGeom prst="straightConnector1">
            <a:avLst/>
          </a:prstGeom>
          <a:ln w="190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a:extLst>
              <a:ext uri="{FF2B5EF4-FFF2-40B4-BE49-F238E27FC236}">
                <a16:creationId xmlns:a16="http://schemas.microsoft.com/office/drawing/2014/main" id="{35C195FC-BA63-403C-995A-6F64DEF01AA8}"/>
              </a:ext>
            </a:extLst>
          </p:cNvPr>
          <p:cNvCxnSpPr>
            <a:cxnSpLocks/>
            <a:stCxn id="254" idx="3"/>
          </p:cNvCxnSpPr>
          <p:nvPr/>
        </p:nvCxnSpPr>
        <p:spPr>
          <a:xfrm>
            <a:off x="3316430" y="3360836"/>
            <a:ext cx="1633930" cy="1650827"/>
          </a:xfrm>
          <a:prstGeom prst="straightConnector1">
            <a:avLst/>
          </a:prstGeom>
          <a:ln w="158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0" name="Straight Arrow Connector 219">
            <a:extLst>
              <a:ext uri="{FF2B5EF4-FFF2-40B4-BE49-F238E27FC236}">
                <a16:creationId xmlns:a16="http://schemas.microsoft.com/office/drawing/2014/main" id="{BB1AF1FE-787A-0682-52C1-BDEDFB0B5313}"/>
              </a:ext>
            </a:extLst>
          </p:cNvPr>
          <p:cNvCxnSpPr>
            <a:cxnSpLocks/>
            <a:stCxn id="254" idx="3"/>
          </p:cNvCxnSpPr>
          <p:nvPr/>
        </p:nvCxnSpPr>
        <p:spPr>
          <a:xfrm>
            <a:off x="3316430" y="3360836"/>
            <a:ext cx="1621947" cy="2338421"/>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4" name="TextBox 253">
            <a:extLst>
              <a:ext uri="{FF2B5EF4-FFF2-40B4-BE49-F238E27FC236}">
                <a16:creationId xmlns:a16="http://schemas.microsoft.com/office/drawing/2014/main" id="{1CE8518A-42FD-BBC9-A4F2-B08F36DECEBF}"/>
              </a:ext>
            </a:extLst>
          </p:cNvPr>
          <p:cNvSpPr txBox="1"/>
          <p:nvPr/>
        </p:nvSpPr>
        <p:spPr>
          <a:xfrm>
            <a:off x="838200" y="2622172"/>
            <a:ext cx="2478230" cy="1477328"/>
          </a:xfrm>
          <a:prstGeom prst="rect">
            <a:avLst/>
          </a:prstGeom>
          <a:solidFill>
            <a:schemeClr val="accent4">
              <a:lumMod val="20000"/>
              <a:lumOff val="80000"/>
            </a:schemeClr>
          </a:solidFill>
          <a:ln w="25400">
            <a:solidFill>
              <a:schemeClr val="accent1"/>
            </a:solidFill>
          </a:ln>
        </p:spPr>
        <p:txBody>
          <a:bodyPr wrap="square" rtlCol="0">
            <a:spAutoFit/>
          </a:bodyPr>
          <a:lstStyle/>
          <a:p>
            <a:r>
              <a:rPr lang="en-US" dirty="0"/>
              <a:t>New infections</a:t>
            </a:r>
          </a:p>
          <a:p>
            <a:r>
              <a:rPr lang="en-US" dirty="0"/>
              <a:t>-Perinatal</a:t>
            </a:r>
          </a:p>
          <a:p>
            <a:r>
              <a:rPr lang="en-US" dirty="0"/>
              <a:t>-0-6 months post-natal</a:t>
            </a:r>
          </a:p>
          <a:p>
            <a:r>
              <a:rPr lang="en-US" dirty="0"/>
              <a:t>-7-12 months post-natal</a:t>
            </a:r>
          </a:p>
          <a:p>
            <a:r>
              <a:rPr lang="en-US" dirty="0"/>
              <a:t>-12+ months post-natal</a:t>
            </a:r>
          </a:p>
        </p:txBody>
      </p:sp>
      <p:sp>
        <p:nvSpPr>
          <p:cNvPr id="255" name="Title 2">
            <a:extLst>
              <a:ext uri="{FF2B5EF4-FFF2-40B4-BE49-F238E27FC236}">
                <a16:creationId xmlns:a16="http://schemas.microsoft.com/office/drawing/2014/main" id="{F99FF497-A18E-2CAC-62ED-01AE13222546}"/>
              </a:ext>
            </a:extLst>
          </p:cNvPr>
          <p:cNvSpPr txBox="1">
            <a:spLocks/>
          </p:cNvSpPr>
          <p:nvPr/>
        </p:nvSpPr>
        <p:spPr>
          <a:xfrm>
            <a:off x="838200" y="153559"/>
            <a:ext cx="10515600" cy="515262"/>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t>Children newly infected are distributed by CD4% category</a:t>
            </a:r>
          </a:p>
        </p:txBody>
      </p:sp>
      <p:cxnSp>
        <p:nvCxnSpPr>
          <p:cNvPr id="39" name="Straight Arrow Connector 38">
            <a:extLst>
              <a:ext uri="{FF2B5EF4-FFF2-40B4-BE49-F238E27FC236}">
                <a16:creationId xmlns:a16="http://schemas.microsoft.com/office/drawing/2014/main" id="{1C13DD1B-D7AA-C0AB-4C9F-790568F73342}"/>
              </a:ext>
            </a:extLst>
          </p:cNvPr>
          <p:cNvCxnSpPr>
            <a:cxnSpLocks/>
            <a:endCxn id="5" idx="1"/>
          </p:cNvCxnSpPr>
          <p:nvPr/>
        </p:nvCxnSpPr>
        <p:spPr>
          <a:xfrm flipV="1">
            <a:off x="3408673" y="2437506"/>
            <a:ext cx="1547477" cy="896460"/>
          </a:xfrm>
          <a:prstGeom prst="straightConnector1">
            <a:avLst/>
          </a:prstGeom>
          <a:ln w="222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735403EB-0DA0-B577-03DC-CD637F214271}"/>
              </a:ext>
            </a:extLst>
          </p:cNvPr>
          <p:cNvSpPr txBox="1"/>
          <p:nvPr/>
        </p:nvSpPr>
        <p:spPr>
          <a:xfrm>
            <a:off x="6502500" y="1571828"/>
            <a:ext cx="649705" cy="369332"/>
          </a:xfrm>
          <a:prstGeom prst="rect">
            <a:avLst/>
          </a:prstGeom>
          <a:noFill/>
        </p:spPr>
        <p:txBody>
          <a:bodyPr wrap="square" rtlCol="0">
            <a:spAutoFit/>
          </a:bodyPr>
          <a:lstStyle/>
          <a:p>
            <a:r>
              <a:rPr lang="en-US" dirty="0"/>
              <a:t>60%</a:t>
            </a:r>
          </a:p>
        </p:txBody>
      </p:sp>
      <p:sp>
        <p:nvSpPr>
          <p:cNvPr id="43" name="TextBox 42">
            <a:extLst>
              <a:ext uri="{FF2B5EF4-FFF2-40B4-BE49-F238E27FC236}">
                <a16:creationId xmlns:a16="http://schemas.microsoft.com/office/drawing/2014/main" id="{940665E8-5B50-AC39-D24B-E1F118DB9990}"/>
              </a:ext>
            </a:extLst>
          </p:cNvPr>
          <p:cNvSpPr txBox="1"/>
          <p:nvPr/>
        </p:nvSpPr>
        <p:spPr>
          <a:xfrm>
            <a:off x="6502500" y="2235409"/>
            <a:ext cx="649705" cy="369332"/>
          </a:xfrm>
          <a:prstGeom prst="rect">
            <a:avLst/>
          </a:prstGeom>
          <a:noFill/>
        </p:spPr>
        <p:txBody>
          <a:bodyPr wrap="square" rtlCol="0">
            <a:spAutoFit/>
          </a:bodyPr>
          <a:lstStyle/>
          <a:p>
            <a:r>
              <a:rPr lang="en-US" dirty="0"/>
              <a:t>12%</a:t>
            </a:r>
          </a:p>
        </p:txBody>
      </p:sp>
      <p:sp>
        <p:nvSpPr>
          <p:cNvPr id="44" name="TextBox 43">
            <a:extLst>
              <a:ext uri="{FF2B5EF4-FFF2-40B4-BE49-F238E27FC236}">
                <a16:creationId xmlns:a16="http://schemas.microsoft.com/office/drawing/2014/main" id="{D5BA06A2-C5B4-26F1-99CA-29B6E6AE45EF}"/>
              </a:ext>
            </a:extLst>
          </p:cNvPr>
          <p:cNvSpPr txBox="1"/>
          <p:nvPr/>
        </p:nvSpPr>
        <p:spPr>
          <a:xfrm>
            <a:off x="6502500" y="2930896"/>
            <a:ext cx="649705" cy="369332"/>
          </a:xfrm>
          <a:prstGeom prst="rect">
            <a:avLst/>
          </a:prstGeom>
          <a:noFill/>
        </p:spPr>
        <p:txBody>
          <a:bodyPr wrap="square" rtlCol="0">
            <a:spAutoFit/>
          </a:bodyPr>
          <a:lstStyle/>
          <a:p>
            <a:r>
              <a:rPr lang="en-US" dirty="0"/>
              <a:t>10%</a:t>
            </a:r>
          </a:p>
        </p:txBody>
      </p:sp>
      <p:sp>
        <p:nvSpPr>
          <p:cNvPr id="45" name="TextBox 44">
            <a:extLst>
              <a:ext uri="{FF2B5EF4-FFF2-40B4-BE49-F238E27FC236}">
                <a16:creationId xmlns:a16="http://schemas.microsoft.com/office/drawing/2014/main" id="{3F6F3DB7-844C-7785-ADB4-A01A83015A5F}"/>
              </a:ext>
            </a:extLst>
          </p:cNvPr>
          <p:cNvSpPr txBox="1"/>
          <p:nvPr/>
        </p:nvSpPr>
        <p:spPr>
          <a:xfrm>
            <a:off x="6502500" y="3584840"/>
            <a:ext cx="649705" cy="369332"/>
          </a:xfrm>
          <a:prstGeom prst="rect">
            <a:avLst/>
          </a:prstGeom>
          <a:noFill/>
        </p:spPr>
        <p:txBody>
          <a:bodyPr wrap="square" rtlCol="0">
            <a:spAutoFit/>
          </a:bodyPr>
          <a:lstStyle/>
          <a:p>
            <a:r>
              <a:rPr lang="en-US" dirty="0"/>
              <a:t>9%</a:t>
            </a:r>
          </a:p>
        </p:txBody>
      </p:sp>
      <p:sp>
        <p:nvSpPr>
          <p:cNvPr id="46" name="TextBox 45">
            <a:extLst>
              <a:ext uri="{FF2B5EF4-FFF2-40B4-BE49-F238E27FC236}">
                <a16:creationId xmlns:a16="http://schemas.microsoft.com/office/drawing/2014/main" id="{FB90E4E2-C370-874D-3F9A-C45B6052A92B}"/>
              </a:ext>
            </a:extLst>
          </p:cNvPr>
          <p:cNvSpPr txBox="1"/>
          <p:nvPr/>
        </p:nvSpPr>
        <p:spPr>
          <a:xfrm>
            <a:off x="6502500" y="4238784"/>
            <a:ext cx="649705" cy="369332"/>
          </a:xfrm>
          <a:prstGeom prst="rect">
            <a:avLst/>
          </a:prstGeom>
          <a:noFill/>
        </p:spPr>
        <p:txBody>
          <a:bodyPr wrap="square" rtlCol="0">
            <a:spAutoFit/>
          </a:bodyPr>
          <a:lstStyle/>
          <a:p>
            <a:r>
              <a:rPr lang="en-US" dirty="0"/>
              <a:t>5%</a:t>
            </a:r>
          </a:p>
        </p:txBody>
      </p:sp>
      <p:sp>
        <p:nvSpPr>
          <p:cNvPr id="57" name="TextBox 56">
            <a:extLst>
              <a:ext uri="{FF2B5EF4-FFF2-40B4-BE49-F238E27FC236}">
                <a16:creationId xmlns:a16="http://schemas.microsoft.com/office/drawing/2014/main" id="{B17F7A69-529E-6A8B-D186-2E4C2375BAD5}"/>
              </a:ext>
            </a:extLst>
          </p:cNvPr>
          <p:cNvSpPr txBox="1"/>
          <p:nvPr/>
        </p:nvSpPr>
        <p:spPr>
          <a:xfrm>
            <a:off x="6502500" y="4904764"/>
            <a:ext cx="649705" cy="369332"/>
          </a:xfrm>
          <a:prstGeom prst="rect">
            <a:avLst/>
          </a:prstGeom>
          <a:noFill/>
        </p:spPr>
        <p:txBody>
          <a:bodyPr wrap="square" rtlCol="0">
            <a:spAutoFit/>
          </a:bodyPr>
          <a:lstStyle/>
          <a:p>
            <a:r>
              <a:rPr lang="en-US" dirty="0"/>
              <a:t>3%</a:t>
            </a:r>
          </a:p>
        </p:txBody>
      </p:sp>
      <p:sp>
        <p:nvSpPr>
          <p:cNvPr id="61" name="TextBox 60">
            <a:extLst>
              <a:ext uri="{FF2B5EF4-FFF2-40B4-BE49-F238E27FC236}">
                <a16:creationId xmlns:a16="http://schemas.microsoft.com/office/drawing/2014/main" id="{8A6033C1-62E2-A37F-996E-5E3B7EBD1806}"/>
              </a:ext>
            </a:extLst>
          </p:cNvPr>
          <p:cNvSpPr txBox="1"/>
          <p:nvPr/>
        </p:nvSpPr>
        <p:spPr>
          <a:xfrm>
            <a:off x="6502500" y="5582841"/>
            <a:ext cx="649705" cy="369332"/>
          </a:xfrm>
          <a:prstGeom prst="rect">
            <a:avLst/>
          </a:prstGeom>
          <a:noFill/>
        </p:spPr>
        <p:txBody>
          <a:bodyPr wrap="square" rtlCol="0">
            <a:spAutoFit/>
          </a:bodyPr>
          <a:lstStyle/>
          <a:p>
            <a:r>
              <a:rPr lang="en-US" dirty="0"/>
              <a:t>1%</a:t>
            </a:r>
          </a:p>
        </p:txBody>
      </p:sp>
      <p:sp>
        <p:nvSpPr>
          <p:cNvPr id="65" name="TextBox 64">
            <a:extLst>
              <a:ext uri="{FF2B5EF4-FFF2-40B4-BE49-F238E27FC236}">
                <a16:creationId xmlns:a16="http://schemas.microsoft.com/office/drawing/2014/main" id="{EF890AAB-ACCA-59CC-385A-0387101EC72D}"/>
              </a:ext>
            </a:extLst>
          </p:cNvPr>
          <p:cNvSpPr txBox="1"/>
          <p:nvPr/>
        </p:nvSpPr>
        <p:spPr>
          <a:xfrm>
            <a:off x="7802808" y="4626232"/>
            <a:ext cx="4380932" cy="2308324"/>
          </a:xfrm>
          <a:prstGeom prst="rect">
            <a:avLst/>
          </a:prstGeom>
          <a:noFill/>
        </p:spPr>
        <p:txBody>
          <a:bodyPr wrap="squar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Distribution of new infections is based on Dunn D. CD4 distributions in HIV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Paediatric</a:t>
            </a:r>
            <a:r>
              <a:rPr lang="en-US" sz="1800" dirty="0">
                <a:effectLst/>
                <a:latin typeface="Calibri" panose="020F0502020204030204" pitchFamily="34" charset="0"/>
                <a:ea typeface="Calibri" panose="020F0502020204030204" pitchFamily="34" charset="0"/>
                <a:cs typeface="Times New Roman" panose="02020603050405020304" pitchFamily="18" charset="0"/>
              </a:rPr>
              <a:t> Prognostics Markers Collaborative Study and Cross Continents Collaboration for Kids. Presented to the October 2009 meeting of the UNAIDS Reference Group on Estimates Modeling and Projections, Geneva. </a:t>
            </a:r>
          </a:p>
          <a:p>
            <a:endParaRPr lang="en-US" dirty="0"/>
          </a:p>
        </p:txBody>
      </p:sp>
    </p:spTree>
    <p:extLst>
      <p:ext uri="{BB962C8B-B14F-4D97-AF65-F5344CB8AC3E}">
        <p14:creationId xmlns:p14="http://schemas.microsoft.com/office/powerpoint/2010/main" val="4023616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7901BAF-C120-68DA-88BE-56C97D370623}"/>
              </a:ext>
            </a:extLst>
          </p:cNvPr>
          <p:cNvSpPr txBox="1"/>
          <p:nvPr/>
        </p:nvSpPr>
        <p:spPr>
          <a:xfrm>
            <a:off x="4956150" y="1586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&gt;30</a:t>
            </a:r>
          </a:p>
        </p:txBody>
      </p:sp>
      <p:sp>
        <p:nvSpPr>
          <p:cNvPr id="5" name="TextBox 4">
            <a:extLst>
              <a:ext uri="{FF2B5EF4-FFF2-40B4-BE49-F238E27FC236}">
                <a16:creationId xmlns:a16="http://schemas.microsoft.com/office/drawing/2014/main" id="{3C378E2F-1ECE-F3EA-2D53-0235198FEDB7}"/>
              </a:ext>
            </a:extLst>
          </p:cNvPr>
          <p:cNvSpPr txBox="1"/>
          <p:nvPr/>
        </p:nvSpPr>
        <p:spPr>
          <a:xfrm>
            <a:off x="4956150" y="2252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26-30</a:t>
            </a:r>
          </a:p>
        </p:txBody>
      </p:sp>
      <p:sp>
        <p:nvSpPr>
          <p:cNvPr id="6" name="TextBox 5">
            <a:extLst>
              <a:ext uri="{FF2B5EF4-FFF2-40B4-BE49-F238E27FC236}">
                <a16:creationId xmlns:a16="http://schemas.microsoft.com/office/drawing/2014/main" id="{87AAC836-7C61-81BA-3B99-3966DAEDB417}"/>
              </a:ext>
            </a:extLst>
          </p:cNvPr>
          <p:cNvSpPr txBox="1"/>
          <p:nvPr/>
        </p:nvSpPr>
        <p:spPr>
          <a:xfrm>
            <a:off x="4956150" y="2918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21-25</a:t>
            </a:r>
          </a:p>
        </p:txBody>
      </p:sp>
      <p:sp>
        <p:nvSpPr>
          <p:cNvPr id="7" name="TextBox 6">
            <a:extLst>
              <a:ext uri="{FF2B5EF4-FFF2-40B4-BE49-F238E27FC236}">
                <a16:creationId xmlns:a16="http://schemas.microsoft.com/office/drawing/2014/main" id="{E3A58FFD-25FA-AA11-EEF5-9901BDC8F2CB}"/>
              </a:ext>
            </a:extLst>
          </p:cNvPr>
          <p:cNvSpPr txBox="1"/>
          <p:nvPr/>
        </p:nvSpPr>
        <p:spPr>
          <a:xfrm>
            <a:off x="4956150" y="3584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16-20</a:t>
            </a:r>
          </a:p>
        </p:txBody>
      </p:sp>
      <p:sp>
        <p:nvSpPr>
          <p:cNvPr id="8" name="TextBox 7">
            <a:extLst>
              <a:ext uri="{FF2B5EF4-FFF2-40B4-BE49-F238E27FC236}">
                <a16:creationId xmlns:a16="http://schemas.microsoft.com/office/drawing/2014/main" id="{CFA18D54-57A5-0FD9-8A98-6B960328BC9A}"/>
              </a:ext>
            </a:extLst>
          </p:cNvPr>
          <p:cNvSpPr txBox="1"/>
          <p:nvPr/>
        </p:nvSpPr>
        <p:spPr>
          <a:xfrm>
            <a:off x="4956150" y="4250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11-15</a:t>
            </a:r>
          </a:p>
        </p:txBody>
      </p:sp>
      <p:sp>
        <p:nvSpPr>
          <p:cNvPr id="9" name="TextBox 8">
            <a:extLst>
              <a:ext uri="{FF2B5EF4-FFF2-40B4-BE49-F238E27FC236}">
                <a16:creationId xmlns:a16="http://schemas.microsoft.com/office/drawing/2014/main" id="{8E1ABB83-0A66-7F02-3C98-0CFC337AF94A}"/>
              </a:ext>
            </a:extLst>
          </p:cNvPr>
          <p:cNvSpPr txBox="1"/>
          <p:nvPr/>
        </p:nvSpPr>
        <p:spPr>
          <a:xfrm>
            <a:off x="4956150" y="4916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5-10</a:t>
            </a:r>
          </a:p>
        </p:txBody>
      </p:sp>
      <p:sp>
        <p:nvSpPr>
          <p:cNvPr id="10" name="TextBox 9">
            <a:extLst>
              <a:ext uri="{FF2B5EF4-FFF2-40B4-BE49-F238E27FC236}">
                <a16:creationId xmlns:a16="http://schemas.microsoft.com/office/drawing/2014/main" id="{F23C4155-0125-3AC2-8F4D-FA30C22804C6}"/>
              </a:ext>
            </a:extLst>
          </p:cNvPr>
          <p:cNvSpPr txBox="1"/>
          <p:nvPr/>
        </p:nvSpPr>
        <p:spPr>
          <a:xfrm>
            <a:off x="4956150" y="5582841"/>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&lt;5</a:t>
            </a:r>
          </a:p>
        </p:txBody>
      </p:sp>
      <p:cxnSp>
        <p:nvCxnSpPr>
          <p:cNvPr id="12" name="Straight Arrow Connector 11">
            <a:extLst>
              <a:ext uri="{FF2B5EF4-FFF2-40B4-BE49-F238E27FC236}">
                <a16:creationId xmlns:a16="http://schemas.microsoft.com/office/drawing/2014/main" id="{735CFB26-29E2-D2DB-F4A7-4F4B085EDD8A}"/>
              </a:ext>
            </a:extLst>
          </p:cNvPr>
          <p:cNvCxnSpPr>
            <a:cxnSpLocks/>
          </p:cNvCxnSpPr>
          <p:nvPr/>
        </p:nvCxnSpPr>
        <p:spPr>
          <a:xfrm>
            <a:off x="5538724" y="1956172"/>
            <a:ext cx="0" cy="29666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DDCC621-E270-2454-1149-A985FCDAA8CE}"/>
              </a:ext>
            </a:extLst>
          </p:cNvPr>
          <p:cNvSpPr txBox="1"/>
          <p:nvPr/>
        </p:nvSpPr>
        <p:spPr>
          <a:xfrm>
            <a:off x="5602298" y="1956172"/>
            <a:ext cx="442138" cy="307777"/>
          </a:xfrm>
          <a:prstGeom prst="rect">
            <a:avLst/>
          </a:prstGeom>
          <a:noFill/>
        </p:spPr>
        <p:txBody>
          <a:bodyPr wrap="square" rtlCol="0">
            <a:spAutoFit/>
          </a:bodyPr>
          <a:lstStyle/>
          <a:p>
            <a:r>
              <a:rPr lang="el-GR" sz="1400" i="1" dirty="0"/>
              <a:t>λ</a:t>
            </a:r>
            <a:r>
              <a:rPr lang="en-US" sz="1400" i="1" baseline="-25000" dirty="0"/>
              <a:t>1</a:t>
            </a:r>
            <a:endParaRPr lang="en-US" i="1" baseline="-25000" dirty="0"/>
          </a:p>
        </p:txBody>
      </p:sp>
      <p:sp>
        <p:nvSpPr>
          <p:cNvPr id="14" name="TextBox 13">
            <a:extLst>
              <a:ext uri="{FF2B5EF4-FFF2-40B4-BE49-F238E27FC236}">
                <a16:creationId xmlns:a16="http://schemas.microsoft.com/office/drawing/2014/main" id="{DC9569B0-AFDF-8336-C607-D4DD4BDFE07F}"/>
              </a:ext>
            </a:extLst>
          </p:cNvPr>
          <p:cNvSpPr txBox="1"/>
          <p:nvPr/>
        </p:nvSpPr>
        <p:spPr>
          <a:xfrm>
            <a:off x="5602298" y="2576757"/>
            <a:ext cx="442138" cy="307777"/>
          </a:xfrm>
          <a:prstGeom prst="rect">
            <a:avLst/>
          </a:prstGeom>
          <a:noFill/>
        </p:spPr>
        <p:txBody>
          <a:bodyPr wrap="square" rtlCol="0">
            <a:spAutoFit/>
          </a:bodyPr>
          <a:lstStyle/>
          <a:p>
            <a:r>
              <a:rPr lang="el-GR" sz="1400" i="1" dirty="0"/>
              <a:t>λ</a:t>
            </a:r>
            <a:r>
              <a:rPr lang="en-US" sz="1400" i="1" baseline="-25000" dirty="0"/>
              <a:t>2</a:t>
            </a:r>
          </a:p>
        </p:txBody>
      </p:sp>
      <p:sp>
        <p:nvSpPr>
          <p:cNvPr id="15" name="TextBox 14">
            <a:extLst>
              <a:ext uri="{FF2B5EF4-FFF2-40B4-BE49-F238E27FC236}">
                <a16:creationId xmlns:a16="http://schemas.microsoft.com/office/drawing/2014/main" id="{DCFFEE03-38CE-1AC2-1289-B5C11E921323}"/>
              </a:ext>
            </a:extLst>
          </p:cNvPr>
          <p:cNvSpPr txBox="1"/>
          <p:nvPr/>
        </p:nvSpPr>
        <p:spPr>
          <a:xfrm>
            <a:off x="5602297" y="3251839"/>
            <a:ext cx="442138" cy="307777"/>
          </a:xfrm>
          <a:prstGeom prst="rect">
            <a:avLst/>
          </a:prstGeom>
          <a:noFill/>
        </p:spPr>
        <p:txBody>
          <a:bodyPr wrap="square" rtlCol="0">
            <a:spAutoFit/>
          </a:bodyPr>
          <a:lstStyle/>
          <a:p>
            <a:r>
              <a:rPr lang="el-GR" sz="1400" i="1" dirty="0"/>
              <a:t>λ</a:t>
            </a:r>
            <a:r>
              <a:rPr lang="en-US" sz="1400" i="1" baseline="-25000" dirty="0"/>
              <a:t>3</a:t>
            </a:r>
          </a:p>
        </p:txBody>
      </p:sp>
      <p:sp>
        <p:nvSpPr>
          <p:cNvPr id="16" name="TextBox 15">
            <a:extLst>
              <a:ext uri="{FF2B5EF4-FFF2-40B4-BE49-F238E27FC236}">
                <a16:creationId xmlns:a16="http://schemas.microsoft.com/office/drawing/2014/main" id="{D1E75AB8-B0FD-9C64-76E0-C258D8B126EB}"/>
              </a:ext>
            </a:extLst>
          </p:cNvPr>
          <p:cNvSpPr txBox="1"/>
          <p:nvPr/>
        </p:nvSpPr>
        <p:spPr>
          <a:xfrm>
            <a:off x="5602298" y="3954171"/>
            <a:ext cx="442138" cy="307777"/>
          </a:xfrm>
          <a:prstGeom prst="rect">
            <a:avLst/>
          </a:prstGeom>
          <a:noFill/>
        </p:spPr>
        <p:txBody>
          <a:bodyPr wrap="square" rtlCol="0">
            <a:spAutoFit/>
          </a:bodyPr>
          <a:lstStyle/>
          <a:p>
            <a:r>
              <a:rPr lang="el-GR" sz="1400" i="1" dirty="0"/>
              <a:t>λ</a:t>
            </a:r>
            <a:r>
              <a:rPr lang="en-US" sz="1400" i="1" baseline="-25000" dirty="0"/>
              <a:t>4</a:t>
            </a:r>
          </a:p>
        </p:txBody>
      </p:sp>
      <p:sp>
        <p:nvSpPr>
          <p:cNvPr id="17" name="TextBox 16">
            <a:extLst>
              <a:ext uri="{FF2B5EF4-FFF2-40B4-BE49-F238E27FC236}">
                <a16:creationId xmlns:a16="http://schemas.microsoft.com/office/drawing/2014/main" id="{7AA90199-D4CD-437E-01B4-39F78124E53C}"/>
              </a:ext>
            </a:extLst>
          </p:cNvPr>
          <p:cNvSpPr txBox="1"/>
          <p:nvPr/>
        </p:nvSpPr>
        <p:spPr>
          <a:xfrm>
            <a:off x="5640664" y="4565674"/>
            <a:ext cx="480633" cy="307777"/>
          </a:xfrm>
          <a:prstGeom prst="rect">
            <a:avLst/>
          </a:prstGeom>
          <a:noFill/>
        </p:spPr>
        <p:txBody>
          <a:bodyPr wrap="square" rtlCol="0">
            <a:spAutoFit/>
          </a:bodyPr>
          <a:lstStyle/>
          <a:p>
            <a:r>
              <a:rPr lang="el-GR" sz="1400" i="1" dirty="0"/>
              <a:t>λ</a:t>
            </a:r>
            <a:r>
              <a:rPr lang="en-US" sz="1400" i="1" baseline="-25000" dirty="0"/>
              <a:t>5</a:t>
            </a:r>
          </a:p>
        </p:txBody>
      </p:sp>
      <p:sp>
        <p:nvSpPr>
          <p:cNvPr id="18" name="TextBox 17">
            <a:extLst>
              <a:ext uri="{FF2B5EF4-FFF2-40B4-BE49-F238E27FC236}">
                <a16:creationId xmlns:a16="http://schemas.microsoft.com/office/drawing/2014/main" id="{1A8F13AB-22E3-F731-3621-D29796383B7E}"/>
              </a:ext>
            </a:extLst>
          </p:cNvPr>
          <p:cNvSpPr txBox="1"/>
          <p:nvPr/>
        </p:nvSpPr>
        <p:spPr>
          <a:xfrm>
            <a:off x="5602298" y="5249841"/>
            <a:ext cx="442138" cy="307777"/>
          </a:xfrm>
          <a:prstGeom prst="rect">
            <a:avLst/>
          </a:prstGeom>
          <a:noFill/>
        </p:spPr>
        <p:txBody>
          <a:bodyPr wrap="square" rtlCol="0">
            <a:spAutoFit/>
          </a:bodyPr>
          <a:lstStyle/>
          <a:p>
            <a:r>
              <a:rPr lang="el-GR" sz="1400" i="1" dirty="0"/>
              <a:t>λ</a:t>
            </a:r>
            <a:r>
              <a:rPr lang="en-US" sz="1400" i="1" baseline="-25000" dirty="0"/>
              <a:t>6</a:t>
            </a:r>
          </a:p>
        </p:txBody>
      </p:sp>
      <p:cxnSp>
        <p:nvCxnSpPr>
          <p:cNvPr id="19" name="Straight Arrow Connector 18">
            <a:extLst>
              <a:ext uri="{FF2B5EF4-FFF2-40B4-BE49-F238E27FC236}">
                <a16:creationId xmlns:a16="http://schemas.microsoft.com/office/drawing/2014/main" id="{023CEEC3-8A96-755B-24F0-358EF0F16E1C}"/>
              </a:ext>
            </a:extLst>
          </p:cNvPr>
          <p:cNvCxnSpPr>
            <a:cxnSpLocks/>
          </p:cNvCxnSpPr>
          <p:nvPr/>
        </p:nvCxnSpPr>
        <p:spPr>
          <a:xfrm>
            <a:off x="5538724" y="5286172"/>
            <a:ext cx="0" cy="29666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91A607E-7626-BB95-BDFB-3E8ACA74D071}"/>
              </a:ext>
            </a:extLst>
          </p:cNvPr>
          <p:cNvCxnSpPr>
            <a:cxnSpLocks/>
          </p:cNvCxnSpPr>
          <p:nvPr/>
        </p:nvCxnSpPr>
        <p:spPr>
          <a:xfrm>
            <a:off x="5538724" y="4602006"/>
            <a:ext cx="0" cy="29666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15883B3-7226-9488-93B5-7CCAA231FFBF}"/>
              </a:ext>
            </a:extLst>
          </p:cNvPr>
          <p:cNvCxnSpPr>
            <a:cxnSpLocks/>
          </p:cNvCxnSpPr>
          <p:nvPr/>
        </p:nvCxnSpPr>
        <p:spPr>
          <a:xfrm>
            <a:off x="5538724" y="3954171"/>
            <a:ext cx="0" cy="29666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7CC31EF-2A8E-4B84-C10C-F744270790D4}"/>
              </a:ext>
            </a:extLst>
          </p:cNvPr>
          <p:cNvCxnSpPr>
            <a:cxnSpLocks/>
          </p:cNvCxnSpPr>
          <p:nvPr/>
        </p:nvCxnSpPr>
        <p:spPr>
          <a:xfrm>
            <a:off x="5538724" y="3284610"/>
            <a:ext cx="0" cy="29666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A5E4A64-5ACB-45F7-E8E7-3D01076BBBCF}"/>
              </a:ext>
            </a:extLst>
          </p:cNvPr>
          <p:cNvCxnSpPr>
            <a:cxnSpLocks/>
          </p:cNvCxnSpPr>
          <p:nvPr/>
        </p:nvCxnSpPr>
        <p:spPr>
          <a:xfrm>
            <a:off x="5538724" y="2627481"/>
            <a:ext cx="0" cy="29666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C9FC04E9-43D4-718E-D707-325454B3AAB6}"/>
              </a:ext>
            </a:extLst>
          </p:cNvPr>
          <p:cNvSpPr txBox="1"/>
          <p:nvPr/>
        </p:nvSpPr>
        <p:spPr>
          <a:xfrm>
            <a:off x="598098" y="126863"/>
            <a:ext cx="11684000" cy="523220"/>
          </a:xfrm>
          <a:prstGeom prst="rect">
            <a:avLst/>
          </a:prstGeom>
          <a:noFill/>
        </p:spPr>
        <p:txBody>
          <a:bodyPr wrap="square" rtlCol="0">
            <a:spAutoFit/>
          </a:bodyPr>
          <a:lstStyle/>
          <a:p>
            <a:r>
              <a:rPr lang="en-US" sz="2800" dirty="0">
                <a:latin typeface="+mj-lt"/>
                <a:ea typeface="+mj-ea"/>
                <a:cs typeface="+mj-cs"/>
              </a:rPr>
              <a:t>HIV+ children are tracked by age, CD4 category and treatment status</a:t>
            </a:r>
          </a:p>
        </p:txBody>
      </p:sp>
      <p:sp>
        <p:nvSpPr>
          <p:cNvPr id="49" name="TextBox 48">
            <a:extLst>
              <a:ext uri="{FF2B5EF4-FFF2-40B4-BE49-F238E27FC236}">
                <a16:creationId xmlns:a16="http://schemas.microsoft.com/office/drawing/2014/main" id="{8A3D9E44-5152-300C-D1CC-B44799B2640E}"/>
              </a:ext>
            </a:extLst>
          </p:cNvPr>
          <p:cNvSpPr txBox="1"/>
          <p:nvPr/>
        </p:nvSpPr>
        <p:spPr>
          <a:xfrm>
            <a:off x="4890319" y="894362"/>
            <a:ext cx="1343772" cy="600164"/>
          </a:xfrm>
          <a:prstGeom prst="rect">
            <a:avLst/>
          </a:prstGeom>
          <a:solidFill>
            <a:schemeClr val="accent4">
              <a:lumMod val="20000"/>
              <a:lumOff val="80000"/>
            </a:schemeClr>
          </a:solidFill>
        </p:spPr>
        <p:txBody>
          <a:bodyPr wrap="square" rtlCol="0">
            <a:spAutoFit/>
          </a:bodyPr>
          <a:lstStyle/>
          <a:p>
            <a:r>
              <a:rPr lang="en-US" sz="1100" dirty="0"/>
              <a:t>CLHIV under 5 years old and not on ART  by CD4 % category</a:t>
            </a:r>
            <a:endParaRPr lang="en-US" dirty="0"/>
          </a:p>
        </p:txBody>
      </p:sp>
      <p:sp>
        <p:nvSpPr>
          <p:cNvPr id="50" name="TextBox 49">
            <a:extLst>
              <a:ext uri="{FF2B5EF4-FFF2-40B4-BE49-F238E27FC236}">
                <a16:creationId xmlns:a16="http://schemas.microsoft.com/office/drawing/2014/main" id="{3A66F6E8-EC40-5798-619F-481974964E50}"/>
              </a:ext>
            </a:extLst>
          </p:cNvPr>
          <p:cNvSpPr txBox="1"/>
          <p:nvPr/>
        </p:nvSpPr>
        <p:spPr>
          <a:xfrm>
            <a:off x="6988371" y="909028"/>
            <a:ext cx="1432539" cy="600164"/>
          </a:xfrm>
          <a:prstGeom prst="rect">
            <a:avLst/>
          </a:prstGeom>
          <a:solidFill>
            <a:schemeClr val="accent4">
              <a:lumMod val="20000"/>
              <a:lumOff val="80000"/>
            </a:schemeClr>
          </a:solidFill>
        </p:spPr>
        <p:txBody>
          <a:bodyPr wrap="square" rtlCol="0">
            <a:spAutoFit/>
          </a:bodyPr>
          <a:lstStyle/>
          <a:p>
            <a:r>
              <a:rPr lang="en-US" sz="1100" dirty="0"/>
              <a:t>CLHIV 5-14 years old and not on ART by CD4 count category</a:t>
            </a:r>
            <a:endParaRPr lang="en-US" dirty="0"/>
          </a:p>
        </p:txBody>
      </p:sp>
      <p:sp>
        <p:nvSpPr>
          <p:cNvPr id="51" name="TextBox 50">
            <a:extLst>
              <a:ext uri="{FF2B5EF4-FFF2-40B4-BE49-F238E27FC236}">
                <a16:creationId xmlns:a16="http://schemas.microsoft.com/office/drawing/2014/main" id="{02043741-415E-37C4-F0A4-088840A3B68D}"/>
              </a:ext>
            </a:extLst>
          </p:cNvPr>
          <p:cNvSpPr txBox="1"/>
          <p:nvPr/>
        </p:nvSpPr>
        <p:spPr>
          <a:xfrm>
            <a:off x="7098586" y="1586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&gt;1000</a:t>
            </a:r>
          </a:p>
        </p:txBody>
      </p:sp>
      <p:sp>
        <p:nvSpPr>
          <p:cNvPr id="52" name="TextBox 51">
            <a:extLst>
              <a:ext uri="{FF2B5EF4-FFF2-40B4-BE49-F238E27FC236}">
                <a16:creationId xmlns:a16="http://schemas.microsoft.com/office/drawing/2014/main" id="{7B48DA16-665B-0B01-03C3-C0EAE9737315}"/>
              </a:ext>
            </a:extLst>
          </p:cNvPr>
          <p:cNvSpPr txBox="1"/>
          <p:nvPr/>
        </p:nvSpPr>
        <p:spPr>
          <a:xfrm>
            <a:off x="7098586" y="2252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750-999</a:t>
            </a:r>
          </a:p>
        </p:txBody>
      </p:sp>
      <p:sp>
        <p:nvSpPr>
          <p:cNvPr id="53" name="TextBox 52">
            <a:extLst>
              <a:ext uri="{FF2B5EF4-FFF2-40B4-BE49-F238E27FC236}">
                <a16:creationId xmlns:a16="http://schemas.microsoft.com/office/drawing/2014/main" id="{9C7AFF4B-2E17-73DD-BCD2-B6A811E73BB6}"/>
              </a:ext>
            </a:extLst>
          </p:cNvPr>
          <p:cNvSpPr txBox="1"/>
          <p:nvPr/>
        </p:nvSpPr>
        <p:spPr>
          <a:xfrm>
            <a:off x="7098586" y="2918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500-749</a:t>
            </a:r>
          </a:p>
        </p:txBody>
      </p:sp>
      <p:sp>
        <p:nvSpPr>
          <p:cNvPr id="54" name="TextBox 53">
            <a:extLst>
              <a:ext uri="{FF2B5EF4-FFF2-40B4-BE49-F238E27FC236}">
                <a16:creationId xmlns:a16="http://schemas.microsoft.com/office/drawing/2014/main" id="{F99D3553-B26E-DD1E-91F7-2F4D8EC3CFA0}"/>
              </a:ext>
            </a:extLst>
          </p:cNvPr>
          <p:cNvSpPr txBox="1"/>
          <p:nvPr/>
        </p:nvSpPr>
        <p:spPr>
          <a:xfrm>
            <a:off x="7098586" y="3584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350-499</a:t>
            </a:r>
          </a:p>
        </p:txBody>
      </p:sp>
      <p:sp>
        <p:nvSpPr>
          <p:cNvPr id="55" name="TextBox 54">
            <a:extLst>
              <a:ext uri="{FF2B5EF4-FFF2-40B4-BE49-F238E27FC236}">
                <a16:creationId xmlns:a16="http://schemas.microsoft.com/office/drawing/2014/main" id="{C2CADC13-8889-DBCA-24DA-B88A2DC9FB9B}"/>
              </a:ext>
            </a:extLst>
          </p:cNvPr>
          <p:cNvSpPr txBox="1"/>
          <p:nvPr/>
        </p:nvSpPr>
        <p:spPr>
          <a:xfrm>
            <a:off x="7098586" y="4250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200-349</a:t>
            </a:r>
          </a:p>
        </p:txBody>
      </p:sp>
      <p:sp>
        <p:nvSpPr>
          <p:cNvPr id="56" name="TextBox 55">
            <a:extLst>
              <a:ext uri="{FF2B5EF4-FFF2-40B4-BE49-F238E27FC236}">
                <a16:creationId xmlns:a16="http://schemas.microsoft.com/office/drawing/2014/main" id="{054289B9-26E3-03D5-146C-5A44C3AEDDFC}"/>
              </a:ext>
            </a:extLst>
          </p:cNvPr>
          <p:cNvSpPr txBox="1"/>
          <p:nvPr/>
        </p:nvSpPr>
        <p:spPr>
          <a:xfrm>
            <a:off x="7098586" y="4916840"/>
            <a:ext cx="1212111" cy="369332"/>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pPr algn="ctr"/>
            <a:r>
              <a:rPr lang="en-US" dirty="0"/>
              <a:t>&lt;200</a:t>
            </a:r>
          </a:p>
        </p:txBody>
      </p:sp>
      <p:cxnSp>
        <p:nvCxnSpPr>
          <p:cNvPr id="58" name="Straight Arrow Connector 57">
            <a:extLst>
              <a:ext uri="{FF2B5EF4-FFF2-40B4-BE49-F238E27FC236}">
                <a16:creationId xmlns:a16="http://schemas.microsoft.com/office/drawing/2014/main" id="{2EE69BAD-05EC-777A-F226-7336C0808A46}"/>
              </a:ext>
            </a:extLst>
          </p:cNvPr>
          <p:cNvCxnSpPr>
            <a:cxnSpLocks/>
          </p:cNvCxnSpPr>
          <p:nvPr/>
        </p:nvCxnSpPr>
        <p:spPr>
          <a:xfrm>
            <a:off x="6168261" y="1664636"/>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4A07276E-10D7-716E-C13C-2AF2B5BF43DA}"/>
              </a:ext>
            </a:extLst>
          </p:cNvPr>
          <p:cNvCxnSpPr>
            <a:cxnSpLocks/>
          </p:cNvCxnSpPr>
          <p:nvPr/>
        </p:nvCxnSpPr>
        <p:spPr>
          <a:xfrm>
            <a:off x="6165772" y="1956172"/>
            <a:ext cx="416756"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6144C86A-2AC3-528F-5951-69924853E60D}"/>
              </a:ext>
            </a:extLst>
          </p:cNvPr>
          <p:cNvSpPr txBox="1"/>
          <p:nvPr/>
        </p:nvSpPr>
        <p:spPr>
          <a:xfrm>
            <a:off x="6215776" y="1742433"/>
            <a:ext cx="405517" cy="235962"/>
          </a:xfrm>
          <a:prstGeom prst="rect">
            <a:avLst/>
          </a:prstGeom>
          <a:noFill/>
        </p:spPr>
        <p:txBody>
          <a:bodyPr wrap="square" rtlCol="0">
            <a:spAutoFit/>
          </a:bodyPr>
          <a:lstStyle/>
          <a:p>
            <a:r>
              <a:rPr lang="en-US" sz="1400" baseline="-25000" dirty="0"/>
              <a:t>µ1</a:t>
            </a:r>
            <a:endParaRPr lang="en-US" baseline="-25000" dirty="0"/>
          </a:p>
        </p:txBody>
      </p:sp>
      <p:sp>
        <p:nvSpPr>
          <p:cNvPr id="70" name="TextBox 69">
            <a:extLst>
              <a:ext uri="{FF2B5EF4-FFF2-40B4-BE49-F238E27FC236}">
                <a16:creationId xmlns:a16="http://schemas.microsoft.com/office/drawing/2014/main" id="{B64EBD06-7DBA-72FD-3AAE-E6EC163CFA33}"/>
              </a:ext>
            </a:extLst>
          </p:cNvPr>
          <p:cNvSpPr txBox="1"/>
          <p:nvPr/>
        </p:nvSpPr>
        <p:spPr>
          <a:xfrm>
            <a:off x="8298251" y="1674043"/>
            <a:ext cx="405517" cy="235962"/>
          </a:xfrm>
          <a:prstGeom prst="rect">
            <a:avLst/>
          </a:prstGeom>
          <a:noFill/>
        </p:spPr>
        <p:txBody>
          <a:bodyPr wrap="square" rtlCol="0">
            <a:spAutoFit/>
          </a:bodyPr>
          <a:lstStyle/>
          <a:p>
            <a:r>
              <a:rPr lang="en-US" sz="1400" baseline="-25000" dirty="0"/>
              <a:t>µ’1</a:t>
            </a:r>
            <a:endParaRPr lang="en-US" baseline="-25000" dirty="0"/>
          </a:p>
        </p:txBody>
      </p:sp>
      <p:cxnSp>
        <p:nvCxnSpPr>
          <p:cNvPr id="72" name="Straight Arrow Connector 71">
            <a:extLst>
              <a:ext uri="{FF2B5EF4-FFF2-40B4-BE49-F238E27FC236}">
                <a16:creationId xmlns:a16="http://schemas.microsoft.com/office/drawing/2014/main" id="{4191B73F-7931-6F9C-22B0-4BDF8AF6023C}"/>
              </a:ext>
            </a:extLst>
          </p:cNvPr>
          <p:cNvCxnSpPr>
            <a:cxnSpLocks/>
          </p:cNvCxnSpPr>
          <p:nvPr/>
        </p:nvCxnSpPr>
        <p:spPr>
          <a:xfrm>
            <a:off x="8310697" y="1910005"/>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30750397-DE5B-3802-AF46-F24E07073DCB}"/>
              </a:ext>
            </a:extLst>
          </p:cNvPr>
          <p:cNvSpPr txBox="1"/>
          <p:nvPr/>
        </p:nvSpPr>
        <p:spPr>
          <a:xfrm>
            <a:off x="8313184" y="2319028"/>
            <a:ext cx="405517" cy="235962"/>
          </a:xfrm>
          <a:prstGeom prst="rect">
            <a:avLst/>
          </a:prstGeom>
          <a:noFill/>
        </p:spPr>
        <p:txBody>
          <a:bodyPr wrap="square" rtlCol="0">
            <a:spAutoFit/>
          </a:bodyPr>
          <a:lstStyle/>
          <a:p>
            <a:r>
              <a:rPr lang="en-US" sz="1400" baseline="-25000" dirty="0">
                <a:latin typeface="Calibri" panose="020F0502020204030204" pitchFamily="34" charset="0"/>
                <a:cs typeface="Calibri" panose="020F0502020204030204" pitchFamily="34" charset="0"/>
              </a:rPr>
              <a:t>μ'</a:t>
            </a:r>
            <a:r>
              <a:rPr lang="en-US" sz="1400" baseline="-25000" dirty="0"/>
              <a:t>2</a:t>
            </a:r>
            <a:endParaRPr lang="en-US" baseline="-25000" dirty="0"/>
          </a:p>
        </p:txBody>
      </p:sp>
      <p:cxnSp>
        <p:nvCxnSpPr>
          <p:cNvPr id="74" name="Straight Arrow Connector 73">
            <a:extLst>
              <a:ext uri="{FF2B5EF4-FFF2-40B4-BE49-F238E27FC236}">
                <a16:creationId xmlns:a16="http://schemas.microsoft.com/office/drawing/2014/main" id="{0ACB4B75-7950-AC8B-2468-9D6C5EF825F4}"/>
              </a:ext>
            </a:extLst>
          </p:cNvPr>
          <p:cNvCxnSpPr>
            <a:cxnSpLocks/>
          </p:cNvCxnSpPr>
          <p:nvPr/>
        </p:nvCxnSpPr>
        <p:spPr>
          <a:xfrm>
            <a:off x="8325630" y="2554990"/>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9257A93F-CB84-A6F9-DB92-9E1D3092B3C1}"/>
              </a:ext>
            </a:extLst>
          </p:cNvPr>
          <p:cNvSpPr txBox="1"/>
          <p:nvPr/>
        </p:nvSpPr>
        <p:spPr>
          <a:xfrm>
            <a:off x="8267033" y="2979965"/>
            <a:ext cx="405517" cy="235962"/>
          </a:xfrm>
          <a:prstGeom prst="rect">
            <a:avLst/>
          </a:prstGeom>
          <a:noFill/>
        </p:spPr>
        <p:txBody>
          <a:bodyPr wrap="square" rtlCol="0">
            <a:spAutoFit/>
          </a:bodyPr>
          <a:lstStyle/>
          <a:p>
            <a:r>
              <a:rPr lang="en-US" sz="1400" baseline="-25000" dirty="0"/>
              <a:t>µ’3</a:t>
            </a:r>
            <a:endParaRPr lang="en-US" baseline="-25000" dirty="0"/>
          </a:p>
        </p:txBody>
      </p:sp>
      <p:cxnSp>
        <p:nvCxnSpPr>
          <p:cNvPr id="76" name="Straight Arrow Connector 75">
            <a:extLst>
              <a:ext uri="{FF2B5EF4-FFF2-40B4-BE49-F238E27FC236}">
                <a16:creationId xmlns:a16="http://schemas.microsoft.com/office/drawing/2014/main" id="{C82F3C08-0646-8E9D-580B-0F7371E9A3E3}"/>
              </a:ext>
            </a:extLst>
          </p:cNvPr>
          <p:cNvCxnSpPr>
            <a:cxnSpLocks/>
          </p:cNvCxnSpPr>
          <p:nvPr/>
        </p:nvCxnSpPr>
        <p:spPr>
          <a:xfrm>
            <a:off x="8323143" y="3251839"/>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B21D6B18-E4F9-392E-6950-03BDDCE55D59}"/>
              </a:ext>
            </a:extLst>
          </p:cNvPr>
          <p:cNvSpPr txBox="1"/>
          <p:nvPr/>
        </p:nvSpPr>
        <p:spPr>
          <a:xfrm>
            <a:off x="8262825" y="3615520"/>
            <a:ext cx="405517" cy="235962"/>
          </a:xfrm>
          <a:prstGeom prst="rect">
            <a:avLst/>
          </a:prstGeom>
          <a:noFill/>
        </p:spPr>
        <p:txBody>
          <a:bodyPr wrap="square" rtlCol="0">
            <a:spAutoFit/>
          </a:bodyPr>
          <a:lstStyle/>
          <a:p>
            <a:r>
              <a:rPr lang="en-US" sz="1400" baseline="-25000" dirty="0">
                <a:latin typeface="Calibri" panose="020F0502020204030204" pitchFamily="34" charset="0"/>
                <a:cs typeface="Calibri" panose="020F0502020204030204" pitchFamily="34" charset="0"/>
              </a:rPr>
              <a:t>μ'</a:t>
            </a:r>
            <a:r>
              <a:rPr lang="en-US" sz="1400" baseline="-25000" dirty="0"/>
              <a:t>4</a:t>
            </a:r>
            <a:endParaRPr lang="en-US" baseline="-25000" dirty="0"/>
          </a:p>
        </p:txBody>
      </p:sp>
      <p:cxnSp>
        <p:nvCxnSpPr>
          <p:cNvPr id="78" name="Straight Arrow Connector 77">
            <a:extLst>
              <a:ext uri="{FF2B5EF4-FFF2-40B4-BE49-F238E27FC236}">
                <a16:creationId xmlns:a16="http://schemas.microsoft.com/office/drawing/2014/main" id="{1A329705-F98A-B100-916F-C960D69A59DB}"/>
              </a:ext>
            </a:extLst>
          </p:cNvPr>
          <p:cNvCxnSpPr>
            <a:cxnSpLocks/>
          </p:cNvCxnSpPr>
          <p:nvPr/>
        </p:nvCxnSpPr>
        <p:spPr>
          <a:xfrm>
            <a:off x="8323143" y="3853703"/>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D64511DE-B65D-477E-0044-632CEAD67F7D}"/>
              </a:ext>
            </a:extLst>
          </p:cNvPr>
          <p:cNvSpPr txBox="1"/>
          <p:nvPr/>
        </p:nvSpPr>
        <p:spPr>
          <a:xfrm>
            <a:off x="8276693" y="4313360"/>
            <a:ext cx="405517" cy="235962"/>
          </a:xfrm>
          <a:prstGeom prst="rect">
            <a:avLst/>
          </a:prstGeom>
          <a:noFill/>
        </p:spPr>
        <p:txBody>
          <a:bodyPr wrap="square" rtlCol="0">
            <a:spAutoFit/>
          </a:bodyPr>
          <a:lstStyle/>
          <a:p>
            <a:r>
              <a:rPr lang="en-US" sz="1400" baseline="-25000" dirty="0"/>
              <a:t>µ’5</a:t>
            </a:r>
            <a:endParaRPr lang="en-US" baseline="-25000" dirty="0"/>
          </a:p>
        </p:txBody>
      </p:sp>
      <p:cxnSp>
        <p:nvCxnSpPr>
          <p:cNvPr id="80" name="Straight Arrow Connector 79">
            <a:extLst>
              <a:ext uri="{FF2B5EF4-FFF2-40B4-BE49-F238E27FC236}">
                <a16:creationId xmlns:a16="http://schemas.microsoft.com/office/drawing/2014/main" id="{4CC97AC5-8378-0086-CEEF-6E6F1AD5390B}"/>
              </a:ext>
            </a:extLst>
          </p:cNvPr>
          <p:cNvCxnSpPr>
            <a:cxnSpLocks/>
          </p:cNvCxnSpPr>
          <p:nvPr/>
        </p:nvCxnSpPr>
        <p:spPr>
          <a:xfrm>
            <a:off x="8310697" y="4564320"/>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E3D28220-2726-E31D-C27F-65F9EBC49C47}"/>
              </a:ext>
            </a:extLst>
          </p:cNvPr>
          <p:cNvSpPr txBox="1"/>
          <p:nvPr/>
        </p:nvSpPr>
        <p:spPr>
          <a:xfrm>
            <a:off x="8262825" y="4990801"/>
            <a:ext cx="405517" cy="235962"/>
          </a:xfrm>
          <a:prstGeom prst="rect">
            <a:avLst/>
          </a:prstGeom>
          <a:noFill/>
        </p:spPr>
        <p:txBody>
          <a:bodyPr wrap="square" rtlCol="0">
            <a:spAutoFit/>
          </a:bodyPr>
          <a:lstStyle/>
          <a:p>
            <a:r>
              <a:rPr lang="en-US" sz="1400" baseline="-25000" dirty="0">
                <a:latin typeface="Calibri" panose="020F0502020204030204" pitchFamily="34" charset="0"/>
                <a:cs typeface="Calibri" panose="020F0502020204030204" pitchFamily="34" charset="0"/>
              </a:rPr>
              <a:t>μ'</a:t>
            </a:r>
            <a:r>
              <a:rPr lang="en-US" sz="1400" baseline="-25000" dirty="0"/>
              <a:t>6</a:t>
            </a:r>
            <a:endParaRPr lang="en-US" baseline="-25000" dirty="0"/>
          </a:p>
        </p:txBody>
      </p:sp>
      <p:cxnSp>
        <p:nvCxnSpPr>
          <p:cNvPr id="82" name="Straight Arrow Connector 81">
            <a:extLst>
              <a:ext uri="{FF2B5EF4-FFF2-40B4-BE49-F238E27FC236}">
                <a16:creationId xmlns:a16="http://schemas.microsoft.com/office/drawing/2014/main" id="{3AD793A8-E5B1-06C0-2DD3-B8BD70E25E04}"/>
              </a:ext>
            </a:extLst>
          </p:cNvPr>
          <p:cNvCxnSpPr>
            <a:cxnSpLocks/>
          </p:cNvCxnSpPr>
          <p:nvPr/>
        </p:nvCxnSpPr>
        <p:spPr>
          <a:xfrm>
            <a:off x="8323143" y="5249841"/>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30460A0F-60D9-F492-EAEF-B825773CE9CE}"/>
              </a:ext>
            </a:extLst>
          </p:cNvPr>
          <p:cNvCxnSpPr>
            <a:cxnSpLocks/>
          </p:cNvCxnSpPr>
          <p:nvPr/>
        </p:nvCxnSpPr>
        <p:spPr>
          <a:xfrm>
            <a:off x="6163833" y="2310546"/>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CFA346F3-EA45-7C21-795E-87B5B4E5D131}"/>
              </a:ext>
            </a:extLst>
          </p:cNvPr>
          <p:cNvCxnSpPr>
            <a:cxnSpLocks/>
          </p:cNvCxnSpPr>
          <p:nvPr/>
        </p:nvCxnSpPr>
        <p:spPr>
          <a:xfrm>
            <a:off x="6161344" y="2602082"/>
            <a:ext cx="416756"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99DDB9F3-3884-5BCD-DE00-24BF822277AF}"/>
              </a:ext>
            </a:extLst>
          </p:cNvPr>
          <p:cNvSpPr txBox="1"/>
          <p:nvPr/>
        </p:nvSpPr>
        <p:spPr>
          <a:xfrm>
            <a:off x="6211348" y="2388343"/>
            <a:ext cx="405517" cy="235962"/>
          </a:xfrm>
          <a:prstGeom prst="rect">
            <a:avLst/>
          </a:prstGeom>
          <a:noFill/>
        </p:spPr>
        <p:txBody>
          <a:bodyPr wrap="square" rtlCol="0">
            <a:spAutoFit/>
          </a:bodyPr>
          <a:lstStyle/>
          <a:p>
            <a:r>
              <a:rPr lang="en-US" sz="1400" baseline="-25000" dirty="0"/>
              <a:t>µ2</a:t>
            </a:r>
            <a:endParaRPr lang="en-US" baseline="-25000" dirty="0"/>
          </a:p>
        </p:txBody>
      </p:sp>
      <p:cxnSp>
        <p:nvCxnSpPr>
          <p:cNvPr id="104" name="Straight Arrow Connector 103">
            <a:extLst>
              <a:ext uri="{FF2B5EF4-FFF2-40B4-BE49-F238E27FC236}">
                <a16:creationId xmlns:a16="http://schemas.microsoft.com/office/drawing/2014/main" id="{F716891F-6BB2-74DC-18D9-0ADC74ED489C}"/>
              </a:ext>
            </a:extLst>
          </p:cNvPr>
          <p:cNvCxnSpPr>
            <a:cxnSpLocks/>
          </p:cNvCxnSpPr>
          <p:nvPr/>
        </p:nvCxnSpPr>
        <p:spPr>
          <a:xfrm>
            <a:off x="6187523" y="2971224"/>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8E2A3DA8-B5E6-FB81-3AD1-AF732A5400D2}"/>
              </a:ext>
            </a:extLst>
          </p:cNvPr>
          <p:cNvCxnSpPr>
            <a:cxnSpLocks/>
          </p:cNvCxnSpPr>
          <p:nvPr/>
        </p:nvCxnSpPr>
        <p:spPr>
          <a:xfrm>
            <a:off x="6185034" y="3262760"/>
            <a:ext cx="416756"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94A73EC9-5E1C-31B6-2235-EB41843DB395}"/>
              </a:ext>
            </a:extLst>
          </p:cNvPr>
          <p:cNvSpPr txBox="1"/>
          <p:nvPr/>
        </p:nvSpPr>
        <p:spPr>
          <a:xfrm>
            <a:off x="6235038" y="3049021"/>
            <a:ext cx="405517" cy="235962"/>
          </a:xfrm>
          <a:prstGeom prst="rect">
            <a:avLst/>
          </a:prstGeom>
          <a:noFill/>
        </p:spPr>
        <p:txBody>
          <a:bodyPr wrap="square" rtlCol="0">
            <a:spAutoFit/>
          </a:bodyPr>
          <a:lstStyle/>
          <a:p>
            <a:r>
              <a:rPr lang="en-US" sz="1400" baseline="-25000" dirty="0"/>
              <a:t>µ3</a:t>
            </a:r>
            <a:endParaRPr lang="en-US" baseline="-25000" dirty="0"/>
          </a:p>
        </p:txBody>
      </p:sp>
      <p:cxnSp>
        <p:nvCxnSpPr>
          <p:cNvPr id="109" name="Straight Arrow Connector 108">
            <a:extLst>
              <a:ext uri="{FF2B5EF4-FFF2-40B4-BE49-F238E27FC236}">
                <a16:creationId xmlns:a16="http://schemas.microsoft.com/office/drawing/2014/main" id="{30EF5E9D-CD4A-2616-DEA7-4803A741CA13}"/>
              </a:ext>
            </a:extLst>
          </p:cNvPr>
          <p:cNvCxnSpPr>
            <a:cxnSpLocks/>
          </p:cNvCxnSpPr>
          <p:nvPr/>
        </p:nvCxnSpPr>
        <p:spPr>
          <a:xfrm>
            <a:off x="6184318" y="3631901"/>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08ABC84-55C3-1F26-C760-D9EE6F005B97}"/>
              </a:ext>
            </a:extLst>
          </p:cNvPr>
          <p:cNvCxnSpPr>
            <a:cxnSpLocks/>
          </p:cNvCxnSpPr>
          <p:nvPr/>
        </p:nvCxnSpPr>
        <p:spPr>
          <a:xfrm>
            <a:off x="6181829" y="3923437"/>
            <a:ext cx="416756"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55E0425A-BBA0-7FD9-DE93-98E8D4B461AB}"/>
              </a:ext>
            </a:extLst>
          </p:cNvPr>
          <p:cNvSpPr txBox="1"/>
          <p:nvPr/>
        </p:nvSpPr>
        <p:spPr>
          <a:xfrm>
            <a:off x="6231833" y="3709698"/>
            <a:ext cx="405517" cy="235962"/>
          </a:xfrm>
          <a:prstGeom prst="rect">
            <a:avLst/>
          </a:prstGeom>
          <a:noFill/>
        </p:spPr>
        <p:txBody>
          <a:bodyPr wrap="square" rtlCol="0">
            <a:spAutoFit/>
          </a:bodyPr>
          <a:lstStyle/>
          <a:p>
            <a:r>
              <a:rPr lang="en-US" sz="1400" baseline="-25000" dirty="0"/>
              <a:t>µ4</a:t>
            </a:r>
            <a:endParaRPr lang="en-US" baseline="-25000" dirty="0"/>
          </a:p>
        </p:txBody>
      </p:sp>
      <p:cxnSp>
        <p:nvCxnSpPr>
          <p:cNvPr id="114" name="Straight Arrow Connector 113">
            <a:extLst>
              <a:ext uri="{FF2B5EF4-FFF2-40B4-BE49-F238E27FC236}">
                <a16:creationId xmlns:a16="http://schemas.microsoft.com/office/drawing/2014/main" id="{B9017EA3-DD13-1225-16BD-B1838A71AFA2}"/>
              </a:ext>
            </a:extLst>
          </p:cNvPr>
          <p:cNvCxnSpPr>
            <a:cxnSpLocks/>
          </p:cNvCxnSpPr>
          <p:nvPr/>
        </p:nvCxnSpPr>
        <p:spPr>
          <a:xfrm>
            <a:off x="6184318" y="4314314"/>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D6940536-C0AA-F013-5A2C-5CDC56BC2D85}"/>
              </a:ext>
            </a:extLst>
          </p:cNvPr>
          <p:cNvCxnSpPr>
            <a:cxnSpLocks/>
          </p:cNvCxnSpPr>
          <p:nvPr/>
        </p:nvCxnSpPr>
        <p:spPr>
          <a:xfrm>
            <a:off x="6181829" y="4605850"/>
            <a:ext cx="416756"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BD7971A7-730C-BE34-B57D-E74599111E6B}"/>
              </a:ext>
            </a:extLst>
          </p:cNvPr>
          <p:cNvSpPr txBox="1"/>
          <p:nvPr/>
        </p:nvSpPr>
        <p:spPr>
          <a:xfrm>
            <a:off x="6231833" y="4392111"/>
            <a:ext cx="405517" cy="235962"/>
          </a:xfrm>
          <a:prstGeom prst="rect">
            <a:avLst/>
          </a:prstGeom>
          <a:noFill/>
        </p:spPr>
        <p:txBody>
          <a:bodyPr wrap="square" rtlCol="0">
            <a:spAutoFit/>
          </a:bodyPr>
          <a:lstStyle/>
          <a:p>
            <a:r>
              <a:rPr lang="en-US" sz="1400" baseline="-25000" dirty="0"/>
              <a:t>µ5</a:t>
            </a:r>
            <a:endParaRPr lang="en-US" baseline="-25000" dirty="0"/>
          </a:p>
        </p:txBody>
      </p:sp>
      <p:cxnSp>
        <p:nvCxnSpPr>
          <p:cNvPr id="119" name="Straight Arrow Connector 118">
            <a:extLst>
              <a:ext uri="{FF2B5EF4-FFF2-40B4-BE49-F238E27FC236}">
                <a16:creationId xmlns:a16="http://schemas.microsoft.com/office/drawing/2014/main" id="{6E87BFB2-CAF6-4FDD-03A3-CDA90CFBD7F8}"/>
              </a:ext>
            </a:extLst>
          </p:cNvPr>
          <p:cNvCxnSpPr>
            <a:cxnSpLocks/>
          </p:cNvCxnSpPr>
          <p:nvPr/>
        </p:nvCxnSpPr>
        <p:spPr>
          <a:xfrm>
            <a:off x="6173475" y="4972413"/>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556CE763-5382-3864-9549-48C298208AC7}"/>
              </a:ext>
            </a:extLst>
          </p:cNvPr>
          <p:cNvCxnSpPr>
            <a:cxnSpLocks/>
          </p:cNvCxnSpPr>
          <p:nvPr/>
        </p:nvCxnSpPr>
        <p:spPr>
          <a:xfrm>
            <a:off x="6170986" y="5263949"/>
            <a:ext cx="416756"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10F5026A-529E-7A14-EE32-C60C054B0C79}"/>
              </a:ext>
            </a:extLst>
          </p:cNvPr>
          <p:cNvSpPr txBox="1"/>
          <p:nvPr/>
        </p:nvSpPr>
        <p:spPr>
          <a:xfrm>
            <a:off x="6220990" y="5050210"/>
            <a:ext cx="405517" cy="235962"/>
          </a:xfrm>
          <a:prstGeom prst="rect">
            <a:avLst/>
          </a:prstGeom>
          <a:noFill/>
        </p:spPr>
        <p:txBody>
          <a:bodyPr wrap="square" rtlCol="0">
            <a:spAutoFit/>
          </a:bodyPr>
          <a:lstStyle/>
          <a:p>
            <a:r>
              <a:rPr lang="en-US" sz="1400" baseline="-25000" dirty="0"/>
              <a:t>µ6</a:t>
            </a:r>
            <a:endParaRPr lang="en-US" baseline="-25000" dirty="0"/>
          </a:p>
        </p:txBody>
      </p:sp>
      <p:cxnSp>
        <p:nvCxnSpPr>
          <p:cNvPr id="127" name="Straight Arrow Connector 126">
            <a:extLst>
              <a:ext uri="{FF2B5EF4-FFF2-40B4-BE49-F238E27FC236}">
                <a16:creationId xmlns:a16="http://schemas.microsoft.com/office/drawing/2014/main" id="{005F9867-EBE0-46D0-7841-26F8B87E3FF1}"/>
              </a:ext>
            </a:extLst>
          </p:cNvPr>
          <p:cNvCxnSpPr>
            <a:cxnSpLocks/>
          </p:cNvCxnSpPr>
          <p:nvPr/>
        </p:nvCxnSpPr>
        <p:spPr>
          <a:xfrm>
            <a:off x="6180628" y="5912702"/>
            <a:ext cx="416756"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C5675721-CC87-8DD5-54FE-94FE779D355F}"/>
              </a:ext>
            </a:extLst>
          </p:cNvPr>
          <p:cNvSpPr txBox="1"/>
          <p:nvPr/>
        </p:nvSpPr>
        <p:spPr>
          <a:xfrm>
            <a:off x="6230632" y="5698963"/>
            <a:ext cx="405517" cy="235962"/>
          </a:xfrm>
          <a:prstGeom prst="rect">
            <a:avLst/>
          </a:prstGeom>
          <a:noFill/>
        </p:spPr>
        <p:txBody>
          <a:bodyPr wrap="square" rtlCol="0">
            <a:spAutoFit/>
          </a:bodyPr>
          <a:lstStyle/>
          <a:p>
            <a:r>
              <a:rPr lang="en-US" sz="1400" baseline="-25000" dirty="0"/>
              <a:t>µ7</a:t>
            </a:r>
            <a:endParaRPr lang="en-US" baseline="-25000" dirty="0"/>
          </a:p>
        </p:txBody>
      </p:sp>
      <p:cxnSp>
        <p:nvCxnSpPr>
          <p:cNvPr id="3" name="Straight Connector 2">
            <a:extLst>
              <a:ext uri="{FF2B5EF4-FFF2-40B4-BE49-F238E27FC236}">
                <a16:creationId xmlns:a16="http://schemas.microsoft.com/office/drawing/2014/main" id="{7A627585-1FBE-90E8-1ACE-AC6ECE80C514}"/>
              </a:ext>
            </a:extLst>
          </p:cNvPr>
          <p:cNvCxnSpPr/>
          <p:nvPr/>
        </p:nvCxnSpPr>
        <p:spPr>
          <a:xfrm>
            <a:off x="6718852" y="1664636"/>
            <a:ext cx="0" cy="395653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C6B5523-E8AE-94B7-C873-02EDA88F812D}"/>
              </a:ext>
            </a:extLst>
          </p:cNvPr>
          <p:cNvCxnSpPr/>
          <p:nvPr/>
        </p:nvCxnSpPr>
        <p:spPr>
          <a:xfrm>
            <a:off x="6161344" y="5621166"/>
            <a:ext cx="557508"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7B0AE9E-9F24-C479-02AE-A69B720B8482}"/>
              </a:ext>
            </a:extLst>
          </p:cNvPr>
          <p:cNvSpPr txBox="1"/>
          <p:nvPr/>
        </p:nvSpPr>
        <p:spPr>
          <a:xfrm>
            <a:off x="9274396" y="1560921"/>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&gt;1000</a:t>
            </a:r>
          </a:p>
        </p:txBody>
      </p:sp>
      <p:sp>
        <p:nvSpPr>
          <p:cNvPr id="27" name="TextBox 26">
            <a:extLst>
              <a:ext uri="{FF2B5EF4-FFF2-40B4-BE49-F238E27FC236}">
                <a16:creationId xmlns:a16="http://schemas.microsoft.com/office/drawing/2014/main" id="{0B4730BB-7568-CB2A-D56B-C88ACBF7E9D0}"/>
              </a:ext>
            </a:extLst>
          </p:cNvPr>
          <p:cNvSpPr txBox="1"/>
          <p:nvPr/>
        </p:nvSpPr>
        <p:spPr>
          <a:xfrm>
            <a:off x="9274396" y="2226921"/>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750-999</a:t>
            </a:r>
          </a:p>
        </p:txBody>
      </p:sp>
      <p:sp>
        <p:nvSpPr>
          <p:cNvPr id="29" name="TextBox 28">
            <a:extLst>
              <a:ext uri="{FF2B5EF4-FFF2-40B4-BE49-F238E27FC236}">
                <a16:creationId xmlns:a16="http://schemas.microsoft.com/office/drawing/2014/main" id="{1ED8E86E-7C11-F5AC-2A78-06182D6FCBEF}"/>
              </a:ext>
            </a:extLst>
          </p:cNvPr>
          <p:cNvSpPr txBox="1"/>
          <p:nvPr/>
        </p:nvSpPr>
        <p:spPr>
          <a:xfrm>
            <a:off x="9274396" y="2892921"/>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500-749</a:t>
            </a:r>
          </a:p>
        </p:txBody>
      </p:sp>
      <p:sp>
        <p:nvSpPr>
          <p:cNvPr id="31" name="TextBox 30">
            <a:extLst>
              <a:ext uri="{FF2B5EF4-FFF2-40B4-BE49-F238E27FC236}">
                <a16:creationId xmlns:a16="http://schemas.microsoft.com/office/drawing/2014/main" id="{F84B5520-055E-3687-3A0B-54B049FAB214}"/>
              </a:ext>
            </a:extLst>
          </p:cNvPr>
          <p:cNvSpPr txBox="1"/>
          <p:nvPr/>
        </p:nvSpPr>
        <p:spPr>
          <a:xfrm>
            <a:off x="9274396" y="3558921"/>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350-499</a:t>
            </a:r>
          </a:p>
        </p:txBody>
      </p:sp>
      <p:sp>
        <p:nvSpPr>
          <p:cNvPr id="47" name="TextBox 46">
            <a:extLst>
              <a:ext uri="{FF2B5EF4-FFF2-40B4-BE49-F238E27FC236}">
                <a16:creationId xmlns:a16="http://schemas.microsoft.com/office/drawing/2014/main" id="{3CFF1179-2019-0DFD-3AC7-6EFAC1F9F6F6}"/>
              </a:ext>
            </a:extLst>
          </p:cNvPr>
          <p:cNvSpPr txBox="1"/>
          <p:nvPr/>
        </p:nvSpPr>
        <p:spPr>
          <a:xfrm>
            <a:off x="9274396" y="4224921"/>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200-349</a:t>
            </a:r>
          </a:p>
        </p:txBody>
      </p:sp>
      <p:sp>
        <p:nvSpPr>
          <p:cNvPr id="59" name="TextBox 58">
            <a:extLst>
              <a:ext uri="{FF2B5EF4-FFF2-40B4-BE49-F238E27FC236}">
                <a16:creationId xmlns:a16="http://schemas.microsoft.com/office/drawing/2014/main" id="{111EB8A1-96B7-3D7F-E0BC-980456A44FB3}"/>
              </a:ext>
            </a:extLst>
          </p:cNvPr>
          <p:cNvSpPr txBox="1"/>
          <p:nvPr/>
        </p:nvSpPr>
        <p:spPr>
          <a:xfrm>
            <a:off x="9274396" y="4890921"/>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&lt;200</a:t>
            </a:r>
          </a:p>
        </p:txBody>
      </p:sp>
      <p:sp>
        <p:nvSpPr>
          <p:cNvPr id="60" name="TextBox 59">
            <a:extLst>
              <a:ext uri="{FF2B5EF4-FFF2-40B4-BE49-F238E27FC236}">
                <a16:creationId xmlns:a16="http://schemas.microsoft.com/office/drawing/2014/main" id="{91FAD272-9F48-A8E5-6EC2-15FFA1903509}"/>
              </a:ext>
            </a:extLst>
          </p:cNvPr>
          <p:cNvSpPr txBox="1"/>
          <p:nvPr/>
        </p:nvSpPr>
        <p:spPr>
          <a:xfrm>
            <a:off x="10463814" y="1648124"/>
            <a:ext cx="405517" cy="235962"/>
          </a:xfrm>
          <a:prstGeom prst="rect">
            <a:avLst/>
          </a:prstGeom>
          <a:noFill/>
        </p:spPr>
        <p:txBody>
          <a:bodyPr wrap="square" rtlCol="0">
            <a:spAutoFit/>
          </a:bodyPr>
          <a:lstStyle/>
          <a:p>
            <a:r>
              <a:rPr lang="en-US" sz="1400" baseline="-25000" dirty="0"/>
              <a:t>α’1</a:t>
            </a:r>
            <a:endParaRPr lang="en-US" baseline="-25000" dirty="0"/>
          </a:p>
        </p:txBody>
      </p:sp>
      <p:cxnSp>
        <p:nvCxnSpPr>
          <p:cNvPr id="62" name="Straight Arrow Connector 61">
            <a:extLst>
              <a:ext uri="{FF2B5EF4-FFF2-40B4-BE49-F238E27FC236}">
                <a16:creationId xmlns:a16="http://schemas.microsoft.com/office/drawing/2014/main" id="{56C3F1FA-5526-E63A-F6D1-71A86BED5CB3}"/>
              </a:ext>
            </a:extLst>
          </p:cNvPr>
          <p:cNvCxnSpPr>
            <a:cxnSpLocks/>
          </p:cNvCxnSpPr>
          <p:nvPr/>
        </p:nvCxnSpPr>
        <p:spPr>
          <a:xfrm>
            <a:off x="10486507" y="1884086"/>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8449CA0-5357-B22D-C303-EB088B2D39F1}"/>
              </a:ext>
            </a:extLst>
          </p:cNvPr>
          <p:cNvSpPr txBox="1"/>
          <p:nvPr/>
        </p:nvSpPr>
        <p:spPr>
          <a:xfrm>
            <a:off x="10463814" y="2293109"/>
            <a:ext cx="405517" cy="235962"/>
          </a:xfrm>
          <a:prstGeom prst="rect">
            <a:avLst/>
          </a:prstGeom>
          <a:noFill/>
        </p:spPr>
        <p:txBody>
          <a:bodyPr wrap="square" rtlCol="0">
            <a:spAutoFit/>
          </a:bodyPr>
          <a:lstStyle/>
          <a:p>
            <a:r>
              <a:rPr lang="el-GR" sz="1400" baseline="-25000" dirty="0">
                <a:latin typeface="Calibri" panose="020F0502020204030204" pitchFamily="34" charset="0"/>
                <a:cs typeface="Calibri" panose="020F0502020204030204" pitchFamily="34" charset="0"/>
              </a:rPr>
              <a:t>α</a:t>
            </a:r>
            <a:r>
              <a:rPr lang="en-US" sz="1400" baseline="-25000" dirty="0">
                <a:latin typeface="Calibri" panose="020F0502020204030204" pitchFamily="34" charset="0"/>
                <a:cs typeface="Calibri" panose="020F0502020204030204" pitchFamily="34" charset="0"/>
              </a:rPr>
              <a:t>'</a:t>
            </a:r>
            <a:r>
              <a:rPr lang="en-US" sz="1400" baseline="-25000" dirty="0"/>
              <a:t>2</a:t>
            </a:r>
            <a:endParaRPr lang="en-US" baseline="-25000" dirty="0"/>
          </a:p>
        </p:txBody>
      </p:sp>
      <p:cxnSp>
        <p:nvCxnSpPr>
          <p:cNvPr id="64" name="Straight Arrow Connector 63">
            <a:extLst>
              <a:ext uri="{FF2B5EF4-FFF2-40B4-BE49-F238E27FC236}">
                <a16:creationId xmlns:a16="http://schemas.microsoft.com/office/drawing/2014/main" id="{283DE010-E14B-0F6D-6E6B-DACCAAB7F717}"/>
              </a:ext>
            </a:extLst>
          </p:cNvPr>
          <p:cNvCxnSpPr>
            <a:cxnSpLocks/>
          </p:cNvCxnSpPr>
          <p:nvPr/>
        </p:nvCxnSpPr>
        <p:spPr>
          <a:xfrm>
            <a:off x="10501440" y="2529071"/>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F632736C-75A3-5B3E-D0FD-E8653BB106CB}"/>
              </a:ext>
            </a:extLst>
          </p:cNvPr>
          <p:cNvSpPr txBox="1"/>
          <p:nvPr/>
        </p:nvSpPr>
        <p:spPr>
          <a:xfrm>
            <a:off x="10463814" y="2954046"/>
            <a:ext cx="405517" cy="235962"/>
          </a:xfrm>
          <a:prstGeom prst="rect">
            <a:avLst/>
          </a:prstGeom>
          <a:noFill/>
        </p:spPr>
        <p:txBody>
          <a:bodyPr wrap="square" rtlCol="0">
            <a:spAutoFit/>
          </a:bodyPr>
          <a:lstStyle/>
          <a:p>
            <a:r>
              <a:rPr lang="el-GR" sz="1400" baseline="-25000" dirty="0"/>
              <a:t>α</a:t>
            </a:r>
            <a:r>
              <a:rPr lang="en-US" sz="1400" baseline="-25000" dirty="0"/>
              <a:t>’3</a:t>
            </a:r>
            <a:endParaRPr lang="en-US" baseline="-25000" dirty="0"/>
          </a:p>
        </p:txBody>
      </p:sp>
      <p:cxnSp>
        <p:nvCxnSpPr>
          <p:cNvPr id="71" name="Straight Arrow Connector 70">
            <a:extLst>
              <a:ext uri="{FF2B5EF4-FFF2-40B4-BE49-F238E27FC236}">
                <a16:creationId xmlns:a16="http://schemas.microsoft.com/office/drawing/2014/main" id="{18B4FA57-89A6-B291-B839-601602727110}"/>
              </a:ext>
            </a:extLst>
          </p:cNvPr>
          <p:cNvCxnSpPr>
            <a:cxnSpLocks/>
          </p:cNvCxnSpPr>
          <p:nvPr/>
        </p:nvCxnSpPr>
        <p:spPr>
          <a:xfrm>
            <a:off x="10498953" y="3225920"/>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C8D33594-1057-9EFC-8D75-AFB93CF6AE89}"/>
              </a:ext>
            </a:extLst>
          </p:cNvPr>
          <p:cNvSpPr txBox="1"/>
          <p:nvPr/>
        </p:nvSpPr>
        <p:spPr>
          <a:xfrm>
            <a:off x="10463814" y="3567631"/>
            <a:ext cx="405517" cy="235962"/>
          </a:xfrm>
          <a:prstGeom prst="rect">
            <a:avLst/>
          </a:prstGeom>
          <a:noFill/>
        </p:spPr>
        <p:txBody>
          <a:bodyPr wrap="square" rtlCol="0">
            <a:spAutoFit/>
          </a:bodyPr>
          <a:lstStyle/>
          <a:p>
            <a:r>
              <a:rPr lang="el-GR" sz="1400" baseline="-25000" dirty="0"/>
              <a:t>α</a:t>
            </a:r>
            <a:r>
              <a:rPr lang="en-US" sz="1400" baseline="-25000" dirty="0">
                <a:latin typeface="Calibri" panose="020F0502020204030204" pitchFamily="34" charset="0"/>
                <a:cs typeface="Calibri" panose="020F0502020204030204" pitchFamily="34" charset="0"/>
              </a:rPr>
              <a:t>'</a:t>
            </a:r>
            <a:r>
              <a:rPr lang="en-US" sz="1400" baseline="-25000" dirty="0"/>
              <a:t>4</a:t>
            </a:r>
            <a:endParaRPr lang="en-US" baseline="-25000" dirty="0"/>
          </a:p>
        </p:txBody>
      </p:sp>
      <p:cxnSp>
        <p:nvCxnSpPr>
          <p:cNvPr id="86" name="Straight Arrow Connector 85">
            <a:extLst>
              <a:ext uri="{FF2B5EF4-FFF2-40B4-BE49-F238E27FC236}">
                <a16:creationId xmlns:a16="http://schemas.microsoft.com/office/drawing/2014/main" id="{3425BBF8-DCAE-4EF5-166C-517C21FBE691}"/>
              </a:ext>
            </a:extLst>
          </p:cNvPr>
          <p:cNvCxnSpPr>
            <a:cxnSpLocks/>
          </p:cNvCxnSpPr>
          <p:nvPr/>
        </p:nvCxnSpPr>
        <p:spPr>
          <a:xfrm>
            <a:off x="10498953" y="3827784"/>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3832D90E-5622-B432-7422-2C29F5D209FA}"/>
              </a:ext>
            </a:extLst>
          </p:cNvPr>
          <p:cNvSpPr txBox="1"/>
          <p:nvPr/>
        </p:nvSpPr>
        <p:spPr>
          <a:xfrm>
            <a:off x="10463814" y="4287441"/>
            <a:ext cx="405517" cy="235962"/>
          </a:xfrm>
          <a:prstGeom prst="rect">
            <a:avLst/>
          </a:prstGeom>
          <a:noFill/>
        </p:spPr>
        <p:txBody>
          <a:bodyPr wrap="square" rtlCol="0">
            <a:spAutoFit/>
          </a:bodyPr>
          <a:lstStyle/>
          <a:p>
            <a:r>
              <a:rPr lang="el-GR" sz="1400" baseline="-25000" dirty="0"/>
              <a:t>α</a:t>
            </a:r>
            <a:r>
              <a:rPr lang="en-US" sz="1400" baseline="-25000" dirty="0"/>
              <a:t>’5</a:t>
            </a:r>
            <a:endParaRPr lang="en-US" baseline="-25000" dirty="0"/>
          </a:p>
        </p:txBody>
      </p:sp>
      <p:cxnSp>
        <p:nvCxnSpPr>
          <p:cNvPr id="88" name="Straight Arrow Connector 87">
            <a:extLst>
              <a:ext uri="{FF2B5EF4-FFF2-40B4-BE49-F238E27FC236}">
                <a16:creationId xmlns:a16="http://schemas.microsoft.com/office/drawing/2014/main" id="{A103EB87-7B63-3467-06F7-CCAB3B5707E7}"/>
              </a:ext>
            </a:extLst>
          </p:cNvPr>
          <p:cNvCxnSpPr>
            <a:cxnSpLocks/>
          </p:cNvCxnSpPr>
          <p:nvPr/>
        </p:nvCxnSpPr>
        <p:spPr>
          <a:xfrm>
            <a:off x="10486507" y="4538401"/>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2865408B-40D1-E80F-6B22-A830B5FE480D}"/>
              </a:ext>
            </a:extLst>
          </p:cNvPr>
          <p:cNvSpPr txBox="1"/>
          <p:nvPr/>
        </p:nvSpPr>
        <p:spPr>
          <a:xfrm>
            <a:off x="10463814" y="4964882"/>
            <a:ext cx="405517" cy="235962"/>
          </a:xfrm>
          <a:prstGeom prst="rect">
            <a:avLst/>
          </a:prstGeom>
          <a:noFill/>
        </p:spPr>
        <p:txBody>
          <a:bodyPr wrap="square" rtlCol="0">
            <a:spAutoFit/>
          </a:bodyPr>
          <a:lstStyle/>
          <a:p>
            <a:r>
              <a:rPr lang="el-GR" sz="1400" baseline="-25000" dirty="0"/>
              <a:t>α</a:t>
            </a:r>
            <a:r>
              <a:rPr lang="en-US" sz="1400" baseline="-25000" dirty="0">
                <a:latin typeface="Calibri" panose="020F0502020204030204" pitchFamily="34" charset="0"/>
                <a:cs typeface="Calibri" panose="020F0502020204030204" pitchFamily="34" charset="0"/>
              </a:rPr>
              <a:t>'</a:t>
            </a:r>
            <a:r>
              <a:rPr lang="en-US" sz="1400" baseline="-25000" dirty="0"/>
              <a:t>6</a:t>
            </a:r>
            <a:endParaRPr lang="en-US" baseline="-25000" dirty="0"/>
          </a:p>
        </p:txBody>
      </p:sp>
      <p:cxnSp>
        <p:nvCxnSpPr>
          <p:cNvPr id="90" name="Straight Arrow Connector 89">
            <a:extLst>
              <a:ext uri="{FF2B5EF4-FFF2-40B4-BE49-F238E27FC236}">
                <a16:creationId xmlns:a16="http://schemas.microsoft.com/office/drawing/2014/main" id="{FB1A2B5B-81D4-C1F1-0A1E-55DDAA88866D}"/>
              </a:ext>
            </a:extLst>
          </p:cNvPr>
          <p:cNvCxnSpPr>
            <a:cxnSpLocks/>
          </p:cNvCxnSpPr>
          <p:nvPr/>
        </p:nvCxnSpPr>
        <p:spPr>
          <a:xfrm>
            <a:off x="10498953" y="5223922"/>
            <a:ext cx="40800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42C16CEF-DE74-EC75-C195-3D6C1CBC2BD0}"/>
              </a:ext>
            </a:extLst>
          </p:cNvPr>
          <p:cNvSpPr txBox="1"/>
          <p:nvPr/>
        </p:nvSpPr>
        <p:spPr>
          <a:xfrm>
            <a:off x="9210170" y="878311"/>
            <a:ext cx="1432539" cy="600164"/>
          </a:xfrm>
          <a:prstGeom prst="rect">
            <a:avLst/>
          </a:prstGeom>
          <a:solidFill>
            <a:schemeClr val="accent5">
              <a:lumMod val="20000"/>
              <a:lumOff val="80000"/>
            </a:schemeClr>
          </a:solidFill>
        </p:spPr>
        <p:txBody>
          <a:bodyPr wrap="square" rtlCol="0">
            <a:spAutoFit/>
          </a:bodyPr>
          <a:lstStyle/>
          <a:p>
            <a:r>
              <a:rPr lang="en-US" sz="1100" dirty="0"/>
              <a:t>CLHIV 5-14 years old on ART by CD4 count category at initiation</a:t>
            </a:r>
            <a:endParaRPr lang="en-US" dirty="0"/>
          </a:p>
        </p:txBody>
      </p:sp>
      <p:cxnSp>
        <p:nvCxnSpPr>
          <p:cNvPr id="92" name="Straight Arrow Connector 91">
            <a:extLst>
              <a:ext uri="{FF2B5EF4-FFF2-40B4-BE49-F238E27FC236}">
                <a16:creationId xmlns:a16="http://schemas.microsoft.com/office/drawing/2014/main" id="{300954C5-34FF-FBE1-B3AC-D49747EC541C}"/>
              </a:ext>
            </a:extLst>
          </p:cNvPr>
          <p:cNvCxnSpPr>
            <a:cxnSpLocks/>
          </p:cNvCxnSpPr>
          <p:nvPr/>
        </p:nvCxnSpPr>
        <p:spPr>
          <a:xfrm>
            <a:off x="8310697" y="1648124"/>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699FEE9B-930E-EAB1-8EF5-761287B6A06E}"/>
              </a:ext>
            </a:extLst>
          </p:cNvPr>
          <p:cNvCxnSpPr>
            <a:cxnSpLocks/>
          </p:cNvCxnSpPr>
          <p:nvPr/>
        </p:nvCxnSpPr>
        <p:spPr>
          <a:xfrm flipH="1">
            <a:off x="8298251" y="1742433"/>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F95A426D-4E09-21E5-0F36-EF9969622472}"/>
              </a:ext>
            </a:extLst>
          </p:cNvPr>
          <p:cNvCxnSpPr>
            <a:cxnSpLocks/>
          </p:cNvCxnSpPr>
          <p:nvPr/>
        </p:nvCxnSpPr>
        <p:spPr>
          <a:xfrm>
            <a:off x="8323143" y="2288505"/>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B869BA18-A542-B7D4-5DA7-D018932BB88F}"/>
              </a:ext>
            </a:extLst>
          </p:cNvPr>
          <p:cNvCxnSpPr>
            <a:cxnSpLocks/>
          </p:cNvCxnSpPr>
          <p:nvPr/>
        </p:nvCxnSpPr>
        <p:spPr>
          <a:xfrm flipH="1">
            <a:off x="8310697" y="2382814"/>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C5BEB3DB-AC4F-DB79-81A9-A2B7200869A5}"/>
              </a:ext>
            </a:extLst>
          </p:cNvPr>
          <p:cNvCxnSpPr>
            <a:cxnSpLocks/>
          </p:cNvCxnSpPr>
          <p:nvPr/>
        </p:nvCxnSpPr>
        <p:spPr>
          <a:xfrm>
            <a:off x="8356517" y="2954712"/>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D0CDCCA6-97E4-19A7-5808-2A4145914793}"/>
              </a:ext>
            </a:extLst>
          </p:cNvPr>
          <p:cNvCxnSpPr>
            <a:cxnSpLocks/>
          </p:cNvCxnSpPr>
          <p:nvPr/>
        </p:nvCxnSpPr>
        <p:spPr>
          <a:xfrm flipH="1">
            <a:off x="8344071" y="3049021"/>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56EE23D6-A7B3-1C0D-8ACC-6B40910DF27B}"/>
              </a:ext>
            </a:extLst>
          </p:cNvPr>
          <p:cNvCxnSpPr>
            <a:cxnSpLocks/>
          </p:cNvCxnSpPr>
          <p:nvPr/>
        </p:nvCxnSpPr>
        <p:spPr>
          <a:xfrm>
            <a:off x="8335589" y="3620386"/>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3F80BB56-5ED1-C391-0393-8B0ED3DC4907}"/>
              </a:ext>
            </a:extLst>
          </p:cNvPr>
          <p:cNvCxnSpPr>
            <a:cxnSpLocks/>
          </p:cNvCxnSpPr>
          <p:nvPr/>
        </p:nvCxnSpPr>
        <p:spPr>
          <a:xfrm flipH="1">
            <a:off x="8323143" y="3714695"/>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2A73831E-74B5-F8B4-276D-391BD1A3669B}"/>
              </a:ext>
            </a:extLst>
          </p:cNvPr>
          <p:cNvCxnSpPr>
            <a:cxnSpLocks/>
          </p:cNvCxnSpPr>
          <p:nvPr/>
        </p:nvCxnSpPr>
        <p:spPr>
          <a:xfrm>
            <a:off x="8335589" y="4297802"/>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F53F8E52-8189-CDBF-6264-1F832A4C4C6E}"/>
              </a:ext>
            </a:extLst>
          </p:cNvPr>
          <p:cNvCxnSpPr>
            <a:cxnSpLocks/>
          </p:cNvCxnSpPr>
          <p:nvPr/>
        </p:nvCxnSpPr>
        <p:spPr>
          <a:xfrm flipH="1">
            <a:off x="8323143" y="4392111"/>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D7E9CCC4-F584-E1CF-1911-AECBB8AF8AE9}"/>
              </a:ext>
            </a:extLst>
          </p:cNvPr>
          <p:cNvCxnSpPr>
            <a:cxnSpLocks/>
          </p:cNvCxnSpPr>
          <p:nvPr/>
        </p:nvCxnSpPr>
        <p:spPr>
          <a:xfrm>
            <a:off x="8344053" y="4944315"/>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00DD0873-6302-032F-DF7E-5DC491AEDC1F}"/>
              </a:ext>
            </a:extLst>
          </p:cNvPr>
          <p:cNvCxnSpPr>
            <a:cxnSpLocks/>
          </p:cNvCxnSpPr>
          <p:nvPr/>
        </p:nvCxnSpPr>
        <p:spPr>
          <a:xfrm flipH="1">
            <a:off x="8331607" y="5038624"/>
            <a:ext cx="93032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1" name="TextBox 140">
            <a:extLst>
              <a:ext uri="{FF2B5EF4-FFF2-40B4-BE49-F238E27FC236}">
                <a16:creationId xmlns:a16="http://schemas.microsoft.com/office/drawing/2014/main" id="{AEF08ED7-14C4-718C-A4A8-46060D693679}"/>
              </a:ext>
            </a:extLst>
          </p:cNvPr>
          <p:cNvSpPr txBox="1"/>
          <p:nvPr/>
        </p:nvSpPr>
        <p:spPr>
          <a:xfrm>
            <a:off x="3152376" y="1569788"/>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&gt;30</a:t>
            </a:r>
          </a:p>
        </p:txBody>
      </p:sp>
      <p:sp>
        <p:nvSpPr>
          <p:cNvPr id="142" name="TextBox 141">
            <a:extLst>
              <a:ext uri="{FF2B5EF4-FFF2-40B4-BE49-F238E27FC236}">
                <a16:creationId xmlns:a16="http://schemas.microsoft.com/office/drawing/2014/main" id="{4EB225B3-D1C7-7CED-4C52-456AB6383C5F}"/>
              </a:ext>
            </a:extLst>
          </p:cNvPr>
          <p:cNvSpPr txBox="1"/>
          <p:nvPr/>
        </p:nvSpPr>
        <p:spPr>
          <a:xfrm>
            <a:off x="3152376" y="2235788"/>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26-30</a:t>
            </a:r>
          </a:p>
        </p:txBody>
      </p:sp>
      <p:sp>
        <p:nvSpPr>
          <p:cNvPr id="143" name="TextBox 142">
            <a:extLst>
              <a:ext uri="{FF2B5EF4-FFF2-40B4-BE49-F238E27FC236}">
                <a16:creationId xmlns:a16="http://schemas.microsoft.com/office/drawing/2014/main" id="{16782720-6196-E085-066F-27554DF0F855}"/>
              </a:ext>
            </a:extLst>
          </p:cNvPr>
          <p:cNvSpPr txBox="1"/>
          <p:nvPr/>
        </p:nvSpPr>
        <p:spPr>
          <a:xfrm>
            <a:off x="3152376" y="2901788"/>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21-25</a:t>
            </a:r>
          </a:p>
        </p:txBody>
      </p:sp>
      <p:sp>
        <p:nvSpPr>
          <p:cNvPr id="144" name="TextBox 143">
            <a:extLst>
              <a:ext uri="{FF2B5EF4-FFF2-40B4-BE49-F238E27FC236}">
                <a16:creationId xmlns:a16="http://schemas.microsoft.com/office/drawing/2014/main" id="{B91AB52A-127E-9596-877E-8299FAC1411B}"/>
              </a:ext>
            </a:extLst>
          </p:cNvPr>
          <p:cNvSpPr txBox="1"/>
          <p:nvPr/>
        </p:nvSpPr>
        <p:spPr>
          <a:xfrm>
            <a:off x="3152376" y="3567788"/>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16-20</a:t>
            </a:r>
          </a:p>
        </p:txBody>
      </p:sp>
      <p:sp>
        <p:nvSpPr>
          <p:cNvPr id="145" name="TextBox 144">
            <a:extLst>
              <a:ext uri="{FF2B5EF4-FFF2-40B4-BE49-F238E27FC236}">
                <a16:creationId xmlns:a16="http://schemas.microsoft.com/office/drawing/2014/main" id="{6B006B67-F41B-8FBC-BF42-BBF3EFB9678F}"/>
              </a:ext>
            </a:extLst>
          </p:cNvPr>
          <p:cNvSpPr txBox="1"/>
          <p:nvPr/>
        </p:nvSpPr>
        <p:spPr>
          <a:xfrm>
            <a:off x="3152376" y="4233788"/>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11-15</a:t>
            </a:r>
          </a:p>
        </p:txBody>
      </p:sp>
      <p:sp>
        <p:nvSpPr>
          <p:cNvPr id="146" name="TextBox 145">
            <a:extLst>
              <a:ext uri="{FF2B5EF4-FFF2-40B4-BE49-F238E27FC236}">
                <a16:creationId xmlns:a16="http://schemas.microsoft.com/office/drawing/2014/main" id="{A0DE5AC7-B251-5605-4CF3-1F882D3DD324}"/>
              </a:ext>
            </a:extLst>
          </p:cNvPr>
          <p:cNvSpPr txBox="1"/>
          <p:nvPr/>
        </p:nvSpPr>
        <p:spPr>
          <a:xfrm>
            <a:off x="3152376" y="4899788"/>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5-10</a:t>
            </a:r>
          </a:p>
        </p:txBody>
      </p:sp>
      <p:sp>
        <p:nvSpPr>
          <p:cNvPr id="147" name="TextBox 146">
            <a:extLst>
              <a:ext uri="{FF2B5EF4-FFF2-40B4-BE49-F238E27FC236}">
                <a16:creationId xmlns:a16="http://schemas.microsoft.com/office/drawing/2014/main" id="{F4ED80A7-83FD-D1BC-4D1F-83F58EF103D9}"/>
              </a:ext>
            </a:extLst>
          </p:cNvPr>
          <p:cNvSpPr txBox="1"/>
          <p:nvPr/>
        </p:nvSpPr>
        <p:spPr>
          <a:xfrm>
            <a:off x="3152376" y="5565789"/>
            <a:ext cx="1212111" cy="369332"/>
          </a:xfrm>
          <a:prstGeom prst="rect">
            <a:avLst/>
          </a:prstGeom>
          <a:solidFill>
            <a:schemeClr val="accent5">
              <a:lumMod val="20000"/>
              <a:lumOff val="80000"/>
            </a:schemeClr>
          </a:solidFill>
          <a:ln>
            <a:solidFill>
              <a:schemeClr val="tx1">
                <a:lumMod val="95000"/>
                <a:lumOff val="5000"/>
              </a:schemeClr>
            </a:solidFill>
          </a:ln>
        </p:spPr>
        <p:txBody>
          <a:bodyPr wrap="square" rtlCol="0">
            <a:spAutoFit/>
          </a:bodyPr>
          <a:lstStyle/>
          <a:p>
            <a:pPr algn="ctr"/>
            <a:r>
              <a:rPr lang="en-US" dirty="0"/>
              <a:t>&lt;5</a:t>
            </a:r>
          </a:p>
        </p:txBody>
      </p:sp>
      <p:cxnSp>
        <p:nvCxnSpPr>
          <p:cNvPr id="160" name="Straight Arrow Connector 159">
            <a:extLst>
              <a:ext uri="{FF2B5EF4-FFF2-40B4-BE49-F238E27FC236}">
                <a16:creationId xmlns:a16="http://schemas.microsoft.com/office/drawing/2014/main" id="{4494793B-A343-3A48-8304-585BFFD5A774}"/>
              </a:ext>
            </a:extLst>
          </p:cNvPr>
          <p:cNvCxnSpPr>
            <a:cxnSpLocks/>
          </p:cNvCxnSpPr>
          <p:nvPr/>
        </p:nvCxnSpPr>
        <p:spPr>
          <a:xfrm flipH="1">
            <a:off x="2662240" y="1910005"/>
            <a:ext cx="469107"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DCBFA267-86D6-E56B-018F-BA8C51CDCAE6}"/>
              </a:ext>
            </a:extLst>
          </p:cNvPr>
          <p:cNvSpPr txBox="1"/>
          <p:nvPr/>
        </p:nvSpPr>
        <p:spPr>
          <a:xfrm>
            <a:off x="2769563" y="1674094"/>
            <a:ext cx="405517" cy="235962"/>
          </a:xfrm>
          <a:prstGeom prst="rect">
            <a:avLst/>
          </a:prstGeom>
          <a:noFill/>
        </p:spPr>
        <p:txBody>
          <a:bodyPr wrap="square" rtlCol="0">
            <a:spAutoFit/>
          </a:bodyPr>
          <a:lstStyle/>
          <a:p>
            <a:r>
              <a:rPr lang="en-US" sz="1400" baseline="-25000" dirty="0"/>
              <a:t>α1</a:t>
            </a:r>
            <a:endParaRPr lang="en-US" baseline="-25000" dirty="0"/>
          </a:p>
        </p:txBody>
      </p:sp>
      <p:sp>
        <p:nvSpPr>
          <p:cNvPr id="173" name="TextBox 172">
            <a:extLst>
              <a:ext uri="{FF2B5EF4-FFF2-40B4-BE49-F238E27FC236}">
                <a16:creationId xmlns:a16="http://schemas.microsoft.com/office/drawing/2014/main" id="{D9A8A045-CBDB-C782-C34F-9FFD5D100D90}"/>
              </a:ext>
            </a:extLst>
          </p:cNvPr>
          <p:cNvSpPr txBox="1"/>
          <p:nvPr/>
        </p:nvSpPr>
        <p:spPr>
          <a:xfrm>
            <a:off x="3165268" y="904916"/>
            <a:ext cx="1343772" cy="600164"/>
          </a:xfrm>
          <a:prstGeom prst="rect">
            <a:avLst/>
          </a:prstGeom>
          <a:solidFill>
            <a:schemeClr val="accent5">
              <a:lumMod val="20000"/>
              <a:lumOff val="80000"/>
            </a:schemeClr>
          </a:solidFill>
        </p:spPr>
        <p:txBody>
          <a:bodyPr wrap="square" rtlCol="0">
            <a:spAutoFit/>
          </a:bodyPr>
          <a:lstStyle/>
          <a:p>
            <a:r>
              <a:rPr lang="en-US" sz="1100" dirty="0"/>
              <a:t>CLHIV under 5 years old on ART  by CD4 % category</a:t>
            </a:r>
            <a:endParaRPr lang="en-US" dirty="0"/>
          </a:p>
        </p:txBody>
      </p:sp>
      <p:cxnSp>
        <p:nvCxnSpPr>
          <p:cNvPr id="175" name="Straight Arrow Connector 174">
            <a:extLst>
              <a:ext uri="{FF2B5EF4-FFF2-40B4-BE49-F238E27FC236}">
                <a16:creationId xmlns:a16="http://schemas.microsoft.com/office/drawing/2014/main" id="{36752C70-F05F-54C6-C94E-A4B8C3E14786}"/>
              </a:ext>
            </a:extLst>
          </p:cNvPr>
          <p:cNvCxnSpPr>
            <a:cxnSpLocks/>
          </p:cNvCxnSpPr>
          <p:nvPr/>
        </p:nvCxnSpPr>
        <p:spPr>
          <a:xfrm flipH="1">
            <a:off x="2662240" y="2533232"/>
            <a:ext cx="469107"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FF50771B-2AE9-C506-9D49-887907D1F1E7}"/>
              </a:ext>
            </a:extLst>
          </p:cNvPr>
          <p:cNvSpPr txBox="1"/>
          <p:nvPr/>
        </p:nvSpPr>
        <p:spPr>
          <a:xfrm>
            <a:off x="2769563" y="2297321"/>
            <a:ext cx="405517" cy="235962"/>
          </a:xfrm>
          <a:prstGeom prst="rect">
            <a:avLst/>
          </a:prstGeom>
          <a:noFill/>
        </p:spPr>
        <p:txBody>
          <a:bodyPr wrap="square" rtlCol="0">
            <a:spAutoFit/>
          </a:bodyPr>
          <a:lstStyle/>
          <a:p>
            <a:r>
              <a:rPr lang="en-US" sz="1400" baseline="-25000" dirty="0"/>
              <a:t>α2</a:t>
            </a:r>
            <a:endParaRPr lang="en-US" baseline="-25000" dirty="0"/>
          </a:p>
        </p:txBody>
      </p:sp>
      <p:cxnSp>
        <p:nvCxnSpPr>
          <p:cNvPr id="177" name="Straight Arrow Connector 176">
            <a:extLst>
              <a:ext uri="{FF2B5EF4-FFF2-40B4-BE49-F238E27FC236}">
                <a16:creationId xmlns:a16="http://schemas.microsoft.com/office/drawing/2014/main" id="{1FD75B6A-3FAC-46E6-7076-15E5E18002D3}"/>
              </a:ext>
            </a:extLst>
          </p:cNvPr>
          <p:cNvCxnSpPr>
            <a:cxnSpLocks/>
          </p:cNvCxnSpPr>
          <p:nvPr/>
        </p:nvCxnSpPr>
        <p:spPr>
          <a:xfrm flipH="1">
            <a:off x="2652428" y="3225869"/>
            <a:ext cx="469107"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EF756778-A110-A4E5-CAF0-28954CA2F44B}"/>
              </a:ext>
            </a:extLst>
          </p:cNvPr>
          <p:cNvSpPr txBox="1"/>
          <p:nvPr/>
        </p:nvSpPr>
        <p:spPr>
          <a:xfrm>
            <a:off x="2759751" y="2989958"/>
            <a:ext cx="405517" cy="235962"/>
          </a:xfrm>
          <a:prstGeom prst="rect">
            <a:avLst/>
          </a:prstGeom>
          <a:noFill/>
        </p:spPr>
        <p:txBody>
          <a:bodyPr wrap="square" rtlCol="0">
            <a:spAutoFit/>
          </a:bodyPr>
          <a:lstStyle/>
          <a:p>
            <a:r>
              <a:rPr lang="en-US" sz="1400" baseline="-25000" dirty="0"/>
              <a:t>α3</a:t>
            </a:r>
            <a:endParaRPr lang="en-US" baseline="-25000" dirty="0"/>
          </a:p>
        </p:txBody>
      </p:sp>
      <p:cxnSp>
        <p:nvCxnSpPr>
          <p:cNvPr id="179" name="Straight Arrow Connector 178">
            <a:extLst>
              <a:ext uri="{FF2B5EF4-FFF2-40B4-BE49-F238E27FC236}">
                <a16:creationId xmlns:a16="http://schemas.microsoft.com/office/drawing/2014/main" id="{393CD4A0-6370-848F-5F3C-3890F4ECA147}"/>
              </a:ext>
            </a:extLst>
          </p:cNvPr>
          <p:cNvCxnSpPr>
            <a:cxnSpLocks/>
          </p:cNvCxnSpPr>
          <p:nvPr/>
        </p:nvCxnSpPr>
        <p:spPr>
          <a:xfrm flipH="1">
            <a:off x="2652428" y="3871855"/>
            <a:ext cx="469107"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F5975D0F-5F2D-C0AD-73E4-5B2A83084779}"/>
              </a:ext>
            </a:extLst>
          </p:cNvPr>
          <p:cNvSpPr txBox="1"/>
          <p:nvPr/>
        </p:nvSpPr>
        <p:spPr>
          <a:xfrm>
            <a:off x="2759751" y="3635944"/>
            <a:ext cx="405517" cy="235962"/>
          </a:xfrm>
          <a:prstGeom prst="rect">
            <a:avLst/>
          </a:prstGeom>
          <a:noFill/>
        </p:spPr>
        <p:txBody>
          <a:bodyPr wrap="square" rtlCol="0">
            <a:spAutoFit/>
          </a:bodyPr>
          <a:lstStyle/>
          <a:p>
            <a:r>
              <a:rPr lang="en-US" sz="1400" baseline="-25000" dirty="0"/>
              <a:t>α4</a:t>
            </a:r>
            <a:endParaRPr lang="en-US" baseline="-25000" dirty="0"/>
          </a:p>
        </p:txBody>
      </p:sp>
      <p:cxnSp>
        <p:nvCxnSpPr>
          <p:cNvPr id="181" name="Straight Arrow Connector 180">
            <a:extLst>
              <a:ext uri="{FF2B5EF4-FFF2-40B4-BE49-F238E27FC236}">
                <a16:creationId xmlns:a16="http://schemas.microsoft.com/office/drawing/2014/main" id="{536AE84F-BFE1-D967-8AC5-4A9D30541422}"/>
              </a:ext>
            </a:extLst>
          </p:cNvPr>
          <p:cNvCxnSpPr>
            <a:cxnSpLocks/>
          </p:cNvCxnSpPr>
          <p:nvPr/>
        </p:nvCxnSpPr>
        <p:spPr>
          <a:xfrm flipH="1">
            <a:off x="2654913" y="4540989"/>
            <a:ext cx="469107"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95357049-9E30-13C1-146B-C15283D1EA35}"/>
              </a:ext>
            </a:extLst>
          </p:cNvPr>
          <p:cNvSpPr txBox="1"/>
          <p:nvPr/>
        </p:nvSpPr>
        <p:spPr>
          <a:xfrm>
            <a:off x="2762236" y="4305078"/>
            <a:ext cx="405517" cy="235962"/>
          </a:xfrm>
          <a:prstGeom prst="rect">
            <a:avLst/>
          </a:prstGeom>
          <a:noFill/>
        </p:spPr>
        <p:txBody>
          <a:bodyPr wrap="square" rtlCol="0">
            <a:spAutoFit/>
          </a:bodyPr>
          <a:lstStyle/>
          <a:p>
            <a:r>
              <a:rPr lang="en-US" sz="1400" baseline="-25000" dirty="0"/>
              <a:t>α5</a:t>
            </a:r>
            <a:endParaRPr lang="en-US" baseline="-25000" dirty="0"/>
          </a:p>
        </p:txBody>
      </p:sp>
      <p:cxnSp>
        <p:nvCxnSpPr>
          <p:cNvPr id="183" name="Straight Arrow Connector 182">
            <a:extLst>
              <a:ext uri="{FF2B5EF4-FFF2-40B4-BE49-F238E27FC236}">
                <a16:creationId xmlns:a16="http://schemas.microsoft.com/office/drawing/2014/main" id="{0F07FC21-8AE2-CBE5-B201-2D371D1E652C}"/>
              </a:ext>
            </a:extLst>
          </p:cNvPr>
          <p:cNvCxnSpPr>
            <a:cxnSpLocks/>
          </p:cNvCxnSpPr>
          <p:nvPr/>
        </p:nvCxnSpPr>
        <p:spPr>
          <a:xfrm flipH="1">
            <a:off x="2687093" y="5210022"/>
            <a:ext cx="469107"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4" name="TextBox 183">
            <a:extLst>
              <a:ext uri="{FF2B5EF4-FFF2-40B4-BE49-F238E27FC236}">
                <a16:creationId xmlns:a16="http://schemas.microsoft.com/office/drawing/2014/main" id="{E4455EC8-A783-D607-1D7A-35D7AAA4F2BC}"/>
              </a:ext>
            </a:extLst>
          </p:cNvPr>
          <p:cNvSpPr txBox="1"/>
          <p:nvPr/>
        </p:nvSpPr>
        <p:spPr>
          <a:xfrm>
            <a:off x="2794416" y="4974111"/>
            <a:ext cx="405517" cy="235962"/>
          </a:xfrm>
          <a:prstGeom prst="rect">
            <a:avLst/>
          </a:prstGeom>
          <a:noFill/>
        </p:spPr>
        <p:txBody>
          <a:bodyPr wrap="square" rtlCol="0">
            <a:spAutoFit/>
          </a:bodyPr>
          <a:lstStyle/>
          <a:p>
            <a:r>
              <a:rPr lang="en-US" sz="1400" baseline="-25000" dirty="0"/>
              <a:t>α6</a:t>
            </a:r>
            <a:endParaRPr lang="en-US" baseline="-25000" dirty="0"/>
          </a:p>
        </p:txBody>
      </p:sp>
      <p:cxnSp>
        <p:nvCxnSpPr>
          <p:cNvPr id="185" name="Straight Arrow Connector 184">
            <a:extLst>
              <a:ext uri="{FF2B5EF4-FFF2-40B4-BE49-F238E27FC236}">
                <a16:creationId xmlns:a16="http://schemas.microsoft.com/office/drawing/2014/main" id="{62AEC052-BF31-7648-C3D1-BEAA57ECEA65}"/>
              </a:ext>
            </a:extLst>
          </p:cNvPr>
          <p:cNvCxnSpPr>
            <a:cxnSpLocks/>
          </p:cNvCxnSpPr>
          <p:nvPr/>
        </p:nvCxnSpPr>
        <p:spPr>
          <a:xfrm flipH="1">
            <a:off x="2687093" y="5871169"/>
            <a:ext cx="469107"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8477EC41-C402-AEB3-0153-1E3C23492F5D}"/>
              </a:ext>
            </a:extLst>
          </p:cNvPr>
          <p:cNvSpPr txBox="1"/>
          <p:nvPr/>
        </p:nvSpPr>
        <p:spPr>
          <a:xfrm>
            <a:off x="2794416" y="5635258"/>
            <a:ext cx="405517" cy="235962"/>
          </a:xfrm>
          <a:prstGeom prst="rect">
            <a:avLst/>
          </a:prstGeom>
          <a:noFill/>
        </p:spPr>
        <p:txBody>
          <a:bodyPr wrap="square" rtlCol="0">
            <a:spAutoFit/>
          </a:bodyPr>
          <a:lstStyle/>
          <a:p>
            <a:r>
              <a:rPr lang="en-US" sz="1400" baseline="-25000" dirty="0"/>
              <a:t>α7</a:t>
            </a:r>
            <a:endParaRPr lang="en-US" baseline="-25000" dirty="0"/>
          </a:p>
        </p:txBody>
      </p:sp>
      <p:cxnSp>
        <p:nvCxnSpPr>
          <p:cNvPr id="199" name="Straight Arrow Connector 198">
            <a:extLst>
              <a:ext uri="{FF2B5EF4-FFF2-40B4-BE49-F238E27FC236}">
                <a16:creationId xmlns:a16="http://schemas.microsoft.com/office/drawing/2014/main" id="{49E9703E-5119-CA2D-A630-72A1EC41EAAE}"/>
              </a:ext>
            </a:extLst>
          </p:cNvPr>
          <p:cNvCxnSpPr>
            <a:cxnSpLocks/>
          </p:cNvCxnSpPr>
          <p:nvPr/>
        </p:nvCxnSpPr>
        <p:spPr>
          <a:xfrm flipV="1">
            <a:off x="4397861" y="1623020"/>
            <a:ext cx="558289" cy="292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8" name="Straight Arrow Connector 207">
            <a:extLst>
              <a:ext uri="{FF2B5EF4-FFF2-40B4-BE49-F238E27FC236}">
                <a16:creationId xmlns:a16="http://schemas.microsoft.com/office/drawing/2014/main" id="{D85E45F9-0E90-9B63-59BC-F3A93DDDAE0D}"/>
              </a:ext>
            </a:extLst>
          </p:cNvPr>
          <p:cNvCxnSpPr>
            <a:cxnSpLocks/>
          </p:cNvCxnSpPr>
          <p:nvPr/>
        </p:nvCxnSpPr>
        <p:spPr>
          <a:xfrm flipH="1">
            <a:off x="4357570" y="1792024"/>
            <a:ext cx="532749"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8C0E0AF6-FDD1-A3E2-C110-7FB5A3BF40FD}"/>
              </a:ext>
            </a:extLst>
          </p:cNvPr>
          <p:cNvCxnSpPr>
            <a:cxnSpLocks/>
          </p:cNvCxnSpPr>
          <p:nvPr/>
        </p:nvCxnSpPr>
        <p:spPr>
          <a:xfrm flipV="1">
            <a:off x="4397861" y="2331766"/>
            <a:ext cx="558289" cy="292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Arrow Connector 210">
            <a:extLst>
              <a:ext uri="{FF2B5EF4-FFF2-40B4-BE49-F238E27FC236}">
                <a16:creationId xmlns:a16="http://schemas.microsoft.com/office/drawing/2014/main" id="{7C4B50E0-40CF-A068-2B51-F9A80CC9D4CA}"/>
              </a:ext>
            </a:extLst>
          </p:cNvPr>
          <p:cNvCxnSpPr>
            <a:cxnSpLocks/>
          </p:cNvCxnSpPr>
          <p:nvPr/>
        </p:nvCxnSpPr>
        <p:spPr>
          <a:xfrm flipH="1">
            <a:off x="4357570" y="2500770"/>
            <a:ext cx="532749"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Straight Arrow Connector 211">
            <a:extLst>
              <a:ext uri="{FF2B5EF4-FFF2-40B4-BE49-F238E27FC236}">
                <a16:creationId xmlns:a16="http://schemas.microsoft.com/office/drawing/2014/main" id="{50B16885-A94F-7182-422C-D66C40B5D296}"/>
              </a:ext>
            </a:extLst>
          </p:cNvPr>
          <p:cNvCxnSpPr>
            <a:cxnSpLocks/>
          </p:cNvCxnSpPr>
          <p:nvPr/>
        </p:nvCxnSpPr>
        <p:spPr>
          <a:xfrm flipV="1">
            <a:off x="4380088" y="2991957"/>
            <a:ext cx="558289" cy="292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Straight Arrow Connector 212">
            <a:extLst>
              <a:ext uri="{FF2B5EF4-FFF2-40B4-BE49-F238E27FC236}">
                <a16:creationId xmlns:a16="http://schemas.microsoft.com/office/drawing/2014/main" id="{39C9E6E0-AA9C-BA2D-73AD-7437C1732798}"/>
              </a:ext>
            </a:extLst>
          </p:cNvPr>
          <p:cNvCxnSpPr>
            <a:cxnSpLocks/>
          </p:cNvCxnSpPr>
          <p:nvPr/>
        </p:nvCxnSpPr>
        <p:spPr>
          <a:xfrm flipH="1">
            <a:off x="4339797" y="3160961"/>
            <a:ext cx="532749"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4" name="Straight Arrow Connector 213">
            <a:extLst>
              <a:ext uri="{FF2B5EF4-FFF2-40B4-BE49-F238E27FC236}">
                <a16:creationId xmlns:a16="http://schemas.microsoft.com/office/drawing/2014/main" id="{C3275B51-E735-4F1E-6FCF-C96169598EFC}"/>
              </a:ext>
            </a:extLst>
          </p:cNvPr>
          <p:cNvCxnSpPr>
            <a:cxnSpLocks/>
          </p:cNvCxnSpPr>
          <p:nvPr/>
        </p:nvCxnSpPr>
        <p:spPr>
          <a:xfrm flipV="1">
            <a:off x="4380088" y="3682478"/>
            <a:ext cx="558289" cy="292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5" name="Straight Arrow Connector 214">
            <a:extLst>
              <a:ext uri="{FF2B5EF4-FFF2-40B4-BE49-F238E27FC236}">
                <a16:creationId xmlns:a16="http://schemas.microsoft.com/office/drawing/2014/main" id="{E8DD7945-E1FA-D296-9C27-111229F7B651}"/>
              </a:ext>
            </a:extLst>
          </p:cNvPr>
          <p:cNvCxnSpPr>
            <a:cxnSpLocks/>
          </p:cNvCxnSpPr>
          <p:nvPr/>
        </p:nvCxnSpPr>
        <p:spPr>
          <a:xfrm flipH="1">
            <a:off x="4339797" y="3851482"/>
            <a:ext cx="532749"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6" name="Straight Arrow Connector 215">
            <a:extLst>
              <a:ext uri="{FF2B5EF4-FFF2-40B4-BE49-F238E27FC236}">
                <a16:creationId xmlns:a16="http://schemas.microsoft.com/office/drawing/2014/main" id="{9338CE88-A303-FB30-D173-366970ADEE1C}"/>
              </a:ext>
            </a:extLst>
          </p:cNvPr>
          <p:cNvCxnSpPr>
            <a:cxnSpLocks/>
          </p:cNvCxnSpPr>
          <p:nvPr/>
        </p:nvCxnSpPr>
        <p:spPr>
          <a:xfrm flipV="1">
            <a:off x="4385467" y="4354399"/>
            <a:ext cx="558289" cy="292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598D8ACD-8E86-098B-C6BF-C2377C7244CE}"/>
              </a:ext>
            </a:extLst>
          </p:cNvPr>
          <p:cNvCxnSpPr>
            <a:cxnSpLocks/>
          </p:cNvCxnSpPr>
          <p:nvPr/>
        </p:nvCxnSpPr>
        <p:spPr>
          <a:xfrm flipH="1">
            <a:off x="4345176" y="4523403"/>
            <a:ext cx="532749"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a:extLst>
              <a:ext uri="{FF2B5EF4-FFF2-40B4-BE49-F238E27FC236}">
                <a16:creationId xmlns:a16="http://schemas.microsoft.com/office/drawing/2014/main" id="{35C195FC-BA63-403C-995A-6F64DEF01AA8}"/>
              </a:ext>
            </a:extLst>
          </p:cNvPr>
          <p:cNvCxnSpPr>
            <a:cxnSpLocks/>
          </p:cNvCxnSpPr>
          <p:nvPr/>
        </p:nvCxnSpPr>
        <p:spPr>
          <a:xfrm flipV="1">
            <a:off x="4392071" y="5011663"/>
            <a:ext cx="558289" cy="292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9" name="Straight Arrow Connector 218">
            <a:extLst>
              <a:ext uri="{FF2B5EF4-FFF2-40B4-BE49-F238E27FC236}">
                <a16:creationId xmlns:a16="http://schemas.microsoft.com/office/drawing/2014/main" id="{856F5625-74E3-E9EC-8558-E2A95166FD25}"/>
              </a:ext>
            </a:extLst>
          </p:cNvPr>
          <p:cNvCxnSpPr>
            <a:cxnSpLocks/>
          </p:cNvCxnSpPr>
          <p:nvPr/>
        </p:nvCxnSpPr>
        <p:spPr>
          <a:xfrm flipH="1">
            <a:off x="4351780" y="5180667"/>
            <a:ext cx="532749"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0" name="Straight Arrow Connector 219">
            <a:extLst>
              <a:ext uri="{FF2B5EF4-FFF2-40B4-BE49-F238E27FC236}">
                <a16:creationId xmlns:a16="http://schemas.microsoft.com/office/drawing/2014/main" id="{BB1AF1FE-787A-0682-52C1-BDEDFB0B5313}"/>
              </a:ext>
            </a:extLst>
          </p:cNvPr>
          <p:cNvCxnSpPr>
            <a:cxnSpLocks/>
          </p:cNvCxnSpPr>
          <p:nvPr/>
        </p:nvCxnSpPr>
        <p:spPr>
          <a:xfrm flipV="1">
            <a:off x="4380088" y="5699257"/>
            <a:ext cx="558289" cy="292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1" name="Straight Arrow Connector 220">
            <a:extLst>
              <a:ext uri="{FF2B5EF4-FFF2-40B4-BE49-F238E27FC236}">
                <a16:creationId xmlns:a16="http://schemas.microsoft.com/office/drawing/2014/main" id="{36CD8166-0C66-8491-ED87-3CC31F3A5661}"/>
              </a:ext>
            </a:extLst>
          </p:cNvPr>
          <p:cNvCxnSpPr>
            <a:cxnSpLocks/>
          </p:cNvCxnSpPr>
          <p:nvPr/>
        </p:nvCxnSpPr>
        <p:spPr>
          <a:xfrm flipH="1">
            <a:off x="4339797" y="5868261"/>
            <a:ext cx="532749"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2" name="Straight Arrow Connector 221">
            <a:extLst>
              <a:ext uri="{FF2B5EF4-FFF2-40B4-BE49-F238E27FC236}">
                <a16:creationId xmlns:a16="http://schemas.microsoft.com/office/drawing/2014/main" id="{F16FF3DE-C115-F47C-994E-21E71ED55BE0}"/>
              </a:ext>
            </a:extLst>
          </p:cNvPr>
          <p:cNvCxnSpPr>
            <a:cxnSpLocks/>
          </p:cNvCxnSpPr>
          <p:nvPr/>
        </p:nvCxnSpPr>
        <p:spPr>
          <a:xfrm>
            <a:off x="7753516" y="1959856"/>
            <a:ext cx="0" cy="29666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3" name="TextBox 222">
            <a:extLst>
              <a:ext uri="{FF2B5EF4-FFF2-40B4-BE49-F238E27FC236}">
                <a16:creationId xmlns:a16="http://schemas.microsoft.com/office/drawing/2014/main" id="{512B22F1-3508-5806-DFFD-4058AB0E374D}"/>
              </a:ext>
            </a:extLst>
          </p:cNvPr>
          <p:cNvSpPr txBox="1"/>
          <p:nvPr/>
        </p:nvSpPr>
        <p:spPr>
          <a:xfrm>
            <a:off x="7817090" y="1959856"/>
            <a:ext cx="442138" cy="307777"/>
          </a:xfrm>
          <a:prstGeom prst="rect">
            <a:avLst/>
          </a:prstGeom>
          <a:noFill/>
        </p:spPr>
        <p:txBody>
          <a:bodyPr wrap="square" rtlCol="0">
            <a:spAutoFit/>
          </a:bodyPr>
          <a:lstStyle/>
          <a:p>
            <a:r>
              <a:rPr lang="el-GR" sz="1400" i="1" dirty="0"/>
              <a:t>λ</a:t>
            </a:r>
            <a:r>
              <a:rPr lang="en-US" sz="1400" i="1" dirty="0"/>
              <a:t>'</a:t>
            </a:r>
            <a:r>
              <a:rPr lang="en-US" sz="1400" i="1" baseline="-25000" dirty="0"/>
              <a:t>1</a:t>
            </a:r>
            <a:endParaRPr lang="en-US" i="1" baseline="-25000" dirty="0"/>
          </a:p>
        </p:txBody>
      </p:sp>
      <p:cxnSp>
        <p:nvCxnSpPr>
          <p:cNvPr id="224" name="Straight Arrow Connector 223">
            <a:extLst>
              <a:ext uri="{FF2B5EF4-FFF2-40B4-BE49-F238E27FC236}">
                <a16:creationId xmlns:a16="http://schemas.microsoft.com/office/drawing/2014/main" id="{8B6B4315-F360-FA76-8384-8C3287FBD75D}"/>
              </a:ext>
            </a:extLst>
          </p:cNvPr>
          <p:cNvCxnSpPr>
            <a:cxnSpLocks/>
          </p:cNvCxnSpPr>
          <p:nvPr/>
        </p:nvCxnSpPr>
        <p:spPr>
          <a:xfrm>
            <a:off x="7756082" y="2614606"/>
            <a:ext cx="0" cy="29666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5" name="TextBox 224">
            <a:extLst>
              <a:ext uri="{FF2B5EF4-FFF2-40B4-BE49-F238E27FC236}">
                <a16:creationId xmlns:a16="http://schemas.microsoft.com/office/drawing/2014/main" id="{758B37D5-04B8-BA9E-E6E5-9CEBB7D2CB55}"/>
              </a:ext>
            </a:extLst>
          </p:cNvPr>
          <p:cNvSpPr txBox="1"/>
          <p:nvPr/>
        </p:nvSpPr>
        <p:spPr>
          <a:xfrm>
            <a:off x="7819656" y="2614606"/>
            <a:ext cx="442138" cy="307777"/>
          </a:xfrm>
          <a:prstGeom prst="rect">
            <a:avLst/>
          </a:prstGeom>
          <a:noFill/>
        </p:spPr>
        <p:txBody>
          <a:bodyPr wrap="square" rtlCol="0">
            <a:spAutoFit/>
          </a:bodyPr>
          <a:lstStyle/>
          <a:p>
            <a:r>
              <a:rPr lang="el-GR" sz="1400" i="1" dirty="0"/>
              <a:t>λ</a:t>
            </a:r>
            <a:r>
              <a:rPr lang="en-US" sz="1400" i="1" dirty="0"/>
              <a:t>’</a:t>
            </a:r>
            <a:r>
              <a:rPr lang="en-US" sz="1400" i="1" baseline="-25000" dirty="0"/>
              <a:t>2</a:t>
            </a:r>
            <a:endParaRPr lang="en-US" i="1" baseline="-25000" dirty="0"/>
          </a:p>
        </p:txBody>
      </p:sp>
      <p:cxnSp>
        <p:nvCxnSpPr>
          <p:cNvPr id="226" name="Straight Arrow Connector 225">
            <a:extLst>
              <a:ext uri="{FF2B5EF4-FFF2-40B4-BE49-F238E27FC236}">
                <a16:creationId xmlns:a16="http://schemas.microsoft.com/office/drawing/2014/main" id="{0ECBF304-99E0-2653-0EF2-C74C58D3CF46}"/>
              </a:ext>
            </a:extLst>
          </p:cNvPr>
          <p:cNvCxnSpPr>
            <a:cxnSpLocks/>
          </p:cNvCxnSpPr>
          <p:nvPr/>
        </p:nvCxnSpPr>
        <p:spPr>
          <a:xfrm>
            <a:off x="7770981" y="3299964"/>
            <a:ext cx="0" cy="29666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7" name="TextBox 226">
            <a:extLst>
              <a:ext uri="{FF2B5EF4-FFF2-40B4-BE49-F238E27FC236}">
                <a16:creationId xmlns:a16="http://schemas.microsoft.com/office/drawing/2014/main" id="{669581D1-25D8-4196-31B1-FA7BD418FDA0}"/>
              </a:ext>
            </a:extLst>
          </p:cNvPr>
          <p:cNvSpPr txBox="1"/>
          <p:nvPr/>
        </p:nvSpPr>
        <p:spPr>
          <a:xfrm>
            <a:off x="7834555" y="3299964"/>
            <a:ext cx="442138" cy="307777"/>
          </a:xfrm>
          <a:prstGeom prst="rect">
            <a:avLst/>
          </a:prstGeom>
          <a:noFill/>
        </p:spPr>
        <p:txBody>
          <a:bodyPr wrap="square" rtlCol="0">
            <a:spAutoFit/>
          </a:bodyPr>
          <a:lstStyle/>
          <a:p>
            <a:r>
              <a:rPr lang="el-GR" sz="1400" i="1" dirty="0"/>
              <a:t>λ</a:t>
            </a:r>
            <a:r>
              <a:rPr lang="en-US" sz="1400" i="1" dirty="0"/>
              <a:t>’</a:t>
            </a:r>
            <a:r>
              <a:rPr lang="en-US" sz="1400" i="1" baseline="-25000" dirty="0"/>
              <a:t>3</a:t>
            </a:r>
            <a:endParaRPr lang="en-US" i="1" baseline="-25000" dirty="0"/>
          </a:p>
        </p:txBody>
      </p:sp>
      <p:cxnSp>
        <p:nvCxnSpPr>
          <p:cNvPr id="228" name="Straight Arrow Connector 227">
            <a:extLst>
              <a:ext uri="{FF2B5EF4-FFF2-40B4-BE49-F238E27FC236}">
                <a16:creationId xmlns:a16="http://schemas.microsoft.com/office/drawing/2014/main" id="{255624A3-7C9B-52A2-A4D6-B521E80017D7}"/>
              </a:ext>
            </a:extLst>
          </p:cNvPr>
          <p:cNvCxnSpPr>
            <a:cxnSpLocks/>
          </p:cNvCxnSpPr>
          <p:nvPr/>
        </p:nvCxnSpPr>
        <p:spPr>
          <a:xfrm>
            <a:off x="7788606" y="3956650"/>
            <a:ext cx="0" cy="29666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9" name="TextBox 228">
            <a:extLst>
              <a:ext uri="{FF2B5EF4-FFF2-40B4-BE49-F238E27FC236}">
                <a16:creationId xmlns:a16="http://schemas.microsoft.com/office/drawing/2014/main" id="{68E96B8B-6881-CAA5-D5C8-CC467AD44559}"/>
              </a:ext>
            </a:extLst>
          </p:cNvPr>
          <p:cNvSpPr txBox="1"/>
          <p:nvPr/>
        </p:nvSpPr>
        <p:spPr>
          <a:xfrm>
            <a:off x="7852180" y="3956650"/>
            <a:ext cx="442138" cy="307777"/>
          </a:xfrm>
          <a:prstGeom prst="rect">
            <a:avLst/>
          </a:prstGeom>
          <a:noFill/>
        </p:spPr>
        <p:txBody>
          <a:bodyPr wrap="square" rtlCol="0">
            <a:spAutoFit/>
          </a:bodyPr>
          <a:lstStyle/>
          <a:p>
            <a:r>
              <a:rPr lang="el-GR" sz="1400" i="1" dirty="0"/>
              <a:t>λ</a:t>
            </a:r>
            <a:r>
              <a:rPr lang="en-US" sz="1400" i="1" dirty="0"/>
              <a:t>’</a:t>
            </a:r>
            <a:r>
              <a:rPr lang="en-US" sz="1400" i="1" baseline="-25000" dirty="0"/>
              <a:t>4</a:t>
            </a:r>
            <a:endParaRPr lang="en-US" i="1" baseline="-25000" dirty="0"/>
          </a:p>
        </p:txBody>
      </p:sp>
      <p:cxnSp>
        <p:nvCxnSpPr>
          <p:cNvPr id="230" name="Straight Arrow Connector 229">
            <a:extLst>
              <a:ext uri="{FF2B5EF4-FFF2-40B4-BE49-F238E27FC236}">
                <a16:creationId xmlns:a16="http://schemas.microsoft.com/office/drawing/2014/main" id="{AD246C36-8628-706B-19E0-6699E9EC10EB}"/>
              </a:ext>
            </a:extLst>
          </p:cNvPr>
          <p:cNvCxnSpPr>
            <a:cxnSpLocks/>
          </p:cNvCxnSpPr>
          <p:nvPr/>
        </p:nvCxnSpPr>
        <p:spPr>
          <a:xfrm>
            <a:off x="7788606" y="4609474"/>
            <a:ext cx="0" cy="296668"/>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1" name="TextBox 230">
            <a:extLst>
              <a:ext uri="{FF2B5EF4-FFF2-40B4-BE49-F238E27FC236}">
                <a16:creationId xmlns:a16="http://schemas.microsoft.com/office/drawing/2014/main" id="{B194BEC2-D452-0B30-FC89-91F0947A98C7}"/>
              </a:ext>
            </a:extLst>
          </p:cNvPr>
          <p:cNvSpPr txBox="1"/>
          <p:nvPr/>
        </p:nvSpPr>
        <p:spPr>
          <a:xfrm>
            <a:off x="7852180" y="4609474"/>
            <a:ext cx="442138" cy="307777"/>
          </a:xfrm>
          <a:prstGeom prst="rect">
            <a:avLst/>
          </a:prstGeom>
          <a:noFill/>
        </p:spPr>
        <p:txBody>
          <a:bodyPr wrap="square" rtlCol="0">
            <a:spAutoFit/>
          </a:bodyPr>
          <a:lstStyle/>
          <a:p>
            <a:r>
              <a:rPr lang="el-GR" sz="1400" i="1" dirty="0"/>
              <a:t>λ</a:t>
            </a:r>
            <a:r>
              <a:rPr lang="en-US" sz="1400" i="1" dirty="0"/>
              <a:t>’</a:t>
            </a:r>
            <a:r>
              <a:rPr lang="en-US" sz="1400" i="1" baseline="-25000" dirty="0"/>
              <a:t>5</a:t>
            </a:r>
            <a:endParaRPr lang="en-US" i="1" baseline="-25000" dirty="0"/>
          </a:p>
        </p:txBody>
      </p:sp>
      <p:sp>
        <p:nvSpPr>
          <p:cNvPr id="2" name="TextBox 1">
            <a:extLst>
              <a:ext uri="{FF2B5EF4-FFF2-40B4-BE49-F238E27FC236}">
                <a16:creationId xmlns:a16="http://schemas.microsoft.com/office/drawing/2014/main" id="{1DF18BD2-62A4-34AC-C86D-74990DF1CFD3}"/>
              </a:ext>
            </a:extLst>
          </p:cNvPr>
          <p:cNvSpPr txBox="1"/>
          <p:nvPr/>
        </p:nvSpPr>
        <p:spPr>
          <a:xfrm>
            <a:off x="4485209" y="1376332"/>
            <a:ext cx="405517" cy="235962"/>
          </a:xfrm>
          <a:prstGeom prst="rect">
            <a:avLst/>
          </a:prstGeom>
          <a:noFill/>
        </p:spPr>
        <p:txBody>
          <a:bodyPr wrap="square" rtlCol="0">
            <a:spAutoFit/>
          </a:bodyPr>
          <a:lstStyle/>
          <a:p>
            <a:r>
              <a:rPr lang="en-US" sz="1400" baseline="-25000" dirty="0"/>
              <a:t>c1</a:t>
            </a:r>
            <a:endParaRPr lang="en-US" baseline="-25000" dirty="0"/>
          </a:p>
        </p:txBody>
      </p:sp>
      <p:sp>
        <p:nvSpPr>
          <p:cNvPr id="11" name="TextBox 10">
            <a:extLst>
              <a:ext uri="{FF2B5EF4-FFF2-40B4-BE49-F238E27FC236}">
                <a16:creationId xmlns:a16="http://schemas.microsoft.com/office/drawing/2014/main" id="{2ABB67DA-F767-FC73-B2FA-717BBA1B28D0}"/>
              </a:ext>
            </a:extLst>
          </p:cNvPr>
          <p:cNvSpPr txBox="1"/>
          <p:nvPr/>
        </p:nvSpPr>
        <p:spPr>
          <a:xfrm>
            <a:off x="4485209" y="2066852"/>
            <a:ext cx="405517" cy="235962"/>
          </a:xfrm>
          <a:prstGeom prst="rect">
            <a:avLst/>
          </a:prstGeom>
          <a:noFill/>
        </p:spPr>
        <p:txBody>
          <a:bodyPr wrap="square" rtlCol="0">
            <a:spAutoFit/>
          </a:bodyPr>
          <a:lstStyle/>
          <a:p>
            <a:r>
              <a:rPr lang="en-US" sz="1400" baseline="-25000" dirty="0"/>
              <a:t>c2</a:t>
            </a:r>
            <a:endParaRPr lang="en-US" baseline="-25000" dirty="0"/>
          </a:p>
        </p:txBody>
      </p:sp>
      <p:sp>
        <p:nvSpPr>
          <p:cNvPr id="25" name="TextBox 24">
            <a:extLst>
              <a:ext uri="{FF2B5EF4-FFF2-40B4-BE49-F238E27FC236}">
                <a16:creationId xmlns:a16="http://schemas.microsoft.com/office/drawing/2014/main" id="{D0071CD7-8C86-5D06-B8A6-B1303D78B033}"/>
              </a:ext>
            </a:extLst>
          </p:cNvPr>
          <p:cNvSpPr txBox="1"/>
          <p:nvPr/>
        </p:nvSpPr>
        <p:spPr>
          <a:xfrm>
            <a:off x="4485209" y="2765777"/>
            <a:ext cx="405517" cy="235962"/>
          </a:xfrm>
          <a:prstGeom prst="rect">
            <a:avLst/>
          </a:prstGeom>
          <a:noFill/>
        </p:spPr>
        <p:txBody>
          <a:bodyPr wrap="square" rtlCol="0">
            <a:spAutoFit/>
          </a:bodyPr>
          <a:lstStyle/>
          <a:p>
            <a:r>
              <a:rPr lang="en-US" sz="1400" baseline="-25000" dirty="0"/>
              <a:t>c3</a:t>
            </a:r>
            <a:endParaRPr lang="en-US" baseline="-25000" dirty="0"/>
          </a:p>
        </p:txBody>
      </p:sp>
      <p:sp>
        <p:nvSpPr>
          <p:cNvPr id="28" name="TextBox 27">
            <a:extLst>
              <a:ext uri="{FF2B5EF4-FFF2-40B4-BE49-F238E27FC236}">
                <a16:creationId xmlns:a16="http://schemas.microsoft.com/office/drawing/2014/main" id="{E20393B0-BAF6-8A81-B688-E8364D5E871B}"/>
              </a:ext>
            </a:extLst>
          </p:cNvPr>
          <p:cNvSpPr txBox="1"/>
          <p:nvPr/>
        </p:nvSpPr>
        <p:spPr>
          <a:xfrm>
            <a:off x="4485209" y="3438663"/>
            <a:ext cx="405517" cy="235962"/>
          </a:xfrm>
          <a:prstGeom prst="rect">
            <a:avLst/>
          </a:prstGeom>
          <a:noFill/>
        </p:spPr>
        <p:txBody>
          <a:bodyPr wrap="square" rtlCol="0">
            <a:spAutoFit/>
          </a:bodyPr>
          <a:lstStyle/>
          <a:p>
            <a:r>
              <a:rPr lang="en-US" sz="1400" baseline="-25000" dirty="0"/>
              <a:t>c4</a:t>
            </a:r>
            <a:endParaRPr lang="en-US" baseline="-25000" dirty="0"/>
          </a:p>
        </p:txBody>
      </p:sp>
      <p:sp>
        <p:nvSpPr>
          <p:cNvPr id="30" name="TextBox 29">
            <a:extLst>
              <a:ext uri="{FF2B5EF4-FFF2-40B4-BE49-F238E27FC236}">
                <a16:creationId xmlns:a16="http://schemas.microsoft.com/office/drawing/2014/main" id="{01053B94-8BA4-9D91-9712-2996927DA522}"/>
              </a:ext>
            </a:extLst>
          </p:cNvPr>
          <p:cNvSpPr txBox="1"/>
          <p:nvPr/>
        </p:nvSpPr>
        <p:spPr>
          <a:xfrm>
            <a:off x="4485209" y="4119219"/>
            <a:ext cx="405517" cy="235962"/>
          </a:xfrm>
          <a:prstGeom prst="rect">
            <a:avLst/>
          </a:prstGeom>
          <a:noFill/>
        </p:spPr>
        <p:txBody>
          <a:bodyPr wrap="square" rtlCol="0">
            <a:spAutoFit/>
          </a:bodyPr>
          <a:lstStyle/>
          <a:p>
            <a:r>
              <a:rPr lang="en-US" sz="1400" baseline="-25000" dirty="0"/>
              <a:t>c5</a:t>
            </a:r>
            <a:endParaRPr lang="en-US" baseline="-25000" dirty="0"/>
          </a:p>
        </p:txBody>
      </p:sp>
      <p:sp>
        <p:nvSpPr>
          <p:cNvPr id="232" name="TextBox 231">
            <a:extLst>
              <a:ext uri="{FF2B5EF4-FFF2-40B4-BE49-F238E27FC236}">
                <a16:creationId xmlns:a16="http://schemas.microsoft.com/office/drawing/2014/main" id="{0B629AA8-45DC-74B1-D948-CFE83B420CDF}"/>
              </a:ext>
            </a:extLst>
          </p:cNvPr>
          <p:cNvSpPr txBox="1"/>
          <p:nvPr/>
        </p:nvSpPr>
        <p:spPr>
          <a:xfrm>
            <a:off x="4485209" y="4825629"/>
            <a:ext cx="405517" cy="235962"/>
          </a:xfrm>
          <a:prstGeom prst="rect">
            <a:avLst/>
          </a:prstGeom>
          <a:noFill/>
        </p:spPr>
        <p:txBody>
          <a:bodyPr wrap="square" rtlCol="0">
            <a:spAutoFit/>
          </a:bodyPr>
          <a:lstStyle/>
          <a:p>
            <a:r>
              <a:rPr lang="en-US" sz="1400" baseline="-25000" dirty="0"/>
              <a:t>c6</a:t>
            </a:r>
            <a:endParaRPr lang="en-US" baseline="-25000" dirty="0"/>
          </a:p>
        </p:txBody>
      </p:sp>
      <p:sp>
        <p:nvSpPr>
          <p:cNvPr id="233" name="TextBox 232">
            <a:extLst>
              <a:ext uri="{FF2B5EF4-FFF2-40B4-BE49-F238E27FC236}">
                <a16:creationId xmlns:a16="http://schemas.microsoft.com/office/drawing/2014/main" id="{C652419C-1E73-76DB-E282-EF4D40BA1203}"/>
              </a:ext>
            </a:extLst>
          </p:cNvPr>
          <p:cNvSpPr txBox="1"/>
          <p:nvPr/>
        </p:nvSpPr>
        <p:spPr>
          <a:xfrm>
            <a:off x="4485209" y="5464859"/>
            <a:ext cx="405517" cy="235962"/>
          </a:xfrm>
          <a:prstGeom prst="rect">
            <a:avLst/>
          </a:prstGeom>
          <a:noFill/>
        </p:spPr>
        <p:txBody>
          <a:bodyPr wrap="square" rtlCol="0">
            <a:spAutoFit/>
          </a:bodyPr>
          <a:lstStyle/>
          <a:p>
            <a:r>
              <a:rPr lang="en-US" sz="1400" baseline="-25000" dirty="0"/>
              <a:t>c7</a:t>
            </a:r>
            <a:endParaRPr lang="en-US" baseline="-25000" dirty="0"/>
          </a:p>
        </p:txBody>
      </p:sp>
      <p:sp>
        <p:nvSpPr>
          <p:cNvPr id="234" name="TextBox 233">
            <a:extLst>
              <a:ext uri="{FF2B5EF4-FFF2-40B4-BE49-F238E27FC236}">
                <a16:creationId xmlns:a16="http://schemas.microsoft.com/office/drawing/2014/main" id="{E20E0A0D-B82F-7E0D-6AB3-4BCDA1ED225C}"/>
              </a:ext>
            </a:extLst>
          </p:cNvPr>
          <p:cNvSpPr txBox="1"/>
          <p:nvPr/>
        </p:nvSpPr>
        <p:spPr>
          <a:xfrm>
            <a:off x="4485209" y="1699953"/>
            <a:ext cx="405517" cy="235962"/>
          </a:xfrm>
          <a:prstGeom prst="rect">
            <a:avLst/>
          </a:prstGeom>
          <a:noFill/>
        </p:spPr>
        <p:txBody>
          <a:bodyPr wrap="square" rtlCol="0">
            <a:spAutoFit/>
          </a:bodyPr>
          <a:lstStyle/>
          <a:p>
            <a:r>
              <a:rPr lang="en-US" sz="1400" baseline="-25000" dirty="0"/>
              <a:t>δ1</a:t>
            </a:r>
            <a:endParaRPr lang="en-US" baseline="-25000" dirty="0"/>
          </a:p>
        </p:txBody>
      </p:sp>
      <p:sp>
        <p:nvSpPr>
          <p:cNvPr id="235" name="TextBox 234">
            <a:extLst>
              <a:ext uri="{FF2B5EF4-FFF2-40B4-BE49-F238E27FC236}">
                <a16:creationId xmlns:a16="http://schemas.microsoft.com/office/drawing/2014/main" id="{5B88C976-216E-5A5E-6807-0F600A4E7790}"/>
              </a:ext>
            </a:extLst>
          </p:cNvPr>
          <p:cNvSpPr txBox="1"/>
          <p:nvPr/>
        </p:nvSpPr>
        <p:spPr>
          <a:xfrm>
            <a:off x="4485209" y="2433823"/>
            <a:ext cx="405517" cy="235962"/>
          </a:xfrm>
          <a:prstGeom prst="rect">
            <a:avLst/>
          </a:prstGeom>
          <a:noFill/>
        </p:spPr>
        <p:txBody>
          <a:bodyPr wrap="square" rtlCol="0">
            <a:spAutoFit/>
          </a:bodyPr>
          <a:lstStyle/>
          <a:p>
            <a:r>
              <a:rPr lang="en-US" sz="1400" baseline="-25000" dirty="0"/>
              <a:t>δ2</a:t>
            </a:r>
            <a:endParaRPr lang="en-US" baseline="-25000" dirty="0"/>
          </a:p>
        </p:txBody>
      </p:sp>
      <p:sp>
        <p:nvSpPr>
          <p:cNvPr id="236" name="TextBox 235">
            <a:extLst>
              <a:ext uri="{FF2B5EF4-FFF2-40B4-BE49-F238E27FC236}">
                <a16:creationId xmlns:a16="http://schemas.microsoft.com/office/drawing/2014/main" id="{B1CB4C75-0790-6985-DC5A-89E2E75C1C25}"/>
              </a:ext>
            </a:extLst>
          </p:cNvPr>
          <p:cNvSpPr txBox="1"/>
          <p:nvPr/>
        </p:nvSpPr>
        <p:spPr>
          <a:xfrm>
            <a:off x="4485209" y="3078940"/>
            <a:ext cx="405517" cy="235962"/>
          </a:xfrm>
          <a:prstGeom prst="rect">
            <a:avLst/>
          </a:prstGeom>
          <a:noFill/>
        </p:spPr>
        <p:txBody>
          <a:bodyPr wrap="square" rtlCol="0">
            <a:spAutoFit/>
          </a:bodyPr>
          <a:lstStyle/>
          <a:p>
            <a:r>
              <a:rPr lang="en-US" sz="1400" baseline="-25000" dirty="0"/>
              <a:t>δ3</a:t>
            </a:r>
            <a:endParaRPr lang="en-US" baseline="-25000" dirty="0"/>
          </a:p>
        </p:txBody>
      </p:sp>
      <p:sp>
        <p:nvSpPr>
          <p:cNvPr id="237" name="TextBox 236">
            <a:extLst>
              <a:ext uri="{FF2B5EF4-FFF2-40B4-BE49-F238E27FC236}">
                <a16:creationId xmlns:a16="http://schemas.microsoft.com/office/drawing/2014/main" id="{BE7E9648-82D7-500A-8733-6A74522D687F}"/>
              </a:ext>
            </a:extLst>
          </p:cNvPr>
          <p:cNvSpPr txBox="1"/>
          <p:nvPr/>
        </p:nvSpPr>
        <p:spPr>
          <a:xfrm>
            <a:off x="4485209" y="3767087"/>
            <a:ext cx="405517" cy="235962"/>
          </a:xfrm>
          <a:prstGeom prst="rect">
            <a:avLst/>
          </a:prstGeom>
          <a:noFill/>
        </p:spPr>
        <p:txBody>
          <a:bodyPr wrap="square" rtlCol="0">
            <a:spAutoFit/>
          </a:bodyPr>
          <a:lstStyle/>
          <a:p>
            <a:r>
              <a:rPr lang="en-US" sz="1400" baseline="-25000" dirty="0"/>
              <a:t>δ4</a:t>
            </a:r>
            <a:endParaRPr lang="en-US" baseline="-25000" dirty="0"/>
          </a:p>
        </p:txBody>
      </p:sp>
      <p:sp>
        <p:nvSpPr>
          <p:cNvPr id="238" name="TextBox 237">
            <a:extLst>
              <a:ext uri="{FF2B5EF4-FFF2-40B4-BE49-F238E27FC236}">
                <a16:creationId xmlns:a16="http://schemas.microsoft.com/office/drawing/2014/main" id="{2DE8D2AC-45CE-0D89-E1D7-A6B002BDF860}"/>
              </a:ext>
            </a:extLst>
          </p:cNvPr>
          <p:cNvSpPr txBox="1"/>
          <p:nvPr/>
        </p:nvSpPr>
        <p:spPr>
          <a:xfrm>
            <a:off x="4485209" y="4440001"/>
            <a:ext cx="405517" cy="235962"/>
          </a:xfrm>
          <a:prstGeom prst="rect">
            <a:avLst/>
          </a:prstGeom>
          <a:noFill/>
        </p:spPr>
        <p:txBody>
          <a:bodyPr wrap="square" rtlCol="0">
            <a:spAutoFit/>
          </a:bodyPr>
          <a:lstStyle/>
          <a:p>
            <a:r>
              <a:rPr lang="en-US" sz="1400" baseline="-25000" dirty="0"/>
              <a:t>δ5</a:t>
            </a:r>
            <a:endParaRPr lang="en-US" baseline="-25000" dirty="0"/>
          </a:p>
        </p:txBody>
      </p:sp>
      <p:sp>
        <p:nvSpPr>
          <p:cNvPr id="239" name="TextBox 238">
            <a:extLst>
              <a:ext uri="{FF2B5EF4-FFF2-40B4-BE49-F238E27FC236}">
                <a16:creationId xmlns:a16="http://schemas.microsoft.com/office/drawing/2014/main" id="{261D1C7F-17D2-B4BE-67B7-4F8CA00A4ABD}"/>
              </a:ext>
            </a:extLst>
          </p:cNvPr>
          <p:cNvSpPr txBox="1"/>
          <p:nvPr/>
        </p:nvSpPr>
        <p:spPr>
          <a:xfrm>
            <a:off x="4485209" y="5086020"/>
            <a:ext cx="405517" cy="235962"/>
          </a:xfrm>
          <a:prstGeom prst="rect">
            <a:avLst/>
          </a:prstGeom>
          <a:noFill/>
        </p:spPr>
        <p:txBody>
          <a:bodyPr wrap="square" rtlCol="0">
            <a:spAutoFit/>
          </a:bodyPr>
          <a:lstStyle/>
          <a:p>
            <a:r>
              <a:rPr lang="en-US" sz="1400" baseline="-25000" dirty="0"/>
              <a:t>δ6</a:t>
            </a:r>
            <a:endParaRPr lang="en-US" baseline="-25000" dirty="0"/>
          </a:p>
        </p:txBody>
      </p:sp>
      <p:sp>
        <p:nvSpPr>
          <p:cNvPr id="240" name="TextBox 239">
            <a:extLst>
              <a:ext uri="{FF2B5EF4-FFF2-40B4-BE49-F238E27FC236}">
                <a16:creationId xmlns:a16="http://schemas.microsoft.com/office/drawing/2014/main" id="{BB02A73B-CE46-3C52-4156-E7772422D427}"/>
              </a:ext>
            </a:extLst>
          </p:cNvPr>
          <p:cNvSpPr txBox="1"/>
          <p:nvPr/>
        </p:nvSpPr>
        <p:spPr>
          <a:xfrm>
            <a:off x="4485209" y="5794721"/>
            <a:ext cx="405517" cy="235962"/>
          </a:xfrm>
          <a:prstGeom prst="rect">
            <a:avLst/>
          </a:prstGeom>
          <a:noFill/>
        </p:spPr>
        <p:txBody>
          <a:bodyPr wrap="square" rtlCol="0">
            <a:spAutoFit/>
          </a:bodyPr>
          <a:lstStyle/>
          <a:p>
            <a:r>
              <a:rPr lang="en-US" sz="1400" baseline="-25000" dirty="0"/>
              <a:t>δ7</a:t>
            </a:r>
            <a:endParaRPr lang="en-US" baseline="-25000" dirty="0"/>
          </a:p>
        </p:txBody>
      </p:sp>
      <p:sp>
        <p:nvSpPr>
          <p:cNvPr id="241" name="TextBox 240">
            <a:extLst>
              <a:ext uri="{FF2B5EF4-FFF2-40B4-BE49-F238E27FC236}">
                <a16:creationId xmlns:a16="http://schemas.microsoft.com/office/drawing/2014/main" id="{1EE9B63A-328E-CD41-1C6D-43455DCDF33C}"/>
              </a:ext>
            </a:extLst>
          </p:cNvPr>
          <p:cNvSpPr txBox="1"/>
          <p:nvPr/>
        </p:nvSpPr>
        <p:spPr>
          <a:xfrm>
            <a:off x="8642220" y="1429214"/>
            <a:ext cx="405517" cy="235962"/>
          </a:xfrm>
          <a:prstGeom prst="rect">
            <a:avLst/>
          </a:prstGeom>
          <a:noFill/>
        </p:spPr>
        <p:txBody>
          <a:bodyPr wrap="square" rtlCol="0">
            <a:spAutoFit/>
          </a:bodyPr>
          <a:lstStyle/>
          <a:p>
            <a:r>
              <a:rPr lang="en-US" sz="1400" baseline="-25000" dirty="0"/>
              <a:t>c'1</a:t>
            </a:r>
            <a:endParaRPr lang="en-US" baseline="-25000" dirty="0"/>
          </a:p>
        </p:txBody>
      </p:sp>
      <p:sp>
        <p:nvSpPr>
          <p:cNvPr id="242" name="TextBox 241">
            <a:extLst>
              <a:ext uri="{FF2B5EF4-FFF2-40B4-BE49-F238E27FC236}">
                <a16:creationId xmlns:a16="http://schemas.microsoft.com/office/drawing/2014/main" id="{DCEC3CD3-D54B-1EBE-F634-6CD7D76668E8}"/>
              </a:ext>
            </a:extLst>
          </p:cNvPr>
          <p:cNvSpPr txBox="1"/>
          <p:nvPr/>
        </p:nvSpPr>
        <p:spPr>
          <a:xfrm>
            <a:off x="8642220" y="2066852"/>
            <a:ext cx="405517" cy="235962"/>
          </a:xfrm>
          <a:prstGeom prst="rect">
            <a:avLst/>
          </a:prstGeom>
          <a:noFill/>
        </p:spPr>
        <p:txBody>
          <a:bodyPr wrap="square" rtlCol="0">
            <a:spAutoFit/>
          </a:bodyPr>
          <a:lstStyle/>
          <a:p>
            <a:r>
              <a:rPr lang="en-US" sz="1400" baseline="-25000" dirty="0"/>
              <a:t>c’2</a:t>
            </a:r>
            <a:endParaRPr lang="en-US" baseline="-25000" dirty="0"/>
          </a:p>
        </p:txBody>
      </p:sp>
      <p:sp>
        <p:nvSpPr>
          <p:cNvPr id="243" name="TextBox 242">
            <a:extLst>
              <a:ext uri="{FF2B5EF4-FFF2-40B4-BE49-F238E27FC236}">
                <a16:creationId xmlns:a16="http://schemas.microsoft.com/office/drawing/2014/main" id="{5ABD89CD-E0E2-EA72-5FAD-E5B54C07C496}"/>
              </a:ext>
            </a:extLst>
          </p:cNvPr>
          <p:cNvSpPr txBox="1"/>
          <p:nvPr/>
        </p:nvSpPr>
        <p:spPr>
          <a:xfrm>
            <a:off x="8642220" y="2720925"/>
            <a:ext cx="405517" cy="235962"/>
          </a:xfrm>
          <a:prstGeom prst="rect">
            <a:avLst/>
          </a:prstGeom>
          <a:noFill/>
        </p:spPr>
        <p:txBody>
          <a:bodyPr wrap="square" rtlCol="0">
            <a:spAutoFit/>
          </a:bodyPr>
          <a:lstStyle/>
          <a:p>
            <a:r>
              <a:rPr lang="en-US" sz="1400" baseline="-25000" dirty="0"/>
              <a:t>c’3</a:t>
            </a:r>
            <a:endParaRPr lang="en-US" baseline="-25000" dirty="0"/>
          </a:p>
        </p:txBody>
      </p:sp>
      <p:sp>
        <p:nvSpPr>
          <p:cNvPr id="244" name="TextBox 243">
            <a:extLst>
              <a:ext uri="{FF2B5EF4-FFF2-40B4-BE49-F238E27FC236}">
                <a16:creationId xmlns:a16="http://schemas.microsoft.com/office/drawing/2014/main" id="{422B21D9-1209-F310-0214-500215272E4A}"/>
              </a:ext>
            </a:extLst>
          </p:cNvPr>
          <p:cNvSpPr txBox="1"/>
          <p:nvPr/>
        </p:nvSpPr>
        <p:spPr>
          <a:xfrm>
            <a:off x="8642220" y="3383996"/>
            <a:ext cx="405517" cy="235962"/>
          </a:xfrm>
          <a:prstGeom prst="rect">
            <a:avLst/>
          </a:prstGeom>
          <a:noFill/>
        </p:spPr>
        <p:txBody>
          <a:bodyPr wrap="square" rtlCol="0">
            <a:spAutoFit/>
          </a:bodyPr>
          <a:lstStyle/>
          <a:p>
            <a:r>
              <a:rPr lang="en-US" sz="1400" baseline="-25000" dirty="0"/>
              <a:t>c’4</a:t>
            </a:r>
            <a:endParaRPr lang="en-US" baseline="-25000" dirty="0"/>
          </a:p>
        </p:txBody>
      </p:sp>
      <p:sp>
        <p:nvSpPr>
          <p:cNvPr id="245" name="TextBox 244">
            <a:extLst>
              <a:ext uri="{FF2B5EF4-FFF2-40B4-BE49-F238E27FC236}">
                <a16:creationId xmlns:a16="http://schemas.microsoft.com/office/drawing/2014/main" id="{4A7D349C-E254-4F3B-7441-EC280160CBD6}"/>
              </a:ext>
            </a:extLst>
          </p:cNvPr>
          <p:cNvSpPr txBox="1"/>
          <p:nvPr/>
        </p:nvSpPr>
        <p:spPr>
          <a:xfrm>
            <a:off x="8642220" y="4056757"/>
            <a:ext cx="405517" cy="235962"/>
          </a:xfrm>
          <a:prstGeom prst="rect">
            <a:avLst/>
          </a:prstGeom>
          <a:noFill/>
        </p:spPr>
        <p:txBody>
          <a:bodyPr wrap="square" rtlCol="0">
            <a:spAutoFit/>
          </a:bodyPr>
          <a:lstStyle/>
          <a:p>
            <a:r>
              <a:rPr lang="en-US" sz="1400" baseline="-25000" dirty="0"/>
              <a:t>c’5</a:t>
            </a:r>
            <a:endParaRPr lang="en-US" baseline="-25000" dirty="0"/>
          </a:p>
        </p:txBody>
      </p:sp>
      <p:sp>
        <p:nvSpPr>
          <p:cNvPr id="246" name="TextBox 245">
            <a:extLst>
              <a:ext uri="{FF2B5EF4-FFF2-40B4-BE49-F238E27FC236}">
                <a16:creationId xmlns:a16="http://schemas.microsoft.com/office/drawing/2014/main" id="{AAC889FA-BF04-B6F4-607F-0D0CE529B65F}"/>
              </a:ext>
            </a:extLst>
          </p:cNvPr>
          <p:cNvSpPr txBox="1"/>
          <p:nvPr/>
        </p:nvSpPr>
        <p:spPr>
          <a:xfrm>
            <a:off x="8642220" y="4728920"/>
            <a:ext cx="405517" cy="235962"/>
          </a:xfrm>
          <a:prstGeom prst="rect">
            <a:avLst/>
          </a:prstGeom>
          <a:noFill/>
        </p:spPr>
        <p:txBody>
          <a:bodyPr wrap="square" rtlCol="0">
            <a:spAutoFit/>
          </a:bodyPr>
          <a:lstStyle/>
          <a:p>
            <a:r>
              <a:rPr lang="en-US" sz="1400" baseline="-25000" dirty="0"/>
              <a:t>c’6</a:t>
            </a:r>
            <a:endParaRPr lang="en-US" baseline="-25000" dirty="0"/>
          </a:p>
        </p:txBody>
      </p:sp>
      <p:sp>
        <p:nvSpPr>
          <p:cNvPr id="248" name="TextBox 247">
            <a:extLst>
              <a:ext uri="{FF2B5EF4-FFF2-40B4-BE49-F238E27FC236}">
                <a16:creationId xmlns:a16="http://schemas.microsoft.com/office/drawing/2014/main" id="{4D4F900D-E204-C3D5-818D-FE16B8A4D568}"/>
              </a:ext>
            </a:extLst>
          </p:cNvPr>
          <p:cNvSpPr txBox="1"/>
          <p:nvPr/>
        </p:nvSpPr>
        <p:spPr>
          <a:xfrm>
            <a:off x="8642220" y="1664090"/>
            <a:ext cx="405517" cy="235962"/>
          </a:xfrm>
          <a:prstGeom prst="rect">
            <a:avLst/>
          </a:prstGeom>
          <a:noFill/>
        </p:spPr>
        <p:txBody>
          <a:bodyPr wrap="square" rtlCol="0">
            <a:spAutoFit/>
          </a:bodyPr>
          <a:lstStyle/>
          <a:p>
            <a:r>
              <a:rPr lang="en-US" sz="1400" baseline="-25000" dirty="0"/>
              <a:t>δ'1</a:t>
            </a:r>
            <a:endParaRPr lang="en-US" baseline="-25000" dirty="0"/>
          </a:p>
        </p:txBody>
      </p:sp>
      <p:sp>
        <p:nvSpPr>
          <p:cNvPr id="249" name="TextBox 248">
            <a:extLst>
              <a:ext uri="{FF2B5EF4-FFF2-40B4-BE49-F238E27FC236}">
                <a16:creationId xmlns:a16="http://schemas.microsoft.com/office/drawing/2014/main" id="{45F9BA64-2006-6435-1452-CDCB94A0EC55}"/>
              </a:ext>
            </a:extLst>
          </p:cNvPr>
          <p:cNvSpPr txBox="1"/>
          <p:nvPr/>
        </p:nvSpPr>
        <p:spPr>
          <a:xfrm>
            <a:off x="8642220" y="2292270"/>
            <a:ext cx="405517" cy="235962"/>
          </a:xfrm>
          <a:prstGeom prst="rect">
            <a:avLst/>
          </a:prstGeom>
          <a:noFill/>
        </p:spPr>
        <p:txBody>
          <a:bodyPr wrap="square" rtlCol="0">
            <a:spAutoFit/>
          </a:bodyPr>
          <a:lstStyle/>
          <a:p>
            <a:r>
              <a:rPr lang="en-US" sz="1400" baseline="-25000" dirty="0"/>
              <a:t>δ’2</a:t>
            </a:r>
            <a:endParaRPr lang="en-US" baseline="-25000" dirty="0"/>
          </a:p>
        </p:txBody>
      </p:sp>
      <p:sp>
        <p:nvSpPr>
          <p:cNvPr id="250" name="TextBox 249">
            <a:extLst>
              <a:ext uri="{FF2B5EF4-FFF2-40B4-BE49-F238E27FC236}">
                <a16:creationId xmlns:a16="http://schemas.microsoft.com/office/drawing/2014/main" id="{A04FD060-24A8-4F82-9727-E10C265D171B}"/>
              </a:ext>
            </a:extLst>
          </p:cNvPr>
          <p:cNvSpPr txBox="1"/>
          <p:nvPr/>
        </p:nvSpPr>
        <p:spPr>
          <a:xfrm>
            <a:off x="8642220" y="2964302"/>
            <a:ext cx="405517" cy="235962"/>
          </a:xfrm>
          <a:prstGeom prst="rect">
            <a:avLst/>
          </a:prstGeom>
          <a:noFill/>
        </p:spPr>
        <p:txBody>
          <a:bodyPr wrap="square" rtlCol="0">
            <a:spAutoFit/>
          </a:bodyPr>
          <a:lstStyle/>
          <a:p>
            <a:r>
              <a:rPr lang="en-US" sz="1400" baseline="-25000" dirty="0"/>
              <a:t>δ’3</a:t>
            </a:r>
            <a:endParaRPr lang="en-US" baseline="-25000" dirty="0"/>
          </a:p>
        </p:txBody>
      </p:sp>
      <p:sp>
        <p:nvSpPr>
          <p:cNvPr id="251" name="TextBox 250">
            <a:extLst>
              <a:ext uri="{FF2B5EF4-FFF2-40B4-BE49-F238E27FC236}">
                <a16:creationId xmlns:a16="http://schemas.microsoft.com/office/drawing/2014/main" id="{4841B73F-7806-8183-59C6-0BF6547B1353}"/>
              </a:ext>
            </a:extLst>
          </p:cNvPr>
          <p:cNvSpPr txBox="1"/>
          <p:nvPr/>
        </p:nvSpPr>
        <p:spPr>
          <a:xfrm>
            <a:off x="8594010" y="3626742"/>
            <a:ext cx="405517" cy="235962"/>
          </a:xfrm>
          <a:prstGeom prst="rect">
            <a:avLst/>
          </a:prstGeom>
          <a:noFill/>
        </p:spPr>
        <p:txBody>
          <a:bodyPr wrap="square" rtlCol="0">
            <a:spAutoFit/>
          </a:bodyPr>
          <a:lstStyle/>
          <a:p>
            <a:r>
              <a:rPr lang="en-US" sz="1400" baseline="-25000" dirty="0"/>
              <a:t>δ’4</a:t>
            </a:r>
            <a:endParaRPr lang="en-US" baseline="-25000" dirty="0"/>
          </a:p>
        </p:txBody>
      </p:sp>
      <p:sp>
        <p:nvSpPr>
          <p:cNvPr id="252" name="TextBox 251">
            <a:extLst>
              <a:ext uri="{FF2B5EF4-FFF2-40B4-BE49-F238E27FC236}">
                <a16:creationId xmlns:a16="http://schemas.microsoft.com/office/drawing/2014/main" id="{FC82225D-A593-5EA4-7979-58FE5053F1F4}"/>
              </a:ext>
            </a:extLst>
          </p:cNvPr>
          <p:cNvSpPr txBox="1"/>
          <p:nvPr/>
        </p:nvSpPr>
        <p:spPr>
          <a:xfrm>
            <a:off x="8642220" y="4307792"/>
            <a:ext cx="405517" cy="235962"/>
          </a:xfrm>
          <a:prstGeom prst="rect">
            <a:avLst/>
          </a:prstGeom>
          <a:noFill/>
        </p:spPr>
        <p:txBody>
          <a:bodyPr wrap="square" rtlCol="0">
            <a:spAutoFit/>
          </a:bodyPr>
          <a:lstStyle/>
          <a:p>
            <a:r>
              <a:rPr lang="en-US" sz="1400" baseline="-25000" dirty="0"/>
              <a:t>δ’5</a:t>
            </a:r>
            <a:endParaRPr lang="en-US" baseline="-25000" dirty="0"/>
          </a:p>
        </p:txBody>
      </p:sp>
      <p:sp>
        <p:nvSpPr>
          <p:cNvPr id="253" name="TextBox 252">
            <a:extLst>
              <a:ext uri="{FF2B5EF4-FFF2-40B4-BE49-F238E27FC236}">
                <a16:creationId xmlns:a16="http://schemas.microsoft.com/office/drawing/2014/main" id="{53289520-2FDA-5DC5-9080-B940C265BFA4}"/>
              </a:ext>
            </a:extLst>
          </p:cNvPr>
          <p:cNvSpPr txBox="1"/>
          <p:nvPr/>
        </p:nvSpPr>
        <p:spPr>
          <a:xfrm>
            <a:off x="8642220" y="4961365"/>
            <a:ext cx="405517" cy="235962"/>
          </a:xfrm>
          <a:prstGeom prst="rect">
            <a:avLst/>
          </a:prstGeom>
          <a:noFill/>
        </p:spPr>
        <p:txBody>
          <a:bodyPr wrap="square" rtlCol="0">
            <a:spAutoFit/>
          </a:bodyPr>
          <a:lstStyle/>
          <a:p>
            <a:r>
              <a:rPr lang="en-US" sz="1400" baseline="-25000" dirty="0"/>
              <a:t>δ’6</a:t>
            </a:r>
            <a:endParaRPr lang="en-US" baseline="-25000" dirty="0"/>
          </a:p>
        </p:txBody>
      </p:sp>
      <p:sp>
        <p:nvSpPr>
          <p:cNvPr id="247" name="TextBox 246">
            <a:extLst>
              <a:ext uri="{FF2B5EF4-FFF2-40B4-BE49-F238E27FC236}">
                <a16:creationId xmlns:a16="http://schemas.microsoft.com/office/drawing/2014/main" id="{10705BB6-3A79-E19E-1E31-698B720E7939}"/>
              </a:ext>
            </a:extLst>
          </p:cNvPr>
          <p:cNvSpPr txBox="1"/>
          <p:nvPr/>
        </p:nvSpPr>
        <p:spPr>
          <a:xfrm>
            <a:off x="82172" y="940356"/>
            <a:ext cx="2604922" cy="2585323"/>
          </a:xfrm>
          <a:prstGeom prst="rect">
            <a:avLst/>
          </a:prstGeom>
          <a:noFill/>
        </p:spPr>
        <p:txBody>
          <a:bodyPr wrap="square" rtlCol="0">
            <a:spAutoFit/>
          </a:bodyPr>
          <a:lstStyle/>
          <a:p>
            <a:pPr marL="403225" indent="-403225"/>
            <a:r>
              <a:rPr lang="el-GR" dirty="0">
                <a:latin typeface="Calibri" panose="020F0502020204030204" pitchFamily="34" charset="0"/>
                <a:cs typeface="Calibri" panose="020F0502020204030204" pitchFamily="34" charset="0"/>
              </a:rPr>
              <a:t>μ</a:t>
            </a:r>
            <a:r>
              <a:rPr lang="en-US" dirty="0">
                <a:latin typeface="Calibri" panose="020F0502020204030204" pitchFamily="34" charset="0"/>
                <a:cs typeface="Calibri" panose="020F0502020204030204" pitchFamily="34" charset="0"/>
              </a:rPr>
              <a:t>  = off-ART mortality rate</a:t>
            </a:r>
          </a:p>
          <a:p>
            <a:pPr marL="403225" indent="-403225"/>
            <a:r>
              <a:rPr lang="en-US" dirty="0">
                <a:latin typeface="Calibri" panose="020F0502020204030204" pitchFamily="34" charset="0"/>
                <a:cs typeface="Calibri" panose="020F0502020204030204" pitchFamily="34" charset="0"/>
              </a:rPr>
              <a:t>α = on-ART mortality rate</a:t>
            </a:r>
          </a:p>
          <a:p>
            <a:pPr marL="403225" indent="-403225"/>
            <a:r>
              <a:rPr lang="en-US" dirty="0">
                <a:latin typeface="Calibri" panose="020F0502020204030204" pitchFamily="34" charset="0"/>
                <a:cs typeface="Calibri" panose="020F0502020204030204" pitchFamily="34" charset="0"/>
              </a:rPr>
              <a:t>c = rate of ART initiation </a:t>
            </a:r>
          </a:p>
          <a:p>
            <a:pPr marL="403225" indent="-403225"/>
            <a:r>
              <a:rPr lang="en-US" dirty="0">
                <a:latin typeface="Calibri" panose="020F0502020204030204" pitchFamily="34" charset="0"/>
                <a:cs typeface="Calibri" panose="020F0502020204030204" pitchFamily="34" charset="0"/>
              </a:rPr>
              <a:t>δ = rate of ART discontinuation</a:t>
            </a:r>
          </a:p>
          <a:p>
            <a:pPr marL="403225" indent="-403225"/>
            <a:r>
              <a:rPr lang="en-US" dirty="0">
                <a:latin typeface="Calibri" panose="020F0502020204030204" pitchFamily="34" charset="0"/>
                <a:cs typeface="Calibri" panose="020F0502020204030204" pitchFamily="34" charset="0"/>
              </a:rPr>
              <a:t>λ = rate of progression to next lower CD4 category</a:t>
            </a:r>
          </a:p>
          <a:p>
            <a:endParaRPr lang="en-US" dirty="0"/>
          </a:p>
        </p:txBody>
      </p:sp>
    </p:spTree>
    <p:extLst>
      <p:ext uri="{BB962C8B-B14F-4D97-AF65-F5344CB8AC3E}">
        <p14:creationId xmlns:p14="http://schemas.microsoft.com/office/powerpoint/2010/main" val="2706646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90600" y="228600"/>
            <a:ext cx="10248900" cy="808038"/>
          </a:xfrm>
        </p:spPr>
        <p:txBody>
          <a:bodyPr anchor="t">
            <a:normAutofit fontScale="90000"/>
          </a:bodyPr>
          <a:lstStyle/>
          <a:p>
            <a:pPr eaLnBrk="1" hangingPunct="1"/>
            <a:r>
              <a:rPr lang="en-US" altLang="en-US" dirty="0"/>
              <a:t>Survival of HIV+ not on ART depends on timing of infection</a:t>
            </a:r>
          </a:p>
        </p:txBody>
      </p:sp>
      <p:sp>
        <p:nvSpPr>
          <p:cNvPr id="21507" name="TextBox 8"/>
          <p:cNvSpPr txBox="1">
            <a:spLocks noChangeArrowheads="1"/>
          </p:cNvSpPr>
          <p:nvPr/>
        </p:nvSpPr>
        <p:spPr bwMode="auto">
          <a:xfrm>
            <a:off x="2743200" y="6248400"/>
            <a:ext cx="5867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Marston M, Becquet R. Net survival of children HIV-infected perinatally and through breastfeeding: a pooled analysis of  individual data from resource-constrained settings, December 2010.</a:t>
            </a:r>
          </a:p>
        </p:txBody>
      </p:sp>
      <p:pic>
        <p:nvPicPr>
          <p:cNvPr id="2150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420" y="1036638"/>
            <a:ext cx="6121400" cy="468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478802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6674" y="196375"/>
            <a:ext cx="10515600" cy="1060269"/>
          </a:xfrm>
        </p:spPr>
        <p:txBody>
          <a:bodyPr>
            <a:normAutofit/>
          </a:bodyPr>
          <a:lstStyle/>
          <a:p>
            <a:r>
              <a:rPr lang="en-US" sz="2800" dirty="0"/>
              <a:t>Pediatric ART initiations are distributed by age according to patterns from the IeDEA Consortium</a:t>
            </a:r>
            <a:endParaRPr lang="en-US" dirty="0"/>
          </a:p>
        </p:txBody>
      </p:sp>
      <p:graphicFrame>
        <p:nvGraphicFramePr>
          <p:cNvPr id="8" name="Content Placeholder 7">
            <a:extLst>
              <a:ext uri="{FF2B5EF4-FFF2-40B4-BE49-F238E27FC236}">
                <a16:creationId xmlns:a16="http://schemas.microsoft.com/office/drawing/2014/main" id="{24404EB4-EBFA-4E34-86ED-E00C18EF8344}"/>
              </a:ext>
            </a:extLst>
          </p:cNvPr>
          <p:cNvGraphicFramePr>
            <a:graphicFrameLocks noGrp="1"/>
          </p:cNvGraphicFramePr>
          <p:nvPr>
            <p:ph idx="1"/>
            <p:extLst>
              <p:ext uri="{D42A27DB-BD31-4B8C-83A1-F6EECF244321}">
                <p14:modId xmlns:p14="http://schemas.microsoft.com/office/powerpoint/2010/main" val="3022023296"/>
              </p:ext>
            </p:extLst>
          </p:nvPr>
        </p:nvGraphicFramePr>
        <p:xfrm>
          <a:off x="756674" y="1328057"/>
          <a:ext cx="10603476" cy="500130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393938" y="6519446"/>
            <a:ext cx="7416824" cy="338554"/>
          </a:xfrm>
          <a:prstGeom prst="rect">
            <a:avLst/>
          </a:prstGeom>
          <a:noFill/>
        </p:spPr>
        <p:txBody>
          <a:bodyPr wrap="square" rtlCol="0">
            <a:spAutoFit/>
          </a:bodyPr>
          <a:lstStyle/>
          <a:p>
            <a:r>
              <a:rPr lang="en-US" sz="1600" dirty="0"/>
              <a:t>Data from IeDEA Consortium</a:t>
            </a:r>
          </a:p>
        </p:txBody>
      </p:sp>
    </p:spTree>
    <p:extLst>
      <p:ext uri="{BB962C8B-B14F-4D97-AF65-F5344CB8AC3E}">
        <p14:creationId xmlns:p14="http://schemas.microsoft.com/office/powerpoint/2010/main" val="3080878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D3CEDB-1067-0FFE-DEFE-20F6B6B39A73}"/>
              </a:ext>
            </a:extLst>
          </p:cNvPr>
          <p:cNvSpPr>
            <a:spLocks noGrp="1"/>
          </p:cNvSpPr>
          <p:nvPr>
            <p:ph type="sldNum" sz="quarter" idx="12"/>
          </p:nvPr>
        </p:nvSpPr>
        <p:spPr/>
        <p:txBody>
          <a:bodyPr/>
          <a:lstStyle/>
          <a:p>
            <a:fld id="{4FAB73BC-B049-4115-A692-8D63A059BFB8}" type="slidenum">
              <a:rPr lang="en-US" smtClean="0"/>
              <a:t>2</a:t>
            </a:fld>
            <a:endParaRPr lang="en-US"/>
          </a:p>
        </p:txBody>
      </p:sp>
      <p:sp>
        <p:nvSpPr>
          <p:cNvPr id="3" name="Title 2">
            <a:extLst>
              <a:ext uri="{FF2B5EF4-FFF2-40B4-BE49-F238E27FC236}">
                <a16:creationId xmlns:a16="http://schemas.microsoft.com/office/drawing/2014/main" id="{424E5C53-67E1-F1F5-89C2-A34880815B5F}"/>
              </a:ext>
            </a:extLst>
          </p:cNvPr>
          <p:cNvSpPr>
            <a:spLocks noGrp="1"/>
          </p:cNvSpPr>
          <p:nvPr>
            <p:ph type="title"/>
          </p:nvPr>
        </p:nvSpPr>
        <p:spPr>
          <a:xfrm>
            <a:off x="845127" y="365760"/>
            <a:ext cx="10515600" cy="1013097"/>
          </a:xfrm>
        </p:spPr>
        <p:txBody>
          <a:bodyPr/>
          <a:lstStyle/>
          <a:p>
            <a:r>
              <a:rPr lang="en-US" dirty="0"/>
              <a:t>Mother to child transmission of HIV: Births to HIV+ women</a:t>
            </a:r>
          </a:p>
        </p:txBody>
      </p:sp>
      <p:sp>
        <p:nvSpPr>
          <p:cNvPr id="5" name="TextBox 4">
            <a:extLst>
              <a:ext uri="{FF2B5EF4-FFF2-40B4-BE49-F238E27FC236}">
                <a16:creationId xmlns:a16="http://schemas.microsoft.com/office/drawing/2014/main" id="{CD3841F1-06A4-EF7C-991C-13DB0DCA616D}"/>
              </a:ext>
            </a:extLst>
          </p:cNvPr>
          <p:cNvSpPr txBox="1"/>
          <p:nvPr/>
        </p:nvSpPr>
        <p:spPr>
          <a:xfrm>
            <a:off x="493486" y="1712686"/>
            <a:ext cx="1814285" cy="646331"/>
          </a:xfrm>
          <a:prstGeom prst="rect">
            <a:avLst/>
          </a:prstGeom>
          <a:noFill/>
          <a:ln w="38100">
            <a:solidFill>
              <a:srgbClr val="FF0000"/>
            </a:solidFill>
          </a:ln>
        </p:spPr>
        <p:txBody>
          <a:bodyPr wrap="square" rtlCol="0">
            <a:spAutoFit/>
          </a:bodyPr>
          <a:lstStyle/>
          <a:p>
            <a:r>
              <a:rPr lang="en-US" dirty="0"/>
              <a:t>Women of reproductive age</a:t>
            </a:r>
          </a:p>
        </p:txBody>
      </p:sp>
      <p:sp>
        <p:nvSpPr>
          <p:cNvPr id="6" name="TextBox 5">
            <a:extLst>
              <a:ext uri="{FF2B5EF4-FFF2-40B4-BE49-F238E27FC236}">
                <a16:creationId xmlns:a16="http://schemas.microsoft.com/office/drawing/2014/main" id="{C924353D-C094-1452-C39D-2346B953C539}"/>
              </a:ext>
            </a:extLst>
          </p:cNvPr>
          <p:cNvSpPr txBox="1"/>
          <p:nvPr/>
        </p:nvSpPr>
        <p:spPr>
          <a:xfrm>
            <a:off x="493486" y="2500309"/>
            <a:ext cx="1814285" cy="646331"/>
          </a:xfrm>
          <a:prstGeom prst="rect">
            <a:avLst/>
          </a:prstGeom>
          <a:noFill/>
          <a:ln w="38100">
            <a:solidFill>
              <a:srgbClr val="FF0000"/>
            </a:solidFill>
          </a:ln>
        </p:spPr>
        <p:txBody>
          <a:bodyPr wrap="square" rtlCol="0">
            <a:spAutoFit/>
          </a:bodyPr>
          <a:lstStyle/>
          <a:p>
            <a:r>
              <a:rPr lang="en-US" dirty="0"/>
              <a:t>Age-specific fertility rates</a:t>
            </a:r>
          </a:p>
        </p:txBody>
      </p:sp>
      <p:sp>
        <p:nvSpPr>
          <p:cNvPr id="7" name="TextBox 6">
            <a:extLst>
              <a:ext uri="{FF2B5EF4-FFF2-40B4-BE49-F238E27FC236}">
                <a16:creationId xmlns:a16="http://schemas.microsoft.com/office/drawing/2014/main" id="{377816B2-ED96-92E2-8A06-9CBD908376BD}"/>
              </a:ext>
            </a:extLst>
          </p:cNvPr>
          <p:cNvSpPr txBox="1"/>
          <p:nvPr/>
        </p:nvSpPr>
        <p:spPr>
          <a:xfrm>
            <a:off x="493486" y="3252093"/>
            <a:ext cx="1814285" cy="646331"/>
          </a:xfrm>
          <a:prstGeom prst="rect">
            <a:avLst/>
          </a:prstGeom>
          <a:noFill/>
          <a:ln w="38100">
            <a:solidFill>
              <a:srgbClr val="FF0000"/>
            </a:solidFill>
          </a:ln>
        </p:spPr>
        <p:txBody>
          <a:bodyPr wrap="square" rtlCol="0">
            <a:spAutoFit/>
          </a:bodyPr>
          <a:lstStyle/>
          <a:p>
            <a:r>
              <a:rPr lang="en-US" dirty="0"/>
              <a:t>HIV prevalence among WRA</a:t>
            </a:r>
          </a:p>
        </p:txBody>
      </p:sp>
      <p:sp>
        <p:nvSpPr>
          <p:cNvPr id="8" name="TextBox 7">
            <a:extLst>
              <a:ext uri="{FF2B5EF4-FFF2-40B4-BE49-F238E27FC236}">
                <a16:creationId xmlns:a16="http://schemas.microsoft.com/office/drawing/2014/main" id="{F58A1A29-A23A-D702-64FC-E224F1A78885}"/>
              </a:ext>
            </a:extLst>
          </p:cNvPr>
          <p:cNvSpPr txBox="1"/>
          <p:nvPr/>
        </p:nvSpPr>
        <p:spPr>
          <a:xfrm>
            <a:off x="493486" y="4060598"/>
            <a:ext cx="1814285" cy="1200329"/>
          </a:xfrm>
          <a:prstGeom prst="rect">
            <a:avLst/>
          </a:prstGeom>
          <a:noFill/>
          <a:ln w="38100">
            <a:solidFill>
              <a:srgbClr val="FF0000"/>
            </a:solidFill>
          </a:ln>
        </p:spPr>
        <p:txBody>
          <a:bodyPr wrap="square" rtlCol="0">
            <a:spAutoFit/>
          </a:bodyPr>
          <a:lstStyle/>
          <a:p>
            <a:r>
              <a:rPr lang="en-US" dirty="0"/>
              <a:t>Fertility rate reduction due to HIV (Fit to ANC prevalence)</a:t>
            </a:r>
          </a:p>
        </p:txBody>
      </p:sp>
      <p:sp>
        <p:nvSpPr>
          <p:cNvPr id="9" name="TextBox 8">
            <a:extLst>
              <a:ext uri="{FF2B5EF4-FFF2-40B4-BE49-F238E27FC236}">
                <a16:creationId xmlns:a16="http://schemas.microsoft.com/office/drawing/2014/main" id="{CBE17A34-9B78-0DBC-0BB2-03F46083E0B0}"/>
              </a:ext>
            </a:extLst>
          </p:cNvPr>
          <p:cNvSpPr txBox="1"/>
          <p:nvPr/>
        </p:nvSpPr>
        <p:spPr>
          <a:xfrm>
            <a:off x="3243944" y="2928927"/>
            <a:ext cx="1814285" cy="646331"/>
          </a:xfrm>
          <a:prstGeom prst="rect">
            <a:avLst/>
          </a:prstGeom>
          <a:noFill/>
          <a:ln w="38100">
            <a:solidFill>
              <a:srgbClr val="FF0000"/>
            </a:solidFill>
          </a:ln>
        </p:spPr>
        <p:txBody>
          <a:bodyPr wrap="square" rtlCol="0">
            <a:spAutoFit/>
          </a:bodyPr>
          <a:lstStyle/>
          <a:p>
            <a:r>
              <a:rPr lang="en-US" dirty="0"/>
              <a:t>Births to HIV+ women</a:t>
            </a:r>
          </a:p>
        </p:txBody>
      </p:sp>
      <p:cxnSp>
        <p:nvCxnSpPr>
          <p:cNvPr id="11" name="Straight Connector 10">
            <a:extLst>
              <a:ext uri="{FF2B5EF4-FFF2-40B4-BE49-F238E27FC236}">
                <a16:creationId xmlns:a16="http://schemas.microsoft.com/office/drawing/2014/main" id="{DF1778DF-BBEF-63C0-E64A-027EF459F8A0}"/>
              </a:ext>
            </a:extLst>
          </p:cNvPr>
          <p:cNvCxnSpPr>
            <a:cxnSpLocks/>
          </p:cNvCxnSpPr>
          <p:nvPr/>
        </p:nvCxnSpPr>
        <p:spPr>
          <a:xfrm>
            <a:off x="2699657" y="2035851"/>
            <a:ext cx="0" cy="368345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BB54896-0004-894B-2681-FBD02C253AC8}"/>
              </a:ext>
            </a:extLst>
          </p:cNvPr>
          <p:cNvCxnSpPr>
            <a:endCxn id="9" idx="1"/>
          </p:cNvCxnSpPr>
          <p:nvPr/>
        </p:nvCxnSpPr>
        <p:spPr>
          <a:xfrm>
            <a:off x="2699657" y="3252092"/>
            <a:ext cx="544287"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E58AF10-F770-5AE0-1AF3-E4B8011430BF}"/>
              </a:ext>
            </a:extLst>
          </p:cNvPr>
          <p:cNvCxnSpPr>
            <a:stCxn id="5" idx="3"/>
          </p:cNvCxnSpPr>
          <p:nvPr/>
        </p:nvCxnSpPr>
        <p:spPr>
          <a:xfrm flipV="1">
            <a:off x="2307771" y="2035851"/>
            <a:ext cx="391886"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B05B42B-9ED5-D8D6-B459-51F346727909}"/>
              </a:ext>
            </a:extLst>
          </p:cNvPr>
          <p:cNvCxnSpPr/>
          <p:nvPr/>
        </p:nvCxnSpPr>
        <p:spPr>
          <a:xfrm flipV="1">
            <a:off x="2323997" y="5719309"/>
            <a:ext cx="391886"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C44695B-47EB-8747-3035-021E794AE8CE}"/>
              </a:ext>
            </a:extLst>
          </p:cNvPr>
          <p:cNvCxnSpPr/>
          <p:nvPr/>
        </p:nvCxnSpPr>
        <p:spPr>
          <a:xfrm flipV="1">
            <a:off x="2307771" y="3575257"/>
            <a:ext cx="391886"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452995C-4354-8EE6-635C-1DC7E6281098}"/>
              </a:ext>
            </a:extLst>
          </p:cNvPr>
          <p:cNvCxnSpPr/>
          <p:nvPr/>
        </p:nvCxnSpPr>
        <p:spPr>
          <a:xfrm flipV="1">
            <a:off x="2307771" y="2811330"/>
            <a:ext cx="391886"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B5894BA-E407-CBAF-9948-3B3F6D391054}"/>
              </a:ext>
            </a:extLst>
          </p:cNvPr>
          <p:cNvSpPr txBox="1"/>
          <p:nvPr/>
        </p:nvSpPr>
        <p:spPr>
          <a:xfrm>
            <a:off x="3243943" y="3822002"/>
            <a:ext cx="1814285" cy="646331"/>
          </a:xfrm>
          <a:prstGeom prst="rect">
            <a:avLst/>
          </a:prstGeom>
          <a:noFill/>
          <a:ln w="25400">
            <a:solidFill>
              <a:schemeClr val="accent1"/>
            </a:solidFill>
          </a:ln>
        </p:spPr>
        <p:txBody>
          <a:bodyPr wrap="square" rtlCol="0">
            <a:spAutoFit/>
          </a:bodyPr>
          <a:lstStyle/>
          <a:p>
            <a:r>
              <a:rPr lang="en-US" dirty="0"/>
              <a:t>PMTCT coverage by regimen</a:t>
            </a:r>
          </a:p>
        </p:txBody>
      </p:sp>
      <p:sp>
        <p:nvSpPr>
          <p:cNvPr id="20" name="TextBox 19">
            <a:extLst>
              <a:ext uri="{FF2B5EF4-FFF2-40B4-BE49-F238E27FC236}">
                <a16:creationId xmlns:a16="http://schemas.microsoft.com/office/drawing/2014/main" id="{DAA1C664-80F7-AD1E-5525-ADF637402322}"/>
              </a:ext>
            </a:extLst>
          </p:cNvPr>
          <p:cNvSpPr txBox="1"/>
          <p:nvPr/>
        </p:nvSpPr>
        <p:spPr>
          <a:xfrm>
            <a:off x="3261441" y="4608031"/>
            <a:ext cx="1814285" cy="646331"/>
          </a:xfrm>
          <a:prstGeom prst="rect">
            <a:avLst/>
          </a:prstGeom>
          <a:noFill/>
          <a:ln w="25400">
            <a:solidFill>
              <a:schemeClr val="accent1"/>
            </a:solidFill>
          </a:ln>
        </p:spPr>
        <p:txBody>
          <a:bodyPr wrap="square" rtlCol="0">
            <a:spAutoFit/>
          </a:bodyPr>
          <a:lstStyle/>
          <a:p>
            <a:r>
              <a:rPr lang="en-US" dirty="0"/>
              <a:t>Retention at delivery</a:t>
            </a:r>
          </a:p>
        </p:txBody>
      </p:sp>
      <p:sp>
        <p:nvSpPr>
          <p:cNvPr id="21" name="TextBox 20">
            <a:extLst>
              <a:ext uri="{FF2B5EF4-FFF2-40B4-BE49-F238E27FC236}">
                <a16:creationId xmlns:a16="http://schemas.microsoft.com/office/drawing/2014/main" id="{7B456203-9B49-8FEF-8374-841E840C6436}"/>
              </a:ext>
            </a:extLst>
          </p:cNvPr>
          <p:cNvSpPr txBox="1"/>
          <p:nvPr/>
        </p:nvSpPr>
        <p:spPr>
          <a:xfrm>
            <a:off x="3261440" y="5401561"/>
            <a:ext cx="1814285" cy="1200329"/>
          </a:xfrm>
          <a:prstGeom prst="rect">
            <a:avLst/>
          </a:prstGeom>
          <a:noFill/>
          <a:ln w="25400">
            <a:solidFill>
              <a:schemeClr val="accent1"/>
            </a:solidFill>
          </a:ln>
        </p:spPr>
        <p:txBody>
          <a:bodyPr wrap="square" rtlCol="0">
            <a:spAutoFit/>
          </a:bodyPr>
          <a:lstStyle/>
          <a:p>
            <a:r>
              <a:rPr lang="en-US" dirty="0"/>
              <a:t>Perinatal transmission probabilities by regimen</a:t>
            </a:r>
          </a:p>
        </p:txBody>
      </p:sp>
      <p:cxnSp>
        <p:nvCxnSpPr>
          <p:cNvPr id="22" name="Straight Arrow Connector 21">
            <a:extLst>
              <a:ext uri="{FF2B5EF4-FFF2-40B4-BE49-F238E27FC236}">
                <a16:creationId xmlns:a16="http://schemas.microsoft.com/office/drawing/2014/main" id="{79DB501D-841B-2782-CB36-69F8369D0617}"/>
              </a:ext>
            </a:extLst>
          </p:cNvPr>
          <p:cNvCxnSpPr/>
          <p:nvPr/>
        </p:nvCxnSpPr>
        <p:spPr>
          <a:xfrm>
            <a:off x="5058228" y="3299262"/>
            <a:ext cx="544287"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93F83B3-8760-EE57-82EA-BB4EF60480F8}"/>
              </a:ext>
            </a:extLst>
          </p:cNvPr>
          <p:cNvCxnSpPr>
            <a:cxnSpLocks/>
          </p:cNvCxnSpPr>
          <p:nvPr/>
        </p:nvCxnSpPr>
        <p:spPr>
          <a:xfrm>
            <a:off x="5324925" y="3299262"/>
            <a:ext cx="5446" cy="25776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3BE596A-18C7-F156-2421-123B1390B2BB}"/>
              </a:ext>
            </a:extLst>
          </p:cNvPr>
          <p:cNvCxnSpPr>
            <a:cxnSpLocks/>
          </p:cNvCxnSpPr>
          <p:nvPr/>
        </p:nvCxnSpPr>
        <p:spPr>
          <a:xfrm>
            <a:off x="5058228" y="5876918"/>
            <a:ext cx="30988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C4B57C4-3A70-6BEE-9913-6F9058382638}"/>
              </a:ext>
            </a:extLst>
          </p:cNvPr>
          <p:cNvCxnSpPr>
            <a:cxnSpLocks/>
          </p:cNvCxnSpPr>
          <p:nvPr/>
        </p:nvCxnSpPr>
        <p:spPr>
          <a:xfrm>
            <a:off x="5075726" y="4902055"/>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5C9933B-AB43-012E-1F42-F4DB6007FFA9}"/>
              </a:ext>
            </a:extLst>
          </p:cNvPr>
          <p:cNvCxnSpPr>
            <a:cxnSpLocks/>
          </p:cNvCxnSpPr>
          <p:nvPr/>
        </p:nvCxnSpPr>
        <p:spPr>
          <a:xfrm>
            <a:off x="5032537" y="4148110"/>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84F5559A-E6F1-30A1-F4F4-72A91BD4D278}"/>
              </a:ext>
            </a:extLst>
          </p:cNvPr>
          <p:cNvSpPr txBox="1"/>
          <p:nvPr/>
        </p:nvSpPr>
        <p:spPr>
          <a:xfrm>
            <a:off x="5631053" y="2916130"/>
            <a:ext cx="1814285" cy="646331"/>
          </a:xfrm>
          <a:prstGeom prst="rect">
            <a:avLst/>
          </a:prstGeom>
          <a:solidFill>
            <a:schemeClr val="accent4">
              <a:lumMod val="20000"/>
              <a:lumOff val="80000"/>
            </a:schemeClr>
          </a:solidFill>
          <a:ln w="25400">
            <a:solidFill>
              <a:schemeClr val="accent1"/>
            </a:solidFill>
          </a:ln>
        </p:spPr>
        <p:txBody>
          <a:bodyPr wrap="square" rtlCol="0">
            <a:spAutoFit/>
          </a:bodyPr>
          <a:lstStyle/>
          <a:p>
            <a:r>
              <a:rPr lang="en-US" dirty="0"/>
              <a:t>Perinatal infections</a:t>
            </a:r>
          </a:p>
        </p:txBody>
      </p:sp>
      <p:sp>
        <p:nvSpPr>
          <p:cNvPr id="41" name="TextBox 40">
            <a:extLst>
              <a:ext uri="{FF2B5EF4-FFF2-40B4-BE49-F238E27FC236}">
                <a16:creationId xmlns:a16="http://schemas.microsoft.com/office/drawing/2014/main" id="{5C0F32FD-35C8-08DE-C73B-5F9F667A1B10}"/>
              </a:ext>
            </a:extLst>
          </p:cNvPr>
          <p:cNvSpPr txBox="1"/>
          <p:nvPr/>
        </p:nvSpPr>
        <p:spPr>
          <a:xfrm>
            <a:off x="7885814" y="1712686"/>
            <a:ext cx="1814285" cy="1200329"/>
          </a:xfrm>
          <a:prstGeom prst="rect">
            <a:avLst/>
          </a:prstGeom>
          <a:noFill/>
          <a:ln w="25400">
            <a:solidFill>
              <a:schemeClr val="accent1"/>
            </a:solidFill>
          </a:ln>
        </p:spPr>
        <p:txBody>
          <a:bodyPr wrap="square" rtlCol="0">
            <a:spAutoFit/>
          </a:bodyPr>
          <a:lstStyle/>
          <a:p>
            <a:r>
              <a:rPr lang="en-US" dirty="0"/>
              <a:t>Breastfeeding duration among HIV+ women (on ARV/not on ARV)</a:t>
            </a:r>
          </a:p>
        </p:txBody>
      </p:sp>
      <p:sp>
        <p:nvSpPr>
          <p:cNvPr id="42" name="TextBox 41">
            <a:extLst>
              <a:ext uri="{FF2B5EF4-FFF2-40B4-BE49-F238E27FC236}">
                <a16:creationId xmlns:a16="http://schemas.microsoft.com/office/drawing/2014/main" id="{0634EE76-1430-E605-19F9-77531F35219F}"/>
              </a:ext>
            </a:extLst>
          </p:cNvPr>
          <p:cNvSpPr txBox="1"/>
          <p:nvPr/>
        </p:nvSpPr>
        <p:spPr>
          <a:xfrm>
            <a:off x="7861840" y="3273827"/>
            <a:ext cx="1814285" cy="923330"/>
          </a:xfrm>
          <a:prstGeom prst="rect">
            <a:avLst/>
          </a:prstGeom>
          <a:noFill/>
          <a:ln w="25400">
            <a:solidFill>
              <a:schemeClr val="accent1"/>
            </a:solidFill>
          </a:ln>
        </p:spPr>
        <p:txBody>
          <a:bodyPr wrap="square" rtlCol="0">
            <a:spAutoFit/>
          </a:bodyPr>
          <a:lstStyle/>
          <a:p>
            <a:r>
              <a:rPr lang="en-US" dirty="0"/>
              <a:t>Monthly drop off from ARV regimen</a:t>
            </a:r>
          </a:p>
        </p:txBody>
      </p:sp>
      <p:sp>
        <p:nvSpPr>
          <p:cNvPr id="43" name="TextBox 42">
            <a:extLst>
              <a:ext uri="{FF2B5EF4-FFF2-40B4-BE49-F238E27FC236}">
                <a16:creationId xmlns:a16="http://schemas.microsoft.com/office/drawing/2014/main" id="{6B58E57D-01BE-48EA-B364-CD20BDB7C5FF}"/>
              </a:ext>
            </a:extLst>
          </p:cNvPr>
          <p:cNvSpPr txBox="1"/>
          <p:nvPr/>
        </p:nvSpPr>
        <p:spPr>
          <a:xfrm>
            <a:off x="7861839" y="4676589"/>
            <a:ext cx="1814285" cy="1200329"/>
          </a:xfrm>
          <a:prstGeom prst="rect">
            <a:avLst/>
          </a:prstGeom>
          <a:noFill/>
          <a:ln w="25400">
            <a:solidFill>
              <a:schemeClr val="accent1"/>
            </a:solidFill>
          </a:ln>
        </p:spPr>
        <p:txBody>
          <a:bodyPr wrap="square" rtlCol="0">
            <a:spAutoFit/>
          </a:bodyPr>
          <a:lstStyle/>
          <a:p>
            <a:r>
              <a:rPr lang="en-US" dirty="0"/>
              <a:t>Postnatal transmission probabilities by regimen</a:t>
            </a:r>
          </a:p>
        </p:txBody>
      </p:sp>
      <p:sp>
        <p:nvSpPr>
          <p:cNvPr id="44" name="TextBox 43">
            <a:extLst>
              <a:ext uri="{FF2B5EF4-FFF2-40B4-BE49-F238E27FC236}">
                <a16:creationId xmlns:a16="http://schemas.microsoft.com/office/drawing/2014/main" id="{4E6F5ACB-44CA-FB7A-EF07-30D11675A785}"/>
              </a:ext>
            </a:extLst>
          </p:cNvPr>
          <p:cNvSpPr txBox="1"/>
          <p:nvPr/>
        </p:nvSpPr>
        <p:spPr>
          <a:xfrm>
            <a:off x="10268396" y="2811330"/>
            <a:ext cx="1814285" cy="646331"/>
          </a:xfrm>
          <a:prstGeom prst="rect">
            <a:avLst/>
          </a:prstGeom>
          <a:solidFill>
            <a:schemeClr val="accent4">
              <a:lumMod val="20000"/>
              <a:lumOff val="80000"/>
            </a:schemeClr>
          </a:solidFill>
          <a:ln w="25400">
            <a:solidFill>
              <a:schemeClr val="accent1"/>
            </a:solidFill>
          </a:ln>
        </p:spPr>
        <p:txBody>
          <a:bodyPr wrap="square" rtlCol="0">
            <a:spAutoFit/>
          </a:bodyPr>
          <a:lstStyle/>
          <a:p>
            <a:r>
              <a:rPr lang="en-US" dirty="0"/>
              <a:t>Postnatal infections</a:t>
            </a:r>
          </a:p>
        </p:txBody>
      </p:sp>
      <p:cxnSp>
        <p:nvCxnSpPr>
          <p:cNvPr id="45" name="Straight Connector 44">
            <a:extLst>
              <a:ext uri="{FF2B5EF4-FFF2-40B4-BE49-F238E27FC236}">
                <a16:creationId xmlns:a16="http://schemas.microsoft.com/office/drawing/2014/main" id="{737067EF-5525-D229-9CC9-113E0713BB15}"/>
              </a:ext>
            </a:extLst>
          </p:cNvPr>
          <p:cNvCxnSpPr>
            <a:cxnSpLocks/>
          </p:cNvCxnSpPr>
          <p:nvPr/>
        </p:nvCxnSpPr>
        <p:spPr>
          <a:xfrm>
            <a:off x="9969538" y="2206942"/>
            <a:ext cx="5445" cy="298562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5C5B66D-4688-23D5-9390-013BDCAAFE50}"/>
              </a:ext>
            </a:extLst>
          </p:cNvPr>
          <p:cNvCxnSpPr>
            <a:cxnSpLocks/>
          </p:cNvCxnSpPr>
          <p:nvPr/>
        </p:nvCxnSpPr>
        <p:spPr>
          <a:xfrm>
            <a:off x="9700099" y="2224210"/>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D22E7149-BDC1-9A06-EF69-D550C2E57AB6}"/>
              </a:ext>
            </a:extLst>
          </p:cNvPr>
          <p:cNvCxnSpPr>
            <a:cxnSpLocks/>
          </p:cNvCxnSpPr>
          <p:nvPr/>
        </p:nvCxnSpPr>
        <p:spPr>
          <a:xfrm>
            <a:off x="9676124" y="3575257"/>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9AF8C38-5DD0-392B-F89C-FD911B6BD906}"/>
              </a:ext>
            </a:extLst>
          </p:cNvPr>
          <p:cNvCxnSpPr>
            <a:cxnSpLocks/>
          </p:cNvCxnSpPr>
          <p:nvPr/>
        </p:nvCxnSpPr>
        <p:spPr>
          <a:xfrm>
            <a:off x="9706305" y="5192564"/>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31C0CA5E-3698-6B3B-B47F-48B0DB1B7781}"/>
              </a:ext>
            </a:extLst>
          </p:cNvPr>
          <p:cNvSpPr txBox="1"/>
          <p:nvPr/>
        </p:nvSpPr>
        <p:spPr>
          <a:xfrm>
            <a:off x="479881" y="5396145"/>
            <a:ext cx="1814285" cy="646331"/>
          </a:xfrm>
          <a:prstGeom prst="rect">
            <a:avLst/>
          </a:prstGeom>
          <a:noFill/>
          <a:ln w="38100">
            <a:solidFill>
              <a:srgbClr val="FF0000"/>
            </a:solidFill>
          </a:ln>
        </p:spPr>
        <p:txBody>
          <a:bodyPr wrap="square" rtlCol="0">
            <a:spAutoFit/>
          </a:bodyPr>
          <a:lstStyle/>
          <a:p>
            <a:r>
              <a:rPr lang="en-US" dirty="0"/>
              <a:t>HIV incidence among WRA</a:t>
            </a:r>
          </a:p>
        </p:txBody>
      </p:sp>
      <p:cxnSp>
        <p:nvCxnSpPr>
          <p:cNvPr id="51" name="Straight Connector 50">
            <a:extLst>
              <a:ext uri="{FF2B5EF4-FFF2-40B4-BE49-F238E27FC236}">
                <a16:creationId xmlns:a16="http://schemas.microsoft.com/office/drawing/2014/main" id="{0DF78EA5-F6E4-5310-1BE3-D5CB6D9A46FE}"/>
              </a:ext>
            </a:extLst>
          </p:cNvPr>
          <p:cNvCxnSpPr/>
          <p:nvPr/>
        </p:nvCxnSpPr>
        <p:spPr>
          <a:xfrm flipV="1">
            <a:off x="2295442" y="4589912"/>
            <a:ext cx="391886"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F5EF4C27-83B3-9B4F-9E5D-E1DFFF0A9F97}"/>
              </a:ext>
            </a:extLst>
          </p:cNvPr>
          <p:cNvCxnSpPr>
            <a:cxnSpLocks/>
          </p:cNvCxnSpPr>
          <p:nvPr/>
        </p:nvCxnSpPr>
        <p:spPr>
          <a:xfrm flipV="1">
            <a:off x="9974983" y="3126495"/>
            <a:ext cx="295853" cy="800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1A7B188-ADC8-2023-08E2-1E5AFF00657C}"/>
              </a:ext>
            </a:extLst>
          </p:cNvPr>
          <p:cNvCxnSpPr>
            <a:cxnSpLocks/>
          </p:cNvCxnSpPr>
          <p:nvPr/>
        </p:nvCxnSpPr>
        <p:spPr>
          <a:xfrm>
            <a:off x="4168584" y="1378857"/>
            <a:ext cx="0" cy="155007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A824008-5B32-1C7A-F467-B0D6A26277A6}"/>
              </a:ext>
            </a:extLst>
          </p:cNvPr>
          <p:cNvCxnSpPr>
            <a:cxnSpLocks/>
          </p:cNvCxnSpPr>
          <p:nvPr/>
        </p:nvCxnSpPr>
        <p:spPr>
          <a:xfrm>
            <a:off x="4151084" y="1362051"/>
            <a:ext cx="66893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A54345C0-13C7-A21F-CE5C-A93CCE0C6BB4}"/>
              </a:ext>
            </a:extLst>
          </p:cNvPr>
          <p:cNvCxnSpPr>
            <a:cxnSpLocks/>
          </p:cNvCxnSpPr>
          <p:nvPr/>
        </p:nvCxnSpPr>
        <p:spPr>
          <a:xfrm>
            <a:off x="10840453" y="1362051"/>
            <a:ext cx="0" cy="144927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8147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2913" y="365760"/>
            <a:ext cx="11530012" cy="1325562"/>
          </a:xfrm>
        </p:spPr>
        <p:txBody>
          <a:bodyPr>
            <a:normAutofit/>
          </a:bodyPr>
          <a:lstStyle/>
          <a:p>
            <a:r>
              <a:rPr lang="en-US" dirty="0"/>
              <a:t>Annual Mortality on ART by age of child</a:t>
            </a:r>
            <a:br>
              <a:rPr lang="en-US" dirty="0"/>
            </a:br>
            <a:r>
              <a:rPr lang="en-US" dirty="0"/>
              <a:t>(Example:  on ART 12+ months, East Africa pattern)</a:t>
            </a: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80247699"/>
              </p:ext>
            </p:extLst>
          </p:nvPr>
        </p:nvGraphicFramePr>
        <p:xfrm>
          <a:off x="838200" y="1828800"/>
          <a:ext cx="518160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p:cNvGraphicFramePr>
            <a:graphicFrameLocks noGrp="1"/>
          </p:cNvGraphicFramePr>
          <p:nvPr>
            <p:ph sz="half" idx="2"/>
            <p:extLst>
              <p:ext uri="{D42A27DB-BD31-4B8C-83A1-F6EECF244321}">
                <p14:modId xmlns:p14="http://schemas.microsoft.com/office/powerpoint/2010/main" val="672995291"/>
              </p:ext>
            </p:extLst>
          </p:nvPr>
        </p:nvGraphicFramePr>
        <p:xfrm>
          <a:off x="6172200" y="1828800"/>
          <a:ext cx="5181600"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2"/>
          </p:nvPr>
        </p:nvSpPr>
        <p:spPr/>
        <p:txBody>
          <a:bodyPr/>
          <a:lstStyle/>
          <a:p>
            <a:fld id="{4FAB73BC-B049-4115-A692-8D63A059BFB8}" type="slidenum">
              <a:rPr lang="en-US" smtClean="0"/>
              <a:t>20</a:t>
            </a:fld>
            <a:endParaRPr lang="en-US"/>
          </a:p>
        </p:txBody>
      </p:sp>
      <p:sp>
        <p:nvSpPr>
          <p:cNvPr id="14" name="TextBox 13"/>
          <p:cNvSpPr txBox="1"/>
          <p:nvPr/>
        </p:nvSpPr>
        <p:spPr>
          <a:xfrm>
            <a:off x="2342573" y="6472241"/>
            <a:ext cx="9011227" cy="369332"/>
          </a:xfrm>
          <a:prstGeom prst="rect">
            <a:avLst/>
          </a:prstGeom>
          <a:noFill/>
        </p:spPr>
        <p:txBody>
          <a:bodyPr wrap="square" rtlCol="0">
            <a:spAutoFit/>
          </a:bodyPr>
          <a:lstStyle/>
          <a:p>
            <a:r>
              <a:rPr lang="en-US" dirty="0"/>
              <a:t>Patterns estimated by </a:t>
            </a:r>
            <a:r>
              <a:rPr lang="en-US" dirty="0" err="1"/>
              <a:t>IeDEA</a:t>
            </a:r>
            <a:r>
              <a:rPr lang="en-US" dirty="0"/>
              <a:t> Consortium by age, duration on treatment and region</a:t>
            </a:r>
          </a:p>
        </p:txBody>
      </p:sp>
      <p:sp>
        <p:nvSpPr>
          <p:cNvPr id="3" name="TextBox 2">
            <a:extLst>
              <a:ext uri="{FF2B5EF4-FFF2-40B4-BE49-F238E27FC236}">
                <a16:creationId xmlns:a16="http://schemas.microsoft.com/office/drawing/2014/main" id="{40D14AC2-D205-7708-6DBB-A829EA9C44CF}"/>
              </a:ext>
            </a:extLst>
          </p:cNvPr>
          <p:cNvSpPr txBox="1"/>
          <p:nvPr/>
        </p:nvSpPr>
        <p:spPr>
          <a:xfrm>
            <a:off x="2649070" y="6078069"/>
            <a:ext cx="1371600" cy="369332"/>
          </a:xfrm>
          <a:prstGeom prst="rect">
            <a:avLst/>
          </a:prstGeom>
          <a:noFill/>
        </p:spPr>
        <p:txBody>
          <a:bodyPr wrap="square" rtlCol="0">
            <a:spAutoFit/>
          </a:bodyPr>
          <a:lstStyle/>
          <a:p>
            <a:r>
              <a:rPr lang="en-US" dirty="0"/>
              <a:t>Age (years)</a:t>
            </a:r>
          </a:p>
        </p:txBody>
      </p:sp>
      <p:sp>
        <p:nvSpPr>
          <p:cNvPr id="5" name="TextBox 4">
            <a:extLst>
              <a:ext uri="{FF2B5EF4-FFF2-40B4-BE49-F238E27FC236}">
                <a16:creationId xmlns:a16="http://schemas.microsoft.com/office/drawing/2014/main" id="{F5C42AFE-C21F-0C3A-227D-A90BFD35C4E5}"/>
              </a:ext>
            </a:extLst>
          </p:cNvPr>
          <p:cNvSpPr txBox="1"/>
          <p:nvPr/>
        </p:nvSpPr>
        <p:spPr>
          <a:xfrm>
            <a:off x="8318228" y="6078069"/>
            <a:ext cx="1371600" cy="369332"/>
          </a:xfrm>
          <a:prstGeom prst="rect">
            <a:avLst/>
          </a:prstGeom>
          <a:noFill/>
        </p:spPr>
        <p:txBody>
          <a:bodyPr wrap="square" rtlCol="0">
            <a:spAutoFit/>
          </a:bodyPr>
          <a:lstStyle/>
          <a:p>
            <a:r>
              <a:rPr lang="en-US" dirty="0"/>
              <a:t>Age (years)</a:t>
            </a:r>
          </a:p>
        </p:txBody>
      </p:sp>
    </p:spTree>
    <p:extLst>
      <p:ext uri="{BB962C8B-B14F-4D97-AF65-F5344CB8AC3E}">
        <p14:creationId xmlns:p14="http://schemas.microsoft.com/office/powerpoint/2010/main" val="412854176"/>
      </p:ext>
    </p:extLst>
  </p:cSld>
  <p:clrMapOvr>
    <a:masterClrMapping/>
  </p:clrMapOvr>
  <p:extLst>
    <p:ext uri="{6950BFC3-D8DA-4A85-94F7-54DA5524770B}">
      <p188:commentRel xmlns:p188="http://schemas.microsoft.com/office/powerpoint/2018/8/main" r:id="rId2"/>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5DC474E4-63C4-47A9-20CB-1C9DB7946232}"/>
              </a:ext>
            </a:extLst>
          </p:cNvPr>
          <p:cNvSpPr>
            <a:spLocks noGrp="1"/>
          </p:cNvSpPr>
          <p:nvPr>
            <p:ph type="title"/>
          </p:nvPr>
        </p:nvSpPr>
        <p:spPr>
          <a:xfrm>
            <a:off x="845127" y="365760"/>
            <a:ext cx="10515600" cy="878840"/>
          </a:xfrm>
        </p:spPr>
        <p:txBody>
          <a:bodyPr/>
          <a:lstStyle/>
          <a:p>
            <a:r>
              <a:rPr lang="en-US" dirty="0"/>
              <a:t>ART Dynamics</a:t>
            </a:r>
          </a:p>
        </p:txBody>
      </p:sp>
      <p:sp>
        <p:nvSpPr>
          <p:cNvPr id="19" name="Content Placeholder 18">
            <a:extLst>
              <a:ext uri="{FF2B5EF4-FFF2-40B4-BE49-F238E27FC236}">
                <a16:creationId xmlns:a16="http://schemas.microsoft.com/office/drawing/2014/main" id="{8320E948-8282-BF2A-CEBC-C01BDF74DC09}"/>
              </a:ext>
            </a:extLst>
          </p:cNvPr>
          <p:cNvSpPr>
            <a:spLocks noGrp="1"/>
          </p:cNvSpPr>
          <p:nvPr>
            <p:ph idx="1"/>
          </p:nvPr>
        </p:nvSpPr>
        <p:spPr>
          <a:xfrm>
            <a:off x="0" y="1298031"/>
            <a:ext cx="6242627" cy="5221287"/>
          </a:xfrm>
        </p:spPr>
        <p:txBody>
          <a:bodyPr>
            <a:normAutofit/>
          </a:bodyPr>
          <a:lstStyle/>
          <a:p>
            <a:r>
              <a:rPr lang="en-US" dirty="0"/>
              <a:t>Please enter treatment interruption rates for all years with children on ART</a:t>
            </a:r>
          </a:p>
          <a:p>
            <a:pPr lvl="1"/>
            <a:r>
              <a:rPr lang="en-US" dirty="0"/>
              <a:t>From a reliable national or nationally representative program data, if available</a:t>
            </a:r>
          </a:p>
          <a:p>
            <a:pPr lvl="1"/>
            <a:r>
              <a:rPr lang="en-US" dirty="0"/>
              <a:t>Default rate of 5% per year – use new button in Child Treatment editor ‘Apply default interruption rate’</a:t>
            </a:r>
          </a:p>
          <a:p>
            <a:r>
              <a:rPr lang="en-US" dirty="0"/>
              <a:t>Treatment interruption entries do not affect numbers of children on ART (set by program data), but do refine:</a:t>
            </a:r>
          </a:p>
          <a:p>
            <a:pPr lvl="1"/>
            <a:r>
              <a:rPr lang="en-US" dirty="0"/>
              <a:t>the percentage of children in the first year of treatment and their age and CD4 distribution </a:t>
            </a:r>
          </a:p>
          <a:p>
            <a:pPr lvl="1"/>
            <a:r>
              <a:rPr lang="en-US" dirty="0"/>
              <a:t>Spectrum’s (new!) calculation of child Knowledge-of-Status. </a:t>
            </a:r>
          </a:p>
          <a:p>
            <a:pPr marL="457200" lvl="1" indent="0">
              <a:buNone/>
            </a:pPr>
            <a:endParaRPr lang="en-US" dirty="0">
              <a:highlight>
                <a:srgbClr val="00FF00"/>
              </a:highlight>
            </a:endParaRPr>
          </a:p>
        </p:txBody>
      </p:sp>
      <p:sp>
        <p:nvSpPr>
          <p:cNvPr id="2" name="Slide Number Placeholder 1">
            <a:extLst>
              <a:ext uri="{FF2B5EF4-FFF2-40B4-BE49-F238E27FC236}">
                <a16:creationId xmlns:a16="http://schemas.microsoft.com/office/drawing/2014/main" id="{48BAF989-BCB7-D06F-10F3-5ED6BBAEECFC}"/>
              </a:ext>
            </a:extLst>
          </p:cNvPr>
          <p:cNvSpPr>
            <a:spLocks noGrp="1"/>
          </p:cNvSpPr>
          <p:nvPr>
            <p:ph type="sldNum" sz="quarter" idx="12"/>
          </p:nvPr>
        </p:nvSpPr>
        <p:spPr/>
        <p:txBody>
          <a:bodyPr/>
          <a:lstStyle/>
          <a:p>
            <a:fld id="{4FAB73BC-B049-4115-A692-8D63A059BFB8}" type="slidenum">
              <a:rPr lang="en-US" smtClean="0"/>
              <a:t>21</a:t>
            </a:fld>
            <a:endParaRPr lang="en-US"/>
          </a:p>
        </p:txBody>
      </p:sp>
      <p:pic>
        <p:nvPicPr>
          <p:cNvPr id="4" name="Picture 3">
            <a:extLst>
              <a:ext uri="{FF2B5EF4-FFF2-40B4-BE49-F238E27FC236}">
                <a16:creationId xmlns:a16="http://schemas.microsoft.com/office/drawing/2014/main" id="{A14E76DC-09FB-A216-6113-DCDFA2B68C0F}"/>
              </a:ext>
            </a:extLst>
          </p:cNvPr>
          <p:cNvPicPr>
            <a:picLocks noChangeAspect="1"/>
          </p:cNvPicPr>
          <p:nvPr/>
        </p:nvPicPr>
        <p:blipFill>
          <a:blip r:embed="rId2"/>
          <a:stretch>
            <a:fillRect/>
          </a:stretch>
        </p:blipFill>
        <p:spPr>
          <a:xfrm>
            <a:off x="6242627" y="1298030"/>
            <a:ext cx="5759110" cy="4789261"/>
          </a:xfrm>
          <a:prstGeom prst="rect">
            <a:avLst/>
          </a:prstGeom>
        </p:spPr>
      </p:pic>
      <p:sp>
        <p:nvSpPr>
          <p:cNvPr id="5" name="Rectangle 4">
            <a:extLst>
              <a:ext uri="{FF2B5EF4-FFF2-40B4-BE49-F238E27FC236}">
                <a16:creationId xmlns:a16="http://schemas.microsoft.com/office/drawing/2014/main" id="{229591FF-34EE-97E7-364F-16D97D500E28}"/>
              </a:ext>
            </a:extLst>
          </p:cNvPr>
          <p:cNvSpPr/>
          <p:nvPr/>
        </p:nvSpPr>
        <p:spPr>
          <a:xfrm>
            <a:off x="8496300" y="5559969"/>
            <a:ext cx="1092200" cy="26933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06885D3-0841-86AA-E69A-E39195956F95}"/>
              </a:ext>
            </a:extLst>
          </p:cNvPr>
          <p:cNvSpPr/>
          <p:nvPr/>
        </p:nvSpPr>
        <p:spPr>
          <a:xfrm>
            <a:off x="6242626" y="4467769"/>
            <a:ext cx="5568373" cy="26933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1279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FB409-8595-07A4-DE8F-AB1777752448}"/>
              </a:ext>
            </a:extLst>
          </p:cNvPr>
          <p:cNvSpPr>
            <a:spLocks noGrp="1"/>
          </p:cNvSpPr>
          <p:nvPr>
            <p:ph type="title"/>
          </p:nvPr>
        </p:nvSpPr>
        <p:spPr>
          <a:xfrm>
            <a:off x="845127" y="365760"/>
            <a:ext cx="10515600" cy="1005840"/>
          </a:xfrm>
        </p:spPr>
        <p:txBody>
          <a:bodyPr/>
          <a:lstStyle/>
          <a:p>
            <a:r>
              <a:rPr lang="en-US" dirty="0"/>
              <a:t>CLHIV previously on treatment: new Validation chart</a:t>
            </a:r>
          </a:p>
        </p:txBody>
      </p:sp>
      <p:graphicFrame>
        <p:nvGraphicFramePr>
          <p:cNvPr id="7" name="Content Placeholder 6">
            <a:extLst>
              <a:ext uri="{FF2B5EF4-FFF2-40B4-BE49-F238E27FC236}">
                <a16:creationId xmlns:a16="http://schemas.microsoft.com/office/drawing/2014/main" id="{7D0B1F68-D427-9BD8-DC72-9BE8E3C5276F}"/>
              </a:ext>
            </a:extLst>
          </p:cNvPr>
          <p:cNvGraphicFramePr>
            <a:graphicFrameLocks noGrp="1"/>
          </p:cNvGraphicFramePr>
          <p:nvPr>
            <p:ph idx="1"/>
            <p:extLst>
              <p:ext uri="{D42A27DB-BD31-4B8C-83A1-F6EECF244321}">
                <p14:modId xmlns:p14="http://schemas.microsoft.com/office/powerpoint/2010/main" val="2339129273"/>
              </p:ext>
            </p:extLst>
          </p:nvPr>
        </p:nvGraphicFramePr>
        <p:xfrm>
          <a:off x="845127" y="1460500"/>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ACA48331-5DCC-C7ED-74EE-625F86973553}"/>
              </a:ext>
            </a:extLst>
          </p:cNvPr>
          <p:cNvSpPr>
            <a:spLocks noGrp="1"/>
          </p:cNvSpPr>
          <p:nvPr>
            <p:ph type="sldNum" sz="quarter" idx="12"/>
          </p:nvPr>
        </p:nvSpPr>
        <p:spPr/>
        <p:txBody>
          <a:bodyPr/>
          <a:lstStyle/>
          <a:p>
            <a:fld id="{4FAB73BC-B049-4115-A692-8D63A059BFB8}" type="slidenum">
              <a:rPr lang="en-US" smtClean="0"/>
              <a:t>22</a:t>
            </a:fld>
            <a:endParaRPr lang="en-US"/>
          </a:p>
        </p:txBody>
      </p:sp>
    </p:spTree>
    <p:extLst>
      <p:ext uri="{BB962C8B-B14F-4D97-AF65-F5344CB8AC3E}">
        <p14:creationId xmlns:p14="http://schemas.microsoft.com/office/powerpoint/2010/main" val="1386329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8985E-2F44-B226-3304-9EB2F9049455}"/>
              </a:ext>
            </a:extLst>
          </p:cNvPr>
          <p:cNvSpPr>
            <a:spLocks noGrp="1"/>
          </p:cNvSpPr>
          <p:nvPr>
            <p:ph type="title"/>
          </p:nvPr>
        </p:nvSpPr>
        <p:spPr>
          <a:xfrm>
            <a:off x="845127" y="365760"/>
            <a:ext cx="10515600" cy="1018540"/>
          </a:xfrm>
        </p:spPr>
        <p:txBody>
          <a:bodyPr/>
          <a:lstStyle/>
          <a:p>
            <a:r>
              <a:rPr lang="en-US" dirty="0"/>
              <a:t>Knowledge of status among children</a:t>
            </a:r>
          </a:p>
        </p:txBody>
      </p:sp>
      <p:graphicFrame>
        <p:nvGraphicFramePr>
          <p:cNvPr id="7" name="Content Placeholder 6">
            <a:extLst>
              <a:ext uri="{FF2B5EF4-FFF2-40B4-BE49-F238E27FC236}">
                <a16:creationId xmlns:a16="http://schemas.microsoft.com/office/drawing/2014/main" id="{CE02D97D-115F-4F90-F14B-276F58A98174}"/>
              </a:ext>
            </a:extLst>
          </p:cNvPr>
          <p:cNvGraphicFramePr>
            <a:graphicFrameLocks noGrp="1"/>
          </p:cNvGraphicFramePr>
          <p:nvPr>
            <p:ph idx="1"/>
            <p:extLst>
              <p:ext uri="{D42A27DB-BD31-4B8C-83A1-F6EECF244321}">
                <p14:modId xmlns:p14="http://schemas.microsoft.com/office/powerpoint/2010/main" val="3653251103"/>
              </p:ext>
            </p:extLst>
          </p:nvPr>
        </p:nvGraphicFramePr>
        <p:xfrm>
          <a:off x="845127" y="1295400"/>
          <a:ext cx="10515600" cy="454183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BFEC5594-E602-8F3E-5B47-D5DE61066982}"/>
              </a:ext>
            </a:extLst>
          </p:cNvPr>
          <p:cNvSpPr>
            <a:spLocks noGrp="1"/>
          </p:cNvSpPr>
          <p:nvPr>
            <p:ph type="sldNum" sz="quarter" idx="12"/>
          </p:nvPr>
        </p:nvSpPr>
        <p:spPr/>
        <p:txBody>
          <a:bodyPr/>
          <a:lstStyle/>
          <a:p>
            <a:fld id="{4FAB73BC-B049-4115-A692-8D63A059BFB8}" type="slidenum">
              <a:rPr lang="en-US" smtClean="0"/>
              <a:t>23</a:t>
            </a:fld>
            <a:endParaRPr lang="en-US"/>
          </a:p>
        </p:txBody>
      </p:sp>
      <p:sp>
        <p:nvSpPr>
          <p:cNvPr id="8" name="TextBox 7">
            <a:extLst>
              <a:ext uri="{FF2B5EF4-FFF2-40B4-BE49-F238E27FC236}">
                <a16:creationId xmlns:a16="http://schemas.microsoft.com/office/drawing/2014/main" id="{8E7CB5EE-6809-43FF-1EB5-037190762D6C}"/>
              </a:ext>
            </a:extLst>
          </p:cNvPr>
          <p:cNvSpPr txBox="1"/>
          <p:nvPr/>
        </p:nvSpPr>
        <p:spPr>
          <a:xfrm>
            <a:off x="1041400" y="5837238"/>
            <a:ext cx="9918700" cy="923330"/>
          </a:xfrm>
          <a:prstGeom prst="rect">
            <a:avLst/>
          </a:prstGeom>
          <a:noFill/>
        </p:spPr>
        <p:txBody>
          <a:bodyPr wrap="square" rtlCol="0">
            <a:spAutoFit/>
          </a:bodyPr>
          <a:lstStyle/>
          <a:p>
            <a:r>
              <a:rPr lang="en-US" dirty="0"/>
              <a:t>If good program data on KOS among children are not available, KOS may be estimated as children on ART plus CLHIV previously on treatment. A new button in the KOS editor ‘</a:t>
            </a:r>
            <a:r>
              <a:rPr lang="en-US" strike="sngStrike" dirty="0"/>
              <a:t>Apply child </a:t>
            </a:r>
            <a:r>
              <a:rPr lang="en-US" strike="sngStrike" dirty="0" err="1"/>
              <a:t>defaults</a:t>
            </a:r>
            <a:r>
              <a:rPr lang="en-US" sz="1800" dirty="0" err="1">
                <a:effectLst/>
                <a:highlight>
                  <a:srgbClr val="00FF00"/>
                </a:highlight>
                <a:latin typeface="Calibri" panose="020F0502020204030204" pitchFamily="34" charset="0"/>
                <a:ea typeface="Calibri" panose="020F0502020204030204" pitchFamily="34" charset="0"/>
                <a:cs typeface="Arial" panose="020B0604020202020204" pitchFamily="34" charset="0"/>
              </a:rPr>
              <a:t>Calculate</a:t>
            </a:r>
            <a:r>
              <a:rPr lang="en-US" sz="1800" dirty="0">
                <a:effectLst/>
                <a:highlight>
                  <a:srgbClr val="00FF00"/>
                </a:highlight>
                <a:latin typeface="Calibri" panose="020F0502020204030204" pitchFamily="34" charset="0"/>
                <a:ea typeface="Calibri" panose="020F0502020204030204" pitchFamily="34" charset="0"/>
                <a:cs typeface="Arial" panose="020B0604020202020204" pitchFamily="34" charset="0"/>
              </a:rPr>
              <a:t> child Knowledge of Status</a:t>
            </a:r>
            <a:r>
              <a:rPr lang="en-US" dirty="0"/>
              <a:t>’ will apply this approximation automatically. </a:t>
            </a:r>
          </a:p>
        </p:txBody>
      </p:sp>
    </p:spTree>
    <p:extLst>
      <p:ext uri="{BB962C8B-B14F-4D97-AF65-F5344CB8AC3E}">
        <p14:creationId xmlns:p14="http://schemas.microsoft.com/office/powerpoint/2010/main" val="3618500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Key Spectrum Outputs</a:t>
            </a:r>
          </a:p>
        </p:txBody>
      </p:sp>
      <p:sp>
        <p:nvSpPr>
          <p:cNvPr id="5" name="Content Placeholder 4"/>
          <p:cNvSpPr>
            <a:spLocks noGrp="1"/>
          </p:cNvSpPr>
          <p:nvPr>
            <p:ph sz="half" idx="1"/>
          </p:nvPr>
        </p:nvSpPr>
        <p:spPr/>
        <p:txBody>
          <a:bodyPr/>
          <a:lstStyle/>
          <a:p>
            <a:r>
              <a:rPr lang="en-US" dirty="0"/>
              <a:t>Age groupings</a:t>
            </a:r>
          </a:p>
          <a:p>
            <a:pPr lvl="1"/>
            <a:r>
              <a:rPr lang="en-US" dirty="0"/>
              <a:t>Children: 0-14 years</a:t>
            </a:r>
          </a:p>
          <a:p>
            <a:pPr lvl="1"/>
            <a:r>
              <a:rPr lang="en-US" dirty="0"/>
              <a:t>Children &lt; 1 years</a:t>
            </a:r>
          </a:p>
          <a:p>
            <a:pPr lvl="1"/>
            <a:r>
              <a:rPr lang="en-US" dirty="0"/>
              <a:t>Children &lt; 2 years</a:t>
            </a:r>
          </a:p>
          <a:p>
            <a:pPr lvl="1"/>
            <a:r>
              <a:rPr lang="en-US" dirty="0"/>
              <a:t>Children 1-4 years</a:t>
            </a:r>
          </a:p>
          <a:p>
            <a:pPr lvl="1"/>
            <a:r>
              <a:rPr lang="en-US" dirty="0"/>
              <a:t>Young people 15-24 years (AGYW)</a:t>
            </a:r>
          </a:p>
          <a:p>
            <a:pPr lvl="1"/>
            <a:r>
              <a:rPr lang="en-US" dirty="0"/>
              <a:t>Adolescents 10-19 years</a:t>
            </a:r>
          </a:p>
          <a:p>
            <a:r>
              <a:rPr lang="en-US" dirty="0"/>
              <a:t>Indicators</a:t>
            </a:r>
          </a:p>
          <a:p>
            <a:pPr lvl="1"/>
            <a:r>
              <a:rPr lang="en-US" dirty="0"/>
              <a:t>Number of HIV+ children</a:t>
            </a:r>
          </a:p>
          <a:p>
            <a:pPr lvl="1"/>
            <a:r>
              <a:rPr lang="en-US" dirty="0"/>
              <a:t>New infections</a:t>
            </a:r>
          </a:p>
          <a:p>
            <a:pPr lvl="1"/>
            <a:r>
              <a:rPr lang="en-US" dirty="0"/>
              <a:t>AIDS deaths</a:t>
            </a:r>
          </a:p>
          <a:p>
            <a:pPr lvl="1"/>
            <a:r>
              <a:rPr lang="en-US" dirty="0"/>
              <a:t>HEU children</a:t>
            </a:r>
          </a:p>
          <a:p>
            <a:pPr lvl="1"/>
            <a:endParaRPr lang="en-US" dirty="0"/>
          </a:p>
        </p:txBody>
      </p:sp>
      <p:sp>
        <p:nvSpPr>
          <p:cNvPr id="6" name="Content Placeholder 5"/>
          <p:cNvSpPr>
            <a:spLocks noGrp="1"/>
          </p:cNvSpPr>
          <p:nvPr>
            <p:ph sz="half" idx="2"/>
          </p:nvPr>
        </p:nvSpPr>
        <p:spPr>
          <a:xfrm>
            <a:off x="6172199" y="1828800"/>
            <a:ext cx="5472113" cy="4351337"/>
          </a:xfrm>
        </p:spPr>
        <p:txBody>
          <a:bodyPr/>
          <a:lstStyle/>
          <a:p>
            <a:r>
              <a:rPr lang="en-US" dirty="0"/>
              <a:t>Mother-to-child transmission</a:t>
            </a:r>
          </a:p>
          <a:p>
            <a:pPr lvl="1"/>
            <a:r>
              <a:rPr lang="en-US" dirty="0"/>
              <a:t>Number of HIV+ pregnant women </a:t>
            </a:r>
          </a:p>
          <a:p>
            <a:pPr lvl="1"/>
            <a:r>
              <a:rPr lang="en-US" dirty="0"/>
              <a:t>PMTCT coverage</a:t>
            </a:r>
          </a:p>
          <a:p>
            <a:pPr lvl="1"/>
            <a:r>
              <a:rPr lang="en-US" dirty="0"/>
              <a:t>Peri-partum transmission rate</a:t>
            </a:r>
          </a:p>
          <a:p>
            <a:pPr lvl="1"/>
            <a:r>
              <a:rPr lang="en-US" dirty="0"/>
              <a:t>Transmission rate at 36 months of age</a:t>
            </a:r>
          </a:p>
          <a:p>
            <a:pPr lvl="1"/>
            <a:r>
              <a:rPr lang="en-US" dirty="0"/>
              <a:t>Number of new child infections</a:t>
            </a:r>
          </a:p>
          <a:p>
            <a:r>
              <a:rPr lang="en-US" dirty="0"/>
              <a:t>Treatment</a:t>
            </a:r>
          </a:p>
          <a:p>
            <a:pPr lvl="1"/>
            <a:r>
              <a:rPr lang="en-US" dirty="0"/>
              <a:t>Number needing cotrimoxazole</a:t>
            </a:r>
          </a:p>
          <a:p>
            <a:pPr lvl="1"/>
            <a:r>
              <a:rPr lang="en-US" dirty="0"/>
              <a:t>Cotrimoxazole coverage</a:t>
            </a:r>
          </a:p>
          <a:p>
            <a:pPr lvl="1"/>
            <a:r>
              <a:rPr lang="en-US" dirty="0"/>
              <a:t>Number eligible for treatment</a:t>
            </a:r>
          </a:p>
          <a:p>
            <a:pPr lvl="1"/>
            <a:r>
              <a:rPr lang="en-US" dirty="0"/>
              <a:t>Treatment coverage</a:t>
            </a:r>
          </a:p>
          <a:p>
            <a:pPr lvl="1"/>
            <a:r>
              <a:rPr lang="en-US" dirty="0"/>
              <a:t>Number on treatment by age and weight</a:t>
            </a:r>
          </a:p>
        </p:txBody>
      </p:sp>
      <p:sp>
        <p:nvSpPr>
          <p:cNvPr id="2" name="Slide Number Placeholder 1"/>
          <p:cNvSpPr>
            <a:spLocks noGrp="1"/>
          </p:cNvSpPr>
          <p:nvPr>
            <p:ph type="sldNum" sz="quarter" idx="12"/>
          </p:nvPr>
        </p:nvSpPr>
        <p:spPr/>
        <p:txBody>
          <a:bodyPr/>
          <a:lstStyle/>
          <a:p>
            <a:fld id="{4FAB73BC-B049-4115-A692-8D63A059BFB8}" type="slidenum">
              <a:rPr lang="en-US" smtClean="0"/>
              <a:t>24</a:t>
            </a:fld>
            <a:endParaRPr lang="en-US"/>
          </a:p>
        </p:txBody>
      </p:sp>
    </p:spTree>
    <p:extLst>
      <p:ext uri="{BB962C8B-B14F-4D97-AF65-F5344CB8AC3E}">
        <p14:creationId xmlns:p14="http://schemas.microsoft.com/office/powerpoint/2010/main" val="3507909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96975-07CC-4973-D014-7D3271F29D6F}"/>
              </a:ext>
            </a:extLst>
          </p:cNvPr>
          <p:cNvSpPr>
            <a:spLocks noGrp="1"/>
          </p:cNvSpPr>
          <p:nvPr>
            <p:ph type="title"/>
          </p:nvPr>
        </p:nvSpPr>
        <p:spPr>
          <a:xfrm>
            <a:off x="845127" y="365760"/>
            <a:ext cx="10515600" cy="986522"/>
          </a:xfrm>
        </p:spPr>
        <p:txBody>
          <a:bodyPr/>
          <a:lstStyle/>
          <a:p>
            <a:r>
              <a:rPr lang="en-US" dirty="0"/>
              <a:t>HIV Prevalence 0-14 years: </a:t>
            </a:r>
            <a:br>
              <a:rPr lang="en-US" dirty="0"/>
            </a:br>
            <a:r>
              <a:rPr lang="en-US" dirty="0"/>
              <a:t>Spectrum estimates compare well to PHIA</a:t>
            </a:r>
          </a:p>
        </p:txBody>
      </p:sp>
      <p:graphicFrame>
        <p:nvGraphicFramePr>
          <p:cNvPr id="7" name="Content Placeholder 6">
            <a:extLst>
              <a:ext uri="{FF2B5EF4-FFF2-40B4-BE49-F238E27FC236}">
                <a16:creationId xmlns:a16="http://schemas.microsoft.com/office/drawing/2014/main" id="{6BC339A8-F8C4-435F-8A66-8A7C2B453C8A}"/>
              </a:ext>
            </a:extLst>
          </p:cNvPr>
          <p:cNvGraphicFramePr>
            <a:graphicFrameLocks noGrp="1"/>
          </p:cNvGraphicFramePr>
          <p:nvPr>
            <p:ph idx="1"/>
            <p:extLst>
              <p:ext uri="{D42A27DB-BD31-4B8C-83A1-F6EECF244321}">
                <p14:modId xmlns:p14="http://schemas.microsoft.com/office/powerpoint/2010/main" val="4035016794"/>
              </p:ext>
            </p:extLst>
          </p:nvPr>
        </p:nvGraphicFramePr>
        <p:xfrm>
          <a:off x="495300" y="1545465"/>
          <a:ext cx="11341100" cy="463467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6FC7083D-251B-3944-E0C9-417A20199F3B}"/>
              </a:ext>
            </a:extLst>
          </p:cNvPr>
          <p:cNvSpPr>
            <a:spLocks noGrp="1"/>
          </p:cNvSpPr>
          <p:nvPr>
            <p:ph type="sldNum" sz="quarter" idx="12"/>
          </p:nvPr>
        </p:nvSpPr>
        <p:spPr/>
        <p:txBody>
          <a:bodyPr/>
          <a:lstStyle/>
          <a:p>
            <a:fld id="{4FAB73BC-B049-4115-A692-8D63A059BFB8}" type="slidenum">
              <a:rPr lang="en-US" smtClean="0"/>
              <a:t>25</a:t>
            </a:fld>
            <a:endParaRPr lang="en-US"/>
          </a:p>
        </p:txBody>
      </p:sp>
    </p:spTree>
    <p:extLst>
      <p:ext uri="{BB962C8B-B14F-4D97-AF65-F5344CB8AC3E}">
        <p14:creationId xmlns:p14="http://schemas.microsoft.com/office/powerpoint/2010/main" val="730325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471FB6-0126-A72C-6348-68AD5AD92574}"/>
              </a:ext>
            </a:extLst>
          </p:cNvPr>
          <p:cNvSpPr>
            <a:spLocks noGrp="1"/>
          </p:cNvSpPr>
          <p:nvPr>
            <p:ph type="title"/>
          </p:nvPr>
        </p:nvSpPr>
        <p:spPr>
          <a:xfrm>
            <a:off x="716539" y="365760"/>
            <a:ext cx="10515600" cy="1434536"/>
          </a:xfrm>
        </p:spPr>
        <p:txBody>
          <a:bodyPr>
            <a:normAutofit/>
          </a:bodyPr>
          <a:lstStyle/>
          <a:p>
            <a:r>
              <a:rPr lang="en-US" dirty="0"/>
              <a:t>Today, most HIV+ children are &gt;5 years and were infected between 2008 and 2018. Since they do not have regular contact with the health system, they may be hard to find</a:t>
            </a:r>
            <a:endParaRPr lang="en-US" dirty="0">
              <a:highlight>
                <a:srgbClr val="00FF00"/>
              </a:highlight>
            </a:endParaRPr>
          </a:p>
        </p:txBody>
      </p:sp>
      <p:graphicFrame>
        <p:nvGraphicFramePr>
          <p:cNvPr id="8" name="Content Placeholder 7">
            <a:extLst>
              <a:ext uri="{FF2B5EF4-FFF2-40B4-BE49-F238E27FC236}">
                <a16:creationId xmlns:a16="http://schemas.microsoft.com/office/drawing/2014/main" id="{A80530CB-0E97-4D7C-F496-7C8E15EA6D4C}"/>
              </a:ext>
            </a:extLst>
          </p:cNvPr>
          <p:cNvGraphicFramePr>
            <a:graphicFrameLocks noGrp="1"/>
          </p:cNvGraphicFramePr>
          <p:nvPr>
            <p:ph idx="1"/>
            <p:extLst>
              <p:ext uri="{D42A27DB-BD31-4B8C-83A1-F6EECF244321}">
                <p14:modId xmlns:p14="http://schemas.microsoft.com/office/powerpoint/2010/main" val="208698149"/>
              </p:ext>
            </p:extLst>
          </p:nvPr>
        </p:nvGraphicFramePr>
        <p:xfrm>
          <a:off x="845127" y="1800296"/>
          <a:ext cx="10515600" cy="4556054"/>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02109154-CA5F-7D63-5766-337013A91362}"/>
              </a:ext>
            </a:extLst>
          </p:cNvPr>
          <p:cNvSpPr>
            <a:spLocks noGrp="1"/>
          </p:cNvSpPr>
          <p:nvPr>
            <p:ph type="sldNum" sz="quarter" idx="12"/>
          </p:nvPr>
        </p:nvSpPr>
        <p:spPr/>
        <p:txBody>
          <a:bodyPr/>
          <a:lstStyle/>
          <a:p>
            <a:fld id="{4FAB73BC-B049-4115-A692-8D63A059BFB8}" type="slidenum">
              <a:rPr lang="en-US" smtClean="0"/>
              <a:t>26</a:t>
            </a:fld>
            <a:endParaRPr lang="en-US"/>
          </a:p>
        </p:txBody>
      </p:sp>
    </p:spTree>
    <p:extLst>
      <p:ext uri="{BB962C8B-B14F-4D97-AF65-F5344CB8AC3E}">
        <p14:creationId xmlns:p14="http://schemas.microsoft.com/office/powerpoint/2010/main" val="2074391902"/>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28C06D-EBCB-DCF3-5249-46CFD25CFB46}"/>
              </a:ext>
            </a:extLst>
          </p:cNvPr>
          <p:cNvSpPr>
            <a:spLocks noGrp="1"/>
          </p:cNvSpPr>
          <p:nvPr>
            <p:ph type="title"/>
          </p:nvPr>
        </p:nvSpPr>
        <p:spPr>
          <a:xfrm>
            <a:off x="845127" y="365761"/>
            <a:ext cx="10515600" cy="732790"/>
          </a:xfrm>
        </p:spPr>
        <p:txBody>
          <a:bodyPr>
            <a:normAutofit fontScale="90000"/>
          </a:bodyPr>
          <a:lstStyle/>
          <a:p>
            <a:r>
              <a:rPr lang="en-US" dirty="0"/>
              <a:t>Useful validation is comparison of Spectrum estimated births with program reported births, ANC visits and number tested</a:t>
            </a:r>
          </a:p>
        </p:txBody>
      </p:sp>
      <p:graphicFrame>
        <p:nvGraphicFramePr>
          <p:cNvPr id="7" name="Content Placeholder 6">
            <a:extLst>
              <a:ext uri="{FF2B5EF4-FFF2-40B4-BE49-F238E27FC236}">
                <a16:creationId xmlns:a16="http://schemas.microsoft.com/office/drawing/2014/main" id="{22C3D890-EE95-95E6-93A4-5C4554F6D91E}"/>
              </a:ext>
            </a:extLst>
          </p:cNvPr>
          <p:cNvGraphicFramePr>
            <a:graphicFrameLocks noGrp="1"/>
          </p:cNvGraphicFramePr>
          <p:nvPr>
            <p:ph idx="1"/>
            <p:extLst>
              <p:ext uri="{D42A27DB-BD31-4B8C-83A1-F6EECF244321}">
                <p14:modId xmlns:p14="http://schemas.microsoft.com/office/powerpoint/2010/main" val="1448827881"/>
              </p:ext>
            </p:extLst>
          </p:nvPr>
        </p:nvGraphicFramePr>
        <p:xfrm>
          <a:off x="844550" y="1371601"/>
          <a:ext cx="10515600" cy="498475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00AA2979-55BE-1E92-EAEA-3125A55AF9B5}"/>
              </a:ext>
            </a:extLst>
          </p:cNvPr>
          <p:cNvSpPr>
            <a:spLocks noGrp="1"/>
          </p:cNvSpPr>
          <p:nvPr>
            <p:ph type="sldNum" sz="quarter" idx="12"/>
          </p:nvPr>
        </p:nvSpPr>
        <p:spPr/>
        <p:txBody>
          <a:bodyPr/>
          <a:lstStyle/>
          <a:p>
            <a:fld id="{4FAB73BC-B049-4115-A692-8D63A059BFB8}" type="slidenum">
              <a:rPr lang="en-US" smtClean="0"/>
              <a:t>3</a:t>
            </a:fld>
            <a:endParaRPr lang="en-US"/>
          </a:p>
        </p:txBody>
      </p:sp>
    </p:spTree>
    <p:extLst>
      <p:ext uri="{BB962C8B-B14F-4D97-AF65-F5344CB8AC3E}">
        <p14:creationId xmlns:p14="http://schemas.microsoft.com/office/powerpoint/2010/main" val="1062117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75D2-C762-410D-A9B6-06DE55DADD66}"/>
              </a:ext>
            </a:extLst>
          </p:cNvPr>
          <p:cNvSpPr>
            <a:spLocks noGrp="1"/>
          </p:cNvSpPr>
          <p:nvPr>
            <p:ph type="title"/>
          </p:nvPr>
        </p:nvSpPr>
        <p:spPr>
          <a:xfrm>
            <a:off x="130630" y="1524000"/>
            <a:ext cx="2930070" cy="4508500"/>
          </a:xfrm>
        </p:spPr>
        <p:txBody>
          <a:bodyPr>
            <a:noAutofit/>
          </a:bodyPr>
          <a:lstStyle/>
          <a:p>
            <a:r>
              <a:rPr lang="en-US" sz="3200" dirty="0"/>
              <a:t>Analyze ANC </a:t>
            </a:r>
            <a:br>
              <a:rPr lang="en-US" sz="3200" dirty="0"/>
            </a:br>
            <a:r>
              <a:rPr lang="en-US" sz="3200" dirty="0"/>
              <a:t>data quality:</a:t>
            </a:r>
            <a:br>
              <a:rPr lang="en-US" sz="3200" dirty="0"/>
            </a:br>
            <a:br>
              <a:rPr lang="en-US" sz="3200" dirty="0"/>
            </a:br>
            <a:r>
              <a:rPr lang="en-US" sz="3200" dirty="0"/>
              <a:t>Before fertility adjustment and/or EPP</a:t>
            </a:r>
            <a:br>
              <a:rPr lang="en-US" sz="3200" dirty="0"/>
            </a:br>
            <a:r>
              <a:rPr lang="en-US" sz="3200" dirty="0"/>
              <a:t>fitting</a:t>
            </a:r>
          </a:p>
        </p:txBody>
      </p:sp>
      <p:sp>
        <p:nvSpPr>
          <p:cNvPr id="3" name="Content Placeholder 2">
            <a:extLst>
              <a:ext uri="{FF2B5EF4-FFF2-40B4-BE49-F238E27FC236}">
                <a16:creationId xmlns:a16="http://schemas.microsoft.com/office/drawing/2014/main" id="{BC47A539-E9A5-49BA-ADA1-BB488B07B243}"/>
              </a:ext>
            </a:extLst>
          </p:cNvPr>
          <p:cNvSpPr>
            <a:spLocks noGrp="1"/>
          </p:cNvSpPr>
          <p:nvPr>
            <p:ph idx="1"/>
          </p:nvPr>
        </p:nvSpPr>
        <p:spPr>
          <a:xfrm>
            <a:off x="3156746" y="482600"/>
            <a:ext cx="8775700" cy="6248400"/>
          </a:xfrm>
        </p:spPr>
        <p:txBody>
          <a:bodyPr>
            <a:normAutofit fontScale="85000" lnSpcReduction="10000"/>
          </a:bodyPr>
          <a:lstStyle/>
          <a:p>
            <a:pPr marL="0" indent="0">
              <a:buNone/>
            </a:pPr>
            <a:r>
              <a:rPr lang="en-US" dirty="0">
                <a:solidFill>
                  <a:schemeClr val="tx1"/>
                </a:solidFill>
              </a:rPr>
              <a:t>Routine testing data can be challenging, sometimes difficult to discern trends from reporting artifacts</a:t>
            </a:r>
          </a:p>
          <a:p>
            <a:r>
              <a:rPr lang="en-US" dirty="0">
                <a:solidFill>
                  <a:schemeClr val="tx1"/>
                </a:solidFill>
              </a:rPr>
              <a:t>Initial guidance on ANC sentinel surveillance suggested focus on high burden ANC sites</a:t>
            </a:r>
          </a:p>
          <a:p>
            <a:r>
              <a:rPr lang="en-US" dirty="0">
                <a:solidFill>
                  <a:schemeClr val="tx1"/>
                </a:solidFill>
              </a:rPr>
              <a:t>HIV testing at ANC scaled-up as HIV testing at ANC was rolled out, then stabilized </a:t>
            </a:r>
            <a:r>
              <a:rPr lang="en-US" dirty="0">
                <a:solidFill>
                  <a:schemeClr val="tx1"/>
                </a:solidFill>
                <a:sym typeface="Wingdings" panose="05000000000000000000" pitchFamily="2" charset="2"/>
              </a:rPr>
              <a:t> early years not nationally representative</a:t>
            </a:r>
            <a:r>
              <a:rPr lang="en-US" dirty="0">
                <a:solidFill>
                  <a:schemeClr val="tx1"/>
                </a:solidFill>
              </a:rPr>
              <a:t>.</a:t>
            </a:r>
          </a:p>
          <a:p>
            <a:r>
              <a:rPr lang="en-US" dirty="0">
                <a:solidFill>
                  <a:schemeClr val="tx1"/>
                </a:solidFill>
              </a:rPr>
              <a:t>Managing individual level reporting difficult, especially before electronic reporting systems are available</a:t>
            </a:r>
            <a:br>
              <a:rPr lang="en-US" dirty="0">
                <a:solidFill>
                  <a:schemeClr val="tx1"/>
                </a:solidFill>
              </a:rPr>
            </a:br>
            <a:endParaRPr lang="en-US" dirty="0">
              <a:solidFill>
                <a:schemeClr val="tx1"/>
              </a:solidFill>
            </a:endParaRPr>
          </a:p>
          <a:p>
            <a:pPr marL="0" indent="0">
              <a:buNone/>
            </a:pPr>
            <a:r>
              <a:rPr lang="en-US" dirty="0">
                <a:solidFill>
                  <a:schemeClr val="tx1"/>
                </a:solidFill>
              </a:rPr>
              <a:t>Before using ANC-RT data:</a:t>
            </a:r>
          </a:p>
          <a:p>
            <a:r>
              <a:rPr lang="en-US" dirty="0">
                <a:solidFill>
                  <a:schemeClr val="tx1"/>
                </a:solidFill>
              </a:rPr>
              <a:t>Include women already known to be positive, in numerator (HIV+) and denominator (sample size).</a:t>
            </a:r>
          </a:p>
          <a:p>
            <a:r>
              <a:rPr lang="en-US" dirty="0">
                <a:solidFill>
                  <a:schemeClr val="tx1"/>
                </a:solidFill>
              </a:rPr>
              <a:t>Count all first tests (max. one per pregnancy) </a:t>
            </a:r>
            <a:br>
              <a:rPr lang="en-US" dirty="0">
                <a:solidFill>
                  <a:schemeClr val="tx1"/>
                </a:solidFill>
              </a:rPr>
            </a:br>
            <a:r>
              <a:rPr lang="en-US" dirty="0">
                <a:solidFill>
                  <a:schemeClr val="tx1"/>
                </a:solidFill>
              </a:rPr>
              <a:t>– including first tests at labor or delivery</a:t>
            </a:r>
          </a:p>
          <a:p>
            <a:r>
              <a:rPr lang="en-US" dirty="0">
                <a:solidFill>
                  <a:schemeClr val="tx1"/>
                </a:solidFill>
              </a:rPr>
              <a:t>Fit only years of data that are complete, or representative nation-wide.</a:t>
            </a:r>
          </a:p>
          <a:p>
            <a:r>
              <a:rPr lang="en-US" dirty="0">
                <a:solidFill>
                  <a:schemeClr val="tx1"/>
                </a:solidFill>
              </a:rPr>
              <a:t>Watch for sharp increases or decreases; prevalence trends should be stable</a:t>
            </a:r>
          </a:p>
          <a:p>
            <a:r>
              <a:rPr lang="en-US" dirty="0">
                <a:solidFill>
                  <a:schemeClr val="tx1"/>
                </a:solidFill>
              </a:rPr>
              <a:t>Watch for: false positives, changes in testing algorithms, stockouts and their impacts, and rates of refusal.</a:t>
            </a:r>
          </a:p>
          <a:p>
            <a:r>
              <a:rPr lang="en-US" dirty="0">
                <a:solidFill>
                  <a:schemeClr val="tx1"/>
                </a:solidFill>
              </a:rPr>
              <a:t>Review household survey data on the % of women not attending ANC and their characteristics, to understand biases.</a:t>
            </a:r>
          </a:p>
        </p:txBody>
      </p:sp>
    </p:spTree>
    <p:extLst>
      <p:ext uri="{BB962C8B-B14F-4D97-AF65-F5344CB8AC3E}">
        <p14:creationId xmlns:p14="http://schemas.microsoft.com/office/powerpoint/2010/main" val="2676716282"/>
      </p:ext>
    </p:extLst>
  </p:cSld>
  <p:clrMapOvr>
    <a:masterClrMapping/>
  </p:clrMapOvr>
  <mc:AlternateContent xmlns:mc="http://schemas.openxmlformats.org/markup-compatibility/2006" xmlns:p14="http://schemas.microsoft.com/office/powerpoint/2010/main">
    <mc:Choice Requires="p14">
      <p:transition spd="slow" p14:dur="2000" advTm="110382"/>
    </mc:Choice>
    <mc:Fallback xmlns="">
      <p:transition spd="slow" advTm="11038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D3CEDB-1067-0FFE-DEFE-20F6B6B39A73}"/>
              </a:ext>
            </a:extLst>
          </p:cNvPr>
          <p:cNvSpPr>
            <a:spLocks noGrp="1"/>
          </p:cNvSpPr>
          <p:nvPr>
            <p:ph type="sldNum" sz="quarter" idx="12"/>
          </p:nvPr>
        </p:nvSpPr>
        <p:spPr/>
        <p:txBody>
          <a:bodyPr/>
          <a:lstStyle/>
          <a:p>
            <a:fld id="{4FAB73BC-B049-4115-A692-8D63A059BFB8}" type="slidenum">
              <a:rPr lang="en-US" smtClean="0"/>
              <a:t>5</a:t>
            </a:fld>
            <a:endParaRPr lang="en-US"/>
          </a:p>
        </p:txBody>
      </p:sp>
      <p:sp>
        <p:nvSpPr>
          <p:cNvPr id="3" name="Title 2">
            <a:extLst>
              <a:ext uri="{FF2B5EF4-FFF2-40B4-BE49-F238E27FC236}">
                <a16:creationId xmlns:a16="http://schemas.microsoft.com/office/drawing/2014/main" id="{424E5C53-67E1-F1F5-89C2-A34880815B5F}"/>
              </a:ext>
            </a:extLst>
          </p:cNvPr>
          <p:cNvSpPr>
            <a:spLocks noGrp="1"/>
          </p:cNvSpPr>
          <p:nvPr>
            <p:ph type="title"/>
          </p:nvPr>
        </p:nvSpPr>
        <p:spPr>
          <a:xfrm>
            <a:off x="845127" y="365760"/>
            <a:ext cx="10515600" cy="1013097"/>
          </a:xfrm>
        </p:spPr>
        <p:txBody>
          <a:bodyPr/>
          <a:lstStyle/>
          <a:p>
            <a:r>
              <a:rPr lang="en-US" dirty="0"/>
              <a:t>Mother to child transmission of HIV</a:t>
            </a:r>
          </a:p>
        </p:txBody>
      </p:sp>
      <p:sp>
        <p:nvSpPr>
          <p:cNvPr id="5" name="TextBox 4">
            <a:extLst>
              <a:ext uri="{FF2B5EF4-FFF2-40B4-BE49-F238E27FC236}">
                <a16:creationId xmlns:a16="http://schemas.microsoft.com/office/drawing/2014/main" id="{CD3841F1-06A4-EF7C-991C-13DB0DCA616D}"/>
              </a:ext>
            </a:extLst>
          </p:cNvPr>
          <p:cNvSpPr txBox="1"/>
          <p:nvPr/>
        </p:nvSpPr>
        <p:spPr>
          <a:xfrm>
            <a:off x="493486" y="1712686"/>
            <a:ext cx="1814285" cy="646331"/>
          </a:xfrm>
          <a:prstGeom prst="rect">
            <a:avLst/>
          </a:prstGeom>
          <a:noFill/>
          <a:ln w="25400">
            <a:solidFill>
              <a:schemeClr val="accent1"/>
            </a:solidFill>
          </a:ln>
        </p:spPr>
        <p:txBody>
          <a:bodyPr wrap="square" rtlCol="0">
            <a:spAutoFit/>
          </a:bodyPr>
          <a:lstStyle/>
          <a:p>
            <a:r>
              <a:rPr lang="en-US" dirty="0"/>
              <a:t>Women of reproductive age</a:t>
            </a:r>
          </a:p>
        </p:txBody>
      </p:sp>
      <p:sp>
        <p:nvSpPr>
          <p:cNvPr id="6" name="TextBox 5">
            <a:extLst>
              <a:ext uri="{FF2B5EF4-FFF2-40B4-BE49-F238E27FC236}">
                <a16:creationId xmlns:a16="http://schemas.microsoft.com/office/drawing/2014/main" id="{C924353D-C094-1452-C39D-2346B953C539}"/>
              </a:ext>
            </a:extLst>
          </p:cNvPr>
          <p:cNvSpPr txBox="1"/>
          <p:nvPr/>
        </p:nvSpPr>
        <p:spPr>
          <a:xfrm>
            <a:off x="493486" y="2500309"/>
            <a:ext cx="1814285" cy="646331"/>
          </a:xfrm>
          <a:prstGeom prst="rect">
            <a:avLst/>
          </a:prstGeom>
          <a:noFill/>
          <a:ln w="25400">
            <a:solidFill>
              <a:schemeClr val="accent1"/>
            </a:solidFill>
          </a:ln>
        </p:spPr>
        <p:txBody>
          <a:bodyPr wrap="square" rtlCol="0">
            <a:spAutoFit/>
          </a:bodyPr>
          <a:lstStyle/>
          <a:p>
            <a:r>
              <a:rPr lang="en-US" dirty="0"/>
              <a:t>Age-specific fertility rates</a:t>
            </a:r>
          </a:p>
        </p:txBody>
      </p:sp>
      <p:sp>
        <p:nvSpPr>
          <p:cNvPr id="7" name="TextBox 6">
            <a:extLst>
              <a:ext uri="{FF2B5EF4-FFF2-40B4-BE49-F238E27FC236}">
                <a16:creationId xmlns:a16="http://schemas.microsoft.com/office/drawing/2014/main" id="{377816B2-ED96-92E2-8A06-9CBD908376BD}"/>
              </a:ext>
            </a:extLst>
          </p:cNvPr>
          <p:cNvSpPr txBox="1"/>
          <p:nvPr/>
        </p:nvSpPr>
        <p:spPr>
          <a:xfrm>
            <a:off x="493486" y="3252093"/>
            <a:ext cx="1814285" cy="646331"/>
          </a:xfrm>
          <a:prstGeom prst="rect">
            <a:avLst/>
          </a:prstGeom>
          <a:noFill/>
          <a:ln w="25400">
            <a:solidFill>
              <a:schemeClr val="accent1"/>
            </a:solidFill>
          </a:ln>
        </p:spPr>
        <p:txBody>
          <a:bodyPr wrap="square" rtlCol="0">
            <a:spAutoFit/>
          </a:bodyPr>
          <a:lstStyle/>
          <a:p>
            <a:r>
              <a:rPr lang="en-US" dirty="0"/>
              <a:t>HIV prevalence among WRA</a:t>
            </a:r>
          </a:p>
        </p:txBody>
      </p:sp>
      <p:sp>
        <p:nvSpPr>
          <p:cNvPr id="8" name="TextBox 7">
            <a:extLst>
              <a:ext uri="{FF2B5EF4-FFF2-40B4-BE49-F238E27FC236}">
                <a16:creationId xmlns:a16="http://schemas.microsoft.com/office/drawing/2014/main" id="{F58A1A29-A23A-D702-64FC-E224F1A78885}"/>
              </a:ext>
            </a:extLst>
          </p:cNvPr>
          <p:cNvSpPr txBox="1"/>
          <p:nvPr/>
        </p:nvSpPr>
        <p:spPr>
          <a:xfrm>
            <a:off x="493486" y="4060598"/>
            <a:ext cx="1814285" cy="1200329"/>
          </a:xfrm>
          <a:prstGeom prst="rect">
            <a:avLst/>
          </a:prstGeom>
          <a:noFill/>
          <a:ln w="25400">
            <a:solidFill>
              <a:schemeClr val="accent1"/>
            </a:solidFill>
          </a:ln>
        </p:spPr>
        <p:txBody>
          <a:bodyPr wrap="square" rtlCol="0">
            <a:spAutoFit/>
          </a:bodyPr>
          <a:lstStyle/>
          <a:p>
            <a:r>
              <a:rPr lang="en-US" dirty="0"/>
              <a:t>Fertility rate reduction due to HIV (Fit to ANC prevalence)</a:t>
            </a:r>
          </a:p>
        </p:txBody>
      </p:sp>
      <p:sp>
        <p:nvSpPr>
          <p:cNvPr id="9" name="TextBox 8">
            <a:extLst>
              <a:ext uri="{FF2B5EF4-FFF2-40B4-BE49-F238E27FC236}">
                <a16:creationId xmlns:a16="http://schemas.microsoft.com/office/drawing/2014/main" id="{CBE17A34-9B78-0DBC-0BB2-03F46083E0B0}"/>
              </a:ext>
            </a:extLst>
          </p:cNvPr>
          <p:cNvSpPr txBox="1"/>
          <p:nvPr/>
        </p:nvSpPr>
        <p:spPr>
          <a:xfrm>
            <a:off x="3243944" y="2928927"/>
            <a:ext cx="1814285" cy="646331"/>
          </a:xfrm>
          <a:prstGeom prst="rect">
            <a:avLst/>
          </a:prstGeom>
          <a:noFill/>
          <a:ln w="25400">
            <a:solidFill>
              <a:schemeClr val="accent1"/>
            </a:solidFill>
          </a:ln>
        </p:spPr>
        <p:txBody>
          <a:bodyPr wrap="square" rtlCol="0">
            <a:spAutoFit/>
          </a:bodyPr>
          <a:lstStyle/>
          <a:p>
            <a:r>
              <a:rPr lang="en-US" dirty="0"/>
              <a:t>Births to HIV+ women</a:t>
            </a:r>
          </a:p>
        </p:txBody>
      </p:sp>
      <p:cxnSp>
        <p:nvCxnSpPr>
          <p:cNvPr id="11" name="Straight Connector 10">
            <a:extLst>
              <a:ext uri="{FF2B5EF4-FFF2-40B4-BE49-F238E27FC236}">
                <a16:creationId xmlns:a16="http://schemas.microsoft.com/office/drawing/2014/main" id="{DF1778DF-BBEF-63C0-E64A-027EF459F8A0}"/>
              </a:ext>
            </a:extLst>
          </p:cNvPr>
          <p:cNvCxnSpPr>
            <a:cxnSpLocks/>
          </p:cNvCxnSpPr>
          <p:nvPr/>
        </p:nvCxnSpPr>
        <p:spPr>
          <a:xfrm>
            <a:off x="2699657" y="2035851"/>
            <a:ext cx="0" cy="368345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BB54896-0004-894B-2681-FBD02C253AC8}"/>
              </a:ext>
            </a:extLst>
          </p:cNvPr>
          <p:cNvCxnSpPr>
            <a:endCxn id="9" idx="1"/>
          </p:cNvCxnSpPr>
          <p:nvPr/>
        </p:nvCxnSpPr>
        <p:spPr>
          <a:xfrm>
            <a:off x="2699657" y="3252092"/>
            <a:ext cx="544287"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E58AF10-F770-5AE0-1AF3-E4B8011430BF}"/>
              </a:ext>
            </a:extLst>
          </p:cNvPr>
          <p:cNvCxnSpPr>
            <a:stCxn id="5" idx="3"/>
          </p:cNvCxnSpPr>
          <p:nvPr/>
        </p:nvCxnSpPr>
        <p:spPr>
          <a:xfrm flipV="1">
            <a:off x="2307771" y="2035851"/>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B05B42B-9ED5-D8D6-B459-51F346727909}"/>
              </a:ext>
            </a:extLst>
          </p:cNvPr>
          <p:cNvCxnSpPr/>
          <p:nvPr/>
        </p:nvCxnSpPr>
        <p:spPr>
          <a:xfrm flipV="1">
            <a:off x="2323997" y="5719309"/>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C44695B-47EB-8747-3035-021E794AE8CE}"/>
              </a:ext>
            </a:extLst>
          </p:cNvPr>
          <p:cNvCxnSpPr/>
          <p:nvPr/>
        </p:nvCxnSpPr>
        <p:spPr>
          <a:xfrm flipV="1">
            <a:off x="2307771" y="3575257"/>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452995C-4354-8EE6-635C-1DC7E6281098}"/>
              </a:ext>
            </a:extLst>
          </p:cNvPr>
          <p:cNvCxnSpPr/>
          <p:nvPr/>
        </p:nvCxnSpPr>
        <p:spPr>
          <a:xfrm flipV="1">
            <a:off x="2307771" y="2811330"/>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B5894BA-E407-CBAF-9948-3B3F6D391054}"/>
              </a:ext>
            </a:extLst>
          </p:cNvPr>
          <p:cNvSpPr txBox="1"/>
          <p:nvPr/>
        </p:nvSpPr>
        <p:spPr>
          <a:xfrm>
            <a:off x="3243943" y="3822002"/>
            <a:ext cx="1814285" cy="646331"/>
          </a:xfrm>
          <a:prstGeom prst="rect">
            <a:avLst/>
          </a:prstGeom>
          <a:noFill/>
          <a:ln w="25400">
            <a:solidFill>
              <a:schemeClr val="accent1"/>
            </a:solidFill>
          </a:ln>
        </p:spPr>
        <p:txBody>
          <a:bodyPr wrap="square" rtlCol="0">
            <a:spAutoFit/>
          </a:bodyPr>
          <a:lstStyle/>
          <a:p>
            <a:r>
              <a:rPr lang="en-US" dirty="0"/>
              <a:t>PMTCT coverage by regimen</a:t>
            </a:r>
          </a:p>
        </p:txBody>
      </p:sp>
      <p:sp>
        <p:nvSpPr>
          <p:cNvPr id="20" name="TextBox 19">
            <a:extLst>
              <a:ext uri="{FF2B5EF4-FFF2-40B4-BE49-F238E27FC236}">
                <a16:creationId xmlns:a16="http://schemas.microsoft.com/office/drawing/2014/main" id="{DAA1C664-80F7-AD1E-5525-ADF637402322}"/>
              </a:ext>
            </a:extLst>
          </p:cNvPr>
          <p:cNvSpPr txBox="1"/>
          <p:nvPr/>
        </p:nvSpPr>
        <p:spPr>
          <a:xfrm>
            <a:off x="3261441" y="4608031"/>
            <a:ext cx="1814285" cy="646331"/>
          </a:xfrm>
          <a:prstGeom prst="rect">
            <a:avLst/>
          </a:prstGeom>
          <a:noFill/>
          <a:ln w="25400">
            <a:solidFill>
              <a:schemeClr val="accent1"/>
            </a:solidFill>
          </a:ln>
        </p:spPr>
        <p:txBody>
          <a:bodyPr wrap="square" rtlCol="0">
            <a:spAutoFit/>
          </a:bodyPr>
          <a:lstStyle/>
          <a:p>
            <a:r>
              <a:rPr lang="en-US" dirty="0"/>
              <a:t>Retention at delivery</a:t>
            </a:r>
          </a:p>
        </p:txBody>
      </p:sp>
      <p:sp>
        <p:nvSpPr>
          <p:cNvPr id="21" name="TextBox 20">
            <a:extLst>
              <a:ext uri="{FF2B5EF4-FFF2-40B4-BE49-F238E27FC236}">
                <a16:creationId xmlns:a16="http://schemas.microsoft.com/office/drawing/2014/main" id="{7B456203-9B49-8FEF-8374-841E840C6436}"/>
              </a:ext>
            </a:extLst>
          </p:cNvPr>
          <p:cNvSpPr txBox="1"/>
          <p:nvPr/>
        </p:nvSpPr>
        <p:spPr>
          <a:xfrm>
            <a:off x="3261440" y="5401561"/>
            <a:ext cx="1814285" cy="1200329"/>
          </a:xfrm>
          <a:prstGeom prst="rect">
            <a:avLst/>
          </a:prstGeom>
          <a:noFill/>
          <a:ln w="25400">
            <a:solidFill>
              <a:schemeClr val="accent1"/>
            </a:solidFill>
          </a:ln>
        </p:spPr>
        <p:txBody>
          <a:bodyPr wrap="square" rtlCol="0">
            <a:spAutoFit/>
          </a:bodyPr>
          <a:lstStyle/>
          <a:p>
            <a:r>
              <a:rPr lang="en-US" dirty="0"/>
              <a:t>Perinatal transmission probabilities by regimen</a:t>
            </a:r>
          </a:p>
        </p:txBody>
      </p:sp>
      <p:cxnSp>
        <p:nvCxnSpPr>
          <p:cNvPr id="22" name="Straight Arrow Connector 21">
            <a:extLst>
              <a:ext uri="{FF2B5EF4-FFF2-40B4-BE49-F238E27FC236}">
                <a16:creationId xmlns:a16="http://schemas.microsoft.com/office/drawing/2014/main" id="{79DB501D-841B-2782-CB36-69F8369D0617}"/>
              </a:ext>
            </a:extLst>
          </p:cNvPr>
          <p:cNvCxnSpPr/>
          <p:nvPr/>
        </p:nvCxnSpPr>
        <p:spPr>
          <a:xfrm>
            <a:off x="5058228" y="3299262"/>
            <a:ext cx="544287"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93F83B3-8760-EE57-82EA-BB4EF60480F8}"/>
              </a:ext>
            </a:extLst>
          </p:cNvPr>
          <p:cNvCxnSpPr>
            <a:cxnSpLocks/>
          </p:cNvCxnSpPr>
          <p:nvPr/>
        </p:nvCxnSpPr>
        <p:spPr>
          <a:xfrm>
            <a:off x="5324925" y="3299262"/>
            <a:ext cx="5446" cy="25776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3BE596A-18C7-F156-2421-123B1390B2BB}"/>
              </a:ext>
            </a:extLst>
          </p:cNvPr>
          <p:cNvCxnSpPr>
            <a:cxnSpLocks/>
          </p:cNvCxnSpPr>
          <p:nvPr/>
        </p:nvCxnSpPr>
        <p:spPr>
          <a:xfrm>
            <a:off x="5058228" y="5876918"/>
            <a:ext cx="30988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C4B57C4-3A70-6BEE-9913-6F9058382638}"/>
              </a:ext>
            </a:extLst>
          </p:cNvPr>
          <p:cNvCxnSpPr>
            <a:cxnSpLocks/>
          </p:cNvCxnSpPr>
          <p:nvPr/>
        </p:nvCxnSpPr>
        <p:spPr>
          <a:xfrm>
            <a:off x="5075726" y="4902055"/>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5C9933B-AB43-012E-1F42-F4DB6007FFA9}"/>
              </a:ext>
            </a:extLst>
          </p:cNvPr>
          <p:cNvCxnSpPr>
            <a:cxnSpLocks/>
          </p:cNvCxnSpPr>
          <p:nvPr/>
        </p:nvCxnSpPr>
        <p:spPr>
          <a:xfrm>
            <a:off x="5032537" y="4148110"/>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84F5559A-E6F1-30A1-F4F4-72A91BD4D278}"/>
              </a:ext>
            </a:extLst>
          </p:cNvPr>
          <p:cNvSpPr txBox="1"/>
          <p:nvPr/>
        </p:nvSpPr>
        <p:spPr>
          <a:xfrm>
            <a:off x="5631053" y="2916130"/>
            <a:ext cx="1814285" cy="646331"/>
          </a:xfrm>
          <a:prstGeom prst="rect">
            <a:avLst/>
          </a:prstGeom>
          <a:solidFill>
            <a:schemeClr val="accent4">
              <a:lumMod val="20000"/>
              <a:lumOff val="80000"/>
            </a:schemeClr>
          </a:solidFill>
          <a:ln w="25400">
            <a:solidFill>
              <a:schemeClr val="accent1"/>
            </a:solidFill>
          </a:ln>
        </p:spPr>
        <p:txBody>
          <a:bodyPr wrap="square" rtlCol="0">
            <a:spAutoFit/>
          </a:bodyPr>
          <a:lstStyle/>
          <a:p>
            <a:r>
              <a:rPr lang="en-US" dirty="0"/>
              <a:t>Perinatal infections</a:t>
            </a:r>
          </a:p>
        </p:txBody>
      </p:sp>
      <p:sp>
        <p:nvSpPr>
          <p:cNvPr id="41" name="TextBox 40">
            <a:extLst>
              <a:ext uri="{FF2B5EF4-FFF2-40B4-BE49-F238E27FC236}">
                <a16:creationId xmlns:a16="http://schemas.microsoft.com/office/drawing/2014/main" id="{5C0F32FD-35C8-08DE-C73B-5F9F667A1B10}"/>
              </a:ext>
            </a:extLst>
          </p:cNvPr>
          <p:cNvSpPr txBox="1"/>
          <p:nvPr/>
        </p:nvSpPr>
        <p:spPr>
          <a:xfrm>
            <a:off x="7885814" y="1712686"/>
            <a:ext cx="1814285" cy="1200329"/>
          </a:xfrm>
          <a:prstGeom prst="rect">
            <a:avLst/>
          </a:prstGeom>
          <a:noFill/>
          <a:ln w="25400">
            <a:solidFill>
              <a:schemeClr val="accent1"/>
            </a:solidFill>
          </a:ln>
        </p:spPr>
        <p:txBody>
          <a:bodyPr wrap="square" rtlCol="0">
            <a:spAutoFit/>
          </a:bodyPr>
          <a:lstStyle/>
          <a:p>
            <a:r>
              <a:rPr lang="en-US" dirty="0"/>
              <a:t>Breastfeeding duration among HIV+ women (on ARV/not on ARV)</a:t>
            </a:r>
          </a:p>
        </p:txBody>
      </p:sp>
      <p:sp>
        <p:nvSpPr>
          <p:cNvPr id="42" name="TextBox 41">
            <a:extLst>
              <a:ext uri="{FF2B5EF4-FFF2-40B4-BE49-F238E27FC236}">
                <a16:creationId xmlns:a16="http://schemas.microsoft.com/office/drawing/2014/main" id="{0634EE76-1430-E605-19F9-77531F35219F}"/>
              </a:ext>
            </a:extLst>
          </p:cNvPr>
          <p:cNvSpPr txBox="1"/>
          <p:nvPr/>
        </p:nvSpPr>
        <p:spPr>
          <a:xfrm>
            <a:off x="7861840" y="3273827"/>
            <a:ext cx="1814285" cy="923330"/>
          </a:xfrm>
          <a:prstGeom prst="rect">
            <a:avLst/>
          </a:prstGeom>
          <a:noFill/>
          <a:ln w="25400">
            <a:solidFill>
              <a:schemeClr val="accent1"/>
            </a:solidFill>
          </a:ln>
        </p:spPr>
        <p:txBody>
          <a:bodyPr wrap="square" rtlCol="0">
            <a:spAutoFit/>
          </a:bodyPr>
          <a:lstStyle/>
          <a:p>
            <a:r>
              <a:rPr lang="en-US" dirty="0"/>
              <a:t>Monthly drop off from ARV regimen</a:t>
            </a:r>
          </a:p>
        </p:txBody>
      </p:sp>
      <p:sp>
        <p:nvSpPr>
          <p:cNvPr id="43" name="TextBox 42">
            <a:extLst>
              <a:ext uri="{FF2B5EF4-FFF2-40B4-BE49-F238E27FC236}">
                <a16:creationId xmlns:a16="http://schemas.microsoft.com/office/drawing/2014/main" id="{6B58E57D-01BE-48EA-B364-CD20BDB7C5FF}"/>
              </a:ext>
            </a:extLst>
          </p:cNvPr>
          <p:cNvSpPr txBox="1"/>
          <p:nvPr/>
        </p:nvSpPr>
        <p:spPr>
          <a:xfrm>
            <a:off x="7861839" y="4676589"/>
            <a:ext cx="1814285" cy="1200329"/>
          </a:xfrm>
          <a:prstGeom prst="rect">
            <a:avLst/>
          </a:prstGeom>
          <a:noFill/>
          <a:ln w="25400">
            <a:solidFill>
              <a:schemeClr val="accent1"/>
            </a:solidFill>
          </a:ln>
        </p:spPr>
        <p:txBody>
          <a:bodyPr wrap="square" rtlCol="0">
            <a:spAutoFit/>
          </a:bodyPr>
          <a:lstStyle/>
          <a:p>
            <a:r>
              <a:rPr lang="en-US" dirty="0"/>
              <a:t>Postnatal transmission probabilities by regimen</a:t>
            </a:r>
          </a:p>
        </p:txBody>
      </p:sp>
      <p:sp>
        <p:nvSpPr>
          <p:cNvPr id="44" name="TextBox 43">
            <a:extLst>
              <a:ext uri="{FF2B5EF4-FFF2-40B4-BE49-F238E27FC236}">
                <a16:creationId xmlns:a16="http://schemas.microsoft.com/office/drawing/2014/main" id="{4E6F5ACB-44CA-FB7A-EF07-30D11675A785}"/>
              </a:ext>
            </a:extLst>
          </p:cNvPr>
          <p:cNvSpPr txBox="1"/>
          <p:nvPr/>
        </p:nvSpPr>
        <p:spPr>
          <a:xfrm>
            <a:off x="10268396" y="2811330"/>
            <a:ext cx="1814285" cy="646331"/>
          </a:xfrm>
          <a:prstGeom prst="rect">
            <a:avLst/>
          </a:prstGeom>
          <a:solidFill>
            <a:schemeClr val="accent4">
              <a:lumMod val="20000"/>
              <a:lumOff val="80000"/>
            </a:schemeClr>
          </a:solidFill>
          <a:ln w="25400">
            <a:solidFill>
              <a:schemeClr val="accent1"/>
            </a:solidFill>
          </a:ln>
        </p:spPr>
        <p:txBody>
          <a:bodyPr wrap="square" rtlCol="0">
            <a:spAutoFit/>
          </a:bodyPr>
          <a:lstStyle/>
          <a:p>
            <a:r>
              <a:rPr lang="en-US" dirty="0"/>
              <a:t>Postnatal infections</a:t>
            </a:r>
          </a:p>
        </p:txBody>
      </p:sp>
      <p:cxnSp>
        <p:nvCxnSpPr>
          <p:cNvPr id="45" name="Straight Connector 44">
            <a:extLst>
              <a:ext uri="{FF2B5EF4-FFF2-40B4-BE49-F238E27FC236}">
                <a16:creationId xmlns:a16="http://schemas.microsoft.com/office/drawing/2014/main" id="{737067EF-5525-D229-9CC9-113E0713BB15}"/>
              </a:ext>
            </a:extLst>
          </p:cNvPr>
          <p:cNvCxnSpPr>
            <a:cxnSpLocks/>
          </p:cNvCxnSpPr>
          <p:nvPr/>
        </p:nvCxnSpPr>
        <p:spPr>
          <a:xfrm>
            <a:off x="9969538" y="2206942"/>
            <a:ext cx="5445" cy="298562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5C5B66D-4688-23D5-9390-013BDCAAFE50}"/>
              </a:ext>
            </a:extLst>
          </p:cNvPr>
          <p:cNvCxnSpPr>
            <a:cxnSpLocks/>
          </p:cNvCxnSpPr>
          <p:nvPr/>
        </p:nvCxnSpPr>
        <p:spPr>
          <a:xfrm>
            <a:off x="9700099" y="2224210"/>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D22E7149-BDC1-9A06-EF69-D550C2E57AB6}"/>
              </a:ext>
            </a:extLst>
          </p:cNvPr>
          <p:cNvCxnSpPr>
            <a:cxnSpLocks/>
          </p:cNvCxnSpPr>
          <p:nvPr/>
        </p:nvCxnSpPr>
        <p:spPr>
          <a:xfrm>
            <a:off x="9676124" y="3575257"/>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9AF8C38-5DD0-392B-F89C-FD911B6BD906}"/>
              </a:ext>
            </a:extLst>
          </p:cNvPr>
          <p:cNvCxnSpPr>
            <a:cxnSpLocks/>
          </p:cNvCxnSpPr>
          <p:nvPr/>
        </p:nvCxnSpPr>
        <p:spPr>
          <a:xfrm>
            <a:off x="9706305" y="5192564"/>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31C0CA5E-3698-6B3B-B47F-48B0DB1B7781}"/>
              </a:ext>
            </a:extLst>
          </p:cNvPr>
          <p:cNvSpPr txBox="1"/>
          <p:nvPr/>
        </p:nvSpPr>
        <p:spPr>
          <a:xfrm>
            <a:off x="479881" y="5396145"/>
            <a:ext cx="1814285" cy="646331"/>
          </a:xfrm>
          <a:prstGeom prst="rect">
            <a:avLst/>
          </a:prstGeom>
          <a:noFill/>
          <a:ln w="25400">
            <a:solidFill>
              <a:schemeClr val="accent1"/>
            </a:solidFill>
          </a:ln>
        </p:spPr>
        <p:txBody>
          <a:bodyPr wrap="square" rtlCol="0">
            <a:spAutoFit/>
          </a:bodyPr>
          <a:lstStyle/>
          <a:p>
            <a:r>
              <a:rPr lang="en-US" dirty="0"/>
              <a:t>HIV incidence among WRA</a:t>
            </a:r>
          </a:p>
        </p:txBody>
      </p:sp>
      <p:cxnSp>
        <p:nvCxnSpPr>
          <p:cNvPr id="51" name="Straight Connector 50">
            <a:extLst>
              <a:ext uri="{FF2B5EF4-FFF2-40B4-BE49-F238E27FC236}">
                <a16:creationId xmlns:a16="http://schemas.microsoft.com/office/drawing/2014/main" id="{0DF78EA5-F6E4-5310-1BE3-D5CB6D9A46FE}"/>
              </a:ext>
            </a:extLst>
          </p:cNvPr>
          <p:cNvCxnSpPr/>
          <p:nvPr/>
        </p:nvCxnSpPr>
        <p:spPr>
          <a:xfrm flipV="1">
            <a:off x="2295442" y="4589912"/>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F5EF4C27-83B3-9B4F-9E5D-E1DFFF0A9F97}"/>
              </a:ext>
            </a:extLst>
          </p:cNvPr>
          <p:cNvCxnSpPr>
            <a:cxnSpLocks/>
          </p:cNvCxnSpPr>
          <p:nvPr/>
        </p:nvCxnSpPr>
        <p:spPr>
          <a:xfrm flipV="1">
            <a:off x="9974983" y="3126495"/>
            <a:ext cx="295853" cy="800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1A7B188-ADC8-2023-08E2-1E5AFF00657C}"/>
              </a:ext>
            </a:extLst>
          </p:cNvPr>
          <p:cNvCxnSpPr>
            <a:cxnSpLocks/>
          </p:cNvCxnSpPr>
          <p:nvPr/>
        </p:nvCxnSpPr>
        <p:spPr>
          <a:xfrm>
            <a:off x="4168584" y="1378857"/>
            <a:ext cx="0" cy="155007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A824008-5B32-1C7A-F467-B0D6A26277A6}"/>
              </a:ext>
            </a:extLst>
          </p:cNvPr>
          <p:cNvCxnSpPr>
            <a:cxnSpLocks/>
          </p:cNvCxnSpPr>
          <p:nvPr/>
        </p:nvCxnSpPr>
        <p:spPr>
          <a:xfrm>
            <a:off x="4151084" y="1362051"/>
            <a:ext cx="66893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A54345C0-13C7-A21F-CE5C-A93CCE0C6BB4}"/>
              </a:ext>
            </a:extLst>
          </p:cNvPr>
          <p:cNvCxnSpPr>
            <a:cxnSpLocks/>
          </p:cNvCxnSpPr>
          <p:nvPr/>
        </p:nvCxnSpPr>
        <p:spPr>
          <a:xfrm>
            <a:off x="10840453" y="1362051"/>
            <a:ext cx="0" cy="144927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622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695730D-AAEB-46AF-83A6-602DEA2993AA}"/>
              </a:ext>
            </a:extLst>
          </p:cNvPr>
          <p:cNvSpPr>
            <a:spLocks noGrp="1"/>
          </p:cNvSpPr>
          <p:nvPr>
            <p:ph type="sldNum" sz="quarter" idx="12"/>
          </p:nvPr>
        </p:nvSpPr>
        <p:spPr/>
        <p:txBody>
          <a:bodyPr/>
          <a:lstStyle/>
          <a:p>
            <a:fld id="{CF13D369-8700-4468-8CC4-EE7C53720160}" type="slidenum">
              <a:rPr lang="en-US" smtClean="0"/>
              <a:t>6</a:t>
            </a:fld>
            <a:endParaRPr lang="en-US"/>
          </a:p>
        </p:txBody>
      </p:sp>
      <p:sp>
        <p:nvSpPr>
          <p:cNvPr id="2" name="Title 1">
            <a:extLst>
              <a:ext uri="{FF2B5EF4-FFF2-40B4-BE49-F238E27FC236}">
                <a16:creationId xmlns:a16="http://schemas.microsoft.com/office/drawing/2014/main" id="{882C8221-4D99-4947-9907-9B1FA35D4085}"/>
              </a:ext>
            </a:extLst>
          </p:cNvPr>
          <p:cNvSpPr>
            <a:spLocks noGrp="1"/>
          </p:cNvSpPr>
          <p:nvPr>
            <p:ph type="title"/>
          </p:nvPr>
        </p:nvSpPr>
        <p:spPr>
          <a:xfrm>
            <a:off x="454602" y="106005"/>
            <a:ext cx="10906125" cy="904240"/>
          </a:xfrm>
        </p:spPr>
        <p:txBody>
          <a:bodyPr/>
          <a:lstStyle/>
          <a:p>
            <a:r>
              <a:rPr lang="en-US" sz="2900" dirty="0"/>
              <a:t>Spectrum’s estimate of prevalence is adjusted to fit ANC prevalence </a:t>
            </a:r>
          </a:p>
        </p:txBody>
      </p:sp>
      <p:pic>
        <p:nvPicPr>
          <p:cNvPr id="6" name="Picture 5">
            <a:extLst>
              <a:ext uri="{FF2B5EF4-FFF2-40B4-BE49-F238E27FC236}">
                <a16:creationId xmlns:a16="http://schemas.microsoft.com/office/drawing/2014/main" id="{BD6D06F9-FAE0-4B42-A13D-EC2DAA270347}"/>
              </a:ext>
            </a:extLst>
          </p:cNvPr>
          <p:cNvPicPr>
            <a:picLocks noChangeAspect="1"/>
          </p:cNvPicPr>
          <p:nvPr/>
        </p:nvPicPr>
        <p:blipFill>
          <a:blip r:embed="rId3"/>
          <a:stretch>
            <a:fillRect/>
          </a:stretch>
        </p:blipFill>
        <p:spPr>
          <a:xfrm>
            <a:off x="642937" y="940316"/>
            <a:ext cx="10906125" cy="4648200"/>
          </a:xfrm>
          <a:prstGeom prst="rect">
            <a:avLst/>
          </a:prstGeom>
        </p:spPr>
      </p:pic>
      <p:sp>
        <p:nvSpPr>
          <p:cNvPr id="3" name="TextBox 2">
            <a:extLst>
              <a:ext uri="{FF2B5EF4-FFF2-40B4-BE49-F238E27FC236}">
                <a16:creationId xmlns:a16="http://schemas.microsoft.com/office/drawing/2014/main" id="{41CBA91E-BD32-B9BE-8594-1C10443F292D}"/>
              </a:ext>
            </a:extLst>
          </p:cNvPr>
          <p:cNvSpPr txBox="1"/>
          <p:nvPr/>
        </p:nvSpPr>
        <p:spPr>
          <a:xfrm>
            <a:off x="7620000" y="4648200"/>
            <a:ext cx="3644901" cy="369332"/>
          </a:xfrm>
          <a:prstGeom prst="rect">
            <a:avLst/>
          </a:prstGeom>
          <a:solidFill>
            <a:schemeClr val="accent1">
              <a:lumMod val="20000"/>
              <a:lumOff val="80000"/>
            </a:schemeClr>
          </a:solidFill>
        </p:spPr>
        <p:txBody>
          <a:bodyPr wrap="square" rtlCol="0">
            <a:spAutoFit/>
          </a:bodyPr>
          <a:lstStyle/>
          <a:p>
            <a:r>
              <a:rPr lang="en-US" dirty="0"/>
              <a:t>Local adjustment factor (LAF) = 1.21</a:t>
            </a:r>
          </a:p>
        </p:txBody>
      </p:sp>
      <p:sp>
        <p:nvSpPr>
          <p:cNvPr id="5" name="TextBox 4">
            <a:extLst>
              <a:ext uri="{FF2B5EF4-FFF2-40B4-BE49-F238E27FC236}">
                <a16:creationId xmlns:a16="http://schemas.microsoft.com/office/drawing/2014/main" id="{0689EA4F-B37D-0E7D-1BD8-79C7140649DD}"/>
              </a:ext>
            </a:extLst>
          </p:cNvPr>
          <p:cNvSpPr txBox="1"/>
          <p:nvPr/>
        </p:nvSpPr>
        <p:spPr>
          <a:xfrm>
            <a:off x="831273" y="5798145"/>
            <a:ext cx="10632498" cy="923330"/>
          </a:xfrm>
          <a:prstGeom prst="rect">
            <a:avLst/>
          </a:prstGeom>
          <a:noFill/>
        </p:spPr>
        <p:txBody>
          <a:bodyPr wrap="square" rtlCol="0">
            <a:spAutoFit/>
          </a:bodyPr>
          <a:lstStyle/>
          <a:p>
            <a:r>
              <a:rPr lang="en-US" dirty="0"/>
              <a:t>If the local adjustment factor (LAF) is very small (&lt;0.5) or very large (&gt;2.5) it may indicate problems with the ANC prevalence data. In those cases, review representativeness of ANC prevalence data, consider restricting the LAF to 0.5-2.5, or consider other ways to validate PMTCT coverage.</a:t>
            </a:r>
          </a:p>
        </p:txBody>
      </p:sp>
    </p:spTree>
    <p:extLst>
      <p:ext uri="{BB962C8B-B14F-4D97-AF65-F5344CB8AC3E}">
        <p14:creationId xmlns:p14="http://schemas.microsoft.com/office/powerpoint/2010/main" val="22884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D3CEDB-1067-0FFE-DEFE-20F6B6B39A73}"/>
              </a:ext>
            </a:extLst>
          </p:cNvPr>
          <p:cNvSpPr>
            <a:spLocks noGrp="1"/>
          </p:cNvSpPr>
          <p:nvPr>
            <p:ph type="sldNum" sz="quarter" idx="12"/>
          </p:nvPr>
        </p:nvSpPr>
        <p:spPr/>
        <p:txBody>
          <a:bodyPr/>
          <a:lstStyle/>
          <a:p>
            <a:fld id="{4FAB73BC-B049-4115-A692-8D63A059BFB8}" type="slidenum">
              <a:rPr lang="en-US" smtClean="0"/>
              <a:t>7</a:t>
            </a:fld>
            <a:endParaRPr lang="en-US"/>
          </a:p>
        </p:txBody>
      </p:sp>
      <p:sp>
        <p:nvSpPr>
          <p:cNvPr id="3" name="Title 2">
            <a:extLst>
              <a:ext uri="{FF2B5EF4-FFF2-40B4-BE49-F238E27FC236}">
                <a16:creationId xmlns:a16="http://schemas.microsoft.com/office/drawing/2014/main" id="{424E5C53-67E1-F1F5-89C2-A34880815B5F}"/>
              </a:ext>
            </a:extLst>
          </p:cNvPr>
          <p:cNvSpPr>
            <a:spLocks noGrp="1"/>
          </p:cNvSpPr>
          <p:nvPr>
            <p:ph type="title"/>
          </p:nvPr>
        </p:nvSpPr>
        <p:spPr>
          <a:xfrm>
            <a:off x="845127" y="365760"/>
            <a:ext cx="10515600" cy="1013097"/>
          </a:xfrm>
        </p:spPr>
        <p:txBody>
          <a:bodyPr/>
          <a:lstStyle/>
          <a:p>
            <a:r>
              <a:rPr lang="en-US" dirty="0"/>
              <a:t>Mother to child transmission of HIV: Perinatal infections</a:t>
            </a:r>
          </a:p>
        </p:txBody>
      </p:sp>
      <p:sp>
        <p:nvSpPr>
          <p:cNvPr id="5" name="TextBox 4">
            <a:extLst>
              <a:ext uri="{FF2B5EF4-FFF2-40B4-BE49-F238E27FC236}">
                <a16:creationId xmlns:a16="http://schemas.microsoft.com/office/drawing/2014/main" id="{CD3841F1-06A4-EF7C-991C-13DB0DCA616D}"/>
              </a:ext>
            </a:extLst>
          </p:cNvPr>
          <p:cNvSpPr txBox="1"/>
          <p:nvPr/>
        </p:nvSpPr>
        <p:spPr>
          <a:xfrm>
            <a:off x="493486" y="1712686"/>
            <a:ext cx="1814285" cy="646331"/>
          </a:xfrm>
          <a:prstGeom prst="rect">
            <a:avLst/>
          </a:prstGeom>
          <a:noFill/>
          <a:ln w="25400">
            <a:solidFill>
              <a:schemeClr val="accent1"/>
            </a:solidFill>
          </a:ln>
        </p:spPr>
        <p:txBody>
          <a:bodyPr wrap="square" rtlCol="0">
            <a:spAutoFit/>
          </a:bodyPr>
          <a:lstStyle/>
          <a:p>
            <a:r>
              <a:rPr lang="en-US" dirty="0"/>
              <a:t>Women of reproductive age</a:t>
            </a:r>
          </a:p>
        </p:txBody>
      </p:sp>
      <p:sp>
        <p:nvSpPr>
          <p:cNvPr id="6" name="TextBox 5">
            <a:extLst>
              <a:ext uri="{FF2B5EF4-FFF2-40B4-BE49-F238E27FC236}">
                <a16:creationId xmlns:a16="http://schemas.microsoft.com/office/drawing/2014/main" id="{C924353D-C094-1452-C39D-2346B953C539}"/>
              </a:ext>
            </a:extLst>
          </p:cNvPr>
          <p:cNvSpPr txBox="1"/>
          <p:nvPr/>
        </p:nvSpPr>
        <p:spPr>
          <a:xfrm>
            <a:off x="493486" y="2500309"/>
            <a:ext cx="1814285" cy="646331"/>
          </a:xfrm>
          <a:prstGeom prst="rect">
            <a:avLst/>
          </a:prstGeom>
          <a:noFill/>
          <a:ln w="25400">
            <a:solidFill>
              <a:schemeClr val="accent1"/>
            </a:solidFill>
          </a:ln>
        </p:spPr>
        <p:txBody>
          <a:bodyPr wrap="square" rtlCol="0">
            <a:spAutoFit/>
          </a:bodyPr>
          <a:lstStyle/>
          <a:p>
            <a:r>
              <a:rPr lang="en-US" dirty="0"/>
              <a:t>Age-specific fertility rates</a:t>
            </a:r>
          </a:p>
        </p:txBody>
      </p:sp>
      <p:sp>
        <p:nvSpPr>
          <p:cNvPr id="7" name="TextBox 6">
            <a:extLst>
              <a:ext uri="{FF2B5EF4-FFF2-40B4-BE49-F238E27FC236}">
                <a16:creationId xmlns:a16="http://schemas.microsoft.com/office/drawing/2014/main" id="{377816B2-ED96-92E2-8A06-9CBD908376BD}"/>
              </a:ext>
            </a:extLst>
          </p:cNvPr>
          <p:cNvSpPr txBox="1"/>
          <p:nvPr/>
        </p:nvSpPr>
        <p:spPr>
          <a:xfrm>
            <a:off x="493486" y="3252093"/>
            <a:ext cx="1814285" cy="646331"/>
          </a:xfrm>
          <a:prstGeom prst="rect">
            <a:avLst/>
          </a:prstGeom>
          <a:noFill/>
          <a:ln w="25400">
            <a:solidFill>
              <a:schemeClr val="accent1"/>
            </a:solidFill>
          </a:ln>
        </p:spPr>
        <p:txBody>
          <a:bodyPr wrap="square" rtlCol="0">
            <a:spAutoFit/>
          </a:bodyPr>
          <a:lstStyle/>
          <a:p>
            <a:r>
              <a:rPr lang="en-US" dirty="0"/>
              <a:t>HIV prevalence among WRA</a:t>
            </a:r>
          </a:p>
        </p:txBody>
      </p:sp>
      <p:sp>
        <p:nvSpPr>
          <p:cNvPr id="8" name="TextBox 7">
            <a:extLst>
              <a:ext uri="{FF2B5EF4-FFF2-40B4-BE49-F238E27FC236}">
                <a16:creationId xmlns:a16="http://schemas.microsoft.com/office/drawing/2014/main" id="{F58A1A29-A23A-D702-64FC-E224F1A78885}"/>
              </a:ext>
            </a:extLst>
          </p:cNvPr>
          <p:cNvSpPr txBox="1"/>
          <p:nvPr/>
        </p:nvSpPr>
        <p:spPr>
          <a:xfrm>
            <a:off x="493486" y="4060598"/>
            <a:ext cx="1814285" cy="1200329"/>
          </a:xfrm>
          <a:prstGeom prst="rect">
            <a:avLst/>
          </a:prstGeom>
          <a:noFill/>
          <a:ln w="25400">
            <a:solidFill>
              <a:schemeClr val="accent1"/>
            </a:solidFill>
          </a:ln>
        </p:spPr>
        <p:txBody>
          <a:bodyPr wrap="square" rtlCol="0">
            <a:spAutoFit/>
          </a:bodyPr>
          <a:lstStyle/>
          <a:p>
            <a:r>
              <a:rPr lang="en-US" dirty="0"/>
              <a:t>Fertility rate reduction due to HIV (Fit to ANC prevalence)</a:t>
            </a:r>
          </a:p>
        </p:txBody>
      </p:sp>
      <p:sp>
        <p:nvSpPr>
          <p:cNvPr id="9" name="TextBox 8">
            <a:extLst>
              <a:ext uri="{FF2B5EF4-FFF2-40B4-BE49-F238E27FC236}">
                <a16:creationId xmlns:a16="http://schemas.microsoft.com/office/drawing/2014/main" id="{CBE17A34-9B78-0DBC-0BB2-03F46083E0B0}"/>
              </a:ext>
            </a:extLst>
          </p:cNvPr>
          <p:cNvSpPr txBox="1"/>
          <p:nvPr/>
        </p:nvSpPr>
        <p:spPr>
          <a:xfrm>
            <a:off x="3243944" y="2928927"/>
            <a:ext cx="1814285" cy="646331"/>
          </a:xfrm>
          <a:prstGeom prst="rect">
            <a:avLst/>
          </a:prstGeom>
          <a:noFill/>
          <a:ln w="38100">
            <a:solidFill>
              <a:srgbClr val="FF0000"/>
            </a:solidFill>
          </a:ln>
        </p:spPr>
        <p:txBody>
          <a:bodyPr wrap="square" rtlCol="0">
            <a:spAutoFit/>
          </a:bodyPr>
          <a:lstStyle/>
          <a:p>
            <a:r>
              <a:rPr lang="en-US" dirty="0"/>
              <a:t>Births to HIV+ women</a:t>
            </a:r>
          </a:p>
        </p:txBody>
      </p:sp>
      <p:cxnSp>
        <p:nvCxnSpPr>
          <p:cNvPr id="11" name="Straight Connector 10">
            <a:extLst>
              <a:ext uri="{FF2B5EF4-FFF2-40B4-BE49-F238E27FC236}">
                <a16:creationId xmlns:a16="http://schemas.microsoft.com/office/drawing/2014/main" id="{DF1778DF-BBEF-63C0-E64A-027EF459F8A0}"/>
              </a:ext>
            </a:extLst>
          </p:cNvPr>
          <p:cNvCxnSpPr>
            <a:cxnSpLocks/>
          </p:cNvCxnSpPr>
          <p:nvPr/>
        </p:nvCxnSpPr>
        <p:spPr>
          <a:xfrm>
            <a:off x="2699657" y="2035851"/>
            <a:ext cx="0" cy="368345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BB54896-0004-894B-2681-FBD02C253AC8}"/>
              </a:ext>
            </a:extLst>
          </p:cNvPr>
          <p:cNvCxnSpPr>
            <a:endCxn id="9" idx="1"/>
          </p:cNvCxnSpPr>
          <p:nvPr/>
        </p:nvCxnSpPr>
        <p:spPr>
          <a:xfrm>
            <a:off x="2699657" y="3252092"/>
            <a:ext cx="544287"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E58AF10-F770-5AE0-1AF3-E4B8011430BF}"/>
              </a:ext>
            </a:extLst>
          </p:cNvPr>
          <p:cNvCxnSpPr>
            <a:stCxn id="5" idx="3"/>
          </p:cNvCxnSpPr>
          <p:nvPr/>
        </p:nvCxnSpPr>
        <p:spPr>
          <a:xfrm flipV="1">
            <a:off x="2307771" y="2035851"/>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B05B42B-9ED5-D8D6-B459-51F346727909}"/>
              </a:ext>
            </a:extLst>
          </p:cNvPr>
          <p:cNvCxnSpPr/>
          <p:nvPr/>
        </p:nvCxnSpPr>
        <p:spPr>
          <a:xfrm flipV="1">
            <a:off x="2323997" y="5719309"/>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C44695B-47EB-8747-3035-021E794AE8CE}"/>
              </a:ext>
            </a:extLst>
          </p:cNvPr>
          <p:cNvCxnSpPr/>
          <p:nvPr/>
        </p:nvCxnSpPr>
        <p:spPr>
          <a:xfrm flipV="1">
            <a:off x="2307771" y="3575257"/>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452995C-4354-8EE6-635C-1DC7E6281098}"/>
              </a:ext>
            </a:extLst>
          </p:cNvPr>
          <p:cNvCxnSpPr/>
          <p:nvPr/>
        </p:nvCxnSpPr>
        <p:spPr>
          <a:xfrm flipV="1">
            <a:off x="2307771" y="2811330"/>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B5894BA-E407-CBAF-9948-3B3F6D391054}"/>
              </a:ext>
            </a:extLst>
          </p:cNvPr>
          <p:cNvSpPr txBox="1"/>
          <p:nvPr/>
        </p:nvSpPr>
        <p:spPr>
          <a:xfrm>
            <a:off x="3243943" y="3822002"/>
            <a:ext cx="1814285" cy="646331"/>
          </a:xfrm>
          <a:prstGeom prst="rect">
            <a:avLst/>
          </a:prstGeom>
          <a:noFill/>
          <a:ln w="38100">
            <a:solidFill>
              <a:srgbClr val="FF0000"/>
            </a:solidFill>
          </a:ln>
        </p:spPr>
        <p:txBody>
          <a:bodyPr wrap="square" rtlCol="0">
            <a:spAutoFit/>
          </a:bodyPr>
          <a:lstStyle/>
          <a:p>
            <a:r>
              <a:rPr lang="en-US" dirty="0"/>
              <a:t>PMTCT coverage by regimen</a:t>
            </a:r>
          </a:p>
        </p:txBody>
      </p:sp>
      <p:sp>
        <p:nvSpPr>
          <p:cNvPr id="20" name="TextBox 19">
            <a:extLst>
              <a:ext uri="{FF2B5EF4-FFF2-40B4-BE49-F238E27FC236}">
                <a16:creationId xmlns:a16="http://schemas.microsoft.com/office/drawing/2014/main" id="{DAA1C664-80F7-AD1E-5525-ADF637402322}"/>
              </a:ext>
            </a:extLst>
          </p:cNvPr>
          <p:cNvSpPr txBox="1"/>
          <p:nvPr/>
        </p:nvSpPr>
        <p:spPr>
          <a:xfrm>
            <a:off x="3261441" y="4608031"/>
            <a:ext cx="1814285" cy="646331"/>
          </a:xfrm>
          <a:prstGeom prst="rect">
            <a:avLst/>
          </a:prstGeom>
          <a:noFill/>
          <a:ln w="38100">
            <a:solidFill>
              <a:srgbClr val="FF0000"/>
            </a:solidFill>
          </a:ln>
        </p:spPr>
        <p:txBody>
          <a:bodyPr wrap="square" rtlCol="0">
            <a:spAutoFit/>
          </a:bodyPr>
          <a:lstStyle/>
          <a:p>
            <a:r>
              <a:rPr lang="en-US" dirty="0"/>
              <a:t>Retention at delivery</a:t>
            </a:r>
          </a:p>
        </p:txBody>
      </p:sp>
      <p:sp>
        <p:nvSpPr>
          <p:cNvPr id="21" name="TextBox 20">
            <a:extLst>
              <a:ext uri="{FF2B5EF4-FFF2-40B4-BE49-F238E27FC236}">
                <a16:creationId xmlns:a16="http://schemas.microsoft.com/office/drawing/2014/main" id="{7B456203-9B49-8FEF-8374-841E840C6436}"/>
              </a:ext>
            </a:extLst>
          </p:cNvPr>
          <p:cNvSpPr txBox="1"/>
          <p:nvPr/>
        </p:nvSpPr>
        <p:spPr>
          <a:xfrm>
            <a:off x="3261440" y="5401561"/>
            <a:ext cx="1814285" cy="1200329"/>
          </a:xfrm>
          <a:prstGeom prst="rect">
            <a:avLst/>
          </a:prstGeom>
          <a:noFill/>
          <a:ln w="38100">
            <a:solidFill>
              <a:srgbClr val="FF0000"/>
            </a:solidFill>
          </a:ln>
        </p:spPr>
        <p:txBody>
          <a:bodyPr wrap="square" rtlCol="0">
            <a:spAutoFit/>
          </a:bodyPr>
          <a:lstStyle/>
          <a:p>
            <a:r>
              <a:rPr lang="en-US" dirty="0"/>
              <a:t>Perinatal transmission probabilities by regimen</a:t>
            </a:r>
          </a:p>
        </p:txBody>
      </p:sp>
      <p:cxnSp>
        <p:nvCxnSpPr>
          <p:cNvPr id="22" name="Straight Arrow Connector 21">
            <a:extLst>
              <a:ext uri="{FF2B5EF4-FFF2-40B4-BE49-F238E27FC236}">
                <a16:creationId xmlns:a16="http://schemas.microsoft.com/office/drawing/2014/main" id="{79DB501D-841B-2782-CB36-69F8369D0617}"/>
              </a:ext>
            </a:extLst>
          </p:cNvPr>
          <p:cNvCxnSpPr/>
          <p:nvPr/>
        </p:nvCxnSpPr>
        <p:spPr>
          <a:xfrm>
            <a:off x="5058228" y="3299262"/>
            <a:ext cx="544287"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93F83B3-8760-EE57-82EA-BB4EF60480F8}"/>
              </a:ext>
            </a:extLst>
          </p:cNvPr>
          <p:cNvCxnSpPr>
            <a:cxnSpLocks/>
          </p:cNvCxnSpPr>
          <p:nvPr/>
        </p:nvCxnSpPr>
        <p:spPr>
          <a:xfrm>
            <a:off x="5324925" y="3299262"/>
            <a:ext cx="5446" cy="25776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3BE596A-18C7-F156-2421-123B1390B2BB}"/>
              </a:ext>
            </a:extLst>
          </p:cNvPr>
          <p:cNvCxnSpPr>
            <a:cxnSpLocks/>
          </p:cNvCxnSpPr>
          <p:nvPr/>
        </p:nvCxnSpPr>
        <p:spPr>
          <a:xfrm>
            <a:off x="5058228" y="5876918"/>
            <a:ext cx="30988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C4B57C4-3A70-6BEE-9913-6F9058382638}"/>
              </a:ext>
            </a:extLst>
          </p:cNvPr>
          <p:cNvCxnSpPr>
            <a:cxnSpLocks/>
          </p:cNvCxnSpPr>
          <p:nvPr/>
        </p:nvCxnSpPr>
        <p:spPr>
          <a:xfrm>
            <a:off x="5075726" y="4902055"/>
            <a:ext cx="2923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5C9933B-AB43-012E-1F42-F4DB6007FFA9}"/>
              </a:ext>
            </a:extLst>
          </p:cNvPr>
          <p:cNvCxnSpPr>
            <a:cxnSpLocks/>
          </p:cNvCxnSpPr>
          <p:nvPr/>
        </p:nvCxnSpPr>
        <p:spPr>
          <a:xfrm>
            <a:off x="5032537" y="4148110"/>
            <a:ext cx="2923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84F5559A-E6F1-30A1-F4F4-72A91BD4D278}"/>
              </a:ext>
            </a:extLst>
          </p:cNvPr>
          <p:cNvSpPr txBox="1"/>
          <p:nvPr/>
        </p:nvSpPr>
        <p:spPr>
          <a:xfrm>
            <a:off x="5631053" y="2916130"/>
            <a:ext cx="1814285" cy="646331"/>
          </a:xfrm>
          <a:prstGeom prst="rect">
            <a:avLst/>
          </a:prstGeom>
          <a:solidFill>
            <a:schemeClr val="accent4">
              <a:lumMod val="20000"/>
              <a:lumOff val="80000"/>
            </a:schemeClr>
          </a:solidFill>
          <a:ln w="38100">
            <a:solidFill>
              <a:srgbClr val="FF0000"/>
            </a:solidFill>
          </a:ln>
        </p:spPr>
        <p:txBody>
          <a:bodyPr wrap="square" rtlCol="0">
            <a:spAutoFit/>
          </a:bodyPr>
          <a:lstStyle/>
          <a:p>
            <a:r>
              <a:rPr lang="en-US" dirty="0"/>
              <a:t>Perinatal infections</a:t>
            </a:r>
          </a:p>
        </p:txBody>
      </p:sp>
      <p:sp>
        <p:nvSpPr>
          <p:cNvPr id="41" name="TextBox 40">
            <a:extLst>
              <a:ext uri="{FF2B5EF4-FFF2-40B4-BE49-F238E27FC236}">
                <a16:creationId xmlns:a16="http://schemas.microsoft.com/office/drawing/2014/main" id="{5C0F32FD-35C8-08DE-C73B-5F9F667A1B10}"/>
              </a:ext>
            </a:extLst>
          </p:cNvPr>
          <p:cNvSpPr txBox="1"/>
          <p:nvPr/>
        </p:nvSpPr>
        <p:spPr>
          <a:xfrm>
            <a:off x="7885814" y="1712686"/>
            <a:ext cx="1814285" cy="1200329"/>
          </a:xfrm>
          <a:prstGeom prst="rect">
            <a:avLst/>
          </a:prstGeom>
          <a:noFill/>
          <a:ln w="25400">
            <a:solidFill>
              <a:schemeClr val="accent1"/>
            </a:solidFill>
          </a:ln>
        </p:spPr>
        <p:txBody>
          <a:bodyPr wrap="square" rtlCol="0">
            <a:spAutoFit/>
          </a:bodyPr>
          <a:lstStyle/>
          <a:p>
            <a:r>
              <a:rPr lang="en-US" dirty="0"/>
              <a:t>Breastfeeding duration among HIV+ women (on ARV/not on ARV)</a:t>
            </a:r>
          </a:p>
        </p:txBody>
      </p:sp>
      <p:sp>
        <p:nvSpPr>
          <p:cNvPr id="42" name="TextBox 41">
            <a:extLst>
              <a:ext uri="{FF2B5EF4-FFF2-40B4-BE49-F238E27FC236}">
                <a16:creationId xmlns:a16="http://schemas.microsoft.com/office/drawing/2014/main" id="{0634EE76-1430-E605-19F9-77531F35219F}"/>
              </a:ext>
            </a:extLst>
          </p:cNvPr>
          <p:cNvSpPr txBox="1"/>
          <p:nvPr/>
        </p:nvSpPr>
        <p:spPr>
          <a:xfrm>
            <a:off x="7861840" y="3273827"/>
            <a:ext cx="1814285" cy="923330"/>
          </a:xfrm>
          <a:prstGeom prst="rect">
            <a:avLst/>
          </a:prstGeom>
          <a:noFill/>
          <a:ln w="25400">
            <a:solidFill>
              <a:schemeClr val="accent1"/>
            </a:solidFill>
          </a:ln>
        </p:spPr>
        <p:txBody>
          <a:bodyPr wrap="square" rtlCol="0">
            <a:spAutoFit/>
          </a:bodyPr>
          <a:lstStyle/>
          <a:p>
            <a:r>
              <a:rPr lang="en-US" dirty="0"/>
              <a:t>Monthly drop off from ARV regimen</a:t>
            </a:r>
          </a:p>
        </p:txBody>
      </p:sp>
      <p:sp>
        <p:nvSpPr>
          <p:cNvPr id="43" name="TextBox 42">
            <a:extLst>
              <a:ext uri="{FF2B5EF4-FFF2-40B4-BE49-F238E27FC236}">
                <a16:creationId xmlns:a16="http://schemas.microsoft.com/office/drawing/2014/main" id="{6B58E57D-01BE-48EA-B364-CD20BDB7C5FF}"/>
              </a:ext>
            </a:extLst>
          </p:cNvPr>
          <p:cNvSpPr txBox="1"/>
          <p:nvPr/>
        </p:nvSpPr>
        <p:spPr>
          <a:xfrm>
            <a:off x="7861839" y="4676589"/>
            <a:ext cx="1814285" cy="1200329"/>
          </a:xfrm>
          <a:prstGeom prst="rect">
            <a:avLst/>
          </a:prstGeom>
          <a:noFill/>
          <a:ln w="25400">
            <a:solidFill>
              <a:schemeClr val="accent1"/>
            </a:solidFill>
          </a:ln>
        </p:spPr>
        <p:txBody>
          <a:bodyPr wrap="square" rtlCol="0">
            <a:spAutoFit/>
          </a:bodyPr>
          <a:lstStyle/>
          <a:p>
            <a:r>
              <a:rPr lang="en-US" dirty="0"/>
              <a:t>Postnatal transmission probabilities by regimen</a:t>
            </a:r>
          </a:p>
        </p:txBody>
      </p:sp>
      <p:sp>
        <p:nvSpPr>
          <p:cNvPr id="44" name="TextBox 43">
            <a:extLst>
              <a:ext uri="{FF2B5EF4-FFF2-40B4-BE49-F238E27FC236}">
                <a16:creationId xmlns:a16="http://schemas.microsoft.com/office/drawing/2014/main" id="{4E6F5ACB-44CA-FB7A-EF07-30D11675A785}"/>
              </a:ext>
            </a:extLst>
          </p:cNvPr>
          <p:cNvSpPr txBox="1"/>
          <p:nvPr/>
        </p:nvSpPr>
        <p:spPr>
          <a:xfrm>
            <a:off x="10268396" y="2811330"/>
            <a:ext cx="1814285" cy="646331"/>
          </a:xfrm>
          <a:prstGeom prst="rect">
            <a:avLst/>
          </a:prstGeom>
          <a:solidFill>
            <a:schemeClr val="accent4">
              <a:lumMod val="20000"/>
              <a:lumOff val="80000"/>
            </a:schemeClr>
          </a:solidFill>
          <a:ln w="25400">
            <a:solidFill>
              <a:schemeClr val="accent1"/>
            </a:solidFill>
          </a:ln>
        </p:spPr>
        <p:txBody>
          <a:bodyPr wrap="square" rtlCol="0">
            <a:spAutoFit/>
          </a:bodyPr>
          <a:lstStyle/>
          <a:p>
            <a:r>
              <a:rPr lang="en-US" dirty="0"/>
              <a:t>Postnatal infections</a:t>
            </a:r>
          </a:p>
        </p:txBody>
      </p:sp>
      <p:cxnSp>
        <p:nvCxnSpPr>
          <p:cNvPr id="45" name="Straight Connector 44">
            <a:extLst>
              <a:ext uri="{FF2B5EF4-FFF2-40B4-BE49-F238E27FC236}">
                <a16:creationId xmlns:a16="http://schemas.microsoft.com/office/drawing/2014/main" id="{737067EF-5525-D229-9CC9-113E0713BB15}"/>
              </a:ext>
            </a:extLst>
          </p:cNvPr>
          <p:cNvCxnSpPr>
            <a:cxnSpLocks/>
          </p:cNvCxnSpPr>
          <p:nvPr/>
        </p:nvCxnSpPr>
        <p:spPr>
          <a:xfrm>
            <a:off x="9969538" y="2206942"/>
            <a:ext cx="5445" cy="298562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5C5B66D-4688-23D5-9390-013BDCAAFE50}"/>
              </a:ext>
            </a:extLst>
          </p:cNvPr>
          <p:cNvCxnSpPr>
            <a:cxnSpLocks/>
          </p:cNvCxnSpPr>
          <p:nvPr/>
        </p:nvCxnSpPr>
        <p:spPr>
          <a:xfrm>
            <a:off x="9700099" y="2224210"/>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D22E7149-BDC1-9A06-EF69-D550C2E57AB6}"/>
              </a:ext>
            </a:extLst>
          </p:cNvPr>
          <p:cNvCxnSpPr>
            <a:cxnSpLocks/>
          </p:cNvCxnSpPr>
          <p:nvPr/>
        </p:nvCxnSpPr>
        <p:spPr>
          <a:xfrm>
            <a:off x="9676124" y="3575257"/>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9AF8C38-5DD0-392B-F89C-FD911B6BD906}"/>
              </a:ext>
            </a:extLst>
          </p:cNvPr>
          <p:cNvCxnSpPr>
            <a:cxnSpLocks/>
          </p:cNvCxnSpPr>
          <p:nvPr/>
        </p:nvCxnSpPr>
        <p:spPr>
          <a:xfrm>
            <a:off x="9706305" y="5192564"/>
            <a:ext cx="292388"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31C0CA5E-3698-6B3B-B47F-48B0DB1B7781}"/>
              </a:ext>
            </a:extLst>
          </p:cNvPr>
          <p:cNvSpPr txBox="1"/>
          <p:nvPr/>
        </p:nvSpPr>
        <p:spPr>
          <a:xfrm>
            <a:off x="479881" y="5396145"/>
            <a:ext cx="1814285" cy="646331"/>
          </a:xfrm>
          <a:prstGeom prst="rect">
            <a:avLst/>
          </a:prstGeom>
          <a:noFill/>
          <a:ln w="25400">
            <a:solidFill>
              <a:schemeClr val="accent1"/>
            </a:solidFill>
          </a:ln>
        </p:spPr>
        <p:txBody>
          <a:bodyPr wrap="square" rtlCol="0">
            <a:spAutoFit/>
          </a:bodyPr>
          <a:lstStyle/>
          <a:p>
            <a:r>
              <a:rPr lang="en-US" dirty="0"/>
              <a:t>HIV incidence among WRA</a:t>
            </a:r>
          </a:p>
        </p:txBody>
      </p:sp>
      <p:cxnSp>
        <p:nvCxnSpPr>
          <p:cNvPr id="51" name="Straight Connector 50">
            <a:extLst>
              <a:ext uri="{FF2B5EF4-FFF2-40B4-BE49-F238E27FC236}">
                <a16:creationId xmlns:a16="http://schemas.microsoft.com/office/drawing/2014/main" id="{0DF78EA5-F6E4-5310-1BE3-D5CB6D9A46FE}"/>
              </a:ext>
            </a:extLst>
          </p:cNvPr>
          <p:cNvCxnSpPr/>
          <p:nvPr/>
        </p:nvCxnSpPr>
        <p:spPr>
          <a:xfrm flipV="1">
            <a:off x="2295442" y="4589912"/>
            <a:ext cx="39188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F5EF4C27-83B3-9B4F-9E5D-E1DFFF0A9F97}"/>
              </a:ext>
            </a:extLst>
          </p:cNvPr>
          <p:cNvCxnSpPr>
            <a:cxnSpLocks/>
          </p:cNvCxnSpPr>
          <p:nvPr/>
        </p:nvCxnSpPr>
        <p:spPr>
          <a:xfrm flipV="1">
            <a:off x="9974983" y="3126495"/>
            <a:ext cx="295853" cy="800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1A7B188-ADC8-2023-08E2-1E5AFF00657C}"/>
              </a:ext>
            </a:extLst>
          </p:cNvPr>
          <p:cNvCxnSpPr>
            <a:cxnSpLocks/>
          </p:cNvCxnSpPr>
          <p:nvPr/>
        </p:nvCxnSpPr>
        <p:spPr>
          <a:xfrm>
            <a:off x="4168584" y="1378857"/>
            <a:ext cx="0" cy="155007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A824008-5B32-1C7A-F467-B0D6A26277A6}"/>
              </a:ext>
            </a:extLst>
          </p:cNvPr>
          <p:cNvCxnSpPr>
            <a:cxnSpLocks/>
          </p:cNvCxnSpPr>
          <p:nvPr/>
        </p:nvCxnSpPr>
        <p:spPr>
          <a:xfrm>
            <a:off x="4151084" y="1362051"/>
            <a:ext cx="66893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A54345C0-13C7-A21F-CE5C-A93CCE0C6BB4}"/>
              </a:ext>
            </a:extLst>
          </p:cNvPr>
          <p:cNvCxnSpPr>
            <a:cxnSpLocks/>
          </p:cNvCxnSpPr>
          <p:nvPr/>
        </p:nvCxnSpPr>
        <p:spPr>
          <a:xfrm>
            <a:off x="10840453" y="1362051"/>
            <a:ext cx="0" cy="144927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107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43C8B79-53CD-2AE8-2ACC-D4625857C6CD}"/>
              </a:ext>
            </a:extLst>
          </p:cNvPr>
          <p:cNvSpPr>
            <a:spLocks noGrp="1"/>
          </p:cNvSpPr>
          <p:nvPr>
            <p:ph type="title"/>
          </p:nvPr>
        </p:nvSpPr>
        <p:spPr>
          <a:xfrm>
            <a:off x="425738" y="216535"/>
            <a:ext cx="10876973" cy="713740"/>
          </a:xfrm>
        </p:spPr>
        <p:txBody>
          <a:bodyPr>
            <a:normAutofit fontScale="90000"/>
          </a:bodyPr>
          <a:lstStyle/>
          <a:p>
            <a:r>
              <a:rPr lang="en-US" dirty="0"/>
              <a:t>Program reports provide data on the number of women receiving ARVs by regimen</a:t>
            </a:r>
            <a:endParaRPr lang="en-US" dirty="0">
              <a:highlight>
                <a:srgbClr val="00FF00"/>
              </a:highlight>
            </a:endParaRPr>
          </a:p>
        </p:txBody>
      </p:sp>
      <p:graphicFrame>
        <p:nvGraphicFramePr>
          <p:cNvPr id="7" name="Content Placeholder 6">
            <a:extLst>
              <a:ext uri="{FF2B5EF4-FFF2-40B4-BE49-F238E27FC236}">
                <a16:creationId xmlns:a16="http://schemas.microsoft.com/office/drawing/2014/main" id="{5AA805A4-1576-E9D2-3A6C-E163248AF24E}"/>
              </a:ext>
            </a:extLst>
          </p:cNvPr>
          <p:cNvGraphicFramePr>
            <a:graphicFrameLocks noGrp="1"/>
          </p:cNvGraphicFramePr>
          <p:nvPr>
            <p:ph idx="1"/>
            <p:extLst>
              <p:ext uri="{D42A27DB-BD31-4B8C-83A1-F6EECF244321}">
                <p14:modId xmlns:p14="http://schemas.microsoft.com/office/powerpoint/2010/main" val="391049255"/>
              </p:ext>
            </p:extLst>
          </p:nvPr>
        </p:nvGraphicFramePr>
        <p:xfrm>
          <a:off x="368300" y="1295400"/>
          <a:ext cx="10991850" cy="506095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9B52946F-2EC5-C971-E4E1-AA1BC080F863}"/>
              </a:ext>
            </a:extLst>
          </p:cNvPr>
          <p:cNvSpPr>
            <a:spLocks noGrp="1"/>
          </p:cNvSpPr>
          <p:nvPr>
            <p:ph type="sldNum" sz="quarter" idx="12"/>
          </p:nvPr>
        </p:nvSpPr>
        <p:spPr/>
        <p:txBody>
          <a:bodyPr/>
          <a:lstStyle/>
          <a:p>
            <a:fld id="{4FAB73BC-B049-4115-A692-8D63A059BFB8}" type="slidenum">
              <a:rPr lang="en-US" smtClean="0"/>
              <a:t>8</a:t>
            </a:fld>
            <a:endParaRPr lang="en-US"/>
          </a:p>
        </p:txBody>
      </p:sp>
    </p:spTree>
    <p:extLst>
      <p:ext uri="{BB962C8B-B14F-4D97-AF65-F5344CB8AC3E}">
        <p14:creationId xmlns:p14="http://schemas.microsoft.com/office/powerpoint/2010/main" val="1706811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B42AA-C0C5-D9C3-1578-1DCCFFA2BF44}"/>
              </a:ext>
            </a:extLst>
          </p:cNvPr>
          <p:cNvSpPr>
            <a:spLocks noGrp="1"/>
          </p:cNvSpPr>
          <p:nvPr>
            <p:ph type="title"/>
          </p:nvPr>
        </p:nvSpPr>
        <p:spPr>
          <a:xfrm>
            <a:off x="838200" y="110628"/>
            <a:ext cx="10515600" cy="777240"/>
          </a:xfrm>
        </p:spPr>
        <p:txBody>
          <a:bodyPr/>
          <a:lstStyle/>
          <a:p>
            <a:r>
              <a:rPr lang="en-US" dirty="0"/>
              <a:t>PMTCT coverage &gt;100% signals a problem!</a:t>
            </a:r>
          </a:p>
        </p:txBody>
      </p:sp>
      <p:sp>
        <p:nvSpPr>
          <p:cNvPr id="11" name="TextBox 10">
            <a:extLst>
              <a:ext uri="{FF2B5EF4-FFF2-40B4-BE49-F238E27FC236}">
                <a16:creationId xmlns:a16="http://schemas.microsoft.com/office/drawing/2014/main" id="{FFAE8E31-2028-F51A-4704-50E495594AAF}"/>
              </a:ext>
            </a:extLst>
          </p:cNvPr>
          <p:cNvSpPr txBox="1"/>
          <p:nvPr/>
        </p:nvSpPr>
        <p:spPr>
          <a:xfrm>
            <a:off x="3923071" y="1533832"/>
            <a:ext cx="2344994" cy="369332"/>
          </a:xfrm>
          <a:prstGeom prst="rect">
            <a:avLst/>
          </a:prstGeom>
          <a:solidFill>
            <a:schemeClr val="bg1"/>
          </a:solidFill>
        </p:spPr>
        <p:txBody>
          <a:bodyPr wrap="square" rtlCol="0">
            <a:spAutoFit/>
          </a:bodyPr>
          <a:lstStyle/>
          <a:p>
            <a:endParaRPr lang="en-US" dirty="0"/>
          </a:p>
        </p:txBody>
      </p:sp>
      <p:pic>
        <p:nvPicPr>
          <p:cNvPr id="3" name="Picture 2">
            <a:extLst>
              <a:ext uri="{FF2B5EF4-FFF2-40B4-BE49-F238E27FC236}">
                <a16:creationId xmlns:a16="http://schemas.microsoft.com/office/drawing/2014/main" id="{2532109D-E70E-30A9-72C4-F39EB3A395D8}"/>
              </a:ext>
            </a:extLst>
          </p:cNvPr>
          <p:cNvPicPr>
            <a:picLocks noChangeAspect="1"/>
          </p:cNvPicPr>
          <p:nvPr/>
        </p:nvPicPr>
        <p:blipFill>
          <a:blip r:embed="rId2"/>
          <a:stretch>
            <a:fillRect/>
          </a:stretch>
        </p:blipFill>
        <p:spPr>
          <a:xfrm>
            <a:off x="768504" y="887868"/>
            <a:ext cx="9106361" cy="5090457"/>
          </a:xfrm>
          <a:prstGeom prst="rect">
            <a:avLst/>
          </a:prstGeom>
        </p:spPr>
      </p:pic>
      <p:sp>
        <p:nvSpPr>
          <p:cNvPr id="5" name="TextBox 4">
            <a:extLst>
              <a:ext uri="{FF2B5EF4-FFF2-40B4-BE49-F238E27FC236}">
                <a16:creationId xmlns:a16="http://schemas.microsoft.com/office/drawing/2014/main" id="{90C5C4E1-561C-5ED4-A736-41109246E26B}"/>
              </a:ext>
            </a:extLst>
          </p:cNvPr>
          <p:cNvSpPr txBox="1"/>
          <p:nvPr/>
        </p:nvSpPr>
        <p:spPr>
          <a:xfrm>
            <a:off x="1282700" y="1228410"/>
            <a:ext cx="1549400" cy="369332"/>
          </a:xfrm>
          <a:prstGeom prst="rect">
            <a:avLst/>
          </a:prstGeom>
          <a:solidFill>
            <a:schemeClr val="bg1"/>
          </a:solidFill>
        </p:spPr>
        <p:txBody>
          <a:bodyPr wrap="square" rtlCol="0">
            <a:spAutoFit/>
          </a:bodyPr>
          <a:lstStyle/>
          <a:p>
            <a:endParaRPr lang="en-US" dirty="0"/>
          </a:p>
        </p:txBody>
      </p:sp>
      <p:cxnSp>
        <p:nvCxnSpPr>
          <p:cNvPr id="7" name="Straight Connector 6">
            <a:extLst>
              <a:ext uri="{FF2B5EF4-FFF2-40B4-BE49-F238E27FC236}">
                <a16:creationId xmlns:a16="http://schemas.microsoft.com/office/drawing/2014/main" id="{664B2832-E9D4-9D77-D05B-6EC3BE05D2A0}"/>
              </a:ext>
            </a:extLst>
          </p:cNvPr>
          <p:cNvCxnSpPr/>
          <p:nvPr/>
        </p:nvCxnSpPr>
        <p:spPr>
          <a:xfrm>
            <a:off x="1295400" y="3060700"/>
            <a:ext cx="8420100" cy="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E365B17-B442-EF4F-9055-AF2251FF6FF4}"/>
              </a:ext>
            </a:extLst>
          </p:cNvPr>
          <p:cNvSpPr txBox="1"/>
          <p:nvPr/>
        </p:nvSpPr>
        <p:spPr>
          <a:xfrm>
            <a:off x="1155700" y="5857202"/>
            <a:ext cx="9639300" cy="923330"/>
          </a:xfrm>
          <a:prstGeom prst="rect">
            <a:avLst/>
          </a:prstGeom>
          <a:noFill/>
        </p:spPr>
        <p:txBody>
          <a:bodyPr wrap="square" rtlCol="0">
            <a:spAutoFit/>
          </a:bodyPr>
          <a:lstStyle/>
          <a:p>
            <a:r>
              <a:rPr lang="en-US" dirty="0"/>
              <a:t>Coverage exceeding 100% in any year indicates a problem. Check to see if births are under-estimated, if the local adjustment factor matches ANC prevalence well or if there is double counting in the numbers of women receiving ARVs.</a:t>
            </a:r>
          </a:p>
        </p:txBody>
      </p:sp>
    </p:spTree>
    <p:extLst>
      <p:ext uri="{BB962C8B-B14F-4D97-AF65-F5344CB8AC3E}">
        <p14:creationId xmlns:p14="http://schemas.microsoft.com/office/powerpoint/2010/main" val="222739562"/>
      </p:ext>
    </p:extLst>
  </p:cSld>
  <p:clrMapOvr>
    <a:masterClrMapping/>
  </p:clrMapOvr>
</p:sld>
</file>

<file path=ppt/theme/theme1.xml><?xml version="1.0" encoding="utf-8"?>
<a:theme xmlns:a="http://schemas.openxmlformats.org/drawingml/2006/main" name="Org Chart 03 16x9">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Calibri">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Calibri">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Calibri">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SharedWithUsers xmlns="2ddeef39-65d3-4660-94f2-f063f949c57e">
      <UserInfo>
        <DisplayName>John Stover</DisplayName>
        <AccountId>2253</AccountId>
        <AccountType/>
      </UserInfo>
      <UserInfo>
        <DisplayName>MAHY, Mary</DisplayName>
        <AccountId>20</AccountId>
        <AccountType/>
      </UserInfo>
      <UserInfo>
        <DisplayName>WANYEKI, Ian</DisplayName>
        <AccountId>197</AccountId>
        <AccountType/>
      </UserInfo>
      <UserInfo>
        <DisplayName>EBY, Ehounoud Pascal</DisplayName>
        <AccountId>44</AccountId>
        <AccountType/>
      </UserInfo>
      <UserInfo>
        <DisplayName>KORENROMP, Eline Louise</DisplayName>
        <AccountId>7579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9" ma:contentTypeDescription="Create a new document." ma:contentTypeScope="" ma:versionID="fd2d0a4ae318738fa5f1ff72e65b2934">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37c2625be6a258cebd7413079fa12bc5"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03183E-5BA4-4659-806D-7CD77004DC4B}">
  <ds:schemaRefs>
    <ds:schemaRef ds:uri="http://schemas.microsoft.com/sharepoint/v3/contenttype/forms"/>
  </ds:schemaRefs>
</ds:datastoreItem>
</file>

<file path=customXml/itemProps2.xml><?xml version="1.0" encoding="utf-8"?>
<ds:datastoreItem xmlns:ds="http://schemas.openxmlformats.org/officeDocument/2006/customXml" ds:itemID="{83E43E9D-0F1A-4100-B886-B15BD86665F7}">
  <ds:schemaRefs>
    <ds:schemaRef ds:uri="http://schemas.microsoft.com/office/2006/metadata/properties"/>
    <ds:schemaRef ds:uri="http://schemas.microsoft.com/office/infopath/2007/PartnerControls"/>
    <ds:schemaRef ds:uri="288ef829-98c5-46d1-83dc-c2ef7c814da2"/>
    <ds:schemaRef ds:uri="2ddeef39-65d3-4660-94f2-f063f949c57e"/>
  </ds:schemaRefs>
</ds:datastoreItem>
</file>

<file path=customXml/itemProps3.xml><?xml version="1.0" encoding="utf-8"?>
<ds:datastoreItem xmlns:ds="http://schemas.openxmlformats.org/officeDocument/2006/customXml" ds:itemID="{5A5958A5-5931-4229-8C42-215D4F19C1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emplate>Business organizational chart hierarchy (widescreen)</Template>
  <TotalTime>0</TotalTime>
  <Words>2188</Words>
  <Application>Microsoft Office PowerPoint</Application>
  <PresentationFormat>Widescreen</PresentationFormat>
  <Paragraphs>388</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Org Chart 03 16x9</vt:lpstr>
      <vt:lpstr>Overview of Child Model in Spectrum </vt:lpstr>
      <vt:lpstr>Mother to child transmission of HIV: Births to HIV+ women</vt:lpstr>
      <vt:lpstr>Useful validation is comparison of Spectrum estimated births with program reported births, ANC visits and number tested</vt:lpstr>
      <vt:lpstr>Analyze ANC  data quality:  Before fertility adjustment and/or EPP fitting</vt:lpstr>
      <vt:lpstr>Mother to child transmission of HIV</vt:lpstr>
      <vt:lpstr>Spectrum’s estimate of prevalence is adjusted to fit ANC prevalence </vt:lpstr>
      <vt:lpstr>Mother to child transmission of HIV: Perinatal infections</vt:lpstr>
      <vt:lpstr>Program reports provide data on the number of women receiving ARVs by regimen</vt:lpstr>
      <vt:lpstr>PMTCT coverage &gt;100% signals a problem!</vt:lpstr>
      <vt:lpstr>Mother-to-Child Transmission probabilities are based on studies</vt:lpstr>
      <vt:lpstr>Mother to child transmission of HIV: Postnatal transmission</vt:lpstr>
      <vt:lpstr>Mother-to-Child Transmission probabilities are based on studies</vt:lpstr>
      <vt:lpstr>Breastfeeding patterns are derived from survey data</vt:lpstr>
      <vt:lpstr>Result: New child infections by year</vt:lpstr>
      <vt:lpstr>Sources of new child infections</vt:lpstr>
      <vt:lpstr>PowerPoint Presentation</vt:lpstr>
      <vt:lpstr>PowerPoint Presentation</vt:lpstr>
      <vt:lpstr>Survival of HIV+ not on ART depends on timing of infection</vt:lpstr>
      <vt:lpstr>Pediatric ART initiations are distributed by age according to patterns from the IeDEA Consortium</vt:lpstr>
      <vt:lpstr>Annual Mortality on ART by age of child (Example:  on ART 12+ months, East Africa pattern)</vt:lpstr>
      <vt:lpstr>ART Dynamics</vt:lpstr>
      <vt:lpstr>CLHIV previously on treatment: new Validation chart</vt:lpstr>
      <vt:lpstr>Knowledge of status among children</vt:lpstr>
      <vt:lpstr>Key Spectrum Outputs</vt:lpstr>
      <vt:lpstr>HIV Prevalence 0-14 years:  Spectrum estimates compare well to PHIA</vt:lpstr>
      <vt:lpstr>Today, most HIV+ children are &gt;5 years and were infected between 2008 and 2018. Since they do not have regular contact with the health system, they may be hard to find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Child Model in Spectrum </dc:title>
  <dc:creator/>
  <cp:keywords/>
  <cp:lastModifiedBy/>
  <cp:revision>3</cp:revision>
  <dcterms:created xsi:type="dcterms:W3CDTF">2013-12-02T19:18:41Z</dcterms:created>
  <dcterms:modified xsi:type="dcterms:W3CDTF">2023-12-13T06:12:50Z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TC027879739991</vt:lpwstr>
  </property>
  <property fmtid="{D5CDD505-2E9C-101B-9397-08002B2CF9AE}" pid="3" name="ContentTypeId">
    <vt:lpwstr>0x0101006893E641F549574BB805BD9C73365D4F</vt:lpwstr>
  </property>
  <property fmtid="{D5CDD505-2E9C-101B-9397-08002B2CF9AE}" pid="4" name="MediaServiceImageTags">
    <vt:lpwstr/>
  </property>
</Properties>
</file>